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gif" ContentType="image/gif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09"/>
    <p:restoredTop sz="76345"/>
  </p:normalViewPr>
  <p:slideViewPr>
    <p:cSldViewPr snapToGrid="0" snapToObjects="1">
      <p:cViewPr varScale="1">
        <p:scale>
          <a:sx n="90" d="100"/>
          <a:sy n="90" d="100"/>
        </p:scale>
        <p:origin x="432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>
        <p:scale>
          <a:sx n="130" d="100"/>
          <a:sy n="130" d="100"/>
        </p:scale>
        <p:origin x="1600" y="-14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04-B047-8B02-65F01F3CD2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VSBypass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104-B047-8B02-65F01F3CD2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802304"/>
        <c:axId val="2146804080"/>
      </c:barChart>
      <c:catAx>
        <c:axId val="2146802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46804080"/>
        <c:crosses val="autoZero"/>
        <c:auto val="1"/>
        <c:lblAlgn val="ctr"/>
        <c:lblOffset val="100"/>
        <c:noMultiLvlLbl val="0"/>
      </c:catAx>
      <c:valAx>
        <c:axId val="214680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response time </a:t>
                </a:r>
                <a:r>
                  <a:rPr lang="en-US" dirty="0"/>
                  <a:t>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4680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latin typeface="+mn-lt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36.26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03-BA42-941A-DBF01F610F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VSBypass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36.78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03-BA42-941A-DBF01F610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799248"/>
        <c:axId val="2146811008"/>
      </c:barChart>
      <c:catAx>
        <c:axId val="21467992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46811008"/>
        <c:crosses val="autoZero"/>
        <c:auto val="1"/>
        <c:lblAlgn val="ctr"/>
        <c:lblOffset val="100"/>
        <c:noMultiLvlLbl val="0"/>
      </c:catAx>
      <c:valAx>
        <c:axId val="2146811008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 smtClean="0"/>
                  <a:t>throughput (chars/</a:t>
                </a:r>
                <a:r>
                  <a:rPr lang="en-US" altLang="ja-JP" dirty="0" err="1" smtClean="0"/>
                  <a:t>ms</a:t>
                </a:r>
                <a:r>
                  <a:rPr lang="en-US" altLang="ja-JP" dirty="0" smtClean="0"/>
                  <a:t>)</a:t>
                </a:r>
                <a:endParaRPr lang="en-US" altLang="ja-JP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46799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latin typeface="+mn-lt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48.58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70-DD42-8470-82C51198DA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VSBypass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61.54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70-DD42-8470-82C51198DA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680720"/>
        <c:axId val="2146683040"/>
      </c:barChart>
      <c:catAx>
        <c:axId val="214668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46683040"/>
        <c:crosses val="autoZero"/>
        <c:auto val="1"/>
        <c:lblAlgn val="ctr"/>
        <c:lblOffset val="100"/>
        <c:noMultiLvlLbl val="0"/>
      </c:catAx>
      <c:valAx>
        <c:axId val="214668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 smtClean="0"/>
                  <a:t>response</a:t>
                </a:r>
                <a:r>
                  <a:rPr lang="en-US" altLang="ja-JP" baseline="0" dirty="0" smtClean="0"/>
                  <a:t> time (</a:t>
                </a:r>
                <a:r>
                  <a:rPr lang="en-US" altLang="ja-JP" baseline="0" dirty="0" err="1" smtClean="0"/>
                  <a:t>ms</a:t>
                </a:r>
                <a:r>
                  <a:rPr lang="en-US" altLang="ja-JP" baseline="0" dirty="0" smtClean="0"/>
                  <a:t>)</a:t>
                </a:r>
                <a:endParaRPr lang="en-US" altLang="ja-JP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4668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latin typeface="+mn-lt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71-0147-AFBB-FF23F1C3B9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VSBypass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471-0147-AFBB-FF23F1C3B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22298352"/>
        <c:axId val="-2122234992"/>
      </c:barChart>
      <c:catAx>
        <c:axId val="-212229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2122234992"/>
        <c:crosses val="autoZero"/>
        <c:auto val="1"/>
        <c:lblAlgn val="ctr"/>
        <c:lblOffset val="100"/>
        <c:noMultiLvlLbl val="0"/>
      </c:catAx>
      <c:valAx>
        <c:axId val="-212223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 smtClean="0"/>
                  <a:t>update time (</a:t>
                </a:r>
                <a:r>
                  <a:rPr lang="en-US" altLang="ja-JP" dirty="0" err="1" smtClean="0"/>
                  <a:t>ms</a:t>
                </a:r>
                <a:r>
                  <a:rPr lang="en-US" altLang="ja-JP" dirty="0" smtClean="0"/>
                  <a:t>)</a:t>
                </a:r>
                <a:endParaRPr lang="en-US" altLang="ja-JP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212229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latin typeface="+mn-lt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I'm Kenichi Kourai from Kyushu Institute of Technology.</a:t>
            </a:r>
          </a:p>
          <a:p>
            <a:r>
              <a:rPr lang="en-US" altLang="ja-JP" dirty="0"/>
              <a:t>I'm </a:t>
            </a:r>
            <a:r>
              <a:rPr lang="en-US" altLang="ja-JP" dirty="0" err="1"/>
              <a:t>gonna</a:t>
            </a:r>
            <a:r>
              <a:rPr lang="en-US" altLang="ja-JP" dirty="0"/>
              <a:t> talk about Secure Out-of-band Remote Management of Virtual Machines with Transparent Passthrough.</a:t>
            </a:r>
          </a:p>
          <a:p>
            <a:r>
              <a:rPr lang="en-US" altLang="ja-JP" dirty="0"/>
              <a:t>This is join work with my students.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VSBypass can resolve the four issues in out-of-band remote management.</a:t>
            </a:r>
          </a:p>
          <a:p>
            <a:r>
              <a:rPr lang="en-US" altLang="ja-JP" dirty="0"/>
              <a:t>First, it is more difficult for untrusted cloud operators to attack the TCB.</a:t>
            </a:r>
          </a:p>
          <a:p>
            <a:r>
              <a:rPr lang="en-US" altLang="ja-JP" dirty="0"/>
              <a:t>This is because the entire virtualized system is confined in the cloud VM.</a:t>
            </a:r>
          </a:p>
          <a:p>
            <a:r>
              <a:rPr lang="en-US" altLang="ja-JP" dirty="0"/>
              <a:t>The attack surface from the cloud VM to the cloud hypervisor is much smaller than that from privileged components to the guest hypervisor.</a:t>
            </a:r>
          </a:p>
          <a:p>
            <a:r>
              <a:rPr lang="en-US" altLang="ja-JP" dirty="0"/>
              <a:t>The cloud hypervisor provides only the hardware interface to the cloud VM, which is the </a:t>
            </a:r>
            <a:r>
              <a:rPr lang="en-US" altLang="ja-JP" dirty="0" smtClean="0"/>
              <a:t>clear boundary </a:t>
            </a:r>
            <a:r>
              <a:rPr lang="en-US" altLang="ja-JP" dirty="0"/>
              <a:t>of virtualization.</a:t>
            </a:r>
          </a:p>
          <a:p>
            <a:endParaRPr lang="en-US" altLang="ja-JP" dirty="0"/>
          </a:p>
          <a:p>
            <a:r>
              <a:rPr lang="en-US" altLang="ja-JP" dirty="0"/>
              <a:t>Second, VSBypass supports any virtualized systems because the entire virtualized</a:t>
            </a:r>
          </a:p>
          <a:p>
            <a:r>
              <a:rPr lang="en-US" altLang="ja-JP" dirty="0"/>
              <a:t>system is virtualized using the cloud VM.</a:t>
            </a:r>
          </a:p>
          <a:p>
            <a:r>
              <a:rPr lang="en-US" altLang="ja-JP" dirty="0"/>
              <a:t>To perform out-of-band remote management, VSBypass does basically not depend on the internals of the virtualized system.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598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Third, cloud operators can manage the entire virtualized system.</a:t>
            </a:r>
          </a:p>
          <a:p>
            <a:r>
              <a:rPr lang="en-US" altLang="ja-JP" dirty="0"/>
              <a:t>VSBypass doesn't need to trust the guest hypervisor inside the virtualized system.</a:t>
            </a:r>
          </a:p>
          <a:p>
            <a:r>
              <a:rPr lang="en-US" altLang="ja-JP" dirty="0"/>
              <a:t>They can update not only privileged components but also the guest hypervisor.</a:t>
            </a:r>
          </a:p>
          <a:p>
            <a:r>
              <a:rPr lang="en-US" altLang="ja-JP" dirty="0" smtClean="0"/>
              <a:t>As a result, </a:t>
            </a:r>
            <a:r>
              <a:rPr lang="en-US" altLang="ja-JP" dirty="0"/>
              <a:t>VSBypass enables cloud providers to clearly separate the responsibility of system management at the </a:t>
            </a:r>
            <a:r>
              <a:rPr lang="en-US" altLang="ja-JP" dirty="0" smtClean="0"/>
              <a:t>clear boundary </a:t>
            </a:r>
            <a:r>
              <a:rPr lang="en-US" altLang="ja-JP" dirty="0"/>
              <a:t>of virtualization.</a:t>
            </a:r>
          </a:p>
          <a:p>
            <a:endParaRPr lang="en-US" altLang="ja-JP" dirty="0"/>
          </a:p>
          <a:p>
            <a:r>
              <a:rPr lang="en-US" altLang="ja-JP" dirty="0"/>
              <a:t>Finally, </a:t>
            </a:r>
            <a:r>
              <a:rPr lang="en-US" altLang="ja-JP" dirty="0" smtClean="0"/>
              <a:t>cryptography isn't </a:t>
            </a:r>
            <a:r>
              <a:rPr lang="en-US" altLang="ja-JP" dirty="0"/>
              <a:t>necessary.</a:t>
            </a:r>
          </a:p>
          <a:p>
            <a:r>
              <a:rPr lang="en-US" altLang="ja-JP" dirty="0"/>
              <a:t>VSBypass doesn’t rely on </a:t>
            </a:r>
            <a:r>
              <a:rPr lang="en-US" altLang="ja-JP" dirty="0" smtClean="0"/>
              <a:t>encryption </a:t>
            </a:r>
            <a:r>
              <a:rPr lang="en-US" altLang="ja-JP" dirty="0"/>
              <a:t>to prevent information </a:t>
            </a:r>
            <a:r>
              <a:rPr lang="en-US" altLang="ja-JP" dirty="0" smtClean="0"/>
              <a:t>leakage.</a:t>
            </a:r>
            <a:endParaRPr lang="en-US" altLang="ja-JP" dirty="0"/>
          </a:p>
          <a:p>
            <a:r>
              <a:rPr lang="en-US" altLang="ja-JP" dirty="0" smtClean="0"/>
              <a:t>It </a:t>
            </a:r>
            <a:r>
              <a:rPr lang="en-US" altLang="ja-JP" dirty="0"/>
              <a:t>doesn’t need to encrypt I/O data of out-of-band remote management.</a:t>
            </a:r>
          </a:p>
          <a:p>
            <a:r>
              <a:rPr lang="en-US" altLang="ja-JP" dirty="0" smtClean="0"/>
              <a:t>So, </a:t>
            </a:r>
            <a:r>
              <a:rPr lang="en-US" altLang="ja-JP" dirty="0"/>
              <a:t>users can use the existing remote management software.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684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To provide shadow devices, VSBypass runs a VM called a proxy VM per user VM on top of the cloud hypervisor.</a:t>
            </a:r>
          </a:p>
          <a:p>
            <a:r>
              <a:rPr lang="en-US" altLang="ja-JP" dirty="0"/>
              <a:t>It uses virtual devices of a proxy VM as shadow devices. </a:t>
            </a:r>
          </a:p>
          <a:p>
            <a:r>
              <a:rPr lang="en-US" altLang="ja-JP" dirty="0"/>
              <a:t>A proxy VM is assigned minimum amounts of resources.</a:t>
            </a:r>
          </a:p>
          <a:p>
            <a:r>
              <a:rPr lang="en-US" altLang="ja-JP" dirty="0"/>
              <a:t>After the boot, it is paused except for virtual devices. </a:t>
            </a:r>
          </a:p>
          <a:p>
            <a:endParaRPr lang="en-US" altLang="ja-JP" dirty="0"/>
          </a:p>
          <a:p>
            <a:r>
              <a:rPr lang="en-US" altLang="ja-JP" dirty="0"/>
              <a:t>VSBypass binds a proxy VM to a user </a:t>
            </a:r>
            <a:r>
              <a:rPr lang="en-US" altLang="ja-JP" dirty="0" smtClean="0"/>
              <a:t>VM using extended page tables.</a:t>
            </a:r>
            <a:endParaRPr lang="en-US" altLang="ja-JP" dirty="0"/>
          </a:p>
          <a:p>
            <a:r>
              <a:rPr lang="en-US" altLang="ja-JP" dirty="0"/>
              <a:t>Users can transparently perform secure out-of-band remote management of a user VM by specifying the ID of the corresponding proxy VM. </a:t>
            </a:r>
          </a:p>
          <a:p>
            <a:r>
              <a:rPr lang="en-US" altLang="ja-JP" dirty="0"/>
              <a:t>VSBypass identifies a user VM using the </a:t>
            </a:r>
            <a:r>
              <a:rPr lang="en-US" altLang="ja-JP" dirty="0" smtClean="0"/>
              <a:t>EPT, </a:t>
            </a:r>
            <a:r>
              <a:rPr lang="en-US" altLang="ja-JP" dirty="0"/>
              <a:t>which </a:t>
            </a:r>
            <a:r>
              <a:rPr lang="en-US" altLang="ja-JP" dirty="0" smtClean="0"/>
              <a:t>is </a:t>
            </a:r>
            <a:r>
              <a:rPr lang="en-US" altLang="ja-JP" dirty="0"/>
              <a:t>created for each user VM.</a:t>
            </a:r>
          </a:p>
          <a:p>
            <a:r>
              <a:rPr lang="en-US" altLang="ja-JP" dirty="0"/>
              <a:t>This is because a user VM is an abstraction inside the virtualized system and the cloud hypervisor </a:t>
            </a:r>
            <a:r>
              <a:rPr lang="en-US" altLang="ja-JP" dirty="0" smtClean="0"/>
              <a:t>cannot </a:t>
            </a:r>
            <a:r>
              <a:rPr lang="en-US" altLang="ja-JP" dirty="0"/>
              <a:t>directly identify a user VM. </a:t>
            </a:r>
          </a:p>
          <a:p>
            <a:endParaRPr lang="en-US" altLang="ja-JP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008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To achieve transparent passthrough, VSBypass intercepts an I/O request of a user VM in the cloud hypervisor.</a:t>
            </a:r>
          </a:p>
          <a:p>
            <a:r>
              <a:rPr lang="en-US" altLang="ja-JP" dirty="0" smtClean="0"/>
              <a:t>In </a:t>
            </a:r>
            <a:r>
              <a:rPr lang="en-US" altLang="ja-JP" dirty="0"/>
              <a:t>traditional nested virtualization, when a user VM executes an instruction for port-mapped or memory-mapped I/O, a VM exit occurs directly to the cloud hypervisor.</a:t>
            </a:r>
          </a:p>
          <a:p>
            <a:r>
              <a:rPr lang="en-US" altLang="ja-JP" dirty="0"/>
              <a:t>The cloud hypervisor performs a VM entry into the cloud VM </a:t>
            </a:r>
            <a:r>
              <a:rPr lang="en-US" altLang="ja-JP" dirty="0" smtClean="0"/>
              <a:t>and emulates </a:t>
            </a:r>
            <a:r>
              <a:rPr lang="en-US" altLang="ja-JP" dirty="0"/>
              <a:t>that instruction in the guest </a:t>
            </a:r>
            <a:r>
              <a:rPr lang="en-US" altLang="ja-JP" dirty="0" smtClean="0"/>
              <a:t>hypervisor.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In contrast, VSBypass doesn't forward the intercepted I/O request to the guest hypervisor.</a:t>
            </a:r>
          </a:p>
          <a:p>
            <a:r>
              <a:rPr lang="en-US" altLang="ja-JP" dirty="0"/>
              <a:t>The cloud hypervisor </a:t>
            </a:r>
            <a:r>
              <a:rPr lang="en-US" altLang="ja-JP" dirty="0" smtClean="0"/>
              <a:t>handles that request instead of the guest hypervisor.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54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The </a:t>
            </a:r>
            <a:r>
              <a:rPr lang="en-US" altLang="ja-JP" dirty="0"/>
              <a:t>cloud </a:t>
            </a:r>
            <a:r>
              <a:rPr lang="en-US" altLang="ja-JP" dirty="0" smtClean="0"/>
              <a:t>hypervisor</a:t>
            </a:r>
            <a:r>
              <a:rPr lang="en-US" altLang="ja-JP" baseline="0" dirty="0" smtClean="0"/>
              <a:t> redirect</a:t>
            </a:r>
            <a:r>
              <a:rPr lang="en-US" altLang="ja-JP" dirty="0" smtClean="0"/>
              <a:t>s </a:t>
            </a:r>
            <a:r>
              <a:rPr lang="en-US" altLang="ja-JP" dirty="0"/>
              <a:t>the intercepted I/O request to the corresponding shadow device.</a:t>
            </a:r>
          </a:p>
          <a:p>
            <a:r>
              <a:rPr lang="en-US" altLang="ja-JP" dirty="0"/>
              <a:t>It first finds a proxy VM </a:t>
            </a:r>
            <a:r>
              <a:rPr lang="en-US" altLang="ja-JP" dirty="0" smtClean="0"/>
              <a:t>from </a:t>
            </a:r>
            <a:r>
              <a:rPr lang="en-US" altLang="ja-JP" dirty="0"/>
              <a:t>the </a:t>
            </a:r>
            <a:r>
              <a:rPr lang="en-US" altLang="ja-JP" dirty="0" smtClean="0"/>
              <a:t>trapped user </a:t>
            </a:r>
            <a:r>
              <a:rPr lang="en-US" altLang="ja-JP" dirty="0"/>
              <a:t>VM using EPT.</a:t>
            </a:r>
          </a:p>
          <a:p>
            <a:r>
              <a:rPr lang="en-US" altLang="ja-JP" dirty="0"/>
              <a:t>Then, it sends </a:t>
            </a:r>
            <a:r>
              <a:rPr lang="en-US" altLang="ja-JP" dirty="0" smtClean="0"/>
              <a:t>that I/O</a:t>
            </a:r>
            <a:r>
              <a:rPr lang="en-US" altLang="ja-JP" baseline="0" dirty="0" smtClean="0"/>
              <a:t> request</a:t>
            </a:r>
            <a:r>
              <a:rPr lang="en-US" altLang="ja-JP" dirty="0" smtClean="0"/>
              <a:t> </a:t>
            </a:r>
            <a:r>
              <a:rPr lang="en-US" altLang="ja-JP" dirty="0"/>
              <a:t>to the </a:t>
            </a:r>
            <a:r>
              <a:rPr lang="en-US" altLang="ja-JP" dirty="0" smtClean="0"/>
              <a:t>shadow device as if that request</a:t>
            </a:r>
            <a:r>
              <a:rPr lang="en-US" altLang="ja-JP" baseline="0" dirty="0" smtClean="0"/>
              <a:t> is issued by the proxy VM.</a:t>
            </a:r>
            <a:r>
              <a:rPr lang="en-US" altLang="ja-JP" dirty="0" smtClean="0"/>
              <a:t> </a:t>
            </a:r>
          </a:p>
          <a:p>
            <a:endParaRPr lang="en-US" altLang="ja-JP" dirty="0"/>
          </a:p>
          <a:p>
            <a:r>
              <a:rPr lang="en-US" altLang="ja-JP" dirty="0"/>
              <a:t>After request processing, the shadow device returns the result to the user VM.</a:t>
            </a:r>
          </a:p>
          <a:p>
            <a:r>
              <a:rPr lang="en-US" altLang="ja-JP" dirty="0" smtClean="0"/>
              <a:t>For this purpose, </a:t>
            </a:r>
            <a:r>
              <a:rPr lang="en-US" altLang="ja-JP" dirty="0"/>
              <a:t>it </a:t>
            </a:r>
            <a:r>
              <a:rPr lang="en-US" altLang="ja-JP" dirty="0" smtClean="0"/>
              <a:t>sends a</a:t>
            </a:r>
            <a:r>
              <a:rPr lang="en-US" altLang="ja-JP" baseline="0" dirty="0" smtClean="0"/>
              <a:t> completion</a:t>
            </a:r>
            <a:r>
              <a:rPr lang="en-US" altLang="ja-JP" dirty="0" smtClean="0"/>
              <a:t> </a:t>
            </a:r>
            <a:r>
              <a:rPr lang="en-US" altLang="ja-JP" dirty="0"/>
              <a:t>event to the proxy VM.</a:t>
            </a:r>
          </a:p>
          <a:p>
            <a:r>
              <a:rPr lang="en-US" altLang="ja-JP" dirty="0" smtClean="0"/>
              <a:t>At this time, the </a:t>
            </a:r>
            <a:r>
              <a:rPr lang="en-US" altLang="ja-JP" dirty="0"/>
              <a:t>cloud hypervisor intercepts that event and redirects it to the </a:t>
            </a:r>
            <a:r>
              <a:rPr lang="en-US" altLang="ja-JP" dirty="0" smtClean="0"/>
              <a:t>cloud </a:t>
            </a:r>
            <a:r>
              <a:rPr lang="en-US" altLang="ja-JP" dirty="0"/>
              <a:t>VM. 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27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A user VM not only performs </a:t>
            </a:r>
            <a:r>
              <a:rPr lang="en-US" altLang="ja-JP" dirty="0" smtClean="0"/>
              <a:t>memory-mapped </a:t>
            </a:r>
            <a:r>
              <a:rPr lang="en-US" altLang="ja-JP" dirty="0"/>
              <a:t>I/O but also directly accesses the VRAM in its main memory.</a:t>
            </a:r>
          </a:p>
          <a:p>
            <a:r>
              <a:rPr lang="en-US" altLang="ja-JP" dirty="0"/>
              <a:t>Since such direct access of the VRAM doesn't cause a VM exit by default, the cloud hypervisor </a:t>
            </a:r>
            <a:r>
              <a:rPr lang="en-US" altLang="ja-JP" dirty="0" smtClean="0"/>
              <a:t>cannot </a:t>
            </a:r>
            <a:r>
              <a:rPr lang="en-US" altLang="ja-JP" dirty="0"/>
              <a:t>intercept that access.</a:t>
            </a:r>
          </a:p>
          <a:p>
            <a:r>
              <a:rPr lang="en-US" altLang="ja-JP" dirty="0" smtClean="0"/>
              <a:t>If it intercepts all accesses to the VRAM, that imposes too large overhead.</a:t>
            </a:r>
          </a:p>
          <a:p>
            <a:endParaRPr lang="en-US" altLang="ja-JP" dirty="0"/>
          </a:p>
          <a:p>
            <a:r>
              <a:rPr lang="en-US" altLang="ja-JP" dirty="0" smtClean="0"/>
              <a:t>So, </a:t>
            </a:r>
            <a:r>
              <a:rPr lang="en-US" altLang="ja-JP" dirty="0"/>
              <a:t>a shadow video card shares the VRAM of a user VM.</a:t>
            </a:r>
          </a:p>
          <a:p>
            <a:r>
              <a:rPr lang="en-US" altLang="ja-JP" dirty="0" smtClean="0"/>
              <a:t>It </a:t>
            </a:r>
            <a:r>
              <a:rPr lang="en-US" altLang="ja-JP" dirty="0"/>
              <a:t>can </a:t>
            </a:r>
            <a:r>
              <a:rPr lang="en-US" altLang="ja-JP" dirty="0" smtClean="0"/>
              <a:t>process the shared VRAM</a:t>
            </a:r>
            <a:r>
              <a:rPr lang="en-US" altLang="ja-JP" baseline="0" dirty="0" smtClean="0"/>
              <a:t> as if it were the virtual video card of the user VM inside the virtualized system.</a:t>
            </a:r>
            <a:endParaRPr lang="en-US" altLang="ja-JP" dirty="0" smtClean="0"/>
          </a:p>
          <a:p>
            <a:r>
              <a:rPr lang="en-US" altLang="ja-JP" dirty="0" smtClean="0"/>
              <a:t>To </a:t>
            </a:r>
            <a:r>
              <a:rPr lang="en-US" altLang="ja-JP" dirty="0"/>
              <a:t>detect updated screen areas, </a:t>
            </a:r>
            <a:r>
              <a:rPr lang="en-US" altLang="ja-JP" dirty="0" smtClean="0"/>
              <a:t>the</a:t>
            </a:r>
            <a:r>
              <a:rPr lang="en-US" altLang="ja-JP" baseline="0" dirty="0" smtClean="0"/>
              <a:t> cloud hypervisor</a:t>
            </a:r>
            <a:r>
              <a:rPr lang="en-US" altLang="ja-JP" dirty="0" smtClean="0"/>
              <a:t> </a:t>
            </a:r>
            <a:r>
              <a:rPr lang="en-US" altLang="ja-JP" dirty="0"/>
              <a:t>tracks updates of </a:t>
            </a:r>
            <a:r>
              <a:rPr lang="en-US" altLang="ja-JP" dirty="0" smtClean="0"/>
              <a:t>the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VRAM </a:t>
            </a:r>
            <a:r>
              <a:rPr lang="en-US" altLang="ja-JP" dirty="0"/>
              <a:t>using the log-dirty </a:t>
            </a:r>
            <a:r>
              <a:rPr lang="en-US" altLang="ja-JP" dirty="0" smtClean="0"/>
              <a:t>mechanism.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190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VSBypass redirects virtual interrupts caused in shadow devices to a user VM.</a:t>
            </a:r>
          </a:p>
          <a:p>
            <a:r>
              <a:rPr lang="en-US" altLang="ja-JP" dirty="0"/>
              <a:t>It is difficult to do that without relying on the guest hypervisor because the virtual interrupt controller is often implemented in the guest hypervisor.</a:t>
            </a:r>
          </a:p>
          <a:p>
            <a:r>
              <a:rPr lang="en-US" altLang="ja-JP" dirty="0" smtClean="0"/>
              <a:t>So, </a:t>
            </a:r>
            <a:r>
              <a:rPr lang="en-US" altLang="ja-JP" dirty="0"/>
              <a:t>VSBypass runs the interrupt server in the virtualized system and delivers interrupts via the server from shadow devices to a user VM.</a:t>
            </a:r>
          </a:p>
          <a:p>
            <a:r>
              <a:rPr lang="en-US" altLang="ja-JP" dirty="0"/>
              <a:t>Although the redirection of virtual interrupts depends on </a:t>
            </a:r>
            <a:r>
              <a:rPr lang="en-US" altLang="ja-JP" dirty="0" smtClean="0"/>
              <a:t>the </a:t>
            </a:r>
            <a:r>
              <a:rPr lang="en-US" altLang="ja-JP" dirty="0"/>
              <a:t>untrusted virtualized system, confidentiality is maintained because virtual interrupts include no sensitive information. </a:t>
            </a:r>
          </a:p>
          <a:p>
            <a:endParaRPr lang="en-US" altLang="ja-JP" dirty="0"/>
          </a:p>
          <a:p>
            <a:r>
              <a:rPr lang="en-US" altLang="ja-JP" dirty="0"/>
              <a:t>To </a:t>
            </a:r>
            <a:r>
              <a:rPr lang="en-US" altLang="ja-JP" dirty="0" smtClean="0"/>
              <a:t>minimize communication </a:t>
            </a:r>
            <a:r>
              <a:rPr lang="en-US" altLang="ja-JP" smtClean="0"/>
              <a:t>overhead and </a:t>
            </a:r>
            <a:r>
              <a:rPr lang="en-US" altLang="ja-JP" baseline="0" smtClean="0"/>
              <a:t>avoid </a:t>
            </a:r>
            <a:r>
              <a:rPr lang="en-US" altLang="ja-JP" baseline="0" dirty="0" smtClean="0"/>
              <a:t>modification to the virtualized system</a:t>
            </a:r>
            <a:r>
              <a:rPr lang="en-US" altLang="ja-JP" dirty="0" smtClean="0"/>
              <a:t>, </a:t>
            </a:r>
            <a:r>
              <a:rPr lang="en-US" altLang="ja-JP" dirty="0"/>
              <a:t>VSBypass shares a ring buffer between shadow devices and the interrupt </a:t>
            </a:r>
            <a:r>
              <a:rPr lang="en-US" altLang="ja-JP" dirty="0" smtClean="0"/>
              <a:t>server</a:t>
            </a:r>
            <a:r>
              <a:rPr lang="en-US" altLang="ja-JP" baseline="0" dirty="0" smtClean="0"/>
              <a:t> using a mechanism called an </a:t>
            </a:r>
            <a:r>
              <a:rPr lang="en-US" altLang="ja-JP" baseline="0" dirty="0" err="1" smtClean="0"/>
              <a:t>ultracall</a:t>
            </a:r>
            <a:r>
              <a:rPr lang="en-US" altLang="ja-JP" baseline="0" dirty="0" smtClean="0"/>
              <a:t>.</a:t>
            </a:r>
            <a:endParaRPr lang="en-US" altLang="ja-JP" dirty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interrupt server </a:t>
            </a:r>
            <a:r>
              <a:rPr lang="en-US" altLang="ja-JP" dirty="0" smtClean="0"/>
              <a:t>receives</a:t>
            </a:r>
            <a:r>
              <a:rPr lang="en-US" altLang="ja-JP" baseline="0" dirty="0" smtClean="0"/>
              <a:t> interrupts by </a:t>
            </a:r>
            <a:r>
              <a:rPr lang="en-US" altLang="ja-JP" dirty="0" smtClean="0"/>
              <a:t>polling</a:t>
            </a:r>
            <a:r>
              <a:rPr lang="en-US" altLang="ja-JP" baseline="0" dirty="0" smtClean="0"/>
              <a:t>.</a:t>
            </a:r>
            <a:endParaRPr lang="en-US" altLang="ja-JP" dirty="0"/>
          </a:p>
          <a:p>
            <a:endParaRPr lang="en-US" altLang="ja-JP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4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conducted experiments to show the e </a:t>
            </a:r>
            <a:r>
              <a:rPr lang="en-US" altLang="ja-JP" dirty="0" err="1"/>
              <a:t>ectiveness</a:t>
            </a:r>
            <a:r>
              <a:rPr lang="en-US" altLang="ja-JP" dirty="0"/>
              <a:t> of </a:t>
            </a:r>
            <a:r>
              <a:rPr lang="en-US" altLang="ja-JP" dirty="0" err="1"/>
              <a:t>VSBypass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First, we attempted to eavesdrop on I/O </a:t>
            </a:r>
            <a:r>
              <a:rPr lang="en-US" altLang="ja-JP" dirty="0" smtClean="0"/>
              <a:t>of </a:t>
            </a:r>
            <a:r>
              <a:rPr lang="en-US" altLang="ja-JP" dirty="0"/>
              <a:t>out-of-band remote management.</a:t>
            </a:r>
          </a:p>
          <a:p>
            <a:r>
              <a:rPr lang="en-US" altLang="ja-JP" dirty="0"/>
              <a:t>Second, we measured the performance of a virtual serial console and GUI remote access.</a:t>
            </a:r>
          </a:p>
          <a:p>
            <a:r>
              <a:rPr lang="en-US" altLang="ja-JP" dirty="0"/>
              <a:t>For comparison, we used the traditional system without using nested virtualization.</a:t>
            </a:r>
          </a:p>
          <a:p>
            <a:endParaRPr lang="en-US" altLang="ja-JP" dirty="0"/>
          </a:p>
          <a:p>
            <a:r>
              <a:rPr lang="en-US" altLang="ja-JP" dirty="0" smtClean="0"/>
              <a:t>As </a:t>
            </a:r>
            <a:r>
              <a:rPr lang="en-US" altLang="ja-JP" dirty="0"/>
              <a:t>the cloud hypervisor, we ran Xen </a:t>
            </a:r>
            <a:r>
              <a:rPr lang="en-US" altLang="ja-JP" dirty="0" smtClean="0"/>
              <a:t>4.8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modified </a:t>
            </a:r>
            <a:r>
              <a:rPr lang="en-US" altLang="ja-JP" dirty="0"/>
              <a:t>for </a:t>
            </a:r>
            <a:r>
              <a:rPr lang="en-US" altLang="ja-JP" dirty="0" err="1"/>
              <a:t>VSBypass</a:t>
            </a:r>
            <a:r>
              <a:rPr lang="en-US" altLang="ja-JP" dirty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As a virtualized system</a:t>
            </a:r>
            <a:r>
              <a:rPr lang="en-US" altLang="ja-JP" baseline="0" dirty="0" smtClean="0"/>
              <a:t> in the cloud VM, w</a:t>
            </a:r>
            <a:r>
              <a:rPr lang="en-US" altLang="ja-JP" dirty="0" smtClean="0"/>
              <a:t>e ran Xen 4.4.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306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To show that </a:t>
            </a:r>
            <a:r>
              <a:rPr lang="en-US" altLang="ja-JP" dirty="0" err="1"/>
              <a:t>VSBypass</a:t>
            </a:r>
            <a:r>
              <a:rPr lang="en-US" altLang="ja-JP" dirty="0"/>
              <a:t> can prevent information leakage, we attempted to </a:t>
            </a:r>
            <a:r>
              <a:rPr kumimoji="1" lang="en-US" altLang="ja-JP" dirty="0"/>
              <a:t>eavesdrop on I/O data in virtual </a:t>
            </a:r>
            <a:r>
              <a:rPr kumimoji="1" lang="en-US" altLang="ja-JP" dirty="0" smtClean="0"/>
              <a:t>devices.</a:t>
            </a:r>
            <a:endParaRPr kumimoji="1" lang="en-US" altLang="ja-JP" dirty="0"/>
          </a:p>
          <a:p>
            <a:r>
              <a:rPr lang="en-US" altLang="ja-JP" dirty="0"/>
              <a:t>First, we used a virtual serial console via SSH and recorded input and output characters in the virtual serial device.</a:t>
            </a:r>
          </a:p>
          <a:p>
            <a:r>
              <a:rPr kumimoji="1" lang="en-US" altLang="ja-JP" dirty="0"/>
              <a:t>Next, we </a:t>
            </a:r>
            <a:r>
              <a:rPr kumimoji="1" lang="en-US" altLang="ja-JP" dirty="0" smtClean="0"/>
              <a:t>performed GUI remote management with </a:t>
            </a:r>
            <a:r>
              <a:rPr kumimoji="1" lang="en-US" altLang="ja-JP" dirty="0"/>
              <a:t>VNC and recorded </a:t>
            </a:r>
            <a:r>
              <a:rPr kumimoji="1" lang="en-US" altLang="ja-JP" dirty="0" smtClean="0"/>
              <a:t>keys </a:t>
            </a:r>
            <a:r>
              <a:rPr kumimoji="1" lang="en-US" altLang="ja-JP" dirty="0"/>
              <a:t>in the virtual keyboard and screenshots in the virtual video card.</a:t>
            </a:r>
          </a:p>
          <a:p>
            <a:endParaRPr lang="en-US" altLang="ja-JP" dirty="0"/>
          </a:p>
          <a:p>
            <a:r>
              <a:rPr kumimoji="1" lang="en-US" altLang="ja-JP" dirty="0"/>
              <a:t>In the traditional system, we could capture all the </a:t>
            </a:r>
            <a:r>
              <a:rPr kumimoji="1" lang="en-US" altLang="ja-JP" dirty="0" smtClean="0"/>
              <a:t>data,</a:t>
            </a:r>
            <a:r>
              <a:rPr kumimoji="1" lang="en-US" altLang="ja-JP" baseline="0" dirty="0" smtClean="0"/>
              <a:t> as shown in the left figure.</a:t>
            </a:r>
            <a:endParaRPr kumimoji="1" lang="en-US" altLang="ja-JP" dirty="0"/>
          </a:p>
          <a:p>
            <a:r>
              <a:rPr lang="en-US" altLang="ja-JP" dirty="0"/>
              <a:t>But in VSBypass, we couldn't obtain any </a:t>
            </a:r>
            <a:r>
              <a:rPr lang="en-US" altLang="ja-JP" dirty="0" smtClean="0"/>
              <a:t>data</a:t>
            </a:r>
            <a:r>
              <a:rPr lang="en-US" altLang="ja-JP" baseline="0" dirty="0" smtClean="0"/>
              <a:t> like the right figure.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916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measured the response time of a virtual serial console using SSH.</a:t>
            </a:r>
          </a:p>
          <a:p>
            <a:r>
              <a:rPr lang="en-US" altLang="ja-JP" dirty="0"/>
              <a:t>The response time was from sending a character input to receiving its echo-back from the user VM. </a:t>
            </a:r>
          </a:p>
          <a:p>
            <a:r>
              <a:rPr kumimoji="1" lang="en-US" altLang="ja-JP" dirty="0"/>
              <a:t>The left figure shows the result.</a:t>
            </a:r>
          </a:p>
          <a:p>
            <a:r>
              <a:rPr lang="en-US" altLang="ja-JP" dirty="0" smtClean="0"/>
              <a:t>The response time in </a:t>
            </a:r>
            <a:r>
              <a:rPr lang="en-US" altLang="ja-JP" dirty="0" err="1" smtClean="0"/>
              <a:t>VSBypass</a:t>
            </a:r>
            <a:r>
              <a:rPr lang="en-US" altLang="ja-JP" dirty="0" smtClean="0"/>
              <a:t> </a:t>
            </a:r>
            <a:r>
              <a:rPr lang="en-US" altLang="ja-JP" dirty="0"/>
              <a:t>was 1.3 </a:t>
            </a:r>
            <a:r>
              <a:rPr lang="en-US" altLang="ja-JP" dirty="0" err="1"/>
              <a:t>ms</a:t>
            </a:r>
            <a:r>
              <a:rPr lang="en-US" altLang="ja-JP" dirty="0"/>
              <a:t> longer than </a:t>
            </a:r>
            <a:r>
              <a:rPr lang="en-US" altLang="ja-JP" dirty="0" smtClean="0"/>
              <a:t>that</a:t>
            </a:r>
            <a:r>
              <a:rPr lang="en-US" altLang="ja-JP" baseline="0" dirty="0" smtClean="0"/>
              <a:t> in </a:t>
            </a:r>
            <a:r>
              <a:rPr lang="en-US" altLang="ja-JP" dirty="0" smtClean="0"/>
              <a:t>the </a:t>
            </a:r>
            <a:r>
              <a:rPr lang="en-US" altLang="ja-JP" dirty="0"/>
              <a:t>traditional system.</a:t>
            </a:r>
          </a:p>
          <a:p>
            <a:r>
              <a:rPr lang="en-US" altLang="ja-JP" dirty="0"/>
              <a:t>This is because it took a longer time to process input data in the user VM due to the overhead of nested virtualization. 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Next, we </a:t>
            </a:r>
            <a:r>
              <a:rPr lang="en-US" altLang="ja-JP" dirty="0"/>
              <a:t>measured the throughput of a virtual serial console.</a:t>
            </a:r>
          </a:p>
          <a:p>
            <a:r>
              <a:rPr lang="en-US" dirty="0"/>
              <a:t>We </a:t>
            </a:r>
            <a:r>
              <a:rPr lang="en-US" dirty="0" smtClean="0"/>
              <a:t>outputted a </a:t>
            </a:r>
            <a:r>
              <a:rPr lang="en-US" dirty="0"/>
              <a:t>text file in the user VM and measured the completion time. </a:t>
            </a:r>
          </a:p>
          <a:p>
            <a:r>
              <a:rPr kumimoji="1" lang="en-US" altLang="ja-JP" dirty="0"/>
              <a:t>The right figure shows the result.</a:t>
            </a:r>
          </a:p>
          <a:p>
            <a:r>
              <a:rPr lang="en-US" dirty="0"/>
              <a:t>Surprisingly, the throughput in VSBypass was almost the same as that in the traditional system.</a:t>
            </a:r>
          </a:p>
          <a:p>
            <a:r>
              <a:rPr lang="en-US" dirty="0"/>
              <a:t>In this experiment, the shadow serial device </a:t>
            </a:r>
            <a:r>
              <a:rPr lang="en-US" dirty="0" smtClean="0"/>
              <a:t>outside the cloud VM dominated </a:t>
            </a:r>
            <a:r>
              <a:rPr lang="en-US" dirty="0"/>
              <a:t>output processing and it wasn't affected by nested virtualization.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0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Infrastructure-as-a-Service clouds run virtualized systems and provide virtual machines</a:t>
            </a:r>
            <a:r>
              <a:rPr lang="en-US" altLang="ja-JP" baseline="0" dirty="0"/>
              <a:t> to users.</a:t>
            </a:r>
            <a:endParaRPr lang="en-US" altLang="ja-JP" dirty="0"/>
          </a:p>
          <a:p>
            <a:r>
              <a:rPr lang="en-US" altLang="ja-JP" dirty="0"/>
              <a:t>Users can use a necessary number of VMs to construct large systems.</a:t>
            </a:r>
          </a:p>
          <a:p>
            <a:r>
              <a:rPr lang="en-US" altLang="ja-JP" dirty="0"/>
              <a:t>To manage their VMs provided by clouds, users access their VMs from remote hosts using remote management software such as SSH and VNC.</a:t>
            </a:r>
          </a:p>
          <a:p>
            <a:endParaRPr lang="en-US" altLang="ja-JP" dirty="0"/>
          </a:p>
          <a:p>
            <a:r>
              <a:rPr lang="en-US" altLang="ja-JP" dirty="0"/>
              <a:t>In addition to a management method for directly accessing VMs, clouds provide another method called out-of-band remote management.</a:t>
            </a:r>
          </a:p>
          <a:p>
            <a:r>
              <a:rPr lang="en-US" altLang="ja-JP" dirty="0"/>
              <a:t>This management method enables users to indirectly access VMs via virtual devices of their VMs, for example, virtual serial devices, keyboards, and video cards.</a:t>
            </a:r>
          </a:p>
          <a:p>
            <a:r>
              <a:rPr lang="en-US" altLang="ja-JP" dirty="0"/>
              <a:t>This method allows users to manage the systems in VMs even on their network configuration errors and at boot time.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9110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response time of a keyboard input in GUI remote access using VNC.</a:t>
            </a:r>
          </a:p>
          <a:p>
            <a:r>
              <a:rPr lang="en-US" dirty="0"/>
              <a:t>The response time was from pressing a key to receiving screen data updated in the user VM.</a:t>
            </a:r>
          </a:p>
          <a:p>
            <a:r>
              <a:rPr lang="en-US" dirty="0"/>
              <a:t>The left figure shows the </a:t>
            </a:r>
            <a:r>
              <a:rPr lang="en-US" dirty="0" smtClean="0"/>
              <a:t>result.</a:t>
            </a:r>
            <a:endParaRPr lang="en-US" dirty="0"/>
          </a:p>
          <a:p>
            <a:r>
              <a:rPr lang="en-US" dirty="0"/>
              <a:t>The response time in VSBypass was 13 ms longer than the traditional system.</a:t>
            </a:r>
          </a:p>
          <a:p>
            <a:r>
              <a:rPr lang="en-US" dirty="0"/>
              <a:t>This is because the screen update took a longer time due to nested virtualization.</a:t>
            </a:r>
          </a:p>
          <a:p>
            <a:endParaRPr lang="en-US" dirty="0"/>
          </a:p>
          <a:p>
            <a:r>
              <a:rPr lang="en-US" dirty="0" smtClean="0"/>
              <a:t>Next, </a:t>
            </a:r>
            <a:r>
              <a:rPr lang="en-US" dirty="0"/>
              <a:t>we measured only the update time of the screen data.</a:t>
            </a:r>
          </a:p>
          <a:p>
            <a:r>
              <a:rPr lang="en-US" dirty="0"/>
              <a:t>The update time was from </a:t>
            </a:r>
            <a:r>
              <a:rPr lang="en-US" dirty="0" smtClean="0"/>
              <a:t>sending</a:t>
            </a:r>
            <a:r>
              <a:rPr lang="en-US" baseline="0" dirty="0" smtClean="0"/>
              <a:t> a</a:t>
            </a:r>
            <a:r>
              <a:rPr lang="en-US" dirty="0" smtClean="0"/>
              <a:t> </a:t>
            </a:r>
            <a:r>
              <a:rPr lang="en-US" dirty="0"/>
              <a:t>request for screen update to receiving updated screen data. </a:t>
            </a:r>
          </a:p>
          <a:p>
            <a:r>
              <a:rPr lang="en-US" altLang="ja-JP" dirty="0" smtClean="0"/>
              <a:t>In this experiment, we modified a larger area of the screen in the user VM.</a:t>
            </a:r>
          </a:p>
          <a:p>
            <a:r>
              <a:rPr lang="en-US" dirty="0" smtClean="0"/>
              <a:t>The </a:t>
            </a:r>
            <a:r>
              <a:rPr lang="en-US" dirty="0"/>
              <a:t>right figure shows the result.</a:t>
            </a:r>
          </a:p>
          <a:p>
            <a:r>
              <a:rPr lang="en-US" dirty="0"/>
              <a:t>The update time in VSBypass was 23 </a:t>
            </a:r>
            <a:r>
              <a:rPr lang="en-US" dirty="0" err="1"/>
              <a:t>ms</a:t>
            </a:r>
            <a:r>
              <a:rPr lang="en-US" dirty="0"/>
              <a:t> </a:t>
            </a:r>
            <a:r>
              <a:rPr lang="en-US" dirty="0" smtClean="0"/>
              <a:t>longer,</a:t>
            </a:r>
            <a:r>
              <a:rPr lang="en-US" baseline="0" dirty="0" smtClean="0"/>
              <a:t> but we couldn't notice that degradation in remote management.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973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Device passthrough enables direct access to physical devices from VMs.</a:t>
            </a:r>
          </a:p>
          <a:p>
            <a:r>
              <a:rPr lang="en-US" dirty="0"/>
              <a:t>This mechanism is used to improve I/O performance of VMs.</a:t>
            </a:r>
          </a:p>
          <a:p>
            <a:r>
              <a:rPr lang="en-US" dirty="0"/>
              <a:t>Transparent passthrough in VSBypass is applied to virtual devices </a:t>
            </a:r>
            <a:r>
              <a:rPr lang="en-US" dirty="0" smtClean="0"/>
              <a:t>to</a:t>
            </a:r>
            <a:r>
              <a:rPr lang="en-US" baseline="0" dirty="0" smtClean="0"/>
              <a:t> enhance</a:t>
            </a:r>
            <a:r>
              <a:rPr lang="en-US" dirty="0" smtClean="0"/>
              <a:t> security.</a:t>
            </a:r>
            <a:endParaRPr lang="en-US" dirty="0"/>
          </a:p>
          <a:p>
            <a:endParaRPr lang="en-US" dirty="0"/>
          </a:p>
          <a:p>
            <a:r>
              <a:rPr lang="en-US" dirty="0"/>
              <a:t>CloudVisor encrypts the memory and disks of user VMs in the thin cloud hypervisor.</a:t>
            </a:r>
          </a:p>
          <a:p>
            <a:r>
              <a:rPr lang="en-US" dirty="0"/>
              <a:t>However, it doesn't protect virtual devices used for out-of-band remote management.</a:t>
            </a:r>
          </a:p>
          <a:p>
            <a:r>
              <a:rPr lang="en-US" dirty="0"/>
              <a:t>VSBypass can be integrated with it.</a:t>
            </a:r>
          </a:p>
          <a:p>
            <a:endParaRPr lang="en-US" dirty="0"/>
          </a:p>
          <a:p>
            <a:r>
              <a:rPr lang="en-US" dirty="0"/>
              <a:t>V-Met offloads intrusion detection systems outside the virtualized system using nested virtualization.</a:t>
            </a:r>
          </a:p>
          <a:p>
            <a:r>
              <a:rPr lang="en-US" dirty="0"/>
              <a:t>It provides deep VM introspection to obtain the internal state of user VMs.</a:t>
            </a:r>
          </a:p>
          <a:p>
            <a:r>
              <a:rPr lang="en-US" dirty="0"/>
              <a:t>VSBypass uses several techniques proposed for V-Met.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0044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VSBypass for enabling secure out-of-band remote management outside the virtualized system.</a:t>
            </a:r>
          </a:p>
          <a:p>
            <a:r>
              <a:rPr lang="en-US" dirty="0"/>
              <a:t>VSBypass runs the </a:t>
            </a:r>
            <a:r>
              <a:rPr lang="en-US" altLang="ja-JP" dirty="0"/>
              <a:t>virtualized system in a VM using nested virtualization.</a:t>
            </a:r>
          </a:p>
          <a:p>
            <a:r>
              <a:rPr lang="en-US" dirty="0"/>
              <a:t>Then, it i</a:t>
            </a:r>
            <a:r>
              <a:rPr lang="en-US" altLang="ja-JP" dirty="0"/>
              <a:t>ntercepts I/O requests outside </a:t>
            </a:r>
            <a:r>
              <a:rPr lang="en-US" altLang="ja-JP" dirty="0" smtClean="0"/>
              <a:t>the</a:t>
            </a:r>
            <a:r>
              <a:rPr lang="en-US" altLang="ja-JP" baseline="0" dirty="0" smtClean="0"/>
              <a:t> virtualized system</a:t>
            </a:r>
            <a:r>
              <a:rPr lang="en-US" altLang="ja-JP" dirty="0" smtClean="0"/>
              <a:t> </a:t>
            </a:r>
            <a:r>
              <a:rPr lang="en-US" altLang="ja-JP" dirty="0"/>
              <a:t>by transparent passthrough and processes them in shadow devices.</a:t>
            </a:r>
          </a:p>
          <a:p>
            <a:r>
              <a:rPr lang="en-US" dirty="0"/>
              <a:t>Thus, untrusted cloud operators in the virtualized system </a:t>
            </a:r>
            <a:r>
              <a:rPr lang="en-US" dirty="0" smtClean="0"/>
              <a:t>cannot </a:t>
            </a:r>
            <a:r>
              <a:rPr lang="en-US" dirty="0"/>
              <a:t>eavesdrop on or tamper with I/O data of out-of-band remote management.</a:t>
            </a:r>
          </a:p>
          <a:p>
            <a:endParaRPr lang="en-US" dirty="0"/>
          </a:p>
          <a:p>
            <a:r>
              <a:rPr lang="en-US" dirty="0"/>
              <a:t>One of our future work is to dynamically create and destroy a proxy VM when a user VM is booted and shut down, respectively.</a:t>
            </a:r>
          </a:p>
          <a:p>
            <a:r>
              <a:rPr lang="en-US" dirty="0"/>
              <a:t>Another direction is to support the migration of user VMs. </a:t>
            </a:r>
          </a:p>
          <a:p>
            <a:r>
              <a:rPr lang="en-US" dirty="0"/>
              <a:t>Since the state of shadow devices isn't transferred to the destination, out-of-band remote management isn't continued correctly. </a:t>
            </a:r>
          </a:p>
          <a:p>
            <a:r>
              <a:rPr lang="en-US" dirty="0"/>
              <a:t>We are currently developing a new mechanism for restoring the state of shadow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70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In clouds, virtual devices in the virtualized system may be managed by untrusted cloud operators.</a:t>
            </a:r>
          </a:p>
          <a:p>
            <a:r>
              <a:rPr lang="en-US" altLang="ja-JP" dirty="0"/>
              <a:t>Cloud operators are system administrators responsible for managing the whole virtualized systems.</a:t>
            </a:r>
          </a:p>
          <a:p>
            <a:r>
              <a:rPr lang="en-US" altLang="ja-JP" dirty="0"/>
              <a:t>Unfortunately, not all the cloud operators are trusted.</a:t>
            </a:r>
          </a:p>
          <a:p>
            <a:r>
              <a:rPr lang="en-US" altLang="ja-JP" dirty="0"/>
              <a:t>It is reported that 28% of cybercrimes are caused by insiders.</a:t>
            </a:r>
          </a:p>
          <a:p>
            <a:r>
              <a:rPr lang="en-US" altLang="ja-JP" dirty="0"/>
              <a:t>Also, it is revealed that 35% of system administrators have accessed sensitive information without authorization.</a:t>
            </a:r>
          </a:p>
          <a:p>
            <a:endParaRPr lang="en-US" altLang="ja-JP" dirty="0"/>
          </a:p>
          <a:p>
            <a:r>
              <a:rPr lang="en-US" altLang="ja-JP" dirty="0"/>
              <a:t>Untrusted cloud operators can easily eavesdrop on and tamper with I/O of out-of-band remote management via virtual devices of user VMs.</a:t>
            </a:r>
          </a:p>
          <a:p>
            <a:r>
              <a:rPr lang="en-US" altLang="ja-JP" dirty="0"/>
              <a:t>For example, login passwords typed by users may be stolen and illegal commands may be injected into user VMs.</a:t>
            </a:r>
          </a:p>
          <a:p>
            <a:r>
              <a:rPr lang="en-US" altLang="ja-JP" dirty="0"/>
              <a:t>Cloud operators should be granted only the least privilege, but this is often difficult.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364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To prevent such attacks, several systems trusting the hypervisor have been proposed.</a:t>
            </a:r>
          </a:p>
          <a:p>
            <a:r>
              <a:rPr lang="en-US" altLang="ja-JP" dirty="0"/>
              <a:t>The hypervisor is software running underneath VMs and virtual devices.</a:t>
            </a:r>
          </a:p>
          <a:p>
            <a:r>
              <a:rPr lang="en-US" altLang="ja-JP" dirty="0"/>
              <a:t>For example, FBCrypt encrypts I/O data of out-of-band remote management between a remote client and the hypervisor.</a:t>
            </a:r>
          </a:p>
          <a:p>
            <a:r>
              <a:rPr lang="en-US" altLang="ja-JP" dirty="0"/>
              <a:t>A remote client encrypts input data and sends it to a virtual device.</a:t>
            </a:r>
          </a:p>
          <a:p>
            <a:r>
              <a:rPr lang="en-US" altLang="ja-JP" dirty="0"/>
              <a:t>When a user VM attempts to obtain the data from that virtual device, the hypervisor decrypts it transparently.</a:t>
            </a:r>
          </a:p>
          <a:p>
            <a:r>
              <a:rPr lang="en-US" altLang="ja-JP" dirty="0"/>
              <a:t>For output, the hypervisor encrypts data and the remote client decrypts it.</a:t>
            </a:r>
          </a:p>
          <a:p>
            <a:endParaRPr lang="en-US" altLang="ja-JP" dirty="0"/>
          </a:p>
          <a:p>
            <a:r>
              <a:rPr lang="en-US" altLang="ja-JP" dirty="0"/>
              <a:t>Self-service cloud encrypts I/O data in users’ special VMs.</a:t>
            </a:r>
          </a:p>
          <a:p>
            <a:r>
              <a:rPr lang="en-US" altLang="ja-JP" dirty="0"/>
              <a:t>These VMs are protected by the trusted hypervisor.</a:t>
            </a:r>
          </a:p>
          <a:p>
            <a:r>
              <a:rPr lang="en-US" altLang="ja-JP" dirty="0"/>
              <a:t>A virtual device reads encrypted data and the special VM decrypts it.</a:t>
            </a:r>
          </a:p>
          <a:p>
            <a:r>
              <a:rPr lang="en-US" altLang="ja-JP" dirty="0"/>
              <a:t>Data written to a virtual device is encrypted by the special VM.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844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As such, the trusted computing base of these systems includes the hypervisor.</a:t>
            </a:r>
          </a:p>
          <a:p>
            <a:r>
              <a:rPr lang="en-US" altLang="ja-JP" dirty="0"/>
              <a:t>In addition, these systems depend on cryptography.</a:t>
            </a:r>
          </a:p>
          <a:p>
            <a:r>
              <a:rPr lang="en-US" altLang="ja-JP" dirty="0"/>
              <a:t>Therefore, four issues arise.</a:t>
            </a:r>
          </a:p>
          <a:p>
            <a:endParaRPr lang="en-US" altLang="ja-JP" dirty="0"/>
          </a:p>
          <a:p>
            <a:r>
              <a:rPr lang="en-US" altLang="ja-JP" dirty="0"/>
              <a:t>First, the hypervisor can be easily compromised by insiders.</a:t>
            </a:r>
          </a:p>
          <a:p>
            <a:r>
              <a:rPr lang="en-US" altLang="ja-JP" dirty="0"/>
              <a:t>To enable privileged components to run on top of the hypervisor, the hypervisor provides rich management interfaces.</a:t>
            </a:r>
          </a:p>
          <a:p>
            <a:r>
              <a:rPr lang="en-US" altLang="ja-JP" dirty="0"/>
              <a:t>This means that the hypervisor is tightly coupled with privileged components.</a:t>
            </a:r>
          </a:p>
          <a:p>
            <a:r>
              <a:rPr lang="en-US" altLang="ja-JP" dirty="0"/>
              <a:t>Untrusted cloud operators </a:t>
            </a:r>
            <a:r>
              <a:rPr lang="en-US" altLang="ja-JP" dirty="0" smtClean="0"/>
              <a:t>can abuse </a:t>
            </a:r>
            <a:r>
              <a:rPr lang="en-US" altLang="ja-JP" dirty="0"/>
              <a:t>such interfaces.</a:t>
            </a:r>
          </a:p>
          <a:p>
            <a:endParaRPr lang="en-US" altLang="ja-JP" dirty="0"/>
          </a:p>
          <a:p>
            <a:r>
              <a:rPr lang="en-US" altLang="ja-JP" dirty="0"/>
              <a:t>Second, not all the hypervisors are clearly separated from privileged components.</a:t>
            </a:r>
          </a:p>
          <a:p>
            <a:r>
              <a:rPr lang="en-US" altLang="ja-JP" dirty="0"/>
              <a:t>Such separation is necessary for trusting only the hypervisor.</a:t>
            </a:r>
          </a:p>
          <a:p>
            <a:r>
              <a:rPr lang="en-US" altLang="ja-JP" dirty="0"/>
              <a:t>For example, KVM runs the hypervisor inside the host operating system, so it is</a:t>
            </a:r>
          </a:p>
          <a:p>
            <a:r>
              <a:rPr lang="en-US" altLang="ja-JP" dirty="0"/>
              <a:t>difficult to separate only the hypervisor.</a:t>
            </a:r>
          </a:p>
          <a:p>
            <a:r>
              <a:rPr lang="en-US" altLang="ja-JP" dirty="0" smtClean="0"/>
              <a:t>As a result, the entire </a:t>
            </a:r>
            <a:r>
              <a:rPr lang="en-US" altLang="ja-JP" dirty="0"/>
              <a:t>host operating system has to be trusted, but </a:t>
            </a:r>
            <a:r>
              <a:rPr lang="en-US" altLang="ja-JP" dirty="0" smtClean="0"/>
              <a:t>this increases the size of the TCB.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226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Third, the entire virtualized system </a:t>
            </a:r>
            <a:r>
              <a:rPr lang="en-US" altLang="ja-JP" dirty="0" smtClean="0"/>
              <a:t>cannot </a:t>
            </a:r>
            <a:r>
              <a:rPr lang="en-US" altLang="ja-JP" dirty="0"/>
              <a:t>be managed by cloud operators.</a:t>
            </a:r>
          </a:p>
          <a:p>
            <a:r>
              <a:rPr lang="en-US" altLang="ja-JP" dirty="0"/>
              <a:t>It has to be guaranteed that untrusted cloud operators </a:t>
            </a:r>
            <a:r>
              <a:rPr lang="en-US" altLang="ja-JP" dirty="0" smtClean="0"/>
              <a:t>cannot </a:t>
            </a:r>
            <a:r>
              <a:rPr lang="en-US" altLang="ja-JP" dirty="0"/>
              <a:t>manage the trusted hypervisor.</a:t>
            </a:r>
          </a:p>
          <a:p>
            <a:r>
              <a:rPr lang="en-US" altLang="ja-JP" dirty="0"/>
              <a:t>However, it is unrealistic to manage the hypervisor and the rest of the virtualized system independently.</a:t>
            </a:r>
          </a:p>
          <a:p>
            <a:r>
              <a:rPr lang="en-US" altLang="ja-JP" dirty="0"/>
              <a:t>Since the hypervisor is tightly coupled with privileged components, the virtualized system has to be updated as a whole.</a:t>
            </a:r>
          </a:p>
          <a:p>
            <a:endParaRPr lang="en-US" altLang="ja-JP" dirty="0"/>
          </a:p>
          <a:p>
            <a:r>
              <a:rPr lang="en-US" altLang="ja-JP" dirty="0"/>
              <a:t>Finally, </a:t>
            </a:r>
            <a:r>
              <a:rPr lang="en-US" altLang="ja-JP" dirty="0" smtClean="0"/>
              <a:t>cryptography management is problematic.</a:t>
            </a:r>
          </a:p>
          <a:p>
            <a:r>
              <a:rPr lang="en-US" altLang="ja-JP" dirty="0" smtClean="0"/>
              <a:t>It is not easy to securely manage </a:t>
            </a:r>
            <a:r>
              <a:rPr lang="en-US" altLang="ja-JP" dirty="0"/>
              <a:t>cryptographic </a:t>
            </a:r>
            <a:r>
              <a:rPr lang="en-US" altLang="ja-JP" dirty="0" smtClean="0"/>
              <a:t>keys.</a:t>
            </a:r>
            <a:endParaRPr lang="en-US" altLang="ja-JP" dirty="0"/>
          </a:p>
          <a:p>
            <a:r>
              <a:rPr lang="en-US" altLang="ja-JP" dirty="0" smtClean="0"/>
              <a:t>In </a:t>
            </a:r>
            <a:r>
              <a:rPr lang="en-US" altLang="ja-JP" dirty="0"/>
              <a:t>addition, remote management clients need to be modified to provide an encryption mechanism of I/O data.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965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propose VSBypass for achieving secure out-of-band remote management outside the virtualized system.</a:t>
            </a:r>
          </a:p>
          <a:p>
            <a:r>
              <a:rPr lang="en-US" altLang="ja-JP" dirty="0"/>
              <a:t>VSBypass runs virtual devices called shadow devices running outside the virtualized system.</a:t>
            </a:r>
          </a:p>
          <a:p>
            <a:r>
              <a:rPr lang="en-US" altLang="ja-JP" dirty="0"/>
              <a:t>It intercepts I/O requests of user VMs </a:t>
            </a:r>
            <a:r>
              <a:rPr lang="en-US" altLang="ja-JP" dirty="0" smtClean="0"/>
              <a:t>using transparent </a:t>
            </a:r>
            <a:r>
              <a:rPr lang="en-US" altLang="ja-JP" dirty="0" err="1" smtClean="0"/>
              <a:t>passthrough</a:t>
            </a:r>
            <a:r>
              <a:rPr lang="en-US" altLang="ja-JP" dirty="0" smtClean="0"/>
              <a:t> and </a:t>
            </a:r>
            <a:r>
              <a:rPr lang="en-US" altLang="ja-JP" dirty="0"/>
              <a:t>securely processes them in shadow devices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  <a:p>
            <a:r>
              <a:rPr lang="en-US" altLang="ja-JP" dirty="0"/>
              <a:t>This enables users to perform out-of-band remote management without relying on the virtualized system.</a:t>
            </a:r>
          </a:p>
          <a:p>
            <a:r>
              <a:rPr lang="en-US" altLang="ja-JP" dirty="0" smtClean="0"/>
              <a:t>So, </a:t>
            </a:r>
            <a:r>
              <a:rPr lang="en-US" altLang="ja-JP" dirty="0"/>
              <a:t>I/O data of out-of-band remote management doesn't leak to untrusted cloud operators inside the virtualized system.</a:t>
            </a:r>
          </a:p>
          <a:p>
            <a:r>
              <a:rPr lang="en-US" altLang="ja-JP" dirty="0"/>
              <a:t>Also, cloud operators </a:t>
            </a:r>
            <a:r>
              <a:rPr lang="en-US" altLang="ja-JP" dirty="0" smtClean="0"/>
              <a:t>cannot </a:t>
            </a:r>
            <a:r>
              <a:rPr lang="en-US" altLang="ja-JP" dirty="0"/>
              <a:t>tamper with the I/O </a:t>
            </a:r>
            <a:r>
              <a:rPr lang="en-US" altLang="ja-JP" dirty="0" smtClean="0"/>
              <a:t>data.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630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This is the system architecture of VSBypass.</a:t>
            </a:r>
          </a:p>
          <a:p>
            <a:r>
              <a:rPr lang="en-US" altLang="ja-JP" dirty="0"/>
              <a:t>VSBypass runs he entire virtualized system in an outer VM using nested virtualization.</a:t>
            </a:r>
          </a:p>
          <a:p>
            <a:r>
              <a:rPr lang="en-US" altLang="ja-JP" dirty="0"/>
              <a:t>The outer VM is called the cloud VM.</a:t>
            </a:r>
          </a:p>
          <a:p>
            <a:r>
              <a:rPr lang="en-US" altLang="ja-JP" dirty="0"/>
              <a:t>Shadow devices run outside the cloud VM and process I/O requests of user VMs like virtual devices inside the virtualized system.</a:t>
            </a:r>
          </a:p>
          <a:p>
            <a:r>
              <a:rPr lang="en-US" altLang="ja-JP" dirty="0"/>
              <a:t>Remote users </a:t>
            </a:r>
            <a:r>
              <a:rPr lang="en-US" altLang="ja-JP" dirty="0" smtClean="0"/>
              <a:t>access </a:t>
            </a:r>
            <a:r>
              <a:rPr lang="en-US" altLang="ja-JP" dirty="0"/>
              <a:t>shadow devices, instead of virtual devices, for secure out-of-band remote management.</a:t>
            </a:r>
          </a:p>
          <a:p>
            <a:r>
              <a:rPr lang="en-US" altLang="ja-JP" dirty="0"/>
              <a:t>The cloud VM and shadow devices run on top of the hypervisor called the cloud hypervisor.</a:t>
            </a:r>
          </a:p>
          <a:p>
            <a:r>
              <a:rPr lang="en-US" altLang="ja-JP" dirty="0"/>
              <a:t>To distinguish two hypervisors, we call the original hypervisor inside the virtualized system the guest hypervisor.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834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We assume that cloud operators inside the virtualized system may be untrusted.</a:t>
            </a:r>
          </a:p>
          <a:p>
            <a:r>
              <a:rPr lang="en-US" altLang="ja-JP" dirty="0"/>
              <a:t>It is difficult to trust all of the cloud operators in large-scale </a:t>
            </a:r>
            <a:r>
              <a:rPr lang="en-US" altLang="ja-JP" dirty="0" smtClean="0"/>
              <a:t>clouds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Unlike previous approaches, cloud operators have full control over the entire virtualized </a:t>
            </a:r>
            <a:r>
              <a:rPr lang="en-US" altLang="ja-JP" dirty="0" smtClean="0"/>
              <a:t>system including the guest hypervisor.</a:t>
            </a:r>
            <a:endParaRPr lang="en-US" altLang="ja-JP" dirty="0"/>
          </a:p>
          <a:p>
            <a:r>
              <a:rPr lang="en-US" altLang="ja-JP" dirty="0"/>
              <a:t>They can compromise any components inside the virtualized system.</a:t>
            </a:r>
          </a:p>
          <a:p>
            <a:endParaRPr lang="en-US" altLang="ja-JP" dirty="0"/>
          </a:p>
          <a:p>
            <a:r>
              <a:rPr lang="en-US" altLang="ja-JP" dirty="0"/>
              <a:t>In contrast, we assume that cloud providers are trusted.</a:t>
            </a:r>
          </a:p>
          <a:p>
            <a:r>
              <a:rPr lang="en-US" altLang="ja-JP" dirty="0"/>
              <a:t>This assumption is widely accepted.</a:t>
            </a:r>
          </a:p>
          <a:p>
            <a:r>
              <a:rPr lang="en-US" altLang="ja-JP" dirty="0"/>
              <a:t>Cloud providers maintain the TCB for VSBypass, which is the cloud hypervisor and shadow devices.</a:t>
            </a:r>
          </a:p>
          <a:p>
            <a:r>
              <a:rPr lang="en-US" altLang="ja-JP" dirty="0"/>
              <a:t>For </a:t>
            </a:r>
            <a:r>
              <a:rPr lang="en-US" altLang="ja-JP" dirty="0" smtClean="0"/>
              <a:t>this purpose, </a:t>
            </a:r>
            <a:r>
              <a:rPr lang="en-US" altLang="ja-JP" dirty="0"/>
              <a:t>cloud providers should have a few trusted system administrators.</a:t>
            </a:r>
          </a:p>
          <a:p>
            <a:r>
              <a:rPr lang="en-US" altLang="ja-JP" dirty="0" smtClean="0"/>
              <a:t>Many </a:t>
            </a:r>
            <a:r>
              <a:rPr lang="en-US" altLang="ja-JP" dirty="0"/>
              <a:t>untrusted operators and </a:t>
            </a:r>
            <a:r>
              <a:rPr lang="en-US" altLang="ja-JP" dirty="0" smtClean="0"/>
              <a:t>a </a:t>
            </a:r>
            <a:r>
              <a:rPr lang="en-US" altLang="ja-JP" dirty="0"/>
              <a:t>few trusted administrators </a:t>
            </a:r>
            <a:r>
              <a:rPr lang="en-US" altLang="ja-JP" dirty="0" smtClean="0"/>
              <a:t>form </a:t>
            </a:r>
            <a:r>
              <a:rPr lang="en-US" altLang="ja-JP" dirty="0"/>
              <a:t>an administrative hierarchy, which is also adopted in many systems.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71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1" y="228603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400" cap="none" spc="-6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2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800" b="0" cap="none" spc="9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01500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12001500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52721"/>
            <a:ext cx="10992899" cy="1108523"/>
          </a:xfrm>
        </p:spPr>
        <p:txBody>
          <a:bodyPr>
            <a:noAutofit/>
          </a:bodyPr>
          <a:lstStyle>
            <a:lvl1pPr>
              <a:defRPr sz="44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524003"/>
            <a:ext cx="10992899" cy="4967235"/>
          </a:xfrm>
        </p:spPr>
        <p:txBody>
          <a:bodyPr lIns="108000" rIns="108000">
            <a:normAutofit/>
          </a:bodyPr>
          <a:lstStyle>
            <a:lvl1pPr marL="207169" indent="-208360">
              <a:spcBef>
                <a:spcPts val="45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466725" indent="-195263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738188" indent="-196454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008460" indent="-185738">
              <a:buClr>
                <a:schemeClr val="tx2"/>
              </a:buClr>
              <a:buSzPct val="130000"/>
              <a:buFont typeface="Arial"/>
              <a:buChar char="•"/>
              <a:defRPr sz="2000">
                <a:latin typeface="Tahoma" charset="0"/>
                <a:ea typeface="MS PGothic" charset="-128"/>
                <a:cs typeface="MS PGothic" charset="-128"/>
              </a:defRPr>
            </a:lvl4pPr>
            <a:lvl5pPr marL="1344216" indent="-195263">
              <a:buClr>
                <a:schemeClr val="tx2"/>
              </a:buClr>
              <a:buSzPct val="130000"/>
              <a:buFont typeface="Arial"/>
              <a:buChar char="•"/>
              <a:tabLst>
                <a:tab pos="1344216" algn="l"/>
              </a:tabLst>
              <a:defRPr sz="18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447803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3600" b="0" cap="none" spc="-6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1500" b="0" cap="all" spc="9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350" b="0" cap="all" spc="75" baseline="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350" b="0" kern="1200" cap="all" spc="75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500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12/3/18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8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500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3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cap="all" spc="-45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spcBef>
          <a:spcPct val="20000"/>
        </a:spcBef>
        <a:spcAft>
          <a:spcPts val="450"/>
        </a:spcAft>
        <a:buFont typeface="Arial" pitchFamily="34" charset="0"/>
        <a:buNone/>
        <a:defRPr kumimoji="1" sz="1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3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Secure Out-of-band Remote Management of Virtual Machines with</a:t>
            </a:r>
            <a:br>
              <a:rPr lang="en-US" altLang="ja-JP" dirty="0"/>
            </a:br>
            <a:r>
              <a:rPr lang="en-US" altLang="ja-JP" dirty="0"/>
              <a:t>Transparent Passthrough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Shota Futagami, Tomoya Unoki, and </a:t>
            </a:r>
            <a:r>
              <a:rPr lang="en-US" altLang="ja-JP" u="sng" dirty="0"/>
              <a:t>Kenichi Kourai</a:t>
            </a:r>
          </a:p>
          <a:p>
            <a:r>
              <a:rPr lang="en-US" altLang="ja-JP" dirty="0"/>
              <a:t>Kyushu Institute of Technology, Japan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62"/>
    </mc:Choice>
    <mc:Fallback>
      <p:transition spd="slow" advTm="1106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Advantages (1/2)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Difficult for cloud operators to attack the TCB</a:t>
            </a:r>
          </a:p>
          <a:p>
            <a:pPr lvl="1"/>
            <a:r>
              <a:rPr kumimoji="1" lang="en-US" altLang="ja-JP" dirty="0"/>
              <a:t>The attack surface to the cloud hypervisor is much smaller</a:t>
            </a:r>
          </a:p>
          <a:p>
            <a:pPr lvl="2"/>
            <a:r>
              <a:rPr lang="en-US" altLang="ja-JP" dirty="0"/>
              <a:t>Only the hardware interface is provided</a:t>
            </a:r>
            <a:endParaRPr kumimoji="1" lang="en-US" altLang="ja-JP" dirty="0"/>
          </a:p>
          <a:p>
            <a:r>
              <a:rPr kumimoji="1" lang="en-US" altLang="ja-JP" dirty="0"/>
              <a:t>Support any virtualized systems</a:t>
            </a:r>
          </a:p>
          <a:p>
            <a:pPr lvl="1"/>
            <a:r>
              <a:rPr lang="en-US" altLang="ja-JP" dirty="0"/>
              <a:t>The entire virtualized system is virtualized using the cloud VM</a:t>
            </a:r>
          </a:p>
          <a:p>
            <a:pPr lvl="1"/>
            <a:r>
              <a:rPr lang="en-US" altLang="ja-JP" dirty="0"/>
              <a:t>VSBypass does basically not depend on the internals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6A384C-835B-E74A-9C10-F582C68B00DE}"/>
              </a:ext>
            </a:extLst>
          </p:cNvPr>
          <p:cNvSpPr/>
          <p:nvPr/>
        </p:nvSpPr>
        <p:spPr>
          <a:xfrm>
            <a:off x="2382365" y="6116672"/>
            <a:ext cx="6849762" cy="4646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ACF9E78-2088-8B47-896D-720527BF395D}"/>
              </a:ext>
            </a:extLst>
          </p:cNvPr>
          <p:cNvSpPr/>
          <p:nvPr/>
        </p:nvSpPr>
        <p:spPr>
          <a:xfrm>
            <a:off x="2382365" y="4479009"/>
            <a:ext cx="3200400" cy="144174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AEDEB78-F4E9-E347-9071-695470299BC9}"/>
              </a:ext>
            </a:extLst>
          </p:cNvPr>
          <p:cNvSpPr/>
          <p:nvPr/>
        </p:nvSpPr>
        <p:spPr>
          <a:xfrm>
            <a:off x="2721450" y="5447615"/>
            <a:ext cx="2522230" cy="37020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EAD8DD1-838F-AB46-BD35-4C1F0DD0B904}"/>
              </a:ext>
            </a:extLst>
          </p:cNvPr>
          <p:cNvSpPr/>
          <p:nvPr/>
        </p:nvSpPr>
        <p:spPr>
          <a:xfrm>
            <a:off x="6031727" y="4479009"/>
            <a:ext cx="3200400" cy="144174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0B8D51C-E3E1-C643-BAF6-44F8CEBCD2B3}"/>
              </a:ext>
            </a:extLst>
          </p:cNvPr>
          <p:cNvSpPr/>
          <p:nvPr/>
        </p:nvSpPr>
        <p:spPr>
          <a:xfrm>
            <a:off x="6370812" y="5186851"/>
            <a:ext cx="2522230" cy="631409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Linux + KVM</a:t>
            </a:r>
            <a:endParaRPr kumimoji="1" lang="ja-JP" alt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72DE982F-AE8B-BD4E-9EDC-9AEC0BDBD7F5}"/>
              </a:ext>
            </a:extLst>
          </p:cNvPr>
          <p:cNvCxnSpPr>
            <a:cxnSpLocks/>
          </p:cNvCxnSpPr>
          <p:nvPr/>
        </p:nvCxnSpPr>
        <p:spPr>
          <a:xfrm>
            <a:off x="2038865" y="6024023"/>
            <a:ext cx="7574692" cy="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A9712D8-28A8-D245-9A7A-2227F73C26DD}"/>
              </a:ext>
            </a:extLst>
          </p:cNvPr>
          <p:cNvSpPr txBox="1"/>
          <p:nvPr/>
        </p:nvSpPr>
        <p:spPr>
          <a:xfrm>
            <a:off x="1202131" y="546462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43C7756-F19E-244A-AEB3-F69583C3B904}"/>
              </a:ext>
            </a:extLst>
          </p:cNvPr>
          <p:cNvSpPr txBox="1"/>
          <p:nvPr/>
        </p:nvSpPr>
        <p:spPr>
          <a:xfrm>
            <a:off x="6117227" y="455883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pic>
        <p:nvPicPr>
          <p:cNvPr id="17" name="図 10" descr="point-query-user-icone-6173-128.png">
            <a:extLst>
              <a:ext uri="{FF2B5EF4-FFF2-40B4-BE49-F238E27FC236}">
                <a16:creationId xmlns:a16="http://schemas.microsoft.com/office/drawing/2014/main" xmlns="" id="{E44C26EE-BC58-BD47-AE08-449CCE391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760" y="4844024"/>
            <a:ext cx="610358" cy="606896"/>
          </a:xfrm>
          <a:prstGeom prst="rect">
            <a:avLst/>
          </a:prstGeom>
        </p:spPr>
      </p:pic>
      <p:pic>
        <p:nvPicPr>
          <p:cNvPr id="18" name="図 10" descr="point-query-user-icone-6173-128.png">
            <a:extLst>
              <a:ext uri="{FF2B5EF4-FFF2-40B4-BE49-F238E27FC236}">
                <a16:creationId xmlns:a16="http://schemas.microsoft.com/office/drawing/2014/main" xmlns="" id="{4F1B25C5-771C-934F-B465-443BBBB9E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2227" y="4844024"/>
            <a:ext cx="610358" cy="606896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A3E6D924-8476-E046-B510-0EEA4A2B0FA1}"/>
              </a:ext>
            </a:extLst>
          </p:cNvPr>
          <p:cNvCxnSpPr>
            <a:stCxn id="17" idx="2"/>
          </p:cNvCxnSpPr>
          <p:nvPr/>
        </p:nvCxnSpPr>
        <p:spPr>
          <a:xfrm>
            <a:off x="5128939" y="5450920"/>
            <a:ext cx="0" cy="573103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C537B36-83AF-7B42-B1B1-561939507C11}"/>
              </a:ext>
            </a:extLst>
          </p:cNvPr>
          <p:cNvSpPr txBox="1"/>
          <p:nvPr/>
        </p:nvSpPr>
        <p:spPr>
          <a:xfrm>
            <a:off x="9681089" y="5700857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boundary of</a:t>
            </a:r>
          </a:p>
          <a:p>
            <a:pPr algn="ctr"/>
            <a:r>
              <a:rPr lang="en-US" dirty="0"/>
              <a:t>virtualization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752293D-72B2-3D49-BB17-8A42C71115AE}"/>
              </a:ext>
            </a:extLst>
          </p:cNvPr>
          <p:cNvSpPr/>
          <p:nvPr/>
        </p:nvSpPr>
        <p:spPr>
          <a:xfrm>
            <a:off x="2721450" y="4651676"/>
            <a:ext cx="1567929" cy="6645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privileged</a:t>
            </a:r>
          </a:p>
          <a:p>
            <a:pPr algn="ctr"/>
            <a:r>
              <a:rPr lang="en-US" altLang="ja-JP"/>
              <a:t>components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8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266"/>
    </mc:Choice>
    <mc:Fallback>
      <p:transition spd="slow" advTm="5026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Advantages (2/2)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Cloud operators can manage the entire virtualized system</a:t>
            </a:r>
          </a:p>
          <a:p>
            <a:pPr lvl="1"/>
            <a:r>
              <a:rPr lang="en-US" altLang="ja-JP" dirty="0"/>
              <a:t>VSBypass does not need to trust the guest hypervisor</a:t>
            </a:r>
          </a:p>
          <a:p>
            <a:pPr lvl="1"/>
            <a:r>
              <a:rPr kumimoji="1" lang="en-US" altLang="ja-JP" dirty="0"/>
              <a:t>It enables clearly separating the responsibility of system management</a:t>
            </a:r>
          </a:p>
          <a:p>
            <a:r>
              <a:rPr lang="en-US" altLang="ja-JP" dirty="0" smtClean="0"/>
              <a:t>Cryptography is </a:t>
            </a:r>
            <a:r>
              <a:rPr lang="en-US" altLang="ja-JP" dirty="0"/>
              <a:t>not necessary</a:t>
            </a:r>
          </a:p>
          <a:p>
            <a:pPr lvl="1"/>
            <a:r>
              <a:rPr kumimoji="1" lang="en-US" altLang="ja-JP" dirty="0"/>
              <a:t>VSBypass does not rely on encryption to prevent information leakage</a:t>
            </a:r>
          </a:p>
          <a:p>
            <a:pPr lvl="1"/>
            <a:r>
              <a:rPr lang="en-US" altLang="ja-JP" dirty="0"/>
              <a:t>Users can use the existing remote management software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87859E8-A316-BD48-9398-92B05DA41046}"/>
              </a:ext>
            </a:extLst>
          </p:cNvPr>
          <p:cNvSpPr/>
          <p:nvPr/>
        </p:nvSpPr>
        <p:spPr>
          <a:xfrm>
            <a:off x="6109610" y="4582613"/>
            <a:ext cx="3200400" cy="134977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4180929-DEA9-094E-A11E-311C18EECBB6}"/>
              </a:ext>
            </a:extLst>
          </p:cNvPr>
          <p:cNvSpPr/>
          <p:nvPr/>
        </p:nvSpPr>
        <p:spPr>
          <a:xfrm>
            <a:off x="6448695" y="5499429"/>
            <a:ext cx="2522230" cy="33671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45E746A-A1FD-9347-BCF3-1D39D6A677B9}"/>
              </a:ext>
            </a:extLst>
          </p:cNvPr>
          <p:cNvSpPr txBox="1"/>
          <p:nvPr/>
        </p:nvSpPr>
        <p:spPr>
          <a:xfrm>
            <a:off x="9383469" y="467116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pic>
        <p:nvPicPr>
          <p:cNvPr id="8" name="図 10" descr="point-query-user-icone-6173-128.png">
            <a:extLst>
              <a:ext uri="{FF2B5EF4-FFF2-40B4-BE49-F238E27FC236}">
                <a16:creationId xmlns:a16="http://schemas.microsoft.com/office/drawing/2014/main" xmlns="" id="{7CAF4DA3-5346-1C43-A421-A892E1508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5709" y="4769347"/>
            <a:ext cx="610358" cy="6068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9FCA24F-E21E-1446-8D1B-2419E7BE27C9}"/>
              </a:ext>
            </a:extLst>
          </p:cNvPr>
          <p:cNvSpPr/>
          <p:nvPr/>
        </p:nvSpPr>
        <p:spPr>
          <a:xfrm>
            <a:off x="3944634" y="6113105"/>
            <a:ext cx="5365376" cy="4646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EF3C026-0DA9-7B4C-984D-002900B14D33}"/>
              </a:ext>
            </a:extLst>
          </p:cNvPr>
          <p:cNvSpPr/>
          <p:nvPr/>
        </p:nvSpPr>
        <p:spPr>
          <a:xfrm>
            <a:off x="4309885" y="4930278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339FEA96-99B6-3B42-8CAA-B5BAD36534E8}"/>
              </a:ext>
            </a:extLst>
          </p:cNvPr>
          <p:cNvCxnSpPr>
            <a:cxnSpLocks/>
          </p:cNvCxnSpPr>
          <p:nvPr/>
        </p:nvCxnSpPr>
        <p:spPr>
          <a:xfrm>
            <a:off x="5919172" y="6017741"/>
            <a:ext cx="3673413" cy="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A9264E26-D72A-154B-8F86-E1F2F6B3FC4D}"/>
              </a:ext>
            </a:extLst>
          </p:cNvPr>
          <p:cNvCxnSpPr>
            <a:cxnSpLocks/>
          </p:cNvCxnSpPr>
          <p:nvPr/>
        </p:nvCxnSpPr>
        <p:spPr>
          <a:xfrm>
            <a:off x="5943886" y="4485503"/>
            <a:ext cx="0" cy="1532238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1B00383-1A90-5141-8A23-454174E83E94}"/>
              </a:ext>
            </a:extLst>
          </p:cNvPr>
          <p:cNvSpPr txBox="1"/>
          <p:nvPr/>
        </p:nvSpPr>
        <p:spPr>
          <a:xfrm>
            <a:off x="9649095" y="5694575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boundary of</a:t>
            </a:r>
          </a:p>
          <a:p>
            <a:pPr algn="ctr"/>
            <a:r>
              <a:rPr lang="en-US" dirty="0"/>
              <a:t>virtualization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752293D-72B2-3D49-BB17-8A42C71115AE}"/>
              </a:ext>
            </a:extLst>
          </p:cNvPr>
          <p:cNvSpPr/>
          <p:nvPr/>
        </p:nvSpPr>
        <p:spPr>
          <a:xfrm>
            <a:off x="6448695" y="4711684"/>
            <a:ext cx="1567929" cy="6645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privileged</a:t>
            </a:r>
          </a:p>
          <a:p>
            <a:pPr algn="ctr"/>
            <a:r>
              <a:rPr lang="en-US" altLang="ja-JP"/>
              <a:t>components</a:t>
            </a:r>
            <a:endParaRPr kumimoji="1" lang="ja-JP" altLang="en-US"/>
          </a:p>
        </p:txBody>
      </p:sp>
      <p:pic>
        <p:nvPicPr>
          <p:cNvPr id="23" name="Picture 2">
            <a:extLst>
              <a:ext uri="{FF2B5EF4-FFF2-40B4-BE49-F238E27FC236}">
                <a16:creationId xmlns:a16="http://schemas.microsoft.com/office/drawing/2014/main" xmlns="" id="{A242F984-A8AA-314F-A7EC-C8DB1F9C6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92" y="5118862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72A5B81-D2FF-1F44-B07E-ED67E0435215}"/>
              </a:ext>
            </a:extLst>
          </p:cNvPr>
          <p:cNvSpPr txBox="1"/>
          <p:nvPr/>
        </p:nvSpPr>
        <p:spPr>
          <a:xfrm>
            <a:off x="1457594" y="610638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remote host</a:t>
            </a:r>
            <a:endParaRPr kumimoji="1" lang="ja-JP" altLang="en-US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xmlns="" id="{8BBD3530-4FDC-C040-8CC9-6F0D44CDE5E9}"/>
              </a:ext>
            </a:extLst>
          </p:cNvPr>
          <p:cNvSpPr/>
          <p:nvPr/>
        </p:nvSpPr>
        <p:spPr>
          <a:xfrm>
            <a:off x="1578776" y="4807090"/>
            <a:ext cx="1160585" cy="65206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existing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</a:rPr>
              <a:t>client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393"/>
    </mc:Choice>
    <mc:Fallback>
      <p:transition spd="slow" advTm="4039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Shadow Devices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 virtual devices of a proxy VM as shadow devices</a:t>
            </a:r>
          </a:p>
          <a:p>
            <a:pPr lvl="1"/>
            <a:r>
              <a:rPr kumimoji="1" lang="en-US" altLang="ja-JP" dirty="0"/>
              <a:t>Assign minimum resources to a proxy VM</a:t>
            </a:r>
          </a:p>
          <a:p>
            <a:pPr lvl="1"/>
            <a:r>
              <a:rPr lang="en-US" altLang="ja-JP" dirty="0"/>
              <a:t>Pause a proxy VM after the boot</a:t>
            </a:r>
            <a:endParaRPr kumimoji="1" lang="en-US" altLang="ja-JP" dirty="0"/>
          </a:p>
          <a:p>
            <a:r>
              <a:rPr lang="en-US" altLang="ja-JP" dirty="0"/>
              <a:t>Bind</a:t>
            </a:r>
            <a:r>
              <a:rPr kumimoji="1" lang="en-US" altLang="ja-JP" dirty="0"/>
              <a:t> a proxy VM to a user VM using EPT</a:t>
            </a:r>
          </a:p>
          <a:p>
            <a:pPr lvl="1"/>
            <a:r>
              <a:rPr kumimoji="1" lang="en-US" altLang="ja-JP" dirty="0"/>
              <a:t>Transparently perform </a:t>
            </a:r>
            <a:r>
              <a:rPr kumimoji="1" lang="en-US" altLang="ja-JP" dirty="0" smtClean="0"/>
              <a:t>secure out-of-band </a:t>
            </a:r>
            <a:r>
              <a:rPr kumimoji="1" lang="en-US" altLang="ja-JP" dirty="0"/>
              <a:t>remote management by specifying proxy VM's 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45E746A-A1FD-9347-BCF3-1D39D6A677B9}"/>
              </a:ext>
            </a:extLst>
          </p:cNvPr>
          <p:cNvSpPr txBox="1"/>
          <p:nvPr/>
        </p:nvSpPr>
        <p:spPr>
          <a:xfrm>
            <a:off x="10262942" y="548471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FCA24F-E21E-1446-8D1B-2419E7BE27C9}"/>
              </a:ext>
            </a:extLst>
          </p:cNvPr>
          <p:cNvSpPr/>
          <p:nvPr/>
        </p:nvSpPr>
        <p:spPr>
          <a:xfrm>
            <a:off x="4086341" y="6065796"/>
            <a:ext cx="6110915" cy="4646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EF3C026-0DA9-7B4C-984D-002900B14D33}"/>
              </a:ext>
            </a:extLst>
          </p:cNvPr>
          <p:cNvSpPr/>
          <p:nvPr/>
        </p:nvSpPr>
        <p:spPr>
          <a:xfrm>
            <a:off x="4086342" y="4952731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xmlns="" id="{A242F984-A8AA-314F-A7EC-C8DB1F9C6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14" y="4844512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72A5B81-D2FF-1F44-B07E-ED67E0435215}"/>
              </a:ext>
            </a:extLst>
          </p:cNvPr>
          <p:cNvSpPr txBox="1"/>
          <p:nvPr/>
        </p:nvSpPr>
        <p:spPr>
          <a:xfrm>
            <a:off x="1278149" y="5828502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remote host</a:t>
            </a:r>
            <a:endParaRPr kumimoji="1" lang="ja-JP" altLang="en-US" dirty="0"/>
          </a:p>
        </p:txBody>
      </p:sp>
      <p:sp>
        <p:nvSpPr>
          <p:cNvPr id="18" name="Rectangle 17"/>
          <p:cNvSpPr/>
          <p:nvPr/>
        </p:nvSpPr>
        <p:spPr>
          <a:xfrm>
            <a:off x="6996857" y="4184948"/>
            <a:ext cx="3200400" cy="167158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8522123" y="4355221"/>
            <a:ext cx="1338469" cy="7576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20" name="Rectangle 19"/>
          <p:cNvSpPr/>
          <p:nvPr/>
        </p:nvSpPr>
        <p:spPr>
          <a:xfrm>
            <a:off x="7338362" y="5252398"/>
            <a:ext cx="2522230" cy="43909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5437248" y="4516439"/>
            <a:ext cx="967872" cy="134009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proxy</a:t>
            </a:r>
          </a:p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25" name="Straight Arrow Connector 24"/>
          <p:cNvCxnSpPr>
            <a:stCxn id="15" idx="3"/>
            <a:endCxn id="10" idx="1"/>
          </p:cNvCxnSpPr>
          <p:nvPr/>
        </p:nvCxnSpPr>
        <p:spPr>
          <a:xfrm>
            <a:off x="2452870" y="5330512"/>
            <a:ext cx="1633472" cy="4368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olded Corner 25"/>
          <p:cNvSpPr/>
          <p:nvPr/>
        </p:nvSpPr>
        <p:spPr>
          <a:xfrm>
            <a:off x="7427224" y="4516440"/>
            <a:ext cx="757317" cy="444137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EPT</a:t>
            </a:r>
            <a:endParaRPr kumimoji="1" lang="ja-JP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23384" y="492302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I/O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6538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129"/>
    </mc:Choice>
    <mc:Fallback>
      <p:transition spd="slow" advTm="61129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Transparent Passthrough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Intercept an I/O request of a user VM in the cloud hypervisor</a:t>
            </a:r>
          </a:p>
          <a:p>
            <a:pPr lvl="1"/>
            <a:r>
              <a:rPr kumimoji="1" lang="en-US" altLang="ja-JP" dirty="0"/>
              <a:t>A VM exit occurs directly to the cloud </a:t>
            </a:r>
            <a:r>
              <a:rPr kumimoji="1" lang="en-US" altLang="ja-JP" dirty="0" smtClean="0"/>
              <a:t>hypervisor</a:t>
            </a:r>
          </a:p>
          <a:p>
            <a:pPr lvl="2"/>
            <a:r>
              <a:rPr kumimoji="1" lang="en-US" altLang="ja-JP" dirty="0" smtClean="0"/>
              <a:t> By executing an instruction for port- and memory-mapped I/O 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Not </a:t>
            </a:r>
            <a:r>
              <a:rPr kumimoji="1" lang="en-US" altLang="ja-JP" dirty="0"/>
              <a:t>forward the request to the guest hypervisor as usual</a:t>
            </a:r>
          </a:p>
          <a:p>
            <a:pPr lvl="2"/>
            <a:r>
              <a:rPr kumimoji="1" lang="en-US" altLang="ja-JP" dirty="0"/>
              <a:t>The cloud hypervisor handles </a:t>
            </a:r>
            <a:r>
              <a:rPr kumimoji="1" lang="en-US" altLang="ja-JP" dirty="0" smtClean="0"/>
              <a:t>that request</a:t>
            </a:r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45E746A-A1FD-9347-BCF3-1D39D6A677B9}"/>
              </a:ext>
            </a:extLst>
          </p:cNvPr>
          <p:cNvSpPr txBox="1"/>
          <p:nvPr/>
        </p:nvSpPr>
        <p:spPr>
          <a:xfrm>
            <a:off x="9246908" y="442830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FCA24F-E21E-1446-8D1B-2419E7BE27C9}"/>
              </a:ext>
            </a:extLst>
          </p:cNvPr>
          <p:cNvSpPr/>
          <p:nvPr/>
        </p:nvSpPr>
        <p:spPr>
          <a:xfrm>
            <a:off x="2523407" y="6196424"/>
            <a:ext cx="6615759" cy="37924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EF3C026-0DA9-7B4C-984D-002900B14D33}"/>
              </a:ext>
            </a:extLst>
          </p:cNvPr>
          <p:cNvSpPr/>
          <p:nvPr/>
        </p:nvSpPr>
        <p:spPr>
          <a:xfrm>
            <a:off x="2523407" y="510912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5938766" y="4428308"/>
            <a:ext cx="3200400" cy="158461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7464032" y="4624251"/>
            <a:ext cx="1338469" cy="704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2" name="Rectangle 11"/>
          <p:cNvSpPr/>
          <p:nvPr/>
        </p:nvSpPr>
        <p:spPr>
          <a:xfrm>
            <a:off x="6280271" y="5459763"/>
            <a:ext cx="2522230" cy="38812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3874313" y="4797640"/>
            <a:ext cx="967872" cy="121528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proxy</a:t>
            </a:r>
          </a:p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18" name="Elbow Connector 17"/>
          <p:cNvCxnSpPr>
            <a:stCxn id="11" idx="3"/>
            <a:endCxn id="6" idx="3"/>
          </p:cNvCxnSpPr>
          <p:nvPr/>
        </p:nvCxnSpPr>
        <p:spPr>
          <a:xfrm>
            <a:off x="8802501" y="4976317"/>
            <a:ext cx="336665" cy="1409728"/>
          </a:xfrm>
          <a:prstGeom prst="bentConnector3">
            <a:avLst>
              <a:gd name="adj1" fmla="val 201852"/>
            </a:avLst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569908" y="545976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/>
              <a:t>VM exit</a:t>
            </a:r>
            <a:endParaRPr kumimoji="1" lang="ja-JP" altLang="en-US" i="1" dirty="0"/>
          </a:p>
        </p:txBody>
      </p:sp>
      <p:cxnSp>
        <p:nvCxnSpPr>
          <p:cNvPr id="24" name="Straight Arrow Connector 23"/>
          <p:cNvCxnSpPr>
            <a:endCxn id="12" idx="2"/>
          </p:cNvCxnSpPr>
          <p:nvPr/>
        </p:nvCxnSpPr>
        <p:spPr>
          <a:xfrm flipH="1" flipV="1">
            <a:off x="7541386" y="5847886"/>
            <a:ext cx="2366" cy="339656"/>
          </a:xfrm>
          <a:prstGeom prst="straightConnector1">
            <a:avLst/>
          </a:prstGeom>
          <a:ln w="38100" cmpd="sng">
            <a:solidFill>
              <a:srgbClr val="0070C0"/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ular Callout 27"/>
          <p:cNvSpPr/>
          <p:nvPr/>
        </p:nvSpPr>
        <p:spPr>
          <a:xfrm>
            <a:off x="5692060" y="4532626"/>
            <a:ext cx="1476103" cy="604135"/>
          </a:xfrm>
          <a:prstGeom prst="wedgeRoundRectCallout">
            <a:avLst>
              <a:gd name="adj1" fmla="val 82707"/>
              <a:gd name="adj2" fmla="val 1060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I/O</a:t>
            </a:r>
          </a:p>
          <a:p>
            <a:pPr algn="ctr"/>
            <a:r>
              <a:rPr lang="en-US" altLang="ja-JP" dirty="0" smtClean="0"/>
              <a:t>instruction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4655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449"/>
    </mc:Choice>
    <mc:Fallback>
      <p:transition spd="slow" advTm="4344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I/O Processing in Shadow Devices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Redirect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the intercepted I/O request to a shadow device</a:t>
            </a:r>
          </a:p>
          <a:p>
            <a:pPr lvl="1"/>
            <a:r>
              <a:rPr kumimoji="1" lang="en-US" altLang="ja-JP" dirty="0"/>
              <a:t>Find a proxy VM </a:t>
            </a:r>
            <a:r>
              <a:rPr lang="en-US" altLang="ja-JP" dirty="0" smtClean="0"/>
              <a:t>from</a:t>
            </a:r>
            <a:r>
              <a:rPr kumimoji="1" lang="en-US" altLang="ja-JP" dirty="0" smtClean="0"/>
              <a:t> the trapped user </a:t>
            </a:r>
            <a:r>
              <a:rPr kumimoji="1" lang="en-US" altLang="ja-JP" dirty="0"/>
              <a:t>VM using EPT</a:t>
            </a:r>
          </a:p>
          <a:p>
            <a:pPr lvl="1"/>
            <a:r>
              <a:rPr lang="en-US" altLang="ja-JP" dirty="0" smtClean="0"/>
              <a:t>Send </a:t>
            </a:r>
            <a:r>
              <a:rPr lang="en-US" altLang="ja-JP" dirty="0"/>
              <a:t>that request </a:t>
            </a:r>
            <a:r>
              <a:rPr lang="en-US" altLang="ja-JP" dirty="0" smtClean="0"/>
              <a:t>as if the request is issued by </a:t>
            </a:r>
            <a:r>
              <a:rPr lang="en-US" altLang="ja-JP" dirty="0"/>
              <a:t>the proxy VM</a:t>
            </a:r>
          </a:p>
          <a:p>
            <a:r>
              <a:rPr kumimoji="1" lang="en-US" altLang="ja-JP" dirty="0"/>
              <a:t>Return the result to the user VM</a:t>
            </a:r>
          </a:p>
          <a:p>
            <a:pPr lvl="1"/>
            <a:r>
              <a:rPr lang="en-US" altLang="ja-JP" dirty="0"/>
              <a:t>Intercept </a:t>
            </a:r>
            <a:r>
              <a:rPr lang="en-US" altLang="ja-JP" dirty="0" smtClean="0"/>
              <a:t>a </a:t>
            </a:r>
            <a:r>
              <a:rPr lang="en-US" altLang="ja-JP" dirty="0"/>
              <a:t>completion event to the proxy VM</a:t>
            </a:r>
          </a:p>
          <a:p>
            <a:pPr lvl="1"/>
            <a:r>
              <a:rPr lang="en-US" altLang="ja-JP" dirty="0"/>
              <a:t>Redirect that event to the cloud VM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45E746A-A1FD-9347-BCF3-1D39D6A677B9}"/>
              </a:ext>
            </a:extLst>
          </p:cNvPr>
          <p:cNvSpPr txBox="1"/>
          <p:nvPr/>
        </p:nvSpPr>
        <p:spPr>
          <a:xfrm>
            <a:off x="10087261" y="415026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9FCA24F-E21E-1446-8D1B-2419E7BE27C9}"/>
              </a:ext>
            </a:extLst>
          </p:cNvPr>
          <p:cNvSpPr/>
          <p:nvPr/>
        </p:nvSpPr>
        <p:spPr>
          <a:xfrm>
            <a:off x="3363760" y="6165940"/>
            <a:ext cx="6615759" cy="37924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4EF3C026-0DA9-7B4C-984D-002900B14D33}"/>
              </a:ext>
            </a:extLst>
          </p:cNvPr>
          <p:cNvSpPr/>
          <p:nvPr/>
        </p:nvSpPr>
        <p:spPr>
          <a:xfrm>
            <a:off x="3363758" y="4845225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32" name="Rectangle 31"/>
          <p:cNvSpPr/>
          <p:nvPr/>
        </p:nvSpPr>
        <p:spPr>
          <a:xfrm>
            <a:off x="6779119" y="4150267"/>
            <a:ext cx="3200400" cy="158461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/>
          <p:cNvSpPr/>
          <p:nvPr/>
        </p:nvSpPr>
        <p:spPr>
          <a:xfrm>
            <a:off x="8304385" y="4346210"/>
            <a:ext cx="1338469" cy="704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34" name="Rectangle 33"/>
          <p:cNvSpPr/>
          <p:nvPr/>
        </p:nvSpPr>
        <p:spPr>
          <a:xfrm>
            <a:off x="7120624" y="5181722"/>
            <a:ext cx="2522230" cy="38812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sp>
        <p:nvSpPr>
          <p:cNvPr id="35" name="Rectangle 34"/>
          <p:cNvSpPr/>
          <p:nvPr/>
        </p:nvSpPr>
        <p:spPr>
          <a:xfrm>
            <a:off x="4708321" y="4596220"/>
            <a:ext cx="967872" cy="113866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proxy</a:t>
            </a:r>
          </a:p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5420857" y="5734883"/>
            <a:ext cx="0" cy="431057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8319741" y="5745271"/>
            <a:ext cx="0" cy="431057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00707" y="5765745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FF0000"/>
                </a:solidFill>
              </a:rPr>
              <a:t>event</a:t>
            </a:r>
            <a:endParaRPr kumimoji="1" lang="ja-JP" altLang="en-US" i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171950" y="5609522"/>
            <a:ext cx="0" cy="556418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695700" y="5609522"/>
            <a:ext cx="0" cy="556418"/>
          </a:xfrm>
          <a:prstGeom prst="straightConnector1">
            <a:avLst/>
          </a:prstGeom>
          <a:ln w="38100" cmpd="sng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78259" y="5703065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>
                <a:solidFill>
                  <a:srgbClr val="0070C0"/>
                </a:solidFill>
              </a:rPr>
              <a:t>I/O request</a:t>
            </a:r>
            <a:endParaRPr kumimoji="1" lang="ja-JP" altLang="en-US" i="1" dirty="0">
              <a:solidFill>
                <a:srgbClr val="0070C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016993" y="5745271"/>
            <a:ext cx="0" cy="431057"/>
          </a:xfrm>
          <a:prstGeom prst="straightConnector1">
            <a:avLst/>
          </a:prstGeom>
          <a:ln w="38100" cmpd="sng">
            <a:solidFill>
              <a:srgbClr val="0070C0"/>
            </a:solidFill>
            <a:prstDash val="sysDot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Folded Corner 42"/>
          <p:cNvSpPr/>
          <p:nvPr/>
        </p:nvSpPr>
        <p:spPr>
          <a:xfrm>
            <a:off x="7231736" y="4473494"/>
            <a:ext cx="757317" cy="444137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EPT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551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615"/>
    </mc:Choice>
    <mc:Fallback>
      <p:transition spd="slow" advTm="41615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Sharing VRAM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 user VM directly accesses VRAM in its main memory</a:t>
            </a:r>
          </a:p>
          <a:p>
            <a:pPr lvl="1"/>
            <a:r>
              <a:rPr lang="en-US" altLang="ja-JP" dirty="0"/>
              <a:t>The cloud hypervisor cannot intercept that </a:t>
            </a:r>
            <a:r>
              <a:rPr lang="en-US" altLang="ja-JP" dirty="0" smtClean="0"/>
              <a:t>access with low overhead</a:t>
            </a:r>
            <a:endParaRPr lang="en-US" altLang="ja-JP" dirty="0"/>
          </a:p>
          <a:p>
            <a:r>
              <a:rPr lang="en-US" altLang="ja-JP" dirty="0"/>
              <a:t>A shadow video card shares the VRAM of a user VM</a:t>
            </a:r>
          </a:p>
          <a:p>
            <a:pPr lvl="1"/>
            <a:r>
              <a:rPr lang="en-US" altLang="ja-JP" dirty="0"/>
              <a:t>Process </a:t>
            </a:r>
            <a:r>
              <a:rPr lang="en-US" altLang="ja-JP" dirty="0" smtClean="0"/>
              <a:t>the VRAM </a:t>
            </a:r>
            <a:r>
              <a:rPr lang="en-US" altLang="ja-JP" dirty="0"/>
              <a:t>as </a:t>
            </a:r>
            <a:r>
              <a:rPr lang="en-US" altLang="ja-JP" dirty="0" smtClean="0"/>
              <a:t>if it were the virtual device of the user VM</a:t>
            </a:r>
            <a:endParaRPr lang="en-US" altLang="ja-JP" dirty="0"/>
          </a:p>
          <a:p>
            <a:pPr lvl="1"/>
            <a:r>
              <a:rPr lang="en-US" altLang="ja-JP" dirty="0"/>
              <a:t>Track updates of the </a:t>
            </a:r>
            <a:r>
              <a:rPr lang="en-US" altLang="ja-JP" dirty="0" smtClean="0"/>
              <a:t>VRAM using </a:t>
            </a:r>
            <a:r>
              <a:rPr lang="en-US" altLang="ja-JP" dirty="0"/>
              <a:t>the log-dirty </a:t>
            </a:r>
            <a:r>
              <a:rPr lang="en-US" altLang="ja-JP" dirty="0" smtClean="0"/>
              <a:t>mechanism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45E746A-A1FD-9347-BCF3-1D39D6A677B9}"/>
              </a:ext>
            </a:extLst>
          </p:cNvPr>
          <p:cNvSpPr txBox="1"/>
          <p:nvPr/>
        </p:nvSpPr>
        <p:spPr>
          <a:xfrm>
            <a:off x="8885960" y="423722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FCA24F-E21E-1446-8D1B-2419E7BE27C9}"/>
              </a:ext>
            </a:extLst>
          </p:cNvPr>
          <p:cNvSpPr/>
          <p:nvPr/>
        </p:nvSpPr>
        <p:spPr>
          <a:xfrm>
            <a:off x="2874971" y="6111997"/>
            <a:ext cx="5918687" cy="37924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EF3C026-0DA9-7B4C-984D-002900B14D33}"/>
              </a:ext>
            </a:extLst>
          </p:cNvPr>
          <p:cNvSpPr/>
          <p:nvPr/>
        </p:nvSpPr>
        <p:spPr>
          <a:xfrm>
            <a:off x="2874971" y="4834737"/>
            <a:ext cx="1277180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shadow</a:t>
            </a:r>
          </a:p>
          <a:p>
            <a:pPr algn="ctr"/>
            <a:r>
              <a:rPr lang="en-US" altLang="ja-JP" dirty="0" smtClean="0"/>
              <a:t>video card</a:t>
            </a:r>
            <a:endParaRPr kumimoji="1" lang="ja-JP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5593257" y="4157663"/>
            <a:ext cx="3200400" cy="177083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6400801" y="4379030"/>
            <a:ext cx="2056192" cy="8220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5934762" y="5375336"/>
            <a:ext cx="2522230" cy="38812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sp>
        <p:nvSpPr>
          <p:cNvPr id="16" name="Rounded Rectangle 15"/>
          <p:cNvSpPr/>
          <p:nvPr/>
        </p:nvSpPr>
        <p:spPr>
          <a:xfrm>
            <a:off x="6649491" y="4572763"/>
            <a:ext cx="971550" cy="4738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VRAM</a:t>
            </a:r>
            <a:endParaRPr kumimoji="1" lang="ja-JP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691118" y="4525860"/>
            <a:ext cx="63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user</a:t>
            </a:r>
          </a:p>
          <a:p>
            <a:pPr algn="ctr"/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cxnSp>
        <p:nvCxnSpPr>
          <p:cNvPr id="28" name="Straight Arrow Connector 27"/>
          <p:cNvCxnSpPr>
            <a:stCxn id="16" idx="1"/>
            <a:endCxn id="7" idx="3"/>
          </p:cNvCxnSpPr>
          <p:nvPr/>
        </p:nvCxnSpPr>
        <p:spPr>
          <a:xfrm flipH="1">
            <a:off x="4152151" y="4809713"/>
            <a:ext cx="2497340" cy="40717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7" idx="2"/>
          </p:cNvCxnSpPr>
          <p:nvPr/>
        </p:nvCxnSpPr>
        <p:spPr>
          <a:xfrm flipV="1">
            <a:off x="3513561" y="5599034"/>
            <a:ext cx="0" cy="514794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877246" y="5667034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/>
              <a:t>updated area</a:t>
            </a:r>
            <a:endParaRPr kumimoji="1" lang="ja-JP" altLang="en-US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4459196" y="465111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/>
              <a:t>share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1365012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538"/>
    </mc:Choice>
    <mc:Fallback>
      <p:transition spd="slow" advTm="54538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Virtual Interrupts in Shadow Devices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Redirect virtual interrupts caused in shadow devices to a user VM</a:t>
            </a:r>
          </a:p>
          <a:p>
            <a:pPr lvl="1"/>
            <a:r>
              <a:rPr lang="en-US" altLang="ja-JP" dirty="0"/>
              <a:t>Deliver interrupts via the interrupt server in the virtualized system</a:t>
            </a:r>
          </a:p>
          <a:p>
            <a:pPr lvl="2"/>
            <a:r>
              <a:rPr lang="en-US" altLang="ja-JP" dirty="0"/>
              <a:t>Virtual interrupts include no sensitive information</a:t>
            </a:r>
          </a:p>
          <a:p>
            <a:pPr lvl="1"/>
            <a:r>
              <a:rPr kumimoji="1" lang="en-US" altLang="ja-JP" dirty="0" smtClean="0"/>
              <a:t>Share </a:t>
            </a:r>
            <a:r>
              <a:rPr kumimoji="1" lang="en-US" altLang="ja-JP" dirty="0"/>
              <a:t>a </a:t>
            </a:r>
            <a:r>
              <a:rPr kumimoji="1" lang="en-US" altLang="ja-JP" dirty="0" smtClean="0"/>
              <a:t>ring </a:t>
            </a:r>
            <a:r>
              <a:rPr kumimoji="1" lang="en-US" altLang="ja-JP" dirty="0"/>
              <a:t>buffer </a:t>
            </a:r>
            <a:r>
              <a:rPr kumimoji="1" lang="en-US" altLang="ja-JP" dirty="0" smtClean="0"/>
              <a:t>using an </a:t>
            </a:r>
            <a:r>
              <a:rPr kumimoji="1" lang="en-US" altLang="ja-JP" dirty="0" err="1" smtClean="0"/>
              <a:t>ultracall</a:t>
            </a:r>
            <a:r>
              <a:rPr kumimoji="1" lang="en-US" altLang="ja-JP" dirty="0" smtClean="0"/>
              <a:t> </a:t>
            </a:r>
            <a:r>
              <a:rPr kumimoji="1" lang="en-US" altLang="ja-JP" sz="2400" dirty="0" smtClean="0"/>
              <a:t>[Miyama+ ESORICS'17]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Receive interrupts by polling</a:t>
            </a:r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45E746A-A1FD-9347-BCF3-1D39D6A677B9}"/>
              </a:ext>
            </a:extLst>
          </p:cNvPr>
          <p:cNvSpPr txBox="1"/>
          <p:nvPr/>
        </p:nvSpPr>
        <p:spPr>
          <a:xfrm>
            <a:off x="9478802" y="4216045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9FCA24F-E21E-1446-8D1B-2419E7BE27C9}"/>
              </a:ext>
            </a:extLst>
          </p:cNvPr>
          <p:cNvSpPr/>
          <p:nvPr/>
        </p:nvSpPr>
        <p:spPr>
          <a:xfrm>
            <a:off x="3480395" y="6111997"/>
            <a:ext cx="5880840" cy="37924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EF3C026-0DA9-7B4C-984D-002900B14D33}"/>
              </a:ext>
            </a:extLst>
          </p:cNvPr>
          <p:cNvSpPr/>
          <p:nvPr/>
        </p:nvSpPr>
        <p:spPr>
          <a:xfrm>
            <a:off x="3480395" y="4999162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5956664" y="4108750"/>
            <a:ext cx="3404571" cy="181974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7686101" y="4322333"/>
            <a:ext cx="1338469" cy="704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6281821" y="5375336"/>
            <a:ext cx="2742750" cy="38812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8352969" y="5018623"/>
            <a:ext cx="2366" cy="339656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281820" y="4322333"/>
            <a:ext cx="1174871" cy="704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interrupt</a:t>
            </a:r>
          </a:p>
          <a:p>
            <a:pPr algn="ctr"/>
            <a:r>
              <a:rPr lang="en-US" altLang="ja-JP" dirty="0" smtClean="0"/>
              <a:t>server</a:t>
            </a:r>
            <a:endParaRPr kumimoji="1" lang="ja-JP" alt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882600" y="5022875"/>
            <a:ext cx="2366" cy="339656"/>
          </a:xfrm>
          <a:prstGeom prst="straightConnector1">
            <a:avLst/>
          </a:prstGeom>
          <a:ln w="38100" cmpd="sng">
            <a:solidFill>
              <a:schemeClr val="tx1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  <a:endCxn id="16" idx="1"/>
          </p:cNvCxnSpPr>
          <p:nvPr/>
        </p:nvCxnSpPr>
        <p:spPr>
          <a:xfrm flipV="1">
            <a:off x="4594216" y="4674399"/>
            <a:ext cx="1687604" cy="70691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0395" y="531273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smtClean="0"/>
              <a:t>interrupt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663854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783"/>
    </mc:Choice>
    <mc:Fallback>
      <p:transition spd="slow" advTm="72783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Experiments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conducted experiments to show the effectiveness of </a:t>
            </a:r>
            <a:r>
              <a:rPr kumimoji="1" lang="en-US" altLang="ja-JP" dirty="0" err="1"/>
              <a:t>VSBypass</a:t>
            </a:r>
            <a:endParaRPr kumimoji="1" lang="en-US" altLang="ja-JP" dirty="0"/>
          </a:p>
          <a:p>
            <a:pPr lvl="1"/>
            <a:r>
              <a:rPr lang="en-US" altLang="ja-JP" dirty="0"/>
              <a:t>Eavesdrop on I/O </a:t>
            </a:r>
            <a:r>
              <a:rPr lang="en-US" altLang="ja-JP" dirty="0" smtClean="0"/>
              <a:t>of </a:t>
            </a:r>
            <a:r>
              <a:rPr lang="en-US" altLang="ja-JP" dirty="0"/>
              <a:t>out-of-band remote management</a:t>
            </a:r>
          </a:p>
          <a:p>
            <a:pPr lvl="1"/>
            <a:r>
              <a:rPr lang="en-US" altLang="ja-JP" dirty="0"/>
              <a:t>Measure the performance of a virtual serial console and GUI remote access</a:t>
            </a:r>
            <a:endParaRPr kumimoji="1" lang="en-US" altLang="ja-JP" dirty="0"/>
          </a:p>
          <a:p>
            <a:r>
              <a:rPr lang="en-US" altLang="ja-JP" dirty="0"/>
              <a:t>Comparison with t</a:t>
            </a:r>
            <a:r>
              <a:rPr kumimoji="1" lang="en-US" altLang="ja-JP" dirty="0"/>
              <a:t>he t</a:t>
            </a:r>
            <a:r>
              <a:rPr lang="en-US" altLang="ja-JP" dirty="0"/>
              <a:t>raditional </a:t>
            </a:r>
            <a:r>
              <a:rPr lang="en-US" altLang="ja-JP" dirty="0" smtClean="0"/>
              <a:t>system without nested virtualization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357141" y="5650460"/>
            <a:ext cx="25827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CPU: Xeon E3-1290 v2</a:t>
            </a:r>
          </a:p>
          <a:p>
            <a:r>
              <a:rPr lang="en-US" altLang="ja-JP" dirty="0" smtClean="0"/>
              <a:t>Memory: 8 GB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69705" y="4862787"/>
            <a:ext cx="16722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vCPU: 3</a:t>
            </a:r>
          </a:p>
          <a:p>
            <a:r>
              <a:rPr lang="en-US" altLang="ja-JP" dirty="0" smtClean="0"/>
              <a:t>Memory: 4 GB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333914" y="4862787"/>
            <a:ext cx="16722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vCPU: 3</a:t>
            </a:r>
          </a:p>
          <a:p>
            <a:r>
              <a:rPr lang="en-US" altLang="ja-JP" dirty="0" smtClean="0"/>
              <a:t>Memory: 1 GB</a:t>
            </a:r>
            <a:endParaRPr kumimoji="1" lang="ja-JP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29995" y="5650459"/>
            <a:ext cx="227498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CPU: Xeon E3-1270</a:t>
            </a:r>
          </a:p>
          <a:p>
            <a:r>
              <a:rPr lang="en-US" altLang="ja-JP" dirty="0" smtClean="0"/>
              <a:t>Memory: 8 GB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A242F984-A8AA-314F-A7EC-C8DB1F9C6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400" y="5178174"/>
            <a:ext cx="865472" cy="85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683" y="512099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357141" y="447137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cloud VM</a:t>
            </a:r>
            <a:endParaRPr kumimoji="1" lang="ja-JP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332755" y="4470925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user VM</a:t>
            </a:r>
            <a:endParaRPr kumimoji="1" lang="ja-JP" altLang="en-US" dirty="0"/>
          </a:p>
        </p:txBody>
      </p:sp>
      <p:cxnSp>
        <p:nvCxnSpPr>
          <p:cNvPr id="15" name="Straight Arrow Connector 14"/>
          <p:cNvCxnSpPr>
            <a:stCxn id="10" idx="3"/>
            <a:endCxn id="11" idx="1"/>
          </p:cNvCxnSpPr>
          <p:nvPr/>
        </p:nvCxnSpPr>
        <p:spPr>
          <a:xfrm>
            <a:off x="4352872" y="5605478"/>
            <a:ext cx="2113811" cy="1108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0091" y="5128258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Gigabit Ethernet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3712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868"/>
    </mc:Choice>
    <mc:Fallback>
      <p:transition spd="slow" advTm="3486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Eavesdropping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eavesdropped on I/O data in virtual </a:t>
            </a:r>
            <a:r>
              <a:rPr kumimoji="1" lang="en-US" altLang="ja-JP" dirty="0" smtClean="0"/>
              <a:t>devices</a:t>
            </a:r>
            <a:endParaRPr kumimoji="1" lang="en-US" altLang="ja-JP" dirty="0"/>
          </a:p>
          <a:p>
            <a:pPr lvl="1"/>
            <a:r>
              <a:rPr lang="en-US" altLang="ja-JP" dirty="0" smtClean="0"/>
              <a:t>Record input/output characters in the virtual serial device</a:t>
            </a:r>
            <a:endParaRPr lang="en-US" altLang="ja-JP" dirty="0"/>
          </a:p>
          <a:p>
            <a:pPr lvl="1"/>
            <a:r>
              <a:rPr lang="en-US" altLang="ja-JP" dirty="0" smtClean="0"/>
              <a:t>Record keys in the virtual keyboard and screenshots in the virtual video card</a:t>
            </a:r>
            <a:endParaRPr lang="en-US" altLang="ja-JP" dirty="0"/>
          </a:p>
          <a:p>
            <a:r>
              <a:rPr kumimoji="1" lang="en-US" altLang="ja-JP" dirty="0"/>
              <a:t>We could not obtain any data in </a:t>
            </a:r>
            <a:r>
              <a:rPr kumimoji="1" lang="en-US" altLang="ja-JP" dirty="0" err="1"/>
              <a:t>VSBypass</a:t>
            </a:r>
            <a:endParaRPr kumimoji="1" lang="en-US" altLang="ja-JP" dirty="0"/>
          </a:p>
          <a:p>
            <a:pPr lvl="1"/>
            <a:r>
              <a:rPr lang="en-US" altLang="ja-JP" dirty="0"/>
              <a:t>We could capture all data in the traditional system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C0F7444-0065-CF4A-B1C7-04684BFA0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179" y="4477519"/>
            <a:ext cx="2714076" cy="20275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CC36975-D941-6B4D-8535-DF3520DEE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0615" y="4477519"/>
            <a:ext cx="2714074" cy="20275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1" y="5858759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captured screen</a:t>
            </a:r>
          </a:p>
          <a:p>
            <a:pPr algn="ctr"/>
            <a:r>
              <a:rPr kumimoji="1" lang="en-US" altLang="ja-JP" dirty="0" smtClean="0"/>
              <a:t>(</a:t>
            </a:r>
            <a:r>
              <a:rPr lang="en-US" altLang="ja-JP" dirty="0" smtClean="0"/>
              <a:t>traditional system)</a:t>
            </a:r>
            <a:endParaRPr kumimoji="1" lang="ja-JP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75524" y="5858758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captured screen</a:t>
            </a:r>
          </a:p>
          <a:p>
            <a:pPr algn="ctr"/>
            <a:r>
              <a:rPr lang="en-US" altLang="ja-JP" dirty="0" smtClean="0"/>
              <a:t>(</a:t>
            </a:r>
            <a:r>
              <a:rPr lang="en-US" altLang="ja-JP" dirty="0" err="1" smtClean="0"/>
              <a:t>VSBypass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482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460"/>
    </mc:Choice>
    <mc:Fallback>
      <p:transition spd="slow" advTm="4146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Performance of a Virtual Serial Console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The response time between a character input and its echo-back in an SSH client</a:t>
            </a:r>
          </a:p>
          <a:p>
            <a:pPr lvl="1"/>
            <a:r>
              <a:rPr kumimoji="1" lang="en-US" altLang="ja-JP" dirty="0"/>
              <a:t>VSBypass was 1.3 ms longer due to nested virtualization</a:t>
            </a:r>
          </a:p>
          <a:p>
            <a:r>
              <a:rPr lang="en-US" altLang="ja-JP" dirty="0"/>
              <a:t>The throughput of outputting a text file to an SSH client</a:t>
            </a:r>
          </a:p>
          <a:p>
            <a:pPr lvl="1"/>
            <a:r>
              <a:rPr lang="en-US" altLang="ja-JP" dirty="0"/>
              <a:t>VSBypass was almost the same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24A9EC17-58A3-8944-BB82-EE184F498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6590305"/>
              </p:ext>
            </p:extLst>
          </p:nvPr>
        </p:nvGraphicFramePr>
        <p:xfrm>
          <a:off x="1172817" y="4007620"/>
          <a:ext cx="4485861" cy="2706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9A4EBBF2-FAE4-0040-9C45-E437FFC795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1698590"/>
              </p:ext>
            </p:extLst>
          </p:nvPr>
        </p:nvGraphicFramePr>
        <p:xfrm>
          <a:off x="6281530" y="4007620"/>
          <a:ext cx="4991651" cy="2706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213463" y="4781006"/>
            <a:ext cx="457009" cy="300445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5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794"/>
    </mc:Choice>
    <mc:Fallback>
      <p:transition spd="slow" advTm="5879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Remote Management of VMs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IaaS clouds</a:t>
            </a:r>
          </a:p>
          <a:p>
            <a:pPr lvl="1"/>
            <a:r>
              <a:rPr lang="en-US" altLang="ja-JP" dirty="0"/>
              <a:t>Run virtualized systems and provide virtual machines (VMs)</a:t>
            </a:r>
          </a:p>
          <a:p>
            <a:r>
              <a:rPr lang="en-US" altLang="ja-JP" dirty="0"/>
              <a:t>Out-of-band remote management</a:t>
            </a:r>
          </a:p>
          <a:p>
            <a:pPr lvl="1"/>
            <a:r>
              <a:rPr kumimoji="1" lang="en-US" altLang="ja-JP" dirty="0"/>
              <a:t>Enable users to manage VMs via virtual devices</a:t>
            </a:r>
          </a:p>
          <a:p>
            <a:pPr lvl="2"/>
            <a:r>
              <a:rPr lang="en-US" altLang="ja-JP" dirty="0"/>
              <a:t>E.g., virtual serial devices, keyboards, and video cards</a:t>
            </a:r>
          </a:p>
          <a:p>
            <a:pPr lvl="1"/>
            <a:r>
              <a:rPr lang="en-US" altLang="ja-JP" dirty="0"/>
              <a:t>E</a:t>
            </a:r>
            <a:r>
              <a:rPr kumimoji="1" lang="en-US" altLang="ja-JP" dirty="0" smtClean="0"/>
              <a:t>ven </a:t>
            </a:r>
            <a:r>
              <a:rPr kumimoji="1" lang="en-US" altLang="ja-JP" dirty="0"/>
              <a:t>on network configuration </a:t>
            </a:r>
            <a:r>
              <a:rPr kumimoji="1" lang="en-US" altLang="ja-JP" dirty="0" smtClean="0"/>
              <a:t>errors and at boot time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905" y="4814166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111329" y="578616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/>
          </a:p>
        </p:txBody>
      </p:sp>
      <p:sp>
        <p:nvSpPr>
          <p:cNvPr id="16" name="Cloud 15"/>
          <p:cNvSpPr/>
          <p:nvPr/>
        </p:nvSpPr>
        <p:spPr>
          <a:xfrm>
            <a:off x="4264147" y="5534689"/>
            <a:ext cx="5615353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5252642" y="4571298"/>
            <a:ext cx="3887339" cy="15459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7492261" y="4814165"/>
            <a:ext cx="1338469" cy="10690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5537566" y="4814165"/>
            <a:ext cx="1113821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virtual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9267794" y="4576934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virtualized</a:t>
            </a:r>
          </a:p>
          <a:p>
            <a:r>
              <a:rPr lang="en-US" altLang="ja-JP"/>
              <a:t>system</a:t>
            </a:r>
            <a:endParaRPr kumimoji="1" lang="ja-JP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9575357" y="612190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cloud</a:t>
            </a:r>
            <a:endParaRPr kumimoji="1" lang="ja-JP" altLang="en-US"/>
          </a:p>
        </p:txBody>
      </p:sp>
      <p:cxnSp>
        <p:nvCxnSpPr>
          <p:cNvPr id="12" name="Straight Arrow Connector 11"/>
          <p:cNvCxnSpPr>
            <a:endCxn id="6" idx="1"/>
          </p:cNvCxnSpPr>
          <p:nvPr/>
        </p:nvCxnSpPr>
        <p:spPr>
          <a:xfrm>
            <a:off x="2920261" y="5196314"/>
            <a:ext cx="2617305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40230" y="474888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I/O</a:t>
            </a:r>
            <a:endParaRPr kumimoji="1" lang="ja-JP" altLang="en-US"/>
          </a:p>
        </p:txBody>
      </p:sp>
      <p:cxnSp>
        <p:nvCxnSpPr>
          <p:cNvPr id="21" name="Straight Arrow Connector 20"/>
          <p:cNvCxnSpPr>
            <a:stCxn id="6" idx="3"/>
          </p:cNvCxnSpPr>
          <p:nvPr/>
        </p:nvCxnSpPr>
        <p:spPr>
          <a:xfrm>
            <a:off x="6651387" y="5196314"/>
            <a:ext cx="840874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Picture 2" descr="「ビデオカード」の画像検索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721" y="5631512"/>
            <a:ext cx="96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「キーボード」の画像検索結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157" y="5649263"/>
            <a:ext cx="1175441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xmlns="" id="{3F348DEF-80EE-9C4D-BF89-1A8B640FE335}"/>
              </a:ext>
            </a:extLst>
          </p:cNvPr>
          <p:cNvCxnSpPr>
            <a:cxnSpLocks/>
            <a:stCxn id="10" idx="2"/>
            <a:endCxn id="5" idx="2"/>
          </p:cNvCxnSpPr>
          <p:nvPr/>
        </p:nvCxnSpPr>
        <p:spPr>
          <a:xfrm rot="5400000" flipH="1" flipV="1">
            <a:off x="5158671" y="3152674"/>
            <a:ext cx="272235" cy="5733413"/>
          </a:xfrm>
          <a:prstGeom prst="bentConnector3">
            <a:avLst>
              <a:gd name="adj1" fmla="val -138306"/>
            </a:avLst>
          </a:prstGeom>
          <a:ln w="28575" cmpd="sng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232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614"/>
    </mc:Choice>
    <mc:Fallback>
      <p:transition spd="slow" advTm="49614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Performance of GUI Remote Access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response time between a key press and a screen update in a VNC client</a:t>
            </a:r>
          </a:p>
          <a:p>
            <a:pPr lvl="1"/>
            <a:r>
              <a:rPr lang="en-US" altLang="ja-JP" dirty="0"/>
              <a:t>VSBypass was 13 ms longer due to the screen update</a:t>
            </a:r>
          </a:p>
          <a:p>
            <a:r>
              <a:rPr kumimoji="1" lang="en-US" altLang="ja-JP" dirty="0"/>
              <a:t>The update time of user VM's screen in a VNC client</a:t>
            </a:r>
          </a:p>
          <a:p>
            <a:pPr lvl="1"/>
            <a:r>
              <a:rPr lang="en-US" altLang="ja-JP" dirty="0"/>
              <a:t>VSBypass was 23 ms longer</a:t>
            </a:r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342E39E9-2638-D34C-A406-C06E498643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1131980"/>
              </p:ext>
            </p:extLst>
          </p:nvPr>
        </p:nvGraphicFramePr>
        <p:xfrm>
          <a:off x="1095514" y="3953312"/>
          <a:ext cx="4938644" cy="2804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1FD51844-251B-4B49-97AC-BAFAAED82C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0722971"/>
              </p:ext>
            </p:extLst>
          </p:nvPr>
        </p:nvGraphicFramePr>
        <p:xfrm>
          <a:off x="6349008" y="3953312"/>
          <a:ext cx="4938642" cy="2767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8589824" y="4650377"/>
            <a:ext cx="488862" cy="595399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20405" y="4650377"/>
            <a:ext cx="480886" cy="146909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997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662"/>
    </mc:Choice>
    <mc:Fallback>
      <p:transition spd="slow" advTm="58662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Related Work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Device passthrough</a:t>
            </a:r>
          </a:p>
          <a:p>
            <a:pPr lvl="1"/>
            <a:r>
              <a:rPr lang="en-US" altLang="ja-JP" dirty="0"/>
              <a:t>Enable direct access to physical devices from VMs</a:t>
            </a:r>
          </a:p>
          <a:p>
            <a:pPr lvl="1"/>
            <a:r>
              <a:rPr lang="en-US" altLang="ja-JP" dirty="0"/>
              <a:t>Transparent passthrough in VSBypass is applied to virtual devices</a:t>
            </a:r>
          </a:p>
          <a:p>
            <a:r>
              <a:rPr kumimoji="1" lang="en-US" altLang="ja-JP" dirty="0"/>
              <a:t>CloudVisor </a:t>
            </a:r>
            <a:r>
              <a:rPr kumimoji="1" lang="en-US" altLang="ja-JP" sz="2400" dirty="0"/>
              <a:t>[Zhang+ SOSP'11]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Encrypt </a:t>
            </a:r>
            <a:r>
              <a:rPr kumimoji="1" lang="en-US" altLang="ja-JP" dirty="0" smtClean="0"/>
              <a:t>the memory/disks </a:t>
            </a:r>
            <a:r>
              <a:rPr kumimoji="1" lang="en-US" altLang="ja-JP" dirty="0"/>
              <a:t>of user VMs in the cloud hypervisor</a:t>
            </a:r>
          </a:p>
          <a:p>
            <a:pPr lvl="1"/>
            <a:r>
              <a:rPr kumimoji="1" lang="en-US" altLang="ja-JP" dirty="0"/>
              <a:t>Protect no virtual devices for out-of-band remote management</a:t>
            </a:r>
          </a:p>
          <a:p>
            <a:r>
              <a:rPr lang="en-US" altLang="ja-JP" dirty="0"/>
              <a:t>V-Met </a:t>
            </a:r>
            <a:r>
              <a:rPr lang="en-US" altLang="ja-JP" sz="2400" dirty="0"/>
              <a:t>[Miyama+ ESORICS'17]</a:t>
            </a:r>
            <a:endParaRPr lang="en-US" altLang="ja-JP" dirty="0"/>
          </a:p>
          <a:p>
            <a:pPr lvl="1"/>
            <a:r>
              <a:rPr kumimoji="1" lang="en-US" altLang="ja-JP" dirty="0"/>
              <a:t>Offload IDSes outside the virtualized system with nested virtualization</a:t>
            </a:r>
          </a:p>
          <a:p>
            <a:pPr lvl="1"/>
            <a:r>
              <a:rPr lang="en-US" altLang="ja-JP" dirty="0"/>
              <a:t>Provide deep VM introspection to obtain </a:t>
            </a:r>
            <a:r>
              <a:rPr lang="en-US" altLang="ja-JP" dirty="0" smtClean="0"/>
              <a:t>the internal state </a:t>
            </a:r>
            <a:r>
              <a:rPr lang="en-US" altLang="ja-JP" dirty="0"/>
              <a:t>of user VMs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970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061"/>
    </mc:Choice>
    <mc:Fallback>
      <p:transition spd="slow" advTm="5806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Conclusion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We proposed secure out-of-band remote management outside the virtualized system</a:t>
            </a:r>
          </a:p>
          <a:p>
            <a:pPr lvl="1"/>
            <a:r>
              <a:rPr kumimoji="1" lang="en-US" altLang="ja-JP" dirty="0"/>
              <a:t>Run the virtualized system in a VM using </a:t>
            </a:r>
            <a:r>
              <a:rPr kumimoji="1" lang="en-US" altLang="ja-JP" b="1" dirty="0">
                <a:solidFill>
                  <a:srgbClr val="FF0000"/>
                </a:solidFill>
              </a:rPr>
              <a:t>nested virtualization</a:t>
            </a:r>
          </a:p>
          <a:p>
            <a:pPr lvl="1"/>
            <a:r>
              <a:rPr lang="en-US" altLang="ja-JP" dirty="0"/>
              <a:t>Intercept I/O requests outside it </a:t>
            </a:r>
            <a:r>
              <a:rPr lang="en-US" altLang="ja-JP" dirty="0" smtClean="0"/>
              <a:t>using </a:t>
            </a:r>
            <a:r>
              <a:rPr lang="en-US" altLang="ja-JP" b="1" dirty="0">
                <a:solidFill>
                  <a:srgbClr val="FF0000"/>
                </a:solidFill>
              </a:rPr>
              <a:t>transparent passthrough</a:t>
            </a:r>
          </a:p>
          <a:p>
            <a:pPr lvl="1"/>
            <a:r>
              <a:rPr lang="en-US" altLang="ja-JP" dirty="0"/>
              <a:t>Process them in </a:t>
            </a:r>
            <a:r>
              <a:rPr lang="en-US" altLang="ja-JP" b="1" dirty="0">
                <a:solidFill>
                  <a:srgbClr val="FF0000"/>
                </a:solidFill>
              </a:rPr>
              <a:t>shadow devices</a:t>
            </a:r>
          </a:p>
          <a:p>
            <a:r>
              <a:rPr kumimoji="1" lang="en-US" altLang="ja-JP" dirty="0"/>
              <a:t>Future work</a:t>
            </a:r>
          </a:p>
          <a:p>
            <a:pPr lvl="1"/>
            <a:r>
              <a:rPr lang="en-US" altLang="ja-JP" dirty="0"/>
              <a:t>Create/destroy proxy VMs with </a:t>
            </a:r>
            <a:r>
              <a:rPr lang="en-US" altLang="ja-JP" dirty="0" smtClean="0"/>
              <a:t>the boot/shutdown </a:t>
            </a:r>
            <a:r>
              <a:rPr lang="en-US" altLang="ja-JP" dirty="0"/>
              <a:t>of user VMs </a:t>
            </a:r>
            <a:endParaRPr kumimoji="1" lang="en-US" altLang="ja-JP" dirty="0"/>
          </a:p>
          <a:p>
            <a:pPr lvl="1"/>
            <a:r>
              <a:rPr lang="en-US" altLang="ja-JP" dirty="0"/>
              <a:t>Support the migration of user VMs with </a:t>
            </a:r>
            <a:r>
              <a:rPr lang="en-US" altLang="ja-JP" dirty="0" smtClean="0"/>
              <a:t>the state </a:t>
            </a:r>
            <a:r>
              <a:rPr lang="en-US" altLang="ja-JP" dirty="0"/>
              <a:t>of shadow devices</a:t>
            </a:r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815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914"/>
    </mc:Choice>
    <mc:Fallback>
      <p:transition spd="slow" advTm="6691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Information Leakage by Insiders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Virtual devices may be managed by untrusted cloud operators</a:t>
            </a:r>
          </a:p>
          <a:p>
            <a:pPr lvl="1"/>
            <a:r>
              <a:rPr lang="en-US" altLang="ja-JP" dirty="0"/>
              <a:t>28% of </a:t>
            </a:r>
            <a:r>
              <a:rPr lang="en-US" altLang="ja-JP" dirty="0" smtClean="0"/>
              <a:t>cybercrimes </a:t>
            </a:r>
            <a:r>
              <a:rPr lang="en-US" altLang="ja-JP" dirty="0"/>
              <a:t>are caused by insiders </a:t>
            </a:r>
            <a:r>
              <a:rPr lang="en-US" altLang="ja-JP" sz="2400" dirty="0"/>
              <a:t>[PwC'14]</a:t>
            </a:r>
            <a:endParaRPr lang="en-US" altLang="ja-JP" sz="2000" dirty="0"/>
          </a:p>
          <a:p>
            <a:pPr lvl="1"/>
            <a:r>
              <a:rPr lang="en-US" altLang="ja-JP" dirty="0"/>
              <a:t>35% of admins </a:t>
            </a:r>
            <a:r>
              <a:rPr lang="en-US" altLang="ja-JP" dirty="0" smtClean="0"/>
              <a:t>have accessed </a:t>
            </a:r>
            <a:r>
              <a:rPr lang="en-US" altLang="ja-JP" dirty="0"/>
              <a:t>sensitive information </a:t>
            </a:r>
            <a:r>
              <a:rPr lang="en-US" altLang="ja-JP" sz="2400" dirty="0"/>
              <a:t>[CyberArk'09]</a:t>
            </a:r>
            <a:endParaRPr lang="en-US" altLang="ja-JP" sz="2000" dirty="0"/>
          </a:p>
          <a:p>
            <a:r>
              <a:rPr kumimoji="1" lang="en-US" altLang="ja-JP" dirty="0"/>
              <a:t>Cloud operators can easily </a:t>
            </a:r>
            <a:r>
              <a:rPr lang="en-US" altLang="ja-JP" dirty="0"/>
              <a:t>eavesdrop on and tamper with </a:t>
            </a:r>
            <a:r>
              <a:rPr kumimoji="1" lang="en-US" altLang="ja-JP" dirty="0"/>
              <a:t>I/O of out-of-band remote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073" y="5200931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57497" y="617293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user</a:t>
            </a:r>
            <a:endParaRPr kumimoji="1" lang="ja-JP" altLang="en-US"/>
          </a:p>
        </p:txBody>
      </p:sp>
      <p:sp>
        <p:nvSpPr>
          <p:cNvPr id="7" name="Cloud 6"/>
          <p:cNvSpPr/>
          <p:nvPr/>
        </p:nvSpPr>
        <p:spPr>
          <a:xfrm>
            <a:off x="4250700" y="5733982"/>
            <a:ext cx="5615353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5239195" y="4486625"/>
            <a:ext cx="3887339" cy="189790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7478814" y="5081433"/>
            <a:ext cx="1338469" cy="10690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5537786" y="5386234"/>
            <a:ext cx="1113821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virtual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254347" y="4486625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virtualized</a:t>
            </a:r>
          </a:p>
          <a:p>
            <a:r>
              <a:rPr lang="en-US" altLang="ja-JP"/>
              <a:t>system</a:t>
            </a:r>
            <a:endParaRPr kumimoji="1" lang="ja-JP" altLang="en-US"/>
          </a:p>
        </p:txBody>
      </p:sp>
      <p:cxnSp>
        <p:nvCxnSpPr>
          <p:cNvPr id="13" name="Straight Arrow Connector 12"/>
          <p:cNvCxnSpPr>
            <a:endCxn id="10" idx="1"/>
          </p:cNvCxnSpPr>
          <p:nvPr/>
        </p:nvCxnSpPr>
        <p:spPr>
          <a:xfrm>
            <a:off x="2906814" y="5768382"/>
            <a:ext cx="2630972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16754" y="534745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/>
              <a:t>password</a:t>
            </a:r>
            <a:endParaRPr kumimoji="1" lang="ja-JP" alt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651607" y="5801957"/>
            <a:ext cx="827207" cy="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49636" y="456709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/>
          </a:p>
        </p:txBody>
      </p:sp>
      <p:cxnSp>
        <p:nvCxnSpPr>
          <p:cNvPr id="26" name="直線矢印コネクタ 10"/>
          <p:cNvCxnSpPr>
            <a:endCxn id="10" idx="0"/>
          </p:cNvCxnSpPr>
          <p:nvPr/>
        </p:nvCxnSpPr>
        <p:spPr bwMode="auto">
          <a:xfrm flipH="1">
            <a:off x="6094697" y="5081433"/>
            <a:ext cx="621454" cy="3048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8" name="図 10" descr="point-query-user-icone-6173-128.png">
            <a:extLst>
              <a:ext uri="{FF2B5EF4-FFF2-40B4-BE49-F238E27FC236}">
                <a16:creationId xmlns:a16="http://schemas.microsoft.com/office/drawing/2014/main" xmlns="" id="{B578F611-0CD5-6B46-ADB6-8D1813CF78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309" y="4612488"/>
            <a:ext cx="610358" cy="60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23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956"/>
    </mc:Choice>
    <mc:Fallback>
      <p:transition spd="slow" advTm="5195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Previous Approaches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/>
              <a:t>Several systems trusting the hypervisor have been proposed</a:t>
            </a:r>
          </a:p>
          <a:p>
            <a:pPr lvl="1"/>
            <a:r>
              <a:rPr kumimoji="1" lang="en-US" altLang="ja-JP"/>
              <a:t>Encrypt I/O between users and the hypervisor </a:t>
            </a:r>
            <a:r>
              <a:rPr kumimoji="1" lang="en-US" altLang="ja-JP" sz="2400"/>
              <a:t>[Egawa+ CloudCom'12]</a:t>
            </a:r>
          </a:p>
          <a:p>
            <a:pPr lvl="2"/>
            <a:r>
              <a:rPr lang="en-US" altLang="ja-JP"/>
              <a:t>Virtual devices handle only encrypted data</a:t>
            </a:r>
          </a:p>
          <a:p>
            <a:pPr lvl="1"/>
            <a:r>
              <a:rPr lang="en-US" altLang="ja-JP"/>
              <a:t>Encrypt I/O in users' special VMs </a:t>
            </a:r>
            <a:r>
              <a:rPr lang="en-US" altLang="ja-JP" sz="2400"/>
              <a:t>[Butt+ CCS'12]</a:t>
            </a:r>
          </a:p>
          <a:p>
            <a:pPr lvl="2"/>
            <a:r>
              <a:rPr kumimoji="1" lang="en-US" altLang="ja-JP"/>
              <a:t>These VMs are protected by the trusted hypervisor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716" y="4656062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05124" y="5614183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remote client</a:t>
            </a:r>
            <a:endParaRPr kumimoji="1" lang="ja-JP" altLang="en-US"/>
          </a:p>
        </p:txBody>
      </p:sp>
      <p:sp>
        <p:nvSpPr>
          <p:cNvPr id="7" name="Cloud 6"/>
          <p:cNvSpPr/>
          <p:nvPr/>
        </p:nvSpPr>
        <p:spPr>
          <a:xfrm>
            <a:off x="3764539" y="5757428"/>
            <a:ext cx="6329030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4720154" y="4407877"/>
            <a:ext cx="4626998" cy="20046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7728619" y="4622355"/>
            <a:ext cx="1338469" cy="7642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5050319" y="4622355"/>
            <a:ext cx="1113821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virtual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408155" y="4407877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virtualized</a:t>
            </a:r>
          </a:p>
          <a:p>
            <a:r>
              <a:rPr lang="en-US" altLang="ja-JP" dirty="0"/>
              <a:t>system</a:t>
            </a:r>
            <a:endParaRPr kumimoji="1" lang="ja-JP" alt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433735" y="5026086"/>
            <a:ext cx="2630972" cy="1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77825" y="4578661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encrypted data</a:t>
            </a:r>
            <a:endParaRPr kumimoji="1" lang="ja-JP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330797" y="4517523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5050319" y="5736994"/>
            <a:ext cx="4015464" cy="46463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trusted hypervisor</a:t>
            </a:r>
            <a:endParaRPr kumimoji="1" lang="ja-JP" altLang="en-US"/>
          </a:p>
        </p:txBody>
      </p:sp>
      <p:cxnSp>
        <p:nvCxnSpPr>
          <p:cNvPr id="20" name="Straight Arrow Connector 19"/>
          <p:cNvCxnSpPr>
            <a:stCxn id="10" idx="2"/>
          </p:cNvCxnSpPr>
          <p:nvPr/>
        </p:nvCxnSpPr>
        <p:spPr>
          <a:xfrm flipH="1">
            <a:off x="5607229" y="5386652"/>
            <a:ext cx="1" cy="350342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 flipH="1">
            <a:off x="8397853" y="5386652"/>
            <a:ext cx="1" cy="35034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48851" y="511286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?</a:t>
            </a:r>
            <a:endParaRPr kumimoji="1" lang="ja-JP" altLang="en-US" sz="2400">
              <a:solidFill>
                <a:srgbClr val="FF0000"/>
              </a:solidFill>
            </a:endParaRPr>
          </a:p>
        </p:txBody>
      </p:sp>
      <p:pic>
        <p:nvPicPr>
          <p:cNvPr id="21" name="図 10" descr="point-query-user-icone-6173-128.png">
            <a:extLst>
              <a:ext uri="{FF2B5EF4-FFF2-40B4-BE49-F238E27FC236}">
                <a16:creationId xmlns:a16="http://schemas.microsoft.com/office/drawing/2014/main" xmlns="" id="{97853B58-F893-2648-9763-E1FB06778F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200" y="4935177"/>
            <a:ext cx="610358" cy="606896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8E91D31A-2A53-4346-8749-04BAF7D3DFF9}"/>
              </a:ext>
            </a:extLst>
          </p:cNvPr>
          <p:cNvCxnSpPr>
            <a:cxnSpLocks/>
          </p:cNvCxnSpPr>
          <p:nvPr/>
        </p:nvCxnSpPr>
        <p:spPr>
          <a:xfrm>
            <a:off x="6177992" y="5001942"/>
            <a:ext cx="553603" cy="113073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43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868"/>
    </mc:Choice>
    <mc:Fallback>
      <p:transition spd="slow" advTm="7086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Issues (1/2)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hypervisor can be compromised by insiders</a:t>
            </a:r>
          </a:p>
          <a:p>
            <a:pPr lvl="1"/>
            <a:r>
              <a:rPr lang="en-US" altLang="ja-JP" dirty="0"/>
              <a:t>Cloud operators can </a:t>
            </a:r>
            <a:r>
              <a:rPr lang="en-US" altLang="ja-JP" dirty="0" smtClean="0"/>
              <a:t>abuse </a:t>
            </a:r>
            <a:r>
              <a:rPr lang="en-US" altLang="ja-JP" dirty="0"/>
              <a:t>rich interfaces to privileged components</a:t>
            </a:r>
          </a:p>
          <a:p>
            <a:r>
              <a:rPr lang="en-US" altLang="ja-JP" dirty="0"/>
              <a:t>Not all the hypervisors are clearly separated from privileged components</a:t>
            </a:r>
          </a:p>
          <a:p>
            <a:pPr lvl="1"/>
            <a:r>
              <a:rPr lang="en-US" altLang="ja-JP" dirty="0"/>
              <a:t>KVM runs the hypervisor inside the host operating system</a:t>
            </a:r>
          </a:p>
          <a:p>
            <a:pPr lvl="1"/>
            <a:r>
              <a:rPr lang="en-US" altLang="ja-JP" dirty="0"/>
              <a:t>The entire host operating system has to be trusted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1988677" y="4498314"/>
            <a:ext cx="3978369" cy="20046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2318842" y="4712792"/>
            <a:ext cx="1582095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privileged</a:t>
            </a:r>
          </a:p>
          <a:p>
            <a:pPr algn="ctr"/>
            <a:r>
              <a:rPr lang="en-US" altLang="ja-JP" dirty="0"/>
              <a:t>components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9295" y="5863220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virtualized</a:t>
            </a:r>
          </a:p>
          <a:p>
            <a:r>
              <a:rPr lang="en-US" altLang="ja-JP"/>
              <a:t>system</a:t>
            </a:r>
            <a:endParaRPr kumimoji="1" lang="ja-JP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287060" y="453169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operators</a:t>
            </a:r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2318842" y="5827431"/>
            <a:ext cx="3355127" cy="46463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vulnerable hypervisor</a:t>
            </a:r>
            <a:endParaRPr kumimoji="1" lang="ja-JP" alt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113163" y="5477089"/>
            <a:ext cx="1" cy="35034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756296" y="5407368"/>
            <a:ext cx="783808" cy="352917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68290" y="4498314"/>
            <a:ext cx="3978369" cy="20046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21"/>
          <p:cNvSpPr/>
          <p:nvPr/>
        </p:nvSpPr>
        <p:spPr>
          <a:xfrm>
            <a:off x="6798455" y="5477089"/>
            <a:ext cx="3355127" cy="81497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/>
              <a:t>                         Linux + KVM</a:t>
            </a:r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6798455" y="5118488"/>
            <a:ext cx="1582095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privileged</a:t>
            </a:r>
          </a:p>
          <a:p>
            <a:pPr algn="ctr"/>
            <a:r>
              <a:rPr lang="en-US" altLang="ja-JP" dirty="0"/>
              <a:t>components</a:t>
            </a:r>
            <a:endParaRPr kumimoji="1" lang="ja-JP" altLang="en-US" dirty="0"/>
          </a:p>
        </p:txBody>
      </p:sp>
      <p:pic>
        <p:nvPicPr>
          <p:cNvPr id="16" name="図 10" descr="point-query-user-icone-6173-128.png">
            <a:extLst>
              <a:ext uri="{FF2B5EF4-FFF2-40B4-BE49-F238E27FC236}">
                <a16:creationId xmlns:a16="http://schemas.microsoft.com/office/drawing/2014/main" xmlns="" id="{0A2C2E85-ED53-1D48-9F96-524E447E4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618" y="4947924"/>
            <a:ext cx="610358" cy="60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23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2698"/>
    </mc:Choice>
    <mc:Fallback>
      <p:transition spd="slow" advTm="7269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Issues (2/2)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</a:t>
            </a:r>
            <a:r>
              <a:rPr lang="en-US" altLang="ja-JP" dirty="0"/>
              <a:t>entire virtualized system cannot be managed by cloud operators</a:t>
            </a:r>
          </a:p>
          <a:p>
            <a:pPr lvl="1"/>
            <a:r>
              <a:rPr lang="en-US" altLang="ja-JP" dirty="0"/>
              <a:t>Untrusted cloud operators cannot manage the hypervisor</a:t>
            </a:r>
          </a:p>
          <a:p>
            <a:pPr lvl="1"/>
            <a:r>
              <a:rPr lang="en-US" altLang="ja-JP" dirty="0"/>
              <a:t>Managing the hypervisor and the rest independently is u</a:t>
            </a:r>
            <a:r>
              <a:rPr kumimoji="1" lang="en-US" altLang="ja-JP" dirty="0"/>
              <a:t>nrealistic</a:t>
            </a:r>
          </a:p>
          <a:p>
            <a:r>
              <a:rPr kumimoji="1" lang="en-US" altLang="ja-JP" dirty="0" smtClean="0"/>
              <a:t>Cryptography management is problematic</a:t>
            </a:r>
          </a:p>
          <a:p>
            <a:pPr lvl="1"/>
            <a:r>
              <a:rPr lang="en-US" altLang="ja-JP" dirty="0" smtClean="0"/>
              <a:t>It is not easy to securely manage cryptographic </a:t>
            </a:r>
            <a:r>
              <a:rPr kumimoji="1" lang="en-US" altLang="ja-JP" dirty="0" smtClean="0"/>
              <a:t>keys</a:t>
            </a:r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4620505" y="4510037"/>
            <a:ext cx="5099538" cy="20046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6071838" y="4852207"/>
            <a:ext cx="1582095" cy="7642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privileged</a:t>
            </a:r>
          </a:p>
          <a:p>
            <a:pPr algn="ctr"/>
            <a:r>
              <a:rPr lang="en-US" altLang="ja-JP"/>
              <a:t>components</a:t>
            </a:r>
            <a:endParaRPr kumimoji="1" lang="ja-JP" altLang="en-US"/>
          </a:p>
        </p:txBody>
      </p:sp>
      <p:sp>
        <p:nvSpPr>
          <p:cNvPr id="7" name="TextBox 6"/>
          <p:cNvSpPr txBox="1"/>
          <p:nvPr/>
        </p:nvSpPr>
        <p:spPr>
          <a:xfrm>
            <a:off x="9837001" y="4502724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virtualized</a:t>
            </a:r>
          </a:p>
          <a:p>
            <a:r>
              <a:rPr lang="en-US" altLang="ja-JP"/>
              <a:t>system</a:t>
            </a:r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933946" y="456230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operators</a:t>
            </a: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6071838" y="5839154"/>
            <a:ext cx="3355127" cy="46463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trusted hypervisor</a:t>
            </a:r>
            <a:endParaRPr kumimoji="1" lang="ja-JP" altLang="en-US"/>
          </a:p>
        </p:txBody>
      </p:sp>
      <p:cxnSp>
        <p:nvCxnSpPr>
          <p:cNvPr id="12" name="Straight Arrow Connector 11"/>
          <p:cNvCxnSpPr>
            <a:cxnSpLocks/>
            <a:endCxn id="6" idx="3"/>
          </p:cNvCxnSpPr>
          <p:nvPr/>
        </p:nvCxnSpPr>
        <p:spPr>
          <a:xfrm flipH="1">
            <a:off x="7653933" y="5234355"/>
            <a:ext cx="560026" cy="1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08618" y="5032406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trusted</a:t>
            </a:r>
          </a:p>
          <a:p>
            <a:pPr algn="ctr"/>
            <a:r>
              <a:rPr kumimoji="1" lang="en-US" altLang="ja-JP" dirty="0"/>
              <a:t>admins</a:t>
            </a:r>
            <a:endParaRPr kumimoji="1" lang="ja-JP" altLang="en-US"/>
          </a:p>
        </p:txBody>
      </p:sp>
      <p:cxnSp>
        <p:nvCxnSpPr>
          <p:cNvPr id="15" name="Straight Arrow Connector 14"/>
          <p:cNvCxnSpPr>
            <a:cxnSpLocks/>
            <a:endCxn id="10" idx="1"/>
          </p:cNvCxnSpPr>
          <p:nvPr/>
        </p:nvCxnSpPr>
        <p:spPr>
          <a:xfrm>
            <a:off x="5526741" y="6071470"/>
            <a:ext cx="545097" cy="0"/>
          </a:xfrm>
          <a:prstGeom prst="straightConnector1">
            <a:avLst/>
          </a:prstGeom>
          <a:ln w="38100" cmpd="sng">
            <a:solidFill>
              <a:srgbClr val="0070C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63" y="5039922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825865" y="601493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remote host</a:t>
            </a:r>
            <a:endParaRPr kumimoji="1" lang="ja-JP" alt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947047" y="4797435"/>
            <a:ext cx="1160585" cy="65206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</a:rPr>
              <a:t>modified</a:t>
            </a:r>
          </a:p>
          <a:p>
            <a:pPr algn="ctr"/>
            <a:r>
              <a:rPr lang="en-US" altLang="ja-JP">
                <a:solidFill>
                  <a:schemeClr val="tx1"/>
                </a:solidFill>
              </a:rPr>
              <a:t>client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8" name="図 8" descr="user_administrator_blue_01.png">
            <a:extLst>
              <a:ext uri="{FF2B5EF4-FFF2-40B4-BE49-F238E27FC236}">
                <a16:creationId xmlns:a16="http://schemas.microsoft.com/office/drawing/2014/main" xmlns="" id="{55A22282-E095-754A-A2C0-9565A599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128" y="5721118"/>
            <a:ext cx="586162" cy="649086"/>
          </a:xfrm>
          <a:prstGeom prst="rect">
            <a:avLst/>
          </a:prstGeom>
        </p:spPr>
      </p:pic>
      <p:pic>
        <p:nvPicPr>
          <p:cNvPr id="19" name="図 10" descr="point-query-user-icone-6173-128.png">
            <a:extLst>
              <a:ext uri="{FF2B5EF4-FFF2-40B4-BE49-F238E27FC236}">
                <a16:creationId xmlns:a16="http://schemas.microsoft.com/office/drawing/2014/main" xmlns="" id="{7BD8BF40-448A-8745-ABEB-7F68A30034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9650" y="4946137"/>
            <a:ext cx="610358" cy="60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170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291"/>
    </mc:Choice>
    <mc:Fallback>
      <p:transition spd="slow" advTm="5529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VSBypass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Achieve secure out-of-band remote management </a:t>
            </a:r>
            <a:r>
              <a:rPr kumimoji="1" lang="en-US" altLang="ja-JP" dirty="0">
                <a:solidFill>
                  <a:srgbClr val="FF0000"/>
                </a:solidFill>
              </a:rPr>
              <a:t>outside</a:t>
            </a:r>
            <a:r>
              <a:rPr kumimoji="1" lang="en-US" altLang="ja-JP" dirty="0"/>
              <a:t> the virtualized system</a:t>
            </a:r>
          </a:p>
          <a:p>
            <a:pPr lvl="1"/>
            <a:r>
              <a:rPr kumimoji="1" lang="en-US" altLang="ja-JP" dirty="0"/>
              <a:t>Run </a:t>
            </a:r>
            <a:r>
              <a:rPr lang="en-US" altLang="ja-JP" b="1" dirty="0" smtClean="0">
                <a:solidFill>
                  <a:srgbClr val="FF0000"/>
                </a:solidFill>
              </a:rPr>
              <a:t>shadow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b="1" dirty="0">
                <a:solidFill>
                  <a:srgbClr val="FF0000"/>
                </a:solidFill>
              </a:rPr>
              <a:t>devices</a:t>
            </a:r>
            <a:r>
              <a:rPr kumimoji="1" lang="en-US" altLang="ja-JP" dirty="0"/>
              <a:t> outside the virtualized system</a:t>
            </a:r>
          </a:p>
          <a:p>
            <a:pPr lvl="1"/>
            <a:r>
              <a:rPr kumimoji="1" lang="en-US" altLang="ja-JP" dirty="0" smtClean="0"/>
              <a:t>Intercept </a:t>
            </a:r>
            <a:r>
              <a:rPr kumimoji="1" lang="en-US" altLang="ja-JP" dirty="0"/>
              <a:t>I/O requests using </a:t>
            </a:r>
            <a:r>
              <a:rPr kumimoji="1" lang="en-US" altLang="ja-JP" b="1" dirty="0">
                <a:solidFill>
                  <a:srgbClr val="FF0000"/>
                </a:solidFill>
              </a:rPr>
              <a:t>transparent </a:t>
            </a:r>
            <a:r>
              <a:rPr kumimoji="1" lang="en-US" altLang="ja-JP" b="1" dirty="0" err="1">
                <a:solidFill>
                  <a:srgbClr val="FF0000"/>
                </a:solidFill>
              </a:rPr>
              <a:t>passthrough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lvl="2"/>
            <a:r>
              <a:rPr lang="en-US" altLang="ja-JP" dirty="0"/>
              <a:t>Process them in shadow </a:t>
            </a:r>
            <a:r>
              <a:rPr lang="en-US" altLang="ja-JP" dirty="0" smtClean="0"/>
              <a:t>devices</a:t>
            </a:r>
          </a:p>
          <a:p>
            <a:pPr lvl="1"/>
            <a:r>
              <a:rPr kumimoji="1" lang="en-US" altLang="ja-JP" dirty="0" smtClean="0"/>
              <a:t>Prevent information leakage and tampering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66" y="4790720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09070" y="577553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remote host</a:t>
            </a:r>
            <a:endParaRPr kumimoji="1" lang="ja-JP" altLang="en-US" dirty="0"/>
          </a:p>
        </p:txBody>
      </p:sp>
      <p:sp>
        <p:nvSpPr>
          <p:cNvPr id="7" name="Cloud 6"/>
          <p:cNvSpPr/>
          <p:nvPr/>
        </p:nvSpPr>
        <p:spPr>
          <a:xfrm>
            <a:off x="3746607" y="5511243"/>
            <a:ext cx="6276623" cy="89222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5859844" y="4530027"/>
            <a:ext cx="3647571" cy="144874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7922762" y="4753571"/>
            <a:ext cx="1338469" cy="9898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6144768" y="4772894"/>
            <a:ext cx="1113821" cy="764297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>
                    <a:lumMod val="65000"/>
                    <a:lumOff val="35000"/>
                  </a:schemeClr>
                </a:solidFill>
              </a:rPr>
              <a:t>virtual</a:t>
            </a:r>
          </a:p>
          <a:p>
            <a:pPr algn="ctr"/>
            <a:r>
              <a:rPr lang="en-US" altLang="ja-JP">
                <a:solidFill>
                  <a:schemeClr val="tx1">
                    <a:lumMod val="65000"/>
                    <a:lumOff val="35000"/>
                  </a:schemeClr>
                </a:solidFill>
              </a:rPr>
              <a:t>devices</a:t>
            </a:r>
            <a:endParaRPr kumimoji="1" lang="ja-JP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62208" y="4525353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virtualized</a:t>
            </a:r>
          </a:p>
          <a:p>
            <a:r>
              <a:rPr lang="en-US" altLang="ja-JP"/>
              <a:t>system</a:t>
            </a:r>
            <a:endParaRPr kumimoji="1" lang="ja-JP" altLang="en-US"/>
          </a:p>
        </p:txBody>
      </p:sp>
      <p:cxnSp>
        <p:nvCxnSpPr>
          <p:cNvPr id="13" name="Straight Arrow Connector 12"/>
          <p:cNvCxnSpPr>
            <a:endCxn id="18" idx="1"/>
          </p:cNvCxnSpPr>
          <p:nvPr/>
        </p:nvCxnSpPr>
        <p:spPr>
          <a:xfrm>
            <a:off x="2402722" y="5155043"/>
            <a:ext cx="1807861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51482" y="477289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I/O</a:t>
            </a:r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4210583" y="4772894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cxnSp>
        <p:nvCxnSpPr>
          <p:cNvPr id="34" name="Elbow Connector 33"/>
          <p:cNvCxnSpPr>
            <a:stCxn id="18" idx="2"/>
            <a:endCxn id="9" idx="2"/>
          </p:cNvCxnSpPr>
          <p:nvPr/>
        </p:nvCxnSpPr>
        <p:spPr>
          <a:xfrm rot="16200000" flipH="1">
            <a:off x="6576642" y="3728042"/>
            <a:ext cx="206206" cy="3824503"/>
          </a:xfrm>
          <a:prstGeom prst="bentConnector3">
            <a:avLst>
              <a:gd name="adj1" fmla="val 301822"/>
            </a:avLst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258589" y="5142226"/>
            <a:ext cx="664173" cy="0"/>
          </a:xfrm>
          <a:prstGeom prst="straightConnector1">
            <a:avLst/>
          </a:prstGeom>
          <a:ln w="19050" cmpd="sng">
            <a:solidFill>
              <a:schemeClr val="tx1">
                <a:lumMod val="65000"/>
                <a:lumOff val="35000"/>
              </a:schemeClr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24404" y="6163118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transparent </a:t>
            </a:r>
            <a:r>
              <a:rPr kumimoji="1" lang="en-US" altLang="ja-JP" dirty="0" err="1" smtClean="0"/>
              <a:t>passthrough</a:t>
            </a:r>
            <a:endParaRPr kumimoji="1" lang="ja-JP" altLang="en-US" dirty="0"/>
          </a:p>
        </p:txBody>
      </p:sp>
      <p:pic>
        <p:nvPicPr>
          <p:cNvPr id="19" name="図 10" descr="point-query-user-icone-6173-128.png">
            <a:extLst>
              <a:ext uri="{FF2B5EF4-FFF2-40B4-BE49-F238E27FC236}">
                <a16:creationId xmlns:a16="http://schemas.microsoft.com/office/drawing/2014/main" xmlns="" id="{7BD8BF40-448A-8745-ABEB-7F68A3003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8334" y="5318950"/>
            <a:ext cx="610358" cy="60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46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807"/>
    </mc:Choice>
    <mc:Fallback>
      <p:transition spd="slow" advTm="4380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System Architecture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Run the entire virtualized system in an outer VM </a:t>
            </a:r>
            <a:r>
              <a:rPr lang="en-US" altLang="ja-JP" dirty="0" smtClean="0"/>
              <a:t>(cloud VM) using </a:t>
            </a:r>
            <a:r>
              <a:rPr lang="en-US" altLang="ja-JP" dirty="0">
                <a:solidFill>
                  <a:srgbClr val="FF0000"/>
                </a:solidFill>
              </a:rPr>
              <a:t>nested virtualization</a:t>
            </a:r>
          </a:p>
          <a:p>
            <a:pPr lvl="1"/>
            <a:r>
              <a:rPr lang="en-US" altLang="ja-JP" dirty="0" smtClean="0"/>
              <a:t>Shadow </a:t>
            </a:r>
            <a:r>
              <a:rPr lang="en-US" altLang="ja-JP" dirty="0"/>
              <a:t>devices run outside the cloud </a:t>
            </a:r>
            <a:r>
              <a:rPr lang="en-US" altLang="ja-JP" dirty="0" smtClean="0"/>
              <a:t>VM</a:t>
            </a:r>
          </a:p>
          <a:p>
            <a:pPr lvl="2"/>
            <a:r>
              <a:rPr lang="en-US" altLang="ja-JP" dirty="0" smtClean="0"/>
              <a:t>Remote users access shadow devices instead of virtual devices</a:t>
            </a:r>
            <a:endParaRPr lang="en-US" altLang="ja-JP" dirty="0"/>
          </a:p>
          <a:p>
            <a:pPr lvl="1"/>
            <a:r>
              <a:rPr lang="en-US" altLang="ja-JP" dirty="0"/>
              <a:t>The cloud VM and shadow devices run on top of the cloud hypervisor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043" y="4688725"/>
            <a:ext cx="98435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49747" y="5673541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remote host</a:t>
            </a:r>
            <a:endParaRPr kumimoji="1" lang="ja-JP" altLang="en-US" dirty="0"/>
          </a:p>
        </p:txBody>
      </p:sp>
      <p:cxnSp>
        <p:nvCxnSpPr>
          <p:cNvPr id="12" name="Straight Arrow Connector 11"/>
          <p:cNvCxnSpPr>
            <a:endCxn id="14" idx="1"/>
          </p:cNvCxnSpPr>
          <p:nvPr/>
        </p:nvCxnSpPr>
        <p:spPr>
          <a:xfrm>
            <a:off x="2543399" y="5070873"/>
            <a:ext cx="2504536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46638" y="466637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I/O</a:t>
            </a:r>
            <a:endParaRPr kumimoji="1" lang="ja-JP" altLang="en-US"/>
          </a:p>
        </p:txBody>
      </p:sp>
      <p:sp>
        <p:nvSpPr>
          <p:cNvPr id="14" name="Rectangle 13"/>
          <p:cNvSpPr/>
          <p:nvPr/>
        </p:nvSpPr>
        <p:spPr>
          <a:xfrm>
            <a:off x="5047935" y="4688725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17" name="Rectangle 16"/>
          <p:cNvSpPr/>
          <p:nvPr/>
        </p:nvSpPr>
        <p:spPr>
          <a:xfrm>
            <a:off x="6693877" y="3989358"/>
            <a:ext cx="3200400" cy="18883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8219143" y="4231848"/>
            <a:ext cx="1338469" cy="7576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5047935" y="6061776"/>
            <a:ext cx="4846342" cy="4646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7035382" y="5196094"/>
            <a:ext cx="2522230" cy="46463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E5288AD-80D6-B74F-A528-98919B5351F0}"/>
              </a:ext>
            </a:extLst>
          </p:cNvPr>
          <p:cNvSpPr txBox="1"/>
          <p:nvPr/>
        </p:nvSpPr>
        <p:spPr>
          <a:xfrm>
            <a:off x="6791717" y="407407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cloud VM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DEF97C1E-CE39-BF40-9140-06D69546A0C7}"/>
              </a:ext>
            </a:extLst>
          </p:cNvPr>
          <p:cNvCxnSpPr>
            <a:stCxn id="14" idx="2"/>
          </p:cNvCxnSpPr>
          <p:nvPr/>
        </p:nvCxnSpPr>
        <p:spPr>
          <a:xfrm flipH="1">
            <a:off x="5604845" y="5453022"/>
            <a:ext cx="1" cy="60840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xmlns="" id="{79184CE4-3D1F-5447-A1CA-8120F25EFA30}"/>
              </a:ext>
            </a:extLst>
          </p:cNvPr>
          <p:cNvCxnSpPr>
            <a:stCxn id="9" idx="3"/>
            <a:endCxn id="18" idx="3"/>
          </p:cNvCxnSpPr>
          <p:nvPr/>
        </p:nvCxnSpPr>
        <p:spPr>
          <a:xfrm>
            <a:off x="9557612" y="4610684"/>
            <a:ext cx="336665" cy="1683408"/>
          </a:xfrm>
          <a:prstGeom prst="bentConnector3">
            <a:avLst>
              <a:gd name="adj1" fmla="val 211837"/>
            </a:avLst>
          </a:prstGeom>
          <a:ln w="38100" cmpd="sng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312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205"/>
    </mc:Choice>
    <mc:Fallback>
      <p:transition spd="slow" advTm="5020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Threat Model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Cloud operators may be untrusted</a:t>
            </a:r>
          </a:p>
          <a:p>
            <a:pPr lvl="1"/>
            <a:r>
              <a:rPr lang="en-US" altLang="ja-JP" dirty="0"/>
              <a:t>Have full control </a:t>
            </a:r>
            <a:r>
              <a:rPr lang="en-US" altLang="ja-JP" dirty="0" smtClean="0"/>
              <a:t>over </a:t>
            </a:r>
            <a:r>
              <a:rPr lang="en-US" altLang="ja-JP" dirty="0"/>
              <a:t>the virtualized system including the hypervisor</a:t>
            </a:r>
          </a:p>
          <a:p>
            <a:r>
              <a:rPr lang="en-US" altLang="ja-JP" dirty="0"/>
              <a:t>Cloud providers are trusted</a:t>
            </a:r>
          </a:p>
          <a:p>
            <a:pPr lvl="1"/>
            <a:r>
              <a:rPr lang="en-US" altLang="ja-JP" dirty="0"/>
              <a:t>The TCB is the cloud hypervisor and shadow devices</a:t>
            </a:r>
          </a:p>
          <a:p>
            <a:pPr lvl="1"/>
            <a:r>
              <a:rPr lang="en-US" altLang="ja-JP" dirty="0"/>
              <a:t>A few trusted admins maintain the TCB</a:t>
            </a:r>
          </a:p>
          <a:p>
            <a:pPr lvl="2"/>
            <a:r>
              <a:rPr lang="en-US" altLang="ja-JP" dirty="0"/>
              <a:t>Admins form an administrative hierarchy</a:t>
            </a:r>
          </a:p>
          <a:p>
            <a:pPr lvl="2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6588498" y="4898370"/>
            <a:ext cx="1113821" cy="7642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shadow</a:t>
            </a:r>
          </a:p>
          <a:p>
            <a:pPr algn="ctr"/>
            <a:r>
              <a:rPr lang="en-US" altLang="ja-JP"/>
              <a:t>devices</a:t>
            </a:r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8229600" y="3954189"/>
            <a:ext cx="3200400" cy="18883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754866" y="4196679"/>
            <a:ext cx="1338469" cy="7576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user</a:t>
            </a:r>
          </a:p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5465375" y="6026607"/>
            <a:ext cx="5964625" cy="4646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cloud hypervisor</a:t>
            </a:r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8571105" y="5160925"/>
            <a:ext cx="2522230" cy="464631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guest hypervisor</a:t>
            </a:r>
            <a:endParaRPr kumimoji="1" lang="ja-JP" altLang="en-US"/>
          </a:p>
        </p:txBody>
      </p:sp>
      <p:pic>
        <p:nvPicPr>
          <p:cNvPr id="10" name="図 8" descr="user_administrator_blue_01.png">
            <a:extLst>
              <a:ext uri="{FF2B5EF4-FFF2-40B4-BE49-F238E27FC236}">
                <a16:creationId xmlns:a16="http://schemas.microsoft.com/office/drawing/2014/main" xmlns="" id="{9C2176A3-BD11-6242-9E6F-A99BCE3D3E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831" y="5044781"/>
            <a:ext cx="586162" cy="649086"/>
          </a:xfrm>
          <a:prstGeom prst="rect">
            <a:avLst/>
          </a:prstGeom>
        </p:spPr>
      </p:pic>
      <p:pic>
        <p:nvPicPr>
          <p:cNvPr id="11" name="図 10" descr="point-query-user-icone-6173-128.png">
            <a:extLst>
              <a:ext uri="{FF2B5EF4-FFF2-40B4-BE49-F238E27FC236}">
                <a16:creationId xmlns:a16="http://schemas.microsoft.com/office/drawing/2014/main" xmlns="" id="{02BA9D85-FB06-6240-B354-6680D11B6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2797" y="4351729"/>
            <a:ext cx="610358" cy="606896"/>
          </a:xfrm>
          <a:prstGeom prst="rect">
            <a:avLst/>
          </a:prstGeom>
        </p:spPr>
      </p:pic>
      <p:sp>
        <p:nvSpPr>
          <p:cNvPr id="12" name="Triangle 11">
            <a:extLst>
              <a:ext uri="{FF2B5EF4-FFF2-40B4-BE49-F238E27FC236}">
                <a16:creationId xmlns:a16="http://schemas.microsoft.com/office/drawing/2014/main" xmlns="" id="{5EA63420-FDA2-234A-9F78-1323F12B47C1}"/>
              </a:ext>
            </a:extLst>
          </p:cNvPr>
          <p:cNvSpPr/>
          <p:nvPr/>
        </p:nvSpPr>
        <p:spPr>
          <a:xfrm>
            <a:off x="2014836" y="4648941"/>
            <a:ext cx="2138082" cy="1811838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xmlns="" id="{A1ADA4D8-7F6C-BA40-B337-82A96CCC42E6}"/>
              </a:ext>
            </a:extLst>
          </p:cNvPr>
          <p:cNvSpPr/>
          <p:nvPr/>
        </p:nvSpPr>
        <p:spPr>
          <a:xfrm>
            <a:off x="2362912" y="4655177"/>
            <a:ext cx="1441929" cy="1221909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xmlns="" id="{93036471-013A-C44A-BAE6-BC0469321C3E}"/>
              </a:ext>
            </a:extLst>
          </p:cNvPr>
          <p:cNvSpPr/>
          <p:nvPr/>
        </p:nvSpPr>
        <p:spPr>
          <a:xfrm>
            <a:off x="2732914" y="4655177"/>
            <a:ext cx="701926" cy="59482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E38692FD-EDA6-C242-BA44-EFDFB84B246D}"/>
              </a:ext>
            </a:extLst>
          </p:cNvPr>
          <p:cNvCxnSpPr/>
          <p:nvPr/>
        </p:nvCxnSpPr>
        <p:spPr>
          <a:xfrm flipV="1">
            <a:off x="1734671" y="4627466"/>
            <a:ext cx="0" cy="183331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D118F14-93A7-174A-8C81-98FD5FA812B7}"/>
              </a:ext>
            </a:extLst>
          </p:cNvPr>
          <p:cNvSpPr txBox="1"/>
          <p:nvPr/>
        </p:nvSpPr>
        <p:spPr>
          <a:xfrm>
            <a:off x="8423074" y="3964763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operators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08DA03C-04A1-3342-9253-919170E1F1E9}"/>
              </a:ext>
            </a:extLst>
          </p:cNvPr>
          <p:cNvSpPr txBox="1"/>
          <p:nvPr/>
        </p:nvSpPr>
        <p:spPr>
          <a:xfrm>
            <a:off x="4676226" y="5079310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trusted</a:t>
            </a:r>
          </a:p>
          <a:p>
            <a:pPr algn="ctr"/>
            <a:r>
              <a:rPr lang="en-US" dirty="0"/>
              <a:t>admins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F255D5F-0545-7D4D-8A3B-877D7F23FE15}"/>
              </a:ext>
            </a:extLst>
          </p:cNvPr>
          <p:cNvSpPr txBox="1"/>
          <p:nvPr/>
        </p:nvSpPr>
        <p:spPr>
          <a:xfrm>
            <a:off x="736641" y="458325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trusted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1BD8C1D-E073-0845-A4DF-8EE512712B5E}"/>
              </a:ext>
            </a:extLst>
          </p:cNvPr>
          <p:cNvSpPr txBox="1"/>
          <p:nvPr/>
        </p:nvSpPr>
        <p:spPr>
          <a:xfrm>
            <a:off x="480160" y="609144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untrusted</a:t>
            </a:r>
          </a:p>
        </p:txBody>
      </p:sp>
      <p:pic>
        <p:nvPicPr>
          <p:cNvPr id="21" name="図 8" descr="user_administrator_blue_01.png">
            <a:extLst>
              <a:ext uri="{FF2B5EF4-FFF2-40B4-BE49-F238E27FC236}">
                <a16:creationId xmlns:a16="http://schemas.microsoft.com/office/drawing/2014/main" xmlns="" id="{71B4D6CE-48E9-4B4A-9F38-6926A8525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914" y="4865739"/>
            <a:ext cx="266570" cy="295186"/>
          </a:xfrm>
          <a:prstGeom prst="rect">
            <a:avLst/>
          </a:prstGeom>
        </p:spPr>
      </p:pic>
      <p:pic>
        <p:nvPicPr>
          <p:cNvPr id="22" name="図 10" descr="point-query-user-icone-6173-128.png">
            <a:extLst>
              <a:ext uri="{FF2B5EF4-FFF2-40B4-BE49-F238E27FC236}">
                <a16:creationId xmlns:a16="http://schemas.microsoft.com/office/drawing/2014/main" xmlns="" id="{A40F474C-F522-D74A-AC93-FB99D3CA58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9213" y="6024764"/>
            <a:ext cx="312617" cy="310844"/>
          </a:xfrm>
          <a:prstGeom prst="rect">
            <a:avLst/>
          </a:prstGeom>
        </p:spPr>
      </p:pic>
      <p:pic>
        <p:nvPicPr>
          <p:cNvPr id="24" name="図 10" descr="point-query-user-icone-6173-128.png">
            <a:extLst>
              <a:ext uri="{FF2B5EF4-FFF2-40B4-BE49-F238E27FC236}">
                <a16:creationId xmlns:a16="http://schemas.microsoft.com/office/drawing/2014/main" xmlns="" id="{00B9F118-3FFF-DF43-BA23-3806B1DD5B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259" y="6024764"/>
            <a:ext cx="312617" cy="310844"/>
          </a:xfrm>
          <a:prstGeom prst="rect">
            <a:avLst/>
          </a:prstGeom>
        </p:spPr>
      </p:pic>
      <p:pic>
        <p:nvPicPr>
          <p:cNvPr id="25" name="図 10" descr="point-query-user-icone-6173-128.png">
            <a:extLst>
              <a:ext uri="{FF2B5EF4-FFF2-40B4-BE49-F238E27FC236}">
                <a16:creationId xmlns:a16="http://schemas.microsoft.com/office/drawing/2014/main" xmlns="" id="{E729F93E-94F4-0140-A229-75AE720CF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5229" y="6024764"/>
            <a:ext cx="312617" cy="310844"/>
          </a:xfrm>
          <a:prstGeom prst="rect">
            <a:avLst/>
          </a:prstGeom>
        </p:spPr>
      </p:pic>
      <p:pic>
        <p:nvPicPr>
          <p:cNvPr id="26" name="図 10" descr="point-query-user-icone-6173-128.png">
            <a:extLst>
              <a:ext uri="{FF2B5EF4-FFF2-40B4-BE49-F238E27FC236}">
                <a16:creationId xmlns:a16="http://schemas.microsoft.com/office/drawing/2014/main" xmlns="" id="{E30E0D76-B726-8443-8875-87C4B165CF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3237" y="6024764"/>
            <a:ext cx="312617" cy="31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75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650"/>
    </mc:Choice>
    <mc:Fallback>
      <p:transition spd="slow" advTm="6965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118398</TotalTime>
  <Words>3861</Words>
  <Application>Microsoft Macintosh PowerPoint</Application>
  <PresentationFormat>Widescreen</PresentationFormat>
  <Paragraphs>539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Black</vt:lpstr>
      <vt:lpstr>Calibri</vt:lpstr>
      <vt:lpstr>MS PGothic</vt:lpstr>
      <vt:lpstr>ＭＳ Ｐゴシック</vt:lpstr>
      <vt:lpstr>Tahoma</vt:lpstr>
      <vt:lpstr>Arial</vt:lpstr>
      <vt:lpstr>エッセンシャル</vt:lpstr>
      <vt:lpstr>Secure Out-of-band Remote Management of Virtual Machines with Transparent Passthrough</vt:lpstr>
      <vt:lpstr>Remote Management of VMs</vt:lpstr>
      <vt:lpstr>Information Leakage by Insiders</vt:lpstr>
      <vt:lpstr>Previous Approaches</vt:lpstr>
      <vt:lpstr>Issues (1/2)</vt:lpstr>
      <vt:lpstr>Issues (2/2)</vt:lpstr>
      <vt:lpstr>VSBypass</vt:lpstr>
      <vt:lpstr>System Architecture</vt:lpstr>
      <vt:lpstr>Threat Model</vt:lpstr>
      <vt:lpstr>Advantages (1/2)</vt:lpstr>
      <vt:lpstr>Advantages (2/2)</vt:lpstr>
      <vt:lpstr>Shadow Devices</vt:lpstr>
      <vt:lpstr>Transparent Passthrough</vt:lpstr>
      <vt:lpstr>I/O Processing in Shadow Devices</vt:lpstr>
      <vt:lpstr>Sharing VRAM</vt:lpstr>
      <vt:lpstr>Virtual Interrupts in Shadow Devices</vt:lpstr>
      <vt:lpstr>Experiments</vt:lpstr>
      <vt:lpstr>Eavesdropping</vt:lpstr>
      <vt:lpstr>Performance of a Virtual Serial Console</vt:lpstr>
      <vt:lpstr>Performance of GUI Remote Access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Kenichi Kourai</cp:lastModifiedBy>
  <cp:revision>2078</cp:revision>
  <cp:lastPrinted>2018-12-05T11:44:29Z</cp:lastPrinted>
  <dcterms:created xsi:type="dcterms:W3CDTF">2014-07-04T01:06:17Z</dcterms:created>
  <dcterms:modified xsi:type="dcterms:W3CDTF">2018-12-06T17:04:34Z</dcterms:modified>
</cp:coreProperties>
</file>