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1"/>
  </p:notesMasterIdLst>
  <p:handoutMasterIdLst>
    <p:handoutMasterId r:id="rId22"/>
  </p:handoutMasterIdLst>
  <p:sldIdLst>
    <p:sldId id="256" r:id="rId2"/>
    <p:sldId id="263" r:id="rId3"/>
    <p:sldId id="264" r:id="rId4"/>
    <p:sldId id="265" r:id="rId5"/>
    <p:sldId id="315" r:id="rId6"/>
    <p:sldId id="267" r:id="rId7"/>
    <p:sldId id="308" r:id="rId8"/>
    <p:sldId id="288" r:id="rId9"/>
    <p:sldId id="314" r:id="rId10"/>
    <p:sldId id="274" r:id="rId11"/>
    <p:sldId id="275" r:id="rId12"/>
    <p:sldId id="278" r:id="rId13"/>
    <p:sldId id="299" r:id="rId14"/>
    <p:sldId id="304" r:id="rId15"/>
    <p:sldId id="317" r:id="rId16"/>
    <p:sldId id="281" r:id="rId17"/>
    <p:sldId id="283" r:id="rId18"/>
    <p:sldId id="294" r:id="rId19"/>
    <p:sldId id="295" r:id="rId20"/>
  </p:sldIdLst>
  <p:sldSz cx="9144000" cy="6858000" type="screen4x3"/>
  <p:notesSz cx="6858000" cy="9144000"/>
  <p:defaultTextStyle>
    <a:defPPr>
      <a:defRPr lang="ja-JP"/>
    </a:defPPr>
    <a:lvl1pPr marL="0" algn="l" defTabSz="914321" rtl="0" eaLnBrk="1" latinLnBrk="0" hangingPunct="1">
      <a:defRPr kumimoji="1" sz="1800" kern="1200">
        <a:solidFill>
          <a:schemeClr val="tx1"/>
        </a:solidFill>
        <a:latin typeface="+mn-lt"/>
        <a:ea typeface="+mn-ea"/>
        <a:cs typeface="+mn-cs"/>
      </a:defRPr>
    </a:lvl1pPr>
    <a:lvl2pPr marL="457160" algn="l" defTabSz="914321" rtl="0" eaLnBrk="1" latinLnBrk="0" hangingPunct="1">
      <a:defRPr kumimoji="1" sz="1800" kern="1200">
        <a:solidFill>
          <a:schemeClr val="tx1"/>
        </a:solidFill>
        <a:latin typeface="+mn-lt"/>
        <a:ea typeface="+mn-ea"/>
        <a:cs typeface="+mn-cs"/>
      </a:defRPr>
    </a:lvl2pPr>
    <a:lvl3pPr marL="914321" algn="l" defTabSz="914321" rtl="0" eaLnBrk="1" latinLnBrk="0" hangingPunct="1">
      <a:defRPr kumimoji="1" sz="1800" kern="1200">
        <a:solidFill>
          <a:schemeClr val="tx1"/>
        </a:solidFill>
        <a:latin typeface="+mn-lt"/>
        <a:ea typeface="+mn-ea"/>
        <a:cs typeface="+mn-cs"/>
      </a:defRPr>
    </a:lvl3pPr>
    <a:lvl4pPr marL="1371481" algn="l" defTabSz="914321" rtl="0" eaLnBrk="1" latinLnBrk="0" hangingPunct="1">
      <a:defRPr kumimoji="1" sz="1800" kern="1200">
        <a:solidFill>
          <a:schemeClr val="tx1"/>
        </a:solidFill>
        <a:latin typeface="+mn-lt"/>
        <a:ea typeface="+mn-ea"/>
        <a:cs typeface="+mn-cs"/>
      </a:defRPr>
    </a:lvl4pPr>
    <a:lvl5pPr marL="1828642" algn="l" defTabSz="914321" rtl="0" eaLnBrk="1" latinLnBrk="0" hangingPunct="1">
      <a:defRPr kumimoji="1" sz="1800" kern="1200">
        <a:solidFill>
          <a:schemeClr val="tx1"/>
        </a:solidFill>
        <a:latin typeface="+mn-lt"/>
        <a:ea typeface="+mn-ea"/>
        <a:cs typeface="+mn-cs"/>
      </a:defRPr>
    </a:lvl5pPr>
    <a:lvl6pPr marL="2285802" algn="l" defTabSz="914321" rtl="0" eaLnBrk="1" latinLnBrk="0" hangingPunct="1">
      <a:defRPr kumimoji="1" sz="1800" kern="1200">
        <a:solidFill>
          <a:schemeClr val="tx1"/>
        </a:solidFill>
        <a:latin typeface="+mn-lt"/>
        <a:ea typeface="+mn-ea"/>
        <a:cs typeface="+mn-cs"/>
      </a:defRPr>
    </a:lvl6pPr>
    <a:lvl7pPr marL="2742963" algn="l" defTabSz="914321" rtl="0" eaLnBrk="1" latinLnBrk="0" hangingPunct="1">
      <a:defRPr kumimoji="1" sz="1800" kern="1200">
        <a:solidFill>
          <a:schemeClr val="tx1"/>
        </a:solidFill>
        <a:latin typeface="+mn-lt"/>
        <a:ea typeface="+mn-ea"/>
        <a:cs typeface="+mn-cs"/>
      </a:defRPr>
    </a:lvl7pPr>
    <a:lvl8pPr marL="3200123" algn="l" defTabSz="914321" rtl="0" eaLnBrk="1" latinLnBrk="0" hangingPunct="1">
      <a:defRPr kumimoji="1" sz="1800" kern="1200">
        <a:solidFill>
          <a:schemeClr val="tx1"/>
        </a:solidFill>
        <a:latin typeface="+mn-lt"/>
        <a:ea typeface="+mn-ea"/>
        <a:cs typeface="+mn-cs"/>
      </a:defRPr>
    </a:lvl8pPr>
    <a:lvl9pPr marL="3657284" algn="l" defTabSz="914321"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F0F4B50-68BD-4F1A-A061-B58A0C4489B7}">
          <p14:sldIdLst>
            <p14:sldId id="256"/>
            <p14:sldId id="263"/>
            <p14:sldId id="264"/>
            <p14:sldId id="265"/>
            <p14:sldId id="315"/>
            <p14:sldId id="267"/>
            <p14:sldId id="308"/>
            <p14:sldId id="288"/>
            <p14:sldId id="314"/>
            <p14:sldId id="274"/>
            <p14:sldId id="275"/>
            <p14:sldId id="278"/>
            <p14:sldId id="299"/>
            <p14:sldId id="304"/>
            <p14:sldId id="317"/>
            <p14:sldId id="281"/>
            <p14:sldId id="283"/>
            <p14:sldId id="294"/>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3007" autoAdjust="0"/>
  </p:normalViewPr>
  <p:slideViewPr>
    <p:cSldViewPr>
      <p:cViewPr varScale="1">
        <p:scale>
          <a:sx n="113" d="100"/>
          <a:sy n="113" d="100"/>
        </p:scale>
        <p:origin x="108" y="600"/>
      </p:cViewPr>
      <p:guideLst>
        <p:guide orient="horz" pos="2160"/>
        <p:guide pos="2880"/>
      </p:guideLst>
    </p:cSldViewPr>
  </p:slideViewPr>
  <p:outlineViewPr>
    <p:cViewPr>
      <p:scale>
        <a:sx n="33" d="100"/>
        <a:sy n="33" d="100"/>
      </p:scale>
      <p:origin x="56" y="0"/>
    </p:cViewPr>
  </p:outlineViewPr>
  <p:notesTextViewPr>
    <p:cViewPr>
      <p:scale>
        <a:sx n="100" d="100"/>
        <a:sy n="100" d="100"/>
      </p:scale>
      <p:origin x="0" y="0"/>
    </p:cViewPr>
  </p:notesTextViewPr>
  <p:sorterViewPr>
    <p:cViewPr>
      <p:scale>
        <a:sx n="219" d="100"/>
        <a:sy n="219" d="100"/>
      </p:scale>
      <p:origin x="0" y="16944"/>
    </p:cViewPr>
  </p:sorterViewPr>
  <p:notesViewPr>
    <p:cSldViewPr>
      <p:cViewPr varScale="1">
        <p:scale>
          <a:sx n="91" d="100"/>
          <a:sy n="91" d="100"/>
        </p:scale>
        <p:origin x="-95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89583333333333"/>
          <c:y val="0.16157420634920636"/>
          <c:w val="0.81264351851851857"/>
          <c:h val="0.78921309523809524"/>
        </c:manualLayout>
      </c:layout>
      <c:barChart>
        <c:barDir val="col"/>
        <c:grouping val="clustered"/>
        <c:varyColors val="0"/>
        <c:ser>
          <c:idx val="0"/>
          <c:order val="0"/>
          <c:tx>
            <c:v>Vcpu_2個</c:v>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6721-4BC0-BBEC-84312E74C2E0}"/>
              </c:ext>
            </c:extLst>
          </c:dPt>
          <c:dPt>
            <c:idx val="2"/>
            <c:invertIfNegative val="0"/>
            <c:bubble3D val="0"/>
            <c:spPr>
              <a:solidFill>
                <a:srgbClr val="00B050"/>
              </a:solidFill>
              <a:ln>
                <a:noFill/>
              </a:ln>
              <a:effectLst/>
            </c:spPr>
            <c:extLst>
              <c:ext xmlns:c16="http://schemas.microsoft.com/office/drawing/2014/chart" uri="{C3380CC4-5D6E-409C-BE32-E72D297353CC}">
                <c16:uniqueId val="{00000003-6721-4BC0-BBEC-84312E74C2E0}"/>
              </c:ext>
            </c:extLst>
          </c:dPt>
          <c:errBars>
            <c:errBarType val="plus"/>
            <c:errValType val="cust"/>
            <c:noEndCap val="0"/>
            <c:plus>
              <c:numRef>
                <c:f>(応答時間_SSH!$I$83,応答時間_SSH!$I$103,応答時間_SSH!$I$203)</c:f>
                <c:numCache>
                  <c:formatCode>General</c:formatCode>
                  <c:ptCount val="3"/>
                  <c:pt idx="0">
                    <c:v>1.8494808806819408E-2</c:v>
                  </c:pt>
                  <c:pt idx="1">
                    <c:v>6.0294488288321478E-2</c:v>
                  </c:pt>
                  <c:pt idx="2">
                    <c:v>4.8216898632467829E-2</c:v>
                  </c:pt>
                </c:numCache>
              </c:numRef>
            </c:plus>
            <c:minus>
              <c:numLit>
                <c:formatCode>General</c:formatCode>
                <c:ptCount val="1"/>
                <c:pt idx="0">
                  <c:v>1</c:v>
                </c:pt>
              </c:numLit>
            </c:minus>
            <c:spPr>
              <a:noFill/>
              <a:ln w="19050" cap="flat" cmpd="sng" algn="ctr">
                <a:solidFill>
                  <a:sysClr val="windowText" lastClr="000000"/>
                </a:solidFill>
                <a:round/>
              </a:ln>
              <a:effectLst/>
            </c:spPr>
          </c:errBars>
          <c:cat>
            <c:strRef>
              <c:f>(グラフ_SSH!$A$1,グラフ_SSH!$A$3,グラフ_SSH!$A$2)</c:f>
              <c:strCache>
                <c:ptCount val="3"/>
                <c:pt idx="0">
                  <c:v>従来</c:v>
                </c:pt>
                <c:pt idx="1">
                  <c:v>VSBypass</c:v>
                </c:pt>
                <c:pt idx="2">
                  <c:v>仮想クラウド</c:v>
                </c:pt>
              </c:strCache>
            </c:strRef>
          </c:cat>
          <c:val>
            <c:numRef>
              <c:f>(応答時間_SSH!$I$82,応答時間_SSH!$I$202,応答時間_SSH!$I$102)</c:f>
              <c:numCache>
                <c:formatCode>0.000000</c:formatCode>
                <c:ptCount val="3"/>
                <c:pt idx="0" formatCode="0.00">
                  <c:v>1.7244101000000001</c:v>
                </c:pt>
                <c:pt idx="1">
                  <c:v>3.0283132999999993</c:v>
                </c:pt>
                <c:pt idx="2" formatCode="0.00">
                  <c:v>4.4429539666666678</c:v>
                </c:pt>
              </c:numCache>
            </c:numRef>
          </c:val>
          <c:extLst>
            <c:ext xmlns:c16="http://schemas.microsoft.com/office/drawing/2014/chart" uri="{C3380CC4-5D6E-409C-BE32-E72D297353CC}">
              <c16:uniqueId val="{00000004-6721-4BC0-BBEC-84312E74C2E0}"/>
            </c:ext>
          </c:extLst>
        </c:ser>
        <c:dLbls>
          <c:showLegendKey val="0"/>
          <c:showVal val="0"/>
          <c:showCatName val="0"/>
          <c:showSerName val="0"/>
          <c:showPercent val="0"/>
          <c:showBubbleSize val="0"/>
        </c:dLbls>
        <c:gapWidth val="150"/>
        <c:axId val="348807776"/>
        <c:axId val="348803512"/>
      </c:barChart>
      <c:catAx>
        <c:axId val="348807776"/>
        <c:scaling>
          <c:orientation val="minMax"/>
        </c:scaling>
        <c:delete val="1"/>
        <c:axPos val="b"/>
        <c:numFmt formatCode="General" sourceLinked="1"/>
        <c:majorTickMark val="none"/>
        <c:minorTickMark val="none"/>
        <c:tickLblPos val="nextTo"/>
        <c:crossAx val="348803512"/>
        <c:crosses val="autoZero"/>
        <c:auto val="1"/>
        <c:lblAlgn val="ctr"/>
        <c:lblOffset val="100"/>
        <c:noMultiLvlLbl val="0"/>
      </c:catAx>
      <c:valAx>
        <c:axId val="348803512"/>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ja-JP" sz="1600" b="0"/>
                  <a:t>応答時間</a:t>
                </a:r>
                <a:r>
                  <a:rPr lang="en-US" sz="1600" b="0"/>
                  <a:t>[ms]</a:t>
                </a:r>
                <a:endParaRPr lang="ja-JP" sz="1600" b="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title>
        <c:numFmt formatCode="#,##0_);[Red]\(#,##0\)" sourceLinked="0"/>
        <c:majorTickMark val="in"/>
        <c:minorTickMark val="none"/>
        <c:tickLblPos val="nextTo"/>
        <c:spPr>
          <a:noFill/>
          <a:ln>
            <a:solidFill>
              <a:schemeClr val="dk1"/>
            </a:solid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crossAx val="348807776"/>
        <c:crosses val="autoZero"/>
        <c:crossBetween val="between"/>
        <c:majorUnit val="1"/>
      </c:valAx>
      <c:spPr>
        <a:solidFill>
          <a:schemeClr val="lt1"/>
        </a:solidFill>
        <a:ln w="12700" cap="flat" cmpd="sng" algn="ctr">
          <a:solidFill>
            <a:schemeClr val="dk1"/>
          </a:solidFill>
          <a:prstDash val="solid"/>
        </a:ln>
        <a:effectLst/>
      </c:spPr>
    </c:plotArea>
    <c:legend>
      <c:legendPos val="t"/>
      <c:layout>
        <c:manualLayout>
          <c:xMode val="edge"/>
          <c:yMode val="edge"/>
          <c:x val="0.19624392361111112"/>
          <c:y val="1.7638888888888888E-2"/>
          <c:w val="0.69129687500000003"/>
          <c:h val="8.1595138888888891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b="1">
          <a:solidFill>
            <a:sysClr val="windowText" lastClr="000000"/>
          </a:solidFill>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351157407407411"/>
          <c:y val="0.17123373015873017"/>
          <c:w val="0.7406180555555556"/>
          <c:h val="0.7795535714285714"/>
        </c:manualLayout>
      </c:layout>
      <c:barChart>
        <c:barDir val="col"/>
        <c:grouping val="clustered"/>
        <c:varyColors val="0"/>
        <c:ser>
          <c:idx val="0"/>
          <c:order val="0"/>
          <c:tx>
            <c:v>Vcpu_2個</c:v>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BF6B-4DA4-8C52-4ADA41C1A1C1}"/>
              </c:ext>
            </c:extLst>
          </c:dPt>
          <c:dPt>
            <c:idx val="2"/>
            <c:invertIfNegative val="0"/>
            <c:bubble3D val="0"/>
            <c:spPr>
              <a:solidFill>
                <a:srgbClr val="00B050"/>
              </a:solidFill>
              <a:ln>
                <a:noFill/>
              </a:ln>
              <a:effectLst/>
            </c:spPr>
            <c:extLst>
              <c:ext xmlns:c16="http://schemas.microsoft.com/office/drawing/2014/chart" uri="{C3380CC4-5D6E-409C-BE32-E72D297353CC}">
                <c16:uniqueId val="{00000003-BF6B-4DA4-8C52-4ADA41C1A1C1}"/>
              </c:ext>
            </c:extLst>
          </c:dPt>
          <c:errBars>
            <c:errBarType val="plus"/>
            <c:errValType val="cust"/>
            <c:noEndCap val="0"/>
            <c:plus>
              <c:numRef>
                <c:f>(スループット_SSH!$J$61,スループット_SSH!$J$76,スループット_SSH!$J$151)</c:f>
                <c:numCache>
                  <c:formatCode>General</c:formatCode>
                  <c:ptCount val="3"/>
                  <c:pt idx="0">
                    <c:v>0.58854805633963747</c:v>
                  </c:pt>
                  <c:pt idx="1">
                    <c:v>4.1649311076404949</c:v>
                  </c:pt>
                  <c:pt idx="2">
                    <c:v>5.2389685685103264E-2</c:v>
                  </c:pt>
                </c:numCache>
              </c:numRef>
            </c:plus>
            <c:minus>
              <c:numLit>
                <c:formatCode>General</c:formatCode>
                <c:ptCount val="1"/>
                <c:pt idx="0">
                  <c:v>1</c:v>
                </c:pt>
              </c:numLit>
            </c:minus>
            <c:spPr>
              <a:noFill/>
              <a:ln w="19050" cap="flat" cmpd="sng" algn="ctr">
                <a:solidFill>
                  <a:schemeClr val="tx1">
                    <a:lumMod val="65000"/>
                    <a:lumOff val="35000"/>
                  </a:schemeClr>
                </a:solidFill>
                <a:round/>
              </a:ln>
              <a:effectLst/>
            </c:spPr>
          </c:errBars>
          <c:cat>
            <c:strRef>
              <c:f>(グラフ_SSH!$A$1,グラフ_SSH!$A$3,グラフ_SSH!$A$2)</c:f>
              <c:strCache>
                <c:ptCount val="3"/>
                <c:pt idx="0">
                  <c:v>従来</c:v>
                </c:pt>
                <c:pt idx="1">
                  <c:v>VSBypass</c:v>
                </c:pt>
                <c:pt idx="2">
                  <c:v>仮想クラウド</c:v>
                </c:pt>
              </c:strCache>
            </c:strRef>
          </c:cat>
          <c:val>
            <c:numRef>
              <c:f>(スループット_SSH!$J$60,スループット_SSH!$J$150,スループット_SSH!$J$75)</c:f>
              <c:numCache>
                <c:formatCode>0.00000</c:formatCode>
                <c:ptCount val="3"/>
                <c:pt idx="0">
                  <c:v>38358.669719473532</c:v>
                </c:pt>
                <c:pt idx="1">
                  <c:v>38104.48332220914</c:v>
                </c:pt>
                <c:pt idx="2">
                  <c:v>5050.9040203670747</c:v>
                </c:pt>
              </c:numCache>
            </c:numRef>
          </c:val>
          <c:extLst>
            <c:ext xmlns:c16="http://schemas.microsoft.com/office/drawing/2014/chart" uri="{C3380CC4-5D6E-409C-BE32-E72D297353CC}">
              <c16:uniqueId val="{00000004-BF6B-4DA4-8C52-4ADA41C1A1C1}"/>
            </c:ext>
          </c:extLst>
        </c:ser>
        <c:dLbls>
          <c:showLegendKey val="0"/>
          <c:showVal val="0"/>
          <c:showCatName val="0"/>
          <c:showSerName val="0"/>
          <c:showPercent val="0"/>
          <c:showBubbleSize val="0"/>
        </c:dLbls>
        <c:gapWidth val="150"/>
        <c:axId val="348807776"/>
        <c:axId val="348803512"/>
      </c:barChart>
      <c:catAx>
        <c:axId val="348807776"/>
        <c:scaling>
          <c:orientation val="minMax"/>
        </c:scaling>
        <c:delete val="1"/>
        <c:axPos val="b"/>
        <c:numFmt formatCode="General" sourceLinked="1"/>
        <c:majorTickMark val="none"/>
        <c:minorTickMark val="none"/>
        <c:tickLblPos val="nextTo"/>
        <c:crossAx val="348803512"/>
        <c:crosses val="autoZero"/>
        <c:auto val="1"/>
        <c:lblAlgn val="ctr"/>
        <c:lblOffset val="100"/>
        <c:noMultiLvlLbl val="0"/>
      </c:catAx>
      <c:valAx>
        <c:axId val="348803512"/>
        <c:scaling>
          <c:orientation val="minMax"/>
          <c:max val="50000"/>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ja-JP" altLang="en-US" b="0" dirty="0"/>
                  <a:t>スループット</a:t>
                </a:r>
                <a:endParaRPr lang="en-US" altLang="ja-JP" b="0" dirty="0"/>
              </a:p>
              <a:p>
                <a:pPr>
                  <a:defRPr b="0"/>
                </a:pPr>
                <a:r>
                  <a:rPr lang="en-US" b="0" dirty="0"/>
                  <a:t>[</a:t>
                </a:r>
                <a:r>
                  <a:rPr lang="ja-JP" altLang="en-US" b="0" dirty="0"/>
                  <a:t>文字数</a:t>
                </a:r>
                <a:r>
                  <a:rPr lang="en-US" b="0" dirty="0"/>
                  <a:t>/</a:t>
                </a:r>
                <a:r>
                  <a:rPr lang="en-US" b="0" dirty="0" err="1"/>
                  <a:t>ms</a:t>
                </a:r>
                <a:r>
                  <a:rPr lang="en-US" b="0" dirty="0"/>
                  <a:t>]</a:t>
                </a:r>
                <a:endParaRPr lang="ja-JP" b="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title>
        <c:numFmt formatCode="#,##0_);[Red]\(#,##0\)" sourceLinked="0"/>
        <c:majorTickMark val="in"/>
        <c:minorTickMark val="none"/>
        <c:tickLblPos val="nextTo"/>
        <c:spPr>
          <a:noFill/>
          <a:ln>
            <a:solidFill>
              <a:schemeClr val="dk1"/>
            </a:solid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crossAx val="348807776"/>
        <c:crosses val="autoZero"/>
        <c:crossBetween val="between"/>
        <c:dispUnits>
          <c:builtInUnit val="thousands"/>
        </c:dispUnits>
      </c:valAx>
      <c:spPr>
        <a:solidFill>
          <a:schemeClr val="lt1"/>
        </a:solidFill>
        <a:ln w="12700" cap="flat" cmpd="sng" algn="ctr">
          <a:solidFill>
            <a:schemeClr val="dk1"/>
          </a:solidFill>
          <a:prstDash val="solid"/>
        </a:ln>
        <a:effectLst/>
      </c:spPr>
    </c:plotArea>
    <c:legend>
      <c:legendPos val="t"/>
      <c:layout>
        <c:manualLayout>
          <c:xMode val="edge"/>
          <c:yMode val="edge"/>
          <c:x val="0.24916064814814814"/>
          <c:y val="4.1997222222222221E-2"/>
          <c:w val="0.69129687500000003"/>
          <c:h val="8.1595138888888891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b="1">
          <a:solidFill>
            <a:sysClr val="windowText" lastClr="000000"/>
          </a:solidFill>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17361111111112"/>
          <c:y val="0.15369047619047618"/>
          <c:w val="0.77295601851851847"/>
          <c:h val="0.79709682539682536"/>
        </c:manualLayout>
      </c:layout>
      <c:barChart>
        <c:barDir val="col"/>
        <c:grouping val="stacked"/>
        <c:varyColors val="0"/>
        <c:ser>
          <c:idx val="0"/>
          <c:order val="0"/>
          <c:tx>
            <c:v>Vcpu_2個</c:v>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807A-4A05-9F6C-248FD85A38C3}"/>
              </c:ext>
            </c:extLst>
          </c:dPt>
          <c:dPt>
            <c:idx val="2"/>
            <c:invertIfNegative val="0"/>
            <c:bubble3D val="0"/>
            <c:spPr>
              <a:solidFill>
                <a:srgbClr val="00B050"/>
              </a:solidFill>
              <a:ln>
                <a:noFill/>
              </a:ln>
              <a:effectLst/>
            </c:spPr>
            <c:extLst>
              <c:ext xmlns:c16="http://schemas.microsoft.com/office/drawing/2014/chart" uri="{C3380CC4-5D6E-409C-BE32-E72D297353CC}">
                <c16:uniqueId val="{00000003-807A-4A05-9F6C-248FD85A38C3}"/>
              </c:ext>
            </c:extLst>
          </c:dPt>
          <c:errBars>
            <c:errBarType val="plus"/>
            <c:errValType val="cust"/>
            <c:noEndCap val="0"/>
            <c:plus>
              <c:numRef>
                <c:f>(応答時間_VNC!$G$23,応答時間_VNC!$G$43,応答時間_VNC!$G$63)</c:f>
                <c:numCache>
                  <c:formatCode>General</c:formatCode>
                  <c:ptCount val="3"/>
                  <c:pt idx="0">
                    <c:v>2.2172836567305572</c:v>
                  </c:pt>
                  <c:pt idx="1">
                    <c:v>1.7571672865393346</c:v>
                  </c:pt>
                  <c:pt idx="2">
                    <c:v>2.1369232476743871</c:v>
                  </c:pt>
                </c:numCache>
              </c:numRef>
            </c:plus>
            <c:minus>
              <c:numLit>
                <c:formatCode>General</c:formatCode>
                <c:ptCount val="1"/>
                <c:pt idx="0">
                  <c:v>1</c:v>
                </c:pt>
              </c:numLit>
            </c:minus>
            <c:spPr>
              <a:noFill/>
              <a:ln w="19050" cap="flat" cmpd="sng" algn="ctr">
                <a:solidFill>
                  <a:schemeClr val="tx1">
                    <a:lumMod val="65000"/>
                    <a:lumOff val="35000"/>
                  </a:schemeClr>
                </a:solidFill>
                <a:round/>
              </a:ln>
              <a:effectLst/>
            </c:spPr>
          </c:errBars>
          <c:cat>
            <c:strRef>
              <c:f>(グラフ!$A$5,グラフ!$A$7,グラフ!$A$6)</c:f>
              <c:strCache>
                <c:ptCount val="3"/>
                <c:pt idx="0">
                  <c:v>従来</c:v>
                </c:pt>
                <c:pt idx="1">
                  <c:v>VSBypass</c:v>
                </c:pt>
                <c:pt idx="2">
                  <c:v>仮想クラウド</c:v>
                </c:pt>
              </c:strCache>
            </c:strRef>
          </c:cat>
          <c:val>
            <c:numRef>
              <c:f>(応答時間_VNC!$Y$20,応答時間_VNC!$Y$60,応答時間_VNC!$Y$40)</c:f>
              <c:numCache>
                <c:formatCode>0.00</c:formatCode>
                <c:ptCount val="3"/>
                <c:pt idx="0">
                  <c:v>19.600000000000001</c:v>
                </c:pt>
                <c:pt idx="1">
                  <c:v>41.7</c:v>
                </c:pt>
                <c:pt idx="2">
                  <c:v>55.2</c:v>
                </c:pt>
              </c:numCache>
            </c:numRef>
          </c:val>
          <c:extLst>
            <c:ext xmlns:c16="http://schemas.microsoft.com/office/drawing/2014/chart" uri="{C3380CC4-5D6E-409C-BE32-E72D297353CC}">
              <c16:uniqueId val="{00000004-807A-4A05-9F6C-248FD85A38C3}"/>
            </c:ext>
          </c:extLst>
        </c:ser>
        <c:dLbls>
          <c:showLegendKey val="0"/>
          <c:showVal val="0"/>
          <c:showCatName val="0"/>
          <c:showSerName val="0"/>
          <c:showPercent val="0"/>
          <c:showBubbleSize val="0"/>
        </c:dLbls>
        <c:gapWidth val="150"/>
        <c:overlap val="100"/>
        <c:axId val="348807776"/>
        <c:axId val="348803512"/>
      </c:barChart>
      <c:catAx>
        <c:axId val="348807776"/>
        <c:scaling>
          <c:orientation val="minMax"/>
        </c:scaling>
        <c:delete val="1"/>
        <c:axPos val="b"/>
        <c:numFmt formatCode="General" sourceLinked="1"/>
        <c:majorTickMark val="none"/>
        <c:minorTickMark val="none"/>
        <c:tickLblPos val="nextTo"/>
        <c:crossAx val="348803512"/>
        <c:crosses val="autoZero"/>
        <c:auto val="1"/>
        <c:lblAlgn val="ctr"/>
        <c:lblOffset val="100"/>
        <c:noMultiLvlLbl val="0"/>
      </c:catAx>
      <c:valAx>
        <c:axId val="348803512"/>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ja-JP" altLang="en-US" sz="1600" b="0"/>
                  <a:t>取得</a:t>
                </a:r>
                <a:r>
                  <a:rPr lang="ja-JP" sz="1600" b="0"/>
                  <a:t>時間</a:t>
                </a:r>
                <a:r>
                  <a:rPr lang="en-US" sz="1600" b="0"/>
                  <a:t>[ms]</a:t>
                </a:r>
                <a:endParaRPr lang="ja-JP" sz="1600" b="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title>
        <c:numFmt formatCode="#,##0_);[Red]\(#,##0\)" sourceLinked="0"/>
        <c:majorTickMark val="in"/>
        <c:minorTickMark val="none"/>
        <c:tickLblPos val="nextTo"/>
        <c:spPr>
          <a:noFill/>
          <a:ln>
            <a:solidFill>
              <a:schemeClr val="dk1"/>
            </a:solid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crossAx val="348807776"/>
        <c:crosses val="autoZero"/>
        <c:crossBetween val="between"/>
      </c:valAx>
      <c:spPr>
        <a:solidFill>
          <a:schemeClr val="lt1"/>
        </a:solidFill>
        <a:ln w="12700" cap="flat" cmpd="sng" algn="ctr">
          <a:solidFill>
            <a:schemeClr val="dk1"/>
          </a:solidFill>
          <a:prstDash val="solid"/>
        </a:ln>
        <a:effectLst/>
      </c:spPr>
    </c:plotArea>
    <c:legend>
      <c:legendPos val="t"/>
      <c:layout>
        <c:manualLayout>
          <c:xMode val="edge"/>
          <c:yMode val="edge"/>
          <c:x val="0.21608767361111111"/>
          <c:y val="1.7638888888888888E-2"/>
          <c:w val="0.69129687500000003"/>
          <c:h val="8.1595138888888891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b="1">
          <a:solidFill>
            <a:sysClr val="windowText" lastClr="000000"/>
          </a:solidFill>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35416666666669"/>
          <c:y val="0.14361111111111111"/>
          <c:w val="0.78177546296296296"/>
          <c:h val="0.79709682539682536"/>
        </c:manualLayout>
      </c:layout>
      <c:barChart>
        <c:barDir val="col"/>
        <c:grouping val="stacked"/>
        <c:varyColors val="0"/>
        <c:ser>
          <c:idx val="0"/>
          <c:order val="0"/>
          <c:tx>
            <c:v>Vcpu_2個</c:v>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FEC4-4841-8A3B-01437359D766}"/>
              </c:ext>
            </c:extLst>
          </c:dPt>
          <c:dPt>
            <c:idx val="2"/>
            <c:invertIfNegative val="0"/>
            <c:bubble3D val="0"/>
            <c:spPr>
              <a:solidFill>
                <a:srgbClr val="00B050"/>
              </a:solidFill>
              <a:ln>
                <a:noFill/>
              </a:ln>
              <a:effectLst/>
            </c:spPr>
            <c:extLst>
              <c:ext xmlns:c16="http://schemas.microsoft.com/office/drawing/2014/chart" uri="{C3380CC4-5D6E-409C-BE32-E72D297353CC}">
                <c16:uniqueId val="{00000003-FEC4-4841-8A3B-01437359D766}"/>
              </c:ext>
            </c:extLst>
          </c:dPt>
          <c:errBars>
            <c:errBarType val="plus"/>
            <c:errValType val="cust"/>
            <c:noEndCap val="0"/>
            <c:plus>
              <c:numRef>
                <c:f>(応答時間_VNC!$G$23,応答時間_VNC!$G$43,応答時間_VNC!$G$63)</c:f>
                <c:numCache>
                  <c:formatCode>General</c:formatCode>
                  <c:ptCount val="3"/>
                  <c:pt idx="0">
                    <c:v>2.2172836567305572</c:v>
                  </c:pt>
                  <c:pt idx="1">
                    <c:v>1.7571672865393346</c:v>
                  </c:pt>
                  <c:pt idx="2">
                    <c:v>2.1369232476743871</c:v>
                  </c:pt>
                </c:numCache>
              </c:numRef>
            </c:plus>
            <c:minus>
              <c:numLit>
                <c:formatCode>General</c:formatCode>
                <c:ptCount val="1"/>
                <c:pt idx="0">
                  <c:v>1</c:v>
                </c:pt>
              </c:numLit>
            </c:minus>
            <c:spPr>
              <a:noFill/>
              <a:ln w="19050" cap="flat" cmpd="sng" algn="ctr">
                <a:solidFill>
                  <a:schemeClr val="tx1">
                    <a:lumMod val="65000"/>
                    <a:lumOff val="35000"/>
                  </a:schemeClr>
                </a:solidFill>
                <a:round/>
              </a:ln>
              <a:effectLst/>
            </c:spPr>
          </c:errBars>
          <c:cat>
            <c:strRef>
              <c:f>(グラフ!$A$5,グラフ!$A$7,グラフ!$A$6)</c:f>
              <c:strCache>
                <c:ptCount val="3"/>
                <c:pt idx="0">
                  <c:v>従来</c:v>
                </c:pt>
                <c:pt idx="1">
                  <c:v>VSBypass</c:v>
                </c:pt>
                <c:pt idx="2">
                  <c:v>仮想クラウド</c:v>
                </c:pt>
              </c:strCache>
            </c:strRef>
          </c:cat>
          <c:val>
            <c:numRef>
              <c:f>(応答時間_VNC!$G$22,応答時間_VNC!$G$62,応答時間_VNC!$G$42)</c:f>
              <c:numCache>
                <c:formatCode>0.00</c:formatCode>
                <c:ptCount val="3"/>
                <c:pt idx="0">
                  <c:v>47.887944444444443</c:v>
                </c:pt>
                <c:pt idx="1">
                  <c:v>58.301888888888882</c:v>
                </c:pt>
                <c:pt idx="2">
                  <c:v>59.973111111111109</c:v>
                </c:pt>
              </c:numCache>
            </c:numRef>
          </c:val>
          <c:extLst>
            <c:ext xmlns:c16="http://schemas.microsoft.com/office/drawing/2014/chart" uri="{C3380CC4-5D6E-409C-BE32-E72D297353CC}">
              <c16:uniqueId val="{00000004-FEC4-4841-8A3B-01437359D766}"/>
            </c:ext>
          </c:extLst>
        </c:ser>
        <c:dLbls>
          <c:showLegendKey val="0"/>
          <c:showVal val="0"/>
          <c:showCatName val="0"/>
          <c:showSerName val="0"/>
          <c:showPercent val="0"/>
          <c:showBubbleSize val="0"/>
        </c:dLbls>
        <c:gapWidth val="150"/>
        <c:overlap val="100"/>
        <c:axId val="348807776"/>
        <c:axId val="348803512"/>
      </c:barChart>
      <c:catAx>
        <c:axId val="348807776"/>
        <c:scaling>
          <c:orientation val="minMax"/>
        </c:scaling>
        <c:delete val="1"/>
        <c:axPos val="b"/>
        <c:numFmt formatCode="General" sourceLinked="1"/>
        <c:majorTickMark val="none"/>
        <c:minorTickMark val="none"/>
        <c:tickLblPos val="nextTo"/>
        <c:crossAx val="348803512"/>
        <c:crosses val="autoZero"/>
        <c:auto val="1"/>
        <c:lblAlgn val="ctr"/>
        <c:lblOffset val="100"/>
        <c:noMultiLvlLbl val="0"/>
      </c:catAx>
      <c:valAx>
        <c:axId val="348803512"/>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ja-JP" sz="1600" b="0"/>
                  <a:t>応答時間</a:t>
                </a:r>
                <a:r>
                  <a:rPr lang="en-US" sz="1600" b="0"/>
                  <a:t>[ms]</a:t>
                </a:r>
                <a:endParaRPr lang="ja-JP" sz="1600" b="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title>
        <c:numFmt formatCode="#,##0_);[Red]\(#,##0\)" sourceLinked="0"/>
        <c:majorTickMark val="in"/>
        <c:minorTickMark val="none"/>
        <c:tickLblPos val="nextTo"/>
        <c:spPr>
          <a:noFill/>
          <a:ln>
            <a:solidFill>
              <a:schemeClr val="dk1"/>
            </a:solid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crossAx val="348807776"/>
        <c:crosses val="autoZero"/>
        <c:crossBetween val="between"/>
      </c:valAx>
      <c:spPr>
        <a:solidFill>
          <a:schemeClr val="lt1"/>
        </a:solidFill>
        <a:ln w="12700" cap="flat" cmpd="sng" algn="ctr">
          <a:solidFill>
            <a:schemeClr val="dk1"/>
          </a:solidFill>
          <a:prstDash val="solid"/>
        </a:ln>
        <a:effectLst/>
      </c:spPr>
    </c:plotArea>
    <c:legend>
      <c:legendPos val="t"/>
      <c:layout>
        <c:manualLayout>
          <c:xMode val="edge"/>
          <c:yMode val="edge"/>
          <c:x val="0.21608767361111111"/>
          <c:y val="1.7638888888888888E-2"/>
          <c:w val="0.69129687500000003"/>
          <c:h val="8.1595138888888891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b="1">
          <a:solidFill>
            <a:sysClr val="windowText" lastClr="000000"/>
          </a:solidFill>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A80576-CBB3-4540-ACD0-B541D91A51BD}" type="datetimeFigureOut">
              <a:rPr kumimoji="1" lang="ja-JP" altLang="en-US" smtClean="0"/>
              <a:t>2018/2/13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11F0F8-82CD-493E-892D-8A354DFA5019}" type="slidenum">
              <a:rPr kumimoji="1" lang="ja-JP" altLang="en-US" smtClean="0"/>
              <a:t>‹#›</a:t>
            </a:fld>
            <a:endParaRPr kumimoji="1" lang="ja-JP" altLang="en-US"/>
          </a:p>
        </p:txBody>
      </p:sp>
    </p:spTree>
    <p:extLst>
      <p:ext uri="{BB962C8B-B14F-4D97-AF65-F5344CB8AC3E}">
        <p14:creationId xmlns:p14="http://schemas.microsoft.com/office/powerpoint/2010/main" val="2202646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92B5C-1C75-42F3-8CF9-E0E7F86FADDC}" type="datetimeFigureOut">
              <a:rPr kumimoji="1" lang="ja-JP" altLang="en-US" smtClean="0"/>
              <a:t>2018/2/13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EAF2B-521D-4CBA-86F2-C48ECB40FC7C}" type="slidenum">
              <a:rPr kumimoji="1" lang="ja-JP" altLang="en-US" smtClean="0"/>
              <a:t>‹#›</a:t>
            </a:fld>
            <a:endParaRPr kumimoji="1" lang="ja-JP" altLang="en-US"/>
          </a:p>
        </p:txBody>
      </p:sp>
    </p:spTree>
    <p:extLst>
      <p:ext uri="{BB962C8B-B14F-4D97-AF65-F5344CB8AC3E}">
        <p14:creationId xmlns:p14="http://schemas.microsoft.com/office/powerpoint/2010/main" val="2147644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a:t>
            </a:fld>
            <a:endParaRPr kumimoji="1" lang="ja-JP" altLang="en-US"/>
          </a:p>
        </p:txBody>
      </p:sp>
    </p:spTree>
    <p:extLst>
      <p:ext uri="{BB962C8B-B14F-4D97-AF65-F5344CB8AC3E}">
        <p14:creationId xmlns:p14="http://schemas.microsoft.com/office/powerpoint/2010/main" val="321264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従来→</a:t>
            </a:r>
            <a:r>
              <a:rPr kumimoji="1" lang="en-US" altLang="ja-JP" dirty="0"/>
              <a:t>VSBYPASS</a:t>
            </a:r>
            <a:r>
              <a:rPr kumimoji="1" lang="ja-JP" altLang="en-US" dirty="0"/>
              <a:t>→仮想クラウド環境の順の説明</a:t>
            </a:r>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13</a:t>
            </a:fld>
            <a:endParaRPr kumimoji="1" lang="ja-JP" altLang="en-US"/>
          </a:p>
        </p:txBody>
      </p:sp>
    </p:spTree>
    <p:extLst>
      <p:ext uri="{BB962C8B-B14F-4D97-AF65-F5344CB8AC3E}">
        <p14:creationId xmlns:p14="http://schemas.microsoft.com/office/powerpoint/2010/main" val="407213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15</a:t>
            </a:fld>
            <a:endParaRPr kumimoji="1" lang="ja-JP" altLang="en-US"/>
          </a:p>
        </p:txBody>
      </p:sp>
    </p:spTree>
    <p:extLst>
      <p:ext uri="{BB962C8B-B14F-4D97-AF65-F5344CB8AC3E}">
        <p14:creationId xmlns:p14="http://schemas.microsoft.com/office/powerpoint/2010/main" val="130272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口頭部分</a:t>
            </a:r>
            <a:endParaRPr kumimoji="1" lang="en-US" altLang="ja-JP" dirty="0"/>
          </a:p>
          <a:p>
            <a:endParaRPr kumimoji="1" lang="en-US" altLang="ja-JP" dirty="0"/>
          </a:p>
          <a:p>
            <a:r>
              <a:rPr kumimoji="1" lang="ja-JP" altLang="en-US" dirty="0"/>
              <a:t>・応答時間において従来システムの説明の後に「仮想クラウド環境より</a:t>
            </a:r>
            <a:r>
              <a:rPr kumimoji="1" lang="en-US" altLang="ja-JP" dirty="0"/>
              <a:t>1.4</a:t>
            </a:r>
            <a:r>
              <a:rPr kumimoji="1" lang="ja-JP" altLang="en-US" dirty="0"/>
              <a:t>ミリ秒高速化」</a:t>
            </a:r>
            <a:endParaRPr kumimoji="1" lang="en-US" altLang="ja-JP" dirty="0"/>
          </a:p>
          <a:p>
            <a:endParaRPr kumimoji="1" lang="en-US" altLang="ja-JP" dirty="0"/>
          </a:p>
          <a:p>
            <a:r>
              <a:rPr kumimoji="1" lang="ja-JP" altLang="en-US" dirty="0"/>
              <a:t>・スループットにおいて従来システムの説明の中に「シャドウデバイの処理が多い」ことを説明</a:t>
            </a:r>
          </a:p>
          <a:p>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16</a:t>
            </a:fld>
            <a:endParaRPr kumimoji="1" lang="ja-JP" altLang="en-US"/>
          </a:p>
        </p:txBody>
      </p:sp>
    </p:spTree>
    <p:extLst>
      <p:ext uri="{BB962C8B-B14F-4D97-AF65-F5344CB8AC3E}">
        <p14:creationId xmlns:p14="http://schemas.microsoft.com/office/powerpoint/2010/main" val="830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口頭説明</a:t>
            </a:r>
            <a:endParaRPr kumimoji="1" lang="en-US" altLang="ja-JP" dirty="0"/>
          </a:p>
          <a:p>
            <a:endParaRPr kumimoji="1" lang="en-US" altLang="ja-JP" dirty="0"/>
          </a:p>
          <a:p>
            <a:r>
              <a:rPr kumimoji="1" lang="ja-JP" altLang="en-US" dirty="0"/>
              <a:t>・画面更新の性能低下の理由</a:t>
            </a:r>
            <a:endParaRPr kumimoji="1" lang="en-US" altLang="ja-JP" dirty="0"/>
          </a:p>
          <a:p>
            <a:r>
              <a:rPr kumimoji="1" lang="ja-JP" altLang="en-US" dirty="0"/>
              <a:t>「ネストした仮想化において発生する</a:t>
            </a:r>
            <a:r>
              <a:rPr kumimoji="1" lang="en-US" altLang="ja-JP" dirty="0"/>
              <a:t>VRAM</a:t>
            </a:r>
            <a:r>
              <a:rPr kumimoji="1" lang="ja-JP" altLang="en-US" dirty="0"/>
              <a:t>を</a:t>
            </a:r>
            <a:r>
              <a:rPr kumimoji="1" lang="ja-JP" altLang="en-US"/>
              <a:t>扱うオーバヘッドのため」</a:t>
            </a:r>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17</a:t>
            </a:fld>
            <a:endParaRPr kumimoji="1" lang="ja-JP" altLang="en-US"/>
          </a:p>
        </p:txBody>
      </p:sp>
    </p:spTree>
    <p:extLst>
      <p:ext uri="{BB962C8B-B14F-4D97-AF65-F5344CB8AC3E}">
        <p14:creationId xmlns:p14="http://schemas.microsoft.com/office/powerpoint/2010/main" val="376723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18</a:t>
            </a:fld>
            <a:endParaRPr kumimoji="1" lang="ja-JP" altLang="en-US"/>
          </a:p>
        </p:txBody>
      </p:sp>
    </p:spTree>
    <p:extLst>
      <p:ext uri="{BB962C8B-B14F-4D97-AF65-F5344CB8AC3E}">
        <p14:creationId xmlns:p14="http://schemas.microsoft.com/office/powerpoint/2010/main" val="205216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19</a:t>
            </a:fld>
            <a:endParaRPr kumimoji="1" lang="ja-JP" altLang="en-US"/>
          </a:p>
        </p:txBody>
      </p:sp>
    </p:spTree>
    <p:extLst>
      <p:ext uri="{BB962C8B-B14F-4D97-AF65-F5344CB8AC3E}">
        <p14:creationId xmlns:p14="http://schemas.microsoft.com/office/powerpoint/2010/main" val="44529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2</a:t>
            </a:fld>
            <a:endParaRPr kumimoji="1" lang="ja-JP" altLang="en-US"/>
          </a:p>
        </p:txBody>
      </p:sp>
    </p:spTree>
    <p:extLst>
      <p:ext uri="{BB962C8B-B14F-4D97-AF65-F5344CB8AC3E}">
        <p14:creationId xmlns:p14="http://schemas.microsoft.com/office/powerpoint/2010/main" val="325840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3</a:t>
            </a:fld>
            <a:endParaRPr kumimoji="1" lang="ja-JP" altLang="en-US"/>
          </a:p>
        </p:txBody>
      </p:sp>
    </p:spTree>
    <p:extLst>
      <p:ext uri="{BB962C8B-B14F-4D97-AF65-F5344CB8AC3E}">
        <p14:creationId xmlns:p14="http://schemas.microsoft.com/office/powerpoint/2010/main" val="274954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4</a:t>
            </a:fld>
            <a:endParaRPr kumimoji="1" lang="ja-JP" altLang="en-US"/>
          </a:p>
        </p:txBody>
      </p:sp>
    </p:spTree>
    <p:extLst>
      <p:ext uri="{BB962C8B-B14F-4D97-AF65-F5344CB8AC3E}">
        <p14:creationId xmlns:p14="http://schemas.microsoft.com/office/powerpoint/2010/main" val="134988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6</a:t>
            </a:fld>
            <a:endParaRPr kumimoji="1" lang="ja-JP" altLang="en-US"/>
          </a:p>
        </p:txBody>
      </p:sp>
    </p:spTree>
    <p:extLst>
      <p:ext uri="{BB962C8B-B14F-4D97-AF65-F5344CB8AC3E}">
        <p14:creationId xmlns:p14="http://schemas.microsoft.com/office/powerpoint/2010/main" val="410438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8</a:t>
            </a:fld>
            <a:endParaRPr kumimoji="1" lang="ja-JP" altLang="en-US"/>
          </a:p>
        </p:txBody>
      </p:sp>
    </p:spTree>
    <p:extLst>
      <p:ext uri="{BB962C8B-B14F-4D97-AF65-F5344CB8AC3E}">
        <p14:creationId xmlns:p14="http://schemas.microsoft.com/office/powerpoint/2010/main" val="334665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従来の入出力の動作を説明し、強制パススルーとの違いを明確化する。</a:t>
            </a:r>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10</a:t>
            </a:fld>
            <a:endParaRPr kumimoji="1" lang="ja-JP" altLang="en-US"/>
          </a:p>
        </p:txBody>
      </p:sp>
    </p:spTree>
    <p:extLst>
      <p:ext uri="{BB962C8B-B14F-4D97-AF65-F5344CB8AC3E}">
        <p14:creationId xmlns:p14="http://schemas.microsoft.com/office/powerpoint/2010/main" val="267557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共有メモリを用いて仮想割り込みを送る</a:t>
            </a:r>
            <a:endParaRPr kumimoji="1" lang="en-US" altLang="ja-JP"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11</a:t>
            </a:fld>
            <a:endParaRPr kumimoji="1" lang="ja-JP" altLang="en-US"/>
          </a:p>
        </p:txBody>
      </p:sp>
    </p:spTree>
    <p:extLst>
      <p:ext uri="{BB962C8B-B14F-4D97-AF65-F5344CB8AC3E}">
        <p14:creationId xmlns:p14="http://schemas.microsoft.com/office/powerpoint/2010/main" val="81007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CEAF2B-521D-4CBA-86F2-C48ECB40FC7C}" type="slidenum">
              <a:rPr kumimoji="1" lang="ja-JP" altLang="en-US" smtClean="0"/>
              <a:t>12</a:t>
            </a:fld>
            <a:endParaRPr kumimoji="1" lang="ja-JP" altLang="en-US"/>
          </a:p>
        </p:txBody>
      </p:sp>
    </p:spTree>
    <p:extLst>
      <p:ext uri="{BB962C8B-B14F-4D97-AF65-F5344CB8AC3E}">
        <p14:creationId xmlns:p14="http://schemas.microsoft.com/office/powerpoint/2010/main" val="118610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050" name="Picture 2" descr="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325" y="5418000"/>
            <a:ext cx="2340675" cy="144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1" name="Rectangle 3"/>
          <p:cNvSpPr>
            <a:spLocks noGrp="1" noChangeArrowheads="1"/>
          </p:cNvSpPr>
          <p:nvPr>
            <p:ph type="ctrTitle" hasCustomPrompt="1"/>
          </p:nvPr>
        </p:nvSpPr>
        <p:spPr>
          <a:xfrm>
            <a:off x="576000" y="2130425"/>
            <a:ext cx="7992000" cy="1470025"/>
          </a:xfrm>
        </p:spPr>
        <p:txBody>
          <a:bodyPr/>
          <a:lstStyle>
            <a:lvl1pPr>
              <a:defRPr sz="4400"/>
            </a:lvl1pPr>
          </a:lstStyle>
          <a:p>
            <a:pPr lvl="0"/>
            <a:r>
              <a:rPr lang="ja-JP" altLang="en-US" noProof="0" dirty="0"/>
              <a:t>マスタータイトルの書式設定</a:t>
            </a:r>
            <a:endParaRPr lang="zh-CN" altLang="ja-JP" noProof="0" dirty="0"/>
          </a:p>
        </p:txBody>
      </p:sp>
      <p:sp>
        <p:nvSpPr>
          <p:cNvPr id="2052" name="Rectangle 4"/>
          <p:cNvSpPr>
            <a:spLocks noGrp="1" noChangeArrowheads="1"/>
          </p:cNvSpPr>
          <p:nvPr>
            <p:ph type="subTitle" idx="1" hasCustomPrompt="1"/>
          </p:nvPr>
        </p:nvSpPr>
        <p:spPr>
          <a:xfrm>
            <a:off x="1371600" y="4532982"/>
            <a:ext cx="6400800" cy="984250"/>
          </a:xfrm>
        </p:spPr>
        <p:txBody>
          <a:bodyPr anchor="ctr"/>
          <a:lstStyle>
            <a:lvl1pPr marL="0" indent="0" algn="ctr">
              <a:buFontTx/>
              <a:buNone/>
              <a:defRPr/>
            </a:lvl1pPr>
          </a:lstStyle>
          <a:p>
            <a:pPr lvl="0"/>
            <a:r>
              <a:rPr lang="ja-JP" altLang="en-US" noProof="0" dirty="0"/>
              <a:t>マスターサブタイトルの書式設定</a:t>
            </a:r>
            <a:endParaRPr lang="zh-CN" altLang="ja-JP" noProof="0" dirty="0"/>
          </a:p>
        </p:txBody>
      </p:sp>
      <p:sp>
        <p:nvSpPr>
          <p:cNvPr id="2053" name="Rectangle 5"/>
          <p:cNvSpPr>
            <a:spLocks noGrp="1" noChangeArrowheads="1"/>
          </p:cNvSpPr>
          <p:nvPr>
            <p:ph type="dt" sz="half" idx="2"/>
          </p:nvPr>
        </p:nvSpPr>
        <p:spPr/>
        <p:txBody>
          <a:bodyPr/>
          <a:lstStyle>
            <a:lvl1pPr>
              <a:defRPr/>
            </a:lvl1pPr>
          </a:lstStyle>
          <a:p>
            <a:fld id="{5E41263B-BE02-4692-98F6-7CCE9C0134BB}" type="datetimeFigureOut">
              <a:rPr kumimoji="1" lang="ja-JP" altLang="en-US" smtClean="0"/>
              <a:t>2018/2/13</a:t>
            </a:fld>
            <a:endParaRPr kumimoji="1" lang="ja-JP" altLang="en-US"/>
          </a:p>
        </p:txBody>
      </p:sp>
      <p:sp>
        <p:nvSpPr>
          <p:cNvPr id="2054" name="Rectangle 6"/>
          <p:cNvSpPr>
            <a:spLocks noGrp="1" noChangeArrowheads="1"/>
          </p:cNvSpPr>
          <p:nvPr>
            <p:ph type="ftr" sz="quarter" idx="3"/>
          </p:nvPr>
        </p:nvSpPr>
        <p:spPr/>
        <p:txBody>
          <a:bodyPr/>
          <a:lstStyle>
            <a:lvl1pPr>
              <a:defRPr/>
            </a:lvl1pPr>
          </a:lstStyle>
          <a:p>
            <a:endParaRPr kumimoji="1" lang="ja-JP" altLang="en-US"/>
          </a:p>
        </p:txBody>
      </p:sp>
      <p:sp>
        <p:nvSpPr>
          <p:cNvPr id="2055" name="Rectangle 7"/>
          <p:cNvSpPr>
            <a:spLocks noGrp="1" noChangeArrowheads="1"/>
          </p:cNvSpPr>
          <p:nvPr>
            <p:ph type="sldNum" sz="quarter" idx="4"/>
          </p:nvPr>
        </p:nvSpPr>
        <p:spPr/>
        <p:txBody>
          <a:bodyPr/>
          <a:lstStyle>
            <a:lvl1pPr>
              <a:defRPr sz="1600"/>
            </a:lvl1pPr>
          </a:lstStyle>
          <a:p>
            <a:fld id="{D2D8002D-B5B0-4BAC-B1F6-782DDCCE6D9C}" type="slidenum">
              <a:rPr lang="ja-JP" altLang="en-US" smtClean="0"/>
              <a:pPr/>
              <a:t>‹#›</a:t>
            </a:fld>
            <a:endParaRPr lang="ja-JP" altLang="en-US" dirty="0"/>
          </a:p>
        </p:txBody>
      </p:sp>
      <p:pic>
        <p:nvPicPr>
          <p:cNvPr id="2056" name="Picture 8" descr="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0"/>
            <a:ext cx="2047983" cy="126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F11DD444-8319-46FC-98B1-9F9691DC9738}" type="datetime1">
              <a:rPr kumimoji="1" lang="ja-JP" altLang="en-US" smtClean="0"/>
              <a:t>2018/2/13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6039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9CEF130A-03B4-481C-9027-2FD25F5578D6}" type="datetime1">
              <a:rPr kumimoji="1" lang="ja-JP" altLang="en-US" smtClean="0"/>
              <a:t>2018/2/13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4515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endParaRPr lang="ja-JP" altLang="zh-CN"/>
          </a:p>
        </p:txBody>
      </p:sp>
      <p:sp>
        <p:nvSpPr>
          <p:cNvPr id="5" name="フッター プレースホルダー 4"/>
          <p:cNvSpPr>
            <a:spLocks noGrp="1"/>
          </p:cNvSpPr>
          <p:nvPr>
            <p:ph type="ftr" sz="quarter" idx="11"/>
          </p:nvPr>
        </p:nvSpPr>
        <p:spPr/>
        <p:txBody>
          <a:bodyPr/>
          <a:lstStyle>
            <a:lvl1pPr>
              <a:defRPr/>
            </a:lvl1pPr>
          </a:lstStyle>
          <a:p>
            <a:endParaRPr lang="ja-JP" altLang="zh-CN"/>
          </a:p>
        </p:txBody>
      </p:sp>
      <p:sp>
        <p:nvSpPr>
          <p:cNvPr id="6" name="スライド番号プレースホルダー 5"/>
          <p:cNvSpPr>
            <a:spLocks noGrp="1"/>
          </p:cNvSpPr>
          <p:nvPr>
            <p:ph type="sldNum" sz="quarter" idx="12"/>
          </p:nvPr>
        </p:nvSpPr>
        <p:spPr>
          <a:xfrm>
            <a:off x="6948264" y="6453336"/>
            <a:ext cx="2133600" cy="360000"/>
          </a:xfrm>
        </p:spPr>
        <p:txBody>
          <a:bodyPr/>
          <a:lstStyle>
            <a:lvl1pPr algn="r">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18456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C0F31A86-EF73-4348-A137-118C0029A6FD}" type="datetime1">
              <a:rPr kumimoji="1" lang="ja-JP" altLang="en-US" smtClean="0"/>
              <a:t>2018/2/13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5841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1C26AEB9-4161-4512-AD87-03A82F035A8F}" type="datetime1">
              <a:rPr kumimoji="1" lang="ja-JP" altLang="en-US" smtClean="0"/>
              <a:t>2018/2/13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421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300EAB49-D67D-4C10-B386-5CD452B8D3AF}" type="datetime1">
              <a:rPr kumimoji="1" lang="ja-JP" altLang="en-US" smtClean="0"/>
              <a:t>2018/2/13</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0891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05842D19-DF93-42D5-A965-AE8D801C3C60}" type="datetime1">
              <a:rPr kumimoji="1" lang="ja-JP" altLang="en-US" smtClean="0"/>
              <a:t>2018/2/13</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6795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9F151796-4905-4584-8346-168462BE7C4D}" type="datetime1">
              <a:rPr kumimoji="1" lang="ja-JP" altLang="en-US" smtClean="0"/>
              <a:t>2018/2/13</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8716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38F319F4-B417-46B8-BA97-C6D4124F53BF}" type="datetime1">
              <a:rPr kumimoji="1" lang="ja-JP" altLang="en-US" smtClean="0"/>
              <a:t>2018/2/13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3936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3AF07858-8B67-46F3-AB99-DF75C60E252C}" type="datetime1">
              <a:rPr kumimoji="1" lang="ja-JP" altLang="en-US" smtClean="0"/>
              <a:t>2018/2/13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71673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lea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0" y="0"/>
            <a:ext cx="1638385" cy="100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8" name="Rectangle 4"/>
          <p:cNvSpPr>
            <a:spLocks noGrp="1" noChangeArrowheads="1"/>
          </p:cNvSpPr>
          <p:nvPr>
            <p:ph type="title"/>
          </p:nvPr>
        </p:nvSpPr>
        <p:spPr bwMode="auto">
          <a:xfrm>
            <a:off x="432000" y="274638"/>
            <a:ext cx="8280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ja-JP" dirty="0"/>
              <a:t>マスタタイトルの書式設定</a:t>
            </a:r>
          </a:p>
        </p:txBody>
      </p:sp>
      <p:sp>
        <p:nvSpPr>
          <p:cNvPr id="1029" name="Rectangle 5"/>
          <p:cNvSpPr>
            <a:spLocks noGrp="1" noChangeArrowheads="1"/>
          </p:cNvSpPr>
          <p:nvPr>
            <p:ph type="body" idx="1"/>
          </p:nvPr>
        </p:nvSpPr>
        <p:spPr bwMode="auto">
          <a:xfrm>
            <a:off x="432000" y="1600200"/>
            <a:ext cx="82800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ja-JP" dirty="0"/>
              <a:t>マスタテキストの書式設定</a:t>
            </a:r>
          </a:p>
          <a:p>
            <a:pPr lvl="1"/>
            <a:r>
              <a:rPr lang="zh-CN" altLang="ja-JP" dirty="0"/>
              <a:t>第</a:t>
            </a:r>
            <a:r>
              <a:rPr lang="ja-JP" altLang="zh-CN" dirty="0"/>
              <a:t>2</a:t>
            </a:r>
            <a:r>
              <a:rPr lang="zh-CN" altLang="ja-JP" dirty="0"/>
              <a:t>レベル</a:t>
            </a:r>
          </a:p>
          <a:p>
            <a:pPr lvl="2"/>
            <a:r>
              <a:rPr lang="zh-CN" altLang="ja-JP" dirty="0"/>
              <a:t>第</a:t>
            </a:r>
            <a:r>
              <a:rPr lang="ja-JP" altLang="zh-CN" dirty="0"/>
              <a:t>3</a:t>
            </a:r>
            <a:r>
              <a:rPr lang="zh-CN" altLang="ja-JP" dirty="0"/>
              <a:t>レベル</a:t>
            </a:r>
          </a:p>
          <a:p>
            <a:pPr lvl="3"/>
            <a:r>
              <a:rPr lang="zh-CN" altLang="ja-JP" dirty="0"/>
              <a:t>第</a:t>
            </a:r>
            <a:r>
              <a:rPr lang="ja-JP" altLang="zh-CN" dirty="0"/>
              <a:t>4</a:t>
            </a:r>
            <a:r>
              <a:rPr lang="zh-CN" altLang="ja-JP" dirty="0"/>
              <a:t>レベル</a:t>
            </a:r>
          </a:p>
          <a:p>
            <a:pPr lvl="4"/>
            <a:r>
              <a:rPr lang="zh-CN" altLang="ja-JP" dirty="0"/>
              <a:t>第</a:t>
            </a:r>
            <a:r>
              <a:rPr lang="ja-JP" altLang="zh-CN" dirty="0"/>
              <a:t>5</a:t>
            </a:r>
            <a:r>
              <a:rPr lang="zh-CN" altLang="ja-JP" dirty="0"/>
              <a:t>レベル</a:t>
            </a:r>
          </a:p>
        </p:txBody>
      </p:sp>
      <p:sp>
        <p:nvSpPr>
          <p:cNvPr id="1030"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endParaRPr lang="ja-JP" altLang="zh-CN"/>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lang="ja-JP" altLang="zh-CN"/>
          </a:p>
        </p:txBody>
      </p:sp>
      <p:sp>
        <p:nvSpPr>
          <p:cNvPr id="1032" name="Rectangle 8"/>
          <p:cNvSpPr>
            <a:spLocks noGrp="1" noChangeArrowheads="1"/>
          </p:cNvSpPr>
          <p:nvPr>
            <p:ph type="sldNum" sz="quarter" idx="4"/>
          </p:nvPr>
        </p:nvSpPr>
        <p:spPr bwMode="auto">
          <a:xfrm>
            <a:off x="7092280" y="6453336"/>
            <a:ext cx="1980000" cy="404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a:latin typeface="+mn-lt"/>
                <a:ea typeface="+mn-ea"/>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rtl="0" eaLnBrk="1" fontAlgn="base" hangingPunct="1">
        <a:spcBef>
          <a:spcPct val="0"/>
        </a:spcBef>
        <a:spcAft>
          <a:spcPct val="0"/>
        </a:spcAft>
        <a:defRPr kumimoji="1" sz="3600" b="1">
          <a:solidFill>
            <a:schemeClr val="tx2"/>
          </a:solidFill>
          <a:latin typeface="+mj-lt"/>
          <a:ea typeface="+mj-ea"/>
          <a:cs typeface="+mj-cs"/>
        </a:defRPr>
      </a:lvl1pPr>
      <a:lvl2pPr algn="ctr" rtl="0" eaLnBrk="1" fontAlgn="base" hangingPunct="1">
        <a:spcBef>
          <a:spcPct val="0"/>
        </a:spcBef>
        <a:spcAft>
          <a:spcPct val="0"/>
        </a:spcAft>
        <a:defRPr kumimoji="1" sz="3600" b="1">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3600" b="1">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3600" b="1">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3600" b="1">
          <a:solidFill>
            <a:schemeClr val="tx2"/>
          </a:solidFill>
          <a:latin typeface="ＭＳ Ｐゴシック" pitchFamily="50" charset="-128"/>
          <a:ea typeface="ＭＳ Ｐゴシック" pitchFamily="50" charset="-128"/>
        </a:defRPr>
      </a:lvl5pPr>
      <a:lvl6pPr marL="457200" algn="ctr" rtl="0" eaLnBrk="1" fontAlgn="base" hangingPunct="1">
        <a:spcBef>
          <a:spcPct val="0"/>
        </a:spcBef>
        <a:spcAft>
          <a:spcPct val="0"/>
        </a:spcAft>
        <a:defRPr kumimoji="1" sz="3600" b="1">
          <a:solidFill>
            <a:schemeClr val="tx2"/>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3600" b="1">
          <a:solidFill>
            <a:schemeClr val="tx2"/>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3600" b="1">
          <a:solidFill>
            <a:schemeClr val="tx2"/>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3600" b="1">
          <a:solidFill>
            <a:schemeClr val="tx2"/>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ea"/>
          <a:ea typeface="+mn-ea"/>
        </a:defRPr>
      </a:lvl2pPr>
      <a:lvl3pPr marL="1257300" indent="-342900" algn="l" rtl="0" eaLnBrk="1" fontAlgn="base" hangingPunct="1">
        <a:spcBef>
          <a:spcPct val="20000"/>
        </a:spcBef>
        <a:spcAft>
          <a:spcPct val="0"/>
        </a:spcAft>
        <a:buFont typeface="Wingdings" panose="05000000000000000000" pitchFamily="2" charset="2"/>
        <a:buChar char="Ø"/>
        <a:defRPr kumimoji="1" sz="2200">
          <a:solidFill>
            <a:schemeClr val="tx1"/>
          </a:solidFill>
          <a:latin typeface="+mn-ea"/>
          <a:ea typeface="+mn-ea"/>
        </a:defRPr>
      </a:lvl3pPr>
      <a:lvl4pPr marL="1600200" indent="-228600" algn="l" rtl="0" eaLnBrk="1" fontAlgn="base" hangingPunct="1">
        <a:spcBef>
          <a:spcPct val="20000"/>
        </a:spcBef>
        <a:spcAft>
          <a:spcPct val="0"/>
        </a:spcAft>
        <a:buChar char="–"/>
        <a:defRPr kumimoji="1">
          <a:solidFill>
            <a:schemeClr val="tx1"/>
          </a:solidFill>
          <a:latin typeface="+mn-ea"/>
          <a:ea typeface="+mn-ea"/>
        </a:defRPr>
      </a:lvl4pPr>
      <a:lvl5pPr marL="2057400" indent="-228600" algn="l" rtl="0" eaLnBrk="1" fontAlgn="base" hangingPunct="1">
        <a:spcBef>
          <a:spcPct val="20000"/>
        </a:spcBef>
        <a:spcAft>
          <a:spcPct val="0"/>
        </a:spcAft>
        <a:buChar char="»"/>
        <a:defRPr kumimoji="1">
          <a:solidFill>
            <a:schemeClr val="tx1"/>
          </a:solidFill>
          <a:latin typeface="+mn-ea"/>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052737"/>
            <a:ext cx="7772400" cy="2547714"/>
          </a:xfrm>
        </p:spPr>
        <p:txBody>
          <a:bodyPr/>
          <a:lstStyle/>
          <a:p>
            <a:r>
              <a:rPr lang="ja-JP" altLang="en-US" sz="4000" dirty="0">
                <a:solidFill>
                  <a:schemeClr val="tx1"/>
                </a:solidFill>
              </a:rPr>
              <a:t>強制パススルー機構を用いた</a:t>
            </a:r>
            <a:r>
              <a:rPr lang="en-US" altLang="ja-JP" sz="4000" dirty="0">
                <a:solidFill>
                  <a:schemeClr val="tx1"/>
                </a:solidFill>
              </a:rPr>
              <a:t/>
            </a:r>
            <a:br>
              <a:rPr lang="en-US" altLang="ja-JP" sz="4000" dirty="0">
                <a:solidFill>
                  <a:schemeClr val="tx1"/>
                </a:solidFill>
              </a:rPr>
            </a:br>
            <a:r>
              <a:rPr lang="en-US" altLang="ja-JP" sz="4000" dirty="0">
                <a:solidFill>
                  <a:schemeClr val="tx1"/>
                </a:solidFill>
              </a:rPr>
              <a:t>VM</a:t>
            </a:r>
            <a:r>
              <a:rPr lang="ja-JP" altLang="en-US" sz="4000" dirty="0">
                <a:solidFill>
                  <a:schemeClr val="tx1"/>
                </a:solidFill>
              </a:rPr>
              <a:t>の安全な帯域外リモート管理</a:t>
            </a:r>
            <a:endParaRPr kumimoji="1" lang="ja-JP" altLang="en-US" sz="4000" dirty="0">
              <a:solidFill>
                <a:schemeClr val="tx1"/>
              </a:solidFill>
            </a:endParaRPr>
          </a:p>
        </p:txBody>
      </p:sp>
      <p:sp>
        <p:nvSpPr>
          <p:cNvPr id="3" name="サブタイトル 2"/>
          <p:cNvSpPr>
            <a:spLocks noGrp="1"/>
          </p:cNvSpPr>
          <p:nvPr>
            <p:ph type="subTitle" idx="1"/>
          </p:nvPr>
        </p:nvSpPr>
        <p:spPr>
          <a:xfrm>
            <a:off x="1371600" y="3600451"/>
            <a:ext cx="6400800" cy="2736304"/>
          </a:xfrm>
        </p:spPr>
        <p:txBody>
          <a:bodyPr>
            <a:normAutofit/>
          </a:bodyPr>
          <a:lstStyle/>
          <a:p>
            <a:r>
              <a:rPr lang="ja-JP" altLang="en-US" dirty="0"/>
              <a:t>九州工業大学院 情報工学府</a:t>
            </a:r>
            <a:endParaRPr lang="en-US" altLang="ja-JP" dirty="0"/>
          </a:p>
          <a:p>
            <a:r>
              <a:rPr lang="ja-JP" altLang="en-US" dirty="0"/>
              <a:t>情報創成工学専攻</a:t>
            </a:r>
            <a:endParaRPr lang="en-US" altLang="ja-JP" dirty="0"/>
          </a:p>
          <a:p>
            <a:r>
              <a:rPr lang="ja-JP" altLang="en-US" dirty="0"/>
              <a:t>光来研究室</a:t>
            </a:r>
            <a:endParaRPr lang="en-US" altLang="ja-JP" dirty="0"/>
          </a:p>
          <a:p>
            <a:r>
              <a:rPr lang="en-US" altLang="ja-JP" dirty="0"/>
              <a:t>16675034</a:t>
            </a:r>
            <a:r>
              <a:rPr lang="ja-JP" altLang="en-US" dirty="0"/>
              <a:t> 二神翔太</a:t>
            </a:r>
            <a:endParaRPr lang="en-US" altLang="ja-JP" dirty="0"/>
          </a:p>
        </p:txBody>
      </p:sp>
    </p:spTree>
    <p:extLst>
      <p:ext uri="{BB962C8B-B14F-4D97-AF65-F5344CB8AC3E}">
        <p14:creationId xmlns:p14="http://schemas.microsoft.com/office/powerpoint/2010/main" val="4121514911"/>
      </p:ext>
    </p:extLst>
  </p:cSld>
  <p:clrMapOvr>
    <a:masterClrMapping/>
  </p:clrMapOvr>
  <mc:AlternateContent xmlns:mc="http://schemas.openxmlformats.org/markup-compatibility/2006" xmlns:p14="http://schemas.microsoft.com/office/powerpoint/2010/main">
    <mc:Choice Requires="p14">
      <p:transition spd="slow" p14:dur="2000" advTm="585"/>
    </mc:Choice>
    <mc:Fallback xmlns="">
      <p:transition xmlns:p14="http://schemas.microsoft.com/office/powerpoint/2010/main" spd="slow" advTm="58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強制パススルー</a:t>
            </a:r>
            <a:endParaRPr kumimoji="1" lang="ja-JP" altLang="en-US" dirty="0"/>
          </a:p>
        </p:txBody>
      </p:sp>
      <p:sp>
        <p:nvSpPr>
          <p:cNvPr id="43" name="コンテンツ プレースホルダー 42"/>
          <p:cNvSpPr>
            <a:spLocks noGrp="1"/>
          </p:cNvSpPr>
          <p:nvPr>
            <p:ph idx="1"/>
          </p:nvPr>
        </p:nvSpPr>
        <p:spPr/>
        <p:txBody>
          <a:bodyPr/>
          <a:lstStyle/>
          <a:p>
            <a:r>
              <a:rPr lang="ja-JP" altLang="en-US" dirty="0"/>
              <a:t>ユーザ</a:t>
            </a:r>
            <a:r>
              <a:rPr lang="en-US" altLang="ja-JP" dirty="0"/>
              <a:t>VM</a:t>
            </a:r>
            <a:r>
              <a:rPr lang="ja-JP" altLang="en-US" dirty="0"/>
              <a:t>の入出力アクセスをクラウドハイパーバイザが横取り</a:t>
            </a:r>
          </a:p>
          <a:p>
            <a:pPr lvl="1"/>
            <a:r>
              <a:rPr lang="ja-JP" altLang="en-US" dirty="0"/>
              <a:t>入出力を行うとクラウドハイパーバイザに直接</a:t>
            </a:r>
            <a:r>
              <a:rPr lang="en-US" altLang="ja-JP" dirty="0"/>
              <a:t>VM Exit</a:t>
            </a:r>
          </a:p>
          <a:p>
            <a:pPr lvl="2"/>
            <a:r>
              <a:rPr lang="ja-JP" altLang="en-US" dirty="0"/>
              <a:t>ポート</a:t>
            </a:r>
            <a:r>
              <a:rPr lang="en-US" altLang="ja-JP" dirty="0"/>
              <a:t>I/O</a:t>
            </a:r>
            <a:r>
              <a:rPr lang="ja-JP" altLang="en-US" dirty="0"/>
              <a:t>、メモリマップト</a:t>
            </a:r>
            <a:r>
              <a:rPr lang="en-US" altLang="ja-JP" dirty="0"/>
              <a:t>I/O</a:t>
            </a:r>
            <a:r>
              <a:rPr lang="ja-JP" altLang="en-US" dirty="0"/>
              <a:t>の実行時</a:t>
            </a:r>
            <a:endParaRPr lang="en-US" altLang="ja-JP" dirty="0"/>
          </a:p>
          <a:p>
            <a:pPr lvl="1"/>
            <a:r>
              <a:rPr lang="ja-JP" altLang="en-US" dirty="0"/>
              <a:t>シャドウデバイスが処理</a:t>
            </a:r>
            <a:endParaRPr lang="en-US" altLang="ja-JP" dirty="0"/>
          </a:p>
          <a:p>
            <a:pPr lvl="2"/>
            <a:r>
              <a:rPr lang="en-US" altLang="ja-JP" dirty="0"/>
              <a:t>VGA</a:t>
            </a:r>
            <a:r>
              <a:rPr lang="ja-JP" altLang="en-US" dirty="0"/>
              <a:t>アクセスではユーザ</a:t>
            </a:r>
            <a:r>
              <a:rPr lang="en-US" altLang="ja-JP" dirty="0"/>
              <a:t>VM</a:t>
            </a:r>
            <a:r>
              <a:rPr lang="ja-JP" altLang="en-US" dirty="0"/>
              <a:t>内のビデオメモリを読み書き</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grpSp>
        <p:nvGrpSpPr>
          <p:cNvPr id="13" name="グループ化 12"/>
          <p:cNvGrpSpPr/>
          <p:nvPr/>
        </p:nvGrpSpPr>
        <p:grpSpPr>
          <a:xfrm>
            <a:off x="1781656" y="4365104"/>
            <a:ext cx="5407995" cy="2373896"/>
            <a:chOff x="413656" y="4365104"/>
            <a:chExt cx="5407995" cy="2373896"/>
          </a:xfrm>
        </p:grpSpPr>
        <p:sp>
          <p:nvSpPr>
            <p:cNvPr id="49" name="正方形/長方形 48"/>
            <p:cNvSpPr/>
            <p:nvPr/>
          </p:nvSpPr>
          <p:spPr>
            <a:xfrm>
              <a:off x="1979792" y="4365104"/>
              <a:ext cx="3815996" cy="179999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クラウド</a:t>
              </a:r>
              <a:r>
                <a:rPr lang="en-US" altLang="ja-JP" dirty="0"/>
                <a:t>VM</a:t>
              </a:r>
              <a:endParaRPr kumimoji="1" lang="en-US" altLang="ja-JP" dirty="0"/>
            </a:p>
            <a:p>
              <a:pPr algn="ctr"/>
              <a:endParaRPr lang="en-US" altLang="ja-JP" dirty="0"/>
            </a:p>
            <a:p>
              <a:pPr algn="ctr"/>
              <a:endParaRPr lang="en-US" altLang="ja-JP" dirty="0"/>
            </a:p>
            <a:p>
              <a:pPr algn="ctr"/>
              <a:endParaRPr lang="en-US" altLang="ja-JP" dirty="0"/>
            </a:p>
            <a:p>
              <a:pPr algn="ctr"/>
              <a:endParaRPr kumimoji="1" lang="en-US" altLang="ja-JP" dirty="0"/>
            </a:p>
            <a:p>
              <a:pPr algn="ctr"/>
              <a:endParaRPr kumimoji="1" lang="en-US" altLang="ja-JP" dirty="0"/>
            </a:p>
          </p:txBody>
        </p:sp>
        <p:sp>
          <p:nvSpPr>
            <p:cNvPr id="51" name="角丸四角形 50"/>
            <p:cNvSpPr/>
            <p:nvPr/>
          </p:nvSpPr>
          <p:spPr>
            <a:xfrm>
              <a:off x="4140031" y="4725145"/>
              <a:ext cx="1547998" cy="4679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sp>
          <p:nvSpPr>
            <p:cNvPr id="25" name="正方形/長方形 24"/>
            <p:cNvSpPr/>
            <p:nvPr/>
          </p:nvSpPr>
          <p:spPr>
            <a:xfrm>
              <a:off x="413656" y="6379000"/>
              <a:ext cx="5407995"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クラウドハイパーバイザ</a:t>
              </a:r>
              <a:endParaRPr lang="en-US" altLang="ja-JP" dirty="0"/>
            </a:p>
          </p:txBody>
        </p:sp>
        <p:sp>
          <p:nvSpPr>
            <p:cNvPr id="21" name="片側の 2 つの角を丸めた四角形 20"/>
            <p:cNvSpPr/>
            <p:nvPr/>
          </p:nvSpPr>
          <p:spPr>
            <a:xfrm>
              <a:off x="2051799" y="4725145"/>
              <a:ext cx="1547998" cy="467999"/>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仮想デバイス</a:t>
              </a:r>
              <a:endParaRPr kumimoji="1" lang="en-US" altLang="ja-JP" dirty="0"/>
            </a:p>
          </p:txBody>
        </p:sp>
        <p:sp>
          <p:nvSpPr>
            <p:cNvPr id="23" name="正方形/長方形 22"/>
            <p:cNvSpPr/>
            <p:nvPr/>
          </p:nvSpPr>
          <p:spPr bwMode="auto">
            <a:xfrm>
              <a:off x="2051800" y="5589240"/>
              <a:ext cx="2520304" cy="46800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dirty="0">
                  <a:solidFill>
                    <a:schemeClr val="tx1"/>
                  </a:solidFill>
                  <a:latin typeface="+mj-ea"/>
                  <a:ea typeface="+mj-ea"/>
                </a:rPr>
                <a:t>ハイパーバイザ</a:t>
              </a:r>
              <a:endParaRPr kumimoji="0" lang="ja-JP" altLang="en-US" sz="1800" b="0" i="0" u="none" strike="noStrike" cap="none" normalizeH="0" baseline="0" dirty="0">
                <a:ln>
                  <a:noFill/>
                </a:ln>
                <a:solidFill>
                  <a:schemeClr val="tx1"/>
                </a:solidFill>
                <a:effectLst/>
                <a:latin typeface="+mj-ea"/>
                <a:ea typeface="+mj-ea"/>
              </a:endParaRPr>
            </a:p>
          </p:txBody>
        </p:sp>
      </p:grpSp>
      <p:cxnSp>
        <p:nvCxnSpPr>
          <p:cNvPr id="8" name="直線コネクタ 7"/>
          <p:cNvCxnSpPr/>
          <p:nvPr/>
        </p:nvCxnSpPr>
        <p:spPr bwMode="auto">
          <a:xfrm>
            <a:off x="4679952" y="6057240"/>
            <a:ext cx="0" cy="324088"/>
          </a:xfrm>
          <a:prstGeom prst="line">
            <a:avLst/>
          </a:prstGeom>
          <a:solidFill>
            <a:schemeClr val="accent1"/>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直線コネクタ 9"/>
          <p:cNvCxnSpPr>
            <a:stCxn id="21" idx="1"/>
          </p:cNvCxnSpPr>
          <p:nvPr/>
        </p:nvCxnSpPr>
        <p:spPr bwMode="auto">
          <a:xfrm>
            <a:off x="4193798" y="5193144"/>
            <a:ext cx="0" cy="396096"/>
          </a:xfrm>
          <a:prstGeom prst="line">
            <a:avLst/>
          </a:prstGeom>
          <a:solidFill>
            <a:schemeClr val="accent1"/>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角丸四角形吹き出し 19"/>
          <p:cNvSpPr/>
          <p:nvPr/>
        </p:nvSpPr>
        <p:spPr>
          <a:xfrm>
            <a:off x="7092208" y="4221088"/>
            <a:ext cx="1440000" cy="720000"/>
          </a:xfrm>
          <a:prstGeom prst="wedgeRoundRectCallout">
            <a:avLst>
              <a:gd name="adj1" fmla="val -81802"/>
              <a:gd name="adj2" fmla="val 39702"/>
              <a:gd name="adj3" fmla="val 16667"/>
            </a:avLst>
          </a:prstGeom>
          <a:solidFill>
            <a:schemeClr val="bg1"/>
          </a:solidFill>
          <a:ln w="38100" cmpd="sng">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solidFill>
                  <a:schemeClr val="tx1"/>
                </a:solidFill>
              </a:rPr>
              <a:t>入出力</a:t>
            </a:r>
            <a:endParaRPr lang="en-US" altLang="ja-JP" dirty="0">
              <a:solidFill>
                <a:schemeClr val="tx1"/>
              </a:solidFill>
            </a:endParaRPr>
          </a:p>
          <a:p>
            <a:pPr algn="ctr"/>
            <a:r>
              <a:rPr lang="ja-JP" altLang="en-US" dirty="0">
                <a:solidFill>
                  <a:schemeClr val="tx1"/>
                </a:solidFill>
              </a:rPr>
              <a:t>アクセス</a:t>
            </a:r>
            <a:endParaRPr kumimoji="1" lang="ja-JP" altLang="en-US" dirty="0">
              <a:solidFill>
                <a:schemeClr val="tx1"/>
              </a:solidFill>
            </a:endParaRPr>
          </a:p>
        </p:txBody>
      </p:sp>
      <p:grpSp>
        <p:nvGrpSpPr>
          <p:cNvPr id="17" name="グループ化 16"/>
          <p:cNvGrpSpPr/>
          <p:nvPr/>
        </p:nvGrpSpPr>
        <p:grpSpPr>
          <a:xfrm>
            <a:off x="6282030" y="5193144"/>
            <a:ext cx="907621" cy="1185856"/>
            <a:chOff x="4914030" y="5193144"/>
            <a:chExt cx="907621" cy="1185856"/>
          </a:xfrm>
        </p:grpSpPr>
        <p:cxnSp>
          <p:nvCxnSpPr>
            <p:cNvPr id="15" name="直線コネクタ 14"/>
            <p:cNvCxnSpPr>
              <a:stCxn id="51" idx="2"/>
            </p:cNvCxnSpPr>
            <p:nvPr/>
          </p:nvCxnSpPr>
          <p:spPr bwMode="auto">
            <a:xfrm>
              <a:off x="4914030" y="5193144"/>
              <a:ext cx="0" cy="1185856"/>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テキスト ボックス 15"/>
            <p:cNvSpPr txBox="1"/>
            <p:nvPr/>
          </p:nvSpPr>
          <p:spPr>
            <a:xfrm>
              <a:off x="4914030" y="5638574"/>
              <a:ext cx="907621" cy="369332"/>
            </a:xfrm>
            <a:prstGeom prst="rect">
              <a:avLst/>
            </a:prstGeom>
            <a:noFill/>
          </p:spPr>
          <p:txBody>
            <a:bodyPr wrap="none" rtlCol="0">
              <a:spAutoFit/>
            </a:bodyPr>
            <a:lstStyle/>
            <a:p>
              <a:r>
                <a:rPr kumimoji="1" lang="en-US" altLang="ja-JP" dirty="0"/>
                <a:t>VM Exit</a:t>
              </a:r>
              <a:endParaRPr kumimoji="1" lang="ja-JP" altLang="en-US" dirty="0"/>
            </a:p>
          </p:txBody>
        </p:sp>
      </p:grpSp>
      <p:sp>
        <p:nvSpPr>
          <p:cNvPr id="18" name="片側の 2 つの角を丸めた四角形 17"/>
          <p:cNvSpPr/>
          <p:nvPr/>
        </p:nvSpPr>
        <p:spPr>
          <a:xfrm>
            <a:off x="1781656" y="4725145"/>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シャドウ</a:t>
            </a:r>
            <a:endParaRPr lang="en-US" altLang="ja-JP" dirty="0"/>
          </a:p>
          <a:p>
            <a:pPr algn="ctr"/>
            <a:r>
              <a:rPr kumimoji="1" lang="ja-JP" altLang="en-US" dirty="0"/>
              <a:t>デバイス</a:t>
            </a:r>
            <a:endParaRPr kumimoji="1" lang="en-US" altLang="ja-JP" dirty="0"/>
          </a:p>
        </p:txBody>
      </p:sp>
      <p:cxnSp>
        <p:nvCxnSpPr>
          <p:cNvPr id="7" name="直線矢印コネクタ 6"/>
          <p:cNvCxnSpPr>
            <a:endCxn id="18" idx="1"/>
          </p:cNvCxnSpPr>
          <p:nvPr/>
        </p:nvCxnSpPr>
        <p:spPr bwMode="auto">
          <a:xfrm flipV="1">
            <a:off x="2375656" y="5337145"/>
            <a:ext cx="0" cy="1041855"/>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29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仮想割り込みの処理</a:t>
            </a:r>
            <a:endParaRPr kumimoji="1" lang="ja-JP" altLang="en-US" dirty="0"/>
          </a:p>
        </p:txBody>
      </p:sp>
      <p:sp>
        <p:nvSpPr>
          <p:cNvPr id="28" name="コンテンツ プレースホルダー 27"/>
          <p:cNvSpPr>
            <a:spLocks noGrp="1"/>
          </p:cNvSpPr>
          <p:nvPr>
            <p:ph idx="1"/>
          </p:nvPr>
        </p:nvSpPr>
        <p:spPr/>
        <p:txBody>
          <a:bodyPr/>
          <a:lstStyle/>
          <a:p>
            <a:r>
              <a:rPr lang="ja-JP" altLang="en-US" dirty="0"/>
              <a:t>シャドウデバイスで発生した仮想割り込みをユーザ</a:t>
            </a:r>
            <a:r>
              <a:rPr lang="en-US" altLang="ja-JP" dirty="0"/>
              <a:t>VM</a:t>
            </a:r>
            <a:r>
              <a:rPr lang="ja-JP" altLang="en-US" dirty="0"/>
              <a:t>に挿入</a:t>
            </a:r>
          </a:p>
          <a:p>
            <a:pPr lvl="1"/>
            <a:r>
              <a:rPr lang="ja-JP" altLang="en-US" dirty="0"/>
              <a:t>クラウド</a:t>
            </a:r>
            <a:r>
              <a:rPr lang="en-US" altLang="ja-JP" dirty="0"/>
              <a:t>VM</a:t>
            </a:r>
            <a:r>
              <a:rPr lang="ja-JP" altLang="en-US" dirty="0"/>
              <a:t>内の割り込みサーバに割り込み情報を送信</a:t>
            </a:r>
            <a:endParaRPr lang="en-US" altLang="ja-JP" dirty="0"/>
          </a:p>
          <a:p>
            <a:pPr lvl="2"/>
            <a:r>
              <a:rPr lang="ja-JP" altLang="en-US" dirty="0"/>
              <a:t>割り込みを挿入するハイパーコールを実行</a:t>
            </a:r>
            <a:endParaRPr lang="en-US" altLang="ja-JP" dirty="0"/>
          </a:p>
          <a:p>
            <a:pPr lvl="1"/>
            <a:r>
              <a:rPr lang="ja-JP" altLang="en-US" dirty="0"/>
              <a:t>割り込みサーバを経由しても情報は漏洩しない</a:t>
            </a:r>
          </a:p>
          <a:p>
            <a:pPr lvl="2"/>
            <a:r>
              <a:rPr lang="ja-JP" altLang="en-US" dirty="0"/>
              <a:t>割り込みには機密情報は含まれないため</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grpSp>
        <p:nvGrpSpPr>
          <p:cNvPr id="27" name="図形グループ 26"/>
          <p:cNvGrpSpPr/>
          <p:nvPr/>
        </p:nvGrpSpPr>
        <p:grpSpPr>
          <a:xfrm>
            <a:off x="1403852" y="4509120"/>
            <a:ext cx="6336297" cy="2159997"/>
            <a:chOff x="1187624" y="4797152"/>
            <a:chExt cx="6336297" cy="2159997"/>
          </a:xfrm>
        </p:grpSpPr>
        <p:grpSp>
          <p:nvGrpSpPr>
            <p:cNvPr id="15" name="図形グループ 14"/>
            <p:cNvGrpSpPr/>
            <p:nvPr/>
          </p:nvGrpSpPr>
          <p:grpSpPr>
            <a:xfrm>
              <a:off x="1187624" y="4797152"/>
              <a:ext cx="6336297" cy="2159997"/>
              <a:chOff x="1259632" y="4968309"/>
              <a:chExt cx="6336297" cy="2159997"/>
            </a:xfrm>
          </p:grpSpPr>
          <p:grpSp>
            <p:nvGrpSpPr>
              <p:cNvPr id="71" name="グループ化 70"/>
              <p:cNvGrpSpPr/>
              <p:nvPr/>
            </p:nvGrpSpPr>
            <p:grpSpPr>
              <a:xfrm>
                <a:off x="1259632" y="4968309"/>
                <a:ext cx="6336297" cy="2159997"/>
                <a:chOff x="1309235" y="5553181"/>
                <a:chExt cx="6336297" cy="2159997"/>
              </a:xfrm>
            </p:grpSpPr>
            <p:grpSp>
              <p:nvGrpSpPr>
                <p:cNvPr id="61" name="グループ化 60"/>
                <p:cNvGrpSpPr/>
                <p:nvPr/>
              </p:nvGrpSpPr>
              <p:grpSpPr>
                <a:xfrm>
                  <a:off x="1309235" y="5553181"/>
                  <a:ext cx="6336297" cy="2159997"/>
                  <a:chOff x="1858767" y="4572034"/>
                  <a:chExt cx="6336297" cy="2159997"/>
                </a:xfrm>
              </p:grpSpPr>
              <p:grpSp>
                <p:nvGrpSpPr>
                  <p:cNvPr id="64" name="グループ化 63"/>
                  <p:cNvGrpSpPr/>
                  <p:nvPr/>
                </p:nvGrpSpPr>
                <p:grpSpPr>
                  <a:xfrm>
                    <a:off x="1858767" y="4572034"/>
                    <a:ext cx="6336297" cy="2159997"/>
                    <a:chOff x="2550905" y="4307567"/>
                    <a:chExt cx="6336297" cy="2159997"/>
                  </a:xfrm>
                </p:grpSpPr>
                <p:sp>
                  <p:nvSpPr>
                    <p:cNvPr id="66" name="片側の 2 つの角を丸めた四角形 65"/>
                    <p:cNvSpPr/>
                    <p:nvPr/>
                  </p:nvSpPr>
                  <p:spPr>
                    <a:xfrm>
                      <a:off x="2550905" y="4640466"/>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シャドウ</a:t>
                      </a:r>
                      <a:endParaRPr kumimoji="1" lang="en-US" altLang="ja-JP" dirty="0"/>
                    </a:p>
                    <a:p>
                      <a:pPr algn="ctr"/>
                      <a:r>
                        <a:rPr kumimoji="1" lang="ja-JP" altLang="en-US" dirty="0"/>
                        <a:t>デバイス</a:t>
                      </a:r>
                      <a:endParaRPr kumimoji="1" lang="en-US" altLang="ja-JP" dirty="0"/>
                    </a:p>
                  </p:txBody>
                </p:sp>
                <p:sp>
                  <p:nvSpPr>
                    <p:cNvPr id="67" name="正方形/長方形 66"/>
                    <p:cNvSpPr/>
                    <p:nvPr/>
                  </p:nvSpPr>
                  <p:spPr>
                    <a:xfrm>
                      <a:off x="5287209" y="4307567"/>
                      <a:ext cx="3599993" cy="215999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クラウド</a:t>
                      </a:r>
                      <a:r>
                        <a:rPr lang="en-US" altLang="ja-JP" dirty="0"/>
                        <a:t>VM</a:t>
                      </a:r>
                    </a:p>
                    <a:p>
                      <a:pPr algn="ctr"/>
                      <a:endParaRPr lang="en-US" altLang="ja-JP" dirty="0"/>
                    </a:p>
                    <a:p>
                      <a:pPr algn="ctr"/>
                      <a:endParaRPr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en-US" altLang="ja-JP" dirty="0"/>
                    </a:p>
                  </p:txBody>
                </p:sp>
              </p:grpSp>
              <p:sp>
                <p:nvSpPr>
                  <p:cNvPr id="65" name="片側の 2 つの角を切り取った四角形 64"/>
                  <p:cNvSpPr/>
                  <p:nvPr/>
                </p:nvSpPr>
                <p:spPr>
                  <a:xfrm>
                    <a:off x="4739087" y="4904933"/>
                    <a:ext cx="1439998" cy="611999"/>
                  </a:xfrm>
                  <a:prstGeom prst="snip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割り込み</a:t>
                    </a:r>
                    <a:endParaRPr lang="en-US" altLang="ja-JP" dirty="0"/>
                  </a:p>
                  <a:p>
                    <a:pPr algn="ctr"/>
                    <a:r>
                      <a:rPr lang="ja-JP" altLang="en-US" dirty="0"/>
                      <a:t>サーバ</a:t>
                    </a:r>
                    <a:endParaRPr lang="en-US" altLang="ja-JP" dirty="0"/>
                  </a:p>
                </p:txBody>
              </p:sp>
            </p:grpSp>
            <p:sp>
              <p:nvSpPr>
                <p:cNvPr id="68" name="角丸四角形 67"/>
                <p:cNvSpPr/>
                <p:nvPr/>
              </p:nvSpPr>
              <p:spPr>
                <a:xfrm>
                  <a:off x="6061763" y="5913221"/>
                  <a:ext cx="1439999"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cxnSp>
              <p:nvCxnSpPr>
                <p:cNvPr id="5" name="直線矢印コネクタ 4"/>
                <p:cNvCxnSpPr>
                  <a:stCxn id="66" idx="0"/>
                  <a:endCxn id="65" idx="2"/>
                </p:cNvCxnSpPr>
                <p:nvPr/>
              </p:nvCxnSpPr>
              <p:spPr bwMode="auto">
                <a:xfrm>
                  <a:off x="2497235" y="6192080"/>
                  <a:ext cx="169232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テキスト ボックス 11"/>
                <p:cNvSpPr txBox="1"/>
                <p:nvPr/>
              </p:nvSpPr>
              <p:spPr>
                <a:xfrm>
                  <a:off x="2533371" y="5742064"/>
                  <a:ext cx="1510350" cy="369332"/>
                </a:xfrm>
                <a:prstGeom prst="rect">
                  <a:avLst/>
                </a:prstGeom>
                <a:noFill/>
              </p:spPr>
              <p:txBody>
                <a:bodyPr wrap="none" rtlCol="0">
                  <a:spAutoFit/>
                </a:bodyPr>
                <a:lstStyle/>
                <a:p>
                  <a:r>
                    <a:rPr lang="ja-JP" altLang="en-US" dirty="0"/>
                    <a:t>仮想割り込み</a:t>
                  </a:r>
                  <a:endParaRPr kumimoji="1" lang="ja-JP" altLang="en-US" dirty="0"/>
                </a:p>
              </p:txBody>
            </p:sp>
          </p:grpSp>
          <p:sp>
            <p:nvSpPr>
              <p:cNvPr id="25" name="角丸四角形 24"/>
              <p:cNvSpPr/>
              <p:nvPr/>
            </p:nvSpPr>
            <p:spPr bwMode="auto">
              <a:xfrm>
                <a:off x="4139952" y="6561157"/>
                <a:ext cx="3312368" cy="468000"/>
              </a:xfrm>
              <a:prstGeom prst="round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dirty="0">
                    <a:solidFill>
                      <a:schemeClr val="tx1"/>
                    </a:solidFill>
                    <a:latin typeface="+mj-ea"/>
                    <a:ea typeface="+mj-ea"/>
                  </a:rPr>
                  <a:t>ハイパーバイザ</a:t>
                </a:r>
                <a:endParaRPr kumimoji="0" lang="ja-JP" altLang="en-US" sz="1800" b="0" i="0" u="none" strike="noStrike" cap="none" normalizeH="0" baseline="0" dirty="0">
                  <a:ln>
                    <a:noFill/>
                  </a:ln>
                  <a:solidFill>
                    <a:schemeClr val="tx1"/>
                  </a:solidFill>
                  <a:effectLst/>
                  <a:latin typeface="+mj-ea"/>
                  <a:ea typeface="+mj-ea"/>
                </a:endParaRPr>
              </a:p>
            </p:txBody>
          </p:sp>
        </p:grpSp>
        <p:cxnSp>
          <p:nvCxnSpPr>
            <p:cNvPr id="17" name="直線矢印コネクタ 16"/>
            <p:cNvCxnSpPr/>
            <p:nvPr/>
          </p:nvCxnSpPr>
          <p:spPr bwMode="auto">
            <a:xfrm>
              <a:off x="4788024" y="5733256"/>
              <a:ext cx="0" cy="64807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直線コネクタ 25"/>
            <p:cNvCxnSpPr>
              <a:stCxn id="68" idx="2"/>
            </p:cNvCxnSpPr>
            <p:nvPr/>
          </p:nvCxnSpPr>
          <p:spPr bwMode="auto">
            <a:xfrm>
              <a:off x="6660152" y="5769192"/>
              <a:ext cx="80" cy="612136"/>
            </a:xfrm>
            <a:prstGeom prst="line">
              <a:avLst/>
            </a:prstGeom>
            <a:solidFill>
              <a:schemeClr val="accent1"/>
            </a:solidFill>
            <a:ln w="38100" cap="flat" cmpd="sng" algn="ctr">
              <a:solidFill>
                <a:srgbClr val="000000"/>
              </a:solidFill>
              <a:prstDash val="solid"/>
              <a:round/>
              <a:headEnd type="arrow"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 name="テキスト ボックス 2"/>
          <p:cNvSpPr txBox="1"/>
          <p:nvPr/>
        </p:nvSpPr>
        <p:spPr>
          <a:xfrm>
            <a:off x="5004048" y="5589240"/>
            <a:ext cx="1697901" cy="369332"/>
          </a:xfrm>
          <a:prstGeom prst="rect">
            <a:avLst/>
          </a:prstGeom>
          <a:noFill/>
        </p:spPr>
        <p:txBody>
          <a:bodyPr wrap="none" rtlCol="0">
            <a:spAutoFit/>
          </a:bodyPr>
          <a:lstStyle/>
          <a:p>
            <a:r>
              <a:rPr kumimoji="1" lang="ja-JP" altLang="en-US" dirty="0"/>
              <a:t>ハイパーコール</a:t>
            </a:r>
          </a:p>
        </p:txBody>
      </p:sp>
    </p:spTree>
    <p:extLst>
      <p:ext uri="{BB962C8B-B14F-4D97-AF65-F5344CB8AC3E}">
        <p14:creationId xmlns:p14="http://schemas.microsoft.com/office/powerpoint/2010/main" val="1173231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a:t>
            </a:r>
          </a:p>
        </p:txBody>
      </p:sp>
      <p:sp>
        <p:nvSpPr>
          <p:cNvPr id="3" name="コンテンツ プレースホルダー 2"/>
          <p:cNvSpPr>
            <a:spLocks noGrp="1"/>
          </p:cNvSpPr>
          <p:nvPr>
            <p:ph idx="1"/>
          </p:nvPr>
        </p:nvSpPr>
        <p:spPr/>
        <p:txBody>
          <a:bodyPr>
            <a:normAutofit/>
          </a:bodyPr>
          <a:lstStyle/>
          <a:p>
            <a:r>
              <a:rPr kumimoji="1" lang="ja-JP" altLang="en-US" dirty="0"/>
              <a:t>目的</a:t>
            </a:r>
            <a:endParaRPr kumimoji="1" lang="en-US" altLang="ja-JP" dirty="0"/>
          </a:p>
          <a:p>
            <a:pPr marL="914400" lvl="1" indent="-457200">
              <a:buFont typeface="+mj-lt"/>
              <a:buAutoNum type="arabicPeriod"/>
            </a:pPr>
            <a:r>
              <a:rPr lang="ja-JP" altLang="en-US" dirty="0"/>
              <a:t>帯域外リモート管理の入出力の盗聴が防げることを確認</a:t>
            </a:r>
            <a:endParaRPr lang="en-US" altLang="ja-JP" dirty="0"/>
          </a:p>
          <a:p>
            <a:pPr marL="914400" lvl="1" indent="-457200">
              <a:buFont typeface="+mj-lt"/>
              <a:buAutoNum type="arabicPeriod"/>
            </a:pPr>
            <a:r>
              <a:rPr lang="en-US" altLang="ja-JP" dirty="0" err="1"/>
              <a:t>VSBypass</a:t>
            </a:r>
            <a:r>
              <a:rPr lang="ja-JP" altLang="en-US" dirty="0"/>
              <a:t>を用いた帯域外リモート管理の性能を測定</a:t>
            </a:r>
            <a:endParaRPr lang="en-US" altLang="ja-JP" dirty="0"/>
          </a:p>
          <a:p>
            <a:pPr marL="1314450" lvl="2"/>
            <a:r>
              <a:rPr lang="en-US" altLang="ja-JP" dirty="0"/>
              <a:t>SSH</a:t>
            </a:r>
            <a:r>
              <a:rPr lang="ja-JP" altLang="en-US" dirty="0"/>
              <a:t>（仮想シリアルコンソール）</a:t>
            </a:r>
            <a:endParaRPr lang="en-US" altLang="ja-JP" dirty="0"/>
          </a:p>
          <a:p>
            <a:pPr marL="1314450" lvl="2"/>
            <a:r>
              <a:rPr lang="en-US" altLang="ja-JP" dirty="0"/>
              <a:t>VNC</a:t>
            </a:r>
            <a:r>
              <a:rPr lang="ja-JP" altLang="en-US" dirty="0"/>
              <a:t>（仮想キーボード、仮想ビデオカード）</a:t>
            </a:r>
            <a:endParaRPr lang="en-US" altLang="ja-JP" dirty="0"/>
          </a:p>
          <a:p>
            <a:r>
              <a:rPr lang="ja-JP" altLang="en-US" dirty="0"/>
              <a:t>実験環境</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7" name="テキスト ボックス 6"/>
          <p:cNvSpPr txBox="1"/>
          <p:nvPr/>
        </p:nvSpPr>
        <p:spPr>
          <a:xfrm>
            <a:off x="1835696" y="4399721"/>
            <a:ext cx="1088760" cy="369332"/>
          </a:xfrm>
          <a:prstGeom prst="rect">
            <a:avLst/>
          </a:prstGeom>
          <a:noFill/>
        </p:spPr>
        <p:txBody>
          <a:bodyPr wrap="none" rtlCol="0">
            <a:spAutoFit/>
          </a:bodyPr>
          <a:lstStyle/>
          <a:p>
            <a:r>
              <a:rPr lang="ja-JP" altLang="en-US" dirty="0"/>
              <a:t>ユーザ</a:t>
            </a:r>
            <a:r>
              <a:rPr kumimoji="1" lang="ja-JP" altLang="en-US" dirty="0"/>
              <a:t>側</a:t>
            </a:r>
          </a:p>
        </p:txBody>
      </p:sp>
      <p:sp>
        <p:nvSpPr>
          <p:cNvPr id="9" name="テキスト ボックス 8"/>
          <p:cNvSpPr txBox="1"/>
          <p:nvPr/>
        </p:nvSpPr>
        <p:spPr>
          <a:xfrm>
            <a:off x="5807082" y="4413671"/>
            <a:ext cx="1168409" cy="369332"/>
          </a:xfrm>
          <a:prstGeom prst="rect">
            <a:avLst/>
          </a:prstGeom>
          <a:noFill/>
        </p:spPr>
        <p:txBody>
          <a:bodyPr wrap="none" rtlCol="0">
            <a:spAutoFit/>
          </a:bodyPr>
          <a:lstStyle/>
          <a:p>
            <a:r>
              <a:rPr kumimoji="1" lang="ja-JP" altLang="en-US" dirty="0"/>
              <a:t>クラウド側</a:t>
            </a:r>
          </a:p>
        </p:txBody>
      </p:sp>
      <p:graphicFrame>
        <p:nvGraphicFramePr>
          <p:cNvPr id="8" name="表 7"/>
          <p:cNvGraphicFramePr>
            <a:graphicFrameLocks noGrp="1"/>
          </p:cNvGraphicFramePr>
          <p:nvPr>
            <p:extLst>
              <p:ext uri="{D42A27DB-BD31-4B8C-83A1-F6EECF244321}">
                <p14:modId xmlns:p14="http://schemas.microsoft.com/office/powerpoint/2010/main" val="3210298152"/>
              </p:ext>
            </p:extLst>
          </p:nvPr>
        </p:nvGraphicFramePr>
        <p:xfrm>
          <a:off x="4772601" y="4851500"/>
          <a:ext cx="3237373" cy="1476375"/>
        </p:xfrm>
        <a:graphic>
          <a:graphicData uri="http://schemas.openxmlformats.org/drawingml/2006/table">
            <a:tbl>
              <a:tblPr/>
              <a:tblGrid>
                <a:gridCol w="1296144">
                  <a:extLst>
                    <a:ext uri="{9D8B030D-6E8A-4147-A177-3AD203B41FA5}">
                      <a16:colId xmlns:a16="http://schemas.microsoft.com/office/drawing/2014/main" val="2124481863"/>
                    </a:ext>
                  </a:extLst>
                </a:gridCol>
                <a:gridCol w="977245">
                  <a:extLst>
                    <a:ext uri="{9D8B030D-6E8A-4147-A177-3AD203B41FA5}">
                      <a16:colId xmlns:a16="http://schemas.microsoft.com/office/drawing/2014/main" val="1109262381"/>
                    </a:ext>
                  </a:extLst>
                </a:gridCol>
                <a:gridCol w="963984">
                  <a:extLst>
                    <a:ext uri="{9D8B030D-6E8A-4147-A177-3AD203B41FA5}">
                      <a16:colId xmlns:a16="http://schemas.microsoft.com/office/drawing/2014/main" val="2652440019"/>
                    </a:ext>
                  </a:extLst>
                </a:gridCol>
              </a:tblGrid>
              <a:tr h="247650">
                <a:tc>
                  <a:txBody>
                    <a:bodyPr/>
                    <a:lstStyle/>
                    <a:p>
                      <a:pPr algn="ctr" fontAlgn="ctr"/>
                      <a:r>
                        <a:rPr lang="en-US" sz="1400" b="1" i="0" u="none" strike="noStrike" dirty="0">
                          <a:solidFill>
                            <a:srgbClr val="000000"/>
                          </a:solidFill>
                          <a:effectLst/>
                          <a:latin typeface="ＭＳ ゴシック" panose="020B0609070205080204" pitchFamily="49" charset="-128"/>
                          <a:ea typeface="ＭＳ ゴシック" panose="020B0609070205080204" pitchFamily="49" charset="-128"/>
                        </a:rPr>
                        <a:t>CPU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2">
                  <a:txBody>
                    <a:bodyPr/>
                    <a:lstStyle/>
                    <a:p>
                      <a:pPr algn="ctr" fontAlgn="ctr"/>
                      <a:r>
                        <a:rPr 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Intel Xeon E3-1290v2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024974340"/>
                  </a:ext>
                </a:extLst>
              </a:tr>
              <a:tr h="247650">
                <a:tc rowSpan="3">
                  <a:txBody>
                    <a:bodyPr/>
                    <a:lstStyle/>
                    <a:p>
                      <a:pPr algn="ctr" fontAlgn="ctr"/>
                      <a:r>
                        <a:rPr lang="ja-JP" altLang="en-US" sz="1400" b="1" i="0" u="none" strike="noStrike">
                          <a:solidFill>
                            <a:srgbClr val="000000"/>
                          </a:solidFill>
                          <a:effectLst/>
                          <a:latin typeface="ＭＳ ゴシック" panose="020B0609070205080204" pitchFamily="49" charset="-128"/>
                          <a:ea typeface="ＭＳ ゴシック" panose="020B0609070205080204" pitchFamily="49" charset="-128"/>
                        </a:rPr>
                        <a:t>メモリ</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2">
                  <a:txBody>
                    <a:bodyPr/>
                    <a:lstStyle/>
                    <a:p>
                      <a:pPr algn="ctr" fontAlgn="ctr"/>
                      <a:r>
                        <a:rPr lang="en-US" sz="1400" b="0" i="0" u="none" strike="noStrike">
                          <a:solidFill>
                            <a:srgbClr val="000000"/>
                          </a:solidFill>
                          <a:effectLst/>
                          <a:latin typeface="ＭＳ ゴシック" panose="020B0609070205080204" pitchFamily="49" charset="-128"/>
                          <a:ea typeface="ＭＳ ゴシック" panose="020B0609070205080204" pitchFamily="49" charset="-128"/>
                        </a:rPr>
                        <a:t>8GB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745682825"/>
                  </a:ext>
                </a:extLst>
              </a:tr>
              <a:tr h="238125">
                <a:tc vMerge="1">
                  <a:txBody>
                    <a:bodyPr/>
                    <a:lstStyle/>
                    <a:p>
                      <a:endParaRPr kumimoji="1" lang="ja-JP" altLang="en-US"/>
                    </a:p>
                  </a:txBody>
                  <a:tcPr/>
                </a:tc>
                <a:tc>
                  <a:txBody>
                    <a:bodyPr/>
                    <a:lstStyle/>
                    <a:p>
                      <a:pPr algn="ctr" fontAlgn="ctr"/>
                      <a:r>
                        <a:rPr lang="ja-JP" altLang="en-US" sz="1400" b="1" i="0" u="none" strike="noStrike">
                          <a:solidFill>
                            <a:srgbClr val="000000"/>
                          </a:solidFill>
                          <a:effectLst/>
                          <a:latin typeface="ＭＳ ゴシック" panose="020B0609070205080204" pitchFamily="49" charset="-128"/>
                          <a:ea typeface="ＭＳ ゴシック" panose="020B0609070205080204" pitchFamily="49" charset="-128"/>
                        </a:rPr>
                        <a:t>クラウド</a:t>
                      </a:r>
                      <a:r>
                        <a:rPr lang="en-US" sz="1400" b="1" i="0" u="none" strike="noStrike">
                          <a:solidFill>
                            <a:srgbClr val="000000"/>
                          </a:solidFill>
                          <a:effectLst/>
                          <a:latin typeface="ＭＳ ゴシック" panose="020B0609070205080204" pitchFamily="49" charset="-128"/>
                          <a:ea typeface="ＭＳ ゴシック" panose="020B0609070205080204" pitchFamily="49" charset="-128"/>
                        </a:rPr>
                        <a:t>VM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US" sz="1400" b="0" i="0" u="none" strike="noStrike">
                          <a:solidFill>
                            <a:srgbClr val="000000"/>
                          </a:solidFill>
                          <a:effectLst/>
                          <a:latin typeface="ＭＳ ゴシック" panose="020B0609070205080204" pitchFamily="49" charset="-128"/>
                          <a:ea typeface="ＭＳ ゴシック" panose="020B0609070205080204" pitchFamily="49" charset="-128"/>
                        </a:rPr>
                        <a:t>4GB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612296"/>
                  </a:ext>
                </a:extLst>
              </a:tr>
              <a:tr h="247650">
                <a:tc vMerge="1">
                  <a:txBody>
                    <a:bodyPr/>
                    <a:lstStyle/>
                    <a:p>
                      <a:endParaRPr kumimoji="1" lang="ja-JP" altLang="en-US"/>
                    </a:p>
                  </a:txBody>
                  <a:tcPr/>
                </a:tc>
                <a:tc>
                  <a:txBody>
                    <a:bodyPr/>
                    <a:lstStyle/>
                    <a:p>
                      <a:pPr algn="ctr" fontAlgn="ctr"/>
                      <a:r>
                        <a:rPr lang="ja-JP" altLang="en-US" sz="1400" b="1" i="0" u="none" strike="noStrike">
                          <a:solidFill>
                            <a:srgbClr val="000000"/>
                          </a:solidFill>
                          <a:effectLst/>
                          <a:latin typeface="ＭＳ ゴシック" panose="020B0609070205080204" pitchFamily="49" charset="-128"/>
                          <a:ea typeface="ＭＳ ゴシック" panose="020B0609070205080204" pitchFamily="49" charset="-128"/>
                        </a:rPr>
                        <a:t>ユーザ</a:t>
                      </a:r>
                      <a:r>
                        <a:rPr lang="en-US" sz="1400" b="1" i="0" u="none" strike="noStrike">
                          <a:solidFill>
                            <a:srgbClr val="000000"/>
                          </a:solidFill>
                          <a:effectLst/>
                          <a:latin typeface="ＭＳ ゴシック" panose="020B0609070205080204" pitchFamily="49" charset="-128"/>
                          <a:ea typeface="ＭＳ ゴシック" panose="020B0609070205080204" pitchFamily="49" charset="-128"/>
                        </a:rPr>
                        <a:t>VM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US" sz="1400" b="0" i="0" u="none" strike="noStrike">
                          <a:solidFill>
                            <a:srgbClr val="000000"/>
                          </a:solidFill>
                          <a:effectLst/>
                          <a:latin typeface="ＭＳ ゴシック" panose="020B0609070205080204" pitchFamily="49" charset="-128"/>
                          <a:ea typeface="ＭＳ ゴシック" panose="020B0609070205080204" pitchFamily="49" charset="-128"/>
                        </a:rPr>
                        <a:t>2GB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008928"/>
                  </a:ext>
                </a:extLst>
              </a:tr>
              <a:tr h="247650">
                <a:tc>
                  <a:txBody>
                    <a:bodyPr/>
                    <a:lstStyle/>
                    <a:p>
                      <a:pPr algn="ctr" fontAlgn="ctr"/>
                      <a:r>
                        <a:rPr lang="ja-JP" altLang="en-US" sz="1400" b="1" i="0" u="none" strike="noStrike">
                          <a:solidFill>
                            <a:srgbClr val="000000"/>
                          </a:solidFill>
                          <a:effectLst/>
                          <a:latin typeface="ＭＳ ゴシック" panose="020B0609070205080204" pitchFamily="49" charset="-128"/>
                          <a:ea typeface="ＭＳ ゴシック" panose="020B0609070205080204" pitchFamily="49" charset="-128"/>
                        </a:rPr>
                        <a:t>仮想化システム</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2">
                  <a:txBody>
                    <a:bodyPr/>
                    <a:lstStyle/>
                    <a:p>
                      <a:pPr algn="ctr" fontAlgn="ctr"/>
                      <a:r>
                        <a:rPr lang="en-US" sz="1400" b="0" i="0" u="none" strike="noStrike">
                          <a:solidFill>
                            <a:srgbClr val="000000"/>
                          </a:solidFill>
                          <a:effectLst/>
                          <a:latin typeface="ＭＳ ゴシック" panose="020B0609070205080204" pitchFamily="49" charset="-128"/>
                          <a:ea typeface="ＭＳ ゴシック" panose="020B0609070205080204" pitchFamily="49" charset="-128"/>
                        </a:rPr>
                        <a:t>Xen 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433353502"/>
                  </a:ext>
                </a:extLst>
              </a:tr>
              <a:tr h="247650">
                <a:tc>
                  <a:txBody>
                    <a:bodyPr/>
                    <a:lstStyle/>
                    <a:p>
                      <a:pPr algn="ctr" fontAlgn="ctr"/>
                      <a:r>
                        <a:rPr lang="en-US" sz="1400" b="1" i="0" u="none" strike="noStrike">
                          <a:solidFill>
                            <a:srgbClr val="000000"/>
                          </a:solidFill>
                          <a:effectLst/>
                          <a:latin typeface="ＭＳ ゴシック" panose="020B0609070205080204" pitchFamily="49" charset="-128"/>
                          <a:ea typeface="ＭＳ ゴシック" panose="020B0609070205080204" pitchFamily="49" charset="-128"/>
                        </a:rPr>
                        <a:t>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2">
                  <a:txBody>
                    <a:bodyPr/>
                    <a:lstStyle/>
                    <a:p>
                      <a:pPr algn="ctr" fontAlgn="ctr"/>
                      <a:r>
                        <a:rPr 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Linux 3.13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81305625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841967705"/>
              </p:ext>
            </p:extLst>
          </p:nvPr>
        </p:nvGraphicFramePr>
        <p:xfrm>
          <a:off x="946380" y="5584925"/>
          <a:ext cx="3124199" cy="742950"/>
        </p:xfrm>
        <a:graphic>
          <a:graphicData uri="http://schemas.openxmlformats.org/drawingml/2006/table">
            <a:tbl>
              <a:tblPr/>
              <a:tblGrid>
                <a:gridCol w="1196231">
                  <a:extLst>
                    <a:ext uri="{9D8B030D-6E8A-4147-A177-3AD203B41FA5}">
                      <a16:colId xmlns:a16="http://schemas.microsoft.com/office/drawing/2014/main" val="3327437753"/>
                    </a:ext>
                  </a:extLst>
                </a:gridCol>
                <a:gridCol w="1927968">
                  <a:extLst>
                    <a:ext uri="{9D8B030D-6E8A-4147-A177-3AD203B41FA5}">
                      <a16:colId xmlns:a16="http://schemas.microsoft.com/office/drawing/2014/main" val="1997321360"/>
                    </a:ext>
                  </a:extLst>
                </a:gridCol>
              </a:tblGrid>
              <a:tr h="247650">
                <a:tc>
                  <a:txBody>
                    <a:bodyPr/>
                    <a:lstStyle/>
                    <a:p>
                      <a:pPr algn="ctr" fontAlgn="ctr"/>
                      <a:r>
                        <a:rPr lang="en-US" sz="1400" b="1" i="0" u="none" strike="noStrike">
                          <a:solidFill>
                            <a:srgbClr val="000000"/>
                          </a:solidFill>
                          <a:effectLst/>
                          <a:latin typeface="ＭＳ ゴシック" panose="020B0609070205080204" pitchFamily="49" charset="-128"/>
                          <a:ea typeface="ＭＳ ゴシック" panose="020B0609070205080204" pitchFamily="49" charset="-128"/>
                        </a:rPr>
                        <a:t>CPU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Intel Xeon E3-1290v2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602904"/>
                  </a:ext>
                </a:extLst>
              </a:tr>
              <a:tr h="247650">
                <a:tc>
                  <a:txBody>
                    <a:bodyPr/>
                    <a:lstStyle/>
                    <a:p>
                      <a:pPr algn="ctr" fontAlgn="ctr"/>
                      <a:r>
                        <a:rPr lang="ja-JP" altLang="en-US" sz="1400" b="1" i="0" u="none" strike="noStrike">
                          <a:solidFill>
                            <a:srgbClr val="000000"/>
                          </a:solidFill>
                          <a:effectLst/>
                          <a:latin typeface="ＭＳ ゴシック" panose="020B0609070205080204" pitchFamily="49" charset="-128"/>
                          <a:ea typeface="ＭＳ ゴシック" panose="020B0609070205080204" pitchFamily="49" charset="-128"/>
                        </a:rPr>
                        <a:t>メモリ</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US" sz="1400" b="0" i="0" u="none" strike="noStrike">
                          <a:solidFill>
                            <a:srgbClr val="000000"/>
                          </a:solidFill>
                          <a:effectLst/>
                          <a:latin typeface="ＭＳ ゴシック" panose="020B0609070205080204" pitchFamily="49" charset="-128"/>
                          <a:ea typeface="ＭＳ ゴシック" panose="020B0609070205080204" pitchFamily="49" charset="-128"/>
                        </a:rPr>
                        <a:t>8GB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668332"/>
                  </a:ext>
                </a:extLst>
              </a:tr>
              <a:tr h="247650">
                <a:tc>
                  <a:txBody>
                    <a:bodyPr/>
                    <a:lstStyle/>
                    <a:p>
                      <a:pPr algn="ctr" fontAlgn="ctr"/>
                      <a:r>
                        <a:rPr lang="en-US" sz="1400" b="1" i="0" u="none" strike="noStrike">
                          <a:solidFill>
                            <a:srgbClr val="000000"/>
                          </a:solidFill>
                          <a:effectLst/>
                          <a:latin typeface="ＭＳ ゴシック" panose="020B0609070205080204" pitchFamily="49" charset="-128"/>
                          <a:ea typeface="ＭＳ ゴシック" panose="020B0609070205080204" pitchFamily="49" charset="-128"/>
                        </a:rPr>
                        <a:t>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Linux 3.13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47523"/>
                  </a:ext>
                </a:extLst>
              </a:tr>
            </a:tbl>
          </a:graphicData>
        </a:graphic>
      </p:graphicFrame>
    </p:spTree>
    <p:extLst>
      <p:ext uri="{BB962C8B-B14F-4D97-AF65-F5344CB8AC3E}">
        <p14:creationId xmlns:p14="http://schemas.microsoft.com/office/powerpoint/2010/main" val="4198434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比較対象</a:t>
            </a:r>
          </a:p>
        </p:txBody>
      </p:sp>
      <p:sp>
        <p:nvSpPr>
          <p:cNvPr id="3" name="コンテンツ プレースホルダー 2"/>
          <p:cNvSpPr>
            <a:spLocks noGrp="1"/>
          </p:cNvSpPr>
          <p:nvPr>
            <p:ph idx="1"/>
          </p:nvPr>
        </p:nvSpPr>
        <p:spPr/>
        <p:txBody>
          <a:bodyPr/>
          <a:lstStyle/>
          <a:p>
            <a:r>
              <a:rPr kumimoji="1" lang="ja-JP" altLang="en-US" dirty="0"/>
              <a:t>以下の</a:t>
            </a:r>
            <a:r>
              <a:rPr kumimoji="1" lang="en-US" altLang="ja-JP" dirty="0"/>
              <a:t>3</a:t>
            </a:r>
            <a:r>
              <a:rPr kumimoji="1" lang="ja-JP" altLang="en-US" dirty="0" err="1"/>
              <a:t>つの</a:t>
            </a:r>
            <a:r>
              <a:rPr lang="ja-JP" altLang="en-US" dirty="0"/>
              <a:t>システム</a:t>
            </a:r>
            <a:r>
              <a:rPr kumimoji="1" lang="ja-JP" altLang="en-US" dirty="0"/>
              <a:t>について比較した</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grpSp>
        <p:nvGrpSpPr>
          <p:cNvPr id="26" name="グループ化 25"/>
          <p:cNvGrpSpPr/>
          <p:nvPr/>
        </p:nvGrpSpPr>
        <p:grpSpPr>
          <a:xfrm>
            <a:off x="467544" y="2228801"/>
            <a:ext cx="3852000" cy="1623643"/>
            <a:chOff x="3106583" y="4552264"/>
            <a:chExt cx="3852000" cy="1623643"/>
          </a:xfrm>
        </p:grpSpPr>
        <p:grpSp>
          <p:nvGrpSpPr>
            <p:cNvPr id="6" name="グループ化 5"/>
            <p:cNvGrpSpPr/>
            <p:nvPr/>
          </p:nvGrpSpPr>
          <p:grpSpPr>
            <a:xfrm>
              <a:off x="3106584" y="4916743"/>
              <a:ext cx="3851999" cy="1259164"/>
              <a:chOff x="3127278" y="5131968"/>
              <a:chExt cx="3851999" cy="1259164"/>
            </a:xfrm>
          </p:grpSpPr>
          <p:grpSp>
            <p:nvGrpSpPr>
              <p:cNvPr id="13" name="グループ化 12"/>
              <p:cNvGrpSpPr/>
              <p:nvPr/>
            </p:nvGrpSpPr>
            <p:grpSpPr>
              <a:xfrm>
                <a:off x="3127278" y="5131968"/>
                <a:ext cx="3851999" cy="1259164"/>
                <a:chOff x="1600803" y="5131968"/>
                <a:chExt cx="3851999" cy="1259164"/>
              </a:xfrm>
            </p:grpSpPr>
            <p:grpSp>
              <p:nvGrpSpPr>
                <p:cNvPr id="19" name="グループ化 18"/>
                <p:cNvGrpSpPr/>
                <p:nvPr/>
              </p:nvGrpSpPr>
              <p:grpSpPr>
                <a:xfrm>
                  <a:off x="2212802" y="5131968"/>
                  <a:ext cx="3240000" cy="1259164"/>
                  <a:chOff x="2931575" y="5131968"/>
                  <a:chExt cx="3240000" cy="1259164"/>
                </a:xfrm>
              </p:grpSpPr>
              <p:sp>
                <p:nvSpPr>
                  <p:cNvPr id="20" name="正方形/長方形 19"/>
                  <p:cNvSpPr/>
                  <p:nvPr/>
                </p:nvSpPr>
                <p:spPr>
                  <a:xfrm>
                    <a:off x="2931575" y="5131968"/>
                    <a:ext cx="3240000" cy="1259164"/>
                  </a:xfrm>
                  <a:prstGeom prst="rect">
                    <a:avLst/>
                  </a:prstGeom>
                  <a:solidFill>
                    <a:schemeClr val="accent6"/>
                  </a:solidFill>
                  <a:ln w="38100" cmpd="sng">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仮想化システム</a:t>
                    </a:r>
                    <a:endParaRPr lang="en-US" altLang="ja-JP" dirty="0"/>
                  </a:p>
                  <a:p>
                    <a:pPr algn="ctr"/>
                    <a:endParaRPr lang="en-US" altLang="ja-JP" dirty="0"/>
                  </a:p>
                  <a:p>
                    <a:pPr algn="ctr"/>
                    <a:endParaRPr kumimoji="1" lang="en-US" altLang="ja-JP" dirty="0"/>
                  </a:p>
                  <a:p>
                    <a:pPr algn="ctr"/>
                    <a:endParaRPr lang="en-US" altLang="ja-JP" dirty="0"/>
                  </a:p>
                </p:txBody>
              </p:sp>
              <p:cxnSp>
                <p:nvCxnSpPr>
                  <p:cNvPr id="21" name="直線コネクタ 20"/>
                  <p:cNvCxnSpPr>
                    <a:stCxn id="11" idx="0"/>
                    <a:endCxn id="12" idx="1"/>
                  </p:cNvCxnSpPr>
                  <p:nvPr/>
                </p:nvCxnSpPr>
                <p:spPr bwMode="auto">
                  <a:xfrm>
                    <a:off x="4227575" y="5905132"/>
                    <a:ext cx="720000" cy="0"/>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17" name="直線コネクタ 16"/>
                <p:cNvCxnSpPr>
                  <a:stCxn id="11" idx="2"/>
                </p:cNvCxnSpPr>
                <p:nvPr/>
              </p:nvCxnSpPr>
              <p:spPr bwMode="auto">
                <a:xfrm flipH="1">
                  <a:off x="1600803" y="5905132"/>
                  <a:ext cx="720000" cy="0"/>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1" name="片側の 2 つの角を丸めた四角形 10"/>
              <p:cNvSpPr/>
              <p:nvPr/>
            </p:nvSpPr>
            <p:spPr>
              <a:xfrm>
                <a:off x="3847278" y="5599132"/>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a:t>
                </a:r>
                <a:endParaRPr kumimoji="1" lang="en-US" altLang="ja-JP" dirty="0"/>
              </a:p>
              <a:p>
                <a:pPr algn="ctr"/>
                <a:r>
                  <a:rPr kumimoji="1" lang="ja-JP" altLang="en-US" dirty="0"/>
                  <a:t>デバイス</a:t>
                </a:r>
                <a:endParaRPr kumimoji="1" lang="en-US" altLang="ja-JP" dirty="0"/>
              </a:p>
            </p:txBody>
          </p:sp>
          <p:sp>
            <p:nvSpPr>
              <p:cNvPr id="12" name="角丸四角形 11"/>
              <p:cNvSpPr/>
              <p:nvPr/>
            </p:nvSpPr>
            <p:spPr>
              <a:xfrm>
                <a:off x="5739743" y="5599132"/>
                <a:ext cx="1188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grpSp>
        <p:sp>
          <p:nvSpPr>
            <p:cNvPr id="25" name="テキスト ボックス 24"/>
            <p:cNvSpPr txBox="1"/>
            <p:nvPr/>
          </p:nvSpPr>
          <p:spPr>
            <a:xfrm>
              <a:off x="3106583" y="4552264"/>
              <a:ext cx="1492716" cy="369332"/>
            </a:xfrm>
            <a:prstGeom prst="rect">
              <a:avLst/>
            </a:prstGeom>
            <a:noFill/>
          </p:spPr>
          <p:txBody>
            <a:bodyPr wrap="none" rtlCol="0">
              <a:spAutoFit/>
            </a:bodyPr>
            <a:lstStyle/>
            <a:p>
              <a:r>
                <a:rPr lang="ja-JP" altLang="en-US" dirty="0"/>
                <a:t>従来システム</a:t>
              </a:r>
              <a:endParaRPr kumimoji="1" lang="ja-JP" altLang="en-US" dirty="0"/>
            </a:p>
          </p:txBody>
        </p:sp>
      </p:grpSp>
      <p:grpSp>
        <p:nvGrpSpPr>
          <p:cNvPr id="76" name="グループ化 75"/>
          <p:cNvGrpSpPr/>
          <p:nvPr/>
        </p:nvGrpSpPr>
        <p:grpSpPr>
          <a:xfrm>
            <a:off x="4734897" y="2993054"/>
            <a:ext cx="4229103" cy="2645195"/>
            <a:chOff x="4466830" y="2691112"/>
            <a:chExt cx="4229103" cy="2645195"/>
          </a:xfrm>
        </p:grpSpPr>
        <p:grpSp>
          <p:nvGrpSpPr>
            <p:cNvPr id="70" name="グループ化 69"/>
            <p:cNvGrpSpPr/>
            <p:nvPr/>
          </p:nvGrpSpPr>
          <p:grpSpPr>
            <a:xfrm>
              <a:off x="5186830" y="2812660"/>
              <a:ext cx="3509103" cy="2523647"/>
              <a:chOff x="5186830" y="2812660"/>
              <a:chExt cx="3509103" cy="2523647"/>
            </a:xfrm>
          </p:grpSpPr>
          <p:grpSp>
            <p:nvGrpSpPr>
              <p:cNvPr id="53" name="グループ化 52"/>
              <p:cNvGrpSpPr/>
              <p:nvPr/>
            </p:nvGrpSpPr>
            <p:grpSpPr>
              <a:xfrm>
                <a:off x="5186830" y="2812660"/>
                <a:ext cx="3509103" cy="2523647"/>
                <a:chOff x="4591009" y="3969741"/>
                <a:chExt cx="3509103" cy="2523647"/>
              </a:xfrm>
            </p:grpSpPr>
            <p:sp>
              <p:nvSpPr>
                <p:cNvPr id="58" name="正方形/長方形 57"/>
                <p:cNvSpPr/>
                <p:nvPr/>
              </p:nvSpPr>
              <p:spPr>
                <a:xfrm>
                  <a:off x="4591009" y="6133388"/>
                  <a:ext cx="3509103"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クラウドハイパーバイザ</a:t>
                  </a:r>
                  <a:endParaRPr lang="en-US" altLang="ja-JP" dirty="0"/>
                </a:p>
              </p:txBody>
            </p:sp>
            <p:sp>
              <p:nvSpPr>
                <p:cNvPr id="59" name="片側の 2 つの角を丸めた四角形 58"/>
                <p:cNvSpPr/>
                <p:nvPr/>
              </p:nvSpPr>
              <p:spPr>
                <a:xfrm>
                  <a:off x="4591009" y="5009525"/>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シャドウ</a:t>
                  </a:r>
                  <a:endParaRPr kumimoji="1" lang="en-US" altLang="ja-JP" dirty="0"/>
                </a:p>
                <a:p>
                  <a:pPr algn="ctr"/>
                  <a:r>
                    <a:rPr kumimoji="1" lang="ja-JP" altLang="en-US" dirty="0"/>
                    <a:t>デバイス</a:t>
                  </a:r>
                  <a:endParaRPr kumimoji="1" lang="en-US" altLang="ja-JP" dirty="0"/>
                </a:p>
              </p:txBody>
            </p:sp>
            <p:grpSp>
              <p:nvGrpSpPr>
                <p:cNvPr id="60" name="グループ化 59"/>
                <p:cNvGrpSpPr/>
                <p:nvPr/>
              </p:nvGrpSpPr>
              <p:grpSpPr>
                <a:xfrm>
                  <a:off x="5940112" y="3969741"/>
                  <a:ext cx="2160000" cy="1951857"/>
                  <a:chOff x="4905613" y="3970434"/>
                  <a:chExt cx="2160000" cy="1951857"/>
                </a:xfrm>
              </p:grpSpPr>
              <p:sp>
                <p:nvSpPr>
                  <p:cNvPr id="61" name="正方形/長方形 60"/>
                  <p:cNvSpPr/>
                  <p:nvPr/>
                </p:nvSpPr>
                <p:spPr>
                  <a:xfrm>
                    <a:off x="4905613" y="4338291"/>
                    <a:ext cx="2160000" cy="158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62" name="正方形/長方形 61"/>
                  <p:cNvSpPr/>
                  <p:nvPr/>
                </p:nvSpPr>
                <p:spPr>
                  <a:xfrm>
                    <a:off x="5085613" y="4483418"/>
                    <a:ext cx="1800000" cy="1332000"/>
                  </a:xfrm>
                  <a:prstGeom prst="rect">
                    <a:avLst/>
                  </a:prstGeom>
                  <a:solidFill>
                    <a:schemeClr val="accent6"/>
                  </a:solidFill>
                  <a:ln w="381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仮想化システム</a:t>
                    </a:r>
                    <a:endParaRPr lang="en-US" altLang="ja-JP" dirty="0"/>
                  </a:p>
                  <a:p>
                    <a:pPr algn="ctr"/>
                    <a:endParaRPr kumimoji="1" lang="en-US" altLang="ja-JP" dirty="0"/>
                  </a:p>
                  <a:p>
                    <a:pPr algn="ctr"/>
                    <a:endParaRPr lang="en-US" altLang="ja-JP" dirty="0"/>
                  </a:p>
                  <a:p>
                    <a:pPr algn="ctr"/>
                    <a:endParaRPr kumimoji="1" lang="en-US" altLang="ja-JP" dirty="0"/>
                  </a:p>
                </p:txBody>
              </p:sp>
              <p:sp>
                <p:nvSpPr>
                  <p:cNvPr id="63" name="角丸四角形 62"/>
                  <p:cNvSpPr/>
                  <p:nvPr/>
                </p:nvSpPr>
                <p:spPr>
                  <a:xfrm>
                    <a:off x="5432459" y="5010218"/>
                    <a:ext cx="1188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sp>
                <p:nvSpPr>
                  <p:cNvPr id="64" name="テキスト ボックス 63"/>
                  <p:cNvSpPr txBox="1"/>
                  <p:nvPr/>
                </p:nvSpPr>
                <p:spPr>
                  <a:xfrm>
                    <a:off x="5393112" y="3970434"/>
                    <a:ext cx="1266693" cy="369332"/>
                  </a:xfrm>
                  <a:prstGeom prst="rect">
                    <a:avLst/>
                  </a:prstGeom>
                  <a:noFill/>
                </p:spPr>
                <p:txBody>
                  <a:bodyPr wrap="none" rtlCol="0">
                    <a:spAutoFit/>
                  </a:bodyPr>
                  <a:lstStyle/>
                  <a:p>
                    <a:r>
                      <a:rPr kumimoji="1" lang="ja-JP" altLang="en-US" dirty="0"/>
                      <a:t>クラウド</a:t>
                    </a:r>
                    <a:r>
                      <a:rPr kumimoji="1" lang="en-US" altLang="ja-JP" dirty="0"/>
                      <a:t>VM</a:t>
                    </a:r>
                    <a:endParaRPr kumimoji="1" lang="ja-JP" altLang="en-US" dirty="0"/>
                  </a:p>
                </p:txBody>
              </p:sp>
            </p:grpSp>
          </p:grpSp>
          <p:cxnSp>
            <p:nvCxnSpPr>
              <p:cNvPr id="67" name="直線コネクタ 66"/>
              <p:cNvCxnSpPr>
                <a:stCxn id="63" idx="2"/>
              </p:cNvCxnSpPr>
              <p:nvPr/>
            </p:nvCxnSpPr>
            <p:spPr bwMode="auto">
              <a:xfrm>
                <a:off x="7656779" y="4464444"/>
                <a:ext cx="0" cy="502537"/>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直線コネクタ 68"/>
              <p:cNvCxnSpPr>
                <a:stCxn id="59" idx="1"/>
              </p:cNvCxnSpPr>
              <p:nvPr/>
            </p:nvCxnSpPr>
            <p:spPr bwMode="auto">
              <a:xfrm>
                <a:off x="5780830" y="4464444"/>
                <a:ext cx="0" cy="502537"/>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71" name="テキスト ボックス 70"/>
            <p:cNvSpPr txBox="1"/>
            <p:nvPr/>
          </p:nvSpPr>
          <p:spPr>
            <a:xfrm>
              <a:off x="4468696" y="2691112"/>
              <a:ext cx="1059521" cy="369332"/>
            </a:xfrm>
            <a:prstGeom prst="rect">
              <a:avLst/>
            </a:prstGeom>
            <a:noFill/>
          </p:spPr>
          <p:txBody>
            <a:bodyPr wrap="none" rtlCol="0">
              <a:spAutoFit/>
            </a:bodyPr>
            <a:lstStyle/>
            <a:p>
              <a:r>
                <a:rPr kumimoji="1" lang="en-US" altLang="ja-JP" dirty="0" err="1"/>
                <a:t>VSB</a:t>
              </a:r>
              <a:r>
                <a:rPr lang="en-US" altLang="ja-JP" dirty="0" err="1"/>
                <a:t>y</a:t>
              </a:r>
              <a:r>
                <a:rPr kumimoji="1" lang="en-US" altLang="ja-JP" dirty="0" err="1"/>
                <a:t>pass</a:t>
              </a:r>
              <a:endParaRPr kumimoji="1" lang="ja-JP" altLang="en-US" dirty="0"/>
            </a:p>
          </p:txBody>
        </p:sp>
        <p:cxnSp>
          <p:nvCxnSpPr>
            <p:cNvPr id="73" name="直線コネクタ 72"/>
            <p:cNvCxnSpPr>
              <a:stCxn id="59" idx="2"/>
            </p:cNvCxnSpPr>
            <p:nvPr/>
          </p:nvCxnSpPr>
          <p:spPr bwMode="auto">
            <a:xfrm flipH="1">
              <a:off x="4466830" y="4158444"/>
              <a:ext cx="720000" cy="0"/>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7" name="グループ化 6"/>
          <p:cNvGrpSpPr/>
          <p:nvPr/>
        </p:nvGrpSpPr>
        <p:grpSpPr>
          <a:xfrm>
            <a:off x="603224" y="4209214"/>
            <a:ext cx="3780000" cy="2460106"/>
            <a:chOff x="603224" y="4209214"/>
            <a:chExt cx="3780000" cy="2460106"/>
          </a:xfrm>
        </p:grpSpPr>
        <p:grpSp>
          <p:nvGrpSpPr>
            <p:cNvPr id="5" name="グループ化 4"/>
            <p:cNvGrpSpPr/>
            <p:nvPr/>
          </p:nvGrpSpPr>
          <p:grpSpPr>
            <a:xfrm>
              <a:off x="603224" y="4209214"/>
              <a:ext cx="3780000" cy="1980000"/>
              <a:chOff x="603224" y="4209214"/>
              <a:chExt cx="3780000" cy="1980000"/>
            </a:xfrm>
          </p:grpSpPr>
          <p:grpSp>
            <p:nvGrpSpPr>
              <p:cNvPr id="50" name="グループ化 49"/>
              <p:cNvGrpSpPr/>
              <p:nvPr/>
            </p:nvGrpSpPr>
            <p:grpSpPr>
              <a:xfrm>
                <a:off x="603224" y="4209214"/>
                <a:ext cx="3780000" cy="1980000"/>
                <a:chOff x="899591" y="3930300"/>
                <a:chExt cx="4108497" cy="2186304"/>
              </a:xfrm>
            </p:grpSpPr>
            <p:sp>
              <p:nvSpPr>
                <p:cNvPr id="34" name="正方形/長方形 33"/>
                <p:cNvSpPr/>
                <p:nvPr/>
              </p:nvSpPr>
              <p:spPr>
                <a:xfrm>
                  <a:off x="1408088" y="4676604"/>
                  <a:ext cx="3600000" cy="144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grpSp>
              <p:nvGrpSpPr>
                <p:cNvPr id="40" name="グループ化 39"/>
                <p:cNvGrpSpPr/>
                <p:nvPr/>
              </p:nvGrpSpPr>
              <p:grpSpPr>
                <a:xfrm>
                  <a:off x="899591" y="3930300"/>
                  <a:ext cx="3964497" cy="2095886"/>
                  <a:chOff x="3066086" y="4080021"/>
                  <a:chExt cx="3964497" cy="2095886"/>
                </a:xfrm>
              </p:grpSpPr>
              <p:grpSp>
                <p:nvGrpSpPr>
                  <p:cNvPr id="41" name="グループ化 40"/>
                  <p:cNvGrpSpPr/>
                  <p:nvPr/>
                </p:nvGrpSpPr>
                <p:grpSpPr>
                  <a:xfrm>
                    <a:off x="3066086" y="4916743"/>
                    <a:ext cx="3964497" cy="1259164"/>
                    <a:chOff x="3086780" y="5131968"/>
                    <a:chExt cx="3964497" cy="1259164"/>
                  </a:xfrm>
                </p:grpSpPr>
                <p:grpSp>
                  <p:nvGrpSpPr>
                    <p:cNvPr id="43" name="グループ化 42"/>
                    <p:cNvGrpSpPr/>
                    <p:nvPr/>
                  </p:nvGrpSpPr>
                  <p:grpSpPr>
                    <a:xfrm>
                      <a:off x="3086780" y="5131968"/>
                      <a:ext cx="3964497" cy="1259164"/>
                      <a:chOff x="1560305" y="5131968"/>
                      <a:chExt cx="3964497" cy="1259164"/>
                    </a:xfrm>
                  </p:grpSpPr>
                  <p:grpSp>
                    <p:nvGrpSpPr>
                      <p:cNvPr id="46" name="グループ化 45"/>
                      <p:cNvGrpSpPr/>
                      <p:nvPr/>
                    </p:nvGrpSpPr>
                    <p:grpSpPr>
                      <a:xfrm>
                        <a:off x="2212802" y="5131968"/>
                        <a:ext cx="3312000" cy="1259164"/>
                        <a:chOff x="2931575" y="5131968"/>
                        <a:chExt cx="3312000" cy="1259164"/>
                      </a:xfrm>
                    </p:grpSpPr>
                    <p:sp>
                      <p:nvSpPr>
                        <p:cNvPr id="48" name="正方形/長方形 47"/>
                        <p:cNvSpPr/>
                        <p:nvPr/>
                      </p:nvSpPr>
                      <p:spPr>
                        <a:xfrm>
                          <a:off x="2931575" y="5131968"/>
                          <a:ext cx="3312000" cy="1259164"/>
                        </a:xfrm>
                        <a:prstGeom prst="rect">
                          <a:avLst/>
                        </a:prstGeom>
                        <a:solidFill>
                          <a:schemeClr val="accent6"/>
                        </a:solidFill>
                        <a:ln w="38100" cmpd="sng">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仮想化システム</a:t>
                          </a:r>
                          <a:endParaRPr lang="en-US" altLang="ja-JP" dirty="0"/>
                        </a:p>
                        <a:p>
                          <a:pPr algn="ctr"/>
                          <a:endParaRPr lang="en-US" altLang="ja-JP" dirty="0"/>
                        </a:p>
                        <a:p>
                          <a:pPr algn="ctr"/>
                          <a:endParaRPr kumimoji="1" lang="en-US" altLang="ja-JP" dirty="0"/>
                        </a:p>
                        <a:p>
                          <a:pPr algn="ctr"/>
                          <a:endParaRPr lang="en-US" altLang="ja-JP" dirty="0"/>
                        </a:p>
                      </p:txBody>
                    </p:sp>
                    <p:cxnSp>
                      <p:nvCxnSpPr>
                        <p:cNvPr id="49" name="直線コネクタ 48"/>
                        <p:cNvCxnSpPr>
                          <a:stCxn id="44" idx="0"/>
                          <a:endCxn id="45" idx="1"/>
                        </p:cNvCxnSpPr>
                        <p:nvPr/>
                      </p:nvCxnSpPr>
                      <p:spPr bwMode="auto">
                        <a:xfrm>
                          <a:off x="4227575" y="5905132"/>
                          <a:ext cx="720000" cy="0"/>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47" name="直線コネクタ 46"/>
                      <p:cNvCxnSpPr>
                        <a:stCxn id="44" idx="2"/>
                      </p:cNvCxnSpPr>
                      <p:nvPr/>
                    </p:nvCxnSpPr>
                    <p:spPr bwMode="auto">
                      <a:xfrm flipH="1" flipV="1">
                        <a:off x="1560305" y="5905132"/>
                        <a:ext cx="760498" cy="1"/>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4" name="片側の 2 つの角を丸めた四角形 43"/>
                    <p:cNvSpPr/>
                    <p:nvPr/>
                  </p:nvSpPr>
                  <p:spPr>
                    <a:xfrm>
                      <a:off x="3847278" y="5599132"/>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a:t>
                      </a:r>
                      <a:endParaRPr kumimoji="1" lang="en-US" altLang="ja-JP" dirty="0"/>
                    </a:p>
                    <a:p>
                      <a:pPr algn="ctr"/>
                      <a:r>
                        <a:rPr kumimoji="1" lang="ja-JP" altLang="en-US" dirty="0"/>
                        <a:t>デバイス</a:t>
                      </a:r>
                      <a:endParaRPr kumimoji="1" lang="en-US" altLang="ja-JP" dirty="0"/>
                    </a:p>
                  </p:txBody>
                </p:sp>
                <p:sp>
                  <p:nvSpPr>
                    <p:cNvPr id="45" name="角丸四角形 44"/>
                    <p:cNvSpPr/>
                    <p:nvPr/>
                  </p:nvSpPr>
                  <p:spPr>
                    <a:xfrm>
                      <a:off x="5739743" y="5599132"/>
                      <a:ext cx="1188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grpSp>
              <p:sp>
                <p:nvSpPr>
                  <p:cNvPr id="42" name="テキスト ボックス 41"/>
                  <p:cNvSpPr txBox="1"/>
                  <p:nvPr/>
                </p:nvSpPr>
                <p:spPr>
                  <a:xfrm>
                    <a:off x="3066086" y="4080021"/>
                    <a:ext cx="2023170" cy="407814"/>
                  </a:xfrm>
                  <a:prstGeom prst="rect">
                    <a:avLst/>
                  </a:prstGeom>
                  <a:noFill/>
                </p:spPr>
                <p:txBody>
                  <a:bodyPr wrap="none" rtlCol="0">
                    <a:spAutoFit/>
                  </a:bodyPr>
                  <a:lstStyle/>
                  <a:p>
                    <a:r>
                      <a:rPr lang="ja-JP" altLang="en-US" dirty="0"/>
                      <a:t>仮想クラウド環境</a:t>
                    </a:r>
                    <a:endParaRPr kumimoji="1" lang="ja-JP" altLang="en-US" dirty="0"/>
                  </a:p>
                </p:txBody>
              </p:sp>
            </p:grpSp>
          </p:grpSp>
          <p:sp>
            <p:nvSpPr>
              <p:cNvPr id="51" name="テキスト ボックス 50"/>
              <p:cNvSpPr txBox="1"/>
              <p:nvPr/>
            </p:nvSpPr>
            <p:spPr>
              <a:xfrm>
                <a:off x="2093797" y="4536051"/>
                <a:ext cx="1266693" cy="369332"/>
              </a:xfrm>
              <a:prstGeom prst="rect">
                <a:avLst/>
              </a:prstGeom>
              <a:noFill/>
            </p:spPr>
            <p:txBody>
              <a:bodyPr wrap="none" rtlCol="0">
                <a:spAutoFit/>
              </a:bodyPr>
              <a:lstStyle/>
              <a:p>
                <a:r>
                  <a:rPr kumimoji="1" lang="ja-JP" altLang="en-US" dirty="0"/>
                  <a:t>クラウド</a:t>
                </a:r>
                <a:r>
                  <a:rPr kumimoji="1" lang="en-US" altLang="ja-JP" dirty="0"/>
                  <a:t>VM</a:t>
                </a:r>
                <a:endParaRPr kumimoji="1" lang="ja-JP" altLang="en-US" dirty="0"/>
              </a:p>
            </p:txBody>
          </p:sp>
        </p:grpSp>
        <p:sp>
          <p:nvSpPr>
            <p:cNvPr id="52" name="正方形/長方形 51"/>
            <p:cNvSpPr/>
            <p:nvPr/>
          </p:nvSpPr>
          <p:spPr>
            <a:xfrm>
              <a:off x="1070708" y="6309320"/>
              <a:ext cx="3312516"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クラウドハイパーバイザ</a:t>
              </a:r>
              <a:endParaRPr lang="en-US" altLang="ja-JP" dirty="0"/>
            </a:p>
          </p:txBody>
        </p:sp>
      </p:grpSp>
    </p:spTree>
    <p:extLst>
      <p:ext uri="{BB962C8B-B14F-4D97-AF65-F5344CB8AC3E}">
        <p14:creationId xmlns:p14="http://schemas.microsoft.com/office/powerpoint/2010/main" val="3508399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帯域外リモート管理の入出力の盗聴</a:t>
            </a:r>
            <a:endParaRPr kumimoji="1" lang="ja-JP" altLang="en-US" dirty="0"/>
          </a:p>
        </p:txBody>
      </p:sp>
      <p:sp>
        <p:nvSpPr>
          <p:cNvPr id="3" name="コンテンツ プレースホルダー 2"/>
          <p:cNvSpPr>
            <a:spLocks noGrp="1"/>
          </p:cNvSpPr>
          <p:nvPr>
            <p:ph idx="1"/>
          </p:nvPr>
        </p:nvSpPr>
        <p:spPr>
          <a:xfrm>
            <a:off x="432000" y="1600200"/>
            <a:ext cx="8280000" cy="5141168"/>
          </a:xfrm>
        </p:spPr>
        <p:txBody>
          <a:bodyPr/>
          <a:lstStyle/>
          <a:p>
            <a:r>
              <a:rPr lang="ja-JP" altLang="en-US" dirty="0"/>
              <a:t>仮想化システム内の仮想デバイスにおいて入出力を盗聴</a:t>
            </a:r>
            <a:endParaRPr lang="en-US" altLang="ja-JP" dirty="0"/>
          </a:p>
          <a:p>
            <a:pPr lvl="1"/>
            <a:r>
              <a:rPr kumimoji="1" lang="ja-JP" altLang="en-US" dirty="0"/>
              <a:t>ユーザ</a:t>
            </a:r>
            <a:r>
              <a:rPr kumimoji="1" lang="en-US" altLang="ja-JP" dirty="0"/>
              <a:t>VM</a:t>
            </a:r>
            <a:r>
              <a:rPr kumimoji="1" lang="ja-JP" altLang="en-US" dirty="0"/>
              <a:t>の仮想シリアルコンソールに文字を入力</a:t>
            </a:r>
            <a:endParaRPr kumimoji="1" lang="en-US" altLang="ja-JP" dirty="0"/>
          </a:p>
          <a:p>
            <a:pPr lvl="1"/>
            <a:r>
              <a:rPr lang="ja-JP" altLang="en-US" dirty="0"/>
              <a:t>ユーザ</a:t>
            </a:r>
            <a:r>
              <a:rPr lang="en-US" altLang="ja-JP" dirty="0"/>
              <a:t>VM</a:t>
            </a:r>
            <a:r>
              <a:rPr lang="ja-JP" altLang="en-US" dirty="0"/>
              <a:t>の仮想キーボードにキーを入力</a:t>
            </a:r>
            <a:endParaRPr lang="en-US" altLang="ja-JP" dirty="0"/>
          </a:p>
          <a:p>
            <a:pPr lvl="1"/>
            <a:r>
              <a:rPr lang="ja-JP" altLang="en-US" dirty="0">
                <a:solidFill>
                  <a:prstClr val="black"/>
                </a:solidFill>
              </a:rPr>
              <a:t>ユーザ</a:t>
            </a:r>
            <a:r>
              <a:rPr lang="en-US" altLang="ja-JP" dirty="0">
                <a:solidFill>
                  <a:prstClr val="black"/>
                </a:solidFill>
              </a:rPr>
              <a:t>VM</a:t>
            </a:r>
            <a:r>
              <a:rPr lang="ja-JP" altLang="en-US" dirty="0">
                <a:solidFill>
                  <a:prstClr val="black"/>
                </a:solidFill>
              </a:rPr>
              <a:t>の仮想ビデオカードに画面を出力</a:t>
            </a:r>
            <a:endParaRPr lang="en-US" altLang="ja-JP" dirty="0"/>
          </a:p>
          <a:p>
            <a:r>
              <a:rPr lang="en-US" altLang="ja-JP" dirty="0" err="1"/>
              <a:t>VSBypass</a:t>
            </a:r>
            <a:r>
              <a:rPr lang="ja-JP" altLang="en-US" dirty="0"/>
              <a:t>ではユーザの入出力情報を何も取得できなかった</a:t>
            </a:r>
            <a:endParaRPr lang="en-US" altLang="ja-JP" dirty="0"/>
          </a:p>
          <a:p>
            <a:pPr lvl="1"/>
            <a:r>
              <a:rPr lang="ja-JP" altLang="en-US" dirty="0"/>
              <a:t>従来システムではすべて盗聴できた</a:t>
            </a:r>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14</a:t>
            </a:fld>
            <a:endParaRPr lang="ja-JP" altLang="en-US" dirty="0"/>
          </a:p>
        </p:txBody>
      </p:sp>
    </p:spTree>
    <p:extLst>
      <p:ext uri="{BB962C8B-B14F-4D97-AF65-F5344CB8AC3E}">
        <p14:creationId xmlns:p14="http://schemas.microsoft.com/office/powerpoint/2010/main" val="3624744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10065"/>
            <a:ext cx="4320000" cy="323787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34" y="1810065"/>
            <a:ext cx="3960000" cy="1241697"/>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34" y="3800955"/>
            <a:ext cx="3960000" cy="1246981"/>
          </a:xfrm>
          <a:prstGeom prst="rect">
            <a:avLst/>
          </a:prstGeom>
        </p:spPr>
      </p:pic>
      <p:sp>
        <p:nvSpPr>
          <p:cNvPr id="7" name="テキスト ボックス 6"/>
          <p:cNvSpPr txBox="1"/>
          <p:nvPr/>
        </p:nvSpPr>
        <p:spPr>
          <a:xfrm>
            <a:off x="1066848" y="1440733"/>
            <a:ext cx="2483372" cy="369332"/>
          </a:xfrm>
          <a:prstGeom prst="rect">
            <a:avLst/>
          </a:prstGeom>
          <a:noFill/>
        </p:spPr>
        <p:txBody>
          <a:bodyPr wrap="none" rtlCol="0">
            <a:spAutoFit/>
          </a:bodyPr>
          <a:lstStyle/>
          <a:p>
            <a:r>
              <a:rPr lang="ja-JP" altLang="en-US" dirty="0"/>
              <a:t>仮想シリアルコンソール</a:t>
            </a:r>
            <a:endParaRPr kumimoji="1" lang="ja-JP" altLang="en-US" dirty="0"/>
          </a:p>
        </p:txBody>
      </p:sp>
      <p:sp>
        <p:nvSpPr>
          <p:cNvPr id="8" name="テキスト ボックス 7"/>
          <p:cNvSpPr txBox="1"/>
          <p:nvPr/>
        </p:nvSpPr>
        <p:spPr>
          <a:xfrm>
            <a:off x="1449164" y="3431623"/>
            <a:ext cx="1718740" cy="369332"/>
          </a:xfrm>
          <a:prstGeom prst="rect">
            <a:avLst/>
          </a:prstGeom>
          <a:noFill/>
        </p:spPr>
        <p:txBody>
          <a:bodyPr wrap="none" rtlCol="0">
            <a:spAutoFit/>
          </a:bodyPr>
          <a:lstStyle/>
          <a:p>
            <a:r>
              <a:rPr lang="ja-JP" altLang="en-US" dirty="0"/>
              <a:t>仮想キーボード</a:t>
            </a:r>
            <a:endParaRPr kumimoji="1" lang="ja-JP" altLang="en-US" dirty="0"/>
          </a:p>
        </p:txBody>
      </p:sp>
      <p:sp>
        <p:nvSpPr>
          <p:cNvPr id="9" name="テキスト ボックス 8"/>
          <p:cNvSpPr txBox="1"/>
          <p:nvPr/>
        </p:nvSpPr>
        <p:spPr>
          <a:xfrm>
            <a:off x="5803701" y="1440733"/>
            <a:ext cx="1856598" cy="369332"/>
          </a:xfrm>
          <a:prstGeom prst="rect">
            <a:avLst/>
          </a:prstGeom>
          <a:noFill/>
        </p:spPr>
        <p:txBody>
          <a:bodyPr wrap="none" rtlCol="0">
            <a:spAutoFit/>
          </a:bodyPr>
          <a:lstStyle/>
          <a:p>
            <a:r>
              <a:rPr lang="ja-JP" altLang="en-US" dirty="0"/>
              <a:t>仮想ビデオカード</a:t>
            </a:r>
            <a:endParaRPr kumimoji="1" lang="en-US" altLang="ja-JP" dirty="0"/>
          </a:p>
        </p:txBody>
      </p:sp>
    </p:spTree>
    <p:extLst>
      <p:ext uri="{BB962C8B-B14F-4D97-AF65-F5344CB8AC3E}">
        <p14:creationId xmlns:p14="http://schemas.microsoft.com/office/powerpoint/2010/main" val="1628662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SSH</a:t>
            </a:r>
            <a:r>
              <a:rPr lang="ja-JP" altLang="en-US" dirty="0"/>
              <a:t>を用いた帯域外リモート管理の性能</a:t>
            </a:r>
            <a:endParaRPr kumimoji="1" lang="ja-JP" altLang="en-US" dirty="0"/>
          </a:p>
        </p:txBody>
      </p:sp>
      <p:sp>
        <p:nvSpPr>
          <p:cNvPr id="3" name="コンテンツ プレースホルダー 2"/>
          <p:cNvSpPr>
            <a:spLocks noGrp="1"/>
          </p:cNvSpPr>
          <p:nvPr>
            <p:ph idx="1"/>
          </p:nvPr>
        </p:nvSpPr>
        <p:spPr/>
        <p:txBody>
          <a:bodyPr/>
          <a:lstStyle/>
          <a:p>
            <a:r>
              <a:rPr lang="ja-JP" altLang="en-US" dirty="0"/>
              <a:t>入力した文字が出力されるまでの応答時間を測定</a:t>
            </a:r>
            <a:endParaRPr lang="en-US" altLang="ja-JP" dirty="0"/>
          </a:p>
          <a:p>
            <a:pPr lvl="1"/>
            <a:r>
              <a:rPr lang="ja-JP" altLang="en-US" dirty="0"/>
              <a:t>従来システムより</a:t>
            </a:r>
            <a:r>
              <a:rPr lang="en-US" altLang="ja-JP" dirty="0"/>
              <a:t>1.3</a:t>
            </a:r>
            <a:r>
              <a:rPr lang="ja-JP" altLang="en-US" dirty="0"/>
              <a:t>ミリ秒長くなった</a:t>
            </a:r>
            <a:endParaRPr lang="en-US" altLang="ja-JP" dirty="0"/>
          </a:p>
          <a:p>
            <a:pPr lvl="2"/>
            <a:r>
              <a:rPr lang="ja-JP" altLang="en-US" dirty="0"/>
              <a:t>ユーザ</a:t>
            </a:r>
            <a:r>
              <a:rPr lang="en-US" altLang="ja-JP" dirty="0"/>
              <a:t>VM</a:t>
            </a:r>
            <a:r>
              <a:rPr lang="ja-JP" altLang="en-US" dirty="0"/>
              <a:t>がネストした仮想化の影響を受けたせい</a:t>
            </a:r>
            <a:endParaRPr lang="en-US" altLang="ja-JP" dirty="0"/>
          </a:p>
          <a:p>
            <a:r>
              <a:rPr lang="ja-JP" altLang="en-US" dirty="0"/>
              <a:t>テキストファイルを表示するスループットを測定</a:t>
            </a:r>
            <a:endParaRPr lang="en-US" altLang="ja-JP" dirty="0"/>
          </a:p>
          <a:p>
            <a:pPr lvl="1"/>
            <a:r>
              <a:rPr lang="ja-JP" altLang="en-US" dirty="0"/>
              <a:t>従来システムとほぼ同じ</a:t>
            </a:r>
            <a:endParaRPr lang="en-US" altLang="ja-JP" dirty="0"/>
          </a:p>
          <a:p>
            <a:pPr lvl="2"/>
            <a:r>
              <a:rPr lang="ja-JP" altLang="en-US" dirty="0"/>
              <a:t>シャドウデバイスはネストした仮想化の影響を受けない</a:t>
            </a:r>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grpSp>
        <p:nvGrpSpPr>
          <p:cNvPr id="6" name="グループ化 5"/>
          <p:cNvGrpSpPr/>
          <p:nvPr/>
        </p:nvGrpSpPr>
        <p:grpSpPr>
          <a:xfrm>
            <a:off x="297000" y="4321352"/>
            <a:ext cx="8550000" cy="2520000"/>
            <a:chOff x="323528" y="4321352"/>
            <a:chExt cx="8550000" cy="2520000"/>
          </a:xfrm>
        </p:grpSpPr>
        <p:graphicFrame>
          <p:nvGraphicFramePr>
            <p:cNvPr id="9" name="グラフ 8">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252289330"/>
                </p:ext>
              </p:extLst>
            </p:nvPr>
          </p:nvGraphicFramePr>
          <p:xfrm>
            <a:off x="323528" y="4321352"/>
            <a:ext cx="432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996667757"/>
                </p:ext>
              </p:extLst>
            </p:nvPr>
          </p:nvGraphicFramePr>
          <p:xfrm>
            <a:off x="4553528" y="4321352"/>
            <a:ext cx="4320000" cy="2520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7" name="右矢印 6"/>
          <p:cNvSpPr/>
          <p:nvPr/>
        </p:nvSpPr>
        <p:spPr bwMode="auto">
          <a:xfrm rot="19462127">
            <a:off x="1681544" y="5405021"/>
            <a:ext cx="764662" cy="360040"/>
          </a:xfrm>
          <a:prstGeom prst="rightArrow">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sp>
        <p:nvSpPr>
          <p:cNvPr id="10" name="右矢印 9"/>
          <p:cNvSpPr/>
          <p:nvPr/>
        </p:nvSpPr>
        <p:spPr bwMode="auto">
          <a:xfrm>
            <a:off x="6282168" y="4847284"/>
            <a:ext cx="666096" cy="360040"/>
          </a:xfrm>
          <a:prstGeom prst="rightArrow">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3506442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VNC</a:t>
            </a:r>
            <a:r>
              <a:rPr lang="ja-JP" altLang="en-US" dirty="0"/>
              <a:t>を用いた帯域外リモート管理の性能</a:t>
            </a:r>
            <a:endParaRPr kumimoji="1" lang="ja-JP" altLang="en-US" dirty="0"/>
          </a:p>
        </p:txBody>
      </p:sp>
      <p:sp>
        <p:nvSpPr>
          <p:cNvPr id="3" name="コンテンツ プレースホルダー 2"/>
          <p:cNvSpPr>
            <a:spLocks noGrp="1"/>
          </p:cNvSpPr>
          <p:nvPr>
            <p:ph idx="1"/>
          </p:nvPr>
        </p:nvSpPr>
        <p:spPr/>
        <p:txBody>
          <a:bodyPr/>
          <a:lstStyle/>
          <a:p>
            <a:r>
              <a:rPr lang="ja-JP" altLang="en-US" dirty="0"/>
              <a:t>キー入力から画面表示までの応答時間を測定</a:t>
            </a:r>
            <a:endParaRPr lang="en-US" altLang="ja-JP" dirty="0"/>
          </a:p>
          <a:p>
            <a:pPr lvl="1"/>
            <a:r>
              <a:rPr lang="ja-JP" altLang="en-US" dirty="0"/>
              <a:t>従来システムより</a:t>
            </a:r>
            <a:r>
              <a:rPr lang="en-US" altLang="ja-JP" dirty="0"/>
              <a:t>13</a:t>
            </a:r>
            <a:r>
              <a:rPr lang="ja-JP" altLang="en-US" dirty="0"/>
              <a:t>ミリ秒長くなった</a:t>
            </a:r>
            <a:endParaRPr lang="en-US" altLang="ja-JP" dirty="0"/>
          </a:p>
          <a:p>
            <a:pPr lvl="2"/>
            <a:r>
              <a:rPr lang="ja-JP" altLang="en-US" dirty="0"/>
              <a:t>ネストした仮想化の影響がより大きい</a:t>
            </a:r>
            <a:endParaRPr lang="en-US" altLang="ja-JP" dirty="0"/>
          </a:p>
          <a:p>
            <a:r>
              <a:rPr lang="ja-JP" altLang="en-US" dirty="0"/>
              <a:t>画面更新（</a:t>
            </a:r>
            <a:r>
              <a:rPr lang="en-US" altLang="ja-JP" dirty="0"/>
              <a:t>300×600</a:t>
            </a:r>
            <a:r>
              <a:rPr lang="ja-JP" altLang="en-US" dirty="0"/>
              <a:t>）の取得時間を測定</a:t>
            </a:r>
            <a:endParaRPr lang="en-US" altLang="ja-JP" dirty="0"/>
          </a:p>
          <a:p>
            <a:pPr lvl="1"/>
            <a:r>
              <a:rPr lang="ja-JP" altLang="en-US" dirty="0"/>
              <a:t>従来システムより</a:t>
            </a:r>
            <a:r>
              <a:rPr lang="en-US" altLang="ja-JP" dirty="0"/>
              <a:t>23</a:t>
            </a:r>
            <a:r>
              <a:rPr lang="ja-JP" altLang="en-US" dirty="0"/>
              <a:t>ミリ秒長くなった</a:t>
            </a:r>
            <a:endParaRPr lang="en-US" altLang="ja-JP" dirty="0"/>
          </a:p>
          <a:p>
            <a:pPr lvl="2"/>
            <a:r>
              <a:rPr lang="ja-JP" altLang="en-US" dirty="0" smtClean="0"/>
              <a:t>ユーザ</a:t>
            </a:r>
            <a:r>
              <a:rPr lang="en-US" altLang="ja-JP" dirty="0" smtClean="0"/>
              <a:t>VM</a:t>
            </a:r>
            <a:r>
              <a:rPr lang="ja-JP" altLang="en-US" dirty="0" err="1" smtClean="0"/>
              <a:t>のビデオメ</a:t>
            </a:r>
            <a:r>
              <a:rPr lang="ja-JP" altLang="en-US" dirty="0" smtClean="0"/>
              <a:t>モリを扱うオーバヘッドのため</a:t>
            </a:r>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grpSp>
        <p:nvGrpSpPr>
          <p:cNvPr id="5" name="グループ化 4"/>
          <p:cNvGrpSpPr/>
          <p:nvPr/>
        </p:nvGrpSpPr>
        <p:grpSpPr>
          <a:xfrm>
            <a:off x="333432" y="4338000"/>
            <a:ext cx="8477137" cy="2520000"/>
            <a:chOff x="-161201" y="4338000"/>
            <a:chExt cx="8477137" cy="2521390"/>
          </a:xfrm>
        </p:grpSpPr>
        <p:graphicFrame>
          <p:nvGraphicFramePr>
            <p:cNvPr id="6" name="グラフ 5">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483084207"/>
                </p:ext>
              </p:extLst>
            </p:nvPr>
          </p:nvGraphicFramePr>
          <p:xfrm>
            <a:off x="3995936" y="4338000"/>
            <a:ext cx="432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205608514"/>
                </p:ext>
              </p:extLst>
            </p:nvPr>
          </p:nvGraphicFramePr>
          <p:xfrm>
            <a:off x="-161201" y="4339390"/>
            <a:ext cx="4320000" cy="2520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右矢印 7"/>
          <p:cNvSpPr/>
          <p:nvPr/>
        </p:nvSpPr>
        <p:spPr bwMode="auto">
          <a:xfrm rot="20633108">
            <a:off x="2017747" y="4874370"/>
            <a:ext cx="607365" cy="360040"/>
          </a:xfrm>
          <a:prstGeom prst="rightArrow">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sp>
        <p:nvSpPr>
          <p:cNvPr id="9" name="右矢印 8"/>
          <p:cNvSpPr/>
          <p:nvPr/>
        </p:nvSpPr>
        <p:spPr bwMode="auto">
          <a:xfrm rot="19462127">
            <a:off x="6100074" y="5639537"/>
            <a:ext cx="650339" cy="360040"/>
          </a:xfrm>
          <a:prstGeom prst="rightArrow">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720426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関連研究</a:t>
            </a:r>
          </a:p>
        </p:txBody>
      </p:sp>
      <p:sp>
        <p:nvSpPr>
          <p:cNvPr id="3" name="コンテンツ プレースホルダー 2"/>
          <p:cNvSpPr>
            <a:spLocks noGrp="1"/>
          </p:cNvSpPr>
          <p:nvPr>
            <p:ph idx="1"/>
          </p:nvPr>
        </p:nvSpPr>
        <p:spPr>
          <a:xfrm>
            <a:off x="432000" y="1600200"/>
            <a:ext cx="8280000" cy="4925144"/>
          </a:xfrm>
        </p:spPr>
        <p:txBody>
          <a:bodyPr>
            <a:normAutofit/>
          </a:bodyPr>
          <a:lstStyle/>
          <a:p>
            <a:r>
              <a:rPr lang="ja-JP" altLang="en-US" dirty="0"/>
              <a:t>デバイス・パススルー</a:t>
            </a:r>
          </a:p>
          <a:p>
            <a:pPr lvl="1"/>
            <a:r>
              <a:rPr lang="en-US" altLang="ja-JP" dirty="0"/>
              <a:t>VM</a:t>
            </a:r>
            <a:r>
              <a:rPr lang="ja-JP" altLang="en-US" dirty="0"/>
              <a:t>が物理デバイスに直接アクセス</a:t>
            </a:r>
          </a:p>
          <a:p>
            <a:pPr lvl="1"/>
            <a:r>
              <a:rPr lang="ja-JP" altLang="en-US" dirty="0"/>
              <a:t>強制パススルーでは</a:t>
            </a:r>
            <a:r>
              <a:rPr lang="en-US" altLang="ja-JP" dirty="0"/>
              <a:t>VM</a:t>
            </a:r>
            <a:r>
              <a:rPr lang="ja-JP" altLang="en-US" dirty="0"/>
              <a:t>が仮想化システムの外側のシャドウデバイスに直接アクセス</a:t>
            </a:r>
            <a:endParaRPr lang="en-US" altLang="ja-JP" dirty="0"/>
          </a:p>
          <a:p>
            <a:r>
              <a:rPr lang="en-US" altLang="ja-JP" dirty="0" err="1"/>
              <a:t>BitVisor</a:t>
            </a:r>
            <a:r>
              <a:rPr lang="en-US" altLang="ja-JP" dirty="0"/>
              <a:t> [Shinagawa et al.‘09]</a:t>
            </a:r>
          </a:p>
          <a:p>
            <a:pPr lvl="1"/>
            <a:r>
              <a:rPr lang="en-US" altLang="ja-JP" dirty="0"/>
              <a:t>VM</a:t>
            </a:r>
            <a:r>
              <a:rPr lang="ja-JP" altLang="en-US" dirty="0"/>
              <a:t>のパススルー・アクセスを一部、横取りして付加処理</a:t>
            </a:r>
            <a:endParaRPr lang="en-US" altLang="ja-JP" dirty="0"/>
          </a:p>
          <a:p>
            <a:pPr lvl="1"/>
            <a:r>
              <a:rPr lang="en-US" altLang="ja-JP" dirty="0" err="1"/>
              <a:t>VSBypass</a:t>
            </a:r>
            <a:r>
              <a:rPr lang="ja-JP" altLang="en-US" dirty="0" err="1"/>
              <a:t>にも</a:t>
            </a:r>
            <a:r>
              <a:rPr lang="ja-JP" altLang="en-US" dirty="0"/>
              <a:t>適用可能</a:t>
            </a:r>
            <a:endParaRPr lang="en-US" altLang="ja-JP" dirty="0"/>
          </a:p>
          <a:p>
            <a:r>
              <a:rPr lang="en-US" altLang="ja-JP" dirty="0" err="1"/>
              <a:t>CloudVisor</a:t>
            </a:r>
            <a:r>
              <a:rPr lang="en-US" altLang="ja-JP" dirty="0"/>
              <a:t> [Zhang et al.'11]</a:t>
            </a:r>
          </a:p>
          <a:p>
            <a:pPr lvl="1"/>
            <a:r>
              <a:rPr lang="ja-JP" altLang="en-US" dirty="0"/>
              <a:t>ユーザ</a:t>
            </a:r>
            <a:r>
              <a:rPr lang="en-US" altLang="ja-JP" dirty="0"/>
              <a:t>VM</a:t>
            </a:r>
            <a:r>
              <a:rPr lang="ja-JP" altLang="en-US" dirty="0"/>
              <a:t>を仮想化システムの管理者から保護</a:t>
            </a:r>
            <a:endParaRPr lang="en-US" altLang="ja-JP" dirty="0"/>
          </a:p>
          <a:p>
            <a:pPr lvl="1"/>
            <a:r>
              <a:rPr lang="ja-JP" altLang="en-US" dirty="0"/>
              <a:t>仮想デバイスの保護はディスクのみ</a:t>
            </a:r>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804145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a:xfrm>
            <a:off x="432000" y="1600200"/>
            <a:ext cx="8280000" cy="5257800"/>
          </a:xfrm>
        </p:spPr>
        <p:txBody>
          <a:bodyPr>
            <a:normAutofit/>
          </a:bodyPr>
          <a:lstStyle/>
          <a:p>
            <a:r>
              <a:rPr lang="ja-JP" altLang="en-US" dirty="0"/>
              <a:t>仮想化システムの外側で帯域外リモート管理を実現する</a:t>
            </a:r>
            <a:r>
              <a:rPr lang="en-US" altLang="ja-JP" dirty="0" err="1"/>
              <a:t>VSBypass</a:t>
            </a:r>
            <a:r>
              <a:rPr lang="ja-JP" altLang="en-US" dirty="0"/>
              <a:t>を提案</a:t>
            </a:r>
            <a:endParaRPr lang="en-US" altLang="ja-JP" dirty="0"/>
          </a:p>
          <a:p>
            <a:pPr lvl="1"/>
            <a:r>
              <a:rPr lang="ja-JP" altLang="en-US" dirty="0"/>
              <a:t>強制パススルーによりユーザ</a:t>
            </a:r>
            <a:r>
              <a:rPr lang="en-US" altLang="ja-JP" dirty="0"/>
              <a:t>VM</a:t>
            </a:r>
            <a:r>
              <a:rPr lang="ja-JP" altLang="en-US" dirty="0"/>
              <a:t>の入出力を横取り</a:t>
            </a:r>
          </a:p>
          <a:p>
            <a:pPr lvl="2"/>
            <a:r>
              <a:rPr lang="en-US" altLang="en-US" dirty="0"/>
              <a:t>ネストした</a:t>
            </a:r>
            <a:r>
              <a:rPr lang="ja-JP" altLang="en-US" dirty="0"/>
              <a:t>仮想化を利用</a:t>
            </a:r>
            <a:endParaRPr lang="en-US" altLang="ja-JP" dirty="0"/>
          </a:p>
          <a:p>
            <a:pPr lvl="1"/>
            <a:r>
              <a:rPr lang="ja-JP" altLang="en-US" dirty="0"/>
              <a:t>シャドウデバイスで安全に処理</a:t>
            </a:r>
            <a:endParaRPr lang="en-US" altLang="ja-JP" dirty="0"/>
          </a:p>
          <a:p>
            <a:pPr lvl="2"/>
            <a:r>
              <a:rPr lang="ja-JP" altLang="en-US" dirty="0"/>
              <a:t>シリアルデバイス、キーボード・マウス、ビデオカード</a:t>
            </a:r>
            <a:endParaRPr lang="en-US" altLang="ja-JP" dirty="0"/>
          </a:p>
          <a:p>
            <a:pPr lvl="1"/>
            <a:r>
              <a:rPr lang="en-US" altLang="ja-JP" dirty="0" smtClean="0"/>
              <a:t>VM</a:t>
            </a:r>
            <a:r>
              <a:rPr lang="ja-JP" altLang="en-US" dirty="0" smtClean="0"/>
              <a:t>の管理</a:t>
            </a:r>
            <a:r>
              <a:rPr lang="ja-JP" altLang="en-US" dirty="0" smtClean="0"/>
              <a:t>に影響</a:t>
            </a:r>
            <a:r>
              <a:rPr lang="ja-JP" altLang="en-US" smtClean="0"/>
              <a:t>を</a:t>
            </a:r>
            <a:r>
              <a:rPr lang="ja-JP" altLang="en-US" smtClean="0"/>
              <a:t>及ぼすようなオーバヘッド</a:t>
            </a:r>
            <a:r>
              <a:rPr lang="ja-JP" altLang="en-US" dirty="0" smtClean="0"/>
              <a:t>は生じなかった</a:t>
            </a:r>
            <a:endParaRPr lang="en-US" altLang="ja-JP" dirty="0"/>
          </a:p>
          <a:p>
            <a:r>
              <a:rPr lang="ja-JP" altLang="en-US" dirty="0"/>
              <a:t>今後の課題</a:t>
            </a:r>
            <a:endParaRPr lang="en-US" altLang="ja-JP" dirty="0"/>
          </a:p>
          <a:p>
            <a:pPr lvl="1"/>
            <a:r>
              <a:rPr lang="en-US" altLang="ja-JP" dirty="0" err="1"/>
              <a:t>Xen</a:t>
            </a:r>
            <a:r>
              <a:rPr lang="ja-JP" altLang="en-US" dirty="0"/>
              <a:t>以外の仮想化システムへの対応</a:t>
            </a:r>
            <a:endParaRPr lang="en-US" altLang="ja-JP" dirty="0"/>
          </a:p>
          <a:p>
            <a:pPr lvl="1"/>
            <a:r>
              <a:rPr lang="ja-JP" altLang="en-US" dirty="0"/>
              <a:t>マイグレーションへの対応</a:t>
            </a:r>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219437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クラウドにおける帯域外リモート管理</a:t>
            </a:r>
            <a:endParaRPr kumimoji="1" lang="ja-JP" altLang="en-US" dirty="0"/>
          </a:p>
        </p:txBody>
      </p:sp>
      <p:sp>
        <p:nvSpPr>
          <p:cNvPr id="3" name="コンテンツ プレースホルダー 2"/>
          <p:cNvSpPr>
            <a:spLocks noGrp="1"/>
          </p:cNvSpPr>
          <p:nvPr>
            <p:ph idx="1"/>
          </p:nvPr>
        </p:nvSpPr>
        <p:spPr/>
        <p:txBody>
          <a:bodyPr/>
          <a:lstStyle/>
          <a:p>
            <a:r>
              <a:rPr lang="en-US" altLang="ja-JP" dirty="0"/>
              <a:t>IaaS</a:t>
            </a:r>
            <a:r>
              <a:rPr lang="ja-JP" altLang="en-US" dirty="0"/>
              <a:t>型クラウドが普及</a:t>
            </a:r>
            <a:endParaRPr lang="en-US" altLang="ja-JP" dirty="0"/>
          </a:p>
          <a:p>
            <a:pPr lvl="1"/>
            <a:r>
              <a:rPr lang="ja-JP" altLang="en-US" dirty="0"/>
              <a:t>ユーザに仮想マシン（</a:t>
            </a:r>
            <a:r>
              <a:rPr lang="en-US" altLang="ja-JP" dirty="0"/>
              <a:t>VM</a:t>
            </a:r>
            <a:r>
              <a:rPr lang="ja-JP" altLang="en-US" dirty="0"/>
              <a:t>）を提供</a:t>
            </a:r>
            <a:endParaRPr lang="en-US" altLang="ja-JP" dirty="0"/>
          </a:p>
          <a:p>
            <a:r>
              <a:rPr lang="en-US" altLang="ja-JP" dirty="0"/>
              <a:t>VM</a:t>
            </a:r>
            <a:r>
              <a:rPr lang="ja-JP" altLang="en-US" dirty="0"/>
              <a:t>に対する帯域外リモート管理を提供</a:t>
            </a:r>
            <a:endParaRPr lang="en-US" altLang="ja-JP" dirty="0"/>
          </a:p>
          <a:p>
            <a:pPr lvl="1"/>
            <a:r>
              <a:rPr lang="ja-JP" altLang="en-US" dirty="0"/>
              <a:t>仮想化システム内の仮想デバイス経由で</a:t>
            </a:r>
            <a:r>
              <a:rPr lang="en-US" altLang="ja-JP" dirty="0"/>
              <a:t>VM</a:t>
            </a:r>
            <a:r>
              <a:rPr lang="ja-JP" altLang="en-US" dirty="0"/>
              <a:t>にアクセス</a:t>
            </a:r>
            <a:endParaRPr lang="en-US" altLang="ja-JP" dirty="0"/>
          </a:p>
          <a:p>
            <a:pPr lvl="1"/>
            <a:r>
              <a:rPr lang="en-US" altLang="ja-JP" dirty="0"/>
              <a:t>VM</a:t>
            </a:r>
            <a:r>
              <a:rPr lang="ja-JP" altLang="en-US" dirty="0"/>
              <a:t>内の設定に依存せずに管理が可能</a:t>
            </a:r>
          </a:p>
          <a:p>
            <a:pPr lvl="2"/>
            <a:r>
              <a:rPr lang="en-US" altLang="ja-JP" dirty="0"/>
              <a:t>VM</a:t>
            </a:r>
            <a:r>
              <a:rPr lang="ja-JP" altLang="en-US" dirty="0"/>
              <a:t>内のネットワーク障害時でも管理が行える</a:t>
            </a:r>
          </a:p>
          <a:p>
            <a:pPr lvl="1"/>
            <a:endParaRPr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grpSp>
        <p:nvGrpSpPr>
          <p:cNvPr id="11" name="グループ化 10"/>
          <p:cNvGrpSpPr/>
          <p:nvPr/>
        </p:nvGrpSpPr>
        <p:grpSpPr>
          <a:xfrm>
            <a:off x="1037287" y="4557814"/>
            <a:ext cx="7501680" cy="2232741"/>
            <a:chOff x="1062922" y="4834575"/>
            <a:chExt cx="7501680" cy="2232741"/>
          </a:xfrm>
        </p:grpSpPr>
        <p:grpSp>
          <p:nvGrpSpPr>
            <p:cNvPr id="10" name="グループ化 9"/>
            <p:cNvGrpSpPr/>
            <p:nvPr/>
          </p:nvGrpSpPr>
          <p:grpSpPr>
            <a:xfrm>
              <a:off x="1062922" y="4834575"/>
              <a:ext cx="7501680" cy="2232741"/>
              <a:chOff x="1062922" y="5049800"/>
              <a:chExt cx="7501680" cy="2232741"/>
            </a:xfrm>
          </p:grpSpPr>
          <p:grpSp>
            <p:nvGrpSpPr>
              <p:cNvPr id="56" name="グループ化 55"/>
              <p:cNvGrpSpPr/>
              <p:nvPr/>
            </p:nvGrpSpPr>
            <p:grpSpPr>
              <a:xfrm>
                <a:off x="1062922" y="5049800"/>
                <a:ext cx="7501680" cy="2232741"/>
                <a:chOff x="290068" y="5049800"/>
                <a:chExt cx="7501680" cy="2232741"/>
              </a:xfrm>
            </p:grpSpPr>
            <p:grpSp>
              <p:nvGrpSpPr>
                <p:cNvPr id="54" name="グループ化 53"/>
                <p:cNvGrpSpPr/>
                <p:nvPr/>
              </p:nvGrpSpPr>
              <p:grpSpPr>
                <a:xfrm>
                  <a:off x="290068" y="5131968"/>
                  <a:ext cx="7501680" cy="2150573"/>
                  <a:chOff x="-463553" y="5131968"/>
                  <a:chExt cx="7501680" cy="2150573"/>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3" y="5419132"/>
                    <a:ext cx="984356" cy="9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4" name="グループ化 43"/>
                  <p:cNvGrpSpPr/>
                  <p:nvPr/>
                </p:nvGrpSpPr>
                <p:grpSpPr>
                  <a:xfrm>
                    <a:off x="1638127" y="5131968"/>
                    <a:ext cx="5400000" cy="2150573"/>
                    <a:chOff x="1638127" y="5131968"/>
                    <a:chExt cx="5400000" cy="2150573"/>
                  </a:xfrm>
                </p:grpSpPr>
                <p:sp>
                  <p:nvSpPr>
                    <p:cNvPr id="5" name="雲 4"/>
                    <p:cNvSpPr/>
                    <p:nvPr/>
                  </p:nvSpPr>
                  <p:spPr bwMode="auto">
                    <a:xfrm>
                      <a:off x="1638127" y="6202541"/>
                      <a:ext cx="5400000" cy="1080000"/>
                    </a:xfrm>
                    <a:prstGeom prst="cloud">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grpSp>
                  <p:nvGrpSpPr>
                    <p:cNvPr id="43" name="グループ化 42"/>
                    <p:cNvGrpSpPr/>
                    <p:nvPr/>
                  </p:nvGrpSpPr>
                  <p:grpSpPr>
                    <a:xfrm>
                      <a:off x="2232000" y="5131968"/>
                      <a:ext cx="3780000" cy="1656000"/>
                      <a:chOff x="2950773" y="5131968"/>
                      <a:chExt cx="3780000" cy="1656000"/>
                    </a:xfrm>
                  </p:grpSpPr>
                  <p:sp>
                    <p:nvSpPr>
                      <p:cNvPr id="27" name="正方形/長方形 26"/>
                      <p:cNvSpPr/>
                      <p:nvPr/>
                    </p:nvSpPr>
                    <p:spPr>
                      <a:xfrm>
                        <a:off x="2950773" y="5131968"/>
                        <a:ext cx="3780000" cy="1656000"/>
                      </a:xfrm>
                      <a:prstGeom prst="rect">
                        <a:avLst/>
                      </a:prstGeom>
                      <a:solidFill>
                        <a:schemeClr val="accent6"/>
                      </a:solidFill>
                      <a:ln w="38100">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仮想化システム</a:t>
                        </a:r>
                        <a:endParaRPr lang="en-US" altLang="ja-JP" dirty="0"/>
                      </a:p>
                      <a:p>
                        <a:pPr algn="ctr"/>
                        <a:endParaRPr lang="en-US" altLang="ja-JP" dirty="0"/>
                      </a:p>
                      <a:p>
                        <a:pPr algn="ctr"/>
                        <a:endParaRPr lang="en-US" altLang="ja-JP" dirty="0"/>
                      </a:p>
                      <a:p>
                        <a:pPr algn="ctr"/>
                        <a:endParaRPr kumimoji="1" lang="en-US" altLang="ja-JP" dirty="0"/>
                      </a:p>
                      <a:p>
                        <a:pPr algn="ctr"/>
                        <a:endParaRPr lang="en-US" altLang="ja-JP" dirty="0"/>
                      </a:p>
                    </p:txBody>
                  </p:sp>
                  <p:cxnSp>
                    <p:nvCxnSpPr>
                      <p:cNvPr id="34" name="直線コネクタ 33"/>
                      <p:cNvCxnSpPr>
                        <a:stCxn id="18" idx="0"/>
                        <a:endCxn id="23" idx="1"/>
                      </p:cNvCxnSpPr>
                      <p:nvPr/>
                    </p:nvCxnSpPr>
                    <p:spPr bwMode="auto">
                      <a:xfrm>
                        <a:off x="4566276" y="5896541"/>
                        <a:ext cx="802892" cy="0"/>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cxnSp>
                <p:nvCxnSpPr>
                  <p:cNvPr id="50" name="直線コネクタ 49"/>
                  <p:cNvCxnSpPr>
                    <a:stCxn id="18" idx="2"/>
                    <a:endCxn id="26" idx="3"/>
                  </p:cNvCxnSpPr>
                  <p:nvPr/>
                </p:nvCxnSpPr>
                <p:spPr bwMode="auto">
                  <a:xfrm flipH="1">
                    <a:off x="520803" y="5896541"/>
                    <a:ext cx="2138700" cy="8591"/>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55" name="テキスト ボックス 54"/>
                <p:cNvSpPr txBox="1"/>
                <p:nvPr/>
              </p:nvSpPr>
              <p:spPr>
                <a:xfrm>
                  <a:off x="353282" y="5049800"/>
                  <a:ext cx="857927" cy="369332"/>
                </a:xfrm>
                <a:prstGeom prst="rect">
                  <a:avLst/>
                </a:prstGeom>
                <a:noFill/>
              </p:spPr>
              <p:txBody>
                <a:bodyPr wrap="none" rtlCol="0">
                  <a:spAutoFit/>
                </a:bodyPr>
                <a:lstStyle/>
                <a:p>
                  <a:r>
                    <a:rPr lang="ja-JP" altLang="en-US" dirty="0"/>
                    <a:t>ユーザ</a:t>
                  </a:r>
                  <a:endParaRPr kumimoji="1" lang="ja-JP" altLang="en-US" dirty="0"/>
                </a:p>
              </p:txBody>
            </p:sp>
          </p:grpSp>
          <p:sp>
            <p:nvSpPr>
              <p:cNvPr id="18" name="片側の 2 つの角を丸めた四角形 17"/>
              <p:cNvSpPr/>
              <p:nvPr/>
            </p:nvSpPr>
            <p:spPr>
              <a:xfrm>
                <a:off x="4185978" y="5590541"/>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a:t>
                </a:r>
                <a:endParaRPr kumimoji="1" lang="en-US" altLang="ja-JP" dirty="0"/>
              </a:p>
              <a:p>
                <a:pPr algn="ctr"/>
                <a:r>
                  <a:rPr kumimoji="1" lang="ja-JP" altLang="en-US" dirty="0"/>
                  <a:t>デバイス</a:t>
                </a:r>
                <a:endParaRPr kumimoji="1" lang="en-US" altLang="ja-JP" dirty="0"/>
              </a:p>
            </p:txBody>
          </p:sp>
          <p:sp>
            <p:nvSpPr>
              <p:cNvPr id="23" name="角丸四角形 22"/>
              <p:cNvSpPr/>
              <p:nvPr/>
            </p:nvSpPr>
            <p:spPr>
              <a:xfrm>
                <a:off x="6176870" y="5590541"/>
                <a:ext cx="1188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endParaRPr lang="en-US" altLang="ja-JP" dirty="0"/>
              </a:p>
              <a:p>
                <a:pPr algn="ctr"/>
                <a:r>
                  <a:rPr lang="en-US" altLang="ja-JP" dirty="0"/>
                  <a:t>VM</a:t>
                </a:r>
                <a:endParaRPr kumimoji="1" lang="ja-JP" altLang="en-US" dirty="0"/>
              </a:p>
            </p:txBody>
          </p:sp>
        </p:grpSp>
        <p:sp>
          <p:nvSpPr>
            <p:cNvPr id="8" name="テキスト ボックス 7"/>
            <p:cNvSpPr txBox="1"/>
            <p:nvPr/>
          </p:nvSpPr>
          <p:spPr>
            <a:xfrm>
              <a:off x="2508696" y="5320575"/>
              <a:ext cx="877163" cy="369332"/>
            </a:xfrm>
            <a:prstGeom prst="rect">
              <a:avLst/>
            </a:prstGeom>
            <a:noFill/>
          </p:spPr>
          <p:txBody>
            <a:bodyPr wrap="none" rtlCol="0">
              <a:spAutoFit/>
            </a:bodyPr>
            <a:lstStyle/>
            <a:p>
              <a:r>
                <a:rPr lang="ja-JP" altLang="en-US" dirty="0"/>
                <a:t>入出力</a:t>
              </a:r>
              <a:endParaRPr kumimoji="1" lang="ja-JP" altLang="en-US" dirty="0"/>
            </a:p>
          </p:txBody>
        </p:sp>
        <p:pic>
          <p:nvPicPr>
            <p:cNvPr id="1026" name="Picture 2" descr="「ビデオカード」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7286" y="5995907"/>
              <a:ext cx="960000" cy="54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キーボード」の画像検索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496" y="6031907"/>
              <a:ext cx="1175441" cy="4680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テキスト ボックス 6"/>
          <p:cNvSpPr txBox="1"/>
          <p:nvPr/>
        </p:nvSpPr>
        <p:spPr>
          <a:xfrm>
            <a:off x="7043801" y="6295982"/>
            <a:ext cx="938077" cy="369332"/>
          </a:xfrm>
          <a:prstGeom prst="rect">
            <a:avLst/>
          </a:prstGeom>
          <a:noFill/>
        </p:spPr>
        <p:txBody>
          <a:bodyPr wrap="none" rtlCol="0">
            <a:spAutoFit/>
          </a:bodyPr>
          <a:lstStyle/>
          <a:p>
            <a:r>
              <a:rPr kumimoji="1" lang="ja-JP" altLang="en-US" dirty="0"/>
              <a:t>クラウド</a:t>
            </a:r>
          </a:p>
        </p:txBody>
      </p:sp>
      <p:sp>
        <p:nvSpPr>
          <p:cNvPr id="25" name="TextBox 8"/>
          <p:cNvSpPr txBox="1"/>
          <p:nvPr/>
        </p:nvSpPr>
        <p:spPr>
          <a:xfrm>
            <a:off x="1231145" y="4848406"/>
            <a:ext cx="596638" cy="369332"/>
          </a:xfrm>
          <a:prstGeom prst="rect">
            <a:avLst/>
          </a:prstGeom>
          <a:solidFill>
            <a:schemeClr val="bg1"/>
          </a:solidFill>
          <a:ln>
            <a:solidFill>
              <a:schemeClr val="tx1"/>
            </a:solidFill>
          </a:ln>
        </p:spPr>
        <p:txBody>
          <a:bodyPr wrap="none" rtlCol="0">
            <a:spAutoFit/>
          </a:bodyPr>
          <a:lstStyle/>
          <a:p>
            <a:r>
              <a:rPr kumimoji="1" lang="en-US" altLang="ja-JP" dirty="0"/>
              <a:t>pass</a:t>
            </a:r>
            <a:endParaRPr kumimoji="1" lang="ja-JP" altLang="en-US" dirty="0"/>
          </a:p>
        </p:txBody>
      </p:sp>
    </p:spTree>
    <p:extLst>
      <p:ext uri="{BB962C8B-B14F-4D97-AF65-F5344CB8AC3E}">
        <p14:creationId xmlns:p14="http://schemas.microsoft.com/office/powerpoint/2010/main" val="1563852193"/>
      </p:ext>
    </p:extLst>
  </p:cSld>
  <p:clrMapOvr>
    <a:masterClrMapping/>
  </p:clrMapOvr>
  <mc:AlternateContent xmlns:mc="http://schemas.openxmlformats.org/markup-compatibility/2006" xmlns:p14="http://schemas.microsoft.com/office/powerpoint/2010/main">
    <mc:Choice Requires="p14">
      <p:transition spd="slow" p14:dur="2000" advTm="3252"/>
    </mc:Choice>
    <mc:Fallback xmlns="">
      <p:transition xmlns:p14="http://schemas.microsoft.com/office/powerpoint/2010/main" spd="slow" advTm="32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7037E-6 L 0.35347 0.00162 " pathEditMode="relative" rAng="0" ptsTypes="AA">
                                      <p:cBhvr>
                                        <p:cTn id="6" dur="1000" fill="hold"/>
                                        <p:tgtEl>
                                          <p:spTgt spid="25"/>
                                        </p:tgtEl>
                                        <p:attrNameLst>
                                          <p:attrName>ppt_x</p:attrName>
                                          <p:attrName>ppt_y</p:attrName>
                                        </p:attrNameLst>
                                      </p:cBhvr>
                                      <p:rCtr x="17674" y="69"/>
                                    </p:animMotion>
                                  </p:childTnLst>
                                </p:cTn>
                              </p:par>
                            </p:childTnLst>
                          </p:cTn>
                        </p:par>
                        <p:par>
                          <p:cTn id="7" fill="hold">
                            <p:stCondLst>
                              <p:cond delay="1000"/>
                            </p:stCondLst>
                            <p:childTnLst>
                              <p:par>
                                <p:cTn id="8" presetID="42" presetClass="path" presetSubtype="0" accel="50000" decel="50000" fill="hold" grpId="1" nodeType="afterEffect">
                                  <p:stCondLst>
                                    <p:cond delay="500"/>
                                  </p:stCondLst>
                                  <p:childTnLst>
                                    <p:animMotion origin="layout" path="M 0.35347 0.00162 L 0.56909 0.00162 " pathEditMode="relative" rAng="0" ptsTypes="AA">
                                      <p:cBhvr>
                                        <p:cTn id="9" dur="1000" fill="hold"/>
                                        <p:tgtEl>
                                          <p:spTgt spid="25"/>
                                        </p:tgtEl>
                                        <p:attrNameLst>
                                          <p:attrName>ppt_x</p:attrName>
                                          <p:attrName>ppt_y</p:attrName>
                                        </p:attrNameLst>
                                      </p:cBhvr>
                                      <p:rCtr x="10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帯域外リモート管理における情報漏洩</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仮想化システムの管理者は信頼できるとは限らない</a:t>
            </a:r>
          </a:p>
          <a:p>
            <a:pPr lvl="1"/>
            <a:r>
              <a:rPr lang="ja-JP" altLang="en-US" dirty="0"/>
              <a:t>サイバー犯罪の</a:t>
            </a:r>
            <a:r>
              <a:rPr lang="en-US" altLang="ja-JP" dirty="0"/>
              <a:t>28</a:t>
            </a:r>
            <a:r>
              <a:rPr lang="ja-JP" altLang="en-US" dirty="0"/>
              <a:t>％は内部犯行 </a:t>
            </a:r>
            <a:r>
              <a:rPr lang="en-US" altLang="ja-JP" sz="2000" dirty="0"/>
              <a:t>[PwC '14]</a:t>
            </a:r>
          </a:p>
          <a:p>
            <a:pPr lvl="1"/>
            <a:r>
              <a:rPr lang="ja-JP" altLang="en-US" dirty="0"/>
              <a:t>管理者の</a:t>
            </a:r>
            <a:r>
              <a:rPr lang="en-US" altLang="ja-JP" dirty="0"/>
              <a:t>35%</a:t>
            </a:r>
            <a:r>
              <a:rPr lang="ja-JP" altLang="en-US" dirty="0"/>
              <a:t>が機密情報に無断でアクセス </a:t>
            </a:r>
            <a:r>
              <a:rPr lang="en-US" altLang="ja-JP" sz="2000" dirty="0"/>
              <a:t>[CyberArk '09]</a:t>
            </a:r>
            <a:endParaRPr lang="en-US" altLang="ja-JP" dirty="0"/>
          </a:p>
          <a:p>
            <a:r>
              <a:rPr lang="ja-JP" altLang="en-US" dirty="0"/>
              <a:t>仮想デバイスから入出力を盗聴される可能性</a:t>
            </a:r>
          </a:p>
          <a:p>
            <a:pPr lvl="1"/>
            <a:r>
              <a:rPr lang="ja-JP" altLang="en-US" dirty="0"/>
              <a:t>仮想デバイスは仮想化システムの管理者が管理</a:t>
            </a:r>
            <a:endParaRPr lang="en-US" altLang="ja-JP" dirty="0"/>
          </a:p>
          <a:p>
            <a:pPr lvl="1"/>
            <a:r>
              <a:rPr lang="ja-JP" altLang="en-US" dirty="0"/>
              <a:t>容易にログインパスワードなどの機密情報を盗まれる</a:t>
            </a:r>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dirty="0"/>
          </a:p>
        </p:txBody>
      </p:sp>
      <p:grpSp>
        <p:nvGrpSpPr>
          <p:cNvPr id="16" name="グループ化 15"/>
          <p:cNvGrpSpPr/>
          <p:nvPr/>
        </p:nvGrpSpPr>
        <p:grpSpPr>
          <a:xfrm>
            <a:off x="1080082" y="4509120"/>
            <a:ext cx="6280996" cy="2078941"/>
            <a:chOff x="1080082" y="4509120"/>
            <a:chExt cx="6280996" cy="2078941"/>
          </a:xfrm>
        </p:grpSpPr>
        <p:grpSp>
          <p:nvGrpSpPr>
            <p:cNvPr id="35" name="グループ化 34"/>
            <p:cNvGrpSpPr/>
            <p:nvPr/>
          </p:nvGrpSpPr>
          <p:grpSpPr>
            <a:xfrm>
              <a:off x="1080082" y="4509120"/>
              <a:ext cx="6280996" cy="2078941"/>
              <a:chOff x="307228" y="4509120"/>
              <a:chExt cx="6280996" cy="2078941"/>
            </a:xfrm>
          </p:grpSpPr>
          <p:grpSp>
            <p:nvGrpSpPr>
              <p:cNvPr id="36" name="グループ化 35"/>
              <p:cNvGrpSpPr/>
              <p:nvPr/>
            </p:nvGrpSpPr>
            <p:grpSpPr>
              <a:xfrm>
                <a:off x="307228" y="4509120"/>
                <a:ext cx="6280996" cy="2078941"/>
                <a:chOff x="-446393" y="4509120"/>
                <a:chExt cx="6280996" cy="2078941"/>
              </a:xfrm>
            </p:grpSpPr>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93" y="5419132"/>
                  <a:ext cx="984356" cy="9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9" name="グループ化 38"/>
                <p:cNvGrpSpPr/>
                <p:nvPr/>
              </p:nvGrpSpPr>
              <p:grpSpPr>
                <a:xfrm>
                  <a:off x="1763688" y="4509120"/>
                  <a:ext cx="4070915" cy="2078941"/>
                  <a:chOff x="1763688" y="4509120"/>
                  <a:chExt cx="4070915" cy="2078941"/>
                </a:xfrm>
              </p:grpSpPr>
              <p:sp>
                <p:nvSpPr>
                  <p:cNvPr id="42" name="雲 41"/>
                  <p:cNvSpPr/>
                  <p:nvPr/>
                </p:nvSpPr>
                <p:spPr bwMode="auto">
                  <a:xfrm>
                    <a:off x="1763688" y="5725968"/>
                    <a:ext cx="4070915" cy="862093"/>
                  </a:xfrm>
                  <a:prstGeom prst="cloud">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grpSp>
                <p:nvGrpSpPr>
                  <p:cNvPr id="43" name="グループ化 42"/>
                  <p:cNvGrpSpPr/>
                  <p:nvPr/>
                </p:nvGrpSpPr>
                <p:grpSpPr>
                  <a:xfrm>
                    <a:off x="2232000" y="4509120"/>
                    <a:ext cx="3240000" cy="1765641"/>
                    <a:chOff x="2950773" y="4509120"/>
                    <a:chExt cx="3240000" cy="1765641"/>
                  </a:xfrm>
                </p:grpSpPr>
                <p:sp>
                  <p:nvSpPr>
                    <p:cNvPr id="46" name="正方形/長方形 45"/>
                    <p:cNvSpPr/>
                    <p:nvPr/>
                  </p:nvSpPr>
                  <p:spPr>
                    <a:xfrm>
                      <a:off x="2950773" y="4509120"/>
                      <a:ext cx="3240000" cy="1765641"/>
                    </a:xfrm>
                    <a:prstGeom prst="rect">
                      <a:avLst/>
                    </a:prstGeom>
                    <a:solidFill>
                      <a:schemeClr val="accent6"/>
                    </a:solidFill>
                    <a:ln w="38100">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仮想化システム</a:t>
                      </a:r>
                      <a:endParaRPr lang="en-US" altLang="ja-JP" dirty="0"/>
                    </a:p>
                    <a:p>
                      <a:pPr algn="ctr"/>
                      <a:endParaRPr lang="en-US" altLang="ja-JP" dirty="0"/>
                    </a:p>
                    <a:p>
                      <a:pPr algn="ctr"/>
                      <a:endParaRPr lang="en-US" altLang="ja-JP" dirty="0"/>
                    </a:p>
                    <a:p>
                      <a:pPr algn="ctr"/>
                      <a:endParaRPr lang="en-US" altLang="ja-JP" dirty="0"/>
                    </a:p>
                    <a:p>
                      <a:pPr algn="ctr"/>
                      <a:endParaRPr kumimoji="1" lang="en-US" altLang="ja-JP" dirty="0"/>
                    </a:p>
                    <a:p>
                      <a:pPr algn="ctr"/>
                      <a:endParaRPr lang="en-US" altLang="ja-JP" dirty="0"/>
                    </a:p>
                  </p:txBody>
                </p:sp>
                <p:cxnSp>
                  <p:nvCxnSpPr>
                    <p:cNvPr id="45" name="直線コネクタ 44"/>
                    <p:cNvCxnSpPr>
                      <a:stCxn id="25" idx="0"/>
                      <a:endCxn id="29" idx="1"/>
                    </p:cNvCxnSpPr>
                    <p:nvPr/>
                  </p:nvCxnSpPr>
                  <p:spPr bwMode="auto">
                    <a:xfrm>
                      <a:off x="4244736" y="5904569"/>
                      <a:ext cx="652456" cy="0"/>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cxnSp>
              <p:nvCxnSpPr>
                <p:cNvPr id="40" name="直線コネクタ 39"/>
                <p:cNvCxnSpPr>
                  <a:stCxn id="25" idx="2"/>
                  <a:endCxn id="38" idx="3"/>
                </p:cNvCxnSpPr>
                <p:nvPr/>
              </p:nvCxnSpPr>
              <p:spPr bwMode="auto">
                <a:xfrm flipH="1">
                  <a:off x="537963" y="5904569"/>
                  <a:ext cx="1800000" cy="563"/>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7" name="テキスト ボックス 36"/>
              <p:cNvSpPr txBox="1"/>
              <p:nvPr/>
            </p:nvSpPr>
            <p:spPr>
              <a:xfrm>
                <a:off x="370442" y="5064256"/>
                <a:ext cx="857927" cy="369332"/>
              </a:xfrm>
              <a:prstGeom prst="rect">
                <a:avLst/>
              </a:prstGeom>
              <a:noFill/>
            </p:spPr>
            <p:txBody>
              <a:bodyPr wrap="none" rtlCol="0">
                <a:spAutoFit/>
              </a:bodyPr>
              <a:lstStyle/>
              <a:p>
                <a:r>
                  <a:rPr lang="ja-JP" altLang="en-US" dirty="0"/>
                  <a:t>ユーザ</a:t>
                </a:r>
                <a:endParaRPr kumimoji="1" lang="ja-JP" altLang="en-US" dirty="0"/>
              </a:p>
            </p:txBody>
          </p:sp>
        </p:grpSp>
        <p:grpSp>
          <p:nvGrpSpPr>
            <p:cNvPr id="9" name="グループ化 8"/>
            <p:cNvGrpSpPr/>
            <p:nvPr/>
          </p:nvGrpSpPr>
          <p:grpSpPr>
            <a:xfrm>
              <a:off x="5469979" y="4832165"/>
              <a:ext cx="1422915" cy="643205"/>
              <a:chOff x="1838425" y="5040664"/>
              <a:chExt cx="1422915" cy="643205"/>
            </a:xfrm>
          </p:grpSpPr>
          <p:pic>
            <p:nvPicPr>
              <p:cNvPr id="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8425" y="5040664"/>
                <a:ext cx="505925" cy="643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テキスト ボックス 4"/>
              <p:cNvSpPr txBox="1"/>
              <p:nvPr/>
            </p:nvSpPr>
            <p:spPr>
              <a:xfrm>
                <a:off x="2384177" y="5181095"/>
                <a:ext cx="877163" cy="369332"/>
              </a:xfrm>
              <a:prstGeom prst="rect">
                <a:avLst/>
              </a:prstGeom>
              <a:noFill/>
            </p:spPr>
            <p:txBody>
              <a:bodyPr wrap="none" rtlCol="0">
                <a:spAutoFit/>
              </a:bodyPr>
              <a:lstStyle/>
              <a:p>
                <a:r>
                  <a:rPr lang="ja-JP" altLang="en-US" dirty="0"/>
                  <a:t>管理者</a:t>
                </a:r>
                <a:endParaRPr kumimoji="1" lang="ja-JP" altLang="en-US" dirty="0"/>
              </a:p>
            </p:txBody>
          </p:sp>
        </p:grpSp>
        <p:sp>
          <p:nvSpPr>
            <p:cNvPr id="25" name="片側の 2 つの角を丸めた四角形 24"/>
            <p:cNvSpPr/>
            <p:nvPr/>
          </p:nvSpPr>
          <p:spPr>
            <a:xfrm>
              <a:off x="3864438" y="5598569"/>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a:t>
              </a:r>
              <a:endParaRPr kumimoji="1" lang="en-US" altLang="ja-JP" dirty="0"/>
            </a:p>
            <a:p>
              <a:pPr algn="ctr"/>
              <a:r>
                <a:rPr kumimoji="1" lang="ja-JP" altLang="en-US" dirty="0"/>
                <a:t>デバイス</a:t>
              </a:r>
              <a:endParaRPr kumimoji="1" lang="en-US" altLang="ja-JP" dirty="0"/>
            </a:p>
          </p:txBody>
        </p:sp>
        <p:sp>
          <p:nvSpPr>
            <p:cNvPr id="29" name="角丸四角形 28"/>
            <p:cNvSpPr/>
            <p:nvPr/>
          </p:nvSpPr>
          <p:spPr>
            <a:xfrm>
              <a:off x="5704894" y="5598569"/>
              <a:ext cx="1188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grpSp>
      <p:cxnSp>
        <p:nvCxnSpPr>
          <p:cNvPr id="7" name="直線コネクタ 6"/>
          <p:cNvCxnSpPr>
            <a:stCxn id="25" idx="3"/>
            <a:endCxn id="58" idx="1"/>
          </p:cNvCxnSpPr>
          <p:nvPr/>
        </p:nvCxnSpPr>
        <p:spPr bwMode="auto">
          <a:xfrm flipV="1">
            <a:off x="4458438" y="5153768"/>
            <a:ext cx="1011541" cy="444801"/>
          </a:xfrm>
          <a:prstGeom prst="line">
            <a:avLst/>
          </a:prstGeom>
          <a:solidFill>
            <a:schemeClr val="accent1"/>
          </a:solidFill>
          <a:ln w="38100"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テキスト ボックス 7"/>
          <p:cNvSpPr txBox="1"/>
          <p:nvPr/>
        </p:nvSpPr>
        <p:spPr>
          <a:xfrm>
            <a:off x="2525856" y="5535237"/>
            <a:ext cx="877163" cy="369332"/>
          </a:xfrm>
          <a:prstGeom prst="rect">
            <a:avLst/>
          </a:prstGeom>
          <a:noFill/>
        </p:spPr>
        <p:txBody>
          <a:bodyPr wrap="none" rtlCol="0">
            <a:spAutoFit/>
          </a:bodyPr>
          <a:lstStyle/>
          <a:p>
            <a:r>
              <a:rPr lang="ja-JP" altLang="en-US" dirty="0"/>
              <a:t>入出力</a:t>
            </a:r>
            <a:endParaRPr kumimoji="1" lang="en-US" altLang="ja-JP" dirty="0"/>
          </a:p>
        </p:txBody>
      </p:sp>
      <p:sp>
        <p:nvSpPr>
          <p:cNvPr id="23" name="TextBox 8"/>
          <p:cNvSpPr txBox="1"/>
          <p:nvPr/>
        </p:nvSpPr>
        <p:spPr>
          <a:xfrm>
            <a:off x="1276762" y="5361451"/>
            <a:ext cx="596638" cy="369332"/>
          </a:xfrm>
          <a:prstGeom prst="rect">
            <a:avLst/>
          </a:prstGeom>
          <a:solidFill>
            <a:schemeClr val="bg1"/>
          </a:solidFill>
          <a:ln>
            <a:solidFill>
              <a:schemeClr val="tx1"/>
            </a:solidFill>
          </a:ln>
        </p:spPr>
        <p:txBody>
          <a:bodyPr wrap="none" rtlCol="0">
            <a:spAutoFit/>
          </a:bodyPr>
          <a:lstStyle/>
          <a:p>
            <a:r>
              <a:rPr kumimoji="1" lang="en-US" altLang="ja-JP" dirty="0"/>
              <a:t>pass</a:t>
            </a:r>
            <a:endParaRPr kumimoji="1" lang="ja-JP" altLang="en-US" dirty="0"/>
          </a:p>
        </p:txBody>
      </p:sp>
    </p:spTree>
    <p:extLst>
      <p:ext uri="{BB962C8B-B14F-4D97-AF65-F5344CB8AC3E}">
        <p14:creationId xmlns:p14="http://schemas.microsoft.com/office/powerpoint/2010/main" val="2007325757"/>
      </p:ext>
    </p:extLst>
  </p:cSld>
  <p:clrMapOvr>
    <a:masterClrMapping/>
  </p:clrMapOvr>
  <mc:AlternateContent xmlns:mc="http://schemas.openxmlformats.org/markup-compatibility/2006" xmlns:p14="http://schemas.microsoft.com/office/powerpoint/2010/main">
    <mc:Choice Requires="p14">
      <p:transition spd="slow" p14:dur="2000" advTm="4607"/>
    </mc:Choice>
    <mc:Fallback xmlns="">
      <p:transition xmlns:p14="http://schemas.microsoft.com/office/powerpoint/2010/main" spd="slow" advTm="4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4.81481E-6 L 0.31111 -0.00023 " pathEditMode="relative" rAng="0" ptsTypes="AA">
                                      <p:cBhvr>
                                        <p:cTn id="6" dur="1000" fill="hold"/>
                                        <p:tgtEl>
                                          <p:spTgt spid="23"/>
                                        </p:tgtEl>
                                        <p:attrNameLst>
                                          <p:attrName>ppt_x</p:attrName>
                                          <p:attrName>ppt_y</p:attrName>
                                        </p:attrNameLst>
                                      </p:cBhvr>
                                      <p:rCtr x="15556" y="-2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42" presetClass="path" presetSubtype="0" accel="50000" decel="50000" fill="hold" grpId="1" nodeType="afterEffect">
                                  <p:stCondLst>
                                    <p:cond delay="500"/>
                                  </p:stCondLst>
                                  <p:childTnLst>
                                    <p:animMotion origin="layout" path="M 0.31111 -0.00023 L 0.39653 -0.05949 " pathEditMode="relative" rAng="0" ptsTypes="AA">
                                      <p:cBhvr>
                                        <p:cTn id="14" dur="1000" fill="hold"/>
                                        <p:tgtEl>
                                          <p:spTgt spid="23"/>
                                        </p:tgtEl>
                                        <p:attrNameLst>
                                          <p:attrName>ppt_x</p:attrName>
                                          <p:attrName>ppt_y</p:attrName>
                                        </p:attrNameLst>
                                      </p:cBhvr>
                                      <p:rCtr x="4271" y="-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従来のアプローチ </a:t>
            </a:r>
            <a:r>
              <a:rPr lang="en-US" altLang="ja-JP" dirty="0"/>
              <a:t>[Egawa+'12]</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ユーザとハイパーバイザの間で入出力を暗号化</a:t>
            </a:r>
            <a:endParaRPr lang="en-US" altLang="ja-JP" dirty="0"/>
          </a:p>
          <a:p>
            <a:pPr lvl="1"/>
            <a:r>
              <a:rPr lang="ja-JP" altLang="en-US" dirty="0"/>
              <a:t>仮想デバイスからの情報漏洩を防ぐ</a:t>
            </a:r>
          </a:p>
          <a:p>
            <a:pPr lvl="2"/>
            <a:r>
              <a:rPr lang="ja-JP" altLang="en-US" dirty="0"/>
              <a:t>管理者は暗号化された情報しか盗聴できない</a:t>
            </a:r>
            <a:endParaRPr lang="en-US" altLang="ja-JP" dirty="0"/>
          </a:p>
          <a:p>
            <a:pPr lvl="1"/>
            <a:r>
              <a:rPr lang="ja-JP" altLang="en-US" dirty="0"/>
              <a:t>仮想化システム内のハイパーバイザを信頼することにより安全性を担保</a:t>
            </a:r>
          </a:p>
          <a:p>
            <a:pPr lvl="1"/>
            <a:endParaRPr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grpSp>
        <p:nvGrpSpPr>
          <p:cNvPr id="63" name="グループ化 62"/>
          <p:cNvGrpSpPr/>
          <p:nvPr/>
        </p:nvGrpSpPr>
        <p:grpSpPr>
          <a:xfrm>
            <a:off x="2771800" y="4121366"/>
            <a:ext cx="5436984" cy="2438412"/>
            <a:chOff x="2353179" y="4011047"/>
            <a:chExt cx="5436984" cy="2438412"/>
          </a:xfrm>
        </p:grpSpPr>
        <p:sp>
          <p:nvSpPr>
            <p:cNvPr id="42" name="雲 41"/>
            <p:cNvSpPr/>
            <p:nvPr/>
          </p:nvSpPr>
          <p:spPr bwMode="auto">
            <a:xfrm>
              <a:off x="2353179" y="5441459"/>
              <a:ext cx="5436984" cy="1008000"/>
            </a:xfrm>
            <a:prstGeom prst="cloud">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sp>
          <p:nvSpPr>
            <p:cNvPr id="49" name="正方形/長方形 48"/>
            <p:cNvSpPr/>
            <p:nvPr/>
          </p:nvSpPr>
          <p:spPr>
            <a:xfrm>
              <a:off x="3024123" y="4011047"/>
              <a:ext cx="4320000" cy="2088000"/>
            </a:xfrm>
            <a:prstGeom prst="rect">
              <a:avLst/>
            </a:prstGeom>
            <a:solidFill>
              <a:schemeClr val="accent6"/>
            </a:solidFill>
            <a:ln w="38100">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仮想化システム</a:t>
              </a: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p:txBody>
        </p:sp>
        <p:sp>
          <p:nvSpPr>
            <p:cNvPr id="10" name="正方形/長方形 9"/>
            <p:cNvSpPr/>
            <p:nvPr/>
          </p:nvSpPr>
          <p:spPr bwMode="auto">
            <a:xfrm>
              <a:off x="3204123" y="5513459"/>
              <a:ext cx="3960000" cy="43200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n-ea"/>
                </a:rPr>
                <a:t>ハイパーバイザ</a:t>
              </a:r>
              <a:endParaRPr kumimoji="0" lang="en-US" altLang="ja-JP" sz="1800" b="0" i="0" u="none" strike="noStrike" cap="none" normalizeH="0" baseline="0" dirty="0">
                <a:ln>
                  <a:noFill/>
                </a:ln>
                <a:solidFill>
                  <a:schemeClr val="tx1"/>
                </a:solidFill>
                <a:effectLst/>
                <a:latin typeface="+mn-ea"/>
              </a:endParaRPr>
            </a:p>
          </p:txBody>
        </p:sp>
      </p:grpSp>
      <p:grpSp>
        <p:nvGrpSpPr>
          <p:cNvPr id="24" name="グループ化 23"/>
          <p:cNvGrpSpPr/>
          <p:nvPr/>
        </p:nvGrpSpPr>
        <p:grpSpPr>
          <a:xfrm>
            <a:off x="6491914" y="4512093"/>
            <a:ext cx="1080000" cy="1111685"/>
            <a:chOff x="6491914" y="4512093"/>
            <a:chExt cx="1080000" cy="1111685"/>
          </a:xfrm>
        </p:grpSpPr>
        <p:sp>
          <p:nvSpPr>
            <p:cNvPr id="79" name="角丸四角形 78"/>
            <p:cNvSpPr/>
            <p:nvPr/>
          </p:nvSpPr>
          <p:spPr>
            <a:xfrm>
              <a:off x="6491914" y="4512093"/>
              <a:ext cx="1080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cxnSp>
          <p:nvCxnSpPr>
            <p:cNvPr id="22" name="直線コネクタ 21"/>
            <p:cNvCxnSpPr>
              <a:stCxn id="79" idx="2"/>
            </p:cNvCxnSpPr>
            <p:nvPr/>
          </p:nvCxnSpPr>
          <p:spPr bwMode="auto">
            <a:xfrm>
              <a:off x="7031914" y="5124093"/>
              <a:ext cx="0" cy="499685"/>
            </a:xfrm>
            <a:prstGeom prst="line">
              <a:avLst/>
            </a:prstGeom>
            <a:solidFill>
              <a:schemeClr val="accent1"/>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8" name="グループ化 7"/>
          <p:cNvGrpSpPr/>
          <p:nvPr/>
        </p:nvGrpSpPr>
        <p:grpSpPr>
          <a:xfrm>
            <a:off x="5051710" y="4496488"/>
            <a:ext cx="877163" cy="1031616"/>
            <a:chOff x="3752229" y="4070619"/>
            <a:chExt cx="877163" cy="1031616"/>
          </a:xfrm>
        </p:grpSpPr>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848" y="4070619"/>
              <a:ext cx="505925" cy="643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5" name="テキスト ボックス 54"/>
            <p:cNvSpPr txBox="1"/>
            <p:nvPr/>
          </p:nvSpPr>
          <p:spPr>
            <a:xfrm>
              <a:off x="3752229" y="4732903"/>
              <a:ext cx="877163" cy="369332"/>
            </a:xfrm>
            <a:prstGeom prst="rect">
              <a:avLst/>
            </a:prstGeom>
            <a:noFill/>
          </p:spPr>
          <p:txBody>
            <a:bodyPr wrap="none" rtlCol="0">
              <a:spAutoFit/>
            </a:bodyPr>
            <a:lstStyle/>
            <a:p>
              <a:r>
                <a:rPr lang="ja-JP" altLang="en-US" dirty="0"/>
                <a:t>管理者</a:t>
              </a:r>
              <a:endParaRPr kumimoji="1" lang="ja-JP" altLang="en-US" dirty="0"/>
            </a:p>
          </p:txBody>
        </p:sp>
      </p:grpSp>
      <p:cxnSp>
        <p:nvCxnSpPr>
          <p:cNvPr id="17" name="直線矢印コネクタ 16"/>
          <p:cNvCxnSpPr>
            <a:endCxn id="75" idx="2"/>
          </p:cNvCxnSpPr>
          <p:nvPr/>
        </p:nvCxnSpPr>
        <p:spPr bwMode="auto">
          <a:xfrm>
            <a:off x="2302000" y="4818093"/>
            <a:ext cx="1320745" cy="0"/>
          </a:xfrm>
          <a:prstGeom prst="straightConnector1">
            <a:avLst/>
          </a:prstGeom>
          <a:ln w="38100">
            <a:solidFill>
              <a:schemeClr val="tx1"/>
            </a:solidFill>
            <a:headEnd type="none" w="med" len="med"/>
            <a:tailEnd type="arrow" w="med" len="med"/>
          </a:ln>
          <a:extLst/>
        </p:spPr>
        <p:style>
          <a:lnRef idx="3">
            <a:schemeClr val="accent3"/>
          </a:lnRef>
          <a:fillRef idx="0">
            <a:schemeClr val="accent3"/>
          </a:fillRef>
          <a:effectRef idx="2">
            <a:schemeClr val="accent3"/>
          </a:effectRef>
          <a:fontRef idx="minor">
            <a:schemeClr val="tx1"/>
          </a:fontRef>
        </p:style>
      </p:cxnSp>
      <p:sp>
        <p:nvSpPr>
          <p:cNvPr id="75" name="片側の 2 つの角を丸めた四角形 74"/>
          <p:cNvSpPr/>
          <p:nvPr/>
        </p:nvSpPr>
        <p:spPr>
          <a:xfrm>
            <a:off x="3622745" y="4512093"/>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a:t>
            </a:r>
            <a:endParaRPr kumimoji="1" lang="en-US" altLang="ja-JP" dirty="0"/>
          </a:p>
          <a:p>
            <a:pPr algn="ctr"/>
            <a:r>
              <a:rPr kumimoji="1" lang="ja-JP" altLang="en-US" dirty="0"/>
              <a:t>デバイス</a:t>
            </a:r>
            <a:endParaRPr kumimoji="1" lang="en-US" altLang="ja-JP" dirty="0"/>
          </a:p>
        </p:txBody>
      </p:sp>
      <p:sp>
        <p:nvSpPr>
          <p:cNvPr id="26" name="テキスト ボックス 25"/>
          <p:cNvSpPr txBox="1"/>
          <p:nvPr/>
        </p:nvSpPr>
        <p:spPr>
          <a:xfrm>
            <a:off x="2379714" y="4447196"/>
            <a:ext cx="877163" cy="369332"/>
          </a:xfrm>
          <a:prstGeom prst="rect">
            <a:avLst/>
          </a:prstGeom>
          <a:noFill/>
        </p:spPr>
        <p:txBody>
          <a:bodyPr wrap="none" rtlCol="0">
            <a:spAutoFit/>
          </a:bodyPr>
          <a:lstStyle/>
          <a:p>
            <a:r>
              <a:rPr kumimoji="1" lang="ja-JP" altLang="en-US" dirty="0"/>
              <a:t>入出力</a:t>
            </a:r>
          </a:p>
        </p:txBody>
      </p:sp>
      <p:grpSp>
        <p:nvGrpSpPr>
          <p:cNvPr id="12" name="グループ化 11"/>
          <p:cNvGrpSpPr/>
          <p:nvPr/>
        </p:nvGrpSpPr>
        <p:grpSpPr>
          <a:xfrm>
            <a:off x="1317644" y="4488106"/>
            <a:ext cx="984356" cy="1341332"/>
            <a:chOff x="1578059" y="4882691"/>
            <a:chExt cx="984356" cy="1341332"/>
          </a:xfrm>
        </p:grpSpPr>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059" y="4882691"/>
              <a:ext cx="984356" cy="9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 name="テキスト ボックス 31"/>
            <p:cNvSpPr txBox="1"/>
            <p:nvPr/>
          </p:nvSpPr>
          <p:spPr>
            <a:xfrm>
              <a:off x="1641273" y="5854691"/>
              <a:ext cx="857927" cy="369332"/>
            </a:xfrm>
            <a:prstGeom prst="rect">
              <a:avLst/>
            </a:prstGeom>
            <a:noFill/>
          </p:spPr>
          <p:txBody>
            <a:bodyPr wrap="none" rtlCol="0">
              <a:spAutoFit/>
            </a:bodyPr>
            <a:lstStyle/>
            <a:p>
              <a:r>
                <a:rPr lang="ja-JP" altLang="en-US" dirty="0"/>
                <a:t>ユーザ</a:t>
              </a:r>
              <a:endParaRPr kumimoji="1" lang="ja-JP" altLang="en-US" dirty="0"/>
            </a:p>
          </p:txBody>
        </p:sp>
      </p:grpSp>
      <p:cxnSp>
        <p:nvCxnSpPr>
          <p:cNvPr id="14" name="直線矢印コネクタ 13"/>
          <p:cNvCxnSpPr>
            <a:stCxn id="75" idx="1"/>
          </p:cNvCxnSpPr>
          <p:nvPr/>
        </p:nvCxnSpPr>
        <p:spPr bwMode="auto">
          <a:xfrm>
            <a:off x="4216745" y="5124093"/>
            <a:ext cx="0" cy="499685"/>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5"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9936" y="3892931"/>
            <a:ext cx="65881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p:nvPr/>
        </p:nvSpPr>
        <p:spPr>
          <a:xfrm>
            <a:off x="1511023" y="4303440"/>
            <a:ext cx="596638" cy="369332"/>
          </a:xfrm>
          <a:prstGeom prst="rect">
            <a:avLst/>
          </a:prstGeom>
          <a:solidFill>
            <a:schemeClr val="bg1"/>
          </a:solidFill>
          <a:ln>
            <a:solidFill>
              <a:schemeClr val="tx1"/>
            </a:solidFill>
          </a:ln>
        </p:spPr>
        <p:txBody>
          <a:bodyPr wrap="none" rtlCol="0">
            <a:spAutoFit/>
          </a:bodyPr>
          <a:lstStyle/>
          <a:p>
            <a:r>
              <a:rPr kumimoji="1" lang="en-US" altLang="ja-JP" dirty="0"/>
              <a:t>pass</a:t>
            </a:r>
            <a:endParaRPr kumimoji="1" lang="ja-JP" altLang="en-US" dirty="0"/>
          </a:p>
        </p:txBody>
      </p:sp>
      <p:sp>
        <p:nvSpPr>
          <p:cNvPr id="28" name="TextBox 8"/>
          <p:cNvSpPr txBox="1"/>
          <p:nvPr/>
        </p:nvSpPr>
        <p:spPr>
          <a:xfrm>
            <a:off x="1511023" y="4311822"/>
            <a:ext cx="596638" cy="369332"/>
          </a:xfrm>
          <a:prstGeom prst="rect">
            <a:avLst/>
          </a:prstGeom>
          <a:solidFill>
            <a:schemeClr val="tx1"/>
          </a:solidFill>
          <a:ln>
            <a:solidFill>
              <a:schemeClr val="tx1"/>
            </a:solidFill>
          </a:ln>
        </p:spPr>
        <p:txBody>
          <a:bodyPr wrap="none" rtlCol="0">
            <a:spAutoFit/>
          </a:bodyPr>
          <a:lstStyle/>
          <a:p>
            <a:r>
              <a:rPr kumimoji="1" lang="en-US" altLang="ja-JP" dirty="0">
                <a:solidFill>
                  <a:schemeClr val="bg1"/>
                </a:solidFill>
              </a:rPr>
              <a:t>pass</a:t>
            </a:r>
            <a:endParaRPr kumimoji="1" lang="ja-JP" altLang="en-US" dirty="0">
              <a:solidFill>
                <a:schemeClr val="bg1"/>
              </a:solidFill>
            </a:endParaRPr>
          </a:p>
        </p:txBody>
      </p:sp>
      <p:sp>
        <p:nvSpPr>
          <p:cNvPr id="29" name="TextBox 8"/>
          <p:cNvSpPr txBox="1"/>
          <p:nvPr/>
        </p:nvSpPr>
        <p:spPr>
          <a:xfrm>
            <a:off x="3918426" y="5657715"/>
            <a:ext cx="596638" cy="369332"/>
          </a:xfrm>
          <a:prstGeom prst="rect">
            <a:avLst/>
          </a:prstGeom>
          <a:solidFill>
            <a:schemeClr val="bg1"/>
          </a:solidFill>
          <a:ln>
            <a:solidFill>
              <a:schemeClr val="tx1"/>
            </a:solidFill>
          </a:ln>
        </p:spPr>
        <p:txBody>
          <a:bodyPr wrap="none" rtlCol="0">
            <a:spAutoFit/>
          </a:bodyPr>
          <a:lstStyle/>
          <a:p>
            <a:r>
              <a:rPr kumimoji="1" lang="en-US" altLang="ja-JP" dirty="0"/>
              <a:t>pass</a:t>
            </a:r>
            <a:endParaRPr kumimoji="1" lang="ja-JP" altLang="en-US" dirty="0"/>
          </a:p>
        </p:txBody>
      </p:sp>
      <p:pic>
        <p:nvPicPr>
          <p:cNvPr id="30"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6252" y="6245878"/>
            <a:ext cx="65881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矢印コネクタ 8"/>
          <p:cNvCxnSpPr>
            <a:stCxn id="75" idx="0"/>
            <a:endCxn id="54" idx="1"/>
          </p:cNvCxnSpPr>
          <p:nvPr/>
        </p:nvCxnSpPr>
        <p:spPr bwMode="auto">
          <a:xfrm flipV="1">
            <a:off x="4810745" y="4818091"/>
            <a:ext cx="426584" cy="2"/>
          </a:xfrm>
          <a:prstGeom prst="straightConnector1">
            <a:avLst/>
          </a:prstGeom>
          <a:solidFill>
            <a:schemeClr val="accent1"/>
          </a:solidFill>
          <a:ln w="38100"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テキスト ボックス 10"/>
          <p:cNvSpPr txBox="1"/>
          <p:nvPr/>
        </p:nvSpPr>
        <p:spPr>
          <a:xfrm>
            <a:off x="5725438" y="4585695"/>
            <a:ext cx="492443" cy="461665"/>
          </a:xfrm>
          <a:prstGeom prst="rect">
            <a:avLst/>
          </a:prstGeom>
          <a:noFill/>
          <a:ln>
            <a:noFill/>
          </a:ln>
        </p:spPr>
        <p:txBody>
          <a:bodyPr wrap="none" rtlCol="0">
            <a:spAutoFit/>
          </a:bodyPr>
          <a:lstStyle/>
          <a:p>
            <a:r>
              <a:rPr kumimoji="1" lang="ja-JP" altLang="en-US" sz="2400" dirty="0">
                <a:solidFill>
                  <a:srgbClr val="0070C0"/>
                </a:solidFill>
              </a:rPr>
              <a:t>？</a:t>
            </a:r>
          </a:p>
        </p:txBody>
      </p:sp>
    </p:spTree>
    <p:extLst>
      <p:ext uri="{BB962C8B-B14F-4D97-AF65-F5344CB8AC3E}">
        <p14:creationId xmlns:p14="http://schemas.microsoft.com/office/powerpoint/2010/main" val="424095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ntr" presetSubtype="0" fill="hold" grpId="3"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33333E-6 4.44444E-6 L 0.26319 4.44444E-6 " pathEditMode="relative" rAng="0" ptsTypes="AA">
                                      <p:cBhvr>
                                        <p:cTn id="22" dur="1000" fill="hold"/>
                                        <p:tgtEl>
                                          <p:spTgt spid="28"/>
                                        </p:tgtEl>
                                        <p:attrNameLst>
                                          <p:attrName>ppt_x</p:attrName>
                                          <p:attrName>ppt_y</p:attrName>
                                        </p:attrNameLst>
                                      </p:cBhvr>
                                      <p:rCtr x="13160"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
                            </p:stCondLst>
                            <p:childTnLst>
                              <p:par>
                                <p:cTn id="29" presetID="42" presetClass="path" presetSubtype="0" accel="50000" decel="50000" fill="hold" grpId="5" nodeType="afterEffect">
                                  <p:stCondLst>
                                    <p:cond delay="0"/>
                                  </p:stCondLst>
                                  <p:childTnLst>
                                    <p:animMotion origin="layout" path="M 0.26319 4.44444E-6 L 0.40156 -0.00116 " pathEditMode="relative" rAng="0" ptsTypes="AA">
                                      <p:cBhvr>
                                        <p:cTn id="30" dur="1000" fill="hold"/>
                                        <p:tgtEl>
                                          <p:spTgt spid="28"/>
                                        </p:tgtEl>
                                        <p:attrNameLst>
                                          <p:attrName>ppt_x</p:attrName>
                                          <p:attrName>ppt_y</p:attrName>
                                        </p:attrNameLst>
                                      </p:cBhvr>
                                      <p:rCtr x="6910" y="-69"/>
                                    </p:animMotion>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0.26319 4.44444E-6 L 0.26319 0.19514 " pathEditMode="relative" rAng="0" ptsTypes="AA">
                                      <p:cBhvr>
                                        <p:cTn id="38" dur="1000" fill="hold"/>
                                        <p:tgtEl>
                                          <p:spTgt spid="28"/>
                                        </p:tgtEl>
                                        <p:attrNameLst>
                                          <p:attrName>ppt_x</p:attrName>
                                          <p:attrName>ppt_y</p:attrName>
                                        </p:attrNameLst>
                                      </p:cBhvr>
                                      <p:rCtr x="0" y="9861"/>
                                    </p:animMotion>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4"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par>
                                <p:cTn id="44" presetID="10" presetClass="entr" presetSubtype="0" fill="hold" grpId="1"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2" nodeType="clickEffect">
                                  <p:stCondLst>
                                    <p:cond delay="0"/>
                                  </p:stCondLst>
                                  <p:childTnLst>
                                    <p:animMotion origin="layout" path="M -1.11111E-6 -0.00116 L 0.30799 -0.00092 " pathEditMode="relative" rAng="0" ptsTypes="AA">
                                      <p:cBhvr>
                                        <p:cTn id="50" dur="1000" fill="hold"/>
                                        <p:tgtEl>
                                          <p:spTgt spid="29"/>
                                        </p:tgtEl>
                                        <p:attrNameLst>
                                          <p:attrName>ppt_x</p:attrName>
                                          <p:attrName>ppt_y</p:attrName>
                                        </p:attrNameLst>
                                      </p:cBhvr>
                                      <p:rCtr x="15399" y="0"/>
                                    </p:animMotion>
                                  </p:childTnLst>
                                </p:cTn>
                              </p:par>
                            </p:childTnLst>
                          </p:cTn>
                        </p:par>
                        <p:par>
                          <p:cTn id="51" fill="hold">
                            <p:stCondLst>
                              <p:cond delay="1000"/>
                            </p:stCondLst>
                            <p:childTnLst>
                              <p:par>
                                <p:cTn id="52" presetID="42" presetClass="path" presetSubtype="0" accel="50000" decel="50000" fill="hold" grpId="3" nodeType="afterEffect">
                                  <p:stCondLst>
                                    <p:cond delay="500"/>
                                  </p:stCondLst>
                                  <p:childTnLst>
                                    <p:animMotion origin="layout" path="M 0.30799 -0.00092 L 0.30799 -0.10116 " pathEditMode="relative" rAng="0" ptsTypes="AA">
                                      <p:cBhvr>
                                        <p:cTn id="53" dur="1000" fill="hold"/>
                                        <p:tgtEl>
                                          <p:spTgt spid="29"/>
                                        </p:tgtEl>
                                        <p:attrNameLst>
                                          <p:attrName>ppt_x</p:attrName>
                                          <p:attrName>ppt_y</p:attrName>
                                        </p:attrNameLst>
                                      </p:cBhvr>
                                      <p:rCtr x="0" y="-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1" animBg="1"/>
      <p:bldP spid="28" grpId="2" animBg="1"/>
      <p:bldP spid="28" grpId="3" animBg="1"/>
      <p:bldP spid="28" grpId="4" animBg="1"/>
      <p:bldP spid="28" grpId="5" animBg="1"/>
      <p:bldP spid="29" grpId="1" animBg="1"/>
      <p:bldP spid="29" grpId="2" animBg="1"/>
      <p:bldP spid="29" grpId="3"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従来のアプローチの問題点</a:t>
            </a:r>
            <a:endParaRPr kumimoji="1" lang="ja-JP" altLang="en-US" dirty="0"/>
          </a:p>
        </p:txBody>
      </p:sp>
      <p:sp>
        <p:nvSpPr>
          <p:cNvPr id="3" name="コンテンツ プレースホルダー 2"/>
          <p:cNvSpPr>
            <a:spLocks noGrp="1"/>
          </p:cNvSpPr>
          <p:nvPr>
            <p:ph idx="1"/>
          </p:nvPr>
        </p:nvSpPr>
        <p:spPr/>
        <p:txBody>
          <a:bodyPr/>
          <a:lstStyle/>
          <a:p>
            <a:r>
              <a:rPr lang="ja-JP" altLang="en-US" dirty="0"/>
              <a:t>ハイパーバイザを攻撃するのは比較的容易</a:t>
            </a:r>
          </a:p>
          <a:p>
            <a:pPr lvl="1"/>
            <a:r>
              <a:rPr lang="ja-JP" altLang="en-US" dirty="0"/>
              <a:t>ハイパーバイザとその上で動作する管理コンポーネントは密接に結びついている</a:t>
            </a:r>
          </a:p>
          <a:p>
            <a:r>
              <a:rPr lang="ja-JP" altLang="en-US" dirty="0"/>
              <a:t>既存のリモート管理ソフトウェアが利用できない</a:t>
            </a:r>
          </a:p>
          <a:p>
            <a:pPr lvl="1"/>
            <a:r>
              <a:rPr lang="ja-JP" altLang="en-US" dirty="0"/>
              <a:t>入出力の暗号化・復号化処理の追加が必要</a:t>
            </a:r>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5</a:t>
            </a:fld>
            <a:endParaRPr lang="ja-JP" altLang="en-US" dirty="0"/>
          </a:p>
        </p:txBody>
      </p:sp>
      <p:grpSp>
        <p:nvGrpSpPr>
          <p:cNvPr id="5" name="グループ化 4"/>
          <p:cNvGrpSpPr/>
          <p:nvPr/>
        </p:nvGrpSpPr>
        <p:grpSpPr>
          <a:xfrm>
            <a:off x="3419872" y="4514115"/>
            <a:ext cx="5584094" cy="2223893"/>
            <a:chOff x="2753879" y="4509119"/>
            <a:chExt cx="5584094" cy="2223893"/>
          </a:xfrm>
        </p:grpSpPr>
        <p:grpSp>
          <p:nvGrpSpPr>
            <p:cNvPr id="6" name="グループ化 5"/>
            <p:cNvGrpSpPr/>
            <p:nvPr/>
          </p:nvGrpSpPr>
          <p:grpSpPr>
            <a:xfrm>
              <a:off x="2753879" y="4509119"/>
              <a:ext cx="5584094" cy="2223893"/>
              <a:chOff x="2206069" y="4510075"/>
              <a:chExt cx="5584094" cy="2223893"/>
            </a:xfrm>
          </p:grpSpPr>
          <p:sp>
            <p:nvSpPr>
              <p:cNvPr id="14" name="雲 13"/>
              <p:cNvSpPr/>
              <p:nvPr/>
            </p:nvSpPr>
            <p:spPr bwMode="auto">
              <a:xfrm>
                <a:off x="2206069" y="5725968"/>
                <a:ext cx="5584094" cy="1008000"/>
              </a:xfrm>
              <a:prstGeom prst="cloud">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sp>
            <p:nvSpPr>
              <p:cNvPr id="15" name="正方形/長方形 14"/>
              <p:cNvSpPr/>
              <p:nvPr/>
            </p:nvSpPr>
            <p:spPr>
              <a:xfrm>
                <a:off x="2745778" y="4510075"/>
                <a:ext cx="4612697" cy="1817989"/>
              </a:xfrm>
              <a:prstGeom prst="rect">
                <a:avLst/>
              </a:prstGeom>
              <a:solidFill>
                <a:schemeClr val="accent6"/>
              </a:solidFill>
              <a:ln w="38100" cmpd="sng">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仮想化システム</a:t>
                </a:r>
                <a:endParaRPr lang="en-US" altLang="ja-JP" dirty="0"/>
              </a:p>
              <a:p>
                <a:pPr algn="ctr"/>
                <a:endParaRPr lang="en-US" altLang="ja-JP" dirty="0"/>
              </a:p>
              <a:p>
                <a:pPr algn="ctr"/>
                <a:endParaRPr lang="en-US" altLang="ja-JP" dirty="0"/>
              </a:p>
              <a:p>
                <a:pPr algn="ctr"/>
                <a:endParaRPr lang="en-US" altLang="ja-JP" dirty="0"/>
              </a:p>
              <a:p>
                <a:pPr algn="ctr"/>
                <a:endParaRPr kumimoji="1" lang="en-US" altLang="ja-JP" dirty="0"/>
              </a:p>
              <a:p>
                <a:pPr algn="ctr"/>
                <a:endParaRPr lang="en-US" altLang="ja-JP" dirty="0"/>
              </a:p>
            </p:txBody>
          </p:sp>
          <p:sp>
            <p:nvSpPr>
              <p:cNvPr id="16" name="正方形/長方形 15"/>
              <p:cNvSpPr/>
              <p:nvPr/>
            </p:nvSpPr>
            <p:spPr bwMode="auto">
              <a:xfrm>
                <a:off x="4566068" y="5674225"/>
                <a:ext cx="2628000" cy="46800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dirty="0">
                    <a:solidFill>
                      <a:schemeClr val="tx1"/>
                    </a:solidFill>
                    <a:latin typeface="+mj-ea"/>
                    <a:ea typeface="+mj-ea"/>
                  </a:rPr>
                  <a:t>　　　ハイパーバイザ</a:t>
                </a:r>
                <a:endParaRPr kumimoji="0" lang="ja-JP" altLang="en-US" sz="1800" b="0" i="0" u="none" strike="noStrike" cap="none" normalizeH="0" baseline="0" dirty="0">
                  <a:ln>
                    <a:noFill/>
                  </a:ln>
                  <a:solidFill>
                    <a:schemeClr val="tx1"/>
                  </a:solidFill>
                  <a:effectLst/>
                  <a:latin typeface="+mj-ea"/>
                  <a:ea typeface="+mj-ea"/>
                </a:endParaRPr>
              </a:p>
            </p:txBody>
          </p:sp>
        </p:grpSp>
        <p:grpSp>
          <p:nvGrpSpPr>
            <p:cNvPr id="7" name="グループ化 6"/>
            <p:cNvGrpSpPr/>
            <p:nvPr/>
          </p:nvGrpSpPr>
          <p:grpSpPr>
            <a:xfrm>
              <a:off x="3234593" y="5585807"/>
              <a:ext cx="1368608" cy="643205"/>
              <a:chOff x="1805923" y="5271213"/>
              <a:chExt cx="1368608" cy="643205"/>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8606" y="5271213"/>
                <a:ext cx="505925" cy="643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テキスト ボックス 12"/>
              <p:cNvSpPr txBox="1"/>
              <p:nvPr/>
            </p:nvSpPr>
            <p:spPr>
              <a:xfrm>
                <a:off x="1805923" y="5358675"/>
                <a:ext cx="877163" cy="369332"/>
              </a:xfrm>
              <a:prstGeom prst="rect">
                <a:avLst/>
              </a:prstGeom>
              <a:noFill/>
            </p:spPr>
            <p:txBody>
              <a:bodyPr wrap="none" rtlCol="0">
                <a:spAutoFit/>
              </a:bodyPr>
              <a:lstStyle/>
              <a:p>
                <a:r>
                  <a:rPr lang="ja-JP" altLang="en-US" dirty="0"/>
                  <a:t>管理者</a:t>
                </a:r>
                <a:endParaRPr kumimoji="1" lang="ja-JP" altLang="en-US" dirty="0"/>
              </a:p>
            </p:txBody>
          </p:sp>
        </p:grpSp>
        <p:cxnSp>
          <p:nvCxnSpPr>
            <p:cNvPr id="8" name="直線矢印コネクタ 7"/>
            <p:cNvCxnSpPr>
              <a:stCxn id="12" idx="3"/>
            </p:cNvCxnSpPr>
            <p:nvPr/>
          </p:nvCxnSpPr>
          <p:spPr bwMode="auto">
            <a:xfrm flipV="1">
              <a:off x="4603201" y="5907269"/>
              <a:ext cx="510677" cy="141"/>
            </a:xfrm>
            <a:prstGeom prst="straightConnector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爆発 1 8"/>
            <p:cNvSpPr/>
            <p:nvPr/>
          </p:nvSpPr>
          <p:spPr bwMode="auto">
            <a:xfrm>
              <a:off x="4858539" y="5079133"/>
              <a:ext cx="914400" cy="914400"/>
            </a:xfrm>
            <a:prstGeom prst="irregularSeal1">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sp>
          <p:nvSpPr>
            <p:cNvPr id="10" name="片側の 2 つの角を丸めた四角形 9"/>
            <p:cNvSpPr/>
            <p:nvPr/>
          </p:nvSpPr>
          <p:spPr>
            <a:xfrm>
              <a:off x="3499673" y="4729933"/>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a:t>
              </a:r>
              <a:endParaRPr kumimoji="1" lang="en-US" altLang="ja-JP" dirty="0"/>
            </a:p>
            <a:p>
              <a:pPr algn="ctr"/>
              <a:r>
                <a:rPr kumimoji="1" lang="ja-JP" altLang="en-US" dirty="0"/>
                <a:t>デバイス</a:t>
              </a:r>
              <a:endParaRPr kumimoji="1" lang="en-US" altLang="ja-JP" dirty="0"/>
            </a:p>
          </p:txBody>
        </p:sp>
        <p:sp>
          <p:nvSpPr>
            <p:cNvPr id="11" name="角丸四角形 10"/>
            <p:cNvSpPr/>
            <p:nvPr/>
          </p:nvSpPr>
          <p:spPr>
            <a:xfrm>
              <a:off x="6518046" y="4729933"/>
              <a:ext cx="1188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grpSp>
      <p:grpSp>
        <p:nvGrpSpPr>
          <p:cNvPr id="20" name="グループ化 19"/>
          <p:cNvGrpSpPr/>
          <p:nvPr/>
        </p:nvGrpSpPr>
        <p:grpSpPr>
          <a:xfrm>
            <a:off x="971600" y="4620434"/>
            <a:ext cx="1512000" cy="2056965"/>
            <a:chOff x="348259" y="4607940"/>
            <a:chExt cx="1512000" cy="2056965"/>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02" y="5349609"/>
              <a:ext cx="984356" cy="9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テキスト ボックス 17"/>
            <p:cNvSpPr txBox="1"/>
            <p:nvPr/>
          </p:nvSpPr>
          <p:spPr>
            <a:xfrm>
              <a:off x="675296" y="6295573"/>
              <a:ext cx="857927" cy="369332"/>
            </a:xfrm>
            <a:prstGeom prst="rect">
              <a:avLst/>
            </a:prstGeom>
            <a:noFill/>
          </p:spPr>
          <p:txBody>
            <a:bodyPr wrap="none" rtlCol="0">
              <a:spAutoFit/>
            </a:bodyPr>
            <a:lstStyle/>
            <a:p>
              <a:r>
                <a:rPr lang="ja-JP" altLang="en-US" dirty="0"/>
                <a:t>ユーザ</a:t>
              </a:r>
              <a:endParaRPr kumimoji="1" lang="ja-JP" altLang="en-US" dirty="0"/>
            </a:p>
          </p:txBody>
        </p:sp>
        <p:sp>
          <p:nvSpPr>
            <p:cNvPr id="19" name="片側の 2 つの角を切り取った四角形 18"/>
            <p:cNvSpPr/>
            <p:nvPr/>
          </p:nvSpPr>
          <p:spPr bwMode="auto">
            <a:xfrm>
              <a:off x="348259" y="4607940"/>
              <a:ext cx="1512000" cy="720000"/>
            </a:xfrm>
            <a:prstGeom prst="snip2Same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n-ea"/>
                </a:rPr>
                <a:t>リモート管理</a:t>
              </a:r>
              <a:endParaRPr kumimoji="0" lang="en-US" altLang="ja-JP" sz="18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dirty="0">
                  <a:solidFill>
                    <a:schemeClr val="tx1"/>
                  </a:solidFill>
                  <a:latin typeface="+mn-ea"/>
                </a:rPr>
                <a:t>クライアント</a:t>
              </a:r>
              <a:endParaRPr kumimoji="0" lang="ja-JP" altLang="en-US" sz="1800" b="0" i="0" u="none" strike="noStrike" cap="none" normalizeH="0" baseline="0" dirty="0">
                <a:ln>
                  <a:noFill/>
                </a:ln>
                <a:solidFill>
                  <a:schemeClr val="tx1"/>
                </a:solidFill>
                <a:effectLst/>
                <a:latin typeface="+mn-ea"/>
              </a:endParaRPr>
            </a:p>
          </p:txBody>
        </p:sp>
      </p:grpSp>
    </p:spTree>
    <p:extLst>
      <p:ext uri="{BB962C8B-B14F-4D97-AF65-F5344CB8AC3E}">
        <p14:creationId xmlns:p14="http://schemas.microsoft.com/office/powerpoint/2010/main" val="210402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a:t>仮想化システムの外側で帯域外リモート管理を実現</a:t>
            </a:r>
          </a:p>
          <a:p>
            <a:pPr lvl="1"/>
            <a:r>
              <a:rPr lang="ja-JP" altLang="en-US" dirty="0"/>
              <a:t>仮想デバイスを仮想化システムの外側で動作させる</a:t>
            </a:r>
          </a:p>
          <a:p>
            <a:pPr lvl="2"/>
            <a:r>
              <a:rPr lang="ja-JP" altLang="en-US" dirty="0"/>
              <a:t>これをシャドウデバイスと呼ぶ</a:t>
            </a:r>
          </a:p>
          <a:p>
            <a:pPr lvl="1"/>
            <a:r>
              <a:rPr lang="ja-JP" altLang="en-US" dirty="0"/>
              <a:t>強制パススルーによりユーザ</a:t>
            </a:r>
            <a:r>
              <a:rPr lang="en-US" altLang="ja-JP" dirty="0"/>
              <a:t>VM</a:t>
            </a:r>
            <a:r>
              <a:rPr lang="ja-JP" altLang="en-US" dirty="0"/>
              <a:t>の入出力を横取り</a:t>
            </a:r>
          </a:p>
          <a:p>
            <a:pPr lvl="2"/>
            <a:r>
              <a:rPr lang="ja-JP" altLang="en-US" dirty="0"/>
              <a:t>シャドウデバイスで入出力処理を行う</a:t>
            </a:r>
          </a:p>
          <a:p>
            <a:pPr lvl="1"/>
            <a:r>
              <a:rPr lang="ja-JP" altLang="en-US" dirty="0"/>
              <a:t>仮想化システムの管理者への情報漏洩を防ぐ</a:t>
            </a:r>
          </a:p>
        </p:txBody>
      </p:sp>
      <p:sp>
        <p:nvSpPr>
          <p:cNvPr id="2" name="タイトル 1"/>
          <p:cNvSpPr>
            <a:spLocks noGrp="1"/>
          </p:cNvSpPr>
          <p:nvPr>
            <p:ph type="title"/>
          </p:nvPr>
        </p:nvSpPr>
        <p:spPr/>
        <p:txBody>
          <a:bodyPr/>
          <a:lstStyle/>
          <a:p>
            <a:r>
              <a:rPr kumimoji="1" lang="ja-JP" altLang="en-US" dirty="0">
                <a:latin typeface="+mj-ea"/>
              </a:rPr>
              <a:t>提案：</a:t>
            </a:r>
            <a:r>
              <a:rPr kumimoji="1" lang="en-US" altLang="ja-JP" dirty="0" err="1">
                <a:latin typeface="+mj-ea"/>
              </a:rPr>
              <a:t>VSBypass</a:t>
            </a:r>
            <a:endParaRPr kumimoji="1" lang="ja-JP" altLang="en-US" dirty="0">
              <a:latin typeface="+mj-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sp>
        <p:nvSpPr>
          <p:cNvPr id="43" name="雲 42"/>
          <p:cNvSpPr/>
          <p:nvPr/>
        </p:nvSpPr>
        <p:spPr bwMode="auto">
          <a:xfrm>
            <a:off x="2781093" y="5492532"/>
            <a:ext cx="6150797" cy="1348483"/>
          </a:xfrm>
          <a:prstGeom prst="cloud">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itchFamily="34" charset="0"/>
              <a:ea typeface="SimSun" pitchFamily="2" charset="-122"/>
            </a:endParaRPr>
          </a:p>
        </p:txBody>
      </p:sp>
      <p:grpSp>
        <p:nvGrpSpPr>
          <p:cNvPr id="10" name="グループ化 9"/>
          <p:cNvGrpSpPr/>
          <p:nvPr/>
        </p:nvGrpSpPr>
        <p:grpSpPr>
          <a:xfrm>
            <a:off x="4860032" y="4958141"/>
            <a:ext cx="3240000" cy="1110455"/>
            <a:chOff x="4850739" y="4694809"/>
            <a:chExt cx="2664000" cy="1110455"/>
          </a:xfrm>
        </p:grpSpPr>
        <p:sp>
          <p:nvSpPr>
            <p:cNvPr id="33" name="正方形/長方形 32"/>
            <p:cNvSpPr/>
            <p:nvPr/>
          </p:nvSpPr>
          <p:spPr>
            <a:xfrm>
              <a:off x="4850739" y="4703274"/>
              <a:ext cx="2664000" cy="1101990"/>
            </a:xfrm>
            <a:prstGeom prst="rect">
              <a:avLst/>
            </a:prstGeom>
            <a:solidFill>
              <a:schemeClr val="accent6"/>
            </a:solidFill>
            <a:ln w="381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dirty="0"/>
            </a:p>
          </p:txBody>
        </p:sp>
        <p:sp>
          <p:nvSpPr>
            <p:cNvPr id="23" name="テキスト ボックス 22"/>
            <p:cNvSpPr txBox="1"/>
            <p:nvPr/>
          </p:nvSpPr>
          <p:spPr>
            <a:xfrm>
              <a:off x="5320964" y="4694809"/>
              <a:ext cx="1723550" cy="401920"/>
            </a:xfrm>
            <a:prstGeom prst="rect">
              <a:avLst/>
            </a:prstGeom>
            <a:noFill/>
          </p:spPr>
          <p:txBody>
            <a:bodyPr wrap="none" rtlCol="0">
              <a:spAutoFit/>
            </a:bodyPr>
            <a:lstStyle/>
            <a:p>
              <a:pPr algn="ctr"/>
              <a:r>
                <a:rPr lang="ja-JP" altLang="en-US" dirty="0"/>
                <a:t>仮想化システム</a:t>
              </a:r>
              <a:endParaRPr kumimoji="1" lang="en-US" altLang="ja-JP" dirty="0"/>
            </a:p>
          </p:txBody>
        </p:sp>
        <p:sp>
          <p:nvSpPr>
            <p:cNvPr id="26" name="角丸四角形 25"/>
            <p:cNvSpPr/>
            <p:nvPr/>
          </p:nvSpPr>
          <p:spPr>
            <a:xfrm>
              <a:off x="6397751" y="5092271"/>
              <a:ext cx="1036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grpSp>
      <p:grpSp>
        <p:nvGrpSpPr>
          <p:cNvPr id="20" name="グループ化 19"/>
          <p:cNvGrpSpPr/>
          <p:nvPr/>
        </p:nvGrpSpPr>
        <p:grpSpPr>
          <a:xfrm>
            <a:off x="1040827" y="4795200"/>
            <a:ext cx="1130188" cy="1391898"/>
            <a:chOff x="1040827" y="4795200"/>
            <a:chExt cx="1130188" cy="139189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827" y="5136109"/>
              <a:ext cx="1130188" cy="1050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テキスト ボックス 16"/>
            <p:cNvSpPr txBox="1"/>
            <p:nvPr/>
          </p:nvSpPr>
          <p:spPr>
            <a:xfrm>
              <a:off x="1189031" y="4795200"/>
              <a:ext cx="857927" cy="369332"/>
            </a:xfrm>
            <a:prstGeom prst="rect">
              <a:avLst/>
            </a:prstGeom>
            <a:noFill/>
          </p:spPr>
          <p:txBody>
            <a:bodyPr wrap="none" rtlCol="0">
              <a:spAutoFit/>
            </a:bodyPr>
            <a:lstStyle/>
            <a:p>
              <a:r>
                <a:rPr kumimoji="1" lang="ja-JP" altLang="en-US" dirty="0"/>
                <a:t>ユーザ</a:t>
              </a:r>
            </a:p>
          </p:txBody>
        </p:sp>
      </p:grpSp>
      <p:sp>
        <p:nvSpPr>
          <p:cNvPr id="24" name="片側の 2 つの角を丸めた四角形 23"/>
          <p:cNvSpPr/>
          <p:nvPr/>
        </p:nvSpPr>
        <p:spPr>
          <a:xfrm>
            <a:off x="4941711" y="5355604"/>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a:t>
            </a:r>
            <a:endParaRPr kumimoji="1" lang="en-US" altLang="ja-JP" dirty="0"/>
          </a:p>
          <a:p>
            <a:pPr algn="ctr"/>
            <a:r>
              <a:rPr kumimoji="1" lang="ja-JP" altLang="en-US" dirty="0"/>
              <a:t>デバイス</a:t>
            </a:r>
            <a:endParaRPr kumimoji="1" lang="en-US" altLang="ja-JP" dirty="0"/>
          </a:p>
        </p:txBody>
      </p:sp>
      <p:sp>
        <p:nvSpPr>
          <p:cNvPr id="6" name="テキスト ボックス 5"/>
          <p:cNvSpPr txBox="1"/>
          <p:nvPr/>
        </p:nvSpPr>
        <p:spPr>
          <a:xfrm>
            <a:off x="2347397" y="5292271"/>
            <a:ext cx="877163" cy="369332"/>
          </a:xfrm>
          <a:prstGeom prst="rect">
            <a:avLst/>
          </a:prstGeom>
          <a:noFill/>
        </p:spPr>
        <p:txBody>
          <a:bodyPr wrap="none" rtlCol="0">
            <a:spAutoFit/>
          </a:bodyPr>
          <a:lstStyle/>
          <a:p>
            <a:r>
              <a:rPr lang="ja-JP" altLang="en-US" dirty="0"/>
              <a:t>入出力</a:t>
            </a:r>
            <a:endParaRPr kumimoji="1" lang="ja-JP" altLang="en-US" dirty="0"/>
          </a:p>
        </p:txBody>
      </p:sp>
      <p:cxnSp>
        <p:nvCxnSpPr>
          <p:cNvPr id="7" name="直線コネクタ 6"/>
          <p:cNvCxnSpPr>
            <a:stCxn id="1026" idx="3"/>
            <a:endCxn id="24" idx="2"/>
          </p:cNvCxnSpPr>
          <p:nvPr/>
        </p:nvCxnSpPr>
        <p:spPr bwMode="auto">
          <a:xfrm>
            <a:off x="2171015" y="5661604"/>
            <a:ext cx="2770696" cy="0"/>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直線コネクタ 20"/>
          <p:cNvCxnSpPr>
            <a:stCxn id="24" idx="0"/>
            <a:endCxn id="26" idx="1"/>
          </p:cNvCxnSpPr>
          <p:nvPr/>
        </p:nvCxnSpPr>
        <p:spPr bwMode="auto">
          <a:xfrm flipV="1">
            <a:off x="6129711" y="5661603"/>
            <a:ext cx="611822" cy="1"/>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片側の 2 つの角を丸めた四角形 24"/>
          <p:cNvSpPr/>
          <p:nvPr/>
        </p:nvSpPr>
        <p:spPr>
          <a:xfrm>
            <a:off x="3400944" y="5360061"/>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シャドウ</a:t>
            </a:r>
            <a:endParaRPr kumimoji="1" lang="en-US" altLang="ja-JP" dirty="0"/>
          </a:p>
          <a:p>
            <a:pPr algn="ctr"/>
            <a:r>
              <a:rPr kumimoji="1" lang="ja-JP" altLang="en-US" dirty="0"/>
              <a:t>デバイス</a:t>
            </a:r>
            <a:endParaRPr kumimoji="1" lang="en-US" altLang="ja-JP" dirty="0"/>
          </a:p>
        </p:txBody>
      </p:sp>
      <p:cxnSp>
        <p:nvCxnSpPr>
          <p:cNvPr id="15" name="カギ線コネクタ 14"/>
          <p:cNvCxnSpPr>
            <a:stCxn id="26" idx="2"/>
            <a:endCxn id="25" idx="1"/>
          </p:cNvCxnSpPr>
          <p:nvPr/>
        </p:nvCxnSpPr>
        <p:spPr bwMode="auto">
          <a:xfrm rot="5400000">
            <a:off x="5681010" y="4281538"/>
            <a:ext cx="4458" cy="3376589"/>
          </a:xfrm>
          <a:prstGeom prst="bentConnector3">
            <a:avLst>
              <a:gd name="adj1" fmla="val 6279812"/>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テキスト ボックス 18"/>
          <p:cNvSpPr txBox="1"/>
          <p:nvPr/>
        </p:nvSpPr>
        <p:spPr>
          <a:xfrm>
            <a:off x="4810243" y="6309320"/>
            <a:ext cx="1745991" cy="369332"/>
          </a:xfrm>
          <a:prstGeom prst="rect">
            <a:avLst/>
          </a:prstGeom>
          <a:noFill/>
        </p:spPr>
        <p:txBody>
          <a:bodyPr wrap="none" rtlCol="0">
            <a:spAutoFit/>
          </a:bodyPr>
          <a:lstStyle/>
          <a:p>
            <a:r>
              <a:rPr lang="ja-JP" altLang="en-US" dirty="0"/>
              <a:t>強制パススルー</a:t>
            </a:r>
            <a:endParaRPr kumimoji="1" lang="ja-JP" altLang="en-US" dirty="0"/>
          </a:p>
        </p:txBody>
      </p:sp>
      <p:cxnSp>
        <p:nvCxnSpPr>
          <p:cNvPr id="27" name="直線コネクタ 26"/>
          <p:cNvCxnSpPr>
            <a:stCxn id="1026" idx="3"/>
            <a:endCxn id="25" idx="2"/>
          </p:cNvCxnSpPr>
          <p:nvPr/>
        </p:nvCxnSpPr>
        <p:spPr bwMode="auto">
          <a:xfrm>
            <a:off x="2171015" y="5661604"/>
            <a:ext cx="1229929" cy="4457"/>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189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9.81027E-7 L -0.1684 -9.81027E-7 " pathEditMode="relative" rAng="0" ptsTypes="AA">
                                      <p:cBhvr>
                                        <p:cTn id="17" dur="1000" fill="hold"/>
                                        <p:tgtEl>
                                          <p:spTgt spid="24"/>
                                        </p:tgtEl>
                                        <p:attrNameLst>
                                          <p:attrName>ppt_x</p:attrName>
                                          <p:attrName>ppt_y</p:attrName>
                                        </p:attrNameLst>
                                      </p:cBhvr>
                                      <p:rCtr x="-8420" y="0"/>
                                    </p:animMotion>
                                  </p:childTnLst>
                                </p:cTn>
                              </p:par>
                            </p:childTnLst>
                          </p:cTn>
                        </p:par>
                        <p:par>
                          <p:cTn id="18" fill="hold">
                            <p:stCondLst>
                              <p:cond delay="1000"/>
                            </p:stCondLst>
                            <p:childTnLst>
                              <p:par>
                                <p:cTn id="19" presetID="10" presetClass="exit" presetSubtype="0" fill="hold" grpId="1" nodeType="after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p:bldP spid="6" grpId="1"/>
      <p:bldP spid="25"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VSBypass</a:t>
            </a:r>
            <a:r>
              <a:rPr kumimoji="1" lang="ja-JP" altLang="en-US" dirty="0"/>
              <a:t>のシステム構成</a:t>
            </a:r>
          </a:p>
        </p:txBody>
      </p:sp>
      <p:sp>
        <p:nvSpPr>
          <p:cNvPr id="3" name="コンテンツ プレースホルダー 2"/>
          <p:cNvSpPr>
            <a:spLocks noGrp="1"/>
          </p:cNvSpPr>
          <p:nvPr>
            <p:ph idx="1"/>
          </p:nvPr>
        </p:nvSpPr>
        <p:spPr/>
        <p:txBody>
          <a:bodyPr/>
          <a:lstStyle/>
          <a:p>
            <a:r>
              <a:rPr lang="ja-JP" altLang="en-US" dirty="0"/>
              <a:t>ネストした仮想化を用いて、従来の仮想化システム全体を</a:t>
            </a:r>
            <a:r>
              <a:rPr lang="en-US" altLang="ja-JP" dirty="0"/>
              <a:t>VM</a:t>
            </a:r>
            <a:r>
              <a:rPr lang="ja-JP" altLang="en-US" dirty="0"/>
              <a:t>内で動かす</a:t>
            </a:r>
          </a:p>
          <a:p>
            <a:pPr lvl="1"/>
            <a:r>
              <a:rPr lang="ja-JP" altLang="en-US" dirty="0"/>
              <a:t>この</a:t>
            </a:r>
            <a:r>
              <a:rPr lang="en-US" altLang="ja-JP" dirty="0"/>
              <a:t>VM</a:t>
            </a:r>
            <a:r>
              <a:rPr lang="ja-JP" altLang="en-US" dirty="0"/>
              <a:t>をクラウド</a:t>
            </a:r>
            <a:r>
              <a:rPr lang="en-US" altLang="ja-JP" dirty="0"/>
              <a:t>VM</a:t>
            </a:r>
            <a:r>
              <a:rPr lang="ja-JP" altLang="en-US" dirty="0"/>
              <a:t>と呼ぶ</a:t>
            </a:r>
          </a:p>
          <a:p>
            <a:pPr lvl="1"/>
            <a:r>
              <a:rPr lang="ja-JP" altLang="en-US" dirty="0"/>
              <a:t>クラウド</a:t>
            </a:r>
            <a:r>
              <a:rPr lang="en-US" altLang="ja-JP" dirty="0"/>
              <a:t>VM</a:t>
            </a:r>
            <a:r>
              <a:rPr lang="ja-JP" altLang="en-US" dirty="0"/>
              <a:t>の下でクラウドハイパーバイザが動作</a:t>
            </a:r>
            <a:endParaRPr lang="en-US" altLang="ja-JP" dirty="0"/>
          </a:p>
          <a:p>
            <a:r>
              <a:rPr lang="ja-JP" altLang="en-US" dirty="0"/>
              <a:t>ユーザはシャドウデバイス経由で従来通りの帯域外リモート管理を行う</a:t>
            </a:r>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
        <p:nvSpPr>
          <p:cNvPr id="5" name="正方形/長方形 19"/>
          <p:cNvSpPr/>
          <p:nvPr/>
        </p:nvSpPr>
        <p:spPr>
          <a:xfrm>
            <a:off x="4742738" y="4531868"/>
            <a:ext cx="3429661" cy="13918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6" name="正方形/長方形 36"/>
          <p:cNvSpPr/>
          <p:nvPr/>
        </p:nvSpPr>
        <p:spPr>
          <a:xfrm>
            <a:off x="3444723" y="6133388"/>
            <a:ext cx="4727675"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クラウドハイパーバイザ</a:t>
            </a:r>
            <a:endParaRPr lang="en-US" altLang="ja-JP" dirty="0"/>
          </a:p>
        </p:txBody>
      </p:sp>
      <p:sp>
        <p:nvSpPr>
          <p:cNvPr id="7" name="片側の 2 つの角を丸めた四角形 37"/>
          <p:cNvSpPr/>
          <p:nvPr/>
        </p:nvSpPr>
        <p:spPr>
          <a:xfrm>
            <a:off x="3444724" y="5096729"/>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シャドウ</a:t>
            </a:r>
            <a:endParaRPr kumimoji="1" lang="en-US" altLang="ja-JP" dirty="0"/>
          </a:p>
          <a:p>
            <a:pPr algn="ctr"/>
            <a:r>
              <a:rPr kumimoji="1" lang="ja-JP" altLang="en-US" dirty="0"/>
              <a:t>デバイス</a:t>
            </a:r>
            <a:endParaRPr kumimoji="1" lang="en-US" altLang="ja-JP" dirty="0"/>
          </a:p>
        </p:txBody>
      </p:sp>
      <p:grpSp>
        <p:nvGrpSpPr>
          <p:cNvPr id="8" name="グループ化 9"/>
          <p:cNvGrpSpPr/>
          <p:nvPr/>
        </p:nvGrpSpPr>
        <p:grpSpPr>
          <a:xfrm>
            <a:off x="4850739" y="4703274"/>
            <a:ext cx="3240000" cy="1101990"/>
            <a:chOff x="4850739" y="4703274"/>
            <a:chExt cx="2664000" cy="1101990"/>
          </a:xfrm>
          <a:solidFill>
            <a:schemeClr val="accent6"/>
          </a:solidFill>
        </p:grpSpPr>
        <p:sp>
          <p:nvSpPr>
            <p:cNvPr id="9" name="正方形/長方形 32"/>
            <p:cNvSpPr/>
            <p:nvPr/>
          </p:nvSpPr>
          <p:spPr>
            <a:xfrm>
              <a:off x="4850739" y="4703274"/>
              <a:ext cx="2664000" cy="1101990"/>
            </a:xfrm>
            <a:prstGeom prst="rect">
              <a:avLst/>
            </a:prstGeom>
            <a:grpFill/>
            <a:ln w="38100" cmpd="sng">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dirty="0"/>
            </a:p>
          </p:txBody>
        </p:sp>
        <p:sp>
          <p:nvSpPr>
            <p:cNvPr id="10" name="テキスト ボックス 22"/>
            <p:cNvSpPr txBox="1"/>
            <p:nvPr/>
          </p:nvSpPr>
          <p:spPr>
            <a:xfrm>
              <a:off x="5310133" y="4735617"/>
              <a:ext cx="1723550" cy="401920"/>
            </a:xfrm>
            <a:prstGeom prst="rect">
              <a:avLst/>
            </a:prstGeom>
            <a:grpFill/>
          </p:spPr>
          <p:txBody>
            <a:bodyPr wrap="none" rtlCol="0">
              <a:spAutoFit/>
            </a:bodyPr>
            <a:lstStyle/>
            <a:p>
              <a:pPr algn="ctr"/>
              <a:r>
                <a:rPr lang="ja-JP" altLang="en-US" dirty="0"/>
                <a:t>仮想化システム</a:t>
              </a:r>
              <a:endParaRPr kumimoji="1" lang="en-US" altLang="ja-JP" dirty="0"/>
            </a:p>
          </p:txBody>
        </p:sp>
        <p:sp>
          <p:nvSpPr>
            <p:cNvPr id="11" name="角丸四角形 25"/>
            <p:cNvSpPr/>
            <p:nvPr/>
          </p:nvSpPr>
          <p:spPr>
            <a:xfrm>
              <a:off x="6397751" y="5092271"/>
              <a:ext cx="1036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grpSp>
      <p:cxnSp>
        <p:nvCxnSpPr>
          <p:cNvPr id="12" name="直線コネクタ 13"/>
          <p:cNvCxnSpPr/>
          <p:nvPr/>
        </p:nvCxnSpPr>
        <p:spPr bwMode="auto">
          <a:xfrm>
            <a:off x="7362240" y="5704271"/>
            <a:ext cx="0" cy="429116"/>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直線コネクタ 15"/>
          <p:cNvCxnSpPr/>
          <p:nvPr/>
        </p:nvCxnSpPr>
        <p:spPr bwMode="auto">
          <a:xfrm>
            <a:off x="4038724" y="5708729"/>
            <a:ext cx="0" cy="424659"/>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34" y="4872777"/>
            <a:ext cx="1130188" cy="1050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テキスト ボックス 16"/>
          <p:cNvSpPr txBox="1"/>
          <p:nvPr/>
        </p:nvSpPr>
        <p:spPr>
          <a:xfrm>
            <a:off x="1179738" y="4531868"/>
            <a:ext cx="857927" cy="369332"/>
          </a:xfrm>
          <a:prstGeom prst="rect">
            <a:avLst/>
          </a:prstGeom>
          <a:noFill/>
        </p:spPr>
        <p:txBody>
          <a:bodyPr wrap="none" rtlCol="0">
            <a:spAutoFit/>
          </a:bodyPr>
          <a:lstStyle/>
          <a:p>
            <a:r>
              <a:rPr kumimoji="1" lang="ja-JP" altLang="en-US" dirty="0"/>
              <a:t>ユーザ</a:t>
            </a:r>
          </a:p>
        </p:txBody>
      </p:sp>
      <p:cxnSp>
        <p:nvCxnSpPr>
          <p:cNvPr id="16" name="直線コネクタ 27"/>
          <p:cNvCxnSpPr/>
          <p:nvPr/>
        </p:nvCxnSpPr>
        <p:spPr bwMode="auto">
          <a:xfrm>
            <a:off x="2161722" y="5398272"/>
            <a:ext cx="1283002" cy="4457"/>
          </a:xfrm>
          <a:prstGeom prst="line">
            <a:avLst/>
          </a:prstGeom>
          <a:solidFill>
            <a:schemeClr val="accent1"/>
          </a:solidFill>
          <a:ln w="381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テキスト ボックス 5"/>
          <p:cNvSpPr txBox="1"/>
          <p:nvPr/>
        </p:nvSpPr>
        <p:spPr>
          <a:xfrm>
            <a:off x="2370678" y="5037428"/>
            <a:ext cx="877163" cy="369332"/>
          </a:xfrm>
          <a:prstGeom prst="rect">
            <a:avLst/>
          </a:prstGeom>
          <a:noFill/>
        </p:spPr>
        <p:txBody>
          <a:bodyPr wrap="none" rtlCol="0">
            <a:spAutoFit/>
          </a:bodyPr>
          <a:lstStyle/>
          <a:p>
            <a:r>
              <a:rPr lang="ja-JP" altLang="en-US" dirty="0"/>
              <a:t>入出力</a:t>
            </a:r>
            <a:endParaRPr kumimoji="1" lang="ja-JP" altLang="en-US" dirty="0"/>
          </a:p>
        </p:txBody>
      </p:sp>
      <p:sp>
        <p:nvSpPr>
          <p:cNvPr id="18" name="テキスト ボックス 18"/>
          <p:cNvSpPr txBox="1"/>
          <p:nvPr/>
        </p:nvSpPr>
        <p:spPr>
          <a:xfrm>
            <a:off x="5824221" y="4162536"/>
            <a:ext cx="1266693" cy="369332"/>
          </a:xfrm>
          <a:prstGeom prst="rect">
            <a:avLst/>
          </a:prstGeom>
          <a:noFill/>
        </p:spPr>
        <p:txBody>
          <a:bodyPr wrap="none" rtlCol="0">
            <a:spAutoFit/>
          </a:bodyPr>
          <a:lstStyle/>
          <a:p>
            <a:r>
              <a:rPr kumimoji="1" lang="ja-JP" altLang="en-US" dirty="0"/>
              <a:t>クラウド</a:t>
            </a:r>
            <a:r>
              <a:rPr kumimoji="1" lang="en-US" altLang="ja-JP" dirty="0"/>
              <a:t>VM</a:t>
            </a:r>
            <a:endParaRPr kumimoji="1" lang="ja-JP" altLang="en-US" dirty="0"/>
          </a:p>
        </p:txBody>
      </p:sp>
    </p:spTree>
    <p:extLst>
      <p:ext uri="{BB962C8B-B14F-4D97-AF65-F5344CB8AC3E}">
        <p14:creationId xmlns:p14="http://schemas.microsoft.com/office/powerpoint/2010/main" val="24263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脅威モデル</a:t>
            </a:r>
            <a:endParaRPr kumimoji="1" lang="ja-JP" altLang="en-US" dirty="0"/>
          </a:p>
        </p:txBody>
      </p:sp>
      <p:sp>
        <p:nvSpPr>
          <p:cNvPr id="23" name="コンテンツ プレースホルダー 22"/>
          <p:cNvSpPr>
            <a:spLocks noGrp="1"/>
          </p:cNvSpPr>
          <p:nvPr>
            <p:ph idx="1"/>
          </p:nvPr>
        </p:nvSpPr>
        <p:spPr/>
        <p:txBody>
          <a:bodyPr>
            <a:normAutofit/>
          </a:bodyPr>
          <a:lstStyle/>
          <a:p>
            <a:r>
              <a:rPr lang="ja-JP" altLang="en-US" dirty="0"/>
              <a:t>仮想化システム内の管理者（大多数）は信頼しない</a:t>
            </a:r>
          </a:p>
          <a:p>
            <a:pPr lvl="1"/>
            <a:r>
              <a:rPr lang="ja-JP" altLang="en-US" dirty="0"/>
              <a:t>帯域外リモート管理の盗聴を行う</a:t>
            </a:r>
            <a:endParaRPr lang="en-US" altLang="ja-JP" dirty="0"/>
          </a:p>
          <a:p>
            <a:pPr lvl="1"/>
            <a:r>
              <a:rPr lang="ja-JP" altLang="en-US" dirty="0"/>
              <a:t>仮想化システムの外側へのアクセス権限は持たない</a:t>
            </a:r>
            <a:endParaRPr lang="en-US" altLang="ja-JP" dirty="0"/>
          </a:p>
          <a:p>
            <a:r>
              <a:rPr lang="en-US" altLang="ja-JP" dirty="0" err="1"/>
              <a:t>VSBypass</a:t>
            </a:r>
            <a:r>
              <a:rPr lang="ja-JP" altLang="en-US" dirty="0"/>
              <a:t>の管理者（少数）だけを信頼する</a:t>
            </a:r>
            <a:endParaRPr lang="en-US" altLang="ja-JP" dirty="0"/>
          </a:p>
          <a:p>
            <a:pPr lvl="1"/>
            <a:r>
              <a:rPr lang="ja-JP" altLang="en-US" dirty="0"/>
              <a:t>クラウドハイパーバイザ、シャドウデバイスを管理</a:t>
            </a:r>
            <a:endParaRPr lang="en-US" altLang="ja-JP" dirty="0"/>
          </a:p>
          <a:p>
            <a:pPr lvl="2"/>
            <a:r>
              <a:rPr lang="ja-JP" altLang="en-US" dirty="0"/>
              <a:t>リモート・アテステーションにより第三者機関がチェック</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grpSp>
        <p:nvGrpSpPr>
          <p:cNvPr id="3" name="グループ化 2"/>
          <p:cNvGrpSpPr/>
          <p:nvPr/>
        </p:nvGrpSpPr>
        <p:grpSpPr>
          <a:xfrm>
            <a:off x="443561" y="4397732"/>
            <a:ext cx="8256878" cy="2415604"/>
            <a:chOff x="332735" y="4312050"/>
            <a:chExt cx="8256878" cy="2415604"/>
          </a:xfrm>
        </p:grpSpPr>
        <p:grpSp>
          <p:nvGrpSpPr>
            <p:cNvPr id="7" name="グループ化 6"/>
            <p:cNvGrpSpPr/>
            <p:nvPr/>
          </p:nvGrpSpPr>
          <p:grpSpPr>
            <a:xfrm>
              <a:off x="332735" y="4509120"/>
              <a:ext cx="5822187" cy="2218534"/>
              <a:chOff x="332735" y="4509120"/>
              <a:chExt cx="5822187" cy="2218534"/>
            </a:xfrm>
          </p:grpSpPr>
          <p:grpSp>
            <p:nvGrpSpPr>
              <p:cNvPr id="6" name="グループ化 5"/>
              <p:cNvGrpSpPr/>
              <p:nvPr/>
            </p:nvGrpSpPr>
            <p:grpSpPr>
              <a:xfrm>
                <a:off x="332735" y="4512102"/>
                <a:ext cx="5182763" cy="2215552"/>
                <a:chOff x="332735" y="4512102"/>
                <a:chExt cx="5182763" cy="2215552"/>
              </a:xfrm>
            </p:grpSpPr>
            <p:grpSp>
              <p:nvGrpSpPr>
                <p:cNvPr id="10" name="グループ化 9"/>
                <p:cNvGrpSpPr/>
                <p:nvPr/>
              </p:nvGrpSpPr>
              <p:grpSpPr>
                <a:xfrm>
                  <a:off x="1186152" y="4512102"/>
                  <a:ext cx="4329346" cy="2215552"/>
                  <a:chOff x="2786493" y="4504544"/>
                  <a:chExt cx="4329346" cy="2215552"/>
                </a:xfrm>
              </p:grpSpPr>
              <p:sp>
                <p:nvSpPr>
                  <p:cNvPr id="51" name="雲 50"/>
                  <p:cNvSpPr/>
                  <p:nvPr/>
                </p:nvSpPr>
                <p:spPr bwMode="auto">
                  <a:xfrm>
                    <a:off x="2786493" y="5371613"/>
                    <a:ext cx="4329346" cy="1348483"/>
                  </a:xfrm>
                  <a:prstGeom prst="cloud">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grpSp>
                <p:nvGrpSpPr>
                  <p:cNvPr id="52" name="グループ化 51"/>
                  <p:cNvGrpSpPr/>
                  <p:nvPr/>
                </p:nvGrpSpPr>
                <p:grpSpPr>
                  <a:xfrm>
                    <a:off x="3247597" y="4504544"/>
                    <a:ext cx="3300549" cy="1988844"/>
                    <a:chOff x="3995935" y="4504544"/>
                    <a:chExt cx="3300549" cy="1988844"/>
                  </a:xfrm>
                </p:grpSpPr>
                <p:sp>
                  <p:nvSpPr>
                    <p:cNvPr id="53" name="正方形/長方形 52"/>
                    <p:cNvSpPr/>
                    <p:nvPr/>
                  </p:nvSpPr>
                  <p:spPr>
                    <a:xfrm>
                      <a:off x="3995935" y="6133388"/>
                      <a:ext cx="3300549"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クラウドハイパーバイザ</a:t>
                      </a:r>
                      <a:endParaRPr lang="en-US" altLang="ja-JP" dirty="0"/>
                    </a:p>
                  </p:txBody>
                </p:sp>
                <p:sp>
                  <p:nvSpPr>
                    <p:cNvPr id="54" name="片側の 2 つの角を丸めた四角形 53"/>
                    <p:cNvSpPr/>
                    <p:nvPr/>
                  </p:nvSpPr>
                  <p:spPr>
                    <a:xfrm>
                      <a:off x="3999565" y="5202964"/>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シャドウ</a:t>
                      </a:r>
                      <a:endParaRPr kumimoji="1" lang="en-US" altLang="ja-JP" dirty="0"/>
                    </a:p>
                    <a:p>
                      <a:pPr algn="ctr"/>
                      <a:r>
                        <a:rPr kumimoji="1" lang="ja-JP" altLang="en-US" dirty="0"/>
                        <a:t>デバイス</a:t>
                      </a:r>
                      <a:endParaRPr kumimoji="1" lang="en-US" altLang="ja-JP" dirty="0"/>
                    </a:p>
                  </p:txBody>
                </p:sp>
                <p:grpSp>
                  <p:nvGrpSpPr>
                    <p:cNvPr id="63" name="グループ化 62"/>
                    <p:cNvGrpSpPr/>
                    <p:nvPr/>
                  </p:nvGrpSpPr>
                  <p:grpSpPr>
                    <a:xfrm>
                      <a:off x="5316484" y="4504544"/>
                      <a:ext cx="1980000" cy="1332000"/>
                      <a:chOff x="5316484" y="4384543"/>
                      <a:chExt cx="1980000" cy="1224000"/>
                    </a:xfrm>
                  </p:grpSpPr>
                  <p:sp>
                    <p:nvSpPr>
                      <p:cNvPr id="65" name="正方形/長方形 64"/>
                      <p:cNvSpPr/>
                      <p:nvPr/>
                    </p:nvSpPr>
                    <p:spPr>
                      <a:xfrm>
                        <a:off x="5316484" y="4384543"/>
                        <a:ext cx="1980000" cy="1224000"/>
                      </a:xfrm>
                      <a:prstGeom prst="rect">
                        <a:avLst/>
                      </a:prstGeom>
                      <a:solidFill>
                        <a:schemeClr val="accent6"/>
                      </a:solidFill>
                      <a:ln w="57150" cmpd="db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仮想化システム</a:t>
                        </a:r>
                        <a:endParaRPr lang="en-US" altLang="ja-JP" dirty="0"/>
                      </a:p>
                      <a:p>
                        <a:pPr algn="ctr"/>
                        <a:endParaRPr kumimoji="1" lang="en-US" altLang="ja-JP" dirty="0"/>
                      </a:p>
                      <a:p>
                        <a:pPr algn="ctr"/>
                        <a:endParaRPr lang="en-US" altLang="ja-JP" dirty="0"/>
                      </a:p>
                      <a:p>
                        <a:pPr algn="ctr"/>
                        <a:endParaRPr kumimoji="1" lang="en-US" altLang="ja-JP" dirty="0"/>
                      </a:p>
                    </p:txBody>
                  </p:sp>
                  <p:sp>
                    <p:nvSpPr>
                      <p:cNvPr id="67" name="角丸四角形 66"/>
                      <p:cNvSpPr/>
                      <p:nvPr/>
                    </p:nvSpPr>
                    <p:spPr>
                      <a:xfrm>
                        <a:off x="5712484" y="4849216"/>
                        <a:ext cx="1188000" cy="5623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grpSp>
              </p:grpSp>
            </p:grpSp>
            <p:grpSp>
              <p:nvGrpSpPr>
                <p:cNvPr id="8" name="グループ化 7"/>
                <p:cNvGrpSpPr/>
                <p:nvPr/>
              </p:nvGrpSpPr>
              <p:grpSpPr>
                <a:xfrm>
                  <a:off x="332735" y="4759204"/>
                  <a:ext cx="1314522" cy="1754090"/>
                  <a:chOff x="1102662" y="4833258"/>
                  <a:chExt cx="1314522" cy="1754090"/>
                </a:xfrm>
              </p:grpSpPr>
              <p:sp>
                <p:nvSpPr>
                  <p:cNvPr id="20" name="テキスト ボックス 19"/>
                  <p:cNvSpPr txBox="1"/>
                  <p:nvPr/>
                </p:nvSpPr>
                <p:spPr>
                  <a:xfrm>
                    <a:off x="1102662" y="4833258"/>
                    <a:ext cx="1107996" cy="646331"/>
                  </a:xfrm>
                  <a:prstGeom prst="rect">
                    <a:avLst/>
                  </a:prstGeom>
                  <a:noFill/>
                </p:spPr>
                <p:txBody>
                  <a:bodyPr wrap="none" rtlCol="0">
                    <a:spAutoFit/>
                  </a:bodyPr>
                  <a:lstStyle/>
                  <a:p>
                    <a:pPr algn="ctr"/>
                    <a:r>
                      <a:rPr lang="en-US" altLang="ja-JP" dirty="0" err="1"/>
                      <a:t>VSBypass</a:t>
                    </a:r>
                    <a:endParaRPr lang="en-US" altLang="ja-JP" dirty="0"/>
                  </a:p>
                  <a:p>
                    <a:pPr algn="ctr"/>
                    <a:r>
                      <a:rPr lang="ja-JP" altLang="en-US" dirty="0"/>
                      <a:t>の管理者</a:t>
                    </a:r>
                    <a:endParaRPr lang="en-US" altLang="ja-JP" dirty="0"/>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681" y="5479589"/>
                    <a:ext cx="443961" cy="720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Lst>
                </p:spPr>
              </p:pic>
              <p:sp>
                <p:nvSpPr>
                  <p:cNvPr id="19" name="左中かっこ 18"/>
                  <p:cNvSpPr/>
                  <p:nvPr/>
                </p:nvSpPr>
                <p:spPr>
                  <a:xfrm>
                    <a:off x="1970783" y="5270663"/>
                    <a:ext cx="446401" cy="131668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9" name="グループ化 8"/>
              <p:cNvGrpSpPr/>
              <p:nvPr/>
            </p:nvGrpSpPr>
            <p:grpSpPr>
              <a:xfrm>
                <a:off x="4952614" y="4509120"/>
                <a:ext cx="1202308" cy="1332000"/>
                <a:chOff x="6396119" y="4614307"/>
                <a:chExt cx="1202308" cy="1332000"/>
              </a:xfrm>
            </p:grpSpPr>
            <p:sp>
              <p:nvSpPr>
                <p:cNvPr id="16" name="テキスト ボックス 15"/>
                <p:cNvSpPr txBox="1"/>
                <p:nvPr/>
              </p:nvSpPr>
              <p:spPr>
                <a:xfrm>
                  <a:off x="6644320" y="4618167"/>
                  <a:ext cx="954107" cy="400110"/>
                </a:xfrm>
                <a:prstGeom prst="rect">
                  <a:avLst/>
                </a:prstGeom>
                <a:noFill/>
              </p:spPr>
              <p:txBody>
                <a:bodyPr wrap="none" rtlCol="0">
                  <a:spAutoFit/>
                </a:bodyPr>
                <a:lstStyle/>
                <a:p>
                  <a:pPr algn="ctr"/>
                  <a:r>
                    <a:rPr kumimoji="1" lang="ja-JP" altLang="en-US" sz="2000" dirty="0"/>
                    <a:t>管理者</a:t>
                  </a: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1759" y="5019209"/>
                  <a:ext cx="505925" cy="643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右中かっこ 16"/>
                <p:cNvSpPr/>
                <p:nvPr/>
              </p:nvSpPr>
              <p:spPr>
                <a:xfrm>
                  <a:off x="6396119" y="4614307"/>
                  <a:ext cx="400759" cy="1332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5" name="グループ化 14"/>
            <p:cNvGrpSpPr/>
            <p:nvPr/>
          </p:nvGrpSpPr>
          <p:grpSpPr>
            <a:xfrm>
              <a:off x="5958767" y="4312050"/>
              <a:ext cx="2630846" cy="2408944"/>
              <a:chOff x="6217504" y="4293096"/>
              <a:chExt cx="2630846" cy="2408944"/>
            </a:xfrm>
          </p:grpSpPr>
          <p:sp>
            <p:nvSpPr>
              <p:cNvPr id="30" name="テキスト ボックス 29"/>
              <p:cNvSpPr txBox="1"/>
              <p:nvPr/>
            </p:nvSpPr>
            <p:spPr>
              <a:xfrm>
                <a:off x="6217504" y="6332708"/>
                <a:ext cx="2207656" cy="369332"/>
              </a:xfrm>
              <a:prstGeom prst="rect">
                <a:avLst/>
              </a:prstGeom>
              <a:noFill/>
            </p:spPr>
            <p:txBody>
              <a:bodyPr wrap="none" rtlCol="0">
                <a:spAutoFit/>
              </a:bodyPr>
              <a:lstStyle/>
              <a:p>
                <a:r>
                  <a:rPr lang="ja-JP" altLang="en-US" dirty="0"/>
                  <a:t>信頼度と人数の関係</a:t>
                </a:r>
                <a:endParaRPr kumimoji="1" lang="ja-JP" altLang="en-US" dirty="0"/>
              </a:p>
            </p:txBody>
          </p:sp>
          <p:grpSp>
            <p:nvGrpSpPr>
              <p:cNvPr id="12" name="グループ化 11"/>
              <p:cNvGrpSpPr/>
              <p:nvPr/>
            </p:nvGrpSpPr>
            <p:grpSpPr>
              <a:xfrm>
                <a:off x="6302074" y="4365104"/>
                <a:ext cx="2097968" cy="2016224"/>
                <a:chOff x="6218790" y="4471967"/>
                <a:chExt cx="1837500" cy="1800000"/>
              </a:xfrm>
            </p:grpSpPr>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790" y="4471967"/>
                  <a:ext cx="183750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2827" y="4706660"/>
                  <a:ext cx="197357" cy="3572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3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7611" y="5871537"/>
                  <a:ext cx="191310" cy="2432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7471" y="5871537"/>
                  <a:ext cx="191310" cy="2432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1885" y="5871521"/>
                  <a:ext cx="191310" cy="2432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2252" y="5882624"/>
                  <a:ext cx="191310" cy="2432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0105" y="5871521"/>
                  <a:ext cx="191310" cy="2432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cxnSp>
            <p:nvCxnSpPr>
              <p:cNvPr id="26" name="直線矢印コネクタ 25"/>
              <p:cNvCxnSpPr/>
              <p:nvPr/>
            </p:nvCxnSpPr>
            <p:spPr bwMode="auto">
              <a:xfrm flipV="1">
                <a:off x="8364870" y="4293096"/>
                <a:ext cx="0" cy="2039613"/>
              </a:xfrm>
              <a:prstGeom prst="straightConnector1">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テキスト ボックス 13"/>
              <p:cNvSpPr txBox="1"/>
              <p:nvPr/>
            </p:nvSpPr>
            <p:spPr>
              <a:xfrm>
                <a:off x="8386685" y="4920487"/>
                <a:ext cx="461665" cy="784830"/>
              </a:xfrm>
              <a:prstGeom prst="rect">
                <a:avLst/>
              </a:prstGeom>
              <a:noFill/>
            </p:spPr>
            <p:txBody>
              <a:bodyPr vert="eaVert" wrap="none" rtlCol="0">
                <a:spAutoFit/>
              </a:bodyPr>
              <a:lstStyle/>
              <a:p>
                <a:r>
                  <a:rPr kumimoji="1" lang="ja-JP" altLang="en-US" dirty="0" smtClean="0"/>
                  <a:t>信頼度</a:t>
                </a:r>
                <a:endParaRPr kumimoji="1" lang="ja-JP" altLang="en-US" dirty="0"/>
              </a:p>
            </p:txBody>
          </p:sp>
        </p:grpSp>
      </p:grpSp>
    </p:spTree>
    <p:extLst>
      <p:ext uri="{BB962C8B-B14F-4D97-AF65-F5344CB8AC3E}">
        <p14:creationId xmlns:p14="http://schemas.microsoft.com/office/powerpoint/2010/main" val="592662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VSBypass</a:t>
            </a:r>
            <a:r>
              <a:rPr lang="ja-JP" altLang="en-US" dirty="0"/>
              <a:t>の特徴</a:t>
            </a:r>
            <a:endParaRPr kumimoji="1" lang="ja-JP" altLang="en-US" dirty="0"/>
          </a:p>
        </p:txBody>
      </p:sp>
      <p:sp>
        <p:nvSpPr>
          <p:cNvPr id="3" name="コンテンツ プレースホルダー 2"/>
          <p:cNvSpPr>
            <a:spLocks noGrp="1"/>
          </p:cNvSpPr>
          <p:nvPr>
            <p:ph idx="1"/>
          </p:nvPr>
        </p:nvSpPr>
        <p:spPr/>
        <p:txBody>
          <a:bodyPr/>
          <a:lstStyle/>
          <a:p>
            <a:r>
              <a:rPr lang="ja-JP" altLang="en-US" dirty="0"/>
              <a:t>仮想化システム内の管理者がシャドウデバイスを攻撃するのは困難</a:t>
            </a:r>
          </a:p>
          <a:p>
            <a:pPr lvl="1"/>
            <a:r>
              <a:rPr lang="en-US" altLang="ja-JP" dirty="0"/>
              <a:t>VM</a:t>
            </a:r>
            <a:r>
              <a:rPr lang="ja-JP" altLang="en-US" dirty="0"/>
              <a:t>の強い隔離があるため</a:t>
            </a:r>
          </a:p>
          <a:p>
            <a:r>
              <a:rPr lang="ja-JP" altLang="en-US" dirty="0"/>
              <a:t>リモート管理ソフトウェアへの変更が不要</a:t>
            </a:r>
          </a:p>
          <a:p>
            <a:pPr lvl="1"/>
            <a:r>
              <a:rPr lang="ja-JP" altLang="en-US" dirty="0"/>
              <a:t>入出力の暗号化を必要としないため</a:t>
            </a:r>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pSp>
        <p:nvGrpSpPr>
          <p:cNvPr id="5" name="グループ化 4"/>
          <p:cNvGrpSpPr/>
          <p:nvPr/>
        </p:nvGrpSpPr>
        <p:grpSpPr>
          <a:xfrm>
            <a:off x="467544" y="4608476"/>
            <a:ext cx="1512000" cy="2061332"/>
            <a:chOff x="960044" y="4518492"/>
            <a:chExt cx="1512000" cy="2061332"/>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867" y="5238492"/>
              <a:ext cx="984356" cy="9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テキスト ボックス 6"/>
            <p:cNvSpPr txBox="1"/>
            <p:nvPr/>
          </p:nvSpPr>
          <p:spPr>
            <a:xfrm>
              <a:off x="1287081" y="6210492"/>
              <a:ext cx="857927" cy="369332"/>
            </a:xfrm>
            <a:prstGeom prst="rect">
              <a:avLst/>
            </a:prstGeom>
            <a:noFill/>
          </p:spPr>
          <p:txBody>
            <a:bodyPr wrap="none" rtlCol="0">
              <a:spAutoFit/>
            </a:bodyPr>
            <a:lstStyle/>
            <a:p>
              <a:r>
                <a:rPr lang="ja-JP" altLang="en-US" dirty="0"/>
                <a:t>ユーザ</a:t>
              </a:r>
              <a:endParaRPr kumimoji="1" lang="ja-JP" altLang="en-US" dirty="0"/>
            </a:p>
          </p:txBody>
        </p:sp>
        <p:sp>
          <p:nvSpPr>
            <p:cNvPr id="8" name="片側の 2 つの角を切り取った四角形 7"/>
            <p:cNvSpPr/>
            <p:nvPr/>
          </p:nvSpPr>
          <p:spPr bwMode="auto">
            <a:xfrm>
              <a:off x="960044" y="4518492"/>
              <a:ext cx="1512000" cy="720000"/>
            </a:xfrm>
            <a:prstGeom prst="snip2Same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dirty="0">
                  <a:solidFill>
                    <a:schemeClr val="tx1"/>
                  </a:solidFill>
                  <a:latin typeface="+mn-ea"/>
                </a:rPr>
                <a:t>既存の</a:t>
              </a:r>
              <a:endParaRPr kumimoji="0" lang="en-US" altLang="ja-JP" dirty="0">
                <a:solidFill>
                  <a:schemeClr val="tx1"/>
                </a:solidFill>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mn-ea"/>
                </a:rPr>
                <a:t>ソフトウェア</a:t>
              </a:r>
              <a:endParaRPr kumimoji="0" lang="en-US" altLang="ja-JP" sz="1800" b="0" i="0" u="none" strike="noStrike" cap="none" normalizeH="0" baseline="0" dirty="0">
                <a:ln>
                  <a:noFill/>
                </a:ln>
                <a:solidFill>
                  <a:schemeClr val="tx1"/>
                </a:solidFill>
                <a:effectLst/>
                <a:latin typeface="+mn-ea"/>
              </a:endParaRPr>
            </a:p>
          </p:txBody>
        </p:sp>
      </p:grpSp>
      <p:grpSp>
        <p:nvGrpSpPr>
          <p:cNvPr id="9" name="グループ化 8"/>
          <p:cNvGrpSpPr/>
          <p:nvPr/>
        </p:nvGrpSpPr>
        <p:grpSpPr>
          <a:xfrm>
            <a:off x="2555776" y="3949260"/>
            <a:ext cx="6192211" cy="2407763"/>
            <a:chOff x="1547664" y="4450237"/>
            <a:chExt cx="6192211" cy="2407763"/>
          </a:xfrm>
        </p:grpSpPr>
        <p:grpSp>
          <p:nvGrpSpPr>
            <p:cNvPr id="10" name="図形グループ 26"/>
            <p:cNvGrpSpPr/>
            <p:nvPr/>
          </p:nvGrpSpPr>
          <p:grpSpPr>
            <a:xfrm>
              <a:off x="3491880" y="4450237"/>
              <a:ext cx="4247995" cy="2376036"/>
              <a:chOff x="2448003" y="4293096"/>
              <a:chExt cx="4247995" cy="2376036"/>
            </a:xfrm>
          </p:grpSpPr>
          <p:grpSp>
            <p:nvGrpSpPr>
              <p:cNvPr id="15" name="図形グループ 24"/>
              <p:cNvGrpSpPr/>
              <p:nvPr/>
            </p:nvGrpSpPr>
            <p:grpSpPr>
              <a:xfrm>
                <a:off x="2448003" y="4653136"/>
                <a:ext cx="4247995" cy="2015996"/>
                <a:chOff x="2483768" y="4842004"/>
                <a:chExt cx="4247995" cy="2015996"/>
              </a:xfrm>
            </p:grpSpPr>
            <p:sp>
              <p:nvSpPr>
                <p:cNvPr id="17" name="正方形/長方形 19"/>
                <p:cNvSpPr/>
                <p:nvPr/>
              </p:nvSpPr>
              <p:spPr>
                <a:xfrm>
                  <a:off x="2483768" y="4842004"/>
                  <a:ext cx="4247995" cy="20159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grpSp>
              <p:nvGrpSpPr>
                <p:cNvPr id="18" name="図形グループ 22"/>
                <p:cNvGrpSpPr/>
                <p:nvPr/>
              </p:nvGrpSpPr>
              <p:grpSpPr>
                <a:xfrm>
                  <a:off x="2627783" y="4941168"/>
                  <a:ext cx="3960000" cy="1817989"/>
                  <a:chOff x="4008459" y="4878451"/>
                  <a:chExt cx="3935395" cy="1817989"/>
                </a:xfrm>
              </p:grpSpPr>
              <p:grpSp>
                <p:nvGrpSpPr>
                  <p:cNvPr id="19" name="グループ化 30"/>
                  <p:cNvGrpSpPr/>
                  <p:nvPr/>
                </p:nvGrpSpPr>
                <p:grpSpPr>
                  <a:xfrm>
                    <a:off x="4008459" y="4878451"/>
                    <a:ext cx="3935395" cy="1817989"/>
                    <a:chOff x="3970890" y="4878451"/>
                    <a:chExt cx="3935395" cy="1817989"/>
                  </a:xfrm>
                </p:grpSpPr>
                <p:grpSp>
                  <p:nvGrpSpPr>
                    <p:cNvPr id="21" name="グループ化 4"/>
                    <p:cNvGrpSpPr/>
                    <p:nvPr/>
                  </p:nvGrpSpPr>
                  <p:grpSpPr>
                    <a:xfrm>
                      <a:off x="3970890" y="4878451"/>
                      <a:ext cx="3935395" cy="1817989"/>
                      <a:chOff x="3970890" y="4509119"/>
                      <a:chExt cx="3935395" cy="1817989"/>
                    </a:xfrm>
                  </p:grpSpPr>
                  <p:grpSp>
                    <p:nvGrpSpPr>
                      <p:cNvPr id="23" name="グループ化 5"/>
                      <p:cNvGrpSpPr/>
                      <p:nvPr/>
                    </p:nvGrpSpPr>
                    <p:grpSpPr>
                      <a:xfrm>
                        <a:off x="3970890" y="4509119"/>
                        <a:ext cx="3935395" cy="1817989"/>
                        <a:chOff x="3423080" y="4510075"/>
                        <a:chExt cx="3935395" cy="1817989"/>
                      </a:xfrm>
                    </p:grpSpPr>
                    <p:sp>
                      <p:nvSpPr>
                        <p:cNvPr id="29" name="正方形/長方形 28"/>
                        <p:cNvSpPr/>
                        <p:nvPr/>
                      </p:nvSpPr>
                      <p:spPr>
                        <a:xfrm>
                          <a:off x="3423080" y="4510075"/>
                          <a:ext cx="3935395" cy="1817989"/>
                        </a:xfrm>
                        <a:prstGeom prst="rect">
                          <a:avLst/>
                        </a:prstGeom>
                        <a:solidFill>
                          <a:schemeClr val="accent6"/>
                        </a:solidFill>
                        <a:ln w="38100" cmpd="sng">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仮想化システム</a:t>
                          </a:r>
                          <a:endParaRPr lang="en-US" altLang="ja-JP" dirty="0"/>
                        </a:p>
                        <a:p>
                          <a:pPr algn="ctr"/>
                          <a:endParaRPr lang="en-US" altLang="ja-JP" dirty="0"/>
                        </a:p>
                        <a:p>
                          <a:pPr algn="ctr"/>
                          <a:endParaRPr lang="en-US" altLang="ja-JP" dirty="0"/>
                        </a:p>
                        <a:p>
                          <a:pPr algn="ctr"/>
                          <a:endParaRPr lang="en-US" altLang="ja-JP" dirty="0"/>
                        </a:p>
                        <a:p>
                          <a:pPr algn="ctr"/>
                          <a:endParaRPr kumimoji="1" lang="en-US" altLang="ja-JP" dirty="0"/>
                        </a:p>
                        <a:p>
                          <a:pPr algn="ctr"/>
                          <a:endParaRPr lang="en-US" altLang="ja-JP" dirty="0"/>
                        </a:p>
                      </p:txBody>
                    </p:sp>
                    <p:sp>
                      <p:nvSpPr>
                        <p:cNvPr id="30" name="角丸四角形 29"/>
                        <p:cNvSpPr/>
                        <p:nvPr/>
                      </p:nvSpPr>
                      <p:spPr bwMode="auto">
                        <a:xfrm>
                          <a:off x="4584236" y="5674225"/>
                          <a:ext cx="2574000" cy="468000"/>
                        </a:xfrm>
                        <a:prstGeom prst="round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dirty="0">
                              <a:solidFill>
                                <a:schemeClr val="tx1"/>
                              </a:solidFill>
                              <a:latin typeface="+mj-ea"/>
                              <a:ea typeface="+mj-ea"/>
                            </a:rPr>
                            <a:t>ハイパーバイザ</a:t>
                          </a:r>
                          <a:endParaRPr kumimoji="0" lang="ja-JP" altLang="en-US" sz="1800" b="0" i="0" u="none" strike="noStrike" cap="none" normalizeH="0" baseline="0" dirty="0">
                            <a:ln>
                              <a:noFill/>
                            </a:ln>
                            <a:solidFill>
                              <a:schemeClr val="tx1"/>
                            </a:solidFill>
                            <a:effectLst/>
                            <a:latin typeface="+mj-ea"/>
                            <a:ea typeface="+mj-ea"/>
                          </a:endParaRPr>
                        </a:p>
                      </p:txBody>
                    </p:sp>
                  </p:grpSp>
                  <p:grpSp>
                    <p:nvGrpSpPr>
                      <p:cNvPr id="24" name="グループ化 6"/>
                      <p:cNvGrpSpPr/>
                      <p:nvPr/>
                    </p:nvGrpSpPr>
                    <p:grpSpPr>
                      <a:xfrm>
                        <a:off x="3970890" y="5209110"/>
                        <a:ext cx="877163" cy="1012384"/>
                        <a:chOff x="2542220" y="4894516"/>
                        <a:chExt cx="877163" cy="1012384"/>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144" y="4894516"/>
                          <a:ext cx="505925" cy="643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 name="テキスト ボックス 27"/>
                        <p:cNvSpPr txBox="1"/>
                        <p:nvPr/>
                      </p:nvSpPr>
                      <p:spPr>
                        <a:xfrm>
                          <a:off x="2542220" y="5537568"/>
                          <a:ext cx="877163" cy="369332"/>
                        </a:xfrm>
                        <a:prstGeom prst="rect">
                          <a:avLst/>
                        </a:prstGeom>
                        <a:noFill/>
                      </p:spPr>
                      <p:txBody>
                        <a:bodyPr wrap="none" rtlCol="0">
                          <a:spAutoFit/>
                        </a:bodyPr>
                        <a:lstStyle/>
                        <a:p>
                          <a:r>
                            <a:rPr lang="ja-JP" altLang="en-US" dirty="0"/>
                            <a:t>管理者</a:t>
                          </a:r>
                          <a:endParaRPr kumimoji="1" lang="ja-JP" altLang="en-US" dirty="0"/>
                        </a:p>
                      </p:txBody>
                    </p:sp>
                  </p:grpSp>
                  <p:cxnSp>
                    <p:nvCxnSpPr>
                      <p:cNvPr id="25" name="直線矢印コネクタ 24"/>
                      <p:cNvCxnSpPr>
                        <a:cxnSpLocks/>
                        <a:stCxn id="27" idx="3"/>
                        <a:endCxn id="30" idx="1"/>
                      </p:cNvCxnSpPr>
                      <p:nvPr/>
                    </p:nvCxnSpPr>
                    <p:spPr bwMode="auto">
                      <a:xfrm>
                        <a:off x="4656739" y="5530713"/>
                        <a:ext cx="475307" cy="376556"/>
                      </a:xfrm>
                      <a:prstGeom prst="straightConnector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角丸四角形 25"/>
                      <p:cNvSpPr/>
                      <p:nvPr/>
                    </p:nvSpPr>
                    <p:spPr>
                      <a:xfrm>
                        <a:off x="6518046" y="4891745"/>
                        <a:ext cx="1188000" cy="61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ユーザ</a:t>
                        </a:r>
                        <a:r>
                          <a:rPr lang="en-US" altLang="ja-JP" dirty="0"/>
                          <a:t>VM</a:t>
                        </a:r>
                        <a:endParaRPr kumimoji="1" lang="ja-JP" altLang="en-US" dirty="0"/>
                      </a:p>
                    </p:txBody>
                  </p:sp>
                </p:grpSp>
                <p:cxnSp>
                  <p:nvCxnSpPr>
                    <p:cNvPr id="22" name="直線矢印コネクタ 21"/>
                    <p:cNvCxnSpPr>
                      <a:stCxn id="27" idx="3"/>
                      <a:endCxn id="20" idx="2"/>
                    </p:cNvCxnSpPr>
                    <p:nvPr/>
                  </p:nvCxnSpPr>
                  <p:spPr bwMode="auto">
                    <a:xfrm flipV="1">
                      <a:off x="4656739" y="5565507"/>
                      <a:ext cx="475307" cy="334538"/>
                    </a:xfrm>
                    <a:prstGeom prst="straightConnector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0" name="片側の 2 つの角を丸めた四角形 19"/>
                  <p:cNvSpPr/>
                  <p:nvPr/>
                </p:nvSpPr>
                <p:spPr>
                  <a:xfrm>
                    <a:off x="5169615" y="5259507"/>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仮想</a:t>
                    </a:r>
                    <a:endParaRPr kumimoji="1" lang="en-US" altLang="ja-JP" dirty="0"/>
                  </a:p>
                  <a:p>
                    <a:pPr algn="ctr"/>
                    <a:r>
                      <a:rPr kumimoji="1" lang="ja-JP" altLang="en-US" dirty="0"/>
                      <a:t>デバイス</a:t>
                    </a:r>
                    <a:endParaRPr kumimoji="1" lang="en-US" altLang="ja-JP" dirty="0"/>
                  </a:p>
                </p:txBody>
              </p:sp>
            </p:grpSp>
          </p:grpSp>
          <p:sp>
            <p:nvSpPr>
              <p:cNvPr id="16" name="テキスト ボックス 15"/>
              <p:cNvSpPr txBox="1"/>
              <p:nvPr/>
            </p:nvSpPr>
            <p:spPr>
              <a:xfrm>
                <a:off x="3923928" y="4293096"/>
                <a:ext cx="1265904" cy="369332"/>
              </a:xfrm>
              <a:prstGeom prst="rect">
                <a:avLst/>
              </a:prstGeom>
              <a:noFill/>
            </p:spPr>
            <p:txBody>
              <a:bodyPr wrap="none" rtlCol="0">
                <a:spAutoFit/>
              </a:bodyPr>
              <a:lstStyle/>
              <a:p>
                <a:r>
                  <a:rPr kumimoji="1" lang="ja-JP" altLang="en-US" dirty="0"/>
                  <a:t>クラウド</a:t>
                </a:r>
                <a:r>
                  <a:rPr kumimoji="1" lang="en-US" altLang="ja-JP" dirty="0"/>
                  <a:t>VM</a:t>
                </a:r>
                <a:endParaRPr kumimoji="1" lang="ja-JP" altLang="en-US" dirty="0"/>
              </a:p>
            </p:txBody>
          </p:sp>
        </p:grpSp>
        <p:sp>
          <p:nvSpPr>
            <p:cNvPr id="11" name="片側の 2 つの角を丸めた四角形 10"/>
            <p:cNvSpPr/>
            <p:nvPr/>
          </p:nvSpPr>
          <p:spPr>
            <a:xfrm>
              <a:off x="1547664" y="5301208"/>
              <a:ext cx="1188000" cy="6120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シャドウ</a:t>
              </a:r>
              <a:endParaRPr kumimoji="1" lang="en-US" altLang="ja-JP" dirty="0"/>
            </a:p>
            <a:p>
              <a:pPr algn="ctr"/>
              <a:r>
                <a:rPr kumimoji="1" lang="ja-JP" altLang="en-US" dirty="0"/>
                <a:t>デバイス</a:t>
              </a:r>
              <a:endParaRPr kumimoji="1" lang="en-US" altLang="ja-JP" dirty="0"/>
            </a:p>
          </p:txBody>
        </p:sp>
        <p:cxnSp>
          <p:nvCxnSpPr>
            <p:cNvPr id="12" name="直線コネクタ 11"/>
            <p:cNvCxnSpPr/>
            <p:nvPr/>
          </p:nvCxnSpPr>
          <p:spPr bwMode="auto">
            <a:xfrm>
              <a:off x="3131840" y="4509120"/>
              <a:ext cx="0" cy="2348880"/>
            </a:xfrm>
            <a:prstGeom prst="line">
              <a:avLst/>
            </a:prstGeom>
            <a:ln w="76200" cmpd="sng">
              <a:solidFill>
                <a:srgbClr val="FF0000"/>
              </a:solidFill>
              <a:prstDash val="lgDash"/>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 name="直線矢印コネクタ 12"/>
            <p:cNvCxnSpPr>
              <a:stCxn id="27" idx="1"/>
              <a:endCxn id="11" idx="0"/>
            </p:cNvCxnSpPr>
            <p:nvPr/>
          </p:nvCxnSpPr>
          <p:spPr bwMode="auto">
            <a:xfrm flipH="1" flipV="1">
              <a:off x="2735664" y="5607208"/>
              <a:ext cx="1081280" cy="323827"/>
            </a:xfrm>
            <a:prstGeom prst="straightConnector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乗算記号 13"/>
            <p:cNvSpPr/>
            <p:nvPr/>
          </p:nvSpPr>
          <p:spPr bwMode="auto">
            <a:xfrm>
              <a:off x="3131840" y="5445224"/>
              <a:ext cx="576064" cy="648072"/>
            </a:xfrm>
            <a:prstGeom prst="mathMultiply">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SimSun" pitchFamily="2" charset="-122"/>
              </a:endParaRPr>
            </a:p>
          </p:txBody>
        </p:sp>
      </p:grpSp>
    </p:spTree>
    <p:extLst>
      <p:ext uri="{BB962C8B-B14F-4D97-AF65-F5344CB8AC3E}">
        <p14:creationId xmlns:p14="http://schemas.microsoft.com/office/powerpoint/2010/main" val="2665214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シンプル（0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シンプル（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シンプル（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シンプル（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シンプル（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シンプル（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シンプル（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シンプル（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シンプル（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シンプル（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シンプル（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シンプル（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シンプル（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simple001</Template>
  <TotalTime>5852</TotalTime>
  <Words>1260</Words>
  <Application>Microsoft Office PowerPoint</Application>
  <PresentationFormat>画面に合わせる (4:3)</PresentationFormat>
  <Paragraphs>346</Paragraphs>
  <Slides>19</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ＭＳ Ｐゴシック</vt:lpstr>
      <vt:lpstr>ＭＳ ゴシック</vt:lpstr>
      <vt:lpstr>SimSun</vt:lpstr>
      <vt:lpstr>Arial</vt:lpstr>
      <vt:lpstr>Calibri</vt:lpstr>
      <vt:lpstr>Wingdings</vt:lpstr>
      <vt:lpstr>シンプル（001）</vt:lpstr>
      <vt:lpstr>強制パススルー機構を用いた VMの安全な帯域外リモート管理</vt:lpstr>
      <vt:lpstr>クラウドにおける帯域外リモート管理</vt:lpstr>
      <vt:lpstr>帯域外リモート管理における情報漏洩</vt:lpstr>
      <vt:lpstr>従来のアプローチ [Egawa+'12]</vt:lpstr>
      <vt:lpstr>従来のアプローチの問題点</vt:lpstr>
      <vt:lpstr>提案：VSBypass</vt:lpstr>
      <vt:lpstr>VSBypassのシステム構成</vt:lpstr>
      <vt:lpstr>脅威モデル</vt:lpstr>
      <vt:lpstr>VSBypassの特徴</vt:lpstr>
      <vt:lpstr>強制パススルー</vt:lpstr>
      <vt:lpstr>仮想割り込みの処理</vt:lpstr>
      <vt:lpstr>実験</vt:lpstr>
      <vt:lpstr>比較対象</vt:lpstr>
      <vt:lpstr>帯域外リモート管理の入出力の盗聴</vt:lpstr>
      <vt:lpstr>PowerPoint プレゼンテーション</vt:lpstr>
      <vt:lpstr>SSHを用いた帯域外リモート管理の性能</vt:lpstr>
      <vt:lpstr>VNCを用いた帯域外リモート管理の性能</vt:lpstr>
      <vt:lpstr>関連研究</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卒業論文テーマ</dc:title>
  <dc:creator>Shota_Gods</dc:creator>
  <cp:lastModifiedBy>Shota_Gods</cp:lastModifiedBy>
  <cp:revision>533</cp:revision>
  <dcterms:created xsi:type="dcterms:W3CDTF">2015-08-01T04:53:02Z</dcterms:created>
  <dcterms:modified xsi:type="dcterms:W3CDTF">2018-02-13T04:09:50Z</dcterms:modified>
</cp:coreProperties>
</file>