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theme/themeOverride15.xml" ContentType="application/vnd.openxmlformats-officedocument.themeOverride+xml"/>
  <Override PartName="/ppt/charts/chart21.xml" ContentType="application/vnd.openxmlformats-officedocument.drawingml.chart+xml"/>
  <Override PartName="/ppt/theme/themeOverride16.xml" ContentType="application/vnd.openxmlformats-officedocument.themeOverride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theme/themeOverride17.xml" ContentType="application/vnd.openxmlformats-officedocument.themeOverride+xml"/>
  <Override PartName="/ppt/charts/chart23.xml" ContentType="application/vnd.openxmlformats-officedocument.drawingml.chart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521" r:id="rId2"/>
    <p:sldId id="522" r:id="rId3"/>
    <p:sldId id="561" r:id="rId4"/>
    <p:sldId id="525" r:id="rId5"/>
    <p:sldId id="526" r:id="rId6"/>
    <p:sldId id="556" r:id="rId7"/>
    <p:sldId id="557" r:id="rId8"/>
    <p:sldId id="551" r:id="rId9"/>
    <p:sldId id="530" r:id="rId10"/>
    <p:sldId id="562" r:id="rId11"/>
    <p:sldId id="563" r:id="rId12"/>
    <p:sldId id="532" r:id="rId13"/>
    <p:sldId id="552" r:id="rId14"/>
    <p:sldId id="553" r:id="rId15"/>
    <p:sldId id="558" r:id="rId16"/>
    <p:sldId id="559" r:id="rId17"/>
    <p:sldId id="537" r:id="rId18"/>
    <p:sldId id="538" r:id="rId19"/>
    <p:sldId id="539" r:id="rId20"/>
    <p:sldId id="564" r:id="rId21"/>
    <p:sldId id="565" r:id="rId22"/>
    <p:sldId id="533" r:id="rId23"/>
    <p:sldId id="527" r:id="rId24"/>
    <p:sldId id="528" r:id="rId25"/>
    <p:sldId id="529" r:id="rId26"/>
    <p:sldId id="541" r:id="rId27"/>
    <p:sldId id="542" r:id="rId28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4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___1.xlsx"/><Relationship Id="rId3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__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___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___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___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___16.xlsx"/><Relationship Id="rId3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___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___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___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___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___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____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Microsoft_Excel____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package" Target="../embeddings/Microsoft_Excel____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627296587927"/>
          <c:y val="0.0483769920916748"/>
          <c:w val="0.822261592300962"/>
          <c:h val="0.84246547612920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相対実行時最悪値!$L$1:$L$10</c:f>
              <c:strCache>
                <c:ptCount val="10"/>
                <c:pt idx="0">
                  <c:v>BT</c:v>
                </c:pt>
                <c:pt idx="1">
                  <c:v>EP</c:v>
                </c:pt>
                <c:pt idx="2">
                  <c:v>CG</c:v>
                </c:pt>
                <c:pt idx="3">
                  <c:v>DC</c:v>
                </c:pt>
                <c:pt idx="4">
                  <c:v>FT</c:v>
                </c:pt>
                <c:pt idx="5">
                  <c:v>IS</c:v>
                </c:pt>
                <c:pt idx="6">
                  <c:v>LU</c:v>
                </c:pt>
                <c:pt idx="7">
                  <c:v>MG</c:v>
                </c:pt>
                <c:pt idx="8">
                  <c:v>SP</c:v>
                </c:pt>
                <c:pt idx="9">
                  <c:v>UA</c:v>
                </c:pt>
              </c:strCache>
            </c:strRef>
          </c:cat>
          <c:val>
            <c:numRef>
              <c:f>相対実行時最悪値!$M$1:$M$10</c:f>
              <c:numCache>
                <c:formatCode>General</c:formatCode>
                <c:ptCount val="10"/>
                <c:pt idx="0">
                  <c:v>1.779675464073747</c:v>
                </c:pt>
                <c:pt idx="1">
                  <c:v>1.268510362938438</c:v>
                </c:pt>
                <c:pt idx="2">
                  <c:v>2.073409191338931</c:v>
                </c:pt>
                <c:pt idx="3">
                  <c:v>0.990492393915132</c:v>
                </c:pt>
                <c:pt idx="4">
                  <c:v>0.94576331642359</c:v>
                </c:pt>
                <c:pt idx="5">
                  <c:v>0.984128588758593</c:v>
                </c:pt>
                <c:pt idx="7">
                  <c:v>0.980481906126836</c:v>
                </c:pt>
                <c:pt idx="8">
                  <c:v>3.965402250937891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197672"/>
        <c:axId val="-2140194600"/>
      </c:barChart>
      <c:barChart>
        <c:barDir val="col"/>
        <c:grouping val="clustered"/>
        <c:varyColors val="0"/>
        <c:ser>
          <c:idx val="1"/>
          <c:order val="1"/>
          <c:spPr>
            <a:solidFill>
              <a:schemeClr val="accent1"/>
            </a:solidFill>
          </c:spPr>
          <c:invertIfNegative val="0"/>
          <c:dLbls>
            <c:dLbl>
              <c:idx val="6"/>
              <c:layout>
                <c:manualLayout>
                  <c:x val="0.0626901096169316"/>
                  <c:y val="0.07053608495016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0280252235839097"/>
                  <c:y val="0.02184971363527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相対実行時最悪値!$N$1:$N$10</c:f>
              <c:numCache>
                <c:formatCode>General</c:formatCode>
                <c:ptCount val="10"/>
                <c:pt idx="6">
                  <c:v>253.4053916581892</c:v>
                </c:pt>
                <c:pt idx="9">
                  <c:v>31.43654061520084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185496"/>
        <c:axId val="-2140188600"/>
      </c:barChart>
      <c:catAx>
        <c:axId val="-214019767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140194600"/>
        <c:crosses val="autoZero"/>
        <c:auto val="1"/>
        <c:lblAlgn val="ctr"/>
        <c:lblOffset val="100"/>
        <c:noMultiLvlLbl val="0"/>
      </c:catAx>
      <c:valAx>
        <c:axId val="-2140194600"/>
        <c:scaling>
          <c:orientation val="minMax"/>
          <c:max val="1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layout/>
          <c:overlay val="0"/>
        </c:title>
        <c:numFmt formatCode="[=10]&quot;35&quot;;[=8]&quot;25&quot;;General" sourceLinked="0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40197672"/>
        <c:crosses val="autoZero"/>
        <c:crossBetween val="between"/>
        <c:majorUnit val="2.0"/>
      </c:valAx>
      <c:valAx>
        <c:axId val="-2140188600"/>
        <c:scaling>
          <c:orientation val="minMax"/>
          <c:max val="35.0"/>
          <c:min val="0.0"/>
        </c:scaling>
        <c:delete val="0"/>
        <c:axPos val="r"/>
        <c:numFmt formatCode="General" sourceLinked="1"/>
        <c:majorTickMark val="none"/>
        <c:minorTickMark val="none"/>
        <c:tickLblPos val="none"/>
        <c:crossAx val="-2140185496"/>
        <c:crosses val="max"/>
        <c:crossBetween val="between"/>
      </c:valAx>
      <c:catAx>
        <c:axId val="-2140185496"/>
        <c:scaling>
          <c:orientation val="minMax"/>
        </c:scaling>
        <c:delete val="1"/>
        <c:axPos val="b"/>
        <c:majorTickMark val="out"/>
        <c:minorTickMark val="none"/>
        <c:tickLblPos val="nextTo"/>
        <c:crossAx val="-2140188600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4349537037037"/>
          <c:y val="0.0514005173813705"/>
          <c:w val="0.886159490740741"/>
          <c:h val="0.777064012831729"/>
        </c:manualLayout>
      </c:layout>
      <c:scatterChart>
        <c:scatterStyle val="lineMarker"/>
        <c:varyColors val="0"/>
        <c:ser>
          <c:idx val="1"/>
          <c:order val="0"/>
          <c:tx>
            <c:v>CPU使用率</c:v>
          </c:tx>
          <c:xVal>
            <c:numRef>
              <c:f>ua.a!$A$56:$A$68</c:f>
              <c:numCache>
                <c:formatCode>General</c:formatCode>
                <c:ptCount val="13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  <c:pt idx="5">
                  <c:v>9.0</c:v>
                </c:pt>
                <c:pt idx="6">
                  <c:v>10.0</c:v>
                </c:pt>
                <c:pt idx="7">
                  <c:v>11.0</c:v>
                </c:pt>
                <c:pt idx="8">
                  <c:v>12.0</c:v>
                </c:pt>
                <c:pt idx="9">
                  <c:v>13.0</c:v>
                </c:pt>
                <c:pt idx="10">
                  <c:v>14.0</c:v>
                </c:pt>
                <c:pt idx="11">
                  <c:v>15.0</c:v>
                </c:pt>
                <c:pt idx="12">
                  <c:v>16.0</c:v>
                </c:pt>
              </c:numCache>
            </c:numRef>
          </c:xVal>
          <c:yVal>
            <c:numRef>
              <c:f>ua.a!$C$56:$C$68</c:f>
              <c:numCache>
                <c:formatCode>General</c:formatCode>
                <c:ptCount val="13"/>
                <c:pt idx="0">
                  <c:v>0.7125</c:v>
                </c:pt>
                <c:pt idx="1">
                  <c:v>0.66675</c:v>
                </c:pt>
                <c:pt idx="2">
                  <c:v>0.70925</c:v>
                </c:pt>
                <c:pt idx="3">
                  <c:v>0.781</c:v>
                </c:pt>
                <c:pt idx="4">
                  <c:v>0.81</c:v>
                </c:pt>
                <c:pt idx="5">
                  <c:v>0.85025</c:v>
                </c:pt>
                <c:pt idx="6">
                  <c:v>0.8675</c:v>
                </c:pt>
                <c:pt idx="7">
                  <c:v>0.88375</c:v>
                </c:pt>
                <c:pt idx="8">
                  <c:v>0.868</c:v>
                </c:pt>
                <c:pt idx="9">
                  <c:v>0.89125</c:v>
                </c:pt>
                <c:pt idx="10">
                  <c:v>0.88075</c:v>
                </c:pt>
                <c:pt idx="11">
                  <c:v>0.8765</c:v>
                </c:pt>
                <c:pt idx="12">
                  <c:v>0.90275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290328"/>
        <c:axId val="-2141284120"/>
      </c:scatterChart>
      <c:valAx>
        <c:axId val="-2141290328"/>
        <c:scaling>
          <c:orientation val="minMax"/>
          <c:max val="16.0"/>
          <c:min val="4.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仮想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ja-JP"/>
          </a:p>
        </c:txPr>
        <c:crossAx val="-2141284120"/>
        <c:crosses val="autoZero"/>
        <c:crossBetween val="midCat"/>
        <c:majorUnit val="2.0"/>
      </c:valAx>
      <c:valAx>
        <c:axId val="-2141284120"/>
        <c:scaling>
          <c:orientation val="minMax"/>
          <c:max val="1.0"/>
          <c:min val="0.6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500">
                <a:solidFill>
                  <a:schemeClr val="bg1"/>
                </a:solidFill>
              </a:defRPr>
            </a:pPr>
            <a:endParaRPr lang="ja-JP"/>
          </a:p>
        </c:txPr>
        <c:crossAx val="-214129032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520106828118548"/>
          <c:y val="0.022398423151010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2"/>
          <c:order val="0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Sheet2!$B$12:$B$18</c:f>
              <c:numCache>
                <c:formatCode>General</c:formatCode>
                <c:ptCount val="7"/>
                <c:pt idx="0">
                  <c:v>0.749171296880919</c:v>
                </c:pt>
                <c:pt idx="1">
                  <c:v>0.784395125647178</c:v>
                </c:pt>
                <c:pt idx="2">
                  <c:v>0.914414698825609</c:v>
                </c:pt>
                <c:pt idx="3">
                  <c:v>1.399182346255841</c:v>
                </c:pt>
                <c:pt idx="4">
                  <c:v>1.580250031569643</c:v>
                </c:pt>
                <c:pt idx="5">
                  <c:v>2.07942922086122</c:v>
                </c:pt>
                <c:pt idx="6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v>最適</c:v>
          </c:tx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Sheet2!$C$12:$C$18</c:f>
              <c:numCache>
                <c:formatCode>General</c:formatCode>
                <c:ptCount val="7"/>
                <c:pt idx="0">
                  <c:v>0.749171296880919</c:v>
                </c:pt>
                <c:pt idx="1">
                  <c:v>0.784395125647178</c:v>
                </c:pt>
                <c:pt idx="2">
                  <c:v>0.914414698825609</c:v>
                </c:pt>
                <c:pt idx="3">
                  <c:v>1.18073620406617</c:v>
                </c:pt>
                <c:pt idx="4">
                  <c:v>1.379782800858694</c:v>
                </c:pt>
                <c:pt idx="5">
                  <c:v>1.46410531632782</c:v>
                </c:pt>
                <c:pt idx="6">
                  <c:v>1.0</c:v>
                </c:pt>
              </c:numCache>
            </c:numRef>
          </c:yVal>
          <c:smooth val="0"/>
        </c:ser>
        <c:ser>
          <c:idx val="0"/>
          <c:order val="2"/>
          <c:tx>
            <c:v>pCPU-Est</c:v>
          </c:tx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Sheet2!$A$12:$A$18</c:f>
              <c:numCache>
                <c:formatCode>General</c:formatCode>
                <c:ptCount val="7"/>
                <c:pt idx="0">
                  <c:v>0.749171296880919</c:v>
                </c:pt>
                <c:pt idx="1">
                  <c:v>0.784395125647178</c:v>
                </c:pt>
                <c:pt idx="2">
                  <c:v>0.914414698825609</c:v>
                </c:pt>
                <c:pt idx="3">
                  <c:v>1.194279580755146</c:v>
                </c:pt>
                <c:pt idx="4">
                  <c:v>1.389695668645031</c:v>
                </c:pt>
                <c:pt idx="5">
                  <c:v>1.46410531632782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057848"/>
        <c:axId val="-2139052056"/>
      </c:scatterChart>
      <c:valAx>
        <c:axId val="-2139057848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9052056"/>
        <c:crosses val="autoZero"/>
        <c:crossBetween val="midCat"/>
      </c:valAx>
      <c:valAx>
        <c:axId val="-21390520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9057848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43803055555556"/>
          <c:y val="0.161604861111111"/>
          <c:w val="0.507177033492823"/>
          <c:h val="0.245698454359872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495421961907203"/>
          <c:y val="0.022398423151010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2"/>
          <c:order val="0"/>
          <c:tx>
            <c:v>先行研究</c:v>
          </c:tx>
          <c:spPr>
            <a:ln>
              <a:prstDash val="dash"/>
            </a:ln>
          </c:spPr>
          <c:marker>
            <c:symbol val="none"/>
          </c:marker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yVal>
          <c:smooth val="0"/>
        </c:ser>
        <c:ser>
          <c:idx val="1"/>
          <c:order val="1"/>
          <c:tx>
            <c:v>最適</c:v>
          </c:tx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Sheet2!$C$3:$C$9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11.0</c:v>
                </c:pt>
                <c:pt idx="4">
                  <c:v>12.0</c:v>
                </c:pt>
                <c:pt idx="5">
                  <c:v>15.0</c:v>
                </c:pt>
                <c:pt idx="6">
                  <c:v>16.0</c:v>
                </c:pt>
              </c:numCache>
            </c:numRef>
          </c:yVal>
          <c:smooth val="0"/>
        </c:ser>
        <c:ser>
          <c:idx val="0"/>
          <c:order val="2"/>
          <c:tx>
            <c:v>pCPU-Est</c:v>
          </c:tx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Sheet2!$B$3:$B$9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9.0</c:v>
                </c:pt>
                <c:pt idx="4">
                  <c:v>11.0</c:v>
                </c:pt>
                <c:pt idx="5">
                  <c:v>15.0</c:v>
                </c:pt>
                <c:pt idx="6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008120"/>
        <c:axId val="-2139002360"/>
      </c:scatterChart>
      <c:valAx>
        <c:axId val="-2139008120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9002360"/>
        <c:crosses val="autoZero"/>
        <c:crossBetween val="midCat"/>
      </c:valAx>
      <c:valAx>
        <c:axId val="-2139002360"/>
        <c:scaling>
          <c:logBase val="2.0"/>
          <c:orientation val="minMax"/>
          <c:max val="16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仮想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9008120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41310556291893"/>
          <c:y val="0.132108721593244"/>
          <c:w val="0.430570550607227"/>
          <c:h val="0.349450674263083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627296587927"/>
          <c:y val="0.0483769920916748"/>
          <c:w val="0.822261592300962"/>
          <c:h val="0.808355932281427"/>
        </c:manualLayout>
      </c:layout>
      <c:barChart>
        <c:barDir val="col"/>
        <c:grouping val="clustered"/>
        <c:varyColors val="0"/>
        <c:ser>
          <c:idx val="0"/>
          <c:order val="0"/>
          <c:tx>
            <c:v>pCPU-Est</c:v>
          </c:tx>
          <c:invertIfNegative val="0"/>
          <c:cat>
            <c:strRef>
              <c:f>Sheet2!$J$195:$J$204</c:f>
              <c:strCache>
                <c:ptCount val="10"/>
                <c:pt idx="0">
                  <c:v>BT</c:v>
                </c:pt>
                <c:pt idx="1">
                  <c:v>EP</c:v>
                </c:pt>
                <c:pt idx="2">
                  <c:v>CG</c:v>
                </c:pt>
                <c:pt idx="3">
                  <c:v>DC</c:v>
                </c:pt>
                <c:pt idx="4">
                  <c:v>FT</c:v>
                </c:pt>
                <c:pt idx="5">
                  <c:v>IS</c:v>
                </c:pt>
                <c:pt idx="6">
                  <c:v>LU</c:v>
                </c:pt>
                <c:pt idx="7">
                  <c:v>MG</c:v>
                </c:pt>
                <c:pt idx="8">
                  <c:v>SP</c:v>
                </c:pt>
                <c:pt idx="9">
                  <c:v>UA</c:v>
                </c:pt>
              </c:strCache>
            </c:strRef>
          </c:cat>
          <c:val>
            <c:numRef>
              <c:f>Sheet2!$K$195:$K$204</c:f>
              <c:numCache>
                <c:formatCode>General</c:formatCode>
                <c:ptCount val="10"/>
                <c:pt idx="0">
                  <c:v>42.0272980141018</c:v>
                </c:pt>
                <c:pt idx="1">
                  <c:v>0.0</c:v>
                </c:pt>
                <c:pt idx="2">
                  <c:v>8.65547561950443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17.74155995343423</c:v>
                </c:pt>
                <c:pt idx="9">
                  <c:v>29.11129175567612</c:v>
                </c:pt>
              </c:numCache>
            </c:numRef>
          </c:val>
        </c:ser>
        <c:ser>
          <c:idx val="1"/>
          <c:order val="1"/>
          <c:tx>
            <c:v>最適</c:v>
          </c:tx>
          <c:invertIfNegative val="0"/>
          <c:val>
            <c:numRef>
              <c:f>Sheet2!$L$195:$L$204</c:f>
              <c:numCache>
                <c:formatCode>General</c:formatCode>
                <c:ptCount val="10"/>
                <c:pt idx="0">
                  <c:v>42.02729801410181</c:v>
                </c:pt>
                <c:pt idx="1">
                  <c:v>0.0</c:v>
                </c:pt>
                <c:pt idx="2">
                  <c:v>11.93897777148521</c:v>
                </c:pt>
                <c:pt idx="3">
                  <c:v>14.4932858297994</c:v>
                </c:pt>
                <c:pt idx="4">
                  <c:v>3.434311969472788</c:v>
                </c:pt>
                <c:pt idx="5">
                  <c:v>0.0</c:v>
                </c:pt>
                <c:pt idx="6">
                  <c:v>27.82964447278132</c:v>
                </c:pt>
                <c:pt idx="7">
                  <c:v>0.0</c:v>
                </c:pt>
                <c:pt idx="8">
                  <c:v>19.59323637223602</c:v>
                </c:pt>
                <c:pt idx="9">
                  <c:v>34.60507603106881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934008"/>
        <c:axId val="-2138931000"/>
      </c:barChart>
      <c:catAx>
        <c:axId val="-213893400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138931000"/>
        <c:crosses val="autoZero"/>
        <c:auto val="1"/>
        <c:lblAlgn val="ctr"/>
        <c:lblOffset val="100"/>
        <c:noMultiLvlLbl val="0"/>
      </c:catAx>
      <c:valAx>
        <c:axId val="-21389310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最大改善率</a:t>
                </a:r>
                <a:r>
                  <a:rPr lang="en-US" altLang="ja-JP" sz="1600"/>
                  <a:t>(%)</a:t>
                </a:r>
                <a:endParaRPr lang="ja-JP" altLang="en-US" sz="1600"/>
              </a:p>
            </c:rich>
          </c:tx>
          <c:layout/>
          <c:overlay val="0"/>
        </c:title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13893400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01792650918635"/>
          <c:y val="0.109773718919732"/>
          <c:w val="0.231603237095363"/>
          <c:h val="0.246900222382858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627296587927"/>
          <c:y val="0.0483769920916748"/>
          <c:w val="0.822261592300962"/>
          <c:h val="0.84246547612920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0.00275766946964588"/>
                  <c:y val="0.0038995118728667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 dirty="0" smtClean="0"/>
                      <a:t>114</a:t>
                    </a:r>
                    <a:endParaRPr lang="en-US" alt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z="1400" dirty="0" smtClean="0"/>
                      <a:t>35</a:t>
                    </a:r>
                    <a:endParaRPr lang="en-US" alt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sz="1400" dirty="0" smtClean="0"/>
                      <a:t>32</a:t>
                    </a:r>
                    <a:endParaRPr lang="en-US" alt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en-US" sz="1400" smtClean="0"/>
                      <a:t>38 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numFmt formatCode="#,##0_);[Red]\(#,##0\)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520096461975212"/>
                  <c:y val="0.0921643455454518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 smtClean="0"/>
                      <a:t>7105 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altLang="en-US" sz="1400" smtClean="0"/>
                      <a:t>156 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396965434458882"/>
                  <c:y val="0.0607918020614831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 smtClean="0"/>
                      <a:t>486 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);[Red]\(#,##0.0\)" sourceLinked="0"/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('最適スレッド数最大改善効率 (計算式)'!$A$2,'最適スレッド数最大改善効率 (計算式)'!$A$6,'最適スレッド数最大改善効率 (計算式)'!$A$10,'最適スレッド数最大改善効率 (計算式)'!$A$14,'最適スレッド数最大改善効率 (計算式)'!$A$18,'最適スレッド数最大改善効率 (計算式)'!$A$22,'最適スレッド数最大改善効率 (計算式)'!$A$26,'最適スレッド数最大改善効率 (計算式)'!$A$30,'最適スレッド数最大改善効率 (計算式)'!$A$34,'最適スレッド数最大改善効率 (計算式)'!$A$38)</c:f>
              <c:strCache>
                <c:ptCount val="10"/>
                <c:pt idx="0">
                  <c:v>BT</c:v>
                </c:pt>
                <c:pt idx="1">
                  <c:v>EP</c:v>
                </c:pt>
                <c:pt idx="2">
                  <c:v>CG</c:v>
                </c:pt>
                <c:pt idx="3">
                  <c:v>DC</c:v>
                </c:pt>
                <c:pt idx="4">
                  <c:v>FT</c:v>
                </c:pt>
                <c:pt idx="5">
                  <c:v>IS</c:v>
                </c:pt>
                <c:pt idx="6">
                  <c:v>LU</c:v>
                </c:pt>
                <c:pt idx="7">
                  <c:v>MG</c:v>
                </c:pt>
                <c:pt idx="8">
                  <c:v>SP</c:v>
                </c:pt>
                <c:pt idx="9">
                  <c:v>UA</c:v>
                </c:pt>
              </c:strCache>
            </c:strRef>
          </c:cat>
          <c:val>
            <c:numRef>
              <c:f>('最適スレッド数最大改善効率 (計算式)'!$J$4,'最適スレッド数最大改善効率 (計算式)'!$J$8,'最適スレッド数最大改善効率 (計算式)'!$J$12,'最適スレッド数最大改善効率 (計算式)'!$J$16,'最適スレッド数最大改善効率 (計算式)'!$J$20,'最適スレッド数最大改善効率 (計算式)'!$J$24,'最適スレッド数最大改善効率 (計算式)'!$J$28,'最適スレッド数最大改善効率 (計算式)'!$J$32,'最適スレッド数最大改善効率 (計算式)'!$J$36,'最適スレッド数最大改善効率 (計算式)'!$J$40)</c:f>
              <c:numCache>
                <c:formatCode>General</c:formatCode>
                <c:ptCount val="10"/>
                <c:pt idx="0">
                  <c:v>114.7706152792722</c:v>
                </c:pt>
                <c:pt idx="1">
                  <c:v>3.075732662733355</c:v>
                </c:pt>
                <c:pt idx="2">
                  <c:v>34.9074311065609</c:v>
                </c:pt>
                <c:pt idx="3">
                  <c:v>31.79060830405245</c:v>
                </c:pt>
                <c:pt idx="4">
                  <c:v>37.75150383737815</c:v>
                </c:pt>
                <c:pt idx="5">
                  <c:v>20.76991942703668</c:v>
                </c:pt>
                <c:pt idx="6">
                  <c:v>7105.466173678424</c:v>
                </c:pt>
                <c:pt idx="7">
                  <c:v>4.778229476366702</c:v>
                </c:pt>
                <c:pt idx="8">
                  <c:v>156.0506329113924</c:v>
                </c:pt>
                <c:pt idx="9">
                  <c:v>486.2656343061346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838456"/>
        <c:axId val="-2138835512"/>
      </c:barChart>
      <c:catAx>
        <c:axId val="-213883845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crossAx val="-2138835512"/>
        <c:crosses val="autoZero"/>
        <c:auto val="1"/>
        <c:lblAlgn val="ctr"/>
        <c:lblOffset val="100"/>
        <c:noMultiLvlLbl val="0"/>
      </c:catAx>
      <c:valAx>
        <c:axId val="-2138835512"/>
        <c:scaling>
          <c:orientation val="minMax"/>
          <c:max val="20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改善率</a:t>
                </a:r>
                <a:r>
                  <a:rPr lang="en-US" altLang="ja-JP" sz="1400"/>
                  <a:t>(%)</a:t>
                </a:r>
                <a:endParaRPr lang="ja-JP" altLang="en-US" sz="1400"/>
              </a:p>
            </c:rich>
          </c:tx>
          <c:layout/>
          <c:overlay val="0"/>
        </c:title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3883845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525058200232393"/>
          <c:y val="0.024829258120014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1"/>
          <c:order val="0"/>
          <c:tx>
            <c:v>pCPU-Est</c:v>
          </c:tx>
          <c:xVal>
            <c:numRef>
              <c:f>bt!$B$23:$H$23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bt!$B$39:$H$39</c:f>
              <c:numCache>
                <c:formatCode>General</c:formatCode>
                <c:ptCount val="7"/>
                <c:pt idx="0">
                  <c:v>0.731705392094962</c:v>
                </c:pt>
                <c:pt idx="1">
                  <c:v>0.763385528475818</c:v>
                </c:pt>
                <c:pt idx="2">
                  <c:v>0.91952266700341</c:v>
                </c:pt>
                <c:pt idx="3">
                  <c:v>0.907974491728754</c:v>
                </c:pt>
                <c:pt idx="4">
                  <c:v>0.972029296628362</c:v>
                </c:pt>
                <c:pt idx="5">
                  <c:v>0.968209369869933</c:v>
                </c:pt>
                <c:pt idx="6">
                  <c:v>1.0</c:v>
                </c:pt>
              </c:numCache>
            </c:numRef>
          </c:yVal>
          <c:smooth val="0"/>
        </c:ser>
        <c:ser>
          <c:idx val="2"/>
          <c:order val="1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bt!$B$41:$H$41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bt!$B$77:$H$77</c:f>
              <c:numCache>
                <c:formatCode>General</c:formatCode>
                <c:ptCount val="7"/>
                <c:pt idx="0">
                  <c:v>0.749171296880919</c:v>
                </c:pt>
                <c:pt idx="1">
                  <c:v>0.784395125647178</c:v>
                </c:pt>
                <c:pt idx="2">
                  <c:v>0.914414698825609</c:v>
                </c:pt>
                <c:pt idx="3">
                  <c:v>1.399182346255841</c:v>
                </c:pt>
                <c:pt idx="4">
                  <c:v>1.580250031569643</c:v>
                </c:pt>
                <c:pt idx="5">
                  <c:v>2.07942922086122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8791496"/>
        <c:axId val="-2138784392"/>
      </c:scatterChart>
      <c:valAx>
        <c:axId val="-2138791496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8784392"/>
        <c:crosses val="autoZero"/>
        <c:crossBetween val="midCat"/>
      </c:valAx>
      <c:valAx>
        <c:axId val="-21387843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8791496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39517855708795"/>
          <c:y val="0.162248774829258"/>
          <c:w val="0.398418986320053"/>
          <c:h val="0.230883639545057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627296587927"/>
          <c:y val="0.0483769920916748"/>
          <c:w val="0.822261592300962"/>
          <c:h val="0.84246547612920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相対実行時最悪値!$L$1:$L$10</c:f>
              <c:strCache>
                <c:ptCount val="10"/>
                <c:pt idx="0">
                  <c:v>BT</c:v>
                </c:pt>
                <c:pt idx="1">
                  <c:v>EP</c:v>
                </c:pt>
                <c:pt idx="2">
                  <c:v>CG</c:v>
                </c:pt>
                <c:pt idx="3">
                  <c:v>DC</c:v>
                </c:pt>
                <c:pt idx="4">
                  <c:v>FT</c:v>
                </c:pt>
                <c:pt idx="5">
                  <c:v>IS</c:v>
                </c:pt>
                <c:pt idx="6">
                  <c:v>LU</c:v>
                </c:pt>
                <c:pt idx="7">
                  <c:v>MG</c:v>
                </c:pt>
                <c:pt idx="8">
                  <c:v>SP</c:v>
                </c:pt>
                <c:pt idx="9">
                  <c:v>UA</c:v>
                </c:pt>
              </c:strCache>
            </c:strRef>
          </c:cat>
          <c:val>
            <c:numRef>
              <c:f>相対実行時最悪値!$M$1:$M$10</c:f>
              <c:numCache>
                <c:formatCode>General</c:formatCode>
                <c:ptCount val="10"/>
                <c:pt idx="0">
                  <c:v>1.779675464073747</c:v>
                </c:pt>
                <c:pt idx="1">
                  <c:v>1.268510362938438</c:v>
                </c:pt>
                <c:pt idx="2">
                  <c:v>2.073409191338931</c:v>
                </c:pt>
                <c:pt idx="3">
                  <c:v>0.990492393915132</c:v>
                </c:pt>
                <c:pt idx="4">
                  <c:v>0.94576331642359</c:v>
                </c:pt>
                <c:pt idx="5">
                  <c:v>0.984128588758593</c:v>
                </c:pt>
                <c:pt idx="7">
                  <c:v>0.980481906126836</c:v>
                </c:pt>
                <c:pt idx="8">
                  <c:v>3.965402250937891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519784"/>
        <c:axId val="-2139516664"/>
      </c:barChart>
      <c:barChart>
        <c:barDir val="col"/>
        <c:grouping val="clustered"/>
        <c:varyColors val="0"/>
        <c:ser>
          <c:idx val="1"/>
          <c:order val="1"/>
          <c:spPr>
            <a:solidFill>
              <a:schemeClr val="accent1"/>
            </a:solidFill>
          </c:spPr>
          <c:invertIfNegative val="0"/>
          <c:dLbls>
            <c:dLbl>
              <c:idx val="6"/>
              <c:layout>
                <c:manualLayout>
                  <c:x val="0.0515734728680528"/>
                  <c:y val="0.0748934466488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0280252235839097"/>
                  <c:y val="0.02184971363527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相対実行時最悪値!$N$1:$N$10</c:f>
              <c:numCache>
                <c:formatCode>General</c:formatCode>
                <c:ptCount val="10"/>
                <c:pt idx="6">
                  <c:v>253.4053916581892</c:v>
                </c:pt>
                <c:pt idx="9">
                  <c:v>31.43654061520084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507688"/>
        <c:axId val="-2139510792"/>
      </c:barChart>
      <c:catAx>
        <c:axId val="-213951978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139516664"/>
        <c:crosses val="autoZero"/>
        <c:auto val="1"/>
        <c:lblAlgn val="ctr"/>
        <c:lblOffset val="100"/>
        <c:noMultiLvlLbl val="0"/>
      </c:catAx>
      <c:valAx>
        <c:axId val="-2139516664"/>
        <c:scaling>
          <c:orientation val="minMax"/>
          <c:max val="1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layout/>
          <c:overlay val="0"/>
        </c:title>
        <c:numFmt formatCode="[=10]&quot;35&quot;;[=8]&quot;25&quot;;General" sourceLinked="0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9519784"/>
        <c:crosses val="autoZero"/>
        <c:crossBetween val="between"/>
        <c:majorUnit val="2.0"/>
      </c:valAx>
      <c:valAx>
        <c:axId val="-2139510792"/>
        <c:scaling>
          <c:orientation val="minMax"/>
          <c:max val="35.0"/>
          <c:min val="0.0"/>
        </c:scaling>
        <c:delete val="0"/>
        <c:axPos val="r"/>
        <c:numFmt formatCode="General" sourceLinked="1"/>
        <c:majorTickMark val="none"/>
        <c:minorTickMark val="none"/>
        <c:tickLblPos val="none"/>
        <c:crossAx val="-2139507688"/>
        <c:crosses val="max"/>
        <c:crossBetween val="between"/>
      </c:valAx>
      <c:catAx>
        <c:axId val="-2139507688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9510792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495876563526069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5930516275081"/>
          <c:y val="0.0977963611028805"/>
          <c:w val="0.787169247384747"/>
          <c:h val="0.718142632915042"/>
        </c:manualLayout>
      </c:layout>
      <c:scatterChart>
        <c:scatterStyle val="lineMarker"/>
        <c:varyColors val="0"/>
        <c:ser>
          <c:idx val="2"/>
          <c:order val="0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bt!$B$41:$H$41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bt!$B$77:$H$77</c:f>
              <c:numCache>
                <c:formatCode>General</c:formatCode>
                <c:ptCount val="7"/>
                <c:pt idx="0">
                  <c:v>0.749171296880919</c:v>
                </c:pt>
                <c:pt idx="1">
                  <c:v>0.784395125647178</c:v>
                </c:pt>
                <c:pt idx="2">
                  <c:v>0.914414698825609</c:v>
                </c:pt>
                <c:pt idx="3">
                  <c:v>1.399182346255841</c:v>
                </c:pt>
                <c:pt idx="4">
                  <c:v>1.580250031569643</c:v>
                </c:pt>
                <c:pt idx="5">
                  <c:v>2.07942922086122</c:v>
                </c:pt>
                <c:pt idx="6">
                  <c:v>1.0</c:v>
                </c:pt>
              </c:numCache>
            </c:numRef>
          </c:yVal>
          <c:smooth val="0"/>
        </c:ser>
        <c:ser>
          <c:idx val="0"/>
          <c:order val="1"/>
          <c:tx>
            <c:v>最適化なし</c:v>
          </c:tx>
          <c:xVal>
            <c:numRef>
              <c:f>bt!$B$2:$H$2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bt!$B$21:$H$21</c:f>
              <c:numCache>
                <c:formatCode>General</c:formatCode>
                <c:ptCount val="7"/>
                <c:pt idx="0">
                  <c:v>1.150626657406238</c:v>
                </c:pt>
                <c:pt idx="1">
                  <c:v>1.352112009092057</c:v>
                </c:pt>
                <c:pt idx="2">
                  <c:v>1.558403838868544</c:v>
                </c:pt>
                <c:pt idx="3">
                  <c:v>1.779675464073747</c:v>
                </c:pt>
                <c:pt idx="4">
                  <c:v>1.665488066675086</c:v>
                </c:pt>
                <c:pt idx="5">
                  <c:v>1.546502083596414</c:v>
                </c:pt>
                <c:pt idx="6">
                  <c:v>1.0</c:v>
                </c:pt>
              </c:numCache>
            </c:numRef>
          </c:yVal>
          <c:smooth val="0"/>
        </c:ser>
        <c:ser>
          <c:idx val="1"/>
          <c:order val="2"/>
          <c:spPr>
            <a:ln>
              <a:prstDash val="dash"/>
            </a:ln>
          </c:spPr>
          <c:marker>
            <c:symbol val="none"/>
          </c:marker>
          <c:xVal>
            <c:numRef>
              <c:f>bt!$B$60:$H$60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bt!$B$80:$H$80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392872"/>
        <c:axId val="-2139387160"/>
      </c:scatterChart>
      <c:valAx>
        <c:axId val="-2139392872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9387160"/>
        <c:crosses val="autoZero"/>
        <c:crossBetween val="midCat"/>
      </c:valAx>
      <c:valAx>
        <c:axId val="-21393871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9392872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94020592631276"/>
          <c:y val="0.172787552152987"/>
          <c:w val="0.333939393939394"/>
          <c:h val="0.187664041994751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488048556430446"/>
          <c:y val="0.0359585938207846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7760934088846"/>
          <c:y val="0.137571867153505"/>
          <c:w val="0.793513053858922"/>
          <c:h val="0.698323855351414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rgbClr val="F79646"/>
              </a:solidFill>
            </a:ln>
          </c:spPr>
          <c:marker>
            <c:spPr>
              <a:solidFill>
                <a:srgbClr val="F79646"/>
              </a:solidFill>
              <a:ln>
                <a:solidFill>
                  <a:srgbClr val="F79646"/>
                </a:solidFill>
              </a:ln>
            </c:spPr>
          </c:marker>
          <c:xVal>
            <c:numRef>
              <c:f>pCPU_vCPU!$B$19:$H$19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pCPU_vCPU!$B$20:$H$20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11.0</c:v>
                </c:pt>
                <c:pt idx="4">
                  <c:v>12.0</c:v>
                </c:pt>
                <c:pt idx="5">
                  <c:v>15.0</c:v>
                </c:pt>
                <c:pt idx="6">
                  <c:v>16.0</c:v>
                </c:pt>
              </c:numCache>
            </c:numRef>
          </c:yVal>
          <c:smooth val="0"/>
        </c:ser>
        <c:ser>
          <c:idx val="1"/>
          <c:order val="1"/>
          <c:spPr>
            <a:ln>
              <a:solidFill>
                <a:srgbClr val="4F81BD"/>
              </a:solidFill>
              <a:prstDash val="dash"/>
            </a:ln>
          </c:spPr>
          <c:marker>
            <c:symbol val="none"/>
          </c:marker>
          <c:xVal>
            <c:numRef>
              <c:f>pCPU_vCPU!$B$19:$H$19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pCPU_vCPU!$B$19:$H$19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8510776"/>
        <c:axId val="-2138505128"/>
      </c:scatterChart>
      <c:valAx>
        <c:axId val="-2138510776"/>
        <c:scaling>
          <c:logBase val="2.0"/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物理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38505128"/>
        <c:crosses val="autoZero"/>
        <c:crossBetween val="midCat"/>
      </c:valAx>
      <c:valAx>
        <c:axId val="-2138505128"/>
        <c:scaling>
          <c:logBase val="2.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最適な仮想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38510776"/>
        <c:crosses val="max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627296587927"/>
          <c:y val="0.0483769920916748"/>
          <c:w val="0.822261592300962"/>
          <c:h val="0.80835593228142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(最適vCPU最大改善効率!$A$2,最適vCPU最大改善効率!$A$6,最適vCPU最大改善効率!$A$10,最適vCPU最大改善効率!$A$14,最適vCPU最大改善効率!$A$18,最適vCPU最大改善効率!$A$22,最適vCPU最大改善効率!$A$26,最適vCPU最大改善効率!$A$30,最適vCPU最大改善効率!$A$34,最適vCPU最大改善効率!$A$38)</c:f>
              <c:strCache>
                <c:ptCount val="10"/>
                <c:pt idx="0">
                  <c:v>BT</c:v>
                </c:pt>
                <c:pt idx="1">
                  <c:v>EP</c:v>
                </c:pt>
                <c:pt idx="2">
                  <c:v>CG</c:v>
                </c:pt>
                <c:pt idx="3">
                  <c:v>DC</c:v>
                </c:pt>
                <c:pt idx="4">
                  <c:v>FT</c:v>
                </c:pt>
                <c:pt idx="5">
                  <c:v>IS</c:v>
                </c:pt>
                <c:pt idx="6">
                  <c:v>LU</c:v>
                </c:pt>
                <c:pt idx="7">
                  <c:v>MG</c:v>
                </c:pt>
                <c:pt idx="8">
                  <c:v>SP</c:v>
                </c:pt>
                <c:pt idx="9">
                  <c:v>UA</c:v>
                </c:pt>
              </c:strCache>
            </c:strRef>
          </c:cat>
          <c:val>
            <c:numRef>
              <c:f>(最適vCPU最大改善効率!$J$4,最適vCPU最大改善効率!$J$8,最適vCPU最大改善効率!$J$12,最適vCPU最大改善効率!$J$16,最適vCPU最大改善効率!$J$20,最適vCPU最大改善効率!$J$24,最適vCPU最大改善効率!$J$28,最適vCPU最大改善効率!$J$32,最適vCPU最大改善効率!$J$36,最適vCPU最大改善効率!$J$40)</c:f>
              <c:numCache>
                <c:formatCode>General</c:formatCode>
                <c:ptCount val="10"/>
                <c:pt idx="0">
                  <c:v>29.59100018218254</c:v>
                </c:pt>
                <c:pt idx="1">
                  <c:v>0.0</c:v>
                </c:pt>
                <c:pt idx="2">
                  <c:v>10.66561264822135</c:v>
                </c:pt>
                <c:pt idx="3">
                  <c:v>12.65863384455965</c:v>
                </c:pt>
                <c:pt idx="4">
                  <c:v>3.320283089896105</c:v>
                </c:pt>
                <c:pt idx="5">
                  <c:v>0.0</c:v>
                </c:pt>
                <c:pt idx="6">
                  <c:v>21.77088467042329</c:v>
                </c:pt>
                <c:pt idx="7">
                  <c:v>0.0</c:v>
                </c:pt>
                <c:pt idx="8">
                  <c:v>14.99699545025325</c:v>
                </c:pt>
                <c:pt idx="9">
                  <c:v>22.54744055288742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352936"/>
        <c:axId val="-2139349912"/>
      </c:barChart>
      <c:catAx>
        <c:axId val="-213935293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139349912"/>
        <c:crosses val="autoZero"/>
        <c:auto val="1"/>
        <c:lblAlgn val="ctr"/>
        <c:lblOffset val="100"/>
        <c:noMultiLvlLbl val="0"/>
      </c:catAx>
      <c:valAx>
        <c:axId val="-21393499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最大改善率</a:t>
                </a:r>
                <a:r>
                  <a:rPr lang="en-US" altLang="ja-JP" sz="1600"/>
                  <a:t>(%)</a:t>
                </a:r>
                <a:endParaRPr lang="ja-JP" altLang="en-US" sz="1600"/>
              </a:p>
            </c:rich>
          </c:tx>
          <c:layout/>
          <c:overlay val="0"/>
        </c:title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13935293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514284332392186"/>
          <c:y val="0.022222222222222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0"/>
          <c:order val="0"/>
          <c:tx>
            <c:v>最適化なし</c:v>
          </c:tx>
          <c:xVal>
            <c:numRef>
              <c:f>bt!$B$2:$H$2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bt!$B$21:$H$21</c:f>
              <c:numCache>
                <c:formatCode>General</c:formatCode>
                <c:ptCount val="7"/>
                <c:pt idx="0">
                  <c:v>1.150626657406238</c:v>
                </c:pt>
                <c:pt idx="1">
                  <c:v>1.352112009092057</c:v>
                </c:pt>
                <c:pt idx="2">
                  <c:v>1.558403838868544</c:v>
                </c:pt>
                <c:pt idx="3">
                  <c:v>1.779675464073747</c:v>
                </c:pt>
                <c:pt idx="4">
                  <c:v>1.665488066675086</c:v>
                </c:pt>
                <c:pt idx="5">
                  <c:v>1.546502083596414</c:v>
                </c:pt>
                <c:pt idx="6">
                  <c:v>1.0</c:v>
                </c:pt>
              </c:numCache>
            </c:numRef>
          </c:yVal>
          <c:smooth val="0"/>
        </c:ser>
        <c:ser>
          <c:idx val="1"/>
          <c:order val="1"/>
          <c:spPr>
            <a:ln>
              <a:prstDash val="dash"/>
            </a:ln>
          </c:spPr>
          <c:marker>
            <c:symbol val="none"/>
          </c:marker>
          <c:xVal>
            <c:numRef>
              <c:f>bt!$B$60:$H$60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bt!$B$80:$H$80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186392"/>
        <c:axId val="-2141192104"/>
      </c:scatterChart>
      <c:valAx>
        <c:axId val="-2141186392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41192104"/>
        <c:crosses val="autoZero"/>
        <c:crossBetween val="midCat"/>
      </c:valAx>
      <c:valAx>
        <c:axId val="-21411921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41186392"/>
        <c:crosses val="max"/>
        <c:crossBetween val="midCat"/>
        <c:majorUnit val="0.5"/>
      </c:valAx>
      <c:spPr>
        <a:ln>
          <a:solidFill>
            <a:schemeClr val="tx1"/>
          </a:solidFill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99975481651464"/>
          <c:y val="0.146130358705162"/>
          <c:w val="0.333939393939394"/>
          <c:h val="0.187664041994751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2"/>
          <c:order val="0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Sheet2!$I$3:$I$9</c:f>
              <c:numCache>
                <c:formatCode>General</c:formatCode>
                <c:ptCount val="7"/>
                <c:pt idx="0">
                  <c:v>0.749171296880919</c:v>
                </c:pt>
                <c:pt idx="1">
                  <c:v>0.784395125647178</c:v>
                </c:pt>
                <c:pt idx="2">
                  <c:v>0.914414698825609</c:v>
                </c:pt>
                <c:pt idx="3">
                  <c:v>1.399182346255841</c:v>
                </c:pt>
                <c:pt idx="4">
                  <c:v>1.580250031569643</c:v>
                </c:pt>
                <c:pt idx="5">
                  <c:v>2.07942922086122</c:v>
                </c:pt>
                <c:pt idx="6">
                  <c:v>1.0</c:v>
                </c:pt>
              </c:numCache>
            </c:numRef>
          </c:yVal>
          <c:smooth val="0"/>
        </c:ser>
        <c:ser>
          <c:idx val="0"/>
          <c:order val="1"/>
          <c:tx>
            <c:v>pCPU-Est</c:v>
          </c:tx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Sheet2!$H$3:$H$9</c:f>
              <c:numCache>
                <c:formatCode>General</c:formatCode>
                <c:ptCount val="7"/>
                <c:pt idx="2">
                  <c:v>0.914414698825609</c:v>
                </c:pt>
                <c:pt idx="3">
                  <c:v>1.194279580755146</c:v>
                </c:pt>
                <c:pt idx="4">
                  <c:v>1.389695668645031</c:v>
                </c:pt>
                <c:pt idx="5">
                  <c:v>1.46410531632782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277480"/>
        <c:axId val="-2139271720"/>
      </c:scatterChart>
      <c:valAx>
        <c:axId val="-2139277480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9271720"/>
        <c:crosses val="autoZero"/>
        <c:crossBetween val="midCat"/>
      </c:valAx>
      <c:valAx>
        <c:axId val="-2139271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9277480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10969621620264"/>
          <c:y val="0.583861950407288"/>
          <c:w val="0.507177033492823"/>
          <c:h val="0.189448504975541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519521368666938"/>
          <c:y val="0.019843291123892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0"/>
          <c:order val="0"/>
          <c:tx>
            <c:v>pCPU-Est</c:v>
          </c:tx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Sheet2!$B$3:$B$9</c:f>
              <c:numCache>
                <c:formatCode>General</c:formatCode>
                <c:ptCount val="7"/>
                <c:pt idx="2">
                  <c:v>4.0</c:v>
                </c:pt>
                <c:pt idx="3">
                  <c:v>9.0</c:v>
                </c:pt>
                <c:pt idx="4">
                  <c:v>11.0</c:v>
                </c:pt>
                <c:pt idx="5">
                  <c:v>15.0</c:v>
                </c:pt>
                <c:pt idx="6">
                  <c:v>16.0</c:v>
                </c:pt>
              </c:numCache>
            </c:numRef>
          </c:yVal>
          <c:smooth val="0"/>
        </c:ser>
        <c:ser>
          <c:idx val="1"/>
          <c:order val="1"/>
          <c:tx>
            <c:v>最適</c:v>
          </c:tx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Sheet2!$C$3:$C$9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11.0</c:v>
                </c:pt>
                <c:pt idx="4">
                  <c:v>12.0</c:v>
                </c:pt>
                <c:pt idx="5">
                  <c:v>15.0</c:v>
                </c:pt>
                <c:pt idx="6">
                  <c:v>16.0</c:v>
                </c:pt>
              </c:numCache>
            </c:numRef>
          </c:yVal>
          <c:smooth val="0"/>
        </c:ser>
        <c:ser>
          <c:idx val="2"/>
          <c:order val="2"/>
          <c:spPr>
            <a:ln>
              <a:prstDash val="dash"/>
            </a:ln>
          </c:spPr>
          <c:marker>
            <c:symbol val="none"/>
          </c:marker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242952"/>
        <c:axId val="-2139237192"/>
      </c:scatterChart>
      <c:valAx>
        <c:axId val="-2139242952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9237192"/>
        <c:crosses val="autoZero"/>
        <c:crossBetween val="midCat"/>
      </c:valAx>
      <c:valAx>
        <c:axId val="-2139237192"/>
        <c:scaling>
          <c:logBase val="2.0"/>
          <c:orientation val="minMax"/>
          <c:max val="16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仮想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9242952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98210450966357"/>
          <c:y val="0.549834062408866"/>
          <c:w val="0.496012759170654"/>
          <c:h val="0.223476232137649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LU</a:t>
            </a:r>
            <a:endParaRPr lang="ja-JP" altLang="en-US" dirty="0"/>
          </a:p>
        </c:rich>
      </c:tx>
      <c:layout>
        <c:manualLayout>
          <c:xMode val="edge"/>
          <c:yMode val="edge"/>
          <c:x val="0.526924047864974"/>
          <c:y val="0.024260037033169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1"/>
          <c:order val="0"/>
          <c:tx>
            <c:v>pCPU-Est</c:v>
          </c:tx>
          <c:xVal>
            <c:numRef>
              <c:f>lu!$B$20:$H$20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lu!$B$36:$H$36</c:f>
              <c:numCache>
                <c:formatCode>General</c:formatCode>
                <c:ptCount val="7"/>
                <c:pt idx="0">
                  <c:v>0.691823499491353</c:v>
                </c:pt>
                <c:pt idx="1">
                  <c:v>0.701890471346219</c:v>
                </c:pt>
                <c:pt idx="2">
                  <c:v>0.781493726687013</c:v>
                </c:pt>
                <c:pt idx="3">
                  <c:v>0.831256358087487</c:v>
                </c:pt>
                <c:pt idx="4">
                  <c:v>0.848338419803323</c:v>
                </c:pt>
                <c:pt idx="5">
                  <c:v>0.962995930824008</c:v>
                </c:pt>
                <c:pt idx="6">
                  <c:v>1.0</c:v>
                </c:pt>
              </c:numCache>
            </c:numRef>
          </c:yVal>
          <c:smooth val="0"/>
        </c:ser>
        <c:ser>
          <c:idx val="2"/>
          <c:order val="1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lu!$B$38:$H$38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lu!$B$55:$H$55</c:f>
              <c:numCache>
                <c:formatCode>General</c:formatCode>
                <c:ptCount val="7"/>
                <c:pt idx="0">
                  <c:v>22.8550038148525</c:v>
                </c:pt>
                <c:pt idx="1">
                  <c:v>23.19036113936928</c:v>
                </c:pt>
                <c:pt idx="2">
                  <c:v>33.50661241098678</c:v>
                </c:pt>
                <c:pt idx="3">
                  <c:v>46.08316378433364</c:v>
                </c:pt>
                <c:pt idx="4">
                  <c:v>55.24177687351644</c:v>
                </c:pt>
                <c:pt idx="5">
                  <c:v>37.59562563580875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060504"/>
        <c:axId val="-2134715096"/>
      </c:scatterChart>
      <c:valAx>
        <c:axId val="-2136060504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4715096"/>
        <c:crosses val="autoZero"/>
        <c:crossBetween val="midCat"/>
      </c:valAx>
      <c:valAx>
        <c:axId val="-21347150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6060504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42970076391247"/>
          <c:y val="0.146130358705162"/>
          <c:w val="0.407042723631509"/>
          <c:h val="0.19384660250802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525058200232393"/>
          <c:y val="0.024829258120014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1"/>
          <c:order val="0"/>
          <c:tx>
            <c:v>pCPU-Est</c:v>
          </c:tx>
          <c:xVal>
            <c:numRef>
              <c:f>bt!$B$23:$H$23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bt!$B$39:$H$39</c:f>
              <c:numCache>
                <c:formatCode>General</c:formatCode>
                <c:ptCount val="7"/>
                <c:pt idx="0">
                  <c:v>0.731705392094962</c:v>
                </c:pt>
                <c:pt idx="1">
                  <c:v>0.763385528475818</c:v>
                </c:pt>
                <c:pt idx="2">
                  <c:v>0.91952266700341</c:v>
                </c:pt>
                <c:pt idx="3">
                  <c:v>0.907974491728754</c:v>
                </c:pt>
                <c:pt idx="4">
                  <c:v>0.972029296628362</c:v>
                </c:pt>
                <c:pt idx="5">
                  <c:v>0.968209369869933</c:v>
                </c:pt>
                <c:pt idx="6">
                  <c:v>1.0</c:v>
                </c:pt>
              </c:numCache>
            </c:numRef>
          </c:yVal>
          <c:smooth val="0"/>
        </c:ser>
        <c:ser>
          <c:idx val="2"/>
          <c:order val="1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bt!$B$41:$H$41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bt!$B$77:$H$77</c:f>
              <c:numCache>
                <c:formatCode>General</c:formatCode>
                <c:ptCount val="7"/>
                <c:pt idx="0">
                  <c:v>0.749171296880919</c:v>
                </c:pt>
                <c:pt idx="1">
                  <c:v>0.784395125647178</c:v>
                </c:pt>
                <c:pt idx="2">
                  <c:v>0.914414698825609</c:v>
                </c:pt>
                <c:pt idx="3">
                  <c:v>1.399182346255841</c:v>
                </c:pt>
                <c:pt idx="4">
                  <c:v>1.580250031569643</c:v>
                </c:pt>
                <c:pt idx="5">
                  <c:v>2.07942922086122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807096"/>
        <c:axId val="-2134750584"/>
      </c:scatterChart>
      <c:valAx>
        <c:axId val="-2134807096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4750584"/>
        <c:crosses val="autoZero"/>
        <c:crossBetween val="midCat"/>
      </c:valAx>
      <c:valAx>
        <c:axId val="-21347505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34807096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39517855708795"/>
          <c:y val="0.162248774829258"/>
          <c:w val="0.398418986320053"/>
          <c:h val="0.230883639545057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627296587927"/>
          <c:y val="0.0483769920916748"/>
          <c:w val="0.822261592300962"/>
          <c:h val="0.84246547612920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('従来最大改善率(正しい計算式)'!$A$3,'従来最大改善率(正しい計算式)'!$A$8,'従来最大改善率(正しい計算式)'!$A$13,'従来最大改善率(正しい計算式)'!$A$17,'従来最大改善率(正しい計算式)'!$A$21,'従来最大改善率(正しい計算式)'!$A$25,'従来最大改善率(正しい計算式)'!$A$29,'従来最大改善率(正しい計算式)'!$A$33,'従来最大改善率(正しい計算式)'!$A$37,'従来最大改善率(正しい計算式)'!$A$41)</c:f>
              <c:strCache>
                <c:ptCount val="10"/>
                <c:pt idx="0">
                  <c:v>BT</c:v>
                </c:pt>
                <c:pt idx="1">
                  <c:v>EP</c:v>
                </c:pt>
                <c:pt idx="2">
                  <c:v>CG</c:v>
                </c:pt>
                <c:pt idx="3">
                  <c:v>DC</c:v>
                </c:pt>
                <c:pt idx="4">
                  <c:v>FT</c:v>
                </c:pt>
                <c:pt idx="5">
                  <c:v>IS</c:v>
                </c:pt>
                <c:pt idx="6">
                  <c:v>LU</c:v>
                </c:pt>
                <c:pt idx="7">
                  <c:v>MG</c:v>
                </c:pt>
                <c:pt idx="8">
                  <c:v>SP</c:v>
                </c:pt>
                <c:pt idx="9">
                  <c:v>UA</c:v>
                </c:pt>
              </c:strCache>
            </c:strRef>
          </c:cat>
          <c:val>
            <c:numRef>
              <c:f>('従来最大改善率(正しい計算式)'!$J$5,'従来最大改善率(正しい計算式)'!$J$10,'従来最大改善率(正しい計算式)'!$J$15,'従来最大改善率(正しい計算式)'!$J$19,'従来最大改善率(正しい計算式)'!$J$23,'従来最大改善率(正しい計算式)'!$J$27,'従来最大改善率(正しい計算式)'!$J$31,'従来最大改善率(正しい計算式)'!$J$35,'従来最大改善率(正しい計算式)'!$J$39,'従来最大改善率(正しい計算式)'!$J$43)</c:f>
              <c:numCache>
                <c:formatCode>General</c:formatCode>
                <c:ptCount val="10"/>
                <c:pt idx="0">
                  <c:v>72.37639104099159</c:v>
                </c:pt>
                <c:pt idx="1">
                  <c:v>29.40116108888673</c:v>
                </c:pt>
                <c:pt idx="2">
                  <c:v>302.3406534547402</c:v>
                </c:pt>
                <c:pt idx="3">
                  <c:v>15.6490043544205</c:v>
                </c:pt>
                <c:pt idx="4">
                  <c:v>54.30912339062402</c:v>
                </c:pt>
                <c:pt idx="5">
                  <c:v>45.24675324675326</c:v>
                </c:pt>
                <c:pt idx="6">
                  <c:v>808.9982398324274</c:v>
                </c:pt>
                <c:pt idx="7">
                  <c:v>79.92540507490065</c:v>
                </c:pt>
                <c:pt idx="8">
                  <c:v>312.4919786096256</c:v>
                </c:pt>
                <c:pt idx="9">
                  <c:v>1271.299920250291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572664"/>
        <c:axId val="-2141569576"/>
      </c:barChart>
      <c:catAx>
        <c:axId val="-214157266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41569576"/>
        <c:crosses val="autoZero"/>
        <c:auto val="1"/>
        <c:lblAlgn val="ctr"/>
        <c:lblOffset val="100"/>
        <c:noMultiLvlLbl val="0"/>
      </c:catAx>
      <c:valAx>
        <c:axId val="-2141569576"/>
        <c:scaling>
          <c:orientation val="minMax"/>
          <c:max val="90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性能改善率</a:t>
                </a:r>
                <a:r>
                  <a:rPr lang="en-US" altLang="ja-JP" sz="1400"/>
                  <a:t>(%)</a:t>
                </a:r>
                <a:endParaRPr lang="ja-JP" altLang="en-US" sz="1400"/>
              </a:p>
            </c:rich>
          </c:tx>
          <c:layout/>
          <c:overlay val="0"/>
        </c:title>
        <c:numFmt formatCode="[=60]&quot;450&quot;;[=50]&quot;400&quot;;General" sourceLinked="0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4157266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495876563526069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5930516275081"/>
          <c:y val="0.0977963611028805"/>
          <c:w val="0.787169247384747"/>
          <c:h val="0.718142632915042"/>
        </c:manualLayout>
      </c:layout>
      <c:scatterChart>
        <c:scatterStyle val="lineMarker"/>
        <c:varyColors val="0"/>
        <c:ser>
          <c:idx val="2"/>
          <c:order val="0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bt!$B$41:$H$41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bt!$B$77:$H$77</c:f>
              <c:numCache>
                <c:formatCode>General</c:formatCode>
                <c:ptCount val="7"/>
                <c:pt idx="0">
                  <c:v>0.749171296880919</c:v>
                </c:pt>
                <c:pt idx="1">
                  <c:v>0.784395125647178</c:v>
                </c:pt>
                <c:pt idx="2">
                  <c:v>0.914414698825609</c:v>
                </c:pt>
                <c:pt idx="3">
                  <c:v>1.399182346255841</c:v>
                </c:pt>
                <c:pt idx="4">
                  <c:v>1.580250031569643</c:v>
                </c:pt>
                <c:pt idx="5">
                  <c:v>2.07942922086122</c:v>
                </c:pt>
                <c:pt idx="6">
                  <c:v>1.0</c:v>
                </c:pt>
              </c:numCache>
            </c:numRef>
          </c:yVal>
          <c:smooth val="0"/>
        </c:ser>
        <c:ser>
          <c:idx val="0"/>
          <c:order val="1"/>
          <c:tx>
            <c:v>最適化なし</c:v>
          </c:tx>
          <c:xVal>
            <c:numRef>
              <c:f>bt!$B$2:$H$2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bt!$B$21:$H$21</c:f>
              <c:numCache>
                <c:formatCode>General</c:formatCode>
                <c:ptCount val="7"/>
                <c:pt idx="0">
                  <c:v>1.150626657406238</c:v>
                </c:pt>
                <c:pt idx="1">
                  <c:v>1.352112009092057</c:v>
                </c:pt>
                <c:pt idx="2">
                  <c:v>1.558403838868544</c:v>
                </c:pt>
                <c:pt idx="3">
                  <c:v>1.779675464073747</c:v>
                </c:pt>
                <c:pt idx="4">
                  <c:v>1.665488066675086</c:v>
                </c:pt>
                <c:pt idx="5">
                  <c:v>1.546502083596414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031432"/>
        <c:axId val="-2140025448"/>
      </c:scatterChart>
      <c:valAx>
        <c:axId val="-2140031432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40025448"/>
        <c:crosses val="autoZero"/>
        <c:crossBetween val="midCat"/>
      </c:valAx>
      <c:valAx>
        <c:axId val="-21400254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40031432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94020592631276"/>
          <c:y val="0.172787552152987"/>
          <c:w val="0.333939393939394"/>
          <c:h val="0.187664041994751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627296587927"/>
          <c:y val="0.0483769920916748"/>
          <c:w val="0.822261592300962"/>
          <c:h val="0.84246547612920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(最適vCPU最大改善効率!$A$2,最適vCPU最大改善効率!$A$7,最適vCPU最大改善効率!$A$12,最適vCPU最大改善効率!$A$17,最適vCPU最大改善効率!$A$22,最適vCPU最大改善効率!$A$27,最適vCPU最大改善効率!$A$32,最適vCPU最大改善効率!$A$37,最適vCPU最大改善効率!$A$42,最適vCPU最大改善効率!$A$47)</c:f>
              <c:strCache>
                <c:ptCount val="10"/>
                <c:pt idx="0">
                  <c:v>BT</c:v>
                </c:pt>
                <c:pt idx="1">
                  <c:v>EP</c:v>
                </c:pt>
                <c:pt idx="2">
                  <c:v>CG</c:v>
                </c:pt>
                <c:pt idx="3">
                  <c:v>DC</c:v>
                </c:pt>
                <c:pt idx="4">
                  <c:v>FT</c:v>
                </c:pt>
                <c:pt idx="5">
                  <c:v>IS</c:v>
                </c:pt>
                <c:pt idx="6">
                  <c:v>LU</c:v>
                </c:pt>
                <c:pt idx="7">
                  <c:v>MG</c:v>
                </c:pt>
                <c:pt idx="8">
                  <c:v>SP</c:v>
                </c:pt>
                <c:pt idx="9">
                  <c:v>UA</c:v>
                </c:pt>
              </c:strCache>
            </c:strRef>
          </c:cat>
          <c:val>
            <c:numRef>
              <c:f>(最適vCPU最大改善効率!$J$5,最適vCPU最大改善効率!$J$10,最適vCPU最大改善効率!$J$15,最適vCPU最大改善効率!$J$20,最適vCPU最大改善効率!$J$25,最適vCPU最大改善効率!$J$30,最適vCPU最大改善効率!$J$35,最適vCPU最大改善効率!$J$40,最適vCPU最大改善効率!$J$45,最適vCPU最大改善効率!$J$50)</c:f>
              <c:numCache>
                <c:formatCode>General</c:formatCode>
                <c:ptCount val="10"/>
                <c:pt idx="0">
                  <c:v>70.40899981781744</c:v>
                </c:pt>
                <c:pt idx="1">
                  <c:v>100.0</c:v>
                </c:pt>
                <c:pt idx="2">
                  <c:v>89.33438735177864</c:v>
                </c:pt>
                <c:pt idx="3">
                  <c:v>87.34136615544034</c:v>
                </c:pt>
                <c:pt idx="4">
                  <c:v>96.67971691010379</c:v>
                </c:pt>
                <c:pt idx="5">
                  <c:v>100.0</c:v>
                </c:pt>
                <c:pt idx="6">
                  <c:v>78.22911532957671</c:v>
                </c:pt>
                <c:pt idx="7">
                  <c:v>100.0</c:v>
                </c:pt>
                <c:pt idx="8">
                  <c:v>83.61676883527781</c:v>
                </c:pt>
                <c:pt idx="9">
                  <c:v>74.29140337688195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051304"/>
        <c:axId val="-2140058728"/>
      </c:barChart>
      <c:catAx>
        <c:axId val="-214005130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crossAx val="-2140058728"/>
        <c:crosses val="autoZero"/>
        <c:auto val="1"/>
        <c:lblAlgn val="ctr"/>
        <c:lblOffset val="100"/>
        <c:noMultiLvlLbl val="0"/>
      </c:catAx>
      <c:valAx>
        <c:axId val="-2140058728"/>
        <c:scaling>
          <c:orientation val="minMax"/>
          <c:max val="12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ja-JP" altLang="en-US" sz="1400">
                    <a:solidFill>
                      <a:schemeClr val="tx1"/>
                    </a:solidFill>
                  </a:rPr>
                  <a:t>性能比</a:t>
                </a:r>
                <a:r>
                  <a:rPr lang="en-US" altLang="ja-JP" sz="1400">
                    <a:solidFill>
                      <a:schemeClr val="tx1"/>
                    </a:solidFill>
                  </a:rPr>
                  <a:t>(%)</a:t>
                </a:r>
                <a:endParaRPr lang="ja-JP" altLang="en-US" sz="1400">
                  <a:solidFill>
                    <a:schemeClr val="tx1"/>
                  </a:solidFill>
                </a:endParaRPr>
              </a:p>
            </c:rich>
          </c:tx>
          <c:layout/>
          <c:overlay val="0"/>
        </c:title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4005130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521413381604942"/>
          <c:y val="0.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1154355865221"/>
          <c:y val="0.109150489667418"/>
          <c:w val="0.762653686627412"/>
          <c:h val="0.702624064511912"/>
        </c:manualLayout>
      </c:layout>
      <c:scatterChart>
        <c:scatterStyle val="lineMarker"/>
        <c:varyColors val="0"/>
        <c:ser>
          <c:idx val="0"/>
          <c:order val="0"/>
          <c:tx>
            <c:v>最適</c:v>
          </c:tx>
          <c:xVal>
            <c:numRef>
              <c:f>bt!$B$41:$H$41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bt!$B$40:$H$40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11.0</c:v>
                </c:pt>
                <c:pt idx="4">
                  <c:v>12.0</c:v>
                </c:pt>
                <c:pt idx="5">
                  <c:v>15.0</c:v>
                </c:pt>
                <c:pt idx="6">
                  <c:v>16.0</c:v>
                </c:pt>
              </c:numCache>
            </c:numRef>
          </c:yVal>
          <c:smooth val="0"/>
        </c:ser>
        <c:ser>
          <c:idx val="1"/>
          <c:order val="1"/>
          <c:tx>
            <c:v>先行研究</c:v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none"/>
          </c:marker>
          <c:xVal>
            <c:numRef>
              <c:f>bt!$B$23:$H$23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bt!$B$22:$H$22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489720"/>
        <c:axId val="-2141483960"/>
      </c:scatterChart>
      <c:valAx>
        <c:axId val="-2141489720"/>
        <c:scaling>
          <c:orientation val="maxMin"/>
          <c:max val="16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 dirty="0"/>
                  <a:t>物理</a:t>
                </a:r>
                <a:r>
                  <a:rPr lang="en-US" altLang="ja-JP" sz="1400" dirty="0"/>
                  <a:t>CPU</a:t>
                </a:r>
                <a:r>
                  <a:rPr lang="ja-JP" altLang="en-US" sz="1400" dirty="0"/>
                  <a:t>数</a:t>
                </a:r>
              </a:p>
            </c:rich>
          </c:tx>
          <c:layout>
            <c:manualLayout>
              <c:xMode val="edge"/>
              <c:yMode val="edge"/>
              <c:x val="0.437603551296233"/>
              <c:y val="0.90185185185185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41483960"/>
        <c:crosses val="autoZero"/>
        <c:crossBetween val="midCat"/>
        <c:majorUnit val="4.0"/>
      </c:valAx>
      <c:valAx>
        <c:axId val="-2141483960"/>
        <c:scaling>
          <c:orientation val="minMax"/>
          <c:max val="16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最適な仮想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layout>
            <c:manualLayout>
              <c:xMode val="edge"/>
              <c:yMode val="edge"/>
              <c:x val="0.0"/>
              <c:y val="0.2553375619714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41489720"/>
        <c:crosses val="max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214645534554132"/>
          <c:y val="0.569986512102654"/>
          <c:w val="0.432798529631973"/>
          <c:h val="0.1674343832021"/>
        </c:manualLayout>
      </c:layout>
      <c:overlay val="0"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54183809783"/>
          <c:y val="0.0514005173813705"/>
          <c:w val="0.773763966590733"/>
          <c:h val="0.773769251214506"/>
        </c:manualLayout>
      </c:layout>
      <c:scatterChart>
        <c:scatterStyle val="lineMarker"/>
        <c:varyColors val="0"/>
        <c:ser>
          <c:idx val="1"/>
          <c:order val="1"/>
          <c:tx>
            <c:v>CPU使用率</c:v>
          </c:tx>
          <c:xVal>
            <c:numRef>
              <c:f>bt.a!$A$84:$A$92</c:f>
              <c:numCache>
                <c:formatCode>General</c:formatCode>
                <c:ptCount val="9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13.0</c:v>
                </c:pt>
                <c:pt idx="6">
                  <c:v>14.0</c:v>
                </c:pt>
                <c:pt idx="7">
                  <c:v>15.0</c:v>
                </c:pt>
                <c:pt idx="8">
                  <c:v>16.0</c:v>
                </c:pt>
              </c:numCache>
            </c:numRef>
          </c:xVal>
          <c:yVal>
            <c:numRef>
              <c:f>bt.a!$C$84:$C$92</c:f>
              <c:numCache>
                <c:formatCode>General</c:formatCode>
                <c:ptCount val="9"/>
                <c:pt idx="0">
                  <c:v>0.846875</c:v>
                </c:pt>
                <c:pt idx="1">
                  <c:v>0.743125</c:v>
                </c:pt>
                <c:pt idx="2">
                  <c:v>0.73525</c:v>
                </c:pt>
                <c:pt idx="3">
                  <c:v>0.733375</c:v>
                </c:pt>
                <c:pt idx="4">
                  <c:v>0.7415</c:v>
                </c:pt>
                <c:pt idx="5">
                  <c:v>0.748125</c:v>
                </c:pt>
                <c:pt idx="6">
                  <c:v>0.7075</c:v>
                </c:pt>
                <c:pt idx="7">
                  <c:v>0.744375</c:v>
                </c:pt>
                <c:pt idx="8">
                  <c:v>0.732375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448664"/>
        <c:axId val="-2141442472"/>
      </c:scatterChart>
      <c:scatterChart>
        <c:scatterStyle val="lineMarker"/>
        <c:varyColors val="0"/>
        <c:ser>
          <c:idx val="0"/>
          <c:order val="0"/>
          <c:tx>
            <c:v>実行時間</c:v>
          </c:tx>
          <c:xVal>
            <c:numRef>
              <c:f>bt.a!$E$84:$E$92</c:f>
              <c:numCache>
                <c:formatCode>General</c:formatCode>
                <c:ptCount val="9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13.0</c:v>
                </c:pt>
                <c:pt idx="6">
                  <c:v>14.0</c:v>
                </c:pt>
                <c:pt idx="7">
                  <c:v>15.0</c:v>
                </c:pt>
                <c:pt idx="8">
                  <c:v>16.0</c:v>
                </c:pt>
              </c:numCache>
            </c:numRef>
          </c:xVal>
          <c:yVal>
            <c:numRef>
              <c:f>bt.a!$F$84:$F$92</c:f>
              <c:numCache>
                <c:formatCode>General</c:formatCode>
                <c:ptCount val="9"/>
                <c:pt idx="0">
                  <c:v>25.028</c:v>
                </c:pt>
                <c:pt idx="1">
                  <c:v>21.932</c:v>
                </c:pt>
                <c:pt idx="2">
                  <c:v>22.057</c:v>
                </c:pt>
                <c:pt idx="3">
                  <c:v>22.01</c:v>
                </c:pt>
                <c:pt idx="4">
                  <c:v>21.85300000000001</c:v>
                </c:pt>
                <c:pt idx="5">
                  <c:v>22.244</c:v>
                </c:pt>
                <c:pt idx="6">
                  <c:v>22.254</c:v>
                </c:pt>
                <c:pt idx="7">
                  <c:v>22.471</c:v>
                </c:pt>
                <c:pt idx="8">
                  <c:v>26.378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435736"/>
        <c:axId val="-2141439112"/>
      </c:scatterChart>
      <c:valAx>
        <c:axId val="-2141448664"/>
        <c:scaling>
          <c:orientation val="minMax"/>
          <c:max val="16.0"/>
          <c:min val="8.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仮想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layout>
            <c:manualLayout>
              <c:xMode val="edge"/>
              <c:yMode val="edge"/>
              <c:x val="0.369958562445235"/>
              <c:y val="0.89186954390685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ja-JP"/>
          </a:p>
        </c:txPr>
        <c:crossAx val="-2141442472"/>
        <c:crosses val="autoZero"/>
        <c:crossBetween val="midCat"/>
        <c:majorUnit val="2.0"/>
      </c:valAx>
      <c:valAx>
        <c:axId val="-2141442472"/>
        <c:scaling>
          <c:orientation val="minMax"/>
          <c:max val="0.9"/>
          <c:min val="0.6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500">
                <a:solidFill>
                  <a:schemeClr val="bg1"/>
                </a:solidFill>
              </a:defRPr>
            </a:pPr>
            <a:endParaRPr lang="ja-JP"/>
          </a:p>
        </c:txPr>
        <c:crossAx val="-2141448664"/>
        <c:crosses val="autoZero"/>
        <c:crossBetween val="midCat"/>
      </c:valAx>
      <c:valAx>
        <c:axId val="-2141439112"/>
        <c:scaling>
          <c:orientation val="minMax"/>
          <c:max val="30.0"/>
          <c:min val="20.0"/>
        </c:scaling>
        <c:delete val="0"/>
        <c:axPos val="r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500">
                <a:solidFill>
                  <a:schemeClr val="bg1"/>
                </a:solidFill>
              </a:defRPr>
            </a:pPr>
            <a:endParaRPr lang="ja-JP"/>
          </a:p>
        </c:txPr>
        <c:crossAx val="-2141435736"/>
        <c:crosses val="max"/>
        <c:crossBetween val="midCat"/>
      </c:valAx>
      <c:valAx>
        <c:axId val="-2141435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143911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4349537037037"/>
          <c:y val="0.0514005173813705"/>
          <c:w val="0.886159490740741"/>
          <c:h val="0.777064012831729"/>
        </c:manualLayout>
      </c:layout>
      <c:scatterChart>
        <c:scatterStyle val="lineMarker"/>
        <c:varyColors val="0"/>
        <c:ser>
          <c:idx val="1"/>
          <c:order val="1"/>
          <c:tx>
            <c:v>CPU使用率</c:v>
          </c:tx>
          <c:xVal>
            <c:numRef>
              <c:f>ua.a!$A$56:$A$68</c:f>
              <c:numCache>
                <c:formatCode>General</c:formatCode>
                <c:ptCount val="13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  <c:pt idx="5">
                  <c:v>9.0</c:v>
                </c:pt>
                <c:pt idx="6">
                  <c:v>10.0</c:v>
                </c:pt>
                <c:pt idx="7">
                  <c:v>11.0</c:v>
                </c:pt>
                <c:pt idx="8">
                  <c:v>12.0</c:v>
                </c:pt>
                <c:pt idx="9">
                  <c:v>13.0</c:v>
                </c:pt>
                <c:pt idx="10">
                  <c:v>14.0</c:v>
                </c:pt>
                <c:pt idx="11">
                  <c:v>15.0</c:v>
                </c:pt>
                <c:pt idx="12">
                  <c:v>16.0</c:v>
                </c:pt>
              </c:numCache>
            </c:numRef>
          </c:xVal>
          <c:yVal>
            <c:numRef>
              <c:f>ua.a!$C$56:$C$68</c:f>
              <c:numCache>
                <c:formatCode>General</c:formatCode>
                <c:ptCount val="13"/>
                <c:pt idx="0">
                  <c:v>0.7125</c:v>
                </c:pt>
                <c:pt idx="1">
                  <c:v>0.66675</c:v>
                </c:pt>
                <c:pt idx="2">
                  <c:v>0.70925</c:v>
                </c:pt>
                <c:pt idx="3">
                  <c:v>0.781</c:v>
                </c:pt>
                <c:pt idx="4">
                  <c:v>0.81</c:v>
                </c:pt>
                <c:pt idx="5">
                  <c:v>0.85025</c:v>
                </c:pt>
                <c:pt idx="6">
                  <c:v>0.8675</c:v>
                </c:pt>
                <c:pt idx="7">
                  <c:v>0.88375</c:v>
                </c:pt>
                <c:pt idx="8">
                  <c:v>0.868</c:v>
                </c:pt>
                <c:pt idx="9">
                  <c:v>0.89125</c:v>
                </c:pt>
                <c:pt idx="10">
                  <c:v>0.88075</c:v>
                </c:pt>
                <c:pt idx="11">
                  <c:v>0.8765</c:v>
                </c:pt>
                <c:pt idx="12">
                  <c:v>0.90275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407064"/>
        <c:axId val="-2141400872"/>
      </c:scatterChart>
      <c:scatterChart>
        <c:scatterStyle val="lineMarker"/>
        <c:varyColors val="0"/>
        <c:ser>
          <c:idx val="0"/>
          <c:order val="0"/>
          <c:tx>
            <c:v>実行時間</c:v>
          </c:tx>
          <c:xVal>
            <c:numRef>
              <c:f>ua.a!$D$56:$D$65</c:f>
              <c:numCache>
                <c:formatCode>General</c:formatCode>
                <c:ptCount val="10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  <c:pt idx="5">
                  <c:v>9.0</c:v>
                </c:pt>
                <c:pt idx="6">
                  <c:v>10.0</c:v>
                </c:pt>
                <c:pt idx="7">
                  <c:v>11.0</c:v>
                </c:pt>
                <c:pt idx="8">
                  <c:v>12.0</c:v>
                </c:pt>
                <c:pt idx="9">
                  <c:v>16.0</c:v>
                </c:pt>
              </c:numCache>
            </c:numRef>
          </c:xVal>
          <c:yVal>
            <c:numRef>
              <c:f>ua.a!$E$56:$E$65</c:f>
              <c:numCache>
                <c:formatCode>General</c:formatCode>
                <c:ptCount val="10"/>
                <c:pt idx="0">
                  <c:v>68.296</c:v>
                </c:pt>
                <c:pt idx="1">
                  <c:v>58.252</c:v>
                </c:pt>
                <c:pt idx="2">
                  <c:v>56.812</c:v>
                </c:pt>
                <c:pt idx="3">
                  <c:v>55.605</c:v>
                </c:pt>
                <c:pt idx="4">
                  <c:v>54.495</c:v>
                </c:pt>
                <c:pt idx="5">
                  <c:v>53.29100000000001</c:v>
                </c:pt>
                <c:pt idx="6">
                  <c:v>52.89700000000001</c:v>
                </c:pt>
                <c:pt idx="7">
                  <c:v>55.192</c:v>
                </c:pt>
                <c:pt idx="8">
                  <c:v>56.334</c:v>
                </c:pt>
                <c:pt idx="9">
                  <c:v>795.3019999999995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394136"/>
        <c:axId val="-2141397512"/>
      </c:scatterChart>
      <c:valAx>
        <c:axId val="-2141407064"/>
        <c:scaling>
          <c:orientation val="minMax"/>
          <c:max val="16.0"/>
          <c:min val="4.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仮想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ja-JP"/>
          </a:p>
        </c:txPr>
        <c:crossAx val="-2141400872"/>
        <c:crosses val="autoZero"/>
        <c:crossBetween val="midCat"/>
        <c:majorUnit val="2.0"/>
      </c:valAx>
      <c:valAx>
        <c:axId val="-2141400872"/>
        <c:scaling>
          <c:orientation val="minMax"/>
          <c:max val="1.0"/>
          <c:min val="0.6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500">
                <a:solidFill>
                  <a:schemeClr val="bg1"/>
                </a:solidFill>
              </a:defRPr>
            </a:pPr>
            <a:endParaRPr lang="ja-JP"/>
          </a:p>
        </c:txPr>
        <c:crossAx val="-2141407064"/>
        <c:crosses val="autoZero"/>
        <c:crossBetween val="midCat"/>
      </c:valAx>
      <c:valAx>
        <c:axId val="-2141397512"/>
        <c:scaling>
          <c:orientation val="minMax"/>
          <c:max val="75.0"/>
          <c:min val="45.0"/>
        </c:scaling>
        <c:delete val="0"/>
        <c:axPos val="r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500">
                <a:solidFill>
                  <a:schemeClr val="bg1"/>
                </a:solidFill>
              </a:defRPr>
            </a:pPr>
            <a:endParaRPr lang="ja-JP"/>
          </a:p>
        </c:txPr>
        <c:crossAx val="-2141394136"/>
        <c:crosses val="max"/>
        <c:crossBetween val="midCat"/>
      </c:valAx>
      <c:valAx>
        <c:axId val="-2141394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139751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54183809783"/>
          <c:y val="0.0514005173813705"/>
          <c:w val="0.773763966590733"/>
          <c:h val="0.773769251214506"/>
        </c:manualLayout>
      </c:layout>
      <c:scatterChart>
        <c:scatterStyle val="lineMarker"/>
        <c:varyColors val="0"/>
        <c:ser>
          <c:idx val="1"/>
          <c:order val="0"/>
          <c:tx>
            <c:v>CPU使用率</c:v>
          </c:tx>
          <c:xVal>
            <c:numRef>
              <c:f>bt.a!$A$84:$A$92</c:f>
              <c:numCache>
                <c:formatCode>General</c:formatCode>
                <c:ptCount val="9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13.0</c:v>
                </c:pt>
                <c:pt idx="6">
                  <c:v>14.0</c:v>
                </c:pt>
                <c:pt idx="7">
                  <c:v>15.0</c:v>
                </c:pt>
                <c:pt idx="8">
                  <c:v>16.0</c:v>
                </c:pt>
              </c:numCache>
            </c:numRef>
          </c:xVal>
          <c:yVal>
            <c:numRef>
              <c:f>bt.a!$C$84:$C$92</c:f>
              <c:numCache>
                <c:formatCode>General</c:formatCode>
                <c:ptCount val="9"/>
                <c:pt idx="0">
                  <c:v>0.846875</c:v>
                </c:pt>
                <c:pt idx="1">
                  <c:v>0.743125</c:v>
                </c:pt>
                <c:pt idx="2">
                  <c:v>0.73525</c:v>
                </c:pt>
                <c:pt idx="3">
                  <c:v>0.733375</c:v>
                </c:pt>
                <c:pt idx="4">
                  <c:v>0.7415</c:v>
                </c:pt>
                <c:pt idx="5">
                  <c:v>0.748125</c:v>
                </c:pt>
                <c:pt idx="6">
                  <c:v>0.7075</c:v>
                </c:pt>
                <c:pt idx="7">
                  <c:v>0.744375</c:v>
                </c:pt>
                <c:pt idx="8">
                  <c:v>0.732375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321320"/>
        <c:axId val="-2141315304"/>
      </c:scatterChart>
      <c:valAx>
        <c:axId val="-2141321320"/>
        <c:scaling>
          <c:orientation val="minMax"/>
          <c:max val="16.0"/>
          <c:min val="8.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仮想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layout>
            <c:manualLayout>
              <c:xMode val="edge"/>
              <c:yMode val="edge"/>
              <c:x val="0.369958562445235"/>
              <c:y val="0.89186954390685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ja-JP"/>
          </a:p>
        </c:txPr>
        <c:crossAx val="-2141315304"/>
        <c:crosses val="autoZero"/>
        <c:crossBetween val="midCat"/>
        <c:majorUnit val="2.0"/>
      </c:valAx>
      <c:valAx>
        <c:axId val="-2141315304"/>
        <c:scaling>
          <c:orientation val="minMax"/>
          <c:max val="0.9"/>
          <c:min val="0.6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500">
                <a:solidFill>
                  <a:schemeClr val="bg1"/>
                </a:solidFill>
              </a:defRPr>
            </a:pPr>
            <a:endParaRPr lang="ja-JP"/>
          </a:p>
        </c:txPr>
        <c:crossAx val="-214132132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0.58473</cdr:x>
      <cdr:y>0.31101</cdr:y>
    </cdr:from>
    <cdr:to>
      <cdr:x>0.70296</cdr:x>
      <cdr:y>0.36248</cdr:y>
    </cdr:to>
    <cdr:sp macro="" textlink="">
      <cdr:nvSpPr>
        <cdr:cNvPr id="3" name="フローチャート : せん孔テープ 2"/>
        <cdr:cNvSpPr/>
      </cdr:nvSpPr>
      <cdr:spPr>
        <a:xfrm xmlns:a="http://schemas.openxmlformats.org/drawingml/2006/main">
          <a:off x="2649763" y="935264"/>
          <a:ext cx="535781" cy="154781"/>
        </a:xfrm>
        <a:prstGeom xmlns:a="http://schemas.openxmlformats.org/drawingml/2006/main" prst="flowChartPunchedTap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0.83395</cdr:x>
      <cdr:y>0.32006</cdr:y>
    </cdr:from>
    <cdr:to>
      <cdr:x>0.95218</cdr:x>
      <cdr:y>0.37153</cdr:y>
    </cdr:to>
    <cdr:sp macro="" textlink="">
      <cdr:nvSpPr>
        <cdr:cNvPr id="4" name="フローチャート : せん孔テープ 3"/>
        <cdr:cNvSpPr/>
      </cdr:nvSpPr>
      <cdr:spPr>
        <a:xfrm xmlns:a="http://schemas.openxmlformats.org/drawingml/2006/main">
          <a:off x="3779157" y="962478"/>
          <a:ext cx="535781" cy="154781"/>
        </a:xfrm>
        <a:prstGeom xmlns:a="http://schemas.openxmlformats.org/drawingml/2006/main" prst="flowChartPunchedTap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0.06303</cdr:x>
      <cdr:y>0.32117</cdr:y>
    </cdr:from>
    <cdr:to>
      <cdr:x>0.20264</cdr:x>
      <cdr:y>0.41999</cdr:y>
    </cdr:to>
    <cdr:sp macro="" textlink="">
      <cdr:nvSpPr>
        <cdr:cNvPr id="2" name="フローチャート : せん孔テープ 1"/>
        <cdr:cNvSpPr/>
      </cdr:nvSpPr>
      <cdr:spPr>
        <a:xfrm xmlns:a="http://schemas.openxmlformats.org/drawingml/2006/main">
          <a:off x="288032" y="936104"/>
          <a:ext cx="637987" cy="288032"/>
        </a:xfrm>
        <a:prstGeom xmlns:a="http://schemas.openxmlformats.org/drawingml/2006/main" prst="flowChartPunchedTap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0.58473</cdr:x>
      <cdr:y>0.31101</cdr:y>
    </cdr:from>
    <cdr:to>
      <cdr:x>0.70296</cdr:x>
      <cdr:y>0.36248</cdr:y>
    </cdr:to>
    <cdr:sp macro="" textlink="">
      <cdr:nvSpPr>
        <cdr:cNvPr id="3" name="フローチャート : せん孔テープ 2"/>
        <cdr:cNvSpPr/>
      </cdr:nvSpPr>
      <cdr:spPr>
        <a:xfrm xmlns:a="http://schemas.openxmlformats.org/drawingml/2006/main">
          <a:off x="2649763" y="935264"/>
          <a:ext cx="535781" cy="154781"/>
        </a:xfrm>
        <a:prstGeom xmlns:a="http://schemas.openxmlformats.org/drawingml/2006/main" prst="flowChartPunchedTap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0.83395</cdr:x>
      <cdr:y>0.32006</cdr:y>
    </cdr:from>
    <cdr:to>
      <cdr:x>0.95218</cdr:x>
      <cdr:y>0.37153</cdr:y>
    </cdr:to>
    <cdr:sp macro="" textlink="">
      <cdr:nvSpPr>
        <cdr:cNvPr id="4" name="フローチャート : せん孔テープ 3"/>
        <cdr:cNvSpPr/>
      </cdr:nvSpPr>
      <cdr:spPr>
        <a:xfrm xmlns:a="http://schemas.openxmlformats.org/drawingml/2006/main">
          <a:off x="3779157" y="962478"/>
          <a:ext cx="535781" cy="154781"/>
        </a:xfrm>
        <a:prstGeom xmlns:a="http://schemas.openxmlformats.org/drawingml/2006/main" prst="flowChartPunchedTap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0.06303</cdr:x>
      <cdr:y>0.32117</cdr:y>
    </cdr:from>
    <cdr:to>
      <cdr:x>0.20264</cdr:x>
      <cdr:y>0.41999</cdr:y>
    </cdr:to>
    <cdr:sp macro="" textlink="">
      <cdr:nvSpPr>
        <cdr:cNvPr id="2" name="フローチャート : せん孔テープ 1"/>
        <cdr:cNvSpPr/>
      </cdr:nvSpPr>
      <cdr:spPr>
        <a:xfrm xmlns:a="http://schemas.openxmlformats.org/drawingml/2006/main">
          <a:off x="288032" y="936104"/>
          <a:ext cx="637987" cy="288032"/>
        </a:xfrm>
        <a:prstGeom xmlns:a="http://schemas.openxmlformats.org/drawingml/2006/main" prst="flowChartPunchedTap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E383A734-37FC-4AC3-A1C5-42AF9A35F46F}" type="datetimeFigureOut">
              <a:rPr kumimoji="1" lang="ja-JP" altLang="en-US" smtClean="0"/>
              <a:t>18/02/13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1F12FC41-3D13-4051-8A6B-A58FB15AC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273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C90CCF96-C570-49E9-BD87-8AA67402A72A}" type="datetimeFigureOut">
              <a:rPr kumimoji="1" lang="ja-JP" altLang="en-US" smtClean="0"/>
              <a:t>18/02/13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D28A2790-2304-410E-875F-807991F9A9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61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グラフ</a:t>
            </a:r>
            <a:r>
              <a:rPr kumimoji="1" lang="ja-JP" altLang="en-US" dirty="0" smtClean="0"/>
              <a:t>は差しながら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719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09">
              <a:defRPr/>
            </a:pPr>
            <a:r>
              <a:rPr kumimoji="1" lang="en-US" altLang="ja-JP" dirty="0" err="1" smtClean="0"/>
              <a:t>図の例で使われない仮想CPUは使用されないことを説明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765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１０：００過ぎ</a:t>
            </a:r>
            <a:endParaRPr kumimoji="1" lang="en-US" altLang="ja-JP" dirty="0" smtClean="0"/>
          </a:p>
          <a:p>
            <a:r>
              <a:rPr kumimoji="1" lang="ja-JP" altLang="en-US" dirty="0" smtClean="0"/>
              <a:t>三つ目の場合だけを言う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126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棒グラフがない部分は先行研究で最適性能となっていた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853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他の対処でも同様</a:t>
            </a:r>
            <a:endParaRPr kumimoji="1" lang="en-US" altLang="ja-JP" dirty="0" smtClean="0"/>
          </a:p>
          <a:p>
            <a:r>
              <a:rPr kumimoji="1" lang="ja-JP" altLang="en-US" dirty="0"/>
              <a:t>アプリケーション依存で、全てに適応できるわけではない</a:t>
            </a:r>
            <a:endParaRPr kumimoji="1" lang="en-US" altLang="ja-JP" dirty="0"/>
          </a:p>
          <a:p>
            <a:r>
              <a:rPr kumimoji="1" lang="ja-JP" altLang="en-US" dirty="0"/>
              <a:t>次回実行時</a:t>
            </a:r>
            <a:endParaRPr kumimoji="1" lang="en-US" altLang="ja-JP" dirty="0"/>
          </a:p>
          <a:p>
            <a:r>
              <a:rPr kumimoji="1" lang="ja-JP" altLang="en-US" dirty="0"/>
              <a:t>今回は最初から実行するときにスレッド数を</a:t>
            </a:r>
            <a:r>
              <a:rPr kumimoji="1" lang="ja-JP" altLang="en-US" dirty="0" smtClean="0"/>
              <a:t>指定</a:t>
            </a:r>
            <a:endParaRPr kumimoji="1" lang="en-US" altLang="ja-JP" dirty="0"/>
          </a:p>
          <a:p>
            <a:r>
              <a:rPr kumimoji="1" lang="ja-JP" altLang="en-US" dirty="0"/>
              <a:t>手法１が有効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557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95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質疑応答</a:t>
            </a:r>
            <a:endParaRPr kumimoji="1" lang="en-US" altLang="ja-JP"/>
          </a:p>
          <a:p>
            <a:r>
              <a:rPr kumimoji="1" lang="en-US" altLang="ja-JP"/>
              <a:t>Q.</a:t>
            </a:r>
            <a:r>
              <a:rPr kumimoji="1" lang="ja-JP" altLang="en-US"/>
              <a:t>スレッド間で競合するアプリケーション等もあるが</a:t>
            </a:r>
            <a:r>
              <a:rPr kumimoji="1" lang="en-US" altLang="en-US"/>
              <a:t>どのようなアプリケーションで実験したのか</a:t>
            </a:r>
          </a:p>
          <a:p>
            <a:r>
              <a:rPr kumimoji="1" lang="en-US" altLang="en-US"/>
              <a:t>A.どっちも</a:t>
            </a:r>
          </a:p>
          <a:p>
            <a:r>
              <a:rPr kumimoji="1" lang="en-US" altLang="en-US"/>
              <a:t>Q.</a:t>
            </a:r>
            <a:r>
              <a:rPr kumimoji="1" lang="ja-JP" altLang="en-US"/>
              <a:t>スレッド数の最適化はアプリケーションにどう働きかけるのか</a:t>
            </a:r>
            <a:endParaRPr kumimoji="1" lang="en-US" altLang="en-US"/>
          </a:p>
          <a:p>
            <a:r>
              <a:rPr kumimoji="1" lang="en-US" altLang="en-US"/>
              <a:t>A.</a:t>
            </a:r>
            <a:r>
              <a:rPr kumimoji="1" lang="ja-JP" altLang="en-US"/>
              <a:t>アプリケーションによってできたりできなかったり</a:t>
            </a:r>
            <a:endParaRPr kumimoji="1" lang="en-US" altLang="ja-JP"/>
          </a:p>
          <a:p>
            <a:r>
              <a:rPr kumimoji="1" lang="en-US" altLang="ja-JP"/>
              <a:t>Q.CPU</a:t>
            </a:r>
            <a:r>
              <a:rPr kumimoji="1" lang="ja-JP" altLang="en-US"/>
              <a:t>使用率ではなく傾きでやったほうがいいのでは</a:t>
            </a:r>
            <a:endParaRPr kumimoji="1" lang="en-US" altLang="ja-JP"/>
          </a:p>
          <a:p>
            <a:r>
              <a:rPr kumimoji="1" lang="en-US" altLang="ja-JP"/>
              <a:t>A.</a:t>
            </a:r>
            <a:r>
              <a:rPr kumimoji="1" lang="ja-JP" altLang="en-US"/>
              <a:t>（これって傾きじゃなかったけ</a:t>
            </a:r>
            <a:r>
              <a:rPr kumimoji="1" lang="en-US" altLang="ja-JP"/>
              <a:t>…</a:t>
            </a:r>
            <a:r>
              <a:rPr kumimoji="1" lang="ja-JP" altLang="en-US"/>
              <a:t>）他のパターンもあるから</a:t>
            </a:r>
            <a:endParaRPr kumimoji="1" lang="en-US" altLang="ja-JP"/>
          </a:p>
          <a:p>
            <a:endParaRPr kumimoji="1" lang="en-US" altLang="en-US"/>
          </a:p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055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 err="1"/>
              <a:t>つの</a:t>
            </a:r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を持つサーバ</a:t>
            </a:r>
            <a:r>
              <a:rPr lang="en-US" altLang="ja-JP" dirty="0"/>
              <a:t>1,2</a:t>
            </a:r>
          </a:p>
          <a:p>
            <a:r>
              <a:rPr lang="en-US" altLang="ja-JP" dirty="0"/>
              <a:t>2</a:t>
            </a:r>
            <a:r>
              <a:rPr lang="ja-JP" altLang="en-US" dirty="0" err="1"/>
              <a:t>つの</a:t>
            </a:r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lang="ja-JP" altLang="en-US" dirty="0"/>
              <a:t>を持つ</a:t>
            </a:r>
            <a:r>
              <a:rPr lang="en-US" altLang="ja-JP" dirty="0"/>
              <a:t>VM1, VM2</a:t>
            </a:r>
          </a:p>
          <a:p>
            <a:r>
              <a:rPr lang="en-US" altLang="ja-JP" dirty="0"/>
              <a:t>VM1</a:t>
            </a:r>
            <a:r>
              <a:rPr lang="ja-JP" altLang="en-US" dirty="0"/>
              <a:t>をマイグレーションすると、サーバ</a:t>
            </a:r>
            <a:r>
              <a:rPr lang="en-US" altLang="ja-JP" dirty="0"/>
              <a:t>2</a:t>
            </a:r>
            <a:r>
              <a:rPr lang="ja-JP" altLang="en-US" dirty="0"/>
              <a:t>に</a:t>
            </a:r>
            <a:r>
              <a:rPr lang="en-US" altLang="ja-JP" dirty="0"/>
              <a:t>4</a:t>
            </a:r>
            <a:r>
              <a:rPr lang="ja-JP" altLang="en-US" dirty="0" err="1"/>
              <a:t>つの</a:t>
            </a:r>
            <a:r>
              <a:rPr lang="ja-JP" altLang="en-US" dirty="0"/>
              <a:t>仮想</a:t>
            </a:r>
            <a:r>
              <a:rPr lang="en-US" altLang="ja-JP" dirty="0"/>
              <a:t>CPU</a:t>
            </a:r>
          </a:p>
          <a:p>
            <a:r>
              <a:rPr lang="ja-JP" altLang="en-US" dirty="0"/>
              <a:t>アニメーション最後で共有している線</a:t>
            </a:r>
            <a:endParaRPr lang="en-US" altLang="ja-JP" dirty="0"/>
          </a:p>
          <a:p>
            <a:endParaRPr lang="en-US" altLang="ja-JP" dirty="0"/>
          </a:p>
          <a:p>
            <a:pPr marL="351541" indent="-351541">
              <a:buFont typeface="+mj-lt"/>
              <a:buAutoNum type="arabicPeriod"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459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(18/02/09 17:10) -----</a:t>
            </a:r>
          </a:p>
          <a:p>
            <a:r>
              <a:rPr kumimoji="1" lang="ja-JP" altLang="en-US" dirty="0"/>
              <a:t>仮想CPU２の持つロックを待っている</a:t>
            </a:r>
          </a:p>
          <a:p>
            <a:r>
              <a:rPr kumimoji="1" lang="ja-JP" altLang="en-US" dirty="0"/>
              <a:t>真ん中を消す</a:t>
            </a:r>
          </a:p>
          <a:p>
            <a:r>
              <a:rPr kumimoji="1" lang="ja-JP" altLang="en-US" dirty="0"/>
              <a:t>ロック保持と開放待ちの二つのみ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597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一言：</a:t>
            </a:r>
            <a:r>
              <a:rPr kumimoji="1" lang="en-US" altLang="ja-JP" dirty="0" smtClean="0"/>
              <a:t>VM</a:t>
            </a:r>
            <a:r>
              <a:rPr kumimoji="1" lang="ja-JP" altLang="en-US" dirty="0"/>
              <a:t>の利用可能な物理</a:t>
            </a:r>
            <a:r>
              <a:rPr kumimoji="1" lang="en-US" altLang="ja-JP" dirty="0"/>
              <a:t>CPU</a:t>
            </a:r>
            <a:r>
              <a:rPr kumimoji="1" lang="ja-JP" altLang="en-US" dirty="0"/>
              <a:t>数が提案手法の</a:t>
            </a:r>
            <a:r>
              <a:rPr kumimoji="1" lang="ja-JP" altLang="en-US" dirty="0" smtClean="0"/>
              <a:t>要</a:t>
            </a:r>
            <a:endParaRPr kumimoji="1" lang="en-US" altLang="ja-JP" dirty="0" smtClean="0"/>
          </a:p>
          <a:p>
            <a:r>
              <a:rPr kumimoji="1" lang="ja-JP" altLang="en-US" dirty="0" smtClean="0"/>
              <a:t>時間が足りなそうなら「修論を見てください」でスキップ</a:t>
            </a:r>
          </a:p>
          <a:p>
            <a:r>
              <a:rPr kumimoji="1" lang="ja-JP" altLang="en-US" dirty="0" smtClean="0"/>
              <a:t>----- 会議メモ (18/02/09 17:02) -----</a:t>
            </a:r>
          </a:p>
          <a:p>
            <a:r>
              <a:rPr kumimoji="1" lang="ja-JP" altLang="en-US" dirty="0" smtClean="0"/>
              <a:t>このページ削除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217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並列アプリの増加</a:t>
            </a:r>
            <a:endParaRPr lang="en-US" altLang="ja-JP" dirty="0"/>
          </a:p>
          <a:p>
            <a:r>
              <a:rPr lang="ja-JP" altLang="en-US" dirty="0"/>
              <a:t>スレッドの説明</a:t>
            </a:r>
            <a:endParaRPr lang="en-US" altLang="ja-JP" dirty="0"/>
          </a:p>
          <a:p>
            <a:r>
              <a:rPr lang="ja-JP" altLang="en-US" dirty="0"/>
              <a:t>アプリが</a:t>
            </a:r>
            <a:r>
              <a:rPr lang="en-US" altLang="ja-JP" dirty="0"/>
              <a:t>VM</a:t>
            </a:r>
            <a:r>
              <a:rPr lang="ja-JP" altLang="en-US" dirty="0"/>
              <a:t>内で動作</a:t>
            </a:r>
            <a:endParaRPr lang="en-US" altLang="ja-JP" dirty="0"/>
          </a:p>
          <a:p>
            <a:r>
              <a:rPr lang="en-US" altLang="ja-JP" dirty="0"/>
              <a:t>VM</a:t>
            </a:r>
            <a:r>
              <a:rPr lang="ja-JP" altLang="en-US" dirty="0"/>
              <a:t>は仮想化された</a:t>
            </a:r>
            <a:r>
              <a:rPr lang="en-US" altLang="ja-JP" dirty="0"/>
              <a:t>CPU</a:t>
            </a:r>
            <a:r>
              <a:rPr lang="ja-JP" altLang="en-US" dirty="0"/>
              <a:t>を持つ（仮想</a:t>
            </a:r>
            <a:r>
              <a:rPr lang="en-US" altLang="ja-JP" dirty="0"/>
              <a:t>CPU</a:t>
            </a:r>
            <a:r>
              <a:rPr lang="ja-JP" altLang="en-US" dirty="0"/>
              <a:t>をアニメーション出だす）</a:t>
            </a:r>
            <a:endParaRPr lang="en-US" altLang="ja-JP" dirty="0"/>
          </a:p>
          <a:p>
            <a:r>
              <a:rPr lang="ja-JP" altLang="en-US" dirty="0"/>
              <a:t>スレッド割り当て（この場合は１対１と説明）</a:t>
            </a:r>
            <a:endParaRPr lang="en-US" altLang="ja-JP" dirty="0"/>
          </a:p>
          <a:p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lang="ja-JP" altLang="en-US" dirty="0"/>
              <a:t>割り当て（物理</a:t>
            </a:r>
            <a:r>
              <a:rPr lang="en-US" altLang="ja-JP" dirty="0"/>
              <a:t>CPU</a:t>
            </a:r>
            <a:r>
              <a:rPr lang="ja-JP" altLang="en-US" dirty="0"/>
              <a:t>をアニメーションで出す。この場合は１対１と説明）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----- 会議メモ (16/11/16 13:47) -----</a:t>
            </a:r>
          </a:p>
          <a:p>
            <a:r>
              <a:rPr kumimoji="1" lang="en-US" altLang="ja-JP" dirty="0" smtClean="0"/>
              <a:t>物理CPUの説明</a:t>
            </a:r>
          </a:p>
          <a:p>
            <a:r>
              <a:rPr kumimoji="1" lang="en-US" altLang="ja-JP" dirty="0" smtClean="0"/>
              <a:t>マルチコアCPUのCPUコア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738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最悪値：対処１より小さい</a:t>
            </a:r>
            <a:endParaRPr kumimoji="1" lang="en-US" altLang="ja-JP" dirty="0"/>
          </a:p>
          <a:p>
            <a:r>
              <a:rPr kumimoji="1" lang="en-US" altLang="ja-JP" dirty="0"/>
              <a:t>LU</a:t>
            </a:r>
            <a:r>
              <a:rPr kumimoji="1" lang="ja-JP" altLang="en-US" dirty="0"/>
              <a:t>のグラフは他の２つの対処と形が違う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9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126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他の対処でも同様</a:t>
            </a:r>
            <a:endParaRPr kumimoji="1" lang="en-US" altLang="ja-JP" dirty="0" smtClean="0"/>
          </a:p>
          <a:p>
            <a:r>
              <a:rPr kumimoji="1" lang="ja-JP" altLang="en-US" dirty="0"/>
              <a:t>アプリケーション依存で、全てに適応できるわけではない</a:t>
            </a:r>
            <a:endParaRPr kumimoji="1" lang="en-US" altLang="ja-JP" dirty="0"/>
          </a:p>
          <a:p>
            <a:r>
              <a:rPr kumimoji="1" lang="ja-JP" altLang="en-US" dirty="0"/>
              <a:t>次回実行時</a:t>
            </a:r>
            <a:endParaRPr kumimoji="1" lang="en-US" altLang="ja-JP" dirty="0"/>
          </a:p>
          <a:p>
            <a:r>
              <a:rPr kumimoji="1" lang="ja-JP" altLang="en-US" dirty="0"/>
              <a:t>今回は最初から実行するときにスレッド数を指定</a:t>
            </a:r>
            <a:endParaRPr kumimoji="1" lang="en-US" altLang="ja-JP" dirty="0"/>
          </a:p>
          <a:p>
            <a:r>
              <a:rPr kumimoji="1" lang="ja-JP" altLang="en-US" dirty="0"/>
              <a:t>時間がかかるのでやめてやり直すのは</a:t>
            </a:r>
            <a:r>
              <a:rPr kumimoji="1" lang="en-US" altLang="ja-JP" dirty="0"/>
              <a:t>NG</a:t>
            </a:r>
          </a:p>
          <a:p>
            <a:r>
              <a:rPr kumimoji="1" lang="ja-JP" altLang="en-US" dirty="0"/>
              <a:t>手法１が有効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55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 err="1"/>
              <a:t>つの</a:t>
            </a:r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を持つサーバ</a:t>
            </a:r>
            <a:r>
              <a:rPr lang="en-US" altLang="ja-JP" dirty="0"/>
              <a:t>1,2</a:t>
            </a:r>
          </a:p>
          <a:p>
            <a:r>
              <a:rPr lang="en-US" altLang="ja-JP" dirty="0"/>
              <a:t>2</a:t>
            </a:r>
            <a:r>
              <a:rPr lang="ja-JP" altLang="en-US" dirty="0" err="1"/>
              <a:t>つの</a:t>
            </a:r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lang="ja-JP" altLang="en-US" dirty="0"/>
              <a:t>を持つ</a:t>
            </a:r>
            <a:r>
              <a:rPr lang="en-US" altLang="ja-JP" dirty="0"/>
              <a:t>VM1, VM2</a:t>
            </a:r>
          </a:p>
          <a:p>
            <a:r>
              <a:rPr lang="en-US" altLang="ja-JP" dirty="0"/>
              <a:t>VM1</a:t>
            </a:r>
            <a:r>
              <a:rPr lang="ja-JP" altLang="en-US" dirty="0"/>
              <a:t>をマイグレーションすると、サーバ</a:t>
            </a:r>
            <a:r>
              <a:rPr lang="en-US" altLang="ja-JP" dirty="0"/>
              <a:t>2</a:t>
            </a:r>
            <a:r>
              <a:rPr lang="ja-JP" altLang="en-US" dirty="0"/>
              <a:t>に</a:t>
            </a:r>
            <a:r>
              <a:rPr lang="en-US" altLang="ja-JP" dirty="0"/>
              <a:t>4</a:t>
            </a:r>
            <a:r>
              <a:rPr lang="ja-JP" altLang="en-US" dirty="0" err="1"/>
              <a:t>つの</a:t>
            </a:r>
            <a:r>
              <a:rPr lang="ja-JP" altLang="en-US" dirty="0"/>
              <a:t>仮想</a:t>
            </a:r>
            <a:r>
              <a:rPr lang="en-US" altLang="ja-JP" dirty="0"/>
              <a:t>CPU</a:t>
            </a:r>
          </a:p>
          <a:p>
            <a:endParaRPr lang="en-US" altLang="ja-JP" dirty="0"/>
          </a:p>
          <a:p>
            <a:r>
              <a:rPr lang="ja-JP" altLang="en-US" dirty="0" smtClean="0"/>
              <a:t>一つ目の丸説明後例の説明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55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09">
              <a:defRPr/>
            </a:pPr>
            <a:r>
              <a:rPr lang="en-US" altLang="ja-JP" sz="1300" dirty="0"/>
              <a:t>物理CPUと仮想CPUが１対１になるためスケジューリングが発生しない</a:t>
            </a:r>
          </a:p>
          <a:p>
            <a:pPr defTabSz="990409">
              <a:defRPr/>
            </a:pPr>
            <a:endParaRPr lang="en-US" altLang="ja-JP" sz="13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24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時間の都合で物理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割り当て削減時についてのみと説明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３：００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98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７：００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75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グラフ左：</a:t>
            </a:r>
            <a:r>
              <a:rPr kumimoji="1" lang="en-US" altLang="ja-JP" dirty="0" smtClean="0"/>
              <a:t>ua4p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1~0.6</a:t>
            </a:r>
          </a:p>
          <a:p>
            <a:r>
              <a:rPr kumimoji="1" lang="ja-JP" altLang="en-US" dirty="0" smtClean="0"/>
              <a:t>グラフ右：</a:t>
            </a:r>
            <a:r>
              <a:rPr kumimoji="1" lang="en-US" altLang="ja-JP" dirty="0" smtClean="0"/>
              <a:t>bt8p</a:t>
            </a:r>
            <a:r>
              <a:rPr kumimoji="1" lang="ja-JP" altLang="en-US" dirty="0" smtClean="0"/>
              <a:t> </a:t>
            </a:r>
            <a:r>
              <a:rPr kumimoji="1" lang="ja-JP" altLang="ja-JP" dirty="0" smtClean="0"/>
              <a:t>　</a:t>
            </a:r>
            <a:r>
              <a:rPr kumimoji="1" lang="en-US" altLang="ja-JP" dirty="0" smtClean="0"/>
              <a:t>0.9~0.6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858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４つのパターン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使用率が一定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使用率が徐々に増加して一定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使用率が大きく低下した後、増加するか一定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・乱高下</a:t>
            </a:r>
          </a:p>
          <a:p>
            <a:endParaRPr kumimoji="1" lang="ja-JP" altLang="en-US" dirty="0" smtClean="0"/>
          </a:p>
          <a:p>
            <a:r>
              <a:rPr kumimoji="1" lang="ja-JP" altLang="en-US" dirty="0" smtClean="0"/>
              <a:t>調査をして４つのパターンに分類できた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実行時間と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使用率に相関がある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スケールを把握しておく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グラフ右：</a:t>
            </a:r>
            <a:r>
              <a:rPr kumimoji="1" lang="en-US" altLang="ja-JP" dirty="0" smtClean="0"/>
              <a:t>ua4p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1~0.6</a:t>
            </a:r>
          </a:p>
          <a:p>
            <a:r>
              <a:rPr kumimoji="1" lang="ja-JP" altLang="en-US" dirty="0" smtClean="0"/>
              <a:t>グラフ左：</a:t>
            </a:r>
            <a:r>
              <a:rPr kumimoji="1" lang="en-US" altLang="ja-JP" dirty="0" smtClean="0"/>
              <a:t>bt8p</a:t>
            </a:r>
            <a:r>
              <a:rPr kumimoji="1" lang="ja-JP" altLang="en-US" dirty="0" smtClean="0"/>
              <a:t> </a:t>
            </a:r>
            <a:r>
              <a:rPr kumimoji="1" lang="ja-JP" altLang="ja-JP" dirty="0" smtClean="0"/>
              <a:t>　</a:t>
            </a:r>
            <a:r>
              <a:rPr kumimoji="1" lang="en-US" altLang="ja-JP" dirty="0" smtClean="0"/>
              <a:t>0.9~0.6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16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9DCEA8A-428B-4381-8BF9-41569F249BD1}" type="datetime1">
              <a:rPr kumimoji="1" lang="ja-JP" altLang="en-US" smtClean="0"/>
              <a:t>18/02/13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4"/>
            <a:ext cx="609600" cy="517524"/>
          </a:xfrm>
        </p:spPr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767E-4D8D-4F81-BBCF-53D04F41F16E}" type="datetime1">
              <a:rPr kumimoji="1" lang="ja-JP" altLang="en-US" smtClean="0"/>
              <a:t>18/02/13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722B-368F-4358-AF6D-C65AFE2CDB12}" type="datetime1">
              <a:rPr kumimoji="1" lang="ja-JP" altLang="en-US" smtClean="0"/>
              <a:t>18/02/13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 eaLnBrk="1" latinLnBrk="0" hangingPunct="1"/>
            <a:r>
              <a:rPr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5942-B109-4F45-9B0B-D647FC8B8899}" type="datetime1">
              <a:rPr kumimoji="1" lang="ja-JP" altLang="en-US" smtClean="0"/>
              <a:t>18/02/13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066856" y="116632"/>
            <a:ext cx="609600" cy="521208"/>
          </a:xfrm>
        </p:spPr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6E91D9-FC31-44EC-9349-739C18D85FB1}" type="datetime1">
              <a:rPr kumimoji="1" lang="ja-JP" altLang="en-US" smtClean="0"/>
              <a:t>18/02/13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4"/>
            <a:ext cx="609600" cy="517524"/>
          </a:xfrm>
        </p:spPr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A1CF-C520-4754-8581-C2AE23006812}" type="datetime1">
              <a:rPr kumimoji="1" lang="ja-JP" altLang="en-US" smtClean="0"/>
              <a:t>18/02/13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3963-1B3C-4FF5-AB1F-1A4F248DB39D}" type="datetime1">
              <a:rPr kumimoji="1" lang="ja-JP" altLang="en-US" smtClean="0"/>
              <a:t>18/02/13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9CEF97-1BA2-4C53-9CA2-5F5E87EBD7D1}" type="datetime1">
              <a:rPr kumimoji="1" lang="ja-JP" altLang="en-US" smtClean="0"/>
              <a:t>18/02/13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F992-FD06-4B16-B57F-83E633348F81}" type="datetime1">
              <a:rPr kumimoji="1" lang="ja-JP" altLang="en-US" smtClean="0"/>
              <a:t>18/02/13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40092D-4607-4EFF-8557-2BC424F0DC0A}" type="datetime1">
              <a:rPr kumimoji="1" lang="ja-JP" altLang="en-US" smtClean="0"/>
              <a:t>18/02/13</a:t>
            </a:fld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65798" y="264794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61127C-D747-4E2D-803A-18A63F00379A}" type="datetime1">
              <a:rPr kumimoji="1" lang="ja-JP" altLang="en-US" smtClean="0"/>
              <a:t>18/02/13</a:t>
            </a:fld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859216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dirty="0" smtClean="0"/>
              <a:t>マスタータイトルの書式設定</a:t>
            </a:r>
            <a:endParaRPr kumimoji="0"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859216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0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B09EC3-92A2-4CF1-8A41-FCC6F9FDC663}" type="datetime1">
              <a:rPr kumimoji="1" lang="ja-JP" altLang="en-US" smtClean="0"/>
              <a:t>18/02/13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00392" y="116632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066856" y="11663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1" sz="36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oleObject" Target="../embeddings/oleObject11.bin"/><Relationship Id="rId21" Type="http://schemas.openxmlformats.org/officeDocument/2006/relationships/image" Target="../media/image8.emf"/><Relationship Id="rId22" Type="http://schemas.openxmlformats.org/officeDocument/2006/relationships/oleObject" Target="../embeddings/oleObject12.bin"/><Relationship Id="rId23" Type="http://schemas.openxmlformats.org/officeDocument/2006/relationships/image" Target="../media/image9.emf"/><Relationship Id="rId24" Type="http://schemas.openxmlformats.org/officeDocument/2006/relationships/oleObject" Target="../embeddings/oleObject13.bin"/><Relationship Id="rId25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4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5.emf"/><Relationship Id="rId16" Type="http://schemas.openxmlformats.org/officeDocument/2006/relationships/oleObject" Target="../embeddings/oleObject9.bin"/><Relationship Id="rId17" Type="http://schemas.openxmlformats.org/officeDocument/2006/relationships/image" Target="../media/image6.emf"/><Relationship Id="rId18" Type="http://schemas.openxmlformats.org/officeDocument/2006/relationships/oleObject" Target="../embeddings/oleObject10.bin"/><Relationship Id="rId19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Relationship Id="rId3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4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4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84976" cy="2018655"/>
          </a:xfrm>
        </p:spPr>
        <p:txBody>
          <a:bodyPr>
            <a:noAutofit/>
          </a:bodyPr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仮想化</a:t>
            </a:r>
            <a:r>
              <a:rPr lang="ja-JP" altLang="en-US" dirty="0" smtClean="0">
                <a:solidFill>
                  <a:schemeClr val="tx1"/>
                </a:solidFill>
              </a:rPr>
              <a:t>環境の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不足時における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並列</a:t>
            </a:r>
            <a:r>
              <a:rPr lang="ja-JP" altLang="en-US" dirty="0" smtClean="0">
                <a:solidFill>
                  <a:schemeClr val="tx1"/>
                </a:solidFill>
              </a:rPr>
              <a:t>アプリケーション実行の最適化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412032" y="4221088"/>
            <a:ext cx="6400800" cy="17526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1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0" dirty="0" smtClean="0">
                <a:solidFill>
                  <a:schemeClr val="tx1"/>
                </a:solidFill>
              </a:rPr>
              <a:t>九州工業大学大学院 情報工学府 情報創成工学</a:t>
            </a:r>
            <a:endParaRPr lang="en-US" altLang="ja-JP" sz="2400" b="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b="0" dirty="0" smtClean="0">
                <a:solidFill>
                  <a:schemeClr val="tx1"/>
                </a:solidFill>
              </a:rPr>
              <a:t>光来研究室</a:t>
            </a:r>
            <a:endParaRPr lang="en-US" altLang="ja-JP" sz="2400" b="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2400" b="0" dirty="0" smtClean="0">
                <a:solidFill>
                  <a:schemeClr val="tx1"/>
                </a:solidFill>
              </a:rPr>
              <a:t>16675017</a:t>
            </a:r>
            <a:r>
              <a:rPr lang="ja-JP" altLang="en-US" sz="2400" b="0" dirty="0" smtClean="0">
                <a:solidFill>
                  <a:schemeClr val="tx1"/>
                </a:solidFill>
              </a:rPr>
              <a:t>　</a:t>
            </a:r>
            <a:endParaRPr lang="en-US" altLang="ja-JP" sz="2400" b="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b="0" dirty="0" smtClean="0">
                <a:solidFill>
                  <a:schemeClr val="tx1"/>
                </a:solidFill>
              </a:rPr>
              <a:t>髙山 都旬子</a:t>
            </a:r>
            <a:endParaRPr lang="en-US" altLang="ja-JP" sz="2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1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手法１：仮想</a:t>
            </a:r>
            <a:r>
              <a:rPr kumimoji="1" lang="en-US" altLang="ja-JP" dirty="0">
                <a:solidFill>
                  <a:schemeClr val="tx1"/>
                </a:solidFill>
              </a:rPr>
              <a:t>CPU</a:t>
            </a:r>
            <a:r>
              <a:rPr kumimoji="1" lang="ja-JP" altLang="en-US" dirty="0">
                <a:solidFill>
                  <a:schemeClr val="tx1"/>
                </a:solidFill>
              </a:rPr>
              <a:t>数の動的最適化（</a:t>
            </a:r>
            <a:r>
              <a:rPr kumimoji="1" lang="en-US" altLang="ja-JP" dirty="0">
                <a:solidFill>
                  <a:schemeClr val="tx1"/>
                </a:solidFill>
              </a:rPr>
              <a:t>1/2</a:t>
            </a:r>
            <a:r>
              <a:rPr kumimoji="1" lang="ja-JP" altLang="en-US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VM</a:t>
            </a:r>
            <a:r>
              <a:rPr lang="ja-JP" altLang="en-US" dirty="0">
                <a:solidFill>
                  <a:srgbClr val="000000"/>
                </a:solidFill>
              </a:rPr>
              <a:t>の</a:t>
            </a:r>
            <a:r>
              <a:rPr lang="en-US" altLang="ja-JP" dirty="0">
                <a:solidFill>
                  <a:srgbClr val="000000"/>
                </a:solidFill>
              </a:rPr>
              <a:t>CPU</a:t>
            </a:r>
            <a:r>
              <a:rPr lang="ja-JP" altLang="en-US" dirty="0">
                <a:solidFill>
                  <a:srgbClr val="000000"/>
                </a:solidFill>
              </a:rPr>
              <a:t>使用率に着目</a:t>
            </a:r>
            <a:endParaRPr lang="en-US" altLang="ja-JP" dirty="0">
              <a:solidFill>
                <a:srgbClr val="000000"/>
              </a:solidFill>
            </a:endParaRPr>
          </a:p>
          <a:p>
            <a:pPr lvl="1"/>
            <a:r>
              <a:rPr lang="ja-JP" altLang="en-US" dirty="0">
                <a:solidFill>
                  <a:srgbClr val="000000"/>
                </a:solidFill>
              </a:rPr>
              <a:t>実行時間との間にいくつかの相関関係が見つかった</a:t>
            </a:r>
            <a:endParaRPr lang="en-US" altLang="ja-JP" dirty="0">
              <a:solidFill>
                <a:srgbClr val="000000"/>
              </a:solidFill>
            </a:endParaRPr>
          </a:p>
          <a:p>
            <a:pPr lvl="1"/>
            <a:r>
              <a:rPr lang="en-US" altLang="ja-JP" dirty="0"/>
              <a:t>CPU</a:t>
            </a:r>
            <a:r>
              <a:rPr lang="ja-JP" altLang="en-US" dirty="0"/>
              <a:t>使用率が徐々に増加して一定になる場合</a:t>
            </a:r>
            <a:endParaRPr lang="en-US" altLang="ja-JP" dirty="0"/>
          </a:p>
          <a:p>
            <a:pPr lvl="2"/>
            <a:r>
              <a:rPr lang="en-US" altLang="ja-JP" dirty="0"/>
              <a:t>CPU</a:t>
            </a:r>
            <a:r>
              <a:rPr lang="ja-JP" altLang="en-US" dirty="0"/>
              <a:t>使用率が増加している間、性能は向上</a:t>
            </a:r>
          </a:p>
          <a:p>
            <a:pPr lvl="1"/>
            <a:r>
              <a:rPr lang="en-US" altLang="ja-JP" dirty="0"/>
              <a:t>CPU</a:t>
            </a:r>
            <a:r>
              <a:rPr lang="ja-JP" altLang="en-US" dirty="0"/>
              <a:t>使用率が大きく低下後、増加または一定になる場合</a:t>
            </a:r>
            <a:endParaRPr lang="en-US" altLang="ja-JP" dirty="0"/>
          </a:p>
          <a:p>
            <a:pPr lvl="2"/>
            <a:r>
              <a:rPr lang="en-US" altLang="ja-JP" dirty="0"/>
              <a:t>CPU</a:t>
            </a:r>
            <a:r>
              <a:rPr lang="ja-JP" altLang="en-US" dirty="0"/>
              <a:t>使用率が低下している間、性能は向上</a:t>
            </a:r>
            <a:endParaRPr lang="en-US" altLang="ja-JP" dirty="0"/>
          </a:p>
          <a:p>
            <a:pPr lvl="1"/>
            <a:endParaRPr lang="en-US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8" name="グラフ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596027"/>
              </p:ext>
            </p:extLst>
          </p:nvPr>
        </p:nvGraphicFramePr>
        <p:xfrm>
          <a:off x="4431128" y="4160395"/>
          <a:ext cx="3672514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640525"/>
              </p:ext>
            </p:extLst>
          </p:nvPr>
        </p:nvGraphicFramePr>
        <p:xfrm>
          <a:off x="1043608" y="4149080"/>
          <a:ext cx="3131839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512983" y="5754757"/>
            <a:ext cx="934781" cy="31943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48064" y="4559176"/>
            <a:ext cx="294077" cy="70746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1294" y="58626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</a:rPr>
              <a:t>実行時間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2983" y="450192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CPU</a:t>
            </a:r>
            <a:r>
              <a:rPr kumimoji="1" lang="ja-JP" altLang="en-US" dirty="0">
                <a:solidFill>
                  <a:srgbClr val="0070C0"/>
                </a:solidFill>
              </a:rPr>
              <a:t>使用率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34038" y="4861238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CPU</a:t>
            </a:r>
            <a:r>
              <a:rPr kumimoji="1" lang="ja-JP" altLang="en-US" dirty="0">
                <a:solidFill>
                  <a:srgbClr val="0070C0"/>
                </a:solidFill>
              </a:rPr>
              <a:t>使用率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76699" y="60119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</a:rPr>
              <a:t>実行時間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619672" y="4928508"/>
            <a:ext cx="576064" cy="46709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44822" y="5560744"/>
            <a:ext cx="359226" cy="75150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91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手法１：仮想</a:t>
            </a:r>
            <a:r>
              <a:rPr lang="en-US" altLang="ja-JP" dirty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数の動的最適化（</a:t>
            </a:r>
            <a:r>
              <a:rPr lang="en-US" altLang="ja-JP" dirty="0">
                <a:solidFill>
                  <a:schemeClr val="tx1"/>
                </a:solidFill>
              </a:rPr>
              <a:t>2/2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kumimoji="1" lang="ja-JP" altLang="en-US" strike="sngStrike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457200" y="1600200"/>
            <a:ext cx="807524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CPU</a:t>
            </a:r>
            <a:r>
              <a:rPr lang="ja-JP" altLang="en-US" dirty="0" smtClean="0"/>
              <a:t>使用率に基づいて最適な仮想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数を決定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数を基準から増加させながら</a:t>
            </a:r>
            <a:r>
              <a:rPr lang="en-US" altLang="ja-JP" dirty="0" smtClean="0"/>
              <a:t>CPU</a:t>
            </a:r>
            <a:r>
              <a:rPr lang="ja-JP" altLang="en-US" dirty="0" smtClean="0"/>
              <a:t>使用率を測定</a:t>
            </a:r>
            <a:endParaRPr lang="en-US" altLang="ja-JP" dirty="0" smtClean="0"/>
          </a:p>
          <a:p>
            <a:pPr lvl="1"/>
            <a:r>
              <a:rPr lang="ja-JP" altLang="en-US" dirty="0"/>
              <a:t>徐々に</a:t>
            </a:r>
            <a:r>
              <a:rPr lang="ja-JP" altLang="en-US" dirty="0" smtClean="0"/>
              <a:t>増加して一定になった時点での仮想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最初から大きく低下する場合、増加に転じるか、一定になった時点の仮想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</a:t>
            </a:r>
            <a:endParaRPr lang="en-US" altLang="ja-JP" dirty="0" smtClean="0"/>
          </a:p>
        </p:txBody>
      </p:sp>
      <p:graphicFrame>
        <p:nvGraphicFramePr>
          <p:cNvPr id="28" name="グラフ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953566"/>
              </p:ext>
            </p:extLst>
          </p:nvPr>
        </p:nvGraphicFramePr>
        <p:xfrm>
          <a:off x="4431128" y="4160395"/>
          <a:ext cx="3672514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グラフ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24785"/>
              </p:ext>
            </p:extLst>
          </p:nvPr>
        </p:nvGraphicFramePr>
        <p:xfrm>
          <a:off x="1043608" y="4149080"/>
          <a:ext cx="3131839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2786016" y="4581128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48064" y="4559176"/>
            <a:ext cx="294077" cy="70746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662659" y="5095317"/>
            <a:ext cx="755343" cy="2432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403248" y="4559176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CPU</a:t>
            </a:r>
            <a:r>
              <a:rPr kumimoji="1" lang="ja-JP" altLang="en-US" dirty="0">
                <a:solidFill>
                  <a:srgbClr val="0070C0"/>
                </a:solidFill>
              </a:rPr>
              <a:t>使用率</a:t>
            </a:r>
          </a:p>
        </p:txBody>
      </p:sp>
      <p:sp>
        <p:nvSpPr>
          <p:cNvPr id="35" name="円/楕円 24"/>
          <p:cNvSpPr/>
          <p:nvPr/>
        </p:nvSpPr>
        <p:spPr>
          <a:xfrm>
            <a:off x="5052870" y="5282398"/>
            <a:ext cx="239210" cy="232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6" name="円/楕円 26"/>
          <p:cNvSpPr/>
          <p:nvPr/>
        </p:nvSpPr>
        <p:spPr>
          <a:xfrm>
            <a:off x="2489922" y="4851178"/>
            <a:ext cx="239210" cy="232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418002" y="4725985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CPU</a:t>
            </a:r>
            <a:r>
              <a:rPr kumimoji="1" lang="ja-JP" altLang="en-US" dirty="0">
                <a:solidFill>
                  <a:srgbClr val="0070C0"/>
                </a:solidFill>
              </a:rPr>
              <a:t>使用率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619672" y="4928508"/>
            <a:ext cx="576064" cy="46709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5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2915816" y="59492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 smtClean="0"/>
              <a:t>0</a:t>
            </a:r>
            <a:endParaRPr kumimoji="1"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92080" y="515719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99992" y="515719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07904" y="515719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15816" y="515719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0</a:t>
            </a:r>
            <a:endParaRPr kumimoji="1" lang="ja-JP" altLang="en-US" dirty="0"/>
          </a:p>
        </p:txBody>
      </p:sp>
      <p:sp>
        <p:nvSpPr>
          <p:cNvPr id="4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873752"/>
          </a:xfrm>
        </p:spPr>
        <p:txBody>
          <a:bodyPr/>
          <a:lstStyle/>
          <a:p>
            <a:r>
              <a:rPr lang="ja-JP" altLang="en-US" dirty="0" smtClean="0"/>
              <a:t>アプリケーションのスレッドを減らす</a:t>
            </a:r>
            <a:r>
              <a:rPr lang="ja-JP" altLang="en-US" dirty="0"/>
              <a:t>ことで間接的に仮想</a:t>
            </a:r>
            <a:r>
              <a:rPr lang="en-US" altLang="ja-JP" dirty="0"/>
              <a:t>CPU</a:t>
            </a:r>
            <a:r>
              <a:rPr lang="ja-JP" altLang="en-US" dirty="0" smtClean="0"/>
              <a:t>数も減らす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 smtClean="0"/>
              <a:t>が実際に利用可能な物理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数に応じて調整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アプリケーションレベルのスピンロック問題も</a:t>
            </a:r>
            <a:r>
              <a:rPr lang="ja-JP" altLang="en-US" dirty="0"/>
              <a:t>解消</a:t>
            </a:r>
            <a:r>
              <a:rPr lang="ja-JP" altLang="en-US" dirty="0" smtClean="0"/>
              <a:t>可能</a:t>
            </a:r>
            <a:endParaRPr lang="en-US" altLang="ja-JP" dirty="0" smtClean="0"/>
          </a:p>
          <a:p>
            <a:pPr lvl="1"/>
            <a:r>
              <a:rPr lang="ja-JP" altLang="en-US" dirty="0"/>
              <a:t>変更可能かどうかはアプリケーション依存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147248" cy="1143000"/>
          </a:xfrm>
        </p:spPr>
        <p:txBody>
          <a:bodyPr>
            <a:noAutofit/>
          </a:bodyPr>
          <a:lstStyle/>
          <a:p>
            <a:r>
              <a:rPr lang="ja-JP" altLang="en-US" sz="3400" dirty="0" smtClean="0">
                <a:solidFill>
                  <a:schemeClr val="tx1"/>
                </a:solidFill>
              </a:rPr>
              <a:t>手法２：アプリケーションスレッド数の最適化</a:t>
            </a:r>
            <a:endParaRPr lang="ja-JP" altLang="en-US" sz="3400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843808" y="5856947"/>
            <a:ext cx="3240360" cy="7711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915816" y="4077072"/>
            <a:ext cx="3096344" cy="104876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915816" y="5228238"/>
            <a:ext cx="720080" cy="5050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3707904" y="5228238"/>
            <a:ext cx="720080" cy="5050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499992" y="5228238"/>
            <a:ext cx="720080" cy="5050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292080" y="5228238"/>
            <a:ext cx="720080" cy="5050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915816" y="6021288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707904" y="6052647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499992" y="6052646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292080" y="6052646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779912" y="4365104"/>
            <a:ext cx="208823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43808" y="41490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40182" y="4077072"/>
            <a:ext cx="1883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アプリケーション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99992" y="59492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/>
              <a:t>2</a:t>
            </a:r>
            <a:endParaRPr kumimoji="1" lang="en-US" altLang="ja-JP" dirty="0" smtClean="0"/>
          </a:p>
        </p:txBody>
      </p:sp>
      <p:cxnSp>
        <p:nvCxnSpPr>
          <p:cNvPr id="28" name="直線コネクタ 27"/>
          <p:cNvCxnSpPr>
            <a:stCxn id="6" idx="4"/>
            <a:endCxn id="10" idx="0"/>
          </p:cNvCxnSpPr>
          <p:nvPr/>
        </p:nvCxnSpPr>
        <p:spPr>
          <a:xfrm>
            <a:off x="3275856" y="5733256"/>
            <a:ext cx="0" cy="2880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7" idx="4"/>
            <a:endCxn id="10" idx="0"/>
          </p:cNvCxnSpPr>
          <p:nvPr/>
        </p:nvCxnSpPr>
        <p:spPr>
          <a:xfrm flipH="1">
            <a:off x="3275856" y="5733256"/>
            <a:ext cx="792088" cy="2880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8" idx="4"/>
            <a:endCxn id="12" idx="0"/>
          </p:cNvCxnSpPr>
          <p:nvPr/>
        </p:nvCxnSpPr>
        <p:spPr>
          <a:xfrm>
            <a:off x="4860032" y="5733256"/>
            <a:ext cx="0" cy="31939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9" idx="4"/>
            <a:endCxn id="12" idx="0"/>
          </p:cNvCxnSpPr>
          <p:nvPr/>
        </p:nvCxnSpPr>
        <p:spPr>
          <a:xfrm flipH="1">
            <a:off x="4860032" y="5733256"/>
            <a:ext cx="792088" cy="31939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endCxn id="6" idx="0"/>
          </p:cNvCxnSpPr>
          <p:nvPr/>
        </p:nvCxnSpPr>
        <p:spPr>
          <a:xfrm flipH="1">
            <a:off x="3275856" y="4941168"/>
            <a:ext cx="869688" cy="2870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14" idx="2"/>
            <a:endCxn id="8" idx="0"/>
          </p:cNvCxnSpPr>
          <p:nvPr/>
        </p:nvCxnSpPr>
        <p:spPr>
          <a:xfrm>
            <a:off x="4824028" y="4941168"/>
            <a:ext cx="36004" cy="2870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4860032" y="449982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スレッド</a:t>
            </a:r>
            <a:endParaRPr kumimoji="1" lang="ja-JP" altLang="en-US" sz="1600" dirty="0"/>
          </a:p>
        </p:txBody>
      </p:sp>
      <p:sp>
        <p:nvSpPr>
          <p:cNvPr id="87" name="右カーブ矢印 86"/>
          <p:cNvSpPr/>
          <p:nvPr/>
        </p:nvSpPr>
        <p:spPr>
          <a:xfrm rot="10800000">
            <a:off x="6119600" y="4518410"/>
            <a:ext cx="684648" cy="1788587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88" name="曲線コネクタ 87"/>
          <p:cNvCxnSpPr/>
          <p:nvPr/>
        </p:nvCxnSpPr>
        <p:spPr>
          <a:xfrm rot="16200000" flipH="1">
            <a:off x="3916413" y="4599826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曲線コネクタ 88"/>
          <p:cNvCxnSpPr/>
          <p:nvPr/>
        </p:nvCxnSpPr>
        <p:spPr>
          <a:xfrm rot="16200000" flipH="1">
            <a:off x="4481295" y="4599826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曲線コネクタ 72"/>
          <p:cNvCxnSpPr/>
          <p:nvPr/>
        </p:nvCxnSpPr>
        <p:spPr>
          <a:xfrm rot="16200000" flipH="1">
            <a:off x="4204445" y="4599826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曲線コネクタ 74"/>
          <p:cNvCxnSpPr/>
          <p:nvPr/>
        </p:nvCxnSpPr>
        <p:spPr>
          <a:xfrm rot="16200000" flipH="1">
            <a:off x="4763736" y="4599826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endCxn id="7" idx="0"/>
          </p:cNvCxnSpPr>
          <p:nvPr/>
        </p:nvCxnSpPr>
        <p:spPr>
          <a:xfrm flipH="1">
            <a:off x="4067944" y="4941168"/>
            <a:ext cx="299214" cy="2870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>
            <a:endCxn id="9" idx="0"/>
          </p:cNvCxnSpPr>
          <p:nvPr/>
        </p:nvCxnSpPr>
        <p:spPr>
          <a:xfrm>
            <a:off x="5256076" y="4941168"/>
            <a:ext cx="396044" cy="2870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stCxn id="7" idx="4"/>
            <a:endCxn id="11" idx="0"/>
          </p:cNvCxnSpPr>
          <p:nvPr/>
        </p:nvCxnSpPr>
        <p:spPr>
          <a:xfrm>
            <a:off x="4067944" y="5733256"/>
            <a:ext cx="0" cy="31939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9" idx="4"/>
            <a:endCxn id="13" idx="0"/>
          </p:cNvCxnSpPr>
          <p:nvPr/>
        </p:nvCxnSpPr>
        <p:spPr>
          <a:xfrm>
            <a:off x="5652120" y="5733256"/>
            <a:ext cx="0" cy="31939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円/楕円 92"/>
          <p:cNvSpPr/>
          <p:nvPr/>
        </p:nvSpPr>
        <p:spPr>
          <a:xfrm>
            <a:off x="3707904" y="6052646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5292080" y="6052647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719086" y="59492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/>
              <a:t>1</a:t>
            </a:r>
            <a:endParaRPr kumimoji="1" lang="en-US" altLang="ja-JP" dirty="0" smtClean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292080" y="59492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/>
              <a:t>3</a:t>
            </a:r>
            <a:endParaRPr kumimoji="1"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92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3" grpId="0" animBg="1"/>
      <p:bldP spid="94" grpId="0" animBg="1"/>
      <p:bldP spid="95" grpId="0"/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実験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5257800"/>
          </a:xfrm>
        </p:spPr>
        <p:txBody>
          <a:bodyPr>
            <a:normAutofit/>
          </a:bodyPr>
          <a:lstStyle/>
          <a:p>
            <a:r>
              <a:rPr lang="en-US" altLang="ja-JP" dirty="0"/>
              <a:t>pCPU-Est</a:t>
            </a:r>
            <a:r>
              <a:rPr lang="ja-JP" altLang="en-US" dirty="0"/>
              <a:t>による性能向上の確認</a:t>
            </a:r>
            <a:endParaRPr lang="en-US" altLang="ja-JP" dirty="0" smtClean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間で物理</a:t>
            </a:r>
            <a:r>
              <a:rPr lang="en-US" altLang="ja-JP" dirty="0"/>
              <a:t>CPU</a:t>
            </a:r>
            <a:r>
              <a:rPr lang="ja-JP" altLang="en-US" dirty="0"/>
              <a:t>を共有した場合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の</a:t>
            </a:r>
            <a:r>
              <a:rPr lang="en-US" altLang="ja-JP" dirty="0"/>
              <a:t>CPU</a:t>
            </a:r>
            <a:r>
              <a:rPr lang="ja-JP" altLang="en-US" dirty="0"/>
              <a:t>使用率を制限した場合</a:t>
            </a:r>
            <a:endParaRPr lang="en-US" altLang="ja-JP" dirty="0"/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物理</a:t>
            </a:r>
            <a:r>
              <a:rPr lang="en-US" altLang="ja-JP" dirty="0">
                <a:solidFill>
                  <a:srgbClr val="FF0000"/>
                </a:solidFill>
              </a:rPr>
              <a:t>CPU</a:t>
            </a:r>
            <a:r>
              <a:rPr lang="ja-JP" altLang="en-US" dirty="0">
                <a:solidFill>
                  <a:srgbClr val="FF0000"/>
                </a:solidFill>
              </a:rPr>
              <a:t>割り当てを削減した</a:t>
            </a:r>
            <a:r>
              <a:rPr lang="ja-JP" altLang="en-US" dirty="0" smtClean="0">
                <a:solidFill>
                  <a:srgbClr val="FF0000"/>
                </a:solidFill>
              </a:rPr>
              <a:t>場合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/>
              <a:t>実験</a:t>
            </a:r>
            <a:r>
              <a:rPr lang="ja-JP" altLang="en-US" dirty="0" smtClean="0"/>
              <a:t>環境</a:t>
            </a:r>
            <a:endParaRPr lang="en-US" altLang="ja-JP" dirty="0" smtClean="0"/>
          </a:p>
          <a:p>
            <a:pPr lvl="1"/>
            <a:r>
              <a:rPr lang="ja-JP" altLang="en-US" dirty="0"/>
              <a:t>予備</a:t>
            </a:r>
            <a:r>
              <a:rPr lang="ja-JP" altLang="en-US" dirty="0" smtClean="0"/>
              <a:t>実験と同様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2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003232" cy="1143000"/>
          </a:xfrm>
        </p:spPr>
        <p:txBody>
          <a:bodyPr>
            <a:no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手法１：仮想</a:t>
            </a:r>
            <a:r>
              <a:rPr lang="en-US" altLang="ja-JP" dirty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数の動的最適化の効果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ja-JP" altLang="en-US" dirty="0" smtClean="0"/>
              <a:t>利用可能な物理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数に減らす先行研究と比較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BT</a:t>
            </a:r>
            <a:r>
              <a:rPr lang="ja-JP" altLang="en-US" dirty="0" smtClean="0"/>
              <a:t>では最適により近い仮想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</a:t>
            </a:r>
            <a:r>
              <a:rPr lang="ja-JP" altLang="en-US" dirty="0"/>
              <a:t>が選ばれた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最適より小さく</a:t>
            </a:r>
            <a:r>
              <a:rPr lang="ja-JP" altLang="en-US" dirty="0"/>
              <a:t>なる場合もあった</a:t>
            </a:r>
            <a:endParaRPr lang="en-US" altLang="ja-JP" dirty="0"/>
          </a:p>
          <a:p>
            <a:pPr lvl="1"/>
            <a:r>
              <a:rPr lang="en-US" altLang="ja-JP" dirty="0" smtClean="0"/>
              <a:t>BT</a:t>
            </a:r>
            <a:r>
              <a:rPr lang="ja-JP" altLang="en-US" dirty="0" smtClean="0"/>
              <a:t>では最大</a:t>
            </a:r>
            <a:r>
              <a:rPr lang="en-US" altLang="ja-JP" dirty="0"/>
              <a:t>42</a:t>
            </a:r>
            <a:r>
              <a:rPr lang="en-US" altLang="ja-JP" dirty="0" smtClean="0"/>
              <a:t>%</a:t>
            </a:r>
            <a:r>
              <a:rPr lang="ja-JP" altLang="en-US" dirty="0"/>
              <a:t>の性能</a:t>
            </a:r>
            <a:r>
              <a:rPr lang="ja-JP" altLang="en-US" dirty="0" smtClean="0"/>
              <a:t>向上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最適性能とほぼ同等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718460"/>
              </p:ext>
            </p:extLst>
          </p:nvPr>
        </p:nvGraphicFramePr>
        <p:xfrm>
          <a:off x="4527136" y="3649792"/>
          <a:ext cx="4005304" cy="306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845568"/>
              </p:ext>
            </p:extLst>
          </p:nvPr>
        </p:nvGraphicFramePr>
        <p:xfrm>
          <a:off x="436917" y="3649792"/>
          <a:ext cx="3999213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Oval 3"/>
          <p:cNvSpPr/>
          <p:nvPr/>
        </p:nvSpPr>
        <p:spPr>
          <a:xfrm>
            <a:off x="5364088" y="4245203"/>
            <a:ext cx="43204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Up Arrow 7"/>
          <p:cNvSpPr/>
          <p:nvPr/>
        </p:nvSpPr>
        <p:spPr>
          <a:xfrm flipH="1" flipV="1">
            <a:off x="5508104" y="4499137"/>
            <a:ext cx="144016" cy="2980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84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764266"/>
              </p:ext>
            </p:extLst>
          </p:nvPr>
        </p:nvGraphicFramePr>
        <p:xfrm>
          <a:off x="323528" y="3669281"/>
          <a:ext cx="7686600" cy="291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ja-JP" altLang="en-US" dirty="0"/>
              <a:t>４つのベンチマークで</a:t>
            </a:r>
            <a:r>
              <a:rPr kumimoji="1" lang="ja-JP" altLang="en-US" dirty="0"/>
              <a:t>先行研究より性能が改善</a:t>
            </a:r>
            <a:endParaRPr kumimoji="1" lang="en-US" altLang="ja-JP" dirty="0"/>
          </a:p>
          <a:p>
            <a:pPr lvl="1"/>
            <a:r>
              <a:rPr lang="ja-JP" altLang="en-US" dirty="0"/>
              <a:t>性能が逆に悪化することはなかった</a:t>
            </a:r>
            <a:endParaRPr kumimoji="1" lang="en-US" altLang="ja-JP" dirty="0"/>
          </a:p>
          <a:p>
            <a:r>
              <a:rPr kumimoji="1" lang="ja-JP" altLang="en-US" dirty="0"/>
              <a:t>多くのベンチマークで最適性能に近い性能を達成</a:t>
            </a:r>
            <a:endParaRPr kumimoji="1" lang="en-US" altLang="ja-JP" dirty="0"/>
          </a:p>
          <a:p>
            <a:pPr lvl="1"/>
            <a:r>
              <a:rPr lang="en-US" altLang="ja-JP" dirty="0"/>
              <a:t>LU</a:t>
            </a:r>
            <a:r>
              <a:rPr lang="ja-JP" altLang="en-US" dirty="0"/>
              <a:t>と</a:t>
            </a:r>
            <a:r>
              <a:rPr lang="en-US" altLang="ja-JP" dirty="0"/>
              <a:t>DC</a:t>
            </a:r>
            <a:r>
              <a:rPr lang="ja-JP" altLang="en-US" dirty="0"/>
              <a:t>は最適な仮想</a:t>
            </a:r>
            <a:r>
              <a:rPr lang="en-US" altLang="ja-JP" dirty="0"/>
              <a:t>CPU</a:t>
            </a:r>
            <a:r>
              <a:rPr lang="ja-JP" altLang="en-US" dirty="0"/>
              <a:t>数の傾向が異なった</a:t>
            </a:r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動的最適化の効果（全ベンチマーク）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1403648" y="3821052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val 7"/>
          <p:cNvSpPr/>
          <p:nvPr/>
        </p:nvSpPr>
        <p:spPr>
          <a:xfrm>
            <a:off x="2699792" y="5356126"/>
            <a:ext cx="576064" cy="539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Oval 9"/>
          <p:cNvSpPr/>
          <p:nvPr/>
        </p:nvSpPr>
        <p:spPr>
          <a:xfrm>
            <a:off x="6480212" y="5013620"/>
            <a:ext cx="540060" cy="43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Oval 10"/>
          <p:cNvSpPr/>
          <p:nvPr/>
        </p:nvSpPr>
        <p:spPr>
          <a:xfrm>
            <a:off x="7092280" y="422108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56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323539"/>
              </p:ext>
            </p:extLst>
          </p:nvPr>
        </p:nvGraphicFramePr>
        <p:xfrm>
          <a:off x="4538662" y="4024312"/>
          <a:ext cx="4605338" cy="283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手法２：スレッド数の最適化の効果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r>
              <a:rPr lang="ja-JP" altLang="en-US" dirty="0"/>
              <a:t>スレッド数を</a:t>
            </a:r>
            <a:r>
              <a:rPr lang="en-US" altLang="ja-JP" dirty="0"/>
              <a:t>VM</a:t>
            </a:r>
            <a:r>
              <a:rPr lang="ja-JP" altLang="en-US" dirty="0"/>
              <a:t>が利用可能な物理</a:t>
            </a:r>
            <a:r>
              <a:rPr lang="en-US" altLang="ja-JP" dirty="0"/>
              <a:t>CPU</a:t>
            </a:r>
            <a:r>
              <a:rPr lang="ja-JP" altLang="en-US" dirty="0"/>
              <a:t>数に減らして性能を測定</a:t>
            </a:r>
            <a:endParaRPr lang="en-US" altLang="ja-JP" dirty="0"/>
          </a:p>
          <a:p>
            <a:pPr lvl="1"/>
            <a:r>
              <a:rPr lang="ja-JP" altLang="en-US" dirty="0"/>
              <a:t>ベンチマークを実行し直すことでスレッド数を変更</a:t>
            </a:r>
            <a:endParaRPr lang="en-US" altLang="ja-JP" dirty="0" smtClean="0"/>
          </a:p>
          <a:p>
            <a:pPr lvl="1"/>
            <a:r>
              <a:rPr lang="ja-JP" altLang="en-US" dirty="0"/>
              <a:t>ほとんどの</a:t>
            </a:r>
            <a:r>
              <a:rPr lang="ja-JP" altLang="en-US" dirty="0" smtClean="0"/>
              <a:t>場合</a:t>
            </a:r>
            <a:r>
              <a:rPr lang="ja-JP" altLang="en-US" dirty="0"/>
              <a:t>で先行研究より大幅に性能が向上</a:t>
            </a:r>
            <a:endParaRPr lang="en-US" altLang="ja-JP" dirty="0" smtClean="0"/>
          </a:p>
          <a:p>
            <a:pPr lvl="2"/>
            <a:r>
              <a:rPr lang="en-US" altLang="ja-JP" dirty="0"/>
              <a:t>BT</a:t>
            </a:r>
            <a:r>
              <a:rPr lang="ja-JP" altLang="en-US" dirty="0"/>
              <a:t>では</a:t>
            </a:r>
            <a:r>
              <a:rPr lang="ja-JP" altLang="en-US" dirty="0" smtClean="0"/>
              <a:t>最大</a:t>
            </a:r>
            <a:r>
              <a:rPr lang="en-US" altLang="ja-JP" dirty="0"/>
              <a:t>2.1</a:t>
            </a:r>
            <a:r>
              <a:rPr lang="ja-JP" altLang="en-US" dirty="0"/>
              <a:t>倍、</a:t>
            </a:r>
            <a:r>
              <a:rPr lang="en-US" altLang="ja-JP" dirty="0"/>
              <a:t>LU</a:t>
            </a:r>
            <a:r>
              <a:rPr lang="ja-JP" altLang="en-US" dirty="0"/>
              <a:t>では最大</a:t>
            </a:r>
            <a:r>
              <a:rPr lang="en-US" altLang="ja-JP" dirty="0" smtClean="0"/>
              <a:t>72</a:t>
            </a:r>
            <a:r>
              <a:rPr lang="ja-JP" altLang="en-US" dirty="0" smtClean="0"/>
              <a:t>倍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16</a:t>
            </a:fld>
            <a:endParaRPr kumimoji="1" lang="ja-JP" altLang="en-US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013575"/>
              </p:ext>
            </p:extLst>
          </p:nvPr>
        </p:nvGraphicFramePr>
        <p:xfrm>
          <a:off x="19926" y="3789040"/>
          <a:ext cx="4408058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Up Arrow 11"/>
          <p:cNvSpPr/>
          <p:nvPr/>
        </p:nvSpPr>
        <p:spPr>
          <a:xfrm flipH="1" flipV="1">
            <a:off x="1115616" y="4797150"/>
            <a:ext cx="216024" cy="5040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Box 3"/>
          <p:cNvSpPr txBox="1"/>
          <p:nvPr/>
        </p:nvSpPr>
        <p:spPr>
          <a:xfrm>
            <a:off x="5364088" y="4293096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最大改善率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325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関連研究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/>
        </p:nvSpPr>
        <p:spPr>
          <a:xfrm>
            <a:off x="385192" y="1579584"/>
            <a:ext cx="8003232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/>
              <a:t>vScale</a:t>
            </a:r>
            <a:r>
              <a:rPr lang="en-US" altLang="ja-JP" dirty="0" smtClean="0"/>
              <a:t> </a:t>
            </a:r>
            <a:r>
              <a:rPr lang="en-US" altLang="ja-JP" dirty="0"/>
              <a:t>[Cheng et al.'16]</a:t>
            </a:r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 smtClean="0"/>
              <a:t>の仮想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</a:t>
            </a:r>
            <a:r>
              <a:rPr lang="ja-JP" altLang="en-US" dirty="0"/>
              <a:t>きめ細かく</a:t>
            </a:r>
            <a:r>
              <a:rPr lang="ja-JP" altLang="en-US" dirty="0" smtClean="0"/>
              <a:t>調整</a:t>
            </a:r>
            <a:endParaRPr lang="en-US" altLang="ja-JP" dirty="0" smtClean="0"/>
          </a:p>
          <a:p>
            <a:pPr lvl="1"/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を使い切らない</a:t>
            </a:r>
            <a:r>
              <a:rPr lang="en-US" altLang="ja-JP" dirty="0"/>
              <a:t>VM</a:t>
            </a:r>
            <a:r>
              <a:rPr lang="ja-JP" altLang="en-US" dirty="0"/>
              <a:t>がある場合のみ調整</a:t>
            </a:r>
            <a:endParaRPr lang="en-US" altLang="ja-JP" dirty="0" smtClean="0"/>
          </a:p>
          <a:p>
            <a:r>
              <a:rPr lang="en-US" altLang="ja-JP" dirty="0"/>
              <a:t>Intel Pause Loop Exiting</a:t>
            </a:r>
          </a:p>
          <a:p>
            <a:pPr lvl="1"/>
            <a:r>
              <a:rPr lang="ja-JP" altLang="en-US" dirty="0"/>
              <a:t>スピンロック中に連続して</a:t>
            </a:r>
            <a:r>
              <a:rPr lang="en-US" altLang="ja-JP" dirty="0"/>
              <a:t>PAUSE</a:t>
            </a:r>
            <a:r>
              <a:rPr lang="ja-JP" altLang="en-US" dirty="0"/>
              <a:t>命令が実行されるとハイパーバイザに制御を移す</a:t>
            </a:r>
            <a:endParaRPr lang="en-US" altLang="ja-JP" dirty="0"/>
          </a:p>
          <a:p>
            <a:pPr lvl="1"/>
            <a:r>
              <a:rPr lang="en-US" altLang="ja-JP" dirty="0"/>
              <a:t>PAUSE</a:t>
            </a:r>
            <a:r>
              <a:rPr lang="ja-JP" altLang="en-US" dirty="0"/>
              <a:t>命令が実行されないスピンロックには効果なし</a:t>
            </a:r>
            <a:endParaRPr lang="en-US" altLang="ja-JP" dirty="0"/>
          </a:p>
          <a:p>
            <a:r>
              <a:rPr lang="ja-JP" altLang="en-US" dirty="0" smtClean="0"/>
              <a:t>協調スケージュリング</a:t>
            </a:r>
            <a:r>
              <a:rPr lang="en-US" altLang="ja-JP" dirty="0" smtClean="0"/>
              <a:t> [VMware'08]</a:t>
            </a:r>
          </a:p>
          <a:p>
            <a:pPr lvl="1"/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のすべての仮想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を同時にスケジューリング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必要な数の物理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がそろうまで待つ必要がある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1784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まとめ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が不足した際の先行研究の効果を調査</a:t>
            </a:r>
            <a:endParaRPr lang="en-US" altLang="ja-JP" dirty="0"/>
          </a:p>
          <a:p>
            <a:pPr lvl="1"/>
            <a:r>
              <a:rPr lang="ja-JP" altLang="en-US" dirty="0"/>
              <a:t>むしろ性能が低下する場合もあった</a:t>
            </a:r>
            <a:endParaRPr lang="en-US" altLang="ja-JP" dirty="0"/>
          </a:p>
          <a:p>
            <a:pPr lvl="1"/>
            <a:r>
              <a:rPr lang="ja-JP" altLang="en-US" dirty="0"/>
              <a:t>変更後の仮想</a:t>
            </a:r>
            <a:r>
              <a:rPr lang="en-US" altLang="ja-JP" dirty="0"/>
              <a:t>CPU</a:t>
            </a:r>
            <a:r>
              <a:rPr lang="ja-JP" altLang="en-US" dirty="0"/>
              <a:t>数が最適でない場合があった</a:t>
            </a:r>
            <a:endParaRPr lang="en-US" altLang="ja-JP" dirty="0"/>
          </a:p>
          <a:p>
            <a:r>
              <a:rPr lang="en-US" altLang="ja-JP" dirty="0" err="1" smtClean="0"/>
              <a:t>pCPU</a:t>
            </a:r>
            <a:r>
              <a:rPr lang="en-US" altLang="ja-JP" dirty="0" err="1"/>
              <a:t>-Est</a:t>
            </a:r>
            <a:r>
              <a:rPr lang="ja-JP" altLang="en-US" dirty="0"/>
              <a:t>を</a:t>
            </a:r>
            <a:r>
              <a:rPr lang="ja-JP" altLang="en-US" dirty="0" smtClean="0"/>
              <a:t>提案</a:t>
            </a:r>
            <a:endParaRPr lang="en-US" altLang="ja-JP" dirty="0" smtClean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の仮想</a:t>
            </a:r>
            <a:r>
              <a:rPr lang="en-US" altLang="ja-JP" dirty="0"/>
              <a:t>CPU</a:t>
            </a:r>
            <a:r>
              <a:rPr lang="ja-JP" altLang="en-US" dirty="0"/>
              <a:t>数</a:t>
            </a:r>
            <a:r>
              <a:rPr lang="ja-JP" altLang="en-US" dirty="0" smtClean="0"/>
              <a:t>の動的最適化</a:t>
            </a:r>
            <a:endParaRPr lang="ja-JP" altLang="en-US" dirty="0"/>
          </a:p>
          <a:p>
            <a:pPr lvl="1"/>
            <a:r>
              <a:rPr lang="ja-JP" altLang="en-US" dirty="0" smtClean="0"/>
              <a:t>アプリケーションスレッド数の</a:t>
            </a:r>
            <a:r>
              <a:rPr lang="ja-JP" altLang="en-US" dirty="0"/>
              <a:t>最適化</a:t>
            </a:r>
            <a:endParaRPr lang="en-US" altLang="ja-JP" dirty="0"/>
          </a:p>
          <a:p>
            <a:r>
              <a:rPr lang="ja-JP" altLang="en-US" dirty="0"/>
              <a:t>今後の課題</a:t>
            </a:r>
            <a:endParaRPr lang="en-US" altLang="ja-JP" dirty="0"/>
          </a:p>
          <a:p>
            <a:pPr lvl="1"/>
            <a:r>
              <a:rPr lang="ja-JP" altLang="en-US" dirty="0"/>
              <a:t>動的最適化において</a:t>
            </a:r>
            <a:r>
              <a:rPr lang="en-US" altLang="ja-JP" dirty="0"/>
              <a:t>CPU</a:t>
            </a:r>
            <a:r>
              <a:rPr lang="ja-JP" altLang="en-US" dirty="0"/>
              <a:t>使用率の閾値を適切に決定</a:t>
            </a:r>
            <a:endParaRPr lang="en-US" altLang="ja-JP" dirty="0"/>
          </a:p>
          <a:p>
            <a:pPr lvl="1"/>
            <a:r>
              <a:rPr lang="ja-JP" altLang="en-US" dirty="0"/>
              <a:t>様々な対処で動的最適化の効果を確認</a:t>
            </a:r>
            <a:endParaRPr lang="en-US" altLang="ja-JP" dirty="0"/>
          </a:p>
          <a:p>
            <a:pPr lvl="1"/>
            <a:r>
              <a:rPr lang="ja-JP" altLang="en-US" dirty="0"/>
              <a:t>他のアプリケーションでも効果を確認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88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7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ja-JP" altLang="en-US" dirty="0" smtClean="0"/>
              <a:t>仮想マシン（</a:t>
            </a:r>
            <a:r>
              <a:rPr lang="en-US" altLang="ja-JP" dirty="0" smtClean="0"/>
              <a:t>VM</a:t>
            </a:r>
            <a:r>
              <a:rPr lang="ja-JP" altLang="en-US" dirty="0" smtClean="0"/>
              <a:t>）内で並列アプリケーションを動かすことも増えてきた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アプリケーションスレッドは仮想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に割り当てられる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は物理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（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コア）に割り当てられる</a:t>
            </a:r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19256" cy="1143000"/>
          </a:xfrm>
        </p:spPr>
        <p:txBody>
          <a:bodyPr>
            <a:no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VM</a:t>
            </a:r>
            <a:r>
              <a:rPr lang="ja-JP" altLang="en-US" dirty="0" smtClean="0">
                <a:solidFill>
                  <a:schemeClr val="tx1"/>
                </a:solidFill>
              </a:rPr>
              <a:t>内での並列アプリケーションの実行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123728" y="3911124"/>
            <a:ext cx="4032448" cy="124606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2763072" y="4238007"/>
            <a:ext cx="2808312" cy="6887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266852" y="6046333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355976" y="603790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269714" y="5202853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176950" y="5193289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269714" y="6027197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176950" y="603790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355976" y="5208756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266852" y="5202853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123728" y="5850925"/>
            <a:ext cx="4032447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60637" y="604633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66852" y="602302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  <a:p>
            <a:pPr algn="ctr"/>
            <a:r>
              <a:rPr lang="en-US" altLang="ja-JP" dirty="0"/>
              <a:t>0</a:t>
            </a:r>
            <a:endParaRPr kumimoji="1" lang="en-US" altLang="ja-JP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98557" y="602128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1</a:t>
            </a:r>
            <a:endParaRPr kumimoji="1"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36785" y="602302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2</a:t>
            </a:r>
            <a:endParaRPr kumimoji="1" lang="en-US" altLang="ja-JP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81546" y="602302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  <a:p>
            <a:pPr algn="ctr"/>
            <a:r>
              <a:rPr lang="en-US" altLang="ja-JP" dirty="0"/>
              <a:t>3</a:t>
            </a:r>
            <a:endParaRPr kumimoji="1"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66852" y="522920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98557" y="522920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81546" y="5230941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36785" y="522920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30351" y="3911124"/>
            <a:ext cx="199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アプリケーショ</a:t>
            </a:r>
            <a:r>
              <a:rPr lang="ja-JP" altLang="en-US" sz="1600" dirty="0"/>
              <a:t>ン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24188" y="423741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336785" y="442568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スレッド</a:t>
            </a:r>
            <a:endParaRPr kumimoji="1" lang="ja-JP" altLang="en-US" sz="1600" dirty="0"/>
          </a:p>
        </p:txBody>
      </p:sp>
      <p:cxnSp>
        <p:nvCxnSpPr>
          <p:cNvPr id="29" name="直線コネクタ 28"/>
          <p:cNvCxnSpPr>
            <a:endCxn id="15" idx="0"/>
          </p:cNvCxnSpPr>
          <p:nvPr/>
        </p:nvCxnSpPr>
        <p:spPr>
          <a:xfrm flipH="1">
            <a:off x="2626892" y="4926729"/>
            <a:ext cx="582547" cy="2761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endCxn id="11" idx="0"/>
          </p:cNvCxnSpPr>
          <p:nvPr/>
        </p:nvCxnSpPr>
        <p:spPr>
          <a:xfrm>
            <a:off x="3514240" y="4926729"/>
            <a:ext cx="22750" cy="2665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endCxn id="14" idx="0"/>
          </p:cNvCxnSpPr>
          <p:nvPr/>
        </p:nvCxnSpPr>
        <p:spPr>
          <a:xfrm>
            <a:off x="3774322" y="4926729"/>
            <a:ext cx="941694" cy="2820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7" idx="2"/>
            <a:endCxn id="10" idx="0"/>
          </p:cNvCxnSpPr>
          <p:nvPr/>
        </p:nvCxnSpPr>
        <p:spPr>
          <a:xfrm>
            <a:off x="4167228" y="4926729"/>
            <a:ext cx="1462526" cy="2761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5" idx="4"/>
            <a:endCxn id="8" idx="0"/>
          </p:cNvCxnSpPr>
          <p:nvPr/>
        </p:nvCxnSpPr>
        <p:spPr>
          <a:xfrm>
            <a:off x="2626892" y="5850925"/>
            <a:ext cx="0" cy="1954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11" idx="4"/>
            <a:endCxn id="13" idx="0"/>
          </p:cNvCxnSpPr>
          <p:nvPr/>
        </p:nvCxnSpPr>
        <p:spPr>
          <a:xfrm>
            <a:off x="3536990" y="5841361"/>
            <a:ext cx="0" cy="19654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14" idx="4"/>
            <a:endCxn id="9" idx="0"/>
          </p:cNvCxnSpPr>
          <p:nvPr/>
        </p:nvCxnSpPr>
        <p:spPr>
          <a:xfrm>
            <a:off x="4716016" y="5856828"/>
            <a:ext cx="0" cy="18108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10" idx="4"/>
            <a:endCxn id="12" idx="0"/>
          </p:cNvCxnSpPr>
          <p:nvPr/>
        </p:nvCxnSpPr>
        <p:spPr>
          <a:xfrm>
            <a:off x="5629754" y="5850925"/>
            <a:ext cx="0" cy="17627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6146239" y="533265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cxnSp>
        <p:nvCxnSpPr>
          <p:cNvPr id="68" name="曲線コネクタ 67"/>
          <p:cNvCxnSpPr/>
          <p:nvPr/>
        </p:nvCxnSpPr>
        <p:spPr>
          <a:xfrm rot="16200000" flipH="1">
            <a:off x="2932231" y="4540334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曲線コネクタ 82"/>
          <p:cNvCxnSpPr/>
          <p:nvPr/>
        </p:nvCxnSpPr>
        <p:spPr>
          <a:xfrm rot="16200000" flipH="1">
            <a:off x="3230068" y="4540334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曲線コネクタ 83"/>
          <p:cNvCxnSpPr/>
          <p:nvPr/>
        </p:nvCxnSpPr>
        <p:spPr>
          <a:xfrm rot="16200000" flipH="1">
            <a:off x="3834804" y="451595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曲線コネクタ 84"/>
          <p:cNvCxnSpPr/>
          <p:nvPr/>
        </p:nvCxnSpPr>
        <p:spPr>
          <a:xfrm rot="16200000" flipH="1">
            <a:off x="3519038" y="451595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44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r>
              <a:rPr lang="ja-JP" altLang="en-US" dirty="0" smtClean="0"/>
              <a:t>仮想化環境では物理</a:t>
            </a:r>
            <a:r>
              <a:rPr lang="en-US" altLang="ja-JP" dirty="0"/>
              <a:t>CPU</a:t>
            </a:r>
            <a:r>
              <a:rPr lang="ja-JP" altLang="en-US" dirty="0"/>
              <a:t>より多くの仮想</a:t>
            </a:r>
            <a:r>
              <a:rPr lang="en-US" altLang="ja-JP" dirty="0" smtClean="0"/>
              <a:t>CPU</a:t>
            </a:r>
            <a:r>
              <a:rPr lang="ja-JP" altLang="en-US" dirty="0"/>
              <a:t>を動作させることが多い</a:t>
            </a:r>
            <a:endParaRPr lang="en-US" altLang="ja-JP" dirty="0"/>
          </a:p>
          <a:p>
            <a:pPr lvl="1"/>
            <a:r>
              <a:rPr lang="ja-JP" altLang="en-US" dirty="0"/>
              <a:t>並列アプリケーションは</a:t>
            </a:r>
            <a:r>
              <a:rPr lang="en-US" altLang="ja-JP" dirty="0"/>
              <a:t>CPU</a:t>
            </a:r>
            <a:r>
              <a:rPr lang="ja-JP" altLang="en-US" dirty="0"/>
              <a:t>を占有するため物理</a:t>
            </a:r>
            <a:r>
              <a:rPr lang="en-US" altLang="ja-JP" dirty="0"/>
              <a:t>CPU</a:t>
            </a:r>
            <a:r>
              <a:rPr lang="ja-JP" altLang="en-US" dirty="0"/>
              <a:t>が不足</a:t>
            </a:r>
            <a:r>
              <a:rPr lang="ja-JP" altLang="en-US" dirty="0" smtClean="0"/>
              <a:t>しやすい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どの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が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を占有するか</a:t>
            </a:r>
            <a:r>
              <a:rPr lang="ja-JP" altLang="en-US" dirty="0"/>
              <a:t>あらかじめ</a:t>
            </a:r>
            <a:r>
              <a:rPr lang="ja-JP" altLang="en-US" dirty="0" smtClean="0"/>
              <a:t>クラウドには</a:t>
            </a:r>
            <a:r>
              <a:rPr lang="ja-JP" altLang="en-US" dirty="0"/>
              <a:t>分からない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特に</a:t>
            </a:r>
            <a:r>
              <a:rPr lang="en-US" altLang="ja-JP" dirty="0" smtClean="0"/>
              <a:t>VM</a:t>
            </a:r>
            <a:r>
              <a:rPr lang="ja-JP" altLang="en-US" dirty="0" smtClean="0"/>
              <a:t>マイグレーション後に物理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が不足しやすい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ハードウェア構成やまわりのワークロードが変化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物理</a:t>
            </a:r>
            <a:r>
              <a:rPr lang="en-US" altLang="ja-JP" dirty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の不足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3728" y="63093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サーバ</a:t>
            </a:r>
            <a:r>
              <a:rPr kumimoji="1" lang="en-US" altLang="ja-JP" sz="1600" dirty="0" smtClean="0"/>
              <a:t>1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63093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サーバ</a:t>
            </a:r>
            <a:r>
              <a:rPr lang="en-US" altLang="ja-JP" sz="1600" dirty="0" smtClean="0"/>
              <a:t>2</a:t>
            </a:r>
            <a:endParaRPr kumimoji="1" lang="ja-JP" altLang="en-US" sz="1600" dirty="0"/>
          </a:p>
        </p:txBody>
      </p:sp>
      <p:sp>
        <p:nvSpPr>
          <p:cNvPr id="11" name="角丸四角形 10"/>
          <p:cNvSpPr/>
          <p:nvPr/>
        </p:nvSpPr>
        <p:spPr>
          <a:xfrm>
            <a:off x="2123728" y="4581128"/>
            <a:ext cx="1008112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VM1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979712" y="5661248"/>
            <a:ext cx="129614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2195736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699792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004048" y="5661248"/>
            <a:ext cx="208823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508104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084168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9714" y="56519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2114" y="51479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1" name="円/楕円 30"/>
          <p:cNvSpPr/>
          <p:nvPr/>
        </p:nvSpPr>
        <p:spPr>
          <a:xfrm>
            <a:off x="2195736" y="5157192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2699792" y="5157192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6156176" y="5157192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6624228" y="5158114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92280" y="56612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272300" y="513276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102170" y="4653136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VM2</a:t>
            </a:r>
            <a:endParaRPr kumimoji="1" lang="ja-JP" altLang="en-US" sz="2400" dirty="0"/>
          </a:p>
        </p:txBody>
      </p:sp>
      <p:sp>
        <p:nvSpPr>
          <p:cNvPr id="39" name="角丸四角形 38"/>
          <p:cNvSpPr/>
          <p:nvPr/>
        </p:nvSpPr>
        <p:spPr>
          <a:xfrm>
            <a:off x="6084168" y="4581128"/>
            <a:ext cx="1008112" cy="576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76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0481E-6 L 0.2993 -1.40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1811E-6 L 0.3033 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1811E-6 L 0.30313 0.0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66"/>
          <p:cNvSpPr/>
          <p:nvPr/>
        </p:nvSpPr>
        <p:spPr>
          <a:xfrm>
            <a:off x="5836024" y="5684917"/>
            <a:ext cx="720080" cy="61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物理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の</a:t>
            </a:r>
            <a:r>
              <a:rPr lang="ja-JP" altLang="en-US" dirty="0" smtClean="0">
                <a:solidFill>
                  <a:schemeClr val="tx1"/>
                </a:solidFill>
              </a:rPr>
              <a:t>共有による性能低下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454733" y="5089830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482625" y="5085184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23657" y="5877272"/>
            <a:ext cx="3816423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32638" y="598761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883507" y="598761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11760" y="5085184"/>
            <a:ext cx="82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v</a:t>
            </a:r>
            <a:r>
              <a:rPr kumimoji="1" lang="en-US" altLang="ja-JP" dirty="0" smtClean="0"/>
              <a:t>CPU</a:t>
            </a:r>
          </a:p>
          <a:p>
            <a:pPr algn="ctr"/>
            <a:r>
              <a:rPr kumimoji="1" lang="en-US" altLang="ja-JP" dirty="0" smtClean="0"/>
              <a:t>0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87752" y="5097519"/>
            <a:ext cx="85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v</a:t>
            </a:r>
            <a:r>
              <a:rPr kumimoji="1" lang="en-US" altLang="ja-JP" dirty="0" smtClean="0"/>
              <a:t>CPU</a:t>
            </a:r>
          </a:p>
          <a:p>
            <a:pPr algn="ctr"/>
            <a:r>
              <a:rPr kumimoji="1" lang="en-US" altLang="ja-JP" dirty="0" smtClean="0"/>
              <a:t>1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0630" y="6021288"/>
            <a:ext cx="87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0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27912" y="6039606"/>
            <a:ext cx="80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1</a:t>
            </a:r>
          </a:p>
        </p:txBody>
      </p:sp>
      <p:sp>
        <p:nvSpPr>
          <p:cNvPr id="37" name="角丸四角形 36"/>
          <p:cNvSpPr/>
          <p:nvPr/>
        </p:nvSpPr>
        <p:spPr>
          <a:xfrm>
            <a:off x="2411760" y="4005064"/>
            <a:ext cx="1941934" cy="10081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11688" y="422108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VM1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315715" y="5157192"/>
            <a:ext cx="12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383000" y="6021288"/>
            <a:ext cx="12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cxnSp>
        <p:nvCxnSpPr>
          <p:cNvPr id="65" name="直線コネクタ 64"/>
          <p:cNvCxnSpPr>
            <a:stCxn id="12" idx="0"/>
            <a:endCxn id="10" idx="4"/>
          </p:cNvCxnSpPr>
          <p:nvPr/>
        </p:nvCxnSpPr>
        <p:spPr>
          <a:xfrm flipH="1" flipV="1">
            <a:off x="2842665" y="5733256"/>
            <a:ext cx="750013" cy="2543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13" idx="0"/>
            <a:endCxn id="7" idx="4"/>
          </p:cNvCxnSpPr>
          <p:nvPr/>
        </p:nvCxnSpPr>
        <p:spPr>
          <a:xfrm flipH="1" flipV="1">
            <a:off x="3814773" y="5737902"/>
            <a:ext cx="1428774" cy="2497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/>
          <p:cNvSpPr/>
          <p:nvPr/>
        </p:nvSpPr>
        <p:spPr>
          <a:xfrm>
            <a:off x="4540912" y="5085184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5475984" y="5089830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431868" y="5089023"/>
            <a:ext cx="9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v</a:t>
            </a:r>
            <a:r>
              <a:rPr kumimoji="1" lang="en-US" altLang="ja-JP" dirty="0" smtClean="0"/>
              <a:t>CPU</a:t>
            </a:r>
          </a:p>
          <a:p>
            <a:pPr algn="ctr"/>
            <a:r>
              <a:rPr kumimoji="1" lang="en-US" altLang="ja-JP" dirty="0" smtClean="0"/>
              <a:t>0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441121" y="5097519"/>
            <a:ext cx="82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v</a:t>
            </a:r>
            <a:r>
              <a:rPr kumimoji="1" lang="en-US" altLang="ja-JP" dirty="0" smtClean="0"/>
              <a:t>CPU</a:t>
            </a:r>
          </a:p>
          <a:p>
            <a:pPr algn="ctr"/>
            <a:r>
              <a:rPr kumimoji="1" lang="en-US" altLang="ja-JP" dirty="0" smtClean="0"/>
              <a:t>1</a:t>
            </a:r>
          </a:p>
        </p:txBody>
      </p:sp>
      <p:sp>
        <p:nvSpPr>
          <p:cNvPr id="85" name="角丸四角形 84"/>
          <p:cNvSpPr/>
          <p:nvPr/>
        </p:nvSpPr>
        <p:spPr>
          <a:xfrm>
            <a:off x="4398146" y="4005064"/>
            <a:ext cx="1941934" cy="100811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4827912" y="422108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VM2</a:t>
            </a:r>
            <a:endParaRPr kumimoji="1" lang="ja-JP" altLang="en-US" sz="3200" dirty="0"/>
          </a:p>
        </p:txBody>
      </p:sp>
      <p:cxnSp>
        <p:nvCxnSpPr>
          <p:cNvPr id="102" name="直線コネクタ 101"/>
          <p:cNvCxnSpPr>
            <a:stCxn id="12" idx="0"/>
            <a:endCxn id="53" idx="4"/>
          </p:cNvCxnSpPr>
          <p:nvPr/>
        </p:nvCxnSpPr>
        <p:spPr>
          <a:xfrm flipV="1">
            <a:off x="3592678" y="5733256"/>
            <a:ext cx="1308274" cy="2543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13" idx="0"/>
            <a:endCxn id="56" idx="4"/>
          </p:cNvCxnSpPr>
          <p:nvPr/>
        </p:nvCxnSpPr>
        <p:spPr>
          <a:xfrm flipV="1">
            <a:off x="5243547" y="5737902"/>
            <a:ext cx="592477" cy="2497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1115616" y="3933056"/>
            <a:ext cx="5976664" cy="2924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 dirty="0"/>
              <a:t>が利用可能な物理</a:t>
            </a:r>
            <a:r>
              <a:rPr lang="en-US" altLang="ja-JP" dirty="0"/>
              <a:t>CPU</a:t>
            </a:r>
            <a:r>
              <a:rPr lang="ja-JP" altLang="en-US" dirty="0"/>
              <a:t>の減少分以上に性能が低下</a:t>
            </a:r>
            <a:r>
              <a:rPr lang="en-US" altLang="ja-JP" dirty="0"/>
              <a:t> [Song et al.'13]</a:t>
            </a:r>
          </a:p>
          <a:p>
            <a:pPr lvl="1"/>
            <a:r>
              <a:rPr lang="ja-JP" altLang="en-US" dirty="0"/>
              <a:t>原因はロックホルダ・プリエンプション（</a:t>
            </a:r>
            <a:r>
              <a:rPr lang="en-US" altLang="ja-JP" dirty="0"/>
              <a:t>LHP</a:t>
            </a:r>
            <a:r>
              <a:rPr lang="ja-JP" altLang="en-US" dirty="0"/>
              <a:t>）など</a:t>
            </a:r>
            <a:endParaRPr lang="en-US" altLang="ja-JP" dirty="0"/>
          </a:p>
          <a:p>
            <a:pPr lvl="1"/>
            <a:r>
              <a:rPr lang="ja-JP" altLang="en-US" dirty="0"/>
              <a:t>スピンロックを待つ仮想</a:t>
            </a:r>
            <a:r>
              <a:rPr lang="en-US" altLang="ja-JP" dirty="0"/>
              <a:t>CPU</a:t>
            </a:r>
            <a:r>
              <a:rPr lang="ja-JP" altLang="en-US" dirty="0"/>
              <a:t>が数少ない物理</a:t>
            </a:r>
            <a:r>
              <a:rPr lang="en-US" altLang="ja-JP" dirty="0"/>
              <a:t>CPU</a:t>
            </a:r>
            <a:r>
              <a:rPr lang="ja-JP" altLang="en-US" dirty="0"/>
              <a:t>を長時間専有</a:t>
            </a:r>
            <a:endParaRPr lang="en-US" altLang="ja-JP" dirty="0"/>
          </a:p>
        </p:txBody>
      </p:sp>
      <p:sp>
        <p:nvSpPr>
          <p:cNvPr id="31" name="フローチャート : 代替処理 5"/>
          <p:cNvSpPr/>
          <p:nvPr/>
        </p:nvSpPr>
        <p:spPr>
          <a:xfrm>
            <a:off x="2475509" y="4140785"/>
            <a:ext cx="122413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スピン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ウェイト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1373" y="420814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51373" y="4894766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51373" y="560820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043608" y="6297033"/>
            <a:ext cx="64910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19392" y="61232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時刻</a:t>
            </a:r>
          </a:p>
        </p:txBody>
      </p:sp>
      <p:sp>
        <p:nvSpPr>
          <p:cNvPr id="38" name="フローチャート : 代替処理 5"/>
          <p:cNvSpPr/>
          <p:nvPr/>
        </p:nvSpPr>
        <p:spPr>
          <a:xfrm>
            <a:off x="2475509" y="4854222"/>
            <a:ext cx="122413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処理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フローチャート : 代替処理 5"/>
          <p:cNvSpPr/>
          <p:nvPr/>
        </p:nvSpPr>
        <p:spPr>
          <a:xfrm>
            <a:off x="2467869" y="5540841"/>
            <a:ext cx="122413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tx1"/>
                </a:solidFill>
              </a:rPr>
              <a:t>処理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41" name="フローチャート : 代替処理 5"/>
          <p:cNvSpPr/>
          <p:nvPr/>
        </p:nvSpPr>
        <p:spPr>
          <a:xfrm>
            <a:off x="3708885" y="4143851"/>
            <a:ext cx="122413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処理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テキスト ボックス 5"/>
          <p:cNvSpPr txBox="1"/>
          <p:nvPr/>
        </p:nvSpPr>
        <p:spPr>
          <a:xfrm>
            <a:off x="30027" y="3923764"/>
            <a:ext cx="180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物理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３つ</a:t>
            </a:r>
            <a:endParaRPr kumimoji="1" lang="ja-JP" altLang="en-US" dirty="0"/>
          </a:p>
        </p:txBody>
      </p:sp>
      <p:sp>
        <p:nvSpPr>
          <p:cNvPr id="45" name="テキスト ボックス 18"/>
          <p:cNvSpPr txBox="1"/>
          <p:nvPr/>
        </p:nvSpPr>
        <p:spPr>
          <a:xfrm>
            <a:off x="27989" y="3933056"/>
            <a:ext cx="180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物理</a:t>
            </a:r>
            <a:r>
              <a:rPr kumimoji="1" lang="en-US" altLang="ja-JP" dirty="0" smtClean="0"/>
              <a:t>CPU</a:t>
            </a:r>
            <a:r>
              <a:rPr lang="ja-JP" altLang="en-US" dirty="0"/>
              <a:t>１</a:t>
            </a:r>
            <a:r>
              <a:rPr kumimoji="1" lang="ja-JP" altLang="en-US" dirty="0" smtClean="0"/>
              <a:t>つ</a:t>
            </a:r>
            <a:endParaRPr kumimoji="1" lang="ja-JP" altLang="en-US" dirty="0"/>
          </a:p>
        </p:txBody>
      </p:sp>
      <p:cxnSp>
        <p:nvCxnSpPr>
          <p:cNvPr id="46" name="Straight Connector 14"/>
          <p:cNvCxnSpPr/>
          <p:nvPr/>
        </p:nvCxnSpPr>
        <p:spPr>
          <a:xfrm flipH="1">
            <a:off x="3683085" y="4014356"/>
            <a:ext cx="25800" cy="22935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4"/>
          <p:cNvCxnSpPr/>
          <p:nvPr/>
        </p:nvCxnSpPr>
        <p:spPr>
          <a:xfrm flipH="1">
            <a:off x="4906240" y="4005064"/>
            <a:ext cx="25800" cy="22935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130376" y="4005064"/>
            <a:ext cx="25800" cy="22935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9"/>
          <p:cNvSpPr/>
          <p:nvPr/>
        </p:nvSpPr>
        <p:spPr>
          <a:xfrm>
            <a:off x="1251373" y="5540841"/>
            <a:ext cx="1152880" cy="58236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カギ線コネクタ 11"/>
          <p:cNvCxnSpPr>
            <a:stCxn id="41" idx="4"/>
          </p:cNvCxnSpPr>
          <p:nvPr/>
        </p:nvCxnSpPr>
        <p:spPr>
          <a:xfrm rot="16200000" flipH="1">
            <a:off x="1887433" y="6063587"/>
            <a:ext cx="457200" cy="57644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13"/>
          <p:cNvSpPr txBox="1"/>
          <p:nvPr/>
        </p:nvSpPr>
        <p:spPr>
          <a:xfrm>
            <a:off x="2404252" y="6395742"/>
            <a:ext cx="238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スピンロックを保持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94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42 -0.00186 " pathEditMode="relative" ptsTypes="AA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8085E-6 L 0.26771 -4.680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21554E-7 L 0.2677 -0.004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solidFill>
                  <a:srgbClr val="000000"/>
                </a:solidFill>
              </a:rPr>
              <a:t>先行研究では物理</a:t>
            </a:r>
            <a:r>
              <a:rPr lang="en-US" altLang="ja-JP">
                <a:solidFill>
                  <a:srgbClr val="000000"/>
                </a:solidFill>
              </a:rPr>
              <a:t>CPU</a:t>
            </a:r>
            <a:r>
              <a:rPr lang="ja-JP" altLang="en-US">
                <a:solidFill>
                  <a:srgbClr val="000000"/>
                </a:solidFill>
              </a:rPr>
              <a:t>がすべての仮想</a:t>
            </a:r>
            <a:r>
              <a:rPr lang="en-US" altLang="ja-JP">
                <a:solidFill>
                  <a:srgbClr val="000000"/>
                </a:solidFill>
              </a:rPr>
              <a:t>CPU</a:t>
            </a:r>
            <a:r>
              <a:rPr lang="ja-JP" altLang="en-US">
                <a:solidFill>
                  <a:srgbClr val="000000"/>
                </a:solidFill>
              </a:rPr>
              <a:t>に共有されていることを仮定</a:t>
            </a:r>
            <a:endParaRPr kumimoji="1" lang="ja-JP" altLang="en-US">
              <a:solidFill>
                <a:srgbClr val="000000"/>
              </a:solidFill>
            </a:endParaRPr>
          </a:p>
          <a:p>
            <a:pPr lvl="1"/>
            <a:r>
              <a:rPr lang="ja-JP" altLang="en-US">
                <a:solidFill>
                  <a:srgbClr val="000000"/>
                </a:solidFill>
              </a:rPr>
              <a:t>実際には仮想</a:t>
            </a:r>
            <a:r>
              <a:rPr kumimoji="1" lang="en-US" altLang="ja-JP">
                <a:solidFill>
                  <a:srgbClr val="000000"/>
                </a:solidFill>
              </a:rPr>
              <a:t>CPU</a:t>
            </a:r>
            <a:r>
              <a:rPr kumimoji="1" lang="ja-JP" altLang="en-US">
                <a:solidFill>
                  <a:srgbClr val="000000"/>
                </a:solidFill>
              </a:rPr>
              <a:t>数に比例し</a:t>
            </a:r>
            <a:r>
              <a:rPr lang="ja-JP" altLang="en-US">
                <a:solidFill>
                  <a:srgbClr val="000000"/>
                </a:solidFill>
              </a:rPr>
              <a:t>た数の</a:t>
            </a:r>
            <a:r>
              <a:rPr kumimoji="1" lang="ja-JP" altLang="en-US">
                <a:solidFill>
                  <a:srgbClr val="000000"/>
                </a:solidFill>
              </a:rPr>
              <a:t>物理</a:t>
            </a:r>
            <a:r>
              <a:rPr kumimoji="1" lang="en-US" altLang="ja-JP">
                <a:solidFill>
                  <a:srgbClr val="000000"/>
                </a:solidFill>
              </a:rPr>
              <a:t>CPU</a:t>
            </a:r>
            <a:r>
              <a:rPr kumimoji="1" lang="ja-JP" altLang="en-US">
                <a:solidFill>
                  <a:srgbClr val="000000"/>
                </a:solidFill>
              </a:rPr>
              <a:t>が利用可能とは限らない</a:t>
            </a:r>
            <a:endParaRPr kumimoji="1" lang="en-US" altLang="ja-JP">
              <a:solidFill>
                <a:srgbClr val="000000"/>
              </a:solidFill>
            </a:endParaRPr>
          </a:p>
          <a:p>
            <a:r>
              <a:rPr lang="ja-JP" altLang="en-US" dirty="0">
                <a:solidFill>
                  <a:srgbClr val="000000"/>
                </a:solidFill>
              </a:rPr>
              <a:t>各仮想</a:t>
            </a:r>
            <a:r>
              <a:rPr lang="en-US" altLang="ja-JP" dirty="0">
                <a:solidFill>
                  <a:srgbClr val="000000"/>
                </a:solidFill>
              </a:rPr>
              <a:t>CPU</a:t>
            </a:r>
            <a:r>
              <a:rPr lang="ja-JP" altLang="en-US" dirty="0">
                <a:solidFill>
                  <a:srgbClr val="000000"/>
                </a:solidFill>
              </a:rPr>
              <a:t>に割り当てられる物理</a:t>
            </a:r>
            <a:r>
              <a:rPr lang="en-US" altLang="ja-JP" dirty="0">
                <a:solidFill>
                  <a:srgbClr val="000000"/>
                </a:solidFill>
              </a:rPr>
              <a:t>CPU</a:t>
            </a:r>
            <a:r>
              <a:rPr lang="ja-JP" altLang="en-US" dirty="0">
                <a:solidFill>
                  <a:srgbClr val="000000"/>
                </a:solidFill>
              </a:rPr>
              <a:t>の割合を算出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利用可能な物理</a:t>
            </a:r>
            <a:r>
              <a:rPr lang="en-US" altLang="ja-JP" dirty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数の見積もり</a:t>
            </a:r>
            <a:r>
              <a:rPr lang="en-US" altLang="ja-JP" strike="sngStrike" dirty="0">
                <a:solidFill>
                  <a:srgbClr val="FF0000"/>
                </a:solidFill>
              </a:rPr>
              <a:t> </a:t>
            </a:r>
            <a:endParaRPr kumimoji="1" lang="ja-JP" altLang="en-US" strike="sngStrike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0" name="テキスト ボックス 10"/>
          <p:cNvSpPr txBox="1"/>
          <p:nvPr/>
        </p:nvSpPr>
        <p:spPr>
          <a:xfrm>
            <a:off x="6055568" y="5266531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仮想</a:t>
            </a:r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sp>
        <p:nvSpPr>
          <p:cNvPr id="31" name="円/楕円 34"/>
          <p:cNvSpPr/>
          <p:nvPr/>
        </p:nvSpPr>
        <p:spPr>
          <a:xfrm>
            <a:off x="2123728" y="5229200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円/楕円 35"/>
          <p:cNvSpPr/>
          <p:nvPr/>
        </p:nvSpPr>
        <p:spPr>
          <a:xfrm>
            <a:off x="2627784" y="6021288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6" name="円/楕円 36"/>
          <p:cNvSpPr/>
          <p:nvPr/>
        </p:nvSpPr>
        <p:spPr>
          <a:xfrm>
            <a:off x="3131840" y="5229200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" dirty="0" smtClean="0"/>
              <a:t>1</a:t>
            </a:r>
            <a:endParaRPr kumimoji="1" lang="ja-JP" altLang="en-US" sz="100" dirty="0"/>
          </a:p>
        </p:txBody>
      </p:sp>
      <p:sp>
        <p:nvSpPr>
          <p:cNvPr id="37" name="円/楕円 37"/>
          <p:cNvSpPr/>
          <p:nvPr/>
        </p:nvSpPr>
        <p:spPr>
          <a:xfrm>
            <a:off x="4283968" y="6021288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8" name="円/楕円 38"/>
          <p:cNvSpPr/>
          <p:nvPr/>
        </p:nvSpPr>
        <p:spPr>
          <a:xfrm>
            <a:off x="3923928" y="5229200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9"/>
          <p:cNvSpPr/>
          <p:nvPr/>
        </p:nvSpPr>
        <p:spPr>
          <a:xfrm>
            <a:off x="4644008" y="5229200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40"/>
          <p:cNvSpPr/>
          <p:nvPr/>
        </p:nvSpPr>
        <p:spPr>
          <a:xfrm>
            <a:off x="5292080" y="5229200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1"/>
          <p:cNvCxnSpPr>
            <a:stCxn id="66" idx="4"/>
            <a:endCxn id="67" idx="0"/>
          </p:cNvCxnSpPr>
          <p:nvPr/>
        </p:nvCxnSpPr>
        <p:spPr>
          <a:xfrm>
            <a:off x="2339752" y="5661248"/>
            <a:ext cx="504056" cy="3600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3"/>
          <p:cNvCxnSpPr>
            <a:stCxn id="68" idx="4"/>
            <a:endCxn id="67" idx="0"/>
          </p:cNvCxnSpPr>
          <p:nvPr/>
        </p:nvCxnSpPr>
        <p:spPr>
          <a:xfrm flipH="1">
            <a:off x="2843808" y="5661248"/>
            <a:ext cx="504056" cy="3600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4"/>
          <p:cNvCxnSpPr>
            <a:stCxn id="68" idx="4"/>
            <a:endCxn id="69" idx="0"/>
          </p:cNvCxnSpPr>
          <p:nvPr/>
        </p:nvCxnSpPr>
        <p:spPr>
          <a:xfrm>
            <a:off x="3347864" y="5661248"/>
            <a:ext cx="1152128" cy="360040"/>
          </a:xfrm>
          <a:prstGeom prst="line">
            <a:avLst/>
          </a:prstGeom>
          <a:ln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5"/>
          <p:cNvCxnSpPr>
            <a:stCxn id="70" idx="4"/>
            <a:endCxn id="69" idx="0"/>
          </p:cNvCxnSpPr>
          <p:nvPr/>
        </p:nvCxnSpPr>
        <p:spPr>
          <a:xfrm>
            <a:off x="4139952" y="5661248"/>
            <a:ext cx="360040" cy="3600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6"/>
          <p:cNvCxnSpPr>
            <a:endCxn id="69" idx="0"/>
          </p:cNvCxnSpPr>
          <p:nvPr/>
        </p:nvCxnSpPr>
        <p:spPr>
          <a:xfrm flipH="1">
            <a:off x="4499992" y="5661248"/>
            <a:ext cx="360040" cy="3600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7"/>
          <p:cNvCxnSpPr>
            <a:endCxn id="69" idx="0"/>
          </p:cNvCxnSpPr>
          <p:nvPr/>
        </p:nvCxnSpPr>
        <p:spPr>
          <a:xfrm flipH="1">
            <a:off x="4499992" y="5661248"/>
            <a:ext cx="1008112" cy="3600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50"/>
          <p:cNvSpPr txBox="1"/>
          <p:nvPr/>
        </p:nvSpPr>
        <p:spPr>
          <a:xfrm>
            <a:off x="3131840" y="522920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48" name="テキスト ボックス 50"/>
          <p:cNvSpPr txBox="1"/>
          <p:nvPr/>
        </p:nvSpPr>
        <p:spPr>
          <a:xfrm>
            <a:off x="3923928" y="522920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49" name="テキスト ボックス 50"/>
          <p:cNvSpPr txBox="1"/>
          <p:nvPr/>
        </p:nvSpPr>
        <p:spPr>
          <a:xfrm>
            <a:off x="4644008" y="522920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50" name="テキスト ボックス 50"/>
          <p:cNvSpPr txBox="1"/>
          <p:nvPr/>
        </p:nvSpPr>
        <p:spPr>
          <a:xfrm>
            <a:off x="5292080" y="522920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4</a:t>
            </a:r>
            <a:endParaRPr kumimoji="1" lang="ja-JP" altLang="en-US" sz="1800" dirty="0"/>
          </a:p>
        </p:txBody>
      </p:sp>
      <p:sp>
        <p:nvSpPr>
          <p:cNvPr id="51" name="テキスト ボックス 10"/>
          <p:cNvSpPr txBox="1"/>
          <p:nvPr/>
        </p:nvSpPr>
        <p:spPr>
          <a:xfrm>
            <a:off x="6084168" y="6021288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 smtClean="0"/>
              <a:t>物理</a:t>
            </a:r>
            <a:r>
              <a:rPr kumimoji="1" lang="en-US" altLang="ja-JP" sz="2000" dirty="0" smtClean="0"/>
              <a:t>CPU</a:t>
            </a:r>
            <a:endParaRPr kumimoji="1" lang="ja-JP" altLang="en-US" sz="2000" dirty="0"/>
          </a:p>
        </p:txBody>
      </p:sp>
      <p:graphicFrame>
        <p:nvGraphicFramePr>
          <p:cNvPr id="52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244783"/>
              </p:ext>
            </p:extLst>
          </p:nvPr>
        </p:nvGraphicFramePr>
        <p:xfrm>
          <a:off x="2259591" y="4653136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" name="数式" r:id="rId4" imgW="152400" imgH="393700" progId="Equation.3">
                  <p:embed/>
                </p:oleObj>
              </mc:Choice>
              <mc:Fallback>
                <p:oleObj name="数式" r:id="rId4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9591" y="4653136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オブジェクト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051270"/>
              </p:ext>
            </p:extLst>
          </p:nvPr>
        </p:nvGraphicFramePr>
        <p:xfrm>
          <a:off x="3275856" y="4653136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" name="数式" r:id="rId6" imgW="152400" imgH="393700" progId="Equation.3">
                  <p:embed/>
                </p:oleObj>
              </mc:Choice>
              <mc:Fallback>
                <p:oleObj name="数式" r:id="rId6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5856" y="4653136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オブジェクト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354116"/>
              </p:ext>
            </p:extLst>
          </p:nvPr>
        </p:nvGraphicFramePr>
        <p:xfrm>
          <a:off x="4067944" y="4653136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" name="数式" r:id="rId7" imgW="152400" imgH="393700" progId="Equation.3">
                  <p:embed/>
                </p:oleObj>
              </mc:Choice>
              <mc:Fallback>
                <p:oleObj name="数式" r:id="rId7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7944" y="4653136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オブジェクト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174249"/>
              </p:ext>
            </p:extLst>
          </p:nvPr>
        </p:nvGraphicFramePr>
        <p:xfrm>
          <a:off x="4788024" y="4653136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" name="数式" r:id="rId9" imgW="152400" imgH="393700" progId="Equation.3">
                  <p:embed/>
                </p:oleObj>
              </mc:Choice>
              <mc:Fallback>
                <p:oleObj name="数式" r:id="rId9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8024" y="4653136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オブジェクト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22527"/>
              </p:ext>
            </p:extLst>
          </p:nvPr>
        </p:nvGraphicFramePr>
        <p:xfrm>
          <a:off x="5436096" y="4653136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" name="数式" r:id="rId10" imgW="152400" imgH="393700" progId="Equation.3">
                  <p:embed/>
                </p:oleObj>
              </mc:Choice>
              <mc:Fallback>
                <p:oleObj name="数式" r:id="rId10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36096" y="4653136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オブジェクト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452890"/>
              </p:ext>
            </p:extLst>
          </p:nvPr>
        </p:nvGraphicFramePr>
        <p:xfrm>
          <a:off x="2259591" y="4660230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8" name="数式" r:id="rId11" imgW="152400" imgH="393700" progId="Equation.3">
                  <p:embed/>
                </p:oleObj>
              </mc:Choice>
              <mc:Fallback>
                <p:oleObj name="数式" r:id="rId11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9591" y="4660230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オブジェクト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07021"/>
              </p:ext>
            </p:extLst>
          </p:nvPr>
        </p:nvGraphicFramePr>
        <p:xfrm>
          <a:off x="3117726" y="4660305"/>
          <a:ext cx="5111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" name="数式" r:id="rId12" imgW="406400" imgH="393700" progId="Equation.3">
                  <p:embed/>
                </p:oleObj>
              </mc:Choice>
              <mc:Fallback>
                <p:oleObj name="数式" r:id="rId12" imgW="406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17726" y="4660305"/>
                        <a:ext cx="511175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オブジェクト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32740"/>
              </p:ext>
            </p:extLst>
          </p:nvPr>
        </p:nvGraphicFramePr>
        <p:xfrm>
          <a:off x="4067944" y="4660230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" name="数式" r:id="rId14" imgW="152400" imgH="393700" progId="Equation.3">
                  <p:embed/>
                </p:oleObj>
              </mc:Choice>
              <mc:Fallback>
                <p:oleObj name="数式" r:id="rId14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67944" y="4660230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オブジェクト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038028"/>
              </p:ext>
            </p:extLst>
          </p:nvPr>
        </p:nvGraphicFramePr>
        <p:xfrm>
          <a:off x="4788024" y="4660309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" name="数式" r:id="rId16" imgW="152400" imgH="393700" progId="Equation.3">
                  <p:embed/>
                </p:oleObj>
              </mc:Choice>
              <mc:Fallback>
                <p:oleObj name="数式" r:id="rId16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88024" y="4660309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オブジェクト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16046"/>
              </p:ext>
            </p:extLst>
          </p:nvPr>
        </p:nvGraphicFramePr>
        <p:xfrm>
          <a:off x="5436096" y="4660230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" name="数式" r:id="rId18" imgW="152400" imgH="393700" progId="Equation.3">
                  <p:embed/>
                </p:oleObj>
              </mc:Choice>
              <mc:Fallback>
                <p:oleObj name="数式" r:id="rId18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36096" y="4660230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角丸四角形 68"/>
          <p:cNvSpPr/>
          <p:nvPr/>
        </p:nvSpPr>
        <p:spPr>
          <a:xfrm>
            <a:off x="2123728" y="4077072"/>
            <a:ext cx="2376264" cy="10801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VM1</a:t>
            </a:r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3" name="角丸四角形 69"/>
          <p:cNvSpPr/>
          <p:nvPr/>
        </p:nvSpPr>
        <p:spPr>
          <a:xfrm>
            <a:off x="4644008" y="4077072"/>
            <a:ext cx="1224136" cy="10801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VM2</a:t>
            </a:r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64" name="オブジェクト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099827"/>
              </p:ext>
            </p:extLst>
          </p:nvPr>
        </p:nvGraphicFramePr>
        <p:xfrm>
          <a:off x="1835696" y="4077072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3" name="数式" r:id="rId20" imgW="152400" imgH="393700" progId="Equation.3">
                  <p:embed/>
                </p:oleObj>
              </mc:Choice>
              <mc:Fallback>
                <p:oleObj name="数式" r:id="rId20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35696" y="4077072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オブジェクト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140547"/>
              </p:ext>
            </p:extLst>
          </p:nvPr>
        </p:nvGraphicFramePr>
        <p:xfrm>
          <a:off x="5940152" y="4149080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" name="数式" r:id="rId22" imgW="152400" imgH="393700" progId="Equation.3">
                  <p:embed/>
                </p:oleObj>
              </mc:Choice>
              <mc:Fallback>
                <p:oleObj name="数式" r:id="rId22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940152" y="4149080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直線コネクタ 42"/>
          <p:cNvCxnSpPr>
            <a:endCxn id="69" idx="0"/>
          </p:cNvCxnSpPr>
          <p:nvPr/>
        </p:nvCxnSpPr>
        <p:spPr>
          <a:xfrm>
            <a:off x="3365202" y="5695925"/>
            <a:ext cx="1134790" cy="325363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角丸四角形 48"/>
          <p:cNvSpPr/>
          <p:nvPr/>
        </p:nvSpPr>
        <p:spPr>
          <a:xfrm>
            <a:off x="1979712" y="5194523"/>
            <a:ext cx="1728192" cy="133082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角丸四角形 49"/>
          <p:cNvSpPr/>
          <p:nvPr/>
        </p:nvSpPr>
        <p:spPr>
          <a:xfrm>
            <a:off x="3851920" y="5194523"/>
            <a:ext cx="1906884" cy="133082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9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060371"/>
              </p:ext>
            </p:extLst>
          </p:nvPr>
        </p:nvGraphicFramePr>
        <p:xfrm>
          <a:off x="1619672" y="5373216"/>
          <a:ext cx="1920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5" name="数式" r:id="rId24" imgW="136800" imgH="383760" progId="Equation.3">
                  <p:embed/>
                </p:oleObj>
              </mc:Choice>
              <mc:Fallback>
                <p:oleObj name="数式" r:id="rId24" imgW="13680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373216"/>
                        <a:ext cx="19208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036957"/>
              </p:ext>
            </p:extLst>
          </p:nvPr>
        </p:nvGraphicFramePr>
        <p:xfrm>
          <a:off x="5868144" y="5344380"/>
          <a:ext cx="1920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" name="数式" r:id="rId25" imgW="136800" imgH="383760" progId="Equation.3">
                  <p:embed/>
                </p:oleObj>
              </mc:Choice>
              <mc:Fallback>
                <p:oleObj name="数式" r:id="rId25" imgW="13680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344380"/>
                        <a:ext cx="19208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09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en-US" dirty="0" smtClean="0"/>
              <a:t>各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に物理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を排他的に割り当てる</a:t>
            </a:r>
            <a:endParaRPr lang="en-US" altLang="ja-JP" dirty="0" smtClean="0"/>
          </a:p>
          <a:p>
            <a:pPr lvl="1"/>
            <a:r>
              <a:rPr lang="ja-JP" altLang="en-US" dirty="0"/>
              <a:t>目標実行時間：物理</a:t>
            </a:r>
            <a:r>
              <a:rPr lang="en-US" altLang="ja-JP" dirty="0"/>
              <a:t>CPU</a:t>
            </a:r>
            <a:r>
              <a:rPr lang="ja-JP" altLang="en-US" dirty="0"/>
              <a:t>を</a:t>
            </a:r>
            <a:r>
              <a:rPr lang="en-US" altLang="ja-JP" dirty="0"/>
              <a:t>1/n</a:t>
            </a:r>
            <a:r>
              <a:rPr lang="ja-JP" altLang="en-US" dirty="0"/>
              <a:t>にした時に</a:t>
            </a:r>
            <a:r>
              <a:rPr lang="en-US" altLang="ja-JP" dirty="0"/>
              <a:t>n</a:t>
            </a:r>
            <a:r>
              <a:rPr lang="ja-JP" altLang="en-US" dirty="0"/>
              <a:t>倍</a:t>
            </a:r>
            <a:endParaRPr lang="en-US" altLang="ja-JP" dirty="0"/>
          </a:p>
          <a:p>
            <a:pPr lvl="1"/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の割り当てを</a:t>
            </a:r>
            <a:r>
              <a:rPr lang="ja-JP" altLang="en-US" dirty="0" smtClean="0"/>
              <a:t>減らすと性能</a:t>
            </a:r>
            <a:r>
              <a:rPr lang="ja-JP" altLang="en-US" dirty="0"/>
              <a:t>が低下</a:t>
            </a:r>
            <a:endParaRPr lang="en-US" altLang="ja-JP" dirty="0"/>
          </a:p>
          <a:p>
            <a:pPr lvl="1"/>
            <a:r>
              <a:rPr lang="ja-JP" altLang="en-US" dirty="0"/>
              <a:t>先行研究により</a:t>
            </a:r>
            <a:r>
              <a:rPr lang="ja-JP" altLang="en-US" dirty="0" smtClean="0"/>
              <a:t>最大</a:t>
            </a:r>
            <a:r>
              <a:rPr lang="en-US" altLang="ja-JP" dirty="0" smtClean="0"/>
              <a:t>14</a:t>
            </a:r>
            <a:r>
              <a:rPr lang="ja-JP" altLang="en-US" dirty="0" smtClean="0"/>
              <a:t>倍</a:t>
            </a:r>
            <a:r>
              <a:rPr lang="ja-JP" altLang="en-US" dirty="0"/>
              <a:t>の性能向上</a:t>
            </a:r>
            <a:endParaRPr lang="en-US" altLang="ja-JP" dirty="0"/>
          </a:p>
          <a:p>
            <a:pPr lvl="2"/>
            <a:r>
              <a:rPr lang="en-US" altLang="ja-JP" dirty="0" smtClean="0"/>
              <a:t>BT</a:t>
            </a:r>
            <a:r>
              <a:rPr lang="ja-JP" altLang="en-US" dirty="0" smtClean="0"/>
              <a:t>で物理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</a:t>
            </a:r>
            <a:r>
              <a:rPr lang="en-US" altLang="ja-JP" dirty="0" smtClean="0"/>
              <a:t>12</a:t>
            </a:r>
            <a:r>
              <a:rPr lang="ja-JP" altLang="en-US" dirty="0" smtClean="0"/>
              <a:t>個にした時には逆に</a:t>
            </a:r>
            <a:r>
              <a:rPr lang="en-US" altLang="ja-JP" dirty="0" smtClean="0"/>
              <a:t>1.3</a:t>
            </a:r>
            <a:r>
              <a:rPr lang="ja-JP" altLang="en-US" dirty="0" smtClean="0"/>
              <a:t>倍</a:t>
            </a:r>
            <a:r>
              <a:rPr lang="ja-JP" altLang="en-US" dirty="0"/>
              <a:t>の性能低下</a:t>
            </a:r>
            <a:endParaRPr lang="en-US" altLang="ja-JP" dirty="0"/>
          </a:p>
        </p:txBody>
      </p:sp>
      <p:sp>
        <p:nvSpPr>
          <p:cNvPr id="70" name="正方形/長方形 69"/>
          <p:cNvSpPr/>
          <p:nvPr/>
        </p:nvSpPr>
        <p:spPr>
          <a:xfrm>
            <a:off x="4785742" y="5396885"/>
            <a:ext cx="720080" cy="61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VM</a:t>
            </a:r>
            <a:r>
              <a:rPr lang="ja-JP" altLang="en-US" dirty="0" smtClean="0">
                <a:solidFill>
                  <a:schemeClr val="tx1"/>
                </a:solidFill>
              </a:rPr>
              <a:t>への物理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割り当てを削減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23</a:t>
            </a:fld>
            <a:endParaRPr kumimoji="1" lang="ja-JP" altLang="en-US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956389"/>
              </p:ext>
            </p:extLst>
          </p:nvPr>
        </p:nvGraphicFramePr>
        <p:xfrm>
          <a:off x="17058" y="3939560"/>
          <a:ext cx="4569732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1600" y="4288450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最悪値</a:t>
            </a:r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404519"/>
              </p:ext>
            </p:extLst>
          </p:nvPr>
        </p:nvGraphicFramePr>
        <p:xfrm>
          <a:off x="4785742" y="3861048"/>
          <a:ext cx="4358258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580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r>
              <a:rPr lang="ja-JP" altLang="en-US" dirty="0"/>
              <a:t>様々な</a:t>
            </a:r>
            <a:r>
              <a:rPr kumimoji="1" lang="ja-JP" altLang="en-US" dirty="0" smtClean="0"/>
              <a:t>仮想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数で性能を測定し、最適な仮想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数を調査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先行研究の</a:t>
            </a:r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数：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が利用可能な物理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最適な仮想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数はそれよりも大きくなる場合があった</a:t>
            </a:r>
            <a:endParaRPr lang="en-US" altLang="ja-JP" dirty="0" smtClean="0"/>
          </a:p>
          <a:p>
            <a:pPr lvl="2"/>
            <a:r>
              <a:rPr lang="en-US" altLang="ja-JP" dirty="0"/>
              <a:t>LU</a:t>
            </a:r>
            <a:r>
              <a:rPr lang="ja-JP" altLang="en-US" dirty="0"/>
              <a:t>では逆に少ない場合に最適</a:t>
            </a:r>
            <a:endParaRPr lang="en-US" altLang="ja-JP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最適</a:t>
            </a:r>
            <a:r>
              <a:rPr lang="ja-JP" altLang="en-US" dirty="0" smtClean="0">
                <a:solidFill>
                  <a:schemeClr val="tx1"/>
                </a:solidFill>
              </a:rPr>
              <a:t>な仮想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数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24</a:t>
            </a:fld>
            <a:endParaRPr kumimoji="1" lang="ja-JP" altLang="en-US"/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903765"/>
              </p:ext>
            </p:extLst>
          </p:nvPr>
        </p:nvGraphicFramePr>
        <p:xfrm>
          <a:off x="107504" y="3861048"/>
          <a:ext cx="4139952" cy="289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196644"/>
              </p:ext>
            </p:extLst>
          </p:nvPr>
        </p:nvGraphicFramePr>
        <p:xfrm>
          <a:off x="4139952" y="4251684"/>
          <a:ext cx="4572000" cy="260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36096" y="4581128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最大改善率</a:t>
            </a:r>
          </a:p>
        </p:txBody>
      </p:sp>
    </p:spTree>
    <p:extLst>
      <p:ext uri="{BB962C8B-B14F-4D97-AF65-F5344CB8AC3E}">
        <p14:creationId xmlns:p14="http://schemas.microsoft.com/office/powerpoint/2010/main" val="222670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不足時の対処によって効果は異なる</a:t>
            </a:r>
            <a:endParaRPr lang="en-US" altLang="ja-JP" dirty="0"/>
          </a:p>
          <a:p>
            <a:pPr lvl="1"/>
            <a:r>
              <a:rPr lang="ja-JP" altLang="en-US" dirty="0"/>
              <a:t>性能が低下する場合もある</a:t>
            </a:r>
            <a:endParaRPr lang="en-US" altLang="ja-JP" dirty="0"/>
          </a:p>
          <a:p>
            <a:pPr lvl="2"/>
            <a:endParaRPr lang="en-US" altLang="ja-JP" dirty="0"/>
          </a:p>
          <a:p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lang="ja-JP" altLang="en-US" dirty="0"/>
              <a:t>数の算出方法は最適ではない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が利用可能な物理</a:t>
            </a:r>
            <a:r>
              <a:rPr lang="en-US" altLang="ja-JP" dirty="0"/>
              <a:t>CPU</a:t>
            </a:r>
            <a:r>
              <a:rPr lang="ja-JP" altLang="en-US" dirty="0"/>
              <a:t>数よりも増やしたほうが性能が向上する場合がある</a:t>
            </a:r>
            <a:endParaRPr lang="en-US" altLang="ja-JP" dirty="0"/>
          </a:p>
          <a:p>
            <a:pPr lvl="2"/>
            <a:endParaRPr lang="en-US" altLang="ja-JP" dirty="0"/>
          </a:p>
          <a:p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lang="ja-JP" altLang="en-US" dirty="0"/>
              <a:t>数を減らすことによる性能改善には限界がある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先行研究についての予備実験のまとめ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2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515751"/>
              </p:ext>
            </p:extLst>
          </p:nvPr>
        </p:nvGraphicFramePr>
        <p:xfrm>
          <a:off x="251520" y="3789040"/>
          <a:ext cx="3994150" cy="295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手法１：仮想</a:t>
            </a:r>
            <a:r>
              <a:rPr lang="en-US" altLang="ja-JP" dirty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数の動的最適化の効果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ja-JP" altLang="en-US" dirty="0" smtClean="0"/>
              <a:t>利用可能な物理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数に減らす先行研究と比較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BT</a:t>
            </a:r>
            <a:r>
              <a:rPr lang="ja-JP" altLang="en-US" dirty="0" smtClean="0"/>
              <a:t>では最大</a:t>
            </a:r>
            <a:r>
              <a:rPr lang="en-US" altLang="ja-JP" dirty="0"/>
              <a:t>30%</a:t>
            </a:r>
            <a:r>
              <a:rPr lang="ja-JP" altLang="en-US" dirty="0"/>
              <a:t>の性能</a:t>
            </a:r>
            <a:r>
              <a:rPr lang="ja-JP" altLang="en-US" dirty="0" smtClean="0"/>
              <a:t>向上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最適性能とほぼ同等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数は小さく</a:t>
            </a:r>
            <a:r>
              <a:rPr lang="ja-JP" altLang="en-US" dirty="0"/>
              <a:t>なる場合もあった</a:t>
            </a:r>
            <a:endParaRPr lang="en-US" altLang="ja-JP" dirty="0"/>
          </a:p>
          <a:p>
            <a:pPr lvl="1"/>
            <a:r>
              <a:rPr lang="en-US" altLang="ja-JP" dirty="0"/>
              <a:t>LU</a:t>
            </a:r>
            <a:r>
              <a:rPr lang="ja-JP" altLang="en-US" dirty="0"/>
              <a:t>では性能が向上</a:t>
            </a:r>
            <a:r>
              <a:rPr lang="ja-JP" altLang="en-US" dirty="0" smtClean="0"/>
              <a:t>しなかった</a:t>
            </a:r>
            <a:endParaRPr lang="en-US" altLang="ja-JP" dirty="0" smtClean="0"/>
          </a:p>
          <a:p>
            <a:pPr lvl="2"/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26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5373216"/>
            <a:ext cx="316835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41769"/>
              </p:ext>
            </p:extLst>
          </p:nvPr>
        </p:nvGraphicFramePr>
        <p:xfrm>
          <a:off x="4386808" y="3691232"/>
          <a:ext cx="4357174" cy="320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199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手法２：スレッド数の最適化の効果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r>
              <a:rPr lang="ja-JP" altLang="en-US" dirty="0"/>
              <a:t>スレッド数を</a:t>
            </a:r>
            <a:r>
              <a:rPr lang="en-US" altLang="ja-JP" dirty="0"/>
              <a:t>VM</a:t>
            </a:r>
            <a:r>
              <a:rPr lang="ja-JP" altLang="en-US" dirty="0"/>
              <a:t>が利用可能な物理</a:t>
            </a:r>
            <a:r>
              <a:rPr lang="en-US" altLang="ja-JP" dirty="0"/>
              <a:t>CPU</a:t>
            </a:r>
            <a:r>
              <a:rPr lang="ja-JP" altLang="en-US" dirty="0"/>
              <a:t>数に減らして性能を測定</a:t>
            </a:r>
            <a:endParaRPr lang="en-US" altLang="ja-JP" dirty="0"/>
          </a:p>
          <a:p>
            <a:pPr lvl="1"/>
            <a:r>
              <a:rPr lang="ja-JP" altLang="en-US" dirty="0"/>
              <a:t>ほとんどの</a:t>
            </a:r>
            <a:r>
              <a:rPr lang="ja-JP" altLang="en-US" dirty="0" smtClean="0"/>
              <a:t>場合</a:t>
            </a:r>
            <a:r>
              <a:rPr lang="ja-JP" altLang="en-US" dirty="0"/>
              <a:t>で先行研究より性能が向上</a:t>
            </a:r>
            <a:endParaRPr lang="en-US" altLang="ja-JP" dirty="0" smtClean="0"/>
          </a:p>
          <a:p>
            <a:pPr lvl="2"/>
            <a:r>
              <a:rPr lang="en-US" altLang="ja-JP" dirty="0"/>
              <a:t>BT</a:t>
            </a:r>
            <a:r>
              <a:rPr lang="ja-JP" altLang="en-US" dirty="0"/>
              <a:t>では最大</a:t>
            </a:r>
            <a:r>
              <a:rPr lang="en-US" altLang="ja-JP" dirty="0"/>
              <a:t>53%</a:t>
            </a:r>
            <a:r>
              <a:rPr lang="ja-JP" altLang="en-US" dirty="0"/>
              <a:t>、</a:t>
            </a:r>
            <a:r>
              <a:rPr lang="en-US" altLang="ja-JP" dirty="0"/>
              <a:t>LU</a:t>
            </a:r>
            <a:r>
              <a:rPr lang="ja-JP" altLang="en-US" dirty="0"/>
              <a:t>では最大</a:t>
            </a:r>
            <a:r>
              <a:rPr lang="ja-JP" altLang="en-US" dirty="0" smtClean="0"/>
              <a:t>で</a:t>
            </a:r>
            <a:r>
              <a:rPr lang="en-US" altLang="ja-JP" dirty="0" smtClean="0"/>
              <a:t>99%</a:t>
            </a:r>
          </a:p>
          <a:p>
            <a:pPr lvl="1"/>
            <a:r>
              <a:rPr lang="ja-JP" altLang="en-US" dirty="0"/>
              <a:t>アプリケーション依存</a:t>
            </a:r>
            <a:r>
              <a:rPr lang="ja-JP" altLang="en-US" dirty="0" smtClean="0"/>
              <a:t>で全てに適応できるわけではない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27</a:t>
            </a:fld>
            <a:endParaRPr kumimoji="1" lang="ja-JP" altLang="en-US"/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218713"/>
              </p:ext>
            </p:extLst>
          </p:nvPr>
        </p:nvGraphicFramePr>
        <p:xfrm>
          <a:off x="4644008" y="3717032"/>
          <a:ext cx="449999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805432"/>
              </p:ext>
            </p:extLst>
          </p:nvPr>
        </p:nvGraphicFramePr>
        <p:xfrm>
          <a:off x="19926" y="3789040"/>
          <a:ext cx="4408058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477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r>
              <a:rPr lang="ja-JP" altLang="en-US" dirty="0" smtClean="0"/>
              <a:t>仮想化環境では物理</a:t>
            </a:r>
            <a:r>
              <a:rPr lang="en-US" altLang="ja-JP" dirty="0"/>
              <a:t>CPU</a:t>
            </a:r>
            <a:r>
              <a:rPr lang="ja-JP" altLang="en-US" dirty="0"/>
              <a:t>より多くの仮想</a:t>
            </a:r>
            <a:r>
              <a:rPr lang="en-US" altLang="ja-JP" dirty="0" smtClean="0"/>
              <a:t>CPU</a:t>
            </a:r>
            <a:r>
              <a:rPr lang="ja-JP" altLang="en-US" dirty="0"/>
              <a:t>を動作させることが多い</a:t>
            </a:r>
            <a:endParaRPr lang="en-US" altLang="ja-JP" dirty="0"/>
          </a:p>
          <a:p>
            <a:pPr lvl="1"/>
            <a:r>
              <a:rPr lang="ja-JP" altLang="en-US" dirty="0" smtClean="0"/>
              <a:t>特に</a:t>
            </a:r>
            <a:r>
              <a:rPr lang="en-US" altLang="ja-JP" dirty="0" smtClean="0"/>
              <a:t>VM</a:t>
            </a:r>
            <a:r>
              <a:rPr lang="ja-JP" altLang="en-US" dirty="0" smtClean="0"/>
              <a:t>マイグレーション後に物理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が不足しやすい</a:t>
            </a:r>
            <a:endParaRPr lang="en-US" altLang="ja-JP" dirty="0" smtClean="0"/>
          </a:p>
          <a:p>
            <a:r>
              <a:rPr lang="en-US" altLang="ja-JP" dirty="0"/>
              <a:t>VM</a:t>
            </a:r>
            <a:r>
              <a:rPr lang="ja-JP" altLang="en-US" dirty="0"/>
              <a:t>が利用可能な物理</a:t>
            </a:r>
            <a:r>
              <a:rPr lang="en-US" altLang="ja-JP" dirty="0"/>
              <a:t>CPU</a:t>
            </a:r>
            <a:r>
              <a:rPr lang="ja-JP" altLang="en-US" dirty="0"/>
              <a:t>の減少分以上に性能が低下</a:t>
            </a:r>
            <a:r>
              <a:rPr lang="en-US" altLang="ja-JP" dirty="0"/>
              <a:t> [Song et al.'13]</a:t>
            </a:r>
          </a:p>
          <a:p>
            <a:pPr lvl="1"/>
            <a:r>
              <a:rPr lang="ja-JP" altLang="en-US" dirty="0"/>
              <a:t>スピンロックを待つ仮想</a:t>
            </a:r>
            <a:r>
              <a:rPr lang="en-US" altLang="ja-JP" dirty="0"/>
              <a:t>CPU</a:t>
            </a:r>
            <a:r>
              <a:rPr lang="ja-JP" altLang="en-US" dirty="0"/>
              <a:t>が物理</a:t>
            </a:r>
            <a:r>
              <a:rPr lang="en-US" altLang="ja-JP" dirty="0"/>
              <a:t>CPU</a:t>
            </a:r>
            <a:r>
              <a:rPr lang="ja-JP" altLang="en-US" dirty="0"/>
              <a:t>を専有するため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物理</a:t>
            </a:r>
            <a:r>
              <a:rPr lang="en-US" altLang="ja-JP" dirty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の不足による性能低下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3728" y="63093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サーバ</a:t>
            </a:r>
            <a:r>
              <a:rPr kumimoji="1" lang="en-US" altLang="ja-JP" sz="1600" dirty="0" smtClean="0"/>
              <a:t>1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63093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サーバ</a:t>
            </a:r>
            <a:r>
              <a:rPr lang="en-US" altLang="ja-JP" sz="1600" dirty="0" smtClean="0"/>
              <a:t>2</a:t>
            </a:r>
            <a:endParaRPr kumimoji="1" lang="ja-JP" altLang="en-US" sz="1600" dirty="0"/>
          </a:p>
        </p:txBody>
      </p:sp>
      <p:sp>
        <p:nvSpPr>
          <p:cNvPr id="11" name="角丸四角形 10"/>
          <p:cNvSpPr/>
          <p:nvPr/>
        </p:nvSpPr>
        <p:spPr>
          <a:xfrm>
            <a:off x="2123728" y="4581128"/>
            <a:ext cx="1008112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VM1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979712" y="5661248"/>
            <a:ext cx="129614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2195736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699792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004048" y="5661248"/>
            <a:ext cx="208823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508104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084168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9714" y="56519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2114" y="51479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1" name="円/楕円 30"/>
          <p:cNvSpPr/>
          <p:nvPr/>
        </p:nvSpPr>
        <p:spPr>
          <a:xfrm>
            <a:off x="2195736" y="5157192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2699792" y="5157192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6156176" y="5157192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6624228" y="5158114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92280" y="56612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272300" y="513276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102170" y="4653136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VM2</a:t>
            </a:r>
            <a:endParaRPr kumimoji="1" lang="ja-JP" altLang="en-US" sz="2400" dirty="0"/>
          </a:p>
        </p:txBody>
      </p:sp>
      <p:sp>
        <p:nvSpPr>
          <p:cNvPr id="39" name="角丸四角形 38"/>
          <p:cNvSpPr/>
          <p:nvPr/>
        </p:nvSpPr>
        <p:spPr>
          <a:xfrm>
            <a:off x="6084168" y="4581128"/>
            <a:ext cx="1008112" cy="576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3</a:t>
            </a:fld>
            <a:endParaRPr kumimoji="1" lang="ja-JP" altLang="en-US"/>
          </a:p>
        </p:txBody>
      </p:sp>
      <p:cxnSp>
        <p:nvCxnSpPr>
          <p:cNvPr id="27" name="直線コネクタ 26"/>
          <p:cNvCxnSpPr>
            <a:stCxn id="34" idx="4"/>
            <a:endCxn id="24" idx="0"/>
          </p:cNvCxnSpPr>
          <p:nvPr/>
        </p:nvCxnSpPr>
        <p:spPr>
          <a:xfrm flipH="1">
            <a:off x="6264188" y="5518154"/>
            <a:ext cx="540060" cy="28711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33" idx="4"/>
            <a:endCxn id="23" idx="0"/>
          </p:cNvCxnSpPr>
          <p:nvPr/>
        </p:nvCxnSpPr>
        <p:spPr>
          <a:xfrm flipH="1">
            <a:off x="5688124" y="5517232"/>
            <a:ext cx="648072" cy="2880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endCxn id="24" idx="0"/>
          </p:cNvCxnSpPr>
          <p:nvPr/>
        </p:nvCxnSpPr>
        <p:spPr>
          <a:xfrm>
            <a:off x="5724128" y="5517232"/>
            <a:ext cx="540060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endCxn id="23" idx="0"/>
          </p:cNvCxnSpPr>
          <p:nvPr/>
        </p:nvCxnSpPr>
        <p:spPr>
          <a:xfrm>
            <a:off x="5220072" y="5517232"/>
            <a:ext cx="468052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92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0481E-6 L 0.2993 -1.40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1811E-6 L 0.3033 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1811E-6 L 0.30313 0.0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873752"/>
          </a:xfrm>
        </p:spPr>
        <p:txBody>
          <a:bodyPr/>
          <a:lstStyle/>
          <a:p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</a:t>
            </a:r>
            <a:r>
              <a:rPr lang="en-US" altLang="ja-JP" dirty="0"/>
              <a:t>VM</a:t>
            </a:r>
            <a:r>
              <a:rPr lang="ja-JP" altLang="en-US" dirty="0"/>
              <a:t>が利用可能な物理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数に合わせて減らす</a:t>
            </a:r>
            <a:r>
              <a:rPr lang="en-US" altLang="ja-JP" dirty="0" smtClean="0"/>
              <a:t> [Song et al.'13]</a:t>
            </a:r>
          </a:p>
          <a:p>
            <a:pPr lvl="1"/>
            <a:r>
              <a:rPr lang="ja-JP" altLang="en-US" dirty="0"/>
              <a:t>仮想</a:t>
            </a:r>
            <a:r>
              <a:rPr lang="en-US" altLang="ja-JP" dirty="0" smtClean="0"/>
              <a:t>CPU</a:t>
            </a:r>
            <a:r>
              <a:rPr lang="ja-JP" altLang="en-US" dirty="0"/>
              <a:t>と物理</a:t>
            </a:r>
            <a:r>
              <a:rPr lang="en-US" altLang="ja-JP" dirty="0"/>
              <a:t>CPU</a:t>
            </a:r>
            <a:r>
              <a:rPr lang="ja-JP" altLang="en-US" dirty="0"/>
              <a:t>を１対１に対応づける</a:t>
            </a:r>
            <a:r>
              <a:rPr lang="ja-JP" altLang="en-US" dirty="0" smtClean="0"/>
              <a:t>こと</a:t>
            </a:r>
            <a:r>
              <a:rPr lang="ja-JP" altLang="en-US" dirty="0"/>
              <a:t>でスピンロックの問題を回避</a:t>
            </a:r>
            <a:endParaRPr lang="en-US" altLang="ja-JP" dirty="0"/>
          </a:p>
          <a:p>
            <a:pPr lvl="1"/>
            <a:r>
              <a:rPr lang="ja-JP" altLang="en-US" dirty="0"/>
              <a:t>大幅に性能が改善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先行研究：</a:t>
            </a:r>
            <a:r>
              <a:rPr lang="en-US" altLang="ja-JP" dirty="0" smtClean="0">
                <a:solidFill>
                  <a:schemeClr val="tx1"/>
                </a:solidFill>
              </a:rPr>
              <a:t>VM</a:t>
            </a:r>
            <a:r>
              <a:rPr lang="ja-JP" altLang="en-US" dirty="0" smtClean="0">
                <a:solidFill>
                  <a:schemeClr val="tx1"/>
                </a:solidFill>
              </a:rPr>
              <a:t>の仮想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数の</a:t>
            </a:r>
            <a:r>
              <a:rPr lang="ja-JP" altLang="en-US" dirty="0">
                <a:solidFill>
                  <a:schemeClr val="tx1"/>
                </a:solidFill>
              </a:rPr>
              <a:t>最適化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2699792" y="3907356"/>
            <a:ext cx="3096344" cy="11352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3485622" y="4147688"/>
            <a:ext cx="2166498" cy="6022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699792" y="5827762"/>
            <a:ext cx="3240360" cy="7944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2771800" y="6041464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5148064" y="6041464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771800" y="5182014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563888" y="5182014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4355976" y="5182014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5148064" y="5182014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64409" y="597410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/>
              <a:t>1</a:t>
            </a:r>
            <a:endParaRPr kumimoji="1" lang="en-US" altLang="ja-JP" dirty="0" smtClean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355976" y="597410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/>
              <a:t>2</a:t>
            </a:r>
            <a:endParaRPr kumimoji="1" lang="en-US" altLang="ja-JP" dirty="0" smtClean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355976" y="511000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771800" y="511000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  <a:endParaRPr lang="en-US" altLang="ja-JP" dirty="0"/>
          </a:p>
          <a:p>
            <a:pPr algn="ctr"/>
            <a:r>
              <a:rPr kumimoji="1" lang="ja-JP" altLang="ja-JP" dirty="0"/>
              <a:t>0</a:t>
            </a:r>
            <a:endParaRPr kumimoji="1" lang="en-US" altLang="ja-JP" dirty="0" smtClean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555776" y="4029886"/>
            <a:ext cx="79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923928" y="3885870"/>
            <a:ext cx="182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アプリケーション</a:t>
            </a:r>
            <a:endParaRPr kumimoji="1" lang="ja-JP" altLang="en-US" sz="1400" dirty="0"/>
          </a:p>
        </p:txBody>
      </p:sp>
      <p:cxnSp>
        <p:nvCxnSpPr>
          <p:cNvPr id="64" name="直線コネクタ 63"/>
          <p:cNvCxnSpPr>
            <a:stCxn id="51" idx="4"/>
            <a:endCxn id="49" idx="0"/>
          </p:cNvCxnSpPr>
          <p:nvPr/>
        </p:nvCxnSpPr>
        <p:spPr>
          <a:xfrm>
            <a:off x="3131840" y="5686070"/>
            <a:ext cx="0" cy="3553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53" idx="4"/>
            <a:endCxn id="91" idx="0"/>
          </p:cNvCxnSpPr>
          <p:nvPr/>
        </p:nvCxnSpPr>
        <p:spPr>
          <a:xfrm>
            <a:off x="4716016" y="5686070"/>
            <a:ext cx="0" cy="3553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endCxn id="53" idx="0"/>
          </p:cNvCxnSpPr>
          <p:nvPr/>
        </p:nvCxnSpPr>
        <p:spPr>
          <a:xfrm flipH="1">
            <a:off x="4716016" y="4742599"/>
            <a:ext cx="432048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endCxn id="53" idx="0"/>
          </p:cNvCxnSpPr>
          <p:nvPr/>
        </p:nvCxnSpPr>
        <p:spPr>
          <a:xfrm flipH="1">
            <a:off x="4716016" y="4742599"/>
            <a:ext cx="60826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endCxn id="51" idx="0"/>
          </p:cNvCxnSpPr>
          <p:nvPr/>
        </p:nvCxnSpPr>
        <p:spPr>
          <a:xfrm flipH="1">
            <a:off x="3131840" y="4742599"/>
            <a:ext cx="1224136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endCxn id="51" idx="0"/>
          </p:cNvCxnSpPr>
          <p:nvPr/>
        </p:nvCxnSpPr>
        <p:spPr>
          <a:xfrm flipH="1">
            <a:off x="3131840" y="4742599"/>
            <a:ext cx="673670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右カーブ矢印 34"/>
          <p:cNvSpPr/>
          <p:nvPr/>
        </p:nvSpPr>
        <p:spPr>
          <a:xfrm rot="10800000">
            <a:off x="6012161" y="5182014"/>
            <a:ext cx="684648" cy="913657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3563888" y="6041464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4355976" y="6041464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8" name="曲線コネクタ 107"/>
          <p:cNvCxnSpPr/>
          <p:nvPr/>
        </p:nvCxnSpPr>
        <p:spPr>
          <a:xfrm rot="16200000" flipH="1">
            <a:off x="3545191" y="438241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曲線コネクタ 108"/>
          <p:cNvCxnSpPr/>
          <p:nvPr/>
        </p:nvCxnSpPr>
        <p:spPr>
          <a:xfrm rot="16200000" flipH="1">
            <a:off x="4049247" y="438241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曲線コネクタ 109"/>
          <p:cNvCxnSpPr/>
          <p:nvPr/>
        </p:nvCxnSpPr>
        <p:spPr>
          <a:xfrm rot="16200000" flipH="1">
            <a:off x="4481295" y="438241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曲線コネクタ 110"/>
          <p:cNvCxnSpPr/>
          <p:nvPr/>
        </p:nvCxnSpPr>
        <p:spPr>
          <a:xfrm rot="16200000" flipH="1">
            <a:off x="4841335" y="438241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円/楕円 70"/>
          <p:cNvSpPr/>
          <p:nvPr/>
        </p:nvSpPr>
        <p:spPr>
          <a:xfrm>
            <a:off x="3558297" y="6041464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775647" y="597410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 smtClean="0"/>
              <a:t>0</a:t>
            </a:r>
            <a:endParaRPr kumimoji="1" lang="en-US" altLang="ja-JP" dirty="0" smtClean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148064" y="597410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/>
              <a:t>3</a:t>
            </a:r>
            <a:endParaRPr kumimoji="1" lang="en-US" altLang="ja-JP" dirty="0" smtClean="0"/>
          </a:p>
        </p:txBody>
      </p:sp>
      <p:sp>
        <p:nvSpPr>
          <p:cNvPr id="77" name="円/楕円 76"/>
          <p:cNvSpPr/>
          <p:nvPr/>
        </p:nvSpPr>
        <p:spPr>
          <a:xfrm>
            <a:off x="5148064" y="6041464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3563888" y="5182014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5148064" y="5182014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564409" y="511000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148064" y="511000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cxnSp>
        <p:nvCxnSpPr>
          <p:cNvPr id="39" name="直線コネクタ 38"/>
          <p:cNvCxnSpPr>
            <a:stCxn id="90" idx="0"/>
            <a:endCxn id="79" idx="4"/>
          </p:cNvCxnSpPr>
          <p:nvPr/>
        </p:nvCxnSpPr>
        <p:spPr>
          <a:xfrm flipV="1">
            <a:off x="3923928" y="5686070"/>
            <a:ext cx="0" cy="3553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stCxn id="77" idx="0"/>
            <a:endCxn id="80" idx="4"/>
          </p:cNvCxnSpPr>
          <p:nvPr/>
        </p:nvCxnSpPr>
        <p:spPr>
          <a:xfrm flipV="1">
            <a:off x="5508104" y="5686070"/>
            <a:ext cx="0" cy="3553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endCxn id="79" idx="0"/>
          </p:cNvCxnSpPr>
          <p:nvPr/>
        </p:nvCxnSpPr>
        <p:spPr>
          <a:xfrm flipH="1">
            <a:off x="3923928" y="4742599"/>
            <a:ext cx="426458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endCxn id="80" idx="0"/>
          </p:cNvCxnSpPr>
          <p:nvPr/>
        </p:nvCxnSpPr>
        <p:spPr>
          <a:xfrm>
            <a:off x="5148064" y="4742599"/>
            <a:ext cx="360040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29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5" grpId="0" animBg="1"/>
      <p:bldP spid="71" grpId="0" animBg="1"/>
      <p:bldP spid="75" grpId="0"/>
      <p:bldP spid="77" grpId="0" animBg="1"/>
      <p:bldP spid="79" grpId="0" animBg="1"/>
      <p:bldP spid="80" grpId="0" animBg="1"/>
      <p:bldP spid="82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先行研究では明らかになっていないことがある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VM 2</a:t>
            </a:r>
            <a:r>
              <a:rPr lang="ja-JP" altLang="en-US" dirty="0" smtClean="0"/>
              <a:t>台で</a:t>
            </a:r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を</a:t>
            </a:r>
            <a:r>
              <a:rPr lang="ja-JP" altLang="en-US" dirty="0" smtClean="0"/>
              <a:t>共有する場合以外での効果</a:t>
            </a:r>
            <a:endParaRPr lang="en-US" altLang="ja-JP" dirty="0" smtClean="0"/>
          </a:p>
          <a:p>
            <a:pPr lvl="1"/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lang="ja-JP" altLang="en-US" dirty="0"/>
              <a:t>数</a:t>
            </a:r>
            <a:r>
              <a:rPr lang="ja-JP" altLang="en-US" dirty="0" smtClean="0"/>
              <a:t>の算出方法が最適かどうか</a:t>
            </a:r>
            <a:endParaRPr lang="en-US" altLang="ja-JP" dirty="0"/>
          </a:p>
          <a:p>
            <a:r>
              <a:rPr lang="ja-JP" altLang="en-US" dirty="0" smtClean="0"/>
              <a:t>予備実験</a:t>
            </a:r>
            <a:endParaRPr lang="en-US" altLang="ja-JP" dirty="0"/>
          </a:p>
          <a:p>
            <a:pPr lvl="1"/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不足時の様々</a:t>
            </a:r>
            <a:r>
              <a:rPr lang="ja-JP" altLang="en-US" dirty="0"/>
              <a:t>な対処、</a:t>
            </a:r>
            <a:r>
              <a:rPr lang="en-US" altLang="ja-JP" dirty="0"/>
              <a:t>VM</a:t>
            </a:r>
            <a:r>
              <a:rPr lang="ja-JP" altLang="en-US" dirty="0"/>
              <a:t>数で実験</a:t>
            </a:r>
            <a:endParaRPr lang="en-US" altLang="ja-JP" dirty="0"/>
          </a:p>
          <a:p>
            <a:pPr lvl="2"/>
            <a:r>
              <a:rPr lang="en-US" altLang="ja-JP" dirty="0"/>
              <a:t>VM</a:t>
            </a:r>
            <a:r>
              <a:rPr lang="ja-JP" altLang="en-US" dirty="0"/>
              <a:t>間で物理</a:t>
            </a:r>
            <a:r>
              <a:rPr lang="en-US" altLang="ja-JP" dirty="0"/>
              <a:t>CPU</a:t>
            </a:r>
            <a:r>
              <a:rPr lang="ja-JP" altLang="en-US" dirty="0"/>
              <a:t>を共有した場合（</a:t>
            </a:r>
            <a:r>
              <a:rPr lang="en-US" altLang="ja-JP" dirty="0"/>
              <a:t>VM 1〜8</a:t>
            </a:r>
            <a:r>
              <a:rPr lang="ja-JP" altLang="en-US" dirty="0"/>
              <a:t>台）</a:t>
            </a:r>
            <a:endParaRPr lang="en-US" altLang="ja-JP" dirty="0"/>
          </a:p>
          <a:p>
            <a:pPr lvl="2"/>
            <a:r>
              <a:rPr lang="en-US" altLang="ja-JP" dirty="0"/>
              <a:t>VM</a:t>
            </a:r>
            <a:r>
              <a:rPr lang="ja-JP" altLang="en-US" dirty="0"/>
              <a:t>の</a:t>
            </a:r>
            <a:r>
              <a:rPr lang="en-US" altLang="ja-JP" dirty="0"/>
              <a:t>CPU</a:t>
            </a:r>
            <a:r>
              <a:rPr lang="ja-JP" altLang="en-US" dirty="0"/>
              <a:t>使用率を制限した場合</a:t>
            </a:r>
            <a:endParaRPr lang="en-US" altLang="ja-JP" dirty="0"/>
          </a:p>
          <a:p>
            <a:pPr lvl="2"/>
            <a:r>
              <a:rPr lang="en-US" altLang="ja-JP" dirty="0">
                <a:solidFill>
                  <a:srgbClr val="FF0000"/>
                </a:solidFill>
              </a:rPr>
              <a:t>VM</a:t>
            </a:r>
            <a:r>
              <a:rPr lang="ja-JP" altLang="en-US" dirty="0" err="1">
                <a:solidFill>
                  <a:srgbClr val="FF0000"/>
                </a:solidFill>
              </a:rPr>
              <a:t>への</a:t>
            </a:r>
            <a:r>
              <a:rPr lang="ja-JP" altLang="en-US" dirty="0">
                <a:solidFill>
                  <a:srgbClr val="FF0000"/>
                </a:solidFill>
              </a:rPr>
              <a:t>物理</a:t>
            </a:r>
            <a:r>
              <a:rPr lang="en-US" altLang="ja-JP" dirty="0">
                <a:solidFill>
                  <a:srgbClr val="FF0000"/>
                </a:solidFill>
              </a:rPr>
              <a:t>CPU</a:t>
            </a:r>
            <a:r>
              <a:rPr lang="ja-JP" altLang="en-US" dirty="0">
                <a:solidFill>
                  <a:srgbClr val="FF0000"/>
                </a:solidFill>
              </a:rPr>
              <a:t>割り当てを削減した場合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ja-JP" altLang="en-US" dirty="0"/>
              <a:t>対象とした並列アプリケーション</a:t>
            </a:r>
            <a:endParaRPr lang="en-US" altLang="ja-JP" dirty="0"/>
          </a:p>
          <a:p>
            <a:pPr lvl="2"/>
            <a:r>
              <a:rPr lang="en-US" altLang="ja-JP" dirty="0"/>
              <a:t>NAS Parallel </a:t>
            </a:r>
            <a:r>
              <a:rPr lang="en-US" altLang="ja-JP" dirty="0" smtClean="0"/>
              <a:t>Benchmarks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先行研究についての疑問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24128" y="5157192"/>
            <a:ext cx="2842445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（実験条件）</a:t>
            </a:r>
            <a:endParaRPr lang="en-US" altLang="ja-JP" dirty="0"/>
          </a:p>
          <a:p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：</a:t>
            </a:r>
            <a:r>
              <a:rPr lang="en-US" altLang="ja-JP" dirty="0"/>
              <a:t>16</a:t>
            </a:r>
            <a:r>
              <a:rPr lang="ja-JP" altLang="en-US" dirty="0"/>
              <a:t>個</a:t>
            </a:r>
            <a:endParaRPr lang="en-US" altLang="ja-JP" dirty="0"/>
          </a:p>
          <a:p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の仮想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：</a:t>
            </a:r>
            <a:r>
              <a:rPr kumimoji="1" lang="en-US" altLang="ja-JP" dirty="0"/>
              <a:t>16</a:t>
            </a:r>
            <a:r>
              <a:rPr kumimoji="1" lang="ja-JP" altLang="en-US" dirty="0"/>
              <a:t>個</a:t>
            </a:r>
            <a:endParaRPr kumimoji="1" lang="en-US" altLang="ja-JP" dirty="0"/>
          </a:p>
          <a:p>
            <a:r>
              <a:rPr lang="ja-JP" altLang="en-US" dirty="0" smtClean="0"/>
              <a:t>アプリケーションスレッド</a:t>
            </a:r>
            <a:r>
              <a:rPr lang="ja-JP" altLang="en-US" dirty="0"/>
              <a:t>：</a:t>
            </a:r>
            <a:r>
              <a:rPr lang="en-US" altLang="ja-JP" dirty="0"/>
              <a:t>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710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各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に物理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を排他的に割り当てる</a:t>
            </a:r>
            <a:endParaRPr lang="en-US" altLang="ja-JP" dirty="0" smtClean="0"/>
          </a:p>
          <a:p>
            <a:pPr lvl="1"/>
            <a:r>
              <a:rPr lang="ja-JP" altLang="en-US" dirty="0"/>
              <a:t>目標実行時間：物理</a:t>
            </a:r>
            <a:r>
              <a:rPr lang="en-US" altLang="ja-JP" dirty="0"/>
              <a:t>CPU</a:t>
            </a:r>
            <a:r>
              <a:rPr lang="ja-JP" altLang="en-US" dirty="0"/>
              <a:t>数を</a:t>
            </a:r>
            <a:r>
              <a:rPr lang="en-US" altLang="ja-JP" dirty="0"/>
              <a:t>1/n</a:t>
            </a:r>
            <a:r>
              <a:rPr lang="ja-JP" altLang="en-US" dirty="0"/>
              <a:t>にした時に</a:t>
            </a:r>
            <a:r>
              <a:rPr lang="en-US" altLang="ja-JP" dirty="0"/>
              <a:t>n</a:t>
            </a:r>
            <a:r>
              <a:rPr lang="ja-JP" altLang="en-US" dirty="0"/>
              <a:t>倍</a:t>
            </a:r>
            <a:endParaRPr lang="en-US" altLang="ja-JP" dirty="0"/>
          </a:p>
          <a:p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 smtClean="0"/>
              <a:t>の割り当て削減以上に性能</a:t>
            </a:r>
            <a:r>
              <a:rPr lang="ja-JP" altLang="en-US" dirty="0"/>
              <a:t>が低下</a:t>
            </a:r>
            <a:endParaRPr lang="en-US" altLang="ja-JP" dirty="0"/>
          </a:p>
          <a:p>
            <a:pPr lvl="1"/>
            <a:r>
              <a:rPr lang="en-US" altLang="ja-JP" dirty="0"/>
              <a:t>LU</a:t>
            </a:r>
            <a:r>
              <a:rPr lang="ja-JP" altLang="en-US" dirty="0"/>
              <a:t>では最大</a:t>
            </a:r>
            <a:r>
              <a:rPr lang="en-US" altLang="ja-JP" dirty="0"/>
              <a:t>253</a:t>
            </a:r>
            <a:r>
              <a:rPr lang="ja-JP" altLang="en-US" dirty="0"/>
              <a:t>倍の時間がかかった</a:t>
            </a:r>
            <a:endParaRPr lang="en-US" altLang="ja-JP" dirty="0"/>
          </a:p>
        </p:txBody>
      </p:sp>
      <p:sp>
        <p:nvSpPr>
          <p:cNvPr id="70" name="正方形/長方形 69"/>
          <p:cNvSpPr/>
          <p:nvPr/>
        </p:nvSpPr>
        <p:spPr>
          <a:xfrm>
            <a:off x="4785742" y="5396885"/>
            <a:ext cx="720080" cy="61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VM</a:t>
            </a:r>
            <a:r>
              <a:rPr lang="ja-JP" altLang="en-US" dirty="0" smtClean="0">
                <a:solidFill>
                  <a:schemeClr val="tx1"/>
                </a:solidFill>
              </a:rPr>
              <a:t>への物理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割り当てを削減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580927"/>
              </p:ext>
            </p:extLst>
          </p:nvPr>
        </p:nvGraphicFramePr>
        <p:xfrm>
          <a:off x="4427984" y="3804557"/>
          <a:ext cx="4569732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97863" y="4365104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最悪値</a:t>
            </a:r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12675"/>
              </p:ext>
            </p:extLst>
          </p:nvPr>
        </p:nvGraphicFramePr>
        <p:xfrm>
          <a:off x="179512" y="3429000"/>
          <a:ext cx="417646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3"/>
          <p:cNvSpPr txBox="1"/>
          <p:nvPr/>
        </p:nvSpPr>
        <p:spPr>
          <a:xfrm>
            <a:off x="3419872" y="50293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>
                <a:solidFill>
                  <a:schemeClr val="accent3"/>
                </a:solidFill>
              </a:rPr>
              <a:t>目標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76056" y="6165304"/>
            <a:ext cx="374441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3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135886"/>
              </p:ext>
            </p:extLst>
          </p:nvPr>
        </p:nvGraphicFramePr>
        <p:xfrm>
          <a:off x="43478" y="3725611"/>
          <a:ext cx="4533900" cy="3007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割り当てを削減した場合</a:t>
            </a:r>
            <a:r>
              <a:rPr lang="ja-JP" altLang="en-US" dirty="0" smtClean="0"/>
              <a:t>も性能</a:t>
            </a:r>
            <a:r>
              <a:rPr lang="ja-JP" altLang="en-US" dirty="0"/>
              <a:t>が向上</a:t>
            </a:r>
            <a:endParaRPr lang="en-US" altLang="ja-JP" dirty="0"/>
          </a:p>
          <a:p>
            <a:pPr lvl="1"/>
            <a:r>
              <a:rPr lang="en-US" altLang="ja-JP" dirty="0"/>
              <a:t>UA</a:t>
            </a:r>
            <a:r>
              <a:rPr lang="ja-JP" altLang="en-US" dirty="0" smtClean="0"/>
              <a:t>で</a:t>
            </a:r>
            <a:r>
              <a:rPr lang="ja-JP" altLang="en-US" dirty="0"/>
              <a:t>最大</a:t>
            </a:r>
            <a:r>
              <a:rPr lang="en-US" altLang="ja-JP" dirty="0"/>
              <a:t>13.7</a:t>
            </a:r>
            <a:r>
              <a:rPr lang="ja-JP" altLang="en-US" dirty="0"/>
              <a:t>倍の性能向上</a:t>
            </a:r>
            <a:endParaRPr lang="en-US" altLang="ja-JP" dirty="0"/>
          </a:p>
          <a:p>
            <a:r>
              <a:rPr lang="ja-JP" altLang="en-US" dirty="0"/>
              <a:t>逆に性能が低下する場合もあった</a:t>
            </a:r>
            <a:endParaRPr lang="en-US" altLang="ja-JP" dirty="0"/>
          </a:p>
          <a:p>
            <a:pPr lvl="1"/>
            <a:r>
              <a:rPr lang="en-US" altLang="ja-JP" dirty="0"/>
              <a:t>BT</a:t>
            </a:r>
            <a:r>
              <a:rPr lang="ja-JP" altLang="en-US" dirty="0"/>
              <a:t>で物理</a:t>
            </a:r>
            <a:r>
              <a:rPr lang="en-US" altLang="ja-JP" dirty="0"/>
              <a:t>CPU</a:t>
            </a:r>
            <a:r>
              <a:rPr lang="ja-JP" altLang="en-US" dirty="0"/>
              <a:t>を</a:t>
            </a:r>
            <a:r>
              <a:rPr lang="en-US" altLang="ja-JP" dirty="0"/>
              <a:t>12</a:t>
            </a:r>
            <a:r>
              <a:rPr lang="ja-JP" altLang="en-US" dirty="0"/>
              <a:t>個にした時に</a:t>
            </a:r>
            <a:r>
              <a:rPr lang="ja-JP" altLang="en-US" dirty="0" smtClean="0"/>
              <a:t>は</a:t>
            </a:r>
            <a:r>
              <a:rPr lang="en-US" altLang="ja-JP" dirty="0"/>
              <a:t>26</a:t>
            </a:r>
            <a:r>
              <a:rPr lang="en-US" altLang="ja-JP" dirty="0" smtClean="0"/>
              <a:t>%</a:t>
            </a:r>
            <a:r>
              <a:rPr lang="ja-JP" altLang="en-US" dirty="0"/>
              <a:t>の性能低下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先行研究による性能改善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5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66116"/>
              </p:ext>
            </p:extLst>
          </p:nvPr>
        </p:nvGraphicFramePr>
        <p:xfrm>
          <a:off x="4572000" y="3933056"/>
          <a:ext cx="4358258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5436096" y="4365104"/>
            <a:ext cx="43204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Up Arrow 7"/>
          <p:cNvSpPr/>
          <p:nvPr/>
        </p:nvSpPr>
        <p:spPr>
          <a:xfrm flipH="1">
            <a:off x="5580112" y="4643153"/>
            <a:ext cx="1440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5"/>
          <p:cNvSpPr txBox="1"/>
          <p:nvPr/>
        </p:nvSpPr>
        <p:spPr>
          <a:xfrm>
            <a:off x="950288" y="4014976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/>
              <a:t>最大改善率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4015" y="386108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1271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299821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499097"/>
              </p:ext>
            </p:extLst>
          </p:nvPr>
        </p:nvGraphicFramePr>
        <p:xfrm>
          <a:off x="4139952" y="3789040"/>
          <a:ext cx="5004048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r>
              <a:rPr lang="ja-JP" altLang="en-US" dirty="0"/>
              <a:t>様々な</a:t>
            </a:r>
            <a:r>
              <a:rPr kumimoji="1" lang="ja-JP" altLang="en-US" dirty="0" smtClean="0"/>
              <a:t>仮想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数で性能を測定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先行研究の</a:t>
            </a:r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数：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が利用可能な物理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最適な仮想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数はそれよりも大きくなる場合があった</a:t>
            </a:r>
            <a:endParaRPr lang="en-US" altLang="ja-JP" dirty="0" smtClean="0"/>
          </a:p>
          <a:p>
            <a:r>
              <a:rPr lang="ja-JP" altLang="en-US" dirty="0"/>
              <a:t>先行研究は最適性能を達成できていない</a:t>
            </a:r>
            <a:endParaRPr lang="en-US" altLang="ja-JP" dirty="0"/>
          </a:p>
          <a:p>
            <a:pPr lvl="1"/>
            <a:r>
              <a:rPr lang="en-US" altLang="ja-JP" dirty="0" smtClean="0"/>
              <a:t>BT</a:t>
            </a:r>
            <a:r>
              <a:rPr lang="ja-JP" altLang="en-US" dirty="0" smtClean="0"/>
              <a:t>では最適性能の</a:t>
            </a:r>
            <a:r>
              <a:rPr lang="en-US" altLang="ja-JP" dirty="0" smtClean="0"/>
              <a:t>70%</a:t>
            </a:r>
            <a:r>
              <a:rPr lang="ja-JP" altLang="en-US" dirty="0" smtClean="0"/>
              <a:t>の場合もある</a:t>
            </a:r>
            <a:endParaRPr lang="en-US" altLang="ja-JP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最適</a:t>
            </a:r>
            <a:r>
              <a:rPr lang="ja-JP" altLang="en-US" dirty="0" smtClean="0">
                <a:solidFill>
                  <a:schemeClr val="tx1"/>
                </a:solidFill>
              </a:rPr>
              <a:t>な仮想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数の調査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197295"/>
              </p:ext>
            </p:extLst>
          </p:nvPr>
        </p:nvGraphicFramePr>
        <p:xfrm>
          <a:off x="683568" y="3896832"/>
          <a:ext cx="3312368" cy="293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860032" y="4365104"/>
            <a:ext cx="4104456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23230" y="5730414"/>
            <a:ext cx="26597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/>
              <a:t>最適性能に対する性能比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06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提案：</a:t>
            </a:r>
            <a:r>
              <a:rPr lang="en-US" altLang="ja-JP" dirty="0" err="1">
                <a:solidFill>
                  <a:schemeClr val="tx1"/>
                </a:solidFill>
              </a:rPr>
              <a:t>pCPU</a:t>
            </a:r>
            <a:r>
              <a:rPr lang="en-US" altLang="ja-JP" dirty="0">
                <a:solidFill>
                  <a:schemeClr val="tx1"/>
                </a:solidFill>
              </a:rPr>
              <a:t>-Est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の不足時に並列アプリケーションの実行を</a:t>
            </a:r>
            <a:r>
              <a:rPr lang="ja-JP" altLang="en-US" dirty="0" smtClean="0"/>
              <a:t>最適化</a:t>
            </a:r>
            <a:endParaRPr lang="en-US" altLang="ja-JP" strike="sngStrike" dirty="0" smtClean="0"/>
          </a:p>
          <a:p>
            <a:pPr lvl="1"/>
            <a:r>
              <a:rPr lang="ja-JP" altLang="en-US" dirty="0"/>
              <a:t>手法１：実行時情報に</a:t>
            </a:r>
            <a:r>
              <a:rPr lang="ja-JP" altLang="en-US" dirty="0" smtClean="0"/>
              <a:t>基づいて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</a:t>
            </a:r>
            <a:r>
              <a:rPr lang="ja-JP" altLang="en-US" dirty="0"/>
              <a:t>を</a:t>
            </a:r>
            <a:r>
              <a:rPr lang="ja-JP" altLang="en-US" dirty="0" smtClean="0"/>
              <a:t>動的に最適化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手法２：仮想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数ではなくアプリケーションスレッド数を最適化</a:t>
            </a:r>
            <a:endParaRPr lang="en-US" altLang="ja-JP" dirty="0" smtClean="0"/>
          </a:p>
          <a:p>
            <a:pPr marL="731520" lvl="2" indent="0">
              <a:buNone/>
            </a:pPr>
            <a:endParaRPr lang="en-US" altLang="ja-JP" dirty="0" smtClean="0"/>
          </a:p>
          <a:p>
            <a:pPr lvl="1"/>
            <a:r>
              <a:rPr lang="ja-JP" altLang="en-US" dirty="0"/>
              <a:t>これらの最適化</a:t>
            </a:r>
            <a:r>
              <a:rPr lang="ja-JP" altLang="en-US" dirty="0" smtClean="0"/>
              <a:t>の</a:t>
            </a:r>
            <a:r>
              <a:rPr lang="ja-JP" altLang="en-US" dirty="0"/>
              <a:t>基準と</a:t>
            </a:r>
            <a:r>
              <a:rPr lang="ja-JP" altLang="en-US" dirty="0" smtClean="0"/>
              <a:t>なる、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が利用</a:t>
            </a:r>
            <a:r>
              <a:rPr lang="ja-JP" altLang="en-US" dirty="0"/>
              <a:t>可能な物理</a:t>
            </a:r>
            <a:r>
              <a:rPr lang="en-US" altLang="ja-JP" dirty="0"/>
              <a:t>CPU</a:t>
            </a:r>
            <a:r>
              <a:rPr lang="ja-JP" altLang="en-US" dirty="0"/>
              <a:t>数</a:t>
            </a:r>
            <a:r>
              <a:rPr lang="ja-JP" altLang="en-US" dirty="0" smtClean="0"/>
              <a:t>を正確に見積もる</a:t>
            </a:r>
            <a:endParaRPr lang="en-US" altLang="ja-JP" dirty="0" smtClean="0"/>
          </a:p>
          <a:p>
            <a:pPr lvl="2"/>
            <a:r>
              <a:rPr lang="ja-JP" altLang="en-US" dirty="0"/>
              <a:t>今回</a:t>
            </a:r>
            <a:r>
              <a:rPr lang="ja-JP" altLang="en-US" dirty="0" smtClean="0"/>
              <a:t>の発表では省略</a:t>
            </a:r>
            <a:endParaRPr lang="en-US" altLang="ja-JP" dirty="0" smtClean="0"/>
          </a:p>
          <a:p>
            <a:pPr lvl="1"/>
            <a:endParaRPr lang="ja-JP" altLang="en-US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96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32591</TotalTime>
  <Words>2509</Words>
  <Application>Microsoft Macintosh PowerPoint</Application>
  <PresentationFormat>画面に合わせる (4:3)</PresentationFormat>
  <Paragraphs>467</Paragraphs>
  <Slides>27</Slides>
  <Notes>22</Notes>
  <HiddenSlides>8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9" baseType="lpstr">
      <vt:lpstr>スパイス</vt:lpstr>
      <vt:lpstr>数式</vt:lpstr>
      <vt:lpstr>仮想化環境のCPU不足時における 並列アプリケーション実行の最適化</vt:lpstr>
      <vt:lpstr>VM内での並列アプリケーションの実行</vt:lpstr>
      <vt:lpstr>物理CPUの不足による性能低下</vt:lpstr>
      <vt:lpstr>先行研究：VMの仮想CPU数の最適化</vt:lpstr>
      <vt:lpstr>先行研究についての疑問</vt:lpstr>
      <vt:lpstr>VMへの物理CPU割り当てを削減</vt:lpstr>
      <vt:lpstr>先行研究による性能改善</vt:lpstr>
      <vt:lpstr>最適な仮想CPU数の調査</vt:lpstr>
      <vt:lpstr>提案：pCPU-Est</vt:lpstr>
      <vt:lpstr>手法１：仮想CPU数の動的最適化（1/2）</vt:lpstr>
      <vt:lpstr>手法１：仮想CPU数の動的最適化（2/2）</vt:lpstr>
      <vt:lpstr>手法２：アプリケーションスレッド数の最適化</vt:lpstr>
      <vt:lpstr>実験</vt:lpstr>
      <vt:lpstr>手法１：仮想CPU数の動的最適化の効果</vt:lpstr>
      <vt:lpstr>動的最適化の効果（全ベンチマーク）</vt:lpstr>
      <vt:lpstr>手法２：スレッド数の最適化の効果</vt:lpstr>
      <vt:lpstr>関連研究</vt:lpstr>
      <vt:lpstr>まとめ</vt:lpstr>
      <vt:lpstr>PowerPoint プレゼンテーション</vt:lpstr>
      <vt:lpstr>物理CPUの不足</vt:lpstr>
      <vt:lpstr>物理CPUの共有による性能低下</vt:lpstr>
      <vt:lpstr>利用可能な物理CPU数の見積もり </vt:lpstr>
      <vt:lpstr>VMへの物理CPU割り当てを削減</vt:lpstr>
      <vt:lpstr>最適な仮想CPU数</vt:lpstr>
      <vt:lpstr>先行研究についての予備実験のまとめ</vt:lpstr>
      <vt:lpstr>手法１：仮想CPU数の動的最適化の効果</vt:lpstr>
      <vt:lpstr>手法２：スレッド数の最適化の効果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CPU割り当ての変更をアプリケーションに通知する仕組みの開発</dc:title>
  <dc:creator>tokiko</dc:creator>
  <cp:lastModifiedBy>高山 都旬子</cp:lastModifiedBy>
  <cp:revision>699</cp:revision>
  <cp:lastPrinted>2017-11-30T16:57:57Z</cp:lastPrinted>
  <dcterms:created xsi:type="dcterms:W3CDTF">2015-08-05T05:16:05Z</dcterms:created>
  <dcterms:modified xsi:type="dcterms:W3CDTF">2018-02-14T05:17:35Z</dcterms:modified>
</cp:coreProperties>
</file>