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4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77" r:id="rId22"/>
    <p:sldId id="278" r:id="rId23"/>
    <p:sldId id="274" r:id="rId24"/>
    <p:sldId id="279" r:id="rId25"/>
    <p:sldId id="280" r:id="rId26"/>
    <p:sldId id="282" r:id="rId27"/>
    <p:sldId id="281" r:id="rId28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46"/>
    <p:restoredTop sz="80658"/>
  </p:normalViewPr>
  <p:slideViewPr>
    <p:cSldViewPr snapToGrid="0" snapToObjects="1">
      <p:cViewPr varScale="1">
        <p:scale>
          <a:sx n="101" d="100"/>
          <a:sy n="101" d="100"/>
        </p:scale>
        <p:origin x="68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7AD6C3AF-97EC-8E48-A5CA-8C52AF85CC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2CA1A112-6FEC-834C-B4A2-E2DD30DA67F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24B44E-F6A6-E043-A18C-39FAD9D7382B}" type="datetimeFigureOut">
              <a:rPr kumimoji="1" lang="ja-JP" altLang="en-US" smtClean="0"/>
              <a:t>2018/8/28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BE058A6-2378-C948-B023-7B3EA7C6B7E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832268C-CF06-8948-837B-CE91EEDA6C6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836A3B-90D5-ED40-92C7-BE1FE3A418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61415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8E447C-FE05-A64B-9376-567B951D0CBC}" type="datetimeFigureOut">
              <a:t>2018/8/28</a:t>
            </a:fld>
            <a:endParaRPr kumimoji="1" lang="ja-JP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D77B0C-0F67-3846-B8AA-DD3645BEC321}" type="slidenum"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600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77B0C-0F67-3846-B8AA-DD3645BEC321}" type="slidenum"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14493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1</a:t>
            </a:r>
            <a:r>
              <a:rPr kumimoji="1" lang="ja-JP" altLang="en-US"/>
              <a:t>つのコンテナに大きく負荷がかかることもあるし</a:t>
            </a:r>
            <a:endParaRPr kumimoji="1" lang="en-US" altLang="ja-JP" dirty="0"/>
          </a:p>
          <a:p>
            <a:r>
              <a:rPr kumimoji="1" lang="ja-JP" altLang="en-US"/>
              <a:t>各コンテナのリソース使用率が</a:t>
            </a:r>
            <a:r>
              <a:rPr kumimoji="1" lang="en-US" altLang="ja-JP" dirty="0"/>
              <a:t>30%</a:t>
            </a:r>
            <a:r>
              <a:rPr kumimoji="1" lang="ja-JP" altLang="en-US"/>
              <a:t>でも</a:t>
            </a:r>
            <a:r>
              <a:rPr kumimoji="1" lang="en-US" altLang="ja-JP" dirty="0"/>
              <a:t>VM</a:t>
            </a:r>
            <a:r>
              <a:rPr kumimoji="1" lang="ja-JP" altLang="en-US"/>
              <a:t>全体は</a:t>
            </a:r>
            <a:r>
              <a:rPr kumimoji="1" lang="en-US" altLang="ja-JP" dirty="0"/>
              <a:t>90%</a:t>
            </a:r>
            <a:r>
              <a:rPr kumimoji="1" lang="ja-JP" altLang="en-US"/>
              <a:t>になっている場合がある</a:t>
            </a:r>
            <a:endParaRPr kumimoji="1" lang="en-US" altLang="ja-JP" dirty="0"/>
          </a:p>
          <a:p>
            <a:r>
              <a:rPr kumimoji="1" lang="ja-JP" altLang="en-US"/>
              <a:t>スケールアウトが効果的なコンテナ</a:t>
            </a:r>
            <a:r>
              <a:rPr kumimoji="1" lang="en-US" altLang="ja-JP" dirty="0"/>
              <a:t> = </a:t>
            </a:r>
            <a:r>
              <a:rPr kumimoji="1" lang="ja-JP" altLang="en-US"/>
              <a:t>直近の使用率が大きくなっているもの</a:t>
            </a:r>
            <a:endParaRPr kumimoji="1" lang="en-US" altLang="ja-JP" dirty="0"/>
          </a:p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D77B0C-0F67-3846-B8AA-DD3645BEC321}" type="slidenum">
              <a:rPr lang="en-US" altLang="ja-JP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88073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それらを踏まえて</a:t>
            </a:r>
            <a:r>
              <a:rPr kumimoji="1" lang="en-US" altLang="ja-JP" dirty="0"/>
              <a:t>Ciel</a:t>
            </a:r>
            <a:r>
              <a:rPr kumimoji="1" lang="ja-JP" altLang="en-US"/>
              <a:t>のオートスケールの流れ</a:t>
            </a:r>
            <a:endParaRPr kumimoji="1" lang="en-US" altLang="ja-JP" dirty="0"/>
          </a:p>
          <a:p>
            <a:r>
              <a:rPr kumimoji="1" lang="en-US" altLang="ja-JP" dirty="0"/>
              <a:t>VM</a:t>
            </a:r>
            <a:r>
              <a:rPr kumimoji="1" lang="ja-JP" altLang="en-US"/>
              <a:t>に大きな負荷がかかった時にコンテナを監視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D77B0C-0F67-3846-B8AA-DD3645BEC321}" type="slidenum">
              <a:rPr lang="en-US" altLang="ja-JP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66757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ここでいうコストは</a:t>
            </a:r>
            <a:r>
              <a:rPr kumimoji="1" lang="en-US" altLang="ja-JP" dirty="0"/>
              <a:t>VM</a:t>
            </a:r>
            <a:r>
              <a:rPr kumimoji="1" lang="ja-JP" altLang="en-US"/>
              <a:t>の課金費用のこと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Q.</a:t>
            </a:r>
          </a:p>
          <a:p>
            <a:r>
              <a:rPr kumimoji="1" lang="ja-JP" altLang="en-US"/>
              <a:t>コンテナ</a:t>
            </a:r>
            <a:r>
              <a:rPr kumimoji="1" lang="en-US" altLang="ja-JP" dirty="0"/>
              <a:t>A</a:t>
            </a:r>
            <a:r>
              <a:rPr kumimoji="1" lang="ja-JP" altLang="en-US"/>
              <a:t>を分けた場合</a:t>
            </a:r>
            <a:endParaRPr kumimoji="1" lang="en-US" altLang="ja-JP" dirty="0"/>
          </a:p>
          <a:p>
            <a:r>
              <a:rPr kumimoji="1" lang="en-US" altLang="ja-JP" dirty="0"/>
              <a:t> - A</a:t>
            </a:r>
            <a:r>
              <a:rPr kumimoji="1" lang="ja-JP" altLang="en-US"/>
              <a:t>の負荷が下がりリソースが空くはず</a:t>
            </a:r>
            <a:endParaRPr kumimoji="1" lang="en-US" altLang="ja-JP" dirty="0"/>
          </a:p>
          <a:p>
            <a:r>
              <a:rPr kumimoji="1" lang="en-US" altLang="ja-JP" dirty="0"/>
              <a:t> - B</a:t>
            </a:r>
            <a:r>
              <a:rPr kumimoji="1" lang="ja-JP" altLang="en-US"/>
              <a:t>が高くなっても大丈夫</a:t>
            </a:r>
            <a:r>
              <a:rPr kumimoji="1" lang="en-US" altLang="ja-JP" dirty="0"/>
              <a:t>(</a:t>
            </a:r>
            <a:r>
              <a:rPr kumimoji="1" lang="ja-JP" altLang="en-US"/>
              <a:t>なはず</a:t>
            </a:r>
            <a:r>
              <a:rPr kumimoji="1" lang="en-US" altLang="ja-JP" dirty="0"/>
              <a:t>)</a:t>
            </a:r>
          </a:p>
          <a:p>
            <a:endParaRPr kumimoji="1" lang="en-US" altLang="ja-JP" dirty="0"/>
          </a:p>
          <a:p>
            <a:r>
              <a:rPr kumimoji="1" lang="ja-JP" altLang="en-US"/>
              <a:t>大きい</a:t>
            </a:r>
            <a:r>
              <a:rPr kumimoji="1" lang="en-US" altLang="ja-JP" dirty="0"/>
              <a:t>VM</a:t>
            </a:r>
            <a:r>
              <a:rPr kumimoji="1" lang="ja-JP" altLang="en-US"/>
              <a:t>が元となっている場合</a:t>
            </a:r>
            <a:endParaRPr kumimoji="1" lang="en-US" altLang="ja-JP" dirty="0"/>
          </a:p>
          <a:p>
            <a:r>
              <a:rPr kumimoji="1" lang="en-US" altLang="ja-JP" dirty="0"/>
              <a:t> - </a:t>
            </a:r>
            <a:r>
              <a:rPr kumimoji="1" lang="ja-JP" altLang="en-US"/>
              <a:t>複製してもコストがかかる？</a:t>
            </a:r>
            <a:endParaRPr kumimoji="1" lang="en-US" altLang="ja-JP" dirty="0"/>
          </a:p>
          <a:p>
            <a:r>
              <a:rPr kumimoji="1" lang="en-US" altLang="ja-JP" dirty="0"/>
              <a:t> - </a:t>
            </a:r>
            <a:r>
              <a:rPr kumimoji="1" lang="ja-JP" altLang="en-US"/>
              <a:t>ポリシー設定をどうするか</a:t>
            </a:r>
            <a:endParaRPr kumimoji="1" lang="en-US" altLang="ja-JP" dirty="0"/>
          </a:p>
          <a:p>
            <a:r>
              <a:rPr kumimoji="1" lang="en-US" altLang="ja-JP" dirty="0"/>
              <a:t> - </a:t>
            </a:r>
            <a:r>
              <a:rPr kumimoji="1" lang="ja-JP" altLang="en-US"/>
              <a:t>ちょこちょこ変える？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D77B0C-0F67-3846-B8AA-DD3645BEC321}" type="slidenum">
              <a:rPr lang="en-US" altLang="ja-JP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95905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コンテナのみでサービスと</a:t>
            </a:r>
            <a:r>
              <a:rPr kumimoji="1" lang="en-US" altLang="ja-JP" dirty="0"/>
              <a:t>1:1</a:t>
            </a:r>
            <a:r>
              <a:rPr kumimoji="1" lang="ja-JP" altLang="en-US"/>
              <a:t>でもリソース使用量は取得できるが</a:t>
            </a:r>
            <a:r>
              <a:rPr kumimoji="1" lang="en-US" altLang="ja-JP" dirty="0"/>
              <a:t>…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D77B0C-0F67-3846-B8AA-DD3645BEC321}" type="slidenum">
              <a:rPr lang="en-US" altLang="ja-JP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97600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Dom 0</a:t>
            </a:r>
            <a:r>
              <a:rPr kumimoji="1" lang="ja-JP" altLang="en-US"/>
              <a:t>は特殊な管理用</a:t>
            </a:r>
            <a:r>
              <a:rPr kumimoji="1" lang="en-US" altLang="ja-JP" dirty="0"/>
              <a:t>VM</a:t>
            </a:r>
          </a:p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D77B0C-0F67-3846-B8AA-DD3645BEC321}" type="slidenum">
              <a:rPr lang="en-US" altLang="ja-JP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68304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cgroup</a:t>
            </a:r>
            <a:r>
              <a:rPr kumimoji="1" lang="ja-JP" altLang="en-US"/>
              <a:t>の構造は図のようになっている</a:t>
            </a:r>
            <a:endParaRPr kumimoji="1" lang="en-US" altLang="ja-JP" dirty="0"/>
          </a:p>
          <a:p>
            <a:r>
              <a:rPr kumimoji="1" lang="en-US" altLang="ja-JP" dirty="0"/>
              <a:t>OS</a:t>
            </a:r>
            <a:r>
              <a:rPr kumimoji="1" lang="ja-JP" altLang="en-US"/>
              <a:t>のデータ構造を解析する</a:t>
            </a:r>
            <a:endParaRPr kumimoji="1" lang="en-US" altLang="ja-JP" dirty="0"/>
          </a:p>
          <a:p>
            <a:r>
              <a:rPr kumimoji="1" lang="ja-JP" altLang="en-US"/>
              <a:t>各コンテナ</a:t>
            </a:r>
            <a:r>
              <a:rPr kumimoji="1" lang="en-US" altLang="ja-JP" dirty="0"/>
              <a:t>ID</a:t>
            </a:r>
            <a:r>
              <a:rPr kumimoji="1" lang="ja-JP" altLang="en-US"/>
              <a:t>ごとに格納されているデータを取得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D77B0C-0F67-3846-B8AA-DD3645BEC321}" type="slidenum">
              <a:rPr lang="en-US" altLang="ja-JP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31880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Linux</a:t>
            </a:r>
            <a:r>
              <a:rPr kumimoji="1" lang="ja-JP" altLang="en-US"/>
              <a:t>カーネルのソースをできるだけ利用して作成した</a:t>
            </a:r>
            <a:endParaRPr kumimoji="1" lang="en-US" altLang="ja-JP" dirty="0"/>
          </a:p>
          <a:p>
            <a:r>
              <a:rPr kumimoji="1" lang="ja-JP" altLang="en-US"/>
              <a:t>しかしそのままでは</a:t>
            </a:r>
            <a:r>
              <a:rPr kumimoji="1" lang="en-US" altLang="ja-JP" dirty="0"/>
              <a:t>VM</a:t>
            </a:r>
            <a:r>
              <a:rPr kumimoji="1" lang="ja-JP" altLang="en-US"/>
              <a:t>内の情報を取得できない</a:t>
            </a:r>
            <a:r>
              <a:rPr kumimoji="1" lang="en-US" altLang="ja-JP" dirty="0"/>
              <a:t> -&gt; </a:t>
            </a:r>
            <a:r>
              <a:rPr kumimoji="1" lang="ja-JP" altLang="en-US"/>
              <a:t>変更する必要がある</a:t>
            </a:r>
            <a:endParaRPr kumimoji="1" lang="en-US" altLang="ja-JP" dirty="0"/>
          </a:p>
          <a:p>
            <a:r>
              <a:rPr kumimoji="1" lang="ja-JP" altLang="en-US"/>
              <a:t>我々の研究室で開発している</a:t>
            </a:r>
            <a:r>
              <a:rPr kumimoji="1" lang="en-US" altLang="ja-JP" dirty="0"/>
              <a:t>LLView(</a:t>
            </a:r>
            <a:r>
              <a:rPr kumimoji="1" lang="ja-JP" altLang="en-US"/>
              <a:t>ツール</a:t>
            </a:r>
            <a:r>
              <a:rPr kumimoji="1" lang="en-US" altLang="ja-JP" dirty="0"/>
              <a:t>)</a:t>
            </a:r>
            <a:r>
              <a:rPr kumimoji="1" lang="ja-JP" altLang="en-US"/>
              <a:t>を使用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/>
              <a:t>正直よくわからないので聞く</a:t>
            </a:r>
            <a:endParaRPr kumimoji="1" lang="en-US" altLang="ja-JP" dirty="0"/>
          </a:p>
          <a:p>
            <a:r>
              <a:rPr kumimoji="1" lang="ja-JP" altLang="en-US"/>
              <a:t>尾崎くんの論文を読む</a:t>
            </a:r>
            <a:endParaRPr kumimoji="1" lang="en-US" altLang="ja-JP" dirty="0"/>
          </a:p>
          <a:p>
            <a:r>
              <a:rPr kumimoji="1" lang="en-US" altLang="ja-JP" dirty="0" err="1"/>
              <a:t>g_map</a:t>
            </a:r>
            <a:r>
              <a:rPr kumimoji="1" lang="ja-JP" altLang="en-US"/>
              <a:t>関数でほとんど全ての処理をおこなっている</a:t>
            </a:r>
            <a:endParaRPr kumimoji="1" lang="en-US" altLang="ja-JP" dirty="0"/>
          </a:p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D77B0C-0F67-3846-B8AA-DD3645BEC321}" type="slidenum">
              <a:rPr lang="en-US" altLang="ja-JP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15624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重複が許されない場所を変更</a:t>
            </a:r>
            <a:endParaRPr kumimoji="1" lang="en-US" altLang="ja-JP" dirty="0"/>
          </a:p>
          <a:p>
            <a:r>
              <a:rPr kumimoji="1" lang="ja-JP" altLang="en-US"/>
              <a:t>さらにリソース部分も変更可能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Docker</a:t>
            </a:r>
            <a:r>
              <a:rPr kumimoji="1" lang="ja-JP" altLang="en-US"/>
              <a:t>はコピーオンライトを使っているので</a:t>
            </a:r>
            <a:r>
              <a:rPr kumimoji="1" lang="en-US" altLang="ja-JP" dirty="0"/>
              <a:t>(</a:t>
            </a:r>
            <a:r>
              <a:rPr kumimoji="1" lang="ja-JP" altLang="en-US"/>
              <a:t>共有できる</a:t>
            </a:r>
            <a:r>
              <a:rPr kumimoji="1" lang="en-US" altLang="ja-JP" dirty="0"/>
              <a:t>)</a:t>
            </a:r>
          </a:p>
          <a:p>
            <a:r>
              <a:rPr kumimoji="1" lang="ja-JP" altLang="en-US"/>
              <a:t>コピーする必要はない</a:t>
            </a:r>
            <a:endParaRPr kumimoji="1" lang="en-US" altLang="ja-JP" dirty="0"/>
          </a:p>
          <a:p>
            <a:r>
              <a:rPr kumimoji="1" lang="ja-JP" altLang="en-US"/>
              <a:t>欠点</a:t>
            </a:r>
            <a:r>
              <a:rPr kumimoji="1" lang="en-US" altLang="ja-JP" dirty="0"/>
              <a:t>…</a:t>
            </a:r>
            <a:r>
              <a:rPr kumimoji="1" lang="ja-JP" altLang="en-US"/>
              <a:t>マシンが違うと性能が低下する</a:t>
            </a:r>
            <a:r>
              <a:rPr kumimoji="1" lang="en-US" altLang="ja-JP" dirty="0"/>
              <a:t>(</a:t>
            </a:r>
            <a:r>
              <a:rPr kumimoji="1" lang="ja-JP" altLang="en-US"/>
              <a:t>ネットワーク経由になるため</a:t>
            </a:r>
            <a:r>
              <a:rPr kumimoji="1" lang="en-US" altLang="ja-JP" dirty="0"/>
              <a:t>)</a:t>
            </a:r>
          </a:p>
          <a:p>
            <a:r>
              <a:rPr kumimoji="1" lang="ja-JP" altLang="en-US"/>
              <a:t>書き換え時に特殊な処理が必要になる</a:t>
            </a:r>
            <a:endParaRPr kumimoji="1" lang="en-US" altLang="ja-JP" dirty="0"/>
          </a:p>
          <a:p>
            <a:r>
              <a:rPr kumimoji="1" lang="ja-JP" altLang="en-US"/>
              <a:t>後々のオーバヘッドをかけないためにコピー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D77B0C-0F67-3846-B8AA-DD3645BEC321}" type="slidenum">
              <a:rPr lang="en-US" altLang="ja-JP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4315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17~18</a:t>
            </a:r>
            <a:r>
              <a:rPr kumimoji="1" lang="ja-JP" altLang="en-US"/>
              <a:t>分が目安？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Q.</a:t>
            </a:r>
          </a:p>
          <a:p>
            <a:r>
              <a:rPr kumimoji="1" lang="ja-JP" altLang="en-US"/>
              <a:t>予想以上の負荷がかかった時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D77B0C-0F67-3846-B8AA-DD3645BEC321}" type="slidenum">
              <a:rPr lang="en-US" altLang="ja-JP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90484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画像の</a:t>
            </a:r>
            <a:r>
              <a:rPr kumimoji="1" lang="en-US" altLang="ja-JP" dirty="0"/>
              <a:t>read</a:t>
            </a:r>
            <a:r>
              <a:rPr kumimoji="1" lang="ja-JP" altLang="en-US"/>
              <a:t>処理はうまくできている</a:t>
            </a:r>
            <a:r>
              <a:rPr kumimoji="1" lang="en-US" altLang="ja-JP" dirty="0"/>
              <a:t>(</a:t>
            </a:r>
            <a:r>
              <a:rPr kumimoji="1" lang="ja-JP" altLang="en-US"/>
              <a:t>はず</a:t>
            </a:r>
            <a:r>
              <a:rPr kumimoji="1" lang="en-US" altLang="ja-JP" dirty="0"/>
              <a:t>)</a:t>
            </a:r>
          </a:p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D77B0C-0F67-3846-B8AA-DD3645BEC321}" type="slidenum">
              <a:rPr lang="en-US" altLang="ja-JP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3291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Amazon AWS</a:t>
            </a:r>
            <a:r>
              <a:rPr kumimoji="1" lang="ja-JP" altLang="en-US"/>
              <a:t>とか</a:t>
            </a:r>
            <a:r>
              <a:rPr kumimoji="1" lang="en-US" altLang="ja-JP" dirty="0"/>
              <a:t>Microsoft Azure</a:t>
            </a:r>
            <a:r>
              <a:rPr kumimoji="1" lang="ja-JP" altLang="en-US"/>
              <a:t>とかみたいなサービスが普及</a:t>
            </a:r>
            <a:endParaRPr kumimoji="1" lang="en-US" altLang="ja-JP" dirty="0"/>
          </a:p>
          <a:p>
            <a:r>
              <a:rPr kumimoji="1" lang="en-US" altLang="ja-JP" dirty="0"/>
              <a:t>VM</a:t>
            </a:r>
            <a:r>
              <a:rPr kumimoji="1" lang="ja-JP" altLang="en-US"/>
              <a:t>のスペックはテンプレートから選択することが多い</a:t>
            </a:r>
            <a:r>
              <a:rPr kumimoji="1" lang="en-US" altLang="ja-JP" dirty="0"/>
              <a:t>(</a:t>
            </a:r>
            <a:r>
              <a:rPr kumimoji="1" lang="ja-JP" altLang="en-US"/>
              <a:t>細かく設定できるクラウドもある</a:t>
            </a:r>
            <a:r>
              <a:rPr kumimoji="1" lang="en-US" altLang="ja-JP" dirty="0"/>
              <a:t>)</a:t>
            </a:r>
          </a:p>
          <a:p>
            <a:r>
              <a:rPr kumimoji="1" lang="ja-JP" altLang="en-US"/>
              <a:t>利用したい時だけ利用できるし、いらなくなったら停止させれば課金は発生しない</a:t>
            </a:r>
            <a:endParaRPr kumimoji="1" lang="en-US" altLang="ja-JP" dirty="0"/>
          </a:p>
          <a:p>
            <a:r>
              <a:rPr kumimoji="1" lang="ja-JP" altLang="en-US"/>
              <a:t>課金はスペックの高さと借りた時間に比例する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D77B0C-0F67-3846-B8AA-DD3645BEC321}" type="slidenum">
              <a:rPr lang="en-US" altLang="ja-JP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26429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/>
              <a:t>スパースファイルを使った方が利点なので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D77B0C-0F67-3846-B8AA-DD3645BEC321}" type="slidenum">
              <a:rPr lang="en-US" altLang="ja-JP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194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D77B0C-0F67-3846-B8AA-DD3645BEC321}" type="slidenum">
              <a:rPr lang="en-US" altLang="ja-JP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23648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D77B0C-0F67-3846-B8AA-DD3645BEC321}" type="slidenum">
              <a:rPr lang="en-US" altLang="ja-JP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19161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D77B0C-0F67-3846-B8AA-DD3645BEC321}" type="slidenum">
              <a:rPr lang="en-US" altLang="ja-JP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56644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クラウドサービスでは</a:t>
            </a:r>
            <a:r>
              <a:rPr kumimoji="1" lang="en-US" altLang="ja-JP" dirty="0"/>
              <a:t>VM</a:t>
            </a:r>
            <a:r>
              <a:rPr kumimoji="1" lang="ja-JP" altLang="en-US"/>
              <a:t>の数を調節することで負荷の変化に対応</a:t>
            </a:r>
            <a:endParaRPr kumimoji="1" lang="en-US" altLang="ja-JP" dirty="0"/>
          </a:p>
          <a:p>
            <a:r>
              <a:rPr kumimoji="1" lang="ja-JP" altLang="en-US"/>
              <a:t>アウト</a:t>
            </a:r>
            <a:r>
              <a:rPr kumimoji="1" lang="en-US" altLang="ja-JP" dirty="0"/>
              <a:t>/</a:t>
            </a:r>
            <a:r>
              <a:rPr kumimoji="1" lang="ja-JP" altLang="en-US"/>
              <a:t>インの説明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D77B0C-0F67-3846-B8AA-DD3645BEC321}" type="slidenum">
              <a:rPr lang="en-US" altLang="ja-JP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44546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ソフトウェアで自動化している</a:t>
            </a:r>
            <a:endParaRPr kumimoji="1" lang="en-US" altLang="ja-JP" dirty="0"/>
          </a:p>
          <a:p>
            <a:r>
              <a:rPr kumimoji="1" lang="ja-JP" altLang="en-US"/>
              <a:t>負荷の検知は例にあげられるようなトレンド分析が主流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D77B0C-0F67-3846-B8AA-DD3645BEC321}" type="slidenum">
              <a:rPr lang="en-US" altLang="ja-JP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72474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1</a:t>
            </a:r>
            <a:r>
              <a:rPr kumimoji="1" lang="ja-JP" altLang="en-US"/>
              <a:t>つの</a:t>
            </a:r>
            <a:r>
              <a:rPr kumimoji="1" lang="en-US" altLang="ja-JP" dirty="0"/>
              <a:t>VM</a:t>
            </a:r>
            <a:r>
              <a:rPr kumimoji="1" lang="ja-JP" altLang="en-US"/>
              <a:t>で複数のサービスを動作させているクラウドにおいて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/>
              <a:t>サービスを</a:t>
            </a:r>
            <a:r>
              <a:rPr kumimoji="1" lang="en-US" altLang="ja-JP" dirty="0"/>
              <a:t>3</a:t>
            </a:r>
            <a:r>
              <a:rPr kumimoji="1" lang="ja-JP" altLang="en-US"/>
              <a:t>つに</a:t>
            </a:r>
            <a:endParaRPr kumimoji="1" lang="en-US" altLang="ja-JP" dirty="0"/>
          </a:p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D77B0C-0F67-3846-B8AA-DD3645BEC321}" type="slidenum">
              <a:rPr lang="en-US" altLang="ja-JP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63970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複雑に絡み合ったプロセスやファイルからサービスの特定は困難</a:t>
            </a:r>
            <a:endParaRPr kumimoji="1" lang="en-US" altLang="ja-JP" dirty="0"/>
          </a:p>
          <a:p>
            <a:r>
              <a:rPr kumimoji="1" lang="ja-JP" altLang="en-US"/>
              <a:t>リクエストから推測するにも限界がある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/>
              <a:t>監視ソフトウェアをインストールさせる方法もあるが</a:t>
            </a:r>
            <a:endParaRPr kumimoji="1" lang="en-US" altLang="ja-JP" dirty="0"/>
          </a:p>
          <a:p>
            <a:r>
              <a:rPr kumimoji="1" lang="ja-JP" altLang="en-US"/>
              <a:t>利用者にインストールさせる負担が大きい</a:t>
            </a:r>
            <a:r>
              <a:rPr kumimoji="1" lang="en-US" altLang="ja-JP" dirty="0"/>
              <a:t>/</a:t>
            </a:r>
            <a:r>
              <a:rPr kumimoji="1" lang="ja-JP" altLang="en-US"/>
              <a:t>データを外部に送信する必要あり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D77B0C-0F67-3846-B8AA-DD3645BEC321}" type="slidenum">
              <a:rPr lang="en-US" altLang="ja-JP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05122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コンテナを用いることでプロセスやファイルが分離可能</a:t>
            </a:r>
            <a:r>
              <a:rPr kumimoji="1" lang="en-US" altLang="ja-JP" dirty="0"/>
              <a:t> = </a:t>
            </a:r>
            <a:r>
              <a:rPr kumimoji="1" lang="ja-JP" altLang="en-US"/>
              <a:t>サービスの使用量を正確に計測可能</a:t>
            </a:r>
            <a:endParaRPr kumimoji="1" lang="en-US" altLang="ja-JP" dirty="0"/>
          </a:p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77B0C-0F67-3846-B8AA-DD3645BEC321}" type="slidenum"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93535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複数のプロセスが</a:t>
            </a:r>
            <a:r>
              <a:rPr kumimoji="1" lang="en-US" altLang="ja-JP" dirty="0"/>
              <a:t>1</a:t>
            </a:r>
            <a:r>
              <a:rPr kumimoji="1" lang="ja-JP" altLang="en-US"/>
              <a:t>つのサービスを形成している</a:t>
            </a:r>
            <a:endParaRPr kumimoji="1" lang="en-US" altLang="ja-JP" dirty="0"/>
          </a:p>
          <a:p>
            <a:r>
              <a:rPr kumimoji="1" lang="ja-JP" altLang="en-US"/>
              <a:t>リソースは書いてある通り</a:t>
            </a:r>
            <a:endParaRPr kumimoji="1" lang="en-US" altLang="ja-JP" dirty="0"/>
          </a:p>
          <a:p>
            <a:r>
              <a:rPr kumimoji="1" lang="en-US" altLang="ja-JP" dirty="0"/>
              <a:t>OS</a:t>
            </a:r>
            <a:r>
              <a:rPr kumimoji="1" lang="ja-JP" altLang="en-US"/>
              <a:t>がリソースを管理している</a:t>
            </a:r>
            <a:r>
              <a:rPr kumimoji="1" lang="en-US" altLang="ja-JP" dirty="0"/>
              <a:t> &lt;- </a:t>
            </a:r>
            <a:r>
              <a:rPr kumimoji="1" lang="ja-JP" altLang="en-US"/>
              <a:t>重要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/>
              <a:t>コンテナに対してリソースを割り当てる</a:t>
            </a:r>
            <a:r>
              <a:rPr kumimoji="1" lang="en-US" altLang="ja-JP" dirty="0"/>
              <a:t> &lt;- </a:t>
            </a:r>
            <a:r>
              <a:rPr kumimoji="1" lang="ja-JP" altLang="en-US"/>
              <a:t>勉強する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D77B0C-0F67-3846-B8AA-DD3645BEC321}" type="slidenum">
              <a:rPr lang="en-US" altLang="ja-JP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20040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OS</a:t>
            </a:r>
            <a:r>
              <a:rPr kumimoji="1" lang="ja-JP" altLang="en-US"/>
              <a:t>の情報を解析することでコンテナの情報を取得</a:t>
            </a:r>
            <a:endParaRPr kumimoji="1" lang="en-US" altLang="ja-JP" dirty="0"/>
          </a:p>
          <a:p>
            <a:r>
              <a:rPr kumimoji="1" lang="ja-JP" altLang="en-US"/>
              <a:t>取得する情報としては</a:t>
            </a:r>
            <a:r>
              <a:rPr kumimoji="1" lang="en-US" altLang="ja-JP" dirty="0"/>
              <a:t>2</a:t>
            </a:r>
            <a:r>
              <a:rPr kumimoji="1" lang="ja-JP" altLang="en-US"/>
              <a:t>種類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D77B0C-0F67-3846-B8AA-DD3645BEC321}" type="slidenum">
              <a:rPr lang="en-US" altLang="ja-JP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6483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1197203"/>
            <a:ext cx="7886700" cy="2312759"/>
          </a:xfrm>
        </p:spPr>
        <p:txBody>
          <a:bodyPr anchor="ctr" anchorCtr="0">
            <a:normAutofit/>
          </a:bodyPr>
          <a:lstStyle>
            <a:lvl1pPr algn="ctr">
              <a:defRPr sz="4400"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4251488"/>
            <a:ext cx="7886700" cy="1395167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latin typeface="Meiryo" charset="-128"/>
                <a:ea typeface="Meiryo" charset="-128"/>
                <a:cs typeface="Meiryo" charset="-128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en-US" altLang="ja-JP"/>
              <a:t>Click to edit Master subtitle style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FC5FF-78BA-8249-B227-63A2069E8DF4}" type="datetime1">
              <a:t>2018/8/28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177FE-B30B-7A40-8C1E-CF218EDD96C9}" type="datetime1">
              <a:t>2018/8/28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F3D9-0521-4A47-9D12-DE3BEAC0D8F1}" type="slidenum"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F536-2274-A242-AB62-B530CDAC64FD}" type="datetime1">
              <a:t>2018/8/28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F3D9-0521-4A47-9D12-DE3BEAC0D8F1}" type="slidenum"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63953"/>
            <a:ext cx="7886700" cy="820130"/>
          </a:xfrm>
        </p:spPr>
        <p:txBody>
          <a:bodyPr anchor="b" anchorCtr="0">
            <a:normAutofit/>
          </a:bodyPr>
          <a:lstStyle>
            <a:lvl1pPr>
              <a:defRPr sz="3600"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6887"/>
            <a:ext cx="7886700" cy="4810076"/>
          </a:xfrm>
        </p:spPr>
        <p:txBody>
          <a:bodyPr>
            <a:normAutofit/>
          </a:bodyPr>
          <a:lstStyle>
            <a:lvl1pPr marL="171450" indent="-171450">
              <a:buFont typeface="Arial" charset="0"/>
              <a:buChar char="•"/>
              <a:defRPr sz="2800">
                <a:latin typeface="Meiryo" charset="-128"/>
                <a:ea typeface="Meiryo" charset="-128"/>
                <a:cs typeface="Meiryo" charset="-128"/>
              </a:defRPr>
            </a:lvl1pPr>
            <a:lvl2pPr marL="514350" indent="-171450">
              <a:buFont typeface="Arial" charset="0"/>
              <a:buChar char="•"/>
              <a:defRPr sz="2400">
                <a:latin typeface="Meiryo" charset="-128"/>
                <a:ea typeface="Meiryo" charset="-128"/>
                <a:cs typeface="Meiryo" charset="-128"/>
              </a:defRPr>
            </a:lvl2pPr>
            <a:lvl3pPr>
              <a:defRPr sz="2200">
                <a:latin typeface="Meiryo" charset="-128"/>
                <a:ea typeface="Meiryo" charset="-128"/>
                <a:cs typeface="Meiryo" charset="-128"/>
              </a:defRPr>
            </a:lvl3pPr>
            <a:lvl4pPr>
              <a:defRPr sz="2000">
                <a:latin typeface="Meiryo" charset="-128"/>
                <a:ea typeface="Meiryo" charset="-128"/>
                <a:cs typeface="Meiryo" charset="-128"/>
              </a:defRPr>
            </a:lvl4pPr>
            <a:lvl5pPr>
              <a:defRPr sz="1600">
                <a:latin typeface="Meiryo" charset="-128"/>
                <a:ea typeface="Meiryo" charset="-128"/>
                <a:cs typeface="Meiryo" charset="-128"/>
              </a:defRPr>
            </a:lvl5pPr>
          </a:lstStyle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9FBB6-BBB8-2F43-B1A3-5744262CCC55}" type="datetime1">
              <a:t>2018/8/28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0437" y="6356351"/>
            <a:ext cx="2057400" cy="365125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fld id="{FE02F3D9-0521-4A47-9D12-DE3BEAC0D8F1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0C7BB-AA5C-0B43-8645-CD52D7D4B5B8}" type="datetime1">
              <a:t>2018/8/28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F3D9-0521-4A47-9D12-DE3BEAC0D8F1}" type="slidenum"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8C689-D9A0-CA44-A70D-8F002BDC4940}" type="datetime1">
              <a:t>2018/8/28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F3D9-0521-4A47-9D12-DE3BEAC0D8F1}" type="slidenum"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8C183-8222-6246-B7A8-B834EC1DCDD8}" type="datetime1">
              <a:t>2018/8/28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F3D9-0521-4A47-9D12-DE3BEAC0D8F1}" type="slidenum"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AA99-BC69-6D43-B669-9803C4007210}" type="datetime1">
              <a:t>2018/8/28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F3D9-0521-4A47-9D12-DE3BEAC0D8F1}" type="slidenum"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A8696-C207-114A-86F3-EB70150496C5}" type="datetime1">
              <a:t>2018/8/28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F3D9-0521-4A47-9D12-DE3BEAC0D8F1}" type="slidenum"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8901D-469A-EF48-80AE-6D49AA62B62C}" type="datetime1">
              <a:t>2018/8/28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F3D9-0521-4A47-9D12-DE3BEAC0D8F1}" type="slidenum"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1168F-5D61-8D4B-A60E-FB389B3A2BF3}" type="datetime1">
              <a:t>2018/8/28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F3D9-0521-4A47-9D12-DE3BEAC0D8F1}" type="slidenum"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87423-D344-2F49-8C2B-ADF13C3135EB}" type="datetime1">
              <a:t>2018/8/28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2F3D9-0521-4A47-9D12-DE3BEAC0D8F1}" type="slidenum"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1155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emf"/><Relationship Id="rId9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 dirty="0"/>
              <a:t>VM</a:t>
            </a:r>
            <a:r>
              <a:rPr lang="ja-JP" altLang="en-US"/>
              <a:t>内コンテナを用いた</a:t>
            </a:r>
            <a:br>
              <a:rPr lang="en-US" altLang="ja-JP"/>
            </a:br>
            <a:r>
              <a:rPr lang="ja-JP" altLang="en-US"/>
              <a:t>サービス単位の</a:t>
            </a:r>
            <a:br>
              <a:rPr lang="en-US" altLang="ja-JP"/>
            </a:br>
            <a:r>
              <a:rPr lang="ja-JP" altLang="en-US"/>
              <a:t>オートスケール機構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ja-JP" altLang="en-US"/>
              <a:t>九州工業大学</a:t>
            </a:r>
            <a:endParaRPr lang="en-US" altLang="ja-JP" strike="sngStrike" dirty="0">
              <a:solidFill>
                <a:srgbClr val="FF0000"/>
              </a:solidFill>
            </a:endParaRPr>
          </a:p>
          <a:p>
            <a:br>
              <a:rPr lang="en-US" altLang="ja-JP" dirty="0"/>
            </a:br>
            <a:r>
              <a:rPr lang="ja-JP" altLang="en-US"/>
              <a:t>植木康平</a:t>
            </a:r>
            <a:r>
              <a:rPr lang="ja-JP" altLang="en-US" dirty="0"/>
              <a:t>　</a:t>
            </a:r>
            <a:r>
              <a:rPr lang="ja-JP" altLang="en-US"/>
              <a:t>光来健一</a:t>
            </a:r>
          </a:p>
        </p:txBody>
      </p:sp>
    </p:spTree>
    <p:extLst>
      <p:ext uri="{BB962C8B-B14F-4D97-AF65-F5344CB8AC3E}">
        <p14:creationId xmlns:p14="http://schemas.microsoft.com/office/powerpoint/2010/main" val="706338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1BD209A5-BD60-ED45-BF21-72C34F005B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6780" y="4664040"/>
            <a:ext cx="3015070" cy="18888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サービスの負荷の監視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/>
              <a:t>まず</a:t>
            </a:r>
            <a:r>
              <a:rPr lang="en-US" altLang="ja-JP" dirty="0"/>
              <a:t>VM</a:t>
            </a:r>
            <a:r>
              <a:rPr lang="ja-JP" altLang="en-US"/>
              <a:t>全体の負荷上昇を検知</a:t>
            </a:r>
            <a:endParaRPr lang="en-US" altLang="ja-JP" strike="sngStrike" dirty="0"/>
          </a:p>
          <a:p>
            <a:pPr lvl="1"/>
            <a:r>
              <a:rPr lang="en-US" altLang="ja-JP" dirty="0"/>
              <a:t>VM</a:t>
            </a:r>
            <a:r>
              <a:rPr lang="ja-JP" altLang="en-US"/>
              <a:t>イントロスペクションはオーバヘッドが大きい</a:t>
            </a:r>
            <a:endParaRPr lang="en-US" altLang="ja-JP" dirty="0"/>
          </a:p>
          <a:p>
            <a:pPr lvl="1"/>
            <a:r>
              <a:rPr lang="ja-JP" altLang="en-US"/>
              <a:t>各コンテナの負荷が高くない場合でも</a:t>
            </a:r>
            <a:r>
              <a:rPr lang="en-US" altLang="ja-JP" dirty="0"/>
              <a:t>VM</a:t>
            </a:r>
            <a:r>
              <a:rPr lang="ja-JP" altLang="en-US"/>
              <a:t>の負荷は高い場合がある</a:t>
            </a:r>
            <a:endParaRPr lang="en-US" altLang="ja-JP" dirty="0"/>
          </a:p>
          <a:p>
            <a:r>
              <a:rPr lang="ja-JP" altLang="en-US"/>
              <a:t>次に負荷の原因となっているコンテナを特定</a:t>
            </a:r>
            <a:endParaRPr lang="en-US" altLang="ja-JP" dirty="0"/>
          </a:p>
          <a:p>
            <a:pPr lvl="1"/>
            <a:r>
              <a:rPr lang="ja-JP" altLang="en-US"/>
              <a:t>どのコンテナも負荷が高くない場合はスケールアウトが効果的なコンテナを選択</a:t>
            </a:r>
            <a:endParaRPr lang="en-US" altLang="ja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F3D9-0521-4A47-9D12-DE3BEAC0D8F1}" type="slidenum">
              <a:rPr lang="ja-JP" altLang="en-US"/>
              <a:pPr/>
              <a:t>10</a:t>
            </a:fld>
            <a:endParaRPr lang="ja-JP" altLang="en-US"/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655056D0-4B8E-E04C-9C7D-CDEF5BFA1964}"/>
              </a:ext>
            </a:extLst>
          </p:cNvPr>
          <p:cNvGrpSpPr/>
          <p:nvPr/>
        </p:nvGrpSpPr>
        <p:grpSpPr>
          <a:xfrm>
            <a:off x="170885" y="4736621"/>
            <a:ext cx="3196214" cy="1440528"/>
            <a:chOff x="841202" y="4626207"/>
            <a:chExt cx="3197067" cy="1439484"/>
          </a:xfrm>
        </p:grpSpPr>
        <p:sp>
          <p:nvSpPr>
            <p:cNvPr id="19" name="角丸四角形 35">
              <a:extLst>
                <a:ext uri="{FF2B5EF4-FFF2-40B4-BE49-F238E27FC236}">
                  <a16:creationId xmlns:a16="http://schemas.microsoft.com/office/drawing/2014/main" id="{263034A5-859C-F347-AC28-91FB92897DDD}"/>
                </a:ext>
              </a:extLst>
            </p:cNvPr>
            <p:cNvSpPr/>
            <p:nvPr/>
          </p:nvSpPr>
          <p:spPr>
            <a:xfrm>
              <a:off x="841202" y="4626207"/>
              <a:ext cx="3197067" cy="143948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21" name="テキスト ボックス 37">
              <a:extLst>
                <a:ext uri="{FF2B5EF4-FFF2-40B4-BE49-F238E27FC236}">
                  <a16:creationId xmlns:a16="http://schemas.microsoft.com/office/drawing/2014/main" id="{4A594594-DD72-DC41-BA78-17D13E9F57D2}"/>
                </a:ext>
              </a:extLst>
            </p:cNvPr>
            <p:cNvSpPr txBox="1"/>
            <p:nvPr/>
          </p:nvSpPr>
          <p:spPr>
            <a:xfrm>
              <a:off x="1030190" y="4626207"/>
              <a:ext cx="10059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000" dirty="0">
                  <a:latin typeface="Meiryo" charset="-128"/>
                  <a:ea typeface="Meiryo" charset="-128"/>
                  <a:cs typeface="Meiryo" charset="-128"/>
                </a:rPr>
                <a:t>VM</a:t>
              </a:r>
              <a:endParaRPr lang="ja-JP" altLang="en-US" sz="2000">
                <a:latin typeface="Meiryo" charset="-128"/>
                <a:ea typeface="Meiryo" charset="-128"/>
                <a:cs typeface="Meiryo" charset="-128"/>
              </a:endParaRPr>
            </a:p>
          </p:txBody>
        </p:sp>
        <p:sp>
          <p:nvSpPr>
            <p:cNvPr id="22" name="正方形/長方形 38">
              <a:extLst>
                <a:ext uri="{FF2B5EF4-FFF2-40B4-BE49-F238E27FC236}">
                  <a16:creationId xmlns:a16="http://schemas.microsoft.com/office/drawing/2014/main" id="{3774C08F-2E9E-2245-9CC8-C090C798FC24}"/>
                </a:ext>
              </a:extLst>
            </p:cNvPr>
            <p:cNvSpPr/>
            <p:nvPr/>
          </p:nvSpPr>
          <p:spPr>
            <a:xfrm>
              <a:off x="1051451" y="5520853"/>
              <a:ext cx="1337886" cy="43739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>
                  <a:solidFill>
                    <a:schemeClr val="tx1"/>
                  </a:solidFill>
                  <a:latin typeface="Meiryo" charset="-128"/>
                  <a:ea typeface="Meiryo" charset="-128"/>
                  <a:cs typeface="Meiryo" charset="-128"/>
                </a:rPr>
                <a:t>コンテナ</a:t>
              </a:r>
              <a:r>
                <a:rPr lang="en-US" altLang="ja-JP" dirty="0">
                  <a:solidFill>
                    <a:schemeClr val="tx1"/>
                  </a:solidFill>
                  <a:latin typeface="Meiryo" charset="-128"/>
                  <a:ea typeface="Meiryo" charset="-128"/>
                  <a:cs typeface="Meiryo" charset="-128"/>
                </a:rPr>
                <a:t> B</a:t>
              </a:r>
              <a:endParaRPr lang="ja-JP" altLang="en-US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  <p:sp>
          <p:nvSpPr>
            <p:cNvPr id="23" name="正方形/長方形 40">
              <a:extLst>
                <a:ext uri="{FF2B5EF4-FFF2-40B4-BE49-F238E27FC236}">
                  <a16:creationId xmlns:a16="http://schemas.microsoft.com/office/drawing/2014/main" id="{5B93649A-CD8D-E847-AB6D-6B04BB14C5E6}"/>
                </a:ext>
              </a:extLst>
            </p:cNvPr>
            <p:cNvSpPr/>
            <p:nvPr/>
          </p:nvSpPr>
          <p:spPr>
            <a:xfrm>
              <a:off x="2490131" y="5520853"/>
              <a:ext cx="1337886" cy="43739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>
                  <a:solidFill>
                    <a:schemeClr val="tx1"/>
                  </a:solidFill>
                  <a:latin typeface="Meiryo" charset="-128"/>
                  <a:ea typeface="Meiryo" charset="-128"/>
                  <a:cs typeface="Meiryo" charset="-128"/>
                </a:rPr>
                <a:t>コンテナ</a:t>
              </a:r>
              <a:r>
                <a:rPr lang="en-US" altLang="ja-JP" dirty="0">
                  <a:solidFill>
                    <a:schemeClr val="tx1"/>
                  </a:solidFill>
                  <a:latin typeface="Meiryo" charset="-128"/>
                  <a:ea typeface="Meiryo" charset="-128"/>
                  <a:cs typeface="Meiryo" charset="-128"/>
                </a:rPr>
                <a:t> C</a:t>
              </a:r>
              <a:endParaRPr lang="ja-JP" altLang="en-US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  <p:sp>
          <p:nvSpPr>
            <p:cNvPr id="24" name="正方形/長方形 47">
              <a:extLst>
                <a:ext uri="{FF2B5EF4-FFF2-40B4-BE49-F238E27FC236}">
                  <a16:creationId xmlns:a16="http://schemas.microsoft.com/office/drawing/2014/main" id="{EC6DA9E8-BFE9-5A43-A5BC-854D48A1EEB8}"/>
                </a:ext>
              </a:extLst>
            </p:cNvPr>
            <p:cNvSpPr/>
            <p:nvPr/>
          </p:nvSpPr>
          <p:spPr>
            <a:xfrm>
              <a:off x="1051452" y="4961452"/>
              <a:ext cx="2776565" cy="43739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>
                  <a:solidFill>
                    <a:schemeClr val="tx1"/>
                  </a:solidFill>
                  <a:latin typeface="Meiryo" charset="-128"/>
                  <a:ea typeface="Meiryo" charset="-128"/>
                  <a:cs typeface="Meiryo" charset="-128"/>
                </a:rPr>
                <a:t>コンテナ</a:t>
              </a:r>
              <a:r>
                <a:rPr lang="en-US" altLang="ja-JP" dirty="0">
                  <a:solidFill>
                    <a:schemeClr val="tx1"/>
                  </a:solidFill>
                  <a:latin typeface="Meiryo" charset="-128"/>
                  <a:ea typeface="Meiryo" charset="-128"/>
                  <a:cs typeface="Meiryo" charset="-128"/>
                </a:rPr>
                <a:t> A</a:t>
              </a:r>
              <a:endParaRPr lang="ja-JP" altLang="en-US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7312536" y="4664040"/>
            <a:ext cx="1257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>
                <a:latin typeface="Meiryo" charset="-128"/>
                <a:ea typeface="Meiryo" charset="-128"/>
                <a:cs typeface="Meiryo" charset="-128"/>
              </a:rPr>
              <a:t>コンテナ</a:t>
            </a:r>
            <a:r>
              <a:rPr kumimoji="1" lang="en-US" altLang="ja-JP">
                <a:latin typeface="Meiryo" charset="-128"/>
                <a:ea typeface="Meiryo" charset="-128"/>
                <a:cs typeface="Meiryo" charset="-128"/>
              </a:rPr>
              <a:t>A</a:t>
            </a:r>
            <a:endParaRPr kumimoji="1" lang="ja-JP" altLang="en-US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333797" y="6257586"/>
            <a:ext cx="1257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>
                <a:latin typeface="Meiryo" charset="-128"/>
                <a:ea typeface="Meiryo" charset="-128"/>
                <a:cs typeface="Meiryo" charset="-128"/>
              </a:rPr>
              <a:t>コンテナ</a:t>
            </a:r>
            <a:r>
              <a:rPr kumimoji="1" lang="en-US" altLang="ja-JP">
                <a:latin typeface="Meiryo" charset="-128"/>
                <a:ea typeface="Meiryo" charset="-128"/>
                <a:cs typeface="Meiryo" charset="-128"/>
              </a:rPr>
              <a:t>B</a:t>
            </a:r>
            <a:endParaRPr kumimoji="1" lang="ja-JP" altLang="en-US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58242" y="5856223"/>
            <a:ext cx="1257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>
                <a:latin typeface="Meiryo" charset="-128"/>
                <a:ea typeface="Meiryo" charset="-128"/>
                <a:cs typeface="Meiryo" charset="-128"/>
              </a:rPr>
              <a:t>コンテナ</a:t>
            </a:r>
            <a:r>
              <a:rPr kumimoji="1" lang="en-US" altLang="ja-JP">
                <a:latin typeface="Meiryo" charset="-128"/>
                <a:ea typeface="Meiryo" charset="-128"/>
                <a:cs typeface="Meiryo" charset="-128"/>
              </a:rPr>
              <a:t>C</a:t>
            </a:r>
            <a:endParaRPr kumimoji="1" lang="ja-JP" altLang="en-US">
              <a:latin typeface="Meiryo" charset="-128"/>
              <a:ea typeface="Meiryo" charset="-128"/>
              <a:cs typeface="Meiryo" charset="-128"/>
            </a:endParaRPr>
          </a:p>
        </p:txBody>
      </p:sp>
      <p:cxnSp>
        <p:nvCxnSpPr>
          <p:cNvPr id="17" name="直線矢印コネクタ 18">
            <a:extLst>
              <a:ext uri="{FF2B5EF4-FFF2-40B4-BE49-F238E27FC236}">
                <a16:creationId xmlns:a16="http://schemas.microsoft.com/office/drawing/2014/main" id="{AC380DEB-A20A-AF45-BDF8-198FF78E7895}"/>
              </a:ext>
            </a:extLst>
          </p:cNvPr>
          <p:cNvCxnSpPr>
            <a:cxnSpLocks/>
            <a:stCxn id="26" idx="2"/>
            <a:endCxn id="19" idx="3"/>
          </p:cNvCxnSpPr>
          <p:nvPr/>
        </p:nvCxnSpPr>
        <p:spPr>
          <a:xfrm flipH="1">
            <a:off x="3367099" y="5029468"/>
            <a:ext cx="1325649" cy="42741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正方形/長方形 30">
            <a:extLst>
              <a:ext uri="{FF2B5EF4-FFF2-40B4-BE49-F238E27FC236}">
                <a16:creationId xmlns:a16="http://schemas.microsoft.com/office/drawing/2014/main" id="{2364A239-00E7-0849-A150-C5A322F24C0D}"/>
              </a:ext>
            </a:extLst>
          </p:cNvPr>
          <p:cNvSpPr/>
          <p:nvPr/>
        </p:nvSpPr>
        <p:spPr>
          <a:xfrm>
            <a:off x="3444271" y="4664040"/>
            <a:ext cx="2496953" cy="3654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オートスケーラ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A631B36E-DDBA-8F45-B024-727B2E1AABCB}"/>
              </a:ext>
            </a:extLst>
          </p:cNvPr>
          <p:cNvSpPr txBox="1"/>
          <p:nvPr/>
        </p:nvSpPr>
        <p:spPr>
          <a:xfrm>
            <a:off x="3940747" y="5210230"/>
            <a:ext cx="779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>
                <a:latin typeface="Meiryo" panose="020B0604030504040204" pitchFamily="34" charset="-128"/>
                <a:ea typeface="Meiryo" panose="020B0604030504040204" pitchFamily="34" charset="-128"/>
              </a:rPr>
              <a:t>監視</a:t>
            </a:r>
          </a:p>
        </p:txBody>
      </p:sp>
    </p:spTree>
    <p:extLst>
      <p:ext uri="{BB962C8B-B14F-4D97-AF65-F5344CB8AC3E}">
        <p14:creationId xmlns:p14="http://schemas.microsoft.com/office/powerpoint/2010/main" val="1629257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Ciel</a:t>
            </a:r>
            <a:r>
              <a:rPr lang="ja-JP" altLang="en-US" dirty="0"/>
              <a:t>におけるオートスケール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/>
              <a:t>オートスケーラが</a:t>
            </a:r>
            <a:r>
              <a:rPr lang="en-US" altLang="ja-JP" dirty="0"/>
              <a:t>VM</a:t>
            </a:r>
            <a:r>
              <a:rPr lang="ja-JP" altLang="en-US"/>
              <a:t>内の各サービスのリソース使用量を監視してスケールアウト</a:t>
            </a:r>
          </a:p>
          <a:p>
            <a:pPr lvl="1"/>
            <a:r>
              <a:rPr lang="ja-JP" altLang="en-US"/>
              <a:t>負荷の高いコンテナがあれば、そのコンテナを動作させるのに必要十分な</a:t>
            </a:r>
            <a:r>
              <a:rPr lang="en-US" altLang="ja-JP" dirty="0"/>
              <a:t>VM</a:t>
            </a:r>
            <a:r>
              <a:rPr lang="ja-JP" altLang="en-US"/>
              <a:t>を起動</a:t>
            </a:r>
          </a:p>
          <a:p>
            <a:pPr lvl="1"/>
            <a:r>
              <a:rPr lang="ja-JP" altLang="en-US"/>
              <a:t>それ以外のコンテナは起動しない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F3D9-0521-4A47-9D12-DE3BEAC0D8F1}" type="slidenum">
              <a:rPr lang="ja-JP" altLang="en-US"/>
              <a:pPr/>
              <a:t>11</a:t>
            </a:fld>
            <a:endParaRPr lang="ja-JP" altLang="en-US"/>
          </a:p>
        </p:txBody>
      </p:sp>
      <p:cxnSp>
        <p:nvCxnSpPr>
          <p:cNvPr id="5" name="直線矢印コネクタ 28">
            <a:extLst>
              <a:ext uri="{FF2B5EF4-FFF2-40B4-BE49-F238E27FC236}">
                <a16:creationId xmlns:a16="http://schemas.microsoft.com/office/drawing/2014/main" id="{BFA8EA2C-92C8-9243-8541-7AE237AD6D38}"/>
              </a:ext>
            </a:extLst>
          </p:cNvPr>
          <p:cNvCxnSpPr>
            <a:cxnSpLocks/>
            <a:stCxn id="34" idx="2"/>
          </p:cNvCxnSpPr>
          <p:nvPr/>
        </p:nvCxnSpPr>
        <p:spPr>
          <a:xfrm>
            <a:off x="4971858" y="3786740"/>
            <a:ext cx="2226727" cy="33348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正方形/長方形 30">
            <a:extLst>
              <a:ext uri="{FF2B5EF4-FFF2-40B4-BE49-F238E27FC236}">
                <a16:creationId xmlns:a16="http://schemas.microsoft.com/office/drawing/2014/main" id="{940D962B-0AB4-3D42-91F6-B800D0DEE0A2}"/>
              </a:ext>
            </a:extLst>
          </p:cNvPr>
          <p:cNvSpPr/>
          <p:nvPr/>
        </p:nvSpPr>
        <p:spPr>
          <a:xfrm>
            <a:off x="3277457" y="3421312"/>
            <a:ext cx="3388802" cy="3654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オートスケーラ</a:t>
            </a:r>
          </a:p>
        </p:txBody>
      </p:sp>
      <p:grpSp>
        <p:nvGrpSpPr>
          <p:cNvPr id="7" name="図形グループ 3">
            <a:extLst>
              <a:ext uri="{FF2B5EF4-FFF2-40B4-BE49-F238E27FC236}">
                <a16:creationId xmlns:a16="http://schemas.microsoft.com/office/drawing/2014/main" id="{6C7BDF58-71D8-7844-A3D6-7CF69ED9D5B8}"/>
              </a:ext>
            </a:extLst>
          </p:cNvPr>
          <p:cNvGrpSpPr/>
          <p:nvPr/>
        </p:nvGrpSpPr>
        <p:grpSpPr>
          <a:xfrm>
            <a:off x="5734173" y="4120221"/>
            <a:ext cx="2928823" cy="977217"/>
            <a:chOff x="5866658" y="5247024"/>
            <a:chExt cx="2946400" cy="1166297"/>
          </a:xfrm>
        </p:grpSpPr>
        <p:sp>
          <p:nvSpPr>
            <p:cNvPr id="8" name="角丸四角形 75">
              <a:extLst>
                <a:ext uri="{FF2B5EF4-FFF2-40B4-BE49-F238E27FC236}">
                  <a16:creationId xmlns:a16="http://schemas.microsoft.com/office/drawing/2014/main" id="{BEC65A12-1E5C-844D-B59D-C84D133BC746}"/>
                </a:ext>
              </a:extLst>
            </p:cNvPr>
            <p:cNvSpPr/>
            <p:nvPr/>
          </p:nvSpPr>
          <p:spPr>
            <a:xfrm>
              <a:off x="5866658" y="5247024"/>
              <a:ext cx="2946400" cy="116629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9" name="テキスト ボックス 76">
              <a:extLst>
                <a:ext uri="{FF2B5EF4-FFF2-40B4-BE49-F238E27FC236}">
                  <a16:creationId xmlns:a16="http://schemas.microsoft.com/office/drawing/2014/main" id="{E0DB7CD5-9B0F-9646-ABF7-E4F4B23C14C0}"/>
                </a:ext>
              </a:extLst>
            </p:cNvPr>
            <p:cNvSpPr txBox="1"/>
            <p:nvPr/>
          </p:nvSpPr>
          <p:spPr>
            <a:xfrm>
              <a:off x="6040829" y="5247024"/>
              <a:ext cx="9271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000" dirty="0">
                  <a:latin typeface="Meiryo" charset="-128"/>
                  <a:ea typeface="Meiryo" charset="-128"/>
                  <a:cs typeface="Meiryo" charset="-128"/>
                </a:rPr>
                <a:t>VM 2</a:t>
              </a:r>
              <a:endParaRPr lang="ja-JP" altLang="en-US" sz="2000">
                <a:latin typeface="Meiryo" charset="-128"/>
                <a:ea typeface="Meiryo" charset="-128"/>
                <a:cs typeface="Meiryo" charset="-128"/>
              </a:endParaRPr>
            </a:p>
          </p:txBody>
        </p:sp>
        <p:sp>
          <p:nvSpPr>
            <p:cNvPr id="10" name="正方形/長方形 77">
              <a:extLst>
                <a:ext uri="{FF2B5EF4-FFF2-40B4-BE49-F238E27FC236}">
                  <a16:creationId xmlns:a16="http://schemas.microsoft.com/office/drawing/2014/main" id="{4DFDAB09-42F3-864E-B812-15B0B00FBDDA}"/>
                </a:ext>
              </a:extLst>
            </p:cNvPr>
            <p:cNvSpPr/>
            <p:nvPr/>
          </p:nvSpPr>
          <p:spPr>
            <a:xfrm>
              <a:off x="6060424" y="5647134"/>
              <a:ext cx="2558868" cy="52203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>
                  <a:solidFill>
                    <a:schemeClr val="tx1"/>
                  </a:solidFill>
                  <a:latin typeface="Meiryo" charset="-128"/>
                  <a:ea typeface="Meiryo" charset="-128"/>
                  <a:cs typeface="Meiryo" charset="-128"/>
                </a:rPr>
                <a:t>コンテナ</a:t>
              </a:r>
              <a:r>
                <a:rPr lang="en-US" altLang="ja-JP" dirty="0">
                  <a:solidFill>
                    <a:schemeClr val="tx1"/>
                  </a:solidFill>
                  <a:latin typeface="Meiryo" charset="-128"/>
                  <a:ea typeface="Meiryo" charset="-128"/>
                  <a:cs typeface="Meiryo" charset="-128"/>
                </a:rPr>
                <a:t> A</a:t>
              </a:r>
              <a:endParaRPr lang="ja-JP" altLang="en-US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sp>
        <p:nvSpPr>
          <p:cNvPr id="11" name="テキスト ボックス 33">
            <a:extLst>
              <a:ext uri="{FF2B5EF4-FFF2-40B4-BE49-F238E27FC236}">
                <a16:creationId xmlns:a16="http://schemas.microsoft.com/office/drawing/2014/main" id="{7030811F-39FE-D443-95A3-063BF8B2DDB7}"/>
              </a:ext>
            </a:extLst>
          </p:cNvPr>
          <p:cNvSpPr txBox="1"/>
          <p:nvPr/>
        </p:nvSpPr>
        <p:spPr>
          <a:xfrm>
            <a:off x="5980611" y="3784977"/>
            <a:ext cx="2670024" cy="335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latin typeface="Meiryo" charset="-128"/>
                <a:ea typeface="Meiryo" charset="-128"/>
                <a:cs typeface="Meiryo" charset="-128"/>
              </a:rPr>
              <a:t>VM</a:t>
            </a:r>
            <a:r>
              <a:rPr lang="ja-JP" altLang="en-US" sz="2000" dirty="0">
                <a:latin typeface="Meiryo" charset="-128"/>
                <a:ea typeface="Meiryo" charset="-128"/>
                <a:cs typeface="Meiryo" charset="-128"/>
              </a:rPr>
              <a:t>、コンテナの起動</a:t>
            </a:r>
          </a:p>
        </p:txBody>
      </p:sp>
      <p:sp>
        <p:nvSpPr>
          <p:cNvPr id="12" name="角丸四角形 35">
            <a:extLst>
              <a:ext uri="{FF2B5EF4-FFF2-40B4-BE49-F238E27FC236}">
                <a16:creationId xmlns:a16="http://schemas.microsoft.com/office/drawing/2014/main" id="{263034A5-859C-F347-AC28-91FB92897DDD}"/>
              </a:ext>
            </a:extLst>
          </p:cNvPr>
          <p:cNvSpPr/>
          <p:nvPr/>
        </p:nvSpPr>
        <p:spPr>
          <a:xfrm>
            <a:off x="891444" y="3917186"/>
            <a:ext cx="3197067" cy="1439484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3" name="テキスト ボックス 37">
            <a:extLst>
              <a:ext uri="{FF2B5EF4-FFF2-40B4-BE49-F238E27FC236}">
                <a16:creationId xmlns:a16="http://schemas.microsoft.com/office/drawing/2014/main" id="{4A594594-DD72-DC41-BA78-17D13E9F57D2}"/>
              </a:ext>
            </a:extLst>
          </p:cNvPr>
          <p:cNvSpPr txBox="1"/>
          <p:nvPr/>
        </p:nvSpPr>
        <p:spPr>
          <a:xfrm>
            <a:off x="1080432" y="3917186"/>
            <a:ext cx="1005977" cy="335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latin typeface="Meiryo" charset="-128"/>
                <a:ea typeface="Meiryo" charset="-128"/>
                <a:cs typeface="Meiryo" charset="-128"/>
              </a:rPr>
              <a:t>VM 1</a:t>
            </a:r>
            <a:endParaRPr lang="ja-JP" altLang="en-US" sz="200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4" name="正方形/長方形 38">
            <a:extLst>
              <a:ext uri="{FF2B5EF4-FFF2-40B4-BE49-F238E27FC236}">
                <a16:creationId xmlns:a16="http://schemas.microsoft.com/office/drawing/2014/main" id="{3774C08F-2E9E-2245-9CC8-C090C798FC24}"/>
              </a:ext>
            </a:extLst>
          </p:cNvPr>
          <p:cNvSpPr/>
          <p:nvPr/>
        </p:nvSpPr>
        <p:spPr>
          <a:xfrm>
            <a:off x="1101693" y="4811832"/>
            <a:ext cx="1337886" cy="4373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コンテナ</a:t>
            </a:r>
            <a:r>
              <a:rPr lang="en-US" altLang="ja-JP" dirty="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 B</a:t>
            </a:r>
            <a:endParaRPr lang="ja-JP" altLang="en-US">
              <a:solidFill>
                <a:schemeClr val="tx1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5" name="正方形/長方形 40">
            <a:extLst>
              <a:ext uri="{FF2B5EF4-FFF2-40B4-BE49-F238E27FC236}">
                <a16:creationId xmlns:a16="http://schemas.microsoft.com/office/drawing/2014/main" id="{5B93649A-CD8D-E847-AB6D-6B04BB14C5E6}"/>
              </a:ext>
            </a:extLst>
          </p:cNvPr>
          <p:cNvSpPr/>
          <p:nvPr/>
        </p:nvSpPr>
        <p:spPr>
          <a:xfrm>
            <a:off x="2540373" y="4811832"/>
            <a:ext cx="1337886" cy="4373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コンテナ</a:t>
            </a:r>
            <a:r>
              <a:rPr lang="en-US" altLang="ja-JP" dirty="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 C</a:t>
            </a:r>
            <a:endParaRPr lang="ja-JP" altLang="en-US">
              <a:solidFill>
                <a:schemeClr val="tx1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6" name="正方形/長方形 41">
            <a:extLst>
              <a:ext uri="{FF2B5EF4-FFF2-40B4-BE49-F238E27FC236}">
                <a16:creationId xmlns:a16="http://schemas.microsoft.com/office/drawing/2014/main" id="{C3119F86-F68C-2743-8F03-1C13887B7B9F}"/>
              </a:ext>
            </a:extLst>
          </p:cNvPr>
          <p:cNvSpPr/>
          <p:nvPr/>
        </p:nvSpPr>
        <p:spPr>
          <a:xfrm>
            <a:off x="2017749" y="3917186"/>
            <a:ext cx="787291" cy="435036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solidFill>
              <a:schemeClr val="dk1">
                <a:alpha val="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000">
                <a:latin typeface="Meiryo" charset="-128"/>
                <a:ea typeface="Meiryo" charset="-128"/>
                <a:cs typeface="Meiryo" charset="-128"/>
              </a:rPr>
              <a:t>監視</a:t>
            </a:r>
          </a:p>
        </p:txBody>
      </p:sp>
      <p:sp>
        <p:nvSpPr>
          <p:cNvPr id="17" name="正方形/長方形 43">
            <a:extLst>
              <a:ext uri="{FF2B5EF4-FFF2-40B4-BE49-F238E27FC236}">
                <a16:creationId xmlns:a16="http://schemas.microsoft.com/office/drawing/2014/main" id="{DEF92190-7541-6B4A-858F-8B56CB7BCCE7}"/>
              </a:ext>
            </a:extLst>
          </p:cNvPr>
          <p:cNvSpPr/>
          <p:nvPr/>
        </p:nvSpPr>
        <p:spPr>
          <a:xfrm>
            <a:off x="4222299" y="5145313"/>
            <a:ext cx="1966402" cy="4682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ロードバランサ</a:t>
            </a:r>
          </a:p>
        </p:txBody>
      </p:sp>
      <p:cxnSp>
        <p:nvCxnSpPr>
          <p:cNvPr id="18" name="直線矢印コネクタ 44">
            <a:extLst>
              <a:ext uri="{FF2B5EF4-FFF2-40B4-BE49-F238E27FC236}">
                <a16:creationId xmlns:a16="http://schemas.microsoft.com/office/drawing/2014/main" id="{6356E1FA-79EB-6441-982A-F984351C3F51}"/>
              </a:ext>
            </a:extLst>
          </p:cNvPr>
          <p:cNvCxnSpPr>
            <a:cxnSpLocks/>
            <a:stCxn id="34" idx="2"/>
          </p:cNvCxnSpPr>
          <p:nvPr/>
        </p:nvCxnSpPr>
        <p:spPr>
          <a:xfrm flipH="1">
            <a:off x="3209316" y="3786740"/>
            <a:ext cx="1762542" cy="102509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45">
            <a:extLst>
              <a:ext uri="{FF2B5EF4-FFF2-40B4-BE49-F238E27FC236}">
                <a16:creationId xmlns:a16="http://schemas.microsoft.com/office/drawing/2014/main" id="{FE5219A2-4262-5440-A25C-6F8D0AF6960B}"/>
              </a:ext>
            </a:extLst>
          </p:cNvPr>
          <p:cNvCxnSpPr>
            <a:cxnSpLocks/>
            <a:stCxn id="34" idx="2"/>
          </p:cNvCxnSpPr>
          <p:nvPr/>
        </p:nvCxnSpPr>
        <p:spPr>
          <a:xfrm flipH="1">
            <a:off x="2489977" y="3786740"/>
            <a:ext cx="2481881" cy="46569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46">
            <a:extLst>
              <a:ext uri="{FF2B5EF4-FFF2-40B4-BE49-F238E27FC236}">
                <a16:creationId xmlns:a16="http://schemas.microsoft.com/office/drawing/2014/main" id="{9F6E08BA-61FD-1D4F-9166-4518BA6FF4AC}"/>
              </a:ext>
            </a:extLst>
          </p:cNvPr>
          <p:cNvCxnSpPr>
            <a:cxnSpLocks/>
            <a:stCxn id="34" idx="2"/>
            <a:endCxn id="42" idx="0"/>
          </p:cNvCxnSpPr>
          <p:nvPr/>
        </p:nvCxnSpPr>
        <p:spPr>
          <a:xfrm flipH="1">
            <a:off x="1770636" y="3786740"/>
            <a:ext cx="3201222" cy="102509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正方形/長方形 47">
            <a:extLst>
              <a:ext uri="{FF2B5EF4-FFF2-40B4-BE49-F238E27FC236}">
                <a16:creationId xmlns:a16="http://schemas.microsoft.com/office/drawing/2014/main" id="{EC6DA9E8-BFE9-5A43-A5BC-854D48A1EEB8}"/>
              </a:ext>
            </a:extLst>
          </p:cNvPr>
          <p:cNvSpPr/>
          <p:nvPr/>
        </p:nvSpPr>
        <p:spPr>
          <a:xfrm>
            <a:off x="1101694" y="4252431"/>
            <a:ext cx="2776565" cy="4373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コンテナ</a:t>
            </a:r>
            <a:r>
              <a:rPr lang="en-US" altLang="ja-JP" dirty="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 A</a:t>
            </a:r>
            <a:endParaRPr lang="ja-JP" altLang="en-US">
              <a:solidFill>
                <a:schemeClr val="tx1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cxnSp>
        <p:nvCxnSpPr>
          <p:cNvPr id="22" name="直線矢印コネクタ 50">
            <a:extLst>
              <a:ext uri="{FF2B5EF4-FFF2-40B4-BE49-F238E27FC236}">
                <a16:creationId xmlns:a16="http://schemas.microsoft.com/office/drawing/2014/main" id="{1F4E0A04-18BA-DC43-A135-B7017338A1CD}"/>
              </a:ext>
            </a:extLst>
          </p:cNvPr>
          <p:cNvCxnSpPr>
            <a:cxnSpLocks/>
          </p:cNvCxnSpPr>
          <p:nvPr/>
        </p:nvCxnSpPr>
        <p:spPr>
          <a:xfrm flipH="1" flipV="1">
            <a:off x="3878259" y="4471131"/>
            <a:ext cx="1327241" cy="674182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51">
            <a:extLst>
              <a:ext uri="{FF2B5EF4-FFF2-40B4-BE49-F238E27FC236}">
                <a16:creationId xmlns:a16="http://schemas.microsoft.com/office/drawing/2014/main" id="{C7D270F4-32C6-CF4D-87A9-2191E78FEC04}"/>
              </a:ext>
            </a:extLst>
          </p:cNvPr>
          <p:cNvCxnSpPr>
            <a:cxnSpLocks/>
          </p:cNvCxnSpPr>
          <p:nvPr/>
        </p:nvCxnSpPr>
        <p:spPr>
          <a:xfrm flipV="1">
            <a:off x="5205500" y="4674165"/>
            <a:ext cx="721283" cy="471148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グループ化 54">
            <a:extLst>
              <a:ext uri="{FF2B5EF4-FFF2-40B4-BE49-F238E27FC236}">
                <a16:creationId xmlns:a16="http://schemas.microsoft.com/office/drawing/2014/main" id="{FCD5B0C7-0AEC-5B40-81E5-F29475AC03E6}"/>
              </a:ext>
            </a:extLst>
          </p:cNvPr>
          <p:cNvGrpSpPr/>
          <p:nvPr/>
        </p:nvGrpSpPr>
        <p:grpSpPr>
          <a:xfrm>
            <a:off x="2964837" y="5878266"/>
            <a:ext cx="4473523" cy="736628"/>
            <a:chOff x="1120631" y="5602310"/>
            <a:chExt cx="6867520" cy="1255690"/>
          </a:xfrm>
        </p:grpSpPr>
        <p:grpSp>
          <p:nvGrpSpPr>
            <p:cNvPr id="25" name="グループ化 62">
              <a:extLst>
                <a:ext uri="{FF2B5EF4-FFF2-40B4-BE49-F238E27FC236}">
                  <a16:creationId xmlns:a16="http://schemas.microsoft.com/office/drawing/2014/main" id="{69A54831-2422-DD4C-B5CC-587666E0637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120631" y="5602310"/>
              <a:ext cx="1343866" cy="1255690"/>
              <a:chOff x="7040199" y="4386152"/>
              <a:chExt cx="1219254" cy="1139254"/>
            </a:xfrm>
          </p:grpSpPr>
          <p:pic>
            <p:nvPicPr>
              <p:cNvPr id="35" name="図 73">
                <a:extLst>
                  <a:ext uri="{FF2B5EF4-FFF2-40B4-BE49-F238E27FC236}">
                    <a16:creationId xmlns:a16="http://schemas.microsoft.com/office/drawing/2014/main" id="{08E3B3B9-AE56-194C-A263-36BCD416DEB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92665" y="4401786"/>
                <a:ext cx="966788" cy="9477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aphicFrame>
            <p:nvGraphicFramePr>
              <p:cNvPr id="36" name="Object 14">
                <a:extLst>
                  <a:ext uri="{FF2B5EF4-FFF2-40B4-BE49-F238E27FC236}">
                    <a16:creationId xmlns:a16="http://schemas.microsoft.com/office/drawing/2014/main" id="{A89D8307-19EF-134B-8107-4D4CEA0E901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377966134"/>
                  </p:ext>
                </p:extLst>
              </p:nvPr>
            </p:nvGraphicFramePr>
            <p:xfrm>
              <a:off x="7040199" y="4386152"/>
              <a:ext cx="874910" cy="113925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43" name="Visio" r:id="rId5" imgW="596900" imgH="787400" progId="Visio.Drawing.11">
                      <p:embed/>
                    </p:oleObj>
                  </mc:Choice>
                  <mc:Fallback>
                    <p:oleObj name="Visio" r:id="rId5" imgW="596900" imgH="787400" progId="Visio.Drawing.11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040199" y="4386152"/>
                            <a:ext cx="874910" cy="113925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26" name="グループ化 64">
              <a:extLst>
                <a:ext uri="{FF2B5EF4-FFF2-40B4-BE49-F238E27FC236}">
                  <a16:creationId xmlns:a16="http://schemas.microsoft.com/office/drawing/2014/main" id="{ADCF19F7-582B-6D44-BD53-5F86916DC15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962860" y="5602310"/>
              <a:ext cx="1343866" cy="1255690"/>
              <a:chOff x="7040199" y="4386152"/>
              <a:chExt cx="1219254" cy="1139254"/>
            </a:xfrm>
          </p:grpSpPr>
          <p:pic>
            <p:nvPicPr>
              <p:cNvPr id="33" name="図 71">
                <a:extLst>
                  <a:ext uri="{FF2B5EF4-FFF2-40B4-BE49-F238E27FC236}">
                    <a16:creationId xmlns:a16="http://schemas.microsoft.com/office/drawing/2014/main" id="{EF4C9B53-DA80-0647-91E8-2F1F6D8C68C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92665" y="4401786"/>
                <a:ext cx="966788" cy="9477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aphicFrame>
            <p:nvGraphicFramePr>
              <p:cNvPr id="34" name="Object 14">
                <a:extLst>
                  <a:ext uri="{FF2B5EF4-FFF2-40B4-BE49-F238E27FC236}">
                    <a16:creationId xmlns:a16="http://schemas.microsoft.com/office/drawing/2014/main" id="{A7F33659-D916-4B4D-92FE-2FDEAEE3029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13164890"/>
                  </p:ext>
                </p:extLst>
              </p:nvPr>
            </p:nvGraphicFramePr>
            <p:xfrm>
              <a:off x="7040199" y="4386152"/>
              <a:ext cx="874910" cy="113925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44" name="Visio" r:id="rId7" imgW="596900" imgH="787400" progId="Visio.Drawing.11">
                      <p:embed/>
                    </p:oleObj>
                  </mc:Choice>
                  <mc:Fallback>
                    <p:oleObj name="Visio" r:id="rId7" imgW="596900" imgH="787400" progId="Visio.Drawing.11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040199" y="4386152"/>
                            <a:ext cx="874910" cy="113925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27" name="グループ化 65">
              <a:extLst>
                <a:ext uri="{FF2B5EF4-FFF2-40B4-BE49-F238E27FC236}">
                  <a16:creationId xmlns:a16="http://schemas.microsoft.com/office/drawing/2014/main" id="{E57664B5-1976-D84D-850C-2A78AED65F7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802056" y="5602310"/>
              <a:ext cx="1343866" cy="1255690"/>
              <a:chOff x="7040199" y="4386152"/>
              <a:chExt cx="1219254" cy="1139254"/>
            </a:xfrm>
          </p:grpSpPr>
          <p:pic>
            <p:nvPicPr>
              <p:cNvPr id="31" name="図 69">
                <a:extLst>
                  <a:ext uri="{FF2B5EF4-FFF2-40B4-BE49-F238E27FC236}">
                    <a16:creationId xmlns:a16="http://schemas.microsoft.com/office/drawing/2014/main" id="{A1596645-4E77-4442-A4EA-0117877B084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92665" y="4401786"/>
                <a:ext cx="966788" cy="9477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aphicFrame>
            <p:nvGraphicFramePr>
              <p:cNvPr id="32" name="Object 14">
                <a:extLst>
                  <a:ext uri="{FF2B5EF4-FFF2-40B4-BE49-F238E27FC236}">
                    <a16:creationId xmlns:a16="http://schemas.microsoft.com/office/drawing/2014/main" id="{61A42733-4F6B-C044-8783-6C200BB85EE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64469167"/>
                  </p:ext>
                </p:extLst>
              </p:nvPr>
            </p:nvGraphicFramePr>
            <p:xfrm>
              <a:off x="7040199" y="4386152"/>
              <a:ext cx="874910" cy="113925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45" name="Visio" r:id="rId8" imgW="596900" imgH="787400" progId="Visio.Drawing.11">
                      <p:embed/>
                    </p:oleObj>
                  </mc:Choice>
                  <mc:Fallback>
                    <p:oleObj name="Visio" r:id="rId8" imgW="596900" imgH="787400" progId="Visio.Drawing.11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040199" y="4386152"/>
                            <a:ext cx="874910" cy="113925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28" name="グループ化 66">
              <a:extLst>
                <a:ext uri="{FF2B5EF4-FFF2-40B4-BE49-F238E27FC236}">
                  <a16:creationId xmlns:a16="http://schemas.microsoft.com/office/drawing/2014/main" id="{77A8019F-9722-ED43-88AA-9855CB05807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644285" y="5602310"/>
              <a:ext cx="1343866" cy="1255690"/>
              <a:chOff x="7040199" y="4386152"/>
              <a:chExt cx="1219254" cy="1139254"/>
            </a:xfrm>
          </p:grpSpPr>
          <p:pic>
            <p:nvPicPr>
              <p:cNvPr id="29" name="図 67">
                <a:extLst>
                  <a:ext uri="{FF2B5EF4-FFF2-40B4-BE49-F238E27FC236}">
                    <a16:creationId xmlns:a16="http://schemas.microsoft.com/office/drawing/2014/main" id="{6284DFB7-55B2-1F4E-BDBC-E0463AEA3C1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92665" y="4401786"/>
                <a:ext cx="966788" cy="9477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aphicFrame>
            <p:nvGraphicFramePr>
              <p:cNvPr id="30" name="Object 14">
                <a:extLst>
                  <a:ext uri="{FF2B5EF4-FFF2-40B4-BE49-F238E27FC236}">
                    <a16:creationId xmlns:a16="http://schemas.microsoft.com/office/drawing/2014/main" id="{650A5177-ABB2-B741-8446-2B70322AA04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406417814"/>
                  </p:ext>
                </p:extLst>
              </p:nvPr>
            </p:nvGraphicFramePr>
            <p:xfrm>
              <a:off x="7040199" y="4386152"/>
              <a:ext cx="874910" cy="113925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46" name="Visio" r:id="rId9" imgW="596900" imgH="787400" progId="Visio.Drawing.11">
                      <p:embed/>
                    </p:oleObj>
                  </mc:Choice>
                  <mc:Fallback>
                    <p:oleObj name="Visio" r:id="rId9" imgW="596900" imgH="787400" progId="Visio.Drawing.11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040199" y="4386152"/>
                            <a:ext cx="874910" cy="113925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cxnSp>
        <p:nvCxnSpPr>
          <p:cNvPr id="37" name="直線矢印コネクタ 55">
            <a:extLst>
              <a:ext uri="{FF2B5EF4-FFF2-40B4-BE49-F238E27FC236}">
                <a16:creationId xmlns:a16="http://schemas.microsoft.com/office/drawing/2014/main" id="{CDD2F059-E6CA-2A47-BB8B-3BE0F590E84C}"/>
              </a:ext>
            </a:extLst>
          </p:cNvPr>
          <p:cNvCxnSpPr>
            <a:cxnSpLocks/>
          </p:cNvCxnSpPr>
          <p:nvPr/>
        </p:nvCxnSpPr>
        <p:spPr>
          <a:xfrm flipV="1">
            <a:off x="3278920" y="5613520"/>
            <a:ext cx="1926580" cy="2647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直線矢印コネクタ 56">
            <a:extLst>
              <a:ext uri="{FF2B5EF4-FFF2-40B4-BE49-F238E27FC236}">
                <a16:creationId xmlns:a16="http://schemas.microsoft.com/office/drawing/2014/main" id="{9D9F2CBE-3F33-D347-AB8E-D1E69F3A154E}"/>
              </a:ext>
            </a:extLst>
          </p:cNvPr>
          <p:cNvCxnSpPr>
            <a:cxnSpLocks/>
          </p:cNvCxnSpPr>
          <p:nvPr/>
        </p:nvCxnSpPr>
        <p:spPr>
          <a:xfrm flipV="1">
            <a:off x="4478953" y="5613520"/>
            <a:ext cx="726547" cy="2647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直線矢印コネクタ 57">
            <a:extLst>
              <a:ext uri="{FF2B5EF4-FFF2-40B4-BE49-F238E27FC236}">
                <a16:creationId xmlns:a16="http://schemas.microsoft.com/office/drawing/2014/main" id="{B8439CFC-DB43-EF45-909C-1702C2E5D9FB}"/>
              </a:ext>
            </a:extLst>
          </p:cNvPr>
          <p:cNvCxnSpPr>
            <a:cxnSpLocks/>
          </p:cNvCxnSpPr>
          <p:nvPr/>
        </p:nvCxnSpPr>
        <p:spPr>
          <a:xfrm flipH="1" flipV="1">
            <a:off x="5205500" y="5613520"/>
            <a:ext cx="471511" cy="2647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直線矢印コネクタ 58">
            <a:extLst>
              <a:ext uri="{FF2B5EF4-FFF2-40B4-BE49-F238E27FC236}">
                <a16:creationId xmlns:a16="http://schemas.microsoft.com/office/drawing/2014/main" id="{1A1C6484-7CE2-E34B-8FEA-90B351E6C65E}"/>
              </a:ext>
            </a:extLst>
          </p:cNvPr>
          <p:cNvCxnSpPr>
            <a:cxnSpLocks/>
          </p:cNvCxnSpPr>
          <p:nvPr/>
        </p:nvCxnSpPr>
        <p:spPr>
          <a:xfrm flipH="1" flipV="1">
            <a:off x="5205500" y="5613520"/>
            <a:ext cx="1671545" cy="2647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テキスト ボックス 60">
            <a:extLst>
              <a:ext uri="{FF2B5EF4-FFF2-40B4-BE49-F238E27FC236}">
                <a16:creationId xmlns:a16="http://schemas.microsoft.com/office/drawing/2014/main" id="{CA032644-9033-184E-9DB5-77F7EA2EB2AA}"/>
              </a:ext>
            </a:extLst>
          </p:cNvPr>
          <p:cNvSpPr txBox="1"/>
          <p:nvPr/>
        </p:nvSpPr>
        <p:spPr>
          <a:xfrm>
            <a:off x="2212420" y="5456461"/>
            <a:ext cx="20292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>
                <a:latin typeface="Meiryo UI" panose="020B0604030504040204" pitchFamily="34" charset="-128"/>
                <a:ea typeface="Meiryo UI" panose="020B0604030504040204" pitchFamily="34" charset="-128"/>
              </a:rPr>
              <a:t>サービス利用者</a:t>
            </a:r>
          </a:p>
        </p:txBody>
      </p:sp>
      <p:sp>
        <p:nvSpPr>
          <p:cNvPr id="42" name="四角形吹き出し 42">
            <a:extLst>
              <a:ext uri="{FF2B5EF4-FFF2-40B4-BE49-F238E27FC236}">
                <a16:creationId xmlns:a16="http://schemas.microsoft.com/office/drawing/2014/main" id="{A89939CF-5277-7442-BB50-59EBFAC9ED01}"/>
              </a:ext>
            </a:extLst>
          </p:cNvPr>
          <p:cNvSpPr/>
          <p:nvPr/>
        </p:nvSpPr>
        <p:spPr>
          <a:xfrm>
            <a:off x="337306" y="5520811"/>
            <a:ext cx="1735043" cy="660745"/>
          </a:xfrm>
          <a:prstGeom prst="wedgeRectCallout">
            <a:avLst>
              <a:gd name="adj1" fmla="val -618"/>
              <a:gd name="adj2" fmla="val -20432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>
                <a:latin typeface="Meiryo" charset="-128"/>
                <a:ea typeface="Meiryo" charset="-128"/>
                <a:cs typeface="Meiryo" charset="-128"/>
              </a:rPr>
              <a:t>コンテナ</a:t>
            </a:r>
            <a:r>
              <a:rPr lang="en-US" altLang="ja-JP" dirty="0">
                <a:latin typeface="Meiryo" charset="-128"/>
                <a:ea typeface="Meiryo" charset="-128"/>
                <a:cs typeface="Meiryo" charset="-128"/>
              </a:rPr>
              <a:t> A</a:t>
            </a:r>
            <a:r>
              <a:rPr lang="ja-JP" altLang="en-US">
                <a:latin typeface="Meiryo" charset="-128"/>
                <a:ea typeface="Meiryo" charset="-128"/>
                <a:cs typeface="Meiryo" charset="-128"/>
              </a:rPr>
              <a:t>に</a:t>
            </a:r>
            <a:endParaRPr lang="en-US" altLang="ja-JP" dirty="0">
              <a:latin typeface="Meiryo" charset="-128"/>
              <a:ea typeface="Meiryo" charset="-128"/>
              <a:cs typeface="Meiryo" charset="-128"/>
            </a:endParaRPr>
          </a:p>
          <a:p>
            <a:pPr algn="ctr"/>
            <a:r>
              <a:rPr lang="ja-JP" altLang="en-US">
                <a:latin typeface="Meiryo" charset="-128"/>
                <a:ea typeface="Meiryo" charset="-128"/>
                <a:cs typeface="Meiryo" charset="-128"/>
              </a:rPr>
              <a:t>負荷</a:t>
            </a:r>
          </a:p>
        </p:txBody>
      </p:sp>
    </p:spTree>
    <p:extLst>
      <p:ext uri="{BB962C8B-B14F-4D97-AF65-F5344CB8AC3E}">
        <p14:creationId xmlns:p14="http://schemas.microsoft.com/office/powerpoint/2010/main" val="359979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 animBg="1"/>
      <p:bldP spid="4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Ciel</a:t>
            </a:r>
            <a:r>
              <a:rPr lang="ja-JP" altLang="en-US"/>
              <a:t>を用いるメリット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/>
              <a:t>スケールアウトした</a:t>
            </a:r>
            <a:r>
              <a:rPr lang="en-US" altLang="ja-JP" dirty="0"/>
              <a:t>VM</a:t>
            </a:r>
            <a:r>
              <a:rPr lang="ja-JP" altLang="en-US"/>
              <a:t>にかかるコストを削減</a:t>
            </a:r>
          </a:p>
          <a:p>
            <a:pPr lvl="1"/>
            <a:r>
              <a:rPr lang="ja-JP" altLang="en-US"/>
              <a:t>新しい</a:t>
            </a:r>
            <a:r>
              <a:rPr lang="en-US" altLang="ja-JP" dirty="0"/>
              <a:t>VM</a:t>
            </a:r>
            <a:r>
              <a:rPr lang="ja-JP" altLang="en-US"/>
              <a:t>に割り当てるリソース量を最小限に減らすことができる</a:t>
            </a:r>
          </a:p>
          <a:p>
            <a:pPr lvl="2"/>
            <a:r>
              <a:rPr lang="ja-JP" altLang="en-US"/>
              <a:t>動作させるコンテナの分だけ</a:t>
            </a:r>
          </a:p>
          <a:p>
            <a:pPr lvl="1"/>
            <a:r>
              <a:rPr lang="en-US" altLang="ja-JP" dirty="0"/>
              <a:t>VM</a:t>
            </a:r>
            <a:r>
              <a:rPr lang="ja-JP" altLang="en-US"/>
              <a:t>のコストはリソース量に比例</a:t>
            </a:r>
          </a:p>
          <a:p>
            <a:r>
              <a:rPr lang="ja-JP" altLang="en-US"/>
              <a:t>スケールアウトを迅速に完了</a:t>
            </a:r>
          </a:p>
          <a:p>
            <a:pPr lvl="1"/>
            <a:r>
              <a:rPr lang="ja-JP" altLang="en-US"/>
              <a:t>必要なサービスだけを起動すればよい</a:t>
            </a:r>
          </a:p>
          <a:p>
            <a:pPr lvl="1"/>
            <a:r>
              <a:rPr lang="ja-JP" altLang="en-US"/>
              <a:t>不要なサービスの起動処理との競合によって必要なサービスの起動が遅くなることはない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10437" y="6356351"/>
            <a:ext cx="2057400" cy="365125"/>
          </a:xfrm>
        </p:spPr>
        <p:txBody>
          <a:bodyPr/>
          <a:lstStyle/>
          <a:p>
            <a:fld id="{FE02F3D9-0521-4A47-9D12-DE3BEAC0D8F1}" type="slidenum">
              <a:rPr lang="ja-JP" altLang="en-US"/>
              <a:pPr/>
              <a:t>12</a:t>
            </a:fld>
            <a:endParaRPr lang="ja-JP" altLang="en-US"/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9A9637AE-ACB1-C34F-BE33-B5D7C518F851}"/>
              </a:ext>
            </a:extLst>
          </p:cNvPr>
          <p:cNvGrpSpPr/>
          <p:nvPr/>
        </p:nvGrpSpPr>
        <p:grpSpPr>
          <a:xfrm>
            <a:off x="1061126" y="5020283"/>
            <a:ext cx="7154654" cy="1439484"/>
            <a:chOff x="1061126" y="5020283"/>
            <a:chExt cx="7154654" cy="1439484"/>
          </a:xfrm>
        </p:grpSpPr>
        <p:sp>
          <p:nvSpPr>
            <p:cNvPr id="5" name="角丸四角形 35">
              <a:extLst>
                <a:ext uri="{FF2B5EF4-FFF2-40B4-BE49-F238E27FC236}">
                  <a16:creationId xmlns:a16="http://schemas.microsoft.com/office/drawing/2014/main" id="{263034A5-859C-F347-AC28-91FB92897DDD}"/>
                </a:ext>
              </a:extLst>
            </p:cNvPr>
            <p:cNvSpPr/>
            <p:nvPr/>
          </p:nvSpPr>
          <p:spPr>
            <a:xfrm>
              <a:off x="1061126" y="5020283"/>
              <a:ext cx="3197067" cy="143948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6" name="正方形/長方形 38">
              <a:extLst>
                <a:ext uri="{FF2B5EF4-FFF2-40B4-BE49-F238E27FC236}">
                  <a16:creationId xmlns:a16="http://schemas.microsoft.com/office/drawing/2014/main" id="{3774C08F-2E9E-2245-9CC8-C090C798FC24}"/>
                </a:ext>
              </a:extLst>
            </p:cNvPr>
            <p:cNvSpPr/>
            <p:nvPr/>
          </p:nvSpPr>
          <p:spPr>
            <a:xfrm>
              <a:off x="1271375" y="5914929"/>
              <a:ext cx="1337886" cy="43739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>
                  <a:solidFill>
                    <a:schemeClr val="tx1"/>
                  </a:solidFill>
                  <a:latin typeface="Meiryo" charset="-128"/>
                  <a:ea typeface="Meiryo" charset="-128"/>
                  <a:cs typeface="Meiryo" charset="-128"/>
                </a:rPr>
                <a:t>コンテナ</a:t>
              </a:r>
              <a:r>
                <a:rPr lang="en-US" altLang="ja-JP" dirty="0">
                  <a:solidFill>
                    <a:schemeClr val="tx1"/>
                  </a:solidFill>
                  <a:latin typeface="Meiryo" charset="-128"/>
                  <a:ea typeface="Meiryo" charset="-128"/>
                  <a:cs typeface="Meiryo" charset="-128"/>
                </a:rPr>
                <a:t> B</a:t>
              </a:r>
              <a:endParaRPr lang="ja-JP" altLang="en-US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  <p:sp>
          <p:nvSpPr>
            <p:cNvPr id="7" name="正方形/長方形 40">
              <a:extLst>
                <a:ext uri="{FF2B5EF4-FFF2-40B4-BE49-F238E27FC236}">
                  <a16:creationId xmlns:a16="http://schemas.microsoft.com/office/drawing/2014/main" id="{5B93649A-CD8D-E847-AB6D-6B04BB14C5E6}"/>
                </a:ext>
              </a:extLst>
            </p:cNvPr>
            <p:cNvSpPr/>
            <p:nvPr/>
          </p:nvSpPr>
          <p:spPr>
            <a:xfrm>
              <a:off x="2710055" y="5914929"/>
              <a:ext cx="1337886" cy="43739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>
                  <a:solidFill>
                    <a:schemeClr val="tx1"/>
                  </a:solidFill>
                  <a:latin typeface="Meiryo" charset="-128"/>
                  <a:ea typeface="Meiryo" charset="-128"/>
                  <a:cs typeface="Meiryo" charset="-128"/>
                </a:rPr>
                <a:t>コンテナ</a:t>
              </a:r>
              <a:r>
                <a:rPr lang="en-US" altLang="ja-JP" dirty="0">
                  <a:solidFill>
                    <a:schemeClr val="tx1"/>
                  </a:solidFill>
                  <a:latin typeface="Meiryo" charset="-128"/>
                  <a:ea typeface="Meiryo" charset="-128"/>
                  <a:cs typeface="Meiryo" charset="-128"/>
                </a:rPr>
                <a:t> C</a:t>
              </a:r>
              <a:endParaRPr lang="ja-JP" altLang="en-US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  <p:sp>
          <p:nvSpPr>
            <p:cNvPr id="8" name="正方形/長方形 47">
              <a:extLst>
                <a:ext uri="{FF2B5EF4-FFF2-40B4-BE49-F238E27FC236}">
                  <a16:creationId xmlns:a16="http://schemas.microsoft.com/office/drawing/2014/main" id="{EC6DA9E8-BFE9-5A43-A5BC-854D48A1EEB8}"/>
                </a:ext>
              </a:extLst>
            </p:cNvPr>
            <p:cNvSpPr/>
            <p:nvPr/>
          </p:nvSpPr>
          <p:spPr>
            <a:xfrm>
              <a:off x="1271376" y="5355528"/>
              <a:ext cx="2776565" cy="43739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>
                  <a:solidFill>
                    <a:schemeClr val="tx1"/>
                  </a:solidFill>
                  <a:latin typeface="Meiryo" charset="-128"/>
                  <a:ea typeface="Meiryo" charset="-128"/>
                  <a:cs typeface="Meiryo" charset="-128"/>
                </a:rPr>
                <a:t>コンテナ</a:t>
              </a:r>
              <a:r>
                <a:rPr lang="en-US" altLang="ja-JP" dirty="0">
                  <a:solidFill>
                    <a:schemeClr val="tx1"/>
                  </a:solidFill>
                  <a:latin typeface="Meiryo" charset="-128"/>
                  <a:ea typeface="Meiryo" charset="-128"/>
                  <a:cs typeface="Meiryo" charset="-128"/>
                </a:rPr>
                <a:t> A</a:t>
              </a:r>
              <a:endParaRPr lang="ja-JP" altLang="en-US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  <p:sp>
          <p:nvSpPr>
            <p:cNvPr id="11" name="角丸四角形 75">
              <a:extLst>
                <a:ext uri="{FF2B5EF4-FFF2-40B4-BE49-F238E27FC236}">
                  <a16:creationId xmlns:a16="http://schemas.microsoft.com/office/drawing/2014/main" id="{BEC65A12-1E5C-844D-B59D-C84D133BC746}"/>
                </a:ext>
              </a:extLst>
            </p:cNvPr>
            <p:cNvSpPr/>
            <p:nvPr/>
          </p:nvSpPr>
          <p:spPr>
            <a:xfrm>
              <a:off x="5286957" y="5199746"/>
              <a:ext cx="2928823" cy="97721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2" name="テキスト ボックス 76">
              <a:extLst>
                <a:ext uri="{FF2B5EF4-FFF2-40B4-BE49-F238E27FC236}">
                  <a16:creationId xmlns:a16="http://schemas.microsoft.com/office/drawing/2014/main" id="{E0DB7CD5-9B0F-9646-ABF7-E4F4B23C14C0}"/>
                </a:ext>
              </a:extLst>
            </p:cNvPr>
            <p:cNvSpPr txBox="1"/>
            <p:nvPr/>
          </p:nvSpPr>
          <p:spPr>
            <a:xfrm>
              <a:off x="5460089" y="5199746"/>
              <a:ext cx="9215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000" dirty="0">
                  <a:latin typeface="Meiryo" charset="-128"/>
                  <a:ea typeface="Meiryo" charset="-128"/>
                  <a:cs typeface="Meiryo" charset="-128"/>
                </a:rPr>
                <a:t>VM</a:t>
              </a:r>
              <a:endParaRPr lang="ja-JP" altLang="en-US" sz="2000">
                <a:latin typeface="Meiryo" charset="-128"/>
                <a:ea typeface="Meiryo" charset="-128"/>
                <a:cs typeface="Meiryo" charset="-128"/>
              </a:endParaRPr>
            </a:p>
          </p:txBody>
        </p:sp>
        <p:sp>
          <p:nvSpPr>
            <p:cNvPr id="13" name="正方形/長方形 77">
              <a:extLst>
                <a:ext uri="{FF2B5EF4-FFF2-40B4-BE49-F238E27FC236}">
                  <a16:creationId xmlns:a16="http://schemas.microsoft.com/office/drawing/2014/main" id="{4DFDAB09-42F3-864E-B812-15B0B00FBDDA}"/>
                </a:ext>
              </a:extLst>
            </p:cNvPr>
            <p:cNvSpPr/>
            <p:nvPr/>
          </p:nvSpPr>
          <p:spPr>
            <a:xfrm>
              <a:off x="5479567" y="5534990"/>
              <a:ext cx="2543603" cy="4374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>
                  <a:solidFill>
                    <a:schemeClr val="tx1"/>
                  </a:solidFill>
                  <a:latin typeface="Meiryo" charset="-128"/>
                  <a:ea typeface="Meiryo" charset="-128"/>
                  <a:cs typeface="Meiryo" charset="-128"/>
                </a:rPr>
                <a:t>コンテナ</a:t>
              </a:r>
              <a:r>
                <a:rPr lang="en-US" altLang="ja-JP" dirty="0">
                  <a:solidFill>
                    <a:schemeClr val="tx1"/>
                  </a:solidFill>
                  <a:latin typeface="Meiryo" charset="-128"/>
                  <a:ea typeface="Meiryo" charset="-128"/>
                  <a:cs typeface="Meiryo" charset="-128"/>
                </a:rPr>
                <a:t> A</a:t>
              </a:r>
              <a:endParaRPr lang="ja-JP" altLang="en-US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  <p:sp>
          <p:nvSpPr>
            <p:cNvPr id="15" name="テキスト ボックス 76">
              <a:extLst>
                <a:ext uri="{FF2B5EF4-FFF2-40B4-BE49-F238E27FC236}">
                  <a16:creationId xmlns:a16="http://schemas.microsoft.com/office/drawing/2014/main" id="{E0DB7CD5-9B0F-9646-ABF7-E4F4B23C14C0}"/>
                </a:ext>
              </a:extLst>
            </p:cNvPr>
            <p:cNvSpPr txBox="1"/>
            <p:nvPr/>
          </p:nvSpPr>
          <p:spPr>
            <a:xfrm>
              <a:off x="1269269" y="5033473"/>
              <a:ext cx="9215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000" dirty="0">
                  <a:latin typeface="Meiryo" charset="-128"/>
                  <a:ea typeface="Meiryo" charset="-128"/>
                  <a:cs typeface="Meiryo" charset="-128"/>
                </a:rPr>
                <a:t>VM</a:t>
              </a:r>
              <a:endParaRPr lang="ja-JP" altLang="en-US" sz="2000">
                <a:latin typeface="Meiryo" charset="-128"/>
                <a:ea typeface="Meiryo" charset="-128"/>
                <a:cs typeface="Meiryo" charset="-128"/>
              </a:endParaRPr>
            </a:p>
          </p:txBody>
        </p:sp>
        <p:sp>
          <p:nvSpPr>
            <p:cNvPr id="14" name="Right Arrow 13"/>
            <p:cNvSpPr/>
            <p:nvPr/>
          </p:nvSpPr>
          <p:spPr>
            <a:xfrm>
              <a:off x="4582034" y="5325613"/>
              <a:ext cx="405353" cy="7781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Explosion 1 15"/>
            <p:cNvSpPr/>
            <p:nvPr/>
          </p:nvSpPr>
          <p:spPr>
            <a:xfrm>
              <a:off x="2357459" y="5645021"/>
              <a:ext cx="565609" cy="458692"/>
            </a:xfrm>
            <a:prstGeom prst="irregularSeal1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323981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コンテナクラウドとの比較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6887"/>
            <a:ext cx="7886700" cy="4810076"/>
          </a:xfrm>
        </p:spPr>
        <p:txBody>
          <a:bodyPr/>
          <a:lstStyle/>
          <a:p>
            <a:r>
              <a:rPr kumimoji="1" lang="en-US" altLang="ja-JP" dirty="0"/>
              <a:t>VM</a:t>
            </a:r>
            <a:r>
              <a:rPr kumimoji="1" lang="ja-JP" altLang="en-US"/>
              <a:t>の代わりにコンテナを提供するクラウドも増えてきている</a:t>
            </a:r>
            <a:endParaRPr kumimoji="1" lang="en-US" altLang="ja-JP" dirty="0"/>
          </a:p>
          <a:p>
            <a:pPr lvl="1"/>
            <a:r>
              <a:rPr lang="ja-JP" altLang="en-US"/>
              <a:t>クラウド側からリソース使用量を容易に取得可能</a:t>
            </a:r>
            <a:endParaRPr lang="en-US" altLang="ja-JP" dirty="0"/>
          </a:p>
          <a:p>
            <a:r>
              <a:rPr lang="en-US" altLang="ja-JP" dirty="0"/>
              <a:t>VM</a:t>
            </a:r>
            <a:r>
              <a:rPr lang="ja-JP" altLang="en-US"/>
              <a:t>とコンテナを併用するメリットも大きい</a:t>
            </a:r>
            <a:endParaRPr lang="en-US" altLang="ja-JP" dirty="0"/>
          </a:p>
          <a:p>
            <a:pPr lvl="1"/>
            <a:r>
              <a:rPr kumimoji="1" lang="en-US" altLang="ja-JP" dirty="0"/>
              <a:t>VM</a:t>
            </a:r>
            <a:r>
              <a:rPr kumimoji="1" lang="ja-JP" altLang="en-US"/>
              <a:t>のほうがセキュリティが強固</a:t>
            </a:r>
            <a:endParaRPr kumimoji="1" lang="en-US" altLang="ja-JP" dirty="0"/>
          </a:p>
          <a:p>
            <a:pPr lvl="1"/>
            <a:r>
              <a:rPr lang="en-US" altLang="ja-JP" dirty="0"/>
              <a:t>VM</a:t>
            </a:r>
            <a:r>
              <a:rPr lang="ja-JP" altLang="en-US"/>
              <a:t>間のほうがリソースの分離がより厳密に行える</a:t>
            </a:r>
            <a:endParaRPr lang="en-US" altLang="ja-JP" dirty="0"/>
          </a:p>
          <a:p>
            <a:pPr lvl="1"/>
            <a:r>
              <a:rPr lang="ja-JP" altLang="en-US"/>
              <a:t>コンテナは現状マイグレーションが安定しない</a:t>
            </a:r>
            <a:endParaRPr lang="en-US" altLang="ja-JP" dirty="0"/>
          </a:p>
          <a:p>
            <a:pPr marL="800100" lvl="1" indent="-457200">
              <a:buFont typeface="+mj-lt"/>
              <a:buAutoNum type="arabicPeriod"/>
            </a:pPr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F3D9-0521-4A47-9D12-DE3BEAC0D8F1}" type="slidenum">
              <a:rPr lang="ja-JP" altLang="en-US"/>
              <a:pPr/>
              <a:t>13</a:t>
            </a:fld>
            <a:endParaRPr lang="ja-JP" altLang="en-US"/>
          </a:p>
        </p:txBody>
      </p: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D4686F2D-B9C5-9A4D-BC88-DF5CF1B68551}"/>
              </a:ext>
            </a:extLst>
          </p:cNvPr>
          <p:cNvGrpSpPr/>
          <p:nvPr/>
        </p:nvGrpSpPr>
        <p:grpSpPr>
          <a:xfrm>
            <a:off x="998904" y="4666398"/>
            <a:ext cx="3197067" cy="1439484"/>
            <a:chOff x="1087782" y="4660314"/>
            <a:chExt cx="3197067" cy="1439484"/>
          </a:xfrm>
        </p:grpSpPr>
        <p:sp>
          <p:nvSpPr>
            <p:cNvPr id="5" name="角丸四角形 35">
              <a:extLst>
                <a:ext uri="{FF2B5EF4-FFF2-40B4-BE49-F238E27FC236}">
                  <a16:creationId xmlns:a16="http://schemas.microsoft.com/office/drawing/2014/main" id="{263034A5-859C-F347-AC28-91FB92897DDD}"/>
                </a:ext>
              </a:extLst>
            </p:cNvPr>
            <p:cNvSpPr/>
            <p:nvPr/>
          </p:nvSpPr>
          <p:spPr>
            <a:xfrm>
              <a:off x="1087782" y="4660314"/>
              <a:ext cx="3197067" cy="143948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6" name="テキスト ボックス 37">
              <a:extLst>
                <a:ext uri="{FF2B5EF4-FFF2-40B4-BE49-F238E27FC236}">
                  <a16:creationId xmlns:a16="http://schemas.microsoft.com/office/drawing/2014/main" id="{4A594594-DD72-DC41-BA78-17D13E9F57D2}"/>
                </a:ext>
              </a:extLst>
            </p:cNvPr>
            <p:cNvSpPr txBox="1"/>
            <p:nvPr/>
          </p:nvSpPr>
          <p:spPr>
            <a:xfrm>
              <a:off x="1276770" y="4660314"/>
              <a:ext cx="10059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000" dirty="0">
                  <a:latin typeface="Meiryo" charset="-128"/>
                  <a:ea typeface="Meiryo" charset="-128"/>
                  <a:cs typeface="Meiryo" charset="-128"/>
                </a:rPr>
                <a:t>VM 1</a:t>
              </a:r>
              <a:endParaRPr lang="ja-JP" altLang="en-US" sz="2000">
                <a:latin typeface="Meiryo" charset="-128"/>
                <a:ea typeface="Meiryo" charset="-128"/>
                <a:cs typeface="Meiryo" charset="-128"/>
              </a:endParaRPr>
            </a:p>
          </p:txBody>
        </p:sp>
        <p:sp>
          <p:nvSpPr>
            <p:cNvPr id="7" name="正方形/長方形 38">
              <a:extLst>
                <a:ext uri="{FF2B5EF4-FFF2-40B4-BE49-F238E27FC236}">
                  <a16:creationId xmlns:a16="http://schemas.microsoft.com/office/drawing/2014/main" id="{3774C08F-2E9E-2245-9CC8-C090C798FC24}"/>
                </a:ext>
              </a:extLst>
            </p:cNvPr>
            <p:cNvSpPr/>
            <p:nvPr/>
          </p:nvSpPr>
          <p:spPr>
            <a:xfrm>
              <a:off x="1298031" y="5554960"/>
              <a:ext cx="1337886" cy="43739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>
                  <a:solidFill>
                    <a:schemeClr val="tx1"/>
                  </a:solidFill>
                  <a:latin typeface="Meiryo" charset="-128"/>
                  <a:ea typeface="Meiryo" charset="-128"/>
                  <a:cs typeface="Meiryo" charset="-128"/>
                </a:rPr>
                <a:t>コンテナ</a:t>
              </a:r>
              <a:r>
                <a:rPr lang="en-US" altLang="ja-JP" dirty="0">
                  <a:solidFill>
                    <a:schemeClr val="tx1"/>
                  </a:solidFill>
                  <a:latin typeface="Meiryo" charset="-128"/>
                  <a:ea typeface="Meiryo" charset="-128"/>
                  <a:cs typeface="Meiryo" charset="-128"/>
                </a:rPr>
                <a:t> B</a:t>
              </a:r>
              <a:endParaRPr lang="ja-JP" altLang="en-US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  <p:sp>
          <p:nvSpPr>
            <p:cNvPr id="8" name="正方形/長方形 40">
              <a:extLst>
                <a:ext uri="{FF2B5EF4-FFF2-40B4-BE49-F238E27FC236}">
                  <a16:creationId xmlns:a16="http://schemas.microsoft.com/office/drawing/2014/main" id="{5B93649A-CD8D-E847-AB6D-6B04BB14C5E6}"/>
                </a:ext>
              </a:extLst>
            </p:cNvPr>
            <p:cNvSpPr/>
            <p:nvPr/>
          </p:nvSpPr>
          <p:spPr>
            <a:xfrm>
              <a:off x="2736711" y="5554960"/>
              <a:ext cx="1337886" cy="43739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>
                  <a:solidFill>
                    <a:schemeClr val="tx1"/>
                  </a:solidFill>
                  <a:latin typeface="Meiryo" charset="-128"/>
                  <a:ea typeface="Meiryo" charset="-128"/>
                  <a:cs typeface="Meiryo" charset="-128"/>
                </a:rPr>
                <a:t>コンテナ</a:t>
              </a:r>
              <a:r>
                <a:rPr lang="en-US" altLang="ja-JP" dirty="0">
                  <a:solidFill>
                    <a:schemeClr val="tx1"/>
                  </a:solidFill>
                  <a:latin typeface="Meiryo" charset="-128"/>
                  <a:ea typeface="Meiryo" charset="-128"/>
                  <a:cs typeface="Meiryo" charset="-128"/>
                </a:rPr>
                <a:t> C</a:t>
              </a:r>
              <a:endParaRPr lang="ja-JP" altLang="en-US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  <p:sp>
          <p:nvSpPr>
            <p:cNvPr id="9" name="正方形/長方形 47">
              <a:extLst>
                <a:ext uri="{FF2B5EF4-FFF2-40B4-BE49-F238E27FC236}">
                  <a16:creationId xmlns:a16="http://schemas.microsoft.com/office/drawing/2014/main" id="{EC6DA9E8-BFE9-5A43-A5BC-854D48A1EEB8}"/>
                </a:ext>
              </a:extLst>
            </p:cNvPr>
            <p:cNvSpPr/>
            <p:nvPr/>
          </p:nvSpPr>
          <p:spPr>
            <a:xfrm>
              <a:off x="1298032" y="4995559"/>
              <a:ext cx="2776565" cy="43739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>
                  <a:solidFill>
                    <a:schemeClr val="tx1"/>
                  </a:solidFill>
                  <a:latin typeface="Meiryo" charset="-128"/>
                  <a:ea typeface="Meiryo" charset="-128"/>
                  <a:cs typeface="Meiryo" charset="-128"/>
                </a:rPr>
                <a:t>コンテナ</a:t>
              </a:r>
              <a:r>
                <a:rPr lang="en-US" altLang="ja-JP" dirty="0">
                  <a:solidFill>
                    <a:schemeClr val="tx1"/>
                  </a:solidFill>
                  <a:latin typeface="Meiryo" charset="-128"/>
                  <a:ea typeface="Meiryo" charset="-128"/>
                  <a:cs typeface="Meiryo" charset="-128"/>
                </a:rPr>
                <a:t> A</a:t>
              </a:r>
              <a:endParaRPr lang="ja-JP" altLang="en-US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FC062B7E-8C24-1C49-9203-A374AADE6FA7}"/>
              </a:ext>
            </a:extLst>
          </p:cNvPr>
          <p:cNvGrpSpPr/>
          <p:nvPr/>
        </p:nvGrpSpPr>
        <p:grpSpPr>
          <a:xfrm>
            <a:off x="4945142" y="4666398"/>
            <a:ext cx="3197067" cy="1439484"/>
            <a:chOff x="4979726" y="4666399"/>
            <a:chExt cx="3197067" cy="1439484"/>
          </a:xfrm>
        </p:grpSpPr>
        <p:sp>
          <p:nvSpPr>
            <p:cNvPr id="10" name="角丸四角形 35">
              <a:extLst>
                <a:ext uri="{FF2B5EF4-FFF2-40B4-BE49-F238E27FC236}">
                  <a16:creationId xmlns:a16="http://schemas.microsoft.com/office/drawing/2014/main" id="{263034A5-859C-F347-AC28-91FB92897DDD}"/>
                </a:ext>
              </a:extLst>
            </p:cNvPr>
            <p:cNvSpPr/>
            <p:nvPr/>
          </p:nvSpPr>
          <p:spPr>
            <a:xfrm>
              <a:off x="4979726" y="4666399"/>
              <a:ext cx="3197067" cy="143948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1" name="テキスト ボックス 37">
              <a:extLst>
                <a:ext uri="{FF2B5EF4-FFF2-40B4-BE49-F238E27FC236}">
                  <a16:creationId xmlns:a16="http://schemas.microsoft.com/office/drawing/2014/main" id="{4A594594-DD72-DC41-BA78-17D13E9F57D2}"/>
                </a:ext>
              </a:extLst>
            </p:cNvPr>
            <p:cNvSpPr txBox="1"/>
            <p:nvPr/>
          </p:nvSpPr>
          <p:spPr>
            <a:xfrm>
              <a:off x="5168714" y="4666399"/>
              <a:ext cx="10059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000" dirty="0">
                  <a:latin typeface="Meiryo" charset="-128"/>
                  <a:ea typeface="Meiryo" charset="-128"/>
                  <a:cs typeface="Meiryo" charset="-128"/>
                </a:rPr>
                <a:t>VM 2</a:t>
              </a:r>
              <a:endParaRPr lang="ja-JP" altLang="en-US" sz="2000">
                <a:latin typeface="Meiryo" charset="-128"/>
                <a:ea typeface="Meiryo" charset="-128"/>
                <a:cs typeface="Meiryo" charset="-128"/>
              </a:endParaRPr>
            </a:p>
          </p:txBody>
        </p:sp>
        <p:sp>
          <p:nvSpPr>
            <p:cNvPr id="12" name="正方形/長方形 38">
              <a:extLst>
                <a:ext uri="{FF2B5EF4-FFF2-40B4-BE49-F238E27FC236}">
                  <a16:creationId xmlns:a16="http://schemas.microsoft.com/office/drawing/2014/main" id="{3774C08F-2E9E-2245-9CC8-C090C798FC24}"/>
                </a:ext>
              </a:extLst>
            </p:cNvPr>
            <p:cNvSpPr/>
            <p:nvPr/>
          </p:nvSpPr>
          <p:spPr>
            <a:xfrm>
              <a:off x="5189975" y="5561045"/>
              <a:ext cx="1337886" cy="43739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>
                  <a:solidFill>
                    <a:schemeClr val="tx1"/>
                  </a:solidFill>
                  <a:latin typeface="Meiryo" charset="-128"/>
                  <a:ea typeface="Meiryo" charset="-128"/>
                  <a:cs typeface="Meiryo" charset="-128"/>
                </a:rPr>
                <a:t>コンテナ</a:t>
              </a:r>
              <a:r>
                <a:rPr lang="en-US" altLang="ja-JP" dirty="0">
                  <a:solidFill>
                    <a:schemeClr val="tx1"/>
                  </a:solidFill>
                  <a:latin typeface="Meiryo" charset="-128"/>
                  <a:ea typeface="Meiryo" charset="-128"/>
                  <a:cs typeface="Meiryo" charset="-128"/>
                </a:rPr>
                <a:t> E</a:t>
              </a:r>
              <a:endParaRPr lang="ja-JP" altLang="en-US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  <p:sp>
          <p:nvSpPr>
            <p:cNvPr id="13" name="正方形/長方形 40">
              <a:extLst>
                <a:ext uri="{FF2B5EF4-FFF2-40B4-BE49-F238E27FC236}">
                  <a16:creationId xmlns:a16="http://schemas.microsoft.com/office/drawing/2014/main" id="{5B93649A-CD8D-E847-AB6D-6B04BB14C5E6}"/>
                </a:ext>
              </a:extLst>
            </p:cNvPr>
            <p:cNvSpPr/>
            <p:nvPr/>
          </p:nvSpPr>
          <p:spPr>
            <a:xfrm>
              <a:off x="6628655" y="5561045"/>
              <a:ext cx="1337886" cy="43739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>
                  <a:solidFill>
                    <a:schemeClr val="tx1"/>
                  </a:solidFill>
                  <a:latin typeface="Meiryo" charset="-128"/>
                  <a:ea typeface="Meiryo" charset="-128"/>
                  <a:cs typeface="Meiryo" charset="-128"/>
                </a:rPr>
                <a:t>コンテナ</a:t>
              </a:r>
              <a:r>
                <a:rPr lang="en-US" altLang="ja-JP" dirty="0">
                  <a:solidFill>
                    <a:schemeClr val="tx1"/>
                  </a:solidFill>
                  <a:latin typeface="Meiryo" charset="-128"/>
                  <a:ea typeface="Meiryo" charset="-128"/>
                  <a:cs typeface="Meiryo" charset="-128"/>
                </a:rPr>
                <a:t> F</a:t>
              </a:r>
              <a:endParaRPr lang="ja-JP" altLang="en-US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  <p:sp>
          <p:nvSpPr>
            <p:cNvPr id="14" name="正方形/長方形 47">
              <a:extLst>
                <a:ext uri="{FF2B5EF4-FFF2-40B4-BE49-F238E27FC236}">
                  <a16:creationId xmlns:a16="http://schemas.microsoft.com/office/drawing/2014/main" id="{EC6DA9E8-BFE9-5A43-A5BC-854D48A1EEB8}"/>
                </a:ext>
              </a:extLst>
            </p:cNvPr>
            <p:cNvSpPr/>
            <p:nvPr/>
          </p:nvSpPr>
          <p:spPr>
            <a:xfrm>
              <a:off x="5189976" y="5001644"/>
              <a:ext cx="2776565" cy="43739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>
                  <a:solidFill>
                    <a:schemeClr val="tx1"/>
                  </a:solidFill>
                  <a:latin typeface="Meiryo" charset="-128"/>
                  <a:ea typeface="Meiryo" charset="-128"/>
                  <a:cs typeface="Meiryo" charset="-128"/>
                </a:rPr>
                <a:t>コンテナ</a:t>
              </a:r>
              <a:r>
                <a:rPr lang="en-US" altLang="ja-JP" dirty="0">
                  <a:solidFill>
                    <a:schemeClr val="tx1"/>
                  </a:solidFill>
                  <a:latin typeface="Meiryo" charset="-128"/>
                  <a:ea typeface="Meiryo" charset="-128"/>
                  <a:cs typeface="Meiryo" charset="-128"/>
                </a:rPr>
                <a:t> D</a:t>
              </a:r>
              <a:endParaRPr lang="ja-JP" altLang="en-US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cxnSp>
        <p:nvCxnSpPr>
          <p:cNvPr id="17" name="Straight Connector 16"/>
          <p:cNvCxnSpPr/>
          <p:nvPr/>
        </p:nvCxnSpPr>
        <p:spPr>
          <a:xfrm>
            <a:off x="4572000" y="4339988"/>
            <a:ext cx="0" cy="209230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248A2D09-A5B2-4F41-BA47-52974F94A148}"/>
              </a:ext>
            </a:extLst>
          </p:cNvPr>
          <p:cNvCxnSpPr>
            <a:cxnSpLocks/>
          </p:cNvCxnSpPr>
          <p:nvPr/>
        </p:nvCxnSpPr>
        <p:spPr>
          <a:xfrm>
            <a:off x="1087336" y="5497460"/>
            <a:ext cx="3062731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4611583E-5CA9-5F4A-B179-FF95F560A840}"/>
              </a:ext>
            </a:extLst>
          </p:cNvPr>
          <p:cNvCxnSpPr>
            <a:cxnSpLocks/>
          </p:cNvCxnSpPr>
          <p:nvPr/>
        </p:nvCxnSpPr>
        <p:spPr>
          <a:xfrm flipH="1">
            <a:off x="2597435" y="5577271"/>
            <a:ext cx="1" cy="434503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6152E3BE-517F-B945-B5EB-210C423AEEFF}"/>
              </a:ext>
            </a:extLst>
          </p:cNvPr>
          <p:cNvCxnSpPr>
            <a:cxnSpLocks/>
          </p:cNvCxnSpPr>
          <p:nvPr/>
        </p:nvCxnSpPr>
        <p:spPr>
          <a:xfrm>
            <a:off x="5033830" y="5497359"/>
            <a:ext cx="3062731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EC88A629-3800-AD4A-A1DA-8B76C255366B}"/>
              </a:ext>
            </a:extLst>
          </p:cNvPr>
          <p:cNvCxnSpPr>
            <a:cxnSpLocks/>
          </p:cNvCxnSpPr>
          <p:nvPr/>
        </p:nvCxnSpPr>
        <p:spPr>
          <a:xfrm flipH="1">
            <a:off x="6543929" y="5577170"/>
            <a:ext cx="1" cy="434503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75571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実装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Xen 4.6.0</a:t>
            </a:r>
            <a:r>
              <a:rPr lang="ja-JP" altLang="en-US"/>
              <a:t>と</a:t>
            </a:r>
            <a:r>
              <a:rPr lang="en-US" altLang="ja-JP" dirty="0"/>
              <a:t>Docker 17.05.0</a:t>
            </a:r>
            <a:r>
              <a:rPr lang="ja-JP" altLang="en-US"/>
              <a:t>を用いて実装</a:t>
            </a:r>
            <a:endParaRPr lang="en-US" altLang="ja-JP" dirty="0"/>
          </a:p>
          <a:p>
            <a:pPr lvl="1"/>
            <a:r>
              <a:rPr lang="en-US" altLang="ja-JP" dirty="0"/>
              <a:t>Xen</a:t>
            </a:r>
            <a:r>
              <a:rPr lang="ja-JP" altLang="en-US"/>
              <a:t>を用いて</a:t>
            </a:r>
            <a:r>
              <a:rPr lang="en-US" altLang="ja-JP" dirty="0"/>
              <a:t>VM</a:t>
            </a:r>
            <a:r>
              <a:rPr lang="ja-JP" altLang="en-US"/>
              <a:t>を動作</a:t>
            </a:r>
            <a:endParaRPr lang="en-US" altLang="ja-JP" dirty="0"/>
          </a:p>
          <a:p>
            <a:pPr lvl="1"/>
            <a:r>
              <a:rPr lang="en-US" altLang="ja-JP" dirty="0"/>
              <a:t>VM</a:t>
            </a:r>
            <a:r>
              <a:rPr lang="ja-JP" altLang="en-US"/>
              <a:t>内で</a:t>
            </a:r>
            <a:r>
              <a:rPr lang="en-US" altLang="ja-JP" dirty="0"/>
              <a:t>Docker</a:t>
            </a:r>
            <a:r>
              <a:rPr lang="ja-JP" altLang="en-US"/>
              <a:t>を用いてコンテナを動作</a:t>
            </a:r>
            <a:endParaRPr lang="en-US" altLang="ja-JP" dirty="0"/>
          </a:p>
          <a:p>
            <a:pPr lvl="1"/>
            <a:r>
              <a:rPr kumimoji="1" lang="en-US" altLang="ja-JP" dirty="0"/>
              <a:t>Domain 0</a:t>
            </a:r>
            <a:r>
              <a:rPr kumimoji="1" lang="ja-JP" altLang="en-US"/>
              <a:t>と呼ばれる特権</a:t>
            </a:r>
            <a:r>
              <a:rPr kumimoji="1" lang="en-US" altLang="ja-JP" dirty="0"/>
              <a:t>VM</a:t>
            </a:r>
            <a:r>
              <a:rPr lang="ja-JP" altLang="en-US"/>
              <a:t>内でオートスケーラを動作</a:t>
            </a:r>
            <a:endParaRPr kumimoji="1" lang="en-US" altLang="ja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F3D9-0521-4A47-9D12-DE3BEAC0D8F1}" type="slidenum">
              <a:rPr lang="ja-JP" altLang="en-US"/>
              <a:pPr/>
              <a:t>14</a:t>
            </a:fld>
            <a:endParaRPr lang="ja-JP" altLang="en-US"/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2DDB7A78-F0A8-2743-AF8D-4362874AB8DC}"/>
              </a:ext>
            </a:extLst>
          </p:cNvPr>
          <p:cNvGrpSpPr/>
          <p:nvPr/>
        </p:nvGrpSpPr>
        <p:grpSpPr>
          <a:xfrm>
            <a:off x="2211066" y="3586082"/>
            <a:ext cx="4721868" cy="2770269"/>
            <a:chOff x="1581407" y="1735480"/>
            <a:chExt cx="5882332" cy="4054759"/>
          </a:xfrm>
        </p:grpSpPr>
        <p:sp>
          <p:nvSpPr>
            <p:cNvPr id="8" name="角丸四角形 7">
              <a:extLst>
                <a:ext uri="{FF2B5EF4-FFF2-40B4-BE49-F238E27FC236}">
                  <a16:creationId xmlns:a16="http://schemas.microsoft.com/office/drawing/2014/main" id="{7A98D2E6-55D9-8145-92E3-D9860C7EA611}"/>
                </a:ext>
              </a:extLst>
            </p:cNvPr>
            <p:cNvSpPr/>
            <p:nvPr/>
          </p:nvSpPr>
          <p:spPr>
            <a:xfrm>
              <a:off x="1581408" y="4946799"/>
              <a:ext cx="5882331" cy="400538"/>
            </a:xfrm>
            <a:prstGeom prst="roundRect">
              <a:avLst/>
            </a:prstGeom>
            <a:solidFill>
              <a:srgbClr val="D5AAFF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dirty="0">
                  <a:latin typeface="Meiryo UI" panose="020B0604030504040204" pitchFamily="34" charset="-128"/>
                  <a:ea typeface="Meiryo UI" panose="020B0604030504040204" pitchFamily="34" charset="-128"/>
                  <a:cs typeface="Meiryo" charset="-128"/>
                </a:rPr>
                <a:t>Xen </a:t>
              </a:r>
              <a:r>
                <a:rPr lang="en" altLang="ja-JP" dirty="0">
                  <a:latin typeface="Meiryo UI" panose="020B0604030504040204" pitchFamily="34" charset="-128"/>
                  <a:ea typeface="Meiryo UI" panose="020B0604030504040204" pitchFamily="34" charset="-128"/>
                  <a:cs typeface="Meiryo" charset="-128"/>
                </a:rPr>
                <a:t>H</a:t>
              </a:r>
              <a:r>
                <a:rPr lang="en" altLang="ja-JP" dirty="0">
                  <a:latin typeface="Meiryo UI" panose="020B0604030504040204" pitchFamily="34" charset="-128"/>
                  <a:ea typeface="Meiryo UI" panose="020B0604030504040204" pitchFamily="34" charset="-128"/>
                </a:rPr>
                <a:t>ypervisor</a:t>
              </a:r>
              <a:endParaRPr lang="ja-JP" altLang="en-US" dirty="0">
                <a:latin typeface="Meiryo UI" panose="020B0604030504040204" pitchFamily="34" charset="-128"/>
                <a:ea typeface="Meiryo UI" panose="020B0604030504040204" pitchFamily="34" charset="-128"/>
                <a:cs typeface="Meiryo" charset="-128"/>
              </a:endParaRPr>
            </a:p>
          </p:txBody>
        </p:sp>
        <p:sp>
          <p:nvSpPr>
            <p:cNvPr id="9" name="角丸四角形 8">
              <a:extLst>
                <a:ext uri="{FF2B5EF4-FFF2-40B4-BE49-F238E27FC236}">
                  <a16:creationId xmlns:a16="http://schemas.microsoft.com/office/drawing/2014/main" id="{66B59F62-069D-204A-B86E-006C705091F3}"/>
                </a:ext>
              </a:extLst>
            </p:cNvPr>
            <p:cNvSpPr/>
            <p:nvPr/>
          </p:nvSpPr>
          <p:spPr>
            <a:xfrm>
              <a:off x="1581408" y="5389701"/>
              <a:ext cx="5882330" cy="400538"/>
            </a:xfrm>
            <a:prstGeom prst="roundRect">
              <a:avLst/>
            </a:prstGeom>
            <a:solidFill>
              <a:srgbClr val="00B050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dirty="0">
                  <a:latin typeface="Meiryo UI" panose="020B0604030504040204" pitchFamily="34" charset="-128"/>
                  <a:ea typeface="Meiryo UI" panose="020B0604030504040204" pitchFamily="34" charset="-128"/>
                  <a:cs typeface="Meiryo" charset="-128"/>
                </a:rPr>
                <a:t>Hardware</a:t>
              </a:r>
              <a:endParaRPr lang="ja-JP" altLang="en-US" dirty="0">
                <a:latin typeface="Meiryo UI" panose="020B0604030504040204" pitchFamily="34" charset="-128"/>
                <a:ea typeface="Meiryo UI" panose="020B0604030504040204" pitchFamily="34" charset="-128"/>
                <a:cs typeface="Meiryo" charset="-128"/>
              </a:endParaRPr>
            </a:p>
          </p:txBody>
        </p:sp>
        <p:grpSp>
          <p:nvGrpSpPr>
            <p:cNvPr id="10" name="グループ化 9">
              <a:extLst>
                <a:ext uri="{FF2B5EF4-FFF2-40B4-BE49-F238E27FC236}">
                  <a16:creationId xmlns:a16="http://schemas.microsoft.com/office/drawing/2014/main" id="{B5CB0B38-D660-4C48-8F11-6B39B0E5FF8F}"/>
                </a:ext>
              </a:extLst>
            </p:cNvPr>
            <p:cNvGrpSpPr/>
            <p:nvPr/>
          </p:nvGrpSpPr>
          <p:grpSpPr>
            <a:xfrm>
              <a:off x="3691848" y="1735480"/>
              <a:ext cx="3771890" cy="3168955"/>
              <a:chOff x="3992798" y="1735480"/>
              <a:chExt cx="3470940" cy="3168955"/>
            </a:xfrm>
          </p:grpSpPr>
          <p:sp>
            <p:nvSpPr>
              <p:cNvPr id="15" name="角丸四角形 14">
                <a:extLst>
                  <a:ext uri="{FF2B5EF4-FFF2-40B4-BE49-F238E27FC236}">
                    <a16:creationId xmlns:a16="http://schemas.microsoft.com/office/drawing/2014/main" id="{1A5FC647-5D45-8748-9AA3-C722A335533A}"/>
                  </a:ext>
                </a:extLst>
              </p:cNvPr>
              <p:cNvSpPr/>
              <p:nvPr/>
            </p:nvSpPr>
            <p:spPr>
              <a:xfrm>
                <a:off x="3992798" y="1794739"/>
                <a:ext cx="3470940" cy="3109696"/>
              </a:xfrm>
              <a:prstGeom prst="roundRect">
                <a:avLst/>
              </a:prstGeom>
              <a:solidFill>
                <a:srgbClr val="FBE4FF"/>
              </a:solidFill>
              <a:ln>
                <a:solidFill>
                  <a:srgbClr val="F3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" name="角丸四角形 15">
                <a:extLst>
                  <a:ext uri="{FF2B5EF4-FFF2-40B4-BE49-F238E27FC236}">
                    <a16:creationId xmlns:a16="http://schemas.microsoft.com/office/drawing/2014/main" id="{6C0A5758-621E-6648-A01C-7400ECC185DD}"/>
                  </a:ext>
                </a:extLst>
              </p:cNvPr>
              <p:cNvSpPr/>
              <p:nvPr/>
            </p:nvSpPr>
            <p:spPr>
              <a:xfrm>
                <a:off x="4054322" y="4287323"/>
                <a:ext cx="3347893" cy="360000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dirty="0">
                    <a:latin typeface="Meiryo" charset="-128"/>
                    <a:ea typeface="Meiryo" charset="-128"/>
                    <a:cs typeface="Meiryo" charset="-128"/>
                  </a:rPr>
                  <a:t>Linux OS</a:t>
                </a:r>
                <a:endParaRPr lang="ja-JP" altLang="en-US" dirty="0">
                  <a:latin typeface="Meiryo" charset="-128"/>
                  <a:ea typeface="Meiryo" charset="-128"/>
                  <a:cs typeface="Meiryo" charset="-128"/>
                </a:endParaRPr>
              </a:p>
            </p:txBody>
          </p:sp>
          <p:sp>
            <p:nvSpPr>
              <p:cNvPr id="17" name="角丸四角形 16">
                <a:extLst>
                  <a:ext uri="{FF2B5EF4-FFF2-40B4-BE49-F238E27FC236}">
                    <a16:creationId xmlns:a16="http://schemas.microsoft.com/office/drawing/2014/main" id="{9201F1AB-1D42-5545-ABFF-127D1E365BEB}"/>
                  </a:ext>
                </a:extLst>
              </p:cNvPr>
              <p:cNvSpPr/>
              <p:nvPr/>
            </p:nvSpPr>
            <p:spPr>
              <a:xfrm>
                <a:off x="4054322" y="3890450"/>
                <a:ext cx="3347893" cy="360000"/>
              </a:xfrm>
              <a:prstGeom prst="roundRect">
                <a:avLst/>
              </a:prstGeom>
              <a:solidFill>
                <a:srgbClr val="00B0F0"/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dirty="0">
                    <a:latin typeface="Meiryo" charset="-128"/>
                    <a:ea typeface="Meiryo" charset="-128"/>
                    <a:cs typeface="Meiryo" charset="-128"/>
                  </a:rPr>
                  <a:t>Docker Engine</a:t>
                </a:r>
                <a:endParaRPr lang="ja-JP" altLang="en-US" dirty="0">
                  <a:latin typeface="Meiryo" charset="-128"/>
                  <a:ea typeface="Meiryo" charset="-128"/>
                  <a:cs typeface="Meiryo" charset="-128"/>
                </a:endParaRPr>
              </a:p>
            </p:txBody>
          </p:sp>
          <p:grpSp>
            <p:nvGrpSpPr>
              <p:cNvPr id="18" name="グループ化 17">
                <a:extLst>
                  <a:ext uri="{FF2B5EF4-FFF2-40B4-BE49-F238E27FC236}">
                    <a16:creationId xmlns:a16="http://schemas.microsoft.com/office/drawing/2014/main" id="{D16AE078-247C-0746-93A2-85515B9EFAA1}"/>
                  </a:ext>
                </a:extLst>
              </p:cNvPr>
              <p:cNvGrpSpPr/>
              <p:nvPr/>
            </p:nvGrpSpPr>
            <p:grpSpPr>
              <a:xfrm>
                <a:off x="4022806" y="2197211"/>
                <a:ext cx="3379409" cy="1647211"/>
                <a:chOff x="3345782" y="2268461"/>
                <a:chExt cx="4044328" cy="1647211"/>
              </a:xfrm>
            </p:grpSpPr>
            <p:sp>
              <p:nvSpPr>
                <p:cNvPr id="20" name="角丸四角形 19">
                  <a:extLst>
                    <a:ext uri="{FF2B5EF4-FFF2-40B4-BE49-F238E27FC236}">
                      <a16:creationId xmlns:a16="http://schemas.microsoft.com/office/drawing/2014/main" id="{39E962C3-5CA6-E642-A958-38EB35F81535}"/>
                    </a:ext>
                  </a:extLst>
                </p:cNvPr>
                <p:cNvSpPr/>
                <p:nvPr/>
              </p:nvSpPr>
              <p:spPr>
                <a:xfrm>
                  <a:off x="3443418" y="2735385"/>
                  <a:ext cx="2131828" cy="1080695"/>
                </a:xfrm>
                <a:prstGeom prst="round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ja-JP" altLang="en-US" sz="2000">
                      <a:solidFill>
                        <a:schemeClr val="tx1"/>
                      </a:solidFill>
                      <a:latin typeface="Meiryo UI" panose="020B0604030504040204" pitchFamily="34" charset="-128"/>
                      <a:ea typeface="Meiryo UI" panose="020B0604030504040204" pitchFamily="34" charset="-128"/>
                    </a:rPr>
                    <a:t>サービス</a:t>
                  </a:r>
                </a:p>
              </p:txBody>
            </p:sp>
            <p:sp>
              <p:nvSpPr>
                <p:cNvPr id="21" name="正方形/長方形 20">
                  <a:extLst>
                    <a:ext uri="{FF2B5EF4-FFF2-40B4-BE49-F238E27FC236}">
                      <a16:creationId xmlns:a16="http://schemas.microsoft.com/office/drawing/2014/main" id="{D60D7617-0CFE-F84E-AB86-1AC7AB01D73F}"/>
                    </a:ext>
                  </a:extLst>
                </p:cNvPr>
                <p:cNvSpPr/>
                <p:nvPr/>
              </p:nvSpPr>
              <p:spPr>
                <a:xfrm>
                  <a:off x="3383498" y="2320025"/>
                  <a:ext cx="2251668" cy="1595647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/>
                </a:p>
              </p:txBody>
            </p:sp>
            <p:sp>
              <p:nvSpPr>
                <p:cNvPr id="22" name="角丸四角形 21">
                  <a:extLst>
                    <a:ext uri="{FF2B5EF4-FFF2-40B4-BE49-F238E27FC236}">
                      <a16:creationId xmlns:a16="http://schemas.microsoft.com/office/drawing/2014/main" id="{8EE9F963-B871-5644-B8E9-0BB926C033CA}"/>
                    </a:ext>
                  </a:extLst>
                </p:cNvPr>
                <p:cNvSpPr/>
                <p:nvPr/>
              </p:nvSpPr>
              <p:spPr>
                <a:xfrm>
                  <a:off x="5787201" y="2720135"/>
                  <a:ext cx="1521442" cy="1095944"/>
                </a:xfrm>
                <a:prstGeom prst="round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ja-JP" altLang="en-US" sz="2000">
                      <a:solidFill>
                        <a:schemeClr val="tx1"/>
                      </a:solidFill>
                      <a:latin typeface="Meiryo UI" panose="020B0604030504040204" pitchFamily="34" charset="-128"/>
                      <a:ea typeface="Meiryo UI" panose="020B0604030504040204" pitchFamily="34" charset="-128"/>
                    </a:rPr>
                    <a:t>サービス</a:t>
                  </a:r>
                </a:p>
              </p:txBody>
            </p:sp>
            <p:sp>
              <p:nvSpPr>
                <p:cNvPr id="23" name="正方形/長方形 22">
                  <a:extLst>
                    <a:ext uri="{FF2B5EF4-FFF2-40B4-BE49-F238E27FC236}">
                      <a16:creationId xmlns:a16="http://schemas.microsoft.com/office/drawing/2014/main" id="{F5A39584-F8B2-3E4A-94D8-4F4A3D05B65C}"/>
                    </a:ext>
                  </a:extLst>
                </p:cNvPr>
                <p:cNvSpPr/>
                <p:nvPr/>
              </p:nvSpPr>
              <p:spPr>
                <a:xfrm>
                  <a:off x="5740890" y="2320026"/>
                  <a:ext cx="1649220" cy="1595646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/>
                </a:p>
              </p:txBody>
            </p:sp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42AA9115-C10B-B84C-BAE9-912ADD912FBC}"/>
                    </a:ext>
                  </a:extLst>
                </p:cNvPr>
                <p:cNvSpPr txBox="1"/>
                <p:nvPr/>
              </p:nvSpPr>
              <p:spPr>
                <a:xfrm>
                  <a:off x="3345782" y="2273997"/>
                  <a:ext cx="2251668" cy="48941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ja-JP" altLang="en-US">
                      <a:latin typeface="Meiryo UI" panose="020B0604030504040204" pitchFamily="34" charset="-128"/>
                      <a:ea typeface="Meiryo UI" panose="020B0604030504040204" pitchFamily="34" charset="-128"/>
                    </a:rPr>
                    <a:t>コンテナ</a:t>
                  </a:r>
                </a:p>
              </p:txBody>
            </p:sp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4BD55148-A2E6-8143-A53A-A0200F9448D2}"/>
                    </a:ext>
                  </a:extLst>
                </p:cNvPr>
                <p:cNvSpPr txBox="1"/>
                <p:nvPr/>
              </p:nvSpPr>
              <p:spPr>
                <a:xfrm>
                  <a:off x="5720867" y="2268461"/>
                  <a:ext cx="1654110" cy="48941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ja-JP" altLang="en-US">
                      <a:latin typeface="Meiryo UI" panose="020B0604030504040204" pitchFamily="34" charset="-128"/>
                      <a:ea typeface="Meiryo UI" panose="020B0604030504040204" pitchFamily="34" charset="-128"/>
                    </a:rPr>
                    <a:t>コンテナ</a:t>
                  </a:r>
                </a:p>
              </p:txBody>
            </p:sp>
          </p:grpSp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89CC69FD-F6FA-5746-97F7-856D097D32D3}"/>
                  </a:ext>
                </a:extLst>
              </p:cNvPr>
              <p:cNvSpPr txBox="1"/>
              <p:nvPr/>
            </p:nvSpPr>
            <p:spPr>
              <a:xfrm>
                <a:off x="4104389" y="1735480"/>
                <a:ext cx="955572" cy="5302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000" dirty="0">
                    <a:latin typeface="Meiryo UI" panose="020B0604030504040204" pitchFamily="34" charset="-128"/>
                    <a:ea typeface="Meiryo UI" panose="020B0604030504040204" pitchFamily="34" charset="-128"/>
                  </a:rPr>
                  <a:t>VM</a:t>
                </a:r>
                <a:endParaRPr kumimoji="1" lang="ja-JP" altLang="en-US" sz="2000">
                  <a:latin typeface="Meiryo UI" panose="020B0604030504040204" pitchFamily="34" charset="-128"/>
                  <a:ea typeface="Meiryo UI" panose="020B0604030504040204" pitchFamily="34" charset="-128"/>
                </a:endParaRPr>
              </a:p>
            </p:txBody>
          </p:sp>
        </p:grpSp>
        <p:sp>
          <p:nvSpPr>
            <p:cNvPr id="11" name="角丸四角形 10">
              <a:extLst>
                <a:ext uri="{FF2B5EF4-FFF2-40B4-BE49-F238E27FC236}">
                  <a16:creationId xmlns:a16="http://schemas.microsoft.com/office/drawing/2014/main" id="{B17C2600-AECC-E648-A5D9-48DD9624F630}"/>
                </a:ext>
              </a:extLst>
            </p:cNvPr>
            <p:cNvSpPr/>
            <p:nvPr/>
          </p:nvSpPr>
          <p:spPr>
            <a:xfrm>
              <a:off x="1581407" y="1794739"/>
              <a:ext cx="2076193" cy="3109696"/>
            </a:xfrm>
            <a:prstGeom prst="roundRect">
              <a:avLst/>
            </a:prstGeom>
            <a:solidFill>
              <a:srgbClr val="FFEAF4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D70F9F7D-F7F2-9E4C-A7CC-E3E020D492CC}"/>
                </a:ext>
              </a:extLst>
            </p:cNvPr>
            <p:cNvSpPr txBox="1"/>
            <p:nvPr/>
          </p:nvSpPr>
          <p:spPr>
            <a:xfrm>
              <a:off x="1604102" y="1834702"/>
              <a:ext cx="1600044" cy="5302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000" dirty="0">
                  <a:latin typeface="Meiryo UI" panose="020B0604030504040204" pitchFamily="34" charset="-128"/>
                  <a:ea typeface="Meiryo UI" panose="020B0604030504040204" pitchFamily="34" charset="-128"/>
                </a:rPr>
                <a:t>Dom 0</a:t>
              </a:r>
              <a:endParaRPr kumimoji="1" lang="ja-JP" altLang="en-US" sz="2000"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  <p:sp>
          <p:nvSpPr>
            <p:cNvPr id="13" name="角丸四角形 12">
              <a:extLst>
                <a:ext uri="{FF2B5EF4-FFF2-40B4-BE49-F238E27FC236}">
                  <a16:creationId xmlns:a16="http://schemas.microsoft.com/office/drawing/2014/main" id="{8CAF757C-B7F1-BE4B-A406-77B320270CF4}"/>
                </a:ext>
              </a:extLst>
            </p:cNvPr>
            <p:cNvSpPr/>
            <p:nvPr/>
          </p:nvSpPr>
          <p:spPr>
            <a:xfrm>
              <a:off x="1615654" y="4250450"/>
              <a:ext cx="2009335" cy="36000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dirty="0">
                  <a:latin typeface="Meiryo" charset="-128"/>
                  <a:ea typeface="Meiryo" charset="-128"/>
                  <a:cs typeface="Meiryo" charset="-128"/>
                </a:rPr>
                <a:t>Linux OS</a:t>
              </a:r>
              <a:endParaRPr lang="ja-JP" altLang="en-US" dirty="0">
                <a:latin typeface="Meiryo" charset="-128"/>
                <a:ea typeface="Meiryo" charset="-128"/>
                <a:cs typeface="Meiryo" charset="-128"/>
              </a:endParaRPr>
            </a:p>
          </p:txBody>
        </p: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BC89822C-8762-5443-BFBB-CF6FFAAD21CD}"/>
                </a:ext>
              </a:extLst>
            </p:cNvPr>
            <p:cNvSpPr/>
            <p:nvPr/>
          </p:nvSpPr>
          <p:spPr>
            <a:xfrm>
              <a:off x="1615654" y="3325797"/>
              <a:ext cx="2009335" cy="87877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000">
                  <a:solidFill>
                    <a:sysClr val="windowText" lastClr="000000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オートスケーラ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00197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コンテナのリソース使用量の監視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VM</a:t>
            </a:r>
            <a:r>
              <a:rPr lang="ja-JP" altLang="en-US"/>
              <a:t>イントロスペクションを用いて</a:t>
            </a:r>
            <a:r>
              <a:rPr lang="en-US" altLang="ja-JP" dirty="0"/>
              <a:t>Linux</a:t>
            </a:r>
            <a:r>
              <a:rPr lang="ja-JP" altLang="en-US"/>
              <a:t>の</a:t>
            </a:r>
            <a:r>
              <a:rPr lang="en-US" altLang="ja-JP" dirty="0"/>
              <a:t>cgroup</a:t>
            </a:r>
            <a:r>
              <a:rPr lang="ja-JP" altLang="en-US"/>
              <a:t>の階層構造を解析して情報を取得</a:t>
            </a:r>
          </a:p>
          <a:p>
            <a:pPr lvl="1"/>
            <a:r>
              <a:rPr lang="ja-JP" altLang="en-US"/>
              <a:t>リソースの種類ごとに</a:t>
            </a:r>
            <a:r>
              <a:rPr lang="en-US" altLang="ja-JP" dirty="0"/>
              <a:t>cgroup</a:t>
            </a:r>
            <a:r>
              <a:rPr lang="ja-JP" altLang="en-US"/>
              <a:t>のサブシステムを探す</a:t>
            </a:r>
            <a:endParaRPr lang="en-US" altLang="ja-JP" dirty="0"/>
          </a:p>
          <a:p>
            <a:pPr lvl="2"/>
            <a:r>
              <a:rPr lang="en-US" altLang="ja-JP" dirty="0"/>
              <a:t>CPU</a:t>
            </a:r>
            <a:r>
              <a:rPr lang="ja-JP" altLang="en-US"/>
              <a:t>アカウンティング、メモリ、ブロック</a:t>
            </a:r>
            <a:r>
              <a:rPr lang="en-US" altLang="ja-JP" dirty="0"/>
              <a:t>I/O</a:t>
            </a:r>
            <a:endParaRPr lang="ja-JP" altLang="en-US"/>
          </a:p>
          <a:p>
            <a:pPr lvl="1"/>
            <a:r>
              <a:rPr lang="en-US" altLang="ja-JP" dirty="0"/>
              <a:t>docker</a:t>
            </a:r>
            <a:r>
              <a:rPr lang="ja-JP" altLang="en-US"/>
              <a:t>グループを探す</a:t>
            </a:r>
          </a:p>
          <a:p>
            <a:pPr lvl="1"/>
            <a:r>
              <a:rPr lang="ja-JP" altLang="en-US"/>
              <a:t>コンテナ </a:t>
            </a:r>
            <a:r>
              <a:rPr lang="en-US" altLang="ja-JP" dirty="0"/>
              <a:t>ID</a:t>
            </a:r>
            <a:r>
              <a:rPr lang="ja-JP" altLang="en-US"/>
              <a:t>ごとにリソース使用量を取得</a:t>
            </a:r>
          </a:p>
          <a:p>
            <a:pPr lvl="2"/>
            <a:r>
              <a:rPr lang="en-US" altLang="ja-JP" dirty="0"/>
              <a:t>CPU</a:t>
            </a:r>
            <a:r>
              <a:rPr lang="ja-JP" altLang="en-US"/>
              <a:t>使用時間、メモリ使用量、ディスクアクセス量</a:t>
            </a:r>
          </a:p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F3D9-0521-4A47-9D12-DE3BEAC0D8F1}" type="slidenum">
              <a:rPr lang="ja-JP" altLang="en-US"/>
              <a:pPr/>
              <a:t>15</a:t>
            </a:fld>
            <a:endParaRPr lang="ja-JP" altLang="en-US"/>
          </a:p>
        </p:txBody>
      </p:sp>
      <p:cxnSp>
        <p:nvCxnSpPr>
          <p:cNvPr id="5" name="直線コネクタ 38"/>
          <p:cNvCxnSpPr>
            <a:cxnSpLocks/>
          </p:cNvCxnSpPr>
          <p:nvPr/>
        </p:nvCxnSpPr>
        <p:spPr>
          <a:xfrm>
            <a:off x="4760964" y="4709822"/>
            <a:ext cx="26835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直線コネクタ 9"/>
          <p:cNvCxnSpPr>
            <a:cxnSpLocks/>
            <a:stCxn id="7" idx="3"/>
          </p:cNvCxnSpPr>
          <p:nvPr/>
        </p:nvCxnSpPr>
        <p:spPr>
          <a:xfrm>
            <a:off x="1627207" y="4349143"/>
            <a:ext cx="4634056" cy="63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正方形/長方形 3"/>
          <p:cNvSpPr/>
          <p:nvPr/>
        </p:nvSpPr>
        <p:spPr>
          <a:xfrm>
            <a:off x="444843" y="4221756"/>
            <a:ext cx="1182364" cy="25477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latin typeface="Meiryo" charset="-128"/>
                <a:ea typeface="Meiryo" charset="-128"/>
                <a:cs typeface="Meiryo" charset="-128"/>
              </a:rPr>
              <a:t>cgroup</a:t>
            </a:r>
            <a:endParaRPr kumimoji="1" lang="ja-JP" altLang="en-US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8" name="正方形/長方形 28"/>
          <p:cNvSpPr/>
          <p:nvPr/>
        </p:nvSpPr>
        <p:spPr>
          <a:xfrm>
            <a:off x="1944020" y="4221754"/>
            <a:ext cx="1162246" cy="25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latin typeface="Meiryo" charset="-128"/>
                <a:ea typeface="Meiryo" charset="-128"/>
                <a:cs typeface="Meiryo" charset="-128"/>
              </a:rPr>
              <a:t>cpuacct</a:t>
            </a:r>
            <a:endParaRPr kumimoji="1" lang="ja-JP" altLang="en-US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9" name="正方形/長方形 30"/>
          <p:cNvSpPr/>
          <p:nvPr/>
        </p:nvSpPr>
        <p:spPr>
          <a:xfrm>
            <a:off x="4953487" y="4221754"/>
            <a:ext cx="950443" cy="25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 anchorCtr="0"/>
          <a:lstStyle/>
          <a:p>
            <a:pPr algn="ctr"/>
            <a:r>
              <a:rPr lang="en-US" altLang="ja-JP" dirty="0">
                <a:latin typeface="Meiryo" charset="-128"/>
                <a:ea typeface="Meiryo" charset="-128"/>
                <a:cs typeface="Meiryo" charset="-128"/>
              </a:rPr>
              <a:t>id</a:t>
            </a:r>
            <a:endParaRPr kumimoji="1" lang="ja-JP" altLang="en-US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0" name="正方形/長方形 32"/>
          <p:cNvSpPr/>
          <p:nvPr/>
        </p:nvSpPr>
        <p:spPr>
          <a:xfrm>
            <a:off x="3408062" y="4221754"/>
            <a:ext cx="1188091" cy="25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latin typeface="Meiryo" charset="-128"/>
                <a:ea typeface="Meiryo" charset="-128"/>
                <a:cs typeface="Meiryo" charset="-128"/>
              </a:rPr>
              <a:t>docker</a:t>
            </a:r>
            <a:endParaRPr kumimoji="1" lang="ja-JP" altLang="en-US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1" name="正方形/長方形 33"/>
          <p:cNvSpPr/>
          <p:nvPr/>
        </p:nvSpPr>
        <p:spPr>
          <a:xfrm>
            <a:off x="6261263" y="4221754"/>
            <a:ext cx="2087128" cy="2674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latin typeface="Meiryo" charset="-128"/>
                <a:ea typeface="Meiryo" charset="-128"/>
                <a:cs typeface="Meiryo" charset="-128"/>
              </a:rPr>
              <a:t>cpuacct.usage</a:t>
            </a:r>
            <a:endParaRPr kumimoji="1" lang="ja-JP" altLang="en-US">
              <a:latin typeface="Meiryo" charset="-128"/>
              <a:ea typeface="Meiryo" charset="-128"/>
              <a:cs typeface="Meiryo" charset="-128"/>
            </a:endParaRPr>
          </a:p>
        </p:txBody>
      </p:sp>
      <p:cxnSp>
        <p:nvCxnSpPr>
          <p:cNvPr id="12" name="直線コネクタ 13"/>
          <p:cNvCxnSpPr/>
          <p:nvPr/>
        </p:nvCxnSpPr>
        <p:spPr>
          <a:xfrm>
            <a:off x="4756013" y="4349141"/>
            <a:ext cx="4951" cy="36068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直線コネクタ 25">
            <a:extLst>
              <a:ext uri="{FF2B5EF4-FFF2-40B4-BE49-F238E27FC236}">
                <a16:creationId xmlns:a16="http://schemas.microsoft.com/office/drawing/2014/main" id="{8F709C92-BA50-C040-BBA0-DF53FB153313}"/>
              </a:ext>
            </a:extLst>
          </p:cNvPr>
          <p:cNvCxnSpPr>
            <a:cxnSpLocks/>
          </p:cNvCxnSpPr>
          <p:nvPr/>
        </p:nvCxnSpPr>
        <p:spPr>
          <a:xfrm>
            <a:off x="1793041" y="4349141"/>
            <a:ext cx="0" cy="177107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テキスト ボックス 12">
            <a:extLst>
              <a:ext uri="{FF2B5EF4-FFF2-40B4-BE49-F238E27FC236}">
                <a16:creationId xmlns:a16="http://schemas.microsoft.com/office/drawing/2014/main" id="{09C6C79D-B944-E346-88BE-63EF45D45D35}"/>
              </a:ext>
            </a:extLst>
          </p:cNvPr>
          <p:cNvSpPr txBox="1"/>
          <p:nvPr/>
        </p:nvSpPr>
        <p:spPr>
          <a:xfrm>
            <a:off x="5019398" y="4558764"/>
            <a:ext cx="387457" cy="368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…</a:t>
            </a:r>
          </a:p>
        </p:txBody>
      </p:sp>
      <p:cxnSp>
        <p:nvCxnSpPr>
          <p:cNvPr id="15" name="直線コネクタ 37">
            <a:extLst>
              <a:ext uri="{FF2B5EF4-FFF2-40B4-BE49-F238E27FC236}">
                <a16:creationId xmlns:a16="http://schemas.microsoft.com/office/drawing/2014/main" id="{08D9BC31-8835-AB49-A234-3C9F4168F16E}"/>
              </a:ext>
            </a:extLst>
          </p:cNvPr>
          <p:cNvCxnSpPr>
            <a:cxnSpLocks/>
          </p:cNvCxnSpPr>
          <p:nvPr/>
        </p:nvCxnSpPr>
        <p:spPr>
          <a:xfrm>
            <a:off x="1793041" y="5144258"/>
            <a:ext cx="446822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正方形/長方形 39">
            <a:extLst>
              <a:ext uri="{FF2B5EF4-FFF2-40B4-BE49-F238E27FC236}">
                <a16:creationId xmlns:a16="http://schemas.microsoft.com/office/drawing/2014/main" id="{8CDC87C1-269F-294F-B405-090F892F37F2}"/>
              </a:ext>
            </a:extLst>
          </p:cNvPr>
          <p:cNvSpPr/>
          <p:nvPr/>
        </p:nvSpPr>
        <p:spPr>
          <a:xfrm>
            <a:off x="1944020" y="5016870"/>
            <a:ext cx="1162246" cy="25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latin typeface="Meiryo" charset="-128"/>
                <a:ea typeface="Meiryo" charset="-128"/>
                <a:cs typeface="Meiryo" charset="-128"/>
              </a:rPr>
              <a:t>memory</a:t>
            </a:r>
            <a:endParaRPr kumimoji="1" lang="ja-JP" altLang="en-US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7" name="正方形/長方形 41">
            <a:extLst>
              <a:ext uri="{FF2B5EF4-FFF2-40B4-BE49-F238E27FC236}">
                <a16:creationId xmlns:a16="http://schemas.microsoft.com/office/drawing/2014/main" id="{3AC20D8A-75FD-594F-81DF-F3560BCB7076}"/>
              </a:ext>
            </a:extLst>
          </p:cNvPr>
          <p:cNvSpPr/>
          <p:nvPr/>
        </p:nvSpPr>
        <p:spPr>
          <a:xfrm>
            <a:off x="4953487" y="5016870"/>
            <a:ext cx="950443" cy="25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 anchorCtr="0"/>
          <a:lstStyle/>
          <a:p>
            <a:pPr algn="ctr"/>
            <a:r>
              <a:rPr lang="en-US" altLang="ja-JP" dirty="0">
                <a:latin typeface="Meiryo" charset="-128"/>
                <a:ea typeface="Meiryo" charset="-128"/>
                <a:cs typeface="Meiryo" charset="-128"/>
              </a:rPr>
              <a:t>id</a:t>
            </a:r>
            <a:endParaRPr kumimoji="1" lang="ja-JP" altLang="en-US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8" name="正方形/長方形 43">
            <a:extLst>
              <a:ext uri="{FF2B5EF4-FFF2-40B4-BE49-F238E27FC236}">
                <a16:creationId xmlns:a16="http://schemas.microsoft.com/office/drawing/2014/main" id="{586146E7-A899-8E4D-8532-6CD0686D60E4}"/>
              </a:ext>
            </a:extLst>
          </p:cNvPr>
          <p:cNvSpPr/>
          <p:nvPr/>
        </p:nvSpPr>
        <p:spPr>
          <a:xfrm>
            <a:off x="3408062" y="5016870"/>
            <a:ext cx="1188091" cy="25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latin typeface="Meiryo" charset="-128"/>
                <a:ea typeface="Meiryo" charset="-128"/>
                <a:cs typeface="Meiryo" charset="-128"/>
              </a:rPr>
              <a:t>docker</a:t>
            </a:r>
            <a:endParaRPr kumimoji="1" lang="ja-JP" altLang="en-US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9" name="正方形/長方形 45">
            <a:extLst>
              <a:ext uri="{FF2B5EF4-FFF2-40B4-BE49-F238E27FC236}">
                <a16:creationId xmlns:a16="http://schemas.microsoft.com/office/drawing/2014/main" id="{45269534-F331-8C47-B3CD-31439D1FF80A}"/>
              </a:ext>
            </a:extLst>
          </p:cNvPr>
          <p:cNvSpPr/>
          <p:nvPr/>
        </p:nvSpPr>
        <p:spPr>
          <a:xfrm>
            <a:off x="6261263" y="5016870"/>
            <a:ext cx="2087128" cy="25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err="1">
                <a:latin typeface="Meiryo" charset="-128"/>
                <a:ea typeface="Meiryo" charset="-128"/>
                <a:cs typeface="Meiryo" charset="-128"/>
              </a:rPr>
              <a:t>memory.sta</a:t>
            </a:r>
            <a:r>
              <a:rPr lang="en-US" altLang="ja-JP" dirty="0" err="1">
                <a:latin typeface="Meiryo" charset="-128"/>
                <a:ea typeface="Meiryo" charset="-128"/>
                <a:cs typeface="Meiryo" charset="-128"/>
              </a:rPr>
              <a:t>t</a:t>
            </a:r>
            <a:endParaRPr kumimoji="1" lang="ja-JP" altLang="en-US">
              <a:latin typeface="Meiryo" charset="-128"/>
              <a:ea typeface="Meiryo" charset="-128"/>
              <a:cs typeface="Meiryo" charset="-128"/>
            </a:endParaRPr>
          </a:p>
        </p:txBody>
      </p:sp>
      <p:cxnSp>
        <p:nvCxnSpPr>
          <p:cNvPr id="20" name="直線コネクタ 46">
            <a:extLst>
              <a:ext uri="{FF2B5EF4-FFF2-40B4-BE49-F238E27FC236}">
                <a16:creationId xmlns:a16="http://schemas.microsoft.com/office/drawing/2014/main" id="{273D5FB8-05B0-5E4A-9C62-E74AC258C2F9}"/>
              </a:ext>
            </a:extLst>
          </p:cNvPr>
          <p:cNvCxnSpPr>
            <a:cxnSpLocks/>
          </p:cNvCxnSpPr>
          <p:nvPr/>
        </p:nvCxnSpPr>
        <p:spPr>
          <a:xfrm>
            <a:off x="4807459" y="5501919"/>
            <a:ext cx="26835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直線コネクタ 48">
            <a:extLst>
              <a:ext uri="{FF2B5EF4-FFF2-40B4-BE49-F238E27FC236}">
                <a16:creationId xmlns:a16="http://schemas.microsoft.com/office/drawing/2014/main" id="{B43C3662-6D60-DE40-80E2-DB4BBEBE36F9}"/>
              </a:ext>
            </a:extLst>
          </p:cNvPr>
          <p:cNvCxnSpPr/>
          <p:nvPr/>
        </p:nvCxnSpPr>
        <p:spPr>
          <a:xfrm>
            <a:off x="4802508" y="5141238"/>
            <a:ext cx="0" cy="36068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テキスト ボックス 51">
            <a:extLst>
              <a:ext uri="{FF2B5EF4-FFF2-40B4-BE49-F238E27FC236}">
                <a16:creationId xmlns:a16="http://schemas.microsoft.com/office/drawing/2014/main" id="{5753A49E-4C85-F44B-8CDD-54DDC5628874}"/>
              </a:ext>
            </a:extLst>
          </p:cNvPr>
          <p:cNvSpPr txBox="1"/>
          <p:nvPr/>
        </p:nvSpPr>
        <p:spPr>
          <a:xfrm>
            <a:off x="5075815" y="5368769"/>
            <a:ext cx="387457" cy="368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…</a:t>
            </a:r>
          </a:p>
        </p:txBody>
      </p:sp>
      <p:cxnSp>
        <p:nvCxnSpPr>
          <p:cNvPr id="23" name="直線コネクタ 52">
            <a:extLst>
              <a:ext uri="{FF2B5EF4-FFF2-40B4-BE49-F238E27FC236}">
                <a16:creationId xmlns:a16="http://schemas.microsoft.com/office/drawing/2014/main" id="{15966A97-8240-2743-90C6-D699F04A2B38}"/>
              </a:ext>
            </a:extLst>
          </p:cNvPr>
          <p:cNvCxnSpPr>
            <a:cxnSpLocks/>
          </p:cNvCxnSpPr>
          <p:nvPr/>
        </p:nvCxnSpPr>
        <p:spPr>
          <a:xfrm>
            <a:off x="1793041" y="6123232"/>
            <a:ext cx="446822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正方形/長方形 53">
            <a:extLst>
              <a:ext uri="{FF2B5EF4-FFF2-40B4-BE49-F238E27FC236}">
                <a16:creationId xmlns:a16="http://schemas.microsoft.com/office/drawing/2014/main" id="{A649469D-C912-9446-93E1-734FE29C6C3C}"/>
              </a:ext>
            </a:extLst>
          </p:cNvPr>
          <p:cNvSpPr/>
          <p:nvPr/>
        </p:nvSpPr>
        <p:spPr>
          <a:xfrm>
            <a:off x="1944020" y="5995844"/>
            <a:ext cx="1162246" cy="25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err="1">
                <a:latin typeface="Meiryo" charset="-128"/>
                <a:ea typeface="Meiryo" charset="-128"/>
                <a:cs typeface="Meiryo" charset="-128"/>
              </a:rPr>
              <a:t>blkio</a:t>
            </a:r>
            <a:endParaRPr kumimoji="1" lang="ja-JP" altLang="en-US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25" name="正方形/長方形 54">
            <a:extLst>
              <a:ext uri="{FF2B5EF4-FFF2-40B4-BE49-F238E27FC236}">
                <a16:creationId xmlns:a16="http://schemas.microsoft.com/office/drawing/2014/main" id="{9608E7BB-022E-2847-983E-8B70F047FC82}"/>
              </a:ext>
            </a:extLst>
          </p:cNvPr>
          <p:cNvSpPr/>
          <p:nvPr/>
        </p:nvSpPr>
        <p:spPr>
          <a:xfrm>
            <a:off x="4953487" y="5995844"/>
            <a:ext cx="950443" cy="25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 anchorCtr="0"/>
          <a:lstStyle/>
          <a:p>
            <a:pPr algn="ctr"/>
            <a:r>
              <a:rPr lang="en-US" altLang="ja-JP" dirty="0">
                <a:latin typeface="Meiryo" charset="-128"/>
                <a:ea typeface="Meiryo" charset="-128"/>
                <a:cs typeface="Meiryo" charset="-128"/>
              </a:rPr>
              <a:t>id</a:t>
            </a:r>
            <a:endParaRPr kumimoji="1" lang="ja-JP" altLang="en-US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26" name="正方形/長方形 55">
            <a:extLst>
              <a:ext uri="{FF2B5EF4-FFF2-40B4-BE49-F238E27FC236}">
                <a16:creationId xmlns:a16="http://schemas.microsoft.com/office/drawing/2014/main" id="{655BD0F8-7D5D-8E4E-AE09-9A83804CADD0}"/>
              </a:ext>
            </a:extLst>
          </p:cNvPr>
          <p:cNvSpPr/>
          <p:nvPr/>
        </p:nvSpPr>
        <p:spPr>
          <a:xfrm>
            <a:off x="3408062" y="5995844"/>
            <a:ext cx="1188091" cy="25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latin typeface="Meiryo" charset="-128"/>
                <a:ea typeface="Meiryo" charset="-128"/>
                <a:cs typeface="Meiryo" charset="-128"/>
              </a:rPr>
              <a:t>docker</a:t>
            </a:r>
            <a:endParaRPr kumimoji="1" lang="ja-JP" altLang="en-US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27" name="正方形/長方形 56">
            <a:extLst>
              <a:ext uri="{FF2B5EF4-FFF2-40B4-BE49-F238E27FC236}">
                <a16:creationId xmlns:a16="http://schemas.microsoft.com/office/drawing/2014/main" id="{C47627EA-5823-974A-A8AB-5B876C0BFAE9}"/>
              </a:ext>
            </a:extLst>
          </p:cNvPr>
          <p:cNvSpPr/>
          <p:nvPr/>
        </p:nvSpPr>
        <p:spPr>
          <a:xfrm>
            <a:off x="6261263" y="5995844"/>
            <a:ext cx="2087128" cy="25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err="1">
                <a:latin typeface="Meiryo" charset="-128"/>
                <a:ea typeface="Meiryo" charset="-128"/>
                <a:cs typeface="Meiryo" charset="-128"/>
              </a:rPr>
              <a:t>io_service_bytes</a:t>
            </a:r>
            <a:endParaRPr kumimoji="1" lang="ja-JP" altLang="en-US">
              <a:latin typeface="Meiryo" charset="-128"/>
              <a:ea typeface="Meiryo" charset="-128"/>
              <a:cs typeface="Meiryo" charset="-128"/>
            </a:endParaRPr>
          </a:p>
        </p:txBody>
      </p:sp>
      <p:cxnSp>
        <p:nvCxnSpPr>
          <p:cNvPr id="28" name="直線コネクタ 57">
            <a:extLst>
              <a:ext uri="{FF2B5EF4-FFF2-40B4-BE49-F238E27FC236}">
                <a16:creationId xmlns:a16="http://schemas.microsoft.com/office/drawing/2014/main" id="{0227A97C-E855-C64B-A234-6978C7318E49}"/>
              </a:ext>
            </a:extLst>
          </p:cNvPr>
          <p:cNvCxnSpPr>
            <a:cxnSpLocks/>
          </p:cNvCxnSpPr>
          <p:nvPr/>
        </p:nvCxnSpPr>
        <p:spPr>
          <a:xfrm>
            <a:off x="4807459" y="6480893"/>
            <a:ext cx="26835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直線コネクタ 58">
            <a:extLst>
              <a:ext uri="{FF2B5EF4-FFF2-40B4-BE49-F238E27FC236}">
                <a16:creationId xmlns:a16="http://schemas.microsoft.com/office/drawing/2014/main" id="{D0B749F7-CD97-DF4C-B40E-D8527EAB2980}"/>
              </a:ext>
            </a:extLst>
          </p:cNvPr>
          <p:cNvCxnSpPr/>
          <p:nvPr/>
        </p:nvCxnSpPr>
        <p:spPr>
          <a:xfrm>
            <a:off x="4802508" y="6120212"/>
            <a:ext cx="0" cy="36068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テキスト ボックス 59">
            <a:extLst>
              <a:ext uri="{FF2B5EF4-FFF2-40B4-BE49-F238E27FC236}">
                <a16:creationId xmlns:a16="http://schemas.microsoft.com/office/drawing/2014/main" id="{A71DFB86-6E12-E341-8271-8BA748547623}"/>
              </a:ext>
            </a:extLst>
          </p:cNvPr>
          <p:cNvSpPr txBox="1"/>
          <p:nvPr/>
        </p:nvSpPr>
        <p:spPr>
          <a:xfrm>
            <a:off x="5075815" y="6347743"/>
            <a:ext cx="387457" cy="368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0512010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リソース監視機能の開発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Linux</a:t>
            </a:r>
            <a:r>
              <a:rPr lang="ja-JP" altLang="en-US"/>
              <a:t>のソースコードを利用してコンテナのリソース使用量を監視する機能を開発</a:t>
            </a:r>
            <a:endParaRPr lang="en-US" altLang="ja-JP" dirty="0"/>
          </a:p>
          <a:p>
            <a:pPr lvl="1"/>
            <a:r>
              <a:rPr lang="en-US" altLang="ja-JP" dirty="0"/>
              <a:t>VM</a:t>
            </a:r>
            <a:r>
              <a:rPr lang="ja-JP" altLang="en-US"/>
              <a:t>のメモリにアクセスするように変更するのは手間</a:t>
            </a:r>
            <a:endParaRPr lang="en-US" altLang="ja-JP" dirty="0"/>
          </a:p>
          <a:p>
            <a:pPr lvl="1"/>
            <a:r>
              <a:rPr lang="en-US" altLang="ja-JP" dirty="0"/>
              <a:t>LLView [</a:t>
            </a:r>
            <a:r>
              <a:rPr lang="ja-JP" altLang="en-US"/>
              <a:t>尾崎ら’</a:t>
            </a:r>
            <a:r>
              <a:rPr lang="en-US" altLang="ja-JP" dirty="0"/>
              <a:t>18]</a:t>
            </a:r>
            <a:r>
              <a:rPr lang="ja-JP" altLang="en-US"/>
              <a:t>を</a:t>
            </a:r>
            <a:r>
              <a:rPr lang="en-US" altLang="ja-JP" dirty="0"/>
              <a:t>VM</a:t>
            </a:r>
            <a:r>
              <a:rPr lang="ja-JP" altLang="en-US"/>
              <a:t>用に修正して利用</a:t>
            </a:r>
            <a:endParaRPr lang="en-US" altLang="ja-JP" dirty="0"/>
          </a:p>
          <a:p>
            <a:pPr lvl="2"/>
            <a:r>
              <a:rPr lang="en-US" altLang="ja-JP" dirty="0"/>
              <a:t>LLVM</a:t>
            </a:r>
            <a:r>
              <a:rPr lang="ja-JP" altLang="en-US"/>
              <a:t>コンパイラでコンパイルし、中間表現の中の</a:t>
            </a:r>
            <a:r>
              <a:rPr lang="en-US" altLang="ja-JP" dirty="0"/>
              <a:t>load</a:t>
            </a:r>
            <a:r>
              <a:rPr lang="ja-JP" altLang="en-US"/>
              <a:t>命令を変換</a:t>
            </a:r>
            <a:endParaRPr lang="en-US" altLang="ja-JP" dirty="0"/>
          </a:p>
          <a:p>
            <a:pPr lvl="2"/>
            <a:r>
              <a:rPr lang="ja-JP" altLang="en-US"/>
              <a:t>アドレス変換し、必要な</a:t>
            </a:r>
            <a:r>
              <a:rPr lang="en-US" altLang="ja-JP" dirty="0"/>
              <a:t>VM</a:t>
            </a:r>
            <a:r>
              <a:rPr lang="ja-JP" altLang="en-US"/>
              <a:t>のメモリをマッピング</a:t>
            </a:r>
            <a:endParaRPr lang="en-US" altLang="ja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F3D9-0521-4A47-9D12-DE3BEAC0D8F1}" type="slidenum">
              <a:rPr lang="ja-JP" altLang="en-US"/>
              <a:pPr/>
              <a:t>16</a:t>
            </a:fld>
            <a:endParaRPr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BAA26E9-296E-664D-BA60-0DE0FE7A5B2A}"/>
              </a:ext>
            </a:extLst>
          </p:cNvPr>
          <p:cNvSpPr txBox="1"/>
          <p:nvPr/>
        </p:nvSpPr>
        <p:spPr>
          <a:xfrm>
            <a:off x="296368" y="4791022"/>
            <a:ext cx="3690292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" altLang="ja-JP" sz="2000" dirty="0">
                <a:latin typeface="Meiryo" panose="020B0604030504040204" pitchFamily="34" charset="-128"/>
                <a:ea typeface="Meiryo" panose="020B0604030504040204" pitchFamily="34" charset="-128"/>
              </a:rPr>
              <a:t>%1 = load i64, i64* %jiffies</a:t>
            </a:r>
          </a:p>
          <a:p>
            <a:r>
              <a:rPr lang="en" altLang="ja-JP" sz="2000" dirty="0">
                <a:latin typeface="Meiryo" panose="020B0604030504040204" pitchFamily="34" charset="-128"/>
                <a:ea typeface="Meiryo" panose="020B0604030504040204" pitchFamily="34" charset="-128"/>
              </a:rPr>
              <a:t>%2 = </a:t>
            </a:r>
            <a:r>
              <a:rPr lang="en" altLang="ja-JP" sz="2000" dirty="0" err="1">
                <a:latin typeface="Meiryo" panose="020B0604030504040204" pitchFamily="34" charset="-128"/>
                <a:ea typeface="Meiryo" panose="020B0604030504040204" pitchFamily="34" charset="-128"/>
              </a:rPr>
              <a:t>udiv</a:t>
            </a:r>
            <a:r>
              <a:rPr lang="en" altLang="ja-JP" sz="2000" dirty="0">
                <a:latin typeface="Meiryo" panose="020B0604030504040204" pitchFamily="34" charset="-128"/>
                <a:ea typeface="Meiryo" panose="020B0604030504040204" pitchFamily="34" charset="-128"/>
              </a:rPr>
              <a:t> i64 %1, 250</a:t>
            </a:r>
            <a:endParaRPr kumimoji="1" lang="ja-JP" altLang="en-US" sz="200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1A042C6-AB58-0D44-BD5C-336A8FEE1ADC}"/>
              </a:ext>
            </a:extLst>
          </p:cNvPr>
          <p:cNvSpPr txBox="1"/>
          <p:nvPr/>
        </p:nvSpPr>
        <p:spPr>
          <a:xfrm>
            <a:off x="4547967" y="4329357"/>
            <a:ext cx="4323176" cy="16312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" altLang="ja-JP" sz="2000" dirty="0">
                <a:latin typeface="Meiryo" panose="020B0604030504040204" pitchFamily="34" charset="-128"/>
                <a:ea typeface="Meiryo" panose="020B0604030504040204" pitchFamily="34" charset="-128"/>
              </a:rPr>
              <a:t>%1 = </a:t>
            </a:r>
            <a:r>
              <a:rPr lang="en" altLang="ja-JP" sz="2000" dirty="0" err="1">
                <a:latin typeface="Meiryo" panose="020B0604030504040204" pitchFamily="34" charset="-128"/>
                <a:ea typeface="Meiryo" panose="020B0604030504040204" pitchFamily="34" charset="-128"/>
              </a:rPr>
              <a:t>bitcast</a:t>
            </a:r>
            <a:r>
              <a:rPr lang="en" altLang="ja-JP" sz="2000" dirty="0">
                <a:latin typeface="Meiryo" panose="020B0604030504040204" pitchFamily="34" charset="-128"/>
                <a:ea typeface="Meiryo" panose="020B0604030504040204" pitchFamily="34" charset="-128"/>
              </a:rPr>
              <a:t> i64* %jiffies to i8*</a:t>
            </a:r>
          </a:p>
          <a:p>
            <a:r>
              <a:rPr lang="en" altLang="ja-JP" sz="2000" dirty="0">
                <a:latin typeface="Meiryo" panose="020B0604030504040204" pitchFamily="34" charset="-128"/>
                <a:ea typeface="Meiryo" panose="020B0604030504040204" pitchFamily="34" charset="-128"/>
              </a:rPr>
              <a:t>%2 = </a:t>
            </a:r>
            <a:r>
              <a:rPr lang="en" altLang="ja-JP" sz="2000" dirty="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call i8* @</a:t>
            </a:r>
            <a:r>
              <a:rPr lang="en" altLang="ja-JP" sz="2000" dirty="0" err="1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g_map</a:t>
            </a:r>
            <a:r>
              <a:rPr lang="en" altLang="ja-JP" sz="2000" dirty="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(i8* %1)</a:t>
            </a:r>
          </a:p>
          <a:p>
            <a:r>
              <a:rPr lang="en" altLang="ja-JP" sz="2000" dirty="0">
                <a:latin typeface="Meiryo" panose="020B0604030504040204" pitchFamily="34" charset="-128"/>
                <a:ea typeface="Meiryo" panose="020B0604030504040204" pitchFamily="34" charset="-128"/>
              </a:rPr>
              <a:t>%3 = </a:t>
            </a:r>
            <a:r>
              <a:rPr lang="en" altLang="ja-JP" sz="2000" dirty="0" err="1">
                <a:latin typeface="Meiryo" panose="020B0604030504040204" pitchFamily="34" charset="-128"/>
                <a:ea typeface="Meiryo" panose="020B0604030504040204" pitchFamily="34" charset="-128"/>
              </a:rPr>
              <a:t>bitcast</a:t>
            </a:r>
            <a:r>
              <a:rPr lang="en" altLang="ja-JP" sz="2000" dirty="0">
                <a:latin typeface="Meiryo" panose="020B0604030504040204" pitchFamily="34" charset="-128"/>
                <a:ea typeface="Meiryo" panose="020B0604030504040204" pitchFamily="34" charset="-128"/>
              </a:rPr>
              <a:t> i8* %2 to i64*</a:t>
            </a:r>
          </a:p>
          <a:p>
            <a:r>
              <a:rPr lang="en" altLang="ja-JP" sz="2000" dirty="0">
                <a:latin typeface="Meiryo" panose="020B0604030504040204" pitchFamily="34" charset="-128"/>
                <a:ea typeface="Meiryo" panose="020B0604030504040204" pitchFamily="34" charset="-128"/>
              </a:rPr>
              <a:t>%4 = load i64, i64* %3</a:t>
            </a:r>
          </a:p>
          <a:p>
            <a:r>
              <a:rPr lang="en" altLang="ja-JP" sz="2000" dirty="0">
                <a:latin typeface="Meiryo" panose="020B0604030504040204" pitchFamily="34" charset="-128"/>
                <a:ea typeface="Meiryo" panose="020B0604030504040204" pitchFamily="34" charset="-128"/>
              </a:rPr>
              <a:t>%5 = </a:t>
            </a:r>
            <a:r>
              <a:rPr lang="en" altLang="ja-JP" sz="2000" dirty="0" err="1">
                <a:latin typeface="Meiryo" panose="020B0604030504040204" pitchFamily="34" charset="-128"/>
                <a:ea typeface="Meiryo" panose="020B0604030504040204" pitchFamily="34" charset="-128"/>
              </a:rPr>
              <a:t>udiv</a:t>
            </a:r>
            <a:r>
              <a:rPr lang="en" altLang="ja-JP" sz="2000" dirty="0">
                <a:latin typeface="Meiryo" panose="020B0604030504040204" pitchFamily="34" charset="-128"/>
                <a:ea typeface="Meiryo" panose="020B0604030504040204" pitchFamily="34" charset="-128"/>
              </a:rPr>
              <a:t> i64 %4, 250</a:t>
            </a:r>
          </a:p>
        </p:txBody>
      </p:sp>
      <p:sp>
        <p:nvSpPr>
          <p:cNvPr id="8" name="下矢印 7">
            <a:extLst>
              <a:ext uri="{FF2B5EF4-FFF2-40B4-BE49-F238E27FC236}">
                <a16:creationId xmlns:a16="http://schemas.microsoft.com/office/drawing/2014/main" id="{82D20641-1C4E-3B4D-A366-C3C5F279F352}"/>
              </a:ext>
            </a:extLst>
          </p:cNvPr>
          <p:cNvSpPr/>
          <p:nvPr/>
        </p:nvSpPr>
        <p:spPr>
          <a:xfrm rot="16200000">
            <a:off x="3748004" y="5000425"/>
            <a:ext cx="1038619" cy="289079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59849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VM</a:t>
            </a:r>
            <a:r>
              <a:rPr lang="ja-JP" altLang="en-US"/>
              <a:t>のスケールアウト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/>
              <a:t>テンプレートから新規の</a:t>
            </a:r>
            <a:r>
              <a:rPr lang="en-US" altLang="ja-JP" dirty="0"/>
              <a:t>VM</a:t>
            </a:r>
            <a:r>
              <a:rPr lang="ja-JP" altLang="en-US"/>
              <a:t>を作成</a:t>
            </a:r>
          </a:p>
          <a:p>
            <a:pPr lvl="1"/>
            <a:r>
              <a:rPr lang="en-US" altLang="ja-JP" dirty="0"/>
              <a:t>Docker</a:t>
            </a:r>
            <a:r>
              <a:rPr lang="ja-JP" altLang="en-US"/>
              <a:t>が動作する最小限のシステムを用意</a:t>
            </a:r>
          </a:p>
          <a:p>
            <a:pPr lvl="1"/>
            <a:r>
              <a:rPr lang="en-US" altLang="ja-JP" dirty="0"/>
              <a:t>VM</a:t>
            </a:r>
            <a:r>
              <a:rPr lang="ja-JP" altLang="en-US"/>
              <a:t>のコンフィグを書き換え</a:t>
            </a:r>
            <a:endParaRPr lang="en-US" altLang="ja-JP" dirty="0"/>
          </a:p>
          <a:p>
            <a:pPr lvl="2"/>
            <a:r>
              <a:rPr lang="en-US" altLang="ja-JP" dirty="0"/>
              <a:t>UUID</a:t>
            </a:r>
            <a:r>
              <a:rPr lang="ja-JP" altLang="en-US"/>
              <a:t>、</a:t>
            </a:r>
            <a:r>
              <a:rPr lang="en-US" altLang="ja-JP" dirty="0"/>
              <a:t>MAC</a:t>
            </a:r>
            <a:r>
              <a:rPr lang="ja-JP" altLang="en-US"/>
              <a:t>アドレス、仮想</a:t>
            </a:r>
            <a:r>
              <a:rPr lang="en-US" altLang="ja-JP" dirty="0"/>
              <a:t>CPU</a:t>
            </a:r>
            <a:r>
              <a:rPr lang="ja-JP" altLang="en-US"/>
              <a:t>数、メモリ容量など</a:t>
            </a:r>
            <a:endParaRPr lang="en-US" altLang="ja-JP" dirty="0"/>
          </a:p>
          <a:p>
            <a:pPr lvl="1"/>
            <a:r>
              <a:rPr lang="ja-JP" altLang="en-US"/>
              <a:t>ディスクイメージは使われている部分だけをコピー</a:t>
            </a:r>
            <a:endParaRPr lang="en-US" altLang="ja-JP" dirty="0"/>
          </a:p>
          <a:p>
            <a:pPr lvl="2"/>
            <a:r>
              <a:rPr lang="ja-JP" altLang="en-US"/>
              <a:t>スパースファイルを利用</a:t>
            </a:r>
          </a:p>
          <a:p>
            <a:r>
              <a:rPr kumimoji="1" lang="ja-JP" altLang="en-US"/>
              <a:t>コンテナイメージを取得して起動</a:t>
            </a:r>
            <a:endParaRPr kumimoji="1" lang="en-US" altLang="ja-JP" dirty="0"/>
          </a:p>
          <a:p>
            <a:pPr lvl="1"/>
            <a:r>
              <a:rPr kumimoji="1" lang="en-US" altLang="ja-JP" dirty="0"/>
              <a:t>LVS</a:t>
            </a:r>
            <a:r>
              <a:rPr kumimoji="1" lang="ja-JP" altLang="en-US"/>
              <a:t>ロードバランサにコンテナの</a:t>
            </a:r>
            <a:r>
              <a:rPr kumimoji="1" lang="en-US" altLang="ja-JP" dirty="0"/>
              <a:t>IP</a:t>
            </a:r>
            <a:r>
              <a:rPr kumimoji="1" lang="ja-JP" altLang="en-US"/>
              <a:t>を登録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F3D9-0521-4A47-9D12-DE3BEAC0D8F1}" type="slidenum">
              <a:rPr lang="ja-JP" altLang="en-US"/>
              <a:pPr/>
              <a:t>17</a:t>
            </a:fld>
            <a:endParaRPr lang="ja-JP" altLang="en-US"/>
          </a:p>
        </p:txBody>
      </p:sp>
      <p:sp>
        <p:nvSpPr>
          <p:cNvPr id="5" name="角丸四角形 18">
            <a:extLst>
              <a:ext uri="{FF2B5EF4-FFF2-40B4-BE49-F238E27FC236}">
                <a16:creationId xmlns:a16="http://schemas.microsoft.com/office/drawing/2014/main" id="{85EF62A5-11F5-8245-8113-F830BBC121C0}"/>
              </a:ext>
            </a:extLst>
          </p:cNvPr>
          <p:cNvSpPr/>
          <p:nvPr/>
        </p:nvSpPr>
        <p:spPr>
          <a:xfrm>
            <a:off x="5535895" y="4619133"/>
            <a:ext cx="2327564" cy="1956752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500" dirty="0">
              <a:solidFill>
                <a:schemeClr val="tx1"/>
              </a:solidFill>
            </a:endParaRPr>
          </a:p>
        </p:txBody>
      </p:sp>
      <p:sp>
        <p:nvSpPr>
          <p:cNvPr id="6" name="角丸四角形 17">
            <a:extLst>
              <a:ext uri="{FF2B5EF4-FFF2-40B4-BE49-F238E27FC236}">
                <a16:creationId xmlns:a16="http://schemas.microsoft.com/office/drawing/2014/main" id="{1F503D63-A3DF-184C-A65F-E8F9E986948C}"/>
              </a:ext>
            </a:extLst>
          </p:cNvPr>
          <p:cNvSpPr/>
          <p:nvPr/>
        </p:nvSpPr>
        <p:spPr>
          <a:xfrm>
            <a:off x="1202218" y="4619132"/>
            <a:ext cx="2327564" cy="1981993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500" dirty="0">
              <a:solidFill>
                <a:schemeClr val="tx1"/>
              </a:solidFill>
            </a:endParaRPr>
          </a:p>
        </p:txBody>
      </p:sp>
      <p:sp>
        <p:nvSpPr>
          <p:cNvPr id="7" name="フローチャート: 磁気ディスク 7">
            <a:extLst>
              <a:ext uri="{FF2B5EF4-FFF2-40B4-BE49-F238E27FC236}">
                <a16:creationId xmlns:a16="http://schemas.microsoft.com/office/drawing/2014/main" id="{D1E6C502-F74D-AC4D-AD01-33ED41219CE2}"/>
              </a:ext>
            </a:extLst>
          </p:cNvPr>
          <p:cNvSpPr/>
          <p:nvPr/>
        </p:nvSpPr>
        <p:spPr>
          <a:xfrm>
            <a:off x="1352581" y="5640677"/>
            <a:ext cx="2064545" cy="903290"/>
          </a:xfrm>
          <a:prstGeom prst="flowChartMagneticDisk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イメージファイル</a:t>
            </a:r>
            <a:endParaRPr kumimoji="1" lang="ja-JP" altLang="en-US" sz="2000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8" name="フローチャート: 磁気ディスク 11">
            <a:extLst>
              <a:ext uri="{FF2B5EF4-FFF2-40B4-BE49-F238E27FC236}">
                <a16:creationId xmlns:a16="http://schemas.microsoft.com/office/drawing/2014/main" id="{9428D28E-2340-6346-819B-5237CB25D957}"/>
              </a:ext>
            </a:extLst>
          </p:cNvPr>
          <p:cNvSpPr/>
          <p:nvPr/>
        </p:nvSpPr>
        <p:spPr>
          <a:xfrm>
            <a:off x="5667405" y="5640677"/>
            <a:ext cx="2064545" cy="903290"/>
          </a:xfrm>
          <a:prstGeom prst="flowChartMagneticDisk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イメージファイル</a:t>
            </a:r>
            <a:endParaRPr kumimoji="1" lang="ja-JP" altLang="en-US" sz="2000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9" name="右矢印 14">
            <a:extLst>
              <a:ext uri="{FF2B5EF4-FFF2-40B4-BE49-F238E27FC236}">
                <a16:creationId xmlns:a16="http://schemas.microsoft.com/office/drawing/2014/main" id="{C85F179F-7463-F944-B224-78AF184CA71F}"/>
              </a:ext>
            </a:extLst>
          </p:cNvPr>
          <p:cNvSpPr/>
          <p:nvPr/>
        </p:nvSpPr>
        <p:spPr>
          <a:xfrm>
            <a:off x="3764432" y="5333887"/>
            <a:ext cx="1555667" cy="613580"/>
          </a:xfrm>
          <a:prstGeom prst="rightArrow">
            <a:avLst/>
          </a:prstGeom>
          <a:solidFill>
            <a:srgbClr val="FFEAFF"/>
          </a:solidFill>
          <a:ln>
            <a:solidFill>
              <a:srgbClr val="FA7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500" dirty="0">
              <a:solidFill>
                <a:schemeClr val="tx1"/>
              </a:solidFill>
            </a:endParaRPr>
          </a:p>
        </p:txBody>
      </p:sp>
      <p:sp>
        <p:nvSpPr>
          <p:cNvPr id="10" name="テキスト ボックス 15">
            <a:extLst>
              <a:ext uri="{FF2B5EF4-FFF2-40B4-BE49-F238E27FC236}">
                <a16:creationId xmlns:a16="http://schemas.microsoft.com/office/drawing/2014/main" id="{4895B054-06FA-4A4A-A58F-5D8D1CFBE633}"/>
              </a:ext>
            </a:extLst>
          </p:cNvPr>
          <p:cNvSpPr txBox="1"/>
          <p:nvPr/>
        </p:nvSpPr>
        <p:spPr>
          <a:xfrm>
            <a:off x="4183361" y="4798841"/>
            <a:ext cx="7125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>
                <a:latin typeface="Meiryo UI" panose="020B0604030504040204" pitchFamily="34" charset="-128"/>
                <a:ea typeface="Meiryo UI" panose="020B0604030504040204" pitchFamily="34" charset="-128"/>
              </a:rPr>
              <a:t>編集</a:t>
            </a:r>
          </a:p>
        </p:txBody>
      </p:sp>
      <p:sp>
        <p:nvSpPr>
          <p:cNvPr id="11" name="テキスト ボックス 16">
            <a:extLst>
              <a:ext uri="{FF2B5EF4-FFF2-40B4-BE49-F238E27FC236}">
                <a16:creationId xmlns:a16="http://schemas.microsoft.com/office/drawing/2014/main" id="{8425E123-6C0A-F645-9F1D-45F53CE3FBF1}"/>
              </a:ext>
            </a:extLst>
          </p:cNvPr>
          <p:cNvSpPr txBox="1"/>
          <p:nvPr/>
        </p:nvSpPr>
        <p:spPr>
          <a:xfrm>
            <a:off x="4147734" y="5999454"/>
            <a:ext cx="7837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>
                <a:latin typeface="Meiryo UI" panose="020B0604030504040204" pitchFamily="34" charset="-128"/>
                <a:ea typeface="Meiryo UI" panose="020B0604030504040204" pitchFamily="34" charset="-128"/>
              </a:rPr>
              <a:t>コピー</a:t>
            </a:r>
            <a:endParaRPr kumimoji="1" lang="ja-JP" altLang="en-US" sz="20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2" name="フローチャート: 書類 4">
            <a:extLst>
              <a:ext uri="{FF2B5EF4-FFF2-40B4-BE49-F238E27FC236}">
                <a16:creationId xmlns:a16="http://schemas.microsoft.com/office/drawing/2014/main" id="{292D13A4-4D63-E74A-90CE-6FD59FB4E391}"/>
              </a:ext>
            </a:extLst>
          </p:cNvPr>
          <p:cNvSpPr/>
          <p:nvPr/>
        </p:nvSpPr>
        <p:spPr>
          <a:xfrm>
            <a:off x="1352581" y="4873657"/>
            <a:ext cx="2066400" cy="699552"/>
          </a:xfrm>
          <a:prstGeom prst="flowChartDocumen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XML</a:t>
            </a:r>
            <a:r>
              <a:rPr lang="ja-JP" altLang="en-US" sz="200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ファイル</a:t>
            </a:r>
          </a:p>
        </p:txBody>
      </p:sp>
      <p:sp>
        <p:nvSpPr>
          <p:cNvPr id="13" name="フローチャート: 書類 19">
            <a:extLst>
              <a:ext uri="{FF2B5EF4-FFF2-40B4-BE49-F238E27FC236}">
                <a16:creationId xmlns:a16="http://schemas.microsoft.com/office/drawing/2014/main" id="{3AD9A491-2DCD-5244-A7F2-D3246D930AE4}"/>
              </a:ext>
            </a:extLst>
          </p:cNvPr>
          <p:cNvSpPr/>
          <p:nvPr/>
        </p:nvSpPr>
        <p:spPr>
          <a:xfrm>
            <a:off x="5667405" y="4798841"/>
            <a:ext cx="2066400" cy="774368"/>
          </a:xfrm>
          <a:prstGeom prst="flowChartDocumen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XML</a:t>
            </a:r>
            <a:r>
              <a:rPr lang="ja-JP" altLang="en-US" sz="200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ファイル</a:t>
            </a:r>
          </a:p>
        </p:txBody>
      </p:sp>
    </p:spTree>
    <p:extLst>
      <p:ext uri="{BB962C8B-B14F-4D97-AF65-F5344CB8AC3E}">
        <p14:creationId xmlns:p14="http://schemas.microsoft.com/office/powerpoint/2010/main" val="7657839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実験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/>
              <a:t>目的</a:t>
            </a:r>
          </a:p>
          <a:p>
            <a:pPr lvl="1"/>
            <a:r>
              <a:rPr lang="en-US" altLang="ja-JP" dirty="0"/>
              <a:t>VM</a:t>
            </a:r>
            <a:r>
              <a:rPr lang="ja-JP" altLang="en-US"/>
              <a:t>内コンテナの性能とリソース使用量の測定</a:t>
            </a:r>
          </a:p>
          <a:p>
            <a:pPr lvl="1"/>
            <a:r>
              <a:rPr lang="ja-JP" altLang="en-US"/>
              <a:t>オートスケール性能の測定</a:t>
            </a:r>
          </a:p>
          <a:p>
            <a:r>
              <a:rPr lang="ja-JP" altLang="en-US"/>
              <a:t>実験内容</a:t>
            </a:r>
          </a:p>
          <a:p>
            <a:pPr lvl="1"/>
            <a:r>
              <a:rPr lang="en-US" altLang="ja-JP" dirty="0"/>
              <a:t>Apache, nginx, </a:t>
            </a:r>
            <a:r>
              <a:rPr lang="en-US" altLang="ja-JP" dirty="0" err="1"/>
              <a:t>WildFly</a:t>
            </a:r>
            <a:r>
              <a:rPr lang="ja-JP" altLang="en-US"/>
              <a:t>の</a:t>
            </a:r>
            <a:r>
              <a:rPr lang="en-US" altLang="ja-JP" dirty="0"/>
              <a:t>3</a:t>
            </a:r>
            <a:r>
              <a:rPr lang="ja-JP" altLang="en-US"/>
              <a:t>つのサービスを用意</a:t>
            </a:r>
            <a:endParaRPr lang="en-US" altLang="ja-JP" dirty="0"/>
          </a:p>
          <a:p>
            <a:pPr lvl="2"/>
            <a:r>
              <a:rPr lang="en-US" altLang="ja-JP" dirty="0"/>
              <a:t>Ciel</a:t>
            </a:r>
            <a:r>
              <a:rPr lang="ja-JP" altLang="en-US"/>
              <a:t>：</a:t>
            </a:r>
            <a:r>
              <a:rPr lang="en-US" altLang="ja-JP" dirty="0"/>
              <a:t>1</a:t>
            </a:r>
            <a:r>
              <a:rPr lang="ja-JP" altLang="en-US"/>
              <a:t>つの</a:t>
            </a:r>
            <a:r>
              <a:rPr lang="en-US" altLang="ja-JP" dirty="0"/>
              <a:t>VM</a:t>
            </a:r>
            <a:r>
              <a:rPr lang="ja-JP" altLang="en-US"/>
              <a:t>内の</a:t>
            </a:r>
            <a:r>
              <a:rPr lang="en-US" altLang="ja-JP" dirty="0"/>
              <a:t>3</a:t>
            </a:r>
            <a:r>
              <a:rPr lang="ja-JP" altLang="en-US"/>
              <a:t>つのコンテナで実行</a:t>
            </a:r>
            <a:endParaRPr lang="en-US" altLang="ja-JP" dirty="0"/>
          </a:p>
          <a:p>
            <a:pPr lvl="2"/>
            <a:r>
              <a:rPr lang="ja-JP" altLang="en-US"/>
              <a:t>従来システム：</a:t>
            </a:r>
            <a:r>
              <a:rPr lang="en-US" altLang="ja-JP" dirty="0"/>
              <a:t>1</a:t>
            </a:r>
            <a:r>
              <a:rPr lang="ja-JP" altLang="en-US"/>
              <a:t>つの</a:t>
            </a:r>
            <a:r>
              <a:rPr lang="en-US" altLang="ja-JP" dirty="0"/>
              <a:t>VM</a:t>
            </a:r>
            <a:r>
              <a:rPr lang="ja-JP" altLang="en-US"/>
              <a:t>内でコンテナを用いずに実行</a:t>
            </a:r>
          </a:p>
          <a:p>
            <a:pPr lvl="1"/>
            <a:r>
              <a:rPr lang="ja-JP" altLang="en-US"/>
              <a:t>画像処理を行う</a:t>
            </a:r>
            <a:r>
              <a:rPr lang="en-US" altLang="ja-JP" dirty="0"/>
              <a:t>Web</a:t>
            </a:r>
            <a:r>
              <a:rPr lang="ja-JP" altLang="en-US"/>
              <a:t>アプリケーションを作成して</a:t>
            </a:r>
            <a:r>
              <a:rPr lang="en-US" altLang="ja-JP" dirty="0"/>
              <a:t>Apache</a:t>
            </a:r>
            <a:r>
              <a:rPr lang="ja-JP" altLang="en-US"/>
              <a:t>に負荷をかけた</a:t>
            </a:r>
          </a:p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F3D9-0521-4A47-9D12-DE3BEAC0D8F1}" type="slidenum">
              <a:rPr lang="ja-JP" altLang="en-US"/>
              <a:pPr/>
              <a:t>18</a:t>
            </a:fld>
            <a:endParaRPr lang="ja-JP" altLang="en-US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078992"/>
              </p:ext>
            </p:extLst>
          </p:nvPr>
        </p:nvGraphicFramePr>
        <p:xfrm>
          <a:off x="315761" y="5327337"/>
          <a:ext cx="4740577" cy="13743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044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36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325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CPU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Intel Xeon E3-1225 v5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037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800" u="none" strike="noStrike"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メモリ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u="none" strike="noStrike"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12GB</a:t>
                      </a:r>
                      <a:endParaRPr lang="is-IS" sz="1800" b="0" i="0" u="none" strike="noStrike">
                        <a:solidFill>
                          <a:srgbClr val="000000"/>
                        </a:solidFill>
                        <a:effectLst/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037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800" u="none" strike="noStrike"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ディスク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800" u="none" strike="noStrike" dirty="0"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1TB</a:t>
                      </a:r>
                      <a:endParaRPr lang="nb-NO" sz="1800" b="0" i="0" u="none" strike="noStrike" dirty="0">
                        <a:solidFill>
                          <a:srgbClr val="000000"/>
                        </a:solidFill>
                        <a:effectLst/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7037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800" u="none" strike="noStrike"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ハイパーバイザ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800" u="none" strike="noStrike" dirty="0"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Xen 4.6</a:t>
                      </a:r>
                      <a:endParaRPr lang="nb-NO" sz="1800" b="0" i="0" u="none" strike="noStrike" dirty="0">
                        <a:solidFill>
                          <a:srgbClr val="000000"/>
                        </a:solidFill>
                        <a:effectLst/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2841813"/>
              </p:ext>
            </p:extLst>
          </p:nvPr>
        </p:nvGraphicFramePr>
        <p:xfrm>
          <a:off x="5246733" y="5327337"/>
          <a:ext cx="3463313" cy="13472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12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03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3751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800" u="none" strike="noStrike"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仮想</a:t>
                      </a:r>
                      <a:r>
                        <a:rPr lang="en-US" altLang="ja-JP" sz="1800" u="none" strike="noStrike" dirty="0"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CPU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1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643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800" u="none" strike="noStrike"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メモリ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u="none" strike="noStrike" dirty="0"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1GB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800" u="none" strike="noStrike"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仮想ディスク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1800" u="none" strike="noStrike" dirty="0"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50GB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130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OS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u="none" strike="noStrike" dirty="0"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Linux 4.4.0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テキスト ボックス 8"/>
          <p:cNvSpPr txBox="1"/>
          <p:nvPr/>
        </p:nvSpPr>
        <p:spPr>
          <a:xfrm>
            <a:off x="315761" y="4882114"/>
            <a:ext cx="1519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>
                <a:latin typeface="Meiryo" charset="-128"/>
                <a:ea typeface="Meiryo" charset="-128"/>
                <a:cs typeface="Meiryo" charset="-128"/>
              </a:rPr>
              <a:t>ホスト</a:t>
            </a:r>
          </a:p>
        </p:txBody>
      </p:sp>
      <p:sp>
        <p:nvSpPr>
          <p:cNvPr id="8" name="テキスト ボックス 9"/>
          <p:cNvSpPr txBox="1"/>
          <p:nvPr/>
        </p:nvSpPr>
        <p:spPr>
          <a:xfrm>
            <a:off x="5246733" y="4882114"/>
            <a:ext cx="1519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Meiryo" charset="-128"/>
                <a:ea typeface="Meiryo" charset="-128"/>
                <a:cs typeface="Meiryo" charset="-128"/>
              </a:rPr>
              <a:t>VM</a:t>
            </a:r>
            <a:endParaRPr kumimoji="1" lang="ja-JP" altLang="en-US">
              <a:latin typeface="Meiryo" charset="-128"/>
              <a:ea typeface="Meiryo" charset="-128"/>
              <a:cs typeface="Meiryo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988592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VM</a:t>
            </a:r>
            <a:r>
              <a:rPr lang="ja-JP" altLang="en-US"/>
              <a:t>内コンテナのリソース使用量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/>
              <a:t>各コンテナのリソース使用量を</a:t>
            </a:r>
            <a:r>
              <a:rPr lang="en-US" altLang="ja-JP" dirty="0"/>
              <a:t>VM</a:t>
            </a:r>
            <a:r>
              <a:rPr lang="ja-JP" altLang="en-US"/>
              <a:t>の外で計測</a:t>
            </a:r>
          </a:p>
          <a:p>
            <a:pPr lvl="1"/>
            <a:r>
              <a:rPr lang="en-US" altLang="ja-JP" dirty="0"/>
              <a:t>Apache</a:t>
            </a:r>
            <a:r>
              <a:rPr lang="ja-JP" altLang="en-US"/>
              <a:t>の</a:t>
            </a:r>
            <a:r>
              <a:rPr lang="en-US" altLang="ja-JP" dirty="0"/>
              <a:t>CPU</a:t>
            </a:r>
            <a:r>
              <a:rPr lang="ja-JP" altLang="en-US"/>
              <a:t>使用率だけが</a:t>
            </a:r>
            <a:br>
              <a:rPr lang="ja-JP" altLang="en-US"/>
            </a:br>
            <a:r>
              <a:rPr lang="ja-JP" altLang="en-US"/>
              <a:t>増加した</a:t>
            </a:r>
            <a:endParaRPr lang="ja-JP" altLang="en-US" strike="sngStrike">
              <a:solidFill>
                <a:srgbClr val="FF0000"/>
              </a:solidFill>
            </a:endParaRPr>
          </a:p>
          <a:p>
            <a:pPr lvl="1"/>
            <a:r>
              <a:rPr lang="en-US" altLang="ja-JP" dirty="0"/>
              <a:t>Apache</a:t>
            </a:r>
            <a:r>
              <a:rPr lang="ja-JP" altLang="en-US"/>
              <a:t>のメモリ使用量が</a:t>
            </a:r>
            <a:br>
              <a:rPr lang="ja-JP" altLang="en-US"/>
            </a:br>
            <a:r>
              <a:rPr lang="ja-JP" altLang="en-US"/>
              <a:t>多かった</a:t>
            </a:r>
          </a:p>
          <a:p>
            <a:pPr lvl="1"/>
            <a:r>
              <a:rPr lang="en-US" altLang="ja-JP" dirty="0"/>
              <a:t>Apache</a:t>
            </a:r>
            <a:r>
              <a:rPr lang="ja-JP" altLang="en-US"/>
              <a:t>が最初だけディスク</a:t>
            </a:r>
            <a:br>
              <a:rPr lang="ja-JP" altLang="en-US"/>
            </a:br>
            <a:r>
              <a:rPr lang="ja-JP" altLang="en-US"/>
              <a:t>アクセスを行った</a:t>
            </a:r>
          </a:p>
          <a:p>
            <a:endParaRPr kumimoji="1" lang="ja-JP" altLang="en-US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64D6DA70-C611-174D-961C-0A4FC2CEEF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3967738"/>
            <a:ext cx="3809015" cy="235344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F3D9-0521-4A47-9D12-DE3BEAC0D8F1}" type="slidenum">
              <a:rPr lang="ja-JP" altLang="en-US"/>
              <a:pPr/>
              <a:t>19</a:t>
            </a:fld>
            <a:endParaRPr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7553C1CF-F642-D744-8DF1-FA5C64A408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4886" y="1765082"/>
            <a:ext cx="3691099" cy="2286000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23EC03BB-8C38-DA47-986E-B8C29087F2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1881" y="3967738"/>
            <a:ext cx="3917107" cy="2423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633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IaaS</a:t>
            </a:r>
            <a:r>
              <a:rPr lang="ja-JP" altLang="en-US"/>
              <a:t>型クラウド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ja-JP" altLang="en-US"/>
              <a:t>ネットワーク経由でユーザに仮想マシン</a:t>
            </a:r>
            <a:r>
              <a:rPr lang="en-US" altLang="ja-JP" dirty="0"/>
              <a:t>(VM)</a:t>
            </a:r>
            <a:r>
              <a:rPr lang="ja-JP" altLang="en-US"/>
              <a:t>をサービスとして提供</a:t>
            </a:r>
          </a:p>
          <a:p>
            <a:pPr lvl="1"/>
            <a:r>
              <a:rPr lang="en-US" altLang="ja-JP" dirty="0"/>
              <a:t>OS</a:t>
            </a:r>
            <a:r>
              <a:rPr lang="ja-JP" altLang="en-US"/>
              <a:t>やアプリケーションを自由にインストール可能</a:t>
            </a:r>
          </a:p>
          <a:p>
            <a:pPr lvl="1"/>
            <a:r>
              <a:rPr lang="ja-JP" altLang="en-US"/>
              <a:t>必要な時に必要なだけ利用可能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ja-JP" altLang="en-US"/>
              <a:t>料金は</a:t>
            </a:r>
            <a:r>
              <a:rPr lang="en-US" altLang="ja-JP" dirty="0"/>
              <a:t>VM</a:t>
            </a:r>
            <a:r>
              <a:rPr lang="ja-JP" altLang="en-US"/>
              <a:t>単位で課金される</a:t>
            </a:r>
            <a:endParaRPr lang="ja-JP" altLang="en-US">
              <a:solidFill>
                <a:srgbClr val="FF0000"/>
              </a:solidFill>
            </a:endParaRPr>
          </a:p>
          <a:p>
            <a:pPr lvl="1"/>
            <a:r>
              <a:rPr lang="ja-JP" altLang="en-US"/>
              <a:t>大きい</a:t>
            </a:r>
            <a:r>
              <a:rPr lang="en-US" altLang="ja-JP" dirty="0"/>
              <a:t>VM</a:t>
            </a:r>
            <a:r>
              <a:rPr lang="ja-JP" altLang="en-US"/>
              <a:t>ほど単位時間あたりのコストがかかる</a:t>
            </a:r>
          </a:p>
          <a:p>
            <a:pPr lvl="1"/>
            <a:r>
              <a:rPr lang="en-US" altLang="ja-JP" dirty="0"/>
              <a:t>CPU</a:t>
            </a:r>
            <a:r>
              <a:rPr lang="ja-JP" altLang="en-US"/>
              <a:t>の性能・個数、メモリ量、ディスク容量に比例</a:t>
            </a:r>
          </a:p>
        </p:txBody>
      </p:sp>
      <p:grpSp>
        <p:nvGrpSpPr>
          <p:cNvPr id="6" name="図形グループ 8"/>
          <p:cNvGrpSpPr/>
          <p:nvPr/>
        </p:nvGrpSpPr>
        <p:grpSpPr>
          <a:xfrm>
            <a:off x="778797" y="4419527"/>
            <a:ext cx="7586405" cy="1936824"/>
            <a:chOff x="822958" y="4227616"/>
            <a:chExt cx="7586405" cy="1936824"/>
          </a:xfrm>
        </p:grpSpPr>
        <p:pic>
          <p:nvPicPr>
            <p:cNvPr id="7" name="図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958" y="4227616"/>
              <a:ext cx="1924719" cy="1936824"/>
            </a:xfrm>
            <a:prstGeom prst="rect">
              <a:avLst/>
            </a:prstGeom>
          </p:spPr>
        </p:pic>
        <p:sp>
          <p:nvSpPr>
            <p:cNvPr id="8" name="雲 6"/>
            <p:cNvSpPr/>
            <p:nvPr/>
          </p:nvSpPr>
          <p:spPr>
            <a:xfrm>
              <a:off x="6446157" y="4607000"/>
              <a:ext cx="1963206" cy="1178054"/>
            </a:xfrm>
            <a:prstGeom prst="cloud">
              <a:avLst/>
            </a:prstGeom>
            <a:solidFill>
              <a:schemeClr val="bg2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9" name="直線矢印コネクタ 11"/>
            <p:cNvCxnSpPr>
              <a:stCxn id="9" idx="3"/>
              <a:endCxn id="11" idx="2"/>
            </p:cNvCxnSpPr>
            <p:nvPr/>
          </p:nvCxnSpPr>
          <p:spPr>
            <a:xfrm flipV="1">
              <a:off x="2747677" y="5196027"/>
              <a:ext cx="3704570" cy="1"/>
            </a:xfrm>
            <a:prstGeom prst="straightConnector1">
              <a:avLst/>
            </a:prstGeom>
            <a:ln w="508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図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8505" y="4227616"/>
              <a:ext cx="1936824" cy="1936824"/>
            </a:xfrm>
            <a:prstGeom prst="rect">
              <a:avLst/>
            </a:prstGeom>
          </p:spPr>
        </p:pic>
        <p:sp>
          <p:nvSpPr>
            <p:cNvPr id="11" name="角丸四角形 12"/>
            <p:cNvSpPr/>
            <p:nvPr/>
          </p:nvSpPr>
          <p:spPr>
            <a:xfrm>
              <a:off x="6774820" y="4849813"/>
              <a:ext cx="1301047" cy="692427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kumimoji="1" lang="en-US" altLang="ja-JP" sz="2400" dirty="0">
                  <a:solidFill>
                    <a:schemeClr val="tx1"/>
                  </a:solidFill>
                  <a:latin typeface="Meiryo" charset="-128"/>
                  <a:ea typeface="Meiryo" charset="-128"/>
                  <a:cs typeface="Meiryo" charset="-128"/>
                </a:rPr>
                <a:t>VM</a:t>
              </a:r>
              <a:endParaRPr kumimoji="1" lang="ja-JP" altLang="en-US" sz="2400" dirty="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F3D9-0521-4A47-9D12-DE3BEAC0D8F1}" type="slidenum"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49670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オートスケールにかかる時間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/>
              <a:t>テンプレートから</a:t>
            </a:r>
            <a:r>
              <a:rPr lang="en-US" altLang="ja-JP" dirty="0"/>
              <a:t>VM</a:t>
            </a:r>
            <a:r>
              <a:rPr lang="ja-JP" altLang="en-US"/>
              <a:t>を作成する時間</a:t>
            </a:r>
          </a:p>
          <a:p>
            <a:pPr lvl="1"/>
            <a:r>
              <a:rPr lang="en-US" altLang="ja-JP" dirty="0"/>
              <a:t>50GB</a:t>
            </a:r>
            <a:r>
              <a:rPr lang="ja-JP" altLang="en-US"/>
              <a:t>のディスクイメージにスパースファイルを用いたことで約</a:t>
            </a:r>
            <a:r>
              <a:rPr lang="en-US" altLang="ja-JP" dirty="0"/>
              <a:t>1/3</a:t>
            </a:r>
            <a:r>
              <a:rPr lang="ja-JP" altLang="en-US"/>
              <a:t>に短縮できた</a:t>
            </a:r>
            <a:endParaRPr lang="en-US" altLang="ja-JP" dirty="0"/>
          </a:p>
          <a:p>
            <a:pPr lvl="1"/>
            <a:r>
              <a:rPr lang="ja-JP" altLang="en-US"/>
              <a:t>プールされている</a:t>
            </a:r>
            <a:r>
              <a:rPr lang="en-US" altLang="ja-JP" dirty="0"/>
              <a:t>VM</a:t>
            </a:r>
            <a:r>
              <a:rPr lang="ja-JP" altLang="en-US"/>
              <a:t>を使える場合にはこの時間は</a:t>
            </a:r>
            <a:r>
              <a:rPr lang="en-US" altLang="ja-JP" dirty="0"/>
              <a:t>0</a:t>
            </a:r>
            <a:endParaRPr lang="ja-JP" altLang="en-US"/>
          </a:p>
          <a:p>
            <a:r>
              <a:rPr lang="ja-JP" altLang="en-US"/>
              <a:t>サービスを起動する時間</a:t>
            </a:r>
          </a:p>
          <a:p>
            <a:pPr lvl="1"/>
            <a:r>
              <a:rPr lang="ja-JP" altLang="en-US"/>
              <a:t>サービスが少ないほうが起動時間は短い</a:t>
            </a:r>
          </a:p>
          <a:p>
            <a:pPr lvl="1"/>
            <a:r>
              <a:rPr kumimoji="1" lang="en-US" altLang="ja-JP" dirty="0" err="1"/>
              <a:t>WildFly</a:t>
            </a:r>
            <a:r>
              <a:rPr kumimoji="1" lang="ja-JP" altLang="en-US"/>
              <a:t>の影響が特に大きかった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F3D9-0521-4A47-9D12-DE3BEAC0D8F1}" type="slidenum">
              <a:rPr lang="ja-JP" altLang="en-US"/>
              <a:pPr/>
              <a:t>20</a:t>
            </a:fld>
            <a:endParaRPr lang="ja-JP" altLang="en-US"/>
          </a:p>
        </p:txBody>
      </p:sp>
      <p:sp>
        <p:nvSpPr>
          <p:cNvPr id="6" name="テキスト ボックス 3">
            <a:extLst>
              <a:ext uri="{FF2B5EF4-FFF2-40B4-BE49-F238E27FC236}">
                <a16:creationId xmlns:a16="http://schemas.microsoft.com/office/drawing/2014/main" id="{1C7B8E88-6EDE-C34A-9D5C-822B7B92ED16}"/>
              </a:ext>
            </a:extLst>
          </p:cNvPr>
          <p:cNvSpPr txBox="1"/>
          <p:nvPr/>
        </p:nvSpPr>
        <p:spPr>
          <a:xfrm>
            <a:off x="5467287" y="4659983"/>
            <a:ext cx="31629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>
                <a:latin typeface="Meiryo UI" panose="020B0604030504040204" pitchFamily="34" charset="-128"/>
                <a:ea typeface="Meiryo UI" panose="020B0604030504040204" pitchFamily="34" charset="-128"/>
              </a:rPr>
              <a:t>複製あり</a:t>
            </a:r>
            <a:r>
              <a:rPr lang="en-US" altLang="ja-JP" sz="2400" dirty="0">
                <a:latin typeface="Meiryo UI" panose="020B0604030504040204" pitchFamily="34" charset="-128"/>
                <a:ea typeface="Meiryo UI" panose="020B0604030504040204" pitchFamily="34" charset="-128"/>
              </a:rPr>
              <a:t>:67%</a:t>
            </a:r>
            <a:r>
              <a:rPr lang="ja-JP" altLang="en-US" sz="2400">
                <a:latin typeface="Meiryo UI" panose="020B0604030504040204" pitchFamily="34" charset="-128"/>
                <a:ea typeface="Meiryo UI" panose="020B0604030504040204" pitchFamily="34" charset="-128"/>
              </a:rPr>
              <a:t>削減</a:t>
            </a:r>
            <a:br>
              <a:rPr lang="en-US" altLang="ja-JP" sz="2400" dirty="0">
                <a:latin typeface="Meiryo UI" panose="020B0604030504040204" pitchFamily="34" charset="-128"/>
                <a:ea typeface="Meiryo UI" panose="020B0604030504040204" pitchFamily="34" charset="-128"/>
              </a:rPr>
            </a:br>
            <a:r>
              <a:rPr lang="ja-JP" altLang="en-US" sz="2400">
                <a:latin typeface="Meiryo UI" panose="020B0604030504040204" pitchFamily="34" charset="-128"/>
                <a:ea typeface="Meiryo UI" panose="020B0604030504040204" pitchFamily="34" charset="-128"/>
              </a:rPr>
              <a:t>複製なし</a:t>
            </a:r>
            <a:r>
              <a:rPr lang="en-US" altLang="ja-JP" sz="2400" dirty="0">
                <a:latin typeface="Meiryo UI" panose="020B0604030504040204" pitchFamily="34" charset="-128"/>
                <a:ea typeface="Meiryo UI" panose="020B0604030504040204" pitchFamily="34" charset="-128"/>
              </a:rPr>
              <a:t>:96%</a:t>
            </a:r>
            <a:r>
              <a:rPr lang="ja-JP" altLang="en-US" sz="2400">
                <a:latin typeface="Meiryo UI" panose="020B0604030504040204" pitchFamily="34" charset="-128"/>
                <a:ea typeface="Meiryo UI" panose="020B0604030504040204" pitchFamily="34" charset="-128"/>
              </a:rPr>
              <a:t>削減</a:t>
            </a:r>
            <a:endParaRPr kumimoji="1" lang="ja-JP" altLang="en-US" sz="24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9EC2FFA6-D9AA-F049-9F72-01DB9D6858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3279" y="4160016"/>
            <a:ext cx="3979146" cy="2486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8823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サービス起動時のリソース使用量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/>
              <a:t>スケールアウトした</a:t>
            </a:r>
            <a:r>
              <a:rPr lang="en-US" altLang="ja-JP" dirty="0"/>
              <a:t>VM</a:t>
            </a:r>
            <a:r>
              <a:rPr lang="ja-JP" altLang="en-US"/>
              <a:t>の起動時の</a:t>
            </a:r>
            <a:r>
              <a:rPr lang="en-US" altLang="ja-JP" dirty="0"/>
              <a:t>CPU</a:t>
            </a:r>
            <a:r>
              <a:rPr lang="ja-JP" altLang="en-US"/>
              <a:t>使用時間とメモリ使用量を測定</a:t>
            </a:r>
          </a:p>
          <a:p>
            <a:pPr lvl="1"/>
            <a:r>
              <a:rPr lang="en-US" altLang="ja-JP" dirty="0"/>
              <a:t>CPU</a:t>
            </a:r>
            <a:r>
              <a:rPr lang="ja-JP" altLang="en-US"/>
              <a:t>使用時間は従来の</a:t>
            </a:r>
            <a:r>
              <a:rPr lang="en-US" altLang="ja-JP" dirty="0"/>
              <a:t>3</a:t>
            </a:r>
            <a:r>
              <a:rPr lang="ja-JP" altLang="en-US"/>
              <a:t>分から</a:t>
            </a:r>
            <a:r>
              <a:rPr lang="en-US" altLang="ja-JP" dirty="0"/>
              <a:t>7</a:t>
            </a:r>
            <a:r>
              <a:rPr lang="ja-JP" altLang="en-US"/>
              <a:t>秒に減少</a:t>
            </a:r>
          </a:p>
          <a:p>
            <a:pPr lvl="1"/>
            <a:r>
              <a:rPr lang="ja-JP" altLang="en-US"/>
              <a:t>メモリ使用量は</a:t>
            </a:r>
            <a:r>
              <a:rPr lang="en-US" altLang="ja-JP" dirty="0"/>
              <a:t>59%</a:t>
            </a:r>
            <a:r>
              <a:rPr lang="ja-JP" altLang="en-US"/>
              <a:t>減少</a:t>
            </a:r>
          </a:p>
          <a:p>
            <a:pPr lvl="1"/>
            <a:r>
              <a:rPr lang="ja-JP" altLang="en-US"/>
              <a:t>従来システムでは不要な</a:t>
            </a:r>
            <a:r>
              <a:rPr lang="en-US" altLang="ja-JP" dirty="0"/>
              <a:t>nginx, </a:t>
            </a:r>
            <a:r>
              <a:rPr lang="en-US" altLang="ja-JP" dirty="0" err="1"/>
              <a:t>WildFly</a:t>
            </a:r>
            <a:r>
              <a:rPr lang="ja-JP" altLang="en-US"/>
              <a:t>を起動</a:t>
            </a:r>
          </a:p>
          <a:p>
            <a:pPr lvl="2"/>
            <a:r>
              <a:rPr lang="ja-JP" altLang="en-US"/>
              <a:t>特に</a:t>
            </a:r>
            <a:r>
              <a:rPr lang="en-US" altLang="ja-JP" dirty="0" err="1"/>
              <a:t>WildFly</a:t>
            </a:r>
            <a:r>
              <a:rPr lang="ja-JP" altLang="en-US"/>
              <a:t>が</a:t>
            </a:r>
            <a:r>
              <a:rPr lang="en-US" altLang="ja-JP" dirty="0"/>
              <a:t>CPU</a:t>
            </a:r>
            <a:r>
              <a:rPr lang="ja-JP" altLang="en-US"/>
              <a:t>やメモリを消費した</a:t>
            </a:r>
          </a:p>
          <a:p>
            <a:endParaRPr kumimoji="1" lang="ja-JP" altLang="en-US"/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0544F4E1-551C-2F4D-92CF-CA9AD9E022DA}"/>
              </a:ext>
            </a:extLst>
          </p:cNvPr>
          <p:cNvGrpSpPr/>
          <p:nvPr/>
        </p:nvGrpSpPr>
        <p:grpSpPr>
          <a:xfrm>
            <a:off x="255031" y="3771925"/>
            <a:ext cx="8712806" cy="2722440"/>
            <a:chOff x="4294" y="3624465"/>
            <a:chExt cx="9101843" cy="2844000"/>
          </a:xfrm>
        </p:grpSpPr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FC77797B-74FC-A148-B889-A5957830D3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94" y="3624465"/>
              <a:ext cx="4566422" cy="2844000"/>
            </a:xfrm>
            <a:prstGeom prst="rect">
              <a:avLst/>
            </a:prstGeom>
          </p:spPr>
        </p:pic>
        <p:pic>
          <p:nvPicPr>
            <p:cNvPr id="12" name="図 11">
              <a:extLst>
                <a:ext uri="{FF2B5EF4-FFF2-40B4-BE49-F238E27FC236}">
                  <a16:creationId xmlns:a16="http://schemas.microsoft.com/office/drawing/2014/main" id="{2F12E1C7-DBE5-4A42-BFD3-B7C9246FDB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66422" y="3624465"/>
              <a:ext cx="4539715" cy="2844000"/>
            </a:xfrm>
            <a:prstGeom prst="rect">
              <a:avLst/>
            </a:prstGeom>
          </p:spPr>
        </p:pic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F3D9-0521-4A47-9D12-DE3BEAC0D8F1}" type="slidenum">
              <a:rPr lang="ja-JP" altLang="en-US"/>
              <a:pPr/>
              <a:t>21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76157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スケールアウト後のリソース使用量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LVS</a:t>
            </a:r>
            <a:r>
              <a:rPr lang="ja-JP" altLang="en-US"/>
              <a:t>を用いて</a:t>
            </a:r>
            <a:r>
              <a:rPr lang="en-US" altLang="ja-JP" dirty="0"/>
              <a:t>2</a:t>
            </a:r>
            <a:r>
              <a:rPr lang="ja-JP" altLang="en-US"/>
              <a:t>台の</a:t>
            </a:r>
            <a:r>
              <a:rPr lang="en-US" altLang="ja-JP" dirty="0"/>
              <a:t>VM</a:t>
            </a:r>
            <a:r>
              <a:rPr lang="ja-JP" altLang="en-US"/>
              <a:t>内のコンテナにリクエストを分散</a:t>
            </a:r>
            <a:endParaRPr lang="en-US" altLang="ja-JP" dirty="0"/>
          </a:p>
          <a:p>
            <a:pPr lvl="1"/>
            <a:r>
              <a:rPr lang="ja-JP" altLang="en-US"/>
              <a:t>分散方式はラウンドロビン</a:t>
            </a:r>
          </a:p>
          <a:p>
            <a:pPr lvl="1"/>
            <a:r>
              <a:rPr lang="en-US" altLang="ja-JP" dirty="0" err="1"/>
              <a:t>httperf</a:t>
            </a:r>
            <a:r>
              <a:rPr lang="ja-JP" altLang="en-US"/>
              <a:t>を用いて</a:t>
            </a:r>
            <a:r>
              <a:rPr lang="en-US" altLang="ja-JP" dirty="0"/>
              <a:t>1</a:t>
            </a:r>
            <a:r>
              <a:rPr lang="ja-JP" altLang="en-US"/>
              <a:t>秒間に</a:t>
            </a:r>
            <a:r>
              <a:rPr lang="en-US" altLang="ja-JP" dirty="0"/>
              <a:t>5</a:t>
            </a:r>
            <a:r>
              <a:rPr lang="ja-JP" altLang="en-US"/>
              <a:t>個のリクエストを送信</a:t>
            </a:r>
            <a:endParaRPr lang="en-US" altLang="ja-JP" dirty="0"/>
          </a:p>
          <a:p>
            <a:r>
              <a:rPr lang="en-US" altLang="ja-JP" dirty="0"/>
              <a:t>2</a:t>
            </a:r>
            <a:r>
              <a:rPr lang="ja-JP" altLang="en-US"/>
              <a:t>つのコンテナにリクエストが分散し、</a:t>
            </a:r>
            <a:r>
              <a:rPr lang="en-US" altLang="ja-JP" dirty="0"/>
              <a:t>CPU</a:t>
            </a:r>
            <a:r>
              <a:rPr lang="ja-JP" altLang="en-US"/>
              <a:t>使用率が低下した</a:t>
            </a:r>
            <a:endParaRPr lang="en-US" altLang="ja-JP" dirty="0"/>
          </a:p>
          <a:p>
            <a:pPr lvl="1"/>
            <a:r>
              <a:rPr lang="ja-JP" altLang="en-US"/>
              <a:t>均等にならない</a:t>
            </a:r>
            <a:br>
              <a:rPr lang="en-US" altLang="ja-JP" dirty="0"/>
            </a:br>
            <a:r>
              <a:rPr lang="ja-JP" altLang="en-US"/>
              <a:t>原因は調査中</a:t>
            </a:r>
          </a:p>
          <a:p>
            <a:endParaRPr kumimoji="1" lang="ja-JP" altLang="en-US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68BA58D5-89F3-5849-B6F1-B25D609A44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6575" y="3354863"/>
            <a:ext cx="5587200" cy="3492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10437" y="6356351"/>
            <a:ext cx="2057400" cy="365125"/>
          </a:xfrm>
        </p:spPr>
        <p:txBody>
          <a:bodyPr/>
          <a:lstStyle/>
          <a:p>
            <a:fld id="{FE02F3D9-0521-4A47-9D12-DE3BEAC0D8F1}" type="slidenum">
              <a:rPr lang="ja-JP" altLang="en-US"/>
              <a:pPr/>
              <a:t>22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35663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7">
            <a:extLst>
              <a:ext uri="{FF2B5EF4-FFF2-40B4-BE49-F238E27FC236}">
                <a16:creationId xmlns:a16="http://schemas.microsoft.com/office/drawing/2014/main" id="{8DB03629-B13C-8142-A57E-73D23D48A8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80936"/>
            <a:ext cx="9144000" cy="26585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VM</a:t>
            </a:r>
            <a:r>
              <a:rPr lang="ja-JP" altLang="en-US"/>
              <a:t>内コンテナの性能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VM</a:t>
            </a:r>
            <a:r>
              <a:rPr lang="ja-JP" altLang="en-US"/>
              <a:t>内の</a:t>
            </a:r>
            <a:r>
              <a:rPr lang="en-US" altLang="ja-JP" dirty="0"/>
              <a:t>Docker</a:t>
            </a:r>
            <a:r>
              <a:rPr lang="ja-JP" altLang="en-US"/>
              <a:t>コンテナで</a:t>
            </a:r>
            <a:r>
              <a:rPr lang="en-US" altLang="ja-JP" dirty="0"/>
              <a:t>UnixBench</a:t>
            </a:r>
            <a:r>
              <a:rPr lang="ja-JP" altLang="en-US"/>
              <a:t>を実行</a:t>
            </a:r>
          </a:p>
          <a:p>
            <a:pPr lvl="1"/>
            <a:r>
              <a:rPr lang="ja-JP" altLang="en-US"/>
              <a:t>ストレージドライバには</a:t>
            </a:r>
            <a:r>
              <a:rPr lang="en-US" altLang="ja-JP" dirty="0"/>
              <a:t>AUFS</a:t>
            </a:r>
            <a:r>
              <a:rPr lang="ja-JP" altLang="en-US"/>
              <a:t>、</a:t>
            </a:r>
            <a:r>
              <a:rPr lang="en-US" altLang="ja-JP" dirty="0"/>
              <a:t>OverlayFS</a:t>
            </a:r>
            <a:r>
              <a:rPr lang="ja-JP" altLang="en-US"/>
              <a:t>、</a:t>
            </a:r>
            <a:r>
              <a:rPr lang="en-US" altLang="ja-JP" dirty="0"/>
              <a:t>ZFS</a:t>
            </a:r>
            <a:r>
              <a:rPr lang="ja-JP" altLang="en-US"/>
              <a:t>、</a:t>
            </a:r>
            <a:br>
              <a:rPr lang="ja-JP" altLang="en-US"/>
            </a:br>
            <a:r>
              <a:rPr lang="en-US" altLang="ja-JP" dirty="0" err="1"/>
              <a:t>devicemapper</a:t>
            </a:r>
            <a:r>
              <a:rPr lang="ja-JP" altLang="en-US"/>
              <a:t>の</a:t>
            </a:r>
            <a:r>
              <a:rPr lang="en-US" altLang="ja-JP" dirty="0"/>
              <a:t>4</a:t>
            </a:r>
            <a:r>
              <a:rPr lang="ja-JP" altLang="en-US"/>
              <a:t>つを使用</a:t>
            </a:r>
          </a:p>
          <a:p>
            <a:r>
              <a:rPr lang="ja-JP" altLang="en-US"/>
              <a:t>平均</a:t>
            </a:r>
            <a:r>
              <a:rPr lang="en-US" altLang="ja-JP" dirty="0"/>
              <a:t>10~35%</a:t>
            </a:r>
            <a:r>
              <a:rPr lang="ja-JP" altLang="en-US"/>
              <a:t>の性能低下</a:t>
            </a:r>
          </a:p>
          <a:p>
            <a:pPr lvl="1"/>
            <a:r>
              <a:rPr lang="ja-JP" altLang="en-US"/>
              <a:t>システムコールの性能が大きく低下</a:t>
            </a:r>
            <a:endParaRPr lang="en-US" altLang="ja-JP" dirty="0"/>
          </a:p>
          <a:p>
            <a:pPr lvl="1"/>
            <a:r>
              <a:rPr lang="en-US" altLang="ja-JP" dirty="0"/>
              <a:t>AUFS</a:t>
            </a:r>
            <a:r>
              <a:rPr lang="ja-JP" altLang="en-US"/>
              <a:t>、</a:t>
            </a:r>
            <a:r>
              <a:rPr lang="en-US" altLang="ja-JP" dirty="0"/>
              <a:t>ZFS</a:t>
            </a:r>
            <a:r>
              <a:rPr lang="ja-JP" altLang="en-US"/>
              <a:t>ではファイル性能が大きく低下</a:t>
            </a:r>
          </a:p>
          <a:p>
            <a:pPr lvl="2"/>
            <a:r>
              <a:rPr lang="ja-JP" altLang="en-US"/>
              <a:t>コンテナ仮想化によるオーバヘッド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F3D9-0521-4A47-9D12-DE3BEAC0D8F1}" type="slidenum">
              <a:rPr lang="ja-JP" altLang="en-US"/>
              <a:pPr/>
              <a:t>23</a:t>
            </a:fld>
            <a:endParaRPr lang="ja-JP" altLang="en-US"/>
          </a:p>
        </p:txBody>
      </p:sp>
      <p:sp>
        <p:nvSpPr>
          <p:cNvPr id="7" name="Oval 6"/>
          <p:cNvSpPr/>
          <p:nvPr/>
        </p:nvSpPr>
        <p:spPr>
          <a:xfrm>
            <a:off x="7758260" y="4572000"/>
            <a:ext cx="688156" cy="49019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Oval 7"/>
          <p:cNvSpPr/>
          <p:nvPr/>
        </p:nvSpPr>
        <p:spPr>
          <a:xfrm>
            <a:off x="2639504" y="4157221"/>
            <a:ext cx="1960775" cy="127261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47972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関連研究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Picocenter [Zhang et al.’16]</a:t>
            </a:r>
          </a:p>
          <a:p>
            <a:pPr lvl="1"/>
            <a:r>
              <a:rPr lang="ja-JP" altLang="en-US"/>
              <a:t>サービスを</a:t>
            </a:r>
            <a:r>
              <a:rPr lang="en-US" altLang="ja-JP" dirty="0"/>
              <a:t>VM</a:t>
            </a:r>
            <a:r>
              <a:rPr lang="ja-JP" altLang="en-US"/>
              <a:t>内コンテナで実行し、暇なサービスをスワップアウト</a:t>
            </a:r>
          </a:p>
          <a:p>
            <a:pPr lvl="1"/>
            <a:r>
              <a:rPr lang="ja-JP" altLang="en-US"/>
              <a:t>システム全体のリソース使用量でスワップを判断</a:t>
            </a:r>
          </a:p>
          <a:p>
            <a:r>
              <a:rPr lang="en-US" altLang="ja-JP" dirty="0"/>
              <a:t>FlexCapsule [Kourai et al.’16]</a:t>
            </a:r>
          </a:p>
          <a:p>
            <a:pPr lvl="1"/>
            <a:r>
              <a:rPr lang="ja-JP" altLang="en-US"/>
              <a:t>サービスを</a:t>
            </a:r>
            <a:r>
              <a:rPr lang="en-US" altLang="ja-JP" dirty="0"/>
              <a:t>VM</a:t>
            </a:r>
            <a:r>
              <a:rPr lang="ja-JP" altLang="en-US"/>
              <a:t>内の軽量</a:t>
            </a:r>
            <a:r>
              <a:rPr lang="en-US" altLang="ja-JP" dirty="0"/>
              <a:t>VM</a:t>
            </a:r>
            <a:r>
              <a:rPr lang="ja-JP" altLang="en-US"/>
              <a:t>で実行し、軽量</a:t>
            </a:r>
            <a:r>
              <a:rPr lang="en-US" altLang="ja-JP" dirty="0"/>
              <a:t>VM</a:t>
            </a:r>
            <a:r>
              <a:rPr lang="ja-JP" altLang="en-US"/>
              <a:t>を複製してサービス単位のスケールアウトを実現</a:t>
            </a:r>
          </a:p>
          <a:p>
            <a:pPr lvl="1"/>
            <a:r>
              <a:rPr lang="en-US" altLang="ja-JP" dirty="0"/>
              <a:t>VM</a:t>
            </a:r>
            <a:r>
              <a:rPr lang="ja-JP" altLang="en-US"/>
              <a:t>内で軽量</a:t>
            </a:r>
            <a:r>
              <a:rPr lang="en-US" altLang="ja-JP" dirty="0"/>
              <a:t>VM</a:t>
            </a:r>
            <a:r>
              <a:rPr lang="ja-JP" altLang="en-US"/>
              <a:t>を動作させるオーバヘッドが大きい</a:t>
            </a:r>
            <a:endParaRPr lang="en-US" altLang="ja-JP" dirty="0"/>
          </a:p>
          <a:p>
            <a:r>
              <a:rPr lang="en-US" altLang="ja-JP" dirty="0"/>
              <a:t>Docker in Docker [</a:t>
            </a:r>
            <a:r>
              <a:rPr lang="en-US" altLang="ja-JP" dirty="0" err="1"/>
              <a:t>Petazzoni</a:t>
            </a:r>
            <a:r>
              <a:rPr lang="en-US" altLang="ja-JP" dirty="0"/>
              <a:t>]</a:t>
            </a:r>
          </a:p>
          <a:p>
            <a:pPr lvl="1"/>
            <a:r>
              <a:rPr lang="en-US" altLang="ja-JP" dirty="0"/>
              <a:t>Docker</a:t>
            </a:r>
            <a:r>
              <a:rPr lang="ja-JP" altLang="en-US"/>
              <a:t>コンテナの中で</a:t>
            </a:r>
            <a:r>
              <a:rPr lang="en-US" altLang="ja-JP" dirty="0"/>
              <a:t>Docker Engine</a:t>
            </a:r>
            <a:r>
              <a:rPr lang="ja-JP" altLang="en-US"/>
              <a:t>を動作させ、独自のコンテナを実行</a:t>
            </a:r>
            <a:endParaRPr lang="en-US" altLang="ja-JP" dirty="0"/>
          </a:p>
          <a:p>
            <a:pPr lvl="1"/>
            <a:r>
              <a:rPr lang="ja-JP" altLang="en-US"/>
              <a:t>主に開発用途に用いられる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F3D9-0521-4A47-9D12-DE3BEAC0D8F1}" type="slidenum">
              <a:rPr lang="ja-JP" altLang="en-US"/>
              <a:pPr/>
              <a:t>24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126315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まとめ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VM</a:t>
            </a:r>
            <a:r>
              <a:rPr lang="ja-JP" altLang="en-US"/>
              <a:t>内コンテナを用いてサービス単位のオートスケールを実現するシステム</a:t>
            </a:r>
            <a:r>
              <a:rPr lang="en-US" altLang="ja-JP" dirty="0"/>
              <a:t>Ciel</a:t>
            </a:r>
            <a:r>
              <a:rPr lang="ja-JP" altLang="en-US"/>
              <a:t>を提案</a:t>
            </a:r>
          </a:p>
          <a:p>
            <a:pPr lvl="1"/>
            <a:r>
              <a:rPr lang="en-US" altLang="ja-JP" dirty="0"/>
              <a:t>VM</a:t>
            </a:r>
            <a:r>
              <a:rPr lang="ja-JP" altLang="en-US"/>
              <a:t>内でコンテナを用いてサービスを実行</a:t>
            </a:r>
            <a:endParaRPr lang="en-US" altLang="ja-JP" dirty="0"/>
          </a:p>
          <a:p>
            <a:pPr lvl="1"/>
            <a:r>
              <a:rPr lang="en-US" altLang="ja-JP" dirty="0"/>
              <a:t>VM</a:t>
            </a:r>
            <a:r>
              <a:rPr lang="ja-JP" altLang="en-US"/>
              <a:t>の外からコンテナのリソース使用量を監視</a:t>
            </a:r>
          </a:p>
          <a:p>
            <a:pPr lvl="1"/>
            <a:r>
              <a:rPr lang="ja-JP" altLang="en-US"/>
              <a:t>負荷の高いサービスのみをスケールアウト</a:t>
            </a:r>
          </a:p>
          <a:p>
            <a:r>
              <a:rPr kumimoji="1" lang="ja-JP" altLang="en-US"/>
              <a:t>今後の課題</a:t>
            </a:r>
            <a:endParaRPr kumimoji="1" lang="en-US" altLang="ja-JP" dirty="0"/>
          </a:p>
          <a:p>
            <a:pPr lvl="1"/>
            <a:r>
              <a:rPr lang="ja-JP" altLang="en-US"/>
              <a:t>負荷の高いサービスをスケールアウトして動作させるのに必要な</a:t>
            </a:r>
            <a:r>
              <a:rPr lang="en-US" altLang="ja-JP" dirty="0"/>
              <a:t>VM</a:t>
            </a:r>
            <a:r>
              <a:rPr lang="ja-JP" altLang="en-US"/>
              <a:t>のリソース量の見積もり</a:t>
            </a:r>
          </a:p>
          <a:p>
            <a:pPr lvl="1"/>
            <a:r>
              <a:rPr lang="ja-JP" altLang="en-US"/>
              <a:t>サービス単位のスケールアウトを行うためのポリシーの作成</a:t>
            </a:r>
          </a:p>
          <a:p>
            <a:pPr lvl="1"/>
            <a:r>
              <a:rPr lang="ja-JP" altLang="en-US"/>
              <a:t>サービス単位でのスケールインへの対応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F3D9-0521-4A47-9D12-DE3BEAC0D8F1}" type="slidenum">
              <a:rPr lang="ja-JP" altLang="en-US"/>
              <a:pPr/>
              <a:t>25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112595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D862988-6188-814A-B6FD-F0D7AF3804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CBAE78E-F0B8-EC43-8C0D-FBC4E0CCF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F3D9-0521-4A47-9D12-DE3BEAC0D8F1}" type="slidenum">
              <a:rPr lang="ja-JP" altLang="en-US" smtClean="0"/>
              <a:pPr/>
              <a:t>26</a:t>
            </a:fld>
            <a:endParaRPr lang="ja-JP" altLang="en-US"/>
          </a:p>
        </p:txBody>
      </p:sp>
      <p:sp>
        <p:nvSpPr>
          <p:cNvPr id="6" name="タイトル 5">
            <a:extLst>
              <a:ext uri="{FF2B5EF4-FFF2-40B4-BE49-F238E27FC236}">
                <a16:creationId xmlns:a16="http://schemas.microsoft.com/office/drawing/2014/main" id="{32247E17-5FD3-AD4E-B7AB-3FA365C7C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551087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今後の課題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/>
              <a:t>負荷の高いサービスを動作させるのに必要な</a:t>
            </a:r>
            <a:br>
              <a:rPr lang="ja-JP" altLang="en-US"/>
            </a:br>
            <a:r>
              <a:rPr lang="ja-JP" altLang="en-US"/>
              <a:t>リソース量の見積もり</a:t>
            </a:r>
          </a:p>
          <a:p>
            <a:pPr lvl="1"/>
            <a:r>
              <a:rPr lang="ja-JP" altLang="en-US"/>
              <a:t>必要十分な大きさの</a:t>
            </a:r>
            <a:r>
              <a:rPr lang="en-US" altLang="ja-JP" dirty="0"/>
              <a:t>VM</a:t>
            </a:r>
            <a:r>
              <a:rPr lang="ja-JP" altLang="en-US"/>
              <a:t>を起動してスケールアウトできるようにする</a:t>
            </a:r>
          </a:p>
          <a:p>
            <a:r>
              <a:rPr lang="ja-JP" altLang="en-US"/>
              <a:t>スケールアウトのポリシーの作成</a:t>
            </a:r>
          </a:p>
          <a:p>
            <a:pPr lvl="1"/>
            <a:r>
              <a:rPr lang="ja-JP" altLang="en-US"/>
              <a:t>リソース使用量のトレンドを分析して、使用量だけでなく増加率なども考慮</a:t>
            </a:r>
          </a:p>
          <a:p>
            <a:pPr lvl="1"/>
            <a:r>
              <a:rPr lang="en-US" altLang="ja-JP" dirty="0"/>
              <a:t>AWS</a:t>
            </a:r>
            <a:r>
              <a:rPr lang="ja-JP" altLang="en-US"/>
              <a:t>などの</a:t>
            </a:r>
            <a:r>
              <a:rPr lang="en-US" altLang="ja-JP" dirty="0"/>
              <a:t>VM</a:t>
            </a:r>
            <a:r>
              <a:rPr lang="ja-JP" altLang="en-US"/>
              <a:t>の料金体系も考慮</a:t>
            </a:r>
          </a:p>
          <a:p>
            <a:r>
              <a:rPr lang="ja-JP" altLang="en-US"/>
              <a:t>低負荷時に</a:t>
            </a:r>
            <a:r>
              <a:rPr lang="en-US" altLang="ja-JP" dirty="0"/>
              <a:t>VM</a:t>
            </a:r>
            <a:r>
              <a:rPr lang="ja-JP" altLang="en-US"/>
              <a:t>の数を減らすスケールインへの対応</a:t>
            </a:r>
          </a:p>
          <a:p>
            <a:pPr lvl="1"/>
            <a:r>
              <a:rPr lang="ja-JP" altLang="en-US"/>
              <a:t>複数の</a:t>
            </a:r>
            <a:r>
              <a:rPr lang="en-US" altLang="ja-JP" dirty="0"/>
              <a:t>VM</a:t>
            </a:r>
            <a:r>
              <a:rPr lang="ja-JP" altLang="en-US"/>
              <a:t>で動作しているコンテナを集約する必要性</a:t>
            </a:r>
          </a:p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F3D9-0521-4A47-9D12-DE3BEAC0D8F1}" type="slidenum">
              <a:rPr lang="ja-JP" altLang="en-US"/>
              <a:pPr/>
              <a:t>27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71987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クラウドにおける負荷対策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ja-JP" altLang="en-US"/>
              <a:t>クラウドでは</a:t>
            </a:r>
            <a:r>
              <a:rPr lang="en-US" altLang="ja-JP" dirty="0"/>
              <a:t>VM</a:t>
            </a:r>
            <a:r>
              <a:rPr lang="ja-JP" altLang="en-US"/>
              <a:t>の数を調整することでサービスへの負荷の変化に対応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ja-JP" altLang="en-US"/>
              <a:t>スケールアウト</a:t>
            </a:r>
          </a:p>
          <a:p>
            <a:pPr lvl="2"/>
            <a:r>
              <a:rPr lang="ja-JP" altLang="en-US"/>
              <a:t>負荷が高まると新しい</a:t>
            </a:r>
            <a:r>
              <a:rPr lang="en-US" altLang="ja-JP" dirty="0"/>
              <a:t>VM</a:t>
            </a:r>
            <a:r>
              <a:rPr lang="ja-JP" altLang="en-US"/>
              <a:t>を立ち上げて負荷を分散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ja-JP" altLang="en-US"/>
              <a:t>スケールイン</a:t>
            </a:r>
          </a:p>
          <a:p>
            <a:pPr lvl="2"/>
            <a:r>
              <a:rPr lang="ja-JP" altLang="en-US"/>
              <a:t>負荷が低くなると不要な</a:t>
            </a:r>
            <a:r>
              <a:rPr lang="en-US" altLang="ja-JP" dirty="0"/>
              <a:t>VM</a:t>
            </a:r>
            <a:r>
              <a:rPr lang="ja-JP" altLang="en-US"/>
              <a:t>を停止しコストを削減</a:t>
            </a:r>
          </a:p>
          <a:p>
            <a:endParaRPr kumimoji="1" lang="ja-JP" altLang="en-US"/>
          </a:p>
        </p:txBody>
      </p:sp>
      <p:sp>
        <p:nvSpPr>
          <p:cNvPr id="4" name="正方形/長方形 25"/>
          <p:cNvSpPr/>
          <p:nvPr/>
        </p:nvSpPr>
        <p:spPr>
          <a:xfrm>
            <a:off x="4584321" y="4099013"/>
            <a:ext cx="3965467" cy="22702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9"/>
          <p:cNvSpPr/>
          <p:nvPr/>
        </p:nvSpPr>
        <p:spPr>
          <a:xfrm>
            <a:off x="521775" y="4099013"/>
            <a:ext cx="3965467" cy="22702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雲 16"/>
          <p:cNvSpPr/>
          <p:nvPr/>
        </p:nvSpPr>
        <p:spPr>
          <a:xfrm>
            <a:off x="521775" y="5234141"/>
            <a:ext cx="3965466" cy="1135126"/>
          </a:xfrm>
          <a:prstGeom prst="cloud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角丸四角形 8"/>
          <p:cNvSpPr/>
          <p:nvPr/>
        </p:nvSpPr>
        <p:spPr>
          <a:xfrm>
            <a:off x="987108" y="5516439"/>
            <a:ext cx="1232489" cy="5757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latin typeface="Meiryo" charset="-128"/>
                <a:ea typeface="Meiryo" charset="-128"/>
                <a:cs typeface="Meiryo" charset="-128"/>
              </a:rPr>
              <a:t>VM 1</a:t>
            </a:r>
            <a:endParaRPr kumimoji="1" lang="ja-JP" altLang="en-US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8" name="角丸四角形 21"/>
          <p:cNvSpPr/>
          <p:nvPr/>
        </p:nvSpPr>
        <p:spPr>
          <a:xfrm>
            <a:off x="2539215" y="5514948"/>
            <a:ext cx="1232613" cy="57724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latin typeface="Meiryo" charset="-128"/>
                <a:ea typeface="Meiryo" charset="-128"/>
                <a:cs typeface="Meiryo" charset="-128"/>
              </a:rPr>
              <a:t>VM 2</a:t>
            </a:r>
            <a:endParaRPr kumimoji="1" lang="ja-JP" altLang="en-US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9" name="テキスト ボックス 26"/>
          <p:cNvSpPr txBox="1"/>
          <p:nvPr/>
        </p:nvSpPr>
        <p:spPr>
          <a:xfrm>
            <a:off x="692705" y="4099013"/>
            <a:ext cx="1934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Meiryo" charset="-128"/>
                <a:ea typeface="Meiryo" charset="-128"/>
                <a:cs typeface="Meiryo" charset="-128"/>
              </a:rPr>
              <a:t>スケールアウト</a:t>
            </a:r>
          </a:p>
        </p:txBody>
      </p:sp>
      <p:sp>
        <p:nvSpPr>
          <p:cNvPr id="10" name="テキスト ボックス 27"/>
          <p:cNvSpPr txBox="1"/>
          <p:nvPr/>
        </p:nvSpPr>
        <p:spPr>
          <a:xfrm>
            <a:off x="4702258" y="4093750"/>
            <a:ext cx="1756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>
                <a:latin typeface="Meiryo" charset="-128"/>
                <a:ea typeface="Meiryo" charset="-128"/>
                <a:cs typeface="Meiryo" charset="-128"/>
              </a:rPr>
              <a:t>スケールイン</a:t>
            </a:r>
            <a:endParaRPr kumimoji="1" lang="en-US" altLang="ja-JP" dirty="0">
              <a:latin typeface="Meiryo" charset="-128"/>
              <a:ea typeface="Meiryo" charset="-128"/>
              <a:cs typeface="Meiryo" charset="-128"/>
            </a:endParaRPr>
          </a:p>
        </p:txBody>
      </p:sp>
      <p:pic>
        <p:nvPicPr>
          <p:cNvPr id="11" name="図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88" y="4476401"/>
            <a:ext cx="656711" cy="660841"/>
          </a:xfrm>
          <a:prstGeom prst="rect">
            <a:avLst/>
          </a:prstGeom>
        </p:spPr>
      </p:pic>
      <p:pic>
        <p:nvPicPr>
          <p:cNvPr id="12" name="図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909" y="4476399"/>
            <a:ext cx="656711" cy="660841"/>
          </a:xfrm>
          <a:prstGeom prst="rect">
            <a:avLst/>
          </a:prstGeom>
        </p:spPr>
      </p:pic>
      <p:pic>
        <p:nvPicPr>
          <p:cNvPr id="13" name="図 4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997" y="4468345"/>
            <a:ext cx="656711" cy="660841"/>
          </a:xfrm>
          <a:prstGeom prst="rect">
            <a:avLst/>
          </a:prstGeom>
        </p:spPr>
      </p:pic>
      <p:cxnSp>
        <p:nvCxnSpPr>
          <p:cNvPr id="14" name="直線矢印コネクタ 10"/>
          <p:cNvCxnSpPr>
            <a:endCxn id="11" idx="0"/>
          </p:cNvCxnSpPr>
          <p:nvPr/>
        </p:nvCxnSpPr>
        <p:spPr>
          <a:xfrm>
            <a:off x="853844" y="5137242"/>
            <a:ext cx="749509" cy="379197"/>
          </a:xfrm>
          <a:prstGeom prst="straightConnector1">
            <a:avLst/>
          </a:prstGeom>
          <a:ln w="254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直線矢印コネクタ 46"/>
          <p:cNvCxnSpPr>
            <a:endCxn id="11" idx="0"/>
          </p:cNvCxnSpPr>
          <p:nvPr/>
        </p:nvCxnSpPr>
        <p:spPr>
          <a:xfrm>
            <a:off x="1478265" y="5137240"/>
            <a:ext cx="125088" cy="379199"/>
          </a:xfrm>
          <a:prstGeom prst="straightConnector1">
            <a:avLst/>
          </a:prstGeom>
          <a:ln w="254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直線矢印コネクタ 60"/>
          <p:cNvCxnSpPr>
            <a:endCxn id="11" idx="0"/>
          </p:cNvCxnSpPr>
          <p:nvPr/>
        </p:nvCxnSpPr>
        <p:spPr>
          <a:xfrm flipH="1">
            <a:off x="1603353" y="5129186"/>
            <a:ext cx="521000" cy="387253"/>
          </a:xfrm>
          <a:prstGeom prst="straightConnector1">
            <a:avLst/>
          </a:prstGeom>
          <a:ln w="254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7" name="図 6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260" y="4481834"/>
            <a:ext cx="656711" cy="660841"/>
          </a:xfrm>
          <a:prstGeom prst="rect">
            <a:avLst/>
          </a:prstGeom>
        </p:spPr>
      </p:pic>
      <p:pic>
        <p:nvPicPr>
          <p:cNvPr id="18" name="図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718" y="4468345"/>
            <a:ext cx="656711" cy="660841"/>
          </a:xfrm>
          <a:prstGeom prst="rect">
            <a:avLst/>
          </a:prstGeom>
        </p:spPr>
      </p:pic>
      <p:cxnSp>
        <p:nvCxnSpPr>
          <p:cNvPr id="19" name="直線矢印コネクタ 36"/>
          <p:cNvCxnSpPr>
            <a:endCxn id="11" idx="0"/>
          </p:cNvCxnSpPr>
          <p:nvPr/>
        </p:nvCxnSpPr>
        <p:spPr>
          <a:xfrm flipH="1">
            <a:off x="1603353" y="5129186"/>
            <a:ext cx="1156721" cy="387253"/>
          </a:xfrm>
          <a:prstGeom prst="straightConnector1">
            <a:avLst/>
          </a:prstGeom>
          <a:ln w="254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直線矢印コネクタ 53"/>
          <p:cNvCxnSpPr>
            <a:endCxn id="24" idx="0"/>
          </p:cNvCxnSpPr>
          <p:nvPr/>
        </p:nvCxnSpPr>
        <p:spPr>
          <a:xfrm>
            <a:off x="2124353" y="5129186"/>
            <a:ext cx="1031169" cy="385762"/>
          </a:xfrm>
          <a:prstGeom prst="straightConnector1">
            <a:avLst/>
          </a:prstGeom>
          <a:ln w="254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直線矢印コネクタ 56"/>
          <p:cNvCxnSpPr>
            <a:endCxn id="24" idx="0"/>
          </p:cNvCxnSpPr>
          <p:nvPr/>
        </p:nvCxnSpPr>
        <p:spPr>
          <a:xfrm>
            <a:off x="2760074" y="5129186"/>
            <a:ext cx="395448" cy="385762"/>
          </a:xfrm>
          <a:prstGeom prst="straightConnector1">
            <a:avLst/>
          </a:prstGeom>
          <a:ln w="254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雲 84"/>
          <p:cNvSpPr/>
          <p:nvPr/>
        </p:nvSpPr>
        <p:spPr>
          <a:xfrm>
            <a:off x="4584320" y="5137240"/>
            <a:ext cx="3965467" cy="1232027"/>
          </a:xfrm>
          <a:prstGeom prst="cloud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角丸四角形 85"/>
          <p:cNvSpPr/>
          <p:nvPr/>
        </p:nvSpPr>
        <p:spPr>
          <a:xfrm>
            <a:off x="5226425" y="5499087"/>
            <a:ext cx="1232489" cy="5757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latin typeface="Meiryo" charset="-128"/>
                <a:ea typeface="Meiryo" charset="-128"/>
                <a:cs typeface="Meiryo" charset="-128"/>
              </a:rPr>
              <a:t>VM 1</a:t>
            </a:r>
            <a:endParaRPr kumimoji="1" lang="ja-JP" altLang="en-US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24" name="角丸四角形 86"/>
          <p:cNvSpPr/>
          <p:nvPr/>
        </p:nvSpPr>
        <p:spPr>
          <a:xfrm>
            <a:off x="6752401" y="5497596"/>
            <a:ext cx="1232613" cy="57724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latin typeface="Meiryo" charset="-128"/>
                <a:ea typeface="Meiryo" charset="-128"/>
                <a:cs typeface="Meiryo" charset="-128"/>
              </a:rPr>
              <a:t>VM 2</a:t>
            </a:r>
            <a:endParaRPr kumimoji="1" lang="ja-JP" altLang="en-US" dirty="0">
              <a:latin typeface="Meiryo" charset="-128"/>
              <a:ea typeface="Meiryo" charset="-128"/>
              <a:cs typeface="Meiryo" charset="-128"/>
            </a:endParaRPr>
          </a:p>
        </p:txBody>
      </p:sp>
      <p:cxnSp>
        <p:nvCxnSpPr>
          <p:cNvPr id="25" name="直線矢印コネクタ 33"/>
          <p:cNvCxnSpPr/>
          <p:nvPr/>
        </p:nvCxnSpPr>
        <p:spPr>
          <a:xfrm>
            <a:off x="5464616" y="5142675"/>
            <a:ext cx="378054" cy="35641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F3D9-0521-4A47-9D12-DE3BEAC0D8F1}" type="slidenum"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963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オートスケール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ja-JP" altLang="en-US"/>
              <a:t>クラウドはサービスの負荷に応じて自動的に</a:t>
            </a:r>
            <a:br>
              <a:rPr lang="ja-JP" altLang="en-US"/>
            </a:br>
            <a:r>
              <a:rPr lang="ja-JP" altLang="en-US"/>
              <a:t>スケールアウトやスケールインを行う</a:t>
            </a:r>
          </a:p>
          <a:p>
            <a:pPr lvl="1"/>
            <a:r>
              <a:rPr lang="en-US" altLang="ja-JP" dirty="0"/>
              <a:t>VM</a:t>
            </a:r>
            <a:r>
              <a:rPr lang="ja-JP" altLang="en-US"/>
              <a:t>のリソースを監視して負荷の変化を検知</a:t>
            </a:r>
          </a:p>
          <a:p>
            <a:pPr lvl="2"/>
            <a:r>
              <a:rPr lang="ja-JP" altLang="en-US"/>
              <a:t>例：</a:t>
            </a:r>
            <a:r>
              <a:rPr lang="en-US" altLang="ja-JP" dirty="0"/>
              <a:t>CPU</a:t>
            </a:r>
            <a:r>
              <a:rPr lang="ja-JP" altLang="en-US"/>
              <a:t>使用率、ディスクアクセス量、</a:t>
            </a:r>
            <a:br>
              <a:rPr lang="en-US" altLang="ja-JP" dirty="0"/>
            </a:br>
            <a:r>
              <a:rPr lang="ja-JP" altLang="en-US"/>
              <a:t>ネットワーク送受信量、接続クライアント数</a:t>
            </a:r>
          </a:p>
          <a:p>
            <a:pPr lvl="1"/>
            <a:r>
              <a:rPr lang="ja-JP" altLang="en-US"/>
              <a:t>リソース使用量が増えればスケールアウト</a:t>
            </a:r>
          </a:p>
          <a:p>
            <a:pPr lvl="1"/>
            <a:r>
              <a:rPr lang="ja-JP" altLang="en-US"/>
              <a:t>リソースが使われていなければスケールイン</a:t>
            </a:r>
          </a:p>
          <a:p>
            <a:endParaRPr kumimoji="1" lang="ja-JP" altLang="en-US"/>
          </a:p>
        </p:txBody>
      </p:sp>
      <p:sp>
        <p:nvSpPr>
          <p:cNvPr id="4" name="雲 37"/>
          <p:cNvSpPr/>
          <p:nvPr/>
        </p:nvSpPr>
        <p:spPr>
          <a:xfrm>
            <a:off x="1019327" y="4844432"/>
            <a:ext cx="7496023" cy="1791114"/>
          </a:xfrm>
          <a:prstGeom prst="cloud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角丸四角形 48"/>
          <p:cNvSpPr/>
          <p:nvPr/>
        </p:nvSpPr>
        <p:spPr>
          <a:xfrm>
            <a:off x="2319254" y="5612144"/>
            <a:ext cx="1712516" cy="93073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VM 1</a:t>
            </a:r>
            <a:endParaRPr kumimoji="1" lang="ja-JP" altLang="en-US" sz="2400" dirty="0">
              <a:solidFill>
                <a:schemeClr val="tx1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6" name="角丸四角形 57"/>
          <p:cNvSpPr/>
          <p:nvPr/>
        </p:nvSpPr>
        <p:spPr>
          <a:xfrm>
            <a:off x="5136111" y="5612144"/>
            <a:ext cx="1712516" cy="93073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VM 2</a:t>
            </a:r>
            <a:endParaRPr kumimoji="1" lang="ja-JP" altLang="en-US" sz="2400" dirty="0">
              <a:solidFill>
                <a:schemeClr val="tx1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grpSp>
        <p:nvGrpSpPr>
          <p:cNvPr id="7" name="図形グループ 5"/>
          <p:cNvGrpSpPr/>
          <p:nvPr/>
        </p:nvGrpSpPr>
        <p:grpSpPr>
          <a:xfrm>
            <a:off x="713139" y="4123779"/>
            <a:ext cx="2466484" cy="1437303"/>
            <a:chOff x="901338" y="4001294"/>
            <a:chExt cx="2466484" cy="1437303"/>
          </a:xfrm>
        </p:grpSpPr>
        <p:sp>
          <p:nvSpPr>
            <p:cNvPr id="8" name="四角形吹き出し 4"/>
            <p:cNvSpPr/>
            <p:nvPr/>
          </p:nvSpPr>
          <p:spPr>
            <a:xfrm>
              <a:off x="901338" y="4001294"/>
              <a:ext cx="2466484" cy="1437303"/>
            </a:xfrm>
            <a:prstGeom prst="wedgeRectCallout">
              <a:avLst>
                <a:gd name="adj1" fmla="val 32637"/>
                <a:gd name="adj2" fmla="val 77380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 anchorCtr="1"/>
            <a:lstStyle/>
            <a:p>
              <a:pPr algn="ctr"/>
              <a:r>
                <a:rPr kumimoji="1" lang="ja-JP" altLang="en-US" dirty="0">
                  <a:latin typeface="Meiryo" charset="-128"/>
                  <a:ea typeface="Meiryo" charset="-128"/>
                  <a:cs typeface="Meiryo" charset="-128"/>
                </a:rPr>
                <a:t>このままだと</a:t>
              </a:r>
              <a:endParaRPr kumimoji="1" lang="en-US" altLang="ja-JP" dirty="0">
                <a:latin typeface="Meiryo" charset="-128"/>
                <a:ea typeface="Meiryo" charset="-128"/>
                <a:cs typeface="Meiryo" charset="-128"/>
              </a:endParaRPr>
            </a:p>
            <a:p>
              <a:pPr algn="ctr"/>
              <a:r>
                <a:rPr lang="ja-JP" altLang="en-US" dirty="0">
                  <a:latin typeface="Meiryo" charset="-128"/>
                  <a:ea typeface="Meiryo" charset="-128"/>
                  <a:cs typeface="Meiryo" charset="-128"/>
                </a:rPr>
                <a:t>閾値を超える可能性</a:t>
              </a:r>
              <a:endParaRPr kumimoji="1" lang="ja-JP" altLang="en-US" dirty="0">
                <a:latin typeface="Meiryo" charset="-128"/>
                <a:ea typeface="Meiryo" charset="-128"/>
                <a:cs typeface="Meiryo" charset="-128"/>
              </a:endParaRPr>
            </a:p>
          </p:txBody>
        </p:sp>
        <p:cxnSp>
          <p:nvCxnSpPr>
            <p:cNvPr id="9" name="直線コネクタ 6"/>
            <p:cNvCxnSpPr/>
            <p:nvPr/>
          </p:nvCxnSpPr>
          <p:spPr>
            <a:xfrm>
              <a:off x="1392653" y="4550435"/>
              <a:ext cx="0" cy="49961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直線コネクタ 8"/>
            <p:cNvCxnSpPr/>
            <p:nvPr/>
          </p:nvCxnSpPr>
          <p:spPr>
            <a:xfrm flipV="1">
              <a:off x="1392653" y="5050045"/>
              <a:ext cx="1286987" cy="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直線コネクタ 11"/>
            <p:cNvCxnSpPr/>
            <p:nvPr/>
          </p:nvCxnSpPr>
          <p:spPr>
            <a:xfrm flipV="1">
              <a:off x="1392653" y="4657649"/>
              <a:ext cx="1409840" cy="13236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テキスト ボックス 12"/>
            <p:cNvSpPr txBox="1"/>
            <p:nvPr/>
          </p:nvSpPr>
          <p:spPr>
            <a:xfrm>
              <a:off x="942961" y="4573917"/>
              <a:ext cx="449692" cy="603017"/>
            </a:xfrm>
            <a:prstGeom prst="rect">
              <a:avLst/>
            </a:prstGeom>
            <a:noFill/>
          </p:spPr>
          <p:txBody>
            <a:bodyPr vert="vert270" wrap="square" bIns="46800" rtlCol="0">
              <a:spAutoFit/>
            </a:bodyPr>
            <a:lstStyle/>
            <a:p>
              <a:r>
                <a:rPr kumimoji="1" lang="ja-JP" altLang="en-US">
                  <a:latin typeface="Meiryo" charset="-128"/>
                  <a:ea typeface="Meiryo" charset="-128"/>
                  <a:cs typeface="Meiryo" charset="-128"/>
                </a:rPr>
                <a:t>負荷</a:t>
              </a:r>
            </a:p>
          </p:txBody>
        </p:sp>
        <p:sp>
          <p:nvSpPr>
            <p:cNvPr id="13" name="テキスト ボックス 13"/>
            <p:cNvSpPr txBox="1"/>
            <p:nvPr/>
          </p:nvSpPr>
          <p:spPr>
            <a:xfrm>
              <a:off x="1965852" y="5050045"/>
              <a:ext cx="1064515" cy="310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>
                  <a:latin typeface="Meiryo" charset="-128"/>
                  <a:ea typeface="Meiryo" charset="-128"/>
                  <a:cs typeface="Meiryo" charset="-128"/>
                </a:rPr>
                <a:t>時間</a:t>
              </a:r>
            </a:p>
          </p:txBody>
        </p:sp>
        <p:cxnSp>
          <p:nvCxnSpPr>
            <p:cNvPr id="14" name="直線矢印コネクタ 17"/>
            <p:cNvCxnSpPr/>
            <p:nvPr/>
          </p:nvCxnSpPr>
          <p:spPr>
            <a:xfrm flipV="1">
              <a:off x="2075405" y="4570755"/>
              <a:ext cx="443083" cy="217350"/>
            </a:xfrm>
            <a:prstGeom prst="straightConnector1">
              <a:avLst/>
            </a:prstGeom>
            <a:ln>
              <a:prstDash val="dash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直線コネクタ 21"/>
            <p:cNvCxnSpPr/>
            <p:nvPr/>
          </p:nvCxnSpPr>
          <p:spPr>
            <a:xfrm flipV="1">
              <a:off x="1392653" y="4800240"/>
              <a:ext cx="304161" cy="24980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直線コネクタ 23"/>
            <p:cNvCxnSpPr/>
            <p:nvPr/>
          </p:nvCxnSpPr>
          <p:spPr>
            <a:xfrm>
              <a:off x="1696814" y="4793494"/>
              <a:ext cx="187154" cy="14541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直線コネクタ 25"/>
            <p:cNvCxnSpPr/>
            <p:nvPr/>
          </p:nvCxnSpPr>
          <p:spPr>
            <a:xfrm flipV="1">
              <a:off x="1872437" y="4793495"/>
              <a:ext cx="194167" cy="14541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8" name="図形グループ 10"/>
          <p:cNvGrpSpPr/>
          <p:nvPr/>
        </p:nvGrpSpPr>
        <p:grpSpPr>
          <a:xfrm>
            <a:off x="3469388" y="4123779"/>
            <a:ext cx="2481259" cy="1942306"/>
            <a:chOff x="5383140" y="4008488"/>
            <a:chExt cx="2140527" cy="1993633"/>
          </a:xfrm>
        </p:grpSpPr>
        <p:sp>
          <p:nvSpPr>
            <p:cNvPr id="19" name="フリーフォーム 60"/>
            <p:cNvSpPr/>
            <p:nvPr/>
          </p:nvSpPr>
          <p:spPr>
            <a:xfrm>
              <a:off x="5393682" y="4008488"/>
              <a:ext cx="2129985" cy="1993633"/>
            </a:xfrm>
            <a:custGeom>
              <a:avLst/>
              <a:gdLst>
                <a:gd name="connsiteX0" fmla="*/ 0 w 2186694"/>
                <a:gd name="connsiteY0" fmla="*/ 0 h 2374556"/>
                <a:gd name="connsiteX1" fmla="*/ 1274999 w 2186694"/>
                <a:gd name="connsiteY1" fmla="*/ 0 h 2374556"/>
                <a:gd name="connsiteX2" fmla="*/ 1821428 w 2186694"/>
                <a:gd name="connsiteY2" fmla="*/ 0 h 2374556"/>
                <a:gd name="connsiteX3" fmla="*/ 2185713 w 2186694"/>
                <a:gd name="connsiteY3" fmla="*/ 0 h 2374556"/>
                <a:gd name="connsiteX4" fmla="*/ 2185713 w 2186694"/>
                <a:gd name="connsiteY4" fmla="*/ 9132 h 2374556"/>
                <a:gd name="connsiteX5" fmla="*/ 2186694 w 2186694"/>
                <a:gd name="connsiteY5" fmla="*/ 9132 h 2374556"/>
                <a:gd name="connsiteX6" fmla="*/ 2186694 w 2186694"/>
                <a:gd name="connsiteY6" fmla="*/ 1007757 h 2374556"/>
                <a:gd name="connsiteX7" fmla="*/ 2186694 w 2186694"/>
                <a:gd name="connsiteY7" fmla="*/ 1435740 h 2374556"/>
                <a:gd name="connsiteX8" fmla="*/ 2186694 w 2186694"/>
                <a:gd name="connsiteY8" fmla="*/ 1721061 h 2374556"/>
                <a:gd name="connsiteX9" fmla="*/ 1821727 w 2186694"/>
                <a:gd name="connsiteY9" fmla="*/ 1721061 h 2374556"/>
                <a:gd name="connsiteX10" fmla="*/ 1840764 w 2186694"/>
                <a:gd name="connsiteY10" fmla="*/ 2303435 h 2374556"/>
                <a:gd name="connsiteX11" fmla="*/ 1283734 w 2186694"/>
                <a:gd name="connsiteY11" fmla="*/ 1721061 h 2374556"/>
                <a:gd name="connsiteX12" fmla="*/ 911695 w 2186694"/>
                <a:gd name="connsiteY12" fmla="*/ 1721061 h 2374556"/>
                <a:gd name="connsiteX13" fmla="*/ 338411 w 2186694"/>
                <a:gd name="connsiteY13" fmla="*/ 2374556 h 2374556"/>
                <a:gd name="connsiteX14" fmla="*/ 365267 w 2186694"/>
                <a:gd name="connsiteY14" fmla="*/ 1721061 h 2374556"/>
                <a:gd name="connsiteX15" fmla="*/ 981 w 2186694"/>
                <a:gd name="connsiteY15" fmla="*/ 1721061 h 2374556"/>
                <a:gd name="connsiteX16" fmla="*/ 981 w 2186694"/>
                <a:gd name="connsiteY16" fmla="*/ 1711929 h 2374556"/>
                <a:gd name="connsiteX17" fmla="*/ 0 w 2186694"/>
                <a:gd name="connsiteY17" fmla="*/ 1711929 h 2374556"/>
                <a:gd name="connsiteX18" fmla="*/ 0 w 2186694"/>
                <a:gd name="connsiteY18" fmla="*/ 1426608 h 2374556"/>
                <a:gd name="connsiteX19" fmla="*/ 0 w 2186694"/>
                <a:gd name="connsiteY19" fmla="*/ 998625 h 2374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186694" h="2374556">
                  <a:moveTo>
                    <a:pt x="0" y="0"/>
                  </a:moveTo>
                  <a:lnTo>
                    <a:pt x="1274999" y="0"/>
                  </a:lnTo>
                  <a:lnTo>
                    <a:pt x="1821428" y="0"/>
                  </a:lnTo>
                  <a:lnTo>
                    <a:pt x="2185713" y="0"/>
                  </a:lnTo>
                  <a:lnTo>
                    <a:pt x="2185713" y="9132"/>
                  </a:lnTo>
                  <a:lnTo>
                    <a:pt x="2186694" y="9132"/>
                  </a:lnTo>
                  <a:lnTo>
                    <a:pt x="2186694" y="1007757"/>
                  </a:lnTo>
                  <a:lnTo>
                    <a:pt x="2186694" y="1435740"/>
                  </a:lnTo>
                  <a:lnTo>
                    <a:pt x="2186694" y="1721061"/>
                  </a:lnTo>
                  <a:lnTo>
                    <a:pt x="1821727" y="1721061"/>
                  </a:lnTo>
                  <a:lnTo>
                    <a:pt x="1840764" y="2303435"/>
                  </a:lnTo>
                  <a:lnTo>
                    <a:pt x="1283734" y="1721061"/>
                  </a:lnTo>
                  <a:lnTo>
                    <a:pt x="911695" y="1721061"/>
                  </a:lnTo>
                  <a:lnTo>
                    <a:pt x="338411" y="2374556"/>
                  </a:lnTo>
                  <a:lnTo>
                    <a:pt x="365267" y="1721061"/>
                  </a:lnTo>
                  <a:lnTo>
                    <a:pt x="981" y="1721061"/>
                  </a:lnTo>
                  <a:lnTo>
                    <a:pt x="981" y="1711929"/>
                  </a:lnTo>
                  <a:lnTo>
                    <a:pt x="0" y="1711929"/>
                  </a:lnTo>
                  <a:lnTo>
                    <a:pt x="0" y="1426608"/>
                  </a:lnTo>
                  <a:lnTo>
                    <a:pt x="0" y="998625"/>
                  </a:lnTo>
                  <a:close/>
                </a:path>
              </a:pathLst>
            </a:cu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 anchorCtr="1"/>
            <a:lstStyle/>
            <a:p>
              <a:pPr algn="ctr"/>
              <a:r>
                <a:rPr kumimoji="1" lang="ja-JP" altLang="en-US">
                  <a:latin typeface="Meiryo" charset="-128"/>
                  <a:ea typeface="Meiryo" charset="-128"/>
                  <a:cs typeface="Meiryo" charset="-128"/>
                </a:rPr>
                <a:t>処理能力↑</a:t>
              </a:r>
              <a:endParaRPr kumimoji="1" lang="en-US" altLang="ja-JP" dirty="0">
                <a:latin typeface="Meiryo" charset="-128"/>
                <a:ea typeface="Meiryo" charset="-128"/>
                <a:cs typeface="Meiryo" charset="-128"/>
              </a:endParaRPr>
            </a:p>
            <a:p>
              <a:pPr algn="ctr"/>
              <a:r>
                <a:rPr lang="ja-JP" altLang="en-US">
                  <a:latin typeface="Meiryo" charset="-128"/>
                  <a:ea typeface="Meiryo" charset="-128"/>
                  <a:cs typeface="Meiryo" charset="-128"/>
                </a:rPr>
                <a:t>負荷↓</a:t>
              </a:r>
              <a:endParaRPr kumimoji="1" lang="ja-JP" altLang="en-US">
                <a:latin typeface="Meiryo" charset="-128"/>
                <a:ea typeface="Meiryo" charset="-128"/>
                <a:cs typeface="Meiryo" charset="-128"/>
              </a:endParaRPr>
            </a:p>
          </p:txBody>
        </p:sp>
        <p:cxnSp>
          <p:nvCxnSpPr>
            <p:cNvPr id="20" name="直線コネクタ 39"/>
            <p:cNvCxnSpPr/>
            <p:nvPr/>
          </p:nvCxnSpPr>
          <p:spPr>
            <a:xfrm>
              <a:off x="5832832" y="4550435"/>
              <a:ext cx="0" cy="49961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直線コネクタ 40"/>
            <p:cNvCxnSpPr/>
            <p:nvPr/>
          </p:nvCxnSpPr>
          <p:spPr>
            <a:xfrm flipV="1">
              <a:off x="5832832" y="5050046"/>
              <a:ext cx="1286987" cy="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直線コネクタ 41"/>
            <p:cNvCxnSpPr/>
            <p:nvPr/>
          </p:nvCxnSpPr>
          <p:spPr>
            <a:xfrm flipV="1">
              <a:off x="5832832" y="4657650"/>
              <a:ext cx="1409840" cy="13236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テキスト ボックス 42"/>
            <p:cNvSpPr txBox="1"/>
            <p:nvPr/>
          </p:nvSpPr>
          <p:spPr>
            <a:xfrm>
              <a:off x="5383140" y="4573918"/>
              <a:ext cx="449692" cy="603018"/>
            </a:xfrm>
            <a:prstGeom prst="rect">
              <a:avLst/>
            </a:prstGeom>
            <a:noFill/>
          </p:spPr>
          <p:txBody>
            <a:bodyPr vert="vert270" wrap="square" bIns="46800" rtlCol="0">
              <a:spAutoFit/>
            </a:bodyPr>
            <a:lstStyle/>
            <a:p>
              <a:r>
                <a:rPr kumimoji="1" lang="ja-JP" altLang="en-US">
                  <a:latin typeface="Meiryo" charset="-128"/>
                  <a:ea typeface="Meiryo" charset="-128"/>
                  <a:cs typeface="Meiryo" charset="-128"/>
                </a:rPr>
                <a:t>負荷</a:t>
              </a:r>
            </a:p>
          </p:txBody>
        </p:sp>
        <p:sp>
          <p:nvSpPr>
            <p:cNvPr id="24" name="テキスト ボックス 43"/>
            <p:cNvSpPr txBox="1"/>
            <p:nvPr/>
          </p:nvSpPr>
          <p:spPr>
            <a:xfrm>
              <a:off x="6406031" y="5050046"/>
              <a:ext cx="1064515" cy="310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>
                  <a:latin typeface="Meiryo" charset="-128"/>
                  <a:ea typeface="Meiryo" charset="-128"/>
                  <a:cs typeface="Meiryo" charset="-128"/>
                </a:rPr>
                <a:t>時間</a:t>
              </a:r>
            </a:p>
          </p:txBody>
        </p:sp>
        <p:cxnSp>
          <p:nvCxnSpPr>
            <p:cNvPr id="25" name="直線矢印コネクタ 44"/>
            <p:cNvCxnSpPr/>
            <p:nvPr/>
          </p:nvCxnSpPr>
          <p:spPr>
            <a:xfrm flipV="1">
              <a:off x="6529696" y="4828175"/>
              <a:ext cx="469485" cy="93024"/>
            </a:xfrm>
            <a:prstGeom prst="straightConnector1">
              <a:avLst/>
            </a:prstGeom>
            <a:ln>
              <a:prstDash val="dash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直線コネクタ 45"/>
            <p:cNvCxnSpPr/>
            <p:nvPr/>
          </p:nvCxnSpPr>
          <p:spPr>
            <a:xfrm flipV="1">
              <a:off x="5832832" y="4938906"/>
              <a:ext cx="317832" cy="11114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直線コネクタ 46"/>
            <p:cNvCxnSpPr/>
            <p:nvPr/>
          </p:nvCxnSpPr>
          <p:spPr>
            <a:xfrm>
              <a:off x="6143829" y="4938906"/>
              <a:ext cx="158489" cy="6639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直線コネクタ 47"/>
            <p:cNvCxnSpPr/>
            <p:nvPr/>
          </p:nvCxnSpPr>
          <p:spPr>
            <a:xfrm flipV="1">
              <a:off x="6302318" y="4921201"/>
              <a:ext cx="227379" cy="8410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F3D9-0521-4A47-9D12-DE3BEAC0D8F1}" type="slidenum"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3330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従来のオートスケールの問題点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6887"/>
            <a:ext cx="7886700" cy="481007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ja-JP" dirty="0"/>
              <a:t>VM</a:t>
            </a:r>
            <a:r>
              <a:rPr lang="ja-JP" altLang="en-US"/>
              <a:t>内の特定のサービスに負荷が集中していても</a:t>
            </a:r>
            <a:r>
              <a:rPr lang="en-US" altLang="ja-JP" dirty="0"/>
              <a:t>VM</a:t>
            </a:r>
            <a:r>
              <a:rPr lang="ja-JP" altLang="en-US"/>
              <a:t>全体がスケールアウトされる</a:t>
            </a:r>
          </a:p>
          <a:p>
            <a:pPr lvl="1"/>
            <a:r>
              <a:rPr lang="ja-JP" altLang="en-US"/>
              <a:t>必要以上に大きな</a:t>
            </a:r>
            <a:r>
              <a:rPr lang="en-US" altLang="ja-JP" dirty="0"/>
              <a:t>VM</a:t>
            </a:r>
            <a:r>
              <a:rPr lang="ja-JP" altLang="en-US"/>
              <a:t>が必要となりコストが上昇</a:t>
            </a:r>
          </a:p>
          <a:p>
            <a:pPr lvl="2"/>
            <a:r>
              <a:rPr lang="ja-JP" altLang="en-US"/>
              <a:t>不要なサービスがリソースを消費する</a:t>
            </a:r>
          </a:p>
          <a:p>
            <a:pPr lvl="1"/>
            <a:r>
              <a:rPr lang="ja-JP" altLang="en-US"/>
              <a:t>スケールアウトの完了に時間がかかる</a:t>
            </a:r>
          </a:p>
          <a:p>
            <a:pPr lvl="2"/>
            <a:r>
              <a:rPr lang="ja-JP" altLang="en-US"/>
              <a:t>不要なサービスも起動する必要がある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ja-JP" altLang="en-US"/>
              <a:t>高負荷なサービスだけをスケールアウトすべき</a:t>
            </a:r>
          </a:p>
          <a:p>
            <a:endParaRPr kumimoji="1" lang="ja-JP" altLang="en-US"/>
          </a:p>
        </p:txBody>
      </p: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765CA970-F141-DC4F-A0F4-FC451815F194}"/>
              </a:ext>
            </a:extLst>
          </p:cNvPr>
          <p:cNvGrpSpPr/>
          <p:nvPr/>
        </p:nvGrpSpPr>
        <p:grpSpPr>
          <a:xfrm>
            <a:off x="1276800" y="4439088"/>
            <a:ext cx="2785293" cy="1208099"/>
            <a:chOff x="1276800" y="4439088"/>
            <a:chExt cx="2785293" cy="1208099"/>
          </a:xfrm>
        </p:grpSpPr>
        <p:sp>
          <p:nvSpPr>
            <p:cNvPr id="5" name="角丸四角形 4"/>
            <p:cNvSpPr/>
            <p:nvPr/>
          </p:nvSpPr>
          <p:spPr>
            <a:xfrm>
              <a:off x="1276800" y="4439088"/>
              <a:ext cx="2785293" cy="120809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1438180" y="4446102"/>
              <a:ext cx="10330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dirty="0">
                  <a:latin typeface="Meiryo" charset="-128"/>
                  <a:ea typeface="Meiryo" charset="-128"/>
                  <a:cs typeface="Meiryo" charset="-128"/>
                </a:rPr>
                <a:t>VM 1</a:t>
              </a:r>
            </a:p>
          </p:txBody>
        </p:sp>
        <p:sp>
          <p:nvSpPr>
            <p:cNvPr id="7" name="角丸四角形 6"/>
            <p:cNvSpPr/>
            <p:nvPr/>
          </p:nvSpPr>
          <p:spPr>
            <a:xfrm>
              <a:off x="1351309" y="4762706"/>
              <a:ext cx="2636274" cy="39600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>
                  <a:solidFill>
                    <a:sysClr val="windowText" lastClr="000000"/>
                  </a:solidFill>
                  <a:latin typeface="Meiryo" charset="-128"/>
                  <a:ea typeface="Meiryo" charset="-128"/>
                  <a:cs typeface="Meiryo" charset="-128"/>
                </a:rPr>
                <a:t>サービス</a:t>
              </a:r>
              <a:r>
                <a:rPr kumimoji="1" lang="en-US" altLang="ja-JP" dirty="0">
                  <a:solidFill>
                    <a:sysClr val="windowText" lastClr="000000"/>
                  </a:solidFill>
                  <a:latin typeface="Meiryo" charset="-128"/>
                  <a:ea typeface="Meiryo" charset="-128"/>
                  <a:cs typeface="Meiryo" charset="-128"/>
                </a:rPr>
                <a:t> A</a:t>
              </a:r>
              <a:endParaRPr kumimoji="1" lang="ja-JP" altLang="en-US" dirty="0">
                <a:solidFill>
                  <a:sysClr val="windowText" lastClr="00000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  <p:sp>
          <p:nvSpPr>
            <p:cNvPr id="8" name="角丸四角形 24"/>
            <p:cNvSpPr/>
            <p:nvPr/>
          </p:nvSpPr>
          <p:spPr>
            <a:xfrm>
              <a:off x="1350119" y="5228679"/>
              <a:ext cx="1296000" cy="346767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400">
                  <a:solidFill>
                    <a:sysClr val="windowText" lastClr="000000"/>
                  </a:solidFill>
                  <a:latin typeface="Meiryo" charset="-128"/>
                  <a:ea typeface="Meiryo" charset="-128"/>
                  <a:cs typeface="Meiryo" charset="-128"/>
                </a:rPr>
                <a:t>サービス</a:t>
              </a:r>
              <a:r>
                <a:rPr kumimoji="1" lang="en-US" altLang="ja-JP" sz="1400" dirty="0">
                  <a:solidFill>
                    <a:sysClr val="windowText" lastClr="000000"/>
                  </a:solidFill>
                  <a:latin typeface="Meiryo" charset="-128"/>
                  <a:ea typeface="Meiryo" charset="-128"/>
                  <a:cs typeface="Meiryo" charset="-128"/>
                </a:rPr>
                <a:t>B</a:t>
              </a:r>
              <a:endParaRPr kumimoji="1" lang="ja-JP" altLang="en-US" sz="1400" dirty="0">
                <a:solidFill>
                  <a:sysClr val="windowText" lastClr="00000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  <p:sp>
          <p:nvSpPr>
            <p:cNvPr id="9" name="角丸四角形 33"/>
            <p:cNvSpPr/>
            <p:nvPr/>
          </p:nvSpPr>
          <p:spPr>
            <a:xfrm>
              <a:off x="2691583" y="5228679"/>
              <a:ext cx="1296000" cy="346767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400">
                  <a:solidFill>
                    <a:sysClr val="windowText" lastClr="000000"/>
                  </a:solidFill>
                  <a:latin typeface="Meiryo" charset="-128"/>
                  <a:ea typeface="Meiryo" charset="-128"/>
                  <a:cs typeface="Meiryo" charset="-128"/>
                </a:rPr>
                <a:t>サービス</a:t>
              </a:r>
              <a:r>
                <a:rPr lang="en-US" altLang="ja-JP" sz="1400" dirty="0">
                  <a:solidFill>
                    <a:sysClr val="windowText" lastClr="000000"/>
                  </a:solidFill>
                  <a:latin typeface="Meiryo" charset="-128"/>
                  <a:ea typeface="Meiryo" charset="-128"/>
                  <a:cs typeface="Meiryo" charset="-128"/>
                </a:rPr>
                <a:t>C</a:t>
              </a:r>
            </a:p>
          </p:txBody>
        </p:sp>
      </p:grpSp>
      <p:sp>
        <p:nvSpPr>
          <p:cNvPr id="11" name="四角形吹き出し 21"/>
          <p:cNvSpPr/>
          <p:nvPr/>
        </p:nvSpPr>
        <p:spPr>
          <a:xfrm>
            <a:off x="208981" y="5673937"/>
            <a:ext cx="2282277" cy="747187"/>
          </a:xfrm>
          <a:prstGeom prst="wedgeRectCallout">
            <a:avLst>
              <a:gd name="adj1" fmla="val -1311"/>
              <a:gd name="adj2" fmla="val -13355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latin typeface="Meiryo" charset="-128"/>
                <a:ea typeface="Meiryo" charset="-128"/>
                <a:cs typeface="Meiryo" charset="-128"/>
              </a:rPr>
              <a:t>VM 1</a:t>
            </a:r>
            <a:r>
              <a:rPr kumimoji="1" lang="ja-JP" altLang="en-US">
                <a:latin typeface="Meiryo" charset="-128"/>
                <a:ea typeface="Meiryo" charset="-128"/>
                <a:cs typeface="Meiryo" charset="-128"/>
              </a:rPr>
              <a:t>内</a:t>
            </a:r>
            <a:r>
              <a:rPr lang="ja-JP" altLang="en-US">
                <a:latin typeface="Meiryo" charset="-128"/>
                <a:ea typeface="Meiryo" charset="-128"/>
                <a:cs typeface="Meiryo" charset="-128"/>
              </a:rPr>
              <a:t>サービス</a:t>
            </a:r>
            <a:r>
              <a:rPr kumimoji="1" lang="en-US" altLang="ja-JP" dirty="0">
                <a:latin typeface="Meiryo" charset="-128"/>
                <a:ea typeface="Meiryo" charset="-128"/>
                <a:cs typeface="Meiryo" charset="-128"/>
              </a:rPr>
              <a:t>A</a:t>
            </a:r>
            <a:r>
              <a:rPr kumimoji="1" lang="ja-JP" altLang="en-US" dirty="0">
                <a:latin typeface="Meiryo" charset="-128"/>
                <a:ea typeface="Meiryo" charset="-128"/>
                <a:cs typeface="Meiryo" charset="-128"/>
              </a:rPr>
              <a:t>に</a:t>
            </a:r>
            <a:endParaRPr kumimoji="1" lang="en-US" altLang="ja-JP" dirty="0">
              <a:latin typeface="Meiryo" charset="-128"/>
              <a:ea typeface="Meiryo" charset="-128"/>
              <a:cs typeface="Meiryo" charset="-128"/>
            </a:endParaRPr>
          </a:p>
          <a:p>
            <a:pPr algn="ctr"/>
            <a:r>
              <a:rPr kumimoji="1" lang="ja-JP" altLang="en-US" dirty="0">
                <a:latin typeface="Meiryo" charset="-128"/>
                <a:ea typeface="Meiryo" charset="-128"/>
                <a:cs typeface="Meiryo" charset="-128"/>
              </a:rPr>
              <a:t>大きな負荷</a:t>
            </a:r>
          </a:p>
        </p:txBody>
      </p: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1AA62C3E-9C2E-4B46-918F-80E1B8421B95}"/>
              </a:ext>
            </a:extLst>
          </p:cNvPr>
          <p:cNvGrpSpPr/>
          <p:nvPr/>
        </p:nvGrpSpPr>
        <p:grpSpPr>
          <a:xfrm>
            <a:off x="4734789" y="4446102"/>
            <a:ext cx="2785293" cy="1208099"/>
            <a:chOff x="4734789" y="4446102"/>
            <a:chExt cx="2785293" cy="1208099"/>
          </a:xfrm>
        </p:grpSpPr>
        <p:sp>
          <p:nvSpPr>
            <p:cNvPr id="13" name="角丸四角形 60"/>
            <p:cNvSpPr/>
            <p:nvPr/>
          </p:nvSpPr>
          <p:spPr>
            <a:xfrm>
              <a:off x="4734789" y="4446102"/>
              <a:ext cx="2785293" cy="120809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テキスト ボックス 61"/>
            <p:cNvSpPr txBox="1"/>
            <p:nvPr/>
          </p:nvSpPr>
          <p:spPr>
            <a:xfrm>
              <a:off x="4896169" y="4453116"/>
              <a:ext cx="10330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dirty="0">
                  <a:latin typeface="Meiryo" charset="-128"/>
                  <a:ea typeface="Meiryo" charset="-128"/>
                  <a:cs typeface="Meiryo" charset="-128"/>
                </a:rPr>
                <a:t>VM 2</a:t>
              </a:r>
            </a:p>
          </p:txBody>
        </p:sp>
        <p:sp>
          <p:nvSpPr>
            <p:cNvPr id="15" name="角丸四角形 62"/>
            <p:cNvSpPr/>
            <p:nvPr/>
          </p:nvSpPr>
          <p:spPr>
            <a:xfrm>
              <a:off x="4809298" y="4769720"/>
              <a:ext cx="2636274" cy="39684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>
                  <a:solidFill>
                    <a:sysClr val="windowText" lastClr="000000"/>
                  </a:solidFill>
                  <a:latin typeface="Meiryo" charset="-128"/>
                  <a:ea typeface="Meiryo" charset="-128"/>
                  <a:cs typeface="Meiryo" charset="-128"/>
                </a:rPr>
                <a:t>サービス</a:t>
              </a:r>
              <a:r>
                <a:rPr kumimoji="1" lang="en-US" altLang="ja-JP" dirty="0">
                  <a:solidFill>
                    <a:sysClr val="windowText" lastClr="000000"/>
                  </a:solidFill>
                  <a:latin typeface="Meiryo" charset="-128"/>
                  <a:ea typeface="Meiryo" charset="-128"/>
                  <a:cs typeface="Meiryo" charset="-128"/>
                </a:rPr>
                <a:t> A</a:t>
              </a:r>
              <a:endParaRPr kumimoji="1" lang="ja-JP" altLang="en-US" dirty="0">
                <a:solidFill>
                  <a:sysClr val="windowText" lastClr="00000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  <p:sp>
          <p:nvSpPr>
            <p:cNvPr id="16" name="角丸四角形 63"/>
            <p:cNvSpPr/>
            <p:nvPr/>
          </p:nvSpPr>
          <p:spPr>
            <a:xfrm>
              <a:off x="4809298" y="5223744"/>
              <a:ext cx="1296000" cy="346767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400">
                  <a:solidFill>
                    <a:sysClr val="windowText" lastClr="000000"/>
                  </a:solidFill>
                  <a:latin typeface="Meiryo" charset="-128"/>
                  <a:ea typeface="Meiryo" charset="-128"/>
                  <a:cs typeface="Meiryo" charset="-128"/>
                </a:rPr>
                <a:t>サービス</a:t>
              </a:r>
              <a:r>
                <a:rPr lang="en-US" altLang="ja-JP" sz="1400" dirty="0">
                  <a:solidFill>
                    <a:sysClr val="windowText" lastClr="000000"/>
                  </a:solidFill>
                  <a:latin typeface="Meiryo" charset="-128"/>
                  <a:ea typeface="Meiryo" charset="-128"/>
                  <a:cs typeface="Meiryo" charset="-128"/>
                </a:rPr>
                <a:t>B</a:t>
              </a:r>
              <a:endParaRPr kumimoji="1" lang="ja-JP" altLang="en-US" sz="1400" dirty="0">
                <a:solidFill>
                  <a:sysClr val="windowText" lastClr="00000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  <p:sp>
          <p:nvSpPr>
            <p:cNvPr id="17" name="角丸四角形 64"/>
            <p:cNvSpPr/>
            <p:nvPr/>
          </p:nvSpPr>
          <p:spPr>
            <a:xfrm>
              <a:off x="6152940" y="5223745"/>
              <a:ext cx="1296000" cy="346767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400">
                  <a:solidFill>
                    <a:sysClr val="windowText" lastClr="000000"/>
                  </a:solidFill>
                  <a:latin typeface="Meiryo" charset="-128"/>
                  <a:ea typeface="Meiryo" charset="-128"/>
                  <a:cs typeface="Meiryo" charset="-128"/>
                </a:rPr>
                <a:t>サービス</a:t>
              </a:r>
              <a:r>
                <a:rPr lang="en-US" altLang="ja-JP" sz="1400" dirty="0">
                  <a:solidFill>
                    <a:sysClr val="windowText" lastClr="000000"/>
                  </a:solidFill>
                  <a:latin typeface="Meiryo" charset="-128"/>
                  <a:ea typeface="Meiryo" charset="-128"/>
                  <a:cs typeface="Meiryo" charset="-128"/>
                </a:rPr>
                <a:t>C</a:t>
              </a:r>
              <a:endParaRPr kumimoji="1" lang="ja-JP" altLang="en-US" sz="1400">
                <a:solidFill>
                  <a:sysClr val="windowText" lastClr="00000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sp>
        <p:nvSpPr>
          <p:cNvPr id="19" name="四角形吹き出し 57"/>
          <p:cNvSpPr/>
          <p:nvPr/>
        </p:nvSpPr>
        <p:spPr>
          <a:xfrm>
            <a:off x="7579198" y="4494476"/>
            <a:ext cx="1114277" cy="391652"/>
          </a:xfrm>
          <a:prstGeom prst="wedgeRectCallout">
            <a:avLst>
              <a:gd name="adj1" fmla="val -44104"/>
              <a:gd name="adj2" fmla="val 18611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latin typeface="Meiryo" charset="-128"/>
                <a:ea typeface="Meiryo" charset="-128"/>
                <a:cs typeface="Meiryo" charset="-128"/>
              </a:rPr>
              <a:t>不必要</a:t>
            </a:r>
          </a:p>
        </p:txBody>
      </p:sp>
      <p:sp>
        <p:nvSpPr>
          <p:cNvPr id="20" name="テキスト ボックス 8"/>
          <p:cNvSpPr txBox="1"/>
          <p:nvPr/>
        </p:nvSpPr>
        <p:spPr>
          <a:xfrm>
            <a:off x="3438900" y="5782553"/>
            <a:ext cx="22080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Meiryo" charset="-128"/>
                <a:ea typeface="Meiryo" charset="-128"/>
                <a:cs typeface="Meiryo" charset="-128"/>
              </a:rPr>
              <a:t>スケールアウト</a:t>
            </a:r>
          </a:p>
        </p:txBody>
      </p:sp>
      <p:sp>
        <p:nvSpPr>
          <p:cNvPr id="21" name="正方形/長方形 11"/>
          <p:cNvSpPr/>
          <p:nvPr/>
        </p:nvSpPr>
        <p:spPr>
          <a:xfrm>
            <a:off x="4588515" y="5193035"/>
            <a:ext cx="3077840" cy="408184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F3D9-0521-4A47-9D12-DE3BEAC0D8F1}" type="slidenum"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5743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9" grpId="0" animBg="1"/>
      <p:bldP spid="20" grpId="0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サービスごとの負荷検知の難しさ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/>
              <a:t>各サービスが使用しているリソースを正確に把握するのは容易ではない</a:t>
            </a:r>
          </a:p>
          <a:p>
            <a:pPr lvl="1"/>
            <a:r>
              <a:rPr lang="ja-JP" altLang="en-US"/>
              <a:t>プロセスやファイルなどがどのサービスに使われているかを</a:t>
            </a:r>
            <a:r>
              <a:rPr lang="en-US" altLang="ja-JP" dirty="0"/>
              <a:t>VM</a:t>
            </a:r>
            <a:r>
              <a:rPr lang="ja-JP" altLang="en-US"/>
              <a:t>の外部から特定する必要</a:t>
            </a:r>
            <a:endParaRPr lang="ja-JP" altLang="en-US" strike="sngStrike">
              <a:solidFill>
                <a:srgbClr val="FF0000"/>
              </a:solidFill>
            </a:endParaRPr>
          </a:p>
          <a:p>
            <a:r>
              <a:rPr lang="ja-JP" altLang="en-US"/>
              <a:t>クラウド側から各サービスのリソース使用量を監視するのは難しい</a:t>
            </a:r>
          </a:p>
          <a:p>
            <a:pPr lvl="1"/>
            <a:r>
              <a:rPr lang="en-US" altLang="ja-JP" dirty="0"/>
              <a:t>VM</a:t>
            </a:r>
            <a:r>
              <a:rPr lang="ja-JP" altLang="en-US"/>
              <a:t>全体のリソース使用量しかわからない</a:t>
            </a:r>
          </a:p>
          <a:p>
            <a:pPr lvl="1"/>
            <a:r>
              <a:rPr lang="ja-JP" altLang="en-US"/>
              <a:t>サービスへのリクエストを基に推測するしかない</a:t>
            </a:r>
          </a:p>
        </p:txBody>
      </p:sp>
      <p:grpSp>
        <p:nvGrpSpPr>
          <p:cNvPr id="4" name="グループ化 8">
            <a:extLst>
              <a:ext uri="{FF2B5EF4-FFF2-40B4-BE49-F238E27FC236}">
                <a16:creationId xmlns:a16="http://schemas.microsoft.com/office/drawing/2014/main" id="{AD905717-C189-4D42-A544-3E611316595B}"/>
              </a:ext>
            </a:extLst>
          </p:cNvPr>
          <p:cNvGrpSpPr/>
          <p:nvPr/>
        </p:nvGrpSpPr>
        <p:grpSpPr>
          <a:xfrm>
            <a:off x="1032743" y="4539790"/>
            <a:ext cx="7075357" cy="1922796"/>
            <a:chOff x="1032743" y="4789165"/>
            <a:chExt cx="7075357" cy="1922796"/>
          </a:xfrm>
        </p:grpSpPr>
        <p:sp>
          <p:nvSpPr>
            <p:cNvPr id="5" name="角丸四角形 3">
              <a:extLst>
                <a:ext uri="{FF2B5EF4-FFF2-40B4-BE49-F238E27FC236}">
                  <a16:creationId xmlns:a16="http://schemas.microsoft.com/office/drawing/2014/main" id="{EEFC42B1-5786-1F4B-B062-729E24C2A93F}"/>
                </a:ext>
              </a:extLst>
            </p:cNvPr>
            <p:cNvSpPr/>
            <p:nvPr/>
          </p:nvSpPr>
          <p:spPr>
            <a:xfrm>
              <a:off x="1032743" y="4832308"/>
              <a:ext cx="7075357" cy="1879653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1500" dirty="0">
                <a:solidFill>
                  <a:schemeClr val="tx1"/>
                </a:solidFill>
              </a:endParaRPr>
            </a:p>
          </p:txBody>
        </p:sp>
        <p:sp>
          <p:nvSpPr>
            <p:cNvPr id="6" name="円/楕円 4">
              <a:extLst>
                <a:ext uri="{FF2B5EF4-FFF2-40B4-BE49-F238E27FC236}">
                  <a16:creationId xmlns:a16="http://schemas.microsoft.com/office/drawing/2014/main" id="{F0A3C208-F625-2C48-9D6F-39B702A4391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97566" y="6042771"/>
              <a:ext cx="468000" cy="468000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7" name="円/楕円 50">
              <a:extLst>
                <a:ext uri="{FF2B5EF4-FFF2-40B4-BE49-F238E27FC236}">
                  <a16:creationId xmlns:a16="http://schemas.microsoft.com/office/drawing/2014/main" id="{3E070EDF-06D9-D545-AE9E-1FE03345F73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427804" y="6033620"/>
              <a:ext cx="468000" cy="468000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8" name="円/楕円 51">
              <a:extLst>
                <a:ext uri="{FF2B5EF4-FFF2-40B4-BE49-F238E27FC236}">
                  <a16:creationId xmlns:a16="http://schemas.microsoft.com/office/drawing/2014/main" id="{F4416200-65A8-5042-AE4E-E54C283406A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65040" y="6033620"/>
              <a:ext cx="468000" cy="468000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9" name="円/楕円 53">
              <a:extLst>
                <a:ext uri="{FF2B5EF4-FFF2-40B4-BE49-F238E27FC236}">
                  <a16:creationId xmlns:a16="http://schemas.microsoft.com/office/drawing/2014/main" id="{75600846-8F93-7941-AF53-EA4FBD5C3A3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02276" y="6033620"/>
              <a:ext cx="468000" cy="468000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0" name="円/楕円 55">
              <a:extLst>
                <a:ext uri="{FF2B5EF4-FFF2-40B4-BE49-F238E27FC236}">
                  <a16:creationId xmlns:a16="http://schemas.microsoft.com/office/drawing/2014/main" id="{A116EA02-F969-1B49-B018-B5AA28C60C9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33186" y="6042771"/>
              <a:ext cx="468000" cy="468000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1" name="円/楕円 56">
              <a:extLst>
                <a:ext uri="{FF2B5EF4-FFF2-40B4-BE49-F238E27FC236}">
                  <a16:creationId xmlns:a16="http://schemas.microsoft.com/office/drawing/2014/main" id="{35BDB036-8ACC-9F42-A0AA-A1EC80CBF37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70422" y="6060748"/>
              <a:ext cx="468000" cy="450023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2" name="円/楕円 57">
              <a:extLst>
                <a:ext uri="{FF2B5EF4-FFF2-40B4-BE49-F238E27FC236}">
                  <a16:creationId xmlns:a16="http://schemas.microsoft.com/office/drawing/2014/main" id="{50DFD071-D2E7-F843-BA57-52CFF16B368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00660" y="6042771"/>
              <a:ext cx="468000" cy="468000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3" name="円/楕円 59">
              <a:extLst>
                <a:ext uri="{FF2B5EF4-FFF2-40B4-BE49-F238E27FC236}">
                  <a16:creationId xmlns:a16="http://schemas.microsoft.com/office/drawing/2014/main" id="{5E9C8248-5CC4-1D43-A4C3-93B9D12F5E0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30898" y="6042771"/>
              <a:ext cx="468000" cy="468000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4" name="円/楕円 61">
              <a:extLst>
                <a:ext uri="{FF2B5EF4-FFF2-40B4-BE49-F238E27FC236}">
                  <a16:creationId xmlns:a16="http://schemas.microsoft.com/office/drawing/2014/main" id="{57EB277A-5EDA-A04C-ACD2-39DBF76A586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69737" y="6039722"/>
              <a:ext cx="468000" cy="468000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5" name="円/楕円 63">
              <a:extLst>
                <a:ext uri="{FF2B5EF4-FFF2-40B4-BE49-F238E27FC236}">
                  <a16:creationId xmlns:a16="http://schemas.microsoft.com/office/drawing/2014/main" id="{9A1D05D6-E69D-024F-838F-E6FCFC67E5B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99975" y="6042771"/>
              <a:ext cx="468000" cy="468000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6" name="円/楕円 7">
              <a:extLst>
                <a:ext uri="{FF2B5EF4-FFF2-40B4-BE49-F238E27FC236}">
                  <a16:creationId xmlns:a16="http://schemas.microsoft.com/office/drawing/2014/main" id="{4AFC8994-09FF-AD4C-A89C-D18BC69316C7}"/>
                </a:ext>
              </a:extLst>
            </p:cNvPr>
            <p:cNvSpPr/>
            <p:nvPr/>
          </p:nvSpPr>
          <p:spPr>
            <a:xfrm>
              <a:off x="1398625" y="5008379"/>
              <a:ext cx="2019547" cy="439387"/>
            </a:xfrm>
            <a:prstGeom prst="ellipse">
              <a:avLst/>
            </a:prstGeom>
            <a:solidFill>
              <a:srgbClr val="FFEAFF"/>
            </a:solidFill>
            <a:ln>
              <a:solidFill>
                <a:srgbClr val="FA7FFF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000">
                  <a:solidFill>
                    <a:schemeClr val="tx1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サービス</a:t>
              </a:r>
              <a:r>
                <a:rPr kumimoji="1" lang="en-US" altLang="ja-JP" sz="2000" dirty="0">
                  <a:solidFill>
                    <a:schemeClr val="tx1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A</a:t>
              </a:r>
              <a:endParaRPr kumimoji="1" lang="ja-JP" altLang="en-US" sz="20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  <p:sp>
          <p:nvSpPr>
            <p:cNvPr id="17" name="円/楕円 69">
              <a:extLst>
                <a:ext uri="{FF2B5EF4-FFF2-40B4-BE49-F238E27FC236}">
                  <a16:creationId xmlns:a16="http://schemas.microsoft.com/office/drawing/2014/main" id="{21043C6E-9C07-0B4B-95A0-63E80109A04E}"/>
                </a:ext>
              </a:extLst>
            </p:cNvPr>
            <p:cNvSpPr/>
            <p:nvPr/>
          </p:nvSpPr>
          <p:spPr>
            <a:xfrm>
              <a:off x="3562226" y="5008378"/>
              <a:ext cx="2019547" cy="439387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000">
                  <a:solidFill>
                    <a:schemeClr val="tx1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サービス</a:t>
              </a:r>
              <a:r>
                <a:rPr kumimoji="1" lang="en-US" altLang="ja-JP" sz="2000" dirty="0">
                  <a:solidFill>
                    <a:schemeClr val="tx1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B</a:t>
              </a:r>
              <a:endParaRPr kumimoji="1" lang="ja-JP" altLang="en-US" sz="20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  <p:sp>
          <p:nvSpPr>
            <p:cNvPr id="18" name="円/楕円 70">
              <a:extLst>
                <a:ext uri="{FF2B5EF4-FFF2-40B4-BE49-F238E27FC236}">
                  <a16:creationId xmlns:a16="http://schemas.microsoft.com/office/drawing/2014/main" id="{4E9CA87F-2FE9-D643-956F-69A61129E203}"/>
                </a:ext>
              </a:extLst>
            </p:cNvPr>
            <p:cNvSpPr/>
            <p:nvPr/>
          </p:nvSpPr>
          <p:spPr>
            <a:xfrm>
              <a:off x="5725827" y="5008378"/>
              <a:ext cx="2019547" cy="439387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000">
                  <a:solidFill>
                    <a:schemeClr val="tx1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サービス</a:t>
              </a:r>
              <a:r>
                <a:rPr kumimoji="1" lang="en-US" altLang="ja-JP" sz="2000" dirty="0">
                  <a:solidFill>
                    <a:schemeClr val="tx1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C</a:t>
              </a:r>
              <a:endParaRPr kumimoji="1" lang="ja-JP" altLang="en-US" sz="20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  <p:cxnSp>
          <p:nvCxnSpPr>
            <p:cNvPr id="19" name="直線コネクタ 15">
              <a:extLst>
                <a:ext uri="{FF2B5EF4-FFF2-40B4-BE49-F238E27FC236}">
                  <a16:creationId xmlns:a16="http://schemas.microsoft.com/office/drawing/2014/main" id="{F8AFC07D-9076-624B-9D2E-3B313621B1B4}"/>
                </a:ext>
              </a:extLst>
            </p:cNvPr>
            <p:cNvCxnSpPr>
              <a:cxnSpLocks/>
              <a:stCxn id="7" idx="0"/>
            </p:cNvCxnSpPr>
            <p:nvPr/>
          </p:nvCxnSpPr>
          <p:spPr>
            <a:xfrm flipV="1">
              <a:off x="2131566" y="5447765"/>
              <a:ext cx="2440434" cy="59500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直線コネクタ 17">
              <a:extLst>
                <a:ext uri="{FF2B5EF4-FFF2-40B4-BE49-F238E27FC236}">
                  <a16:creationId xmlns:a16="http://schemas.microsoft.com/office/drawing/2014/main" id="{ACC6CC99-F646-214E-AF4B-A10A5F554FB2}"/>
                </a:ext>
              </a:extLst>
            </p:cNvPr>
            <p:cNvCxnSpPr>
              <a:endCxn id="10" idx="4"/>
            </p:cNvCxnSpPr>
            <p:nvPr/>
          </p:nvCxnSpPr>
          <p:spPr>
            <a:xfrm flipH="1" flipV="1">
              <a:off x="2408399" y="5447766"/>
              <a:ext cx="253405" cy="58585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直線コネクタ 26">
              <a:extLst>
                <a:ext uri="{FF2B5EF4-FFF2-40B4-BE49-F238E27FC236}">
                  <a16:creationId xmlns:a16="http://schemas.microsoft.com/office/drawing/2014/main" id="{2DA7C9AB-1A5E-0A46-9881-FB6C01E693A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99040" y="5447765"/>
              <a:ext cx="1372960" cy="58585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直線コネクタ 32">
              <a:extLst>
                <a:ext uri="{FF2B5EF4-FFF2-40B4-BE49-F238E27FC236}">
                  <a16:creationId xmlns:a16="http://schemas.microsoft.com/office/drawing/2014/main" id="{897A3DC0-C5C9-2F44-B2CA-4FC7D73A1570}"/>
                </a:ext>
              </a:extLst>
            </p:cNvPr>
            <p:cNvCxnSpPr/>
            <p:nvPr/>
          </p:nvCxnSpPr>
          <p:spPr>
            <a:xfrm flipH="1">
              <a:off x="5864898" y="5447765"/>
              <a:ext cx="870703" cy="59500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直線コネクタ 34">
              <a:extLst>
                <a:ext uri="{FF2B5EF4-FFF2-40B4-BE49-F238E27FC236}">
                  <a16:creationId xmlns:a16="http://schemas.microsoft.com/office/drawing/2014/main" id="{2AA9A47B-E865-1D46-87B2-94E677DCDF3B}"/>
                </a:ext>
              </a:extLst>
            </p:cNvPr>
            <p:cNvCxnSpPr>
              <a:cxnSpLocks/>
              <a:endCxn id="10" idx="4"/>
            </p:cNvCxnSpPr>
            <p:nvPr/>
          </p:nvCxnSpPr>
          <p:spPr>
            <a:xfrm flipH="1" flipV="1">
              <a:off x="2408399" y="5447766"/>
              <a:ext cx="2396023" cy="61298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直線コネクタ 37">
              <a:extLst>
                <a:ext uri="{FF2B5EF4-FFF2-40B4-BE49-F238E27FC236}">
                  <a16:creationId xmlns:a16="http://schemas.microsoft.com/office/drawing/2014/main" id="{FFF80724-7056-CF47-A1CB-4A6AF7B080F7}"/>
                </a:ext>
              </a:extLst>
            </p:cNvPr>
            <p:cNvCxnSpPr/>
            <p:nvPr/>
          </p:nvCxnSpPr>
          <p:spPr>
            <a:xfrm flipH="1">
              <a:off x="6403737" y="5447765"/>
              <a:ext cx="331864" cy="59195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直線コネクタ 41">
              <a:extLst>
                <a:ext uri="{FF2B5EF4-FFF2-40B4-BE49-F238E27FC236}">
                  <a16:creationId xmlns:a16="http://schemas.microsoft.com/office/drawing/2014/main" id="{8E388094-DC75-A84C-8732-87E9B8425BEC}"/>
                </a:ext>
              </a:extLst>
            </p:cNvPr>
            <p:cNvCxnSpPr/>
            <p:nvPr/>
          </p:nvCxnSpPr>
          <p:spPr>
            <a:xfrm flipH="1" flipV="1">
              <a:off x="4572000" y="5447765"/>
              <a:ext cx="762660" cy="59500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直線コネクタ 49">
              <a:extLst>
                <a:ext uri="{FF2B5EF4-FFF2-40B4-BE49-F238E27FC236}">
                  <a16:creationId xmlns:a16="http://schemas.microsoft.com/office/drawing/2014/main" id="{0E07E260-8DBF-8044-89FB-35D2F72ACE84}"/>
                </a:ext>
              </a:extLst>
            </p:cNvPr>
            <p:cNvCxnSpPr/>
            <p:nvPr/>
          </p:nvCxnSpPr>
          <p:spPr>
            <a:xfrm flipV="1">
              <a:off x="3736276" y="5447765"/>
              <a:ext cx="2999325" cy="58585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直線コネクタ 76">
              <a:extLst>
                <a:ext uri="{FF2B5EF4-FFF2-40B4-BE49-F238E27FC236}">
                  <a16:creationId xmlns:a16="http://schemas.microsoft.com/office/drawing/2014/main" id="{74ACA1A7-C50B-214F-B049-00C49E05BE8F}"/>
                </a:ext>
              </a:extLst>
            </p:cNvPr>
            <p:cNvCxnSpPr/>
            <p:nvPr/>
          </p:nvCxnSpPr>
          <p:spPr>
            <a:xfrm flipH="1" flipV="1">
              <a:off x="4572000" y="5447765"/>
              <a:ext cx="2361975" cy="59500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直線コネクタ 80">
              <a:extLst>
                <a:ext uri="{FF2B5EF4-FFF2-40B4-BE49-F238E27FC236}">
                  <a16:creationId xmlns:a16="http://schemas.microsoft.com/office/drawing/2014/main" id="{61B8C0BE-0805-3A47-A0EF-4BA594B389FB}"/>
                </a:ext>
              </a:extLst>
            </p:cNvPr>
            <p:cNvCxnSpPr>
              <a:endCxn id="10" idx="4"/>
            </p:cNvCxnSpPr>
            <p:nvPr/>
          </p:nvCxnSpPr>
          <p:spPr>
            <a:xfrm flipH="1" flipV="1">
              <a:off x="2408399" y="5447766"/>
              <a:ext cx="1858787" cy="59500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正方形/長方形 82">
              <a:extLst>
                <a:ext uri="{FF2B5EF4-FFF2-40B4-BE49-F238E27FC236}">
                  <a16:creationId xmlns:a16="http://schemas.microsoft.com/office/drawing/2014/main" id="{1AC48BF6-0AD9-FE4C-8F75-2BD2EC4F6111}"/>
                </a:ext>
              </a:extLst>
            </p:cNvPr>
            <p:cNvSpPr/>
            <p:nvPr/>
          </p:nvSpPr>
          <p:spPr>
            <a:xfrm>
              <a:off x="1634679" y="5586522"/>
              <a:ext cx="5871486" cy="371227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400">
                  <a:solidFill>
                    <a:schemeClr val="tx1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？</a:t>
              </a:r>
              <a:endParaRPr kumimoji="1" lang="ja-JP" altLang="en-US" sz="24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  <p:sp>
          <p:nvSpPr>
            <p:cNvPr id="30" name="テキスト ボックス 6">
              <a:extLst>
                <a:ext uri="{FF2B5EF4-FFF2-40B4-BE49-F238E27FC236}">
                  <a16:creationId xmlns:a16="http://schemas.microsoft.com/office/drawing/2014/main" id="{FEC41FE3-ABA5-F740-9E01-0C3EC68BF029}"/>
                </a:ext>
              </a:extLst>
            </p:cNvPr>
            <p:cNvSpPr txBox="1"/>
            <p:nvPr/>
          </p:nvSpPr>
          <p:spPr>
            <a:xfrm>
              <a:off x="1202267" y="4789165"/>
              <a:ext cx="86482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dirty="0">
                  <a:latin typeface="Meiryo UI" panose="020B0604030504040204" pitchFamily="34" charset="-128"/>
                  <a:ea typeface="Meiryo UI" panose="020B0604030504040204" pitchFamily="34" charset="-128"/>
                </a:rPr>
                <a:t>VM</a:t>
              </a:r>
              <a:endParaRPr kumimoji="1" lang="ja-JP" altLang="en-US" sz="2000"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  <p:sp>
          <p:nvSpPr>
            <p:cNvPr id="31" name="テキスト ボックス 30">
              <a:extLst>
                <a:ext uri="{FF2B5EF4-FFF2-40B4-BE49-F238E27FC236}">
                  <a16:creationId xmlns:a16="http://schemas.microsoft.com/office/drawing/2014/main" id="{967D9040-F5A1-C34D-BD53-B75C591C6086}"/>
                </a:ext>
              </a:extLst>
            </p:cNvPr>
            <p:cNvSpPr txBox="1"/>
            <p:nvPr/>
          </p:nvSpPr>
          <p:spPr>
            <a:xfrm>
              <a:off x="1036450" y="6120186"/>
              <a:ext cx="9467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000">
                  <a:latin typeface="Meiryo UI" panose="020B0604030504040204" pitchFamily="34" charset="-128"/>
                  <a:ea typeface="Meiryo UI" panose="020B0604030504040204" pitchFamily="34" charset="-128"/>
                </a:rPr>
                <a:t>リソース</a:t>
              </a:r>
              <a:endParaRPr kumimoji="1" lang="ja-JP" altLang="en-US" sz="2000"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</p:grp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F3D9-0521-4A47-9D12-DE3BEAC0D8F1}" type="slidenum"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23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提案</a:t>
            </a:r>
            <a:r>
              <a:rPr lang="ja-JP" altLang="en-US" dirty="0"/>
              <a:t>：</a:t>
            </a:r>
            <a:r>
              <a:rPr lang="en-US" altLang="ja-JP" dirty="0"/>
              <a:t>Ciel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VM</a:t>
            </a:r>
            <a:r>
              <a:rPr lang="ja-JP" altLang="en-US"/>
              <a:t>内コンテナを用いてサービス単位のきめ細かいオートスケールを実現</a:t>
            </a:r>
          </a:p>
          <a:p>
            <a:pPr lvl="1"/>
            <a:r>
              <a:rPr lang="en-US" altLang="ja-JP" dirty="0"/>
              <a:t>VM</a:t>
            </a:r>
            <a:r>
              <a:rPr lang="ja-JP" altLang="en-US"/>
              <a:t>内でコンテナを用いて各サービスを実行</a:t>
            </a:r>
          </a:p>
          <a:p>
            <a:pPr lvl="2"/>
            <a:r>
              <a:rPr lang="ja-JP" altLang="en-US"/>
              <a:t>サービスごとのリソース使用量を正確に計測可能</a:t>
            </a:r>
          </a:p>
          <a:p>
            <a:pPr lvl="1"/>
            <a:r>
              <a:rPr lang="en-US" altLang="ja-JP" dirty="0"/>
              <a:t>VM</a:t>
            </a:r>
            <a:r>
              <a:rPr lang="ja-JP" altLang="en-US"/>
              <a:t>イントロスペクションを用いて</a:t>
            </a:r>
            <a:r>
              <a:rPr lang="en-US" altLang="ja-JP" dirty="0"/>
              <a:t>VM</a:t>
            </a:r>
            <a:r>
              <a:rPr lang="ja-JP" altLang="en-US"/>
              <a:t>内コンテナを監視</a:t>
            </a:r>
          </a:p>
          <a:p>
            <a:pPr lvl="2"/>
            <a:r>
              <a:rPr lang="en-US" altLang="ja-JP" dirty="0"/>
              <a:t>VM</a:t>
            </a:r>
            <a:r>
              <a:rPr lang="ja-JP" altLang="en-US"/>
              <a:t>の外からコンテナのリソース使用量を取得可能</a:t>
            </a:r>
          </a:p>
          <a:p>
            <a:endParaRPr kumimoji="1" lang="ja-JP" altLang="en-US"/>
          </a:p>
        </p:txBody>
      </p:sp>
      <p:grpSp>
        <p:nvGrpSpPr>
          <p:cNvPr id="4" name="図形グループ 45">
            <a:extLst>
              <a:ext uri="{FF2B5EF4-FFF2-40B4-BE49-F238E27FC236}">
                <a16:creationId xmlns:a16="http://schemas.microsoft.com/office/drawing/2014/main" id="{153CD23A-DF33-9143-ADF7-D3BAAF533380}"/>
              </a:ext>
            </a:extLst>
          </p:cNvPr>
          <p:cNvGrpSpPr/>
          <p:nvPr/>
        </p:nvGrpSpPr>
        <p:grpSpPr>
          <a:xfrm>
            <a:off x="3656468" y="4433448"/>
            <a:ext cx="4714979" cy="2237492"/>
            <a:chOff x="2147893" y="4104164"/>
            <a:chExt cx="4848215" cy="2424430"/>
          </a:xfrm>
        </p:grpSpPr>
        <p:sp>
          <p:nvSpPr>
            <p:cNvPr id="5" name="角丸四角形 41">
              <a:extLst>
                <a:ext uri="{FF2B5EF4-FFF2-40B4-BE49-F238E27FC236}">
                  <a16:creationId xmlns:a16="http://schemas.microsoft.com/office/drawing/2014/main" id="{049A74DB-CF84-234E-85D3-6ED0BA2B8CE5}"/>
                </a:ext>
              </a:extLst>
            </p:cNvPr>
            <p:cNvSpPr/>
            <p:nvPr/>
          </p:nvSpPr>
          <p:spPr>
            <a:xfrm>
              <a:off x="2147893" y="4104164"/>
              <a:ext cx="4848215" cy="242443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6" name="テキスト ボックス 42">
              <a:extLst>
                <a:ext uri="{FF2B5EF4-FFF2-40B4-BE49-F238E27FC236}">
                  <a16:creationId xmlns:a16="http://schemas.microsoft.com/office/drawing/2014/main" id="{C161E35D-813D-EB4A-958C-90F497C03C64}"/>
                </a:ext>
              </a:extLst>
            </p:cNvPr>
            <p:cNvSpPr txBox="1"/>
            <p:nvPr/>
          </p:nvSpPr>
          <p:spPr>
            <a:xfrm>
              <a:off x="2485224" y="4134991"/>
              <a:ext cx="6099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000" dirty="0">
                  <a:latin typeface="Meiryo" charset="-128"/>
                  <a:ea typeface="Meiryo" charset="-128"/>
                  <a:cs typeface="Meiryo" charset="-128"/>
                </a:rPr>
                <a:t>VM</a:t>
              </a:r>
              <a:endParaRPr lang="ja-JP" altLang="en-US" sz="2000" dirty="0">
                <a:latin typeface="Meiryo" charset="-128"/>
                <a:ea typeface="Meiryo" charset="-128"/>
                <a:cs typeface="Meiryo" charset="-128"/>
              </a:endParaRPr>
            </a:p>
          </p:txBody>
        </p:sp>
        <p:sp>
          <p:nvSpPr>
            <p:cNvPr id="7" name="正方形/長方形 43">
              <a:extLst>
                <a:ext uri="{FF2B5EF4-FFF2-40B4-BE49-F238E27FC236}">
                  <a16:creationId xmlns:a16="http://schemas.microsoft.com/office/drawing/2014/main" id="{9CD77414-346A-AB4C-BF95-40FB1DA18648}"/>
                </a:ext>
              </a:extLst>
            </p:cNvPr>
            <p:cNvSpPr/>
            <p:nvPr/>
          </p:nvSpPr>
          <p:spPr>
            <a:xfrm>
              <a:off x="2455297" y="5508085"/>
              <a:ext cx="2028847" cy="73668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ja-JP" altLang="en-US" dirty="0">
                  <a:solidFill>
                    <a:schemeClr val="tx1"/>
                  </a:solidFill>
                  <a:latin typeface="Meiryo" charset="-128"/>
                  <a:ea typeface="Meiryo" charset="-128"/>
                  <a:cs typeface="Meiryo" charset="-128"/>
                </a:rPr>
                <a:t>コンテナ</a:t>
              </a:r>
              <a:r>
                <a:rPr lang="en-US" altLang="ja-JP" dirty="0">
                  <a:solidFill>
                    <a:schemeClr val="tx1"/>
                  </a:solidFill>
                  <a:latin typeface="Meiryo" charset="-128"/>
                  <a:ea typeface="Meiryo" charset="-128"/>
                  <a:cs typeface="Meiryo" charset="-128"/>
                </a:rPr>
                <a:t> B</a:t>
              </a:r>
              <a:endParaRPr lang="ja-JP" altLang="en-US" dirty="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  <p:sp>
          <p:nvSpPr>
            <p:cNvPr id="8" name="正方形/長方形 44">
              <a:extLst>
                <a:ext uri="{FF2B5EF4-FFF2-40B4-BE49-F238E27FC236}">
                  <a16:creationId xmlns:a16="http://schemas.microsoft.com/office/drawing/2014/main" id="{C762BF1F-1F7C-304F-A298-BBCFFD477699}"/>
                </a:ext>
              </a:extLst>
            </p:cNvPr>
            <p:cNvSpPr/>
            <p:nvPr/>
          </p:nvSpPr>
          <p:spPr>
            <a:xfrm>
              <a:off x="4636995" y="5508084"/>
              <a:ext cx="2028847" cy="73668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ja-JP" altLang="en-US" dirty="0">
                  <a:solidFill>
                    <a:schemeClr val="tx1"/>
                  </a:solidFill>
                  <a:latin typeface="Meiryo" charset="-128"/>
                  <a:ea typeface="Meiryo" charset="-128"/>
                  <a:cs typeface="Meiryo" charset="-128"/>
                </a:rPr>
                <a:t>コンテナ</a:t>
              </a:r>
              <a:r>
                <a:rPr lang="en-US" altLang="ja-JP" dirty="0">
                  <a:solidFill>
                    <a:schemeClr val="tx1"/>
                  </a:solidFill>
                  <a:latin typeface="Meiryo" charset="-128"/>
                  <a:ea typeface="Meiryo" charset="-128"/>
                  <a:cs typeface="Meiryo" charset="-128"/>
                </a:rPr>
                <a:t> C</a:t>
              </a:r>
              <a:endParaRPr lang="ja-JP" altLang="en-US" dirty="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  <p:sp>
          <p:nvSpPr>
            <p:cNvPr id="9" name="正方形/長方形 45">
              <a:extLst>
                <a:ext uri="{FF2B5EF4-FFF2-40B4-BE49-F238E27FC236}">
                  <a16:creationId xmlns:a16="http://schemas.microsoft.com/office/drawing/2014/main" id="{B8223F36-1DC4-F147-8369-CAF48B095A7A}"/>
                </a:ext>
              </a:extLst>
            </p:cNvPr>
            <p:cNvSpPr/>
            <p:nvPr/>
          </p:nvSpPr>
          <p:spPr>
            <a:xfrm>
              <a:off x="2455298" y="4565927"/>
              <a:ext cx="4210542" cy="73668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t" anchorCtr="0"/>
            <a:lstStyle/>
            <a:p>
              <a:r>
                <a:rPr lang="ja-JP" altLang="en-US" dirty="0">
                  <a:solidFill>
                    <a:schemeClr val="tx1"/>
                  </a:solidFill>
                  <a:latin typeface="Meiryo" charset="-128"/>
                  <a:ea typeface="Meiryo" charset="-128"/>
                  <a:cs typeface="Meiryo" charset="-128"/>
                </a:rPr>
                <a:t>コンテナ</a:t>
              </a:r>
              <a:r>
                <a:rPr lang="en-US" altLang="ja-JP" dirty="0">
                  <a:solidFill>
                    <a:schemeClr val="tx1"/>
                  </a:solidFill>
                  <a:latin typeface="Meiryo" charset="-128"/>
                  <a:ea typeface="Meiryo" charset="-128"/>
                  <a:cs typeface="Meiryo" charset="-128"/>
                </a:rPr>
                <a:t> A</a:t>
              </a:r>
              <a:endParaRPr lang="ja-JP" altLang="en-US" dirty="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  <p:sp>
          <p:nvSpPr>
            <p:cNvPr id="10" name="円/楕円 59">
              <a:extLst>
                <a:ext uri="{FF2B5EF4-FFF2-40B4-BE49-F238E27FC236}">
                  <a16:creationId xmlns:a16="http://schemas.microsoft.com/office/drawing/2014/main" id="{1AA57E42-1A48-914F-AD84-EE5FCE052356}"/>
                </a:ext>
              </a:extLst>
            </p:cNvPr>
            <p:cNvSpPr/>
            <p:nvPr/>
          </p:nvSpPr>
          <p:spPr>
            <a:xfrm>
              <a:off x="3137534" y="4803584"/>
              <a:ext cx="2846070" cy="495253"/>
            </a:xfrm>
            <a:prstGeom prst="ellipse">
              <a:avLst/>
            </a:prstGeom>
            <a:solidFill>
              <a:srgbClr val="FFEAFF"/>
            </a:solidFill>
            <a:ln>
              <a:solidFill>
                <a:srgbClr val="FA7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dirty="0">
                  <a:solidFill>
                    <a:sysClr val="windowText" lastClr="000000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サービス</a:t>
              </a:r>
            </a:p>
          </p:txBody>
        </p:sp>
        <p:sp>
          <p:nvSpPr>
            <p:cNvPr id="11" name="円/楕円 60">
              <a:extLst>
                <a:ext uri="{FF2B5EF4-FFF2-40B4-BE49-F238E27FC236}">
                  <a16:creationId xmlns:a16="http://schemas.microsoft.com/office/drawing/2014/main" id="{A754348B-4DD1-DE4F-ABF1-B5DC208C5F35}"/>
                </a:ext>
              </a:extLst>
            </p:cNvPr>
            <p:cNvSpPr/>
            <p:nvPr/>
          </p:nvSpPr>
          <p:spPr>
            <a:xfrm>
              <a:off x="2544832" y="5852160"/>
              <a:ext cx="1849775" cy="392608"/>
            </a:xfrm>
            <a:prstGeom prst="ellipse">
              <a:avLst/>
            </a:prstGeom>
            <a:solidFill>
              <a:srgbClr val="FFEAFF"/>
            </a:solidFill>
            <a:ln>
              <a:solidFill>
                <a:srgbClr val="FA7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dirty="0">
                  <a:solidFill>
                    <a:sysClr val="windowText" lastClr="000000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サービス</a:t>
              </a:r>
            </a:p>
          </p:txBody>
        </p:sp>
        <p:sp>
          <p:nvSpPr>
            <p:cNvPr id="12" name="円/楕円 61">
              <a:extLst>
                <a:ext uri="{FF2B5EF4-FFF2-40B4-BE49-F238E27FC236}">
                  <a16:creationId xmlns:a16="http://schemas.microsoft.com/office/drawing/2014/main" id="{7BED86EF-0E61-4B42-A3F1-4A2FB5ABA029}"/>
                </a:ext>
              </a:extLst>
            </p:cNvPr>
            <p:cNvSpPr/>
            <p:nvPr/>
          </p:nvSpPr>
          <p:spPr>
            <a:xfrm>
              <a:off x="4726530" y="5840147"/>
              <a:ext cx="1849775" cy="392608"/>
            </a:xfrm>
            <a:prstGeom prst="ellipse">
              <a:avLst/>
            </a:prstGeom>
            <a:solidFill>
              <a:srgbClr val="FFEAFF"/>
            </a:solidFill>
            <a:ln>
              <a:solidFill>
                <a:srgbClr val="FA7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dirty="0">
                  <a:solidFill>
                    <a:sysClr val="windowText" lastClr="000000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サービス</a:t>
              </a:r>
            </a:p>
          </p:txBody>
        </p:sp>
      </p:grpSp>
      <p:grpSp>
        <p:nvGrpSpPr>
          <p:cNvPr id="13" name="図形グループ 38">
            <a:extLst>
              <a:ext uri="{FF2B5EF4-FFF2-40B4-BE49-F238E27FC236}">
                <a16:creationId xmlns:a16="http://schemas.microsoft.com/office/drawing/2014/main" id="{012795F3-9CCB-3B41-B90D-FA4B64F9984F}"/>
              </a:ext>
            </a:extLst>
          </p:cNvPr>
          <p:cNvGrpSpPr/>
          <p:nvPr/>
        </p:nvGrpSpPr>
        <p:grpSpPr>
          <a:xfrm>
            <a:off x="1589333" y="4157756"/>
            <a:ext cx="2109082" cy="1378249"/>
            <a:chOff x="-788169" y="3967566"/>
            <a:chExt cx="2466484" cy="1162113"/>
          </a:xfrm>
        </p:grpSpPr>
        <p:sp>
          <p:nvSpPr>
            <p:cNvPr id="14" name="四角形吹き出し 43">
              <a:extLst>
                <a:ext uri="{FF2B5EF4-FFF2-40B4-BE49-F238E27FC236}">
                  <a16:creationId xmlns:a16="http://schemas.microsoft.com/office/drawing/2014/main" id="{EBBF6693-D862-E84B-BE21-61F7615F24F1}"/>
                </a:ext>
              </a:extLst>
            </p:cNvPr>
            <p:cNvSpPr/>
            <p:nvPr/>
          </p:nvSpPr>
          <p:spPr>
            <a:xfrm>
              <a:off x="-788169" y="3967566"/>
              <a:ext cx="2466484" cy="1162113"/>
            </a:xfrm>
            <a:prstGeom prst="wedgeRectCallout">
              <a:avLst>
                <a:gd name="adj1" fmla="val 72906"/>
                <a:gd name="adj2" fmla="val 3741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 anchorCtr="1"/>
            <a:lstStyle/>
            <a:p>
              <a:pPr algn="ctr"/>
              <a:endParaRPr lang="ja-JP" altLang="en-US" dirty="0">
                <a:latin typeface="Meiryo" charset="-128"/>
                <a:ea typeface="Meiryo" charset="-128"/>
                <a:cs typeface="Meiryo" charset="-128"/>
              </a:endParaRPr>
            </a:p>
          </p:txBody>
        </p:sp>
        <p:cxnSp>
          <p:nvCxnSpPr>
            <p:cNvPr id="15" name="直線コネクタ 44">
              <a:extLst>
                <a:ext uri="{FF2B5EF4-FFF2-40B4-BE49-F238E27FC236}">
                  <a16:creationId xmlns:a16="http://schemas.microsoft.com/office/drawing/2014/main" id="{DE558A37-36A2-104A-825C-C4FC2F365A01}"/>
                </a:ext>
              </a:extLst>
            </p:cNvPr>
            <p:cNvCxnSpPr/>
            <p:nvPr/>
          </p:nvCxnSpPr>
          <p:spPr>
            <a:xfrm>
              <a:off x="-296854" y="4241517"/>
              <a:ext cx="0" cy="49961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直線コネクタ 46">
              <a:extLst>
                <a:ext uri="{FF2B5EF4-FFF2-40B4-BE49-F238E27FC236}">
                  <a16:creationId xmlns:a16="http://schemas.microsoft.com/office/drawing/2014/main" id="{2FC6149C-F5B5-DB49-BF07-EFF38BCC5F8F}"/>
                </a:ext>
              </a:extLst>
            </p:cNvPr>
            <p:cNvCxnSpPr/>
            <p:nvPr/>
          </p:nvCxnSpPr>
          <p:spPr>
            <a:xfrm flipV="1">
              <a:off x="-296854" y="4741127"/>
              <a:ext cx="1286987" cy="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テキスト ボックス 47">
              <a:extLst>
                <a:ext uri="{FF2B5EF4-FFF2-40B4-BE49-F238E27FC236}">
                  <a16:creationId xmlns:a16="http://schemas.microsoft.com/office/drawing/2014/main" id="{836098A1-A462-3D41-8B9D-EBA61D5B225D}"/>
                </a:ext>
              </a:extLst>
            </p:cNvPr>
            <p:cNvSpPr txBox="1"/>
            <p:nvPr/>
          </p:nvSpPr>
          <p:spPr>
            <a:xfrm>
              <a:off x="-746544" y="4104164"/>
              <a:ext cx="548891" cy="1025515"/>
            </a:xfrm>
            <a:prstGeom prst="rect">
              <a:avLst/>
            </a:prstGeom>
            <a:noFill/>
          </p:spPr>
          <p:txBody>
            <a:bodyPr vert="vert270" wrap="square" bIns="46800" rtlCol="0">
              <a:spAutoFit/>
            </a:bodyPr>
            <a:lstStyle/>
            <a:p>
              <a:r>
                <a:rPr lang="ja-JP" altLang="en-US">
                  <a:latin typeface="Meiryo" charset="-128"/>
                  <a:ea typeface="Meiryo" charset="-128"/>
                  <a:cs typeface="Meiryo" charset="-128"/>
                </a:rPr>
                <a:t>リソース</a:t>
              </a:r>
              <a:endParaRPr lang="ja-JP" altLang="en-US" dirty="0">
                <a:latin typeface="Meiryo" charset="-128"/>
                <a:ea typeface="Meiryo" charset="-128"/>
                <a:cs typeface="Meiryo" charset="-128"/>
              </a:endParaRPr>
            </a:p>
          </p:txBody>
        </p:sp>
        <p:sp>
          <p:nvSpPr>
            <p:cNvPr id="18" name="テキスト ボックス 48">
              <a:extLst>
                <a:ext uri="{FF2B5EF4-FFF2-40B4-BE49-F238E27FC236}">
                  <a16:creationId xmlns:a16="http://schemas.microsoft.com/office/drawing/2014/main" id="{4AF8CCDF-9D73-304B-A961-659726144080}"/>
                </a:ext>
              </a:extLst>
            </p:cNvPr>
            <p:cNvSpPr txBox="1"/>
            <p:nvPr/>
          </p:nvSpPr>
          <p:spPr>
            <a:xfrm>
              <a:off x="276345" y="4741127"/>
              <a:ext cx="1064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dirty="0">
                  <a:latin typeface="Meiryo" charset="-128"/>
                  <a:ea typeface="Meiryo" charset="-128"/>
                  <a:cs typeface="Meiryo" charset="-128"/>
                </a:rPr>
                <a:t>時間</a:t>
              </a:r>
            </a:p>
          </p:txBody>
        </p:sp>
        <p:cxnSp>
          <p:nvCxnSpPr>
            <p:cNvPr id="19" name="直線コネクタ 49">
              <a:extLst>
                <a:ext uri="{FF2B5EF4-FFF2-40B4-BE49-F238E27FC236}">
                  <a16:creationId xmlns:a16="http://schemas.microsoft.com/office/drawing/2014/main" id="{D9E75BC2-C7DC-4B4D-A946-FB1BE92A45B8}"/>
                </a:ext>
              </a:extLst>
            </p:cNvPr>
            <p:cNvCxnSpPr/>
            <p:nvPr/>
          </p:nvCxnSpPr>
          <p:spPr>
            <a:xfrm flipV="1">
              <a:off x="-296854" y="4491322"/>
              <a:ext cx="304161" cy="24980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直線コネクタ 50">
              <a:extLst>
                <a:ext uri="{FF2B5EF4-FFF2-40B4-BE49-F238E27FC236}">
                  <a16:creationId xmlns:a16="http://schemas.microsoft.com/office/drawing/2014/main" id="{85E5732C-2B1B-CF43-A3EE-DE8892F9E2C1}"/>
                </a:ext>
              </a:extLst>
            </p:cNvPr>
            <p:cNvCxnSpPr/>
            <p:nvPr/>
          </p:nvCxnSpPr>
          <p:spPr>
            <a:xfrm>
              <a:off x="8200" y="4491322"/>
              <a:ext cx="190036" cy="13866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直線コネクタ 51">
              <a:extLst>
                <a:ext uri="{FF2B5EF4-FFF2-40B4-BE49-F238E27FC236}">
                  <a16:creationId xmlns:a16="http://schemas.microsoft.com/office/drawing/2014/main" id="{0EA1C22B-E67D-1A49-97DA-52E080DCF47C}"/>
                </a:ext>
              </a:extLst>
            </p:cNvPr>
            <p:cNvCxnSpPr/>
            <p:nvPr/>
          </p:nvCxnSpPr>
          <p:spPr>
            <a:xfrm flipV="1">
              <a:off x="194461" y="4484577"/>
              <a:ext cx="182636" cy="14541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直線コネクタ 52">
              <a:extLst>
                <a:ext uri="{FF2B5EF4-FFF2-40B4-BE49-F238E27FC236}">
                  <a16:creationId xmlns:a16="http://schemas.microsoft.com/office/drawing/2014/main" id="{5D23E397-F0B4-CC4B-BEFB-CD2608A2E50F}"/>
                </a:ext>
              </a:extLst>
            </p:cNvPr>
            <p:cNvCxnSpPr/>
            <p:nvPr/>
          </p:nvCxnSpPr>
          <p:spPr>
            <a:xfrm>
              <a:off x="375150" y="4484577"/>
              <a:ext cx="304300" cy="7270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直線コネクタ 53">
              <a:extLst>
                <a:ext uri="{FF2B5EF4-FFF2-40B4-BE49-F238E27FC236}">
                  <a16:creationId xmlns:a16="http://schemas.microsoft.com/office/drawing/2014/main" id="{A35B9201-DE6A-2340-BBB5-C110EB8C2F58}"/>
                </a:ext>
              </a:extLst>
            </p:cNvPr>
            <p:cNvCxnSpPr/>
            <p:nvPr/>
          </p:nvCxnSpPr>
          <p:spPr>
            <a:xfrm flipV="1">
              <a:off x="679450" y="4335046"/>
              <a:ext cx="193675" cy="22223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4" name="カギ線コネクタ 28">
            <a:extLst>
              <a:ext uri="{FF2B5EF4-FFF2-40B4-BE49-F238E27FC236}">
                <a16:creationId xmlns:a16="http://schemas.microsoft.com/office/drawing/2014/main" id="{F26C50E0-EF22-C74C-AB38-405148302A04}"/>
              </a:ext>
            </a:extLst>
          </p:cNvPr>
          <p:cNvCxnSpPr>
            <a:cxnSpLocks/>
            <a:endCxn id="14" idx="1"/>
          </p:cNvCxnSpPr>
          <p:nvPr/>
        </p:nvCxnSpPr>
        <p:spPr>
          <a:xfrm rot="5400000" flipH="1" flipV="1">
            <a:off x="871317" y="4990746"/>
            <a:ext cx="861881" cy="574152"/>
          </a:xfrm>
          <a:prstGeom prst="bentConnector2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正方形/長方形 31">
            <a:extLst>
              <a:ext uri="{FF2B5EF4-FFF2-40B4-BE49-F238E27FC236}">
                <a16:creationId xmlns:a16="http://schemas.microsoft.com/office/drawing/2014/main" id="{1858D973-0B89-E94E-BD5D-16D8243E9BFC}"/>
              </a:ext>
            </a:extLst>
          </p:cNvPr>
          <p:cNvSpPr/>
          <p:nvPr/>
        </p:nvSpPr>
        <p:spPr>
          <a:xfrm>
            <a:off x="481902" y="5729117"/>
            <a:ext cx="2214862" cy="7706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>
                <a:latin typeface="Meiryo UI" panose="020B0604030504040204" pitchFamily="34" charset="-128"/>
                <a:ea typeface="Meiryo UI" panose="020B0604030504040204" pitchFamily="34" charset="-128"/>
              </a:rPr>
              <a:t>オートスケーラ</a:t>
            </a:r>
          </a:p>
        </p:txBody>
      </p:sp>
      <p:sp>
        <p:nvSpPr>
          <p:cNvPr id="26" name="テキスト ボックス 34">
            <a:extLst>
              <a:ext uri="{FF2B5EF4-FFF2-40B4-BE49-F238E27FC236}">
                <a16:creationId xmlns:a16="http://schemas.microsoft.com/office/drawing/2014/main" id="{EA18BAC2-DF21-C243-8618-BD3E92E7E032}"/>
              </a:ext>
            </a:extLst>
          </p:cNvPr>
          <p:cNvSpPr txBox="1"/>
          <p:nvPr/>
        </p:nvSpPr>
        <p:spPr>
          <a:xfrm>
            <a:off x="227470" y="4087723"/>
            <a:ext cx="1361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latin typeface="Meiryo UI" panose="020B0604030504040204" pitchFamily="34" charset="-128"/>
                <a:ea typeface="Meiryo UI" panose="020B0604030504040204" pitchFamily="34" charset="-128"/>
              </a:rPr>
              <a:t>VM</a:t>
            </a:r>
            <a:r>
              <a:rPr kumimoji="1" lang="ja-JP" altLang="en-US" sz="2000">
                <a:latin typeface="Meiryo UI" panose="020B0604030504040204" pitchFamily="34" charset="-128"/>
                <a:ea typeface="Meiryo UI" panose="020B0604030504040204" pitchFamily="34" charset="-128"/>
              </a:rPr>
              <a:t>イントロ</a:t>
            </a:r>
            <a:endParaRPr kumimoji="1" lang="en-US" altLang="ja-JP" sz="20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kumimoji="1" lang="ja-JP" altLang="en-US" sz="2000">
                <a:latin typeface="Meiryo UI" panose="020B0604030504040204" pitchFamily="34" charset="-128"/>
                <a:ea typeface="Meiryo UI" panose="020B0604030504040204" pitchFamily="34" charset="-128"/>
              </a:rPr>
              <a:t>スペクション</a:t>
            </a: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F3D9-0521-4A47-9D12-DE3BEAC0D8F1}" type="slidenum"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348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コンテナ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OS</a:t>
            </a:r>
            <a:r>
              <a:rPr lang="ja-JP" altLang="en-US"/>
              <a:t>が提供する軽量な仮想実行環境</a:t>
            </a:r>
          </a:p>
          <a:p>
            <a:pPr lvl="1"/>
            <a:r>
              <a:rPr lang="en-US" altLang="ja-JP" dirty="0"/>
              <a:t>VM</a:t>
            </a:r>
            <a:r>
              <a:rPr lang="ja-JP" altLang="en-US"/>
              <a:t>は</a:t>
            </a:r>
            <a:r>
              <a:rPr lang="en-US" altLang="ja-JP" dirty="0"/>
              <a:t>OS</a:t>
            </a:r>
            <a:r>
              <a:rPr lang="ja-JP" altLang="en-US"/>
              <a:t>を含めた計算機全体を仮想化</a:t>
            </a:r>
          </a:p>
          <a:p>
            <a:pPr lvl="1"/>
            <a:r>
              <a:rPr lang="ja-JP" altLang="en-US"/>
              <a:t>コンテナは</a:t>
            </a:r>
            <a:r>
              <a:rPr lang="en-US" altLang="ja-JP" dirty="0"/>
              <a:t>OS</a:t>
            </a:r>
            <a:r>
              <a:rPr lang="ja-JP" altLang="en-US"/>
              <a:t>のプロセスとリソースをまとめたもの</a:t>
            </a:r>
          </a:p>
          <a:p>
            <a:pPr lvl="2"/>
            <a:r>
              <a:rPr lang="en-US" altLang="ja-JP" dirty="0"/>
              <a:t>CPU</a:t>
            </a:r>
            <a:r>
              <a:rPr lang="ja-JP" altLang="en-US"/>
              <a:t>、メモリ、ディスク、ネットワーク</a:t>
            </a:r>
          </a:p>
          <a:p>
            <a:r>
              <a:rPr lang="en-US" altLang="ja-JP" dirty="0"/>
              <a:t>Ciel</a:t>
            </a:r>
            <a:r>
              <a:rPr lang="ja-JP" altLang="en-US"/>
              <a:t>ではサービスとコンテナを一対一に対応</a:t>
            </a:r>
            <a:endParaRPr lang="en-US" altLang="ja-JP" dirty="0"/>
          </a:p>
          <a:p>
            <a:pPr lvl="1"/>
            <a:r>
              <a:rPr lang="ja-JP" altLang="en-US"/>
              <a:t>コンテナのリソース使用量は</a:t>
            </a:r>
            <a:r>
              <a:rPr lang="en-US" altLang="ja-JP" dirty="0"/>
              <a:t>OS</a:t>
            </a:r>
            <a:r>
              <a:rPr lang="ja-JP" altLang="en-US"/>
              <a:t>が管理</a:t>
            </a:r>
          </a:p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F3D9-0521-4A47-9D12-DE3BEAC0D8F1}" type="slidenum">
              <a:rPr lang="ja-JP" altLang="en-US"/>
              <a:pPr/>
              <a:t>8</a:t>
            </a:fld>
            <a:endParaRPr lang="ja-JP" altLang="en-US"/>
          </a:p>
        </p:txBody>
      </p:sp>
      <p:sp>
        <p:nvSpPr>
          <p:cNvPr id="5" name="角丸四角形 5"/>
          <p:cNvSpPr/>
          <p:nvPr/>
        </p:nvSpPr>
        <p:spPr>
          <a:xfrm>
            <a:off x="5076448" y="4324253"/>
            <a:ext cx="1815833" cy="113479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角丸四角形 4"/>
          <p:cNvSpPr/>
          <p:nvPr/>
        </p:nvSpPr>
        <p:spPr>
          <a:xfrm>
            <a:off x="2232101" y="4324253"/>
            <a:ext cx="2640632" cy="113479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角丸四角形 9"/>
          <p:cNvSpPr/>
          <p:nvPr/>
        </p:nvSpPr>
        <p:spPr>
          <a:xfrm>
            <a:off x="2150949" y="6001541"/>
            <a:ext cx="4838561" cy="35084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latin typeface="Meiryo" charset="-128"/>
                <a:ea typeface="Meiryo" charset="-128"/>
                <a:cs typeface="Meiryo" charset="-128"/>
              </a:rPr>
              <a:t>Linux</a:t>
            </a:r>
            <a:endParaRPr kumimoji="1" lang="ja-JP" altLang="en-US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8" name="角丸四角形 11"/>
          <p:cNvSpPr/>
          <p:nvPr/>
        </p:nvSpPr>
        <p:spPr>
          <a:xfrm>
            <a:off x="2150949" y="5604669"/>
            <a:ext cx="4838562" cy="350843"/>
          </a:xfrm>
          <a:prstGeom prst="roundRect">
            <a:avLst/>
          </a:prstGeom>
          <a:solidFill>
            <a:srgbClr val="00B0F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latin typeface="Meiryo" charset="-128"/>
                <a:ea typeface="Meiryo" charset="-128"/>
                <a:cs typeface="Meiryo" charset="-128"/>
              </a:rPr>
              <a:t>Docker Engine</a:t>
            </a:r>
            <a:endParaRPr kumimoji="1" lang="ja-JP" altLang="en-US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9" name="額縁 12"/>
          <p:cNvSpPr/>
          <p:nvPr/>
        </p:nvSpPr>
        <p:spPr>
          <a:xfrm>
            <a:off x="3176369" y="4573231"/>
            <a:ext cx="717187" cy="854192"/>
          </a:xfrm>
          <a:prstGeom prst="bevel">
            <a:avLst>
              <a:gd name="adj" fmla="val 6450"/>
            </a:avLst>
          </a:prstGeom>
          <a:solidFill>
            <a:schemeClr val="bg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dirty="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プロセス</a:t>
            </a:r>
            <a:endParaRPr kumimoji="1" lang="ja-JP" altLang="en-US" sz="1600" dirty="0">
              <a:solidFill>
                <a:schemeClr val="tx1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0" name="額縁 13"/>
          <p:cNvSpPr/>
          <p:nvPr/>
        </p:nvSpPr>
        <p:spPr>
          <a:xfrm>
            <a:off x="5241074" y="4567890"/>
            <a:ext cx="718764" cy="854191"/>
          </a:xfrm>
          <a:prstGeom prst="bevel">
            <a:avLst>
              <a:gd name="adj" fmla="val 6450"/>
            </a:avLst>
          </a:prstGeom>
          <a:solidFill>
            <a:schemeClr val="bg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dirty="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プロセス</a:t>
            </a:r>
            <a:endParaRPr kumimoji="1" lang="ja-JP" altLang="en-US" sz="1600" dirty="0">
              <a:solidFill>
                <a:schemeClr val="tx1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1" name="正方形/長方形 15"/>
          <p:cNvSpPr/>
          <p:nvPr/>
        </p:nvSpPr>
        <p:spPr>
          <a:xfrm>
            <a:off x="2157880" y="4235525"/>
            <a:ext cx="2789074" cy="1323116"/>
          </a:xfrm>
          <a:prstGeom prst="rect">
            <a:avLst/>
          </a:prstGeom>
          <a:noFill/>
          <a:ln w="25400">
            <a:solidFill>
              <a:schemeClr val="tx1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6"/>
          <p:cNvSpPr/>
          <p:nvPr/>
        </p:nvSpPr>
        <p:spPr>
          <a:xfrm>
            <a:off x="5021175" y="4235525"/>
            <a:ext cx="1968335" cy="1323115"/>
          </a:xfrm>
          <a:prstGeom prst="rect">
            <a:avLst/>
          </a:prstGeom>
          <a:noFill/>
          <a:ln w="25400">
            <a:solidFill>
              <a:schemeClr val="tx1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額縁 12"/>
          <p:cNvSpPr/>
          <p:nvPr/>
        </p:nvSpPr>
        <p:spPr>
          <a:xfrm>
            <a:off x="2373278" y="4567890"/>
            <a:ext cx="717187" cy="854192"/>
          </a:xfrm>
          <a:prstGeom prst="bevel">
            <a:avLst>
              <a:gd name="adj" fmla="val 6450"/>
            </a:avLst>
          </a:prstGeom>
          <a:solidFill>
            <a:schemeClr val="bg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dirty="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プロセス</a:t>
            </a:r>
            <a:endParaRPr kumimoji="1" lang="ja-JP" altLang="en-US" sz="1600" dirty="0">
              <a:solidFill>
                <a:schemeClr val="tx1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6781" y="4235525"/>
            <a:ext cx="1265090" cy="3981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>
                <a:latin typeface="Meiryo" charset="-128"/>
                <a:ea typeface="Meiryo" charset="-128"/>
                <a:cs typeface="Meiryo" charset="-128"/>
              </a:rPr>
              <a:t>コンテナ</a:t>
            </a:r>
            <a:r>
              <a:rPr kumimoji="1" lang="en-US" altLang="ja-JP" dirty="0">
                <a:latin typeface="Meiryo" charset="-128"/>
                <a:ea typeface="Meiryo" charset="-128"/>
                <a:cs typeface="Meiryo" charset="-128"/>
              </a:rPr>
              <a:t>A</a:t>
            </a:r>
            <a:endParaRPr kumimoji="1" lang="ja-JP" altLang="en-US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63731" y="4235525"/>
            <a:ext cx="1263487" cy="3981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>
                <a:latin typeface="Meiryo" charset="-128"/>
                <a:ea typeface="Meiryo" charset="-128"/>
                <a:cs typeface="Meiryo" charset="-128"/>
              </a:rPr>
              <a:t>コンテナ</a:t>
            </a:r>
            <a:r>
              <a:rPr kumimoji="1" lang="en-US" altLang="ja-JP" dirty="0">
                <a:latin typeface="Meiryo" charset="-128"/>
                <a:ea typeface="Meiryo" charset="-128"/>
                <a:cs typeface="Meiryo" charset="-128"/>
              </a:rPr>
              <a:t>B</a:t>
            </a:r>
            <a:endParaRPr kumimoji="1" lang="ja-JP" altLang="en-US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6" name="テキスト ボックス 14">
            <a:extLst>
              <a:ext uri="{FF2B5EF4-FFF2-40B4-BE49-F238E27FC236}">
                <a16:creationId xmlns:a16="http://schemas.microsoft.com/office/drawing/2014/main" id="{65C28801-C9AF-9441-AB1B-BD2B9BD4B670}"/>
              </a:ext>
            </a:extLst>
          </p:cNvPr>
          <p:cNvSpPr txBox="1"/>
          <p:nvPr/>
        </p:nvSpPr>
        <p:spPr>
          <a:xfrm>
            <a:off x="2287374" y="4278224"/>
            <a:ext cx="1114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>
                <a:latin typeface="Meiryo UI" panose="020B0604030504040204" pitchFamily="34" charset="-128"/>
                <a:ea typeface="Meiryo UI" panose="020B0604030504040204" pitchFamily="34" charset="-128"/>
              </a:rPr>
              <a:t>サービス</a:t>
            </a:r>
          </a:p>
        </p:txBody>
      </p:sp>
      <p:sp>
        <p:nvSpPr>
          <p:cNvPr id="17" name="額縁 19">
            <a:extLst>
              <a:ext uri="{FF2B5EF4-FFF2-40B4-BE49-F238E27FC236}">
                <a16:creationId xmlns:a16="http://schemas.microsoft.com/office/drawing/2014/main" id="{8D5DA2C8-5B09-824C-81F4-812264C2EE2D}"/>
              </a:ext>
            </a:extLst>
          </p:cNvPr>
          <p:cNvSpPr/>
          <p:nvPr/>
        </p:nvSpPr>
        <p:spPr>
          <a:xfrm>
            <a:off x="3977639" y="4567890"/>
            <a:ext cx="717187" cy="854192"/>
          </a:xfrm>
          <a:prstGeom prst="bevel">
            <a:avLst>
              <a:gd name="adj" fmla="val 6450"/>
            </a:avLst>
          </a:prstGeom>
          <a:solidFill>
            <a:schemeClr val="bg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dirty="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プロセス</a:t>
            </a:r>
            <a:endParaRPr kumimoji="1" lang="ja-JP" altLang="en-US" sz="1600" dirty="0">
              <a:solidFill>
                <a:schemeClr val="tx1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8" name="額縁 22">
            <a:extLst>
              <a:ext uri="{FF2B5EF4-FFF2-40B4-BE49-F238E27FC236}">
                <a16:creationId xmlns:a16="http://schemas.microsoft.com/office/drawing/2014/main" id="{BD7F1391-B039-C94A-A6A1-B9929FC39082}"/>
              </a:ext>
            </a:extLst>
          </p:cNvPr>
          <p:cNvSpPr/>
          <p:nvPr/>
        </p:nvSpPr>
        <p:spPr>
          <a:xfrm>
            <a:off x="6030333" y="4567890"/>
            <a:ext cx="718764" cy="854191"/>
          </a:xfrm>
          <a:prstGeom prst="bevel">
            <a:avLst>
              <a:gd name="adj" fmla="val 6450"/>
            </a:avLst>
          </a:prstGeom>
          <a:solidFill>
            <a:schemeClr val="bg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dirty="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プロセス</a:t>
            </a:r>
            <a:endParaRPr kumimoji="1" lang="ja-JP" altLang="en-US" sz="1600" dirty="0">
              <a:solidFill>
                <a:schemeClr val="tx1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9" name="テキスト ボックス 23">
            <a:extLst>
              <a:ext uri="{FF2B5EF4-FFF2-40B4-BE49-F238E27FC236}">
                <a16:creationId xmlns:a16="http://schemas.microsoft.com/office/drawing/2014/main" id="{13624238-5BBE-2841-B7E4-850176D5FCF3}"/>
              </a:ext>
            </a:extLst>
          </p:cNvPr>
          <p:cNvSpPr txBox="1"/>
          <p:nvPr/>
        </p:nvSpPr>
        <p:spPr>
          <a:xfrm>
            <a:off x="5128721" y="4278224"/>
            <a:ext cx="1114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>
                <a:latin typeface="Meiryo UI" panose="020B0604030504040204" pitchFamily="34" charset="-128"/>
                <a:ea typeface="Meiryo UI" panose="020B0604030504040204" pitchFamily="34" charset="-128"/>
              </a:rPr>
              <a:t>サービス</a:t>
            </a:r>
          </a:p>
        </p:txBody>
      </p:sp>
    </p:spTree>
    <p:extLst>
      <p:ext uri="{BB962C8B-B14F-4D97-AF65-F5344CB8AC3E}">
        <p14:creationId xmlns:p14="http://schemas.microsoft.com/office/powerpoint/2010/main" val="1965914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VM</a:t>
            </a:r>
            <a:r>
              <a:rPr lang="ja-JP" altLang="en-US"/>
              <a:t>イントロスペクション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VM</a:t>
            </a:r>
            <a:r>
              <a:rPr lang="ja-JP" altLang="en-US"/>
              <a:t>のリソースを解析することで</a:t>
            </a:r>
            <a:r>
              <a:rPr lang="en-US" altLang="ja-JP" dirty="0"/>
              <a:t>VM</a:t>
            </a:r>
            <a:r>
              <a:rPr lang="ja-JP" altLang="en-US"/>
              <a:t>の外から</a:t>
            </a:r>
            <a:r>
              <a:rPr lang="en-US" altLang="ja-JP" dirty="0"/>
              <a:t>VM</a:t>
            </a:r>
            <a:r>
              <a:rPr lang="ja-JP" altLang="en-US"/>
              <a:t>内の情報を取得</a:t>
            </a:r>
            <a:endParaRPr lang="en-US" altLang="ja-JP" dirty="0"/>
          </a:p>
          <a:p>
            <a:pPr lvl="1"/>
            <a:r>
              <a:rPr lang="en-US" altLang="ja-JP" dirty="0"/>
              <a:t>VM</a:t>
            </a:r>
            <a:r>
              <a:rPr lang="ja-JP" altLang="en-US"/>
              <a:t>のメモリに対するイントロスペクション</a:t>
            </a:r>
            <a:endParaRPr lang="en-US" altLang="ja-JP" dirty="0"/>
          </a:p>
          <a:p>
            <a:pPr lvl="2"/>
            <a:r>
              <a:rPr lang="en-US" altLang="ja-JP" dirty="0"/>
              <a:t>OS</a:t>
            </a:r>
            <a:r>
              <a:rPr lang="ja-JP" altLang="en-US"/>
              <a:t>のデータ構造を解析して</a:t>
            </a:r>
            <a:r>
              <a:rPr lang="en-US" altLang="ja-JP" dirty="0"/>
              <a:t>OS</a:t>
            </a:r>
            <a:r>
              <a:rPr lang="ja-JP" altLang="en-US"/>
              <a:t>データを取得</a:t>
            </a:r>
          </a:p>
          <a:p>
            <a:pPr lvl="2"/>
            <a:r>
              <a:rPr lang="ja-JP" altLang="en-US"/>
              <a:t>例：コンテナの使った</a:t>
            </a:r>
            <a:r>
              <a:rPr lang="en-US" altLang="ja-JP" dirty="0"/>
              <a:t>CPU</a:t>
            </a:r>
            <a:r>
              <a:rPr lang="ja-JP" altLang="en-US"/>
              <a:t>時間、メモリ使用量</a:t>
            </a:r>
          </a:p>
          <a:p>
            <a:pPr lvl="1"/>
            <a:r>
              <a:rPr lang="en-US" altLang="ja-JP" dirty="0"/>
              <a:t>VM</a:t>
            </a:r>
            <a:r>
              <a:rPr lang="ja-JP" altLang="en-US"/>
              <a:t>の仮想</a:t>
            </a:r>
            <a:r>
              <a:rPr kumimoji="1" lang="ja-JP" altLang="en-US"/>
              <a:t>ディスクに対するイントロスペクション</a:t>
            </a:r>
            <a:endParaRPr kumimoji="1" lang="en-US" altLang="ja-JP" dirty="0"/>
          </a:p>
          <a:p>
            <a:pPr lvl="2"/>
            <a:r>
              <a:rPr lang="ja-JP" altLang="en-US"/>
              <a:t>ファイルシステムを解析してファイルにアクセス</a:t>
            </a:r>
            <a:endParaRPr lang="en-US" altLang="ja-JP" dirty="0"/>
          </a:p>
          <a:p>
            <a:pPr lvl="2"/>
            <a:r>
              <a:rPr lang="ja-JP" altLang="en-US"/>
              <a:t>例：コンテナのコンフィグファイル</a:t>
            </a:r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F3D9-0521-4A47-9D12-DE3BEAC0D8F1}" type="slidenum">
              <a:rPr lang="ja-JP" altLang="en-US"/>
              <a:pPr/>
              <a:t>9</a:t>
            </a:fld>
            <a:endParaRPr lang="ja-JP" altLang="en-US"/>
          </a:p>
        </p:txBody>
      </p:sp>
      <p:sp>
        <p:nvSpPr>
          <p:cNvPr id="5" name="角丸四角形 3"/>
          <p:cNvSpPr/>
          <p:nvPr/>
        </p:nvSpPr>
        <p:spPr>
          <a:xfrm>
            <a:off x="1394395" y="4496492"/>
            <a:ext cx="3138798" cy="1960803"/>
          </a:xfrm>
          <a:prstGeom prst="round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7"/>
          <p:cNvSpPr txBox="1"/>
          <p:nvPr/>
        </p:nvSpPr>
        <p:spPr>
          <a:xfrm>
            <a:off x="1667182" y="5926409"/>
            <a:ext cx="771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Meiryo" charset="-128"/>
                <a:ea typeface="Meiryo" charset="-128"/>
                <a:cs typeface="Meiryo" charset="-128"/>
              </a:rPr>
              <a:t>VM</a:t>
            </a:r>
            <a:endParaRPr kumimoji="1" lang="ja-JP" altLang="en-US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1574161" y="4731632"/>
            <a:ext cx="2789768" cy="105326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8"/>
          <p:cNvSpPr txBox="1"/>
          <p:nvPr/>
        </p:nvSpPr>
        <p:spPr>
          <a:xfrm>
            <a:off x="2707177" y="4751106"/>
            <a:ext cx="513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Meiryo" charset="-128"/>
                <a:ea typeface="Meiryo" charset="-128"/>
                <a:cs typeface="Meiryo" charset="-128"/>
              </a:rPr>
              <a:t>OS</a:t>
            </a:r>
            <a:endParaRPr kumimoji="1" lang="ja-JP" altLang="en-US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9" name="角丸四角形 9"/>
          <p:cNvSpPr/>
          <p:nvPr/>
        </p:nvSpPr>
        <p:spPr>
          <a:xfrm>
            <a:off x="1648349" y="5255374"/>
            <a:ext cx="1291854" cy="35204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コンテナ</a:t>
            </a:r>
          </a:p>
        </p:txBody>
      </p:sp>
      <p:sp>
        <p:nvSpPr>
          <p:cNvPr id="10" name="角丸四角形 10"/>
          <p:cNvSpPr/>
          <p:nvPr/>
        </p:nvSpPr>
        <p:spPr>
          <a:xfrm>
            <a:off x="3006139" y="5256831"/>
            <a:ext cx="1291854" cy="35204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コンテナ</a:t>
            </a:r>
          </a:p>
        </p:txBody>
      </p:sp>
      <p:pic>
        <p:nvPicPr>
          <p:cNvPr id="11" name="図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862" y="4776451"/>
            <a:ext cx="1505712" cy="1400884"/>
          </a:xfrm>
          <a:prstGeom prst="rect">
            <a:avLst/>
          </a:prstGeom>
        </p:spPr>
      </p:pic>
      <p:cxnSp>
        <p:nvCxnSpPr>
          <p:cNvPr id="12" name="直線矢印コネクタ 18"/>
          <p:cNvCxnSpPr>
            <a:cxnSpLocks/>
            <a:endCxn id="13" idx="3"/>
          </p:cNvCxnSpPr>
          <p:nvPr/>
        </p:nvCxnSpPr>
        <p:spPr>
          <a:xfrm flipH="1">
            <a:off x="3590261" y="5476893"/>
            <a:ext cx="2663602" cy="646674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71C00C37-07AE-E640-BBCA-0DC105BCD105}"/>
              </a:ext>
            </a:extLst>
          </p:cNvPr>
          <p:cNvGrpSpPr/>
          <p:nvPr/>
        </p:nvGrpSpPr>
        <p:grpSpPr>
          <a:xfrm>
            <a:off x="2351467" y="5787367"/>
            <a:ext cx="1238794" cy="672400"/>
            <a:chOff x="2578185" y="5784895"/>
            <a:chExt cx="1238794" cy="672400"/>
          </a:xfrm>
        </p:grpSpPr>
        <p:pic>
          <p:nvPicPr>
            <p:cNvPr id="13" name="図 2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7022" y="5784895"/>
              <a:ext cx="599957" cy="672400"/>
            </a:xfrm>
            <a:prstGeom prst="rect">
              <a:avLst/>
            </a:prstGeom>
          </p:spPr>
        </p:pic>
        <p:sp>
          <p:nvSpPr>
            <p:cNvPr id="14" name="Can 13"/>
            <p:cNvSpPr>
              <a:spLocks noChangeAspect="1"/>
            </p:cNvSpPr>
            <p:nvPr/>
          </p:nvSpPr>
          <p:spPr>
            <a:xfrm>
              <a:off x="2578185" y="5851095"/>
              <a:ext cx="497276" cy="540000"/>
            </a:xfrm>
            <a:prstGeom prst="can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8583436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u Gothic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Yu Gothic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u Gothic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Yu Gothic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3332</TotalTime>
  <Words>2346</Words>
  <Application>Microsoft Macintosh PowerPoint</Application>
  <PresentationFormat>画面に合わせる (4:3)</PresentationFormat>
  <Paragraphs>450</Paragraphs>
  <Slides>27</Slides>
  <Notes>23</Notes>
  <HiddenSlides>1</HiddenSlides>
  <MMClips>0</MMClips>
  <ScaleCrop>false</ScaleCrop>
  <HeadingPairs>
    <vt:vector size="8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27</vt:i4>
      </vt:variant>
    </vt:vector>
  </HeadingPairs>
  <TitlesOfParts>
    <vt:vector size="35" baseType="lpstr">
      <vt:lpstr>Meiryo UI</vt:lpstr>
      <vt:lpstr>Meiryo</vt:lpstr>
      <vt:lpstr>Yu Gothic</vt:lpstr>
      <vt:lpstr>Yu Gothic</vt:lpstr>
      <vt:lpstr>Yu Gothic Light</vt:lpstr>
      <vt:lpstr>Arial</vt:lpstr>
      <vt:lpstr>Office Theme</vt:lpstr>
      <vt:lpstr>Visio</vt:lpstr>
      <vt:lpstr>VM内コンテナを用いた サービス単位の オートスケール機構</vt:lpstr>
      <vt:lpstr>IaaS型クラウド</vt:lpstr>
      <vt:lpstr>クラウドにおける負荷対策</vt:lpstr>
      <vt:lpstr>オートスケール</vt:lpstr>
      <vt:lpstr>従来のオートスケールの問題点</vt:lpstr>
      <vt:lpstr>サービスごとの負荷検知の難しさ</vt:lpstr>
      <vt:lpstr>提案：Ciel</vt:lpstr>
      <vt:lpstr>コンテナ</vt:lpstr>
      <vt:lpstr>VMイントロスペクション</vt:lpstr>
      <vt:lpstr>サービスの負荷の監視</vt:lpstr>
      <vt:lpstr>Cielにおけるオートスケール</vt:lpstr>
      <vt:lpstr>Cielを用いるメリット</vt:lpstr>
      <vt:lpstr>コンテナクラウドとの比較</vt:lpstr>
      <vt:lpstr>実装</vt:lpstr>
      <vt:lpstr>コンテナのリソース使用量の監視</vt:lpstr>
      <vt:lpstr>リソース監視機能の開発</vt:lpstr>
      <vt:lpstr>VMのスケールアウト</vt:lpstr>
      <vt:lpstr>実験</vt:lpstr>
      <vt:lpstr>VM内コンテナのリソース使用量</vt:lpstr>
      <vt:lpstr>オートスケールにかかる時間</vt:lpstr>
      <vt:lpstr>サービス起動時のリソース使用量</vt:lpstr>
      <vt:lpstr>スケールアウト後のリソース使用量</vt:lpstr>
      <vt:lpstr>VM内コンテナの性能</vt:lpstr>
      <vt:lpstr>関連研究</vt:lpstr>
      <vt:lpstr>まとめ</vt:lpstr>
      <vt:lpstr>PowerPoint プレゼンテーション</vt:lpstr>
      <vt:lpstr>今後の課題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Kenichi Kourai</dc:creator>
  <cp:lastModifiedBy>植木康平</cp:lastModifiedBy>
  <cp:revision>91</cp:revision>
  <cp:lastPrinted>2018-08-27T03:48:20Z</cp:lastPrinted>
  <dcterms:created xsi:type="dcterms:W3CDTF">2018-08-22T02:40:13Z</dcterms:created>
  <dcterms:modified xsi:type="dcterms:W3CDTF">2018-08-27T23:04:41Z</dcterms:modified>
</cp:coreProperties>
</file>