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1388388" cy="30275213"/>
  <p:notesSz cx="6858000" cy="9144000"/>
  <p:defaultTextStyle>
    <a:defPPr>
      <a:defRPr lang="ja-JP"/>
    </a:defPPr>
    <a:lvl1pPr marL="0" algn="l" defTabSz="1476070" rtl="0" eaLnBrk="1" latinLnBrk="0" hangingPunct="1">
      <a:defRPr kumimoji="1" sz="5800" kern="1200">
        <a:solidFill>
          <a:schemeClr val="tx1"/>
        </a:solidFill>
        <a:latin typeface="+mn-lt"/>
        <a:ea typeface="+mn-ea"/>
        <a:cs typeface="+mn-cs"/>
      </a:defRPr>
    </a:lvl1pPr>
    <a:lvl2pPr marL="1476070" algn="l" defTabSz="1476070" rtl="0" eaLnBrk="1" latinLnBrk="0" hangingPunct="1">
      <a:defRPr kumimoji="1" sz="5800" kern="1200">
        <a:solidFill>
          <a:schemeClr val="tx1"/>
        </a:solidFill>
        <a:latin typeface="+mn-lt"/>
        <a:ea typeface="+mn-ea"/>
        <a:cs typeface="+mn-cs"/>
      </a:defRPr>
    </a:lvl2pPr>
    <a:lvl3pPr marL="2952140" algn="l" defTabSz="1476070" rtl="0" eaLnBrk="1" latinLnBrk="0" hangingPunct="1">
      <a:defRPr kumimoji="1" sz="5800" kern="1200">
        <a:solidFill>
          <a:schemeClr val="tx1"/>
        </a:solidFill>
        <a:latin typeface="+mn-lt"/>
        <a:ea typeface="+mn-ea"/>
        <a:cs typeface="+mn-cs"/>
      </a:defRPr>
    </a:lvl3pPr>
    <a:lvl4pPr marL="4428211" algn="l" defTabSz="1476070" rtl="0" eaLnBrk="1" latinLnBrk="0" hangingPunct="1">
      <a:defRPr kumimoji="1" sz="5800" kern="1200">
        <a:solidFill>
          <a:schemeClr val="tx1"/>
        </a:solidFill>
        <a:latin typeface="+mn-lt"/>
        <a:ea typeface="+mn-ea"/>
        <a:cs typeface="+mn-cs"/>
      </a:defRPr>
    </a:lvl4pPr>
    <a:lvl5pPr marL="5904281" algn="l" defTabSz="1476070" rtl="0" eaLnBrk="1" latinLnBrk="0" hangingPunct="1">
      <a:defRPr kumimoji="1" sz="5800" kern="1200">
        <a:solidFill>
          <a:schemeClr val="tx1"/>
        </a:solidFill>
        <a:latin typeface="+mn-lt"/>
        <a:ea typeface="+mn-ea"/>
        <a:cs typeface="+mn-cs"/>
      </a:defRPr>
    </a:lvl5pPr>
    <a:lvl6pPr marL="7380351" algn="l" defTabSz="1476070" rtl="0" eaLnBrk="1" latinLnBrk="0" hangingPunct="1">
      <a:defRPr kumimoji="1" sz="5800" kern="1200">
        <a:solidFill>
          <a:schemeClr val="tx1"/>
        </a:solidFill>
        <a:latin typeface="+mn-lt"/>
        <a:ea typeface="+mn-ea"/>
        <a:cs typeface="+mn-cs"/>
      </a:defRPr>
    </a:lvl6pPr>
    <a:lvl7pPr marL="8856421" algn="l" defTabSz="1476070" rtl="0" eaLnBrk="1" latinLnBrk="0" hangingPunct="1">
      <a:defRPr kumimoji="1" sz="5800" kern="1200">
        <a:solidFill>
          <a:schemeClr val="tx1"/>
        </a:solidFill>
        <a:latin typeface="+mn-lt"/>
        <a:ea typeface="+mn-ea"/>
        <a:cs typeface="+mn-cs"/>
      </a:defRPr>
    </a:lvl7pPr>
    <a:lvl8pPr marL="10332491" algn="l" defTabSz="1476070" rtl="0" eaLnBrk="1" latinLnBrk="0" hangingPunct="1">
      <a:defRPr kumimoji="1" sz="5800" kern="1200">
        <a:solidFill>
          <a:schemeClr val="tx1"/>
        </a:solidFill>
        <a:latin typeface="+mn-lt"/>
        <a:ea typeface="+mn-ea"/>
        <a:cs typeface="+mn-cs"/>
      </a:defRPr>
    </a:lvl8pPr>
    <a:lvl9pPr marL="11808562" algn="l" defTabSz="1476070" rtl="0" eaLnBrk="1" latinLnBrk="0" hangingPunct="1">
      <a:defRPr kumimoji="1"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>
          <p15:clr>
            <a:srgbClr val="A4A3A4"/>
          </p15:clr>
        </p15:guide>
        <p15:guide id="2" pos="67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9"/>
    <p:restoredTop sz="94585"/>
  </p:normalViewPr>
  <p:slideViewPr>
    <p:cSldViewPr snapToGrid="0" snapToObjects="1">
      <p:cViewPr varScale="1">
        <p:scale>
          <a:sx n="28" d="100"/>
          <a:sy n="28" d="100"/>
        </p:scale>
        <p:origin x="216" y="198"/>
      </p:cViewPr>
      <p:guideLst>
        <p:guide orient="horz" pos="9536"/>
        <p:guide pos="67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omoya:Documents:&#30740;&#31350;&#29992;:&#21330;&#26989;&#30740;&#31350;:&#23455;&#39443;&#12486;&#12441;&#12540;&#12479;&#22793;&#26356;&#2999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omoya:Documents:&#30740;&#31350;&#29992;:&#21330;&#26989;&#30740;&#31350;:&#23455;&#39443;&#12486;&#12441;&#12540;&#12479;&#22793;&#26356;&#29992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omoya\Downloads\&#23455;&#39443;&#35352;&#37682;&#34920;%20&#12398;&#12467;&#12498;&#12442;&#12540;.xlsx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omoya\Downloads\&#23455;&#39443;&#35352;&#37682;&#34920;%20&#12398;&#12467;&#12498;&#12442;&#12540;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7"/>
    </mc:Choice>
    <mc:Fallback>
      <c:style val="17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v>Traditional</c:v>
          </c:tx>
          <c:spPr>
            <a:solidFill>
              <a:srgbClr val="404040"/>
            </a:solidFill>
            <a:ln>
              <a:noFill/>
            </a:ln>
          </c:spPr>
          <c:invertIfNegative val="0"/>
          <c:val>
            <c:numRef>
              <c:f>KoukyuZikken!$C$47</c:f>
              <c:numCache>
                <c:formatCode>General</c:formatCode>
                <c:ptCount val="1"/>
                <c:pt idx="0">
                  <c:v>0.93157796859741204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FD-46B9-BF94-B90550E09ADE}"/>
            </c:ext>
          </c:extLst>
        </c:ser>
        <c:ser>
          <c:idx val="1"/>
          <c:order val="1"/>
          <c:tx>
            <c:v>USShadow</c:v>
          </c:tx>
          <c:spPr>
            <a:solidFill>
              <a:srgbClr val="558ED5"/>
            </a:solidFill>
            <a:ln>
              <a:noFill/>
            </a:ln>
          </c:spPr>
          <c:invertIfNegative val="0"/>
          <c:val>
            <c:numRef>
              <c:f>KoukyuZikken!$C$27</c:f>
              <c:numCache>
                <c:formatCode>General</c:formatCode>
                <c:ptCount val="1"/>
                <c:pt idx="0">
                  <c:v>1.271006059646606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FD-46B9-BF94-B90550E09A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96357504"/>
        <c:axId val="1696359280"/>
      </c:barChart>
      <c:catAx>
        <c:axId val="1696357504"/>
        <c:scaling>
          <c:orientation val="minMax"/>
        </c:scaling>
        <c:delete val="0"/>
        <c:axPos val="b"/>
        <c:majorTickMark val="none"/>
        <c:minorTickMark val="none"/>
        <c:tickLblPos val="none"/>
        <c:txPr>
          <a:bodyPr/>
          <a:lstStyle/>
          <a:p>
            <a:pPr>
              <a:defRPr lang="ja-JP"/>
            </a:pPr>
            <a:endParaRPr lang="ja-JP"/>
          </a:p>
        </c:txPr>
        <c:crossAx val="1696359280"/>
        <c:crosses val="autoZero"/>
        <c:auto val="1"/>
        <c:lblAlgn val="ctr"/>
        <c:lblOffset val="100"/>
        <c:noMultiLvlLbl val="0"/>
      </c:catAx>
      <c:valAx>
        <c:axId val="1696359280"/>
        <c:scaling>
          <c:orientation val="minMax"/>
          <c:max val="1.5"/>
          <c:min val="0"/>
        </c:scaling>
        <c:delete val="0"/>
        <c:axPos val="l"/>
        <c:majorGridlines>
          <c:spPr>
            <a:ln>
              <a:solidFill>
                <a:schemeClr val="bg1">
                  <a:lumMod val="50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lang="ja-JP" sz="3200"/>
                </a:pPr>
                <a:r>
                  <a:rPr lang="en-US" altLang="ja-JP" sz="3200" dirty="0"/>
                  <a:t> </a:t>
                </a:r>
                <a:r>
                  <a:rPr lang="en-US" altLang="ja-JP" sz="3200" dirty="0" err="1"/>
                  <a:t>DownTime</a:t>
                </a:r>
                <a:r>
                  <a:rPr lang="en-US" altLang="ja-JP" sz="3200" dirty="0"/>
                  <a:t> (</a:t>
                </a:r>
                <a:r>
                  <a:rPr lang="en-US" altLang="ja-JP" sz="3200" dirty="0" smtClean="0"/>
                  <a:t>s)</a:t>
                </a:r>
                <a:endParaRPr lang="en-US" altLang="ja-JP" sz="32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ja-JP" sz="2400" b="1"/>
            </a:pPr>
            <a:endParaRPr lang="ja-JP"/>
          </a:p>
        </c:txPr>
        <c:crossAx val="1696357504"/>
        <c:crosses val="autoZero"/>
        <c:crossBetween val="between"/>
        <c:majorUnit val="0.5"/>
      </c:valAx>
      <c:spPr>
        <a:ln>
          <a:noFill/>
        </a:ln>
      </c:spPr>
    </c:plotArea>
    <c:legend>
      <c:legendPos val="b"/>
      <c:layout/>
      <c:overlay val="0"/>
      <c:txPr>
        <a:bodyPr/>
        <a:lstStyle/>
        <a:p>
          <a:pPr>
            <a:defRPr lang="ja-JP" sz="2800" b="1"/>
          </a:pPr>
          <a:endParaRPr lang="ja-JP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7"/>
    </mc:Choice>
    <mc:Fallback>
      <c:style val="17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v>Traditional</c:v>
          </c:tx>
          <c:spPr>
            <a:solidFill>
              <a:schemeClr val="tx1">
                <a:lumMod val="75000"/>
                <a:lumOff val="25000"/>
              </a:schemeClr>
            </a:solidFill>
          </c:spPr>
          <c:invertIfNegative val="0"/>
          <c:val>
            <c:numRef>
              <c:f>KoukyuZikken!$B$47</c:f>
              <c:numCache>
                <c:formatCode>General</c:formatCode>
                <c:ptCount val="1"/>
                <c:pt idx="0">
                  <c:v>20.480799999999981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68-4A85-A4D0-65B24ED523F1}"/>
            </c:ext>
          </c:extLst>
        </c:ser>
        <c:ser>
          <c:idx val="1"/>
          <c:order val="1"/>
          <c:tx>
            <c:v>USShadow</c:v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KoukyuZikken!$B$27</c:f>
              <c:numCache>
                <c:formatCode>General</c:formatCode>
                <c:ptCount val="1"/>
                <c:pt idx="0">
                  <c:v>21.6874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68-4A85-A4D0-65B24ED523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96322608"/>
        <c:axId val="1696324384"/>
      </c:barChart>
      <c:catAx>
        <c:axId val="1696322608"/>
        <c:scaling>
          <c:orientation val="minMax"/>
        </c:scaling>
        <c:delete val="0"/>
        <c:axPos val="b"/>
        <c:majorTickMark val="none"/>
        <c:minorTickMark val="none"/>
        <c:tickLblPos val="none"/>
        <c:txPr>
          <a:bodyPr/>
          <a:lstStyle/>
          <a:p>
            <a:pPr>
              <a:defRPr lang="ja-JP"/>
            </a:pPr>
            <a:endParaRPr lang="ja-JP"/>
          </a:p>
        </c:txPr>
        <c:crossAx val="1696324384"/>
        <c:crosses val="autoZero"/>
        <c:auto val="1"/>
        <c:lblAlgn val="ctr"/>
        <c:lblOffset val="100"/>
        <c:noMultiLvlLbl val="0"/>
      </c:catAx>
      <c:valAx>
        <c:axId val="1696324384"/>
        <c:scaling>
          <c:orientation val="minMax"/>
          <c:max val="25"/>
          <c:min val="0"/>
        </c:scaling>
        <c:delete val="0"/>
        <c:axPos val="l"/>
        <c:majorGridlines>
          <c:spPr>
            <a:ln>
              <a:solidFill>
                <a:schemeClr val="bg1">
                  <a:lumMod val="50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lang="ja-JP" sz="3200"/>
                </a:pPr>
                <a:r>
                  <a:rPr lang="en-US" altLang="ja-JP" sz="3200" dirty="0"/>
                  <a:t>Migration </a:t>
                </a:r>
                <a:r>
                  <a:rPr lang="en-US" altLang="ja-JP" sz="2800" dirty="0"/>
                  <a:t>Time</a:t>
                </a:r>
                <a:r>
                  <a:rPr lang="en-US" altLang="ja-JP" sz="3200" dirty="0"/>
                  <a:t> (</a:t>
                </a:r>
                <a:r>
                  <a:rPr lang="en-US" altLang="ja-JP" sz="3200" dirty="0" smtClean="0"/>
                  <a:t>s)</a:t>
                </a:r>
                <a:endParaRPr lang="en-US" altLang="ja-JP" sz="32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ja-JP" sz="2400" b="1"/>
            </a:pPr>
            <a:endParaRPr lang="ja-JP"/>
          </a:p>
        </c:txPr>
        <c:crossAx val="1696322608"/>
        <c:crosses val="autoZero"/>
        <c:crossBetween val="between"/>
      </c:valAx>
      <c:spPr>
        <a:ln>
          <a:noFill/>
        </a:ln>
      </c:spPr>
    </c:plotArea>
    <c:legend>
      <c:legendPos val="b"/>
      <c:layout/>
      <c:overlay val="0"/>
      <c:spPr>
        <a:ln>
          <a:noFill/>
        </a:ln>
      </c:spPr>
      <c:txPr>
        <a:bodyPr/>
        <a:lstStyle/>
        <a:p>
          <a:pPr>
            <a:defRPr lang="ja-JP" sz="2800" b="1"/>
          </a:pPr>
          <a:endParaRPr lang="ja-JP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3596741544393662"/>
          <c:y val="5.0045254217969903E-2"/>
          <c:w val="0.7306992578554754"/>
          <c:h val="0.74903928212184545"/>
        </c:manualLayout>
      </c:layout>
      <c:barChart>
        <c:barDir val="col"/>
        <c:grouping val="clustered"/>
        <c:varyColors val="0"/>
        <c:ser>
          <c:idx val="0"/>
          <c:order val="0"/>
          <c:tx>
            <c:v>Traditional</c:v>
          </c:tx>
          <c:spPr>
            <a:solidFill>
              <a:sysClr val="windowText" lastClr="000000">
                <a:lumMod val="75000"/>
                <a:lumOff val="25000"/>
              </a:sysClr>
            </a:solidFill>
          </c:spPr>
          <c:invertIfNegative val="0"/>
          <c:val>
            <c:numRef>
              <c:f>'応答時間 (2)'!$G$20</c:f>
              <c:numCache>
                <c:formatCode>0.000000</c:formatCode>
                <c:ptCount val="1"/>
                <c:pt idx="0">
                  <c:v>1.7904202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0D-43A3-9013-E4E732B19FED}"/>
            </c:ext>
          </c:extLst>
        </c:ser>
        <c:ser>
          <c:idx val="1"/>
          <c:order val="1"/>
          <c:tx>
            <c:v>VSBypass</c:v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'応答時間 (2)'!$J$200</c:f>
              <c:numCache>
                <c:formatCode>0.000000</c:formatCode>
                <c:ptCount val="1"/>
                <c:pt idx="0">
                  <c:v>3.0283132999999993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0D-43A3-9013-E4E732B19F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1010984"/>
        <c:axId val="-2131008104"/>
      </c:barChart>
      <c:catAx>
        <c:axId val="-2131010984"/>
        <c:scaling>
          <c:orientation val="minMax"/>
        </c:scaling>
        <c:delete val="1"/>
        <c:axPos val="b"/>
        <c:majorTickMark val="out"/>
        <c:minorTickMark val="none"/>
        <c:tickLblPos val="nextTo"/>
        <c:crossAx val="-2131008104"/>
        <c:crosses val="autoZero"/>
        <c:auto val="1"/>
        <c:lblAlgn val="ctr"/>
        <c:lblOffset val="100"/>
        <c:noMultiLvlLbl val="0"/>
      </c:catAx>
      <c:valAx>
        <c:axId val="-213100810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3200"/>
                </a:pPr>
                <a:r>
                  <a:rPr lang="en-US" altLang="en-US" sz="3200" dirty="0"/>
                  <a:t>Response</a:t>
                </a:r>
                <a:r>
                  <a:rPr lang="en-US" altLang="ja-JP" sz="3200" dirty="0"/>
                  <a:t> </a:t>
                </a:r>
                <a:r>
                  <a:rPr lang="en-US" altLang="ja-JP" sz="3200" dirty="0" smtClean="0"/>
                  <a:t>(</a:t>
                </a:r>
                <a:r>
                  <a:rPr lang="en-US" altLang="ja-JP" sz="3200" dirty="0" err="1" smtClean="0"/>
                  <a:t>ms</a:t>
                </a:r>
                <a:r>
                  <a:rPr lang="en-US" altLang="ja-JP" sz="3200" dirty="0"/>
                  <a:t>)</a:t>
                </a:r>
                <a:endParaRPr lang="ja-JP" altLang="en-US" sz="3200" dirty="0"/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ja-JP"/>
          </a:p>
        </c:txPr>
        <c:crossAx val="-2131010984"/>
        <c:crosses val="autoZero"/>
        <c:crossBetween val="between"/>
        <c:majorUnit val="1"/>
      </c:valAx>
    </c:plotArea>
    <c:legend>
      <c:legendPos val="b"/>
      <c:layout/>
      <c:overlay val="0"/>
      <c:txPr>
        <a:bodyPr/>
        <a:lstStyle/>
        <a:p>
          <a:pPr>
            <a:defRPr sz="2800" b="1"/>
          </a:pPr>
          <a:endParaRPr lang="ja-JP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Traditional</c:v>
          </c:tx>
          <c:spPr>
            <a:solidFill>
              <a:sysClr val="windowText" lastClr="000000">
                <a:lumMod val="75000"/>
                <a:lumOff val="25000"/>
              </a:sysClr>
            </a:solidFill>
          </c:spPr>
          <c:invertIfNegative val="0"/>
          <c:cat>
            <c:strRef>
              <c:f>'スループット (2)'!$AH$35:$AH$36</c:f>
              <c:strCache>
                <c:ptCount val="2"/>
                <c:pt idx="0">
                  <c:v>Xen</c:v>
                </c:pt>
                <c:pt idx="1">
                  <c:v>KVM</c:v>
                </c:pt>
              </c:strCache>
            </c:strRef>
          </c:cat>
          <c:val>
            <c:numRef>
              <c:f>スループット!$J$61</c:f>
              <c:numCache>
                <c:formatCode>General</c:formatCode>
                <c:ptCount val="1"/>
                <c:pt idx="0">
                  <c:v>38.358669719473532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58-4FB2-8830-8B7604ED26EC}"/>
            </c:ext>
          </c:extLst>
        </c:ser>
        <c:ser>
          <c:idx val="1"/>
          <c:order val="1"/>
          <c:tx>
            <c:strRef>
              <c:f>'スループット (2)'!$AJ$34</c:f>
              <c:strCache>
                <c:ptCount val="1"/>
                <c:pt idx="0">
                  <c:v>VSBypass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'スループット (2)'!$AH$35:$AH$36</c:f>
              <c:strCache>
                <c:ptCount val="2"/>
                <c:pt idx="0">
                  <c:v>Xen</c:v>
                </c:pt>
                <c:pt idx="1">
                  <c:v>KVM</c:v>
                </c:pt>
              </c:strCache>
            </c:strRef>
          </c:cat>
          <c:val>
            <c:numRef>
              <c:f>スループット!$J$151</c:f>
              <c:numCache>
                <c:formatCode>General</c:formatCode>
                <c:ptCount val="1"/>
                <c:pt idx="0">
                  <c:v>38.104483322209141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58-4FB2-8830-8B7604ED26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1196008"/>
        <c:axId val="-2131193128"/>
      </c:barChart>
      <c:catAx>
        <c:axId val="-213119600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-2131193128"/>
        <c:crosses val="autoZero"/>
        <c:auto val="1"/>
        <c:lblAlgn val="ctr"/>
        <c:lblOffset val="100"/>
        <c:noMultiLvlLbl val="0"/>
      </c:catAx>
      <c:valAx>
        <c:axId val="-2131193128"/>
        <c:scaling>
          <c:orientation val="minMax"/>
          <c:max val="4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800"/>
                </a:pPr>
                <a:r>
                  <a:rPr lang="en-US" altLang="ja-JP" sz="2800"/>
                  <a:t>Throughput</a:t>
                </a:r>
                <a:r>
                  <a:rPr lang="en-US" altLang="ja-JP" sz="2800" baseline="0"/>
                  <a:t> </a:t>
                </a:r>
                <a:r>
                  <a:rPr lang="en-US" altLang="ja-JP" sz="2800"/>
                  <a:t>(word/s)</a:t>
                </a:r>
                <a:endParaRPr lang="ja-JP" altLang="en-US" sz="2800"/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ja-JP"/>
          </a:p>
        </c:txPr>
        <c:crossAx val="-2131196008"/>
        <c:crosses val="autoZero"/>
        <c:crossBetween val="between"/>
        <c:majorUnit val="10"/>
      </c:valAx>
    </c:plotArea>
    <c:legend>
      <c:legendPos val="b"/>
      <c:layout/>
      <c:overlay val="0"/>
      <c:txPr>
        <a:bodyPr/>
        <a:lstStyle/>
        <a:p>
          <a:pPr>
            <a:defRPr sz="2800" b="1"/>
          </a:pPr>
          <a:endParaRPr lang="ja-JP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18FF1-7CD6-1643-AE35-4D8E597CDC45}" type="datetimeFigureOut">
              <a:rPr kumimoji="1" lang="ja-JP" altLang="en-US" smtClean="0"/>
              <a:t>2018/6/6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C8E1C-72B5-B646-8888-227BD4F59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722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76070" rtl="0" eaLnBrk="1" latinLnBrk="0" hangingPunct="1">
      <a:defRPr kumimoji="1" sz="3900" kern="1200">
        <a:solidFill>
          <a:schemeClr val="tx1"/>
        </a:solidFill>
        <a:latin typeface="+mn-lt"/>
        <a:ea typeface="+mn-ea"/>
        <a:cs typeface="+mn-cs"/>
      </a:defRPr>
    </a:lvl1pPr>
    <a:lvl2pPr marL="1476070" algn="l" defTabSz="1476070" rtl="0" eaLnBrk="1" latinLnBrk="0" hangingPunct="1">
      <a:defRPr kumimoji="1" sz="3900" kern="1200">
        <a:solidFill>
          <a:schemeClr val="tx1"/>
        </a:solidFill>
        <a:latin typeface="+mn-lt"/>
        <a:ea typeface="+mn-ea"/>
        <a:cs typeface="+mn-cs"/>
      </a:defRPr>
    </a:lvl2pPr>
    <a:lvl3pPr marL="2952140" algn="l" defTabSz="1476070" rtl="0" eaLnBrk="1" latinLnBrk="0" hangingPunct="1">
      <a:defRPr kumimoji="1" sz="3900" kern="1200">
        <a:solidFill>
          <a:schemeClr val="tx1"/>
        </a:solidFill>
        <a:latin typeface="+mn-lt"/>
        <a:ea typeface="+mn-ea"/>
        <a:cs typeface="+mn-cs"/>
      </a:defRPr>
    </a:lvl3pPr>
    <a:lvl4pPr marL="4428211" algn="l" defTabSz="1476070" rtl="0" eaLnBrk="1" latinLnBrk="0" hangingPunct="1">
      <a:defRPr kumimoji="1" sz="3900" kern="1200">
        <a:solidFill>
          <a:schemeClr val="tx1"/>
        </a:solidFill>
        <a:latin typeface="+mn-lt"/>
        <a:ea typeface="+mn-ea"/>
        <a:cs typeface="+mn-cs"/>
      </a:defRPr>
    </a:lvl4pPr>
    <a:lvl5pPr marL="5904281" algn="l" defTabSz="1476070" rtl="0" eaLnBrk="1" latinLnBrk="0" hangingPunct="1">
      <a:defRPr kumimoji="1" sz="3900" kern="1200">
        <a:solidFill>
          <a:schemeClr val="tx1"/>
        </a:solidFill>
        <a:latin typeface="+mn-lt"/>
        <a:ea typeface="+mn-ea"/>
        <a:cs typeface="+mn-cs"/>
      </a:defRPr>
    </a:lvl5pPr>
    <a:lvl6pPr marL="7380351" algn="l" defTabSz="1476070" rtl="0" eaLnBrk="1" latinLnBrk="0" hangingPunct="1">
      <a:defRPr kumimoji="1" sz="3900" kern="1200">
        <a:solidFill>
          <a:schemeClr val="tx1"/>
        </a:solidFill>
        <a:latin typeface="+mn-lt"/>
        <a:ea typeface="+mn-ea"/>
        <a:cs typeface="+mn-cs"/>
      </a:defRPr>
    </a:lvl6pPr>
    <a:lvl7pPr marL="8856421" algn="l" defTabSz="1476070" rtl="0" eaLnBrk="1" latinLnBrk="0" hangingPunct="1">
      <a:defRPr kumimoji="1" sz="3900" kern="1200">
        <a:solidFill>
          <a:schemeClr val="tx1"/>
        </a:solidFill>
        <a:latin typeface="+mn-lt"/>
        <a:ea typeface="+mn-ea"/>
        <a:cs typeface="+mn-cs"/>
      </a:defRPr>
    </a:lvl7pPr>
    <a:lvl8pPr marL="10332491" algn="l" defTabSz="1476070" rtl="0" eaLnBrk="1" latinLnBrk="0" hangingPunct="1">
      <a:defRPr kumimoji="1" sz="3900" kern="1200">
        <a:solidFill>
          <a:schemeClr val="tx1"/>
        </a:solidFill>
        <a:latin typeface="+mn-lt"/>
        <a:ea typeface="+mn-ea"/>
        <a:cs typeface="+mn-cs"/>
      </a:defRPr>
    </a:lvl8pPr>
    <a:lvl9pPr marL="11808562" algn="l" defTabSz="1476070" rtl="0" eaLnBrk="1" latinLnBrk="0" hangingPunct="1">
      <a:defRPr kumimoji="1" sz="3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C8E1C-72B5-B646-8888-227BD4F59B9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4816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04129" y="9404941"/>
            <a:ext cx="18180130" cy="648954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08258" y="17155954"/>
            <a:ext cx="14971872" cy="77369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2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8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2018/6/6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109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2018/6/6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038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5506581" y="1212415"/>
            <a:ext cx="4812387" cy="2583204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069419" y="1212415"/>
            <a:ext cx="14080689" cy="2583204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2018/6/6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650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2018/6/6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10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89535" y="19454630"/>
            <a:ext cx="18180130" cy="6012994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89535" y="12831929"/>
            <a:ext cx="18180130" cy="6622701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07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140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21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28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35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42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249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856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2018/6/6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347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069419" y="7064219"/>
            <a:ext cx="9446538" cy="19980241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0872431" y="7064219"/>
            <a:ext cx="9446538" cy="19980241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2018/6/6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013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69420" y="6776884"/>
            <a:ext cx="9450252" cy="2824283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070" indent="0">
              <a:buNone/>
              <a:defRPr sz="6500" b="1"/>
            </a:lvl2pPr>
            <a:lvl3pPr marL="2952140" indent="0">
              <a:buNone/>
              <a:defRPr sz="5800" b="1"/>
            </a:lvl3pPr>
            <a:lvl4pPr marL="4428211" indent="0">
              <a:buNone/>
              <a:defRPr sz="5200" b="1"/>
            </a:lvl4pPr>
            <a:lvl5pPr marL="5904281" indent="0">
              <a:buNone/>
              <a:defRPr sz="5200" b="1"/>
            </a:lvl5pPr>
            <a:lvl6pPr marL="7380351" indent="0">
              <a:buNone/>
              <a:defRPr sz="5200" b="1"/>
            </a:lvl6pPr>
            <a:lvl7pPr marL="8856421" indent="0">
              <a:buNone/>
              <a:defRPr sz="5200" b="1"/>
            </a:lvl7pPr>
            <a:lvl8pPr marL="10332491" indent="0">
              <a:buNone/>
              <a:defRPr sz="5200" b="1"/>
            </a:lvl8pPr>
            <a:lvl9pPr marL="11808562" indent="0">
              <a:buNone/>
              <a:defRPr sz="5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069420" y="9601167"/>
            <a:ext cx="9450252" cy="17443290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865005" y="6776884"/>
            <a:ext cx="9453965" cy="2824283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070" indent="0">
              <a:buNone/>
              <a:defRPr sz="6500" b="1"/>
            </a:lvl2pPr>
            <a:lvl3pPr marL="2952140" indent="0">
              <a:buNone/>
              <a:defRPr sz="5800" b="1"/>
            </a:lvl3pPr>
            <a:lvl4pPr marL="4428211" indent="0">
              <a:buNone/>
              <a:defRPr sz="5200" b="1"/>
            </a:lvl4pPr>
            <a:lvl5pPr marL="5904281" indent="0">
              <a:buNone/>
              <a:defRPr sz="5200" b="1"/>
            </a:lvl5pPr>
            <a:lvl6pPr marL="7380351" indent="0">
              <a:buNone/>
              <a:defRPr sz="5200" b="1"/>
            </a:lvl6pPr>
            <a:lvl7pPr marL="8856421" indent="0">
              <a:buNone/>
              <a:defRPr sz="5200" b="1"/>
            </a:lvl7pPr>
            <a:lvl8pPr marL="10332491" indent="0">
              <a:buNone/>
              <a:defRPr sz="5200" b="1"/>
            </a:lvl8pPr>
            <a:lvl9pPr marL="11808562" indent="0">
              <a:buNone/>
              <a:defRPr sz="5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0865005" y="9601167"/>
            <a:ext cx="9453965" cy="17443290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2018/6/6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560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2018/6/6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266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2018/6/6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99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9421" y="1205402"/>
            <a:ext cx="7036632" cy="5129967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62266" y="1205404"/>
            <a:ext cx="11956703" cy="25839056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069421" y="6335371"/>
            <a:ext cx="7036632" cy="20709089"/>
          </a:xfrm>
        </p:spPr>
        <p:txBody>
          <a:bodyPr/>
          <a:lstStyle>
            <a:lvl1pPr marL="0" indent="0">
              <a:buNone/>
              <a:defRPr sz="4500"/>
            </a:lvl1pPr>
            <a:lvl2pPr marL="1476070" indent="0">
              <a:buNone/>
              <a:defRPr sz="3900"/>
            </a:lvl2pPr>
            <a:lvl3pPr marL="2952140" indent="0">
              <a:buNone/>
              <a:defRPr sz="3200"/>
            </a:lvl3pPr>
            <a:lvl4pPr marL="4428211" indent="0">
              <a:buNone/>
              <a:defRPr sz="2900"/>
            </a:lvl4pPr>
            <a:lvl5pPr marL="5904281" indent="0">
              <a:buNone/>
              <a:defRPr sz="2900"/>
            </a:lvl5pPr>
            <a:lvl6pPr marL="7380351" indent="0">
              <a:buNone/>
              <a:defRPr sz="2900"/>
            </a:lvl6pPr>
            <a:lvl7pPr marL="8856421" indent="0">
              <a:buNone/>
              <a:defRPr sz="2900"/>
            </a:lvl7pPr>
            <a:lvl8pPr marL="10332491" indent="0">
              <a:buNone/>
              <a:defRPr sz="2900"/>
            </a:lvl8pPr>
            <a:lvl9pPr marL="11808562" indent="0">
              <a:buNone/>
              <a:defRPr sz="2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2018/6/6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278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92274" y="21192649"/>
            <a:ext cx="12833033" cy="2501912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192274" y="2705146"/>
            <a:ext cx="12833033" cy="18165128"/>
          </a:xfrm>
        </p:spPr>
        <p:txBody>
          <a:bodyPr/>
          <a:lstStyle>
            <a:lvl1pPr marL="0" indent="0">
              <a:buNone/>
              <a:defRPr sz="10300"/>
            </a:lvl1pPr>
            <a:lvl2pPr marL="1476070" indent="0">
              <a:buNone/>
              <a:defRPr sz="9000"/>
            </a:lvl2pPr>
            <a:lvl3pPr marL="2952140" indent="0">
              <a:buNone/>
              <a:defRPr sz="7700"/>
            </a:lvl3pPr>
            <a:lvl4pPr marL="4428211" indent="0">
              <a:buNone/>
              <a:defRPr sz="6500"/>
            </a:lvl4pPr>
            <a:lvl5pPr marL="5904281" indent="0">
              <a:buNone/>
              <a:defRPr sz="6500"/>
            </a:lvl5pPr>
            <a:lvl6pPr marL="7380351" indent="0">
              <a:buNone/>
              <a:defRPr sz="6500"/>
            </a:lvl6pPr>
            <a:lvl7pPr marL="8856421" indent="0">
              <a:buNone/>
              <a:defRPr sz="6500"/>
            </a:lvl7pPr>
            <a:lvl8pPr marL="10332491" indent="0">
              <a:buNone/>
              <a:defRPr sz="6500"/>
            </a:lvl8pPr>
            <a:lvl9pPr marL="11808562" indent="0">
              <a:buNone/>
              <a:defRPr sz="6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192274" y="23694561"/>
            <a:ext cx="12833033" cy="3553130"/>
          </a:xfrm>
        </p:spPr>
        <p:txBody>
          <a:bodyPr/>
          <a:lstStyle>
            <a:lvl1pPr marL="0" indent="0">
              <a:buNone/>
              <a:defRPr sz="4500"/>
            </a:lvl1pPr>
            <a:lvl2pPr marL="1476070" indent="0">
              <a:buNone/>
              <a:defRPr sz="3900"/>
            </a:lvl2pPr>
            <a:lvl3pPr marL="2952140" indent="0">
              <a:buNone/>
              <a:defRPr sz="3200"/>
            </a:lvl3pPr>
            <a:lvl4pPr marL="4428211" indent="0">
              <a:buNone/>
              <a:defRPr sz="2900"/>
            </a:lvl4pPr>
            <a:lvl5pPr marL="5904281" indent="0">
              <a:buNone/>
              <a:defRPr sz="2900"/>
            </a:lvl5pPr>
            <a:lvl6pPr marL="7380351" indent="0">
              <a:buNone/>
              <a:defRPr sz="2900"/>
            </a:lvl6pPr>
            <a:lvl7pPr marL="8856421" indent="0">
              <a:buNone/>
              <a:defRPr sz="2900"/>
            </a:lvl7pPr>
            <a:lvl8pPr marL="10332491" indent="0">
              <a:buNone/>
              <a:defRPr sz="2900"/>
            </a:lvl8pPr>
            <a:lvl9pPr marL="11808562" indent="0">
              <a:buNone/>
              <a:defRPr sz="2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2018/6/6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647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069420" y="1212412"/>
            <a:ext cx="19249549" cy="5045869"/>
          </a:xfrm>
          <a:prstGeom prst="rect">
            <a:avLst/>
          </a:prstGeom>
        </p:spPr>
        <p:txBody>
          <a:bodyPr vert="horz" lIns="295214" tIns="147607" rIns="295214" bIns="147607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69420" y="7064219"/>
            <a:ext cx="19249549" cy="19980241"/>
          </a:xfrm>
          <a:prstGeom prst="rect">
            <a:avLst/>
          </a:prstGeom>
        </p:spPr>
        <p:txBody>
          <a:bodyPr vert="horz" lIns="295214" tIns="147607" rIns="295214" bIns="147607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069419" y="28060639"/>
            <a:ext cx="4990624" cy="1611875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49F04-D90B-E84E-B335-54548E1C55CA}" type="datetimeFigureOut">
              <a:rPr kumimoji="1" lang="ja-JP" altLang="en-US" smtClean="0"/>
              <a:t>2018/6/6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7307699" y="28060639"/>
            <a:ext cx="6772990" cy="1611875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5328345" y="28060639"/>
            <a:ext cx="4990624" cy="1611875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48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6070" rtl="0" eaLnBrk="1" latinLnBrk="0" hangingPunct="1">
        <a:spcBef>
          <a:spcPct val="0"/>
        </a:spcBef>
        <a:buNone/>
        <a:defRPr kumimoji="1"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053" indent="-1107053" algn="l" defTabSz="1476070" rtl="0" eaLnBrk="1" latinLnBrk="0" hangingPunct="1">
        <a:spcBef>
          <a:spcPct val="20000"/>
        </a:spcBef>
        <a:buFont typeface="Arial"/>
        <a:buChar char="•"/>
        <a:defRPr kumimoji="1"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614" indent="-922544" algn="l" defTabSz="1476070" rtl="0" eaLnBrk="1" latinLnBrk="0" hangingPunct="1">
        <a:spcBef>
          <a:spcPct val="20000"/>
        </a:spcBef>
        <a:buFont typeface="Arial"/>
        <a:buChar char="–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176" indent="-738035" algn="l" defTabSz="1476070" rtl="0" eaLnBrk="1" latinLnBrk="0" hangingPunct="1">
        <a:spcBef>
          <a:spcPct val="20000"/>
        </a:spcBef>
        <a:buFont typeface="Arial"/>
        <a:buChar char="•"/>
        <a:defRPr kumimoji="1"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246" indent="-738035" algn="l" defTabSz="1476070" rtl="0" eaLnBrk="1" latinLnBrk="0" hangingPunct="1">
        <a:spcBef>
          <a:spcPct val="20000"/>
        </a:spcBef>
        <a:buFont typeface="Arial"/>
        <a:buChar char="–"/>
        <a:defRPr kumimoji="1"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316" indent="-738035" algn="l" defTabSz="1476070" rtl="0" eaLnBrk="1" latinLnBrk="0" hangingPunct="1">
        <a:spcBef>
          <a:spcPct val="20000"/>
        </a:spcBef>
        <a:buFont typeface="Arial"/>
        <a:buChar char="»"/>
        <a:defRPr kumimoji="1"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386" indent="-738035" algn="l" defTabSz="1476070" rtl="0" eaLnBrk="1" latinLnBrk="0" hangingPunct="1">
        <a:spcBef>
          <a:spcPct val="20000"/>
        </a:spcBef>
        <a:buFont typeface="Arial"/>
        <a:buChar char="•"/>
        <a:defRPr kumimoji="1"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4456" indent="-738035" algn="l" defTabSz="1476070" rtl="0" eaLnBrk="1" latinLnBrk="0" hangingPunct="1">
        <a:spcBef>
          <a:spcPct val="20000"/>
        </a:spcBef>
        <a:buFont typeface="Arial"/>
        <a:buChar char="•"/>
        <a:defRPr kumimoji="1"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0527" indent="-738035" algn="l" defTabSz="1476070" rtl="0" eaLnBrk="1" latinLnBrk="0" hangingPunct="1">
        <a:spcBef>
          <a:spcPct val="20000"/>
        </a:spcBef>
        <a:buFont typeface="Arial"/>
        <a:buChar char="•"/>
        <a:defRPr kumimoji="1"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6597" indent="-738035" algn="l" defTabSz="1476070" rtl="0" eaLnBrk="1" latinLnBrk="0" hangingPunct="1">
        <a:spcBef>
          <a:spcPct val="20000"/>
        </a:spcBef>
        <a:buFont typeface="Arial"/>
        <a:buChar char="•"/>
        <a:defRPr kumimoji="1"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76070" rtl="0" eaLnBrk="1" latinLnBrk="0" hangingPunct="1">
        <a:defRPr kumimoji="1"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070" algn="l" defTabSz="1476070" rtl="0" eaLnBrk="1" latinLnBrk="0" hangingPunct="1">
        <a:defRPr kumimoji="1"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140" algn="l" defTabSz="1476070" rtl="0" eaLnBrk="1" latinLnBrk="0" hangingPunct="1">
        <a:defRPr kumimoji="1"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211" algn="l" defTabSz="1476070" rtl="0" eaLnBrk="1" latinLnBrk="0" hangingPunct="1">
        <a:defRPr kumimoji="1"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281" algn="l" defTabSz="1476070" rtl="0" eaLnBrk="1" latinLnBrk="0" hangingPunct="1">
        <a:defRPr kumimoji="1"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351" algn="l" defTabSz="1476070" rtl="0" eaLnBrk="1" latinLnBrk="0" hangingPunct="1">
        <a:defRPr kumimoji="1"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421" algn="l" defTabSz="1476070" rtl="0" eaLnBrk="1" latinLnBrk="0" hangingPunct="1">
        <a:defRPr kumimoji="1"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2491" algn="l" defTabSz="1476070" rtl="0" eaLnBrk="1" latinLnBrk="0" hangingPunct="1">
        <a:defRPr kumimoji="1"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8562" algn="l" defTabSz="1476070" rtl="0" eaLnBrk="1" latinLnBrk="0" hangingPunct="1">
        <a:defRPr kumimoji="1"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chart" Target="../charts/chart4.xml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png"/><Relationship Id="rId12" Type="http://schemas.openxmlformats.org/officeDocument/2006/relationships/chart" Target="../charts/chart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chart" Target="../charts/chart2.xml"/><Relationship Id="rId5" Type="http://schemas.openxmlformats.org/officeDocument/2006/relationships/image" Target="../media/image1.emf"/><Relationship Id="rId10" Type="http://schemas.openxmlformats.org/officeDocument/2006/relationships/chart" Target="../charts/chart1.xml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正方形/長方形 30">
            <a:extLst>
              <a:ext uri="{FF2B5EF4-FFF2-40B4-BE49-F238E27FC236}">
                <a16:creationId xmlns:a16="http://schemas.microsoft.com/office/drawing/2014/main" id="{D1ABC6E5-E5A0-CF4C-91D3-4AD7655E4668}"/>
              </a:ext>
            </a:extLst>
          </p:cNvPr>
          <p:cNvSpPr/>
          <p:nvPr/>
        </p:nvSpPr>
        <p:spPr>
          <a:xfrm>
            <a:off x="10897439" y="23262638"/>
            <a:ext cx="9933797" cy="655260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3600" dirty="0">
              <a:solidFill>
                <a:srgbClr val="000000"/>
              </a:solidFill>
            </a:endParaRPr>
          </a:p>
          <a:p>
            <a:pPr algn="ctr"/>
            <a:endParaRPr lang="en-US" altLang="ja-JP" dirty="0">
              <a:solidFill>
                <a:srgbClr val="000000"/>
              </a:solidFill>
            </a:endParaRPr>
          </a:p>
          <a:p>
            <a:pPr algn="ctr"/>
            <a:endParaRPr kumimoji="1" lang="en-US" altLang="ja-JP" dirty="0">
              <a:solidFill>
                <a:srgbClr val="000000"/>
              </a:solidFill>
            </a:endParaRPr>
          </a:p>
          <a:p>
            <a:pPr marL="457200" indent="-457200">
              <a:buFont typeface="Wingdings" charset="2"/>
              <a:buChar char="p"/>
            </a:pPr>
            <a:endParaRPr lang="en-US" altLang="ja-JP" sz="3400" dirty="0">
              <a:solidFill>
                <a:srgbClr val="000000"/>
              </a:solidFill>
            </a:endParaRPr>
          </a:p>
          <a:p>
            <a:pPr marL="457200" indent="-457200">
              <a:buFont typeface="Wingdings" charset="2"/>
              <a:buChar char="p"/>
            </a:pPr>
            <a:r>
              <a:rPr lang="en-US" altLang="ja-JP" sz="3400" dirty="0">
                <a:solidFill>
                  <a:srgbClr val="000000"/>
                </a:solidFill>
              </a:rPr>
              <a:t>The migration time was almost the same</a:t>
            </a:r>
          </a:p>
          <a:p>
            <a:pPr marL="457200" indent="-457200">
              <a:buFont typeface="Wingdings" charset="2"/>
              <a:buChar char="p"/>
            </a:pPr>
            <a:r>
              <a:rPr lang="en-US" altLang="ja-JP" sz="3400" dirty="0">
                <a:solidFill>
                  <a:srgbClr val="000000"/>
                </a:solidFill>
              </a:rPr>
              <a:t>The downtime increased </a:t>
            </a:r>
            <a:r>
              <a:rPr lang="en-US" altLang="ja-JP" sz="3400" dirty="0" smtClean="0">
                <a:solidFill>
                  <a:srgbClr val="000000"/>
                </a:solidFill>
              </a:rPr>
              <a:t>by </a:t>
            </a:r>
            <a:r>
              <a:rPr lang="en-US" altLang="ja-JP" sz="3400" smtClean="0">
                <a:solidFill>
                  <a:srgbClr val="000000"/>
                </a:solidFill>
              </a:rPr>
              <a:t>0.3 seconds</a:t>
            </a:r>
            <a:endParaRPr lang="en-US" altLang="ja-JP" sz="3400" dirty="0">
              <a:solidFill>
                <a:srgbClr val="000000"/>
              </a:solidFill>
            </a:endParaRPr>
          </a:p>
          <a:p>
            <a:pPr marL="457200" indent="-457200">
              <a:buFont typeface="Wingdings" charset="2"/>
              <a:buChar char="p"/>
            </a:pPr>
            <a:endParaRPr lang="en-US" altLang="ja-JP" sz="3400" dirty="0">
              <a:solidFill>
                <a:srgbClr val="000000"/>
              </a:solidFill>
            </a:endParaRPr>
          </a:p>
          <a:p>
            <a:endParaRPr lang="en-US" altLang="ja-JP" sz="3600" dirty="0">
              <a:solidFill>
                <a:srgbClr val="000000"/>
              </a:solidFill>
            </a:endParaRPr>
          </a:p>
          <a:p>
            <a:pPr algn="ctr"/>
            <a:endParaRPr kumimoji="1" lang="en-US" altLang="ja-JP" dirty="0">
              <a:solidFill>
                <a:srgbClr val="000000"/>
              </a:solidFill>
            </a:endParaRPr>
          </a:p>
          <a:p>
            <a:pPr algn="ctr"/>
            <a:endParaRPr lang="en-US" altLang="ja-JP" dirty="0">
              <a:solidFill>
                <a:srgbClr val="000000"/>
              </a:solidFill>
            </a:endParaRPr>
          </a:p>
          <a:p>
            <a:pPr algn="ctr"/>
            <a:endParaRPr kumimoji="1" lang="en-US" altLang="ja-JP" dirty="0">
              <a:solidFill>
                <a:srgbClr val="000000"/>
              </a:solidFill>
            </a:endParaRPr>
          </a:p>
          <a:p>
            <a:pPr algn="ctr"/>
            <a:endParaRPr lang="en-US" altLang="ja-JP" dirty="0">
              <a:solidFill>
                <a:srgbClr val="000000"/>
              </a:solidFill>
            </a:endParaRPr>
          </a:p>
          <a:p>
            <a:pPr algn="ctr"/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87603" y="170875"/>
            <a:ext cx="20951982" cy="3079761"/>
          </a:xfrm>
          <a:solidFill>
            <a:schemeClr val="tx2"/>
          </a:solidFill>
        </p:spPr>
        <p:txBody>
          <a:bodyPr>
            <a:normAutofit fontScale="90000"/>
          </a:bodyPr>
          <a:lstStyle/>
          <a:p>
            <a:r>
              <a:rPr kumimoji="1" lang="en-US" altLang="ja-JP" sz="8000" b="1" dirty="0">
                <a:solidFill>
                  <a:schemeClr val="bg1"/>
                </a:solidFill>
              </a:rPr>
              <a:t>Virtual Machine Migration for Secure </a:t>
            </a:r>
            <a:br>
              <a:rPr kumimoji="1" lang="en-US" altLang="ja-JP" sz="8000" b="1" dirty="0">
                <a:solidFill>
                  <a:schemeClr val="bg1"/>
                </a:solidFill>
              </a:rPr>
            </a:br>
            <a:r>
              <a:rPr kumimoji="1" lang="en-US" altLang="ja-JP" sz="8000" b="1" dirty="0">
                <a:solidFill>
                  <a:schemeClr val="bg1"/>
                </a:solidFill>
              </a:rPr>
              <a:t>Out-of-band Remote Management in Clouds</a:t>
            </a:r>
            <a:br>
              <a:rPr kumimoji="1" lang="en-US" altLang="ja-JP" sz="8000" b="1" dirty="0">
                <a:solidFill>
                  <a:schemeClr val="bg1"/>
                </a:solidFill>
              </a:rPr>
            </a:br>
            <a:r>
              <a:rPr lang="en-US" altLang="ja-JP" sz="4800" b="1" u="sng" dirty="0" err="1" smtClean="0">
                <a:solidFill>
                  <a:schemeClr val="bg1"/>
                </a:solidFill>
              </a:rPr>
              <a:t>T.Unoki</a:t>
            </a:r>
            <a:r>
              <a:rPr lang="en-US" altLang="ja-JP" sz="4800" b="1" dirty="0" smtClean="0">
                <a:solidFill>
                  <a:schemeClr val="bg1"/>
                </a:solidFill>
              </a:rPr>
              <a:t>, </a:t>
            </a:r>
            <a:r>
              <a:rPr lang="en-US" altLang="ja-JP" sz="4800" b="1" dirty="0" err="1" smtClean="0">
                <a:solidFill>
                  <a:schemeClr val="bg1"/>
                </a:solidFill>
              </a:rPr>
              <a:t>S.Futagami</a:t>
            </a:r>
            <a:r>
              <a:rPr lang="en-US" altLang="ja-JP" sz="4800" b="1" dirty="0" smtClean="0">
                <a:solidFill>
                  <a:schemeClr val="bg1"/>
                </a:solidFill>
              </a:rPr>
              <a:t>, </a:t>
            </a:r>
            <a:r>
              <a:rPr lang="en-US" altLang="ja-JP" sz="4800" b="1" dirty="0" err="1" smtClean="0">
                <a:solidFill>
                  <a:schemeClr val="bg1"/>
                </a:solidFill>
              </a:rPr>
              <a:t>K.Kourai</a:t>
            </a:r>
            <a:r>
              <a:rPr lang="en-US" altLang="ja-JP" sz="4800" b="1" dirty="0" smtClean="0">
                <a:solidFill>
                  <a:schemeClr val="bg1"/>
                </a:solidFill>
              </a:rPr>
              <a:t> (Kyushu Institute of Technology)</a:t>
            </a:r>
            <a:endParaRPr kumimoji="1" lang="ja-JP" altLang="en-US" sz="8000" b="1" dirty="0">
              <a:solidFill>
                <a:schemeClr val="bg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39613" y="118691"/>
            <a:ext cx="20515267" cy="3000518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449764" y="4110691"/>
            <a:ext cx="12391030" cy="330365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3600" dirty="0">
                <a:solidFill>
                  <a:schemeClr val="tx1"/>
                </a:solidFill>
              </a:rPr>
              <a:t>Clouds provide users with a method for indirectly accessing VMs</a:t>
            </a:r>
          </a:p>
          <a:p>
            <a:pPr marL="571500" indent="-571500">
              <a:buFont typeface="Wingdings" charset="2"/>
              <a:buChar char="p"/>
            </a:pPr>
            <a:r>
              <a:rPr lang="en-US" altLang="ja-JP" sz="3400" dirty="0">
                <a:solidFill>
                  <a:schemeClr val="tx1"/>
                </a:solidFill>
              </a:rPr>
              <a:t>Using VMs’ virtual devices</a:t>
            </a:r>
            <a:r>
              <a:rPr lang="ja-JP" altLang="en-US" sz="3400" dirty="0">
                <a:solidFill>
                  <a:schemeClr val="tx1"/>
                </a:solidFill>
              </a:rPr>
              <a:t> </a:t>
            </a:r>
            <a:endParaRPr lang="en-US" altLang="ja-JP" sz="3400" dirty="0">
              <a:solidFill>
                <a:schemeClr val="tx1"/>
              </a:solidFill>
            </a:endParaRPr>
          </a:p>
          <a:p>
            <a:pPr marL="571500" indent="-571500">
              <a:buFont typeface="Wingdings" charset="2"/>
              <a:buChar char="p"/>
            </a:pPr>
            <a:r>
              <a:rPr lang="en-US" altLang="ja-JP" sz="3400" dirty="0">
                <a:solidFill>
                  <a:schemeClr val="tx1"/>
                </a:solidFill>
              </a:rPr>
              <a:t>E.g., virtual keyboards and video cards</a:t>
            </a:r>
          </a:p>
          <a:p>
            <a:pPr marL="571500" indent="-571500">
              <a:buFont typeface="Wingdings" charset="2"/>
              <a:buChar char="p"/>
            </a:pPr>
            <a:endParaRPr kumimoji="1" lang="en-US" altLang="ja-JP" sz="3600" dirty="0">
              <a:solidFill>
                <a:schemeClr val="tx1"/>
              </a:solidFill>
            </a:endParaRPr>
          </a:p>
          <a:p>
            <a:r>
              <a:rPr lang="en-US" altLang="ja-JP" sz="3600" dirty="0">
                <a:solidFill>
                  <a:schemeClr val="tx1"/>
                </a:solidFill>
              </a:rPr>
              <a:t>Users can manage </a:t>
            </a:r>
            <a:r>
              <a:rPr lang="en-US" altLang="ja-JP" sz="3600" dirty="0">
                <a:solidFill>
                  <a:srgbClr val="000000"/>
                </a:solidFill>
              </a:rPr>
              <a:t>VMs </a:t>
            </a:r>
            <a:r>
              <a:rPr lang="en-US" altLang="ja-JP" sz="3600" dirty="0">
                <a:solidFill>
                  <a:schemeClr val="tx1"/>
                </a:solidFill>
              </a:rPr>
              <a:t>even on network configuration </a:t>
            </a:r>
            <a:br>
              <a:rPr lang="en-US" altLang="ja-JP" sz="3600" dirty="0">
                <a:solidFill>
                  <a:schemeClr val="tx1"/>
                </a:solidFill>
              </a:rPr>
            </a:br>
            <a:r>
              <a:rPr lang="en-US" altLang="ja-JP" sz="3600" dirty="0">
                <a:solidFill>
                  <a:schemeClr val="tx1"/>
                </a:solidFill>
              </a:rPr>
              <a:t>errors </a:t>
            </a:r>
            <a:r>
              <a:rPr lang="en-US" altLang="ja-JP" sz="3600" dirty="0">
                <a:solidFill>
                  <a:srgbClr val="000000"/>
                </a:solidFill>
              </a:rPr>
              <a:t>inside VMs</a:t>
            </a:r>
            <a:endParaRPr kumimoji="1" lang="en-US" altLang="ja-JP" sz="3600" dirty="0">
              <a:solidFill>
                <a:srgbClr val="000000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39612" y="13125231"/>
            <a:ext cx="10208789" cy="9857677"/>
          </a:xfrm>
          <a:prstGeom prst="rect">
            <a:avLst/>
          </a:prstGeom>
          <a:noFill/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3600" b="1" strike="sngStrike" dirty="0">
              <a:solidFill>
                <a:srgbClr val="FF0000"/>
              </a:solidFill>
            </a:endParaRPr>
          </a:p>
          <a:p>
            <a:pPr marL="571500" indent="-571500">
              <a:buFont typeface="Wingdings" charset="2"/>
              <a:buChar char="p"/>
            </a:pPr>
            <a:r>
              <a:rPr lang="en-US" altLang="ja-JP" sz="3600" dirty="0">
                <a:solidFill>
                  <a:srgbClr val="000000"/>
                </a:solidFill>
                <a:ea typeface="+mj-ea"/>
              </a:rPr>
              <a:t>Prevent information leak from virtual devices</a:t>
            </a:r>
          </a:p>
          <a:p>
            <a:pPr marL="571500" indent="-571500">
              <a:buFont typeface="Wingdings" charset="2"/>
              <a:buChar char="p"/>
            </a:pPr>
            <a:r>
              <a:rPr lang="en-US" altLang="ja-JP" sz="3600" dirty="0">
                <a:solidFill>
                  <a:srgbClr val="000000"/>
                </a:solidFill>
                <a:ea typeface="+mj-ea"/>
              </a:rPr>
              <a:t>Virtualize the entire virtualized system</a:t>
            </a:r>
          </a:p>
          <a:p>
            <a:pPr marL="571500" indent="-571500">
              <a:buFont typeface="Wingdings" charset="2"/>
              <a:buChar char="p"/>
            </a:pPr>
            <a:r>
              <a:rPr lang="en-US" altLang="ja-JP" sz="3600" dirty="0">
                <a:solidFill>
                  <a:srgbClr val="000000"/>
                </a:solidFill>
                <a:ea typeface="+mj-ea"/>
              </a:rPr>
              <a:t>Run virtual devices outside the virtualized system</a:t>
            </a:r>
          </a:p>
          <a:p>
            <a:pPr marL="987425" lvl="1" indent="-450850">
              <a:buFont typeface="Wingdings" charset="2"/>
              <a:buChar char="n"/>
            </a:pPr>
            <a:r>
              <a:rPr lang="en-US" altLang="ja-JP" sz="3400" dirty="0">
                <a:solidFill>
                  <a:srgbClr val="000000"/>
                </a:solidFill>
                <a:ea typeface="+mj-ea"/>
              </a:rPr>
              <a:t>These are called shadow devices</a:t>
            </a:r>
          </a:p>
          <a:p>
            <a:pPr marL="987425" lvl="1" indent="-450850">
              <a:buFont typeface="Wingdings" charset="2"/>
              <a:buChar char="n"/>
            </a:pPr>
            <a:r>
              <a:rPr lang="en-US" altLang="ja-JP" sz="3400" dirty="0">
                <a:solidFill>
                  <a:schemeClr val="tx1"/>
                </a:solidFill>
                <a:ea typeface="+mj-ea"/>
              </a:rPr>
              <a:t>Admins cannot access shadow devices</a:t>
            </a:r>
          </a:p>
          <a:p>
            <a:pPr marL="571500" indent="-571500">
              <a:buFont typeface="Wingdings" charset="2"/>
              <a:buChar char="p"/>
            </a:pPr>
            <a:r>
              <a:rPr lang="en-US" altLang="ja-JP" sz="3600" dirty="0">
                <a:solidFill>
                  <a:srgbClr val="000000"/>
                </a:solidFill>
                <a:ea typeface="+mj-ea"/>
              </a:rPr>
              <a:t>Intercept I/O requests and redirect them to shadow devices </a:t>
            </a:r>
            <a:endParaRPr lang="en-US" altLang="ja-JP" sz="3600" dirty="0" smtClean="0">
              <a:solidFill>
                <a:srgbClr val="000000"/>
              </a:solidFill>
              <a:ea typeface="+mj-ea"/>
            </a:endParaRPr>
          </a:p>
          <a:p>
            <a:pPr marL="571500" indent="-571500">
              <a:buFont typeface="Wingdings" charset="2"/>
              <a:buChar char="p"/>
            </a:pPr>
            <a:endParaRPr lang="en-US" altLang="ja-JP" sz="3600" dirty="0">
              <a:solidFill>
                <a:srgbClr val="000000"/>
              </a:solidFill>
              <a:ea typeface="+mj-ea"/>
            </a:endParaRPr>
          </a:p>
          <a:p>
            <a:endParaRPr lang="en-US" altLang="ja-JP" sz="3600" dirty="0">
              <a:solidFill>
                <a:srgbClr val="000000"/>
              </a:solidFill>
              <a:ea typeface="+mj-ea"/>
            </a:endParaRPr>
          </a:p>
          <a:p>
            <a:endParaRPr kumimoji="1" lang="en-US" altLang="ja-JP" sz="3600" b="1" dirty="0">
              <a:solidFill>
                <a:srgbClr val="000000"/>
              </a:solidFill>
            </a:endParaRPr>
          </a:p>
          <a:p>
            <a:endParaRPr lang="en-US" altLang="ja-JP" sz="3600" b="1" dirty="0">
              <a:solidFill>
                <a:srgbClr val="000000"/>
              </a:solidFill>
            </a:endParaRPr>
          </a:p>
          <a:p>
            <a:endParaRPr kumimoji="1" lang="en-US" altLang="ja-JP" sz="3600" b="1" dirty="0">
              <a:solidFill>
                <a:srgbClr val="000000"/>
              </a:solidFill>
            </a:endParaRPr>
          </a:p>
          <a:p>
            <a:endParaRPr kumimoji="1" lang="en-US" altLang="ja-JP" sz="3600" b="1" dirty="0">
              <a:solidFill>
                <a:srgbClr val="000000"/>
              </a:solidFill>
            </a:endParaRPr>
          </a:p>
          <a:p>
            <a:endParaRPr lang="en-US" altLang="ja-JP" sz="3600" b="1" dirty="0">
              <a:solidFill>
                <a:srgbClr val="000000"/>
              </a:solidFill>
            </a:endParaRPr>
          </a:p>
          <a:p>
            <a:endParaRPr kumimoji="1" lang="ja-JP" altLang="en-US" sz="3600" b="1" dirty="0">
              <a:solidFill>
                <a:srgbClr val="000000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0658924" y="13275472"/>
            <a:ext cx="10199126" cy="967805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altLang="ja-JP" sz="3600" b="1" dirty="0">
              <a:solidFill>
                <a:srgbClr val="000000"/>
              </a:solidFill>
            </a:endParaRPr>
          </a:p>
          <a:p>
            <a:pPr lvl="0"/>
            <a:endParaRPr lang="en-US" altLang="ja-JP" sz="3600" b="1" dirty="0">
              <a:solidFill>
                <a:srgbClr val="000000"/>
              </a:solidFill>
            </a:endParaRPr>
          </a:p>
          <a:p>
            <a:pPr lvl="0"/>
            <a:endParaRPr lang="en-US" altLang="ja-JP" sz="3600" b="1" strike="sngStrike" dirty="0">
              <a:solidFill>
                <a:srgbClr val="FF0000"/>
              </a:solidFill>
            </a:endParaRPr>
          </a:p>
          <a:p>
            <a:pPr marL="571500" lvl="0" indent="-571500">
              <a:buFont typeface="Wingdings" charset="2"/>
              <a:buChar char="p"/>
            </a:pPr>
            <a:r>
              <a:rPr lang="en-US" altLang="ja-JP" sz="3600" dirty="0">
                <a:solidFill>
                  <a:srgbClr val="000000"/>
                </a:solidFill>
              </a:rPr>
              <a:t>Enable the migration of VMs with shadow devices</a:t>
            </a:r>
          </a:p>
          <a:p>
            <a:pPr marL="1192213" lvl="1" indent="-571500">
              <a:buFont typeface="Wingdings" charset="2"/>
              <a:buChar char="n"/>
            </a:pPr>
            <a:r>
              <a:rPr lang="en-US" altLang="ja-JP" sz="3400" dirty="0">
                <a:solidFill>
                  <a:srgbClr val="000000"/>
                </a:solidFill>
              </a:rPr>
              <a:t>VM migration moves VMs to other hosts</a:t>
            </a:r>
          </a:p>
          <a:p>
            <a:pPr marL="571500" lvl="0" indent="-571500">
              <a:buFont typeface="Wingdings" charset="2"/>
              <a:buChar char="p"/>
            </a:pPr>
            <a:r>
              <a:rPr lang="en-US" altLang="ja-JP" sz="3600" dirty="0">
                <a:solidFill>
                  <a:srgbClr val="000000"/>
                </a:solidFill>
              </a:rPr>
              <a:t>Save, transfer, and restore the state of shadow devices</a:t>
            </a:r>
          </a:p>
          <a:p>
            <a:pPr marL="1192213" lvl="1" indent="-571500">
              <a:buFont typeface="Wingdings" charset="2"/>
              <a:buChar char="n"/>
            </a:pPr>
            <a:r>
              <a:rPr lang="en-US" altLang="ja-JP" sz="3400" dirty="0">
                <a:solidFill>
                  <a:srgbClr val="000000"/>
                </a:solidFill>
              </a:rPr>
              <a:t>As well as other VM states</a:t>
            </a:r>
          </a:p>
          <a:p>
            <a:pPr marL="571500" lvl="0" indent="-571500">
              <a:buFont typeface="Wingdings" charset="2"/>
              <a:buChar char="p"/>
            </a:pPr>
            <a:r>
              <a:rPr lang="en-US" altLang="ja-JP" sz="3600" dirty="0">
                <a:solidFill>
                  <a:srgbClr val="000000"/>
                </a:solidFill>
              </a:rPr>
              <a:t> Encrypt and decrypt the state in shadow devices</a:t>
            </a:r>
          </a:p>
          <a:p>
            <a:pPr marL="1157288" lvl="1" indent="-536575">
              <a:buFont typeface="Wingdings" charset="2"/>
              <a:buChar char="n"/>
            </a:pPr>
            <a:r>
              <a:rPr lang="en-US" altLang="ja-JP" sz="3400" dirty="0">
                <a:solidFill>
                  <a:srgbClr val="000000"/>
                </a:solidFill>
              </a:rPr>
              <a:t>Prevent information </a:t>
            </a:r>
            <a:r>
              <a:rPr lang="en-US" altLang="ja-JP" sz="3400" dirty="0" smtClean="0">
                <a:solidFill>
                  <a:srgbClr val="000000"/>
                </a:solidFill>
              </a:rPr>
              <a:t>lea</a:t>
            </a:r>
            <a:r>
              <a:rPr lang="en-US" altLang="ja-JP" sz="3600" dirty="0" smtClean="0">
                <a:solidFill>
                  <a:srgbClr val="000000"/>
                </a:solidFill>
              </a:rPr>
              <a:t>k</a:t>
            </a:r>
          </a:p>
          <a:p>
            <a:pPr marL="1157288" lvl="1" indent="-536575">
              <a:buFont typeface="Wingdings" charset="2"/>
              <a:buChar char="n"/>
            </a:pPr>
            <a:endParaRPr lang="en-US" altLang="ja-JP" sz="3600" dirty="0">
              <a:solidFill>
                <a:srgbClr val="000000"/>
              </a:solidFill>
            </a:endParaRPr>
          </a:p>
          <a:p>
            <a:pPr marL="1157288" lvl="1" indent="-536575">
              <a:buFont typeface="Wingdings" charset="2"/>
              <a:buChar char="n"/>
            </a:pPr>
            <a:endParaRPr lang="en-US" altLang="ja-JP" sz="3600" dirty="0">
              <a:solidFill>
                <a:srgbClr val="000000"/>
              </a:solidFill>
            </a:endParaRPr>
          </a:p>
          <a:p>
            <a:pPr lvl="0"/>
            <a:endParaRPr lang="en-US" altLang="ja-JP" sz="3600" b="1" dirty="0">
              <a:solidFill>
                <a:srgbClr val="000000"/>
              </a:solidFill>
            </a:endParaRPr>
          </a:p>
          <a:p>
            <a:pPr lvl="0"/>
            <a:endParaRPr lang="en-US" altLang="ja-JP" sz="3600" b="1" dirty="0">
              <a:solidFill>
                <a:srgbClr val="000000"/>
              </a:solidFill>
            </a:endParaRPr>
          </a:p>
          <a:p>
            <a:pPr lvl="0"/>
            <a:endParaRPr lang="en-US" altLang="ja-JP" sz="3600" b="1" dirty="0">
              <a:solidFill>
                <a:srgbClr val="000000"/>
              </a:solidFill>
            </a:endParaRPr>
          </a:p>
          <a:p>
            <a:pPr lvl="0"/>
            <a:endParaRPr lang="en-US" altLang="ja-JP" sz="3600" b="1" dirty="0">
              <a:solidFill>
                <a:srgbClr val="000000"/>
              </a:solidFill>
            </a:endParaRPr>
          </a:p>
          <a:p>
            <a:pPr lvl="0"/>
            <a:endParaRPr lang="en-US" altLang="ja-JP" sz="3600" b="1" dirty="0">
              <a:solidFill>
                <a:srgbClr val="000000"/>
              </a:solidFill>
            </a:endParaRPr>
          </a:p>
          <a:p>
            <a:pPr lvl="0"/>
            <a:endParaRPr lang="en-US" altLang="ja-JP" sz="3600" b="1" dirty="0">
              <a:solidFill>
                <a:srgbClr val="000000"/>
              </a:solidFill>
            </a:endParaRPr>
          </a:p>
          <a:p>
            <a:pPr lvl="0"/>
            <a:endParaRPr lang="en-US" altLang="ja-JP" sz="3600" dirty="0">
              <a:solidFill>
                <a:srgbClr val="000000"/>
              </a:solidFill>
            </a:endParaRPr>
          </a:p>
          <a:p>
            <a:pPr algn="ctr"/>
            <a:endParaRPr kumimoji="1" lang="ja-JP" altLang="en-US" sz="3600" dirty="0"/>
          </a:p>
        </p:txBody>
      </p:sp>
      <p:sp>
        <p:nvSpPr>
          <p:cNvPr id="25" name="正方形/長方形 24"/>
          <p:cNvSpPr/>
          <p:nvPr/>
        </p:nvSpPr>
        <p:spPr>
          <a:xfrm>
            <a:off x="11878048" y="3428968"/>
            <a:ext cx="9047640" cy="691303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図</a:t>
            </a:r>
            <a:endParaRPr kumimoji="1" lang="ja-JP" altLang="en-US" dirty="0"/>
          </a:p>
        </p:txBody>
      </p:sp>
      <p:sp>
        <p:nvSpPr>
          <p:cNvPr id="29" name="正方形/長方形 28"/>
          <p:cNvSpPr/>
          <p:nvPr/>
        </p:nvSpPr>
        <p:spPr>
          <a:xfrm>
            <a:off x="439612" y="18312440"/>
            <a:ext cx="10179591" cy="526893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正方形/長方形 29"/>
          <p:cNvSpPr/>
          <p:nvPr/>
        </p:nvSpPr>
        <p:spPr>
          <a:xfrm>
            <a:off x="10597830" y="18116001"/>
            <a:ext cx="10306478" cy="524166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正方形/長方形 30"/>
          <p:cNvSpPr/>
          <p:nvPr/>
        </p:nvSpPr>
        <p:spPr>
          <a:xfrm>
            <a:off x="401293" y="23273611"/>
            <a:ext cx="13539801" cy="655260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3600" dirty="0">
              <a:solidFill>
                <a:schemeClr val="tx1"/>
              </a:solidFill>
            </a:endParaRPr>
          </a:p>
          <a:p>
            <a:pPr algn="ctr"/>
            <a:endParaRPr lang="en-US" altLang="ja-JP" dirty="0">
              <a:solidFill>
                <a:schemeClr val="tx1"/>
              </a:solidFill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r>
              <a:rPr lang="en-US" altLang="ja-JP" sz="3400" dirty="0">
                <a:solidFill>
                  <a:srgbClr val="000000"/>
                </a:solidFill>
              </a:rPr>
              <a:t>We compared </a:t>
            </a:r>
            <a:r>
              <a:rPr lang="en-US" altLang="ja-JP" sz="3400" dirty="0" err="1">
                <a:solidFill>
                  <a:srgbClr val="000000"/>
                </a:solidFill>
              </a:rPr>
              <a:t>VSBypass</a:t>
            </a:r>
            <a:r>
              <a:rPr lang="en-US" altLang="ja-JP" sz="3400" dirty="0">
                <a:solidFill>
                  <a:srgbClr val="000000"/>
                </a:solidFill>
              </a:rPr>
              <a:t> and </a:t>
            </a:r>
            <a:r>
              <a:rPr lang="en-US" altLang="ja-JP" sz="3400" dirty="0" err="1">
                <a:solidFill>
                  <a:srgbClr val="000000"/>
                </a:solidFill>
              </a:rPr>
              <a:t>USShadow</a:t>
            </a:r>
            <a:r>
              <a:rPr lang="en-US" altLang="ja-JP" sz="3400" dirty="0">
                <a:solidFill>
                  <a:srgbClr val="000000"/>
                </a:solidFill>
              </a:rPr>
              <a:t>  with the traditional system</a:t>
            </a:r>
          </a:p>
          <a:p>
            <a:pPr marL="457200" indent="-457200">
              <a:buFont typeface="Wingdings" charset="2"/>
              <a:buChar char="p"/>
            </a:pPr>
            <a:r>
              <a:rPr lang="en-US" altLang="ja-JP" sz="3400" dirty="0">
                <a:solidFill>
                  <a:srgbClr val="000000"/>
                </a:solidFill>
              </a:rPr>
              <a:t>The throughput </a:t>
            </a:r>
            <a:r>
              <a:rPr lang="en-US" altLang="ja-JP" sz="3400" dirty="0" smtClean="0">
                <a:solidFill>
                  <a:srgbClr val="000000"/>
                </a:solidFill>
              </a:rPr>
              <a:t>was almost the same</a:t>
            </a:r>
            <a:endParaRPr lang="en-US" altLang="ja-JP" sz="3400" dirty="0">
              <a:solidFill>
                <a:srgbClr val="000000"/>
              </a:solidFill>
            </a:endParaRPr>
          </a:p>
          <a:p>
            <a:pPr marL="457200" indent="-457200">
              <a:buFont typeface="Wingdings" charset="2"/>
              <a:buChar char="p"/>
            </a:pPr>
            <a:r>
              <a:rPr lang="en-US" altLang="ja-JP" sz="3400" dirty="0">
                <a:solidFill>
                  <a:srgbClr val="000000"/>
                </a:solidFill>
              </a:rPr>
              <a:t>The response time was </a:t>
            </a:r>
            <a:r>
              <a:rPr lang="en-US" altLang="ja-JP" sz="3400" dirty="0" smtClean="0">
                <a:solidFill>
                  <a:srgbClr val="000000"/>
                </a:solidFill>
              </a:rPr>
              <a:t>1.2</a:t>
            </a:r>
            <a:r>
              <a:rPr lang="ja-JP" altLang="en-US" sz="3400" dirty="0">
                <a:solidFill>
                  <a:srgbClr val="000000"/>
                </a:solidFill>
              </a:rPr>
              <a:t> </a:t>
            </a:r>
            <a:r>
              <a:rPr lang="en-US" altLang="ja-JP" sz="3400" dirty="0" err="1" smtClean="0">
                <a:solidFill>
                  <a:srgbClr val="000000"/>
                </a:solidFill>
              </a:rPr>
              <a:t>ms</a:t>
            </a:r>
            <a:r>
              <a:rPr lang="en-US" altLang="ja-JP" sz="3400" dirty="0" smtClean="0">
                <a:solidFill>
                  <a:srgbClr val="000000"/>
                </a:solidFill>
              </a:rPr>
              <a:t> longer</a:t>
            </a:r>
            <a:endParaRPr lang="en-US" altLang="ja-JP" sz="3400" dirty="0">
              <a:solidFill>
                <a:srgbClr val="000000"/>
              </a:solidFill>
            </a:endParaRPr>
          </a:p>
          <a:p>
            <a:pPr marL="457200" indent="-457200">
              <a:buFont typeface="Wingdings" charset="2"/>
              <a:buChar char="p"/>
            </a:pPr>
            <a:endParaRPr lang="en-US" altLang="ja-JP" sz="3400" dirty="0">
              <a:solidFill>
                <a:schemeClr val="tx1"/>
              </a:solidFill>
            </a:endParaRPr>
          </a:p>
          <a:p>
            <a:endParaRPr lang="en-US" altLang="ja-JP" sz="3600" dirty="0">
              <a:solidFill>
                <a:schemeClr val="tx1"/>
              </a:solidFill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endParaRPr lang="en-US" altLang="ja-JP" dirty="0">
              <a:solidFill>
                <a:schemeClr val="tx1"/>
              </a:solidFill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endParaRPr lang="en-US" altLang="ja-JP" dirty="0">
              <a:solidFill>
                <a:schemeClr val="tx1"/>
              </a:solidFill>
            </a:endParaRPr>
          </a:p>
          <a:p>
            <a:pPr algn="ctr"/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37" name="Cloud"/>
          <p:cNvSpPr>
            <a:spLocks noChangeAspect="1" noEditPoints="1" noChangeArrowheads="1"/>
          </p:cNvSpPr>
          <p:nvPr/>
        </p:nvSpPr>
        <p:spPr bwMode="auto">
          <a:xfrm>
            <a:off x="11768282" y="4515839"/>
            <a:ext cx="9383751" cy="5112029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 altLang="ja-JP" dirty="0">
              <a:ea typeface="ＭＳ Ｐゴシック" charset="-128"/>
              <a:cs typeface="+mn-cs"/>
            </a:endParaRPr>
          </a:p>
        </p:txBody>
      </p:sp>
      <p:graphicFrame>
        <p:nvGraphicFramePr>
          <p:cNvPr id="39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5226769"/>
              </p:ext>
            </p:extLst>
          </p:nvPr>
        </p:nvGraphicFramePr>
        <p:xfrm>
          <a:off x="11942398" y="9285201"/>
          <a:ext cx="1298187" cy="16904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7" name="Visio" r:id="rId4" imgW="593600" imgH="773900" progId="Visio.Drawing.11">
                  <p:embed/>
                </p:oleObj>
              </mc:Choice>
              <mc:Fallback>
                <p:oleObj name="Visio" r:id="rId4" imgW="593600" imgH="77390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42398" y="9285201"/>
                        <a:ext cx="1298187" cy="16904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11203607" y="10975619"/>
            <a:ext cx="2737488" cy="66760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b="1" dirty="0">
                <a:solidFill>
                  <a:schemeClr val="tx1"/>
                </a:solidFill>
              </a:rPr>
              <a:t>user</a:t>
            </a:r>
            <a:endParaRPr kumimoji="1" lang="ja-JP" altLang="en-US" sz="4000" b="1" dirty="0">
              <a:solidFill>
                <a:schemeClr val="tx1"/>
              </a:solidFill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16516576" y="3667399"/>
            <a:ext cx="3819055" cy="66760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b="1" dirty="0">
                <a:solidFill>
                  <a:srgbClr val="000000"/>
                </a:solidFill>
              </a:rPr>
              <a:t>admin</a:t>
            </a:r>
            <a:endParaRPr kumimoji="1" lang="ja-JP" altLang="en-US" sz="4000" b="1" dirty="0">
              <a:solidFill>
                <a:srgbClr val="000000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49764" y="8372073"/>
            <a:ext cx="11428284" cy="438218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3600" dirty="0">
                <a:solidFill>
                  <a:srgbClr val="000000"/>
                </a:solidFill>
              </a:rPr>
              <a:t>Virtual devices are managed by system admins</a:t>
            </a:r>
          </a:p>
          <a:p>
            <a:pPr marL="571500" indent="-571500">
              <a:buFont typeface="Wingdings" charset="2"/>
              <a:buChar char="p"/>
            </a:pPr>
            <a:r>
              <a:rPr kumimoji="1" lang="en-US" altLang="ja-JP" sz="3400" dirty="0">
                <a:solidFill>
                  <a:srgbClr val="000000"/>
                </a:solidFill>
              </a:rPr>
              <a:t>Not all of the admins are trusted in clouds</a:t>
            </a:r>
          </a:p>
          <a:p>
            <a:pPr marL="571500" indent="-571500">
              <a:buFont typeface="Wingdings" charset="2"/>
              <a:buChar char="p"/>
            </a:pPr>
            <a:r>
              <a:rPr lang="en-US" altLang="ja-JP" sz="3400" dirty="0">
                <a:solidFill>
                  <a:srgbClr val="000000"/>
                </a:solidFill>
              </a:rPr>
              <a:t>28% of cybercrimes are caused by insiders</a:t>
            </a:r>
          </a:p>
          <a:p>
            <a:pPr marL="571500" indent="-571500">
              <a:buFont typeface="Wingdings" charset="2"/>
              <a:buChar char="p"/>
            </a:pPr>
            <a:r>
              <a:rPr kumimoji="1" lang="en-US" altLang="ja-JP" sz="3400" dirty="0">
                <a:solidFill>
                  <a:srgbClr val="000000"/>
                </a:solidFill>
              </a:rPr>
              <a:t>35% of admins have accessed sensitive information</a:t>
            </a:r>
          </a:p>
          <a:p>
            <a:pPr marL="571500" indent="-571500">
              <a:buFont typeface="Arial"/>
              <a:buChar char="•"/>
            </a:pPr>
            <a:endParaRPr lang="en-US" altLang="ja-JP" sz="3600" dirty="0">
              <a:solidFill>
                <a:srgbClr val="000000"/>
              </a:solidFill>
            </a:endParaRPr>
          </a:p>
          <a:p>
            <a:r>
              <a:rPr kumimoji="1" lang="en-US" altLang="ja-JP" sz="3600" dirty="0">
                <a:solidFill>
                  <a:srgbClr val="000000"/>
                </a:solidFill>
              </a:rPr>
              <a:t>Untrusted admins can steal I/O data via virtual devices</a:t>
            </a:r>
          </a:p>
          <a:p>
            <a:pPr marL="571500" indent="-571500">
              <a:buFont typeface="Wingdings" charset="2"/>
              <a:buChar char="p"/>
            </a:pPr>
            <a:r>
              <a:rPr lang="en-US" altLang="ja-JP" sz="3400" dirty="0">
                <a:solidFill>
                  <a:srgbClr val="000000"/>
                </a:solidFill>
              </a:rPr>
              <a:t>E.g., typed password and video screen</a:t>
            </a:r>
          </a:p>
          <a:p>
            <a:pPr marL="571500" indent="-571500">
              <a:buFont typeface="Wingdings" charset="2"/>
              <a:buChar char="p"/>
            </a:pPr>
            <a:endParaRPr kumimoji="1" lang="en-US" altLang="ja-JP" sz="3600" dirty="0">
              <a:solidFill>
                <a:srgbClr val="000000"/>
              </a:solidFill>
            </a:endParaRPr>
          </a:p>
        </p:txBody>
      </p:sp>
      <p:sp>
        <p:nvSpPr>
          <p:cNvPr id="15" name="対角する 2 つの角を切り取った四角形 14"/>
          <p:cNvSpPr/>
          <p:nvPr/>
        </p:nvSpPr>
        <p:spPr>
          <a:xfrm>
            <a:off x="439612" y="3428967"/>
            <a:ext cx="10453896" cy="717721"/>
          </a:xfrm>
          <a:prstGeom prst="snip2Diag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4800" b="1" dirty="0">
                <a:solidFill>
                  <a:schemeClr val="bg1"/>
                </a:solidFill>
              </a:rPr>
              <a:t>OUT-OF-BAND REMOTE MANAGEMENT</a:t>
            </a:r>
            <a:endParaRPr kumimoji="1" lang="ja-JP" altLang="en-US" sz="4800" b="1" dirty="0">
              <a:solidFill>
                <a:schemeClr val="bg1"/>
              </a:solidFill>
            </a:endParaRPr>
          </a:p>
        </p:txBody>
      </p:sp>
      <p:sp>
        <p:nvSpPr>
          <p:cNvPr id="58" name="対角する 2 つの角を切り取った四角形 57"/>
          <p:cNvSpPr/>
          <p:nvPr/>
        </p:nvSpPr>
        <p:spPr>
          <a:xfrm>
            <a:off x="449764" y="7626035"/>
            <a:ext cx="11911264" cy="719999"/>
          </a:xfrm>
          <a:prstGeom prst="snip2DiagRect">
            <a:avLst/>
          </a:prstGeom>
          <a:solidFill>
            <a:srgbClr val="1737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4800" b="1" dirty="0">
                <a:solidFill>
                  <a:schemeClr val="bg1"/>
                </a:solidFill>
              </a:rPr>
              <a:t>INFORMATION LEAK FROM VIRTUAL DEVICES</a:t>
            </a:r>
            <a:endParaRPr kumimoji="1" lang="ja-JP" altLang="en-US" sz="4800" b="1" dirty="0">
              <a:solidFill>
                <a:schemeClr val="bg1"/>
              </a:solidFill>
            </a:endParaRPr>
          </a:p>
        </p:txBody>
      </p:sp>
      <p:sp>
        <p:nvSpPr>
          <p:cNvPr id="60" name="対角する 2 つの角を切り取った四角形 59"/>
          <p:cNvSpPr/>
          <p:nvPr/>
        </p:nvSpPr>
        <p:spPr>
          <a:xfrm>
            <a:off x="439612" y="12394259"/>
            <a:ext cx="12656152" cy="719999"/>
          </a:xfrm>
          <a:prstGeom prst="snip2DiagRect">
            <a:avLst/>
          </a:prstGeom>
          <a:solidFill>
            <a:srgbClr val="1737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4800" b="1" dirty="0">
                <a:solidFill>
                  <a:schemeClr val="bg1"/>
                </a:solidFill>
              </a:rPr>
              <a:t>SECURE OUT-OF-BAND REMOTE MANAGEMENT</a:t>
            </a:r>
            <a:endParaRPr kumimoji="1" lang="ja-JP" altLang="en-US" sz="4800" b="1" dirty="0">
              <a:solidFill>
                <a:schemeClr val="bg1"/>
              </a:solidFill>
            </a:endParaRPr>
          </a:p>
        </p:txBody>
      </p:sp>
      <p:sp>
        <p:nvSpPr>
          <p:cNvPr id="61" name="対角する 2 つの角を切り取った四角形 60"/>
          <p:cNvSpPr/>
          <p:nvPr/>
        </p:nvSpPr>
        <p:spPr>
          <a:xfrm>
            <a:off x="449764" y="13328410"/>
            <a:ext cx="3907480" cy="719999"/>
          </a:xfrm>
          <a:prstGeom prst="snip2DiagRect">
            <a:avLst/>
          </a:prstGeom>
          <a:solidFill>
            <a:srgbClr val="1737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4800" b="1" dirty="0" err="1">
                <a:solidFill>
                  <a:schemeClr val="bg1"/>
                </a:solidFill>
              </a:rPr>
              <a:t>VSBypass</a:t>
            </a:r>
            <a:endParaRPr kumimoji="1" lang="ja-JP" altLang="en-US" sz="4800" b="1" dirty="0">
              <a:solidFill>
                <a:schemeClr val="bg1"/>
              </a:solidFill>
            </a:endParaRPr>
          </a:p>
        </p:txBody>
      </p:sp>
      <p:sp>
        <p:nvSpPr>
          <p:cNvPr id="62" name="対角する 2 つの角を切り取った四角形 61"/>
          <p:cNvSpPr/>
          <p:nvPr/>
        </p:nvSpPr>
        <p:spPr>
          <a:xfrm>
            <a:off x="10648401" y="13328410"/>
            <a:ext cx="3907480" cy="719999"/>
          </a:xfrm>
          <a:prstGeom prst="snip2DiagRect">
            <a:avLst/>
          </a:prstGeom>
          <a:solidFill>
            <a:srgbClr val="1737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4800" b="1" dirty="0" err="1">
                <a:solidFill>
                  <a:schemeClr val="bg1"/>
                </a:solidFill>
              </a:rPr>
              <a:t>USShadow</a:t>
            </a:r>
            <a:endParaRPr kumimoji="1" lang="ja-JP" altLang="en-US" sz="4800" b="1" dirty="0">
              <a:solidFill>
                <a:schemeClr val="bg1"/>
              </a:solidFill>
            </a:endParaRPr>
          </a:p>
        </p:txBody>
      </p:sp>
      <p:sp>
        <p:nvSpPr>
          <p:cNvPr id="63" name="対角する 2 つの角を切り取った四角形 62"/>
          <p:cNvSpPr/>
          <p:nvPr/>
        </p:nvSpPr>
        <p:spPr>
          <a:xfrm>
            <a:off x="439612" y="23403111"/>
            <a:ext cx="4432560" cy="719999"/>
          </a:xfrm>
          <a:prstGeom prst="snip2DiagRect">
            <a:avLst/>
          </a:prstGeom>
          <a:solidFill>
            <a:srgbClr val="1737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4800" b="1" dirty="0">
                <a:solidFill>
                  <a:schemeClr val="bg1"/>
                </a:solidFill>
              </a:rPr>
              <a:t>PERFORMANCE</a:t>
            </a:r>
            <a:endParaRPr kumimoji="1" lang="ja-JP" altLang="en-US" sz="4800" b="1" dirty="0">
              <a:solidFill>
                <a:schemeClr val="bg1"/>
              </a:solidFill>
            </a:endParaRPr>
          </a:p>
        </p:txBody>
      </p:sp>
      <p:graphicFrame>
        <p:nvGraphicFramePr>
          <p:cNvPr id="6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2503807"/>
              </p:ext>
            </p:extLst>
          </p:nvPr>
        </p:nvGraphicFramePr>
        <p:xfrm>
          <a:off x="651960" y="20874470"/>
          <a:ext cx="1298187" cy="16904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8" name="Visio" r:id="rId6" imgW="593600" imgH="773900" progId="Visio.Drawing.11">
                  <p:embed/>
                </p:oleObj>
              </mc:Choice>
              <mc:Fallback>
                <p:oleObj name="Visio" r:id="rId6" imgW="593600" imgH="77390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960" y="20874470"/>
                        <a:ext cx="1298187" cy="16904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" name="正方形/長方形 78"/>
          <p:cNvSpPr/>
          <p:nvPr/>
        </p:nvSpPr>
        <p:spPr>
          <a:xfrm>
            <a:off x="449764" y="22446006"/>
            <a:ext cx="1820531" cy="66760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b="1" dirty="0">
                <a:solidFill>
                  <a:schemeClr val="tx1"/>
                </a:solidFill>
              </a:rPr>
              <a:t>user</a:t>
            </a:r>
            <a:endParaRPr kumimoji="1" lang="ja-JP" altLang="en-US" sz="4000" b="1" dirty="0">
              <a:solidFill>
                <a:schemeClr val="tx1"/>
              </a:solidFill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3614094" y="22272126"/>
            <a:ext cx="3863668" cy="7947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b="1" dirty="0">
                <a:solidFill>
                  <a:schemeClr val="tx1"/>
                </a:solidFill>
              </a:rPr>
              <a:t>shadow </a:t>
            </a:r>
            <a:r>
              <a:rPr kumimoji="1" lang="en-US" altLang="ja-JP" sz="3600" b="1" dirty="0" smtClean="0">
                <a:solidFill>
                  <a:schemeClr val="tx1"/>
                </a:solidFill>
              </a:rPr>
              <a:t>device</a:t>
            </a:r>
            <a:endParaRPr kumimoji="1" lang="ja-JP" altLang="en-US" sz="3600" b="1" strike="sngStrike" dirty="0">
              <a:solidFill>
                <a:srgbClr val="FF0000"/>
              </a:solidFill>
            </a:endParaRPr>
          </a:p>
        </p:txBody>
      </p:sp>
      <p:grpSp>
        <p:nvGrpSpPr>
          <p:cNvPr id="106" name="図形グループ 105"/>
          <p:cNvGrpSpPr/>
          <p:nvPr/>
        </p:nvGrpSpPr>
        <p:grpSpPr>
          <a:xfrm>
            <a:off x="12950560" y="4235806"/>
            <a:ext cx="6893253" cy="6739801"/>
            <a:chOff x="12950560" y="4235806"/>
            <a:chExt cx="6893253" cy="6739801"/>
          </a:xfrm>
        </p:grpSpPr>
        <p:sp>
          <p:nvSpPr>
            <p:cNvPr id="38" name="正方形/長方形 37"/>
            <p:cNvSpPr/>
            <p:nvPr/>
          </p:nvSpPr>
          <p:spPr>
            <a:xfrm>
              <a:off x="13066566" y="4762006"/>
              <a:ext cx="6716723" cy="443141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0" cmpd="sng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pic>
          <p:nvPicPr>
            <p:cNvPr id="40" name="図 3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3607360" y="7258045"/>
              <a:ext cx="1691740" cy="903684"/>
            </a:xfrm>
            <a:prstGeom prst="rect">
              <a:avLst/>
            </a:prstGeom>
          </p:spPr>
        </p:pic>
        <p:pic>
          <p:nvPicPr>
            <p:cNvPr id="50" name="Picture 150" descr="ICON_VM_basic_label_Q308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17283467" y="6179082"/>
              <a:ext cx="1867063" cy="21669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" name="図 50" descr="point-query-user-icone-6173-128.pn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7495506" y="4235806"/>
              <a:ext cx="1999355" cy="1677599"/>
            </a:xfrm>
            <a:prstGeom prst="rect">
              <a:avLst/>
            </a:prstGeom>
          </p:spPr>
        </p:pic>
        <p:cxnSp>
          <p:nvCxnSpPr>
            <p:cNvPr id="57" name="曲線コネクタ 56"/>
            <p:cNvCxnSpPr>
              <a:stCxn id="51" idx="1"/>
            </p:cNvCxnSpPr>
            <p:nvPr/>
          </p:nvCxnSpPr>
          <p:spPr>
            <a:xfrm rot="10800000" flipV="1">
              <a:off x="14526682" y="5074606"/>
              <a:ext cx="2968824" cy="1092002"/>
            </a:xfrm>
            <a:prstGeom prst="curvedConnector3">
              <a:avLst>
                <a:gd name="adj1" fmla="val 99619"/>
              </a:avLst>
            </a:prstGeom>
            <a:ln w="82550" cmpd="sng">
              <a:solidFill>
                <a:srgbClr val="FF0000"/>
              </a:solidFill>
              <a:prstDash val="sysDash"/>
              <a:headEnd type="triangl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矢印コネクタ 81"/>
            <p:cNvCxnSpPr>
              <a:cxnSpLocks/>
            </p:cNvCxnSpPr>
            <p:nvPr/>
          </p:nvCxnSpPr>
          <p:spPr>
            <a:xfrm>
              <a:off x="15487068" y="7142634"/>
              <a:ext cx="1796399" cy="0"/>
            </a:xfrm>
            <a:prstGeom prst="straightConnector1">
              <a:avLst/>
            </a:prstGeom>
            <a:ln w="952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正方形/長方形 52"/>
            <p:cNvSpPr/>
            <p:nvPr/>
          </p:nvSpPr>
          <p:spPr>
            <a:xfrm>
              <a:off x="15434707" y="8161729"/>
              <a:ext cx="4409106" cy="667601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4000" b="1" dirty="0">
                  <a:solidFill>
                    <a:schemeClr val="tx1"/>
                  </a:solidFill>
                </a:rPr>
                <a:t>virtualized system</a:t>
              </a:r>
            </a:p>
          </p:txBody>
        </p:sp>
        <p:cxnSp>
          <p:nvCxnSpPr>
            <p:cNvPr id="88" name="カギ線コネクタ 87"/>
            <p:cNvCxnSpPr>
              <a:cxnSpLocks/>
              <a:endCxn id="39" idx="3"/>
            </p:cNvCxnSpPr>
            <p:nvPr/>
          </p:nvCxnSpPr>
          <p:spPr>
            <a:xfrm rot="5400000">
              <a:off x="12924858" y="8567876"/>
              <a:ext cx="1878261" cy="1246806"/>
            </a:xfrm>
            <a:prstGeom prst="bentConnector2">
              <a:avLst/>
            </a:prstGeom>
            <a:ln w="95250">
              <a:solidFill>
                <a:srgbClr val="000000"/>
              </a:solidFill>
              <a:headEnd type="arrow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正方形/長方形 104">
              <a:extLst>
                <a:ext uri="{FF2B5EF4-FFF2-40B4-BE49-F238E27FC236}">
                  <a16:creationId xmlns:a16="http://schemas.microsoft.com/office/drawing/2014/main" id="{AD474D8F-896B-4F4B-B60C-EFC785AF4897}"/>
                </a:ext>
              </a:extLst>
            </p:cNvPr>
            <p:cNvSpPr/>
            <p:nvPr/>
          </p:nvSpPr>
          <p:spPr>
            <a:xfrm>
              <a:off x="13278102" y="10235152"/>
              <a:ext cx="2835764" cy="740455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4000" b="1" dirty="0">
                  <a:solidFill>
                    <a:srgbClr val="000000"/>
                  </a:solidFill>
                </a:rPr>
                <a:t>password</a:t>
              </a:r>
              <a:endParaRPr kumimoji="1" lang="ja-JP" altLang="en-US" sz="4000" b="1" dirty="0">
                <a:solidFill>
                  <a:srgbClr val="000000"/>
                </a:solidFill>
              </a:endParaRPr>
            </a:p>
          </p:txBody>
        </p:sp>
        <p:sp>
          <p:nvSpPr>
            <p:cNvPr id="89" name="正方形/長方形 104">
              <a:extLst>
                <a:ext uri="{FF2B5EF4-FFF2-40B4-BE49-F238E27FC236}">
                  <a16:creationId xmlns:a16="http://schemas.microsoft.com/office/drawing/2014/main" id="{116AA691-195B-7441-BF5D-80603C3CA4E3}"/>
                </a:ext>
              </a:extLst>
            </p:cNvPr>
            <p:cNvSpPr/>
            <p:nvPr/>
          </p:nvSpPr>
          <p:spPr>
            <a:xfrm>
              <a:off x="12950560" y="6046293"/>
              <a:ext cx="2835764" cy="1113297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4000" b="1" dirty="0">
                  <a:solidFill>
                    <a:srgbClr val="000000"/>
                  </a:solidFill>
                </a:rPr>
                <a:t>virtual</a:t>
              </a:r>
            </a:p>
            <a:p>
              <a:pPr algn="ctr"/>
              <a:r>
                <a:rPr kumimoji="1" lang="en-US" altLang="ja-JP" sz="4000" b="1" dirty="0">
                  <a:solidFill>
                    <a:srgbClr val="000000"/>
                  </a:solidFill>
                </a:rPr>
                <a:t>device</a:t>
              </a:r>
              <a:endParaRPr kumimoji="1" lang="ja-JP" altLang="en-US" sz="40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110" name="正方形/長方形 109"/>
          <p:cNvSpPr/>
          <p:nvPr/>
        </p:nvSpPr>
        <p:spPr>
          <a:xfrm>
            <a:off x="3078694" y="18405460"/>
            <a:ext cx="7207543" cy="31503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0" cmpd="sng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11" name="図 1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41358" y="19892451"/>
            <a:ext cx="1691740" cy="903684"/>
          </a:xfrm>
          <a:prstGeom prst="rect">
            <a:avLst/>
          </a:prstGeom>
        </p:spPr>
      </p:pic>
      <p:pic>
        <p:nvPicPr>
          <p:cNvPr id="113" name="Picture 150" descr="ICON_VM_basic_label_Q30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749688" y="19377593"/>
            <a:ext cx="1672093" cy="1940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" name="図 113" descr="point-query-user-icone-6173-128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12115" y="17574116"/>
            <a:ext cx="1999355" cy="1677599"/>
          </a:xfrm>
          <a:prstGeom prst="rect">
            <a:avLst/>
          </a:prstGeom>
        </p:spPr>
      </p:pic>
      <p:cxnSp>
        <p:nvCxnSpPr>
          <p:cNvPr id="117" name="直線矢印コネクタ 116"/>
          <p:cNvCxnSpPr>
            <a:stCxn id="80" idx="3"/>
            <a:endCxn id="113" idx="2"/>
          </p:cNvCxnSpPr>
          <p:nvPr/>
        </p:nvCxnSpPr>
        <p:spPr>
          <a:xfrm flipV="1">
            <a:off x="7477762" y="21318259"/>
            <a:ext cx="1107973" cy="1351232"/>
          </a:xfrm>
          <a:prstGeom prst="bentConnector2">
            <a:avLst/>
          </a:prstGeom>
          <a:ln w="952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8" name="正方形/長方形 117"/>
          <p:cNvSpPr/>
          <p:nvPr/>
        </p:nvSpPr>
        <p:spPr>
          <a:xfrm>
            <a:off x="3182749" y="18586518"/>
            <a:ext cx="4409106" cy="66760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b="1" dirty="0">
                <a:solidFill>
                  <a:schemeClr val="tx1"/>
                </a:solidFill>
              </a:rPr>
              <a:t>virtualized system</a:t>
            </a:r>
          </a:p>
        </p:txBody>
      </p:sp>
      <p:cxnSp>
        <p:nvCxnSpPr>
          <p:cNvPr id="130" name="直線矢印コネクタ 116"/>
          <p:cNvCxnSpPr>
            <a:endCxn id="80" idx="1"/>
          </p:cNvCxnSpPr>
          <p:nvPr/>
        </p:nvCxnSpPr>
        <p:spPr>
          <a:xfrm>
            <a:off x="1950147" y="22669491"/>
            <a:ext cx="1663947" cy="0"/>
          </a:xfrm>
          <a:prstGeom prst="straightConnector1">
            <a:avLst/>
          </a:prstGeom>
          <a:ln w="952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正方形/長方形 63"/>
          <p:cNvSpPr/>
          <p:nvPr/>
        </p:nvSpPr>
        <p:spPr>
          <a:xfrm>
            <a:off x="10872135" y="18499938"/>
            <a:ext cx="3863668" cy="31207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0" cmpd="sng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" name="正方形/長方形 66"/>
          <p:cNvSpPr/>
          <p:nvPr/>
        </p:nvSpPr>
        <p:spPr>
          <a:xfrm>
            <a:off x="10996643" y="19695085"/>
            <a:ext cx="2232455" cy="15396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b="1" dirty="0">
                <a:solidFill>
                  <a:srgbClr val="000000"/>
                </a:solidFill>
              </a:rPr>
              <a:t>migration</a:t>
            </a:r>
          </a:p>
          <a:p>
            <a:pPr algn="ctr"/>
            <a:r>
              <a:rPr kumimoji="1" lang="en-US" altLang="ja-JP" sz="3600" b="1" dirty="0">
                <a:solidFill>
                  <a:srgbClr val="000000"/>
                </a:solidFill>
              </a:rPr>
              <a:t>sender</a:t>
            </a:r>
            <a:endParaRPr kumimoji="1" lang="ja-JP" altLang="en-US" sz="3600" b="1" dirty="0">
              <a:solidFill>
                <a:srgbClr val="000000"/>
              </a:solidFill>
            </a:endParaRPr>
          </a:p>
        </p:txBody>
      </p:sp>
      <p:pic>
        <p:nvPicPr>
          <p:cNvPr id="68" name="Picture 150" descr="ICON_VM_basic_label_Q30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3256729" y="18596634"/>
            <a:ext cx="1345760" cy="1561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0" name="図形グループ 69"/>
          <p:cNvGrpSpPr/>
          <p:nvPr/>
        </p:nvGrpSpPr>
        <p:grpSpPr>
          <a:xfrm>
            <a:off x="16495203" y="18499938"/>
            <a:ext cx="4197811" cy="3120774"/>
            <a:chOff x="10630724" y="19026687"/>
            <a:chExt cx="4197811" cy="3120774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71" name="正方形/長方形 70"/>
            <p:cNvSpPr/>
            <p:nvPr/>
          </p:nvSpPr>
          <p:spPr>
            <a:xfrm>
              <a:off x="10630724" y="19026687"/>
              <a:ext cx="4197811" cy="3120774"/>
            </a:xfrm>
            <a:prstGeom prst="rect">
              <a:avLst/>
            </a:prstGeom>
            <a:grpFill/>
            <a:ln w="63500" cmpd="sng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11008129" y="20221834"/>
              <a:ext cx="2232455" cy="15396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b="1" dirty="0">
                  <a:solidFill>
                    <a:srgbClr val="000000"/>
                  </a:solidFill>
                </a:rPr>
                <a:t>migration</a:t>
              </a:r>
            </a:p>
            <a:p>
              <a:pPr algn="ctr"/>
              <a:r>
                <a:rPr kumimoji="1" lang="en-US" altLang="ja-JP" sz="3600" b="1" dirty="0">
                  <a:solidFill>
                    <a:srgbClr val="000000"/>
                  </a:solidFill>
                </a:rPr>
                <a:t>receiver</a:t>
              </a:r>
              <a:endParaRPr kumimoji="1" lang="ja-JP" altLang="en-US" sz="3600" b="1" dirty="0">
                <a:solidFill>
                  <a:srgbClr val="000000"/>
                </a:solidFill>
              </a:endParaRPr>
            </a:p>
          </p:txBody>
        </p:sp>
        <p:pic>
          <p:nvPicPr>
            <p:cNvPr id="73" name="Picture 150" descr="ICON_VM_basic_label_Q308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13268215" y="19123383"/>
              <a:ext cx="1345760" cy="156191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4" name="正方形/長方形 73"/>
          <p:cNvSpPr/>
          <p:nvPr/>
        </p:nvSpPr>
        <p:spPr>
          <a:xfrm>
            <a:off x="10597830" y="22649105"/>
            <a:ext cx="3069173" cy="7230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3600" b="1" dirty="0">
                <a:solidFill>
                  <a:schemeClr val="tx1"/>
                </a:solidFill>
              </a:rPr>
              <a:t>shadow </a:t>
            </a:r>
            <a:r>
              <a:rPr kumimoji="1" lang="en-US" altLang="ja-JP" sz="3600" b="1" dirty="0" smtClean="0">
                <a:solidFill>
                  <a:schemeClr val="tx1"/>
                </a:solidFill>
              </a:rPr>
              <a:t>device</a:t>
            </a:r>
            <a:endParaRPr kumimoji="1" lang="ja-JP" altLang="en-US" sz="3600" b="1" strike="sngStrike" dirty="0">
              <a:solidFill>
                <a:srgbClr val="FF0000"/>
              </a:solidFill>
            </a:endParaRPr>
          </a:p>
        </p:txBody>
      </p:sp>
      <p:cxnSp>
        <p:nvCxnSpPr>
          <p:cNvPr id="75" name="直線矢印コネクタ 116"/>
          <p:cNvCxnSpPr>
            <a:stCxn id="67" idx="2"/>
          </p:cNvCxnSpPr>
          <p:nvPr/>
        </p:nvCxnSpPr>
        <p:spPr>
          <a:xfrm>
            <a:off x="12112871" y="21234784"/>
            <a:ext cx="0" cy="1414321"/>
          </a:xfrm>
          <a:prstGeom prst="straightConnector1">
            <a:avLst/>
          </a:prstGeom>
          <a:ln w="95250"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/>
          <p:cNvSpPr/>
          <p:nvPr/>
        </p:nvSpPr>
        <p:spPr>
          <a:xfrm>
            <a:off x="11746909" y="21764885"/>
            <a:ext cx="2564484" cy="67849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b="1" dirty="0">
                <a:solidFill>
                  <a:srgbClr val="000000"/>
                </a:solidFill>
              </a:rPr>
              <a:t>save</a:t>
            </a:r>
            <a:endParaRPr kumimoji="1" lang="ja-JP" altLang="en-US" sz="3600" b="1" dirty="0">
              <a:solidFill>
                <a:srgbClr val="000000"/>
              </a:solidFill>
            </a:endParaRPr>
          </a:p>
        </p:txBody>
      </p:sp>
      <p:cxnSp>
        <p:nvCxnSpPr>
          <p:cNvPr id="83" name="直線矢印コネクタ 116"/>
          <p:cNvCxnSpPr>
            <a:stCxn id="72" idx="1"/>
            <a:endCxn id="67" idx="3"/>
          </p:cNvCxnSpPr>
          <p:nvPr/>
        </p:nvCxnSpPr>
        <p:spPr>
          <a:xfrm flipH="1">
            <a:off x="13229098" y="20464935"/>
            <a:ext cx="3643510" cy="0"/>
          </a:xfrm>
          <a:prstGeom prst="straightConnector1">
            <a:avLst/>
          </a:prstGeom>
          <a:ln w="95250"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直線矢印コネクタ 116"/>
          <p:cNvCxnSpPr/>
          <p:nvPr/>
        </p:nvCxnSpPr>
        <p:spPr>
          <a:xfrm flipH="1" flipV="1">
            <a:off x="17447045" y="21234784"/>
            <a:ext cx="27088" cy="1414322"/>
          </a:xfrm>
          <a:prstGeom prst="straightConnector1">
            <a:avLst/>
          </a:prstGeom>
          <a:ln w="95250"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正方形/長方形 89"/>
          <p:cNvSpPr/>
          <p:nvPr/>
        </p:nvSpPr>
        <p:spPr>
          <a:xfrm>
            <a:off x="16670179" y="21880582"/>
            <a:ext cx="3644079" cy="56279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b="1" dirty="0">
                <a:solidFill>
                  <a:srgbClr val="000000"/>
                </a:solidFill>
              </a:rPr>
              <a:t>restore</a:t>
            </a:r>
            <a:endParaRPr kumimoji="1" lang="ja-JP" altLang="en-US" sz="3600" b="1" dirty="0">
              <a:solidFill>
                <a:srgbClr val="000000"/>
              </a:solidFill>
            </a:endParaRPr>
          </a:p>
        </p:txBody>
      </p:sp>
      <p:graphicFrame>
        <p:nvGraphicFramePr>
          <p:cNvPr id="94" name="グラフ 9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8655829"/>
              </p:ext>
            </p:extLst>
          </p:nvPr>
        </p:nvGraphicFramePr>
        <p:xfrm>
          <a:off x="15771865" y="25828411"/>
          <a:ext cx="4955430" cy="442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95" name="グラフ 9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7338834"/>
              </p:ext>
            </p:extLst>
          </p:nvPr>
        </p:nvGraphicFramePr>
        <p:xfrm>
          <a:off x="10588851" y="25828411"/>
          <a:ext cx="4955430" cy="442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96" name="正方形/長方形 27">
            <a:extLst>
              <a:ext uri="{FF2B5EF4-FFF2-40B4-BE49-F238E27FC236}">
                <a16:creationId xmlns:a16="http://schemas.microsoft.com/office/drawing/2014/main" id="{85ED2898-4388-F942-B5A4-2FE7BBA97313}"/>
              </a:ext>
            </a:extLst>
          </p:cNvPr>
          <p:cNvSpPr/>
          <p:nvPr/>
        </p:nvSpPr>
        <p:spPr>
          <a:xfrm>
            <a:off x="10741493" y="18588715"/>
            <a:ext cx="2564484" cy="67849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b="1" dirty="0">
                <a:solidFill>
                  <a:srgbClr val="000000"/>
                </a:solidFill>
              </a:rPr>
              <a:t>source</a:t>
            </a:r>
            <a:endParaRPr kumimoji="1" lang="ja-JP" altLang="en-US" sz="3600" b="1" dirty="0">
              <a:solidFill>
                <a:srgbClr val="000000"/>
              </a:solidFill>
            </a:endParaRPr>
          </a:p>
        </p:txBody>
      </p:sp>
      <p:sp>
        <p:nvSpPr>
          <p:cNvPr id="97" name="正方形/長方形 27">
            <a:extLst>
              <a:ext uri="{FF2B5EF4-FFF2-40B4-BE49-F238E27FC236}">
                <a16:creationId xmlns:a16="http://schemas.microsoft.com/office/drawing/2014/main" id="{473598CC-0DE0-C34C-A49C-3097D5B41FC6}"/>
              </a:ext>
            </a:extLst>
          </p:cNvPr>
          <p:cNvSpPr/>
          <p:nvPr/>
        </p:nvSpPr>
        <p:spPr>
          <a:xfrm>
            <a:off x="16568210" y="18586518"/>
            <a:ext cx="2564484" cy="67849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b="1" dirty="0">
                <a:solidFill>
                  <a:srgbClr val="000000"/>
                </a:solidFill>
              </a:rPr>
              <a:t>destination</a:t>
            </a:r>
            <a:endParaRPr kumimoji="1" lang="ja-JP" altLang="en-US" sz="3600" b="1" dirty="0">
              <a:solidFill>
                <a:srgbClr val="000000"/>
              </a:solidFill>
            </a:endParaRPr>
          </a:p>
        </p:txBody>
      </p:sp>
      <p:sp>
        <p:nvSpPr>
          <p:cNvPr id="99" name="正方形/長方形 98"/>
          <p:cNvSpPr/>
          <p:nvPr/>
        </p:nvSpPr>
        <p:spPr>
          <a:xfrm>
            <a:off x="16092493" y="22634579"/>
            <a:ext cx="3069173" cy="7230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3600" b="1" dirty="0">
                <a:solidFill>
                  <a:schemeClr val="tx1"/>
                </a:solidFill>
              </a:rPr>
              <a:t>shadow </a:t>
            </a:r>
            <a:r>
              <a:rPr kumimoji="1" lang="en-US" altLang="ja-JP" sz="3600" b="1" dirty="0" smtClean="0">
                <a:solidFill>
                  <a:schemeClr val="tx1"/>
                </a:solidFill>
              </a:rPr>
              <a:t>device</a:t>
            </a:r>
            <a:endParaRPr kumimoji="1" lang="ja-JP" altLang="en-US" sz="3600" b="1" strike="sngStrike" dirty="0">
              <a:solidFill>
                <a:srgbClr val="FF0000"/>
              </a:solidFill>
            </a:endParaRPr>
          </a:p>
        </p:txBody>
      </p:sp>
      <p:graphicFrame>
        <p:nvGraphicFramePr>
          <p:cNvPr id="81" name="グラフ 8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9614692"/>
              </p:ext>
            </p:extLst>
          </p:nvPr>
        </p:nvGraphicFramePr>
        <p:xfrm>
          <a:off x="5529407" y="25946679"/>
          <a:ext cx="5025571" cy="4328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66" name="グラフ 6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5392472"/>
              </p:ext>
            </p:extLst>
          </p:nvPr>
        </p:nvGraphicFramePr>
        <p:xfrm>
          <a:off x="180376" y="25951758"/>
          <a:ext cx="5016329" cy="43521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69" name="正方形/長方形 68"/>
          <p:cNvSpPr/>
          <p:nvPr/>
        </p:nvSpPr>
        <p:spPr>
          <a:xfrm>
            <a:off x="15256036" y="5147360"/>
            <a:ext cx="4409106" cy="66760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4000" b="1" dirty="0" smtClean="0">
                <a:solidFill>
                  <a:srgbClr val="FF0000"/>
                </a:solidFill>
              </a:rPr>
              <a:t>steal</a:t>
            </a:r>
            <a:endParaRPr lang="en-US" altLang="ja-JP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203234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>
          <a:defRPr sz="4800" b="1" dirty="0" smtClean="0">
            <a:solidFill>
              <a:srgbClr val="000000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839</TotalTime>
  <Words>259</Words>
  <Application>Microsoft Office PowerPoint</Application>
  <PresentationFormat>ユーザー設定</PresentationFormat>
  <Paragraphs>97</Paragraphs>
  <Slides>1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Wingdings</vt:lpstr>
      <vt:lpstr>ホワイト</vt:lpstr>
      <vt:lpstr>Visio</vt:lpstr>
      <vt:lpstr>Virtual Machine Migration for Secure  Out-of-band Remote Management in Clouds T.Unoki, S.Futagami, K.Kourai (Kyushu Institute of Technology)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unoki tomoya</dc:creator>
  <cp:lastModifiedBy>tomoya</cp:lastModifiedBy>
  <cp:revision>170</cp:revision>
  <cp:lastPrinted>2018-05-30T10:40:20Z</cp:lastPrinted>
  <dcterms:created xsi:type="dcterms:W3CDTF">2018-05-30T06:34:31Z</dcterms:created>
  <dcterms:modified xsi:type="dcterms:W3CDTF">2018-06-06T02:38:11Z</dcterms:modified>
</cp:coreProperties>
</file>