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4.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5186" r:id="rId1"/>
  </p:sldMasterIdLst>
  <p:notesMasterIdLst>
    <p:notesMasterId r:id="rId18"/>
  </p:notesMasterIdLst>
  <p:sldIdLst>
    <p:sldId id="279" r:id="rId2"/>
    <p:sldId id="296" r:id="rId3"/>
    <p:sldId id="299" r:id="rId4"/>
    <p:sldId id="294" r:id="rId5"/>
    <p:sldId id="298" r:id="rId6"/>
    <p:sldId id="264" r:id="rId7"/>
    <p:sldId id="293" r:id="rId8"/>
    <p:sldId id="282" r:id="rId9"/>
    <p:sldId id="266" r:id="rId10"/>
    <p:sldId id="267" r:id="rId11"/>
    <p:sldId id="289" r:id="rId12"/>
    <p:sldId id="290" r:id="rId13"/>
    <p:sldId id="291" r:id="rId14"/>
    <p:sldId id="292" r:id="rId15"/>
    <p:sldId id="287" r:id="rId16"/>
    <p:sldId id="280" r:id="rId17"/>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FF9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988"/>
    <p:restoredTop sz="93210"/>
  </p:normalViewPr>
  <p:slideViewPr>
    <p:cSldViewPr snapToGrid="0" snapToObjects="1">
      <p:cViewPr varScale="1">
        <p:scale>
          <a:sx n="104" d="100"/>
          <a:sy n="104" d="100"/>
        </p:scale>
        <p:origin x="1512" y="200"/>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https://d.docs.live.net/bc8ed7fc7364feba/&#30740;&#31350;&#23460;/&#21330;&#30740;&#35352;&#37682;/&#12496;&#12464;&#20462;&#27491;&#24460;&#12398;&#23455;&#39443;/chkrootkit.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https://d.docs.live.net/bc8ed7fc7364feba/&#30740;&#31350;&#23460;/&#21330;&#30740;&#35352;&#37682;/&#12496;&#12464;&#20462;&#27491;&#24460;&#12398;&#23455;&#39443;/LRU8/&#12414;&#12392;&#12417;.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______.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9490369606035579"/>
          <c:y val="3.4997114547570839E-2"/>
          <c:w val="0.76747894491520741"/>
          <c:h val="0.56089245125014953"/>
        </c:manualLayout>
      </c:layout>
      <c:barChart>
        <c:barDir val="col"/>
        <c:grouping val="clustered"/>
        <c:varyColors val="0"/>
        <c:ser>
          <c:idx val="0"/>
          <c:order val="0"/>
          <c:tx>
            <c:strRef>
              <c:f>Sheet1!$N$5</c:f>
              <c:strCache>
                <c:ptCount val="1"/>
                <c:pt idx="0">
                  <c:v>分割前</c:v>
                </c:pt>
              </c:strCache>
            </c:strRef>
          </c:tx>
          <c:spPr>
            <a:solidFill>
              <a:srgbClr val="FFC000"/>
            </a:solidFill>
            <a:ln>
              <a:noFill/>
            </a:ln>
            <a:effectLst/>
          </c:spPr>
          <c:invertIfNegative val="0"/>
          <c:val>
            <c:numRef>
              <c:f>Sheet1!$Q$5</c:f>
              <c:numCache>
                <c:formatCode>General</c:formatCode>
                <c:ptCount val="1"/>
                <c:pt idx="0">
                  <c:v>8.3352000000000004</c:v>
                </c:pt>
              </c:numCache>
            </c:numRef>
          </c:val>
          <c:extLst>
            <c:ext xmlns:c16="http://schemas.microsoft.com/office/drawing/2014/chart" uri="{C3380CC4-5D6E-409C-BE32-E72D297353CC}">
              <c16:uniqueId val="{00000000-98B2-0E4C-857D-48F0E80EC606}"/>
            </c:ext>
          </c:extLst>
        </c:ser>
        <c:ser>
          <c:idx val="2"/>
          <c:order val="1"/>
          <c:tx>
            <c:strRef>
              <c:f>Sheet1!$N$7</c:f>
              <c:strCache>
                <c:ptCount val="1"/>
                <c:pt idx="0">
                  <c:v>VMemTransによるメモリ取得 (手法1)</c:v>
                </c:pt>
              </c:strCache>
            </c:strRef>
          </c:tx>
          <c:spPr>
            <a:solidFill>
              <a:srgbClr val="92D050"/>
            </a:solidFill>
            <a:ln>
              <a:noFill/>
            </a:ln>
            <a:effectLst/>
          </c:spPr>
          <c:invertIfNegative val="0"/>
          <c:val>
            <c:numRef>
              <c:f>Sheet1!$Q$7</c:f>
              <c:numCache>
                <c:formatCode>General</c:formatCode>
                <c:ptCount val="1"/>
                <c:pt idx="0">
                  <c:v>8.4392999999999994</c:v>
                </c:pt>
              </c:numCache>
            </c:numRef>
          </c:val>
          <c:extLst>
            <c:ext xmlns:c16="http://schemas.microsoft.com/office/drawing/2014/chart" uri="{C3380CC4-5D6E-409C-BE32-E72D297353CC}">
              <c16:uniqueId val="{00000001-98B2-0E4C-857D-48F0E80EC606}"/>
            </c:ext>
          </c:extLst>
        </c:ser>
        <c:ser>
          <c:idx val="1"/>
          <c:order val="2"/>
          <c:tx>
            <c:strRef>
              <c:f>Sheet1!$N$6</c:f>
              <c:strCache>
                <c:ptCount val="1"/>
                <c:pt idx="0">
                  <c:v>VMによるメモリ取得 (手法2)</c:v>
                </c:pt>
              </c:strCache>
            </c:strRef>
          </c:tx>
          <c:spPr>
            <a:solidFill>
              <a:schemeClr val="accent2"/>
            </a:solidFill>
            <a:ln>
              <a:noFill/>
            </a:ln>
            <a:effectLst/>
          </c:spPr>
          <c:invertIfNegative val="0"/>
          <c:val>
            <c:numRef>
              <c:f>Sheet1!$Q$6</c:f>
              <c:numCache>
                <c:formatCode>General</c:formatCode>
                <c:ptCount val="1"/>
                <c:pt idx="0">
                  <c:v>8.6504999999999992</c:v>
                </c:pt>
              </c:numCache>
            </c:numRef>
          </c:val>
          <c:extLst>
            <c:ext xmlns:c16="http://schemas.microsoft.com/office/drawing/2014/chart" uri="{C3380CC4-5D6E-409C-BE32-E72D297353CC}">
              <c16:uniqueId val="{00000002-98B2-0E4C-857D-48F0E80EC606}"/>
            </c:ext>
          </c:extLst>
        </c:ser>
        <c:dLbls>
          <c:showLegendKey val="0"/>
          <c:showVal val="0"/>
          <c:showCatName val="0"/>
          <c:showSerName val="0"/>
          <c:showPercent val="0"/>
          <c:showBubbleSize val="0"/>
        </c:dLbls>
        <c:gapWidth val="219"/>
        <c:overlap val="-27"/>
        <c:axId val="406985864"/>
        <c:axId val="406983240"/>
      </c:barChart>
      <c:catAx>
        <c:axId val="406985864"/>
        <c:scaling>
          <c:orientation val="minMax"/>
        </c:scaling>
        <c:delete val="1"/>
        <c:axPos val="b"/>
        <c:majorTickMark val="none"/>
        <c:minorTickMark val="none"/>
        <c:tickLblPos val="nextTo"/>
        <c:crossAx val="406983240"/>
        <c:crosses val="autoZero"/>
        <c:auto val="1"/>
        <c:lblAlgn val="ctr"/>
        <c:lblOffset val="100"/>
        <c:noMultiLvlLbl val="0"/>
      </c:catAx>
      <c:valAx>
        <c:axId val="406983240"/>
        <c:scaling>
          <c:orientation val="minMax"/>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solidFill>
                    <a:latin typeface="+mn-lt"/>
                    <a:ea typeface="+mn-ea"/>
                    <a:cs typeface="+mn-cs"/>
                  </a:defRPr>
                </a:pPr>
                <a:r>
                  <a:rPr lang="ja-JP" altLang="en-US" sz="1400" b="0" dirty="0">
                    <a:solidFill>
                      <a:schemeClr val="tx1"/>
                    </a:solidFill>
                  </a:rPr>
                  <a:t>実行時間</a:t>
                </a:r>
                <a:r>
                  <a:rPr lang="en-US" altLang="ja-JP" sz="1400" b="0" dirty="0">
                    <a:solidFill>
                      <a:schemeClr val="tx1"/>
                    </a:solidFill>
                  </a:rPr>
                  <a:t>[s]</a:t>
                </a:r>
                <a:endParaRPr lang="ja-JP" altLang="en-US" sz="1400" b="0" dirty="0">
                  <a:solidFill>
                    <a:schemeClr val="tx1"/>
                  </a:solidFill>
                </a:endParaRPr>
              </a:p>
            </c:rich>
          </c:tx>
          <c:overlay val="0"/>
          <c:spPr>
            <a:noFill/>
            <a:ln>
              <a:noFill/>
            </a:ln>
            <a:effectLst/>
          </c:spPr>
          <c:txPr>
            <a:bodyPr rot="-54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ja-JP"/>
          </a:p>
        </c:txPr>
        <c:crossAx val="406985864"/>
        <c:crosses val="autoZero"/>
        <c:crossBetween val="between"/>
        <c:majorUnit val="2"/>
      </c:valAx>
      <c:spPr>
        <a:noFill/>
        <a:ln>
          <a:noFill/>
        </a:ln>
        <a:effectLst/>
      </c:spPr>
    </c:plotArea>
    <c:legend>
      <c:legendPos val="b"/>
      <c:layout>
        <c:manualLayout>
          <c:xMode val="edge"/>
          <c:yMode val="edge"/>
          <c:x val="7.9667565110659685E-2"/>
          <c:y val="0.64999762994129029"/>
          <c:w val="0.91785213905979712"/>
          <c:h val="0.32133594566471119"/>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ja-JP"/>
        </a:p>
      </c:txPr>
    </c:legend>
    <c:plotVisOnly val="1"/>
    <c:dispBlanksAs val="gap"/>
    <c:showDLblsOverMax val="0"/>
  </c:chart>
  <c:spPr>
    <a:solidFill>
      <a:schemeClr val="bg1"/>
    </a:solidFill>
    <a:ln w="9525" cap="flat" cmpd="sng" algn="ctr">
      <a:noFill/>
      <a:round/>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1"/>
          <c:order val="0"/>
          <c:tx>
            <c:v>VMemTransによるメモリ取得 (手法1)</c:v>
          </c:tx>
          <c:spPr>
            <a:ln w="28575" cap="rnd">
              <a:solidFill>
                <a:srgbClr val="92D050"/>
              </a:solidFill>
              <a:round/>
            </a:ln>
            <a:effectLst/>
          </c:spPr>
          <c:marker>
            <c:symbol val="circle"/>
            <c:size val="5"/>
            <c:spPr>
              <a:solidFill>
                <a:srgbClr val="92D050"/>
              </a:solidFill>
              <a:ln w="9525">
                <a:solidFill>
                  <a:srgbClr val="92D050"/>
                </a:solidFill>
              </a:ln>
              <a:effectLst/>
            </c:spPr>
          </c:marker>
          <c:cat>
            <c:numRef>
              <c:f>Sheet1!$BD$7:$BD$14</c:f>
              <c:numCache>
                <c:formatCode>General</c:formatCode>
                <c:ptCount val="8"/>
                <c:pt idx="0">
                  <c:v>4</c:v>
                </c:pt>
                <c:pt idx="1">
                  <c:v>32</c:v>
                </c:pt>
                <c:pt idx="2">
                  <c:v>64</c:v>
                </c:pt>
                <c:pt idx="3">
                  <c:v>128</c:v>
                </c:pt>
                <c:pt idx="4">
                  <c:v>256</c:v>
                </c:pt>
                <c:pt idx="5">
                  <c:v>512</c:v>
                </c:pt>
                <c:pt idx="6">
                  <c:v>1024</c:v>
                </c:pt>
                <c:pt idx="7">
                  <c:v>2048</c:v>
                </c:pt>
              </c:numCache>
            </c:numRef>
          </c:cat>
          <c:val>
            <c:numRef>
              <c:f>Sheet1!$BG$7:$BG$14</c:f>
              <c:numCache>
                <c:formatCode>General</c:formatCode>
                <c:ptCount val="8"/>
                <c:pt idx="0">
                  <c:v>8.4593000000000007</c:v>
                </c:pt>
                <c:pt idx="1">
                  <c:v>8.4418000000000006</c:v>
                </c:pt>
                <c:pt idx="2">
                  <c:v>8.4687999999999999</c:v>
                </c:pt>
                <c:pt idx="3">
                  <c:v>8.3945000000000007</c:v>
                </c:pt>
                <c:pt idx="4">
                  <c:v>8.4158000000000008</c:v>
                </c:pt>
                <c:pt idx="5">
                  <c:v>8.4484999999999992</c:v>
                </c:pt>
                <c:pt idx="6">
                  <c:v>8.4392999999999994</c:v>
                </c:pt>
                <c:pt idx="7">
                  <c:v>8.4939999999999998</c:v>
                </c:pt>
              </c:numCache>
            </c:numRef>
          </c:val>
          <c:smooth val="0"/>
          <c:extLst>
            <c:ext xmlns:c16="http://schemas.microsoft.com/office/drawing/2014/chart" uri="{C3380CC4-5D6E-409C-BE32-E72D297353CC}">
              <c16:uniqueId val="{00000000-8AED-6E4B-8549-D0236C1C63E5}"/>
            </c:ext>
          </c:extLst>
        </c:ser>
        <c:ser>
          <c:idx val="0"/>
          <c:order val="1"/>
          <c:tx>
            <c:v>VMによるメモリ取得 (手法2)</c:v>
          </c:tx>
          <c:spPr>
            <a:ln w="28575" cap="rnd">
              <a:solidFill>
                <a:schemeClr val="accent2"/>
              </a:solidFill>
              <a:round/>
            </a:ln>
            <a:effectLst/>
          </c:spPr>
          <c:marker>
            <c:symbol val="circle"/>
            <c:size val="5"/>
            <c:spPr>
              <a:solidFill>
                <a:schemeClr val="accent2"/>
              </a:solidFill>
              <a:ln w="9525">
                <a:solidFill>
                  <a:schemeClr val="accent2"/>
                </a:solidFill>
              </a:ln>
              <a:effectLst/>
            </c:spPr>
          </c:marker>
          <c:cat>
            <c:numRef>
              <c:f>Sheet1!$BD$7:$BD$14</c:f>
              <c:numCache>
                <c:formatCode>General</c:formatCode>
                <c:ptCount val="8"/>
                <c:pt idx="0">
                  <c:v>4</c:v>
                </c:pt>
                <c:pt idx="1">
                  <c:v>32</c:v>
                </c:pt>
                <c:pt idx="2">
                  <c:v>64</c:v>
                </c:pt>
                <c:pt idx="3">
                  <c:v>128</c:v>
                </c:pt>
                <c:pt idx="4">
                  <c:v>256</c:v>
                </c:pt>
                <c:pt idx="5">
                  <c:v>512</c:v>
                </c:pt>
                <c:pt idx="6">
                  <c:v>1024</c:v>
                </c:pt>
                <c:pt idx="7">
                  <c:v>2048</c:v>
                </c:pt>
              </c:numCache>
            </c:numRef>
          </c:cat>
          <c:val>
            <c:numRef>
              <c:f>Sheet1!$BE$7:$BE$14</c:f>
              <c:numCache>
                <c:formatCode>General</c:formatCode>
                <c:ptCount val="8"/>
                <c:pt idx="0">
                  <c:v>28.382899999999999</c:v>
                </c:pt>
                <c:pt idx="1">
                  <c:v>11.953200000000001</c:v>
                </c:pt>
                <c:pt idx="2">
                  <c:v>9.9069000000000003</c:v>
                </c:pt>
                <c:pt idx="3">
                  <c:v>9.1185000000000009</c:v>
                </c:pt>
                <c:pt idx="4">
                  <c:v>8.7003000000000004</c:v>
                </c:pt>
                <c:pt idx="5">
                  <c:v>8.6255000000000006</c:v>
                </c:pt>
                <c:pt idx="6">
                  <c:v>8.6504999999999992</c:v>
                </c:pt>
                <c:pt idx="7">
                  <c:v>8.6967999999999996</c:v>
                </c:pt>
              </c:numCache>
            </c:numRef>
          </c:val>
          <c:smooth val="0"/>
          <c:extLst>
            <c:ext xmlns:c16="http://schemas.microsoft.com/office/drawing/2014/chart" uri="{C3380CC4-5D6E-409C-BE32-E72D297353CC}">
              <c16:uniqueId val="{00000001-8AED-6E4B-8549-D0236C1C63E5}"/>
            </c:ext>
          </c:extLst>
        </c:ser>
        <c:dLbls>
          <c:showLegendKey val="0"/>
          <c:showVal val="0"/>
          <c:showCatName val="0"/>
          <c:showSerName val="0"/>
          <c:showPercent val="0"/>
          <c:showBubbleSize val="0"/>
        </c:dLbls>
        <c:marker val="1"/>
        <c:smooth val="0"/>
        <c:axId val="437053000"/>
        <c:axId val="437058576"/>
      </c:lineChart>
      <c:catAx>
        <c:axId val="437053000"/>
        <c:scaling>
          <c:orientation val="minMax"/>
        </c:scaling>
        <c:delete val="0"/>
        <c:axPos val="b"/>
        <c:title>
          <c:tx>
            <c:rich>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r>
                  <a:rPr lang="ja-JP" altLang="en-US" sz="1400">
                    <a:solidFill>
                      <a:schemeClr val="tx1"/>
                    </a:solidFill>
                  </a:rPr>
                  <a:t>一度に取得するデータ量</a:t>
                </a:r>
                <a:r>
                  <a:rPr lang="en-US" altLang="ja-JP" sz="1400">
                    <a:solidFill>
                      <a:schemeClr val="tx1"/>
                    </a:solidFill>
                  </a:rPr>
                  <a:t>[KB]</a:t>
                </a:r>
                <a:endParaRPr lang="ja-JP" altLang="en-US" sz="1400">
                  <a:solidFill>
                    <a:schemeClr val="tx1"/>
                  </a:solidFill>
                </a:endParaRPr>
              </a:p>
            </c:rich>
          </c:tx>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ja-JP"/>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ja-JP"/>
          </a:p>
        </c:txPr>
        <c:crossAx val="437058576"/>
        <c:crosses val="autoZero"/>
        <c:auto val="1"/>
        <c:lblAlgn val="ctr"/>
        <c:lblOffset val="100"/>
        <c:noMultiLvlLbl val="0"/>
      </c:catAx>
      <c:valAx>
        <c:axId val="43705857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solidFill>
                    <a:latin typeface="+mn-lt"/>
                    <a:ea typeface="+mn-ea"/>
                    <a:cs typeface="+mn-cs"/>
                  </a:defRPr>
                </a:pPr>
                <a:r>
                  <a:rPr lang="ja-JP" altLang="en-US" sz="1400" dirty="0">
                    <a:solidFill>
                      <a:schemeClr val="tx1"/>
                    </a:solidFill>
                  </a:rPr>
                  <a:t>実行時間</a:t>
                </a:r>
                <a:r>
                  <a:rPr lang="en-US" altLang="ja-JP" sz="1400" dirty="0">
                    <a:solidFill>
                      <a:schemeClr val="tx1"/>
                    </a:solidFill>
                  </a:rPr>
                  <a:t>[s]</a:t>
                </a:r>
                <a:endParaRPr lang="ja-JP" altLang="en-US" sz="1400" dirty="0">
                  <a:solidFill>
                    <a:schemeClr val="tx1"/>
                  </a:solidFill>
                </a:endParaRPr>
              </a:p>
            </c:rich>
          </c:tx>
          <c:overlay val="0"/>
          <c:spPr>
            <a:noFill/>
            <a:ln>
              <a:noFill/>
            </a:ln>
            <a:effectLst/>
          </c:spPr>
          <c:txPr>
            <a:bodyPr rot="-54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ja-JP"/>
          </a:p>
        </c:txPr>
        <c:crossAx val="437053000"/>
        <c:crosses val="autoZero"/>
        <c:crossBetween val="between"/>
      </c:valAx>
      <c:spPr>
        <a:noFill/>
        <a:ln>
          <a:noFill/>
        </a:ln>
        <a:effectLst/>
      </c:spPr>
    </c:plotArea>
    <c:legend>
      <c:legendPos val="tr"/>
      <c:layout>
        <c:manualLayout>
          <c:xMode val="edge"/>
          <c:yMode val="edge"/>
          <c:x val="0.45339219318457707"/>
          <c:y val="6.0178848401805839E-2"/>
          <c:w val="0.49901954594083126"/>
          <c:h val="0.32413969087197436"/>
        </c:manualLayout>
      </c:layout>
      <c:overlay val="1"/>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ja-JP"/>
        </a:p>
      </c:txPr>
    </c:legend>
    <c:plotVisOnly val="1"/>
    <c:dispBlanksAs val="gap"/>
    <c:showDLblsOverMax val="0"/>
  </c:chart>
  <c:spPr>
    <a:solidFill>
      <a:schemeClr val="bg1"/>
    </a:solidFill>
    <a:ln w="9525" cap="flat" cmpd="sng" algn="ctr">
      <a:noFill/>
      <a:round/>
    </a:ln>
    <a:effectLst/>
  </c:spPr>
  <c:txPr>
    <a:bodyPr/>
    <a:lstStyle/>
    <a:p>
      <a:pPr>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VMemTransによるメモリ取得 (手法1)</c:v>
                </c:pt>
              </c:strCache>
            </c:strRef>
          </c:tx>
          <c:spPr>
            <a:solidFill>
              <a:srgbClr val="92D050"/>
            </a:solidFill>
            <a:ln>
              <a:noFill/>
            </a:ln>
            <a:effectLst/>
          </c:spPr>
          <c:invertIfNegative val="0"/>
          <c:cat>
            <c:strRef>
              <c:f>Sheet1!$A$2</c:f>
              <c:strCache>
                <c:ptCount val="1"/>
                <c:pt idx="0">
                  <c:v>カテゴリ 1</c:v>
                </c:pt>
              </c:strCache>
            </c:strRef>
          </c:cat>
          <c:val>
            <c:numRef>
              <c:f>Sheet1!$B$2</c:f>
              <c:numCache>
                <c:formatCode>General</c:formatCode>
                <c:ptCount val="1"/>
                <c:pt idx="0">
                  <c:v>48.4</c:v>
                </c:pt>
              </c:numCache>
            </c:numRef>
          </c:val>
          <c:extLst>
            <c:ext xmlns:c16="http://schemas.microsoft.com/office/drawing/2014/chart" uri="{C3380CC4-5D6E-409C-BE32-E72D297353CC}">
              <c16:uniqueId val="{00000000-E457-A841-AF99-11E7D8F8878C}"/>
            </c:ext>
          </c:extLst>
        </c:ser>
        <c:ser>
          <c:idx val="1"/>
          <c:order val="1"/>
          <c:tx>
            <c:strRef>
              <c:f>Sheet1!$C$1</c:f>
              <c:strCache>
                <c:ptCount val="1"/>
                <c:pt idx="0">
                  <c:v>VMによるメモリ取得 (手法2)</c:v>
                </c:pt>
              </c:strCache>
            </c:strRef>
          </c:tx>
          <c:spPr>
            <a:solidFill>
              <a:schemeClr val="accent2"/>
            </a:solidFill>
            <a:ln>
              <a:noFill/>
            </a:ln>
            <a:effectLst/>
          </c:spPr>
          <c:invertIfNegative val="0"/>
          <c:cat>
            <c:strRef>
              <c:f>Sheet1!$A$2</c:f>
              <c:strCache>
                <c:ptCount val="1"/>
                <c:pt idx="0">
                  <c:v>カテゴリ 1</c:v>
                </c:pt>
              </c:strCache>
            </c:strRef>
          </c:cat>
          <c:val>
            <c:numRef>
              <c:f>Sheet1!$C$2</c:f>
              <c:numCache>
                <c:formatCode>General</c:formatCode>
                <c:ptCount val="1"/>
                <c:pt idx="0">
                  <c:v>18.100000000000001</c:v>
                </c:pt>
              </c:numCache>
            </c:numRef>
          </c:val>
          <c:extLst>
            <c:ext xmlns:c16="http://schemas.microsoft.com/office/drawing/2014/chart" uri="{C3380CC4-5D6E-409C-BE32-E72D297353CC}">
              <c16:uniqueId val="{00000001-E457-A841-AF99-11E7D8F8878C}"/>
            </c:ext>
          </c:extLst>
        </c:ser>
        <c:dLbls>
          <c:showLegendKey val="0"/>
          <c:showVal val="0"/>
          <c:showCatName val="0"/>
          <c:showSerName val="0"/>
          <c:showPercent val="0"/>
          <c:showBubbleSize val="0"/>
        </c:dLbls>
        <c:gapWidth val="219"/>
        <c:overlap val="-27"/>
        <c:axId val="2015776400"/>
        <c:axId val="2015892944"/>
      </c:barChart>
      <c:catAx>
        <c:axId val="2015776400"/>
        <c:scaling>
          <c:orientation val="minMax"/>
        </c:scaling>
        <c:delete val="1"/>
        <c:axPos val="b"/>
        <c:numFmt formatCode="General" sourceLinked="1"/>
        <c:majorTickMark val="none"/>
        <c:minorTickMark val="none"/>
        <c:tickLblPos val="nextTo"/>
        <c:crossAx val="2015892944"/>
        <c:crosses val="autoZero"/>
        <c:auto val="1"/>
        <c:lblAlgn val="ctr"/>
        <c:lblOffset val="100"/>
        <c:noMultiLvlLbl val="0"/>
      </c:catAx>
      <c:valAx>
        <c:axId val="201589294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solidFill>
                    <a:latin typeface="+mn-lt"/>
                    <a:ea typeface="+mn-ea"/>
                    <a:cs typeface="+mn-cs"/>
                  </a:defRPr>
                </a:pPr>
                <a:r>
                  <a:rPr lang="ja-JP" altLang="en-US" sz="1400" dirty="0">
                    <a:solidFill>
                      <a:schemeClr val="tx1"/>
                    </a:solidFill>
                  </a:rPr>
                  <a:t>実行時間</a:t>
                </a:r>
                <a:r>
                  <a:rPr lang="en-US" altLang="ja-JP" sz="1400" dirty="0">
                    <a:solidFill>
                      <a:schemeClr val="tx1"/>
                    </a:solidFill>
                  </a:rPr>
                  <a:t>[</a:t>
                </a:r>
                <a:r>
                  <a:rPr lang="en-US" altLang="ja-JP" sz="1400" dirty="0" err="1">
                    <a:solidFill>
                      <a:schemeClr val="tx1"/>
                    </a:solidFill>
                  </a:rPr>
                  <a:t>ms</a:t>
                </a:r>
                <a:r>
                  <a:rPr lang="en-US" altLang="ja-JP" sz="1400" dirty="0">
                    <a:solidFill>
                      <a:schemeClr val="tx1"/>
                    </a:solidFill>
                  </a:rPr>
                  <a:t>]</a:t>
                </a:r>
                <a:endParaRPr lang="ja-JP" altLang="en-US" sz="1400" dirty="0">
                  <a:solidFill>
                    <a:schemeClr val="tx1"/>
                  </a:solidFill>
                </a:endParaRPr>
              </a:p>
            </c:rich>
          </c:tx>
          <c:overlay val="0"/>
          <c:spPr>
            <a:noFill/>
            <a:ln>
              <a:noFill/>
            </a:ln>
            <a:effectLst/>
          </c:spPr>
          <c:txPr>
            <a:bodyPr rot="-54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ja-JP"/>
          </a:p>
        </c:txPr>
        <c:crossAx val="20157764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0623FF7-F140-4C44-8FD6-46938ADB8077}" type="datetimeFigureOut">
              <a:rPr kumimoji="1" lang="ja-JP" altLang="en-US" smtClean="0"/>
              <a:t>2018/2/22</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B59538-C466-1F46-AA19-45478F843534}" type="slidenum">
              <a:rPr kumimoji="1" lang="ja-JP" altLang="en-US" smtClean="0"/>
              <a:t>‹#›</a:t>
            </a:fld>
            <a:endParaRPr kumimoji="1" lang="ja-JP" altLang="en-US"/>
          </a:p>
        </p:txBody>
      </p:sp>
    </p:spTree>
    <p:extLst>
      <p:ext uri="{BB962C8B-B14F-4D97-AF65-F5344CB8AC3E}">
        <p14:creationId xmlns:p14="http://schemas.microsoft.com/office/powerpoint/2010/main" val="130864925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B6B59538-C466-1F46-AA19-45478F843534}" type="slidenum">
              <a:rPr kumimoji="1" lang="ja-JP" altLang="en-US" smtClean="0"/>
              <a:t>1</a:t>
            </a:fld>
            <a:endParaRPr kumimoji="1" lang="ja-JP" altLang="en-US"/>
          </a:p>
        </p:txBody>
      </p:sp>
    </p:spTree>
    <p:extLst>
      <p:ext uri="{BB962C8B-B14F-4D97-AF65-F5344CB8AC3E}">
        <p14:creationId xmlns:p14="http://schemas.microsoft.com/office/powerpoint/2010/main" val="14148275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利点と欠点</a:t>
            </a:r>
            <a:endParaRPr kumimoji="1" lang="en-US" altLang="ja-JP" dirty="0"/>
          </a:p>
          <a:p>
            <a:endParaRPr kumimoji="1" lang="en-US" altLang="ja-JP" dirty="0"/>
          </a:p>
          <a:p>
            <a:r>
              <a:rPr kumimoji="1" lang="ja-JP" altLang="en-US" dirty="0"/>
              <a:t>この手法では、先ほどの手法と異なり、メインホスト上のメモリ容量を圧迫せず、常に最新のデータを監視できます。</a:t>
            </a:r>
            <a:endParaRPr kumimoji="1" lang="en-US" altLang="ja-JP" dirty="0"/>
          </a:p>
          <a:p>
            <a:endParaRPr kumimoji="1" lang="en-US" altLang="ja-JP" dirty="0"/>
          </a:p>
          <a:p>
            <a:r>
              <a:rPr kumimoji="1" lang="ja-JP" altLang="en-US" dirty="0"/>
              <a:t>しかし、リモートページングのオーバヘッドがあります。</a:t>
            </a:r>
            <a:endParaRPr kumimoji="1" lang="en-US" altLang="ja-JP" dirty="0"/>
          </a:p>
          <a:p>
            <a:endParaRPr kumimoji="1" lang="en-US" altLang="ja-JP" dirty="0"/>
          </a:p>
          <a:p>
            <a:r>
              <a:rPr kumimoji="1" lang="ja-JP" altLang="en-US" dirty="0"/>
              <a:t>この手法では、</a:t>
            </a:r>
            <a:r>
              <a:rPr kumimoji="1" lang="en-US" altLang="ja-JP" dirty="0"/>
              <a:t>VM</a:t>
            </a:r>
            <a:r>
              <a:rPr kumimoji="1" lang="ja-JP" altLang="en-US" dirty="0"/>
              <a:t>のメモリ管理に影響を与えるため、</a:t>
            </a:r>
            <a:r>
              <a:rPr kumimoji="1" lang="en-US" altLang="ja-JP" dirty="0"/>
              <a:t>VM</a:t>
            </a:r>
            <a:r>
              <a:rPr kumimoji="1" lang="ja-JP" altLang="en-US" dirty="0"/>
              <a:t>の性能も影響を受ける可能性があります</a:t>
            </a:r>
            <a:endParaRPr kumimoji="1" lang="en-US" altLang="ja-JP" dirty="0"/>
          </a:p>
        </p:txBody>
      </p:sp>
      <p:sp>
        <p:nvSpPr>
          <p:cNvPr id="4" name="スライド番号プレースホルダー 3"/>
          <p:cNvSpPr>
            <a:spLocks noGrp="1"/>
          </p:cNvSpPr>
          <p:nvPr>
            <p:ph type="sldNum" sz="quarter" idx="10"/>
          </p:nvPr>
        </p:nvSpPr>
        <p:spPr/>
        <p:txBody>
          <a:bodyPr/>
          <a:lstStyle/>
          <a:p>
            <a:fld id="{B6B59538-C466-1F46-AA19-45478F843534}" type="slidenum">
              <a:rPr kumimoji="1" lang="ja-JP" altLang="en-US" smtClean="0"/>
              <a:t>10</a:t>
            </a:fld>
            <a:endParaRPr kumimoji="1" lang="ja-JP" altLang="en-US"/>
          </a:p>
        </p:txBody>
      </p:sp>
    </p:spTree>
    <p:extLst>
      <p:ext uri="{BB962C8B-B14F-4D97-AF65-F5344CB8AC3E}">
        <p14:creationId xmlns:p14="http://schemas.microsoft.com/office/powerpoint/2010/main" val="4524493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既存の</a:t>
            </a:r>
            <a:r>
              <a:rPr kumimoji="1" lang="en-US" altLang="ja-JP" dirty="0"/>
              <a:t>IDS</a:t>
            </a:r>
            <a:r>
              <a:rPr kumimoji="1" lang="ja-JP" altLang="en-US" dirty="0"/>
              <a:t>に修正を加えることなく</a:t>
            </a:r>
            <a:r>
              <a:rPr kumimoji="1" lang="en-US" altLang="ja-JP" dirty="0" err="1"/>
              <a:t>IDSp</a:t>
            </a:r>
            <a:r>
              <a:rPr kumimoji="1" lang="ja-JP" altLang="en-US" dirty="0"/>
              <a:t>フロードを可能にするため、</a:t>
            </a:r>
            <a:r>
              <a:rPr kumimoji="1" lang="en-US" altLang="ja-JP" dirty="0" err="1"/>
              <a:t>Transcall</a:t>
            </a:r>
            <a:r>
              <a:rPr kumimoji="1" lang="ja-JP" altLang="en-US" dirty="0"/>
              <a:t>と</a:t>
            </a:r>
            <a:r>
              <a:rPr kumimoji="1" lang="en-US" altLang="ja-JP" dirty="0" err="1"/>
              <a:t>VMemTrans</a:t>
            </a:r>
            <a:r>
              <a:rPr kumimoji="1" lang="ja-JP" altLang="en-US" dirty="0"/>
              <a:t>を統合しました、</a:t>
            </a:r>
            <a:r>
              <a:rPr kumimoji="1" lang="en-US" altLang="ja-JP" dirty="0" err="1"/>
              <a:t>Transcall</a:t>
            </a:r>
            <a:r>
              <a:rPr kumimoji="1" lang="ja-JP" altLang="en-US" dirty="0"/>
              <a:t>は、</a:t>
            </a:r>
            <a:r>
              <a:rPr kumimoji="1" lang="en-US" altLang="ja-JP" dirty="0"/>
              <a:t>VM</a:t>
            </a:r>
            <a:r>
              <a:rPr kumimoji="1" lang="ja-JP" altLang="en-US" dirty="0"/>
              <a:t>のプロセスやネットワークの情報を取得して、シャドウ</a:t>
            </a:r>
            <a:r>
              <a:rPr kumimoji="1" lang="en-US" altLang="ja-JP" dirty="0"/>
              <a:t>proc</a:t>
            </a:r>
            <a:r>
              <a:rPr kumimoji="1" lang="ja-JP" altLang="en-US" dirty="0"/>
              <a:t>ファイルシステムを構築し、</a:t>
            </a:r>
            <a:r>
              <a:rPr kumimoji="1" lang="en-US" altLang="ja-JP" dirty="0"/>
              <a:t>IDS</a:t>
            </a:r>
            <a:r>
              <a:rPr kumimoji="1" lang="ja-JP" altLang="en-US" dirty="0"/>
              <a:t>に提供します。</a:t>
            </a:r>
            <a:endParaRPr kumimoji="1" lang="en-US" altLang="ja-JP" dirty="0"/>
          </a:p>
          <a:p>
            <a:endParaRPr kumimoji="1" lang="en-US" altLang="ja-JP" dirty="0"/>
          </a:p>
          <a:p>
            <a:r>
              <a:rPr kumimoji="1" lang="en-US" altLang="ja-JP" dirty="0" err="1"/>
              <a:t>VMemTrans</a:t>
            </a:r>
            <a:r>
              <a:rPr kumimoji="1" lang="ja-JP" altLang="en-US" dirty="0"/>
              <a:t>と統合することによって、複数ホストに分割されたメモリを用いる</a:t>
            </a:r>
            <a:r>
              <a:rPr kumimoji="1" lang="en-US" altLang="ja-JP" dirty="0"/>
              <a:t>VM</a:t>
            </a:r>
            <a:r>
              <a:rPr kumimoji="1" lang="ja-JP" altLang="en-US" dirty="0"/>
              <a:t>に対しても</a:t>
            </a:r>
            <a:r>
              <a:rPr kumimoji="1" lang="en-US" altLang="ja-JP" dirty="0"/>
              <a:t>IDS</a:t>
            </a:r>
            <a:r>
              <a:rPr kumimoji="1" lang="ja-JP" altLang="en-US" dirty="0"/>
              <a:t>オフロードが可能になりました</a:t>
            </a:r>
            <a:endParaRPr kumimoji="1" lang="en-US" altLang="ja-JP" dirty="0"/>
          </a:p>
          <a:p>
            <a:r>
              <a:rPr kumimoji="1" lang="ja-JP" altLang="en-US" dirty="0"/>
              <a:t>。</a:t>
            </a:r>
            <a:endParaRPr kumimoji="1" lang="en-US" altLang="ja-JP" dirty="0"/>
          </a:p>
          <a:p>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B6B59538-C466-1F46-AA19-45478F843534}" type="slidenum">
              <a:rPr kumimoji="1" lang="ja-JP" altLang="en-US" smtClean="0"/>
              <a:t>11</a:t>
            </a:fld>
            <a:endParaRPr kumimoji="1" lang="ja-JP" altLang="en-US"/>
          </a:p>
        </p:txBody>
      </p:sp>
    </p:spTree>
    <p:extLst>
      <p:ext uri="{BB962C8B-B14F-4D97-AF65-F5344CB8AC3E}">
        <p14:creationId xmlns:p14="http://schemas.microsoft.com/office/powerpoint/2010/main" val="16233888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実験で</a:t>
            </a:r>
            <a:r>
              <a:rPr kumimoji="1" lang="en-US" altLang="ja-JP" dirty="0" err="1"/>
              <a:t>VMemTrans</a:t>
            </a:r>
            <a:r>
              <a:rPr kumimoji="1" lang="ja-JP" altLang="en-US" dirty="0"/>
              <a:t>による</a:t>
            </a:r>
            <a:r>
              <a:rPr kumimoji="1" lang="en-US" altLang="ja-JP" dirty="0"/>
              <a:t>IDS</a:t>
            </a:r>
            <a:r>
              <a:rPr kumimoji="1" lang="ja-JP" altLang="en-US" dirty="0"/>
              <a:t>オフロードの性能を測定しました。</a:t>
            </a:r>
            <a:endParaRPr kumimoji="1" lang="en-US" altLang="ja-JP" dirty="0"/>
          </a:p>
          <a:p>
            <a:r>
              <a:rPr kumimoji="1" lang="en-US" altLang="ja-JP" dirty="0"/>
              <a:t>IDS</a:t>
            </a:r>
            <a:r>
              <a:rPr kumimoji="1" lang="ja-JP" altLang="en-US" dirty="0"/>
              <a:t>オフロードの性能や、</a:t>
            </a:r>
            <a:r>
              <a:rPr kumimoji="1" lang="en-US" altLang="ja-JP" dirty="0"/>
              <a:t>VM</a:t>
            </a:r>
            <a:r>
              <a:rPr kumimoji="1" lang="ja-JP" altLang="en-US" dirty="0"/>
              <a:t>のメモリアクセス性能への影響を測定し、</a:t>
            </a:r>
            <a:r>
              <a:rPr kumimoji="1" lang="en-US" altLang="ja-JP" dirty="0" err="1"/>
              <a:t>VMemTrans</a:t>
            </a:r>
            <a:r>
              <a:rPr kumimoji="1" lang="ja-JP" altLang="en-US" dirty="0"/>
              <a:t>が提供する二つのメモリアクセス手法について比較を行いました。</a:t>
            </a:r>
            <a:endParaRPr kumimoji="1" lang="en-US" altLang="ja-JP" dirty="0"/>
          </a:p>
          <a:p>
            <a:endParaRPr kumimoji="1" lang="en-US" altLang="ja-JP" dirty="0"/>
          </a:p>
          <a:p>
            <a:r>
              <a:rPr kumimoji="1" lang="ja-JP" altLang="en-US" dirty="0"/>
              <a:t>実験環境は以下の通りで、メインホストとサブホストとして二台のマシンを用意し、分割マイグレーションを実装した</a:t>
            </a:r>
            <a:r>
              <a:rPr kumimoji="1" lang="en-US" altLang="ja-JP" dirty="0"/>
              <a:t>Linux 4.11</a:t>
            </a:r>
            <a:r>
              <a:rPr kumimoji="1" lang="ja-JP" altLang="en-US" dirty="0"/>
              <a:t>と</a:t>
            </a:r>
            <a:r>
              <a:rPr kumimoji="1" lang="en-US" altLang="ja-JP" dirty="0"/>
              <a:t>QEMU-KVM 2.4.1</a:t>
            </a:r>
            <a:r>
              <a:rPr kumimoji="1" lang="ja-JP" altLang="en-US" dirty="0"/>
              <a:t>を動作させ、ギガビットイーサネットで接続しました。</a:t>
            </a:r>
            <a:endParaRPr kumimoji="1" lang="en-US" altLang="ja-JP" dirty="0"/>
          </a:p>
        </p:txBody>
      </p:sp>
      <p:sp>
        <p:nvSpPr>
          <p:cNvPr id="4" name="スライド番号プレースホルダー 3"/>
          <p:cNvSpPr>
            <a:spLocks noGrp="1"/>
          </p:cNvSpPr>
          <p:nvPr>
            <p:ph type="sldNum" sz="quarter" idx="10"/>
          </p:nvPr>
        </p:nvSpPr>
        <p:spPr/>
        <p:txBody>
          <a:bodyPr/>
          <a:lstStyle/>
          <a:p>
            <a:fld id="{B6B59538-C466-1F46-AA19-45478F843534}" type="slidenum">
              <a:rPr kumimoji="1" lang="ja-JP" altLang="en-US" smtClean="0"/>
              <a:t>12</a:t>
            </a:fld>
            <a:endParaRPr kumimoji="1" lang="ja-JP" altLang="en-US"/>
          </a:p>
        </p:txBody>
      </p:sp>
    </p:spTree>
    <p:extLst>
      <p:ext uri="{BB962C8B-B14F-4D97-AF65-F5344CB8AC3E}">
        <p14:creationId xmlns:p14="http://schemas.microsoft.com/office/powerpoint/2010/main" val="34223733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左のグラフに示す実験結果から、メモリ分割前と比較して、性能低下は最大</a:t>
            </a:r>
            <a:r>
              <a:rPr kumimoji="1" lang="en-US" altLang="ja-JP" dirty="0"/>
              <a:t>3.6%</a:t>
            </a:r>
            <a:r>
              <a:rPr kumimoji="1" lang="ja-JP" altLang="en-US" dirty="0"/>
              <a:t>程度であることがわかった。</a:t>
            </a:r>
            <a:endParaRPr kumimoji="1" lang="en-US" altLang="ja-JP" dirty="0"/>
          </a:p>
          <a:p>
            <a:endParaRPr kumimoji="1" lang="en-US" altLang="ja-JP" dirty="0"/>
          </a:p>
          <a:p>
            <a:r>
              <a:rPr kumimoji="1" lang="en-US" altLang="ja-JP" dirty="0"/>
              <a:t>VM</a:t>
            </a:r>
            <a:r>
              <a:rPr kumimoji="1" lang="ja-JP" altLang="en-US" dirty="0"/>
              <a:t>へのコマンド送信とリモートページングのオーバーヘッド</a:t>
            </a:r>
            <a:endParaRPr kumimoji="1" lang="en-US" altLang="ja-JP" dirty="0"/>
          </a:p>
          <a:p>
            <a:endParaRPr kumimoji="1" lang="en-US" altLang="ja-JP" dirty="0"/>
          </a:p>
          <a:p>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B6B59538-C466-1F46-AA19-45478F843534}" type="slidenum">
              <a:rPr kumimoji="1" lang="ja-JP" altLang="en-US" smtClean="0"/>
              <a:t>13</a:t>
            </a:fld>
            <a:endParaRPr kumimoji="1" lang="ja-JP" altLang="en-US"/>
          </a:p>
        </p:txBody>
      </p:sp>
    </p:spTree>
    <p:extLst>
      <p:ext uri="{BB962C8B-B14F-4D97-AF65-F5344CB8AC3E}">
        <p14:creationId xmlns:p14="http://schemas.microsoft.com/office/powerpoint/2010/main" val="22950059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a:p>
            <a:r>
              <a:rPr kumimoji="1" lang="ja-JP" altLang="en-US" dirty="0"/>
              <a:t>理由</a:t>
            </a:r>
            <a:endParaRPr kumimoji="1" lang="en-US" altLang="ja-JP" dirty="0"/>
          </a:p>
          <a:p>
            <a:r>
              <a:rPr kumimoji="1" lang="en-US" altLang="ja-JP" dirty="0" err="1"/>
              <a:t>Transcall</a:t>
            </a:r>
            <a:r>
              <a:rPr kumimoji="1" lang="ja-JP" altLang="en-US" dirty="0"/>
              <a:t>が取得した情報が</a:t>
            </a:r>
            <a:r>
              <a:rPr kumimoji="1" lang="en-US" altLang="ja-JP" dirty="0"/>
              <a:t>VM</a:t>
            </a:r>
            <a:r>
              <a:rPr kumimoji="1" lang="ja-JP" altLang="en-US" dirty="0"/>
              <a:t>のメモリ上に保持されていたため</a:t>
            </a:r>
            <a:endParaRPr kumimoji="1" lang="en-US" altLang="ja-JP" dirty="0"/>
          </a:p>
          <a:p>
            <a:endParaRPr kumimoji="1" lang="en-US" altLang="ja-JP" dirty="0"/>
          </a:p>
          <a:p>
            <a:r>
              <a:rPr kumimoji="1" lang="en-US" altLang="ja-JP" dirty="0"/>
              <a:t>VT</a:t>
            </a:r>
            <a:r>
              <a:rPr kumimoji="1" lang="ja-JP" altLang="en-US" dirty="0"/>
              <a:t>ランタイムがメモリ取得をした場合には、</a:t>
            </a:r>
            <a:r>
              <a:rPr kumimoji="1" lang="en-US" altLang="ja-JP" dirty="0"/>
              <a:t>VM</a:t>
            </a:r>
            <a:r>
              <a:rPr kumimoji="1" lang="ja-JP" altLang="en-US" dirty="0"/>
              <a:t>のメモリにデータが書き込まれることはないので、</a:t>
            </a:r>
            <a:r>
              <a:rPr kumimoji="1" lang="en-US" altLang="ja-JP" dirty="0" err="1"/>
              <a:t>ps</a:t>
            </a:r>
            <a:r>
              <a:rPr kumimoji="1" lang="ja-JP" altLang="en-US" dirty="0"/>
              <a:t>コマンド実行時にリモートページングを行う必要がある</a:t>
            </a:r>
          </a:p>
        </p:txBody>
      </p:sp>
      <p:sp>
        <p:nvSpPr>
          <p:cNvPr id="4" name="スライド番号プレースホルダー 3"/>
          <p:cNvSpPr>
            <a:spLocks noGrp="1"/>
          </p:cNvSpPr>
          <p:nvPr>
            <p:ph type="sldNum" sz="quarter" idx="10"/>
          </p:nvPr>
        </p:nvSpPr>
        <p:spPr/>
        <p:txBody>
          <a:bodyPr/>
          <a:lstStyle/>
          <a:p>
            <a:fld id="{B6B59538-C466-1F46-AA19-45478F843534}" type="slidenum">
              <a:rPr kumimoji="1" lang="ja-JP" altLang="en-US" smtClean="0"/>
              <a:t>14</a:t>
            </a:fld>
            <a:endParaRPr kumimoji="1" lang="ja-JP" altLang="en-US"/>
          </a:p>
        </p:txBody>
      </p:sp>
    </p:spTree>
    <p:extLst>
      <p:ext uri="{BB962C8B-B14F-4D97-AF65-F5344CB8AC3E}">
        <p14:creationId xmlns:p14="http://schemas.microsoft.com/office/powerpoint/2010/main" val="26506123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B6B59538-C466-1F46-AA19-45478F843534}" type="slidenum">
              <a:rPr kumimoji="1" lang="ja-JP" altLang="en-US" smtClean="0"/>
              <a:t>15</a:t>
            </a:fld>
            <a:endParaRPr kumimoji="1" lang="ja-JP" altLang="en-US"/>
          </a:p>
        </p:txBody>
      </p:sp>
    </p:spTree>
    <p:extLst>
      <p:ext uri="{BB962C8B-B14F-4D97-AF65-F5344CB8AC3E}">
        <p14:creationId xmlns:p14="http://schemas.microsoft.com/office/powerpoint/2010/main" val="2756113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a:p>
            <a:r>
              <a:rPr kumimoji="1" lang="ja-JP" altLang="en-US" dirty="0"/>
              <a:t>二つの手法にはトレードオフがあった</a:t>
            </a:r>
            <a:endParaRPr kumimoji="1" lang="en-US" altLang="ja-JP" dirty="0"/>
          </a:p>
          <a:p>
            <a:r>
              <a:rPr kumimoji="1" lang="ja-JP" altLang="en-US" dirty="0"/>
              <a:t>質問</a:t>
            </a:r>
            <a:endParaRPr kumimoji="1" lang="en-US" altLang="ja-JP" dirty="0"/>
          </a:p>
          <a:p>
            <a:r>
              <a:rPr kumimoji="1" lang="ja-JP" altLang="en-US" dirty="0"/>
              <a:t>メインホスト以外へオフロードする利点は</a:t>
            </a:r>
            <a:endParaRPr kumimoji="1" lang="en-US" altLang="ja-JP" dirty="0"/>
          </a:p>
          <a:p>
            <a:r>
              <a:rPr kumimoji="1" lang="en-US" altLang="ja-JP" dirty="0"/>
              <a:t>A. </a:t>
            </a:r>
            <a:r>
              <a:rPr kumimoji="1" lang="ja-JP" altLang="en-US" dirty="0"/>
              <a:t>クラウド自体</a:t>
            </a:r>
            <a:r>
              <a:rPr kumimoji="1" lang="en-US" altLang="ja-JP" dirty="0"/>
              <a:t>(</a:t>
            </a:r>
            <a:r>
              <a:rPr kumimoji="1" lang="ja-JP" altLang="en-US" dirty="0"/>
              <a:t>メインホスト</a:t>
            </a:r>
            <a:r>
              <a:rPr kumimoji="1" lang="en-US" altLang="ja-JP" dirty="0"/>
              <a:t>)</a:t>
            </a:r>
            <a:r>
              <a:rPr kumimoji="1" lang="ja-JP" altLang="en-US" dirty="0"/>
              <a:t>が信頼できない場合でもリモートで監視できる</a:t>
            </a:r>
            <a:endParaRPr kumimoji="1" lang="en-US" altLang="ja-JP" dirty="0"/>
          </a:p>
          <a:p>
            <a:r>
              <a:rPr kumimoji="1" lang="ja-JP" altLang="en-US" dirty="0"/>
              <a:t>リモートでの監視ができれば、マイグレーションへの対応もできる</a:t>
            </a:r>
            <a:endParaRPr kumimoji="1" lang="en-US" altLang="ja-JP" dirty="0"/>
          </a:p>
          <a:p>
            <a:endParaRPr kumimoji="1" lang="en-US" altLang="ja-JP" dirty="0"/>
          </a:p>
          <a:p>
            <a:r>
              <a:rPr kumimoji="1" lang="ja-JP" altLang="en-US" dirty="0"/>
              <a:t>現在、メインホスト上へのオフロードにしか対応していないため、メインホスト以外へのオフロードに対応させる</a:t>
            </a:r>
            <a:endParaRPr kumimoji="1" lang="en-US" altLang="ja-JP" dirty="0"/>
          </a:p>
          <a:p>
            <a:endParaRPr kumimoji="1" lang="en-US" altLang="ja-JP" dirty="0"/>
          </a:p>
          <a:p>
            <a:r>
              <a:rPr kumimoji="1" lang="ja-JP" altLang="en-US" dirty="0"/>
              <a:t>現在では、ミグレーション時に一旦監視を中断し、マイグレーション後に監視を再開する必要がある</a:t>
            </a:r>
            <a:endParaRPr kumimoji="1" lang="en-US" altLang="ja-JP" dirty="0"/>
          </a:p>
          <a:p>
            <a:r>
              <a:rPr kumimoji="1" lang="ja-JP" altLang="en-US" dirty="0"/>
              <a:t>そのため、マイグレーション時にも監視を中断せずに継続できるようにする</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B6B59538-C466-1F46-AA19-45478F843534}" type="slidenum">
              <a:rPr kumimoji="1" lang="ja-JP" altLang="en-US" smtClean="0"/>
              <a:t>16</a:t>
            </a:fld>
            <a:endParaRPr kumimoji="1" lang="ja-JP" altLang="en-US"/>
          </a:p>
        </p:txBody>
      </p:sp>
    </p:spTree>
    <p:extLst>
      <p:ext uri="{BB962C8B-B14F-4D97-AF65-F5344CB8AC3E}">
        <p14:creationId xmlns:p14="http://schemas.microsoft.com/office/powerpoint/2010/main" val="15855148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仮想マシンをユーザに提供す</a:t>
            </a:r>
            <a:r>
              <a:rPr kumimoji="1" lang="en-US" altLang="ja-JP" dirty="0" err="1"/>
              <a:t>rIaaS</a:t>
            </a:r>
            <a:r>
              <a:rPr kumimoji="1" lang="ja-JP" altLang="en-US" dirty="0"/>
              <a:t>型クラウドが普及している</a:t>
            </a:r>
            <a:endParaRPr kumimoji="1" lang="en-US" altLang="ja-JP" dirty="0"/>
          </a:p>
          <a:p>
            <a:endParaRPr kumimoji="1" lang="en-US" altLang="ja-JP" dirty="0"/>
          </a:p>
          <a:p>
            <a:r>
              <a:rPr kumimoji="1" lang="en-US" altLang="ja-JP" dirty="0"/>
              <a:t>IaaS</a:t>
            </a:r>
            <a:r>
              <a:rPr kumimoji="1" lang="ja-JP" altLang="en-US" dirty="0"/>
              <a:t>型クラウドではユーザは自由に</a:t>
            </a:r>
            <a:r>
              <a:rPr kumimoji="1" lang="en-US" altLang="ja-JP" dirty="0"/>
              <a:t>VM</a:t>
            </a:r>
            <a:r>
              <a:rPr kumimoji="1" lang="ja-JP" altLang="en-US" dirty="0"/>
              <a:t>内のシステムを構築可能</a:t>
            </a:r>
            <a:endParaRPr kumimoji="1" lang="en-US" altLang="ja-JP" dirty="0"/>
          </a:p>
          <a:p>
            <a:endParaRPr kumimoji="1" lang="en-US" altLang="ja-JP" dirty="0"/>
          </a:p>
          <a:p>
            <a:r>
              <a:rPr kumimoji="1" lang="ja-JP" altLang="en-US" dirty="0"/>
              <a:t>中では大容量メモリを持つ</a:t>
            </a:r>
            <a:r>
              <a:rPr kumimoji="1" lang="en-US" altLang="ja-JP" dirty="0"/>
              <a:t>VM</a:t>
            </a:r>
            <a:r>
              <a:rPr kumimoji="1" lang="ja-JP" altLang="en-US" dirty="0"/>
              <a:t>も提供されている</a:t>
            </a:r>
            <a:endParaRPr kumimoji="1" lang="en-US" altLang="ja-JP" dirty="0"/>
          </a:p>
          <a:p>
            <a:r>
              <a:rPr kumimoji="1" lang="ja-JP" altLang="en-US" dirty="0"/>
              <a:t>アマゾンでは</a:t>
            </a:r>
            <a:r>
              <a:rPr kumimoji="1" lang="en-US" altLang="ja-JP" dirty="0"/>
              <a:t>4TB</a:t>
            </a:r>
            <a:r>
              <a:rPr kumimoji="1" lang="ja-JP" altLang="en-US" dirty="0"/>
              <a:t>のメモリを持つ</a:t>
            </a:r>
            <a:r>
              <a:rPr kumimoji="1" lang="en-US" altLang="ja-JP" dirty="0"/>
              <a:t>VM</a:t>
            </a:r>
            <a:r>
              <a:rPr kumimoji="1" lang="ja-JP" altLang="en-US" dirty="0"/>
              <a:t>も利用できる</a:t>
            </a:r>
            <a:endParaRPr kumimoji="1" lang="en-US" altLang="ja-JP" dirty="0"/>
          </a:p>
          <a:p>
            <a:r>
              <a:rPr kumimoji="1" lang="ja-JP" altLang="en-US" dirty="0"/>
              <a:t>これらはビッグデータの解析等に使われる</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B6B59538-C466-1F46-AA19-45478F843534}" type="slidenum">
              <a:rPr kumimoji="1" lang="ja-JP" altLang="en-US" smtClean="0"/>
              <a:t>2</a:t>
            </a:fld>
            <a:endParaRPr kumimoji="1" lang="ja-JP" altLang="en-US"/>
          </a:p>
        </p:txBody>
      </p:sp>
    </p:spTree>
    <p:extLst>
      <p:ext uri="{BB962C8B-B14F-4D97-AF65-F5344CB8AC3E}">
        <p14:creationId xmlns:p14="http://schemas.microsoft.com/office/powerpoint/2010/main" val="2136834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VM</a:t>
            </a:r>
            <a:r>
              <a:rPr kumimoji="1" lang="ja-JP" altLang="en-US" dirty="0"/>
              <a:t>は</a:t>
            </a:r>
            <a:r>
              <a:rPr kumimoji="1" lang="en-US" altLang="ja-JP" dirty="0"/>
              <a:t>VM</a:t>
            </a:r>
            <a:r>
              <a:rPr kumimoji="1" lang="ja-JP" altLang="en-US" dirty="0"/>
              <a:t>マイグレーションという技術をつかって、</a:t>
            </a:r>
            <a:r>
              <a:rPr kumimoji="1" lang="en-US" altLang="ja-JP" dirty="0"/>
              <a:t>VM</a:t>
            </a:r>
            <a:r>
              <a:rPr kumimoji="1" lang="ja-JP" altLang="en-US" dirty="0"/>
              <a:t>を停止させることなく他のホストへ移送できる</a:t>
            </a:r>
            <a:endParaRPr kumimoji="1" lang="en-US" altLang="ja-JP" dirty="0"/>
          </a:p>
          <a:p>
            <a:endParaRPr kumimoji="1" lang="en-US" altLang="ja-JP" dirty="0"/>
          </a:p>
          <a:p>
            <a:r>
              <a:rPr kumimoji="1" lang="ja-JP" altLang="en-US" dirty="0"/>
              <a:t>マイグレーションはホストのメンテナンス時などに行われる</a:t>
            </a:r>
            <a:endParaRPr kumimoji="1" lang="en-US" altLang="ja-JP" dirty="0"/>
          </a:p>
          <a:p>
            <a:endParaRPr kumimoji="1" lang="en-US" altLang="ja-JP" dirty="0"/>
          </a:p>
          <a:p>
            <a:r>
              <a:rPr kumimoji="1" lang="ja-JP" altLang="en-US" dirty="0"/>
              <a:t>マイグレーションを行う時には、ネットワーク経由で</a:t>
            </a:r>
            <a:r>
              <a:rPr kumimoji="1" lang="en-US" altLang="ja-JP" dirty="0"/>
              <a:t>VM</a:t>
            </a:r>
            <a:r>
              <a:rPr kumimoji="1" lang="ja-JP" altLang="en-US" dirty="0"/>
              <a:t>のメモリが転送される　（アニメーション）</a:t>
            </a:r>
            <a:endParaRPr kumimoji="1" lang="en-US" altLang="ja-JP" dirty="0"/>
          </a:p>
          <a:p>
            <a:endParaRPr kumimoji="1" lang="en-US" altLang="ja-JP" dirty="0"/>
          </a:p>
          <a:p>
            <a:r>
              <a:rPr kumimoji="1" lang="ja-JP" altLang="en-US" dirty="0"/>
              <a:t>そのため、移送先に十分な空きメモリが必要</a:t>
            </a:r>
            <a:endParaRPr kumimoji="1" lang="en-US" altLang="ja-JP" dirty="0"/>
          </a:p>
          <a:p>
            <a:endParaRPr kumimoji="1" lang="en-US" altLang="ja-JP" dirty="0"/>
          </a:p>
          <a:p>
            <a:r>
              <a:rPr kumimoji="1" lang="ja-JP" altLang="en-US" dirty="0"/>
              <a:t>しかし、大容量メモリを持つ</a:t>
            </a:r>
            <a:r>
              <a:rPr kumimoji="1" lang="en-US" altLang="ja-JP" dirty="0"/>
              <a:t>VM</a:t>
            </a:r>
            <a:r>
              <a:rPr kumimoji="1" lang="ja-JP" altLang="en-US" dirty="0"/>
              <a:t>の場合には、十分な空きメモリを持つホストを確保しておくコストが高区、マイグレーションが困難になる</a:t>
            </a:r>
            <a:endParaRPr kumimoji="1" lang="en-US" altLang="ja-JP" dirty="0"/>
          </a:p>
          <a:p>
            <a:endParaRPr kumimoji="1" lang="en-US" altLang="ja-JP" dirty="0"/>
          </a:p>
          <a:p>
            <a:r>
              <a:rPr kumimoji="1" lang="ja-JP" altLang="en-US" dirty="0"/>
              <a:t>もし、移送先ホストの空き容量が不足するとマイグレーションが失敗する</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B6B59538-C466-1F46-AA19-45478F843534}" type="slidenum">
              <a:rPr kumimoji="1" lang="ja-JP" altLang="en-US" smtClean="0"/>
              <a:t>3</a:t>
            </a:fld>
            <a:endParaRPr kumimoji="1" lang="ja-JP" altLang="en-US"/>
          </a:p>
        </p:txBody>
      </p:sp>
    </p:spTree>
    <p:extLst>
      <p:ext uri="{BB962C8B-B14F-4D97-AF65-F5344CB8AC3E}">
        <p14:creationId xmlns:p14="http://schemas.microsoft.com/office/powerpoint/2010/main" val="23495068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そこで、メモリを分割して複数のホストへ転送する分割マイグレーションが提案されている</a:t>
            </a:r>
            <a:endParaRPr kumimoji="1" lang="en-US" altLang="ja-JP" dirty="0"/>
          </a:p>
          <a:p>
            <a:endParaRPr kumimoji="1" lang="en-US" altLang="ja-JP" dirty="0"/>
          </a:p>
          <a:p>
            <a:r>
              <a:rPr kumimoji="1" lang="ja-JP" altLang="en-US" dirty="0"/>
              <a:t>分割マイグレーションでは、アクセスが予測されるメモリをメインホストへ、メインホストに入りきらないメモリをサブホストへ転送する。</a:t>
            </a:r>
            <a:endParaRPr kumimoji="1" lang="en-US" altLang="ja-JP" dirty="0"/>
          </a:p>
          <a:p>
            <a:endParaRPr kumimoji="1" lang="en-US" altLang="ja-JP" dirty="0"/>
          </a:p>
          <a:p>
            <a:r>
              <a:rPr kumimoji="1" lang="ja-JP" altLang="en-US" dirty="0"/>
              <a:t>マイグレーション後はメインホスト上で</a:t>
            </a:r>
            <a:r>
              <a:rPr kumimoji="1" lang="en-US" altLang="ja-JP" dirty="0"/>
              <a:t>VM</a:t>
            </a:r>
            <a:r>
              <a:rPr kumimoji="1" lang="ja-JP" altLang="en-US" dirty="0"/>
              <a:t>を起動し、</a:t>
            </a:r>
            <a:r>
              <a:rPr kumimoji="1" lang="en-US" altLang="ja-JP" dirty="0"/>
              <a:t>VM</a:t>
            </a:r>
            <a:r>
              <a:rPr kumimoji="1" lang="ja-JP" altLang="en-US" dirty="0"/>
              <a:t>がサブホストのメモリを必要とすると、リモートページングでメモリを取得する</a:t>
            </a:r>
            <a:endParaRPr kumimoji="1" lang="en-US" altLang="ja-JP" dirty="0"/>
          </a:p>
          <a:p>
            <a:endParaRPr kumimoji="1" lang="en-US" altLang="ja-JP" dirty="0"/>
          </a:p>
          <a:p>
            <a:r>
              <a:rPr kumimoji="1" lang="en-US" altLang="ja-JP" dirty="0"/>
              <a:t>**************************************</a:t>
            </a:r>
          </a:p>
          <a:p>
            <a:r>
              <a:rPr kumimoji="1" lang="ja-JP" altLang="en-US" dirty="0"/>
              <a:t>準備するコストは安い</a:t>
            </a:r>
            <a:endParaRPr kumimoji="1" lang="en-US" altLang="ja-JP" dirty="0"/>
          </a:p>
          <a:p>
            <a:endParaRPr kumimoji="1" lang="en-US" altLang="ja-JP" dirty="0"/>
          </a:p>
          <a:p>
            <a:r>
              <a:rPr kumimoji="1" lang="ja-JP" altLang="en-US" dirty="0"/>
              <a:t>一台当たりのメモリ容量にも関わる</a:t>
            </a:r>
            <a:endParaRPr kumimoji="1" lang="en-US" altLang="ja-JP" dirty="0"/>
          </a:p>
          <a:p>
            <a:r>
              <a:rPr kumimoji="1" lang="ja-JP" altLang="en-US" dirty="0"/>
              <a:t>たくさんさせるのは　高い</a:t>
            </a:r>
            <a:endParaRPr kumimoji="1" lang="en-US" altLang="ja-JP" dirty="0"/>
          </a:p>
          <a:p>
            <a:endParaRPr kumimoji="1" lang="en-US" altLang="ja-JP" dirty="0"/>
          </a:p>
          <a:p>
            <a:endParaRPr kumimoji="1" lang="en-US" altLang="ja-JP" dirty="0"/>
          </a:p>
          <a:p>
            <a:r>
              <a:rPr kumimoji="1" lang="ja-JP" altLang="en-US" dirty="0"/>
              <a:t>大きい方</a:t>
            </a:r>
            <a:endParaRPr kumimoji="1" lang="en-US" altLang="ja-JP" dirty="0"/>
          </a:p>
          <a:p>
            <a:r>
              <a:rPr kumimoji="1" lang="ja-JP" altLang="en-US" dirty="0"/>
              <a:t>運用が大変</a:t>
            </a:r>
            <a:endParaRPr kumimoji="1" lang="en-US" altLang="ja-JP" dirty="0"/>
          </a:p>
          <a:p>
            <a:r>
              <a:rPr kumimoji="1" lang="ja-JP" altLang="en-US" dirty="0"/>
              <a:t>開けておくのがコスト高い</a:t>
            </a:r>
            <a:endParaRPr kumimoji="1" lang="en-US" altLang="ja-JP" dirty="0"/>
          </a:p>
          <a:p>
            <a:endParaRPr kumimoji="1" lang="en-US" altLang="ja-JP" dirty="0"/>
          </a:p>
          <a:p>
            <a:r>
              <a:rPr kumimoji="1" lang="en-US" altLang="ja-JP" dirty="0"/>
              <a:t>1TB</a:t>
            </a:r>
            <a:r>
              <a:rPr kumimoji="1" lang="ja-JP" altLang="en-US" dirty="0"/>
              <a:t>で得する　分割が</a:t>
            </a:r>
            <a:endParaRPr kumimoji="1" lang="en-US" altLang="ja-JP" dirty="0"/>
          </a:p>
          <a:p>
            <a:endParaRPr kumimoji="1" lang="en-US" altLang="ja-JP" dirty="0"/>
          </a:p>
          <a:p>
            <a:r>
              <a:rPr kumimoji="1" lang="ja-JP" altLang="en-US" dirty="0"/>
              <a:t>かならず有利ではない</a:t>
            </a:r>
            <a:endParaRPr kumimoji="1" lang="en-US" altLang="ja-JP" dirty="0"/>
          </a:p>
          <a:p>
            <a:r>
              <a:rPr kumimoji="1" lang="ja-JP" altLang="en-US" dirty="0"/>
              <a:t>バランスは　変わる</a:t>
            </a:r>
            <a:endParaRPr kumimoji="1" lang="en-US" altLang="ja-JP" dirty="0"/>
          </a:p>
          <a:p>
            <a:endParaRPr kumimoji="1" lang="en-US" altLang="ja-JP" dirty="0"/>
          </a:p>
          <a:p>
            <a:r>
              <a:rPr kumimoji="1" lang="ja-JP" altLang="en-US" dirty="0"/>
              <a:t>移送元の穴は開けない</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B6B59538-C466-1F46-AA19-45478F843534}" type="slidenum">
              <a:rPr kumimoji="1" lang="ja-JP" altLang="en-US" smtClean="0"/>
              <a:t>4</a:t>
            </a:fld>
            <a:endParaRPr kumimoji="1" lang="ja-JP" altLang="en-US"/>
          </a:p>
        </p:txBody>
      </p:sp>
    </p:spTree>
    <p:extLst>
      <p:ext uri="{BB962C8B-B14F-4D97-AF65-F5344CB8AC3E}">
        <p14:creationId xmlns:p14="http://schemas.microsoft.com/office/powerpoint/2010/main" val="23116457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しかし、分割マイグレーション後には</a:t>
            </a:r>
            <a:r>
              <a:rPr kumimoji="1" lang="en-US" altLang="ja-JP" dirty="0"/>
              <a:t>IDs</a:t>
            </a:r>
            <a:r>
              <a:rPr kumimoji="1" lang="ja-JP" altLang="en-US" dirty="0"/>
              <a:t>オフロードと呼ばれる手法を用いて</a:t>
            </a:r>
            <a:r>
              <a:rPr kumimoji="1" lang="en-US" altLang="ja-JP" dirty="0"/>
              <a:t>VM</a:t>
            </a:r>
            <a:r>
              <a:rPr kumimoji="1" lang="ja-JP" altLang="en-US" dirty="0"/>
              <a:t>を監視することが難しくなる</a:t>
            </a:r>
            <a:endParaRPr kumimoji="1" lang="en-US" altLang="ja-JP" dirty="0"/>
          </a:p>
          <a:p>
            <a:endParaRPr kumimoji="1" lang="en-US" altLang="ja-JP" dirty="0"/>
          </a:p>
          <a:p>
            <a:r>
              <a:rPr kumimoji="1" lang="ja-JP" altLang="en-US" dirty="0"/>
              <a:t>従来、</a:t>
            </a:r>
            <a:r>
              <a:rPr kumimoji="1" lang="en-US" altLang="ja-JP" dirty="0"/>
              <a:t>IDS</a:t>
            </a:r>
            <a:r>
              <a:rPr kumimoji="1" lang="ja-JP" altLang="en-US" dirty="0"/>
              <a:t>を</a:t>
            </a:r>
            <a:r>
              <a:rPr kumimoji="1" lang="en-US" altLang="ja-JP" dirty="0"/>
              <a:t>VM</a:t>
            </a:r>
            <a:r>
              <a:rPr kumimoji="1" lang="ja-JP" altLang="en-US" dirty="0"/>
              <a:t>内で動作させ攻撃を検知していた</a:t>
            </a:r>
            <a:endParaRPr kumimoji="1" lang="en-US" altLang="ja-JP" dirty="0"/>
          </a:p>
          <a:p>
            <a:endParaRPr kumimoji="1" lang="en-US" altLang="ja-JP" dirty="0"/>
          </a:p>
          <a:p>
            <a:r>
              <a:rPr kumimoji="1" lang="en-US" altLang="ja-JP" dirty="0"/>
              <a:t>IDS</a:t>
            </a:r>
            <a:r>
              <a:rPr kumimoji="1" lang="ja-JP" altLang="en-US" dirty="0"/>
              <a:t>はシステムの状態、ディスク、ネットワークを監視して攻撃を検知する。</a:t>
            </a:r>
            <a:endParaRPr kumimoji="1" lang="en-US" altLang="ja-JP" dirty="0"/>
          </a:p>
          <a:p>
            <a:endParaRPr kumimoji="1" lang="en-US" altLang="ja-JP" dirty="0"/>
          </a:p>
          <a:p>
            <a:r>
              <a:rPr kumimoji="1" lang="ja-JP" altLang="en-US" dirty="0"/>
              <a:t>しかし、攻撃者が侵入後に</a:t>
            </a:r>
            <a:r>
              <a:rPr kumimoji="1" lang="en-US" altLang="ja-JP" dirty="0"/>
              <a:t>IDS</a:t>
            </a:r>
            <a:r>
              <a:rPr kumimoji="1" lang="ja-JP" altLang="en-US" dirty="0"/>
              <a:t>が無効化される恐れがある</a:t>
            </a:r>
            <a:endParaRPr kumimoji="1" lang="en-US" altLang="ja-JP" dirty="0"/>
          </a:p>
          <a:p>
            <a:endParaRPr kumimoji="1" lang="en-US" altLang="ja-JP" dirty="0"/>
          </a:p>
          <a:p>
            <a:r>
              <a:rPr kumimoji="1" lang="ja-JP" altLang="en-US" dirty="0"/>
              <a:t>そこで</a:t>
            </a:r>
            <a:r>
              <a:rPr kumimoji="1" lang="en-US" altLang="ja-JP" dirty="0"/>
              <a:t>IDs</a:t>
            </a:r>
            <a:r>
              <a:rPr kumimoji="1" lang="ja-JP" altLang="en-US" dirty="0"/>
              <a:t>を</a:t>
            </a:r>
            <a:r>
              <a:rPr kumimoji="1" lang="en-US" altLang="ja-JP" dirty="0"/>
              <a:t>VM</a:t>
            </a:r>
            <a:r>
              <a:rPr kumimoji="1" lang="ja-JP" altLang="en-US" dirty="0"/>
              <a:t>の外にオフロードし、</a:t>
            </a:r>
            <a:r>
              <a:rPr kumimoji="1" lang="en-US" altLang="ja-JP" dirty="0"/>
              <a:t>VM</a:t>
            </a:r>
            <a:r>
              <a:rPr kumimoji="1" lang="ja-JP" altLang="en-US" dirty="0"/>
              <a:t>の外側からメモリを解析することで監視する</a:t>
            </a:r>
            <a:endParaRPr kumimoji="1" lang="en-US" altLang="ja-JP" dirty="0"/>
          </a:p>
          <a:p>
            <a:endParaRPr kumimoji="1" lang="en-US" altLang="ja-JP" dirty="0"/>
          </a:p>
          <a:p>
            <a:r>
              <a:rPr kumimoji="1" lang="ja-JP" altLang="en-US" dirty="0"/>
              <a:t>これで</a:t>
            </a:r>
            <a:r>
              <a:rPr kumimoji="1" lang="en-US" altLang="ja-JP" dirty="0"/>
              <a:t>IDS</a:t>
            </a:r>
            <a:r>
              <a:rPr kumimoji="1" lang="ja-JP" altLang="en-US" dirty="0"/>
              <a:t>が無効化されることはない</a:t>
            </a:r>
            <a:endParaRPr kumimoji="1" lang="en-US" altLang="ja-JP" dirty="0"/>
          </a:p>
          <a:p>
            <a:endParaRPr kumimoji="1" lang="en-US" altLang="ja-JP" dirty="0"/>
          </a:p>
          <a:p>
            <a:endParaRPr kumimoji="1" lang="en-US" altLang="ja-JP" dirty="0"/>
          </a:p>
          <a:p>
            <a:r>
              <a:rPr kumimoji="1" lang="en-US" altLang="ja-JP" dirty="0"/>
              <a:t>***********************</a:t>
            </a:r>
          </a:p>
          <a:p>
            <a:r>
              <a:rPr kumimoji="1" lang="en-US" altLang="ja-JP" dirty="0"/>
              <a:t>IDS</a:t>
            </a:r>
            <a:r>
              <a:rPr kumimoji="1" lang="ja-JP" altLang="en-US" dirty="0"/>
              <a:t>についてちゃんと</a:t>
            </a:r>
            <a:endParaRPr kumimoji="1" lang="en-US" altLang="ja-JP" dirty="0"/>
          </a:p>
          <a:p>
            <a:r>
              <a:rPr kumimoji="1" lang="ja-JP" altLang="en-US" dirty="0"/>
              <a:t>どんな風に</a:t>
            </a:r>
            <a:endParaRPr kumimoji="1" lang="en-US" altLang="ja-JP" dirty="0"/>
          </a:p>
          <a:p>
            <a:endParaRPr kumimoji="1" lang="en-US" altLang="ja-JP" dirty="0"/>
          </a:p>
          <a:p>
            <a:endParaRPr kumimoji="1" lang="en-US" altLang="ja-JP" dirty="0"/>
          </a:p>
          <a:p>
            <a:r>
              <a:rPr kumimoji="1" lang="ja-JP" altLang="en-US" dirty="0"/>
              <a:t>色が濃ゆい</a:t>
            </a:r>
            <a:endParaRPr kumimoji="1" lang="en-US" altLang="ja-JP" dirty="0"/>
          </a:p>
          <a:p>
            <a:r>
              <a:rPr kumimoji="1" lang="ja-JP" altLang="en-US" dirty="0"/>
              <a:t>色を改善</a:t>
            </a:r>
            <a:endParaRPr kumimoji="1" lang="en-US" altLang="ja-JP" dirty="0"/>
          </a:p>
          <a:p>
            <a:endParaRPr kumimoji="1" lang="en-US" altLang="ja-JP" dirty="0"/>
          </a:p>
          <a:p>
            <a:r>
              <a:rPr kumimoji="1" lang="ja-JP" altLang="en-US" dirty="0"/>
              <a:t>攻撃者っぽい絵</a:t>
            </a:r>
            <a:endParaRPr kumimoji="1" lang="en-US" altLang="ja-JP" dirty="0"/>
          </a:p>
          <a:p>
            <a:r>
              <a:rPr kumimoji="1" lang="ja-JP" altLang="en-US" dirty="0"/>
              <a:t>侵入するアニメ　攻撃者が侵入</a:t>
            </a:r>
            <a:endParaRPr kumimoji="1" lang="en-US" altLang="ja-JP" dirty="0"/>
          </a:p>
          <a:p>
            <a:endParaRPr kumimoji="1" lang="en-US" altLang="ja-JP" dirty="0"/>
          </a:p>
          <a:p>
            <a:r>
              <a:rPr kumimoji="1" lang="ja-JP" altLang="en-US" dirty="0"/>
              <a:t>オフロードするとメモリを出す</a:t>
            </a:r>
            <a:endParaRPr kumimoji="1" lang="en-US" altLang="ja-JP" dirty="0"/>
          </a:p>
        </p:txBody>
      </p:sp>
      <p:sp>
        <p:nvSpPr>
          <p:cNvPr id="4" name="スライド番号プレースホルダー 3"/>
          <p:cNvSpPr>
            <a:spLocks noGrp="1"/>
          </p:cNvSpPr>
          <p:nvPr>
            <p:ph type="sldNum" sz="quarter" idx="10"/>
          </p:nvPr>
        </p:nvSpPr>
        <p:spPr/>
        <p:txBody>
          <a:bodyPr/>
          <a:lstStyle/>
          <a:p>
            <a:fld id="{B6B59538-C466-1F46-AA19-45478F843534}" type="slidenum">
              <a:rPr kumimoji="1" lang="ja-JP" altLang="en-US" smtClean="0"/>
              <a:t>5</a:t>
            </a:fld>
            <a:endParaRPr kumimoji="1" lang="ja-JP" altLang="en-US"/>
          </a:p>
        </p:txBody>
      </p:sp>
    </p:spTree>
    <p:extLst>
      <p:ext uri="{BB962C8B-B14F-4D97-AF65-F5344CB8AC3E}">
        <p14:creationId xmlns:p14="http://schemas.microsoft.com/office/powerpoint/2010/main" val="21402747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しかし、分割マイグレーション後のようにメモリが分割されていると、全てのデータを監視できない。</a:t>
            </a:r>
            <a:endParaRPr kumimoji="1" lang="en-US" altLang="ja-JP" dirty="0"/>
          </a:p>
          <a:p>
            <a:endParaRPr kumimoji="1" lang="en-US" altLang="ja-JP" dirty="0"/>
          </a:p>
          <a:p>
            <a:r>
              <a:rPr kumimoji="1" lang="en-US" altLang="ja-JP" dirty="0"/>
              <a:t>I</a:t>
            </a:r>
            <a:r>
              <a:rPr kumimoji="1" lang="ja-JP" altLang="en-US" dirty="0"/>
              <a:t>図のように</a:t>
            </a:r>
            <a:r>
              <a:rPr kumimoji="1" lang="en-US" altLang="ja-JP" dirty="0"/>
              <a:t>IDS</a:t>
            </a:r>
            <a:r>
              <a:rPr kumimoji="1" lang="ja-JP" altLang="en-US" dirty="0"/>
              <a:t>をメインホスト上にオフロードするとサブホストのメモリにアクセスできない</a:t>
            </a:r>
            <a:endParaRPr kumimoji="1" lang="en-US" altLang="ja-JP" dirty="0"/>
          </a:p>
          <a:p>
            <a:endParaRPr kumimoji="1" lang="en-US" altLang="ja-JP" dirty="0"/>
          </a:p>
          <a:p>
            <a:r>
              <a:rPr kumimoji="1" lang="en-US" altLang="ja-JP" dirty="0"/>
              <a:t>IDS</a:t>
            </a:r>
            <a:r>
              <a:rPr kumimoji="1" lang="ja-JP" altLang="en-US" dirty="0"/>
              <a:t>はメモリを解析することで必要な除法を取得し</a:t>
            </a:r>
            <a:r>
              <a:rPr kumimoji="1" lang="en-US" altLang="ja-JP" dirty="0"/>
              <a:t>VM</a:t>
            </a:r>
            <a:r>
              <a:rPr kumimoji="1" lang="ja-JP" altLang="en-US" dirty="0"/>
              <a:t>を監視するため、全てのメモリにアクセスできないと、監視を行えなくなる可能性がある</a:t>
            </a:r>
            <a:endParaRPr kumimoji="1" lang="en-US" altLang="ja-JP" dirty="0"/>
          </a:p>
          <a:p>
            <a:endParaRPr kumimoji="1" lang="en-US" altLang="ja-JP" dirty="0"/>
          </a:p>
          <a:p>
            <a:r>
              <a:rPr kumimoji="1" lang="en-US" altLang="ja-JP" dirty="0"/>
              <a:t>IDS</a:t>
            </a:r>
            <a:r>
              <a:rPr kumimoji="1" lang="ja-JP" altLang="en-US" dirty="0"/>
              <a:t>がサブホストと通信してメモリを取得する手法も考えられるが、この手法では処理が煩雑になってしまう</a:t>
            </a:r>
            <a:endParaRPr kumimoji="1" lang="en-US" altLang="ja-JP" dirty="0"/>
          </a:p>
          <a:p>
            <a:endParaRPr kumimoji="1" lang="en-US" altLang="ja-JP" dirty="0"/>
          </a:p>
          <a:p>
            <a:r>
              <a:rPr kumimoji="1" lang="ja-JP" altLang="en-US" dirty="0"/>
              <a:t>サブホストのメモリにアクセスするために、サブホスト上にオフロードしても、メインホストにアクセスできなくなる。</a:t>
            </a:r>
            <a:endParaRPr kumimoji="1" lang="en-US" altLang="ja-JP" dirty="0"/>
          </a:p>
        </p:txBody>
      </p:sp>
      <p:sp>
        <p:nvSpPr>
          <p:cNvPr id="4" name="スライド番号プレースホルダー 3"/>
          <p:cNvSpPr>
            <a:spLocks noGrp="1"/>
          </p:cNvSpPr>
          <p:nvPr>
            <p:ph type="sldNum" sz="quarter" idx="10"/>
          </p:nvPr>
        </p:nvSpPr>
        <p:spPr/>
        <p:txBody>
          <a:bodyPr/>
          <a:lstStyle/>
          <a:p>
            <a:fld id="{B6B59538-C466-1F46-AA19-45478F843534}" type="slidenum">
              <a:rPr kumimoji="1" lang="ja-JP" altLang="en-US" smtClean="0"/>
              <a:t>6</a:t>
            </a:fld>
            <a:endParaRPr kumimoji="1" lang="ja-JP" altLang="en-US"/>
          </a:p>
        </p:txBody>
      </p:sp>
    </p:spTree>
    <p:extLst>
      <p:ext uri="{BB962C8B-B14F-4D97-AF65-F5344CB8AC3E}">
        <p14:creationId xmlns:p14="http://schemas.microsoft.com/office/powerpoint/2010/main" val="14558262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そこで、複数ホストに分割されたメモリを用いる</a:t>
            </a:r>
            <a:r>
              <a:rPr kumimoji="1" lang="en-US" altLang="ja-JP" dirty="0"/>
              <a:t>VM</a:t>
            </a:r>
            <a:r>
              <a:rPr kumimoji="1" lang="ja-JP" altLang="en-US" dirty="0"/>
              <a:t>に対して、</a:t>
            </a:r>
            <a:r>
              <a:rPr kumimoji="1" lang="en-US" altLang="ja-JP" dirty="0"/>
              <a:t>IDS</a:t>
            </a:r>
            <a:r>
              <a:rPr kumimoji="1" lang="ja-JP" altLang="en-US" dirty="0"/>
              <a:t>オフロードを可能にするシステム</a:t>
            </a:r>
            <a:r>
              <a:rPr kumimoji="1" lang="en-US" altLang="ja-JP" dirty="0" err="1"/>
              <a:t>VMemTrans</a:t>
            </a:r>
            <a:r>
              <a:rPr kumimoji="1" lang="ja-JP" altLang="en-US" dirty="0"/>
              <a:t>を提案する。</a:t>
            </a:r>
            <a:endParaRPr kumimoji="1" lang="en-US" altLang="ja-JP" dirty="0"/>
          </a:p>
          <a:p>
            <a:endParaRPr kumimoji="1" lang="en-US" altLang="ja-JP" dirty="0"/>
          </a:p>
          <a:p>
            <a:r>
              <a:rPr kumimoji="1" lang="en-US" altLang="ja-JP" dirty="0" err="1"/>
              <a:t>VMemTrans</a:t>
            </a:r>
            <a:r>
              <a:rPr kumimoji="1" lang="ja-JP" altLang="en-US" dirty="0"/>
              <a:t>では　</a:t>
            </a:r>
            <a:r>
              <a:rPr kumimoji="1" lang="en-US" altLang="ja-JP" dirty="0"/>
              <a:t>IDS</a:t>
            </a:r>
            <a:r>
              <a:rPr kumimoji="1" lang="ja-JP" altLang="en-US" dirty="0"/>
              <a:t>をメインホスト上にオフロードし、</a:t>
            </a:r>
            <a:r>
              <a:rPr kumimoji="1" lang="en-US" altLang="ja-JP" dirty="0"/>
              <a:t>VT</a:t>
            </a:r>
            <a:r>
              <a:rPr kumimoji="1" lang="ja-JP" altLang="en-US" dirty="0"/>
              <a:t>ランタイムを用いて</a:t>
            </a:r>
            <a:r>
              <a:rPr kumimoji="1" lang="en-US" altLang="ja-JP" dirty="0"/>
              <a:t>IDS</a:t>
            </a:r>
            <a:r>
              <a:rPr kumimoji="1" lang="ja-JP" altLang="en-US" dirty="0"/>
              <a:t>を動作させる。</a:t>
            </a:r>
            <a:endParaRPr kumimoji="1" lang="en-US" altLang="ja-JP" dirty="0"/>
          </a:p>
          <a:p>
            <a:endParaRPr kumimoji="1" lang="en-US" altLang="ja-JP" dirty="0"/>
          </a:p>
          <a:p>
            <a:r>
              <a:rPr kumimoji="1" lang="ja-JP" altLang="en-US" dirty="0"/>
              <a:t>必要に応じて</a:t>
            </a:r>
            <a:r>
              <a:rPr kumimoji="1" lang="en-US" altLang="ja-JP" dirty="0"/>
              <a:t>VT</a:t>
            </a:r>
            <a:r>
              <a:rPr kumimoji="1" lang="ja-JP" altLang="en-US" dirty="0"/>
              <a:t>ランタイムがサブホストのメモリを自動取得するため</a:t>
            </a:r>
            <a:r>
              <a:rPr kumimoji="1" lang="en-US" altLang="ja-JP" dirty="0"/>
              <a:t>IDS</a:t>
            </a:r>
            <a:r>
              <a:rPr kumimoji="1" lang="ja-JP" altLang="en-US" dirty="0"/>
              <a:t>はサブホスト上のメモリにもアクセスできようになる</a:t>
            </a:r>
            <a:endParaRPr kumimoji="1" lang="en-US" altLang="ja-JP" dirty="0"/>
          </a:p>
          <a:p>
            <a:endParaRPr kumimoji="1" lang="en-US" altLang="ja-JP" dirty="0"/>
          </a:p>
          <a:p>
            <a:r>
              <a:rPr kumimoji="1" lang="ja-JP" altLang="en-US" dirty="0"/>
              <a:t>これにより、</a:t>
            </a:r>
            <a:r>
              <a:rPr kumimoji="1" lang="en-US" altLang="ja-JP" dirty="0"/>
              <a:t>IDS</a:t>
            </a:r>
            <a:r>
              <a:rPr kumimoji="1" lang="ja-JP" altLang="en-US" dirty="0"/>
              <a:t>は</a:t>
            </a:r>
            <a:r>
              <a:rPr kumimoji="1" lang="en-US" altLang="ja-JP" dirty="0"/>
              <a:t>VM</a:t>
            </a:r>
            <a:r>
              <a:rPr kumimoji="1" lang="ja-JP" altLang="en-US" dirty="0"/>
              <a:t>のメモリが分割されていることを意識せずに</a:t>
            </a:r>
            <a:r>
              <a:rPr kumimoji="1" lang="en-US" altLang="ja-JP" dirty="0"/>
              <a:t>VM</a:t>
            </a:r>
            <a:r>
              <a:rPr kumimoji="1" lang="ja-JP" altLang="en-US" dirty="0"/>
              <a:t>の監視を行うことができる</a:t>
            </a:r>
            <a:endParaRPr kumimoji="1" lang="en-US" altLang="ja-JP" dirty="0"/>
          </a:p>
          <a:p>
            <a:endParaRPr kumimoji="1" lang="en-US" altLang="ja-JP" dirty="0"/>
          </a:p>
          <a:p>
            <a:r>
              <a:rPr kumimoji="1" lang="ja-JP" altLang="en-US" dirty="0"/>
              <a:t>これから、どのようにして分割されたメモリにアクセスするのかについて説明する</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B6B59538-C466-1F46-AA19-45478F843534}" type="slidenum">
              <a:rPr kumimoji="1" lang="ja-JP" altLang="en-US" smtClean="0"/>
              <a:t>7</a:t>
            </a:fld>
            <a:endParaRPr kumimoji="1" lang="ja-JP" altLang="en-US"/>
          </a:p>
        </p:txBody>
      </p:sp>
    </p:spTree>
    <p:extLst>
      <p:ext uri="{BB962C8B-B14F-4D97-AF65-F5344CB8AC3E}">
        <p14:creationId xmlns:p14="http://schemas.microsoft.com/office/powerpoint/2010/main" val="9544210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まず、メインホスト上にある</a:t>
            </a:r>
            <a:r>
              <a:rPr kumimoji="1" lang="en-US" altLang="ja-JP" dirty="0"/>
              <a:t>VM</a:t>
            </a:r>
            <a:r>
              <a:rPr kumimoji="1" lang="ja-JP" altLang="en-US" dirty="0"/>
              <a:t>のメモリについてだが、</a:t>
            </a:r>
            <a:r>
              <a:rPr kumimoji="1" lang="en-US" altLang="ja-JP" dirty="0"/>
              <a:t>VT</a:t>
            </a:r>
            <a:r>
              <a:rPr kumimoji="1" lang="ja-JP" altLang="en-US" dirty="0"/>
              <a:t>では、既存の研究で用いたれていた手法である、メモリファイルをもちいた</a:t>
            </a:r>
            <a:r>
              <a:rPr kumimoji="1" lang="en-US" altLang="ja-JP" dirty="0"/>
              <a:t>VM</a:t>
            </a:r>
            <a:r>
              <a:rPr kumimoji="1" lang="ja-JP" altLang="en-US" dirty="0"/>
              <a:t>のメモリの共有を行う。</a:t>
            </a:r>
            <a:endParaRPr kumimoji="1" lang="en-US" altLang="ja-JP" dirty="0"/>
          </a:p>
          <a:p>
            <a:endParaRPr kumimoji="1" lang="en-US" altLang="ja-JP" dirty="0"/>
          </a:p>
          <a:p>
            <a:r>
              <a:rPr kumimoji="1" lang="ja-JP" altLang="en-US" dirty="0"/>
              <a:t>メモリを共有するために、</a:t>
            </a:r>
            <a:r>
              <a:rPr kumimoji="1" lang="en-US" altLang="ja-JP" dirty="0"/>
              <a:t>VM</a:t>
            </a:r>
            <a:r>
              <a:rPr kumimoji="1" lang="ja-JP" altLang="en-US" dirty="0"/>
              <a:t>のメモリデータをメモリファイルと呼ばれるファイルに格納する。</a:t>
            </a:r>
            <a:endParaRPr kumimoji="1" lang="en-US" altLang="ja-JP" dirty="0"/>
          </a:p>
          <a:p>
            <a:endParaRPr kumimoji="1" lang="en-US" altLang="ja-JP" dirty="0"/>
          </a:p>
          <a:p>
            <a:r>
              <a:rPr kumimoji="1" lang="ja-JP" altLang="en-US" dirty="0"/>
              <a:t>このメモリファイルを</a:t>
            </a:r>
            <a:r>
              <a:rPr kumimoji="1" lang="en-US" altLang="ja-JP" dirty="0"/>
              <a:t>VM</a:t>
            </a:r>
            <a:r>
              <a:rPr kumimoji="1" lang="ja-JP" altLang="en-US" dirty="0"/>
              <a:t>と</a:t>
            </a:r>
            <a:r>
              <a:rPr kumimoji="1" lang="en-US" altLang="ja-JP" dirty="0"/>
              <a:t>VT</a:t>
            </a:r>
            <a:r>
              <a:rPr kumimoji="1" lang="ja-JP" altLang="en-US" dirty="0"/>
              <a:t>ランタイムの両方からメモリにマッピングする</a:t>
            </a:r>
            <a:endParaRPr kumimoji="1" lang="en-US" altLang="ja-JP" dirty="0"/>
          </a:p>
          <a:p>
            <a:endParaRPr kumimoji="1" lang="en-US" altLang="ja-JP" dirty="0"/>
          </a:p>
          <a:p>
            <a:r>
              <a:rPr kumimoji="1" lang="ja-JP" altLang="en-US" dirty="0"/>
              <a:t>これによりメインホスト上にある</a:t>
            </a:r>
            <a:r>
              <a:rPr kumimoji="1" lang="en-US" altLang="ja-JP" dirty="0"/>
              <a:t>VM</a:t>
            </a:r>
            <a:r>
              <a:rPr kumimoji="1" lang="ja-JP" altLang="en-US" dirty="0"/>
              <a:t>のメモリを共有する。</a:t>
            </a:r>
            <a:endParaRPr kumimoji="1" lang="en-US" altLang="ja-JP" dirty="0"/>
          </a:p>
          <a:p>
            <a:endParaRPr kumimoji="1" lang="en-US" altLang="ja-JP" dirty="0"/>
          </a:p>
          <a:p>
            <a:r>
              <a:rPr kumimoji="1" lang="ja-JP" altLang="en-US" dirty="0"/>
              <a:t>これによりメモリデータを</a:t>
            </a:r>
            <a:r>
              <a:rPr kumimoji="1" lang="en-US" altLang="ja-JP" dirty="0"/>
              <a:t>IDS</a:t>
            </a:r>
            <a:r>
              <a:rPr kumimoji="1" lang="ja-JP" altLang="en-US" dirty="0"/>
              <a:t>に提供することができる</a:t>
            </a:r>
            <a:endParaRPr kumimoji="1" lang="en-US" altLang="ja-JP" dirty="0"/>
          </a:p>
          <a:p>
            <a:endParaRPr kumimoji="1" lang="en-US" altLang="ja-JP" dirty="0"/>
          </a:p>
          <a:p>
            <a:r>
              <a:rPr kumimoji="1" lang="en-US" altLang="ja-JP" dirty="0"/>
              <a:t>VT</a:t>
            </a:r>
            <a:r>
              <a:rPr kumimoji="1" lang="ja-JP" altLang="en-US" dirty="0"/>
              <a:t>では既存研究と異な李、</a:t>
            </a:r>
            <a:r>
              <a:rPr kumimoji="1" lang="en-US" altLang="ja-JP" dirty="0"/>
              <a:t>VM</a:t>
            </a:r>
            <a:r>
              <a:rPr kumimoji="1" lang="ja-JP" altLang="en-US" dirty="0"/>
              <a:t>のメモリの一部がサブホスト上にある。</a:t>
            </a:r>
            <a:endParaRPr kumimoji="1" lang="en-US" altLang="ja-JP" dirty="0"/>
          </a:p>
          <a:p>
            <a:endParaRPr kumimoji="1" lang="en-US" altLang="ja-JP" dirty="0"/>
          </a:p>
          <a:p>
            <a:r>
              <a:rPr kumimoji="1" lang="ja-JP" altLang="en-US" dirty="0"/>
              <a:t>この領域はメインホスト上には存在せず、メモリファイルにもこの領域は存在しないため、</a:t>
            </a:r>
            <a:r>
              <a:rPr kumimoji="1" lang="en-US" altLang="ja-JP" dirty="0"/>
              <a:t>IDS</a:t>
            </a:r>
            <a:r>
              <a:rPr kumimoji="1" lang="ja-JP" altLang="en-US" dirty="0"/>
              <a:t>はこの領域にアクセスできない。</a:t>
            </a:r>
            <a:endParaRPr kumimoji="1" lang="en-US" altLang="ja-JP" dirty="0"/>
          </a:p>
          <a:p>
            <a:endParaRPr kumimoji="1" lang="en-US" altLang="ja-JP" dirty="0"/>
          </a:p>
          <a:p>
            <a:r>
              <a:rPr kumimoji="1" lang="en-US" altLang="ja-JP" dirty="0"/>
              <a:t>VT</a:t>
            </a:r>
            <a:r>
              <a:rPr kumimoji="1" lang="ja-JP" altLang="en-US" dirty="0"/>
              <a:t>では、</a:t>
            </a:r>
            <a:r>
              <a:rPr kumimoji="1" lang="en-US" altLang="ja-JP" dirty="0"/>
              <a:t>IDS</a:t>
            </a:r>
            <a:r>
              <a:rPr kumimoji="1" lang="ja-JP" altLang="en-US" dirty="0"/>
              <a:t>ガサブホスト上にあるメモリ領域にアクセスしたことを検知し、メモリを取得する</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B6B59538-C466-1F46-AA19-45478F843534}" type="slidenum">
              <a:rPr kumimoji="1" lang="ja-JP" altLang="en-US" smtClean="0"/>
              <a:t>8</a:t>
            </a:fld>
            <a:endParaRPr kumimoji="1" lang="ja-JP" altLang="en-US"/>
          </a:p>
        </p:txBody>
      </p:sp>
    </p:spTree>
    <p:extLst>
      <p:ext uri="{BB962C8B-B14F-4D97-AF65-F5344CB8AC3E}">
        <p14:creationId xmlns:p14="http://schemas.microsoft.com/office/powerpoint/2010/main" val="17809733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はじめに処理の流れを説明する</a:t>
            </a:r>
            <a:endParaRPr kumimoji="1" lang="en-US" altLang="ja-JP" dirty="0"/>
          </a:p>
        </p:txBody>
      </p:sp>
      <p:sp>
        <p:nvSpPr>
          <p:cNvPr id="4" name="スライド番号プレースホルダー 3"/>
          <p:cNvSpPr>
            <a:spLocks noGrp="1"/>
          </p:cNvSpPr>
          <p:nvPr>
            <p:ph type="sldNum" sz="quarter" idx="10"/>
          </p:nvPr>
        </p:nvSpPr>
        <p:spPr/>
        <p:txBody>
          <a:bodyPr/>
          <a:lstStyle/>
          <a:p>
            <a:fld id="{B6B59538-C466-1F46-AA19-45478F843534}" type="slidenum">
              <a:rPr kumimoji="1" lang="ja-JP" altLang="en-US" smtClean="0"/>
              <a:t>9</a:t>
            </a:fld>
            <a:endParaRPr kumimoji="1" lang="ja-JP" altLang="en-US"/>
          </a:p>
        </p:txBody>
      </p:sp>
    </p:spTree>
    <p:extLst>
      <p:ext uri="{BB962C8B-B14F-4D97-AF65-F5344CB8AC3E}">
        <p14:creationId xmlns:p14="http://schemas.microsoft.com/office/powerpoint/2010/main" val="95355400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Ref idx="1001">
        <a:schemeClr val="bg1"/>
      </p:bgRef>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981200" y="1752600"/>
            <a:ext cx="6477000" cy="1143000"/>
          </a:xfrm>
        </p:spPr>
        <p:txBody>
          <a:bodyPr/>
          <a:lstStyle>
            <a:lvl1pPr>
              <a:defRPr/>
            </a:lvl1pPr>
          </a:lstStyle>
          <a:p>
            <a:pPr lvl="0"/>
            <a:r>
              <a:rPr lang="ja-JP" altLang="en-US" noProof="0"/>
              <a:t>マスター タイトルの書式設定</a:t>
            </a:r>
            <a:endParaRPr lang="ja-JP" altLang="en-US" noProof="0" dirty="0"/>
          </a:p>
        </p:txBody>
      </p:sp>
      <p:sp>
        <p:nvSpPr>
          <p:cNvPr id="3075" name="Rectangle 3"/>
          <p:cNvSpPr>
            <a:spLocks noGrp="1" noChangeArrowheads="1"/>
          </p:cNvSpPr>
          <p:nvPr>
            <p:ph type="subTitle" idx="1"/>
          </p:nvPr>
        </p:nvSpPr>
        <p:spPr>
          <a:xfrm>
            <a:off x="2286000" y="3886200"/>
            <a:ext cx="5867400" cy="1752600"/>
          </a:xfrm>
        </p:spPr>
        <p:txBody>
          <a:bodyPr/>
          <a:lstStyle>
            <a:lvl1pPr marL="0" indent="0" algn="ctr">
              <a:buFontTx/>
              <a:buNone/>
              <a:defRPr/>
            </a:lvl1pPr>
          </a:lstStyle>
          <a:p>
            <a:pPr lvl="0"/>
            <a:r>
              <a:rPr lang="ja-JP" altLang="en-US" noProof="0"/>
              <a:t>マスター サブタイトルの書式設定</a:t>
            </a:r>
            <a:endParaRPr lang="ja-JP" altLang="en-US" noProof="0" dirty="0"/>
          </a:p>
        </p:txBody>
      </p:sp>
      <p:pic>
        <p:nvPicPr>
          <p:cNvPr id="3088" name="Picture 16" descr="lin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39312" cy="6858000"/>
          </a:xfrm>
          <a:prstGeom prst="rect">
            <a:avLst/>
          </a:prstGeom>
          <a:noFill/>
          <a:extLst>
            <a:ext uri="{909E8E84-426E-40DD-AFC4-6F175D3DCCD1}">
              <a14:hiddenFill xmlns:a14="http://schemas.microsoft.com/office/drawing/2010/main">
                <a:solidFill>
                  <a:srgbClr val="FFFFFF"/>
                </a:solidFill>
              </a14:hiddenFill>
            </a:ext>
          </a:extLst>
        </p:spPr>
      </p:pic>
    </p:spTree>
  </p:cSld>
  <p:clrMapOvr>
    <a:overrideClrMapping bg1="lt1" tx1="dk1" bg2="lt2" tx2="dk2" accent1="accent1" accent2="accent2" accent3="accent3" accent4="accent4" accent5="accent5" accent6="accent6" hlink="hlink" folHlink="folHlink"/>
  </p:clrMapOvr>
  <p:extLst mod="1">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836020" y="517525"/>
            <a:ext cx="2003180" cy="579120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6477" y="517525"/>
            <a:ext cx="5868866" cy="57912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sz="4000"/>
            </a:lvl1pPr>
          </a:lstStyle>
          <a:p>
            <a:r>
              <a:rPr lang="ja-JP" altLang="en-US" dirty="0"/>
              <a:t>マスター タイトルの書式設定</a:t>
            </a:r>
          </a:p>
        </p:txBody>
      </p:sp>
      <p:sp>
        <p:nvSpPr>
          <p:cNvPr id="3" name="コンテンツ プレースホルダー 2"/>
          <p:cNvSpPr>
            <a:spLocks noGrp="1"/>
          </p:cNvSpPr>
          <p:nvPr>
            <p:ph idx="1"/>
          </p:nvPr>
        </p:nvSpPr>
        <p:spPr/>
        <p:txBody>
          <a:bodyPr/>
          <a:lstStyle>
            <a:lvl1pPr>
              <a:defRPr sz="2800"/>
            </a:lvl1pPr>
            <a:lvl2pPr>
              <a:defRPr sz="2400"/>
            </a:lvl2pPr>
            <a:lvl3pPr>
              <a:defRPr sz="2200"/>
            </a:lvl3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4" name="スライド番号プレースホルダー 3"/>
          <p:cNvSpPr>
            <a:spLocks noGrp="1"/>
          </p:cNvSpPr>
          <p:nvPr>
            <p:ph type="sldNum" sz="quarter" idx="10"/>
          </p:nvPr>
        </p:nvSpPr>
        <p:spPr/>
        <p:txBody>
          <a:bodyPr/>
          <a:lstStyle/>
          <a:p>
            <a:fld id="{597E4C98-913A-644D-8F1E-C467DF90C8E3}" type="slidenum">
              <a:rPr kumimoji="1" lang="ja-JP" altLang="en-US" smtClean="0"/>
              <a:t>‹#›</a:t>
            </a:fld>
            <a:endParaRPr kumimoji="1" lang="ja-JP" altLang="en-US" dirty="0"/>
          </a:p>
        </p:txBody>
      </p:sp>
    </p:spTree>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435" y="4406901"/>
            <a:ext cx="7772400" cy="1362075"/>
          </a:xfrm>
        </p:spPr>
        <p:txBody>
          <a:bodyPr anchor="t"/>
          <a:lstStyle>
            <a:lvl1pPr algn="l">
              <a:defRPr sz="3692"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435" y="2906713"/>
            <a:ext cx="7772400" cy="1500187"/>
          </a:xfrm>
        </p:spPr>
        <p:txBody>
          <a:bodyPr anchor="b"/>
          <a:lstStyle>
            <a:lvl1pPr marL="0" indent="0">
              <a:buNone/>
              <a:defRPr sz="1846"/>
            </a:lvl1pPr>
            <a:lvl2pPr marL="422041" indent="0">
              <a:buNone/>
              <a:defRPr sz="1662"/>
            </a:lvl2pPr>
            <a:lvl3pPr marL="844083" indent="0">
              <a:buNone/>
              <a:defRPr sz="1477"/>
            </a:lvl3pPr>
            <a:lvl4pPr marL="1266124" indent="0">
              <a:buNone/>
              <a:defRPr sz="1292"/>
            </a:lvl4pPr>
            <a:lvl5pPr marL="1688165" indent="0">
              <a:buNone/>
              <a:defRPr sz="1292"/>
            </a:lvl5pPr>
            <a:lvl6pPr marL="2110207" indent="0">
              <a:buNone/>
              <a:defRPr sz="1292"/>
            </a:lvl6pPr>
            <a:lvl7pPr marL="2532248" indent="0">
              <a:buNone/>
              <a:defRPr sz="1292"/>
            </a:lvl7pPr>
            <a:lvl8pPr marL="2954289" indent="0">
              <a:buNone/>
              <a:defRPr sz="1292"/>
            </a:lvl8pPr>
            <a:lvl9pPr marL="3376331" indent="0">
              <a:buNone/>
              <a:defRPr sz="1292"/>
            </a:lvl9pPr>
          </a:lstStyle>
          <a:p>
            <a:pPr lvl="0"/>
            <a:r>
              <a:rPr lang="ja-JP" altLang="en-US"/>
              <a:t>マスター テキストの書式設定</a:t>
            </a:r>
          </a:p>
        </p:txBody>
      </p:sp>
    </p:spTree>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6477" y="1812925"/>
            <a:ext cx="3936023" cy="4495800"/>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903177" y="1812925"/>
            <a:ext cx="3936023" cy="4495800"/>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066"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066"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270" y="1535113"/>
            <a:ext cx="4041531"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270" y="2174875"/>
            <a:ext cx="4041531"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Tree>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cSld>
  <p:clrMapOvr>
    <a:masterClrMapping/>
  </p:clrMapOvr>
  <p:extLst mod="1">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435" cy="1162050"/>
          </a:xfrm>
        </p:spPr>
        <p:txBody>
          <a:bodyPr anchor="b"/>
          <a:lstStyle>
            <a:lvl1pPr algn="l">
              <a:defRPr sz="1846" b="1"/>
            </a:lvl1pPr>
          </a:lstStyle>
          <a:p>
            <a:r>
              <a:rPr lang="ja-JP" altLang="en-US"/>
              <a:t>マスター タイトルの書式設定</a:t>
            </a:r>
          </a:p>
        </p:txBody>
      </p:sp>
      <p:sp>
        <p:nvSpPr>
          <p:cNvPr id="3" name="コンテンツ プレースホルダー 2"/>
          <p:cNvSpPr>
            <a:spLocks noGrp="1"/>
          </p:cNvSpPr>
          <p:nvPr>
            <p:ph idx="1"/>
          </p:nvPr>
        </p:nvSpPr>
        <p:spPr>
          <a:xfrm>
            <a:off x="3575538" y="273051"/>
            <a:ext cx="5111262" cy="5853113"/>
          </a:xfrm>
        </p:spPr>
        <p:txBody>
          <a:bodyPr/>
          <a:lstStyle>
            <a:lvl1pPr>
              <a:defRPr sz="2954"/>
            </a:lvl1pPr>
            <a:lvl2pPr>
              <a:defRPr sz="2585"/>
            </a:lvl2pPr>
            <a:lvl3pPr>
              <a:defRPr sz="2215"/>
            </a:lvl3pPr>
            <a:lvl4pPr>
              <a:defRPr sz="1846"/>
            </a:lvl4pPr>
            <a:lvl5pPr>
              <a:defRPr sz="1846"/>
            </a:lvl5pPr>
            <a:lvl6pPr>
              <a:defRPr sz="1846"/>
            </a:lvl6pPr>
            <a:lvl7pPr>
              <a:defRPr sz="1846"/>
            </a:lvl7pPr>
            <a:lvl8pPr>
              <a:defRPr sz="1846"/>
            </a:lvl8pPr>
            <a:lvl9pPr>
              <a:defRPr sz="1846"/>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1"/>
            <a:ext cx="3008435" cy="4691063"/>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lang="ja-JP" altLang="en-US"/>
              <a:t>マスター テキストの書式設定</a:t>
            </a:r>
          </a:p>
        </p:txBody>
      </p:sp>
    </p:spTree>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166" y="4800600"/>
            <a:ext cx="5486400" cy="566738"/>
          </a:xfrm>
        </p:spPr>
        <p:txBody>
          <a:bodyPr anchor="b"/>
          <a:lstStyle>
            <a:lvl1pPr algn="l">
              <a:defRPr sz="1846" b="1"/>
            </a:lvl1pPr>
          </a:lstStyle>
          <a:p>
            <a:r>
              <a:rPr lang="ja-JP" altLang="en-US"/>
              <a:t>マスター タイトルの書式設定</a:t>
            </a:r>
          </a:p>
        </p:txBody>
      </p:sp>
      <p:sp>
        <p:nvSpPr>
          <p:cNvPr id="3" name="図プレースホルダー 2"/>
          <p:cNvSpPr>
            <a:spLocks noGrp="1"/>
          </p:cNvSpPr>
          <p:nvPr>
            <p:ph type="pic" idx="1"/>
          </p:nvPr>
        </p:nvSpPr>
        <p:spPr>
          <a:xfrm>
            <a:off x="1792166" y="612775"/>
            <a:ext cx="5486400" cy="4114800"/>
          </a:xfrm>
        </p:spPr>
        <p:txBody>
          <a:bodyPr/>
          <a:lstStyle>
            <a:lvl1pPr marL="0" indent="0">
              <a:buNone/>
              <a:defRPr sz="2954"/>
            </a:lvl1pPr>
            <a:lvl2pPr marL="422041" indent="0">
              <a:buNone/>
              <a:defRPr sz="2585"/>
            </a:lvl2pPr>
            <a:lvl3pPr marL="844083" indent="0">
              <a:buNone/>
              <a:defRPr sz="2215"/>
            </a:lvl3pPr>
            <a:lvl4pPr marL="1266124" indent="0">
              <a:buNone/>
              <a:defRPr sz="1846"/>
            </a:lvl4pPr>
            <a:lvl5pPr marL="1688165" indent="0">
              <a:buNone/>
              <a:defRPr sz="1846"/>
            </a:lvl5pPr>
            <a:lvl6pPr marL="2110207" indent="0">
              <a:buNone/>
              <a:defRPr sz="1846"/>
            </a:lvl6pPr>
            <a:lvl7pPr marL="2532248" indent="0">
              <a:buNone/>
              <a:defRPr sz="1846"/>
            </a:lvl7pPr>
            <a:lvl8pPr marL="2954289" indent="0">
              <a:buNone/>
              <a:defRPr sz="1846"/>
            </a:lvl8pPr>
            <a:lvl9pPr marL="3376331" indent="0">
              <a:buNone/>
              <a:defRPr sz="1846"/>
            </a:lvl9pPr>
          </a:lstStyle>
          <a:p>
            <a:r>
              <a:rPr lang="ja-JP" altLang="en-US"/>
              <a:t>プレースホルダーまでドラッグするかアイコンをクリックして図を追加</a:t>
            </a:r>
          </a:p>
        </p:txBody>
      </p:sp>
      <p:sp>
        <p:nvSpPr>
          <p:cNvPr id="4" name="テキスト プレースホルダー 3"/>
          <p:cNvSpPr>
            <a:spLocks noGrp="1"/>
          </p:cNvSpPr>
          <p:nvPr>
            <p:ph type="body" sz="half" idx="2"/>
          </p:nvPr>
        </p:nvSpPr>
        <p:spPr>
          <a:xfrm>
            <a:off x="1792166" y="5367338"/>
            <a:ext cx="5486400" cy="804862"/>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lang="ja-JP" altLang="en-US"/>
              <a:t>マスター テキストの書式設定</a:t>
            </a:r>
          </a:p>
        </p:txBody>
      </p:sp>
    </p:spTree>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826477" y="517525"/>
            <a:ext cx="8012723"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dirty="0"/>
              <a:t>マスタ タイトルの書式設定</a:t>
            </a:r>
          </a:p>
        </p:txBody>
      </p:sp>
      <p:sp>
        <p:nvSpPr>
          <p:cNvPr id="1027" name="Rectangle 3"/>
          <p:cNvSpPr>
            <a:spLocks noGrp="1" noChangeArrowheads="1"/>
          </p:cNvSpPr>
          <p:nvPr>
            <p:ph type="body" idx="1"/>
          </p:nvPr>
        </p:nvSpPr>
        <p:spPr bwMode="auto">
          <a:xfrm>
            <a:off x="826477" y="1812925"/>
            <a:ext cx="8012723"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pic>
        <p:nvPicPr>
          <p:cNvPr id="1036" name="Picture 12" descr="lin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517281"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スライド番号プレースホルダー 2"/>
          <p:cNvSpPr>
            <a:spLocks noGrp="1"/>
          </p:cNvSpPr>
          <p:nvPr>
            <p:ph type="sldNum" sz="quarter" idx="4"/>
          </p:nvPr>
        </p:nvSpPr>
        <p:spPr>
          <a:xfrm>
            <a:off x="6781800" y="6408379"/>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7E4C98-913A-644D-8F1E-C467DF90C8E3}" type="slidenum">
              <a:rPr kumimoji="1" lang="ja-JP" altLang="en-US" smtClean="0"/>
              <a:t>‹#›</a:t>
            </a:fld>
            <a:endParaRPr kumimoji="1" lang="ja-JP" altLang="en-US" dirty="0"/>
          </a:p>
        </p:txBody>
      </p:sp>
    </p:spTree>
    <p:extLst>
      <p:ext uri="{BB962C8B-B14F-4D97-AF65-F5344CB8AC3E}">
        <p14:creationId xmlns:p14="http://schemas.microsoft.com/office/powerpoint/2010/main" val="736944206"/>
      </p:ext>
    </p:extLst>
  </p:cSld>
  <p:clrMap bg1="lt1" tx1="dk1" bg2="lt2" tx2="dk2" accent1="accent1" accent2="accent2" accent3="accent3" accent4="accent4" accent5="accent5" accent6="accent6" hlink="hlink" folHlink="folHlink"/>
  <p:sldLayoutIdLst>
    <p:sldLayoutId id="2147485187" r:id="rId1"/>
    <p:sldLayoutId id="2147485188" r:id="rId2"/>
    <p:sldLayoutId id="2147485189" r:id="rId3"/>
    <p:sldLayoutId id="2147485190" r:id="rId4"/>
    <p:sldLayoutId id="2147485191" r:id="rId5"/>
    <p:sldLayoutId id="2147485192" r:id="rId6"/>
    <p:sldLayoutId id="2147485193" r:id="rId7"/>
    <p:sldLayoutId id="2147485194" r:id="rId8"/>
    <p:sldLayoutId id="2147485195" r:id="rId9"/>
    <p:sldLayoutId id="2147485196" r:id="rId10"/>
    <p:sldLayoutId id="2147485197" r:id="rId11"/>
  </p:sldLayoutIdLst>
  <p:hf hdr="0" ftr="0" dt="0"/>
  <p:txStyles>
    <p:titleStyle>
      <a:lvl1pPr algn="ctr" rtl="0" eaLnBrk="1" fontAlgn="base" hangingPunct="1">
        <a:spcBef>
          <a:spcPct val="0"/>
        </a:spcBef>
        <a:spcAft>
          <a:spcPct val="0"/>
        </a:spcAft>
        <a:defRPr kumimoji="1" sz="3600">
          <a:solidFill>
            <a:schemeClr val="tx1"/>
          </a:solidFill>
          <a:latin typeface="+mj-lt"/>
          <a:ea typeface="+mj-ea"/>
          <a:cs typeface="+mj-cs"/>
        </a:defRPr>
      </a:lvl1pPr>
      <a:lvl2pPr algn="ctr" rtl="0" eaLnBrk="1" fontAlgn="base" hangingPunct="1">
        <a:spcBef>
          <a:spcPct val="0"/>
        </a:spcBef>
        <a:spcAft>
          <a:spcPct val="0"/>
        </a:spcAft>
        <a:defRPr kumimoji="1" sz="3323">
          <a:solidFill>
            <a:srgbClr val="B2B2B2"/>
          </a:solidFill>
          <a:latin typeface="Verdana" pitchFamily="34" charset="0"/>
          <a:ea typeface="ＭＳ Ｐゴシック" pitchFamily="50" charset="-128"/>
        </a:defRPr>
      </a:lvl2pPr>
      <a:lvl3pPr algn="ctr" rtl="0" eaLnBrk="1" fontAlgn="base" hangingPunct="1">
        <a:spcBef>
          <a:spcPct val="0"/>
        </a:spcBef>
        <a:spcAft>
          <a:spcPct val="0"/>
        </a:spcAft>
        <a:defRPr kumimoji="1" sz="3323">
          <a:solidFill>
            <a:srgbClr val="B2B2B2"/>
          </a:solidFill>
          <a:latin typeface="Verdana" pitchFamily="34" charset="0"/>
          <a:ea typeface="ＭＳ Ｐゴシック" pitchFamily="50" charset="-128"/>
        </a:defRPr>
      </a:lvl3pPr>
      <a:lvl4pPr algn="ctr" rtl="0" eaLnBrk="1" fontAlgn="base" hangingPunct="1">
        <a:spcBef>
          <a:spcPct val="0"/>
        </a:spcBef>
        <a:spcAft>
          <a:spcPct val="0"/>
        </a:spcAft>
        <a:defRPr kumimoji="1" sz="3323">
          <a:solidFill>
            <a:srgbClr val="B2B2B2"/>
          </a:solidFill>
          <a:latin typeface="Verdana" pitchFamily="34" charset="0"/>
          <a:ea typeface="ＭＳ Ｐゴシック" pitchFamily="50" charset="-128"/>
        </a:defRPr>
      </a:lvl4pPr>
      <a:lvl5pPr algn="ctr" rtl="0" eaLnBrk="1" fontAlgn="base" hangingPunct="1">
        <a:spcBef>
          <a:spcPct val="0"/>
        </a:spcBef>
        <a:spcAft>
          <a:spcPct val="0"/>
        </a:spcAft>
        <a:defRPr kumimoji="1" sz="3323">
          <a:solidFill>
            <a:srgbClr val="B2B2B2"/>
          </a:solidFill>
          <a:latin typeface="Verdana" pitchFamily="34" charset="0"/>
          <a:ea typeface="ＭＳ Ｐゴシック" pitchFamily="50" charset="-128"/>
        </a:defRPr>
      </a:lvl5pPr>
      <a:lvl6pPr marL="422041" algn="ctr" rtl="0" eaLnBrk="1" fontAlgn="base" hangingPunct="1">
        <a:spcBef>
          <a:spcPct val="0"/>
        </a:spcBef>
        <a:spcAft>
          <a:spcPct val="0"/>
        </a:spcAft>
        <a:defRPr kumimoji="1" sz="3323">
          <a:solidFill>
            <a:srgbClr val="B2B2B2"/>
          </a:solidFill>
          <a:latin typeface="Verdana" pitchFamily="34" charset="0"/>
          <a:ea typeface="ＭＳ Ｐゴシック" pitchFamily="50" charset="-128"/>
        </a:defRPr>
      </a:lvl6pPr>
      <a:lvl7pPr marL="844083" algn="ctr" rtl="0" eaLnBrk="1" fontAlgn="base" hangingPunct="1">
        <a:spcBef>
          <a:spcPct val="0"/>
        </a:spcBef>
        <a:spcAft>
          <a:spcPct val="0"/>
        </a:spcAft>
        <a:defRPr kumimoji="1" sz="3323">
          <a:solidFill>
            <a:srgbClr val="B2B2B2"/>
          </a:solidFill>
          <a:latin typeface="Verdana" pitchFamily="34" charset="0"/>
          <a:ea typeface="ＭＳ Ｐゴシック" pitchFamily="50" charset="-128"/>
        </a:defRPr>
      </a:lvl7pPr>
      <a:lvl8pPr marL="1266124" algn="ctr" rtl="0" eaLnBrk="1" fontAlgn="base" hangingPunct="1">
        <a:spcBef>
          <a:spcPct val="0"/>
        </a:spcBef>
        <a:spcAft>
          <a:spcPct val="0"/>
        </a:spcAft>
        <a:defRPr kumimoji="1" sz="3323">
          <a:solidFill>
            <a:srgbClr val="B2B2B2"/>
          </a:solidFill>
          <a:latin typeface="Verdana" pitchFamily="34" charset="0"/>
          <a:ea typeface="ＭＳ Ｐゴシック" pitchFamily="50" charset="-128"/>
        </a:defRPr>
      </a:lvl8pPr>
      <a:lvl9pPr marL="1688165" algn="ctr" rtl="0" eaLnBrk="1" fontAlgn="base" hangingPunct="1">
        <a:spcBef>
          <a:spcPct val="0"/>
        </a:spcBef>
        <a:spcAft>
          <a:spcPct val="0"/>
        </a:spcAft>
        <a:defRPr kumimoji="1" sz="3323">
          <a:solidFill>
            <a:srgbClr val="B2B2B2"/>
          </a:solidFill>
          <a:latin typeface="Verdana" pitchFamily="34" charset="0"/>
          <a:ea typeface="ＭＳ Ｐゴシック" pitchFamily="50" charset="-128"/>
        </a:defRPr>
      </a:lvl9pPr>
    </p:titleStyle>
    <p:bodyStyle>
      <a:lvl1pPr marL="316531" indent="-316531" algn="l" rtl="0" eaLnBrk="1" fontAlgn="base" hangingPunct="1">
        <a:spcBef>
          <a:spcPct val="20000"/>
        </a:spcBef>
        <a:spcAft>
          <a:spcPct val="0"/>
        </a:spcAft>
        <a:buClr>
          <a:schemeClr val="tx1"/>
        </a:buClr>
        <a:buSzPct val="80000"/>
        <a:buChar char="•"/>
        <a:defRPr kumimoji="1" sz="2800">
          <a:solidFill>
            <a:schemeClr val="tx1"/>
          </a:solidFill>
          <a:latin typeface="+mn-lt"/>
          <a:ea typeface="+mn-ea"/>
          <a:cs typeface="+mn-cs"/>
        </a:defRPr>
      </a:lvl1pPr>
      <a:lvl2pPr marL="685817" indent="-263776" algn="l" rtl="0" eaLnBrk="1" fontAlgn="base" hangingPunct="1">
        <a:spcBef>
          <a:spcPct val="20000"/>
        </a:spcBef>
        <a:spcAft>
          <a:spcPct val="0"/>
        </a:spcAft>
        <a:buClr>
          <a:schemeClr val="tx1"/>
        </a:buClr>
        <a:buSzPct val="80000"/>
        <a:buChar char="•"/>
        <a:defRPr kumimoji="1" sz="2400">
          <a:solidFill>
            <a:schemeClr val="tx1"/>
          </a:solidFill>
          <a:latin typeface="+mn-lt"/>
          <a:ea typeface="+mn-ea"/>
        </a:defRPr>
      </a:lvl2pPr>
      <a:lvl3pPr marL="1055103" indent="-211021" algn="l" rtl="0" eaLnBrk="1" fontAlgn="base" hangingPunct="1">
        <a:spcBef>
          <a:spcPct val="20000"/>
        </a:spcBef>
        <a:spcAft>
          <a:spcPct val="0"/>
        </a:spcAft>
        <a:buClr>
          <a:schemeClr val="tx1"/>
        </a:buClr>
        <a:buSzPct val="80000"/>
        <a:buChar char="•"/>
        <a:defRPr kumimoji="1" sz="2200">
          <a:solidFill>
            <a:schemeClr val="tx1"/>
          </a:solidFill>
          <a:latin typeface="+mn-lt"/>
          <a:ea typeface="+mn-ea"/>
        </a:defRPr>
      </a:lvl3pPr>
      <a:lvl4pPr marL="1477145" indent="-211021" algn="l" rtl="0" eaLnBrk="1" fontAlgn="base" hangingPunct="1">
        <a:spcBef>
          <a:spcPct val="20000"/>
        </a:spcBef>
        <a:spcAft>
          <a:spcPct val="0"/>
        </a:spcAft>
        <a:buClr>
          <a:schemeClr val="tx1"/>
        </a:buClr>
        <a:buSzPct val="80000"/>
        <a:buChar char="•"/>
        <a:defRPr kumimoji="1" sz="1846">
          <a:solidFill>
            <a:schemeClr val="tx1"/>
          </a:solidFill>
          <a:latin typeface="+mn-lt"/>
          <a:ea typeface="+mn-ea"/>
        </a:defRPr>
      </a:lvl4pPr>
      <a:lvl5pPr marL="1899186" indent="-211021" algn="l" rtl="0" eaLnBrk="1" fontAlgn="base" hangingPunct="1">
        <a:spcBef>
          <a:spcPct val="20000"/>
        </a:spcBef>
        <a:spcAft>
          <a:spcPct val="0"/>
        </a:spcAft>
        <a:buClr>
          <a:schemeClr val="bg2"/>
        </a:buClr>
        <a:buSzPct val="80000"/>
        <a:buChar char="•"/>
        <a:defRPr kumimoji="1" sz="1846">
          <a:solidFill>
            <a:schemeClr val="tx1"/>
          </a:solidFill>
          <a:latin typeface="+mn-lt"/>
          <a:ea typeface="+mn-ea"/>
        </a:defRPr>
      </a:lvl5pPr>
      <a:lvl6pPr marL="2321227" indent="-211021" algn="l" rtl="0" eaLnBrk="1" fontAlgn="base" hangingPunct="1">
        <a:spcBef>
          <a:spcPct val="20000"/>
        </a:spcBef>
        <a:spcAft>
          <a:spcPct val="0"/>
        </a:spcAft>
        <a:buClr>
          <a:schemeClr val="bg2"/>
        </a:buClr>
        <a:buSzPct val="80000"/>
        <a:buChar char="•"/>
        <a:defRPr kumimoji="1" sz="1846">
          <a:solidFill>
            <a:srgbClr val="B2B2B2"/>
          </a:solidFill>
          <a:latin typeface="+mn-lt"/>
          <a:ea typeface="+mn-ea"/>
        </a:defRPr>
      </a:lvl6pPr>
      <a:lvl7pPr marL="2743269" indent="-211021" algn="l" rtl="0" eaLnBrk="1" fontAlgn="base" hangingPunct="1">
        <a:spcBef>
          <a:spcPct val="20000"/>
        </a:spcBef>
        <a:spcAft>
          <a:spcPct val="0"/>
        </a:spcAft>
        <a:buClr>
          <a:schemeClr val="bg2"/>
        </a:buClr>
        <a:buSzPct val="80000"/>
        <a:buChar char="•"/>
        <a:defRPr kumimoji="1" sz="1846">
          <a:solidFill>
            <a:srgbClr val="B2B2B2"/>
          </a:solidFill>
          <a:latin typeface="+mn-lt"/>
          <a:ea typeface="+mn-ea"/>
        </a:defRPr>
      </a:lvl7pPr>
      <a:lvl8pPr marL="3165310" indent="-211021" algn="l" rtl="0" eaLnBrk="1" fontAlgn="base" hangingPunct="1">
        <a:spcBef>
          <a:spcPct val="20000"/>
        </a:spcBef>
        <a:spcAft>
          <a:spcPct val="0"/>
        </a:spcAft>
        <a:buClr>
          <a:schemeClr val="bg2"/>
        </a:buClr>
        <a:buSzPct val="80000"/>
        <a:buChar char="•"/>
        <a:defRPr kumimoji="1" sz="1846">
          <a:solidFill>
            <a:srgbClr val="B2B2B2"/>
          </a:solidFill>
          <a:latin typeface="+mn-lt"/>
          <a:ea typeface="+mn-ea"/>
        </a:defRPr>
      </a:lvl8pPr>
      <a:lvl9pPr marL="3587351" indent="-211021" algn="l" rtl="0" eaLnBrk="1" fontAlgn="base" hangingPunct="1">
        <a:spcBef>
          <a:spcPct val="20000"/>
        </a:spcBef>
        <a:spcAft>
          <a:spcPct val="0"/>
        </a:spcAft>
        <a:buClr>
          <a:schemeClr val="bg2"/>
        </a:buClr>
        <a:buSzPct val="80000"/>
        <a:buChar char="•"/>
        <a:defRPr kumimoji="1" sz="1846">
          <a:solidFill>
            <a:srgbClr val="B2B2B2"/>
          </a:solidFill>
          <a:latin typeface="+mn-lt"/>
          <a:ea typeface="+mn-ea"/>
        </a:defRPr>
      </a:lvl9pPr>
    </p:bodyStyle>
    <p:otherStyle>
      <a:defPPr>
        <a:defRPr lang="ja-JP"/>
      </a:defPPr>
      <a:lvl1pPr marL="0" algn="l" defTabSz="844083" rtl="0" eaLnBrk="1" latinLnBrk="0" hangingPunct="1">
        <a:defRPr kumimoji="1" sz="1662" kern="1200">
          <a:solidFill>
            <a:schemeClr val="tx1"/>
          </a:solidFill>
          <a:latin typeface="+mn-lt"/>
          <a:ea typeface="+mn-ea"/>
          <a:cs typeface="+mn-cs"/>
        </a:defRPr>
      </a:lvl1pPr>
      <a:lvl2pPr marL="422041" algn="l" defTabSz="844083" rtl="0" eaLnBrk="1" latinLnBrk="0" hangingPunct="1">
        <a:defRPr kumimoji="1" sz="1662" kern="1200">
          <a:solidFill>
            <a:schemeClr val="tx1"/>
          </a:solidFill>
          <a:latin typeface="+mn-lt"/>
          <a:ea typeface="+mn-ea"/>
          <a:cs typeface="+mn-cs"/>
        </a:defRPr>
      </a:lvl2pPr>
      <a:lvl3pPr marL="844083" algn="l" defTabSz="844083" rtl="0" eaLnBrk="1" latinLnBrk="0" hangingPunct="1">
        <a:defRPr kumimoji="1" sz="1662" kern="1200">
          <a:solidFill>
            <a:schemeClr val="tx1"/>
          </a:solidFill>
          <a:latin typeface="+mn-lt"/>
          <a:ea typeface="+mn-ea"/>
          <a:cs typeface="+mn-cs"/>
        </a:defRPr>
      </a:lvl3pPr>
      <a:lvl4pPr marL="1266124" algn="l" defTabSz="844083" rtl="0" eaLnBrk="1" latinLnBrk="0" hangingPunct="1">
        <a:defRPr kumimoji="1" sz="1662" kern="1200">
          <a:solidFill>
            <a:schemeClr val="tx1"/>
          </a:solidFill>
          <a:latin typeface="+mn-lt"/>
          <a:ea typeface="+mn-ea"/>
          <a:cs typeface="+mn-cs"/>
        </a:defRPr>
      </a:lvl4pPr>
      <a:lvl5pPr marL="1688165" algn="l" defTabSz="844083" rtl="0" eaLnBrk="1" latinLnBrk="0" hangingPunct="1">
        <a:defRPr kumimoji="1" sz="1662" kern="1200">
          <a:solidFill>
            <a:schemeClr val="tx1"/>
          </a:solidFill>
          <a:latin typeface="+mn-lt"/>
          <a:ea typeface="+mn-ea"/>
          <a:cs typeface="+mn-cs"/>
        </a:defRPr>
      </a:lvl5pPr>
      <a:lvl6pPr marL="2110207" algn="l" defTabSz="844083" rtl="0" eaLnBrk="1" latinLnBrk="0" hangingPunct="1">
        <a:defRPr kumimoji="1" sz="1662" kern="1200">
          <a:solidFill>
            <a:schemeClr val="tx1"/>
          </a:solidFill>
          <a:latin typeface="+mn-lt"/>
          <a:ea typeface="+mn-ea"/>
          <a:cs typeface="+mn-cs"/>
        </a:defRPr>
      </a:lvl6pPr>
      <a:lvl7pPr marL="2532248" algn="l" defTabSz="844083" rtl="0" eaLnBrk="1" latinLnBrk="0" hangingPunct="1">
        <a:defRPr kumimoji="1" sz="1662" kern="1200">
          <a:solidFill>
            <a:schemeClr val="tx1"/>
          </a:solidFill>
          <a:latin typeface="+mn-lt"/>
          <a:ea typeface="+mn-ea"/>
          <a:cs typeface="+mn-cs"/>
        </a:defRPr>
      </a:lvl7pPr>
      <a:lvl8pPr marL="2954289" algn="l" defTabSz="844083" rtl="0" eaLnBrk="1" latinLnBrk="0" hangingPunct="1">
        <a:defRPr kumimoji="1" sz="1662" kern="1200">
          <a:solidFill>
            <a:schemeClr val="tx1"/>
          </a:solidFill>
          <a:latin typeface="+mn-lt"/>
          <a:ea typeface="+mn-ea"/>
          <a:cs typeface="+mn-cs"/>
        </a:defRPr>
      </a:lvl8pPr>
      <a:lvl9pPr marL="3376331" algn="l" defTabSz="844083" rtl="0" eaLnBrk="1" latinLnBrk="0" hangingPunct="1">
        <a:defRPr kumimoji="1" sz="1662"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1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40364" y="2225675"/>
            <a:ext cx="7772400" cy="1362075"/>
          </a:xfrm>
        </p:spPr>
        <p:txBody>
          <a:bodyPr>
            <a:normAutofit fontScale="90000"/>
          </a:bodyPr>
          <a:lstStyle/>
          <a:p>
            <a:pPr algn="ctr"/>
            <a:r>
              <a:rPr lang="ja-JP" altLang="en-US" sz="4800" dirty="0"/>
              <a:t>複数ホストに分割されたメモリを用いる仮想マシンの監視機構</a:t>
            </a:r>
            <a:endParaRPr kumimoji="1" lang="ja-JP" altLang="en-US" sz="4800" dirty="0"/>
          </a:p>
        </p:txBody>
      </p:sp>
      <p:sp>
        <p:nvSpPr>
          <p:cNvPr id="3" name="テキスト プレースホルダー 2"/>
          <p:cNvSpPr>
            <a:spLocks noGrp="1"/>
          </p:cNvSpPr>
          <p:nvPr>
            <p:ph type="body" idx="1"/>
          </p:nvPr>
        </p:nvSpPr>
        <p:spPr>
          <a:xfrm>
            <a:off x="665936" y="4225704"/>
            <a:ext cx="7772400" cy="1500187"/>
          </a:xfrm>
        </p:spPr>
        <p:txBody>
          <a:bodyPr/>
          <a:lstStyle/>
          <a:p>
            <a:pPr algn="r"/>
            <a:r>
              <a:rPr lang="ja-JP" altLang="en-US" sz="2400" dirty="0"/>
              <a:t>九州工業大学</a:t>
            </a:r>
            <a:r>
              <a:rPr lang="en-US" altLang="ja-JP" sz="2400" dirty="0"/>
              <a:t> </a:t>
            </a:r>
            <a:r>
              <a:rPr lang="ja-JP" altLang="en-US" sz="2400" dirty="0"/>
              <a:t>情報工学部</a:t>
            </a:r>
            <a:r>
              <a:rPr lang="en-US" altLang="ja-JP" sz="2400" dirty="0"/>
              <a:t> </a:t>
            </a:r>
          </a:p>
          <a:p>
            <a:pPr algn="r"/>
            <a:r>
              <a:rPr lang="ja-JP" altLang="en-US" sz="2400" dirty="0"/>
              <a:t>機械情報工学科</a:t>
            </a:r>
            <a:r>
              <a:rPr lang="en-US" altLang="ja-JP" sz="2400" dirty="0"/>
              <a:t> </a:t>
            </a:r>
            <a:r>
              <a:rPr lang="ja-JP" altLang="en-US" sz="2400" dirty="0"/>
              <a:t>光来研究室</a:t>
            </a:r>
            <a:r>
              <a:rPr lang="en-US" altLang="ja-JP" sz="2400" dirty="0"/>
              <a:t> </a:t>
            </a:r>
          </a:p>
          <a:p>
            <a:pPr algn="r"/>
            <a:r>
              <a:rPr lang="en-US" altLang="ja-JP" sz="2400" dirty="0"/>
              <a:t>14237065</a:t>
            </a:r>
          </a:p>
          <a:p>
            <a:pPr algn="r"/>
            <a:r>
              <a:rPr lang="ja-JP" altLang="en-US" sz="2400" dirty="0"/>
              <a:t>大和功輝</a:t>
            </a:r>
            <a:endParaRPr kumimoji="1" lang="ja-JP" altLang="en-US" sz="2400" dirty="0"/>
          </a:p>
        </p:txBody>
      </p:sp>
    </p:spTree>
    <p:extLst>
      <p:ext uri="{BB962C8B-B14F-4D97-AF65-F5344CB8AC3E}">
        <p14:creationId xmlns:p14="http://schemas.microsoft.com/office/powerpoint/2010/main" val="4642426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サブホスト上のメモリの取得</a:t>
            </a:r>
            <a:r>
              <a:rPr lang="en-US" altLang="ja-JP" dirty="0"/>
              <a:t> </a:t>
            </a:r>
            <a:r>
              <a:rPr lang="en-US" altLang="ja-JP" dirty="0">
                <a:latin typeface="+mj-ea"/>
              </a:rPr>
              <a:t>(</a:t>
            </a:r>
            <a:r>
              <a:rPr lang="ja-JP" altLang="en-US" dirty="0">
                <a:latin typeface="+mj-ea"/>
              </a:rPr>
              <a:t>手法</a:t>
            </a:r>
            <a:r>
              <a:rPr lang="en-US" altLang="ja-JP" dirty="0">
                <a:latin typeface="+mj-ea"/>
              </a:rPr>
              <a:t>2)</a:t>
            </a:r>
            <a:endParaRPr kumimoji="1" lang="ja-JP" altLang="en-US" dirty="0">
              <a:latin typeface="+mj-ea"/>
            </a:endParaRPr>
          </a:p>
        </p:txBody>
      </p:sp>
      <p:sp>
        <p:nvSpPr>
          <p:cNvPr id="3" name="コンテンツ プレースホルダー 2"/>
          <p:cNvSpPr>
            <a:spLocks noGrp="1"/>
          </p:cNvSpPr>
          <p:nvPr>
            <p:ph idx="1"/>
          </p:nvPr>
        </p:nvSpPr>
        <p:spPr>
          <a:xfrm>
            <a:off x="826476" y="1801326"/>
            <a:ext cx="8012723" cy="4495800"/>
          </a:xfrm>
        </p:spPr>
        <p:txBody>
          <a:bodyPr/>
          <a:lstStyle/>
          <a:p>
            <a:r>
              <a:rPr lang="en-US" altLang="ja-JP" dirty="0" err="1"/>
              <a:t>VMemTrans</a:t>
            </a:r>
            <a:r>
              <a:rPr lang="ja-JP" altLang="en-US" dirty="0"/>
              <a:t>ランタイムが</a:t>
            </a:r>
            <a:r>
              <a:rPr lang="en-US" altLang="ja-JP" dirty="0"/>
              <a:t>VM</a:t>
            </a:r>
            <a:r>
              <a:rPr lang="ja-JP" altLang="en-US" dirty="0"/>
              <a:t>にリモートページングを依頼してメモリを取得させる</a:t>
            </a:r>
            <a:endParaRPr lang="en-US" altLang="ja-JP" dirty="0"/>
          </a:p>
          <a:p>
            <a:pPr lvl="1"/>
            <a:r>
              <a:rPr lang="ja-JP" altLang="en-US" dirty="0"/>
              <a:t>メモリ容量を圧迫せず、常に最新のデータを監視可能</a:t>
            </a:r>
            <a:endParaRPr lang="en-US" altLang="ja-JP" dirty="0"/>
          </a:p>
          <a:p>
            <a:pPr lvl="1"/>
            <a:r>
              <a:rPr lang="ja-JP" altLang="en-US" dirty="0"/>
              <a:t>リモートページングのオーバヘッドがある</a:t>
            </a:r>
            <a:endParaRPr lang="en-US" altLang="ja-JP" dirty="0"/>
          </a:p>
          <a:p>
            <a:pPr lvl="1"/>
            <a:r>
              <a:rPr lang="en-US" altLang="ja-JP" dirty="0"/>
              <a:t>VM</a:t>
            </a:r>
            <a:r>
              <a:rPr lang="ja-JP" altLang="en-US" dirty="0"/>
              <a:t>のメモリ管理に影響を与えるため、</a:t>
            </a:r>
            <a:r>
              <a:rPr lang="en-US" altLang="ja-JP" dirty="0"/>
              <a:t>VM</a:t>
            </a:r>
            <a:r>
              <a:rPr lang="ja-JP" altLang="en-US" dirty="0"/>
              <a:t>の性能も影響を受ける可能性</a:t>
            </a:r>
            <a:endParaRPr lang="en-US" altLang="ja-JP" dirty="0"/>
          </a:p>
        </p:txBody>
      </p:sp>
      <p:sp>
        <p:nvSpPr>
          <p:cNvPr id="15" name="スライド番号プレースホルダー 14"/>
          <p:cNvSpPr>
            <a:spLocks noGrp="1"/>
          </p:cNvSpPr>
          <p:nvPr>
            <p:ph type="sldNum" sz="quarter" idx="10"/>
          </p:nvPr>
        </p:nvSpPr>
        <p:spPr/>
        <p:txBody>
          <a:bodyPr/>
          <a:lstStyle/>
          <a:p>
            <a:fld id="{597E4C98-913A-644D-8F1E-C467DF90C8E3}" type="slidenum">
              <a:rPr kumimoji="1" lang="ja-JP" altLang="en-US" smtClean="0"/>
              <a:t>10</a:t>
            </a:fld>
            <a:endParaRPr kumimoji="1" lang="ja-JP" altLang="en-US" dirty="0"/>
          </a:p>
        </p:txBody>
      </p:sp>
      <p:sp>
        <p:nvSpPr>
          <p:cNvPr id="22" name="正方形/長方形 21"/>
          <p:cNvSpPr/>
          <p:nvPr/>
        </p:nvSpPr>
        <p:spPr>
          <a:xfrm>
            <a:off x="1222332" y="5068642"/>
            <a:ext cx="4397918" cy="1719156"/>
          </a:xfrm>
          <a:prstGeom prst="rect">
            <a:avLst/>
          </a:prstGeom>
          <a:solidFill>
            <a:schemeClr val="bg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3" name="テキスト ボックス 22"/>
          <p:cNvSpPr txBox="1"/>
          <p:nvPr/>
        </p:nvSpPr>
        <p:spPr>
          <a:xfrm>
            <a:off x="2561509" y="4762939"/>
            <a:ext cx="1311578" cy="334967"/>
          </a:xfrm>
          <a:prstGeom prst="rect">
            <a:avLst/>
          </a:prstGeom>
          <a:noFill/>
        </p:spPr>
        <p:txBody>
          <a:bodyPr wrap="none" rtlCol="0">
            <a:spAutoFit/>
          </a:bodyPr>
          <a:lstStyle/>
          <a:p>
            <a:pPr algn="ctr"/>
            <a:r>
              <a:rPr kumimoji="1" lang="ja-JP" altLang="en-US" dirty="0"/>
              <a:t>メインホスト</a:t>
            </a:r>
            <a:endParaRPr kumimoji="1" lang="en-US" altLang="ja-JP" dirty="0"/>
          </a:p>
        </p:txBody>
      </p:sp>
      <p:sp>
        <p:nvSpPr>
          <p:cNvPr id="26" name="正方形/長方形 25"/>
          <p:cNvSpPr/>
          <p:nvPr/>
        </p:nvSpPr>
        <p:spPr>
          <a:xfrm>
            <a:off x="6521891" y="5068642"/>
            <a:ext cx="1566704" cy="1719155"/>
          </a:xfrm>
          <a:prstGeom prst="rect">
            <a:avLst/>
          </a:prstGeom>
          <a:solidFill>
            <a:schemeClr val="bg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7" name="テキスト ボックス 26"/>
          <p:cNvSpPr txBox="1"/>
          <p:nvPr/>
        </p:nvSpPr>
        <p:spPr>
          <a:xfrm>
            <a:off x="6747809" y="4762939"/>
            <a:ext cx="1189749" cy="334967"/>
          </a:xfrm>
          <a:prstGeom prst="rect">
            <a:avLst/>
          </a:prstGeom>
          <a:noFill/>
        </p:spPr>
        <p:txBody>
          <a:bodyPr wrap="none" rtlCol="0">
            <a:spAutoFit/>
          </a:bodyPr>
          <a:lstStyle/>
          <a:p>
            <a:pPr algn="ctr"/>
            <a:r>
              <a:rPr kumimoji="1" lang="ja-JP" altLang="en-US" dirty="0"/>
              <a:t>サブホスト</a:t>
            </a:r>
          </a:p>
        </p:txBody>
      </p:sp>
      <p:sp>
        <p:nvSpPr>
          <p:cNvPr id="28" name="角丸四角形 27"/>
          <p:cNvSpPr/>
          <p:nvPr/>
        </p:nvSpPr>
        <p:spPr>
          <a:xfrm>
            <a:off x="6809640" y="6120919"/>
            <a:ext cx="1066085" cy="578120"/>
          </a:xfrm>
          <a:prstGeom prst="roundRect">
            <a:avLst/>
          </a:prstGeom>
          <a:solidFill>
            <a:schemeClr val="accent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メモリ</a:t>
            </a:r>
            <a:endParaRPr kumimoji="1" lang="ja-JP" altLang="en-US" dirty="0">
              <a:solidFill>
                <a:schemeClr val="tx1"/>
              </a:solidFill>
            </a:endParaRPr>
          </a:p>
        </p:txBody>
      </p:sp>
      <p:grpSp>
        <p:nvGrpSpPr>
          <p:cNvPr id="29" name="グループ化 28"/>
          <p:cNvGrpSpPr/>
          <p:nvPr/>
        </p:nvGrpSpPr>
        <p:grpSpPr>
          <a:xfrm>
            <a:off x="1295864" y="5137738"/>
            <a:ext cx="1288460" cy="1574599"/>
            <a:chOff x="1077144" y="4549505"/>
            <a:chExt cx="1528404" cy="2096094"/>
          </a:xfrm>
        </p:grpSpPr>
        <p:sp>
          <p:nvSpPr>
            <p:cNvPr id="32" name="角丸四角形 31"/>
            <p:cNvSpPr/>
            <p:nvPr/>
          </p:nvSpPr>
          <p:spPr>
            <a:xfrm>
              <a:off x="1077144" y="4549505"/>
              <a:ext cx="1528404" cy="2096094"/>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p>
            <a:p>
              <a:pPr algn="ctr"/>
              <a:endParaRPr kumimoji="1" lang="ja-JP" altLang="en-US" dirty="0"/>
            </a:p>
          </p:txBody>
        </p:sp>
        <p:sp>
          <p:nvSpPr>
            <p:cNvPr id="33" name="テキスト ボックス 32"/>
            <p:cNvSpPr txBox="1"/>
            <p:nvPr/>
          </p:nvSpPr>
          <p:spPr>
            <a:xfrm>
              <a:off x="1584704" y="4570091"/>
              <a:ext cx="513282" cy="369333"/>
            </a:xfrm>
            <a:prstGeom prst="rect">
              <a:avLst/>
            </a:prstGeom>
            <a:noFill/>
          </p:spPr>
          <p:txBody>
            <a:bodyPr wrap="none" rtlCol="0">
              <a:spAutoFit/>
            </a:bodyPr>
            <a:lstStyle/>
            <a:p>
              <a:pPr algn="ctr"/>
              <a:r>
                <a:rPr kumimoji="1" lang="en-US" altLang="ja-JP" dirty="0">
                  <a:latin typeface="+mn-ea"/>
                </a:rPr>
                <a:t>VM</a:t>
              </a:r>
              <a:endParaRPr kumimoji="1" lang="ja-JP" altLang="en-US" dirty="0">
                <a:latin typeface="+mn-ea"/>
              </a:endParaRPr>
            </a:p>
          </p:txBody>
        </p:sp>
        <p:grpSp>
          <p:nvGrpSpPr>
            <p:cNvPr id="34" name="グループ化 33"/>
            <p:cNvGrpSpPr/>
            <p:nvPr/>
          </p:nvGrpSpPr>
          <p:grpSpPr>
            <a:xfrm>
              <a:off x="1212708" y="5044804"/>
              <a:ext cx="1257276" cy="1553807"/>
              <a:chOff x="1140594" y="5069431"/>
              <a:chExt cx="1257276" cy="1553807"/>
            </a:xfrm>
          </p:grpSpPr>
          <p:sp>
            <p:nvSpPr>
              <p:cNvPr id="35" name="角丸四角形 34"/>
              <p:cNvSpPr/>
              <p:nvPr/>
            </p:nvSpPr>
            <p:spPr>
              <a:xfrm>
                <a:off x="1140595" y="5069431"/>
                <a:ext cx="1257275" cy="1544871"/>
              </a:xfrm>
              <a:prstGeom prst="roundRect">
                <a:avLst/>
              </a:prstGeom>
              <a:solidFill>
                <a:schemeClr val="accent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6" name="テキスト ボックス 35"/>
              <p:cNvSpPr txBox="1"/>
              <p:nvPr/>
            </p:nvSpPr>
            <p:spPr>
              <a:xfrm>
                <a:off x="1337945" y="5235049"/>
                <a:ext cx="865574" cy="445905"/>
              </a:xfrm>
              <a:prstGeom prst="rect">
                <a:avLst/>
              </a:prstGeom>
              <a:noFill/>
            </p:spPr>
            <p:txBody>
              <a:bodyPr wrap="none" rtlCol="0">
                <a:spAutoFit/>
              </a:bodyPr>
              <a:lstStyle/>
              <a:p>
                <a:pPr algn="ctr"/>
                <a:r>
                  <a:rPr lang="ja-JP" altLang="en-US" dirty="0">
                    <a:latin typeface="+mn-ea"/>
                  </a:rPr>
                  <a:t>メモリ</a:t>
                </a:r>
                <a:endParaRPr kumimoji="1" lang="ja-JP" altLang="en-US" dirty="0">
                  <a:latin typeface="+mn-ea"/>
                </a:endParaRPr>
              </a:p>
            </p:txBody>
          </p:sp>
          <p:sp>
            <p:nvSpPr>
              <p:cNvPr id="37" name="角丸四角形 36"/>
              <p:cNvSpPr/>
              <p:nvPr/>
            </p:nvSpPr>
            <p:spPr>
              <a:xfrm>
                <a:off x="1140595" y="5860750"/>
                <a:ext cx="1257275" cy="759655"/>
              </a:xfrm>
              <a:prstGeom prst="roundRect">
                <a:avLst/>
              </a:prstGeom>
              <a:solidFill>
                <a:schemeClr val="bg1"/>
              </a:solidFill>
              <a:ln>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メモリ</a:t>
                </a:r>
                <a:endParaRPr kumimoji="1" lang="ja-JP" altLang="en-US" dirty="0"/>
              </a:p>
            </p:txBody>
          </p:sp>
          <p:sp>
            <p:nvSpPr>
              <p:cNvPr id="38" name="角丸四角形 37"/>
              <p:cNvSpPr/>
              <p:nvPr/>
            </p:nvSpPr>
            <p:spPr>
              <a:xfrm>
                <a:off x="1140594" y="5863583"/>
                <a:ext cx="1257275" cy="759655"/>
              </a:xfrm>
              <a:prstGeom prst="roundRect">
                <a:avLst/>
              </a:prstGeom>
              <a:solidFill>
                <a:schemeClr val="bg1"/>
              </a:solid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メモリ</a:t>
                </a:r>
                <a:endParaRPr kumimoji="1" lang="ja-JP" altLang="en-US" dirty="0"/>
              </a:p>
            </p:txBody>
          </p:sp>
        </p:grpSp>
      </p:grpSp>
      <p:sp>
        <p:nvSpPr>
          <p:cNvPr id="24" name="角丸四角形 23"/>
          <p:cNvSpPr/>
          <p:nvPr/>
        </p:nvSpPr>
        <p:spPr>
          <a:xfrm>
            <a:off x="4086172" y="5137738"/>
            <a:ext cx="1209134" cy="641463"/>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IDS</a:t>
            </a:r>
            <a:endParaRPr kumimoji="1" lang="ja-JP" altLang="en-US" dirty="0">
              <a:solidFill>
                <a:schemeClr val="tx1"/>
              </a:solidFill>
            </a:endParaRPr>
          </a:p>
        </p:txBody>
      </p:sp>
      <p:sp>
        <p:nvSpPr>
          <p:cNvPr id="25" name="角丸四角形 24"/>
          <p:cNvSpPr/>
          <p:nvPr/>
        </p:nvSpPr>
        <p:spPr>
          <a:xfrm>
            <a:off x="4000571" y="6073958"/>
            <a:ext cx="1380333" cy="615873"/>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err="1">
                <a:solidFill>
                  <a:schemeClr val="tx1"/>
                </a:solidFill>
              </a:rPr>
              <a:t>VMemTrans</a:t>
            </a:r>
            <a:r>
              <a:rPr lang="ja-JP" altLang="en-US" dirty="0">
                <a:solidFill>
                  <a:schemeClr val="tx1"/>
                </a:solidFill>
              </a:rPr>
              <a:t>ランタイム</a:t>
            </a:r>
            <a:endParaRPr kumimoji="1" lang="ja-JP" altLang="en-US" dirty="0">
              <a:solidFill>
                <a:schemeClr val="tx1"/>
              </a:solidFill>
            </a:endParaRPr>
          </a:p>
        </p:txBody>
      </p:sp>
      <p:cxnSp>
        <p:nvCxnSpPr>
          <p:cNvPr id="31" name="直線矢印コネクタ 30"/>
          <p:cNvCxnSpPr>
            <a:stCxn id="25" idx="0"/>
            <a:endCxn id="24" idx="2"/>
          </p:cNvCxnSpPr>
          <p:nvPr/>
        </p:nvCxnSpPr>
        <p:spPr>
          <a:xfrm flipV="1">
            <a:off x="4690738" y="5779201"/>
            <a:ext cx="1" cy="294757"/>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1" name="直線矢印コネクタ 40"/>
          <p:cNvCxnSpPr>
            <a:cxnSpLocks/>
            <a:endCxn id="25" idx="1"/>
          </p:cNvCxnSpPr>
          <p:nvPr/>
        </p:nvCxnSpPr>
        <p:spPr>
          <a:xfrm>
            <a:off x="1873188" y="6297126"/>
            <a:ext cx="2127383" cy="84769"/>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9" name="角丸四角形 38"/>
          <p:cNvSpPr/>
          <p:nvPr/>
        </p:nvSpPr>
        <p:spPr>
          <a:xfrm>
            <a:off x="6846165" y="6186946"/>
            <a:ext cx="337850" cy="240716"/>
          </a:xfrm>
          <a:prstGeom prst="roundRect">
            <a:avLst/>
          </a:prstGeom>
          <a:solidFill>
            <a:schemeClr val="bg1"/>
          </a:solid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endParaRPr>
          </a:p>
          <a:p>
            <a:pPr algn="ctr"/>
            <a:endParaRPr kumimoji="1" lang="ja-JP" altLang="en-US" dirty="0">
              <a:solidFill>
                <a:schemeClr val="tx1"/>
              </a:solidFill>
            </a:endParaRPr>
          </a:p>
        </p:txBody>
      </p:sp>
      <p:grpSp>
        <p:nvGrpSpPr>
          <p:cNvPr id="8" name="グループ化 7">
            <a:extLst>
              <a:ext uri="{FF2B5EF4-FFF2-40B4-BE49-F238E27FC236}">
                <a16:creationId xmlns:a16="http://schemas.microsoft.com/office/drawing/2014/main" id="{D9CB320F-BC38-4046-878B-75D7044E723A}"/>
              </a:ext>
            </a:extLst>
          </p:cNvPr>
          <p:cNvGrpSpPr/>
          <p:nvPr/>
        </p:nvGrpSpPr>
        <p:grpSpPr>
          <a:xfrm>
            <a:off x="2584324" y="5607632"/>
            <a:ext cx="1513561" cy="774263"/>
            <a:chOff x="2584324" y="5607632"/>
            <a:chExt cx="1513561" cy="774263"/>
          </a:xfrm>
        </p:grpSpPr>
        <p:cxnSp>
          <p:nvCxnSpPr>
            <p:cNvPr id="5" name="直線矢印コネクタ 4">
              <a:extLst>
                <a:ext uri="{FF2B5EF4-FFF2-40B4-BE49-F238E27FC236}">
                  <a16:creationId xmlns:a16="http://schemas.microsoft.com/office/drawing/2014/main" id="{76721ECC-F073-F34F-A65C-5E621E003FE8}"/>
                </a:ext>
              </a:extLst>
            </p:cNvPr>
            <p:cNvCxnSpPr>
              <a:cxnSpLocks/>
              <a:stCxn id="25" idx="1"/>
              <a:endCxn id="32" idx="3"/>
            </p:cNvCxnSpPr>
            <p:nvPr/>
          </p:nvCxnSpPr>
          <p:spPr>
            <a:xfrm flipH="1" flipV="1">
              <a:off x="2584324" y="5925038"/>
              <a:ext cx="1416247" cy="456857"/>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 name="テキスト ボックス 5">
              <a:extLst>
                <a:ext uri="{FF2B5EF4-FFF2-40B4-BE49-F238E27FC236}">
                  <a16:creationId xmlns:a16="http://schemas.microsoft.com/office/drawing/2014/main" id="{6967C508-5CA0-8E48-BAEC-5C8826565C7E}"/>
                </a:ext>
              </a:extLst>
            </p:cNvPr>
            <p:cNvSpPr txBox="1"/>
            <p:nvPr/>
          </p:nvSpPr>
          <p:spPr>
            <a:xfrm>
              <a:off x="2696539" y="5607632"/>
              <a:ext cx="1401346" cy="369332"/>
            </a:xfrm>
            <a:prstGeom prst="rect">
              <a:avLst/>
            </a:prstGeom>
            <a:noFill/>
          </p:spPr>
          <p:txBody>
            <a:bodyPr wrap="none" rtlCol="0">
              <a:spAutoFit/>
            </a:bodyPr>
            <a:lstStyle/>
            <a:p>
              <a:r>
                <a:rPr kumimoji="1" lang="ja-JP" altLang="en-US" dirty="0"/>
                <a:t>コマンド送信</a:t>
              </a:r>
            </a:p>
          </p:txBody>
        </p:sp>
      </p:grpSp>
      <p:sp>
        <p:nvSpPr>
          <p:cNvPr id="30" name="角丸四角形 29"/>
          <p:cNvSpPr/>
          <p:nvPr/>
        </p:nvSpPr>
        <p:spPr>
          <a:xfrm>
            <a:off x="6844663" y="6183915"/>
            <a:ext cx="337850" cy="240716"/>
          </a:xfrm>
          <a:prstGeom prst="roundRect">
            <a:avLst/>
          </a:prstGeom>
          <a:solidFill>
            <a:schemeClr val="accent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endParaRPr>
          </a:p>
          <a:p>
            <a:pPr algn="ctr"/>
            <a:endParaRPr kumimoji="1" lang="ja-JP" altLang="en-US" dirty="0">
              <a:solidFill>
                <a:schemeClr val="tx1"/>
              </a:solidFill>
            </a:endParaRPr>
          </a:p>
        </p:txBody>
      </p:sp>
      <p:sp>
        <p:nvSpPr>
          <p:cNvPr id="42" name="角丸四角形 41">
            <a:extLst>
              <a:ext uri="{FF2B5EF4-FFF2-40B4-BE49-F238E27FC236}">
                <a16:creationId xmlns:a16="http://schemas.microsoft.com/office/drawing/2014/main" id="{0A94B2EA-BD11-8D46-BB4F-3B410107FAC1}"/>
              </a:ext>
            </a:extLst>
          </p:cNvPr>
          <p:cNvSpPr/>
          <p:nvPr/>
        </p:nvSpPr>
        <p:spPr>
          <a:xfrm>
            <a:off x="1457048" y="5815721"/>
            <a:ext cx="337850" cy="240716"/>
          </a:xfrm>
          <a:prstGeom prst="roundRect">
            <a:avLst/>
          </a:prstGeom>
          <a:solidFill>
            <a:schemeClr val="bg1"/>
          </a:solid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endParaRPr>
          </a:p>
          <a:p>
            <a:pPr algn="ctr"/>
            <a:endParaRPr kumimoji="1" lang="ja-JP" altLang="en-US" dirty="0">
              <a:solidFill>
                <a:schemeClr val="tx1"/>
              </a:solidFill>
            </a:endParaRPr>
          </a:p>
        </p:txBody>
      </p:sp>
      <p:sp>
        <p:nvSpPr>
          <p:cNvPr id="40" name="角丸四角形 39">
            <a:extLst>
              <a:ext uri="{FF2B5EF4-FFF2-40B4-BE49-F238E27FC236}">
                <a16:creationId xmlns:a16="http://schemas.microsoft.com/office/drawing/2014/main" id="{37FB120C-4FC5-FE46-9375-87FD87496BDC}"/>
              </a:ext>
            </a:extLst>
          </p:cNvPr>
          <p:cNvSpPr/>
          <p:nvPr/>
        </p:nvSpPr>
        <p:spPr>
          <a:xfrm>
            <a:off x="1457048" y="5811136"/>
            <a:ext cx="337850" cy="240716"/>
          </a:xfrm>
          <a:prstGeom prst="roundRect">
            <a:avLst/>
          </a:prstGeom>
          <a:solidFill>
            <a:schemeClr val="accent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endParaRPr>
          </a:p>
          <a:p>
            <a:pPr algn="ctr"/>
            <a:endParaRPr kumimoji="1" lang="ja-JP" altLang="en-US" dirty="0">
              <a:solidFill>
                <a:schemeClr val="tx1"/>
              </a:solidFill>
            </a:endParaRPr>
          </a:p>
        </p:txBody>
      </p:sp>
    </p:spTree>
    <p:extLst>
      <p:ext uri="{BB962C8B-B14F-4D97-AF65-F5344CB8AC3E}">
        <p14:creationId xmlns:p14="http://schemas.microsoft.com/office/powerpoint/2010/main" val="1446180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1" nodeType="clickEffect">
                                  <p:stCondLst>
                                    <p:cond delay="0"/>
                                  </p:stCondLst>
                                  <p:childTnLst>
                                    <p:set>
                                      <p:cBhvr>
                                        <p:cTn id="11" dur="1" fill="hold">
                                          <p:stCondLst>
                                            <p:cond delay="0"/>
                                          </p:stCondLst>
                                        </p:cTn>
                                        <p:tgtEl>
                                          <p:spTgt spid="30"/>
                                        </p:tgtEl>
                                        <p:attrNameLst>
                                          <p:attrName>style.visibility</p:attrName>
                                        </p:attrNameLst>
                                      </p:cBhvr>
                                      <p:to>
                                        <p:strVal val="visible"/>
                                      </p:to>
                                    </p:set>
                                    <p:animEffect transition="in" filter="fade">
                                      <p:cBhvr>
                                        <p:cTn id="12" dur="500"/>
                                        <p:tgtEl>
                                          <p:spTgt spid="30"/>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9"/>
                                        </p:tgtEl>
                                        <p:attrNameLst>
                                          <p:attrName>style.visibility</p:attrName>
                                        </p:attrNameLst>
                                      </p:cBhvr>
                                      <p:to>
                                        <p:strVal val="visible"/>
                                      </p:to>
                                    </p:set>
                                    <p:animEffect transition="in" filter="fade">
                                      <p:cBhvr>
                                        <p:cTn id="15" dur="500"/>
                                        <p:tgtEl>
                                          <p:spTgt spid="39"/>
                                        </p:tgtEl>
                                      </p:cBhvr>
                                    </p:animEffect>
                                  </p:childTnLst>
                                </p:cTn>
                              </p:par>
                            </p:childTnLst>
                          </p:cTn>
                        </p:par>
                        <p:par>
                          <p:cTn id="16" fill="hold">
                            <p:stCondLst>
                              <p:cond delay="500"/>
                            </p:stCondLst>
                            <p:childTnLst>
                              <p:par>
                                <p:cTn id="17" presetID="37" presetClass="path" presetSubtype="0" accel="50000" decel="50000" fill="hold" grpId="0" nodeType="afterEffect">
                                  <p:stCondLst>
                                    <p:cond delay="500"/>
                                  </p:stCondLst>
                                  <p:childTnLst>
                                    <p:animMotion origin="layout" path="M -3.88889E-6 -2.96296E-6 L -0.15868 0.04005 C -0.19201 0.04908 -0.24166 0.05394 -0.2934 0.05394 C -0.3526 0.05394 -0.39982 0.04908 -0.43316 0.04005 L -0.59166 -2.96296E-6 " pathEditMode="relative" rAng="0" ptsTypes="AAAAA">
                                      <p:cBhvr>
                                        <p:cTn id="18" dur="2000" fill="hold"/>
                                        <p:tgtEl>
                                          <p:spTgt spid="30"/>
                                        </p:tgtEl>
                                        <p:attrNameLst>
                                          <p:attrName>ppt_x</p:attrName>
                                          <p:attrName>ppt_y</p:attrName>
                                        </p:attrNameLst>
                                      </p:cBhvr>
                                      <p:rCtr x="-29583" y="2685"/>
                                    </p:animMotion>
                                  </p:childTnLst>
                                </p:cTn>
                              </p:par>
                            </p:childTnLst>
                          </p:cTn>
                        </p:par>
                        <p:par>
                          <p:cTn id="19" fill="hold">
                            <p:stCondLst>
                              <p:cond delay="3000"/>
                            </p:stCondLst>
                            <p:childTnLst>
                              <p:par>
                                <p:cTn id="20" presetID="10" presetClass="entr" presetSubtype="0" fill="hold" grpId="0" nodeType="afterEffect">
                                  <p:stCondLst>
                                    <p:cond delay="500"/>
                                  </p:stCondLst>
                                  <p:childTnLst>
                                    <p:set>
                                      <p:cBhvr>
                                        <p:cTn id="21" dur="1" fill="hold">
                                          <p:stCondLst>
                                            <p:cond delay="0"/>
                                          </p:stCondLst>
                                        </p:cTn>
                                        <p:tgtEl>
                                          <p:spTgt spid="40"/>
                                        </p:tgtEl>
                                        <p:attrNameLst>
                                          <p:attrName>style.visibility</p:attrName>
                                        </p:attrNameLst>
                                      </p:cBhvr>
                                      <p:to>
                                        <p:strVal val="visible"/>
                                      </p:to>
                                    </p:set>
                                    <p:animEffect transition="in" filter="fade">
                                      <p:cBhvr>
                                        <p:cTn id="22" dur="500"/>
                                        <p:tgtEl>
                                          <p:spTgt spid="40"/>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42"/>
                                        </p:tgtEl>
                                        <p:attrNameLst>
                                          <p:attrName>style.visibility</p:attrName>
                                        </p:attrNameLst>
                                      </p:cBhvr>
                                      <p:to>
                                        <p:strVal val="visible"/>
                                      </p:to>
                                    </p:set>
                                    <p:animEffect transition="in" filter="fade">
                                      <p:cBhvr>
                                        <p:cTn id="25" dur="500"/>
                                        <p:tgtEl>
                                          <p:spTgt spid="42"/>
                                        </p:tgtEl>
                                      </p:cBhvr>
                                    </p:animEffect>
                                  </p:childTnLst>
                                </p:cTn>
                              </p:par>
                            </p:childTnLst>
                          </p:cTn>
                        </p:par>
                        <p:par>
                          <p:cTn id="26" fill="hold">
                            <p:stCondLst>
                              <p:cond delay="4000"/>
                            </p:stCondLst>
                            <p:childTnLst>
                              <p:par>
                                <p:cTn id="27" presetID="0" presetClass="path" presetSubtype="0" accel="50000" decel="50000" fill="hold" grpId="1" nodeType="afterEffect">
                                  <p:stCondLst>
                                    <p:cond delay="500"/>
                                  </p:stCondLst>
                                  <p:childTnLst>
                                    <p:animMotion origin="layout" path="M 0.00035 0.00116 C 0.11285 0.03565 0.22535 0.07014 0.32326 0.07917 C 0.42118 0.08797 0.50434 0.0713 0.58767 0.05463 " pathEditMode="relative" ptsTypes="AAA">
                                      <p:cBhvr>
                                        <p:cTn id="28" dur="2000" fill="hold"/>
                                        <p:tgtEl>
                                          <p:spTgt spid="40"/>
                                        </p:tgtEl>
                                        <p:attrNameLst>
                                          <p:attrName>ppt_x</p:attrName>
                                          <p:attrName>ppt_y</p:attrName>
                                        </p:attrNameLst>
                                      </p:cBhvr>
                                    </p:animMotion>
                                  </p:childTnLst>
                                </p:cTn>
                              </p:par>
                            </p:childTnLst>
                          </p:cTn>
                        </p:par>
                      </p:childTnLst>
                    </p:cTn>
                  </p:par>
                  <p:par>
                    <p:cTn id="29" fill="hold">
                      <p:stCondLst>
                        <p:cond delay="indefinite"/>
                      </p:stCondLst>
                      <p:childTnLst>
                        <p:par>
                          <p:cTn id="30" fill="hold">
                            <p:stCondLst>
                              <p:cond delay="0"/>
                            </p:stCondLst>
                            <p:childTnLst>
                              <p:par>
                                <p:cTn id="31" presetID="10" presetClass="exit" presetSubtype="0" fill="hold" nodeType="clickEffect">
                                  <p:stCondLst>
                                    <p:cond delay="0"/>
                                  </p:stCondLst>
                                  <p:childTnLst>
                                    <p:animEffect transition="out" filter="fade">
                                      <p:cBhvr>
                                        <p:cTn id="32" dur="500"/>
                                        <p:tgtEl>
                                          <p:spTgt spid="8"/>
                                        </p:tgtEl>
                                      </p:cBhvr>
                                    </p:animEffect>
                                    <p:set>
                                      <p:cBhvr>
                                        <p:cTn id="33" dur="1" fill="hold">
                                          <p:stCondLst>
                                            <p:cond delay="499"/>
                                          </p:stCondLst>
                                        </p:cTn>
                                        <p:tgtEl>
                                          <p:spTgt spid="8"/>
                                        </p:tgtEl>
                                        <p:attrNameLst>
                                          <p:attrName>style.visibility</p:attrName>
                                        </p:attrNameLst>
                                      </p:cBhvr>
                                      <p:to>
                                        <p:strVal val="hidden"/>
                                      </p:to>
                                    </p:se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41"/>
                                        </p:tgtEl>
                                        <p:attrNameLst>
                                          <p:attrName>style.visibility</p:attrName>
                                        </p:attrNameLst>
                                      </p:cBhvr>
                                      <p:to>
                                        <p:strVal val="visible"/>
                                      </p:to>
                                    </p:set>
                                    <p:animEffect transition="in" filter="fade">
                                      <p:cBhvr>
                                        <p:cTn id="38" dur="500"/>
                                        <p:tgtEl>
                                          <p:spTgt spid="41"/>
                                        </p:tgtEl>
                                      </p:cBhvr>
                                    </p:animEffect>
                                  </p:childTnLst>
                                </p:cTn>
                              </p:par>
                            </p:childTnLst>
                          </p:cTn>
                        </p:par>
                        <p:par>
                          <p:cTn id="39" fill="hold">
                            <p:stCondLst>
                              <p:cond delay="500"/>
                            </p:stCondLst>
                            <p:childTnLst>
                              <p:par>
                                <p:cTn id="40" presetID="10" presetClass="entr" presetSubtype="0" fill="hold" nodeType="afterEffect">
                                  <p:stCondLst>
                                    <p:cond delay="0"/>
                                  </p:stCondLst>
                                  <p:childTnLst>
                                    <p:set>
                                      <p:cBhvr>
                                        <p:cTn id="41" dur="1" fill="hold">
                                          <p:stCondLst>
                                            <p:cond delay="0"/>
                                          </p:stCondLst>
                                        </p:cTn>
                                        <p:tgtEl>
                                          <p:spTgt spid="31"/>
                                        </p:tgtEl>
                                        <p:attrNameLst>
                                          <p:attrName>style.visibility</p:attrName>
                                        </p:attrNameLst>
                                      </p:cBhvr>
                                      <p:to>
                                        <p:strVal val="visible"/>
                                      </p:to>
                                    </p:set>
                                    <p:animEffect transition="in" filter="fade">
                                      <p:cBhvr>
                                        <p:cTn id="42"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P spid="30" grpId="0" animBg="1"/>
      <p:bldP spid="30" grpId="1" animBg="1"/>
      <p:bldP spid="42" grpId="0" animBg="1"/>
      <p:bldP spid="40" grpId="0" animBg="1"/>
      <p:bldP spid="40"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既存の</a:t>
            </a:r>
            <a:r>
              <a:rPr lang="en-US" altLang="ja-JP" dirty="0">
                <a:latin typeface="+mj-ea"/>
              </a:rPr>
              <a:t>IDS</a:t>
            </a:r>
            <a:r>
              <a:rPr lang="ja-JP" altLang="en-US" dirty="0"/>
              <a:t>のオフロード</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err="1"/>
              <a:t>VMemTrans</a:t>
            </a:r>
            <a:r>
              <a:rPr kumimoji="1" lang="ja-JP" altLang="en-US" dirty="0"/>
              <a:t>を</a:t>
            </a:r>
            <a:r>
              <a:rPr kumimoji="1" lang="en-US" altLang="ja-JP" dirty="0" err="1"/>
              <a:t>Transcall</a:t>
            </a:r>
            <a:r>
              <a:rPr lang="en-US" altLang="ja-JP" dirty="0"/>
              <a:t> </a:t>
            </a:r>
            <a:r>
              <a:rPr kumimoji="1" lang="en-US" altLang="ja-JP" dirty="0"/>
              <a:t>[</a:t>
            </a:r>
            <a:r>
              <a:rPr kumimoji="1" lang="ja-JP" altLang="en-US" dirty="0"/>
              <a:t>飯田ら</a:t>
            </a:r>
            <a:r>
              <a:rPr kumimoji="1" lang="en-US" altLang="ja-JP" dirty="0"/>
              <a:t>’10]</a:t>
            </a:r>
            <a:r>
              <a:rPr kumimoji="1" lang="ja-JP" altLang="en-US" dirty="0"/>
              <a:t>に統合</a:t>
            </a:r>
            <a:endParaRPr kumimoji="1" lang="en-US" altLang="ja-JP" dirty="0"/>
          </a:p>
          <a:p>
            <a:pPr lvl="1"/>
            <a:r>
              <a:rPr lang="ja-JP" altLang="en-US" dirty="0"/>
              <a:t>メモリが分割された</a:t>
            </a:r>
            <a:r>
              <a:rPr lang="en-US" altLang="ja-JP" dirty="0"/>
              <a:t>VM</a:t>
            </a:r>
            <a:r>
              <a:rPr lang="ja-JP" altLang="en-US" dirty="0"/>
              <a:t>に対して既存の</a:t>
            </a:r>
            <a:r>
              <a:rPr lang="en-US" altLang="ja-JP" dirty="0"/>
              <a:t>IDS</a:t>
            </a:r>
            <a:r>
              <a:rPr lang="ja-JP" altLang="en-US" dirty="0"/>
              <a:t>のオフロードを可能にする</a:t>
            </a:r>
            <a:endParaRPr lang="en-US" altLang="ja-JP" dirty="0"/>
          </a:p>
          <a:p>
            <a:pPr lvl="1"/>
            <a:r>
              <a:rPr lang="ja-JP" altLang="en-US" dirty="0"/>
              <a:t>オフロードされた</a:t>
            </a:r>
            <a:r>
              <a:rPr lang="en-US" altLang="ja-JP" dirty="0"/>
              <a:t>IDS</a:t>
            </a:r>
            <a:r>
              <a:rPr lang="ja-JP" altLang="en-US" dirty="0"/>
              <a:t>のための実行環境を提供</a:t>
            </a:r>
            <a:endParaRPr lang="en-US" altLang="ja-JP" dirty="0"/>
          </a:p>
          <a:p>
            <a:pPr lvl="2"/>
            <a:r>
              <a:rPr lang="en-US" altLang="ja-JP" dirty="0"/>
              <a:t>VM</a:t>
            </a:r>
            <a:r>
              <a:rPr lang="ja-JP" altLang="en-US" dirty="0"/>
              <a:t>内のプロセスやネットワークなどの情報を収集して</a:t>
            </a:r>
            <a:r>
              <a:rPr lang="en-US" altLang="ja-JP" dirty="0"/>
              <a:t>IDS</a:t>
            </a:r>
            <a:r>
              <a:rPr lang="ja-JP" altLang="en-US" dirty="0"/>
              <a:t>に提供</a:t>
            </a:r>
            <a:endParaRPr lang="en-US" altLang="ja-JP" dirty="0"/>
          </a:p>
          <a:p>
            <a:pPr marL="844082" lvl="2" indent="0">
              <a:buNone/>
            </a:pPr>
            <a:endParaRPr lang="en-US" altLang="ja-JP" dirty="0"/>
          </a:p>
        </p:txBody>
      </p:sp>
      <p:sp>
        <p:nvSpPr>
          <p:cNvPr id="4" name="スライド番号プレースホルダー 3"/>
          <p:cNvSpPr>
            <a:spLocks noGrp="1"/>
          </p:cNvSpPr>
          <p:nvPr>
            <p:ph type="sldNum" sz="quarter" idx="10"/>
          </p:nvPr>
        </p:nvSpPr>
        <p:spPr/>
        <p:txBody>
          <a:bodyPr/>
          <a:lstStyle/>
          <a:p>
            <a:fld id="{597E4C98-913A-644D-8F1E-C467DF90C8E3}" type="slidenum">
              <a:rPr kumimoji="1" lang="ja-JP" altLang="en-US" smtClean="0"/>
              <a:t>11</a:t>
            </a:fld>
            <a:endParaRPr kumimoji="1" lang="ja-JP" altLang="en-US" dirty="0"/>
          </a:p>
        </p:txBody>
      </p:sp>
      <p:sp>
        <p:nvSpPr>
          <p:cNvPr id="6" name="正方形/長方形 5">
            <a:extLst>
              <a:ext uri="{FF2B5EF4-FFF2-40B4-BE49-F238E27FC236}">
                <a16:creationId xmlns:a16="http://schemas.microsoft.com/office/drawing/2014/main" id="{4F04F03B-612F-2B4B-B8AD-C83A8C3DDC4A}"/>
              </a:ext>
            </a:extLst>
          </p:cNvPr>
          <p:cNvSpPr/>
          <p:nvPr/>
        </p:nvSpPr>
        <p:spPr>
          <a:xfrm>
            <a:off x="1201311" y="4566674"/>
            <a:ext cx="3989934" cy="1894452"/>
          </a:xfrm>
          <a:prstGeom prst="rect">
            <a:avLst/>
          </a:prstGeom>
          <a:solidFill>
            <a:schemeClr val="bg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sp>
        <p:nvSpPr>
          <p:cNvPr id="7" name="テキスト ボックス 6">
            <a:extLst>
              <a:ext uri="{FF2B5EF4-FFF2-40B4-BE49-F238E27FC236}">
                <a16:creationId xmlns:a16="http://schemas.microsoft.com/office/drawing/2014/main" id="{62B3B187-16AA-2E48-83C2-692FA212DEBE}"/>
              </a:ext>
            </a:extLst>
          </p:cNvPr>
          <p:cNvSpPr txBox="1"/>
          <p:nvPr/>
        </p:nvSpPr>
        <p:spPr>
          <a:xfrm>
            <a:off x="2540489" y="4253101"/>
            <a:ext cx="1311578" cy="313572"/>
          </a:xfrm>
          <a:prstGeom prst="rect">
            <a:avLst/>
          </a:prstGeom>
          <a:noFill/>
        </p:spPr>
        <p:txBody>
          <a:bodyPr wrap="none" rtlCol="0">
            <a:spAutoFit/>
          </a:bodyPr>
          <a:lstStyle/>
          <a:p>
            <a:pPr algn="ctr"/>
            <a:r>
              <a:rPr kumimoji="1" lang="ja-JP" altLang="en-US" dirty="0"/>
              <a:t>メインホスト</a:t>
            </a:r>
            <a:endParaRPr kumimoji="1" lang="en-US" altLang="ja-JP" dirty="0"/>
          </a:p>
        </p:txBody>
      </p:sp>
      <p:sp>
        <p:nvSpPr>
          <p:cNvPr id="8" name="角丸四角形 7">
            <a:extLst>
              <a:ext uri="{FF2B5EF4-FFF2-40B4-BE49-F238E27FC236}">
                <a16:creationId xmlns:a16="http://schemas.microsoft.com/office/drawing/2014/main" id="{9B7D9306-29C8-B249-98D2-A69CC835B5F7}"/>
              </a:ext>
            </a:extLst>
          </p:cNvPr>
          <p:cNvSpPr/>
          <p:nvPr/>
        </p:nvSpPr>
        <p:spPr>
          <a:xfrm>
            <a:off x="3554723" y="4667520"/>
            <a:ext cx="1209134" cy="443772"/>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IDS</a:t>
            </a:r>
            <a:endParaRPr kumimoji="1" lang="ja-JP" altLang="en-US" dirty="0">
              <a:solidFill>
                <a:schemeClr val="tx1"/>
              </a:solidFill>
            </a:endParaRPr>
          </a:p>
        </p:txBody>
      </p:sp>
      <p:sp>
        <p:nvSpPr>
          <p:cNvPr id="9" name="角丸四角形 8">
            <a:extLst>
              <a:ext uri="{FF2B5EF4-FFF2-40B4-BE49-F238E27FC236}">
                <a16:creationId xmlns:a16="http://schemas.microsoft.com/office/drawing/2014/main" id="{4B8C66FE-76E5-8F44-AED7-02988033E202}"/>
              </a:ext>
            </a:extLst>
          </p:cNvPr>
          <p:cNvSpPr/>
          <p:nvPr/>
        </p:nvSpPr>
        <p:spPr>
          <a:xfrm>
            <a:off x="3466098" y="5864756"/>
            <a:ext cx="1380333" cy="576536"/>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err="1">
                <a:solidFill>
                  <a:schemeClr val="tx1"/>
                </a:solidFill>
              </a:rPr>
              <a:t>VMemTrans</a:t>
            </a:r>
            <a:r>
              <a:rPr lang="ja-JP" altLang="en-US" dirty="0">
                <a:solidFill>
                  <a:schemeClr val="tx1"/>
                </a:solidFill>
              </a:rPr>
              <a:t>ランタイム</a:t>
            </a:r>
            <a:endParaRPr kumimoji="1" lang="ja-JP" altLang="en-US" dirty="0">
              <a:solidFill>
                <a:schemeClr val="tx1"/>
              </a:solidFill>
            </a:endParaRPr>
          </a:p>
        </p:txBody>
      </p:sp>
      <p:sp>
        <p:nvSpPr>
          <p:cNvPr id="10" name="正方形/長方形 9">
            <a:extLst>
              <a:ext uri="{FF2B5EF4-FFF2-40B4-BE49-F238E27FC236}">
                <a16:creationId xmlns:a16="http://schemas.microsoft.com/office/drawing/2014/main" id="{B03A5651-5E7E-AE48-9034-AC36EEB90129}"/>
              </a:ext>
            </a:extLst>
          </p:cNvPr>
          <p:cNvSpPr/>
          <p:nvPr/>
        </p:nvSpPr>
        <p:spPr>
          <a:xfrm>
            <a:off x="6509554" y="4597017"/>
            <a:ext cx="1566704" cy="1864108"/>
          </a:xfrm>
          <a:prstGeom prst="rect">
            <a:avLst/>
          </a:prstGeom>
          <a:solidFill>
            <a:schemeClr val="bg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1" name="テキスト ボックス 10">
            <a:extLst>
              <a:ext uri="{FF2B5EF4-FFF2-40B4-BE49-F238E27FC236}">
                <a16:creationId xmlns:a16="http://schemas.microsoft.com/office/drawing/2014/main" id="{CDB7B1C2-9CC0-394E-8F47-497D46BAF392}"/>
              </a:ext>
            </a:extLst>
          </p:cNvPr>
          <p:cNvSpPr txBox="1"/>
          <p:nvPr/>
        </p:nvSpPr>
        <p:spPr>
          <a:xfrm>
            <a:off x="6620751" y="4253101"/>
            <a:ext cx="1189749" cy="313572"/>
          </a:xfrm>
          <a:prstGeom prst="rect">
            <a:avLst/>
          </a:prstGeom>
          <a:noFill/>
        </p:spPr>
        <p:txBody>
          <a:bodyPr wrap="none" rtlCol="0">
            <a:spAutoFit/>
          </a:bodyPr>
          <a:lstStyle/>
          <a:p>
            <a:pPr algn="ctr"/>
            <a:r>
              <a:rPr kumimoji="1" lang="ja-JP" altLang="en-US" dirty="0"/>
              <a:t>サブホスト</a:t>
            </a:r>
          </a:p>
        </p:txBody>
      </p:sp>
      <p:sp>
        <p:nvSpPr>
          <p:cNvPr id="12" name="角丸四角形 11">
            <a:extLst>
              <a:ext uri="{FF2B5EF4-FFF2-40B4-BE49-F238E27FC236}">
                <a16:creationId xmlns:a16="http://schemas.microsoft.com/office/drawing/2014/main" id="{659E0A27-10C3-2141-A5A7-7482A1294081}"/>
              </a:ext>
            </a:extLst>
          </p:cNvPr>
          <p:cNvSpPr/>
          <p:nvPr/>
        </p:nvSpPr>
        <p:spPr>
          <a:xfrm>
            <a:off x="6797303" y="5836840"/>
            <a:ext cx="1066085" cy="541195"/>
          </a:xfrm>
          <a:prstGeom prst="roundRect">
            <a:avLst/>
          </a:prstGeom>
          <a:solidFill>
            <a:schemeClr val="accent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メモリ</a:t>
            </a:r>
            <a:endParaRPr kumimoji="1" lang="ja-JP" altLang="en-US" dirty="0">
              <a:solidFill>
                <a:schemeClr val="tx1"/>
              </a:solidFill>
            </a:endParaRPr>
          </a:p>
        </p:txBody>
      </p:sp>
      <p:sp>
        <p:nvSpPr>
          <p:cNvPr id="20" name="角丸四角形 19">
            <a:extLst>
              <a:ext uri="{FF2B5EF4-FFF2-40B4-BE49-F238E27FC236}">
                <a16:creationId xmlns:a16="http://schemas.microsoft.com/office/drawing/2014/main" id="{94EF3FF9-5A36-CA4F-A404-A9A284634150}"/>
              </a:ext>
            </a:extLst>
          </p:cNvPr>
          <p:cNvSpPr/>
          <p:nvPr/>
        </p:nvSpPr>
        <p:spPr>
          <a:xfrm>
            <a:off x="3466097" y="5409378"/>
            <a:ext cx="1380333" cy="443772"/>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a:solidFill>
                  <a:schemeClr val="tx1"/>
                </a:solidFill>
              </a:rPr>
              <a:t>Transcall</a:t>
            </a:r>
            <a:endParaRPr kumimoji="1" lang="ja-JP" altLang="en-US" dirty="0">
              <a:solidFill>
                <a:schemeClr val="tx1"/>
              </a:solidFill>
            </a:endParaRPr>
          </a:p>
        </p:txBody>
      </p:sp>
      <p:grpSp>
        <p:nvGrpSpPr>
          <p:cNvPr id="21" name="グループ化 20">
            <a:extLst>
              <a:ext uri="{FF2B5EF4-FFF2-40B4-BE49-F238E27FC236}">
                <a16:creationId xmlns:a16="http://schemas.microsoft.com/office/drawing/2014/main" id="{11818F75-3A42-D343-A684-FC44BB8B3D5F}"/>
              </a:ext>
            </a:extLst>
          </p:cNvPr>
          <p:cNvGrpSpPr/>
          <p:nvPr/>
        </p:nvGrpSpPr>
        <p:grpSpPr>
          <a:xfrm>
            <a:off x="1276950" y="4803436"/>
            <a:ext cx="1288460" cy="1574599"/>
            <a:chOff x="1077144" y="4549505"/>
            <a:chExt cx="1528404" cy="2096094"/>
          </a:xfrm>
        </p:grpSpPr>
        <p:sp>
          <p:nvSpPr>
            <p:cNvPr id="23" name="角丸四角形 22">
              <a:extLst>
                <a:ext uri="{FF2B5EF4-FFF2-40B4-BE49-F238E27FC236}">
                  <a16:creationId xmlns:a16="http://schemas.microsoft.com/office/drawing/2014/main" id="{75F1CEF9-2CAD-0A48-93F2-71B4F20AE23C}"/>
                </a:ext>
              </a:extLst>
            </p:cNvPr>
            <p:cNvSpPr/>
            <p:nvPr/>
          </p:nvSpPr>
          <p:spPr>
            <a:xfrm>
              <a:off x="1077144" y="4549505"/>
              <a:ext cx="1528404" cy="2096094"/>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p>
            <a:p>
              <a:pPr algn="ctr"/>
              <a:endParaRPr kumimoji="1" lang="ja-JP" altLang="en-US" dirty="0"/>
            </a:p>
          </p:txBody>
        </p:sp>
        <p:sp>
          <p:nvSpPr>
            <p:cNvPr id="24" name="テキスト ボックス 23">
              <a:extLst>
                <a:ext uri="{FF2B5EF4-FFF2-40B4-BE49-F238E27FC236}">
                  <a16:creationId xmlns:a16="http://schemas.microsoft.com/office/drawing/2014/main" id="{E1519D91-0C12-A74C-B4B5-4E30FB37F540}"/>
                </a:ext>
              </a:extLst>
            </p:cNvPr>
            <p:cNvSpPr txBox="1"/>
            <p:nvPr/>
          </p:nvSpPr>
          <p:spPr>
            <a:xfrm>
              <a:off x="1584704" y="4570091"/>
              <a:ext cx="513282" cy="369333"/>
            </a:xfrm>
            <a:prstGeom prst="rect">
              <a:avLst/>
            </a:prstGeom>
            <a:noFill/>
          </p:spPr>
          <p:txBody>
            <a:bodyPr wrap="none" rtlCol="0">
              <a:spAutoFit/>
            </a:bodyPr>
            <a:lstStyle/>
            <a:p>
              <a:pPr algn="ctr"/>
              <a:r>
                <a:rPr kumimoji="1" lang="en-US" altLang="ja-JP" dirty="0">
                  <a:latin typeface="+mn-ea"/>
                </a:rPr>
                <a:t>VM</a:t>
              </a:r>
              <a:endParaRPr kumimoji="1" lang="ja-JP" altLang="en-US" dirty="0">
                <a:latin typeface="+mn-ea"/>
              </a:endParaRPr>
            </a:p>
          </p:txBody>
        </p:sp>
        <p:grpSp>
          <p:nvGrpSpPr>
            <p:cNvPr id="26" name="グループ化 25">
              <a:extLst>
                <a:ext uri="{FF2B5EF4-FFF2-40B4-BE49-F238E27FC236}">
                  <a16:creationId xmlns:a16="http://schemas.microsoft.com/office/drawing/2014/main" id="{EEEFA05D-9699-C449-BD0C-221FF34BE6AD}"/>
                </a:ext>
              </a:extLst>
            </p:cNvPr>
            <p:cNvGrpSpPr/>
            <p:nvPr/>
          </p:nvGrpSpPr>
          <p:grpSpPr>
            <a:xfrm>
              <a:off x="1212708" y="5044804"/>
              <a:ext cx="1257276" cy="1553807"/>
              <a:chOff x="1140594" y="5069431"/>
              <a:chExt cx="1257276" cy="1553807"/>
            </a:xfrm>
          </p:grpSpPr>
          <p:sp>
            <p:nvSpPr>
              <p:cNvPr id="27" name="角丸四角形 26">
                <a:extLst>
                  <a:ext uri="{FF2B5EF4-FFF2-40B4-BE49-F238E27FC236}">
                    <a16:creationId xmlns:a16="http://schemas.microsoft.com/office/drawing/2014/main" id="{BDAD6A94-4123-8441-8A72-539F4BEA36E5}"/>
                  </a:ext>
                </a:extLst>
              </p:cNvPr>
              <p:cNvSpPr/>
              <p:nvPr/>
            </p:nvSpPr>
            <p:spPr>
              <a:xfrm>
                <a:off x="1140595" y="5069431"/>
                <a:ext cx="1257275" cy="1544871"/>
              </a:xfrm>
              <a:prstGeom prst="roundRect">
                <a:avLst/>
              </a:prstGeom>
              <a:solidFill>
                <a:schemeClr val="accent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8" name="テキスト ボックス 27">
                <a:extLst>
                  <a:ext uri="{FF2B5EF4-FFF2-40B4-BE49-F238E27FC236}">
                    <a16:creationId xmlns:a16="http://schemas.microsoft.com/office/drawing/2014/main" id="{1EF343A6-F5D6-564A-84B5-7BAA6B24FA87}"/>
                  </a:ext>
                </a:extLst>
              </p:cNvPr>
              <p:cNvSpPr txBox="1"/>
              <p:nvPr/>
            </p:nvSpPr>
            <p:spPr>
              <a:xfrm>
                <a:off x="1337945" y="5235049"/>
                <a:ext cx="865574" cy="445905"/>
              </a:xfrm>
              <a:prstGeom prst="rect">
                <a:avLst/>
              </a:prstGeom>
              <a:noFill/>
            </p:spPr>
            <p:txBody>
              <a:bodyPr wrap="none" rtlCol="0">
                <a:spAutoFit/>
              </a:bodyPr>
              <a:lstStyle/>
              <a:p>
                <a:pPr algn="ctr"/>
                <a:r>
                  <a:rPr lang="ja-JP" altLang="en-US" dirty="0">
                    <a:latin typeface="+mn-ea"/>
                  </a:rPr>
                  <a:t>メモリ</a:t>
                </a:r>
                <a:endParaRPr kumimoji="1" lang="ja-JP" altLang="en-US" dirty="0">
                  <a:latin typeface="+mn-ea"/>
                </a:endParaRPr>
              </a:p>
            </p:txBody>
          </p:sp>
          <p:sp>
            <p:nvSpPr>
              <p:cNvPr id="30" name="角丸四角形 29">
                <a:extLst>
                  <a:ext uri="{FF2B5EF4-FFF2-40B4-BE49-F238E27FC236}">
                    <a16:creationId xmlns:a16="http://schemas.microsoft.com/office/drawing/2014/main" id="{734DE711-BB45-1B45-80CA-889579A6D427}"/>
                  </a:ext>
                </a:extLst>
              </p:cNvPr>
              <p:cNvSpPr/>
              <p:nvPr/>
            </p:nvSpPr>
            <p:spPr>
              <a:xfrm>
                <a:off x="1140595" y="5860750"/>
                <a:ext cx="1257275" cy="759655"/>
              </a:xfrm>
              <a:prstGeom prst="roundRect">
                <a:avLst/>
              </a:prstGeom>
              <a:solidFill>
                <a:schemeClr val="bg1"/>
              </a:solidFill>
              <a:ln>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メモリ</a:t>
                </a:r>
                <a:endParaRPr kumimoji="1" lang="ja-JP" altLang="en-US" dirty="0"/>
              </a:p>
            </p:txBody>
          </p:sp>
          <p:sp>
            <p:nvSpPr>
              <p:cNvPr id="31" name="角丸四角形 30">
                <a:extLst>
                  <a:ext uri="{FF2B5EF4-FFF2-40B4-BE49-F238E27FC236}">
                    <a16:creationId xmlns:a16="http://schemas.microsoft.com/office/drawing/2014/main" id="{85C9DFC3-AD8F-DA4D-A091-8350C994DEEB}"/>
                  </a:ext>
                </a:extLst>
              </p:cNvPr>
              <p:cNvSpPr/>
              <p:nvPr/>
            </p:nvSpPr>
            <p:spPr>
              <a:xfrm>
                <a:off x="1140594" y="5863583"/>
                <a:ext cx="1257275" cy="759655"/>
              </a:xfrm>
              <a:prstGeom prst="roundRect">
                <a:avLst/>
              </a:prstGeom>
              <a:solidFill>
                <a:schemeClr val="bg1"/>
              </a:solid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メモリ</a:t>
                </a:r>
                <a:endParaRPr kumimoji="1" lang="ja-JP" altLang="en-US" dirty="0"/>
              </a:p>
            </p:txBody>
          </p:sp>
        </p:grpSp>
      </p:grpSp>
      <p:cxnSp>
        <p:nvCxnSpPr>
          <p:cNvPr id="14" name="直線矢印コネクタ 13">
            <a:extLst>
              <a:ext uri="{FF2B5EF4-FFF2-40B4-BE49-F238E27FC236}">
                <a16:creationId xmlns:a16="http://schemas.microsoft.com/office/drawing/2014/main" id="{665E58B0-BEC5-C743-8FD8-AEC58B657700}"/>
              </a:ext>
            </a:extLst>
          </p:cNvPr>
          <p:cNvCxnSpPr>
            <a:endCxn id="9" idx="1"/>
          </p:cNvCxnSpPr>
          <p:nvPr/>
        </p:nvCxnSpPr>
        <p:spPr>
          <a:xfrm>
            <a:off x="2451127" y="5513900"/>
            <a:ext cx="1014971" cy="639124"/>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直線矢印コネクタ 15">
            <a:extLst>
              <a:ext uri="{FF2B5EF4-FFF2-40B4-BE49-F238E27FC236}">
                <a16:creationId xmlns:a16="http://schemas.microsoft.com/office/drawing/2014/main" id="{5A9C62AE-2711-7D46-B9C5-431A8814887B}"/>
              </a:ext>
            </a:extLst>
          </p:cNvPr>
          <p:cNvCxnSpPr>
            <a:stCxn id="12" idx="1"/>
            <a:endCxn id="9" idx="3"/>
          </p:cNvCxnSpPr>
          <p:nvPr/>
        </p:nvCxnSpPr>
        <p:spPr>
          <a:xfrm flipH="1">
            <a:off x="4846431" y="6107438"/>
            <a:ext cx="1950872" cy="45586"/>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3" name="直線矢印コネクタ 32">
            <a:extLst>
              <a:ext uri="{FF2B5EF4-FFF2-40B4-BE49-F238E27FC236}">
                <a16:creationId xmlns:a16="http://schemas.microsoft.com/office/drawing/2014/main" id="{89DC70B1-3F85-A047-A22E-9C3952D44A48}"/>
              </a:ext>
            </a:extLst>
          </p:cNvPr>
          <p:cNvCxnSpPr>
            <a:stCxn id="20" idx="0"/>
            <a:endCxn id="8" idx="2"/>
          </p:cNvCxnSpPr>
          <p:nvPr/>
        </p:nvCxnSpPr>
        <p:spPr>
          <a:xfrm flipV="1">
            <a:off x="4156264" y="5111292"/>
            <a:ext cx="3026" cy="298086"/>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634377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実験</a:t>
            </a:r>
            <a:endParaRPr kumimoji="1" lang="ja-JP" altLang="en-US" dirty="0"/>
          </a:p>
        </p:txBody>
      </p:sp>
      <p:sp>
        <p:nvSpPr>
          <p:cNvPr id="3" name="コンテンツ プレースホルダー 2"/>
          <p:cNvSpPr>
            <a:spLocks noGrp="1"/>
          </p:cNvSpPr>
          <p:nvPr>
            <p:ph idx="1"/>
          </p:nvPr>
        </p:nvSpPr>
        <p:spPr/>
        <p:txBody>
          <a:bodyPr/>
          <a:lstStyle/>
          <a:p>
            <a:r>
              <a:rPr lang="en-US" altLang="ja-JP" dirty="0" err="1"/>
              <a:t>VMemTrans</a:t>
            </a:r>
            <a:r>
              <a:rPr lang="ja-JP" altLang="en-US" dirty="0"/>
              <a:t>の性能を調べる実験を行った</a:t>
            </a:r>
            <a:endParaRPr lang="en-US" altLang="ja-JP" dirty="0"/>
          </a:p>
          <a:p>
            <a:pPr lvl="1"/>
            <a:r>
              <a:rPr kumimoji="1" lang="en-US" altLang="ja-JP" dirty="0"/>
              <a:t>IDS</a:t>
            </a:r>
            <a:r>
              <a:rPr kumimoji="1" lang="ja-JP" altLang="en-US" dirty="0"/>
              <a:t>オフロード</a:t>
            </a:r>
            <a:r>
              <a:rPr lang="ja-JP" altLang="en-US" dirty="0"/>
              <a:t>の性能を調査</a:t>
            </a:r>
            <a:endParaRPr kumimoji="1" lang="en-US" altLang="ja-JP" dirty="0"/>
          </a:p>
          <a:p>
            <a:pPr lvl="1"/>
            <a:r>
              <a:rPr lang="en-US" altLang="ja-JP" dirty="0"/>
              <a:t>VM</a:t>
            </a:r>
            <a:r>
              <a:rPr lang="ja-JP" altLang="en-US" dirty="0"/>
              <a:t>の性能への影響を調査</a:t>
            </a:r>
            <a:endParaRPr lang="en-US" altLang="ja-JP" dirty="0"/>
          </a:p>
          <a:p>
            <a:pPr lvl="2"/>
            <a:r>
              <a:rPr kumimoji="1" lang="ja-JP" altLang="en-US" dirty="0"/>
              <a:t>それぞれ</a:t>
            </a:r>
            <a:r>
              <a:rPr kumimoji="1" lang="en-US" altLang="ja-JP" dirty="0"/>
              <a:t>2</a:t>
            </a:r>
            <a:r>
              <a:rPr lang="ja-JP" altLang="en-US" dirty="0"/>
              <a:t>種類のメモリ取得手法を比較</a:t>
            </a:r>
            <a:endParaRPr kumimoji="1" lang="en-US" altLang="ja-JP" dirty="0"/>
          </a:p>
        </p:txBody>
      </p:sp>
      <p:sp>
        <p:nvSpPr>
          <p:cNvPr id="4" name="スライド番号プレースホルダー 3"/>
          <p:cNvSpPr>
            <a:spLocks noGrp="1"/>
          </p:cNvSpPr>
          <p:nvPr>
            <p:ph type="sldNum" sz="quarter" idx="10"/>
          </p:nvPr>
        </p:nvSpPr>
        <p:spPr/>
        <p:txBody>
          <a:bodyPr/>
          <a:lstStyle/>
          <a:p>
            <a:fld id="{597E4C98-913A-644D-8F1E-C467DF90C8E3}" type="slidenum">
              <a:rPr kumimoji="1" lang="ja-JP" altLang="en-US" smtClean="0"/>
              <a:t>12</a:t>
            </a:fld>
            <a:endParaRPr kumimoji="1" lang="ja-JP" altLang="en-US" dirty="0"/>
          </a:p>
        </p:txBody>
      </p:sp>
      <p:graphicFrame>
        <p:nvGraphicFramePr>
          <p:cNvPr id="5" name="コンテンツ プレースホルダー 5"/>
          <p:cNvGraphicFramePr>
            <a:graphicFrameLocks/>
          </p:cNvGraphicFramePr>
          <p:nvPr>
            <p:extLst>
              <p:ext uri="{D42A27DB-BD31-4B8C-83A1-F6EECF244321}">
                <p14:modId xmlns:p14="http://schemas.microsoft.com/office/powerpoint/2010/main" val="2029397852"/>
              </p:ext>
            </p:extLst>
          </p:nvPr>
        </p:nvGraphicFramePr>
        <p:xfrm>
          <a:off x="1876573" y="4161474"/>
          <a:ext cx="5912529" cy="2246905"/>
        </p:xfrm>
        <a:graphic>
          <a:graphicData uri="http://schemas.openxmlformats.org/drawingml/2006/table">
            <a:tbl>
              <a:tblPr firstRow="1" bandRow="1">
                <a:tableStyleId>{5C22544A-7EE6-4342-B048-85BDC9FD1C3A}</a:tableStyleId>
              </a:tblPr>
              <a:tblGrid>
                <a:gridCol w="1970843">
                  <a:extLst>
                    <a:ext uri="{9D8B030D-6E8A-4147-A177-3AD203B41FA5}">
                      <a16:colId xmlns:a16="http://schemas.microsoft.com/office/drawing/2014/main" val="4138135368"/>
                    </a:ext>
                  </a:extLst>
                </a:gridCol>
                <a:gridCol w="1970843">
                  <a:extLst>
                    <a:ext uri="{9D8B030D-6E8A-4147-A177-3AD203B41FA5}">
                      <a16:colId xmlns:a16="http://schemas.microsoft.com/office/drawing/2014/main" val="1568647712"/>
                    </a:ext>
                  </a:extLst>
                </a:gridCol>
                <a:gridCol w="1970843">
                  <a:extLst>
                    <a:ext uri="{9D8B030D-6E8A-4147-A177-3AD203B41FA5}">
                      <a16:colId xmlns:a16="http://schemas.microsoft.com/office/drawing/2014/main" val="68933090"/>
                    </a:ext>
                  </a:extLst>
                </a:gridCol>
              </a:tblGrid>
              <a:tr h="370840">
                <a:tc>
                  <a:txBody>
                    <a:bodyPr/>
                    <a:lstStyle/>
                    <a:p>
                      <a:endParaRPr kumimoji="1" lang="ja-JP" altLang="en-US" dirty="0"/>
                    </a:p>
                  </a:txBody>
                  <a:tcPr/>
                </a:tc>
                <a:tc>
                  <a:txBody>
                    <a:bodyPr/>
                    <a:lstStyle/>
                    <a:p>
                      <a:r>
                        <a:rPr kumimoji="1" lang="ja-JP" altLang="en-US" dirty="0"/>
                        <a:t>メインホスト</a:t>
                      </a:r>
                    </a:p>
                  </a:txBody>
                  <a:tcPr/>
                </a:tc>
                <a:tc>
                  <a:txBody>
                    <a:bodyPr/>
                    <a:lstStyle/>
                    <a:p>
                      <a:r>
                        <a:rPr kumimoji="1" lang="ja-JP" altLang="en-US" dirty="0"/>
                        <a:t>サブホスト</a:t>
                      </a:r>
                    </a:p>
                  </a:txBody>
                  <a:tcPr/>
                </a:tc>
                <a:extLst>
                  <a:ext uri="{0D108BD9-81ED-4DB2-BD59-A6C34878D82A}">
                    <a16:rowId xmlns:a16="http://schemas.microsoft.com/office/drawing/2014/main" val="1749269532"/>
                  </a:ext>
                </a:extLst>
              </a:tr>
              <a:tr h="370840">
                <a:tc>
                  <a:txBody>
                    <a:bodyPr/>
                    <a:lstStyle/>
                    <a:p>
                      <a:r>
                        <a:rPr kumimoji="1" lang="en-US" altLang="ja-JP" dirty="0"/>
                        <a:t>CPU</a:t>
                      </a:r>
                    </a:p>
                  </a:txBody>
                  <a:tcPr/>
                </a:tc>
                <a:tc gridSpan="2">
                  <a:txBody>
                    <a:bodyPr/>
                    <a:lstStyle/>
                    <a:p>
                      <a:pPr algn="ctr"/>
                      <a:r>
                        <a:rPr kumimoji="1" lang="en-US" altLang="ja-JP" dirty="0"/>
                        <a:t>Intel</a:t>
                      </a:r>
                      <a:r>
                        <a:rPr kumimoji="1" lang="en-US" altLang="ja-JP" baseline="0" dirty="0"/>
                        <a:t> Xeon E3-1225 v5</a:t>
                      </a:r>
                    </a:p>
                  </a:txBody>
                  <a:tcPr/>
                </a:tc>
                <a:tc hMerge="1">
                  <a:txBody>
                    <a:bodyPr/>
                    <a:lstStyle/>
                    <a:p>
                      <a:endParaRPr kumimoji="1" lang="ja-JP" altLang="en-US" dirty="0"/>
                    </a:p>
                  </a:txBody>
                  <a:tcPr/>
                </a:tc>
                <a:extLst>
                  <a:ext uri="{0D108BD9-81ED-4DB2-BD59-A6C34878D82A}">
                    <a16:rowId xmlns:a16="http://schemas.microsoft.com/office/drawing/2014/main" val="928641007"/>
                  </a:ext>
                </a:extLst>
              </a:tr>
              <a:tr h="392705">
                <a:tc>
                  <a:txBody>
                    <a:bodyPr/>
                    <a:lstStyle/>
                    <a:p>
                      <a:r>
                        <a:rPr kumimoji="1" lang="ja-JP" altLang="en-US" dirty="0"/>
                        <a:t>メモリ</a:t>
                      </a:r>
                    </a:p>
                  </a:txBody>
                  <a:tcPr/>
                </a:tc>
                <a:tc gridSpan="2">
                  <a:txBody>
                    <a:bodyPr/>
                    <a:lstStyle/>
                    <a:p>
                      <a:pPr algn="ctr"/>
                      <a:r>
                        <a:rPr kumimoji="1" lang="en-US" altLang="ja-JP" dirty="0"/>
                        <a:t>8GB</a:t>
                      </a:r>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1892135241"/>
                  </a:ext>
                </a:extLst>
              </a:tr>
              <a:tr h="370840">
                <a:tc>
                  <a:txBody>
                    <a:bodyPr/>
                    <a:lstStyle/>
                    <a:p>
                      <a:r>
                        <a:rPr kumimoji="1" lang="en-US" altLang="ja-JP" dirty="0"/>
                        <a:t>OS</a:t>
                      </a:r>
                      <a:endParaRPr kumimoji="1" lang="ja-JP" altLang="en-US" dirty="0"/>
                    </a:p>
                  </a:txBody>
                  <a:tcPr/>
                </a:tc>
                <a:tc gridSpan="2">
                  <a:txBody>
                    <a:bodyPr/>
                    <a:lstStyle/>
                    <a:p>
                      <a:pPr algn="ctr"/>
                      <a:r>
                        <a:rPr kumimoji="1" lang="en-US" altLang="ja-JP" dirty="0"/>
                        <a:t>Linux 4.11</a:t>
                      </a:r>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3986593968"/>
                  </a:ext>
                </a:extLst>
              </a:tr>
              <a:tr h="370840">
                <a:tc>
                  <a:txBody>
                    <a:bodyPr/>
                    <a:lstStyle/>
                    <a:p>
                      <a:r>
                        <a:rPr kumimoji="1" lang="ja-JP" altLang="en-US" dirty="0"/>
                        <a:t>仮想化ソフトウェア</a:t>
                      </a:r>
                    </a:p>
                  </a:txBody>
                  <a:tcPr/>
                </a:tc>
                <a:tc gridSpan="2">
                  <a:txBody>
                    <a:bodyPr/>
                    <a:lstStyle/>
                    <a:p>
                      <a:pPr algn="ctr"/>
                      <a:r>
                        <a:rPr kumimoji="1" lang="en-US" altLang="ja-JP" dirty="0"/>
                        <a:t>QEMU-KVM 2.4.1</a:t>
                      </a:r>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4255579856"/>
                  </a:ext>
                </a:extLst>
              </a:tr>
              <a:tr h="370840">
                <a:tc>
                  <a:txBody>
                    <a:bodyPr/>
                    <a:lstStyle/>
                    <a:p>
                      <a:r>
                        <a:rPr kumimoji="1" lang="en-US" altLang="ja-JP" dirty="0"/>
                        <a:t>VM</a:t>
                      </a:r>
                      <a:r>
                        <a:rPr kumimoji="1" lang="ja-JP" altLang="en-US" dirty="0"/>
                        <a:t>のメモリ</a:t>
                      </a:r>
                    </a:p>
                  </a:txBody>
                  <a:tcPr/>
                </a:tc>
                <a:tc gridSpan="2">
                  <a:txBody>
                    <a:bodyPr/>
                    <a:lstStyle/>
                    <a:p>
                      <a:pPr algn="ctr"/>
                      <a:r>
                        <a:rPr kumimoji="1" lang="en-US" altLang="ja-JP" dirty="0"/>
                        <a:t>2GB</a:t>
                      </a:r>
                      <a:r>
                        <a:rPr kumimoji="1" lang="ja-JP" altLang="en-US" dirty="0"/>
                        <a:t>（</a:t>
                      </a:r>
                      <a:r>
                        <a:rPr kumimoji="1" lang="en-US" altLang="ja-JP" dirty="0"/>
                        <a:t>1GB</a:t>
                      </a:r>
                      <a:r>
                        <a:rPr kumimoji="1" lang="ja-JP" altLang="en-US" dirty="0"/>
                        <a:t>ずつに分割）</a:t>
                      </a:r>
                    </a:p>
                  </a:txBody>
                  <a:tcPr/>
                </a:tc>
                <a:tc hMerge="1">
                  <a:txBody>
                    <a:bodyPr/>
                    <a:lstStyle/>
                    <a:p>
                      <a:endParaRPr kumimoji="1" lang="ja-JP" altLang="en-US" dirty="0"/>
                    </a:p>
                  </a:txBody>
                  <a:tcPr/>
                </a:tc>
                <a:extLst>
                  <a:ext uri="{0D108BD9-81ED-4DB2-BD59-A6C34878D82A}">
                    <a16:rowId xmlns:a16="http://schemas.microsoft.com/office/drawing/2014/main" val="816901341"/>
                  </a:ext>
                </a:extLst>
              </a:tr>
            </a:tbl>
          </a:graphicData>
        </a:graphic>
      </p:graphicFrame>
    </p:spTree>
    <p:extLst>
      <p:ext uri="{BB962C8B-B14F-4D97-AF65-F5344CB8AC3E}">
        <p14:creationId xmlns:p14="http://schemas.microsoft.com/office/powerpoint/2010/main" val="6563027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latin typeface="+mj-ea"/>
              </a:rPr>
              <a:t>IDS</a:t>
            </a:r>
            <a:r>
              <a:rPr kumimoji="1" lang="ja-JP" altLang="en-US" dirty="0"/>
              <a:t>オフロードの性能</a:t>
            </a:r>
          </a:p>
        </p:txBody>
      </p:sp>
      <p:sp>
        <p:nvSpPr>
          <p:cNvPr id="3" name="コンテンツ プレースホルダー 2"/>
          <p:cNvSpPr>
            <a:spLocks noGrp="1"/>
          </p:cNvSpPr>
          <p:nvPr>
            <p:ph idx="1"/>
          </p:nvPr>
        </p:nvSpPr>
        <p:spPr/>
        <p:txBody>
          <a:bodyPr/>
          <a:lstStyle/>
          <a:p>
            <a:r>
              <a:rPr lang="en-US" altLang="ja-JP" dirty="0" err="1"/>
              <a:t>Transcall</a:t>
            </a:r>
            <a:r>
              <a:rPr lang="ja-JP" altLang="en-US" dirty="0"/>
              <a:t>を用いてオフロードした</a:t>
            </a:r>
            <a:r>
              <a:rPr lang="en-US" altLang="ja-JP" dirty="0" err="1"/>
              <a:t>chkrootkit</a:t>
            </a:r>
            <a:r>
              <a:rPr lang="ja-JP" altLang="en-US" dirty="0"/>
              <a:t>の実行時間を測定</a:t>
            </a:r>
            <a:endParaRPr lang="en-US" altLang="ja-JP" dirty="0"/>
          </a:p>
          <a:p>
            <a:pPr lvl="1"/>
            <a:r>
              <a:rPr kumimoji="1" lang="ja-JP" altLang="en-US" dirty="0"/>
              <a:t>メモリ分割前と比較して最大</a:t>
            </a:r>
            <a:r>
              <a:rPr kumimoji="1" lang="en-US" altLang="ja-JP" dirty="0"/>
              <a:t>3.6%</a:t>
            </a:r>
            <a:r>
              <a:rPr kumimoji="1" lang="ja-JP" altLang="en-US" dirty="0"/>
              <a:t>の性能低下</a:t>
            </a:r>
            <a:endParaRPr kumimoji="1" lang="en-US" altLang="ja-JP" dirty="0"/>
          </a:p>
          <a:p>
            <a:pPr lvl="1"/>
            <a:r>
              <a:rPr kumimoji="1" lang="ja-JP" altLang="en-US" dirty="0"/>
              <a:t>一度に取得するデータサイズ</a:t>
            </a:r>
            <a:r>
              <a:rPr lang="ja-JP" altLang="en-US" dirty="0"/>
              <a:t>の影響を測定</a:t>
            </a:r>
            <a:endParaRPr kumimoji="1" lang="en-US" altLang="ja-JP" dirty="0"/>
          </a:p>
          <a:p>
            <a:pPr lvl="2"/>
            <a:r>
              <a:rPr lang="en-US" altLang="ja-JP" dirty="0"/>
              <a:t>VM</a:t>
            </a:r>
            <a:r>
              <a:rPr lang="ja-JP" altLang="en-US" dirty="0"/>
              <a:t>によるメモリ取得（手法</a:t>
            </a:r>
            <a:r>
              <a:rPr lang="en-US" altLang="ja-JP" dirty="0"/>
              <a:t>2</a:t>
            </a:r>
            <a:r>
              <a:rPr lang="ja-JP" altLang="en-US" dirty="0"/>
              <a:t>）ではデータサイズに反比例</a:t>
            </a:r>
            <a:endParaRPr lang="en-US" altLang="ja-JP" dirty="0"/>
          </a:p>
        </p:txBody>
      </p:sp>
      <p:sp>
        <p:nvSpPr>
          <p:cNvPr id="4" name="スライド番号プレースホルダー 3"/>
          <p:cNvSpPr>
            <a:spLocks noGrp="1"/>
          </p:cNvSpPr>
          <p:nvPr>
            <p:ph type="sldNum" sz="quarter" idx="10"/>
          </p:nvPr>
        </p:nvSpPr>
        <p:spPr/>
        <p:txBody>
          <a:bodyPr/>
          <a:lstStyle/>
          <a:p>
            <a:fld id="{597E4C98-913A-644D-8F1E-C467DF90C8E3}" type="slidenum">
              <a:rPr kumimoji="1" lang="ja-JP" altLang="en-US" smtClean="0"/>
              <a:t>13</a:t>
            </a:fld>
            <a:endParaRPr kumimoji="1" lang="ja-JP" altLang="en-US" dirty="0"/>
          </a:p>
        </p:txBody>
      </p:sp>
      <p:graphicFrame>
        <p:nvGraphicFramePr>
          <p:cNvPr id="9" name="グラフ 8">
            <a:extLst>
              <a:ext uri="{FF2B5EF4-FFF2-40B4-BE49-F238E27FC236}">
                <a16:creationId xmlns:a16="http://schemas.microsoft.com/office/drawing/2014/main" id="{00000000-0008-0000-0000-000002000000}"/>
              </a:ext>
            </a:extLst>
          </p:cNvPr>
          <p:cNvGraphicFramePr>
            <a:graphicFrameLocks/>
          </p:cNvGraphicFramePr>
          <p:nvPr>
            <p:extLst>
              <p:ext uri="{D42A27DB-BD31-4B8C-83A1-F6EECF244321}">
                <p14:modId xmlns:p14="http://schemas.microsoft.com/office/powerpoint/2010/main" val="1927947503"/>
              </p:ext>
            </p:extLst>
          </p:nvPr>
        </p:nvGraphicFramePr>
        <p:xfrm>
          <a:off x="524656" y="4115342"/>
          <a:ext cx="3455233" cy="265816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グラフ 9">
            <a:extLst>
              <a:ext uri="{FF2B5EF4-FFF2-40B4-BE49-F238E27FC236}">
                <a16:creationId xmlns:a16="http://schemas.microsoft.com/office/drawing/2014/main" id="{00000000-0008-0000-0000-000008000000}"/>
              </a:ext>
            </a:extLst>
          </p:cNvPr>
          <p:cNvGraphicFramePr>
            <a:graphicFrameLocks/>
          </p:cNvGraphicFramePr>
          <p:nvPr>
            <p:extLst>
              <p:ext uri="{D42A27DB-BD31-4B8C-83A1-F6EECF244321}">
                <p14:modId xmlns:p14="http://schemas.microsoft.com/office/powerpoint/2010/main" val="883856096"/>
              </p:ext>
            </p:extLst>
          </p:nvPr>
        </p:nvGraphicFramePr>
        <p:xfrm>
          <a:off x="3979889" y="4115342"/>
          <a:ext cx="4497916" cy="274265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3010234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latin typeface="+mj-ea"/>
              </a:rPr>
              <a:t>VM</a:t>
            </a:r>
            <a:r>
              <a:rPr kumimoji="1" lang="ja-JP" altLang="en-US" dirty="0"/>
              <a:t>の性能への影響</a:t>
            </a:r>
          </a:p>
        </p:txBody>
      </p:sp>
      <p:sp>
        <p:nvSpPr>
          <p:cNvPr id="3" name="コンテンツ プレースホルダー 2"/>
          <p:cNvSpPr>
            <a:spLocks noGrp="1"/>
          </p:cNvSpPr>
          <p:nvPr>
            <p:ph idx="1"/>
          </p:nvPr>
        </p:nvSpPr>
        <p:spPr/>
        <p:txBody>
          <a:bodyPr/>
          <a:lstStyle/>
          <a:p>
            <a:r>
              <a:rPr kumimoji="1" lang="en-US" altLang="ja-JP" dirty="0" err="1"/>
              <a:t>Transcall</a:t>
            </a:r>
            <a:r>
              <a:rPr kumimoji="1" lang="ja-JP" altLang="en-US" dirty="0"/>
              <a:t>を用いて情報を収集した後、</a:t>
            </a:r>
            <a:r>
              <a:rPr kumimoji="1" lang="en-US" altLang="ja-JP" dirty="0"/>
              <a:t>VM</a:t>
            </a:r>
            <a:r>
              <a:rPr kumimoji="1" lang="ja-JP" altLang="en-US" dirty="0"/>
              <a:t>内で</a:t>
            </a:r>
            <a:r>
              <a:rPr kumimoji="1" lang="en-US" altLang="ja-JP" dirty="0" err="1"/>
              <a:t>ps</a:t>
            </a:r>
            <a:r>
              <a:rPr kumimoji="1" lang="ja-JP" altLang="en-US" dirty="0"/>
              <a:t>コマンドを実行する時間を測定</a:t>
            </a:r>
            <a:endParaRPr kumimoji="1" lang="en-US" altLang="ja-JP" dirty="0"/>
          </a:p>
          <a:p>
            <a:pPr lvl="1"/>
            <a:r>
              <a:rPr kumimoji="1" lang="en-US" altLang="ja-JP" dirty="0" err="1"/>
              <a:t>ps</a:t>
            </a:r>
            <a:r>
              <a:rPr kumimoji="1" lang="ja-JP" altLang="en-US" dirty="0"/>
              <a:t>コマンドは</a:t>
            </a:r>
            <a:r>
              <a:rPr kumimoji="1" lang="en-US" altLang="ja-JP" dirty="0" err="1"/>
              <a:t>Transcall</a:t>
            </a:r>
            <a:r>
              <a:rPr kumimoji="1" lang="ja-JP" altLang="en-US" dirty="0"/>
              <a:t>が収集する情報を使用</a:t>
            </a:r>
            <a:endParaRPr kumimoji="1" lang="en-US" altLang="ja-JP" dirty="0"/>
          </a:p>
          <a:p>
            <a:pPr lvl="1"/>
            <a:r>
              <a:rPr lang="en-US" altLang="ja-JP" dirty="0"/>
              <a:t>VM</a:t>
            </a:r>
            <a:r>
              <a:rPr lang="ja-JP" altLang="en-US" dirty="0"/>
              <a:t>によるメモリ取得（手法</a:t>
            </a:r>
            <a:r>
              <a:rPr lang="en-US" altLang="ja-JP" dirty="0"/>
              <a:t>2</a:t>
            </a:r>
            <a:r>
              <a:rPr lang="ja-JP" altLang="en-US" dirty="0"/>
              <a:t>）を行った場合には高速化</a:t>
            </a:r>
            <a:endParaRPr lang="en-US" altLang="ja-JP" dirty="0"/>
          </a:p>
          <a:p>
            <a:pPr lvl="2"/>
            <a:r>
              <a:rPr lang="ja-JP" altLang="en-US" dirty="0"/>
              <a:t>必要な情報が</a:t>
            </a:r>
            <a:r>
              <a:rPr lang="en-US" altLang="ja-JP" dirty="0"/>
              <a:t>VM</a:t>
            </a:r>
            <a:r>
              <a:rPr lang="ja-JP" altLang="en-US" dirty="0"/>
              <a:t>のメモリに保持されていたため</a:t>
            </a:r>
            <a:endParaRPr lang="en-US" altLang="ja-JP" dirty="0"/>
          </a:p>
          <a:p>
            <a:pPr marL="1266124" lvl="3" indent="0">
              <a:buNone/>
            </a:pPr>
            <a:endParaRPr kumimoji="1" lang="en-US" altLang="ja-JP" dirty="0"/>
          </a:p>
        </p:txBody>
      </p:sp>
      <p:sp>
        <p:nvSpPr>
          <p:cNvPr id="4" name="スライド番号プレースホルダー 3"/>
          <p:cNvSpPr>
            <a:spLocks noGrp="1"/>
          </p:cNvSpPr>
          <p:nvPr>
            <p:ph type="sldNum" sz="quarter" idx="10"/>
          </p:nvPr>
        </p:nvSpPr>
        <p:spPr/>
        <p:txBody>
          <a:bodyPr/>
          <a:lstStyle/>
          <a:p>
            <a:fld id="{597E4C98-913A-644D-8F1E-C467DF90C8E3}" type="slidenum">
              <a:rPr kumimoji="1" lang="ja-JP" altLang="en-US" smtClean="0"/>
              <a:t>14</a:t>
            </a:fld>
            <a:endParaRPr kumimoji="1" lang="ja-JP" altLang="en-US" dirty="0"/>
          </a:p>
        </p:txBody>
      </p:sp>
      <p:graphicFrame>
        <p:nvGraphicFramePr>
          <p:cNvPr id="6" name="グラフ 5">
            <a:extLst>
              <a:ext uri="{FF2B5EF4-FFF2-40B4-BE49-F238E27FC236}">
                <a16:creationId xmlns:a16="http://schemas.microsoft.com/office/drawing/2014/main" id="{A08D0373-3D38-904B-BEEC-3BDDA4B93B5D}"/>
              </a:ext>
            </a:extLst>
          </p:cNvPr>
          <p:cNvGraphicFramePr/>
          <p:nvPr>
            <p:extLst>
              <p:ext uri="{D42A27DB-BD31-4B8C-83A1-F6EECF244321}">
                <p14:modId xmlns:p14="http://schemas.microsoft.com/office/powerpoint/2010/main" val="2662222449"/>
              </p:ext>
            </p:extLst>
          </p:nvPr>
        </p:nvGraphicFramePr>
        <p:xfrm>
          <a:off x="4496607" y="4189910"/>
          <a:ext cx="3835399" cy="2574037"/>
        </p:xfrm>
        <a:graphic>
          <a:graphicData uri="http://schemas.openxmlformats.org/drawingml/2006/chart">
            <c:chart xmlns:c="http://schemas.openxmlformats.org/drawingml/2006/chart" xmlns:r="http://schemas.openxmlformats.org/officeDocument/2006/relationships" r:id="rId3"/>
          </a:graphicData>
        </a:graphic>
      </p:graphicFrame>
      <p:sp>
        <p:nvSpPr>
          <p:cNvPr id="7" name="正方形/長方形 6">
            <a:extLst>
              <a:ext uri="{FF2B5EF4-FFF2-40B4-BE49-F238E27FC236}">
                <a16:creationId xmlns:a16="http://schemas.microsoft.com/office/drawing/2014/main" id="{9284D685-2E90-E44C-B700-D12655554DBD}"/>
              </a:ext>
            </a:extLst>
          </p:cNvPr>
          <p:cNvSpPr/>
          <p:nvPr/>
        </p:nvSpPr>
        <p:spPr>
          <a:xfrm>
            <a:off x="1256349" y="4586841"/>
            <a:ext cx="2425998" cy="1821538"/>
          </a:xfrm>
          <a:prstGeom prst="rect">
            <a:avLst/>
          </a:prstGeom>
          <a:solidFill>
            <a:schemeClr val="bg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sp>
        <p:nvSpPr>
          <p:cNvPr id="8" name="テキスト ボックス 7">
            <a:extLst>
              <a:ext uri="{FF2B5EF4-FFF2-40B4-BE49-F238E27FC236}">
                <a16:creationId xmlns:a16="http://schemas.microsoft.com/office/drawing/2014/main" id="{D984065D-D080-864B-B814-1D6089BD8B65}"/>
              </a:ext>
            </a:extLst>
          </p:cNvPr>
          <p:cNvSpPr txBox="1"/>
          <p:nvPr/>
        </p:nvSpPr>
        <p:spPr>
          <a:xfrm>
            <a:off x="2070609" y="4285337"/>
            <a:ext cx="797478" cy="301503"/>
          </a:xfrm>
          <a:prstGeom prst="rect">
            <a:avLst/>
          </a:prstGeom>
          <a:noFill/>
        </p:spPr>
        <p:txBody>
          <a:bodyPr wrap="none" rtlCol="0">
            <a:spAutoFit/>
          </a:bodyPr>
          <a:lstStyle/>
          <a:p>
            <a:pPr algn="ctr"/>
            <a:r>
              <a:rPr kumimoji="1" lang="ja-JP" altLang="en-US" dirty="0"/>
              <a:t>メインホスト</a:t>
            </a:r>
            <a:endParaRPr kumimoji="1" lang="en-US" altLang="ja-JP" dirty="0"/>
          </a:p>
        </p:txBody>
      </p:sp>
      <p:sp>
        <p:nvSpPr>
          <p:cNvPr id="9" name="角丸四角形 8">
            <a:extLst>
              <a:ext uri="{FF2B5EF4-FFF2-40B4-BE49-F238E27FC236}">
                <a16:creationId xmlns:a16="http://schemas.microsoft.com/office/drawing/2014/main" id="{2E010497-DAEB-8742-9298-737507D95EDB}"/>
              </a:ext>
            </a:extLst>
          </p:cNvPr>
          <p:cNvSpPr/>
          <p:nvPr/>
        </p:nvSpPr>
        <p:spPr>
          <a:xfrm>
            <a:off x="2655802" y="4818544"/>
            <a:ext cx="897585" cy="43087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IDS</a:t>
            </a:r>
            <a:endParaRPr kumimoji="1" lang="ja-JP" altLang="en-US" dirty="0">
              <a:solidFill>
                <a:schemeClr val="tx1"/>
              </a:solidFill>
            </a:endParaRPr>
          </a:p>
        </p:txBody>
      </p:sp>
      <p:sp>
        <p:nvSpPr>
          <p:cNvPr id="10" name="角丸四角形 9">
            <a:extLst>
              <a:ext uri="{FF2B5EF4-FFF2-40B4-BE49-F238E27FC236}">
                <a16:creationId xmlns:a16="http://schemas.microsoft.com/office/drawing/2014/main" id="{B0BF98E8-80C7-8548-A6C8-93CD55084965}"/>
              </a:ext>
            </a:extLst>
          </p:cNvPr>
          <p:cNvSpPr/>
          <p:nvPr/>
        </p:nvSpPr>
        <p:spPr>
          <a:xfrm>
            <a:off x="2633406" y="5678776"/>
            <a:ext cx="951472" cy="679208"/>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ラン</a:t>
            </a:r>
            <a:endParaRPr lang="en-US" altLang="ja-JP" dirty="0">
              <a:solidFill>
                <a:schemeClr val="tx1"/>
              </a:solidFill>
            </a:endParaRPr>
          </a:p>
          <a:p>
            <a:pPr algn="ctr"/>
            <a:r>
              <a:rPr lang="ja-JP" altLang="en-US" dirty="0">
                <a:solidFill>
                  <a:schemeClr val="tx1"/>
                </a:solidFill>
              </a:rPr>
              <a:t>タイム</a:t>
            </a:r>
            <a:endParaRPr kumimoji="1" lang="ja-JP" altLang="en-US" dirty="0">
              <a:solidFill>
                <a:schemeClr val="tx1"/>
              </a:solidFill>
            </a:endParaRPr>
          </a:p>
        </p:txBody>
      </p:sp>
      <p:sp>
        <p:nvSpPr>
          <p:cNvPr id="15" name="角丸四角形 14">
            <a:extLst>
              <a:ext uri="{FF2B5EF4-FFF2-40B4-BE49-F238E27FC236}">
                <a16:creationId xmlns:a16="http://schemas.microsoft.com/office/drawing/2014/main" id="{3613C1C1-C0B6-A643-882A-4CC78ED85248}"/>
              </a:ext>
            </a:extLst>
          </p:cNvPr>
          <p:cNvSpPr/>
          <p:nvPr/>
        </p:nvSpPr>
        <p:spPr>
          <a:xfrm>
            <a:off x="1301059" y="4697781"/>
            <a:ext cx="910498" cy="1642675"/>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p>
          <a:p>
            <a:pPr algn="ctr"/>
            <a:endParaRPr kumimoji="1" lang="ja-JP" altLang="en-US" dirty="0"/>
          </a:p>
        </p:txBody>
      </p:sp>
      <p:sp>
        <p:nvSpPr>
          <p:cNvPr id="16" name="テキスト ボックス 15">
            <a:extLst>
              <a:ext uri="{FF2B5EF4-FFF2-40B4-BE49-F238E27FC236}">
                <a16:creationId xmlns:a16="http://schemas.microsoft.com/office/drawing/2014/main" id="{B045E3A4-F57D-0D4D-B867-3749CF5CC777}"/>
              </a:ext>
            </a:extLst>
          </p:cNvPr>
          <p:cNvSpPr txBox="1"/>
          <p:nvPr/>
        </p:nvSpPr>
        <p:spPr>
          <a:xfrm>
            <a:off x="1624760" y="4679704"/>
            <a:ext cx="263096" cy="249728"/>
          </a:xfrm>
          <a:prstGeom prst="rect">
            <a:avLst/>
          </a:prstGeom>
          <a:noFill/>
        </p:spPr>
        <p:txBody>
          <a:bodyPr wrap="none" rtlCol="0">
            <a:spAutoFit/>
          </a:bodyPr>
          <a:lstStyle/>
          <a:p>
            <a:pPr algn="ctr"/>
            <a:r>
              <a:rPr kumimoji="1" lang="en-US" altLang="ja-JP" dirty="0">
                <a:latin typeface="+mn-ea"/>
              </a:rPr>
              <a:t>VM</a:t>
            </a:r>
            <a:endParaRPr kumimoji="1" lang="ja-JP" altLang="en-US" dirty="0">
              <a:latin typeface="+mn-ea"/>
            </a:endParaRPr>
          </a:p>
        </p:txBody>
      </p:sp>
      <p:sp>
        <p:nvSpPr>
          <p:cNvPr id="17" name="角丸四角形 16">
            <a:extLst>
              <a:ext uri="{FF2B5EF4-FFF2-40B4-BE49-F238E27FC236}">
                <a16:creationId xmlns:a16="http://schemas.microsoft.com/office/drawing/2014/main" id="{5FD8934B-4BFA-6943-9ADC-CA3C8459DE59}"/>
              </a:ext>
            </a:extLst>
          </p:cNvPr>
          <p:cNvSpPr/>
          <p:nvPr/>
        </p:nvSpPr>
        <p:spPr>
          <a:xfrm>
            <a:off x="1369720" y="5758198"/>
            <a:ext cx="790888" cy="520365"/>
          </a:xfrm>
          <a:prstGeom prst="roundRect">
            <a:avLst/>
          </a:prstGeom>
          <a:solidFill>
            <a:schemeClr val="accent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メモリ</a:t>
            </a:r>
            <a:endParaRPr kumimoji="1" lang="ja-JP" altLang="en-US" dirty="0">
              <a:solidFill>
                <a:schemeClr val="tx1"/>
              </a:solidFill>
            </a:endParaRPr>
          </a:p>
        </p:txBody>
      </p:sp>
      <p:cxnSp>
        <p:nvCxnSpPr>
          <p:cNvPr id="39" name="直線矢印コネクタ 38">
            <a:extLst>
              <a:ext uri="{FF2B5EF4-FFF2-40B4-BE49-F238E27FC236}">
                <a16:creationId xmlns:a16="http://schemas.microsoft.com/office/drawing/2014/main" id="{96A830F4-4F0C-3448-A704-650A938F2C84}"/>
              </a:ext>
            </a:extLst>
          </p:cNvPr>
          <p:cNvCxnSpPr>
            <a:stCxn id="17" idx="3"/>
            <a:endCxn id="10" idx="1"/>
          </p:cNvCxnSpPr>
          <p:nvPr/>
        </p:nvCxnSpPr>
        <p:spPr>
          <a:xfrm flipV="1">
            <a:off x="2160608" y="6018380"/>
            <a:ext cx="472798"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0" name="テキスト ボックス 39">
            <a:extLst>
              <a:ext uri="{FF2B5EF4-FFF2-40B4-BE49-F238E27FC236}">
                <a16:creationId xmlns:a16="http://schemas.microsoft.com/office/drawing/2014/main" id="{C567A197-E8D1-CB49-AF86-C6B4D979F2EB}"/>
              </a:ext>
            </a:extLst>
          </p:cNvPr>
          <p:cNvSpPr txBox="1"/>
          <p:nvPr/>
        </p:nvSpPr>
        <p:spPr>
          <a:xfrm>
            <a:off x="1322337" y="5108753"/>
            <a:ext cx="867942" cy="369332"/>
          </a:xfrm>
          <a:prstGeom prst="rect">
            <a:avLst/>
          </a:prstGeom>
          <a:solidFill>
            <a:schemeClr val="bg1"/>
          </a:solidFill>
          <a:ln>
            <a:solidFill>
              <a:srgbClr val="FF0000"/>
            </a:solidFill>
          </a:ln>
        </p:spPr>
        <p:txBody>
          <a:bodyPr wrap="square" rtlCol="0">
            <a:spAutoFit/>
          </a:bodyPr>
          <a:lstStyle/>
          <a:p>
            <a:r>
              <a:rPr kumimoji="1" lang="en-US" altLang="ja-JP" dirty="0">
                <a:solidFill>
                  <a:srgbClr val="FF0000"/>
                </a:solidFill>
              </a:rPr>
              <a:t>PS</a:t>
            </a:r>
            <a:r>
              <a:rPr kumimoji="1" lang="ja-JP" altLang="en-US" dirty="0">
                <a:solidFill>
                  <a:srgbClr val="FF0000"/>
                </a:solidFill>
              </a:rPr>
              <a:t>実行</a:t>
            </a:r>
          </a:p>
        </p:txBody>
      </p:sp>
      <p:cxnSp>
        <p:nvCxnSpPr>
          <p:cNvPr id="18" name="直線矢印コネクタ 17">
            <a:extLst>
              <a:ext uri="{FF2B5EF4-FFF2-40B4-BE49-F238E27FC236}">
                <a16:creationId xmlns:a16="http://schemas.microsoft.com/office/drawing/2014/main" id="{604E2C10-49AE-AD41-9E02-A99753D8D498}"/>
              </a:ext>
            </a:extLst>
          </p:cNvPr>
          <p:cNvCxnSpPr>
            <a:cxnSpLocks/>
            <a:stCxn id="10" idx="0"/>
            <a:endCxn id="9" idx="2"/>
          </p:cNvCxnSpPr>
          <p:nvPr/>
        </p:nvCxnSpPr>
        <p:spPr>
          <a:xfrm flipH="1" flipV="1">
            <a:off x="3104595" y="5249414"/>
            <a:ext cx="4547" cy="429362"/>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39964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fade">
                                      <p:cBhvr>
                                        <p:cTn id="7" dur="500"/>
                                        <p:tgtEl>
                                          <p:spTgt spid="39"/>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18"/>
                                        </p:tgtEl>
                                        <p:attrNameLst>
                                          <p:attrName>style.visibility</p:attrName>
                                        </p:attrNameLst>
                                      </p:cBhvr>
                                      <p:to>
                                        <p:strVal val="visible"/>
                                      </p:to>
                                    </p:set>
                                    <p:animEffect transition="in" filter="fade">
                                      <p:cBhvr>
                                        <p:cTn id="11" dur="500"/>
                                        <p:tgtEl>
                                          <p:spTgt spid="18"/>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40"/>
                                        </p:tgtEl>
                                        <p:attrNameLst>
                                          <p:attrName>style.visibility</p:attrName>
                                        </p:attrNameLst>
                                      </p:cBhvr>
                                      <p:to>
                                        <p:strVal val="visible"/>
                                      </p:to>
                                    </p:set>
                                    <p:animEffect transition="in" filter="fade">
                                      <p:cBhvr>
                                        <p:cTn id="16"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関連研究</a:t>
            </a:r>
          </a:p>
        </p:txBody>
      </p:sp>
      <p:sp>
        <p:nvSpPr>
          <p:cNvPr id="4" name="スライド番号プレースホルダー 3"/>
          <p:cNvSpPr>
            <a:spLocks noGrp="1"/>
          </p:cNvSpPr>
          <p:nvPr>
            <p:ph type="sldNum" sz="quarter" idx="10"/>
          </p:nvPr>
        </p:nvSpPr>
        <p:spPr/>
        <p:txBody>
          <a:bodyPr/>
          <a:lstStyle/>
          <a:p>
            <a:fld id="{597E4C98-913A-644D-8F1E-C467DF90C8E3}" type="slidenum">
              <a:rPr kumimoji="1" lang="ja-JP" altLang="en-US" smtClean="0"/>
              <a:t>15</a:t>
            </a:fld>
            <a:endParaRPr kumimoji="1" lang="ja-JP" altLang="en-US" dirty="0"/>
          </a:p>
        </p:txBody>
      </p:sp>
      <p:sp>
        <p:nvSpPr>
          <p:cNvPr id="6" name="コンテンツ プレースホルダー 5"/>
          <p:cNvSpPr>
            <a:spLocks noGrp="1"/>
          </p:cNvSpPr>
          <p:nvPr>
            <p:ph idx="1"/>
          </p:nvPr>
        </p:nvSpPr>
        <p:spPr/>
        <p:txBody>
          <a:bodyPr/>
          <a:lstStyle/>
          <a:p>
            <a:r>
              <a:rPr lang="en-US" altLang="ja-JP" dirty="0" err="1"/>
              <a:t>KVMonitor</a:t>
            </a:r>
            <a:r>
              <a:rPr lang="en-US" altLang="ja-JP" dirty="0"/>
              <a:t> [</a:t>
            </a:r>
            <a:r>
              <a:rPr lang="en-US" altLang="ja-JP" dirty="0" err="1"/>
              <a:t>Kourai</a:t>
            </a:r>
            <a:r>
              <a:rPr lang="en-US" altLang="ja-JP" dirty="0"/>
              <a:t> et al.’14]</a:t>
            </a:r>
          </a:p>
          <a:p>
            <a:pPr lvl="1"/>
            <a:r>
              <a:rPr lang="ja-JP" altLang="en-US" dirty="0"/>
              <a:t>メモリファイルを用いて</a:t>
            </a:r>
            <a:r>
              <a:rPr lang="en-US" altLang="ja-JP" dirty="0"/>
              <a:t>VM</a:t>
            </a:r>
            <a:r>
              <a:rPr lang="ja-JP" altLang="en-US" dirty="0"/>
              <a:t>と</a:t>
            </a:r>
            <a:r>
              <a:rPr lang="en-US" altLang="ja-JP" dirty="0"/>
              <a:t>IDS</a:t>
            </a:r>
            <a:r>
              <a:rPr lang="ja-JP" altLang="en-US" dirty="0"/>
              <a:t>がメモリを共有</a:t>
            </a:r>
            <a:endParaRPr lang="en-US" altLang="ja-JP" dirty="0"/>
          </a:p>
          <a:p>
            <a:pPr lvl="1"/>
            <a:r>
              <a:rPr lang="en-US" altLang="ja-JP" dirty="0"/>
              <a:t>VM</a:t>
            </a:r>
            <a:r>
              <a:rPr lang="ja-JP" altLang="en-US" dirty="0"/>
              <a:t>のメモリが分割されている場合には未対応</a:t>
            </a:r>
            <a:endParaRPr kumimoji="1" lang="en-US" altLang="ja-JP" dirty="0"/>
          </a:p>
          <a:p>
            <a:r>
              <a:rPr kumimoji="1" lang="en-US" altLang="ja-JP" dirty="0" err="1"/>
              <a:t>Remote</a:t>
            </a:r>
            <a:r>
              <a:rPr lang="en-US" altLang="ja-JP" dirty="0" err="1"/>
              <a:t>Trans</a:t>
            </a:r>
            <a:r>
              <a:rPr lang="en-US" altLang="ja-JP" dirty="0"/>
              <a:t> [</a:t>
            </a:r>
            <a:r>
              <a:rPr lang="en-US" altLang="ja-JP" dirty="0" err="1"/>
              <a:t>Kourai</a:t>
            </a:r>
            <a:r>
              <a:rPr lang="en-US" altLang="ja-JP" dirty="0"/>
              <a:t> et al.’16]</a:t>
            </a:r>
          </a:p>
          <a:p>
            <a:pPr lvl="1"/>
            <a:r>
              <a:rPr kumimoji="1" lang="en-US" altLang="ja-JP" dirty="0"/>
              <a:t>IDS</a:t>
            </a:r>
            <a:r>
              <a:rPr kumimoji="1" lang="ja-JP" altLang="en-US" dirty="0"/>
              <a:t>がリモートホスト</a:t>
            </a:r>
            <a:r>
              <a:rPr lang="ja-JP" altLang="en-US" dirty="0"/>
              <a:t>上の</a:t>
            </a:r>
            <a:r>
              <a:rPr kumimoji="1" lang="en-US" altLang="ja-JP" dirty="0"/>
              <a:t>VM</a:t>
            </a:r>
            <a:r>
              <a:rPr kumimoji="1" lang="ja-JP" altLang="en-US" dirty="0"/>
              <a:t>のメモリを監視</a:t>
            </a:r>
            <a:endParaRPr kumimoji="1" lang="en-US" altLang="ja-JP" dirty="0"/>
          </a:p>
          <a:p>
            <a:pPr lvl="1"/>
            <a:r>
              <a:rPr lang="en-US" altLang="ja-JP" dirty="0"/>
              <a:t>VM</a:t>
            </a:r>
            <a:r>
              <a:rPr lang="ja-JP" altLang="en-US" dirty="0"/>
              <a:t>のメモリは一つのホスト上にあることを仮定</a:t>
            </a:r>
            <a:endParaRPr lang="en-US" altLang="ja-JP" dirty="0"/>
          </a:p>
          <a:p>
            <a:r>
              <a:rPr lang="en-US" altLang="ja-JP" dirty="0" err="1"/>
              <a:t>vNUMA</a:t>
            </a:r>
            <a:r>
              <a:rPr lang="en-US" altLang="ja-JP" dirty="0"/>
              <a:t> [Chapman et al.’09]</a:t>
            </a:r>
          </a:p>
          <a:p>
            <a:pPr lvl="1"/>
            <a:r>
              <a:rPr lang="ja-JP" altLang="en-US" dirty="0"/>
              <a:t>分散共有メモリを用いて複数ホストで一つの</a:t>
            </a:r>
            <a:r>
              <a:rPr lang="en-US" altLang="ja-JP" dirty="0"/>
              <a:t>VM</a:t>
            </a:r>
            <a:r>
              <a:rPr lang="ja-JP" altLang="en-US" dirty="0"/>
              <a:t>を実行</a:t>
            </a:r>
            <a:endParaRPr lang="en-US" altLang="ja-JP" dirty="0"/>
          </a:p>
          <a:p>
            <a:pPr lvl="1"/>
            <a:r>
              <a:rPr lang="ja-JP" altLang="en-US" dirty="0"/>
              <a:t>メモリ全体を監視可能だがオーバヘッドが大きい</a:t>
            </a:r>
            <a:endParaRPr lang="en-US" altLang="ja-JP" dirty="0"/>
          </a:p>
        </p:txBody>
      </p:sp>
    </p:spTree>
    <p:extLst>
      <p:ext uri="{BB962C8B-B14F-4D97-AF65-F5344CB8AC3E}">
        <p14:creationId xmlns:p14="http://schemas.microsoft.com/office/powerpoint/2010/main" val="1583134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まとめ</a:t>
            </a:r>
          </a:p>
        </p:txBody>
      </p:sp>
      <p:sp>
        <p:nvSpPr>
          <p:cNvPr id="3" name="コンテンツ プレースホルダー 2"/>
          <p:cNvSpPr>
            <a:spLocks noGrp="1"/>
          </p:cNvSpPr>
          <p:nvPr>
            <p:ph idx="1"/>
          </p:nvPr>
        </p:nvSpPr>
        <p:spPr/>
        <p:txBody>
          <a:bodyPr/>
          <a:lstStyle/>
          <a:p>
            <a:r>
              <a:rPr lang="ja-JP" altLang="en-US" dirty="0"/>
              <a:t>複数ホストにまたがる</a:t>
            </a:r>
            <a:r>
              <a:rPr lang="en-US" altLang="ja-JP" dirty="0"/>
              <a:t>VM</a:t>
            </a:r>
            <a:r>
              <a:rPr lang="ja-JP" altLang="en-US" dirty="0"/>
              <a:t>に対して</a:t>
            </a:r>
            <a:r>
              <a:rPr lang="en-US" altLang="ja-JP" dirty="0"/>
              <a:t>IDS</a:t>
            </a:r>
            <a:r>
              <a:rPr lang="ja-JP" altLang="en-US" dirty="0"/>
              <a:t>オフロードを可能にするシステム</a:t>
            </a:r>
            <a:r>
              <a:rPr lang="en-US" altLang="ja-JP" dirty="0" err="1"/>
              <a:t>VMemTrans</a:t>
            </a:r>
            <a:r>
              <a:rPr lang="ja-JP" altLang="en-US" dirty="0"/>
              <a:t>を提案</a:t>
            </a:r>
            <a:endParaRPr lang="en-US" altLang="ja-JP" dirty="0"/>
          </a:p>
          <a:p>
            <a:pPr lvl="1"/>
            <a:r>
              <a:rPr lang="ja-JP" altLang="en-US" dirty="0"/>
              <a:t>リモートホストのメモリを自動取得して</a:t>
            </a:r>
            <a:r>
              <a:rPr lang="en-US" altLang="ja-JP" dirty="0"/>
              <a:t>IDS</a:t>
            </a:r>
            <a:r>
              <a:rPr lang="ja-JP" altLang="en-US" dirty="0"/>
              <a:t>に提供</a:t>
            </a:r>
            <a:endParaRPr lang="en-US" altLang="ja-JP" dirty="0"/>
          </a:p>
          <a:p>
            <a:pPr lvl="1"/>
            <a:r>
              <a:rPr lang="en-US" altLang="ja-JP" dirty="0"/>
              <a:t>IDS</a:t>
            </a:r>
            <a:r>
              <a:rPr lang="ja-JP" altLang="en-US" dirty="0"/>
              <a:t>はメモリが分割されていることを意識する必要はない</a:t>
            </a:r>
            <a:endParaRPr lang="en-US" altLang="ja-JP" dirty="0"/>
          </a:p>
          <a:p>
            <a:pPr lvl="1"/>
            <a:r>
              <a:rPr lang="ja-JP" altLang="en-US" dirty="0"/>
              <a:t>メモリが分割された</a:t>
            </a:r>
            <a:r>
              <a:rPr lang="en-US" altLang="ja-JP" dirty="0"/>
              <a:t>VM</a:t>
            </a:r>
            <a:r>
              <a:rPr lang="ja-JP" altLang="en-US" dirty="0"/>
              <a:t>を監視するオーバヘッドは小さいことがわかった</a:t>
            </a:r>
            <a:endParaRPr lang="en-US" altLang="ja-JP" dirty="0"/>
          </a:p>
          <a:p>
            <a:r>
              <a:rPr lang="ja-JP" altLang="en-US" dirty="0"/>
              <a:t>今後の課題</a:t>
            </a:r>
            <a:endParaRPr lang="en-US" altLang="ja-JP" dirty="0"/>
          </a:p>
          <a:p>
            <a:pPr lvl="1"/>
            <a:r>
              <a:rPr lang="ja-JP" altLang="en-US" dirty="0"/>
              <a:t>メインホスト以外のホストへの</a:t>
            </a:r>
            <a:r>
              <a:rPr lang="en-US" altLang="ja-JP" dirty="0"/>
              <a:t>IDS</a:t>
            </a:r>
            <a:r>
              <a:rPr lang="ja-JP" altLang="en-US" dirty="0"/>
              <a:t>オフロード</a:t>
            </a:r>
            <a:endParaRPr lang="en-US" altLang="ja-JP" dirty="0"/>
          </a:p>
          <a:p>
            <a:pPr lvl="1"/>
            <a:r>
              <a:rPr lang="ja-JP" altLang="en-US" dirty="0"/>
              <a:t>マイグレーション前後で監視を中断せずに継続</a:t>
            </a:r>
            <a:endParaRPr lang="en-US" altLang="ja-JP" dirty="0"/>
          </a:p>
          <a:p>
            <a:pPr marL="422041" lvl="1" indent="0">
              <a:buNone/>
            </a:pPr>
            <a:endParaRPr lang="en-US" altLang="ja-JP" dirty="0"/>
          </a:p>
        </p:txBody>
      </p:sp>
      <p:sp>
        <p:nvSpPr>
          <p:cNvPr id="4" name="スライド番号プレースホルダー 3"/>
          <p:cNvSpPr>
            <a:spLocks noGrp="1"/>
          </p:cNvSpPr>
          <p:nvPr>
            <p:ph type="sldNum" sz="quarter" idx="10"/>
          </p:nvPr>
        </p:nvSpPr>
        <p:spPr/>
        <p:txBody>
          <a:bodyPr/>
          <a:lstStyle/>
          <a:p>
            <a:fld id="{597E4C98-913A-644D-8F1E-C467DF90C8E3}" type="slidenum">
              <a:rPr kumimoji="1" lang="ja-JP" altLang="en-US" smtClean="0"/>
              <a:t>16</a:t>
            </a:fld>
            <a:endParaRPr kumimoji="1" lang="ja-JP" altLang="en-US" dirty="0"/>
          </a:p>
        </p:txBody>
      </p:sp>
    </p:spTree>
    <p:extLst>
      <p:ext uri="{BB962C8B-B14F-4D97-AF65-F5344CB8AC3E}">
        <p14:creationId xmlns:p14="http://schemas.microsoft.com/office/powerpoint/2010/main" val="3956987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FDE1F67-7D05-BE45-A327-0C32374A488C}"/>
              </a:ext>
            </a:extLst>
          </p:cNvPr>
          <p:cNvSpPr>
            <a:spLocks noGrp="1"/>
          </p:cNvSpPr>
          <p:nvPr>
            <p:ph type="title"/>
          </p:nvPr>
        </p:nvSpPr>
        <p:spPr/>
        <p:txBody>
          <a:bodyPr/>
          <a:lstStyle/>
          <a:p>
            <a:r>
              <a:rPr kumimoji="1" lang="ja-JP" altLang="en-US" dirty="0">
                <a:latin typeface="+mj-ea"/>
              </a:rPr>
              <a:t>大容量メモリを持つ</a:t>
            </a:r>
            <a:r>
              <a:rPr kumimoji="1" lang="en-US" altLang="ja-JP" dirty="0">
                <a:latin typeface="+mj-ea"/>
              </a:rPr>
              <a:t>VM</a:t>
            </a:r>
            <a:endParaRPr kumimoji="1" lang="ja-JP" altLang="en-US" dirty="0"/>
          </a:p>
        </p:txBody>
      </p:sp>
      <p:sp>
        <p:nvSpPr>
          <p:cNvPr id="3" name="コンテンツ プレースホルダー 2">
            <a:extLst>
              <a:ext uri="{FF2B5EF4-FFF2-40B4-BE49-F238E27FC236}">
                <a16:creationId xmlns:a16="http://schemas.microsoft.com/office/drawing/2014/main" id="{DD52981B-32ED-E046-AAA3-012F0B6EAD69}"/>
              </a:ext>
            </a:extLst>
          </p:cNvPr>
          <p:cNvSpPr>
            <a:spLocks noGrp="1"/>
          </p:cNvSpPr>
          <p:nvPr>
            <p:ph idx="1"/>
          </p:nvPr>
        </p:nvSpPr>
        <p:spPr/>
        <p:txBody>
          <a:bodyPr/>
          <a:lstStyle/>
          <a:p>
            <a:r>
              <a:rPr kumimoji="1" lang="en-US" altLang="ja-JP" dirty="0"/>
              <a:t>IaaS</a:t>
            </a:r>
            <a:r>
              <a:rPr kumimoji="1" lang="ja-JP" altLang="en-US" dirty="0"/>
              <a:t>型クラウドは仮想マシン（</a:t>
            </a:r>
            <a:r>
              <a:rPr lang="en-US" altLang="ja-JP" dirty="0"/>
              <a:t>VM</a:t>
            </a:r>
            <a:r>
              <a:rPr lang="ja-JP" altLang="en-US" dirty="0"/>
              <a:t>）を提供</a:t>
            </a:r>
            <a:endParaRPr lang="en-US" altLang="ja-JP" dirty="0"/>
          </a:p>
          <a:p>
            <a:pPr lvl="1"/>
            <a:r>
              <a:rPr lang="ja-JP" altLang="en-US" dirty="0"/>
              <a:t>ユーザは</a:t>
            </a:r>
            <a:r>
              <a:rPr lang="en-US" altLang="ja-JP" dirty="0"/>
              <a:t>VM</a:t>
            </a:r>
            <a:r>
              <a:rPr lang="ja-JP" altLang="en-US" dirty="0"/>
              <a:t>内のシステムを自由に構築可能</a:t>
            </a:r>
            <a:endParaRPr lang="en-US" altLang="ja-JP" dirty="0"/>
          </a:p>
          <a:p>
            <a:r>
              <a:rPr lang="ja-JP" altLang="en-US" dirty="0"/>
              <a:t>大容量メモリを持つ</a:t>
            </a:r>
            <a:r>
              <a:rPr lang="en-US" altLang="ja-JP" dirty="0"/>
              <a:t>VM</a:t>
            </a:r>
            <a:r>
              <a:rPr lang="ja-JP" altLang="en-US" dirty="0"/>
              <a:t>も利用可能</a:t>
            </a:r>
            <a:endParaRPr lang="en-US" altLang="ja-JP" dirty="0"/>
          </a:p>
          <a:p>
            <a:pPr lvl="1"/>
            <a:r>
              <a:rPr lang="ja-JP" altLang="en-US" dirty="0"/>
              <a:t>例：</a:t>
            </a:r>
            <a:r>
              <a:rPr lang="en-US" altLang="ja-JP" dirty="0"/>
              <a:t>Amazon EC2</a:t>
            </a:r>
            <a:r>
              <a:rPr lang="ja-JP" altLang="en-US" dirty="0"/>
              <a:t>は</a:t>
            </a:r>
            <a:r>
              <a:rPr lang="en-US" altLang="ja-JP" dirty="0"/>
              <a:t>4TB</a:t>
            </a:r>
            <a:r>
              <a:rPr lang="ja-JP" altLang="en-US" dirty="0"/>
              <a:t>のメモリを持つ</a:t>
            </a:r>
            <a:r>
              <a:rPr lang="en-US" altLang="ja-JP" dirty="0"/>
              <a:t>VM</a:t>
            </a:r>
            <a:r>
              <a:rPr lang="ja-JP" altLang="en-US" dirty="0"/>
              <a:t>を提供</a:t>
            </a:r>
            <a:endParaRPr lang="en-US" altLang="ja-JP" dirty="0"/>
          </a:p>
          <a:p>
            <a:pPr lvl="1"/>
            <a:r>
              <a:rPr lang="ja-JP" altLang="en-US" dirty="0"/>
              <a:t>ビッグデータの解析などに利用</a:t>
            </a:r>
            <a:endParaRPr lang="en-US" altLang="ja-JP" dirty="0"/>
          </a:p>
          <a:p>
            <a:endParaRPr lang="en-US" altLang="ja-JP" dirty="0"/>
          </a:p>
        </p:txBody>
      </p:sp>
      <p:sp>
        <p:nvSpPr>
          <p:cNvPr id="4" name="スライド番号プレースホルダー 3">
            <a:extLst>
              <a:ext uri="{FF2B5EF4-FFF2-40B4-BE49-F238E27FC236}">
                <a16:creationId xmlns:a16="http://schemas.microsoft.com/office/drawing/2014/main" id="{7E4849BE-B2AD-8E41-B3EA-32CE242751CF}"/>
              </a:ext>
            </a:extLst>
          </p:cNvPr>
          <p:cNvSpPr>
            <a:spLocks noGrp="1"/>
          </p:cNvSpPr>
          <p:nvPr>
            <p:ph type="sldNum" sz="quarter" idx="10"/>
          </p:nvPr>
        </p:nvSpPr>
        <p:spPr/>
        <p:txBody>
          <a:bodyPr/>
          <a:lstStyle/>
          <a:p>
            <a:fld id="{597E4C98-913A-644D-8F1E-C467DF90C8E3}" type="slidenum">
              <a:rPr kumimoji="1" lang="ja-JP" altLang="en-US" smtClean="0"/>
              <a:t>2</a:t>
            </a:fld>
            <a:endParaRPr kumimoji="1" lang="ja-JP" altLang="en-US" dirty="0"/>
          </a:p>
        </p:txBody>
      </p:sp>
      <p:sp>
        <p:nvSpPr>
          <p:cNvPr id="5" name="雲 4">
            <a:extLst>
              <a:ext uri="{FF2B5EF4-FFF2-40B4-BE49-F238E27FC236}">
                <a16:creationId xmlns:a16="http://schemas.microsoft.com/office/drawing/2014/main" id="{FF1C18E6-C3B6-DB42-9E5A-20F8F516541A}"/>
              </a:ext>
            </a:extLst>
          </p:cNvPr>
          <p:cNvSpPr/>
          <p:nvPr/>
        </p:nvSpPr>
        <p:spPr>
          <a:xfrm>
            <a:off x="1807129" y="4606507"/>
            <a:ext cx="5206148" cy="2166997"/>
          </a:xfrm>
          <a:prstGeom prst="cloud">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角丸四角形 6">
            <a:extLst>
              <a:ext uri="{FF2B5EF4-FFF2-40B4-BE49-F238E27FC236}">
                <a16:creationId xmlns:a16="http://schemas.microsoft.com/office/drawing/2014/main" id="{2F17431A-EFE3-0748-A978-3EF7EA04DF8B}"/>
              </a:ext>
            </a:extLst>
          </p:cNvPr>
          <p:cNvSpPr/>
          <p:nvPr/>
        </p:nvSpPr>
        <p:spPr>
          <a:xfrm>
            <a:off x="2750164" y="4962525"/>
            <a:ext cx="1098362" cy="1274215"/>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VM</a:t>
            </a:r>
          </a:p>
        </p:txBody>
      </p:sp>
      <p:sp>
        <p:nvSpPr>
          <p:cNvPr id="8" name="角丸四角形 7">
            <a:extLst>
              <a:ext uri="{FF2B5EF4-FFF2-40B4-BE49-F238E27FC236}">
                <a16:creationId xmlns:a16="http://schemas.microsoft.com/office/drawing/2014/main" id="{3C49F966-AA71-8748-AA22-9821584F7800}"/>
              </a:ext>
            </a:extLst>
          </p:cNvPr>
          <p:cNvSpPr/>
          <p:nvPr/>
        </p:nvSpPr>
        <p:spPr>
          <a:xfrm>
            <a:off x="4030582" y="4962525"/>
            <a:ext cx="1098362" cy="1274215"/>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VM</a:t>
            </a:r>
          </a:p>
        </p:txBody>
      </p:sp>
      <p:sp>
        <p:nvSpPr>
          <p:cNvPr id="9" name="角丸四角形 8">
            <a:extLst>
              <a:ext uri="{FF2B5EF4-FFF2-40B4-BE49-F238E27FC236}">
                <a16:creationId xmlns:a16="http://schemas.microsoft.com/office/drawing/2014/main" id="{31F6C33B-87F9-C04A-A0BE-28DDFB82ACB0}"/>
              </a:ext>
            </a:extLst>
          </p:cNvPr>
          <p:cNvSpPr/>
          <p:nvPr/>
        </p:nvSpPr>
        <p:spPr>
          <a:xfrm>
            <a:off x="5311000" y="4962525"/>
            <a:ext cx="1098362" cy="1274215"/>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VM</a:t>
            </a:r>
          </a:p>
        </p:txBody>
      </p:sp>
    </p:spTree>
    <p:extLst>
      <p:ext uri="{BB962C8B-B14F-4D97-AF65-F5344CB8AC3E}">
        <p14:creationId xmlns:p14="http://schemas.microsoft.com/office/powerpoint/2010/main" val="31847552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グループ化 6">
            <a:extLst>
              <a:ext uri="{FF2B5EF4-FFF2-40B4-BE49-F238E27FC236}">
                <a16:creationId xmlns:a16="http://schemas.microsoft.com/office/drawing/2014/main" id="{4B4114BF-E310-D04D-8A61-20259C20F68F}"/>
              </a:ext>
            </a:extLst>
          </p:cNvPr>
          <p:cNvGrpSpPr/>
          <p:nvPr/>
        </p:nvGrpSpPr>
        <p:grpSpPr>
          <a:xfrm>
            <a:off x="5718446" y="4456695"/>
            <a:ext cx="1616317" cy="2209917"/>
            <a:chOff x="6496645" y="4466369"/>
            <a:chExt cx="1616317" cy="1952028"/>
          </a:xfrm>
        </p:grpSpPr>
        <p:sp>
          <p:nvSpPr>
            <p:cNvPr id="40" name="テキスト ボックス 39">
              <a:extLst>
                <a:ext uri="{FF2B5EF4-FFF2-40B4-BE49-F238E27FC236}">
                  <a16:creationId xmlns:a16="http://schemas.microsoft.com/office/drawing/2014/main" id="{24CA96F3-8B23-1B43-88D4-E7BB5840071E}"/>
                </a:ext>
              </a:extLst>
            </p:cNvPr>
            <p:cNvSpPr txBox="1"/>
            <p:nvPr/>
          </p:nvSpPr>
          <p:spPr>
            <a:xfrm>
              <a:off x="6606430" y="4466369"/>
              <a:ext cx="1447832" cy="326232"/>
            </a:xfrm>
            <a:prstGeom prst="rect">
              <a:avLst/>
            </a:prstGeom>
            <a:noFill/>
          </p:spPr>
          <p:txBody>
            <a:bodyPr wrap="none" rtlCol="0">
              <a:spAutoFit/>
            </a:bodyPr>
            <a:lstStyle/>
            <a:p>
              <a:pPr algn="ctr"/>
              <a:r>
                <a:rPr lang="ja-JP" altLang="en-US" dirty="0"/>
                <a:t>移送先</a:t>
              </a:r>
              <a:r>
                <a:rPr kumimoji="1" lang="ja-JP" altLang="en-US" dirty="0"/>
                <a:t>ホスト</a:t>
              </a:r>
            </a:p>
          </p:txBody>
        </p:sp>
        <p:sp>
          <p:nvSpPr>
            <p:cNvPr id="57" name="正方形/長方形 56">
              <a:extLst>
                <a:ext uri="{FF2B5EF4-FFF2-40B4-BE49-F238E27FC236}">
                  <a16:creationId xmlns:a16="http://schemas.microsoft.com/office/drawing/2014/main" id="{4FF7D9D8-EB95-A847-8DA3-E58C0C3C34C6}"/>
                </a:ext>
              </a:extLst>
            </p:cNvPr>
            <p:cNvSpPr/>
            <p:nvPr/>
          </p:nvSpPr>
          <p:spPr>
            <a:xfrm>
              <a:off x="6496645" y="4809045"/>
              <a:ext cx="1616317" cy="1609352"/>
            </a:xfrm>
            <a:prstGeom prst="rect">
              <a:avLst/>
            </a:prstGeom>
            <a:solidFill>
              <a:schemeClr val="bg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grpSp>
        <p:nvGrpSpPr>
          <p:cNvPr id="5" name="グループ化 4">
            <a:extLst>
              <a:ext uri="{FF2B5EF4-FFF2-40B4-BE49-F238E27FC236}">
                <a16:creationId xmlns:a16="http://schemas.microsoft.com/office/drawing/2014/main" id="{86B83D7C-4579-9C41-8E70-D18E7A7192D5}"/>
              </a:ext>
            </a:extLst>
          </p:cNvPr>
          <p:cNvGrpSpPr/>
          <p:nvPr/>
        </p:nvGrpSpPr>
        <p:grpSpPr>
          <a:xfrm>
            <a:off x="5890481" y="4945709"/>
            <a:ext cx="1323331" cy="1574599"/>
            <a:chOff x="609071" y="4952430"/>
            <a:chExt cx="1323331" cy="1574599"/>
          </a:xfrm>
        </p:grpSpPr>
        <p:sp>
          <p:nvSpPr>
            <p:cNvPr id="19" name="角丸四角形 18">
              <a:extLst>
                <a:ext uri="{FF2B5EF4-FFF2-40B4-BE49-F238E27FC236}">
                  <a16:creationId xmlns:a16="http://schemas.microsoft.com/office/drawing/2014/main" id="{9D26650F-0702-EB41-ACB1-55C466D4FA69}"/>
                </a:ext>
              </a:extLst>
            </p:cNvPr>
            <p:cNvSpPr/>
            <p:nvPr/>
          </p:nvSpPr>
          <p:spPr>
            <a:xfrm>
              <a:off x="609071" y="4952430"/>
              <a:ext cx="1323331" cy="1574599"/>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p>
            <a:p>
              <a:pPr algn="ctr"/>
              <a:endParaRPr kumimoji="1" lang="ja-JP" altLang="en-US" dirty="0"/>
            </a:p>
          </p:txBody>
        </p:sp>
        <p:sp>
          <p:nvSpPr>
            <p:cNvPr id="20" name="テキスト ボックス 19">
              <a:extLst>
                <a:ext uri="{FF2B5EF4-FFF2-40B4-BE49-F238E27FC236}">
                  <a16:creationId xmlns:a16="http://schemas.microsoft.com/office/drawing/2014/main" id="{03BAF824-3123-E24C-BC7A-E7486851C8D8}"/>
                </a:ext>
              </a:extLst>
            </p:cNvPr>
            <p:cNvSpPr txBox="1"/>
            <p:nvPr/>
          </p:nvSpPr>
          <p:spPr>
            <a:xfrm>
              <a:off x="1054385" y="4992919"/>
              <a:ext cx="432702" cy="277445"/>
            </a:xfrm>
            <a:prstGeom prst="rect">
              <a:avLst/>
            </a:prstGeom>
            <a:noFill/>
          </p:spPr>
          <p:txBody>
            <a:bodyPr wrap="none" rtlCol="0">
              <a:spAutoFit/>
            </a:bodyPr>
            <a:lstStyle/>
            <a:p>
              <a:pPr algn="ctr"/>
              <a:r>
                <a:rPr kumimoji="1" lang="en-US" altLang="ja-JP" dirty="0">
                  <a:latin typeface="+mn-ea"/>
                </a:rPr>
                <a:t>VM</a:t>
              </a:r>
              <a:endParaRPr kumimoji="1" lang="ja-JP" altLang="en-US" dirty="0">
                <a:latin typeface="+mn-ea"/>
              </a:endParaRPr>
            </a:p>
          </p:txBody>
        </p:sp>
      </p:grpSp>
      <p:sp>
        <p:nvSpPr>
          <p:cNvPr id="2" name="タイトル 1">
            <a:extLst>
              <a:ext uri="{FF2B5EF4-FFF2-40B4-BE49-F238E27FC236}">
                <a16:creationId xmlns:a16="http://schemas.microsoft.com/office/drawing/2014/main" id="{0D00E68C-C159-6D45-8CF9-0464C77B1763}"/>
              </a:ext>
            </a:extLst>
          </p:cNvPr>
          <p:cNvSpPr>
            <a:spLocks noGrp="1"/>
          </p:cNvSpPr>
          <p:nvPr>
            <p:ph type="title"/>
          </p:nvPr>
        </p:nvSpPr>
        <p:spPr/>
        <p:txBody>
          <a:bodyPr/>
          <a:lstStyle/>
          <a:p>
            <a:r>
              <a:rPr kumimoji="1" lang="en-US" altLang="ja-JP" dirty="0">
                <a:latin typeface="+mj-ea"/>
              </a:rPr>
              <a:t>VM</a:t>
            </a:r>
            <a:r>
              <a:rPr kumimoji="1" lang="ja-JP" altLang="en-US" dirty="0"/>
              <a:t>マイグレーション</a:t>
            </a:r>
          </a:p>
        </p:txBody>
      </p:sp>
      <p:sp>
        <p:nvSpPr>
          <p:cNvPr id="3" name="コンテンツ プレースホルダー 2">
            <a:extLst>
              <a:ext uri="{FF2B5EF4-FFF2-40B4-BE49-F238E27FC236}">
                <a16:creationId xmlns:a16="http://schemas.microsoft.com/office/drawing/2014/main" id="{9914AE7F-9D43-9A40-BF5B-FD64CF8510D9}"/>
              </a:ext>
            </a:extLst>
          </p:cNvPr>
          <p:cNvSpPr>
            <a:spLocks noGrp="1"/>
          </p:cNvSpPr>
          <p:nvPr>
            <p:ph idx="1"/>
          </p:nvPr>
        </p:nvSpPr>
        <p:spPr/>
        <p:txBody>
          <a:bodyPr/>
          <a:lstStyle/>
          <a:p>
            <a:r>
              <a:rPr kumimoji="1" lang="en-US" altLang="ja-JP" dirty="0"/>
              <a:t>VM</a:t>
            </a:r>
            <a:r>
              <a:rPr lang="ja-JP" altLang="en-US" dirty="0"/>
              <a:t>は</a:t>
            </a:r>
            <a:r>
              <a:rPr kumimoji="1" lang="ja-JP" altLang="en-US" dirty="0"/>
              <a:t>停止することなく他のホストへ移送</a:t>
            </a:r>
            <a:r>
              <a:rPr lang="ja-JP" altLang="en-US" dirty="0"/>
              <a:t>できる</a:t>
            </a:r>
            <a:endParaRPr lang="en-US" altLang="ja-JP" dirty="0"/>
          </a:p>
          <a:p>
            <a:pPr lvl="1"/>
            <a:r>
              <a:rPr kumimoji="1" lang="en-US" altLang="ja-JP" dirty="0"/>
              <a:t>VM</a:t>
            </a:r>
            <a:r>
              <a:rPr kumimoji="1" lang="ja-JP" altLang="en-US" dirty="0"/>
              <a:t>を動かしているホストのメンテナンス時など</a:t>
            </a:r>
            <a:endParaRPr kumimoji="1" lang="en-US" altLang="ja-JP" dirty="0"/>
          </a:p>
          <a:p>
            <a:pPr lvl="1"/>
            <a:r>
              <a:rPr lang="en-US" altLang="ja-JP" dirty="0"/>
              <a:t>VM</a:t>
            </a:r>
            <a:r>
              <a:rPr lang="ja-JP" altLang="en-US" dirty="0"/>
              <a:t>のメモリをネットワーク経由で転送</a:t>
            </a:r>
            <a:endParaRPr kumimoji="1" lang="en-US" altLang="ja-JP" dirty="0"/>
          </a:p>
          <a:p>
            <a:r>
              <a:rPr lang="ja-JP" altLang="en-US" dirty="0"/>
              <a:t>大容量メモリを持つ</a:t>
            </a:r>
            <a:r>
              <a:rPr lang="en-US" altLang="ja-JP" dirty="0"/>
              <a:t>VM</a:t>
            </a:r>
            <a:r>
              <a:rPr lang="ja-JP" altLang="en-US" dirty="0"/>
              <a:t>はマイグレーションが困難</a:t>
            </a:r>
            <a:endParaRPr kumimoji="1" lang="en-US" altLang="ja-JP" dirty="0"/>
          </a:p>
          <a:p>
            <a:pPr lvl="1"/>
            <a:r>
              <a:rPr kumimoji="1" lang="ja-JP" altLang="en-US" dirty="0"/>
              <a:t>十分な空きメモリを持つホストを確保しておくコストが高い</a:t>
            </a:r>
          </a:p>
        </p:txBody>
      </p:sp>
      <p:sp>
        <p:nvSpPr>
          <p:cNvPr id="4" name="スライド番号プレースホルダー 3">
            <a:extLst>
              <a:ext uri="{FF2B5EF4-FFF2-40B4-BE49-F238E27FC236}">
                <a16:creationId xmlns:a16="http://schemas.microsoft.com/office/drawing/2014/main" id="{70F928D9-62A0-5447-9A24-D34B991E52A7}"/>
              </a:ext>
            </a:extLst>
          </p:cNvPr>
          <p:cNvSpPr>
            <a:spLocks noGrp="1"/>
          </p:cNvSpPr>
          <p:nvPr>
            <p:ph type="sldNum" sz="quarter" idx="10"/>
          </p:nvPr>
        </p:nvSpPr>
        <p:spPr/>
        <p:txBody>
          <a:bodyPr/>
          <a:lstStyle/>
          <a:p>
            <a:fld id="{597E4C98-913A-644D-8F1E-C467DF90C8E3}" type="slidenum">
              <a:rPr kumimoji="1" lang="ja-JP" altLang="en-US" smtClean="0"/>
              <a:t>3</a:t>
            </a:fld>
            <a:endParaRPr kumimoji="1" lang="ja-JP" altLang="en-US" dirty="0"/>
          </a:p>
        </p:txBody>
      </p:sp>
      <p:sp>
        <p:nvSpPr>
          <p:cNvPr id="34" name="正方形/長方形 33">
            <a:extLst>
              <a:ext uri="{FF2B5EF4-FFF2-40B4-BE49-F238E27FC236}">
                <a16:creationId xmlns:a16="http://schemas.microsoft.com/office/drawing/2014/main" id="{9925E2EE-7F9F-0640-AFDD-A26F198EAE9A}"/>
              </a:ext>
            </a:extLst>
          </p:cNvPr>
          <p:cNvSpPr/>
          <p:nvPr/>
        </p:nvSpPr>
        <p:spPr>
          <a:xfrm>
            <a:off x="2316950" y="4799026"/>
            <a:ext cx="1755320" cy="1867587"/>
          </a:xfrm>
          <a:prstGeom prst="rect">
            <a:avLst/>
          </a:prstGeom>
          <a:solidFill>
            <a:schemeClr val="bg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6" name="グループ化 5">
            <a:extLst>
              <a:ext uri="{FF2B5EF4-FFF2-40B4-BE49-F238E27FC236}">
                <a16:creationId xmlns:a16="http://schemas.microsoft.com/office/drawing/2014/main" id="{F715671C-881A-F44D-A4AD-F500083E82F7}"/>
              </a:ext>
            </a:extLst>
          </p:cNvPr>
          <p:cNvGrpSpPr/>
          <p:nvPr/>
        </p:nvGrpSpPr>
        <p:grpSpPr>
          <a:xfrm>
            <a:off x="2511298" y="4945519"/>
            <a:ext cx="1323331" cy="1574599"/>
            <a:chOff x="617684" y="4945519"/>
            <a:chExt cx="1323331" cy="1574599"/>
          </a:xfrm>
        </p:grpSpPr>
        <p:sp>
          <p:nvSpPr>
            <p:cNvPr id="16" name="角丸四角形 15">
              <a:extLst>
                <a:ext uri="{FF2B5EF4-FFF2-40B4-BE49-F238E27FC236}">
                  <a16:creationId xmlns:a16="http://schemas.microsoft.com/office/drawing/2014/main" id="{65C040E3-2704-C643-BB54-CE4BA22DB287}"/>
                </a:ext>
              </a:extLst>
            </p:cNvPr>
            <p:cNvSpPr/>
            <p:nvPr/>
          </p:nvSpPr>
          <p:spPr>
            <a:xfrm>
              <a:off x="617684" y="4945519"/>
              <a:ext cx="1323331" cy="1574599"/>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p>
            <a:p>
              <a:pPr algn="ctr"/>
              <a:endParaRPr kumimoji="1" lang="ja-JP" altLang="en-US" dirty="0"/>
            </a:p>
          </p:txBody>
        </p:sp>
        <p:sp>
          <p:nvSpPr>
            <p:cNvPr id="17" name="テキスト ボックス 16">
              <a:extLst>
                <a:ext uri="{FF2B5EF4-FFF2-40B4-BE49-F238E27FC236}">
                  <a16:creationId xmlns:a16="http://schemas.microsoft.com/office/drawing/2014/main" id="{5F146CC8-E086-8045-8D4D-BC12F38F4D35}"/>
                </a:ext>
              </a:extLst>
            </p:cNvPr>
            <p:cNvSpPr txBox="1"/>
            <p:nvPr/>
          </p:nvSpPr>
          <p:spPr>
            <a:xfrm>
              <a:off x="1061160" y="5027159"/>
              <a:ext cx="432702" cy="277445"/>
            </a:xfrm>
            <a:prstGeom prst="rect">
              <a:avLst/>
            </a:prstGeom>
            <a:noFill/>
          </p:spPr>
          <p:txBody>
            <a:bodyPr wrap="none" rtlCol="0">
              <a:spAutoFit/>
            </a:bodyPr>
            <a:lstStyle/>
            <a:p>
              <a:pPr algn="ctr"/>
              <a:r>
                <a:rPr kumimoji="1" lang="en-US" altLang="ja-JP" dirty="0">
                  <a:latin typeface="+mn-ea"/>
                </a:rPr>
                <a:t>VM</a:t>
              </a:r>
              <a:endParaRPr kumimoji="1" lang="ja-JP" altLang="en-US" dirty="0">
                <a:latin typeface="+mn-ea"/>
              </a:endParaRPr>
            </a:p>
          </p:txBody>
        </p:sp>
      </p:grpSp>
      <p:sp>
        <p:nvSpPr>
          <p:cNvPr id="35" name="テキスト ボックス 34">
            <a:extLst>
              <a:ext uri="{FF2B5EF4-FFF2-40B4-BE49-F238E27FC236}">
                <a16:creationId xmlns:a16="http://schemas.microsoft.com/office/drawing/2014/main" id="{6CC4568A-9B87-D94B-B9DB-A10B9663DCC1}"/>
              </a:ext>
            </a:extLst>
          </p:cNvPr>
          <p:cNvSpPr txBox="1"/>
          <p:nvPr/>
        </p:nvSpPr>
        <p:spPr>
          <a:xfrm>
            <a:off x="2472362" y="4410245"/>
            <a:ext cx="1447832" cy="369332"/>
          </a:xfrm>
          <a:prstGeom prst="rect">
            <a:avLst/>
          </a:prstGeom>
          <a:noFill/>
        </p:spPr>
        <p:txBody>
          <a:bodyPr wrap="none" rtlCol="0">
            <a:spAutoFit/>
          </a:bodyPr>
          <a:lstStyle/>
          <a:p>
            <a:pPr algn="ctr"/>
            <a:r>
              <a:rPr lang="ja-JP" altLang="en-US" dirty="0"/>
              <a:t>移送元</a:t>
            </a:r>
            <a:r>
              <a:rPr kumimoji="1" lang="ja-JP" altLang="en-US" dirty="0"/>
              <a:t>ホスト</a:t>
            </a:r>
            <a:endParaRPr kumimoji="1" lang="en-US" altLang="ja-JP" dirty="0"/>
          </a:p>
        </p:txBody>
      </p:sp>
      <p:sp>
        <p:nvSpPr>
          <p:cNvPr id="48" name="角丸四角形 47">
            <a:extLst>
              <a:ext uri="{FF2B5EF4-FFF2-40B4-BE49-F238E27FC236}">
                <a16:creationId xmlns:a16="http://schemas.microsoft.com/office/drawing/2014/main" id="{2D512825-6E7A-7C47-855E-203DBA8F5AF9}"/>
              </a:ext>
            </a:extLst>
          </p:cNvPr>
          <p:cNvSpPr/>
          <p:nvPr/>
        </p:nvSpPr>
        <p:spPr>
          <a:xfrm>
            <a:off x="2511298" y="4950052"/>
            <a:ext cx="1323331" cy="1574599"/>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p>
          <a:p>
            <a:pPr algn="ctr"/>
            <a:endParaRPr kumimoji="1" lang="ja-JP" altLang="en-US" dirty="0"/>
          </a:p>
        </p:txBody>
      </p:sp>
      <p:sp>
        <p:nvSpPr>
          <p:cNvPr id="49" name="テキスト ボックス 48">
            <a:extLst>
              <a:ext uri="{FF2B5EF4-FFF2-40B4-BE49-F238E27FC236}">
                <a16:creationId xmlns:a16="http://schemas.microsoft.com/office/drawing/2014/main" id="{4233CA0A-3C8F-D643-BFC5-3A9B2FA2E2BC}"/>
              </a:ext>
            </a:extLst>
          </p:cNvPr>
          <p:cNvSpPr txBox="1"/>
          <p:nvPr/>
        </p:nvSpPr>
        <p:spPr>
          <a:xfrm>
            <a:off x="2956613" y="4950052"/>
            <a:ext cx="432702" cy="277445"/>
          </a:xfrm>
          <a:prstGeom prst="rect">
            <a:avLst/>
          </a:prstGeom>
          <a:noFill/>
        </p:spPr>
        <p:txBody>
          <a:bodyPr wrap="none" rtlCol="0">
            <a:spAutoFit/>
          </a:bodyPr>
          <a:lstStyle/>
          <a:p>
            <a:pPr algn="ctr"/>
            <a:r>
              <a:rPr kumimoji="1" lang="en-US" altLang="ja-JP" dirty="0">
                <a:latin typeface="+mn-ea"/>
              </a:rPr>
              <a:t>VM</a:t>
            </a:r>
            <a:endParaRPr kumimoji="1" lang="ja-JP" altLang="en-US" dirty="0">
              <a:latin typeface="+mn-ea"/>
            </a:endParaRPr>
          </a:p>
        </p:txBody>
      </p:sp>
      <p:sp>
        <p:nvSpPr>
          <p:cNvPr id="54" name="角丸四角形 53">
            <a:extLst>
              <a:ext uri="{FF2B5EF4-FFF2-40B4-BE49-F238E27FC236}">
                <a16:creationId xmlns:a16="http://schemas.microsoft.com/office/drawing/2014/main" id="{B1EE8431-4488-EE4D-AA32-47F1981766F3}"/>
              </a:ext>
            </a:extLst>
          </p:cNvPr>
          <p:cNvSpPr/>
          <p:nvPr/>
        </p:nvSpPr>
        <p:spPr>
          <a:xfrm>
            <a:off x="5931465" y="5863962"/>
            <a:ext cx="1225387" cy="570657"/>
          </a:xfrm>
          <a:prstGeom prst="roundRect">
            <a:avLst/>
          </a:prstGeom>
          <a:solidFill>
            <a:schemeClr val="bg1"/>
          </a:solid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空きメモリ</a:t>
            </a:r>
            <a:endParaRPr kumimoji="1" lang="ja-JP" altLang="en-US" dirty="0">
              <a:solidFill>
                <a:schemeClr val="tx1"/>
              </a:solidFill>
            </a:endParaRPr>
          </a:p>
        </p:txBody>
      </p:sp>
      <p:sp>
        <p:nvSpPr>
          <p:cNvPr id="51" name="角丸四角形 50">
            <a:extLst>
              <a:ext uri="{FF2B5EF4-FFF2-40B4-BE49-F238E27FC236}">
                <a16:creationId xmlns:a16="http://schemas.microsoft.com/office/drawing/2014/main" id="{89B38405-8B98-9445-81A1-025EC68ADFF9}"/>
              </a:ext>
            </a:extLst>
          </p:cNvPr>
          <p:cNvSpPr/>
          <p:nvPr/>
        </p:nvSpPr>
        <p:spPr>
          <a:xfrm>
            <a:off x="2562346" y="5324490"/>
            <a:ext cx="1221233" cy="1160517"/>
          </a:xfrm>
          <a:prstGeom prst="roundRect">
            <a:avLst/>
          </a:prstGeom>
          <a:solidFill>
            <a:schemeClr val="accent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大容量</a:t>
            </a:r>
            <a:endParaRPr kumimoji="1" lang="en-US" altLang="ja-JP" dirty="0">
              <a:solidFill>
                <a:schemeClr val="tx1"/>
              </a:solidFill>
            </a:endParaRPr>
          </a:p>
          <a:p>
            <a:pPr algn="ctr"/>
            <a:r>
              <a:rPr kumimoji="1" lang="ja-JP" altLang="en-US" dirty="0">
                <a:solidFill>
                  <a:schemeClr val="tx1"/>
                </a:solidFill>
              </a:rPr>
              <a:t>メモリ</a:t>
            </a:r>
          </a:p>
        </p:txBody>
      </p:sp>
      <p:sp>
        <p:nvSpPr>
          <p:cNvPr id="58" name="角丸四角形 57">
            <a:extLst>
              <a:ext uri="{FF2B5EF4-FFF2-40B4-BE49-F238E27FC236}">
                <a16:creationId xmlns:a16="http://schemas.microsoft.com/office/drawing/2014/main" id="{3EB7758D-BA91-A54C-A915-56BEC27F77A8}"/>
              </a:ext>
            </a:extLst>
          </p:cNvPr>
          <p:cNvSpPr/>
          <p:nvPr/>
        </p:nvSpPr>
        <p:spPr>
          <a:xfrm>
            <a:off x="2643014" y="5863962"/>
            <a:ext cx="1059896" cy="570657"/>
          </a:xfrm>
          <a:prstGeom prst="roundRect">
            <a:avLst/>
          </a:prstGeom>
          <a:solidFill>
            <a:schemeClr val="accent3"/>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メモリ</a:t>
            </a:r>
            <a:endParaRPr kumimoji="1" lang="ja-JP" altLang="en-US" dirty="0">
              <a:solidFill>
                <a:schemeClr val="tx1"/>
              </a:solidFill>
            </a:endParaRPr>
          </a:p>
        </p:txBody>
      </p:sp>
      <p:sp>
        <p:nvSpPr>
          <p:cNvPr id="8" name="テキスト ボックス 7">
            <a:extLst>
              <a:ext uri="{FF2B5EF4-FFF2-40B4-BE49-F238E27FC236}">
                <a16:creationId xmlns:a16="http://schemas.microsoft.com/office/drawing/2014/main" id="{82334510-B068-BC41-A094-C7C8B536B3A9}"/>
              </a:ext>
            </a:extLst>
          </p:cNvPr>
          <p:cNvSpPr txBox="1"/>
          <p:nvPr/>
        </p:nvSpPr>
        <p:spPr>
          <a:xfrm>
            <a:off x="4009539" y="5890434"/>
            <a:ext cx="1771639" cy="646331"/>
          </a:xfrm>
          <a:prstGeom prst="rect">
            <a:avLst/>
          </a:prstGeom>
          <a:noFill/>
        </p:spPr>
        <p:txBody>
          <a:bodyPr wrap="none" rtlCol="0">
            <a:spAutoFit/>
          </a:bodyPr>
          <a:lstStyle/>
          <a:p>
            <a:r>
              <a:rPr kumimoji="1" lang="ja-JP" altLang="en-US" dirty="0">
                <a:solidFill>
                  <a:srgbClr val="FF0000"/>
                </a:solidFill>
              </a:rPr>
              <a:t>マイグレーション</a:t>
            </a:r>
            <a:endParaRPr kumimoji="1" lang="en-US" altLang="ja-JP" dirty="0">
              <a:solidFill>
                <a:srgbClr val="FF0000"/>
              </a:solidFill>
            </a:endParaRPr>
          </a:p>
          <a:p>
            <a:pPr algn="ctr"/>
            <a:r>
              <a:rPr lang="ja-JP" altLang="en-US" dirty="0">
                <a:solidFill>
                  <a:srgbClr val="FF0000"/>
                </a:solidFill>
              </a:rPr>
              <a:t>できない</a:t>
            </a:r>
            <a:endParaRPr kumimoji="1" lang="ja-JP" altLang="en-US" dirty="0">
              <a:solidFill>
                <a:srgbClr val="FF0000"/>
              </a:solidFill>
            </a:endParaRPr>
          </a:p>
        </p:txBody>
      </p:sp>
    </p:spTree>
    <p:extLst>
      <p:ext uri="{BB962C8B-B14F-4D97-AF65-F5344CB8AC3E}">
        <p14:creationId xmlns:p14="http://schemas.microsoft.com/office/powerpoint/2010/main" val="1989300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path" presetSubtype="0" accel="50000" decel="50000" fill="hold" grpId="0" nodeType="clickEffect">
                                  <p:stCondLst>
                                    <p:cond delay="0"/>
                                  </p:stCondLst>
                                  <p:childTnLst>
                                    <p:animMotion origin="layout" path="M 1.38889E-6 2.22222E-6 L 0.09878 0.04259 C 0.11944 0.05231 0.15035 0.05764 0.18264 0.05764 C 0.21944 0.05764 0.24896 0.05231 0.26962 0.04259 L 0.36858 2.22222E-6 " pathEditMode="relative" rAng="0" ptsTypes="AAAAA">
                                      <p:cBhvr>
                                        <p:cTn id="6" dur="2000" fill="hold"/>
                                        <p:tgtEl>
                                          <p:spTgt spid="58"/>
                                        </p:tgtEl>
                                        <p:attrNameLst>
                                          <p:attrName>ppt_x</p:attrName>
                                          <p:attrName>ppt_y</p:attrName>
                                        </p:attrNameLst>
                                      </p:cBhvr>
                                      <p:rCtr x="18420" y="2870"/>
                                    </p:animMotion>
                                  </p:childTnLst>
                                </p:cTn>
                              </p:par>
                            </p:childTnLst>
                          </p:cTn>
                        </p:par>
                      </p:childTnLst>
                    </p:cTn>
                  </p:par>
                  <p:par>
                    <p:cTn id="7" fill="hold">
                      <p:stCondLst>
                        <p:cond delay="indefinite"/>
                      </p:stCondLst>
                      <p:childTnLst>
                        <p:par>
                          <p:cTn id="8" fill="hold">
                            <p:stCondLst>
                              <p:cond delay="0"/>
                            </p:stCondLst>
                            <p:childTnLst>
                              <p:par>
                                <p:cTn id="9" presetID="10" presetClass="exit" presetSubtype="0" fill="hold" grpId="2" nodeType="clickEffect">
                                  <p:stCondLst>
                                    <p:cond delay="0"/>
                                  </p:stCondLst>
                                  <p:childTnLst>
                                    <p:animEffect transition="out" filter="fade">
                                      <p:cBhvr>
                                        <p:cTn id="10" dur="500"/>
                                        <p:tgtEl>
                                          <p:spTgt spid="48"/>
                                        </p:tgtEl>
                                      </p:cBhvr>
                                    </p:animEffect>
                                    <p:set>
                                      <p:cBhvr>
                                        <p:cTn id="11" dur="1" fill="hold">
                                          <p:stCondLst>
                                            <p:cond delay="499"/>
                                          </p:stCondLst>
                                        </p:cTn>
                                        <p:tgtEl>
                                          <p:spTgt spid="48"/>
                                        </p:tgtEl>
                                        <p:attrNameLst>
                                          <p:attrName>style.visibility</p:attrName>
                                        </p:attrNameLst>
                                      </p:cBhvr>
                                      <p:to>
                                        <p:strVal val="hidden"/>
                                      </p:to>
                                    </p:set>
                                  </p:childTnLst>
                                </p:cTn>
                              </p:par>
                              <p:par>
                                <p:cTn id="12" presetID="10" presetClass="exit" presetSubtype="0" fill="hold" grpId="2" nodeType="withEffect">
                                  <p:stCondLst>
                                    <p:cond delay="0"/>
                                  </p:stCondLst>
                                  <p:childTnLst>
                                    <p:animEffect transition="out" filter="fade">
                                      <p:cBhvr>
                                        <p:cTn id="13" dur="500"/>
                                        <p:tgtEl>
                                          <p:spTgt spid="49"/>
                                        </p:tgtEl>
                                      </p:cBhvr>
                                    </p:animEffect>
                                    <p:set>
                                      <p:cBhvr>
                                        <p:cTn id="14" dur="1" fill="hold">
                                          <p:stCondLst>
                                            <p:cond delay="499"/>
                                          </p:stCondLst>
                                        </p:cTn>
                                        <p:tgtEl>
                                          <p:spTgt spid="49"/>
                                        </p:tgtEl>
                                        <p:attrNameLst>
                                          <p:attrName>style.visibility</p:attrName>
                                        </p:attrNameLst>
                                      </p:cBhvr>
                                      <p:to>
                                        <p:strVal val="hidden"/>
                                      </p:to>
                                    </p:set>
                                  </p:childTnLst>
                                </p:cTn>
                              </p:par>
                              <p:par>
                                <p:cTn id="15" presetID="10" presetClass="entr" presetSubtype="0" fill="hold" nodeType="with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4"/>
                                        </p:tgtEl>
                                        <p:attrNameLst>
                                          <p:attrName>style.visibility</p:attrName>
                                        </p:attrNameLst>
                                      </p:cBhvr>
                                      <p:to>
                                        <p:strVal val="visible"/>
                                      </p:to>
                                    </p:set>
                                    <p:animEffect transition="in" filter="fade">
                                      <p:cBhvr>
                                        <p:cTn id="22" dur="500"/>
                                        <p:tgtEl>
                                          <p:spTgt spid="54"/>
                                        </p:tgtEl>
                                      </p:cBhvr>
                                    </p:animEffect>
                                  </p:childTnLst>
                                </p:cTn>
                              </p:par>
                              <p:par>
                                <p:cTn id="23" presetID="10" presetClass="exit" presetSubtype="0" fill="hold" grpId="1" nodeType="withEffect">
                                  <p:stCondLst>
                                    <p:cond delay="0"/>
                                  </p:stCondLst>
                                  <p:childTnLst>
                                    <p:animEffect transition="out" filter="fade">
                                      <p:cBhvr>
                                        <p:cTn id="24" dur="500"/>
                                        <p:tgtEl>
                                          <p:spTgt spid="49"/>
                                        </p:tgtEl>
                                      </p:cBhvr>
                                    </p:animEffect>
                                    <p:set>
                                      <p:cBhvr>
                                        <p:cTn id="25" dur="1" fill="hold">
                                          <p:stCondLst>
                                            <p:cond delay="499"/>
                                          </p:stCondLst>
                                        </p:cTn>
                                        <p:tgtEl>
                                          <p:spTgt spid="49"/>
                                        </p:tgtEl>
                                        <p:attrNameLst>
                                          <p:attrName>style.visibility</p:attrName>
                                        </p:attrNameLst>
                                      </p:cBhvr>
                                      <p:to>
                                        <p:strVal val="hidden"/>
                                      </p:to>
                                    </p:set>
                                  </p:childTnLst>
                                </p:cTn>
                              </p:par>
                              <p:par>
                                <p:cTn id="26" presetID="10" presetClass="exit" presetSubtype="0" fill="hold" grpId="1" nodeType="withEffect">
                                  <p:stCondLst>
                                    <p:cond delay="0"/>
                                  </p:stCondLst>
                                  <p:childTnLst>
                                    <p:animEffect transition="out" filter="fade">
                                      <p:cBhvr>
                                        <p:cTn id="27" dur="500"/>
                                        <p:tgtEl>
                                          <p:spTgt spid="48"/>
                                        </p:tgtEl>
                                      </p:cBhvr>
                                    </p:animEffect>
                                    <p:set>
                                      <p:cBhvr>
                                        <p:cTn id="28" dur="1" fill="hold">
                                          <p:stCondLst>
                                            <p:cond delay="499"/>
                                          </p:stCondLst>
                                        </p:cTn>
                                        <p:tgtEl>
                                          <p:spTgt spid="48"/>
                                        </p:tgtEl>
                                        <p:attrNameLst>
                                          <p:attrName>style.visibility</p:attrName>
                                        </p:attrNameLst>
                                      </p:cBhvr>
                                      <p:to>
                                        <p:strVal val="hidden"/>
                                      </p:to>
                                    </p:set>
                                  </p:childTnLst>
                                </p:cTn>
                              </p:par>
                              <p:par>
                                <p:cTn id="29" presetID="10" presetClass="entr" presetSubtype="0" fill="hold" nodeType="withEffect">
                                  <p:stCondLst>
                                    <p:cond delay="0"/>
                                  </p:stCondLst>
                                  <p:childTnLst>
                                    <p:set>
                                      <p:cBhvr>
                                        <p:cTn id="30" dur="1" fill="hold">
                                          <p:stCondLst>
                                            <p:cond delay="0"/>
                                          </p:stCondLst>
                                        </p:cTn>
                                        <p:tgtEl>
                                          <p:spTgt spid="6"/>
                                        </p:tgtEl>
                                        <p:attrNameLst>
                                          <p:attrName>style.visibility</p:attrName>
                                        </p:attrNameLst>
                                      </p:cBhvr>
                                      <p:to>
                                        <p:strVal val="visible"/>
                                      </p:to>
                                    </p:set>
                                    <p:animEffect transition="in" filter="fade">
                                      <p:cBhvr>
                                        <p:cTn id="31" dur="500"/>
                                        <p:tgtEl>
                                          <p:spTgt spid="6"/>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51"/>
                                        </p:tgtEl>
                                        <p:attrNameLst>
                                          <p:attrName>style.visibility</p:attrName>
                                        </p:attrNameLst>
                                      </p:cBhvr>
                                      <p:to>
                                        <p:strVal val="visible"/>
                                      </p:to>
                                    </p:set>
                                    <p:animEffect transition="in" filter="fade">
                                      <p:cBhvr>
                                        <p:cTn id="34" dur="500"/>
                                        <p:tgtEl>
                                          <p:spTgt spid="51"/>
                                        </p:tgtEl>
                                      </p:cBhvr>
                                    </p:animEffect>
                                  </p:childTnLst>
                                </p:cTn>
                              </p:par>
                              <p:par>
                                <p:cTn id="35" presetID="10" presetClass="exit" presetSubtype="0" fill="hold" grpId="1" nodeType="withEffect">
                                  <p:stCondLst>
                                    <p:cond delay="0"/>
                                  </p:stCondLst>
                                  <p:childTnLst>
                                    <p:animEffect transition="out" filter="fade">
                                      <p:cBhvr>
                                        <p:cTn id="36" dur="500"/>
                                        <p:tgtEl>
                                          <p:spTgt spid="58"/>
                                        </p:tgtEl>
                                      </p:cBhvr>
                                    </p:animEffect>
                                    <p:set>
                                      <p:cBhvr>
                                        <p:cTn id="37" dur="1" fill="hold">
                                          <p:stCondLst>
                                            <p:cond delay="499"/>
                                          </p:stCondLst>
                                        </p:cTn>
                                        <p:tgtEl>
                                          <p:spTgt spid="58"/>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8"/>
                                        </p:tgtEl>
                                        <p:attrNameLst>
                                          <p:attrName>style.visibility</p:attrName>
                                        </p:attrNameLst>
                                      </p:cBhvr>
                                      <p:to>
                                        <p:strVal val="visible"/>
                                      </p:to>
                                    </p:set>
                                    <p:animEffect transition="in" filter="fade">
                                      <p:cBhvr>
                                        <p:cTn id="4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1" animBg="1"/>
      <p:bldP spid="48" grpId="2" animBg="1"/>
      <p:bldP spid="49" grpId="1"/>
      <p:bldP spid="49" grpId="2"/>
      <p:bldP spid="54" grpId="0" animBg="1"/>
      <p:bldP spid="51" grpId="0" animBg="1"/>
      <p:bldP spid="58" grpId="0" animBg="1"/>
      <p:bldP spid="58" grpId="1" animBg="1"/>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正方形/長方形 17">
            <a:extLst>
              <a:ext uri="{FF2B5EF4-FFF2-40B4-BE49-F238E27FC236}">
                <a16:creationId xmlns:a16="http://schemas.microsoft.com/office/drawing/2014/main" id="{3F71060E-C23F-6C41-B3EF-C315C94BB340}"/>
              </a:ext>
            </a:extLst>
          </p:cNvPr>
          <p:cNvSpPr/>
          <p:nvPr/>
        </p:nvSpPr>
        <p:spPr>
          <a:xfrm>
            <a:off x="4870114" y="4695412"/>
            <a:ext cx="1797226" cy="1922924"/>
          </a:xfrm>
          <a:prstGeom prst="rect">
            <a:avLst/>
          </a:prstGeom>
          <a:solidFill>
            <a:schemeClr val="bg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31" name="正方形/長方形 30">
            <a:extLst>
              <a:ext uri="{FF2B5EF4-FFF2-40B4-BE49-F238E27FC236}">
                <a16:creationId xmlns:a16="http://schemas.microsoft.com/office/drawing/2014/main" id="{FC0E62AA-7749-FB42-8113-A77AAF32B0E7}"/>
              </a:ext>
            </a:extLst>
          </p:cNvPr>
          <p:cNvSpPr/>
          <p:nvPr/>
        </p:nvSpPr>
        <p:spPr>
          <a:xfrm>
            <a:off x="1318436" y="4695412"/>
            <a:ext cx="2030819" cy="1895529"/>
          </a:xfrm>
          <a:prstGeom prst="rect">
            <a:avLst/>
          </a:prstGeom>
          <a:solidFill>
            <a:schemeClr val="bg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5" name="グループ化 4">
            <a:extLst>
              <a:ext uri="{FF2B5EF4-FFF2-40B4-BE49-F238E27FC236}">
                <a16:creationId xmlns:a16="http://schemas.microsoft.com/office/drawing/2014/main" id="{A48CC613-E0B4-7E40-9717-0FCDF81F281A}"/>
              </a:ext>
            </a:extLst>
          </p:cNvPr>
          <p:cNvGrpSpPr/>
          <p:nvPr/>
        </p:nvGrpSpPr>
        <p:grpSpPr>
          <a:xfrm>
            <a:off x="1660508" y="4798691"/>
            <a:ext cx="1288460" cy="1735293"/>
            <a:chOff x="413543" y="4291371"/>
            <a:chExt cx="1288460" cy="1735293"/>
          </a:xfrm>
        </p:grpSpPr>
        <p:sp>
          <p:nvSpPr>
            <p:cNvPr id="46" name="角丸四角形 45">
              <a:extLst>
                <a:ext uri="{FF2B5EF4-FFF2-40B4-BE49-F238E27FC236}">
                  <a16:creationId xmlns:a16="http://schemas.microsoft.com/office/drawing/2014/main" id="{CA84A9E9-9EB2-314E-9BD8-F203CFDAF7B2}"/>
                </a:ext>
              </a:extLst>
            </p:cNvPr>
            <p:cNvSpPr/>
            <p:nvPr/>
          </p:nvSpPr>
          <p:spPr>
            <a:xfrm>
              <a:off x="413543" y="4291371"/>
              <a:ext cx="1288460" cy="1735293"/>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p>
            <a:p>
              <a:pPr algn="ctr"/>
              <a:endParaRPr kumimoji="1" lang="ja-JP" altLang="en-US" dirty="0"/>
            </a:p>
          </p:txBody>
        </p:sp>
        <p:sp>
          <p:nvSpPr>
            <p:cNvPr id="47" name="テキスト ボックス 46">
              <a:extLst>
                <a:ext uri="{FF2B5EF4-FFF2-40B4-BE49-F238E27FC236}">
                  <a16:creationId xmlns:a16="http://schemas.microsoft.com/office/drawing/2014/main" id="{D8219D03-28DD-A744-AA62-FC6013EBB8E3}"/>
                </a:ext>
              </a:extLst>
            </p:cNvPr>
            <p:cNvSpPr txBox="1"/>
            <p:nvPr/>
          </p:nvSpPr>
          <p:spPr>
            <a:xfrm>
              <a:off x="844148" y="4341119"/>
              <a:ext cx="432702" cy="318239"/>
            </a:xfrm>
            <a:prstGeom prst="rect">
              <a:avLst/>
            </a:prstGeom>
            <a:noFill/>
          </p:spPr>
          <p:txBody>
            <a:bodyPr wrap="none" rtlCol="0">
              <a:spAutoFit/>
            </a:bodyPr>
            <a:lstStyle/>
            <a:p>
              <a:pPr algn="ctr"/>
              <a:r>
                <a:rPr kumimoji="1" lang="en-US" altLang="ja-JP" dirty="0">
                  <a:latin typeface="+mn-ea"/>
                </a:rPr>
                <a:t>VM</a:t>
              </a:r>
              <a:endParaRPr kumimoji="1" lang="ja-JP" altLang="en-US" dirty="0">
                <a:latin typeface="+mn-ea"/>
              </a:endParaRPr>
            </a:p>
          </p:txBody>
        </p:sp>
      </p:grpSp>
      <p:grpSp>
        <p:nvGrpSpPr>
          <p:cNvPr id="24" name="グループ化 23">
            <a:extLst>
              <a:ext uri="{FF2B5EF4-FFF2-40B4-BE49-F238E27FC236}">
                <a16:creationId xmlns:a16="http://schemas.microsoft.com/office/drawing/2014/main" id="{3185119E-10EA-5342-A1E0-20BCA25B42DA}"/>
              </a:ext>
            </a:extLst>
          </p:cNvPr>
          <p:cNvGrpSpPr/>
          <p:nvPr/>
        </p:nvGrpSpPr>
        <p:grpSpPr>
          <a:xfrm>
            <a:off x="5136634" y="4789227"/>
            <a:ext cx="1288460" cy="1735293"/>
            <a:chOff x="1077144" y="4631701"/>
            <a:chExt cx="1528404" cy="2013898"/>
          </a:xfrm>
        </p:grpSpPr>
        <p:sp>
          <p:nvSpPr>
            <p:cNvPr id="25" name="角丸四角形 24">
              <a:extLst>
                <a:ext uri="{FF2B5EF4-FFF2-40B4-BE49-F238E27FC236}">
                  <a16:creationId xmlns:a16="http://schemas.microsoft.com/office/drawing/2014/main" id="{70EA92A1-7A9A-3147-8840-E8DA7F1FD541}"/>
                </a:ext>
              </a:extLst>
            </p:cNvPr>
            <p:cNvSpPr/>
            <p:nvPr/>
          </p:nvSpPr>
          <p:spPr>
            <a:xfrm>
              <a:off x="1077144" y="4631701"/>
              <a:ext cx="1528404" cy="2013898"/>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p>
            <a:p>
              <a:pPr algn="ctr"/>
              <a:endParaRPr kumimoji="1" lang="ja-JP" altLang="en-US" dirty="0"/>
            </a:p>
          </p:txBody>
        </p:sp>
        <p:sp>
          <p:nvSpPr>
            <p:cNvPr id="27" name="テキスト ボックス 26">
              <a:extLst>
                <a:ext uri="{FF2B5EF4-FFF2-40B4-BE49-F238E27FC236}">
                  <a16:creationId xmlns:a16="http://schemas.microsoft.com/office/drawing/2014/main" id="{D92E3AD0-39E6-AE43-A6E0-853ADE91C8BC}"/>
                </a:ext>
              </a:extLst>
            </p:cNvPr>
            <p:cNvSpPr txBox="1"/>
            <p:nvPr/>
          </p:nvSpPr>
          <p:spPr>
            <a:xfrm>
              <a:off x="1587939" y="4729822"/>
              <a:ext cx="513282" cy="369333"/>
            </a:xfrm>
            <a:prstGeom prst="rect">
              <a:avLst/>
            </a:prstGeom>
            <a:noFill/>
          </p:spPr>
          <p:txBody>
            <a:bodyPr wrap="none" rtlCol="0">
              <a:spAutoFit/>
            </a:bodyPr>
            <a:lstStyle/>
            <a:p>
              <a:pPr algn="ctr"/>
              <a:r>
                <a:rPr kumimoji="1" lang="en-US" altLang="ja-JP" dirty="0">
                  <a:latin typeface="+mn-ea"/>
                </a:rPr>
                <a:t>VM</a:t>
              </a:r>
              <a:endParaRPr kumimoji="1" lang="ja-JP" altLang="en-US" dirty="0">
                <a:latin typeface="+mn-ea"/>
              </a:endParaRPr>
            </a:p>
          </p:txBody>
        </p:sp>
        <p:grpSp>
          <p:nvGrpSpPr>
            <p:cNvPr id="28" name="グループ化 27">
              <a:extLst>
                <a:ext uri="{FF2B5EF4-FFF2-40B4-BE49-F238E27FC236}">
                  <a16:creationId xmlns:a16="http://schemas.microsoft.com/office/drawing/2014/main" id="{65986629-E060-5D46-9366-B415C1A16EAC}"/>
                </a:ext>
              </a:extLst>
            </p:cNvPr>
            <p:cNvGrpSpPr/>
            <p:nvPr/>
          </p:nvGrpSpPr>
          <p:grpSpPr>
            <a:xfrm>
              <a:off x="1212708" y="5311076"/>
              <a:ext cx="1257276" cy="1287534"/>
              <a:chOff x="1140594" y="5335703"/>
              <a:chExt cx="1257276" cy="1287534"/>
            </a:xfrm>
          </p:grpSpPr>
          <p:sp>
            <p:nvSpPr>
              <p:cNvPr id="33" name="角丸四角形 32">
                <a:extLst>
                  <a:ext uri="{FF2B5EF4-FFF2-40B4-BE49-F238E27FC236}">
                    <a16:creationId xmlns:a16="http://schemas.microsoft.com/office/drawing/2014/main" id="{AC0754BC-3785-1241-99FF-6168866F0268}"/>
                  </a:ext>
                </a:extLst>
              </p:cNvPr>
              <p:cNvSpPr/>
              <p:nvPr/>
            </p:nvSpPr>
            <p:spPr>
              <a:xfrm>
                <a:off x="1140595" y="5335703"/>
                <a:ext cx="1257275" cy="1278599"/>
              </a:xfrm>
              <a:prstGeom prst="roundRect">
                <a:avLst/>
              </a:prstGeom>
              <a:solidFill>
                <a:schemeClr val="accent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6" name="テキスト ボックス 35">
                <a:extLst>
                  <a:ext uri="{FF2B5EF4-FFF2-40B4-BE49-F238E27FC236}">
                    <a16:creationId xmlns:a16="http://schemas.microsoft.com/office/drawing/2014/main" id="{34CF5FDA-0681-4744-AC71-E545A742CBFC}"/>
                  </a:ext>
                </a:extLst>
              </p:cNvPr>
              <p:cNvSpPr txBox="1"/>
              <p:nvPr/>
            </p:nvSpPr>
            <p:spPr>
              <a:xfrm>
                <a:off x="1329179" y="5451309"/>
                <a:ext cx="865574" cy="445905"/>
              </a:xfrm>
              <a:prstGeom prst="rect">
                <a:avLst/>
              </a:prstGeom>
              <a:noFill/>
            </p:spPr>
            <p:txBody>
              <a:bodyPr wrap="none" rtlCol="0">
                <a:spAutoFit/>
              </a:bodyPr>
              <a:lstStyle/>
              <a:p>
                <a:pPr algn="ctr"/>
                <a:r>
                  <a:rPr lang="ja-JP" altLang="en-US" dirty="0">
                    <a:latin typeface="+mn-ea"/>
                  </a:rPr>
                  <a:t>メモリ</a:t>
                </a:r>
                <a:endParaRPr kumimoji="1" lang="ja-JP" altLang="en-US" dirty="0">
                  <a:latin typeface="+mn-ea"/>
                </a:endParaRPr>
              </a:p>
            </p:txBody>
          </p:sp>
          <p:sp>
            <p:nvSpPr>
              <p:cNvPr id="41" name="角丸四角形 40">
                <a:extLst>
                  <a:ext uri="{FF2B5EF4-FFF2-40B4-BE49-F238E27FC236}">
                    <a16:creationId xmlns:a16="http://schemas.microsoft.com/office/drawing/2014/main" id="{EDC3731C-3B32-CF48-BA7E-EDB7998BF086}"/>
                  </a:ext>
                </a:extLst>
              </p:cNvPr>
              <p:cNvSpPr/>
              <p:nvPr/>
            </p:nvSpPr>
            <p:spPr>
              <a:xfrm>
                <a:off x="1140595" y="5992319"/>
                <a:ext cx="1257275" cy="628085"/>
              </a:xfrm>
              <a:prstGeom prst="roundRect">
                <a:avLst/>
              </a:prstGeom>
              <a:solidFill>
                <a:schemeClr val="bg1"/>
              </a:solidFill>
              <a:ln>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メモリ</a:t>
                </a:r>
                <a:endParaRPr kumimoji="1" lang="ja-JP" altLang="en-US" dirty="0"/>
              </a:p>
            </p:txBody>
          </p:sp>
          <p:sp>
            <p:nvSpPr>
              <p:cNvPr id="42" name="角丸四角形 41">
                <a:extLst>
                  <a:ext uri="{FF2B5EF4-FFF2-40B4-BE49-F238E27FC236}">
                    <a16:creationId xmlns:a16="http://schemas.microsoft.com/office/drawing/2014/main" id="{FD073228-BA17-FA42-9C3A-35A63F7441EE}"/>
                  </a:ext>
                </a:extLst>
              </p:cNvPr>
              <p:cNvSpPr/>
              <p:nvPr/>
            </p:nvSpPr>
            <p:spPr>
              <a:xfrm>
                <a:off x="1140594" y="5992320"/>
                <a:ext cx="1257275" cy="630917"/>
              </a:xfrm>
              <a:prstGeom prst="roundRect">
                <a:avLst/>
              </a:prstGeom>
              <a:solidFill>
                <a:schemeClr val="bg1"/>
              </a:solid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メモリ</a:t>
                </a:r>
                <a:endParaRPr kumimoji="1" lang="ja-JP" altLang="en-US" dirty="0"/>
              </a:p>
            </p:txBody>
          </p:sp>
        </p:grpSp>
      </p:grpSp>
      <p:sp>
        <p:nvSpPr>
          <p:cNvPr id="2" name="タイトル 1">
            <a:extLst>
              <a:ext uri="{FF2B5EF4-FFF2-40B4-BE49-F238E27FC236}">
                <a16:creationId xmlns:a16="http://schemas.microsoft.com/office/drawing/2014/main" id="{240C5C65-BA53-0843-8F13-17807CF49F2E}"/>
              </a:ext>
            </a:extLst>
          </p:cNvPr>
          <p:cNvSpPr>
            <a:spLocks noGrp="1"/>
          </p:cNvSpPr>
          <p:nvPr>
            <p:ph type="title"/>
          </p:nvPr>
        </p:nvSpPr>
        <p:spPr/>
        <p:txBody>
          <a:bodyPr/>
          <a:lstStyle/>
          <a:p>
            <a:r>
              <a:rPr lang="ja-JP" altLang="en-US" sz="4000" dirty="0"/>
              <a:t>分割マイグレーション</a:t>
            </a:r>
            <a:r>
              <a:rPr lang="en-US" altLang="ja-JP" sz="4000" dirty="0">
                <a:latin typeface="+mj-ea"/>
              </a:rPr>
              <a:t> </a:t>
            </a:r>
            <a:r>
              <a:rPr lang="en-US" altLang="ja-JP" sz="2800" dirty="0">
                <a:latin typeface="+mj-ea"/>
              </a:rPr>
              <a:t>[</a:t>
            </a:r>
            <a:r>
              <a:rPr lang="en-US" altLang="ja-JP" sz="2800" dirty="0" err="1">
                <a:latin typeface="+mj-ea"/>
              </a:rPr>
              <a:t>Suetake</a:t>
            </a:r>
            <a:r>
              <a:rPr lang="en-US" altLang="ja-JP" sz="2800" dirty="0">
                <a:latin typeface="+mj-ea"/>
              </a:rPr>
              <a:t> et al.’16]</a:t>
            </a:r>
            <a:endParaRPr kumimoji="1" lang="ja-JP" altLang="en-US" sz="2800" dirty="0">
              <a:latin typeface="+mj-ea"/>
            </a:endParaRPr>
          </a:p>
        </p:txBody>
      </p:sp>
      <p:sp>
        <p:nvSpPr>
          <p:cNvPr id="3" name="コンテンツ プレースホルダー 2">
            <a:extLst>
              <a:ext uri="{FF2B5EF4-FFF2-40B4-BE49-F238E27FC236}">
                <a16:creationId xmlns:a16="http://schemas.microsoft.com/office/drawing/2014/main" id="{598B6640-05B8-3B43-85F4-07AE0F814833}"/>
              </a:ext>
            </a:extLst>
          </p:cNvPr>
          <p:cNvSpPr>
            <a:spLocks noGrp="1"/>
          </p:cNvSpPr>
          <p:nvPr>
            <p:ph idx="1"/>
          </p:nvPr>
        </p:nvSpPr>
        <p:spPr/>
        <p:txBody>
          <a:bodyPr/>
          <a:lstStyle/>
          <a:p>
            <a:r>
              <a:rPr kumimoji="1" lang="en-US" altLang="ja-JP" dirty="0"/>
              <a:t>VM</a:t>
            </a:r>
            <a:r>
              <a:rPr kumimoji="1" lang="ja-JP" altLang="en-US" dirty="0"/>
              <a:t>のメモリを複数のホストへマイグレーション</a:t>
            </a:r>
            <a:endParaRPr kumimoji="1" lang="en-US" altLang="ja-JP" dirty="0"/>
          </a:p>
          <a:p>
            <a:pPr lvl="1"/>
            <a:r>
              <a:rPr lang="ja-JP" altLang="en-US" dirty="0"/>
              <a:t>アクセスが予測されるメモリはメインホストへ</a:t>
            </a:r>
            <a:endParaRPr lang="en-US" altLang="ja-JP" dirty="0"/>
          </a:p>
          <a:p>
            <a:pPr lvl="2"/>
            <a:r>
              <a:rPr kumimoji="1" lang="ja-JP" altLang="en-US" dirty="0"/>
              <a:t>残りのメモリはサブホストへ</a:t>
            </a:r>
            <a:endParaRPr kumimoji="1" lang="en-US" altLang="ja-JP" dirty="0"/>
          </a:p>
          <a:p>
            <a:pPr lvl="1"/>
            <a:r>
              <a:rPr lang="ja-JP" altLang="en-US" dirty="0"/>
              <a:t>メモリデータはリモートページングを用いてやりとり</a:t>
            </a:r>
            <a:endParaRPr lang="en-US" altLang="ja-JP" dirty="0"/>
          </a:p>
          <a:p>
            <a:pPr lvl="2"/>
            <a:r>
              <a:rPr kumimoji="1" lang="en-US" altLang="ja-JP" dirty="0"/>
              <a:t>VM</a:t>
            </a:r>
            <a:r>
              <a:rPr kumimoji="1" lang="ja-JP" altLang="en-US" dirty="0"/>
              <a:t>がサブホストのメモリを必要とした時</a:t>
            </a:r>
            <a:endParaRPr kumimoji="1" lang="en-US" altLang="ja-JP" dirty="0"/>
          </a:p>
          <a:p>
            <a:pPr marL="844082" lvl="2" indent="0">
              <a:buNone/>
            </a:pPr>
            <a:endParaRPr kumimoji="1" lang="ja-JP" altLang="en-US" dirty="0"/>
          </a:p>
        </p:txBody>
      </p:sp>
      <p:sp>
        <p:nvSpPr>
          <p:cNvPr id="4" name="スライド番号プレースホルダー 3">
            <a:extLst>
              <a:ext uri="{FF2B5EF4-FFF2-40B4-BE49-F238E27FC236}">
                <a16:creationId xmlns:a16="http://schemas.microsoft.com/office/drawing/2014/main" id="{4964F95F-7ABF-6A48-92A7-2BEC3028FF7C}"/>
              </a:ext>
            </a:extLst>
          </p:cNvPr>
          <p:cNvSpPr>
            <a:spLocks noGrp="1"/>
          </p:cNvSpPr>
          <p:nvPr>
            <p:ph type="sldNum" sz="quarter" idx="10"/>
          </p:nvPr>
        </p:nvSpPr>
        <p:spPr/>
        <p:txBody>
          <a:bodyPr/>
          <a:lstStyle/>
          <a:p>
            <a:fld id="{597E4C98-913A-644D-8F1E-C467DF90C8E3}" type="slidenum">
              <a:rPr kumimoji="1" lang="ja-JP" altLang="en-US" smtClean="0"/>
              <a:t>4</a:t>
            </a:fld>
            <a:endParaRPr kumimoji="1" lang="ja-JP" altLang="en-US" dirty="0"/>
          </a:p>
        </p:txBody>
      </p:sp>
      <p:sp>
        <p:nvSpPr>
          <p:cNvPr id="19" name="テキスト ボックス 18">
            <a:extLst>
              <a:ext uri="{FF2B5EF4-FFF2-40B4-BE49-F238E27FC236}">
                <a16:creationId xmlns:a16="http://schemas.microsoft.com/office/drawing/2014/main" id="{C3A86040-2D84-0046-AE40-5FE4BCEECF24}"/>
              </a:ext>
            </a:extLst>
          </p:cNvPr>
          <p:cNvSpPr txBox="1"/>
          <p:nvPr/>
        </p:nvSpPr>
        <p:spPr>
          <a:xfrm>
            <a:off x="5125075" y="4335757"/>
            <a:ext cx="1311578" cy="313572"/>
          </a:xfrm>
          <a:prstGeom prst="rect">
            <a:avLst/>
          </a:prstGeom>
          <a:noFill/>
        </p:spPr>
        <p:txBody>
          <a:bodyPr wrap="none" rtlCol="0">
            <a:spAutoFit/>
          </a:bodyPr>
          <a:lstStyle/>
          <a:p>
            <a:pPr algn="ctr"/>
            <a:r>
              <a:rPr kumimoji="1" lang="ja-JP" altLang="en-US" dirty="0"/>
              <a:t>メインホスト</a:t>
            </a:r>
            <a:endParaRPr kumimoji="1" lang="en-US" altLang="ja-JP" dirty="0"/>
          </a:p>
        </p:txBody>
      </p:sp>
      <p:sp>
        <p:nvSpPr>
          <p:cNvPr id="23" name="テキスト ボックス 22">
            <a:extLst>
              <a:ext uri="{FF2B5EF4-FFF2-40B4-BE49-F238E27FC236}">
                <a16:creationId xmlns:a16="http://schemas.microsoft.com/office/drawing/2014/main" id="{A7CD0379-4F57-444F-BF88-0D5AEAA2086C}"/>
              </a:ext>
            </a:extLst>
          </p:cNvPr>
          <p:cNvSpPr txBox="1"/>
          <p:nvPr/>
        </p:nvSpPr>
        <p:spPr>
          <a:xfrm>
            <a:off x="7072048" y="4335757"/>
            <a:ext cx="1189749" cy="313572"/>
          </a:xfrm>
          <a:prstGeom prst="rect">
            <a:avLst/>
          </a:prstGeom>
          <a:noFill/>
        </p:spPr>
        <p:txBody>
          <a:bodyPr wrap="none" rtlCol="0">
            <a:spAutoFit/>
          </a:bodyPr>
          <a:lstStyle/>
          <a:p>
            <a:pPr algn="ctr"/>
            <a:r>
              <a:rPr kumimoji="1" lang="ja-JP" altLang="en-US" dirty="0"/>
              <a:t>サブホスト</a:t>
            </a:r>
          </a:p>
        </p:txBody>
      </p:sp>
      <p:sp>
        <p:nvSpPr>
          <p:cNvPr id="29" name="正方形/長方形 28">
            <a:extLst>
              <a:ext uri="{FF2B5EF4-FFF2-40B4-BE49-F238E27FC236}">
                <a16:creationId xmlns:a16="http://schemas.microsoft.com/office/drawing/2014/main" id="{2E064E31-83C5-6044-9E8C-B86F64C14E59}"/>
              </a:ext>
            </a:extLst>
          </p:cNvPr>
          <p:cNvSpPr/>
          <p:nvPr/>
        </p:nvSpPr>
        <p:spPr>
          <a:xfrm>
            <a:off x="6974958" y="4677209"/>
            <a:ext cx="1286839" cy="1941127"/>
          </a:xfrm>
          <a:prstGeom prst="rect">
            <a:avLst/>
          </a:prstGeom>
          <a:solidFill>
            <a:schemeClr val="bg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32" name="角丸四角形 31">
            <a:extLst>
              <a:ext uri="{FF2B5EF4-FFF2-40B4-BE49-F238E27FC236}">
                <a16:creationId xmlns:a16="http://schemas.microsoft.com/office/drawing/2014/main" id="{1EB8CE29-19E9-AB4F-B591-127503734D4F}"/>
              </a:ext>
            </a:extLst>
          </p:cNvPr>
          <p:cNvSpPr/>
          <p:nvPr/>
        </p:nvSpPr>
        <p:spPr>
          <a:xfrm>
            <a:off x="1781492" y="5387407"/>
            <a:ext cx="1066085" cy="1081000"/>
          </a:xfrm>
          <a:prstGeom prst="roundRect">
            <a:avLst/>
          </a:prstGeom>
          <a:solidFill>
            <a:schemeClr val="accent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メモリ</a:t>
            </a:r>
            <a:endParaRPr kumimoji="1" lang="ja-JP" altLang="en-US" dirty="0">
              <a:solidFill>
                <a:schemeClr val="tx1"/>
              </a:solidFill>
            </a:endParaRPr>
          </a:p>
        </p:txBody>
      </p:sp>
      <p:sp>
        <p:nvSpPr>
          <p:cNvPr id="26" name="角丸四角形 25">
            <a:extLst>
              <a:ext uri="{FF2B5EF4-FFF2-40B4-BE49-F238E27FC236}">
                <a16:creationId xmlns:a16="http://schemas.microsoft.com/office/drawing/2014/main" id="{B3692A9A-7C98-AD45-B9E0-46BBF2E9AD0E}"/>
              </a:ext>
            </a:extLst>
          </p:cNvPr>
          <p:cNvSpPr/>
          <p:nvPr/>
        </p:nvSpPr>
        <p:spPr>
          <a:xfrm>
            <a:off x="1781492" y="5374616"/>
            <a:ext cx="1066085" cy="544543"/>
          </a:xfrm>
          <a:prstGeom prst="roundRect">
            <a:avLst/>
          </a:prstGeom>
          <a:solidFill>
            <a:schemeClr val="accent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メモリ</a:t>
            </a:r>
            <a:endParaRPr kumimoji="1" lang="ja-JP" altLang="en-US" dirty="0">
              <a:solidFill>
                <a:schemeClr val="tx1"/>
              </a:solidFill>
            </a:endParaRPr>
          </a:p>
        </p:txBody>
      </p:sp>
      <p:sp>
        <p:nvSpPr>
          <p:cNvPr id="30" name="角丸四角形 29">
            <a:extLst>
              <a:ext uri="{FF2B5EF4-FFF2-40B4-BE49-F238E27FC236}">
                <a16:creationId xmlns:a16="http://schemas.microsoft.com/office/drawing/2014/main" id="{A4432B00-AA58-934E-AB63-F69E2AA0A792}"/>
              </a:ext>
            </a:extLst>
          </p:cNvPr>
          <p:cNvSpPr/>
          <p:nvPr/>
        </p:nvSpPr>
        <p:spPr>
          <a:xfrm>
            <a:off x="1771696" y="5933514"/>
            <a:ext cx="1066085" cy="541195"/>
          </a:xfrm>
          <a:prstGeom prst="roundRect">
            <a:avLst/>
          </a:prstGeom>
          <a:solidFill>
            <a:schemeClr val="accent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メモリ</a:t>
            </a:r>
            <a:endParaRPr kumimoji="1" lang="ja-JP" altLang="en-US" dirty="0">
              <a:solidFill>
                <a:schemeClr val="tx1"/>
              </a:solidFill>
            </a:endParaRPr>
          </a:p>
        </p:txBody>
      </p:sp>
      <p:sp>
        <p:nvSpPr>
          <p:cNvPr id="34" name="テキスト ボックス 33">
            <a:extLst>
              <a:ext uri="{FF2B5EF4-FFF2-40B4-BE49-F238E27FC236}">
                <a16:creationId xmlns:a16="http://schemas.microsoft.com/office/drawing/2014/main" id="{47A2E443-9934-ED4B-AAD8-E2BED6A4EE39}"/>
              </a:ext>
            </a:extLst>
          </p:cNvPr>
          <p:cNvSpPr txBox="1"/>
          <p:nvPr/>
        </p:nvSpPr>
        <p:spPr>
          <a:xfrm>
            <a:off x="1609929" y="4307877"/>
            <a:ext cx="1447832" cy="369332"/>
          </a:xfrm>
          <a:prstGeom prst="rect">
            <a:avLst/>
          </a:prstGeom>
          <a:noFill/>
        </p:spPr>
        <p:txBody>
          <a:bodyPr wrap="none" rtlCol="0">
            <a:spAutoFit/>
          </a:bodyPr>
          <a:lstStyle/>
          <a:p>
            <a:r>
              <a:rPr kumimoji="1" lang="ja-JP" altLang="en-US" dirty="0"/>
              <a:t>移送元ホスト</a:t>
            </a:r>
          </a:p>
        </p:txBody>
      </p:sp>
      <p:sp>
        <p:nvSpPr>
          <p:cNvPr id="39" name="角丸四角形 38">
            <a:extLst>
              <a:ext uri="{FF2B5EF4-FFF2-40B4-BE49-F238E27FC236}">
                <a16:creationId xmlns:a16="http://schemas.microsoft.com/office/drawing/2014/main" id="{AD834CDF-745B-1B4D-9DE1-48068BA3812C}"/>
              </a:ext>
            </a:extLst>
          </p:cNvPr>
          <p:cNvSpPr/>
          <p:nvPr/>
        </p:nvSpPr>
        <p:spPr>
          <a:xfrm>
            <a:off x="5949046" y="5659190"/>
            <a:ext cx="337850" cy="240716"/>
          </a:xfrm>
          <a:prstGeom prst="roundRect">
            <a:avLst/>
          </a:prstGeom>
          <a:solidFill>
            <a:schemeClr val="bg1"/>
          </a:solid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endParaRPr>
          </a:p>
          <a:p>
            <a:pPr algn="ctr"/>
            <a:endParaRPr kumimoji="1" lang="ja-JP" altLang="en-US" dirty="0">
              <a:solidFill>
                <a:schemeClr val="tx1"/>
              </a:solidFill>
            </a:endParaRPr>
          </a:p>
        </p:txBody>
      </p:sp>
      <p:sp>
        <p:nvSpPr>
          <p:cNvPr id="37" name="角丸四角形 36">
            <a:extLst>
              <a:ext uri="{FF2B5EF4-FFF2-40B4-BE49-F238E27FC236}">
                <a16:creationId xmlns:a16="http://schemas.microsoft.com/office/drawing/2014/main" id="{83EC3354-59F6-1546-8050-E088EDF69718}"/>
              </a:ext>
            </a:extLst>
          </p:cNvPr>
          <p:cNvSpPr/>
          <p:nvPr/>
        </p:nvSpPr>
        <p:spPr>
          <a:xfrm>
            <a:off x="7810500" y="5991865"/>
            <a:ext cx="337850" cy="240716"/>
          </a:xfrm>
          <a:prstGeom prst="roundRect">
            <a:avLst/>
          </a:prstGeom>
          <a:solidFill>
            <a:schemeClr val="bg1"/>
          </a:solid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endParaRPr>
          </a:p>
          <a:p>
            <a:pPr algn="ctr"/>
            <a:endParaRPr kumimoji="1" lang="ja-JP" altLang="en-US" dirty="0">
              <a:solidFill>
                <a:schemeClr val="tx1"/>
              </a:solidFill>
            </a:endParaRPr>
          </a:p>
        </p:txBody>
      </p:sp>
      <p:sp>
        <p:nvSpPr>
          <p:cNvPr id="35" name="角丸四角形 34">
            <a:extLst>
              <a:ext uri="{FF2B5EF4-FFF2-40B4-BE49-F238E27FC236}">
                <a16:creationId xmlns:a16="http://schemas.microsoft.com/office/drawing/2014/main" id="{10909D88-435D-BB46-9680-72012909A773}"/>
              </a:ext>
            </a:extLst>
          </p:cNvPr>
          <p:cNvSpPr/>
          <p:nvPr/>
        </p:nvSpPr>
        <p:spPr>
          <a:xfrm>
            <a:off x="5949046" y="5667558"/>
            <a:ext cx="337850" cy="240716"/>
          </a:xfrm>
          <a:prstGeom prst="roundRect">
            <a:avLst/>
          </a:prstGeom>
          <a:solidFill>
            <a:schemeClr val="accent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endParaRPr>
          </a:p>
          <a:p>
            <a:pPr algn="ctr"/>
            <a:endParaRPr kumimoji="1" lang="ja-JP" altLang="en-US" dirty="0">
              <a:solidFill>
                <a:schemeClr val="tx1"/>
              </a:solidFill>
            </a:endParaRPr>
          </a:p>
        </p:txBody>
      </p:sp>
      <p:sp>
        <p:nvSpPr>
          <p:cNvPr id="38" name="角丸四角形 37">
            <a:extLst>
              <a:ext uri="{FF2B5EF4-FFF2-40B4-BE49-F238E27FC236}">
                <a16:creationId xmlns:a16="http://schemas.microsoft.com/office/drawing/2014/main" id="{985753CE-0FBB-314E-BE56-D527DD7C09E2}"/>
              </a:ext>
            </a:extLst>
          </p:cNvPr>
          <p:cNvSpPr/>
          <p:nvPr/>
        </p:nvSpPr>
        <p:spPr>
          <a:xfrm>
            <a:off x="7810500" y="5991865"/>
            <a:ext cx="337850" cy="240716"/>
          </a:xfrm>
          <a:prstGeom prst="roundRect">
            <a:avLst/>
          </a:prstGeom>
          <a:solidFill>
            <a:schemeClr val="accent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endParaRPr>
          </a:p>
          <a:p>
            <a:pPr algn="ctr"/>
            <a:endParaRPr kumimoji="1" lang="ja-JP" altLang="en-US" dirty="0">
              <a:solidFill>
                <a:schemeClr val="tx1"/>
              </a:solidFill>
            </a:endParaRPr>
          </a:p>
        </p:txBody>
      </p:sp>
    </p:spTree>
    <p:extLst>
      <p:ext uri="{BB962C8B-B14F-4D97-AF65-F5344CB8AC3E}">
        <p14:creationId xmlns:p14="http://schemas.microsoft.com/office/powerpoint/2010/main" val="2679341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fade">
                                      <p:cBhvr>
                                        <p:cTn id="7" dur="500"/>
                                        <p:tgtEl>
                                          <p:spTgt spid="2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0"/>
                                        </p:tgtEl>
                                        <p:attrNameLst>
                                          <p:attrName>style.visibility</p:attrName>
                                        </p:attrNameLst>
                                      </p:cBhvr>
                                      <p:to>
                                        <p:strVal val="visible"/>
                                      </p:to>
                                    </p:set>
                                    <p:animEffect transition="in" filter="fade">
                                      <p:cBhvr>
                                        <p:cTn id="10" dur="500"/>
                                        <p:tgtEl>
                                          <p:spTgt spid="30"/>
                                        </p:tgtEl>
                                      </p:cBhvr>
                                    </p:animEffect>
                                  </p:childTnLst>
                                </p:cTn>
                              </p:par>
                              <p:par>
                                <p:cTn id="11" presetID="10" presetClass="exit" presetSubtype="0" fill="hold" grpId="0" nodeType="withEffect">
                                  <p:stCondLst>
                                    <p:cond delay="0"/>
                                  </p:stCondLst>
                                  <p:childTnLst>
                                    <p:animEffect transition="out" filter="fade">
                                      <p:cBhvr>
                                        <p:cTn id="12" dur="500"/>
                                        <p:tgtEl>
                                          <p:spTgt spid="32"/>
                                        </p:tgtEl>
                                      </p:cBhvr>
                                    </p:animEffect>
                                    <p:set>
                                      <p:cBhvr>
                                        <p:cTn id="13" dur="1" fill="hold">
                                          <p:stCondLst>
                                            <p:cond delay="499"/>
                                          </p:stCondLst>
                                        </p:cTn>
                                        <p:tgtEl>
                                          <p:spTgt spid="32"/>
                                        </p:tgtEl>
                                        <p:attrNameLst>
                                          <p:attrName>style.visibility</p:attrName>
                                        </p:attrNameLst>
                                      </p:cBhvr>
                                      <p:to>
                                        <p:strVal val="hidden"/>
                                      </p:to>
                                    </p:set>
                                  </p:childTnLst>
                                </p:cTn>
                              </p:par>
                            </p:childTnLst>
                          </p:cTn>
                        </p:par>
                      </p:childTnLst>
                    </p:cTn>
                  </p:par>
                  <p:par>
                    <p:cTn id="14" fill="hold">
                      <p:stCondLst>
                        <p:cond delay="indefinite"/>
                      </p:stCondLst>
                      <p:childTnLst>
                        <p:par>
                          <p:cTn id="15" fill="hold">
                            <p:stCondLst>
                              <p:cond delay="0"/>
                            </p:stCondLst>
                            <p:childTnLst>
                              <p:par>
                                <p:cTn id="16" presetID="37" presetClass="path" presetSubtype="0" accel="50000" decel="50000" fill="hold" grpId="1" nodeType="clickEffect">
                                  <p:stCondLst>
                                    <p:cond delay="0"/>
                                  </p:stCondLst>
                                  <p:childTnLst>
                                    <p:animMotion origin="layout" path="M 5E-6 3.7037E-7 L 0.10139 0.04005 C 0.12257 0.04907 0.15452 0.05393 0.18768 0.05393 C 0.2257 0.05393 0.25591 0.04907 0.27709 0.04005 L 0.37882 3.7037E-7 " pathEditMode="relative" rAng="0" ptsTypes="AAAAA">
                                      <p:cBhvr>
                                        <p:cTn id="17" dur="2000" fill="hold"/>
                                        <p:tgtEl>
                                          <p:spTgt spid="26"/>
                                        </p:tgtEl>
                                        <p:attrNameLst>
                                          <p:attrName>ppt_x</p:attrName>
                                          <p:attrName>ppt_y</p:attrName>
                                        </p:attrNameLst>
                                      </p:cBhvr>
                                      <p:rCtr x="18941" y="2685"/>
                                    </p:animMotion>
                                  </p:childTnLst>
                                </p:cTn>
                              </p:par>
                              <p:par>
                                <p:cTn id="18" presetID="0" presetClass="path" presetSubtype="0" accel="50000" decel="50000" fill="hold" grpId="1" nodeType="withEffect">
                                  <p:stCondLst>
                                    <p:cond delay="0"/>
                                  </p:stCondLst>
                                  <p:childTnLst>
                                    <p:animMotion origin="layout" path="M 0 0 C 0.14792 0.02569 0.29601 0.05138 0.39271 0.05162 C 0.48941 0.05208 0.5349 0.02708 0.58038 0.00231 " pathEditMode="relative" ptsTypes="AAA">
                                      <p:cBhvr>
                                        <p:cTn id="19" dur="2000" fill="hold"/>
                                        <p:tgtEl>
                                          <p:spTgt spid="30"/>
                                        </p:tgtEl>
                                        <p:attrNameLst>
                                          <p:attrName>ppt_x</p:attrName>
                                          <p:attrName>ppt_y</p:attrName>
                                        </p:attrNameLst>
                                      </p:cBhvr>
                                    </p:animMotion>
                                  </p:childTnLst>
                                </p:cTn>
                              </p:par>
                            </p:childTnLst>
                          </p:cTn>
                        </p:par>
                      </p:childTnLst>
                    </p:cTn>
                  </p:par>
                  <p:par>
                    <p:cTn id="20" fill="hold">
                      <p:stCondLst>
                        <p:cond delay="indefinite"/>
                      </p:stCondLst>
                      <p:childTnLst>
                        <p:par>
                          <p:cTn id="21" fill="hold">
                            <p:stCondLst>
                              <p:cond delay="0"/>
                            </p:stCondLst>
                            <p:childTnLst>
                              <p:par>
                                <p:cTn id="22" presetID="10" presetClass="exit" presetSubtype="0" fill="hold" nodeType="clickEffect">
                                  <p:stCondLst>
                                    <p:cond delay="0"/>
                                  </p:stCondLst>
                                  <p:childTnLst>
                                    <p:animEffect transition="out" filter="fade">
                                      <p:cBhvr>
                                        <p:cTn id="23" dur="500"/>
                                        <p:tgtEl>
                                          <p:spTgt spid="5"/>
                                        </p:tgtEl>
                                      </p:cBhvr>
                                    </p:animEffect>
                                    <p:set>
                                      <p:cBhvr>
                                        <p:cTn id="24" dur="1" fill="hold">
                                          <p:stCondLst>
                                            <p:cond delay="499"/>
                                          </p:stCondLst>
                                        </p:cTn>
                                        <p:tgtEl>
                                          <p:spTgt spid="5"/>
                                        </p:tgtEl>
                                        <p:attrNameLst>
                                          <p:attrName>style.visibility</p:attrName>
                                        </p:attrNameLst>
                                      </p:cBhvr>
                                      <p:to>
                                        <p:strVal val="hidden"/>
                                      </p:to>
                                    </p:set>
                                  </p:childTnLst>
                                </p:cTn>
                              </p:par>
                              <p:par>
                                <p:cTn id="25" presetID="10" presetClass="entr" presetSubtype="0" fill="hold" nodeType="withEffect">
                                  <p:stCondLst>
                                    <p:cond delay="0"/>
                                  </p:stCondLst>
                                  <p:childTnLst>
                                    <p:set>
                                      <p:cBhvr>
                                        <p:cTn id="26" dur="1" fill="hold">
                                          <p:stCondLst>
                                            <p:cond delay="0"/>
                                          </p:stCondLst>
                                        </p:cTn>
                                        <p:tgtEl>
                                          <p:spTgt spid="24"/>
                                        </p:tgtEl>
                                        <p:attrNameLst>
                                          <p:attrName>style.visibility</p:attrName>
                                        </p:attrNameLst>
                                      </p:cBhvr>
                                      <p:to>
                                        <p:strVal val="visible"/>
                                      </p:to>
                                    </p:set>
                                    <p:animEffect transition="in" filter="fade">
                                      <p:cBhvr>
                                        <p:cTn id="27" dur="500"/>
                                        <p:tgtEl>
                                          <p:spTgt spid="24"/>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9"/>
                                        </p:tgtEl>
                                        <p:attrNameLst>
                                          <p:attrName>style.visibility</p:attrName>
                                        </p:attrNameLst>
                                      </p:cBhvr>
                                      <p:to>
                                        <p:strVal val="visible"/>
                                      </p:to>
                                    </p:set>
                                    <p:animEffect transition="in" filter="fade">
                                      <p:cBhvr>
                                        <p:cTn id="32" dur="500"/>
                                        <p:tgtEl>
                                          <p:spTgt spid="39"/>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35"/>
                                        </p:tgtEl>
                                        <p:attrNameLst>
                                          <p:attrName>style.visibility</p:attrName>
                                        </p:attrNameLst>
                                      </p:cBhvr>
                                      <p:to>
                                        <p:strVal val="visible"/>
                                      </p:to>
                                    </p:set>
                                    <p:animEffect transition="in" filter="fade">
                                      <p:cBhvr>
                                        <p:cTn id="35" dur="500"/>
                                        <p:tgtEl>
                                          <p:spTgt spid="35"/>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37"/>
                                        </p:tgtEl>
                                        <p:attrNameLst>
                                          <p:attrName>style.visibility</p:attrName>
                                        </p:attrNameLst>
                                      </p:cBhvr>
                                      <p:to>
                                        <p:strVal val="visible"/>
                                      </p:to>
                                    </p:set>
                                    <p:animEffect transition="in" filter="fade">
                                      <p:cBhvr>
                                        <p:cTn id="38" dur="500"/>
                                        <p:tgtEl>
                                          <p:spTgt spid="37"/>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38"/>
                                        </p:tgtEl>
                                        <p:attrNameLst>
                                          <p:attrName>style.visibility</p:attrName>
                                        </p:attrNameLst>
                                      </p:cBhvr>
                                      <p:to>
                                        <p:strVal val="visible"/>
                                      </p:to>
                                    </p:set>
                                    <p:animEffect transition="in" filter="fade">
                                      <p:cBhvr>
                                        <p:cTn id="41" dur="500"/>
                                        <p:tgtEl>
                                          <p:spTgt spid="38"/>
                                        </p:tgtEl>
                                      </p:cBhvr>
                                    </p:animEffect>
                                  </p:childTnLst>
                                </p:cTn>
                              </p:par>
                            </p:childTnLst>
                          </p:cTn>
                        </p:par>
                      </p:childTnLst>
                    </p:cTn>
                  </p:par>
                  <p:par>
                    <p:cTn id="42" fill="hold">
                      <p:stCondLst>
                        <p:cond delay="indefinite"/>
                      </p:stCondLst>
                      <p:childTnLst>
                        <p:par>
                          <p:cTn id="43" fill="hold">
                            <p:stCondLst>
                              <p:cond delay="0"/>
                            </p:stCondLst>
                            <p:childTnLst>
                              <p:par>
                                <p:cTn id="44" presetID="0" presetClass="path" presetSubtype="0" accel="50000" decel="50000" fill="hold" grpId="1" nodeType="clickEffect">
                                  <p:stCondLst>
                                    <p:cond delay="0"/>
                                  </p:stCondLst>
                                  <p:childTnLst>
                                    <p:animMotion origin="layout" path="M 0 0 C 0.05347 0.00023 0.10712 0.0007 0.14097 0.0088 C 0.17482 0.01667 0.18906 0.03218 0.2033 0.04769 " pathEditMode="relative" ptsTypes="AAA">
                                      <p:cBhvr>
                                        <p:cTn id="45" dur="2000" fill="hold"/>
                                        <p:tgtEl>
                                          <p:spTgt spid="35"/>
                                        </p:tgtEl>
                                        <p:attrNameLst>
                                          <p:attrName>ppt_x</p:attrName>
                                          <p:attrName>ppt_y</p:attrName>
                                        </p:attrNameLst>
                                      </p:cBhvr>
                                    </p:animMotion>
                                  </p:childTnLst>
                                </p:cTn>
                              </p:par>
                              <p:par>
                                <p:cTn id="46" presetID="0" presetClass="path" presetSubtype="0" accel="50000" decel="50000" fill="hold" grpId="1" nodeType="withEffect">
                                  <p:stCondLst>
                                    <p:cond delay="0"/>
                                  </p:stCondLst>
                                  <p:childTnLst>
                                    <p:animMotion origin="layout" path="M 0 0 C -0.04983 0.02106 -0.09948 0.04236 -0.13316 0.04236 C -0.16684 0.04236 -0.18438 0.02106 -0.20191 0 " pathEditMode="relative" ptsTypes="AAA">
                                      <p:cBhvr>
                                        <p:cTn id="47" dur="2000" fill="hold"/>
                                        <p:tgtEl>
                                          <p:spTgt spid="38"/>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26" grpId="0" animBg="1"/>
      <p:bldP spid="26" grpId="1" animBg="1"/>
      <p:bldP spid="30" grpId="0" animBg="1"/>
      <p:bldP spid="30" grpId="1" animBg="1"/>
      <p:bldP spid="39" grpId="0" animBg="1"/>
      <p:bldP spid="37" grpId="0" animBg="1"/>
      <p:bldP spid="35" grpId="0" animBg="1"/>
      <p:bldP spid="35" grpId="1" animBg="1"/>
      <p:bldP spid="38" grpId="0" animBg="1"/>
      <p:bldP spid="38"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A5CA462-2BC4-7643-BA89-953E81B8301A}"/>
              </a:ext>
            </a:extLst>
          </p:cNvPr>
          <p:cNvSpPr>
            <a:spLocks noGrp="1"/>
          </p:cNvSpPr>
          <p:nvPr>
            <p:ph type="title"/>
          </p:nvPr>
        </p:nvSpPr>
        <p:spPr/>
        <p:txBody>
          <a:bodyPr/>
          <a:lstStyle/>
          <a:p>
            <a:r>
              <a:rPr kumimoji="1" lang="en-US" altLang="ja-JP" dirty="0">
                <a:latin typeface="+mj-ea"/>
              </a:rPr>
              <a:t>IDS</a:t>
            </a:r>
            <a:r>
              <a:rPr kumimoji="1" lang="ja-JP" altLang="en-US" dirty="0"/>
              <a:t>オフロードの問題</a:t>
            </a:r>
            <a:r>
              <a:rPr kumimoji="1" lang="en-US" altLang="ja-JP" dirty="0"/>
              <a:t> </a:t>
            </a:r>
            <a:r>
              <a:rPr kumimoji="1" lang="en-US" altLang="ja-JP" dirty="0">
                <a:latin typeface="+mj-ea"/>
              </a:rPr>
              <a:t>(1/2)</a:t>
            </a:r>
            <a:endParaRPr kumimoji="1" lang="ja-JP" altLang="en-US" dirty="0">
              <a:latin typeface="+mj-ea"/>
            </a:endParaRPr>
          </a:p>
        </p:txBody>
      </p:sp>
      <p:sp>
        <p:nvSpPr>
          <p:cNvPr id="3" name="コンテンツ プレースホルダー 2">
            <a:extLst>
              <a:ext uri="{FF2B5EF4-FFF2-40B4-BE49-F238E27FC236}">
                <a16:creationId xmlns:a16="http://schemas.microsoft.com/office/drawing/2014/main" id="{289B9918-E6C9-F747-99B1-A7A06AE1F0D7}"/>
              </a:ext>
            </a:extLst>
          </p:cNvPr>
          <p:cNvSpPr>
            <a:spLocks noGrp="1"/>
          </p:cNvSpPr>
          <p:nvPr>
            <p:ph idx="1"/>
          </p:nvPr>
        </p:nvSpPr>
        <p:spPr/>
        <p:txBody>
          <a:bodyPr/>
          <a:lstStyle/>
          <a:p>
            <a:r>
              <a:rPr kumimoji="1" lang="ja-JP" altLang="en-US" dirty="0"/>
              <a:t>分割マイグレーション後は</a:t>
            </a:r>
            <a:r>
              <a:rPr kumimoji="1" lang="en-US" altLang="ja-JP" dirty="0"/>
              <a:t>IDS</a:t>
            </a:r>
            <a:r>
              <a:rPr kumimoji="1" lang="ja-JP" altLang="en-US" dirty="0"/>
              <a:t>オフロードが困難に</a:t>
            </a:r>
            <a:endParaRPr kumimoji="1" lang="en-US" altLang="ja-JP" dirty="0"/>
          </a:p>
          <a:p>
            <a:pPr lvl="1"/>
            <a:r>
              <a:rPr lang="ja-JP" altLang="en-US" dirty="0"/>
              <a:t>従来、侵入検知システム（</a:t>
            </a:r>
            <a:r>
              <a:rPr lang="en-US" altLang="ja-JP" dirty="0"/>
              <a:t>IDS</a:t>
            </a:r>
            <a:r>
              <a:rPr lang="ja-JP" altLang="en-US" dirty="0"/>
              <a:t>）は</a:t>
            </a:r>
            <a:r>
              <a:rPr lang="en-US" altLang="ja-JP" dirty="0"/>
              <a:t>VM</a:t>
            </a:r>
            <a:r>
              <a:rPr lang="ja-JP" altLang="en-US" dirty="0"/>
              <a:t>内で攻撃を検知</a:t>
            </a:r>
            <a:endParaRPr lang="en-US" altLang="ja-JP" dirty="0"/>
          </a:p>
          <a:p>
            <a:pPr lvl="2"/>
            <a:r>
              <a:rPr kumimoji="1" lang="ja-JP" altLang="en-US" dirty="0"/>
              <a:t>システムの状態、ディスク、ネットワークを監視</a:t>
            </a:r>
            <a:endParaRPr kumimoji="1" lang="en-US" altLang="ja-JP" dirty="0"/>
          </a:p>
          <a:p>
            <a:pPr lvl="1"/>
            <a:r>
              <a:rPr lang="en-US" altLang="ja-JP" dirty="0"/>
              <a:t>IDS</a:t>
            </a:r>
            <a:r>
              <a:rPr lang="ja-JP" altLang="en-US" dirty="0"/>
              <a:t>オフロードは</a:t>
            </a:r>
            <a:r>
              <a:rPr lang="en-US" altLang="ja-JP" dirty="0"/>
              <a:t>IDS</a:t>
            </a:r>
            <a:r>
              <a:rPr lang="ja-JP" altLang="en-US" dirty="0"/>
              <a:t>を</a:t>
            </a:r>
            <a:r>
              <a:rPr lang="en-US" altLang="ja-JP" dirty="0"/>
              <a:t>VM</a:t>
            </a:r>
            <a:r>
              <a:rPr lang="ja-JP" altLang="en-US" dirty="0"/>
              <a:t>の外で安全に動作させる</a:t>
            </a:r>
            <a:endParaRPr lang="en-US" altLang="ja-JP" dirty="0"/>
          </a:p>
          <a:p>
            <a:pPr lvl="2"/>
            <a:r>
              <a:rPr kumimoji="1" lang="en-US" altLang="ja-JP" dirty="0"/>
              <a:t>VM</a:t>
            </a:r>
            <a:r>
              <a:rPr kumimoji="1" lang="ja-JP" altLang="en-US" dirty="0"/>
              <a:t>のメモリを解析することで</a:t>
            </a:r>
            <a:r>
              <a:rPr kumimoji="1" lang="en-US" altLang="ja-JP" dirty="0"/>
              <a:t>VM</a:t>
            </a:r>
            <a:r>
              <a:rPr kumimoji="1" lang="ja-JP" altLang="en-US" dirty="0"/>
              <a:t>内のシステムを監視</a:t>
            </a:r>
            <a:endParaRPr kumimoji="1" lang="en-US" altLang="ja-JP" dirty="0"/>
          </a:p>
          <a:p>
            <a:pPr lvl="2"/>
            <a:r>
              <a:rPr kumimoji="1" lang="en-US" altLang="ja-JP" dirty="0"/>
              <a:t>VM</a:t>
            </a:r>
            <a:r>
              <a:rPr kumimoji="1" lang="ja-JP" altLang="en-US" dirty="0"/>
              <a:t>への侵入者による</a:t>
            </a:r>
            <a:r>
              <a:rPr kumimoji="1" lang="en-US" altLang="ja-JP" dirty="0"/>
              <a:t>IDS</a:t>
            </a:r>
            <a:r>
              <a:rPr kumimoji="1" lang="ja-JP" altLang="en-US" dirty="0"/>
              <a:t>への攻撃を防ぐ</a:t>
            </a:r>
            <a:endParaRPr kumimoji="1" lang="en-US" altLang="ja-JP" dirty="0"/>
          </a:p>
          <a:p>
            <a:pPr marL="844082" lvl="2" indent="0">
              <a:buNone/>
            </a:pPr>
            <a:endParaRPr kumimoji="1" lang="ja-JP" altLang="en-US" dirty="0"/>
          </a:p>
        </p:txBody>
      </p:sp>
      <p:sp>
        <p:nvSpPr>
          <p:cNvPr id="4" name="スライド番号プレースホルダー 3">
            <a:extLst>
              <a:ext uri="{FF2B5EF4-FFF2-40B4-BE49-F238E27FC236}">
                <a16:creationId xmlns:a16="http://schemas.microsoft.com/office/drawing/2014/main" id="{5FDA6B60-CA80-9F48-80BD-FABC2DEEB092}"/>
              </a:ext>
            </a:extLst>
          </p:cNvPr>
          <p:cNvSpPr>
            <a:spLocks noGrp="1"/>
          </p:cNvSpPr>
          <p:nvPr>
            <p:ph type="sldNum" sz="quarter" idx="10"/>
          </p:nvPr>
        </p:nvSpPr>
        <p:spPr/>
        <p:txBody>
          <a:bodyPr/>
          <a:lstStyle/>
          <a:p>
            <a:fld id="{597E4C98-913A-644D-8F1E-C467DF90C8E3}" type="slidenum">
              <a:rPr kumimoji="1" lang="ja-JP" altLang="en-US" smtClean="0"/>
              <a:t>5</a:t>
            </a:fld>
            <a:endParaRPr kumimoji="1" lang="ja-JP" altLang="en-US" dirty="0"/>
          </a:p>
        </p:txBody>
      </p:sp>
      <p:sp>
        <p:nvSpPr>
          <p:cNvPr id="5" name="角丸四角形 4">
            <a:extLst>
              <a:ext uri="{FF2B5EF4-FFF2-40B4-BE49-F238E27FC236}">
                <a16:creationId xmlns:a16="http://schemas.microsoft.com/office/drawing/2014/main" id="{4865D221-54BB-8440-9E6F-9649C5E7C16B}"/>
              </a:ext>
            </a:extLst>
          </p:cNvPr>
          <p:cNvSpPr/>
          <p:nvPr/>
        </p:nvSpPr>
        <p:spPr>
          <a:xfrm>
            <a:off x="2969031" y="4580882"/>
            <a:ext cx="1540826" cy="1727843"/>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6" name="角丸四角形 5">
            <a:extLst>
              <a:ext uri="{FF2B5EF4-FFF2-40B4-BE49-F238E27FC236}">
                <a16:creationId xmlns:a16="http://schemas.microsoft.com/office/drawing/2014/main" id="{E4757776-B46C-F444-9C6C-91086E583342}"/>
              </a:ext>
            </a:extLst>
          </p:cNvPr>
          <p:cNvSpPr/>
          <p:nvPr/>
        </p:nvSpPr>
        <p:spPr>
          <a:xfrm>
            <a:off x="3096584" y="5201880"/>
            <a:ext cx="1280160" cy="661553"/>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IDS</a:t>
            </a:r>
            <a:endParaRPr kumimoji="1" lang="ja-JP" altLang="en-US" dirty="0">
              <a:solidFill>
                <a:schemeClr val="tx1"/>
              </a:solidFill>
            </a:endParaRPr>
          </a:p>
        </p:txBody>
      </p:sp>
      <p:sp>
        <p:nvSpPr>
          <p:cNvPr id="13" name="乗算記号 12">
            <a:extLst>
              <a:ext uri="{FF2B5EF4-FFF2-40B4-BE49-F238E27FC236}">
                <a16:creationId xmlns:a16="http://schemas.microsoft.com/office/drawing/2014/main" id="{2EFB1C1D-BC46-FF4F-B2C8-86BB4379D397}"/>
              </a:ext>
            </a:extLst>
          </p:cNvPr>
          <p:cNvSpPr/>
          <p:nvPr/>
        </p:nvSpPr>
        <p:spPr>
          <a:xfrm>
            <a:off x="3096584" y="4915849"/>
            <a:ext cx="1331518" cy="1163845"/>
          </a:xfrm>
          <a:prstGeom prst="mathMultiply">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角丸四角形 16">
            <a:extLst>
              <a:ext uri="{FF2B5EF4-FFF2-40B4-BE49-F238E27FC236}">
                <a16:creationId xmlns:a16="http://schemas.microsoft.com/office/drawing/2014/main" id="{B063D609-E5B6-E846-AB02-7DF38F4B6757}"/>
              </a:ext>
            </a:extLst>
          </p:cNvPr>
          <p:cNvSpPr/>
          <p:nvPr/>
        </p:nvSpPr>
        <p:spPr>
          <a:xfrm>
            <a:off x="3200528" y="5571356"/>
            <a:ext cx="1085882" cy="609485"/>
          </a:xfrm>
          <a:prstGeom prst="roundRect">
            <a:avLst/>
          </a:prstGeom>
          <a:solidFill>
            <a:schemeClr val="accent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メモリ</a:t>
            </a:r>
            <a:endParaRPr kumimoji="1" lang="ja-JP" altLang="en-US" dirty="0">
              <a:solidFill>
                <a:schemeClr val="tx1"/>
              </a:solidFill>
            </a:endParaRPr>
          </a:p>
        </p:txBody>
      </p:sp>
      <p:pic>
        <p:nvPicPr>
          <p:cNvPr id="16" name="図 15">
            <a:extLst>
              <a:ext uri="{FF2B5EF4-FFF2-40B4-BE49-F238E27FC236}">
                <a16:creationId xmlns:a16="http://schemas.microsoft.com/office/drawing/2014/main" id="{D2EB69D9-92D1-0045-B36C-A05E361DF640}"/>
              </a:ext>
            </a:extLst>
          </p:cNvPr>
          <p:cNvPicPr>
            <a:picLocks noChangeAspect="1"/>
          </p:cNvPicPr>
          <p:nvPr/>
        </p:nvPicPr>
        <p:blipFill>
          <a:blip r:embed="rId3"/>
          <a:stretch>
            <a:fillRect/>
          </a:stretch>
        </p:blipFill>
        <p:spPr>
          <a:xfrm>
            <a:off x="6027199" y="4940062"/>
            <a:ext cx="901578" cy="1070122"/>
          </a:xfrm>
          <a:prstGeom prst="rect">
            <a:avLst/>
          </a:prstGeom>
        </p:spPr>
      </p:pic>
      <p:sp>
        <p:nvSpPr>
          <p:cNvPr id="7" name="テキスト ボックス 6">
            <a:extLst>
              <a:ext uri="{FF2B5EF4-FFF2-40B4-BE49-F238E27FC236}">
                <a16:creationId xmlns:a16="http://schemas.microsoft.com/office/drawing/2014/main" id="{FB884034-CA92-AA4E-8209-A3162706BA58}"/>
              </a:ext>
            </a:extLst>
          </p:cNvPr>
          <p:cNvSpPr txBox="1"/>
          <p:nvPr/>
        </p:nvSpPr>
        <p:spPr>
          <a:xfrm>
            <a:off x="3482803" y="4753411"/>
            <a:ext cx="513282" cy="369332"/>
          </a:xfrm>
          <a:prstGeom prst="rect">
            <a:avLst/>
          </a:prstGeom>
          <a:noFill/>
        </p:spPr>
        <p:txBody>
          <a:bodyPr wrap="none" rtlCol="0">
            <a:spAutoFit/>
          </a:bodyPr>
          <a:lstStyle/>
          <a:p>
            <a:r>
              <a:rPr kumimoji="1" lang="en-US" altLang="ja-JP" dirty="0"/>
              <a:t>VM</a:t>
            </a:r>
            <a:endParaRPr kumimoji="1" lang="ja-JP" altLang="en-US" dirty="0"/>
          </a:p>
        </p:txBody>
      </p:sp>
      <p:cxnSp>
        <p:nvCxnSpPr>
          <p:cNvPr id="14" name="直線矢印コネクタ 13">
            <a:extLst>
              <a:ext uri="{FF2B5EF4-FFF2-40B4-BE49-F238E27FC236}">
                <a16:creationId xmlns:a16="http://schemas.microsoft.com/office/drawing/2014/main" id="{6F7061BD-2218-624B-8A94-782F2F4C2F87}"/>
              </a:ext>
            </a:extLst>
          </p:cNvPr>
          <p:cNvCxnSpPr>
            <a:stCxn id="17" idx="1"/>
          </p:cNvCxnSpPr>
          <p:nvPr/>
        </p:nvCxnSpPr>
        <p:spPr>
          <a:xfrm flipH="1" flipV="1">
            <a:off x="2450237" y="5571356"/>
            <a:ext cx="750291" cy="304743"/>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89658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nodeType="clickEffect">
                                  <p:stCondLst>
                                    <p:cond delay="0"/>
                                  </p:stCondLst>
                                  <p:childTnLst>
                                    <p:animMotion origin="layout" path="M 3.05556E-6 3.7037E-7 C -0.05452 -0.05093 -0.10886 -0.10185 -0.14427 -0.10949 C -0.17986 -0.1169 -0.19688 -0.08102 -0.21337 -0.04537 " pathEditMode="relative" rAng="0" ptsTypes="AAA">
                                      <p:cBhvr>
                                        <p:cTn id="6" dur="2000" fill="hold"/>
                                        <p:tgtEl>
                                          <p:spTgt spid="16"/>
                                        </p:tgtEl>
                                        <p:attrNameLst>
                                          <p:attrName>ppt_x</p:attrName>
                                          <p:attrName>ppt_y</p:attrName>
                                        </p:attrNameLst>
                                      </p:cBhvr>
                                      <p:rCtr x="-10677" y="-5532"/>
                                    </p:animMotion>
                                  </p:childTnLst>
                                </p:cTn>
                              </p:par>
                            </p:childTnLst>
                          </p:cTn>
                        </p:par>
                      </p:childTnLst>
                    </p:cTn>
                  </p:par>
                  <p:par>
                    <p:cTn id="7" fill="hold">
                      <p:stCondLst>
                        <p:cond delay="indefinite"/>
                      </p:stCondLst>
                      <p:childTnLst>
                        <p:par>
                          <p:cTn id="8" fill="hold">
                            <p:stCondLst>
                              <p:cond delay="0"/>
                            </p:stCondLst>
                            <p:childTnLst>
                              <p:par>
                                <p:cTn id="9" presetID="0" presetClass="path" presetSubtype="0" accel="50000" decel="50000" fill="hold" nodeType="clickEffect">
                                  <p:stCondLst>
                                    <p:cond delay="0"/>
                                  </p:stCondLst>
                                  <p:childTnLst>
                                    <p:animMotion origin="layout" path="M -0.21337 -0.04491 C -0.24913 -0.01667 -0.2849 0.01157 -0.29688 0.01829 C -0.30886 0.02523 -0.2849 -0.00579 -0.28525 -0.0037 C -0.28559 -0.00139 -0.34653 0.03032 -0.29879 0.03125 C -0.25104 0.03241 0.00121 0.00278 0.00121 0.00278 L 0.00121 0.00278 " pathEditMode="relative" ptsTypes="AAAAAA">
                                      <p:cBhvr>
                                        <p:cTn id="10" dur="2000" fill="hold"/>
                                        <p:tgtEl>
                                          <p:spTgt spid="16"/>
                                        </p:tgtEl>
                                        <p:attrNameLst>
                                          <p:attrName>ppt_x</p:attrName>
                                          <p:attrName>ppt_y</p:attrName>
                                        </p:attrNameLst>
                                      </p:cBhvr>
                                    </p:animMotion>
                                  </p:childTnLst>
                                </p:cTn>
                              </p:par>
                            </p:childTnLst>
                          </p:cTn>
                        </p:par>
                        <p:par>
                          <p:cTn id="11" fill="hold">
                            <p:stCondLst>
                              <p:cond delay="2000"/>
                            </p:stCondLst>
                            <p:childTnLst>
                              <p:par>
                                <p:cTn id="12" presetID="10" presetClass="entr" presetSubtype="0" fill="hold" grpId="0" nodeType="afterEffect">
                                  <p:stCondLst>
                                    <p:cond delay="0"/>
                                  </p:stCondLst>
                                  <p:childTnLst>
                                    <p:set>
                                      <p:cBhvr>
                                        <p:cTn id="13" dur="1" fill="hold">
                                          <p:stCondLst>
                                            <p:cond delay="0"/>
                                          </p:stCondLst>
                                        </p:cTn>
                                        <p:tgtEl>
                                          <p:spTgt spid="13"/>
                                        </p:tgtEl>
                                        <p:attrNameLst>
                                          <p:attrName>style.visibility</p:attrName>
                                        </p:attrNameLst>
                                      </p:cBhvr>
                                      <p:to>
                                        <p:strVal val="visible"/>
                                      </p:to>
                                    </p:set>
                                    <p:animEffect transition="in" filter="fade">
                                      <p:cBhvr>
                                        <p:cTn id="14" dur="500"/>
                                        <p:tgtEl>
                                          <p:spTgt spid="13"/>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xit" presetSubtype="0" fill="hold" grpId="1" nodeType="clickEffect">
                                  <p:stCondLst>
                                    <p:cond delay="0"/>
                                  </p:stCondLst>
                                  <p:childTnLst>
                                    <p:animEffect transition="out" filter="fade">
                                      <p:cBhvr>
                                        <p:cTn id="18" dur="500"/>
                                        <p:tgtEl>
                                          <p:spTgt spid="13"/>
                                        </p:tgtEl>
                                      </p:cBhvr>
                                    </p:animEffect>
                                    <p:set>
                                      <p:cBhvr>
                                        <p:cTn id="19" dur="1" fill="hold">
                                          <p:stCondLst>
                                            <p:cond delay="499"/>
                                          </p:stCondLst>
                                        </p:cTn>
                                        <p:tgtEl>
                                          <p:spTgt spid="13"/>
                                        </p:tgtEl>
                                        <p:attrNameLst>
                                          <p:attrName>style.visibility</p:attrName>
                                        </p:attrNameLst>
                                      </p:cBhvr>
                                      <p:to>
                                        <p:strVal val="hidden"/>
                                      </p:to>
                                    </p:set>
                                  </p:childTnLst>
                                </p:cTn>
                              </p:par>
                            </p:childTnLst>
                          </p:cTn>
                        </p:par>
                      </p:childTnLst>
                    </p:cTn>
                  </p:par>
                  <p:par>
                    <p:cTn id="20" fill="hold">
                      <p:stCondLst>
                        <p:cond delay="indefinite"/>
                      </p:stCondLst>
                      <p:childTnLst>
                        <p:par>
                          <p:cTn id="21" fill="hold">
                            <p:stCondLst>
                              <p:cond delay="0"/>
                            </p:stCondLst>
                            <p:childTnLst>
                              <p:par>
                                <p:cTn id="22" presetID="37" presetClass="path" presetSubtype="0" accel="50000" decel="50000" fill="hold" grpId="0" nodeType="clickEffect">
                                  <p:stCondLst>
                                    <p:cond delay="0"/>
                                  </p:stCondLst>
                                  <p:childTnLst>
                                    <p:animMotion origin="layout" path="M -5.55556E-7 -2.96296E-6 L -0.05382 0.04005 C -0.0651 0.04908 -0.08194 0.05394 -0.09948 0.05394 C -0.11944 0.05394 -0.13542 0.04908 -0.1467 0.04005 L -0.20035 -2.96296E-6 " pathEditMode="relative" rAng="0" ptsTypes="AAAAA">
                                      <p:cBhvr>
                                        <p:cTn id="23" dur="2000" fill="hold"/>
                                        <p:tgtEl>
                                          <p:spTgt spid="6"/>
                                        </p:tgtEl>
                                        <p:attrNameLst>
                                          <p:attrName>ppt_x</p:attrName>
                                          <p:attrName>ppt_y</p:attrName>
                                        </p:attrNameLst>
                                      </p:cBhvr>
                                      <p:rCtr x="-10017" y="2685"/>
                                    </p:animMotion>
                                  </p:childTnLst>
                                </p:cTn>
                              </p:par>
                            </p:childTnLst>
                          </p:cTn>
                        </p:par>
                        <p:par>
                          <p:cTn id="24" fill="hold">
                            <p:stCondLst>
                              <p:cond delay="2000"/>
                            </p:stCondLst>
                            <p:childTnLst>
                              <p:par>
                                <p:cTn id="25" presetID="10" presetClass="entr" presetSubtype="0" fill="hold" grpId="0" nodeType="after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fade">
                                      <p:cBhvr>
                                        <p:cTn id="27" dur="500"/>
                                        <p:tgtEl>
                                          <p:spTgt spid="17"/>
                                        </p:tgtEl>
                                      </p:cBhvr>
                                    </p:animEffect>
                                  </p:childTnLst>
                                </p:cTn>
                              </p:par>
                            </p:childTnLst>
                          </p:cTn>
                        </p:par>
                        <p:par>
                          <p:cTn id="28" fill="hold">
                            <p:stCondLst>
                              <p:cond delay="2500"/>
                            </p:stCondLst>
                            <p:childTnLst>
                              <p:par>
                                <p:cTn id="29" presetID="10" presetClass="entr" presetSubtype="0" fill="hold" nodeType="after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fade">
                                      <p:cBhvr>
                                        <p:cTn id="31"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3" grpId="0" animBg="1"/>
      <p:bldP spid="13" grpId="1" animBg="1"/>
      <p:bldP spid="1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dirty="0">
                <a:latin typeface="+mj-ea"/>
              </a:rPr>
              <a:t>IDS</a:t>
            </a:r>
            <a:r>
              <a:rPr lang="ja-JP" altLang="en-US" dirty="0"/>
              <a:t>オフロードの問題</a:t>
            </a:r>
            <a:r>
              <a:rPr lang="en-US" altLang="ja-JP" dirty="0"/>
              <a:t> </a:t>
            </a:r>
            <a:r>
              <a:rPr lang="en-US" altLang="ja-JP" dirty="0">
                <a:latin typeface="+mj-ea"/>
              </a:rPr>
              <a:t>(2/2)</a:t>
            </a:r>
            <a:endParaRPr kumimoji="1" lang="ja-JP" altLang="en-US" dirty="0">
              <a:latin typeface="+mj-ea"/>
            </a:endParaRPr>
          </a:p>
        </p:txBody>
      </p:sp>
      <p:sp>
        <p:nvSpPr>
          <p:cNvPr id="3" name="コンテンツ プレースホルダー 2"/>
          <p:cNvSpPr>
            <a:spLocks noGrp="1"/>
          </p:cNvSpPr>
          <p:nvPr>
            <p:ph idx="1"/>
          </p:nvPr>
        </p:nvSpPr>
        <p:spPr/>
        <p:txBody>
          <a:bodyPr/>
          <a:lstStyle/>
          <a:p>
            <a:r>
              <a:rPr lang="en-US" altLang="ja-JP" dirty="0"/>
              <a:t>VM</a:t>
            </a:r>
            <a:r>
              <a:rPr lang="ja-JP" altLang="en-US" dirty="0"/>
              <a:t>のメモリが分割されていると</a:t>
            </a:r>
            <a:r>
              <a:rPr lang="en-US" altLang="ja-JP" dirty="0"/>
              <a:t>IDS</a:t>
            </a:r>
            <a:r>
              <a:rPr lang="ja-JP" altLang="en-US" dirty="0"/>
              <a:t>は</a:t>
            </a:r>
            <a:r>
              <a:rPr lang="en-US" altLang="ja-JP" dirty="0"/>
              <a:t>VM</a:t>
            </a:r>
            <a:r>
              <a:rPr lang="ja-JP" altLang="en-US" dirty="0"/>
              <a:t>内のすべてのデータを監視できない</a:t>
            </a:r>
            <a:endParaRPr lang="en-US" altLang="ja-JP" dirty="0"/>
          </a:p>
          <a:p>
            <a:pPr lvl="1"/>
            <a:r>
              <a:rPr lang="en-US" altLang="ja-JP" dirty="0"/>
              <a:t>IDS</a:t>
            </a:r>
            <a:r>
              <a:rPr lang="ja-JP" altLang="en-US" dirty="0"/>
              <a:t>をメインホスト上にオフロードした場合</a:t>
            </a:r>
            <a:endParaRPr lang="en-US" altLang="ja-JP" dirty="0"/>
          </a:p>
          <a:p>
            <a:pPr lvl="2"/>
            <a:r>
              <a:rPr lang="ja-JP" altLang="en-US" dirty="0"/>
              <a:t>サブホスト上にある</a:t>
            </a:r>
            <a:r>
              <a:rPr lang="en-US" altLang="ja-JP" dirty="0"/>
              <a:t>VM</a:t>
            </a:r>
            <a:r>
              <a:rPr lang="ja-JP" altLang="en-US" dirty="0"/>
              <a:t>のメモリにはアクセスできない</a:t>
            </a:r>
            <a:endParaRPr lang="en-US" altLang="ja-JP" dirty="0"/>
          </a:p>
          <a:p>
            <a:pPr lvl="2"/>
            <a:r>
              <a:rPr lang="en-US" altLang="ja-JP" dirty="0"/>
              <a:t>IDS</a:t>
            </a:r>
            <a:r>
              <a:rPr lang="ja-JP" altLang="en-US" dirty="0"/>
              <a:t>自身がサブホストと通信すると煩雑になる</a:t>
            </a:r>
            <a:endParaRPr lang="en-US" altLang="ja-JP" dirty="0"/>
          </a:p>
          <a:p>
            <a:pPr lvl="1"/>
            <a:r>
              <a:rPr lang="en-US" altLang="ja-JP" dirty="0"/>
              <a:t>IDS</a:t>
            </a:r>
            <a:r>
              <a:rPr lang="ja-JP" altLang="en-US" dirty="0"/>
              <a:t>をサブホストにオフロードした場合も同様</a:t>
            </a:r>
            <a:endParaRPr lang="en-US" altLang="ja-JP" dirty="0"/>
          </a:p>
          <a:p>
            <a:pPr lvl="2"/>
            <a:endParaRPr lang="en-US" altLang="ja-JP" dirty="0"/>
          </a:p>
        </p:txBody>
      </p:sp>
      <p:sp>
        <p:nvSpPr>
          <p:cNvPr id="15" name="スライド番号プレースホルダー 14"/>
          <p:cNvSpPr>
            <a:spLocks noGrp="1"/>
          </p:cNvSpPr>
          <p:nvPr>
            <p:ph type="sldNum" sz="quarter" idx="10"/>
          </p:nvPr>
        </p:nvSpPr>
        <p:spPr/>
        <p:txBody>
          <a:bodyPr/>
          <a:lstStyle/>
          <a:p>
            <a:fld id="{597E4C98-913A-644D-8F1E-C467DF90C8E3}" type="slidenum">
              <a:rPr kumimoji="1" lang="ja-JP" altLang="en-US" smtClean="0"/>
              <a:t>6</a:t>
            </a:fld>
            <a:endParaRPr kumimoji="1" lang="ja-JP" altLang="en-US" dirty="0"/>
          </a:p>
        </p:txBody>
      </p:sp>
      <p:sp>
        <p:nvSpPr>
          <p:cNvPr id="31" name="正方形/長方形 30">
            <a:extLst>
              <a:ext uri="{FF2B5EF4-FFF2-40B4-BE49-F238E27FC236}">
                <a16:creationId xmlns:a16="http://schemas.microsoft.com/office/drawing/2014/main" id="{73738833-5699-1E42-94A9-EC8AC64F95F4}"/>
              </a:ext>
            </a:extLst>
          </p:cNvPr>
          <p:cNvSpPr/>
          <p:nvPr/>
        </p:nvSpPr>
        <p:spPr>
          <a:xfrm>
            <a:off x="1222332" y="5019217"/>
            <a:ext cx="3658012" cy="1719156"/>
          </a:xfrm>
          <a:prstGeom prst="rect">
            <a:avLst/>
          </a:prstGeom>
          <a:solidFill>
            <a:schemeClr val="bg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33" name="テキスト ボックス 32">
            <a:extLst>
              <a:ext uri="{FF2B5EF4-FFF2-40B4-BE49-F238E27FC236}">
                <a16:creationId xmlns:a16="http://schemas.microsoft.com/office/drawing/2014/main" id="{80FE1DD5-20D7-F04F-AFBD-358F84460117}"/>
              </a:ext>
            </a:extLst>
          </p:cNvPr>
          <p:cNvSpPr txBox="1"/>
          <p:nvPr/>
        </p:nvSpPr>
        <p:spPr>
          <a:xfrm>
            <a:off x="2561509" y="4713514"/>
            <a:ext cx="1311578" cy="334967"/>
          </a:xfrm>
          <a:prstGeom prst="rect">
            <a:avLst/>
          </a:prstGeom>
          <a:noFill/>
        </p:spPr>
        <p:txBody>
          <a:bodyPr wrap="none" rtlCol="0">
            <a:spAutoFit/>
          </a:bodyPr>
          <a:lstStyle/>
          <a:p>
            <a:pPr algn="ctr"/>
            <a:r>
              <a:rPr kumimoji="1" lang="ja-JP" altLang="en-US" dirty="0"/>
              <a:t>メインホスト</a:t>
            </a:r>
            <a:endParaRPr kumimoji="1" lang="en-US" altLang="ja-JP" dirty="0"/>
          </a:p>
        </p:txBody>
      </p:sp>
      <p:sp>
        <p:nvSpPr>
          <p:cNvPr id="36" name="角丸四角形 35">
            <a:extLst>
              <a:ext uri="{FF2B5EF4-FFF2-40B4-BE49-F238E27FC236}">
                <a16:creationId xmlns:a16="http://schemas.microsoft.com/office/drawing/2014/main" id="{97444BDA-4A73-7942-871A-435A3C9037F4}"/>
              </a:ext>
            </a:extLst>
          </p:cNvPr>
          <p:cNvSpPr/>
          <p:nvPr/>
        </p:nvSpPr>
        <p:spPr>
          <a:xfrm>
            <a:off x="3435008" y="6019426"/>
            <a:ext cx="1209134" cy="641463"/>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IDS</a:t>
            </a:r>
            <a:endParaRPr kumimoji="1" lang="ja-JP" altLang="en-US" dirty="0">
              <a:solidFill>
                <a:schemeClr val="tx1"/>
              </a:solidFill>
            </a:endParaRPr>
          </a:p>
        </p:txBody>
      </p:sp>
      <p:grpSp>
        <p:nvGrpSpPr>
          <p:cNvPr id="38" name="グループ化 37">
            <a:extLst>
              <a:ext uri="{FF2B5EF4-FFF2-40B4-BE49-F238E27FC236}">
                <a16:creationId xmlns:a16="http://schemas.microsoft.com/office/drawing/2014/main" id="{94BCB94E-3BB2-A54B-BF13-E351D50CE775}"/>
              </a:ext>
            </a:extLst>
          </p:cNvPr>
          <p:cNvGrpSpPr/>
          <p:nvPr/>
        </p:nvGrpSpPr>
        <p:grpSpPr>
          <a:xfrm>
            <a:off x="1295864" y="5088313"/>
            <a:ext cx="1288460" cy="1574599"/>
            <a:chOff x="1077144" y="4549505"/>
            <a:chExt cx="1528404" cy="2096094"/>
          </a:xfrm>
        </p:grpSpPr>
        <p:sp>
          <p:nvSpPr>
            <p:cNvPr id="39" name="角丸四角形 38">
              <a:extLst>
                <a:ext uri="{FF2B5EF4-FFF2-40B4-BE49-F238E27FC236}">
                  <a16:creationId xmlns:a16="http://schemas.microsoft.com/office/drawing/2014/main" id="{3CC09917-77F5-6143-9485-FF4D018D129D}"/>
                </a:ext>
              </a:extLst>
            </p:cNvPr>
            <p:cNvSpPr/>
            <p:nvPr/>
          </p:nvSpPr>
          <p:spPr>
            <a:xfrm>
              <a:off x="1077144" y="4549505"/>
              <a:ext cx="1528404" cy="2096094"/>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p>
            <a:p>
              <a:pPr algn="ctr"/>
              <a:endParaRPr kumimoji="1" lang="ja-JP" altLang="en-US" dirty="0"/>
            </a:p>
          </p:txBody>
        </p:sp>
        <p:sp>
          <p:nvSpPr>
            <p:cNvPr id="40" name="テキスト ボックス 39">
              <a:extLst>
                <a:ext uri="{FF2B5EF4-FFF2-40B4-BE49-F238E27FC236}">
                  <a16:creationId xmlns:a16="http://schemas.microsoft.com/office/drawing/2014/main" id="{8FACF7ED-6E70-DD45-9DB9-358370240038}"/>
                </a:ext>
              </a:extLst>
            </p:cNvPr>
            <p:cNvSpPr txBox="1"/>
            <p:nvPr/>
          </p:nvSpPr>
          <p:spPr>
            <a:xfrm>
              <a:off x="1584704" y="4570091"/>
              <a:ext cx="513282" cy="369333"/>
            </a:xfrm>
            <a:prstGeom prst="rect">
              <a:avLst/>
            </a:prstGeom>
            <a:noFill/>
          </p:spPr>
          <p:txBody>
            <a:bodyPr wrap="none" rtlCol="0">
              <a:spAutoFit/>
            </a:bodyPr>
            <a:lstStyle/>
            <a:p>
              <a:pPr algn="ctr"/>
              <a:r>
                <a:rPr kumimoji="1" lang="en-US" altLang="ja-JP" dirty="0">
                  <a:latin typeface="+mn-ea"/>
                </a:rPr>
                <a:t>VM</a:t>
              </a:r>
              <a:endParaRPr kumimoji="1" lang="ja-JP" altLang="en-US" dirty="0">
                <a:latin typeface="+mn-ea"/>
              </a:endParaRPr>
            </a:p>
          </p:txBody>
        </p:sp>
        <p:grpSp>
          <p:nvGrpSpPr>
            <p:cNvPr id="41" name="グループ化 40">
              <a:extLst>
                <a:ext uri="{FF2B5EF4-FFF2-40B4-BE49-F238E27FC236}">
                  <a16:creationId xmlns:a16="http://schemas.microsoft.com/office/drawing/2014/main" id="{4B9BD224-5969-524D-9BE8-260D59B231D7}"/>
                </a:ext>
              </a:extLst>
            </p:cNvPr>
            <p:cNvGrpSpPr/>
            <p:nvPr/>
          </p:nvGrpSpPr>
          <p:grpSpPr>
            <a:xfrm>
              <a:off x="1212708" y="5044804"/>
              <a:ext cx="1257276" cy="1553807"/>
              <a:chOff x="1140594" y="5069431"/>
              <a:chExt cx="1257276" cy="1553807"/>
            </a:xfrm>
          </p:grpSpPr>
          <p:sp>
            <p:nvSpPr>
              <p:cNvPr id="42" name="角丸四角形 41">
                <a:extLst>
                  <a:ext uri="{FF2B5EF4-FFF2-40B4-BE49-F238E27FC236}">
                    <a16:creationId xmlns:a16="http://schemas.microsoft.com/office/drawing/2014/main" id="{01F1D7A0-043E-AD42-BA3E-FE494E5B6FCF}"/>
                  </a:ext>
                </a:extLst>
              </p:cNvPr>
              <p:cNvSpPr/>
              <p:nvPr/>
            </p:nvSpPr>
            <p:spPr>
              <a:xfrm>
                <a:off x="1140595" y="5069431"/>
                <a:ext cx="1257275" cy="1544871"/>
              </a:xfrm>
              <a:prstGeom prst="roundRect">
                <a:avLst/>
              </a:prstGeom>
              <a:solidFill>
                <a:schemeClr val="accent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3" name="テキスト ボックス 42">
                <a:extLst>
                  <a:ext uri="{FF2B5EF4-FFF2-40B4-BE49-F238E27FC236}">
                    <a16:creationId xmlns:a16="http://schemas.microsoft.com/office/drawing/2014/main" id="{082931DC-6E79-E242-A786-B0064C4849BA}"/>
                  </a:ext>
                </a:extLst>
              </p:cNvPr>
              <p:cNvSpPr txBox="1"/>
              <p:nvPr/>
            </p:nvSpPr>
            <p:spPr>
              <a:xfrm>
                <a:off x="1337945" y="5235049"/>
                <a:ext cx="865574" cy="445905"/>
              </a:xfrm>
              <a:prstGeom prst="rect">
                <a:avLst/>
              </a:prstGeom>
              <a:noFill/>
            </p:spPr>
            <p:txBody>
              <a:bodyPr wrap="none" rtlCol="0">
                <a:spAutoFit/>
              </a:bodyPr>
              <a:lstStyle/>
              <a:p>
                <a:pPr algn="ctr"/>
                <a:r>
                  <a:rPr lang="ja-JP" altLang="en-US" dirty="0">
                    <a:latin typeface="+mn-ea"/>
                  </a:rPr>
                  <a:t>メモリ</a:t>
                </a:r>
                <a:endParaRPr kumimoji="1" lang="ja-JP" altLang="en-US" dirty="0">
                  <a:latin typeface="+mn-ea"/>
                </a:endParaRPr>
              </a:p>
            </p:txBody>
          </p:sp>
          <p:sp>
            <p:nvSpPr>
              <p:cNvPr id="44" name="角丸四角形 43">
                <a:extLst>
                  <a:ext uri="{FF2B5EF4-FFF2-40B4-BE49-F238E27FC236}">
                    <a16:creationId xmlns:a16="http://schemas.microsoft.com/office/drawing/2014/main" id="{56D39C04-AF77-1244-B290-84CDC213D532}"/>
                  </a:ext>
                </a:extLst>
              </p:cNvPr>
              <p:cNvSpPr/>
              <p:nvPr/>
            </p:nvSpPr>
            <p:spPr>
              <a:xfrm>
                <a:off x="1140595" y="5860750"/>
                <a:ext cx="1257275" cy="759655"/>
              </a:xfrm>
              <a:prstGeom prst="roundRect">
                <a:avLst/>
              </a:prstGeom>
              <a:solidFill>
                <a:schemeClr val="bg1"/>
              </a:solidFill>
              <a:ln>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メモリ</a:t>
                </a:r>
                <a:endParaRPr kumimoji="1" lang="ja-JP" altLang="en-US" dirty="0"/>
              </a:p>
            </p:txBody>
          </p:sp>
          <p:sp>
            <p:nvSpPr>
              <p:cNvPr id="45" name="角丸四角形 44">
                <a:extLst>
                  <a:ext uri="{FF2B5EF4-FFF2-40B4-BE49-F238E27FC236}">
                    <a16:creationId xmlns:a16="http://schemas.microsoft.com/office/drawing/2014/main" id="{94B30123-4E24-1147-AD76-1DBCEAA0905A}"/>
                  </a:ext>
                </a:extLst>
              </p:cNvPr>
              <p:cNvSpPr/>
              <p:nvPr/>
            </p:nvSpPr>
            <p:spPr>
              <a:xfrm>
                <a:off x="1140594" y="5863583"/>
                <a:ext cx="1257275" cy="759655"/>
              </a:xfrm>
              <a:prstGeom prst="roundRect">
                <a:avLst/>
              </a:prstGeom>
              <a:solidFill>
                <a:schemeClr val="bg1"/>
              </a:solid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メモリ</a:t>
                </a:r>
                <a:endParaRPr kumimoji="1" lang="ja-JP" altLang="en-US" dirty="0"/>
              </a:p>
            </p:txBody>
          </p:sp>
        </p:grpSp>
      </p:grpSp>
      <p:sp>
        <p:nvSpPr>
          <p:cNvPr id="46" name="正方形/長方形 45">
            <a:extLst>
              <a:ext uri="{FF2B5EF4-FFF2-40B4-BE49-F238E27FC236}">
                <a16:creationId xmlns:a16="http://schemas.microsoft.com/office/drawing/2014/main" id="{69563FAE-1D4C-DA45-A848-F9EBA0DA2BF0}"/>
              </a:ext>
            </a:extLst>
          </p:cNvPr>
          <p:cNvSpPr/>
          <p:nvPr/>
        </p:nvSpPr>
        <p:spPr>
          <a:xfrm>
            <a:off x="6219521" y="5027866"/>
            <a:ext cx="1566704" cy="1719155"/>
          </a:xfrm>
          <a:prstGeom prst="rect">
            <a:avLst/>
          </a:prstGeom>
          <a:solidFill>
            <a:schemeClr val="bg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47" name="テキスト ボックス 46">
            <a:extLst>
              <a:ext uri="{FF2B5EF4-FFF2-40B4-BE49-F238E27FC236}">
                <a16:creationId xmlns:a16="http://schemas.microsoft.com/office/drawing/2014/main" id="{4239F579-E16A-0440-909B-90532B2277F0}"/>
              </a:ext>
            </a:extLst>
          </p:cNvPr>
          <p:cNvSpPr txBox="1"/>
          <p:nvPr/>
        </p:nvSpPr>
        <p:spPr>
          <a:xfrm>
            <a:off x="6383606" y="4719078"/>
            <a:ext cx="1189749" cy="334967"/>
          </a:xfrm>
          <a:prstGeom prst="rect">
            <a:avLst/>
          </a:prstGeom>
          <a:noFill/>
        </p:spPr>
        <p:txBody>
          <a:bodyPr wrap="none" rtlCol="0">
            <a:spAutoFit/>
          </a:bodyPr>
          <a:lstStyle/>
          <a:p>
            <a:pPr algn="ctr"/>
            <a:r>
              <a:rPr kumimoji="1" lang="ja-JP" altLang="en-US" dirty="0"/>
              <a:t>サブホスト</a:t>
            </a:r>
          </a:p>
        </p:txBody>
      </p:sp>
      <p:sp>
        <p:nvSpPr>
          <p:cNvPr id="48" name="角丸四角形 47">
            <a:extLst>
              <a:ext uri="{FF2B5EF4-FFF2-40B4-BE49-F238E27FC236}">
                <a16:creationId xmlns:a16="http://schemas.microsoft.com/office/drawing/2014/main" id="{8B880AA7-2DDA-C44F-AD59-517232B4D158}"/>
              </a:ext>
            </a:extLst>
          </p:cNvPr>
          <p:cNvSpPr/>
          <p:nvPr/>
        </p:nvSpPr>
        <p:spPr>
          <a:xfrm>
            <a:off x="6506445" y="6039393"/>
            <a:ext cx="1066085" cy="578120"/>
          </a:xfrm>
          <a:prstGeom prst="roundRect">
            <a:avLst/>
          </a:prstGeom>
          <a:solidFill>
            <a:schemeClr val="accent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メモリ</a:t>
            </a:r>
            <a:endParaRPr kumimoji="1" lang="ja-JP" altLang="en-US" dirty="0">
              <a:solidFill>
                <a:schemeClr val="tx1"/>
              </a:solidFill>
            </a:endParaRPr>
          </a:p>
        </p:txBody>
      </p:sp>
      <p:cxnSp>
        <p:nvCxnSpPr>
          <p:cNvPr id="9" name="直線矢印コネクタ 8">
            <a:extLst>
              <a:ext uri="{FF2B5EF4-FFF2-40B4-BE49-F238E27FC236}">
                <a16:creationId xmlns:a16="http://schemas.microsoft.com/office/drawing/2014/main" id="{C8B749F5-73C5-714E-BE2A-6BE07CABE026}"/>
              </a:ext>
            </a:extLst>
          </p:cNvPr>
          <p:cNvCxnSpPr>
            <a:cxnSpLocks/>
          </p:cNvCxnSpPr>
          <p:nvPr/>
        </p:nvCxnSpPr>
        <p:spPr>
          <a:xfrm>
            <a:off x="2457441" y="5823752"/>
            <a:ext cx="951604" cy="399639"/>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直線矢印コネクタ 11">
            <a:extLst>
              <a:ext uri="{FF2B5EF4-FFF2-40B4-BE49-F238E27FC236}">
                <a16:creationId xmlns:a16="http://schemas.microsoft.com/office/drawing/2014/main" id="{43A14040-9814-3944-B7EE-73960492CC9F}"/>
              </a:ext>
            </a:extLst>
          </p:cNvPr>
          <p:cNvCxnSpPr>
            <a:cxnSpLocks/>
            <a:stCxn id="45" idx="3"/>
          </p:cNvCxnSpPr>
          <p:nvPr/>
        </p:nvCxnSpPr>
        <p:spPr>
          <a:xfrm flipV="1">
            <a:off x="2470041" y="6331568"/>
            <a:ext cx="939004" cy="10718"/>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4" name="乗算記号 53">
            <a:extLst>
              <a:ext uri="{FF2B5EF4-FFF2-40B4-BE49-F238E27FC236}">
                <a16:creationId xmlns:a16="http://schemas.microsoft.com/office/drawing/2014/main" id="{A2523A32-DB9C-9645-8810-D8449228F1A3}"/>
              </a:ext>
            </a:extLst>
          </p:cNvPr>
          <p:cNvSpPr/>
          <p:nvPr/>
        </p:nvSpPr>
        <p:spPr>
          <a:xfrm>
            <a:off x="2594706" y="6079053"/>
            <a:ext cx="696427" cy="694407"/>
          </a:xfrm>
          <a:prstGeom prst="mathMultiply">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61" name="直線矢印コネクタ 60">
            <a:extLst>
              <a:ext uri="{FF2B5EF4-FFF2-40B4-BE49-F238E27FC236}">
                <a16:creationId xmlns:a16="http://schemas.microsoft.com/office/drawing/2014/main" id="{730BA22A-437B-8842-959D-3AE4F89DA009}"/>
              </a:ext>
            </a:extLst>
          </p:cNvPr>
          <p:cNvCxnSpPr>
            <a:cxnSpLocks/>
            <a:stCxn id="36" idx="3"/>
          </p:cNvCxnSpPr>
          <p:nvPr/>
        </p:nvCxnSpPr>
        <p:spPr>
          <a:xfrm>
            <a:off x="4644142" y="6340158"/>
            <a:ext cx="1575379" cy="2128"/>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8016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par>
                          <p:cTn id="13" fill="hold">
                            <p:stCondLst>
                              <p:cond delay="500"/>
                            </p:stCondLst>
                            <p:childTnLst>
                              <p:par>
                                <p:cTn id="14" presetID="10" presetClass="entr" presetSubtype="0" fill="hold" grpId="0" nodeType="afterEffect">
                                  <p:stCondLst>
                                    <p:cond delay="0"/>
                                  </p:stCondLst>
                                  <p:childTnLst>
                                    <p:set>
                                      <p:cBhvr>
                                        <p:cTn id="15" dur="1" fill="hold">
                                          <p:stCondLst>
                                            <p:cond delay="0"/>
                                          </p:stCondLst>
                                        </p:cTn>
                                        <p:tgtEl>
                                          <p:spTgt spid="54"/>
                                        </p:tgtEl>
                                        <p:attrNameLst>
                                          <p:attrName>style.visibility</p:attrName>
                                        </p:attrNameLst>
                                      </p:cBhvr>
                                      <p:to>
                                        <p:strVal val="visible"/>
                                      </p:to>
                                    </p:set>
                                    <p:animEffect transition="in" filter="fade">
                                      <p:cBhvr>
                                        <p:cTn id="16" dur="500"/>
                                        <p:tgtEl>
                                          <p:spTgt spid="54"/>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61"/>
                                        </p:tgtEl>
                                        <p:attrNameLst>
                                          <p:attrName>style.visibility</p:attrName>
                                        </p:attrNameLst>
                                      </p:cBhvr>
                                      <p:to>
                                        <p:strVal val="visible"/>
                                      </p:to>
                                    </p:set>
                                    <p:animEffect transition="in" filter="fade">
                                      <p:cBhvr>
                                        <p:cTn id="21" dur="500"/>
                                        <p:tgtEl>
                                          <p:spTgt spid="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提案：</a:t>
            </a:r>
            <a:r>
              <a:rPr kumimoji="1" lang="en-US" altLang="ja-JP" dirty="0" err="1">
                <a:latin typeface="+mj-ea"/>
              </a:rPr>
              <a:t>VMemTrans</a:t>
            </a:r>
            <a:endParaRPr kumimoji="1" lang="ja-JP" altLang="en-US" dirty="0">
              <a:latin typeface="+mj-ea"/>
            </a:endParaRPr>
          </a:p>
        </p:txBody>
      </p:sp>
      <p:sp>
        <p:nvSpPr>
          <p:cNvPr id="3" name="コンテンツ プレースホルダー 2"/>
          <p:cNvSpPr>
            <a:spLocks noGrp="1"/>
          </p:cNvSpPr>
          <p:nvPr>
            <p:ph idx="1"/>
          </p:nvPr>
        </p:nvSpPr>
        <p:spPr>
          <a:xfrm>
            <a:off x="826477" y="1812925"/>
            <a:ext cx="8012723" cy="4495800"/>
          </a:xfrm>
        </p:spPr>
        <p:txBody>
          <a:bodyPr/>
          <a:lstStyle/>
          <a:p>
            <a:r>
              <a:rPr kumimoji="1" lang="ja-JP" altLang="en-US" dirty="0"/>
              <a:t>複数ホストに分割されたメモリを用いる</a:t>
            </a:r>
            <a:r>
              <a:rPr kumimoji="1" lang="en-US" altLang="ja-JP" dirty="0"/>
              <a:t>VM</a:t>
            </a:r>
            <a:r>
              <a:rPr kumimoji="1" lang="ja-JP" altLang="en-US" dirty="0"/>
              <a:t>に対して</a:t>
            </a:r>
            <a:r>
              <a:rPr kumimoji="1" lang="en-US" altLang="ja-JP" dirty="0"/>
              <a:t>IDS</a:t>
            </a:r>
            <a:r>
              <a:rPr kumimoji="1" lang="ja-JP" altLang="en-US" dirty="0"/>
              <a:t>オフロードを可能にする</a:t>
            </a:r>
            <a:endParaRPr kumimoji="1" lang="en-US" altLang="ja-JP" dirty="0"/>
          </a:p>
          <a:p>
            <a:pPr lvl="1"/>
            <a:r>
              <a:rPr kumimoji="1" lang="en-US" altLang="ja-JP" dirty="0"/>
              <a:t>IDS</a:t>
            </a:r>
            <a:r>
              <a:rPr kumimoji="1" lang="ja-JP" altLang="en-US" dirty="0"/>
              <a:t>を</a:t>
            </a:r>
            <a:r>
              <a:rPr lang="ja-JP" altLang="en-US" dirty="0"/>
              <a:t>メインホスト上にオフロード</a:t>
            </a:r>
            <a:endParaRPr lang="en-US" altLang="ja-JP" dirty="0"/>
          </a:p>
          <a:p>
            <a:pPr lvl="1"/>
            <a:r>
              <a:rPr lang="en-US" altLang="ja-JP" dirty="0" err="1"/>
              <a:t>VMemTrans</a:t>
            </a:r>
            <a:r>
              <a:rPr lang="ja-JP" altLang="en-US" dirty="0"/>
              <a:t>ランタイムが必要に応じてサブホストのメモリを自動取得</a:t>
            </a:r>
            <a:endParaRPr lang="en-US" altLang="ja-JP" dirty="0"/>
          </a:p>
          <a:p>
            <a:pPr lvl="1"/>
            <a:r>
              <a:rPr lang="en-US" altLang="ja-JP" dirty="0"/>
              <a:t>IDS</a:t>
            </a:r>
            <a:r>
              <a:rPr lang="ja-JP" altLang="en-US" dirty="0"/>
              <a:t>はメモリが分割されていることを意識する必要はない</a:t>
            </a:r>
            <a:endParaRPr lang="en-US" altLang="ja-JP" dirty="0"/>
          </a:p>
        </p:txBody>
      </p:sp>
      <p:sp>
        <p:nvSpPr>
          <p:cNvPr id="4" name="スライド番号プレースホルダー 3"/>
          <p:cNvSpPr>
            <a:spLocks noGrp="1"/>
          </p:cNvSpPr>
          <p:nvPr>
            <p:ph type="sldNum" sz="quarter" idx="10"/>
          </p:nvPr>
        </p:nvSpPr>
        <p:spPr/>
        <p:txBody>
          <a:bodyPr/>
          <a:lstStyle/>
          <a:p>
            <a:fld id="{597E4C98-913A-644D-8F1E-C467DF90C8E3}" type="slidenum">
              <a:rPr kumimoji="1" lang="ja-JP" altLang="en-US" smtClean="0"/>
              <a:t>7</a:t>
            </a:fld>
            <a:endParaRPr kumimoji="1" lang="ja-JP" altLang="en-US" dirty="0"/>
          </a:p>
        </p:txBody>
      </p:sp>
      <p:sp>
        <p:nvSpPr>
          <p:cNvPr id="5" name="正方形/長方形 4"/>
          <p:cNvSpPr/>
          <p:nvPr/>
        </p:nvSpPr>
        <p:spPr>
          <a:xfrm>
            <a:off x="1201311" y="4981589"/>
            <a:ext cx="3989934" cy="1609352"/>
          </a:xfrm>
          <a:prstGeom prst="rect">
            <a:avLst/>
          </a:prstGeom>
          <a:solidFill>
            <a:schemeClr val="bg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6" name="テキスト ボックス 5"/>
          <p:cNvSpPr txBox="1"/>
          <p:nvPr/>
        </p:nvSpPr>
        <p:spPr>
          <a:xfrm>
            <a:off x="2540488" y="4695412"/>
            <a:ext cx="1311578" cy="313572"/>
          </a:xfrm>
          <a:prstGeom prst="rect">
            <a:avLst/>
          </a:prstGeom>
          <a:noFill/>
        </p:spPr>
        <p:txBody>
          <a:bodyPr wrap="none" rtlCol="0">
            <a:spAutoFit/>
          </a:bodyPr>
          <a:lstStyle/>
          <a:p>
            <a:pPr algn="ctr"/>
            <a:r>
              <a:rPr kumimoji="1" lang="ja-JP" altLang="en-US" dirty="0"/>
              <a:t>メインホスト</a:t>
            </a:r>
            <a:endParaRPr kumimoji="1" lang="en-US" altLang="ja-JP" dirty="0"/>
          </a:p>
        </p:txBody>
      </p:sp>
      <p:sp>
        <p:nvSpPr>
          <p:cNvPr id="10" name="角丸四角形 9"/>
          <p:cNvSpPr/>
          <p:nvPr/>
        </p:nvSpPr>
        <p:spPr>
          <a:xfrm>
            <a:off x="3551699" y="5067341"/>
            <a:ext cx="1209134" cy="600492"/>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IDS</a:t>
            </a:r>
            <a:endParaRPr kumimoji="1" lang="ja-JP" altLang="en-US" dirty="0">
              <a:solidFill>
                <a:schemeClr val="tx1"/>
              </a:solidFill>
            </a:endParaRPr>
          </a:p>
        </p:txBody>
      </p:sp>
      <p:sp>
        <p:nvSpPr>
          <p:cNvPr id="11" name="角丸四角形 10"/>
          <p:cNvSpPr/>
          <p:nvPr/>
        </p:nvSpPr>
        <p:spPr>
          <a:xfrm>
            <a:off x="3466099" y="5951055"/>
            <a:ext cx="1380333" cy="576536"/>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err="1">
                <a:solidFill>
                  <a:schemeClr val="tx1"/>
                </a:solidFill>
              </a:rPr>
              <a:t>VMemTrans</a:t>
            </a:r>
            <a:r>
              <a:rPr lang="ja-JP" altLang="en-US" dirty="0">
                <a:solidFill>
                  <a:schemeClr val="tx1"/>
                </a:solidFill>
              </a:rPr>
              <a:t>ランタイム</a:t>
            </a:r>
            <a:endParaRPr kumimoji="1" lang="ja-JP" altLang="en-US" dirty="0">
              <a:solidFill>
                <a:schemeClr val="tx1"/>
              </a:solidFill>
            </a:endParaRPr>
          </a:p>
        </p:txBody>
      </p:sp>
      <p:sp>
        <p:nvSpPr>
          <p:cNvPr id="8" name="正方形/長方形 7"/>
          <p:cNvSpPr/>
          <p:nvPr/>
        </p:nvSpPr>
        <p:spPr>
          <a:xfrm>
            <a:off x="6509554" y="4981589"/>
            <a:ext cx="1566704" cy="1609351"/>
          </a:xfrm>
          <a:prstGeom prst="rect">
            <a:avLst/>
          </a:prstGeom>
          <a:solidFill>
            <a:schemeClr val="bg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9" name="テキスト ボックス 8"/>
          <p:cNvSpPr txBox="1"/>
          <p:nvPr/>
        </p:nvSpPr>
        <p:spPr>
          <a:xfrm>
            <a:off x="6735472" y="4695412"/>
            <a:ext cx="1189749" cy="313572"/>
          </a:xfrm>
          <a:prstGeom prst="rect">
            <a:avLst/>
          </a:prstGeom>
          <a:noFill/>
        </p:spPr>
        <p:txBody>
          <a:bodyPr wrap="none" rtlCol="0">
            <a:spAutoFit/>
          </a:bodyPr>
          <a:lstStyle/>
          <a:p>
            <a:pPr algn="ctr"/>
            <a:r>
              <a:rPr kumimoji="1" lang="ja-JP" altLang="en-US" dirty="0"/>
              <a:t>サブホスト</a:t>
            </a:r>
          </a:p>
        </p:txBody>
      </p:sp>
      <p:sp>
        <p:nvSpPr>
          <p:cNvPr id="13" name="角丸四角形 12"/>
          <p:cNvSpPr/>
          <p:nvPr/>
        </p:nvSpPr>
        <p:spPr>
          <a:xfrm>
            <a:off x="6797303" y="5966656"/>
            <a:ext cx="1066085" cy="541195"/>
          </a:xfrm>
          <a:prstGeom prst="roundRect">
            <a:avLst/>
          </a:prstGeom>
          <a:solidFill>
            <a:schemeClr val="accent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メモリ</a:t>
            </a:r>
            <a:endParaRPr kumimoji="1" lang="ja-JP" altLang="en-US" dirty="0">
              <a:solidFill>
                <a:schemeClr val="tx1"/>
              </a:solidFill>
            </a:endParaRPr>
          </a:p>
        </p:txBody>
      </p:sp>
      <p:cxnSp>
        <p:nvCxnSpPr>
          <p:cNvPr id="17" name="直線矢印コネクタ 16">
            <a:extLst>
              <a:ext uri="{FF2B5EF4-FFF2-40B4-BE49-F238E27FC236}">
                <a16:creationId xmlns:a16="http://schemas.microsoft.com/office/drawing/2014/main" id="{C9073FFD-DEAE-0A4C-9F97-00C73BFD2E19}"/>
              </a:ext>
            </a:extLst>
          </p:cNvPr>
          <p:cNvCxnSpPr>
            <a:stCxn id="13" idx="1"/>
          </p:cNvCxnSpPr>
          <p:nvPr/>
        </p:nvCxnSpPr>
        <p:spPr>
          <a:xfrm flipH="1">
            <a:off x="4846432" y="6237254"/>
            <a:ext cx="1950871" cy="2069"/>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直線矢印コネクタ 22">
            <a:extLst>
              <a:ext uri="{FF2B5EF4-FFF2-40B4-BE49-F238E27FC236}">
                <a16:creationId xmlns:a16="http://schemas.microsoft.com/office/drawing/2014/main" id="{9D8D2C16-1C90-FD48-A040-6103C44F4594}"/>
              </a:ext>
            </a:extLst>
          </p:cNvPr>
          <p:cNvCxnSpPr>
            <a:stCxn id="11" idx="0"/>
            <a:endCxn id="10" idx="2"/>
          </p:cNvCxnSpPr>
          <p:nvPr/>
        </p:nvCxnSpPr>
        <p:spPr>
          <a:xfrm flipV="1">
            <a:off x="4156266" y="5667833"/>
            <a:ext cx="0" cy="283222"/>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0" name="グループ化 19">
            <a:extLst>
              <a:ext uri="{FF2B5EF4-FFF2-40B4-BE49-F238E27FC236}">
                <a16:creationId xmlns:a16="http://schemas.microsoft.com/office/drawing/2014/main" id="{2A3EA8B8-3EFE-B44D-90AC-859CFE5B81FB}"/>
              </a:ext>
            </a:extLst>
          </p:cNvPr>
          <p:cNvGrpSpPr/>
          <p:nvPr/>
        </p:nvGrpSpPr>
        <p:grpSpPr>
          <a:xfrm>
            <a:off x="1252028" y="5008984"/>
            <a:ext cx="1288460" cy="1574599"/>
            <a:chOff x="1077144" y="4549505"/>
            <a:chExt cx="1528404" cy="2096094"/>
          </a:xfrm>
        </p:grpSpPr>
        <p:sp>
          <p:nvSpPr>
            <p:cNvPr id="21" name="角丸四角形 20">
              <a:extLst>
                <a:ext uri="{FF2B5EF4-FFF2-40B4-BE49-F238E27FC236}">
                  <a16:creationId xmlns:a16="http://schemas.microsoft.com/office/drawing/2014/main" id="{14F69C6F-0DCD-6946-8807-359ADA5095D7}"/>
                </a:ext>
              </a:extLst>
            </p:cNvPr>
            <p:cNvSpPr/>
            <p:nvPr/>
          </p:nvSpPr>
          <p:spPr>
            <a:xfrm>
              <a:off x="1077144" y="4549505"/>
              <a:ext cx="1528404" cy="2096094"/>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p>
            <a:p>
              <a:pPr algn="ctr"/>
              <a:endParaRPr kumimoji="1" lang="ja-JP" altLang="en-US" dirty="0"/>
            </a:p>
          </p:txBody>
        </p:sp>
        <p:sp>
          <p:nvSpPr>
            <p:cNvPr id="26" name="テキスト ボックス 25">
              <a:extLst>
                <a:ext uri="{FF2B5EF4-FFF2-40B4-BE49-F238E27FC236}">
                  <a16:creationId xmlns:a16="http://schemas.microsoft.com/office/drawing/2014/main" id="{F079E878-E8D4-344C-B86F-CDDF7F7711AD}"/>
                </a:ext>
              </a:extLst>
            </p:cNvPr>
            <p:cNvSpPr txBox="1"/>
            <p:nvPr/>
          </p:nvSpPr>
          <p:spPr>
            <a:xfrm>
              <a:off x="1584704" y="4570091"/>
              <a:ext cx="513282" cy="369333"/>
            </a:xfrm>
            <a:prstGeom prst="rect">
              <a:avLst/>
            </a:prstGeom>
            <a:noFill/>
          </p:spPr>
          <p:txBody>
            <a:bodyPr wrap="none" rtlCol="0">
              <a:spAutoFit/>
            </a:bodyPr>
            <a:lstStyle/>
            <a:p>
              <a:pPr algn="ctr"/>
              <a:r>
                <a:rPr kumimoji="1" lang="en-US" altLang="ja-JP" dirty="0">
                  <a:latin typeface="+mn-ea"/>
                </a:rPr>
                <a:t>VM</a:t>
              </a:r>
              <a:endParaRPr kumimoji="1" lang="ja-JP" altLang="en-US" dirty="0">
                <a:latin typeface="+mn-ea"/>
              </a:endParaRPr>
            </a:p>
          </p:txBody>
        </p:sp>
        <p:grpSp>
          <p:nvGrpSpPr>
            <p:cNvPr id="27" name="グループ化 26">
              <a:extLst>
                <a:ext uri="{FF2B5EF4-FFF2-40B4-BE49-F238E27FC236}">
                  <a16:creationId xmlns:a16="http://schemas.microsoft.com/office/drawing/2014/main" id="{0E3A0FA1-FCEF-7743-B9F3-4241CAE4C401}"/>
                </a:ext>
              </a:extLst>
            </p:cNvPr>
            <p:cNvGrpSpPr/>
            <p:nvPr/>
          </p:nvGrpSpPr>
          <p:grpSpPr>
            <a:xfrm>
              <a:off x="1212708" y="5044804"/>
              <a:ext cx="1257276" cy="1553807"/>
              <a:chOff x="1140594" y="5069431"/>
              <a:chExt cx="1257276" cy="1553807"/>
            </a:xfrm>
          </p:grpSpPr>
          <p:sp>
            <p:nvSpPr>
              <p:cNvPr id="28" name="角丸四角形 27">
                <a:extLst>
                  <a:ext uri="{FF2B5EF4-FFF2-40B4-BE49-F238E27FC236}">
                    <a16:creationId xmlns:a16="http://schemas.microsoft.com/office/drawing/2014/main" id="{BD6C0032-D767-1A43-96D5-FE807BB7CE71}"/>
                  </a:ext>
                </a:extLst>
              </p:cNvPr>
              <p:cNvSpPr/>
              <p:nvPr/>
            </p:nvSpPr>
            <p:spPr>
              <a:xfrm>
                <a:off x="1140595" y="5069431"/>
                <a:ext cx="1257275" cy="1544871"/>
              </a:xfrm>
              <a:prstGeom prst="roundRect">
                <a:avLst/>
              </a:prstGeom>
              <a:solidFill>
                <a:schemeClr val="accent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9" name="テキスト ボックス 28">
                <a:extLst>
                  <a:ext uri="{FF2B5EF4-FFF2-40B4-BE49-F238E27FC236}">
                    <a16:creationId xmlns:a16="http://schemas.microsoft.com/office/drawing/2014/main" id="{40EC6F7A-E13A-4046-BEEC-615A479CA5E2}"/>
                  </a:ext>
                </a:extLst>
              </p:cNvPr>
              <p:cNvSpPr txBox="1"/>
              <p:nvPr/>
            </p:nvSpPr>
            <p:spPr>
              <a:xfrm>
                <a:off x="1337945" y="5235049"/>
                <a:ext cx="865574" cy="445905"/>
              </a:xfrm>
              <a:prstGeom prst="rect">
                <a:avLst/>
              </a:prstGeom>
              <a:noFill/>
            </p:spPr>
            <p:txBody>
              <a:bodyPr wrap="none" rtlCol="0">
                <a:spAutoFit/>
              </a:bodyPr>
              <a:lstStyle/>
              <a:p>
                <a:pPr algn="ctr"/>
                <a:r>
                  <a:rPr lang="ja-JP" altLang="en-US" dirty="0">
                    <a:latin typeface="+mn-ea"/>
                  </a:rPr>
                  <a:t>メモリ</a:t>
                </a:r>
                <a:endParaRPr kumimoji="1" lang="ja-JP" altLang="en-US" dirty="0">
                  <a:latin typeface="+mn-ea"/>
                </a:endParaRPr>
              </a:p>
            </p:txBody>
          </p:sp>
          <p:sp>
            <p:nvSpPr>
              <p:cNvPr id="30" name="角丸四角形 29">
                <a:extLst>
                  <a:ext uri="{FF2B5EF4-FFF2-40B4-BE49-F238E27FC236}">
                    <a16:creationId xmlns:a16="http://schemas.microsoft.com/office/drawing/2014/main" id="{9A518BBE-71B0-914D-8941-D3918215EE2F}"/>
                  </a:ext>
                </a:extLst>
              </p:cNvPr>
              <p:cNvSpPr/>
              <p:nvPr/>
            </p:nvSpPr>
            <p:spPr>
              <a:xfrm>
                <a:off x="1140595" y="5860750"/>
                <a:ext cx="1257275" cy="759655"/>
              </a:xfrm>
              <a:prstGeom prst="roundRect">
                <a:avLst/>
              </a:prstGeom>
              <a:solidFill>
                <a:schemeClr val="bg1"/>
              </a:solidFill>
              <a:ln>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メモリ</a:t>
                </a:r>
                <a:endParaRPr kumimoji="1" lang="ja-JP" altLang="en-US" dirty="0"/>
              </a:p>
            </p:txBody>
          </p:sp>
          <p:sp>
            <p:nvSpPr>
              <p:cNvPr id="31" name="角丸四角形 30">
                <a:extLst>
                  <a:ext uri="{FF2B5EF4-FFF2-40B4-BE49-F238E27FC236}">
                    <a16:creationId xmlns:a16="http://schemas.microsoft.com/office/drawing/2014/main" id="{0C9011CE-EB1C-8D47-9DC0-C2B270600A5F}"/>
                  </a:ext>
                </a:extLst>
              </p:cNvPr>
              <p:cNvSpPr/>
              <p:nvPr/>
            </p:nvSpPr>
            <p:spPr>
              <a:xfrm>
                <a:off x="1140594" y="5863583"/>
                <a:ext cx="1257275" cy="759655"/>
              </a:xfrm>
              <a:prstGeom prst="roundRect">
                <a:avLst/>
              </a:prstGeom>
              <a:solidFill>
                <a:schemeClr val="bg1"/>
              </a:solid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メモリ</a:t>
                </a:r>
                <a:endParaRPr kumimoji="1" lang="ja-JP" altLang="en-US" dirty="0"/>
              </a:p>
            </p:txBody>
          </p:sp>
        </p:grpSp>
      </p:grpSp>
      <p:cxnSp>
        <p:nvCxnSpPr>
          <p:cNvPr id="15" name="直線矢印コネクタ 14">
            <a:extLst>
              <a:ext uri="{FF2B5EF4-FFF2-40B4-BE49-F238E27FC236}">
                <a16:creationId xmlns:a16="http://schemas.microsoft.com/office/drawing/2014/main" id="{E426442A-CD87-7749-A3E8-152F77810B17}"/>
              </a:ext>
            </a:extLst>
          </p:cNvPr>
          <p:cNvCxnSpPr>
            <a:cxnSpLocks/>
            <a:endCxn id="11" idx="1"/>
          </p:cNvCxnSpPr>
          <p:nvPr/>
        </p:nvCxnSpPr>
        <p:spPr>
          <a:xfrm>
            <a:off x="2422765" y="5715838"/>
            <a:ext cx="1043334" cy="523485"/>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626525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角丸四角形 40">
            <a:extLst>
              <a:ext uri="{FF2B5EF4-FFF2-40B4-BE49-F238E27FC236}">
                <a16:creationId xmlns:a16="http://schemas.microsoft.com/office/drawing/2014/main" id="{B541A9A7-5831-CB4D-9285-0D502F95B268}"/>
              </a:ext>
            </a:extLst>
          </p:cNvPr>
          <p:cNvSpPr/>
          <p:nvPr/>
        </p:nvSpPr>
        <p:spPr>
          <a:xfrm>
            <a:off x="5606426" y="4742845"/>
            <a:ext cx="1411023" cy="1982007"/>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34" name="角丸四角形 33">
            <a:extLst>
              <a:ext uri="{FF2B5EF4-FFF2-40B4-BE49-F238E27FC236}">
                <a16:creationId xmlns:a16="http://schemas.microsoft.com/office/drawing/2014/main" id="{75BD762F-39B2-0341-9E36-686BC033E84B}"/>
              </a:ext>
            </a:extLst>
          </p:cNvPr>
          <p:cNvSpPr/>
          <p:nvPr/>
        </p:nvSpPr>
        <p:spPr>
          <a:xfrm>
            <a:off x="1557612" y="4742845"/>
            <a:ext cx="1387975" cy="1978277"/>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p>
          <a:p>
            <a:pPr algn="ctr"/>
            <a:endParaRPr kumimoji="1" lang="ja-JP" altLang="en-US" dirty="0"/>
          </a:p>
        </p:txBody>
      </p:sp>
      <p:grpSp>
        <p:nvGrpSpPr>
          <p:cNvPr id="13" name="グループ化 12">
            <a:extLst>
              <a:ext uri="{FF2B5EF4-FFF2-40B4-BE49-F238E27FC236}">
                <a16:creationId xmlns:a16="http://schemas.microsoft.com/office/drawing/2014/main" id="{89393AE4-0DED-5144-B8B0-CCAAC36E83D7}"/>
              </a:ext>
            </a:extLst>
          </p:cNvPr>
          <p:cNvGrpSpPr/>
          <p:nvPr/>
        </p:nvGrpSpPr>
        <p:grpSpPr>
          <a:xfrm>
            <a:off x="3763904" y="5388002"/>
            <a:ext cx="1219200" cy="1137058"/>
            <a:chOff x="8672814" y="1812925"/>
            <a:chExt cx="1219200" cy="1137058"/>
          </a:xfrm>
          <a:solidFill>
            <a:schemeClr val="accent3"/>
          </a:solidFill>
        </p:grpSpPr>
        <p:sp>
          <p:nvSpPr>
            <p:cNvPr id="6" name="正方形/長方形 5">
              <a:extLst>
                <a:ext uri="{FF2B5EF4-FFF2-40B4-BE49-F238E27FC236}">
                  <a16:creationId xmlns:a16="http://schemas.microsoft.com/office/drawing/2014/main" id="{05185869-224B-6F46-9990-A5B97832FBF0}"/>
                </a:ext>
              </a:extLst>
            </p:cNvPr>
            <p:cNvSpPr/>
            <p:nvPr/>
          </p:nvSpPr>
          <p:spPr>
            <a:xfrm>
              <a:off x="8672814" y="1812925"/>
              <a:ext cx="1219200" cy="1137058"/>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dirty="0">
                <a:solidFill>
                  <a:schemeClr val="tx1"/>
                </a:solidFill>
              </a:endParaRPr>
            </a:p>
          </p:txBody>
        </p:sp>
        <p:grpSp>
          <p:nvGrpSpPr>
            <p:cNvPr id="12" name="グループ化 11">
              <a:extLst>
                <a:ext uri="{FF2B5EF4-FFF2-40B4-BE49-F238E27FC236}">
                  <a16:creationId xmlns:a16="http://schemas.microsoft.com/office/drawing/2014/main" id="{DB53BB17-08D0-0D40-8CD4-FCEE4E56270B}"/>
                </a:ext>
              </a:extLst>
            </p:cNvPr>
            <p:cNvGrpSpPr/>
            <p:nvPr/>
          </p:nvGrpSpPr>
          <p:grpSpPr>
            <a:xfrm>
              <a:off x="9573188" y="1812925"/>
              <a:ext cx="318826" cy="419922"/>
              <a:chOff x="9373724" y="1264768"/>
              <a:chExt cx="318826" cy="419922"/>
            </a:xfrm>
            <a:grpFill/>
          </p:grpSpPr>
          <p:sp>
            <p:nvSpPr>
              <p:cNvPr id="7" name="正方形/長方形 6">
                <a:extLst>
                  <a:ext uri="{FF2B5EF4-FFF2-40B4-BE49-F238E27FC236}">
                    <a16:creationId xmlns:a16="http://schemas.microsoft.com/office/drawing/2014/main" id="{4CFBB478-FB99-EA48-9153-F39C2AF48796}"/>
                  </a:ext>
                </a:extLst>
              </p:cNvPr>
              <p:cNvSpPr/>
              <p:nvPr/>
            </p:nvSpPr>
            <p:spPr>
              <a:xfrm rot="10800000">
                <a:off x="9404550" y="1264768"/>
                <a:ext cx="288000" cy="28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 name="三角形 10">
                <a:extLst>
                  <a:ext uri="{FF2B5EF4-FFF2-40B4-BE49-F238E27FC236}">
                    <a16:creationId xmlns:a16="http://schemas.microsoft.com/office/drawing/2014/main" id="{6776A1E0-0C84-F145-83AF-13B2E0B1D3D5}"/>
                  </a:ext>
                </a:extLst>
              </p:cNvPr>
              <p:cNvSpPr/>
              <p:nvPr/>
            </p:nvSpPr>
            <p:spPr>
              <a:xfrm rot="13507115">
                <a:off x="9272924" y="1378690"/>
                <a:ext cx="406800" cy="205200"/>
              </a:xfrm>
              <a:prstGeom prst="triangl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
        <p:nvSpPr>
          <p:cNvPr id="2" name="タイトル 1"/>
          <p:cNvSpPr>
            <a:spLocks noGrp="1"/>
          </p:cNvSpPr>
          <p:nvPr>
            <p:ph type="title"/>
          </p:nvPr>
        </p:nvSpPr>
        <p:spPr/>
        <p:txBody>
          <a:bodyPr/>
          <a:lstStyle/>
          <a:p>
            <a:r>
              <a:rPr lang="ja-JP" altLang="en-US" dirty="0"/>
              <a:t>メインホスト上の</a:t>
            </a:r>
            <a:r>
              <a:rPr lang="en-US" altLang="ja-JP" dirty="0">
                <a:latin typeface="+mj-ea"/>
              </a:rPr>
              <a:t>VM</a:t>
            </a:r>
            <a:r>
              <a:rPr lang="ja-JP" altLang="en-US" dirty="0"/>
              <a:t>とのメモリ</a:t>
            </a:r>
            <a:r>
              <a:rPr kumimoji="1" lang="ja-JP" altLang="en-US" dirty="0"/>
              <a:t>共有</a:t>
            </a:r>
          </a:p>
        </p:txBody>
      </p:sp>
      <p:sp>
        <p:nvSpPr>
          <p:cNvPr id="3" name="コンテンツ プレースホルダー 2"/>
          <p:cNvSpPr>
            <a:spLocks noGrp="1"/>
          </p:cNvSpPr>
          <p:nvPr>
            <p:ph idx="1"/>
          </p:nvPr>
        </p:nvSpPr>
        <p:spPr/>
        <p:txBody>
          <a:bodyPr/>
          <a:lstStyle/>
          <a:p>
            <a:r>
              <a:rPr kumimoji="1" lang="ja-JP" altLang="en-US" dirty="0"/>
              <a:t>メモリファイル</a:t>
            </a:r>
            <a:r>
              <a:rPr lang="ja-JP" altLang="en-US" dirty="0"/>
              <a:t>を用いて</a:t>
            </a:r>
            <a:r>
              <a:rPr kumimoji="1" lang="ja-JP" altLang="en-US" dirty="0"/>
              <a:t>メモリを</a:t>
            </a:r>
            <a:r>
              <a:rPr lang="ja-JP" altLang="en-US" dirty="0"/>
              <a:t>共有</a:t>
            </a:r>
            <a:r>
              <a:rPr lang="en-US" altLang="ja-JP" dirty="0"/>
              <a:t> </a:t>
            </a:r>
            <a:r>
              <a:rPr lang="en-US" altLang="ja-JP" sz="2200" dirty="0"/>
              <a:t>[</a:t>
            </a:r>
            <a:r>
              <a:rPr lang="en-US" altLang="ja-JP" sz="2200" dirty="0" err="1"/>
              <a:t>Kourai</a:t>
            </a:r>
            <a:r>
              <a:rPr lang="en-US" altLang="ja-JP" sz="2200" dirty="0"/>
              <a:t> et al.’14]</a:t>
            </a:r>
          </a:p>
          <a:p>
            <a:pPr lvl="1"/>
            <a:r>
              <a:rPr kumimoji="1" lang="ja-JP" altLang="en-US" dirty="0"/>
              <a:t>ファイルを</a:t>
            </a:r>
            <a:r>
              <a:rPr lang="en-US" altLang="ja-JP" dirty="0"/>
              <a:t>VM</a:t>
            </a:r>
            <a:r>
              <a:rPr lang="ja-JP" altLang="en-US" dirty="0"/>
              <a:t>と</a:t>
            </a:r>
            <a:r>
              <a:rPr lang="en-US" altLang="ja-JP" dirty="0"/>
              <a:t>IDS</a:t>
            </a:r>
            <a:r>
              <a:rPr lang="ja-JP" altLang="en-US" dirty="0"/>
              <a:t>のメモリにマッピングしてアクセス</a:t>
            </a:r>
            <a:endParaRPr kumimoji="1" lang="en-US" altLang="ja-JP" dirty="0"/>
          </a:p>
          <a:p>
            <a:pPr lvl="1"/>
            <a:r>
              <a:rPr lang="ja-JP" altLang="en-US" dirty="0"/>
              <a:t>データはメモリ上に置かれるため性能は低下しない</a:t>
            </a:r>
            <a:endParaRPr lang="en-US" altLang="ja-JP" dirty="0"/>
          </a:p>
          <a:p>
            <a:r>
              <a:rPr lang="ja-JP" altLang="en-US" dirty="0"/>
              <a:t>メモリファイルにはメインホスト上のメモリデータだけを格納</a:t>
            </a:r>
            <a:endParaRPr lang="en-US" altLang="ja-JP" dirty="0"/>
          </a:p>
          <a:p>
            <a:pPr lvl="1"/>
            <a:r>
              <a:rPr kumimoji="1" lang="ja-JP" altLang="en-US" dirty="0"/>
              <a:t>サブホスト上にあるメモリ領域へのアクセスを検知</a:t>
            </a:r>
            <a:endParaRPr kumimoji="1" lang="en-US" altLang="ja-JP" dirty="0"/>
          </a:p>
        </p:txBody>
      </p:sp>
      <p:sp>
        <p:nvSpPr>
          <p:cNvPr id="4" name="スライド番号プレースホルダー 3"/>
          <p:cNvSpPr>
            <a:spLocks noGrp="1"/>
          </p:cNvSpPr>
          <p:nvPr>
            <p:ph type="sldNum" sz="quarter" idx="10"/>
          </p:nvPr>
        </p:nvSpPr>
        <p:spPr/>
        <p:txBody>
          <a:bodyPr/>
          <a:lstStyle/>
          <a:p>
            <a:fld id="{597E4C98-913A-644D-8F1E-C467DF90C8E3}" type="slidenum">
              <a:rPr kumimoji="1" lang="ja-JP" altLang="en-US" smtClean="0"/>
              <a:t>8</a:t>
            </a:fld>
            <a:endParaRPr kumimoji="1" lang="ja-JP" altLang="en-US" dirty="0"/>
          </a:p>
        </p:txBody>
      </p:sp>
      <p:sp>
        <p:nvSpPr>
          <p:cNvPr id="20" name="角丸四角形 19"/>
          <p:cNvSpPr/>
          <p:nvPr/>
        </p:nvSpPr>
        <p:spPr>
          <a:xfrm>
            <a:off x="1656297" y="5388002"/>
            <a:ext cx="1219200" cy="1137058"/>
          </a:xfrm>
          <a:prstGeom prst="round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endParaRPr>
          </a:p>
        </p:txBody>
      </p:sp>
      <p:sp>
        <p:nvSpPr>
          <p:cNvPr id="21" name="テキスト ボックス 20"/>
          <p:cNvSpPr txBox="1"/>
          <p:nvPr/>
        </p:nvSpPr>
        <p:spPr>
          <a:xfrm>
            <a:off x="2009256" y="4892306"/>
            <a:ext cx="513282" cy="369332"/>
          </a:xfrm>
          <a:prstGeom prst="rect">
            <a:avLst/>
          </a:prstGeom>
          <a:noFill/>
        </p:spPr>
        <p:txBody>
          <a:bodyPr wrap="none" rtlCol="0">
            <a:spAutoFit/>
          </a:bodyPr>
          <a:lstStyle/>
          <a:p>
            <a:pPr algn="ctr"/>
            <a:r>
              <a:rPr lang="en-US" altLang="ja-JP" dirty="0"/>
              <a:t>VM</a:t>
            </a:r>
            <a:endParaRPr kumimoji="1" lang="ja-JP" altLang="en-US" dirty="0"/>
          </a:p>
        </p:txBody>
      </p:sp>
      <p:sp>
        <p:nvSpPr>
          <p:cNvPr id="23" name="テキスト ボックス 22"/>
          <p:cNvSpPr txBox="1"/>
          <p:nvPr/>
        </p:nvSpPr>
        <p:spPr>
          <a:xfrm>
            <a:off x="5673862" y="4742845"/>
            <a:ext cx="1308563" cy="646331"/>
          </a:xfrm>
          <a:prstGeom prst="rect">
            <a:avLst/>
          </a:prstGeom>
          <a:noFill/>
        </p:spPr>
        <p:txBody>
          <a:bodyPr wrap="none" rtlCol="0">
            <a:spAutoFit/>
          </a:bodyPr>
          <a:lstStyle/>
          <a:p>
            <a:pPr algn="ctr"/>
            <a:r>
              <a:rPr kumimoji="1" lang="en-US" altLang="ja-JP" dirty="0" err="1"/>
              <a:t>VMemTrans</a:t>
            </a:r>
            <a:endParaRPr kumimoji="1" lang="en-US" altLang="ja-JP" dirty="0"/>
          </a:p>
          <a:p>
            <a:pPr algn="ctr"/>
            <a:r>
              <a:rPr kumimoji="1" lang="ja-JP" altLang="en-US" dirty="0"/>
              <a:t>ランタイム</a:t>
            </a:r>
          </a:p>
        </p:txBody>
      </p:sp>
      <p:sp>
        <p:nvSpPr>
          <p:cNvPr id="24" name="角丸四角形 23"/>
          <p:cNvSpPr/>
          <p:nvPr/>
        </p:nvSpPr>
        <p:spPr>
          <a:xfrm>
            <a:off x="5718544" y="5388002"/>
            <a:ext cx="1219200" cy="1137058"/>
          </a:xfrm>
          <a:prstGeom prst="round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endParaRPr>
          </a:p>
        </p:txBody>
      </p:sp>
      <p:cxnSp>
        <p:nvCxnSpPr>
          <p:cNvPr id="26" name="直線コネクタ 25"/>
          <p:cNvCxnSpPr>
            <a:cxnSpLocks/>
          </p:cNvCxnSpPr>
          <p:nvPr/>
        </p:nvCxnSpPr>
        <p:spPr>
          <a:xfrm>
            <a:off x="1842979" y="5388001"/>
            <a:ext cx="2293760" cy="0"/>
          </a:xfrm>
          <a:prstGeom prst="line">
            <a:avLst/>
          </a:prstGeom>
          <a:ln w="25400" cmpd="sng">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27" name="直線コネクタ 26"/>
          <p:cNvCxnSpPr>
            <a:cxnSpLocks/>
          </p:cNvCxnSpPr>
          <p:nvPr/>
        </p:nvCxnSpPr>
        <p:spPr>
          <a:xfrm>
            <a:off x="1842979" y="6525059"/>
            <a:ext cx="2293760" cy="0"/>
          </a:xfrm>
          <a:prstGeom prst="line">
            <a:avLst/>
          </a:prstGeom>
          <a:ln w="25400" cmpd="sng">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a:xfrm>
            <a:off x="4268118" y="5388001"/>
            <a:ext cx="2469932" cy="0"/>
          </a:xfrm>
          <a:prstGeom prst="line">
            <a:avLst/>
          </a:prstGeom>
          <a:ln w="25400" cmpd="sng">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a:off x="4268118" y="6525059"/>
            <a:ext cx="2469932" cy="0"/>
          </a:xfrm>
          <a:prstGeom prst="line">
            <a:avLst/>
          </a:prstGeom>
          <a:ln w="25400" cmpd="sng">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31" name="角丸四角形 30"/>
          <p:cNvSpPr/>
          <p:nvPr/>
        </p:nvSpPr>
        <p:spPr>
          <a:xfrm>
            <a:off x="3763621" y="5975132"/>
            <a:ext cx="1219200" cy="549927"/>
          </a:xfrm>
          <a:prstGeom prst="roundRect">
            <a:avLst/>
          </a:prstGeom>
          <a:solidFill>
            <a:schemeClr val="bg1"/>
          </a:solid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p>
        </p:txBody>
      </p:sp>
      <p:sp>
        <p:nvSpPr>
          <p:cNvPr id="32" name="角丸四角形 31"/>
          <p:cNvSpPr/>
          <p:nvPr/>
        </p:nvSpPr>
        <p:spPr>
          <a:xfrm>
            <a:off x="5718545" y="5975133"/>
            <a:ext cx="1219200" cy="549926"/>
          </a:xfrm>
          <a:prstGeom prst="roundRect">
            <a:avLst/>
          </a:prstGeom>
          <a:solidFill>
            <a:schemeClr val="bg1"/>
          </a:solid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p>
        </p:txBody>
      </p:sp>
      <p:sp>
        <p:nvSpPr>
          <p:cNvPr id="33" name="角丸四角形 32"/>
          <p:cNvSpPr/>
          <p:nvPr/>
        </p:nvSpPr>
        <p:spPr>
          <a:xfrm>
            <a:off x="1656298" y="5975132"/>
            <a:ext cx="1219200" cy="549927"/>
          </a:xfrm>
          <a:prstGeom prst="roundRect">
            <a:avLst/>
          </a:prstGeom>
          <a:solidFill>
            <a:schemeClr val="bg1"/>
          </a:solid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p>
        </p:txBody>
      </p:sp>
      <p:sp>
        <p:nvSpPr>
          <p:cNvPr id="30" name="角丸四角形 29">
            <a:extLst>
              <a:ext uri="{FF2B5EF4-FFF2-40B4-BE49-F238E27FC236}">
                <a16:creationId xmlns:a16="http://schemas.microsoft.com/office/drawing/2014/main" id="{D50AAF26-C821-5A4E-BB29-4AB29746B5D4}"/>
              </a:ext>
            </a:extLst>
          </p:cNvPr>
          <p:cNvSpPr/>
          <p:nvPr/>
        </p:nvSpPr>
        <p:spPr>
          <a:xfrm>
            <a:off x="7619191" y="5656285"/>
            <a:ext cx="1209134" cy="600492"/>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IDS</a:t>
            </a:r>
            <a:endParaRPr kumimoji="1" lang="ja-JP" altLang="en-US" dirty="0">
              <a:solidFill>
                <a:schemeClr val="tx1"/>
              </a:solidFill>
            </a:endParaRPr>
          </a:p>
        </p:txBody>
      </p:sp>
      <p:cxnSp>
        <p:nvCxnSpPr>
          <p:cNvPr id="18" name="直線矢印コネクタ 17">
            <a:extLst>
              <a:ext uri="{FF2B5EF4-FFF2-40B4-BE49-F238E27FC236}">
                <a16:creationId xmlns:a16="http://schemas.microsoft.com/office/drawing/2014/main" id="{5D3021A1-B9A6-2345-A15D-FDA968230638}"/>
              </a:ext>
            </a:extLst>
          </p:cNvPr>
          <p:cNvCxnSpPr>
            <a:cxnSpLocks/>
            <a:stCxn id="24" idx="3"/>
          </p:cNvCxnSpPr>
          <p:nvPr/>
        </p:nvCxnSpPr>
        <p:spPr>
          <a:xfrm>
            <a:off x="6937744" y="5956531"/>
            <a:ext cx="663971"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テキスト ボックス 7">
            <a:extLst>
              <a:ext uri="{FF2B5EF4-FFF2-40B4-BE49-F238E27FC236}">
                <a16:creationId xmlns:a16="http://schemas.microsoft.com/office/drawing/2014/main" id="{1135245B-081B-F241-835C-9880C6024421}"/>
              </a:ext>
            </a:extLst>
          </p:cNvPr>
          <p:cNvSpPr txBox="1"/>
          <p:nvPr/>
        </p:nvSpPr>
        <p:spPr>
          <a:xfrm>
            <a:off x="1901053" y="5557029"/>
            <a:ext cx="729687" cy="369332"/>
          </a:xfrm>
          <a:prstGeom prst="rect">
            <a:avLst/>
          </a:prstGeom>
          <a:noFill/>
        </p:spPr>
        <p:txBody>
          <a:bodyPr wrap="none" rtlCol="0">
            <a:spAutoFit/>
          </a:bodyPr>
          <a:lstStyle/>
          <a:p>
            <a:r>
              <a:rPr kumimoji="1" lang="ja-JP" altLang="en-US" dirty="0"/>
              <a:t>メモリ</a:t>
            </a:r>
          </a:p>
        </p:txBody>
      </p:sp>
      <p:sp>
        <p:nvSpPr>
          <p:cNvPr id="42" name="テキスト ボックス 41">
            <a:extLst>
              <a:ext uri="{FF2B5EF4-FFF2-40B4-BE49-F238E27FC236}">
                <a16:creationId xmlns:a16="http://schemas.microsoft.com/office/drawing/2014/main" id="{C2B29992-84E7-0F4B-A08C-D059E36997C2}"/>
              </a:ext>
            </a:extLst>
          </p:cNvPr>
          <p:cNvSpPr txBox="1"/>
          <p:nvPr/>
        </p:nvSpPr>
        <p:spPr>
          <a:xfrm>
            <a:off x="5963299" y="5557029"/>
            <a:ext cx="729687" cy="369332"/>
          </a:xfrm>
          <a:prstGeom prst="rect">
            <a:avLst/>
          </a:prstGeom>
          <a:noFill/>
        </p:spPr>
        <p:txBody>
          <a:bodyPr wrap="none" rtlCol="0">
            <a:spAutoFit/>
          </a:bodyPr>
          <a:lstStyle/>
          <a:p>
            <a:r>
              <a:rPr kumimoji="1" lang="ja-JP" altLang="en-US" dirty="0"/>
              <a:t>メモリ</a:t>
            </a:r>
          </a:p>
        </p:txBody>
      </p:sp>
      <p:sp>
        <p:nvSpPr>
          <p:cNvPr id="9" name="テキスト ボックス 8">
            <a:extLst>
              <a:ext uri="{FF2B5EF4-FFF2-40B4-BE49-F238E27FC236}">
                <a16:creationId xmlns:a16="http://schemas.microsoft.com/office/drawing/2014/main" id="{A577D794-3753-254E-B311-B40B1CA40D5A}"/>
              </a:ext>
            </a:extLst>
          </p:cNvPr>
          <p:cNvSpPr txBox="1"/>
          <p:nvPr/>
        </p:nvSpPr>
        <p:spPr>
          <a:xfrm>
            <a:off x="3598810" y="5003543"/>
            <a:ext cx="1548822" cy="369332"/>
          </a:xfrm>
          <a:prstGeom prst="rect">
            <a:avLst/>
          </a:prstGeom>
          <a:noFill/>
        </p:spPr>
        <p:txBody>
          <a:bodyPr wrap="none" rtlCol="0">
            <a:spAutoFit/>
          </a:bodyPr>
          <a:lstStyle/>
          <a:p>
            <a:r>
              <a:rPr kumimoji="1" lang="ja-JP" altLang="en-US" dirty="0"/>
              <a:t>メモリファイル</a:t>
            </a:r>
          </a:p>
        </p:txBody>
      </p:sp>
    </p:spTree>
    <p:extLst>
      <p:ext uri="{BB962C8B-B14F-4D97-AF65-F5344CB8AC3E}">
        <p14:creationId xmlns:p14="http://schemas.microsoft.com/office/powerpoint/2010/main" val="1342302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fade">
                                      <p:cBhvr>
                                        <p:cTn id="7" dur="500"/>
                                        <p:tgtEl>
                                          <p:spTgt spid="26"/>
                                        </p:tgtEl>
                                      </p:cBhvr>
                                    </p:animEffect>
                                  </p:childTnLst>
                                </p:cTn>
                              </p:par>
                              <p:par>
                                <p:cTn id="8" presetID="10" presetClass="entr" presetSubtype="0" fill="hold" nodeType="withEffect">
                                  <p:stCondLst>
                                    <p:cond delay="0"/>
                                  </p:stCondLst>
                                  <p:childTnLst>
                                    <p:set>
                                      <p:cBhvr>
                                        <p:cTn id="9" dur="1" fill="hold">
                                          <p:stCondLst>
                                            <p:cond delay="0"/>
                                          </p:stCondLst>
                                        </p:cTn>
                                        <p:tgtEl>
                                          <p:spTgt spid="27"/>
                                        </p:tgtEl>
                                        <p:attrNameLst>
                                          <p:attrName>style.visibility</p:attrName>
                                        </p:attrNameLst>
                                      </p:cBhvr>
                                      <p:to>
                                        <p:strVal val="visible"/>
                                      </p:to>
                                    </p:set>
                                    <p:animEffect transition="in" filter="fade">
                                      <p:cBhvr>
                                        <p:cTn id="10" dur="500"/>
                                        <p:tgtEl>
                                          <p:spTgt spid="27"/>
                                        </p:tgtEl>
                                      </p:cBhvr>
                                    </p:animEffect>
                                  </p:childTnLst>
                                </p:cTn>
                              </p:par>
                            </p:childTnLst>
                          </p:cTn>
                        </p:par>
                        <p:par>
                          <p:cTn id="11" fill="hold">
                            <p:stCondLst>
                              <p:cond delay="500"/>
                            </p:stCondLst>
                            <p:childTnLst>
                              <p:par>
                                <p:cTn id="12" presetID="10" presetClass="entr" presetSubtype="0" fill="hold" grpId="0" nodeType="afterEffect">
                                  <p:stCondLst>
                                    <p:cond delay="0"/>
                                  </p:stCondLst>
                                  <p:childTnLst>
                                    <p:set>
                                      <p:cBhvr>
                                        <p:cTn id="13" dur="1" fill="hold">
                                          <p:stCondLst>
                                            <p:cond delay="0"/>
                                          </p:stCondLst>
                                        </p:cTn>
                                        <p:tgtEl>
                                          <p:spTgt spid="20"/>
                                        </p:tgtEl>
                                        <p:attrNameLst>
                                          <p:attrName>style.visibility</p:attrName>
                                        </p:attrNameLst>
                                      </p:cBhvr>
                                      <p:to>
                                        <p:strVal val="visible"/>
                                      </p:to>
                                    </p:set>
                                    <p:animEffect transition="in" filter="fade">
                                      <p:cBhvr>
                                        <p:cTn id="14" dur="500"/>
                                        <p:tgtEl>
                                          <p:spTgt spid="20"/>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8"/>
                                        </p:tgtEl>
                                        <p:attrNameLst>
                                          <p:attrName>style.visibility</p:attrName>
                                        </p:attrNameLst>
                                      </p:cBhvr>
                                      <p:to>
                                        <p:strVal val="visible"/>
                                      </p:to>
                                    </p:set>
                                    <p:animEffect transition="in" filter="fade">
                                      <p:cBhvr>
                                        <p:cTn id="22" dur="500"/>
                                        <p:tgtEl>
                                          <p:spTgt spid="28"/>
                                        </p:tgtEl>
                                      </p:cBhvr>
                                    </p:animEffect>
                                  </p:childTnLst>
                                </p:cTn>
                              </p:par>
                              <p:par>
                                <p:cTn id="23" presetID="10" presetClass="entr" presetSubtype="0" fill="hold" nodeType="withEffect">
                                  <p:stCondLst>
                                    <p:cond delay="0"/>
                                  </p:stCondLst>
                                  <p:childTnLst>
                                    <p:set>
                                      <p:cBhvr>
                                        <p:cTn id="24" dur="1" fill="hold">
                                          <p:stCondLst>
                                            <p:cond delay="0"/>
                                          </p:stCondLst>
                                        </p:cTn>
                                        <p:tgtEl>
                                          <p:spTgt spid="29"/>
                                        </p:tgtEl>
                                        <p:attrNameLst>
                                          <p:attrName>style.visibility</p:attrName>
                                        </p:attrNameLst>
                                      </p:cBhvr>
                                      <p:to>
                                        <p:strVal val="visible"/>
                                      </p:to>
                                    </p:set>
                                    <p:animEffect transition="in" filter="fade">
                                      <p:cBhvr>
                                        <p:cTn id="25" dur="500"/>
                                        <p:tgtEl>
                                          <p:spTgt spid="29"/>
                                        </p:tgtEl>
                                      </p:cBhvr>
                                    </p:animEffect>
                                  </p:childTnLst>
                                </p:cTn>
                              </p:par>
                            </p:childTnLst>
                          </p:cTn>
                        </p:par>
                        <p:par>
                          <p:cTn id="26" fill="hold">
                            <p:stCondLst>
                              <p:cond delay="500"/>
                            </p:stCondLst>
                            <p:childTnLst>
                              <p:par>
                                <p:cTn id="27" presetID="10" presetClass="entr" presetSubtype="0" fill="hold" grpId="0" nodeType="afterEffect">
                                  <p:stCondLst>
                                    <p:cond delay="0"/>
                                  </p:stCondLst>
                                  <p:childTnLst>
                                    <p:set>
                                      <p:cBhvr>
                                        <p:cTn id="28" dur="1" fill="hold">
                                          <p:stCondLst>
                                            <p:cond delay="0"/>
                                          </p:stCondLst>
                                        </p:cTn>
                                        <p:tgtEl>
                                          <p:spTgt spid="24"/>
                                        </p:tgtEl>
                                        <p:attrNameLst>
                                          <p:attrName>style.visibility</p:attrName>
                                        </p:attrNameLst>
                                      </p:cBhvr>
                                      <p:to>
                                        <p:strVal val="visible"/>
                                      </p:to>
                                    </p:set>
                                    <p:animEffect transition="in" filter="fade">
                                      <p:cBhvr>
                                        <p:cTn id="29" dur="500"/>
                                        <p:tgtEl>
                                          <p:spTgt spid="24"/>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42"/>
                                        </p:tgtEl>
                                        <p:attrNameLst>
                                          <p:attrName>style.visibility</p:attrName>
                                        </p:attrNameLst>
                                      </p:cBhvr>
                                      <p:to>
                                        <p:strVal val="visible"/>
                                      </p:to>
                                    </p:set>
                                    <p:animEffect transition="in" filter="fade">
                                      <p:cBhvr>
                                        <p:cTn id="32" dur="500"/>
                                        <p:tgtEl>
                                          <p:spTgt spid="42"/>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0"/>
                                        </p:tgtEl>
                                        <p:attrNameLst>
                                          <p:attrName>style.visibility</p:attrName>
                                        </p:attrNameLst>
                                      </p:cBhvr>
                                      <p:to>
                                        <p:strVal val="visible"/>
                                      </p:to>
                                    </p:set>
                                    <p:animEffect transition="in" filter="fade">
                                      <p:cBhvr>
                                        <p:cTn id="37" dur="500"/>
                                        <p:tgtEl>
                                          <p:spTgt spid="30"/>
                                        </p:tgtEl>
                                      </p:cBhvr>
                                    </p:animEffect>
                                  </p:childTnLst>
                                </p:cTn>
                              </p:par>
                            </p:childTnLst>
                          </p:cTn>
                        </p:par>
                        <p:par>
                          <p:cTn id="38" fill="hold">
                            <p:stCondLst>
                              <p:cond delay="500"/>
                            </p:stCondLst>
                            <p:childTnLst>
                              <p:par>
                                <p:cTn id="39" presetID="10" presetClass="entr" presetSubtype="0" fill="hold" nodeType="afterEffect">
                                  <p:stCondLst>
                                    <p:cond delay="0"/>
                                  </p:stCondLst>
                                  <p:childTnLst>
                                    <p:set>
                                      <p:cBhvr>
                                        <p:cTn id="40" dur="1" fill="hold">
                                          <p:stCondLst>
                                            <p:cond delay="0"/>
                                          </p:stCondLst>
                                        </p:cTn>
                                        <p:tgtEl>
                                          <p:spTgt spid="18"/>
                                        </p:tgtEl>
                                        <p:attrNameLst>
                                          <p:attrName>style.visibility</p:attrName>
                                        </p:attrNameLst>
                                      </p:cBhvr>
                                      <p:to>
                                        <p:strVal val="visible"/>
                                      </p:to>
                                    </p:set>
                                    <p:animEffect transition="in" filter="fade">
                                      <p:cBhvr>
                                        <p:cTn id="41" dur="500"/>
                                        <p:tgtEl>
                                          <p:spTgt spid="18"/>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33"/>
                                        </p:tgtEl>
                                        <p:attrNameLst>
                                          <p:attrName>style.visibility</p:attrName>
                                        </p:attrNameLst>
                                      </p:cBhvr>
                                      <p:to>
                                        <p:strVal val="visible"/>
                                      </p:to>
                                    </p:set>
                                    <p:animEffect transition="in" filter="fade">
                                      <p:cBhvr>
                                        <p:cTn id="46" dur="500"/>
                                        <p:tgtEl>
                                          <p:spTgt spid="33"/>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31"/>
                                        </p:tgtEl>
                                        <p:attrNameLst>
                                          <p:attrName>style.visibility</p:attrName>
                                        </p:attrNameLst>
                                      </p:cBhvr>
                                      <p:to>
                                        <p:strVal val="visible"/>
                                      </p:to>
                                    </p:set>
                                    <p:animEffect transition="in" filter="fade">
                                      <p:cBhvr>
                                        <p:cTn id="51" dur="500"/>
                                        <p:tgtEl>
                                          <p:spTgt spid="31"/>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grpId="0" nodeType="clickEffect">
                                  <p:stCondLst>
                                    <p:cond delay="0"/>
                                  </p:stCondLst>
                                  <p:childTnLst>
                                    <p:set>
                                      <p:cBhvr>
                                        <p:cTn id="55" dur="1" fill="hold">
                                          <p:stCondLst>
                                            <p:cond delay="0"/>
                                          </p:stCondLst>
                                        </p:cTn>
                                        <p:tgtEl>
                                          <p:spTgt spid="32"/>
                                        </p:tgtEl>
                                        <p:attrNameLst>
                                          <p:attrName>style.visibility</p:attrName>
                                        </p:attrNameLst>
                                      </p:cBhvr>
                                      <p:to>
                                        <p:strVal val="visible"/>
                                      </p:to>
                                    </p:set>
                                    <p:animEffect transition="in" filter="fade">
                                      <p:cBhvr>
                                        <p:cTn id="56"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4" grpId="0" animBg="1"/>
      <p:bldP spid="31" grpId="0" animBg="1"/>
      <p:bldP spid="32" grpId="0" animBg="1"/>
      <p:bldP spid="33" grpId="0" animBg="1"/>
      <p:bldP spid="30" grpId="0" animBg="1"/>
      <p:bldP spid="8" grpId="0"/>
      <p:bldP spid="4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サブホスト上のメモリの取得</a:t>
            </a:r>
            <a:r>
              <a:rPr lang="en-US" altLang="ja-JP" dirty="0"/>
              <a:t> </a:t>
            </a:r>
            <a:r>
              <a:rPr lang="en-US" altLang="ja-JP" dirty="0">
                <a:latin typeface="+mj-ea"/>
              </a:rPr>
              <a:t>(</a:t>
            </a:r>
            <a:r>
              <a:rPr lang="ja-JP" altLang="en-US" dirty="0">
                <a:latin typeface="+mj-ea"/>
              </a:rPr>
              <a:t>手法</a:t>
            </a:r>
            <a:r>
              <a:rPr lang="en-US" altLang="ja-JP" dirty="0">
                <a:latin typeface="+mj-ea"/>
              </a:rPr>
              <a:t>1)</a:t>
            </a:r>
            <a:endParaRPr kumimoji="1" lang="ja-JP" altLang="en-US" dirty="0">
              <a:latin typeface="+mj-ea"/>
            </a:endParaRPr>
          </a:p>
        </p:txBody>
      </p:sp>
      <p:sp>
        <p:nvSpPr>
          <p:cNvPr id="3" name="コンテンツ プレースホルダー 2"/>
          <p:cNvSpPr>
            <a:spLocks noGrp="1"/>
          </p:cNvSpPr>
          <p:nvPr>
            <p:ph idx="1"/>
          </p:nvPr>
        </p:nvSpPr>
        <p:spPr/>
        <p:txBody>
          <a:bodyPr/>
          <a:lstStyle/>
          <a:p>
            <a:r>
              <a:rPr lang="en-US" altLang="ja-JP" dirty="0" err="1"/>
              <a:t>VMemTrans</a:t>
            </a:r>
            <a:r>
              <a:rPr lang="ja-JP" altLang="en-US" dirty="0"/>
              <a:t>ランタイムがサブホストと通信してメモリを取得</a:t>
            </a:r>
            <a:endParaRPr kumimoji="1" lang="en-US" altLang="ja-JP" dirty="0"/>
          </a:p>
          <a:p>
            <a:pPr lvl="1"/>
            <a:r>
              <a:rPr lang="en-US" altLang="ja-JP" dirty="0"/>
              <a:t>VM</a:t>
            </a:r>
            <a:r>
              <a:rPr lang="ja-JP" altLang="en-US" dirty="0"/>
              <a:t>のメモリ管理に影響を与えずにメモリを取得可能</a:t>
            </a:r>
            <a:endParaRPr lang="en-US" altLang="ja-JP" dirty="0"/>
          </a:p>
          <a:p>
            <a:pPr lvl="1"/>
            <a:r>
              <a:rPr lang="ja-JP" altLang="en-US" dirty="0"/>
              <a:t>取得したデータを保持し続けるとメモリ容量を圧迫し、内容が古くなる恐れ</a:t>
            </a:r>
            <a:endParaRPr lang="en-US" altLang="ja-JP" dirty="0"/>
          </a:p>
          <a:p>
            <a:pPr lvl="2"/>
            <a:r>
              <a:rPr lang="ja-JP" altLang="en-US" dirty="0"/>
              <a:t>最小限のデータのみ保持することで対処</a:t>
            </a:r>
            <a:endParaRPr lang="en-US" altLang="ja-JP" dirty="0"/>
          </a:p>
        </p:txBody>
      </p:sp>
      <p:sp>
        <p:nvSpPr>
          <p:cNvPr id="6" name="スライド番号プレースホルダー 5"/>
          <p:cNvSpPr>
            <a:spLocks noGrp="1"/>
          </p:cNvSpPr>
          <p:nvPr>
            <p:ph type="sldNum" sz="quarter" idx="10"/>
          </p:nvPr>
        </p:nvSpPr>
        <p:spPr/>
        <p:txBody>
          <a:bodyPr/>
          <a:lstStyle/>
          <a:p>
            <a:fld id="{597E4C98-913A-644D-8F1E-C467DF90C8E3}" type="slidenum">
              <a:rPr kumimoji="1" lang="ja-JP" altLang="en-US" smtClean="0"/>
              <a:t>9</a:t>
            </a:fld>
            <a:endParaRPr kumimoji="1" lang="ja-JP" altLang="en-US" dirty="0"/>
          </a:p>
        </p:txBody>
      </p:sp>
      <p:sp>
        <p:nvSpPr>
          <p:cNvPr id="19" name="正方形/長方形 18"/>
          <p:cNvSpPr/>
          <p:nvPr/>
        </p:nvSpPr>
        <p:spPr>
          <a:xfrm>
            <a:off x="1222332" y="5019217"/>
            <a:ext cx="3989934" cy="1719156"/>
          </a:xfrm>
          <a:prstGeom prst="rect">
            <a:avLst/>
          </a:prstGeom>
          <a:solidFill>
            <a:schemeClr val="bg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0" name="テキスト ボックス 19"/>
          <p:cNvSpPr txBox="1"/>
          <p:nvPr/>
        </p:nvSpPr>
        <p:spPr>
          <a:xfrm>
            <a:off x="2561509" y="4713514"/>
            <a:ext cx="1311578" cy="334967"/>
          </a:xfrm>
          <a:prstGeom prst="rect">
            <a:avLst/>
          </a:prstGeom>
          <a:noFill/>
        </p:spPr>
        <p:txBody>
          <a:bodyPr wrap="none" rtlCol="0">
            <a:spAutoFit/>
          </a:bodyPr>
          <a:lstStyle/>
          <a:p>
            <a:pPr algn="ctr"/>
            <a:r>
              <a:rPr kumimoji="1" lang="ja-JP" altLang="en-US" dirty="0"/>
              <a:t>メインホスト</a:t>
            </a:r>
            <a:endParaRPr kumimoji="1" lang="en-US" altLang="ja-JP" dirty="0"/>
          </a:p>
        </p:txBody>
      </p:sp>
      <p:sp>
        <p:nvSpPr>
          <p:cNvPr id="21" name="角丸四角形 20"/>
          <p:cNvSpPr/>
          <p:nvPr/>
        </p:nvSpPr>
        <p:spPr>
          <a:xfrm>
            <a:off x="3183784" y="5110819"/>
            <a:ext cx="1209134" cy="641463"/>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IDS</a:t>
            </a:r>
            <a:endParaRPr kumimoji="1" lang="ja-JP" altLang="en-US" dirty="0">
              <a:solidFill>
                <a:schemeClr val="tx1"/>
              </a:solidFill>
            </a:endParaRPr>
          </a:p>
        </p:txBody>
      </p:sp>
      <p:sp>
        <p:nvSpPr>
          <p:cNvPr id="22" name="角丸四角形 21"/>
          <p:cNvSpPr/>
          <p:nvPr/>
        </p:nvSpPr>
        <p:spPr>
          <a:xfrm>
            <a:off x="3098183" y="6047039"/>
            <a:ext cx="1380333" cy="615873"/>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err="1">
                <a:solidFill>
                  <a:schemeClr val="tx1"/>
                </a:solidFill>
              </a:rPr>
              <a:t>VMemTrans</a:t>
            </a:r>
            <a:r>
              <a:rPr lang="ja-JP" altLang="en-US" dirty="0">
                <a:solidFill>
                  <a:schemeClr val="tx1"/>
                </a:solidFill>
              </a:rPr>
              <a:t>ランタイム</a:t>
            </a:r>
            <a:endParaRPr kumimoji="1" lang="ja-JP" altLang="en-US" dirty="0">
              <a:solidFill>
                <a:schemeClr val="tx1"/>
              </a:solidFill>
            </a:endParaRPr>
          </a:p>
        </p:txBody>
      </p:sp>
      <p:grpSp>
        <p:nvGrpSpPr>
          <p:cNvPr id="24" name="グループ化 23"/>
          <p:cNvGrpSpPr/>
          <p:nvPr/>
        </p:nvGrpSpPr>
        <p:grpSpPr>
          <a:xfrm>
            <a:off x="1295864" y="5088313"/>
            <a:ext cx="1288460" cy="1574599"/>
            <a:chOff x="1077144" y="4549505"/>
            <a:chExt cx="1528404" cy="2096094"/>
          </a:xfrm>
        </p:grpSpPr>
        <p:sp>
          <p:nvSpPr>
            <p:cNvPr id="28" name="角丸四角形 27"/>
            <p:cNvSpPr/>
            <p:nvPr/>
          </p:nvSpPr>
          <p:spPr>
            <a:xfrm>
              <a:off x="1077144" y="4549505"/>
              <a:ext cx="1528404" cy="2096094"/>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p>
            <a:p>
              <a:pPr algn="ctr"/>
              <a:endParaRPr kumimoji="1" lang="ja-JP" altLang="en-US" dirty="0"/>
            </a:p>
          </p:txBody>
        </p:sp>
        <p:sp>
          <p:nvSpPr>
            <p:cNvPr id="29" name="テキスト ボックス 28"/>
            <p:cNvSpPr txBox="1"/>
            <p:nvPr/>
          </p:nvSpPr>
          <p:spPr>
            <a:xfrm>
              <a:off x="1584704" y="4570091"/>
              <a:ext cx="513282" cy="369333"/>
            </a:xfrm>
            <a:prstGeom prst="rect">
              <a:avLst/>
            </a:prstGeom>
            <a:noFill/>
          </p:spPr>
          <p:txBody>
            <a:bodyPr wrap="none" rtlCol="0">
              <a:spAutoFit/>
            </a:bodyPr>
            <a:lstStyle/>
            <a:p>
              <a:pPr algn="ctr"/>
              <a:r>
                <a:rPr kumimoji="1" lang="en-US" altLang="ja-JP" dirty="0">
                  <a:latin typeface="+mn-ea"/>
                </a:rPr>
                <a:t>VM</a:t>
              </a:r>
              <a:endParaRPr kumimoji="1" lang="ja-JP" altLang="en-US" dirty="0">
                <a:latin typeface="+mn-ea"/>
              </a:endParaRPr>
            </a:p>
          </p:txBody>
        </p:sp>
        <p:grpSp>
          <p:nvGrpSpPr>
            <p:cNvPr id="30" name="グループ化 29"/>
            <p:cNvGrpSpPr/>
            <p:nvPr/>
          </p:nvGrpSpPr>
          <p:grpSpPr>
            <a:xfrm>
              <a:off x="1212708" y="5044804"/>
              <a:ext cx="1257276" cy="1553807"/>
              <a:chOff x="1140594" y="5069431"/>
              <a:chExt cx="1257276" cy="1553807"/>
            </a:xfrm>
          </p:grpSpPr>
          <p:sp>
            <p:nvSpPr>
              <p:cNvPr id="31" name="角丸四角形 30"/>
              <p:cNvSpPr/>
              <p:nvPr/>
            </p:nvSpPr>
            <p:spPr>
              <a:xfrm>
                <a:off x="1140595" y="5069431"/>
                <a:ext cx="1257275" cy="1544871"/>
              </a:xfrm>
              <a:prstGeom prst="roundRect">
                <a:avLst/>
              </a:prstGeom>
              <a:solidFill>
                <a:schemeClr val="accent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2" name="テキスト ボックス 31"/>
              <p:cNvSpPr txBox="1"/>
              <p:nvPr/>
            </p:nvSpPr>
            <p:spPr>
              <a:xfrm>
                <a:off x="1337945" y="5235049"/>
                <a:ext cx="865574" cy="445905"/>
              </a:xfrm>
              <a:prstGeom prst="rect">
                <a:avLst/>
              </a:prstGeom>
              <a:noFill/>
            </p:spPr>
            <p:txBody>
              <a:bodyPr wrap="none" rtlCol="0">
                <a:spAutoFit/>
              </a:bodyPr>
              <a:lstStyle/>
              <a:p>
                <a:pPr algn="ctr"/>
                <a:r>
                  <a:rPr lang="ja-JP" altLang="en-US" dirty="0">
                    <a:latin typeface="+mn-ea"/>
                  </a:rPr>
                  <a:t>メモリ</a:t>
                </a:r>
                <a:endParaRPr kumimoji="1" lang="ja-JP" altLang="en-US" dirty="0">
                  <a:latin typeface="+mn-ea"/>
                </a:endParaRPr>
              </a:p>
            </p:txBody>
          </p:sp>
          <p:sp>
            <p:nvSpPr>
              <p:cNvPr id="33" name="角丸四角形 32"/>
              <p:cNvSpPr/>
              <p:nvPr/>
            </p:nvSpPr>
            <p:spPr>
              <a:xfrm>
                <a:off x="1140595" y="5860750"/>
                <a:ext cx="1257275" cy="759655"/>
              </a:xfrm>
              <a:prstGeom prst="roundRect">
                <a:avLst/>
              </a:prstGeom>
              <a:solidFill>
                <a:schemeClr val="bg1"/>
              </a:solidFill>
              <a:ln>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メモリ</a:t>
                </a:r>
                <a:endParaRPr kumimoji="1" lang="ja-JP" altLang="en-US" dirty="0"/>
              </a:p>
            </p:txBody>
          </p:sp>
          <p:sp>
            <p:nvSpPr>
              <p:cNvPr id="34" name="角丸四角形 33"/>
              <p:cNvSpPr/>
              <p:nvPr/>
            </p:nvSpPr>
            <p:spPr>
              <a:xfrm>
                <a:off x="1140594" y="5863583"/>
                <a:ext cx="1257275" cy="759655"/>
              </a:xfrm>
              <a:prstGeom prst="roundRect">
                <a:avLst/>
              </a:prstGeom>
              <a:solidFill>
                <a:schemeClr val="bg1"/>
              </a:solid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メモリ</a:t>
                </a:r>
                <a:endParaRPr kumimoji="1" lang="ja-JP" altLang="en-US" dirty="0"/>
              </a:p>
            </p:txBody>
          </p:sp>
        </p:grpSp>
      </p:grpSp>
      <p:sp>
        <p:nvSpPr>
          <p:cNvPr id="35" name="正方形/長方形 34"/>
          <p:cNvSpPr/>
          <p:nvPr/>
        </p:nvSpPr>
        <p:spPr>
          <a:xfrm>
            <a:off x="6730114" y="5019217"/>
            <a:ext cx="1566704" cy="1719155"/>
          </a:xfrm>
          <a:prstGeom prst="rect">
            <a:avLst/>
          </a:prstGeom>
          <a:solidFill>
            <a:schemeClr val="bg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36" name="テキスト ボックス 35"/>
          <p:cNvSpPr txBox="1"/>
          <p:nvPr/>
        </p:nvSpPr>
        <p:spPr>
          <a:xfrm>
            <a:off x="6956032" y="4713514"/>
            <a:ext cx="1189749" cy="334967"/>
          </a:xfrm>
          <a:prstGeom prst="rect">
            <a:avLst/>
          </a:prstGeom>
          <a:noFill/>
        </p:spPr>
        <p:txBody>
          <a:bodyPr wrap="none" rtlCol="0">
            <a:spAutoFit/>
          </a:bodyPr>
          <a:lstStyle/>
          <a:p>
            <a:pPr algn="ctr"/>
            <a:r>
              <a:rPr kumimoji="1" lang="ja-JP" altLang="en-US" dirty="0"/>
              <a:t>サブホスト</a:t>
            </a:r>
          </a:p>
        </p:txBody>
      </p:sp>
      <p:sp>
        <p:nvSpPr>
          <p:cNvPr id="37" name="角丸四角形 36"/>
          <p:cNvSpPr/>
          <p:nvPr/>
        </p:nvSpPr>
        <p:spPr>
          <a:xfrm>
            <a:off x="7017863" y="6071494"/>
            <a:ext cx="1066085" cy="578120"/>
          </a:xfrm>
          <a:prstGeom prst="roundRect">
            <a:avLst/>
          </a:prstGeom>
          <a:solidFill>
            <a:schemeClr val="accent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メモリ</a:t>
            </a:r>
            <a:endParaRPr kumimoji="1" lang="ja-JP" altLang="en-US" dirty="0">
              <a:solidFill>
                <a:schemeClr val="tx1"/>
              </a:solidFill>
            </a:endParaRPr>
          </a:p>
        </p:txBody>
      </p:sp>
      <p:sp>
        <p:nvSpPr>
          <p:cNvPr id="38" name="角丸四角形 37"/>
          <p:cNvSpPr/>
          <p:nvPr/>
        </p:nvSpPr>
        <p:spPr>
          <a:xfrm>
            <a:off x="7026547" y="6340158"/>
            <a:ext cx="604723" cy="289060"/>
          </a:xfrm>
          <a:prstGeom prst="roundRect">
            <a:avLst/>
          </a:prstGeom>
          <a:solidFill>
            <a:schemeClr val="accent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endParaRPr>
          </a:p>
          <a:p>
            <a:pPr algn="ctr"/>
            <a:endParaRPr kumimoji="1" lang="ja-JP" altLang="en-US" dirty="0">
              <a:solidFill>
                <a:schemeClr val="tx1"/>
              </a:solidFill>
            </a:endParaRPr>
          </a:p>
        </p:txBody>
      </p:sp>
      <p:cxnSp>
        <p:nvCxnSpPr>
          <p:cNvPr id="12" name="直線矢印コネクタ 11"/>
          <p:cNvCxnSpPr>
            <a:stCxn id="22" idx="0"/>
            <a:endCxn id="21" idx="2"/>
          </p:cNvCxnSpPr>
          <p:nvPr/>
        </p:nvCxnSpPr>
        <p:spPr>
          <a:xfrm flipV="1">
            <a:off x="3788350" y="5752282"/>
            <a:ext cx="1" cy="294757"/>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44" name="グループ化 43"/>
          <p:cNvGrpSpPr/>
          <p:nvPr/>
        </p:nvGrpSpPr>
        <p:grpSpPr>
          <a:xfrm>
            <a:off x="4478516" y="5463212"/>
            <a:ext cx="2345026" cy="891764"/>
            <a:chOff x="4478516" y="5463212"/>
            <a:chExt cx="2345026" cy="891764"/>
          </a:xfrm>
        </p:grpSpPr>
        <p:cxnSp>
          <p:nvCxnSpPr>
            <p:cNvPr id="41" name="直線矢印コネクタ 40"/>
            <p:cNvCxnSpPr>
              <a:stCxn id="22" idx="3"/>
              <a:endCxn id="35" idx="1"/>
            </p:cNvCxnSpPr>
            <p:nvPr/>
          </p:nvCxnSpPr>
          <p:spPr>
            <a:xfrm flipV="1">
              <a:off x="4478516" y="5878795"/>
              <a:ext cx="2251598" cy="476181"/>
            </a:xfrm>
            <a:prstGeom prst="straightConnector1">
              <a:avLst/>
            </a:prstGeom>
            <a:ln w="57150">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42" name="テキスト ボックス 41"/>
            <p:cNvSpPr txBox="1"/>
            <p:nvPr/>
          </p:nvSpPr>
          <p:spPr>
            <a:xfrm>
              <a:off x="5170525" y="5463212"/>
              <a:ext cx="1653017" cy="369332"/>
            </a:xfrm>
            <a:prstGeom prst="rect">
              <a:avLst/>
            </a:prstGeom>
            <a:noFill/>
          </p:spPr>
          <p:txBody>
            <a:bodyPr wrap="none" rtlCol="0">
              <a:spAutoFit/>
            </a:bodyPr>
            <a:lstStyle/>
            <a:p>
              <a:r>
                <a:rPr kumimoji="1" lang="ja-JP" altLang="en-US" dirty="0"/>
                <a:t>メモリ転送要求</a:t>
              </a:r>
            </a:p>
          </p:txBody>
        </p:sp>
      </p:grpSp>
    </p:spTree>
    <p:extLst>
      <p:ext uri="{BB962C8B-B14F-4D97-AF65-F5344CB8AC3E}">
        <p14:creationId xmlns:p14="http://schemas.microsoft.com/office/powerpoint/2010/main" val="1718846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fade">
                                      <p:cBhvr>
                                        <p:cTn id="7" dur="500"/>
                                        <p:tgtEl>
                                          <p:spTgt spid="4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1" nodeType="clickEffect">
                                  <p:stCondLst>
                                    <p:cond delay="0"/>
                                  </p:stCondLst>
                                  <p:childTnLst>
                                    <p:set>
                                      <p:cBhvr>
                                        <p:cTn id="11" dur="1" fill="hold">
                                          <p:stCondLst>
                                            <p:cond delay="0"/>
                                          </p:stCondLst>
                                        </p:cTn>
                                        <p:tgtEl>
                                          <p:spTgt spid="38"/>
                                        </p:tgtEl>
                                        <p:attrNameLst>
                                          <p:attrName>style.visibility</p:attrName>
                                        </p:attrNameLst>
                                      </p:cBhvr>
                                      <p:to>
                                        <p:strVal val="visible"/>
                                      </p:to>
                                    </p:set>
                                    <p:animEffect transition="in" filter="fade">
                                      <p:cBhvr>
                                        <p:cTn id="12" dur="500"/>
                                        <p:tgtEl>
                                          <p:spTgt spid="38"/>
                                        </p:tgtEl>
                                      </p:cBhvr>
                                    </p:animEffect>
                                  </p:childTnLst>
                                </p:cTn>
                              </p:par>
                            </p:childTnLst>
                          </p:cTn>
                        </p:par>
                        <p:par>
                          <p:cTn id="13" fill="hold">
                            <p:stCondLst>
                              <p:cond delay="500"/>
                            </p:stCondLst>
                            <p:childTnLst>
                              <p:par>
                                <p:cTn id="14" presetID="37" presetClass="path" presetSubtype="0" accel="50000" decel="50000" fill="hold" grpId="0" nodeType="afterEffect">
                                  <p:stCondLst>
                                    <p:cond delay="500"/>
                                  </p:stCondLst>
                                  <p:childTnLst>
                                    <p:animMotion origin="layout" path="M 1.11111E-6 -1.85185E-6 L -0.0724 0.04005 C -0.0875 0.04908 -0.11024 0.05394 -0.13386 0.05394 C -0.16076 0.05394 -0.18247 0.04908 -0.19757 0.04005 L -0.26979 -1.85185E-6 " pathEditMode="relative" rAng="0" ptsTypes="AAAAA">
                                      <p:cBhvr>
                                        <p:cTn id="15" dur="2000" fill="hold"/>
                                        <p:tgtEl>
                                          <p:spTgt spid="38"/>
                                        </p:tgtEl>
                                        <p:attrNameLst>
                                          <p:attrName>ppt_x</p:attrName>
                                          <p:attrName>ppt_y</p:attrName>
                                        </p:attrNameLst>
                                      </p:cBhvr>
                                      <p:rCtr x="-13490" y="2685"/>
                                    </p:animMotion>
                                  </p:childTnLst>
                                </p:cTn>
                              </p:par>
                            </p:childTnLst>
                          </p:cTn>
                        </p:par>
                        <p:par>
                          <p:cTn id="16" fill="hold">
                            <p:stCondLst>
                              <p:cond delay="3000"/>
                            </p:stCondLst>
                            <p:childTnLst>
                              <p:par>
                                <p:cTn id="17" presetID="10" presetClass="entr" presetSubtype="0" fill="hold" nodeType="afterEffect">
                                  <p:stCondLst>
                                    <p:cond delay="500"/>
                                  </p:stCondLst>
                                  <p:childTnLst>
                                    <p:set>
                                      <p:cBhvr>
                                        <p:cTn id="18" dur="1" fill="hold">
                                          <p:stCondLst>
                                            <p:cond delay="0"/>
                                          </p:stCondLst>
                                        </p:cTn>
                                        <p:tgtEl>
                                          <p:spTgt spid="12"/>
                                        </p:tgtEl>
                                        <p:attrNameLst>
                                          <p:attrName>style.visibility</p:attrName>
                                        </p:attrNameLst>
                                      </p:cBhvr>
                                      <p:to>
                                        <p:strVal val="visible"/>
                                      </p:to>
                                    </p:set>
                                    <p:animEffect transition="in" filter="fade">
                                      <p:cBhvr>
                                        <p:cTn id="19"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P spid="38" grpId="1" animBg="1"/>
    </p:bldLst>
  </p:timing>
</p:sld>
</file>

<file path=ppt/theme/theme1.xml><?xml version="1.0" encoding="utf-8"?>
<a:theme xmlns:a="http://schemas.openxmlformats.org/drawingml/2006/main" name="テーマ4">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Cambria-Calibri">
      <a:majorFont>
        <a:latin typeface="Cambria" panose="02040503050406030204"/>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ample_blu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ample_blu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ample_blu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ample_blu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ample_blu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ample_blu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ample_blu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テーマ4" id="{89278EAE-1361-A343-BCFD-AA9725B37B3A}" vid="{1E908B06-A62A-1A46-A03C-E76C5CD18E5D}"/>
    </a:ext>
  </a:extLst>
</a:theme>
</file>

<file path=ppt/theme/theme2.xml><?xml version="1.0" encoding="utf-8"?>
<a:theme xmlns:a="http://schemas.openxmlformats.org/drawingml/2006/main" name="ホワイ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Yu Gothic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Yu Gothic"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テーマ3</Template>
  <TotalTime>5702</TotalTime>
  <Words>2163</Words>
  <Application>Microsoft Macintosh PowerPoint</Application>
  <PresentationFormat>画面に合わせる (4:3)</PresentationFormat>
  <Paragraphs>366</Paragraphs>
  <Slides>16</Slides>
  <Notes>16</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16</vt:i4>
      </vt:variant>
    </vt:vector>
  </HeadingPairs>
  <TitlesOfParts>
    <vt:vector size="22" baseType="lpstr">
      <vt:lpstr>ＭＳ Ｐゴシック</vt:lpstr>
      <vt:lpstr>Yu Gothic</vt:lpstr>
      <vt:lpstr>Calibri</vt:lpstr>
      <vt:lpstr>Cambria</vt:lpstr>
      <vt:lpstr>Verdana</vt:lpstr>
      <vt:lpstr>テーマ4</vt:lpstr>
      <vt:lpstr>複数ホストに分割されたメモリを用いる仮想マシンの監視機構</vt:lpstr>
      <vt:lpstr>大容量メモリを持つVM</vt:lpstr>
      <vt:lpstr>VMマイグレーション</vt:lpstr>
      <vt:lpstr>分割マイグレーション [Suetake et al.’16]</vt:lpstr>
      <vt:lpstr>IDSオフロードの問題 (1/2)</vt:lpstr>
      <vt:lpstr>IDSオフロードの問題 (2/2)</vt:lpstr>
      <vt:lpstr>提案：VMemTrans</vt:lpstr>
      <vt:lpstr>メインホスト上のVMとのメモリ共有</vt:lpstr>
      <vt:lpstr>サブホスト上のメモリの取得 (手法1)</vt:lpstr>
      <vt:lpstr>サブホスト上のメモリの取得 (手法2)</vt:lpstr>
      <vt:lpstr>既存のIDSのオフロード</vt:lpstr>
      <vt:lpstr>実験</vt:lpstr>
      <vt:lpstr>IDSオフロードの性能</vt:lpstr>
      <vt:lpstr>VMの性能への影響</vt:lpstr>
      <vt:lpstr>関連研究</vt:lpstr>
      <vt:lpstr>まとめ</vt:lpstr>
    </vt:vector>
  </TitlesOfParts>
  <Company/>
  <LinksUpToDate>false</LinksUpToDate>
  <SharedDoc>false</SharedDoc>
  <HyperlinksChanged>false</HyperlinksChanged>
  <AppVersion>16.0010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大和功輝</dc:creator>
  <cp:lastModifiedBy>大和功輝</cp:lastModifiedBy>
  <cp:revision>531</cp:revision>
  <cp:lastPrinted>2018-02-20T06:42:42Z</cp:lastPrinted>
  <dcterms:created xsi:type="dcterms:W3CDTF">2017-08-31T00:06:42Z</dcterms:created>
  <dcterms:modified xsi:type="dcterms:W3CDTF">2018-02-21T23:40:29Z</dcterms:modified>
</cp:coreProperties>
</file>