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270" r:id="rId3"/>
    <p:sldId id="274" r:id="rId4"/>
    <p:sldId id="258" r:id="rId5"/>
    <p:sldId id="259" r:id="rId6"/>
    <p:sldId id="260" r:id="rId7"/>
    <p:sldId id="263" r:id="rId8"/>
    <p:sldId id="264" r:id="rId9"/>
    <p:sldId id="265" r:id="rId10"/>
    <p:sldId id="268" r:id="rId11"/>
    <p:sldId id="266" r:id="rId12"/>
    <p:sldId id="267" r:id="rId13"/>
    <p:sldId id="269" r:id="rId14"/>
    <p:sldId id="273" r:id="rId15"/>
    <p:sldId id="275" r:id="rId16"/>
    <p:sldId id="272" r:id="rId17"/>
    <p:sldId id="271" r:id="rId18"/>
    <p:sldId id="276"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0"/>
    <p:restoredTop sz="81567"/>
  </p:normalViewPr>
  <p:slideViewPr>
    <p:cSldViewPr snapToGrid="0" snapToObjects="1">
      <p:cViewPr varScale="1">
        <p:scale>
          <a:sx n="89" d="100"/>
          <a:sy n="89" d="100"/>
        </p:scale>
        <p:origin x="160" y="200"/>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33059D-AF5A-DE41-B009-4D0852C9B444}" type="datetimeFigureOut">
              <a:rPr kumimoji="1" lang="ja-JP" altLang="en-US" smtClean="0"/>
              <a:t>2019/2/25</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AFD046-FDF2-2644-A838-A73FCE3CE8AA}" type="slidenum">
              <a:rPr kumimoji="1" lang="ja-JP" altLang="en-US" smtClean="0"/>
              <a:t>‹#›</a:t>
            </a:fld>
            <a:endParaRPr kumimoji="1" lang="ja-JP" altLang="en-US"/>
          </a:p>
        </p:txBody>
      </p:sp>
    </p:spTree>
    <p:extLst>
      <p:ext uri="{BB962C8B-B14F-4D97-AF65-F5344CB8AC3E}">
        <p14:creationId xmlns:p14="http://schemas.microsoft.com/office/powerpoint/2010/main" val="598187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B6609-084A-764D-9A71-059200BA6FC0}" type="datetimeFigureOut">
              <a:rPr kumimoji="1" lang="ja-JP" altLang="en-US" smtClean="0"/>
              <a:t>2019/2/25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B9ABD-25ED-0C43-9B62-7EA7E1F9F660}" type="slidenum">
              <a:rPr kumimoji="1" lang="ja-JP" altLang="en-US" smtClean="0"/>
              <a:t>‹#›</a:t>
            </a:fld>
            <a:endParaRPr kumimoji="1" lang="ja-JP" altLang="en-US"/>
          </a:p>
        </p:txBody>
      </p:sp>
    </p:spTree>
    <p:extLst>
      <p:ext uri="{BB962C8B-B14F-4D97-AF65-F5344CB8AC3E}">
        <p14:creationId xmlns:p14="http://schemas.microsoft.com/office/powerpoint/2010/main" val="9826062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0B9ABD-25ED-0C43-9B62-7EA7E1F9F660}" type="slidenum">
              <a:rPr kumimoji="1" lang="ja-JP" altLang="en-US" smtClean="0"/>
              <a:t>1</a:t>
            </a:fld>
            <a:endParaRPr kumimoji="1" lang="ja-JP" altLang="en-US"/>
          </a:p>
        </p:txBody>
      </p:sp>
    </p:spTree>
    <p:extLst>
      <p:ext uri="{BB962C8B-B14F-4D97-AF65-F5344CB8AC3E}">
        <p14:creationId xmlns:p14="http://schemas.microsoft.com/office/powerpoint/2010/main" val="514569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0B9ABD-25ED-0C43-9B62-7EA7E1F9F660}" type="slidenum">
              <a:rPr kumimoji="1" lang="ja-JP" altLang="en-US" smtClean="0"/>
              <a:t>10</a:t>
            </a:fld>
            <a:endParaRPr kumimoji="1" lang="ja-JP" altLang="en-US"/>
          </a:p>
        </p:txBody>
      </p:sp>
    </p:spTree>
    <p:extLst>
      <p:ext uri="{BB962C8B-B14F-4D97-AF65-F5344CB8AC3E}">
        <p14:creationId xmlns:p14="http://schemas.microsoft.com/office/powerpoint/2010/main" val="382926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0" i="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280B9ABD-25ED-0C43-9B62-7EA7E1F9F660}" type="slidenum">
              <a:rPr kumimoji="1" lang="ja-JP" altLang="en-US" smtClean="0"/>
              <a:t>11</a:t>
            </a:fld>
            <a:endParaRPr kumimoji="1" lang="ja-JP" altLang="en-US"/>
          </a:p>
        </p:txBody>
      </p:sp>
    </p:spTree>
    <p:extLst>
      <p:ext uri="{BB962C8B-B14F-4D97-AF65-F5344CB8AC3E}">
        <p14:creationId xmlns:p14="http://schemas.microsoft.com/office/powerpoint/2010/main" val="420092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0B9ABD-25ED-0C43-9B62-7EA7E1F9F660}" type="slidenum">
              <a:rPr kumimoji="1" lang="ja-JP" altLang="en-US" smtClean="0"/>
              <a:t>12</a:t>
            </a:fld>
            <a:endParaRPr kumimoji="1" lang="ja-JP" altLang="en-US"/>
          </a:p>
        </p:txBody>
      </p:sp>
    </p:spTree>
    <p:extLst>
      <p:ext uri="{BB962C8B-B14F-4D97-AF65-F5344CB8AC3E}">
        <p14:creationId xmlns:p14="http://schemas.microsoft.com/office/powerpoint/2010/main" val="642576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0B9ABD-25ED-0C43-9B62-7EA7E1F9F660}" type="slidenum">
              <a:rPr kumimoji="1" lang="ja-JP" altLang="en-US" smtClean="0"/>
              <a:t>13</a:t>
            </a:fld>
            <a:endParaRPr kumimoji="1" lang="ja-JP" altLang="en-US"/>
          </a:p>
        </p:txBody>
      </p:sp>
    </p:spTree>
    <p:extLst>
      <p:ext uri="{BB962C8B-B14F-4D97-AF65-F5344CB8AC3E}">
        <p14:creationId xmlns:p14="http://schemas.microsoft.com/office/powerpoint/2010/main" val="77894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0B9ABD-25ED-0C43-9B62-7EA7E1F9F660}" type="slidenum">
              <a:rPr kumimoji="1" lang="ja-JP" altLang="en-US" smtClean="0"/>
              <a:t>14</a:t>
            </a:fld>
            <a:endParaRPr kumimoji="1" lang="ja-JP" altLang="en-US"/>
          </a:p>
        </p:txBody>
      </p:sp>
    </p:spTree>
    <p:extLst>
      <p:ext uri="{BB962C8B-B14F-4D97-AF65-F5344CB8AC3E}">
        <p14:creationId xmlns:p14="http://schemas.microsoft.com/office/powerpoint/2010/main" val="705216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0B9ABD-25ED-0C43-9B62-7EA7E1F9F660}" type="slidenum">
              <a:rPr kumimoji="1" lang="ja-JP" altLang="en-US" smtClean="0"/>
              <a:t>15</a:t>
            </a:fld>
            <a:endParaRPr kumimoji="1" lang="ja-JP" altLang="en-US"/>
          </a:p>
        </p:txBody>
      </p:sp>
    </p:spTree>
    <p:extLst>
      <p:ext uri="{BB962C8B-B14F-4D97-AF65-F5344CB8AC3E}">
        <p14:creationId xmlns:p14="http://schemas.microsoft.com/office/powerpoint/2010/main" val="1592039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0B9ABD-25ED-0C43-9B62-7EA7E1F9F660}" type="slidenum">
              <a:rPr kumimoji="1" lang="ja-JP" altLang="en-US" smtClean="0"/>
              <a:t>16</a:t>
            </a:fld>
            <a:endParaRPr kumimoji="1" lang="ja-JP" altLang="en-US"/>
          </a:p>
        </p:txBody>
      </p:sp>
    </p:spTree>
    <p:extLst>
      <p:ext uri="{BB962C8B-B14F-4D97-AF65-F5344CB8AC3E}">
        <p14:creationId xmlns:p14="http://schemas.microsoft.com/office/powerpoint/2010/main" val="372302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0" i="0" kern="1200" baseline="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280B9ABD-25ED-0C43-9B62-7EA7E1F9F660}" type="slidenum">
              <a:rPr kumimoji="1" lang="ja-JP" altLang="en-US" smtClean="0"/>
              <a:t>17</a:t>
            </a:fld>
            <a:endParaRPr kumimoji="1" lang="ja-JP" altLang="en-US"/>
          </a:p>
        </p:txBody>
      </p:sp>
    </p:spTree>
    <p:extLst>
      <p:ext uri="{BB962C8B-B14F-4D97-AF65-F5344CB8AC3E}">
        <p14:creationId xmlns:p14="http://schemas.microsoft.com/office/powerpoint/2010/main" val="209775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0B9ABD-25ED-0C43-9B62-7EA7E1F9F660}" type="slidenum">
              <a:rPr kumimoji="1" lang="ja-JP" altLang="en-US" smtClean="0"/>
              <a:t>2</a:t>
            </a:fld>
            <a:endParaRPr kumimoji="1" lang="ja-JP" altLang="en-US"/>
          </a:p>
        </p:txBody>
      </p:sp>
    </p:spTree>
    <p:extLst>
      <p:ext uri="{BB962C8B-B14F-4D97-AF65-F5344CB8AC3E}">
        <p14:creationId xmlns:p14="http://schemas.microsoft.com/office/powerpoint/2010/main" val="45727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0B9ABD-25ED-0C43-9B62-7EA7E1F9F660}" type="slidenum">
              <a:rPr kumimoji="1" lang="ja-JP" altLang="en-US" smtClean="0"/>
              <a:t>3</a:t>
            </a:fld>
            <a:endParaRPr kumimoji="1" lang="ja-JP" altLang="en-US"/>
          </a:p>
        </p:txBody>
      </p:sp>
    </p:spTree>
    <p:extLst>
      <p:ext uri="{BB962C8B-B14F-4D97-AF65-F5344CB8AC3E}">
        <p14:creationId xmlns:p14="http://schemas.microsoft.com/office/powerpoint/2010/main" val="174522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0B9ABD-25ED-0C43-9B62-7EA7E1F9F660}" type="slidenum">
              <a:rPr kumimoji="1" lang="ja-JP" altLang="en-US" smtClean="0"/>
              <a:t>4</a:t>
            </a:fld>
            <a:endParaRPr kumimoji="1" lang="ja-JP" altLang="en-US"/>
          </a:p>
        </p:txBody>
      </p:sp>
    </p:spTree>
    <p:extLst>
      <p:ext uri="{BB962C8B-B14F-4D97-AF65-F5344CB8AC3E}">
        <p14:creationId xmlns:p14="http://schemas.microsoft.com/office/powerpoint/2010/main" val="1686655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0B9ABD-25ED-0C43-9B62-7EA7E1F9F660}" type="slidenum">
              <a:rPr kumimoji="1" lang="ja-JP" altLang="en-US" smtClean="0"/>
              <a:t>5</a:t>
            </a:fld>
            <a:endParaRPr kumimoji="1" lang="ja-JP" altLang="en-US"/>
          </a:p>
        </p:txBody>
      </p:sp>
    </p:spTree>
    <p:extLst>
      <p:ext uri="{BB962C8B-B14F-4D97-AF65-F5344CB8AC3E}">
        <p14:creationId xmlns:p14="http://schemas.microsoft.com/office/powerpoint/2010/main" val="838629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280B9ABD-25ED-0C43-9B62-7EA7E1F9F660}" type="slidenum">
              <a:rPr kumimoji="1" lang="ja-JP" altLang="en-US" smtClean="0"/>
              <a:t>6</a:t>
            </a:fld>
            <a:endParaRPr kumimoji="1" lang="ja-JP" altLang="en-US"/>
          </a:p>
        </p:txBody>
      </p:sp>
    </p:spTree>
    <p:extLst>
      <p:ext uri="{BB962C8B-B14F-4D97-AF65-F5344CB8AC3E}">
        <p14:creationId xmlns:p14="http://schemas.microsoft.com/office/powerpoint/2010/main" val="1560019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0B9ABD-25ED-0C43-9B62-7EA7E1F9F660}" type="slidenum">
              <a:rPr kumimoji="1" lang="ja-JP" altLang="en-US" smtClean="0"/>
              <a:t>7</a:t>
            </a:fld>
            <a:endParaRPr kumimoji="1" lang="ja-JP" altLang="en-US"/>
          </a:p>
        </p:txBody>
      </p:sp>
    </p:spTree>
    <p:extLst>
      <p:ext uri="{BB962C8B-B14F-4D97-AF65-F5344CB8AC3E}">
        <p14:creationId xmlns:p14="http://schemas.microsoft.com/office/powerpoint/2010/main" val="1800959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0B9ABD-25ED-0C43-9B62-7EA7E1F9F660}" type="slidenum">
              <a:rPr kumimoji="1" lang="ja-JP" altLang="en-US" smtClean="0"/>
              <a:t>8</a:t>
            </a:fld>
            <a:endParaRPr kumimoji="1" lang="ja-JP" altLang="en-US"/>
          </a:p>
        </p:txBody>
      </p:sp>
    </p:spTree>
    <p:extLst>
      <p:ext uri="{BB962C8B-B14F-4D97-AF65-F5344CB8AC3E}">
        <p14:creationId xmlns:p14="http://schemas.microsoft.com/office/powerpoint/2010/main" val="1589686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0B9ABD-25ED-0C43-9B62-7EA7E1F9F660}" type="slidenum">
              <a:rPr kumimoji="1" lang="ja-JP" altLang="en-US" smtClean="0"/>
              <a:t>9</a:t>
            </a:fld>
            <a:endParaRPr kumimoji="1" lang="ja-JP" altLang="en-US"/>
          </a:p>
        </p:txBody>
      </p:sp>
    </p:spTree>
    <p:extLst>
      <p:ext uri="{BB962C8B-B14F-4D97-AF65-F5344CB8AC3E}">
        <p14:creationId xmlns:p14="http://schemas.microsoft.com/office/powerpoint/2010/main" val="471659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1B2810A-093F-EE40-BAFC-68C650BF1C30}" type="datetimeFigureOut">
              <a:rPr kumimoji="1" lang="ja-JP" altLang="en-US" smtClean="0"/>
              <a:t>2019/2/25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4C1349-BF48-6D47-833D-2903B26DAB47}"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3;&#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B2810A-093F-EE40-BAFC-68C650BF1C30}" type="datetimeFigureOut">
              <a:rPr kumimoji="1" lang="ja-JP" altLang="en-US" smtClean="0"/>
              <a:t>2019/2/25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4C1349-BF48-6D47-833D-2903B26DAB47}"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B2810A-093F-EE40-BAFC-68C650BF1C30}" type="datetimeFigureOut">
              <a:rPr kumimoji="1" lang="ja-JP" altLang="en-US" smtClean="0"/>
              <a:t>2019/2/25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4C1349-BF48-6D47-833D-2903B26DAB47}"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B2810A-093F-EE40-BAFC-68C650BF1C30}" type="datetimeFigureOut">
              <a:rPr kumimoji="1" lang="ja-JP" altLang="en-US" smtClean="0"/>
              <a:t>2019/2/25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4C1349-BF48-6D47-833D-2903B26DAB47}"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1B2810A-093F-EE40-BAFC-68C650BF1C30}" type="datetimeFigureOut">
              <a:rPr kumimoji="1" lang="ja-JP" altLang="en-US" smtClean="0"/>
              <a:t>2019/2/25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4C1349-BF48-6D47-833D-2903B26DAB47}"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1B2810A-093F-EE40-BAFC-68C650BF1C30}" type="datetimeFigureOut">
              <a:rPr kumimoji="1" lang="ja-JP" altLang="en-US" smtClean="0"/>
              <a:t>2019/2/25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4C1349-BF48-6D47-833D-2903B26DAB47}"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1B2810A-093F-EE40-BAFC-68C650BF1C30}" type="datetimeFigureOut">
              <a:rPr kumimoji="1" lang="ja-JP" altLang="en-US" smtClean="0"/>
              <a:t>2019/2/25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4C1349-BF48-6D47-833D-2903B26DAB47}"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1B2810A-093F-EE40-BAFC-68C650BF1C30}" type="datetimeFigureOut">
              <a:rPr kumimoji="1" lang="ja-JP" altLang="en-US" smtClean="0"/>
              <a:t>2019/2/25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4C1349-BF48-6D47-833D-2903B26DAB47}"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2810A-093F-EE40-BAFC-68C650BF1C30}" type="datetimeFigureOut">
              <a:rPr kumimoji="1" lang="ja-JP" altLang="en-US" smtClean="0"/>
              <a:t>2019/2/25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4C1349-BF48-6D47-833D-2903B26DAB47}"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3;&#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B2810A-093F-EE40-BAFC-68C650BF1C30}" type="datetimeFigureOut">
              <a:rPr kumimoji="1" lang="ja-JP" altLang="en-US" smtClean="0"/>
              <a:t>2019/2/25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4C1349-BF48-6D47-833D-2903B26DAB47}"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B2810A-093F-EE40-BAFC-68C650BF1C30}" type="datetimeFigureOut">
              <a:rPr kumimoji="1" lang="ja-JP" altLang="en-US" smtClean="0"/>
              <a:t>2019/2/25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4C1349-BF48-6D47-833D-2903B26DAB47}"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2810A-093F-EE40-BAFC-68C650BF1C30}" type="datetimeFigureOut">
              <a:rPr kumimoji="1" lang="ja-JP" altLang="en-US" smtClean="0"/>
              <a:t>2019/2/25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C1349-BF48-6D47-833D-2903B26DAB47}" type="slidenum">
              <a:rPr kumimoji="1" lang="ja-JP" altLang="en-US" smtClean="0"/>
              <a:t>‹#›</a:t>
            </a:fld>
            <a:endParaRPr kumimoji="1" lang="ja-JP" altLang="en-US"/>
          </a:p>
        </p:txBody>
      </p:sp>
    </p:spTree>
    <p:extLst>
      <p:ext uri="{BB962C8B-B14F-4D97-AF65-F5344CB8AC3E}">
        <p14:creationId xmlns:p14="http://schemas.microsoft.com/office/powerpoint/2010/main" val="1699110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4800" dirty="0"/>
              <a:t>軽量な仮想マシンを用いた</a:t>
            </a:r>
            <a:r>
              <a:rPr kumimoji="1" lang="en-US" altLang="ja-JP" sz="4800" dirty="0" err="1"/>
              <a:t>IoT</a:t>
            </a:r>
            <a:r>
              <a:rPr kumimoji="1" lang="ja-JP" altLang="en-US" sz="4800" dirty="0"/>
              <a:t>機器の安全な監視</a:t>
            </a:r>
          </a:p>
        </p:txBody>
      </p:sp>
      <p:sp>
        <p:nvSpPr>
          <p:cNvPr id="3" name="サブタイトル 2"/>
          <p:cNvSpPr>
            <a:spLocks noGrp="1"/>
          </p:cNvSpPr>
          <p:nvPr>
            <p:ph type="subTitle" idx="1"/>
          </p:nvPr>
        </p:nvSpPr>
        <p:spPr/>
        <p:txBody>
          <a:bodyPr>
            <a:normAutofit lnSpcReduction="10000"/>
          </a:bodyPr>
          <a:lstStyle/>
          <a:p>
            <a:r>
              <a:rPr kumimoji="1" lang="ja-JP" altLang="en-US" dirty="0"/>
              <a:t>九州工業大学　情報工学部</a:t>
            </a:r>
            <a:endParaRPr kumimoji="1" lang="en-US" altLang="ja-JP" dirty="0"/>
          </a:p>
          <a:p>
            <a:r>
              <a:rPr kumimoji="1" lang="ja-JP" altLang="en-US" dirty="0"/>
              <a:t>機械情報工学科</a:t>
            </a:r>
            <a:endParaRPr kumimoji="1" lang="en-US" altLang="ja-JP" dirty="0"/>
          </a:p>
          <a:p>
            <a:r>
              <a:rPr lang="ja-JP" altLang="en-US" dirty="0"/>
              <a:t>光来研究室</a:t>
            </a:r>
            <a:endParaRPr lang="en-US" altLang="ja-JP" dirty="0"/>
          </a:p>
          <a:p>
            <a:r>
              <a:rPr kumimoji="1" lang="en-US" altLang="ja-JP" dirty="0"/>
              <a:t>13237069</a:t>
            </a:r>
            <a:r>
              <a:rPr kumimoji="1" lang="ja-JP" altLang="en-US" dirty="0"/>
              <a:t> 森本　晃穂</a:t>
            </a:r>
          </a:p>
        </p:txBody>
      </p:sp>
    </p:spTree>
    <p:extLst>
      <p:ext uri="{BB962C8B-B14F-4D97-AF65-F5344CB8AC3E}">
        <p14:creationId xmlns:p14="http://schemas.microsoft.com/office/powerpoint/2010/main" val="1575228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追加した</a:t>
            </a:r>
            <a:r>
              <a:rPr lang="en-US" altLang="ja-JP" dirty="0"/>
              <a:t>IDS</a:t>
            </a:r>
            <a:r>
              <a:rPr kumimoji="1" lang="ja-JP" altLang="en-US"/>
              <a:t>コマンド</a:t>
            </a:r>
            <a:endParaRPr kumimoji="1" lang="ja-JP" altLang="en-US" dirty="0"/>
          </a:p>
        </p:txBody>
      </p:sp>
      <p:sp>
        <p:nvSpPr>
          <p:cNvPr id="3" name="コンテンツ プレースホルダー 2"/>
          <p:cNvSpPr>
            <a:spLocks noGrp="1"/>
          </p:cNvSpPr>
          <p:nvPr>
            <p:ph idx="1"/>
          </p:nvPr>
        </p:nvSpPr>
        <p:spPr/>
        <p:txBody>
          <a:bodyPr/>
          <a:lstStyle/>
          <a:p>
            <a:r>
              <a:rPr lang="en-US" altLang="ja-JP" dirty="0"/>
              <a:t>ids banner</a:t>
            </a:r>
            <a:r>
              <a:rPr lang="ja-JP" altLang="en-US" dirty="0"/>
              <a:t>コマンド</a:t>
            </a:r>
            <a:endParaRPr lang="en-US" altLang="ja-JP" dirty="0"/>
          </a:p>
          <a:p>
            <a:pPr lvl="1"/>
            <a:r>
              <a:rPr lang="en-US" altLang="ja-JP" dirty="0"/>
              <a:t>OS</a:t>
            </a:r>
            <a:r>
              <a:rPr lang="ja-JP" altLang="en-US" dirty="0"/>
              <a:t>バージョン、コンパイラバージョンなどを取得</a:t>
            </a:r>
            <a:endParaRPr lang="en-US" altLang="ja-JP" dirty="0"/>
          </a:p>
          <a:p>
            <a:pPr lvl="1"/>
            <a:r>
              <a:rPr lang="ja-JP" altLang="en-US" dirty="0"/>
              <a:t>特定のバージョンでの不具合を把握</a:t>
            </a:r>
            <a:endParaRPr lang="en-US" altLang="ja-JP" dirty="0"/>
          </a:p>
          <a:p>
            <a:r>
              <a:rPr lang="en-US" altLang="ja-JP" dirty="0"/>
              <a:t>ids syscall</a:t>
            </a:r>
            <a:r>
              <a:rPr lang="ja-JP" altLang="en-US" dirty="0"/>
              <a:t>コマンド</a:t>
            </a:r>
            <a:endParaRPr lang="en-US" altLang="ja-JP" dirty="0"/>
          </a:p>
          <a:p>
            <a:pPr lvl="1"/>
            <a:r>
              <a:rPr lang="en-US" altLang="ja-JP" dirty="0"/>
              <a:t>OS</a:t>
            </a:r>
            <a:r>
              <a:rPr lang="ja-JP" altLang="en-US" dirty="0"/>
              <a:t>内のシステムコールテーブルを取得</a:t>
            </a:r>
            <a:endParaRPr lang="en-US" altLang="ja-JP" dirty="0"/>
          </a:p>
          <a:p>
            <a:pPr lvl="1"/>
            <a:r>
              <a:rPr lang="ja-JP" altLang="en-US" dirty="0"/>
              <a:t>不正なシステムコールを検知</a:t>
            </a:r>
            <a:endParaRPr lang="en-US" altLang="ja-JP" dirty="0"/>
          </a:p>
          <a:p>
            <a:r>
              <a:rPr kumimoji="1" lang="en-US" altLang="ja-JP" dirty="0"/>
              <a:t>ids plist</a:t>
            </a:r>
            <a:r>
              <a:rPr kumimoji="1" lang="ja-JP" altLang="en-US" dirty="0"/>
              <a:t>コマンド</a:t>
            </a:r>
            <a:endParaRPr kumimoji="1" lang="en-US" altLang="ja-JP" dirty="0"/>
          </a:p>
          <a:p>
            <a:pPr lvl="1"/>
            <a:r>
              <a:rPr lang="en-US" altLang="ja-JP" dirty="0"/>
              <a:t>OS</a:t>
            </a:r>
            <a:r>
              <a:rPr lang="ja-JP" altLang="en-US" dirty="0"/>
              <a:t>のプロセス</a:t>
            </a:r>
            <a:r>
              <a:rPr lang="en-US" altLang="ja-JP" dirty="0"/>
              <a:t>ID</a:t>
            </a:r>
            <a:r>
              <a:rPr lang="ja-JP" altLang="en-US" dirty="0"/>
              <a:t>とプロセス名を取得</a:t>
            </a:r>
            <a:endParaRPr lang="en-US" altLang="ja-JP" dirty="0"/>
          </a:p>
          <a:p>
            <a:pPr lvl="1"/>
            <a:r>
              <a:rPr lang="ja-JP" altLang="en-US" dirty="0"/>
              <a:t>不正なプロセスの実行を検知</a:t>
            </a:r>
            <a:endParaRPr kumimoji="1" lang="ja-JP" altLang="en-US" dirty="0"/>
          </a:p>
        </p:txBody>
      </p:sp>
    </p:spTree>
    <p:extLst>
      <p:ext uri="{BB962C8B-B14F-4D97-AF65-F5344CB8AC3E}">
        <p14:creationId xmlns:p14="http://schemas.microsoft.com/office/powerpoint/2010/main" val="292678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VM</a:t>
            </a:r>
            <a:r>
              <a:rPr kumimoji="1" lang="ja-JP" altLang="en-US"/>
              <a:t>内の</a:t>
            </a:r>
            <a:r>
              <a:rPr kumimoji="1" lang="en-US" altLang="ja-JP" dirty="0"/>
              <a:t>OS</a:t>
            </a:r>
            <a:r>
              <a:rPr kumimoji="1" lang="ja-JP" altLang="en-US"/>
              <a:t>データ</a:t>
            </a:r>
            <a:r>
              <a:rPr lang="ja-JP" altLang="en-US"/>
              <a:t>の</a:t>
            </a:r>
            <a:r>
              <a:rPr kumimoji="1" lang="ja-JP" altLang="en-US"/>
              <a:t>監視</a:t>
            </a:r>
            <a:endParaRPr kumimoji="1" lang="ja-JP" altLang="en-US" dirty="0"/>
          </a:p>
        </p:txBody>
      </p:sp>
      <p:sp>
        <p:nvSpPr>
          <p:cNvPr id="3" name="コンテンツ プレースホルダー 2"/>
          <p:cNvSpPr>
            <a:spLocks noGrp="1"/>
          </p:cNvSpPr>
          <p:nvPr>
            <p:ph idx="1"/>
          </p:nvPr>
        </p:nvSpPr>
        <p:spPr/>
        <p:txBody>
          <a:bodyPr/>
          <a:lstStyle/>
          <a:p>
            <a:r>
              <a:rPr lang="en-US" altLang="ja-JP" dirty="0"/>
              <a:t>IDS</a:t>
            </a:r>
            <a:r>
              <a:rPr lang="ja-JP" altLang="en-US" dirty="0"/>
              <a:t>は</a:t>
            </a:r>
            <a:r>
              <a:rPr lang="en-US" altLang="ja-JP" dirty="0"/>
              <a:t>VM</a:t>
            </a:r>
            <a:r>
              <a:rPr lang="ja-JP" altLang="en-US" dirty="0"/>
              <a:t>のメモリを</a:t>
            </a:r>
            <a:r>
              <a:rPr lang="ja-JP" altLang="en-US"/>
              <a:t>解析して取得した</a:t>
            </a:r>
            <a:r>
              <a:rPr lang="en-US" altLang="ja-JP" dirty="0"/>
              <a:t>OS</a:t>
            </a:r>
            <a:r>
              <a:rPr lang="ja-JP" altLang="en-US"/>
              <a:t>データを監視</a:t>
            </a:r>
            <a:endParaRPr lang="en-US" altLang="ja-JP" dirty="0"/>
          </a:p>
          <a:p>
            <a:pPr lvl="1"/>
            <a:r>
              <a:rPr lang="en-US" altLang="ja-JP" dirty="0"/>
              <a:t>VM</a:t>
            </a:r>
            <a:r>
              <a:rPr lang="ja-JP" altLang="en-US" dirty="0"/>
              <a:t>内の</a:t>
            </a:r>
            <a:r>
              <a:rPr lang="en-US" altLang="ja-JP" dirty="0"/>
              <a:t>OS</a:t>
            </a:r>
            <a:r>
              <a:rPr lang="ja-JP" altLang="en-US" dirty="0"/>
              <a:t>データの仮想アドレスを</a:t>
            </a:r>
            <a:r>
              <a:rPr lang="en-US" altLang="ja-JP" dirty="0"/>
              <a:t>VM</a:t>
            </a:r>
            <a:r>
              <a:rPr lang="ja-JP" altLang="en-US" dirty="0"/>
              <a:t>の物理アドレスに変換</a:t>
            </a:r>
            <a:endParaRPr lang="en-US" altLang="ja-JP" dirty="0"/>
          </a:p>
          <a:p>
            <a:pPr lvl="2"/>
            <a:r>
              <a:rPr lang="en-US" altLang="ja-JP" dirty="0"/>
              <a:t>OS</a:t>
            </a:r>
            <a:r>
              <a:rPr lang="ja-JP" altLang="en-US" dirty="0"/>
              <a:t>のページテーブル（アドレス変換表）を用いる</a:t>
            </a:r>
            <a:endParaRPr lang="en-US" altLang="ja-JP" dirty="0"/>
          </a:p>
          <a:p>
            <a:pPr lvl="1"/>
            <a:r>
              <a:rPr lang="en-US" altLang="ja-JP" dirty="0"/>
              <a:t>VM</a:t>
            </a:r>
            <a:r>
              <a:rPr lang="ja-JP" altLang="en-US" dirty="0"/>
              <a:t>の物理アドレスをホストの物理アドレスに変換</a:t>
            </a:r>
            <a:endParaRPr lang="en-US" altLang="ja-JP" dirty="0"/>
          </a:p>
          <a:p>
            <a:pPr lvl="2"/>
            <a:r>
              <a:rPr lang="en-US" altLang="ja-JP" dirty="0"/>
              <a:t>VM</a:t>
            </a:r>
            <a:r>
              <a:rPr lang="ja-JP" altLang="en-US" dirty="0"/>
              <a:t>へのメモリ割り当てに基づく単純な加減算</a:t>
            </a:r>
            <a:endParaRPr kumimoji="1" lang="ja-JP" altLang="en-US" dirty="0"/>
          </a:p>
        </p:txBody>
      </p:sp>
      <p:sp>
        <p:nvSpPr>
          <p:cNvPr id="6" name="正方形/長方形 5"/>
          <p:cNvSpPr/>
          <p:nvPr/>
        </p:nvSpPr>
        <p:spPr>
          <a:xfrm>
            <a:off x="2272535" y="4617158"/>
            <a:ext cx="3079532" cy="1094931"/>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altLang="ja-JP" dirty="0">
                <a:ln>
                  <a:solidFill>
                    <a:schemeClr val="tx1"/>
                  </a:solidFill>
                </a:ln>
                <a:solidFill>
                  <a:schemeClr val="tx1"/>
                </a:solidFill>
              </a:rPr>
              <a:t>VM</a:t>
            </a:r>
            <a:endParaRPr kumimoji="1" lang="ja-JP" altLang="en-US" dirty="0">
              <a:ln>
                <a:solidFill>
                  <a:schemeClr val="tx1"/>
                </a:solidFill>
              </a:ln>
              <a:solidFill>
                <a:schemeClr val="tx1"/>
              </a:solidFill>
            </a:endParaRPr>
          </a:p>
        </p:txBody>
      </p:sp>
      <p:sp>
        <p:nvSpPr>
          <p:cNvPr id="7" name="正方形/長方形 6"/>
          <p:cNvSpPr/>
          <p:nvPr/>
        </p:nvSpPr>
        <p:spPr>
          <a:xfrm>
            <a:off x="817837" y="5866627"/>
            <a:ext cx="4534229" cy="62067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ln>
                  <a:solidFill>
                    <a:schemeClr val="tx1"/>
                  </a:solidFill>
                </a:ln>
                <a:solidFill>
                  <a:schemeClr val="tx1"/>
                </a:solidFill>
              </a:rPr>
              <a:t>　　　　　　　ハイパーバイザ</a:t>
            </a:r>
            <a:endParaRPr kumimoji="1" lang="ja-JP" altLang="en-US" dirty="0">
              <a:ln>
                <a:solidFill>
                  <a:schemeClr val="tx1"/>
                </a:solidFill>
              </a:ln>
              <a:solidFill>
                <a:schemeClr val="tx1"/>
              </a:solidFill>
            </a:endParaRPr>
          </a:p>
        </p:txBody>
      </p:sp>
      <p:sp>
        <p:nvSpPr>
          <p:cNvPr id="4" name="Folded Corner 3">
            <a:extLst>
              <a:ext uri="{FF2B5EF4-FFF2-40B4-BE49-F238E27FC236}">
                <a16:creationId xmlns="" xmlns:a16="http://schemas.microsoft.com/office/drawing/2014/main" id="{5B23BC32-29CE-B24D-A9D3-CB41B98537EC}"/>
              </a:ext>
            </a:extLst>
          </p:cNvPr>
          <p:cNvSpPr/>
          <p:nvPr/>
        </p:nvSpPr>
        <p:spPr>
          <a:xfrm>
            <a:off x="2864235" y="4810294"/>
            <a:ext cx="1008993" cy="735724"/>
          </a:xfrm>
          <a:prstGeom prst="foldedCorner">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a:solidFill>
                  <a:schemeClr val="tx1"/>
                </a:solidFill>
              </a:rPr>
              <a:t>ページ</a:t>
            </a:r>
            <a:endParaRPr kumimoji="1" lang="en-US" altLang="ja-JP" sz="1600" dirty="0">
              <a:solidFill>
                <a:schemeClr val="tx1"/>
              </a:solidFill>
            </a:endParaRPr>
          </a:p>
          <a:p>
            <a:pPr algn="ctr"/>
            <a:r>
              <a:rPr lang="ja-JP" altLang="en-US" sz="1600">
                <a:solidFill>
                  <a:schemeClr val="tx1"/>
                </a:solidFill>
              </a:rPr>
              <a:t>テーブル</a:t>
            </a:r>
            <a:endParaRPr kumimoji="1" lang="en-US" sz="1600" dirty="0">
              <a:solidFill>
                <a:schemeClr val="tx1"/>
              </a:solidFill>
            </a:endParaRPr>
          </a:p>
        </p:txBody>
      </p:sp>
      <p:cxnSp>
        <p:nvCxnSpPr>
          <p:cNvPr id="13" name="Elbow Connector 12">
            <a:extLst>
              <a:ext uri="{FF2B5EF4-FFF2-40B4-BE49-F238E27FC236}">
                <a16:creationId xmlns="" xmlns:a16="http://schemas.microsoft.com/office/drawing/2014/main" id="{356DDE5D-1A1A-AE4C-AE39-A55E32984692}"/>
              </a:ext>
            </a:extLst>
          </p:cNvPr>
          <p:cNvCxnSpPr>
            <a:cxnSpLocks/>
            <a:stCxn id="25" idx="0"/>
            <a:endCxn id="4" idx="1"/>
          </p:cNvCxnSpPr>
          <p:nvPr/>
        </p:nvCxnSpPr>
        <p:spPr>
          <a:xfrm rot="5400000" flipH="1" flipV="1">
            <a:off x="1955453" y="5004600"/>
            <a:ext cx="735225" cy="1082339"/>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EA247356-F811-354B-9F54-4C6F1B34DABD}"/>
              </a:ext>
            </a:extLst>
          </p:cNvPr>
          <p:cNvSpPr txBox="1"/>
          <p:nvPr/>
        </p:nvSpPr>
        <p:spPr>
          <a:xfrm>
            <a:off x="1089955" y="5245161"/>
            <a:ext cx="646331" cy="369332"/>
          </a:xfrm>
          <a:prstGeom prst="rect">
            <a:avLst/>
          </a:prstGeom>
          <a:noFill/>
        </p:spPr>
        <p:txBody>
          <a:bodyPr wrap="none" rtlCol="0">
            <a:spAutoFit/>
          </a:bodyPr>
          <a:lstStyle/>
          <a:p>
            <a:r>
              <a:rPr lang="ja-JP" altLang="en-US"/>
              <a:t>利用</a:t>
            </a:r>
            <a:endParaRPr lang="en-US" dirty="0"/>
          </a:p>
        </p:txBody>
      </p:sp>
      <p:sp>
        <p:nvSpPr>
          <p:cNvPr id="15" name="Rounded Rectangle 14">
            <a:extLst>
              <a:ext uri="{FF2B5EF4-FFF2-40B4-BE49-F238E27FC236}">
                <a16:creationId xmlns="" xmlns:a16="http://schemas.microsoft.com/office/drawing/2014/main" id="{96726497-9778-6C4D-A566-A80F5F3EB39D}"/>
              </a:ext>
            </a:extLst>
          </p:cNvPr>
          <p:cNvSpPr/>
          <p:nvPr/>
        </p:nvSpPr>
        <p:spPr>
          <a:xfrm>
            <a:off x="4211532" y="4880885"/>
            <a:ext cx="893379" cy="594541"/>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sz="1600" dirty="0">
                <a:solidFill>
                  <a:schemeClr val="tx1"/>
                </a:solidFill>
              </a:rPr>
              <a:t>OS</a:t>
            </a:r>
          </a:p>
          <a:p>
            <a:pPr algn="ctr"/>
            <a:r>
              <a:rPr kumimoji="1" lang="ja-JP" altLang="en-US" sz="1600">
                <a:solidFill>
                  <a:schemeClr val="tx1"/>
                </a:solidFill>
              </a:rPr>
              <a:t>データ</a:t>
            </a:r>
            <a:endParaRPr kumimoji="1" lang="en-US" sz="1600" dirty="0">
              <a:solidFill>
                <a:schemeClr val="tx1"/>
              </a:solidFill>
            </a:endParaRPr>
          </a:p>
        </p:txBody>
      </p:sp>
      <p:sp>
        <p:nvSpPr>
          <p:cNvPr id="19" name="TextBox 18">
            <a:extLst>
              <a:ext uri="{FF2B5EF4-FFF2-40B4-BE49-F238E27FC236}">
                <a16:creationId xmlns="" xmlns:a16="http://schemas.microsoft.com/office/drawing/2014/main" id="{70CA987A-BBEE-B449-A221-941D13E660B1}"/>
              </a:ext>
            </a:extLst>
          </p:cNvPr>
          <p:cNvSpPr txBox="1"/>
          <p:nvPr/>
        </p:nvSpPr>
        <p:spPr>
          <a:xfrm>
            <a:off x="5690371" y="4696219"/>
            <a:ext cx="2751074" cy="369332"/>
          </a:xfrm>
          <a:prstGeom prst="rect">
            <a:avLst/>
          </a:prstGeom>
          <a:noFill/>
          <a:ln>
            <a:solidFill>
              <a:schemeClr val="accent6"/>
            </a:solidFill>
          </a:ln>
        </p:spPr>
        <p:txBody>
          <a:bodyPr wrap="none" rtlCol="0">
            <a:spAutoFit/>
          </a:bodyPr>
          <a:lstStyle/>
          <a:p>
            <a:r>
              <a:rPr lang="en-US" altLang="ja-JP" dirty="0"/>
              <a:t>OS</a:t>
            </a:r>
            <a:r>
              <a:rPr lang="ja-JP" altLang="en-US"/>
              <a:t>データの仮想アドレス</a:t>
            </a:r>
            <a:endParaRPr lang="en-US" dirty="0"/>
          </a:p>
        </p:txBody>
      </p:sp>
      <p:sp>
        <p:nvSpPr>
          <p:cNvPr id="20" name="TextBox 19">
            <a:extLst>
              <a:ext uri="{FF2B5EF4-FFF2-40B4-BE49-F238E27FC236}">
                <a16:creationId xmlns="" xmlns:a16="http://schemas.microsoft.com/office/drawing/2014/main" id="{0277812E-10C5-1D43-A3A4-2CD2BDA1B630}"/>
              </a:ext>
            </a:extLst>
          </p:cNvPr>
          <p:cNvSpPr txBox="1"/>
          <p:nvPr/>
        </p:nvSpPr>
        <p:spPr>
          <a:xfrm>
            <a:off x="5690371" y="5395512"/>
            <a:ext cx="2129109" cy="369332"/>
          </a:xfrm>
          <a:prstGeom prst="rect">
            <a:avLst/>
          </a:prstGeom>
          <a:noFill/>
          <a:ln>
            <a:solidFill>
              <a:schemeClr val="accent2"/>
            </a:solidFill>
          </a:ln>
        </p:spPr>
        <p:txBody>
          <a:bodyPr wrap="none" rtlCol="0">
            <a:spAutoFit/>
          </a:bodyPr>
          <a:lstStyle/>
          <a:p>
            <a:r>
              <a:rPr lang="en-US" dirty="0"/>
              <a:t>VM</a:t>
            </a:r>
            <a:r>
              <a:rPr lang="ja-JP" altLang="en-US"/>
              <a:t>の物理アドレス</a:t>
            </a:r>
            <a:endParaRPr lang="en-US" dirty="0"/>
          </a:p>
        </p:txBody>
      </p:sp>
      <p:sp>
        <p:nvSpPr>
          <p:cNvPr id="21" name="TextBox 20">
            <a:extLst>
              <a:ext uri="{FF2B5EF4-FFF2-40B4-BE49-F238E27FC236}">
                <a16:creationId xmlns="" xmlns:a16="http://schemas.microsoft.com/office/drawing/2014/main" id="{0BC7CBF9-38A4-CC44-9DDD-BE0EE0EE0ACA}"/>
              </a:ext>
            </a:extLst>
          </p:cNvPr>
          <p:cNvSpPr txBox="1"/>
          <p:nvPr/>
        </p:nvSpPr>
        <p:spPr>
          <a:xfrm>
            <a:off x="5687213" y="6117966"/>
            <a:ext cx="2492990" cy="369332"/>
          </a:xfrm>
          <a:prstGeom prst="rect">
            <a:avLst/>
          </a:prstGeom>
          <a:noFill/>
          <a:ln>
            <a:solidFill>
              <a:schemeClr val="tx1">
                <a:lumMod val="50000"/>
                <a:lumOff val="50000"/>
              </a:schemeClr>
            </a:solidFill>
          </a:ln>
        </p:spPr>
        <p:txBody>
          <a:bodyPr wrap="none" rtlCol="0">
            <a:spAutoFit/>
          </a:bodyPr>
          <a:lstStyle/>
          <a:p>
            <a:r>
              <a:rPr lang="ja-JP" altLang="en-US"/>
              <a:t>ホストの物理アドレス</a:t>
            </a:r>
            <a:endParaRPr lang="en-US" dirty="0"/>
          </a:p>
        </p:txBody>
      </p:sp>
      <p:cxnSp>
        <p:nvCxnSpPr>
          <p:cNvPr id="23" name="Straight Arrow Connector 22">
            <a:extLst>
              <a:ext uri="{FF2B5EF4-FFF2-40B4-BE49-F238E27FC236}">
                <a16:creationId xmlns="" xmlns:a16="http://schemas.microsoft.com/office/drawing/2014/main" id="{E95DB066-99E9-BD46-AC49-D83FD56BACA5}"/>
              </a:ext>
            </a:extLst>
          </p:cNvPr>
          <p:cNvCxnSpPr>
            <a:cxnSpLocks/>
          </p:cNvCxnSpPr>
          <p:nvPr/>
        </p:nvCxnSpPr>
        <p:spPr>
          <a:xfrm>
            <a:off x="6754925" y="5065551"/>
            <a:ext cx="1" cy="329961"/>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04D45B7B-DC9E-724F-ABC6-8FA44AA31BE0}"/>
              </a:ext>
            </a:extLst>
          </p:cNvPr>
          <p:cNvCxnSpPr/>
          <p:nvPr/>
        </p:nvCxnSpPr>
        <p:spPr>
          <a:xfrm>
            <a:off x="6754924" y="5775354"/>
            <a:ext cx="1" cy="32996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円/楕円 7">
            <a:extLst>
              <a:ext uri="{FF2B5EF4-FFF2-40B4-BE49-F238E27FC236}">
                <a16:creationId xmlns="" xmlns:a16="http://schemas.microsoft.com/office/drawing/2014/main" id="{6F8ECED5-5234-2340-876C-C08C7A11F6B4}"/>
              </a:ext>
            </a:extLst>
          </p:cNvPr>
          <p:cNvSpPr/>
          <p:nvPr/>
        </p:nvSpPr>
        <p:spPr>
          <a:xfrm>
            <a:off x="1061937" y="5913381"/>
            <a:ext cx="1439917" cy="525517"/>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IDS</a:t>
            </a:r>
            <a:endParaRPr kumimoji="1" lang="ja-JP" altLang="en-US" dirty="0">
              <a:solidFill>
                <a:schemeClr val="bg1"/>
              </a:solidFill>
            </a:endParaRPr>
          </a:p>
        </p:txBody>
      </p:sp>
    </p:spTree>
    <p:extLst>
      <p:ext uri="{BB962C8B-B14F-4D97-AF65-F5344CB8AC3E}">
        <p14:creationId xmlns:p14="http://schemas.microsoft.com/office/powerpoint/2010/main" val="1611592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アドレス変換の自動化</a:t>
            </a:r>
          </a:p>
        </p:txBody>
      </p:sp>
      <p:sp>
        <p:nvSpPr>
          <p:cNvPr id="3" name="コンテンツ プレースホルダー 2"/>
          <p:cNvSpPr>
            <a:spLocks noGrp="1"/>
          </p:cNvSpPr>
          <p:nvPr>
            <p:ph idx="1"/>
          </p:nvPr>
        </p:nvSpPr>
        <p:spPr/>
        <p:txBody>
          <a:bodyPr/>
          <a:lstStyle/>
          <a:p>
            <a:r>
              <a:rPr kumimoji="1" lang="en-US" altLang="ja-JP" dirty="0"/>
              <a:t>IDS</a:t>
            </a:r>
            <a:r>
              <a:rPr kumimoji="1" lang="ja-JP" altLang="en-US" dirty="0"/>
              <a:t>が</a:t>
            </a:r>
            <a:r>
              <a:rPr kumimoji="1" lang="en-US" altLang="ja-JP" dirty="0"/>
              <a:t>VM</a:t>
            </a:r>
            <a:r>
              <a:rPr kumimoji="1" lang="ja-JP" altLang="en-US" dirty="0"/>
              <a:t>内の</a:t>
            </a:r>
            <a:r>
              <a:rPr kumimoji="1" lang="en-US" altLang="ja-JP" dirty="0"/>
              <a:t>OS</a:t>
            </a:r>
            <a:r>
              <a:rPr kumimoji="1" lang="ja-JP" altLang="en-US" dirty="0"/>
              <a:t>データ</a:t>
            </a:r>
            <a:r>
              <a:rPr lang="ja-JP" altLang="en-US" dirty="0"/>
              <a:t>を</a:t>
            </a:r>
            <a:r>
              <a:rPr kumimoji="1" lang="ja-JP" altLang="en-US" dirty="0"/>
              <a:t>取得する際に</a:t>
            </a:r>
            <a:r>
              <a:rPr lang="ja-JP" altLang="en-US" dirty="0"/>
              <a:t>自動的に</a:t>
            </a:r>
            <a:r>
              <a:rPr kumimoji="1" lang="ja-JP" altLang="en-US" dirty="0"/>
              <a:t>アドレス変換を行</a:t>
            </a:r>
            <a:r>
              <a:rPr lang="ja-JP" altLang="en-US" dirty="0"/>
              <a:t>う</a:t>
            </a:r>
            <a:endParaRPr kumimoji="1" lang="en-US" altLang="ja-JP" dirty="0"/>
          </a:p>
          <a:p>
            <a:pPr lvl="1"/>
            <a:r>
              <a:rPr lang="en-US" altLang="ja-JP" dirty="0"/>
              <a:t>Xvisor</a:t>
            </a:r>
            <a:r>
              <a:rPr lang="ja-JP" altLang="en-US" dirty="0"/>
              <a:t>に</a:t>
            </a:r>
            <a:r>
              <a:rPr lang="en-US" altLang="ja-JP" dirty="0"/>
              <a:t>LLView [</a:t>
            </a:r>
            <a:r>
              <a:rPr lang="ja-JP" altLang="en-US" dirty="0"/>
              <a:t>植木あ</a:t>
            </a:r>
            <a:r>
              <a:rPr lang="en-US" altLang="ja-JP" dirty="0"/>
              <a:t>'15] </a:t>
            </a:r>
            <a:r>
              <a:rPr lang="ja-JP" altLang="en-US" dirty="0"/>
              <a:t>を移植</a:t>
            </a:r>
            <a:endParaRPr kumimoji="1" lang="en-US" altLang="ja-JP" dirty="0"/>
          </a:p>
          <a:p>
            <a:pPr lvl="2"/>
            <a:r>
              <a:rPr lang="en-US" altLang="ja-JP" dirty="0"/>
              <a:t>IDS</a:t>
            </a:r>
            <a:r>
              <a:rPr lang="ja-JP" altLang="en-US" dirty="0"/>
              <a:t>のコンパイル時にプログラムを書き換え</a:t>
            </a:r>
            <a:endParaRPr lang="en-US" altLang="ja-JP" dirty="0"/>
          </a:p>
          <a:p>
            <a:pPr lvl="2"/>
            <a:r>
              <a:rPr lang="ja-JP" altLang="en-US" dirty="0"/>
              <a:t>メモリからデータを読み込む命令の前にアドレス変換を行うプログラムを自動挿入</a:t>
            </a:r>
            <a:endParaRPr lang="en-US" altLang="ja-JP" dirty="0"/>
          </a:p>
          <a:p>
            <a:pPr lvl="1"/>
            <a:r>
              <a:rPr lang="en-US" altLang="ja-JP" dirty="0"/>
              <a:t>VM</a:t>
            </a:r>
            <a:r>
              <a:rPr lang="ja-JP" altLang="en-US" dirty="0"/>
              <a:t>内の</a:t>
            </a:r>
            <a:r>
              <a:rPr lang="en-US" altLang="ja-JP" dirty="0"/>
              <a:t>OS</a:t>
            </a:r>
            <a:r>
              <a:rPr lang="ja-JP" altLang="en-US" dirty="0"/>
              <a:t>のソースコードを用いて</a:t>
            </a:r>
            <a:r>
              <a:rPr lang="en-US" altLang="ja-JP" dirty="0"/>
              <a:t>OS</a:t>
            </a:r>
            <a:r>
              <a:rPr lang="ja-JP" altLang="en-US" dirty="0"/>
              <a:t>の一部であるかのように</a:t>
            </a:r>
            <a:r>
              <a:rPr lang="en-US" altLang="ja-JP" dirty="0"/>
              <a:t>IDS</a:t>
            </a:r>
            <a:r>
              <a:rPr lang="ja-JP" altLang="en-US" dirty="0"/>
              <a:t>を作成可能</a:t>
            </a:r>
            <a:endParaRPr lang="en-US" altLang="ja-JP" dirty="0"/>
          </a:p>
        </p:txBody>
      </p:sp>
      <p:sp>
        <p:nvSpPr>
          <p:cNvPr id="12" name="正方形/長方形 11"/>
          <p:cNvSpPr/>
          <p:nvPr/>
        </p:nvSpPr>
        <p:spPr>
          <a:xfrm>
            <a:off x="3929143" y="5268380"/>
            <a:ext cx="1333829" cy="72016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a:ln>
                  <a:solidFill>
                    <a:schemeClr val="tx1"/>
                  </a:solidFill>
                </a:ln>
                <a:solidFill>
                  <a:schemeClr val="tx1"/>
                </a:solidFill>
              </a:rPr>
              <a:t>LLView</a:t>
            </a:r>
            <a:endParaRPr kumimoji="1" lang="ja-JP" altLang="en-US" dirty="0">
              <a:ln>
                <a:solidFill>
                  <a:schemeClr val="tx1"/>
                </a:solidFill>
              </a:ln>
              <a:solidFill>
                <a:schemeClr val="tx1"/>
              </a:solidFill>
            </a:endParaRPr>
          </a:p>
        </p:txBody>
      </p:sp>
      <p:cxnSp>
        <p:nvCxnSpPr>
          <p:cNvPr id="15" name="直線矢印コネクタ 14"/>
          <p:cNvCxnSpPr>
            <a:cxnSpLocks/>
            <a:stCxn id="4" idx="3"/>
            <a:endCxn id="12" idx="1"/>
          </p:cNvCxnSpPr>
          <p:nvPr/>
        </p:nvCxnSpPr>
        <p:spPr>
          <a:xfrm>
            <a:off x="2965723" y="5628462"/>
            <a:ext cx="96342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直線矢印コネクタ 15"/>
          <p:cNvCxnSpPr>
            <a:cxnSpLocks/>
            <a:stCxn id="12" idx="3"/>
            <a:endCxn id="10" idx="1"/>
          </p:cNvCxnSpPr>
          <p:nvPr/>
        </p:nvCxnSpPr>
        <p:spPr>
          <a:xfrm>
            <a:off x="5262972" y="5628462"/>
            <a:ext cx="96342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 name="Folded Corner 3">
            <a:extLst>
              <a:ext uri="{FF2B5EF4-FFF2-40B4-BE49-F238E27FC236}">
                <a16:creationId xmlns="" xmlns:a16="http://schemas.microsoft.com/office/drawing/2014/main" id="{E7A4F2D7-30F9-2344-973B-C2B7B8CA6904}"/>
              </a:ext>
            </a:extLst>
          </p:cNvPr>
          <p:cNvSpPr/>
          <p:nvPr/>
        </p:nvSpPr>
        <p:spPr>
          <a:xfrm>
            <a:off x="1567848" y="5079961"/>
            <a:ext cx="1397875" cy="1097002"/>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a:solidFill>
                  <a:schemeClr val="tx1"/>
                </a:solidFill>
              </a:rPr>
              <a:t>元の</a:t>
            </a:r>
            <a:r>
              <a:rPr kumimoji="1" lang="en-US" altLang="ja-JP" dirty="0">
                <a:solidFill>
                  <a:schemeClr val="tx1"/>
                </a:solidFill>
              </a:rPr>
              <a:t>IDS</a:t>
            </a:r>
          </a:p>
          <a:p>
            <a:pPr algn="ctr"/>
            <a:r>
              <a:rPr lang="ja-JP" altLang="en-US">
                <a:solidFill>
                  <a:schemeClr val="tx1"/>
                </a:solidFill>
              </a:rPr>
              <a:t>プログラム</a:t>
            </a:r>
            <a:endParaRPr kumimoji="1" lang="en-US" dirty="0">
              <a:solidFill>
                <a:schemeClr val="tx1"/>
              </a:solidFill>
            </a:endParaRPr>
          </a:p>
        </p:txBody>
      </p:sp>
      <p:sp>
        <p:nvSpPr>
          <p:cNvPr id="10" name="Folded Corner 9">
            <a:extLst>
              <a:ext uri="{FF2B5EF4-FFF2-40B4-BE49-F238E27FC236}">
                <a16:creationId xmlns="" xmlns:a16="http://schemas.microsoft.com/office/drawing/2014/main" id="{E02C0C0F-F3C4-BD49-9778-AE139B963430}"/>
              </a:ext>
            </a:extLst>
          </p:cNvPr>
          <p:cNvSpPr/>
          <p:nvPr/>
        </p:nvSpPr>
        <p:spPr>
          <a:xfrm>
            <a:off x="6226393" y="5079961"/>
            <a:ext cx="1698407" cy="1097002"/>
          </a:xfrm>
          <a:prstGeom prst="foldedCorner">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a:solidFill>
                  <a:schemeClr val="tx1"/>
                </a:solidFill>
              </a:rPr>
              <a:t>アドレス変換を行う</a:t>
            </a:r>
            <a:r>
              <a:rPr kumimoji="1" lang="en-US" altLang="ja-JP" dirty="0">
                <a:solidFill>
                  <a:schemeClr val="tx1"/>
                </a:solidFill>
              </a:rPr>
              <a:t>IDS</a:t>
            </a:r>
          </a:p>
          <a:p>
            <a:pPr algn="ctr"/>
            <a:r>
              <a:rPr lang="ja-JP" altLang="en-US">
                <a:solidFill>
                  <a:schemeClr val="tx1"/>
                </a:solidFill>
              </a:rPr>
              <a:t>プログラム</a:t>
            </a:r>
            <a:endParaRPr kumimoji="1" lang="en-US" dirty="0">
              <a:solidFill>
                <a:schemeClr val="tx1"/>
              </a:solidFill>
            </a:endParaRPr>
          </a:p>
        </p:txBody>
      </p:sp>
    </p:spTree>
    <p:extLst>
      <p:ext uri="{BB962C8B-B14F-4D97-AF65-F5344CB8AC3E}">
        <p14:creationId xmlns:p14="http://schemas.microsoft.com/office/powerpoint/2010/main" val="1978584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実験</a:t>
            </a:r>
          </a:p>
        </p:txBody>
      </p:sp>
      <p:sp>
        <p:nvSpPr>
          <p:cNvPr id="3" name="コンテンツ プレースホルダー 2"/>
          <p:cNvSpPr>
            <a:spLocks noGrp="1"/>
          </p:cNvSpPr>
          <p:nvPr>
            <p:ph idx="1"/>
          </p:nvPr>
        </p:nvSpPr>
        <p:spPr/>
        <p:txBody>
          <a:bodyPr/>
          <a:lstStyle/>
          <a:p>
            <a:r>
              <a:rPr kumimoji="1" lang="ja-JP" altLang="en-US" dirty="0"/>
              <a:t>目的</a:t>
            </a:r>
            <a:endParaRPr kumimoji="1" lang="en-US" altLang="ja-JP" dirty="0"/>
          </a:p>
          <a:p>
            <a:pPr lvl="1"/>
            <a:r>
              <a:rPr lang="en-US" altLang="ja-JP" dirty="0"/>
              <a:t>IDS</a:t>
            </a:r>
            <a:r>
              <a:rPr lang="ja-JP" altLang="en-US"/>
              <a:t>コマンド</a:t>
            </a:r>
            <a:r>
              <a:rPr lang="ja-JP" altLang="en-US" dirty="0"/>
              <a:t>を用いて</a:t>
            </a:r>
            <a:r>
              <a:rPr lang="en-US" altLang="ja-JP" dirty="0"/>
              <a:t>VM</a:t>
            </a:r>
            <a:r>
              <a:rPr lang="ja-JP" altLang="en-US" dirty="0"/>
              <a:t>の監視が行えることを確認</a:t>
            </a:r>
            <a:endParaRPr lang="en-US" altLang="ja-JP" dirty="0"/>
          </a:p>
          <a:p>
            <a:r>
              <a:rPr kumimoji="1" lang="ja-JP" altLang="en-US" dirty="0"/>
              <a:t>実験環境</a:t>
            </a:r>
            <a:endParaRPr kumimoji="1" lang="en-US" altLang="ja-JP" dirty="0"/>
          </a:p>
          <a:p>
            <a:pPr lvl="1"/>
            <a:r>
              <a:rPr lang="ja-JP" altLang="en-US" dirty="0"/>
              <a:t>ハイパーバイザ：</a:t>
            </a:r>
            <a:r>
              <a:rPr lang="en-US" altLang="ja-JP" dirty="0"/>
              <a:t>Xvisor 0.2.10</a:t>
            </a:r>
          </a:p>
          <a:p>
            <a:pPr lvl="2"/>
            <a:r>
              <a:rPr kumimoji="1" lang="en-US" altLang="ja-JP" dirty="0"/>
              <a:t>ARM</a:t>
            </a:r>
            <a:r>
              <a:rPr kumimoji="1" lang="ja-JP" altLang="en-US" dirty="0"/>
              <a:t>用の</a:t>
            </a:r>
            <a:r>
              <a:rPr kumimoji="1" lang="en-US" altLang="ja-JP" dirty="0"/>
              <a:t>QEMU 2.5.0</a:t>
            </a:r>
            <a:r>
              <a:rPr kumimoji="1" lang="ja-JP" altLang="en-US" dirty="0"/>
              <a:t>を用いて</a:t>
            </a:r>
            <a:r>
              <a:rPr kumimoji="1" lang="en-US" altLang="ja-JP" dirty="0"/>
              <a:t>VersatilePB</a:t>
            </a:r>
            <a:r>
              <a:rPr kumimoji="1" lang="ja-JP" altLang="en-US" dirty="0"/>
              <a:t>エミュレータ上で実行</a:t>
            </a:r>
            <a:endParaRPr kumimoji="1" lang="en-US" altLang="ja-JP" dirty="0"/>
          </a:p>
          <a:p>
            <a:pPr lvl="1"/>
            <a:r>
              <a:rPr lang="en-US" altLang="ja-JP" dirty="0"/>
              <a:t>VM</a:t>
            </a:r>
          </a:p>
          <a:p>
            <a:pPr lvl="2"/>
            <a:r>
              <a:rPr kumimoji="1" lang="ja-JP" altLang="en-US" dirty="0"/>
              <a:t>仮想</a:t>
            </a:r>
            <a:r>
              <a:rPr kumimoji="1" lang="en-US" altLang="ja-JP" dirty="0"/>
              <a:t>CPU</a:t>
            </a:r>
            <a:r>
              <a:rPr kumimoji="1" lang="ja-JP" altLang="en-US" dirty="0"/>
              <a:t>：</a:t>
            </a:r>
            <a:r>
              <a:rPr kumimoji="1" lang="en-US" altLang="ja-JP" dirty="0"/>
              <a:t>1</a:t>
            </a:r>
            <a:r>
              <a:rPr kumimoji="1" lang="ja-JP" altLang="en-US" dirty="0"/>
              <a:t>個</a:t>
            </a:r>
            <a:endParaRPr kumimoji="1" lang="en-US" altLang="ja-JP" dirty="0"/>
          </a:p>
          <a:p>
            <a:pPr lvl="2"/>
            <a:r>
              <a:rPr lang="ja-JP" altLang="en-US" dirty="0"/>
              <a:t>メモリ：</a:t>
            </a:r>
            <a:r>
              <a:rPr lang="en-US" altLang="ja-JP" dirty="0"/>
              <a:t>96MB</a:t>
            </a:r>
          </a:p>
          <a:p>
            <a:pPr lvl="2"/>
            <a:r>
              <a:rPr kumimoji="1" lang="en-US" altLang="ja-JP" dirty="0"/>
              <a:t>OS</a:t>
            </a:r>
            <a:r>
              <a:rPr kumimoji="1" lang="ja-JP" altLang="en-US" dirty="0"/>
              <a:t>：</a:t>
            </a:r>
            <a:r>
              <a:rPr kumimoji="1" lang="en-US" altLang="ja-JP" dirty="0"/>
              <a:t>Linux 4.9.0</a:t>
            </a:r>
            <a:endParaRPr kumimoji="1" lang="ja-JP" altLang="en-US" dirty="0"/>
          </a:p>
        </p:txBody>
      </p:sp>
      <p:graphicFrame>
        <p:nvGraphicFramePr>
          <p:cNvPr id="4" name="Table 3"/>
          <p:cNvGraphicFramePr>
            <a:graphicFrameLocks noGrp="1"/>
          </p:cNvGraphicFramePr>
          <p:nvPr>
            <p:extLst>
              <p:ext uri="{D42A27DB-BD31-4B8C-83A1-F6EECF244321}">
                <p14:modId xmlns:p14="http://schemas.microsoft.com/office/powerpoint/2010/main" val="694784695"/>
              </p:ext>
            </p:extLst>
          </p:nvPr>
        </p:nvGraphicFramePr>
        <p:xfrm>
          <a:off x="4732314" y="4545314"/>
          <a:ext cx="3497285" cy="1188720"/>
        </p:xfrm>
        <a:graphic>
          <a:graphicData uri="http://schemas.openxmlformats.org/drawingml/2006/table">
            <a:tbl>
              <a:tblPr firstRow="1" bandRow="1">
                <a:tableStyleId>{5C22544A-7EE6-4342-B048-85BDC9FD1C3A}</a:tableStyleId>
              </a:tblPr>
              <a:tblGrid>
                <a:gridCol w="1227636">
                  <a:extLst>
                    <a:ext uri="{9D8B030D-6E8A-4147-A177-3AD203B41FA5}">
                      <a16:colId xmlns="" xmlns:a16="http://schemas.microsoft.com/office/drawing/2014/main" val="20000"/>
                    </a:ext>
                  </a:extLst>
                </a:gridCol>
                <a:gridCol w="2269649">
                  <a:extLst>
                    <a:ext uri="{9D8B030D-6E8A-4147-A177-3AD203B41FA5}">
                      <a16:colId xmlns="" xmlns:a16="http://schemas.microsoft.com/office/drawing/2014/main" val="20001"/>
                    </a:ext>
                  </a:extLst>
                </a:gridCol>
              </a:tblGrid>
              <a:tr h="370840">
                <a:tc>
                  <a:txBody>
                    <a:bodyPr/>
                    <a:lstStyle/>
                    <a:p>
                      <a:endParaRPr kumimoji="1" lang="ja-JP" altLang="en-US" sz="2000"/>
                    </a:p>
                  </a:txBody>
                  <a:tcPr/>
                </a:tc>
                <a:tc>
                  <a:txBody>
                    <a:bodyPr/>
                    <a:lstStyle/>
                    <a:p>
                      <a:r>
                        <a:rPr kumimoji="1" lang="ja-JP" altLang="en-US" sz="2000"/>
                        <a:t>実験マシン</a:t>
                      </a:r>
                    </a:p>
                  </a:txBody>
                  <a:tcPr/>
                </a:tc>
                <a:extLst>
                  <a:ext uri="{0D108BD9-81ED-4DB2-BD59-A6C34878D82A}">
                    <a16:rowId xmlns="" xmlns:a16="http://schemas.microsoft.com/office/drawing/2014/main" val="10000"/>
                  </a:ext>
                </a:extLst>
              </a:tr>
              <a:tr h="370840">
                <a:tc>
                  <a:txBody>
                    <a:bodyPr/>
                    <a:lstStyle/>
                    <a:p>
                      <a:r>
                        <a:rPr kumimoji="1" lang="en-US" altLang="ja-JP" sz="2000" dirty="0"/>
                        <a:t>CPU</a:t>
                      </a:r>
                      <a:endParaRPr kumimoji="1" lang="ja-JP" altLang="en-US" sz="2000"/>
                    </a:p>
                  </a:txBody>
                  <a:tcPr/>
                </a:tc>
                <a:tc>
                  <a:txBody>
                    <a:bodyPr/>
                    <a:lstStyle/>
                    <a:p>
                      <a:r>
                        <a:rPr kumimoji="1" lang="en-US" altLang="ja-JP" sz="2000"/>
                        <a:t>Intel Xeon X5675</a:t>
                      </a:r>
                      <a:endParaRPr kumimoji="1" lang="ja-JP" altLang="en-US" sz="2000"/>
                    </a:p>
                  </a:txBody>
                  <a:tcPr/>
                </a:tc>
                <a:extLst>
                  <a:ext uri="{0D108BD9-81ED-4DB2-BD59-A6C34878D82A}">
                    <a16:rowId xmlns="" xmlns:a16="http://schemas.microsoft.com/office/drawing/2014/main" val="10001"/>
                  </a:ext>
                </a:extLst>
              </a:tr>
              <a:tr h="370840">
                <a:tc>
                  <a:txBody>
                    <a:bodyPr/>
                    <a:lstStyle/>
                    <a:p>
                      <a:r>
                        <a:rPr kumimoji="1" lang="ja-JP" altLang="en-US" sz="2000"/>
                        <a:t>メモリ</a:t>
                      </a:r>
                    </a:p>
                  </a:txBody>
                  <a:tcPr/>
                </a:tc>
                <a:tc>
                  <a:txBody>
                    <a:bodyPr/>
                    <a:lstStyle/>
                    <a:p>
                      <a:r>
                        <a:rPr kumimoji="1" lang="en-US" altLang="ja-JP" sz="2000" dirty="0"/>
                        <a:t>36GB</a:t>
                      </a:r>
                      <a:endParaRPr kumimoji="1" lang="ja-JP" altLang="en-US" sz="200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307123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IDS</a:t>
            </a:r>
            <a:r>
              <a:rPr kumimoji="1" lang="ja-JP" altLang="en-US"/>
              <a:t>コマンドの実行結果</a:t>
            </a:r>
            <a:r>
              <a:rPr kumimoji="1" lang="en-US" altLang="ja-JP" dirty="0"/>
              <a:t> (1/2)</a:t>
            </a:r>
            <a:endParaRPr kumimoji="1" lang="ja-JP" altLang="en-US"/>
          </a:p>
        </p:txBody>
      </p:sp>
      <p:sp>
        <p:nvSpPr>
          <p:cNvPr id="3" name="Content Placeholder 2"/>
          <p:cNvSpPr>
            <a:spLocks noGrp="1"/>
          </p:cNvSpPr>
          <p:nvPr>
            <p:ph idx="1"/>
          </p:nvPr>
        </p:nvSpPr>
        <p:spPr/>
        <p:txBody>
          <a:bodyPr/>
          <a:lstStyle/>
          <a:p>
            <a:r>
              <a:rPr kumimoji="1" lang="en-US" altLang="ja-JP" dirty="0"/>
              <a:t>ids banner</a:t>
            </a:r>
            <a:r>
              <a:rPr kumimoji="1" lang="ja-JP" altLang="en-US" dirty="0"/>
              <a:t>コマンドを用いてバナー文字列を取得できた</a:t>
            </a:r>
            <a:endParaRPr kumimoji="1" lang="en-US" altLang="ja-JP" dirty="0"/>
          </a:p>
          <a:p>
            <a:pPr lvl="1"/>
            <a:endParaRPr lang="en-US" altLang="ja-JP" dirty="0"/>
          </a:p>
          <a:p>
            <a:pPr lvl="1"/>
            <a:endParaRPr kumimoji="1" lang="en-US" altLang="ja-JP" dirty="0"/>
          </a:p>
          <a:p>
            <a:r>
              <a:rPr lang="en-US" altLang="ja-JP" dirty="0"/>
              <a:t>ids </a:t>
            </a:r>
            <a:r>
              <a:rPr lang="en-US" altLang="ja-JP" dirty="0" err="1"/>
              <a:t>syscall</a:t>
            </a:r>
            <a:r>
              <a:rPr lang="ja-JP" altLang="en-US" dirty="0"/>
              <a:t>コマンドを用いてシステムコールテーブルに登録された関数アドレスを取得できた</a:t>
            </a:r>
            <a:endParaRPr lang="en-US" altLang="ja-JP" dirty="0"/>
          </a:p>
        </p:txBody>
      </p:sp>
      <p:sp>
        <p:nvSpPr>
          <p:cNvPr id="7" name="正方形/長方形 6"/>
          <p:cNvSpPr/>
          <p:nvPr/>
        </p:nvSpPr>
        <p:spPr>
          <a:xfrm>
            <a:off x="2764219" y="2343812"/>
            <a:ext cx="4855779" cy="103001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rgbClr val="FF0000"/>
              </a:solidFill>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545" y="2490957"/>
            <a:ext cx="4424445" cy="792150"/>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8" y="4529959"/>
            <a:ext cx="4080658" cy="1914383"/>
          </a:xfrm>
          <a:prstGeom prst="rect">
            <a:avLst/>
          </a:prstGeom>
        </p:spPr>
      </p:pic>
      <p:sp>
        <p:nvSpPr>
          <p:cNvPr id="12" name="正方形/長方形 11"/>
          <p:cNvSpPr/>
          <p:nvPr/>
        </p:nvSpPr>
        <p:spPr>
          <a:xfrm>
            <a:off x="754775" y="4414345"/>
            <a:ext cx="4027433" cy="2140613"/>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rgbClr val="FF0000"/>
              </a:solidFill>
            </a:endParaRPr>
          </a:p>
        </p:txBody>
      </p:sp>
      <p:sp>
        <p:nvSpPr>
          <p:cNvPr id="4" name="TextBox 3">
            <a:extLst>
              <a:ext uri="{FF2B5EF4-FFF2-40B4-BE49-F238E27FC236}">
                <a16:creationId xmlns="" xmlns:a16="http://schemas.microsoft.com/office/drawing/2014/main" id="{47763234-C937-7148-9EB6-F00E57DB3648}"/>
              </a:ext>
            </a:extLst>
          </p:cNvPr>
          <p:cNvSpPr txBox="1"/>
          <p:nvPr/>
        </p:nvSpPr>
        <p:spPr>
          <a:xfrm>
            <a:off x="5690354" y="4602098"/>
            <a:ext cx="2666114" cy="1477328"/>
          </a:xfrm>
          <a:prstGeom prst="rect">
            <a:avLst/>
          </a:prstGeom>
          <a:noFill/>
          <a:ln>
            <a:solidFill>
              <a:schemeClr val="tx1"/>
            </a:solidFill>
          </a:ln>
        </p:spPr>
        <p:txBody>
          <a:bodyPr wrap="none" rtlCol="0">
            <a:spAutoFit/>
          </a:bodyPr>
          <a:lstStyle/>
          <a:p>
            <a:r>
              <a:rPr lang="en-US" dirty="0">
                <a:latin typeface="Courier" pitchFamily="2" charset="0"/>
              </a:rPr>
              <a:t>    :</a:t>
            </a:r>
          </a:p>
          <a:p>
            <a:r>
              <a:rPr lang="en-US" dirty="0">
                <a:latin typeface="Courier" pitchFamily="2" charset="0"/>
              </a:rPr>
              <a:t>c001b10c  </a:t>
            </a:r>
            <a:r>
              <a:rPr lang="en-US" dirty="0" err="1">
                <a:latin typeface="Courier" pitchFamily="2" charset="0"/>
              </a:rPr>
              <a:t>sys_exit</a:t>
            </a:r>
            <a:endParaRPr lang="en-US" dirty="0">
              <a:latin typeface="Courier" pitchFamily="2" charset="0"/>
            </a:endParaRPr>
          </a:p>
          <a:p>
            <a:r>
              <a:rPr lang="en-US" dirty="0">
                <a:latin typeface="Courier" pitchFamily="2" charset="0"/>
              </a:rPr>
              <a:t>c00181a8  </a:t>
            </a:r>
            <a:r>
              <a:rPr lang="en-US" dirty="0" err="1">
                <a:latin typeface="Courier" pitchFamily="2" charset="0"/>
              </a:rPr>
              <a:t>sys_fork</a:t>
            </a:r>
            <a:endParaRPr lang="en-US" dirty="0">
              <a:latin typeface="Courier" pitchFamily="2" charset="0"/>
            </a:endParaRPr>
          </a:p>
          <a:p>
            <a:r>
              <a:rPr lang="en-US" dirty="0">
                <a:latin typeface="Courier" pitchFamily="2" charset="0"/>
              </a:rPr>
              <a:t>c00a7f3c  </a:t>
            </a:r>
            <a:r>
              <a:rPr lang="en-US" dirty="0" err="1">
                <a:latin typeface="Courier" pitchFamily="2" charset="0"/>
              </a:rPr>
              <a:t>sys_read</a:t>
            </a:r>
            <a:endParaRPr lang="en-US" dirty="0">
              <a:latin typeface="Courier" pitchFamily="2" charset="0"/>
            </a:endParaRPr>
          </a:p>
          <a:p>
            <a:r>
              <a:rPr lang="en-US" dirty="0">
                <a:latin typeface="Courier" pitchFamily="2" charset="0"/>
              </a:rPr>
              <a:t>    :</a:t>
            </a:r>
          </a:p>
        </p:txBody>
      </p:sp>
      <p:cxnSp>
        <p:nvCxnSpPr>
          <p:cNvPr id="6" name="Straight Arrow Connector 5">
            <a:extLst>
              <a:ext uri="{FF2B5EF4-FFF2-40B4-BE49-F238E27FC236}">
                <a16:creationId xmlns="" xmlns:a16="http://schemas.microsoft.com/office/drawing/2014/main" id="{6E94211C-E204-C240-B960-D7D907D3C4C3}"/>
              </a:ext>
            </a:extLst>
          </p:cNvPr>
          <p:cNvCxnSpPr/>
          <p:nvPr/>
        </p:nvCxnSpPr>
        <p:spPr>
          <a:xfrm>
            <a:off x="5001826" y="5340762"/>
            <a:ext cx="495085"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367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IDS</a:t>
            </a:r>
            <a:r>
              <a:rPr lang="ja-JP" altLang="en-US"/>
              <a:t>コマンドの実行結果</a:t>
            </a:r>
            <a:r>
              <a:rPr lang="en-US" altLang="ja-JP" dirty="0"/>
              <a:t> (2/2)</a:t>
            </a:r>
            <a:endParaRPr kumimoji="1" lang="ja-JP" altLang="en-US"/>
          </a:p>
        </p:txBody>
      </p:sp>
      <p:sp>
        <p:nvSpPr>
          <p:cNvPr id="3" name="Content Placeholder 2"/>
          <p:cNvSpPr>
            <a:spLocks noGrp="1"/>
          </p:cNvSpPr>
          <p:nvPr>
            <p:ph idx="1"/>
          </p:nvPr>
        </p:nvSpPr>
        <p:spPr/>
        <p:txBody>
          <a:bodyPr/>
          <a:lstStyle/>
          <a:p>
            <a:r>
              <a:rPr kumimoji="1" lang="en-US" altLang="ja-JP" dirty="0"/>
              <a:t>ids </a:t>
            </a:r>
            <a:r>
              <a:rPr kumimoji="1" lang="en-US" altLang="ja-JP" dirty="0" err="1"/>
              <a:t>plist</a:t>
            </a:r>
            <a:r>
              <a:rPr kumimoji="1" lang="ja-JP" altLang="en-US" dirty="0"/>
              <a:t>コマンドを用いてプロセス一覧を取得できた</a:t>
            </a:r>
            <a:endParaRPr kumimoji="1" lang="en-US" altLang="ja-JP" dirty="0"/>
          </a:p>
          <a:p>
            <a:pPr lvl="1"/>
            <a:r>
              <a:rPr lang="en-US" altLang="ja-JP" dirty="0"/>
              <a:t>VM</a:t>
            </a:r>
            <a:r>
              <a:rPr lang="ja-JP" altLang="en-US" dirty="0"/>
              <a:t>内で</a:t>
            </a:r>
            <a:r>
              <a:rPr lang="en-US" altLang="ja-JP" dirty="0" err="1"/>
              <a:t>ps</a:t>
            </a:r>
            <a:r>
              <a:rPr lang="ja-JP" altLang="en-US" dirty="0"/>
              <a:t>コマンドで取得したプロセス一覧と一致</a:t>
            </a:r>
            <a:endParaRPr kumimoji="1" lang="ja-JP" altLang="en-US"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76" y="3801919"/>
            <a:ext cx="3488274" cy="2062853"/>
          </a:xfrm>
          <a:prstGeom prst="rect">
            <a:avLst/>
          </a:prstGeom>
        </p:spPr>
      </p:pic>
      <p:sp>
        <p:nvSpPr>
          <p:cNvPr id="10" name="テキスト ボックス 9"/>
          <p:cNvSpPr txBox="1"/>
          <p:nvPr/>
        </p:nvSpPr>
        <p:spPr>
          <a:xfrm>
            <a:off x="566671" y="3277449"/>
            <a:ext cx="1617279" cy="369332"/>
          </a:xfrm>
          <a:prstGeom prst="rect">
            <a:avLst/>
          </a:prstGeom>
          <a:noFill/>
        </p:spPr>
        <p:txBody>
          <a:bodyPr wrap="square" rtlCol="0">
            <a:spAutoFit/>
          </a:bodyPr>
          <a:lstStyle/>
          <a:p>
            <a:r>
              <a:rPr lang="en-US" altLang="ja-JP" dirty="0"/>
              <a:t>i</a:t>
            </a:r>
            <a:r>
              <a:rPr kumimoji="1" lang="en-US" altLang="ja-JP" dirty="0"/>
              <a:t>ds </a:t>
            </a:r>
            <a:r>
              <a:rPr kumimoji="1" lang="en-US" altLang="ja-JP" dirty="0" err="1"/>
              <a:t>plist</a:t>
            </a:r>
            <a:endParaRPr kumimoji="1" lang="ja-JP" altLang="en-US" dirty="0"/>
          </a:p>
        </p:txBody>
      </p:sp>
      <p:sp>
        <p:nvSpPr>
          <p:cNvPr id="11" name="テキスト ボックス 10"/>
          <p:cNvSpPr txBox="1"/>
          <p:nvPr/>
        </p:nvSpPr>
        <p:spPr>
          <a:xfrm>
            <a:off x="4250118" y="3277449"/>
            <a:ext cx="1617279" cy="369332"/>
          </a:xfrm>
          <a:prstGeom prst="rect">
            <a:avLst/>
          </a:prstGeom>
          <a:noFill/>
        </p:spPr>
        <p:txBody>
          <a:bodyPr wrap="square" rtlCol="0">
            <a:spAutoFit/>
          </a:bodyPr>
          <a:lstStyle/>
          <a:p>
            <a:r>
              <a:rPr lang="en-US" altLang="ja-JP" dirty="0" err="1"/>
              <a:t>ps</a:t>
            </a:r>
            <a:endParaRPr kumimoji="1" lang="ja-JP" altLang="en-US" dirty="0"/>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5621" y="3882076"/>
            <a:ext cx="4657858" cy="1887363"/>
          </a:xfrm>
          <a:prstGeom prst="rect">
            <a:avLst/>
          </a:prstGeom>
        </p:spPr>
      </p:pic>
      <p:sp>
        <p:nvSpPr>
          <p:cNvPr id="7" name="正方形/長方形 6"/>
          <p:cNvSpPr/>
          <p:nvPr/>
        </p:nvSpPr>
        <p:spPr>
          <a:xfrm>
            <a:off x="437034" y="3684721"/>
            <a:ext cx="3346689" cy="2327196"/>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rgbClr val="FF0000"/>
              </a:solidFill>
            </a:endParaRPr>
          </a:p>
        </p:txBody>
      </p:sp>
      <p:sp>
        <p:nvSpPr>
          <p:cNvPr id="6" name="正方形/長方形 5"/>
          <p:cNvSpPr/>
          <p:nvPr/>
        </p:nvSpPr>
        <p:spPr>
          <a:xfrm>
            <a:off x="4175621" y="3684721"/>
            <a:ext cx="4561490" cy="2188863"/>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rgbClr val="FF0000"/>
              </a:solidFill>
            </a:endParaRPr>
          </a:p>
        </p:txBody>
      </p:sp>
      <p:cxnSp>
        <p:nvCxnSpPr>
          <p:cNvPr id="5" name="Straight Connector 4">
            <a:extLst>
              <a:ext uri="{FF2B5EF4-FFF2-40B4-BE49-F238E27FC236}">
                <a16:creationId xmlns="" xmlns:a16="http://schemas.microsoft.com/office/drawing/2014/main" id="{602EBE82-203E-DD41-B080-9BF78FB97BE7}"/>
              </a:ext>
            </a:extLst>
          </p:cNvPr>
          <p:cNvCxnSpPr>
            <a:cxnSpLocks/>
          </p:cNvCxnSpPr>
          <p:nvPr/>
        </p:nvCxnSpPr>
        <p:spPr>
          <a:xfrm>
            <a:off x="628650" y="4256690"/>
            <a:ext cx="12842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294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関連研究</a:t>
            </a:r>
          </a:p>
        </p:txBody>
      </p:sp>
      <p:sp>
        <p:nvSpPr>
          <p:cNvPr id="3" name="Content Placeholder 2"/>
          <p:cNvSpPr>
            <a:spLocks noGrp="1"/>
          </p:cNvSpPr>
          <p:nvPr>
            <p:ph idx="1"/>
          </p:nvPr>
        </p:nvSpPr>
        <p:spPr/>
        <p:txBody>
          <a:bodyPr/>
          <a:lstStyle/>
          <a:p>
            <a:r>
              <a:rPr lang="en-US" altLang="ja-JP" dirty="0"/>
              <a:t>BVMD [</a:t>
            </a:r>
            <a:r>
              <a:rPr lang="en-US" altLang="ja-JP" dirty="0" err="1"/>
              <a:t>Oyama</a:t>
            </a:r>
            <a:r>
              <a:rPr lang="en-US" altLang="ja-JP" dirty="0"/>
              <a:t> et al.'12]</a:t>
            </a:r>
          </a:p>
          <a:p>
            <a:pPr lvl="1"/>
            <a:r>
              <a:rPr lang="ja-JP" altLang="en-US"/>
              <a:t>ハイパーバイザ内でマルウェアの検知を行う</a:t>
            </a:r>
            <a:endParaRPr lang="en-US" altLang="ja-JP" dirty="0"/>
          </a:p>
          <a:p>
            <a:pPr lvl="1"/>
            <a:r>
              <a:rPr lang="ja-JP" altLang="en-US"/>
              <a:t>ハイパーバイザ経由のディスク入出力だけを監視</a:t>
            </a:r>
            <a:endParaRPr lang="en-US" altLang="ja-JP" dirty="0"/>
          </a:p>
          <a:p>
            <a:r>
              <a:rPr lang="en-US" altLang="ja-JP" dirty="0" err="1"/>
              <a:t>BitVisor</a:t>
            </a:r>
            <a:r>
              <a:rPr lang="en-US" altLang="ja-JP" dirty="0"/>
              <a:t> [Shinagawa et al.'09]</a:t>
            </a:r>
          </a:p>
          <a:p>
            <a:pPr lvl="1"/>
            <a:r>
              <a:rPr lang="ja-JP" altLang="en-US"/>
              <a:t>デスクトップ</a:t>
            </a:r>
            <a:r>
              <a:rPr lang="en-US" altLang="ja-JP" dirty="0"/>
              <a:t>PC</a:t>
            </a:r>
            <a:r>
              <a:rPr lang="ja-JP" altLang="en-US"/>
              <a:t>で</a:t>
            </a:r>
            <a:r>
              <a:rPr lang="en-US" altLang="ja-JP" dirty="0"/>
              <a:t>1</a:t>
            </a:r>
            <a:r>
              <a:rPr lang="ja-JP" altLang="en-US"/>
              <a:t>つの</a:t>
            </a:r>
            <a:r>
              <a:rPr lang="en-US" altLang="ja-JP" dirty="0"/>
              <a:t>VM</a:t>
            </a:r>
            <a:r>
              <a:rPr lang="ja-JP" altLang="en-US"/>
              <a:t>だけを動作させる仮想化システム</a:t>
            </a:r>
            <a:endParaRPr lang="en-US" altLang="ja-JP" dirty="0"/>
          </a:p>
          <a:p>
            <a:pPr lvl="1"/>
            <a:r>
              <a:rPr kumimoji="1" lang="en-US" altLang="ja-JP" dirty="0"/>
              <a:t>IoT</a:t>
            </a:r>
            <a:r>
              <a:rPr kumimoji="1" lang="ja-JP" altLang="en-US"/>
              <a:t>デバイスを対象とはしていない</a:t>
            </a:r>
          </a:p>
          <a:p>
            <a:r>
              <a:rPr lang="en-US" altLang="ja-JP" dirty="0"/>
              <a:t>Docker</a:t>
            </a:r>
            <a:r>
              <a:rPr lang="ja-JP" altLang="en-US"/>
              <a:t>コンテナ</a:t>
            </a:r>
            <a:endParaRPr lang="en-US" altLang="ja-JP" dirty="0"/>
          </a:p>
          <a:p>
            <a:pPr lvl="1"/>
            <a:r>
              <a:rPr lang="en-US" altLang="ja-JP" dirty="0"/>
              <a:t>IoT</a:t>
            </a:r>
            <a:r>
              <a:rPr lang="ja-JP" altLang="en-US"/>
              <a:t>機器でも用いられる</a:t>
            </a:r>
            <a:r>
              <a:rPr lang="en-US" altLang="ja-JP" dirty="0"/>
              <a:t>OS</a:t>
            </a:r>
            <a:r>
              <a:rPr lang="ja-JP" altLang="en-US"/>
              <a:t>レベルの軽量な仮想環境</a:t>
            </a:r>
            <a:endParaRPr lang="en-US" altLang="ja-JP" dirty="0"/>
          </a:p>
          <a:p>
            <a:pPr lvl="1"/>
            <a:r>
              <a:rPr lang="en-US" altLang="ja-JP" dirty="0"/>
              <a:t>VM</a:t>
            </a:r>
            <a:r>
              <a:rPr lang="ja-JP" altLang="en-US"/>
              <a:t>と比べるとセキュリティが劣る</a:t>
            </a:r>
            <a:endParaRPr lang="en-US" altLang="ja-JP" dirty="0"/>
          </a:p>
        </p:txBody>
      </p:sp>
    </p:spTree>
    <p:extLst>
      <p:ext uri="{BB962C8B-B14F-4D97-AF65-F5344CB8AC3E}">
        <p14:creationId xmlns:p14="http://schemas.microsoft.com/office/powerpoint/2010/main" val="1998337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まとめ</a:t>
            </a:r>
            <a:endParaRPr kumimoji="1" lang="ja-JP" altLang="en-US" dirty="0"/>
          </a:p>
        </p:txBody>
      </p:sp>
      <p:sp>
        <p:nvSpPr>
          <p:cNvPr id="3" name="コンテンツ プレースホルダー 2"/>
          <p:cNvSpPr>
            <a:spLocks noGrp="1"/>
          </p:cNvSpPr>
          <p:nvPr>
            <p:ph idx="1"/>
          </p:nvPr>
        </p:nvSpPr>
        <p:spPr/>
        <p:txBody>
          <a:bodyPr/>
          <a:lstStyle/>
          <a:p>
            <a:r>
              <a:rPr lang="en-US" altLang="ja-JP" dirty="0" err="1"/>
              <a:t>Xvisor</a:t>
            </a:r>
            <a:r>
              <a:rPr lang="ja-JP" altLang="en-US"/>
              <a:t>のハイパーバイザの中から</a:t>
            </a:r>
            <a:r>
              <a:rPr lang="en-US" altLang="ja-JP" dirty="0"/>
              <a:t>VM</a:t>
            </a:r>
            <a:r>
              <a:rPr lang="ja-JP" altLang="en-US"/>
              <a:t>内のシステムを監視する</a:t>
            </a:r>
            <a:r>
              <a:rPr lang="en-US" altLang="ja-JP" dirty="0"/>
              <a:t>IDS</a:t>
            </a:r>
            <a:r>
              <a:rPr lang="ja-JP" altLang="en-US"/>
              <a:t>オフロード手法</a:t>
            </a:r>
            <a:r>
              <a:rPr kumimoji="1" lang="ja-JP" altLang="en-US"/>
              <a:t>を提案</a:t>
            </a:r>
            <a:endParaRPr kumimoji="1" lang="en-US" altLang="ja-JP" dirty="0"/>
          </a:p>
          <a:p>
            <a:pPr lvl="1"/>
            <a:r>
              <a:rPr lang="ja-JP" altLang="en-US"/>
              <a:t>ハイパーバイザ内で</a:t>
            </a:r>
            <a:r>
              <a:rPr lang="en-US" altLang="ja-JP" dirty="0"/>
              <a:t>IDS</a:t>
            </a:r>
            <a:r>
              <a:rPr lang="ja-JP" altLang="en-US"/>
              <a:t>を動作させることにより</a:t>
            </a:r>
            <a:r>
              <a:rPr lang="en-US" altLang="ja-JP" dirty="0"/>
              <a:t>VM</a:t>
            </a:r>
            <a:r>
              <a:rPr lang="ja-JP" altLang="en-US"/>
              <a:t>の情報にアクセスするオーバヘッドを削減</a:t>
            </a:r>
            <a:endParaRPr lang="en-US" altLang="ja-JP" dirty="0"/>
          </a:p>
          <a:p>
            <a:pPr lvl="1"/>
            <a:r>
              <a:rPr lang="en-US" altLang="ja-JP" dirty="0"/>
              <a:t>1</a:t>
            </a:r>
            <a:r>
              <a:rPr lang="ja-JP" altLang="en-US"/>
              <a:t>つの</a:t>
            </a:r>
            <a:r>
              <a:rPr lang="en-US" altLang="ja-JP" dirty="0"/>
              <a:t>VM</a:t>
            </a:r>
            <a:r>
              <a:rPr lang="ja-JP" altLang="en-US"/>
              <a:t>だけを動作させることにより</a:t>
            </a:r>
            <a:r>
              <a:rPr lang="en-US" altLang="ja-JP" dirty="0"/>
              <a:t>IDS</a:t>
            </a:r>
            <a:r>
              <a:rPr lang="ja-JP" altLang="en-US"/>
              <a:t>を特定の</a:t>
            </a:r>
            <a:r>
              <a:rPr lang="en-US" altLang="ja-JP" dirty="0"/>
              <a:t>VM</a:t>
            </a:r>
            <a:r>
              <a:rPr lang="ja-JP" altLang="en-US"/>
              <a:t>向けにカスタマイズ可能</a:t>
            </a:r>
          </a:p>
          <a:p>
            <a:pPr lvl="1"/>
            <a:r>
              <a:rPr lang="en-US" altLang="ja-JP" dirty="0"/>
              <a:t>3</a:t>
            </a:r>
            <a:r>
              <a:rPr lang="ja-JP" altLang="en-US"/>
              <a:t>つの</a:t>
            </a:r>
            <a:r>
              <a:rPr lang="en-US" altLang="ja-JP" dirty="0"/>
              <a:t>IDS</a:t>
            </a:r>
            <a:r>
              <a:rPr kumimoji="1" lang="ja-JP" altLang="en-US"/>
              <a:t>コマンドを作成して動作を確認</a:t>
            </a:r>
            <a:endParaRPr kumimoji="1" lang="en-US" altLang="ja-JP" dirty="0"/>
          </a:p>
          <a:p>
            <a:r>
              <a:rPr lang="ja-JP" altLang="en-US"/>
              <a:t>今後の課題</a:t>
            </a:r>
            <a:endParaRPr lang="en-US" altLang="ja-JP" dirty="0"/>
          </a:p>
          <a:p>
            <a:pPr lvl="1"/>
            <a:r>
              <a:rPr lang="ja-JP" altLang="en-US"/>
              <a:t>提案手法を実機</a:t>
            </a:r>
            <a:r>
              <a:rPr lang="en-US" altLang="ja-JP" dirty="0"/>
              <a:t> (Raspberry Pi) </a:t>
            </a:r>
            <a:r>
              <a:rPr lang="ja-JP" altLang="en-US"/>
              <a:t>に実際に適用</a:t>
            </a:r>
            <a:endParaRPr lang="en-US" altLang="ja-JP" dirty="0"/>
          </a:p>
          <a:p>
            <a:pPr lvl="1"/>
            <a:r>
              <a:rPr kumimoji="1" lang="en-US" altLang="ja-JP" dirty="0"/>
              <a:t>VM</a:t>
            </a:r>
            <a:r>
              <a:rPr kumimoji="1" lang="ja-JP" altLang="en-US"/>
              <a:t>のディスクやネットワークの監視に</a:t>
            </a:r>
            <a:r>
              <a:rPr lang="ja-JP" altLang="en-US"/>
              <a:t>も</a:t>
            </a:r>
            <a:r>
              <a:rPr kumimoji="1" lang="ja-JP" altLang="en-US"/>
              <a:t>対応</a:t>
            </a:r>
          </a:p>
        </p:txBody>
      </p:sp>
    </p:spTree>
    <p:extLst>
      <p:ext uri="{BB962C8B-B14F-4D97-AF65-F5344CB8AC3E}">
        <p14:creationId xmlns:p14="http://schemas.microsoft.com/office/powerpoint/2010/main" val="2055658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2940908"/>
            <a:ext cx="9144000" cy="707886"/>
          </a:xfrm>
          <a:prstGeom prst="rect">
            <a:avLst/>
          </a:prstGeom>
          <a:noFill/>
        </p:spPr>
        <p:txBody>
          <a:bodyPr wrap="square" rtlCol="0" anchor="ctr">
            <a:spAutoFit/>
          </a:bodyPr>
          <a:lstStyle/>
          <a:p>
            <a:pPr algn="ctr"/>
            <a:r>
              <a:rPr kumimoji="1" lang="ja-JP" altLang="en-US" sz="4000" dirty="0" smtClean="0"/>
              <a:t>ご静聴ありがとうございました</a:t>
            </a:r>
            <a:endParaRPr kumimoji="1" lang="ja-JP" altLang="en-US" sz="4000" dirty="0"/>
          </a:p>
        </p:txBody>
      </p:sp>
    </p:spTree>
    <p:extLst>
      <p:ext uri="{BB962C8B-B14F-4D97-AF65-F5344CB8AC3E}">
        <p14:creationId xmlns:p14="http://schemas.microsoft.com/office/powerpoint/2010/main" val="1058027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err="1"/>
              <a:t>モノのインターネット</a:t>
            </a:r>
            <a:r>
              <a:rPr kumimoji="1" lang="en-US" altLang="ja-JP" dirty="0" err="1"/>
              <a:t> (IoT)</a:t>
            </a:r>
            <a:endParaRPr kumimoji="1" lang="ja-JP" altLang="en-US" dirty="0"/>
          </a:p>
        </p:txBody>
      </p:sp>
      <p:sp>
        <p:nvSpPr>
          <p:cNvPr id="3" name="コンテンツ プレースホルダー 2"/>
          <p:cNvSpPr>
            <a:spLocks noGrp="1"/>
          </p:cNvSpPr>
          <p:nvPr>
            <p:ph idx="1"/>
          </p:nvPr>
        </p:nvSpPr>
        <p:spPr/>
        <p:txBody>
          <a:bodyPr/>
          <a:lstStyle/>
          <a:p>
            <a:r>
              <a:rPr lang="ja-JP" altLang="en-US"/>
              <a:t>家電などの</a:t>
            </a:r>
            <a:r>
              <a:rPr kumimoji="1" lang="ja-JP" altLang="en-US"/>
              <a:t>様々な機器がインターネットに接続される</a:t>
            </a:r>
            <a:r>
              <a:rPr kumimoji="1" lang="en-US" altLang="ja-JP" dirty="0"/>
              <a:t>IoT</a:t>
            </a:r>
            <a:r>
              <a:rPr kumimoji="1" lang="ja-JP" altLang="en-US"/>
              <a:t>が急速に普及</a:t>
            </a:r>
            <a:endParaRPr kumimoji="1" lang="en-US" altLang="ja-JP" dirty="0"/>
          </a:p>
          <a:p>
            <a:pPr lvl="1"/>
            <a:r>
              <a:rPr kumimoji="1" lang="en-US" altLang="ja-JP" dirty="0"/>
              <a:t>2020</a:t>
            </a:r>
            <a:r>
              <a:rPr kumimoji="1" lang="ja-JP" altLang="en-US"/>
              <a:t>年には</a:t>
            </a:r>
            <a:r>
              <a:rPr kumimoji="1" lang="en-US" altLang="ja-JP" dirty="0"/>
              <a:t>200</a:t>
            </a:r>
            <a:r>
              <a:rPr kumimoji="1" lang="ja-JP" altLang="en-US"/>
              <a:t>億台を超え、市場規模は</a:t>
            </a:r>
            <a:r>
              <a:rPr kumimoji="1" lang="en-US" altLang="ja-JP" dirty="0"/>
              <a:t>3</a:t>
            </a:r>
            <a:r>
              <a:rPr lang="ja-JP" altLang="en-US"/>
              <a:t>兆ドルに</a:t>
            </a:r>
            <a:endParaRPr kumimoji="1" lang="en-US" altLang="ja-JP" dirty="0"/>
          </a:p>
          <a:p>
            <a:r>
              <a:rPr lang="en-US" altLang="ja-JP" dirty="0"/>
              <a:t>IoT</a:t>
            </a:r>
            <a:r>
              <a:rPr lang="ja-JP" altLang="en-US"/>
              <a:t>の利点</a:t>
            </a:r>
            <a:endParaRPr kumimoji="1" lang="en-US" altLang="ja-JP" dirty="0"/>
          </a:p>
          <a:p>
            <a:pPr lvl="1"/>
            <a:r>
              <a:rPr lang="ja-JP" altLang="en-US"/>
              <a:t>機器を遠隔から操作できる</a:t>
            </a:r>
            <a:endParaRPr kumimoji="1" lang="en-US" altLang="ja-JP" dirty="0"/>
          </a:p>
          <a:p>
            <a:pPr lvl="1"/>
            <a:r>
              <a:rPr kumimoji="1" lang="ja-JP" altLang="en-US"/>
              <a:t>機器</a:t>
            </a:r>
            <a:r>
              <a:rPr kumimoji="1" lang="ja-JP" altLang="en-US" dirty="0"/>
              <a:t>の状態を</a:t>
            </a:r>
            <a:r>
              <a:rPr kumimoji="1" lang="ja-JP" altLang="en-US"/>
              <a:t>遠隔から</a:t>
            </a:r>
            <a:r>
              <a:rPr lang="ja-JP" altLang="en-US"/>
              <a:t>監視</a:t>
            </a:r>
            <a:r>
              <a:rPr lang="en-US" altLang="ja-JP"/>
              <a:t/>
            </a:r>
            <a:br>
              <a:rPr lang="en-US" altLang="ja-JP"/>
            </a:br>
            <a:r>
              <a:rPr lang="ja-JP" altLang="en-US"/>
              <a:t>できる</a:t>
            </a:r>
            <a:endParaRPr kumimoji="1" lang="en-US" altLang="ja-JP" dirty="0"/>
          </a:p>
          <a:p>
            <a:pPr lvl="1"/>
            <a:r>
              <a:rPr lang="ja-JP" altLang="en-US" dirty="0"/>
              <a:t>機器</a:t>
            </a:r>
            <a:r>
              <a:rPr lang="ja-JP" altLang="en-US"/>
              <a:t>同士を通信により連携</a:t>
            </a:r>
            <a:r>
              <a:rPr lang="en-US" altLang="ja-JP"/>
              <a:t/>
            </a:r>
            <a:br>
              <a:rPr lang="en-US" altLang="ja-JP"/>
            </a:br>
            <a:r>
              <a:rPr lang="ja-JP" altLang="en-US"/>
              <a:t>させられる</a:t>
            </a:r>
            <a:endParaRPr lang="en-US" altLang="ja-JP" dirty="0"/>
          </a:p>
        </p:txBody>
      </p:sp>
      <p:pic>
        <p:nvPicPr>
          <p:cNvPr id="5" name="図 4"/>
          <p:cNvPicPr>
            <a:picLocks noChangeAspect="1"/>
          </p:cNvPicPr>
          <p:nvPr/>
        </p:nvPicPr>
        <p:blipFill>
          <a:blip r:embed="rId3"/>
          <a:stretch>
            <a:fillRect/>
          </a:stretch>
        </p:blipFill>
        <p:spPr>
          <a:xfrm>
            <a:off x="5581230" y="3430416"/>
            <a:ext cx="3044651" cy="3044651"/>
          </a:xfrm>
          <a:prstGeom prst="rect">
            <a:avLst/>
          </a:prstGeom>
        </p:spPr>
      </p:pic>
    </p:spTree>
    <p:extLst>
      <p:ext uri="{BB962C8B-B14F-4D97-AF65-F5344CB8AC3E}">
        <p14:creationId xmlns:p14="http://schemas.microsoft.com/office/powerpoint/2010/main" val="1138627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err="1"/>
              <a:t>IoT</a:t>
            </a:r>
            <a:r>
              <a:rPr lang="ja-JP" altLang="en-US" dirty="0"/>
              <a:t>機器への攻撃</a:t>
            </a:r>
            <a:endParaRPr kumimoji="1" lang="ja-JP" altLang="en-US" dirty="0"/>
          </a:p>
        </p:txBody>
      </p:sp>
      <p:sp>
        <p:nvSpPr>
          <p:cNvPr id="3" name="Content Placeholder 2"/>
          <p:cNvSpPr>
            <a:spLocks noGrp="1"/>
          </p:cNvSpPr>
          <p:nvPr>
            <p:ph idx="1"/>
          </p:nvPr>
        </p:nvSpPr>
        <p:spPr/>
        <p:txBody>
          <a:bodyPr/>
          <a:lstStyle/>
          <a:p>
            <a:r>
              <a:rPr lang="en-US" altLang="ja-JP" dirty="0"/>
              <a:t>IoT</a:t>
            </a:r>
            <a:r>
              <a:rPr lang="ja-JP" altLang="en-US" dirty="0"/>
              <a:t>機器はインターネット経由で世界中から攻撃を受ける可能性</a:t>
            </a:r>
            <a:endParaRPr lang="en-US" altLang="ja-JP" dirty="0"/>
          </a:p>
          <a:p>
            <a:pPr lvl="1"/>
            <a:r>
              <a:rPr lang="ja-JP" altLang="en-US" dirty="0"/>
              <a:t>多くの機器に脆弱性</a:t>
            </a:r>
            <a:r>
              <a:rPr lang="ja-JP" altLang="en-US"/>
              <a:t>が存在しているため</a:t>
            </a:r>
            <a:endParaRPr lang="en-US" altLang="ja-JP" dirty="0"/>
          </a:p>
          <a:p>
            <a:r>
              <a:rPr lang="en-US" altLang="ja-JP" dirty="0"/>
              <a:t>2016</a:t>
            </a:r>
            <a:r>
              <a:rPr lang="ja-JP" altLang="en-US" dirty="0"/>
              <a:t>年には</a:t>
            </a:r>
            <a:r>
              <a:rPr lang="en-US" altLang="ja-JP" dirty="0" err="1"/>
              <a:t>Mirai</a:t>
            </a:r>
            <a:r>
              <a:rPr lang="ja-JP" altLang="en-US" dirty="0"/>
              <a:t>というマルウェアが登場</a:t>
            </a:r>
            <a:endParaRPr lang="en-US" altLang="ja-JP" dirty="0"/>
          </a:p>
          <a:p>
            <a:pPr lvl="1"/>
            <a:r>
              <a:rPr lang="en-US" altLang="ja-JP" dirty="0"/>
              <a:t>IoT</a:t>
            </a:r>
            <a:r>
              <a:rPr lang="ja-JP" altLang="en-US" dirty="0"/>
              <a:t>機器を乗っ取り、当時の最大規模のサービス妨害攻撃を行った</a:t>
            </a:r>
            <a:endParaRPr lang="en-US" altLang="ja-JP" dirty="0"/>
          </a:p>
          <a:p>
            <a:pPr lvl="1"/>
            <a:r>
              <a:rPr lang="ja-JP" altLang="en-US"/>
              <a:t>その結果、</a:t>
            </a:r>
            <a:r>
              <a:rPr lang="en-US" altLang="ja-JP" dirty="0"/>
              <a:t>Twitter</a:t>
            </a:r>
            <a:r>
              <a:rPr lang="ja-JP" altLang="en-US" dirty="0"/>
              <a:t>などの</a:t>
            </a:r>
            <a:r>
              <a:rPr lang="ja-JP" altLang="en-US"/>
              <a:t>様々な</a:t>
            </a:r>
            <a:r>
              <a:rPr lang="en-US" altLang="ja-JP" dirty="0"/>
              <a:t/>
            </a:r>
            <a:br>
              <a:rPr lang="en-US" altLang="ja-JP" dirty="0"/>
            </a:br>
            <a:r>
              <a:rPr lang="ja-JP" altLang="en-US"/>
              <a:t>サービスが停止</a:t>
            </a:r>
            <a:r>
              <a:rPr lang="ja-JP" altLang="en-US" dirty="0"/>
              <a:t>させられた</a:t>
            </a:r>
            <a:endParaRPr lang="en-US" altLang="ja-JP" dirty="0"/>
          </a:p>
          <a:p>
            <a:pPr lvl="2"/>
            <a:endParaRPr lang="en-US" altLang="ja-JP" dirty="0"/>
          </a:p>
        </p:txBody>
      </p:sp>
      <p:pic>
        <p:nvPicPr>
          <p:cNvPr id="6" name="図 5"/>
          <p:cNvPicPr>
            <a:picLocks noChangeAspect="1"/>
          </p:cNvPicPr>
          <p:nvPr/>
        </p:nvPicPr>
        <p:blipFill>
          <a:blip r:embed="rId3"/>
          <a:stretch>
            <a:fillRect/>
          </a:stretch>
        </p:blipFill>
        <p:spPr>
          <a:xfrm>
            <a:off x="5404674" y="4169602"/>
            <a:ext cx="2732455" cy="2416732"/>
          </a:xfrm>
          <a:prstGeom prst="rect">
            <a:avLst/>
          </a:prstGeom>
        </p:spPr>
      </p:pic>
      <p:sp>
        <p:nvSpPr>
          <p:cNvPr id="5" name="TextBox 4"/>
          <p:cNvSpPr txBox="1"/>
          <p:nvPr/>
        </p:nvSpPr>
        <p:spPr>
          <a:xfrm>
            <a:off x="4055714" y="5665568"/>
            <a:ext cx="1569660" cy="646331"/>
          </a:xfrm>
          <a:prstGeom prst="rect">
            <a:avLst/>
          </a:prstGeom>
          <a:noFill/>
        </p:spPr>
        <p:txBody>
          <a:bodyPr wrap="none" rtlCol="0">
            <a:spAutoFit/>
          </a:bodyPr>
          <a:lstStyle/>
          <a:p>
            <a:pPr algn="ctr"/>
            <a:r>
              <a:rPr kumimoji="1" lang="ja-JP" altLang="en-US"/>
              <a:t>乗っ取られた</a:t>
            </a:r>
            <a:endParaRPr kumimoji="1" lang="en-US" altLang="ja-JP" dirty="0"/>
          </a:p>
          <a:p>
            <a:pPr algn="ctr"/>
            <a:r>
              <a:rPr kumimoji="1" lang="en-US" altLang="ja-JP" dirty="0"/>
              <a:t>IoT</a:t>
            </a:r>
            <a:r>
              <a:rPr kumimoji="1" lang="ja-JP" altLang="en-US"/>
              <a:t>機器</a:t>
            </a:r>
          </a:p>
        </p:txBody>
      </p:sp>
    </p:spTree>
    <p:extLst>
      <p:ext uri="{BB962C8B-B14F-4D97-AF65-F5344CB8AC3E}">
        <p14:creationId xmlns:p14="http://schemas.microsoft.com/office/powerpoint/2010/main" val="787278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侵入検知システム</a:t>
            </a:r>
            <a:r>
              <a:rPr lang="en-US" altLang="ja-JP" dirty="0"/>
              <a:t> (IDS)</a:t>
            </a:r>
            <a:endParaRPr lang="ja-JP" altLang="en-US" dirty="0"/>
          </a:p>
        </p:txBody>
      </p:sp>
      <p:sp>
        <p:nvSpPr>
          <p:cNvPr id="3" name="コンテンツ プレースホルダー 2"/>
          <p:cNvSpPr>
            <a:spLocks noGrp="1"/>
          </p:cNvSpPr>
          <p:nvPr>
            <p:ph idx="1"/>
          </p:nvPr>
        </p:nvSpPr>
        <p:spPr/>
        <p:txBody>
          <a:bodyPr/>
          <a:lstStyle/>
          <a:p>
            <a:r>
              <a:rPr lang="en-US" altLang="ja-JP" dirty="0"/>
              <a:t>IoT</a:t>
            </a:r>
            <a:r>
              <a:rPr lang="ja-JP" altLang="en-US" dirty="0"/>
              <a:t>機器内のシステムへの攻撃を検知するために</a:t>
            </a:r>
            <a:r>
              <a:rPr lang="en-US" altLang="ja-JP" dirty="0"/>
              <a:t>IDS</a:t>
            </a:r>
            <a:r>
              <a:rPr lang="ja-JP" altLang="en-US" dirty="0"/>
              <a:t>が必要とされている</a:t>
            </a:r>
            <a:endParaRPr lang="en-US" altLang="ja-JP" dirty="0"/>
          </a:p>
          <a:p>
            <a:pPr lvl="1"/>
            <a:r>
              <a:rPr lang="ja-JP" altLang="en-US" dirty="0"/>
              <a:t>攻撃者の侵入を検知すると管理者に通知して被害の拡大を防ぐ</a:t>
            </a:r>
            <a:endParaRPr lang="en-US" altLang="ja-JP" dirty="0"/>
          </a:p>
          <a:p>
            <a:r>
              <a:rPr lang="ja-JP" altLang="en-US" dirty="0"/>
              <a:t>監視対象システム内で</a:t>
            </a:r>
            <a:r>
              <a:rPr lang="en-US" altLang="ja-JP" dirty="0"/>
              <a:t>IDS</a:t>
            </a:r>
            <a:r>
              <a:rPr lang="ja-JP" altLang="en-US" dirty="0"/>
              <a:t>を動作させて監視を行っても安全ではない</a:t>
            </a:r>
            <a:endParaRPr lang="en-US" altLang="ja-JP" dirty="0"/>
          </a:p>
          <a:p>
            <a:pPr lvl="1"/>
            <a:r>
              <a:rPr lang="ja-JP" altLang="en-US" dirty="0"/>
              <a:t>侵入された後で</a:t>
            </a:r>
            <a:r>
              <a:rPr lang="en-US" altLang="ja-JP" dirty="0"/>
              <a:t>IDS</a:t>
            </a:r>
            <a:r>
              <a:rPr lang="ja-JP" altLang="en-US" dirty="0"/>
              <a:t>を停止される恐れがあるため</a:t>
            </a:r>
            <a:endParaRPr lang="en-US" altLang="ja-JP" dirty="0"/>
          </a:p>
          <a:p>
            <a:endParaRPr lang="ja-JP" altLang="en-US" dirty="0"/>
          </a:p>
        </p:txBody>
      </p:sp>
      <p:sp>
        <p:nvSpPr>
          <p:cNvPr id="5" name="角丸四角形 4"/>
          <p:cNvSpPr/>
          <p:nvPr/>
        </p:nvSpPr>
        <p:spPr>
          <a:xfrm>
            <a:off x="3867807" y="4924027"/>
            <a:ext cx="3048000" cy="1345831"/>
          </a:xfrm>
          <a:prstGeom prst="roundRect">
            <a:avLst/>
          </a:prstGeom>
          <a:ln/>
        </p:spPr>
        <p:style>
          <a:lnRef idx="2">
            <a:schemeClr val="dk1"/>
          </a:lnRef>
          <a:fillRef idx="1">
            <a:schemeClr val="lt1"/>
          </a:fillRef>
          <a:effectRef idx="0">
            <a:schemeClr val="dk1"/>
          </a:effectRef>
          <a:fontRef idx="minor">
            <a:schemeClr val="dk1"/>
          </a:fontRef>
        </p:style>
        <p:txBody>
          <a:bodyPr rtlCol="0" anchor="t"/>
          <a:lstStyle/>
          <a:p>
            <a:r>
              <a:rPr kumimoji="1" lang="en-US" altLang="ja-JP" dirty="0" err="1">
                <a:ln>
                  <a:solidFill>
                    <a:schemeClr val="tx1"/>
                  </a:solidFill>
                </a:ln>
                <a:solidFill>
                  <a:schemeClr val="tx1"/>
                </a:solidFill>
              </a:rPr>
              <a:t>IoT</a:t>
            </a:r>
            <a:r>
              <a:rPr kumimoji="1" lang="ja-JP" altLang="en-US" dirty="0">
                <a:ln>
                  <a:solidFill>
                    <a:schemeClr val="tx1"/>
                  </a:solidFill>
                </a:ln>
                <a:solidFill>
                  <a:schemeClr val="tx1"/>
                </a:solidFill>
              </a:rPr>
              <a:t>機器</a:t>
            </a:r>
          </a:p>
        </p:txBody>
      </p:sp>
      <p:sp>
        <p:nvSpPr>
          <p:cNvPr id="6" name="円/楕円 5"/>
          <p:cNvSpPr/>
          <p:nvPr/>
        </p:nvSpPr>
        <p:spPr>
          <a:xfrm>
            <a:off x="4861034" y="5346436"/>
            <a:ext cx="1439917" cy="525517"/>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IDS</a:t>
            </a:r>
            <a:endParaRPr kumimoji="1" lang="ja-JP" altLang="en-US" dirty="0">
              <a:solidFill>
                <a:schemeClr val="bg1"/>
              </a:solidFill>
            </a:endParaRPr>
          </a:p>
        </p:txBody>
      </p:sp>
      <p:pic>
        <p:nvPicPr>
          <p:cNvPr id="14" name="図 13"/>
          <p:cNvPicPr>
            <a:picLocks noChangeAspect="1"/>
          </p:cNvPicPr>
          <p:nvPr/>
        </p:nvPicPr>
        <p:blipFill>
          <a:blip r:embed="rId3"/>
          <a:stretch>
            <a:fillRect/>
          </a:stretch>
        </p:blipFill>
        <p:spPr>
          <a:xfrm>
            <a:off x="1580001" y="5041424"/>
            <a:ext cx="1129861" cy="1135539"/>
          </a:xfrm>
          <a:prstGeom prst="rect">
            <a:avLst/>
          </a:prstGeom>
        </p:spPr>
      </p:pic>
      <p:cxnSp>
        <p:nvCxnSpPr>
          <p:cNvPr id="16" name="直線矢印コネクタ 15"/>
          <p:cNvCxnSpPr>
            <a:cxnSpLocks/>
            <a:endCxn id="6" idx="2"/>
          </p:cNvCxnSpPr>
          <p:nvPr/>
        </p:nvCxnSpPr>
        <p:spPr>
          <a:xfrm>
            <a:off x="2720372" y="5609195"/>
            <a:ext cx="214066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953324" y="5214919"/>
            <a:ext cx="671021" cy="369332"/>
          </a:xfrm>
          <a:prstGeom prst="rect">
            <a:avLst/>
          </a:prstGeom>
          <a:noFill/>
        </p:spPr>
        <p:txBody>
          <a:bodyPr wrap="square" rtlCol="0">
            <a:spAutoFit/>
          </a:bodyPr>
          <a:lstStyle/>
          <a:p>
            <a:r>
              <a:rPr kumimoji="1" lang="ja-JP" altLang="en-US"/>
              <a:t>侵入</a:t>
            </a:r>
          </a:p>
        </p:txBody>
      </p:sp>
      <p:sp>
        <p:nvSpPr>
          <p:cNvPr id="17" name="Explosion 2 16">
            <a:extLst>
              <a:ext uri="{FF2B5EF4-FFF2-40B4-BE49-F238E27FC236}">
                <a16:creationId xmlns="" xmlns:a16="http://schemas.microsoft.com/office/drawing/2014/main" id="{63D41D5E-4E97-EB41-9E4C-E033DC512B28}"/>
              </a:ext>
            </a:extLst>
          </p:cNvPr>
          <p:cNvSpPr/>
          <p:nvPr/>
        </p:nvSpPr>
        <p:spPr>
          <a:xfrm>
            <a:off x="4896014" y="5164768"/>
            <a:ext cx="495793" cy="469634"/>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rgbClr val="FF0000"/>
              </a:solidFill>
            </a:endParaRPr>
          </a:p>
        </p:txBody>
      </p:sp>
    </p:spTree>
    <p:extLst>
      <p:ext uri="{BB962C8B-B14F-4D97-AF65-F5344CB8AC3E}">
        <p14:creationId xmlns:p14="http://schemas.microsoft.com/office/powerpoint/2010/main" val="630072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IDS</a:t>
            </a:r>
            <a:r>
              <a:rPr kumimoji="1" lang="ja-JP" altLang="en-US" dirty="0"/>
              <a:t>オフロード</a:t>
            </a:r>
          </a:p>
        </p:txBody>
      </p:sp>
      <p:sp>
        <p:nvSpPr>
          <p:cNvPr id="3" name="コンテンツ プレースホルダー 2"/>
          <p:cNvSpPr>
            <a:spLocks noGrp="1"/>
          </p:cNvSpPr>
          <p:nvPr>
            <p:ph idx="1"/>
          </p:nvPr>
        </p:nvSpPr>
        <p:spPr/>
        <p:txBody>
          <a:bodyPr/>
          <a:lstStyle/>
          <a:p>
            <a:r>
              <a:rPr lang="ja-JP" altLang="en-US" dirty="0"/>
              <a:t>サーバにおいては仮想化システムを用いた</a:t>
            </a:r>
            <a:r>
              <a:rPr lang="en-US" altLang="ja-JP" dirty="0"/>
              <a:t>IDS</a:t>
            </a:r>
            <a:r>
              <a:rPr lang="ja-JP" altLang="en-US" dirty="0"/>
              <a:t>オフロードが行われている</a:t>
            </a:r>
            <a:endParaRPr lang="en-US" altLang="ja-JP" dirty="0"/>
          </a:p>
          <a:p>
            <a:pPr lvl="1"/>
            <a:r>
              <a:rPr lang="ja-JP" altLang="en-US" dirty="0"/>
              <a:t>監視対象システムを仮想マシン</a:t>
            </a:r>
            <a:r>
              <a:rPr lang="en-US" altLang="ja-JP" dirty="0"/>
              <a:t> (VM) </a:t>
            </a:r>
            <a:r>
              <a:rPr lang="ja-JP" altLang="en-US" dirty="0"/>
              <a:t>内で動かす</a:t>
            </a:r>
            <a:endParaRPr lang="en-US" altLang="ja-JP" dirty="0"/>
          </a:p>
          <a:p>
            <a:pPr lvl="1"/>
            <a:r>
              <a:rPr lang="en-US" altLang="ja-JP" dirty="0"/>
              <a:t>VM</a:t>
            </a:r>
            <a:r>
              <a:rPr lang="ja-JP" altLang="en-US" dirty="0"/>
              <a:t>の外で</a:t>
            </a:r>
            <a:r>
              <a:rPr lang="en-US" altLang="ja-JP" dirty="0"/>
              <a:t>IDS</a:t>
            </a:r>
            <a:r>
              <a:rPr lang="ja-JP" altLang="en-US" dirty="0"/>
              <a:t>を動かして安全に監視を行う</a:t>
            </a:r>
            <a:endParaRPr lang="en-US" altLang="ja-JP" dirty="0"/>
          </a:p>
          <a:p>
            <a:r>
              <a:rPr lang="en-US" altLang="ja-JP" dirty="0"/>
              <a:t>VM</a:t>
            </a:r>
            <a:r>
              <a:rPr lang="ja-JP" altLang="en-US" dirty="0"/>
              <a:t>に侵入されたとしても</a:t>
            </a:r>
            <a:r>
              <a:rPr lang="en-US" altLang="ja-JP" dirty="0"/>
              <a:t>IDS</a:t>
            </a:r>
            <a:r>
              <a:rPr lang="ja-JP" altLang="en-US" dirty="0"/>
              <a:t>を無効化される恐れはない</a:t>
            </a:r>
            <a:endParaRPr lang="en-US" altLang="ja-JP" dirty="0"/>
          </a:p>
          <a:p>
            <a:pPr lvl="1"/>
            <a:r>
              <a:rPr lang="en-US" altLang="ja-JP" dirty="0"/>
              <a:t>VM</a:t>
            </a:r>
            <a:r>
              <a:rPr lang="ja-JP" altLang="en-US" dirty="0"/>
              <a:t>内からは外側で動く</a:t>
            </a:r>
            <a:r>
              <a:rPr lang="en-US" altLang="ja-JP" dirty="0"/>
              <a:t>IDS</a:t>
            </a:r>
            <a:r>
              <a:rPr lang="ja-JP" altLang="en-US" dirty="0"/>
              <a:t>を</a:t>
            </a:r>
            <a:r>
              <a:rPr lang="ja-JP" altLang="en-US"/>
              <a:t>攻撃できないため</a:t>
            </a:r>
            <a:endParaRPr kumimoji="1" lang="ja-JP" altLang="en-US" dirty="0"/>
          </a:p>
        </p:txBody>
      </p:sp>
      <p:sp>
        <p:nvSpPr>
          <p:cNvPr id="5" name="正方形/長方形 4"/>
          <p:cNvSpPr/>
          <p:nvPr/>
        </p:nvSpPr>
        <p:spPr>
          <a:xfrm>
            <a:off x="4767427" y="4897821"/>
            <a:ext cx="1917152" cy="905532"/>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altLang="ja-JP" dirty="0">
                <a:ln>
                  <a:solidFill>
                    <a:schemeClr val="tx1"/>
                  </a:solidFill>
                </a:ln>
                <a:solidFill>
                  <a:schemeClr val="tx1"/>
                </a:solidFill>
              </a:rPr>
              <a:t>VM</a:t>
            </a:r>
            <a:endParaRPr kumimoji="1" lang="ja-JP" altLang="en-US" dirty="0">
              <a:ln>
                <a:solidFill>
                  <a:schemeClr val="tx1"/>
                </a:solidFill>
              </a:ln>
              <a:solidFill>
                <a:schemeClr val="tx1"/>
              </a:solidFill>
            </a:endParaRPr>
          </a:p>
        </p:txBody>
      </p:sp>
      <p:sp>
        <p:nvSpPr>
          <p:cNvPr id="6" name="正方形/長方形 5"/>
          <p:cNvSpPr/>
          <p:nvPr/>
        </p:nvSpPr>
        <p:spPr>
          <a:xfrm>
            <a:off x="2421486" y="5976239"/>
            <a:ext cx="4263093" cy="44348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ln>
                  <a:solidFill>
                    <a:schemeClr val="tx1"/>
                  </a:solidFill>
                </a:ln>
                <a:solidFill>
                  <a:schemeClr val="tx1"/>
                </a:solidFill>
              </a:rPr>
              <a:t>ハイパーバイザ</a:t>
            </a:r>
            <a:endParaRPr kumimoji="1" lang="ja-JP" altLang="en-US" dirty="0">
              <a:ln>
                <a:solidFill>
                  <a:schemeClr val="tx1"/>
                </a:solidFill>
              </a:ln>
              <a:solidFill>
                <a:schemeClr val="tx1"/>
              </a:solidFill>
            </a:endParaRPr>
          </a:p>
        </p:txBody>
      </p:sp>
      <p:sp>
        <p:nvSpPr>
          <p:cNvPr id="8" name="円/楕円 7"/>
          <p:cNvSpPr/>
          <p:nvPr/>
        </p:nvSpPr>
        <p:spPr>
          <a:xfrm>
            <a:off x="2421486" y="5101521"/>
            <a:ext cx="1439917" cy="525517"/>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IDS</a:t>
            </a:r>
            <a:endParaRPr kumimoji="1" lang="ja-JP" altLang="en-US" dirty="0">
              <a:solidFill>
                <a:schemeClr val="bg1"/>
              </a:solidFill>
            </a:endParaRPr>
          </a:p>
        </p:txBody>
      </p:sp>
      <p:cxnSp>
        <p:nvCxnSpPr>
          <p:cNvPr id="9" name="直線矢印コネクタ 8"/>
          <p:cNvCxnSpPr>
            <a:cxnSpLocks/>
            <a:stCxn id="8" idx="6"/>
          </p:cNvCxnSpPr>
          <p:nvPr/>
        </p:nvCxnSpPr>
        <p:spPr>
          <a:xfrm>
            <a:off x="3861403" y="5364280"/>
            <a:ext cx="906024"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992782" y="4953728"/>
            <a:ext cx="643265" cy="369332"/>
          </a:xfrm>
          <a:prstGeom prst="rect">
            <a:avLst/>
          </a:prstGeom>
          <a:noFill/>
        </p:spPr>
        <p:txBody>
          <a:bodyPr wrap="square" rtlCol="0">
            <a:spAutoFit/>
          </a:bodyPr>
          <a:lstStyle/>
          <a:p>
            <a:r>
              <a:rPr kumimoji="1" lang="ja-JP" altLang="en-US"/>
              <a:t>監視</a:t>
            </a:r>
          </a:p>
        </p:txBody>
      </p:sp>
      <p:sp>
        <p:nvSpPr>
          <p:cNvPr id="4" name="Rounded Rectangle 3">
            <a:extLst>
              <a:ext uri="{FF2B5EF4-FFF2-40B4-BE49-F238E27FC236}">
                <a16:creationId xmlns="" xmlns:a16="http://schemas.microsoft.com/office/drawing/2014/main" id="{562F47F9-3E44-D649-9A48-40A820EA1B1C}"/>
              </a:ext>
            </a:extLst>
          </p:cNvPr>
          <p:cNvSpPr/>
          <p:nvPr/>
        </p:nvSpPr>
        <p:spPr>
          <a:xfrm>
            <a:off x="5324311" y="5010971"/>
            <a:ext cx="1225111" cy="67331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a:solidFill>
                  <a:schemeClr val="tx1"/>
                </a:solidFill>
              </a:rPr>
              <a:t>システム</a:t>
            </a:r>
            <a:endParaRPr kumimoji="1" lang="en-US" dirty="0">
              <a:solidFill>
                <a:schemeClr val="tx1"/>
              </a:solidFill>
            </a:endParaRPr>
          </a:p>
        </p:txBody>
      </p:sp>
    </p:spTree>
    <p:extLst>
      <p:ext uri="{BB962C8B-B14F-4D97-AF65-F5344CB8AC3E}">
        <p14:creationId xmlns:p14="http://schemas.microsoft.com/office/powerpoint/2010/main" val="390896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01702"/>
            <a:ext cx="7886700" cy="1325563"/>
          </a:xfrm>
        </p:spPr>
        <p:txBody>
          <a:bodyPr/>
          <a:lstStyle/>
          <a:p>
            <a:r>
              <a:rPr lang="en-US" altLang="ja-JP" dirty="0"/>
              <a:t>IoT</a:t>
            </a:r>
            <a:r>
              <a:rPr lang="ja-JP" altLang="en-US"/>
              <a:t>機器への適用における問題</a:t>
            </a:r>
            <a:endParaRPr kumimoji="1" lang="ja-JP" altLang="en-US" dirty="0"/>
          </a:p>
        </p:txBody>
      </p:sp>
      <p:sp>
        <p:nvSpPr>
          <p:cNvPr id="3" name="コンテンツ プレースホルダー 2"/>
          <p:cNvSpPr>
            <a:spLocks noGrp="1"/>
          </p:cNvSpPr>
          <p:nvPr>
            <p:ph idx="1"/>
          </p:nvPr>
        </p:nvSpPr>
        <p:spPr/>
        <p:txBody>
          <a:bodyPr/>
          <a:lstStyle/>
          <a:p>
            <a:r>
              <a:rPr lang="ja-JP" altLang="en-US"/>
              <a:t>従来のサーバ向け仮想化システムを</a:t>
            </a:r>
            <a:r>
              <a:rPr lang="en-US" altLang="ja-JP" dirty="0"/>
              <a:t>IoT</a:t>
            </a:r>
            <a:r>
              <a:rPr lang="ja-JP" altLang="en-US"/>
              <a:t>機器で動作させるのはオーバヘッドが大きい</a:t>
            </a:r>
            <a:endParaRPr lang="en-US" altLang="ja-JP" dirty="0"/>
          </a:p>
          <a:p>
            <a:pPr lvl="1"/>
            <a:r>
              <a:rPr kumimoji="1" lang="ja-JP" altLang="en-US"/>
              <a:t>汎用性が高く、豊富な機能を提供しているため</a:t>
            </a:r>
            <a:endParaRPr kumimoji="1" lang="en-US" altLang="ja-JP" dirty="0"/>
          </a:p>
          <a:p>
            <a:pPr lvl="1"/>
            <a:r>
              <a:rPr lang="en-US" altLang="ja-JP" dirty="0"/>
              <a:t>Xen</a:t>
            </a:r>
            <a:r>
              <a:rPr lang="ja-JP" altLang="en-US"/>
              <a:t>：管理</a:t>
            </a:r>
            <a:r>
              <a:rPr lang="en-US" altLang="ja-JP" dirty="0"/>
              <a:t>VM</a:t>
            </a:r>
            <a:r>
              <a:rPr lang="ja-JP" altLang="en-US"/>
              <a:t>と呼ばれる特殊な</a:t>
            </a:r>
            <a:r>
              <a:rPr lang="en-US" altLang="ja-JP" dirty="0"/>
              <a:t>VM</a:t>
            </a:r>
            <a:r>
              <a:rPr lang="ja-JP" altLang="en-US"/>
              <a:t>を余分に動かす必要がある</a:t>
            </a:r>
            <a:endParaRPr lang="en-US" altLang="ja-JP" dirty="0"/>
          </a:p>
          <a:p>
            <a:pPr lvl="1"/>
            <a:r>
              <a:rPr kumimoji="1" lang="en-US" altLang="ja-JP" dirty="0"/>
              <a:t>KVM</a:t>
            </a:r>
            <a:r>
              <a:rPr kumimoji="1" lang="ja-JP" altLang="en-US"/>
              <a:t>：</a:t>
            </a:r>
            <a:r>
              <a:rPr kumimoji="1" lang="en-US" altLang="ja-JP" dirty="0"/>
              <a:t>VM</a:t>
            </a:r>
            <a:r>
              <a:rPr kumimoji="1" lang="ja-JP" altLang="en-US"/>
              <a:t>の下で高機能な</a:t>
            </a:r>
            <a:r>
              <a:rPr lang="en-US" altLang="ja-JP" dirty="0"/>
              <a:t>OS</a:t>
            </a:r>
            <a:r>
              <a:rPr lang="ja-JP" altLang="en-US"/>
              <a:t>を動かす必要がある</a:t>
            </a:r>
            <a:endParaRPr kumimoji="1" lang="en-US" altLang="ja-JP" dirty="0"/>
          </a:p>
        </p:txBody>
      </p:sp>
      <p:sp>
        <p:nvSpPr>
          <p:cNvPr id="8" name="正方形/長方形 7"/>
          <p:cNvSpPr/>
          <p:nvPr/>
        </p:nvSpPr>
        <p:spPr>
          <a:xfrm>
            <a:off x="1160246" y="5754497"/>
            <a:ext cx="2869323" cy="44348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ln>
                  <a:solidFill>
                    <a:schemeClr val="tx1"/>
                  </a:solidFill>
                </a:ln>
                <a:solidFill>
                  <a:schemeClr val="tx1"/>
                </a:solidFill>
              </a:rPr>
              <a:t>ハイパーバイザ</a:t>
            </a:r>
            <a:endParaRPr kumimoji="1" lang="ja-JP" altLang="en-US" dirty="0">
              <a:ln>
                <a:solidFill>
                  <a:schemeClr val="tx1"/>
                </a:solidFill>
              </a:ln>
              <a:solidFill>
                <a:schemeClr val="tx1"/>
              </a:solidFill>
            </a:endParaRPr>
          </a:p>
        </p:txBody>
      </p:sp>
      <p:sp>
        <p:nvSpPr>
          <p:cNvPr id="9" name="正方形/長方形 8"/>
          <p:cNvSpPr/>
          <p:nvPr/>
        </p:nvSpPr>
        <p:spPr>
          <a:xfrm>
            <a:off x="1162870" y="4553790"/>
            <a:ext cx="1313793" cy="102529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ln>
                  <a:solidFill>
                    <a:schemeClr val="tx1"/>
                  </a:solidFill>
                </a:ln>
                <a:solidFill>
                  <a:schemeClr val="tx1"/>
                </a:solidFill>
              </a:rPr>
              <a:t>管理</a:t>
            </a:r>
            <a:r>
              <a:rPr lang="en-US" altLang="ja-JP" dirty="0">
                <a:ln>
                  <a:solidFill>
                    <a:schemeClr val="tx1"/>
                  </a:solidFill>
                </a:ln>
                <a:solidFill>
                  <a:schemeClr val="tx1"/>
                </a:solidFill>
              </a:rPr>
              <a:t>VM</a:t>
            </a:r>
          </a:p>
        </p:txBody>
      </p:sp>
      <p:sp>
        <p:nvSpPr>
          <p:cNvPr id="11" name="正方形/長方形 10"/>
          <p:cNvSpPr/>
          <p:nvPr/>
        </p:nvSpPr>
        <p:spPr>
          <a:xfrm>
            <a:off x="2713152" y="4553790"/>
            <a:ext cx="1316417" cy="102529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ln>
                  <a:solidFill>
                    <a:schemeClr val="tx1"/>
                  </a:solidFill>
                </a:ln>
                <a:solidFill>
                  <a:schemeClr val="tx1"/>
                </a:solidFill>
              </a:rPr>
              <a:t>VM</a:t>
            </a:r>
          </a:p>
        </p:txBody>
      </p:sp>
      <p:sp>
        <p:nvSpPr>
          <p:cNvPr id="13" name="正方形/長方形 12"/>
          <p:cNvSpPr/>
          <p:nvPr/>
        </p:nvSpPr>
        <p:spPr>
          <a:xfrm>
            <a:off x="4918515" y="5528442"/>
            <a:ext cx="3121572" cy="66954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ln>
                  <a:solidFill>
                    <a:schemeClr val="tx1"/>
                  </a:solidFill>
                </a:ln>
                <a:solidFill>
                  <a:schemeClr val="tx1"/>
                </a:solidFill>
              </a:rPr>
              <a:t>ホスト</a:t>
            </a:r>
            <a:r>
              <a:rPr kumimoji="1" lang="en-US" altLang="ja-JP" dirty="0">
                <a:ln>
                  <a:solidFill>
                    <a:schemeClr val="tx1"/>
                  </a:solidFill>
                </a:ln>
                <a:solidFill>
                  <a:schemeClr val="tx1"/>
                </a:solidFill>
              </a:rPr>
              <a:t>OS</a:t>
            </a:r>
            <a:endParaRPr kumimoji="1" lang="ja-JP" altLang="en-US" dirty="0">
              <a:ln>
                <a:solidFill>
                  <a:schemeClr val="tx1"/>
                </a:solidFill>
              </a:ln>
              <a:solidFill>
                <a:schemeClr val="tx1"/>
              </a:solidFill>
            </a:endParaRPr>
          </a:p>
        </p:txBody>
      </p:sp>
      <p:sp>
        <p:nvSpPr>
          <p:cNvPr id="17" name="正方形/長方形 16"/>
          <p:cNvSpPr/>
          <p:nvPr/>
        </p:nvSpPr>
        <p:spPr>
          <a:xfrm>
            <a:off x="5827823" y="4322562"/>
            <a:ext cx="1302956" cy="102529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a:ln>
                  <a:solidFill>
                    <a:schemeClr val="tx1"/>
                  </a:solidFill>
                </a:ln>
                <a:solidFill>
                  <a:schemeClr val="tx1"/>
                </a:solidFill>
              </a:rPr>
              <a:t>VM</a:t>
            </a:r>
          </a:p>
        </p:txBody>
      </p:sp>
      <p:sp>
        <p:nvSpPr>
          <p:cNvPr id="4" name="TextBox 3">
            <a:extLst>
              <a:ext uri="{FF2B5EF4-FFF2-40B4-BE49-F238E27FC236}">
                <a16:creationId xmlns="" xmlns:a16="http://schemas.microsoft.com/office/drawing/2014/main" id="{B1AFB95B-3722-1C4C-B9E2-FDD954A2777D}"/>
              </a:ext>
            </a:extLst>
          </p:cNvPr>
          <p:cNvSpPr txBox="1"/>
          <p:nvPr/>
        </p:nvSpPr>
        <p:spPr>
          <a:xfrm>
            <a:off x="2326051" y="6279117"/>
            <a:ext cx="537711" cy="369332"/>
          </a:xfrm>
          <a:prstGeom prst="rect">
            <a:avLst/>
          </a:prstGeom>
          <a:noFill/>
        </p:spPr>
        <p:txBody>
          <a:bodyPr wrap="none" rtlCol="0">
            <a:spAutoFit/>
          </a:bodyPr>
          <a:lstStyle/>
          <a:p>
            <a:r>
              <a:rPr lang="en-US" dirty="0"/>
              <a:t>Xen</a:t>
            </a:r>
          </a:p>
        </p:txBody>
      </p:sp>
      <p:sp>
        <p:nvSpPr>
          <p:cNvPr id="16" name="TextBox 15">
            <a:extLst>
              <a:ext uri="{FF2B5EF4-FFF2-40B4-BE49-F238E27FC236}">
                <a16:creationId xmlns="" xmlns:a16="http://schemas.microsoft.com/office/drawing/2014/main" id="{1FA98253-D7B5-6D49-8F71-74AED062644F}"/>
              </a:ext>
            </a:extLst>
          </p:cNvPr>
          <p:cNvSpPr txBox="1"/>
          <p:nvPr/>
        </p:nvSpPr>
        <p:spPr>
          <a:xfrm>
            <a:off x="6210445" y="6279117"/>
            <a:ext cx="633507" cy="369332"/>
          </a:xfrm>
          <a:prstGeom prst="rect">
            <a:avLst/>
          </a:prstGeom>
          <a:noFill/>
        </p:spPr>
        <p:txBody>
          <a:bodyPr wrap="none" rtlCol="0">
            <a:spAutoFit/>
          </a:bodyPr>
          <a:lstStyle/>
          <a:p>
            <a:r>
              <a:rPr lang="en-US" dirty="0"/>
              <a:t>KVM</a:t>
            </a:r>
          </a:p>
        </p:txBody>
      </p:sp>
    </p:spTree>
    <p:extLst>
      <p:ext uri="{BB962C8B-B14F-4D97-AF65-F5344CB8AC3E}">
        <p14:creationId xmlns:p14="http://schemas.microsoft.com/office/powerpoint/2010/main" val="641873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Xvisor</a:t>
            </a:r>
            <a:endParaRPr kumimoji="1" lang="ja-JP" altLang="en-US" dirty="0"/>
          </a:p>
        </p:txBody>
      </p:sp>
      <p:sp>
        <p:nvSpPr>
          <p:cNvPr id="3" name="コンテンツ プレースホルダー 2"/>
          <p:cNvSpPr>
            <a:spLocks noGrp="1"/>
          </p:cNvSpPr>
          <p:nvPr>
            <p:ph idx="1"/>
          </p:nvPr>
        </p:nvSpPr>
        <p:spPr/>
        <p:txBody>
          <a:bodyPr/>
          <a:lstStyle/>
          <a:p>
            <a:r>
              <a:rPr lang="en-US" altLang="ja-JP" dirty="0" err="1"/>
              <a:t>Xvisor</a:t>
            </a:r>
            <a:r>
              <a:rPr lang="ja-JP" altLang="en-US"/>
              <a:t>と呼ばれる</a:t>
            </a:r>
            <a:r>
              <a:rPr lang="en-US" altLang="ja-JP" dirty="0"/>
              <a:t>IoT</a:t>
            </a:r>
            <a:r>
              <a:rPr lang="ja-JP" altLang="en-US" dirty="0"/>
              <a:t>向けの軽量な</a:t>
            </a:r>
            <a:r>
              <a:rPr lang="ja-JP" altLang="en-US"/>
              <a:t>仮想化システムが開発されている</a:t>
            </a:r>
            <a:endParaRPr lang="en-US" altLang="ja-JP" dirty="0"/>
          </a:p>
          <a:p>
            <a:pPr lvl="1"/>
            <a:r>
              <a:rPr lang="ja-JP" altLang="en-US"/>
              <a:t>ハイパーバイザ内にすべての機能を実装</a:t>
            </a:r>
            <a:endParaRPr lang="en-US" altLang="ja-JP" dirty="0"/>
          </a:p>
          <a:p>
            <a:pPr lvl="2"/>
            <a:r>
              <a:rPr lang="ja-JP" altLang="en-US"/>
              <a:t>機能間の通信オーバヘッドが小さい</a:t>
            </a:r>
            <a:endParaRPr lang="en-US" altLang="ja-JP" dirty="0"/>
          </a:p>
          <a:p>
            <a:pPr lvl="1"/>
            <a:r>
              <a:rPr lang="en-US" altLang="ja-JP" dirty="0"/>
              <a:t>IoT</a:t>
            </a:r>
            <a:r>
              <a:rPr lang="ja-JP" altLang="en-US"/>
              <a:t>機器を仮想化するのに必要最小限の機能を提供</a:t>
            </a:r>
            <a:endParaRPr lang="en-US" altLang="ja-JP" dirty="0"/>
          </a:p>
          <a:p>
            <a:pPr lvl="2"/>
            <a:r>
              <a:rPr lang="ja-JP" altLang="en-US"/>
              <a:t>メモリ消費量が少ない</a:t>
            </a:r>
            <a:endParaRPr lang="en-US" altLang="ja-JP" dirty="0"/>
          </a:p>
          <a:p>
            <a:r>
              <a:rPr lang="en-US" altLang="ja-JP" dirty="0"/>
              <a:t>IDS</a:t>
            </a:r>
            <a:r>
              <a:rPr lang="ja-JP" altLang="en-US"/>
              <a:t>オフロード手法はまだ確立</a:t>
            </a:r>
            <a:r>
              <a:rPr lang="ja-JP" altLang="en-US" dirty="0"/>
              <a:t>されていない</a:t>
            </a:r>
            <a:endParaRPr kumimoji="1" lang="ja-JP" altLang="en-US" dirty="0"/>
          </a:p>
        </p:txBody>
      </p:sp>
      <p:sp>
        <p:nvSpPr>
          <p:cNvPr id="5" name="正方形/長方形 4"/>
          <p:cNvSpPr/>
          <p:nvPr/>
        </p:nvSpPr>
        <p:spPr>
          <a:xfrm>
            <a:off x="2785241" y="6028791"/>
            <a:ext cx="3654977" cy="44348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ln>
                  <a:solidFill>
                    <a:schemeClr val="tx1"/>
                  </a:solidFill>
                </a:ln>
                <a:solidFill>
                  <a:schemeClr val="tx1"/>
                </a:solidFill>
              </a:rPr>
              <a:t>ハイパーバイザ</a:t>
            </a:r>
            <a:endParaRPr kumimoji="1" lang="ja-JP" altLang="en-US" dirty="0">
              <a:ln>
                <a:solidFill>
                  <a:schemeClr val="tx1"/>
                </a:solidFill>
              </a:ln>
              <a:solidFill>
                <a:schemeClr val="tx1"/>
              </a:solidFill>
            </a:endParaRPr>
          </a:p>
        </p:txBody>
      </p:sp>
      <p:sp>
        <p:nvSpPr>
          <p:cNvPr id="10" name="正方形/長方形 16">
            <a:extLst>
              <a:ext uri="{FF2B5EF4-FFF2-40B4-BE49-F238E27FC236}">
                <a16:creationId xmlns="" xmlns:a16="http://schemas.microsoft.com/office/drawing/2014/main" id="{F70ACA0C-4CC3-2340-A1FB-596A0539EB92}"/>
              </a:ext>
            </a:extLst>
          </p:cNvPr>
          <p:cNvSpPr/>
          <p:nvPr/>
        </p:nvSpPr>
        <p:spPr>
          <a:xfrm>
            <a:off x="5137262" y="4833594"/>
            <a:ext cx="1302956" cy="102529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a:ln>
                  <a:solidFill>
                    <a:schemeClr val="tx1"/>
                  </a:solidFill>
                </a:ln>
                <a:solidFill>
                  <a:schemeClr val="tx1"/>
                </a:solidFill>
              </a:rPr>
              <a:t>VM</a:t>
            </a:r>
          </a:p>
        </p:txBody>
      </p:sp>
      <p:sp>
        <p:nvSpPr>
          <p:cNvPr id="11" name="円/楕円 7">
            <a:extLst>
              <a:ext uri="{FF2B5EF4-FFF2-40B4-BE49-F238E27FC236}">
                <a16:creationId xmlns="" xmlns:a16="http://schemas.microsoft.com/office/drawing/2014/main" id="{D44F02E6-33CF-1747-AFCE-0EAEC53DA9AF}"/>
              </a:ext>
            </a:extLst>
          </p:cNvPr>
          <p:cNvSpPr/>
          <p:nvPr/>
        </p:nvSpPr>
        <p:spPr>
          <a:xfrm>
            <a:off x="2131964" y="5083481"/>
            <a:ext cx="1439917" cy="525517"/>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IDS</a:t>
            </a:r>
            <a:endParaRPr kumimoji="1" lang="ja-JP" altLang="en-US" dirty="0">
              <a:solidFill>
                <a:schemeClr val="bg1"/>
              </a:solidFill>
            </a:endParaRPr>
          </a:p>
        </p:txBody>
      </p:sp>
      <p:sp>
        <p:nvSpPr>
          <p:cNvPr id="4" name="TextBox 3">
            <a:extLst>
              <a:ext uri="{FF2B5EF4-FFF2-40B4-BE49-F238E27FC236}">
                <a16:creationId xmlns="" xmlns:a16="http://schemas.microsoft.com/office/drawing/2014/main" id="{5E6EC5E5-04F9-8B49-B1DA-7086F236CE31}"/>
              </a:ext>
            </a:extLst>
          </p:cNvPr>
          <p:cNvSpPr txBox="1"/>
          <p:nvPr/>
        </p:nvSpPr>
        <p:spPr>
          <a:xfrm>
            <a:off x="4156941" y="4653535"/>
            <a:ext cx="540533" cy="1015663"/>
          </a:xfrm>
          <a:prstGeom prst="rect">
            <a:avLst/>
          </a:prstGeom>
          <a:noFill/>
        </p:spPr>
        <p:txBody>
          <a:bodyPr wrap="none" rtlCol="0">
            <a:spAutoFit/>
          </a:bodyPr>
          <a:lstStyle/>
          <a:p>
            <a:r>
              <a:rPr lang="en-US" sz="6000" dirty="0">
                <a:solidFill>
                  <a:srgbClr val="7030A0"/>
                </a:solidFill>
              </a:rPr>
              <a:t>?</a:t>
            </a:r>
          </a:p>
        </p:txBody>
      </p:sp>
      <p:cxnSp>
        <p:nvCxnSpPr>
          <p:cNvPr id="12" name="直線矢印コネクタ 8">
            <a:extLst>
              <a:ext uri="{FF2B5EF4-FFF2-40B4-BE49-F238E27FC236}">
                <a16:creationId xmlns="" xmlns:a16="http://schemas.microsoft.com/office/drawing/2014/main" id="{AC26732A-E1D1-FF41-85EF-CC1D96A1779E}"/>
              </a:ext>
            </a:extLst>
          </p:cNvPr>
          <p:cNvCxnSpPr>
            <a:cxnSpLocks/>
          </p:cNvCxnSpPr>
          <p:nvPr/>
        </p:nvCxnSpPr>
        <p:spPr>
          <a:xfrm>
            <a:off x="3564678" y="5360753"/>
            <a:ext cx="582152" cy="0"/>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176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提案</a:t>
            </a:r>
          </a:p>
        </p:txBody>
      </p:sp>
      <p:sp>
        <p:nvSpPr>
          <p:cNvPr id="3" name="コンテンツ プレースホルダー 2"/>
          <p:cNvSpPr>
            <a:spLocks noGrp="1"/>
          </p:cNvSpPr>
          <p:nvPr>
            <p:ph idx="1"/>
          </p:nvPr>
        </p:nvSpPr>
        <p:spPr/>
        <p:txBody>
          <a:bodyPr/>
          <a:lstStyle/>
          <a:p>
            <a:r>
              <a:rPr lang="en-US" altLang="ja-JP" dirty="0" err="1"/>
              <a:t>Xvisor</a:t>
            </a:r>
            <a:r>
              <a:rPr lang="ja-JP" altLang="en-US"/>
              <a:t>のハイパーバイザの中から</a:t>
            </a:r>
            <a:r>
              <a:rPr lang="en-US" altLang="ja-JP" dirty="0"/>
              <a:t>VM</a:t>
            </a:r>
            <a:r>
              <a:rPr lang="ja-JP" altLang="en-US"/>
              <a:t>内のシステムを監視する</a:t>
            </a:r>
            <a:r>
              <a:rPr lang="en-US" altLang="ja-JP" dirty="0"/>
              <a:t>IDS</a:t>
            </a:r>
            <a:r>
              <a:rPr lang="ja-JP" altLang="en-US"/>
              <a:t>オフロード手法</a:t>
            </a:r>
            <a:endParaRPr lang="en-US" altLang="ja-JP" dirty="0"/>
          </a:p>
          <a:p>
            <a:pPr lvl="1"/>
            <a:r>
              <a:rPr lang="ja-JP" altLang="en-US"/>
              <a:t>ハイパーバイザ内で</a:t>
            </a:r>
            <a:r>
              <a:rPr lang="en-US" altLang="ja-JP" dirty="0"/>
              <a:t>IDS</a:t>
            </a:r>
            <a:r>
              <a:rPr lang="ja-JP" altLang="en-US"/>
              <a:t>を動作させることにより</a:t>
            </a:r>
            <a:r>
              <a:rPr lang="en-US" altLang="ja-JP" dirty="0"/>
              <a:t>VM</a:t>
            </a:r>
            <a:r>
              <a:rPr lang="ja-JP" altLang="en-US"/>
              <a:t>の情報にアクセスするオーバヘッドを削減</a:t>
            </a:r>
            <a:endParaRPr lang="en-US" altLang="ja-JP" dirty="0"/>
          </a:p>
          <a:p>
            <a:pPr lvl="2"/>
            <a:r>
              <a:rPr lang="ja-JP" altLang="en-US"/>
              <a:t>従来は別の</a:t>
            </a:r>
            <a:r>
              <a:rPr lang="en-US" altLang="ja-JP" dirty="0"/>
              <a:t>VM</a:t>
            </a:r>
            <a:r>
              <a:rPr lang="ja-JP" altLang="en-US"/>
              <a:t>などから監視していた</a:t>
            </a:r>
            <a:endParaRPr lang="en-US" altLang="ja-JP" dirty="0"/>
          </a:p>
          <a:p>
            <a:pPr lvl="1"/>
            <a:r>
              <a:rPr lang="en-US" altLang="ja-JP" dirty="0"/>
              <a:t>1</a:t>
            </a:r>
            <a:r>
              <a:rPr lang="ja-JP" altLang="en-US"/>
              <a:t>つの</a:t>
            </a:r>
            <a:r>
              <a:rPr lang="en-US" altLang="ja-JP" dirty="0"/>
              <a:t>VM</a:t>
            </a:r>
            <a:r>
              <a:rPr lang="ja-JP" altLang="en-US"/>
              <a:t>だけを動作させることにより</a:t>
            </a:r>
            <a:r>
              <a:rPr lang="en-US" altLang="ja-JP" dirty="0"/>
              <a:t>IDS</a:t>
            </a:r>
            <a:r>
              <a:rPr lang="ja-JP" altLang="en-US"/>
              <a:t>を</a:t>
            </a:r>
            <a:r>
              <a:rPr lang="ja-JP" altLang="en-US" dirty="0"/>
              <a:t>特定の</a:t>
            </a:r>
            <a:r>
              <a:rPr lang="en-US" altLang="ja-JP" dirty="0"/>
              <a:t>VM</a:t>
            </a:r>
            <a:r>
              <a:rPr lang="ja-JP" altLang="en-US" dirty="0"/>
              <a:t>向け</a:t>
            </a:r>
            <a:r>
              <a:rPr lang="ja-JP" altLang="en-US"/>
              <a:t>にカスタマイズ可能</a:t>
            </a:r>
            <a:endParaRPr lang="en-US" altLang="ja-JP" dirty="0"/>
          </a:p>
        </p:txBody>
      </p:sp>
      <p:sp>
        <p:nvSpPr>
          <p:cNvPr id="5" name="正方形/長方形 4"/>
          <p:cNvSpPr/>
          <p:nvPr/>
        </p:nvSpPr>
        <p:spPr>
          <a:xfrm>
            <a:off x="4668565" y="4560001"/>
            <a:ext cx="1963462" cy="980989"/>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altLang="ja-JP" dirty="0">
                <a:ln>
                  <a:solidFill>
                    <a:schemeClr val="tx1"/>
                  </a:solidFill>
                </a:ln>
                <a:solidFill>
                  <a:schemeClr val="tx1"/>
                </a:solidFill>
              </a:rPr>
              <a:t>VM</a:t>
            </a:r>
            <a:endParaRPr kumimoji="1" lang="ja-JP" altLang="en-US" dirty="0">
              <a:ln>
                <a:solidFill>
                  <a:schemeClr val="tx1"/>
                </a:solidFill>
              </a:ln>
              <a:solidFill>
                <a:schemeClr val="tx1"/>
              </a:solidFill>
            </a:endParaRPr>
          </a:p>
        </p:txBody>
      </p:sp>
      <p:sp>
        <p:nvSpPr>
          <p:cNvPr id="6" name="正方形/長方形 5"/>
          <p:cNvSpPr/>
          <p:nvPr/>
        </p:nvSpPr>
        <p:spPr>
          <a:xfrm>
            <a:off x="2265963" y="5717941"/>
            <a:ext cx="4366063" cy="7354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ln>
                  <a:solidFill>
                    <a:schemeClr val="tx1"/>
                  </a:solidFill>
                </a:ln>
                <a:solidFill>
                  <a:schemeClr val="tx1"/>
                </a:solidFill>
              </a:rPr>
              <a:t>　　　　　　　ハイパーバイザ</a:t>
            </a:r>
            <a:endParaRPr kumimoji="1" lang="ja-JP" altLang="en-US" dirty="0">
              <a:ln>
                <a:solidFill>
                  <a:schemeClr val="tx1"/>
                </a:solidFill>
              </a:ln>
              <a:solidFill>
                <a:schemeClr val="tx1"/>
              </a:solidFill>
            </a:endParaRPr>
          </a:p>
        </p:txBody>
      </p:sp>
      <p:sp>
        <p:nvSpPr>
          <p:cNvPr id="10" name="テキスト ボックス 9"/>
          <p:cNvSpPr txBox="1"/>
          <p:nvPr/>
        </p:nvSpPr>
        <p:spPr>
          <a:xfrm>
            <a:off x="3550856" y="4660143"/>
            <a:ext cx="643265" cy="369332"/>
          </a:xfrm>
          <a:prstGeom prst="rect">
            <a:avLst/>
          </a:prstGeom>
          <a:noFill/>
        </p:spPr>
        <p:txBody>
          <a:bodyPr wrap="square" rtlCol="0">
            <a:spAutoFit/>
          </a:bodyPr>
          <a:lstStyle/>
          <a:p>
            <a:r>
              <a:rPr kumimoji="1" lang="ja-JP" altLang="en-US"/>
              <a:t>監視</a:t>
            </a:r>
          </a:p>
        </p:txBody>
      </p:sp>
      <p:cxnSp>
        <p:nvCxnSpPr>
          <p:cNvPr id="12" name="カギ線コネクタ 11"/>
          <p:cNvCxnSpPr>
            <a:cxnSpLocks/>
            <a:stCxn id="11" idx="0"/>
            <a:endCxn id="5" idx="1"/>
          </p:cNvCxnSpPr>
          <p:nvPr/>
        </p:nvCxnSpPr>
        <p:spPr>
          <a:xfrm rot="5400000" flipH="1" flipV="1">
            <a:off x="3524353" y="4678675"/>
            <a:ext cx="772391" cy="1516034"/>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円/楕円 7">
            <a:extLst>
              <a:ext uri="{FF2B5EF4-FFF2-40B4-BE49-F238E27FC236}">
                <a16:creationId xmlns="" xmlns:a16="http://schemas.microsoft.com/office/drawing/2014/main" id="{3D061CFC-51AD-B141-BA3F-A7A949F94BE3}"/>
              </a:ext>
            </a:extLst>
          </p:cNvPr>
          <p:cNvSpPr/>
          <p:nvPr/>
        </p:nvSpPr>
        <p:spPr>
          <a:xfrm>
            <a:off x="2432572" y="5822887"/>
            <a:ext cx="1439917" cy="525517"/>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IDS</a:t>
            </a:r>
            <a:endParaRPr kumimoji="1" lang="ja-JP" altLang="en-US" dirty="0">
              <a:solidFill>
                <a:schemeClr val="bg1"/>
              </a:solidFill>
            </a:endParaRPr>
          </a:p>
        </p:txBody>
      </p:sp>
      <p:sp>
        <p:nvSpPr>
          <p:cNvPr id="20" name="Rounded Rectangle 19">
            <a:extLst>
              <a:ext uri="{FF2B5EF4-FFF2-40B4-BE49-F238E27FC236}">
                <a16:creationId xmlns="" xmlns:a16="http://schemas.microsoft.com/office/drawing/2014/main" id="{A91ECCA0-A772-7043-ABE3-ABCE3B21692A}"/>
              </a:ext>
            </a:extLst>
          </p:cNvPr>
          <p:cNvSpPr/>
          <p:nvPr/>
        </p:nvSpPr>
        <p:spPr>
          <a:xfrm>
            <a:off x="5219701" y="4710909"/>
            <a:ext cx="1225111" cy="67331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a:solidFill>
                  <a:schemeClr val="tx1"/>
                </a:solidFill>
              </a:rPr>
              <a:t>システム</a:t>
            </a:r>
            <a:endParaRPr kumimoji="1" lang="en-US" dirty="0">
              <a:solidFill>
                <a:schemeClr val="tx1"/>
              </a:solidFill>
            </a:endParaRPr>
          </a:p>
        </p:txBody>
      </p:sp>
    </p:spTree>
    <p:extLst>
      <p:ext uri="{BB962C8B-B14F-4D97-AF65-F5344CB8AC3E}">
        <p14:creationId xmlns:p14="http://schemas.microsoft.com/office/powerpoint/2010/main" val="936962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IDS</a:t>
            </a:r>
            <a:r>
              <a:rPr kumimoji="1" lang="ja-JP" altLang="en-US"/>
              <a:t>コマンド</a:t>
            </a:r>
            <a:r>
              <a:rPr kumimoji="1" lang="ja-JP" altLang="en-US" dirty="0"/>
              <a:t>による</a:t>
            </a:r>
            <a:r>
              <a:rPr kumimoji="1" lang="en-US" altLang="ja-JP" dirty="0"/>
              <a:t>VM</a:t>
            </a:r>
            <a:r>
              <a:rPr kumimoji="1" lang="ja-JP" altLang="en-US" dirty="0"/>
              <a:t>監視</a:t>
            </a:r>
          </a:p>
        </p:txBody>
      </p:sp>
      <p:sp>
        <p:nvSpPr>
          <p:cNvPr id="3" name="コンテンツ プレースホルダー 2"/>
          <p:cNvSpPr>
            <a:spLocks noGrp="1"/>
          </p:cNvSpPr>
          <p:nvPr>
            <p:ph idx="1"/>
          </p:nvPr>
        </p:nvSpPr>
        <p:spPr/>
        <p:txBody>
          <a:bodyPr/>
          <a:lstStyle/>
          <a:p>
            <a:r>
              <a:rPr lang="ja-JP" altLang="en-US" dirty="0"/>
              <a:t>ハイパーバイザ内のコマンドマネージャで利用可能なコマンドとして</a:t>
            </a:r>
            <a:r>
              <a:rPr lang="en-US" altLang="ja-JP" dirty="0"/>
              <a:t>IDS</a:t>
            </a:r>
            <a:r>
              <a:rPr lang="ja-JP" altLang="en-US" dirty="0"/>
              <a:t>を実現</a:t>
            </a:r>
            <a:endParaRPr lang="en-US" altLang="ja-JP" dirty="0"/>
          </a:p>
          <a:p>
            <a:pPr lvl="1"/>
            <a:r>
              <a:rPr lang="ja-JP" altLang="en-US" dirty="0"/>
              <a:t>コマンドマネージャはネットワーク経由でコマンドを実行する機能を提供</a:t>
            </a:r>
            <a:endParaRPr lang="en-US" altLang="ja-JP" dirty="0"/>
          </a:p>
          <a:p>
            <a:pPr lvl="2"/>
            <a:r>
              <a:rPr lang="ja-JP" altLang="en-US" dirty="0"/>
              <a:t>例：ネットワーク関連のコマンド、ファイルシステム関連のコマンド</a:t>
            </a:r>
            <a:endParaRPr lang="en-US" altLang="ja-JP" dirty="0"/>
          </a:p>
          <a:p>
            <a:pPr lvl="1"/>
            <a:r>
              <a:rPr lang="en-US" altLang="ja-JP" dirty="0"/>
              <a:t>VM</a:t>
            </a:r>
            <a:r>
              <a:rPr lang="ja-JP" altLang="en-US" dirty="0"/>
              <a:t>を監視するためのコマンドを追加</a:t>
            </a:r>
            <a:endParaRPr kumimoji="1" lang="ja-JP" altLang="en-US" dirty="0"/>
          </a:p>
        </p:txBody>
      </p:sp>
      <p:pic>
        <p:nvPicPr>
          <p:cNvPr id="5" name="図 4"/>
          <p:cNvPicPr>
            <a:picLocks noChangeAspect="1"/>
          </p:cNvPicPr>
          <p:nvPr/>
        </p:nvPicPr>
        <p:blipFill>
          <a:blip r:embed="rId3"/>
          <a:stretch>
            <a:fillRect/>
          </a:stretch>
        </p:blipFill>
        <p:spPr>
          <a:xfrm>
            <a:off x="896495" y="4752189"/>
            <a:ext cx="1300163" cy="1300163"/>
          </a:xfrm>
          <a:prstGeom prst="rect">
            <a:avLst/>
          </a:prstGeom>
        </p:spPr>
      </p:pic>
      <p:sp>
        <p:nvSpPr>
          <p:cNvPr id="6" name="正方形/長方形 5"/>
          <p:cNvSpPr/>
          <p:nvPr/>
        </p:nvSpPr>
        <p:spPr>
          <a:xfrm>
            <a:off x="4250283" y="5633543"/>
            <a:ext cx="3815256" cy="85301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ln>
                  <a:solidFill>
                    <a:schemeClr val="tx1"/>
                  </a:solidFill>
                </a:ln>
                <a:solidFill>
                  <a:schemeClr val="tx1"/>
                </a:solidFill>
              </a:rPr>
              <a:t>　　　　　　　ハイパーバイザ</a:t>
            </a:r>
            <a:endParaRPr kumimoji="1" lang="ja-JP" altLang="en-US" dirty="0">
              <a:ln>
                <a:solidFill>
                  <a:schemeClr val="tx1"/>
                </a:solidFill>
              </a:ln>
              <a:solidFill>
                <a:schemeClr val="tx1"/>
              </a:solidFill>
            </a:endParaRPr>
          </a:p>
        </p:txBody>
      </p:sp>
      <p:sp>
        <p:nvSpPr>
          <p:cNvPr id="7" name="円/楕円 6"/>
          <p:cNvSpPr/>
          <p:nvPr/>
        </p:nvSpPr>
        <p:spPr>
          <a:xfrm>
            <a:off x="4417799" y="5707115"/>
            <a:ext cx="1594115" cy="710257"/>
          </a:xfrm>
          <a:prstGeom prst="ellipse">
            <a:avLst/>
          </a:prstGeom>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ja-JP" altLang="en-US" sz="1600">
                <a:ln>
                  <a:solidFill>
                    <a:schemeClr val="tx1"/>
                  </a:solidFill>
                </a:ln>
                <a:solidFill>
                  <a:schemeClr val="tx1"/>
                </a:solidFill>
              </a:rPr>
              <a:t>コマンド</a:t>
            </a:r>
            <a:r>
              <a:rPr lang="en-US" altLang="ja-JP" sz="1600" dirty="0">
                <a:ln>
                  <a:solidFill>
                    <a:schemeClr val="tx1"/>
                  </a:solidFill>
                </a:ln>
                <a:solidFill>
                  <a:schemeClr val="tx1"/>
                </a:solidFill>
              </a:rPr>
              <a:t/>
            </a:r>
            <a:br>
              <a:rPr lang="en-US" altLang="ja-JP" sz="1600" dirty="0">
                <a:ln>
                  <a:solidFill>
                    <a:schemeClr val="tx1"/>
                  </a:solidFill>
                </a:ln>
                <a:solidFill>
                  <a:schemeClr val="tx1"/>
                </a:solidFill>
              </a:rPr>
            </a:br>
            <a:r>
              <a:rPr lang="ja-JP" altLang="en-US" sz="1600">
                <a:ln>
                  <a:solidFill>
                    <a:schemeClr val="tx1"/>
                  </a:solidFill>
                </a:ln>
                <a:solidFill>
                  <a:schemeClr val="tx1"/>
                </a:solidFill>
              </a:rPr>
              <a:t>マネージャ</a:t>
            </a:r>
            <a:endParaRPr kumimoji="1" lang="ja-JP" altLang="en-US" sz="1600" dirty="0">
              <a:ln>
                <a:solidFill>
                  <a:schemeClr val="tx1"/>
                </a:solidFill>
              </a:ln>
              <a:solidFill>
                <a:schemeClr val="tx1"/>
              </a:solidFill>
            </a:endParaRPr>
          </a:p>
        </p:txBody>
      </p:sp>
      <p:cxnSp>
        <p:nvCxnSpPr>
          <p:cNvPr id="9" name="直線矢印コネクタ 8"/>
          <p:cNvCxnSpPr>
            <a:cxnSpLocks/>
            <a:endCxn id="7" idx="2"/>
          </p:cNvCxnSpPr>
          <p:nvPr/>
        </p:nvCxnSpPr>
        <p:spPr>
          <a:xfrm>
            <a:off x="2359723" y="5707115"/>
            <a:ext cx="2058076" cy="3551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635887" y="5181593"/>
            <a:ext cx="1450975" cy="646331"/>
          </a:xfrm>
          <a:prstGeom prst="rect">
            <a:avLst/>
          </a:prstGeom>
          <a:noFill/>
        </p:spPr>
        <p:txBody>
          <a:bodyPr wrap="square" rtlCol="0">
            <a:spAutoFit/>
          </a:bodyPr>
          <a:lstStyle/>
          <a:p>
            <a:pPr algn="ctr"/>
            <a:r>
              <a:rPr kumimoji="1" lang="en-US" altLang="ja-JP" dirty="0"/>
              <a:t>IDS</a:t>
            </a:r>
            <a:r>
              <a:rPr kumimoji="1" lang="ja-JP" altLang="en-US"/>
              <a:t>コマンド</a:t>
            </a:r>
            <a:endParaRPr kumimoji="1" lang="en-US" altLang="ja-JP" dirty="0"/>
          </a:p>
          <a:p>
            <a:pPr algn="ctr"/>
            <a:r>
              <a:rPr kumimoji="1" lang="ja-JP" altLang="en-US"/>
              <a:t>送信</a:t>
            </a:r>
          </a:p>
        </p:txBody>
      </p:sp>
      <p:sp>
        <p:nvSpPr>
          <p:cNvPr id="14" name="正方形/長方形 4">
            <a:extLst>
              <a:ext uri="{FF2B5EF4-FFF2-40B4-BE49-F238E27FC236}">
                <a16:creationId xmlns="" xmlns:a16="http://schemas.microsoft.com/office/drawing/2014/main" id="{4EFAEDE5-329C-5249-B1C4-2666252680ED}"/>
              </a:ext>
            </a:extLst>
          </p:cNvPr>
          <p:cNvSpPr/>
          <p:nvPr/>
        </p:nvSpPr>
        <p:spPr>
          <a:xfrm>
            <a:off x="6652884" y="4496598"/>
            <a:ext cx="1412655" cy="98098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ln>
                  <a:solidFill>
                    <a:schemeClr val="tx1"/>
                  </a:solidFill>
                </a:ln>
                <a:solidFill>
                  <a:schemeClr val="tx1"/>
                </a:solidFill>
              </a:rPr>
              <a:t>VM</a:t>
            </a:r>
            <a:endParaRPr kumimoji="1" lang="ja-JP" altLang="en-US" dirty="0">
              <a:ln>
                <a:solidFill>
                  <a:schemeClr val="tx1"/>
                </a:solidFill>
              </a:ln>
              <a:solidFill>
                <a:schemeClr val="tx1"/>
              </a:solidFill>
            </a:endParaRPr>
          </a:p>
        </p:txBody>
      </p:sp>
      <p:cxnSp>
        <p:nvCxnSpPr>
          <p:cNvPr id="16" name="カギ線コネクタ 11">
            <a:extLst>
              <a:ext uri="{FF2B5EF4-FFF2-40B4-BE49-F238E27FC236}">
                <a16:creationId xmlns="" xmlns:a16="http://schemas.microsoft.com/office/drawing/2014/main" id="{D6E8C55C-0CF2-684C-9396-5E2FA9DCDC81}"/>
              </a:ext>
            </a:extLst>
          </p:cNvPr>
          <p:cNvCxnSpPr>
            <a:cxnSpLocks/>
            <a:stCxn id="7" idx="0"/>
            <a:endCxn id="14" idx="1"/>
          </p:cNvCxnSpPr>
          <p:nvPr/>
        </p:nvCxnSpPr>
        <p:spPr>
          <a:xfrm rot="5400000" flipH="1" flipV="1">
            <a:off x="5573859" y="4628091"/>
            <a:ext cx="720022" cy="1438027"/>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2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rgbClr val="FF0000"/>
          </a:solidFill>
        </a:ln>
      </a:spPr>
      <a:bodyPr rtlCol="0" anchor="ctr"/>
      <a:lstStyle>
        <a:defPPr algn="ctr">
          <a:defRPr kumimoji="1">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77265</TotalTime>
  <Words>1068</Words>
  <Application>Microsoft Macintosh PowerPoint</Application>
  <PresentationFormat>画面に合わせる (4:3)</PresentationFormat>
  <Paragraphs>186</Paragraphs>
  <Slides>18</Slides>
  <Notes>17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Calibri</vt:lpstr>
      <vt:lpstr>Calibri Light</vt:lpstr>
      <vt:lpstr>Courier</vt:lpstr>
      <vt:lpstr>Yu Gothic</vt:lpstr>
      <vt:lpstr>游ゴシック</vt:lpstr>
      <vt:lpstr>游ゴシック Light</vt:lpstr>
      <vt:lpstr>Arial</vt:lpstr>
      <vt:lpstr>ホワイト</vt:lpstr>
      <vt:lpstr>軽量な仮想マシンを用いたIoT機器の安全な監視</vt:lpstr>
      <vt:lpstr>モノのインターネット (IoT)</vt:lpstr>
      <vt:lpstr>IoT機器への攻撃</vt:lpstr>
      <vt:lpstr>侵入検知システム (IDS)</vt:lpstr>
      <vt:lpstr>IDSオフロード</vt:lpstr>
      <vt:lpstr>IoT機器への適用における問題</vt:lpstr>
      <vt:lpstr>Xvisor</vt:lpstr>
      <vt:lpstr>提案</vt:lpstr>
      <vt:lpstr>IDSコマンドによるVM監視</vt:lpstr>
      <vt:lpstr>追加したIDSコマンド</vt:lpstr>
      <vt:lpstr>VM内のOSデータの監視</vt:lpstr>
      <vt:lpstr>アドレス変換の自動化</vt:lpstr>
      <vt:lpstr>実験</vt:lpstr>
      <vt:lpstr>IDSコマンドの実行結果 (1/2)</vt:lpstr>
      <vt:lpstr>IDSコマンドの実行結果 (2/2)</vt:lpstr>
      <vt:lpstr>関連研究</vt:lpstr>
      <vt:lpstr>まとめ</vt:lpstr>
      <vt:lpstr>PowerPoint プレゼンテーション</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ユーザー</dc:creator>
  <cp:lastModifiedBy>Microsoft Office ユーザー</cp:lastModifiedBy>
  <cp:revision>140</cp:revision>
  <cp:lastPrinted>2019-02-21T07:35:18Z</cp:lastPrinted>
  <dcterms:created xsi:type="dcterms:W3CDTF">2018-12-14T05:15:52Z</dcterms:created>
  <dcterms:modified xsi:type="dcterms:W3CDTF">2019-02-24T23:28:44Z</dcterms:modified>
</cp:coreProperties>
</file>