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57" r:id="rId1"/>
  </p:sldMasterIdLst>
  <p:notesMasterIdLst>
    <p:notesMasterId r:id="rId24"/>
  </p:notesMasterIdLst>
  <p:handoutMasterIdLst>
    <p:handoutMasterId r:id="rId25"/>
  </p:handoutMasterIdLst>
  <p:sldIdLst>
    <p:sldId id="256" r:id="rId2"/>
    <p:sldId id="299" r:id="rId3"/>
    <p:sldId id="300" r:id="rId4"/>
    <p:sldId id="301" r:id="rId5"/>
    <p:sldId id="319" r:id="rId6"/>
    <p:sldId id="264" r:id="rId7"/>
    <p:sldId id="302" r:id="rId8"/>
    <p:sldId id="321" r:id="rId9"/>
    <p:sldId id="303" r:id="rId10"/>
    <p:sldId id="304" r:id="rId11"/>
    <p:sldId id="305" r:id="rId12"/>
    <p:sldId id="306" r:id="rId13"/>
    <p:sldId id="307" r:id="rId14"/>
    <p:sldId id="329" r:id="rId15"/>
    <p:sldId id="309" r:id="rId16"/>
    <p:sldId id="325" r:id="rId17"/>
    <p:sldId id="310" r:id="rId18"/>
    <p:sldId id="324" r:id="rId19"/>
    <p:sldId id="322" r:id="rId20"/>
    <p:sldId id="323" r:id="rId21"/>
    <p:sldId id="316" r:id="rId22"/>
    <p:sldId id="317" r:id="rId23"/>
  </p:sldIdLst>
  <p:sldSz cx="12192000" cy="6858000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中間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4"/>
    <p:restoredTop sz="87350"/>
  </p:normalViewPr>
  <p:slideViewPr>
    <p:cSldViewPr snapToGrid="0" snapToObjects="1">
      <p:cViewPr varScale="1">
        <p:scale>
          <a:sx n="112" d="100"/>
          <a:sy n="112" d="100"/>
        </p:scale>
        <p:origin x="1136" y="17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 snapToObjects="1">
      <p:cViewPr varScale="1">
        <p:scale>
          <a:sx n="107" d="100"/>
          <a:sy n="107" d="100"/>
        </p:scale>
        <p:origin x="2032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56EED-7446-B449-95F5-54A40F559C28}" type="datetimeFigureOut">
              <a:rPr kumimoji="1" lang="ja-JP" altLang="en-US" smtClean="0"/>
              <a:t>2019/8/23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81FF87-A0FA-744E-99AC-2A27029109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04159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99D9B7-1707-9149-8299-9DC14D42B111}" type="datetimeFigureOut">
              <a:rPr kumimoji="1" lang="ja-JP" altLang="en-US" smtClean="0"/>
              <a:t>2019/8/23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F1B9D0-55A2-ED4B-88D2-EABFA36E43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39617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Hello.</a:t>
            </a:r>
          </a:p>
          <a:p>
            <a:r>
              <a:rPr kumimoji="1" lang="en-US" altLang="ja-JP" dirty="0"/>
              <a:t>I’m </a:t>
            </a:r>
            <a:r>
              <a:rPr kumimoji="1" lang="en-US" altLang="ja-JP" dirty="0" err="1"/>
              <a:t>Sousuke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Kanamoto</a:t>
            </a:r>
            <a:r>
              <a:rPr kumimoji="1" lang="en-US" altLang="ja-JP" dirty="0"/>
              <a:t> from Kyushu Institute of Technology.</a:t>
            </a:r>
          </a:p>
          <a:p>
            <a:r>
              <a:rPr lang="en-US" altLang="ja-JP" dirty="0"/>
              <a:t>I’m gonna talk about Detecting System Failures with GPUs and LLVM.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1B9D0-55A2-ED4B-88D2-EABFA36E430D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15905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solve this problem, we have modified the memory management of the Linux kernel so as to provide a special device called /dev/</a:t>
            </a:r>
            <a:r>
              <a:rPr kumimoji="1" lang="en-US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pmem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/dev/pmem is mapped onto the process address space, the modified Linux kernel does not increase the reference count of each memory page </a:t>
            </a:r>
            <a:r>
              <a:rPr lang="en-US" altLang="ja-JP" dirty="0"/>
              <a:t>to prevent the page from being in use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does not raise a problem because the process itself does not use the mapped main memory in GPUSentinel.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addition, when CUDA pins the mapped memory pages, the modified Linux kernel does not lock them.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1B9D0-55A2-ED4B-88D2-EABFA36E430D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97408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When system monitors in a GPU access OS data in main memory, it is necessary to translate OS addresses into GPU addresses.</a:t>
            </a:r>
          </a:p>
          <a:p>
            <a:r>
              <a:rPr kumimoji="1" lang="en-US" altLang="ja-JP" dirty="0"/>
              <a:t>First, </a:t>
            </a:r>
            <a:r>
              <a:rPr kumimoji="1" lang="en-US" altLang="ja-JP" dirty="0" err="1"/>
              <a:t>GPUSentinel</a:t>
            </a:r>
            <a:r>
              <a:rPr kumimoji="1" lang="en-US" altLang="ja-JP" dirty="0"/>
              <a:t> translates a virtual address of OS data into a physical address using the page tables of the OS kernel.</a:t>
            </a:r>
          </a:p>
          <a:p>
            <a:r>
              <a:rPr lang="en-US" altLang="ja-JP" dirty="0"/>
              <a:t>At this time, when a virtual address is in several specific areas, </a:t>
            </a:r>
            <a:r>
              <a:rPr lang="en-US" altLang="ja-JP" dirty="0" err="1"/>
              <a:t>GPUSentinel</a:t>
            </a:r>
            <a:r>
              <a:rPr lang="en-US" altLang="ja-JP" dirty="0"/>
              <a:t> performs address translation by subtracting a fixed value.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Next, </a:t>
            </a:r>
            <a:r>
              <a:rPr kumimoji="1" lang="en-US" altLang="ja-JP" dirty="0" err="1"/>
              <a:t>GPUSentinel</a:t>
            </a:r>
            <a:r>
              <a:rPr kumimoji="1" lang="en-US" altLang="ja-JP" dirty="0"/>
              <a:t> translates the physical address into a GPU address.</a:t>
            </a:r>
          </a:p>
          <a:p>
            <a:r>
              <a:rPr lang="en-US" altLang="ja-JP" dirty="0"/>
              <a:t>For this translation, </a:t>
            </a:r>
            <a:r>
              <a:rPr kumimoji="1" lang="en-US" altLang="ja-JP" dirty="0"/>
              <a:t>it adds a fixed value to the physical address</a:t>
            </a:r>
            <a:r>
              <a:rPr lang="en-US" altLang="ja-JP" dirty="0"/>
              <a:t>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1B9D0-55A2-ED4B-88D2-EABFA36E430D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13425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transparently perform this address translation, </a:t>
            </a:r>
            <a:r>
              <a:rPr kumimoji="1" lang="en-US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GPUSentinel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provides a framework called LLView.</a:t>
            </a:r>
          </a:p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LLView compiles the programs of system monitors using LLVM.</a:t>
            </a:r>
          </a:p>
          <a:p>
            <a:r>
              <a:rPr lang="en-US" altLang="ja-JP" dirty="0"/>
              <a:t>Then, it uses the Pass framework for transforming bitcode.</a:t>
            </a:r>
          </a:p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Using Pass, it replaces load instructions so that bitcode performs address translation and executes the load instruction for the translated address.</a:t>
            </a:r>
          </a:p>
          <a:p>
            <a:r>
              <a:rPr lang="en-US" altLang="ja-JP" dirty="0"/>
              <a:t>In addition, </a:t>
            </a:r>
            <a:r>
              <a:rPr lang="en-US" altLang="ja-JP" dirty="0" err="1"/>
              <a:t>LLView</a:t>
            </a:r>
            <a:r>
              <a:rPr lang="en-US" altLang="ja-JP" dirty="0"/>
              <a:t> replaces the kernel variables with the corresponding virtual </a:t>
            </a:r>
          </a:p>
          <a:p>
            <a:r>
              <a:rPr lang="en-US" altLang="ja-JP" dirty="0"/>
              <a:t>addresses.</a:t>
            </a:r>
          </a:p>
          <a:p>
            <a:endParaRPr kumimoji="1" lang="en-US" altLang="ja-JP" dirty="0"/>
          </a:p>
          <a:p>
            <a:r>
              <a:rPr lang="en-US" altLang="ja-JP" dirty="0"/>
              <a:t>In this example, the jiffies variable is replaced with its virtual address and the g_map function is invoked for address translation.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1B9D0-55A2-ED4B-88D2-EABFA36E430D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237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LLView enables developers to write the programs of system monitors as OS kernel modules</a:t>
            </a:r>
            <a:r>
              <a:rPr lang="en-US" altLang="ja-JP" dirty="0"/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/>
              <a:t>Developers can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reuse the source code of the Linux kernel, for example, data structures, global variables, macros, and inline functions.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ja-JP" dirty="0"/>
              <a:t>This example is the program of a system monitor for obtaining process information.</a:t>
            </a:r>
          </a:p>
          <a:p>
            <a:r>
              <a:rPr lang="en-US" altLang="ja-JP" dirty="0"/>
              <a:t>It includes sched.h header file and uses the task_struct structure.</a:t>
            </a:r>
          </a:p>
          <a:p>
            <a:r>
              <a:rPr lang="en-US" altLang="ja-JP" dirty="0"/>
              <a:t>It traverses the process list, which is a circular list starting with init_task, using the </a:t>
            </a:r>
            <a:r>
              <a:rPr lang="en-US" altLang="ja-JP" dirty="0" err="1"/>
              <a:t>list_entry</a:t>
            </a:r>
            <a:r>
              <a:rPr lang="en-US" altLang="ja-JP" dirty="0"/>
              <a:t> macro.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Like this, developers can write the programs of system monitors in C.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1B9D0-55A2-ED4B-88D2-EABFA36E430D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49607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However, it is difficult to compile CUDA's device code including the source code of the Linux kernel </a:t>
            </a:r>
            <a:r>
              <a:rPr lang="en-US" altLang="ja-JP" dirty="0"/>
              <a:t>because device code is usually compiled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C++.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example, variable names in C can conflict with the reserved words in C++.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/>
              <a:t>So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 have modified the Clang compiler front end so that device code is compiled as C.</a:t>
            </a:r>
          </a:p>
          <a:p>
            <a:pPr>
              <a:defRPr/>
            </a:pPr>
            <a:r>
              <a:rPr lang="en-US" altLang="ja-JP" dirty="0"/>
              <a:t>For several functions that CUDA provides, </a:t>
            </a:r>
            <a:r>
              <a:rPr lang="en-US" altLang="ja-JP" dirty="0" err="1"/>
              <a:t>LLView</a:t>
            </a:r>
            <a:r>
              <a:rPr lang="en-US" altLang="ja-JP" dirty="0"/>
              <a:t> provides wrapper functions written in C.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/>
              <a:t>As illustrated in this figure, </a:t>
            </a:r>
            <a:r>
              <a:rPr kumimoji="1" lang="en-US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LLView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compiles device code using modified clang and transforms the generated bitcode.</a:t>
            </a:r>
          </a:p>
          <a:p>
            <a:pPr lvl="0">
              <a:defRPr/>
            </a:pP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Then, it embeds the </a:t>
            </a:r>
            <a:r>
              <a:rPr lang="en-US" altLang="ja-JP" dirty="0"/>
              <a:t>generated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fat binary into the executable file.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1B9D0-55A2-ED4B-88D2-EABFA36E430D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07619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kumimoji="1" lang="en-US" altLang="ja-JP" dirty="0"/>
              <a:t>GPUSentinel provides </a:t>
            </a:r>
            <a:r>
              <a:rPr lang="en-US" altLang="ja-JP" dirty="0"/>
              <a:t>two reliable notification mechanisms of system failures to remote hosts.</a:t>
            </a:r>
            <a:endParaRPr kumimoji="1" lang="en-US" altLang="ja-JP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In preparation for system failures, these mechanism do not rely on the OS functions.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/>
              <a:t>A mechanism called direct VRAM output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enables system monitors to display images and characters on the screen (*) by writing graphics data to the VRAM allocated in main memory. (*)</a:t>
            </a:r>
          </a:p>
          <a:p>
            <a:pPr lvl="0">
              <a:defRPr/>
            </a:pPr>
            <a:r>
              <a:rPr lang="en-US" altLang="ja-JP" dirty="0"/>
              <a:t>Using remote console in IPMI and KVM switches, remote system administrators can receive notification of system failures.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 limitation is that this mechanism requires a GPU that allocates VRAM in main memory.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1B9D0-55A2-ED4B-88D2-EABFA36E430D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21451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/>
              <a:t>Therefore, </a:t>
            </a:r>
            <a:r>
              <a:rPr lang="en-US" altLang="ja-JP" dirty="0" err="1"/>
              <a:t>GPUSentinel</a:t>
            </a:r>
            <a:r>
              <a:rPr lang="en-US" altLang="ja-JP" dirty="0"/>
              <a:t> also provides a mechanism called direct GPU communication.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mechanism uses GPUDirect RDMA, which enables a remote host to directly access GPU memory.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GPUSentinel maps GPU memory into the physical address space of the target system and uses the RDMA feature provided by NICs.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thread in a GPU polls GPU memory and waits for a remote host to write </a:t>
            </a:r>
            <a:r>
              <a:rPr lang="en-US" altLang="ja-JP" dirty="0"/>
              <a:t>a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request with an RDMA write. (*)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it receives a request, (*) it writes requested information to GPU memory.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(*) Then, the remote host reads that information by polling GPU memory with RDMA reads.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1B9D0-55A2-ED4B-88D2-EABFA36E430D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39375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conducted several experiments to confirm that system monitors in </a:t>
            </a:r>
            <a:r>
              <a:rPr kumimoji="1" lang="en-US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GPUSentinel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could detect system failures.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/>
              <a:t>For the experiments, we have developed three system monitors that detected deadlocks, CPU anomaly, and out-of-memory.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used two GPUs of NVIDIA GeForce for failure detection and Intel HD Graphics for failure notification.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ran Linux 4.4, NVIDIA GPU driver, and CUDA 8.0.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1B9D0-55A2-ED4B-88D2-EABFA36E430D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09905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First, we created a Linux kernel module that caused deadlocks of 8 threads.</a:t>
            </a:r>
          </a:p>
          <a:p>
            <a:pPr>
              <a:defRPr/>
            </a:pPr>
            <a:r>
              <a:rPr lang="en-US" altLang="ja-JP" dirty="0"/>
              <a:t>This module made all the threads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wait for the release of a spinlock.</a:t>
            </a:r>
          </a:p>
          <a:p>
            <a:pPr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defRPr/>
            </a:pP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(movie)</a:t>
            </a:r>
          </a:p>
          <a:p>
            <a:pPr>
              <a:defRPr/>
            </a:pPr>
            <a:r>
              <a:rPr lang="en-US" altLang="ja-JP" dirty="0"/>
              <a:t>This movie shows how our system monitor in a GPU could detect deadlocks.</a:t>
            </a:r>
          </a:p>
          <a:p>
            <a:pPr>
              <a:defRPr/>
            </a:pP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 first, we ran a screen saver of a clock.</a:t>
            </a:r>
          </a:p>
          <a:p>
            <a:pPr>
              <a:defRPr/>
            </a:pP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Immediately after we installed the kernel module, t</a:t>
            </a:r>
            <a:r>
              <a:rPr lang="en-US" altLang="ja-JP" dirty="0"/>
              <a:t>he entire system stopped the response and the notification image was shown.</a:t>
            </a:r>
          </a:p>
          <a:p>
            <a:pPr lvl="0">
              <a:defRPr/>
            </a:pPr>
            <a:r>
              <a:rPr lang="en-US" altLang="ja-JP" dirty="0"/>
              <a:t>The system monitor detected a deadlock when there were no context switches for 1 second.</a:t>
            </a:r>
          </a:p>
          <a:p>
            <a:pPr lvl="0">
              <a:defRPr/>
            </a:pPr>
            <a:r>
              <a:rPr lang="en-US" altLang="ja-JP" dirty="0"/>
              <a:t>For deadlock detection, it took 1.7 seconds after the module installation.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1B9D0-55A2-ED4B-88D2-EABFA36E430D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56622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Second, we ran a program that intensively used 8 CPU cores in the target system.</a:t>
            </a:r>
          </a:p>
          <a:p>
            <a:r>
              <a:rPr lang="en-US" altLang="ja-JP" dirty="0"/>
              <a:t>This program ran 4 processes for a while, stopped them, and ran 8 processes.</a:t>
            </a:r>
          </a:p>
          <a:p>
            <a:endParaRPr lang="en-US" altLang="ja-JP" dirty="0"/>
          </a:p>
          <a:p>
            <a:r>
              <a:rPr lang="en-US" altLang="ja-JP" dirty="0"/>
              <a:t>This figure shows changes in CPU utilization observed by our system monitor in a </a:t>
            </a:r>
          </a:p>
          <a:p>
            <a:r>
              <a:rPr lang="en-US" altLang="ja-JP" dirty="0"/>
              <a:t>GPU.</a:t>
            </a:r>
          </a:p>
          <a:p>
            <a:r>
              <a:rPr lang="en-US" altLang="ja-JP" dirty="0"/>
              <a:t>It is shown that the program increased the number of processes at time 17 second.</a:t>
            </a:r>
          </a:p>
          <a:p>
            <a:r>
              <a:rPr lang="en-US" altLang="ja-JP" dirty="0"/>
              <a:t>After that, CPU anomaly was detected when the utilization of all CPUs exceeded 90% for 5 seconds.</a:t>
            </a:r>
          </a:p>
          <a:p>
            <a:r>
              <a:rPr lang="en-US" altLang="ja-JP" dirty="0"/>
              <a:t>At this time, the system monitor displayed the image for failure notification and the process ID as a root cause on the screen.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1B9D0-55A2-ED4B-88D2-EABFA36E430D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5715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Recently, the scale of computer systems is being larger and the complexity is increasing.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a consequence, system failures are unavoidable. (*)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Once a system failure occurs, services provided by the system often stop.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leads service providers to a huge financial loss. (*)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example, it is estimated that Amazon lost $72 million during Prime Day’s one-hour failure.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1B9D0-55A2-ED4B-88D2-EABFA36E430D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29523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Third, we ran a program that used a large amount of memory in the target system.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program allocated 20 GB of memory and write data to it.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ja-JP" dirty="0"/>
              <a:t>This figure shows changes in amounts of free memory and swap space observed by our system monitor in a GPU.</a:t>
            </a:r>
          </a:p>
          <a:p>
            <a:r>
              <a:rPr lang="en-US" altLang="ja-JP" dirty="0"/>
              <a:t>Out-of-memory was detected when both the ratios became less than 30%.</a:t>
            </a:r>
          </a:p>
          <a:p>
            <a:r>
              <a:rPr lang="en-US" altLang="ja-JP" dirty="0"/>
              <a:t>At this time, the system monitor displayed the notification image and the ID of the process consuming the largest amount of memory on the screen.</a:t>
            </a:r>
          </a:p>
          <a:p>
            <a:r>
              <a:rPr lang="en-US" altLang="ja-JP" dirty="0"/>
              <a:t>It took 57 seconds to detect out-of-memory after swapping started because the swap space was consumed slowly.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1B9D0-55A2-ED4B-88D2-EABFA36E430D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11837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SHFH detects system failures using only minimum performance metrics.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is implemented as a real-time user process and a kernel module.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Therefore, </a:t>
            </a:r>
            <a:r>
              <a:rPr lang="en-US" altLang="ja-JP" dirty="0"/>
              <a:t>it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cannot detect system failures that make the OS hang. </a:t>
            </a:r>
            <a:endParaRPr lang="en-US" altLang="ja-JP" dirty="0"/>
          </a:p>
          <a:p>
            <a:endParaRPr kumimoji="1" lang="en-US" altLang="ja-JP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Falcon runs spies in different layers of the system.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Using the spies, it detects the failure of a higher layer from the lower layer, but the target is only a crash failure. </a:t>
            </a:r>
            <a:endParaRPr lang="en-US" altLang="ja-JP" dirty="0"/>
          </a:p>
          <a:p>
            <a:endParaRPr kumimoji="1" lang="en-US" altLang="ja-JP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the target system runs in a </a:t>
            </a:r>
            <a:r>
              <a:rPr lang="en-US" altLang="ja-JP" dirty="0"/>
              <a:t>virtual machine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VM introspection can be used to monitor the internal state of VMs from the outside.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GPUSentinel applies this technique to not-virtualized systems by using GPUs.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1B9D0-55A2-ED4B-88D2-EABFA36E430D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72831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conclusion, we proposed </a:t>
            </a:r>
            <a:r>
              <a:rPr kumimoji="1" lang="en-US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GPUSentinel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reliable failure detection by running system monitors in GPUs.</a:t>
            </a:r>
          </a:p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GPUSentinel monitors OS data in main memory from GPUs.</a:t>
            </a:r>
          </a:p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allows users to develop system monitors by reusing the source code of the OS kernel with LLView.</a:t>
            </a:r>
          </a:p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addition, </a:t>
            </a:r>
            <a:r>
              <a:rPr kumimoji="1" lang="en-US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GPUSentinel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provides reliable failure notification mechanisms.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Using GPUSentinel, we confirmed that three system monitors could detect system failures.</a:t>
            </a:r>
          </a:p>
          <a:p>
            <a:endParaRPr lang="en-US" altLang="ja-JP" dirty="0"/>
          </a:p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 of our future work is to support all of the performance metrics proposed in SHFH.</a:t>
            </a:r>
          </a:p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Another direction is to recover from system failures by rewriting OS data in main memory.</a:t>
            </a:r>
          </a:p>
          <a:p>
            <a:endParaRPr kumimoji="1" lang="en-US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Thank you for listening.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1B9D0-55A2-ED4B-88D2-EABFA36E430D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79321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reduce a huge financial loss due to system failures, rapid recovery from system failures is important.</a:t>
            </a:r>
          </a:p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this purpose, it is necessary to detect system failures as early as possible after system failures occur.</a:t>
            </a:r>
          </a:p>
          <a:p>
            <a:r>
              <a:rPr lang="en-US" altLang="ja-JP" dirty="0"/>
              <a:t>If possible, it is desirable to detect symptoms of system failures before systems completely stop services.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addition, it is necessary to detect system failures as accurately as possible.</a:t>
            </a:r>
            <a:endParaRPr lang="en-US" altLang="ja-JP" dirty="0"/>
          </a:p>
          <a:p>
            <a:endParaRPr lang="en-US" altLang="ja-JP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Traditionally, there are mainly two methods for detecting system failures: black-box and white-box monitoring.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1B9D0-55A2-ED4B-88D2-EABFA36E430D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69806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 example of black-box monitoring is heartbeat monitoring via networks.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External monitors can examine not only the state of the entire systems but also the state of each service by periodically connecting to all the services.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the responses are slow, they may be symptoms of system failures.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there are no responses, a system failure probably occurs.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However, </a:t>
            </a:r>
            <a:r>
              <a:rPr lang="en-US" altLang="ja-JP" dirty="0"/>
              <a:t>it is difficult to obtain detailed information on target systems when system failures occur because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external monitors cannot access the internal state of the systems. (*)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Therefore, they cannot identify which types of failures occur or the root causes. (*)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1B9D0-55A2-ED4B-88D2-EABFA36E430D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90697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white-box monitoring, on the other hand, internal monitors run inside target systems and notify remote hosts of system failures.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can obtain more detailed information than black-box monitoring.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particular, when they are embedded into the OS kernel, they can identify failure types and root causes more easily.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However, once a system failure occurs, internal monitors would not work correctly in a high probability.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example, if the OS kernel stops, (*) they cannot detect system failures or identify the root causes. (*)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1B9D0-55A2-ED4B-88D2-EABFA36E430D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70322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en-US" altLang="ja-JP" dirty="0"/>
              <a:t>To achieve more reliable white-box monitoring</a:t>
            </a:r>
            <a:r>
              <a:rPr kumimoji="1" lang="en-US" altLang="ja-JP" dirty="0"/>
              <a:t>,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propose </a:t>
            </a:r>
            <a:r>
              <a:rPr kumimoji="1" lang="en-US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GPUSentinel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which runs system monitors in GPUs.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</a:t>
            </a:r>
            <a:r>
              <a:rPr kumimoji="1" lang="en-US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GPUSentinel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system monitors start to run at the boot time of the target system.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occupy one GPU and run autonomously.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Even if the target system uses GPUs for graphics or computing, </a:t>
            </a:r>
            <a:r>
              <a:rPr kumimoji="1" lang="en-US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GPUSentinel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available by installing another GPU.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monitor the target system from a GPU, system monitors analyze OS data stored in main memory.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Using detailed information at the OS level, </a:t>
            </a:r>
            <a:r>
              <a:rPr kumimoji="1" lang="en-US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GPUSentinel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enables accurate failure detection.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1B9D0-55A2-ED4B-88D2-EABFA36E430D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44984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Using GPUs for failure detection has three advantages.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First, system monitors in a GPU can continue to run in a high probability even when system failures occur.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because GPUs run independently of CPUs and main memory.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Second, a GPU enables various system monitors to efficiently run at the same time because it has many cores.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Therefore, system monitors in a GPU can investigate various symptoms of system failures in parallel.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Third, GPUs are general-purpose hardware.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 we can choose low-cost ones.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1B9D0-55A2-ED4B-88D2-EABFA36E430D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89636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GPUSentinel can detect system failures that can be found from data stored in main memory.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example, system failures caused by running out system resources is detectable.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Also, system failures caused by resource starvation is detectable.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detect these system failures, system monitors in a GPU can examine the amount of free memory and consumed CPU time.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these values are abnormal, </a:t>
            </a:r>
            <a:r>
              <a:rPr kumimoji="1" lang="en-US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GPUSentinel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can detect that state as symptoms of a system failure.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other hand, </a:t>
            </a:r>
            <a:r>
              <a:rPr kumimoji="1" lang="en-US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GPUSentinel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cannot detect hardware failures because GPUs cannot access hardware except for main memory.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1B9D0-55A2-ED4B-88D2-EABFA36E430D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2749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/>
              <a:t>To enable system monitors in a GPU to autonomously access main memory, </a:t>
            </a:r>
            <a:r>
              <a:rPr kumimoji="1" lang="en-US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GPUSentinel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uses the mapped memory mechanism provided by CUDA.</a:t>
            </a:r>
          </a:p>
          <a:p>
            <a:r>
              <a:rPr lang="en-US" altLang="ja-JP" dirty="0"/>
              <a:t>It first maps main memory onto a process address space.</a:t>
            </a:r>
          </a:p>
          <a:p>
            <a:r>
              <a:rPr lang="en-US" altLang="ja-JP" dirty="0"/>
              <a:t>Then, it maps that memory regions onto the GPU address space.</a:t>
            </a:r>
          </a:p>
          <a:p>
            <a:pPr lvl="0">
              <a:defRPr/>
            </a:pPr>
            <a:r>
              <a:rPr lang="en-US" altLang="ja-JP" dirty="0"/>
              <a:t>Even after system failures, system monitors in a GPU can access main memory.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However, if GPUSentinel simply maps the entire main memory, free memory runs out and the system stops working.</a:t>
            </a:r>
          </a:p>
          <a:p>
            <a:r>
              <a:rPr lang="en-US" altLang="ja-JP" dirty="0"/>
              <a:t>When using mapped memory, CUDA pins the memory.</a:t>
            </a:r>
          </a:p>
          <a:p>
            <a:pPr lvl="0">
              <a:defRPr/>
            </a:pPr>
            <a:r>
              <a:rPr lang="en-US" altLang="ja-JP" dirty="0"/>
              <a:t>At this time, all the memory pages are locked and become in use.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1B9D0-55A2-ED4B-88D2-EABFA36E430D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397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599" y="228601"/>
            <a:ext cx="10993967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3600" cap="none" spc="-80" baseline="0">
                <a:solidFill>
                  <a:schemeClr val="tx1"/>
                </a:solidFill>
                <a:latin typeface="Tahoma" charset="0"/>
                <a:ea typeface="MS PGothic" charset="-128"/>
                <a:cs typeface="Tahoma" charset="0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800600"/>
            <a:ext cx="10993965" cy="1371601"/>
          </a:xfrm>
        </p:spPr>
        <p:txBody>
          <a:bodyPr>
            <a:normAutofit/>
          </a:bodyPr>
          <a:lstStyle>
            <a:lvl1pPr marL="0" indent="0" algn="l">
              <a:buNone/>
              <a:defRPr sz="2400" b="0" cap="none" spc="120" baseline="0">
                <a:solidFill>
                  <a:srgbClr val="C00000"/>
                </a:solidFill>
                <a:latin typeface="Tahoma" charset="0"/>
                <a:ea typeface="MS PGothic" charset="-128"/>
                <a:cs typeface="Tahoma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172201"/>
            <a:ext cx="4572000" cy="304800"/>
          </a:xfrm>
          <a:prstGeom prst="rect">
            <a:avLst/>
          </a:prstGeom>
        </p:spPr>
        <p:txBody>
          <a:bodyPr/>
          <a:lstStyle/>
          <a:p>
            <a:fld id="{B4D39169-43CC-354D-B33E-6809D8D3D472}" type="datetime1">
              <a:rPr kumimoji="1" lang="en-US" altLang="ja-JP" smtClean="0"/>
              <a:t>8/23/19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492876"/>
            <a:ext cx="4572000" cy="28384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Rectangle 8"/>
          <p:cNvSpPr/>
          <p:nvPr/>
        </p:nvSpPr>
        <p:spPr>
          <a:xfrm>
            <a:off x="12054116" y="4846320"/>
            <a:ext cx="147600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/>
        </p:nvSpPr>
        <p:spPr>
          <a:xfrm>
            <a:off x="12054232" y="0"/>
            <a:ext cx="147600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172201"/>
            <a:ext cx="4572000" cy="304800"/>
          </a:xfrm>
          <a:prstGeom prst="rect">
            <a:avLst/>
          </a:prstGeom>
        </p:spPr>
        <p:txBody>
          <a:bodyPr/>
          <a:lstStyle/>
          <a:p>
            <a:fld id="{26B80597-8588-E24B-8D6F-BA0818DFC19A}" type="datetime1">
              <a:rPr kumimoji="1" lang="en-US" altLang="ja-JP" smtClean="0"/>
              <a:t>8/23/19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492876"/>
            <a:ext cx="4572000" cy="28384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7A23-CB21-D340-80A0-623F78F268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172201"/>
            <a:ext cx="4572000" cy="304800"/>
          </a:xfrm>
          <a:prstGeom prst="rect">
            <a:avLst/>
          </a:prstGeom>
        </p:spPr>
        <p:txBody>
          <a:bodyPr/>
          <a:lstStyle/>
          <a:p>
            <a:fld id="{00327C5A-2C66-EB4C-938C-B2F6D2764303}" type="datetime1">
              <a:rPr kumimoji="1" lang="en-US" altLang="ja-JP" smtClean="0"/>
              <a:t>8/23/19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492876"/>
            <a:ext cx="4572000" cy="28384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7A23-CB21-D340-80A0-623F78F268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719"/>
            <a:ext cx="10992899" cy="1108523"/>
          </a:xfrm>
        </p:spPr>
        <p:txBody>
          <a:bodyPr>
            <a:noAutofit/>
          </a:bodyPr>
          <a:lstStyle>
            <a:lvl1pPr>
              <a:defRPr sz="4000" cap="none" baseline="0">
                <a:solidFill>
                  <a:srgbClr val="C00000"/>
                </a:solidFill>
                <a:latin typeface="Tahoma" charset="0"/>
                <a:ea typeface="MS PGothic" charset="-128"/>
                <a:cs typeface="MS PGothic" charset="-128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1"/>
            <a:ext cx="10992899" cy="4967235"/>
          </a:xfrm>
        </p:spPr>
        <p:txBody>
          <a:bodyPr lIns="108000" rIns="108000"/>
          <a:lstStyle>
            <a:lvl1pPr marL="276225" indent="-277813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30000"/>
              <a:buFont typeface="Arial"/>
              <a:buChar char="•"/>
              <a:defRPr sz="2800">
                <a:latin typeface="Tahoma" charset="0"/>
                <a:ea typeface="MS PGothic" charset="-128"/>
                <a:cs typeface="MS PGothic" charset="-128"/>
              </a:defRPr>
            </a:lvl1pPr>
            <a:lvl2pPr marL="622300" indent="-260350">
              <a:buClr>
                <a:schemeClr val="tx2"/>
              </a:buClr>
              <a:buSzPct val="130000"/>
              <a:buFont typeface="Arial"/>
              <a:buChar char="•"/>
              <a:defRPr sz="2600">
                <a:latin typeface="Tahoma" charset="0"/>
                <a:ea typeface="MS PGothic" charset="-128"/>
                <a:cs typeface="MS PGothic" charset="-128"/>
              </a:defRPr>
            </a:lvl2pPr>
            <a:lvl3pPr marL="984250" indent="-261938">
              <a:buClr>
                <a:schemeClr val="tx2"/>
              </a:buClr>
              <a:buSzPct val="130000"/>
              <a:buFont typeface="Arial"/>
              <a:buChar char="•"/>
              <a:defRPr sz="2400">
                <a:latin typeface="Tahoma" charset="0"/>
                <a:ea typeface="MS PGothic" charset="-128"/>
                <a:cs typeface="MS PGothic" charset="-128"/>
              </a:defRPr>
            </a:lvl3pPr>
            <a:lvl4pPr marL="1344613" indent="-247650">
              <a:buClr>
                <a:schemeClr val="tx2"/>
              </a:buClr>
              <a:buSzPct val="130000"/>
              <a:buFont typeface="Arial"/>
              <a:buChar char="•"/>
              <a:defRPr sz="2200">
                <a:latin typeface="Tahoma" charset="0"/>
                <a:ea typeface="MS PGothic" charset="-128"/>
                <a:cs typeface="MS PGothic" charset="-128"/>
              </a:defRPr>
            </a:lvl4pPr>
            <a:lvl5pPr marL="1792288" indent="-260350">
              <a:buClr>
                <a:schemeClr val="tx2"/>
              </a:buClr>
              <a:buSzPct val="130000"/>
              <a:buFont typeface="Arial"/>
              <a:buChar char="•"/>
              <a:tabLst>
                <a:tab pos="1792288" algn="l"/>
              </a:tabLst>
              <a:defRPr sz="2000">
                <a:latin typeface="Tahoma" charset="0"/>
                <a:ea typeface="MS PGothic" charset="-128"/>
                <a:cs typeface="MS PGothic" charset="-128"/>
              </a:defRPr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 dirty="0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 dirty="0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 dirty="0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 dirty="0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7A23-CB21-D340-80A0-623F78F268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47801"/>
            <a:ext cx="10993967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800" b="0" cap="none" spc="-80" baseline="0">
                <a:solidFill>
                  <a:schemeClr val="tx1"/>
                </a:solidFill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28601"/>
            <a:ext cx="103632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172201"/>
            <a:ext cx="4572000" cy="304800"/>
          </a:xfrm>
          <a:prstGeom prst="rect">
            <a:avLst/>
          </a:prstGeom>
        </p:spPr>
        <p:txBody>
          <a:bodyPr/>
          <a:lstStyle/>
          <a:p>
            <a:fld id="{05FE8C84-541C-3D44-B9FE-2AF890D7F35E}" type="datetime1">
              <a:rPr kumimoji="1" lang="en-US" altLang="ja-JP" smtClean="0"/>
              <a:t>8/23/19</a:t>
            </a:fld>
            <a:endParaRPr kumimoji="1" lang="ja-JP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F57A23-CB21-D340-80A0-623F78F268E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609600" y="6492876"/>
            <a:ext cx="4572000" cy="28384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74240" y="1574800"/>
            <a:ext cx="43891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86880" y="1574800"/>
            <a:ext cx="43891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172201"/>
            <a:ext cx="4572000" cy="304800"/>
          </a:xfrm>
          <a:prstGeom prst="rect">
            <a:avLst/>
          </a:prstGeom>
        </p:spPr>
        <p:txBody>
          <a:bodyPr/>
          <a:lstStyle/>
          <a:p>
            <a:fld id="{EAAF463E-FBB7-B04E-A671-4BEF2652EC21}" type="datetime1">
              <a:rPr kumimoji="1" lang="en-US" altLang="ja-JP" smtClean="0"/>
              <a:t>8/23/19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600" y="6492876"/>
            <a:ext cx="4572000" cy="28384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7A23-CB21-D340-80A0-623F78F268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0176" y="1572768"/>
            <a:ext cx="438912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70176" y="2259366"/>
            <a:ext cx="438912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90944" y="1572768"/>
            <a:ext cx="438912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90944" y="2259366"/>
            <a:ext cx="438912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172201"/>
            <a:ext cx="4572000" cy="304800"/>
          </a:xfrm>
          <a:prstGeom prst="rect">
            <a:avLst/>
          </a:prstGeom>
        </p:spPr>
        <p:txBody>
          <a:bodyPr/>
          <a:lstStyle/>
          <a:p>
            <a:fld id="{AF0D4B2B-C88E-7444-A00C-F80CD9119F05}" type="datetime1">
              <a:rPr kumimoji="1" lang="en-US" altLang="ja-JP" smtClean="0"/>
              <a:t>8/23/19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09600" y="6492876"/>
            <a:ext cx="4572000" cy="28384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7A23-CB21-D340-80A0-623F78F268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172201"/>
            <a:ext cx="4572000" cy="304800"/>
          </a:xfrm>
          <a:prstGeom prst="rect">
            <a:avLst/>
          </a:prstGeom>
        </p:spPr>
        <p:txBody>
          <a:bodyPr/>
          <a:lstStyle/>
          <a:p>
            <a:fld id="{B41709F7-5939-B84F-8A8E-17CF51F38FB0}" type="datetime1">
              <a:rPr kumimoji="1" lang="en-US" altLang="ja-JP" smtClean="0"/>
              <a:t>8/23/19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6492876"/>
            <a:ext cx="4572000" cy="28384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7A23-CB21-D340-80A0-623F78F268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172201"/>
            <a:ext cx="4572000" cy="304800"/>
          </a:xfrm>
          <a:prstGeom prst="rect">
            <a:avLst/>
          </a:prstGeom>
        </p:spPr>
        <p:txBody>
          <a:bodyPr/>
          <a:lstStyle/>
          <a:p>
            <a:fld id="{7101A9B3-1295-5247-8BE8-AA52927A28E9}" type="datetime1">
              <a:rPr kumimoji="1" lang="en-US" altLang="ja-JP" smtClean="0"/>
              <a:t>8/23/19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492876"/>
            <a:ext cx="4572000" cy="28384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7A23-CB21-D340-80A0-623F78F268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600200"/>
            <a:ext cx="6815667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600200"/>
            <a:ext cx="4011084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172201"/>
            <a:ext cx="4572000" cy="304800"/>
          </a:xfrm>
          <a:prstGeom prst="rect">
            <a:avLst/>
          </a:prstGeom>
        </p:spPr>
        <p:txBody>
          <a:bodyPr/>
          <a:lstStyle/>
          <a:p>
            <a:fld id="{D1357784-8B35-DB4F-AB5D-63C2CCF9BD3F}" type="datetime1">
              <a:rPr kumimoji="1" lang="en-US" altLang="ja-JP" smtClean="0"/>
              <a:t>8/23/19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600" y="6492876"/>
            <a:ext cx="4572000" cy="28384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001499" y="4846320"/>
            <a:ext cx="190501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12001169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プレースホルダーまでドラッグするかアイコンをクリックして図を追加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5715000"/>
            <a:ext cx="108712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172201"/>
            <a:ext cx="4572000" cy="304800"/>
          </a:xfrm>
          <a:prstGeom prst="rect">
            <a:avLst/>
          </a:prstGeom>
        </p:spPr>
        <p:txBody>
          <a:bodyPr/>
          <a:lstStyle/>
          <a:p>
            <a:fld id="{1552B714-0073-CB4B-9192-BD9D6D8133DA}" type="datetime1">
              <a:rPr kumimoji="1" lang="en-US" altLang="ja-JP" smtClean="0"/>
              <a:t>8/23/19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600" y="6492876"/>
            <a:ext cx="4572000" cy="28384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6F57A23-CB21-D340-80A0-623F78F268E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09600" y="4953000"/>
            <a:ext cx="108712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2001499" y="0"/>
            <a:ext cx="190501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152718"/>
            <a:ext cx="11100079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52600"/>
            <a:ext cx="11100077" cy="47687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16162" y="66077"/>
            <a:ext cx="9178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tx2"/>
                </a:solidFill>
              </a:defRPr>
            </a:lvl1pPr>
          </a:lstStyle>
          <a:p>
            <a:fld id="{D6F57A23-CB21-D340-80A0-623F78F268E8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7" name="Rectangle 6"/>
          <p:cNvSpPr/>
          <p:nvPr/>
        </p:nvSpPr>
        <p:spPr>
          <a:xfrm>
            <a:off x="12057864" y="0"/>
            <a:ext cx="144000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12057864" y="1371600"/>
            <a:ext cx="144000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kumimoji="1"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kumimoji="1"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4.jp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 sz="4400" dirty="0"/>
              <a:t>Detecting System Failures </a:t>
            </a:r>
            <a:br>
              <a:rPr lang="en-US" altLang="ja-JP" sz="4400" dirty="0"/>
            </a:br>
            <a:r>
              <a:rPr lang="en-US" altLang="ja-JP" sz="4400" dirty="0"/>
              <a:t>with GPUs and LLVM</a:t>
            </a:r>
            <a:endParaRPr lang="ja-JP" altLang="en-US" sz="44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altLang="ja-JP" dirty="0">
                <a:solidFill>
                  <a:schemeClr val="tx1"/>
                </a:solidFill>
                <a:latin typeface="Tahoma"/>
                <a:cs typeface="Tahoma"/>
              </a:rPr>
              <a:t>Yuichi Ozaki, </a:t>
            </a:r>
            <a:r>
              <a:rPr lang="en-US" altLang="ja-JP" u="sng" dirty="0">
                <a:solidFill>
                  <a:schemeClr val="tx1"/>
                </a:solidFill>
                <a:latin typeface="Tahoma"/>
                <a:cs typeface="Tahoma"/>
              </a:rPr>
              <a:t>Sousuke Kanamoto</a:t>
            </a:r>
            <a:r>
              <a:rPr lang="en-US" altLang="ja-JP" dirty="0">
                <a:solidFill>
                  <a:schemeClr val="tx1"/>
                </a:solidFill>
                <a:latin typeface="Tahoma"/>
                <a:cs typeface="Tahoma"/>
              </a:rPr>
              <a:t>,</a:t>
            </a:r>
            <a:br>
              <a:rPr lang="en-US" altLang="ja-JP" dirty="0">
                <a:solidFill>
                  <a:schemeClr val="tx1"/>
                </a:solidFill>
                <a:latin typeface="Tahoma"/>
                <a:cs typeface="Tahoma"/>
              </a:rPr>
            </a:br>
            <a:r>
              <a:rPr lang="en-US" altLang="ja-JP" dirty="0">
                <a:solidFill>
                  <a:schemeClr val="tx1"/>
                </a:solidFill>
                <a:latin typeface="Tahoma"/>
                <a:cs typeface="Tahoma"/>
              </a:rPr>
              <a:t>Hiroaki Yamamoto, and Kenichi Kourai</a:t>
            </a:r>
          </a:p>
          <a:p>
            <a:pPr algn="ctr"/>
            <a:r>
              <a:rPr lang="en-US" altLang="ja-JP" dirty="0">
                <a:solidFill>
                  <a:schemeClr val="tx1"/>
                </a:solidFill>
                <a:latin typeface="Tahoma"/>
                <a:cs typeface="Tahoma"/>
              </a:rPr>
              <a:t>Kyushu Institute of Technology, Japan</a:t>
            </a:r>
          </a:p>
          <a:p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99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342"/>
    </mc:Choice>
    <mc:Fallback xmlns="">
      <p:transition spd="slow" advTm="14342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C9D4961-C93B-2148-9DD4-F1C071496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Modified Memory Management</a:t>
            </a:r>
            <a:endParaRPr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B48273-4DE5-274B-92A8-46BED72DE9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Enable mapping the entire main memory to a GPU</a:t>
            </a:r>
          </a:p>
          <a:p>
            <a:pPr lvl="1"/>
            <a:r>
              <a:rPr lang="en-US" altLang="ja-JP" dirty="0"/>
              <a:t>Provide a special device called /dev/pmem </a:t>
            </a:r>
          </a:p>
          <a:p>
            <a:pPr lvl="1"/>
            <a:r>
              <a:rPr lang="en-US" altLang="ja-JP" dirty="0"/>
              <a:t>Increase the reference count of no pages on mapping /dev/pmem</a:t>
            </a:r>
          </a:p>
          <a:p>
            <a:pPr lvl="1"/>
            <a:r>
              <a:rPr lang="en-US" altLang="ja-JP" dirty="0"/>
              <a:t>Lock no pages when CUDA pins them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3146528-1B5F-8648-BFC8-B96ACCF62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7A23-CB21-D340-80A0-623F78F268E8}" type="slidenum">
              <a:rPr lang="ja-JP" altLang="en-US" smtClean="0"/>
              <a:pPr/>
              <a:t>10</a:t>
            </a:fld>
            <a:endParaRPr lang="ja-JP" altLang="en-US"/>
          </a:p>
        </p:txBody>
      </p:sp>
      <p:sp>
        <p:nvSpPr>
          <p:cNvPr id="18" name="角丸四角形 10">
            <a:extLst>
              <a:ext uri="{FF2B5EF4-FFF2-40B4-BE49-F238E27FC236}">
                <a16:creationId xmlns:a16="http://schemas.microsoft.com/office/drawing/2014/main" id="{808053DD-8366-AB48-B44C-A35994EC4F88}"/>
              </a:ext>
            </a:extLst>
          </p:cNvPr>
          <p:cNvSpPr/>
          <p:nvPr/>
        </p:nvSpPr>
        <p:spPr>
          <a:xfrm>
            <a:off x="4404686" y="5637506"/>
            <a:ext cx="3382628" cy="486334"/>
          </a:xfrm>
          <a:prstGeom prst="round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100" dirty="0"/>
              <a:t>OS</a:t>
            </a:r>
            <a:endParaRPr lang="ja-JP" altLang="en-US" sz="21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DE1B0F1-392E-C248-AC06-485F8BFA1BE1}"/>
              </a:ext>
            </a:extLst>
          </p:cNvPr>
          <p:cNvSpPr/>
          <p:nvPr/>
        </p:nvSpPr>
        <p:spPr>
          <a:xfrm>
            <a:off x="4404687" y="4902022"/>
            <a:ext cx="1449659" cy="486334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/dev/pmem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748163A-95B1-D644-B539-71708C237185}"/>
              </a:ext>
            </a:extLst>
          </p:cNvPr>
          <p:cNvSpPr txBox="1"/>
          <p:nvPr/>
        </p:nvSpPr>
        <p:spPr>
          <a:xfrm>
            <a:off x="6682304" y="3953781"/>
            <a:ext cx="11050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process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3E4B3E8-8E17-3445-A6BE-BB13FD1EED51}"/>
              </a:ext>
            </a:extLst>
          </p:cNvPr>
          <p:cNvSpPr/>
          <p:nvPr/>
        </p:nvSpPr>
        <p:spPr>
          <a:xfrm>
            <a:off x="6569874" y="4661272"/>
            <a:ext cx="1217440" cy="72708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9A34704-EB39-9646-951F-8B5ED4BBFA0B}"/>
              </a:ext>
            </a:extLst>
          </p:cNvPr>
          <p:cNvSpPr/>
          <p:nvPr/>
        </p:nvSpPr>
        <p:spPr>
          <a:xfrm>
            <a:off x="6569874" y="4384320"/>
            <a:ext cx="1217440" cy="101728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CE3C6C6-A0C8-FE4D-AA29-B67C98BA7E32}"/>
              </a:ext>
            </a:extLst>
          </p:cNvPr>
          <p:cNvCxnSpPr>
            <a:cxnSpLocks/>
          </p:cNvCxnSpPr>
          <p:nvPr/>
        </p:nvCxnSpPr>
        <p:spPr>
          <a:xfrm flipV="1">
            <a:off x="5854346" y="4661271"/>
            <a:ext cx="715529" cy="240752"/>
          </a:xfrm>
          <a:prstGeom prst="line">
            <a:avLst/>
          </a:prstGeom>
          <a:ln w="38100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8DA4535-27BB-1C4C-928E-CA85ECE7619F}"/>
              </a:ext>
            </a:extLst>
          </p:cNvPr>
          <p:cNvCxnSpPr>
            <a:cxnSpLocks/>
          </p:cNvCxnSpPr>
          <p:nvPr/>
        </p:nvCxnSpPr>
        <p:spPr>
          <a:xfrm>
            <a:off x="5854346" y="5388356"/>
            <a:ext cx="715529" cy="13252"/>
          </a:xfrm>
          <a:prstGeom prst="line">
            <a:avLst/>
          </a:prstGeom>
          <a:ln w="38100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8753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図 25">
            <a:extLst>
              <a:ext uri="{FF2B5EF4-FFF2-40B4-BE49-F238E27FC236}">
                <a16:creationId xmlns:a16="http://schemas.microsoft.com/office/drawing/2014/main" id="{598E130E-7981-2246-87BF-C3A2D49925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8238" y="4275494"/>
            <a:ext cx="3025433" cy="2856512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5CFDE362-FF6C-E749-95ED-27C9AA7EE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Address Translation of OS Data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0461DBC-C2ED-3442-817F-E8EC31FD2E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Translate OS addresses into GPU addresses</a:t>
            </a:r>
          </a:p>
          <a:p>
            <a:pPr lvl="1"/>
            <a:r>
              <a:rPr lang="en-US" altLang="ja-JP" dirty="0"/>
              <a:t>A virtual address into a physical address</a:t>
            </a:r>
          </a:p>
          <a:p>
            <a:pPr lvl="2"/>
            <a:r>
              <a:rPr lang="en-US" altLang="ja-JP" dirty="0"/>
              <a:t>Using the page tables of the OS</a:t>
            </a:r>
          </a:p>
          <a:p>
            <a:pPr lvl="2"/>
            <a:r>
              <a:rPr lang="en-US" altLang="ja-JP" dirty="0"/>
              <a:t>Subtracting a fixed value for several areas in Linux</a:t>
            </a:r>
          </a:p>
          <a:p>
            <a:pPr lvl="1"/>
            <a:r>
              <a:rPr lang="en-US" altLang="ja-JP" dirty="0"/>
              <a:t>The physical address into a GPU address</a:t>
            </a:r>
          </a:p>
          <a:p>
            <a:pPr lvl="2"/>
            <a:r>
              <a:rPr lang="en-US" altLang="ja-JP" dirty="0"/>
              <a:t>Adding a fixed value</a:t>
            </a:r>
          </a:p>
          <a:p>
            <a:pPr lvl="2"/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EA38210-BD92-854B-BFD0-89A051B3E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7A23-CB21-D340-80A0-623F78F268E8}" type="slidenum">
              <a:rPr kumimoji="1" lang="ja-JP" altLang="en-US" smtClean="0"/>
              <a:t>11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BA339FA-DD76-4743-89B1-86C2C68BB2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4075" y="4794751"/>
            <a:ext cx="2744162" cy="1715102"/>
          </a:xfrm>
          <a:prstGeom prst="rect">
            <a:avLst/>
          </a:prstGeom>
        </p:spPr>
      </p:pic>
      <p:sp>
        <p:nvSpPr>
          <p:cNvPr id="10" name="角丸四角形 9">
            <a:extLst>
              <a:ext uri="{FF2B5EF4-FFF2-40B4-BE49-F238E27FC236}">
                <a16:creationId xmlns:a16="http://schemas.microsoft.com/office/drawing/2014/main" id="{628B396C-8970-E54E-9CB1-235CFA061BDA}"/>
              </a:ext>
            </a:extLst>
          </p:cNvPr>
          <p:cNvSpPr/>
          <p:nvPr/>
        </p:nvSpPr>
        <p:spPr>
          <a:xfrm>
            <a:off x="5411150" y="5180995"/>
            <a:ext cx="1490012" cy="942621"/>
          </a:xfrm>
          <a:prstGeom prst="roundRect">
            <a:avLst/>
          </a:prstGeom>
          <a:solidFill>
            <a:srgbClr val="0070C0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100" dirty="0">
                <a:solidFill>
                  <a:schemeClr val="bg1"/>
                </a:solidFill>
              </a:rPr>
              <a:t>main memory</a:t>
            </a:r>
            <a:endParaRPr lang="ja-JP" altLang="en-US" sz="2100" dirty="0">
              <a:solidFill>
                <a:schemeClr val="bg1"/>
              </a:solidFill>
            </a:endParaRPr>
          </a:p>
        </p:txBody>
      </p:sp>
      <p:sp>
        <p:nvSpPr>
          <p:cNvPr id="13" name="角丸四角形 12">
            <a:extLst>
              <a:ext uri="{FF2B5EF4-FFF2-40B4-BE49-F238E27FC236}">
                <a16:creationId xmlns:a16="http://schemas.microsoft.com/office/drawing/2014/main" id="{99412E9B-5487-F64D-B72F-F544532F1E46}"/>
              </a:ext>
            </a:extLst>
          </p:cNvPr>
          <p:cNvSpPr/>
          <p:nvPr/>
        </p:nvSpPr>
        <p:spPr>
          <a:xfrm>
            <a:off x="2156039" y="5107968"/>
            <a:ext cx="1490400" cy="1082672"/>
          </a:xfrm>
          <a:prstGeom prst="round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100" dirty="0"/>
              <a:t>OS</a:t>
            </a:r>
            <a:br>
              <a:rPr lang="en-US" altLang="ja-JP" sz="2100" dirty="0"/>
            </a:br>
            <a:r>
              <a:rPr lang="en-US" altLang="ja-JP" sz="2100" dirty="0"/>
              <a:t>virtual memory</a:t>
            </a:r>
            <a:endParaRPr lang="ja-JP" altLang="en-US" sz="2100" dirty="0"/>
          </a:p>
        </p:txBody>
      </p:sp>
      <p:sp>
        <p:nvSpPr>
          <p:cNvPr id="22" name="角丸四角形 21">
            <a:extLst>
              <a:ext uri="{FF2B5EF4-FFF2-40B4-BE49-F238E27FC236}">
                <a16:creationId xmlns:a16="http://schemas.microsoft.com/office/drawing/2014/main" id="{227CBA53-A7B0-F54C-86BB-FF09D6FF87EE}"/>
              </a:ext>
            </a:extLst>
          </p:cNvPr>
          <p:cNvSpPr/>
          <p:nvPr/>
        </p:nvSpPr>
        <p:spPr>
          <a:xfrm>
            <a:off x="8545949" y="5180993"/>
            <a:ext cx="1490012" cy="94262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tx1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2100" dirty="0">
              <a:solidFill>
                <a:schemeClr val="bg1"/>
              </a:solidFill>
            </a:endParaRPr>
          </a:p>
        </p:txBody>
      </p:sp>
      <p:sp>
        <p:nvSpPr>
          <p:cNvPr id="23" name="角丸四角形 22">
            <a:extLst>
              <a:ext uri="{FF2B5EF4-FFF2-40B4-BE49-F238E27FC236}">
                <a16:creationId xmlns:a16="http://schemas.microsoft.com/office/drawing/2014/main" id="{F633622E-BD9A-DD41-9E1A-EF83741EA46F}"/>
              </a:ext>
            </a:extLst>
          </p:cNvPr>
          <p:cNvSpPr/>
          <p:nvPr/>
        </p:nvSpPr>
        <p:spPr>
          <a:xfrm>
            <a:off x="8545948" y="6190640"/>
            <a:ext cx="1490012" cy="470650"/>
          </a:xfrm>
          <a:prstGeom prst="round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100" dirty="0"/>
              <a:t>GPU</a:t>
            </a:r>
            <a:endParaRPr lang="ja-JP" altLang="en-US" sz="2100" dirty="0"/>
          </a:p>
        </p:txBody>
      </p: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99E1A6FB-AB2C-3748-BCDE-E30B93E78AC2}"/>
              </a:ext>
            </a:extLst>
          </p:cNvPr>
          <p:cNvCxnSpPr>
            <a:cxnSpLocks/>
            <a:stCxn id="13" idx="3"/>
            <a:endCxn id="10" idx="1"/>
          </p:cNvCxnSpPr>
          <p:nvPr/>
        </p:nvCxnSpPr>
        <p:spPr>
          <a:xfrm>
            <a:off x="3646440" y="5649305"/>
            <a:ext cx="1764711" cy="300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73D7E51C-1344-CF49-86BA-84BFF0904B97}"/>
              </a:ext>
            </a:extLst>
          </p:cNvPr>
          <p:cNvCxnSpPr>
            <a:cxnSpLocks/>
            <a:stCxn id="10" idx="3"/>
            <a:endCxn id="22" idx="1"/>
          </p:cNvCxnSpPr>
          <p:nvPr/>
        </p:nvCxnSpPr>
        <p:spPr>
          <a:xfrm flipV="1">
            <a:off x="6901163" y="5652303"/>
            <a:ext cx="1644787" cy="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434406BF-CD29-D240-B247-EC5708F578A3}"/>
              </a:ext>
            </a:extLst>
          </p:cNvPr>
          <p:cNvSpPr txBox="1"/>
          <p:nvPr/>
        </p:nvSpPr>
        <p:spPr>
          <a:xfrm>
            <a:off x="5081642" y="4456915"/>
            <a:ext cx="2149029" cy="40011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rgbClr val="FF0000"/>
                </a:solidFill>
              </a:rPr>
              <a:t>physical address</a:t>
            </a:r>
            <a:endParaRPr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225C907E-0CE1-C848-9EBD-F59EF3624EDC}"/>
              </a:ext>
            </a:extLst>
          </p:cNvPr>
          <p:cNvSpPr txBox="1"/>
          <p:nvPr/>
        </p:nvSpPr>
        <p:spPr>
          <a:xfrm>
            <a:off x="8216439" y="4456915"/>
            <a:ext cx="2149029" cy="40011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rgbClr val="FF0000"/>
                </a:solidFill>
              </a:rPr>
              <a:t>GPU address</a:t>
            </a:r>
            <a:endParaRPr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FC060CBA-C52F-E841-A2AE-EF7D6DE455CC}"/>
              </a:ext>
            </a:extLst>
          </p:cNvPr>
          <p:cNvSpPr txBox="1"/>
          <p:nvPr/>
        </p:nvSpPr>
        <p:spPr>
          <a:xfrm>
            <a:off x="1826726" y="4461139"/>
            <a:ext cx="2149029" cy="40011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rgbClr val="FF0000"/>
                </a:solidFill>
              </a:rPr>
              <a:t>virtual address</a:t>
            </a:r>
            <a:endParaRPr lang="ja-JP" altLang="en-US" sz="2000" dirty="0">
              <a:solidFill>
                <a:srgbClr val="FF0000"/>
              </a:solidFill>
            </a:endParaRPr>
          </a:p>
        </p:txBody>
      </p:sp>
      <p:pic>
        <p:nvPicPr>
          <p:cNvPr id="7" name="グラフィックス 6">
            <a:extLst>
              <a:ext uri="{FF2B5EF4-FFF2-40B4-BE49-F238E27FC236}">
                <a16:creationId xmlns:a16="http://schemas.microsoft.com/office/drawing/2014/main" id="{7E7A696C-F1EC-184B-8351-FE7FDAE0B3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33178" y="5759828"/>
            <a:ext cx="826522" cy="972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7986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8F29C7D-9545-6643-BCBE-C35840FCB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LLView Framework</a:t>
            </a:r>
            <a:endParaRPr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CB1FE69-0071-084A-9B97-D1B0E905E7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Transform programs with LLVM for transparent address translation</a:t>
            </a:r>
          </a:p>
          <a:p>
            <a:pPr lvl="1"/>
            <a:r>
              <a:rPr lang="en-US" altLang="ja-JP" dirty="0"/>
              <a:t>Use LLVM Pass for transforming </a:t>
            </a:r>
            <a:r>
              <a:rPr lang="en-US" altLang="ja-JP" dirty="0" err="1"/>
              <a:t>bitcode</a:t>
            </a:r>
            <a:endParaRPr lang="en-US" altLang="ja-JP" dirty="0"/>
          </a:p>
          <a:p>
            <a:pPr lvl="1"/>
            <a:r>
              <a:rPr lang="en-US" altLang="ja-JP" dirty="0"/>
              <a:t>Replace load instructions</a:t>
            </a:r>
          </a:p>
          <a:p>
            <a:pPr lvl="2"/>
            <a:r>
              <a:rPr lang="en-US" altLang="ja-JP" dirty="0"/>
              <a:t>Load OS data in the GPU address space</a:t>
            </a:r>
          </a:p>
          <a:p>
            <a:pPr lvl="1"/>
            <a:r>
              <a:rPr lang="en-US" altLang="ja-JP" dirty="0"/>
              <a:t>Replace kernel variables with virtual addresses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A0F24D5-2245-5D45-AEB1-FF67F1373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7A23-CB21-D340-80A0-623F78F268E8}" type="slidenum">
              <a:rPr lang="ja-JP" altLang="en-US" smtClean="0"/>
              <a:pPr/>
              <a:t>12</a:t>
            </a:fld>
            <a:endParaRPr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75B7FC1-BEA6-C046-AA62-F5F58CCE974F}"/>
              </a:ext>
            </a:extLst>
          </p:cNvPr>
          <p:cNvSpPr txBox="1"/>
          <p:nvPr/>
        </p:nvSpPr>
        <p:spPr>
          <a:xfrm>
            <a:off x="1973664" y="5139474"/>
            <a:ext cx="2935055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dirty="0"/>
              <a:t>%1 = load i64, i64* %jiffies</a:t>
            </a:r>
          </a:p>
          <a:p>
            <a:r>
              <a:rPr lang="en-US" altLang="ja-JP" dirty="0"/>
              <a:t>%2 = udiv i64 %1, 250</a:t>
            </a:r>
            <a:endParaRPr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2C7084D-7EA9-C541-B408-287734126F8C}"/>
              </a:ext>
            </a:extLst>
          </p:cNvPr>
          <p:cNvSpPr txBox="1"/>
          <p:nvPr/>
        </p:nvSpPr>
        <p:spPr>
          <a:xfrm>
            <a:off x="5746643" y="4723976"/>
            <a:ext cx="4471694" cy="147732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dirty="0"/>
              <a:t>%1 = </a:t>
            </a:r>
            <a:r>
              <a:rPr lang="en-US" altLang="ja-JP" dirty="0">
                <a:solidFill>
                  <a:srgbClr val="FF0000"/>
                </a:solidFill>
              </a:rPr>
              <a:t>bitcast i64* %0xffffffff82011500 to i8*</a:t>
            </a:r>
          </a:p>
          <a:p>
            <a:r>
              <a:rPr lang="en-US" altLang="ja-JP" dirty="0">
                <a:solidFill>
                  <a:srgbClr val="FF0000"/>
                </a:solidFill>
              </a:rPr>
              <a:t>%2 = call i8* @g_map(i8* %1)</a:t>
            </a:r>
          </a:p>
          <a:p>
            <a:r>
              <a:rPr lang="en-US" altLang="ja-JP" dirty="0">
                <a:solidFill>
                  <a:srgbClr val="FF0000"/>
                </a:solidFill>
              </a:rPr>
              <a:t>%3 = bitcast i8* %2 to i64*</a:t>
            </a:r>
          </a:p>
          <a:p>
            <a:r>
              <a:rPr lang="en-US" altLang="ja-JP" dirty="0">
                <a:solidFill>
                  <a:srgbClr val="FF0000"/>
                </a:solidFill>
              </a:rPr>
              <a:t>%4 =</a:t>
            </a:r>
            <a:r>
              <a:rPr lang="en-US" altLang="ja-JP" dirty="0"/>
              <a:t> load i64, i64* </a:t>
            </a:r>
            <a:r>
              <a:rPr lang="en-US" altLang="ja-JP" dirty="0">
                <a:solidFill>
                  <a:srgbClr val="FF0000"/>
                </a:solidFill>
              </a:rPr>
              <a:t>%3</a:t>
            </a:r>
          </a:p>
          <a:p>
            <a:r>
              <a:rPr lang="en-US" altLang="ja-JP" dirty="0"/>
              <a:t>%5 = udiv i64 </a:t>
            </a:r>
            <a:r>
              <a:rPr lang="en-US" altLang="ja-JP" dirty="0">
                <a:solidFill>
                  <a:srgbClr val="FF0000"/>
                </a:solidFill>
              </a:rPr>
              <a:t>%4</a:t>
            </a:r>
            <a:r>
              <a:rPr lang="en-US" altLang="ja-JP" dirty="0"/>
              <a:t>, 250</a:t>
            </a:r>
            <a:endParaRPr lang="ja-JP" altLang="en-US" dirty="0"/>
          </a:p>
        </p:txBody>
      </p:sp>
      <p:sp>
        <p:nvSpPr>
          <p:cNvPr id="9" name="左矢印 8">
            <a:extLst>
              <a:ext uri="{FF2B5EF4-FFF2-40B4-BE49-F238E27FC236}">
                <a16:creationId xmlns:a16="http://schemas.microsoft.com/office/drawing/2014/main" id="{E9D517A1-6A43-0643-8C7D-DE62BE6220C5}"/>
              </a:ext>
            </a:extLst>
          </p:cNvPr>
          <p:cNvSpPr/>
          <p:nvPr/>
        </p:nvSpPr>
        <p:spPr>
          <a:xfrm rot="10800000">
            <a:off x="4997596" y="5256810"/>
            <a:ext cx="660171" cy="411656"/>
          </a:xfrm>
          <a:prstGeom prst="leftArrow">
            <a:avLst>
              <a:gd name="adj1" fmla="val 50000"/>
              <a:gd name="adj2" fmla="val 75696"/>
            </a:avLst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6487F84-978E-6741-B7C8-4E2B853D86BF}"/>
              </a:ext>
            </a:extLst>
          </p:cNvPr>
          <p:cNvSpPr txBox="1"/>
          <p:nvPr/>
        </p:nvSpPr>
        <p:spPr>
          <a:xfrm>
            <a:off x="7115331" y="5062053"/>
            <a:ext cx="1836000" cy="28800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en-US" altLang="ja-JP" u="sng" dirty="0"/>
          </a:p>
        </p:txBody>
      </p:sp>
    </p:spTree>
    <p:extLst>
      <p:ext uri="{BB962C8B-B14F-4D97-AF65-F5344CB8AC3E}">
        <p14:creationId xmlns:p14="http://schemas.microsoft.com/office/powerpoint/2010/main" val="38948652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7C2D3C3-AC35-0442-B3EA-FD9567465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Developing System Monitors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EB39802-CAFD-F14F-8400-01BDBC0071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LLView enables developers to write system monitors as Linux kernel modules</a:t>
            </a:r>
          </a:p>
          <a:p>
            <a:pPr lvl="1"/>
            <a:r>
              <a:rPr lang="en-US" altLang="ja-JP" dirty="0"/>
              <a:t>Reuse the source code of the Linux kernel</a:t>
            </a:r>
          </a:p>
          <a:p>
            <a:pPr lvl="2"/>
            <a:r>
              <a:rPr lang="en-US" altLang="ja-JP" dirty="0"/>
              <a:t>E.g., data structures, global variables, macros, and inline functions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F4065F3-9874-1F48-A4D1-2CB659925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7A23-CB21-D340-80A0-623F78F268E8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7" name="テキスト ボックス 5">
            <a:extLst>
              <a:ext uri="{FF2B5EF4-FFF2-40B4-BE49-F238E27FC236}">
                <a16:creationId xmlns:a16="http://schemas.microsoft.com/office/drawing/2014/main" id="{F6AA58A8-3A14-284A-8870-F986D4645745}"/>
              </a:ext>
            </a:extLst>
          </p:cNvPr>
          <p:cNvSpPr txBox="1"/>
          <p:nvPr/>
        </p:nvSpPr>
        <p:spPr>
          <a:xfrm>
            <a:off x="1793283" y="4003598"/>
            <a:ext cx="4070195" cy="224676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solidFill>
                  <a:srgbClr val="7030A0"/>
                </a:solidFill>
              </a:rPr>
              <a:t>#include </a:t>
            </a:r>
            <a:r>
              <a:rPr lang="en-US" altLang="ja-JP" sz="2000" dirty="0">
                <a:solidFill>
                  <a:schemeClr val="accent5">
                    <a:lumMod val="75000"/>
                  </a:schemeClr>
                </a:solidFill>
              </a:rPr>
              <a:t>&lt;linux/sched.h&gt;</a:t>
            </a:r>
          </a:p>
          <a:p>
            <a:endParaRPr lang="en-US" altLang="ja-JP" sz="2000" dirty="0"/>
          </a:p>
          <a:p>
            <a:r>
              <a:rPr lang="en-US" altLang="ja-JP" sz="2000" dirty="0"/>
              <a:t>__global__</a:t>
            </a:r>
          </a:p>
          <a:p>
            <a:r>
              <a:rPr lang="en-US" altLang="ja-JP" sz="2000" dirty="0">
                <a:solidFill>
                  <a:srgbClr val="00B050"/>
                </a:solidFill>
              </a:rPr>
              <a:t>void</a:t>
            </a:r>
            <a:r>
              <a:rPr lang="en-US" altLang="ja-JP" sz="2000" dirty="0"/>
              <a:t> kernel(...)</a:t>
            </a:r>
          </a:p>
          <a:p>
            <a:r>
              <a:rPr lang="en-US" altLang="ja-JP" sz="2000" dirty="0"/>
              <a:t>{</a:t>
            </a:r>
          </a:p>
          <a:p>
            <a:r>
              <a:rPr lang="en-US" altLang="ja-JP" sz="2000" dirty="0"/>
              <a:t>  </a:t>
            </a:r>
            <a:r>
              <a:rPr lang="en-US" altLang="ja-JP" sz="2000" dirty="0">
                <a:solidFill>
                  <a:srgbClr val="7030A0"/>
                </a:solidFill>
              </a:rPr>
              <a:t>struct</a:t>
            </a:r>
            <a:r>
              <a:rPr lang="en-US" altLang="ja-JP" sz="2000" dirty="0"/>
              <a:t> </a:t>
            </a:r>
            <a:r>
              <a:rPr lang="en-US" altLang="ja-JP" sz="2000" dirty="0">
                <a:solidFill>
                  <a:srgbClr val="00B050"/>
                </a:solidFill>
              </a:rPr>
              <a:t>task_struct </a:t>
            </a:r>
            <a:r>
              <a:rPr lang="en-US" altLang="ja-JP" sz="2000" dirty="0"/>
              <a:t>*</a:t>
            </a:r>
            <a:r>
              <a:rPr lang="en-US" altLang="ja-JP" sz="2000" dirty="0">
                <a:solidFill>
                  <a:schemeClr val="accent2">
                    <a:lumMod val="75000"/>
                  </a:schemeClr>
                </a:solidFill>
              </a:rPr>
              <a:t>p</a:t>
            </a:r>
            <a:r>
              <a:rPr lang="en-US" altLang="ja-JP" sz="2000" dirty="0"/>
              <a:t> = &amp;init_task;</a:t>
            </a:r>
          </a:p>
          <a:p>
            <a:endParaRPr lang="en-US" altLang="ja-JP" sz="2000" dirty="0"/>
          </a:p>
        </p:txBody>
      </p:sp>
      <p:sp>
        <p:nvSpPr>
          <p:cNvPr id="8" name="テキスト ボックス 5">
            <a:extLst>
              <a:ext uri="{FF2B5EF4-FFF2-40B4-BE49-F238E27FC236}">
                <a16:creationId xmlns:a16="http://schemas.microsoft.com/office/drawing/2014/main" id="{E0BB3D40-8B77-C34D-BD05-17922365008D}"/>
              </a:ext>
            </a:extLst>
          </p:cNvPr>
          <p:cNvSpPr txBox="1"/>
          <p:nvPr/>
        </p:nvSpPr>
        <p:spPr>
          <a:xfrm>
            <a:off x="6094348" y="4003598"/>
            <a:ext cx="4304371" cy="224676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000" dirty="0"/>
              <a:t>  </a:t>
            </a:r>
            <a:r>
              <a:rPr lang="en-US" altLang="ja-JP" sz="2000" dirty="0">
                <a:solidFill>
                  <a:srgbClr val="7030A0"/>
                </a:solidFill>
              </a:rPr>
              <a:t>do </a:t>
            </a:r>
            <a:r>
              <a:rPr lang="en-US" altLang="ja-JP" sz="2000" dirty="0"/>
              <a:t>{</a:t>
            </a:r>
          </a:p>
          <a:p>
            <a:r>
              <a:rPr lang="en-US" altLang="ja-JP" sz="2000" dirty="0"/>
              <a:t>    </a:t>
            </a:r>
            <a:r>
              <a:rPr lang="en-US" altLang="ja-JP" sz="2000" dirty="0">
                <a:solidFill>
                  <a:srgbClr val="FF0000"/>
                </a:solidFill>
              </a:rPr>
              <a:t>// monitor task_struct</a:t>
            </a:r>
          </a:p>
          <a:p>
            <a:endParaRPr lang="en-US" altLang="ja-JP" sz="2000" dirty="0">
              <a:solidFill>
                <a:srgbClr val="FF0000"/>
              </a:solidFill>
            </a:endParaRPr>
          </a:p>
          <a:p>
            <a:r>
              <a:rPr lang="en-US" altLang="ja-JP" sz="2000" dirty="0"/>
              <a:t>    p = list_entry(p-&gt;tasks.next, </a:t>
            </a:r>
          </a:p>
          <a:p>
            <a:r>
              <a:rPr lang="en-US" altLang="ja-JP" sz="2000" dirty="0"/>
              <a:t>                          task_struct , tasks);</a:t>
            </a:r>
          </a:p>
          <a:p>
            <a:r>
              <a:rPr lang="en-US" altLang="ja-JP" sz="2000" dirty="0"/>
              <a:t>  } </a:t>
            </a:r>
            <a:r>
              <a:rPr lang="en-US" altLang="ja-JP" sz="2000" dirty="0">
                <a:solidFill>
                  <a:srgbClr val="7030A0"/>
                </a:solidFill>
              </a:rPr>
              <a:t>while</a:t>
            </a:r>
            <a:r>
              <a:rPr lang="en-US" altLang="ja-JP" sz="2000" dirty="0"/>
              <a:t> (p != &amp;init_task);</a:t>
            </a:r>
          </a:p>
          <a:p>
            <a:r>
              <a:rPr lang="en-US" altLang="ja-JP" sz="200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5589130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94B74-7893-0F4E-8883-EA1BFAEF7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Compiling System Monitors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A957C8-DD99-4047-A765-108FC7FB6A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modified clang so that CUDA's device code is compiled as C</a:t>
            </a:r>
          </a:p>
          <a:p>
            <a:pPr lvl="1"/>
            <a:r>
              <a:rPr lang="en-US" dirty="0"/>
              <a:t>Difficult to compile the Linux kernel as C++</a:t>
            </a:r>
          </a:p>
          <a:p>
            <a:pPr lvl="1"/>
            <a:r>
              <a:rPr lang="en-US" dirty="0"/>
              <a:t>Provide wrapper functions for CUDA functions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9F6B64-B2CE-4A46-902B-8CF8FCA55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7A23-CB21-D340-80A0-623F78F268E8}" type="slidenum">
              <a:rPr kumimoji="1" lang="ja-JP" altLang="en-US" smtClean="0"/>
              <a:t>14</a:t>
            </a:fld>
            <a:endParaRPr kumimoji="1" lang="ja-JP" altLang="en-US"/>
          </a:p>
        </p:txBody>
      </p: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2871CFAC-7936-6949-BCD2-7CDF310688E1}"/>
              </a:ext>
            </a:extLst>
          </p:cNvPr>
          <p:cNvCxnSpPr>
            <a:cxnSpLocks/>
            <a:stCxn id="10" idx="3"/>
          </p:cNvCxnSpPr>
          <p:nvPr/>
        </p:nvCxnSpPr>
        <p:spPr>
          <a:xfrm flipV="1">
            <a:off x="2837792" y="5116285"/>
            <a:ext cx="6320996" cy="339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73AC8EA3-6EA2-D948-8EE5-95827031AAA1}"/>
              </a:ext>
            </a:extLst>
          </p:cNvPr>
          <p:cNvCxnSpPr>
            <a:cxnSpLocks/>
            <a:stCxn id="11" idx="2"/>
            <a:endCxn id="16" idx="0"/>
          </p:cNvCxnSpPr>
          <p:nvPr/>
        </p:nvCxnSpPr>
        <p:spPr>
          <a:xfrm flipH="1">
            <a:off x="9822604" y="4476087"/>
            <a:ext cx="4328" cy="135584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3C20DBAA-96E8-154B-BE3E-F36A36B6F748}"/>
              </a:ext>
            </a:extLst>
          </p:cNvPr>
          <p:cNvCxnSpPr>
            <a:cxnSpLocks/>
            <a:stCxn id="8" idx="3"/>
            <a:endCxn id="11" idx="1"/>
          </p:cNvCxnSpPr>
          <p:nvPr/>
        </p:nvCxnSpPr>
        <p:spPr>
          <a:xfrm>
            <a:off x="2834939" y="4015624"/>
            <a:ext cx="6363859" cy="1046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角丸四角形 7">
            <a:extLst>
              <a:ext uri="{FF2B5EF4-FFF2-40B4-BE49-F238E27FC236}">
                <a16:creationId xmlns:a16="http://schemas.microsoft.com/office/drawing/2014/main" id="{D33293BE-B3FB-A841-A0DA-5417DCAFE519}"/>
              </a:ext>
            </a:extLst>
          </p:cNvPr>
          <p:cNvSpPr/>
          <p:nvPr/>
        </p:nvSpPr>
        <p:spPr>
          <a:xfrm>
            <a:off x="1736934" y="3565623"/>
            <a:ext cx="1098004" cy="9000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100" dirty="0"/>
              <a:t>device code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E3A97BF-52DC-6343-89F4-1BF6EE33A7F7}"/>
              </a:ext>
            </a:extLst>
          </p:cNvPr>
          <p:cNvSpPr/>
          <p:nvPr/>
        </p:nvSpPr>
        <p:spPr>
          <a:xfrm>
            <a:off x="3005267" y="3565624"/>
            <a:ext cx="933595" cy="91079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100" dirty="0"/>
              <a:t>clang</a:t>
            </a:r>
            <a:endParaRPr lang="ja-JP" altLang="en-US" sz="2100" dirty="0"/>
          </a:p>
        </p:txBody>
      </p:sp>
      <p:sp>
        <p:nvSpPr>
          <p:cNvPr id="10" name="角丸四角形 9">
            <a:extLst>
              <a:ext uri="{FF2B5EF4-FFF2-40B4-BE49-F238E27FC236}">
                <a16:creationId xmlns:a16="http://schemas.microsoft.com/office/drawing/2014/main" id="{47A919CE-EC50-5F49-98D2-0ECE7A0D707B}"/>
              </a:ext>
            </a:extLst>
          </p:cNvPr>
          <p:cNvSpPr/>
          <p:nvPr/>
        </p:nvSpPr>
        <p:spPr>
          <a:xfrm>
            <a:off x="1736934" y="4669681"/>
            <a:ext cx="1100858" cy="9000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100" dirty="0"/>
              <a:t>host code</a:t>
            </a:r>
          </a:p>
        </p:txBody>
      </p:sp>
      <p:sp>
        <p:nvSpPr>
          <p:cNvPr id="11" name="角丸四角形 10">
            <a:extLst>
              <a:ext uri="{FF2B5EF4-FFF2-40B4-BE49-F238E27FC236}">
                <a16:creationId xmlns:a16="http://schemas.microsoft.com/office/drawing/2014/main" id="{04071D90-8A5E-554F-83F9-18E3E7F09C0D}"/>
              </a:ext>
            </a:extLst>
          </p:cNvPr>
          <p:cNvSpPr/>
          <p:nvPr/>
        </p:nvSpPr>
        <p:spPr>
          <a:xfrm>
            <a:off x="9198798" y="3576086"/>
            <a:ext cx="1256269" cy="9000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100" dirty="0"/>
              <a:t>fat binary</a:t>
            </a:r>
          </a:p>
        </p:txBody>
      </p:sp>
      <p:sp>
        <p:nvSpPr>
          <p:cNvPr id="12" name="角丸四角形 11">
            <a:extLst>
              <a:ext uri="{FF2B5EF4-FFF2-40B4-BE49-F238E27FC236}">
                <a16:creationId xmlns:a16="http://schemas.microsoft.com/office/drawing/2014/main" id="{FC54988A-FB4D-8A4E-B546-77205BAD6AB1}"/>
              </a:ext>
            </a:extLst>
          </p:cNvPr>
          <p:cNvSpPr/>
          <p:nvPr/>
        </p:nvSpPr>
        <p:spPr>
          <a:xfrm>
            <a:off x="6037430" y="3565623"/>
            <a:ext cx="1428997" cy="9000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100" dirty="0"/>
              <a:t>assembly code</a:t>
            </a:r>
          </a:p>
        </p:txBody>
      </p:sp>
      <p:sp>
        <p:nvSpPr>
          <p:cNvPr id="14" name="角丸四角形 13">
            <a:extLst>
              <a:ext uri="{FF2B5EF4-FFF2-40B4-BE49-F238E27FC236}">
                <a16:creationId xmlns:a16="http://schemas.microsoft.com/office/drawing/2014/main" id="{6661535E-25BB-7340-B636-F4D87A9D0D8D}"/>
              </a:ext>
            </a:extLst>
          </p:cNvPr>
          <p:cNvSpPr/>
          <p:nvPr/>
        </p:nvSpPr>
        <p:spPr>
          <a:xfrm>
            <a:off x="4114666" y="3579114"/>
            <a:ext cx="864313" cy="9000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100" dirty="0"/>
              <a:t>bit</a:t>
            </a:r>
          </a:p>
          <a:p>
            <a:pPr algn="ctr"/>
            <a:r>
              <a:rPr lang="en-US" altLang="ja-JP" sz="2100" dirty="0"/>
              <a:t>code</a:t>
            </a:r>
          </a:p>
        </p:txBody>
      </p:sp>
      <p:sp>
        <p:nvSpPr>
          <p:cNvPr id="15" name="角丸四角形 14">
            <a:extLst>
              <a:ext uri="{FF2B5EF4-FFF2-40B4-BE49-F238E27FC236}">
                <a16:creationId xmlns:a16="http://schemas.microsoft.com/office/drawing/2014/main" id="{C0885126-DC67-A148-8C64-730B831CABBF}"/>
              </a:ext>
            </a:extLst>
          </p:cNvPr>
          <p:cNvSpPr/>
          <p:nvPr/>
        </p:nvSpPr>
        <p:spPr>
          <a:xfrm>
            <a:off x="9192605" y="4666285"/>
            <a:ext cx="1256269" cy="9000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100" dirty="0"/>
              <a:t>object file</a:t>
            </a:r>
          </a:p>
        </p:txBody>
      </p:sp>
      <p:sp>
        <p:nvSpPr>
          <p:cNvPr id="16" name="角丸四角形 15">
            <a:extLst>
              <a:ext uri="{FF2B5EF4-FFF2-40B4-BE49-F238E27FC236}">
                <a16:creationId xmlns:a16="http://schemas.microsoft.com/office/drawing/2014/main" id="{158B1053-B566-3448-AD80-5F49173EEAAF}"/>
              </a:ext>
            </a:extLst>
          </p:cNvPr>
          <p:cNvSpPr/>
          <p:nvPr/>
        </p:nvSpPr>
        <p:spPr>
          <a:xfrm>
            <a:off x="9192604" y="5831929"/>
            <a:ext cx="1260000" cy="9000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100" dirty="0"/>
              <a:t>system monitor</a:t>
            </a: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AD5074E3-79FF-6748-862E-B66280FAFCE1}"/>
              </a:ext>
            </a:extLst>
          </p:cNvPr>
          <p:cNvSpPr/>
          <p:nvPr/>
        </p:nvSpPr>
        <p:spPr>
          <a:xfrm>
            <a:off x="7636755" y="3517519"/>
            <a:ext cx="1068721" cy="104843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100" dirty="0"/>
              <a:t>ptxas/ fat</a:t>
            </a:r>
          </a:p>
          <a:p>
            <a:pPr algn="ctr"/>
            <a:r>
              <a:rPr lang="en-US" altLang="ja-JP" sz="2100" dirty="0"/>
              <a:t>binary</a:t>
            </a:r>
            <a:endParaRPr lang="ja-JP" altLang="en-US" sz="2100" dirty="0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56174C19-89EF-B441-B83D-330BD92DEEA8}"/>
              </a:ext>
            </a:extLst>
          </p:cNvPr>
          <p:cNvSpPr/>
          <p:nvPr/>
        </p:nvSpPr>
        <p:spPr>
          <a:xfrm>
            <a:off x="5153503" y="3576086"/>
            <a:ext cx="713598" cy="9000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100" dirty="0"/>
              <a:t>opt/ llc</a:t>
            </a:r>
            <a:endParaRPr lang="ja-JP" altLang="en-US" sz="2100" dirty="0"/>
          </a:p>
        </p:txBody>
      </p:sp>
      <p:sp>
        <p:nvSpPr>
          <p:cNvPr id="22" name="角丸四角形 8">
            <a:extLst>
              <a:ext uri="{FF2B5EF4-FFF2-40B4-BE49-F238E27FC236}">
                <a16:creationId xmlns:a16="http://schemas.microsoft.com/office/drawing/2014/main" id="{E62238F8-0F6A-BA4F-8816-FE9D4664AED3}"/>
              </a:ext>
            </a:extLst>
          </p:cNvPr>
          <p:cNvSpPr/>
          <p:nvPr/>
        </p:nvSpPr>
        <p:spPr>
          <a:xfrm>
            <a:off x="3005267" y="4666286"/>
            <a:ext cx="933595" cy="9000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100" dirty="0"/>
              <a:t>clang++</a:t>
            </a:r>
            <a:endParaRPr lang="ja-JP" altLang="en-US" sz="2100" dirty="0"/>
          </a:p>
        </p:txBody>
      </p:sp>
    </p:spTree>
    <p:extLst>
      <p:ext uri="{BB962C8B-B14F-4D97-AF65-F5344CB8AC3E}">
        <p14:creationId xmlns:p14="http://schemas.microsoft.com/office/powerpoint/2010/main" val="11006100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角丸四角形 37">
            <a:extLst>
              <a:ext uri="{FF2B5EF4-FFF2-40B4-BE49-F238E27FC236}">
                <a16:creationId xmlns:a16="http://schemas.microsoft.com/office/drawing/2014/main" id="{CA018ADF-AE9B-024C-95C9-2C27AC67809D}"/>
              </a:ext>
            </a:extLst>
          </p:cNvPr>
          <p:cNvSpPr/>
          <p:nvPr/>
        </p:nvSpPr>
        <p:spPr>
          <a:xfrm>
            <a:off x="2505307" y="4485994"/>
            <a:ext cx="4209718" cy="226800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pic>
        <p:nvPicPr>
          <p:cNvPr id="32" name="図 50">
            <a:extLst>
              <a:ext uri="{FF2B5EF4-FFF2-40B4-BE49-F238E27FC236}">
                <a16:creationId xmlns:a16="http://schemas.microsoft.com/office/drawing/2014/main" id="{E2BDF698-D391-6E42-A52B-7FF4CC1DE7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244" y="5824676"/>
            <a:ext cx="688552" cy="959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F9565D19-5E02-3E4E-A20B-C7C12A823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Direct VRAM Output</a:t>
            </a:r>
            <a:endParaRPr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267B82F-0ADC-EB42-955B-ABD14886D8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Enable reliable notification of system failures to remote hosts</a:t>
            </a:r>
          </a:p>
          <a:p>
            <a:pPr lvl="1"/>
            <a:r>
              <a:rPr lang="en-US" altLang="ja-JP" dirty="0"/>
              <a:t>Write graphics data to VRAM</a:t>
            </a:r>
          </a:p>
          <a:p>
            <a:pPr lvl="2"/>
            <a:r>
              <a:rPr lang="en-US" altLang="ja-JP" dirty="0"/>
              <a:t>Display images and characters on the screen</a:t>
            </a:r>
          </a:p>
          <a:p>
            <a:pPr lvl="1"/>
            <a:r>
              <a:rPr lang="en-US" altLang="ja-JP" dirty="0"/>
              <a:t>Use remote console in IPMI and KVM switches</a:t>
            </a:r>
          </a:p>
          <a:p>
            <a:pPr lvl="1"/>
            <a:r>
              <a:rPr lang="en-US" altLang="ja-JP" dirty="0"/>
              <a:t>Require a GPU allocating VRAM to main memory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89684CF-0035-934B-A176-282012686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7A23-CB21-D340-80A0-623F78F268E8}" type="slidenum">
              <a:rPr lang="ja-JP" altLang="en-US" smtClean="0"/>
              <a:pPr/>
              <a:t>15</a:t>
            </a:fld>
            <a:endParaRPr lang="ja-JP" altLang="en-US"/>
          </a:p>
        </p:txBody>
      </p:sp>
      <p:pic>
        <p:nvPicPr>
          <p:cNvPr id="41" name="Picture 4" descr="VMW_ICON_MonitorWide_2D(F)_blank.png">
            <a:extLst>
              <a:ext uri="{FF2B5EF4-FFF2-40B4-BE49-F238E27FC236}">
                <a16:creationId xmlns:a16="http://schemas.microsoft.com/office/drawing/2014/main" id="{95D686E4-6B7B-AC41-8563-F17EE034BD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122" y="4698892"/>
            <a:ext cx="2206079" cy="1838098"/>
          </a:xfrm>
          <a:prstGeom prst="rect">
            <a:avLst/>
          </a:prstGeom>
        </p:spPr>
      </p:pic>
      <p:pic>
        <p:nvPicPr>
          <p:cNvPr id="42" name="図 41">
            <a:extLst>
              <a:ext uri="{FF2B5EF4-FFF2-40B4-BE49-F238E27FC236}">
                <a16:creationId xmlns:a16="http://schemas.microsoft.com/office/drawing/2014/main" id="{AA053748-AAA7-D04F-AAA2-87099B3544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7214" y="4833699"/>
            <a:ext cx="1033891" cy="1065032"/>
          </a:xfrm>
          <a:prstGeom prst="rect">
            <a:avLst/>
          </a:prstGeom>
        </p:spPr>
      </p:pic>
      <p:sp>
        <p:nvSpPr>
          <p:cNvPr id="18" name="角丸四角形 40">
            <a:extLst>
              <a:ext uri="{FF2B5EF4-FFF2-40B4-BE49-F238E27FC236}">
                <a16:creationId xmlns:a16="http://schemas.microsoft.com/office/drawing/2014/main" id="{7347FC75-F472-3D42-8BDC-2603C49E777D}"/>
              </a:ext>
            </a:extLst>
          </p:cNvPr>
          <p:cNvSpPr/>
          <p:nvPr/>
        </p:nvSpPr>
        <p:spPr>
          <a:xfrm>
            <a:off x="4890881" y="5097258"/>
            <a:ext cx="1490012" cy="692759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100" dirty="0"/>
              <a:t>system monitor</a:t>
            </a:r>
          </a:p>
        </p:txBody>
      </p:sp>
      <p:sp>
        <p:nvSpPr>
          <p:cNvPr id="19" name="角丸四角形 44">
            <a:extLst>
              <a:ext uri="{FF2B5EF4-FFF2-40B4-BE49-F238E27FC236}">
                <a16:creationId xmlns:a16="http://schemas.microsoft.com/office/drawing/2014/main" id="{DAF10299-0AC0-054B-96B5-7043F213C5C5}"/>
              </a:ext>
            </a:extLst>
          </p:cNvPr>
          <p:cNvSpPr/>
          <p:nvPr/>
        </p:nvSpPr>
        <p:spPr>
          <a:xfrm>
            <a:off x="4890881" y="5918264"/>
            <a:ext cx="1490012" cy="470650"/>
          </a:xfrm>
          <a:prstGeom prst="round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100" dirty="0"/>
              <a:t>GPU</a:t>
            </a:r>
            <a:endParaRPr lang="ja-JP" altLang="en-US" sz="2100" dirty="0"/>
          </a:p>
        </p:txBody>
      </p:sp>
      <p:sp>
        <p:nvSpPr>
          <p:cNvPr id="20" name="角丸四角形 42">
            <a:extLst>
              <a:ext uri="{FF2B5EF4-FFF2-40B4-BE49-F238E27FC236}">
                <a16:creationId xmlns:a16="http://schemas.microsoft.com/office/drawing/2014/main" id="{A61DDB9D-7833-2D46-92BB-2D04149EAF66}"/>
              </a:ext>
            </a:extLst>
          </p:cNvPr>
          <p:cNvSpPr/>
          <p:nvPr/>
        </p:nvSpPr>
        <p:spPr>
          <a:xfrm>
            <a:off x="2814773" y="4863714"/>
            <a:ext cx="1490012" cy="1525200"/>
          </a:xfrm>
          <a:prstGeom prst="round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altLang="ja-JP" sz="2100" dirty="0">
                <a:solidFill>
                  <a:schemeClr val="bg1"/>
                </a:solidFill>
              </a:rPr>
              <a:t>main memory</a:t>
            </a:r>
            <a:endParaRPr lang="ja-JP" altLang="en-US" sz="2100" dirty="0">
              <a:solidFill>
                <a:schemeClr val="bg1"/>
              </a:solidFill>
            </a:endParaRPr>
          </a:p>
        </p:txBody>
      </p:sp>
      <p:sp>
        <p:nvSpPr>
          <p:cNvPr id="22" name="角丸四角形 43">
            <a:extLst>
              <a:ext uri="{FF2B5EF4-FFF2-40B4-BE49-F238E27FC236}">
                <a16:creationId xmlns:a16="http://schemas.microsoft.com/office/drawing/2014/main" id="{A29C02B5-09CF-794A-B903-E60025C5C5B1}"/>
              </a:ext>
            </a:extLst>
          </p:cNvPr>
          <p:cNvSpPr/>
          <p:nvPr/>
        </p:nvSpPr>
        <p:spPr>
          <a:xfrm>
            <a:off x="2925700" y="5781023"/>
            <a:ext cx="1269961" cy="486334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100" dirty="0">
                <a:solidFill>
                  <a:schemeClr val="tx1"/>
                </a:solidFill>
              </a:rPr>
              <a:t>VRAM</a:t>
            </a:r>
            <a:endParaRPr lang="ja-JP" altLang="en-US" sz="2100" dirty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AA1BD7B-39D0-F545-8EDD-F55C9CFCB999}"/>
              </a:ext>
            </a:extLst>
          </p:cNvPr>
          <p:cNvCxnSpPr>
            <a:cxnSpLocks/>
            <a:stCxn id="18" idx="1"/>
          </p:cNvCxnSpPr>
          <p:nvPr/>
        </p:nvCxnSpPr>
        <p:spPr>
          <a:xfrm flipH="1">
            <a:off x="4184209" y="5443637"/>
            <a:ext cx="706672" cy="372306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B9FACE5-8572-1A40-B185-5CC553878BD5}"/>
              </a:ext>
            </a:extLst>
          </p:cNvPr>
          <p:cNvCxnSpPr>
            <a:cxnSpLocks/>
            <a:stCxn id="22" idx="3"/>
            <a:endCxn id="19" idx="1"/>
          </p:cNvCxnSpPr>
          <p:nvPr/>
        </p:nvCxnSpPr>
        <p:spPr>
          <a:xfrm>
            <a:off x="4195661" y="6024191"/>
            <a:ext cx="695221" cy="129399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181C1B9-793A-FA49-B7BE-D74F81B565A7}"/>
              </a:ext>
            </a:extLst>
          </p:cNvPr>
          <p:cNvCxnSpPr>
            <a:cxnSpLocks/>
            <a:stCxn id="19" idx="3"/>
          </p:cNvCxnSpPr>
          <p:nvPr/>
        </p:nvCxnSpPr>
        <p:spPr>
          <a:xfrm flipV="1">
            <a:off x="6380893" y="5790017"/>
            <a:ext cx="920228" cy="363573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DD22AC56-751D-C54B-BB54-FB66A3B324D0}"/>
              </a:ext>
            </a:extLst>
          </p:cNvPr>
          <p:cNvSpPr txBox="1"/>
          <p:nvPr/>
        </p:nvSpPr>
        <p:spPr>
          <a:xfrm>
            <a:off x="4890878" y="4485995"/>
            <a:ext cx="1689477" cy="461665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sz="2400" dirty="0"/>
              <a:t>target host</a:t>
            </a: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815036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9565D19-5E02-3E4E-A20B-C7C12A823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Direct GPU Communication</a:t>
            </a:r>
            <a:endParaRPr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267B82F-0ADC-EB42-955B-ABD14886D8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Notify remote hosts of system failures more flexibly</a:t>
            </a:r>
          </a:p>
          <a:p>
            <a:pPr lvl="1"/>
            <a:r>
              <a:rPr lang="en-US" altLang="ja-JP" dirty="0"/>
              <a:t>Enable a remote host to directly access GPU memory using GPUDirect RDMA</a:t>
            </a:r>
          </a:p>
          <a:p>
            <a:pPr lvl="1"/>
            <a:r>
              <a:rPr lang="en-US" altLang="ja-JP" dirty="0"/>
              <a:t>Send requests with RDMA writes</a:t>
            </a:r>
          </a:p>
          <a:p>
            <a:pPr lvl="1"/>
            <a:r>
              <a:rPr lang="en-US" altLang="ja-JP" dirty="0"/>
              <a:t>Receive responses with RDMA reads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89684CF-0035-934B-A176-282012686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7A23-CB21-D340-80A0-623F78F268E8}" type="slidenum">
              <a:rPr lang="ja-JP" altLang="en-US" smtClean="0"/>
              <a:pPr/>
              <a:t>16</a:t>
            </a:fld>
            <a:endParaRPr lang="ja-JP" altLang="en-US"/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A9F77076-1C3E-B242-ADCF-AE65557BFE4C}"/>
              </a:ext>
            </a:extLst>
          </p:cNvPr>
          <p:cNvSpPr txBox="1"/>
          <p:nvPr/>
        </p:nvSpPr>
        <p:spPr>
          <a:xfrm>
            <a:off x="6930822" y="4754992"/>
            <a:ext cx="1403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dirty="0"/>
              <a:t>RDMA write</a:t>
            </a:r>
            <a:endParaRPr lang="ja-JP" altLang="en-US" dirty="0"/>
          </a:p>
        </p:txBody>
      </p:sp>
      <p:sp>
        <p:nvSpPr>
          <p:cNvPr id="38" name="角丸四角形 37">
            <a:extLst>
              <a:ext uri="{FF2B5EF4-FFF2-40B4-BE49-F238E27FC236}">
                <a16:creationId xmlns:a16="http://schemas.microsoft.com/office/drawing/2014/main" id="{32D1D690-52D2-1C47-A428-E960D113714F}"/>
              </a:ext>
            </a:extLst>
          </p:cNvPr>
          <p:cNvSpPr/>
          <p:nvPr/>
        </p:nvSpPr>
        <p:spPr>
          <a:xfrm>
            <a:off x="2880354" y="4450411"/>
            <a:ext cx="3945737" cy="204082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93DD4DFC-A212-AF44-BE1E-94E12F87775C}"/>
              </a:ext>
            </a:extLst>
          </p:cNvPr>
          <p:cNvSpPr txBox="1"/>
          <p:nvPr/>
        </p:nvSpPr>
        <p:spPr>
          <a:xfrm>
            <a:off x="4008637" y="4450411"/>
            <a:ext cx="1689477" cy="461665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sz="2400" dirty="0"/>
              <a:t>target host</a:t>
            </a:r>
            <a:endParaRPr lang="ja-JP" altLang="en-US" sz="2400" dirty="0"/>
          </a:p>
        </p:txBody>
      </p:sp>
      <p:sp>
        <p:nvSpPr>
          <p:cNvPr id="41" name="角丸四角形 40">
            <a:extLst>
              <a:ext uri="{FF2B5EF4-FFF2-40B4-BE49-F238E27FC236}">
                <a16:creationId xmlns:a16="http://schemas.microsoft.com/office/drawing/2014/main" id="{14479740-F379-B147-82F9-E2DC739BF7F8}"/>
              </a:ext>
            </a:extLst>
          </p:cNvPr>
          <p:cNvSpPr/>
          <p:nvPr/>
        </p:nvSpPr>
        <p:spPr>
          <a:xfrm>
            <a:off x="3399468" y="4987621"/>
            <a:ext cx="1198936" cy="692759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100" dirty="0"/>
              <a:t>system monitor</a:t>
            </a:r>
          </a:p>
        </p:txBody>
      </p:sp>
      <p:sp>
        <p:nvSpPr>
          <p:cNvPr id="45" name="角丸四角形 44">
            <a:extLst>
              <a:ext uri="{FF2B5EF4-FFF2-40B4-BE49-F238E27FC236}">
                <a16:creationId xmlns:a16="http://schemas.microsoft.com/office/drawing/2014/main" id="{08399E00-BE8B-DC43-9023-D0EDB5B858B2}"/>
              </a:ext>
            </a:extLst>
          </p:cNvPr>
          <p:cNvSpPr/>
          <p:nvPr/>
        </p:nvSpPr>
        <p:spPr>
          <a:xfrm>
            <a:off x="3399467" y="5808627"/>
            <a:ext cx="3018476" cy="470650"/>
          </a:xfrm>
          <a:prstGeom prst="round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100" dirty="0"/>
              <a:t>GPU</a:t>
            </a:r>
            <a:endParaRPr lang="ja-JP" altLang="en-US" sz="2100" dirty="0"/>
          </a:p>
        </p:txBody>
      </p:sp>
      <p:cxnSp>
        <p:nvCxnSpPr>
          <p:cNvPr id="46" name="直線矢印コネクタ 45">
            <a:extLst>
              <a:ext uri="{FF2B5EF4-FFF2-40B4-BE49-F238E27FC236}">
                <a16:creationId xmlns:a16="http://schemas.microsoft.com/office/drawing/2014/main" id="{77DF03D0-500B-3C4F-8E54-26FF0C59FC3C}"/>
              </a:ext>
            </a:extLst>
          </p:cNvPr>
          <p:cNvCxnSpPr>
            <a:cxnSpLocks/>
            <a:stCxn id="41" idx="3"/>
            <a:endCxn id="22" idx="1"/>
          </p:cNvCxnSpPr>
          <p:nvPr/>
        </p:nvCxnSpPr>
        <p:spPr>
          <a:xfrm>
            <a:off x="4598405" y="5334000"/>
            <a:ext cx="515569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51" name="図 50">
            <a:extLst>
              <a:ext uri="{FF2B5EF4-FFF2-40B4-BE49-F238E27FC236}">
                <a16:creationId xmlns:a16="http://schemas.microsoft.com/office/drawing/2014/main" id="{97A27D85-DE29-F341-AD2B-ED71AF8160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591" y="5559406"/>
            <a:ext cx="688552" cy="959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左矢印 11">
            <a:extLst>
              <a:ext uri="{FF2B5EF4-FFF2-40B4-BE49-F238E27FC236}">
                <a16:creationId xmlns:a16="http://schemas.microsoft.com/office/drawing/2014/main" id="{8A0D091A-F08F-9149-99DB-F8D7248D72DE}"/>
              </a:ext>
            </a:extLst>
          </p:cNvPr>
          <p:cNvSpPr/>
          <p:nvPr/>
        </p:nvSpPr>
        <p:spPr>
          <a:xfrm flipH="1">
            <a:off x="6437921" y="5351303"/>
            <a:ext cx="2044818" cy="234019"/>
          </a:xfrm>
          <a:prstGeom prst="leftArrow">
            <a:avLst>
              <a:gd name="adj1" fmla="val 50000"/>
              <a:gd name="adj2" fmla="val 91284"/>
            </a:avLst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pic>
        <p:nvPicPr>
          <p:cNvPr id="50" name="図 49">
            <a:extLst>
              <a:ext uri="{FF2B5EF4-FFF2-40B4-BE49-F238E27FC236}">
                <a16:creationId xmlns:a16="http://schemas.microsoft.com/office/drawing/2014/main" id="{5963E0F9-E9B5-2142-956A-5DE17E0A1C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9079" y="4854260"/>
            <a:ext cx="688552" cy="959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左矢印 52">
            <a:extLst>
              <a:ext uri="{FF2B5EF4-FFF2-40B4-BE49-F238E27FC236}">
                <a16:creationId xmlns:a16="http://schemas.microsoft.com/office/drawing/2014/main" id="{D7B1A518-28B9-8640-BE2D-C144BEE04FC1}"/>
              </a:ext>
            </a:extLst>
          </p:cNvPr>
          <p:cNvSpPr/>
          <p:nvPr/>
        </p:nvSpPr>
        <p:spPr>
          <a:xfrm>
            <a:off x="6417943" y="5124325"/>
            <a:ext cx="2064796" cy="233411"/>
          </a:xfrm>
          <a:prstGeom prst="leftArrow">
            <a:avLst>
              <a:gd name="adj1" fmla="val 50000"/>
              <a:gd name="adj2" fmla="val 91284"/>
            </a:avLst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EAB075-9A00-7D43-A240-5A5CD0E94540}"/>
              </a:ext>
            </a:extLst>
          </p:cNvPr>
          <p:cNvSpPr txBox="1"/>
          <p:nvPr/>
        </p:nvSpPr>
        <p:spPr>
          <a:xfrm>
            <a:off x="7938300" y="6025019"/>
            <a:ext cx="1810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remote host</a:t>
            </a:r>
          </a:p>
        </p:txBody>
      </p:sp>
      <p:sp>
        <p:nvSpPr>
          <p:cNvPr id="22" name="角丸四角形 40">
            <a:extLst>
              <a:ext uri="{FF2B5EF4-FFF2-40B4-BE49-F238E27FC236}">
                <a16:creationId xmlns:a16="http://schemas.microsoft.com/office/drawing/2014/main" id="{91DE14CE-3F02-5045-8F41-E63125AA5489}"/>
              </a:ext>
            </a:extLst>
          </p:cNvPr>
          <p:cNvSpPr/>
          <p:nvPr/>
        </p:nvSpPr>
        <p:spPr>
          <a:xfrm>
            <a:off x="5113973" y="4987621"/>
            <a:ext cx="1307608" cy="692759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100" dirty="0"/>
              <a:t>GPU</a:t>
            </a:r>
          </a:p>
          <a:p>
            <a:pPr algn="ctr"/>
            <a:r>
              <a:rPr lang="en-US" altLang="ja-JP" sz="2100" dirty="0"/>
              <a:t>memory</a:t>
            </a:r>
          </a:p>
        </p:txBody>
      </p:sp>
      <p:sp>
        <p:nvSpPr>
          <p:cNvPr id="28" name="TextBox 4">
            <a:extLst>
              <a:ext uri="{FF2B5EF4-FFF2-40B4-BE49-F238E27FC236}">
                <a16:creationId xmlns:a16="http://schemas.microsoft.com/office/drawing/2014/main" id="{10C23F9F-E3A9-3F4D-B151-27D119D48DF8}"/>
              </a:ext>
            </a:extLst>
          </p:cNvPr>
          <p:cNvSpPr txBox="1"/>
          <p:nvPr/>
        </p:nvSpPr>
        <p:spPr>
          <a:xfrm>
            <a:off x="6887557" y="5585321"/>
            <a:ext cx="1377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dirty="0"/>
              <a:t>RDMA read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87569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animBg="1"/>
      <p:bldP spid="53" grpId="0" animBg="1"/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7A30960-F266-F44B-97B2-2B60FC9AC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Experiments</a:t>
            </a:r>
            <a:endParaRPr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4497A29-E3B2-9947-99F0-4693572D69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We confirmed that system monitors in a GPU could detect system failures</a:t>
            </a:r>
          </a:p>
          <a:p>
            <a:pPr lvl="1"/>
            <a:r>
              <a:rPr lang="en-US" altLang="ja-JP" dirty="0"/>
              <a:t>Deadlocks, CPU anomaly, and out-of-memory</a:t>
            </a:r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FEDCC6D-89F4-C64B-96CE-CC5941244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7A23-CB21-D340-80A0-623F78F268E8}" type="slidenum">
              <a:rPr lang="ja-JP" altLang="en-US" smtClean="0"/>
              <a:pPr/>
              <a:t>17</a:t>
            </a:fld>
            <a:endParaRPr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7F577017-3755-984E-AD90-F3B1AD160A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3896" y="3251235"/>
            <a:ext cx="4559282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5850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0544CC9-4F7B-CD4F-A906-9B6F8C91F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Detection of Deadlocks</a:t>
            </a:r>
            <a:endParaRPr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539CD0C-2459-6F4D-B5AD-953F3F9D70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We installed a kernel module that caused deadlocks of 8 threads with spinlocks</a:t>
            </a:r>
          </a:p>
          <a:p>
            <a:pPr lvl="1"/>
            <a:r>
              <a:rPr lang="en-US" altLang="ja-JP" dirty="0"/>
              <a:t>Detected when there were no context switches for 1 second</a:t>
            </a:r>
          </a:p>
          <a:p>
            <a:pPr lvl="1"/>
            <a:r>
              <a:rPr lang="en-US" altLang="ja-JP" dirty="0"/>
              <a:t>Took 1.7 seconds after the installation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E85BDD2-FCD7-6A46-8E82-5BA524440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7A23-CB21-D340-80A0-623F78F268E8}" type="slidenum">
              <a:rPr lang="ja-JP" altLang="en-US" smtClean="0"/>
              <a:pPr/>
              <a:t>18</a:t>
            </a:fld>
            <a:endParaRPr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785C07C9-8010-CD46-8DB7-71F8073472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7294" y="3754286"/>
            <a:ext cx="4617412" cy="2885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5410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9D10DE5-E856-E44E-8B5C-E1135BEC0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Detection of CPU Anomaly</a:t>
            </a:r>
            <a:endParaRPr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B2483C1-91AB-7342-B64D-392E4294C5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We ran a program that intensively used CPUs</a:t>
            </a:r>
          </a:p>
          <a:p>
            <a:pPr lvl="1"/>
            <a:r>
              <a:rPr lang="en-US" altLang="ja-JP" dirty="0"/>
              <a:t>Detected when the utilization of all CPUs exceeded 90% for 5 seconds</a:t>
            </a:r>
          </a:p>
          <a:p>
            <a:pPr lvl="1"/>
            <a:r>
              <a:rPr lang="en-US" altLang="ja-JP" dirty="0"/>
              <a:t>Showed the process name as a root cause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E04E76C-AA93-5749-B662-2F83EBCC1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7A23-CB21-D340-80A0-623F78F268E8}" type="slidenum">
              <a:rPr lang="ja-JP" altLang="en-US" smtClean="0"/>
              <a:pPr/>
              <a:t>19</a:t>
            </a:fld>
            <a:endParaRPr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362FCCC1-EC69-E94A-8754-9ED058A5CD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395" y="3446550"/>
            <a:ext cx="4241307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053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9762178-F007-2E4B-90A0-00352695A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System Failures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77967B1-7170-B44A-9329-3E1A8B69F7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The scale of computer system is being larger</a:t>
            </a:r>
          </a:p>
          <a:p>
            <a:pPr lvl="1"/>
            <a:r>
              <a:rPr lang="en-US" altLang="ja-JP" dirty="0"/>
              <a:t>System failures are unavoidable</a:t>
            </a:r>
          </a:p>
          <a:p>
            <a:r>
              <a:rPr kumimoji="1" lang="en-US" altLang="ja-JP" dirty="0"/>
              <a:t>System failures cause </a:t>
            </a:r>
            <a:r>
              <a:rPr lang="en-US" altLang="ja-JP" dirty="0"/>
              <a:t>a huge financial loss</a:t>
            </a:r>
          </a:p>
          <a:p>
            <a:pPr lvl="1"/>
            <a:r>
              <a:rPr lang="en-US" altLang="ja-JP" dirty="0"/>
              <a:t>E.g., Amazon lost $72 million during Prime Day’s one-hour failure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E9BA5B0-40B5-4C44-B439-67BFDA2CF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7A23-CB21-D340-80A0-623F78F268E8}" type="slidenum">
              <a:rPr kumimoji="1" lang="ja-JP" altLang="en-US" smtClean="0"/>
              <a:t>2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4BAB339-E2C5-A64B-9A3C-7C1662865D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371" y="5235706"/>
            <a:ext cx="688552" cy="959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D26321E4-B9D2-E74B-94DB-612FEF1FE4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475" y="5235706"/>
            <a:ext cx="688552" cy="959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392FD03F-0077-F845-9C29-3EAEAFA62D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923" y="4123826"/>
            <a:ext cx="688552" cy="959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9CA8B079-0CE4-9143-A0F0-828BC673D9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0706" y="3881152"/>
            <a:ext cx="2221307" cy="2418040"/>
          </a:xfrm>
          <a:prstGeom prst="rect">
            <a:avLst/>
          </a:prstGeom>
        </p:spPr>
      </p:pic>
      <p:sp>
        <p:nvSpPr>
          <p:cNvPr id="11" name="爆発 1 4">
            <a:extLst>
              <a:ext uri="{FF2B5EF4-FFF2-40B4-BE49-F238E27FC236}">
                <a16:creationId xmlns:a16="http://schemas.microsoft.com/office/drawing/2014/main" id="{EF1D0BB7-215E-A149-A624-83E28E4298C4}"/>
              </a:ext>
            </a:extLst>
          </p:cNvPr>
          <p:cNvSpPr/>
          <p:nvPr/>
        </p:nvSpPr>
        <p:spPr>
          <a:xfrm>
            <a:off x="3706199" y="4190172"/>
            <a:ext cx="2160000" cy="1800000"/>
          </a:xfrm>
          <a:prstGeom prst="irregularSeal1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100" dirty="0"/>
              <a:t>System Failure</a:t>
            </a:r>
            <a:endParaRPr lang="ja-JP" altLang="en-US" sz="2100" dirty="0"/>
          </a:p>
        </p:txBody>
      </p:sp>
    </p:spTree>
    <p:extLst>
      <p:ext uri="{BB962C8B-B14F-4D97-AF65-F5344CB8AC3E}">
        <p14:creationId xmlns:p14="http://schemas.microsoft.com/office/powerpoint/2010/main" val="420127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95766B6-1C49-8A46-BE6B-3464682BB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Detection of Out-of-memory</a:t>
            </a:r>
            <a:endParaRPr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292EBA2-C247-C44C-875D-279ABAA25D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We ran a program that used a large amount of memory</a:t>
            </a:r>
          </a:p>
          <a:p>
            <a:pPr lvl="1"/>
            <a:r>
              <a:rPr lang="en-US" altLang="ja-JP" dirty="0"/>
              <a:t>Detected when both free memory and swap space became less than 30%</a:t>
            </a:r>
          </a:p>
          <a:p>
            <a:pPr lvl="1"/>
            <a:r>
              <a:rPr lang="en-US" altLang="ja-JP" dirty="0"/>
              <a:t>Took 57 seconds after swapping started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9491B86-374F-FC4B-9CAB-E7C7891DA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7A23-CB21-D340-80A0-623F78F268E8}" type="slidenum">
              <a:rPr lang="ja-JP" altLang="en-US" smtClean="0"/>
              <a:pPr/>
              <a:t>20</a:t>
            </a:fld>
            <a:endParaRPr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4E20E7B4-013F-5C47-9131-4D96F50EAE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396" y="3446550"/>
            <a:ext cx="4241306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1624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A98CABB-FD67-C54E-9587-BA5C7D72D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Related Work</a:t>
            </a:r>
            <a:endParaRPr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3DF5047-DD17-3C4C-9D52-90A555E89F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SHFH </a:t>
            </a:r>
            <a:r>
              <a:rPr lang="en-US" altLang="ja-JP" sz="2400" dirty="0"/>
              <a:t>[Zhu et al.’12]</a:t>
            </a:r>
            <a:endParaRPr lang="en-US" altLang="ja-JP" dirty="0"/>
          </a:p>
          <a:p>
            <a:pPr lvl="1"/>
            <a:r>
              <a:rPr lang="en-US" altLang="ja-JP" dirty="0"/>
              <a:t>Detect system hang using only minimum metrics</a:t>
            </a:r>
          </a:p>
          <a:p>
            <a:pPr lvl="1"/>
            <a:r>
              <a:rPr lang="en-US" altLang="ja-JP" dirty="0"/>
              <a:t>Cannot detect failures that make the OS hang</a:t>
            </a:r>
          </a:p>
          <a:p>
            <a:r>
              <a:rPr lang="en-US" altLang="ja-JP" dirty="0"/>
              <a:t>Falcon </a:t>
            </a:r>
            <a:r>
              <a:rPr lang="en-US" altLang="ja-JP" sz="2400" dirty="0"/>
              <a:t>[Leners et al.’11]</a:t>
            </a:r>
            <a:endParaRPr lang="en-US" altLang="ja-JP" dirty="0"/>
          </a:p>
          <a:p>
            <a:pPr lvl="1"/>
            <a:r>
              <a:rPr lang="en-US" altLang="ja-JP" dirty="0"/>
              <a:t>Detect failures using spies in various layers</a:t>
            </a:r>
          </a:p>
          <a:p>
            <a:pPr lvl="1"/>
            <a:r>
              <a:rPr lang="en-US" altLang="ja-JP" dirty="0"/>
              <a:t>The target is only crash failures</a:t>
            </a:r>
          </a:p>
          <a:p>
            <a:r>
              <a:rPr lang="en-US" altLang="ja-JP" dirty="0"/>
              <a:t>VM introspection </a:t>
            </a:r>
            <a:r>
              <a:rPr lang="en-US" altLang="ja-JP" sz="2400" dirty="0"/>
              <a:t>[Garfinkel et al.’03]</a:t>
            </a:r>
          </a:p>
          <a:p>
            <a:pPr lvl="1"/>
            <a:r>
              <a:rPr lang="en-US" altLang="ja-JP" dirty="0"/>
              <a:t>Monitor the internal state of VMs from the outside</a:t>
            </a:r>
          </a:p>
          <a:p>
            <a:pPr lvl="1"/>
            <a:r>
              <a:rPr lang="en-US" altLang="ja-JP" dirty="0"/>
              <a:t>GPUSentinel applies this technique to GPUs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E79AE74-F0FC-6C41-8131-FF8D5693A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7A23-CB21-D340-80A0-623F78F268E8}" type="slidenum">
              <a:rPr lang="ja-JP" altLang="en-US" smtClean="0"/>
              <a:pPr/>
              <a:t>21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318406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E2CE315-B467-324C-AA04-1DE21C55E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Conclusion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8EE1206-6AE4-1D41-8DBD-C65A80947B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GPUSentinel for reliable failure detection</a:t>
            </a:r>
          </a:p>
          <a:p>
            <a:pPr lvl="1"/>
            <a:r>
              <a:rPr lang="en-US" altLang="ja-JP" dirty="0"/>
              <a:t>Monitor OS data in main memory from GPUs</a:t>
            </a:r>
          </a:p>
          <a:p>
            <a:pPr lvl="1"/>
            <a:r>
              <a:rPr lang="en-US" altLang="ja-JP" dirty="0"/>
              <a:t>Allow developing system monitors by reusing the source code of the OS with LLView</a:t>
            </a:r>
          </a:p>
          <a:p>
            <a:pPr lvl="1"/>
            <a:r>
              <a:rPr lang="en-US" altLang="ja-JP" dirty="0"/>
              <a:t>Provide reliable failure notification</a:t>
            </a:r>
          </a:p>
          <a:p>
            <a:pPr lvl="1"/>
            <a:r>
              <a:rPr lang="en-US" altLang="ja-JP" dirty="0"/>
              <a:t>Three system monitors could detect failures</a:t>
            </a:r>
          </a:p>
          <a:p>
            <a:r>
              <a:rPr lang="en-US" altLang="ja-JP" dirty="0"/>
              <a:t>Future work</a:t>
            </a:r>
          </a:p>
          <a:p>
            <a:pPr lvl="1"/>
            <a:r>
              <a:rPr lang="en-US" altLang="ja-JP" dirty="0"/>
              <a:t>Support all the metrics proposed in SHFH</a:t>
            </a:r>
          </a:p>
          <a:p>
            <a:pPr lvl="1"/>
            <a:r>
              <a:rPr lang="en-US" altLang="ja-JP" dirty="0"/>
              <a:t>Recover from failures by rewriting OS data</a:t>
            </a:r>
          </a:p>
          <a:p>
            <a:pPr lvl="1"/>
            <a:endParaRPr lang="en-US" altLang="ja-JP" dirty="0"/>
          </a:p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8D0E31A-B2D6-9D4A-8036-0D7DB0C71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7A23-CB21-D340-80A0-623F78F268E8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6645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A168714-B6E3-D245-96C3-B154A50A0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Failure Detection</a:t>
            </a:r>
            <a:endParaRPr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7F28756-1559-9A4C-8C9A-00C59EE270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Necessary to detect system failures as early and accurately as possible</a:t>
            </a:r>
          </a:p>
          <a:p>
            <a:pPr lvl="1"/>
            <a:r>
              <a:rPr lang="en-US" altLang="ja-JP" dirty="0"/>
              <a:t>Rapid recovery can minimize a financial loss</a:t>
            </a:r>
          </a:p>
          <a:p>
            <a:r>
              <a:rPr lang="en-US" altLang="ja-JP" dirty="0"/>
              <a:t>Two methods for detecting system failures</a:t>
            </a:r>
          </a:p>
          <a:p>
            <a:pPr lvl="1"/>
            <a:r>
              <a:rPr lang="en-US" altLang="ja-JP" dirty="0"/>
              <a:t>black-box and white-box monitoring</a:t>
            </a:r>
          </a:p>
          <a:p>
            <a:pPr lvl="1"/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BD3731D-43B1-4A44-84D2-9861819C0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7A23-CB21-D340-80A0-623F78F268E8}" type="slidenum">
              <a:rPr lang="ja-JP" altLang="en-US" smtClean="0"/>
              <a:pPr/>
              <a:t>3</a:t>
            </a:fld>
            <a:endParaRPr lang="ja-JP" altLang="en-US"/>
          </a:p>
        </p:txBody>
      </p: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F7BDC70F-FA35-5C40-B818-A7AC171E9EEA}"/>
              </a:ext>
            </a:extLst>
          </p:cNvPr>
          <p:cNvGrpSpPr/>
          <p:nvPr/>
        </p:nvGrpSpPr>
        <p:grpSpPr>
          <a:xfrm>
            <a:off x="3473995" y="4114472"/>
            <a:ext cx="5244013" cy="2484925"/>
            <a:chOff x="2267114" y="4279363"/>
            <a:chExt cx="5244013" cy="2484925"/>
          </a:xfrm>
        </p:grpSpPr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E53D3069-8129-234B-A227-86545C5FB1BA}"/>
                </a:ext>
              </a:extLst>
            </p:cNvPr>
            <p:cNvSpPr txBox="1"/>
            <p:nvPr/>
          </p:nvSpPr>
          <p:spPr>
            <a:xfrm>
              <a:off x="4597222" y="5152093"/>
              <a:ext cx="1053896" cy="400110"/>
            </a:xfrm>
            <a:prstGeom prst="rect">
              <a:avLst/>
            </a:prstGeom>
            <a:noFill/>
            <a:ln w="38100"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ja-JP" sz="2000" dirty="0">
                  <a:solidFill>
                    <a:srgbClr val="FF0000"/>
                  </a:solidFill>
                </a:rPr>
                <a:t>monitor</a:t>
              </a:r>
              <a:endParaRPr lang="ja-JP" alt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6" name="角丸四角形 5">
              <a:extLst>
                <a:ext uri="{FF2B5EF4-FFF2-40B4-BE49-F238E27FC236}">
                  <a16:creationId xmlns:a16="http://schemas.microsoft.com/office/drawing/2014/main" id="{7494F453-867D-C04E-B80D-08590A3600F9}"/>
                </a:ext>
              </a:extLst>
            </p:cNvPr>
            <p:cNvSpPr/>
            <p:nvPr/>
          </p:nvSpPr>
          <p:spPr>
            <a:xfrm>
              <a:off x="6021115" y="5313601"/>
              <a:ext cx="1490012" cy="692759"/>
            </a:xfrm>
            <a:prstGeom prst="round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ja-JP" sz="2100" dirty="0"/>
                <a:t>system monitor</a:t>
              </a:r>
            </a:p>
          </p:txBody>
        </p:sp>
        <p:cxnSp>
          <p:nvCxnSpPr>
            <p:cNvPr id="7" name="直線矢印コネクタ 6">
              <a:extLst>
                <a:ext uri="{FF2B5EF4-FFF2-40B4-BE49-F238E27FC236}">
                  <a16:creationId xmlns:a16="http://schemas.microsoft.com/office/drawing/2014/main" id="{512F2FA6-8515-8D4B-B5CC-067AE5541EDB}"/>
                </a:ext>
              </a:extLst>
            </p:cNvPr>
            <p:cNvCxnSpPr>
              <a:cxnSpLocks/>
              <a:stCxn id="6" idx="1"/>
            </p:cNvCxnSpPr>
            <p:nvPr/>
          </p:nvCxnSpPr>
          <p:spPr>
            <a:xfrm flipH="1">
              <a:off x="4227226" y="5659981"/>
              <a:ext cx="1793889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17" name="グループ化 16">
              <a:extLst>
                <a:ext uri="{FF2B5EF4-FFF2-40B4-BE49-F238E27FC236}">
                  <a16:creationId xmlns:a16="http://schemas.microsoft.com/office/drawing/2014/main" id="{FC6CEB50-C125-8947-B74C-719D1B2B85FA}"/>
                </a:ext>
              </a:extLst>
            </p:cNvPr>
            <p:cNvGrpSpPr/>
            <p:nvPr/>
          </p:nvGrpSpPr>
          <p:grpSpPr>
            <a:xfrm>
              <a:off x="2267114" y="4279363"/>
              <a:ext cx="2107277" cy="2484925"/>
              <a:chOff x="2286619" y="4269068"/>
              <a:chExt cx="2107277" cy="2484925"/>
            </a:xfrm>
          </p:grpSpPr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1D210400-E14F-A542-B301-A6FFF67539C6}"/>
                  </a:ext>
                </a:extLst>
              </p:cNvPr>
              <p:cNvSpPr txBox="1"/>
              <p:nvPr/>
            </p:nvSpPr>
            <p:spPr>
              <a:xfrm>
                <a:off x="2286619" y="4269068"/>
                <a:ext cx="2107277" cy="461665"/>
              </a:xfrm>
              <a:prstGeom prst="rect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2400" dirty="0"/>
                  <a:t>target system</a:t>
                </a:r>
                <a:endParaRPr lang="ja-JP" altLang="en-US" sz="2400" dirty="0"/>
              </a:p>
            </p:txBody>
          </p:sp>
          <p:pic>
            <p:nvPicPr>
              <p:cNvPr id="12" name="図 11">
                <a:extLst>
                  <a:ext uri="{FF2B5EF4-FFF2-40B4-BE49-F238E27FC236}">
                    <a16:creationId xmlns:a16="http://schemas.microsoft.com/office/drawing/2014/main" id="{5AAD4DCF-0DB9-8D4F-A972-37061F332E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07430" y="5794512"/>
                <a:ext cx="688552" cy="9594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図 12">
                <a:extLst>
                  <a:ext uri="{FF2B5EF4-FFF2-40B4-BE49-F238E27FC236}">
                    <a16:creationId xmlns:a16="http://schemas.microsoft.com/office/drawing/2014/main" id="{1E435BF7-30E4-4240-8E48-27562D3701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84534" y="5794512"/>
                <a:ext cx="688552" cy="9594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図 13">
                <a:extLst>
                  <a:ext uri="{FF2B5EF4-FFF2-40B4-BE49-F238E27FC236}">
                    <a16:creationId xmlns:a16="http://schemas.microsoft.com/office/drawing/2014/main" id="{64142210-6F35-0546-8741-CB8617BBD9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95982" y="4862113"/>
                <a:ext cx="688552" cy="9594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485350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7A0C47-3365-A242-9B71-3D33478AD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Black-box Monitoring</a:t>
            </a:r>
            <a:endParaRPr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FE228C7-9750-F846-A473-C33EB0A264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External monitors examine the state of the systems and services</a:t>
            </a:r>
          </a:p>
          <a:p>
            <a:pPr lvl="1"/>
            <a:r>
              <a:rPr lang="en-US" altLang="ja-JP" dirty="0"/>
              <a:t>Slow responses may mean symptoms of failures</a:t>
            </a:r>
          </a:p>
          <a:p>
            <a:r>
              <a:rPr lang="en-US" altLang="ja-JP" dirty="0"/>
              <a:t>Difficult to obtain detailed information on system failures</a:t>
            </a:r>
          </a:p>
          <a:p>
            <a:pPr lvl="1"/>
            <a:r>
              <a:rPr lang="en-US" altLang="ja-JP" dirty="0"/>
              <a:t>Cannot access the internal state of the systems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61033BB-3DA9-B245-AEE4-FE17008B5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7A23-CB21-D340-80A0-623F78F268E8}" type="slidenum">
              <a:rPr lang="ja-JP" altLang="en-US" smtClean="0"/>
              <a:pPr/>
              <a:t>4</a:t>
            </a:fld>
            <a:endParaRPr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3348EEB-45D7-4746-93C3-54615067B3F6}"/>
              </a:ext>
            </a:extLst>
          </p:cNvPr>
          <p:cNvSpPr txBox="1"/>
          <p:nvPr/>
        </p:nvSpPr>
        <p:spPr>
          <a:xfrm>
            <a:off x="5573954" y="4718093"/>
            <a:ext cx="1053896" cy="40011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rgbClr val="FF0000"/>
                </a:solidFill>
              </a:rPr>
              <a:t>ping</a:t>
            </a:r>
            <a:endParaRPr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8" name="角丸四角形 7">
            <a:extLst>
              <a:ext uri="{FF2B5EF4-FFF2-40B4-BE49-F238E27FC236}">
                <a16:creationId xmlns:a16="http://schemas.microsoft.com/office/drawing/2014/main" id="{186DE96A-8C18-F34B-881F-158C9FAAC579}"/>
              </a:ext>
            </a:extLst>
          </p:cNvPr>
          <p:cNvSpPr/>
          <p:nvPr/>
        </p:nvSpPr>
        <p:spPr>
          <a:xfrm>
            <a:off x="7168866" y="4987621"/>
            <a:ext cx="1490012" cy="692759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100" dirty="0"/>
              <a:t>system monitor</a:t>
            </a:r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00528255-D216-9044-B3C0-DCBD81BF9992}"/>
              </a:ext>
            </a:extLst>
          </p:cNvPr>
          <p:cNvCxnSpPr>
            <a:cxnSpLocks/>
            <a:stCxn id="8" idx="1"/>
          </p:cNvCxnSpPr>
          <p:nvPr/>
        </p:nvCxnSpPr>
        <p:spPr>
          <a:xfrm flipH="1" flipV="1">
            <a:off x="4744900" y="5073806"/>
            <a:ext cx="2423966" cy="26019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715D4C0B-FB00-134D-A6CF-E20F6CDACA8F}"/>
              </a:ext>
            </a:extLst>
          </p:cNvPr>
          <p:cNvSpPr/>
          <p:nvPr/>
        </p:nvSpPr>
        <p:spPr>
          <a:xfrm>
            <a:off x="8409651" y="4468148"/>
            <a:ext cx="900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5400" b="1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</a:rPr>
              <a:t>？</a:t>
            </a:r>
          </a:p>
        </p:txBody>
      </p:sp>
      <p:cxnSp>
        <p:nvCxnSpPr>
          <p:cNvPr id="14" name="直線矢印コネクタ 12">
            <a:extLst>
              <a:ext uri="{FF2B5EF4-FFF2-40B4-BE49-F238E27FC236}">
                <a16:creationId xmlns:a16="http://schemas.microsoft.com/office/drawing/2014/main" id="{2974AD95-1A24-3E4C-A821-45CB09F5318F}"/>
              </a:ext>
            </a:extLst>
          </p:cNvPr>
          <p:cNvCxnSpPr>
            <a:cxnSpLocks/>
          </p:cNvCxnSpPr>
          <p:nvPr/>
        </p:nvCxnSpPr>
        <p:spPr>
          <a:xfrm flipH="1">
            <a:off x="4744900" y="5485152"/>
            <a:ext cx="2423966" cy="27481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19F10D6D-80D0-1D47-B4BD-29D2EAA21AF6}"/>
              </a:ext>
            </a:extLst>
          </p:cNvPr>
          <p:cNvSpPr txBox="1"/>
          <p:nvPr/>
        </p:nvSpPr>
        <p:spPr>
          <a:xfrm>
            <a:off x="4965002" y="5809857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connect to services</a:t>
            </a:r>
          </a:p>
        </p:txBody>
      </p:sp>
      <p:sp>
        <p:nvSpPr>
          <p:cNvPr id="20" name="角丸四角形 4">
            <a:extLst>
              <a:ext uri="{FF2B5EF4-FFF2-40B4-BE49-F238E27FC236}">
                <a16:creationId xmlns:a16="http://schemas.microsoft.com/office/drawing/2014/main" id="{A30F2004-86B9-1643-B52C-D29649ABEBAB}"/>
              </a:ext>
            </a:extLst>
          </p:cNvPr>
          <p:cNvSpPr/>
          <p:nvPr/>
        </p:nvSpPr>
        <p:spPr>
          <a:xfrm>
            <a:off x="3452943" y="4638039"/>
            <a:ext cx="1263820" cy="1495096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altLang="ja-JP" sz="2000">
                <a:solidFill>
                  <a:schemeClr val="bg1"/>
                </a:solidFill>
              </a:rPr>
              <a:t>target</a:t>
            </a:r>
          </a:p>
          <a:p>
            <a:pPr algn="ctr"/>
            <a:r>
              <a:rPr lang="en-US" altLang="ja-JP" sz="2000">
                <a:solidFill>
                  <a:schemeClr val="bg1"/>
                </a:solidFill>
              </a:rPr>
              <a:t>system</a:t>
            </a:r>
            <a:endParaRPr lang="ja-JP" altLang="en-US" sz="2000">
              <a:solidFill>
                <a:schemeClr val="bg1"/>
              </a:solidFill>
            </a:endParaRP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D69491C9-BC76-9940-9276-8F0E468C9E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834" y="5416624"/>
            <a:ext cx="688552" cy="959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爆発 1 4">
            <a:extLst>
              <a:ext uri="{FF2B5EF4-FFF2-40B4-BE49-F238E27FC236}">
                <a16:creationId xmlns:a16="http://schemas.microsoft.com/office/drawing/2014/main" id="{10DB2F0C-7986-BE44-A7E8-6E41ECB3E491}"/>
              </a:ext>
            </a:extLst>
          </p:cNvPr>
          <p:cNvSpPr/>
          <p:nvPr/>
        </p:nvSpPr>
        <p:spPr>
          <a:xfrm>
            <a:off x="2882350" y="4516623"/>
            <a:ext cx="2160000" cy="1800000"/>
          </a:xfrm>
          <a:prstGeom prst="irregularSeal1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100" dirty="0"/>
              <a:t>System Failure</a:t>
            </a:r>
            <a:endParaRPr lang="ja-JP" altLang="en-US" sz="2100" dirty="0"/>
          </a:p>
        </p:txBody>
      </p:sp>
    </p:spTree>
    <p:extLst>
      <p:ext uri="{BB962C8B-B14F-4D97-AF65-F5344CB8AC3E}">
        <p14:creationId xmlns:p14="http://schemas.microsoft.com/office/powerpoint/2010/main" val="1154410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7A0C47-3365-A242-9B71-3D33478AD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White-box Monitoring</a:t>
            </a:r>
            <a:endParaRPr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FE228C7-9750-F846-A473-C33EB0A264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Internal monitors run inside the systems</a:t>
            </a:r>
          </a:p>
          <a:p>
            <a:pPr lvl="1"/>
            <a:r>
              <a:rPr lang="en-US" altLang="ja-JP" dirty="0"/>
              <a:t>Can obtain more detailed information</a:t>
            </a:r>
          </a:p>
          <a:p>
            <a:pPr lvl="1"/>
            <a:r>
              <a:rPr lang="en-US" altLang="ja-JP" dirty="0"/>
              <a:t>Notify remote hosts of failure information</a:t>
            </a:r>
          </a:p>
          <a:p>
            <a:r>
              <a:rPr lang="en-US" altLang="ja-JP" dirty="0"/>
              <a:t>May not work correctly on system failures</a:t>
            </a:r>
          </a:p>
          <a:p>
            <a:pPr lvl="1"/>
            <a:r>
              <a:rPr lang="en-US" altLang="ja-JP" dirty="0"/>
              <a:t>Cannot detect system failures or identify the root causes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61033BB-3DA9-B245-AEE4-FE17008B5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7A23-CB21-D340-80A0-623F78F268E8}" type="slidenum">
              <a:rPr lang="ja-JP" altLang="en-US" smtClean="0"/>
              <a:pPr/>
              <a:t>5</a:t>
            </a:fld>
            <a:endParaRPr lang="ja-JP" altLang="en-US"/>
          </a:p>
        </p:txBody>
      </p:sp>
      <p:sp>
        <p:nvSpPr>
          <p:cNvPr id="5" name="角丸四角形 4">
            <a:extLst>
              <a:ext uri="{FF2B5EF4-FFF2-40B4-BE49-F238E27FC236}">
                <a16:creationId xmlns:a16="http://schemas.microsoft.com/office/drawing/2014/main" id="{DDC78B9F-0313-494E-A0BF-7FDCD3061CF1}"/>
              </a:ext>
            </a:extLst>
          </p:cNvPr>
          <p:cNvSpPr/>
          <p:nvPr/>
        </p:nvSpPr>
        <p:spPr>
          <a:xfrm>
            <a:off x="2229416" y="4332130"/>
            <a:ext cx="5040000" cy="241183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2EAAAF3-081E-E646-A67A-3F05D51B546D}"/>
              </a:ext>
            </a:extLst>
          </p:cNvPr>
          <p:cNvSpPr txBox="1"/>
          <p:nvPr/>
        </p:nvSpPr>
        <p:spPr>
          <a:xfrm>
            <a:off x="3956625" y="4327622"/>
            <a:ext cx="1689477" cy="461665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sz="2400" dirty="0"/>
              <a:t>target host</a:t>
            </a:r>
            <a:endParaRPr lang="ja-JP" altLang="en-US" sz="24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9C88559-176A-9B4D-B3C3-560930E3A335}"/>
              </a:ext>
            </a:extLst>
          </p:cNvPr>
          <p:cNvSpPr txBox="1"/>
          <p:nvPr/>
        </p:nvSpPr>
        <p:spPr>
          <a:xfrm>
            <a:off x="4339352" y="5266307"/>
            <a:ext cx="1053896" cy="40011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rgbClr val="FF0000"/>
                </a:solidFill>
              </a:rPr>
              <a:t>monitor</a:t>
            </a:r>
            <a:endParaRPr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8" name="角丸四角形 7">
            <a:extLst>
              <a:ext uri="{FF2B5EF4-FFF2-40B4-BE49-F238E27FC236}">
                <a16:creationId xmlns:a16="http://schemas.microsoft.com/office/drawing/2014/main" id="{3E748EA6-E426-384D-8EB6-9AF6698E0BEF}"/>
              </a:ext>
            </a:extLst>
          </p:cNvPr>
          <p:cNvSpPr/>
          <p:nvPr/>
        </p:nvSpPr>
        <p:spPr>
          <a:xfrm>
            <a:off x="5472267" y="5318596"/>
            <a:ext cx="1490012" cy="692759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100" dirty="0"/>
              <a:t>system monitor</a:t>
            </a:r>
          </a:p>
        </p:txBody>
      </p:sp>
      <p:sp>
        <p:nvSpPr>
          <p:cNvPr id="11" name="角丸四角形 10">
            <a:extLst>
              <a:ext uri="{FF2B5EF4-FFF2-40B4-BE49-F238E27FC236}">
                <a16:creationId xmlns:a16="http://schemas.microsoft.com/office/drawing/2014/main" id="{6AD9DB3A-67F5-2F44-A896-5F534D82D1FB}"/>
              </a:ext>
            </a:extLst>
          </p:cNvPr>
          <p:cNvSpPr/>
          <p:nvPr/>
        </p:nvSpPr>
        <p:spPr>
          <a:xfrm>
            <a:off x="2902852" y="5423250"/>
            <a:ext cx="1269961" cy="486334"/>
          </a:xfrm>
          <a:prstGeom prst="round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100" dirty="0"/>
              <a:t>OS</a:t>
            </a:r>
            <a:endParaRPr lang="ja-JP" altLang="en-US" sz="2100" dirty="0"/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8F876C36-C0F1-6B4B-8BB7-0DFA53D16CEA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4172813" y="5664975"/>
            <a:ext cx="1299454" cy="313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図 13">
            <a:extLst>
              <a:ext uri="{FF2B5EF4-FFF2-40B4-BE49-F238E27FC236}">
                <a16:creationId xmlns:a16="http://schemas.microsoft.com/office/drawing/2014/main" id="{38D0AA3D-9682-2B4B-80D9-ABF15DAC99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157" y="5824467"/>
            <a:ext cx="688552" cy="959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爆発 1 4">
            <a:extLst>
              <a:ext uri="{FF2B5EF4-FFF2-40B4-BE49-F238E27FC236}">
                <a16:creationId xmlns:a16="http://schemas.microsoft.com/office/drawing/2014/main" id="{DF5B796C-D261-BF4E-A3B0-5A9D65B3431D}"/>
              </a:ext>
            </a:extLst>
          </p:cNvPr>
          <p:cNvSpPr>
            <a:spLocks noChangeAspect="1"/>
          </p:cNvSpPr>
          <p:nvPr/>
        </p:nvSpPr>
        <p:spPr>
          <a:xfrm>
            <a:off x="2400170" y="4568671"/>
            <a:ext cx="1440000" cy="1199999"/>
          </a:xfrm>
          <a:prstGeom prst="irregularSeal1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100" dirty="0"/>
              <a:t>Stop</a:t>
            </a:r>
            <a:endParaRPr lang="ja-JP" altLang="en-US" sz="2100" dirty="0"/>
          </a:p>
        </p:txBody>
      </p: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EE66DFA1-6758-8644-BACA-49EFE8EC32C3}"/>
              </a:ext>
            </a:extLst>
          </p:cNvPr>
          <p:cNvCxnSpPr>
            <a:cxnSpLocks/>
            <a:stCxn id="8" idx="3"/>
            <a:endCxn id="20" idx="1"/>
          </p:cNvCxnSpPr>
          <p:nvPr/>
        </p:nvCxnSpPr>
        <p:spPr>
          <a:xfrm flipV="1">
            <a:off x="6962279" y="5664975"/>
            <a:ext cx="2020234" cy="1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C2AFE0DF-EE72-984E-ABC0-01CFE5CBC75E}"/>
              </a:ext>
            </a:extLst>
          </p:cNvPr>
          <p:cNvSpPr txBox="1"/>
          <p:nvPr/>
        </p:nvSpPr>
        <p:spPr>
          <a:xfrm>
            <a:off x="7599016" y="5266307"/>
            <a:ext cx="1053896" cy="40011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rgbClr val="FF0000"/>
                </a:solidFill>
              </a:rPr>
              <a:t>notify</a:t>
            </a:r>
            <a:endParaRPr lang="ja-JP" altLang="en-US" sz="2000" dirty="0">
              <a:solidFill>
                <a:srgbClr val="FF0000"/>
              </a:solidFill>
            </a:endParaRP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4F1C4253-027A-8C4A-A2FB-F0026D3856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2513" y="5185234"/>
            <a:ext cx="688552" cy="959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5">
            <a:extLst>
              <a:ext uri="{FF2B5EF4-FFF2-40B4-BE49-F238E27FC236}">
                <a16:creationId xmlns:a16="http://schemas.microsoft.com/office/drawing/2014/main" id="{CBD53C7F-A891-3C45-9F37-FB079FABE538}"/>
              </a:ext>
            </a:extLst>
          </p:cNvPr>
          <p:cNvSpPr txBox="1"/>
          <p:nvPr/>
        </p:nvSpPr>
        <p:spPr>
          <a:xfrm>
            <a:off x="8421734" y="4326630"/>
            <a:ext cx="1810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remote host</a:t>
            </a:r>
          </a:p>
        </p:txBody>
      </p:sp>
    </p:spTree>
    <p:extLst>
      <p:ext uri="{BB962C8B-B14F-4D97-AF65-F5344CB8AC3E}">
        <p14:creationId xmlns:p14="http://schemas.microsoft.com/office/powerpoint/2010/main" val="3807840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5" grpId="0" animBg="1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Our Approach: GPUSentinel</a:t>
            </a:r>
            <a:endParaRPr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Run system monitors in GPUs for more reliable white-box monitoring</a:t>
            </a:r>
          </a:p>
          <a:p>
            <a:pPr lvl="1"/>
            <a:r>
              <a:rPr lang="en-US" altLang="ja-JP" dirty="0"/>
              <a:t>Occupy one GPU and run autonomously</a:t>
            </a:r>
          </a:p>
          <a:p>
            <a:pPr lvl="1"/>
            <a:r>
              <a:rPr lang="en-US" altLang="ja-JP" dirty="0"/>
              <a:t>Start the monitors before system failures occur</a:t>
            </a:r>
          </a:p>
          <a:p>
            <a:r>
              <a:rPr lang="en-US" altLang="ja-JP" dirty="0"/>
              <a:t>Analyze OS data stored in main memory </a:t>
            </a:r>
          </a:p>
          <a:p>
            <a:pPr lvl="1"/>
            <a:r>
              <a:rPr lang="en-US" altLang="ja-JP" dirty="0"/>
              <a:t>Enable accurate failure detection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7A23-CB21-D340-80A0-623F78F268E8}" type="slidenum">
              <a:rPr lang="ja-JP" altLang="en-US" smtClean="0"/>
              <a:pPr/>
              <a:t>6</a:t>
            </a:fld>
            <a:endParaRPr lang="ja-JP" altLang="en-US"/>
          </a:p>
        </p:txBody>
      </p:sp>
      <p:sp>
        <p:nvSpPr>
          <p:cNvPr id="7" name="角丸四角形 6">
            <a:extLst>
              <a:ext uri="{FF2B5EF4-FFF2-40B4-BE49-F238E27FC236}">
                <a16:creationId xmlns:a16="http://schemas.microsoft.com/office/drawing/2014/main" id="{AC48931D-6151-3547-8981-55C51EC8BBD4}"/>
              </a:ext>
            </a:extLst>
          </p:cNvPr>
          <p:cNvSpPr/>
          <p:nvPr/>
        </p:nvSpPr>
        <p:spPr>
          <a:xfrm>
            <a:off x="2299251" y="4446007"/>
            <a:ext cx="5040000" cy="226800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BC5D044-4CAA-4941-9787-33AAD9D3EE28}"/>
              </a:ext>
            </a:extLst>
          </p:cNvPr>
          <p:cNvSpPr txBox="1"/>
          <p:nvPr/>
        </p:nvSpPr>
        <p:spPr>
          <a:xfrm>
            <a:off x="5300286" y="4441449"/>
            <a:ext cx="1689477" cy="461665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sz="2400" dirty="0"/>
              <a:t>target host</a:t>
            </a:r>
            <a:endParaRPr lang="ja-JP" altLang="en-US" sz="2400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52F5FE4-A5B2-BF46-8E94-370A52184895}"/>
              </a:ext>
            </a:extLst>
          </p:cNvPr>
          <p:cNvSpPr txBox="1"/>
          <p:nvPr/>
        </p:nvSpPr>
        <p:spPr>
          <a:xfrm>
            <a:off x="4409187" y="5281324"/>
            <a:ext cx="1053896" cy="40011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rgbClr val="FF0000"/>
                </a:solidFill>
              </a:rPr>
              <a:t>monitor</a:t>
            </a:r>
            <a:endParaRPr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22" name="角丸四角形 21">
            <a:extLst>
              <a:ext uri="{FF2B5EF4-FFF2-40B4-BE49-F238E27FC236}">
                <a16:creationId xmlns:a16="http://schemas.microsoft.com/office/drawing/2014/main" id="{F6C499F3-E0AA-4D4A-8A21-61F5883FE078}"/>
              </a:ext>
            </a:extLst>
          </p:cNvPr>
          <p:cNvSpPr/>
          <p:nvPr/>
        </p:nvSpPr>
        <p:spPr>
          <a:xfrm>
            <a:off x="2861760" y="4570732"/>
            <a:ext cx="1490012" cy="1475426"/>
          </a:xfrm>
          <a:prstGeom prst="round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altLang="ja-JP" sz="2100" dirty="0">
                <a:solidFill>
                  <a:schemeClr val="bg1"/>
                </a:solidFill>
              </a:rPr>
              <a:t>main memory</a:t>
            </a:r>
            <a:endParaRPr lang="ja-JP" altLang="en-US" sz="2100" dirty="0">
              <a:solidFill>
                <a:schemeClr val="bg1"/>
              </a:solidFill>
            </a:endParaRPr>
          </a:p>
        </p:txBody>
      </p: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88694D5B-3D04-9F43-B10B-890FEC79802C}"/>
              </a:ext>
            </a:extLst>
          </p:cNvPr>
          <p:cNvCxnSpPr>
            <a:cxnSpLocks/>
          </p:cNvCxnSpPr>
          <p:nvPr/>
        </p:nvCxnSpPr>
        <p:spPr>
          <a:xfrm flipH="1">
            <a:off x="4242648" y="5681434"/>
            <a:ext cx="1257103" cy="169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id="{4AA33883-5571-E742-A8E9-CA1A25AEC087}"/>
              </a:ext>
            </a:extLst>
          </p:cNvPr>
          <p:cNvCxnSpPr>
            <a:cxnSpLocks/>
          </p:cNvCxnSpPr>
          <p:nvPr/>
        </p:nvCxnSpPr>
        <p:spPr>
          <a:xfrm>
            <a:off x="6989763" y="5683124"/>
            <a:ext cx="1934163" cy="0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1FE29C5E-C991-2B4D-B257-0A5BAD652700}"/>
              </a:ext>
            </a:extLst>
          </p:cNvPr>
          <p:cNvSpPr txBox="1"/>
          <p:nvPr/>
        </p:nvSpPr>
        <p:spPr>
          <a:xfrm>
            <a:off x="7604640" y="5283252"/>
            <a:ext cx="1053896" cy="40011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rgbClr val="FF0000"/>
                </a:solidFill>
              </a:rPr>
              <a:t>notify</a:t>
            </a:r>
            <a:endParaRPr lang="ja-JP" altLang="en-US" sz="2000" dirty="0">
              <a:solidFill>
                <a:srgbClr val="FF0000"/>
              </a:solidFill>
            </a:endParaRPr>
          </a:p>
        </p:txBody>
      </p:sp>
      <p:pic>
        <p:nvPicPr>
          <p:cNvPr id="39" name="図 38">
            <a:extLst>
              <a:ext uri="{FF2B5EF4-FFF2-40B4-BE49-F238E27FC236}">
                <a16:creationId xmlns:a16="http://schemas.microsoft.com/office/drawing/2014/main" id="{FE8541CF-4E71-1241-A047-0ECF4145B0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2677" y="5200639"/>
            <a:ext cx="688552" cy="959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図 39">
            <a:extLst>
              <a:ext uri="{FF2B5EF4-FFF2-40B4-BE49-F238E27FC236}">
                <a16:creationId xmlns:a16="http://schemas.microsoft.com/office/drawing/2014/main" id="{8F5AD054-F378-7A4A-8AC3-D363C0C871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992" y="5794514"/>
            <a:ext cx="688552" cy="959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A1E5197-5C83-2144-B8BF-F6BB92F7380C}"/>
              </a:ext>
            </a:extLst>
          </p:cNvPr>
          <p:cNvSpPr txBox="1"/>
          <p:nvPr/>
        </p:nvSpPr>
        <p:spPr>
          <a:xfrm>
            <a:off x="8351899" y="4441449"/>
            <a:ext cx="1810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remote host</a:t>
            </a:r>
          </a:p>
        </p:txBody>
      </p:sp>
      <p:sp>
        <p:nvSpPr>
          <p:cNvPr id="24" name="角丸四角形 20">
            <a:extLst>
              <a:ext uri="{FF2B5EF4-FFF2-40B4-BE49-F238E27FC236}">
                <a16:creationId xmlns:a16="http://schemas.microsoft.com/office/drawing/2014/main" id="{7E4ED2D2-B6A8-E845-9EE8-BBB609EA53E8}"/>
              </a:ext>
            </a:extLst>
          </p:cNvPr>
          <p:cNvSpPr/>
          <p:nvPr/>
        </p:nvSpPr>
        <p:spPr>
          <a:xfrm>
            <a:off x="2876705" y="6131971"/>
            <a:ext cx="1475068" cy="47065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100" dirty="0"/>
              <a:t>CPU</a:t>
            </a:r>
            <a:endParaRPr lang="ja-JP" altLang="en-US" sz="2100" dirty="0"/>
          </a:p>
        </p:txBody>
      </p:sp>
      <p:sp>
        <p:nvSpPr>
          <p:cNvPr id="26" name="角丸四角形 11">
            <a:extLst>
              <a:ext uri="{FF2B5EF4-FFF2-40B4-BE49-F238E27FC236}">
                <a16:creationId xmlns:a16="http://schemas.microsoft.com/office/drawing/2014/main" id="{DBC809C0-AA4C-F242-938C-B7B100E060E2}"/>
              </a:ext>
            </a:extLst>
          </p:cNvPr>
          <p:cNvSpPr/>
          <p:nvPr/>
        </p:nvSpPr>
        <p:spPr>
          <a:xfrm>
            <a:off x="5499751" y="6131971"/>
            <a:ext cx="1490012" cy="470650"/>
          </a:xfrm>
          <a:prstGeom prst="round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100" dirty="0">
                <a:solidFill>
                  <a:schemeClr val="bg1"/>
                </a:solidFill>
              </a:rPr>
              <a:t>GPU</a:t>
            </a:r>
            <a:endParaRPr lang="ja-JP" altLang="en-US" sz="2100" dirty="0">
              <a:solidFill>
                <a:schemeClr val="bg1"/>
              </a:solidFill>
            </a:endParaRPr>
          </a:p>
        </p:txBody>
      </p:sp>
      <p:sp>
        <p:nvSpPr>
          <p:cNvPr id="27" name="角丸四角形 7">
            <a:extLst>
              <a:ext uri="{FF2B5EF4-FFF2-40B4-BE49-F238E27FC236}">
                <a16:creationId xmlns:a16="http://schemas.microsoft.com/office/drawing/2014/main" id="{922AE603-EC37-2946-B403-A594A093F912}"/>
              </a:ext>
            </a:extLst>
          </p:cNvPr>
          <p:cNvSpPr/>
          <p:nvPr/>
        </p:nvSpPr>
        <p:spPr>
          <a:xfrm>
            <a:off x="5499750" y="5334001"/>
            <a:ext cx="1490012" cy="692759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100" dirty="0"/>
              <a:t>system monitor</a:t>
            </a:r>
          </a:p>
        </p:txBody>
      </p:sp>
      <p:sp>
        <p:nvSpPr>
          <p:cNvPr id="28" name="角丸四角形 10">
            <a:extLst>
              <a:ext uri="{FF2B5EF4-FFF2-40B4-BE49-F238E27FC236}">
                <a16:creationId xmlns:a16="http://schemas.microsoft.com/office/drawing/2014/main" id="{81E71A5A-2B2B-8048-B7F8-101F5152AB51}"/>
              </a:ext>
            </a:extLst>
          </p:cNvPr>
          <p:cNvSpPr/>
          <p:nvPr/>
        </p:nvSpPr>
        <p:spPr>
          <a:xfrm>
            <a:off x="2983934" y="5421214"/>
            <a:ext cx="1269961" cy="486334"/>
          </a:xfrm>
          <a:prstGeom prst="round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100" dirty="0"/>
              <a:t>OS</a:t>
            </a:r>
            <a:endParaRPr lang="ja-JP" altLang="en-US" sz="2100" dirty="0"/>
          </a:p>
        </p:txBody>
      </p:sp>
    </p:spTree>
    <p:extLst>
      <p:ext uri="{BB962C8B-B14F-4D97-AF65-F5344CB8AC3E}">
        <p14:creationId xmlns:p14="http://schemas.microsoft.com/office/powerpoint/2010/main" val="1593932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279"/>
    </mc:Choice>
    <mc:Fallback xmlns="">
      <p:transition spd="slow" advTm="43279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977873A-52B3-0A4D-819B-17BA13657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Advantages of Using GPUs</a:t>
            </a:r>
            <a:endParaRPr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8E3FAD0-10DB-AE44-B1D4-DEE72EE7EE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High reliability</a:t>
            </a:r>
          </a:p>
          <a:p>
            <a:pPr lvl="1"/>
            <a:r>
              <a:rPr lang="en-US" altLang="ja-JP" dirty="0"/>
              <a:t>Run independently of CPUs and main memory</a:t>
            </a:r>
          </a:p>
          <a:p>
            <a:r>
              <a:rPr lang="en-US" altLang="ja-JP" dirty="0"/>
              <a:t>High performance</a:t>
            </a:r>
          </a:p>
          <a:p>
            <a:pPr lvl="1"/>
            <a:r>
              <a:rPr lang="en-US" altLang="ja-JP" dirty="0"/>
              <a:t>Enable parallel monitoring using many cores</a:t>
            </a:r>
          </a:p>
          <a:p>
            <a:r>
              <a:rPr lang="en-US" altLang="ja-JP" dirty="0"/>
              <a:t>Low cost</a:t>
            </a:r>
          </a:p>
          <a:p>
            <a:pPr lvl="1"/>
            <a:r>
              <a:rPr lang="en-US" altLang="ja-JP" dirty="0"/>
              <a:t>General-purpose hardware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A52AB88-287B-684D-8C0A-B74CF51DB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7A23-CB21-D340-80A0-623F78F268E8}" type="slidenum">
              <a:rPr lang="ja-JP" altLang="en-US" smtClean="0"/>
              <a:pPr/>
              <a:t>7</a:t>
            </a:fld>
            <a:endParaRPr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E311044D-EBB7-CE42-AA5A-B2B00820B1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3339" y="4977241"/>
            <a:ext cx="2170754" cy="1356722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CA2F96C8-FFEE-4148-933F-E5979D7AC1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392" y="4977242"/>
            <a:ext cx="1373234" cy="1174877"/>
          </a:xfrm>
          <a:prstGeom prst="rect">
            <a:avLst/>
          </a:prstGeom>
        </p:spPr>
      </p:pic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C5047EB0-E09F-3840-B30D-BC1A08A92E6C}"/>
              </a:ext>
            </a:extLst>
          </p:cNvPr>
          <p:cNvCxnSpPr>
            <a:cxnSpLocks/>
          </p:cNvCxnSpPr>
          <p:nvPr/>
        </p:nvCxnSpPr>
        <p:spPr>
          <a:xfrm>
            <a:off x="6538192" y="4665602"/>
            <a:ext cx="0" cy="1980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4">
            <a:extLst>
              <a:ext uri="{FF2B5EF4-FFF2-40B4-BE49-F238E27FC236}">
                <a16:creationId xmlns:a16="http://schemas.microsoft.com/office/drawing/2014/main" id="{349CDC5D-A6C9-1C45-819A-6E40E0FDF5D3}"/>
              </a:ext>
            </a:extLst>
          </p:cNvPr>
          <p:cNvSpPr txBox="1"/>
          <p:nvPr/>
        </p:nvSpPr>
        <p:spPr>
          <a:xfrm>
            <a:off x="8683122" y="6276270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GPU</a:t>
            </a:r>
            <a:endParaRPr lang="ja-JP" altLang="en-US"/>
          </a:p>
        </p:txBody>
      </p:sp>
      <p:sp>
        <p:nvSpPr>
          <p:cNvPr id="9" name="TextBox 12">
            <a:extLst>
              <a:ext uri="{FF2B5EF4-FFF2-40B4-BE49-F238E27FC236}">
                <a16:creationId xmlns:a16="http://schemas.microsoft.com/office/drawing/2014/main" id="{55C84ED9-88D9-5244-928F-4EFB20D2778E}"/>
              </a:ext>
            </a:extLst>
          </p:cNvPr>
          <p:cNvSpPr txBox="1"/>
          <p:nvPr/>
        </p:nvSpPr>
        <p:spPr>
          <a:xfrm>
            <a:off x="4456918" y="6276270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dirty="0"/>
              <a:t>main memory</a:t>
            </a:r>
            <a:endParaRPr lang="ja-JP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937E1A-9B7B-FF44-A9B8-7C5BAEA88B15}"/>
              </a:ext>
            </a:extLst>
          </p:cNvPr>
          <p:cNvSpPr txBox="1"/>
          <p:nvPr/>
        </p:nvSpPr>
        <p:spPr>
          <a:xfrm>
            <a:off x="2750147" y="6276270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dirty="0"/>
              <a:t>CPU</a:t>
            </a:r>
            <a:endParaRPr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35C62142-8050-374B-A537-65789DA2E9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4196" y="4288299"/>
            <a:ext cx="2694413" cy="2543974"/>
          </a:xfrm>
          <a:prstGeom prst="rect">
            <a:avLst/>
          </a:prstGeom>
        </p:spPr>
      </p:pic>
      <p:sp>
        <p:nvSpPr>
          <p:cNvPr id="13" name="角丸四角形 7">
            <a:extLst>
              <a:ext uri="{FF2B5EF4-FFF2-40B4-BE49-F238E27FC236}">
                <a16:creationId xmlns:a16="http://schemas.microsoft.com/office/drawing/2014/main" id="{AC1F844A-AF94-6145-84D1-4CDEFF6FEF4F}"/>
              </a:ext>
            </a:extLst>
          </p:cNvPr>
          <p:cNvSpPr/>
          <p:nvPr/>
        </p:nvSpPr>
        <p:spPr>
          <a:xfrm>
            <a:off x="7514848" y="4641242"/>
            <a:ext cx="1490012" cy="692759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ja-JP" sz="2100" dirty="0"/>
          </a:p>
        </p:txBody>
      </p:sp>
      <p:sp>
        <p:nvSpPr>
          <p:cNvPr id="14" name="角丸四角形 7">
            <a:extLst>
              <a:ext uri="{FF2B5EF4-FFF2-40B4-BE49-F238E27FC236}">
                <a16:creationId xmlns:a16="http://schemas.microsoft.com/office/drawing/2014/main" id="{BBEDDF6E-EA3D-1740-B7B4-2C694461E196}"/>
              </a:ext>
            </a:extLst>
          </p:cNvPr>
          <p:cNvSpPr/>
          <p:nvPr/>
        </p:nvSpPr>
        <p:spPr>
          <a:xfrm>
            <a:off x="7671435" y="4483599"/>
            <a:ext cx="1490012" cy="692759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ja-JP" sz="2100" dirty="0"/>
          </a:p>
        </p:txBody>
      </p:sp>
      <p:sp>
        <p:nvSpPr>
          <p:cNvPr id="15" name="角丸四角形 7">
            <a:extLst>
              <a:ext uri="{FF2B5EF4-FFF2-40B4-BE49-F238E27FC236}">
                <a16:creationId xmlns:a16="http://schemas.microsoft.com/office/drawing/2014/main" id="{00D5629C-0436-644C-87FC-4D823FB8C6BD}"/>
              </a:ext>
            </a:extLst>
          </p:cNvPr>
          <p:cNvSpPr/>
          <p:nvPr/>
        </p:nvSpPr>
        <p:spPr>
          <a:xfrm>
            <a:off x="7828022" y="4325956"/>
            <a:ext cx="1490012" cy="692759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ja-JP" sz="2100" dirty="0"/>
          </a:p>
        </p:txBody>
      </p:sp>
      <p:sp>
        <p:nvSpPr>
          <p:cNvPr id="16" name="角丸四角形 7">
            <a:extLst>
              <a:ext uri="{FF2B5EF4-FFF2-40B4-BE49-F238E27FC236}">
                <a16:creationId xmlns:a16="http://schemas.microsoft.com/office/drawing/2014/main" id="{550BF2E8-9098-EF48-93FB-9C189A579866}"/>
              </a:ext>
            </a:extLst>
          </p:cNvPr>
          <p:cNvSpPr/>
          <p:nvPr/>
        </p:nvSpPr>
        <p:spPr>
          <a:xfrm>
            <a:off x="7984609" y="4168313"/>
            <a:ext cx="1490012" cy="692759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100" dirty="0"/>
              <a:t>system monitor</a:t>
            </a:r>
          </a:p>
        </p:txBody>
      </p:sp>
    </p:spTree>
    <p:extLst>
      <p:ext uri="{BB962C8B-B14F-4D97-AF65-F5344CB8AC3E}">
        <p14:creationId xmlns:p14="http://schemas.microsoft.com/office/powerpoint/2010/main" val="362594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C86E35A-5676-3E49-AC9A-23E15A4B4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Detectable Failures</a:t>
            </a:r>
            <a:endParaRPr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E570A02-B65C-1B49-A30A-494BDBBF13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System failures that can be found from data stored in main memory</a:t>
            </a:r>
          </a:p>
          <a:p>
            <a:pPr lvl="1"/>
            <a:r>
              <a:rPr lang="en-US" altLang="ja-JP" dirty="0"/>
              <a:t>E.g., running out system resources and resource starvation </a:t>
            </a:r>
          </a:p>
          <a:p>
            <a:r>
              <a:rPr lang="en-US" altLang="ja-JP" dirty="0"/>
              <a:t>No hardware failures</a:t>
            </a:r>
          </a:p>
          <a:p>
            <a:pPr lvl="1"/>
            <a:r>
              <a:rPr lang="en-US" altLang="ja-JP" dirty="0"/>
              <a:t>GPUs cannot access the other hardware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02B6812-F10A-D748-AB30-7BEDAAC10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7A23-CB21-D340-80A0-623F78F268E8}" type="slidenum">
              <a:rPr lang="ja-JP" altLang="en-US" smtClean="0"/>
              <a:pPr/>
              <a:t>8</a:t>
            </a:fld>
            <a:endParaRPr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4DAC9860-441E-454D-AC77-F5F7B3EF37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308" y="4964472"/>
            <a:ext cx="1027312" cy="878922"/>
          </a:xfrm>
          <a:prstGeom prst="rect">
            <a:avLst/>
          </a:prstGeom>
        </p:spPr>
      </p:pic>
      <p:sp>
        <p:nvSpPr>
          <p:cNvPr id="8" name="TextBox 9">
            <a:extLst>
              <a:ext uri="{FF2B5EF4-FFF2-40B4-BE49-F238E27FC236}">
                <a16:creationId xmlns:a16="http://schemas.microsoft.com/office/drawing/2014/main" id="{EEC4606E-0A67-0B4F-ACE3-522306609253}"/>
              </a:ext>
            </a:extLst>
          </p:cNvPr>
          <p:cNvSpPr txBox="1"/>
          <p:nvPr/>
        </p:nvSpPr>
        <p:spPr>
          <a:xfrm>
            <a:off x="2829632" y="5937237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dirty="0"/>
              <a:t>CPU</a:t>
            </a:r>
            <a:endParaRPr lang="ja-JP" alt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C449B0C-6491-D54F-923F-FB0C9585DD88}"/>
              </a:ext>
            </a:extLst>
          </p:cNvPr>
          <p:cNvSpPr/>
          <p:nvPr/>
        </p:nvSpPr>
        <p:spPr>
          <a:xfrm>
            <a:off x="5553448" y="5304588"/>
            <a:ext cx="2625261" cy="4125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PCIe bus</a:t>
            </a:r>
          </a:p>
        </p:txBody>
      </p:sp>
      <p:pic>
        <p:nvPicPr>
          <p:cNvPr id="13" name="図 11">
            <a:extLst>
              <a:ext uri="{FF2B5EF4-FFF2-40B4-BE49-F238E27FC236}">
                <a16:creationId xmlns:a16="http://schemas.microsoft.com/office/drawing/2014/main" id="{7D14FEBD-4AB4-904D-A372-57E2C209E8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5524" y="4446641"/>
            <a:ext cx="2027805" cy="1914585"/>
          </a:xfrm>
          <a:prstGeom prst="rect">
            <a:avLst/>
          </a:prstGeom>
        </p:spPr>
      </p:pic>
      <p:sp>
        <p:nvSpPr>
          <p:cNvPr id="15" name="乗算記号 5">
            <a:extLst>
              <a:ext uri="{FF2B5EF4-FFF2-40B4-BE49-F238E27FC236}">
                <a16:creationId xmlns:a16="http://schemas.microsoft.com/office/drawing/2014/main" id="{6EE9981E-A962-9649-8306-5762A4C071BD}"/>
              </a:ext>
            </a:extLst>
          </p:cNvPr>
          <p:cNvSpPr>
            <a:spLocks noChangeAspect="1"/>
          </p:cNvSpPr>
          <p:nvPr/>
        </p:nvSpPr>
        <p:spPr>
          <a:xfrm>
            <a:off x="2856372" y="5009212"/>
            <a:ext cx="720000" cy="720000"/>
          </a:xfrm>
          <a:prstGeom prst="mathMultiply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92CA59FF-E524-624D-BDC8-526B883033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2572" y="4614491"/>
            <a:ext cx="1263107" cy="789442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90DD0C9C-E9D6-D642-8780-AD2CDBA803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177" y="5578484"/>
            <a:ext cx="1316935" cy="782741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49276D8-B1C4-DE4C-B76D-35E6C13359D1}"/>
              </a:ext>
            </a:extLst>
          </p:cNvPr>
          <p:cNvSpPr txBox="1"/>
          <p:nvPr/>
        </p:nvSpPr>
        <p:spPr>
          <a:xfrm>
            <a:off x="4924125" y="6121903"/>
            <a:ext cx="668527" cy="369332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dirty="0">
                <a:solidFill>
                  <a:schemeClr val="tx1"/>
                </a:solidFill>
              </a:rPr>
              <a:t>NIC</a:t>
            </a:r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5" name="ドーナツ 4">
            <a:extLst>
              <a:ext uri="{FF2B5EF4-FFF2-40B4-BE49-F238E27FC236}">
                <a16:creationId xmlns:a16="http://schemas.microsoft.com/office/drawing/2014/main" id="{E5C67572-5DAC-3049-B32A-A3C0CACB6197}"/>
              </a:ext>
            </a:extLst>
          </p:cNvPr>
          <p:cNvSpPr>
            <a:spLocks noChangeAspect="1"/>
          </p:cNvSpPr>
          <p:nvPr/>
        </p:nvSpPr>
        <p:spPr>
          <a:xfrm>
            <a:off x="4649075" y="4679499"/>
            <a:ext cx="540000" cy="540000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6" name="乗算記号 5">
            <a:extLst>
              <a:ext uri="{FF2B5EF4-FFF2-40B4-BE49-F238E27FC236}">
                <a16:creationId xmlns:a16="http://schemas.microsoft.com/office/drawing/2014/main" id="{9678CC97-C561-9044-8988-59BED73992F0}"/>
              </a:ext>
            </a:extLst>
          </p:cNvPr>
          <p:cNvSpPr>
            <a:spLocks noChangeAspect="1"/>
          </p:cNvSpPr>
          <p:nvPr/>
        </p:nvSpPr>
        <p:spPr>
          <a:xfrm>
            <a:off x="4596294" y="5525416"/>
            <a:ext cx="720000" cy="720000"/>
          </a:xfrm>
          <a:prstGeom prst="mathMultiply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0" name="TextBox 12">
            <a:extLst>
              <a:ext uri="{FF2B5EF4-FFF2-40B4-BE49-F238E27FC236}">
                <a16:creationId xmlns:a16="http://schemas.microsoft.com/office/drawing/2014/main" id="{BA79EA98-AB70-414E-9159-2A48D339E1B6}"/>
              </a:ext>
            </a:extLst>
          </p:cNvPr>
          <p:cNvSpPr txBox="1"/>
          <p:nvPr/>
        </p:nvSpPr>
        <p:spPr>
          <a:xfrm>
            <a:off x="3630849" y="4318847"/>
            <a:ext cx="10182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dirty="0"/>
              <a:t>main</a:t>
            </a:r>
          </a:p>
          <a:p>
            <a:pPr algn="ctr"/>
            <a:r>
              <a:rPr lang="en-US" altLang="ja-JP" dirty="0"/>
              <a:t>memory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89838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2E4FDD2-5212-5A44-822A-4A68B20E6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Accessing Main Memory</a:t>
            </a:r>
            <a:endParaRPr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F3F0286-4B76-8C4D-9732-611CDC03DD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Use Mapped Memory in CUDA</a:t>
            </a:r>
          </a:p>
          <a:p>
            <a:pPr lvl="1"/>
            <a:r>
              <a:rPr lang="en-US" altLang="ja-JP" dirty="0"/>
              <a:t>Map main memory onto the GPU address space</a:t>
            </a:r>
          </a:p>
          <a:p>
            <a:pPr lvl="2"/>
            <a:r>
              <a:rPr lang="en-US" altLang="ja-JP" dirty="0"/>
              <a:t>Via a process address space</a:t>
            </a:r>
          </a:p>
          <a:p>
            <a:r>
              <a:rPr lang="en-US" altLang="ja-JP" dirty="0"/>
              <a:t>Free memory runs out by mapping the entire main memory</a:t>
            </a:r>
          </a:p>
          <a:p>
            <a:pPr lvl="1"/>
            <a:r>
              <a:rPr lang="en-US" altLang="ja-JP" dirty="0"/>
              <a:t>CUDA pins all the memory pages</a:t>
            </a:r>
            <a:endParaRPr lang="ja-JP" altLang="ja-JP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B694F01-C92B-4046-A989-D34153DDF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7A23-CB21-D340-80A0-623F78F268E8}" type="slidenum">
              <a:rPr lang="ja-JP" altLang="en-US" smtClean="0"/>
              <a:pPr/>
              <a:t>9</a:t>
            </a:fld>
            <a:endParaRPr lang="ja-JP" altLang="en-US"/>
          </a:p>
        </p:txBody>
      </p:sp>
      <p:sp>
        <p:nvSpPr>
          <p:cNvPr id="10" name="角丸四角形 9">
            <a:extLst>
              <a:ext uri="{FF2B5EF4-FFF2-40B4-BE49-F238E27FC236}">
                <a16:creationId xmlns:a16="http://schemas.microsoft.com/office/drawing/2014/main" id="{057BB699-F88D-2B4D-BA2C-E064C296C160}"/>
              </a:ext>
            </a:extLst>
          </p:cNvPr>
          <p:cNvSpPr/>
          <p:nvPr/>
        </p:nvSpPr>
        <p:spPr>
          <a:xfrm>
            <a:off x="2441680" y="5244790"/>
            <a:ext cx="1490012" cy="804722"/>
          </a:xfrm>
          <a:prstGeom prst="roundRect">
            <a:avLst/>
          </a:prstGeom>
          <a:solidFill>
            <a:srgbClr val="0070C0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100" dirty="0">
                <a:solidFill>
                  <a:schemeClr val="bg1"/>
                </a:solidFill>
              </a:rPr>
              <a:t>main memory</a:t>
            </a:r>
            <a:endParaRPr lang="ja-JP" altLang="en-US" sz="2100" dirty="0">
              <a:solidFill>
                <a:schemeClr val="bg1"/>
              </a:solidFill>
            </a:endParaRPr>
          </a:p>
        </p:txBody>
      </p:sp>
      <p:sp>
        <p:nvSpPr>
          <p:cNvPr id="12" name="角丸四角形 11">
            <a:extLst>
              <a:ext uri="{FF2B5EF4-FFF2-40B4-BE49-F238E27FC236}">
                <a16:creationId xmlns:a16="http://schemas.microsoft.com/office/drawing/2014/main" id="{EF2A26A3-6ED7-4D43-BEB3-ADA38335BBC8}"/>
              </a:ext>
            </a:extLst>
          </p:cNvPr>
          <p:cNvSpPr/>
          <p:nvPr/>
        </p:nvSpPr>
        <p:spPr>
          <a:xfrm>
            <a:off x="6454275" y="6145422"/>
            <a:ext cx="3296045" cy="470650"/>
          </a:xfrm>
          <a:prstGeom prst="round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100" dirty="0"/>
              <a:t>GPU</a:t>
            </a:r>
            <a:endParaRPr lang="ja-JP" altLang="en-US" sz="2100" dirty="0"/>
          </a:p>
        </p:txBody>
      </p:sp>
      <p:sp>
        <p:nvSpPr>
          <p:cNvPr id="17" name="角丸四角形 16">
            <a:extLst>
              <a:ext uri="{FF2B5EF4-FFF2-40B4-BE49-F238E27FC236}">
                <a16:creationId xmlns:a16="http://schemas.microsoft.com/office/drawing/2014/main" id="{1F45128C-4F26-8249-8904-106C40B07A80}"/>
              </a:ext>
            </a:extLst>
          </p:cNvPr>
          <p:cNvSpPr/>
          <p:nvPr/>
        </p:nvSpPr>
        <p:spPr>
          <a:xfrm>
            <a:off x="6454275" y="5244789"/>
            <a:ext cx="1490012" cy="80472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tx1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2100" dirty="0"/>
          </a:p>
        </p:txBody>
      </p: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621E297B-5CDE-CB40-B8E0-DEF244B6AE19}"/>
              </a:ext>
            </a:extLst>
          </p:cNvPr>
          <p:cNvCxnSpPr>
            <a:cxnSpLocks/>
          </p:cNvCxnSpPr>
          <p:nvPr/>
        </p:nvCxnSpPr>
        <p:spPr>
          <a:xfrm>
            <a:off x="3818442" y="6049512"/>
            <a:ext cx="3053985" cy="0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角丸四角形 20">
            <a:extLst>
              <a:ext uri="{FF2B5EF4-FFF2-40B4-BE49-F238E27FC236}">
                <a16:creationId xmlns:a16="http://schemas.microsoft.com/office/drawing/2014/main" id="{CBBD1F8B-E35E-D941-B5DB-C6613DC34580}"/>
              </a:ext>
            </a:extLst>
          </p:cNvPr>
          <p:cNvSpPr/>
          <p:nvPr/>
        </p:nvSpPr>
        <p:spPr>
          <a:xfrm>
            <a:off x="2441681" y="6145422"/>
            <a:ext cx="3013848" cy="47065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100" dirty="0"/>
              <a:t>CPU</a:t>
            </a:r>
            <a:endParaRPr lang="ja-JP" altLang="en-US" sz="21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992263-D281-E54B-92C5-71B3CFD2D540}"/>
              </a:ext>
            </a:extLst>
          </p:cNvPr>
          <p:cNvSpPr txBox="1"/>
          <p:nvPr/>
        </p:nvSpPr>
        <p:spPr>
          <a:xfrm>
            <a:off x="4297387" y="4402352"/>
            <a:ext cx="11050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process</a:t>
            </a:r>
          </a:p>
        </p:txBody>
      </p:sp>
      <p:sp>
        <p:nvSpPr>
          <p:cNvPr id="18" name="角丸四角形 18">
            <a:extLst>
              <a:ext uri="{FF2B5EF4-FFF2-40B4-BE49-F238E27FC236}">
                <a16:creationId xmlns:a16="http://schemas.microsoft.com/office/drawing/2014/main" id="{B775C7FF-3B41-8A4D-BEDE-8C10FAEC97B3}"/>
              </a:ext>
            </a:extLst>
          </p:cNvPr>
          <p:cNvSpPr/>
          <p:nvPr/>
        </p:nvSpPr>
        <p:spPr>
          <a:xfrm>
            <a:off x="8260308" y="5300770"/>
            <a:ext cx="1490012" cy="692759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100" dirty="0"/>
              <a:t>system monitor</a:t>
            </a:r>
          </a:p>
        </p:txBody>
      </p:sp>
      <p:cxnSp>
        <p:nvCxnSpPr>
          <p:cNvPr id="19" name="直線矢印コネクタ 10">
            <a:extLst>
              <a:ext uri="{FF2B5EF4-FFF2-40B4-BE49-F238E27FC236}">
                <a16:creationId xmlns:a16="http://schemas.microsoft.com/office/drawing/2014/main" id="{69954C22-A84B-0743-ACD6-E99E9F8788F9}"/>
              </a:ext>
            </a:extLst>
          </p:cNvPr>
          <p:cNvCxnSpPr>
            <a:cxnSpLocks/>
            <a:stCxn id="18" idx="1"/>
            <a:endCxn id="17" idx="3"/>
          </p:cNvCxnSpPr>
          <p:nvPr/>
        </p:nvCxnSpPr>
        <p:spPr>
          <a:xfrm flipH="1">
            <a:off x="7944288" y="5647149"/>
            <a:ext cx="316021" cy="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F83F4392-B552-F14D-ADE9-B330BD727B32}"/>
              </a:ext>
            </a:extLst>
          </p:cNvPr>
          <p:cNvSpPr/>
          <p:nvPr/>
        </p:nvSpPr>
        <p:spPr>
          <a:xfrm>
            <a:off x="4238089" y="5244789"/>
            <a:ext cx="1217440" cy="80472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0B301DD-7295-3748-B95B-40B6A6DB56C5}"/>
              </a:ext>
            </a:extLst>
          </p:cNvPr>
          <p:cNvSpPr/>
          <p:nvPr/>
        </p:nvSpPr>
        <p:spPr>
          <a:xfrm>
            <a:off x="4238089" y="4802463"/>
            <a:ext cx="1217440" cy="124704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B71432A0-CCDB-4F4B-B56C-AB80CACEB2FD}"/>
              </a:ext>
            </a:extLst>
          </p:cNvPr>
          <p:cNvCxnSpPr>
            <a:cxnSpLocks/>
          </p:cNvCxnSpPr>
          <p:nvPr/>
        </p:nvCxnSpPr>
        <p:spPr>
          <a:xfrm>
            <a:off x="3818441" y="5244788"/>
            <a:ext cx="2919074" cy="0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52087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エッセンシャル">
  <a:themeElements>
    <a:clrScheme name="エッセンシャル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エッセンシャル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エッセンシャル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>
    <a:lnDef>
      <a:spPr>
        <a:ln w="28575" cmpd="sng">
          <a:solidFill>
            <a:schemeClr val="tx1"/>
          </a:solidFill>
          <a:tailEnd type="arrow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エッセンシャル.thmx</Template>
  <TotalTime>129062</TotalTime>
  <Words>3204</Words>
  <Application>Microsoft Macintosh PowerPoint</Application>
  <PresentationFormat>ワイド画面</PresentationFormat>
  <Paragraphs>409</Paragraphs>
  <Slides>22</Slides>
  <Notes>22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22</vt:i4>
      </vt:variant>
    </vt:vector>
  </HeadingPairs>
  <TitlesOfParts>
    <vt:vector size="29" baseType="lpstr">
      <vt:lpstr>ＭＳ Ｐゴシック</vt:lpstr>
      <vt:lpstr>ＭＳ Ｐゴシック</vt:lpstr>
      <vt:lpstr>Arial</vt:lpstr>
      <vt:lpstr>Arial Black</vt:lpstr>
      <vt:lpstr>Calibri</vt:lpstr>
      <vt:lpstr>Tahoma</vt:lpstr>
      <vt:lpstr>エッセンシャル</vt:lpstr>
      <vt:lpstr>Detecting System Failures  with GPUs and LLVM</vt:lpstr>
      <vt:lpstr>System Failures</vt:lpstr>
      <vt:lpstr>Failure Detection</vt:lpstr>
      <vt:lpstr>Black-box Monitoring</vt:lpstr>
      <vt:lpstr>White-box Monitoring</vt:lpstr>
      <vt:lpstr>Our Approach: GPUSentinel</vt:lpstr>
      <vt:lpstr>Advantages of Using GPUs</vt:lpstr>
      <vt:lpstr>Detectable Failures</vt:lpstr>
      <vt:lpstr>Accessing Main Memory</vt:lpstr>
      <vt:lpstr>Modified Memory Management</vt:lpstr>
      <vt:lpstr>Address Translation of OS Data</vt:lpstr>
      <vt:lpstr>LLView Framework</vt:lpstr>
      <vt:lpstr>Developing System Monitors</vt:lpstr>
      <vt:lpstr>Compiling System Monitors</vt:lpstr>
      <vt:lpstr>Direct VRAM Output</vt:lpstr>
      <vt:lpstr>Direct GPU Communication</vt:lpstr>
      <vt:lpstr>Experiments</vt:lpstr>
      <vt:lpstr>Detection of Deadlocks</vt:lpstr>
      <vt:lpstr>Detection of CPU Anomaly</vt:lpstr>
      <vt:lpstr>Detection of Out-of-memory</vt:lpstr>
      <vt:lpstr>Related Work</vt:lpstr>
      <vt:lpstr>Conclusion</vt:lpstr>
    </vt:vector>
  </TitlesOfParts>
  <Company>Kyushu Institute of Technology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クラウドにおける 仮想マシン・セキュリティ</dc:title>
  <dc:creator>Kourai Kenichi</dc:creator>
  <cp:lastModifiedBy>Microsoft Office User</cp:lastModifiedBy>
  <cp:revision>1959</cp:revision>
  <cp:lastPrinted>2019-08-17T14:50:09Z</cp:lastPrinted>
  <dcterms:created xsi:type="dcterms:W3CDTF">2014-07-04T01:06:17Z</dcterms:created>
  <dcterms:modified xsi:type="dcterms:W3CDTF">2019-08-23T02:01:48Z</dcterms:modified>
</cp:coreProperties>
</file>