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54" r:id="rId2"/>
  </p:sldMasterIdLst>
  <p:notesMasterIdLst>
    <p:notesMasterId r:id="rId18"/>
  </p:notesMasterIdLst>
  <p:handoutMasterIdLst>
    <p:handoutMasterId r:id="rId19"/>
  </p:handoutMasterIdLst>
  <p:sldIdLst>
    <p:sldId id="256" r:id="rId3"/>
    <p:sldId id="275" r:id="rId4"/>
    <p:sldId id="276" r:id="rId5"/>
    <p:sldId id="277" r:id="rId6"/>
    <p:sldId id="278" r:id="rId7"/>
    <p:sldId id="279" r:id="rId8"/>
    <p:sldId id="280" r:id="rId9"/>
    <p:sldId id="281" r:id="rId10"/>
    <p:sldId id="282" r:id="rId11"/>
    <p:sldId id="283" r:id="rId12"/>
    <p:sldId id="285" r:id="rId13"/>
    <p:sldId id="287" r:id="rId14"/>
    <p:sldId id="288" r:id="rId15"/>
    <p:sldId id="270" r:id="rId16"/>
    <p:sldId id="271" r:id="rId17"/>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CC60"/>
    <a:srgbClr val="EA95FF"/>
    <a:srgbClr val="9B41E2"/>
    <a:srgbClr val="12E467"/>
    <a:srgbClr val="FF7C80"/>
    <a:srgbClr val="FF0066"/>
    <a:srgbClr val="FFD966"/>
    <a:srgbClr val="76ABDC"/>
    <a:srgbClr val="FF3737"/>
    <a:srgbClr val="97F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76369"/>
  </p:normalViewPr>
  <p:slideViewPr>
    <p:cSldViewPr snapToGrid="0">
      <p:cViewPr varScale="1">
        <p:scale>
          <a:sx n="111" d="100"/>
          <a:sy n="111" d="100"/>
        </p:scale>
        <p:origin x="1712" y="20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ltLang="ja-JP" baseline="0" dirty="0">
                <a:solidFill>
                  <a:schemeClr val="tx1"/>
                </a:solidFill>
              </a:rPr>
              <a:t>VM</a:t>
            </a:r>
            <a:r>
              <a:rPr lang="ja-JP" altLang="en-US" baseline="0" dirty="0">
                <a:solidFill>
                  <a:schemeClr val="tx1"/>
                </a:solidFill>
              </a:rPr>
              <a:t>一覧の取得時間</a:t>
            </a:r>
          </a:p>
        </c:rich>
      </c:tx>
      <c:layout>
        <c:manualLayout>
          <c:xMode val="edge"/>
          <c:yMode val="edge"/>
          <c:x val="0.36172453144377614"/>
          <c:y val="3.198989472545534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7646796816321301"/>
          <c:y val="0.14075869187326187"/>
          <c:w val="0.6775296579221376"/>
          <c:h val="0.70314033589450564"/>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1"/>
              </a:solidFill>
              <a:ln>
                <a:solidFill>
                  <a:schemeClr val="accent1"/>
                </a:solidFill>
              </a:ln>
              <a:effectLst/>
            </c:spPr>
            <c:extLst>
              <c:ext xmlns:c16="http://schemas.microsoft.com/office/drawing/2014/chart" uri="{C3380CC4-5D6E-409C-BE32-E72D297353CC}">
                <c16:uniqueId val="{00000001-82C9-4E7C-9F3E-95757BBD95B0}"/>
              </c:ext>
            </c:extLst>
          </c:dPt>
          <c:dPt>
            <c:idx val="1"/>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2-82C9-4E7C-9F3E-95757BBD95B0}"/>
              </c:ext>
            </c:extLst>
          </c:dPt>
          <c:cat>
            <c:strRef>
              <c:f>(Sheet1!$B$26,Sheet1!$D$26)</c:f>
              <c:strCache>
                <c:ptCount val="2"/>
                <c:pt idx="0">
                  <c:v>VS-monitor</c:v>
                </c:pt>
                <c:pt idx="1">
                  <c:v>管理コマンド</c:v>
                </c:pt>
              </c:strCache>
            </c:strRef>
          </c:cat>
          <c:val>
            <c:numRef>
              <c:f>(Sheet1!$B$37,Sheet1!$D$37)</c:f>
              <c:numCache>
                <c:formatCode>General</c:formatCode>
                <c:ptCount val="2"/>
                <c:pt idx="0">
                  <c:v>10.8</c:v>
                </c:pt>
                <c:pt idx="1">
                  <c:v>15.2</c:v>
                </c:pt>
              </c:numCache>
            </c:numRef>
          </c:val>
          <c:extLst>
            <c:ext xmlns:c16="http://schemas.microsoft.com/office/drawing/2014/chart" uri="{C3380CC4-5D6E-409C-BE32-E72D297353CC}">
              <c16:uniqueId val="{00000000-82C9-4E7C-9F3E-95757BBD95B0}"/>
            </c:ext>
          </c:extLst>
        </c:ser>
        <c:dLbls>
          <c:showLegendKey val="0"/>
          <c:showVal val="0"/>
          <c:showCatName val="0"/>
          <c:showSerName val="0"/>
          <c:showPercent val="0"/>
          <c:showBubbleSize val="0"/>
        </c:dLbls>
        <c:gapWidth val="110"/>
        <c:overlap val="5"/>
        <c:axId val="386313232"/>
        <c:axId val="386317496"/>
      </c:barChart>
      <c:catAx>
        <c:axId val="3863132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500" b="0" i="0" u="none" strike="noStrike" kern="1200" baseline="0">
                <a:solidFill>
                  <a:schemeClr val="tx1"/>
                </a:solidFill>
                <a:latin typeface="+mn-lt"/>
                <a:ea typeface="+mn-ea"/>
                <a:cs typeface="+mn-cs"/>
              </a:defRPr>
            </a:pPr>
            <a:endParaRPr lang="ja-JP"/>
          </a:p>
        </c:txPr>
        <c:crossAx val="386317496"/>
        <c:crosses val="autoZero"/>
        <c:auto val="1"/>
        <c:lblAlgn val="ctr"/>
        <c:lblOffset val="100"/>
        <c:noMultiLvlLbl val="0"/>
      </c:catAx>
      <c:valAx>
        <c:axId val="386317496"/>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ja-JP" altLang="en-US" sz="1400" baseline="0">
                    <a:solidFill>
                      <a:schemeClr val="tx1"/>
                    </a:solidFill>
                  </a:rPr>
                  <a:t>実行時間（ミリ秒）</a:t>
                </a:r>
              </a:p>
            </c:rich>
          </c:tx>
          <c:layout>
            <c:manualLayout>
              <c:xMode val="edge"/>
              <c:yMode val="edge"/>
              <c:x val="3.2967988865692417E-2"/>
              <c:y val="0.23404449063935212"/>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386313232"/>
        <c:crosses val="autoZero"/>
        <c:crossBetween val="between"/>
        <c:majorUnit val="2"/>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ltLang="en-US" baseline="0" dirty="0">
                <a:solidFill>
                  <a:schemeClr val="tx1"/>
                </a:solidFill>
              </a:rPr>
              <a:t>仮想</a:t>
            </a:r>
            <a:r>
              <a:rPr lang="en-US" altLang="ja-JP" baseline="0" dirty="0">
                <a:solidFill>
                  <a:schemeClr val="tx1"/>
                </a:solidFill>
              </a:rPr>
              <a:t>CPU</a:t>
            </a:r>
            <a:r>
              <a:rPr lang="ja-JP" altLang="en-US" baseline="0" dirty="0">
                <a:solidFill>
                  <a:schemeClr val="tx1"/>
                </a:solidFill>
              </a:rPr>
              <a:t>の使用時間の取得時間</a:t>
            </a:r>
          </a:p>
        </c:rich>
      </c:tx>
      <c:layout>
        <c:manualLayout>
          <c:xMode val="edge"/>
          <c:yMode val="edge"/>
          <c:x val="0.18371984410212089"/>
          <c:y val="4.252028083473672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3068676614642974"/>
          <c:y val="0.14610347940891227"/>
          <c:w val="0.73203254046789912"/>
          <c:h val="0.73129951966452411"/>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1-35DF-4625-8003-0F178D9E434F}"/>
              </c:ext>
            </c:extLst>
          </c:dPt>
          <c:cat>
            <c:strRef>
              <c:f>(Sheet1!$B$45,Sheet1!$D$45)</c:f>
              <c:strCache>
                <c:ptCount val="2"/>
                <c:pt idx="0">
                  <c:v>VS-monitor</c:v>
                </c:pt>
                <c:pt idx="1">
                  <c:v>管理コマンド</c:v>
                </c:pt>
              </c:strCache>
            </c:strRef>
          </c:cat>
          <c:val>
            <c:numRef>
              <c:f>(Sheet1!$B$56,Sheet1!$D$56)</c:f>
              <c:numCache>
                <c:formatCode>General</c:formatCode>
                <c:ptCount val="2"/>
                <c:pt idx="0">
                  <c:v>14.1</c:v>
                </c:pt>
                <c:pt idx="1">
                  <c:v>18.399999999999999</c:v>
                </c:pt>
              </c:numCache>
            </c:numRef>
          </c:val>
          <c:extLst>
            <c:ext xmlns:c16="http://schemas.microsoft.com/office/drawing/2014/chart" uri="{C3380CC4-5D6E-409C-BE32-E72D297353CC}">
              <c16:uniqueId val="{00000000-35DF-4625-8003-0F178D9E434F}"/>
            </c:ext>
          </c:extLst>
        </c:ser>
        <c:dLbls>
          <c:showLegendKey val="0"/>
          <c:showVal val="0"/>
          <c:showCatName val="0"/>
          <c:showSerName val="0"/>
          <c:showPercent val="0"/>
          <c:showBubbleSize val="0"/>
        </c:dLbls>
        <c:gapWidth val="110"/>
        <c:overlap val="-27"/>
        <c:axId val="440140976"/>
        <c:axId val="440141960"/>
      </c:barChart>
      <c:catAx>
        <c:axId val="4401409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440141960"/>
        <c:crosses val="autoZero"/>
        <c:auto val="1"/>
        <c:lblAlgn val="ctr"/>
        <c:lblOffset val="100"/>
        <c:noMultiLvlLbl val="0"/>
      </c:catAx>
      <c:valAx>
        <c:axId val="44014196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ja-JP" altLang="en-US" sz="1400" baseline="0">
                    <a:solidFill>
                      <a:schemeClr val="tx1"/>
                    </a:solidFill>
                  </a:rPr>
                  <a:t>実行時間（ミリ秒）</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440140976"/>
        <c:crosses val="autoZero"/>
        <c:crossBetween val="between"/>
        <c:majorUnit val="2"/>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ltLang="en-US" baseline="0">
                <a:solidFill>
                  <a:schemeClr val="tx1"/>
                </a:solidFill>
              </a:rPr>
              <a:t>ネットワーク使用量の取得時間</a:t>
            </a:r>
          </a:p>
        </c:rich>
      </c:tx>
      <c:layout>
        <c:manualLayout>
          <c:xMode val="edge"/>
          <c:yMode val="edge"/>
          <c:x val="0.23860006674466017"/>
          <c:y val="0.10880014770319386"/>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1-382E-4CDA-A96F-4A1CF895BEAD}"/>
              </c:ext>
            </c:extLst>
          </c:dPt>
          <c:cat>
            <c:strRef>
              <c:f>(Sheet1!$B$64,Sheet1!$D$64)</c:f>
              <c:strCache>
                <c:ptCount val="2"/>
                <c:pt idx="0">
                  <c:v>VS-monitor</c:v>
                </c:pt>
                <c:pt idx="1">
                  <c:v>管理コマンド</c:v>
                </c:pt>
              </c:strCache>
            </c:strRef>
          </c:cat>
          <c:val>
            <c:numRef>
              <c:f>(Sheet1!$B$75,Sheet1!$D$75)</c:f>
              <c:numCache>
                <c:formatCode>General</c:formatCode>
                <c:ptCount val="2"/>
                <c:pt idx="0">
                  <c:v>12</c:v>
                </c:pt>
                <c:pt idx="1">
                  <c:v>7.6</c:v>
                </c:pt>
              </c:numCache>
            </c:numRef>
          </c:val>
          <c:extLst>
            <c:ext xmlns:c16="http://schemas.microsoft.com/office/drawing/2014/chart" uri="{C3380CC4-5D6E-409C-BE32-E72D297353CC}">
              <c16:uniqueId val="{00000000-382E-4CDA-A96F-4A1CF895BEAD}"/>
            </c:ext>
          </c:extLst>
        </c:ser>
        <c:dLbls>
          <c:showLegendKey val="0"/>
          <c:showVal val="0"/>
          <c:showCatName val="0"/>
          <c:showSerName val="0"/>
          <c:showPercent val="0"/>
          <c:showBubbleSize val="0"/>
        </c:dLbls>
        <c:gapWidth val="110"/>
        <c:overlap val="-27"/>
        <c:axId val="382293464"/>
        <c:axId val="382294120"/>
      </c:barChart>
      <c:catAx>
        <c:axId val="38229346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382294120"/>
        <c:crosses val="autoZero"/>
        <c:auto val="1"/>
        <c:lblAlgn val="ctr"/>
        <c:lblOffset val="100"/>
        <c:noMultiLvlLbl val="0"/>
      </c:catAx>
      <c:valAx>
        <c:axId val="38229412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400" baseline="0" dirty="0">
                    <a:solidFill>
                      <a:schemeClr val="tx1"/>
                    </a:solidFill>
                  </a:rPr>
                  <a:t>実行時間（ミリ秒）</a:t>
                </a:r>
              </a:p>
            </c:rich>
          </c:tx>
          <c:layout>
            <c:manualLayout>
              <c:xMode val="edge"/>
              <c:yMode val="edge"/>
              <c:x val="2.006017420444824E-2"/>
              <c:y val="0.23016399795663126"/>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382293464"/>
        <c:crosses val="autoZero"/>
        <c:crossBetween val="between"/>
        <c:majorUnit val="2"/>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ja-JP" altLang="en-US" baseline="0">
                <a:solidFill>
                  <a:schemeClr val="tx1"/>
                </a:solidFill>
              </a:rPr>
              <a:t>プロセス一覧の取得時間</a:t>
            </a:r>
          </a:p>
        </c:rich>
      </c:tx>
      <c:layout>
        <c:manualLayout>
          <c:xMode val="edge"/>
          <c:yMode val="edge"/>
          <c:x val="0.29246433337011246"/>
          <c:y val="0.12001937855872981"/>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24257840594708996"/>
          <c:y val="0.21284703995333917"/>
          <c:w val="0.69390728348481012"/>
          <c:h val="0.60744641294838142"/>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solidFill>
                  <a:schemeClr val="accent2"/>
                </a:solidFill>
              </a:ln>
              <a:effectLst/>
            </c:spPr>
            <c:extLst>
              <c:ext xmlns:c16="http://schemas.microsoft.com/office/drawing/2014/chart" uri="{C3380CC4-5D6E-409C-BE32-E72D297353CC}">
                <c16:uniqueId val="{00000001-E9B2-47E1-9A15-A1D95E1FB299}"/>
              </c:ext>
            </c:extLst>
          </c:dPt>
          <c:cat>
            <c:strRef>
              <c:f>(Sheet1!$B$5,Sheet1!$D$5)</c:f>
              <c:strCache>
                <c:ptCount val="2"/>
                <c:pt idx="0">
                  <c:v>VS-monitor</c:v>
                </c:pt>
                <c:pt idx="1">
                  <c:v>管理コマンド</c:v>
                </c:pt>
              </c:strCache>
            </c:strRef>
          </c:cat>
          <c:val>
            <c:numRef>
              <c:f>(Sheet1!$B$16,Sheet1!$D$16)</c:f>
              <c:numCache>
                <c:formatCode>General</c:formatCode>
                <c:ptCount val="2"/>
                <c:pt idx="0">
                  <c:v>29.6</c:v>
                </c:pt>
                <c:pt idx="1">
                  <c:v>26.8</c:v>
                </c:pt>
              </c:numCache>
            </c:numRef>
          </c:val>
          <c:extLst>
            <c:ext xmlns:c16="http://schemas.microsoft.com/office/drawing/2014/chart" uri="{C3380CC4-5D6E-409C-BE32-E72D297353CC}">
              <c16:uniqueId val="{00000000-E9B2-47E1-9A15-A1D95E1FB299}"/>
            </c:ext>
          </c:extLst>
        </c:ser>
        <c:dLbls>
          <c:showLegendKey val="0"/>
          <c:showVal val="0"/>
          <c:showCatName val="0"/>
          <c:showSerName val="0"/>
          <c:showPercent val="0"/>
          <c:showBubbleSize val="0"/>
        </c:dLbls>
        <c:gapWidth val="110"/>
        <c:overlap val="-27"/>
        <c:axId val="391432024"/>
        <c:axId val="391424808"/>
      </c:barChart>
      <c:catAx>
        <c:axId val="3914320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391424808"/>
        <c:crosses val="autoZero"/>
        <c:auto val="1"/>
        <c:lblAlgn val="ctr"/>
        <c:lblOffset val="100"/>
        <c:noMultiLvlLbl val="0"/>
      </c:catAx>
      <c:valAx>
        <c:axId val="391424808"/>
        <c:scaling>
          <c:orientation val="minMax"/>
          <c:min val="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ja-JP" altLang="en-US" sz="1400" baseline="0">
                    <a:solidFill>
                      <a:schemeClr val="tx1"/>
                    </a:solidFill>
                  </a:rPr>
                  <a:t>実行時間（ミリ秒）</a:t>
                </a:r>
              </a:p>
            </c:rich>
          </c:tx>
          <c:layout>
            <c:manualLayout>
              <c:xMode val="edge"/>
              <c:yMode val="edge"/>
              <c:x val="1.1908933231518726E-2"/>
              <c:y val="0.1896988918051910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ja-JP"/>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3914320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E7C817FB-F7BA-48AE-9EE1-99C0EC0444FB}" type="datetimeFigureOut">
              <a:rPr kumimoji="1" lang="ja-JP" altLang="en-US" smtClean="0"/>
              <a:t>2019/2/22</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BF4767D7-7386-494C-80B2-E1EE22C241AD}" type="slidenum">
              <a:rPr kumimoji="1" lang="ja-JP" altLang="en-US" smtClean="0"/>
              <a:t>‹#›</a:t>
            </a:fld>
            <a:endParaRPr kumimoji="1" lang="ja-JP" altLang="en-US"/>
          </a:p>
        </p:txBody>
      </p:sp>
    </p:spTree>
    <p:extLst>
      <p:ext uri="{BB962C8B-B14F-4D97-AF65-F5344CB8AC3E}">
        <p14:creationId xmlns:p14="http://schemas.microsoft.com/office/powerpoint/2010/main" val="3957782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3B604879-3D8E-AD45-A326-11AD329252FE}" type="datetimeFigureOut">
              <a:rPr kumimoji="1" lang="ja-JP" altLang="en-US" smtClean="0"/>
              <a:t>2019/2/22</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2D105DCE-BED4-7947-8CD1-0621DED58247}" type="slidenum">
              <a:rPr kumimoji="1" lang="ja-JP" altLang="en-US" smtClean="0"/>
              <a:t>‹#›</a:t>
            </a:fld>
            <a:endParaRPr kumimoji="1" lang="ja-JP" altLang="en-US"/>
          </a:p>
        </p:txBody>
      </p:sp>
    </p:spTree>
    <p:extLst>
      <p:ext uri="{BB962C8B-B14F-4D97-AF65-F5344CB8AC3E}">
        <p14:creationId xmlns:p14="http://schemas.microsoft.com/office/powerpoint/2010/main" val="14508679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信頼できないクラウドにおける仮想化システムの監視機構と</a:t>
            </a:r>
            <a:r>
              <a:rPr kumimoji="1" lang="ja-JP" altLang="en-US"/>
              <a:t>題しまして、、</a:t>
            </a:r>
            <a:r>
              <a:rPr kumimoji="1" lang="ja-JP" altLang="en-US" dirty="0"/>
              <a:t>機械情報工学科光来研究室</a:t>
            </a:r>
            <a:r>
              <a:rPr kumimoji="1" lang="en-US" altLang="ja-JP" dirty="0"/>
              <a:t>B4</a:t>
            </a:r>
            <a:r>
              <a:rPr kumimoji="1" lang="ja-JP" altLang="en-US" dirty="0"/>
              <a:t>の平川が</a:t>
            </a:r>
            <a:r>
              <a:rPr kumimoji="1" lang="ja-JP" altLang="en-US"/>
              <a:t>発表します</a:t>
            </a:r>
            <a:endParaRPr kumimoji="1" lang="en-US" altLang="ja-JP" dirty="0"/>
          </a:p>
          <a:p>
            <a:endParaRPr kumimoji="1" lang="en-US" altLang="ja-JP" dirty="0"/>
          </a:p>
          <a:p>
            <a:r>
              <a:rPr kumimoji="1" lang="ja-JP" altLang="en-US"/>
              <a:t>ゆっくりしゃべる</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1</a:t>
            </a:fld>
            <a:endParaRPr kumimoji="1" lang="ja-JP" altLang="en-US"/>
          </a:p>
        </p:txBody>
      </p:sp>
    </p:spTree>
    <p:extLst>
      <p:ext uri="{BB962C8B-B14F-4D97-AF65-F5344CB8AC3E}">
        <p14:creationId xmlns:p14="http://schemas.microsoft.com/office/powerpoint/2010/main" val="3596107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７分</a:t>
            </a:r>
            <a:r>
              <a:rPr kumimoji="1" lang="en-US" altLang="ja-JP" dirty="0"/>
              <a:t>〜7</a:t>
            </a:r>
            <a:r>
              <a:rPr kumimoji="1" lang="ja-JP" altLang="en-US"/>
              <a:t>分１０秒</a:t>
            </a:r>
            <a:endParaRPr kumimoji="1" lang="en-US" altLang="ja-JP" dirty="0"/>
          </a:p>
          <a:p>
            <a:r>
              <a:rPr kumimoji="1" lang="en-US" altLang="ja-JP" dirty="0"/>
              <a:t>VS-monitor</a:t>
            </a:r>
            <a:r>
              <a:rPr kumimoji="1" lang="ja-JP" altLang="en-US"/>
              <a:t>では監視</a:t>
            </a:r>
            <a:r>
              <a:rPr kumimoji="1" lang="ja-JP" altLang="en-US" dirty="0"/>
              <a:t>システムの開発を容易にするために</a:t>
            </a:r>
            <a:r>
              <a:rPr kumimoji="1" lang="en-US" altLang="ja-JP" dirty="0" err="1"/>
              <a:t>LLView</a:t>
            </a:r>
            <a:r>
              <a:rPr kumimoji="1" lang="ja-JP" altLang="en-US" dirty="0"/>
              <a:t>というツール</a:t>
            </a:r>
            <a:r>
              <a:rPr kumimoji="1" lang="ja-JP" altLang="en-US"/>
              <a:t>を用いました。</a:t>
            </a:r>
            <a:r>
              <a:rPr kumimoji="1" lang="en-US" altLang="ja-JP" dirty="0" err="1"/>
              <a:t>LLView</a:t>
            </a:r>
            <a:r>
              <a:rPr kumimoji="1" lang="ja-JP" altLang="en-US" dirty="0"/>
              <a:t>はオフロードした監視システムにアドレス変換を行うコードを自動挿入する</a:t>
            </a:r>
            <a:r>
              <a:rPr kumimoji="1" lang="ja-JP" altLang="en-US"/>
              <a:t>ツールです。ハイパーバイザのソースコードを</a:t>
            </a:r>
            <a:r>
              <a:rPr kumimoji="1" lang="ja-JP" altLang="en-US" dirty="0"/>
              <a:t>利用</a:t>
            </a:r>
            <a:r>
              <a:rPr kumimoji="1" lang="ja-JP" altLang="en-US"/>
              <a:t>してハイパーバイザ内</a:t>
            </a:r>
            <a:r>
              <a:rPr kumimoji="1" lang="ja-JP" altLang="en-US" dirty="0"/>
              <a:t>のデータのアドレス変換を行うハイパーバイザ用の</a:t>
            </a:r>
            <a:r>
              <a:rPr kumimoji="1" lang="en-US" altLang="ja-JP" dirty="0" err="1"/>
              <a:t>LLView</a:t>
            </a:r>
            <a:r>
              <a:rPr kumimoji="1" lang="ja-JP" altLang="en-US" dirty="0"/>
              <a:t>を開発</a:t>
            </a:r>
            <a:r>
              <a:rPr kumimoji="1" lang="ja-JP" altLang="en-US"/>
              <a:t>しました。また</a:t>
            </a:r>
            <a:r>
              <a:rPr kumimoji="1" lang="ja-JP" altLang="en-US" dirty="0"/>
              <a:t>、管理</a:t>
            </a:r>
            <a:r>
              <a:rPr kumimoji="1" lang="en-US" altLang="ja-JP" dirty="0"/>
              <a:t>VM</a:t>
            </a:r>
            <a:r>
              <a:rPr kumimoji="1" lang="ja-JP" altLang="en-US" dirty="0"/>
              <a:t>内のデータのアドレス</a:t>
            </a:r>
            <a:r>
              <a:rPr kumimoji="1" lang="ja-JP" altLang="en-US"/>
              <a:t>変換を行う、</a:t>
            </a:r>
            <a:r>
              <a:rPr kumimoji="1" lang="ja-JP" altLang="en-US" dirty="0"/>
              <a:t>管理</a:t>
            </a:r>
            <a:r>
              <a:rPr kumimoji="1" lang="en-US" altLang="ja-JP" dirty="0"/>
              <a:t>VM</a:t>
            </a:r>
            <a:r>
              <a:rPr kumimoji="1" lang="ja-JP" altLang="en-US" dirty="0"/>
              <a:t>用の</a:t>
            </a:r>
            <a:r>
              <a:rPr kumimoji="1" lang="en-US" altLang="ja-JP" dirty="0" err="1"/>
              <a:t>LLView</a:t>
            </a:r>
            <a:r>
              <a:rPr kumimoji="1" lang="ja-JP" altLang="en-US" dirty="0"/>
              <a:t>も開発しました。管理</a:t>
            </a:r>
            <a:r>
              <a:rPr kumimoji="1" lang="en-US" altLang="ja-JP" dirty="0"/>
              <a:t>VM</a:t>
            </a:r>
            <a:r>
              <a:rPr kumimoji="1" lang="ja-JP" altLang="en-US" dirty="0"/>
              <a:t>用</a:t>
            </a:r>
            <a:r>
              <a:rPr kumimoji="1" lang="ja-JP" altLang="en-US"/>
              <a:t>の</a:t>
            </a:r>
            <a:r>
              <a:rPr kumimoji="1" lang="en-US" altLang="ja-JP" dirty="0" err="1"/>
              <a:t>LLView</a:t>
            </a:r>
            <a:r>
              <a:rPr kumimoji="1" lang="ja-JP" altLang="en-US"/>
              <a:t>はハイパーバイザ用の</a:t>
            </a:r>
            <a:r>
              <a:rPr kumimoji="1" lang="en-US" altLang="ja-JP" dirty="0" err="1"/>
              <a:t>LLView</a:t>
            </a:r>
            <a:r>
              <a:rPr kumimoji="1" lang="ja-JP" altLang="en-US"/>
              <a:t>を利用して管理</a:t>
            </a:r>
            <a:r>
              <a:rPr kumimoji="1" lang="en-US" altLang="ja-JP" dirty="0"/>
              <a:t>VM</a:t>
            </a:r>
            <a:r>
              <a:rPr kumimoji="1" lang="ja-JP" altLang="en-US"/>
              <a:t>のアドレス変換表を取得し、これを利用してアドレス変換を行います。</a:t>
            </a:r>
            <a:endParaRPr kumimoji="1" lang="en-US" altLang="ja-JP" dirty="0"/>
          </a:p>
          <a:p>
            <a:endParaRPr kumimoji="1" lang="en-US" altLang="ja-JP" dirty="0"/>
          </a:p>
          <a:p>
            <a:endParaRPr kumimoji="1" lang="en-US" altLang="ja-JP" dirty="0"/>
          </a:p>
          <a:p>
            <a:endParaRPr kumimoji="1" lang="en-US" altLang="ja-JP" dirty="0"/>
          </a:p>
          <a:p>
            <a:r>
              <a:rPr kumimoji="1" lang="ja-JP" altLang="en-US"/>
              <a:t>アドレス変換を自動でできるやつ</a:t>
            </a:r>
            <a:r>
              <a:rPr kumimoji="1" lang="en-US" altLang="ja-JP" dirty="0"/>
              <a:t>〜</a:t>
            </a:r>
            <a:r>
              <a:rPr kumimoji="1" lang="ja-JP" altLang="en-US"/>
              <a:t>てくらいが伝わればいい</a:t>
            </a:r>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10</a:t>
            </a:fld>
            <a:endParaRPr kumimoji="1" lang="ja-JP" altLang="en-US"/>
          </a:p>
        </p:txBody>
      </p:sp>
    </p:spTree>
    <p:extLst>
      <p:ext uri="{BB962C8B-B14F-4D97-AF65-F5344CB8AC3E}">
        <p14:creationId xmlns:p14="http://schemas.microsoft.com/office/powerpoint/2010/main" val="4028447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７分５０</a:t>
            </a:r>
            <a:r>
              <a:rPr kumimoji="1" lang="en-US" altLang="ja-JP" dirty="0"/>
              <a:t>〜</a:t>
            </a:r>
            <a:r>
              <a:rPr kumimoji="1" lang="ja-JP" altLang="en-US"/>
              <a:t>８分</a:t>
            </a:r>
            <a:endParaRPr kumimoji="1" lang="en-US" altLang="ja-JP" dirty="0"/>
          </a:p>
          <a:p>
            <a:r>
              <a:rPr kumimoji="1" lang="ja-JP" altLang="en-US"/>
              <a:t>次</a:t>
            </a:r>
            <a:r>
              <a:rPr kumimoji="1" lang="ja-JP" altLang="en-US" dirty="0"/>
              <a:t>は実験について説明します。</a:t>
            </a:r>
            <a:r>
              <a:rPr kumimoji="1" lang="en-US" altLang="ja-JP" dirty="0"/>
              <a:t>VS-monitor</a:t>
            </a:r>
            <a:r>
              <a:rPr kumimoji="1" lang="ja-JP" altLang="en-US" dirty="0" err="1"/>
              <a:t>の監</a:t>
            </a:r>
            <a:r>
              <a:rPr kumimoji="1" lang="ja-JP" altLang="en-US" dirty="0"/>
              <a:t>視性能を調べる実験を行いました。実験内容はハイパーバイザの情報</a:t>
            </a:r>
            <a:r>
              <a:rPr kumimoji="1" lang="ja-JP" altLang="en-US"/>
              <a:t>を取得するプログラム</a:t>
            </a:r>
            <a:r>
              <a:rPr kumimoji="1" lang="ja-JP" altLang="en-US" dirty="0"/>
              <a:t>と管理</a:t>
            </a:r>
            <a:r>
              <a:rPr kumimoji="1" lang="en-US" altLang="ja-JP" dirty="0"/>
              <a:t>VM</a:t>
            </a:r>
            <a:r>
              <a:rPr kumimoji="1" lang="ja-JP" altLang="en-US" dirty="0"/>
              <a:t>の情報</a:t>
            </a:r>
            <a:r>
              <a:rPr kumimoji="1" lang="ja-JP" altLang="en-US"/>
              <a:t>の取得するプログラム</a:t>
            </a:r>
            <a:r>
              <a:rPr kumimoji="1" lang="ja-JP" altLang="en-US" dirty="0"/>
              <a:t>の実行時間を測定しました</a:t>
            </a:r>
            <a:r>
              <a:rPr kumimoji="1" lang="ja-JP" altLang="en-US"/>
              <a:t>。比較対象と</a:t>
            </a:r>
            <a:r>
              <a:rPr kumimoji="1" lang="ja-JP" altLang="en-US" dirty="0"/>
              <a:t>して，ネストした仮想化を用いていない</a:t>
            </a:r>
            <a:r>
              <a:rPr kumimoji="1" lang="ja-JP" altLang="en-US"/>
              <a:t>従来の安全ではない仮想化</a:t>
            </a:r>
            <a:r>
              <a:rPr kumimoji="1" lang="ja-JP" altLang="en-US" dirty="0"/>
              <a:t>システムの</a:t>
            </a:r>
            <a:r>
              <a:rPr kumimoji="1" lang="ja-JP" altLang="en-US"/>
              <a:t>管理</a:t>
            </a:r>
            <a:r>
              <a:rPr kumimoji="1" lang="en-US" altLang="ja-JP" dirty="0"/>
              <a:t>VM</a:t>
            </a:r>
            <a:r>
              <a:rPr kumimoji="1" lang="ja-JP" altLang="en-US"/>
              <a:t>で管理</a:t>
            </a:r>
            <a:r>
              <a:rPr kumimoji="1" lang="ja-JP" altLang="en-US" dirty="0"/>
              <a:t>コマンドを実行</a:t>
            </a:r>
            <a:r>
              <a:rPr kumimoji="1" lang="ja-JP" altLang="en-US"/>
              <a:t>し、情報</a:t>
            </a:r>
            <a:r>
              <a:rPr kumimoji="1" lang="ja-JP" altLang="en-US" dirty="0"/>
              <a:t>を取得</a:t>
            </a:r>
            <a:r>
              <a:rPr kumimoji="1" lang="ja-JP" altLang="en-US"/>
              <a:t>する時間も測定</a:t>
            </a:r>
            <a:r>
              <a:rPr kumimoji="1" lang="ja-JP" altLang="en-US" dirty="0"/>
              <a:t>しました。実験環境は以下の表のようになって</a:t>
            </a:r>
            <a:r>
              <a:rPr kumimoji="1" lang="ja-JP" altLang="en-US"/>
              <a:t>います。</a:t>
            </a:r>
            <a:endParaRPr kumimoji="1" lang="en-US" altLang="ja-JP" dirty="0"/>
          </a:p>
          <a:p>
            <a:endParaRPr kumimoji="1" lang="en-US" altLang="ja-JP" dirty="0"/>
          </a:p>
          <a:p>
            <a:endParaRPr kumimoji="1" lang="en-US" altLang="ja-JP" dirty="0"/>
          </a:p>
          <a:p>
            <a:r>
              <a:rPr kumimoji="1" lang="ja-JP" altLang="en-US"/>
              <a:t>比較対象は安全じゃない方法ってところを強調</a:t>
            </a:r>
            <a:endParaRPr kumimoji="1" lang="ja-JP" altLang="en-US"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11</a:t>
            </a:fld>
            <a:endParaRPr kumimoji="1" lang="ja-JP" altLang="en-US"/>
          </a:p>
        </p:txBody>
      </p:sp>
    </p:spTree>
    <p:extLst>
      <p:ext uri="{BB962C8B-B14F-4D97-AF65-F5344CB8AC3E}">
        <p14:creationId xmlns:p14="http://schemas.microsoft.com/office/powerpoint/2010/main" val="2767025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8</a:t>
            </a:r>
            <a:r>
              <a:rPr kumimoji="1" lang="ja-JP" altLang="en-US"/>
              <a:t>分２</a:t>
            </a:r>
            <a:r>
              <a:rPr kumimoji="1" lang="en-US" altLang="ja-JP" dirty="0"/>
              <a:t>0</a:t>
            </a:r>
            <a:r>
              <a:rPr kumimoji="1" lang="ja-JP" altLang="en-US"/>
              <a:t>秒</a:t>
            </a:r>
            <a:endParaRPr kumimoji="1" lang="en-US" altLang="ja-JP" dirty="0"/>
          </a:p>
          <a:p>
            <a:r>
              <a:rPr kumimoji="1" lang="ja-JP" altLang="en-US"/>
              <a:t>ハイパーバイザ</a:t>
            </a:r>
            <a:r>
              <a:rPr kumimoji="1" lang="ja-JP" altLang="en-US" dirty="0"/>
              <a:t>の監視性能の実験結果です。ハイパーバイザが管理している</a:t>
            </a:r>
            <a:r>
              <a:rPr kumimoji="1" lang="en-US" altLang="ja-JP" dirty="0"/>
              <a:t>VM</a:t>
            </a:r>
            <a:r>
              <a:rPr kumimoji="1" lang="ja-JP" altLang="en-US" dirty="0"/>
              <a:t>の情報を取得するのにかかる時間を測定しました。左のグラフが</a:t>
            </a:r>
            <a:r>
              <a:rPr kumimoji="1" lang="en-US" altLang="ja-JP" dirty="0"/>
              <a:t>VM</a:t>
            </a:r>
            <a:r>
              <a:rPr kumimoji="1" lang="ja-JP" altLang="en-US" dirty="0"/>
              <a:t>一覧情報を取得するのにかかった時間で右のグラフが仮想</a:t>
            </a:r>
            <a:r>
              <a:rPr kumimoji="1" lang="en-US" altLang="ja-JP" dirty="0"/>
              <a:t>CPU</a:t>
            </a:r>
            <a:r>
              <a:rPr kumimoji="1" lang="ja-JP" altLang="en-US" dirty="0"/>
              <a:t>の使用時間の情報を取得するのにかかった時間になって</a:t>
            </a:r>
            <a:r>
              <a:rPr kumimoji="1" lang="ja-JP" altLang="en-US"/>
              <a:t>います。青いほうが</a:t>
            </a:r>
            <a:r>
              <a:rPr kumimoji="1" lang="en-US" altLang="ja-JP" dirty="0"/>
              <a:t>VS-monitor</a:t>
            </a:r>
            <a:r>
              <a:rPr kumimoji="1" lang="ja-JP" altLang="en-US"/>
              <a:t>でオレンジが従来システムの管理コマンドで取得した時間です。</a:t>
            </a:r>
            <a:r>
              <a:rPr kumimoji="1" lang="en-US" altLang="ja-JP" dirty="0"/>
              <a:t>VM</a:t>
            </a:r>
            <a:r>
              <a:rPr kumimoji="1" lang="ja-JP" altLang="en-US" dirty="0"/>
              <a:t>一覧の取得時間では従来の管理コマンドに比べて</a:t>
            </a:r>
            <a:r>
              <a:rPr kumimoji="1" lang="en-US" altLang="ja-JP" dirty="0"/>
              <a:t>VS-monitor</a:t>
            </a:r>
            <a:r>
              <a:rPr kumimoji="1" lang="ja-JP" altLang="en-US"/>
              <a:t>は</a:t>
            </a:r>
            <a:r>
              <a:rPr kumimoji="1" lang="en-US" altLang="ja-JP" dirty="0"/>
              <a:t>4.4</a:t>
            </a:r>
            <a:r>
              <a:rPr kumimoji="1" lang="ja-JP" altLang="en-US"/>
              <a:t>ミリ秒高速</a:t>
            </a:r>
            <a:r>
              <a:rPr kumimoji="1" lang="ja-JP" altLang="en-US" dirty="0"/>
              <a:t>でした。また仮想</a:t>
            </a:r>
            <a:r>
              <a:rPr kumimoji="1" lang="en-US" altLang="ja-JP" dirty="0"/>
              <a:t>CPU</a:t>
            </a:r>
            <a:r>
              <a:rPr kumimoji="1" lang="ja-JP" altLang="en-US"/>
              <a:t>の使用時間</a:t>
            </a:r>
            <a:r>
              <a:rPr kumimoji="1" lang="ja-JP" altLang="en-US" dirty="0"/>
              <a:t>の取得は従来の管理</a:t>
            </a:r>
            <a:r>
              <a:rPr kumimoji="1" lang="ja-JP" altLang="en-US"/>
              <a:t>コマンドより</a:t>
            </a:r>
            <a:r>
              <a:rPr kumimoji="1" lang="en-US" altLang="ja-JP" dirty="0"/>
              <a:t>4.3</a:t>
            </a:r>
            <a:r>
              <a:rPr kumimoji="1" lang="ja-JP" altLang="en-US"/>
              <a:t>ミリ秒高速</a:t>
            </a:r>
            <a:r>
              <a:rPr kumimoji="1" lang="ja-JP" altLang="en-US" dirty="0"/>
              <a:t>という結果となりました。</a:t>
            </a:r>
            <a:endParaRPr kumimoji="1" lang="en-US" altLang="ja-JP" dirty="0"/>
          </a:p>
          <a:p>
            <a:r>
              <a:rPr kumimoji="1" lang="ja-JP" altLang="en-US"/>
              <a:t>このような結果になったのは従来</a:t>
            </a:r>
            <a:r>
              <a:rPr kumimoji="1" lang="ja-JP" altLang="en-US" dirty="0"/>
              <a:t>の管理コマンドがハイパーバイザを呼び出す</a:t>
            </a:r>
            <a:r>
              <a:rPr kumimoji="1" lang="ja-JP" altLang="en-US"/>
              <a:t>オーバヘッドが大きかった</a:t>
            </a:r>
            <a:r>
              <a:rPr kumimoji="1" lang="ja-JP" altLang="en-US" dirty="0"/>
              <a:t>のが原因と</a:t>
            </a:r>
            <a:r>
              <a:rPr kumimoji="1" lang="ja-JP" altLang="en-US"/>
              <a:t>考えられます。</a:t>
            </a:r>
            <a:endParaRPr kumimoji="1" lang="en-US" altLang="ja-JP" dirty="0"/>
          </a:p>
          <a:p>
            <a:r>
              <a:rPr kumimoji="1" lang="ja-JP" altLang="en-US"/>
              <a:t>（ハイパーコール　＞　</a:t>
            </a:r>
            <a:r>
              <a:rPr kumimoji="1" lang="en-US" altLang="ja-JP" dirty="0"/>
              <a:t>VS</a:t>
            </a:r>
            <a:r>
              <a:rPr kumimoji="1" lang="ja-JP" altLang="en-US"/>
              <a:t>のアドレス変換）</a:t>
            </a:r>
            <a:endParaRPr kumimoji="1" lang="en-US" altLang="ja-JP" dirty="0"/>
          </a:p>
          <a:p>
            <a:r>
              <a:rPr kumimoji="1" lang="ja-JP" altLang="en-US"/>
              <a:t>こっちも</a:t>
            </a:r>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12</a:t>
            </a:fld>
            <a:endParaRPr kumimoji="1" lang="ja-JP" altLang="en-US"/>
          </a:p>
        </p:txBody>
      </p:sp>
    </p:spTree>
    <p:extLst>
      <p:ext uri="{BB962C8B-B14F-4D97-AF65-F5344CB8AC3E}">
        <p14:creationId xmlns:p14="http://schemas.microsoft.com/office/powerpoint/2010/main" val="1900345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9</a:t>
            </a:r>
            <a:r>
              <a:rPr kumimoji="1" lang="ja-JP" altLang="en-US"/>
              <a:t>分２</a:t>
            </a:r>
            <a:r>
              <a:rPr kumimoji="1" lang="en-US" altLang="ja-JP" dirty="0"/>
              <a:t>0</a:t>
            </a:r>
            <a:r>
              <a:rPr kumimoji="1" lang="ja-JP" altLang="en-US"/>
              <a:t>秒</a:t>
            </a:r>
            <a:endParaRPr kumimoji="1" lang="en-US" altLang="ja-JP" dirty="0"/>
          </a:p>
          <a:p>
            <a:r>
              <a:rPr kumimoji="1" lang="ja-JP" altLang="en-US"/>
              <a:t>次</a:t>
            </a:r>
            <a:r>
              <a:rPr kumimoji="1" lang="ja-JP" altLang="en-US" dirty="0"/>
              <a:t>は管理</a:t>
            </a:r>
            <a:r>
              <a:rPr kumimoji="1" lang="en-US" altLang="ja-JP" dirty="0"/>
              <a:t>VM</a:t>
            </a:r>
            <a:r>
              <a:rPr kumimoji="1" lang="ja-JP" altLang="en-US" dirty="0" err="1"/>
              <a:t>の監</a:t>
            </a:r>
            <a:r>
              <a:rPr kumimoji="1" lang="ja-JP" altLang="en-US" dirty="0"/>
              <a:t>視性能の実験結果です。管理</a:t>
            </a:r>
            <a:r>
              <a:rPr kumimoji="1" lang="en-US" altLang="ja-JP" dirty="0"/>
              <a:t>VM</a:t>
            </a:r>
            <a:r>
              <a:rPr kumimoji="1" lang="ja-JP" altLang="en-US" dirty="0"/>
              <a:t>が管理する情報の取得時間を測定しました。左のグラフが、管理</a:t>
            </a:r>
            <a:r>
              <a:rPr kumimoji="1" lang="en-US" altLang="ja-JP" dirty="0"/>
              <a:t>VM</a:t>
            </a:r>
            <a:r>
              <a:rPr kumimoji="1" lang="ja-JP" altLang="en-US" dirty="0"/>
              <a:t>のプロセス一覧を取得するのにかかった時間で、右の</a:t>
            </a:r>
            <a:r>
              <a:rPr kumimoji="1" lang="ja-JP" altLang="en-US"/>
              <a:t>グラフが</a:t>
            </a:r>
            <a:r>
              <a:rPr kumimoji="1" lang="en-US" altLang="ja-JP" dirty="0"/>
              <a:t>VM</a:t>
            </a:r>
            <a:r>
              <a:rPr kumimoji="1" lang="ja-JP" altLang="en-US" dirty="0"/>
              <a:t>のネットワークの使用量の取得時間になっています。管理</a:t>
            </a:r>
            <a:r>
              <a:rPr kumimoji="1" lang="en-US" altLang="ja-JP" dirty="0"/>
              <a:t>VM</a:t>
            </a:r>
            <a:r>
              <a:rPr kumimoji="1" lang="ja-JP" altLang="en-US" dirty="0"/>
              <a:t>のプロセス一覧の取得時間は、従来の管理コマンド</a:t>
            </a:r>
            <a:r>
              <a:rPr kumimoji="1" lang="ja-JP" altLang="en-US"/>
              <a:t>に比べて</a:t>
            </a:r>
            <a:r>
              <a:rPr kumimoji="1" lang="en-US" altLang="ja-JP" dirty="0"/>
              <a:t>2.8</a:t>
            </a:r>
            <a:r>
              <a:rPr kumimoji="1" lang="ja-JP" altLang="en-US"/>
              <a:t>ミリ秒増加</a:t>
            </a:r>
            <a:r>
              <a:rPr kumimoji="1" lang="ja-JP" altLang="en-US" dirty="0"/>
              <a:t>しました。</a:t>
            </a:r>
            <a:r>
              <a:rPr kumimoji="1" lang="ja-JP" altLang="en-US"/>
              <a:t>また、</a:t>
            </a:r>
            <a:r>
              <a:rPr kumimoji="1" lang="en-US" altLang="ja-JP" dirty="0"/>
              <a:t>VM</a:t>
            </a:r>
            <a:r>
              <a:rPr kumimoji="1" lang="ja-JP" altLang="en-US" dirty="0"/>
              <a:t>のネットワークの使用量の取得時間は従来の管理コマンド</a:t>
            </a:r>
            <a:r>
              <a:rPr kumimoji="1" lang="ja-JP" altLang="en-US"/>
              <a:t>に比べて</a:t>
            </a:r>
            <a:r>
              <a:rPr kumimoji="1" lang="en-US" altLang="ja-JP" dirty="0"/>
              <a:t>4.4</a:t>
            </a:r>
            <a:r>
              <a:rPr kumimoji="1" lang="ja-JP" altLang="en-US"/>
              <a:t>ミリ秒増加</a:t>
            </a:r>
            <a:r>
              <a:rPr kumimoji="1" lang="ja-JP" altLang="en-US" dirty="0"/>
              <a:t>という結果になりました。このような結果になったのは、</a:t>
            </a:r>
            <a:r>
              <a:rPr kumimoji="1" lang="en-US" altLang="ja-JP" dirty="0"/>
              <a:t>VS-monitor</a:t>
            </a:r>
            <a:r>
              <a:rPr kumimoji="1" lang="ja-JP" altLang="en-US" dirty="0"/>
              <a:t>が</a:t>
            </a:r>
            <a:r>
              <a:rPr kumimoji="1" lang="ja-JP" altLang="en-US"/>
              <a:t>管理</a:t>
            </a:r>
            <a:r>
              <a:rPr kumimoji="1" lang="en-US" altLang="ja-JP" dirty="0"/>
              <a:t>VM</a:t>
            </a:r>
            <a:r>
              <a:rPr kumimoji="1" lang="ja-JP" altLang="en-US"/>
              <a:t>の情報</a:t>
            </a:r>
            <a:r>
              <a:rPr kumimoji="1" lang="ja-JP" altLang="en-US" dirty="0"/>
              <a:t>を取得する際のアドレス変換のオーバヘッドが大きい</a:t>
            </a:r>
            <a:r>
              <a:rPr kumimoji="1" lang="ja-JP" altLang="en-US"/>
              <a:t>と考えられます</a:t>
            </a:r>
            <a:endParaRPr kumimoji="1" lang="en-US" altLang="ja-JP" dirty="0"/>
          </a:p>
          <a:p>
            <a:r>
              <a:rPr kumimoji="1" lang="ja-JP" altLang="en-US"/>
              <a:t>（システムコール　＜　</a:t>
            </a:r>
            <a:r>
              <a:rPr kumimoji="1" lang="en-US" altLang="ja-JP" dirty="0"/>
              <a:t>VS</a:t>
            </a:r>
            <a:r>
              <a:rPr kumimoji="1" lang="ja-JP" altLang="en-US"/>
              <a:t>のアドレス変換）</a:t>
            </a:r>
            <a:endParaRPr kumimoji="1" lang="en-US" altLang="ja-JP" dirty="0"/>
          </a:p>
          <a:p>
            <a:endParaRPr kumimoji="1" lang="en-US" altLang="ja-JP" dirty="0"/>
          </a:p>
          <a:p>
            <a:r>
              <a:rPr kumimoji="1" lang="ja-JP" altLang="en-US"/>
              <a:t>頻繁に取る１秒の１回程度なら４ミリ秒くらいの増加なら問題ないのでは？安全の代価</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13</a:t>
            </a:fld>
            <a:endParaRPr kumimoji="1" lang="ja-JP" altLang="en-US"/>
          </a:p>
        </p:txBody>
      </p:sp>
    </p:spTree>
    <p:extLst>
      <p:ext uri="{BB962C8B-B14F-4D97-AF65-F5344CB8AC3E}">
        <p14:creationId xmlns:p14="http://schemas.microsoft.com/office/powerpoint/2010/main" val="780069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10</a:t>
            </a:r>
            <a:r>
              <a:rPr kumimoji="1" lang="ja-JP" altLang="en-US"/>
              <a:t>分</a:t>
            </a:r>
            <a:r>
              <a:rPr kumimoji="1" lang="en-US" altLang="ja-JP" dirty="0"/>
              <a:t>10〜10</a:t>
            </a:r>
            <a:r>
              <a:rPr kumimoji="1" lang="ja-JP" altLang="en-US"/>
              <a:t>分</a:t>
            </a:r>
            <a:r>
              <a:rPr kumimoji="1" lang="en-US" altLang="ja-JP" dirty="0"/>
              <a:t>20</a:t>
            </a:r>
            <a:r>
              <a:rPr kumimoji="1" lang="ja-JP" altLang="en-US"/>
              <a:t>病（２０秒のがよい１０秒だったら若干稼ぎ気味でしゃべる）</a:t>
            </a:r>
            <a:endParaRPr kumimoji="1" lang="en-US" altLang="ja-JP" dirty="0"/>
          </a:p>
          <a:p>
            <a:endParaRPr kumimoji="1" lang="en-US" altLang="ja-JP" dirty="0"/>
          </a:p>
          <a:p>
            <a:r>
              <a:rPr kumimoji="1" lang="ja-JP" altLang="en-US"/>
              <a:t>関連</a:t>
            </a:r>
            <a:r>
              <a:rPr kumimoji="1" lang="ja-JP" altLang="en-US" dirty="0"/>
              <a:t>研究です。</a:t>
            </a:r>
            <a:r>
              <a:rPr kumimoji="1" lang="en-US" altLang="ja-JP" dirty="0"/>
              <a:t>Copilot</a:t>
            </a:r>
            <a:r>
              <a:rPr kumimoji="1" lang="ja-JP" altLang="en-US" dirty="0"/>
              <a:t>では専用の</a:t>
            </a:r>
            <a:r>
              <a:rPr kumimoji="1" lang="en-US" altLang="ja-JP" dirty="0"/>
              <a:t>PCI</a:t>
            </a:r>
            <a:r>
              <a:rPr kumimoji="1" lang="ja-JP" altLang="en-US" dirty="0"/>
              <a:t>カードを用いて監視対象の</a:t>
            </a:r>
            <a:r>
              <a:rPr kumimoji="1" lang="en-US" altLang="ja-JP" dirty="0"/>
              <a:t>OS</a:t>
            </a:r>
            <a:r>
              <a:rPr kumimoji="1" lang="ja-JP" altLang="en-US" dirty="0"/>
              <a:t>の監視を行います。しかし、この手法は専用の</a:t>
            </a:r>
            <a:r>
              <a:rPr kumimoji="1" lang="en-US" altLang="ja-JP" dirty="0"/>
              <a:t>PCI</a:t>
            </a:r>
            <a:r>
              <a:rPr kumimoji="1" lang="ja-JP" altLang="en-US" dirty="0"/>
              <a:t>カードを導入するコストが高いという問題があります。</a:t>
            </a:r>
            <a:endParaRPr kumimoji="1" lang="en-US" altLang="ja-JP" dirty="0"/>
          </a:p>
          <a:p>
            <a:r>
              <a:rPr kumimoji="1" lang="en-US" altLang="ja-JP" dirty="0" err="1"/>
              <a:t>HyperCheck</a:t>
            </a:r>
            <a:r>
              <a:rPr kumimoji="1" lang="ja-JP" altLang="en-US" dirty="0"/>
              <a:t>では</a:t>
            </a:r>
            <a:r>
              <a:rPr kumimoji="1" lang="en-US" altLang="ja-JP" dirty="0"/>
              <a:t>CPU</a:t>
            </a:r>
            <a:r>
              <a:rPr kumimoji="1" lang="ja-JP" altLang="en-US" dirty="0"/>
              <a:t>のシステム管理モード</a:t>
            </a:r>
            <a:r>
              <a:rPr kumimoji="1" lang="en-US" altLang="ja-JP" dirty="0"/>
              <a:t>SMM</a:t>
            </a:r>
            <a:r>
              <a:rPr kumimoji="1" lang="ja-JP" altLang="en-US" dirty="0"/>
              <a:t>を用いてハイパーバイザと管理</a:t>
            </a:r>
            <a:r>
              <a:rPr kumimoji="1" lang="en-US" altLang="ja-JP" dirty="0"/>
              <a:t>VM</a:t>
            </a:r>
            <a:r>
              <a:rPr kumimoji="1" lang="ja-JP" altLang="en-US" dirty="0"/>
              <a:t>の監視を</a:t>
            </a:r>
            <a:r>
              <a:rPr kumimoji="1" lang="ja-JP" altLang="en-US"/>
              <a:t>行います。しかし</a:t>
            </a:r>
            <a:r>
              <a:rPr kumimoji="1" lang="en-US" altLang="ja-JP" dirty="0"/>
              <a:t>SMM</a:t>
            </a:r>
            <a:r>
              <a:rPr kumimoji="1" lang="ja-JP" altLang="en-US" dirty="0" err="1"/>
              <a:t>での</a:t>
            </a:r>
            <a:r>
              <a:rPr kumimoji="1" lang="ja-JP" altLang="en-US" dirty="0"/>
              <a:t>プログラムの実行は非常に低速で監視性能が下がるという問題があります。</a:t>
            </a:r>
            <a:endParaRPr kumimoji="1" lang="en-US" altLang="ja-JP" dirty="0"/>
          </a:p>
          <a:p>
            <a:r>
              <a:rPr kumimoji="1" lang="en-US" altLang="ja-JP" dirty="0"/>
              <a:t>V-met</a:t>
            </a:r>
            <a:r>
              <a:rPr kumimoji="1" lang="ja-JP" altLang="en-US" dirty="0"/>
              <a:t>ではネストした仮想化を用いて仮想化システムの外側に監視システム</a:t>
            </a:r>
            <a:r>
              <a:rPr kumimoji="1" lang="ja-JP" altLang="en-US"/>
              <a:t>をオフロードする点が本研究と同じになっています。</a:t>
            </a:r>
            <a:r>
              <a:rPr kumimoji="1" lang="en-US" altLang="ja-JP" dirty="0"/>
              <a:t>V-met</a:t>
            </a:r>
            <a:r>
              <a:rPr kumimoji="1" lang="ja-JP" altLang="en-US"/>
              <a:t>はユーザ</a:t>
            </a:r>
            <a:r>
              <a:rPr kumimoji="1" lang="en-US" altLang="ja-JP" dirty="0"/>
              <a:t>VM</a:t>
            </a:r>
            <a:r>
              <a:rPr kumimoji="1" lang="ja-JP" altLang="en-US"/>
              <a:t>のみを監視する点が本研究と異なります。</a:t>
            </a:r>
            <a:endParaRPr kumimoji="1" lang="en-US" altLang="ja-JP" dirty="0"/>
          </a:p>
          <a:p>
            <a:endParaRPr kumimoji="1" lang="en-US" altLang="ja-JP" dirty="0"/>
          </a:p>
          <a:p>
            <a:r>
              <a:rPr kumimoji="1" lang="ja-JP" altLang="en-US"/>
              <a:t>ユーザ</a:t>
            </a:r>
            <a:r>
              <a:rPr kumimoji="1" lang="en-US" altLang="ja-JP" dirty="0"/>
              <a:t>VM</a:t>
            </a:r>
            <a:r>
              <a:rPr kumimoji="1" lang="ja-JP" altLang="en-US"/>
              <a:t>は</a:t>
            </a:r>
            <a:r>
              <a:rPr kumimoji="1" lang="en-US" altLang="ja-JP" dirty="0"/>
              <a:t>CPU</a:t>
            </a:r>
            <a:r>
              <a:rPr kumimoji="1" lang="ja-JP" altLang="en-US"/>
              <a:t>の仮想化支援を使って実装されてるので、その支援機構を使って監視</a:t>
            </a:r>
            <a:endParaRPr kumimoji="1" lang="en-US" altLang="ja-JP" dirty="0"/>
          </a:p>
          <a:p>
            <a:r>
              <a:rPr kumimoji="1" lang="ja-JP" altLang="en-US"/>
              <a:t>管理</a:t>
            </a:r>
            <a:r>
              <a:rPr kumimoji="1" lang="en-US" altLang="ja-JP" dirty="0"/>
              <a:t>VM</a:t>
            </a:r>
            <a:r>
              <a:rPr kumimoji="1" lang="ja-JP" altLang="en-US"/>
              <a:t>はまた違った実装なので取得方がちがう（管理</a:t>
            </a:r>
            <a:r>
              <a:rPr kumimoji="1" lang="en-US" altLang="ja-JP" dirty="0"/>
              <a:t>VM</a:t>
            </a:r>
            <a:r>
              <a:rPr kumimoji="1" lang="ja-JP" altLang="en-US"/>
              <a:t>はハイパーバイザの解析が必要だからこっちのが難しかった）ユーザは準仮想化、管理は完全仮想化</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D105DCE-BED4-7947-8CD1-0621DED58247}" type="slidenum">
              <a:rPr kumimoji="1" lang="ja-JP" altLang="en-US" smtClean="0"/>
              <a:t>14</a:t>
            </a:fld>
            <a:endParaRPr kumimoji="1" lang="ja-JP" altLang="en-US"/>
          </a:p>
        </p:txBody>
      </p:sp>
    </p:spTree>
    <p:extLst>
      <p:ext uri="{BB962C8B-B14F-4D97-AF65-F5344CB8AC3E}">
        <p14:creationId xmlns:p14="http://schemas.microsoft.com/office/powerpoint/2010/main" val="2202445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11</a:t>
            </a:r>
            <a:r>
              <a:rPr kumimoji="1" lang="ja-JP" altLang="en-US"/>
              <a:t>分</a:t>
            </a:r>
            <a:r>
              <a:rPr kumimoji="1" lang="en-US" altLang="ja-JP" dirty="0"/>
              <a:t>〜</a:t>
            </a:r>
            <a:r>
              <a:rPr kumimoji="1" lang="ja-JP" altLang="en-US"/>
              <a:t>１１分１０秒（１２分ぎりオーバーくらいがよい）</a:t>
            </a:r>
            <a:endParaRPr kumimoji="1" lang="en-US" altLang="ja-JP" dirty="0"/>
          </a:p>
          <a:p>
            <a:endParaRPr kumimoji="1" lang="en-US" altLang="ja-JP" dirty="0"/>
          </a:p>
          <a:p>
            <a:r>
              <a:rPr kumimoji="1" lang="ja-JP" altLang="en-US"/>
              <a:t>まとめ</a:t>
            </a:r>
            <a:r>
              <a:rPr kumimoji="1" lang="ja-JP" altLang="en-US" dirty="0"/>
              <a:t>です。本研究ではネストした仮想化を用いて仮想化システムを安全に監視するシステムである</a:t>
            </a:r>
            <a:r>
              <a:rPr kumimoji="1" lang="en-US" altLang="ja-JP" dirty="0"/>
              <a:t>VS-monitor</a:t>
            </a:r>
            <a:r>
              <a:rPr kumimoji="1" lang="ja-JP" altLang="en-US" dirty="0"/>
              <a:t>を提案しました。従来の仮想化システム全体を仮想化して、クラウド</a:t>
            </a:r>
            <a:r>
              <a:rPr kumimoji="1" lang="en-US" altLang="ja-JP" dirty="0"/>
              <a:t>VM</a:t>
            </a:r>
            <a:r>
              <a:rPr kumimoji="1" lang="ja-JP" altLang="en-US" dirty="0"/>
              <a:t>の外側に監視システムをオフロードする</a:t>
            </a:r>
            <a:r>
              <a:rPr kumimoji="1" lang="ja-JP" altLang="en-US"/>
              <a:t>ことでハイパーバイザと管理</a:t>
            </a:r>
            <a:r>
              <a:rPr kumimoji="1" lang="en-US" altLang="ja-JP" dirty="0"/>
              <a:t>VM</a:t>
            </a:r>
            <a:r>
              <a:rPr kumimoji="1" lang="ja-JP" altLang="en-US"/>
              <a:t>を安全に監視します。</a:t>
            </a:r>
            <a:r>
              <a:rPr kumimoji="1" lang="en-US" altLang="ja-JP" dirty="0"/>
              <a:t>VS-monitor</a:t>
            </a:r>
            <a:r>
              <a:rPr kumimoji="1" lang="ja-JP" altLang="en-US" dirty="0"/>
              <a:t>はハイパーバイザと管理</a:t>
            </a:r>
            <a:r>
              <a:rPr kumimoji="1" lang="en-US" altLang="ja-JP" dirty="0"/>
              <a:t>VM</a:t>
            </a:r>
            <a:r>
              <a:rPr kumimoji="1" lang="ja-JP" altLang="en-US"/>
              <a:t>のアドレス変換表を</a:t>
            </a:r>
            <a:r>
              <a:rPr kumimoji="1" lang="ja-JP" altLang="en-US" dirty="0"/>
              <a:t>取得</a:t>
            </a:r>
            <a:r>
              <a:rPr kumimoji="1" lang="ja-JP" altLang="en-US"/>
              <a:t>し、ハイパーバイザと管理</a:t>
            </a:r>
            <a:r>
              <a:rPr kumimoji="1" lang="en-US" altLang="ja-JP" dirty="0"/>
              <a:t>VM</a:t>
            </a:r>
            <a:r>
              <a:rPr kumimoji="1" lang="ja-JP" altLang="en-US"/>
              <a:t>のメモリ</a:t>
            </a:r>
            <a:r>
              <a:rPr kumimoji="1" lang="ja-JP" altLang="en-US" dirty="0"/>
              <a:t>を解析することで目的のデータを取得します。ハイパーバイザと管理</a:t>
            </a:r>
            <a:r>
              <a:rPr kumimoji="1" lang="en-US" altLang="ja-JP" dirty="0"/>
              <a:t>VM</a:t>
            </a:r>
            <a:r>
              <a:rPr kumimoji="1" lang="ja-JP" altLang="en-US" dirty="0"/>
              <a:t>を監視するプログラムの実行時間を測定し、</a:t>
            </a:r>
            <a:r>
              <a:rPr kumimoji="1" lang="en-US" altLang="ja-JP" dirty="0"/>
              <a:t>VS-monitor</a:t>
            </a:r>
            <a:r>
              <a:rPr kumimoji="1" lang="ja-JP" altLang="en-US" dirty="0" err="1"/>
              <a:t>の監</a:t>
            </a:r>
            <a:r>
              <a:rPr kumimoji="1" lang="ja-JP" altLang="en-US" dirty="0"/>
              <a:t>視性能の確認を行いました。</a:t>
            </a:r>
            <a:endParaRPr kumimoji="1" lang="en-US" altLang="ja-JP" dirty="0"/>
          </a:p>
          <a:p>
            <a:r>
              <a:rPr kumimoji="1" lang="ja-JP" altLang="en-US" dirty="0"/>
              <a:t>今後の課題は、ハイパーバイザの</a:t>
            </a:r>
            <a:r>
              <a:rPr kumimoji="1" lang="ja-JP" altLang="en-US"/>
              <a:t>有効なアドレス変換表を高速に</a:t>
            </a:r>
            <a:r>
              <a:rPr kumimoji="1" lang="ja-JP" altLang="en-US" dirty="0"/>
              <a:t>特定する手法を検討することと、</a:t>
            </a:r>
            <a:r>
              <a:rPr kumimoji="1" lang="en-US" altLang="ja-JP" dirty="0"/>
              <a:t>VM</a:t>
            </a:r>
            <a:r>
              <a:rPr kumimoji="1" lang="ja-JP" altLang="en-US" dirty="0"/>
              <a:t>のディスクの監視にも対応させることです。</a:t>
            </a:r>
            <a:endParaRPr kumimoji="1" lang="en-US" altLang="ja-JP" dirty="0"/>
          </a:p>
          <a:p>
            <a:endParaRPr kumimoji="1" lang="en-US" altLang="ja-JP" dirty="0"/>
          </a:p>
          <a:p>
            <a:r>
              <a:rPr kumimoji="1" lang="ja-JP" altLang="en-US"/>
              <a:t>本番</a:t>
            </a:r>
            <a:r>
              <a:rPr kumimoji="1" lang="ja-JP" altLang="en-US" dirty="0"/>
              <a:t>で伸びたらまとめと関連研究をへらす</a:t>
            </a:r>
          </a:p>
        </p:txBody>
      </p:sp>
      <p:sp>
        <p:nvSpPr>
          <p:cNvPr id="4" name="スライド番号プレースホルダー 3"/>
          <p:cNvSpPr>
            <a:spLocks noGrp="1"/>
          </p:cNvSpPr>
          <p:nvPr>
            <p:ph type="sldNum" sz="quarter" idx="5"/>
          </p:nvPr>
        </p:nvSpPr>
        <p:spPr/>
        <p:txBody>
          <a:bodyPr/>
          <a:lstStyle/>
          <a:p>
            <a:fld id="{2D105DCE-BED4-7947-8CD1-0621DED58247}" type="slidenum">
              <a:rPr kumimoji="1" lang="ja-JP" altLang="en-US" smtClean="0"/>
              <a:t>15</a:t>
            </a:fld>
            <a:endParaRPr kumimoji="1" lang="ja-JP" altLang="en-US"/>
          </a:p>
        </p:txBody>
      </p:sp>
    </p:spTree>
    <p:extLst>
      <p:ext uri="{BB962C8B-B14F-4D97-AF65-F5344CB8AC3E}">
        <p14:creationId xmlns:p14="http://schemas.microsoft.com/office/powerpoint/2010/main" val="2975836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a:t>
            </a:r>
            <a:r>
              <a:rPr kumimoji="1" lang="ja-JP" altLang="en-US" dirty="0"/>
              <a:t>は研究背景からです。近年アマゾン</a:t>
            </a:r>
            <a:r>
              <a:rPr kumimoji="1" lang="en-US" altLang="ja-JP" dirty="0"/>
              <a:t>EC2</a:t>
            </a:r>
            <a:r>
              <a:rPr kumimoji="1" lang="ja-JP" altLang="en-US"/>
              <a:t>やグーグルコンピュートエンジンなどの</a:t>
            </a:r>
            <a:r>
              <a:rPr kumimoji="1" lang="en-US" altLang="ja-JP" dirty="0"/>
              <a:t>IaaS</a:t>
            </a:r>
            <a:r>
              <a:rPr kumimoji="1" lang="ja-JP" altLang="en-US" dirty="0"/>
              <a:t>型クラウドと呼ばれるクラウドサービスが普及しています。</a:t>
            </a:r>
            <a:r>
              <a:rPr kumimoji="1" lang="en-US" altLang="ja-JP" dirty="0"/>
              <a:t>IaaS</a:t>
            </a:r>
            <a:r>
              <a:rPr kumimoji="1" lang="ja-JP" altLang="en-US" dirty="0"/>
              <a:t>型クラウド</a:t>
            </a:r>
            <a:r>
              <a:rPr kumimoji="1" lang="ja-JP" altLang="en-US"/>
              <a:t>はインターネット経由で仮想</a:t>
            </a:r>
            <a:r>
              <a:rPr kumimoji="1" lang="ja-JP" altLang="en-US" dirty="0"/>
              <a:t>マシン</a:t>
            </a:r>
            <a:r>
              <a:rPr kumimoji="1" lang="en-US" altLang="ja-JP" dirty="0"/>
              <a:t>VM</a:t>
            </a:r>
            <a:r>
              <a:rPr kumimoji="1" lang="ja-JP" altLang="en-US" dirty="0"/>
              <a:t>をユーザに提供するサービスです。</a:t>
            </a:r>
            <a:endParaRPr kumimoji="1" lang="en-US" altLang="ja-JP" dirty="0"/>
          </a:p>
          <a:p>
            <a:r>
              <a:rPr kumimoji="1" lang="ja-JP" altLang="en-US"/>
              <a:t>ユーザ</a:t>
            </a:r>
            <a:r>
              <a:rPr kumimoji="1" lang="ja-JP" altLang="en-US" dirty="0"/>
              <a:t>は提供された</a:t>
            </a:r>
            <a:r>
              <a:rPr kumimoji="1" lang="en-US" altLang="ja-JP" dirty="0"/>
              <a:t>VM</a:t>
            </a:r>
            <a:r>
              <a:rPr kumimoji="1" lang="ja-JP" altLang="en-US" dirty="0"/>
              <a:t>に自分が必要な</a:t>
            </a:r>
            <a:r>
              <a:rPr kumimoji="1" lang="en-US" altLang="ja-JP" dirty="0"/>
              <a:t>OS</a:t>
            </a:r>
            <a:r>
              <a:rPr kumimoji="1" lang="ja-JP" altLang="en-US" dirty="0"/>
              <a:t>やサーバをインストールして、</a:t>
            </a:r>
            <a:r>
              <a:rPr kumimoji="1" lang="en-US" altLang="ja-JP" dirty="0"/>
              <a:t>VM</a:t>
            </a:r>
            <a:r>
              <a:rPr kumimoji="1" lang="ja-JP" altLang="en-US" dirty="0"/>
              <a:t>を自由にカスタマイズして使用することができます。</a:t>
            </a:r>
            <a:endParaRPr kumimoji="1" lang="en-US" altLang="ja-JP" dirty="0"/>
          </a:p>
          <a:p>
            <a:r>
              <a:rPr kumimoji="1" lang="ja-JP" altLang="en-US"/>
              <a:t>クラウド</a:t>
            </a:r>
            <a:r>
              <a:rPr kumimoji="1" lang="ja-JP" altLang="en-US" dirty="0"/>
              <a:t>の各ホストでは仮想化システムが動作していて、ハイパーバイザと呼ばれる基盤となるソフトウェアの上で</a:t>
            </a:r>
            <a:r>
              <a:rPr kumimoji="1" lang="en-US" altLang="ja-JP" dirty="0"/>
              <a:t>VM</a:t>
            </a:r>
            <a:r>
              <a:rPr kumimoji="1" lang="ja-JP" altLang="en-US" dirty="0"/>
              <a:t>が実行されて</a:t>
            </a:r>
            <a:r>
              <a:rPr kumimoji="1" lang="ja-JP" altLang="en-US"/>
              <a:t>います。</a:t>
            </a:r>
            <a:endParaRPr kumimoji="1" lang="en-US" altLang="ja-JP" dirty="0"/>
          </a:p>
          <a:p>
            <a:endParaRPr kumimoji="1" lang="en-US" altLang="ja-JP" dirty="0"/>
          </a:p>
          <a:p>
            <a:endParaRPr kumimoji="1" lang="en-US" altLang="ja-JP" dirty="0"/>
          </a:p>
          <a:p>
            <a:r>
              <a:rPr kumimoji="1" lang="en-US" altLang="ja-JP" dirty="0"/>
              <a:t>VM</a:t>
            </a:r>
            <a:r>
              <a:rPr kumimoji="1" lang="ja-JP" altLang="en-US"/>
              <a:t>つかうことでマシン導入のコストや設置スペース、電力の削減などのメリットあり</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2</a:t>
            </a:fld>
            <a:endParaRPr kumimoji="1" lang="ja-JP" altLang="en-US"/>
          </a:p>
        </p:txBody>
      </p:sp>
    </p:spTree>
    <p:extLst>
      <p:ext uri="{BB962C8B-B14F-4D97-AF65-F5344CB8AC3E}">
        <p14:creationId xmlns:p14="http://schemas.microsoft.com/office/powerpoint/2010/main" val="1565245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45〜50</a:t>
            </a:r>
            <a:r>
              <a:rPr kumimoji="1" lang="ja-JP" altLang="en-US"/>
              <a:t>秒</a:t>
            </a:r>
            <a:endParaRPr kumimoji="1" lang="en-US" altLang="ja-JP" dirty="0"/>
          </a:p>
          <a:p>
            <a:r>
              <a:rPr kumimoji="1" lang="ja-JP" altLang="en-US"/>
              <a:t>クラウド</a:t>
            </a:r>
            <a:r>
              <a:rPr kumimoji="1" lang="ja-JP" altLang="en-US" dirty="0"/>
              <a:t>におけるユーザの使う</a:t>
            </a:r>
            <a:r>
              <a:rPr kumimoji="1" lang="en-US" altLang="ja-JP" dirty="0"/>
              <a:t>VM</a:t>
            </a:r>
            <a:r>
              <a:rPr kumimoji="1" lang="ja-JP" altLang="en-US" dirty="0"/>
              <a:t>（ユーザ</a:t>
            </a:r>
            <a:r>
              <a:rPr kumimoji="1" lang="en-US" altLang="ja-JP" dirty="0"/>
              <a:t>VM</a:t>
            </a:r>
            <a:r>
              <a:rPr kumimoji="1" lang="ja-JP" altLang="en-US" dirty="0"/>
              <a:t>）は必ずしも適切な管理がされているとは限らず、外部から不正アクセスなどの攻撃を受ける可能性があります。これらの攻撃を検知するために侵入検知システム</a:t>
            </a:r>
            <a:r>
              <a:rPr kumimoji="1" lang="en-US" altLang="ja-JP" dirty="0"/>
              <a:t>IDS</a:t>
            </a:r>
            <a:r>
              <a:rPr kumimoji="1" lang="ja-JP" altLang="en-US" dirty="0"/>
              <a:t>を用いてユーザ</a:t>
            </a:r>
            <a:r>
              <a:rPr kumimoji="1" lang="en-US" altLang="ja-JP" dirty="0"/>
              <a:t>VM</a:t>
            </a:r>
            <a:r>
              <a:rPr kumimoji="1" lang="ja-JP" altLang="en-US"/>
              <a:t>内の</a:t>
            </a:r>
            <a:r>
              <a:rPr kumimoji="1" lang="ja-JP" altLang="en-US" dirty="0"/>
              <a:t>監視を行う必要があります。</a:t>
            </a:r>
            <a:endParaRPr kumimoji="1" lang="en-US" altLang="ja-JP" dirty="0"/>
          </a:p>
          <a:p>
            <a:r>
              <a:rPr kumimoji="1" lang="ja-JP" altLang="en-US" dirty="0"/>
              <a:t>しかし、ユーザ</a:t>
            </a:r>
            <a:r>
              <a:rPr kumimoji="1" lang="en-US" altLang="ja-JP" dirty="0"/>
              <a:t>VM</a:t>
            </a:r>
            <a:r>
              <a:rPr kumimoji="1" lang="ja-JP" altLang="en-US" dirty="0"/>
              <a:t>上で</a:t>
            </a:r>
            <a:r>
              <a:rPr kumimoji="1" lang="en-US" altLang="ja-JP" dirty="0"/>
              <a:t>IDS</a:t>
            </a:r>
            <a:r>
              <a:rPr kumimoji="1" lang="ja-JP" altLang="en-US" dirty="0"/>
              <a:t>を動作させると、攻撃者の侵入時に</a:t>
            </a:r>
            <a:r>
              <a:rPr kumimoji="1" lang="en-US" altLang="ja-JP" dirty="0"/>
              <a:t>IDS</a:t>
            </a:r>
            <a:r>
              <a:rPr kumimoji="1" lang="ja-JP" altLang="en-US" dirty="0"/>
              <a:t>を無効化され（</a:t>
            </a:r>
            <a:r>
              <a:rPr kumimoji="1" lang="ja-JP" altLang="en-US"/>
              <a:t>アニメ）監視</a:t>
            </a:r>
            <a:r>
              <a:rPr kumimoji="1" lang="ja-JP" altLang="en-US" dirty="0"/>
              <a:t>を行えなくなってしまいます。そこで、ユーザ</a:t>
            </a:r>
            <a:r>
              <a:rPr kumimoji="1" lang="en-US" altLang="ja-JP" dirty="0"/>
              <a:t>VM</a:t>
            </a:r>
            <a:r>
              <a:rPr kumimoji="1" lang="ja-JP" altLang="en-US" dirty="0"/>
              <a:t>の外側にある管理</a:t>
            </a:r>
            <a:r>
              <a:rPr kumimoji="1" lang="en-US" altLang="ja-JP" dirty="0"/>
              <a:t>VM</a:t>
            </a:r>
            <a:r>
              <a:rPr kumimoji="1" lang="ja-JP" altLang="en-US"/>
              <a:t>という特別な権限を持つ</a:t>
            </a:r>
            <a:r>
              <a:rPr kumimoji="1" lang="en-US" altLang="ja-JP" dirty="0"/>
              <a:t>VM</a:t>
            </a:r>
            <a:r>
              <a:rPr kumimoji="1" lang="ja-JP" altLang="en-US" dirty="0"/>
              <a:t>で</a:t>
            </a:r>
            <a:r>
              <a:rPr kumimoji="1" lang="en-US" altLang="ja-JP" dirty="0"/>
              <a:t>IDS</a:t>
            </a:r>
            <a:r>
              <a:rPr kumimoji="1" lang="ja-JP" altLang="en-US" dirty="0"/>
              <a:t>を動作させ（</a:t>
            </a:r>
            <a:r>
              <a:rPr kumimoji="1" lang="ja-JP" altLang="en-US"/>
              <a:t>アニメ）ユーザ</a:t>
            </a:r>
            <a:r>
              <a:rPr kumimoji="1" lang="en-US" altLang="ja-JP" dirty="0"/>
              <a:t>VM</a:t>
            </a:r>
            <a:r>
              <a:rPr kumimoji="1" lang="ja-JP" altLang="en-US"/>
              <a:t>の外側から監視</a:t>
            </a:r>
            <a:r>
              <a:rPr kumimoji="1" lang="ja-JP" altLang="en-US" dirty="0"/>
              <a:t>を行う</a:t>
            </a:r>
            <a:r>
              <a:rPr kumimoji="1" lang="en-US" altLang="ja-JP" dirty="0"/>
              <a:t>IDS</a:t>
            </a:r>
            <a:r>
              <a:rPr kumimoji="1" lang="ja-JP" altLang="en-US" dirty="0"/>
              <a:t>オフロードと呼ばれる手法が提案されています。このようにユーザ</a:t>
            </a:r>
            <a:r>
              <a:rPr kumimoji="1" lang="en-US" altLang="ja-JP" dirty="0"/>
              <a:t>VM</a:t>
            </a:r>
            <a:r>
              <a:rPr kumimoji="1" lang="ja-JP" altLang="en-US"/>
              <a:t>の外側で</a:t>
            </a:r>
            <a:r>
              <a:rPr kumimoji="1" lang="en-US" altLang="ja-JP" dirty="0"/>
              <a:t>IDS</a:t>
            </a:r>
            <a:r>
              <a:rPr kumimoji="1" lang="ja-JP" altLang="en-US" dirty="0"/>
              <a:t>を動作させることで、仮にユーザ</a:t>
            </a:r>
            <a:r>
              <a:rPr kumimoji="1" lang="en-US" altLang="ja-JP" dirty="0"/>
              <a:t>VM</a:t>
            </a:r>
            <a:r>
              <a:rPr kumimoji="1" lang="ja-JP" altLang="en-US"/>
              <a:t>に攻撃された</a:t>
            </a:r>
            <a:r>
              <a:rPr kumimoji="1" lang="ja-JP" altLang="en-US" dirty="0"/>
              <a:t>としても、その中では</a:t>
            </a:r>
            <a:r>
              <a:rPr kumimoji="1" lang="en-US" altLang="ja-JP" dirty="0"/>
              <a:t>IDS</a:t>
            </a:r>
            <a:r>
              <a:rPr kumimoji="1" lang="ja-JP" altLang="en-US" dirty="0"/>
              <a:t>は動作していないため、</a:t>
            </a:r>
            <a:r>
              <a:rPr kumimoji="1" lang="en-US" altLang="ja-JP" dirty="0"/>
              <a:t>IDS</a:t>
            </a:r>
            <a:r>
              <a:rPr kumimoji="1" lang="ja-JP" altLang="en-US" dirty="0"/>
              <a:t>を無効化されることはなく、</a:t>
            </a:r>
            <a:r>
              <a:rPr kumimoji="1" lang="ja-JP" altLang="en-US"/>
              <a:t>安全にユーザ</a:t>
            </a:r>
            <a:r>
              <a:rPr kumimoji="1" lang="en-US" altLang="ja-JP" dirty="0"/>
              <a:t>VM</a:t>
            </a:r>
            <a:r>
              <a:rPr kumimoji="1" lang="ja-JP" altLang="en-US"/>
              <a:t>の監視</a:t>
            </a:r>
            <a:r>
              <a:rPr kumimoji="1" lang="ja-JP" altLang="en-US" dirty="0"/>
              <a:t>を続けることが</a:t>
            </a:r>
            <a:r>
              <a:rPr kumimoji="1" lang="ja-JP" altLang="en-US"/>
              <a:t>できます。</a:t>
            </a:r>
            <a:endParaRPr kumimoji="1" lang="en-US" altLang="ja-JP" dirty="0"/>
          </a:p>
          <a:p>
            <a:endParaRPr kumimoji="1" lang="en-US" altLang="ja-JP" dirty="0"/>
          </a:p>
          <a:p>
            <a:r>
              <a:rPr kumimoji="1" lang="en-US" altLang="ja-JP" dirty="0"/>
              <a:t>IDS</a:t>
            </a:r>
            <a:r>
              <a:rPr kumimoji="1" lang="ja-JP" altLang="en-US"/>
              <a:t>は侵入を検知するだけ</a:t>
            </a:r>
            <a:endParaRPr kumimoji="1" lang="en-US" altLang="ja-JP" dirty="0"/>
          </a:p>
          <a:p>
            <a:r>
              <a:rPr kumimoji="1" lang="en-US" altLang="ja-JP" dirty="0"/>
              <a:t>IPS</a:t>
            </a:r>
            <a:r>
              <a:rPr kumimoji="1" lang="ja-JP" altLang="en-US"/>
              <a:t>は検知した侵入を自動で遮断</a:t>
            </a:r>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3</a:t>
            </a:fld>
            <a:endParaRPr kumimoji="1" lang="ja-JP" altLang="en-US"/>
          </a:p>
        </p:txBody>
      </p:sp>
    </p:spTree>
    <p:extLst>
      <p:ext uri="{BB962C8B-B14F-4D97-AF65-F5344CB8AC3E}">
        <p14:creationId xmlns:p14="http://schemas.microsoft.com/office/powerpoint/2010/main" val="1248679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a:t>分</a:t>
            </a:r>
            <a:r>
              <a:rPr kumimoji="1" lang="en-US" altLang="ja-JP" dirty="0"/>
              <a:t>50〜2</a:t>
            </a:r>
            <a:r>
              <a:rPr kumimoji="1" lang="ja-JP" altLang="en-US"/>
              <a:t>分</a:t>
            </a:r>
            <a:endParaRPr kumimoji="1" lang="en-US" altLang="ja-JP" dirty="0"/>
          </a:p>
          <a:p>
            <a:r>
              <a:rPr kumimoji="1" lang="ja-JP" altLang="en-US"/>
              <a:t>しかし</a:t>
            </a:r>
            <a:r>
              <a:rPr kumimoji="1" lang="ja-JP" altLang="en-US" dirty="0"/>
              <a:t>管理</a:t>
            </a:r>
            <a:r>
              <a:rPr kumimoji="1" lang="en-US" altLang="ja-JP" dirty="0"/>
              <a:t>VM</a:t>
            </a:r>
            <a:r>
              <a:rPr kumimoji="1" lang="ja-JP" altLang="en-US" dirty="0"/>
              <a:t>はクラウドの管理者から攻撃を受ける恐れがあります。管理</a:t>
            </a:r>
            <a:r>
              <a:rPr kumimoji="1" lang="en-US" altLang="ja-JP" dirty="0"/>
              <a:t>VM</a:t>
            </a:r>
            <a:r>
              <a:rPr kumimoji="1" lang="ja-JP" altLang="en-US" dirty="0"/>
              <a:t>はクラウドの管理者によって管理されていますが、この管理者の中に悪意のある管理者がいる可能性が</a:t>
            </a:r>
            <a:r>
              <a:rPr kumimoji="1" lang="ja-JP" altLang="en-US"/>
              <a:t>あります。悪意のある管理者に管理</a:t>
            </a:r>
            <a:r>
              <a:rPr kumimoji="1" lang="en-US" altLang="ja-JP" dirty="0"/>
              <a:t>VM</a:t>
            </a:r>
            <a:r>
              <a:rPr kumimoji="1" lang="ja-JP" altLang="en-US"/>
              <a:t>を攻撃され（アニメ）、オフロードした</a:t>
            </a:r>
            <a:r>
              <a:rPr kumimoji="1" lang="en-US" altLang="ja-JP" dirty="0"/>
              <a:t>IDS</a:t>
            </a:r>
            <a:r>
              <a:rPr kumimoji="1" lang="ja-JP" altLang="en-US"/>
              <a:t>を無効化される恐れがあります。</a:t>
            </a:r>
            <a:r>
              <a:rPr kumimoji="1" lang="ja-JP" altLang="en-US" dirty="0"/>
              <a:t>また、管理</a:t>
            </a:r>
            <a:r>
              <a:rPr kumimoji="1" lang="en-US" altLang="ja-JP" dirty="0"/>
              <a:t>VM</a:t>
            </a:r>
            <a:r>
              <a:rPr kumimoji="1" lang="ja-JP" altLang="en-US" dirty="0"/>
              <a:t>はユーザ</a:t>
            </a:r>
            <a:r>
              <a:rPr kumimoji="1" lang="en-US" altLang="ja-JP" dirty="0"/>
              <a:t>VM</a:t>
            </a:r>
            <a:r>
              <a:rPr kumimoji="1" lang="ja-JP" altLang="en-US" dirty="0"/>
              <a:t>にアクセスする権限を持っているため、悪意のある管理者にユーザ</a:t>
            </a:r>
            <a:r>
              <a:rPr kumimoji="1" lang="en-US" altLang="ja-JP" dirty="0"/>
              <a:t>VM</a:t>
            </a:r>
            <a:r>
              <a:rPr kumimoji="1" lang="ja-JP" altLang="en-US" dirty="0" err="1"/>
              <a:t>のメ</a:t>
            </a:r>
            <a:r>
              <a:rPr kumimoji="1" lang="ja-JP" altLang="en-US" dirty="0"/>
              <a:t>モリやディスクの情報の盗聴や改ざんを行われたり、強制的に</a:t>
            </a:r>
            <a:r>
              <a:rPr kumimoji="1" lang="en-US" altLang="ja-JP" dirty="0"/>
              <a:t>VM</a:t>
            </a:r>
            <a:r>
              <a:rPr kumimoji="1" lang="ja-JP" altLang="en-US" dirty="0"/>
              <a:t>の起動、終了を行われたりすることも考えられます。</a:t>
            </a:r>
            <a:endParaRPr kumimoji="1" lang="en-US" altLang="ja-JP" dirty="0"/>
          </a:p>
          <a:p>
            <a:r>
              <a:rPr kumimoji="1" lang="ja-JP" altLang="en-US" dirty="0"/>
              <a:t>そこで（アニメ）管理</a:t>
            </a:r>
            <a:r>
              <a:rPr kumimoji="1" lang="en-US" altLang="ja-JP" dirty="0"/>
              <a:t>VM</a:t>
            </a:r>
            <a:r>
              <a:rPr kumimoji="1" lang="ja-JP" altLang="en-US" dirty="0"/>
              <a:t>の下で動作している基盤ソフトウェアであるハイパーバイザから管理</a:t>
            </a:r>
            <a:r>
              <a:rPr kumimoji="1" lang="en-US" altLang="ja-JP" dirty="0"/>
              <a:t>VM</a:t>
            </a:r>
            <a:r>
              <a:rPr kumimoji="1" lang="ja-JP" altLang="en-US" dirty="0"/>
              <a:t>を監視する手法が提案されています。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4</a:t>
            </a:fld>
            <a:endParaRPr kumimoji="1" lang="ja-JP" altLang="en-US"/>
          </a:p>
        </p:txBody>
      </p:sp>
    </p:spTree>
    <p:extLst>
      <p:ext uri="{BB962C8B-B14F-4D97-AF65-F5344CB8AC3E}">
        <p14:creationId xmlns:p14="http://schemas.microsoft.com/office/powerpoint/2010/main" val="3313978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a:t>分</a:t>
            </a:r>
            <a:r>
              <a:rPr kumimoji="1" lang="en-US" altLang="ja-JP" dirty="0"/>
              <a:t>40</a:t>
            </a:r>
            <a:r>
              <a:rPr kumimoji="1" lang="ja-JP" altLang="en-US"/>
              <a:t>秒</a:t>
            </a:r>
            <a:r>
              <a:rPr kumimoji="1" lang="en-US" altLang="ja-JP" dirty="0"/>
              <a:t>〜2</a:t>
            </a:r>
            <a:r>
              <a:rPr kumimoji="1" lang="ja-JP" altLang="en-US"/>
              <a:t>分</a:t>
            </a:r>
            <a:r>
              <a:rPr kumimoji="1" lang="en-US" altLang="ja-JP" dirty="0"/>
              <a:t>50</a:t>
            </a:r>
            <a:r>
              <a:rPr kumimoji="1" lang="ja-JP" altLang="en-US"/>
              <a:t>秒</a:t>
            </a:r>
            <a:endParaRPr kumimoji="1" lang="en-US" altLang="ja-JP" dirty="0"/>
          </a:p>
          <a:p>
            <a:r>
              <a:rPr kumimoji="1" lang="ja-JP" altLang="en-US"/>
              <a:t>しかし</a:t>
            </a:r>
            <a:r>
              <a:rPr kumimoji="1" lang="ja-JP" altLang="en-US" dirty="0"/>
              <a:t>、クラウド内の悪意のある管理者は管理</a:t>
            </a:r>
            <a:r>
              <a:rPr kumimoji="1" lang="en-US" altLang="ja-JP" dirty="0"/>
              <a:t>VM</a:t>
            </a:r>
            <a:r>
              <a:rPr kumimoji="1" lang="ja-JP" altLang="en-US" dirty="0" err="1"/>
              <a:t>だけで</a:t>
            </a:r>
            <a:r>
              <a:rPr kumimoji="1" lang="ja-JP" altLang="en-US" dirty="0"/>
              <a:t>なくハイパーバイザにも攻撃を行うことが考えられます。ハイパーバイザが攻撃を受けると</a:t>
            </a:r>
            <a:r>
              <a:rPr kumimoji="1" lang="ja-JP" altLang="en-US"/>
              <a:t>、</a:t>
            </a:r>
            <a:r>
              <a:rPr kumimoji="1" lang="en-US" altLang="ja-JP" dirty="0"/>
              <a:t>(</a:t>
            </a:r>
            <a:r>
              <a:rPr kumimoji="1" lang="ja-JP" altLang="en-US"/>
              <a:t>アニメ</a:t>
            </a:r>
            <a:r>
              <a:rPr kumimoji="1" lang="en-US" altLang="ja-JP" dirty="0"/>
              <a:t>)</a:t>
            </a:r>
            <a:r>
              <a:rPr kumimoji="1" lang="ja-JP" altLang="en-US"/>
              <a:t>さきほど説明した管理</a:t>
            </a:r>
            <a:r>
              <a:rPr kumimoji="1" lang="en-US" altLang="ja-JP" dirty="0"/>
              <a:t>VM</a:t>
            </a:r>
            <a:r>
              <a:rPr kumimoji="1" lang="ja-JP" altLang="en-US" dirty="0" err="1"/>
              <a:t>の監</a:t>
            </a:r>
            <a:r>
              <a:rPr kumimoji="1" lang="ja-JP" altLang="en-US" dirty="0"/>
              <a:t>視機構を無効化される恐れがあります</a:t>
            </a:r>
            <a:r>
              <a:rPr kumimoji="1" lang="en-US" altLang="ja-JP" dirty="0"/>
              <a:t>.</a:t>
            </a:r>
            <a:r>
              <a:rPr kumimoji="1" lang="ja-JP" altLang="en-US" dirty="0"/>
              <a:t>また、ハイパーバイザはすべての</a:t>
            </a:r>
            <a:r>
              <a:rPr kumimoji="1" lang="en-US" altLang="ja-JP" dirty="0"/>
              <a:t>VM</a:t>
            </a:r>
            <a:r>
              <a:rPr kumimoji="1" lang="ja-JP" altLang="en-US" dirty="0"/>
              <a:t>を制御していて、管理</a:t>
            </a:r>
            <a:r>
              <a:rPr kumimoji="1" lang="en-US" altLang="ja-JP" dirty="0"/>
              <a:t>VM</a:t>
            </a:r>
            <a:r>
              <a:rPr kumimoji="1" lang="ja-JP" altLang="en-US" dirty="0"/>
              <a:t>以上の権限を</a:t>
            </a:r>
            <a:r>
              <a:rPr kumimoji="1" lang="ja-JP" altLang="en-US"/>
              <a:t>持っています。そのため</a:t>
            </a:r>
            <a:r>
              <a:rPr kumimoji="1" lang="en-US" altLang="ja-JP" dirty="0"/>
              <a:t>VM</a:t>
            </a:r>
            <a:r>
              <a:rPr kumimoji="1" lang="ja-JP" altLang="en-US" dirty="0"/>
              <a:t>内の情報の盗聴や改ざんだけでなく、仮想</a:t>
            </a:r>
            <a:r>
              <a:rPr kumimoji="1" lang="en-US" altLang="ja-JP" dirty="0"/>
              <a:t>CPU</a:t>
            </a:r>
            <a:r>
              <a:rPr kumimoji="1" lang="ja-JP" altLang="en-US" dirty="0"/>
              <a:t>やネットワーク帯域の割り当てなどを</a:t>
            </a:r>
            <a:r>
              <a:rPr kumimoji="1" lang="ja-JP" altLang="en-US"/>
              <a:t>変更され、</a:t>
            </a:r>
            <a:r>
              <a:rPr kumimoji="1" lang="en-US" altLang="ja-JP" dirty="0"/>
              <a:t>VM</a:t>
            </a:r>
            <a:r>
              <a:rPr kumimoji="1" lang="ja-JP" altLang="en-US"/>
              <a:t>の性能が低下させられます。</a:t>
            </a:r>
            <a:endParaRPr kumimoji="1" lang="en-US" altLang="ja-JP" dirty="0"/>
          </a:p>
          <a:p>
            <a:r>
              <a:rPr kumimoji="1" lang="ja-JP" altLang="en-US"/>
              <a:t>これまでに（アニメ）</a:t>
            </a:r>
            <a:r>
              <a:rPr kumimoji="1" lang="en-US" altLang="ja-JP" dirty="0"/>
              <a:t>CPU</a:t>
            </a:r>
            <a:r>
              <a:rPr kumimoji="1" lang="ja-JP" altLang="en-US"/>
              <a:t>のシステム管理モード</a:t>
            </a:r>
            <a:r>
              <a:rPr kumimoji="1" lang="ja-JP" altLang="en-US" dirty="0"/>
              <a:t>や専用の</a:t>
            </a:r>
            <a:r>
              <a:rPr kumimoji="1" lang="en-US" altLang="ja-JP" dirty="0"/>
              <a:t>PCI</a:t>
            </a:r>
            <a:r>
              <a:rPr kumimoji="1" lang="ja-JP" altLang="en-US"/>
              <a:t>カードなどハードウェアを</a:t>
            </a:r>
            <a:r>
              <a:rPr kumimoji="1" lang="ja-JP" altLang="en-US" dirty="0"/>
              <a:t>用いてハイパーバイザや管理</a:t>
            </a:r>
            <a:r>
              <a:rPr kumimoji="1" lang="en-US" altLang="ja-JP" dirty="0"/>
              <a:t>VM</a:t>
            </a:r>
            <a:r>
              <a:rPr kumimoji="1" lang="ja-JP" altLang="en-US" dirty="0"/>
              <a:t>を監視するシステムが提案されていました</a:t>
            </a:r>
            <a:r>
              <a:rPr kumimoji="1" lang="ja-JP" altLang="en-US"/>
              <a:t>が、これらの手法は監視性能や導入コストなどに問題がありました。</a:t>
            </a:r>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5</a:t>
            </a:fld>
            <a:endParaRPr kumimoji="1" lang="ja-JP" altLang="en-US"/>
          </a:p>
        </p:txBody>
      </p:sp>
    </p:spTree>
    <p:extLst>
      <p:ext uri="{BB962C8B-B14F-4D97-AF65-F5344CB8AC3E}">
        <p14:creationId xmlns:p14="http://schemas.microsoft.com/office/powerpoint/2010/main" val="3417180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a:t>分</a:t>
            </a:r>
            <a:r>
              <a:rPr kumimoji="1" lang="en-US" altLang="ja-JP" dirty="0"/>
              <a:t>30</a:t>
            </a:r>
            <a:r>
              <a:rPr kumimoji="1" lang="ja-JP" altLang="en-US"/>
              <a:t>秒</a:t>
            </a:r>
            <a:r>
              <a:rPr kumimoji="1" lang="en-US" altLang="ja-JP" dirty="0"/>
              <a:t>〜3</a:t>
            </a:r>
            <a:r>
              <a:rPr kumimoji="1" lang="ja-JP" altLang="en-US"/>
              <a:t>分</a:t>
            </a:r>
            <a:r>
              <a:rPr kumimoji="1" lang="en-US" altLang="ja-JP" dirty="0"/>
              <a:t>40</a:t>
            </a:r>
            <a:r>
              <a:rPr kumimoji="1" lang="ja-JP" altLang="en-US"/>
              <a:t>秒</a:t>
            </a:r>
            <a:endParaRPr kumimoji="1" lang="en-US" altLang="ja-JP" dirty="0"/>
          </a:p>
          <a:p>
            <a:r>
              <a:rPr kumimoji="1" lang="ja-JP" altLang="en-US"/>
              <a:t>そこ</a:t>
            </a:r>
            <a:r>
              <a:rPr kumimoji="1" lang="ja-JP" altLang="en-US" dirty="0"/>
              <a:t>で、本研究ではネストした仮想化を用いて仮想化システムを安全に監視するシステムである</a:t>
            </a:r>
            <a:r>
              <a:rPr kumimoji="1" lang="en-US" altLang="ja-JP" dirty="0"/>
              <a:t>VS-monitor</a:t>
            </a:r>
            <a:r>
              <a:rPr kumimoji="1" lang="ja-JP" altLang="en-US" dirty="0"/>
              <a:t>を提案します。ネストした仮想化はハイパーバイザと管理</a:t>
            </a:r>
            <a:r>
              <a:rPr kumimoji="1" lang="en-US" altLang="ja-JP" dirty="0"/>
              <a:t>VM</a:t>
            </a:r>
            <a:r>
              <a:rPr kumimoji="1" lang="ja-JP" altLang="en-US" dirty="0"/>
              <a:t>からなる従来の仮想化システム全体を仮想化して、クラウド</a:t>
            </a:r>
            <a:r>
              <a:rPr kumimoji="1" lang="en-US" altLang="ja-JP" dirty="0"/>
              <a:t>VM</a:t>
            </a:r>
            <a:r>
              <a:rPr kumimoji="1" lang="ja-JP" altLang="en-US" dirty="0"/>
              <a:t>と呼ばれる</a:t>
            </a:r>
            <a:r>
              <a:rPr kumimoji="1" lang="en-US" altLang="ja-JP" dirty="0"/>
              <a:t>VM</a:t>
            </a:r>
            <a:r>
              <a:rPr kumimoji="1" lang="ja-JP" altLang="en-US" dirty="0"/>
              <a:t>内で動作させる技術です。</a:t>
            </a:r>
            <a:r>
              <a:rPr kumimoji="1" lang="en-US" altLang="ja-JP" dirty="0"/>
              <a:t>VS-monitor</a:t>
            </a:r>
            <a:r>
              <a:rPr kumimoji="1" lang="ja-JP" altLang="en-US" dirty="0"/>
              <a:t>ではこのネストした仮想化を用いることで、クラウド</a:t>
            </a:r>
            <a:r>
              <a:rPr kumimoji="1" lang="en-US" altLang="ja-JP" dirty="0"/>
              <a:t>VM</a:t>
            </a:r>
            <a:r>
              <a:rPr kumimoji="1" lang="ja-JP" altLang="en-US" dirty="0"/>
              <a:t>の外側に監視システムをオフロードして、ハイパーバイザと管理</a:t>
            </a:r>
            <a:r>
              <a:rPr kumimoji="1" lang="en-US" altLang="ja-JP" dirty="0"/>
              <a:t>VM</a:t>
            </a:r>
            <a:r>
              <a:rPr kumimoji="1" lang="ja-JP" altLang="en-US" dirty="0"/>
              <a:t>の監視を安全に行います。</a:t>
            </a:r>
            <a:r>
              <a:rPr kumimoji="1" lang="en-US" altLang="ja-JP" dirty="0"/>
              <a:t>VS-monitor</a:t>
            </a:r>
            <a:r>
              <a:rPr kumimoji="1" lang="ja-JP" altLang="en-US" dirty="0"/>
              <a:t>では信頼できない管理者の権限</a:t>
            </a:r>
            <a:r>
              <a:rPr kumimoji="1" lang="ja-JP" altLang="en-US"/>
              <a:t>をクラウド</a:t>
            </a:r>
            <a:r>
              <a:rPr kumimoji="1" lang="en-US" altLang="ja-JP" dirty="0"/>
              <a:t>VM</a:t>
            </a:r>
            <a:r>
              <a:rPr kumimoji="1" lang="ja-JP" altLang="en-US"/>
              <a:t>内</a:t>
            </a:r>
            <a:r>
              <a:rPr kumimoji="1" lang="ja-JP" altLang="en-US" dirty="0"/>
              <a:t>に制限</a:t>
            </a:r>
            <a:r>
              <a:rPr kumimoji="1" lang="ja-JP" altLang="en-US"/>
              <a:t>します。</a:t>
            </a:r>
            <a:endParaRPr kumimoji="1" lang="en-US" altLang="ja-JP" dirty="0"/>
          </a:p>
          <a:p>
            <a:r>
              <a:rPr kumimoji="1" lang="ja-JP" altLang="en-US"/>
              <a:t>このようにクラウド</a:t>
            </a:r>
            <a:r>
              <a:rPr kumimoji="1" lang="en-US" altLang="ja-JP" dirty="0"/>
              <a:t>VM</a:t>
            </a:r>
            <a:r>
              <a:rPr kumimoji="1" lang="ja-JP" altLang="en-US"/>
              <a:t>内に隔離することで信頼</a:t>
            </a:r>
            <a:r>
              <a:rPr kumimoji="1" lang="ja-JP" altLang="en-US" dirty="0"/>
              <a:t>できない管理者はクラウド</a:t>
            </a:r>
            <a:r>
              <a:rPr kumimoji="1" lang="en-US" altLang="ja-JP" dirty="0"/>
              <a:t>VM</a:t>
            </a:r>
            <a:r>
              <a:rPr kumimoji="1" lang="ja-JP" altLang="en-US" dirty="0"/>
              <a:t>の外側の監視システムを無効化することができない</a:t>
            </a:r>
            <a:r>
              <a:rPr kumimoji="1" lang="ja-JP" altLang="en-US"/>
              <a:t>ため、安全</a:t>
            </a:r>
            <a:r>
              <a:rPr kumimoji="1" lang="ja-JP" altLang="en-US" dirty="0"/>
              <a:t>にハイパーバイザと管理</a:t>
            </a:r>
            <a:r>
              <a:rPr kumimoji="1" lang="en-US" altLang="ja-JP" dirty="0"/>
              <a:t>VM</a:t>
            </a:r>
            <a:r>
              <a:rPr kumimoji="1" lang="ja-JP" altLang="en-US" dirty="0"/>
              <a:t>の監視を続けることが可能に</a:t>
            </a:r>
            <a:r>
              <a:rPr kumimoji="1" lang="ja-JP" altLang="en-US"/>
              <a:t>なります。</a:t>
            </a:r>
            <a:endParaRPr kumimoji="1" lang="en-US" altLang="ja-JP" dirty="0"/>
          </a:p>
          <a:p>
            <a:r>
              <a:rPr kumimoji="1" lang="en-US" altLang="ja-JP" dirty="0"/>
              <a:t>※※※※</a:t>
            </a:r>
            <a:r>
              <a:rPr kumimoji="1" lang="ja-JP" altLang="en-US"/>
              <a:t>監視システムは信頼できる一部の管理者が管理</a:t>
            </a:r>
            <a:endParaRPr kumimoji="1" lang="en-US" altLang="ja-JP" dirty="0"/>
          </a:p>
          <a:p>
            <a:r>
              <a:rPr kumimoji="1" lang="ja-JP" altLang="en-US"/>
              <a:t>信頼できないかもしれない管理者に仮想化システム全体の管理権限を与えても、外から監視するから安全</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a:t>
            </a:r>
            <a:r>
              <a:rPr kumimoji="1" lang="en-US" altLang="ja-JP" dirty="0"/>
              <a:t>VM</a:t>
            </a:r>
            <a:r>
              <a:rPr kumimoji="1" lang="ja-JP" altLang="en-US"/>
              <a:t>で隔離することで権限を制限、</a:t>
            </a:r>
            <a:r>
              <a:rPr kumimoji="1" lang="en-US" altLang="ja-JP" dirty="0"/>
              <a:t>VM</a:t>
            </a:r>
            <a:r>
              <a:rPr kumimoji="1" lang="ja-JP" altLang="en-US"/>
              <a:t>内と外で隔たりが大きい）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6</a:t>
            </a:fld>
            <a:endParaRPr kumimoji="1" lang="ja-JP" altLang="en-US"/>
          </a:p>
        </p:txBody>
      </p:sp>
    </p:spTree>
    <p:extLst>
      <p:ext uri="{BB962C8B-B14F-4D97-AF65-F5344CB8AC3E}">
        <p14:creationId xmlns:p14="http://schemas.microsoft.com/office/powerpoint/2010/main" val="3127671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4</a:t>
            </a:r>
            <a:r>
              <a:rPr kumimoji="1" lang="ja-JP" altLang="en-US"/>
              <a:t>分</a:t>
            </a:r>
            <a:r>
              <a:rPr kumimoji="1" lang="en-US" altLang="ja-JP" dirty="0"/>
              <a:t>30</a:t>
            </a:r>
            <a:r>
              <a:rPr kumimoji="1" lang="ja-JP" altLang="en-US"/>
              <a:t>秒</a:t>
            </a:r>
            <a:r>
              <a:rPr kumimoji="1" lang="en-US" altLang="ja-JP" dirty="0"/>
              <a:t>〜4</a:t>
            </a:r>
            <a:r>
              <a:rPr kumimoji="1" lang="ja-JP" altLang="en-US"/>
              <a:t>分</a:t>
            </a:r>
            <a:r>
              <a:rPr kumimoji="1" lang="en-US" altLang="ja-JP" dirty="0"/>
              <a:t>40</a:t>
            </a:r>
            <a:r>
              <a:rPr kumimoji="1" lang="ja-JP" altLang="en-US"/>
              <a:t>秒</a:t>
            </a:r>
            <a:endParaRPr kumimoji="1" lang="en-US" altLang="ja-JP" dirty="0"/>
          </a:p>
          <a:p>
            <a:r>
              <a:rPr kumimoji="1" lang="en-US" altLang="ja-JP" dirty="0"/>
              <a:t>VS-monitor</a:t>
            </a:r>
            <a:r>
              <a:rPr kumimoji="1" lang="ja-JP" altLang="en-US" dirty="0"/>
              <a:t>では</a:t>
            </a:r>
            <a:r>
              <a:rPr kumimoji="1" lang="en-US" altLang="ja-JP" dirty="0"/>
              <a:t>VM</a:t>
            </a:r>
            <a:r>
              <a:rPr kumimoji="1" lang="ja-JP" altLang="en-US" dirty="0"/>
              <a:t>内で動作しているハイパーバイザや</a:t>
            </a:r>
            <a:r>
              <a:rPr kumimoji="1" lang="en-US" altLang="ja-JP" dirty="0"/>
              <a:t>OS</a:t>
            </a:r>
            <a:r>
              <a:rPr kumimoji="1" lang="ja-JP" altLang="en-US" dirty="0"/>
              <a:t>のデータを、</a:t>
            </a:r>
            <a:r>
              <a:rPr kumimoji="1" lang="en-US" altLang="ja-JP" dirty="0"/>
              <a:t>VM</a:t>
            </a:r>
            <a:r>
              <a:rPr kumimoji="1" lang="ja-JP" altLang="en-US" dirty="0"/>
              <a:t>の外側から取得するために</a:t>
            </a:r>
            <a:r>
              <a:rPr kumimoji="1" lang="en-US" altLang="ja-JP" dirty="0"/>
              <a:t>VM</a:t>
            </a:r>
            <a:r>
              <a:rPr kumimoji="1" lang="ja-JP" altLang="en-US" dirty="0" err="1"/>
              <a:t>のメ</a:t>
            </a:r>
            <a:r>
              <a:rPr kumimoji="1" lang="ja-JP" altLang="en-US" dirty="0"/>
              <a:t>モリの解析を行います。</a:t>
            </a:r>
            <a:r>
              <a:rPr kumimoji="1" lang="en-US" altLang="ja-JP" dirty="0"/>
              <a:t>VM</a:t>
            </a:r>
            <a:r>
              <a:rPr kumimoji="1" lang="ja-JP" altLang="en-US" dirty="0"/>
              <a:t>のメモリ解析には仮想アドレスと物理アドレスの対応付けをしている、ページテーブルと呼ばれるアドレス変換表を使用します。まず、監視するデータの仮想アドレスを特定し、そのアドレスを</a:t>
            </a:r>
            <a:r>
              <a:rPr kumimoji="1" lang="en-US" altLang="ja-JP" dirty="0"/>
              <a:t>VM</a:t>
            </a:r>
            <a:r>
              <a:rPr kumimoji="1" lang="ja-JP" altLang="en-US" dirty="0"/>
              <a:t>内で使われている物理アドレスに</a:t>
            </a:r>
            <a:r>
              <a:rPr kumimoji="1" lang="ja-JP" altLang="en-US"/>
              <a:t>変換します。この変換の際に先程説明したアドレス変換表を使用します。こうやってアドレス変換された</a:t>
            </a:r>
            <a:r>
              <a:rPr kumimoji="1" lang="en-US" altLang="ja-JP" dirty="0"/>
              <a:t>VM</a:t>
            </a:r>
            <a:r>
              <a:rPr kumimoji="1" lang="ja-JP" altLang="en-US"/>
              <a:t>の物理メモリを監視システムから参照することで、データを取得することができます。</a:t>
            </a:r>
            <a:endParaRPr kumimoji="1" lang="en-US" altLang="ja-JP" dirty="0"/>
          </a:p>
          <a:p>
            <a:endParaRPr kumimoji="1" lang="en-US" altLang="ja-JP" dirty="0"/>
          </a:p>
          <a:p>
            <a:r>
              <a:rPr kumimoji="1" lang="ja-JP" altLang="en-US"/>
              <a:t>アドレス</a:t>
            </a:r>
            <a:r>
              <a:rPr kumimoji="1" lang="ja-JP" altLang="en-US" dirty="0"/>
              <a:t>変換が大事だからマッピングは省いて、監視システムが物理メモリを見ている感じにする（監視システムは</a:t>
            </a:r>
            <a:r>
              <a:rPr kumimoji="1" lang="en-US" altLang="ja-JP" dirty="0"/>
              <a:t>VM</a:t>
            </a:r>
            <a:r>
              <a:rPr kumimoji="1" lang="ja-JP" altLang="en-US" dirty="0"/>
              <a:t>の物理メモリしか見れないからアドレス変換が必要！）</a:t>
            </a:r>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7</a:t>
            </a:fld>
            <a:endParaRPr kumimoji="1" lang="ja-JP" altLang="en-US"/>
          </a:p>
        </p:txBody>
      </p:sp>
    </p:spTree>
    <p:extLst>
      <p:ext uri="{BB962C8B-B14F-4D97-AF65-F5344CB8AC3E}">
        <p14:creationId xmlns:p14="http://schemas.microsoft.com/office/powerpoint/2010/main" val="2279657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ja-JP" altLang="en-US"/>
              <a:t>５分</a:t>
            </a:r>
            <a:r>
              <a:rPr kumimoji="1" lang="en-US" altLang="ja-JP" dirty="0"/>
              <a:t>10</a:t>
            </a:r>
            <a:r>
              <a:rPr kumimoji="1" lang="ja-JP" altLang="en-US"/>
              <a:t>秒</a:t>
            </a:r>
            <a:r>
              <a:rPr kumimoji="1" lang="en-US" altLang="ja-JP" dirty="0"/>
              <a:t>〜5</a:t>
            </a:r>
            <a:r>
              <a:rPr kumimoji="1" lang="ja-JP" altLang="en-US"/>
              <a:t>分２</a:t>
            </a:r>
            <a:r>
              <a:rPr kumimoji="1" lang="en-US" altLang="ja-JP" dirty="0"/>
              <a:t>0</a:t>
            </a:r>
            <a:r>
              <a:rPr kumimoji="1" lang="ja-JP" altLang="en-US"/>
              <a:t>秒</a:t>
            </a:r>
            <a:endParaRPr kumimoji="1" lang="en-US" altLang="ja-JP" dirty="0"/>
          </a:p>
          <a:p>
            <a:r>
              <a:rPr kumimoji="1" lang="ja-JP" altLang="en-US"/>
              <a:t>クラウド</a:t>
            </a:r>
            <a:r>
              <a:rPr kumimoji="1" lang="en-US" altLang="ja-JP" dirty="0"/>
              <a:t>VM</a:t>
            </a:r>
            <a:r>
              <a:rPr kumimoji="1" lang="ja-JP" altLang="en-US" dirty="0"/>
              <a:t>内で動作しているハイパーバイザの情報を取得するために</a:t>
            </a:r>
            <a:r>
              <a:rPr kumimoji="1" lang="en-US" altLang="ja-JP" dirty="0"/>
              <a:t>VS-monitor</a:t>
            </a:r>
            <a:r>
              <a:rPr kumimoji="1" lang="ja-JP" altLang="en-US" dirty="0"/>
              <a:t>は</a:t>
            </a:r>
            <a:r>
              <a:rPr kumimoji="1" lang="ja-JP" altLang="en-US"/>
              <a:t>ハイパーバイザのアドレス変換表を</a:t>
            </a:r>
            <a:r>
              <a:rPr kumimoji="1" lang="ja-JP" altLang="en-US" dirty="0"/>
              <a:t>特定します</a:t>
            </a:r>
            <a:r>
              <a:rPr kumimoji="1" lang="ja-JP" altLang="en-US"/>
              <a:t>。このアドレス変換表は</a:t>
            </a:r>
            <a:r>
              <a:rPr kumimoji="1" lang="ja-JP" altLang="en-US" dirty="0"/>
              <a:t>クラウド</a:t>
            </a:r>
            <a:r>
              <a:rPr kumimoji="1" lang="en-US" altLang="ja-JP" dirty="0"/>
              <a:t>VM</a:t>
            </a:r>
            <a:r>
              <a:rPr kumimoji="1" lang="ja-JP" altLang="en-US" dirty="0"/>
              <a:t>の</a:t>
            </a:r>
            <a:r>
              <a:rPr kumimoji="1" lang="ja-JP" altLang="en-US"/>
              <a:t>仮想</a:t>
            </a:r>
            <a:r>
              <a:rPr kumimoji="1" lang="en-US" altLang="ja-JP" dirty="0"/>
              <a:t>CPU</a:t>
            </a:r>
            <a:r>
              <a:rPr kumimoji="1" lang="ja-JP" altLang="en-US"/>
              <a:t>に設定されている情報を利用して取得</a:t>
            </a:r>
            <a:r>
              <a:rPr kumimoji="1" lang="ja-JP" altLang="en-US" dirty="0"/>
              <a:t>することが</a:t>
            </a:r>
            <a:r>
              <a:rPr kumimoji="1" lang="ja-JP" altLang="en-US"/>
              <a:t>できます。仮想</a:t>
            </a:r>
            <a:r>
              <a:rPr kumimoji="1" lang="en-US" altLang="ja-JP" dirty="0"/>
              <a:t>CPU</a:t>
            </a:r>
            <a:r>
              <a:rPr kumimoji="1" lang="ja-JP" altLang="en-US"/>
              <a:t>には多くのアドレス変換表が設定</a:t>
            </a:r>
            <a:r>
              <a:rPr kumimoji="1" lang="ja-JP" altLang="en-US" dirty="0"/>
              <a:t>されていて、それらすべてが常に有効というわけではありません、そこで、ハイパーバイザの起動時に</a:t>
            </a:r>
            <a:r>
              <a:rPr kumimoji="1" lang="ja-JP" altLang="en-US"/>
              <a:t>いくつかの候補を</a:t>
            </a:r>
            <a:r>
              <a:rPr kumimoji="1" lang="ja-JP" altLang="en-US" dirty="0"/>
              <a:t>保存しておいて、その中からメモリ監視時に常に</a:t>
            </a:r>
            <a:r>
              <a:rPr kumimoji="1" lang="ja-JP" altLang="en-US"/>
              <a:t>有効なアドレス変換表を</a:t>
            </a:r>
            <a:r>
              <a:rPr kumimoji="1" lang="ja-JP" altLang="en-US" dirty="0"/>
              <a:t>探してそれを用いて監視を行います。</a:t>
            </a:r>
            <a:endParaRPr kumimoji="1" lang="en-US" altLang="ja-JP" dirty="0"/>
          </a:p>
          <a:p>
            <a:r>
              <a:rPr kumimoji="1" lang="ja-JP" altLang="en-US" dirty="0"/>
              <a:t>このようにして取得した</a:t>
            </a:r>
            <a:r>
              <a:rPr kumimoji="1" lang="ja-JP" altLang="en-US"/>
              <a:t>ハイパーバイザのアドレス変換表を用いる</a:t>
            </a:r>
            <a:r>
              <a:rPr kumimoji="1" lang="ja-JP" altLang="en-US" dirty="0"/>
              <a:t>ことで、ハイパーバイザのメモリ上にある仮想</a:t>
            </a:r>
            <a:r>
              <a:rPr kumimoji="1" lang="en-US" altLang="ja-JP" dirty="0"/>
              <a:t>CPU</a:t>
            </a:r>
            <a:r>
              <a:rPr kumimoji="1" lang="ja-JP" altLang="en-US" dirty="0" err="1"/>
              <a:t>やメ</a:t>
            </a:r>
            <a:r>
              <a:rPr kumimoji="1" lang="ja-JP" altLang="en-US" dirty="0"/>
              <a:t>モリの割り当てなどの</a:t>
            </a:r>
            <a:r>
              <a:rPr kumimoji="1" lang="en-US" altLang="ja-JP" dirty="0"/>
              <a:t>VM</a:t>
            </a:r>
            <a:r>
              <a:rPr kumimoji="1" lang="ja-JP" altLang="en-US" dirty="0"/>
              <a:t>情報を取得できるようになります。</a:t>
            </a:r>
            <a:endParaRPr kumimoji="1" lang="en-US" altLang="ja-JP" dirty="0"/>
          </a:p>
          <a:p>
            <a:endParaRPr kumimoji="1" lang="en-US" altLang="ja-JP" dirty="0"/>
          </a:p>
          <a:p>
            <a:r>
              <a:rPr kumimoji="1" lang="en-US" altLang="ja-JP" dirty="0"/>
              <a:t>CR</a:t>
            </a:r>
            <a:r>
              <a:rPr kumimoji="1" lang="ja-JP" altLang="en-US" dirty="0"/>
              <a:t>３レジスタ：ページテーブルのアドレスを保存して</a:t>
            </a:r>
            <a:r>
              <a:rPr kumimoji="1" lang="ja-JP" altLang="en-US"/>
              <a:t>いるレジスタ</a:t>
            </a:r>
            <a:endParaRPr kumimoji="1" lang="en-US" altLang="ja-JP" dirty="0"/>
          </a:p>
          <a:p>
            <a:endParaRPr kumimoji="1" lang="en-US" altLang="ja-JP" dirty="0"/>
          </a:p>
          <a:p>
            <a:r>
              <a:rPr kumimoji="1" lang="ja-JP" altLang="en-US" dirty="0"/>
              <a:t>仮想</a:t>
            </a:r>
            <a:r>
              <a:rPr kumimoji="1" lang="en-US" altLang="ja-JP" dirty="0"/>
              <a:t>CPU</a:t>
            </a:r>
            <a:r>
              <a:rPr kumimoji="1" lang="ja-JP" altLang="en-US" dirty="0" err="1"/>
              <a:t>には</a:t>
            </a:r>
            <a:r>
              <a:rPr kumimoji="1" lang="ja-JP" altLang="en-US" dirty="0"/>
              <a:t>一時的にしか使えないものも設定されてる</a:t>
            </a:r>
            <a:r>
              <a:rPr kumimoji="1" lang="en-US" altLang="ja-JP" dirty="0"/>
              <a:t>〜</a:t>
            </a:r>
          </a:p>
          <a:p>
            <a:r>
              <a:rPr kumimoji="1" lang="en-US" altLang="ja-JP" dirty="0"/>
              <a:t>0x75e0a000</a:t>
            </a:r>
            <a:r>
              <a:rPr kumimoji="1" lang="ja-JP" altLang="en-US" dirty="0"/>
              <a:t>も消す？</a:t>
            </a:r>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8</a:t>
            </a:fld>
            <a:endParaRPr kumimoji="1" lang="ja-JP" altLang="en-US"/>
          </a:p>
        </p:txBody>
      </p:sp>
    </p:spTree>
    <p:extLst>
      <p:ext uri="{BB962C8B-B14F-4D97-AF65-F5344CB8AC3E}">
        <p14:creationId xmlns:p14="http://schemas.microsoft.com/office/powerpoint/2010/main" val="9411127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６分１０秒</a:t>
            </a:r>
            <a:r>
              <a:rPr kumimoji="1" lang="en-US" altLang="ja-JP" dirty="0"/>
              <a:t>〜</a:t>
            </a:r>
            <a:r>
              <a:rPr kumimoji="1" lang="ja-JP" altLang="en-US"/>
              <a:t>６分２０秒</a:t>
            </a:r>
            <a:endParaRPr kumimoji="1" lang="en-US" altLang="ja-JP" dirty="0"/>
          </a:p>
          <a:p>
            <a:r>
              <a:rPr kumimoji="1" lang="ja-JP" altLang="en-US"/>
              <a:t>また、クラウド</a:t>
            </a:r>
            <a:r>
              <a:rPr kumimoji="1" lang="en-US" altLang="ja-JP" dirty="0"/>
              <a:t>VM</a:t>
            </a:r>
            <a:r>
              <a:rPr kumimoji="1" lang="ja-JP" altLang="en-US" dirty="0"/>
              <a:t>内で</a:t>
            </a:r>
            <a:r>
              <a:rPr kumimoji="1" lang="ja-JP" altLang="en-US"/>
              <a:t>動作する管理</a:t>
            </a:r>
            <a:r>
              <a:rPr kumimoji="1" lang="en-US" altLang="ja-JP" dirty="0"/>
              <a:t>VM</a:t>
            </a:r>
            <a:r>
              <a:rPr kumimoji="1" lang="ja-JP" altLang="en-US"/>
              <a:t>を監視するために、</a:t>
            </a:r>
            <a:r>
              <a:rPr kumimoji="1" lang="en-US" altLang="ja-JP" dirty="0"/>
              <a:t>VS-monitor</a:t>
            </a:r>
            <a:r>
              <a:rPr kumimoji="1" lang="ja-JP" altLang="en-US" dirty="0"/>
              <a:t>は管理</a:t>
            </a:r>
            <a:r>
              <a:rPr kumimoji="1" lang="en-US" altLang="ja-JP" dirty="0"/>
              <a:t>VM</a:t>
            </a:r>
            <a:r>
              <a:rPr kumimoji="1" lang="ja-JP" altLang="en-US"/>
              <a:t>のアドレス変換表を特定</a:t>
            </a:r>
            <a:r>
              <a:rPr kumimoji="1" lang="ja-JP" altLang="en-US" dirty="0"/>
              <a:t>します</a:t>
            </a:r>
            <a:r>
              <a:rPr kumimoji="1" lang="ja-JP" altLang="en-US"/>
              <a:t>。この管理</a:t>
            </a:r>
            <a:r>
              <a:rPr kumimoji="1" lang="en-US" altLang="ja-JP" dirty="0"/>
              <a:t>VM</a:t>
            </a:r>
            <a:r>
              <a:rPr kumimoji="1" lang="ja-JP" altLang="en-US"/>
              <a:t>のアドレス変換表の情報は</a:t>
            </a:r>
            <a:r>
              <a:rPr kumimoji="1" lang="ja-JP" altLang="en-US" dirty="0"/>
              <a:t>ハイパーバイザの中に格納されているため，ハイパーバイザのメモリを解析することによって取得します。</a:t>
            </a:r>
            <a:endParaRPr kumimoji="1" lang="en-US" altLang="ja-JP" dirty="0"/>
          </a:p>
          <a:p>
            <a:r>
              <a:rPr kumimoji="1" lang="ja-JP" altLang="en-US" dirty="0"/>
              <a:t>まず、</a:t>
            </a:r>
            <a:r>
              <a:rPr kumimoji="1" lang="en-US" altLang="ja-JP" dirty="0"/>
              <a:t>VS-monitor</a:t>
            </a:r>
            <a:r>
              <a:rPr kumimoji="1" lang="ja-JP" altLang="en-US"/>
              <a:t>はハイパーバイザのアドレス変換表を用いてハイパーバイザ内</a:t>
            </a:r>
            <a:r>
              <a:rPr kumimoji="1" lang="ja-JP" altLang="en-US" dirty="0"/>
              <a:t>の</a:t>
            </a:r>
            <a:r>
              <a:rPr kumimoji="1" lang="en-US" altLang="ja-JP" dirty="0"/>
              <a:t>VM</a:t>
            </a:r>
            <a:r>
              <a:rPr kumimoji="1" lang="ja-JP" altLang="en-US" dirty="0"/>
              <a:t>リストにアクセス</a:t>
            </a:r>
            <a:r>
              <a:rPr kumimoji="1" lang="ja-JP" altLang="en-US"/>
              <a:t>し、リストの中から管理</a:t>
            </a:r>
            <a:r>
              <a:rPr kumimoji="1" lang="en-US" altLang="ja-JP" dirty="0"/>
              <a:t>VM</a:t>
            </a:r>
            <a:r>
              <a:rPr kumimoji="1" lang="ja-JP" altLang="en-US"/>
              <a:t>のデータを</a:t>
            </a:r>
            <a:r>
              <a:rPr kumimoji="1" lang="ja-JP" altLang="en-US" dirty="0"/>
              <a:t>見つけます。そして、管理</a:t>
            </a:r>
            <a:r>
              <a:rPr kumimoji="1" lang="en-US" altLang="ja-JP" dirty="0"/>
              <a:t>VM</a:t>
            </a:r>
            <a:r>
              <a:rPr kumimoji="1" lang="ja-JP" altLang="en-US" dirty="0"/>
              <a:t>の仮想</a:t>
            </a:r>
            <a:r>
              <a:rPr kumimoji="1" lang="en-US" altLang="ja-JP" dirty="0"/>
              <a:t>CPU</a:t>
            </a:r>
            <a:r>
              <a:rPr kumimoji="1" lang="ja-JP" altLang="en-US" dirty="0"/>
              <a:t>のデータの中から管理</a:t>
            </a:r>
            <a:r>
              <a:rPr kumimoji="1" lang="en-US" altLang="ja-JP" dirty="0"/>
              <a:t>VM</a:t>
            </a:r>
            <a:r>
              <a:rPr kumimoji="1" lang="ja-JP" altLang="en-US"/>
              <a:t>のアドレス変換表を取得</a:t>
            </a:r>
            <a:r>
              <a:rPr kumimoji="1" lang="ja-JP" altLang="en-US" dirty="0"/>
              <a:t>します。</a:t>
            </a:r>
            <a:r>
              <a:rPr kumimoji="1" lang="en-US" altLang="ja-JP" dirty="0"/>
              <a:t>VS-monitor</a:t>
            </a:r>
            <a:r>
              <a:rPr kumimoji="1" lang="ja-JP" altLang="en-US" dirty="0"/>
              <a:t>はこの管理</a:t>
            </a:r>
            <a:r>
              <a:rPr kumimoji="1" lang="en-US" altLang="ja-JP" dirty="0"/>
              <a:t>VM</a:t>
            </a:r>
            <a:r>
              <a:rPr kumimoji="1" lang="ja-JP" altLang="en-US"/>
              <a:t>のアドレス変換表を</a:t>
            </a:r>
            <a:r>
              <a:rPr kumimoji="1" lang="ja-JP" altLang="en-US" dirty="0"/>
              <a:t>用いて管理</a:t>
            </a:r>
            <a:r>
              <a:rPr kumimoji="1" lang="en-US" altLang="ja-JP" dirty="0"/>
              <a:t>VM</a:t>
            </a:r>
            <a:r>
              <a:rPr kumimoji="1" lang="ja-JP" altLang="en-US" dirty="0"/>
              <a:t>内の</a:t>
            </a:r>
            <a:r>
              <a:rPr kumimoji="1" lang="en-US" altLang="ja-JP" dirty="0"/>
              <a:t>OS</a:t>
            </a:r>
            <a:r>
              <a:rPr kumimoji="1" lang="ja-JP" altLang="en-US" dirty="0"/>
              <a:t>のメモリ上にあるプロセス情報や</a:t>
            </a:r>
            <a:r>
              <a:rPr kumimoji="1" lang="en-US" altLang="ja-JP" dirty="0"/>
              <a:t>VM</a:t>
            </a:r>
            <a:r>
              <a:rPr kumimoji="1" lang="ja-JP" altLang="en-US" dirty="0"/>
              <a:t>のネットワークの使用量などの情報を取得</a:t>
            </a:r>
            <a:r>
              <a:rPr kumimoji="1" lang="ja-JP" altLang="en-US"/>
              <a:t>します。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2D105DCE-BED4-7947-8CD1-0621DED58247}" type="slidenum">
              <a:rPr kumimoji="1" lang="ja-JP" altLang="en-US" smtClean="0"/>
              <a:t>9</a:t>
            </a:fld>
            <a:endParaRPr kumimoji="1" lang="ja-JP" altLang="en-US"/>
          </a:p>
        </p:txBody>
      </p:sp>
    </p:spTree>
    <p:extLst>
      <p:ext uri="{BB962C8B-B14F-4D97-AF65-F5344CB8AC3E}">
        <p14:creationId xmlns:p14="http://schemas.microsoft.com/office/powerpoint/2010/main" val="788926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234330-3652-584E-9C37-2F1DABCE5466}"/>
              </a:ext>
            </a:extLst>
          </p:cNvPr>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412D53E-1B01-5246-9C2D-06EC7BB2CC7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40E17C7-5C8E-6E4E-9FBD-1B6D9747229E}"/>
              </a:ext>
            </a:extLst>
          </p:cNvPr>
          <p:cNvSpPr>
            <a:spLocks noGrp="1"/>
          </p:cNvSpPr>
          <p:nvPr>
            <p:ph type="dt" sz="half" idx="10"/>
          </p:nvPr>
        </p:nvSpPr>
        <p:spPr/>
        <p:txBody>
          <a:bodyPr/>
          <a:lstStyle/>
          <a:p>
            <a:fld id="{4E6AF82B-51D0-1F44-9FB3-A16E4F356354}" type="datetime1">
              <a:rPr kumimoji="1" lang="ja-JP" altLang="en-US" smtClean="0"/>
              <a:t>2019/2/22</a:t>
            </a:fld>
            <a:endParaRPr kumimoji="1" lang="ja-JP" altLang="en-US"/>
          </a:p>
        </p:txBody>
      </p:sp>
      <p:sp>
        <p:nvSpPr>
          <p:cNvPr id="5" name="フッター プレースホルダー 4">
            <a:extLst>
              <a:ext uri="{FF2B5EF4-FFF2-40B4-BE49-F238E27FC236}">
                <a16:creationId xmlns:a16="http://schemas.microsoft.com/office/drawing/2014/main" id="{E99C1CB4-44D7-F943-AFF0-0659B349C0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6C834F-E6EC-364C-BF54-81EB2B15C31F}"/>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832716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06FB98-52DE-AA45-9181-BB920EC0A7A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2BC3C5E-CEAA-F242-9A42-39A8279F9012}"/>
              </a:ext>
            </a:extLst>
          </p:cNvPr>
          <p:cNvSpPr>
            <a:spLocks noGrp="1"/>
          </p:cNvSpPr>
          <p:nvPr>
            <p:ph type="body" orient="vert" idx="1"/>
          </p:nvPr>
        </p:nvSpPr>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493CEB-F9B8-2846-A866-65917977E6A5}"/>
              </a:ext>
            </a:extLst>
          </p:cNvPr>
          <p:cNvSpPr>
            <a:spLocks noGrp="1"/>
          </p:cNvSpPr>
          <p:nvPr>
            <p:ph type="dt" sz="half" idx="10"/>
          </p:nvPr>
        </p:nvSpPr>
        <p:spPr/>
        <p:txBody>
          <a:bodyPr/>
          <a:lstStyle/>
          <a:p>
            <a:fld id="{E825B355-0FE7-C843-B673-15D3B6F89B6E}" type="datetime1">
              <a:rPr kumimoji="1" lang="ja-JP" altLang="en-US" smtClean="0"/>
              <a:t>2019/2/22</a:t>
            </a:fld>
            <a:endParaRPr kumimoji="1" lang="ja-JP" altLang="en-US"/>
          </a:p>
        </p:txBody>
      </p:sp>
      <p:sp>
        <p:nvSpPr>
          <p:cNvPr id="5" name="フッター プレースホルダー 4">
            <a:extLst>
              <a:ext uri="{FF2B5EF4-FFF2-40B4-BE49-F238E27FC236}">
                <a16:creationId xmlns:a16="http://schemas.microsoft.com/office/drawing/2014/main" id="{959A5596-9B04-0148-BA90-8D791BE8EE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A7CE9F-7F90-B24F-BB76-2B15AF3F9F28}"/>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483033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C195B6-29D0-BD46-B872-7965C31CAB62}"/>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825FD74-5C18-4B44-B5D9-DABF283CFD6C}"/>
              </a:ext>
            </a:extLst>
          </p:cNvPr>
          <p:cNvSpPr>
            <a:spLocks noGrp="1"/>
          </p:cNvSpPr>
          <p:nvPr>
            <p:ph type="body" orient="vert" idx="1"/>
          </p:nvPr>
        </p:nvSpPr>
        <p:spPr>
          <a:xfrm>
            <a:off x="628650" y="365125"/>
            <a:ext cx="5762625" cy="5811838"/>
          </a:xfrm>
        </p:spPr>
        <p:txBody>
          <a:bodyPr vert="eaVert"/>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E0653B1-764A-644B-9571-EA090D9710F8}"/>
              </a:ext>
            </a:extLst>
          </p:cNvPr>
          <p:cNvSpPr>
            <a:spLocks noGrp="1"/>
          </p:cNvSpPr>
          <p:nvPr>
            <p:ph type="dt" sz="half" idx="10"/>
          </p:nvPr>
        </p:nvSpPr>
        <p:spPr/>
        <p:txBody>
          <a:bodyPr/>
          <a:lstStyle/>
          <a:p>
            <a:fld id="{3F6BDCD0-DB41-4F47-BFE1-33CDB8520F0A}" type="datetime1">
              <a:rPr kumimoji="1" lang="ja-JP" altLang="en-US" smtClean="0"/>
              <a:t>2019/2/22</a:t>
            </a:fld>
            <a:endParaRPr kumimoji="1" lang="ja-JP" altLang="en-US"/>
          </a:p>
        </p:txBody>
      </p:sp>
      <p:sp>
        <p:nvSpPr>
          <p:cNvPr id="5" name="フッター プレースホルダー 4">
            <a:extLst>
              <a:ext uri="{FF2B5EF4-FFF2-40B4-BE49-F238E27FC236}">
                <a16:creationId xmlns:a16="http://schemas.microsoft.com/office/drawing/2014/main" id="{9D5870D1-EDE0-874E-880F-DBA16E9109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E8EA52-89BF-3A47-B69D-0F8BE2DD3F70}"/>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1164352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hasCustomPrompt="1"/>
          </p:nvPr>
        </p:nvSpPr>
        <p:spPr>
          <a:xfrm>
            <a:off x="825038" y="4455621"/>
            <a:ext cx="7543800" cy="1143000"/>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光来研究室　</a:t>
            </a:r>
            <a:r>
              <a:rPr lang="en-US" altLang="ja-JP" dirty="0"/>
              <a:t>B4</a:t>
            </a:r>
          </a:p>
          <a:p>
            <a:r>
              <a:rPr lang="ja-JP" altLang="en-US"/>
              <a:t>平川　禎</a:t>
            </a:r>
            <a:endParaRPr lang="en-US" dirty="0"/>
          </a:p>
        </p:txBody>
      </p:sp>
      <p:sp>
        <p:nvSpPr>
          <p:cNvPr id="4" name="Date Placeholder 3"/>
          <p:cNvSpPr>
            <a:spLocks noGrp="1"/>
          </p:cNvSpPr>
          <p:nvPr>
            <p:ph type="dt" sz="half" idx="10"/>
          </p:nvPr>
        </p:nvSpPr>
        <p:spPr/>
        <p:txBody>
          <a:bodyPr/>
          <a:lstStyle/>
          <a:p>
            <a:fld id="{F0E35AA0-4726-4A4A-B23C-97E6CF32529A}" type="datetime1">
              <a:rPr kumimoji="1" lang="ja-JP" altLang="en-US" smtClean="0"/>
              <a:t>2019/2/22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238065-4EA9-4322-8B5B-72653D02AC24}" type="slidenum">
              <a:rPr kumimoji="1" lang="ja-JP" altLang="en-US" smtClean="0"/>
              <a:t>‹#›</a:t>
            </a:fld>
            <a:endParaRPr kumimoji="1"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タイトル 9">
            <a:extLst>
              <a:ext uri="{FF2B5EF4-FFF2-40B4-BE49-F238E27FC236}">
                <a16:creationId xmlns:a16="http://schemas.microsoft.com/office/drawing/2014/main" id="{EB915A12-DA42-F945-B1CD-4AAD4032C026}"/>
              </a:ext>
            </a:extLst>
          </p:cNvPr>
          <p:cNvSpPr>
            <a:spLocks noGrp="1"/>
          </p:cNvSpPr>
          <p:nvPr>
            <p:ph type="title"/>
          </p:nvPr>
        </p:nvSpPr>
        <p:spPr>
          <a:xfrm>
            <a:off x="865563" y="2156948"/>
            <a:ext cx="7543800" cy="1450757"/>
          </a:xfrm>
        </p:spPr>
        <p:txBody>
          <a:bodyPr/>
          <a:lstStyle/>
          <a:p>
            <a:endParaRPr kumimoji="1" lang="ja-JP" altLang="en-US"/>
          </a:p>
        </p:txBody>
      </p:sp>
    </p:spTree>
    <p:extLst>
      <p:ext uri="{BB962C8B-B14F-4D97-AF65-F5344CB8AC3E}">
        <p14:creationId xmlns:p14="http://schemas.microsoft.com/office/powerpoint/2010/main" val="1043763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041400"/>
            <a:ext cx="6858000" cy="2387600"/>
          </a:xfrm>
        </p:spPr>
        <p:txBody>
          <a:bodyPr anchor="b"/>
          <a:lstStyle>
            <a:lvl1pPr algn="ctr">
              <a:defRPr sz="405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1616B6A9-A1B7-9E43-BE1B-2B5350E847F5}" type="datetime1">
              <a:rPr kumimoji="1" lang="ja-JP" altLang="en-US" smtClean="0"/>
              <a:t>2019/2/22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2955996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628650" y="1447800"/>
            <a:ext cx="7886700" cy="4908551"/>
          </a:xfrm>
        </p:spPr>
        <p:txBody>
          <a:bodyPr>
            <a:normAutofit/>
          </a:bodyPr>
          <a:lstStyle>
            <a:lvl1pPr>
              <a:defRPr sz="2800"/>
            </a:lvl1pPr>
            <a:lvl2pPr>
              <a:defRPr sz="2400"/>
            </a:lvl2pPr>
            <a:lvl3pPr>
              <a:defRPr sz="2000"/>
            </a:lvl3pPr>
            <a:lvl4pPr>
              <a:defRPr sz="1600"/>
            </a:lvl4pPr>
            <a:lvl5pPr>
              <a:defRPr sz="16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3699038-D60C-094B-8E09-663BC7FB76AD}" type="datetime1">
              <a:rPr kumimoji="1" lang="ja-JP" altLang="en-US" smtClean="0"/>
              <a:t>2019/2/22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800"/>
            </a:lvl1pPr>
          </a:lstStyle>
          <a:p>
            <a:fld id="{D806CEF3-6D8F-334A-B6AB-605F63BF95AF}" type="slidenum">
              <a:rPr lang="ja-JP" altLang="en-US" smtClean="0"/>
              <a:pPr/>
              <a:t>‹#›</a:t>
            </a:fld>
            <a:endParaRPr lang="ja-JP" altLang="en-US" dirty="0"/>
          </a:p>
        </p:txBody>
      </p:sp>
    </p:spTree>
    <p:extLst>
      <p:ext uri="{BB962C8B-B14F-4D97-AF65-F5344CB8AC3E}">
        <p14:creationId xmlns:p14="http://schemas.microsoft.com/office/powerpoint/2010/main" val="226446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4406901"/>
            <a:ext cx="7886700" cy="1362075"/>
          </a:xfrm>
        </p:spPr>
        <p:txBody>
          <a:bodyPr anchor="t"/>
          <a:lstStyle>
            <a:lvl1pPr>
              <a:defRPr sz="3000" b="1"/>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2906713"/>
            <a:ext cx="78867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5E6197-DF64-4249-BFBE-115FB3EA39DE}" type="datetime1">
              <a:rPr kumimoji="1" lang="ja-JP" altLang="en-US" smtClean="0"/>
              <a:t>2019/2/22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2462150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0863"/>
            <a:ext cx="3886200" cy="435133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0863"/>
            <a:ext cx="3886200" cy="435133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EF2D2129-5442-D247-BFC1-CAD107C7C9E1}" type="datetime1">
              <a:rPr kumimoji="1" lang="ja-JP" altLang="en-US" smtClean="0"/>
              <a:t>2019/2/22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27761712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3888" y="274638"/>
            <a:ext cx="7886700" cy="1143000"/>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3888" y="1535113"/>
            <a:ext cx="3867150"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23888" y="2174876"/>
            <a:ext cx="3867150" cy="399732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42248" y="1535113"/>
            <a:ext cx="3868340"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42248" y="2174876"/>
            <a:ext cx="3868340" cy="3997325"/>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F9BDF012-CE54-2C4B-8D05-D3CF74C7116F}" type="datetime1">
              <a:rPr kumimoji="1" lang="ja-JP" altLang="en-US" smtClean="0"/>
              <a:t>2019/2/22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29242409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A2D84F4-12C7-B346-A3A8-FFBB7DA76331}" type="datetime1">
              <a:rPr kumimoji="1" lang="ja-JP" altLang="en-US" smtClean="0"/>
              <a:t>2019/2/22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1328572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C832ED-928A-3041-BAEC-18A892D47A81}" type="datetime1">
              <a:rPr kumimoji="1" lang="ja-JP" altLang="en-US" smtClean="0"/>
              <a:t>2019/2/22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42162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E816B9-A3F4-9A49-B3E6-37377C33330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00F7E87-6339-E64F-B5D4-4AC85E5E82A9}"/>
              </a:ext>
            </a:extLst>
          </p:cNvPr>
          <p:cNvSpPr>
            <a:spLocks noGrp="1"/>
          </p:cNvSpPr>
          <p:nvPr>
            <p:ph idx="1"/>
          </p:nvPr>
        </p:nvSpPr>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33B533-32CC-524A-B9F5-1CCC858BBE7A}"/>
              </a:ext>
            </a:extLst>
          </p:cNvPr>
          <p:cNvSpPr>
            <a:spLocks noGrp="1"/>
          </p:cNvSpPr>
          <p:nvPr>
            <p:ph type="dt" sz="half" idx="10"/>
          </p:nvPr>
        </p:nvSpPr>
        <p:spPr/>
        <p:txBody>
          <a:bodyPr/>
          <a:lstStyle/>
          <a:p>
            <a:fld id="{029809B3-00C5-5C4A-80C8-6E3CDF0BEDC4}" type="datetime1">
              <a:rPr kumimoji="1" lang="ja-JP" altLang="en-US" smtClean="0"/>
              <a:t>2019/2/22</a:t>
            </a:fld>
            <a:endParaRPr kumimoji="1" lang="ja-JP" altLang="en-US"/>
          </a:p>
        </p:txBody>
      </p:sp>
      <p:sp>
        <p:nvSpPr>
          <p:cNvPr id="5" name="フッター プレースホルダー 4">
            <a:extLst>
              <a:ext uri="{FF2B5EF4-FFF2-40B4-BE49-F238E27FC236}">
                <a16:creationId xmlns:a16="http://schemas.microsoft.com/office/drawing/2014/main" id="{39DC077F-877B-9B40-8953-C250387C562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4D38008-5419-6C40-8089-A808391F150C}"/>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765963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3888" y="685801"/>
            <a:ext cx="3009900" cy="1160463"/>
          </a:xfrm>
        </p:spPr>
        <p:txBody>
          <a:bodyPr anchor="b"/>
          <a:lstStyle>
            <a:lvl1pPr>
              <a:defRPr sz="1500" b="1"/>
            </a:lvl1pPr>
          </a:lstStyle>
          <a:p>
            <a:r>
              <a:rPr lang="ja-JP" altLang="en-US"/>
              <a:t>マスター タイトルの書式設定</a:t>
            </a:r>
            <a:endParaRPr lang="en-US"/>
          </a:p>
        </p:txBody>
      </p:sp>
      <p:sp>
        <p:nvSpPr>
          <p:cNvPr id="3" name="Content Placeholder 2"/>
          <p:cNvSpPr>
            <a:spLocks noGrp="1"/>
          </p:cNvSpPr>
          <p:nvPr>
            <p:ph idx="1"/>
          </p:nvPr>
        </p:nvSpPr>
        <p:spPr>
          <a:xfrm>
            <a:off x="3784998" y="685800"/>
            <a:ext cx="4725590" cy="54864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3888" y="1846264"/>
            <a:ext cx="3009900" cy="432593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F3B5F3A-94DF-9D4A-A1E2-B857D158E67B}" type="datetime1">
              <a:rPr kumimoji="1" lang="ja-JP" altLang="en-US" smtClean="0"/>
              <a:t>2019/2/22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188035313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878806" y="4800600"/>
            <a:ext cx="5382816" cy="566738"/>
          </a:xfrm>
        </p:spPr>
        <p:txBody>
          <a:bodyPr anchor="b"/>
          <a:lstStyle>
            <a:lvl1pPr>
              <a:defRPr sz="1500" b="1"/>
            </a:lvl1pPr>
          </a:lstStyle>
          <a:p>
            <a:r>
              <a:rPr lang="ja-JP" altLang="en-US"/>
              <a:t>マスター タイトルの書式設定</a:t>
            </a:r>
            <a:endParaRPr lang="en-US"/>
          </a:p>
        </p:txBody>
      </p:sp>
      <p:sp>
        <p:nvSpPr>
          <p:cNvPr id="3" name="Picture Placeholder 2"/>
          <p:cNvSpPr>
            <a:spLocks noGrp="1"/>
          </p:cNvSpPr>
          <p:nvPr>
            <p:ph type="pic" idx="1"/>
          </p:nvPr>
        </p:nvSpPr>
        <p:spPr>
          <a:xfrm>
            <a:off x="1878806" y="685801"/>
            <a:ext cx="5382816" cy="404177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a:p>
        </p:txBody>
      </p:sp>
      <p:sp>
        <p:nvSpPr>
          <p:cNvPr id="4" name="Text Placeholder 3"/>
          <p:cNvSpPr>
            <a:spLocks noGrp="1"/>
          </p:cNvSpPr>
          <p:nvPr>
            <p:ph type="body" sz="half" idx="2"/>
          </p:nvPr>
        </p:nvSpPr>
        <p:spPr>
          <a:xfrm>
            <a:off x="1878806" y="5367338"/>
            <a:ext cx="5382816"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58BA07-0086-1043-B5D6-749CC207F681}" type="datetime1">
              <a:rPr kumimoji="1" lang="ja-JP" altLang="en-US" smtClean="0"/>
              <a:t>2019/2/22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1691163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F3B5F3A-94DF-9D4A-A1E2-B857D158E67B}" type="datetime1">
              <a:rPr kumimoji="1" lang="ja-JP" altLang="en-US" smtClean="0"/>
              <a:t>2019/2/22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3721776236"/>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4638"/>
            <a:ext cx="1971675" cy="5897562"/>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274638"/>
            <a:ext cx="5800725" cy="589756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6166CCD-3060-1D4F-9BB0-837241A6A3F7}" type="datetime1">
              <a:rPr kumimoji="1" lang="ja-JP" altLang="en-US" smtClean="0"/>
              <a:t>2019/2/22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269081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5FA183-A2F8-6F42-91E5-DF7F25F7AEBD}"/>
              </a:ext>
            </a:extLst>
          </p:cNvPr>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645763-7128-4C47-95FA-AD3E7074D7C2}"/>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6377191-0CDF-CA46-A999-2CF7965FA3C4}"/>
              </a:ext>
            </a:extLst>
          </p:cNvPr>
          <p:cNvSpPr>
            <a:spLocks noGrp="1"/>
          </p:cNvSpPr>
          <p:nvPr>
            <p:ph type="dt" sz="half" idx="10"/>
          </p:nvPr>
        </p:nvSpPr>
        <p:spPr/>
        <p:txBody>
          <a:bodyPr/>
          <a:lstStyle/>
          <a:p>
            <a:fld id="{90B5ACCD-D411-BB4A-BAC8-3D4B46858F17}" type="datetime1">
              <a:rPr kumimoji="1" lang="ja-JP" altLang="en-US" smtClean="0"/>
              <a:t>2019/2/22</a:t>
            </a:fld>
            <a:endParaRPr kumimoji="1" lang="ja-JP" altLang="en-US"/>
          </a:p>
        </p:txBody>
      </p:sp>
      <p:sp>
        <p:nvSpPr>
          <p:cNvPr id="5" name="フッター プレースホルダー 4">
            <a:extLst>
              <a:ext uri="{FF2B5EF4-FFF2-40B4-BE49-F238E27FC236}">
                <a16:creationId xmlns:a16="http://schemas.microsoft.com/office/drawing/2014/main" id="{4D413C7B-AE3E-2242-BF73-FF0D6271ED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D58570-AC24-4E41-B132-CDA59873AED7}"/>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2828143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798359-9A2E-B940-885C-FA352BBD78D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82155A-FFF8-4540-9BE8-F56AC5434D37}"/>
              </a:ext>
            </a:extLst>
          </p:cNvPr>
          <p:cNvSpPr>
            <a:spLocks noGrp="1"/>
          </p:cNvSpPr>
          <p:nvPr>
            <p:ph sz="half" idx="1"/>
          </p:nvPr>
        </p:nvSpPr>
        <p:spPr>
          <a:xfrm>
            <a:off x="628650" y="1825625"/>
            <a:ext cx="386715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982677-54B2-A54A-92C5-CD592351BC9B}"/>
              </a:ext>
            </a:extLst>
          </p:cNvPr>
          <p:cNvSpPr>
            <a:spLocks noGrp="1"/>
          </p:cNvSpPr>
          <p:nvPr>
            <p:ph sz="half" idx="2"/>
          </p:nvPr>
        </p:nvSpPr>
        <p:spPr>
          <a:xfrm>
            <a:off x="4648200" y="1825625"/>
            <a:ext cx="3867150" cy="435133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70A184E-6B4E-1543-B5EF-B05BB825D448}"/>
              </a:ext>
            </a:extLst>
          </p:cNvPr>
          <p:cNvSpPr>
            <a:spLocks noGrp="1"/>
          </p:cNvSpPr>
          <p:nvPr>
            <p:ph type="dt" sz="half" idx="10"/>
          </p:nvPr>
        </p:nvSpPr>
        <p:spPr/>
        <p:txBody>
          <a:bodyPr/>
          <a:lstStyle/>
          <a:p>
            <a:fld id="{FDB0553C-611C-3D4E-A21A-1F0BE5A6E060}" type="datetime1">
              <a:rPr kumimoji="1" lang="ja-JP" altLang="en-US" smtClean="0"/>
              <a:t>2019/2/22</a:t>
            </a:fld>
            <a:endParaRPr kumimoji="1" lang="ja-JP" altLang="en-US"/>
          </a:p>
        </p:txBody>
      </p:sp>
      <p:sp>
        <p:nvSpPr>
          <p:cNvPr id="6" name="フッター プレースホルダー 5">
            <a:extLst>
              <a:ext uri="{FF2B5EF4-FFF2-40B4-BE49-F238E27FC236}">
                <a16:creationId xmlns:a16="http://schemas.microsoft.com/office/drawing/2014/main" id="{AA40371E-34E7-DE44-B07C-A4FB5F9E2FB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607F284-7A0C-4146-A526-EA94D80FBED3}"/>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539195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406C3B-BCBE-4F47-8122-8238AE4B07C9}"/>
              </a:ext>
            </a:extLst>
          </p:cNvPr>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36F4412-40ED-4D42-9FE9-93DB9E04CBE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9AEDFBF-8E55-CD48-912C-2956BBC4A667}"/>
              </a:ext>
            </a:extLst>
          </p:cNvPr>
          <p:cNvSpPr>
            <a:spLocks noGrp="1"/>
          </p:cNvSpPr>
          <p:nvPr>
            <p:ph sz="half" idx="2"/>
          </p:nvPr>
        </p:nvSpPr>
        <p:spPr>
          <a:xfrm>
            <a:off x="630238" y="2505075"/>
            <a:ext cx="3868737"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22BC28E-D29D-1549-ADF4-2E01E5C8564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コンテンツ プレースホルダー 5">
            <a:extLst>
              <a:ext uri="{FF2B5EF4-FFF2-40B4-BE49-F238E27FC236}">
                <a16:creationId xmlns:a16="http://schemas.microsoft.com/office/drawing/2014/main" id="{5632CEB4-48F7-0B42-A370-1D40F959865E}"/>
              </a:ext>
            </a:extLst>
          </p:cNvPr>
          <p:cNvSpPr>
            <a:spLocks noGrp="1"/>
          </p:cNvSpPr>
          <p:nvPr>
            <p:ph sz="quarter" idx="4"/>
          </p:nvPr>
        </p:nvSpPr>
        <p:spPr>
          <a:xfrm>
            <a:off x="4629150" y="2505075"/>
            <a:ext cx="3887788" cy="3684588"/>
          </a:xfrm>
        </p:spPr>
        <p:txBody>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474E7FA-BE26-3344-89D1-77F3EDD20756}"/>
              </a:ext>
            </a:extLst>
          </p:cNvPr>
          <p:cNvSpPr>
            <a:spLocks noGrp="1"/>
          </p:cNvSpPr>
          <p:nvPr>
            <p:ph type="dt" sz="half" idx="10"/>
          </p:nvPr>
        </p:nvSpPr>
        <p:spPr/>
        <p:txBody>
          <a:bodyPr/>
          <a:lstStyle/>
          <a:p>
            <a:fld id="{CEAB9D83-B543-5F45-833B-38CF46C9DD5E}" type="datetime1">
              <a:rPr kumimoji="1" lang="ja-JP" altLang="en-US" smtClean="0"/>
              <a:t>2019/2/22</a:t>
            </a:fld>
            <a:endParaRPr kumimoji="1" lang="ja-JP" altLang="en-US"/>
          </a:p>
        </p:txBody>
      </p:sp>
      <p:sp>
        <p:nvSpPr>
          <p:cNvPr id="8" name="フッター プレースホルダー 7">
            <a:extLst>
              <a:ext uri="{FF2B5EF4-FFF2-40B4-BE49-F238E27FC236}">
                <a16:creationId xmlns:a16="http://schemas.microsoft.com/office/drawing/2014/main" id="{DB9276B9-FC71-224C-BB94-BB6575B26BE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2440C8D-6864-E843-8ED6-22345FFAE873}"/>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153937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1907C1-CBBE-1049-B802-0E06AEC1392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B805049-017F-8F4A-95D6-65DE90CFEC9A}"/>
              </a:ext>
            </a:extLst>
          </p:cNvPr>
          <p:cNvSpPr>
            <a:spLocks noGrp="1"/>
          </p:cNvSpPr>
          <p:nvPr>
            <p:ph type="dt" sz="half" idx="10"/>
          </p:nvPr>
        </p:nvSpPr>
        <p:spPr/>
        <p:txBody>
          <a:bodyPr/>
          <a:lstStyle/>
          <a:p>
            <a:fld id="{C8E84A65-82ED-4A40-89D7-0EE034C964FE}" type="datetime1">
              <a:rPr kumimoji="1" lang="ja-JP" altLang="en-US" smtClean="0"/>
              <a:t>2019/2/22</a:t>
            </a:fld>
            <a:endParaRPr kumimoji="1" lang="ja-JP" altLang="en-US"/>
          </a:p>
        </p:txBody>
      </p:sp>
      <p:sp>
        <p:nvSpPr>
          <p:cNvPr id="4" name="フッター プレースホルダー 3">
            <a:extLst>
              <a:ext uri="{FF2B5EF4-FFF2-40B4-BE49-F238E27FC236}">
                <a16:creationId xmlns:a16="http://schemas.microsoft.com/office/drawing/2014/main" id="{1C1D9D5D-EF8D-6E46-8B2F-1F045DA4C2A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B2C28B4-37EF-F743-A296-75EB20BDE83C}"/>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16523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245925A-BB1B-DC48-96CC-F8E529B7C5EF}"/>
              </a:ext>
            </a:extLst>
          </p:cNvPr>
          <p:cNvSpPr>
            <a:spLocks noGrp="1"/>
          </p:cNvSpPr>
          <p:nvPr>
            <p:ph type="dt" sz="half" idx="10"/>
          </p:nvPr>
        </p:nvSpPr>
        <p:spPr/>
        <p:txBody>
          <a:bodyPr/>
          <a:lstStyle/>
          <a:p>
            <a:fld id="{B1173FA4-B94E-CB48-987D-C7A6FB309197}" type="datetime1">
              <a:rPr kumimoji="1" lang="ja-JP" altLang="en-US" smtClean="0"/>
              <a:t>2019/2/22</a:t>
            </a:fld>
            <a:endParaRPr kumimoji="1" lang="ja-JP" altLang="en-US"/>
          </a:p>
        </p:txBody>
      </p:sp>
      <p:sp>
        <p:nvSpPr>
          <p:cNvPr id="3" name="フッター プレースホルダー 2">
            <a:extLst>
              <a:ext uri="{FF2B5EF4-FFF2-40B4-BE49-F238E27FC236}">
                <a16:creationId xmlns:a16="http://schemas.microsoft.com/office/drawing/2014/main" id="{2051D5B7-0CFB-7142-98D2-21B519FEAB4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8F8CB8F-98B7-974F-BF17-540719D548B5}"/>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2289613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7EBFB5-9B57-3A4F-A5BB-091E7AF0F776}"/>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145CFD-3B53-F947-BA94-DEF0CE933D6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5D07B31-B741-3F49-9311-1CF6A0D659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4154068-E4E1-A74E-BE9E-A24FC5509622}"/>
              </a:ext>
            </a:extLst>
          </p:cNvPr>
          <p:cNvSpPr>
            <a:spLocks noGrp="1"/>
          </p:cNvSpPr>
          <p:nvPr>
            <p:ph type="dt" sz="half" idx="10"/>
          </p:nvPr>
        </p:nvSpPr>
        <p:spPr/>
        <p:txBody>
          <a:bodyPr/>
          <a:lstStyle/>
          <a:p>
            <a:fld id="{2DDC0E86-1B8C-C344-B670-5AB45F971CB4}" type="datetime1">
              <a:rPr kumimoji="1" lang="ja-JP" altLang="en-US" smtClean="0"/>
              <a:t>2019/2/22</a:t>
            </a:fld>
            <a:endParaRPr kumimoji="1" lang="ja-JP" altLang="en-US"/>
          </a:p>
        </p:txBody>
      </p:sp>
      <p:sp>
        <p:nvSpPr>
          <p:cNvPr id="6" name="フッター プレースホルダー 5">
            <a:extLst>
              <a:ext uri="{FF2B5EF4-FFF2-40B4-BE49-F238E27FC236}">
                <a16:creationId xmlns:a16="http://schemas.microsoft.com/office/drawing/2014/main" id="{A11F04FE-FD48-5E4C-95E1-0E64AED1156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C88EFD2-E79F-DE40-945B-934C7F66B03A}"/>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1429164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0B1D59-2F09-C34F-B2F5-04173B7F160C}"/>
              </a:ext>
            </a:extLst>
          </p:cNvPr>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9C65B8B-7E8E-9943-B783-F86C2053412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4A54060-CAAD-5D4E-89BB-B0A9D23BABF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947A255-55E7-FD4F-BBC6-6410282EA5DA}"/>
              </a:ext>
            </a:extLst>
          </p:cNvPr>
          <p:cNvSpPr>
            <a:spLocks noGrp="1"/>
          </p:cNvSpPr>
          <p:nvPr>
            <p:ph type="dt" sz="half" idx="10"/>
          </p:nvPr>
        </p:nvSpPr>
        <p:spPr/>
        <p:txBody>
          <a:bodyPr/>
          <a:lstStyle/>
          <a:p>
            <a:fld id="{1DC89011-5B0C-6B4E-8E44-EA4314E8BEC1}" type="datetime1">
              <a:rPr kumimoji="1" lang="ja-JP" altLang="en-US" smtClean="0"/>
              <a:t>2019/2/22</a:t>
            </a:fld>
            <a:endParaRPr kumimoji="1" lang="ja-JP" altLang="en-US"/>
          </a:p>
        </p:txBody>
      </p:sp>
      <p:sp>
        <p:nvSpPr>
          <p:cNvPr id="6" name="フッター プレースホルダー 5">
            <a:extLst>
              <a:ext uri="{FF2B5EF4-FFF2-40B4-BE49-F238E27FC236}">
                <a16:creationId xmlns:a16="http://schemas.microsoft.com/office/drawing/2014/main" id="{0A422740-091F-F841-A509-3EAA12B91D1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CD8E15B-D132-4D40-9C04-962301AC1BEA}"/>
              </a:ext>
            </a:extLst>
          </p:cNvPr>
          <p:cNvSpPr>
            <a:spLocks noGrp="1"/>
          </p:cNvSpPr>
          <p:nvPr>
            <p:ph type="sldNum" sz="quarter" idx="12"/>
          </p:nvPr>
        </p:nvSpPr>
        <p:spPr/>
        <p:txBody>
          <a:body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3451400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6EDBB96-16A9-2F48-B57F-4C66D9CB1CAE}"/>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193D36-892C-FC47-86CE-0D2E8E3FA0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6E1669-A05C-4945-B89B-08BA1613787E}"/>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5BF712-226B-D04E-9514-A0F92487047E}" type="datetime1">
              <a:rPr kumimoji="1" lang="ja-JP" altLang="en-US" smtClean="0"/>
              <a:t>2019/2/22</a:t>
            </a:fld>
            <a:endParaRPr kumimoji="1" lang="ja-JP" altLang="en-US"/>
          </a:p>
        </p:txBody>
      </p:sp>
      <p:sp>
        <p:nvSpPr>
          <p:cNvPr id="5" name="フッター プレースホルダー 4">
            <a:extLst>
              <a:ext uri="{FF2B5EF4-FFF2-40B4-BE49-F238E27FC236}">
                <a16:creationId xmlns:a16="http://schemas.microsoft.com/office/drawing/2014/main" id="{05B3E4BF-7829-0C41-BEEF-F4FE317C4E8F}"/>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7D66D78-8979-9145-BAEE-F355EF97585B}"/>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12298582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73"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4638"/>
            <a:ext cx="7886700" cy="1325562"/>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0863"/>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4574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35BF712-226B-D04E-9514-A0F92487047E}" type="datetime1">
              <a:rPr kumimoji="1" lang="ja-JP" altLang="en-US" smtClean="0"/>
              <a:t>2019/2/22</a:t>
            </a:fld>
            <a:endParaRPr kumimoji="1" lang="ja-JP" altLang="en-US"/>
          </a:p>
        </p:txBody>
      </p:sp>
      <p:sp>
        <p:nvSpPr>
          <p:cNvPr id="5" name="Footer Placeholder 4"/>
          <p:cNvSpPr>
            <a:spLocks noGrp="1"/>
          </p:cNvSpPr>
          <p:nvPr>
            <p:ph type="ftr" sz="quarter" idx="3"/>
          </p:nvPr>
        </p:nvSpPr>
        <p:spPr>
          <a:xfrm>
            <a:off x="3486150" y="6356351"/>
            <a:ext cx="21717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057900" y="6356351"/>
            <a:ext cx="245745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06CEF3-6D8F-334A-B6AB-605F63BF95AF}" type="slidenum">
              <a:rPr kumimoji="1" lang="ja-JP" altLang="en-US" smtClean="0"/>
              <a:t>‹#›</a:t>
            </a:fld>
            <a:endParaRPr kumimoji="1" lang="ja-JP" altLang="en-US"/>
          </a:p>
        </p:txBody>
      </p:sp>
    </p:spTree>
    <p:extLst>
      <p:ext uri="{BB962C8B-B14F-4D97-AF65-F5344CB8AC3E}">
        <p14:creationId xmlns:p14="http://schemas.microsoft.com/office/powerpoint/2010/main" val="3947406264"/>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Lst>
  <p:hf hdr="0" ftr="0" dt="0"/>
  <p:txStyles>
    <p:titleStyle>
      <a:lvl1pPr algn="l" defTabSz="685800" rtl="0" eaLnBrk="1" latinLnBrk="0" hangingPunct="1">
        <a:spcBef>
          <a:spcPct val="0"/>
        </a:spcBef>
        <a:buNone/>
        <a:defRPr kumimoji="1" sz="36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14.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3.xml"/><Relationship Id="rId1" Type="http://schemas.openxmlformats.org/officeDocument/2006/relationships/slideLayout" Target="../slideLayouts/slideLayout14.xml"/><Relationship Id="rId4" Type="http://schemas.openxmlformats.org/officeDocument/2006/relationships/chart" Target="../charts/char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22960" y="758952"/>
            <a:ext cx="7543800" cy="3566160"/>
          </a:xfrm>
        </p:spPr>
        <p:txBody>
          <a:bodyPr>
            <a:normAutofit/>
          </a:bodyPr>
          <a:lstStyle/>
          <a:p>
            <a:pPr algn="ctr"/>
            <a:r>
              <a:rPr lang="ja-JP" altLang="en-US" sz="4400" dirty="0"/>
              <a:t>信頼できないクラウドにおける仮想化システムの監視機構</a:t>
            </a:r>
            <a:br>
              <a:rPr lang="en-US" altLang="ja-JP" sz="4800" dirty="0"/>
            </a:br>
            <a:br>
              <a:rPr lang="en-US" altLang="ja-JP" sz="4000" dirty="0"/>
            </a:br>
            <a:endParaRPr kumimoji="1" lang="ja-JP" altLang="en-US" sz="4000" dirty="0"/>
          </a:p>
        </p:txBody>
      </p:sp>
      <p:sp>
        <p:nvSpPr>
          <p:cNvPr id="3" name="サブタイトル 2"/>
          <p:cNvSpPr>
            <a:spLocks noGrp="1"/>
          </p:cNvSpPr>
          <p:nvPr>
            <p:ph type="subTitle" idx="1"/>
          </p:nvPr>
        </p:nvSpPr>
        <p:spPr>
          <a:xfrm>
            <a:off x="1143000" y="3602038"/>
            <a:ext cx="6858000" cy="2989262"/>
          </a:xfrm>
        </p:spPr>
        <p:txBody>
          <a:bodyPr/>
          <a:lstStyle/>
          <a:p>
            <a:pPr algn="ctr"/>
            <a:endParaRPr kumimoji="1" lang="en-US" altLang="ja-JP" sz="2800" dirty="0"/>
          </a:p>
          <a:p>
            <a:pPr algn="ctr"/>
            <a:r>
              <a:rPr lang="ja-JP" altLang="en-US" sz="2800" dirty="0"/>
              <a:t>九州工業大学　情報工学部</a:t>
            </a:r>
            <a:endParaRPr lang="en-US" altLang="ja-JP" sz="2800" dirty="0"/>
          </a:p>
          <a:p>
            <a:pPr algn="ctr"/>
            <a:r>
              <a:rPr kumimoji="1" lang="ja-JP" altLang="en-US" sz="2800" dirty="0"/>
              <a:t>機械情報工学科　光来研究室</a:t>
            </a:r>
            <a:endParaRPr kumimoji="1" lang="en-US" altLang="ja-JP" sz="2800" dirty="0"/>
          </a:p>
          <a:p>
            <a:pPr algn="ctr"/>
            <a:r>
              <a:rPr lang="en-US" altLang="ja-JP" sz="2800" dirty="0"/>
              <a:t>15237058</a:t>
            </a:r>
          </a:p>
          <a:p>
            <a:pPr algn="ctr"/>
            <a:r>
              <a:rPr lang="ja-JP" altLang="en-US" sz="2800" dirty="0"/>
              <a:t>平川　禎</a:t>
            </a:r>
            <a:r>
              <a:rPr lang="ja-JP" altLang="en-US" dirty="0"/>
              <a:t>　</a:t>
            </a:r>
            <a:endParaRPr kumimoji="1" lang="ja-JP" altLang="en-US" dirty="0"/>
          </a:p>
        </p:txBody>
      </p:sp>
      <p:sp>
        <p:nvSpPr>
          <p:cNvPr id="4" name="スライド番号プレースホルダー 3">
            <a:extLst>
              <a:ext uri="{FF2B5EF4-FFF2-40B4-BE49-F238E27FC236}">
                <a16:creationId xmlns:a16="http://schemas.microsoft.com/office/drawing/2014/main" id="{D645BF2B-3D63-014E-9FAB-78AE00299147}"/>
              </a:ext>
            </a:extLst>
          </p:cNvPr>
          <p:cNvSpPr>
            <a:spLocks noGrp="1"/>
          </p:cNvSpPr>
          <p:nvPr>
            <p:ph type="sldNum" sz="quarter" idx="12"/>
          </p:nvPr>
        </p:nvSpPr>
        <p:spPr/>
        <p:txBody>
          <a:bodyPr/>
          <a:lstStyle/>
          <a:p>
            <a:fld id="{76238065-4EA9-4322-8B5B-72653D02AC24}" type="slidenum">
              <a:rPr kumimoji="1" lang="ja-JP" altLang="en-US" smtClean="0"/>
              <a:t>1</a:t>
            </a:fld>
            <a:endParaRPr kumimoji="1" lang="ja-JP" altLang="en-US"/>
          </a:p>
        </p:txBody>
      </p:sp>
    </p:spTree>
    <p:extLst>
      <p:ext uri="{BB962C8B-B14F-4D97-AF65-F5344CB8AC3E}">
        <p14:creationId xmlns:p14="http://schemas.microsoft.com/office/powerpoint/2010/main" val="3181132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監視システムの開発支援</a:t>
            </a:r>
            <a:endParaRPr kumimoji="1" lang="ja-JP" altLang="en-US" dirty="0"/>
          </a:p>
        </p:txBody>
      </p:sp>
      <p:sp>
        <p:nvSpPr>
          <p:cNvPr id="3" name="コンテンツ プレースホルダー 2"/>
          <p:cNvSpPr>
            <a:spLocks noGrp="1"/>
          </p:cNvSpPr>
          <p:nvPr>
            <p:ph idx="1"/>
          </p:nvPr>
        </p:nvSpPr>
        <p:spPr/>
        <p:txBody>
          <a:bodyPr/>
          <a:lstStyle/>
          <a:p>
            <a:r>
              <a:rPr lang="ja-JP" altLang="en-US" dirty="0"/>
              <a:t>監視対象システムのソースコードを用いて開発</a:t>
            </a:r>
            <a:endParaRPr lang="en-US" altLang="ja-JP" dirty="0"/>
          </a:p>
          <a:p>
            <a:pPr lvl="1"/>
            <a:r>
              <a:rPr kumimoji="1" lang="en-US" altLang="ja-JP" dirty="0" err="1"/>
              <a:t>LLView</a:t>
            </a:r>
            <a:r>
              <a:rPr kumimoji="1" lang="en-US" altLang="ja-JP" dirty="0"/>
              <a:t> [</a:t>
            </a:r>
            <a:r>
              <a:rPr kumimoji="1" lang="ja-JP" altLang="en-US" dirty="0"/>
              <a:t>植木</a:t>
            </a:r>
            <a:r>
              <a:rPr kumimoji="1" lang="ja-JP" altLang="en-US" dirty="0" err="1"/>
              <a:t>あ</a:t>
            </a:r>
            <a:r>
              <a:rPr kumimoji="1" lang="en-US" altLang="ja-JP" dirty="0"/>
              <a:t>’15]</a:t>
            </a:r>
            <a:r>
              <a:rPr kumimoji="1" lang="ja-JP" altLang="en-US" dirty="0"/>
              <a:t>を拡張してアドレス変換を行うコードを自動挿入することで実現</a:t>
            </a:r>
            <a:endParaRPr kumimoji="1" lang="en-US" altLang="ja-JP" dirty="0"/>
          </a:p>
          <a:p>
            <a:pPr lvl="1"/>
            <a:r>
              <a:rPr lang="ja-JP" altLang="en-US" dirty="0"/>
              <a:t>ハイパーバイザ用</a:t>
            </a:r>
            <a:r>
              <a:rPr lang="en-US" altLang="ja-JP" dirty="0" err="1"/>
              <a:t>LLView</a:t>
            </a:r>
            <a:endParaRPr lang="en-US" altLang="ja-JP" dirty="0"/>
          </a:p>
          <a:p>
            <a:pPr lvl="2"/>
            <a:r>
              <a:rPr kumimoji="1" lang="ja-JP" altLang="en-US"/>
              <a:t>ハイパーバイザのソースコードを利用</a:t>
            </a:r>
            <a:endParaRPr kumimoji="1" lang="en-US" altLang="ja-JP" dirty="0"/>
          </a:p>
          <a:p>
            <a:pPr lvl="1"/>
            <a:r>
              <a:rPr lang="ja-JP" altLang="en-US" dirty="0"/>
              <a:t>管理</a:t>
            </a:r>
            <a:r>
              <a:rPr lang="en-US" altLang="ja-JP" dirty="0"/>
              <a:t>VM</a:t>
            </a:r>
            <a:r>
              <a:rPr lang="ja-JP" altLang="en-US" dirty="0"/>
              <a:t>用</a:t>
            </a:r>
            <a:r>
              <a:rPr lang="en-US" altLang="ja-JP" dirty="0" err="1"/>
              <a:t>LLView</a:t>
            </a:r>
            <a:endParaRPr lang="en-US" altLang="ja-JP" dirty="0"/>
          </a:p>
          <a:p>
            <a:pPr lvl="2"/>
            <a:r>
              <a:rPr kumimoji="1" lang="ja-JP" altLang="en-US" dirty="0"/>
              <a:t>ハイパーバイザ用</a:t>
            </a:r>
            <a:r>
              <a:rPr kumimoji="1" lang="en-US" altLang="ja-JP" dirty="0" err="1"/>
              <a:t>LLView</a:t>
            </a:r>
            <a:r>
              <a:rPr kumimoji="1" lang="ja-JP" altLang="en-US" dirty="0"/>
              <a:t>を用いて管理</a:t>
            </a:r>
            <a:r>
              <a:rPr kumimoji="1" lang="en-US" altLang="ja-JP" dirty="0"/>
              <a:t>VM</a:t>
            </a:r>
            <a:r>
              <a:rPr kumimoji="1" lang="ja-JP" altLang="en-US"/>
              <a:t>の</a:t>
            </a:r>
            <a:r>
              <a:rPr lang="ja-JP" altLang="en-US"/>
              <a:t>アドレス変換表</a:t>
            </a:r>
            <a:r>
              <a:rPr kumimoji="1" lang="ja-JP" altLang="en-US"/>
              <a:t>を</a:t>
            </a:r>
            <a:r>
              <a:rPr kumimoji="1" lang="ja-JP" altLang="en-US" dirty="0"/>
              <a:t>取得して利用</a:t>
            </a:r>
            <a:endParaRPr kumimoji="1" lang="en-US" altLang="ja-JP"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10</a:t>
            </a:fld>
            <a:endParaRPr kumimoji="1" lang="ja-JP" altLang="en-US"/>
          </a:p>
        </p:txBody>
      </p:sp>
      <p:sp>
        <p:nvSpPr>
          <p:cNvPr id="5" name="正方形/長方形 4"/>
          <p:cNvSpPr/>
          <p:nvPr/>
        </p:nvSpPr>
        <p:spPr>
          <a:xfrm>
            <a:off x="1996484" y="4790941"/>
            <a:ext cx="1943862" cy="552715"/>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ハイパーバイザの監視システム</a:t>
            </a:r>
            <a:endParaRPr kumimoji="1" lang="ja-JP" altLang="en-US" dirty="0">
              <a:solidFill>
                <a:schemeClr val="tx1"/>
              </a:solidFill>
            </a:endParaRPr>
          </a:p>
        </p:txBody>
      </p:sp>
      <p:sp>
        <p:nvSpPr>
          <p:cNvPr id="7" name="正方形/長方形 6"/>
          <p:cNvSpPr/>
          <p:nvPr/>
        </p:nvSpPr>
        <p:spPr>
          <a:xfrm>
            <a:off x="5296558" y="4790941"/>
            <a:ext cx="1834134" cy="552715"/>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lang="en-US" altLang="ja-JP" dirty="0">
                <a:solidFill>
                  <a:schemeClr val="tx1"/>
                </a:solidFill>
              </a:rPr>
              <a:t>VM</a:t>
            </a:r>
            <a:r>
              <a:rPr lang="ja-JP" altLang="en-US" dirty="0">
                <a:solidFill>
                  <a:schemeClr val="tx1"/>
                </a:solidFill>
              </a:rPr>
              <a:t>の</a:t>
            </a:r>
            <a:endParaRPr lang="en-US" altLang="ja-JP" dirty="0">
              <a:solidFill>
                <a:schemeClr val="tx1"/>
              </a:solidFill>
            </a:endParaRPr>
          </a:p>
          <a:p>
            <a:pPr algn="ctr"/>
            <a:r>
              <a:rPr lang="ja-JP" altLang="en-US" dirty="0">
                <a:solidFill>
                  <a:schemeClr val="tx1"/>
                </a:solidFill>
              </a:rPr>
              <a:t>監視システム</a:t>
            </a:r>
            <a:endParaRPr kumimoji="1" lang="ja-JP" altLang="en-US" dirty="0">
              <a:solidFill>
                <a:schemeClr val="tx1"/>
              </a:solidFill>
            </a:endParaRPr>
          </a:p>
        </p:txBody>
      </p:sp>
      <p:sp>
        <p:nvSpPr>
          <p:cNvPr id="8" name="正方形/長方形 7"/>
          <p:cNvSpPr/>
          <p:nvPr/>
        </p:nvSpPr>
        <p:spPr>
          <a:xfrm>
            <a:off x="1609134" y="5709842"/>
            <a:ext cx="2718562" cy="436960"/>
          </a:xfrm>
          <a:prstGeom prst="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ハイパーバイザ用</a:t>
            </a:r>
            <a:r>
              <a:rPr lang="en-US" altLang="ja-JP" dirty="0" err="1">
                <a:solidFill>
                  <a:schemeClr val="tx1"/>
                </a:solidFill>
              </a:rPr>
              <a:t>LLView</a:t>
            </a:r>
            <a:endParaRPr kumimoji="1" lang="ja-JP" altLang="en-US" dirty="0">
              <a:solidFill>
                <a:schemeClr val="tx1"/>
              </a:solidFill>
            </a:endParaRPr>
          </a:p>
        </p:txBody>
      </p:sp>
      <p:sp>
        <p:nvSpPr>
          <p:cNvPr id="10" name="正方形/長方形 9"/>
          <p:cNvSpPr/>
          <p:nvPr/>
        </p:nvSpPr>
        <p:spPr>
          <a:xfrm>
            <a:off x="5296558" y="5709841"/>
            <a:ext cx="1834134" cy="436960"/>
          </a:xfrm>
          <a:prstGeom prst="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管理</a:t>
            </a:r>
            <a:r>
              <a:rPr lang="en-US" altLang="ja-JP" dirty="0">
                <a:solidFill>
                  <a:schemeClr val="tx1"/>
                </a:solidFill>
              </a:rPr>
              <a:t>VM</a:t>
            </a:r>
            <a:r>
              <a:rPr lang="ja-JP" altLang="en-US" dirty="0">
                <a:solidFill>
                  <a:schemeClr val="tx1"/>
                </a:solidFill>
              </a:rPr>
              <a:t>用</a:t>
            </a:r>
            <a:r>
              <a:rPr lang="en-US" altLang="ja-JP" dirty="0" err="1">
                <a:solidFill>
                  <a:schemeClr val="tx1"/>
                </a:solidFill>
              </a:rPr>
              <a:t>LLView</a:t>
            </a:r>
            <a:endParaRPr kumimoji="1" lang="ja-JP" altLang="en-US" dirty="0">
              <a:solidFill>
                <a:schemeClr val="tx1"/>
              </a:solidFill>
            </a:endParaRPr>
          </a:p>
        </p:txBody>
      </p:sp>
      <p:cxnSp>
        <p:nvCxnSpPr>
          <p:cNvPr id="12" name="直線矢印コネクタ 11"/>
          <p:cNvCxnSpPr>
            <a:stCxn id="8" idx="0"/>
            <a:endCxn id="5" idx="2"/>
          </p:cNvCxnSpPr>
          <p:nvPr/>
        </p:nvCxnSpPr>
        <p:spPr>
          <a:xfrm flipV="1">
            <a:off x="2968415" y="5343656"/>
            <a:ext cx="0" cy="366186"/>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10" idx="0"/>
            <a:endCxn id="7" idx="2"/>
          </p:cNvCxnSpPr>
          <p:nvPr/>
        </p:nvCxnSpPr>
        <p:spPr>
          <a:xfrm flipV="1">
            <a:off x="6213625" y="5343656"/>
            <a:ext cx="0" cy="366185"/>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4358095" y="5986197"/>
            <a:ext cx="938463" cy="1"/>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9268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実験</a:t>
            </a:r>
          </a:p>
        </p:txBody>
      </p:sp>
      <p:sp>
        <p:nvSpPr>
          <p:cNvPr id="3" name="コンテンツ プレースホルダー 2"/>
          <p:cNvSpPr>
            <a:spLocks noGrp="1"/>
          </p:cNvSpPr>
          <p:nvPr>
            <p:ph idx="1"/>
          </p:nvPr>
        </p:nvSpPr>
        <p:spPr/>
        <p:txBody>
          <a:bodyPr/>
          <a:lstStyle/>
          <a:p>
            <a:r>
              <a:rPr kumimoji="1" lang="en-US" altLang="ja-JP" dirty="0"/>
              <a:t>VS-monitor</a:t>
            </a:r>
            <a:r>
              <a:rPr kumimoji="1" lang="ja-JP" altLang="en-US" dirty="0" err="1"/>
              <a:t>の</a:t>
            </a:r>
            <a:r>
              <a:rPr lang="ja-JP" altLang="en-US" dirty="0" err="1"/>
              <a:t>監</a:t>
            </a:r>
            <a:r>
              <a:rPr lang="ja-JP" altLang="en-US" dirty="0"/>
              <a:t>視</a:t>
            </a:r>
            <a:r>
              <a:rPr kumimoji="1" lang="ja-JP" altLang="en-US" dirty="0"/>
              <a:t>性能を調べる実験を行った</a:t>
            </a:r>
            <a:endParaRPr lang="en-US" altLang="ja-JP" dirty="0"/>
          </a:p>
          <a:p>
            <a:pPr lvl="1"/>
            <a:r>
              <a:rPr kumimoji="1" lang="ja-JP" altLang="en-US" dirty="0"/>
              <a:t>ハイパーバイザの監視</a:t>
            </a:r>
            <a:endParaRPr kumimoji="1" lang="en-US" altLang="ja-JP" dirty="0"/>
          </a:p>
          <a:p>
            <a:pPr lvl="1"/>
            <a:r>
              <a:rPr lang="ja-JP" altLang="en-US" dirty="0"/>
              <a:t>管理</a:t>
            </a:r>
            <a:r>
              <a:rPr lang="en-US" altLang="ja-JP" dirty="0"/>
              <a:t>VM</a:t>
            </a:r>
            <a:r>
              <a:rPr lang="ja-JP" altLang="en-US" dirty="0" err="1"/>
              <a:t>の監</a:t>
            </a:r>
            <a:r>
              <a:rPr lang="ja-JP" altLang="en-US" dirty="0"/>
              <a:t>視</a:t>
            </a:r>
            <a:endParaRPr lang="en-US" altLang="ja-JP" dirty="0"/>
          </a:p>
          <a:p>
            <a:r>
              <a:rPr kumimoji="1" lang="ja-JP" altLang="en-US" dirty="0"/>
              <a:t>比較対象</a:t>
            </a:r>
            <a:endParaRPr kumimoji="1" lang="en-US" altLang="ja-JP" dirty="0"/>
          </a:p>
          <a:p>
            <a:pPr lvl="1"/>
            <a:r>
              <a:rPr lang="ja-JP" altLang="en-US" dirty="0"/>
              <a:t>従来システムの管理</a:t>
            </a:r>
            <a:r>
              <a:rPr lang="en-US" altLang="ja-JP" dirty="0"/>
              <a:t>VM</a:t>
            </a:r>
            <a:r>
              <a:rPr lang="ja-JP" altLang="en-US" dirty="0"/>
              <a:t>における管理コマンド実行</a:t>
            </a:r>
            <a:endParaRPr lang="en-US" altLang="ja-JP" dirty="0"/>
          </a:p>
          <a:p>
            <a:pPr lvl="2"/>
            <a:r>
              <a:rPr kumimoji="1" lang="ja-JP" altLang="en-US" dirty="0"/>
              <a:t>安全ではない</a:t>
            </a:r>
            <a:endParaRPr kumimoji="1" lang="en-US" altLang="ja-JP"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11</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1735162260"/>
              </p:ext>
            </p:extLst>
          </p:nvPr>
        </p:nvGraphicFramePr>
        <p:xfrm>
          <a:off x="1009649" y="4603751"/>
          <a:ext cx="2333626" cy="1752600"/>
        </p:xfrm>
        <a:graphic>
          <a:graphicData uri="http://schemas.openxmlformats.org/drawingml/2006/table">
            <a:tbl>
              <a:tblPr firstRow="1" bandRow="1">
                <a:tableStyleId>{5C22544A-7EE6-4342-B048-85BDC9FD1C3A}</a:tableStyleId>
              </a:tblPr>
              <a:tblGrid>
                <a:gridCol w="2333626">
                  <a:extLst>
                    <a:ext uri="{9D8B030D-6E8A-4147-A177-3AD203B41FA5}">
                      <a16:colId xmlns:a16="http://schemas.microsoft.com/office/drawing/2014/main" val="2606686606"/>
                    </a:ext>
                  </a:extLst>
                </a:gridCol>
              </a:tblGrid>
              <a:tr h="370840">
                <a:tc>
                  <a:txBody>
                    <a:bodyPr/>
                    <a:lstStyle/>
                    <a:p>
                      <a:r>
                        <a:rPr kumimoji="1" lang="ja-JP" altLang="en-US" sz="1800" dirty="0"/>
                        <a:t>ホストマシン</a:t>
                      </a:r>
                    </a:p>
                  </a:txBody>
                  <a:tcPr/>
                </a:tc>
                <a:extLst>
                  <a:ext uri="{0D108BD9-81ED-4DB2-BD59-A6C34878D82A}">
                    <a16:rowId xmlns:a16="http://schemas.microsoft.com/office/drawing/2014/main" val="1509158081"/>
                  </a:ext>
                </a:extLst>
              </a:tr>
              <a:tr h="370840">
                <a:tc>
                  <a:txBody>
                    <a:bodyPr/>
                    <a:lstStyle/>
                    <a:p>
                      <a:r>
                        <a:rPr kumimoji="1" lang="en-US" altLang="ja-JP" sz="1800" dirty="0"/>
                        <a:t>CPU</a:t>
                      </a:r>
                      <a:r>
                        <a:rPr kumimoji="1" lang="ja-JP" altLang="en-US" sz="1800" dirty="0"/>
                        <a:t>：</a:t>
                      </a:r>
                      <a:r>
                        <a:rPr kumimoji="1" lang="en-US" altLang="ja-JP" sz="1800" dirty="0"/>
                        <a:t>Intel Core i7 7700</a:t>
                      </a:r>
                      <a:endParaRPr kumimoji="1" lang="ja-JP" altLang="en-US" sz="1800" dirty="0"/>
                    </a:p>
                  </a:txBody>
                  <a:tcPr/>
                </a:tc>
                <a:extLst>
                  <a:ext uri="{0D108BD9-81ED-4DB2-BD59-A6C34878D82A}">
                    <a16:rowId xmlns:a16="http://schemas.microsoft.com/office/drawing/2014/main" val="3325219894"/>
                  </a:ext>
                </a:extLst>
              </a:tr>
              <a:tr h="370840">
                <a:tc>
                  <a:txBody>
                    <a:bodyPr/>
                    <a:lstStyle/>
                    <a:p>
                      <a:r>
                        <a:rPr kumimoji="1" lang="ja-JP" altLang="en-US" sz="1800" dirty="0"/>
                        <a:t>メモリ</a:t>
                      </a:r>
                      <a:r>
                        <a:rPr kumimoji="1" lang="en-US" altLang="ja-JP" sz="1800" dirty="0"/>
                        <a:t>:8GB</a:t>
                      </a:r>
                    </a:p>
                  </a:txBody>
                  <a:tcPr/>
                </a:tc>
                <a:extLst>
                  <a:ext uri="{0D108BD9-81ED-4DB2-BD59-A6C34878D82A}">
                    <a16:rowId xmlns:a16="http://schemas.microsoft.com/office/drawing/2014/main" val="2161166850"/>
                  </a:ext>
                </a:extLst>
              </a:tr>
              <a:tr h="370840">
                <a:tc>
                  <a:txBody>
                    <a:bodyPr/>
                    <a:lstStyle/>
                    <a:p>
                      <a:r>
                        <a:rPr kumimoji="1" lang="ja-JP" altLang="en-US" sz="1800" dirty="0"/>
                        <a:t>ハイパーバイザ：</a:t>
                      </a:r>
                      <a:endParaRPr kumimoji="1" lang="en-US" altLang="ja-JP" sz="1800" dirty="0"/>
                    </a:p>
                    <a:p>
                      <a:r>
                        <a:rPr kumimoji="1" lang="en-US" altLang="ja-JP" sz="1800" dirty="0" err="1"/>
                        <a:t>Xen</a:t>
                      </a:r>
                      <a:r>
                        <a:rPr kumimoji="1" lang="en-US" altLang="ja-JP" sz="1800" dirty="0"/>
                        <a:t> 4.10.1</a:t>
                      </a:r>
                      <a:endParaRPr kumimoji="1" lang="ja-JP" altLang="en-US" sz="1800" dirty="0"/>
                    </a:p>
                  </a:txBody>
                  <a:tcPr/>
                </a:tc>
                <a:extLst>
                  <a:ext uri="{0D108BD9-81ED-4DB2-BD59-A6C34878D82A}">
                    <a16:rowId xmlns:a16="http://schemas.microsoft.com/office/drawing/2014/main" val="2389646795"/>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960475053"/>
              </p:ext>
            </p:extLst>
          </p:nvPr>
        </p:nvGraphicFramePr>
        <p:xfrm>
          <a:off x="3343275" y="4603751"/>
          <a:ext cx="2333626" cy="1752600"/>
        </p:xfrm>
        <a:graphic>
          <a:graphicData uri="http://schemas.openxmlformats.org/drawingml/2006/table">
            <a:tbl>
              <a:tblPr firstRow="1" bandRow="1">
                <a:tableStyleId>{5C22544A-7EE6-4342-B048-85BDC9FD1C3A}</a:tableStyleId>
              </a:tblPr>
              <a:tblGrid>
                <a:gridCol w="2333626">
                  <a:extLst>
                    <a:ext uri="{9D8B030D-6E8A-4147-A177-3AD203B41FA5}">
                      <a16:colId xmlns:a16="http://schemas.microsoft.com/office/drawing/2014/main" val="2606686606"/>
                    </a:ext>
                  </a:extLst>
                </a:gridCol>
              </a:tblGrid>
              <a:tr h="370840">
                <a:tc>
                  <a:txBody>
                    <a:bodyPr/>
                    <a:lstStyle/>
                    <a:p>
                      <a:r>
                        <a:rPr kumimoji="1" lang="ja-JP" altLang="en-US" sz="1800" dirty="0"/>
                        <a:t>クラウド</a:t>
                      </a:r>
                      <a:r>
                        <a:rPr kumimoji="1" lang="en-US" altLang="ja-JP" sz="1800" dirty="0"/>
                        <a:t>VM</a:t>
                      </a:r>
                    </a:p>
                  </a:txBody>
                  <a:tcPr/>
                </a:tc>
                <a:extLst>
                  <a:ext uri="{0D108BD9-81ED-4DB2-BD59-A6C34878D82A}">
                    <a16:rowId xmlns:a16="http://schemas.microsoft.com/office/drawing/2014/main" val="1509158081"/>
                  </a:ext>
                </a:extLst>
              </a:tr>
              <a:tr h="370840">
                <a:tc>
                  <a:txBody>
                    <a:bodyPr/>
                    <a:lstStyle/>
                    <a:p>
                      <a:r>
                        <a:rPr kumimoji="1" lang="ja-JP" altLang="en-US" sz="1800" dirty="0"/>
                        <a:t>仮想</a:t>
                      </a:r>
                      <a:r>
                        <a:rPr kumimoji="1" lang="en-US" altLang="ja-JP" sz="1800" dirty="0"/>
                        <a:t>CPU</a:t>
                      </a:r>
                      <a:r>
                        <a:rPr kumimoji="1" lang="ja-JP" altLang="en-US" sz="1800" dirty="0"/>
                        <a:t>：</a:t>
                      </a:r>
                      <a:r>
                        <a:rPr kumimoji="1" lang="en-US" altLang="ja-JP" sz="1800" dirty="0"/>
                        <a:t>8</a:t>
                      </a:r>
                    </a:p>
                  </a:txBody>
                  <a:tcPr/>
                </a:tc>
                <a:extLst>
                  <a:ext uri="{0D108BD9-81ED-4DB2-BD59-A6C34878D82A}">
                    <a16:rowId xmlns:a16="http://schemas.microsoft.com/office/drawing/2014/main" val="3325219894"/>
                  </a:ext>
                </a:extLst>
              </a:tr>
              <a:tr h="370840">
                <a:tc>
                  <a:txBody>
                    <a:bodyPr/>
                    <a:lstStyle/>
                    <a:p>
                      <a:r>
                        <a:rPr kumimoji="1" lang="ja-JP" altLang="en-US" sz="1800" dirty="0"/>
                        <a:t>メモリ</a:t>
                      </a:r>
                      <a:r>
                        <a:rPr kumimoji="1" lang="en-US" altLang="ja-JP" sz="1800" dirty="0"/>
                        <a:t>:2GB</a:t>
                      </a:r>
                    </a:p>
                  </a:txBody>
                  <a:tcPr/>
                </a:tc>
                <a:extLst>
                  <a:ext uri="{0D108BD9-81ED-4DB2-BD59-A6C34878D82A}">
                    <a16:rowId xmlns:a16="http://schemas.microsoft.com/office/drawing/2014/main" val="2161166850"/>
                  </a:ext>
                </a:extLst>
              </a:tr>
              <a:tr h="370840">
                <a:tc>
                  <a:txBody>
                    <a:bodyPr/>
                    <a:lstStyle/>
                    <a:p>
                      <a:r>
                        <a:rPr kumimoji="1" lang="ja-JP" altLang="en-US" sz="1800" dirty="0"/>
                        <a:t>ハイパーバイザ：</a:t>
                      </a:r>
                      <a:endParaRPr kumimoji="1" lang="en-US" altLang="ja-JP" sz="1800" dirty="0"/>
                    </a:p>
                    <a:p>
                      <a:r>
                        <a:rPr kumimoji="1" lang="en-US" altLang="ja-JP" sz="1800" dirty="0" err="1"/>
                        <a:t>Xen</a:t>
                      </a:r>
                      <a:r>
                        <a:rPr kumimoji="1" lang="en-US" altLang="ja-JP" sz="1800" dirty="0"/>
                        <a:t> 4.10.1</a:t>
                      </a:r>
                      <a:endParaRPr kumimoji="1" lang="ja-JP" altLang="en-US" sz="1800" dirty="0"/>
                    </a:p>
                  </a:txBody>
                  <a:tcPr/>
                </a:tc>
                <a:extLst>
                  <a:ext uri="{0D108BD9-81ED-4DB2-BD59-A6C34878D82A}">
                    <a16:rowId xmlns:a16="http://schemas.microsoft.com/office/drawing/2014/main" val="2389646795"/>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460926451"/>
              </p:ext>
            </p:extLst>
          </p:nvPr>
        </p:nvGraphicFramePr>
        <p:xfrm>
          <a:off x="5676901" y="4603751"/>
          <a:ext cx="2333626" cy="1752600"/>
        </p:xfrm>
        <a:graphic>
          <a:graphicData uri="http://schemas.openxmlformats.org/drawingml/2006/table">
            <a:tbl>
              <a:tblPr firstRow="1" bandRow="1">
                <a:tableStyleId>{5C22544A-7EE6-4342-B048-85BDC9FD1C3A}</a:tableStyleId>
              </a:tblPr>
              <a:tblGrid>
                <a:gridCol w="2333626">
                  <a:extLst>
                    <a:ext uri="{9D8B030D-6E8A-4147-A177-3AD203B41FA5}">
                      <a16:colId xmlns:a16="http://schemas.microsoft.com/office/drawing/2014/main" val="2606686606"/>
                    </a:ext>
                  </a:extLst>
                </a:gridCol>
              </a:tblGrid>
              <a:tr h="370840">
                <a:tc>
                  <a:txBody>
                    <a:bodyPr/>
                    <a:lstStyle/>
                    <a:p>
                      <a:r>
                        <a:rPr kumimoji="1" lang="ja-JP" altLang="en-US" sz="1800" dirty="0"/>
                        <a:t>管理</a:t>
                      </a:r>
                      <a:r>
                        <a:rPr kumimoji="1" lang="en-US" altLang="ja-JP" sz="1800" dirty="0"/>
                        <a:t>VM</a:t>
                      </a:r>
                    </a:p>
                  </a:txBody>
                  <a:tcPr/>
                </a:tc>
                <a:extLst>
                  <a:ext uri="{0D108BD9-81ED-4DB2-BD59-A6C34878D82A}">
                    <a16:rowId xmlns:a16="http://schemas.microsoft.com/office/drawing/2014/main" val="1509158081"/>
                  </a:ext>
                </a:extLst>
              </a:tr>
              <a:tr h="370840">
                <a:tc>
                  <a:txBody>
                    <a:bodyPr/>
                    <a:lstStyle/>
                    <a:p>
                      <a:r>
                        <a:rPr kumimoji="1" lang="ja-JP" altLang="en-US" sz="1800" dirty="0"/>
                        <a:t>仮想</a:t>
                      </a:r>
                      <a:r>
                        <a:rPr kumimoji="1" lang="en-US" altLang="ja-JP" sz="1800" dirty="0"/>
                        <a:t>CPU</a:t>
                      </a:r>
                      <a:r>
                        <a:rPr kumimoji="1" lang="ja-JP" altLang="en-US" sz="1800" dirty="0"/>
                        <a:t>：</a:t>
                      </a:r>
                      <a:r>
                        <a:rPr kumimoji="1" lang="en-US" altLang="ja-JP" sz="1800" dirty="0"/>
                        <a:t>8</a:t>
                      </a:r>
                    </a:p>
                  </a:txBody>
                  <a:tcPr/>
                </a:tc>
                <a:extLst>
                  <a:ext uri="{0D108BD9-81ED-4DB2-BD59-A6C34878D82A}">
                    <a16:rowId xmlns:a16="http://schemas.microsoft.com/office/drawing/2014/main" val="3325219894"/>
                  </a:ext>
                </a:extLst>
              </a:tr>
              <a:tr h="370840">
                <a:tc>
                  <a:txBody>
                    <a:bodyPr/>
                    <a:lstStyle/>
                    <a:p>
                      <a:r>
                        <a:rPr kumimoji="1" lang="ja-JP" altLang="en-US" sz="1800" dirty="0"/>
                        <a:t>メモリ</a:t>
                      </a:r>
                      <a:r>
                        <a:rPr kumimoji="1" lang="en-US" altLang="ja-JP" sz="1800" dirty="0"/>
                        <a:t>:1490MB</a:t>
                      </a:r>
                    </a:p>
                  </a:txBody>
                  <a:tcPr/>
                </a:tc>
                <a:extLst>
                  <a:ext uri="{0D108BD9-81ED-4DB2-BD59-A6C34878D82A}">
                    <a16:rowId xmlns:a16="http://schemas.microsoft.com/office/drawing/2014/main" val="2161166850"/>
                  </a:ext>
                </a:extLst>
              </a:tr>
              <a:tr h="370840">
                <a:tc>
                  <a:txBody>
                    <a:bodyPr/>
                    <a:lstStyle/>
                    <a:p>
                      <a:r>
                        <a:rPr kumimoji="1" lang="en-US" altLang="ja-JP" sz="1800" dirty="0"/>
                        <a:t>OS</a:t>
                      </a:r>
                      <a:r>
                        <a:rPr kumimoji="1" lang="ja-JP" altLang="en-US" sz="1800" dirty="0"/>
                        <a:t>：</a:t>
                      </a:r>
                      <a:r>
                        <a:rPr kumimoji="1" lang="en-US" altLang="ja-JP" sz="1800" dirty="0"/>
                        <a:t>Linux 4.4</a:t>
                      </a:r>
                    </a:p>
                    <a:p>
                      <a:endParaRPr kumimoji="1" lang="ja-JP" altLang="en-US" sz="1800" dirty="0"/>
                    </a:p>
                  </a:txBody>
                  <a:tcPr/>
                </a:tc>
                <a:extLst>
                  <a:ext uri="{0D108BD9-81ED-4DB2-BD59-A6C34878D82A}">
                    <a16:rowId xmlns:a16="http://schemas.microsoft.com/office/drawing/2014/main" val="2389646795"/>
                  </a:ext>
                </a:extLst>
              </a:tr>
            </a:tbl>
          </a:graphicData>
        </a:graphic>
      </p:graphicFrame>
    </p:spTree>
    <p:extLst>
      <p:ext uri="{BB962C8B-B14F-4D97-AF65-F5344CB8AC3E}">
        <p14:creationId xmlns:p14="http://schemas.microsoft.com/office/powerpoint/2010/main" val="142739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ハイパーバイザの監視性能</a:t>
            </a:r>
            <a:endParaRPr lang="ja-JP" altLang="en-US" dirty="0"/>
          </a:p>
        </p:txBody>
      </p:sp>
      <p:sp>
        <p:nvSpPr>
          <p:cNvPr id="7" name="コンテンツ プレースホルダー 6"/>
          <p:cNvSpPr>
            <a:spLocks noGrp="1"/>
          </p:cNvSpPr>
          <p:nvPr>
            <p:ph idx="1"/>
          </p:nvPr>
        </p:nvSpPr>
        <p:spPr/>
        <p:txBody>
          <a:bodyPr/>
          <a:lstStyle/>
          <a:p>
            <a:r>
              <a:rPr lang="ja-JP" altLang="en-US"/>
              <a:t>ハイパーバイザが管理している</a:t>
            </a:r>
            <a:r>
              <a:rPr lang="en-US" altLang="ja-JP" dirty="0"/>
              <a:t>VM</a:t>
            </a:r>
            <a:r>
              <a:rPr lang="ja-JP" altLang="en-US"/>
              <a:t>の情報を取得するのにかかる時間を測定</a:t>
            </a:r>
            <a:endParaRPr lang="en-US" altLang="ja-JP" dirty="0"/>
          </a:p>
          <a:p>
            <a:pPr lvl="1"/>
            <a:r>
              <a:rPr lang="en-US" altLang="ja-JP" dirty="0"/>
              <a:t>VM</a:t>
            </a:r>
            <a:r>
              <a:rPr lang="ja-JP" altLang="en-US"/>
              <a:t>の一覧取得は従来の管理コマンドより</a:t>
            </a:r>
            <a:r>
              <a:rPr lang="en-US" altLang="ja-JP" dirty="0"/>
              <a:t>4.4</a:t>
            </a:r>
            <a:r>
              <a:rPr lang="ja-JP" altLang="en-US"/>
              <a:t>ミリ秒高速</a:t>
            </a:r>
            <a:endParaRPr lang="en-US" altLang="ja-JP" dirty="0"/>
          </a:p>
          <a:p>
            <a:pPr lvl="1"/>
            <a:r>
              <a:rPr lang="ja-JP" altLang="en-US"/>
              <a:t>仮想</a:t>
            </a:r>
            <a:r>
              <a:rPr lang="en-US" altLang="ja-JP" dirty="0"/>
              <a:t>CPU</a:t>
            </a:r>
            <a:r>
              <a:rPr lang="ja-JP" altLang="en-US"/>
              <a:t>の使用時間の取得は</a:t>
            </a:r>
            <a:r>
              <a:rPr lang="en-US" altLang="ja-JP" dirty="0"/>
              <a:t>4.3</a:t>
            </a:r>
            <a:r>
              <a:rPr lang="ja-JP" altLang="en-US"/>
              <a:t>ミリ秒高速</a:t>
            </a:r>
            <a:endParaRPr lang="en-US" altLang="ja-JP" dirty="0"/>
          </a:p>
          <a:p>
            <a:pPr lvl="2"/>
            <a:r>
              <a:rPr lang="ja-JP" altLang="en-US"/>
              <a:t>管理コマンドはハイパーバイザを呼び出すオーバヘッドが大きい</a:t>
            </a:r>
            <a:endParaRPr lang="en-US" altLang="ja-JP" dirty="0"/>
          </a:p>
        </p:txBody>
      </p:sp>
      <p:sp>
        <p:nvSpPr>
          <p:cNvPr id="4" name="スライド番号プレースホルダー 3"/>
          <p:cNvSpPr>
            <a:spLocks noGrp="1"/>
          </p:cNvSpPr>
          <p:nvPr>
            <p:ph type="sldNum" sz="quarter" idx="12"/>
          </p:nvPr>
        </p:nvSpPr>
        <p:spPr/>
        <p:txBody>
          <a:bodyPr/>
          <a:lstStyle/>
          <a:p>
            <a:fld id="{D806CEF3-6D8F-334A-B6AB-605F63BF95AF}" type="slidenum">
              <a:rPr lang="ja-JP" altLang="en-US" smtClean="0"/>
              <a:pPr/>
              <a:t>12</a:t>
            </a:fld>
            <a:endParaRPr lang="ja-JP" altLang="en-US"/>
          </a:p>
        </p:txBody>
      </p:sp>
      <p:graphicFrame>
        <p:nvGraphicFramePr>
          <p:cNvPr id="9" name="グラフ 8"/>
          <p:cNvGraphicFramePr>
            <a:graphicFrameLocks/>
          </p:cNvGraphicFramePr>
          <p:nvPr>
            <p:extLst>
              <p:ext uri="{D42A27DB-BD31-4B8C-83A1-F6EECF244321}">
                <p14:modId xmlns:p14="http://schemas.microsoft.com/office/powerpoint/2010/main" val="748681410"/>
              </p:ext>
            </p:extLst>
          </p:nvPr>
        </p:nvGraphicFramePr>
        <p:xfrm>
          <a:off x="990600" y="3665942"/>
          <a:ext cx="3375660" cy="26623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3820379066"/>
              </p:ext>
            </p:extLst>
          </p:nvPr>
        </p:nvGraphicFramePr>
        <p:xfrm>
          <a:off x="4572000" y="3556098"/>
          <a:ext cx="3406589" cy="26881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32472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管理</a:t>
            </a:r>
            <a:r>
              <a:rPr lang="en-US" altLang="ja-JP"/>
              <a:t>VM</a:t>
            </a:r>
            <a:r>
              <a:rPr lang="ja-JP" altLang="en-US"/>
              <a:t>の監視性能</a:t>
            </a:r>
            <a:endParaRPr lang="ja-JP" altLang="en-US" dirty="0"/>
          </a:p>
        </p:txBody>
      </p:sp>
      <p:sp>
        <p:nvSpPr>
          <p:cNvPr id="3" name="コンテンツ プレースホルダー 2"/>
          <p:cNvSpPr>
            <a:spLocks noGrp="1"/>
          </p:cNvSpPr>
          <p:nvPr>
            <p:ph idx="1"/>
          </p:nvPr>
        </p:nvSpPr>
        <p:spPr/>
        <p:txBody>
          <a:bodyPr/>
          <a:lstStyle/>
          <a:p>
            <a:r>
              <a:rPr lang="ja-JP" altLang="en-US"/>
              <a:t>管理</a:t>
            </a:r>
            <a:r>
              <a:rPr lang="en-US" altLang="ja-JP" dirty="0"/>
              <a:t>VM</a:t>
            </a:r>
            <a:r>
              <a:rPr lang="ja-JP" altLang="en-US"/>
              <a:t>が管理する情報の取得時間を測定</a:t>
            </a:r>
            <a:endParaRPr lang="en-US" altLang="ja-JP" dirty="0"/>
          </a:p>
          <a:p>
            <a:pPr lvl="1"/>
            <a:r>
              <a:rPr lang="ja-JP" altLang="en-US"/>
              <a:t>管理</a:t>
            </a:r>
            <a:r>
              <a:rPr lang="en-US" altLang="ja-JP" dirty="0"/>
              <a:t>VM</a:t>
            </a:r>
            <a:r>
              <a:rPr lang="ja-JP" altLang="en-US"/>
              <a:t>のプロセス一覧の取得時間は従来の管理コマンドより</a:t>
            </a:r>
            <a:r>
              <a:rPr lang="en-US" altLang="ja-JP" dirty="0"/>
              <a:t>2.8</a:t>
            </a:r>
            <a:r>
              <a:rPr lang="ja-JP" altLang="en-US"/>
              <a:t>ミリ秒増加</a:t>
            </a:r>
            <a:endParaRPr lang="en-US" altLang="ja-JP" dirty="0"/>
          </a:p>
          <a:p>
            <a:pPr lvl="1"/>
            <a:r>
              <a:rPr lang="ja-JP" altLang="en-US"/>
              <a:t>ユーザ</a:t>
            </a:r>
            <a:r>
              <a:rPr lang="en-US" altLang="ja-JP" dirty="0"/>
              <a:t>VM</a:t>
            </a:r>
            <a:r>
              <a:rPr lang="ja-JP" altLang="en-US"/>
              <a:t>のネットワーク使用量の取得時間は</a:t>
            </a:r>
            <a:r>
              <a:rPr lang="en-US" altLang="ja-JP" dirty="0"/>
              <a:t>4.4</a:t>
            </a:r>
            <a:r>
              <a:rPr lang="ja-JP" altLang="en-US"/>
              <a:t>ミリ秒増加</a:t>
            </a:r>
            <a:endParaRPr lang="en-US" altLang="ja-JP" dirty="0"/>
          </a:p>
          <a:p>
            <a:pPr lvl="2"/>
            <a:r>
              <a:rPr lang="en-US" altLang="ja-JP" dirty="0"/>
              <a:t>VS-monitor</a:t>
            </a:r>
            <a:r>
              <a:rPr lang="ja-JP" altLang="en-US"/>
              <a:t>はアドレス変換のオーバヘッドが大きい</a:t>
            </a:r>
            <a:endParaRPr lang="en-US" altLang="ja-JP" dirty="0"/>
          </a:p>
        </p:txBody>
      </p:sp>
      <p:sp>
        <p:nvSpPr>
          <p:cNvPr id="4" name="スライド番号プレースホルダー 3"/>
          <p:cNvSpPr>
            <a:spLocks noGrp="1"/>
          </p:cNvSpPr>
          <p:nvPr>
            <p:ph type="sldNum" sz="quarter" idx="12"/>
          </p:nvPr>
        </p:nvSpPr>
        <p:spPr/>
        <p:txBody>
          <a:bodyPr/>
          <a:lstStyle/>
          <a:p>
            <a:fld id="{D806CEF3-6D8F-334A-B6AB-605F63BF95AF}" type="slidenum">
              <a:rPr lang="ja-JP" altLang="en-US" smtClean="0"/>
              <a:pPr/>
              <a:t>13</a:t>
            </a:fld>
            <a:endParaRPr lang="ja-JP" altLang="en-US"/>
          </a:p>
        </p:txBody>
      </p:sp>
      <p:graphicFrame>
        <p:nvGraphicFramePr>
          <p:cNvPr id="8" name="グラフ 7"/>
          <p:cNvGraphicFramePr>
            <a:graphicFrameLocks/>
          </p:cNvGraphicFramePr>
          <p:nvPr>
            <p:extLst>
              <p:ext uri="{D42A27DB-BD31-4B8C-83A1-F6EECF244321}">
                <p14:modId xmlns:p14="http://schemas.microsoft.com/office/powerpoint/2010/main" val="2153785630"/>
              </p:ext>
            </p:extLst>
          </p:nvPr>
        </p:nvGraphicFramePr>
        <p:xfrm>
          <a:off x="4572000" y="3744119"/>
          <a:ext cx="3472937" cy="27947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p:cNvGraphicFramePr>
            <a:graphicFrameLocks/>
          </p:cNvGraphicFramePr>
          <p:nvPr>
            <p:extLst>
              <p:ext uri="{D42A27DB-BD31-4B8C-83A1-F6EECF244321}">
                <p14:modId xmlns:p14="http://schemas.microsoft.com/office/powerpoint/2010/main" val="3132266211"/>
              </p:ext>
            </p:extLst>
          </p:nvPr>
        </p:nvGraphicFramePr>
        <p:xfrm>
          <a:off x="1000686" y="3657401"/>
          <a:ext cx="3199279" cy="296822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57849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FC3C6D-61F2-C544-8D80-8968F33D0EEC}"/>
              </a:ext>
            </a:extLst>
          </p:cNvPr>
          <p:cNvSpPr>
            <a:spLocks noGrp="1"/>
          </p:cNvSpPr>
          <p:nvPr>
            <p:ph type="title"/>
          </p:nvPr>
        </p:nvSpPr>
        <p:spPr/>
        <p:txBody>
          <a:bodyPr/>
          <a:lstStyle/>
          <a:p>
            <a:r>
              <a:rPr lang="ja-JP" altLang="en-US" dirty="0"/>
              <a:t>関連研究</a:t>
            </a:r>
            <a:endParaRPr kumimoji="1" lang="ja-JP" altLang="en-US" dirty="0"/>
          </a:p>
        </p:txBody>
      </p:sp>
      <p:sp>
        <p:nvSpPr>
          <p:cNvPr id="3" name="コンテンツ プレースホルダー 2">
            <a:extLst>
              <a:ext uri="{FF2B5EF4-FFF2-40B4-BE49-F238E27FC236}">
                <a16:creationId xmlns:a16="http://schemas.microsoft.com/office/drawing/2014/main" id="{8C0F27E2-3C37-764C-AA10-184F0A1078DC}"/>
              </a:ext>
            </a:extLst>
          </p:cNvPr>
          <p:cNvSpPr>
            <a:spLocks noGrp="1"/>
          </p:cNvSpPr>
          <p:nvPr>
            <p:ph idx="1"/>
          </p:nvPr>
        </p:nvSpPr>
        <p:spPr/>
        <p:txBody>
          <a:bodyPr>
            <a:normAutofit/>
          </a:bodyPr>
          <a:lstStyle/>
          <a:p>
            <a:r>
              <a:rPr lang="en-US" altLang="ja-JP" sz="2700" dirty="0"/>
              <a:t>Copilot [</a:t>
            </a:r>
            <a:r>
              <a:rPr lang="en-US" altLang="ja-JP" sz="2700" dirty="0" err="1"/>
              <a:t>Petroni</a:t>
            </a:r>
            <a:r>
              <a:rPr lang="en-US" altLang="ja-JP" sz="2700" dirty="0"/>
              <a:t> et al.’04]</a:t>
            </a:r>
          </a:p>
          <a:p>
            <a:pPr lvl="1"/>
            <a:r>
              <a:rPr lang="ja-JP" altLang="en-US" sz="2300" dirty="0"/>
              <a:t>専用</a:t>
            </a:r>
            <a:r>
              <a:rPr lang="en-US" altLang="ja-JP" sz="2300" dirty="0"/>
              <a:t>PCI</a:t>
            </a:r>
            <a:r>
              <a:rPr lang="ja-JP" altLang="en-US" sz="2300" dirty="0"/>
              <a:t>カードを用いて</a:t>
            </a:r>
            <a:r>
              <a:rPr lang="en-US" altLang="ja-JP" sz="2300" dirty="0"/>
              <a:t>OS</a:t>
            </a:r>
            <a:r>
              <a:rPr lang="ja-JP" altLang="en-US" sz="2300" dirty="0"/>
              <a:t>の監視を行うため、コストが高い</a:t>
            </a:r>
            <a:endParaRPr lang="en-US" altLang="ja-JP" sz="2300" dirty="0"/>
          </a:p>
          <a:p>
            <a:r>
              <a:rPr lang="en-US" altLang="ja-JP" sz="2700" dirty="0" err="1"/>
              <a:t>HyperCheck</a:t>
            </a:r>
            <a:r>
              <a:rPr lang="en-US" altLang="ja-JP" sz="2700" dirty="0"/>
              <a:t> [Wang et al.’10]</a:t>
            </a:r>
          </a:p>
          <a:p>
            <a:pPr lvl="1"/>
            <a:r>
              <a:rPr lang="en-US" altLang="ja-JP" sz="2400" dirty="0"/>
              <a:t>CPU</a:t>
            </a:r>
            <a:r>
              <a:rPr lang="ja-JP" altLang="en-US" sz="2400" dirty="0"/>
              <a:t>のシステム管理モード</a:t>
            </a:r>
            <a:r>
              <a:rPr lang="ja-JP" altLang="en-US" dirty="0"/>
              <a:t>（</a:t>
            </a:r>
            <a:r>
              <a:rPr lang="en-US" altLang="ja-JP" sz="2400" dirty="0"/>
              <a:t>SMM</a:t>
            </a:r>
            <a:r>
              <a:rPr lang="ja-JP" altLang="en-US" sz="2400" dirty="0"/>
              <a:t>）を用いてハイパーバイザと管理</a:t>
            </a:r>
            <a:r>
              <a:rPr lang="en-US" altLang="ja-JP" sz="2400" dirty="0"/>
              <a:t>VM</a:t>
            </a:r>
            <a:r>
              <a:rPr lang="ja-JP" altLang="en-US" dirty="0"/>
              <a:t>を安全に</a:t>
            </a:r>
            <a:r>
              <a:rPr lang="ja-JP" altLang="en-US" sz="2400" dirty="0"/>
              <a:t>監視</a:t>
            </a:r>
            <a:endParaRPr lang="en-US" altLang="ja-JP" sz="2400" dirty="0"/>
          </a:p>
          <a:p>
            <a:pPr lvl="1"/>
            <a:r>
              <a:rPr lang="en-US" altLang="ja-JP" dirty="0"/>
              <a:t>SMM</a:t>
            </a:r>
            <a:r>
              <a:rPr lang="ja-JP" altLang="en-US" dirty="0" err="1"/>
              <a:t>での</a:t>
            </a:r>
            <a:r>
              <a:rPr lang="ja-JP" altLang="en-US" dirty="0"/>
              <a:t>プログラム実行は低速</a:t>
            </a:r>
            <a:endParaRPr lang="en-US" altLang="ja-JP" sz="2400" dirty="0"/>
          </a:p>
          <a:p>
            <a:r>
              <a:rPr kumimoji="1" lang="en-US" altLang="ja-JP" sz="2800" dirty="0"/>
              <a:t>V-Met [Miyama et al.’17]</a:t>
            </a:r>
          </a:p>
          <a:p>
            <a:pPr lvl="1"/>
            <a:r>
              <a:rPr lang="ja-JP" altLang="en-US" sz="2400" dirty="0"/>
              <a:t>ネストした仮想化を用いて仮想化システムの外側に</a:t>
            </a:r>
            <a:r>
              <a:rPr lang="en-US" altLang="ja-JP" sz="2400" dirty="0"/>
              <a:t>IDS</a:t>
            </a:r>
            <a:r>
              <a:rPr lang="ja-JP" altLang="en-US" sz="2400" dirty="0"/>
              <a:t>をオフロードする点は本研究と同じ</a:t>
            </a:r>
            <a:endParaRPr lang="en-US" altLang="ja-JP" sz="2400" dirty="0"/>
          </a:p>
          <a:p>
            <a:pPr lvl="1"/>
            <a:r>
              <a:rPr lang="ja-JP" altLang="en-US" sz="2400" dirty="0"/>
              <a:t>ユーザ</a:t>
            </a:r>
            <a:r>
              <a:rPr lang="en-US" altLang="ja-JP" sz="2400" dirty="0"/>
              <a:t>VM</a:t>
            </a:r>
            <a:r>
              <a:rPr lang="ja-JP" altLang="en-US" dirty="0"/>
              <a:t>のみを監視する点が異なる</a:t>
            </a:r>
            <a:endParaRPr lang="en-US" altLang="ja-JP" sz="2400" dirty="0"/>
          </a:p>
        </p:txBody>
      </p:sp>
      <p:sp>
        <p:nvSpPr>
          <p:cNvPr id="4" name="スライド番号プレースホルダー 3">
            <a:extLst>
              <a:ext uri="{FF2B5EF4-FFF2-40B4-BE49-F238E27FC236}">
                <a16:creationId xmlns:a16="http://schemas.microsoft.com/office/drawing/2014/main" id="{D10AAA42-DCFF-A040-9599-8C8954AF1D1C}"/>
              </a:ext>
            </a:extLst>
          </p:cNvPr>
          <p:cNvSpPr>
            <a:spLocks noGrp="1"/>
          </p:cNvSpPr>
          <p:nvPr>
            <p:ph type="sldNum" sz="quarter" idx="12"/>
          </p:nvPr>
        </p:nvSpPr>
        <p:spPr/>
        <p:txBody>
          <a:bodyPr/>
          <a:lstStyle/>
          <a:p>
            <a:fld id="{76238065-4EA9-4322-8B5B-72653D02AC24}" type="slidenum">
              <a:rPr kumimoji="1" lang="ja-JP" altLang="en-US" smtClean="0"/>
              <a:t>14</a:t>
            </a:fld>
            <a:endParaRPr kumimoji="1" lang="ja-JP" altLang="en-US"/>
          </a:p>
        </p:txBody>
      </p:sp>
    </p:spTree>
    <p:extLst>
      <p:ext uri="{BB962C8B-B14F-4D97-AF65-F5344CB8AC3E}">
        <p14:creationId xmlns:p14="http://schemas.microsoft.com/office/powerpoint/2010/main" val="592462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FFA7B0-BC06-4C4E-B0A3-B9C2650F3B06}"/>
              </a:ext>
            </a:extLst>
          </p:cNvPr>
          <p:cNvSpPr>
            <a:spLocks noGrp="1"/>
          </p:cNvSpPr>
          <p:nvPr>
            <p:ph type="title"/>
          </p:nvPr>
        </p:nvSpPr>
        <p:spPr/>
        <p:txBody>
          <a:bodyPr/>
          <a:lstStyle/>
          <a:p>
            <a:r>
              <a:rPr kumimoji="1" lang="ja-JP" altLang="en-US"/>
              <a:t>まとめ</a:t>
            </a:r>
            <a:r>
              <a:rPr kumimoji="1" lang="en-US" altLang="ja-JP" dirty="0"/>
              <a:t>	</a:t>
            </a:r>
            <a:endParaRPr kumimoji="1" lang="ja-JP" altLang="en-US"/>
          </a:p>
        </p:txBody>
      </p:sp>
      <p:sp>
        <p:nvSpPr>
          <p:cNvPr id="3" name="コンテンツ プレースホルダー 2">
            <a:extLst>
              <a:ext uri="{FF2B5EF4-FFF2-40B4-BE49-F238E27FC236}">
                <a16:creationId xmlns:a16="http://schemas.microsoft.com/office/drawing/2014/main" id="{03376598-11B9-894B-B6F5-E45135688C08}"/>
              </a:ext>
            </a:extLst>
          </p:cNvPr>
          <p:cNvSpPr>
            <a:spLocks noGrp="1"/>
          </p:cNvSpPr>
          <p:nvPr>
            <p:ph idx="1"/>
          </p:nvPr>
        </p:nvSpPr>
        <p:spPr/>
        <p:txBody>
          <a:bodyPr>
            <a:normAutofit/>
          </a:bodyPr>
          <a:lstStyle/>
          <a:p>
            <a:r>
              <a:rPr lang="ja-JP" altLang="en-US" dirty="0"/>
              <a:t>ネストした仮想化を用いて仮想化システムを安全に監視する</a:t>
            </a:r>
            <a:r>
              <a:rPr lang="en-US" altLang="ja-JP" dirty="0"/>
              <a:t>VS-monitor</a:t>
            </a:r>
            <a:r>
              <a:rPr lang="ja-JP" altLang="en-US" dirty="0"/>
              <a:t>を提案</a:t>
            </a:r>
            <a:endParaRPr lang="en-US" altLang="ja-JP" dirty="0"/>
          </a:p>
          <a:p>
            <a:pPr lvl="1"/>
            <a:r>
              <a:rPr lang="ja-JP" altLang="en-US" dirty="0"/>
              <a:t>仮想化システム全体を仮想化してその外側に監視システムをオフロード</a:t>
            </a:r>
            <a:endParaRPr lang="en-US" altLang="ja-JP" dirty="0"/>
          </a:p>
          <a:p>
            <a:pPr lvl="1"/>
            <a:r>
              <a:rPr lang="ja-JP" altLang="en-US" dirty="0"/>
              <a:t>ハイパーバイザと管理</a:t>
            </a:r>
            <a:r>
              <a:rPr lang="en-US" altLang="ja-JP" dirty="0"/>
              <a:t>VM</a:t>
            </a:r>
            <a:r>
              <a:rPr lang="ja-JP" altLang="en-US"/>
              <a:t>のアドレス変換表を</a:t>
            </a:r>
            <a:r>
              <a:rPr lang="ja-JP" altLang="en-US" dirty="0"/>
              <a:t>取得してメモリを解析</a:t>
            </a:r>
            <a:endParaRPr lang="en-US" altLang="ja-JP" dirty="0"/>
          </a:p>
          <a:p>
            <a:pPr lvl="1"/>
            <a:r>
              <a:rPr lang="ja-JP" altLang="en-US" dirty="0"/>
              <a:t>ハイパーバイザと管理</a:t>
            </a:r>
            <a:r>
              <a:rPr lang="en-US" altLang="ja-JP" dirty="0"/>
              <a:t>VM</a:t>
            </a:r>
            <a:r>
              <a:rPr lang="ja-JP" altLang="en-US" dirty="0" err="1"/>
              <a:t>の監</a:t>
            </a:r>
            <a:r>
              <a:rPr lang="ja-JP" altLang="en-US" dirty="0"/>
              <a:t>視性能を確認</a:t>
            </a:r>
            <a:endParaRPr lang="en-US" altLang="ja-JP" dirty="0"/>
          </a:p>
          <a:p>
            <a:r>
              <a:rPr lang="ja-JP" altLang="en-US" dirty="0"/>
              <a:t>今後の課題</a:t>
            </a:r>
            <a:endParaRPr lang="en-US" altLang="ja-JP" dirty="0"/>
          </a:p>
          <a:p>
            <a:pPr lvl="1"/>
            <a:r>
              <a:rPr lang="ja-JP" altLang="en-US"/>
              <a:t>ハイパーバイザの常に有効なアドレス変換表を高速に特定</a:t>
            </a:r>
            <a:endParaRPr lang="en-US" altLang="ja-JP" dirty="0"/>
          </a:p>
          <a:p>
            <a:pPr lvl="1"/>
            <a:r>
              <a:rPr lang="en-US" altLang="ja-JP" dirty="0"/>
              <a:t>VM</a:t>
            </a:r>
            <a:r>
              <a:rPr lang="ja-JP" altLang="en-US" dirty="0"/>
              <a:t>のディスクの監視に対応</a:t>
            </a:r>
            <a:endParaRPr lang="en-US" altLang="ja-JP" dirty="0"/>
          </a:p>
        </p:txBody>
      </p:sp>
      <p:sp>
        <p:nvSpPr>
          <p:cNvPr id="4" name="スライド番号プレースホルダー 3">
            <a:extLst>
              <a:ext uri="{FF2B5EF4-FFF2-40B4-BE49-F238E27FC236}">
                <a16:creationId xmlns:a16="http://schemas.microsoft.com/office/drawing/2014/main" id="{E5753D07-863B-674A-8EB5-6C105547FAF1}"/>
              </a:ext>
            </a:extLst>
          </p:cNvPr>
          <p:cNvSpPr>
            <a:spLocks noGrp="1"/>
          </p:cNvSpPr>
          <p:nvPr>
            <p:ph type="sldNum" sz="quarter" idx="12"/>
          </p:nvPr>
        </p:nvSpPr>
        <p:spPr/>
        <p:txBody>
          <a:bodyPr/>
          <a:lstStyle/>
          <a:p>
            <a:fld id="{76238065-4EA9-4322-8B5B-72653D02AC24}" type="slidenum">
              <a:rPr kumimoji="1" lang="ja-JP" altLang="en-US" smtClean="0"/>
              <a:t>15</a:t>
            </a:fld>
            <a:endParaRPr kumimoji="1" lang="ja-JP" altLang="en-US"/>
          </a:p>
        </p:txBody>
      </p:sp>
    </p:spTree>
    <p:extLst>
      <p:ext uri="{BB962C8B-B14F-4D97-AF65-F5344CB8AC3E}">
        <p14:creationId xmlns:p14="http://schemas.microsoft.com/office/powerpoint/2010/main" val="326082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雲 4"/>
          <p:cNvSpPr/>
          <p:nvPr/>
        </p:nvSpPr>
        <p:spPr>
          <a:xfrm>
            <a:off x="5414390" y="4591043"/>
            <a:ext cx="3131181" cy="1902728"/>
          </a:xfrm>
          <a:prstGeom prst="cloud">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en-US" altLang="ja-JP" dirty="0"/>
              <a:t>IaaS</a:t>
            </a:r>
            <a:r>
              <a:rPr kumimoji="1" lang="ja-JP" altLang="en-US" dirty="0"/>
              <a:t>型クラウド</a:t>
            </a:r>
          </a:p>
        </p:txBody>
      </p:sp>
      <p:sp>
        <p:nvSpPr>
          <p:cNvPr id="3" name="コンテンツ プレースホルダー 2"/>
          <p:cNvSpPr>
            <a:spLocks noGrp="1"/>
          </p:cNvSpPr>
          <p:nvPr>
            <p:ph idx="1"/>
          </p:nvPr>
        </p:nvSpPr>
        <p:spPr/>
        <p:txBody>
          <a:bodyPr>
            <a:normAutofit/>
          </a:bodyPr>
          <a:lstStyle/>
          <a:p>
            <a:r>
              <a:rPr kumimoji="1" lang="ja-JP" altLang="en-US" dirty="0"/>
              <a:t>近年，</a:t>
            </a:r>
            <a:r>
              <a:rPr kumimoji="1" lang="en-US" altLang="ja-JP" dirty="0"/>
              <a:t>IaaS</a:t>
            </a:r>
            <a:r>
              <a:rPr kumimoji="1" lang="ja-JP" altLang="en-US" dirty="0"/>
              <a:t>型クラウドが普及</a:t>
            </a:r>
            <a:endParaRPr kumimoji="1" lang="en-US" altLang="ja-JP" dirty="0"/>
          </a:p>
          <a:p>
            <a:pPr lvl="1"/>
            <a:r>
              <a:rPr lang="ja-JP" altLang="en-US" dirty="0"/>
              <a:t>インターネット経由で仮想マシン（</a:t>
            </a:r>
            <a:r>
              <a:rPr lang="en-US" altLang="ja-JP" dirty="0"/>
              <a:t>VM</a:t>
            </a:r>
            <a:r>
              <a:rPr lang="ja-JP" altLang="en-US" dirty="0"/>
              <a:t>）を提供</a:t>
            </a:r>
            <a:endParaRPr lang="en-US" altLang="ja-JP" dirty="0"/>
          </a:p>
          <a:p>
            <a:pPr lvl="1"/>
            <a:r>
              <a:rPr kumimoji="1" lang="ja-JP" altLang="en-US" dirty="0"/>
              <a:t>ユーザ</a:t>
            </a:r>
            <a:r>
              <a:rPr lang="ja-JP" altLang="en-US" dirty="0"/>
              <a:t>は</a:t>
            </a:r>
            <a:r>
              <a:rPr lang="en-US" altLang="ja-JP" dirty="0"/>
              <a:t>VM</a:t>
            </a:r>
            <a:r>
              <a:rPr lang="ja-JP" altLang="en-US" dirty="0"/>
              <a:t>に</a:t>
            </a:r>
            <a:r>
              <a:rPr lang="en-US" altLang="ja-JP" dirty="0"/>
              <a:t>OS</a:t>
            </a:r>
            <a:r>
              <a:rPr lang="ja-JP" altLang="en-US" dirty="0"/>
              <a:t>やサーバをインストールして利用</a:t>
            </a:r>
            <a:endParaRPr lang="en-US" altLang="ja-JP" dirty="0"/>
          </a:p>
          <a:p>
            <a:r>
              <a:rPr kumimoji="1" lang="ja-JP" altLang="en-US" dirty="0"/>
              <a:t>クラウドの各ホストでは仮想化システムが動作</a:t>
            </a:r>
            <a:endParaRPr kumimoji="1" lang="en-US" altLang="ja-JP" dirty="0"/>
          </a:p>
          <a:p>
            <a:pPr lvl="1"/>
            <a:r>
              <a:rPr lang="ja-JP" altLang="en-US" dirty="0"/>
              <a:t>ハイパーバイザの上で</a:t>
            </a:r>
            <a:r>
              <a:rPr lang="en-US" altLang="ja-JP" dirty="0"/>
              <a:t>VM</a:t>
            </a:r>
            <a:r>
              <a:rPr lang="ja-JP" altLang="en-US" dirty="0"/>
              <a:t>が実行される</a:t>
            </a:r>
            <a:endParaRPr kumimoji="1" lang="ja-JP" altLang="en-US"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2</a:t>
            </a:fld>
            <a:endParaRPr kumimoji="1" lang="ja-JP" altLang="en-US"/>
          </a:p>
        </p:txBody>
      </p:sp>
      <p:grpSp>
        <p:nvGrpSpPr>
          <p:cNvPr id="37" name="グループ化 36"/>
          <p:cNvGrpSpPr/>
          <p:nvPr/>
        </p:nvGrpSpPr>
        <p:grpSpPr>
          <a:xfrm>
            <a:off x="628650" y="4581248"/>
            <a:ext cx="1401442" cy="1787556"/>
            <a:chOff x="1027204" y="4142296"/>
            <a:chExt cx="1401442" cy="1787556"/>
          </a:xfrm>
        </p:grpSpPr>
        <p:grpSp>
          <p:nvGrpSpPr>
            <p:cNvPr id="35" name="グループ化 34"/>
            <p:cNvGrpSpPr/>
            <p:nvPr/>
          </p:nvGrpSpPr>
          <p:grpSpPr>
            <a:xfrm>
              <a:off x="1027204" y="4548763"/>
              <a:ext cx="1401442" cy="1381089"/>
              <a:chOff x="1027204" y="4744720"/>
              <a:chExt cx="1202597" cy="1185132"/>
            </a:xfrm>
          </p:grpSpPr>
          <p:sp>
            <p:nvSpPr>
              <p:cNvPr id="15" name="楕円 14"/>
              <p:cNvSpPr/>
              <p:nvPr/>
            </p:nvSpPr>
            <p:spPr>
              <a:xfrm>
                <a:off x="1075373" y="4744720"/>
                <a:ext cx="232886" cy="232886"/>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1586864" y="5336382"/>
                <a:ext cx="642937" cy="536971"/>
                <a:chOff x="1586864" y="5336382"/>
                <a:chExt cx="642937" cy="536971"/>
              </a:xfrm>
              <a:solidFill>
                <a:schemeClr val="tx1">
                  <a:lumMod val="65000"/>
                  <a:lumOff val="35000"/>
                </a:schemeClr>
              </a:solidFill>
            </p:grpSpPr>
            <p:sp>
              <p:nvSpPr>
                <p:cNvPr id="17" name="角丸四角形 16"/>
                <p:cNvSpPr/>
                <p:nvPr/>
              </p:nvSpPr>
              <p:spPr>
                <a:xfrm>
                  <a:off x="1586864" y="5336382"/>
                  <a:ext cx="642937" cy="78581"/>
                </a:xfrm>
                <a:prstGeom prst="roundRect">
                  <a:avLst>
                    <a:gd name="adj" fmla="val 50000"/>
                  </a:avLst>
                </a:prstGeom>
                <a:grp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rot="16200000" flipV="1">
                  <a:off x="1538188" y="5606791"/>
                  <a:ext cx="475060" cy="58063"/>
                </a:xfrm>
                <a:prstGeom prst="roundRect">
                  <a:avLst>
                    <a:gd name="adj" fmla="val 25393"/>
                  </a:avLst>
                </a:prstGeom>
                <a:grp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rot="16200000" flipV="1">
                  <a:off x="1860091" y="5606790"/>
                  <a:ext cx="475060" cy="58063"/>
                </a:xfrm>
                <a:prstGeom prst="roundRect">
                  <a:avLst>
                    <a:gd name="adj" fmla="val 25393"/>
                  </a:avLst>
                </a:prstGeom>
                <a:grp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 name="グループ化 22"/>
              <p:cNvGrpSpPr/>
              <p:nvPr/>
            </p:nvGrpSpPr>
            <p:grpSpPr>
              <a:xfrm>
                <a:off x="1689258" y="4965073"/>
                <a:ext cx="322360" cy="303841"/>
                <a:chOff x="1689258" y="4965073"/>
                <a:chExt cx="322360" cy="303841"/>
              </a:xfrm>
              <a:solidFill>
                <a:schemeClr val="tx1">
                  <a:lumMod val="65000"/>
                  <a:lumOff val="35000"/>
                </a:schemeClr>
              </a:solidFill>
            </p:grpSpPr>
            <p:sp>
              <p:nvSpPr>
                <p:cNvPr id="20" name="角丸四角形 19"/>
                <p:cNvSpPr/>
                <p:nvPr/>
              </p:nvSpPr>
              <p:spPr>
                <a:xfrm>
                  <a:off x="1689258" y="5200650"/>
                  <a:ext cx="284799" cy="68264"/>
                </a:xfrm>
                <a:prstGeom prst="roundRect">
                  <a:avLst>
                    <a:gd name="adj" fmla="val 50000"/>
                  </a:avLst>
                </a:prstGeom>
                <a:grp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rot="17212715">
                  <a:off x="1827285" y="5081142"/>
                  <a:ext cx="300402" cy="68264"/>
                </a:xfrm>
                <a:prstGeom prst="roundRect">
                  <a:avLst>
                    <a:gd name="adj" fmla="val 50000"/>
                  </a:avLst>
                </a:prstGeom>
                <a:grp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角丸四角形 23"/>
              <p:cNvSpPr/>
              <p:nvPr/>
            </p:nvSpPr>
            <p:spPr>
              <a:xfrm rot="15717626">
                <a:off x="1004612" y="5226757"/>
                <a:ext cx="452919" cy="109680"/>
              </a:xfrm>
              <a:prstGeom prst="roundRect">
                <a:avLst>
                  <a:gd name="adj" fmla="val 50000"/>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円弧 26"/>
              <p:cNvSpPr/>
              <p:nvPr/>
            </p:nvSpPr>
            <p:spPr>
              <a:xfrm rot="10198374">
                <a:off x="1216351" y="4860309"/>
                <a:ext cx="488025" cy="324643"/>
              </a:xfrm>
              <a:prstGeom prst="arc">
                <a:avLst>
                  <a:gd name="adj1" fmla="val 14613752"/>
                  <a:gd name="adj2" fmla="val 21045462"/>
                </a:avLst>
              </a:prstGeom>
              <a:noFill/>
              <a:ln w="7620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角丸四角形 28"/>
              <p:cNvSpPr/>
              <p:nvPr/>
            </p:nvSpPr>
            <p:spPr>
              <a:xfrm rot="599797">
                <a:off x="1227692" y="5468047"/>
                <a:ext cx="328844" cy="68264"/>
              </a:xfrm>
              <a:prstGeom prst="roundRect">
                <a:avLst>
                  <a:gd name="adj" fmla="val 50000"/>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rot="15745354">
                <a:off x="1334758" y="5683206"/>
                <a:ext cx="425029" cy="68264"/>
              </a:xfrm>
              <a:prstGeom prst="roundRect">
                <a:avLst>
                  <a:gd name="adj" fmla="val 50000"/>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弧 31"/>
              <p:cNvSpPr/>
              <p:nvPr/>
            </p:nvSpPr>
            <p:spPr>
              <a:xfrm rot="12068538">
                <a:off x="1027204" y="4893435"/>
                <a:ext cx="583078" cy="750957"/>
              </a:xfrm>
              <a:prstGeom prst="arc">
                <a:avLst>
                  <a:gd name="adj1" fmla="val 14302225"/>
                  <a:gd name="adj2" fmla="val 21291008"/>
                </a:avLst>
              </a:prstGeom>
              <a:noFill/>
              <a:ln w="57150" cap="rnd">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3" name="角丸四角形 32"/>
              <p:cNvSpPr/>
              <p:nvPr/>
            </p:nvSpPr>
            <p:spPr>
              <a:xfrm rot="16200000">
                <a:off x="1081385" y="5728428"/>
                <a:ext cx="250613" cy="39232"/>
              </a:xfrm>
              <a:prstGeom prst="roundRect">
                <a:avLst>
                  <a:gd name="adj" fmla="val 50000"/>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1063060" y="5833509"/>
                <a:ext cx="284799" cy="68264"/>
              </a:xfrm>
              <a:prstGeom prst="roundRect">
                <a:avLst>
                  <a:gd name="adj" fmla="val 50000"/>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 name="テキスト ボックス 35"/>
            <p:cNvSpPr txBox="1"/>
            <p:nvPr/>
          </p:nvSpPr>
          <p:spPr>
            <a:xfrm>
              <a:off x="1120312" y="4142296"/>
              <a:ext cx="1170076" cy="400110"/>
            </a:xfrm>
            <a:prstGeom prst="rect">
              <a:avLst/>
            </a:prstGeom>
            <a:noFill/>
          </p:spPr>
          <p:txBody>
            <a:bodyPr wrap="square" rtlCol="0">
              <a:spAutoFit/>
            </a:bodyPr>
            <a:lstStyle/>
            <a:p>
              <a:pPr algn="ctr"/>
              <a:r>
                <a:rPr kumimoji="1" lang="ja-JP" altLang="en-US" sz="2000" dirty="0"/>
                <a:t>ユーザ</a:t>
              </a:r>
            </a:p>
          </p:txBody>
        </p:sp>
      </p:grpSp>
      <p:grpSp>
        <p:nvGrpSpPr>
          <p:cNvPr id="76" name="グループ化 75"/>
          <p:cNvGrpSpPr/>
          <p:nvPr/>
        </p:nvGrpSpPr>
        <p:grpSpPr>
          <a:xfrm>
            <a:off x="4425733" y="4232285"/>
            <a:ext cx="4027132" cy="2135435"/>
            <a:chOff x="4076348" y="3817332"/>
            <a:chExt cx="4027132" cy="2135435"/>
          </a:xfrm>
        </p:grpSpPr>
        <p:sp>
          <p:nvSpPr>
            <p:cNvPr id="39" name="テキスト ボックス 38"/>
            <p:cNvSpPr txBox="1"/>
            <p:nvPr/>
          </p:nvSpPr>
          <p:spPr>
            <a:xfrm>
              <a:off x="4076348" y="5583435"/>
              <a:ext cx="1521385" cy="369332"/>
            </a:xfrm>
            <a:prstGeom prst="rect">
              <a:avLst/>
            </a:prstGeom>
            <a:noFill/>
          </p:spPr>
          <p:txBody>
            <a:bodyPr wrap="square" rtlCol="0">
              <a:spAutoFit/>
            </a:bodyPr>
            <a:lstStyle/>
            <a:p>
              <a:pPr algn="ctr"/>
              <a:r>
                <a:rPr kumimoji="1" lang="ja-JP" altLang="en-US" dirty="0"/>
                <a:t>クラウド</a:t>
              </a:r>
            </a:p>
          </p:txBody>
        </p:sp>
        <p:sp>
          <p:nvSpPr>
            <p:cNvPr id="41" name="正方形/長方形 40"/>
            <p:cNvSpPr/>
            <p:nvPr/>
          </p:nvSpPr>
          <p:spPr>
            <a:xfrm>
              <a:off x="5359616" y="5435936"/>
              <a:ext cx="2550536" cy="348992"/>
            </a:xfrm>
            <a:prstGeom prst="rect">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ハイパーバイザ</a:t>
              </a:r>
              <a:endParaRPr kumimoji="1" lang="ja-JP" altLang="en-US" dirty="0">
                <a:solidFill>
                  <a:schemeClr val="bg1"/>
                </a:solidFill>
              </a:endParaRPr>
            </a:p>
          </p:txBody>
        </p:sp>
        <p:grpSp>
          <p:nvGrpSpPr>
            <p:cNvPr id="56" name="グループ化 55"/>
            <p:cNvGrpSpPr/>
            <p:nvPr/>
          </p:nvGrpSpPr>
          <p:grpSpPr>
            <a:xfrm>
              <a:off x="5144140" y="3817332"/>
              <a:ext cx="1521385" cy="1486222"/>
              <a:chOff x="5148088" y="3797318"/>
              <a:chExt cx="1521385" cy="1486222"/>
            </a:xfrm>
          </p:grpSpPr>
          <p:grpSp>
            <p:nvGrpSpPr>
              <p:cNvPr id="53" name="グループ化 52"/>
              <p:cNvGrpSpPr/>
              <p:nvPr/>
            </p:nvGrpSpPr>
            <p:grpSpPr>
              <a:xfrm>
                <a:off x="5148088" y="3797318"/>
                <a:ext cx="1521385" cy="1486222"/>
                <a:chOff x="5148088" y="3797318"/>
                <a:chExt cx="1521385" cy="1486222"/>
              </a:xfrm>
            </p:grpSpPr>
            <p:sp>
              <p:nvSpPr>
                <p:cNvPr id="42" name="正方形/長方形 41"/>
                <p:cNvSpPr/>
                <p:nvPr/>
              </p:nvSpPr>
              <p:spPr>
                <a:xfrm>
                  <a:off x="5359616" y="4133574"/>
                  <a:ext cx="1098333" cy="1149966"/>
                </a:xfrm>
                <a:prstGeom prst="rect">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51" name="テキスト ボックス 50"/>
                <p:cNvSpPr txBox="1"/>
                <p:nvPr/>
              </p:nvSpPr>
              <p:spPr>
                <a:xfrm>
                  <a:off x="5148088" y="3797318"/>
                  <a:ext cx="1521385" cy="400110"/>
                </a:xfrm>
                <a:prstGeom prst="rect">
                  <a:avLst/>
                </a:prstGeom>
                <a:noFill/>
              </p:spPr>
              <p:txBody>
                <a:bodyPr wrap="square" rtlCol="0">
                  <a:spAutoFit/>
                </a:bodyPr>
                <a:lstStyle/>
                <a:p>
                  <a:pPr algn="ctr"/>
                  <a:r>
                    <a:rPr kumimoji="1" lang="en-US" altLang="ja-JP" sz="2000" dirty="0"/>
                    <a:t>VM</a:t>
                  </a:r>
                  <a:endParaRPr kumimoji="1" lang="ja-JP" altLang="en-US" sz="2000" dirty="0"/>
                </a:p>
              </p:txBody>
            </p:sp>
          </p:grpSp>
          <p:sp>
            <p:nvSpPr>
              <p:cNvPr id="54" name="正方形/長方形 53"/>
              <p:cNvSpPr/>
              <p:nvPr/>
            </p:nvSpPr>
            <p:spPr>
              <a:xfrm>
                <a:off x="5420028" y="4628119"/>
                <a:ext cx="977506" cy="599046"/>
              </a:xfrm>
              <a:prstGeom prst="rect">
                <a:avLst/>
              </a:prstGeom>
              <a:solidFill>
                <a:schemeClr val="accent4">
                  <a:lumMod val="60000"/>
                  <a:lumOff val="40000"/>
                </a:schemeClr>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OS</a:t>
                </a:r>
                <a:endParaRPr kumimoji="1" lang="ja-JP" altLang="en-US" sz="2000" dirty="0">
                  <a:solidFill>
                    <a:schemeClr val="tx1"/>
                  </a:solidFill>
                </a:endParaRPr>
              </a:p>
            </p:txBody>
          </p:sp>
          <p:sp>
            <p:nvSpPr>
              <p:cNvPr id="55" name="正方形/長方形 54"/>
              <p:cNvSpPr/>
              <p:nvPr/>
            </p:nvSpPr>
            <p:spPr>
              <a:xfrm>
                <a:off x="5420028" y="4197427"/>
                <a:ext cx="977506" cy="336255"/>
              </a:xfrm>
              <a:prstGeom prst="rect">
                <a:avLst/>
              </a:prstGeom>
              <a:solidFill>
                <a:schemeClr val="accent6">
                  <a:lumMod val="60000"/>
                  <a:lumOff val="4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サーバ</a:t>
                </a:r>
              </a:p>
            </p:txBody>
          </p:sp>
        </p:grpSp>
        <p:grpSp>
          <p:nvGrpSpPr>
            <p:cNvPr id="57" name="グループ化 56"/>
            <p:cNvGrpSpPr/>
            <p:nvPr/>
          </p:nvGrpSpPr>
          <p:grpSpPr>
            <a:xfrm>
              <a:off x="6582095" y="3839834"/>
              <a:ext cx="1521385" cy="1486222"/>
              <a:chOff x="5148088" y="3797318"/>
              <a:chExt cx="1521385" cy="1486222"/>
            </a:xfrm>
          </p:grpSpPr>
          <p:grpSp>
            <p:nvGrpSpPr>
              <p:cNvPr id="58" name="グループ化 57"/>
              <p:cNvGrpSpPr/>
              <p:nvPr/>
            </p:nvGrpSpPr>
            <p:grpSpPr>
              <a:xfrm>
                <a:off x="5148088" y="3797318"/>
                <a:ext cx="1521385" cy="1486222"/>
                <a:chOff x="5148088" y="3797318"/>
                <a:chExt cx="1521385" cy="1486222"/>
              </a:xfrm>
            </p:grpSpPr>
            <p:sp>
              <p:nvSpPr>
                <p:cNvPr id="61" name="正方形/長方形 60"/>
                <p:cNvSpPr/>
                <p:nvPr/>
              </p:nvSpPr>
              <p:spPr>
                <a:xfrm>
                  <a:off x="5359616" y="4133574"/>
                  <a:ext cx="1098333" cy="1149966"/>
                </a:xfrm>
                <a:prstGeom prst="rect">
                  <a:avLst/>
                </a:prstGeom>
                <a:solidFill>
                  <a:schemeClr val="bg1"/>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62" name="テキスト ボックス 61"/>
                <p:cNvSpPr txBox="1"/>
                <p:nvPr/>
              </p:nvSpPr>
              <p:spPr>
                <a:xfrm>
                  <a:off x="5148088" y="3797318"/>
                  <a:ext cx="1521385" cy="400110"/>
                </a:xfrm>
                <a:prstGeom prst="rect">
                  <a:avLst/>
                </a:prstGeom>
                <a:noFill/>
              </p:spPr>
              <p:txBody>
                <a:bodyPr wrap="square" rtlCol="0">
                  <a:spAutoFit/>
                </a:bodyPr>
                <a:lstStyle/>
                <a:p>
                  <a:pPr algn="ctr"/>
                  <a:r>
                    <a:rPr kumimoji="1" lang="en-US" altLang="ja-JP" sz="2000" dirty="0"/>
                    <a:t>VM</a:t>
                  </a:r>
                  <a:endParaRPr kumimoji="1" lang="ja-JP" altLang="en-US" sz="2000" dirty="0"/>
                </a:p>
              </p:txBody>
            </p:sp>
          </p:grpSp>
          <p:sp>
            <p:nvSpPr>
              <p:cNvPr id="59" name="正方形/長方形 58"/>
              <p:cNvSpPr/>
              <p:nvPr/>
            </p:nvSpPr>
            <p:spPr>
              <a:xfrm>
                <a:off x="5420028" y="4628119"/>
                <a:ext cx="977506" cy="599046"/>
              </a:xfrm>
              <a:prstGeom prst="rect">
                <a:avLst/>
              </a:prstGeom>
              <a:solidFill>
                <a:schemeClr val="accent4">
                  <a:lumMod val="60000"/>
                  <a:lumOff val="40000"/>
                </a:schemeClr>
              </a:solidFill>
              <a:ln w="28575">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OS</a:t>
                </a:r>
                <a:endParaRPr kumimoji="1" lang="ja-JP" altLang="en-US" sz="2000" dirty="0">
                  <a:solidFill>
                    <a:schemeClr val="tx1"/>
                  </a:solidFill>
                </a:endParaRPr>
              </a:p>
            </p:txBody>
          </p:sp>
          <p:sp>
            <p:nvSpPr>
              <p:cNvPr id="60" name="正方形/長方形 59"/>
              <p:cNvSpPr/>
              <p:nvPr/>
            </p:nvSpPr>
            <p:spPr>
              <a:xfrm>
                <a:off x="5420028" y="4197427"/>
                <a:ext cx="977506" cy="336255"/>
              </a:xfrm>
              <a:prstGeom prst="rect">
                <a:avLst/>
              </a:prstGeom>
              <a:solidFill>
                <a:schemeClr val="accent6">
                  <a:lumMod val="60000"/>
                  <a:lumOff val="40000"/>
                </a:schemeClr>
              </a:solidFill>
              <a:ln w="285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サーバ</a:t>
                </a:r>
                <a:endParaRPr kumimoji="1" lang="ja-JP" altLang="en-US" sz="2000" dirty="0">
                  <a:solidFill>
                    <a:schemeClr val="tx1"/>
                  </a:solidFill>
                </a:endParaRPr>
              </a:p>
            </p:txBody>
          </p:sp>
        </p:grpSp>
      </p:grpSp>
      <p:grpSp>
        <p:nvGrpSpPr>
          <p:cNvPr id="75" name="グループ化 74"/>
          <p:cNvGrpSpPr/>
          <p:nvPr/>
        </p:nvGrpSpPr>
        <p:grpSpPr>
          <a:xfrm>
            <a:off x="3289174" y="4893242"/>
            <a:ext cx="1405268" cy="836668"/>
            <a:chOff x="2357562" y="3397741"/>
            <a:chExt cx="1918606" cy="1142299"/>
          </a:xfrm>
        </p:grpSpPr>
        <p:sp>
          <p:nvSpPr>
            <p:cNvPr id="63" name="楕円 62"/>
            <p:cNvSpPr/>
            <p:nvPr/>
          </p:nvSpPr>
          <p:spPr>
            <a:xfrm>
              <a:off x="2743200" y="3404099"/>
              <a:ext cx="1135941" cy="1135941"/>
            </a:xfrm>
            <a:prstGeom prst="ellipse">
              <a:avLst/>
            </a:prstGeom>
            <a:solidFill>
              <a:schemeClr val="bg1"/>
            </a:solidFill>
            <a:ln w="57150">
              <a:solidFill>
                <a:srgbClr val="76AB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5" name="直線コネクタ 64"/>
            <p:cNvCxnSpPr>
              <a:stCxn id="63" idx="2"/>
              <a:endCxn id="63" idx="6"/>
            </p:cNvCxnSpPr>
            <p:nvPr/>
          </p:nvCxnSpPr>
          <p:spPr>
            <a:xfrm>
              <a:off x="2743200" y="3972070"/>
              <a:ext cx="1135941" cy="0"/>
            </a:xfrm>
            <a:prstGeom prst="line">
              <a:avLst/>
            </a:prstGeom>
            <a:ln w="57150">
              <a:solidFill>
                <a:srgbClr val="76ABDC"/>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63" idx="0"/>
              <a:endCxn id="63" idx="4"/>
            </p:cNvCxnSpPr>
            <p:nvPr/>
          </p:nvCxnSpPr>
          <p:spPr>
            <a:xfrm>
              <a:off x="3311171" y="3404099"/>
              <a:ext cx="0" cy="1135941"/>
            </a:xfrm>
            <a:prstGeom prst="line">
              <a:avLst/>
            </a:prstGeom>
            <a:ln w="57150">
              <a:solidFill>
                <a:srgbClr val="76ABDC"/>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2815870" y="3700990"/>
              <a:ext cx="990600" cy="0"/>
            </a:xfrm>
            <a:prstGeom prst="line">
              <a:avLst/>
            </a:prstGeom>
            <a:ln w="57150">
              <a:solidFill>
                <a:srgbClr val="76ABDC"/>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2815870" y="4243150"/>
              <a:ext cx="990600" cy="0"/>
            </a:xfrm>
            <a:prstGeom prst="line">
              <a:avLst/>
            </a:prstGeom>
            <a:ln w="57150">
              <a:solidFill>
                <a:srgbClr val="76ABDC"/>
              </a:solidFill>
            </a:ln>
          </p:spPr>
          <p:style>
            <a:lnRef idx="1">
              <a:schemeClr val="accent1"/>
            </a:lnRef>
            <a:fillRef idx="0">
              <a:schemeClr val="accent1"/>
            </a:fillRef>
            <a:effectRef idx="0">
              <a:schemeClr val="accent1"/>
            </a:effectRef>
            <a:fontRef idx="minor">
              <a:schemeClr val="tx1"/>
            </a:fontRef>
          </p:style>
        </p:cxnSp>
        <p:sp>
          <p:nvSpPr>
            <p:cNvPr id="72" name="楕円 71"/>
            <p:cNvSpPr/>
            <p:nvPr/>
          </p:nvSpPr>
          <p:spPr>
            <a:xfrm>
              <a:off x="3000078" y="3397741"/>
              <a:ext cx="624680" cy="1135941"/>
            </a:xfrm>
            <a:prstGeom prst="ellipse">
              <a:avLst/>
            </a:prstGeom>
            <a:noFill/>
            <a:ln w="57150">
              <a:solidFill>
                <a:srgbClr val="76ABD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円弧 72"/>
            <p:cNvSpPr/>
            <p:nvPr/>
          </p:nvSpPr>
          <p:spPr>
            <a:xfrm rot="18340981">
              <a:off x="3083534" y="3007255"/>
              <a:ext cx="460746" cy="1912690"/>
            </a:xfrm>
            <a:prstGeom prst="arc">
              <a:avLst>
                <a:gd name="adj1" fmla="val 4511408"/>
                <a:gd name="adj2" fmla="val 16959660"/>
              </a:avLst>
            </a:prstGeom>
            <a:ln w="1524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rot="18340981">
              <a:off x="3089450" y="3015724"/>
              <a:ext cx="460746" cy="1912690"/>
            </a:xfrm>
            <a:prstGeom prst="arc">
              <a:avLst>
                <a:gd name="adj1" fmla="val 4511408"/>
                <a:gd name="adj2" fmla="val 16959660"/>
              </a:avLst>
            </a:prstGeom>
            <a:ln w="57150">
              <a:solidFill>
                <a:srgbClr val="76ABD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cxnSp>
        <p:nvCxnSpPr>
          <p:cNvPr id="78" name="直線矢印コネクタ 77"/>
          <p:cNvCxnSpPr/>
          <p:nvPr/>
        </p:nvCxnSpPr>
        <p:spPr>
          <a:xfrm>
            <a:off x="4572000" y="5307701"/>
            <a:ext cx="921525" cy="0"/>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85"/>
          <p:cNvSpPr txBox="1"/>
          <p:nvPr/>
        </p:nvSpPr>
        <p:spPr>
          <a:xfrm>
            <a:off x="3064926" y="4398933"/>
            <a:ext cx="1858098" cy="369332"/>
          </a:xfrm>
          <a:prstGeom prst="rect">
            <a:avLst/>
          </a:prstGeom>
          <a:noFill/>
        </p:spPr>
        <p:txBody>
          <a:bodyPr wrap="square" rtlCol="0">
            <a:spAutoFit/>
          </a:bodyPr>
          <a:lstStyle/>
          <a:p>
            <a:pPr algn="ctr"/>
            <a:r>
              <a:rPr lang="ja-JP" altLang="en-US" dirty="0"/>
              <a:t>インターネット</a:t>
            </a:r>
            <a:endParaRPr kumimoji="1" lang="ja-JP" altLang="en-US" dirty="0"/>
          </a:p>
        </p:txBody>
      </p:sp>
      <p:cxnSp>
        <p:nvCxnSpPr>
          <p:cNvPr id="87" name="直線矢印コネクタ 86"/>
          <p:cNvCxnSpPr/>
          <p:nvPr/>
        </p:nvCxnSpPr>
        <p:spPr>
          <a:xfrm flipH="1">
            <a:off x="2237301" y="5307701"/>
            <a:ext cx="1099542" cy="0"/>
          </a:xfrm>
          <a:prstGeom prst="straightConnector1">
            <a:avLst/>
          </a:prstGeom>
          <a:ln w="5715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9" name="楕円 88"/>
          <p:cNvSpPr/>
          <p:nvPr/>
        </p:nvSpPr>
        <p:spPr>
          <a:xfrm>
            <a:off x="4303321" y="5637249"/>
            <a:ext cx="160734" cy="160734"/>
          </a:xfrm>
          <a:prstGeom prst="ellipse">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03140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IDS</a:t>
            </a:r>
            <a:r>
              <a:rPr kumimoji="1" lang="ja-JP" altLang="en-US" dirty="0"/>
              <a:t>オフロード</a:t>
            </a:r>
          </a:p>
        </p:txBody>
      </p:sp>
      <p:sp>
        <p:nvSpPr>
          <p:cNvPr id="3" name="コンテンツ プレースホルダー 2"/>
          <p:cNvSpPr>
            <a:spLocks noGrp="1"/>
          </p:cNvSpPr>
          <p:nvPr>
            <p:ph idx="1"/>
          </p:nvPr>
        </p:nvSpPr>
        <p:spPr/>
        <p:txBody>
          <a:bodyPr/>
          <a:lstStyle/>
          <a:p>
            <a:r>
              <a:rPr lang="ja-JP" altLang="en-US" dirty="0"/>
              <a:t>ユーザ</a:t>
            </a:r>
            <a:r>
              <a:rPr lang="en-US" altLang="ja-JP" dirty="0"/>
              <a:t>VM</a:t>
            </a:r>
            <a:r>
              <a:rPr lang="ja-JP" altLang="en-US" dirty="0"/>
              <a:t>は侵入検知システム（</a:t>
            </a:r>
            <a:r>
              <a:rPr lang="en-US" altLang="ja-JP" dirty="0"/>
              <a:t>IDS</a:t>
            </a:r>
            <a:r>
              <a:rPr lang="ja-JP" altLang="en-US" dirty="0"/>
              <a:t>）を用いて監視する必要</a:t>
            </a:r>
            <a:endParaRPr lang="en-US" altLang="ja-JP" dirty="0"/>
          </a:p>
          <a:p>
            <a:pPr lvl="1"/>
            <a:r>
              <a:rPr lang="ja-JP" altLang="en-US" dirty="0"/>
              <a:t>ユーザ</a:t>
            </a:r>
            <a:r>
              <a:rPr lang="en-US" altLang="ja-JP" dirty="0"/>
              <a:t>VM</a:t>
            </a:r>
            <a:r>
              <a:rPr lang="ja-JP" altLang="en-US" dirty="0"/>
              <a:t>内で</a:t>
            </a:r>
            <a:r>
              <a:rPr lang="en-US" altLang="ja-JP" dirty="0"/>
              <a:t>IDS</a:t>
            </a:r>
            <a:r>
              <a:rPr lang="ja-JP" altLang="en-US" dirty="0"/>
              <a:t>を動作させると無効化される恐れ</a:t>
            </a:r>
            <a:endParaRPr lang="en-US" altLang="ja-JP" dirty="0"/>
          </a:p>
          <a:p>
            <a:r>
              <a:rPr lang="ja-JP" altLang="en-US" dirty="0"/>
              <a:t>ユーザ</a:t>
            </a:r>
            <a:r>
              <a:rPr lang="en-US" altLang="ja-JP" dirty="0"/>
              <a:t>VM</a:t>
            </a:r>
            <a:r>
              <a:rPr lang="ja-JP" altLang="en-US" dirty="0"/>
              <a:t>の外側で</a:t>
            </a:r>
            <a:r>
              <a:rPr lang="en-US" altLang="ja-JP" dirty="0"/>
              <a:t>IDS</a:t>
            </a:r>
            <a:r>
              <a:rPr lang="ja-JP" altLang="en-US" dirty="0"/>
              <a:t>を安全に動作させる手法が用いられている</a:t>
            </a:r>
            <a:endParaRPr lang="en-US" altLang="ja-JP" dirty="0"/>
          </a:p>
          <a:p>
            <a:pPr lvl="1"/>
            <a:r>
              <a:rPr kumimoji="1" lang="ja-JP" altLang="en-US" dirty="0"/>
              <a:t>管理</a:t>
            </a:r>
            <a:r>
              <a:rPr kumimoji="1" lang="en-US" altLang="ja-JP" dirty="0"/>
              <a:t>VM</a:t>
            </a:r>
            <a:r>
              <a:rPr kumimoji="1" lang="ja-JP" altLang="en-US" dirty="0"/>
              <a:t>と呼ばれる特殊な</a:t>
            </a:r>
            <a:r>
              <a:rPr kumimoji="1" lang="en-US" altLang="ja-JP" dirty="0"/>
              <a:t>VM</a:t>
            </a:r>
            <a:r>
              <a:rPr kumimoji="1" lang="ja-JP" altLang="en-US" dirty="0"/>
              <a:t>から監視</a:t>
            </a:r>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3</a:t>
            </a:fld>
            <a:endParaRPr kumimoji="1" lang="ja-JP" altLang="en-US" dirty="0"/>
          </a:p>
        </p:txBody>
      </p:sp>
      <p:grpSp>
        <p:nvGrpSpPr>
          <p:cNvPr id="5" name="グループ化 4"/>
          <p:cNvGrpSpPr/>
          <p:nvPr/>
        </p:nvGrpSpPr>
        <p:grpSpPr>
          <a:xfrm>
            <a:off x="2549921" y="4583374"/>
            <a:ext cx="2959337" cy="2015546"/>
            <a:chOff x="5144141" y="3769382"/>
            <a:chExt cx="2959337" cy="2015546"/>
          </a:xfrm>
        </p:grpSpPr>
        <p:sp>
          <p:nvSpPr>
            <p:cNvPr id="8" name="正方形/長方形 7"/>
            <p:cNvSpPr/>
            <p:nvPr/>
          </p:nvSpPr>
          <p:spPr>
            <a:xfrm>
              <a:off x="5359616" y="5435936"/>
              <a:ext cx="2550536" cy="348992"/>
            </a:xfrm>
            <a:prstGeom prst="rect">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ハイパーバイザ</a:t>
              </a:r>
              <a:endParaRPr kumimoji="1" lang="ja-JP" altLang="en-US" dirty="0">
                <a:solidFill>
                  <a:schemeClr val="bg1"/>
                </a:solidFill>
              </a:endParaRPr>
            </a:p>
          </p:txBody>
        </p:sp>
        <p:grpSp>
          <p:nvGrpSpPr>
            <p:cNvPr id="16" name="グループ化 15"/>
            <p:cNvGrpSpPr/>
            <p:nvPr/>
          </p:nvGrpSpPr>
          <p:grpSpPr>
            <a:xfrm>
              <a:off x="5144141" y="3769382"/>
              <a:ext cx="1521385" cy="1534172"/>
              <a:chOff x="5148089" y="3749368"/>
              <a:chExt cx="1521385" cy="1534172"/>
            </a:xfrm>
          </p:grpSpPr>
          <p:sp>
            <p:nvSpPr>
              <p:cNvPr id="19" name="正方形/長方形 18"/>
              <p:cNvSpPr/>
              <p:nvPr/>
            </p:nvSpPr>
            <p:spPr>
              <a:xfrm>
                <a:off x="5359616" y="4133574"/>
                <a:ext cx="1098333" cy="1149966"/>
              </a:xfrm>
              <a:prstGeom prst="rect">
                <a:avLst/>
              </a:prstGeom>
              <a:solidFill>
                <a:srgbClr val="EA95FF"/>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20" name="テキスト ボックス 19"/>
              <p:cNvSpPr txBox="1"/>
              <p:nvPr/>
            </p:nvSpPr>
            <p:spPr>
              <a:xfrm>
                <a:off x="5148089" y="3749368"/>
                <a:ext cx="1521385" cy="400110"/>
              </a:xfrm>
              <a:prstGeom prst="rect">
                <a:avLst/>
              </a:prstGeom>
              <a:noFill/>
            </p:spPr>
            <p:txBody>
              <a:bodyPr wrap="square" rtlCol="0">
                <a:spAutoFit/>
              </a:bodyPr>
              <a:lstStyle/>
              <a:p>
                <a:pPr algn="ctr"/>
                <a:r>
                  <a:rPr kumimoji="1" lang="ja-JP" altLang="en-US" sz="2000" dirty="0"/>
                  <a:t>管理</a:t>
                </a:r>
                <a:r>
                  <a:rPr kumimoji="1" lang="en-US" altLang="ja-JP" sz="2000" dirty="0"/>
                  <a:t>VM</a:t>
                </a:r>
                <a:endParaRPr kumimoji="1" lang="ja-JP" altLang="en-US" sz="2000" dirty="0"/>
              </a:p>
            </p:txBody>
          </p:sp>
        </p:grpSp>
        <p:grpSp>
          <p:nvGrpSpPr>
            <p:cNvPr id="11" name="グループ化 10"/>
            <p:cNvGrpSpPr/>
            <p:nvPr/>
          </p:nvGrpSpPr>
          <p:grpSpPr>
            <a:xfrm>
              <a:off x="6582093" y="3775979"/>
              <a:ext cx="1521385" cy="1550077"/>
              <a:chOff x="5148086" y="3733463"/>
              <a:chExt cx="1521385" cy="1550077"/>
            </a:xfrm>
          </p:grpSpPr>
          <p:sp>
            <p:nvSpPr>
              <p:cNvPr id="14" name="正方形/長方形 13"/>
              <p:cNvSpPr/>
              <p:nvPr/>
            </p:nvSpPr>
            <p:spPr>
              <a:xfrm>
                <a:off x="5359616" y="4133574"/>
                <a:ext cx="1098333" cy="1149966"/>
              </a:xfrm>
              <a:prstGeom prst="rect">
                <a:avLst/>
              </a:prstGeom>
              <a:solidFill>
                <a:schemeClr val="accent6">
                  <a:lumMod val="40000"/>
                  <a:lumOff val="60000"/>
                </a:schemeClr>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15" name="テキスト ボックス 14"/>
              <p:cNvSpPr txBox="1"/>
              <p:nvPr/>
            </p:nvSpPr>
            <p:spPr>
              <a:xfrm>
                <a:off x="5148086" y="3733463"/>
                <a:ext cx="1521385" cy="400110"/>
              </a:xfrm>
              <a:prstGeom prst="rect">
                <a:avLst/>
              </a:prstGeom>
              <a:noFill/>
            </p:spPr>
            <p:txBody>
              <a:bodyPr wrap="square" rtlCol="0">
                <a:spAutoFit/>
              </a:bodyPr>
              <a:lstStyle/>
              <a:p>
                <a:pPr algn="ctr"/>
                <a:r>
                  <a:rPr kumimoji="1" lang="ja-JP" altLang="en-US" sz="2000" dirty="0"/>
                  <a:t>ユーザ</a:t>
                </a:r>
                <a:r>
                  <a:rPr kumimoji="1" lang="en-US" altLang="ja-JP" sz="2000" dirty="0"/>
                  <a:t>VM</a:t>
                </a:r>
                <a:endParaRPr kumimoji="1" lang="ja-JP" altLang="en-US" sz="2000" dirty="0"/>
              </a:p>
            </p:txBody>
          </p:sp>
        </p:grpSp>
      </p:grpSp>
      <p:sp>
        <p:nvSpPr>
          <p:cNvPr id="21" name="正方形/長方形 20"/>
          <p:cNvSpPr/>
          <p:nvPr/>
        </p:nvSpPr>
        <p:spPr>
          <a:xfrm>
            <a:off x="4281270" y="5293725"/>
            <a:ext cx="934593" cy="542679"/>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rPr>
              <a:t>IDS</a:t>
            </a:r>
            <a:endParaRPr kumimoji="1" lang="ja-JP" altLang="en-US" sz="2400" dirty="0">
              <a:solidFill>
                <a:schemeClr val="tx1"/>
              </a:solidFill>
            </a:endParaRPr>
          </a:p>
        </p:txBody>
      </p:sp>
      <p:grpSp>
        <p:nvGrpSpPr>
          <p:cNvPr id="33" name="グループ化 32"/>
          <p:cNvGrpSpPr/>
          <p:nvPr/>
        </p:nvGrpSpPr>
        <p:grpSpPr>
          <a:xfrm>
            <a:off x="6553173" y="4871763"/>
            <a:ext cx="1217913" cy="1245783"/>
            <a:chOff x="5694586" y="4437888"/>
            <a:chExt cx="1743590" cy="1783488"/>
          </a:xfrm>
        </p:grpSpPr>
        <p:grpSp>
          <p:nvGrpSpPr>
            <p:cNvPr id="25" name="グループ化 24"/>
            <p:cNvGrpSpPr/>
            <p:nvPr/>
          </p:nvGrpSpPr>
          <p:grpSpPr>
            <a:xfrm>
              <a:off x="6723372" y="4437888"/>
              <a:ext cx="714804" cy="1155192"/>
              <a:chOff x="6723372" y="4437888"/>
              <a:chExt cx="714804" cy="1155192"/>
            </a:xfrm>
            <a:solidFill>
              <a:schemeClr val="tx1">
                <a:lumMod val="75000"/>
                <a:lumOff val="25000"/>
              </a:schemeClr>
            </a:solidFill>
          </p:grpSpPr>
          <p:sp>
            <p:nvSpPr>
              <p:cNvPr id="22" name="楕円 21"/>
              <p:cNvSpPr/>
              <p:nvPr/>
            </p:nvSpPr>
            <p:spPr>
              <a:xfrm>
                <a:off x="6813265" y="4437888"/>
                <a:ext cx="535018" cy="535018"/>
              </a:xfrm>
              <a:prstGeom prst="ellipse">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6723372" y="5032824"/>
                <a:ext cx="714804" cy="465396"/>
              </a:xfrm>
              <a:prstGeom prst="roundRect">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723372" y="5341620"/>
                <a:ext cx="714804" cy="251460"/>
              </a:xfrm>
              <a:prstGeom prst="rect">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6" name="円弧 25"/>
            <p:cNvSpPr/>
            <p:nvPr/>
          </p:nvSpPr>
          <p:spPr>
            <a:xfrm rot="8271130" flipH="1">
              <a:off x="7112947" y="4577531"/>
              <a:ext cx="171747" cy="162071"/>
            </a:xfrm>
            <a:prstGeom prst="arc">
              <a:avLst>
                <a:gd name="adj1" fmla="val 10830278"/>
                <a:gd name="adj2" fmla="val 0"/>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円弧 26"/>
            <p:cNvSpPr/>
            <p:nvPr/>
          </p:nvSpPr>
          <p:spPr>
            <a:xfrm rot="13500000" flipH="1">
              <a:off x="6876877" y="4577215"/>
              <a:ext cx="171747" cy="162071"/>
            </a:xfrm>
            <a:prstGeom prst="arc">
              <a:avLst>
                <a:gd name="adj1" fmla="val 10830278"/>
                <a:gd name="adj2" fmla="val 0"/>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テキスト ボックス 31"/>
            <p:cNvSpPr txBox="1"/>
            <p:nvPr/>
          </p:nvSpPr>
          <p:spPr>
            <a:xfrm>
              <a:off x="5694586" y="5821267"/>
              <a:ext cx="1521385" cy="400109"/>
            </a:xfrm>
            <a:prstGeom prst="rect">
              <a:avLst/>
            </a:prstGeom>
            <a:noFill/>
          </p:spPr>
          <p:txBody>
            <a:bodyPr wrap="square" rtlCol="0">
              <a:spAutoFit/>
            </a:bodyPr>
            <a:lstStyle/>
            <a:p>
              <a:pPr algn="ctr"/>
              <a:r>
                <a:rPr kumimoji="1" lang="ja-JP" altLang="en-US" sz="2000" dirty="0"/>
                <a:t>攻撃者</a:t>
              </a:r>
            </a:p>
          </p:txBody>
        </p:sp>
      </p:grpSp>
      <p:cxnSp>
        <p:nvCxnSpPr>
          <p:cNvPr id="36" name="直線矢印コネクタ 35"/>
          <p:cNvCxnSpPr>
            <a:endCxn id="14" idx="3"/>
          </p:cNvCxnSpPr>
          <p:nvPr/>
        </p:nvCxnSpPr>
        <p:spPr>
          <a:xfrm flipH="1">
            <a:off x="5297736" y="5565064"/>
            <a:ext cx="985914" cy="1"/>
          </a:xfrm>
          <a:prstGeom prst="straightConnector1">
            <a:avLst/>
          </a:prstGeom>
          <a:ln w="5715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45" name="グループ化 44"/>
          <p:cNvGrpSpPr/>
          <p:nvPr/>
        </p:nvGrpSpPr>
        <p:grpSpPr>
          <a:xfrm>
            <a:off x="4090371" y="5503172"/>
            <a:ext cx="1316387" cy="113534"/>
            <a:chOff x="4047395" y="1009532"/>
            <a:chExt cx="1316387" cy="113534"/>
          </a:xfrm>
          <a:solidFill>
            <a:srgbClr val="FF3737"/>
          </a:solidFill>
        </p:grpSpPr>
        <p:sp>
          <p:nvSpPr>
            <p:cNvPr id="41" name="正方形/長方形 40"/>
            <p:cNvSpPr/>
            <p:nvPr/>
          </p:nvSpPr>
          <p:spPr>
            <a:xfrm rot="3806737">
              <a:off x="4652232" y="413454"/>
              <a:ext cx="104775" cy="1314450"/>
            </a:xfrm>
            <a:prstGeom prst="rect">
              <a:avLst/>
            </a:prstGeom>
            <a:grp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rot="-3780000">
              <a:off x="4654169" y="404695"/>
              <a:ext cx="104775" cy="1314450"/>
            </a:xfrm>
            <a:prstGeom prst="rect">
              <a:avLst/>
            </a:prstGeom>
            <a:grp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6" name="テキスト ボックス 45"/>
          <p:cNvSpPr txBox="1"/>
          <p:nvPr/>
        </p:nvSpPr>
        <p:spPr>
          <a:xfrm>
            <a:off x="1224331" y="5365849"/>
            <a:ext cx="1521385" cy="369332"/>
          </a:xfrm>
          <a:prstGeom prst="rect">
            <a:avLst/>
          </a:prstGeom>
          <a:noFill/>
        </p:spPr>
        <p:txBody>
          <a:bodyPr wrap="square" rtlCol="0">
            <a:spAutoFit/>
          </a:bodyPr>
          <a:lstStyle/>
          <a:p>
            <a:pPr algn="ctr"/>
            <a:r>
              <a:rPr kumimoji="1" lang="en-US" altLang="ja-JP" dirty="0"/>
              <a:t>IDS</a:t>
            </a:r>
            <a:r>
              <a:rPr kumimoji="1" lang="ja-JP" altLang="en-US" dirty="0"/>
              <a:t>オフロード</a:t>
            </a:r>
          </a:p>
        </p:txBody>
      </p:sp>
      <p:cxnSp>
        <p:nvCxnSpPr>
          <p:cNvPr id="47" name="直線矢印コネクタ 46"/>
          <p:cNvCxnSpPr/>
          <p:nvPr/>
        </p:nvCxnSpPr>
        <p:spPr>
          <a:xfrm>
            <a:off x="3724830" y="5561219"/>
            <a:ext cx="603161" cy="0"/>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nvGrpSpPr>
          <p:cNvPr id="12" name="グループ化 11">
            <a:extLst>
              <a:ext uri="{FF2B5EF4-FFF2-40B4-BE49-F238E27FC236}">
                <a16:creationId xmlns:a16="http://schemas.microsoft.com/office/drawing/2014/main" id="{566AA518-9BB6-1847-AB86-E888E7313ACE}"/>
              </a:ext>
            </a:extLst>
          </p:cNvPr>
          <p:cNvGrpSpPr/>
          <p:nvPr/>
        </p:nvGrpSpPr>
        <p:grpSpPr>
          <a:xfrm>
            <a:off x="6283650" y="5198501"/>
            <a:ext cx="1201740" cy="525671"/>
            <a:chOff x="6563428" y="4026855"/>
            <a:chExt cx="1201740" cy="525671"/>
          </a:xfrm>
        </p:grpSpPr>
        <p:grpSp>
          <p:nvGrpSpPr>
            <p:cNvPr id="9" name="グループ化 8">
              <a:extLst>
                <a:ext uri="{FF2B5EF4-FFF2-40B4-BE49-F238E27FC236}">
                  <a16:creationId xmlns:a16="http://schemas.microsoft.com/office/drawing/2014/main" id="{42CCFDE9-A42D-2046-BC43-C2C60F7E7980}"/>
                </a:ext>
              </a:extLst>
            </p:cNvPr>
            <p:cNvGrpSpPr/>
            <p:nvPr/>
          </p:nvGrpSpPr>
          <p:grpSpPr>
            <a:xfrm>
              <a:off x="6563428" y="4029326"/>
              <a:ext cx="1201740" cy="523200"/>
              <a:chOff x="6336798" y="4014952"/>
              <a:chExt cx="1201740" cy="523200"/>
            </a:xfrm>
          </p:grpSpPr>
          <p:sp>
            <p:nvSpPr>
              <p:cNvPr id="6" name="平行四辺形 5">
                <a:extLst>
                  <a:ext uri="{FF2B5EF4-FFF2-40B4-BE49-F238E27FC236}">
                    <a16:creationId xmlns:a16="http://schemas.microsoft.com/office/drawing/2014/main" id="{041A48C4-F781-0B4A-AAEA-185646A96126}"/>
                  </a:ext>
                </a:extLst>
              </p:cNvPr>
              <p:cNvSpPr/>
              <p:nvPr/>
            </p:nvSpPr>
            <p:spPr>
              <a:xfrm flipH="1">
                <a:off x="6336798" y="4014952"/>
                <a:ext cx="894319" cy="472965"/>
              </a:xfrm>
              <a:prstGeom prst="parallelogram">
                <a:avLst>
                  <a:gd name="adj" fmla="val 28888"/>
                </a:avLst>
              </a:prstGeom>
              <a:solidFill>
                <a:schemeClr val="tx1">
                  <a:lumMod val="50000"/>
                  <a:lumOff val="50000"/>
                </a:schemeClr>
              </a:solidFill>
              <a:ln cap="rnd">
                <a:solidFill>
                  <a:schemeClr val="tx1">
                    <a:lumMod val="65000"/>
                    <a:lumOff val="35000"/>
                  </a:schemeClr>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66B77989-9043-8C45-8C41-0B76CAD8F1BA}"/>
                  </a:ext>
                </a:extLst>
              </p:cNvPr>
              <p:cNvSpPr/>
              <p:nvPr/>
            </p:nvSpPr>
            <p:spPr>
              <a:xfrm>
                <a:off x="6455973" y="4492433"/>
                <a:ext cx="1082565" cy="45719"/>
              </a:xfrm>
              <a:prstGeom prst="rect">
                <a:avLst/>
              </a:prstGeom>
              <a:solidFill>
                <a:schemeClr val="tx1">
                  <a:lumMod val="65000"/>
                  <a:lumOff val="35000"/>
                </a:schemeClr>
              </a:solidFill>
              <a:ln cap="rnd">
                <a:solidFill>
                  <a:schemeClr val="tx1">
                    <a:lumMod val="65000"/>
                    <a:lumOff val="35000"/>
                  </a:schemeClr>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正方形/長方形 34">
              <a:extLst>
                <a:ext uri="{FF2B5EF4-FFF2-40B4-BE49-F238E27FC236}">
                  <a16:creationId xmlns:a16="http://schemas.microsoft.com/office/drawing/2014/main" id="{96BBA29F-4A27-6042-A835-B40BF2D63B45}"/>
                </a:ext>
              </a:extLst>
            </p:cNvPr>
            <p:cNvSpPr/>
            <p:nvPr/>
          </p:nvSpPr>
          <p:spPr>
            <a:xfrm rot="15234650">
              <a:off x="7132508" y="4247583"/>
              <a:ext cx="487175" cy="45719"/>
            </a:xfrm>
            <a:prstGeom prst="rect">
              <a:avLst/>
            </a:prstGeom>
            <a:solidFill>
              <a:schemeClr val="bg2"/>
            </a:solidFill>
            <a:ln cap="rnd">
              <a:solidFill>
                <a:schemeClr val="tx1">
                  <a:lumMod val="65000"/>
                  <a:lumOff val="35000"/>
                </a:schemeClr>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DF360592-A0CB-B147-99B4-DB329391AA75}"/>
              </a:ext>
            </a:extLst>
          </p:cNvPr>
          <p:cNvGrpSpPr/>
          <p:nvPr/>
        </p:nvGrpSpPr>
        <p:grpSpPr>
          <a:xfrm>
            <a:off x="5426758" y="5051661"/>
            <a:ext cx="522614" cy="863265"/>
            <a:chOff x="5426758" y="5051661"/>
            <a:chExt cx="522614" cy="863265"/>
          </a:xfrm>
        </p:grpSpPr>
        <p:sp>
          <p:nvSpPr>
            <p:cNvPr id="17" name="星 10 16">
              <a:extLst>
                <a:ext uri="{FF2B5EF4-FFF2-40B4-BE49-F238E27FC236}">
                  <a16:creationId xmlns:a16="http://schemas.microsoft.com/office/drawing/2014/main" id="{08E6D947-4D88-6E40-A047-7C3A80C8050B}"/>
                </a:ext>
              </a:extLst>
            </p:cNvPr>
            <p:cNvSpPr/>
            <p:nvPr/>
          </p:nvSpPr>
          <p:spPr>
            <a:xfrm>
              <a:off x="5426758" y="5051661"/>
              <a:ext cx="287359" cy="302512"/>
            </a:xfrm>
            <a:prstGeom prst="star10">
              <a:avLst>
                <a:gd name="adj" fmla="val 25178"/>
                <a:gd name="hf" fmla="val 10514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星 10 39">
              <a:extLst>
                <a:ext uri="{FF2B5EF4-FFF2-40B4-BE49-F238E27FC236}">
                  <a16:creationId xmlns:a16="http://schemas.microsoft.com/office/drawing/2014/main" id="{CCDE1478-A395-DB4A-836F-74D98C4C01C9}"/>
                </a:ext>
              </a:extLst>
            </p:cNvPr>
            <p:cNvSpPr/>
            <p:nvPr/>
          </p:nvSpPr>
          <p:spPr>
            <a:xfrm>
              <a:off x="5662013" y="5612414"/>
              <a:ext cx="287359" cy="302512"/>
            </a:xfrm>
            <a:prstGeom prst="star10">
              <a:avLst>
                <a:gd name="adj" fmla="val 25178"/>
                <a:gd name="hf" fmla="val 105146"/>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81478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par>
                                <p:cTn id="8" presetID="10" presetClass="entr" presetSubtype="0"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par>
                                <p:cTn id="11" presetID="10"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10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0" nodeType="clickEffect">
                                  <p:stCondLst>
                                    <p:cond delay="0"/>
                                  </p:stCondLst>
                                  <p:childTnLst>
                                    <p:animMotion origin="layout" path="M -8.33333E-7 -2.59259E-6 L -0.04219 0.04005 C -0.05104 0.04908 -0.06424 0.05394 -0.07778 0.05394 C -0.09358 0.05394 -0.10608 0.04908 -0.11493 0.04005 L -0.15677 -2.59259E-6 " pathEditMode="relative" rAng="0" ptsTypes="AAAAA">
                                      <p:cBhvr>
                                        <p:cTn id="17" dur="2000" fill="hold"/>
                                        <p:tgtEl>
                                          <p:spTgt spid="21"/>
                                        </p:tgtEl>
                                        <p:attrNameLst>
                                          <p:attrName>ppt_x</p:attrName>
                                          <p:attrName>ppt_y</p:attrName>
                                        </p:attrNameLst>
                                      </p:cBhvr>
                                      <p:rCtr x="-7847" y="2685"/>
                                    </p:animMotion>
                                  </p:childTnLst>
                                </p:cTn>
                              </p:par>
                              <p:par>
                                <p:cTn id="18" presetID="10" presetClass="exit" presetSubtype="0" fill="hold" nodeType="withEffect">
                                  <p:stCondLst>
                                    <p:cond delay="0"/>
                                  </p:stCondLst>
                                  <p:childTnLst>
                                    <p:animEffect transition="out" filter="fade">
                                      <p:cBhvr>
                                        <p:cTn id="19" dur="500"/>
                                        <p:tgtEl>
                                          <p:spTgt spid="45"/>
                                        </p:tgtEl>
                                      </p:cBhvr>
                                    </p:animEffect>
                                    <p:set>
                                      <p:cBhvr>
                                        <p:cTn id="20" dur="1" fill="hold">
                                          <p:stCondLst>
                                            <p:cond delay="499"/>
                                          </p:stCondLst>
                                        </p:cTn>
                                        <p:tgtEl>
                                          <p:spTgt spid="45"/>
                                        </p:tgtEl>
                                        <p:attrNameLst>
                                          <p:attrName>style.visibility</p:attrName>
                                        </p:attrNameLst>
                                      </p:cBhvr>
                                      <p:to>
                                        <p:strVal val="hidden"/>
                                      </p:to>
                                    </p:se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fade">
                                      <p:cBhvr>
                                        <p:cTn id="24" dur="500"/>
                                        <p:tgtEl>
                                          <p:spTgt spid="47"/>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管理</a:t>
            </a:r>
            <a:r>
              <a:rPr kumimoji="1" lang="en-US" altLang="ja-JP" dirty="0"/>
              <a:t>VM</a:t>
            </a:r>
            <a:r>
              <a:rPr kumimoji="1" lang="ja-JP" altLang="en-US" dirty="0" err="1"/>
              <a:t>への</a:t>
            </a:r>
            <a:r>
              <a:rPr kumimoji="1" lang="ja-JP" altLang="en-US" dirty="0"/>
              <a:t>攻撃</a:t>
            </a:r>
          </a:p>
        </p:txBody>
      </p:sp>
      <p:sp>
        <p:nvSpPr>
          <p:cNvPr id="3" name="コンテンツ プレースホルダー 2"/>
          <p:cNvSpPr>
            <a:spLocks noGrp="1"/>
          </p:cNvSpPr>
          <p:nvPr>
            <p:ph idx="1"/>
          </p:nvPr>
        </p:nvSpPr>
        <p:spPr>
          <a:xfrm>
            <a:off x="598008" y="1600201"/>
            <a:ext cx="7886700" cy="4756150"/>
          </a:xfrm>
        </p:spPr>
        <p:txBody>
          <a:bodyPr/>
          <a:lstStyle/>
          <a:p>
            <a:r>
              <a:rPr lang="ja-JP" altLang="en-US" dirty="0"/>
              <a:t>管理</a:t>
            </a:r>
            <a:r>
              <a:rPr lang="en-US" altLang="ja-JP" dirty="0"/>
              <a:t>VM</a:t>
            </a:r>
            <a:r>
              <a:rPr lang="ja-JP" altLang="en-US" dirty="0"/>
              <a:t>はクラウド管理者から攻撃を受ける恐れ</a:t>
            </a:r>
            <a:endParaRPr kumimoji="1" lang="en-US" altLang="ja-JP" dirty="0"/>
          </a:p>
          <a:p>
            <a:pPr lvl="1"/>
            <a:r>
              <a:rPr lang="ja-JP" altLang="en-US" dirty="0"/>
              <a:t>クラウド内に悪意のある管理者がいる可能性</a:t>
            </a:r>
            <a:endParaRPr lang="en-US" altLang="ja-JP" dirty="0"/>
          </a:p>
          <a:p>
            <a:pPr lvl="1"/>
            <a:r>
              <a:rPr lang="ja-JP" altLang="en-US" dirty="0"/>
              <a:t>オフロードした</a:t>
            </a:r>
            <a:r>
              <a:rPr lang="en-US" altLang="ja-JP" dirty="0"/>
              <a:t>IDS</a:t>
            </a:r>
            <a:r>
              <a:rPr lang="ja-JP" altLang="en-US" dirty="0"/>
              <a:t>が無効化される</a:t>
            </a:r>
            <a:endParaRPr kumimoji="1" lang="en-US" altLang="ja-JP" dirty="0"/>
          </a:p>
          <a:p>
            <a:r>
              <a:rPr lang="ja-JP" altLang="en-US" dirty="0"/>
              <a:t>ハイパーバイザから管理</a:t>
            </a:r>
            <a:r>
              <a:rPr lang="en-US" altLang="ja-JP" dirty="0"/>
              <a:t>VM</a:t>
            </a:r>
            <a:r>
              <a:rPr lang="ja-JP" altLang="en-US" dirty="0"/>
              <a:t>を監視する手法も提案されている </a:t>
            </a:r>
            <a:r>
              <a:rPr lang="en-US" altLang="ja-JP" sz="2000" dirty="0"/>
              <a:t>[</a:t>
            </a:r>
            <a:r>
              <a:rPr lang="en-US" altLang="ja-JP" sz="2000" dirty="0" err="1"/>
              <a:t>Oyama</a:t>
            </a:r>
            <a:r>
              <a:rPr lang="en-US" altLang="ja-JP" sz="2000" dirty="0"/>
              <a:t> et al.’08]</a:t>
            </a:r>
          </a:p>
          <a:p>
            <a:pPr marL="342900" lvl="1"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4</a:t>
            </a:fld>
            <a:endParaRPr kumimoji="1" lang="ja-JP" altLang="en-US"/>
          </a:p>
        </p:txBody>
      </p:sp>
      <p:grpSp>
        <p:nvGrpSpPr>
          <p:cNvPr id="5" name="グループ化 4"/>
          <p:cNvGrpSpPr/>
          <p:nvPr/>
        </p:nvGrpSpPr>
        <p:grpSpPr>
          <a:xfrm>
            <a:off x="3050615" y="4179225"/>
            <a:ext cx="2959337" cy="2015546"/>
            <a:chOff x="5144141" y="3769382"/>
            <a:chExt cx="2959337" cy="2015546"/>
          </a:xfrm>
        </p:grpSpPr>
        <p:sp>
          <p:nvSpPr>
            <p:cNvPr id="6" name="正方形/長方形 5"/>
            <p:cNvSpPr/>
            <p:nvPr/>
          </p:nvSpPr>
          <p:spPr>
            <a:xfrm>
              <a:off x="5359616" y="5435936"/>
              <a:ext cx="2550536" cy="348992"/>
            </a:xfrm>
            <a:prstGeom prst="rect">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ハイパーバイザ</a:t>
              </a:r>
              <a:endParaRPr kumimoji="1" lang="ja-JP" altLang="en-US" dirty="0">
                <a:solidFill>
                  <a:schemeClr val="bg1"/>
                </a:solidFill>
              </a:endParaRPr>
            </a:p>
          </p:txBody>
        </p:sp>
        <p:grpSp>
          <p:nvGrpSpPr>
            <p:cNvPr id="7" name="グループ化 6"/>
            <p:cNvGrpSpPr/>
            <p:nvPr/>
          </p:nvGrpSpPr>
          <p:grpSpPr>
            <a:xfrm>
              <a:off x="5144141" y="3769382"/>
              <a:ext cx="1521385" cy="1534172"/>
              <a:chOff x="5148089" y="3749368"/>
              <a:chExt cx="1521385" cy="1534172"/>
            </a:xfrm>
          </p:grpSpPr>
          <p:sp>
            <p:nvSpPr>
              <p:cNvPr id="11" name="正方形/長方形 10"/>
              <p:cNvSpPr/>
              <p:nvPr/>
            </p:nvSpPr>
            <p:spPr>
              <a:xfrm>
                <a:off x="5359616" y="4133574"/>
                <a:ext cx="1098333" cy="1149966"/>
              </a:xfrm>
              <a:prstGeom prst="rect">
                <a:avLst/>
              </a:prstGeom>
              <a:solidFill>
                <a:srgbClr val="EA95FF"/>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12" name="テキスト ボックス 11"/>
              <p:cNvSpPr txBox="1"/>
              <p:nvPr/>
            </p:nvSpPr>
            <p:spPr>
              <a:xfrm>
                <a:off x="5148089" y="3749368"/>
                <a:ext cx="1521385" cy="400110"/>
              </a:xfrm>
              <a:prstGeom prst="rect">
                <a:avLst/>
              </a:prstGeom>
              <a:noFill/>
            </p:spPr>
            <p:txBody>
              <a:bodyPr wrap="square" rtlCol="0">
                <a:spAutoFit/>
              </a:bodyPr>
              <a:lstStyle/>
              <a:p>
                <a:pPr algn="ctr"/>
                <a:r>
                  <a:rPr kumimoji="1" lang="ja-JP" altLang="en-US" sz="2000" dirty="0"/>
                  <a:t>管理</a:t>
                </a:r>
                <a:r>
                  <a:rPr kumimoji="1" lang="en-US" altLang="ja-JP" sz="2000" dirty="0"/>
                  <a:t>VM</a:t>
                </a:r>
                <a:endParaRPr kumimoji="1" lang="ja-JP" altLang="en-US" sz="2000" dirty="0"/>
              </a:p>
            </p:txBody>
          </p:sp>
        </p:grpSp>
        <p:grpSp>
          <p:nvGrpSpPr>
            <p:cNvPr id="8" name="グループ化 7"/>
            <p:cNvGrpSpPr/>
            <p:nvPr/>
          </p:nvGrpSpPr>
          <p:grpSpPr>
            <a:xfrm>
              <a:off x="6582093" y="3775979"/>
              <a:ext cx="1521385" cy="1550077"/>
              <a:chOff x="5148086" y="3733463"/>
              <a:chExt cx="1521385" cy="1550077"/>
            </a:xfrm>
          </p:grpSpPr>
          <p:sp>
            <p:nvSpPr>
              <p:cNvPr id="9" name="正方形/長方形 8"/>
              <p:cNvSpPr/>
              <p:nvPr/>
            </p:nvSpPr>
            <p:spPr>
              <a:xfrm>
                <a:off x="5359616" y="4133574"/>
                <a:ext cx="1098333" cy="1149966"/>
              </a:xfrm>
              <a:prstGeom prst="rect">
                <a:avLst/>
              </a:prstGeom>
              <a:solidFill>
                <a:schemeClr val="accent6">
                  <a:lumMod val="40000"/>
                  <a:lumOff val="60000"/>
                </a:schemeClr>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10" name="テキスト ボックス 9"/>
              <p:cNvSpPr txBox="1"/>
              <p:nvPr/>
            </p:nvSpPr>
            <p:spPr>
              <a:xfrm>
                <a:off x="5148086" y="3733463"/>
                <a:ext cx="1521385" cy="400110"/>
              </a:xfrm>
              <a:prstGeom prst="rect">
                <a:avLst/>
              </a:prstGeom>
              <a:noFill/>
            </p:spPr>
            <p:txBody>
              <a:bodyPr wrap="square" rtlCol="0">
                <a:spAutoFit/>
              </a:bodyPr>
              <a:lstStyle/>
              <a:p>
                <a:pPr algn="ctr"/>
                <a:r>
                  <a:rPr kumimoji="1" lang="ja-JP" altLang="en-US" sz="2000" dirty="0"/>
                  <a:t>ユーザ</a:t>
                </a:r>
                <a:r>
                  <a:rPr kumimoji="1" lang="en-US" altLang="ja-JP" sz="2000" dirty="0"/>
                  <a:t>VM</a:t>
                </a:r>
                <a:endParaRPr kumimoji="1" lang="ja-JP" altLang="en-US" sz="2000" dirty="0"/>
              </a:p>
            </p:txBody>
          </p:sp>
        </p:grpSp>
      </p:grpSp>
      <p:sp>
        <p:nvSpPr>
          <p:cNvPr id="15" name="正方形/長方形 14"/>
          <p:cNvSpPr/>
          <p:nvPr/>
        </p:nvSpPr>
        <p:spPr>
          <a:xfrm>
            <a:off x="3344010" y="4867074"/>
            <a:ext cx="934593" cy="542679"/>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rPr>
              <a:t>IDS</a:t>
            </a:r>
            <a:endParaRPr kumimoji="1" lang="ja-JP" altLang="en-US" sz="2400" dirty="0">
              <a:solidFill>
                <a:schemeClr val="tx1"/>
              </a:solidFill>
            </a:endParaRPr>
          </a:p>
        </p:txBody>
      </p:sp>
      <p:grpSp>
        <p:nvGrpSpPr>
          <p:cNvPr id="16" name="グループ化 15"/>
          <p:cNvGrpSpPr/>
          <p:nvPr/>
        </p:nvGrpSpPr>
        <p:grpSpPr>
          <a:xfrm>
            <a:off x="5864749" y="4566668"/>
            <a:ext cx="1311551" cy="1509262"/>
            <a:chOff x="6030319" y="4256103"/>
            <a:chExt cx="2100902" cy="2417604"/>
          </a:xfrm>
        </p:grpSpPr>
        <p:grpSp>
          <p:nvGrpSpPr>
            <p:cNvPr id="17" name="グループ化 16"/>
            <p:cNvGrpSpPr/>
            <p:nvPr/>
          </p:nvGrpSpPr>
          <p:grpSpPr>
            <a:xfrm>
              <a:off x="6723372" y="4437888"/>
              <a:ext cx="714804" cy="1155192"/>
              <a:chOff x="6723372" y="4437888"/>
              <a:chExt cx="714804" cy="1155192"/>
            </a:xfrm>
            <a:solidFill>
              <a:schemeClr val="tx1">
                <a:lumMod val="75000"/>
                <a:lumOff val="25000"/>
              </a:schemeClr>
            </a:solidFill>
          </p:grpSpPr>
          <p:sp>
            <p:nvSpPr>
              <p:cNvPr id="24" name="楕円 23"/>
              <p:cNvSpPr/>
              <p:nvPr/>
            </p:nvSpPr>
            <p:spPr>
              <a:xfrm>
                <a:off x="6813265" y="4437888"/>
                <a:ext cx="535018" cy="535018"/>
              </a:xfrm>
              <a:prstGeom prst="ellipse">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6723372" y="5032824"/>
                <a:ext cx="714804" cy="465396"/>
              </a:xfrm>
              <a:prstGeom prst="roundRect">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723372" y="5341620"/>
                <a:ext cx="714804" cy="251460"/>
              </a:xfrm>
              <a:prstGeom prst="rect">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円弧 17"/>
            <p:cNvSpPr/>
            <p:nvPr/>
          </p:nvSpPr>
          <p:spPr>
            <a:xfrm rot="8271130" flipH="1">
              <a:off x="7112947" y="4577531"/>
              <a:ext cx="171747" cy="162071"/>
            </a:xfrm>
            <a:prstGeom prst="arc">
              <a:avLst>
                <a:gd name="adj1" fmla="val 10830278"/>
                <a:gd name="adj2" fmla="val 0"/>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rot="13500000" flipH="1">
              <a:off x="6876877" y="4577215"/>
              <a:ext cx="171747" cy="162071"/>
            </a:xfrm>
            <a:prstGeom prst="arc">
              <a:avLst>
                <a:gd name="adj1" fmla="val 10830278"/>
                <a:gd name="adj2" fmla="val 0"/>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0" name="グループ化 19"/>
            <p:cNvGrpSpPr/>
            <p:nvPr/>
          </p:nvGrpSpPr>
          <p:grpSpPr>
            <a:xfrm>
              <a:off x="6690248" y="4256103"/>
              <a:ext cx="781050" cy="363570"/>
              <a:chOff x="6690248" y="3853656"/>
              <a:chExt cx="781050" cy="363570"/>
            </a:xfrm>
          </p:grpSpPr>
          <p:sp>
            <p:nvSpPr>
              <p:cNvPr id="22" name="楕円 21"/>
              <p:cNvSpPr/>
              <p:nvPr/>
            </p:nvSpPr>
            <p:spPr>
              <a:xfrm>
                <a:off x="6690248" y="4063620"/>
                <a:ext cx="781050" cy="153606"/>
              </a:xfrm>
              <a:prstGeom prst="ellipse">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台形 22"/>
              <p:cNvSpPr/>
              <p:nvPr/>
            </p:nvSpPr>
            <p:spPr>
              <a:xfrm>
                <a:off x="6858809" y="3853656"/>
                <a:ext cx="443928" cy="285750"/>
              </a:xfrm>
              <a:prstGeom prst="trapezoid">
                <a:avLst/>
              </a:prstGeom>
              <a:solidFill>
                <a:schemeClr val="tx1">
                  <a:lumMod val="75000"/>
                  <a:lumOff val="25000"/>
                </a:schemeClr>
              </a:solidFill>
              <a:ln cap="rnd">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テキスト ボックス 20"/>
            <p:cNvSpPr txBox="1"/>
            <p:nvPr/>
          </p:nvSpPr>
          <p:spPr>
            <a:xfrm>
              <a:off x="6030319" y="5638385"/>
              <a:ext cx="2100902" cy="1035322"/>
            </a:xfrm>
            <a:prstGeom prst="rect">
              <a:avLst/>
            </a:prstGeom>
            <a:noFill/>
          </p:spPr>
          <p:txBody>
            <a:bodyPr wrap="square" rtlCol="0">
              <a:spAutoFit/>
            </a:bodyPr>
            <a:lstStyle/>
            <a:p>
              <a:pPr algn="ctr"/>
              <a:r>
                <a:rPr kumimoji="1" lang="ja-JP" altLang="en-US" dirty="0"/>
                <a:t>悪意のある管理者</a:t>
              </a:r>
            </a:p>
          </p:txBody>
        </p:sp>
      </p:grpSp>
      <p:grpSp>
        <p:nvGrpSpPr>
          <p:cNvPr id="27" name="グループ化 26"/>
          <p:cNvGrpSpPr/>
          <p:nvPr/>
        </p:nvGrpSpPr>
        <p:grpSpPr>
          <a:xfrm>
            <a:off x="3153112" y="5110119"/>
            <a:ext cx="1316387" cy="113534"/>
            <a:chOff x="4047395" y="1009532"/>
            <a:chExt cx="1316387" cy="113534"/>
          </a:xfrm>
          <a:solidFill>
            <a:srgbClr val="FF3737"/>
          </a:solidFill>
        </p:grpSpPr>
        <p:sp>
          <p:nvSpPr>
            <p:cNvPr id="28" name="正方形/長方形 27"/>
            <p:cNvSpPr/>
            <p:nvPr/>
          </p:nvSpPr>
          <p:spPr>
            <a:xfrm rot="3806737">
              <a:off x="4652232" y="413454"/>
              <a:ext cx="104775" cy="1314450"/>
            </a:xfrm>
            <a:prstGeom prst="rect">
              <a:avLst/>
            </a:prstGeom>
            <a:grp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rot="-3780000">
              <a:off x="4654169" y="404695"/>
              <a:ext cx="104775" cy="1314450"/>
            </a:xfrm>
            <a:prstGeom prst="rect">
              <a:avLst/>
            </a:prstGeom>
            <a:grp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U ターン矢印 40"/>
          <p:cNvSpPr/>
          <p:nvPr/>
        </p:nvSpPr>
        <p:spPr>
          <a:xfrm rot="16200000">
            <a:off x="2191672" y="5081016"/>
            <a:ext cx="1087582" cy="938645"/>
          </a:xfrm>
          <a:prstGeom prst="uturnArrow">
            <a:avLst>
              <a:gd name="adj1" fmla="val 13597"/>
              <a:gd name="adj2" fmla="val 25000"/>
              <a:gd name="adj3" fmla="val 25877"/>
              <a:gd name="adj4" fmla="val 43750"/>
              <a:gd name="adj5" fmla="val 88284"/>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テキスト ボックス 41"/>
          <p:cNvSpPr txBox="1"/>
          <p:nvPr/>
        </p:nvSpPr>
        <p:spPr>
          <a:xfrm>
            <a:off x="1971889" y="4508631"/>
            <a:ext cx="1521385" cy="400110"/>
          </a:xfrm>
          <a:prstGeom prst="rect">
            <a:avLst/>
          </a:prstGeom>
          <a:noFill/>
        </p:spPr>
        <p:txBody>
          <a:bodyPr wrap="square" rtlCol="0">
            <a:spAutoFit/>
          </a:bodyPr>
          <a:lstStyle/>
          <a:p>
            <a:pPr algn="ctr"/>
            <a:r>
              <a:rPr lang="ja-JP" altLang="en-US" sz="2000" dirty="0"/>
              <a:t>監視</a:t>
            </a:r>
            <a:endParaRPr lang="en-US" altLang="ja-JP" sz="2000" dirty="0"/>
          </a:p>
        </p:txBody>
      </p:sp>
      <p:sp>
        <p:nvSpPr>
          <p:cNvPr id="32" name="正方形/長方形 31"/>
          <p:cNvSpPr/>
          <p:nvPr/>
        </p:nvSpPr>
        <p:spPr>
          <a:xfrm>
            <a:off x="2540818" y="6020275"/>
            <a:ext cx="1218612" cy="381219"/>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監視機構</a:t>
            </a:r>
          </a:p>
        </p:txBody>
      </p:sp>
    </p:spTree>
    <p:extLst>
      <p:ext uri="{BB962C8B-B14F-4D97-AF65-F5344CB8AC3E}">
        <p14:creationId xmlns:p14="http://schemas.microsoft.com/office/powerpoint/2010/main" val="1936513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par>
                                <p:cTn id="13" presetID="10" presetClass="exit" presetSubtype="0" fill="hold" nodeType="withEffect">
                                  <p:stCondLst>
                                    <p:cond delay="0"/>
                                  </p:stCondLst>
                                  <p:childTnLst>
                                    <p:animEffect transition="out" filter="fade">
                                      <p:cBhvr>
                                        <p:cTn id="14" dur="500"/>
                                        <p:tgtEl>
                                          <p:spTgt spid="27"/>
                                        </p:tgtEl>
                                      </p:cBhvr>
                                    </p:animEffect>
                                    <p:set>
                                      <p:cBhvr>
                                        <p:cTn id="15" dur="1" fill="hold">
                                          <p:stCondLst>
                                            <p:cond delay="499"/>
                                          </p:stCondLst>
                                        </p:cTn>
                                        <p:tgtEl>
                                          <p:spTgt spid="27"/>
                                        </p:tgtEl>
                                        <p:attrNameLst>
                                          <p:attrName>style.visibility</p:attrName>
                                        </p:attrNameLst>
                                      </p:cBhvr>
                                      <p:to>
                                        <p:strVal val="hidden"/>
                                      </p:to>
                                    </p:set>
                                  </p:childTnLst>
                                </p:cTn>
                              </p:par>
                              <p:par>
                                <p:cTn id="16" presetID="10" presetClass="entr" presetSubtype="0" fill="hold" grpId="0" nodeType="with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500"/>
                                        <p:tgtEl>
                                          <p:spTgt spid="4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ハイパーバイザへの攻撃</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クラウド管理者はハイパーバイザにも攻撃可能</a:t>
            </a:r>
            <a:endParaRPr kumimoji="1" lang="en-US" altLang="ja-JP" dirty="0"/>
          </a:p>
          <a:p>
            <a:pPr lvl="1"/>
            <a:r>
              <a:rPr kumimoji="1" lang="ja-JP" altLang="en-US" dirty="0"/>
              <a:t>管理</a:t>
            </a:r>
            <a:r>
              <a:rPr kumimoji="1" lang="en-US" altLang="ja-JP" dirty="0"/>
              <a:t>VM</a:t>
            </a:r>
            <a:r>
              <a:rPr kumimoji="1" lang="ja-JP" altLang="en-US" dirty="0"/>
              <a:t>を監視する機構も無効化される恐れ</a:t>
            </a:r>
            <a:endParaRPr kumimoji="1" lang="en-US" altLang="ja-JP" dirty="0"/>
          </a:p>
          <a:p>
            <a:r>
              <a:rPr lang="ja-JP" altLang="en-US" dirty="0"/>
              <a:t>ハードウェアを用いてハイパーバイザを監視する手法が提案されている </a:t>
            </a:r>
            <a:r>
              <a:rPr lang="en-US" altLang="ja-JP" sz="2000" dirty="0"/>
              <a:t>[Wang et al.’10]</a:t>
            </a:r>
          </a:p>
          <a:p>
            <a:pPr lvl="1"/>
            <a:r>
              <a:rPr lang="ja-JP" altLang="en-US" dirty="0"/>
              <a:t>監視性能や導入コストの問題</a:t>
            </a:r>
            <a:endParaRPr lang="en-US" altLang="ja-JP" dirty="0"/>
          </a:p>
          <a:p>
            <a:pPr lvl="1"/>
            <a:endParaRPr lang="en-US" altLang="ja-JP" sz="1600"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5</a:t>
            </a:fld>
            <a:endParaRPr kumimoji="1" lang="ja-JP" altLang="en-US"/>
          </a:p>
        </p:txBody>
      </p:sp>
      <p:grpSp>
        <p:nvGrpSpPr>
          <p:cNvPr id="5" name="グループ化 4"/>
          <p:cNvGrpSpPr/>
          <p:nvPr/>
        </p:nvGrpSpPr>
        <p:grpSpPr>
          <a:xfrm>
            <a:off x="3050615" y="3923193"/>
            <a:ext cx="2959337" cy="2015546"/>
            <a:chOff x="5144141" y="3769382"/>
            <a:chExt cx="2959337" cy="2015546"/>
          </a:xfrm>
        </p:grpSpPr>
        <p:sp>
          <p:nvSpPr>
            <p:cNvPr id="6" name="正方形/長方形 5"/>
            <p:cNvSpPr/>
            <p:nvPr/>
          </p:nvSpPr>
          <p:spPr>
            <a:xfrm>
              <a:off x="5359616" y="5435936"/>
              <a:ext cx="2550536" cy="348992"/>
            </a:xfrm>
            <a:prstGeom prst="rect">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ハイパーバイザ</a:t>
              </a:r>
              <a:endParaRPr kumimoji="1" lang="ja-JP" altLang="en-US" dirty="0">
                <a:solidFill>
                  <a:schemeClr val="bg1"/>
                </a:solidFill>
              </a:endParaRPr>
            </a:p>
          </p:txBody>
        </p:sp>
        <p:grpSp>
          <p:nvGrpSpPr>
            <p:cNvPr id="7" name="グループ化 6"/>
            <p:cNvGrpSpPr/>
            <p:nvPr/>
          </p:nvGrpSpPr>
          <p:grpSpPr>
            <a:xfrm>
              <a:off x="5144141" y="3769382"/>
              <a:ext cx="1521385" cy="1534172"/>
              <a:chOff x="5148089" y="3749368"/>
              <a:chExt cx="1521385" cy="1534172"/>
            </a:xfrm>
          </p:grpSpPr>
          <p:sp>
            <p:nvSpPr>
              <p:cNvPr id="11" name="正方形/長方形 10"/>
              <p:cNvSpPr/>
              <p:nvPr/>
            </p:nvSpPr>
            <p:spPr>
              <a:xfrm>
                <a:off x="5359616" y="4133574"/>
                <a:ext cx="1098333" cy="1149966"/>
              </a:xfrm>
              <a:prstGeom prst="rect">
                <a:avLst/>
              </a:prstGeom>
              <a:solidFill>
                <a:srgbClr val="EA95FF"/>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12" name="テキスト ボックス 11"/>
              <p:cNvSpPr txBox="1"/>
              <p:nvPr/>
            </p:nvSpPr>
            <p:spPr>
              <a:xfrm>
                <a:off x="5148089" y="3749368"/>
                <a:ext cx="1521385" cy="400110"/>
              </a:xfrm>
              <a:prstGeom prst="rect">
                <a:avLst/>
              </a:prstGeom>
              <a:noFill/>
            </p:spPr>
            <p:txBody>
              <a:bodyPr wrap="square" rtlCol="0">
                <a:spAutoFit/>
              </a:bodyPr>
              <a:lstStyle/>
              <a:p>
                <a:pPr algn="ctr"/>
                <a:r>
                  <a:rPr kumimoji="1" lang="ja-JP" altLang="en-US" sz="2000" dirty="0"/>
                  <a:t>管理</a:t>
                </a:r>
                <a:r>
                  <a:rPr kumimoji="1" lang="en-US" altLang="ja-JP" sz="2000" dirty="0"/>
                  <a:t>VM</a:t>
                </a:r>
                <a:endParaRPr kumimoji="1" lang="ja-JP" altLang="en-US" sz="2000" dirty="0"/>
              </a:p>
            </p:txBody>
          </p:sp>
        </p:grpSp>
        <p:grpSp>
          <p:nvGrpSpPr>
            <p:cNvPr id="8" name="グループ化 7"/>
            <p:cNvGrpSpPr/>
            <p:nvPr/>
          </p:nvGrpSpPr>
          <p:grpSpPr>
            <a:xfrm>
              <a:off x="6582093" y="3775979"/>
              <a:ext cx="1521385" cy="1550077"/>
              <a:chOff x="5148086" y="3733463"/>
              <a:chExt cx="1521385" cy="1550077"/>
            </a:xfrm>
          </p:grpSpPr>
          <p:sp>
            <p:nvSpPr>
              <p:cNvPr id="9" name="正方形/長方形 8"/>
              <p:cNvSpPr/>
              <p:nvPr/>
            </p:nvSpPr>
            <p:spPr>
              <a:xfrm>
                <a:off x="5359616" y="4133574"/>
                <a:ext cx="1098333" cy="1149966"/>
              </a:xfrm>
              <a:prstGeom prst="rect">
                <a:avLst/>
              </a:prstGeom>
              <a:solidFill>
                <a:schemeClr val="accent6">
                  <a:lumMod val="40000"/>
                  <a:lumOff val="60000"/>
                </a:schemeClr>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dirty="0">
                  <a:solidFill>
                    <a:schemeClr val="tx1"/>
                  </a:solidFill>
                </a:endParaRPr>
              </a:p>
            </p:txBody>
          </p:sp>
          <p:sp>
            <p:nvSpPr>
              <p:cNvPr id="10" name="テキスト ボックス 9"/>
              <p:cNvSpPr txBox="1"/>
              <p:nvPr/>
            </p:nvSpPr>
            <p:spPr>
              <a:xfrm>
                <a:off x="5148086" y="3733463"/>
                <a:ext cx="1521385" cy="400110"/>
              </a:xfrm>
              <a:prstGeom prst="rect">
                <a:avLst/>
              </a:prstGeom>
              <a:noFill/>
            </p:spPr>
            <p:txBody>
              <a:bodyPr wrap="square" rtlCol="0">
                <a:spAutoFit/>
              </a:bodyPr>
              <a:lstStyle/>
              <a:p>
                <a:pPr algn="ctr"/>
                <a:r>
                  <a:rPr kumimoji="1" lang="ja-JP" altLang="en-US" sz="2000" dirty="0"/>
                  <a:t>ユーザ</a:t>
                </a:r>
                <a:r>
                  <a:rPr kumimoji="1" lang="en-US" altLang="ja-JP" sz="2000" dirty="0"/>
                  <a:t>VM</a:t>
                </a:r>
                <a:endParaRPr kumimoji="1" lang="ja-JP" altLang="en-US" sz="2000" dirty="0"/>
              </a:p>
            </p:txBody>
          </p:sp>
        </p:grpSp>
      </p:grpSp>
      <p:sp>
        <p:nvSpPr>
          <p:cNvPr id="15" name="正方形/長方形 14"/>
          <p:cNvSpPr/>
          <p:nvPr/>
        </p:nvSpPr>
        <p:spPr>
          <a:xfrm>
            <a:off x="3344009" y="4627739"/>
            <a:ext cx="934593" cy="542679"/>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a:solidFill>
                  <a:schemeClr val="tx1"/>
                </a:solidFill>
              </a:rPr>
              <a:t>IDS</a:t>
            </a:r>
            <a:endParaRPr kumimoji="1" lang="ja-JP" altLang="en-US" sz="2400" dirty="0">
              <a:solidFill>
                <a:schemeClr val="tx1"/>
              </a:solidFill>
            </a:endParaRPr>
          </a:p>
        </p:txBody>
      </p:sp>
      <p:grpSp>
        <p:nvGrpSpPr>
          <p:cNvPr id="16" name="グループ化 15"/>
          <p:cNvGrpSpPr/>
          <p:nvPr/>
        </p:nvGrpSpPr>
        <p:grpSpPr>
          <a:xfrm>
            <a:off x="5887899" y="4015119"/>
            <a:ext cx="1311551" cy="1509262"/>
            <a:chOff x="6030319" y="4256103"/>
            <a:chExt cx="2100902" cy="2417604"/>
          </a:xfrm>
        </p:grpSpPr>
        <p:grpSp>
          <p:nvGrpSpPr>
            <p:cNvPr id="17" name="グループ化 16"/>
            <p:cNvGrpSpPr/>
            <p:nvPr/>
          </p:nvGrpSpPr>
          <p:grpSpPr>
            <a:xfrm>
              <a:off x="6723372" y="4437888"/>
              <a:ext cx="714804" cy="1155192"/>
              <a:chOff x="6723372" y="4437888"/>
              <a:chExt cx="714804" cy="1155192"/>
            </a:xfrm>
            <a:solidFill>
              <a:schemeClr val="tx1">
                <a:lumMod val="75000"/>
                <a:lumOff val="25000"/>
              </a:schemeClr>
            </a:solidFill>
          </p:grpSpPr>
          <p:sp>
            <p:nvSpPr>
              <p:cNvPr id="24" name="楕円 23"/>
              <p:cNvSpPr/>
              <p:nvPr/>
            </p:nvSpPr>
            <p:spPr>
              <a:xfrm>
                <a:off x="6813265" y="4437888"/>
                <a:ext cx="535018" cy="535018"/>
              </a:xfrm>
              <a:prstGeom prst="ellipse">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6723372" y="5032824"/>
                <a:ext cx="714804" cy="465396"/>
              </a:xfrm>
              <a:prstGeom prst="roundRect">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723372" y="5341620"/>
                <a:ext cx="714804" cy="251460"/>
              </a:xfrm>
              <a:prstGeom prst="rect">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円弧 17"/>
            <p:cNvSpPr/>
            <p:nvPr/>
          </p:nvSpPr>
          <p:spPr>
            <a:xfrm rot="8271130" flipH="1">
              <a:off x="7112947" y="4577531"/>
              <a:ext cx="171747" cy="162071"/>
            </a:xfrm>
            <a:prstGeom prst="arc">
              <a:avLst>
                <a:gd name="adj1" fmla="val 10830278"/>
                <a:gd name="adj2" fmla="val 0"/>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rot="13500000" flipH="1">
              <a:off x="6876877" y="4577215"/>
              <a:ext cx="171747" cy="162071"/>
            </a:xfrm>
            <a:prstGeom prst="arc">
              <a:avLst>
                <a:gd name="adj1" fmla="val 10830278"/>
                <a:gd name="adj2" fmla="val 0"/>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0" name="グループ化 19"/>
            <p:cNvGrpSpPr/>
            <p:nvPr/>
          </p:nvGrpSpPr>
          <p:grpSpPr>
            <a:xfrm>
              <a:off x="6690248" y="4256103"/>
              <a:ext cx="781050" cy="363570"/>
              <a:chOff x="6690248" y="3853656"/>
              <a:chExt cx="781050" cy="363570"/>
            </a:xfrm>
          </p:grpSpPr>
          <p:sp>
            <p:nvSpPr>
              <p:cNvPr id="22" name="楕円 21"/>
              <p:cNvSpPr/>
              <p:nvPr/>
            </p:nvSpPr>
            <p:spPr>
              <a:xfrm>
                <a:off x="6690248" y="4063620"/>
                <a:ext cx="781050" cy="153606"/>
              </a:xfrm>
              <a:prstGeom prst="ellipse">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台形 22"/>
              <p:cNvSpPr/>
              <p:nvPr/>
            </p:nvSpPr>
            <p:spPr>
              <a:xfrm>
                <a:off x="6858809" y="3853656"/>
                <a:ext cx="443928" cy="285750"/>
              </a:xfrm>
              <a:prstGeom prst="trapezoid">
                <a:avLst/>
              </a:prstGeom>
              <a:solidFill>
                <a:schemeClr val="tx1">
                  <a:lumMod val="75000"/>
                  <a:lumOff val="25000"/>
                </a:schemeClr>
              </a:solidFill>
              <a:ln cap="rnd">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テキスト ボックス 20"/>
            <p:cNvSpPr txBox="1"/>
            <p:nvPr/>
          </p:nvSpPr>
          <p:spPr>
            <a:xfrm>
              <a:off x="6030319" y="5638385"/>
              <a:ext cx="2100902" cy="1035322"/>
            </a:xfrm>
            <a:prstGeom prst="rect">
              <a:avLst/>
            </a:prstGeom>
            <a:noFill/>
          </p:spPr>
          <p:txBody>
            <a:bodyPr wrap="square" rtlCol="0">
              <a:spAutoFit/>
            </a:bodyPr>
            <a:lstStyle/>
            <a:p>
              <a:pPr algn="ctr"/>
              <a:r>
                <a:rPr kumimoji="1" lang="ja-JP" altLang="en-US" dirty="0"/>
                <a:t>悪意のある管理者</a:t>
              </a:r>
            </a:p>
          </p:txBody>
        </p:sp>
      </p:grpSp>
      <p:sp>
        <p:nvSpPr>
          <p:cNvPr id="32" name="正方形/長方形 31"/>
          <p:cNvSpPr/>
          <p:nvPr/>
        </p:nvSpPr>
        <p:spPr>
          <a:xfrm>
            <a:off x="3262142" y="6008594"/>
            <a:ext cx="2550536" cy="348992"/>
          </a:xfrm>
          <a:prstGeom prst="rect">
            <a:avLst/>
          </a:prstGeom>
          <a:solidFill>
            <a:schemeClr val="tx1">
              <a:lumMod val="75000"/>
              <a:lumOff val="25000"/>
            </a:schemeClr>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ハードウェア</a:t>
            </a:r>
            <a:endParaRPr kumimoji="1" lang="ja-JP" altLang="en-US" dirty="0">
              <a:solidFill>
                <a:schemeClr val="bg1"/>
              </a:solidFill>
            </a:endParaRPr>
          </a:p>
        </p:txBody>
      </p:sp>
      <p:sp>
        <p:nvSpPr>
          <p:cNvPr id="36" name="正方形/長方形 35"/>
          <p:cNvSpPr/>
          <p:nvPr/>
        </p:nvSpPr>
        <p:spPr>
          <a:xfrm>
            <a:off x="2441309" y="5519892"/>
            <a:ext cx="1218612" cy="381219"/>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監視機構</a:t>
            </a:r>
          </a:p>
        </p:txBody>
      </p:sp>
      <p:sp>
        <p:nvSpPr>
          <p:cNvPr id="37" name="U ターン矢印 36"/>
          <p:cNvSpPr/>
          <p:nvPr/>
        </p:nvSpPr>
        <p:spPr>
          <a:xfrm rot="16200000" flipV="1">
            <a:off x="5917743" y="5559903"/>
            <a:ext cx="734656" cy="794344"/>
          </a:xfrm>
          <a:prstGeom prst="uturnArrow">
            <a:avLst>
              <a:gd name="adj1" fmla="val 13597"/>
              <a:gd name="adj2" fmla="val 25000"/>
              <a:gd name="adj3" fmla="val 25877"/>
              <a:gd name="adj4" fmla="val 43750"/>
              <a:gd name="adj5" fmla="val 88284"/>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38" name="グループ化 37"/>
          <p:cNvGrpSpPr/>
          <p:nvPr/>
        </p:nvGrpSpPr>
        <p:grpSpPr>
          <a:xfrm>
            <a:off x="2392421" y="5648267"/>
            <a:ext cx="1316387" cy="113534"/>
            <a:chOff x="4047395" y="1009532"/>
            <a:chExt cx="1316387" cy="113534"/>
          </a:xfrm>
          <a:solidFill>
            <a:srgbClr val="FF3737"/>
          </a:solidFill>
        </p:grpSpPr>
        <p:sp>
          <p:nvSpPr>
            <p:cNvPr id="39" name="正方形/長方形 38"/>
            <p:cNvSpPr/>
            <p:nvPr/>
          </p:nvSpPr>
          <p:spPr>
            <a:xfrm rot="3806737">
              <a:off x="4652232" y="413454"/>
              <a:ext cx="104775" cy="1314450"/>
            </a:xfrm>
            <a:prstGeom prst="rect">
              <a:avLst/>
            </a:prstGeom>
            <a:grp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rot="-3780000">
              <a:off x="4654169" y="404695"/>
              <a:ext cx="104775" cy="1314450"/>
            </a:xfrm>
            <a:prstGeom prst="rect">
              <a:avLst/>
            </a:prstGeom>
            <a:grp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7822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500"/>
                                        <p:tgtEl>
                                          <p:spTgt spid="37"/>
                                        </p:tgtEl>
                                      </p:cBhvr>
                                    </p:animEffect>
                                  </p:childTnLst>
                                </p:cTn>
                              </p:par>
                              <p:par>
                                <p:cTn id="13" presetID="10" presetClass="exit" presetSubtype="0" fill="hold" nodeType="withEffect">
                                  <p:stCondLst>
                                    <p:cond delay="0"/>
                                  </p:stCondLst>
                                  <p:childTnLst>
                                    <p:animEffect transition="out" filter="fade">
                                      <p:cBhvr>
                                        <p:cTn id="14" dur="500"/>
                                        <p:tgtEl>
                                          <p:spTgt spid="38"/>
                                        </p:tgtEl>
                                      </p:cBhvr>
                                    </p:animEffect>
                                    <p:set>
                                      <p:cBhvr>
                                        <p:cTn id="15" dur="1" fill="hold">
                                          <p:stCondLst>
                                            <p:cond delay="499"/>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提案：</a:t>
            </a:r>
            <a:r>
              <a:rPr kumimoji="1" lang="en-US" altLang="ja-JP" dirty="0"/>
              <a:t>VS-monitor</a:t>
            </a:r>
            <a:endParaRPr kumimoji="1" lang="ja-JP" altLang="en-US" dirty="0"/>
          </a:p>
        </p:txBody>
      </p:sp>
      <p:sp>
        <p:nvSpPr>
          <p:cNvPr id="3" name="コンテンツ プレースホルダー 2"/>
          <p:cNvSpPr>
            <a:spLocks noGrp="1"/>
          </p:cNvSpPr>
          <p:nvPr>
            <p:ph idx="1"/>
          </p:nvPr>
        </p:nvSpPr>
        <p:spPr/>
        <p:txBody>
          <a:bodyPr/>
          <a:lstStyle/>
          <a:p>
            <a:r>
              <a:rPr lang="ja-JP" altLang="en-US" dirty="0"/>
              <a:t>ネストした仮想化を用いて仮想化システムを安全に監視</a:t>
            </a:r>
            <a:endParaRPr lang="en-US" altLang="ja-JP" dirty="0"/>
          </a:p>
          <a:p>
            <a:pPr lvl="1"/>
            <a:r>
              <a:rPr lang="ja-JP" altLang="en-US" dirty="0"/>
              <a:t>仮想化システム全体を仮想化してクラウド</a:t>
            </a:r>
            <a:r>
              <a:rPr lang="en-US" altLang="ja-JP" dirty="0"/>
              <a:t>VM</a:t>
            </a:r>
            <a:r>
              <a:rPr lang="ja-JP" altLang="en-US" dirty="0"/>
              <a:t>内で動作</a:t>
            </a:r>
            <a:endParaRPr lang="en-US" altLang="ja-JP" dirty="0"/>
          </a:p>
          <a:p>
            <a:pPr lvl="1"/>
            <a:r>
              <a:rPr kumimoji="1" lang="ja-JP" altLang="en-US" dirty="0"/>
              <a:t>クラウド</a:t>
            </a:r>
            <a:r>
              <a:rPr kumimoji="1" lang="en-US" altLang="ja-JP" dirty="0"/>
              <a:t>VM</a:t>
            </a:r>
            <a:r>
              <a:rPr kumimoji="1" lang="ja-JP" altLang="en-US" dirty="0"/>
              <a:t>の外側</a:t>
            </a:r>
            <a:r>
              <a:rPr lang="ja-JP" altLang="en-US" dirty="0"/>
              <a:t>に監視</a:t>
            </a:r>
            <a:r>
              <a:rPr kumimoji="1" lang="ja-JP" altLang="en-US" dirty="0"/>
              <a:t>システムをオフロードしてハイパーバイザと管理</a:t>
            </a:r>
            <a:r>
              <a:rPr kumimoji="1" lang="en-US" altLang="ja-JP" dirty="0"/>
              <a:t>VM</a:t>
            </a:r>
            <a:r>
              <a:rPr kumimoji="1" lang="ja-JP" altLang="en-US" dirty="0" err="1"/>
              <a:t>を監</a:t>
            </a:r>
            <a:r>
              <a:rPr kumimoji="1" lang="ja-JP" altLang="en-US" dirty="0"/>
              <a:t>視</a:t>
            </a:r>
            <a:endParaRPr lang="en-US" altLang="ja-JP" dirty="0"/>
          </a:p>
          <a:p>
            <a:pPr lvl="1"/>
            <a:r>
              <a:rPr kumimoji="1" lang="ja-JP" altLang="en-US" dirty="0"/>
              <a:t>信頼できない管理者の権限はクラウド</a:t>
            </a:r>
            <a:r>
              <a:rPr lang="en-US" altLang="ja-JP" dirty="0"/>
              <a:t>VM</a:t>
            </a:r>
            <a:r>
              <a:rPr lang="ja-JP" altLang="en-US" dirty="0"/>
              <a:t>内に制限</a:t>
            </a:r>
            <a:endParaRPr kumimoji="1" lang="en-US" altLang="ja-JP"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6</a:t>
            </a:fld>
            <a:endParaRPr kumimoji="1" lang="ja-JP" altLang="en-US"/>
          </a:p>
        </p:txBody>
      </p:sp>
      <p:grpSp>
        <p:nvGrpSpPr>
          <p:cNvPr id="5" name="グループ化 4"/>
          <p:cNvGrpSpPr/>
          <p:nvPr/>
        </p:nvGrpSpPr>
        <p:grpSpPr>
          <a:xfrm>
            <a:off x="3687444" y="4590633"/>
            <a:ext cx="2554484" cy="1631340"/>
            <a:chOff x="5355668" y="4153588"/>
            <a:chExt cx="2554484" cy="1631340"/>
          </a:xfrm>
        </p:grpSpPr>
        <p:sp>
          <p:nvSpPr>
            <p:cNvPr id="6" name="正方形/長方形 5"/>
            <p:cNvSpPr/>
            <p:nvPr/>
          </p:nvSpPr>
          <p:spPr>
            <a:xfrm>
              <a:off x="5359616" y="5435936"/>
              <a:ext cx="2550536" cy="348992"/>
            </a:xfrm>
            <a:prstGeom prst="rect">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bg1"/>
                  </a:solidFill>
                </a:rPr>
                <a:t>ハイパーバイザ</a:t>
              </a:r>
              <a:endParaRPr kumimoji="1" lang="ja-JP" altLang="en-US" dirty="0">
                <a:solidFill>
                  <a:schemeClr val="bg1"/>
                </a:solidFill>
              </a:endParaRPr>
            </a:p>
          </p:txBody>
        </p:sp>
        <p:sp>
          <p:nvSpPr>
            <p:cNvPr id="11" name="正方形/長方形 10"/>
            <p:cNvSpPr/>
            <p:nvPr/>
          </p:nvSpPr>
          <p:spPr>
            <a:xfrm>
              <a:off x="5355668" y="4153588"/>
              <a:ext cx="1098333" cy="1149966"/>
            </a:xfrm>
            <a:prstGeom prst="rect">
              <a:avLst/>
            </a:prstGeom>
            <a:solidFill>
              <a:srgbClr val="EA95FF"/>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管理</a:t>
              </a:r>
              <a:r>
                <a:rPr kumimoji="1" lang="en-US" altLang="ja-JP" sz="2400" dirty="0">
                  <a:solidFill>
                    <a:schemeClr val="tx1"/>
                  </a:solidFill>
                </a:rPr>
                <a:t>VM</a:t>
              </a:r>
              <a:endParaRPr kumimoji="1" lang="ja-JP" altLang="en-US" sz="2400" dirty="0">
                <a:solidFill>
                  <a:schemeClr val="tx1"/>
                </a:solidFill>
              </a:endParaRPr>
            </a:p>
          </p:txBody>
        </p:sp>
        <p:sp>
          <p:nvSpPr>
            <p:cNvPr id="9" name="正方形/長方形 8"/>
            <p:cNvSpPr/>
            <p:nvPr/>
          </p:nvSpPr>
          <p:spPr>
            <a:xfrm>
              <a:off x="6793623" y="4176090"/>
              <a:ext cx="1098333" cy="1149966"/>
            </a:xfrm>
            <a:prstGeom prst="rect">
              <a:avLst/>
            </a:prstGeom>
            <a:solidFill>
              <a:schemeClr val="accent6">
                <a:lumMod val="40000"/>
                <a:lumOff val="60000"/>
              </a:schemeClr>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ユーザ</a:t>
              </a:r>
              <a:r>
                <a:rPr lang="en-US" altLang="ja-JP" sz="2400" dirty="0">
                  <a:solidFill>
                    <a:schemeClr val="tx1"/>
                  </a:solidFill>
                </a:rPr>
                <a:t>VM</a:t>
              </a:r>
              <a:endParaRPr kumimoji="1" lang="ja-JP" altLang="en-US" sz="2400" dirty="0">
                <a:solidFill>
                  <a:schemeClr val="tx1"/>
                </a:solidFill>
              </a:endParaRPr>
            </a:p>
          </p:txBody>
        </p:sp>
      </p:grpSp>
      <p:sp>
        <p:nvSpPr>
          <p:cNvPr id="13" name="正方形/長方形 12"/>
          <p:cNvSpPr/>
          <p:nvPr/>
        </p:nvSpPr>
        <p:spPr>
          <a:xfrm>
            <a:off x="3475917" y="4391247"/>
            <a:ext cx="4165719" cy="1965104"/>
          </a:xfrm>
          <a:prstGeom prst="rect">
            <a:avLst/>
          </a:prstGeom>
          <a:no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909600" y="4202130"/>
            <a:ext cx="1626220" cy="310394"/>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14" name="テキスト ボックス 13"/>
          <p:cNvSpPr txBox="1"/>
          <p:nvPr/>
        </p:nvSpPr>
        <p:spPr>
          <a:xfrm>
            <a:off x="5962017" y="4163252"/>
            <a:ext cx="1521385" cy="400110"/>
          </a:xfrm>
          <a:prstGeom prst="rect">
            <a:avLst/>
          </a:prstGeom>
          <a:noFill/>
        </p:spPr>
        <p:txBody>
          <a:bodyPr wrap="square" rtlCol="0">
            <a:spAutoFit/>
          </a:bodyPr>
          <a:lstStyle/>
          <a:p>
            <a:pPr algn="ctr"/>
            <a:r>
              <a:rPr kumimoji="1" lang="ja-JP" altLang="en-US" sz="2000" dirty="0"/>
              <a:t>クラウド</a:t>
            </a:r>
            <a:r>
              <a:rPr kumimoji="1" lang="en-US" altLang="ja-JP" sz="2000" dirty="0"/>
              <a:t>VM</a:t>
            </a:r>
            <a:endParaRPr kumimoji="1" lang="ja-JP" altLang="en-US" sz="2000" dirty="0"/>
          </a:p>
        </p:txBody>
      </p:sp>
      <p:grpSp>
        <p:nvGrpSpPr>
          <p:cNvPr id="16" name="グループ化 15"/>
          <p:cNvGrpSpPr/>
          <p:nvPr/>
        </p:nvGrpSpPr>
        <p:grpSpPr>
          <a:xfrm>
            <a:off x="6151128" y="4849736"/>
            <a:ext cx="1563112" cy="1520906"/>
            <a:chOff x="5807786" y="4256103"/>
            <a:chExt cx="2503864" cy="2436256"/>
          </a:xfrm>
        </p:grpSpPr>
        <p:grpSp>
          <p:nvGrpSpPr>
            <p:cNvPr id="17" name="グループ化 16"/>
            <p:cNvGrpSpPr/>
            <p:nvPr/>
          </p:nvGrpSpPr>
          <p:grpSpPr>
            <a:xfrm>
              <a:off x="6723372" y="4437888"/>
              <a:ext cx="714804" cy="1155192"/>
              <a:chOff x="6723372" y="4437888"/>
              <a:chExt cx="714804" cy="1155192"/>
            </a:xfrm>
            <a:solidFill>
              <a:schemeClr val="tx1">
                <a:lumMod val="75000"/>
                <a:lumOff val="25000"/>
              </a:schemeClr>
            </a:solidFill>
          </p:grpSpPr>
          <p:sp>
            <p:nvSpPr>
              <p:cNvPr id="24" name="楕円 23"/>
              <p:cNvSpPr/>
              <p:nvPr/>
            </p:nvSpPr>
            <p:spPr>
              <a:xfrm>
                <a:off x="6813265" y="4437888"/>
                <a:ext cx="535018" cy="535018"/>
              </a:xfrm>
              <a:prstGeom prst="ellipse">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6723372" y="5032824"/>
                <a:ext cx="714804" cy="465395"/>
              </a:xfrm>
              <a:prstGeom prst="roundRect">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723372" y="5341620"/>
                <a:ext cx="714804" cy="251460"/>
              </a:xfrm>
              <a:prstGeom prst="rect">
                <a:avLst/>
              </a:prstGeom>
              <a:grp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円弧 17"/>
            <p:cNvSpPr/>
            <p:nvPr/>
          </p:nvSpPr>
          <p:spPr>
            <a:xfrm rot="8271130" flipH="1">
              <a:off x="7112947" y="4577531"/>
              <a:ext cx="171747" cy="162071"/>
            </a:xfrm>
            <a:prstGeom prst="arc">
              <a:avLst>
                <a:gd name="adj1" fmla="val 10830278"/>
                <a:gd name="adj2" fmla="val 0"/>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rot="13500000" flipH="1">
              <a:off x="6876877" y="4577215"/>
              <a:ext cx="171747" cy="162071"/>
            </a:xfrm>
            <a:prstGeom prst="arc">
              <a:avLst>
                <a:gd name="adj1" fmla="val 10830278"/>
                <a:gd name="adj2" fmla="val 0"/>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0" name="グループ化 19"/>
            <p:cNvGrpSpPr/>
            <p:nvPr/>
          </p:nvGrpSpPr>
          <p:grpSpPr>
            <a:xfrm>
              <a:off x="6690248" y="4256103"/>
              <a:ext cx="781050" cy="363570"/>
              <a:chOff x="6690248" y="3853656"/>
              <a:chExt cx="781050" cy="363570"/>
            </a:xfrm>
          </p:grpSpPr>
          <p:sp>
            <p:nvSpPr>
              <p:cNvPr id="22" name="楕円 21"/>
              <p:cNvSpPr/>
              <p:nvPr/>
            </p:nvSpPr>
            <p:spPr>
              <a:xfrm>
                <a:off x="6690248" y="4063620"/>
                <a:ext cx="781050" cy="153606"/>
              </a:xfrm>
              <a:prstGeom prst="ellipse">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台形 22"/>
              <p:cNvSpPr/>
              <p:nvPr/>
            </p:nvSpPr>
            <p:spPr>
              <a:xfrm>
                <a:off x="6858809" y="3853656"/>
                <a:ext cx="443928" cy="285750"/>
              </a:xfrm>
              <a:prstGeom prst="trapezoid">
                <a:avLst/>
              </a:prstGeom>
              <a:solidFill>
                <a:schemeClr val="tx1">
                  <a:lumMod val="75000"/>
                  <a:lumOff val="25000"/>
                </a:schemeClr>
              </a:solidFill>
              <a:ln cap="rnd">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テキスト ボックス 20"/>
            <p:cNvSpPr txBox="1"/>
            <p:nvPr/>
          </p:nvSpPr>
          <p:spPr>
            <a:xfrm>
              <a:off x="5807786" y="5657037"/>
              <a:ext cx="2503864" cy="1035322"/>
            </a:xfrm>
            <a:prstGeom prst="rect">
              <a:avLst/>
            </a:prstGeom>
            <a:noFill/>
          </p:spPr>
          <p:txBody>
            <a:bodyPr wrap="square" rtlCol="0">
              <a:spAutoFit/>
            </a:bodyPr>
            <a:lstStyle/>
            <a:p>
              <a:pPr algn="ctr"/>
              <a:r>
                <a:rPr kumimoji="1" lang="ja-JP" altLang="en-US" dirty="0"/>
                <a:t>信頼できない管理者</a:t>
              </a:r>
            </a:p>
          </p:txBody>
        </p:sp>
      </p:grpSp>
      <p:sp>
        <p:nvSpPr>
          <p:cNvPr id="32" name="正方形/長方形 31"/>
          <p:cNvSpPr/>
          <p:nvPr/>
        </p:nvSpPr>
        <p:spPr>
          <a:xfrm>
            <a:off x="1459661" y="4996002"/>
            <a:ext cx="1159139" cy="755594"/>
          </a:xfrm>
          <a:prstGeom prst="rect">
            <a:avLst/>
          </a:prstGeom>
          <a:solidFill>
            <a:srgbClr val="FFD966"/>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監視</a:t>
            </a:r>
            <a:endParaRPr lang="en-US" altLang="ja-JP" sz="2000" dirty="0">
              <a:solidFill>
                <a:schemeClr val="tx1"/>
              </a:solidFill>
            </a:endParaRPr>
          </a:p>
          <a:p>
            <a:pPr algn="ctr"/>
            <a:r>
              <a:rPr kumimoji="1" lang="ja-JP" altLang="en-US" sz="2000" dirty="0">
                <a:solidFill>
                  <a:schemeClr val="tx1"/>
                </a:solidFill>
              </a:rPr>
              <a:t>システム</a:t>
            </a:r>
          </a:p>
        </p:txBody>
      </p:sp>
      <p:cxnSp>
        <p:nvCxnSpPr>
          <p:cNvPr id="35" name="カギ線コネクタ 34"/>
          <p:cNvCxnSpPr>
            <a:stCxn id="32" idx="3"/>
            <a:endCxn id="11" idx="1"/>
          </p:cNvCxnSpPr>
          <p:nvPr/>
        </p:nvCxnSpPr>
        <p:spPr>
          <a:xfrm flipV="1">
            <a:off x="2618800" y="5165616"/>
            <a:ext cx="1068644" cy="208183"/>
          </a:xfrm>
          <a:prstGeom prst="bentConnector3">
            <a:avLst/>
          </a:prstGeom>
          <a:ln w="5715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カギ線コネクタ 36"/>
          <p:cNvCxnSpPr>
            <a:stCxn id="32" idx="3"/>
            <a:endCxn id="6" idx="1"/>
          </p:cNvCxnSpPr>
          <p:nvPr/>
        </p:nvCxnSpPr>
        <p:spPr>
          <a:xfrm>
            <a:off x="2618800" y="5373799"/>
            <a:ext cx="1072592" cy="673678"/>
          </a:xfrm>
          <a:prstGeom prst="bentConnector3">
            <a:avLst>
              <a:gd name="adj1" fmla="val 49882"/>
            </a:avLst>
          </a:prstGeom>
          <a:ln w="5715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322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VM</a:t>
            </a:r>
            <a:r>
              <a:rPr kumimoji="1" lang="ja-JP" altLang="en-US" dirty="0"/>
              <a:t>のメモリ監視手法</a:t>
            </a:r>
          </a:p>
        </p:txBody>
      </p:sp>
      <p:sp>
        <p:nvSpPr>
          <p:cNvPr id="3" name="コンテンツ プレースホルダー 2"/>
          <p:cNvSpPr>
            <a:spLocks noGrp="1"/>
          </p:cNvSpPr>
          <p:nvPr>
            <p:ph idx="1"/>
          </p:nvPr>
        </p:nvSpPr>
        <p:spPr/>
        <p:txBody>
          <a:bodyPr/>
          <a:lstStyle/>
          <a:p>
            <a:r>
              <a:rPr kumimoji="1" lang="en-US" altLang="ja-JP" dirty="0"/>
              <a:t>VM</a:t>
            </a:r>
            <a:r>
              <a:rPr kumimoji="1" lang="ja-JP" altLang="en-US" dirty="0"/>
              <a:t>内のハイパーバイザや</a:t>
            </a:r>
            <a:r>
              <a:rPr kumimoji="1" lang="en-US" altLang="ja-JP" dirty="0"/>
              <a:t>OS</a:t>
            </a:r>
            <a:r>
              <a:rPr kumimoji="1" lang="ja-JP" altLang="en-US" dirty="0"/>
              <a:t>のデータを取得するために，</a:t>
            </a:r>
            <a:r>
              <a:rPr kumimoji="1" lang="en-US" altLang="ja-JP" dirty="0"/>
              <a:t>VM</a:t>
            </a:r>
            <a:r>
              <a:rPr kumimoji="1" lang="ja-JP" altLang="en-US" dirty="0" err="1"/>
              <a:t>のメ</a:t>
            </a:r>
            <a:r>
              <a:rPr kumimoji="1" lang="ja-JP" altLang="en-US" dirty="0"/>
              <a:t>モリを解析</a:t>
            </a:r>
            <a:endParaRPr kumimoji="1" lang="en-US" altLang="ja-JP" dirty="0"/>
          </a:p>
          <a:p>
            <a:pPr lvl="1"/>
            <a:r>
              <a:rPr kumimoji="1" lang="ja-JP" altLang="en-US" dirty="0"/>
              <a:t>ページテーブルと呼ばれるアドレス変換表を使用</a:t>
            </a:r>
            <a:endParaRPr kumimoji="1" lang="en-US" altLang="ja-JP" dirty="0"/>
          </a:p>
          <a:p>
            <a:pPr lvl="2"/>
            <a:r>
              <a:rPr lang="ja-JP" altLang="en-US" dirty="0"/>
              <a:t>監視対象データの仮想アドレスを物理アドレスに変換</a:t>
            </a:r>
          </a:p>
          <a:p>
            <a:pPr lvl="1"/>
            <a:r>
              <a:rPr lang="ja-JP" altLang="en-US" dirty="0"/>
              <a:t>監視システムは</a:t>
            </a:r>
            <a:r>
              <a:rPr lang="en-US" altLang="ja-JP" dirty="0"/>
              <a:t>VM</a:t>
            </a:r>
            <a:r>
              <a:rPr lang="ja-JP" altLang="en-US" dirty="0"/>
              <a:t>の物理メモリを参照してデータ取得</a:t>
            </a:r>
            <a:endParaRPr kumimoji="1" lang="ja-JP" altLang="en-US"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7</a:t>
            </a:fld>
            <a:endParaRPr kumimoji="1" lang="ja-JP" altLang="en-US"/>
          </a:p>
        </p:txBody>
      </p:sp>
      <p:sp>
        <p:nvSpPr>
          <p:cNvPr id="7" name="正方形/長方形 6"/>
          <p:cNvSpPr/>
          <p:nvPr/>
        </p:nvSpPr>
        <p:spPr>
          <a:xfrm>
            <a:off x="3843337" y="4044000"/>
            <a:ext cx="4007760" cy="1543873"/>
          </a:xfrm>
          <a:prstGeom prst="rect">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p:cNvCxnSpPr>
            <a:stCxn id="28" idx="2"/>
            <a:endCxn id="30" idx="0"/>
          </p:cNvCxnSpPr>
          <p:nvPr/>
        </p:nvCxnSpPr>
        <p:spPr>
          <a:xfrm flipH="1">
            <a:off x="4484058" y="5103692"/>
            <a:ext cx="464178" cy="813867"/>
          </a:xfrm>
          <a:prstGeom prst="straightConnector1">
            <a:avLst/>
          </a:prstGeom>
          <a:ln w="3810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4716147" y="5194692"/>
            <a:ext cx="1457325" cy="338554"/>
          </a:xfrm>
          <a:prstGeom prst="rect">
            <a:avLst/>
          </a:prstGeom>
          <a:noFill/>
        </p:spPr>
        <p:txBody>
          <a:bodyPr wrap="square" rtlCol="0">
            <a:spAutoFit/>
          </a:bodyPr>
          <a:lstStyle/>
          <a:p>
            <a:pPr algn="ctr"/>
            <a:r>
              <a:rPr kumimoji="1" lang="ja-JP" altLang="en-US" sz="1600" dirty="0"/>
              <a:t>アドレス変換</a:t>
            </a:r>
          </a:p>
        </p:txBody>
      </p:sp>
      <p:sp>
        <p:nvSpPr>
          <p:cNvPr id="22" name="テキスト ボックス 21"/>
          <p:cNvSpPr txBox="1"/>
          <p:nvPr/>
        </p:nvSpPr>
        <p:spPr>
          <a:xfrm>
            <a:off x="4018065" y="4406473"/>
            <a:ext cx="2352440" cy="338554"/>
          </a:xfrm>
          <a:prstGeom prst="rect">
            <a:avLst/>
          </a:prstGeom>
          <a:noFill/>
        </p:spPr>
        <p:txBody>
          <a:bodyPr wrap="square" rtlCol="0">
            <a:spAutoFit/>
          </a:bodyPr>
          <a:lstStyle/>
          <a:p>
            <a:pPr algn="ctr"/>
            <a:r>
              <a:rPr kumimoji="1" lang="en-US" altLang="ja-JP" sz="1600" dirty="0"/>
              <a:t>VM</a:t>
            </a:r>
            <a:r>
              <a:rPr kumimoji="1" lang="ja-JP" altLang="en-US" sz="1600" dirty="0"/>
              <a:t>の仮想メモリ</a:t>
            </a:r>
          </a:p>
        </p:txBody>
      </p:sp>
      <p:sp>
        <p:nvSpPr>
          <p:cNvPr id="25" name="テキスト ボックス 24"/>
          <p:cNvSpPr txBox="1"/>
          <p:nvPr/>
        </p:nvSpPr>
        <p:spPr>
          <a:xfrm>
            <a:off x="5118554" y="3715951"/>
            <a:ext cx="1457325" cy="338554"/>
          </a:xfrm>
          <a:prstGeom prst="rect">
            <a:avLst/>
          </a:prstGeom>
          <a:noFill/>
        </p:spPr>
        <p:txBody>
          <a:bodyPr wrap="square" rtlCol="0">
            <a:spAutoFit/>
          </a:bodyPr>
          <a:lstStyle/>
          <a:p>
            <a:pPr algn="ctr"/>
            <a:r>
              <a:rPr kumimoji="1" lang="en-US" altLang="ja-JP" sz="1600" dirty="0"/>
              <a:t>VM</a:t>
            </a:r>
            <a:endParaRPr kumimoji="1" lang="ja-JP" altLang="en-US" sz="1600" dirty="0"/>
          </a:p>
        </p:txBody>
      </p:sp>
      <p:sp>
        <p:nvSpPr>
          <p:cNvPr id="26" name="メモ 25"/>
          <p:cNvSpPr/>
          <p:nvPr/>
        </p:nvSpPr>
        <p:spPr>
          <a:xfrm>
            <a:off x="6555579" y="4337936"/>
            <a:ext cx="1057277" cy="1003955"/>
          </a:xfrm>
          <a:prstGeom prst="foldedCorner">
            <a:avLst>
              <a:gd name="adj" fmla="val 29279"/>
            </a:avLst>
          </a:prstGeom>
          <a:solidFill>
            <a:srgbClr val="11CC60"/>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アドレス変換表</a:t>
            </a:r>
            <a:r>
              <a:rPr kumimoji="1" lang="en-US" altLang="ja-JP" dirty="0">
                <a:solidFill>
                  <a:schemeClr val="bg1"/>
                </a:solidFill>
              </a:rPr>
              <a:t> </a:t>
            </a:r>
          </a:p>
        </p:txBody>
      </p:sp>
      <p:sp>
        <p:nvSpPr>
          <p:cNvPr id="27" name="正方形/長方形 26"/>
          <p:cNvSpPr/>
          <p:nvPr/>
        </p:nvSpPr>
        <p:spPr>
          <a:xfrm>
            <a:off x="4071233" y="4729048"/>
            <a:ext cx="2246105" cy="371009"/>
          </a:xfrm>
          <a:prstGeom prst="rect">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847368" y="4732683"/>
            <a:ext cx="201735" cy="371009"/>
          </a:xfrm>
          <a:prstGeom prst="rect">
            <a:avLst/>
          </a:prstGeom>
          <a:solidFill>
            <a:schemeClr val="tx1">
              <a:lumMod val="75000"/>
              <a:lumOff val="25000"/>
            </a:schemeClr>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4085625" y="5916451"/>
            <a:ext cx="3845170" cy="372117"/>
            <a:chOff x="4085625" y="5916451"/>
            <a:chExt cx="3845170" cy="372117"/>
          </a:xfrm>
        </p:grpSpPr>
        <p:sp>
          <p:nvSpPr>
            <p:cNvPr id="23" name="テキスト ボックス 22"/>
            <p:cNvSpPr txBox="1"/>
            <p:nvPr/>
          </p:nvSpPr>
          <p:spPr>
            <a:xfrm>
              <a:off x="5925790" y="5918728"/>
              <a:ext cx="2005005" cy="338554"/>
            </a:xfrm>
            <a:prstGeom prst="rect">
              <a:avLst/>
            </a:prstGeom>
            <a:noFill/>
          </p:spPr>
          <p:txBody>
            <a:bodyPr wrap="square" rtlCol="0">
              <a:spAutoFit/>
            </a:bodyPr>
            <a:lstStyle/>
            <a:p>
              <a:pPr algn="ctr"/>
              <a:r>
                <a:rPr kumimoji="1" lang="en-US" altLang="ja-JP" sz="1600" dirty="0"/>
                <a:t>VM</a:t>
              </a:r>
              <a:r>
                <a:rPr kumimoji="1" lang="ja-JP" altLang="en-US" sz="1600" dirty="0"/>
                <a:t>の</a:t>
              </a:r>
              <a:r>
                <a:rPr lang="ja-JP" altLang="en-US" sz="1600" dirty="0"/>
                <a:t>物理</a:t>
              </a:r>
              <a:r>
                <a:rPr kumimoji="1" lang="ja-JP" altLang="en-US" sz="1600" dirty="0"/>
                <a:t>メモリ</a:t>
              </a:r>
            </a:p>
          </p:txBody>
        </p:sp>
        <p:sp>
          <p:nvSpPr>
            <p:cNvPr id="29" name="正方形/長方形 28"/>
            <p:cNvSpPr/>
            <p:nvPr/>
          </p:nvSpPr>
          <p:spPr>
            <a:xfrm>
              <a:off x="4085625" y="5916451"/>
              <a:ext cx="1972275" cy="371009"/>
            </a:xfrm>
            <a:prstGeom prst="rect">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383190" y="5917559"/>
              <a:ext cx="201735" cy="371009"/>
            </a:xfrm>
            <a:prstGeom prst="rect">
              <a:avLst/>
            </a:prstGeom>
            <a:solidFill>
              <a:schemeClr val="tx1">
                <a:lumMod val="75000"/>
                <a:lumOff val="25000"/>
              </a:schemeClr>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正方形/長方形 32"/>
          <p:cNvSpPr/>
          <p:nvPr/>
        </p:nvSpPr>
        <p:spPr>
          <a:xfrm>
            <a:off x="1752539" y="4986172"/>
            <a:ext cx="1159139" cy="755594"/>
          </a:xfrm>
          <a:prstGeom prst="rect">
            <a:avLst/>
          </a:prstGeom>
          <a:solidFill>
            <a:srgbClr val="FFD966"/>
          </a:solid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監視</a:t>
            </a:r>
            <a:endParaRPr lang="en-US" altLang="ja-JP" sz="2000" dirty="0">
              <a:solidFill>
                <a:schemeClr val="tx1"/>
              </a:solidFill>
            </a:endParaRPr>
          </a:p>
          <a:p>
            <a:pPr algn="ctr"/>
            <a:r>
              <a:rPr kumimoji="1" lang="ja-JP" altLang="en-US" sz="2000" dirty="0">
                <a:solidFill>
                  <a:schemeClr val="tx1"/>
                </a:solidFill>
              </a:rPr>
              <a:t>システム</a:t>
            </a:r>
          </a:p>
        </p:txBody>
      </p:sp>
      <p:cxnSp>
        <p:nvCxnSpPr>
          <p:cNvPr id="31" name="直線矢印コネクタ 30"/>
          <p:cNvCxnSpPr>
            <a:stCxn id="33" idx="3"/>
            <a:endCxn id="30" idx="1"/>
          </p:cNvCxnSpPr>
          <p:nvPr/>
        </p:nvCxnSpPr>
        <p:spPr>
          <a:xfrm>
            <a:off x="2911678" y="5363969"/>
            <a:ext cx="1471512" cy="73909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17" name="グループ化 16"/>
          <p:cNvGrpSpPr/>
          <p:nvPr/>
        </p:nvGrpSpPr>
        <p:grpSpPr>
          <a:xfrm rot="3249043">
            <a:off x="3371618" y="5674867"/>
            <a:ext cx="472406" cy="877100"/>
            <a:chOff x="2763143" y="4368765"/>
            <a:chExt cx="925983" cy="1719240"/>
          </a:xfrm>
        </p:grpSpPr>
        <p:grpSp>
          <p:nvGrpSpPr>
            <p:cNvPr id="15" name="グループ化 14"/>
            <p:cNvGrpSpPr/>
            <p:nvPr/>
          </p:nvGrpSpPr>
          <p:grpSpPr>
            <a:xfrm>
              <a:off x="2763143" y="4368765"/>
              <a:ext cx="925983" cy="1719240"/>
              <a:chOff x="2763143" y="4368765"/>
              <a:chExt cx="925983" cy="1719240"/>
            </a:xfrm>
          </p:grpSpPr>
          <p:grpSp>
            <p:nvGrpSpPr>
              <p:cNvPr id="11" name="グループ化 10"/>
              <p:cNvGrpSpPr/>
              <p:nvPr/>
            </p:nvGrpSpPr>
            <p:grpSpPr>
              <a:xfrm>
                <a:off x="2763143" y="4368765"/>
                <a:ext cx="925983" cy="1056520"/>
                <a:chOff x="2929470" y="5194692"/>
                <a:chExt cx="925983" cy="1056520"/>
              </a:xfrm>
            </p:grpSpPr>
            <p:sp>
              <p:nvSpPr>
                <p:cNvPr id="8" name="楕円 7"/>
                <p:cNvSpPr/>
                <p:nvPr/>
              </p:nvSpPr>
              <p:spPr>
                <a:xfrm>
                  <a:off x="2929470" y="5194692"/>
                  <a:ext cx="925983" cy="925983"/>
                </a:xfrm>
                <a:prstGeom prst="ellipse">
                  <a:avLst/>
                </a:prstGeom>
                <a:noFill/>
                <a:ln w="571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307548" y="6099851"/>
                  <a:ext cx="169825" cy="151361"/>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正方形/長方形 12"/>
              <p:cNvSpPr/>
              <p:nvPr/>
            </p:nvSpPr>
            <p:spPr>
              <a:xfrm>
                <a:off x="3141221" y="5488573"/>
                <a:ext cx="169825" cy="599432"/>
              </a:xfrm>
              <a:prstGeom prst="rect">
                <a:avLst/>
              </a:prstGeom>
              <a:solidFill>
                <a:schemeClr val="tx1">
                  <a:lumMod val="75000"/>
                  <a:lumOff val="2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円弧 15"/>
            <p:cNvSpPr/>
            <p:nvPr/>
          </p:nvSpPr>
          <p:spPr>
            <a:xfrm>
              <a:off x="2921900" y="4520423"/>
              <a:ext cx="619264" cy="619264"/>
            </a:xfrm>
            <a:prstGeom prst="arc">
              <a:avLst>
                <a:gd name="adj1" fmla="val 16200000"/>
                <a:gd name="adj2" fmla="val 20384309"/>
              </a:avLst>
            </a:prstGeom>
            <a:noFill/>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406856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ハイパーバイザの監視</a:t>
            </a:r>
          </a:p>
        </p:txBody>
      </p:sp>
      <p:sp>
        <p:nvSpPr>
          <p:cNvPr id="3" name="コンテンツ プレースホルダー 2"/>
          <p:cNvSpPr>
            <a:spLocks noGrp="1"/>
          </p:cNvSpPr>
          <p:nvPr>
            <p:ph idx="1"/>
          </p:nvPr>
        </p:nvSpPr>
        <p:spPr/>
        <p:txBody>
          <a:bodyPr/>
          <a:lstStyle/>
          <a:p>
            <a:r>
              <a:rPr lang="ja-JP" altLang="en-US" dirty="0"/>
              <a:t>ハイパーバイザのアドレス変換表を特定</a:t>
            </a:r>
            <a:endParaRPr lang="en-US" altLang="ja-JP" dirty="0"/>
          </a:p>
          <a:p>
            <a:pPr lvl="1"/>
            <a:r>
              <a:rPr kumimoji="1" lang="ja-JP" altLang="en-US" dirty="0"/>
              <a:t>クラウド</a:t>
            </a:r>
            <a:r>
              <a:rPr kumimoji="1" lang="en-US" altLang="ja-JP" dirty="0"/>
              <a:t>VM</a:t>
            </a:r>
            <a:r>
              <a:rPr kumimoji="1" lang="ja-JP" altLang="en-US" dirty="0"/>
              <a:t>の仮想</a:t>
            </a:r>
            <a:r>
              <a:rPr lang="en-US" altLang="ja-JP" dirty="0"/>
              <a:t>CPU</a:t>
            </a:r>
            <a:r>
              <a:rPr lang="ja-JP" altLang="en-US" dirty="0"/>
              <a:t>に設定されている情報を利用</a:t>
            </a:r>
            <a:endParaRPr lang="en-US" altLang="ja-JP" dirty="0"/>
          </a:p>
          <a:p>
            <a:pPr lvl="1"/>
            <a:r>
              <a:rPr lang="ja-JP" altLang="en-US"/>
              <a:t>常に有効</a:t>
            </a:r>
            <a:r>
              <a:rPr lang="ja-JP" altLang="en-US" dirty="0"/>
              <a:t>なアドレス変換表を探し出す</a:t>
            </a:r>
            <a:endParaRPr lang="en-US" altLang="ja-JP" dirty="0"/>
          </a:p>
          <a:p>
            <a:pPr lvl="2"/>
            <a:r>
              <a:rPr kumimoji="1" lang="ja-JP" altLang="en-US" dirty="0"/>
              <a:t>ハイパーバイザ</a:t>
            </a:r>
            <a:r>
              <a:rPr lang="ja-JP" altLang="en-US" dirty="0"/>
              <a:t>の起動時にいくつかの候補を保存</a:t>
            </a:r>
            <a:endParaRPr lang="en-US" altLang="ja-JP" dirty="0"/>
          </a:p>
          <a:p>
            <a:r>
              <a:rPr kumimoji="1" lang="ja-JP" altLang="en-US" dirty="0"/>
              <a:t>ハイパーバイザのメモリ上にある</a:t>
            </a:r>
            <a:r>
              <a:rPr kumimoji="1" lang="en-US" altLang="ja-JP" dirty="0"/>
              <a:t>VM</a:t>
            </a:r>
            <a:r>
              <a:rPr kumimoji="1" lang="ja-JP" altLang="en-US" dirty="0"/>
              <a:t>情報を取得</a:t>
            </a:r>
            <a:endParaRPr kumimoji="1" lang="en-US" altLang="ja-JP" dirty="0"/>
          </a:p>
          <a:p>
            <a:pPr lvl="1"/>
            <a:r>
              <a:rPr lang="ja-JP" altLang="en-US" dirty="0"/>
              <a:t>例：</a:t>
            </a:r>
            <a:r>
              <a:rPr lang="ja-JP" altLang="en-US"/>
              <a:t>仮想</a:t>
            </a:r>
            <a:r>
              <a:rPr lang="en-US" altLang="ja-JP" dirty="0"/>
              <a:t>CPU</a:t>
            </a:r>
            <a:r>
              <a:rPr lang="ja-JP" altLang="en-US"/>
              <a:t>，メモリ</a:t>
            </a:r>
            <a:r>
              <a:rPr lang="ja-JP" altLang="en-US" dirty="0"/>
              <a:t>割り当て</a:t>
            </a:r>
            <a:endParaRPr kumimoji="1" lang="ja-JP" altLang="en-US"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8</a:t>
            </a:fld>
            <a:endParaRPr kumimoji="1" lang="ja-JP" altLang="en-US"/>
          </a:p>
        </p:txBody>
      </p:sp>
      <p:sp>
        <p:nvSpPr>
          <p:cNvPr id="5" name="正方形/長方形 4"/>
          <p:cNvSpPr/>
          <p:nvPr/>
        </p:nvSpPr>
        <p:spPr>
          <a:xfrm>
            <a:off x="4526757" y="4684797"/>
            <a:ext cx="2928143" cy="1585953"/>
          </a:xfrm>
          <a:prstGeom prst="rect">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057900" y="4346242"/>
            <a:ext cx="1457325" cy="338554"/>
          </a:xfrm>
          <a:prstGeom prst="rect">
            <a:avLst/>
          </a:prstGeom>
          <a:noFill/>
        </p:spPr>
        <p:txBody>
          <a:bodyPr wrap="square" rtlCol="0">
            <a:spAutoFit/>
          </a:bodyPr>
          <a:lstStyle/>
          <a:p>
            <a:pPr algn="ctr"/>
            <a:r>
              <a:rPr kumimoji="1" lang="ja-JP" altLang="en-US" sz="1600" dirty="0"/>
              <a:t>クラウド</a:t>
            </a:r>
            <a:r>
              <a:rPr kumimoji="1" lang="en-US" altLang="ja-JP" sz="1600" dirty="0"/>
              <a:t>VM</a:t>
            </a:r>
            <a:endParaRPr kumimoji="1" lang="ja-JP" altLang="en-US" sz="1600" dirty="0"/>
          </a:p>
        </p:txBody>
      </p:sp>
      <p:sp>
        <p:nvSpPr>
          <p:cNvPr id="9" name="正方形/長方形 8"/>
          <p:cNvSpPr/>
          <p:nvPr/>
        </p:nvSpPr>
        <p:spPr>
          <a:xfrm>
            <a:off x="1574009" y="5235074"/>
            <a:ext cx="1366836" cy="762000"/>
          </a:xfrm>
          <a:prstGeom prst="rect">
            <a:avLst/>
          </a:prstGeom>
          <a:solidFill>
            <a:schemeClr val="accent6"/>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仮想</a:t>
            </a:r>
            <a:r>
              <a:rPr kumimoji="1" lang="en-US" altLang="ja-JP" dirty="0"/>
              <a:t>CPU</a:t>
            </a:r>
            <a:endParaRPr kumimoji="1" lang="ja-JP" altLang="en-US" dirty="0"/>
          </a:p>
        </p:txBody>
      </p:sp>
      <p:cxnSp>
        <p:nvCxnSpPr>
          <p:cNvPr id="11" name="直線矢印コネクタ 10"/>
          <p:cNvCxnSpPr>
            <a:stCxn id="9" idx="3"/>
          </p:cNvCxnSpPr>
          <p:nvPr/>
        </p:nvCxnSpPr>
        <p:spPr>
          <a:xfrm flipV="1">
            <a:off x="2940845" y="5613400"/>
            <a:ext cx="2321319" cy="2674"/>
          </a:xfrm>
          <a:prstGeom prst="straightConnector1">
            <a:avLst/>
          </a:prstGeom>
          <a:ln w="5715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メモ 12"/>
          <p:cNvSpPr/>
          <p:nvPr/>
        </p:nvSpPr>
        <p:spPr>
          <a:xfrm>
            <a:off x="5462189" y="5108247"/>
            <a:ext cx="1057277" cy="1003955"/>
          </a:xfrm>
          <a:prstGeom prst="foldedCorner">
            <a:avLst>
              <a:gd name="adj" fmla="val 29279"/>
            </a:avLst>
          </a:prstGeom>
          <a:solidFill>
            <a:srgbClr val="11CC60"/>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アドレス変換表</a:t>
            </a:r>
            <a:r>
              <a:rPr kumimoji="1" lang="en-US" altLang="ja-JP" dirty="0">
                <a:solidFill>
                  <a:schemeClr val="bg1"/>
                </a:solidFill>
              </a:rPr>
              <a:t> </a:t>
            </a:r>
          </a:p>
        </p:txBody>
      </p:sp>
    </p:spTree>
    <p:extLst>
      <p:ext uri="{BB962C8B-B14F-4D97-AF65-F5344CB8AC3E}">
        <p14:creationId xmlns:p14="http://schemas.microsoft.com/office/powerpoint/2010/main" val="4233265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管理</a:t>
            </a:r>
            <a:r>
              <a:rPr kumimoji="1" lang="en-US" altLang="ja-JP" dirty="0"/>
              <a:t>VM</a:t>
            </a:r>
            <a:r>
              <a:rPr kumimoji="1" lang="ja-JP" altLang="en-US" dirty="0" err="1"/>
              <a:t>の監</a:t>
            </a:r>
            <a:r>
              <a:rPr kumimoji="1" lang="ja-JP" altLang="en-US" dirty="0"/>
              <a:t>視</a:t>
            </a:r>
          </a:p>
        </p:txBody>
      </p:sp>
      <p:sp>
        <p:nvSpPr>
          <p:cNvPr id="3" name="コンテンツ プレースホルダー 2"/>
          <p:cNvSpPr>
            <a:spLocks noGrp="1"/>
          </p:cNvSpPr>
          <p:nvPr>
            <p:ph idx="1"/>
          </p:nvPr>
        </p:nvSpPr>
        <p:spPr/>
        <p:txBody>
          <a:bodyPr/>
          <a:lstStyle/>
          <a:p>
            <a:r>
              <a:rPr kumimoji="1" lang="ja-JP" altLang="en-US" dirty="0"/>
              <a:t>管理</a:t>
            </a:r>
            <a:r>
              <a:rPr kumimoji="1" lang="en-US" altLang="ja-JP" dirty="0"/>
              <a:t>VM</a:t>
            </a:r>
            <a:r>
              <a:rPr kumimoji="1" lang="ja-JP" altLang="en-US" dirty="0"/>
              <a:t>のアドレス変換表を特定</a:t>
            </a:r>
            <a:endParaRPr kumimoji="1" lang="en-US" altLang="ja-JP" dirty="0"/>
          </a:p>
          <a:p>
            <a:pPr lvl="1"/>
            <a:r>
              <a:rPr lang="ja-JP" altLang="en-US" dirty="0"/>
              <a:t>ハイパーバイザのメモリを解析することで情報を取得</a:t>
            </a:r>
            <a:endParaRPr lang="en-US" altLang="ja-JP" dirty="0"/>
          </a:p>
          <a:p>
            <a:pPr lvl="1"/>
            <a:r>
              <a:rPr lang="ja-JP" altLang="en-US" dirty="0"/>
              <a:t>管理</a:t>
            </a:r>
            <a:r>
              <a:rPr lang="en-US" altLang="ja-JP" dirty="0"/>
              <a:t>VM</a:t>
            </a:r>
            <a:r>
              <a:rPr lang="ja-JP" altLang="en-US" dirty="0"/>
              <a:t>の仮想</a:t>
            </a:r>
            <a:r>
              <a:rPr lang="en-US" altLang="ja-JP" dirty="0"/>
              <a:t>CPU</a:t>
            </a:r>
            <a:r>
              <a:rPr lang="ja-JP" altLang="en-US" dirty="0"/>
              <a:t>を管理するデータに格納されている</a:t>
            </a:r>
            <a:endParaRPr lang="en-US" altLang="ja-JP" dirty="0"/>
          </a:p>
          <a:p>
            <a:r>
              <a:rPr lang="ja-JP" altLang="en-US" dirty="0"/>
              <a:t>管理</a:t>
            </a:r>
            <a:r>
              <a:rPr lang="en-US" altLang="ja-JP" dirty="0"/>
              <a:t>VM</a:t>
            </a:r>
            <a:r>
              <a:rPr lang="ja-JP" altLang="en-US" dirty="0"/>
              <a:t>内の</a:t>
            </a:r>
            <a:r>
              <a:rPr lang="en-US" altLang="ja-JP" dirty="0"/>
              <a:t>OS</a:t>
            </a:r>
            <a:r>
              <a:rPr lang="ja-JP" altLang="en-US" dirty="0"/>
              <a:t>のメモリ上にある情報を取得</a:t>
            </a:r>
            <a:endParaRPr lang="en-US" altLang="ja-JP" dirty="0"/>
          </a:p>
          <a:p>
            <a:pPr lvl="1"/>
            <a:r>
              <a:rPr lang="ja-JP" altLang="en-US" dirty="0"/>
              <a:t>例：</a:t>
            </a:r>
            <a:r>
              <a:rPr lang="ja-JP" altLang="en-US"/>
              <a:t>プロセス情報，</a:t>
            </a:r>
            <a:r>
              <a:rPr lang="en-US" altLang="ja-JP" dirty="0"/>
              <a:t>VM</a:t>
            </a:r>
            <a:r>
              <a:rPr lang="ja-JP" altLang="en-US" dirty="0"/>
              <a:t>のネットワーク使用量</a:t>
            </a:r>
            <a:endParaRPr lang="en-US" altLang="ja-JP" dirty="0"/>
          </a:p>
        </p:txBody>
      </p:sp>
      <p:sp>
        <p:nvSpPr>
          <p:cNvPr id="4" name="スライド番号プレースホルダー 3"/>
          <p:cNvSpPr>
            <a:spLocks noGrp="1"/>
          </p:cNvSpPr>
          <p:nvPr>
            <p:ph type="sldNum" sz="quarter" idx="12"/>
          </p:nvPr>
        </p:nvSpPr>
        <p:spPr/>
        <p:txBody>
          <a:bodyPr/>
          <a:lstStyle/>
          <a:p>
            <a:fld id="{D806CEF3-6D8F-334A-B6AB-605F63BF95AF}" type="slidenum">
              <a:rPr kumimoji="1" lang="ja-JP" altLang="en-US" smtClean="0"/>
              <a:t>9</a:t>
            </a:fld>
            <a:endParaRPr kumimoji="1" lang="ja-JP" altLang="en-US" dirty="0"/>
          </a:p>
        </p:txBody>
      </p:sp>
      <p:sp>
        <p:nvSpPr>
          <p:cNvPr id="5" name="正方形/長方形 4"/>
          <p:cNvSpPr/>
          <p:nvPr/>
        </p:nvSpPr>
        <p:spPr>
          <a:xfrm>
            <a:off x="1224613" y="4184020"/>
            <a:ext cx="3498850" cy="2172847"/>
          </a:xfrm>
          <a:prstGeom prst="rect">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bg1"/>
              </a:solidFill>
            </a:endParaRPr>
          </a:p>
          <a:p>
            <a:pPr algn="ctr"/>
            <a:endParaRPr lang="en-US" altLang="ja-JP" dirty="0">
              <a:solidFill>
                <a:schemeClr val="bg1"/>
              </a:solidFill>
            </a:endParaRPr>
          </a:p>
          <a:p>
            <a:pPr algn="ctr"/>
            <a:endParaRPr lang="en-US" altLang="ja-JP" dirty="0">
              <a:solidFill>
                <a:schemeClr val="bg1"/>
              </a:solidFill>
            </a:endParaRPr>
          </a:p>
          <a:p>
            <a:pPr algn="ctr"/>
            <a:endParaRPr lang="en-US" altLang="ja-JP" dirty="0">
              <a:solidFill>
                <a:schemeClr val="bg1"/>
              </a:solidFill>
            </a:endParaRPr>
          </a:p>
          <a:p>
            <a:pPr algn="ctr"/>
            <a:endParaRPr lang="en-US" altLang="ja-JP" dirty="0">
              <a:solidFill>
                <a:schemeClr val="bg1"/>
              </a:solidFill>
            </a:endParaRPr>
          </a:p>
          <a:p>
            <a:pPr algn="ctr"/>
            <a:endParaRPr lang="en-US" altLang="ja-JP" dirty="0">
              <a:solidFill>
                <a:schemeClr val="bg1"/>
              </a:solidFill>
            </a:endParaRPr>
          </a:p>
          <a:p>
            <a:pPr algn="ctr"/>
            <a:r>
              <a:rPr lang="ja-JP" altLang="en-US" dirty="0">
                <a:solidFill>
                  <a:schemeClr val="bg1"/>
                </a:solidFill>
              </a:rPr>
              <a:t>ハイパーバイザ</a:t>
            </a:r>
            <a:endParaRPr kumimoji="1" lang="ja-JP" altLang="en-US" dirty="0">
              <a:solidFill>
                <a:schemeClr val="bg1"/>
              </a:solidFill>
            </a:endParaRPr>
          </a:p>
        </p:txBody>
      </p:sp>
      <p:sp>
        <p:nvSpPr>
          <p:cNvPr id="7" name="正方形/長方形 6"/>
          <p:cNvSpPr/>
          <p:nvPr/>
        </p:nvSpPr>
        <p:spPr>
          <a:xfrm>
            <a:off x="5439375" y="4326222"/>
            <a:ext cx="2537214" cy="1975109"/>
          </a:xfrm>
          <a:prstGeom prst="rect">
            <a:avLst/>
          </a:prstGeom>
          <a:solidFill>
            <a:schemeClr val="bg1"/>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pPr algn="ctr"/>
            <a:endParaRPr kumimoji="1" lang="en-US" altLang="ja-JP" dirty="0">
              <a:solidFill>
                <a:schemeClr val="tx1"/>
              </a:solidFill>
            </a:endParaRPr>
          </a:p>
          <a:p>
            <a:pPr algn="ctr"/>
            <a:endParaRPr lang="en-US" altLang="ja-JP" dirty="0">
              <a:solidFill>
                <a:schemeClr val="tx1"/>
              </a:solidFill>
            </a:endParaRPr>
          </a:p>
          <a:p>
            <a:pPr algn="ctr"/>
            <a:endParaRPr kumimoji="1" lang="ja-JP" altLang="en-US" dirty="0">
              <a:solidFill>
                <a:schemeClr val="tx1"/>
              </a:solidFill>
            </a:endParaRPr>
          </a:p>
        </p:txBody>
      </p:sp>
      <p:sp>
        <p:nvSpPr>
          <p:cNvPr id="8" name="正方形/長方形 7"/>
          <p:cNvSpPr/>
          <p:nvPr/>
        </p:nvSpPr>
        <p:spPr>
          <a:xfrm>
            <a:off x="3347386" y="4984125"/>
            <a:ext cx="1169195" cy="742524"/>
          </a:xfrm>
          <a:prstGeom prst="rect">
            <a:avLst/>
          </a:prstGeom>
          <a:solidFill>
            <a:schemeClr val="accent6"/>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仮想</a:t>
            </a:r>
            <a:r>
              <a:rPr kumimoji="1" lang="en-US" altLang="ja-JP" dirty="0">
                <a:solidFill>
                  <a:schemeClr val="bg1"/>
                </a:solidFill>
              </a:rPr>
              <a:t>CPU</a:t>
            </a:r>
            <a:r>
              <a:rPr kumimoji="1" lang="ja-JP" altLang="en-US" dirty="0">
                <a:solidFill>
                  <a:schemeClr val="bg1"/>
                </a:solidFill>
              </a:rPr>
              <a:t>のデータ</a:t>
            </a:r>
          </a:p>
        </p:txBody>
      </p:sp>
      <p:cxnSp>
        <p:nvCxnSpPr>
          <p:cNvPr id="10" name="直線矢印コネクタ 9"/>
          <p:cNvCxnSpPr/>
          <p:nvPr/>
        </p:nvCxnSpPr>
        <p:spPr>
          <a:xfrm flipV="1">
            <a:off x="4516581" y="5266037"/>
            <a:ext cx="1541319" cy="1"/>
          </a:xfrm>
          <a:prstGeom prst="straightConnector1">
            <a:avLst/>
          </a:prstGeom>
          <a:ln w="5715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メモ 11"/>
          <p:cNvSpPr/>
          <p:nvPr/>
        </p:nvSpPr>
        <p:spPr>
          <a:xfrm>
            <a:off x="6179343" y="4688231"/>
            <a:ext cx="1057277" cy="1112252"/>
          </a:xfrm>
          <a:prstGeom prst="foldedCorner">
            <a:avLst>
              <a:gd name="adj" fmla="val 29279"/>
            </a:avLst>
          </a:prstGeom>
          <a:solidFill>
            <a:srgbClr val="11CC60"/>
          </a:solid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rPr>
              <a:t>アドレス変換表</a:t>
            </a:r>
            <a:r>
              <a:rPr kumimoji="1" lang="en-US" altLang="ja-JP" dirty="0">
                <a:solidFill>
                  <a:schemeClr val="bg1"/>
                </a:solidFill>
              </a:rPr>
              <a:t> </a:t>
            </a:r>
          </a:p>
        </p:txBody>
      </p:sp>
      <p:sp>
        <p:nvSpPr>
          <p:cNvPr id="16" name="テキスト ボックス 15"/>
          <p:cNvSpPr txBox="1"/>
          <p:nvPr/>
        </p:nvSpPr>
        <p:spPr>
          <a:xfrm>
            <a:off x="1310839" y="4266728"/>
            <a:ext cx="1457325" cy="369332"/>
          </a:xfrm>
          <a:prstGeom prst="rect">
            <a:avLst/>
          </a:prstGeom>
          <a:noFill/>
        </p:spPr>
        <p:txBody>
          <a:bodyPr wrap="square" rtlCol="0">
            <a:spAutoFit/>
          </a:bodyPr>
          <a:lstStyle/>
          <a:p>
            <a:pPr algn="ctr"/>
            <a:r>
              <a:rPr kumimoji="1" lang="en-US" altLang="ja-JP" dirty="0">
                <a:solidFill>
                  <a:schemeClr val="bg1"/>
                </a:solidFill>
              </a:rPr>
              <a:t>VM</a:t>
            </a:r>
            <a:r>
              <a:rPr kumimoji="1" lang="ja-JP" altLang="en-US" dirty="0">
                <a:solidFill>
                  <a:schemeClr val="bg1"/>
                </a:solidFill>
              </a:rPr>
              <a:t>リスト</a:t>
            </a:r>
          </a:p>
        </p:txBody>
      </p:sp>
      <p:grpSp>
        <p:nvGrpSpPr>
          <p:cNvPr id="14" name="グループ化 13"/>
          <p:cNvGrpSpPr/>
          <p:nvPr/>
        </p:nvGrpSpPr>
        <p:grpSpPr>
          <a:xfrm>
            <a:off x="1372101" y="4672141"/>
            <a:ext cx="1343025" cy="1196604"/>
            <a:chOff x="1232401" y="4497644"/>
            <a:chExt cx="1343025" cy="1196604"/>
          </a:xfrm>
          <a:solidFill>
            <a:schemeClr val="accent6">
              <a:lumMod val="40000"/>
              <a:lumOff val="60000"/>
            </a:schemeClr>
          </a:solidFill>
        </p:grpSpPr>
        <p:sp>
          <p:nvSpPr>
            <p:cNvPr id="6" name="正方形/長方形 5"/>
            <p:cNvSpPr/>
            <p:nvPr/>
          </p:nvSpPr>
          <p:spPr>
            <a:xfrm>
              <a:off x="1232401" y="4497644"/>
              <a:ext cx="1343025" cy="1196604"/>
            </a:xfrm>
            <a:prstGeom prst="rect">
              <a:avLst/>
            </a:prstGeom>
            <a:grp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chemeClr val="tx1"/>
                </a:solidFill>
              </a:endParaRPr>
            </a:p>
          </p:txBody>
        </p:sp>
        <p:sp>
          <p:nvSpPr>
            <p:cNvPr id="13" name="正方形/長方形 12"/>
            <p:cNvSpPr/>
            <p:nvPr/>
          </p:nvSpPr>
          <p:spPr>
            <a:xfrm>
              <a:off x="1411106" y="4630018"/>
              <a:ext cx="985619" cy="304800"/>
            </a:xfrm>
            <a:prstGeom prst="rect">
              <a:avLst/>
            </a:prstGeom>
            <a:grp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411105" y="4939138"/>
              <a:ext cx="985619" cy="304800"/>
            </a:xfrm>
            <a:prstGeom prst="rect">
              <a:avLst/>
            </a:prstGeom>
            <a:grp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413632" y="5247352"/>
              <a:ext cx="985619" cy="304800"/>
            </a:xfrm>
            <a:prstGeom prst="rect">
              <a:avLst/>
            </a:prstGeom>
            <a:grp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1" name="直線矢印コネクタ 20"/>
          <p:cNvCxnSpPr>
            <a:endCxn id="8" idx="1"/>
          </p:cNvCxnSpPr>
          <p:nvPr/>
        </p:nvCxnSpPr>
        <p:spPr>
          <a:xfrm>
            <a:off x="2569688" y="4956916"/>
            <a:ext cx="777698" cy="398471"/>
          </a:xfrm>
          <a:prstGeom prst="straightConnector1">
            <a:avLst/>
          </a:prstGeom>
          <a:ln w="57150">
            <a:solidFill>
              <a:schemeClr val="tx1">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6788644" y="3946850"/>
            <a:ext cx="1457325" cy="369332"/>
          </a:xfrm>
          <a:prstGeom prst="rect">
            <a:avLst/>
          </a:prstGeom>
          <a:noFill/>
        </p:spPr>
        <p:txBody>
          <a:bodyPr wrap="square" rtlCol="0">
            <a:spAutoFit/>
          </a:bodyPr>
          <a:lstStyle/>
          <a:p>
            <a:pPr algn="ctr"/>
            <a:r>
              <a:rPr kumimoji="1" lang="ja-JP" altLang="en-US" dirty="0"/>
              <a:t>管理</a:t>
            </a:r>
            <a:r>
              <a:rPr kumimoji="1" lang="en-US" altLang="ja-JP" dirty="0"/>
              <a:t>VM</a:t>
            </a:r>
          </a:p>
        </p:txBody>
      </p:sp>
    </p:spTree>
    <p:extLst>
      <p:ext uri="{BB962C8B-B14F-4D97-AF65-F5344CB8AC3E}">
        <p14:creationId xmlns:p14="http://schemas.microsoft.com/office/powerpoint/2010/main" val="2771116201"/>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6E747A"/>
      </a:dk2>
      <a:lt2>
        <a:srgbClr val="E7E6E6"/>
      </a:lt2>
      <a:accent1>
        <a:srgbClr val="5B9BD5"/>
      </a:accent1>
      <a:accent2>
        <a:srgbClr val="ED7D31"/>
      </a:accent2>
      <a:accent3>
        <a:srgbClr val="A5A5A5"/>
      </a:accent3>
      <a:accent4>
        <a:srgbClr val="FFC000"/>
      </a:accent4>
      <a:accent5>
        <a:srgbClr val="4472C4"/>
      </a:accent5>
      <a:accent6>
        <a:srgbClr val="70AD47"/>
      </a:accent6>
      <a:hlink>
        <a:srgbClr val="085296"/>
      </a:hlink>
      <a:folHlink>
        <a:srgbClr val="9933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66616</TotalTime>
  <Words>3308</Words>
  <Application>Microsoft Macintosh PowerPoint</Application>
  <PresentationFormat>画面に合わせる (4:3)</PresentationFormat>
  <Paragraphs>287</Paragraphs>
  <Slides>15</Slides>
  <Notes>15</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15</vt:i4>
      </vt:variant>
    </vt:vector>
  </HeadingPairs>
  <TitlesOfParts>
    <vt:vector size="22" baseType="lpstr">
      <vt:lpstr>ＭＳ Ｐゴシック</vt:lpstr>
      <vt:lpstr>游ゴシック</vt:lpstr>
      <vt:lpstr>游ゴシック Light</vt:lpstr>
      <vt:lpstr>Arial</vt:lpstr>
      <vt:lpstr>Calibri</vt:lpstr>
      <vt:lpstr>デザインの設定</vt:lpstr>
      <vt:lpstr>Blank</vt:lpstr>
      <vt:lpstr>信頼できないクラウドにおける仮想化システムの監視機構  </vt:lpstr>
      <vt:lpstr>IaaS型クラウド</vt:lpstr>
      <vt:lpstr>IDSオフロード</vt:lpstr>
      <vt:lpstr>管理VMへの攻撃</vt:lpstr>
      <vt:lpstr>ハイパーバイザへの攻撃</vt:lpstr>
      <vt:lpstr>提案：VS-monitor</vt:lpstr>
      <vt:lpstr>VMのメモリ監視手法</vt:lpstr>
      <vt:lpstr>ハイパーバイザの監視</vt:lpstr>
      <vt:lpstr>管理VMの監視</vt:lpstr>
      <vt:lpstr>監視システムの開発支援</vt:lpstr>
      <vt:lpstr>実験</vt:lpstr>
      <vt:lpstr>ハイパーバイザの監視性能</vt:lpstr>
      <vt:lpstr>管理VMの監視性能</vt:lpstr>
      <vt:lpstr>関連研究</vt:lpstr>
      <vt:lpstr>まとめ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プログラミング課題 テキストブラウザ制作</dc:title>
  <dc:creator>Tadashi Hirakawa</dc:creator>
  <cp:lastModifiedBy>p237058t</cp:lastModifiedBy>
  <cp:revision>531</cp:revision>
  <cp:lastPrinted>2019-02-20T01:27:37Z</cp:lastPrinted>
  <dcterms:created xsi:type="dcterms:W3CDTF">2018-07-11T05:34:00Z</dcterms:created>
  <dcterms:modified xsi:type="dcterms:W3CDTF">2019-02-22T04:54:20Z</dcterms:modified>
</cp:coreProperties>
</file>