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7" r:id="rId1"/>
  </p:sldMasterIdLst>
  <p:notesMasterIdLst>
    <p:notesMasterId r:id="rId30"/>
  </p:notesMasterIdLst>
  <p:handoutMasterIdLst>
    <p:handoutMasterId r:id="rId31"/>
  </p:handoutMasterIdLst>
  <p:sldIdLst>
    <p:sldId id="399" r:id="rId2"/>
    <p:sldId id="331" r:id="rId3"/>
    <p:sldId id="402" r:id="rId4"/>
    <p:sldId id="320" r:id="rId5"/>
    <p:sldId id="392" r:id="rId6"/>
    <p:sldId id="359" r:id="rId7"/>
    <p:sldId id="322" r:id="rId8"/>
    <p:sldId id="379" r:id="rId9"/>
    <p:sldId id="342" r:id="rId10"/>
    <p:sldId id="350" r:id="rId11"/>
    <p:sldId id="386" r:id="rId12"/>
    <p:sldId id="387" r:id="rId13"/>
    <p:sldId id="403" r:id="rId14"/>
    <p:sldId id="405" r:id="rId15"/>
    <p:sldId id="393" r:id="rId16"/>
    <p:sldId id="394" r:id="rId17"/>
    <p:sldId id="390" r:id="rId18"/>
    <p:sldId id="404" r:id="rId19"/>
    <p:sldId id="401" r:id="rId20"/>
    <p:sldId id="376" r:id="rId21"/>
    <p:sldId id="385" r:id="rId22"/>
    <p:sldId id="384" r:id="rId23"/>
    <p:sldId id="372" r:id="rId24"/>
    <p:sldId id="383" r:id="rId25"/>
    <p:sldId id="400" r:id="rId26"/>
    <p:sldId id="371" r:id="rId27"/>
    <p:sldId id="370" r:id="rId28"/>
    <p:sldId id="406" r:id="rId2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p:restoredTop sz="93675"/>
  </p:normalViewPr>
  <p:slideViewPr>
    <p:cSldViewPr snapToGrid="0" snapToObjects="1">
      <p:cViewPr varScale="1">
        <p:scale>
          <a:sx n="93" d="100"/>
          <a:sy n="93" d="100"/>
        </p:scale>
        <p:origin x="200" y="73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varScale="1">
        <p:scale>
          <a:sx n="107" d="100"/>
          <a:sy n="107" d="100"/>
        </p:scale>
        <p:origin x="203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k_sousuke/Desktop/ComSys2019/experime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_sousuke/Desktop/ComSys2019/experime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_sousuke/Desktop/ComSys2019/experimen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65730337078653"/>
          <c:y val="4.069160104986877E-2"/>
          <c:w val="0.74041263736497498"/>
          <c:h val="0.83060262467191603"/>
        </c:manualLayout>
      </c:layout>
      <c:barChart>
        <c:barDir val="col"/>
        <c:grouping val="stacked"/>
        <c:varyColors val="0"/>
        <c:ser>
          <c:idx val="0"/>
          <c:order val="0"/>
          <c:tx>
            <c:strRef>
              <c:f>'Heartbeat, ping'!$A$9</c:f>
              <c:strCache>
                <c:ptCount val="1"/>
                <c:pt idx="0">
                  <c:v>Request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'Heartbeat, ping'!$B$8:$C$8</c:f>
              <c:strCache>
                <c:ptCount val="2"/>
                <c:pt idx="0">
                  <c:v>Heartbeat</c:v>
                </c:pt>
                <c:pt idx="1">
                  <c:v>ping</c:v>
                </c:pt>
              </c:strCache>
            </c:strRef>
          </c:cat>
          <c:val>
            <c:numRef>
              <c:f>'Heartbeat, ping'!$B$9:$C$9</c:f>
              <c:numCache>
                <c:formatCode>General</c:formatCode>
                <c:ptCount val="2"/>
                <c:pt idx="0">
                  <c:v>48</c:v>
                </c:pt>
              </c:numCache>
            </c:numRef>
          </c:val>
          <c:extLst>
            <c:ext xmlns:c16="http://schemas.microsoft.com/office/drawing/2014/chart" uri="{C3380CC4-5D6E-409C-BE32-E72D297353CC}">
              <c16:uniqueId val="{00000000-304D-C740-A551-182EE2BA46EA}"/>
            </c:ext>
          </c:extLst>
        </c:ser>
        <c:ser>
          <c:idx val="1"/>
          <c:order val="1"/>
          <c:tx>
            <c:strRef>
              <c:f>'Heartbeat, ping'!$A$10</c:f>
              <c:strCache>
                <c:ptCount val="1"/>
                <c:pt idx="0">
                  <c:v>GPU</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'Heartbeat, ping'!$B$8:$C$8</c:f>
              <c:strCache>
                <c:ptCount val="2"/>
                <c:pt idx="0">
                  <c:v>Heartbeat</c:v>
                </c:pt>
                <c:pt idx="1">
                  <c:v>ping</c:v>
                </c:pt>
              </c:strCache>
            </c:strRef>
          </c:cat>
          <c:val>
            <c:numRef>
              <c:f>'Heartbeat, ping'!$B$10:$C$10</c:f>
              <c:numCache>
                <c:formatCode>General</c:formatCode>
                <c:ptCount val="2"/>
                <c:pt idx="0">
                  <c:v>27</c:v>
                </c:pt>
              </c:numCache>
            </c:numRef>
          </c:val>
          <c:extLst>
            <c:ext xmlns:c16="http://schemas.microsoft.com/office/drawing/2014/chart" uri="{C3380CC4-5D6E-409C-BE32-E72D297353CC}">
              <c16:uniqueId val="{00000001-304D-C740-A551-182EE2BA46EA}"/>
            </c:ext>
          </c:extLst>
        </c:ser>
        <c:ser>
          <c:idx val="2"/>
          <c:order val="2"/>
          <c:tx>
            <c:strRef>
              <c:f>'Heartbeat, ping'!$A$11</c:f>
              <c:strCache>
                <c:ptCount val="1"/>
                <c:pt idx="0">
                  <c:v>ping</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'Heartbeat, ping'!$B$8:$C$8</c:f>
              <c:strCache>
                <c:ptCount val="2"/>
                <c:pt idx="0">
                  <c:v>Heartbeat</c:v>
                </c:pt>
                <c:pt idx="1">
                  <c:v>ping</c:v>
                </c:pt>
              </c:strCache>
            </c:strRef>
          </c:cat>
          <c:val>
            <c:numRef>
              <c:f>'Heartbeat, ping'!$B$11:$C$11</c:f>
              <c:numCache>
                <c:formatCode>General</c:formatCode>
                <c:ptCount val="2"/>
                <c:pt idx="1">
                  <c:v>95</c:v>
                </c:pt>
              </c:numCache>
            </c:numRef>
          </c:val>
          <c:extLst>
            <c:ext xmlns:c16="http://schemas.microsoft.com/office/drawing/2014/chart" uri="{C3380CC4-5D6E-409C-BE32-E72D297353CC}">
              <c16:uniqueId val="{00000002-304D-C740-A551-182EE2BA46EA}"/>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r>
                  <a:rPr lang="en-US" altLang="ja-JP" sz="2000" b="0" i="0" dirty="0">
                    <a:solidFill>
                      <a:schemeClr val="tx1"/>
                    </a:solidFill>
                    <a:ea typeface="MS UI Gothic" panose="020B0600070205080204" pitchFamily="34" charset="-128"/>
                  </a:rPr>
                  <a:t>Time</a:t>
                </a:r>
                <a:r>
                  <a:rPr lang="en-US" altLang="ja-JP" sz="2000" b="0" i="0" baseline="0" dirty="0">
                    <a:solidFill>
                      <a:schemeClr val="tx1"/>
                    </a:solidFill>
                    <a:ea typeface="MS UI Gothic" panose="020B0600070205080204" pitchFamily="34" charset="-128"/>
                  </a:rPr>
                  <a:t> [μs]</a:t>
                </a:r>
                <a:endParaRPr lang="ja-JP" altLang="en-US" sz="20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valAx>
      <c:spPr>
        <a:noFill/>
        <a:ln>
          <a:solidFill>
            <a:schemeClr val="bg1">
              <a:lumMod val="75000"/>
            </a:schemeClr>
          </a:solidFill>
        </a:ln>
        <a:effectLst/>
      </c:spPr>
    </c:plotArea>
    <c:legend>
      <c:legendPos val="b"/>
      <c:layout>
        <c:manualLayout>
          <c:xMode val="edge"/>
          <c:yMode val="edge"/>
          <c:x val="0.1691147856517935"/>
          <c:y val="3.9430708661417326E-2"/>
          <c:w val="0.45517042869641294"/>
          <c:h val="0.173902624671916"/>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33552648165744"/>
          <c:y val="4.069160104986877E-2"/>
          <c:w val="0.78177551121539779"/>
          <c:h val="0.83060262467191603"/>
        </c:manualLayout>
      </c:layout>
      <c:barChart>
        <c:barDir val="col"/>
        <c:grouping val="stacked"/>
        <c:varyColors val="0"/>
        <c:ser>
          <c:idx val="0"/>
          <c:order val="0"/>
          <c:tx>
            <c:strRef>
              <c:f>'pnum, plist'!$A$9</c:f>
              <c:strCache>
                <c:ptCount val="1"/>
                <c:pt idx="0">
                  <c:v>Request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plist'!$B$8:$C$8</c:f>
              <c:strCache>
                <c:ptCount val="2"/>
                <c:pt idx="0">
                  <c:v>プロセス数</c:v>
                </c:pt>
                <c:pt idx="1">
                  <c:v>プロセスリスト</c:v>
                </c:pt>
              </c:strCache>
            </c:strRef>
          </c:cat>
          <c:val>
            <c:numRef>
              <c:f>'pnum, plist'!$B$9:$C$9</c:f>
              <c:numCache>
                <c:formatCode>General</c:formatCode>
                <c:ptCount val="2"/>
                <c:pt idx="0">
                  <c:v>48</c:v>
                </c:pt>
                <c:pt idx="1">
                  <c:v>48</c:v>
                </c:pt>
              </c:numCache>
            </c:numRef>
          </c:val>
          <c:extLst>
            <c:ext xmlns:c16="http://schemas.microsoft.com/office/drawing/2014/chart" uri="{C3380CC4-5D6E-409C-BE32-E72D297353CC}">
              <c16:uniqueId val="{00000000-932B-604E-90C4-2FD87D822706}"/>
            </c:ext>
          </c:extLst>
        </c:ser>
        <c:ser>
          <c:idx val="1"/>
          <c:order val="1"/>
          <c:tx>
            <c:strRef>
              <c:f>'pnum, plist'!$A$10</c:f>
              <c:strCache>
                <c:ptCount val="1"/>
                <c:pt idx="0">
                  <c:v>GPU</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plist'!$B$8:$C$8</c:f>
              <c:strCache>
                <c:ptCount val="2"/>
                <c:pt idx="0">
                  <c:v>プロセス数</c:v>
                </c:pt>
                <c:pt idx="1">
                  <c:v>プロセスリスト</c:v>
                </c:pt>
              </c:strCache>
            </c:strRef>
          </c:cat>
          <c:val>
            <c:numRef>
              <c:f>'pnum, plist'!$B$10:$C$10</c:f>
              <c:numCache>
                <c:formatCode>General</c:formatCode>
                <c:ptCount val="2"/>
                <c:pt idx="0">
                  <c:v>27</c:v>
                </c:pt>
                <c:pt idx="1">
                  <c:v>27</c:v>
                </c:pt>
              </c:numCache>
            </c:numRef>
          </c:val>
          <c:extLst>
            <c:ext xmlns:c16="http://schemas.microsoft.com/office/drawing/2014/chart" uri="{C3380CC4-5D6E-409C-BE32-E72D297353CC}">
              <c16:uniqueId val="{00000001-932B-604E-90C4-2FD87D822706}"/>
            </c:ext>
          </c:extLst>
        </c:ser>
        <c:ser>
          <c:idx val="2"/>
          <c:order val="2"/>
          <c:tx>
            <c:strRef>
              <c:f>'pnum, plist'!$A$11</c:f>
              <c:strCache>
                <c:ptCount val="1"/>
                <c:pt idx="0">
                  <c:v>Receive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bg1"/>
                    </a:solidFill>
                    <a:latin typeface="+mn-lt"/>
                    <a:ea typeface="+mn-ea"/>
                    <a:cs typeface="+mn-cs"/>
                  </a:defRPr>
                </a:pPr>
                <a:endParaRPr lang="en-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'pnum, plist'!$B$8:$C$8</c:f>
              <c:strCache>
                <c:ptCount val="2"/>
                <c:pt idx="0">
                  <c:v>プロセス数</c:v>
                </c:pt>
                <c:pt idx="1">
                  <c:v>プロセスリスト</c:v>
                </c:pt>
              </c:strCache>
            </c:strRef>
          </c:cat>
          <c:val>
            <c:numRef>
              <c:f>'pnum, plist'!$B$11:$C$11</c:f>
              <c:numCache>
                <c:formatCode>General</c:formatCode>
                <c:ptCount val="2"/>
                <c:pt idx="0">
                  <c:v>11</c:v>
                </c:pt>
                <c:pt idx="1">
                  <c:v>38</c:v>
                </c:pt>
              </c:numCache>
            </c:numRef>
          </c:val>
          <c:extLst>
            <c:ext xmlns:c16="http://schemas.microsoft.com/office/drawing/2014/chart" uri="{C3380CC4-5D6E-409C-BE32-E72D297353CC}">
              <c16:uniqueId val="{00000002-932B-604E-90C4-2FD87D822706}"/>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r>
                  <a:rPr lang="en-US" altLang="ja-JP" sz="2000" b="0" i="0" dirty="0">
                    <a:solidFill>
                      <a:schemeClr val="tx1"/>
                    </a:solidFill>
                    <a:ea typeface="MS UI Gothic" panose="020B0600070205080204" pitchFamily="34" charset="-128"/>
                  </a:rPr>
                  <a:t>Time</a:t>
                </a:r>
                <a:r>
                  <a:rPr lang="en-US" altLang="ja-JP" sz="2000" b="0" i="0" baseline="0" dirty="0">
                    <a:solidFill>
                      <a:schemeClr val="tx1"/>
                    </a:solidFill>
                    <a:ea typeface="MS UI Gothic" panose="020B0600070205080204" pitchFamily="34" charset="-128"/>
                  </a:rPr>
                  <a:t> [μs]</a:t>
                </a:r>
                <a:endParaRPr lang="ja-JP" altLang="en-US" sz="20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valAx>
      <c:spPr>
        <a:noFill/>
        <a:ln>
          <a:solidFill>
            <a:schemeClr val="bg1">
              <a:lumMod val="75000"/>
            </a:schemeClr>
          </a:solidFill>
        </a:ln>
        <a:effectLst/>
      </c:spPr>
    </c:plotArea>
    <c:legend>
      <c:legendPos val="b"/>
      <c:layout>
        <c:manualLayout>
          <c:xMode val="edge"/>
          <c:yMode val="edge"/>
          <c:x val="0.17976122289488788"/>
          <c:y val="4.2330274776909864E-2"/>
          <c:w val="0.31338326665706817"/>
          <c:h val="0.22317141889071848"/>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24654418197724"/>
          <c:y val="4.069160104986877E-2"/>
          <c:w val="0.76786456692913385"/>
          <c:h val="0.83060262467191603"/>
        </c:manualLayout>
      </c:layout>
      <c:barChart>
        <c:barDir val="col"/>
        <c:grouping val="stacked"/>
        <c:varyColors val="0"/>
        <c:ser>
          <c:idx val="0"/>
          <c:order val="0"/>
          <c:tx>
            <c:strRef>
              <c:f>Data!$A$17</c:f>
              <c:strCache>
                <c:ptCount val="1"/>
                <c:pt idx="0">
                  <c:v>Time [s]</c:v>
                </c:pt>
              </c:strCache>
            </c:strRef>
          </c:tx>
          <c:spPr>
            <a:solidFill>
              <a:srgbClr val="FFC000"/>
            </a:solidFill>
            <a:ln>
              <a:noFill/>
            </a:ln>
            <a:effectLst/>
          </c:spPr>
          <c:invertIfNegative val="0"/>
          <c:dLbls>
            <c:delete val="1"/>
          </c:dLbls>
          <c:errBars>
            <c:errBarType val="both"/>
            <c:errValType val="cust"/>
            <c:noEndCap val="0"/>
            <c:plus>
              <c:numRef>
                <c:f>Data!$B$18:$G$18</c:f>
                <c:numCache>
                  <c:formatCode>General</c:formatCode>
                  <c:ptCount val="6"/>
                  <c:pt idx="0">
                    <c:v>5.3257500387039275E-2</c:v>
                  </c:pt>
                  <c:pt idx="1">
                    <c:v>6.4704517911954695E-2</c:v>
                  </c:pt>
                  <c:pt idx="2">
                    <c:v>4.7566542643284353E-2</c:v>
                  </c:pt>
                  <c:pt idx="3">
                    <c:v>3.6162501167344513E-2</c:v>
                  </c:pt>
                  <c:pt idx="4">
                    <c:v>5.9715161398656597E-2</c:v>
                  </c:pt>
                  <c:pt idx="5">
                    <c:v>6.1785724724898905E-2</c:v>
                  </c:pt>
                </c:numCache>
              </c:numRef>
            </c:plus>
            <c:minus>
              <c:numRef>
                <c:f>Data!$B$18:$G$18</c:f>
                <c:numCache>
                  <c:formatCode>General</c:formatCode>
                  <c:ptCount val="6"/>
                  <c:pt idx="0">
                    <c:v>5.3257500387039275E-2</c:v>
                  </c:pt>
                  <c:pt idx="1">
                    <c:v>6.4704517911954695E-2</c:v>
                  </c:pt>
                  <c:pt idx="2">
                    <c:v>4.7566542643284353E-2</c:v>
                  </c:pt>
                  <c:pt idx="3">
                    <c:v>3.6162501167344513E-2</c:v>
                  </c:pt>
                  <c:pt idx="4">
                    <c:v>5.9715161398656597E-2</c:v>
                  </c:pt>
                  <c:pt idx="5">
                    <c:v>6.1785724724898905E-2</c:v>
                  </c:pt>
                </c:numCache>
              </c:numRef>
            </c:minus>
            <c:spPr>
              <a:noFill/>
              <a:ln w="19050" cap="flat" cmpd="sng" algn="ctr">
                <a:solidFill>
                  <a:schemeClr val="tx1"/>
                </a:solidFill>
                <a:round/>
              </a:ln>
              <a:effectLst/>
            </c:spPr>
          </c:errBars>
          <c:cat>
            <c:strRef>
              <c:f>Data!$B$16:$G$16</c:f>
              <c:strCache>
                <c:ptCount val="6"/>
                <c:pt idx="0">
                  <c:v>F1</c:v>
                </c:pt>
                <c:pt idx="1">
                  <c:v>F2</c:v>
                </c:pt>
                <c:pt idx="2">
                  <c:v>F3</c:v>
                </c:pt>
                <c:pt idx="3">
                  <c:v>F4</c:v>
                </c:pt>
                <c:pt idx="4">
                  <c:v>F5</c:v>
                </c:pt>
                <c:pt idx="5">
                  <c:v>F6</c:v>
                </c:pt>
              </c:strCache>
            </c:strRef>
          </c:cat>
          <c:val>
            <c:numRef>
              <c:f>Data!$B$17:$G$17</c:f>
              <c:numCache>
                <c:formatCode>0.000</c:formatCode>
                <c:ptCount val="6"/>
                <c:pt idx="0">
                  <c:v>2.1806076108999997</c:v>
                </c:pt>
                <c:pt idx="1">
                  <c:v>2.1741171529000005</c:v>
                </c:pt>
                <c:pt idx="2">
                  <c:v>2.1812907844999989</c:v>
                </c:pt>
                <c:pt idx="3">
                  <c:v>2.1414575557000006</c:v>
                </c:pt>
                <c:pt idx="4">
                  <c:v>2.1712930948000011</c:v>
                </c:pt>
                <c:pt idx="5">
                  <c:v>2.1764747023999997</c:v>
                </c:pt>
              </c:numCache>
            </c:numRef>
          </c:val>
          <c:extLst>
            <c:ext xmlns:c16="http://schemas.microsoft.com/office/drawing/2014/chart" uri="{C3380CC4-5D6E-409C-BE32-E72D297353CC}">
              <c16:uniqueId val="{00000000-0CDB-A34B-BCE1-BFB14806ED11}"/>
            </c:ext>
          </c:extLst>
        </c:ser>
        <c:dLbls>
          <c:dLblPos val="ctr"/>
          <c:showLegendKey val="0"/>
          <c:showVal val="1"/>
          <c:showCatName val="0"/>
          <c:showSerName val="0"/>
          <c:showPercent val="0"/>
          <c:showBubbleSize val="0"/>
        </c:dLbls>
        <c:gapWidth val="150"/>
        <c:overlap val="100"/>
        <c:axId val="1245270239"/>
        <c:axId val="1245271919"/>
      </c:barChart>
      <c:catAx>
        <c:axId val="1245270239"/>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1919"/>
        <c:crosses val="autoZero"/>
        <c:auto val="1"/>
        <c:lblAlgn val="ctr"/>
        <c:lblOffset val="100"/>
        <c:noMultiLvlLbl val="0"/>
      </c:catAx>
      <c:valAx>
        <c:axId val="1245271919"/>
        <c:scaling>
          <c:orientation val="minMax"/>
          <c:max val="2.5"/>
          <c:min val="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r>
                  <a:rPr lang="en-US" altLang="ja-JP" sz="2000" b="0" i="0" dirty="0">
                    <a:solidFill>
                      <a:schemeClr val="tx1"/>
                    </a:solidFill>
                    <a:ea typeface="MS UI Gothic" panose="020B0600070205080204" pitchFamily="34" charset="-128"/>
                  </a:rPr>
                  <a:t>Time</a:t>
                </a:r>
                <a:r>
                  <a:rPr lang="en-US" altLang="ja-JP" sz="2000" b="0" i="0" baseline="0" dirty="0">
                    <a:solidFill>
                      <a:schemeClr val="tx1"/>
                    </a:solidFill>
                    <a:ea typeface="MS UI Gothic" panose="020B0600070205080204" pitchFamily="34" charset="-128"/>
                  </a:rPr>
                  <a:t> [s]</a:t>
                </a:r>
                <a:endParaRPr lang="ja-JP" altLang="en-US" sz="2000" b="0" i="0">
                  <a:solidFill>
                    <a:schemeClr val="tx1"/>
                  </a:solidFill>
                  <a:ea typeface="MS UI Gothic" panose="020B0600070205080204" pitchFamily="34" charset="-128"/>
                </a:endParaRPr>
              </a:p>
            </c:rich>
          </c:tx>
          <c:overlay val="0"/>
          <c:spPr>
            <a:noFill/>
            <a:ln>
              <a:noFill/>
            </a:ln>
            <a:effectLst/>
          </c:spPr>
          <c:txPr>
            <a:bodyPr rot="-54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solidFill>
                <a:latin typeface="+mn-lt"/>
                <a:ea typeface="+mn-ea"/>
                <a:cs typeface="+mn-cs"/>
              </a:defRPr>
            </a:pPr>
            <a:endParaRPr lang="en-JP"/>
          </a:p>
        </c:txPr>
        <c:crossAx val="1245270239"/>
        <c:crosses val="autoZero"/>
        <c:crossBetween val="between"/>
        <c:majorUnit val="0.5"/>
      </c:valAx>
      <c:spPr>
        <a:noFill/>
        <a:ln>
          <a:solidFill>
            <a:schemeClr val="bg1">
              <a:lumMod val="7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ea typeface="MS UI Gothic" panose="020B0600070205080204" pitchFamily="34" charset="-128"/>
            </a:endParaRPr>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856EED-7446-B449-95F5-54A40F559C28}" type="datetimeFigureOut">
              <a:rPr kumimoji="1" lang="ja-JP" altLang="en-US" smtClean="0">
                <a:ea typeface="MS UI Gothic" panose="020B0600070205080204" pitchFamily="34" charset="-128"/>
              </a:rPr>
              <a:t>2020/5/12</a:t>
            </a:fld>
            <a:endParaRPr kumimoji="1" lang="ja-JP" altLang="en-US">
              <a:ea typeface="MS UI Gothic" panose="020B0600070205080204" pitchFamily="34" charset="-128"/>
            </a:endParaRPr>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ea typeface="MS UI Gothic" panose="020B0600070205080204" pitchFamily="34" charset="-128"/>
            </a:endParaRPr>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81FF87-A0FA-744E-99AC-2A2702910972}" type="slidenum">
              <a:rPr kumimoji="1" lang="ja-JP" altLang="en-US" smtClean="0">
                <a:ea typeface="MS UI Gothic" panose="020B0600070205080204" pitchFamily="34" charset="-128"/>
              </a:rPr>
              <a:t>‹#›</a:t>
            </a:fld>
            <a:endParaRPr kumimoji="1" lang="ja-JP" altLang="en-US">
              <a:ea typeface="MS UI Gothic" panose="020B0600070205080204" pitchFamily="34" charset="-128"/>
            </a:endParaRPr>
          </a:p>
        </p:txBody>
      </p:sp>
    </p:spTree>
    <p:extLst>
      <p:ext uri="{BB962C8B-B14F-4D97-AF65-F5344CB8AC3E}">
        <p14:creationId xmlns:p14="http://schemas.microsoft.com/office/powerpoint/2010/main" val="2270415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ea typeface="MS UI Gothic" panose="020B0600070205080204" pitchFamily="34" charset="-128"/>
              </a:defRPr>
            </a:lvl1pPr>
          </a:lstStyle>
          <a:p>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ea typeface="MS UI Gothic" panose="020B0600070205080204" pitchFamily="34" charset="-128"/>
              </a:defRPr>
            </a:lvl1pPr>
          </a:lstStyle>
          <a:p>
            <a:fld id="{3999D9B7-1707-9149-8299-9DC14D42B111}" type="datetimeFigureOut">
              <a:rPr lang="ja-JP" altLang="en-US" smtClean="0"/>
              <a:pPr/>
              <a:t>2020/5/12</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ea typeface="MS UI Gothic" panose="020B0600070205080204" pitchFamily="34" charset="-128"/>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ea typeface="MS UI Gothic" panose="020B0600070205080204" pitchFamily="34" charset="-128"/>
              </a:defRPr>
            </a:lvl1pPr>
          </a:lstStyle>
          <a:p>
            <a:fld id="{91F1B9D0-55A2-ED4B-88D2-EABFA36E430D}" type="slidenum">
              <a:rPr lang="ja-JP" altLang="en-US" smtClean="0"/>
              <a:pPr/>
              <a:t>‹#›</a:t>
            </a:fld>
            <a:endParaRPr lang="ja-JP" altLang="en-US"/>
          </a:p>
        </p:txBody>
      </p:sp>
    </p:spTree>
    <p:extLst>
      <p:ext uri="{BB962C8B-B14F-4D97-AF65-F5344CB8AC3E}">
        <p14:creationId xmlns:p14="http://schemas.microsoft.com/office/powerpoint/2010/main" val="23839617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b="0" i="0" kern="1200">
        <a:solidFill>
          <a:schemeClr val="tx1"/>
        </a:solidFill>
        <a:latin typeface="+mn-lt"/>
        <a:ea typeface="MS UI Gothic" panose="020B0600070205080204" pitchFamily="34" charset="-128"/>
        <a:cs typeface="+mn-cs"/>
      </a:defRPr>
    </a:lvl1pPr>
    <a:lvl2pPr marL="457200" algn="l" defTabSz="457200" rtl="0" eaLnBrk="1" latinLnBrk="0" hangingPunct="1">
      <a:defRPr kumimoji="1" sz="1200" b="0" i="0" kern="1200">
        <a:solidFill>
          <a:schemeClr val="tx1"/>
        </a:solidFill>
        <a:latin typeface="+mn-lt"/>
        <a:ea typeface="MS UI Gothic" panose="020B0600070205080204" pitchFamily="34" charset="-128"/>
        <a:cs typeface="+mn-cs"/>
      </a:defRPr>
    </a:lvl2pPr>
    <a:lvl3pPr marL="914400" algn="l" defTabSz="457200" rtl="0" eaLnBrk="1" latinLnBrk="0" hangingPunct="1">
      <a:defRPr kumimoji="1" sz="1200" b="0" i="0" kern="1200">
        <a:solidFill>
          <a:schemeClr val="tx1"/>
        </a:solidFill>
        <a:latin typeface="+mn-lt"/>
        <a:ea typeface="MS UI Gothic" panose="020B0600070205080204" pitchFamily="34" charset="-128"/>
        <a:cs typeface="+mn-cs"/>
      </a:defRPr>
    </a:lvl3pPr>
    <a:lvl4pPr marL="1371600" algn="l" defTabSz="457200" rtl="0" eaLnBrk="1" latinLnBrk="0" hangingPunct="1">
      <a:defRPr kumimoji="1" sz="1200" b="0" i="0" kern="1200">
        <a:solidFill>
          <a:schemeClr val="tx1"/>
        </a:solidFill>
        <a:latin typeface="+mn-lt"/>
        <a:ea typeface="MS UI Gothic" panose="020B0600070205080204" pitchFamily="34" charset="-128"/>
        <a:cs typeface="+mn-cs"/>
      </a:defRPr>
    </a:lvl4pPr>
    <a:lvl5pPr marL="1828800" algn="l" defTabSz="457200" rtl="0" eaLnBrk="1" latinLnBrk="0" hangingPunct="1">
      <a:defRPr kumimoji="1" sz="1200" b="0" i="0" kern="1200">
        <a:solidFill>
          <a:schemeClr val="tx1"/>
        </a:solidFill>
        <a:latin typeface="+mn-lt"/>
        <a:ea typeface="MS UI Gothic" panose="020B0600070205080204" pitchFamily="34"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では今から、</a:t>
            </a:r>
            <a:r>
              <a:rPr kumimoji="1" lang="en-US" altLang="ja-JP" dirty="0" err="1"/>
              <a:t>GPUDirect</a:t>
            </a:r>
            <a:r>
              <a:rPr kumimoji="1" lang="en-US" altLang="ja-JP" dirty="0"/>
              <a:t> RDMA</a:t>
            </a:r>
            <a:r>
              <a:rPr kumimoji="1" lang="ja-JP" altLang="en-US"/>
              <a:t>を用いた高信頼な障害検知機構と題しまして、九州工業大学の金本が発表を行います。</a:t>
            </a:r>
            <a:endParaRPr kumimoji="1" lang="en-US" altLang="ja-JP" dirty="0"/>
          </a:p>
          <a:p>
            <a:endParaRPr kumimoji="1" lang="en-US" altLang="ja-JP" dirty="0"/>
          </a:p>
          <a:p>
            <a:r>
              <a:rPr kumimoji="1" lang="en-US" altLang="ja-JP"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a:t>
            </a:fld>
            <a:endParaRPr kumimoji="1" lang="ja-JP" altLang="en-US"/>
          </a:p>
        </p:txBody>
      </p:sp>
    </p:spTree>
    <p:extLst>
      <p:ext uri="{BB962C8B-B14F-4D97-AF65-F5344CB8AC3E}">
        <p14:creationId xmlns:p14="http://schemas.microsoft.com/office/powerpoint/2010/main" val="47412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OS</a:t>
            </a:r>
            <a:r>
              <a:rPr kumimoji="1" lang="ja-JP" altLang="en-US" dirty="0"/>
              <a:t>監視システム</a:t>
            </a:r>
            <a:r>
              <a:rPr kumimoji="1" lang="ja-JP" altLang="en-US"/>
              <a:t>は、要求に基づいて</a:t>
            </a:r>
            <a:r>
              <a:rPr kumimoji="1" lang="en-US" altLang="ja-JP" dirty="0"/>
              <a:t>OS</a:t>
            </a:r>
            <a:r>
              <a:rPr kumimoji="1" lang="ja-JP" altLang="en-US"/>
              <a:t>データを解析した後、</a:t>
            </a:r>
            <a:r>
              <a:rPr kumimoji="1" lang="en-US" altLang="ja-JP" dirty="0"/>
              <a:t>(*)</a:t>
            </a:r>
            <a:r>
              <a:rPr kumimoji="1" lang="ja-JP" altLang="en-US"/>
              <a:t>障害情報を</a:t>
            </a:r>
            <a:r>
              <a:rPr kumimoji="1" lang="en-US" altLang="ja-JP" dirty="0"/>
              <a:t>GPU</a:t>
            </a:r>
            <a:r>
              <a:rPr kumimoji="1" lang="ja-JP" altLang="en-US" dirty="0"/>
              <a:t>メモリに</a:t>
            </a:r>
            <a:r>
              <a:rPr kumimoji="1" lang="ja-JP" altLang="en-US"/>
              <a:t>書き込みます。</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障害情報を書き込んだのち、</a:t>
            </a:r>
            <a:r>
              <a:rPr kumimoji="1" lang="en-US" altLang="ja-JP" dirty="0"/>
              <a:t>(*)</a:t>
            </a:r>
            <a:r>
              <a:rPr kumimoji="1" lang="ja-JP" altLang="en-US"/>
              <a:t>再度書き込みを行い、読み込み許可フラグをセットします。</a:t>
            </a:r>
            <a:r>
              <a:rPr kumimoji="1" lang="en-US" altLang="ja-JP" dirty="0"/>
              <a:t>(*)</a:t>
            </a:r>
          </a:p>
          <a:p>
            <a:endParaRPr kumimoji="1" lang="en-US" altLang="ja-JP" dirty="0"/>
          </a:p>
          <a:p>
            <a:r>
              <a:rPr kumimoji="1" lang="ja-JP" altLang="en-US" dirty="0"/>
              <a:t>このとき</a:t>
            </a:r>
            <a:r>
              <a:rPr kumimoji="1" lang="ja-JP" altLang="en-US"/>
              <a:t>、リモート監視システムは、</a:t>
            </a:r>
            <a:r>
              <a:rPr kumimoji="1" lang="en-US" altLang="ja-JP" dirty="0"/>
              <a:t>GPU</a:t>
            </a:r>
            <a:r>
              <a:rPr kumimoji="1" lang="ja-JP" altLang="en-US"/>
              <a:t>メモリに対して</a:t>
            </a:r>
            <a:r>
              <a:rPr kumimoji="1" lang="en-US" altLang="ja-JP" dirty="0"/>
              <a:t>RDMA Read</a:t>
            </a:r>
            <a:r>
              <a:rPr kumimoji="1" lang="ja-JP" altLang="en-US"/>
              <a:t>を繰り返し実行することでポーリングを行います。</a:t>
            </a:r>
            <a:endParaRPr kumimoji="1" lang="en-US" altLang="ja-JP" dirty="0"/>
          </a:p>
          <a:p>
            <a:r>
              <a:rPr kumimoji="1" lang="ja-JP" altLang="en-US"/>
              <a:t>リモート監視システムは、</a:t>
            </a:r>
            <a:r>
              <a:rPr kumimoji="1" lang="en-US" altLang="ja-JP" dirty="0"/>
              <a:t>(*)</a:t>
            </a:r>
            <a:r>
              <a:rPr kumimoji="1" lang="ja-JP" altLang="en-US"/>
              <a:t>読み込み許可フラグがセットされていることを検知するとポーリングを終了し</a:t>
            </a:r>
            <a:r>
              <a:rPr kumimoji="1" lang="en-US" altLang="ja-JP" dirty="0"/>
              <a:t>(*)</a:t>
            </a:r>
            <a:r>
              <a:rPr kumimoji="1" lang="ja-JP" altLang="en-US"/>
              <a:t>、</a:t>
            </a:r>
            <a:r>
              <a:rPr kumimoji="1" lang="en-US" altLang="ja-JP" dirty="0"/>
              <a:t>(*)(*)(*)</a:t>
            </a:r>
            <a:r>
              <a:rPr kumimoji="1" lang="ja-JP" altLang="en-US" dirty="0"/>
              <a:t>再度</a:t>
            </a:r>
            <a:r>
              <a:rPr kumimoji="1" lang="en-US" altLang="ja-JP" dirty="0"/>
              <a:t>RDMA Read</a:t>
            </a:r>
            <a:r>
              <a:rPr kumimoji="1" lang="ja-JP" altLang="en-US"/>
              <a:t>を用いて障害情報を</a:t>
            </a:r>
            <a:r>
              <a:rPr kumimoji="1" lang="ja-JP" altLang="en-US" dirty="0"/>
              <a:t>取得します。</a:t>
            </a:r>
            <a:endParaRPr kumimoji="1" lang="en-US" altLang="ja-JP" dirty="0"/>
          </a:p>
          <a:p>
            <a:endParaRPr kumimoji="1" lang="en-US" altLang="ja-JP" dirty="0"/>
          </a:p>
          <a:p>
            <a:r>
              <a:rPr kumimoji="1"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10</a:t>
            </a:fld>
            <a:endParaRPr kumimoji="1" lang="ja-JP" altLang="en-US"/>
          </a:p>
        </p:txBody>
      </p:sp>
    </p:spTree>
    <p:extLst>
      <p:ext uri="{BB962C8B-B14F-4D97-AF65-F5344CB8AC3E}">
        <p14:creationId xmlns:p14="http://schemas.microsoft.com/office/powerpoint/2010/main" val="131894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GRASS</a:t>
            </a:r>
            <a:r>
              <a:rPr kumimoji="1" lang="ja-JP" altLang="en-US"/>
              <a:t>では、インライン検知とバックグラウンド検知の</a:t>
            </a:r>
            <a:r>
              <a:rPr kumimoji="1" lang="en-US" altLang="ja-JP" dirty="0"/>
              <a:t>2</a:t>
            </a:r>
            <a:r>
              <a:rPr kumimoji="1" lang="ja-JP" altLang="en-US"/>
              <a:t>種類を用いて監視対象ホストの障害を検知し、リモートホストに通知します。</a:t>
            </a:r>
            <a:endParaRPr kumimoji="1" lang="en-US" altLang="ja-JP" dirty="0"/>
          </a:p>
          <a:p>
            <a:endParaRPr kumimoji="1" lang="en-US" altLang="ja-JP" dirty="0"/>
          </a:p>
          <a:p>
            <a:r>
              <a:rPr kumimoji="1" lang="ja-JP" altLang="en-US"/>
              <a:t>インライン検知では、リモートホストからの要求を受信した際に障害検知を実行します。</a:t>
            </a:r>
            <a:endParaRPr kumimoji="1" lang="en-US" altLang="ja-JP" dirty="0"/>
          </a:p>
          <a:p>
            <a:r>
              <a:rPr kumimoji="1" lang="ja-JP" altLang="en-US"/>
              <a:t>具体的には、</a:t>
            </a:r>
            <a:r>
              <a:rPr kumimoji="1" lang="en-US" altLang="ja-JP" dirty="0"/>
              <a:t>(*)</a:t>
            </a:r>
            <a:r>
              <a:rPr kumimoji="1" lang="ja-JP" altLang="en-US"/>
              <a:t>リモート監視システムから送信された要求コマンドに応じて、</a:t>
            </a:r>
            <a:r>
              <a:rPr kumimoji="1" lang="en-US" altLang="ja-JP" dirty="0"/>
              <a:t>OS</a:t>
            </a:r>
            <a:r>
              <a:rPr kumimoji="1" lang="ja-JP" altLang="en-US"/>
              <a:t>監視システムは対応した検知処理のみを実行します。</a:t>
            </a:r>
            <a:endParaRPr kumimoji="1" lang="en-US" altLang="ja-JP" dirty="0"/>
          </a:p>
          <a:p>
            <a:r>
              <a:rPr kumimoji="1" lang="en-US" altLang="ja-JP" dirty="0"/>
              <a:t>(*)</a:t>
            </a:r>
            <a:r>
              <a:rPr kumimoji="1" lang="ja-JP" altLang="en-US"/>
              <a:t>障害情報は</a:t>
            </a:r>
            <a:r>
              <a:rPr kumimoji="1" lang="en-US" altLang="ja-JP" dirty="0"/>
              <a:t>GPU</a:t>
            </a:r>
            <a:r>
              <a:rPr kumimoji="1" lang="ja-JP" altLang="en-US"/>
              <a:t>メモリ上の</a:t>
            </a:r>
            <a:r>
              <a:rPr kumimoji="1" lang="en-US" altLang="ja-JP" dirty="0"/>
              <a:t>RDMA</a:t>
            </a:r>
            <a:r>
              <a:rPr kumimoji="1" lang="ja-JP" altLang="en-US"/>
              <a:t>バッファに書き込まれ、</a:t>
            </a:r>
            <a:r>
              <a:rPr kumimoji="1" lang="en-US" altLang="ja-JP" dirty="0"/>
              <a:t>(*)</a:t>
            </a:r>
            <a:r>
              <a:rPr kumimoji="1" lang="ja-JP" altLang="en-US"/>
              <a:t>リモート監視システムは</a:t>
            </a:r>
            <a:r>
              <a:rPr kumimoji="1" lang="en-US" altLang="ja-JP" dirty="0"/>
              <a:t>RDMA Read</a:t>
            </a:r>
            <a:r>
              <a:rPr kumimoji="1" lang="ja-JP" altLang="en-US"/>
              <a:t>で情報を取得します。</a:t>
            </a:r>
            <a:endParaRPr kumimoji="1" lang="en-US" altLang="ja-JP" dirty="0"/>
          </a:p>
          <a:p>
            <a:endParaRPr kumimoji="1" lang="en-US" altLang="ja-JP" dirty="0"/>
          </a:p>
          <a:p>
            <a:r>
              <a:rPr kumimoji="1" lang="ja-JP" altLang="en-US"/>
              <a:t>インライン検知を用いることで</a:t>
            </a:r>
            <a:r>
              <a:rPr kumimoji="1" lang="en-US" altLang="ja-JP" dirty="0"/>
              <a:t>GPU</a:t>
            </a:r>
            <a:r>
              <a:rPr kumimoji="1" lang="ja-JP" altLang="en-US"/>
              <a:t>や監視対象システムの負荷を最小限に抑えることができます。</a:t>
            </a:r>
            <a:endParaRPr kumimoji="1" lang="en-US" altLang="ja-JP" dirty="0"/>
          </a:p>
          <a:p>
            <a:r>
              <a:rPr kumimoji="1" lang="ja-JP" altLang="en-US"/>
              <a:t>しかし、</a:t>
            </a:r>
            <a:r>
              <a:rPr kumimoji="1" lang="en-US" altLang="ja-JP" dirty="0"/>
              <a:t>OS</a:t>
            </a:r>
            <a:r>
              <a:rPr kumimoji="1" lang="ja-JP" altLang="en-US"/>
              <a:t>監視システムは要求を受信してから検知処理を行うため、検知処理に時間がかかる場合には要求を送信してからの応答時間が増加します。</a:t>
            </a:r>
            <a:endParaRPr kumimoji="1" lang="en-US" altLang="ja-JP" dirty="0"/>
          </a:p>
          <a:p>
            <a:r>
              <a:rPr kumimoji="1" lang="ja-JP" altLang="en-US"/>
              <a:t>例えば、</a:t>
            </a:r>
            <a:r>
              <a:rPr kumimoji="1" lang="en-US" altLang="ja-JP" dirty="0"/>
              <a:t>CPU</a:t>
            </a:r>
            <a:r>
              <a:rPr kumimoji="1" lang="ja-JP" altLang="en-US"/>
              <a:t>使用率などを計算するにはある程度の時間が必要となります。</a:t>
            </a:r>
            <a:endParaRPr kumimoji="1"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a:p>
          <a:p>
            <a:endParaRPr kumimoji="1" lang="en-US" altLang="ja-JP" dirty="0"/>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11</a:t>
            </a:fld>
            <a:endParaRPr kumimoji="1" lang="ja-JP" altLang="en-US"/>
          </a:p>
        </p:txBody>
      </p:sp>
    </p:spTree>
    <p:extLst>
      <p:ext uri="{BB962C8B-B14F-4D97-AF65-F5344CB8AC3E}">
        <p14:creationId xmlns:p14="http://schemas.microsoft.com/office/powerpoint/2010/main" val="81227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一方、バックグラウンド検知では、</a:t>
            </a:r>
            <a:r>
              <a:rPr kumimoji="1" lang="en-US" altLang="ja-JP" dirty="0"/>
              <a:t>(*)OS</a:t>
            </a:r>
            <a:r>
              <a:rPr kumimoji="1" lang="ja-JP" altLang="en-US"/>
              <a:t>監視システムが定期的に障害検知を実行します。</a:t>
            </a:r>
            <a:endParaRPr kumimoji="1" lang="en-US" altLang="ja-JP" dirty="0"/>
          </a:p>
          <a:p>
            <a:r>
              <a:rPr kumimoji="1" lang="ja-JP" altLang="en-US"/>
              <a:t>具体的には、</a:t>
            </a:r>
            <a:r>
              <a:rPr kumimoji="1" lang="en-US" altLang="ja-JP" dirty="0"/>
              <a:t>OS</a:t>
            </a:r>
            <a:r>
              <a:rPr kumimoji="1" lang="ja-JP" altLang="en-US"/>
              <a:t>監視システムでは要求処理を行うスレッドとは別のスレッドで検知処理を実行しており、検知結果は</a:t>
            </a:r>
            <a:r>
              <a:rPr kumimoji="1" lang="en-US" altLang="ja-JP" dirty="0"/>
              <a:t>GPU</a:t>
            </a:r>
            <a:r>
              <a:rPr kumimoji="1" lang="ja-JP" altLang="en-US"/>
              <a:t>メモリに格納しておきます。</a:t>
            </a:r>
            <a:endParaRPr kumimoji="1" lang="en-US" altLang="ja-JP" dirty="0"/>
          </a:p>
          <a:p>
            <a:r>
              <a:rPr kumimoji="1" lang="en-US" altLang="ja-JP" dirty="0"/>
              <a:t>(*)</a:t>
            </a:r>
            <a:r>
              <a:rPr kumimoji="1" lang="ja-JP" altLang="en-US"/>
              <a:t>リモートホストからの要求を受信した際には、</a:t>
            </a:r>
            <a:r>
              <a:rPr kumimoji="1" lang="en-US" altLang="ja-JP" dirty="0"/>
              <a:t>(*)</a:t>
            </a:r>
            <a:r>
              <a:rPr kumimoji="1" lang="ja-JP" altLang="en-US"/>
              <a:t>格納しておいた障害情報を即座に返します。</a:t>
            </a:r>
            <a:endParaRPr kumimoji="1" lang="en-US" altLang="ja-JP" dirty="0"/>
          </a:p>
          <a:p>
            <a:endParaRPr kumimoji="1" lang="en-US" altLang="ja-JP" dirty="0"/>
          </a:p>
          <a:p>
            <a:r>
              <a:rPr kumimoji="1" lang="ja-JP" altLang="en-US"/>
              <a:t>バックグラウンド検知では、リモート監視システムからの要求を受信した際に</a:t>
            </a:r>
            <a:r>
              <a:rPr kumimoji="1" lang="en-US" altLang="ja-JP" dirty="0"/>
              <a:t>OS</a:t>
            </a:r>
            <a:r>
              <a:rPr kumimoji="1" lang="ja-JP" altLang="en-US"/>
              <a:t>監視システムは障害検知を行わないために応答性に優れています。</a:t>
            </a:r>
            <a:endParaRPr kumimoji="1" lang="en-US" altLang="ja-JP" dirty="0"/>
          </a:p>
          <a:p>
            <a:r>
              <a:rPr kumimoji="1" lang="ja-JP" altLang="en-US"/>
              <a:t>しかし、</a:t>
            </a:r>
            <a:r>
              <a:rPr kumimoji="1" lang="en-US" altLang="ja-JP" dirty="0"/>
              <a:t>OS</a:t>
            </a:r>
            <a:r>
              <a:rPr kumimoji="1" lang="ja-JP" altLang="en-US"/>
              <a:t>監視システムは要求を受信していない間も常に検知処理を行うため、</a:t>
            </a:r>
            <a:r>
              <a:rPr kumimoji="1" lang="en-US" altLang="ja-JP" dirty="0"/>
              <a:t>GPU</a:t>
            </a:r>
            <a:r>
              <a:rPr kumimoji="1" lang="ja-JP" altLang="en-US"/>
              <a:t>や監視対象システムの負荷は増加します。</a:t>
            </a:r>
            <a:endParaRPr kumimoji="1"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a:p>
          <a:p>
            <a:endParaRPr kumimoji="1" lang="en-US" altLang="ja-JP" dirty="0"/>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12</a:t>
            </a:fld>
            <a:endParaRPr kumimoji="1" lang="ja-JP" altLang="en-US"/>
          </a:p>
        </p:txBody>
      </p:sp>
    </p:spTree>
    <p:extLst>
      <p:ext uri="{BB962C8B-B14F-4D97-AF65-F5344CB8AC3E}">
        <p14:creationId xmlns:p14="http://schemas.microsoft.com/office/powerpoint/2010/main" val="351107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a:t>
            </a:r>
            <a:r>
              <a:rPr kumimoji="1" lang="en-US" altLang="ja-JP" dirty="0"/>
              <a:t>GRASS</a:t>
            </a:r>
            <a:r>
              <a:rPr kumimoji="1" lang="ja-JP" altLang="en-US"/>
              <a:t>では、</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や監視対象ホスト、リモートホストおよびネットワークの負荷を考慮して、</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監視システムとリモート監視システムの間で障害検知処理の分担割合を柔軟に調整することが可能です。</a:t>
            </a:r>
            <a:endParaRPr kumimoji="1" lang="en-US" altLang="ja-JP" sz="1200" kern="1200" dirty="0">
              <a:solidFill>
                <a:schemeClr val="tx1"/>
              </a:solidFill>
              <a:effectLst/>
              <a:latin typeface="+mn-lt"/>
              <a:cs typeface="+mn-cs"/>
            </a:endParaRPr>
          </a:p>
          <a:p>
            <a:endParaRPr kumimoji="1" lang="en-US" altLang="ja-JP" sz="1200" kern="1200" dirty="0">
              <a:solidFill>
                <a:schemeClr val="tx1"/>
              </a:solidFill>
              <a:effectLst/>
              <a:latin typeface="+mn-lt"/>
              <a:cs typeface="+mn-cs"/>
            </a:endParaRPr>
          </a:p>
          <a:p>
            <a:r>
              <a:rPr kumimoji="1" lang="ja-JP" altLang="en-US" sz="1200" kern="1200">
                <a:solidFill>
                  <a:schemeClr val="tx1"/>
                </a:solidFill>
                <a:effectLst/>
                <a:latin typeface="+mn-lt"/>
                <a:cs typeface="+mn-cs"/>
              </a:rPr>
              <a:t>分担の方法は複数考えられます。</a:t>
            </a:r>
            <a:endParaRPr kumimoji="1" lang="en-US" altLang="ja-JP" sz="1200" kern="1200" dirty="0">
              <a:solidFill>
                <a:schemeClr val="tx1"/>
              </a:solidFill>
              <a:effectLst/>
              <a:latin typeface="+mn-lt"/>
              <a:cs typeface="+mn-cs"/>
            </a:endParaRPr>
          </a:p>
          <a:p>
            <a:r>
              <a:rPr kumimoji="1" lang="ja-JP" altLang="en-US" sz="1200" kern="1200">
                <a:solidFill>
                  <a:schemeClr val="tx1"/>
                </a:solidFill>
                <a:effectLst/>
                <a:latin typeface="+mn-lt"/>
                <a:cs typeface="+mn-cs"/>
              </a:rPr>
              <a:t>例えば、</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監視システムは</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解析結果をリモート監視システムに送信し、リモート監視システムは解析結果を基に</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障害を検知することができます。</a:t>
            </a:r>
            <a:endParaRPr kumimoji="1" lang="en-US" altLang="ja-JP" sz="1200" kern="1200" dirty="0">
              <a:solidFill>
                <a:schemeClr val="tx1"/>
              </a:solidFill>
              <a:effectLst/>
              <a:latin typeface="+mn-lt"/>
              <a:cs typeface="+mn-cs"/>
            </a:endParaRPr>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13</a:t>
            </a:fld>
            <a:endParaRPr kumimoji="1" lang="ja-JP" altLang="en-US"/>
          </a:p>
        </p:txBody>
      </p:sp>
    </p:spTree>
    <p:extLst>
      <p:ext uri="{BB962C8B-B14F-4D97-AF65-F5344CB8AC3E}">
        <p14:creationId xmlns:p14="http://schemas.microsoft.com/office/powerpoint/2010/main" val="113188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また、</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監視システムは</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データをリモート監視システムに送信し、リモート監視システムは受信した</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データを解析することで</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障害を検知することもできます。</a:t>
            </a:r>
            <a:endParaRPr kumimoji="1" lang="en-US" altLang="ja-JP"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14</a:t>
            </a:fld>
            <a:endParaRPr kumimoji="1" lang="ja-JP" altLang="en-US"/>
          </a:p>
        </p:txBody>
      </p:sp>
    </p:spTree>
    <p:extLst>
      <p:ext uri="{BB962C8B-B14F-4D97-AF65-F5344CB8AC3E}">
        <p14:creationId xmlns:p14="http://schemas.microsoft.com/office/powerpoint/2010/main" val="154924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加えて、</a:t>
            </a:r>
            <a:r>
              <a:rPr kumimoji="1" lang="en-US" altLang="ja-JP" dirty="0"/>
              <a:t>GRASS</a:t>
            </a:r>
            <a:r>
              <a:rPr kumimoji="1" lang="ja-JP" altLang="en-US"/>
              <a:t>では、</a:t>
            </a:r>
            <a:r>
              <a:rPr kumimoji="1" lang="en-US" altLang="ja-JP" dirty="0"/>
              <a:t>OS</a:t>
            </a:r>
            <a:r>
              <a:rPr kumimoji="1" lang="ja-JP" altLang="en-US"/>
              <a:t>監視システムに対する障害検知も行うことができます。</a:t>
            </a:r>
            <a:endParaRPr kumimoji="1" lang="en-US" altLang="ja-JP" dirty="0"/>
          </a:p>
          <a:p>
            <a:r>
              <a:rPr kumimoji="1" lang="ja-JP" altLang="en-US"/>
              <a:t>具体的には、定期的にハートビートを送信することで、</a:t>
            </a:r>
            <a:r>
              <a:rPr kumimoji="1" lang="en-US" altLang="ja-JP" dirty="0"/>
              <a:t>OS</a:t>
            </a:r>
            <a:r>
              <a:rPr kumimoji="1" lang="ja-JP" altLang="en-US"/>
              <a:t>監視システムや</a:t>
            </a:r>
            <a:r>
              <a:rPr kumimoji="1" lang="en-US" altLang="ja-JP" dirty="0"/>
              <a:t>GPU</a:t>
            </a:r>
            <a:r>
              <a:rPr kumimoji="1" lang="ja-JP" altLang="en-US"/>
              <a:t>、</a:t>
            </a:r>
            <a:r>
              <a:rPr kumimoji="1" lang="en-US" altLang="ja-JP" dirty="0"/>
              <a:t>NIC</a:t>
            </a:r>
            <a:r>
              <a:rPr kumimoji="1" lang="ja-JP" altLang="en-US"/>
              <a:t>に障害が発生したことを検知することが可能です。</a:t>
            </a:r>
            <a:endParaRPr kumimoji="1" lang="en-US" altLang="ja-JP" dirty="0"/>
          </a:p>
          <a:p>
            <a:endParaRPr kumimoji="1" lang="en-US" altLang="ja-JP" dirty="0"/>
          </a:p>
          <a:p>
            <a:r>
              <a:rPr kumimoji="1" lang="ja-JP" altLang="en-US"/>
              <a:t>仮に障害が発生していた場合にはハートビートの応答がなくなることを利用することで、</a:t>
            </a:r>
            <a:r>
              <a:rPr kumimoji="1" lang="en-US" altLang="ja-JP" dirty="0"/>
              <a:t>OS</a:t>
            </a:r>
            <a:r>
              <a:rPr kumimoji="1" lang="ja-JP" altLang="en-US"/>
              <a:t>監視システムに起こり得る</a:t>
            </a:r>
            <a:r>
              <a:rPr kumimoji="1" lang="en-US" altLang="ja-JP" dirty="0"/>
              <a:t>2</a:t>
            </a:r>
            <a:r>
              <a:rPr kumimoji="1" lang="ja-JP" altLang="en-US"/>
              <a:t>種類の障害を検知します。</a:t>
            </a:r>
            <a:endParaRPr kumimoji="1" lang="en-US" altLang="ja-JP" dirty="0"/>
          </a:p>
          <a:p>
            <a:endParaRPr kumimoji="1" lang="en-US" altLang="ja-JP" dirty="0"/>
          </a:p>
          <a:p>
            <a:r>
              <a:rPr kumimoji="1" lang="en-US" altLang="ja-JP" dirty="0"/>
              <a:t>1</a:t>
            </a:r>
            <a:r>
              <a:rPr kumimoji="1" lang="ja-JP" altLang="en-US"/>
              <a:t>つ目は、</a:t>
            </a:r>
            <a:r>
              <a:rPr kumimoji="1" lang="en-US" altLang="ja-JP" dirty="0"/>
              <a:t>(*)OS</a:t>
            </a:r>
            <a:r>
              <a:rPr kumimoji="1" lang="ja-JP" altLang="en-US"/>
              <a:t>監視システム自体に障害が発生した場合です。</a:t>
            </a:r>
            <a:endParaRPr kumimoji="1" lang="en-US" altLang="ja-JP" dirty="0"/>
          </a:p>
          <a:p>
            <a:r>
              <a:rPr kumimoji="1" lang="ja-JP" altLang="en-US"/>
              <a:t>この場合、リモート監視システムはハートビート信号を送信しますが</a:t>
            </a:r>
            <a:r>
              <a:rPr kumimoji="1" lang="en-US" altLang="ja-JP" dirty="0"/>
              <a:t>(*)(*)</a:t>
            </a:r>
            <a:r>
              <a:rPr kumimoji="1" lang="ja-JP" altLang="en-US"/>
              <a:t>、</a:t>
            </a:r>
            <a:r>
              <a:rPr kumimoji="1" lang="en-US" altLang="ja-JP" dirty="0"/>
              <a:t>OS</a:t>
            </a:r>
            <a:r>
              <a:rPr kumimoji="1" lang="ja-JP" altLang="en-US"/>
              <a:t>監視システムに障害が発生しているためにハートビート信号を受信できず、</a:t>
            </a:r>
            <a:r>
              <a:rPr kumimoji="1" lang="en-US" altLang="ja-JP" dirty="0"/>
              <a:t>(*)(*)</a:t>
            </a:r>
            <a:r>
              <a:rPr kumimoji="1" lang="ja-JP" altLang="en-US"/>
              <a:t>リモート監視システムではタイムアウトすることで障害が発生していることを確認できます。</a:t>
            </a:r>
            <a:endParaRPr kumimoji="1" lang="en-US" altLang="ja-JP" dirty="0"/>
          </a:p>
          <a:p>
            <a:endParaRPr kumimoji="1" lang="en-US" altLang="ja-JP" dirty="0"/>
          </a:p>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15</a:t>
            </a:fld>
            <a:endParaRPr kumimoji="1" lang="ja-JP" altLang="en-US"/>
          </a:p>
        </p:txBody>
      </p:sp>
    </p:spTree>
    <p:extLst>
      <p:ext uri="{BB962C8B-B14F-4D97-AF65-F5344CB8AC3E}">
        <p14:creationId xmlns:p14="http://schemas.microsoft.com/office/powerpoint/2010/main" val="243843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a:t>つ目は、</a:t>
            </a:r>
            <a:r>
              <a:rPr kumimoji="1" lang="en-US" altLang="ja-JP" dirty="0"/>
              <a:t>(*)GPU</a:t>
            </a:r>
            <a:r>
              <a:rPr kumimoji="1" lang="ja-JP" altLang="en-US"/>
              <a:t>や</a:t>
            </a:r>
            <a:r>
              <a:rPr kumimoji="1" lang="en-US" altLang="ja-JP" dirty="0"/>
              <a:t>NIC</a:t>
            </a:r>
            <a:r>
              <a:rPr kumimoji="1" lang="ja-JP" altLang="en-US"/>
              <a:t>に障害が発生した場合です。</a:t>
            </a:r>
            <a:endParaRPr kumimoji="1" lang="en-US" altLang="ja-JP" dirty="0"/>
          </a:p>
          <a:p>
            <a:endParaRPr kumimoji="1" lang="en-US" altLang="ja-JP" dirty="0"/>
          </a:p>
          <a:p>
            <a:r>
              <a:rPr kumimoji="1" lang="ja-JP" altLang="en-US"/>
              <a:t>この場合、リモート監視システムはハートビート信号を送信しますが</a:t>
            </a:r>
            <a:r>
              <a:rPr kumimoji="1" lang="en-US" altLang="ja-JP" dirty="0"/>
              <a:t>(*)(*)</a:t>
            </a:r>
            <a:r>
              <a:rPr kumimoji="1" lang="ja-JP" altLang="en-US"/>
              <a:t>、</a:t>
            </a:r>
            <a:r>
              <a:rPr kumimoji="1" lang="en-US" altLang="ja-JP" dirty="0"/>
              <a:t>GPU</a:t>
            </a:r>
            <a:r>
              <a:rPr kumimoji="1" lang="ja-JP" altLang="en-US"/>
              <a:t>や</a:t>
            </a:r>
            <a:r>
              <a:rPr kumimoji="1" lang="en-US" altLang="ja-JP" dirty="0"/>
              <a:t>NIC</a:t>
            </a:r>
            <a:r>
              <a:rPr kumimoji="1" lang="ja-JP" altLang="en-US"/>
              <a:t>に障害が発生しているためにハートビート信号を</a:t>
            </a:r>
            <a:r>
              <a:rPr kumimoji="1" lang="en-US" altLang="ja-JP" dirty="0"/>
              <a:t>RDMA</a:t>
            </a:r>
            <a:r>
              <a:rPr kumimoji="1" lang="ja-JP" altLang="en-US"/>
              <a:t>バッファに書き込むことができず、</a:t>
            </a:r>
            <a:r>
              <a:rPr kumimoji="1" lang="en-US" altLang="ja-JP" dirty="0"/>
              <a:t>(*)(*)</a:t>
            </a:r>
            <a:r>
              <a:rPr kumimoji="1" lang="ja-JP" altLang="en-US"/>
              <a:t>リモート監視システムは</a:t>
            </a:r>
            <a:r>
              <a:rPr kumimoji="1" lang="en-US" altLang="ja-JP" dirty="0"/>
              <a:t>RDMA</a:t>
            </a:r>
            <a:r>
              <a:rPr kumimoji="1" lang="ja-JP" altLang="en-US"/>
              <a:t>エラーを受け取ることで障害が発生していることを確認できます。</a:t>
            </a:r>
            <a:endParaRPr kumimoji="1" lang="en-US" altLang="ja-JP" dirty="0"/>
          </a:p>
          <a:p>
            <a:endParaRPr kumimoji="1" lang="en-US" altLang="ja-JP" dirty="0"/>
          </a:p>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16</a:t>
            </a:fld>
            <a:endParaRPr kumimoji="1" lang="ja-JP" altLang="en-US"/>
          </a:p>
        </p:txBody>
      </p:sp>
    </p:spTree>
    <p:extLst>
      <p:ext uri="{BB962C8B-B14F-4D97-AF65-F5344CB8AC3E}">
        <p14:creationId xmlns:p14="http://schemas.microsoft.com/office/powerpoint/2010/main" val="3873271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GRASS</a:t>
            </a:r>
            <a:r>
              <a:rPr kumimoji="1" lang="ja-JP" altLang="en-US"/>
              <a:t>では、</a:t>
            </a:r>
            <a:r>
              <a:rPr kumimoji="1" lang="en-US" altLang="ja-JP" dirty="0"/>
              <a:t>OS</a:t>
            </a:r>
            <a:r>
              <a:rPr kumimoji="1" lang="ja-JP" altLang="en-US"/>
              <a:t>に対する障害検知として、</a:t>
            </a:r>
            <a:r>
              <a:rPr kumimoji="1" lang="en-US" altLang="ja-JP" dirty="0"/>
              <a:t>GPUSentinel</a:t>
            </a:r>
            <a:r>
              <a:rPr kumimoji="1" lang="ja-JP" altLang="en-US"/>
              <a:t>で提案された</a:t>
            </a:r>
            <a:r>
              <a:rPr kumimoji="1" lang="en-US" altLang="ja-JP" dirty="0"/>
              <a:t>2</a:t>
            </a:r>
            <a:r>
              <a:rPr kumimoji="1" lang="ja-JP" altLang="en-US"/>
              <a:t>種類の障害検知および</a:t>
            </a:r>
            <a:r>
              <a:rPr kumimoji="1" lang="en-US" altLang="ja-JP" dirty="0"/>
              <a:t>SHFH</a:t>
            </a:r>
            <a:r>
              <a:rPr kumimoji="1" lang="ja-JP" altLang="en-US"/>
              <a:t>で提案された</a:t>
            </a:r>
            <a:r>
              <a:rPr kumimoji="1" lang="en-US" altLang="ja-JP" dirty="0"/>
              <a:t>6</a:t>
            </a:r>
            <a:r>
              <a:rPr kumimoji="1" lang="ja-JP" altLang="en-US"/>
              <a:t>種類の障害検知を実装しました。</a:t>
            </a:r>
            <a:endParaRPr kumimoji="1" lang="en-US" altLang="ja-JP" dirty="0"/>
          </a:p>
          <a:p>
            <a:endParaRPr kumimoji="1" lang="en-US" altLang="ja-JP" dirty="0"/>
          </a:p>
          <a:p>
            <a:r>
              <a:rPr kumimoji="1" lang="en-US" altLang="ja-JP" dirty="0"/>
              <a:t>GPUSentinel</a:t>
            </a:r>
            <a:r>
              <a:rPr kumimoji="1" lang="ja-JP" altLang="en-US"/>
              <a:t>による障害検知では、プロセスによる</a:t>
            </a:r>
            <a:r>
              <a:rPr kumimoji="1" lang="en-US" altLang="ja-JP" dirty="0"/>
              <a:t>CPU</a:t>
            </a:r>
            <a:r>
              <a:rPr kumimoji="1" lang="ja-JP" altLang="en-US"/>
              <a:t>高負荷やメモリリークを検知します。</a:t>
            </a:r>
            <a:endParaRPr kumimoji="1" lang="en-US" altLang="ja-JP" dirty="0"/>
          </a:p>
          <a:p>
            <a:r>
              <a:rPr kumimoji="1" lang="ja-JP" altLang="en-US"/>
              <a:t>具体的には、</a:t>
            </a:r>
            <a:r>
              <a:rPr kumimoji="1" lang="en-US" altLang="ja-JP" dirty="0"/>
              <a:t>CPU</a:t>
            </a:r>
            <a:r>
              <a:rPr kumimoji="1" lang="ja-JP" altLang="en-US"/>
              <a:t>使用率やメモリ使用率を用いることで障害を検知し、障害発生時には原因プロセスを特定します。</a:t>
            </a:r>
            <a:endParaRPr kumimoji="1" lang="en-US" altLang="ja-JP" dirty="0"/>
          </a:p>
          <a:p>
            <a:endParaRPr kumimoji="1" lang="en-US" altLang="ja-JP" dirty="0"/>
          </a:p>
          <a:p>
            <a:r>
              <a:rPr kumimoji="1" lang="en-US" altLang="ja-JP" dirty="0"/>
              <a:t>SHFH</a:t>
            </a:r>
            <a:r>
              <a:rPr kumimoji="1" lang="ja-JP" altLang="en-US"/>
              <a:t>による障害検知では、</a:t>
            </a:r>
            <a:r>
              <a:rPr kumimoji="1" lang="en-US" altLang="ja-JP" dirty="0"/>
              <a:t>SHFH</a:t>
            </a:r>
            <a:r>
              <a:rPr kumimoji="1" lang="ja-JP" altLang="en-US"/>
              <a:t>で提案された</a:t>
            </a:r>
            <a:r>
              <a:rPr kumimoji="1" lang="en-US" altLang="ja-JP" dirty="0"/>
              <a:t>9</a:t>
            </a:r>
            <a:r>
              <a:rPr kumimoji="1" lang="ja-JP" altLang="en-US"/>
              <a:t>つのメトリクスの内</a:t>
            </a:r>
            <a:r>
              <a:rPr kumimoji="1" lang="en-US" altLang="ja-JP" dirty="0"/>
              <a:t>5</a:t>
            </a:r>
            <a:r>
              <a:rPr kumimoji="1" lang="ja-JP" altLang="en-US"/>
              <a:t>つのメトリクスに加え、</a:t>
            </a:r>
            <a:r>
              <a:rPr kumimoji="1" lang="en-US" altLang="ja-JP" dirty="0"/>
              <a:t>CPU</a:t>
            </a:r>
            <a:r>
              <a:rPr kumimoji="1" lang="ja-JP" altLang="en-US"/>
              <a:t>の割り込みに関する指標として</a:t>
            </a:r>
            <a:r>
              <a:rPr lang="en-US" altLang="ja-JP" dirty="0" err="1">
                <a:solidFill>
                  <a:srgbClr val="FF0000"/>
                </a:solidFill>
              </a:rPr>
              <a:t>int</a:t>
            </a:r>
            <a:r>
              <a:rPr lang="ja-JP" altLang="en-US">
                <a:solidFill>
                  <a:srgbClr val="FF0000"/>
                </a:solidFill>
              </a:rPr>
              <a:t>、</a:t>
            </a:r>
            <a:r>
              <a:rPr kumimoji="1" lang="ja-JP" altLang="en-US"/>
              <a:t>プロセスの状態が</a:t>
            </a:r>
            <a:r>
              <a:rPr kumimoji="1" lang="en-US" altLang="ja-JP" sz="1200" u="none" strike="noStrike" kern="1200" dirty="0">
                <a:solidFill>
                  <a:schemeClr val="tx1"/>
                </a:solidFill>
                <a:effectLst/>
                <a:latin typeface="+mn-lt"/>
                <a:cs typeface="+mn-cs"/>
              </a:rPr>
              <a:t>TASK_UNINTERRUPTIBLE</a:t>
            </a:r>
            <a:r>
              <a:rPr kumimoji="1" lang="ja-JP" altLang="en-US" sz="1200" u="none" strike="noStrike" kern="1200">
                <a:solidFill>
                  <a:schemeClr val="tx1"/>
                </a:solidFill>
                <a:effectLst/>
                <a:latin typeface="+mn-lt"/>
                <a:cs typeface="+mn-cs"/>
              </a:rPr>
              <a:t>であるものの総数として</a:t>
            </a:r>
            <a:r>
              <a:rPr kumimoji="1" lang="en-US" altLang="ja-JP" sz="1200" u="none" strike="noStrike" kern="1200" dirty="0">
                <a:solidFill>
                  <a:schemeClr val="tx1"/>
                </a:solidFill>
                <a:effectLst/>
                <a:latin typeface="+mn-lt"/>
                <a:cs typeface="+mn-cs"/>
              </a:rPr>
              <a:t>sleep</a:t>
            </a:r>
            <a:r>
              <a:rPr kumimoji="1" lang="ja-JP" altLang="en-US" sz="1200" u="none" strike="noStrike" kern="1200">
                <a:solidFill>
                  <a:schemeClr val="tx1"/>
                </a:solidFill>
                <a:effectLst/>
                <a:latin typeface="+mn-lt"/>
                <a:cs typeface="+mn-cs"/>
              </a:rPr>
              <a:t>の</a:t>
            </a:r>
            <a:r>
              <a:rPr kumimoji="1" lang="en-US" altLang="ja-JP" sz="1200" u="none" strike="noStrike" kern="1200" dirty="0">
                <a:solidFill>
                  <a:schemeClr val="tx1"/>
                </a:solidFill>
                <a:effectLst/>
                <a:latin typeface="+mn-lt"/>
                <a:cs typeface="+mn-cs"/>
              </a:rPr>
              <a:t>2</a:t>
            </a:r>
            <a:r>
              <a:rPr kumimoji="1" lang="ja-JP" altLang="en-US" sz="1200" u="none" strike="noStrike" kern="1200">
                <a:solidFill>
                  <a:schemeClr val="tx1"/>
                </a:solidFill>
                <a:effectLst/>
                <a:latin typeface="+mn-lt"/>
                <a:cs typeface="+mn-cs"/>
              </a:rPr>
              <a:t>つを新たに定義し、</a:t>
            </a:r>
            <a:r>
              <a:rPr kumimoji="1" lang="ja-JP" altLang="en-US"/>
              <a:t>計</a:t>
            </a:r>
            <a:r>
              <a:rPr kumimoji="1" lang="en-US" altLang="ja-JP" dirty="0"/>
              <a:t>7</a:t>
            </a:r>
            <a:r>
              <a:rPr kumimoji="1" lang="ja-JP" altLang="en-US"/>
              <a:t>つのメトリクスを使用することで</a:t>
            </a:r>
            <a:r>
              <a:rPr kumimoji="1" lang="en-US" altLang="ja-JP" dirty="0"/>
              <a:t>6</a:t>
            </a:r>
            <a:r>
              <a:rPr kumimoji="1" lang="ja-JP" altLang="en-US"/>
              <a:t>種類の障害を検知します。</a:t>
            </a:r>
            <a:endParaRPr kumimoji="1" lang="en-US" altLang="ja-JP" dirty="0"/>
          </a:p>
          <a:p>
            <a:r>
              <a:rPr kumimoji="1" lang="ja-JP" altLang="en-US"/>
              <a:t>障害の内容および各障害の検知に使用するメトリクスは表の通りです。</a:t>
            </a:r>
            <a:endParaRPr kumimoji="1" lang="en-US" altLang="ja-JP" dirty="0"/>
          </a:p>
          <a:p>
            <a:r>
              <a:rPr kumimoji="1" lang="ja-JP" altLang="en-US"/>
              <a:t>障害は無限ループと無期限待機で大きく</a:t>
            </a:r>
            <a:r>
              <a:rPr kumimoji="1" lang="en-US" altLang="ja-JP" dirty="0"/>
              <a:t>2</a:t>
            </a:r>
            <a:r>
              <a:rPr kumimoji="1" lang="ja-JP" altLang="en-US"/>
              <a:t>つに分類され、無限ループでは割り込みとプリエンプションの可否によって</a:t>
            </a:r>
            <a:r>
              <a:rPr kumimoji="1" lang="en-US" altLang="ja-JP" dirty="0"/>
              <a:t>3</a:t>
            </a:r>
            <a:r>
              <a:rPr kumimoji="1" lang="ja-JP" altLang="en-US"/>
              <a:t>種類、無期限待機ではリソースの解放状況によって</a:t>
            </a:r>
            <a:r>
              <a:rPr kumimoji="1" lang="en-US" altLang="ja-JP" dirty="0"/>
              <a:t>3</a:t>
            </a:r>
            <a:r>
              <a:rPr kumimoji="1" lang="ja-JP" altLang="en-US"/>
              <a:t>種類に分類されています。</a:t>
            </a:r>
            <a:endParaRPr kumimoji="1" lang="en-US" altLang="ja-JP" dirty="0"/>
          </a:p>
          <a:p>
            <a:endParaRPr kumimoji="1" lang="en-US" altLang="ja-JP" dirty="0"/>
          </a:p>
          <a:p>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err="1">
                <a:solidFill>
                  <a:srgbClr val="FF0000"/>
                </a:solidFill>
              </a:rPr>
              <a:t>int</a:t>
            </a:r>
            <a:r>
              <a:rPr lang="en-US" altLang="ja-JP" dirty="0">
                <a:solidFill>
                  <a:srgbClr val="FF0000"/>
                </a:solidFill>
              </a:rPr>
              <a:t>: interrupt</a:t>
            </a:r>
            <a:r>
              <a:rPr lang="ja-JP" altLang="en-US">
                <a:solidFill>
                  <a:srgbClr val="FF0000"/>
                </a:solidFill>
              </a:rPr>
              <a:t> </a:t>
            </a:r>
            <a:r>
              <a:rPr lang="en-US" altLang="ja-JP" dirty="0">
                <a:solidFill>
                  <a:srgbClr val="FF0000"/>
                </a:solidFill>
              </a:rPr>
              <a:t>jiffies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rPr>
              <a:t>sleep: uninterruptible sleep</a:t>
            </a:r>
            <a:endParaRPr kumimoji="1" lang="en-US" altLang="ja-JP" dirty="0"/>
          </a:p>
          <a:p>
            <a:r>
              <a:rPr kumimoji="1" lang="ja-JP" altLang="en-US" sz="1200" u="none" strike="noStrike" kern="1200">
                <a:solidFill>
                  <a:schemeClr val="tx1"/>
                </a:solidFill>
                <a:effectLst/>
                <a:latin typeface="+mn-lt"/>
                <a:cs typeface="+mn-cs"/>
              </a:rPr>
              <a:t>コンテキストスイッチ：複数のプロセスが</a:t>
            </a:r>
            <a:r>
              <a:rPr kumimoji="1" lang="en-US" altLang="ja-JP" sz="1200" u="none" strike="noStrike" kern="1200" dirty="0">
                <a:solidFill>
                  <a:schemeClr val="tx1"/>
                </a:solidFill>
                <a:effectLst/>
                <a:latin typeface="+mn-lt"/>
                <a:cs typeface="+mn-cs"/>
              </a:rPr>
              <a:t>1</a:t>
            </a:r>
            <a:r>
              <a:rPr kumimoji="1" lang="ja-JP" altLang="en-US" sz="1200" u="none" strike="noStrike" kern="1200">
                <a:solidFill>
                  <a:schemeClr val="tx1"/>
                </a:solidFill>
                <a:effectLst/>
                <a:latin typeface="+mn-lt"/>
                <a:cs typeface="+mn-cs"/>
              </a:rPr>
              <a:t>つの</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を共有できるように、</a:t>
            </a:r>
            <a:r>
              <a:rPr kumimoji="1" lang="en-US" altLang="ja-JP" sz="1200" u="none" strike="noStrike" kern="1200" dirty="0">
                <a:solidFill>
                  <a:schemeClr val="tx1"/>
                </a:solidFill>
                <a:effectLst/>
                <a:latin typeface="+mn-lt"/>
                <a:cs typeface="+mn-cs"/>
              </a:rPr>
              <a:t>CPU</a:t>
            </a:r>
            <a:r>
              <a:rPr kumimoji="1" lang="ja-JP" altLang="en-US" sz="1200" u="none" strike="noStrike" kern="1200">
                <a:solidFill>
                  <a:schemeClr val="tx1"/>
                </a:solidFill>
                <a:effectLst/>
                <a:latin typeface="+mn-lt"/>
                <a:cs typeface="+mn-cs"/>
              </a:rPr>
              <a:t>の状態を保存したり復元したりする過程</a:t>
            </a:r>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ネットワークに関しては論文に書かれていなかった</a:t>
            </a:r>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17</a:t>
            </a:fld>
            <a:endParaRPr kumimoji="1" lang="ja-JP" altLang="en-US"/>
          </a:p>
        </p:txBody>
      </p:sp>
    </p:spTree>
    <p:extLst>
      <p:ext uri="{BB962C8B-B14F-4D97-AF65-F5344CB8AC3E}">
        <p14:creationId xmlns:p14="http://schemas.microsoft.com/office/powerpoint/2010/main" val="146732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GPU</a:t>
            </a:r>
            <a:r>
              <a:rPr lang="ja-JP" altLang="en-US"/>
              <a:t>上で動作する</a:t>
            </a:r>
            <a:r>
              <a:rPr lang="en-US" altLang="ja-JP" dirty="0"/>
              <a:t>OS</a:t>
            </a:r>
            <a:r>
              <a:rPr lang="ja-JP" altLang="en-US"/>
              <a:t>監視システムは、</a:t>
            </a:r>
            <a:r>
              <a:rPr lang="en-US" altLang="ja-JP" dirty="0"/>
              <a:t>Linux</a:t>
            </a:r>
            <a:r>
              <a:rPr lang="ja-JP" altLang="en-US"/>
              <a:t>のカーネルモジュールのように</a:t>
            </a:r>
            <a:r>
              <a:rPr lang="en-US" altLang="ja-JP" dirty="0"/>
              <a:t>C</a:t>
            </a:r>
            <a:r>
              <a:rPr lang="ja-JP" altLang="en-US"/>
              <a:t>言語で記述することで、</a:t>
            </a:r>
            <a:r>
              <a:rPr lang="en-US" altLang="ja-JP" dirty="0"/>
              <a:t>Linux</a:t>
            </a:r>
            <a:r>
              <a:rPr lang="ja-JP" altLang="en-US"/>
              <a:t>のカーネルメモリから</a:t>
            </a:r>
            <a:r>
              <a:rPr lang="en-US" altLang="ja-JP" dirty="0"/>
              <a:t>SHFH</a:t>
            </a:r>
            <a:r>
              <a:rPr lang="ja-JP" altLang="en-US"/>
              <a:t>のメトリクス等を取得することができます。</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しかし、</a:t>
            </a:r>
            <a:r>
              <a:rPr lang="en-US" altLang="ja-JP" dirty="0"/>
              <a:t>OS</a:t>
            </a:r>
            <a:r>
              <a:rPr lang="ja-JP" altLang="en-US"/>
              <a:t>データにアクセスしようとしても、</a:t>
            </a:r>
            <a:r>
              <a:rPr lang="en-US" altLang="ja-JP" dirty="0"/>
              <a:t>(*)</a:t>
            </a:r>
            <a:r>
              <a:rPr lang="ja-JP" altLang="en-US"/>
              <a:t>そのままの実装では</a:t>
            </a:r>
            <a:r>
              <a:rPr lang="en-US" altLang="ja-JP" dirty="0"/>
              <a:t>GPU</a:t>
            </a:r>
            <a:r>
              <a:rPr lang="ja-JP" altLang="en-US"/>
              <a:t>メモリにしかアクセスすることができません。</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そこで、</a:t>
            </a:r>
            <a:r>
              <a:rPr lang="en-US" altLang="ja-JP" dirty="0"/>
              <a:t>GPUSentinel</a:t>
            </a:r>
            <a:r>
              <a:rPr lang="ja-JP" altLang="en-US"/>
              <a:t>が提供する</a:t>
            </a:r>
            <a:r>
              <a:rPr lang="en-US" altLang="ja-JP" dirty="0" err="1"/>
              <a:t>LLView</a:t>
            </a:r>
            <a:r>
              <a:rPr lang="ja-JP" altLang="en-US"/>
              <a:t>を用いることで、</a:t>
            </a:r>
            <a:r>
              <a:rPr lang="en-US" altLang="ja-JP" dirty="0"/>
              <a:t>(*)OS</a:t>
            </a:r>
            <a:r>
              <a:rPr lang="ja-JP" altLang="en-US"/>
              <a:t>データにアクセスするコードをメインメモリへのアクセスに変換します。</a:t>
            </a:r>
            <a:endParaRPr lang="en-US" altLang="ja-JP" dirty="0"/>
          </a:p>
          <a:p>
            <a:endParaRPr lang="en-US" altLang="ja-JP" dirty="0"/>
          </a:p>
          <a:p>
            <a:r>
              <a:rPr lang="en-US" altLang="ja-JP" dirty="0"/>
              <a:t>------------------------------------------------------</a:t>
            </a:r>
          </a:p>
          <a:p>
            <a:endParaRPr lang="en-US" altLang="ja-JP" dirty="0"/>
          </a:p>
          <a:p>
            <a:r>
              <a:rPr lang="ja-JP" altLang="en-US" dirty="0"/>
              <a:t>・検知プログラムは</a:t>
            </a:r>
            <a:r>
              <a:rPr lang="en-US" altLang="ja-JP" dirty="0"/>
              <a:t>OS</a:t>
            </a:r>
            <a:r>
              <a:rPr lang="ja-JP" altLang="en-US" dirty="0"/>
              <a:t>データの仮想アドレスを</a:t>
            </a:r>
            <a:r>
              <a:rPr lang="en-US" altLang="ja-JP" dirty="0"/>
              <a:t>GPU</a:t>
            </a:r>
            <a:r>
              <a:rPr lang="ja-JP" altLang="en-US" dirty="0"/>
              <a:t>アドレスに変換する必要</a:t>
            </a:r>
            <a:endParaRPr lang="en-US" altLang="ja-JP" dirty="0"/>
          </a:p>
          <a:p>
            <a:r>
              <a:rPr lang="en-US" altLang="ja-JP" dirty="0"/>
              <a:t>OS</a:t>
            </a:r>
            <a:r>
              <a:rPr lang="ja-JP" altLang="en-US" dirty="0"/>
              <a:t>データの仮想アドレスの変換は冗長かつ煩雑</a:t>
            </a:r>
            <a:endParaRPr kumimoji="1" lang="en-US" altLang="ja-JP" dirty="0"/>
          </a:p>
          <a:p>
            <a:r>
              <a:rPr kumimoji="1" lang="ja-JP" altLang="en-US" dirty="0"/>
              <a:t>　</a:t>
            </a:r>
            <a:r>
              <a:rPr lang="ja-JP" altLang="en-US" dirty="0"/>
              <a:t>仮想アドレスを</a:t>
            </a:r>
            <a:r>
              <a:rPr lang="en-US" altLang="ja-JP" dirty="0"/>
              <a:t>GPU</a:t>
            </a:r>
            <a:r>
              <a:rPr lang="ja-JP" altLang="en-US" dirty="0"/>
              <a:t>アドレスに変換するためには，</a:t>
            </a:r>
            <a:r>
              <a:rPr lang="en-US" altLang="ja-JP" dirty="0"/>
              <a:t>OS</a:t>
            </a:r>
            <a:r>
              <a:rPr lang="ja-JP" altLang="en-US" dirty="0"/>
              <a:t>のページテーブルを用いて物理アドレスに変換する作業が必要</a:t>
            </a:r>
            <a:endParaRPr lang="en-US" altLang="ja-JP" dirty="0"/>
          </a:p>
          <a:p>
            <a:r>
              <a:rPr lang="en-US" altLang="ja-JP" dirty="0"/>
              <a:t>GPUSentinel</a:t>
            </a:r>
            <a:r>
              <a:rPr lang="ja-JP" altLang="en-US" dirty="0"/>
              <a:t>で提案されている</a:t>
            </a:r>
            <a:r>
              <a:rPr lang="en-US" altLang="ja-JP" dirty="0" err="1"/>
              <a:t>LLView</a:t>
            </a:r>
            <a:r>
              <a:rPr lang="ja-JP" altLang="en-US" dirty="0"/>
              <a:t>を使用</a:t>
            </a:r>
            <a:endParaRPr kumimoji="1" lang="en-US" altLang="ja-JP" dirty="0"/>
          </a:p>
          <a:p>
            <a:r>
              <a:rPr kumimoji="1" lang="ja-JP" altLang="en-US" dirty="0"/>
              <a:t>　</a:t>
            </a:r>
            <a:r>
              <a:rPr lang="en-US" altLang="ja-JP" dirty="0"/>
              <a:t>GPU</a:t>
            </a:r>
            <a:r>
              <a:rPr lang="ja-JP" altLang="en-US" dirty="0"/>
              <a:t>上のプログラムを</a:t>
            </a:r>
            <a:r>
              <a:rPr lang="en-US" altLang="ja-JP" dirty="0"/>
              <a:t>LLVM</a:t>
            </a:r>
            <a:r>
              <a:rPr lang="ja-JP" altLang="en-US" dirty="0"/>
              <a:t>を用いてコンパイルし，生成された中間表現を変換</a:t>
            </a:r>
            <a:endParaRPr lang="en-US" altLang="ja-JP" dirty="0"/>
          </a:p>
          <a:p>
            <a:r>
              <a:rPr lang="ja-JP" altLang="en-US" dirty="0"/>
              <a:t>　　</a:t>
            </a:r>
            <a:r>
              <a:rPr lang="en-US" altLang="ja-JP" dirty="0"/>
              <a:t>OS</a:t>
            </a:r>
            <a:r>
              <a:rPr lang="ja-JP" altLang="en-US" dirty="0"/>
              <a:t>の大域変数は対応する仮想アドレスに変換</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　　透過的なアドレス変換</a:t>
            </a:r>
            <a:r>
              <a:rPr lang="ja-JP" altLang="en-US"/>
              <a:t>を実現</a:t>
            </a:r>
            <a:endParaRPr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18</a:t>
            </a:fld>
            <a:endParaRPr kumimoji="1" lang="ja-JP" altLang="en-US"/>
          </a:p>
        </p:txBody>
      </p:sp>
    </p:spTree>
    <p:extLst>
      <p:ext uri="{BB962C8B-B14F-4D97-AF65-F5344CB8AC3E}">
        <p14:creationId xmlns:p14="http://schemas.microsoft.com/office/powerpoint/2010/main" val="3384515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また、</a:t>
            </a:r>
            <a:r>
              <a:rPr lang="en-US" altLang="ja-JP" dirty="0"/>
              <a:t>GRASS</a:t>
            </a:r>
            <a:r>
              <a:rPr lang="ja-JP" altLang="en-US"/>
              <a:t>では、</a:t>
            </a:r>
            <a:r>
              <a:rPr lang="en-US" altLang="ja-JP" dirty="0"/>
              <a:t>GPU</a:t>
            </a:r>
            <a:r>
              <a:rPr lang="ja-JP" altLang="en-US"/>
              <a:t>からメインメモリへのアクセスを可能にするために</a:t>
            </a:r>
            <a:r>
              <a:rPr lang="en-US" altLang="ja-JP" dirty="0"/>
              <a:t>GPUSentinel</a:t>
            </a:r>
            <a:r>
              <a:rPr lang="ja-JP" altLang="en-US"/>
              <a:t>が提供するメモリ管理機構を利用します。</a:t>
            </a:r>
            <a:endParaRPr lang="en-US" altLang="ja-JP" dirty="0"/>
          </a:p>
          <a:p>
            <a:endParaRPr lang="en-US" altLang="ja-JP" dirty="0"/>
          </a:p>
          <a:p>
            <a:r>
              <a:rPr lang="ja-JP" altLang="en-US"/>
              <a:t>まず、メインメモリをプロセスアドレス空間にマッピングしますが、そのままメインメモリをマッピングするとメモリ全体が使用中となり</a:t>
            </a:r>
            <a:r>
              <a:rPr lang="en-US" altLang="ja-JP" dirty="0"/>
              <a:t>OS</a:t>
            </a:r>
            <a:r>
              <a:rPr lang="ja-JP" altLang="en-US"/>
              <a:t>の動作が停止してしまいます。</a:t>
            </a:r>
            <a:endParaRPr lang="en-US" altLang="ja-JP" dirty="0"/>
          </a:p>
          <a:p>
            <a:r>
              <a:rPr lang="ja-JP" altLang="en-US"/>
              <a:t>そこで、専用デバイスファイルを用いてメインメモリ全体が使用中になるのを防止し、</a:t>
            </a:r>
            <a:r>
              <a:rPr lang="en-US" altLang="ja-JP" dirty="0"/>
              <a:t>(*)</a:t>
            </a:r>
            <a:r>
              <a:rPr lang="ja-JP" altLang="en-US"/>
              <a:t>メインメモリをプロセスアドレス空間にマッピングします。</a:t>
            </a:r>
            <a:endParaRPr lang="en-US" altLang="ja-JP" dirty="0"/>
          </a:p>
          <a:p>
            <a:endParaRPr lang="en-US" altLang="ja-JP" dirty="0"/>
          </a:p>
          <a:p>
            <a:r>
              <a:rPr lang="en-US" altLang="ja-JP" dirty="0"/>
              <a:t>(*)</a:t>
            </a:r>
            <a:r>
              <a:rPr lang="ja-JP" altLang="en-US"/>
              <a:t>次に、</a:t>
            </a:r>
            <a:r>
              <a:rPr lang="en-US" altLang="ja-JP" dirty="0"/>
              <a:t>CUDA</a:t>
            </a:r>
            <a:r>
              <a:rPr lang="ja-JP" altLang="en-US"/>
              <a:t>のマップトメモリ機能を用いることでメインメモリを</a:t>
            </a:r>
            <a:r>
              <a:rPr lang="en-US" altLang="ja-JP" dirty="0"/>
              <a:t>GPU</a:t>
            </a:r>
            <a:r>
              <a:rPr lang="ja-JP" altLang="en-US"/>
              <a:t>アドレス空間にマッピングし、</a:t>
            </a:r>
            <a:r>
              <a:rPr lang="en-US" altLang="ja-JP" dirty="0"/>
              <a:t>GPU</a:t>
            </a:r>
            <a:r>
              <a:rPr lang="ja-JP" altLang="en-US"/>
              <a:t>からメインメモリへのアクセスを可能にします。</a:t>
            </a:r>
            <a:endParaRPr lang="en-US" altLang="ja-JP" dirty="0"/>
          </a:p>
          <a:p>
            <a:endParaRPr lang="en-US" altLang="ja-JP" dirty="0"/>
          </a:p>
          <a:p>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19</a:t>
            </a:fld>
            <a:endParaRPr kumimoji="1" lang="ja-JP" altLang="en-US"/>
          </a:p>
        </p:txBody>
      </p:sp>
    </p:spTree>
    <p:extLst>
      <p:ext uri="{BB962C8B-B14F-4D97-AF65-F5344CB8AC3E}">
        <p14:creationId xmlns:p14="http://schemas.microsoft.com/office/powerpoint/2010/main" val="111025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a:t>近年</a:t>
            </a:r>
            <a:r>
              <a:rPr kumimoji="1" lang="ja-JP" altLang="en-US" dirty="0"/>
              <a:t>、システムの複雑化に伴い、</a:t>
            </a:r>
            <a:r>
              <a:rPr kumimoji="1" lang="ja-JP" altLang="en-US"/>
              <a:t>様々な障害が</a:t>
            </a:r>
            <a:r>
              <a:rPr kumimoji="1" lang="ja-JP" altLang="en-US" dirty="0"/>
              <a:t>引き起こされるようになってきて</a:t>
            </a:r>
            <a:r>
              <a:rPr kumimoji="1" lang="ja-JP" altLang="en-US"/>
              <a:t>います。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仮にシステムに障害が発生するとサービスが停止し、サービス提供者は大きな経済的損失を被ります。</a:t>
            </a:r>
            <a:r>
              <a:rPr kumimoji="1" lang="en-US" altLang="ja-JP" sz="1200" kern="1200" dirty="0">
                <a:solidFill>
                  <a:schemeClr val="tx1"/>
                </a:solidFill>
                <a:effectLst/>
                <a:latin typeface="+mn-lt"/>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実際に、</a:t>
            </a:r>
            <a:r>
              <a:rPr kumimoji="1" lang="en-US" altLang="ja-JP" sz="1200" kern="1200" dirty="0">
                <a:solidFill>
                  <a:schemeClr val="tx1"/>
                </a:solidFill>
                <a:effectLst/>
                <a:latin typeface="+mn-lt"/>
                <a:cs typeface="+mn-cs"/>
              </a:rPr>
              <a:t>2018</a:t>
            </a:r>
            <a:r>
              <a:rPr kumimoji="1" lang="ja-JP" altLang="en-US" sz="1200" kern="1200">
                <a:solidFill>
                  <a:schemeClr val="tx1"/>
                </a:solidFill>
                <a:effectLst/>
                <a:latin typeface="+mn-lt"/>
                <a:cs typeface="+mn-cs"/>
              </a:rPr>
              <a:t>年の</a:t>
            </a:r>
            <a:r>
              <a:rPr kumimoji="1" lang="en-US" altLang="ja-JP" sz="1200" kern="1200" dirty="0">
                <a:solidFill>
                  <a:schemeClr val="tx1"/>
                </a:solidFill>
                <a:effectLst/>
                <a:latin typeface="+mn-lt"/>
                <a:cs typeface="+mn-cs"/>
              </a:rPr>
              <a:t>Amazon Prime Day</a:t>
            </a:r>
            <a:r>
              <a:rPr kumimoji="1" lang="ja-JP" altLang="en-US" sz="1200" kern="1200">
                <a:solidFill>
                  <a:schemeClr val="tx1"/>
                </a:solidFill>
                <a:effectLst/>
                <a:latin typeface="+mn-lt"/>
                <a:cs typeface="+mn-cs"/>
              </a:rPr>
              <a:t>では</a:t>
            </a:r>
            <a:r>
              <a:rPr kumimoji="1" lang="en-US" altLang="ja-JP" sz="1200" kern="1200" dirty="0">
                <a:solidFill>
                  <a:schemeClr val="tx1"/>
                </a:solidFill>
                <a:effectLst/>
                <a:latin typeface="+mn-lt"/>
                <a:cs typeface="+mn-cs"/>
              </a:rPr>
              <a:t>1</a:t>
            </a:r>
            <a:r>
              <a:rPr kumimoji="1" lang="ja-JP" altLang="en-US" sz="1200" kern="1200">
                <a:solidFill>
                  <a:schemeClr val="tx1"/>
                </a:solidFill>
                <a:effectLst/>
                <a:latin typeface="+mn-lt"/>
                <a:cs typeface="+mn-cs"/>
              </a:rPr>
              <a:t>時間の障害により</a:t>
            </a:r>
            <a:r>
              <a:rPr kumimoji="1" lang="en-US" altLang="ja-JP" sz="1200" kern="1200" dirty="0">
                <a:solidFill>
                  <a:schemeClr val="tx1"/>
                </a:solidFill>
                <a:effectLst/>
                <a:latin typeface="+mn-lt"/>
                <a:cs typeface="+mn-cs"/>
              </a:rPr>
              <a:t>7,200</a:t>
            </a:r>
            <a:r>
              <a:rPr kumimoji="1" lang="ja-JP" altLang="en-US" sz="1200" kern="1200">
                <a:solidFill>
                  <a:schemeClr val="tx1"/>
                </a:solidFill>
                <a:effectLst/>
                <a:latin typeface="+mn-lt"/>
                <a:cs typeface="+mn-cs"/>
              </a:rPr>
              <a:t>万ドルの損失が発生したと試算されています。 </a:t>
            </a:r>
            <a:endParaRPr kumimoji="1" lang="en-US" altLang="ja-JP" dirty="0"/>
          </a:p>
          <a:p>
            <a:endParaRPr kumimoji="1" lang="en-US" altLang="ja-JP" dirty="0"/>
          </a:p>
          <a:p>
            <a:r>
              <a:rPr kumimoji="1" lang="ja-JP" altLang="en-US"/>
              <a:t>その為、システム障害は迅速かつ正確に検知する必要があります。</a:t>
            </a:r>
            <a:endParaRPr kumimoji="1" lang="en-US" altLang="ja-JP" dirty="0"/>
          </a:p>
          <a:p>
            <a:r>
              <a:rPr kumimoji="1" lang="ja-JP" altLang="en-US"/>
              <a:t>可能であれば、障害が発生する前に兆候を検知し予防することが望ましいのですが、障害の予防は難しいのが現状です。</a:t>
            </a:r>
            <a:endParaRPr kumimoji="1" lang="en-US" altLang="ja-JP" dirty="0"/>
          </a:p>
          <a:p>
            <a:r>
              <a:rPr kumimoji="1" lang="ja-JP" altLang="en-US"/>
              <a:t>また、障害の原因を特定することは、さらなる被害を防ぐ為にも重要です。</a:t>
            </a:r>
            <a:endParaRPr kumimoji="1" lang="en-US" altLang="ja-JP" dirty="0"/>
          </a:p>
          <a:p>
            <a:endParaRPr kumimoji="1" lang="en-US" altLang="ja-JP" dirty="0"/>
          </a:p>
          <a:p>
            <a:r>
              <a:rPr kumimoji="1" lang="en-US" altLang="ja-JP" dirty="0"/>
              <a:t>------------------------------------------------------</a:t>
            </a:r>
          </a:p>
          <a:p>
            <a:endParaRPr lang="ja-JP" altLang="en-US" dirty="0">
              <a:effectLst/>
            </a:endParaRP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a:t>
            </a:fld>
            <a:endParaRPr kumimoji="1" lang="ja-JP" altLang="en-US"/>
          </a:p>
        </p:txBody>
      </p:sp>
    </p:spTree>
    <p:extLst>
      <p:ext uri="{BB962C8B-B14F-4D97-AF65-F5344CB8AC3E}">
        <p14:creationId xmlns:p14="http://schemas.microsoft.com/office/powerpoint/2010/main" val="93216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solidFill>
                  <a:srgbClr val="FF0000"/>
                </a:solidFill>
              </a:rPr>
              <a:t>GRASS</a:t>
            </a:r>
            <a:r>
              <a:rPr kumimoji="1" lang="ja-JP" altLang="en-US" sz="1200">
                <a:solidFill>
                  <a:srgbClr val="FF0000"/>
                </a:solidFill>
              </a:rPr>
              <a:t>を実装し、有用性を確かめるための実験を</a:t>
            </a:r>
            <a:r>
              <a:rPr kumimoji="1" lang="en-US" altLang="ja-JP" sz="1200" dirty="0">
                <a:solidFill>
                  <a:srgbClr val="FF0000"/>
                </a:solidFill>
              </a:rPr>
              <a:t>4</a:t>
            </a:r>
            <a:r>
              <a:rPr kumimoji="1" lang="ja-JP" altLang="en-US" sz="1200">
                <a:solidFill>
                  <a:srgbClr val="FF0000"/>
                </a:solidFill>
              </a:rPr>
              <a:t>つ行いました。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まず、</a:t>
            </a:r>
            <a:r>
              <a:rPr kumimoji="1" lang="en-US" altLang="ja-JP" sz="1200" dirty="0">
                <a:solidFill>
                  <a:srgbClr val="FF0000"/>
                </a:solidFill>
              </a:rPr>
              <a:t>OS</a:t>
            </a:r>
            <a:r>
              <a:rPr kumimoji="1" lang="ja-JP" altLang="en-US" sz="1200">
                <a:solidFill>
                  <a:srgbClr val="FF0000"/>
                </a:solidFill>
              </a:rPr>
              <a:t>監視システムに対する障害の検知が行えることを確認しました。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加えて、プロセス情報の取得性能について調査し、</a:t>
            </a:r>
            <a:r>
              <a:rPr kumimoji="1" lang="en-US" altLang="ja-JP" sz="1200" dirty="0">
                <a:solidFill>
                  <a:srgbClr val="FF0000"/>
                </a:solidFill>
              </a:rPr>
              <a:t>2</a:t>
            </a:r>
            <a:r>
              <a:rPr kumimoji="1" lang="ja-JP" altLang="en-US" sz="1200">
                <a:solidFill>
                  <a:srgbClr val="FF0000"/>
                </a:solidFill>
              </a:rPr>
              <a:t>つのホストに発生する負荷を計測しました。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次に、監視対象ホストにシステム障害を発生させ、リモートホストで障害が検知できることを検証しました。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最後に、従来の検知手法によるリモートホストへの通知との比較を行いました。</a:t>
            </a:r>
            <a:endParaRPr kumimoji="1" lang="en-US" altLang="ja-JP"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r>
              <a:rPr kumimoji="1" lang="ja-JP" altLang="en-US" sz="1200" dirty="0">
                <a:solidFill>
                  <a:srgbClr val="FF0000"/>
                </a:solidFill>
              </a:rPr>
              <a:t>実験環境は表のようになっています。</a:t>
            </a:r>
            <a:endParaRPr kumimoji="1" lang="en-US" altLang="ja-JP" sz="1200" dirty="0">
              <a:solidFill>
                <a:srgbClr val="FF0000"/>
              </a:solidFill>
            </a:endParaRPr>
          </a:p>
          <a:p>
            <a:r>
              <a:rPr kumimoji="1" lang="ja-JP" altLang="en-US" sz="1200" dirty="0">
                <a:solidFill>
                  <a:srgbClr val="FF0000"/>
                </a:solidFill>
              </a:rPr>
              <a:t>監視対象ホストの</a:t>
            </a:r>
            <a:r>
              <a:rPr kumimoji="1" lang="en-US" altLang="ja-JP" sz="1200" dirty="0">
                <a:solidFill>
                  <a:srgbClr val="FF0000"/>
                </a:solidFill>
              </a:rPr>
              <a:t>OS</a:t>
            </a:r>
            <a:r>
              <a:rPr kumimoji="1" lang="ja-JP" altLang="en-US" sz="1200">
                <a:solidFill>
                  <a:srgbClr val="FF0000"/>
                </a:solidFill>
              </a:rPr>
              <a:t>には、</a:t>
            </a:r>
            <a:r>
              <a:rPr kumimoji="1" lang="en-US" altLang="ja-JP" sz="1200" dirty="0">
                <a:solidFill>
                  <a:srgbClr val="FF0000"/>
                </a:solidFill>
              </a:rPr>
              <a:t>GPUSentinel</a:t>
            </a:r>
            <a:r>
              <a:rPr kumimoji="1" lang="ja-JP" altLang="en-US" sz="1200">
                <a:solidFill>
                  <a:srgbClr val="FF0000"/>
                </a:solidFill>
              </a:rPr>
              <a:t>向けに修正</a:t>
            </a:r>
            <a:r>
              <a:rPr kumimoji="1" lang="ja-JP" altLang="en-US" sz="1200" dirty="0">
                <a:solidFill>
                  <a:srgbClr val="FF0000"/>
                </a:solidFill>
              </a:rPr>
              <a:t>した</a:t>
            </a:r>
            <a:r>
              <a:rPr kumimoji="1" lang="en-US" altLang="ja-JP" sz="1200" dirty="0">
                <a:solidFill>
                  <a:srgbClr val="FF0000"/>
                </a:solidFill>
              </a:rPr>
              <a:t>Linux4.4.64</a:t>
            </a:r>
            <a:r>
              <a:rPr kumimoji="1" lang="ja-JP" altLang="en-US" sz="1200" dirty="0">
                <a:solidFill>
                  <a:srgbClr val="FF0000"/>
                </a:solidFill>
              </a:rPr>
              <a:t>を</a:t>
            </a:r>
            <a:r>
              <a:rPr kumimoji="1" lang="ja-JP" altLang="en-US" sz="1200">
                <a:solidFill>
                  <a:srgbClr val="FF0000"/>
                </a:solidFill>
              </a:rPr>
              <a:t>使用しています。</a:t>
            </a:r>
            <a:endParaRPr kumimoji="1" lang="en-US" altLang="ja-JP" sz="1200" dirty="0">
              <a:solidFill>
                <a:srgbClr val="FF0000"/>
              </a:solidFill>
            </a:endParaRPr>
          </a:p>
          <a:p>
            <a:r>
              <a:rPr kumimoji="1" lang="ja-JP" altLang="en-US" sz="1200">
                <a:solidFill>
                  <a:srgbClr val="FF0000"/>
                </a:solidFill>
              </a:rPr>
              <a:t>また、</a:t>
            </a:r>
            <a:r>
              <a:rPr kumimoji="1" lang="en-US" altLang="ja-JP" sz="1200" dirty="0">
                <a:solidFill>
                  <a:srgbClr val="FF0000"/>
                </a:solidFill>
              </a:rPr>
              <a:t>GPU</a:t>
            </a:r>
            <a:r>
              <a:rPr kumimoji="1" lang="ja-JP" altLang="en-US" sz="1200">
                <a:solidFill>
                  <a:srgbClr val="FF0000"/>
                </a:solidFill>
              </a:rPr>
              <a:t>および</a:t>
            </a:r>
            <a:r>
              <a:rPr kumimoji="1" lang="en-US" altLang="ja-JP" sz="1200" dirty="0">
                <a:solidFill>
                  <a:srgbClr val="FF0000"/>
                </a:solidFill>
              </a:rPr>
              <a:t>NIC</a:t>
            </a:r>
            <a:r>
              <a:rPr kumimoji="1" lang="ja-JP" altLang="en-US" sz="1200">
                <a:solidFill>
                  <a:srgbClr val="FF0000"/>
                </a:solidFill>
              </a:rPr>
              <a:t>は</a:t>
            </a:r>
            <a:r>
              <a:rPr kumimoji="1" lang="en-US" altLang="ja-JP" sz="1200" dirty="0" err="1">
                <a:solidFill>
                  <a:srgbClr val="FF0000"/>
                </a:solidFill>
              </a:rPr>
              <a:t>GPUDirect</a:t>
            </a:r>
            <a:r>
              <a:rPr kumimoji="1" lang="en-US" altLang="ja-JP" sz="1200" dirty="0">
                <a:solidFill>
                  <a:srgbClr val="FF0000"/>
                </a:solidFill>
              </a:rPr>
              <a:t> RDMA</a:t>
            </a:r>
            <a:r>
              <a:rPr kumimoji="1" lang="ja-JP" altLang="en-US" sz="1200" dirty="0">
                <a:solidFill>
                  <a:srgbClr val="FF0000"/>
                </a:solidFill>
              </a:rPr>
              <a:t>に対応</a:t>
            </a:r>
            <a:r>
              <a:rPr kumimoji="1" lang="ja-JP" altLang="en-US" sz="1200">
                <a:solidFill>
                  <a:srgbClr val="FF0000"/>
                </a:solidFill>
              </a:rPr>
              <a:t>したものである必要があり、</a:t>
            </a:r>
            <a:r>
              <a:rPr kumimoji="1" lang="en-US" altLang="ja-JP" sz="1200" dirty="0">
                <a:solidFill>
                  <a:srgbClr val="FF0000"/>
                </a:solidFill>
              </a:rPr>
              <a:t>GPU</a:t>
            </a:r>
            <a:r>
              <a:rPr kumimoji="1" lang="ja-JP" altLang="en-US" sz="1200">
                <a:solidFill>
                  <a:srgbClr val="FF0000"/>
                </a:solidFill>
              </a:rPr>
              <a:t>には</a:t>
            </a:r>
            <a:r>
              <a:rPr kumimoji="1" lang="en-US" altLang="ja-JP" sz="1200" dirty="0">
                <a:solidFill>
                  <a:srgbClr val="FF0000"/>
                </a:solidFill>
              </a:rPr>
              <a:t>NVIDIA Quadro M4000</a:t>
            </a:r>
            <a:r>
              <a:rPr kumimoji="1" lang="ja-JP" altLang="en-US" sz="1200">
                <a:solidFill>
                  <a:srgbClr val="FF0000"/>
                </a:solidFill>
              </a:rPr>
              <a:t>を使用しています。</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p>
          <a:p>
            <a:endParaRPr kumimoji="1" lang="en-US" altLang="ja-JP" sz="1200" dirty="0">
              <a:solidFill>
                <a:srgbClr val="FF0000"/>
              </a:solidFill>
            </a:endParaRPr>
          </a:p>
          <a:p>
            <a:r>
              <a:rPr kumimoji="1" lang="en-US" altLang="ja-JP" sz="1200" dirty="0" err="1">
                <a:solidFill>
                  <a:srgbClr val="FF0000"/>
                </a:solidFill>
              </a:rPr>
              <a:t>RoCE</a:t>
            </a:r>
            <a:r>
              <a:rPr kumimoji="1" lang="en-US" altLang="ja-JP" sz="1200" dirty="0">
                <a:solidFill>
                  <a:srgbClr val="FF0000"/>
                </a:solidFill>
              </a:rPr>
              <a:t> (RDMA over Converged Ethernet, </a:t>
            </a:r>
            <a:r>
              <a:rPr kumimoji="1" lang="ja-JP" altLang="en-US" sz="1200" dirty="0">
                <a:solidFill>
                  <a:srgbClr val="FF0000"/>
                </a:solidFill>
              </a:rPr>
              <a:t>ろっきー</a:t>
            </a:r>
            <a:r>
              <a:rPr kumimoji="1" lang="en-US" altLang="ja-JP" sz="1200" dirty="0">
                <a:solidFill>
                  <a:srgbClr val="FF0000"/>
                </a:solidFill>
              </a:rPr>
              <a:t>) </a:t>
            </a:r>
            <a:r>
              <a:rPr kumimoji="1" lang="ja-JP" altLang="en-US" sz="1200" dirty="0">
                <a:solidFill>
                  <a:srgbClr val="FF0000"/>
                </a:solidFill>
              </a:rPr>
              <a:t>というプロトコルを使っている。</a:t>
            </a:r>
            <a:r>
              <a:rPr kumimoji="1" lang="en-US" altLang="ja-JP" sz="1200" dirty="0" err="1">
                <a:solidFill>
                  <a:srgbClr val="FF0000"/>
                </a:solidFill>
              </a:rPr>
              <a:t>Infiniband</a:t>
            </a:r>
            <a:r>
              <a:rPr kumimoji="1" lang="ja-JP" altLang="en-US" sz="1200" dirty="0">
                <a:solidFill>
                  <a:srgbClr val="FF0000"/>
                </a:solidFill>
              </a:rPr>
              <a:t>は</a:t>
            </a:r>
            <a:r>
              <a:rPr kumimoji="1" lang="en-US" altLang="ja-JP" sz="1200" dirty="0">
                <a:solidFill>
                  <a:srgbClr val="FF0000"/>
                </a:solidFill>
              </a:rPr>
              <a:t>RDMA</a:t>
            </a:r>
            <a:r>
              <a:rPr kumimoji="1" lang="ja-JP" altLang="en-US" sz="1200" dirty="0">
                <a:solidFill>
                  <a:srgbClr val="FF0000"/>
                </a:solidFill>
              </a:rPr>
              <a:t>を使える別のプロトコル。</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20</a:t>
            </a:fld>
            <a:endParaRPr kumimoji="1" lang="ja-JP" altLang="en-US"/>
          </a:p>
        </p:txBody>
      </p:sp>
    </p:spTree>
    <p:extLst>
      <p:ext uri="{BB962C8B-B14F-4D97-AF65-F5344CB8AC3E}">
        <p14:creationId xmlns:p14="http://schemas.microsoft.com/office/powerpoint/2010/main" val="73441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a:t>つ目の実験として、</a:t>
            </a:r>
            <a:r>
              <a:rPr kumimoji="1" lang="en-US" altLang="ja-JP" dirty="0"/>
              <a:t>OS</a:t>
            </a:r>
            <a:r>
              <a:rPr kumimoji="1" lang="ja-JP" altLang="en-US"/>
              <a:t>監視システムに対する障害検知の際に用いるハートビートに関する実験を行いました。</a:t>
            </a:r>
            <a:endParaRPr kumimoji="1" lang="en-US" altLang="ja-JP" dirty="0"/>
          </a:p>
          <a:p>
            <a:r>
              <a:rPr kumimoji="1" lang="ja-JP" altLang="en-US"/>
              <a:t>まず、</a:t>
            </a:r>
            <a:r>
              <a:rPr kumimoji="1" lang="en-US" altLang="ja-JP" dirty="0"/>
              <a:t>OS</a:t>
            </a:r>
            <a:r>
              <a:rPr kumimoji="1" lang="ja-JP" altLang="en-US"/>
              <a:t>の異常停止時にハートビートを送信し、正常に通信を行えることを検証しました。</a:t>
            </a:r>
            <a:endParaRPr kumimoji="1" lang="en-US" altLang="ja-JP" dirty="0"/>
          </a:p>
          <a:p>
            <a:r>
              <a:rPr kumimoji="1" lang="ja-JP" altLang="en-US"/>
              <a:t>具体的には、監視対象ホストにおいてカーネルパニックを発生させることで</a:t>
            </a:r>
            <a:r>
              <a:rPr kumimoji="1" lang="en-US" altLang="ja-JP" dirty="0"/>
              <a:t>OS</a:t>
            </a:r>
            <a:r>
              <a:rPr kumimoji="1" lang="ja-JP" altLang="en-US"/>
              <a:t>に異常を引き起こし、</a:t>
            </a:r>
            <a:r>
              <a:rPr kumimoji="1" lang="en-US" altLang="ja-JP" dirty="0"/>
              <a:t>OS</a:t>
            </a:r>
            <a:r>
              <a:rPr kumimoji="1" lang="ja-JP" altLang="en-US"/>
              <a:t>監視システムと正常に通信できることを確認しました。</a:t>
            </a:r>
            <a:endParaRPr kumimoji="1" lang="en-US" altLang="ja-JP" dirty="0"/>
          </a:p>
          <a:p>
            <a:r>
              <a:rPr kumimoji="1" lang="ja-JP" altLang="en-US"/>
              <a:t>次に、</a:t>
            </a:r>
            <a:r>
              <a:rPr kumimoji="1" lang="en-US" altLang="ja-JP" dirty="0"/>
              <a:t>OS</a:t>
            </a:r>
            <a:r>
              <a:rPr kumimoji="1" lang="ja-JP" altLang="en-US"/>
              <a:t>監視システムで無限ループを発生させ、リモート監視システムからハートビートを送信したところ、ポーリングを繰り返しても応答が返ってこないことを確認しました。</a:t>
            </a:r>
            <a:endParaRPr kumimoji="1" lang="en-US" altLang="ja-JP" dirty="0"/>
          </a:p>
          <a:p>
            <a:endParaRPr kumimoji="1" lang="en-US" altLang="ja-JP" dirty="0"/>
          </a:p>
          <a:p>
            <a:r>
              <a:rPr kumimoji="1" lang="ja-JP" altLang="en-US"/>
              <a:t>最後に、ハートビートの応答時間を計測し、性能を評価しました。</a:t>
            </a:r>
            <a:endParaRPr kumimoji="1" lang="en-US" altLang="ja-JP" dirty="0"/>
          </a:p>
          <a:p>
            <a:r>
              <a:rPr kumimoji="1" lang="ja-JP" altLang="en-US"/>
              <a:t>実験結果は図のようになっており、</a:t>
            </a:r>
            <a:r>
              <a:rPr kumimoji="1" lang="en-US" altLang="ja-JP" dirty="0"/>
              <a:t>OS</a:t>
            </a:r>
            <a:r>
              <a:rPr kumimoji="1" lang="ja-JP" altLang="en-US"/>
              <a:t>の通信機能を使う</a:t>
            </a:r>
            <a:r>
              <a:rPr kumimoji="1" lang="en-US" altLang="ja-JP" dirty="0"/>
              <a:t>ping</a:t>
            </a:r>
            <a:r>
              <a:rPr kumimoji="1" lang="ja-JP" altLang="en-US"/>
              <a:t>コマンドと比較しています。</a:t>
            </a:r>
            <a:endParaRPr kumimoji="1" lang="en-US" altLang="ja-JP" dirty="0"/>
          </a:p>
          <a:p>
            <a:r>
              <a:rPr kumimoji="1" lang="ja-JP" altLang="en-US"/>
              <a:t>なお、図の</a:t>
            </a:r>
            <a:r>
              <a:rPr kumimoji="1" lang="en-US" altLang="ja-JP" sz="1200" dirty="0">
                <a:solidFill>
                  <a:srgbClr val="FF0000"/>
                </a:solidFill>
              </a:rPr>
              <a:t>Request</a:t>
            </a:r>
            <a:r>
              <a:rPr kumimoji="1" lang="ja-JP" altLang="en-US" sz="1200">
                <a:solidFill>
                  <a:srgbClr val="FF0000"/>
                </a:solidFill>
              </a:rPr>
              <a:t>はリモート監視システムが要求を書き込み、書き込み完了フラグをセットするまでの時間、</a:t>
            </a:r>
            <a:r>
              <a:rPr kumimoji="1" lang="en-US" altLang="ja-JP" sz="1200" dirty="0">
                <a:solidFill>
                  <a:srgbClr val="FF0000"/>
                </a:solidFill>
              </a:rPr>
              <a:t>GPU</a:t>
            </a:r>
            <a:r>
              <a:rPr kumimoji="1" lang="ja-JP" altLang="en-US" sz="1200">
                <a:solidFill>
                  <a:srgbClr val="FF0000"/>
                </a:solidFill>
              </a:rPr>
              <a:t>は</a:t>
            </a:r>
            <a:r>
              <a:rPr kumimoji="1" lang="en-US" altLang="ja-JP" sz="1200" dirty="0">
                <a:solidFill>
                  <a:srgbClr val="FF0000"/>
                </a:solidFill>
              </a:rPr>
              <a:t>OS</a:t>
            </a:r>
            <a:r>
              <a:rPr kumimoji="1" lang="ja-JP" altLang="en-US" sz="1200">
                <a:solidFill>
                  <a:srgbClr val="FF0000"/>
                </a:solidFill>
              </a:rPr>
              <a:t>監視システムが処理を行い、読み込み許可フラグをセットするまでの時間を示しています。</a:t>
            </a:r>
            <a:endParaRPr kumimoji="1" lang="en-US" altLang="ja-JP" dirty="0"/>
          </a:p>
          <a:p>
            <a:r>
              <a:rPr kumimoji="1" lang="en-US" altLang="ja-JP" dirty="0"/>
              <a:t>ping</a:t>
            </a:r>
            <a:r>
              <a:rPr kumimoji="1" lang="ja-JP" altLang="en-US"/>
              <a:t>では</a:t>
            </a:r>
            <a:r>
              <a:rPr kumimoji="1" lang="en-US" altLang="ja-JP" dirty="0"/>
              <a:t>96[</a:t>
            </a:r>
            <a:r>
              <a:rPr kumimoji="1" lang="en-US" altLang="ja-JP" dirty="0" err="1"/>
              <a:t>μs</a:t>
            </a:r>
            <a:r>
              <a:rPr kumimoji="1" lang="en-US" altLang="ja-JP" dirty="0"/>
              <a:t>]</a:t>
            </a:r>
            <a:r>
              <a:rPr kumimoji="1" lang="ja-JP" altLang="en-US"/>
              <a:t>であったのに対して、</a:t>
            </a:r>
            <a:r>
              <a:rPr kumimoji="1" lang="en-US" altLang="ja-JP" dirty="0"/>
              <a:t>GRASS</a:t>
            </a:r>
            <a:r>
              <a:rPr kumimoji="1" lang="ja-JP" altLang="en-US"/>
              <a:t>では</a:t>
            </a:r>
            <a:r>
              <a:rPr kumimoji="1" lang="en-US" altLang="ja-JP" dirty="0"/>
              <a:t>75[</a:t>
            </a:r>
            <a:r>
              <a:rPr kumimoji="1" lang="en-US" altLang="ja-JP" dirty="0" err="1"/>
              <a:t>μs</a:t>
            </a:r>
            <a:r>
              <a:rPr kumimoji="1" lang="en-US" altLang="ja-JP" dirty="0"/>
              <a:t>]</a:t>
            </a:r>
            <a:r>
              <a:rPr kumimoji="1" lang="ja-JP" altLang="en-US"/>
              <a:t>と、十分に短い時間で安定した応答ができることを確認しました。</a:t>
            </a:r>
            <a:endParaRPr kumimoji="1" lang="en-US" altLang="ja-JP" dirty="0"/>
          </a:p>
          <a:p>
            <a:endParaRPr kumimoji="1" lang="en-US" altLang="ja-JP" dirty="0"/>
          </a:p>
          <a:p>
            <a:r>
              <a:rPr kumimoji="1" lang="en-US" altLang="ja-JP" dirty="0"/>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21</a:t>
            </a:fld>
            <a:endParaRPr kumimoji="1" lang="ja-JP" altLang="en-US"/>
          </a:p>
        </p:txBody>
      </p:sp>
    </p:spTree>
    <p:extLst>
      <p:ext uri="{BB962C8B-B14F-4D97-AF65-F5344CB8AC3E}">
        <p14:creationId xmlns:p14="http://schemas.microsoft.com/office/powerpoint/2010/main" val="2560385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a:t>つ目の実験として、</a:t>
            </a:r>
            <a:r>
              <a:rPr kumimoji="1" lang="ja-JP" altLang="en-US" sz="1200">
                <a:solidFill>
                  <a:srgbClr val="FF0000"/>
                </a:solidFill>
              </a:rPr>
              <a:t>プロセス情報を取得する時間を計測し、監視対象ホストおよびリモートホストに発生する負荷を確認しました。</a:t>
            </a:r>
            <a:endParaRPr kumimoji="1" lang="en-US" altLang="ja-JP" sz="1200" dirty="0">
              <a:solidFill>
                <a:srgbClr val="FF0000"/>
              </a:solidFill>
            </a:endParaRPr>
          </a:p>
          <a:p>
            <a:r>
              <a:rPr kumimoji="1" lang="ja-JP" altLang="en-US" sz="1200">
                <a:solidFill>
                  <a:srgbClr val="FF0000"/>
                </a:solidFill>
              </a:rPr>
              <a:t>具体的にはプロセス数のみを取得するコマンドとプロセスリストを取得するコマンドの</a:t>
            </a:r>
            <a:r>
              <a:rPr kumimoji="1" lang="en-US" altLang="ja-JP" sz="1200" dirty="0">
                <a:solidFill>
                  <a:srgbClr val="FF0000"/>
                </a:solidFill>
              </a:rPr>
              <a:t>2</a:t>
            </a:r>
            <a:r>
              <a:rPr kumimoji="1" lang="ja-JP" altLang="en-US" sz="1200">
                <a:solidFill>
                  <a:srgbClr val="FF0000"/>
                </a:solidFill>
              </a:rPr>
              <a:t>種類を実行し、取得時間への影響を確認しました。</a:t>
            </a:r>
            <a:endParaRPr kumimoji="1" lang="en-US" altLang="ja-JP" sz="1200" dirty="0">
              <a:solidFill>
                <a:srgbClr val="FF0000"/>
              </a:solidFill>
            </a:endParaRPr>
          </a:p>
          <a:p>
            <a:r>
              <a:rPr kumimoji="1" lang="ja-JP" altLang="en-US" sz="1200">
                <a:solidFill>
                  <a:srgbClr val="FF0000"/>
                </a:solidFill>
              </a:rPr>
              <a:t>なお、いずれの実行状態においてもプロセス数は</a:t>
            </a:r>
            <a:r>
              <a:rPr kumimoji="1" lang="en-US" altLang="ja-JP" sz="1200" dirty="0">
                <a:solidFill>
                  <a:srgbClr val="FF0000"/>
                </a:solidFill>
              </a:rPr>
              <a:t>155</a:t>
            </a:r>
            <a:r>
              <a:rPr kumimoji="1" lang="ja-JP" altLang="en-US" sz="1200">
                <a:solidFill>
                  <a:srgbClr val="FF0000"/>
                </a:solidFill>
              </a:rPr>
              <a:t>個に固定しています。</a:t>
            </a:r>
            <a:endParaRPr kumimoji="1" lang="en-US" altLang="ja-JP" sz="1200" dirty="0">
              <a:solidFill>
                <a:srgbClr val="FF0000"/>
              </a:solidFill>
            </a:endParaRPr>
          </a:p>
          <a:p>
            <a:endParaRPr kumimoji="1" lang="en-US" altLang="ja-JP" sz="1200" dirty="0">
              <a:solidFill>
                <a:srgbClr val="FF0000"/>
              </a:solidFill>
            </a:endParaRPr>
          </a:p>
          <a:p>
            <a:r>
              <a:rPr kumimoji="1" lang="ja-JP" altLang="en-US" sz="1200">
                <a:solidFill>
                  <a:srgbClr val="FF0000"/>
                </a:solidFill>
              </a:rPr>
              <a:t>実験結果は図のようになっており、図の</a:t>
            </a:r>
            <a:r>
              <a:rPr kumimoji="1" lang="en-US" altLang="ja-JP" sz="1200" dirty="0">
                <a:solidFill>
                  <a:srgbClr val="FF0000"/>
                </a:solidFill>
              </a:rPr>
              <a:t>Request</a:t>
            </a:r>
            <a:r>
              <a:rPr kumimoji="1" lang="ja-JP" altLang="en-US" sz="1200">
                <a:solidFill>
                  <a:srgbClr val="FF0000"/>
                </a:solidFill>
              </a:rPr>
              <a:t>および</a:t>
            </a:r>
            <a:r>
              <a:rPr kumimoji="1" lang="en-US" altLang="ja-JP" sz="1200" dirty="0">
                <a:solidFill>
                  <a:srgbClr val="FF0000"/>
                </a:solidFill>
              </a:rPr>
              <a:t>GPU</a:t>
            </a:r>
            <a:r>
              <a:rPr kumimoji="1" lang="ja-JP" altLang="en-US" sz="1200">
                <a:solidFill>
                  <a:srgbClr val="FF0000"/>
                </a:solidFill>
              </a:rPr>
              <a:t>は先ほどと同様、</a:t>
            </a:r>
            <a:r>
              <a:rPr kumimoji="1" lang="en-US" altLang="ja-JP" sz="1200" dirty="0">
                <a:solidFill>
                  <a:srgbClr val="FF0000"/>
                </a:solidFill>
              </a:rPr>
              <a:t>Receive</a:t>
            </a:r>
            <a:r>
              <a:rPr kumimoji="1" lang="ja-JP" altLang="en-US" sz="1200">
                <a:solidFill>
                  <a:srgbClr val="FF0000"/>
                </a:solidFill>
              </a:rPr>
              <a:t>は検知情報の取得時間を示しています。</a:t>
            </a:r>
            <a:endParaRPr kumimoji="1" lang="en-US" altLang="ja-JP" sz="1200" dirty="0">
              <a:solidFill>
                <a:srgbClr val="FF0000"/>
              </a:solidFill>
            </a:endParaRPr>
          </a:p>
          <a:p>
            <a:r>
              <a:rPr kumimoji="1" lang="ja-JP" altLang="en-US" sz="1200">
                <a:solidFill>
                  <a:srgbClr val="FF0000"/>
                </a:solidFill>
              </a:rPr>
              <a:t>この結果から、処理情報の増加は</a:t>
            </a:r>
            <a:r>
              <a:rPr kumimoji="1" lang="en-US" altLang="ja-JP" sz="1200" dirty="0">
                <a:solidFill>
                  <a:srgbClr val="FF0000"/>
                </a:solidFill>
              </a:rPr>
              <a:t>OS</a:t>
            </a:r>
            <a:r>
              <a:rPr kumimoji="1" lang="ja-JP" altLang="en-US" sz="1200">
                <a:solidFill>
                  <a:srgbClr val="FF0000"/>
                </a:solidFill>
              </a:rPr>
              <a:t>監視システムによる処理時間に大きな影響を与えず、リモート監視システムで情報を取得するために行う、</a:t>
            </a:r>
            <a:r>
              <a:rPr kumimoji="1" lang="en-US" altLang="ja-JP" sz="1200" dirty="0">
                <a:solidFill>
                  <a:srgbClr val="FF0000"/>
                </a:solidFill>
              </a:rPr>
              <a:t>RDMA Read</a:t>
            </a:r>
            <a:r>
              <a:rPr kumimoji="1" lang="ja-JP" altLang="en-US" sz="1200">
                <a:solidFill>
                  <a:srgbClr val="FF0000"/>
                </a:solidFill>
              </a:rPr>
              <a:t>にかかる時間の増加に繋がることがわかりました。</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r>
              <a:rPr kumimoji="1" lang="ja-JP" altLang="en-US"/>
              <a:t>プロセス数：</a:t>
            </a:r>
            <a:r>
              <a:rPr kumimoji="1" lang="en-US" altLang="ja-JP" dirty="0"/>
              <a:t>155</a:t>
            </a:r>
          </a:p>
          <a:p>
            <a:r>
              <a:rPr kumimoji="1" lang="en-US" altLang="ja-JP" dirty="0"/>
              <a:t>1μs</a:t>
            </a:r>
            <a:r>
              <a:rPr kumimoji="1" lang="ja-JP" altLang="en-US"/>
              <a:t>あたり約</a:t>
            </a:r>
            <a:r>
              <a:rPr kumimoji="1" lang="en-US" altLang="ja-JP" dirty="0"/>
              <a:t>15.9</a:t>
            </a:r>
            <a:r>
              <a:rPr kumimoji="1" lang="ja-JP" altLang="en-US"/>
              <a:t>個</a:t>
            </a:r>
            <a:endParaRPr kumimoji="1" lang="en-US" altLang="ja-JP" dirty="0"/>
          </a:p>
          <a:p>
            <a:endParaRPr kumimoji="1" lang="en-US" altLang="ja-JP" dirty="0"/>
          </a:p>
          <a:p>
            <a:r>
              <a:rPr kumimoji="1" lang="ja-JP" altLang="en-US"/>
              <a:t>ネットワーク性能（</a:t>
            </a:r>
            <a:r>
              <a:rPr kumimoji="1" lang="en-US" altLang="ja-JP" dirty="0" err="1"/>
              <a:t>iperf</a:t>
            </a:r>
            <a:r>
              <a:rPr kumimoji="1" lang="ja-JP" altLang="en-US"/>
              <a:t>）：</a:t>
            </a:r>
            <a:r>
              <a:rPr kumimoji="1" lang="en-US" altLang="ja-JP" dirty="0"/>
              <a:t>12.0Gb/s</a:t>
            </a:r>
          </a:p>
          <a:p>
            <a:r>
              <a:rPr kumimoji="1" lang="ja-JP" altLang="en-US" sz="1200" u="none" strike="noStrike" kern="1200">
                <a:solidFill>
                  <a:schemeClr val="tx1"/>
                </a:solidFill>
                <a:effectLst/>
                <a:latin typeface="+mn-lt"/>
                <a:cs typeface="+mn-cs"/>
              </a:rPr>
              <a:t>要求：</a:t>
            </a:r>
            <a:r>
              <a:rPr kumimoji="1" lang="hr-HR" altLang="ja-JP" sz="1200" u="none" strike="noStrike" kern="1200" dirty="0">
                <a:solidFill>
                  <a:schemeClr val="tx1"/>
                </a:solidFill>
                <a:effectLst/>
                <a:latin typeface="+mn-lt"/>
                <a:cs typeface="+mn-cs"/>
              </a:rPr>
              <a:t>840[</a:t>
            </a:r>
            <a:r>
              <a:rPr kumimoji="1" lang="en-US" altLang="ja-JP" sz="1200" u="none" strike="noStrike" kern="1200" dirty="0" err="1">
                <a:solidFill>
                  <a:schemeClr val="tx1"/>
                </a:solidFill>
                <a:effectLst/>
                <a:latin typeface="+mn-lt"/>
                <a:cs typeface="+mn-cs"/>
              </a:rPr>
              <a:t>μs</a:t>
            </a:r>
            <a:r>
              <a:rPr kumimoji="1" lang="hr-HR" altLang="ja-JP" sz="1200" u="none" strike="noStrike" kern="1200" dirty="0">
                <a:solidFill>
                  <a:schemeClr val="tx1"/>
                </a:solidFill>
                <a:effectLst/>
                <a:latin typeface="+mn-lt"/>
                <a:cs typeface="+mn-cs"/>
              </a:rPr>
              <a:t>]</a:t>
            </a:r>
            <a:r>
              <a:rPr kumimoji="1" lang="ja-JP" altLang="en-US" sz="1200" u="none" strike="noStrike" kern="1200">
                <a:solidFill>
                  <a:schemeClr val="tx1"/>
                </a:solidFill>
                <a:effectLst/>
                <a:latin typeface="+mn-lt"/>
                <a:cs typeface="+mn-cs"/>
              </a:rPr>
              <a:t>、取得：</a:t>
            </a:r>
            <a:r>
              <a:rPr kumimoji="1" lang="hr-HR" altLang="ja-JP" sz="1200" u="none" strike="noStrike" kern="1200" dirty="0">
                <a:solidFill>
                  <a:schemeClr val="tx1"/>
                </a:solidFill>
                <a:effectLst/>
                <a:latin typeface="+mn-lt"/>
                <a:cs typeface="+mn-cs"/>
              </a:rPr>
              <a:t>773[</a:t>
            </a:r>
            <a:r>
              <a:rPr kumimoji="1" lang="en-US" altLang="ja-JP" sz="1200" u="none" strike="noStrike" kern="1200" dirty="0" err="1">
                <a:solidFill>
                  <a:schemeClr val="tx1"/>
                </a:solidFill>
                <a:effectLst/>
                <a:latin typeface="+mn-lt"/>
                <a:cs typeface="+mn-cs"/>
              </a:rPr>
              <a:t>μs</a:t>
            </a:r>
            <a:r>
              <a:rPr kumimoji="1" lang="hr-HR" altLang="ja-JP" sz="1200" u="none" strike="noStrike" kern="1200" dirty="0">
                <a:solidFill>
                  <a:schemeClr val="tx1"/>
                </a:solidFill>
                <a:effectLst/>
                <a:latin typeface="+mn-lt"/>
                <a:cs typeface="+mn-cs"/>
              </a:rPr>
              <a:t>] = </a:t>
            </a:r>
            <a:r>
              <a:rPr kumimoji="1" lang="ja-JP" altLang="en-US" sz="1200" u="none" strike="noStrike" kern="1200">
                <a:solidFill>
                  <a:schemeClr val="tx1"/>
                </a:solidFill>
                <a:effectLst/>
                <a:latin typeface="+mn-lt"/>
                <a:cs typeface="+mn-cs"/>
              </a:rPr>
              <a:t>約</a:t>
            </a:r>
            <a:r>
              <a:rPr kumimoji="1" lang="en-US" altLang="ja-JP" sz="1200" u="none" strike="noStrike" kern="1200" dirty="0">
                <a:solidFill>
                  <a:schemeClr val="tx1"/>
                </a:solidFill>
                <a:effectLst/>
                <a:latin typeface="+mn-lt"/>
                <a:cs typeface="+mn-cs"/>
              </a:rPr>
              <a:t>800[</a:t>
            </a:r>
            <a:r>
              <a:rPr kumimoji="1" lang="en-US" altLang="ja-JP" sz="1200" u="none" strike="noStrike" kern="1200" dirty="0" err="1">
                <a:solidFill>
                  <a:schemeClr val="tx1"/>
                </a:solidFill>
                <a:effectLst/>
                <a:latin typeface="+mn-lt"/>
                <a:cs typeface="+mn-cs"/>
              </a:rPr>
              <a:t>μs</a:t>
            </a:r>
            <a:r>
              <a:rPr kumimoji="1" lang="en-US" altLang="ja-JP" sz="1200" u="none" strike="noStrike" kern="1200" dirty="0">
                <a:solidFill>
                  <a:schemeClr val="tx1"/>
                </a:solidFill>
                <a:effectLst/>
                <a:latin typeface="+mn-lt"/>
                <a:cs typeface="+mn-cs"/>
              </a:rPr>
              <a:t>]</a:t>
            </a:r>
            <a:endParaRPr kumimoji="1" lang="hr-HR" altLang="ja-JP" sz="1200" u="none" strike="noStrike" kern="1200" dirty="0">
              <a:solidFill>
                <a:schemeClr val="tx1"/>
              </a:solidFill>
              <a:effectLst/>
              <a:latin typeface="+mn-lt"/>
              <a:cs typeface="+mn-cs"/>
            </a:endParaRPr>
          </a:p>
          <a:p>
            <a:r>
              <a:rPr kumimoji="1" lang="hr-HR" altLang="ja-JP" sz="1200" u="none" strike="noStrike" kern="1200" dirty="0">
                <a:solidFill>
                  <a:schemeClr val="tx1"/>
                </a:solidFill>
                <a:effectLst/>
                <a:latin typeface="+mn-lt"/>
                <a:cs typeface="+mn-cs"/>
              </a:rPr>
              <a:t>1/0.0008=1250</a:t>
            </a:r>
            <a:r>
              <a:rPr kumimoji="1" lang="hr-HR" altLang="ja-JP" sz="1200" u="none" strike="noStrike" kern="1200" baseline="0" dirty="0">
                <a:solidFill>
                  <a:schemeClr val="tx1"/>
                </a:solidFill>
                <a:effectLst/>
                <a:latin typeface="+mn-lt"/>
                <a:cs typeface="+mn-cs"/>
              </a:rPr>
              <a:t> 1250/1024=1.22[GB/s] = 9.77Gb/s</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0F4B3E6E-DA07-8E40-8D00-3D0BC20C7469}" type="slidenum">
              <a:rPr kumimoji="1" lang="ja-JP" altLang="en-US" smtClean="0"/>
              <a:t>22</a:t>
            </a:fld>
            <a:endParaRPr kumimoji="1" lang="ja-JP" altLang="en-US"/>
          </a:p>
        </p:txBody>
      </p:sp>
    </p:spTree>
    <p:extLst>
      <p:ext uri="{BB962C8B-B14F-4D97-AF65-F5344CB8AC3E}">
        <p14:creationId xmlns:p14="http://schemas.microsoft.com/office/powerpoint/2010/main" val="1874466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a:t>つ目の実験として、起動直後の</a:t>
            </a:r>
            <a:r>
              <a:rPr kumimoji="1" lang="ja-JP" altLang="en-US" sz="1200">
                <a:solidFill>
                  <a:srgbClr val="FF0000"/>
                </a:solidFill>
              </a:rPr>
              <a:t>監視対象ホストにシステム障害を発生させ、リモートホストで障害が検知できることを検証しました。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まず、プロセスレベルの障害として、全</a:t>
            </a:r>
            <a:r>
              <a:rPr kumimoji="1" lang="en-US" altLang="ja-JP" sz="1200" dirty="0">
                <a:solidFill>
                  <a:srgbClr val="FF0000"/>
                </a:solidFill>
              </a:rPr>
              <a:t>CPU</a:t>
            </a:r>
            <a:r>
              <a:rPr kumimoji="1" lang="ja-JP" altLang="en-US" sz="1200">
                <a:solidFill>
                  <a:srgbClr val="FF0000"/>
                </a:solidFill>
              </a:rPr>
              <a:t>を高負荷にするプロセスと大量のメモリを確保し続けるプロセスの</a:t>
            </a:r>
            <a:r>
              <a:rPr kumimoji="1" lang="en-US" altLang="ja-JP" sz="1200" dirty="0">
                <a:solidFill>
                  <a:srgbClr val="FF0000"/>
                </a:solidFill>
              </a:rPr>
              <a:t>2</a:t>
            </a:r>
            <a:r>
              <a:rPr kumimoji="1" lang="ja-JP" altLang="en-US" sz="1200">
                <a:solidFill>
                  <a:srgbClr val="FF0000"/>
                </a:solidFill>
              </a:rPr>
              <a:t>種類をそれぞれ実行し、</a:t>
            </a:r>
            <a:r>
              <a:rPr kumimoji="1" lang="en-US" altLang="ja-JP" sz="1200" dirty="0">
                <a:solidFill>
                  <a:srgbClr val="FF0000"/>
                </a:solidFill>
              </a:rPr>
              <a:t>GPUSentinel</a:t>
            </a:r>
            <a:r>
              <a:rPr kumimoji="1" lang="ja-JP" altLang="en-US" sz="1200">
                <a:solidFill>
                  <a:srgbClr val="FF0000"/>
                </a:solidFill>
              </a:rPr>
              <a:t>による対応した障害検知を用いることで検知できるかどうかを確認しました。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なお、</a:t>
            </a:r>
            <a:r>
              <a:rPr kumimoji="1" lang="en-US" altLang="ja-JP" sz="1200" dirty="0">
                <a:solidFill>
                  <a:srgbClr val="FF0000"/>
                </a:solidFill>
              </a:rPr>
              <a:t>GPUSentinel</a:t>
            </a:r>
            <a:r>
              <a:rPr kumimoji="1" lang="ja-JP" altLang="en-US" sz="1200">
                <a:solidFill>
                  <a:srgbClr val="FF0000"/>
                </a:solidFill>
              </a:rPr>
              <a:t>の障害検知では、</a:t>
            </a:r>
            <a:r>
              <a:rPr kumimoji="1" lang="en-US" altLang="ja-JP" sz="1200" dirty="0">
                <a:solidFill>
                  <a:srgbClr val="FF0000"/>
                </a:solidFill>
              </a:rPr>
              <a:t>CPU</a:t>
            </a:r>
            <a:r>
              <a:rPr kumimoji="1" lang="ja-JP" altLang="en-US" sz="1200">
                <a:solidFill>
                  <a:srgbClr val="FF0000"/>
                </a:solidFill>
              </a:rPr>
              <a:t>使用率</a:t>
            </a:r>
            <a:r>
              <a:rPr kumimoji="1" lang="en-US" altLang="ja-JP" sz="1200" dirty="0">
                <a:solidFill>
                  <a:srgbClr val="FF0000"/>
                </a:solidFill>
              </a:rPr>
              <a:t>90%</a:t>
            </a:r>
            <a:r>
              <a:rPr kumimoji="1" lang="ja-JP" altLang="en-US" sz="1200">
                <a:solidFill>
                  <a:srgbClr val="FF0000"/>
                </a:solidFill>
              </a:rPr>
              <a:t>以上が</a:t>
            </a:r>
            <a:r>
              <a:rPr kumimoji="1" lang="en-US" altLang="ja-JP" sz="1200" dirty="0">
                <a:solidFill>
                  <a:srgbClr val="FF0000"/>
                </a:solidFill>
              </a:rPr>
              <a:t>5</a:t>
            </a:r>
            <a:r>
              <a:rPr kumimoji="1" lang="ja-JP" altLang="en-US" sz="1200">
                <a:solidFill>
                  <a:srgbClr val="FF0000"/>
                </a:solidFill>
              </a:rPr>
              <a:t>秒継続すると</a:t>
            </a:r>
            <a:r>
              <a:rPr kumimoji="1" lang="en-US" altLang="ja-JP" sz="1200" dirty="0">
                <a:solidFill>
                  <a:srgbClr val="FF0000"/>
                </a:solidFill>
              </a:rPr>
              <a:t>CPU</a:t>
            </a:r>
            <a:r>
              <a:rPr kumimoji="1" lang="ja-JP" altLang="en-US" sz="1200">
                <a:solidFill>
                  <a:srgbClr val="FF0000"/>
                </a:solidFill>
              </a:rPr>
              <a:t>高負荷と検知し、空きメモリ量および空きスワップ量が</a:t>
            </a:r>
            <a:r>
              <a:rPr kumimoji="1" lang="en-US" altLang="ja-JP" sz="1200" dirty="0">
                <a:solidFill>
                  <a:srgbClr val="FF0000"/>
                </a:solidFill>
              </a:rPr>
              <a:t>30%</a:t>
            </a:r>
            <a:r>
              <a:rPr kumimoji="1" lang="ja-JP" altLang="en-US" sz="1200">
                <a:solidFill>
                  <a:srgbClr val="FF0000"/>
                </a:solidFill>
              </a:rPr>
              <a:t>以下になるとメモリリークと検知します。</a:t>
            </a:r>
            <a:endParaRPr kumimoji="1" lang="en-US" altLang="ja-JP" sz="1200" dirty="0">
              <a:solidFill>
                <a:srgbClr val="FF0000"/>
              </a:solidFill>
            </a:endParaRPr>
          </a:p>
          <a:p>
            <a:endParaRPr kumimoji="1" lang="en-US" altLang="ja-JP" sz="1200" dirty="0">
              <a:solidFill>
                <a:srgbClr val="FF0000"/>
              </a:solidFill>
            </a:endParaRPr>
          </a:p>
          <a:p>
            <a:r>
              <a:rPr kumimoji="1" lang="ja-JP" altLang="en-US" sz="1200">
                <a:solidFill>
                  <a:srgbClr val="FF0000"/>
                </a:solidFill>
              </a:rPr>
              <a:t>実験の結果、リモートホストにおいて</a:t>
            </a:r>
            <a:r>
              <a:rPr kumimoji="1" lang="en-US" altLang="ja-JP" sz="1200" dirty="0">
                <a:solidFill>
                  <a:srgbClr val="FF0000"/>
                </a:solidFill>
              </a:rPr>
              <a:t>CPU</a:t>
            </a:r>
            <a:r>
              <a:rPr kumimoji="1" lang="ja-JP" altLang="en-US" sz="1200">
                <a:solidFill>
                  <a:srgbClr val="FF0000"/>
                </a:solidFill>
              </a:rPr>
              <a:t>高負荷は</a:t>
            </a:r>
            <a:r>
              <a:rPr kumimoji="1" lang="en-US" altLang="ja-JP" sz="1200" dirty="0">
                <a:solidFill>
                  <a:srgbClr val="FF0000"/>
                </a:solidFill>
              </a:rPr>
              <a:t>6.6</a:t>
            </a:r>
            <a:r>
              <a:rPr kumimoji="1" lang="ja-JP" altLang="en-US" sz="1200">
                <a:solidFill>
                  <a:srgbClr val="FF0000"/>
                </a:solidFill>
              </a:rPr>
              <a:t>秒、メモリリークは</a:t>
            </a:r>
            <a:r>
              <a:rPr kumimoji="1" lang="en-US" altLang="ja-JP" sz="1200" dirty="0">
                <a:solidFill>
                  <a:srgbClr val="FF0000"/>
                </a:solidFill>
              </a:rPr>
              <a:t>68.6</a:t>
            </a:r>
            <a:r>
              <a:rPr kumimoji="1" lang="ja-JP" altLang="en-US" sz="1200">
                <a:solidFill>
                  <a:srgbClr val="FF0000"/>
                </a:solidFill>
              </a:rPr>
              <a:t>秒で検知できることを確認しました。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なお、メモリリークの検知に時間がかかったのは、スワップ領域を</a:t>
            </a:r>
            <a:r>
              <a:rPr kumimoji="1" lang="en-US" altLang="ja-JP" sz="1200" kern="1200" dirty="0">
                <a:solidFill>
                  <a:schemeClr val="tx1"/>
                </a:solidFill>
                <a:effectLst/>
                <a:latin typeface="+mn-lt"/>
                <a:cs typeface="+mn-cs"/>
              </a:rPr>
              <a:t>70%</a:t>
            </a:r>
            <a:r>
              <a:rPr kumimoji="1" lang="ja-JP" altLang="en-US" sz="1200" kern="1200">
                <a:solidFill>
                  <a:schemeClr val="tx1"/>
                </a:solidFill>
                <a:effectLst/>
                <a:latin typeface="+mn-lt"/>
                <a:cs typeface="+mn-cs"/>
              </a:rPr>
              <a:t>消費するのに時間がかかったためです。</a:t>
            </a:r>
            <a:r>
              <a:rPr kumimoji="1" lang="en-US" altLang="ja-JP" sz="1200" kern="1200" dirty="0">
                <a:solidFill>
                  <a:schemeClr val="tx1"/>
                </a:solidFill>
                <a:effectLst/>
                <a:latin typeface="+mn-lt"/>
                <a:cs typeface="+mn-cs"/>
              </a:rPr>
              <a:t> </a:t>
            </a:r>
            <a:endParaRPr lang="ja-JP" altLang="en-US"/>
          </a:p>
          <a:p>
            <a:r>
              <a:rPr kumimoji="1" lang="en-US" altLang="ja-JP" sz="1200" dirty="0">
                <a:solidFill>
                  <a:srgbClr val="FF0000"/>
                </a:solidFill>
              </a:rPr>
              <a:t>(*)</a:t>
            </a:r>
            <a:r>
              <a:rPr kumimoji="1" lang="ja-JP" altLang="en-US" sz="1200">
                <a:solidFill>
                  <a:srgbClr val="FF0000"/>
                </a:solidFill>
              </a:rPr>
              <a:t>また、いずれの障害においてもリモートホストで障害の原因となるプロセスを特定することができました。</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endParaRPr kumimoji="1" lang="en-US" altLang="ja-JP" sz="1200" dirty="0">
              <a:solidFill>
                <a:srgbClr val="FF0000"/>
              </a:solidFill>
            </a:endParaRP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23</a:t>
            </a:fld>
            <a:endParaRPr kumimoji="1" lang="ja-JP" altLang="en-US"/>
          </a:p>
        </p:txBody>
      </p:sp>
    </p:spTree>
    <p:extLst>
      <p:ext uri="{BB962C8B-B14F-4D97-AF65-F5344CB8AC3E}">
        <p14:creationId xmlns:p14="http://schemas.microsoft.com/office/powerpoint/2010/main" val="62199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次に、カーネルレベルの障害として、</a:t>
            </a:r>
            <a:r>
              <a:rPr kumimoji="1" lang="en-US" altLang="ja-JP" sz="1200" dirty="0">
                <a:solidFill>
                  <a:srgbClr val="FF0000"/>
                </a:solidFill>
              </a:rPr>
              <a:t>SHFH</a:t>
            </a:r>
            <a:r>
              <a:rPr kumimoji="1" lang="ja-JP" altLang="en-US" sz="1200">
                <a:solidFill>
                  <a:srgbClr val="FF0000"/>
                </a:solidFill>
              </a:rPr>
              <a:t>で分類された</a:t>
            </a:r>
            <a:r>
              <a:rPr kumimoji="1" lang="en-US" altLang="ja-JP" sz="1200" dirty="0">
                <a:solidFill>
                  <a:srgbClr val="FF0000"/>
                </a:solidFill>
              </a:rPr>
              <a:t>6</a:t>
            </a:r>
            <a:r>
              <a:rPr kumimoji="1" lang="ja-JP" altLang="en-US" sz="1200">
                <a:solidFill>
                  <a:srgbClr val="FF0000"/>
                </a:solidFill>
              </a:rPr>
              <a:t>種類の障害を発生させるカーネルモジュールを挿入し、リモートホストにおいて障害検知できるかどうかを検証しました。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なお、カーネルモジュールの内容は表の通りであり、</a:t>
            </a:r>
            <a:r>
              <a:rPr kumimoji="1" lang="en-US" altLang="ja-JP" sz="1200" dirty="0">
                <a:solidFill>
                  <a:srgbClr val="FF0000"/>
                </a:solidFill>
              </a:rPr>
              <a:t>F1</a:t>
            </a:r>
            <a:r>
              <a:rPr kumimoji="1" lang="ja-JP" altLang="en-US" sz="1200">
                <a:solidFill>
                  <a:srgbClr val="FF0000"/>
                </a:solidFill>
              </a:rPr>
              <a:t>の障害として、全</a:t>
            </a:r>
            <a:r>
              <a:rPr kumimoji="1" lang="en-US" altLang="ja-JP" sz="1200" dirty="0">
                <a:solidFill>
                  <a:srgbClr val="FF0000"/>
                </a:solidFill>
              </a:rPr>
              <a:t>CPU</a:t>
            </a:r>
            <a:r>
              <a:rPr kumimoji="1" lang="ja-JP" altLang="en-US" sz="1200">
                <a:solidFill>
                  <a:srgbClr val="FF0000"/>
                </a:solidFill>
              </a:rPr>
              <a:t>でスピンロックによるデッドロックを発生させるモジュール、</a:t>
            </a:r>
            <a:r>
              <a:rPr kumimoji="1" lang="en-US" altLang="ja-JP" sz="1200" dirty="0">
                <a:solidFill>
                  <a:srgbClr val="FF0000"/>
                </a:solidFill>
              </a:rPr>
              <a:t>F2</a:t>
            </a:r>
            <a:r>
              <a:rPr kumimoji="1" lang="ja-JP" altLang="en-US" sz="1200">
                <a:solidFill>
                  <a:srgbClr val="FF0000"/>
                </a:solidFill>
              </a:rPr>
              <a:t>および</a:t>
            </a:r>
            <a:r>
              <a:rPr kumimoji="1" lang="en-US" altLang="ja-JP" sz="1200" dirty="0">
                <a:solidFill>
                  <a:srgbClr val="FF0000"/>
                </a:solidFill>
              </a:rPr>
              <a:t>F3</a:t>
            </a:r>
            <a:r>
              <a:rPr kumimoji="1" lang="ja-JP" altLang="en-US" sz="1200">
                <a:solidFill>
                  <a:srgbClr val="FF0000"/>
                </a:solidFill>
              </a:rPr>
              <a:t>の障害として、全</a:t>
            </a:r>
            <a:r>
              <a:rPr kumimoji="1" lang="en-US" altLang="ja-JP" sz="1200" dirty="0">
                <a:solidFill>
                  <a:srgbClr val="FF0000"/>
                </a:solidFill>
              </a:rPr>
              <a:t>CPU</a:t>
            </a:r>
            <a:r>
              <a:rPr kumimoji="1" lang="ja-JP" altLang="en-US" sz="1200">
                <a:solidFill>
                  <a:srgbClr val="FF0000"/>
                </a:solidFill>
              </a:rPr>
              <a:t>で無限ループを行うモジュールを挿入しました。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cs typeface="+mn-cs"/>
              </a:rPr>
              <a:t>F4</a:t>
            </a:r>
            <a:r>
              <a:rPr kumimoji="1" lang="ja-JP" altLang="en-US" sz="1200" kern="1200">
                <a:solidFill>
                  <a:schemeClr val="tx1"/>
                </a:solidFill>
                <a:effectLst/>
                <a:latin typeface="+mn-lt"/>
                <a:cs typeface="+mn-cs"/>
              </a:rPr>
              <a:t>については、</a:t>
            </a:r>
            <a:r>
              <a:rPr kumimoji="1" lang="en-US" altLang="ja-JP" sz="1200" kern="1200" dirty="0">
                <a:solidFill>
                  <a:schemeClr val="tx1"/>
                </a:solidFill>
                <a:effectLst/>
                <a:latin typeface="+mn-lt"/>
                <a:cs typeface="+mn-cs"/>
              </a:rPr>
              <a:t>TCP</a:t>
            </a:r>
            <a:r>
              <a:rPr kumimoji="1" lang="ja-JP" altLang="en-US" sz="1200" kern="1200">
                <a:solidFill>
                  <a:schemeClr val="tx1"/>
                </a:solidFill>
                <a:effectLst/>
                <a:latin typeface="+mn-lt"/>
                <a:cs typeface="+mn-cs"/>
              </a:rPr>
              <a:t>の送信時にデッドロックを発生させるモジュールのロード後、多数のプロセスを用いて</a:t>
            </a:r>
            <a:r>
              <a:rPr kumimoji="1" lang="en-US" altLang="ja-JP" sz="1200" kern="1200" dirty="0">
                <a:solidFill>
                  <a:schemeClr val="tx1"/>
                </a:solidFill>
                <a:effectLst/>
                <a:latin typeface="+mn-lt"/>
                <a:cs typeface="+mn-cs"/>
              </a:rPr>
              <a:t>TCP</a:t>
            </a:r>
            <a:r>
              <a:rPr kumimoji="1" lang="ja-JP" altLang="en-US" sz="1200" kern="1200">
                <a:solidFill>
                  <a:schemeClr val="tx1"/>
                </a:solidFill>
                <a:effectLst/>
                <a:latin typeface="+mn-lt"/>
                <a:cs typeface="+mn-cs"/>
              </a:rPr>
              <a:t>送信を行うプログラムを実行しました。</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t>また、</a:t>
            </a:r>
            <a:r>
              <a:rPr lang="en-US" altLang="ja-JP" dirty="0"/>
              <a:t>F5</a:t>
            </a:r>
            <a:r>
              <a:rPr lang="ja-JP" altLang="en-US"/>
              <a:t>の障害として、スピンロック後にスリープし、全</a:t>
            </a:r>
            <a:r>
              <a:rPr lang="en-US" altLang="ja-JP" dirty="0"/>
              <a:t>CPU</a:t>
            </a:r>
            <a:r>
              <a:rPr lang="ja-JP" altLang="en-US"/>
              <a:t>がスピンロックを待機するモジュール、</a:t>
            </a:r>
            <a:r>
              <a:rPr lang="en-US" altLang="ja-JP" dirty="0"/>
              <a:t>F6</a:t>
            </a:r>
            <a:r>
              <a:rPr lang="ja-JP" altLang="en-US"/>
              <a:t>の障害として、大量のメモリを確保するモジュールを挿入しました。</a:t>
            </a:r>
          </a:p>
          <a:p>
            <a:endParaRPr kumimoji="1" lang="en-US" altLang="ja-JP" sz="1200" dirty="0">
              <a:solidFill>
                <a:srgbClr val="FF0000"/>
              </a:solidFill>
            </a:endParaRPr>
          </a:p>
          <a:p>
            <a:r>
              <a:rPr kumimoji="1" lang="ja-JP" altLang="en-US" sz="1200">
                <a:solidFill>
                  <a:srgbClr val="FF0000"/>
                </a:solidFill>
              </a:rPr>
              <a:t>実験結果は図のようになっており、リモートホストにおいて、いずれの障害も発生から</a:t>
            </a:r>
            <a:r>
              <a:rPr kumimoji="1" lang="en-US" altLang="ja-JP" sz="1200" dirty="0">
                <a:solidFill>
                  <a:srgbClr val="FF0000"/>
                </a:solidFill>
              </a:rPr>
              <a:t>2.2</a:t>
            </a:r>
            <a:r>
              <a:rPr kumimoji="1" lang="ja-JP" altLang="en-US" sz="1200">
                <a:solidFill>
                  <a:srgbClr val="FF0000"/>
                </a:solidFill>
              </a:rPr>
              <a:t>秒程度で検知できることを確認しました。</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p>
          <a:p>
            <a:r>
              <a:rPr kumimoji="1" lang="ja-JP" altLang="en-US" sz="1200">
                <a:solidFill>
                  <a:srgbClr val="FF0000"/>
                </a:solidFill>
              </a:rPr>
              <a:t>・インラインでやっており、使用率を求めるために</a:t>
            </a:r>
            <a:r>
              <a:rPr kumimoji="1" lang="en-US" altLang="ja-JP" sz="1200" dirty="0">
                <a:solidFill>
                  <a:srgbClr val="FF0000"/>
                </a:solidFill>
              </a:rPr>
              <a:t>1s</a:t>
            </a:r>
            <a:r>
              <a:rPr kumimoji="1" lang="ja-JP" altLang="en-US" sz="1200">
                <a:solidFill>
                  <a:srgbClr val="FF0000"/>
                </a:solidFill>
              </a:rPr>
              <a:t>かかる</a:t>
            </a:r>
            <a:r>
              <a:rPr kumimoji="1" lang="en-US" altLang="ja-JP" sz="1200" dirty="0">
                <a:solidFill>
                  <a:srgbClr val="FF0000"/>
                </a:solidFill>
              </a:rPr>
              <a:t>×2</a:t>
            </a: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24</a:t>
            </a:fld>
            <a:endParaRPr kumimoji="1" lang="ja-JP" altLang="en-US"/>
          </a:p>
        </p:txBody>
      </p:sp>
    </p:spTree>
    <p:extLst>
      <p:ext uri="{BB962C8B-B14F-4D97-AF65-F5344CB8AC3E}">
        <p14:creationId xmlns:p14="http://schemas.microsoft.com/office/powerpoint/2010/main" val="872449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a:t>
            </a:r>
            <a:r>
              <a:rPr kumimoji="1" lang="ja-JP" altLang="en-US"/>
              <a:t>つ目の実験として、従来手法によるリモートホストへの通知と比較し、</a:t>
            </a:r>
            <a:r>
              <a:rPr kumimoji="1" lang="en-US" altLang="ja-JP" dirty="0"/>
              <a:t>GRASS</a:t>
            </a:r>
            <a:r>
              <a:rPr kumimoji="1" lang="ja-JP" altLang="en-US"/>
              <a:t>によるリモートホストへの障害情報の通知性能を評価しました。</a:t>
            </a:r>
            <a:endParaRPr kumimoji="1" lang="en-US" altLang="ja-JP" sz="1200" dirty="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a:solidFill>
                  <a:srgbClr val="FF0000"/>
                </a:solidFill>
              </a:rPr>
              <a:t>具体的には、</a:t>
            </a:r>
            <a:r>
              <a:rPr lang="en-US" altLang="ja-JP" dirty="0"/>
              <a:t>GPU</a:t>
            </a:r>
            <a:r>
              <a:rPr lang="ja-JP" altLang="en-US"/>
              <a:t>上で検知した障害を</a:t>
            </a:r>
            <a:r>
              <a:rPr lang="en-US" altLang="ja-JP" dirty="0"/>
              <a:t>OS</a:t>
            </a:r>
            <a:r>
              <a:rPr lang="ja-JP" altLang="en-US"/>
              <a:t>の通信機能で通知</a:t>
            </a:r>
            <a:r>
              <a:rPr kumimoji="1" lang="ja-JP" altLang="en-US" sz="1200">
                <a:solidFill>
                  <a:schemeClr val="tx1"/>
                </a:solidFill>
              </a:rPr>
              <a:t>する手法と</a:t>
            </a:r>
            <a:r>
              <a:rPr lang="ja-JP" altLang="en-US"/>
              <a:t>カーネルモジュール内でタイマ割り込み時に障害を検知して通知する手法の</a:t>
            </a:r>
            <a:r>
              <a:rPr lang="en-US" altLang="ja-JP" dirty="0"/>
              <a:t>2</a:t>
            </a:r>
            <a:r>
              <a:rPr lang="ja-JP" altLang="en-US"/>
              <a:t>つを</a:t>
            </a:r>
            <a:r>
              <a:rPr lang="en-US" altLang="ja-JP" dirty="0"/>
              <a:t>GRASS</a:t>
            </a:r>
            <a:r>
              <a:rPr lang="ja-JP" altLang="en-US"/>
              <a:t>との比較対象にしました。</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dirty="0">
              <a:solidFill>
                <a:srgbClr val="FF0000"/>
              </a:solidFill>
            </a:endParaRPr>
          </a:p>
          <a:p>
            <a:r>
              <a:rPr kumimoji="1" lang="ja-JP" altLang="en-US" sz="1200">
                <a:solidFill>
                  <a:srgbClr val="FF0000"/>
                </a:solidFill>
              </a:rPr>
              <a:t>実験結果は表のようになっており、</a:t>
            </a:r>
            <a:r>
              <a:rPr kumimoji="1" lang="en-US" altLang="ja-JP" sz="1200" dirty="0">
                <a:solidFill>
                  <a:srgbClr val="FF0000"/>
                </a:solidFill>
              </a:rPr>
              <a:t>GRASS</a:t>
            </a:r>
            <a:r>
              <a:rPr kumimoji="1" lang="ja-JP" altLang="en-US" sz="1200">
                <a:solidFill>
                  <a:srgbClr val="FF0000"/>
                </a:solidFill>
              </a:rPr>
              <a:t>は、より多くの障害に関する情報をリモートホストに通知できることを確認しました。</a:t>
            </a:r>
            <a:endParaRPr kumimoji="1" lang="en-US" altLang="ja-JP" sz="1200" dirty="0">
              <a:solidFill>
                <a:srgbClr val="FF0000"/>
              </a:solidFill>
            </a:endParaRPr>
          </a:p>
          <a:p>
            <a:r>
              <a:rPr kumimoji="1" lang="ja-JP" altLang="en-US" sz="1200">
                <a:solidFill>
                  <a:srgbClr val="FF0000"/>
                </a:solidFill>
              </a:rPr>
              <a:t>従来の検知手法では、特に、割り込みの禁止やデータ送信時のデッドロックでリモートホストへの障害情報の通知ができなくなることがわかりました。</a:t>
            </a:r>
            <a:endParaRPr kumimoji="1" lang="en-US" altLang="ja-JP" sz="1200" dirty="0">
              <a:solidFill>
                <a:srgbClr val="FF0000"/>
              </a:solidFill>
            </a:endParaRPr>
          </a:p>
          <a:p>
            <a:endParaRPr kumimoji="1" lang="en-US" altLang="ja-JP" sz="1200" dirty="0">
              <a:solidFill>
                <a:srgbClr val="FF0000"/>
              </a:solidFill>
            </a:endParaRPr>
          </a:p>
          <a:p>
            <a:r>
              <a:rPr kumimoji="1" lang="en-US" altLang="ja-JP" sz="1200" dirty="0">
                <a:solidFill>
                  <a:srgbClr val="FF0000"/>
                </a:solidFill>
              </a:rPr>
              <a:t>------------------------------------------------------</a:t>
            </a:r>
            <a:endParaRPr kumimoji="1" lang="en-US" altLang="ja-JP" dirty="0"/>
          </a:p>
          <a:p>
            <a:r>
              <a:rPr kumimoji="1" lang="ja-JP" altLang="en-US"/>
              <a:t>○：障害だと判断された複数のもののどれかに必ず当てはまる　具体的にこれだと特定はできない</a:t>
            </a:r>
            <a:endParaRPr kumimoji="1" lang="en-US" altLang="ja-JP" dirty="0"/>
          </a:p>
          <a:p>
            <a:endParaRPr kumimoji="1" lang="en-US" altLang="ja-JP" dirty="0"/>
          </a:p>
          <a:p>
            <a:r>
              <a:rPr kumimoji="1" lang="ja-JP" altLang="en-US"/>
              <a:t>手段</a:t>
            </a:r>
            <a:r>
              <a:rPr kumimoji="1" lang="en-US" altLang="ja-JP" dirty="0"/>
              <a:t>2</a:t>
            </a:r>
            <a:r>
              <a:rPr kumimoji="1" lang="ja-JP" altLang="en-US"/>
              <a:t>について</a:t>
            </a:r>
            <a:endParaRPr kumimoji="1" lang="en-US" altLang="ja-JP" dirty="0"/>
          </a:p>
          <a:p>
            <a:r>
              <a:rPr kumimoji="1" lang="ja-JP" altLang="en-US" sz="1200" u="none" strike="noStrike" kern="120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cpu_rq</a:t>
            </a:r>
            <a:r>
              <a:rPr kumimoji="1" lang="en-US" altLang="ja-JP" sz="1200" u="none" strike="noStrike" kern="1200" dirty="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i</a:t>
            </a:r>
            <a:r>
              <a:rPr kumimoji="1" lang="en-US" altLang="ja-JP" sz="1200" u="none" strike="noStrike" kern="1200" dirty="0">
                <a:solidFill>
                  <a:schemeClr val="tx1"/>
                </a:solidFill>
                <a:effectLst/>
                <a:latin typeface="+mn-lt"/>
                <a:cs typeface="+mn-cs"/>
              </a:rPr>
              <a:t>) -&gt; </a:t>
            </a:r>
            <a:r>
              <a:rPr kumimoji="1" lang="en-US" altLang="ja-JP" sz="1200" u="none" strike="noStrike" kern="1200" dirty="0" err="1">
                <a:solidFill>
                  <a:schemeClr val="tx1"/>
                </a:solidFill>
                <a:effectLst/>
                <a:latin typeface="+mn-lt"/>
                <a:cs typeface="+mn-cs"/>
              </a:rPr>
              <a:t>nr_switches</a:t>
            </a:r>
            <a:r>
              <a:rPr kumimoji="1" lang="ja-JP" altLang="en-US" sz="1200" u="none" strike="noStrike" kern="1200">
                <a:solidFill>
                  <a:schemeClr val="tx1"/>
                </a:solidFill>
                <a:effectLst/>
                <a:latin typeface="+mn-lt"/>
                <a:cs typeface="+mn-cs"/>
              </a:rPr>
              <a:t>のようなものは</a:t>
            </a:r>
            <a:r>
              <a:rPr kumimoji="1" lang="en-US" altLang="ja-JP" sz="1200" u="none" strike="noStrike" kern="1200" dirty="0">
                <a:solidFill>
                  <a:schemeClr val="tx1"/>
                </a:solidFill>
                <a:effectLst/>
                <a:latin typeface="+mn-lt"/>
                <a:cs typeface="+mn-cs"/>
              </a:rPr>
              <a:t>EXPORT_SYMBOL</a:t>
            </a:r>
            <a:r>
              <a:rPr kumimoji="1" lang="ja-JP" altLang="en-US" sz="1200" u="none" strike="noStrike" kern="1200">
                <a:solidFill>
                  <a:schemeClr val="tx1"/>
                </a:solidFill>
                <a:effectLst/>
                <a:latin typeface="+mn-lt"/>
                <a:cs typeface="+mn-cs"/>
              </a:rPr>
              <a:t>をつけてカーネルをコンパイルする必要がある</a:t>
            </a:r>
            <a:endParaRPr kumimoji="1" lang="en-US" altLang="ja-JP" sz="1200" u="none" strike="noStrike" kern="1200" dirty="0">
              <a:solidFill>
                <a:schemeClr val="tx1"/>
              </a:solidFill>
              <a:effectLst/>
              <a:latin typeface="+mn-lt"/>
              <a:cs typeface="+mn-cs"/>
            </a:endParaRPr>
          </a:p>
          <a:p>
            <a:r>
              <a:rPr kumimoji="1" lang="ja-JP" altLang="en-US" sz="1200" u="none" strike="noStrike" kern="1200">
                <a:solidFill>
                  <a:schemeClr val="tx1"/>
                </a:solidFill>
                <a:effectLst/>
                <a:latin typeface="+mn-lt"/>
                <a:cs typeface="+mn-cs"/>
              </a:rPr>
              <a:t>・</a:t>
            </a:r>
            <a:r>
              <a:rPr kumimoji="1" lang="en-US" altLang="ja-JP" sz="1200" u="none" strike="noStrike" kern="1200" dirty="0" err="1">
                <a:solidFill>
                  <a:schemeClr val="tx1"/>
                </a:solidFill>
                <a:effectLst/>
                <a:latin typeface="+mn-lt"/>
                <a:cs typeface="+mn-cs"/>
              </a:rPr>
              <a:t>nmi_watchdog</a:t>
            </a:r>
            <a:r>
              <a:rPr kumimoji="1" lang="ja-JP" altLang="en-US" sz="1200" u="none" strike="noStrike" kern="1200">
                <a:solidFill>
                  <a:schemeClr val="tx1"/>
                </a:solidFill>
                <a:effectLst/>
                <a:latin typeface="+mn-lt"/>
                <a:cs typeface="+mn-cs"/>
              </a:rPr>
              <a:t>を使えば</a:t>
            </a:r>
            <a:r>
              <a:rPr kumimoji="1" lang="en-US" altLang="ja-JP" sz="1200" u="none" strike="noStrike" kern="1200" dirty="0">
                <a:solidFill>
                  <a:schemeClr val="tx1"/>
                </a:solidFill>
                <a:effectLst/>
                <a:latin typeface="+mn-lt"/>
                <a:cs typeface="+mn-cs"/>
              </a:rPr>
              <a:t>F1</a:t>
            </a:r>
            <a:r>
              <a:rPr kumimoji="1" lang="ja-JP" altLang="en-US" sz="1200" u="none" strike="noStrike" kern="1200">
                <a:solidFill>
                  <a:schemeClr val="tx1"/>
                </a:solidFill>
                <a:effectLst/>
                <a:latin typeface="+mn-lt"/>
                <a:cs typeface="+mn-cs"/>
              </a:rPr>
              <a:t>も検知できるかもしれない</a:t>
            </a:r>
            <a:r>
              <a:rPr lang="ja-JP" altLang="en-US"/>
              <a:t> </a:t>
            </a:r>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25</a:t>
            </a:fld>
            <a:endParaRPr kumimoji="1" lang="ja-JP" altLang="en-US"/>
          </a:p>
        </p:txBody>
      </p:sp>
    </p:spTree>
    <p:extLst>
      <p:ext uri="{BB962C8B-B14F-4D97-AF65-F5344CB8AC3E}">
        <p14:creationId xmlns:p14="http://schemas.microsoft.com/office/powerpoint/2010/main" val="1174646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関連</a:t>
            </a:r>
            <a:r>
              <a:rPr kumimoji="1" lang="ja-JP" altLang="en-US" dirty="0"/>
              <a:t>研究</a:t>
            </a:r>
            <a:r>
              <a:rPr kumimoji="1" lang="ja-JP" altLang="en-US"/>
              <a:t>です。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err="1">
                <a:solidFill>
                  <a:schemeClr val="tx1"/>
                </a:solidFill>
                <a:effectLst/>
                <a:latin typeface="+mn-lt"/>
                <a:cs typeface="+mn-cs"/>
              </a:rPr>
              <a:t>GPUnet</a:t>
            </a:r>
            <a:r>
              <a:rPr kumimoji="1" lang="ja-JP" altLang="en-US" sz="1200" kern="1200">
                <a:solidFill>
                  <a:schemeClr val="tx1"/>
                </a:solidFill>
                <a:effectLst/>
                <a:latin typeface="+mn-lt"/>
                <a:cs typeface="+mn-cs"/>
              </a:rPr>
              <a:t>では、</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プログラムに対して従来のソケットと高水準ネットワーク</a:t>
            </a:r>
            <a:r>
              <a:rPr kumimoji="1" lang="en-US" altLang="ja-JP" sz="1200" kern="1200" dirty="0">
                <a:solidFill>
                  <a:schemeClr val="tx1"/>
                </a:solidFill>
                <a:effectLst/>
                <a:latin typeface="+mn-lt"/>
                <a:cs typeface="+mn-cs"/>
              </a:rPr>
              <a:t>API</a:t>
            </a:r>
            <a:r>
              <a:rPr kumimoji="1" lang="ja-JP" altLang="en-US" sz="1200" kern="1200">
                <a:solidFill>
                  <a:schemeClr val="tx1"/>
                </a:solidFill>
                <a:effectLst/>
                <a:latin typeface="+mn-lt"/>
                <a:cs typeface="+mn-cs"/>
              </a:rPr>
              <a:t>を提供しており、</a:t>
            </a:r>
            <a:r>
              <a:rPr kumimoji="1" lang="en-US" altLang="ja-JP" sz="1200" kern="1200" dirty="0" err="1">
                <a:solidFill>
                  <a:schemeClr val="tx1"/>
                </a:solidFill>
                <a:effectLst/>
                <a:latin typeface="+mn-lt"/>
                <a:cs typeface="+mn-cs"/>
              </a:rPr>
              <a:t>GPUDirect</a:t>
            </a:r>
            <a:r>
              <a:rPr kumimoji="1" lang="en-US" altLang="ja-JP" sz="1200" kern="1200" dirty="0">
                <a:solidFill>
                  <a:schemeClr val="tx1"/>
                </a:solidFill>
                <a:effectLst/>
                <a:latin typeface="+mn-lt"/>
                <a:cs typeface="+mn-cs"/>
              </a:rPr>
              <a:t> RDMA</a:t>
            </a:r>
            <a:r>
              <a:rPr kumimoji="1" lang="ja-JP" altLang="en-US" sz="1200" kern="1200">
                <a:solidFill>
                  <a:schemeClr val="tx1"/>
                </a:solidFill>
                <a:effectLst/>
                <a:latin typeface="+mn-lt"/>
                <a:cs typeface="+mn-cs"/>
              </a:rPr>
              <a:t>を用いて</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に直接データを送信しています。</a:t>
            </a:r>
            <a:endParaRPr kumimoji="1" lang="en-US" altLang="ja-JP" sz="1200" kern="1200" dirty="0">
              <a:solidFill>
                <a:schemeClr val="tx1"/>
              </a:solidFill>
              <a:effectLst/>
              <a:latin typeface="+mn-lt"/>
              <a:cs typeface="+mn-cs"/>
            </a:endParaRPr>
          </a:p>
          <a:p>
            <a:r>
              <a:rPr kumimoji="1" lang="ja-JP" altLang="en-US"/>
              <a:t>しかし、</a:t>
            </a:r>
            <a:r>
              <a:rPr kumimoji="1" lang="en-US" altLang="ja-JP" dirty="0"/>
              <a:t>GPU</a:t>
            </a:r>
            <a:r>
              <a:rPr kumimoji="1" lang="ja-JP" altLang="en-US"/>
              <a:t>からのデータ送信は</a:t>
            </a:r>
            <a:r>
              <a:rPr kumimoji="1" lang="en-US" altLang="ja-JP" dirty="0"/>
              <a:t>OS</a:t>
            </a:r>
            <a:r>
              <a:rPr kumimoji="1" lang="ja-JP" altLang="en-US"/>
              <a:t>経由であるため、</a:t>
            </a:r>
            <a:r>
              <a:rPr kumimoji="1" lang="en-US" altLang="ja-JP" dirty="0"/>
              <a:t>GPUSentinel</a:t>
            </a:r>
            <a:r>
              <a:rPr kumimoji="1" lang="ja-JP" altLang="en-US"/>
              <a:t>と同様に、</a:t>
            </a:r>
            <a:r>
              <a:rPr kumimoji="1" lang="en-US" altLang="ja-JP" dirty="0"/>
              <a:t>OS</a:t>
            </a:r>
            <a:r>
              <a:rPr kumimoji="1" lang="ja-JP" altLang="en-US"/>
              <a:t>に障害が発生してしまうとリモートホストに障害情報を通知することができなくなります。</a:t>
            </a:r>
            <a:endParaRPr kumimoji="1" lang="en-US" altLang="ja-JP" dirty="0"/>
          </a:p>
          <a:p>
            <a:endParaRPr kumimoji="1" lang="en-US" altLang="ja-JP" dirty="0"/>
          </a:p>
          <a:p>
            <a:r>
              <a:rPr kumimoji="1" lang="en-US" altLang="ja-JP" dirty="0" err="1"/>
              <a:t>Infiniband</a:t>
            </a:r>
            <a:r>
              <a:rPr kumimoji="1" lang="en-US" altLang="ja-JP" dirty="0"/>
              <a:t>-Verbs on GPU</a:t>
            </a:r>
            <a:r>
              <a:rPr kumimoji="1" lang="ja-JP" altLang="en-US"/>
              <a:t>は、</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だけで</a:t>
            </a:r>
            <a:r>
              <a:rPr kumimoji="1" lang="en-US" altLang="ja-JP" sz="1200" kern="1200" dirty="0">
                <a:solidFill>
                  <a:schemeClr val="tx1"/>
                </a:solidFill>
                <a:effectLst/>
                <a:latin typeface="+mn-lt"/>
                <a:cs typeface="+mn-cs"/>
              </a:rPr>
              <a:t>RDMA</a:t>
            </a:r>
            <a:r>
              <a:rPr kumimoji="1" lang="ja-JP" altLang="en-US" sz="1200" kern="1200">
                <a:solidFill>
                  <a:schemeClr val="tx1"/>
                </a:solidFill>
                <a:effectLst/>
                <a:latin typeface="+mn-lt"/>
                <a:cs typeface="+mn-cs"/>
              </a:rPr>
              <a:t>を用いた送受信を行えるようにしたシステムであり、</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プログラムが自律的にリモートホストにデータを送信することが可能です。</a:t>
            </a:r>
            <a:endParaRPr kumimoji="1" lang="en-US" altLang="ja-JP" sz="1200" kern="1200" dirty="0">
              <a:solidFill>
                <a:schemeClr val="tx1"/>
              </a:solidFill>
              <a:effectLst/>
              <a:latin typeface="+mn-lt"/>
              <a:cs typeface="+mn-cs"/>
            </a:endParaRPr>
          </a:p>
          <a:p>
            <a:r>
              <a:rPr kumimoji="1" lang="ja-JP" altLang="en-US" sz="1200" kern="1200">
                <a:solidFill>
                  <a:schemeClr val="tx1"/>
                </a:solidFill>
                <a:effectLst/>
                <a:latin typeface="+mn-lt"/>
                <a:cs typeface="+mn-cs"/>
              </a:rPr>
              <a:t>しかし、</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ドライバやネットワークドライバ、ライブラリに変更を加える必要があります。</a:t>
            </a:r>
            <a:endParaRPr kumimoji="1" lang="en-US" altLang="ja-JP" sz="1200" kern="1200" dirty="0">
              <a:solidFill>
                <a:schemeClr val="tx1"/>
              </a:solidFill>
              <a:effectLst/>
              <a:latin typeface="+mn-lt"/>
              <a:cs typeface="+mn-cs"/>
            </a:endParaRPr>
          </a:p>
          <a:p>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err="1">
                <a:solidFill>
                  <a:schemeClr val="tx1"/>
                </a:solidFill>
                <a:effectLst/>
                <a:latin typeface="+mn-lt"/>
                <a:cs typeface="+mn-cs"/>
              </a:rPr>
              <a:t>HyperCheck</a:t>
            </a:r>
            <a:r>
              <a:rPr kumimoji="1" lang="ja-JP" altLang="en-US" sz="1200" kern="1200">
                <a:solidFill>
                  <a:schemeClr val="tx1"/>
                </a:solidFill>
                <a:effectLst/>
                <a:latin typeface="+mn-lt"/>
                <a:cs typeface="+mn-cs"/>
              </a:rPr>
              <a:t>では、</a:t>
            </a:r>
            <a:r>
              <a:rPr kumimoji="1" lang="en-US" altLang="ja-JP" sz="1200" kern="1200" dirty="0">
                <a:solidFill>
                  <a:schemeClr val="tx1"/>
                </a:solidFill>
                <a:effectLst/>
                <a:latin typeface="+mn-lt"/>
                <a:cs typeface="+mn-cs"/>
              </a:rPr>
              <a:t>Intel</a:t>
            </a:r>
            <a:r>
              <a:rPr kumimoji="1" lang="ja-JP" altLang="en-US" sz="1200" kern="1200">
                <a:solidFill>
                  <a:schemeClr val="tx1"/>
                </a:solidFill>
                <a:effectLst/>
                <a:latin typeface="+mn-lt"/>
                <a:cs typeface="+mn-cs"/>
              </a:rPr>
              <a:t>製</a:t>
            </a:r>
            <a:r>
              <a:rPr kumimoji="1" lang="en-US" altLang="ja-JP" sz="1200" kern="1200" dirty="0">
                <a:solidFill>
                  <a:schemeClr val="tx1"/>
                </a:solidFill>
                <a:effectLst/>
                <a:latin typeface="+mn-lt"/>
                <a:cs typeface="+mn-cs"/>
              </a:rPr>
              <a:t>CPU</a:t>
            </a:r>
            <a:r>
              <a:rPr kumimoji="1" lang="ja-JP" altLang="en-US" sz="1200" kern="1200">
                <a:solidFill>
                  <a:schemeClr val="tx1"/>
                </a:solidFill>
                <a:effectLst/>
                <a:latin typeface="+mn-lt"/>
                <a:cs typeface="+mn-cs"/>
              </a:rPr>
              <a:t>のシステム管理モード内でネットワークドライバのみを実行し、メモリ全体のデータをリモートホストに転送することで</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の改竄を監視します。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しかし、監視対象を拡げるとネットワーク転送量が増大するため、リモートホストへの転送速度が低下し、監視時間が延びてしまいます。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p>
          <a:p>
            <a:endParaRPr kumimoji="1" lang="en-US" altLang="ja-JP" dirty="0"/>
          </a:p>
          <a:p>
            <a:r>
              <a:rPr kumimoji="1" lang="en-US" altLang="ja-JP" dirty="0"/>
              <a:t>IPMI (Intelligent Platform Management Interface)</a:t>
            </a:r>
          </a:p>
          <a:p>
            <a:r>
              <a:rPr kumimoji="1" lang="en-US" altLang="ja-JP" dirty="0"/>
              <a:t>SNMP</a:t>
            </a:r>
            <a:r>
              <a:rPr kumimoji="1" lang="ja-JP" altLang="en-US" dirty="0"/>
              <a:t>や</a:t>
            </a:r>
            <a:r>
              <a:rPr kumimoji="1" lang="en-US" altLang="ja-JP" dirty="0"/>
              <a:t>DMI</a:t>
            </a:r>
            <a:r>
              <a:rPr kumimoji="1" lang="ja-JP" altLang="en-US" dirty="0"/>
              <a:t>などのサーバ管理ソフトウェアが特定の何かに依存することなくサーバハードウェアをモニタ可能にするための標準インタフェース仕様</a:t>
            </a:r>
            <a:endParaRPr kumimoji="1"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26</a:t>
            </a:fld>
            <a:endParaRPr kumimoji="1" lang="ja-JP" altLang="en-US"/>
          </a:p>
        </p:txBody>
      </p:sp>
    </p:spTree>
    <p:extLst>
      <p:ext uri="{BB962C8B-B14F-4D97-AF65-F5344CB8AC3E}">
        <p14:creationId xmlns:p14="http://schemas.microsoft.com/office/powerpoint/2010/main" val="2166014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dirty="0"/>
          </a:p>
          <a:p>
            <a:r>
              <a:rPr kumimoji="1" lang="ja-JP" altLang="en-US"/>
              <a:t>本発表では、監視対象ホストの</a:t>
            </a:r>
            <a:r>
              <a:rPr kumimoji="1" lang="en-US" altLang="ja-JP" dirty="0"/>
              <a:t>GPU</a:t>
            </a:r>
            <a:r>
              <a:rPr kumimoji="1" lang="ja-JP" altLang="en-US"/>
              <a:t>と直接ネットワーク通信を行い、詳細な障害情報を取得するシステムである</a:t>
            </a:r>
            <a:r>
              <a:rPr kumimoji="1" lang="en-US" altLang="ja-JP" dirty="0"/>
              <a:t>GRASS</a:t>
            </a:r>
            <a:r>
              <a:rPr kumimoji="1" lang="ja-JP" altLang="en-US"/>
              <a:t>を提案しました。</a:t>
            </a:r>
            <a:endParaRPr kumimoji="1" lang="en-US" altLang="ja-JP" dirty="0"/>
          </a:p>
          <a:p>
            <a:r>
              <a:rPr kumimoji="1" lang="en-US" altLang="ja-JP" dirty="0"/>
              <a:t>GRASS</a:t>
            </a:r>
            <a:r>
              <a:rPr kumimoji="1" lang="ja-JP" altLang="en-US"/>
              <a:t>は、</a:t>
            </a:r>
            <a:r>
              <a:rPr kumimoji="1" lang="en-US" altLang="ja-JP" dirty="0" err="1"/>
              <a:t>GPUDirect</a:t>
            </a:r>
            <a:r>
              <a:rPr kumimoji="1" lang="en-US" altLang="ja-JP" dirty="0"/>
              <a:t> RDMA</a:t>
            </a:r>
            <a:r>
              <a:rPr kumimoji="1" lang="ja-JP" altLang="en-US" dirty="0"/>
              <a:t>およびポーリング</a:t>
            </a:r>
            <a:r>
              <a:rPr kumimoji="1" lang="ja-JP" altLang="en-US"/>
              <a:t>を用いることで</a:t>
            </a:r>
            <a:r>
              <a:rPr kumimoji="1" lang="en-US" altLang="ja-JP" dirty="0"/>
              <a:t>GPU</a:t>
            </a:r>
            <a:r>
              <a:rPr kumimoji="1" lang="ja-JP" altLang="en-US"/>
              <a:t>との通信を実現</a:t>
            </a:r>
            <a:r>
              <a:rPr kumimoji="1" lang="ja-JP" altLang="en-US" dirty="0"/>
              <a:t>して</a:t>
            </a:r>
            <a:r>
              <a:rPr kumimoji="1" lang="ja-JP" altLang="en-US"/>
              <a:t>おり、</a:t>
            </a:r>
            <a:r>
              <a:rPr kumimoji="1" lang="en-US" altLang="ja-JP" dirty="0"/>
              <a:t>OS</a:t>
            </a:r>
            <a:r>
              <a:rPr kumimoji="1" lang="ja-JP" altLang="en-US"/>
              <a:t>に障害が発生しても詳細な障害情報が取得できます。</a:t>
            </a:r>
            <a:endParaRPr kumimoji="1" lang="en-US" altLang="ja-JP" dirty="0"/>
          </a:p>
          <a:p>
            <a:r>
              <a:rPr kumimoji="1" lang="ja-JP" altLang="en-US"/>
              <a:t>加えて、ハートビートを送信することで</a:t>
            </a:r>
            <a:r>
              <a:rPr kumimoji="1" lang="en-US" altLang="ja-JP" dirty="0"/>
              <a:t>OS</a:t>
            </a:r>
            <a:r>
              <a:rPr kumimoji="1" lang="ja-JP" altLang="en-US"/>
              <a:t>監視システムに対する障害検知も可能です。</a:t>
            </a:r>
            <a:endParaRPr kumimoji="1" lang="en-US" altLang="ja-JP" dirty="0"/>
          </a:p>
          <a:p>
            <a:r>
              <a:rPr kumimoji="1" lang="ja-JP" altLang="en-US"/>
              <a:t>実験</a:t>
            </a:r>
            <a:r>
              <a:rPr kumimoji="1" lang="ja-JP" altLang="en-US" dirty="0"/>
              <a:t>結果</a:t>
            </a:r>
            <a:r>
              <a:rPr kumimoji="1" lang="ja-JP" altLang="en-US"/>
              <a:t>から、監視対象ホストにおいて障害が発生した場合でも、リモートホストに詳細な障害情報が通知されること</a:t>
            </a:r>
            <a:r>
              <a:rPr kumimoji="1" lang="ja-JP" altLang="en-US" dirty="0"/>
              <a:t>を確認</a:t>
            </a:r>
            <a:r>
              <a:rPr kumimoji="1" lang="ja-JP" altLang="en-US"/>
              <a:t>しました。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今後の課題について</a:t>
            </a:r>
            <a:r>
              <a:rPr kumimoji="1" lang="ja-JP" altLang="en-US"/>
              <a:t>は、まず、</a:t>
            </a:r>
            <a:r>
              <a:rPr kumimoji="1" lang="en-US" altLang="ja-JP" sz="1200" kern="1200" dirty="0">
                <a:solidFill>
                  <a:schemeClr val="tx1"/>
                </a:solidFill>
                <a:effectLst/>
                <a:latin typeface="+mn-lt"/>
                <a:cs typeface="+mn-cs"/>
              </a:rPr>
              <a:t>SHFH</a:t>
            </a:r>
            <a:r>
              <a:rPr kumimoji="1" lang="ja-JP" altLang="en-US" sz="1200" kern="1200">
                <a:solidFill>
                  <a:schemeClr val="tx1"/>
                </a:solidFill>
                <a:effectLst/>
                <a:latin typeface="+mn-lt"/>
                <a:cs typeface="+mn-cs"/>
              </a:rPr>
              <a:t>で提案されているメトリクスの内、ディスクの入出力処理に使われた</a:t>
            </a:r>
            <a:r>
              <a:rPr kumimoji="1" lang="en-US" altLang="ja-JP" sz="1200" kern="1200" dirty="0">
                <a:solidFill>
                  <a:schemeClr val="tx1"/>
                </a:solidFill>
                <a:effectLst/>
                <a:latin typeface="+mn-lt"/>
                <a:cs typeface="+mn-cs"/>
              </a:rPr>
              <a:t>CPU</a:t>
            </a:r>
            <a:r>
              <a:rPr kumimoji="1" lang="ja-JP" altLang="en-US" sz="1200" kern="1200">
                <a:solidFill>
                  <a:schemeClr val="tx1"/>
                </a:solidFill>
                <a:effectLst/>
                <a:latin typeface="+mn-lt"/>
                <a:cs typeface="+mn-cs"/>
              </a:rPr>
              <a:t>時間の取得も実装し、より精度の高い障害検知を実現したいと考えています。</a:t>
            </a:r>
            <a:endParaRPr kumimoji="1" lang="en-US" altLang="ja-JP" sz="1200" kern="1200" dirty="0">
              <a:solidFill>
                <a:schemeClr val="tx1"/>
              </a:solidFill>
              <a:effectLst/>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また、</a:t>
            </a:r>
            <a:r>
              <a:rPr kumimoji="1" lang="en-US" altLang="ja-JP" dirty="0"/>
              <a:t>GRASS</a:t>
            </a:r>
            <a:r>
              <a:rPr kumimoji="1" lang="ja-JP" altLang="en-US"/>
              <a:t>では現状、</a:t>
            </a:r>
            <a:r>
              <a:rPr kumimoji="1" lang="en-US" altLang="ja-JP" dirty="0"/>
              <a:t>OS</a:t>
            </a:r>
            <a:r>
              <a:rPr kumimoji="1" lang="ja-JP" altLang="en-US"/>
              <a:t>監視システムによる障害検知を実装していますが、今後、リモートホストでの</a:t>
            </a:r>
            <a:r>
              <a:rPr kumimoji="1" lang="en-US" altLang="ja-JP" dirty="0"/>
              <a:t>OS</a:t>
            </a:r>
            <a:r>
              <a:rPr kumimoji="1" lang="ja-JP" altLang="en-US"/>
              <a:t>データを用いた障害検知を実装し、</a:t>
            </a:r>
            <a:r>
              <a:rPr kumimoji="1" lang="en-US" altLang="ja-JP" dirty="0"/>
              <a:t>2</a:t>
            </a:r>
            <a:r>
              <a:rPr kumimoji="1" lang="ja-JP" altLang="en-US"/>
              <a:t>つの検知手法の比較も行う予定です。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加えて、</a:t>
            </a:r>
            <a:r>
              <a:rPr kumimoji="1" lang="ja-JP" altLang="en-US" sz="1200" kern="1200">
                <a:solidFill>
                  <a:schemeClr val="tx1"/>
                </a:solidFill>
                <a:effectLst/>
                <a:latin typeface="+mn-lt"/>
                <a:cs typeface="+mn-cs"/>
              </a:rPr>
              <a:t>監視対象ホストで障害が発生した際に、メインメモリ上の</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データを書き換えることで障害からの部分的な復旧を行うことができないかも検討しています。</a:t>
            </a:r>
            <a:r>
              <a:rPr kumimoji="1" lang="en-US" altLang="ja-JP" sz="1200" kern="1200" dirty="0">
                <a:solidFill>
                  <a:schemeClr val="tx1"/>
                </a:solidFill>
                <a:effectLst/>
                <a:latin typeface="+mn-lt"/>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p>
          <a:p>
            <a:endParaRPr kumimoji="1" lang="en-US" altLang="ja-JP" dirty="0"/>
          </a:p>
          <a:p>
            <a:r>
              <a:rPr kumimoji="1" lang="en-US" altLang="ja-JP" dirty="0"/>
              <a:t>FPGA</a:t>
            </a:r>
            <a:r>
              <a:rPr kumimoji="1" lang="ja-JP" altLang="en-US"/>
              <a:t>を使う場合</a:t>
            </a:r>
            <a:endParaRPr kumimoji="1" lang="en-US" altLang="ja-JP" dirty="0"/>
          </a:p>
          <a:p>
            <a:r>
              <a:rPr kumimoji="1" lang="ja-JP" altLang="en-US"/>
              <a:t>メインメモリに通信バッファを確保する必要があるため、</a:t>
            </a:r>
            <a:r>
              <a:rPr kumimoji="1" lang="en-US" altLang="ja-JP" dirty="0"/>
              <a:t>OS</a:t>
            </a:r>
            <a:r>
              <a:rPr kumimoji="1" lang="ja-JP" altLang="en-US"/>
              <a:t>から破壊可能</a:t>
            </a:r>
            <a:endParaRPr kumimoji="1" lang="en-US" altLang="ja-JP" dirty="0"/>
          </a:p>
          <a:p>
            <a:r>
              <a:rPr kumimoji="1" lang="ja-JP" altLang="en-US"/>
              <a:t>特定の機能に特化しており、機能を変える際には異常検知ができない時間が発生</a:t>
            </a:r>
            <a:endParaRPr kumimoji="1" lang="en-US" altLang="ja-JP" dirty="0"/>
          </a:p>
          <a:p>
            <a:endParaRPr kumimoji="1" lang="en-US" altLang="ja-JP" dirty="0"/>
          </a:p>
          <a:p>
            <a:r>
              <a:rPr kumimoji="1" lang="ja-JP" altLang="en-US"/>
              <a:t>メインメモリの改竄</a:t>
            </a:r>
            <a:endParaRPr kumimoji="1" lang="en-US" altLang="ja-JP" dirty="0"/>
          </a:p>
          <a:p>
            <a:r>
              <a:rPr kumimoji="1" lang="en-US" altLang="ja-JP" dirty="0"/>
              <a:t>GPU</a:t>
            </a:r>
            <a:r>
              <a:rPr kumimoji="1" lang="ja-JP" altLang="en-US"/>
              <a:t>メモリがやられることはない</a:t>
            </a:r>
            <a:endParaRPr kumimoji="1" lang="en-US" altLang="ja-JP" dirty="0"/>
          </a:p>
          <a:p>
            <a:r>
              <a:rPr kumimoji="1" lang="ja-JP" altLang="en-US"/>
              <a:t>ハッシュ値の整合や暗号化などでメインメモリに改竄を検知</a:t>
            </a:r>
            <a:endParaRPr kumimoji="1" lang="en-US" altLang="ja-JP" dirty="0"/>
          </a:p>
          <a:p>
            <a:endParaRPr kumimoji="1" lang="en-US" altLang="ja-JP" dirty="0"/>
          </a:p>
          <a:p>
            <a:r>
              <a:rPr kumimoji="1" lang="ja-JP" altLang="en-US"/>
              <a:t>排他制御</a:t>
            </a:r>
            <a:endParaRPr kumimoji="1" lang="en-US" altLang="ja-JP" dirty="0"/>
          </a:p>
          <a:p>
            <a:endParaRPr kumimoji="1" lang="en-US" altLang="ja-JP" dirty="0"/>
          </a:p>
          <a:p>
            <a:r>
              <a:rPr kumimoji="1" lang="ja-JP" altLang="en-US"/>
              <a:t>従来の検知手法との性能差</a:t>
            </a:r>
            <a:endParaRPr kumimoji="1" lang="en-US" altLang="ja-JP"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27</a:t>
            </a:fld>
            <a:endParaRPr kumimoji="1" lang="ja-JP" altLang="en-US"/>
          </a:p>
        </p:txBody>
      </p:sp>
    </p:spTree>
    <p:extLst>
      <p:ext uri="{BB962C8B-B14F-4D97-AF65-F5344CB8AC3E}">
        <p14:creationId xmlns:p14="http://schemas.microsoft.com/office/powerpoint/2010/main" val="3730118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以上で発表を終わります。</a:t>
            </a:r>
            <a:endParaRPr kumimoji="1" lang="en-US" altLang="ja-JP" dirty="0"/>
          </a:p>
          <a:p>
            <a:r>
              <a:rPr kumimoji="1" lang="ja-JP" altLang="en-US"/>
              <a:t>ご静聴ありがとうございました。</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en-US" altLang="ja-JP" dirty="0"/>
              <a:t>------------------------------------------------------</a:t>
            </a:r>
          </a:p>
          <a:p>
            <a:r>
              <a:rPr kumimoji="1" lang="ja-JP" altLang="en-US"/>
              <a:t>・</a:t>
            </a:r>
            <a:r>
              <a:rPr kumimoji="1" lang="en-US" altLang="ja-JP" dirty="0"/>
              <a:t>GPU</a:t>
            </a:r>
            <a:r>
              <a:rPr kumimoji="1" lang="ja-JP" altLang="en-US"/>
              <a:t>と</a:t>
            </a:r>
            <a:r>
              <a:rPr kumimoji="1" lang="en-US" altLang="ja-JP" dirty="0" err="1"/>
              <a:t>Infiniband</a:t>
            </a:r>
            <a:r>
              <a:rPr kumimoji="1" lang="ja-JP" altLang="en-US"/>
              <a:t>（</a:t>
            </a:r>
            <a:r>
              <a:rPr kumimoji="1" lang="en-US" altLang="ja-JP" dirty="0"/>
              <a:t>RDMA</a:t>
            </a:r>
            <a:r>
              <a:rPr kumimoji="1" lang="ja-JP" altLang="en-US"/>
              <a:t>）が前提　</a:t>
            </a:r>
            <a:r>
              <a:rPr kumimoji="1" lang="en-US" altLang="ja-JP" dirty="0"/>
              <a:t>HPC</a:t>
            </a:r>
            <a:r>
              <a:rPr kumimoji="1" lang="ja-JP" altLang="en-US"/>
              <a:t>だと標準だが運用サーバではコストアップでは？</a:t>
            </a:r>
            <a:endParaRPr kumimoji="1" lang="en-US" altLang="ja-JP" dirty="0"/>
          </a:p>
          <a:p>
            <a:r>
              <a:rPr kumimoji="1" lang="ja-JP" altLang="en-US"/>
              <a:t>　</a:t>
            </a:r>
            <a:r>
              <a:rPr kumimoji="1" lang="en-US" altLang="ja-JP" dirty="0"/>
              <a:t>GPU</a:t>
            </a:r>
            <a:r>
              <a:rPr kumimoji="1" lang="ja-JP" altLang="en-US"/>
              <a:t>は汎用品であり価格が下がりやすい　</a:t>
            </a:r>
            <a:r>
              <a:rPr kumimoji="1" lang="en-US" altLang="ja-JP" dirty="0"/>
              <a:t>NVIDIA</a:t>
            </a:r>
            <a:r>
              <a:rPr kumimoji="1" lang="ja-JP" altLang="en-US"/>
              <a:t>の今後に期待　</a:t>
            </a:r>
            <a:r>
              <a:rPr kumimoji="1" lang="en-US" altLang="ja-JP" dirty="0"/>
              <a:t>RDMA</a:t>
            </a:r>
            <a:r>
              <a:rPr kumimoji="1" lang="ja-JP" altLang="en-US"/>
              <a:t>の標準化</a:t>
            </a:r>
            <a:endParaRPr kumimoji="1" lang="en-US" altLang="ja-JP" dirty="0"/>
          </a:p>
          <a:p>
            <a:r>
              <a:rPr kumimoji="1" lang="ja-JP" altLang="en-US"/>
              <a:t>・新規性</a:t>
            </a:r>
            <a:endParaRPr kumimoji="1" lang="en-US" altLang="ja-JP" dirty="0"/>
          </a:p>
          <a:p>
            <a:r>
              <a:rPr kumimoji="1" lang="ja-JP" altLang="en-US"/>
              <a:t>　敢えて言うなら、</a:t>
            </a:r>
            <a:r>
              <a:rPr kumimoji="1" lang="en-US" altLang="ja-JP" dirty="0"/>
              <a:t>GPU</a:t>
            </a:r>
            <a:r>
              <a:rPr kumimoji="1" lang="ja-JP" altLang="en-US"/>
              <a:t>から通信を行う際、</a:t>
            </a:r>
            <a:r>
              <a:rPr kumimoji="1" lang="en-US" altLang="ja-JP" dirty="0" err="1"/>
              <a:t>GPUnet</a:t>
            </a:r>
            <a:r>
              <a:rPr kumimoji="1" lang="ja-JP" altLang="en-US"/>
              <a:t>のように</a:t>
            </a:r>
            <a:r>
              <a:rPr kumimoji="1" lang="en-US" altLang="ja-JP" dirty="0"/>
              <a:t>CPU</a:t>
            </a:r>
            <a:r>
              <a:rPr kumimoji="1" lang="ja-JP" altLang="en-US"/>
              <a:t>を介すのが一般的</a:t>
            </a:r>
            <a:endParaRPr kumimoji="1" lang="en-US" altLang="ja-JP" dirty="0"/>
          </a:p>
          <a:p>
            <a:r>
              <a:rPr kumimoji="1" lang="ja-JP" altLang="en-US"/>
              <a:t>　フラグとポーリングによって</a:t>
            </a:r>
            <a:r>
              <a:rPr kumimoji="1" lang="en-US" altLang="ja-JP" dirty="0"/>
              <a:t>GPU</a:t>
            </a:r>
            <a:r>
              <a:rPr kumimoji="1" lang="ja-JP" altLang="en-US"/>
              <a:t>からの送信を可能にした</a:t>
            </a:r>
            <a:endParaRPr kumimoji="1" lang="en-US" altLang="ja-JP" dirty="0"/>
          </a:p>
          <a:p>
            <a:r>
              <a:rPr kumimoji="1" lang="ja-JP" altLang="en-US"/>
              <a:t>　</a:t>
            </a:r>
            <a:r>
              <a:rPr kumimoji="1" lang="en-US" altLang="ja-JP" dirty="0"/>
              <a:t>GRASS</a:t>
            </a:r>
            <a:r>
              <a:rPr kumimoji="1" lang="ja-JP" altLang="en-US"/>
              <a:t>単体ではあまり新規性がなく、</a:t>
            </a:r>
            <a:r>
              <a:rPr kumimoji="1" lang="en-US" altLang="ja-JP" dirty="0"/>
              <a:t>GPUSentinel</a:t>
            </a:r>
            <a:r>
              <a:rPr kumimoji="1" lang="ja-JP" altLang="en-US"/>
              <a:t>の補強的な位置付け</a:t>
            </a:r>
            <a:endParaRPr kumimoji="1" lang="en-US" altLang="ja-JP" dirty="0"/>
          </a:p>
          <a:p>
            <a:r>
              <a:rPr kumimoji="1" lang="ja-JP" altLang="en-US"/>
              <a:t>・</a:t>
            </a:r>
            <a:r>
              <a:rPr kumimoji="1" lang="en-US" altLang="ja-JP" dirty="0" err="1"/>
              <a:t>HyperCheck</a:t>
            </a:r>
            <a:r>
              <a:rPr kumimoji="1" lang="ja-JP" altLang="en-US"/>
              <a:t>との差分</a:t>
            </a:r>
            <a:endParaRPr kumimoji="1" lang="en-US" altLang="ja-JP" dirty="0"/>
          </a:p>
          <a:p>
            <a:r>
              <a:rPr kumimoji="1" lang="ja-JP" altLang="en-US"/>
              <a:t>　</a:t>
            </a:r>
            <a:r>
              <a:rPr kumimoji="1" lang="en-US" altLang="ja-JP" dirty="0"/>
              <a:t>SMM</a:t>
            </a:r>
            <a:r>
              <a:rPr kumimoji="1" lang="ja-JP" altLang="en-US"/>
              <a:t>での実行は遅いため、転送のみ行うことで緩和している</a:t>
            </a:r>
            <a:endParaRPr kumimoji="1" lang="en-US" altLang="ja-JP" dirty="0"/>
          </a:p>
          <a:p>
            <a:r>
              <a:rPr kumimoji="1" lang="ja-JP" altLang="en-US"/>
              <a:t>　リモートホストでしか監視ができない</a:t>
            </a:r>
            <a:endParaRPr kumimoji="1" lang="en-US" altLang="ja-JP" dirty="0"/>
          </a:p>
          <a:p>
            <a:r>
              <a:rPr kumimoji="1" lang="ja-JP" altLang="en-US"/>
              <a:t>・最終的にはインライン</a:t>
            </a:r>
            <a:r>
              <a:rPr kumimoji="1" lang="en-US" altLang="ja-JP" dirty="0"/>
              <a:t>or</a:t>
            </a:r>
            <a:r>
              <a:rPr kumimoji="1" lang="ja-JP" altLang="en-US"/>
              <a:t>バックグラウンド</a:t>
            </a:r>
            <a:r>
              <a:rPr kumimoji="1" lang="en-US" altLang="ja-JP" dirty="0"/>
              <a:t>×</a:t>
            </a:r>
            <a:r>
              <a:rPr kumimoji="1" lang="ja-JP" altLang="en-US"/>
              <a:t>分担割合の</a:t>
            </a:r>
            <a:r>
              <a:rPr kumimoji="1" lang="en-US" altLang="ja-JP" dirty="0"/>
              <a:t>4</a:t>
            </a:r>
            <a:r>
              <a:rPr kumimoji="1" lang="ja-JP" altLang="en-US"/>
              <a:t>パターンの違いは確認する必要</a:t>
            </a:r>
            <a:endParaRPr kumimoji="1" lang="en-US" altLang="ja-JP" dirty="0"/>
          </a:p>
          <a:p>
            <a:r>
              <a:rPr kumimoji="1" lang="ja-JP" altLang="en-US"/>
              <a:t>・</a:t>
            </a:r>
            <a:r>
              <a:rPr kumimoji="1" lang="en-US" altLang="ja-JP" dirty="0"/>
              <a:t>GPU</a:t>
            </a:r>
            <a:r>
              <a:rPr kumimoji="1" lang="ja-JP" altLang="en-US"/>
              <a:t>メモリ以上を使うことはリモートホストで行う方が無難　</a:t>
            </a:r>
            <a:r>
              <a:rPr kumimoji="1" lang="en-US" altLang="ja-JP" dirty="0"/>
              <a:t>ex)</a:t>
            </a:r>
            <a:r>
              <a:rPr kumimoji="1" lang="ja-JP" altLang="en-US"/>
              <a:t>機械学習による検知</a:t>
            </a:r>
            <a:endParaRPr kumimoji="1" lang="en-US" altLang="ja-JP" dirty="0"/>
          </a:p>
          <a:p>
            <a:endParaRPr kumimoji="1" lang="en-US" altLang="ja-JP" dirty="0"/>
          </a:p>
          <a:p>
            <a:r>
              <a:rPr kumimoji="1" lang="ja-JP" altLang="en-US"/>
              <a:t>・監視対象システムでのオーバーヘッドについて</a:t>
            </a:r>
            <a:endParaRPr kumimoji="1" lang="en-US" altLang="ja-JP" dirty="0"/>
          </a:p>
          <a:p>
            <a:r>
              <a:rPr kumimoji="1" lang="ja-JP" altLang="en-US"/>
              <a:t>　</a:t>
            </a:r>
            <a:r>
              <a:rPr kumimoji="1" lang="en-US" altLang="ja-JP" dirty="0"/>
              <a:t>GRASS</a:t>
            </a:r>
            <a:r>
              <a:rPr kumimoji="1" lang="ja-JP" altLang="en-US"/>
              <a:t>では未確認、</a:t>
            </a:r>
            <a:r>
              <a:rPr kumimoji="1" lang="en-US" altLang="ja-JP" dirty="0"/>
              <a:t>GPUSentinel</a:t>
            </a:r>
            <a:r>
              <a:rPr kumimoji="1" lang="ja-JP" altLang="en-US"/>
              <a:t>では監視対象システムに与える影響を確認するため、</a:t>
            </a:r>
            <a:endParaRPr kumimoji="1" lang="en-US" altLang="ja-JP" dirty="0"/>
          </a:p>
          <a:p>
            <a:r>
              <a:rPr kumimoji="1" lang="ja-JP" altLang="en-US"/>
              <a:t>　</a:t>
            </a:r>
            <a:r>
              <a:rPr kumimoji="1" lang="en-US" altLang="ja-JP" dirty="0"/>
              <a:t>CPU</a:t>
            </a:r>
            <a:r>
              <a:rPr kumimoji="1" lang="ja-JP" altLang="en-US"/>
              <a:t>は</a:t>
            </a:r>
            <a:r>
              <a:rPr kumimoji="1" lang="en-US" altLang="ja-JP" dirty="0" err="1"/>
              <a:t>UnixBench</a:t>
            </a:r>
            <a:r>
              <a:rPr kumimoji="1" lang="ja-JP" altLang="en-US"/>
              <a:t>ベンチマークで、メモリは</a:t>
            </a:r>
            <a:r>
              <a:rPr kumimoji="1" lang="en-US" altLang="ja-JP" dirty="0"/>
              <a:t>STREAM</a:t>
            </a:r>
            <a:r>
              <a:rPr kumimoji="1" lang="ja-JP" altLang="en-US"/>
              <a:t>ベンチマークで実験を行っている</a:t>
            </a:r>
            <a:endParaRPr kumimoji="1" lang="en-US" altLang="ja-JP" dirty="0"/>
          </a:p>
          <a:p>
            <a:r>
              <a:rPr kumimoji="1" lang="en-US" altLang="ja-JP" dirty="0"/>
              <a:t>-CPU</a:t>
            </a:r>
            <a:r>
              <a:rPr kumimoji="1" lang="ja-JP" altLang="en-US"/>
              <a:t>：リアルタイム出力機構でホストプロセスが</a:t>
            </a:r>
            <a:r>
              <a:rPr kumimoji="1" lang="en-US" altLang="ja-JP" dirty="0"/>
              <a:t>1s</a:t>
            </a:r>
            <a:r>
              <a:rPr kumimoji="1" lang="ja-JP" altLang="en-US"/>
              <a:t>ごとにポーリングするため</a:t>
            </a:r>
            <a:r>
              <a:rPr kumimoji="1" lang="en-US" altLang="ja-JP" dirty="0"/>
              <a:t>0.5%</a:t>
            </a:r>
            <a:r>
              <a:rPr kumimoji="1" lang="ja-JP" altLang="en-US"/>
              <a:t>のオーバーヘッド　　　　</a:t>
            </a:r>
            <a:endParaRPr kumimoji="1" lang="en-US" altLang="ja-JP" dirty="0"/>
          </a:p>
          <a:p>
            <a:r>
              <a:rPr kumimoji="1" lang="ja-JP" altLang="en-US"/>
              <a:t>　　　　</a:t>
            </a:r>
            <a:r>
              <a:rPr kumimoji="1" lang="en-US" altLang="ja-JP" dirty="0"/>
              <a:t> </a:t>
            </a:r>
            <a:r>
              <a:rPr kumimoji="1" lang="ja-JP" altLang="en-US"/>
              <a:t>スレッド数を増やしても変化なし</a:t>
            </a:r>
            <a:endParaRPr kumimoji="1" lang="en-US" altLang="ja-JP" dirty="0"/>
          </a:p>
          <a:p>
            <a:r>
              <a:rPr kumimoji="1" lang="en-US" altLang="ja-JP" dirty="0"/>
              <a:t>-</a:t>
            </a:r>
            <a:r>
              <a:rPr kumimoji="1" lang="ja-JP" altLang="en-US"/>
              <a:t>メモリ：</a:t>
            </a:r>
            <a:r>
              <a:rPr kumimoji="1" lang="en-US" altLang="ja-JP" dirty="0"/>
              <a:t>GPUSentinel</a:t>
            </a:r>
            <a:r>
              <a:rPr kumimoji="1" lang="ja-JP" altLang="en-US"/>
              <a:t>では</a:t>
            </a:r>
            <a:r>
              <a:rPr kumimoji="1" lang="en-US" altLang="ja-JP" dirty="0"/>
              <a:t>3</a:t>
            </a:r>
            <a:r>
              <a:rPr kumimoji="1" lang="ja-JP" altLang="en-US"/>
              <a:t>スレッドであるため影響は確認されなかった</a:t>
            </a:r>
            <a:endParaRPr kumimoji="1" lang="en-US" altLang="ja-JP" dirty="0"/>
          </a:p>
          <a:p>
            <a:r>
              <a:rPr kumimoji="1" lang="ja-JP" altLang="en-US"/>
              <a:t>　　　　</a:t>
            </a:r>
            <a:r>
              <a:rPr kumimoji="1" lang="en-US" altLang="ja-JP" dirty="0"/>
              <a:t> </a:t>
            </a:r>
            <a:r>
              <a:rPr kumimoji="1" lang="ja-JP" altLang="en-US"/>
              <a:t>スレッド数が増大するほどメモリ帯域の圧迫の影響を受ける</a:t>
            </a:r>
            <a:endParaRPr kumimoji="1" lang="en-US" altLang="ja-JP" dirty="0"/>
          </a:p>
          <a:p>
            <a:r>
              <a:rPr kumimoji="1" lang="ja-JP" altLang="en-US"/>
              <a:t>　　　　</a:t>
            </a:r>
            <a:r>
              <a:rPr kumimoji="1" lang="en-US" altLang="ja-JP" dirty="0"/>
              <a:t> 1024</a:t>
            </a:r>
            <a:r>
              <a:rPr kumimoji="1" lang="ja-JP" altLang="en-US"/>
              <a:t>スレッドでは</a:t>
            </a:r>
            <a:r>
              <a:rPr kumimoji="1" lang="en-US" altLang="ja-JP" dirty="0"/>
              <a:t>20%</a:t>
            </a:r>
            <a:r>
              <a:rPr kumimoji="1" lang="ja-JP" altLang="en-US"/>
              <a:t>のオーバヘッド</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28</a:t>
            </a:fld>
            <a:endParaRPr kumimoji="1" lang="ja-JP" altLang="en-US"/>
          </a:p>
        </p:txBody>
      </p:sp>
    </p:spTree>
    <p:extLst>
      <p:ext uri="{BB962C8B-B14F-4D97-AF65-F5344CB8AC3E}">
        <p14:creationId xmlns:p14="http://schemas.microsoft.com/office/powerpoint/2010/main" val="253207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システム障害を検知するために、これまで、ブラックボックス監視およびホワイトボックス監視による様々な検知手法が用いられてきました。</a:t>
            </a:r>
            <a:endParaRPr lang="ja-JP" altLang="en-US"/>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ブラックボックス監視とは、ハートビートを代表例とした、外部の監視システムを用いて</a:t>
            </a:r>
            <a:r>
              <a:rPr kumimoji="1" lang="en-US" altLang="ja-JP" sz="1200" kern="1200" dirty="0">
                <a:solidFill>
                  <a:schemeClr val="tx1"/>
                </a:solidFill>
                <a:effectLst/>
                <a:latin typeface="+mn-lt"/>
                <a:cs typeface="+mn-cs"/>
              </a:rPr>
              <a:t>ping</a:t>
            </a:r>
            <a:r>
              <a:rPr kumimoji="1" lang="ja-JP" altLang="en-US" sz="1200" kern="1200">
                <a:solidFill>
                  <a:schemeClr val="tx1"/>
                </a:solidFill>
                <a:effectLst/>
                <a:latin typeface="+mn-lt"/>
                <a:cs typeface="+mn-cs"/>
              </a:rPr>
              <a:t>コマンドやサービスへの接続を行うことで監視対象ホストの状態やサービスを監視する手法であり、システム障害の影響を受けることなく監視することが可能です。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しかし、ブラックボックス監視ではシステム内部の情報にアクセスできないため、</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障害が発生しても</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監視システムは詳細な情報を取得できず、障害の原因を特定することが困難です。</a:t>
            </a:r>
            <a:endParaRPr kumimoji="1" lang="en-US" altLang="ja-JP" sz="1200" kern="1200" dirty="0">
              <a:solidFill>
                <a:schemeClr val="tx1"/>
              </a:solidFill>
              <a:effectLst/>
              <a:latin typeface="+mn-lt"/>
              <a:cs typeface="+mn-cs"/>
            </a:endParaRPr>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一方で、ホワイトボックス監視とは、監視対象ホスト内部の監視システムを用いてホストの状態を監視する手法であり、システム内部の情報にアクセスすることで、詳細な情報に基づいた監視を行うことが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しかし、ホワイトボックス監視では監視システムが異常の影響を大きく受けてしまいます。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例えば、</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に障害が発生してしまうと</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監視システムも停止してしまい、監視が継続出来なくなります。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p:txBody>
      </p:sp>
      <p:sp>
        <p:nvSpPr>
          <p:cNvPr id="4" name="スライド番号プレースホルダー 3"/>
          <p:cNvSpPr>
            <a:spLocks noGrp="1"/>
          </p:cNvSpPr>
          <p:nvPr>
            <p:ph type="sldNum" sz="quarter" idx="5"/>
          </p:nvPr>
        </p:nvSpPr>
        <p:spPr/>
        <p:txBody>
          <a:bodyPr/>
          <a:lstStyle/>
          <a:p>
            <a:fld id="{91F1B9D0-55A2-ED4B-88D2-EABFA36E430D}" type="slidenum">
              <a:rPr kumimoji="1" lang="ja-JP" altLang="en-US" smtClean="0"/>
              <a:t>3</a:t>
            </a:fld>
            <a:endParaRPr kumimoji="1" lang="ja-JP" altLang="en-US"/>
          </a:p>
        </p:txBody>
      </p:sp>
    </p:spTree>
    <p:extLst>
      <p:ext uri="{BB962C8B-B14F-4D97-AF65-F5344CB8AC3E}">
        <p14:creationId xmlns:p14="http://schemas.microsoft.com/office/powerpoint/2010/main" val="189419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3000" y="685800"/>
            <a:ext cx="4572000" cy="3429000"/>
          </a:xfrm>
        </p:spPr>
      </p:sp>
      <p:sp>
        <p:nvSpPr>
          <p:cNvPr id="3" name="ノート プレースホルダー 2"/>
          <p:cNvSpPr>
            <a:spLocks noGrp="1"/>
          </p:cNvSpPr>
          <p:nvPr>
            <p:ph type="body" idx="1"/>
          </p:nvPr>
        </p:nvSpPr>
        <p:spPr/>
        <p:txBody>
          <a:bodyPr/>
          <a:lstStyle/>
          <a:p>
            <a:r>
              <a:rPr kumimoji="1" lang="ja-JP" altLang="en-US"/>
              <a:t>そこで、監視対象ホストに搭載されている</a:t>
            </a:r>
            <a:r>
              <a:rPr kumimoji="1" lang="en-US" altLang="ja-JP" dirty="0"/>
              <a:t>GPU</a:t>
            </a:r>
            <a:r>
              <a:rPr kumimoji="1" lang="ja-JP" altLang="en-US"/>
              <a:t>を用いた高信頼なホワイトボックス監視である</a:t>
            </a:r>
            <a:r>
              <a:rPr kumimoji="1" lang="en-US" altLang="ja-JP" dirty="0"/>
              <a:t>GPUSentinel</a:t>
            </a:r>
            <a:r>
              <a:rPr kumimoji="1" lang="ja-JP" altLang="en-US"/>
              <a:t>が提案</a:t>
            </a:r>
            <a:r>
              <a:rPr kumimoji="1" lang="ja-JP" altLang="en-US" dirty="0"/>
              <a:t>されています。</a:t>
            </a:r>
            <a:endParaRPr kumimoji="1" lang="en-US" altLang="ja-JP" dirty="0"/>
          </a:p>
          <a:p>
            <a:endParaRPr kumimoji="1" lang="en-US" altLang="ja-JP" dirty="0"/>
          </a:p>
          <a:p>
            <a:r>
              <a:rPr kumimoji="1" lang="en-US" altLang="ja-JP" dirty="0"/>
              <a:t>GPU</a:t>
            </a:r>
            <a:r>
              <a:rPr kumimoji="1" lang="ja-JP" altLang="en-US"/>
              <a:t>を用いることで、高信頼・高性能・汎用性の</a:t>
            </a:r>
            <a:r>
              <a:rPr kumimoji="1" lang="en-US" altLang="ja-JP" dirty="0"/>
              <a:t>3</a:t>
            </a:r>
            <a:r>
              <a:rPr kumimoji="1" lang="ja-JP" altLang="en-US"/>
              <a:t>つを満たすことができます。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が動作する</a:t>
            </a:r>
            <a:r>
              <a:rPr kumimoji="1" lang="en-US" altLang="ja-JP" sz="1200" kern="1200" dirty="0">
                <a:solidFill>
                  <a:schemeClr val="tx1"/>
                </a:solidFill>
                <a:effectLst/>
                <a:latin typeface="+mn-lt"/>
                <a:cs typeface="+mn-cs"/>
              </a:rPr>
              <a:t>CPU</a:t>
            </a:r>
            <a:r>
              <a:rPr kumimoji="1" lang="ja-JP" altLang="en-US" sz="1200" kern="1200">
                <a:solidFill>
                  <a:schemeClr val="tx1"/>
                </a:solidFill>
                <a:effectLst/>
                <a:latin typeface="+mn-lt"/>
                <a:cs typeface="+mn-cs"/>
              </a:rPr>
              <a:t>やメインメモリから物理的に隔離されており、ソフトウェア障害による影響を受けにくいため、障害検知の信頼性は高いといえます。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また、</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は多数の演算コアを有しており、それらを用いることで複数の監視システムを並列に動作させることができます。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それぞれの監視システムで実行される検知処理を並列化することで高速化も可能です。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加えて、</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は多くの計算機に標準的に搭載されている汎用ハードウェアであり、</a:t>
            </a:r>
            <a:r>
              <a:rPr kumimoji="1" lang="en-US" altLang="ja-JP" sz="1200" kern="1200" dirty="0">
                <a:solidFill>
                  <a:schemeClr val="tx1"/>
                </a:solidFill>
                <a:effectLst/>
                <a:latin typeface="+mn-lt"/>
                <a:cs typeface="+mn-cs"/>
              </a:rPr>
              <a:t>GPUSentinel</a:t>
            </a:r>
            <a:r>
              <a:rPr kumimoji="1" lang="ja-JP" altLang="en-US" sz="1200" kern="1200">
                <a:solidFill>
                  <a:schemeClr val="tx1"/>
                </a:solidFill>
                <a:effectLst/>
                <a:latin typeface="+mn-lt"/>
                <a:cs typeface="+mn-cs"/>
              </a:rPr>
              <a:t>のために専用で用いる</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を調達することが容易です。</a:t>
            </a:r>
            <a:r>
              <a:rPr kumimoji="1" lang="en-US" altLang="ja-JP" sz="1200" kern="1200" dirty="0">
                <a:solidFill>
                  <a:schemeClr val="tx1"/>
                </a:solidFill>
                <a:effectLst/>
                <a:latin typeface="+mn-lt"/>
                <a:cs typeface="+mn-cs"/>
              </a:rPr>
              <a:t> </a:t>
            </a:r>
            <a:endParaRPr lang="ja-JP" altLang="en-US"/>
          </a:p>
          <a:p>
            <a:endParaRPr kumimoji="1" lang="en-US" altLang="ja-JP" dirty="0"/>
          </a:p>
          <a:p>
            <a:r>
              <a:rPr kumimoji="1" lang="en-US" altLang="ja-JP" dirty="0"/>
              <a:t>------------------------------------------------------</a:t>
            </a: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4</a:t>
            </a:fld>
            <a:endParaRPr kumimoji="1" lang="ja-JP" altLang="en-US"/>
          </a:p>
        </p:txBody>
      </p:sp>
    </p:spTree>
    <p:extLst>
      <p:ext uri="{BB962C8B-B14F-4D97-AF65-F5344CB8AC3E}">
        <p14:creationId xmlns:p14="http://schemas.microsoft.com/office/powerpoint/2010/main" val="24077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GPUSentinel</a:t>
            </a:r>
            <a:r>
              <a:rPr kumimoji="1" lang="ja-JP" altLang="en-US"/>
              <a:t>のシステム構成は図のようになっています。</a:t>
            </a:r>
            <a:endParaRPr kumimoji="1" lang="en-US" altLang="ja-JP" dirty="0"/>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監視対象ホストの</a:t>
            </a:r>
            <a:r>
              <a:rPr kumimoji="1" lang="en-US" altLang="ja-JP" dirty="0"/>
              <a:t>GPU</a:t>
            </a:r>
            <a:r>
              <a:rPr kumimoji="1" lang="ja-JP" altLang="en-US"/>
              <a:t>上で監視システムを実行することで</a:t>
            </a:r>
            <a:r>
              <a:rPr kumimoji="1" lang="en-US" altLang="ja-JP" dirty="0"/>
              <a:t>OS</a:t>
            </a:r>
            <a:r>
              <a:rPr kumimoji="1" lang="ja-JP" altLang="en-US"/>
              <a:t>の障害を検知します。</a:t>
            </a:r>
            <a:endParaRPr kumimoji="1" lang="en-US" altLang="ja-JP" dirty="0"/>
          </a:p>
          <a:p>
            <a:r>
              <a:rPr kumimoji="1" lang="en-US" altLang="ja-JP" dirty="0"/>
              <a:t>GPUSentinel</a:t>
            </a:r>
            <a:r>
              <a:rPr kumimoji="1" lang="ja-JP" altLang="en-US"/>
              <a:t>では、</a:t>
            </a:r>
            <a:r>
              <a:rPr kumimoji="1" lang="en-US" altLang="ja-JP" dirty="0"/>
              <a:t>GPU</a:t>
            </a:r>
            <a:r>
              <a:rPr kumimoji="1" lang="ja-JP" altLang="en-US"/>
              <a:t>からメインメモリ全体にアクセスする機構を提供しています。</a:t>
            </a:r>
            <a:endParaRPr kumimoji="1" lang="en-US" altLang="ja-JP" dirty="0"/>
          </a:p>
          <a:p>
            <a:r>
              <a:rPr kumimoji="1" lang="ja-JP" altLang="en-US"/>
              <a:t>監視システムは</a:t>
            </a:r>
            <a:r>
              <a:rPr kumimoji="1" lang="en-US" altLang="ja-JP" dirty="0"/>
              <a:t>GPU</a:t>
            </a:r>
            <a:r>
              <a:rPr kumimoji="1" lang="ja-JP" altLang="en-US" dirty="0"/>
              <a:t>を占有して自律的に動作し</a:t>
            </a:r>
            <a:r>
              <a:rPr kumimoji="1" lang="ja-JP" altLang="en-US"/>
              <a:t>、</a:t>
            </a:r>
            <a:r>
              <a:rPr kumimoji="1" lang="en-US" altLang="ja-JP" dirty="0"/>
              <a:t>(*)</a:t>
            </a:r>
            <a:r>
              <a:rPr kumimoji="1" lang="ja-JP" altLang="en-US"/>
              <a:t>この機構を利用してメインメモリ上</a:t>
            </a:r>
            <a:r>
              <a:rPr kumimoji="1" lang="ja-JP" altLang="en-US" dirty="0"/>
              <a:t>の</a:t>
            </a:r>
            <a:r>
              <a:rPr kumimoji="1" lang="en-US" altLang="ja-JP" dirty="0"/>
              <a:t>OS</a:t>
            </a:r>
            <a:r>
              <a:rPr kumimoji="1" lang="ja-JP" altLang="en-US" dirty="0"/>
              <a:t>データを解析すること</a:t>
            </a:r>
            <a:r>
              <a:rPr kumimoji="1" lang="ja-JP" altLang="en-US"/>
              <a:t>によって障害を</a:t>
            </a:r>
            <a:r>
              <a:rPr kumimoji="1" lang="ja-JP" altLang="en-US" dirty="0"/>
              <a:t>検知</a:t>
            </a:r>
            <a:r>
              <a:rPr kumimoji="1" lang="ja-JP" altLang="en-US"/>
              <a:t>します。</a:t>
            </a:r>
            <a:endParaRPr kumimoji="1" lang="en-US" altLang="ja-JP" dirty="0"/>
          </a:p>
          <a:p>
            <a:endParaRPr kumimoji="1" lang="en-US" altLang="ja-JP" dirty="0"/>
          </a:p>
          <a:p>
            <a:r>
              <a:rPr kumimoji="1" lang="en-US" altLang="ja-JP" dirty="0"/>
              <a:t>GPUSentinel</a:t>
            </a:r>
            <a:r>
              <a:rPr kumimoji="1" lang="ja-JP" altLang="en-US"/>
              <a:t>では、</a:t>
            </a:r>
            <a:r>
              <a:rPr kumimoji="1" lang="en-US" altLang="ja-JP" dirty="0"/>
              <a:t>(*)</a:t>
            </a:r>
            <a:r>
              <a:rPr kumimoji="1" lang="ja-JP" altLang="en-US"/>
              <a:t>障害情報を</a:t>
            </a:r>
            <a:r>
              <a:rPr kumimoji="1" lang="en-US" altLang="ja-JP" dirty="0"/>
              <a:t>VRAM</a:t>
            </a:r>
            <a:r>
              <a:rPr kumimoji="1" lang="ja-JP" altLang="en-US"/>
              <a:t>に書き込むことで画面に出力します。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画面に出力された内容は、</a:t>
            </a:r>
            <a:r>
              <a:rPr kumimoji="1" lang="en-US" altLang="ja-JP" sz="1200" kern="1200" dirty="0">
                <a:solidFill>
                  <a:schemeClr val="tx1"/>
                </a:solidFill>
                <a:effectLst/>
                <a:latin typeface="+mn-lt"/>
                <a:cs typeface="+mn-cs"/>
              </a:rPr>
              <a:t>IPMI</a:t>
            </a:r>
            <a:r>
              <a:rPr kumimoji="1" lang="ja-JP" altLang="en-US" sz="1200" kern="1200">
                <a:solidFill>
                  <a:schemeClr val="tx1"/>
                </a:solidFill>
                <a:effectLst/>
                <a:latin typeface="+mn-lt"/>
                <a:cs typeface="+mn-cs"/>
              </a:rPr>
              <a:t>のリモートコンソール機能や</a:t>
            </a:r>
            <a:r>
              <a:rPr kumimoji="1" lang="en-US" altLang="ja-JP" sz="1200" kern="1200" dirty="0">
                <a:solidFill>
                  <a:schemeClr val="tx1"/>
                </a:solidFill>
                <a:effectLst/>
                <a:latin typeface="+mn-lt"/>
                <a:cs typeface="+mn-cs"/>
              </a:rPr>
              <a:t>KVM</a:t>
            </a:r>
            <a:r>
              <a:rPr kumimoji="1" lang="ja-JP" altLang="en-US" sz="1200" kern="1200">
                <a:solidFill>
                  <a:schemeClr val="tx1"/>
                </a:solidFill>
                <a:effectLst/>
                <a:latin typeface="+mn-lt"/>
                <a:cs typeface="+mn-cs"/>
              </a:rPr>
              <a:t>スイッチを用いることでネットワーク経由で取得することができます。</a:t>
            </a:r>
            <a:endParaRPr kumimoji="1" lang="en-US" altLang="ja-JP" sz="1200" kern="1200" dirty="0">
              <a:solidFill>
                <a:schemeClr val="tx1"/>
              </a:solidFill>
              <a:effectLst/>
              <a:latin typeface="+mn-lt"/>
              <a:cs typeface="+mn-cs"/>
            </a:endParaRPr>
          </a:p>
          <a:p>
            <a:endParaRPr kumimoji="1" lang="en-US" altLang="ja-JP" dirty="0"/>
          </a:p>
          <a:p>
            <a:r>
              <a:rPr kumimoji="1" lang="en-US" altLang="ja-JP" dirty="0"/>
              <a:t>------------------------------------------------------</a:t>
            </a:r>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5</a:t>
            </a:fld>
            <a:endParaRPr kumimoji="1" lang="ja-JP" altLang="en-US"/>
          </a:p>
        </p:txBody>
      </p:sp>
    </p:spTree>
    <p:extLst>
      <p:ext uri="{BB962C8B-B14F-4D97-AF65-F5344CB8AC3E}">
        <p14:creationId xmlns:p14="http://schemas.microsoft.com/office/powerpoint/2010/main" val="101232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しかし、画面に出力できる情報量には限界があり、メインメモリ上に</a:t>
            </a:r>
            <a:r>
              <a:rPr kumimoji="1" lang="en-US" altLang="ja-JP" sz="1200" kern="1200" dirty="0">
                <a:solidFill>
                  <a:schemeClr val="tx1"/>
                </a:solidFill>
                <a:effectLst/>
                <a:latin typeface="+mn-lt"/>
                <a:cs typeface="+mn-cs"/>
              </a:rPr>
              <a:t>VRAM</a:t>
            </a:r>
            <a:r>
              <a:rPr kumimoji="1" lang="ja-JP" altLang="en-US" sz="1200" kern="1200">
                <a:solidFill>
                  <a:schemeClr val="tx1"/>
                </a:solidFill>
                <a:effectLst/>
                <a:latin typeface="+mn-lt"/>
                <a:cs typeface="+mn-cs"/>
              </a:rPr>
              <a:t>領域を確保する</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も必要です。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そのため、</a:t>
            </a:r>
            <a:r>
              <a:rPr kumimoji="1" lang="en-US" altLang="ja-JP" sz="1200" kern="1200" dirty="0">
                <a:solidFill>
                  <a:schemeClr val="tx1"/>
                </a:solidFill>
                <a:effectLst/>
                <a:latin typeface="+mn-lt"/>
                <a:cs typeface="+mn-cs"/>
              </a:rPr>
              <a:t>GPUSentinel</a:t>
            </a:r>
            <a:r>
              <a:rPr kumimoji="1" lang="ja-JP" altLang="en-US" sz="1200" kern="1200">
                <a:solidFill>
                  <a:schemeClr val="tx1"/>
                </a:solidFill>
                <a:effectLst/>
                <a:latin typeface="+mn-lt"/>
                <a:cs typeface="+mn-cs"/>
              </a:rPr>
              <a:t>において詳細な障害情報をリモートホストに通知する際には</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の通信機能を利用する必要があります。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この場合、従来の障害検知手法と同様に、</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が異常停止してしまうと、</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リモートホストに障害情報を通知することができなくなる可能性があります。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信頼性を向上させるためには、</a:t>
            </a:r>
            <a:r>
              <a:rPr kumimoji="1" lang="en-US" altLang="ja-JP" sz="1200" kern="1200" dirty="0">
                <a:solidFill>
                  <a:schemeClr val="tx1"/>
                </a:solidFill>
                <a:effectLst/>
                <a:latin typeface="+mn-lt"/>
                <a:cs typeface="+mn-cs"/>
              </a:rPr>
              <a:t>(*)</a:t>
            </a:r>
            <a:r>
              <a:rPr kumimoji="1" lang="ja-JP" altLang="en-US" sz="1200" kern="1200">
                <a:solidFill>
                  <a:schemeClr val="tx1"/>
                </a:solidFill>
                <a:effectLst/>
                <a:latin typeface="+mn-lt"/>
                <a:cs typeface="+mn-cs"/>
              </a:rPr>
              <a:t>図のような、</a:t>
            </a:r>
            <a:r>
              <a:rPr kumimoji="1" lang="en-US" altLang="ja-JP" sz="1200" kern="1200" dirty="0">
                <a:solidFill>
                  <a:schemeClr val="tx1"/>
                </a:solidFill>
                <a:effectLst/>
                <a:latin typeface="+mn-lt"/>
                <a:cs typeface="+mn-cs"/>
              </a:rPr>
              <a:t>OS</a:t>
            </a:r>
            <a:r>
              <a:rPr kumimoji="1" lang="ja-JP" altLang="en-US" sz="1200" kern="1200">
                <a:solidFill>
                  <a:schemeClr val="tx1"/>
                </a:solidFill>
                <a:effectLst/>
                <a:latin typeface="+mn-lt"/>
                <a:cs typeface="+mn-cs"/>
              </a:rPr>
              <a:t>に依存しない通信を行う必要があります。</a:t>
            </a:r>
            <a:endParaRPr kumimoji="1" lang="en-US" altLang="ja-JP" sz="1200" kern="1200" dirty="0">
              <a:solidFill>
                <a:schemeClr val="tx1"/>
              </a:solidFill>
              <a:effectLst/>
              <a:latin typeface="+mn-lt"/>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しかし、</a:t>
            </a:r>
            <a:r>
              <a:rPr kumimoji="1" lang="en-US" altLang="ja-JP" sz="1200" kern="1200" dirty="0">
                <a:solidFill>
                  <a:schemeClr val="tx1"/>
                </a:solidFill>
                <a:effectLst/>
                <a:latin typeface="+mn-lt"/>
                <a:cs typeface="+mn-cs"/>
              </a:rPr>
              <a:t>GPU</a:t>
            </a:r>
            <a:r>
              <a:rPr kumimoji="1" lang="ja-JP" altLang="en-US" sz="1200" kern="1200">
                <a:solidFill>
                  <a:schemeClr val="tx1"/>
                </a:solidFill>
                <a:effectLst/>
                <a:latin typeface="+mn-lt"/>
                <a:cs typeface="+mn-cs"/>
              </a:rPr>
              <a:t>はネットワーク通信を行う機能を持っていません。</a:t>
            </a:r>
            <a:r>
              <a:rPr kumimoji="1" lang="en-US" altLang="ja-JP" sz="1200" kern="1200" dirty="0">
                <a:solidFill>
                  <a:schemeClr val="tx1"/>
                </a:solidFill>
                <a:effectLst/>
                <a:latin typeface="+mn-lt"/>
                <a:cs typeface="+mn-cs"/>
              </a:rPr>
              <a:t> </a:t>
            </a:r>
            <a:endParaRPr kumimoji="1" lang="en-US" altLang="ja-JP" dirty="0"/>
          </a:p>
          <a:p>
            <a:endParaRPr kumimoji="1" lang="en-US" altLang="ja-JP" dirty="0"/>
          </a:p>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6</a:t>
            </a:fld>
            <a:endParaRPr kumimoji="1" lang="ja-JP" altLang="en-US"/>
          </a:p>
        </p:txBody>
      </p:sp>
    </p:spTree>
    <p:extLst>
      <p:ext uri="{BB962C8B-B14F-4D97-AF65-F5344CB8AC3E}">
        <p14:creationId xmlns:p14="http://schemas.microsoft.com/office/powerpoint/2010/main" val="79839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a:t>
            </a:r>
            <a:r>
              <a:rPr kumimoji="1" lang="ja-JP" altLang="en-US"/>
              <a:t>で本発表では、</a:t>
            </a:r>
            <a:r>
              <a:rPr kumimoji="1" lang="en-US" altLang="ja-JP" dirty="0" err="1"/>
              <a:t>GPUDirect</a:t>
            </a:r>
            <a:r>
              <a:rPr kumimoji="1" lang="en-US" altLang="ja-JP" dirty="0"/>
              <a:t> RDMA</a:t>
            </a:r>
            <a:r>
              <a:rPr kumimoji="1" lang="ja-JP" altLang="en-US"/>
              <a:t>を用いて</a:t>
            </a:r>
            <a:r>
              <a:rPr kumimoji="1" lang="en-US" altLang="ja-JP" dirty="0"/>
              <a:t>OS</a:t>
            </a:r>
            <a:r>
              <a:rPr kumimoji="1" lang="ja-JP" altLang="en-US"/>
              <a:t>を介さずに</a:t>
            </a:r>
            <a:r>
              <a:rPr kumimoji="1" lang="en-US" altLang="ja-JP" dirty="0"/>
              <a:t>GPU</a:t>
            </a:r>
            <a:r>
              <a:rPr kumimoji="1" lang="ja-JP" altLang="en-US"/>
              <a:t>と直接ネットワーク通信を行い、詳細な障害情報を</a:t>
            </a:r>
            <a:r>
              <a:rPr kumimoji="1" lang="ja-JP" altLang="en-US" dirty="0"/>
              <a:t>取得するシステムである</a:t>
            </a:r>
            <a:r>
              <a:rPr kumimoji="1" lang="en-US" altLang="ja-JP" dirty="0"/>
              <a:t>GRASS</a:t>
            </a:r>
            <a:r>
              <a:rPr kumimoji="1" lang="ja-JP" altLang="en-US" dirty="0"/>
              <a:t>を提案します。</a:t>
            </a:r>
            <a:endParaRPr kumimoji="1" lang="en-US" altLang="ja-JP" dirty="0"/>
          </a:p>
          <a:p>
            <a:endParaRPr kumimoji="1" lang="en-US" altLang="ja-JP" dirty="0"/>
          </a:p>
          <a:p>
            <a:r>
              <a:rPr kumimoji="1" lang="en-US" altLang="ja-JP" baseline="0" dirty="0"/>
              <a:t>GRASS</a:t>
            </a:r>
            <a:r>
              <a:rPr kumimoji="1" lang="ja-JP" altLang="en-US" baseline="0"/>
              <a:t>では、</a:t>
            </a:r>
            <a:r>
              <a:rPr kumimoji="1" lang="en-US" altLang="ja-JP" baseline="0" dirty="0"/>
              <a:t>GPU</a:t>
            </a:r>
            <a:r>
              <a:rPr kumimoji="1" lang="ja-JP" altLang="en-US" baseline="0"/>
              <a:t>上の</a:t>
            </a:r>
            <a:r>
              <a:rPr kumimoji="1" lang="en-US" altLang="ja-JP" baseline="0" dirty="0"/>
              <a:t>OS</a:t>
            </a:r>
            <a:r>
              <a:rPr kumimoji="1" lang="ja-JP" altLang="en-US" baseline="0"/>
              <a:t>監視システムがリモートホストからの要求に基づいて検知を行い、障害情報を</a:t>
            </a:r>
            <a:r>
              <a:rPr kumimoji="1" lang="en-US" altLang="ja-JP" baseline="0" dirty="0"/>
              <a:t>GPU</a:t>
            </a:r>
            <a:r>
              <a:rPr kumimoji="1" lang="ja-JP" altLang="en-US" baseline="0"/>
              <a:t>メモリに格納します。</a:t>
            </a:r>
            <a:endParaRPr kumimoji="1" lang="en-US" altLang="ja-JP" baseline="0" dirty="0"/>
          </a:p>
          <a:p>
            <a:r>
              <a:rPr kumimoji="1" lang="ja-JP" altLang="en-US" baseline="0"/>
              <a:t>その後、リモートホストは</a:t>
            </a:r>
            <a:r>
              <a:rPr kumimoji="1" lang="en-US" altLang="ja-JP" baseline="0" dirty="0"/>
              <a:t>GPU</a:t>
            </a:r>
            <a:r>
              <a:rPr kumimoji="1" lang="ja-JP" altLang="en-US" baseline="0" dirty="0"/>
              <a:t>メモリから</a:t>
            </a:r>
            <a:r>
              <a:rPr kumimoji="1" lang="ja-JP" altLang="en-US" baseline="0"/>
              <a:t>直接、障害情報を</a:t>
            </a:r>
            <a:r>
              <a:rPr kumimoji="1" lang="ja-JP" altLang="en-US" baseline="0" dirty="0"/>
              <a:t>取得</a:t>
            </a:r>
            <a:r>
              <a:rPr kumimoji="1" lang="ja-JP" altLang="en-US" baseline="0"/>
              <a:t>します。</a:t>
            </a:r>
            <a:endParaRPr kumimoji="1" lang="en-US" altLang="ja-JP"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cs typeface="+mn-cs"/>
              </a:rPr>
              <a:t>そのため、システム管理者はリモートホスト上でインタラクティブに監視対象ホストの状態を調べることが可能です。</a:t>
            </a:r>
            <a:r>
              <a:rPr kumimoji="1" lang="en-US" altLang="ja-JP" sz="1200" kern="1200" dirty="0">
                <a:solidFill>
                  <a:schemeClr val="tx1"/>
                </a:solidFill>
                <a:effectLst/>
                <a:latin typeface="+mn-lt"/>
                <a:cs typeface="+mn-cs"/>
              </a:rPr>
              <a:t> </a:t>
            </a:r>
            <a:endParaRPr kumimoji="1" lang="en-US" altLang="ja-JP" baseline="0" dirty="0"/>
          </a:p>
          <a:p>
            <a:endParaRPr kumimoji="1" lang="en-US" altLang="ja-JP" baseline="0" dirty="0"/>
          </a:p>
          <a:p>
            <a:r>
              <a:rPr kumimoji="1" lang="ja-JP" altLang="en-US" baseline="0"/>
              <a:t>また、</a:t>
            </a:r>
            <a:r>
              <a:rPr kumimoji="1" lang="en-US" altLang="ja-JP" baseline="0" dirty="0"/>
              <a:t>GRASS</a:t>
            </a:r>
            <a:r>
              <a:rPr kumimoji="1" lang="ja-JP" altLang="en-US" baseline="0"/>
              <a:t>ではリモート監視システムと</a:t>
            </a:r>
            <a:r>
              <a:rPr kumimoji="1" lang="en-US" altLang="ja-JP" baseline="0" dirty="0"/>
              <a:t>OS</a:t>
            </a:r>
            <a:r>
              <a:rPr kumimoji="1" lang="ja-JP" altLang="en-US" baseline="0"/>
              <a:t>監視システムとの間で直接通信を行うため、</a:t>
            </a:r>
            <a:r>
              <a:rPr kumimoji="1" lang="en-US" altLang="ja-JP" baseline="0" dirty="0"/>
              <a:t>(*)</a:t>
            </a:r>
            <a:r>
              <a:rPr kumimoji="1" lang="ja-JP" altLang="en-US" baseline="0"/>
              <a:t>仮に</a:t>
            </a:r>
            <a:r>
              <a:rPr kumimoji="1" lang="en-US" altLang="ja-JP" baseline="0" dirty="0"/>
              <a:t>OS</a:t>
            </a:r>
            <a:r>
              <a:rPr kumimoji="1" lang="ja-JP" altLang="en-US" baseline="0"/>
              <a:t>に障害が発生しても、リモート監視システムとの通信は維持され、詳細な障害情報を通知することが可能です。</a:t>
            </a:r>
            <a:endParaRPr kumimoji="1" lang="en-US" altLang="ja-JP" baseline="0" dirty="0"/>
          </a:p>
          <a:p>
            <a:endParaRPr kumimoji="1" lang="en-US" altLang="ja-JP" baseline="0" dirty="0"/>
          </a:p>
          <a:p>
            <a:r>
              <a:rPr kumimoji="1" lang="en-US" altLang="ja-JP" baseline="0"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7</a:t>
            </a:fld>
            <a:endParaRPr kumimoji="1" lang="ja-JP" altLang="en-US"/>
          </a:p>
        </p:txBody>
      </p:sp>
    </p:spTree>
    <p:extLst>
      <p:ext uri="{BB962C8B-B14F-4D97-AF65-F5344CB8AC3E}">
        <p14:creationId xmlns:p14="http://schemas.microsoft.com/office/powerpoint/2010/main" val="257705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GPUDirect</a:t>
            </a:r>
            <a:r>
              <a:rPr kumimoji="1" lang="en-US" altLang="ja-JP" dirty="0"/>
              <a:t> RDMA</a:t>
            </a:r>
            <a:r>
              <a:rPr kumimoji="1" lang="ja-JP" altLang="en-US"/>
              <a:t>は、</a:t>
            </a:r>
            <a:r>
              <a:rPr kumimoji="1" lang="en-US" altLang="ja-JP" dirty="0"/>
              <a:t>CPU</a:t>
            </a:r>
            <a:r>
              <a:rPr kumimoji="1" lang="ja-JP" altLang="en-US"/>
              <a:t>を介さずにリモートホスト上の</a:t>
            </a:r>
            <a:r>
              <a:rPr kumimoji="1" lang="en-US" altLang="ja-JP" dirty="0"/>
              <a:t>GPU</a:t>
            </a:r>
            <a:r>
              <a:rPr kumimoji="1" lang="ja-JP" altLang="en-US"/>
              <a:t>メモリに直接アクセスするためのハードウェア</a:t>
            </a:r>
            <a:r>
              <a:rPr kumimoji="1" lang="ja-JP" altLang="en-US" dirty="0"/>
              <a:t>機構です。</a:t>
            </a:r>
            <a:endParaRPr kumimoji="1" lang="en-US" altLang="ja-JP" dirty="0"/>
          </a:p>
          <a:p>
            <a:endParaRPr kumimoji="1" lang="en-US" altLang="ja-JP" dirty="0"/>
          </a:p>
          <a:p>
            <a:r>
              <a:rPr kumimoji="1" lang="ja-JP" altLang="en-US" dirty="0"/>
              <a:t>まず、</a:t>
            </a:r>
            <a:r>
              <a:rPr kumimoji="1" lang="en-US" altLang="ja-JP" dirty="0" err="1"/>
              <a:t>GPUDirect</a:t>
            </a:r>
            <a:r>
              <a:rPr kumimoji="1" lang="ja-JP" altLang="en-US" dirty="0"/>
              <a:t>によって、</a:t>
            </a:r>
            <a:r>
              <a:rPr kumimoji="1" lang="en-US" altLang="ja-JP" dirty="0"/>
              <a:t>GPU</a:t>
            </a:r>
            <a:r>
              <a:rPr kumimoji="1" lang="ja-JP" altLang="en-US"/>
              <a:t>メモリを物理メモリアドレス空間に</a:t>
            </a:r>
            <a:r>
              <a:rPr kumimoji="1" lang="ja-JP" altLang="en-US" dirty="0"/>
              <a:t>マッピングします。</a:t>
            </a:r>
            <a:r>
              <a:rPr kumimoji="1" lang="en-US" altLang="ja-JP" dirty="0"/>
              <a:t>(*)</a:t>
            </a:r>
          </a:p>
          <a:p>
            <a:r>
              <a:rPr kumimoji="1" lang="ja-JP" altLang="en-US" dirty="0"/>
              <a:t>このマッピングを行うことで、</a:t>
            </a:r>
            <a:r>
              <a:rPr kumimoji="1" lang="en-US" altLang="ja-JP" dirty="0"/>
              <a:t>NIC</a:t>
            </a:r>
            <a:r>
              <a:rPr kumimoji="1" lang="ja-JP" altLang="en-US" dirty="0"/>
              <a:t>からのアクセスが可能になります。</a:t>
            </a:r>
            <a:endParaRPr kumimoji="1" lang="en-US" altLang="ja-JP" dirty="0"/>
          </a:p>
          <a:p>
            <a:endParaRPr kumimoji="1" lang="en-US" altLang="ja-JP" dirty="0"/>
          </a:p>
          <a:p>
            <a:r>
              <a:rPr kumimoji="1" lang="ja-JP" altLang="en-US" dirty="0"/>
              <a:t>次に、マッピングした</a:t>
            </a:r>
            <a:r>
              <a:rPr kumimoji="1" lang="en-US" altLang="ja-JP" dirty="0"/>
              <a:t>GPU</a:t>
            </a:r>
            <a:r>
              <a:rPr kumimoji="1" lang="ja-JP" altLang="en-US" dirty="0"/>
              <a:t>メモリに対してネットワーク経由でアクセスを行います。</a:t>
            </a:r>
            <a:endParaRPr kumimoji="1" lang="en-US" altLang="ja-JP" dirty="0"/>
          </a:p>
          <a:p>
            <a:r>
              <a:rPr kumimoji="1" lang="ja-JP" altLang="en-US" dirty="0"/>
              <a:t>この際、</a:t>
            </a:r>
            <a:r>
              <a:rPr kumimoji="1" lang="en-US" altLang="ja-JP" dirty="0"/>
              <a:t>(*)NIC</a:t>
            </a:r>
            <a:r>
              <a:rPr kumimoji="1" lang="ja-JP" altLang="en-US" dirty="0"/>
              <a:t>の</a:t>
            </a:r>
            <a:r>
              <a:rPr kumimoji="1" lang="en-US" altLang="ja-JP" dirty="0"/>
              <a:t>RDMA Read</a:t>
            </a:r>
            <a:r>
              <a:rPr kumimoji="1" lang="ja-JP" altLang="en-US" dirty="0"/>
              <a:t>機能を用いることでデータの読み込みを</a:t>
            </a:r>
            <a:r>
              <a:rPr kumimoji="1" lang="ja-JP" altLang="en-US"/>
              <a:t>行い、</a:t>
            </a:r>
            <a:r>
              <a:rPr kumimoji="1" lang="en-US" altLang="ja-JP" dirty="0"/>
              <a:t>(*)(*)RDMA Write</a:t>
            </a:r>
            <a:r>
              <a:rPr kumimoji="1" lang="ja-JP" altLang="en-US" dirty="0"/>
              <a:t>機能を用いることでデータの書き込みを行います。</a:t>
            </a:r>
            <a:endParaRPr kumimoji="1" lang="en-US" altLang="ja-JP" dirty="0"/>
          </a:p>
          <a:p>
            <a:endParaRPr kumimoji="1" lang="en-US" altLang="ja-JP" dirty="0"/>
          </a:p>
          <a:p>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8</a:t>
            </a:fld>
            <a:endParaRPr kumimoji="1" lang="ja-JP" altLang="en-US"/>
          </a:p>
        </p:txBody>
      </p:sp>
    </p:spTree>
    <p:extLst>
      <p:ext uri="{BB962C8B-B14F-4D97-AF65-F5344CB8AC3E}">
        <p14:creationId xmlns:p14="http://schemas.microsoft.com/office/powerpoint/2010/main" val="286362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障害情報の</a:t>
            </a:r>
            <a:r>
              <a:rPr kumimoji="1" lang="ja-JP" altLang="en-US" dirty="0"/>
              <a:t>要求を</a:t>
            </a:r>
            <a:r>
              <a:rPr kumimoji="1" lang="ja-JP" altLang="en-US"/>
              <a:t>行う際、リモート監視システムは</a:t>
            </a:r>
            <a:r>
              <a:rPr kumimoji="1" lang="en-US" altLang="ja-JP" dirty="0"/>
              <a:t>(*)RDMA Write</a:t>
            </a:r>
            <a:r>
              <a:rPr kumimoji="1" lang="ja-JP" altLang="en-US" dirty="0"/>
              <a:t>を用いて要求を</a:t>
            </a:r>
            <a:r>
              <a:rPr kumimoji="1" lang="en-US" altLang="ja-JP" dirty="0"/>
              <a:t>GPU</a:t>
            </a:r>
            <a:r>
              <a:rPr kumimoji="1" lang="ja-JP" altLang="en-US" dirty="0"/>
              <a:t>メモリに</a:t>
            </a:r>
            <a:r>
              <a:rPr kumimoji="1" lang="ja-JP" altLang="en-US"/>
              <a:t>書き込みます。</a:t>
            </a:r>
            <a:r>
              <a:rPr kumimoji="1" lang="en-US" altLang="ja-JP" dirty="0"/>
              <a:t>(*)(*)</a:t>
            </a:r>
          </a:p>
          <a:p>
            <a:r>
              <a:rPr kumimoji="1" lang="ja-JP" altLang="en-US"/>
              <a:t>要求を書き込んだのち、</a:t>
            </a:r>
            <a:r>
              <a:rPr kumimoji="1" lang="en-US" altLang="ja-JP" dirty="0"/>
              <a:t>(*)</a:t>
            </a:r>
            <a:r>
              <a:rPr kumimoji="1" lang="ja-JP" altLang="en-US"/>
              <a:t>再度</a:t>
            </a:r>
            <a:r>
              <a:rPr kumimoji="1" lang="en-US" altLang="ja-JP" dirty="0"/>
              <a:t>RDMA Write</a:t>
            </a:r>
            <a:r>
              <a:rPr kumimoji="1" lang="ja-JP" altLang="en-US"/>
              <a:t>を用いて書き込み完了フラグをセットします。</a:t>
            </a:r>
            <a:r>
              <a:rPr kumimoji="1" lang="en-US" altLang="ja-JP" dirty="0"/>
              <a:t>(*)</a:t>
            </a:r>
          </a:p>
          <a:p>
            <a:endParaRPr kumimoji="1" lang="en-US" altLang="ja-JP" dirty="0"/>
          </a:p>
          <a:p>
            <a:r>
              <a:rPr kumimoji="1" lang="ja-JP" altLang="en-US"/>
              <a:t>このとき、</a:t>
            </a:r>
            <a:r>
              <a:rPr kumimoji="1" lang="en-US" altLang="ja-JP" dirty="0"/>
              <a:t>OS</a:t>
            </a:r>
            <a:r>
              <a:rPr kumimoji="1" lang="ja-JP" altLang="en-US"/>
              <a:t>監視システムはポーリングによって書き込み完了フラグのセットを</a:t>
            </a:r>
            <a:r>
              <a:rPr kumimoji="1" lang="ja-JP" altLang="en-US" dirty="0"/>
              <a:t>待機して</a:t>
            </a:r>
            <a:r>
              <a:rPr kumimoji="1" lang="ja-JP" altLang="en-US"/>
              <a:t>います。</a:t>
            </a:r>
            <a:endParaRPr kumimoji="1" lang="en-US" altLang="ja-JP" dirty="0"/>
          </a:p>
          <a:p>
            <a:r>
              <a:rPr kumimoji="1" lang="ja-JP" altLang="en-US"/>
              <a:t>ポーリングとは、定期的に要求がないかを確認する手法であり、</a:t>
            </a:r>
            <a:r>
              <a:rPr kumimoji="1" lang="en-US" altLang="ja-JP" dirty="0"/>
              <a:t>GPU</a:t>
            </a:r>
            <a:r>
              <a:rPr kumimoji="1" lang="ja-JP" altLang="en-US" dirty="0"/>
              <a:t>に書き込みを通知するハードウェア機構が</a:t>
            </a:r>
            <a:r>
              <a:rPr kumimoji="1" lang="ja-JP" altLang="en-US"/>
              <a:t>ないためにポーリングを実施します。</a:t>
            </a:r>
            <a:endParaRPr kumimoji="1" lang="en-US" altLang="ja-JP" dirty="0"/>
          </a:p>
          <a:p>
            <a:r>
              <a:rPr kumimoji="1" lang="en-US" altLang="ja-JP" dirty="0"/>
              <a:t>OS</a:t>
            </a:r>
            <a:r>
              <a:rPr kumimoji="1" lang="ja-JP" altLang="en-US"/>
              <a:t>監視システムは、</a:t>
            </a:r>
            <a:r>
              <a:rPr kumimoji="1" lang="en-US" altLang="ja-JP" dirty="0"/>
              <a:t>(*)</a:t>
            </a:r>
            <a:r>
              <a:rPr kumimoji="1" lang="ja-JP" altLang="en-US"/>
              <a:t>書き込み完了フラグがセットされていることを確認するとポーリング</a:t>
            </a:r>
            <a:r>
              <a:rPr kumimoji="1" lang="ja-JP" altLang="en-US" dirty="0"/>
              <a:t>を</a:t>
            </a:r>
            <a:r>
              <a:rPr kumimoji="1" lang="ja-JP" altLang="en-US"/>
              <a:t>終了し</a:t>
            </a:r>
            <a:r>
              <a:rPr kumimoji="1" lang="en-US" altLang="ja-JP" dirty="0"/>
              <a:t>(*)</a:t>
            </a:r>
            <a:r>
              <a:rPr kumimoji="1" lang="ja-JP" altLang="en-US"/>
              <a:t>、 </a:t>
            </a:r>
            <a:r>
              <a:rPr kumimoji="1" lang="en-US" altLang="ja-JP" dirty="0"/>
              <a:t>(*)(*)(*)</a:t>
            </a:r>
            <a:r>
              <a:rPr kumimoji="1" lang="ja-JP" altLang="en-US" dirty="0"/>
              <a:t>要求を取得します。</a:t>
            </a:r>
            <a:endParaRPr kumimoji="1" lang="en-US" altLang="ja-JP" dirty="0"/>
          </a:p>
          <a:p>
            <a:endParaRPr kumimoji="1" lang="en-US" altLang="ja-JP" dirty="0"/>
          </a:p>
          <a:p>
            <a:r>
              <a:rPr kumimoji="1" lang="en-US" altLang="ja-JP" dirty="0"/>
              <a:t>------------------------------------------------------</a:t>
            </a:r>
          </a:p>
          <a:p>
            <a:r>
              <a:rPr kumimoji="1" lang="ja-JP" altLang="en-US" dirty="0"/>
              <a:t>フラグを用いて完了を通知する目的</a:t>
            </a:r>
            <a:endParaRPr kumimoji="1" lang="en-US" altLang="ja-JP" dirty="0"/>
          </a:p>
          <a:p>
            <a:r>
              <a:rPr kumimoji="1" lang="ja-JP" altLang="en-US" dirty="0"/>
              <a:t>　書き込みを通知するハードウェア機構がないため</a:t>
            </a:r>
            <a:endParaRPr kumimoji="1" lang="en-US" altLang="ja-JP" dirty="0"/>
          </a:p>
          <a:p>
            <a:r>
              <a:rPr kumimoji="1" lang="ja-JP" altLang="en-US" dirty="0"/>
              <a:t>　書き込み途中のデータの読み込みを防ぐため</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F4B3E6E-DA07-8E40-8D00-3D0BC20C7469}" type="slidenum">
              <a:rPr kumimoji="1" lang="ja-JP" altLang="en-US" smtClean="0"/>
              <a:t>9</a:t>
            </a:fld>
            <a:endParaRPr kumimoji="1" lang="ja-JP" altLang="en-US"/>
          </a:p>
        </p:txBody>
      </p:sp>
    </p:spTree>
    <p:extLst>
      <p:ext uri="{BB962C8B-B14F-4D97-AF65-F5344CB8AC3E}">
        <p14:creationId xmlns:p14="http://schemas.microsoft.com/office/powerpoint/2010/main" val="173685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2"/>
            <a:ext cx="8245475" cy="4571999"/>
          </a:xfrm>
        </p:spPr>
        <p:txBody>
          <a:bodyPr anchor="ctr">
            <a:noAutofit/>
          </a:bodyPr>
          <a:lstStyle>
            <a:lvl1pPr>
              <a:lnSpc>
                <a:spcPct val="100000"/>
              </a:lnSpc>
              <a:defRPr sz="4400" b="0" i="0" cap="none" spc="-60" baseline="0">
                <a:solidFill>
                  <a:schemeClr val="tx1"/>
                </a:solidFill>
                <a:latin typeface="Tahoma" charset="0"/>
                <a:ea typeface="MS UI Gothic" panose="020B0600070205080204" pitchFamily="34" charset="-128"/>
                <a:cs typeface="Tahoma" charset="0"/>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7200" y="4800601"/>
            <a:ext cx="8245474" cy="2057399"/>
          </a:xfrm>
        </p:spPr>
        <p:txBody>
          <a:bodyPr>
            <a:normAutofit/>
          </a:bodyPr>
          <a:lstStyle>
            <a:lvl1pPr marL="0" indent="0" algn="ctr">
              <a:buNone/>
              <a:defRPr sz="2400" b="0" i="0" cap="none" spc="90" baseline="0">
                <a:solidFill>
                  <a:schemeClr val="tx1"/>
                </a:solidFill>
                <a:latin typeface="Tahoma" charset="0"/>
                <a:ea typeface="MS UI Gothic" panose="020B0600070205080204" pitchFamily="34" charset="-128"/>
                <a:cs typeface="Tahoma"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B4D39169-43CC-354D-B33E-6809D8D3D472}" type="datetime1">
              <a:rPr lang="en-US" altLang="ja-JP" smtClean="0"/>
              <a:pPr/>
              <a:t>5/12/20</a:t>
            </a:fld>
            <a:endParaRPr lang="ja-JP" altLang="en-US"/>
          </a:p>
        </p:txBody>
      </p:sp>
      <p:sp>
        <p:nvSpPr>
          <p:cNvPr id="5" name="Footer Placeholder 4"/>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9" name="Rectangle 8"/>
          <p:cNvSpPr/>
          <p:nvPr/>
        </p:nvSpPr>
        <p:spPr>
          <a:xfrm>
            <a:off x="9040587" y="4846320"/>
            <a:ext cx="110700" cy="20116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9040674" y="0"/>
            <a:ext cx="110700"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p:txBody>
          <a:bodyPr/>
          <a:lstStyle>
            <a:lvl1pPr>
              <a:defRPr sz="1800">
                <a:solidFill>
                  <a:schemeClr val="tx1"/>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26B80597-8588-E24B-8D6F-BA0818DFC19A}" type="datetime1">
              <a:rPr lang="en-US" altLang="ja-JP" smtClean="0"/>
              <a:pPr/>
              <a:t>5/12/20</a:t>
            </a:fld>
            <a:endParaRPr lang="ja-JP" altLang="en-US"/>
          </a:p>
        </p:txBody>
      </p:sp>
      <p:sp>
        <p:nvSpPr>
          <p:cNvPr id="5" name="Footer Placeholder 4"/>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00327C5A-2C66-EB4C-938C-B2F6D2764303}" type="datetime1">
              <a:rPr lang="en-US" altLang="ja-JP" smtClean="0"/>
              <a:pPr/>
              <a:t>5/12/20</a:t>
            </a:fld>
            <a:endParaRPr lang="ja-JP" altLang="en-US"/>
          </a:p>
        </p:txBody>
      </p:sp>
      <p:sp>
        <p:nvSpPr>
          <p:cNvPr id="5" name="Footer Placeholder 4"/>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6" name="Slide Number Placeholder 5"/>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1" y="152720"/>
            <a:ext cx="8244674" cy="1108523"/>
          </a:xfrm>
        </p:spPr>
        <p:txBody>
          <a:bodyPr>
            <a:noAutofit/>
          </a:bodyPr>
          <a:lstStyle>
            <a:lvl1pPr>
              <a:defRPr sz="4000" b="0" i="0" cap="none" baseline="0">
                <a:solidFill>
                  <a:srgbClr val="0070C0"/>
                </a:solidFill>
                <a:latin typeface="Tahoma" charset="0"/>
                <a:ea typeface="MS UI Gothic" panose="020B0600070205080204" pitchFamily="34" charset="-128"/>
                <a:cs typeface="MS UI Gothic" panose="020B0600070205080204" pitchFamily="34"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7201" y="1524002"/>
            <a:ext cx="8244674" cy="5333998"/>
          </a:xfrm>
        </p:spPr>
        <p:txBody>
          <a:bodyPr lIns="108000" rIns="108000"/>
          <a:lstStyle>
            <a:lvl1pPr marL="207169" indent="-208360">
              <a:spcBef>
                <a:spcPts val="450"/>
              </a:spcBef>
              <a:spcAft>
                <a:spcPts val="0"/>
              </a:spcAft>
              <a:buClr>
                <a:schemeClr val="tx2"/>
              </a:buClr>
              <a:buSzPct val="130000"/>
              <a:buFont typeface="Arial"/>
              <a:buChar char="•"/>
              <a:defRPr sz="2800" b="0" i="0">
                <a:latin typeface="Tahoma" charset="0"/>
                <a:ea typeface="MS UI Gothic" panose="020B0600070205080204" pitchFamily="34" charset="-128"/>
                <a:cs typeface="MS UI Gothic" panose="020B0600070205080204" pitchFamily="34" charset="-128"/>
              </a:defRPr>
            </a:lvl1pPr>
            <a:lvl2pPr marL="466725" indent="-195263">
              <a:buClr>
                <a:schemeClr val="tx2"/>
              </a:buClr>
              <a:buSzPct val="130000"/>
              <a:buFont typeface="Arial"/>
              <a:buChar char="•"/>
              <a:defRPr sz="2600" b="0" i="0">
                <a:latin typeface="Tahoma" charset="0"/>
                <a:ea typeface="MS UI Gothic" panose="020B0600070205080204" pitchFamily="34" charset="-128"/>
                <a:cs typeface="MS UI Gothic" panose="020B0600070205080204" pitchFamily="34" charset="-128"/>
              </a:defRPr>
            </a:lvl2pPr>
            <a:lvl3pPr marL="738188" indent="-196454">
              <a:buClr>
                <a:schemeClr val="tx2"/>
              </a:buClr>
              <a:buSzPct val="130000"/>
              <a:buFont typeface="Arial"/>
              <a:buChar char="•"/>
              <a:defRPr sz="2400" b="0" i="0">
                <a:latin typeface="Tahoma" charset="0"/>
                <a:ea typeface="MS UI Gothic" panose="020B0600070205080204" pitchFamily="34" charset="-128"/>
                <a:cs typeface="MS UI Gothic" panose="020B0600070205080204" pitchFamily="34" charset="-128"/>
              </a:defRPr>
            </a:lvl3pPr>
            <a:lvl4pPr marL="1008460" indent="-185738">
              <a:buClr>
                <a:schemeClr val="tx2"/>
              </a:buClr>
              <a:buSzPct val="130000"/>
              <a:buFont typeface="Arial"/>
              <a:buChar char="•"/>
              <a:defRPr sz="2200" b="0" i="0">
                <a:latin typeface="Tahoma" charset="0"/>
                <a:ea typeface="MS UI Gothic" panose="020B0600070205080204" pitchFamily="34" charset="-128"/>
                <a:cs typeface="MS UI Gothic" panose="020B0600070205080204" pitchFamily="34" charset="-128"/>
              </a:defRPr>
            </a:lvl4pPr>
            <a:lvl5pPr marL="1344216" indent="-195263">
              <a:buClr>
                <a:schemeClr val="tx2"/>
              </a:buClr>
              <a:buSzPct val="130000"/>
              <a:buFont typeface="Arial"/>
              <a:buChar char="•"/>
              <a:tabLst>
                <a:tab pos="1344216" algn="l"/>
              </a:tabLst>
              <a:defRPr sz="2000" b="0" i="0">
                <a:latin typeface="Tahoma" charset="0"/>
                <a:ea typeface="MS UI Gothic" panose="020B0600070205080204" pitchFamily="34" charset="-128"/>
                <a:cs typeface="MS UI Gothic" panose="020B060007020508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sz="1800"/>
            </a:lvl1pPr>
          </a:lstStyle>
          <a:p>
            <a:fld id="{D6F57A23-CB21-D340-80A0-623F78F268E8}"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2"/>
            <a:ext cx="8245475" cy="4321175"/>
          </a:xfrm>
        </p:spPr>
        <p:txBody>
          <a:bodyPr anchor="ctr">
            <a:noAutofit/>
          </a:bodyPr>
          <a:lstStyle>
            <a:lvl1pPr algn="l">
              <a:lnSpc>
                <a:spcPct val="100000"/>
              </a:lnSpc>
              <a:defRPr sz="3600" b="0" cap="none" spc="-60" baseline="0">
                <a:solidFill>
                  <a:schemeClr val="tx1"/>
                </a:solidFill>
              </a:defRPr>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500" b="0" cap="all" spc="9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05FE8C84-541C-3D44-B9FE-2AF890D7F35E}" type="datetime1">
              <a:rPr lang="en-US" altLang="ja-JP" smtClean="0"/>
              <a:pPr/>
              <a:t>5/12/20</a:t>
            </a:fld>
            <a:endParaRPr lang="ja-JP" altLang="en-US"/>
          </a:p>
        </p:txBody>
      </p:sp>
      <p:sp>
        <p:nvSpPr>
          <p:cNvPr id="8" name="Slide Number Placeholder 7"/>
          <p:cNvSpPr>
            <a:spLocks noGrp="1"/>
          </p:cNvSpPr>
          <p:nvPr>
            <p:ph type="sldNum" sz="quarter" idx="11"/>
          </p:nvPr>
        </p:nvSpPr>
        <p:spPr/>
        <p:txBody>
          <a:bodyPr/>
          <a:lstStyle/>
          <a:p>
            <a:fld id="{D6F57A23-CB21-D340-80A0-623F78F268E8}" type="slidenum">
              <a:rPr kumimoji="1" lang="ja-JP" altLang="en-US" smtClean="0"/>
              <a:t>‹#›</a:t>
            </a:fld>
            <a:endParaRPr kumimoji="1" lang="ja-JP" altLang="en-US"/>
          </a:p>
        </p:txBody>
      </p:sp>
      <p:sp>
        <p:nvSpPr>
          <p:cNvPr id="9" name="Footer Placeholder 8"/>
          <p:cNvSpPr>
            <a:spLocks noGrp="1"/>
          </p:cNvSpPr>
          <p:nvPr>
            <p:ph type="ftr" sz="quarter" idx="12"/>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EAAF463E-FBB7-B04E-A671-4BEF2652EC21}" type="datetime1">
              <a:rPr lang="en-US" altLang="ja-JP" smtClean="0"/>
              <a:pPr/>
              <a:t>5/12/20</a:t>
            </a:fld>
            <a:endParaRPr lang="ja-JP" altLang="en-US"/>
          </a:p>
        </p:txBody>
      </p:sp>
      <p:sp>
        <p:nvSpPr>
          <p:cNvPr id="6" name="Footer Placeholder 5"/>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7" name="Slide Number Placeholder 6"/>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350" b="0" cap="all" spc="75" baseline="0">
                <a:solidFill>
                  <a:schemeClr val="tx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350" b="0" i="0" kern="1200" cap="all" spc="75" baseline="0" dirty="0" smtClean="0">
                <a:solidFill>
                  <a:schemeClr val="tx1"/>
                </a:solidFill>
                <a:latin typeface="+mj-lt"/>
                <a:ea typeface="MS UI Gothic" panose="020B0600070205080204" pitchFamily="34" charset="-128"/>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Font typeface="Arial" pitchFamily="34" charset="0"/>
              <a:buNone/>
            </a:pPr>
            <a:r>
              <a:rPr lang="ja-JP" altLang="en-US"/>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AF0D4B2B-C88E-7444-A00C-F80CD9119F05}" type="datetime1">
              <a:rPr lang="en-US" altLang="ja-JP" smtClean="0"/>
              <a:pPr/>
              <a:t>5/12/20</a:t>
            </a:fld>
            <a:endParaRPr lang="ja-JP" altLang="en-US"/>
          </a:p>
        </p:txBody>
      </p:sp>
      <p:sp>
        <p:nvSpPr>
          <p:cNvPr id="8" name="Footer Placeholder 7"/>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9" name="Slide Number Placeholder 8"/>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B41709F7-5939-B84F-8A8E-17CF51F38FB0}" type="datetime1">
              <a:rPr lang="en-US" altLang="ja-JP" smtClean="0"/>
              <a:pPr/>
              <a:t>5/12/20</a:t>
            </a:fld>
            <a:endParaRPr lang="ja-JP" altLang="en-US"/>
          </a:p>
        </p:txBody>
      </p:sp>
      <p:sp>
        <p:nvSpPr>
          <p:cNvPr id="4" name="Footer Placeholder 3"/>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5" name="Slide Number Placeholder 4"/>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7101A9B3-1295-5247-8BE8-AA52927A28E9}" type="datetime1">
              <a:rPr lang="en-US" altLang="ja-JP" smtClean="0"/>
              <a:pPr/>
              <a:t>5/12/20</a:t>
            </a:fld>
            <a:endParaRPr lang="ja-JP" altLang="en-US"/>
          </a:p>
        </p:txBody>
      </p:sp>
      <p:sp>
        <p:nvSpPr>
          <p:cNvPr id="3" name="Footer Placeholder 2"/>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4" name="Slide Number Placeholder 3"/>
          <p:cNvSpPr>
            <a:spLocks noGrp="1"/>
          </p:cNvSpPr>
          <p:nvPr>
            <p:ph type="sldNum" sz="quarter" idx="12"/>
          </p:nvPr>
        </p:nvSpPr>
        <p:spPr/>
        <p:txBody>
          <a:bodyPr/>
          <a:lstStyle/>
          <a:p>
            <a:fld id="{D6F57A23-CB21-D340-80A0-623F78F268E8}"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D1357784-8B35-DB4F-AB5D-63C2CCF9BD3F}" type="datetime1">
              <a:rPr lang="en-US" altLang="ja-JP" smtClean="0"/>
              <a:pPr/>
              <a:t>5/12/20</a:t>
            </a:fld>
            <a:endParaRPr lang="ja-JP" altLang="en-US"/>
          </a:p>
        </p:txBody>
      </p:sp>
      <p:sp>
        <p:nvSpPr>
          <p:cNvPr id="6" name="Footer Placeholder 5"/>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a:xfrm>
            <a:off x="457200" y="6172201"/>
            <a:ext cx="3429000" cy="304800"/>
          </a:xfrm>
          <a:prstGeom prst="rect">
            <a:avLst/>
          </a:prstGeom>
        </p:spPr>
        <p:txBody>
          <a:bodyPr/>
          <a:lstStyle>
            <a:lvl1pPr>
              <a:defRPr b="0" i="0">
                <a:ea typeface="MS UI Gothic" panose="020B0600070205080204" pitchFamily="34" charset="-128"/>
              </a:defRPr>
            </a:lvl1pPr>
          </a:lstStyle>
          <a:p>
            <a:fld id="{1552B714-0073-CB4B-9192-BD9D6D8133DA}" type="datetime1">
              <a:rPr lang="en-US" altLang="ja-JP" smtClean="0"/>
              <a:pPr/>
              <a:t>5/12/20</a:t>
            </a:fld>
            <a:endParaRPr lang="ja-JP" altLang="en-US"/>
          </a:p>
        </p:txBody>
      </p:sp>
      <p:sp>
        <p:nvSpPr>
          <p:cNvPr id="6" name="Footer Placeholder 5"/>
          <p:cNvSpPr>
            <a:spLocks noGrp="1"/>
          </p:cNvSpPr>
          <p:nvPr>
            <p:ph type="ftr" sz="quarter" idx="11"/>
          </p:nvPr>
        </p:nvSpPr>
        <p:spPr>
          <a:xfrm>
            <a:off x="457200" y="6492877"/>
            <a:ext cx="3429000" cy="283845"/>
          </a:xfrm>
          <a:prstGeom prst="rect">
            <a:avLst/>
          </a:prstGeom>
        </p:spPr>
        <p:txBody>
          <a:bodyPr/>
          <a:lstStyle>
            <a:lvl1pPr>
              <a:defRPr b="0" i="0">
                <a:ea typeface="MS UI Gothic" panose="020B0600070205080204" pitchFamily="34" charset="-128"/>
              </a:defRPr>
            </a:lvl1pPr>
          </a:lstStyle>
          <a:p>
            <a:endParaRPr lang="ja-JP"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6F57A23-CB21-D340-80A0-623F78F268E8}" type="slidenum">
              <a:rPr kumimoji="1" lang="ja-JP" altLang="en-US" smtClean="0"/>
              <a:t>‹#›</a:t>
            </a:fld>
            <a:endParaRPr kumimoji="1" lang="ja-JP" altLang="en-US"/>
          </a:p>
        </p:txBody>
      </p:sp>
      <p:sp>
        <p:nvSpPr>
          <p:cNvPr id="8" name="Title 7"/>
          <p:cNvSpPr>
            <a:spLocks noGrp="1"/>
          </p:cNvSpPr>
          <p:nvPr>
            <p:ph type="title"/>
          </p:nvPr>
        </p:nvSpPr>
        <p:spPr>
          <a:xfrm>
            <a:off x="457200" y="4953000"/>
            <a:ext cx="8153400" cy="762000"/>
          </a:xfrm>
        </p:spPr>
        <p:txBody>
          <a:bodyPr anchor="t">
            <a:normAutofit/>
          </a:bodyPr>
          <a:lstStyle>
            <a:lvl1pPr>
              <a:defRPr sz="2400"/>
            </a:lvl1pPr>
          </a:lstStyle>
          <a:p>
            <a:r>
              <a:rPr lang="ja-JP" altLang="en-US"/>
              <a:t>マスター タイトルの書式設定</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325059" cy="137160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52600"/>
            <a:ext cx="8325058" cy="47687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6" name="Slide Number Placeholder 5"/>
          <p:cNvSpPr>
            <a:spLocks noGrp="1"/>
          </p:cNvSpPr>
          <p:nvPr>
            <p:ph type="sldNum" sz="quarter" idx="4"/>
          </p:nvPr>
        </p:nvSpPr>
        <p:spPr>
          <a:xfrm>
            <a:off x="8337122" y="66077"/>
            <a:ext cx="688389" cy="365125"/>
          </a:xfrm>
          <a:prstGeom prst="rect">
            <a:avLst/>
          </a:prstGeom>
        </p:spPr>
        <p:txBody>
          <a:bodyPr vert="horz" lIns="91440" tIns="45720" rIns="91440" bIns="45720" rtlCol="0" anchor="ctr"/>
          <a:lstStyle>
            <a:lvl1pPr algn="r">
              <a:defRPr sz="1350" b="0" i="0">
                <a:solidFill>
                  <a:schemeClr val="tx2"/>
                </a:solidFill>
                <a:ea typeface="MS UI Gothic" panose="020B0600070205080204" pitchFamily="34" charset="-128"/>
              </a:defRPr>
            </a:lvl1pPr>
          </a:lstStyle>
          <a:p>
            <a:fld id="{D6F57A23-CB21-D340-80A0-623F78F268E8}" type="slidenum">
              <a:rPr lang="ja-JP" altLang="en-US" smtClean="0"/>
              <a:pPr/>
              <a:t>‹#›</a:t>
            </a:fld>
            <a:endParaRPr lang="ja-JP" altLang="en-US" dirty="0"/>
          </a:p>
        </p:txBody>
      </p:sp>
      <p:sp>
        <p:nvSpPr>
          <p:cNvPr id="7" name="Rectangle 6"/>
          <p:cNvSpPr/>
          <p:nvPr/>
        </p:nvSpPr>
        <p:spPr>
          <a:xfrm>
            <a:off x="9043398" y="0"/>
            <a:ext cx="108000" cy="1371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043398" y="1371600"/>
            <a:ext cx="108000"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l" defTabSz="685800" rtl="0" eaLnBrk="1" latinLnBrk="0" hangingPunct="1">
        <a:spcBef>
          <a:spcPct val="0"/>
        </a:spcBef>
        <a:buNone/>
        <a:defRPr kumimoji="1" sz="2700" b="0" i="0" kern="1200" cap="all" spc="-45" baseline="0">
          <a:solidFill>
            <a:srgbClr val="0070C0"/>
          </a:solidFill>
          <a:latin typeface="MS UI Gothic" panose="020B0600070205080204" pitchFamily="34" charset="-128"/>
          <a:ea typeface="MS UI Gothic" panose="020B0600070205080204" pitchFamily="34" charset="-128"/>
          <a:cs typeface="+mj-cs"/>
        </a:defRPr>
      </a:lvl1pPr>
    </p:titleStyle>
    <p:bodyStyle>
      <a:lvl1pPr marL="0" indent="0" algn="l" defTabSz="685800" rtl="0" eaLnBrk="1" latinLnBrk="0" hangingPunct="1">
        <a:spcBef>
          <a:spcPct val="20000"/>
        </a:spcBef>
        <a:spcAft>
          <a:spcPts val="450"/>
        </a:spcAft>
        <a:buFont typeface="Arial" pitchFamily="34" charset="0"/>
        <a:buNone/>
        <a:defRPr kumimoji="1" sz="1500" b="0" i="0" kern="1200">
          <a:solidFill>
            <a:schemeClr val="tx1"/>
          </a:solidFill>
          <a:latin typeface="+mn-lt"/>
          <a:ea typeface="MS UI Gothic" panose="020B0600070205080204" pitchFamily="34" charset="-128"/>
          <a:cs typeface="+mn-cs"/>
        </a:defRPr>
      </a:lvl1pPr>
      <a:lvl2pPr marL="342900" indent="-137160" algn="l" defTabSz="685800" rtl="0" eaLnBrk="1" latinLnBrk="0" hangingPunct="1">
        <a:spcBef>
          <a:spcPct val="20000"/>
        </a:spcBef>
        <a:buClr>
          <a:schemeClr val="tx2"/>
        </a:buClr>
        <a:buFont typeface="Arial" pitchFamily="34" charset="0"/>
        <a:buChar char="•"/>
        <a:defRPr kumimoji="1" sz="1500" b="0" i="0" kern="1200">
          <a:solidFill>
            <a:schemeClr val="tx1"/>
          </a:solidFill>
          <a:latin typeface="+mn-lt"/>
          <a:ea typeface="MS UI Gothic" panose="020B0600070205080204" pitchFamily="34" charset="-128"/>
          <a:cs typeface="+mn-cs"/>
        </a:defRPr>
      </a:lvl2pPr>
      <a:lvl3pPr marL="857250" indent="-171450" algn="l" defTabSz="685800" rtl="0" eaLnBrk="1" latinLnBrk="0" hangingPunct="1">
        <a:spcBef>
          <a:spcPct val="20000"/>
        </a:spcBef>
        <a:buClr>
          <a:schemeClr val="tx2"/>
        </a:buClr>
        <a:buFont typeface="Arial" pitchFamily="34" charset="0"/>
        <a:buChar char="•"/>
        <a:defRPr kumimoji="1" sz="1350" b="0" i="0" kern="1200">
          <a:solidFill>
            <a:schemeClr val="tx1"/>
          </a:solidFill>
          <a:latin typeface="+mn-lt"/>
          <a:ea typeface="MS UI Gothic" panose="020B0600070205080204" pitchFamily="34" charset="-128"/>
          <a:cs typeface="+mn-cs"/>
        </a:defRPr>
      </a:lvl3pPr>
      <a:lvl4pPr marL="1200150" indent="-171450" algn="l" defTabSz="685800" rtl="0" eaLnBrk="1" latinLnBrk="0" hangingPunct="1">
        <a:spcBef>
          <a:spcPct val="20000"/>
        </a:spcBef>
        <a:buClr>
          <a:schemeClr val="tx2"/>
        </a:buClr>
        <a:buFont typeface="Arial" pitchFamily="34" charset="0"/>
        <a:buChar char="•"/>
        <a:defRPr kumimoji="1" sz="1350" b="0" i="0" kern="1200">
          <a:solidFill>
            <a:schemeClr val="tx1"/>
          </a:solidFill>
          <a:latin typeface="+mn-lt"/>
          <a:ea typeface="MS UI Gothic" panose="020B0600070205080204" pitchFamily="34" charset="-128"/>
          <a:cs typeface="+mn-cs"/>
        </a:defRPr>
      </a:lvl4pPr>
      <a:lvl5pPr marL="1543050" indent="-171450" algn="l" defTabSz="685800" rtl="0" eaLnBrk="1" latinLnBrk="0" hangingPunct="1">
        <a:spcBef>
          <a:spcPct val="20000"/>
        </a:spcBef>
        <a:buClr>
          <a:schemeClr val="tx2"/>
        </a:buClr>
        <a:buFont typeface="Arial" pitchFamily="34" charset="0"/>
        <a:buChar char="•"/>
        <a:defRPr kumimoji="1" sz="1350" b="0" i="0" kern="1200" baseline="0">
          <a:solidFill>
            <a:schemeClr val="tx1"/>
          </a:solidFill>
          <a:latin typeface="+mn-lt"/>
          <a:ea typeface="MS UI Gothic" panose="020B0600070205080204" pitchFamily="34" charset="-128"/>
          <a:cs typeface="+mn-cs"/>
        </a:defRPr>
      </a:lvl5pPr>
      <a:lvl6pPr marL="18859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6pPr>
      <a:lvl7pPr marL="22288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7pPr>
      <a:lvl8pPr marL="25717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8pPr>
      <a:lvl9pPr marL="2914650" indent="-171450" algn="l" defTabSz="685800" rtl="0" eaLnBrk="1" latinLnBrk="0" hangingPunct="1">
        <a:spcBef>
          <a:spcPct val="20000"/>
        </a:spcBef>
        <a:buClr>
          <a:schemeClr val="tx2"/>
        </a:buClr>
        <a:buFont typeface="Arial" pitchFamily="34" charset="0"/>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914FDB-3598-6341-954D-916875957E9A}"/>
              </a:ext>
            </a:extLst>
          </p:cNvPr>
          <p:cNvSpPr>
            <a:spLocks noGrp="1"/>
          </p:cNvSpPr>
          <p:nvPr>
            <p:ph type="ctrTitle"/>
          </p:nvPr>
        </p:nvSpPr>
        <p:spPr/>
        <p:txBody>
          <a:bodyPr/>
          <a:lstStyle/>
          <a:p>
            <a:r>
              <a:rPr lang="en-US" altLang="ja-JP" dirty="0" err="1"/>
              <a:t>GPUDirect</a:t>
            </a:r>
            <a:r>
              <a:rPr lang="en-US" altLang="ja-JP" dirty="0"/>
              <a:t> RDMA</a:t>
            </a:r>
            <a:r>
              <a:rPr lang="ja-JP" altLang="en-US"/>
              <a:t>を用いた</a:t>
            </a:r>
            <a:br>
              <a:rPr lang="en-US" altLang="ja-JP" dirty="0"/>
            </a:br>
            <a:r>
              <a:rPr lang="ja-JP" altLang="en-US"/>
              <a:t>高信頼な障害検知機構</a:t>
            </a:r>
            <a:endParaRPr kumimoji="1" lang="ja-JP" altLang="en-US" sz="4400"/>
          </a:p>
        </p:txBody>
      </p:sp>
      <p:sp>
        <p:nvSpPr>
          <p:cNvPr id="3" name="字幕 2">
            <a:extLst>
              <a:ext uri="{FF2B5EF4-FFF2-40B4-BE49-F238E27FC236}">
                <a16:creationId xmlns:a16="http://schemas.microsoft.com/office/drawing/2014/main" id="{3B394CD7-E0D1-BF44-870F-53C43950FEBF}"/>
              </a:ext>
            </a:extLst>
          </p:cNvPr>
          <p:cNvSpPr>
            <a:spLocks noGrp="1"/>
          </p:cNvSpPr>
          <p:nvPr>
            <p:ph type="subTitle" idx="1"/>
          </p:nvPr>
        </p:nvSpPr>
        <p:spPr>
          <a:xfrm>
            <a:off x="457200" y="4800601"/>
            <a:ext cx="8245474" cy="2057399"/>
          </a:xfrm>
        </p:spPr>
        <p:txBody>
          <a:bodyPr>
            <a:normAutofit/>
          </a:bodyPr>
          <a:lstStyle/>
          <a:p>
            <a:r>
              <a:rPr lang="ja-JP" altLang="en-US"/>
              <a:t>九州工業大学</a:t>
            </a:r>
            <a:endParaRPr lang="en-US" altLang="ja-JP" dirty="0"/>
          </a:p>
          <a:p>
            <a:r>
              <a:rPr lang="ja-JP" altLang="en-US"/>
              <a:t>金本　颯将　　光来　健一</a:t>
            </a:r>
          </a:p>
          <a:p>
            <a:endParaRPr kumimoji="1" lang="ja-JP" altLang="en-US" sz="2400"/>
          </a:p>
        </p:txBody>
      </p:sp>
    </p:spTree>
    <p:extLst>
      <p:ext uri="{BB962C8B-B14F-4D97-AF65-F5344CB8AC3E}">
        <p14:creationId xmlns:p14="http://schemas.microsoft.com/office/powerpoint/2010/main" val="23224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5">
            <a:extLst>
              <a:ext uri="{FF2B5EF4-FFF2-40B4-BE49-F238E27FC236}">
                <a16:creationId xmlns:a16="http://schemas.microsoft.com/office/drawing/2014/main" id="{8D2713BF-E158-B149-9309-9F9C516BF2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角丸四角形 51">
            <a:extLst>
              <a:ext uri="{FF2B5EF4-FFF2-40B4-BE49-F238E27FC236}">
                <a16:creationId xmlns:a16="http://schemas.microsoft.com/office/drawing/2014/main" id="{602FB98F-53C6-6949-A0C5-94DB735101CA}"/>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33" name="角丸四角形 32"/>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2" name="Title 1"/>
          <p:cNvSpPr>
            <a:spLocks noGrp="1"/>
          </p:cNvSpPr>
          <p:nvPr>
            <p:ph type="title"/>
          </p:nvPr>
        </p:nvSpPr>
        <p:spPr/>
        <p:txBody>
          <a:bodyPr/>
          <a:lstStyle/>
          <a:p>
            <a:r>
              <a:rPr lang="ja-JP" altLang="en-US"/>
              <a:t>障害情報の取得</a:t>
            </a:r>
            <a:endParaRPr kumimoji="1" lang="ja-JP" altLang="en-US" dirty="0"/>
          </a:p>
        </p:txBody>
      </p:sp>
      <p:sp>
        <p:nvSpPr>
          <p:cNvPr id="3" name="Content Placeholder 2"/>
          <p:cNvSpPr>
            <a:spLocks noGrp="1"/>
          </p:cNvSpPr>
          <p:nvPr>
            <p:ph idx="1"/>
          </p:nvPr>
        </p:nvSpPr>
        <p:spPr>
          <a:xfrm>
            <a:off x="432619" y="1560945"/>
            <a:ext cx="8278761" cy="4761197"/>
          </a:xfrm>
        </p:spPr>
        <p:txBody>
          <a:bodyPr/>
          <a:lstStyle/>
          <a:p>
            <a:r>
              <a:rPr lang="en-US" altLang="ja-JP" dirty="0">
                <a:solidFill>
                  <a:schemeClr val="tx1"/>
                </a:solidFill>
              </a:rPr>
              <a:t>OS</a:t>
            </a:r>
            <a:r>
              <a:rPr lang="ja-JP" altLang="en-US">
                <a:solidFill>
                  <a:schemeClr val="tx1"/>
                </a:solidFill>
              </a:rPr>
              <a:t>監視システムは</a:t>
            </a:r>
            <a:r>
              <a:rPr lang="ja-JP" altLang="en-US"/>
              <a:t>障害</a:t>
            </a:r>
            <a:r>
              <a:rPr lang="ja-JP" altLang="en-US">
                <a:solidFill>
                  <a:schemeClr val="tx1"/>
                </a:solidFill>
              </a:rPr>
              <a:t>情報を</a:t>
            </a:r>
            <a:r>
              <a:rPr lang="en-US" altLang="ja-JP" dirty="0">
                <a:solidFill>
                  <a:schemeClr val="tx1"/>
                </a:solidFill>
              </a:rPr>
              <a:t>GPU</a:t>
            </a:r>
            <a:r>
              <a:rPr lang="ja-JP" altLang="en-US">
                <a:solidFill>
                  <a:schemeClr val="tx1"/>
                </a:solidFill>
              </a:rPr>
              <a:t>メモリに書き込む</a:t>
            </a:r>
            <a:endParaRPr lang="en-US" altLang="ja-JP" dirty="0">
              <a:solidFill>
                <a:schemeClr val="tx1"/>
              </a:solidFill>
            </a:endParaRPr>
          </a:p>
          <a:p>
            <a:pPr lvl="1"/>
            <a:r>
              <a:rPr lang="ja-JP" altLang="en-US"/>
              <a:t>その後，読み込み許可フラグをセット</a:t>
            </a:r>
            <a:endParaRPr lang="en-US" altLang="ja-JP" dirty="0">
              <a:solidFill>
                <a:schemeClr val="tx1"/>
              </a:solidFill>
            </a:endParaRPr>
          </a:p>
          <a:p>
            <a:r>
              <a:rPr lang="ja-JP" altLang="en-US">
                <a:solidFill>
                  <a:schemeClr val="tx1"/>
                </a:solidFill>
              </a:rPr>
              <a:t>リモート監視システムはポーリングにより</a:t>
            </a:r>
            <a:r>
              <a:rPr lang="ja-JP" altLang="en-US"/>
              <a:t>障害</a:t>
            </a:r>
            <a:r>
              <a:rPr lang="ja-JP" altLang="en-US">
                <a:solidFill>
                  <a:schemeClr val="tx1"/>
                </a:solidFill>
              </a:rPr>
              <a:t>情報を取得</a:t>
            </a:r>
            <a:endParaRPr lang="en-US" altLang="ja-JP" dirty="0">
              <a:solidFill>
                <a:schemeClr val="tx1"/>
              </a:solidFill>
            </a:endParaRPr>
          </a:p>
          <a:p>
            <a:pPr lvl="1"/>
            <a:r>
              <a:rPr lang="en-US" altLang="ja-JP" dirty="0">
                <a:solidFill>
                  <a:schemeClr val="tx1"/>
                </a:solidFill>
              </a:rPr>
              <a:t>GPU</a:t>
            </a:r>
            <a:r>
              <a:rPr lang="ja-JP" altLang="en-US">
                <a:solidFill>
                  <a:schemeClr val="tx1"/>
                </a:solidFill>
              </a:rPr>
              <a:t>メモリに対して</a:t>
            </a:r>
            <a:r>
              <a:rPr lang="en-US" altLang="ja-JP" dirty="0">
                <a:solidFill>
                  <a:schemeClr val="tx1"/>
                </a:solidFill>
              </a:rPr>
              <a:t>RDMA Read</a:t>
            </a:r>
            <a:r>
              <a:rPr lang="ja-JP" altLang="en-US">
                <a:solidFill>
                  <a:schemeClr val="tx1"/>
                </a:solidFill>
              </a:rPr>
              <a:t>を繰り返し実行</a:t>
            </a:r>
            <a:endParaRPr lang="en-US" altLang="ja-JP" dirty="0">
              <a:solidFill>
                <a:schemeClr val="tx1"/>
              </a:solidFill>
            </a:endParaRPr>
          </a:p>
          <a:p>
            <a:pPr lvl="1"/>
            <a:r>
              <a:rPr lang="ja-JP" altLang="en-US"/>
              <a:t>読み込み許可フラグの</a:t>
            </a:r>
            <a:r>
              <a:rPr lang="ja-JP" altLang="en-US">
                <a:solidFill>
                  <a:schemeClr val="tx1"/>
                </a:solidFill>
              </a:rPr>
              <a:t>セットを確認後，障害</a:t>
            </a:r>
            <a:r>
              <a:rPr lang="ja-JP" altLang="en-US"/>
              <a:t>情報</a:t>
            </a:r>
            <a:r>
              <a:rPr lang="ja-JP" altLang="en-US">
                <a:solidFill>
                  <a:schemeClr val="tx1"/>
                </a:solidFill>
              </a:rPr>
              <a:t>を取得</a:t>
            </a:r>
            <a:endParaRPr lang="en-US" altLang="ja-JP"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25" name="テキスト ボックス 24"/>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28" name="角丸四角形 27"/>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29" name="テキスト ボックス 28"/>
          <p:cNvSpPr txBox="1"/>
          <p:nvPr/>
        </p:nvSpPr>
        <p:spPr>
          <a:xfrm>
            <a:off x="3205878" y="5267633"/>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36" name="テキスト ボックス 35"/>
          <p:cNvSpPr txBox="1"/>
          <p:nvPr/>
        </p:nvSpPr>
        <p:spPr>
          <a:xfrm>
            <a:off x="5432133" y="4649605"/>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56" name="テキスト ボックス 55"/>
          <p:cNvSpPr txBox="1"/>
          <p:nvPr/>
        </p:nvSpPr>
        <p:spPr>
          <a:xfrm>
            <a:off x="2196841" y="5092325"/>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57" name="直線矢印コネクタ 56"/>
          <p:cNvCxnSpPr>
            <a:cxnSpLocks/>
            <a:stCxn id="28" idx="3"/>
            <a:endCxn id="29" idx="1"/>
          </p:cNvCxnSpPr>
          <p:nvPr/>
        </p:nvCxnSpPr>
        <p:spPr>
          <a:xfrm flipV="1">
            <a:off x="2252667" y="5451233"/>
            <a:ext cx="953211" cy="1"/>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pic>
        <p:nvPicPr>
          <p:cNvPr id="23" name="図 5">
            <a:extLst>
              <a:ext uri="{FF2B5EF4-FFF2-40B4-BE49-F238E27FC236}">
                <a16:creationId xmlns:a16="http://schemas.microsoft.com/office/drawing/2014/main" id="{C38E9630-7CD5-2A4B-A18B-AEF01E218C6C}"/>
              </a:ext>
            </a:extLst>
          </p:cNvPr>
          <p:cNvPicPr>
            <a:picLocks noChangeAspect="1"/>
          </p:cNvPicPr>
          <p:nvPr/>
        </p:nvPicPr>
        <p:blipFill>
          <a:blip r:embed="rId4"/>
          <a:stretch>
            <a:fillRect/>
          </a:stretch>
        </p:blipFill>
        <p:spPr>
          <a:xfrm>
            <a:off x="4038237" y="5522632"/>
            <a:ext cx="1592195" cy="1503297"/>
          </a:xfrm>
          <a:prstGeom prst="rect">
            <a:avLst/>
          </a:prstGeom>
        </p:spPr>
      </p:pic>
      <p:sp>
        <p:nvSpPr>
          <p:cNvPr id="26" name="左矢印 25">
            <a:extLst>
              <a:ext uri="{FF2B5EF4-FFF2-40B4-BE49-F238E27FC236}">
                <a16:creationId xmlns:a16="http://schemas.microsoft.com/office/drawing/2014/main" id="{87D8DF75-CBA5-6443-A191-CC81F3983860}"/>
              </a:ext>
            </a:extLst>
          </p:cNvPr>
          <p:cNvSpPr/>
          <p:nvPr/>
        </p:nvSpPr>
        <p:spPr>
          <a:xfrm flipH="1">
            <a:off x="4408127" y="5301675"/>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55" name="角丸四角形 54"/>
          <p:cNvSpPr/>
          <p:nvPr/>
        </p:nvSpPr>
        <p:spPr>
          <a:xfrm>
            <a:off x="1024150" y="5796332"/>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a:ea typeface="MS UI Gothic" panose="020B0600070205080204" pitchFamily="34" charset="-128"/>
              </a:rPr>
              <a:t>障害</a:t>
            </a:r>
            <a:r>
              <a:rPr kumimoji="1" lang="ja-JP" altLang="en-US">
                <a:ea typeface="MS UI Gothic" panose="020B0600070205080204" pitchFamily="34" charset="-128"/>
              </a:rPr>
              <a:t>情報</a:t>
            </a:r>
            <a:endParaRPr kumimoji="1" lang="ja-JP" altLang="en-US" dirty="0">
              <a:ea typeface="MS UI Gothic" panose="020B0600070205080204" pitchFamily="34" charset="-128"/>
            </a:endParaRPr>
          </a:p>
        </p:txBody>
      </p:sp>
    </p:spTree>
    <p:extLst>
      <p:ext uri="{BB962C8B-B14F-4D97-AF65-F5344CB8AC3E}">
        <p14:creationId xmlns:p14="http://schemas.microsoft.com/office/powerpoint/2010/main" val="286931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5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00052 -0.00046 C 0.04063 0.02685 0.08247 0.05394 0.12223 0.04005 C 0.16233 0.02778 0.23959 -0.07685 0.23959 -0.07662 " pathEditMode="relative" rAng="0" ptsTypes="AAA">
                                      <p:cBhvr>
                                        <p:cTn id="17" dur="2000" fill="hold"/>
                                        <p:tgtEl>
                                          <p:spTgt spid="55"/>
                                        </p:tgtEl>
                                        <p:attrNameLst>
                                          <p:attrName>ppt_x</p:attrName>
                                          <p:attrName>ppt_y</p:attrName>
                                        </p:attrNameLst>
                                      </p:cBhvr>
                                      <p:rCtr x="11997" y="-1620"/>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56"/>
                                        </p:tgtEl>
                                      </p:cBhvr>
                                    </p:animEffect>
                                    <p:set>
                                      <p:cBhvr>
                                        <p:cTn id="22" dur="1" fill="hold">
                                          <p:stCondLst>
                                            <p:cond delay="499"/>
                                          </p:stCondLst>
                                        </p:cTn>
                                        <p:tgtEl>
                                          <p:spTgt spid="56"/>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2"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down)">
                                      <p:cBhvr>
                                        <p:cTn id="30" dur="500"/>
                                        <p:tgtEl>
                                          <p:spTgt spid="56"/>
                                        </p:tgtEl>
                                      </p:cBhvr>
                                    </p:animEffect>
                                  </p:childTnLst>
                                </p:cTn>
                              </p:par>
                              <p:par>
                                <p:cTn id="31" presetID="22" presetClass="entr" presetSubtype="4"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3" nodeType="clickEffect">
                                  <p:stCondLst>
                                    <p:cond delay="0"/>
                                  </p:stCondLst>
                                  <p:childTnLst>
                                    <p:animEffect transition="out" filter="wipe(down)">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22" presetClass="exit" presetSubtype="4" fill="hold" nodeType="withEffect">
                                  <p:stCondLst>
                                    <p:cond delay="0"/>
                                  </p:stCondLst>
                                  <p:childTnLst>
                                    <p:animEffect transition="out" filter="wipe(down)">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4"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par>
                                <p:cTn id="47" presetID="22" presetClass="entr" presetSubtype="4" fill="hold" grpId="2"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5" nodeType="clickEffect">
                                  <p:stCondLst>
                                    <p:cond delay="0"/>
                                  </p:stCondLst>
                                  <p:childTnLst>
                                    <p:animEffect transition="out" filter="wipe(down)">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22" presetClass="exit" presetSubtype="4" fill="hold" grpId="4" nodeType="withEffect">
                                  <p:stCondLst>
                                    <p:cond delay="0"/>
                                  </p:stCondLst>
                                  <p:childTnLst>
                                    <p:animEffect transition="out" filter="wipe(down)">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down)">
                                      <p:cBhvr>
                                        <p:cTn id="62" dur="500"/>
                                        <p:tgtEl>
                                          <p:spTgt spid="3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2" nodeType="clickEffect">
                                  <p:stCondLst>
                                    <p:cond delay="0"/>
                                  </p:stCondLst>
                                  <p:childTnLst>
                                    <p:animMotion origin="layout" path="M 0.24011 -0.07662 C 0.32743 -0.01111 0.41476 0.05439 0.47986 0.06805 C 0.54497 0.08171 0.60295 0.0162 0.63091 0.00532 " pathEditMode="relative" rAng="0" ptsTypes="AAA">
                                      <p:cBhvr>
                                        <p:cTn id="69" dur="2000" fill="hold"/>
                                        <p:tgtEl>
                                          <p:spTgt spid="55"/>
                                        </p:tgtEl>
                                        <p:attrNameLst>
                                          <p:attrName>ppt_x</p:attrName>
                                          <p:attrName>ppt_y</p:attrName>
                                        </p:attrNameLst>
                                      </p:cBhvr>
                                      <p:rCtr x="19531" y="7315"/>
                                    </p:animMotion>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36"/>
                                        </p:tgtEl>
                                      </p:cBhvr>
                                    </p:animEffect>
                                    <p:set>
                                      <p:cBhvr>
                                        <p:cTn id="74" dur="1" fill="hold">
                                          <p:stCondLst>
                                            <p:cond delay="499"/>
                                          </p:stCondLst>
                                        </p:cTn>
                                        <p:tgtEl>
                                          <p:spTgt spid="36"/>
                                        </p:tgtEl>
                                        <p:attrNameLst>
                                          <p:attrName>style.visibility</p:attrName>
                                        </p:attrNameLst>
                                      </p:cBhvr>
                                      <p:to>
                                        <p:strVal val="hidden"/>
                                      </p:to>
                                    </p:set>
                                  </p:childTnLst>
                                </p:cTn>
                              </p:par>
                              <p:par>
                                <p:cTn id="75" presetID="22" presetClass="exit" presetSubtype="4" fill="hold" grpId="1" nodeType="withEffect">
                                  <p:stCondLst>
                                    <p:cond delay="0"/>
                                  </p:stCondLst>
                                  <p:childTnLst>
                                    <p:animEffect transition="out" filter="wipe(down)">
                                      <p:cBhvr>
                                        <p:cTn id="76" dur="500"/>
                                        <p:tgtEl>
                                          <p:spTgt spid="26"/>
                                        </p:tgtEl>
                                      </p:cBhvr>
                                    </p:animEffect>
                                    <p:set>
                                      <p:cBhvr>
                                        <p:cTn id="7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6" grpId="4"/>
      <p:bldP spid="36" grpId="5"/>
      <p:bldP spid="56" grpId="0"/>
      <p:bldP spid="56" grpId="1"/>
      <p:bldP spid="56" grpId="2"/>
      <p:bldP spid="56" grpId="3"/>
      <p:bldP spid="26" grpId="0" animBg="1"/>
      <p:bldP spid="26" grpId="1" animBg="1"/>
      <p:bldP spid="26" grpId="2" animBg="1"/>
      <p:bldP spid="26" grpId="4" animBg="1"/>
      <p:bldP spid="55" grpId="0" animBg="1"/>
      <p:bldP spid="55" grpId="1" animBg="1"/>
      <p:bldP spid="55"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54DC-88EB-0C4F-9B33-B1238FBBDE80}"/>
              </a:ext>
            </a:extLst>
          </p:cNvPr>
          <p:cNvSpPr>
            <a:spLocks noGrp="1"/>
          </p:cNvSpPr>
          <p:nvPr>
            <p:ph type="title"/>
          </p:nvPr>
        </p:nvSpPr>
        <p:spPr/>
        <p:txBody>
          <a:bodyPr/>
          <a:lstStyle/>
          <a:p>
            <a:r>
              <a:rPr lang="ja-JP" altLang="en-US"/>
              <a:t>インライン検知</a:t>
            </a:r>
            <a:endParaRPr lang="en-US" dirty="0"/>
          </a:p>
        </p:txBody>
      </p:sp>
      <p:sp>
        <p:nvSpPr>
          <p:cNvPr id="3" name="Content Placeholder 2">
            <a:extLst>
              <a:ext uri="{FF2B5EF4-FFF2-40B4-BE49-F238E27FC236}">
                <a16:creationId xmlns:a16="http://schemas.microsoft.com/office/drawing/2014/main" id="{9420BB8C-1C12-DB43-882A-16C83EE27DFD}"/>
              </a:ext>
            </a:extLst>
          </p:cNvPr>
          <p:cNvSpPr>
            <a:spLocks noGrp="1"/>
          </p:cNvSpPr>
          <p:nvPr>
            <p:ph idx="1"/>
          </p:nvPr>
        </p:nvSpPr>
        <p:spPr/>
        <p:txBody>
          <a:bodyPr/>
          <a:lstStyle/>
          <a:p>
            <a:r>
              <a:rPr lang="ja-JP" altLang="en-US"/>
              <a:t>要求を受信した際に障害検知を実行</a:t>
            </a:r>
            <a:endParaRPr lang="en-US" altLang="ja-JP" dirty="0"/>
          </a:p>
          <a:p>
            <a:pPr lvl="1"/>
            <a:r>
              <a:rPr lang="ja-JP" altLang="en-US"/>
              <a:t>指定されたコマンドに対応する検知処理のみを実行</a:t>
            </a:r>
            <a:endParaRPr lang="en-US" altLang="ja-JP" dirty="0"/>
          </a:p>
          <a:p>
            <a:pPr lvl="1"/>
            <a:r>
              <a:rPr lang="ja-JP" altLang="en-US"/>
              <a:t>障害情報を</a:t>
            </a:r>
            <a:r>
              <a:rPr lang="en-US" altLang="ja-JP" dirty="0"/>
              <a:t>GPU</a:t>
            </a:r>
            <a:r>
              <a:rPr lang="ja-JP" altLang="en-US"/>
              <a:t>メモリ上の</a:t>
            </a:r>
            <a:r>
              <a:rPr lang="en-US" altLang="ja-JP" dirty="0"/>
              <a:t>RDMA</a:t>
            </a:r>
            <a:r>
              <a:rPr lang="ja-JP" altLang="en-US"/>
              <a:t>バッファに書き込む</a:t>
            </a:r>
            <a:endParaRPr lang="en-US" altLang="ja-JP" dirty="0"/>
          </a:p>
          <a:p>
            <a:pPr lvl="2"/>
            <a:r>
              <a:rPr lang="ja-JP" altLang="en-US"/>
              <a:t>リモートホストは</a:t>
            </a:r>
            <a:r>
              <a:rPr lang="en-US" altLang="ja-JP" dirty="0"/>
              <a:t>RDMA Read</a:t>
            </a:r>
            <a:r>
              <a:rPr lang="ja-JP" altLang="en-US"/>
              <a:t>で情報を取得</a:t>
            </a:r>
            <a:endParaRPr lang="en-US" altLang="ja-JP" dirty="0"/>
          </a:p>
          <a:p>
            <a:r>
              <a:rPr lang="en-US" altLang="ja-JP" dirty="0"/>
              <a:t>GPU</a:t>
            </a:r>
            <a:r>
              <a:rPr lang="ja-JP" altLang="en-US"/>
              <a:t>や監視対象システムの負荷を最小限に抑えられる</a:t>
            </a:r>
            <a:endParaRPr lang="en-US" altLang="ja-JP" dirty="0"/>
          </a:p>
          <a:p>
            <a:pPr lvl="1"/>
            <a:r>
              <a:rPr lang="ja-JP" altLang="en-US"/>
              <a:t>検知処理に時間がかかる場合は応答時間が増加</a:t>
            </a:r>
            <a:endParaRPr lang="en-US" altLang="ja-JP" dirty="0"/>
          </a:p>
          <a:p>
            <a:pPr lvl="1"/>
            <a:r>
              <a:rPr lang="ja-JP" altLang="en-US"/>
              <a:t>例：使用率を計算するにはある程度の時間が必要</a:t>
            </a:r>
            <a:endParaRPr lang="en-US" altLang="ja-JP" dirty="0"/>
          </a:p>
        </p:txBody>
      </p:sp>
      <p:sp>
        <p:nvSpPr>
          <p:cNvPr id="4" name="Slide Number Placeholder 3">
            <a:extLst>
              <a:ext uri="{FF2B5EF4-FFF2-40B4-BE49-F238E27FC236}">
                <a16:creationId xmlns:a16="http://schemas.microsoft.com/office/drawing/2014/main" id="{41B869F3-BED9-7A43-B710-E0326A6D4237}"/>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30" name="図 5">
            <a:extLst>
              <a:ext uri="{FF2B5EF4-FFF2-40B4-BE49-F238E27FC236}">
                <a16:creationId xmlns:a16="http://schemas.microsoft.com/office/drawing/2014/main" id="{BAC1CB34-B85F-094D-9498-2F04A309F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6419" y="55013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図 5">
            <a:extLst>
              <a:ext uri="{FF2B5EF4-FFF2-40B4-BE49-F238E27FC236}">
                <a16:creationId xmlns:a16="http://schemas.microsoft.com/office/drawing/2014/main" id="{F9EDA951-C6B1-4748-9130-30F0021CF0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697" y="5501336"/>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角丸四角形 31">
            <a:extLst>
              <a:ext uri="{FF2B5EF4-FFF2-40B4-BE49-F238E27FC236}">
                <a16:creationId xmlns:a16="http://schemas.microsoft.com/office/drawing/2014/main" id="{39D17737-E9B1-C34A-8CF1-80AA31124F65}"/>
              </a:ext>
            </a:extLst>
          </p:cNvPr>
          <p:cNvSpPr/>
          <p:nvPr/>
        </p:nvSpPr>
        <p:spPr>
          <a:xfrm>
            <a:off x="621083" y="4898562"/>
            <a:ext cx="4957744" cy="1700646"/>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33" name="テキスト ボックス 32">
            <a:extLst>
              <a:ext uri="{FF2B5EF4-FFF2-40B4-BE49-F238E27FC236}">
                <a16:creationId xmlns:a16="http://schemas.microsoft.com/office/drawing/2014/main" id="{5DBFDEDF-4D16-534C-A36C-5690792024D2}"/>
              </a:ext>
            </a:extLst>
          </p:cNvPr>
          <p:cNvSpPr txBox="1"/>
          <p:nvPr/>
        </p:nvSpPr>
        <p:spPr>
          <a:xfrm>
            <a:off x="3656367" y="4898563"/>
            <a:ext cx="1852711"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a:ea typeface="MS UI Gothic" panose="020B0600070205080204" pitchFamily="34" charset="-128"/>
              </a:rPr>
              <a:t>監視対象ホスト</a:t>
            </a:r>
          </a:p>
        </p:txBody>
      </p:sp>
      <p:sp>
        <p:nvSpPr>
          <p:cNvPr id="34" name="テキスト ボックス 33">
            <a:extLst>
              <a:ext uri="{FF2B5EF4-FFF2-40B4-BE49-F238E27FC236}">
                <a16:creationId xmlns:a16="http://schemas.microsoft.com/office/drawing/2014/main" id="{1327DAA3-D4F5-ED4B-B640-563C1EE7E066}"/>
              </a:ext>
            </a:extLst>
          </p:cNvPr>
          <p:cNvSpPr txBox="1"/>
          <p:nvPr/>
        </p:nvSpPr>
        <p:spPr>
          <a:xfrm>
            <a:off x="6960409" y="4898563"/>
            <a:ext cx="1684427"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a:ea typeface="MS UI Gothic" panose="020B0600070205080204" pitchFamily="34" charset="-128"/>
              </a:rPr>
              <a:t>リモートホスト</a:t>
            </a:r>
            <a:endParaRPr kumimoji="1" lang="ja-JP" altLang="en-US" sz="2000" dirty="0">
              <a:ea typeface="MS UI Gothic" panose="020B0600070205080204" pitchFamily="34" charset="-128"/>
            </a:endParaRPr>
          </a:p>
        </p:txBody>
      </p:sp>
      <p:sp>
        <p:nvSpPr>
          <p:cNvPr id="36" name="角丸四角形 35">
            <a:extLst>
              <a:ext uri="{FF2B5EF4-FFF2-40B4-BE49-F238E27FC236}">
                <a16:creationId xmlns:a16="http://schemas.microsoft.com/office/drawing/2014/main" id="{EB3F465E-90A4-9E41-9E3C-51FB5F2BF2B8}"/>
              </a:ext>
            </a:extLst>
          </p:cNvPr>
          <p:cNvSpPr/>
          <p:nvPr/>
        </p:nvSpPr>
        <p:spPr>
          <a:xfrm>
            <a:off x="7022636" y="5623202"/>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37" name="角丸四角形 36">
            <a:extLst>
              <a:ext uri="{FF2B5EF4-FFF2-40B4-BE49-F238E27FC236}">
                <a16:creationId xmlns:a16="http://schemas.microsoft.com/office/drawing/2014/main" id="{33EAECCA-DDF8-974F-BAF3-4F1C5D5009E0}"/>
              </a:ext>
            </a:extLst>
          </p:cNvPr>
          <p:cNvSpPr/>
          <p:nvPr/>
        </p:nvSpPr>
        <p:spPr>
          <a:xfrm>
            <a:off x="770252" y="5201386"/>
            <a:ext cx="2073107"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endParaRPr kumimoji="1" lang="ja-JP" altLang="en-US" sz="2100" dirty="0">
              <a:ea typeface="MS UI Gothic" panose="020B0600070205080204" pitchFamily="34" charset="-128"/>
            </a:endParaRPr>
          </a:p>
        </p:txBody>
      </p:sp>
      <p:pic>
        <p:nvPicPr>
          <p:cNvPr id="39" name="図 5">
            <a:extLst>
              <a:ext uri="{FF2B5EF4-FFF2-40B4-BE49-F238E27FC236}">
                <a16:creationId xmlns:a16="http://schemas.microsoft.com/office/drawing/2014/main" id="{F2B19F02-3DD4-FD43-AE0B-4A4127953203}"/>
              </a:ext>
            </a:extLst>
          </p:cNvPr>
          <p:cNvPicPr>
            <a:picLocks noChangeAspect="1"/>
          </p:cNvPicPr>
          <p:nvPr/>
        </p:nvPicPr>
        <p:blipFill>
          <a:blip r:embed="rId4"/>
          <a:stretch>
            <a:fillRect/>
          </a:stretch>
        </p:blipFill>
        <p:spPr>
          <a:xfrm>
            <a:off x="3684648" y="5003990"/>
            <a:ext cx="1602924" cy="1513427"/>
          </a:xfrm>
          <a:prstGeom prst="rect">
            <a:avLst/>
          </a:prstGeom>
        </p:spPr>
      </p:pic>
      <p:sp>
        <p:nvSpPr>
          <p:cNvPr id="40" name="TextBox 14">
            <a:extLst>
              <a:ext uri="{FF2B5EF4-FFF2-40B4-BE49-F238E27FC236}">
                <a16:creationId xmlns:a16="http://schemas.microsoft.com/office/drawing/2014/main" id="{28989CD8-BD2C-6749-994E-262D36B3AE96}"/>
              </a:ext>
            </a:extLst>
          </p:cNvPr>
          <p:cNvSpPr txBox="1"/>
          <p:nvPr/>
        </p:nvSpPr>
        <p:spPr>
          <a:xfrm>
            <a:off x="5935381" y="6068150"/>
            <a:ext cx="435051" cy="369332"/>
          </a:xfrm>
          <a:prstGeom prst="rect">
            <a:avLst/>
          </a:prstGeom>
          <a:noFill/>
        </p:spPr>
        <p:txBody>
          <a:bodyPr wrap="square" rtlCol="0">
            <a:spAutoFit/>
          </a:bodyPr>
          <a:lstStyle/>
          <a:p>
            <a:pPr algn="ctr"/>
            <a:r>
              <a:rPr lang="en-US" dirty="0">
                <a:solidFill>
                  <a:srgbClr val="FF0000"/>
                </a:solidFill>
              </a:rPr>
              <a:t>③</a:t>
            </a:r>
          </a:p>
        </p:txBody>
      </p:sp>
      <p:sp>
        <p:nvSpPr>
          <p:cNvPr id="41" name="TextBox 12">
            <a:extLst>
              <a:ext uri="{FF2B5EF4-FFF2-40B4-BE49-F238E27FC236}">
                <a16:creationId xmlns:a16="http://schemas.microsoft.com/office/drawing/2014/main" id="{2CF6FC73-5C83-A642-8AE5-5FC83D921D1B}"/>
              </a:ext>
            </a:extLst>
          </p:cNvPr>
          <p:cNvSpPr txBox="1"/>
          <p:nvPr/>
        </p:nvSpPr>
        <p:spPr>
          <a:xfrm>
            <a:off x="5935381" y="5474309"/>
            <a:ext cx="435310" cy="369332"/>
          </a:xfrm>
          <a:prstGeom prst="rect">
            <a:avLst/>
          </a:prstGeom>
          <a:noFill/>
        </p:spPr>
        <p:txBody>
          <a:bodyPr wrap="square" rtlCol="0">
            <a:spAutoFit/>
          </a:bodyPr>
          <a:lstStyle/>
          <a:p>
            <a:pPr algn="ctr"/>
            <a:r>
              <a:rPr lang="en-US" dirty="0">
                <a:solidFill>
                  <a:srgbClr val="FF0000"/>
                </a:solidFill>
              </a:rPr>
              <a:t>①</a:t>
            </a:r>
          </a:p>
        </p:txBody>
      </p:sp>
      <p:cxnSp>
        <p:nvCxnSpPr>
          <p:cNvPr id="43" name="直線矢印コネクタ 42">
            <a:extLst>
              <a:ext uri="{FF2B5EF4-FFF2-40B4-BE49-F238E27FC236}">
                <a16:creationId xmlns:a16="http://schemas.microsoft.com/office/drawing/2014/main" id="{BEEDA5D5-E82A-154E-8261-130A63814737}"/>
              </a:ext>
            </a:extLst>
          </p:cNvPr>
          <p:cNvCxnSpPr>
            <a:cxnSpLocks/>
          </p:cNvCxnSpPr>
          <p:nvPr/>
        </p:nvCxnSpPr>
        <p:spPr>
          <a:xfrm flipH="1" flipV="1">
            <a:off x="2843359" y="5969550"/>
            <a:ext cx="1514363" cy="32"/>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4" name="直線矢印コネクタ 43">
            <a:extLst>
              <a:ext uri="{FF2B5EF4-FFF2-40B4-BE49-F238E27FC236}">
                <a16:creationId xmlns:a16="http://schemas.microsoft.com/office/drawing/2014/main" id="{978259D9-FE88-1745-BCDE-9012FE5621F6}"/>
              </a:ext>
            </a:extLst>
          </p:cNvPr>
          <p:cNvCxnSpPr>
            <a:cxnSpLocks/>
          </p:cNvCxnSpPr>
          <p:nvPr/>
        </p:nvCxnSpPr>
        <p:spPr>
          <a:xfrm flipV="1">
            <a:off x="4807722" y="6052268"/>
            <a:ext cx="2219307" cy="1167"/>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5" name="直線矢印コネクタ 44">
            <a:extLst>
              <a:ext uri="{FF2B5EF4-FFF2-40B4-BE49-F238E27FC236}">
                <a16:creationId xmlns:a16="http://schemas.microsoft.com/office/drawing/2014/main" id="{1A66094C-68A7-7947-BD8D-5263C67BBFB9}"/>
              </a:ext>
            </a:extLst>
          </p:cNvPr>
          <p:cNvCxnSpPr>
            <a:cxnSpLocks/>
          </p:cNvCxnSpPr>
          <p:nvPr/>
        </p:nvCxnSpPr>
        <p:spPr>
          <a:xfrm flipH="1">
            <a:off x="4807722" y="5873051"/>
            <a:ext cx="2214914"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7" name="角丸四角形 46">
            <a:extLst>
              <a:ext uri="{FF2B5EF4-FFF2-40B4-BE49-F238E27FC236}">
                <a16:creationId xmlns:a16="http://schemas.microsoft.com/office/drawing/2014/main" id="{705D81A0-4BDC-EB4D-B4F3-0CD295D71FB8}"/>
              </a:ext>
            </a:extLst>
          </p:cNvPr>
          <p:cNvSpPr/>
          <p:nvPr/>
        </p:nvSpPr>
        <p:spPr>
          <a:xfrm>
            <a:off x="4357722" y="5744550"/>
            <a:ext cx="450000" cy="450000"/>
          </a:xfrm>
          <a:prstGeom prst="roundRect">
            <a:avLst/>
          </a:prstGeom>
          <a:solidFill>
            <a:srgbClr val="00B05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ea typeface="MS UI Gothic" panose="020B0600070205080204" pitchFamily="34" charset="-128"/>
            </a:endParaRPr>
          </a:p>
        </p:txBody>
      </p:sp>
      <p:pic>
        <p:nvPicPr>
          <p:cNvPr id="48" name="図 46">
            <a:extLst>
              <a:ext uri="{FF2B5EF4-FFF2-40B4-BE49-F238E27FC236}">
                <a16:creationId xmlns:a16="http://schemas.microsoft.com/office/drawing/2014/main" id="{4786B466-1ED2-2247-9E48-AE5967538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01" y="5737311"/>
            <a:ext cx="591560" cy="506112"/>
          </a:xfrm>
          <a:prstGeom prst="rect">
            <a:avLst/>
          </a:prstGeom>
        </p:spPr>
      </p:pic>
      <p:pic>
        <p:nvPicPr>
          <p:cNvPr id="49" name="図 47">
            <a:extLst>
              <a:ext uri="{FF2B5EF4-FFF2-40B4-BE49-F238E27FC236}">
                <a16:creationId xmlns:a16="http://schemas.microsoft.com/office/drawing/2014/main" id="{0AF8E079-F246-3B44-81E8-4C74BDAC1228}"/>
              </a:ext>
            </a:extLst>
          </p:cNvPr>
          <p:cNvPicPr>
            <a:picLocks noChangeAspect="1"/>
          </p:cNvPicPr>
          <p:nvPr/>
        </p:nvPicPr>
        <p:blipFill>
          <a:blip r:embed="rId6"/>
          <a:stretch>
            <a:fillRect/>
          </a:stretch>
        </p:blipFill>
        <p:spPr>
          <a:xfrm>
            <a:off x="1883962" y="5741168"/>
            <a:ext cx="795065" cy="496916"/>
          </a:xfrm>
          <a:prstGeom prst="rect">
            <a:avLst/>
          </a:prstGeom>
        </p:spPr>
      </p:pic>
      <p:sp>
        <p:nvSpPr>
          <p:cNvPr id="50" name="テキスト ボックス 50">
            <a:extLst>
              <a:ext uri="{FF2B5EF4-FFF2-40B4-BE49-F238E27FC236}">
                <a16:creationId xmlns:a16="http://schemas.microsoft.com/office/drawing/2014/main" id="{24D54740-A92B-5F48-8428-85637B33DB06}"/>
              </a:ext>
            </a:extLst>
          </p:cNvPr>
          <p:cNvSpPr txBox="1"/>
          <p:nvPr/>
        </p:nvSpPr>
        <p:spPr>
          <a:xfrm>
            <a:off x="825104" y="6213813"/>
            <a:ext cx="750357"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CPU</a:t>
            </a:r>
            <a:endParaRPr kumimoji="1" lang="ja-JP" altLang="en-US" sz="2000" dirty="0">
              <a:ea typeface="MS UI Gothic" panose="020B0600070205080204" pitchFamily="34" charset="-128"/>
            </a:endParaRPr>
          </a:p>
        </p:txBody>
      </p:sp>
      <p:sp>
        <p:nvSpPr>
          <p:cNvPr id="51" name="テキスト ボックス 50">
            <a:extLst>
              <a:ext uri="{FF2B5EF4-FFF2-40B4-BE49-F238E27FC236}">
                <a16:creationId xmlns:a16="http://schemas.microsoft.com/office/drawing/2014/main" id="{A5B87DB6-8DD2-794F-82B6-D8D7DCC5239E}"/>
              </a:ext>
            </a:extLst>
          </p:cNvPr>
          <p:cNvSpPr txBox="1"/>
          <p:nvPr/>
        </p:nvSpPr>
        <p:spPr>
          <a:xfrm>
            <a:off x="1592931" y="6199098"/>
            <a:ext cx="1411415"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a:ea typeface="MS UI Gothic" panose="020B0600070205080204" pitchFamily="34" charset="-128"/>
              </a:rPr>
              <a:t>メインメモリ</a:t>
            </a:r>
            <a:endParaRPr kumimoji="1" lang="ja-JP" altLang="en-US" sz="2000" dirty="0">
              <a:ea typeface="MS UI Gothic" panose="020B0600070205080204" pitchFamily="34" charset="-128"/>
            </a:endParaRPr>
          </a:p>
        </p:txBody>
      </p:sp>
      <p:sp>
        <p:nvSpPr>
          <p:cNvPr id="52" name="TextBox 6">
            <a:extLst>
              <a:ext uri="{FF2B5EF4-FFF2-40B4-BE49-F238E27FC236}">
                <a16:creationId xmlns:a16="http://schemas.microsoft.com/office/drawing/2014/main" id="{FE3F7B37-3D06-B14B-A92C-ED9F84F13204}"/>
              </a:ext>
            </a:extLst>
          </p:cNvPr>
          <p:cNvSpPr txBox="1"/>
          <p:nvPr/>
        </p:nvSpPr>
        <p:spPr>
          <a:xfrm>
            <a:off x="4164979" y="6195266"/>
            <a:ext cx="835485" cy="369332"/>
          </a:xfrm>
          <a:prstGeom prst="rect">
            <a:avLst/>
          </a:prstGeom>
          <a:noFill/>
        </p:spPr>
        <p:txBody>
          <a:bodyPr wrap="none" rtlCol="0">
            <a:spAutoFit/>
          </a:bodyPr>
          <a:lstStyle/>
          <a:p>
            <a:pPr algn="ctr"/>
            <a:r>
              <a:rPr lang="ja-JP" altLang="en-US">
                <a:ea typeface="MS UI Gothic" panose="020B0600070205080204" pitchFamily="34" charset="-128"/>
              </a:rPr>
              <a:t>スレッド</a:t>
            </a:r>
            <a:endParaRPr lang="en-US" dirty="0"/>
          </a:p>
        </p:txBody>
      </p:sp>
      <p:sp>
        <p:nvSpPr>
          <p:cNvPr id="53" name="TextBox 7">
            <a:extLst>
              <a:ext uri="{FF2B5EF4-FFF2-40B4-BE49-F238E27FC236}">
                <a16:creationId xmlns:a16="http://schemas.microsoft.com/office/drawing/2014/main" id="{D8F6F0BF-5F99-1743-9B90-91E8D977B58C}"/>
              </a:ext>
            </a:extLst>
          </p:cNvPr>
          <p:cNvSpPr txBox="1"/>
          <p:nvPr/>
        </p:nvSpPr>
        <p:spPr>
          <a:xfrm>
            <a:off x="3397938" y="5468374"/>
            <a:ext cx="415498" cy="369332"/>
          </a:xfrm>
          <a:prstGeom prst="rect">
            <a:avLst/>
          </a:prstGeom>
          <a:noFill/>
        </p:spPr>
        <p:txBody>
          <a:bodyPr wrap="none" rtlCol="0">
            <a:spAutoFit/>
          </a:bodyPr>
          <a:lstStyle/>
          <a:p>
            <a:r>
              <a:rPr lang="en-US" altLang="ja-JP" dirty="0">
                <a:solidFill>
                  <a:srgbClr val="FF0000"/>
                </a:solidFill>
                <a:ea typeface="MS UI Gothic" panose="020B0600070205080204" pitchFamily="34" charset="-128"/>
              </a:rPr>
              <a:t>②</a:t>
            </a:r>
            <a:endParaRPr lang="en-US" dirty="0">
              <a:solidFill>
                <a:srgbClr val="FF0000"/>
              </a:solidFill>
            </a:endParaRPr>
          </a:p>
        </p:txBody>
      </p:sp>
    </p:spTree>
    <p:extLst>
      <p:ext uri="{BB962C8B-B14F-4D97-AF65-F5344CB8AC3E}">
        <p14:creationId xmlns:p14="http://schemas.microsoft.com/office/powerpoint/2010/main" val="96089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par>
                                <p:cTn id="16" presetID="22" presetClass="entr" presetSubtype="4"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par>
                                <p:cTn id="24" presetID="22" presetClass="entr" presetSubtype="4"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5">
            <a:extLst>
              <a:ext uri="{FF2B5EF4-FFF2-40B4-BE49-F238E27FC236}">
                <a16:creationId xmlns:a16="http://schemas.microsoft.com/office/drawing/2014/main" id="{4DDD1A35-D196-5E4F-AD06-C6501AFB49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6419" y="55013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図 5">
            <a:extLst>
              <a:ext uri="{FF2B5EF4-FFF2-40B4-BE49-F238E27FC236}">
                <a16:creationId xmlns:a16="http://schemas.microsoft.com/office/drawing/2014/main" id="{9CF1A91A-D664-F54D-BBE2-FC8AFE6255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697" y="5501336"/>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AE3C448-E591-BD4A-B502-472B334F603C}"/>
              </a:ext>
            </a:extLst>
          </p:cNvPr>
          <p:cNvSpPr>
            <a:spLocks noGrp="1"/>
          </p:cNvSpPr>
          <p:nvPr>
            <p:ph type="title"/>
          </p:nvPr>
        </p:nvSpPr>
        <p:spPr/>
        <p:txBody>
          <a:bodyPr/>
          <a:lstStyle/>
          <a:p>
            <a:r>
              <a:rPr lang="ja-JP" altLang="en-US"/>
              <a:t>バックグラウンド検知</a:t>
            </a:r>
            <a:endParaRPr lang="en-US" dirty="0"/>
          </a:p>
        </p:txBody>
      </p:sp>
      <p:sp>
        <p:nvSpPr>
          <p:cNvPr id="3" name="Content Placeholder 2">
            <a:extLst>
              <a:ext uri="{FF2B5EF4-FFF2-40B4-BE49-F238E27FC236}">
                <a16:creationId xmlns:a16="http://schemas.microsoft.com/office/drawing/2014/main" id="{B44F43E8-DDAA-2C48-9A2B-8B2605DEF39E}"/>
              </a:ext>
            </a:extLst>
          </p:cNvPr>
          <p:cNvSpPr>
            <a:spLocks noGrp="1"/>
          </p:cNvSpPr>
          <p:nvPr>
            <p:ph idx="1"/>
          </p:nvPr>
        </p:nvSpPr>
        <p:spPr/>
        <p:txBody>
          <a:bodyPr/>
          <a:lstStyle/>
          <a:p>
            <a:r>
              <a:rPr lang="en-US" altLang="ja-JP" dirty="0"/>
              <a:t>OS</a:t>
            </a:r>
            <a:r>
              <a:rPr lang="ja-JP" altLang="en-US"/>
              <a:t>監視システムが定期的に障害検知を実行</a:t>
            </a:r>
            <a:endParaRPr lang="en-US" altLang="ja-JP" dirty="0"/>
          </a:p>
          <a:p>
            <a:pPr lvl="1"/>
            <a:r>
              <a:rPr lang="ja-JP" altLang="en-US"/>
              <a:t>専用スレッドで実行し，検知結果を</a:t>
            </a:r>
            <a:r>
              <a:rPr lang="en-US" altLang="ja-JP" dirty="0"/>
              <a:t>GPU</a:t>
            </a:r>
            <a:r>
              <a:rPr lang="ja-JP" altLang="en-US"/>
              <a:t>メモリに格納</a:t>
            </a:r>
            <a:endParaRPr lang="en-US" altLang="ja-JP" strike="sngStrike" dirty="0">
              <a:solidFill>
                <a:srgbClr val="FF0000"/>
              </a:solidFill>
            </a:endParaRPr>
          </a:p>
          <a:p>
            <a:pPr lvl="1"/>
            <a:r>
              <a:rPr lang="ja-JP" altLang="en-US"/>
              <a:t>要求の受信時には格納しておいた障害情報を即座に返す</a:t>
            </a:r>
            <a:endParaRPr lang="en-US" altLang="ja-JP" dirty="0"/>
          </a:p>
          <a:p>
            <a:r>
              <a:rPr lang="ja-JP" altLang="en-US"/>
              <a:t>要求時に障害検知を行わないため，応答性に優れる</a:t>
            </a:r>
            <a:endParaRPr lang="en-US" altLang="ja-JP" dirty="0"/>
          </a:p>
          <a:p>
            <a:pPr lvl="1"/>
            <a:r>
              <a:rPr lang="en-US" altLang="ja-JP" dirty="0"/>
              <a:t>GPU</a:t>
            </a:r>
            <a:r>
              <a:rPr lang="ja-JP" altLang="en-US"/>
              <a:t>や監視対象システムの負荷は増加</a:t>
            </a:r>
            <a:endParaRPr lang="en-US" altLang="ja-JP" dirty="0"/>
          </a:p>
        </p:txBody>
      </p:sp>
      <p:sp>
        <p:nvSpPr>
          <p:cNvPr id="4" name="Slide Number Placeholder 3">
            <a:extLst>
              <a:ext uri="{FF2B5EF4-FFF2-40B4-BE49-F238E27FC236}">
                <a16:creationId xmlns:a16="http://schemas.microsoft.com/office/drawing/2014/main" id="{25A3F2E2-EB66-E645-802D-5663A9C7B73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7" name="角丸四角形 36">
            <a:extLst>
              <a:ext uri="{FF2B5EF4-FFF2-40B4-BE49-F238E27FC236}">
                <a16:creationId xmlns:a16="http://schemas.microsoft.com/office/drawing/2014/main" id="{F5C3FB63-77A7-384D-92F8-A87228CF2D44}"/>
              </a:ext>
            </a:extLst>
          </p:cNvPr>
          <p:cNvSpPr/>
          <p:nvPr/>
        </p:nvSpPr>
        <p:spPr>
          <a:xfrm>
            <a:off x="621083" y="4898562"/>
            <a:ext cx="4957744" cy="1700646"/>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40" name="テキスト ボックス 39">
            <a:extLst>
              <a:ext uri="{FF2B5EF4-FFF2-40B4-BE49-F238E27FC236}">
                <a16:creationId xmlns:a16="http://schemas.microsoft.com/office/drawing/2014/main" id="{CF0DD800-10D1-3643-B968-D577DB6CA443}"/>
              </a:ext>
            </a:extLst>
          </p:cNvPr>
          <p:cNvSpPr txBox="1"/>
          <p:nvPr/>
        </p:nvSpPr>
        <p:spPr>
          <a:xfrm>
            <a:off x="3656367" y="4898563"/>
            <a:ext cx="1852711"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a:ea typeface="MS UI Gothic" panose="020B0600070205080204" pitchFamily="34" charset="-128"/>
              </a:rPr>
              <a:t>監視対象ホスト</a:t>
            </a:r>
          </a:p>
        </p:txBody>
      </p:sp>
      <p:sp>
        <p:nvSpPr>
          <p:cNvPr id="41" name="テキスト ボックス 40">
            <a:extLst>
              <a:ext uri="{FF2B5EF4-FFF2-40B4-BE49-F238E27FC236}">
                <a16:creationId xmlns:a16="http://schemas.microsoft.com/office/drawing/2014/main" id="{88DA49EB-4ACB-1144-B422-6957167A7ED1}"/>
              </a:ext>
            </a:extLst>
          </p:cNvPr>
          <p:cNvSpPr txBox="1"/>
          <p:nvPr/>
        </p:nvSpPr>
        <p:spPr>
          <a:xfrm>
            <a:off x="6960409" y="4898563"/>
            <a:ext cx="1684427"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a:ea typeface="MS UI Gothic" panose="020B0600070205080204" pitchFamily="34" charset="-128"/>
              </a:rPr>
              <a:t>リモートホスト</a:t>
            </a:r>
            <a:endParaRPr kumimoji="1" lang="ja-JP" altLang="en-US" sz="2000" dirty="0">
              <a:ea typeface="MS UI Gothic" panose="020B0600070205080204" pitchFamily="34" charset="-128"/>
            </a:endParaRPr>
          </a:p>
        </p:txBody>
      </p:sp>
      <p:sp>
        <p:nvSpPr>
          <p:cNvPr id="42" name="角丸四角形 41">
            <a:extLst>
              <a:ext uri="{FF2B5EF4-FFF2-40B4-BE49-F238E27FC236}">
                <a16:creationId xmlns:a16="http://schemas.microsoft.com/office/drawing/2014/main" id="{1498766D-BE26-394E-81C8-659FF72CA2DC}"/>
              </a:ext>
            </a:extLst>
          </p:cNvPr>
          <p:cNvSpPr/>
          <p:nvPr/>
        </p:nvSpPr>
        <p:spPr>
          <a:xfrm>
            <a:off x="7022636" y="5623202"/>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45" name="角丸四角形 44">
            <a:extLst>
              <a:ext uri="{FF2B5EF4-FFF2-40B4-BE49-F238E27FC236}">
                <a16:creationId xmlns:a16="http://schemas.microsoft.com/office/drawing/2014/main" id="{8817A3D8-ACD9-524F-AA1E-46019ED6208A}"/>
              </a:ext>
            </a:extLst>
          </p:cNvPr>
          <p:cNvSpPr/>
          <p:nvPr/>
        </p:nvSpPr>
        <p:spPr>
          <a:xfrm>
            <a:off x="770252" y="5201386"/>
            <a:ext cx="2073107"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endParaRPr kumimoji="1" lang="ja-JP" altLang="en-US" sz="2100" dirty="0">
              <a:ea typeface="MS UI Gothic" panose="020B0600070205080204" pitchFamily="34" charset="-128"/>
            </a:endParaRPr>
          </a:p>
        </p:txBody>
      </p:sp>
      <p:pic>
        <p:nvPicPr>
          <p:cNvPr id="47" name="図 5">
            <a:extLst>
              <a:ext uri="{FF2B5EF4-FFF2-40B4-BE49-F238E27FC236}">
                <a16:creationId xmlns:a16="http://schemas.microsoft.com/office/drawing/2014/main" id="{350328A3-B88D-3C49-AC02-2847A98D9115}"/>
              </a:ext>
            </a:extLst>
          </p:cNvPr>
          <p:cNvPicPr>
            <a:picLocks noChangeAspect="1"/>
          </p:cNvPicPr>
          <p:nvPr/>
        </p:nvPicPr>
        <p:blipFill>
          <a:blip r:embed="rId4"/>
          <a:stretch>
            <a:fillRect/>
          </a:stretch>
        </p:blipFill>
        <p:spPr>
          <a:xfrm>
            <a:off x="3684648" y="5003990"/>
            <a:ext cx="1602924" cy="1513427"/>
          </a:xfrm>
          <a:prstGeom prst="rect">
            <a:avLst/>
          </a:prstGeom>
        </p:spPr>
      </p:pic>
      <p:sp>
        <p:nvSpPr>
          <p:cNvPr id="24" name="TextBox 14">
            <a:extLst>
              <a:ext uri="{FF2B5EF4-FFF2-40B4-BE49-F238E27FC236}">
                <a16:creationId xmlns:a16="http://schemas.microsoft.com/office/drawing/2014/main" id="{A323686A-A89E-C540-A197-AECAE1A18404}"/>
              </a:ext>
            </a:extLst>
          </p:cNvPr>
          <p:cNvSpPr txBox="1"/>
          <p:nvPr/>
        </p:nvSpPr>
        <p:spPr>
          <a:xfrm>
            <a:off x="5935381" y="6068150"/>
            <a:ext cx="435051" cy="369332"/>
          </a:xfrm>
          <a:prstGeom prst="rect">
            <a:avLst/>
          </a:prstGeom>
          <a:noFill/>
        </p:spPr>
        <p:txBody>
          <a:bodyPr wrap="square" rtlCol="0">
            <a:spAutoFit/>
          </a:bodyPr>
          <a:lstStyle/>
          <a:p>
            <a:pPr algn="ctr"/>
            <a:r>
              <a:rPr lang="en-US" dirty="0">
                <a:solidFill>
                  <a:srgbClr val="FF0000"/>
                </a:solidFill>
              </a:rPr>
              <a:t>②</a:t>
            </a:r>
          </a:p>
        </p:txBody>
      </p:sp>
      <p:sp>
        <p:nvSpPr>
          <p:cNvPr id="25" name="TextBox 12">
            <a:extLst>
              <a:ext uri="{FF2B5EF4-FFF2-40B4-BE49-F238E27FC236}">
                <a16:creationId xmlns:a16="http://schemas.microsoft.com/office/drawing/2014/main" id="{86E9DCC9-A3D2-3B4D-9242-340DBCA41C15}"/>
              </a:ext>
            </a:extLst>
          </p:cNvPr>
          <p:cNvSpPr txBox="1"/>
          <p:nvPr/>
        </p:nvSpPr>
        <p:spPr>
          <a:xfrm>
            <a:off x="5935381" y="5474309"/>
            <a:ext cx="435310" cy="369332"/>
          </a:xfrm>
          <a:prstGeom prst="rect">
            <a:avLst/>
          </a:prstGeom>
          <a:noFill/>
        </p:spPr>
        <p:txBody>
          <a:bodyPr wrap="square" rtlCol="0">
            <a:spAutoFit/>
          </a:bodyPr>
          <a:lstStyle/>
          <a:p>
            <a:pPr algn="ctr"/>
            <a:r>
              <a:rPr lang="en-US" dirty="0">
                <a:solidFill>
                  <a:srgbClr val="FF0000"/>
                </a:solidFill>
              </a:rPr>
              <a:t>①</a:t>
            </a:r>
          </a:p>
        </p:txBody>
      </p:sp>
      <p:cxnSp>
        <p:nvCxnSpPr>
          <p:cNvPr id="26" name="直線矢印コネクタ 25">
            <a:extLst>
              <a:ext uri="{FF2B5EF4-FFF2-40B4-BE49-F238E27FC236}">
                <a16:creationId xmlns:a16="http://schemas.microsoft.com/office/drawing/2014/main" id="{00D87389-86FA-204A-B988-FE5F82B93129}"/>
              </a:ext>
            </a:extLst>
          </p:cNvPr>
          <p:cNvCxnSpPr>
            <a:cxnSpLocks/>
          </p:cNvCxnSpPr>
          <p:nvPr/>
        </p:nvCxnSpPr>
        <p:spPr>
          <a:xfrm flipH="1" flipV="1">
            <a:off x="2843359" y="5958346"/>
            <a:ext cx="1150199" cy="11236"/>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7" name="直線矢印コネクタ 26">
            <a:extLst>
              <a:ext uri="{FF2B5EF4-FFF2-40B4-BE49-F238E27FC236}">
                <a16:creationId xmlns:a16="http://schemas.microsoft.com/office/drawing/2014/main" id="{36C818BC-73D9-C94C-BB38-14508FA919E4}"/>
              </a:ext>
            </a:extLst>
          </p:cNvPr>
          <p:cNvCxnSpPr>
            <a:cxnSpLocks/>
          </p:cNvCxnSpPr>
          <p:nvPr/>
        </p:nvCxnSpPr>
        <p:spPr>
          <a:xfrm flipV="1">
            <a:off x="4964110" y="6052268"/>
            <a:ext cx="2062919" cy="12408"/>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8" name="直線矢印コネクタ 27">
            <a:extLst>
              <a:ext uri="{FF2B5EF4-FFF2-40B4-BE49-F238E27FC236}">
                <a16:creationId xmlns:a16="http://schemas.microsoft.com/office/drawing/2014/main" id="{B2F6F60B-B349-C245-8156-E594008ED199}"/>
              </a:ext>
            </a:extLst>
          </p:cNvPr>
          <p:cNvCxnSpPr>
            <a:cxnSpLocks/>
          </p:cNvCxnSpPr>
          <p:nvPr/>
        </p:nvCxnSpPr>
        <p:spPr>
          <a:xfrm flipH="1">
            <a:off x="4964110" y="5873051"/>
            <a:ext cx="2058526"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5" name="角丸四角形 4">
            <a:extLst>
              <a:ext uri="{FF2B5EF4-FFF2-40B4-BE49-F238E27FC236}">
                <a16:creationId xmlns:a16="http://schemas.microsoft.com/office/drawing/2014/main" id="{72DB9C9E-B60C-6B4B-8567-EDD5BB13487D}"/>
              </a:ext>
            </a:extLst>
          </p:cNvPr>
          <p:cNvSpPr/>
          <p:nvPr/>
        </p:nvSpPr>
        <p:spPr>
          <a:xfrm>
            <a:off x="3993558" y="5733346"/>
            <a:ext cx="450000" cy="450000"/>
          </a:xfrm>
          <a:prstGeom prst="roundRect">
            <a:avLst/>
          </a:prstGeom>
          <a:solidFill>
            <a:srgbClr val="00B05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ea typeface="MS UI Gothic" panose="020B0600070205080204" pitchFamily="34" charset="-128"/>
            </a:endParaRPr>
          </a:p>
        </p:txBody>
      </p:sp>
      <p:sp>
        <p:nvSpPr>
          <p:cNvPr id="30" name="角丸四角形 29">
            <a:extLst>
              <a:ext uri="{FF2B5EF4-FFF2-40B4-BE49-F238E27FC236}">
                <a16:creationId xmlns:a16="http://schemas.microsoft.com/office/drawing/2014/main" id="{494E79A3-65D6-5E43-A164-2EF955954DD8}"/>
              </a:ext>
            </a:extLst>
          </p:cNvPr>
          <p:cNvSpPr/>
          <p:nvPr/>
        </p:nvSpPr>
        <p:spPr>
          <a:xfrm>
            <a:off x="4514110" y="5733346"/>
            <a:ext cx="450000" cy="450000"/>
          </a:xfrm>
          <a:prstGeom prst="roundRect">
            <a:avLst/>
          </a:prstGeom>
          <a:solidFill>
            <a:srgbClr val="00B050"/>
          </a:solidFill>
          <a:ln w="381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ea typeface="MS UI Gothic" panose="020B0600070205080204" pitchFamily="34" charset="-128"/>
            </a:endParaRPr>
          </a:p>
        </p:txBody>
      </p:sp>
      <p:pic>
        <p:nvPicPr>
          <p:cNvPr id="29" name="図 46">
            <a:extLst>
              <a:ext uri="{FF2B5EF4-FFF2-40B4-BE49-F238E27FC236}">
                <a16:creationId xmlns:a16="http://schemas.microsoft.com/office/drawing/2014/main" id="{DBE9513A-25F8-C741-83B0-66A0E134F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01" y="5737311"/>
            <a:ext cx="591560" cy="506112"/>
          </a:xfrm>
          <a:prstGeom prst="rect">
            <a:avLst/>
          </a:prstGeom>
        </p:spPr>
      </p:pic>
      <p:pic>
        <p:nvPicPr>
          <p:cNvPr id="31" name="図 47">
            <a:extLst>
              <a:ext uri="{FF2B5EF4-FFF2-40B4-BE49-F238E27FC236}">
                <a16:creationId xmlns:a16="http://schemas.microsoft.com/office/drawing/2014/main" id="{42A4146B-6595-BD46-9172-A48A35C6E241}"/>
              </a:ext>
            </a:extLst>
          </p:cNvPr>
          <p:cNvPicPr>
            <a:picLocks noChangeAspect="1"/>
          </p:cNvPicPr>
          <p:nvPr/>
        </p:nvPicPr>
        <p:blipFill>
          <a:blip r:embed="rId6"/>
          <a:stretch>
            <a:fillRect/>
          </a:stretch>
        </p:blipFill>
        <p:spPr>
          <a:xfrm>
            <a:off x="1883962" y="5741168"/>
            <a:ext cx="795065" cy="496916"/>
          </a:xfrm>
          <a:prstGeom prst="rect">
            <a:avLst/>
          </a:prstGeom>
        </p:spPr>
      </p:pic>
      <p:sp>
        <p:nvSpPr>
          <p:cNvPr id="32" name="テキスト ボックス 50">
            <a:extLst>
              <a:ext uri="{FF2B5EF4-FFF2-40B4-BE49-F238E27FC236}">
                <a16:creationId xmlns:a16="http://schemas.microsoft.com/office/drawing/2014/main" id="{EFDF25EA-BA6C-7D4E-8E53-640005BE8931}"/>
              </a:ext>
            </a:extLst>
          </p:cNvPr>
          <p:cNvSpPr txBox="1"/>
          <p:nvPr/>
        </p:nvSpPr>
        <p:spPr>
          <a:xfrm>
            <a:off x="825104" y="6213813"/>
            <a:ext cx="750357"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CPU</a:t>
            </a:r>
            <a:endParaRPr kumimoji="1" lang="ja-JP" altLang="en-US" sz="2000" dirty="0">
              <a:ea typeface="MS UI Gothic" panose="020B0600070205080204" pitchFamily="34" charset="-128"/>
            </a:endParaRPr>
          </a:p>
        </p:txBody>
      </p:sp>
      <p:sp>
        <p:nvSpPr>
          <p:cNvPr id="33" name="テキスト ボックス 50">
            <a:extLst>
              <a:ext uri="{FF2B5EF4-FFF2-40B4-BE49-F238E27FC236}">
                <a16:creationId xmlns:a16="http://schemas.microsoft.com/office/drawing/2014/main" id="{3FA92613-EA8F-E84F-B481-DF702CE6C043}"/>
              </a:ext>
            </a:extLst>
          </p:cNvPr>
          <p:cNvSpPr txBox="1"/>
          <p:nvPr/>
        </p:nvSpPr>
        <p:spPr>
          <a:xfrm>
            <a:off x="1592931" y="6199098"/>
            <a:ext cx="1411415"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a:ea typeface="MS UI Gothic" panose="020B0600070205080204" pitchFamily="34" charset="-128"/>
              </a:rPr>
              <a:t>メインメモリ</a:t>
            </a:r>
            <a:endParaRPr kumimoji="1" lang="ja-JP" altLang="en-US" sz="2000" dirty="0">
              <a:ea typeface="MS UI Gothic" panose="020B0600070205080204" pitchFamily="34" charset="-128"/>
            </a:endParaRPr>
          </a:p>
        </p:txBody>
      </p:sp>
      <p:sp>
        <p:nvSpPr>
          <p:cNvPr id="7" name="TextBox 6">
            <a:extLst>
              <a:ext uri="{FF2B5EF4-FFF2-40B4-BE49-F238E27FC236}">
                <a16:creationId xmlns:a16="http://schemas.microsoft.com/office/drawing/2014/main" id="{35619A0D-B964-5C4E-982D-161DDA55EF45}"/>
              </a:ext>
            </a:extLst>
          </p:cNvPr>
          <p:cNvSpPr txBox="1"/>
          <p:nvPr/>
        </p:nvSpPr>
        <p:spPr>
          <a:xfrm>
            <a:off x="4068367" y="6199098"/>
            <a:ext cx="835485" cy="369332"/>
          </a:xfrm>
          <a:prstGeom prst="rect">
            <a:avLst/>
          </a:prstGeom>
          <a:noFill/>
        </p:spPr>
        <p:txBody>
          <a:bodyPr wrap="none" rtlCol="0">
            <a:spAutoFit/>
          </a:bodyPr>
          <a:lstStyle/>
          <a:p>
            <a:pPr algn="ctr"/>
            <a:r>
              <a:rPr lang="ja-JP" altLang="en-US">
                <a:ea typeface="MS UI Gothic" panose="020B0600070205080204" pitchFamily="34" charset="-128"/>
              </a:rPr>
              <a:t>スレッド</a:t>
            </a:r>
            <a:endParaRPr lang="en-US" dirty="0"/>
          </a:p>
        </p:txBody>
      </p:sp>
      <p:sp>
        <p:nvSpPr>
          <p:cNvPr id="8" name="TextBox 7">
            <a:extLst>
              <a:ext uri="{FF2B5EF4-FFF2-40B4-BE49-F238E27FC236}">
                <a16:creationId xmlns:a16="http://schemas.microsoft.com/office/drawing/2014/main" id="{284DA5FC-4DAC-774C-A511-289DE3224762}"/>
              </a:ext>
            </a:extLst>
          </p:cNvPr>
          <p:cNvSpPr txBox="1"/>
          <p:nvPr/>
        </p:nvSpPr>
        <p:spPr>
          <a:xfrm>
            <a:off x="3055972" y="5508342"/>
            <a:ext cx="646331" cy="369332"/>
          </a:xfrm>
          <a:prstGeom prst="rect">
            <a:avLst/>
          </a:prstGeom>
          <a:noFill/>
        </p:spPr>
        <p:txBody>
          <a:bodyPr wrap="none" rtlCol="0">
            <a:spAutoFit/>
          </a:bodyPr>
          <a:lstStyle/>
          <a:p>
            <a:r>
              <a:rPr lang="ja-JP" altLang="en-US">
                <a:solidFill>
                  <a:srgbClr val="FF0000"/>
                </a:solidFill>
                <a:ea typeface="MS UI Gothic" panose="020B0600070205080204" pitchFamily="34" charset="-128"/>
              </a:rPr>
              <a:t>検知</a:t>
            </a:r>
            <a:endParaRPr lang="en-US" dirty="0">
              <a:solidFill>
                <a:srgbClr val="FF0000"/>
              </a:solidFill>
            </a:endParaRPr>
          </a:p>
        </p:txBody>
      </p:sp>
    </p:spTree>
    <p:extLst>
      <p:ext uri="{BB962C8B-B14F-4D97-AF65-F5344CB8AC3E}">
        <p14:creationId xmlns:p14="http://schemas.microsoft.com/office/powerpoint/2010/main" val="20135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par>
                                <p:cTn id="24" presetID="22"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6563-8651-E74D-933B-D3AD90728B36}"/>
              </a:ext>
            </a:extLst>
          </p:cNvPr>
          <p:cNvSpPr>
            <a:spLocks noGrp="1"/>
          </p:cNvSpPr>
          <p:nvPr>
            <p:ph type="title"/>
          </p:nvPr>
        </p:nvSpPr>
        <p:spPr/>
        <p:txBody>
          <a:bodyPr/>
          <a:lstStyle/>
          <a:p>
            <a:r>
              <a:rPr lang="ja-JP" altLang="en-US"/>
              <a:t>障害検知の分担</a:t>
            </a:r>
            <a:endParaRPr lang="en-US" dirty="0"/>
          </a:p>
        </p:txBody>
      </p:sp>
      <p:sp>
        <p:nvSpPr>
          <p:cNvPr id="3" name="Content Placeholder 2">
            <a:extLst>
              <a:ext uri="{FF2B5EF4-FFF2-40B4-BE49-F238E27FC236}">
                <a16:creationId xmlns:a16="http://schemas.microsoft.com/office/drawing/2014/main" id="{A1AAECA7-2CCF-F442-8B80-09DBDBF675F6}"/>
              </a:ext>
            </a:extLst>
          </p:cNvPr>
          <p:cNvSpPr>
            <a:spLocks noGrp="1"/>
          </p:cNvSpPr>
          <p:nvPr>
            <p:ph idx="1"/>
          </p:nvPr>
        </p:nvSpPr>
        <p:spPr/>
        <p:txBody>
          <a:bodyPr/>
          <a:lstStyle/>
          <a:p>
            <a:r>
              <a:rPr lang="ja-JP" altLang="en-US"/>
              <a:t>負荷を考慮して</a:t>
            </a:r>
            <a:r>
              <a:rPr lang="en-US" altLang="ja-JP" dirty="0"/>
              <a:t>OS</a:t>
            </a:r>
            <a:r>
              <a:rPr lang="ja-JP" altLang="en-US"/>
              <a:t>監視システムとリモート監視システムの間で障害検知を分担できる</a:t>
            </a:r>
            <a:endParaRPr lang="en-US" altLang="ja-JP" dirty="0"/>
          </a:p>
          <a:p>
            <a:pPr lvl="1"/>
            <a:r>
              <a:rPr lang="en-US" dirty="0"/>
              <a:t>OS</a:t>
            </a:r>
            <a:r>
              <a:rPr lang="ja-JP" altLang="en-US"/>
              <a:t>監視システムが</a:t>
            </a:r>
            <a:r>
              <a:rPr lang="en-US" altLang="ja-JP" dirty="0"/>
              <a:t>OS</a:t>
            </a:r>
            <a:r>
              <a:rPr lang="ja-JP" altLang="en-US"/>
              <a:t>データを解析し，リモート監視システムが障害検知</a:t>
            </a:r>
            <a:endParaRPr lang="en-US" altLang="ja-JP" dirty="0"/>
          </a:p>
          <a:p>
            <a:pPr lvl="1"/>
            <a:r>
              <a:rPr lang="ja-JP" altLang="en-US"/>
              <a:t>リモート監視システムが</a:t>
            </a:r>
            <a:r>
              <a:rPr lang="en-US" altLang="ja-JP" dirty="0"/>
              <a:t>OS</a:t>
            </a:r>
            <a:r>
              <a:rPr lang="ja-JP" altLang="en-US"/>
              <a:t>データを解析し，</a:t>
            </a:r>
            <a:r>
              <a:rPr lang="en-US" dirty="0"/>
              <a:t>OS</a:t>
            </a:r>
            <a:r>
              <a:rPr lang="ja-JP" altLang="en-US"/>
              <a:t>監視システムは要求されたメモリデータを転送するだけ</a:t>
            </a:r>
            <a:endParaRPr lang="en-US" altLang="ja-JP" dirty="0"/>
          </a:p>
        </p:txBody>
      </p:sp>
      <p:sp>
        <p:nvSpPr>
          <p:cNvPr id="4" name="Slide Number Placeholder 3">
            <a:extLst>
              <a:ext uri="{FF2B5EF4-FFF2-40B4-BE49-F238E27FC236}">
                <a16:creationId xmlns:a16="http://schemas.microsoft.com/office/drawing/2014/main" id="{E4C32200-7D54-D243-A93A-62E6994DF749}"/>
              </a:ext>
            </a:extLst>
          </p:cNvPr>
          <p:cNvSpPr>
            <a:spLocks noGrp="1"/>
          </p:cNvSpPr>
          <p:nvPr>
            <p:ph type="sldNum" sz="quarter" idx="12"/>
          </p:nvPr>
        </p:nvSpPr>
        <p:spPr/>
        <p:txBody>
          <a:bodyPr/>
          <a:lstStyle/>
          <a:p>
            <a:fld id="{D6F57A23-CB21-D340-80A0-623F78F268E8}" type="slidenum">
              <a:rPr lang="ja-JP" altLang="en-US" smtClean="0"/>
              <a:pPr/>
              <a:t>13</a:t>
            </a:fld>
            <a:endParaRPr lang="ja-JP" altLang="en-US"/>
          </a:p>
        </p:txBody>
      </p:sp>
      <p:pic>
        <p:nvPicPr>
          <p:cNvPr id="6" name="図 5">
            <a:extLst>
              <a:ext uri="{FF2B5EF4-FFF2-40B4-BE49-F238E27FC236}">
                <a16:creationId xmlns:a16="http://schemas.microsoft.com/office/drawing/2014/main" id="{BA3F3C77-7B95-9E44-9E0E-0FD9F6220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角丸四角形 51">
            <a:extLst>
              <a:ext uri="{FF2B5EF4-FFF2-40B4-BE49-F238E27FC236}">
                <a16:creationId xmlns:a16="http://schemas.microsoft.com/office/drawing/2014/main" id="{D42DB662-A96D-B54E-9E8D-25567D428D58}"/>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8" name="角丸四角形 7">
            <a:extLst>
              <a:ext uri="{FF2B5EF4-FFF2-40B4-BE49-F238E27FC236}">
                <a16:creationId xmlns:a16="http://schemas.microsoft.com/office/drawing/2014/main" id="{97C65108-109E-D243-AC19-D81386083658}"/>
              </a:ext>
            </a:extLst>
          </p:cNvPr>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9" name="テキスト ボックス 8">
            <a:extLst>
              <a:ext uri="{FF2B5EF4-FFF2-40B4-BE49-F238E27FC236}">
                <a16:creationId xmlns:a16="http://schemas.microsoft.com/office/drawing/2014/main" id="{E2D1C694-AC06-0349-B01A-83F0D920C546}"/>
              </a:ext>
            </a:extLst>
          </p:cNvPr>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10" name="角丸四角形 9">
            <a:extLst>
              <a:ext uri="{FF2B5EF4-FFF2-40B4-BE49-F238E27FC236}">
                <a16:creationId xmlns:a16="http://schemas.microsoft.com/office/drawing/2014/main" id="{D4909255-FEB8-0349-8169-BB68DDB947CB}"/>
              </a:ext>
            </a:extLst>
          </p:cNvPr>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11" name="テキスト ボックス 10">
            <a:extLst>
              <a:ext uri="{FF2B5EF4-FFF2-40B4-BE49-F238E27FC236}">
                <a16:creationId xmlns:a16="http://schemas.microsoft.com/office/drawing/2014/main" id="{066AC79B-C432-B948-8D2E-43D32DE30410}"/>
              </a:ext>
            </a:extLst>
          </p:cNvPr>
          <p:cNvSpPr txBox="1"/>
          <p:nvPr/>
        </p:nvSpPr>
        <p:spPr>
          <a:xfrm>
            <a:off x="3205878" y="5267633"/>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12" name="テキスト ボックス 11">
            <a:extLst>
              <a:ext uri="{FF2B5EF4-FFF2-40B4-BE49-F238E27FC236}">
                <a16:creationId xmlns:a16="http://schemas.microsoft.com/office/drawing/2014/main" id="{EC6D8833-4FFD-B741-9CE5-0550BD78FC81}"/>
              </a:ext>
            </a:extLst>
          </p:cNvPr>
          <p:cNvSpPr txBox="1"/>
          <p:nvPr/>
        </p:nvSpPr>
        <p:spPr>
          <a:xfrm>
            <a:off x="5432133" y="4649605"/>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13" name="テキスト ボックス 12">
            <a:extLst>
              <a:ext uri="{FF2B5EF4-FFF2-40B4-BE49-F238E27FC236}">
                <a16:creationId xmlns:a16="http://schemas.microsoft.com/office/drawing/2014/main" id="{95025861-4CA7-1147-BD1E-786F60A64334}"/>
              </a:ext>
            </a:extLst>
          </p:cNvPr>
          <p:cNvSpPr txBox="1"/>
          <p:nvPr/>
        </p:nvSpPr>
        <p:spPr>
          <a:xfrm>
            <a:off x="2196841" y="5092325"/>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14" name="直線矢印コネクタ 13">
            <a:extLst>
              <a:ext uri="{FF2B5EF4-FFF2-40B4-BE49-F238E27FC236}">
                <a16:creationId xmlns:a16="http://schemas.microsoft.com/office/drawing/2014/main" id="{2F7A94FC-CB31-2E4C-BF35-D4E4591988D6}"/>
              </a:ext>
            </a:extLst>
          </p:cNvPr>
          <p:cNvCxnSpPr>
            <a:cxnSpLocks/>
            <a:stCxn id="10" idx="3"/>
            <a:endCxn id="11" idx="1"/>
          </p:cNvCxnSpPr>
          <p:nvPr/>
        </p:nvCxnSpPr>
        <p:spPr>
          <a:xfrm flipV="1">
            <a:off x="2252667" y="5451233"/>
            <a:ext cx="953211" cy="1"/>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5" name="左矢印 14">
            <a:extLst>
              <a:ext uri="{FF2B5EF4-FFF2-40B4-BE49-F238E27FC236}">
                <a16:creationId xmlns:a16="http://schemas.microsoft.com/office/drawing/2014/main" id="{1BC1B46C-8D6E-A44D-896C-588601495DAA}"/>
              </a:ext>
            </a:extLst>
          </p:cNvPr>
          <p:cNvSpPr/>
          <p:nvPr/>
        </p:nvSpPr>
        <p:spPr>
          <a:xfrm flipH="1">
            <a:off x="4408127" y="5301675"/>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16" name="角丸四角形 15">
            <a:extLst>
              <a:ext uri="{FF2B5EF4-FFF2-40B4-BE49-F238E27FC236}">
                <a16:creationId xmlns:a16="http://schemas.microsoft.com/office/drawing/2014/main" id="{151C823D-266B-8F43-A193-05854181AEB7}"/>
              </a:ext>
            </a:extLst>
          </p:cNvPr>
          <p:cNvSpPr/>
          <p:nvPr/>
        </p:nvSpPr>
        <p:spPr>
          <a:xfrm>
            <a:off x="1024150" y="5796332"/>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ea typeface="MS UI Gothic" panose="020B0600070205080204" pitchFamily="34" charset="-128"/>
              </a:rPr>
              <a:t>解析結果</a:t>
            </a:r>
            <a:endParaRPr kumimoji="1" lang="ja-JP" altLang="en-US" dirty="0">
              <a:ea typeface="MS UI Gothic" panose="020B0600070205080204" pitchFamily="34" charset="-128"/>
            </a:endParaRPr>
          </a:p>
        </p:txBody>
      </p:sp>
      <p:sp>
        <p:nvSpPr>
          <p:cNvPr id="17" name="爆発 1 4">
            <a:extLst>
              <a:ext uri="{FF2B5EF4-FFF2-40B4-BE49-F238E27FC236}">
                <a16:creationId xmlns:a16="http://schemas.microsoft.com/office/drawing/2014/main" id="{9E52C32E-0385-9C47-9243-086646911B3B}"/>
              </a:ext>
            </a:extLst>
          </p:cNvPr>
          <p:cNvSpPr/>
          <p:nvPr/>
        </p:nvSpPr>
        <p:spPr>
          <a:xfrm>
            <a:off x="7628295" y="4467113"/>
            <a:ext cx="1296000" cy="900000"/>
          </a:xfrm>
          <a:prstGeom prst="irregularSeal1">
            <a:avLst/>
          </a:prstGeom>
          <a:solidFill>
            <a:srgbClr val="FFC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a:ea typeface="MS UI Gothic" panose="020B0600070205080204" pitchFamily="34" charset="-128"/>
              </a:rPr>
              <a:t>検知</a:t>
            </a:r>
            <a:endParaRPr kumimoji="1" lang="ja-JP" altLang="en-US" sz="2000" dirty="0">
              <a:ea typeface="MS UI Gothic" panose="020B0600070205080204" pitchFamily="34" charset="-128"/>
            </a:endParaRPr>
          </a:p>
        </p:txBody>
      </p:sp>
    </p:spTree>
    <p:extLst>
      <p:ext uri="{BB962C8B-B14F-4D97-AF65-F5344CB8AC3E}">
        <p14:creationId xmlns:p14="http://schemas.microsoft.com/office/powerpoint/2010/main" val="684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00052 -0.00046 C 0.04063 0.02685 0.08247 0.05394 0.12223 0.04005 C 0.16233 0.02778 0.23959 -0.07685 0.23959 -0.07662 " pathEditMode="relative" rAng="0" ptsTypes="AAA">
                                      <p:cBhvr>
                                        <p:cTn id="17" dur="2000" fill="hold"/>
                                        <p:tgtEl>
                                          <p:spTgt spid="16"/>
                                        </p:tgtEl>
                                        <p:attrNameLst>
                                          <p:attrName>ppt_x</p:attrName>
                                          <p:attrName>ppt_y</p:attrName>
                                        </p:attrNameLst>
                                      </p:cBhvr>
                                      <p:rCtr x="11997" y="-1620"/>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2" nodeType="clickEffect">
                                  <p:stCondLst>
                                    <p:cond delay="0"/>
                                  </p:stCondLst>
                                  <p:childTnLst>
                                    <p:animMotion origin="layout" path="M 0.24011 -0.07662 C 0.32743 -0.01111 0.41476 0.05439 0.47986 0.06805 C 0.54497 0.08171 0.60295 0.0162 0.63091 0.00532 " pathEditMode="relative" rAng="0" ptsTypes="AAA">
                                      <p:cBhvr>
                                        <p:cTn id="37" dur="2000" fill="hold"/>
                                        <p:tgtEl>
                                          <p:spTgt spid="16"/>
                                        </p:tgtEl>
                                        <p:attrNameLst>
                                          <p:attrName>ppt_x</p:attrName>
                                          <p:attrName>ppt_y</p:attrName>
                                        </p:attrNameLst>
                                      </p:cBhvr>
                                      <p:rCtr x="19531" y="7315"/>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animBg="1"/>
      <p:bldP spid="15" grpId="1" animBg="1"/>
      <p:bldP spid="16" grpId="0" animBg="1"/>
      <p:bldP spid="16" grpId="1" animBg="1"/>
      <p:bldP spid="16" grpId="2"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96563-8651-E74D-933B-D3AD90728B36}"/>
              </a:ext>
            </a:extLst>
          </p:cNvPr>
          <p:cNvSpPr>
            <a:spLocks noGrp="1"/>
          </p:cNvSpPr>
          <p:nvPr>
            <p:ph type="title"/>
          </p:nvPr>
        </p:nvSpPr>
        <p:spPr/>
        <p:txBody>
          <a:bodyPr/>
          <a:lstStyle/>
          <a:p>
            <a:r>
              <a:rPr lang="ja-JP" altLang="en-US"/>
              <a:t>障害検知の分担</a:t>
            </a:r>
            <a:endParaRPr lang="en-US" dirty="0"/>
          </a:p>
        </p:txBody>
      </p:sp>
      <p:sp>
        <p:nvSpPr>
          <p:cNvPr id="3" name="Content Placeholder 2">
            <a:extLst>
              <a:ext uri="{FF2B5EF4-FFF2-40B4-BE49-F238E27FC236}">
                <a16:creationId xmlns:a16="http://schemas.microsoft.com/office/drawing/2014/main" id="{A1AAECA7-2CCF-F442-8B80-09DBDBF675F6}"/>
              </a:ext>
            </a:extLst>
          </p:cNvPr>
          <p:cNvSpPr>
            <a:spLocks noGrp="1"/>
          </p:cNvSpPr>
          <p:nvPr>
            <p:ph idx="1"/>
          </p:nvPr>
        </p:nvSpPr>
        <p:spPr/>
        <p:txBody>
          <a:bodyPr/>
          <a:lstStyle/>
          <a:p>
            <a:r>
              <a:rPr lang="ja-JP" altLang="en-US"/>
              <a:t>負荷を考慮して</a:t>
            </a:r>
            <a:r>
              <a:rPr lang="en-US" altLang="ja-JP" dirty="0"/>
              <a:t>OS</a:t>
            </a:r>
            <a:r>
              <a:rPr lang="ja-JP" altLang="en-US"/>
              <a:t>監視システムとリモート監視システムの間で障害検知を分担できる</a:t>
            </a:r>
            <a:endParaRPr lang="en-US" altLang="ja-JP" dirty="0"/>
          </a:p>
          <a:p>
            <a:pPr lvl="1"/>
            <a:r>
              <a:rPr lang="en-US" dirty="0"/>
              <a:t>OS</a:t>
            </a:r>
            <a:r>
              <a:rPr lang="ja-JP" altLang="en-US"/>
              <a:t>監視システムが</a:t>
            </a:r>
            <a:r>
              <a:rPr lang="en-US" altLang="ja-JP" dirty="0"/>
              <a:t>OS</a:t>
            </a:r>
            <a:r>
              <a:rPr lang="ja-JP" altLang="en-US"/>
              <a:t>データを解析し，リモート監視システムが障害検知</a:t>
            </a:r>
            <a:endParaRPr lang="en-US" altLang="ja-JP" dirty="0"/>
          </a:p>
          <a:p>
            <a:pPr lvl="1"/>
            <a:r>
              <a:rPr lang="ja-JP" altLang="en-US"/>
              <a:t>リモート監視システムが</a:t>
            </a:r>
            <a:r>
              <a:rPr lang="en-US" altLang="ja-JP" dirty="0"/>
              <a:t>OS</a:t>
            </a:r>
            <a:r>
              <a:rPr lang="ja-JP" altLang="en-US"/>
              <a:t>データを解析し，</a:t>
            </a:r>
            <a:r>
              <a:rPr lang="en-US" dirty="0"/>
              <a:t>OS</a:t>
            </a:r>
            <a:r>
              <a:rPr lang="ja-JP" altLang="en-US"/>
              <a:t>監視システムは要求されたメモリデータを転送するだけ</a:t>
            </a:r>
            <a:endParaRPr lang="en-US" altLang="ja-JP" dirty="0"/>
          </a:p>
        </p:txBody>
      </p:sp>
      <p:sp>
        <p:nvSpPr>
          <p:cNvPr id="4" name="Slide Number Placeholder 3">
            <a:extLst>
              <a:ext uri="{FF2B5EF4-FFF2-40B4-BE49-F238E27FC236}">
                <a16:creationId xmlns:a16="http://schemas.microsoft.com/office/drawing/2014/main" id="{E4C32200-7D54-D243-A93A-62E6994DF749}"/>
              </a:ext>
            </a:extLst>
          </p:cNvPr>
          <p:cNvSpPr>
            <a:spLocks noGrp="1"/>
          </p:cNvSpPr>
          <p:nvPr>
            <p:ph type="sldNum" sz="quarter" idx="12"/>
          </p:nvPr>
        </p:nvSpPr>
        <p:spPr/>
        <p:txBody>
          <a:bodyPr/>
          <a:lstStyle/>
          <a:p>
            <a:fld id="{D6F57A23-CB21-D340-80A0-623F78F268E8}" type="slidenum">
              <a:rPr lang="ja-JP" altLang="en-US" smtClean="0"/>
              <a:pPr/>
              <a:t>14</a:t>
            </a:fld>
            <a:endParaRPr lang="ja-JP" altLang="en-US"/>
          </a:p>
        </p:txBody>
      </p:sp>
      <p:pic>
        <p:nvPicPr>
          <p:cNvPr id="6" name="図 5">
            <a:extLst>
              <a:ext uri="{FF2B5EF4-FFF2-40B4-BE49-F238E27FC236}">
                <a16:creationId xmlns:a16="http://schemas.microsoft.com/office/drawing/2014/main" id="{BA3F3C77-7B95-9E44-9E0E-0FD9F6220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角丸四角形 51">
            <a:extLst>
              <a:ext uri="{FF2B5EF4-FFF2-40B4-BE49-F238E27FC236}">
                <a16:creationId xmlns:a16="http://schemas.microsoft.com/office/drawing/2014/main" id="{D42DB662-A96D-B54E-9E8D-25567D428D58}"/>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8" name="角丸四角形 7">
            <a:extLst>
              <a:ext uri="{FF2B5EF4-FFF2-40B4-BE49-F238E27FC236}">
                <a16:creationId xmlns:a16="http://schemas.microsoft.com/office/drawing/2014/main" id="{97C65108-109E-D243-AC19-D81386083658}"/>
              </a:ext>
            </a:extLst>
          </p:cNvPr>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9" name="テキスト ボックス 8">
            <a:extLst>
              <a:ext uri="{FF2B5EF4-FFF2-40B4-BE49-F238E27FC236}">
                <a16:creationId xmlns:a16="http://schemas.microsoft.com/office/drawing/2014/main" id="{E2D1C694-AC06-0349-B01A-83F0D920C546}"/>
              </a:ext>
            </a:extLst>
          </p:cNvPr>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10" name="角丸四角形 9">
            <a:extLst>
              <a:ext uri="{FF2B5EF4-FFF2-40B4-BE49-F238E27FC236}">
                <a16:creationId xmlns:a16="http://schemas.microsoft.com/office/drawing/2014/main" id="{D4909255-FEB8-0349-8169-BB68DDB947CB}"/>
              </a:ext>
            </a:extLst>
          </p:cNvPr>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11" name="テキスト ボックス 10">
            <a:extLst>
              <a:ext uri="{FF2B5EF4-FFF2-40B4-BE49-F238E27FC236}">
                <a16:creationId xmlns:a16="http://schemas.microsoft.com/office/drawing/2014/main" id="{066AC79B-C432-B948-8D2E-43D32DE30410}"/>
              </a:ext>
            </a:extLst>
          </p:cNvPr>
          <p:cNvSpPr txBox="1"/>
          <p:nvPr/>
        </p:nvSpPr>
        <p:spPr>
          <a:xfrm>
            <a:off x="3205878" y="5267633"/>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12" name="テキスト ボックス 11">
            <a:extLst>
              <a:ext uri="{FF2B5EF4-FFF2-40B4-BE49-F238E27FC236}">
                <a16:creationId xmlns:a16="http://schemas.microsoft.com/office/drawing/2014/main" id="{EC6D8833-4FFD-B741-9CE5-0550BD78FC81}"/>
              </a:ext>
            </a:extLst>
          </p:cNvPr>
          <p:cNvSpPr txBox="1"/>
          <p:nvPr/>
        </p:nvSpPr>
        <p:spPr>
          <a:xfrm>
            <a:off x="5432133" y="4649605"/>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RDMARead</a:t>
            </a:r>
            <a:endParaRPr kumimoji="1" lang="ja-JP" altLang="en-US" sz="2000" dirty="0">
              <a:ea typeface="MS UI Gothic" panose="020B0600070205080204" pitchFamily="34" charset="-128"/>
            </a:endParaRPr>
          </a:p>
        </p:txBody>
      </p:sp>
      <p:sp>
        <p:nvSpPr>
          <p:cNvPr id="13" name="テキスト ボックス 12">
            <a:extLst>
              <a:ext uri="{FF2B5EF4-FFF2-40B4-BE49-F238E27FC236}">
                <a16:creationId xmlns:a16="http://schemas.microsoft.com/office/drawing/2014/main" id="{95025861-4CA7-1147-BD1E-786F60A64334}"/>
              </a:ext>
            </a:extLst>
          </p:cNvPr>
          <p:cNvSpPr txBox="1"/>
          <p:nvPr/>
        </p:nvSpPr>
        <p:spPr>
          <a:xfrm>
            <a:off x="2196841" y="5092325"/>
            <a:ext cx="1100693"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dirty="0">
                <a:ea typeface="MS UI Gothic" panose="020B0600070205080204" pitchFamily="34" charset="-128"/>
              </a:rPr>
              <a:t>書き込み</a:t>
            </a:r>
          </a:p>
        </p:txBody>
      </p:sp>
      <p:cxnSp>
        <p:nvCxnSpPr>
          <p:cNvPr id="14" name="直線矢印コネクタ 13">
            <a:extLst>
              <a:ext uri="{FF2B5EF4-FFF2-40B4-BE49-F238E27FC236}">
                <a16:creationId xmlns:a16="http://schemas.microsoft.com/office/drawing/2014/main" id="{2F7A94FC-CB31-2E4C-BF35-D4E4591988D6}"/>
              </a:ext>
            </a:extLst>
          </p:cNvPr>
          <p:cNvCxnSpPr>
            <a:cxnSpLocks/>
            <a:stCxn id="10" idx="3"/>
            <a:endCxn id="11" idx="1"/>
          </p:cNvCxnSpPr>
          <p:nvPr/>
        </p:nvCxnSpPr>
        <p:spPr>
          <a:xfrm flipV="1">
            <a:off x="2252667" y="5451233"/>
            <a:ext cx="953211" cy="1"/>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5" name="左矢印 14">
            <a:extLst>
              <a:ext uri="{FF2B5EF4-FFF2-40B4-BE49-F238E27FC236}">
                <a16:creationId xmlns:a16="http://schemas.microsoft.com/office/drawing/2014/main" id="{1BC1B46C-8D6E-A44D-896C-588601495DAA}"/>
              </a:ext>
            </a:extLst>
          </p:cNvPr>
          <p:cNvSpPr/>
          <p:nvPr/>
        </p:nvSpPr>
        <p:spPr>
          <a:xfrm flipH="1">
            <a:off x="4408127" y="5301675"/>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16" name="角丸四角形 15">
            <a:extLst>
              <a:ext uri="{FF2B5EF4-FFF2-40B4-BE49-F238E27FC236}">
                <a16:creationId xmlns:a16="http://schemas.microsoft.com/office/drawing/2014/main" id="{151C823D-266B-8F43-A193-05854181AEB7}"/>
              </a:ext>
            </a:extLst>
          </p:cNvPr>
          <p:cNvSpPr/>
          <p:nvPr/>
        </p:nvSpPr>
        <p:spPr>
          <a:xfrm>
            <a:off x="1024150" y="5796332"/>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dirty="0">
                <a:ea typeface="MS UI Gothic" panose="020B0600070205080204" pitchFamily="34" charset="-128"/>
              </a:rPr>
              <a:t>OS</a:t>
            </a:r>
            <a:r>
              <a:rPr lang="ja-JP" altLang="en-US">
                <a:ea typeface="MS UI Gothic" panose="020B0600070205080204" pitchFamily="34" charset="-128"/>
              </a:rPr>
              <a:t>データ</a:t>
            </a:r>
            <a:endParaRPr kumimoji="1" lang="ja-JP" altLang="en-US" dirty="0">
              <a:ea typeface="MS UI Gothic" panose="020B0600070205080204" pitchFamily="34" charset="-128"/>
            </a:endParaRPr>
          </a:p>
        </p:txBody>
      </p:sp>
      <p:sp>
        <p:nvSpPr>
          <p:cNvPr id="17" name="爆発 1 4">
            <a:extLst>
              <a:ext uri="{FF2B5EF4-FFF2-40B4-BE49-F238E27FC236}">
                <a16:creationId xmlns:a16="http://schemas.microsoft.com/office/drawing/2014/main" id="{9E52C32E-0385-9C47-9243-086646911B3B}"/>
              </a:ext>
            </a:extLst>
          </p:cNvPr>
          <p:cNvSpPr/>
          <p:nvPr/>
        </p:nvSpPr>
        <p:spPr>
          <a:xfrm>
            <a:off x="7628295" y="4467113"/>
            <a:ext cx="1296000" cy="900000"/>
          </a:xfrm>
          <a:prstGeom prst="irregularSeal1">
            <a:avLst/>
          </a:prstGeom>
          <a:solidFill>
            <a:srgbClr val="FFC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a:ea typeface="MS UI Gothic" panose="020B0600070205080204" pitchFamily="34" charset="-128"/>
              </a:rPr>
              <a:t>検知</a:t>
            </a:r>
            <a:endParaRPr kumimoji="1" lang="ja-JP" altLang="en-US" sz="2000" dirty="0">
              <a:ea typeface="MS UI Gothic" panose="020B0600070205080204" pitchFamily="34" charset="-128"/>
            </a:endParaRPr>
          </a:p>
        </p:txBody>
      </p:sp>
      <p:sp>
        <p:nvSpPr>
          <p:cNvPr id="5" name="円形吹き出し 4">
            <a:extLst>
              <a:ext uri="{FF2B5EF4-FFF2-40B4-BE49-F238E27FC236}">
                <a16:creationId xmlns:a16="http://schemas.microsoft.com/office/drawing/2014/main" id="{65B88D07-4F9C-F042-BE8C-2C20056A38B1}"/>
              </a:ext>
            </a:extLst>
          </p:cNvPr>
          <p:cNvSpPr/>
          <p:nvPr/>
        </p:nvSpPr>
        <p:spPr>
          <a:xfrm flipH="1">
            <a:off x="6344082" y="4675111"/>
            <a:ext cx="1097035" cy="484004"/>
          </a:xfrm>
          <a:prstGeom prst="wedgeEllipseCallou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ysClr val="windowText" lastClr="000000"/>
                </a:solidFill>
                <a:ea typeface="MS UI Gothic" panose="020B0600070205080204" pitchFamily="34" charset="-128"/>
              </a:rPr>
              <a:t>解析</a:t>
            </a:r>
          </a:p>
        </p:txBody>
      </p:sp>
    </p:spTree>
    <p:extLst>
      <p:ext uri="{BB962C8B-B14F-4D97-AF65-F5344CB8AC3E}">
        <p14:creationId xmlns:p14="http://schemas.microsoft.com/office/powerpoint/2010/main" val="109472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0.00052 -0.00046 C 0.04063 0.02685 0.08247 0.05394 0.12223 0.04005 C 0.16233 0.02778 0.23959 -0.07685 0.23959 -0.07662 " pathEditMode="relative" rAng="0" ptsTypes="AAA">
                                      <p:cBhvr>
                                        <p:cTn id="17" dur="2000" fill="hold"/>
                                        <p:tgtEl>
                                          <p:spTgt spid="16"/>
                                        </p:tgtEl>
                                        <p:attrNameLst>
                                          <p:attrName>ppt_x</p:attrName>
                                          <p:attrName>ppt_y</p:attrName>
                                        </p:attrNameLst>
                                      </p:cBhvr>
                                      <p:rCtr x="11997" y="-1620"/>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grpId="2" nodeType="clickEffect">
                                  <p:stCondLst>
                                    <p:cond delay="0"/>
                                  </p:stCondLst>
                                  <p:childTnLst>
                                    <p:animMotion origin="layout" path="M 0.24011 -0.07662 C 0.32743 -0.01111 0.41476 0.05439 0.47986 0.06805 C 0.54497 0.08171 0.60295 0.0162 0.63091 0.00532 " pathEditMode="relative" rAng="0" ptsTypes="AAA">
                                      <p:cBhvr>
                                        <p:cTn id="37" dur="2000" fill="hold"/>
                                        <p:tgtEl>
                                          <p:spTgt spid="16"/>
                                        </p:tgtEl>
                                        <p:attrNameLst>
                                          <p:attrName>ppt_x</p:attrName>
                                          <p:attrName>ppt_y</p:attrName>
                                        </p:attrNameLst>
                                      </p:cBhvr>
                                      <p:rCtr x="19531" y="7315"/>
                                    </p:animMotion>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1" nodeType="clickEffect">
                                  <p:stCondLst>
                                    <p:cond delay="0"/>
                                  </p:stCondLst>
                                  <p:childTnLst>
                                    <p:animEffect transition="out" filter="wipe(down)">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5" grpId="0" animBg="1"/>
      <p:bldP spid="15" grpId="1" animBg="1"/>
      <p:bldP spid="16" grpId="0" animBg="1"/>
      <p:bldP spid="16" grpId="1" animBg="1"/>
      <p:bldP spid="16" grpId="2" animBg="1"/>
      <p:bldP spid="1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5">
            <a:extLst>
              <a:ext uri="{FF2B5EF4-FFF2-40B4-BE49-F238E27FC236}">
                <a16:creationId xmlns:a16="http://schemas.microsoft.com/office/drawing/2014/main" id="{B7360C61-C357-4C43-91DE-AE62D4C87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9815" y="5294949"/>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角丸四角形 51">
            <a:extLst>
              <a:ext uri="{FF2B5EF4-FFF2-40B4-BE49-F238E27FC236}">
                <a16:creationId xmlns:a16="http://schemas.microsoft.com/office/drawing/2014/main" id="{EABC47FF-A599-394E-9B6D-2A08DEDB009A}"/>
              </a:ext>
            </a:extLst>
          </p:cNvPr>
          <p:cNvSpPr/>
          <p:nvPr/>
        </p:nvSpPr>
        <p:spPr>
          <a:xfrm>
            <a:off x="6406106" y="4969535"/>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2" name="Title 1"/>
          <p:cNvSpPr>
            <a:spLocks noGrp="1"/>
          </p:cNvSpPr>
          <p:nvPr>
            <p:ph type="title"/>
          </p:nvPr>
        </p:nvSpPr>
        <p:spPr/>
        <p:txBody>
          <a:bodyPr/>
          <a:lstStyle/>
          <a:p>
            <a:r>
              <a:rPr lang="en-US" altLang="ja-JP" dirty="0"/>
              <a:t>OS</a:t>
            </a:r>
            <a:r>
              <a:rPr lang="ja-JP" altLang="en-US"/>
              <a:t>監視システムに対する障害の検知</a:t>
            </a:r>
            <a:endParaRPr kumimoji="1" lang="ja-JP" altLang="en-US" dirty="0"/>
          </a:p>
        </p:txBody>
      </p:sp>
      <p:sp>
        <p:nvSpPr>
          <p:cNvPr id="3" name="Content Placeholder 2"/>
          <p:cNvSpPr>
            <a:spLocks noGrp="1"/>
          </p:cNvSpPr>
          <p:nvPr>
            <p:ph idx="1"/>
          </p:nvPr>
        </p:nvSpPr>
        <p:spPr>
          <a:xfrm>
            <a:off x="432619" y="1560945"/>
            <a:ext cx="8278761" cy="4761197"/>
          </a:xfrm>
        </p:spPr>
        <p:txBody>
          <a:bodyPr/>
          <a:lstStyle/>
          <a:p>
            <a:r>
              <a:rPr lang="en-US" altLang="ja-JP" dirty="0"/>
              <a:t>OS</a:t>
            </a:r>
            <a:r>
              <a:rPr lang="ja-JP" altLang="en-US"/>
              <a:t>監視システム自体の障害検知も行うことができる</a:t>
            </a:r>
            <a:endParaRPr lang="en-US" altLang="ja-JP" dirty="0"/>
          </a:p>
          <a:p>
            <a:pPr lvl="1"/>
            <a:r>
              <a:rPr lang="ja-JP" altLang="en-US"/>
              <a:t>定期的にハートビートを送信することで，</a:t>
            </a:r>
            <a:r>
              <a:rPr lang="en-US" altLang="ja-JP" dirty="0"/>
              <a:t>OS</a:t>
            </a:r>
            <a:r>
              <a:rPr lang="ja-JP" altLang="en-US"/>
              <a:t>監視システムや</a:t>
            </a:r>
            <a:r>
              <a:rPr lang="en-US" altLang="ja-JP" dirty="0"/>
              <a:t>GPU</a:t>
            </a:r>
            <a:r>
              <a:rPr lang="ja-JP" altLang="en-US"/>
              <a:t>，</a:t>
            </a:r>
            <a:r>
              <a:rPr lang="en-US" altLang="ja-JP" dirty="0"/>
              <a:t>NIC</a:t>
            </a:r>
            <a:r>
              <a:rPr lang="ja-JP" altLang="en-US"/>
              <a:t>に障害が発生したことを検知可能</a:t>
            </a:r>
            <a:endParaRPr lang="en-US" altLang="ja-JP" dirty="0"/>
          </a:p>
          <a:p>
            <a:pPr lvl="1"/>
            <a:r>
              <a:rPr lang="ja-JP" altLang="en-US"/>
              <a:t>障害が発生していれば応答がなくなることを利用</a:t>
            </a:r>
            <a:endParaRPr lang="en-US" altLang="ja-JP" dirty="0"/>
          </a:p>
          <a:p>
            <a:pPr lvl="2"/>
            <a:r>
              <a:rPr lang="en-US" altLang="ja-JP" dirty="0"/>
              <a:t>OS</a:t>
            </a:r>
            <a:r>
              <a:rPr lang="ja-JP" altLang="en-US"/>
              <a:t>監視システム自体に障害が発生した場合</a:t>
            </a:r>
            <a:endParaRPr lang="en-US" altLang="ja-JP" dirty="0"/>
          </a:p>
          <a:p>
            <a:pPr lvl="2"/>
            <a:r>
              <a:rPr lang="en-US" altLang="ja-JP" dirty="0"/>
              <a:t>GPU</a:t>
            </a:r>
            <a:r>
              <a:rPr lang="ja-JP" altLang="en-US"/>
              <a:t>や</a:t>
            </a:r>
            <a:r>
              <a:rPr lang="en-US" altLang="ja-JP" dirty="0"/>
              <a:t>NIC</a:t>
            </a:r>
            <a:r>
              <a:rPr lang="ja-JP" altLang="en-US"/>
              <a:t>に障害が発生した場合</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
        <p:nvSpPr>
          <p:cNvPr id="22" name="角丸四角形 21"/>
          <p:cNvSpPr/>
          <p:nvPr/>
        </p:nvSpPr>
        <p:spPr>
          <a:xfrm>
            <a:off x="738036" y="4352308"/>
            <a:ext cx="4108401"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24" name="テキスト ボックス 23"/>
          <p:cNvSpPr txBox="1"/>
          <p:nvPr/>
        </p:nvSpPr>
        <p:spPr>
          <a:xfrm>
            <a:off x="2361917" y="4352308"/>
            <a:ext cx="860637"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26" name="テキスト ボックス 25"/>
          <p:cNvSpPr txBox="1"/>
          <p:nvPr/>
        </p:nvSpPr>
        <p:spPr>
          <a:xfrm>
            <a:off x="3441182" y="5282727"/>
            <a:ext cx="720000" cy="338554"/>
          </a:xfrm>
          <a:prstGeom prst="rect">
            <a:avLst/>
          </a:prstGeom>
          <a:solidFill>
            <a:schemeClr val="bg1"/>
          </a:solidFill>
          <a:ln w="38100">
            <a:solidFill>
              <a:schemeClr val="tx1"/>
            </a:solidFill>
          </a:ln>
        </p:spPr>
        <p:txBody>
          <a:bodyPr wrap="square" rtlCol="0">
            <a:spAutoFit/>
          </a:bodyPr>
          <a:lstStyle/>
          <a:p>
            <a:pPr algn="ctr"/>
            <a:endParaRPr kumimoji="1" lang="ja-JP" altLang="en-US" sz="1600" dirty="0">
              <a:latin typeface="MS UI Gothic" panose="020B0600070205080204" pitchFamily="34" charset="-128"/>
              <a:ea typeface="MS UI Gothic" panose="020B0600070205080204" pitchFamily="34" charset="-128"/>
              <a:cs typeface="MS PGothic" charset="-128"/>
            </a:endParaRPr>
          </a:p>
        </p:txBody>
      </p:sp>
      <p:sp>
        <p:nvSpPr>
          <p:cNvPr id="29" name="角丸四角形 27"/>
          <p:cNvSpPr/>
          <p:nvPr/>
        </p:nvSpPr>
        <p:spPr>
          <a:xfrm>
            <a:off x="949822" y="4916051"/>
            <a:ext cx="1357419" cy="1024937"/>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r>
              <a:rPr kumimoji="1" lang="ja-JP" altLang="en-US" sz="2100" dirty="0">
                <a:ea typeface="MS UI Gothic" panose="020B0600070205080204" pitchFamily="34" charset="-128"/>
              </a:rPr>
              <a:t>監視</a:t>
            </a:r>
            <a:endParaRPr kumimoji="1" lang="en-US" altLang="ja-JP" sz="2100" dirty="0">
              <a:ea typeface="MS UI Gothic" panose="020B0600070205080204" pitchFamily="34" charset="-128"/>
            </a:endParaRPr>
          </a:p>
          <a:p>
            <a:pPr algn="ctr"/>
            <a:r>
              <a:rPr kumimoji="1" lang="ja-JP" altLang="en-US" sz="2100" dirty="0">
                <a:ea typeface="MS UI Gothic" panose="020B0600070205080204" pitchFamily="34" charset="-128"/>
              </a:rPr>
              <a:t>システム</a:t>
            </a:r>
          </a:p>
        </p:txBody>
      </p:sp>
      <p:sp>
        <p:nvSpPr>
          <p:cNvPr id="34" name="TextBox 4"/>
          <p:cNvSpPr txBox="1"/>
          <p:nvPr/>
        </p:nvSpPr>
        <p:spPr>
          <a:xfrm>
            <a:off x="5197480" y="4615039"/>
            <a:ext cx="902335" cy="646331"/>
          </a:xfrm>
          <a:prstGeom prst="rect">
            <a:avLst/>
          </a:prstGeom>
          <a:noFill/>
        </p:spPr>
        <p:txBody>
          <a:bodyPr wrap="square" rtlCol="0">
            <a:spAutoFit/>
          </a:bodyPr>
          <a:lstStyle/>
          <a:p>
            <a:pPr algn="ctr"/>
            <a:r>
              <a:rPr kumimoji="1" lang="en-US" altLang="ja-JP" dirty="0">
                <a:ea typeface="MS UI Gothic" panose="020B0600070205080204" pitchFamily="34" charset="-128"/>
              </a:rPr>
              <a:t>RDMA Write</a:t>
            </a:r>
            <a:endParaRPr kumimoji="1" lang="ja-JP" altLang="en-US" dirty="0">
              <a:ea typeface="MS UI Gothic" panose="020B0600070205080204" pitchFamily="34" charset="-128"/>
            </a:endParaRPr>
          </a:p>
        </p:txBody>
      </p:sp>
      <p:sp>
        <p:nvSpPr>
          <p:cNvPr id="35" name="左矢印 34"/>
          <p:cNvSpPr/>
          <p:nvPr/>
        </p:nvSpPr>
        <p:spPr>
          <a:xfrm>
            <a:off x="4167301" y="5336927"/>
            <a:ext cx="2252518" cy="265921"/>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38" name="左矢印 37"/>
          <p:cNvSpPr/>
          <p:nvPr/>
        </p:nvSpPr>
        <p:spPr>
          <a:xfrm flipH="1">
            <a:off x="4167301" y="5313635"/>
            <a:ext cx="2252515" cy="29818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47" name="TextBox 4"/>
          <p:cNvSpPr txBox="1"/>
          <p:nvPr/>
        </p:nvSpPr>
        <p:spPr>
          <a:xfrm>
            <a:off x="5201907" y="5690584"/>
            <a:ext cx="897908" cy="646331"/>
          </a:xfrm>
          <a:prstGeom prst="rect">
            <a:avLst/>
          </a:prstGeom>
          <a:noFill/>
        </p:spPr>
        <p:txBody>
          <a:bodyPr wrap="square" rtlCol="0">
            <a:spAutoFit/>
          </a:bodyPr>
          <a:lstStyle/>
          <a:p>
            <a:pPr algn="ctr"/>
            <a:r>
              <a:rPr kumimoji="1" lang="en-US" altLang="ja-JP" dirty="0">
                <a:ea typeface="MS UI Gothic" panose="020B0600070205080204" pitchFamily="34" charset="-128"/>
              </a:rPr>
              <a:t>RDMA Read</a:t>
            </a:r>
            <a:endParaRPr kumimoji="1" lang="ja-JP" altLang="en-US" dirty="0">
              <a:ea typeface="MS UI Gothic" panose="020B0600070205080204" pitchFamily="34" charset="-128"/>
            </a:endParaRPr>
          </a:p>
        </p:txBody>
      </p:sp>
      <p:pic>
        <p:nvPicPr>
          <p:cNvPr id="23" name="図 5">
            <a:extLst>
              <a:ext uri="{FF2B5EF4-FFF2-40B4-BE49-F238E27FC236}">
                <a16:creationId xmlns:a16="http://schemas.microsoft.com/office/drawing/2014/main" id="{D04A6DBB-D006-CF4B-AEA0-6C790214AD1E}"/>
              </a:ext>
            </a:extLst>
          </p:cNvPr>
          <p:cNvPicPr>
            <a:picLocks noChangeAspect="1"/>
          </p:cNvPicPr>
          <p:nvPr/>
        </p:nvPicPr>
        <p:blipFill>
          <a:blip r:embed="rId4"/>
          <a:stretch>
            <a:fillRect/>
          </a:stretch>
        </p:blipFill>
        <p:spPr>
          <a:xfrm>
            <a:off x="3441182" y="5538716"/>
            <a:ext cx="1592195" cy="1503297"/>
          </a:xfrm>
          <a:prstGeom prst="rect">
            <a:avLst/>
          </a:prstGeom>
        </p:spPr>
      </p:pic>
      <p:sp>
        <p:nvSpPr>
          <p:cNvPr id="25" name="爆発 1 4">
            <a:extLst>
              <a:ext uri="{FF2B5EF4-FFF2-40B4-BE49-F238E27FC236}">
                <a16:creationId xmlns:a16="http://schemas.microsoft.com/office/drawing/2014/main" id="{4B555B37-4BE8-4A4B-9831-A9AF63E92B19}"/>
              </a:ext>
            </a:extLst>
          </p:cNvPr>
          <p:cNvSpPr>
            <a:spLocks noChangeAspect="1"/>
          </p:cNvSpPr>
          <p:nvPr/>
        </p:nvSpPr>
        <p:spPr>
          <a:xfrm>
            <a:off x="581599" y="4448115"/>
            <a:ext cx="1353546" cy="757094"/>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100">
                <a:ea typeface="MS UI Gothic" panose="020B0600070205080204" pitchFamily="34" charset="-128"/>
              </a:rPr>
              <a:t>障害</a:t>
            </a:r>
            <a:endParaRPr kumimoji="1" lang="ja-JP" altLang="en-US" sz="2100" dirty="0">
              <a:ea typeface="MS UI Gothic" panose="020B0600070205080204" pitchFamily="34" charset="-128"/>
            </a:endParaRPr>
          </a:p>
        </p:txBody>
      </p:sp>
      <p:sp>
        <p:nvSpPr>
          <p:cNvPr id="27" name="角丸四角形 26">
            <a:extLst>
              <a:ext uri="{FF2B5EF4-FFF2-40B4-BE49-F238E27FC236}">
                <a16:creationId xmlns:a16="http://schemas.microsoft.com/office/drawing/2014/main" id="{74D4A2E7-691B-BD40-A07C-13EE53F5B216}"/>
              </a:ext>
            </a:extLst>
          </p:cNvPr>
          <p:cNvSpPr/>
          <p:nvPr/>
        </p:nvSpPr>
        <p:spPr>
          <a:xfrm>
            <a:off x="6794942" y="5940098"/>
            <a:ext cx="720000" cy="360000"/>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ea typeface="MS UI Gothic" panose="020B0600070205080204" pitchFamily="34" charset="-128"/>
              </a:rPr>
              <a:t>信号</a:t>
            </a:r>
            <a:endParaRPr kumimoji="1" lang="ja-JP" altLang="en-US" dirty="0">
              <a:ea typeface="MS UI Gothic" panose="020B0600070205080204" pitchFamily="34" charset="-128"/>
            </a:endParaRPr>
          </a:p>
        </p:txBody>
      </p:sp>
    </p:spTree>
    <p:extLst>
      <p:ext uri="{BB962C8B-B14F-4D97-AF65-F5344CB8AC3E}">
        <p14:creationId xmlns:p14="http://schemas.microsoft.com/office/powerpoint/2010/main" val="164474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72222E-6 -1.11111E-6 C -0.05452 0.07176 -0.10903 0.14375 -0.17014 0.12778 C -0.23125 0.11158 -0.29896 0.00764 -0.36667 -0.0963 " pathEditMode="relative" rAng="0" ptsTypes="AAA">
                                      <p:cBhvr>
                                        <p:cTn id="22" dur="2000" fill="hold"/>
                                        <p:tgtEl>
                                          <p:spTgt spid="27"/>
                                        </p:tgtEl>
                                        <p:attrNameLst>
                                          <p:attrName>ppt_x</p:attrName>
                                          <p:attrName>ppt_y</p:attrName>
                                        </p:attrNameLst>
                                      </p:cBhvr>
                                      <p:rCtr x="-18333" y="1667"/>
                                    </p:animMotion>
                                  </p:childTnLst>
                                </p:cTn>
                              </p:par>
                            </p:childTnLst>
                          </p:cTn>
                        </p:par>
                        <p:par>
                          <p:cTn id="23" fill="hold">
                            <p:stCondLst>
                              <p:cond delay="2000"/>
                            </p:stCondLst>
                            <p:childTnLst>
                              <p:par>
                                <p:cTn id="24" presetID="0" presetClass="path" presetSubtype="0" accel="50000" decel="50000" fill="hold" grpId="3" nodeType="afterEffect">
                                  <p:stCondLst>
                                    <p:cond delay="0"/>
                                  </p:stCondLst>
                                  <p:childTnLst>
                                    <p:animMotion origin="layout" path="M -0.36667 -0.0963 C -0.4 -0.01458 -0.43316 0.06736 -0.46945 0.08611 C -0.50591 0.10463 -0.54532 0.06019 -0.58473 0.01574 " pathEditMode="relative" rAng="0" ptsTypes="AAA">
                                      <p:cBhvr>
                                        <p:cTn id="25" dur="2000" fill="hold"/>
                                        <p:tgtEl>
                                          <p:spTgt spid="27"/>
                                        </p:tgtEl>
                                        <p:attrNameLst>
                                          <p:attrName>ppt_x</p:attrName>
                                          <p:attrName>ppt_y</p:attrName>
                                        </p:attrNameLst>
                                      </p:cBhvr>
                                      <p:rCtr x="-10903" y="9329"/>
                                    </p:animMotion>
                                  </p:childTnLst>
                                </p:cTn>
                              </p:par>
                            </p:childTnLst>
                          </p:cTn>
                        </p:par>
                        <p:par>
                          <p:cTn id="26" fill="hold">
                            <p:stCondLst>
                              <p:cond delay="4000"/>
                            </p:stCondLst>
                            <p:childTnLst>
                              <p:par>
                                <p:cTn id="27" presetID="22" presetClass="exit" presetSubtype="4" fill="hold" grpId="2" nodeType="afterEffect">
                                  <p:stCondLst>
                                    <p:cond delay="0"/>
                                  </p:stCondLst>
                                  <p:childTnLst>
                                    <p:animEffect transition="out" filter="wipe(down)">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grpId="1" nodeType="clickEffect">
                                  <p:stCondLst>
                                    <p:cond delay="0"/>
                                  </p:stCondLst>
                                  <p:childTnLst>
                                    <p:animEffect transition="out" filter="wipe(down)">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par>
                                <p:cTn id="35" presetID="22" presetClass="exit" presetSubtype="4" fill="hold" grpId="1" nodeType="withEffect">
                                  <p:stCondLst>
                                    <p:cond delay="0"/>
                                  </p:stCondLst>
                                  <p:childTnLst>
                                    <p:animEffect transition="out" filter="wipe(down)">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P spid="35" grpId="1" animBg="1"/>
      <p:bldP spid="38" grpId="0" animBg="1"/>
      <p:bldP spid="47" grpId="0"/>
      <p:bldP spid="25" grpId="0" animBg="1"/>
      <p:bldP spid="27" grpId="0" animBg="1"/>
      <p:bldP spid="27" grpId="1" animBg="1"/>
      <p:bldP spid="27" grpId="2" animBg="1"/>
      <p:bldP spid="27"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5">
            <a:extLst>
              <a:ext uri="{FF2B5EF4-FFF2-40B4-BE49-F238E27FC236}">
                <a16:creationId xmlns:a16="http://schemas.microsoft.com/office/drawing/2014/main" id="{B7360C61-C357-4C43-91DE-AE62D4C87E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9815" y="5294949"/>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 name="角丸四角形 51">
            <a:extLst>
              <a:ext uri="{FF2B5EF4-FFF2-40B4-BE49-F238E27FC236}">
                <a16:creationId xmlns:a16="http://schemas.microsoft.com/office/drawing/2014/main" id="{EABC47FF-A599-394E-9B6D-2A08DEDB009A}"/>
              </a:ext>
            </a:extLst>
          </p:cNvPr>
          <p:cNvSpPr/>
          <p:nvPr/>
        </p:nvSpPr>
        <p:spPr>
          <a:xfrm>
            <a:off x="6406106" y="4969535"/>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2" name="Title 1"/>
          <p:cNvSpPr>
            <a:spLocks noGrp="1"/>
          </p:cNvSpPr>
          <p:nvPr>
            <p:ph type="title"/>
          </p:nvPr>
        </p:nvSpPr>
        <p:spPr/>
        <p:txBody>
          <a:bodyPr/>
          <a:lstStyle/>
          <a:p>
            <a:r>
              <a:rPr lang="en-US" altLang="ja-JP" dirty="0"/>
              <a:t>OS</a:t>
            </a:r>
            <a:r>
              <a:rPr lang="ja-JP" altLang="en-US"/>
              <a:t>監視システムに対する障害の検知</a:t>
            </a:r>
            <a:endParaRPr kumimoji="1" lang="ja-JP" alt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22" name="角丸四角形 21"/>
          <p:cNvSpPr/>
          <p:nvPr/>
        </p:nvSpPr>
        <p:spPr>
          <a:xfrm>
            <a:off x="738036" y="4352308"/>
            <a:ext cx="4108401"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24" name="テキスト ボックス 23"/>
          <p:cNvSpPr txBox="1"/>
          <p:nvPr/>
        </p:nvSpPr>
        <p:spPr>
          <a:xfrm>
            <a:off x="2361917" y="4352308"/>
            <a:ext cx="860637"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26" name="テキスト ボックス 25"/>
          <p:cNvSpPr txBox="1"/>
          <p:nvPr/>
        </p:nvSpPr>
        <p:spPr>
          <a:xfrm>
            <a:off x="3441182" y="5282727"/>
            <a:ext cx="720000" cy="338554"/>
          </a:xfrm>
          <a:prstGeom prst="rect">
            <a:avLst/>
          </a:prstGeom>
          <a:solidFill>
            <a:schemeClr val="bg1"/>
          </a:solidFill>
          <a:ln w="38100">
            <a:solidFill>
              <a:schemeClr val="tx1"/>
            </a:solidFill>
          </a:ln>
        </p:spPr>
        <p:txBody>
          <a:bodyPr wrap="square" rtlCol="0">
            <a:spAutoFit/>
          </a:bodyPr>
          <a:lstStyle/>
          <a:p>
            <a:pPr algn="ctr"/>
            <a:endParaRPr kumimoji="1" lang="ja-JP" altLang="en-US" sz="1600" dirty="0">
              <a:latin typeface="MS UI Gothic" panose="020B0600070205080204" pitchFamily="34" charset="-128"/>
              <a:ea typeface="MS UI Gothic" panose="020B0600070205080204" pitchFamily="34" charset="-128"/>
              <a:cs typeface="MS PGothic" charset="-128"/>
            </a:endParaRPr>
          </a:p>
        </p:txBody>
      </p:sp>
      <p:sp>
        <p:nvSpPr>
          <p:cNvPr id="29" name="角丸四角形 27"/>
          <p:cNvSpPr/>
          <p:nvPr/>
        </p:nvSpPr>
        <p:spPr>
          <a:xfrm>
            <a:off x="949822" y="4916051"/>
            <a:ext cx="1357419" cy="1024937"/>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r>
              <a:rPr kumimoji="1" lang="ja-JP" altLang="en-US" sz="2100" dirty="0">
                <a:ea typeface="MS UI Gothic" panose="020B0600070205080204" pitchFamily="34" charset="-128"/>
              </a:rPr>
              <a:t>監視</a:t>
            </a:r>
            <a:endParaRPr kumimoji="1" lang="en-US" altLang="ja-JP" sz="2100" dirty="0">
              <a:ea typeface="MS UI Gothic" panose="020B0600070205080204" pitchFamily="34" charset="-128"/>
            </a:endParaRPr>
          </a:p>
          <a:p>
            <a:pPr algn="ctr"/>
            <a:r>
              <a:rPr kumimoji="1" lang="ja-JP" altLang="en-US" sz="2100" dirty="0">
                <a:ea typeface="MS UI Gothic" panose="020B0600070205080204" pitchFamily="34" charset="-128"/>
              </a:rPr>
              <a:t>システム</a:t>
            </a:r>
          </a:p>
        </p:txBody>
      </p:sp>
      <p:sp>
        <p:nvSpPr>
          <p:cNvPr id="34" name="TextBox 4"/>
          <p:cNvSpPr txBox="1"/>
          <p:nvPr/>
        </p:nvSpPr>
        <p:spPr>
          <a:xfrm>
            <a:off x="5197480" y="4615039"/>
            <a:ext cx="902335" cy="646331"/>
          </a:xfrm>
          <a:prstGeom prst="rect">
            <a:avLst/>
          </a:prstGeom>
          <a:noFill/>
        </p:spPr>
        <p:txBody>
          <a:bodyPr wrap="square" rtlCol="0">
            <a:spAutoFit/>
          </a:bodyPr>
          <a:lstStyle/>
          <a:p>
            <a:pPr algn="ctr"/>
            <a:r>
              <a:rPr kumimoji="1" lang="en-US" altLang="ja-JP" dirty="0">
                <a:ea typeface="MS UI Gothic" panose="020B0600070205080204" pitchFamily="34" charset="-128"/>
              </a:rPr>
              <a:t>RDMA Write</a:t>
            </a:r>
            <a:endParaRPr kumimoji="1" lang="ja-JP" altLang="en-US" dirty="0">
              <a:ea typeface="MS UI Gothic" panose="020B0600070205080204" pitchFamily="34" charset="-128"/>
            </a:endParaRPr>
          </a:p>
        </p:txBody>
      </p:sp>
      <p:sp>
        <p:nvSpPr>
          <p:cNvPr id="35" name="左矢印 34"/>
          <p:cNvSpPr/>
          <p:nvPr/>
        </p:nvSpPr>
        <p:spPr>
          <a:xfrm>
            <a:off x="4167301" y="5336927"/>
            <a:ext cx="2252518" cy="265921"/>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pic>
        <p:nvPicPr>
          <p:cNvPr id="23" name="図 5">
            <a:extLst>
              <a:ext uri="{FF2B5EF4-FFF2-40B4-BE49-F238E27FC236}">
                <a16:creationId xmlns:a16="http://schemas.microsoft.com/office/drawing/2014/main" id="{D04A6DBB-D006-CF4B-AEA0-6C790214AD1E}"/>
              </a:ext>
            </a:extLst>
          </p:cNvPr>
          <p:cNvPicPr>
            <a:picLocks noChangeAspect="1"/>
          </p:cNvPicPr>
          <p:nvPr/>
        </p:nvPicPr>
        <p:blipFill>
          <a:blip r:embed="rId4"/>
          <a:stretch>
            <a:fillRect/>
          </a:stretch>
        </p:blipFill>
        <p:spPr>
          <a:xfrm>
            <a:off x="3441182" y="5538716"/>
            <a:ext cx="1592195" cy="1503297"/>
          </a:xfrm>
          <a:prstGeom prst="rect">
            <a:avLst/>
          </a:prstGeom>
        </p:spPr>
      </p:pic>
      <p:sp>
        <p:nvSpPr>
          <p:cNvPr id="30" name="爆発 1 4">
            <a:extLst>
              <a:ext uri="{FF2B5EF4-FFF2-40B4-BE49-F238E27FC236}">
                <a16:creationId xmlns:a16="http://schemas.microsoft.com/office/drawing/2014/main" id="{CAA4CF51-736A-8045-99DC-85800AD796EF}"/>
              </a:ext>
            </a:extLst>
          </p:cNvPr>
          <p:cNvSpPr>
            <a:spLocks noChangeAspect="1"/>
          </p:cNvSpPr>
          <p:nvPr/>
        </p:nvSpPr>
        <p:spPr>
          <a:xfrm>
            <a:off x="1190994" y="4344055"/>
            <a:ext cx="3202484" cy="1791281"/>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100">
                <a:ea typeface="MS UI Gothic" panose="020B0600070205080204" pitchFamily="34" charset="-128"/>
              </a:rPr>
              <a:t>障害</a:t>
            </a:r>
            <a:endParaRPr kumimoji="1" lang="ja-JP" altLang="en-US" sz="2100" dirty="0">
              <a:ea typeface="MS UI Gothic" panose="020B0600070205080204" pitchFamily="34" charset="-128"/>
            </a:endParaRPr>
          </a:p>
        </p:txBody>
      </p:sp>
      <p:sp>
        <p:nvSpPr>
          <p:cNvPr id="31" name="角丸四角形 30">
            <a:extLst>
              <a:ext uri="{FF2B5EF4-FFF2-40B4-BE49-F238E27FC236}">
                <a16:creationId xmlns:a16="http://schemas.microsoft.com/office/drawing/2014/main" id="{25C7F57A-9D99-AB40-920B-FD6060C1E729}"/>
              </a:ext>
            </a:extLst>
          </p:cNvPr>
          <p:cNvSpPr/>
          <p:nvPr/>
        </p:nvSpPr>
        <p:spPr>
          <a:xfrm>
            <a:off x="6559878" y="5940099"/>
            <a:ext cx="1190128" cy="369413"/>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ea typeface="MS UI Gothic" panose="020B0600070205080204" pitchFamily="34" charset="-128"/>
              </a:rPr>
              <a:t>エラー</a:t>
            </a:r>
            <a:endParaRPr kumimoji="1" lang="ja-JP" altLang="en-US" dirty="0">
              <a:ea typeface="MS UI Gothic" panose="020B0600070205080204" pitchFamily="34" charset="-128"/>
            </a:endParaRPr>
          </a:p>
        </p:txBody>
      </p:sp>
      <p:sp>
        <p:nvSpPr>
          <p:cNvPr id="27" name="角丸四角形 26">
            <a:extLst>
              <a:ext uri="{FF2B5EF4-FFF2-40B4-BE49-F238E27FC236}">
                <a16:creationId xmlns:a16="http://schemas.microsoft.com/office/drawing/2014/main" id="{74D4A2E7-691B-BD40-A07C-13EE53F5B216}"/>
              </a:ext>
            </a:extLst>
          </p:cNvPr>
          <p:cNvSpPr/>
          <p:nvPr/>
        </p:nvSpPr>
        <p:spPr>
          <a:xfrm>
            <a:off x="6794942" y="5940098"/>
            <a:ext cx="720000" cy="360000"/>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a:ea typeface="MS UI Gothic" panose="020B0600070205080204" pitchFamily="34" charset="-128"/>
              </a:rPr>
              <a:t>信号</a:t>
            </a:r>
            <a:endParaRPr kumimoji="1" lang="ja-JP" altLang="en-US" dirty="0">
              <a:ea typeface="MS UI Gothic" panose="020B0600070205080204" pitchFamily="34" charset="-128"/>
            </a:endParaRPr>
          </a:p>
        </p:txBody>
      </p:sp>
      <p:sp>
        <p:nvSpPr>
          <p:cNvPr id="19" name="Content Placeholder 2">
            <a:extLst>
              <a:ext uri="{FF2B5EF4-FFF2-40B4-BE49-F238E27FC236}">
                <a16:creationId xmlns:a16="http://schemas.microsoft.com/office/drawing/2014/main" id="{60AE0979-6C75-B740-ABB7-C2121C5B496B}"/>
              </a:ext>
            </a:extLst>
          </p:cNvPr>
          <p:cNvSpPr>
            <a:spLocks noGrp="1"/>
          </p:cNvSpPr>
          <p:nvPr>
            <p:ph idx="1"/>
          </p:nvPr>
        </p:nvSpPr>
        <p:spPr>
          <a:xfrm>
            <a:off x="432619" y="1560945"/>
            <a:ext cx="8278761" cy="4761197"/>
          </a:xfrm>
        </p:spPr>
        <p:txBody>
          <a:bodyPr/>
          <a:lstStyle/>
          <a:p>
            <a:r>
              <a:rPr lang="en-US" altLang="ja-JP" dirty="0"/>
              <a:t>OS</a:t>
            </a:r>
            <a:r>
              <a:rPr lang="ja-JP" altLang="en-US"/>
              <a:t>監視システム自体の障害検知も行うことができる</a:t>
            </a:r>
            <a:endParaRPr lang="en-US" altLang="ja-JP" dirty="0"/>
          </a:p>
          <a:p>
            <a:pPr lvl="1"/>
            <a:r>
              <a:rPr lang="ja-JP" altLang="en-US"/>
              <a:t>定期的にハートビートを送信することで，</a:t>
            </a:r>
            <a:r>
              <a:rPr lang="en-US" altLang="ja-JP" dirty="0"/>
              <a:t>OS</a:t>
            </a:r>
            <a:r>
              <a:rPr lang="ja-JP" altLang="en-US"/>
              <a:t>監視システムや</a:t>
            </a:r>
            <a:r>
              <a:rPr lang="en-US" altLang="ja-JP" dirty="0"/>
              <a:t>GPU</a:t>
            </a:r>
            <a:r>
              <a:rPr lang="ja-JP" altLang="en-US"/>
              <a:t>，</a:t>
            </a:r>
            <a:r>
              <a:rPr lang="en-US" altLang="ja-JP" dirty="0"/>
              <a:t>NIC</a:t>
            </a:r>
            <a:r>
              <a:rPr lang="ja-JP" altLang="en-US"/>
              <a:t>に障害が発生したことを検知可能</a:t>
            </a:r>
            <a:endParaRPr lang="en-US" altLang="ja-JP" dirty="0"/>
          </a:p>
          <a:p>
            <a:pPr lvl="1"/>
            <a:r>
              <a:rPr lang="ja-JP" altLang="en-US"/>
              <a:t>障害が発生していれば応答がなくなることを利用</a:t>
            </a:r>
            <a:endParaRPr lang="en-US" altLang="ja-JP" dirty="0"/>
          </a:p>
          <a:p>
            <a:pPr lvl="2"/>
            <a:r>
              <a:rPr lang="en-US" altLang="ja-JP" dirty="0"/>
              <a:t>OS</a:t>
            </a:r>
            <a:r>
              <a:rPr lang="ja-JP" altLang="en-US"/>
              <a:t>監視システム自体に障害が発生した場合</a:t>
            </a:r>
            <a:endParaRPr lang="en-US" altLang="ja-JP" dirty="0"/>
          </a:p>
          <a:p>
            <a:pPr lvl="2"/>
            <a:r>
              <a:rPr lang="en-US" altLang="ja-JP" dirty="0"/>
              <a:t>GPU</a:t>
            </a:r>
            <a:r>
              <a:rPr lang="ja-JP" altLang="en-US"/>
              <a:t>や</a:t>
            </a:r>
            <a:r>
              <a:rPr lang="en-US" altLang="ja-JP" dirty="0"/>
              <a:t>NIC</a:t>
            </a:r>
            <a:r>
              <a:rPr lang="ja-JP" altLang="en-US"/>
              <a:t>に障害が発生した場合</a:t>
            </a:r>
          </a:p>
        </p:txBody>
      </p:sp>
    </p:spTree>
    <p:extLst>
      <p:ext uri="{BB962C8B-B14F-4D97-AF65-F5344CB8AC3E}">
        <p14:creationId xmlns:p14="http://schemas.microsoft.com/office/powerpoint/2010/main" val="283544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4.72222E-6 -1.11111E-6 C -0.04619 0.06366 -0.09219 0.12732 -0.1382 0.13333 C -0.18438 0.13912 -0.23039 0.08704 -0.27639 0.03519 " pathEditMode="relative" rAng="0" ptsTypes="AAA">
                                      <p:cBhvr>
                                        <p:cTn id="22" dur="2000" fill="hold"/>
                                        <p:tgtEl>
                                          <p:spTgt spid="27"/>
                                        </p:tgtEl>
                                        <p:attrNameLst>
                                          <p:attrName>ppt_x</p:attrName>
                                          <p:attrName>ppt_y</p:attrName>
                                        </p:attrNameLst>
                                      </p:cBhvr>
                                      <p:rCtr x="-13819" y="6667"/>
                                    </p:animMotion>
                                  </p:childTnLst>
                                </p:cTn>
                              </p:par>
                            </p:childTnLst>
                          </p:cTn>
                        </p:par>
                        <p:par>
                          <p:cTn id="23" fill="hold">
                            <p:stCondLst>
                              <p:cond delay="2000"/>
                            </p:stCondLst>
                            <p:childTnLst>
                              <p:par>
                                <p:cTn id="24" presetID="22" presetClass="exit" presetSubtype="4" fill="hold" grpId="2" nodeType="afterEffect">
                                  <p:stCondLst>
                                    <p:cond delay="0"/>
                                  </p:stCondLst>
                                  <p:childTnLst>
                                    <p:animEffect transition="out" filter="wipe(down)">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22" presetClass="exit" presetSubtype="4" fill="hold" grpId="1" nodeType="withEffect">
                                  <p:stCondLst>
                                    <p:cond delay="0"/>
                                  </p:stCondLst>
                                  <p:childTnLst>
                                    <p:animEffect transition="out" filter="wipe(down)">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animBg="1"/>
      <p:bldP spid="35" grpId="1" animBg="1"/>
      <p:bldP spid="30" grpId="0" animBg="1"/>
      <p:bldP spid="31" grpId="0" animBg="1"/>
      <p:bldP spid="27" grpId="0" animBg="1"/>
      <p:bldP spid="27" grpId="1" animBg="1"/>
      <p:bldP spid="27"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5793-738F-C645-97E7-4FADEB8170CD}"/>
              </a:ext>
            </a:extLst>
          </p:cNvPr>
          <p:cNvSpPr>
            <a:spLocks noGrp="1"/>
          </p:cNvSpPr>
          <p:nvPr>
            <p:ph type="title"/>
          </p:nvPr>
        </p:nvSpPr>
        <p:spPr/>
        <p:txBody>
          <a:bodyPr/>
          <a:lstStyle/>
          <a:p>
            <a:r>
              <a:rPr lang="en-US" dirty="0"/>
              <a:t>OS</a:t>
            </a:r>
            <a:r>
              <a:rPr lang="ja-JP" altLang="en-US"/>
              <a:t>に対する障害検知</a:t>
            </a:r>
            <a:endParaRPr lang="en-US" dirty="0"/>
          </a:p>
        </p:txBody>
      </p:sp>
      <p:sp>
        <p:nvSpPr>
          <p:cNvPr id="3" name="Content Placeholder 2">
            <a:extLst>
              <a:ext uri="{FF2B5EF4-FFF2-40B4-BE49-F238E27FC236}">
                <a16:creationId xmlns:a16="http://schemas.microsoft.com/office/drawing/2014/main" id="{4D3FBA6E-F620-E542-A535-E33BEAE4D0F8}"/>
              </a:ext>
            </a:extLst>
          </p:cNvPr>
          <p:cNvSpPr>
            <a:spLocks noGrp="1"/>
          </p:cNvSpPr>
          <p:nvPr>
            <p:ph idx="1"/>
          </p:nvPr>
        </p:nvSpPr>
        <p:spPr/>
        <p:txBody>
          <a:bodyPr>
            <a:normAutofit/>
          </a:bodyPr>
          <a:lstStyle/>
          <a:p>
            <a:r>
              <a:rPr lang="en-US" altLang="ja-JP" dirty="0"/>
              <a:t>GPUSentinel</a:t>
            </a:r>
            <a:r>
              <a:rPr lang="ja-JP" altLang="en-US"/>
              <a:t>で提案された</a:t>
            </a:r>
            <a:r>
              <a:rPr lang="en-US" altLang="ja-JP" dirty="0"/>
              <a:t>2</a:t>
            </a:r>
            <a:r>
              <a:rPr lang="ja-JP" altLang="en-US"/>
              <a:t>つの障害検知</a:t>
            </a:r>
            <a:endParaRPr lang="en-US" altLang="ja-JP" dirty="0"/>
          </a:p>
          <a:p>
            <a:pPr lvl="1"/>
            <a:r>
              <a:rPr lang="ja-JP" altLang="en-US"/>
              <a:t>プロセスの</a:t>
            </a:r>
            <a:r>
              <a:rPr lang="en-US" altLang="ja-JP" dirty="0"/>
              <a:t>CPU</a:t>
            </a:r>
            <a:r>
              <a:rPr lang="ja-JP" altLang="en-US"/>
              <a:t>高負荷，メモリリーク</a:t>
            </a:r>
            <a:endParaRPr lang="en-US" altLang="ja-JP" dirty="0"/>
          </a:p>
          <a:p>
            <a:pPr lvl="2"/>
            <a:r>
              <a:rPr lang="en-US" altLang="ja-JP" dirty="0"/>
              <a:t>CPU</a:t>
            </a:r>
            <a:r>
              <a:rPr lang="ja-JP" altLang="en-US"/>
              <a:t>使用率，メモリ使用率で検知し，原因プロセスを特定</a:t>
            </a:r>
            <a:endParaRPr lang="en-US" altLang="ja-JP" dirty="0"/>
          </a:p>
          <a:p>
            <a:r>
              <a:rPr lang="en-US" altLang="ja-JP" dirty="0"/>
              <a:t>SHFH </a:t>
            </a:r>
            <a:r>
              <a:rPr lang="en-US" altLang="ja-JP" sz="2600" dirty="0"/>
              <a:t>[Zhu et al.‘12] </a:t>
            </a:r>
            <a:r>
              <a:rPr lang="ja-JP" altLang="en-US"/>
              <a:t>で提案された</a:t>
            </a:r>
            <a:r>
              <a:rPr lang="en-US" altLang="ja-JP" dirty="0"/>
              <a:t>6</a:t>
            </a:r>
            <a:r>
              <a:rPr lang="ja-JP" altLang="en-US"/>
              <a:t>つの障害検知</a:t>
            </a:r>
            <a:endParaRPr lang="en-US" altLang="ja-JP" dirty="0"/>
          </a:p>
          <a:p>
            <a:pPr lvl="1"/>
            <a:r>
              <a:rPr lang="en-US" altLang="ja-JP" dirty="0"/>
              <a:t>7</a:t>
            </a:r>
            <a:r>
              <a:rPr lang="ja-JP" altLang="en-US"/>
              <a:t>つのメトリクスを用いて検知</a:t>
            </a:r>
            <a:endParaRPr lang="en-US" altLang="ja-JP" dirty="0"/>
          </a:p>
        </p:txBody>
      </p:sp>
      <p:sp>
        <p:nvSpPr>
          <p:cNvPr id="4" name="Slide Number Placeholder 3">
            <a:extLst>
              <a:ext uri="{FF2B5EF4-FFF2-40B4-BE49-F238E27FC236}">
                <a16:creationId xmlns:a16="http://schemas.microsoft.com/office/drawing/2014/main" id="{A4E54352-B19B-D345-9AF7-6C15A2DF2BA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6" name="表 5">
            <a:extLst>
              <a:ext uri="{FF2B5EF4-FFF2-40B4-BE49-F238E27FC236}">
                <a16:creationId xmlns:a16="http://schemas.microsoft.com/office/drawing/2014/main" id="{0D4C35E7-0789-B545-82DE-D07D52EB7410}"/>
              </a:ext>
            </a:extLst>
          </p:cNvPr>
          <p:cNvGraphicFramePr>
            <a:graphicFrameLocks noGrp="1"/>
          </p:cNvGraphicFramePr>
          <p:nvPr>
            <p:extLst>
              <p:ext uri="{D42A27DB-BD31-4B8C-83A1-F6EECF244321}">
                <p14:modId xmlns:p14="http://schemas.microsoft.com/office/powerpoint/2010/main" val="3386206940"/>
              </p:ext>
            </p:extLst>
          </p:nvPr>
        </p:nvGraphicFramePr>
        <p:xfrm>
          <a:off x="287472" y="3968063"/>
          <a:ext cx="8569056" cy="2762937"/>
        </p:xfrm>
        <a:graphic>
          <a:graphicData uri="http://schemas.openxmlformats.org/drawingml/2006/table">
            <a:tbl>
              <a:tblPr>
                <a:tableStyleId>{5940675A-B579-460E-94D1-54222C63F5DA}</a:tableStyleId>
              </a:tblPr>
              <a:tblGrid>
                <a:gridCol w="569299">
                  <a:extLst>
                    <a:ext uri="{9D8B030D-6E8A-4147-A177-3AD203B41FA5}">
                      <a16:colId xmlns:a16="http://schemas.microsoft.com/office/drawing/2014/main" val="3565616202"/>
                    </a:ext>
                  </a:extLst>
                </a:gridCol>
                <a:gridCol w="746410">
                  <a:extLst>
                    <a:ext uri="{9D8B030D-6E8A-4147-A177-3AD203B41FA5}">
                      <a16:colId xmlns:a16="http://schemas.microsoft.com/office/drawing/2014/main" val="2921051116"/>
                    </a:ext>
                  </a:extLst>
                </a:gridCol>
                <a:gridCol w="1360378">
                  <a:extLst>
                    <a:ext uri="{9D8B030D-6E8A-4147-A177-3AD203B41FA5}">
                      <a16:colId xmlns:a16="http://schemas.microsoft.com/office/drawing/2014/main" val="400755200"/>
                    </a:ext>
                  </a:extLst>
                </a:gridCol>
                <a:gridCol w="2018630">
                  <a:extLst>
                    <a:ext uri="{9D8B030D-6E8A-4147-A177-3AD203B41FA5}">
                      <a16:colId xmlns:a16="http://schemas.microsoft.com/office/drawing/2014/main" val="1101466869"/>
                    </a:ext>
                  </a:extLst>
                </a:gridCol>
                <a:gridCol w="399416">
                  <a:extLst>
                    <a:ext uri="{9D8B030D-6E8A-4147-A177-3AD203B41FA5}">
                      <a16:colId xmlns:a16="http://schemas.microsoft.com/office/drawing/2014/main" val="3371410891"/>
                    </a:ext>
                  </a:extLst>
                </a:gridCol>
                <a:gridCol w="359475">
                  <a:extLst>
                    <a:ext uri="{9D8B030D-6E8A-4147-A177-3AD203B41FA5}">
                      <a16:colId xmlns:a16="http://schemas.microsoft.com/office/drawing/2014/main" val="3434361259"/>
                    </a:ext>
                  </a:extLst>
                </a:gridCol>
                <a:gridCol w="359475">
                  <a:extLst>
                    <a:ext uri="{9D8B030D-6E8A-4147-A177-3AD203B41FA5}">
                      <a16:colId xmlns:a16="http://schemas.microsoft.com/office/drawing/2014/main" val="2275614750"/>
                    </a:ext>
                  </a:extLst>
                </a:gridCol>
                <a:gridCol w="547316">
                  <a:extLst>
                    <a:ext uri="{9D8B030D-6E8A-4147-A177-3AD203B41FA5}">
                      <a16:colId xmlns:a16="http://schemas.microsoft.com/office/drawing/2014/main" val="3056682640"/>
                    </a:ext>
                  </a:extLst>
                </a:gridCol>
                <a:gridCol w="415911">
                  <a:extLst>
                    <a:ext uri="{9D8B030D-6E8A-4147-A177-3AD203B41FA5}">
                      <a16:colId xmlns:a16="http://schemas.microsoft.com/office/drawing/2014/main" val="2208399185"/>
                    </a:ext>
                  </a:extLst>
                </a:gridCol>
                <a:gridCol w="933265">
                  <a:extLst>
                    <a:ext uri="{9D8B030D-6E8A-4147-A177-3AD203B41FA5}">
                      <a16:colId xmlns:a16="http://schemas.microsoft.com/office/drawing/2014/main" val="3849499990"/>
                    </a:ext>
                  </a:extLst>
                </a:gridCol>
                <a:gridCol w="859481">
                  <a:extLst>
                    <a:ext uri="{9D8B030D-6E8A-4147-A177-3AD203B41FA5}">
                      <a16:colId xmlns:a16="http://schemas.microsoft.com/office/drawing/2014/main" val="1285208247"/>
                    </a:ext>
                  </a:extLst>
                </a:gridCol>
              </a:tblGrid>
              <a:tr h="306993">
                <a:tc rowSpan="3">
                  <a:txBody>
                    <a:bodyPr/>
                    <a:lstStyle/>
                    <a:p>
                      <a:pPr algn="ctr" fontAlgn="ctr"/>
                      <a:r>
                        <a:rPr lang="ja-JP" altLang="en-US" sz="1600" b="0" i="0" u="none" strike="noStrike">
                          <a:effectLst/>
                          <a:ea typeface="MS UI Gothic" panose="020B0600070205080204" pitchFamily="34" charset="-128"/>
                        </a:rPr>
                        <a:t>障害</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gridSpan="3">
                  <a:txBody>
                    <a:bodyPr/>
                    <a:lstStyle/>
                    <a:p>
                      <a:pPr algn="ctr" fontAlgn="ctr"/>
                      <a:r>
                        <a:rPr lang="ja-JP" altLang="en-US" sz="1600" b="0" i="0" u="none" strike="noStrike">
                          <a:effectLst/>
                          <a:ea typeface="MS UI Gothic" panose="020B0600070205080204" pitchFamily="34" charset="-128"/>
                        </a:rPr>
                        <a:t>内容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hMerge="1">
                  <a:txBody>
                    <a:bodyPr/>
                    <a:lstStyle/>
                    <a:p>
                      <a:endParaRPr kumimoji="1" lang="ja-JP" altLang="en-US"/>
                    </a:p>
                  </a:txBody>
                  <a:tcPr/>
                </a:tc>
                <a:tc rowSpan="3" hMerge="1">
                  <a:txBody>
                    <a:bodyPr/>
                    <a:lstStyle/>
                    <a:p>
                      <a:endParaRPr kumimoji="1" lang="ja-JP" altLang="en-US"/>
                    </a:p>
                  </a:txBody>
                  <a:tcPr/>
                </a:tc>
                <a:tc gridSpan="7">
                  <a:txBody>
                    <a:bodyPr/>
                    <a:lstStyle/>
                    <a:p>
                      <a:pPr algn="ctr" fontAlgn="ctr"/>
                      <a:r>
                        <a:rPr lang="ja-JP" altLang="en-US" sz="1600" b="0" i="0" u="none" strike="noStrike">
                          <a:effectLst/>
                          <a:ea typeface="MS UI Gothic" panose="020B0600070205080204" pitchFamily="34" charset="-128"/>
                        </a:rPr>
                        <a:t>障害検知に使用するメトリクス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09209365"/>
                  </a:ext>
                </a:extLst>
              </a:tr>
              <a:tr h="306993">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ctr" fontAlgn="ctr"/>
                      <a:r>
                        <a:rPr lang="en-US" sz="1600" u="none" strike="noStrike" dirty="0">
                          <a:effectLst/>
                        </a:rPr>
                        <a:t>CPU</a:t>
                      </a: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pPr algn="ctr" fontAlgn="ct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ja-JP" altLang="en-US" sz="1600" b="0" i="0" u="none" strike="noStrike">
                          <a:effectLst/>
                          <a:ea typeface="MS UI Gothic" panose="020B0600070205080204" pitchFamily="34" charset="-128"/>
                        </a:rPr>
                        <a:t>プロセス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gridSpan="2">
                  <a:txBody>
                    <a:bodyPr/>
                    <a:lstStyle/>
                    <a:p>
                      <a:pPr algn="ctr" fontAlgn="ctr"/>
                      <a:r>
                        <a:rPr lang="ja-JP" altLang="en-US" sz="1600" b="0" i="0" u="none" strike="noStrike">
                          <a:effectLst/>
                          <a:ea typeface="MS UI Gothic" panose="020B0600070205080204" pitchFamily="34" charset="-128"/>
                        </a:rPr>
                        <a:t>メモリ</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791699773"/>
                  </a:ext>
                </a:extLst>
              </a:tr>
              <a:tr h="306993">
                <a:tc vMerge="1">
                  <a:txBody>
                    <a:bodyPr/>
                    <a:lstStyle/>
                    <a:p>
                      <a:endParaRPr kumimoji="1" lang="ja-JP" altLang="en-US"/>
                    </a:p>
                  </a:txBody>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sz="1600" u="none" strike="noStrike" dirty="0">
                          <a:effectLst/>
                        </a:rPr>
                        <a:t>sys</a:t>
                      </a: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dirty="0" err="1">
                          <a:effectLst/>
                        </a:rPr>
                        <a:t>usr</a:t>
                      </a: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b="0" i="0" u="none" strike="noStrike" dirty="0">
                          <a:solidFill>
                            <a:schemeClr val="tx1"/>
                          </a:solidFill>
                          <a:effectLst/>
                          <a:latin typeface="+mn-lt"/>
                          <a:ea typeface="游ゴシック" panose="020B0400000000000000" pitchFamily="34" charset="-128"/>
                        </a:rPr>
                        <a:t>int</a:t>
                      </a:r>
                    </a:p>
                  </a:txBody>
                  <a:tcPr marL="9525" marR="9525" marT="9525" marB="0" anchor="ctr"/>
                </a:tc>
                <a:tc>
                  <a:txBody>
                    <a:bodyPr/>
                    <a:lstStyle/>
                    <a:p>
                      <a:pPr algn="ctr" fontAlgn="ctr"/>
                      <a:r>
                        <a:rPr lang="en-US" sz="1600" u="none" strike="noStrike" dirty="0">
                          <a:solidFill>
                            <a:schemeClr val="tx1"/>
                          </a:solidFill>
                          <a:effectLst/>
                        </a:rPr>
                        <a:t>sleep</a:t>
                      </a:r>
                      <a:endParaRPr lang="en-US" sz="1600" b="0" i="0" u="none" strike="noStrike" dirty="0">
                        <a:solidFill>
                          <a:schemeClr val="tx1"/>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cs</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pswpout</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dirty="0" err="1">
                          <a:effectLst/>
                        </a:rPr>
                        <a:t>memfree</a:t>
                      </a: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691273492"/>
                  </a:ext>
                </a:extLst>
              </a:tr>
              <a:tr h="306993">
                <a:tc>
                  <a:txBody>
                    <a:bodyPr/>
                    <a:lstStyle/>
                    <a:p>
                      <a:pPr algn="ctr" fontAlgn="ctr"/>
                      <a:r>
                        <a:rPr lang="en-US" sz="1600" u="none" strike="noStrike">
                          <a:effectLst/>
                        </a:rPr>
                        <a:t>F1</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a:txBody>
                    <a:bodyPr/>
                    <a:lstStyle/>
                    <a:p>
                      <a:pPr algn="ctr" fontAlgn="ctr"/>
                      <a:r>
                        <a:rPr lang="ja-JP" altLang="en-US" sz="1600" b="0" i="0" u="none" strike="noStrike">
                          <a:effectLst/>
                          <a:ea typeface="MS UI Gothic" panose="020B0600070205080204" pitchFamily="34" charset="-128"/>
                        </a:rPr>
                        <a:t>無限</a:t>
                      </a:r>
                      <a:br>
                        <a:rPr lang="en-US" altLang="ja-JP" sz="1600" u="none" strike="noStrike" dirty="0">
                          <a:effectLst/>
                        </a:rPr>
                      </a:br>
                      <a:r>
                        <a:rPr lang="ja-JP" altLang="en-US" sz="1600" u="none" strike="noStrike">
                          <a:effectLst/>
                        </a:rPr>
                        <a:t>ループ</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ja-JP" altLang="en-US" sz="1600" b="0" i="0" u="none" strike="noStrike">
                          <a:effectLst/>
                          <a:ea typeface="MS UI Gothic" panose="020B0600070205080204" pitchFamily="34" charset="-128"/>
                        </a:rPr>
                        <a:t>割り込み禁止</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282771877"/>
                  </a:ext>
                </a:extLst>
              </a:tr>
              <a:tr h="306993">
                <a:tc>
                  <a:txBody>
                    <a:bodyPr/>
                    <a:lstStyle/>
                    <a:p>
                      <a:pPr algn="ctr" fontAlgn="ctr"/>
                      <a:r>
                        <a:rPr lang="en-US" sz="1600" u="none" strike="noStrike">
                          <a:effectLst/>
                        </a:rPr>
                        <a:t>F2</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rowSpan="2">
                  <a:txBody>
                    <a:bodyPr/>
                    <a:lstStyle/>
                    <a:p>
                      <a:pPr algn="ctr" fontAlgn="ctr"/>
                      <a:r>
                        <a:rPr lang="ja-JP" altLang="en-US" sz="1600" b="0" i="0" u="none" strike="noStrike">
                          <a:effectLst/>
                          <a:ea typeface="MS UI Gothic" panose="020B0600070205080204" pitchFamily="34" charset="-128"/>
                        </a:rPr>
                        <a:t>割り込み許可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プリエンプション許可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97150658"/>
                  </a:ext>
                </a:extLst>
              </a:tr>
              <a:tr h="306993">
                <a:tc>
                  <a:txBody>
                    <a:bodyPr/>
                    <a:lstStyle/>
                    <a:p>
                      <a:pPr algn="ctr" fontAlgn="ctr"/>
                      <a:r>
                        <a:rPr lang="en-US" sz="1600" u="none" strike="noStrike">
                          <a:effectLst/>
                        </a:rPr>
                        <a:t>F3</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600" b="0" i="0" u="none" strike="noStrike">
                          <a:effectLst/>
                          <a:ea typeface="MS UI Gothic" panose="020B0600070205080204" pitchFamily="34" charset="-128"/>
                        </a:rPr>
                        <a:t>プリエンプション禁止</a:t>
                      </a:r>
                      <a:endParaRPr kumimoji="1" lang="ja-JP" altLang="en-US"/>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055920482"/>
                  </a:ext>
                </a:extLst>
              </a:tr>
              <a:tr h="306993">
                <a:tc>
                  <a:txBody>
                    <a:bodyPr/>
                    <a:lstStyle/>
                    <a:p>
                      <a:pPr algn="ctr" fontAlgn="ctr"/>
                      <a:r>
                        <a:rPr lang="en-US" sz="1600" u="none" strike="noStrike">
                          <a:effectLst/>
                        </a:rPr>
                        <a:t>F4</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rowSpan="3">
                  <a:txBody>
                    <a:bodyPr/>
                    <a:lstStyle/>
                    <a:p>
                      <a:pPr algn="ctr" fontAlgn="ctr"/>
                      <a:r>
                        <a:rPr lang="ja-JP" altLang="en-US" sz="1600" b="0" i="0" u="none" strike="noStrike">
                          <a:effectLst/>
                          <a:ea typeface="MS UI Gothic" panose="020B0600070205080204" pitchFamily="34" charset="-128"/>
                        </a:rPr>
                        <a:t>無期限待機</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ja-JP" altLang="en-US" sz="1600" b="0" i="0" u="none" strike="noStrike">
                          <a:effectLst/>
                          <a:ea typeface="MS UI Gothic" panose="020B0600070205080204" pitchFamily="34" charset="-128"/>
                        </a:rPr>
                        <a:t>リソースが解放されない</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634286234"/>
                  </a:ext>
                </a:extLst>
              </a:tr>
              <a:tr h="306993">
                <a:tc>
                  <a:txBody>
                    <a:bodyPr/>
                    <a:lstStyle/>
                    <a:p>
                      <a:pPr algn="ctr" fontAlgn="ctr"/>
                      <a:r>
                        <a:rPr lang="en-US" sz="1600" u="none" strike="noStrike">
                          <a:effectLst/>
                        </a:rPr>
                        <a:t>F5</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rowSpan="2">
                  <a:txBody>
                    <a:bodyPr/>
                    <a:lstStyle/>
                    <a:p>
                      <a:pPr algn="ctr" fontAlgn="ctr"/>
                      <a:r>
                        <a:rPr lang="ja-JP" altLang="en-US" sz="1600" b="0" i="0" u="none" strike="noStrike">
                          <a:effectLst/>
                          <a:ea typeface="MS UI Gothic" panose="020B0600070205080204" pitchFamily="34" charset="-128"/>
                        </a:rPr>
                        <a:t>リソースを</a:t>
                      </a:r>
                      <a:br>
                        <a:rPr lang="en-US" altLang="ja-JP" sz="1600" u="none" strike="noStrike" dirty="0">
                          <a:effectLst/>
                        </a:rPr>
                      </a:br>
                      <a:r>
                        <a:rPr lang="ja-JP" altLang="en-US" sz="1600" u="none" strike="noStrike">
                          <a:effectLst/>
                        </a:rPr>
                        <a:t>徐々に解放</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ロックを保持＆スリープ</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655816749"/>
                  </a:ext>
                </a:extLst>
              </a:tr>
              <a:tr h="306993">
                <a:tc>
                  <a:txBody>
                    <a:bodyPr/>
                    <a:lstStyle/>
                    <a:p>
                      <a:pPr algn="ctr" fontAlgn="ctr"/>
                      <a:r>
                        <a:rPr lang="en-US" sz="1600" u="none" strike="noStrike">
                          <a:effectLst/>
                        </a:rPr>
                        <a:t>F6</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600" b="0" i="0" u="none" strike="noStrike">
                          <a:effectLst/>
                          <a:ea typeface="MS UI Gothic" panose="020B0600070205080204" pitchFamily="34" charset="-128"/>
                        </a:rPr>
                        <a:t>異常なリソース消費</a:t>
                      </a:r>
                      <a:endParaRPr kumimoji="1" lang="ja-JP" altLang="en-US"/>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　</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39728115"/>
                  </a:ext>
                </a:extLst>
              </a:tr>
            </a:tbl>
          </a:graphicData>
        </a:graphic>
      </p:graphicFrame>
    </p:spTree>
    <p:extLst>
      <p:ext uri="{BB962C8B-B14F-4D97-AF65-F5344CB8AC3E}">
        <p14:creationId xmlns:p14="http://schemas.microsoft.com/office/powerpoint/2010/main" val="316928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GPU</a:t>
            </a:r>
            <a:r>
              <a:rPr lang="ja-JP" altLang="en-US"/>
              <a:t>上で動作する</a:t>
            </a:r>
            <a:r>
              <a:rPr lang="en-US" altLang="ja-JP" dirty="0"/>
              <a:t>OS</a:t>
            </a:r>
            <a:r>
              <a:rPr lang="ja-JP" altLang="en-US"/>
              <a:t>監視システム</a:t>
            </a:r>
            <a:endParaRPr kumimoji="1" lang="ja-JP" altLang="en-US" strike="sngStrike" dirty="0"/>
          </a:p>
        </p:txBody>
      </p:sp>
      <p:sp>
        <p:nvSpPr>
          <p:cNvPr id="3" name="Content Placeholder 2"/>
          <p:cNvSpPr>
            <a:spLocks noGrp="1"/>
          </p:cNvSpPr>
          <p:nvPr>
            <p:ph idx="1"/>
          </p:nvPr>
        </p:nvSpPr>
        <p:spPr/>
        <p:txBody>
          <a:bodyPr/>
          <a:lstStyle/>
          <a:p>
            <a:r>
              <a:rPr lang="en-US" altLang="ja-JP" dirty="0"/>
              <a:t>GPUSentinel</a:t>
            </a:r>
            <a:r>
              <a:rPr lang="ja-JP" altLang="en-US"/>
              <a:t>を用いて</a:t>
            </a:r>
            <a:r>
              <a:rPr lang="en-US" altLang="ja-JP" dirty="0"/>
              <a:t>Linux</a:t>
            </a:r>
            <a:r>
              <a:rPr lang="ja-JP" altLang="en-US"/>
              <a:t>のカーネルメモリからメトリクスの値を取得</a:t>
            </a:r>
            <a:endParaRPr lang="en-US" altLang="ja-JP" dirty="0"/>
          </a:p>
          <a:p>
            <a:pPr lvl="1"/>
            <a:r>
              <a:rPr lang="en-US" altLang="ja-JP" dirty="0"/>
              <a:t>Linux</a:t>
            </a:r>
            <a:r>
              <a:rPr lang="ja-JP" altLang="en-US"/>
              <a:t>のカーネルモジュールのように記述</a:t>
            </a:r>
            <a:endParaRPr lang="en-US" altLang="ja-JP" dirty="0"/>
          </a:p>
          <a:p>
            <a:pPr lvl="1"/>
            <a:r>
              <a:rPr lang="en-US" altLang="ja-JP" dirty="0"/>
              <a:t>LLView </a:t>
            </a:r>
            <a:r>
              <a:rPr lang="en-US" altLang="ja-JP" sz="2400" dirty="0"/>
              <a:t>[Ozaki et al.’19]</a:t>
            </a:r>
            <a:r>
              <a:rPr lang="en-US" altLang="ja-JP" dirty="0"/>
              <a:t> </a:t>
            </a:r>
            <a:r>
              <a:rPr lang="ja-JP" altLang="en-US"/>
              <a:t>を用いてコンパイル</a:t>
            </a:r>
            <a:endParaRPr lang="en-US" altLang="ja-JP" dirty="0"/>
          </a:p>
          <a:p>
            <a:pPr lvl="2"/>
            <a:r>
              <a:rPr lang="en-US" altLang="ja-JP" dirty="0"/>
              <a:t>OS</a:t>
            </a:r>
            <a:r>
              <a:rPr lang="ja-JP" altLang="en-US"/>
              <a:t>データにアクセスするコードをメインメモリへのアクセスに変換</a:t>
            </a:r>
            <a:endParaRPr lang="en-US" altLang="ja-JP"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角丸四角形 49">
            <a:extLst>
              <a:ext uri="{FF2B5EF4-FFF2-40B4-BE49-F238E27FC236}">
                <a16:creationId xmlns:a16="http://schemas.microsoft.com/office/drawing/2014/main" id="{4D0FC6BB-CA6D-674B-816C-5B9B6D65FACB}"/>
              </a:ext>
            </a:extLst>
          </p:cNvPr>
          <p:cNvSpPr/>
          <p:nvPr/>
        </p:nvSpPr>
        <p:spPr>
          <a:xfrm>
            <a:off x="1496461" y="4429760"/>
            <a:ext cx="1601213" cy="1418584"/>
          </a:xfrm>
          <a:prstGeom prst="roundRect">
            <a:avLst/>
          </a:prstGeom>
          <a:solidFill>
            <a:srgbClr val="0070C0"/>
          </a:solidFill>
          <a:ln w="381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00">
                <a:solidFill>
                  <a:schemeClr val="bg1"/>
                </a:solidFill>
                <a:ea typeface="MS UI Gothic" panose="020B0600070205080204" pitchFamily="34" charset="-128"/>
              </a:rPr>
              <a:t>メインメモリ</a:t>
            </a:r>
            <a:endParaRPr lang="en-US" altLang="ja-JP" sz="2200" dirty="0">
              <a:solidFill>
                <a:schemeClr val="bg1"/>
              </a:solidFill>
              <a:ea typeface="MS UI Gothic" panose="020B0600070205080204" pitchFamily="34" charset="-128"/>
            </a:endParaRPr>
          </a:p>
          <a:p>
            <a:pPr algn="ctr"/>
            <a:endParaRPr lang="en-US" altLang="ja-JP" sz="2200" dirty="0">
              <a:solidFill>
                <a:schemeClr val="bg1"/>
              </a:solidFill>
              <a:ea typeface="MS UI Gothic" panose="020B0600070205080204" pitchFamily="34" charset="-128"/>
            </a:endParaRPr>
          </a:p>
          <a:p>
            <a:pPr algn="ctr"/>
            <a:endParaRPr lang="ja-JP" altLang="en-US" sz="2200" dirty="0">
              <a:solidFill>
                <a:schemeClr val="bg1"/>
              </a:solidFill>
              <a:ea typeface="MS UI Gothic" panose="020B0600070205080204" pitchFamily="34" charset="-128"/>
            </a:endParaRPr>
          </a:p>
        </p:txBody>
      </p:sp>
      <p:sp>
        <p:nvSpPr>
          <p:cNvPr id="10" name="角丸四角形 50">
            <a:extLst>
              <a:ext uri="{FF2B5EF4-FFF2-40B4-BE49-F238E27FC236}">
                <a16:creationId xmlns:a16="http://schemas.microsoft.com/office/drawing/2014/main" id="{6E0A3B8A-4326-D046-A132-85C63A4AE9E9}"/>
              </a:ext>
            </a:extLst>
          </p:cNvPr>
          <p:cNvSpPr/>
          <p:nvPr/>
        </p:nvSpPr>
        <p:spPr>
          <a:xfrm>
            <a:off x="4191959" y="5944254"/>
            <a:ext cx="3455579" cy="47065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solidFill>
                  <a:schemeClr val="bg1"/>
                </a:solidFill>
                <a:ea typeface="MS UI Gothic" panose="020B0600070205080204" pitchFamily="34" charset="-128"/>
              </a:rPr>
              <a:t>GPU</a:t>
            </a:r>
            <a:endParaRPr lang="ja-JP" altLang="en-US" sz="2400" dirty="0">
              <a:solidFill>
                <a:schemeClr val="bg1"/>
              </a:solidFill>
              <a:ea typeface="MS UI Gothic" panose="020B0600070205080204" pitchFamily="34" charset="-128"/>
            </a:endParaRPr>
          </a:p>
        </p:txBody>
      </p:sp>
      <p:sp>
        <p:nvSpPr>
          <p:cNvPr id="11" name="角丸四角形 20">
            <a:extLst>
              <a:ext uri="{FF2B5EF4-FFF2-40B4-BE49-F238E27FC236}">
                <a16:creationId xmlns:a16="http://schemas.microsoft.com/office/drawing/2014/main" id="{AD48CCC6-4B98-754A-BD73-1941F96D0BBC}"/>
              </a:ext>
            </a:extLst>
          </p:cNvPr>
          <p:cNvSpPr/>
          <p:nvPr/>
        </p:nvSpPr>
        <p:spPr>
          <a:xfrm>
            <a:off x="1496463" y="5944254"/>
            <a:ext cx="1601211"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ea typeface="MS UI Gothic" panose="020B0600070205080204" pitchFamily="34" charset="-128"/>
              </a:rPr>
              <a:t>CPU</a:t>
            </a:r>
            <a:endParaRPr lang="ja-JP" altLang="en-US" sz="2400" dirty="0">
              <a:ea typeface="MS UI Gothic" panose="020B0600070205080204" pitchFamily="34" charset="-128"/>
            </a:endParaRPr>
          </a:p>
        </p:txBody>
      </p:sp>
      <p:sp>
        <p:nvSpPr>
          <p:cNvPr id="12" name="角丸四角形 18">
            <a:extLst>
              <a:ext uri="{FF2B5EF4-FFF2-40B4-BE49-F238E27FC236}">
                <a16:creationId xmlns:a16="http://schemas.microsoft.com/office/drawing/2014/main" id="{7A09DAE6-D65A-AC40-B170-474A765CE0D4}"/>
              </a:ext>
            </a:extLst>
          </p:cNvPr>
          <p:cNvSpPr/>
          <p:nvPr/>
        </p:nvSpPr>
        <p:spPr>
          <a:xfrm>
            <a:off x="4191960" y="5008153"/>
            <a:ext cx="1490012" cy="80472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200" dirty="0">
                <a:ea typeface="MS UI Gothic" panose="020B0600070205080204" pitchFamily="34" charset="-128"/>
              </a:rPr>
              <a:t>OS</a:t>
            </a:r>
            <a:r>
              <a:rPr lang="ja-JP" altLang="en-US" sz="2200">
                <a:ea typeface="MS UI Gothic" panose="020B0600070205080204" pitchFamily="34" charset="-128"/>
              </a:rPr>
              <a:t>監視</a:t>
            </a:r>
            <a:br>
              <a:rPr lang="en-US" altLang="ja-JP" sz="2200" dirty="0">
                <a:ea typeface="MS UI Gothic" panose="020B0600070205080204" pitchFamily="34" charset="-128"/>
              </a:rPr>
            </a:br>
            <a:r>
              <a:rPr lang="ja-JP" altLang="en-US" sz="2200">
                <a:ea typeface="MS UI Gothic" panose="020B0600070205080204" pitchFamily="34" charset="-128"/>
              </a:rPr>
              <a:t>システム</a:t>
            </a:r>
            <a:endParaRPr lang="en-US" altLang="ja-JP" sz="2200" dirty="0">
              <a:ea typeface="MS UI Gothic" panose="020B0600070205080204" pitchFamily="34" charset="-128"/>
            </a:endParaRPr>
          </a:p>
        </p:txBody>
      </p:sp>
      <p:sp>
        <p:nvSpPr>
          <p:cNvPr id="13" name="角丸四角形 10">
            <a:extLst>
              <a:ext uri="{FF2B5EF4-FFF2-40B4-BE49-F238E27FC236}">
                <a16:creationId xmlns:a16="http://schemas.microsoft.com/office/drawing/2014/main" id="{4F21CC72-926B-5A40-8BB9-3CF0A01D247C}"/>
              </a:ext>
            </a:extLst>
          </p:cNvPr>
          <p:cNvSpPr/>
          <p:nvPr/>
        </p:nvSpPr>
        <p:spPr>
          <a:xfrm>
            <a:off x="1757067" y="5167347"/>
            <a:ext cx="1080000"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16" name="角丸四角形 31">
            <a:extLst>
              <a:ext uri="{FF2B5EF4-FFF2-40B4-BE49-F238E27FC236}">
                <a16:creationId xmlns:a16="http://schemas.microsoft.com/office/drawing/2014/main" id="{7A91F620-580D-0544-991C-A38EB194CA07}"/>
              </a:ext>
            </a:extLst>
          </p:cNvPr>
          <p:cNvSpPr/>
          <p:nvPr/>
        </p:nvSpPr>
        <p:spPr>
          <a:xfrm>
            <a:off x="6157527" y="5008153"/>
            <a:ext cx="1490012" cy="804722"/>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GPU</a:t>
            </a:r>
            <a:r>
              <a:rPr kumimoji="1" lang="ja-JP" altLang="en-US" sz="2000" dirty="0">
                <a:ea typeface="MS UI Gothic" panose="020B0600070205080204" pitchFamily="34" charset="-128"/>
              </a:rPr>
              <a:t>メモリ</a:t>
            </a:r>
          </a:p>
        </p:txBody>
      </p:sp>
      <p:cxnSp>
        <p:nvCxnSpPr>
          <p:cNvPr id="18" name="Straight Arrow Connector 10">
            <a:extLst>
              <a:ext uri="{FF2B5EF4-FFF2-40B4-BE49-F238E27FC236}">
                <a16:creationId xmlns:a16="http://schemas.microsoft.com/office/drawing/2014/main" id="{57DD9072-873A-634A-A83F-F4DCF5CFF329}"/>
              </a:ext>
            </a:extLst>
          </p:cNvPr>
          <p:cNvCxnSpPr>
            <a:cxnSpLocks/>
            <a:stCxn id="12" idx="1"/>
            <a:endCxn id="13" idx="3"/>
          </p:cNvCxnSpPr>
          <p:nvPr/>
        </p:nvCxnSpPr>
        <p:spPr>
          <a:xfrm flipH="1">
            <a:off x="2837067" y="5410514"/>
            <a:ext cx="135489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0">
            <a:extLst>
              <a:ext uri="{FF2B5EF4-FFF2-40B4-BE49-F238E27FC236}">
                <a16:creationId xmlns:a16="http://schemas.microsoft.com/office/drawing/2014/main" id="{BDA1C819-5782-1248-8F7E-8D0B9AC3A429}"/>
              </a:ext>
            </a:extLst>
          </p:cNvPr>
          <p:cNvCxnSpPr>
            <a:cxnSpLocks/>
            <a:stCxn id="12" idx="3"/>
            <a:endCxn id="16" idx="1"/>
          </p:cNvCxnSpPr>
          <p:nvPr/>
        </p:nvCxnSpPr>
        <p:spPr>
          <a:xfrm>
            <a:off x="5681972" y="5410514"/>
            <a:ext cx="47555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8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dirty="0"/>
              <a:t>GPU</a:t>
            </a:r>
            <a:r>
              <a:rPr lang="ja-JP" altLang="en-US"/>
              <a:t>からメインメモリへのアクセス</a:t>
            </a:r>
            <a:endParaRPr kumimoji="1" lang="ja-JP" alt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23" name="Content Placeholder 2">
            <a:extLst>
              <a:ext uri="{FF2B5EF4-FFF2-40B4-BE49-F238E27FC236}">
                <a16:creationId xmlns:a16="http://schemas.microsoft.com/office/drawing/2014/main" id="{7BB8B7D7-719E-BD4A-A7F6-8FB6AB03DAAA}"/>
              </a:ext>
            </a:extLst>
          </p:cNvPr>
          <p:cNvSpPr>
            <a:spLocks noGrp="1"/>
          </p:cNvSpPr>
          <p:nvPr>
            <p:ph idx="1"/>
          </p:nvPr>
        </p:nvSpPr>
        <p:spPr>
          <a:xfrm>
            <a:off x="457201" y="1524002"/>
            <a:ext cx="8244674" cy="5333998"/>
          </a:xfrm>
        </p:spPr>
        <p:txBody>
          <a:bodyPr>
            <a:normAutofit/>
          </a:bodyPr>
          <a:lstStyle/>
          <a:p>
            <a:r>
              <a:rPr lang="en-US" altLang="ja-JP" dirty="0"/>
              <a:t>GPUSentinel</a:t>
            </a:r>
            <a:r>
              <a:rPr lang="ja-JP" altLang="en-US"/>
              <a:t>が提供するメモリ管理機構を利用</a:t>
            </a:r>
            <a:endParaRPr lang="en-US" altLang="ja-JP" dirty="0"/>
          </a:p>
          <a:p>
            <a:pPr lvl="1"/>
            <a:r>
              <a:rPr lang="ja-JP" altLang="en-US"/>
              <a:t>専用デバイスファイルを用いてメインメモリ全体をプロセスアドレス空間にマッピング</a:t>
            </a:r>
            <a:endParaRPr lang="en-US" altLang="ja-JP" dirty="0"/>
          </a:p>
          <a:p>
            <a:pPr lvl="2"/>
            <a:r>
              <a:rPr lang="ja-JP" altLang="en-US"/>
              <a:t>メインメモリ全体が使用中になるのを防ぐ</a:t>
            </a:r>
            <a:endParaRPr lang="en-US" altLang="ja-JP" dirty="0"/>
          </a:p>
          <a:p>
            <a:pPr lvl="1"/>
            <a:r>
              <a:rPr lang="en-US" altLang="ja-JP" dirty="0"/>
              <a:t>CUDA</a:t>
            </a:r>
            <a:r>
              <a:rPr lang="ja-JP" altLang="en-US"/>
              <a:t>のマップトメモリ機能を用いてメインメモリを</a:t>
            </a:r>
            <a:r>
              <a:rPr lang="en-US" altLang="ja-JP" dirty="0"/>
              <a:t>GPU</a:t>
            </a:r>
            <a:r>
              <a:rPr lang="ja-JP" altLang="en-US"/>
              <a:t>アドレス空間にマッピング</a:t>
            </a:r>
            <a:endParaRPr lang="en-US" altLang="ja-JP" dirty="0"/>
          </a:p>
          <a:p>
            <a:endParaRPr lang="en-US" altLang="ja-JP" dirty="0"/>
          </a:p>
        </p:txBody>
      </p:sp>
      <p:sp>
        <p:nvSpPr>
          <p:cNvPr id="50" name="角丸四角形 49">
            <a:extLst>
              <a:ext uri="{FF2B5EF4-FFF2-40B4-BE49-F238E27FC236}">
                <a16:creationId xmlns:a16="http://schemas.microsoft.com/office/drawing/2014/main" id="{1C539794-A969-5145-8C08-42D036A10185}"/>
              </a:ext>
            </a:extLst>
          </p:cNvPr>
          <p:cNvSpPr/>
          <p:nvPr/>
        </p:nvSpPr>
        <p:spPr>
          <a:xfrm>
            <a:off x="917680" y="5043622"/>
            <a:ext cx="1490012" cy="804722"/>
          </a:xfrm>
          <a:prstGeom prst="roundRect">
            <a:avLst/>
          </a:prstGeom>
          <a:solidFill>
            <a:srgbClr val="0070C0"/>
          </a:solidFill>
          <a:ln w="38100">
            <a:solidFill>
              <a:schemeClr val="tx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00">
                <a:solidFill>
                  <a:schemeClr val="bg1"/>
                </a:solidFill>
                <a:ea typeface="MS UI Gothic" panose="020B0600070205080204" pitchFamily="34" charset="-128"/>
              </a:rPr>
              <a:t>メインメモリ</a:t>
            </a:r>
            <a:endParaRPr lang="ja-JP" altLang="en-US" sz="2200" dirty="0">
              <a:solidFill>
                <a:schemeClr val="bg1"/>
              </a:solidFill>
              <a:ea typeface="MS UI Gothic" panose="020B0600070205080204" pitchFamily="34" charset="-128"/>
            </a:endParaRPr>
          </a:p>
        </p:txBody>
      </p:sp>
      <p:sp>
        <p:nvSpPr>
          <p:cNvPr id="51" name="角丸四角形 50">
            <a:extLst>
              <a:ext uri="{FF2B5EF4-FFF2-40B4-BE49-F238E27FC236}">
                <a16:creationId xmlns:a16="http://schemas.microsoft.com/office/drawing/2014/main" id="{8BA1E4A3-24DD-024A-BF4A-E742B34C255F}"/>
              </a:ext>
            </a:extLst>
          </p:cNvPr>
          <p:cNvSpPr/>
          <p:nvPr/>
        </p:nvSpPr>
        <p:spPr>
          <a:xfrm>
            <a:off x="4930275" y="5944254"/>
            <a:ext cx="3296045" cy="470650"/>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solidFill>
                  <a:schemeClr val="bg1"/>
                </a:solidFill>
                <a:ea typeface="MS UI Gothic" panose="020B0600070205080204" pitchFamily="34" charset="-128"/>
              </a:rPr>
              <a:t>GPU</a:t>
            </a:r>
            <a:endParaRPr lang="ja-JP" altLang="en-US" sz="2400" dirty="0">
              <a:solidFill>
                <a:schemeClr val="bg1"/>
              </a:solidFill>
              <a:ea typeface="MS UI Gothic" panose="020B0600070205080204" pitchFamily="34" charset="-128"/>
            </a:endParaRPr>
          </a:p>
        </p:txBody>
      </p:sp>
      <p:sp>
        <p:nvSpPr>
          <p:cNvPr id="52" name="角丸四角形 51">
            <a:extLst>
              <a:ext uri="{FF2B5EF4-FFF2-40B4-BE49-F238E27FC236}">
                <a16:creationId xmlns:a16="http://schemas.microsoft.com/office/drawing/2014/main" id="{A27D1D28-FBF9-1740-8730-AA8021155159}"/>
              </a:ext>
            </a:extLst>
          </p:cNvPr>
          <p:cNvSpPr/>
          <p:nvPr/>
        </p:nvSpPr>
        <p:spPr>
          <a:xfrm>
            <a:off x="4930275" y="5043621"/>
            <a:ext cx="1490012" cy="804725"/>
          </a:xfrm>
          <a:prstGeom prst="roundRect">
            <a:avLst/>
          </a:prstGeom>
          <a:solidFill>
            <a:srgbClr val="00B0F0"/>
          </a:solidFill>
          <a:ln w="38100">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100" dirty="0">
              <a:ea typeface="MS UI Gothic" panose="020B0600070205080204" pitchFamily="34" charset="-128"/>
            </a:endParaRPr>
          </a:p>
        </p:txBody>
      </p:sp>
      <p:cxnSp>
        <p:nvCxnSpPr>
          <p:cNvPr id="53" name="直線コネクタ 52">
            <a:extLst>
              <a:ext uri="{FF2B5EF4-FFF2-40B4-BE49-F238E27FC236}">
                <a16:creationId xmlns:a16="http://schemas.microsoft.com/office/drawing/2014/main" id="{40B65E63-6C5C-9E4D-AD61-A213F8B5D4F1}"/>
              </a:ext>
            </a:extLst>
          </p:cNvPr>
          <p:cNvCxnSpPr>
            <a:cxnSpLocks/>
          </p:cNvCxnSpPr>
          <p:nvPr/>
        </p:nvCxnSpPr>
        <p:spPr>
          <a:xfrm>
            <a:off x="2294442" y="5848344"/>
            <a:ext cx="1637087"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sp>
        <p:nvSpPr>
          <p:cNvPr id="54" name="角丸四角形 20">
            <a:extLst>
              <a:ext uri="{FF2B5EF4-FFF2-40B4-BE49-F238E27FC236}">
                <a16:creationId xmlns:a16="http://schemas.microsoft.com/office/drawing/2014/main" id="{16572899-4EF5-4C4A-A792-531E2FA345AA}"/>
              </a:ext>
            </a:extLst>
          </p:cNvPr>
          <p:cNvSpPr/>
          <p:nvPr/>
        </p:nvSpPr>
        <p:spPr>
          <a:xfrm>
            <a:off x="917681" y="5944254"/>
            <a:ext cx="3013848"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ea typeface="MS UI Gothic" panose="020B0600070205080204" pitchFamily="34" charset="-128"/>
              </a:rPr>
              <a:t>CPU</a:t>
            </a:r>
            <a:endParaRPr lang="ja-JP" altLang="en-US" sz="2400" dirty="0">
              <a:ea typeface="MS UI Gothic" panose="020B0600070205080204" pitchFamily="34" charset="-128"/>
            </a:endParaRPr>
          </a:p>
        </p:txBody>
      </p:sp>
      <p:sp>
        <p:nvSpPr>
          <p:cNvPr id="55" name="TextBox 5">
            <a:extLst>
              <a:ext uri="{FF2B5EF4-FFF2-40B4-BE49-F238E27FC236}">
                <a16:creationId xmlns:a16="http://schemas.microsoft.com/office/drawing/2014/main" id="{111CBE2E-854F-8449-928C-1CF9DC41CDE3}"/>
              </a:ext>
            </a:extLst>
          </p:cNvPr>
          <p:cNvSpPr txBox="1"/>
          <p:nvPr/>
        </p:nvSpPr>
        <p:spPr>
          <a:xfrm>
            <a:off x="2714089" y="4176127"/>
            <a:ext cx="1217440" cy="430887"/>
          </a:xfrm>
          <a:prstGeom prst="rect">
            <a:avLst/>
          </a:prstGeom>
          <a:noFill/>
        </p:spPr>
        <p:txBody>
          <a:bodyPr wrap="square" rtlCol="0">
            <a:spAutoFit/>
          </a:bodyPr>
          <a:lstStyle/>
          <a:p>
            <a:pPr algn="ctr"/>
            <a:r>
              <a:rPr lang="ja-JP" altLang="en-US" sz="2200">
                <a:ea typeface="MS UI Gothic" panose="020B0600070205080204" pitchFamily="34" charset="-128"/>
              </a:rPr>
              <a:t>プロセス</a:t>
            </a:r>
            <a:endParaRPr lang="en-US" sz="2200" dirty="0"/>
          </a:p>
        </p:txBody>
      </p:sp>
      <p:sp>
        <p:nvSpPr>
          <p:cNvPr id="56" name="角丸四角形 18">
            <a:extLst>
              <a:ext uri="{FF2B5EF4-FFF2-40B4-BE49-F238E27FC236}">
                <a16:creationId xmlns:a16="http://schemas.microsoft.com/office/drawing/2014/main" id="{07635767-2378-A547-B341-CF2A591FD6B5}"/>
              </a:ext>
            </a:extLst>
          </p:cNvPr>
          <p:cNvSpPr/>
          <p:nvPr/>
        </p:nvSpPr>
        <p:spPr>
          <a:xfrm>
            <a:off x="6736308" y="5043620"/>
            <a:ext cx="1490012" cy="80472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200" dirty="0">
                <a:ea typeface="MS UI Gothic" panose="020B0600070205080204" pitchFamily="34" charset="-128"/>
              </a:rPr>
              <a:t>OS</a:t>
            </a:r>
            <a:r>
              <a:rPr lang="ja-JP" altLang="en-US" sz="2200">
                <a:ea typeface="MS UI Gothic" panose="020B0600070205080204" pitchFamily="34" charset="-128"/>
              </a:rPr>
              <a:t>監視</a:t>
            </a:r>
            <a:br>
              <a:rPr lang="en-US" altLang="ja-JP" sz="2200" dirty="0">
                <a:ea typeface="MS UI Gothic" panose="020B0600070205080204" pitchFamily="34" charset="-128"/>
              </a:rPr>
            </a:br>
            <a:r>
              <a:rPr lang="ja-JP" altLang="en-US" sz="2200">
                <a:ea typeface="MS UI Gothic" panose="020B0600070205080204" pitchFamily="34" charset="-128"/>
              </a:rPr>
              <a:t>システム</a:t>
            </a:r>
            <a:endParaRPr lang="en-US" altLang="ja-JP" sz="2200" dirty="0">
              <a:ea typeface="MS UI Gothic" panose="020B0600070205080204" pitchFamily="34" charset="-128"/>
            </a:endParaRPr>
          </a:p>
        </p:txBody>
      </p:sp>
      <p:cxnSp>
        <p:nvCxnSpPr>
          <p:cNvPr id="57" name="直線矢印コネクタ 10">
            <a:extLst>
              <a:ext uri="{FF2B5EF4-FFF2-40B4-BE49-F238E27FC236}">
                <a16:creationId xmlns:a16="http://schemas.microsoft.com/office/drawing/2014/main" id="{4D3D3BCB-1340-1146-928F-E75BED32AAAB}"/>
              </a:ext>
            </a:extLst>
          </p:cNvPr>
          <p:cNvCxnSpPr>
            <a:cxnSpLocks/>
            <a:stCxn id="56" idx="1"/>
            <a:endCxn id="52" idx="3"/>
          </p:cNvCxnSpPr>
          <p:nvPr/>
        </p:nvCxnSpPr>
        <p:spPr>
          <a:xfrm flipH="1">
            <a:off x="6420287" y="5445981"/>
            <a:ext cx="316021" cy="3"/>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58" name="Rectangle 4">
            <a:extLst>
              <a:ext uri="{FF2B5EF4-FFF2-40B4-BE49-F238E27FC236}">
                <a16:creationId xmlns:a16="http://schemas.microsoft.com/office/drawing/2014/main" id="{4C84CDB9-1858-1A41-A8DC-D0992F46166D}"/>
              </a:ext>
            </a:extLst>
          </p:cNvPr>
          <p:cNvSpPr/>
          <p:nvPr/>
        </p:nvSpPr>
        <p:spPr>
          <a:xfrm>
            <a:off x="2714089" y="5043621"/>
            <a:ext cx="1217440" cy="804723"/>
          </a:xfrm>
          <a:prstGeom prst="rect">
            <a:avLst/>
          </a:prstGeom>
          <a:solidFill>
            <a:srgbClr val="00B0F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3">
            <a:extLst>
              <a:ext uri="{FF2B5EF4-FFF2-40B4-BE49-F238E27FC236}">
                <a16:creationId xmlns:a16="http://schemas.microsoft.com/office/drawing/2014/main" id="{72FCE49C-7C3F-1444-AE5B-5A3A55C61DC4}"/>
              </a:ext>
            </a:extLst>
          </p:cNvPr>
          <p:cNvSpPr/>
          <p:nvPr/>
        </p:nvSpPr>
        <p:spPr>
          <a:xfrm>
            <a:off x="2714089" y="4601295"/>
            <a:ext cx="1217440" cy="12470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直線コネクタ 59">
            <a:extLst>
              <a:ext uri="{FF2B5EF4-FFF2-40B4-BE49-F238E27FC236}">
                <a16:creationId xmlns:a16="http://schemas.microsoft.com/office/drawing/2014/main" id="{D24EF772-3EAB-B14A-96F0-ABDE7D4C01B0}"/>
              </a:ext>
            </a:extLst>
          </p:cNvPr>
          <p:cNvCxnSpPr>
            <a:cxnSpLocks/>
          </p:cNvCxnSpPr>
          <p:nvPr/>
        </p:nvCxnSpPr>
        <p:spPr>
          <a:xfrm>
            <a:off x="2294441" y="5043620"/>
            <a:ext cx="1637088" cy="1"/>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96AAEE95-9C0E-BB4B-819C-12CB2696058A}"/>
              </a:ext>
            </a:extLst>
          </p:cNvPr>
          <p:cNvCxnSpPr>
            <a:cxnSpLocks/>
          </p:cNvCxnSpPr>
          <p:nvPr/>
        </p:nvCxnSpPr>
        <p:spPr>
          <a:xfrm>
            <a:off x="2714089" y="5848342"/>
            <a:ext cx="2466440"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73723D1E-B758-814F-BD82-FC0EE5730DE1}"/>
              </a:ext>
            </a:extLst>
          </p:cNvPr>
          <p:cNvCxnSpPr>
            <a:cxnSpLocks/>
          </p:cNvCxnSpPr>
          <p:nvPr/>
        </p:nvCxnSpPr>
        <p:spPr>
          <a:xfrm>
            <a:off x="2714089" y="5043620"/>
            <a:ext cx="2664148" cy="0"/>
          </a:xfrm>
          <a:prstGeom prst="line">
            <a:avLst/>
          </a:prstGeom>
          <a:ln w="38100">
            <a:solidFill>
              <a:schemeClr val="tx1"/>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257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down)">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par>
                                <p:cTn id="19" presetID="2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down)">
                                      <p:cBhvr>
                                        <p:cTn id="24" dur="500"/>
                                        <p:tgtEl>
                                          <p:spTgt spid="63"/>
                                        </p:tgtEl>
                                      </p:cBhvr>
                                    </p:animEffect>
                                  </p:childTnLst>
                                </p:cTn>
                              </p:par>
                              <p:par>
                                <p:cTn id="25" presetID="22" presetClass="entr" presetSubtype="4"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down)">
                                      <p:cBhvr>
                                        <p:cTn id="2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システム障害</a:t>
            </a:r>
            <a:endParaRPr lang="ja-JP" altLang="en-US" dirty="0"/>
          </a:p>
        </p:txBody>
      </p:sp>
      <p:sp>
        <p:nvSpPr>
          <p:cNvPr id="3" name="コンテンツ プレースホルダー 2"/>
          <p:cNvSpPr>
            <a:spLocks noGrp="1"/>
          </p:cNvSpPr>
          <p:nvPr>
            <p:ph idx="1"/>
          </p:nvPr>
        </p:nvSpPr>
        <p:spPr/>
        <p:txBody>
          <a:bodyPr/>
          <a:lstStyle/>
          <a:p>
            <a:r>
              <a:rPr lang="ja-JP" altLang="en-US" dirty="0">
                <a:solidFill>
                  <a:schemeClr val="tx1"/>
                </a:solidFill>
              </a:rPr>
              <a:t>システムの</a:t>
            </a:r>
            <a:r>
              <a:rPr lang="ja-JP" altLang="en-US">
                <a:solidFill>
                  <a:schemeClr val="tx1"/>
                </a:solidFill>
              </a:rPr>
              <a:t>複雑化に</a:t>
            </a:r>
            <a:r>
              <a:rPr lang="ja-JP" altLang="en-US"/>
              <a:t>伴い</a:t>
            </a:r>
            <a:r>
              <a:rPr lang="ja-JP" altLang="en-US">
                <a:solidFill>
                  <a:schemeClr val="tx1"/>
                </a:solidFill>
              </a:rPr>
              <a:t>，様々な</a:t>
            </a:r>
            <a:r>
              <a:rPr lang="ja-JP" altLang="en-US"/>
              <a:t>障害</a:t>
            </a:r>
            <a:r>
              <a:rPr lang="ja-JP" altLang="en-US">
                <a:solidFill>
                  <a:schemeClr val="tx1"/>
                </a:solidFill>
              </a:rPr>
              <a:t>が</a:t>
            </a:r>
            <a:r>
              <a:rPr lang="ja-JP" altLang="en-US"/>
              <a:t>発生</a:t>
            </a:r>
            <a:endParaRPr lang="en-US" altLang="ja-JP" dirty="0"/>
          </a:p>
          <a:p>
            <a:pPr lvl="1"/>
            <a:r>
              <a:rPr lang="ja-JP" altLang="en-US">
                <a:solidFill>
                  <a:schemeClr val="tx1"/>
                </a:solidFill>
              </a:rPr>
              <a:t>システム障害により，サービス</a:t>
            </a:r>
            <a:r>
              <a:rPr lang="ja-JP" altLang="en-US"/>
              <a:t>提供者</a:t>
            </a:r>
            <a:r>
              <a:rPr lang="ja-JP" altLang="en-US">
                <a:solidFill>
                  <a:schemeClr val="tx1"/>
                </a:solidFill>
              </a:rPr>
              <a:t>に大きな損失</a:t>
            </a:r>
            <a:endParaRPr lang="en-US" altLang="ja-JP" dirty="0">
              <a:solidFill>
                <a:schemeClr val="tx1"/>
              </a:solidFill>
            </a:endParaRPr>
          </a:p>
          <a:p>
            <a:pPr lvl="2"/>
            <a:r>
              <a:rPr lang="ja-JP" altLang="en-US">
                <a:solidFill>
                  <a:schemeClr val="tx1"/>
                </a:solidFill>
              </a:rPr>
              <a:t>例：</a:t>
            </a:r>
            <a:r>
              <a:rPr lang="en-US" altLang="ja-JP" dirty="0">
                <a:solidFill>
                  <a:schemeClr val="tx1"/>
                </a:solidFill>
              </a:rPr>
              <a:t>Amazon</a:t>
            </a:r>
            <a:r>
              <a:rPr lang="ja-JP" altLang="en-US">
                <a:solidFill>
                  <a:schemeClr val="tx1"/>
                </a:solidFill>
              </a:rPr>
              <a:t>はプライムデーにおける</a:t>
            </a:r>
            <a:r>
              <a:rPr lang="en-US" altLang="ja-JP" dirty="0">
                <a:solidFill>
                  <a:schemeClr val="tx1"/>
                </a:solidFill>
              </a:rPr>
              <a:t>1</a:t>
            </a:r>
            <a:r>
              <a:rPr lang="ja-JP" altLang="en-US">
                <a:solidFill>
                  <a:schemeClr val="tx1"/>
                </a:solidFill>
              </a:rPr>
              <a:t>時間の障害によって，</a:t>
            </a:r>
            <a:r>
              <a:rPr lang="en-US" altLang="ja-JP" dirty="0">
                <a:solidFill>
                  <a:schemeClr val="tx1"/>
                </a:solidFill>
              </a:rPr>
              <a:t>7,200</a:t>
            </a:r>
            <a:r>
              <a:rPr lang="ja-JP" altLang="en-US">
                <a:solidFill>
                  <a:schemeClr val="tx1"/>
                </a:solidFill>
              </a:rPr>
              <a:t>万ドルの損失が発生と試算</a:t>
            </a:r>
            <a:endParaRPr lang="en-US" altLang="ja-JP" dirty="0">
              <a:solidFill>
                <a:schemeClr val="tx1"/>
              </a:solidFill>
            </a:endParaRPr>
          </a:p>
          <a:p>
            <a:r>
              <a:rPr lang="ja-JP" altLang="en-US">
                <a:solidFill>
                  <a:schemeClr val="tx1"/>
                </a:solidFill>
              </a:rPr>
              <a:t>システム</a:t>
            </a:r>
            <a:r>
              <a:rPr lang="ja-JP" altLang="en-US"/>
              <a:t>障害は</a:t>
            </a:r>
            <a:r>
              <a:rPr lang="ja-JP" altLang="en-US">
                <a:solidFill>
                  <a:schemeClr val="tx1"/>
                </a:solidFill>
              </a:rPr>
              <a:t>迅速かつ正確に検知</a:t>
            </a:r>
            <a:r>
              <a:rPr lang="ja-JP" altLang="en-US" dirty="0">
                <a:solidFill>
                  <a:schemeClr val="tx1"/>
                </a:solidFill>
              </a:rPr>
              <a:t>する必要</a:t>
            </a:r>
            <a:endParaRPr lang="en-US" altLang="ja-JP" dirty="0">
              <a:solidFill>
                <a:schemeClr val="tx1"/>
              </a:solidFill>
            </a:endParaRPr>
          </a:p>
          <a:p>
            <a:pPr lvl="1"/>
            <a:r>
              <a:rPr lang="ja-JP" altLang="en-US"/>
              <a:t>可能であれば障害の兆候を検知することが望ましい</a:t>
            </a:r>
            <a:endParaRPr lang="en-US" altLang="ja-JP" dirty="0"/>
          </a:p>
          <a:p>
            <a:pPr lvl="1"/>
            <a:r>
              <a:rPr lang="ja-JP" altLang="en-US"/>
              <a:t>障害の原因を特定することは次の障害を防ぐために重要</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a:t>
            </a:fld>
            <a:endParaRPr lang="en-US" dirty="0"/>
          </a:p>
        </p:txBody>
      </p:sp>
      <p:grpSp>
        <p:nvGrpSpPr>
          <p:cNvPr id="24" name="グループ化 23">
            <a:extLst>
              <a:ext uri="{FF2B5EF4-FFF2-40B4-BE49-F238E27FC236}">
                <a16:creationId xmlns:a16="http://schemas.microsoft.com/office/drawing/2014/main" id="{E9BBD190-505E-0F4D-8094-CD27773979B0}"/>
              </a:ext>
            </a:extLst>
          </p:cNvPr>
          <p:cNvGrpSpPr/>
          <p:nvPr/>
        </p:nvGrpSpPr>
        <p:grpSpPr>
          <a:xfrm>
            <a:off x="2325918" y="4844029"/>
            <a:ext cx="2065656" cy="1891880"/>
            <a:chOff x="2307430" y="4862113"/>
            <a:chExt cx="2065656" cy="1891880"/>
          </a:xfrm>
        </p:grpSpPr>
        <p:pic>
          <p:nvPicPr>
            <p:cNvPr id="26" name="図 25">
              <a:extLst>
                <a:ext uri="{FF2B5EF4-FFF2-40B4-BE49-F238E27FC236}">
                  <a16:creationId xmlns:a16="http://schemas.microsoft.com/office/drawing/2014/main" id="{EE2DBDF0-ECF4-6E4A-97C0-47B21D58BC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7430" y="5794512"/>
              <a:ext cx="688552" cy="959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図 26">
              <a:extLst>
                <a:ext uri="{FF2B5EF4-FFF2-40B4-BE49-F238E27FC236}">
                  <a16:creationId xmlns:a16="http://schemas.microsoft.com/office/drawing/2014/main" id="{A7386E2E-3011-334A-B08E-BF847BF979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4534" y="5794512"/>
              <a:ext cx="688552" cy="959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図 27">
              <a:extLst>
                <a:ext uri="{FF2B5EF4-FFF2-40B4-BE49-F238E27FC236}">
                  <a16:creationId xmlns:a16="http://schemas.microsoft.com/office/drawing/2014/main" id="{0ACADF2E-348D-1D42-94B2-547F03E475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982" y="4862113"/>
              <a:ext cx="688552" cy="959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 name="爆発 1 4">
            <a:extLst>
              <a:ext uri="{FF2B5EF4-FFF2-40B4-BE49-F238E27FC236}">
                <a16:creationId xmlns:a16="http://schemas.microsoft.com/office/drawing/2014/main" id="{B13311AF-C98B-4E46-8DA7-DC6CBA0AA0F1}"/>
              </a:ext>
            </a:extLst>
          </p:cNvPr>
          <p:cNvSpPr>
            <a:spLocks noChangeAspect="1"/>
          </p:cNvSpPr>
          <p:nvPr/>
        </p:nvSpPr>
        <p:spPr>
          <a:xfrm>
            <a:off x="2458746" y="5304198"/>
            <a:ext cx="1800000" cy="126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a:ea typeface="MS UI Gothic" panose="020B0600070205080204" pitchFamily="34" charset="-128"/>
              </a:rPr>
              <a:t>障害</a:t>
            </a:r>
          </a:p>
        </p:txBody>
      </p:sp>
      <p:pic>
        <p:nvPicPr>
          <p:cNvPr id="14" name="図 13">
            <a:extLst>
              <a:ext uri="{FF2B5EF4-FFF2-40B4-BE49-F238E27FC236}">
                <a16:creationId xmlns:a16="http://schemas.microsoft.com/office/drawing/2014/main" id="{F35C8AEB-0BCB-B64B-95ED-47DD4EE38ECB}"/>
              </a:ext>
            </a:extLst>
          </p:cNvPr>
          <p:cNvPicPr>
            <a:picLocks noChangeAspect="1"/>
          </p:cNvPicPr>
          <p:nvPr/>
        </p:nvPicPr>
        <p:blipFill>
          <a:blip r:embed="rId4"/>
          <a:stretch>
            <a:fillRect/>
          </a:stretch>
        </p:blipFill>
        <p:spPr>
          <a:xfrm>
            <a:off x="5080127" y="4844028"/>
            <a:ext cx="1737956" cy="1891881"/>
          </a:xfrm>
          <a:prstGeom prst="rect">
            <a:avLst/>
          </a:prstGeom>
        </p:spPr>
      </p:pic>
    </p:spTree>
    <p:extLst>
      <p:ext uri="{BB962C8B-B14F-4D97-AF65-F5344CB8AC3E}">
        <p14:creationId xmlns:p14="http://schemas.microsoft.com/office/powerpoint/2010/main" val="36718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endParaRPr kumimoji="1" lang="ja-JP" altLang="en-US" dirty="0"/>
          </a:p>
        </p:txBody>
      </p:sp>
      <p:sp>
        <p:nvSpPr>
          <p:cNvPr id="3" name="コンテンツ プレースホルダー 2"/>
          <p:cNvSpPr>
            <a:spLocks noGrp="1"/>
          </p:cNvSpPr>
          <p:nvPr>
            <p:ph idx="1"/>
          </p:nvPr>
        </p:nvSpPr>
        <p:spPr/>
        <p:txBody>
          <a:bodyPr/>
          <a:lstStyle/>
          <a:p>
            <a:r>
              <a:rPr lang="en-US" altLang="ja-JP" dirty="0"/>
              <a:t>GRASS</a:t>
            </a:r>
            <a:r>
              <a:rPr lang="ja-JP" altLang="en-US"/>
              <a:t>の有用性を確かめるための実験を行った</a:t>
            </a:r>
            <a:endParaRPr lang="en-US" altLang="ja-JP" dirty="0"/>
          </a:p>
          <a:p>
            <a:pPr lvl="1"/>
            <a:r>
              <a:rPr lang="en-US" altLang="ja-JP" dirty="0"/>
              <a:t>OS</a:t>
            </a:r>
            <a:r>
              <a:rPr lang="ja-JP" altLang="en-US"/>
              <a:t>監視システムに対する障害の検知</a:t>
            </a:r>
            <a:endParaRPr lang="en-US" altLang="ja-JP" dirty="0"/>
          </a:p>
          <a:p>
            <a:pPr lvl="1"/>
            <a:r>
              <a:rPr lang="ja-JP" altLang="en-US"/>
              <a:t>プロセス情報の取得性能</a:t>
            </a:r>
            <a:endParaRPr lang="en-US" altLang="ja-JP" dirty="0"/>
          </a:p>
          <a:p>
            <a:pPr lvl="1"/>
            <a:r>
              <a:rPr lang="ja-JP" altLang="en-US"/>
              <a:t>リモートホストでのシステム障害の検知</a:t>
            </a:r>
            <a:endParaRPr lang="en-US" altLang="ja-JP" dirty="0"/>
          </a:p>
          <a:p>
            <a:pPr lvl="1"/>
            <a:r>
              <a:rPr lang="ja-JP" altLang="en-US"/>
              <a:t>従来の検知手法によるリモートホストへの通知との比較</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124983752"/>
              </p:ext>
            </p:extLst>
          </p:nvPr>
        </p:nvGraphicFramePr>
        <p:xfrm>
          <a:off x="1405553" y="4021179"/>
          <a:ext cx="6332895" cy="2649220"/>
        </p:xfrm>
        <a:graphic>
          <a:graphicData uri="http://schemas.openxmlformats.org/drawingml/2006/table">
            <a:tbl>
              <a:tblPr/>
              <a:tblGrid>
                <a:gridCol w="1605061">
                  <a:extLst>
                    <a:ext uri="{9D8B030D-6E8A-4147-A177-3AD203B41FA5}">
                      <a16:colId xmlns:a16="http://schemas.microsoft.com/office/drawing/2014/main" val="20000"/>
                    </a:ext>
                  </a:extLst>
                </a:gridCol>
                <a:gridCol w="2363917">
                  <a:extLst>
                    <a:ext uri="{9D8B030D-6E8A-4147-A177-3AD203B41FA5}">
                      <a16:colId xmlns:a16="http://schemas.microsoft.com/office/drawing/2014/main" val="20001"/>
                    </a:ext>
                  </a:extLst>
                </a:gridCol>
                <a:gridCol w="2363917">
                  <a:extLst>
                    <a:ext uri="{9D8B030D-6E8A-4147-A177-3AD203B41FA5}">
                      <a16:colId xmlns:a16="http://schemas.microsoft.com/office/drawing/2014/main" val="939204010"/>
                    </a:ext>
                  </a:extLst>
                </a:gridCol>
              </a:tblGrid>
              <a:tr h="356156">
                <a:tc>
                  <a:txBody>
                    <a:bodyPr/>
                    <a:lstStyle/>
                    <a:p>
                      <a:pPr algn="ctr" fontAlgn="ctr"/>
                      <a:r>
                        <a:rPr lang="ja-JP" altLang="en-US" sz="1400" b="0" i="0" u="none" strike="noStrike">
                          <a:solidFill>
                            <a:schemeClr val="tx1"/>
                          </a:solidFill>
                          <a:effectLst/>
                          <a:latin typeface="MS UI Gothic" panose="020B0600070205080204" pitchFamily="34" charset="-128"/>
                          <a:ea typeface="MS UI Gothic" panose="020B0600070205080204" pitchFamily="34" charset="-128"/>
                        </a:rPr>
                        <a:t>　</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2400" b="0" i="0" u="none" strike="noStrike" dirty="0">
                          <a:solidFill>
                            <a:schemeClr val="tx1"/>
                          </a:solidFill>
                          <a:effectLst/>
                          <a:latin typeface="MS UI Gothic" panose="020B0600070205080204" pitchFamily="34" charset="-128"/>
                          <a:ea typeface="MS UI Gothic" panose="020B0600070205080204" pitchFamily="34" charset="-128"/>
                        </a:rPr>
                        <a:t>監視対象ホスト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400" b="0" i="0" u="none" strike="noStrike">
                          <a:solidFill>
                            <a:schemeClr val="tx1"/>
                          </a:solidFill>
                          <a:effectLst/>
                          <a:latin typeface="MS UI Gothic" panose="020B0600070205080204" pitchFamily="34" charset="-128"/>
                          <a:ea typeface="MS UI Gothic" panose="020B0600070205080204" pitchFamily="34" charset="-128"/>
                        </a:rPr>
                        <a:t>リモートホスト</a:t>
                      </a:r>
                      <a:endParaRPr kumimoji="1" lang="ja-JP" altLang="en-US"/>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6156">
                <a:tc>
                  <a:txBody>
                    <a:bodyPr/>
                    <a:lstStyle/>
                    <a:p>
                      <a:pPr algn="ctr" fontAlgn="ctr"/>
                      <a:r>
                        <a:rPr lang="en-US" sz="2400" b="0" i="0" u="none" strike="noStrike" dirty="0">
                          <a:solidFill>
                            <a:schemeClr val="tx1"/>
                          </a:solidFill>
                          <a:effectLst/>
                          <a:latin typeface="+mn-lt"/>
                          <a:ea typeface="+mn-ea"/>
                        </a:rPr>
                        <a:t>OS</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600" b="0" i="0" u="none" strike="noStrike" dirty="0">
                          <a:solidFill>
                            <a:schemeClr val="tx1"/>
                          </a:solidFill>
                          <a:effectLst/>
                          <a:latin typeface="+mn-lt"/>
                          <a:ea typeface="+mn-ea"/>
                        </a:rPr>
                        <a:t>Linux 4.4.64</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600" b="0" i="0" u="none" strike="noStrike" dirty="0">
                          <a:solidFill>
                            <a:schemeClr val="tx1"/>
                          </a:solidFill>
                          <a:effectLst/>
                          <a:latin typeface="+mn-lt"/>
                          <a:ea typeface="+mn-ea"/>
                        </a:rPr>
                        <a:t>Linux 4.10.0</a:t>
                      </a:r>
                      <a:endParaRPr kumimoji="1" lang="ja-JP" altLang="en-US" b="0" i="0">
                        <a:ea typeface="MS UI Gothic" panose="020B0600070205080204" pitchFamily="34" charset="-128"/>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6156">
                <a:tc>
                  <a:txBody>
                    <a:bodyPr/>
                    <a:lstStyle/>
                    <a:p>
                      <a:pPr algn="ctr" fontAlgn="ctr"/>
                      <a:r>
                        <a:rPr lang="en-US" sz="2400" b="0" i="0" u="none" strike="noStrike" dirty="0">
                          <a:solidFill>
                            <a:schemeClr val="tx1"/>
                          </a:solidFill>
                          <a:effectLst/>
                          <a:latin typeface="+mn-lt"/>
                          <a:ea typeface="+mn-ea"/>
                        </a:rPr>
                        <a:t>CPU</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600" b="0" i="0" u="none" strike="noStrike" dirty="0">
                          <a:solidFill>
                            <a:schemeClr val="tx1"/>
                          </a:solidFill>
                          <a:effectLst/>
                          <a:latin typeface="+mn-lt"/>
                          <a:ea typeface="+mn-ea"/>
                        </a:rPr>
                        <a:t>Intel </a:t>
                      </a:r>
                      <a:r>
                        <a:rPr lang="it-IT" sz="1600" b="0" i="0" u="none" strike="noStrike" dirty="0" err="1">
                          <a:solidFill>
                            <a:schemeClr val="tx1"/>
                          </a:solidFill>
                          <a:effectLst/>
                          <a:latin typeface="+mn-lt"/>
                          <a:ea typeface="+mn-ea"/>
                        </a:rPr>
                        <a:t>Xeon</a:t>
                      </a:r>
                      <a:r>
                        <a:rPr lang="it-IT" sz="1600" b="0" i="0" u="none" strike="noStrike" dirty="0">
                          <a:solidFill>
                            <a:schemeClr val="tx1"/>
                          </a:solidFill>
                          <a:effectLst/>
                          <a:latin typeface="+mn-lt"/>
                          <a:ea typeface="+mn-ea"/>
                        </a:rPr>
                        <a:t> E5-1603 v4</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1600" b="0" i="0" u="none" strike="noStrike" dirty="0">
                          <a:solidFill>
                            <a:schemeClr val="tx1"/>
                          </a:solidFill>
                          <a:effectLst/>
                          <a:latin typeface="+mn-lt"/>
                          <a:ea typeface="+mn-ea"/>
                        </a:rPr>
                        <a:t>Intel </a:t>
                      </a:r>
                      <a:r>
                        <a:rPr lang="it-IT" sz="1600" b="0" i="0" u="none" strike="noStrike" dirty="0" err="1">
                          <a:solidFill>
                            <a:schemeClr val="tx1"/>
                          </a:solidFill>
                          <a:effectLst/>
                          <a:latin typeface="+mn-lt"/>
                          <a:ea typeface="+mn-ea"/>
                        </a:rPr>
                        <a:t>Xeon</a:t>
                      </a:r>
                      <a:r>
                        <a:rPr lang="it-IT" sz="1600" b="0" i="0" u="none" strike="noStrike" dirty="0">
                          <a:solidFill>
                            <a:schemeClr val="tx1"/>
                          </a:solidFill>
                          <a:effectLst/>
                          <a:latin typeface="+mn-lt"/>
                          <a:ea typeface="+mn-ea"/>
                        </a:rPr>
                        <a:t> E3-1270 v3</a:t>
                      </a:r>
                      <a:endParaRPr kumimoji="1" lang="ja-JP" altLang="en-US" b="0" i="0">
                        <a:ea typeface="MS UI Gothic" panose="020B0600070205080204" pitchFamily="34" charset="-128"/>
                      </a:endParaRP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6156">
                <a:tc>
                  <a:txBody>
                    <a:bodyPr/>
                    <a:lstStyle/>
                    <a:p>
                      <a:pPr algn="ctr" fontAlgn="ctr"/>
                      <a:r>
                        <a:rPr lang="ja-JP" altLang="en-US" sz="2400" b="0" i="0" u="none" strike="noStrike" dirty="0">
                          <a:solidFill>
                            <a:schemeClr val="tx1"/>
                          </a:solidFill>
                          <a:effectLst/>
                          <a:latin typeface="+mn-lt"/>
                          <a:ea typeface="MS UI Gothic" panose="020B0600070205080204" pitchFamily="34" charset="-128"/>
                        </a:rPr>
                        <a:t>メモリ</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chemeClr val="tx1"/>
                          </a:solidFill>
                          <a:effectLst/>
                          <a:latin typeface="+mn-lt"/>
                          <a:ea typeface="MS UI Gothic" panose="020B0600070205080204" pitchFamily="34" charset="-128"/>
                        </a:rPr>
                        <a:t>DDR4-2400 8GB</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chemeClr val="tx1"/>
                          </a:solidFill>
                          <a:effectLst/>
                          <a:latin typeface="+mn-lt"/>
                          <a:ea typeface="MS UI Gothic" panose="020B0600070205080204" pitchFamily="34" charset="-128"/>
                        </a:rPr>
                        <a:t>DDR3-1600 8GB</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6156">
                <a:tc>
                  <a:txBody>
                    <a:bodyPr/>
                    <a:lstStyle/>
                    <a:p>
                      <a:pPr algn="ctr" fontAlgn="ctr"/>
                      <a:r>
                        <a:rPr lang="en-US" sz="2400" b="0" i="0" u="none" strike="noStrike" dirty="0">
                          <a:solidFill>
                            <a:schemeClr val="tx1"/>
                          </a:solidFill>
                          <a:effectLst/>
                          <a:latin typeface="+mn-lt"/>
                          <a:ea typeface="+mn-ea"/>
                        </a:rPr>
                        <a:t>GPU</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mn-lt"/>
                          <a:ea typeface="+mn-ea"/>
                        </a:rPr>
                        <a:t>NVIDIA </a:t>
                      </a:r>
                      <a:r>
                        <a:rPr lang="en-US" sz="1600" b="0" i="0" u="none" strike="noStrike" dirty="0" err="1">
                          <a:solidFill>
                            <a:schemeClr val="tx1"/>
                          </a:solidFill>
                          <a:effectLst/>
                          <a:latin typeface="+mn-lt"/>
                          <a:ea typeface="+mn-ea"/>
                        </a:rPr>
                        <a:t>Quadro</a:t>
                      </a:r>
                      <a:r>
                        <a:rPr lang="en-US" sz="1600" b="0" i="0" u="none" strike="noStrike" dirty="0">
                          <a:solidFill>
                            <a:schemeClr val="tx1"/>
                          </a:solidFill>
                          <a:effectLst/>
                          <a:latin typeface="+mn-lt"/>
                          <a:ea typeface="+mn-ea"/>
                        </a:rPr>
                        <a:t> M4000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600" b="0" i="0" u="none" strike="noStrike">
                          <a:solidFill>
                            <a:schemeClr val="tx1"/>
                          </a:solidFill>
                          <a:effectLst/>
                          <a:latin typeface="+mn-lt"/>
                          <a:ea typeface="MS UI Gothic" panose="020B0600070205080204" pitchFamily="34" charset="-128"/>
                        </a:rPr>
                        <a:t>　</a:t>
                      </a:r>
                      <a:endParaRPr kumimoji="1" lang="ja-JP" altLang="en-US"/>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6156">
                <a:tc>
                  <a:txBody>
                    <a:bodyPr/>
                    <a:lstStyle/>
                    <a:p>
                      <a:pPr algn="ctr" fontAlgn="ctr"/>
                      <a:r>
                        <a:rPr lang="en-US" sz="2400" b="0" i="0" u="none" strike="noStrike" dirty="0">
                          <a:solidFill>
                            <a:schemeClr val="tx1"/>
                          </a:solidFill>
                          <a:effectLst/>
                          <a:latin typeface="+mn-lt"/>
                          <a:ea typeface="+mn-ea"/>
                        </a:rPr>
                        <a:t>NIC</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600" b="0" i="0" u="none" strike="noStrike" dirty="0" err="1">
                          <a:solidFill>
                            <a:schemeClr val="tx1"/>
                          </a:solidFill>
                          <a:effectLst/>
                          <a:latin typeface="+mn-lt"/>
                          <a:ea typeface="+mn-ea"/>
                        </a:rPr>
                        <a:t>Mellanox</a:t>
                      </a:r>
                      <a:r>
                        <a:rPr lang="en-US" sz="1600" b="0" i="0" u="none" strike="noStrike" dirty="0">
                          <a:solidFill>
                            <a:schemeClr val="tx1"/>
                          </a:solidFill>
                          <a:effectLst/>
                          <a:latin typeface="+mn-lt"/>
                          <a:ea typeface="+mn-ea"/>
                        </a:rPr>
                        <a:t> ConnectX-4 </a:t>
                      </a:r>
                      <a:r>
                        <a:rPr lang="en-US" sz="1600" b="0" i="0" u="none" strike="noStrike" dirty="0" err="1">
                          <a:solidFill>
                            <a:schemeClr val="tx1"/>
                          </a:solidFill>
                          <a:effectLst/>
                          <a:latin typeface="+mn-lt"/>
                          <a:ea typeface="+mn-ea"/>
                        </a:rPr>
                        <a:t>VPI（RoCE</a:t>
                      </a:r>
                      <a:r>
                        <a:rPr lang="en-US" sz="1600" b="0" i="0" u="none" strike="noStrike" dirty="0">
                          <a:solidFill>
                            <a:schemeClr val="tx1"/>
                          </a:solidFill>
                          <a:effectLst/>
                          <a:latin typeface="+mn-lt"/>
                          <a:ea typeface="+mn-ea"/>
                        </a:rPr>
                        <a:t>）</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5"/>
                  </a:ext>
                </a:extLst>
              </a:tr>
              <a:tr h="356156">
                <a:tc>
                  <a:txBody>
                    <a:bodyPr/>
                    <a:lstStyle/>
                    <a:p>
                      <a:pPr algn="ctr" fontAlgn="ctr"/>
                      <a:r>
                        <a:rPr lang="ja-JP" altLang="en-US" sz="2400" b="0" i="0" u="none" strike="noStrike" dirty="0">
                          <a:solidFill>
                            <a:schemeClr val="tx1"/>
                          </a:solidFill>
                          <a:effectLst/>
                          <a:latin typeface="MS UI Gothic" panose="020B0600070205080204" pitchFamily="34" charset="-128"/>
                          <a:ea typeface="MS UI Gothic" panose="020B0600070205080204" pitchFamily="34" charset="-128"/>
                        </a:rPr>
                        <a:t>ネットワーク</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altLang="ja-JP" sz="1600" b="0" i="0" u="none" strike="noStrike" dirty="0">
                          <a:solidFill>
                            <a:schemeClr val="tx1"/>
                          </a:solidFill>
                          <a:effectLst/>
                          <a:latin typeface="+mn-lt"/>
                          <a:ea typeface="MS UI Gothic" panose="020B0600070205080204" pitchFamily="34" charset="-128"/>
                        </a:rPr>
                        <a:t>100</a:t>
                      </a:r>
                      <a:r>
                        <a:rPr lang="ja-JP" altLang="en-US" sz="1600" b="0" i="0" u="none" strike="noStrike" dirty="0">
                          <a:solidFill>
                            <a:schemeClr val="tx1"/>
                          </a:solidFill>
                          <a:effectLst/>
                          <a:latin typeface="MS UI Gothic" panose="020B0600070205080204" pitchFamily="34" charset="-128"/>
                          <a:ea typeface="MS UI Gothic" panose="020B0600070205080204" pitchFamily="34" charset="-128"/>
                        </a:rPr>
                        <a:t>ギガビットイーサネット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9128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A9F2-8128-FD46-9632-C1C7B7108A58}"/>
              </a:ext>
            </a:extLst>
          </p:cNvPr>
          <p:cNvSpPr>
            <a:spLocks noGrp="1"/>
          </p:cNvSpPr>
          <p:nvPr>
            <p:ph type="title"/>
          </p:nvPr>
        </p:nvSpPr>
        <p:spPr/>
        <p:txBody>
          <a:bodyPr/>
          <a:lstStyle/>
          <a:p>
            <a:r>
              <a:rPr lang="en-US" altLang="ja-JP" dirty="0"/>
              <a:t>OS</a:t>
            </a:r>
            <a:r>
              <a:rPr lang="ja-JP" altLang="en-US"/>
              <a:t>監視システムに対する障害の検知</a:t>
            </a:r>
            <a:endParaRPr lang="en-US" dirty="0"/>
          </a:p>
        </p:txBody>
      </p:sp>
      <p:sp>
        <p:nvSpPr>
          <p:cNvPr id="3" name="Content Placeholder 2">
            <a:extLst>
              <a:ext uri="{FF2B5EF4-FFF2-40B4-BE49-F238E27FC236}">
                <a16:creationId xmlns:a16="http://schemas.microsoft.com/office/drawing/2014/main" id="{BC7EE6D0-A74D-C645-A873-C961ACFF6CC6}"/>
              </a:ext>
            </a:extLst>
          </p:cNvPr>
          <p:cNvSpPr>
            <a:spLocks noGrp="1"/>
          </p:cNvSpPr>
          <p:nvPr>
            <p:ph idx="1"/>
          </p:nvPr>
        </p:nvSpPr>
        <p:spPr/>
        <p:txBody>
          <a:bodyPr/>
          <a:lstStyle/>
          <a:p>
            <a:r>
              <a:rPr lang="en-US" altLang="ja-JP" dirty="0"/>
              <a:t>OS</a:t>
            </a:r>
            <a:r>
              <a:rPr lang="ja-JP" altLang="en-US"/>
              <a:t>の異常停止時にハートビートを送信</a:t>
            </a:r>
            <a:endParaRPr lang="en-US" altLang="ja-JP" dirty="0"/>
          </a:p>
          <a:p>
            <a:pPr lvl="1"/>
            <a:r>
              <a:rPr lang="ja-JP" altLang="en-US"/>
              <a:t>正常に応答が返ってくることを確認</a:t>
            </a:r>
            <a:endParaRPr lang="en-US" altLang="ja-JP" dirty="0"/>
          </a:p>
          <a:p>
            <a:r>
              <a:rPr lang="en-US" altLang="ja-JP" dirty="0"/>
              <a:t>OS</a:t>
            </a:r>
            <a:r>
              <a:rPr lang="ja-JP" altLang="en-US"/>
              <a:t>監視システムでの無限ループ時にハートビートを送信</a:t>
            </a:r>
            <a:endParaRPr lang="en-US" altLang="ja-JP" dirty="0"/>
          </a:p>
          <a:p>
            <a:pPr lvl="1"/>
            <a:r>
              <a:rPr lang="ja-JP" altLang="en-US"/>
              <a:t>ポーリングを繰り返して応答が返ってこないことを確認</a:t>
            </a:r>
            <a:endParaRPr lang="en-US" altLang="ja-JP" dirty="0"/>
          </a:p>
          <a:p>
            <a:r>
              <a:rPr lang="ja-JP" altLang="en-US"/>
              <a:t>ハートビートの応答時間</a:t>
            </a:r>
            <a:endParaRPr lang="en-US" altLang="ja-JP" dirty="0"/>
          </a:p>
          <a:p>
            <a:pPr lvl="1"/>
            <a:r>
              <a:rPr lang="en-US" altLang="ja-JP" dirty="0"/>
              <a:t>OS</a:t>
            </a:r>
            <a:r>
              <a:rPr lang="ja-JP" altLang="en-US"/>
              <a:t>の通信機能を使う</a:t>
            </a:r>
            <a:r>
              <a:rPr lang="en-US" altLang="ja-JP" dirty="0"/>
              <a:t>ping</a:t>
            </a:r>
            <a:br>
              <a:rPr lang="en-US" altLang="ja-JP" dirty="0"/>
            </a:br>
            <a:r>
              <a:rPr lang="ja-JP" altLang="en-US"/>
              <a:t>コマンドと比較</a:t>
            </a:r>
            <a:endParaRPr lang="en-US" altLang="ja-JP" dirty="0"/>
          </a:p>
          <a:p>
            <a:pPr lvl="1"/>
            <a:r>
              <a:rPr lang="en-US" altLang="ja-JP" dirty="0"/>
              <a:t>GRASS</a:t>
            </a:r>
            <a:r>
              <a:rPr lang="ja-JP" altLang="en-US"/>
              <a:t>では十分に短い時間で</a:t>
            </a:r>
            <a:br>
              <a:rPr lang="en-US" altLang="ja-JP" dirty="0"/>
            </a:br>
            <a:r>
              <a:rPr lang="ja-JP" altLang="en-US"/>
              <a:t>安定した応答ができることを確認</a:t>
            </a:r>
            <a:endParaRPr lang="en-US" altLang="ja-JP" dirty="0"/>
          </a:p>
        </p:txBody>
      </p:sp>
      <p:sp>
        <p:nvSpPr>
          <p:cNvPr id="4" name="Slide Number Placeholder 3">
            <a:extLst>
              <a:ext uri="{FF2B5EF4-FFF2-40B4-BE49-F238E27FC236}">
                <a16:creationId xmlns:a16="http://schemas.microsoft.com/office/drawing/2014/main" id="{E78F712A-084E-654D-A9BF-2C0BAFAEB57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graphicFrame>
        <p:nvGraphicFramePr>
          <p:cNvPr id="6" name="グラフ 5">
            <a:extLst>
              <a:ext uri="{FF2B5EF4-FFF2-40B4-BE49-F238E27FC236}">
                <a16:creationId xmlns:a16="http://schemas.microsoft.com/office/drawing/2014/main" id="{66A6D3CE-2DBD-A34A-BF9D-ADB37B7201FB}"/>
              </a:ext>
            </a:extLst>
          </p:cNvPr>
          <p:cNvGraphicFramePr>
            <a:graphicFrameLocks/>
          </p:cNvGraphicFramePr>
          <p:nvPr>
            <p:extLst>
              <p:ext uri="{D42A27DB-BD31-4B8C-83A1-F6EECF244321}">
                <p14:modId xmlns:p14="http://schemas.microsoft.com/office/powerpoint/2010/main" val="648057465"/>
              </p:ext>
            </p:extLst>
          </p:nvPr>
        </p:nvGraphicFramePr>
        <p:xfrm>
          <a:off x="5264727" y="3519055"/>
          <a:ext cx="3760784" cy="33389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967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269D7416-19D9-3A4E-93E5-2F6BF830F384}"/>
              </a:ext>
            </a:extLst>
          </p:cNvPr>
          <p:cNvGraphicFramePr>
            <a:graphicFrameLocks/>
          </p:cNvGraphicFramePr>
          <p:nvPr>
            <p:extLst>
              <p:ext uri="{D42A27DB-BD31-4B8C-83A1-F6EECF244321}">
                <p14:modId xmlns:p14="http://schemas.microsoft.com/office/powerpoint/2010/main" val="451054330"/>
              </p:ext>
            </p:extLst>
          </p:nvPr>
        </p:nvGraphicFramePr>
        <p:xfrm>
          <a:off x="4424516" y="2650209"/>
          <a:ext cx="4600996" cy="420779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0E0E855-E0B4-1147-B66A-C4414216CB1F}"/>
              </a:ext>
            </a:extLst>
          </p:cNvPr>
          <p:cNvSpPr>
            <a:spLocks noGrp="1"/>
          </p:cNvSpPr>
          <p:nvPr>
            <p:ph type="title"/>
          </p:nvPr>
        </p:nvSpPr>
        <p:spPr/>
        <p:txBody>
          <a:bodyPr/>
          <a:lstStyle/>
          <a:p>
            <a:r>
              <a:rPr lang="ja-JP" altLang="en-US"/>
              <a:t>プロセス情報の取得時間</a:t>
            </a:r>
            <a:endParaRPr lang="en-US" dirty="0"/>
          </a:p>
        </p:txBody>
      </p:sp>
      <p:sp>
        <p:nvSpPr>
          <p:cNvPr id="3" name="Content Placeholder 2">
            <a:extLst>
              <a:ext uri="{FF2B5EF4-FFF2-40B4-BE49-F238E27FC236}">
                <a16:creationId xmlns:a16="http://schemas.microsoft.com/office/drawing/2014/main" id="{BBFD32CD-33BE-E64A-9D66-7E1ABD6906CC}"/>
              </a:ext>
            </a:extLst>
          </p:cNvPr>
          <p:cNvSpPr>
            <a:spLocks noGrp="1"/>
          </p:cNvSpPr>
          <p:nvPr>
            <p:ph idx="1"/>
          </p:nvPr>
        </p:nvSpPr>
        <p:spPr/>
        <p:txBody>
          <a:bodyPr>
            <a:normAutofit/>
          </a:bodyPr>
          <a:lstStyle/>
          <a:p>
            <a:r>
              <a:rPr lang="ja-JP" altLang="en-US"/>
              <a:t>プロセス情報を取得する時間を計測</a:t>
            </a:r>
            <a:endParaRPr lang="en-US" altLang="ja-JP" dirty="0"/>
          </a:p>
          <a:p>
            <a:pPr lvl="1"/>
            <a:r>
              <a:rPr lang="en-US" altLang="ja-JP" dirty="0"/>
              <a:t>2</a:t>
            </a:r>
            <a:r>
              <a:rPr lang="ja-JP" altLang="en-US"/>
              <a:t>種類の取得コマンドを実行</a:t>
            </a:r>
            <a:endParaRPr lang="en-US" altLang="ja-JP" dirty="0"/>
          </a:p>
          <a:p>
            <a:pPr lvl="2"/>
            <a:r>
              <a:rPr lang="ja-JP" altLang="en-US"/>
              <a:t>プロセス数のみを取得</a:t>
            </a:r>
            <a:endParaRPr lang="en-US" altLang="ja-JP" dirty="0"/>
          </a:p>
          <a:p>
            <a:pPr lvl="2"/>
            <a:r>
              <a:rPr lang="ja-JP" altLang="en-US"/>
              <a:t>プロセスリストを取得</a:t>
            </a:r>
            <a:endParaRPr lang="en-US" altLang="ja-JP" dirty="0"/>
          </a:p>
          <a:p>
            <a:pPr lvl="1"/>
            <a:r>
              <a:rPr lang="en-US" altLang="ja-JP" dirty="0"/>
              <a:t>155</a:t>
            </a:r>
            <a:r>
              <a:rPr lang="ja-JP" altLang="en-US"/>
              <a:t>個のプロセス</a:t>
            </a:r>
            <a:endParaRPr lang="en-US" altLang="ja-JP" dirty="0"/>
          </a:p>
          <a:p>
            <a:r>
              <a:rPr lang="ja-JP" altLang="en-US"/>
              <a:t>取得情報の増加に伴い</a:t>
            </a:r>
            <a:br>
              <a:rPr lang="en-US" altLang="ja-JP" dirty="0"/>
            </a:br>
            <a:r>
              <a:rPr lang="en-US" altLang="ja-JP" dirty="0"/>
              <a:t>RDMA Read</a:t>
            </a:r>
            <a:r>
              <a:rPr lang="ja-JP" altLang="en-US"/>
              <a:t>にかかる</a:t>
            </a:r>
            <a:br>
              <a:rPr lang="en-US" altLang="ja-JP" dirty="0"/>
            </a:br>
            <a:r>
              <a:rPr lang="ja-JP" altLang="en-US"/>
              <a:t>時間が増加</a:t>
            </a:r>
            <a:endParaRPr lang="en-US" altLang="ja-JP" dirty="0"/>
          </a:p>
          <a:p>
            <a:pPr lvl="1"/>
            <a:r>
              <a:rPr lang="en-US" altLang="ja-JP" dirty="0"/>
              <a:t>OS</a:t>
            </a:r>
            <a:r>
              <a:rPr lang="ja-JP" altLang="en-US"/>
              <a:t>監視システムによる</a:t>
            </a:r>
            <a:br>
              <a:rPr lang="en-US" altLang="ja-JP" dirty="0"/>
            </a:br>
            <a:r>
              <a:rPr lang="ja-JP" altLang="en-US"/>
              <a:t>障害検知の時間は増加</a:t>
            </a:r>
            <a:br>
              <a:rPr lang="en-US" altLang="ja-JP" dirty="0"/>
            </a:br>
            <a:r>
              <a:rPr lang="ja-JP" altLang="en-US"/>
              <a:t>しなかった</a:t>
            </a:r>
            <a:endParaRPr lang="en-US" altLang="ja-JP" dirty="0"/>
          </a:p>
        </p:txBody>
      </p:sp>
      <p:sp>
        <p:nvSpPr>
          <p:cNvPr id="4" name="Slide Number Placeholder 3">
            <a:extLst>
              <a:ext uri="{FF2B5EF4-FFF2-40B4-BE49-F238E27FC236}">
                <a16:creationId xmlns:a16="http://schemas.microsoft.com/office/drawing/2014/main" id="{C0CCA0C8-075B-D541-B44D-C95A1C796A9D}"/>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024733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プロセスレベルの障害の検知</a:t>
            </a:r>
            <a:endParaRPr lang="ja-JP" altLang="en-US" dirty="0">
              <a:solidFill>
                <a:schemeClr val="tx1"/>
              </a:solidFill>
            </a:endParaRPr>
          </a:p>
        </p:txBody>
      </p:sp>
      <p:sp>
        <p:nvSpPr>
          <p:cNvPr id="3" name="コンテンツ プレースホルダー 2"/>
          <p:cNvSpPr>
            <a:spLocks noGrp="1"/>
          </p:cNvSpPr>
          <p:nvPr>
            <p:ph idx="1"/>
          </p:nvPr>
        </p:nvSpPr>
        <p:spPr/>
        <p:txBody>
          <a:bodyPr/>
          <a:lstStyle/>
          <a:p>
            <a:r>
              <a:rPr lang="ja-JP" altLang="en-US"/>
              <a:t>全</a:t>
            </a:r>
            <a:r>
              <a:rPr lang="en-US" altLang="ja-JP" dirty="0"/>
              <a:t>CPU</a:t>
            </a:r>
            <a:r>
              <a:rPr lang="ja-JP" altLang="en-US"/>
              <a:t>を高負荷にするプロセスとメモリを確保し続けるプロセスを実行</a:t>
            </a:r>
            <a:endParaRPr lang="en-US" altLang="ja-JP" dirty="0"/>
          </a:p>
          <a:p>
            <a:pPr lvl="1"/>
            <a:r>
              <a:rPr lang="en-US" altLang="ja-JP" dirty="0"/>
              <a:t>CPU</a:t>
            </a:r>
            <a:r>
              <a:rPr lang="ja-JP" altLang="en-US"/>
              <a:t>使用率</a:t>
            </a:r>
            <a:r>
              <a:rPr lang="en-US" altLang="ja-JP" dirty="0"/>
              <a:t>90%</a:t>
            </a:r>
            <a:r>
              <a:rPr lang="ja-JP" altLang="en-US"/>
              <a:t>以上が</a:t>
            </a:r>
            <a:r>
              <a:rPr lang="en-US" altLang="ja-JP" dirty="0"/>
              <a:t>5</a:t>
            </a:r>
            <a:r>
              <a:rPr lang="ja-JP" altLang="en-US"/>
              <a:t>秒継続すると検知</a:t>
            </a:r>
            <a:endParaRPr lang="en-US" altLang="ja-JP" dirty="0"/>
          </a:p>
          <a:p>
            <a:pPr lvl="1"/>
            <a:r>
              <a:rPr lang="ja-JP" altLang="en-US"/>
              <a:t>空きメモリ量と空きスワップ量が</a:t>
            </a:r>
            <a:r>
              <a:rPr lang="en-US" altLang="ja-JP" dirty="0"/>
              <a:t>30%</a:t>
            </a:r>
            <a:r>
              <a:rPr lang="ja-JP" altLang="en-US"/>
              <a:t>以下になると検知</a:t>
            </a:r>
            <a:endParaRPr lang="en-US" altLang="ja-JP" dirty="0"/>
          </a:p>
          <a:p>
            <a:r>
              <a:rPr lang="ja-JP" altLang="en-US"/>
              <a:t>リモートホストにおいて障害が検知できることを確認</a:t>
            </a:r>
            <a:endParaRPr lang="en-US" altLang="ja-JP" dirty="0"/>
          </a:p>
          <a:p>
            <a:pPr lvl="1"/>
            <a:r>
              <a:rPr lang="en-US" altLang="ja-JP" dirty="0"/>
              <a:t>CPU</a:t>
            </a:r>
            <a:r>
              <a:rPr lang="ja-JP" altLang="en-US"/>
              <a:t>高負荷は</a:t>
            </a:r>
            <a:r>
              <a:rPr lang="en-US" altLang="ja-JP" dirty="0"/>
              <a:t>6.6</a:t>
            </a:r>
            <a:r>
              <a:rPr lang="ja-JP" altLang="en-US"/>
              <a:t>秒，メモリリークは</a:t>
            </a:r>
            <a:r>
              <a:rPr lang="en-US" altLang="ja-JP" dirty="0"/>
              <a:t>68.6</a:t>
            </a:r>
            <a:r>
              <a:rPr lang="ja-JP" altLang="en-US"/>
              <a:t>秒で検知</a:t>
            </a:r>
            <a:endParaRPr lang="en-US" altLang="ja-JP" dirty="0"/>
          </a:p>
          <a:p>
            <a:pPr lvl="1"/>
            <a:r>
              <a:rPr lang="ja-JP" altLang="en-US"/>
              <a:t>いずれの障害においても原因となるプロセスを特定</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図 6">
            <a:extLst>
              <a:ext uri="{FF2B5EF4-FFF2-40B4-BE49-F238E27FC236}">
                <a16:creationId xmlns:a16="http://schemas.microsoft.com/office/drawing/2014/main" id="{F09906B5-AAB5-2D41-AEC8-D4E841712E1C}"/>
              </a:ext>
            </a:extLst>
          </p:cNvPr>
          <p:cNvPicPr>
            <a:picLocks noChangeAspect="1"/>
          </p:cNvPicPr>
          <p:nvPr/>
        </p:nvPicPr>
        <p:blipFill>
          <a:blip r:embed="rId3"/>
          <a:stretch>
            <a:fillRect/>
          </a:stretch>
        </p:blipFill>
        <p:spPr>
          <a:xfrm>
            <a:off x="768077" y="4969565"/>
            <a:ext cx="4002873" cy="1715517"/>
          </a:xfrm>
          <a:prstGeom prst="rect">
            <a:avLst/>
          </a:prstGeom>
        </p:spPr>
      </p:pic>
      <p:pic>
        <p:nvPicPr>
          <p:cNvPr id="9" name="図 8">
            <a:extLst>
              <a:ext uri="{FF2B5EF4-FFF2-40B4-BE49-F238E27FC236}">
                <a16:creationId xmlns:a16="http://schemas.microsoft.com/office/drawing/2014/main" id="{BD2732A8-4E70-6B47-B197-CF7C37443B50}"/>
              </a:ext>
            </a:extLst>
          </p:cNvPr>
          <p:cNvPicPr>
            <a:picLocks noChangeAspect="1"/>
          </p:cNvPicPr>
          <p:nvPr/>
        </p:nvPicPr>
        <p:blipFill>
          <a:blip r:embed="rId4"/>
          <a:stretch>
            <a:fillRect/>
          </a:stretch>
        </p:blipFill>
        <p:spPr>
          <a:xfrm>
            <a:off x="5281262" y="4969565"/>
            <a:ext cx="3094661" cy="1715518"/>
          </a:xfrm>
          <a:prstGeom prst="rect">
            <a:avLst/>
          </a:prstGeom>
        </p:spPr>
      </p:pic>
      <p:sp>
        <p:nvSpPr>
          <p:cNvPr id="10" name="Rounded Rectangle 9">
            <a:extLst>
              <a:ext uri="{FF2B5EF4-FFF2-40B4-BE49-F238E27FC236}">
                <a16:creationId xmlns:a16="http://schemas.microsoft.com/office/drawing/2014/main" id="{36823D52-1D2E-9847-A892-0B29D9329970}"/>
              </a:ext>
            </a:extLst>
          </p:cNvPr>
          <p:cNvSpPr/>
          <p:nvPr/>
        </p:nvSpPr>
        <p:spPr>
          <a:xfrm>
            <a:off x="768077" y="5579165"/>
            <a:ext cx="4002873" cy="1027539"/>
          </a:xfrm>
          <a:prstGeom prst="roundRect">
            <a:avLst/>
          </a:prstGeom>
          <a:no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p>
        </p:txBody>
      </p:sp>
      <p:sp>
        <p:nvSpPr>
          <p:cNvPr id="5" name="Rounded Rectangle 4">
            <a:extLst>
              <a:ext uri="{FF2B5EF4-FFF2-40B4-BE49-F238E27FC236}">
                <a16:creationId xmlns:a16="http://schemas.microsoft.com/office/drawing/2014/main" id="{6262600B-84AE-2040-B2AE-54911366B8DA}"/>
              </a:ext>
            </a:extLst>
          </p:cNvPr>
          <p:cNvSpPr/>
          <p:nvPr/>
        </p:nvSpPr>
        <p:spPr>
          <a:xfrm>
            <a:off x="5307766" y="6400800"/>
            <a:ext cx="3055860" cy="271030"/>
          </a:xfrm>
          <a:prstGeom prst="roundRect">
            <a:avLst/>
          </a:prstGeom>
          <a:no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en-US"/>
          </a:p>
        </p:txBody>
      </p:sp>
    </p:spTree>
    <p:extLst>
      <p:ext uri="{BB962C8B-B14F-4D97-AF65-F5344CB8AC3E}">
        <p14:creationId xmlns:p14="http://schemas.microsoft.com/office/powerpoint/2010/main" val="8830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カーネルレベルの障害の検知</a:t>
            </a:r>
            <a:endParaRPr lang="ja-JP" altLang="en-US" dirty="0">
              <a:solidFill>
                <a:schemeClr val="tx1"/>
              </a:solidFill>
            </a:endParaRPr>
          </a:p>
        </p:txBody>
      </p:sp>
      <p:sp>
        <p:nvSpPr>
          <p:cNvPr id="3" name="コンテンツ プレースホルダー 2"/>
          <p:cNvSpPr>
            <a:spLocks noGrp="1"/>
          </p:cNvSpPr>
          <p:nvPr>
            <p:ph idx="1"/>
          </p:nvPr>
        </p:nvSpPr>
        <p:spPr/>
        <p:txBody>
          <a:bodyPr>
            <a:normAutofit/>
          </a:bodyPr>
          <a:lstStyle/>
          <a:p>
            <a:r>
              <a:rPr lang="en-US" altLang="ja-JP" dirty="0"/>
              <a:t>SHFH</a:t>
            </a:r>
            <a:r>
              <a:rPr lang="ja-JP" altLang="en-US"/>
              <a:t>で分類された</a:t>
            </a:r>
            <a:r>
              <a:rPr lang="en-US" altLang="ja-JP" dirty="0"/>
              <a:t>6</a:t>
            </a:r>
            <a:r>
              <a:rPr lang="ja-JP" altLang="en-US"/>
              <a:t>種類の障害を発生させるカーネルモジュールを挿入</a:t>
            </a:r>
            <a:endParaRPr lang="en-US" altLang="ja-JP" dirty="0"/>
          </a:p>
          <a:p>
            <a:pPr lvl="1"/>
            <a:r>
              <a:rPr lang="en-US" altLang="ja-JP" dirty="0"/>
              <a:t>1</a:t>
            </a:r>
            <a:r>
              <a:rPr lang="ja-JP" altLang="en-US"/>
              <a:t>秒あたりの</a:t>
            </a:r>
            <a:r>
              <a:rPr lang="en-US" altLang="ja-JP" dirty="0"/>
              <a:t>CPU</a:t>
            </a:r>
            <a:r>
              <a:rPr lang="ja-JP" altLang="en-US"/>
              <a:t>時間やイベント発生回数を基に検知</a:t>
            </a:r>
            <a:endParaRPr lang="en-US" altLang="ja-JP" dirty="0"/>
          </a:p>
          <a:p>
            <a:r>
              <a:rPr lang="ja-JP" altLang="en-US"/>
              <a:t>リモートホストにおいて障害が検知できることを確認</a:t>
            </a:r>
            <a:endParaRPr lang="en-US" altLang="ja-JP" dirty="0"/>
          </a:p>
          <a:p>
            <a:pPr lvl="1"/>
            <a:r>
              <a:rPr lang="ja-JP" altLang="en-US"/>
              <a:t>いずれの障害も発生から</a:t>
            </a:r>
            <a:r>
              <a:rPr lang="en-US" altLang="ja-JP" dirty="0"/>
              <a:t>2.2</a:t>
            </a:r>
            <a:r>
              <a:rPr lang="ja-JP" altLang="en-US"/>
              <a:t>秒程度で検知</a:t>
            </a:r>
            <a:endParaRPr lang="en-US" altLang="ja-JP" dirty="0"/>
          </a:p>
          <a:p>
            <a:pPr lvl="1"/>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8" name="グラフ 7">
            <a:extLst>
              <a:ext uri="{FF2B5EF4-FFF2-40B4-BE49-F238E27FC236}">
                <a16:creationId xmlns:a16="http://schemas.microsoft.com/office/drawing/2014/main" id="{AAB1FC87-2152-1740-BB1C-13294BC25CFD}"/>
              </a:ext>
            </a:extLst>
          </p:cNvPr>
          <p:cNvGraphicFramePr>
            <a:graphicFrameLocks/>
          </p:cNvGraphicFramePr>
          <p:nvPr>
            <p:extLst>
              <p:ext uri="{D42A27DB-BD31-4B8C-83A1-F6EECF244321}">
                <p14:modId xmlns:p14="http://schemas.microsoft.com/office/powerpoint/2010/main" val="2414850734"/>
              </p:ext>
            </p:extLst>
          </p:nvPr>
        </p:nvGraphicFramePr>
        <p:xfrm>
          <a:off x="4430586" y="4049996"/>
          <a:ext cx="4534533" cy="2669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表 8">
            <a:extLst>
              <a:ext uri="{FF2B5EF4-FFF2-40B4-BE49-F238E27FC236}">
                <a16:creationId xmlns:a16="http://schemas.microsoft.com/office/drawing/2014/main" id="{432706A3-E66B-5B45-AA7C-605695A3B85A}"/>
              </a:ext>
            </a:extLst>
          </p:cNvPr>
          <p:cNvGraphicFramePr>
            <a:graphicFrameLocks noGrp="1"/>
          </p:cNvGraphicFramePr>
          <p:nvPr>
            <p:extLst>
              <p:ext uri="{D42A27DB-BD31-4B8C-83A1-F6EECF244321}">
                <p14:modId xmlns:p14="http://schemas.microsoft.com/office/powerpoint/2010/main" val="1053941381"/>
              </p:ext>
            </p:extLst>
          </p:nvPr>
        </p:nvGraphicFramePr>
        <p:xfrm>
          <a:off x="180101" y="4120842"/>
          <a:ext cx="4161344" cy="2769253"/>
        </p:xfrm>
        <a:graphic>
          <a:graphicData uri="http://schemas.openxmlformats.org/drawingml/2006/table">
            <a:tbl>
              <a:tblPr>
                <a:tableStyleId>{5940675A-B579-460E-94D1-54222C63F5DA}</a:tableStyleId>
              </a:tblPr>
              <a:tblGrid>
                <a:gridCol w="462050">
                  <a:extLst>
                    <a:ext uri="{9D8B030D-6E8A-4147-A177-3AD203B41FA5}">
                      <a16:colId xmlns:a16="http://schemas.microsoft.com/office/drawing/2014/main" val="2067645587"/>
                    </a:ext>
                  </a:extLst>
                </a:gridCol>
                <a:gridCol w="3699294">
                  <a:extLst>
                    <a:ext uri="{9D8B030D-6E8A-4147-A177-3AD203B41FA5}">
                      <a16:colId xmlns:a16="http://schemas.microsoft.com/office/drawing/2014/main" val="1431404620"/>
                    </a:ext>
                  </a:extLst>
                </a:gridCol>
              </a:tblGrid>
              <a:tr h="326561">
                <a:tc>
                  <a:txBody>
                    <a:bodyPr/>
                    <a:lstStyle/>
                    <a:p>
                      <a:pPr algn="ctr" fontAlgn="ctr"/>
                      <a:r>
                        <a:rPr lang="ja-JP" altLang="en-US" sz="1600" b="0" i="0" u="none" strike="noStrike">
                          <a:effectLst/>
                          <a:ea typeface="MS UI Gothic" panose="020B0600070205080204" pitchFamily="34" charset="-128"/>
                        </a:rPr>
                        <a:t>障害</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カーネルモジュールの内容</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33081040"/>
                  </a:ext>
                </a:extLst>
              </a:tr>
              <a:tr h="326561">
                <a:tc>
                  <a:txBody>
                    <a:bodyPr/>
                    <a:lstStyle/>
                    <a:p>
                      <a:pPr algn="ctr" fontAlgn="ctr"/>
                      <a:r>
                        <a:rPr lang="en-US" sz="1600" u="none" strike="noStrike">
                          <a:effectLst/>
                        </a:rPr>
                        <a:t>F1</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全</a:t>
                      </a:r>
                      <a:r>
                        <a:rPr lang="en-US" sz="1600" u="none" strike="noStrike" dirty="0">
                          <a:effectLst/>
                        </a:rPr>
                        <a:t>CPU</a:t>
                      </a:r>
                      <a:r>
                        <a:rPr lang="ja-JP" altLang="en-US" sz="1600" u="none" strike="noStrike">
                          <a:effectLst/>
                        </a:rPr>
                        <a:t>でスピンロックによるデッドロック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152498357"/>
                  </a:ext>
                </a:extLst>
              </a:tr>
              <a:tr h="326561">
                <a:tc>
                  <a:txBody>
                    <a:bodyPr/>
                    <a:lstStyle/>
                    <a:p>
                      <a:pPr algn="ctr" fontAlgn="ctr"/>
                      <a:r>
                        <a:rPr lang="en-US" sz="1600" u="none" strike="noStrike">
                          <a:effectLst/>
                        </a:rPr>
                        <a:t>F2</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全</a:t>
                      </a:r>
                      <a:r>
                        <a:rPr lang="en-US" sz="1600" u="none" strike="noStrike" dirty="0">
                          <a:effectLst/>
                        </a:rPr>
                        <a:t>CPU</a:t>
                      </a:r>
                      <a:r>
                        <a:rPr lang="ja-JP" altLang="en-US" sz="1600" u="none" strike="noStrike">
                          <a:effectLst/>
                        </a:rPr>
                        <a:t>で無限ループ</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41504102"/>
                  </a:ext>
                </a:extLst>
              </a:tr>
              <a:tr h="326561">
                <a:tc>
                  <a:txBody>
                    <a:bodyPr/>
                    <a:lstStyle/>
                    <a:p>
                      <a:pPr algn="ctr" fontAlgn="ctr"/>
                      <a:r>
                        <a:rPr lang="en-US" sz="1600" u="none" strike="noStrike">
                          <a:effectLst/>
                        </a:rPr>
                        <a:t>F3</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全</a:t>
                      </a:r>
                      <a:r>
                        <a:rPr lang="en-US" sz="1600" u="none" strike="noStrike" dirty="0">
                          <a:effectLst/>
                        </a:rPr>
                        <a:t>CPU</a:t>
                      </a:r>
                      <a:r>
                        <a:rPr lang="ja-JP" altLang="en-US" sz="1600" u="none" strike="noStrike">
                          <a:effectLst/>
                        </a:rPr>
                        <a:t>で無限ループ（プリエンプション禁止）</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12630142"/>
                  </a:ext>
                </a:extLst>
              </a:tr>
              <a:tr h="326561">
                <a:tc>
                  <a:txBody>
                    <a:bodyPr/>
                    <a:lstStyle/>
                    <a:p>
                      <a:pPr algn="ctr" fontAlgn="ctr"/>
                      <a:r>
                        <a:rPr lang="en-US" sz="1600" u="none" strike="noStrike">
                          <a:effectLst/>
                        </a:rPr>
                        <a:t>F4</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dirty="0">
                          <a:effectLst/>
                        </a:rPr>
                        <a:t>TCP</a:t>
                      </a:r>
                      <a:r>
                        <a:rPr lang="ja-JP" altLang="en-US" sz="1600" b="0" i="0" u="none" strike="noStrike">
                          <a:effectLst/>
                          <a:ea typeface="MS UI Gothic" panose="020B0600070205080204" pitchFamily="34" charset="-128"/>
                        </a:rPr>
                        <a:t>の送信時にデッドロック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527781694"/>
                  </a:ext>
                </a:extLst>
              </a:tr>
              <a:tr h="639243">
                <a:tc>
                  <a:txBody>
                    <a:bodyPr/>
                    <a:lstStyle/>
                    <a:p>
                      <a:pPr algn="ctr" fontAlgn="ctr"/>
                      <a:r>
                        <a:rPr lang="en-US" sz="1600" u="none" strike="noStrike">
                          <a:effectLst/>
                        </a:rPr>
                        <a:t>F5</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スピンロック後にスリープ，全</a:t>
                      </a:r>
                      <a:r>
                        <a:rPr lang="en-US" sz="1600" u="none" strike="noStrike" dirty="0">
                          <a:effectLst/>
                        </a:rPr>
                        <a:t>CPU</a:t>
                      </a:r>
                      <a:r>
                        <a:rPr lang="ja-JP" altLang="en-US" sz="1600" u="none" strike="noStrike">
                          <a:effectLst/>
                        </a:rPr>
                        <a:t>がスピンロックを待機</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215302757"/>
                  </a:ext>
                </a:extLst>
              </a:tr>
              <a:tr h="326561">
                <a:tc>
                  <a:txBody>
                    <a:bodyPr/>
                    <a:lstStyle/>
                    <a:p>
                      <a:pPr algn="ctr" fontAlgn="ctr"/>
                      <a:r>
                        <a:rPr lang="en-US" sz="1600" u="none" strike="noStrike">
                          <a:effectLst/>
                        </a:rPr>
                        <a:t>F6</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大量のメモリを確保</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469252605"/>
                  </a:ext>
                </a:extLst>
              </a:tr>
            </a:tbl>
          </a:graphicData>
        </a:graphic>
      </p:graphicFrame>
    </p:spTree>
    <p:extLst>
      <p:ext uri="{BB962C8B-B14F-4D97-AF65-F5344CB8AC3E}">
        <p14:creationId xmlns:p14="http://schemas.microsoft.com/office/powerpoint/2010/main" val="1938252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ECA23-526A-F74E-98BE-EA87C891FB8C}"/>
              </a:ext>
            </a:extLst>
          </p:cNvPr>
          <p:cNvSpPr>
            <a:spLocks noGrp="1"/>
          </p:cNvSpPr>
          <p:nvPr>
            <p:ph type="title"/>
          </p:nvPr>
        </p:nvSpPr>
        <p:spPr/>
        <p:txBody>
          <a:bodyPr/>
          <a:lstStyle/>
          <a:p>
            <a:r>
              <a:rPr kumimoji="1" lang="ja-JP" altLang="en-US"/>
              <a:t>従来の検知手法との比較</a:t>
            </a:r>
          </a:p>
        </p:txBody>
      </p:sp>
      <p:sp>
        <p:nvSpPr>
          <p:cNvPr id="3" name="コンテンツ プレースホルダー 2">
            <a:extLst>
              <a:ext uri="{FF2B5EF4-FFF2-40B4-BE49-F238E27FC236}">
                <a16:creationId xmlns:a16="http://schemas.microsoft.com/office/drawing/2014/main" id="{0E7324D8-3A12-5646-8527-7995E898C1E5}"/>
              </a:ext>
            </a:extLst>
          </p:cNvPr>
          <p:cNvSpPr>
            <a:spLocks noGrp="1"/>
          </p:cNvSpPr>
          <p:nvPr>
            <p:ph idx="1"/>
          </p:nvPr>
        </p:nvSpPr>
        <p:spPr/>
        <p:txBody>
          <a:bodyPr/>
          <a:lstStyle/>
          <a:p>
            <a:r>
              <a:rPr lang="ja-JP" altLang="en-US"/>
              <a:t>従来の検知手法によるリモートホストへの通知と比較</a:t>
            </a:r>
            <a:endParaRPr kumimoji="1" lang="en-US" altLang="ja-JP" dirty="0"/>
          </a:p>
          <a:p>
            <a:pPr lvl="2"/>
            <a:r>
              <a:rPr lang="en-US" altLang="ja-JP" dirty="0"/>
              <a:t>GPU</a:t>
            </a:r>
            <a:r>
              <a:rPr lang="ja-JP" altLang="en-US"/>
              <a:t>上で検知した障害を</a:t>
            </a:r>
            <a:r>
              <a:rPr lang="en-US" altLang="ja-JP" dirty="0"/>
              <a:t>OS</a:t>
            </a:r>
            <a:r>
              <a:rPr lang="ja-JP" altLang="en-US"/>
              <a:t>の通信機能で通知</a:t>
            </a:r>
            <a:endParaRPr kumimoji="1" lang="en-US" altLang="ja-JP" dirty="0"/>
          </a:p>
          <a:p>
            <a:pPr lvl="2"/>
            <a:r>
              <a:rPr lang="ja-JP" altLang="en-US"/>
              <a:t>カーネルモジュール内で障害を検知して通知</a:t>
            </a:r>
            <a:endParaRPr lang="en-US" altLang="ja-JP" dirty="0"/>
          </a:p>
          <a:p>
            <a:r>
              <a:rPr kumimoji="1" lang="en-US" altLang="ja-JP" dirty="0"/>
              <a:t>GRASS</a:t>
            </a:r>
            <a:r>
              <a:rPr kumimoji="1" lang="ja-JP" altLang="en-US"/>
              <a:t>はより</a:t>
            </a:r>
            <a:r>
              <a:rPr lang="ja-JP" altLang="en-US"/>
              <a:t>多くの</a:t>
            </a:r>
            <a:r>
              <a:rPr kumimoji="1" lang="ja-JP" altLang="en-US"/>
              <a:t>障害をリモートホストに通知できることを確認</a:t>
            </a:r>
            <a:endParaRPr kumimoji="1" lang="en-US" altLang="ja-JP" dirty="0"/>
          </a:p>
          <a:p>
            <a:pPr lvl="1"/>
            <a:r>
              <a:rPr kumimoji="1" lang="ja-JP" altLang="en-US"/>
              <a:t>従来の検知手法は割り込みの禁止やデータ送信時のデッドロックで障害情報の通知ができなくなる</a:t>
            </a:r>
          </a:p>
        </p:txBody>
      </p:sp>
      <p:sp>
        <p:nvSpPr>
          <p:cNvPr id="4" name="スライド番号プレースホルダー 3">
            <a:extLst>
              <a:ext uri="{FF2B5EF4-FFF2-40B4-BE49-F238E27FC236}">
                <a16:creationId xmlns:a16="http://schemas.microsoft.com/office/drawing/2014/main" id="{0416D647-5CDC-784F-AF16-ADF9B0E34B5D}"/>
              </a:ext>
            </a:extLst>
          </p:cNvPr>
          <p:cNvSpPr>
            <a:spLocks noGrp="1"/>
          </p:cNvSpPr>
          <p:nvPr>
            <p:ph type="sldNum" sz="quarter" idx="12"/>
          </p:nvPr>
        </p:nvSpPr>
        <p:spPr/>
        <p:txBody>
          <a:bodyPr/>
          <a:lstStyle/>
          <a:p>
            <a:fld id="{D6F57A23-CB21-D340-80A0-623F78F268E8}" type="slidenum">
              <a:rPr lang="ja-JP" altLang="en-US" smtClean="0"/>
              <a:pPr/>
              <a:t>25</a:t>
            </a:fld>
            <a:endParaRPr lang="ja-JP" altLang="en-US"/>
          </a:p>
        </p:txBody>
      </p:sp>
      <p:graphicFrame>
        <p:nvGraphicFramePr>
          <p:cNvPr id="7" name="表 6">
            <a:extLst>
              <a:ext uri="{FF2B5EF4-FFF2-40B4-BE49-F238E27FC236}">
                <a16:creationId xmlns:a16="http://schemas.microsoft.com/office/drawing/2014/main" id="{1AA625F8-5C5A-6B4B-A3FF-773632C68B99}"/>
              </a:ext>
            </a:extLst>
          </p:cNvPr>
          <p:cNvGraphicFramePr>
            <a:graphicFrameLocks noGrp="1"/>
          </p:cNvGraphicFramePr>
          <p:nvPr>
            <p:extLst>
              <p:ext uri="{D42A27DB-BD31-4B8C-83A1-F6EECF244321}">
                <p14:modId xmlns:p14="http://schemas.microsoft.com/office/powerpoint/2010/main" val="4278708250"/>
              </p:ext>
            </p:extLst>
          </p:nvPr>
        </p:nvGraphicFramePr>
        <p:xfrm>
          <a:off x="470917" y="4783016"/>
          <a:ext cx="8202165" cy="1937596"/>
        </p:xfrm>
        <a:graphic>
          <a:graphicData uri="http://schemas.openxmlformats.org/drawingml/2006/table">
            <a:tbl>
              <a:tblPr>
                <a:tableStyleId>{5940675A-B579-460E-94D1-54222C63F5DA}</a:tableStyleId>
              </a:tblPr>
              <a:tblGrid>
                <a:gridCol w="2213712">
                  <a:extLst>
                    <a:ext uri="{9D8B030D-6E8A-4147-A177-3AD203B41FA5}">
                      <a16:colId xmlns:a16="http://schemas.microsoft.com/office/drawing/2014/main" val="2136983184"/>
                    </a:ext>
                  </a:extLst>
                </a:gridCol>
                <a:gridCol w="1153277">
                  <a:extLst>
                    <a:ext uri="{9D8B030D-6E8A-4147-A177-3AD203B41FA5}">
                      <a16:colId xmlns:a16="http://schemas.microsoft.com/office/drawing/2014/main" val="2106906635"/>
                    </a:ext>
                  </a:extLst>
                </a:gridCol>
                <a:gridCol w="1017217">
                  <a:extLst>
                    <a:ext uri="{9D8B030D-6E8A-4147-A177-3AD203B41FA5}">
                      <a16:colId xmlns:a16="http://schemas.microsoft.com/office/drawing/2014/main" val="4269100268"/>
                    </a:ext>
                  </a:extLst>
                </a:gridCol>
                <a:gridCol w="498437">
                  <a:extLst>
                    <a:ext uri="{9D8B030D-6E8A-4147-A177-3AD203B41FA5}">
                      <a16:colId xmlns:a16="http://schemas.microsoft.com/office/drawing/2014/main" val="3090355337"/>
                    </a:ext>
                  </a:extLst>
                </a:gridCol>
                <a:gridCol w="498437">
                  <a:extLst>
                    <a:ext uri="{9D8B030D-6E8A-4147-A177-3AD203B41FA5}">
                      <a16:colId xmlns:a16="http://schemas.microsoft.com/office/drawing/2014/main" val="1270626479"/>
                    </a:ext>
                  </a:extLst>
                </a:gridCol>
                <a:gridCol w="498437">
                  <a:extLst>
                    <a:ext uri="{9D8B030D-6E8A-4147-A177-3AD203B41FA5}">
                      <a16:colId xmlns:a16="http://schemas.microsoft.com/office/drawing/2014/main" val="1773251135"/>
                    </a:ext>
                  </a:extLst>
                </a:gridCol>
                <a:gridCol w="498437">
                  <a:extLst>
                    <a:ext uri="{9D8B030D-6E8A-4147-A177-3AD203B41FA5}">
                      <a16:colId xmlns:a16="http://schemas.microsoft.com/office/drawing/2014/main" val="846068801"/>
                    </a:ext>
                  </a:extLst>
                </a:gridCol>
                <a:gridCol w="498437">
                  <a:extLst>
                    <a:ext uri="{9D8B030D-6E8A-4147-A177-3AD203B41FA5}">
                      <a16:colId xmlns:a16="http://schemas.microsoft.com/office/drawing/2014/main" val="1006187295"/>
                    </a:ext>
                  </a:extLst>
                </a:gridCol>
                <a:gridCol w="498437">
                  <a:extLst>
                    <a:ext uri="{9D8B030D-6E8A-4147-A177-3AD203B41FA5}">
                      <a16:colId xmlns:a16="http://schemas.microsoft.com/office/drawing/2014/main" val="3528192877"/>
                    </a:ext>
                  </a:extLst>
                </a:gridCol>
                <a:gridCol w="827337">
                  <a:extLst>
                    <a:ext uri="{9D8B030D-6E8A-4147-A177-3AD203B41FA5}">
                      <a16:colId xmlns:a16="http://schemas.microsoft.com/office/drawing/2014/main" val="195276700"/>
                    </a:ext>
                  </a:extLst>
                </a:gridCol>
              </a:tblGrid>
              <a:tr h="321478">
                <a:tc rowSpan="2">
                  <a:txBody>
                    <a:bodyPr/>
                    <a:lstStyle/>
                    <a:p>
                      <a:pPr algn="ctr" fontAlgn="ctr"/>
                      <a:r>
                        <a:rPr lang="ja-JP" altLang="en-US" sz="1600" b="0" i="0" u="none" strike="noStrike">
                          <a:effectLst/>
                          <a:ea typeface="MS UI Gothic" panose="020B0600070205080204" pitchFamily="34" charset="-128"/>
                        </a:rPr>
                        <a:t>障害検知および通知手法</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gridSpan="2">
                  <a:txBody>
                    <a:bodyPr/>
                    <a:lstStyle/>
                    <a:p>
                      <a:pPr algn="ctr" fontAlgn="ctr"/>
                      <a:r>
                        <a:rPr lang="en-US" sz="1600" u="none" strike="noStrike">
                          <a:effectLst/>
                        </a:rPr>
                        <a:t>GPUSentinel</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gridSpan="6">
                  <a:txBody>
                    <a:bodyPr/>
                    <a:lstStyle/>
                    <a:p>
                      <a:pPr algn="ctr" fontAlgn="ctr"/>
                      <a:r>
                        <a:rPr lang="en-US" sz="1600" u="none" strike="noStrike">
                          <a:effectLst/>
                        </a:rPr>
                        <a:t>SHFH</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600" b="0" i="0" u="none" strike="noStrike">
                          <a:effectLst/>
                          <a:ea typeface="MS UI Gothic" panose="020B0600070205080204" pitchFamily="34" charset="-128"/>
                        </a:rPr>
                        <a:t>カーネル</a:t>
                      </a:r>
                      <a:br>
                        <a:rPr lang="ja-JP" altLang="en-US" sz="1600" b="0" i="0" u="none" strike="noStrike">
                          <a:effectLst/>
                          <a:ea typeface="MS UI Gothic" panose="020B0600070205080204" pitchFamily="34" charset="-128"/>
                        </a:rPr>
                      </a:br>
                      <a:r>
                        <a:rPr lang="ja-JP" altLang="en-US" sz="1600" b="0" i="0" u="none" strike="noStrike">
                          <a:effectLst/>
                          <a:ea typeface="MS UI Gothic" panose="020B0600070205080204" pitchFamily="34" charset="-128"/>
                        </a:rPr>
                        <a:t>パニック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78643811"/>
                  </a:ext>
                </a:extLst>
              </a:tr>
              <a:tr h="342291">
                <a:tc vMerge="1">
                  <a:txBody>
                    <a:bodyPr/>
                    <a:lstStyle/>
                    <a:p>
                      <a:endParaRPr kumimoji="1" lang="ja-JP" altLang="en-US"/>
                    </a:p>
                  </a:txBody>
                  <a:tcPr/>
                </a:tc>
                <a:tc>
                  <a:txBody>
                    <a:bodyPr/>
                    <a:lstStyle/>
                    <a:p>
                      <a:pPr algn="ctr" fontAlgn="ctr"/>
                      <a:r>
                        <a:rPr lang="en-US" sz="1600" u="none" strike="noStrike" dirty="0">
                          <a:effectLst/>
                        </a:rPr>
                        <a:t>CPU</a:t>
                      </a:r>
                      <a:r>
                        <a:rPr lang="ja-JP" altLang="en-US" sz="1600" b="0" i="0" u="none" strike="noStrike">
                          <a:effectLst/>
                          <a:ea typeface="MS UI Gothic" panose="020B0600070205080204" pitchFamily="34" charset="-128"/>
                        </a:rPr>
                        <a:t>高負荷</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メモリリーク</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F1</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F2</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F3</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F4</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a:effectLst/>
                        </a:rPr>
                        <a:t>F5</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sz="1600" u="none" strike="noStrike" dirty="0">
                          <a:effectLst/>
                        </a:rPr>
                        <a:t>F6</a:t>
                      </a:r>
                      <a:endParaRPr lang="en-US"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vMerge="1">
                  <a:txBody>
                    <a:bodyPr/>
                    <a:lstStyle/>
                    <a:p>
                      <a:endParaRPr kumimoji="1" lang="ja-JP" altLang="en-US"/>
                    </a:p>
                  </a:txBody>
                  <a:tcPr/>
                </a:tc>
                <a:extLst>
                  <a:ext uri="{0D108BD9-81ED-4DB2-BD59-A6C34878D82A}">
                    <a16:rowId xmlns:a16="http://schemas.microsoft.com/office/drawing/2014/main" val="393739030"/>
                  </a:ext>
                </a:extLst>
              </a:tr>
              <a:tr h="630871">
                <a:tc>
                  <a:txBody>
                    <a:bodyPr/>
                    <a:lstStyle/>
                    <a:p>
                      <a:pPr algn="ctr" fontAlgn="ctr"/>
                      <a:r>
                        <a:rPr lang="en-US" sz="1600" u="none" strike="noStrike" dirty="0">
                          <a:effectLst/>
                        </a:rPr>
                        <a:t>GPUSentinel </a:t>
                      </a:r>
                      <a:br>
                        <a:rPr lang="en-US" sz="1600" u="none" strike="noStrike" dirty="0">
                          <a:effectLst/>
                        </a:rPr>
                      </a:br>
                      <a:r>
                        <a:rPr lang="en-US" sz="1600" u="none" strike="noStrike" dirty="0">
                          <a:effectLst/>
                        </a:rPr>
                        <a:t>+ OS</a:t>
                      </a:r>
                      <a:r>
                        <a:rPr lang="ja-JP" altLang="en-US" sz="1600" b="0" i="0" u="none" strike="noStrike">
                          <a:effectLst/>
                          <a:ea typeface="MS UI Gothic" panose="020B0600070205080204" pitchFamily="34" charset="-128"/>
                        </a:rPr>
                        <a:t>の通信機能</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73691597"/>
                  </a:ext>
                </a:extLst>
              </a:tr>
              <a:tr h="321478">
                <a:tc>
                  <a:txBody>
                    <a:bodyPr/>
                    <a:lstStyle/>
                    <a:p>
                      <a:pPr algn="ctr" fontAlgn="ctr"/>
                      <a:r>
                        <a:rPr lang="ja-JP" altLang="en-US" sz="1600" b="0" i="0" u="none" strike="noStrike">
                          <a:effectLst/>
                          <a:ea typeface="MS UI Gothic" panose="020B0600070205080204" pitchFamily="34" charset="-128"/>
                        </a:rPr>
                        <a:t>カーネルモジュール</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en-US" altLang="ja-JP" sz="1600" b="0" i="0" u="none" strike="noStrike" dirty="0">
                          <a:effectLst/>
                          <a:ea typeface="MS UI Gothic" panose="020B0600070205080204" pitchFamily="34" charset="-128"/>
                        </a:rPr>
                        <a:t>×</a:t>
                      </a:r>
                      <a:endParaRPr lang="en-US" altLang="ja-JP" sz="16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186268174"/>
                  </a:ext>
                </a:extLst>
              </a:tr>
              <a:tr h="321478">
                <a:tc>
                  <a:txBody>
                    <a:bodyPr/>
                    <a:lstStyle/>
                    <a:p>
                      <a:pPr algn="ctr" fontAlgn="ctr"/>
                      <a:r>
                        <a:rPr lang="en-US" sz="1600" u="none" strike="noStrike">
                          <a:effectLst/>
                        </a:rPr>
                        <a:t>GRASS</a:t>
                      </a:r>
                      <a:endParaRPr 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ctr" fontAlgn="ctr"/>
                      <a:r>
                        <a:rPr lang="ja-JP" altLang="en-US" sz="1600" b="0" i="0" u="none" strike="noStrike">
                          <a:effectLst/>
                          <a:ea typeface="MS UI Gothic" panose="020B0600070205080204" pitchFamily="34" charset="-128"/>
                        </a:rPr>
                        <a:t>○</a:t>
                      </a:r>
                      <a:endParaRPr lang="ja-JP" altLang="en-US" sz="16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710487099"/>
                  </a:ext>
                </a:extLst>
              </a:tr>
            </a:tbl>
          </a:graphicData>
        </a:graphic>
      </p:graphicFrame>
    </p:spTree>
    <p:extLst>
      <p:ext uri="{BB962C8B-B14F-4D97-AF65-F5344CB8AC3E}">
        <p14:creationId xmlns:p14="http://schemas.microsoft.com/office/powerpoint/2010/main" val="802848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関連研究</a:t>
            </a:r>
          </a:p>
        </p:txBody>
      </p:sp>
      <p:sp>
        <p:nvSpPr>
          <p:cNvPr id="3" name="コンテンツ プレースホルダー 2"/>
          <p:cNvSpPr>
            <a:spLocks noGrp="1"/>
          </p:cNvSpPr>
          <p:nvPr>
            <p:ph idx="1"/>
          </p:nvPr>
        </p:nvSpPr>
        <p:spPr/>
        <p:txBody>
          <a:bodyPr>
            <a:normAutofit/>
          </a:bodyPr>
          <a:lstStyle/>
          <a:p>
            <a:r>
              <a:rPr lang="en-US" altLang="ja-JP" dirty="0" err="1"/>
              <a:t>GPUnet</a:t>
            </a:r>
            <a:r>
              <a:rPr lang="en-US" altLang="ja-JP" dirty="0"/>
              <a:t> </a:t>
            </a:r>
            <a:r>
              <a:rPr lang="en-US" altLang="ja-JP" sz="2400" dirty="0"/>
              <a:t>[Kim et al. ’14]</a:t>
            </a:r>
          </a:p>
          <a:p>
            <a:pPr lvl="1"/>
            <a:r>
              <a:rPr lang="en-US" altLang="ja-JP" dirty="0" err="1"/>
              <a:t>GPUDirect</a:t>
            </a:r>
            <a:r>
              <a:rPr lang="en-US" altLang="ja-JP" dirty="0"/>
              <a:t> RDMA</a:t>
            </a:r>
            <a:r>
              <a:rPr lang="ja-JP" altLang="en-US"/>
              <a:t>を用いて</a:t>
            </a:r>
            <a:r>
              <a:rPr lang="en-US" altLang="ja-JP" dirty="0"/>
              <a:t>GPU</a:t>
            </a:r>
            <a:r>
              <a:rPr lang="ja-JP" altLang="en-US"/>
              <a:t>にデータを送信</a:t>
            </a:r>
            <a:endParaRPr lang="en-US" altLang="ja-JP" dirty="0"/>
          </a:p>
          <a:p>
            <a:pPr lvl="1"/>
            <a:r>
              <a:rPr lang="en-US" altLang="ja-JP" dirty="0"/>
              <a:t>GPU</a:t>
            </a:r>
            <a:r>
              <a:rPr lang="ja-JP" altLang="en-US"/>
              <a:t>からのデータ送信は</a:t>
            </a:r>
            <a:r>
              <a:rPr lang="en-US" altLang="ja-JP" dirty="0"/>
              <a:t>CPU</a:t>
            </a:r>
            <a:r>
              <a:rPr lang="ja-JP" altLang="en-US"/>
              <a:t>経由</a:t>
            </a:r>
            <a:endParaRPr lang="en-US" altLang="ja-JP" dirty="0"/>
          </a:p>
          <a:p>
            <a:r>
              <a:rPr lang="en-US" altLang="ja-JP" dirty="0" err="1"/>
              <a:t>Infiniband</a:t>
            </a:r>
            <a:r>
              <a:rPr lang="en-US" altLang="ja-JP" dirty="0"/>
              <a:t>-Verbs on GPU </a:t>
            </a:r>
            <a:r>
              <a:rPr lang="en-US" altLang="ja-JP" sz="2400" dirty="0"/>
              <a:t>[Oden et al.'14]</a:t>
            </a:r>
            <a:endParaRPr lang="en-US" altLang="ja-JP" dirty="0"/>
          </a:p>
          <a:p>
            <a:pPr lvl="1"/>
            <a:r>
              <a:rPr lang="en-US" altLang="ja-JP" dirty="0"/>
              <a:t>GPU</a:t>
            </a:r>
            <a:r>
              <a:rPr lang="ja-JP" altLang="en-US"/>
              <a:t>だけで</a:t>
            </a:r>
            <a:r>
              <a:rPr lang="en-US" altLang="ja-JP" dirty="0"/>
              <a:t>RDMA</a:t>
            </a:r>
            <a:r>
              <a:rPr lang="ja-JP" altLang="en-US"/>
              <a:t>を用いた送受信が可能</a:t>
            </a:r>
            <a:endParaRPr lang="en-US" altLang="ja-JP" dirty="0"/>
          </a:p>
          <a:p>
            <a:pPr lvl="1"/>
            <a:r>
              <a:rPr lang="ja-JP" altLang="en-US"/>
              <a:t>ドライバとライブラリの改変が必要</a:t>
            </a:r>
            <a:endParaRPr lang="en-US" altLang="ja-JP" dirty="0"/>
          </a:p>
          <a:p>
            <a:r>
              <a:rPr lang="en-US" altLang="ja-JP" dirty="0" err="1"/>
              <a:t>HyperCheck</a:t>
            </a:r>
            <a:r>
              <a:rPr lang="en-US" altLang="ja-JP" dirty="0"/>
              <a:t> </a:t>
            </a:r>
            <a:r>
              <a:rPr lang="en-US" altLang="ja-JP" sz="2400" dirty="0"/>
              <a:t>[Wang et al.’10]</a:t>
            </a:r>
          </a:p>
          <a:p>
            <a:pPr lvl="1"/>
            <a:r>
              <a:rPr lang="ja-JP" altLang="en-US"/>
              <a:t>システム管理モード（</a:t>
            </a:r>
            <a:r>
              <a:rPr lang="en-US" altLang="ja-JP" dirty="0"/>
              <a:t>SMM</a:t>
            </a:r>
            <a:r>
              <a:rPr lang="ja-JP" altLang="en-US"/>
              <a:t>）でメモリ全体をリモートホストに転送して</a:t>
            </a:r>
            <a:r>
              <a:rPr lang="en-US" altLang="ja-JP" dirty="0"/>
              <a:t>OS</a:t>
            </a:r>
            <a:r>
              <a:rPr lang="ja-JP" altLang="en-US"/>
              <a:t>の改竄を監視</a:t>
            </a:r>
            <a:endParaRPr lang="en-US" altLang="ja-JP" dirty="0"/>
          </a:p>
          <a:p>
            <a:pPr lvl="1"/>
            <a:r>
              <a:rPr lang="ja-JP" altLang="en-US"/>
              <a:t>監視対象を拡げるとネットワーク転送量が増大</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316167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p>
        </p:txBody>
      </p:sp>
      <p:sp>
        <p:nvSpPr>
          <p:cNvPr id="3" name="コンテンツ プレースホルダー 2"/>
          <p:cNvSpPr>
            <a:spLocks noGrp="1"/>
          </p:cNvSpPr>
          <p:nvPr>
            <p:ph idx="1"/>
          </p:nvPr>
        </p:nvSpPr>
        <p:spPr/>
        <p:txBody>
          <a:bodyPr>
            <a:normAutofit/>
          </a:bodyPr>
          <a:lstStyle/>
          <a:p>
            <a:r>
              <a:rPr lang="ja-JP" altLang="en-US" dirty="0">
                <a:solidFill>
                  <a:schemeClr val="tx1"/>
                </a:solidFill>
              </a:rPr>
              <a:t>監視対象ホストの</a:t>
            </a:r>
            <a:r>
              <a:rPr lang="en-US" altLang="ja-JP" dirty="0">
                <a:solidFill>
                  <a:schemeClr val="tx1"/>
                </a:solidFill>
              </a:rPr>
              <a:t>GPU</a:t>
            </a:r>
            <a:r>
              <a:rPr lang="ja-JP" altLang="en-US">
                <a:solidFill>
                  <a:schemeClr val="tx1"/>
                </a:solidFill>
              </a:rPr>
              <a:t>と直接ネットワーク通信</a:t>
            </a:r>
            <a:r>
              <a:rPr lang="ja-JP" altLang="en-US" dirty="0">
                <a:solidFill>
                  <a:schemeClr val="tx1"/>
                </a:solidFill>
              </a:rPr>
              <a:t>を</a:t>
            </a:r>
            <a:r>
              <a:rPr lang="ja-JP" altLang="en-US">
                <a:solidFill>
                  <a:schemeClr val="tx1"/>
                </a:solidFill>
              </a:rPr>
              <a:t>行い，障害</a:t>
            </a:r>
            <a:r>
              <a:rPr lang="ja-JP" altLang="en-US"/>
              <a:t>情報を取得</a:t>
            </a:r>
            <a:r>
              <a:rPr lang="ja-JP" altLang="en-US">
                <a:solidFill>
                  <a:schemeClr val="tx1"/>
                </a:solidFill>
              </a:rPr>
              <a:t>する</a:t>
            </a:r>
            <a:r>
              <a:rPr lang="ja-JP" altLang="en-US" dirty="0">
                <a:solidFill>
                  <a:schemeClr val="tx1"/>
                </a:solidFill>
              </a:rPr>
              <a:t>システム</a:t>
            </a:r>
            <a:r>
              <a:rPr lang="en-US" altLang="ja-JP" dirty="0">
                <a:solidFill>
                  <a:schemeClr val="tx1"/>
                </a:solidFill>
              </a:rPr>
              <a:t>GRASS</a:t>
            </a:r>
            <a:r>
              <a:rPr lang="ja-JP" altLang="en-US" dirty="0">
                <a:solidFill>
                  <a:schemeClr val="tx1"/>
                </a:solidFill>
              </a:rPr>
              <a:t>を提案</a:t>
            </a:r>
            <a:endParaRPr lang="en-US" altLang="ja-JP" dirty="0">
              <a:solidFill>
                <a:schemeClr val="tx1"/>
              </a:solidFill>
            </a:endParaRPr>
          </a:p>
          <a:p>
            <a:pPr lvl="1"/>
            <a:r>
              <a:rPr lang="en-US" altLang="ja-JP" dirty="0">
                <a:solidFill>
                  <a:schemeClr val="tx1"/>
                </a:solidFill>
              </a:rPr>
              <a:t>GPUDirect RDMA</a:t>
            </a:r>
            <a:r>
              <a:rPr lang="ja-JP" altLang="en-US">
                <a:solidFill>
                  <a:schemeClr val="tx1"/>
                </a:solidFill>
              </a:rPr>
              <a:t>とポーリング</a:t>
            </a:r>
            <a:r>
              <a:rPr lang="ja-JP" altLang="en-US"/>
              <a:t>により，</a:t>
            </a:r>
            <a:r>
              <a:rPr lang="en-US" altLang="ja-JP" dirty="0">
                <a:solidFill>
                  <a:schemeClr val="tx1"/>
                </a:solidFill>
              </a:rPr>
              <a:t>GPU</a:t>
            </a:r>
            <a:r>
              <a:rPr lang="ja-JP" altLang="en-US">
                <a:solidFill>
                  <a:schemeClr val="tx1"/>
                </a:solidFill>
              </a:rPr>
              <a:t>との通信を実現</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に</a:t>
            </a:r>
            <a:r>
              <a:rPr lang="ja-JP" altLang="en-US"/>
              <a:t>障害</a:t>
            </a:r>
            <a:r>
              <a:rPr lang="ja-JP" altLang="en-US">
                <a:solidFill>
                  <a:schemeClr val="tx1"/>
                </a:solidFill>
              </a:rPr>
              <a:t>が発生しても詳細な</a:t>
            </a:r>
            <a:r>
              <a:rPr lang="ja-JP" altLang="en-US"/>
              <a:t>障害情報</a:t>
            </a:r>
            <a:r>
              <a:rPr lang="ja-JP" altLang="en-US">
                <a:solidFill>
                  <a:schemeClr val="tx1"/>
                </a:solidFill>
              </a:rPr>
              <a:t>の取得が可能</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監視システム自体の</a:t>
            </a:r>
            <a:r>
              <a:rPr lang="ja-JP" altLang="en-US"/>
              <a:t>障害</a:t>
            </a:r>
            <a:r>
              <a:rPr lang="ja-JP" altLang="en-US">
                <a:solidFill>
                  <a:schemeClr val="tx1"/>
                </a:solidFill>
              </a:rPr>
              <a:t>検知も可能</a:t>
            </a:r>
            <a:endParaRPr lang="en-US" altLang="ja-JP" dirty="0">
              <a:solidFill>
                <a:schemeClr val="tx1"/>
              </a:solidFill>
            </a:endParaRPr>
          </a:p>
          <a:p>
            <a:pPr lvl="1"/>
            <a:r>
              <a:rPr lang="ja-JP" altLang="en-US"/>
              <a:t>リモートホストに障害情報が通知されることを確認</a:t>
            </a:r>
            <a:endParaRPr lang="en-US" altLang="ja-JP" dirty="0"/>
          </a:p>
          <a:p>
            <a:r>
              <a:rPr lang="ja-JP" altLang="en-US" dirty="0"/>
              <a:t>今後の課題</a:t>
            </a:r>
            <a:endParaRPr lang="en-US" altLang="ja-JP" dirty="0"/>
          </a:p>
          <a:p>
            <a:pPr lvl="1"/>
            <a:r>
              <a:rPr lang="ja-JP" altLang="en-US"/>
              <a:t>より精度の高い障害</a:t>
            </a:r>
            <a:r>
              <a:rPr lang="ja-JP" altLang="en-US">
                <a:solidFill>
                  <a:schemeClr val="tx1"/>
                </a:solidFill>
              </a:rPr>
              <a:t>検知の実現</a:t>
            </a:r>
            <a:endParaRPr lang="en-US" altLang="ja-JP" dirty="0">
              <a:solidFill>
                <a:schemeClr val="tx1"/>
              </a:solidFill>
            </a:endParaRPr>
          </a:p>
          <a:p>
            <a:pPr lvl="1"/>
            <a:r>
              <a:rPr lang="ja-JP" altLang="en-US">
                <a:solidFill>
                  <a:schemeClr val="tx1"/>
                </a:solidFill>
              </a:rPr>
              <a:t>リモートホストでの</a:t>
            </a:r>
            <a:r>
              <a:rPr lang="en-US" altLang="ja-JP" dirty="0">
                <a:solidFill>
                  <a:schemeClr val="tx1"/>
                </a:solidFill>
              </a:rPr>
              <a:t>OS</a:t>
            </a:r>
            <a:r>
              <a:rPr lang="ja-JP" altLang="en-US">
                <a:solidFill>
                  <a:schemeClr val="tx1"/>
                </a:solidFill>
              </a:rPr>
              <a:t>データを用いた</a:t>
            </a:r>
            <a:r>
              <a:rPr lang="ja-JP" altLang="en-US"/>
              <a:t>障害</a:t>
            </a:r>
            <a:r>
              <a:rPr lang="ja-JP" altLang="en-US">
                <a:solidFill>
                  <a:schemeClr val="tx1"/>
                </a:solidFill>
              </a:rPr>
              <a:t>検知</a:t>
            </a:r>
            <a:endParaRPr lang="en-US" altLang="ja-JP" dirty="0">
              <a:solidFill>
                <a:schemeClr val="tx1"/>
              </a:solidFill>
            </a:endParaRPr>
          </a:p>
          <a:p>
            <a:pPr lvl="1"/>
            <a:r>
              <a:rPr lang="en-US" altLang="ja-JP" dirty="0"/>
              <a:t>OS</a:t>
            </a:r>
            <a:r>
              <a:rPr lang="ja-JP" altLang="en-US"/>
              <a:t>データの書き換えによる障害からの部分的な復旧</a:t>
            </a:r>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55043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32A719-ECD3-F94C-BEDE-E1E53DF1A3B6}"/>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AF4B42AB-31FC-604A-B742-5EB39C41B50D}"/>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22920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4">
            <a:extLst>
              <a:ext uri="{FF2B5EF4-FFF2-40B4-BE49-F238E27FC236}">
                <a16:creationId xmlns:a16="http://schemas.microsoft.com/office/drawing/2014/main" id="{5412D6FD-E63A-8848-806C-8E7EDE5B6EB2}"/>
              </a:ext>
            </a:extLst>
          </p:cNvPr>
          <p:cNvSpPr/>
          <p:nvPr/>
        </p:nvSpPr>
        <p:spPr>
          <a:xfrm>
            <a:off x="770626" y="4578880"/>
            <a:ext cx="3779968" cy="1808873"/>
          </a:xfrm>
          <a:prstGeom prst="roundRect">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a:solidFill>
                  <a:schemeClr val="bg1"/>
                </a:solidFill>
                <a:ea typeface="MS UI Gothic" panose="020B0600070205080204" pitchFamily="34" charset="-128"/>
              </a:rPr>
              <a:t>監視対象ホスト</a:t>
            </a:r>
            <a:endParaRPr lang="en-US" altLang="ja-JP" sz="2400" dirty="0">
              <a:solidFill>
                <a:schemeClr val="bg1"/>
              </a:solidFill>
              <a:ea typeface="MS UI Gothic" panose="020B0600070205080204" pitchFamily="34" charset="-128"/>
            </a:endParaRPr>
          </a:p>
        </p:txBody>
      </p:sp>
      <p:sp>
        <p:nvSpPr>
          <p:cNvPr id="24" name="爆発 1 4">
            <a:extLst>
              <a:ext uri="{FF2B5EF4-FFF2-40B4-BE49-F238E27FC236}">
                <a16:creationId xmlns:a16="http://schemas.microsoft.com/office/drawing/2014/main" id="{0BF74870-5C6B-0442-9EEA-84D969539F1E}"/>
              </a:ext>
            </a:extLst>
          </p:cNvPr>
          <p:cNvSpPr>
            <a:spLocks noChangeAspect="1"/>
          </p:cNvSpPr>
          <p:nvPr/>
        </p:nvSpPr>
        <p:spPr>
          <a:xfrm>
            <a:off x="1459179" y="4694653"/>
            <a:ext cx="2399282" cy="1555144"/>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a:ea typeface="MS UI Gothic" panose="020B0600070205080204" pitchFamily="34" charset="-128"/>
              </a:rPr>
              <a:t>障害</a:t>
            </a:r>
            <a:endParaRPr kumimoji="1" lang="ja-JP" altLang="en-US" sz="2000" dirty="0">
              <a:ea typeface="MS UI Gothic" panose="020B0600070205080204" pitchFamily="34" charset="-128"/>
            </a:endParaRPr>
          </a:p>
        </p:txBody>
      </p:sp>
      <p:sp>
        <p:nvSpPr>
          <p:cNvPr id="2" name="Title 1">
            <a:extLst>
              <a:ext uri="{FF2B5EF4-FFF2-40B4-BE49-F238E27FC236}">
                <a16:creationId xmlns:a16="http://schemas.microsoft.com/office/drawing/2014/main" id="{8C9E72DE-FBE6-1049-B846-DCD895FA287D}"/>
              </a:ext>
            </a:extLst>
          </p:cNvPr>
          <p:cNvSpPr>
            <a:spLocks noGrp="1"/>
          </p:cNvSpPr>
          <p:nvPr>
            <p:ph type="title"/>
          </p:nvPr>
        </p:nvSpPr>
        <p:spPr/>
        <p:txBody>
          <a:bodyPr/>
          <a:lstStyle/>
          <a:p>
            <a:r>
              <a:rPr lang="ja-JP" altLang="en-US"/>
              <a:t>従来の障害検知手法</a:t>
            </a:r>
            <a:endParaRPr lang="en-US" dirty="0"/>
          </a:p>
        </p:txBody>
      </p:sp>
      <p:sp>
        <p:nvSpPr>
          <p:cNvPr id="3" name="Content Placeholder 2">
            <a:extLst>
              <a:ext uri="{FF2B5EF4-FFF2-40B4-BE49-F238E27FC236}">
                <a16:creationId xmlns:a16="http://schemas.microsoft.com/office/drawing/2014/main" id="{1623D68F-61F8-0C40-898F-1D59B924944B}"/>
              </a:ext>
            </a:extLst>
          </p:cNvPr>
          <p:cNvSpPr>
            <a:spLocks noGrp="1"/>
          </p:cNvSpPr>
          <p:nvPr>
            <p:ph idx="1"/>
          </p:nvPr>
        </p:nvSpPr>
        <p:spPr/>
        <p:txBody>
          <a:bodyPr/>
          <a:lstStyle/>
          <a:p>
            <a:r>
              <a:rPr lang="ja-JP" altLang="en-US"/>
              <a:t>ブラックボックス監視</a:t>
            </a:r>
            <a:endParaRPr lang="en-US" altLang="ja-JP" dirty="0"/>
          </a:p>
          <a:p>
            <a:pPr lvl="1"/>
            <a:r>
              <a:rPr lang="ja-JP" altLang="en-US"/>
              <a:t>外部の監視システムが監視対象ホストの状態を監視</a:t>
            </a:r>
            <a:endParaRPr lang="en-US" altLang="ja-JP" dirty="0"/>
          </a:p>
          <a:p>
            <a:pPr lvl="1"/>
            <a:r>
              <a:rPr lang="ja-JP" altLang="en-US"/>
              <a:t>システム障害の詳細な情報を取得することが困難</a:t>
            </a:r>
            <a:endParaRPr lang="en-US" altLang="ja-JP" dirty="0"/>
          </a:p>
          <a:p>
            <a:r>
              <a:rPr lang="ja-JP" altLang="en-US"/>
              <a:t>ホワイトボックス監視</a:t>
            </a:r>
            <a:endParaRPr lang="en-US" altLang="ja-JP" dirty="0"/>
          </a:p>
          <a:p>
            <a:pPr lvl="1"/>
            <a:r>
              <a:rPr lang="ja-JP" altLang="en-US"/>
              <a:t>監視対象ホスト内部の監視システムが状態を監視</a:t>
            </a:r>
            <a:endParaRPr lang="en-US" altLang="ja-JP" dirty="0"/>
          </a:p>
          <a:p>
            <a:pPr lvl="1"/>
            <a:r>
              <a:rPr lang="ja-JP" altLang="en-US"/>
              <a:t>システム障害の影響を大きく受けてしまう</a:t>
            </a:r>
            <a:endParaRPr lang="en-US" altLang="ja-JP" dirty="0"/>
          </a:p>
        </p:txBody>
      </p:sp>
      <p:sp>
        <p:nvSpPr>
          <p:cNvPr id="4" name="Slide Number Placeholder 3">
            <a:extLst>
              <a:ext uri="{FF2B5EF4-FFF2-40B4-BE49-F238E27FC236}">
                <a16:creationId xmlns:a16="http://schemas.microsoft.com/office/drawing/2014/main" id="{CE9BCD06-B916-F546-8AF7-F3624B312735}"/>
              </a:ext>
            </a:extLst>
          </p:cNvPr>
          <p:cNvSpPr>
            <a:spLocks noGrp="1"/>
          </p:cNvSpPr>
          <p:nvPr>
            <p:ph type="sldNum" sz="quarter" idx="12"/>
          </p:nvPr>
        </p:nvSpPr>
        <p:spPr/>
        <p:txBody>
          <a:bodyPr/>
          <a:lstStyle/>
          <a:p>
            <a:fld id="{D6F57A23-CB21-D340-80A0-623F78F268E8}" type="slidenum">
              <a:rPr lang="ja-JP" altLang="en-US" smtClean="0"/>
              <a:pPr/>
              <a:t>3</a:t>
            </a:fld>
            <a:endParaRPr lang="ja-JP" altLang="en-US"/>
          </a:p>
        </p:txBody>
      </p:sp>
      <p:sp>
        <p:nvSpPr>
          <p:cNvPr id="6" name="テキスト ボックス 6">
            <a:extLst>
              <a:ext uri="{FF2B5EF4-FFF2-40B4-BE49-F238E27FC236}">
                <a16:creationId xmlns:a16="http://schemas.microsoft.com/office/drawing/2014/main" id="{648DFF40-E23C-FE4B-AB67-A023210BB201}"/>
              </a:ext>
            </a:extLst>
          </p:cNvPr>
          <p:cNvSpPr txBox="1"/>
          <p:nvPr/>
        </p:nvSpPr>
        <p:spPr>
          <a:xfrm>
            <a:off x="5242759" y="4694653"/>
            <a:ext cx="790422"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2000" dirty="0">
                <a:solidFill>
                  <a:srgbClr val="FF0000"/>
                </a:solidFill>
                <a:ea typeface="MS UI Gothic" panose="020B0600070205080204" pitchFamily="34" charset="-128"/>
              </a:rPr>
              <a:t>ping</a:t>
            </a:r>
            <a:endParaRPr lang="ja-JP" altLang="en-US" sz="2000" dirty="0">
              <a:solidFill>
                <a:srgbClr val="FF0000"/>
              </a:solidFill>
              <a:ea typeface="MS UI Gothic" panose="020B0600070205080204" pitchFamily="34" charset="-128"/>
            </a:endParaRPr>
          </a:p>
        </p:txBody>
      </p:sp>
      <p:sp>
        <p:nvSpPr>
          <p:cNvPr id="7" name="角丸四角形 7">
            <a:extLst>
              <a:ext uri="{FF2B5EF4-FFF2-40B4-BE49-F238E27FC236}">
                <a16:creationId xmlns:a16="http://schemas.microsoft.com/office/drawing/2014/main" id="{A7207825-2169-074D-B710-EC52795B055E}"/>
              </a:ext>
            </a:extLst>
          </p:cNvPr>
          <p:cNvSpPr/>
          <p:nvPr/>
        </p:nvSpPr>
        <p:spPr>
          <a:xfrm>
            <a:off x="6725347" y="4847262"/>
            <a:ext cx="1620000" cy="1260000"/>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a:ea typeface="MS UI Gothic" panose="020B0600070205080204" pitchFamily="34" charset="-128"/>
              </a:rPr>
              <a:t>監視</a:t>
            </a:r>
            <a:br>
              <a:rPr lang="en-US" altLang="ja-JP" sz="2400" dirty="0">
                <a:ea typeface="MS UI Gothic" panose="020B0600070205080204" pitchFamily="34" charset="-128"/>
              </a:rPr>
            </a:br>
            <a:r>
              <a:rPr lang="ja-JP" altLang="en-US" sz="2400">
                <a:ea typeface="MS UI Gothic" panose="020B0600070205080204" pitchFamily="34" charset="-128"/>
              </a:rPr>
              <a:t>システム</a:t>
            </a:r>
            <a:endParaRPr lang="en-US" altLang="ja-JP" sz="2400" dirty="0">
              <a:ea typeface="MS UI Gothic" panose="020B0600070205080204" pitchFamily="34" charset="-128"/>
            </a:endParaRPr>
          </a:p>
        </p:txBody>
      </p:sp>
      <p:sp>
        <p:nvSpPr>
          <p:cNvPr id="8" name="正方形/長方形 4">
            <a:extLst>
              <a:ext uri="{FF2B5EF4-FFF2-40B4-BE49-F238E27FC236}">
                <a16:creationId xmlns:a16="http://schemas.microsoft.com/office/drawing/2014/main" id="{2B87A18A-E5DD-194D-8966-91546A96AC67}"/>
              </a:ext>
            </a:extLst>
          </p:cNvPr>
          <p:cNvSpPr/>
          <p:nvPr/>
        </p:nvSpPr>
        <p:spPr>
          <a:xfrm>
            <a:off x="8064654" y="4335594"/>
            <a:ext cx="675000" cy="692497"/>
          </a:xfrm>
          <a:prstGeom prst="rect">
            <a:avLst/>
          </a:prstGeom>
          <a:noFill/>
        </p:spPr>
        <p:txBody>
          <a:bodyPr wrap="square" lIns="68580" tIns="34290" rIns="68580" bIns="34290">
            <a:spAutoFit/>
          </a:bodyPr>
          <a:lstStyle/>
          <a:p>
            <a:pPr algn="ctr"/>
            <a:r>
              <a:rPr lang="ja-JP" altLang="en-US" sz="4050">
                <a:ln w="22225">
                  <a:solidFill>
                    <a:sysClr val="windowText" lastClr="000000"/>
                  </a:solidFill>
                  <a:prstDash val="solid"/>
                </a:ln>
                <a:solidFill>
                  <a:srgbClr val="FF0000"/>
                </a:solidFill>
                <a:ea typeface="MS UI Gothic" panose="020B0600070205080204" pitchFamily="34" charset="-128"/>
              </a:rPr>
              <a:t>？</a:t>
            </a:r>
          </a:p>
        </p:txBody>
      </p:sp>
      <p:cxnSp>
        <p:nvCxnSpPr>
          <p:cNvPr id="9" name="直線矢印コネクタ 12">
            <a:extLst>
              <a:ext uri="{FF2B5EF4-FFF2-40B4-BE49-F238E27FC236}">
                <a16:creationId xmlns:a16="http://schemas.microsoft.com/office/drawing/2014/main" id="{AA51968E-940A-F44F-8C7B-73AF94965FFF}"/>
              </a:ext>
            </a:extLst>
          </p:cNvPr>
          <p:cNvCxnSpPr>
            <a:cxnSpLocks/>
            <a:stCxn id="7" idx="1"/>
          </p:cNvCxnSpPr>
          <p:nvPr/>
        </p:nvCxnSpPr>
        <p:spPr>
          <a:xfrm flipH="1">
            <a:off x="4550626" y="5477262"/>
            <a:ext cx="2174721" cy="372425"/>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A9D1044E-C643-3C45-939E-A40F169DC704}"/>
              </a:ext>
            </a:extLst>
          </p:cNvPr>
          <p:cNvSpPr txBox="1"/>
          <p:nvPr/>
        </p:nvSpPr>
        <p:spPr>
          <a:xfrm>
            <a:off x="4680817" y="5849687"/>
            <a:ext cx="1914307" cy="400110"/>
          </a:xfrm>
          <a:prstGeom prst="rect">
            <a:avLst/>
          </a:prstGeom>
          <a:noFill/>
        </p:spPr>
        <p:txBody>
          <a:bodyPr wrap="none" rtlCol="0">
            <a:spAutoFit/>
          </a:bodyPr>
          <a:lstStyle/>
          <a:p>
            <a:r>
              <a:rPr lang="ja-JP" altLang="en-US" sz="2000">
                <a:solidFill>
                  <a:srgbClr val="FF0000"/>
                </a:solidFill>
                <a:ea typeface="MS UI Gothic" panose="020B0600070205080204" pitchFamily="34" charset="-128"/>
              </a:rPr>
              <a:t>サービスへの接続</a:t>
            </a:r>
            <a:endParaRPr lang="en-US" sz="2000" dirty="0">
              <a:solidFill>
                <a:srgbClr val="FF0000"/>
              </a:solidFill>
            </a:endParaRPr>
          </a:p>
        </p:txBody>
      </p:sp>
      <p:cxnSp>
        <p:nvCxnSpPr>
          <p:cNvPr id="13" name="直線矢印コネクタ 12">
            <a:extLst>
              <a:ext uri="{FF2B5EF4-FFF2-40B4-BE49-F238E27FC236}">
                <a16:creationId xmlns:a16="http://schemas.microsoft.com/office/drawing/2014/main" id="{F78F103D-CB23-A441-A44B-11FCBB2DE870}"/>
              </a:ext>
            </a:extLst>
          </p:cNvPr>
          <p:cNvCxnSpPr>
            <a:cxnSpLocks/>
            <a:stCxn id="7" idx="1"/>
          </p:cNvCxnSpPr>
          <p:nvPr/>
        </p:nvCxnSpPr>
        <p:spPr>
          <a:xfrm flipH="1" flipV="1">
            <a:off x="4550626" y="5094763"/>
            <a:ext cx="2174721" cy="382499"/>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5" name="角丸四角形 4">
            <a:extLst>
              <a:ext uri="{FF2B5EF4-FFF2-40B4-BE49-F238E27FC236}">
                <a16:creationId xmlns:a16="http://schemas.microsoft.com/office/drawing/2014/main" id="{2FF1E9B1-6ED5-2D4A-9064-66CC025C8C40}"/>
              </a:ext>
            </a:extLst>
          </p:cNvPr>
          <p:cNvSpPr/>
          <p:nvPr/>
        </p:nvSpPr>
        <p:spPr>
          <a:xfrm>
            <a:off x="770626" y="4578880"/>
            <a:ext cx="3780000" cy="1808873"/>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013">
              <a:ea typeface="MS UI Gothic" panose="020B0600070205080204" pitchFamily="34" charset="-128"/>
            </a:endParaRPr>
          </a:p>
        </p:txBody>
      </p:sp>
      <p:sp>
        <p:nvSpPr>
          <p:cNvPr id="16" name="テキスト ボックス 5">
            <a:extLst>
              <a:ext uri="{FF2B5EF4-FFF2-40B4-BE49-F238E27FC236}">
                <a16:creationId xmlns:a16="http://schemas.microsoft.com/office/drawing/2014/main" id="{1EA05A62-9388-FA4F-BF6A-9FB4F16298F0}"/>
              </a:ext>
            </a:extLst>
          </p:cNvPr>
          <p:cNvSpPr txBox="1"/>
          <p:nvPr/>
        </p:nvSpPr>
        <p:spPr>
          <a:xfrm>
            <a:off x="2296386" y="4578880"/>
            <a:ext cx="2254240"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17" name="テキスト ボックス 6">
            <a:extLst>
              <a:ext uri="{FF2B5EF4-FFF2-40B4-BE49-F238E27FC236}">
                <a16:creationId xmlns:a16="http://schemas.microsoft.com/office/drawing/2014/main" id="{95A8F81E-89EE-8443-805E-D3E2695C7AC2}"/>
              </a:ext>
            </a:extLst>
          </p:cNvPr>
          <p:cNvSpPr txBox="1"/>
          <p:nvPr/>
        </p:nvSpPr>
        <p:spPr>
          <a:xfrm>
            <a:off x="2412908" y="5388828"/>
            <a:ext cx="790422"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solidFill>
                  <a:srgbClr val="FF0000"/>
                </a:solidFill>
                <a:ea typeface="MS UI Gothic" panose="020B0600070205080204" pitchFamily="34" charset="-128"/>
              </a:rPr>
              <a:t>監視</a:t>
            </a:r>
            <a:endParaRPr lang="ja-JP" altLang="en-US" sz="2000" dirty="0">
              <a:solidFill>
                <a:srgbClr val="FF0000"/>
              </a:solidFill>
              <a:ea typeface="MS UI Gothic" panose="020B0600070205080204" pitchFamily="34" charset="-128"/>
            </a:endParaRPr>
          </a:p>
        </p:txBody>
      </p:sp>
      <p:sp>
        <p:nvSpPr>
          <p:cNvPr id="18" name="角丸四角形 7">
            <a:extLst>
              <a:ext uri="{FF2B5EF4-FFF2-40B4-BE49-F238E27FC236}">
                <a16:creationId xmlns:a16="http://schemas.microsoft.com/office/drawing/2014/main" id="{F20EBC00-3546-F046-9060-6F78DE80A309}"/>
              </a:ext>
            </a:extLst>
          </p:cNvPr>
          <p:cNvSpPr/>
          <p:nvPr/>
        </p:nvSpPr>
        <p:spPr>
          <a:xfrm>
            <a:off x="3191917" y="5428832"/>
            <a:ext cx="1117509" cy="720212"/>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2000">
                <a:ea typeface="MS UI Gothic" panose="020B0600070205080204" pitchFamily="34" charset="-128"/>
              </a:rPr>
              <a:t>監視</a:t>
            </a:r>
            <a:br>
              <a:rPr lang="en-US" altLang="ja-JP" sz="2000" dirty="0">
                <a:ea typeface="MS UI Gothic" panose="020B0600070205080204" pitchFamily="34" charset="-128"/>
              </a:rPr>
            </a:br>
            <a:r>
              <a:rPr lang="ja-JP" altLang="en-US" sz="2000">
                <a:ea typeface="MS UI Gothic" panose="020B0600070205080204" pitchFamily="34" charset="-128"/>
              </a:rPr>
              <a:t>システム</a:t>
            </a:r>
            <a:endParaRPr lang="en-US" altLang="ja-JP" sz="2000" dirty="0">
              <a:ea typeface="MS UI Gothic" panose="020B0600070205080204" pitchFamily="34" charset="-128"/>
            </a:endParaRPr>
          </a:p>
        </p:txBody>
      </p:sp>
      <p:sp>
        <p:nvSpPr>
          <p:cNvPr id="19" name="角丸四角形 10">
            <a:extLst>
              <a:ext uri="{FF2B5EF4-FFF2-40B4-BE49-F238E27FC236}">
                <a16:creationId xmlns:a16="http://schemas.microsoft.com/office/drawing/2014/main" id="{8057C4E7-C893-0E4A-BC95-847E6B2082E1}"/>
              </a:ext>
            </a:extLst>
          </p:cNvPr>
          <p:cNvSpPr/>
          <p:nvPr/>
        </p:nvSpPr>
        <p:spPr>
          <a:xfrm>
            <a:off x="1459178" y="5545938"/>
            <a:ext cx="952471" cy="4860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cxnSp>
        <p:nvCxnSpPr>
          <p:cNvPr id="20" name="直線矢印コネクタ 12">
            <a:extLst>
              <a:ext uri="{FF2B5EF4-FFF2-40B4-BE49-F238E27FC236}">
                <a16:creationId xmlns:a16="http://schemas.microsoft.com/office/drawing/2014/main" id="{514DD7CF-64FA-5543-BC9F-B2C0CF174275}"/>
              </a:ext>
            </a:extLst>
          </p:cNvPr>
          <p:cNvCxnSpPr>
            <a:cxnSpLocks/>
            <a:stCxn id="18" idx="1"/>
            <a:endCxn id="19" idx="3"/>
          </p:cNvCxnSpPr>
          <p:nvPr/>
        </p:nvCxnSpPr>
        <p:spPr>
          <a:xfrm flipH="1">
            <a:off x="2411649" y="5788938"/>
            <a:ext cx="780268"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1" name="爆発 1 4">
            <a:extLst>
              <a:ext uri="{FF2B5EF4-FFF2-40B4-BE49-F238E27FC236}">
                <a16:creationId xmlns:a16="http://schemas.microsoft.com/office/drawing/2014/main" id="{92CAD14C-6F4B-9A4A-9A63-CF58583985F2}"/>
              </a:ext>
            </a:extLst>
          </p:cNvPr>
          <p:cNvSpPr>
            <a:spLocks noChangeAspect="1"/>
          </p:cNvSpPr>
          <p:nvPr/>
        </p:nvSpPr>
        <p:spPr>
          <a:xfrm>
            <a:off x="943296" y="4769687"/>
            <a:ext cx="1296000" cy="108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a:ea typeface="MS UI Gothic" panose="020B0600070205080204" pitchFamily="34" charset="-128"/>
              </a:rPr>
              <a:t>障害</a:t>
            </a:r>
            <a:endParaRPr lang="ja-JP" altLang="en-US" sz="2000" dirty="0">
              <a:ea typeface="MS UI Gothic" panose="020B0600070205080204" pitchFamily="34" charset="-128"/>
            </a:endParaRPr>
          </a:p>
        </p:txBody>
      </p:sp>
      <p:pic>
        <p:nvPicPr>
          <p:cNvPr id="22" name="図 21">
            <a:extLst>
              <a:ext uri="{FF2B5EF4-FFF2-40B4-BE49-F238E27FC236}">
                <a16:creationId xmlns:a16="http://schemas.microsoft.com/office/drawing/2014/main" id="{9DD61E60-A927-024F-87EC-06F9319BBE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015" y="5648244"/>
            <a:ext cx="688552" cy="9594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左矢印 24">
            <a:extLst>
              <a:ext uri="{FF2B5EF4-FFF2-40B4-BE49-F238E27FC236}">
                <a16:creationId xmlns:a16="http://schemas.microsoft.com/office/drawing/2014/main" id="{35D80172-6F1D-8F46-AA7E-45AB6D9001F0}"/>
              </a:ext>
            </a:extLst>
          </p:cNvPr>
          <p:cNvSpPr/>
          <p:nvPr/>
        </p:nvSpPr>
        <p:spPr>
          <a:xfrm rot="13500000" flipV="1">
            <a:off x="4141929" y="6247290"/>
            <a:ext cx="846108" cy="343517"/>
          </a:xfrm>
          <a:prstGeom prst="leftArrow">
            <a:avLst>
              <a:gd name="adj1" fmla="val 29086"/>
              <a:gd name="adj2" fmla="val 7037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Tree>
    <p:extLst>
      <p:ext uri="{BB962C8B-B14F-4D97-AF65-F5344CB8AC3E}">
        <p14:creationId xmlns:p14="http://schemas.microsoft.com/office/powerpoint/2010/main" val="38824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par>
                                <p:cTn id="30" presetID="2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4" fill="hold" grpId="1" nodeType="clickEffect">
                                  <p:stCondLst>
                                    <p:cond delay="0"/>
                                  </p:stCondLst>
                                  <p:childTnLst>
                                    <p:animEffect transition="out" filter="wipe(down)">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p:bldP spid="15" grpId="0" animBg="1"/>
      <p:bldP spid="16" grpId="0"/>
      <p:bldP spid="17" grpId="0"/>
      <p:bldP spid="17" grpId="1"/>
      <p:bldP spid="18" grpId="0" animBg="1"/>
      <p:bldP spid="18" grpId="1" animBg="1"/>
      <p:bldP spid="19" grpId="0" animBg="1"/>
      <p:bldP spid="21" grpId="0"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GPUSentinel </a:t>
            </a:r>
            <a:r>
              <a:rPr lang="en-US" altLang="ja-JP" sz="2800" dirty="0"/>
              <a:t>[Ozaki et al. ’19]</a:t>
            </a:r>
            <a:endParaRPr kumimoji="1" lang="ja-JP" altLang="en-US" dirty="0"/>
          </a:p>
        </p:txBody>
      </p:sp>
      <p:sp>
        <p:nvSpPr>
          <p:cNvPr id="3" name="コンテンツ プレースホルダー 2"/>
          <p:cNvSpPr>
            <a:spLocks noGrp="1"/>
          </p:cNvSpPr>
          <p:nvPr>
            <p:ph idx="1"/>
          </p:nvPr>
        </p:nvSpPr>
        <p:spPr/>
        <p:txBody>
          <a:bodyPr/>
          <a:lstStyle/>
          <a:p>
            <a:r>
              <a:rPr lang="ja-JP" altLang="en-US">
                <a:solidFill>
                  <a:schemeClr val="tx1"/>
                </a:solidFill>
              </a:rPr>
              <a:t>監視対象ホストに搭載されている</a:t>
            </a:r>
            <a:r>
              <a:rPr lang="en-US" altLang="ja-JP" dirty="0">
                <a:solidFill>
                  <a:schemeClr val="tx1"/>
                </a:solidFill>
              </a:rPr>
              <a:t>GPU</a:t>
            </a:r>
            <a:r>
              <a:rPr lang="ja-JP" altLang="en-US">
                <a:solidFill>
                  <a:schemeClr val="tx1"/>
                </a:solidFill>
              </a:rPr>
              <a:t>を用いた高信頼なホワイトボックス監視</a:t>
            </a:r>
            <a:endParaRPr lang="en-US" altLang="ja-JP" dirty="0">
              <a:solidFill>
                <a:schemeClr val="tx1"/>
              </a:solidFill>
            </a:endParaRPr>
          </a:p>
          <a:p>
            <a:pPr lvl="1"/>
            <a:r>
              <a:rPr lang="en-US" altLang="ja-JP" dirty="0">
                <a:solidFill>
                  <a:schemeClr val="tx1"/>
                </a:solidFill>
              </a:rPr>
              <a:t>GPU</a:t>
            </a:r>
            <a:r>
              <a:rPr lang="ja-JP" altLang="en-US">
                <a:solidFill>
                  <a:schemeClr val="tx1"/>
                </a:solidFill>
              </a:rPr>
              <a:t>は</a:t>
            </a:r>
            <a:r>
              <a:rPr lang="en-US" altLang="ja-JP" dirty="0">
                <a:solidFill>
                  <a:schemeClr val="tx1"/>
                </a:solidFill>
              </a:rPr>
              <a:t>CPU</a:t>
            </a:r>
            <a:r>
              <a:rPr lang="ja-JP" altLang="en-US">
                <a:solidFill>
                  <a:schemeClr val="tx1"/>
                </a:solidFill>
              </a:rPr>
              <a:t>やメインメモリから独立しており，信頼性が高い</a:t>
            </a:r>
            <a:endParaRPr lang="en-US" altLang="ja-JP" dirty="0">
              <a:solidFill>
                <a:schemeClr val="tx1"/>
              </a:solidFill>
            </a:endParaRPr>
          </a:p>
          <a:p>
            <a:pPr lvl="2"/>
            <a:r>
              <a:rPr lang="en-US" altLang="ja-JP" dirty="0">
                <a:solidFill>
                  <a:schemeClr val="tx1"/>
                </a:solidFill>
              </a:rPr>
              <a:t>OS</a:t>
            </a:r>
            <a:r>
              <a:rPr lang="ja-JP" altLang="en-US">
                <a:solidFill>
                  <a:schemeClr val="tx1"/>
                </a:solidFill>
              </a:rPr>
              <a:t>の</a:t>
            </a:r>
            <a:r>
              <a:rPr lang="ja-JP" altLang="en-US"/>
              <a:t>障害</a:t>
            </a:r>
            <a:r>
              <a:rPr lang="ja-JP" altLang="en-US">
                <a:solidFill>
                  <a:schemeClr val="tx1"/>
                </a:solidFill>
              </a:rPr>
              <a:t>による影響を受けにくい</a:t>
            </a:r>
            <a:endParaRPr lang="en-US" altLang="ja-JP" dirty="0">
              <a:solidFill>
                <a:schemeClr val="tx1"/>
              </a:solidFill>
            </a:endParaRPr>
          </a:p>
          <a:p>
            <a:pPr lvl="1"/>
            <a:r>
              <a:rPr lang="en-US" altLang="ja-JP" dirty="0">
                <a:solidFill>
                  <a:schemeClr val="tx1"/>
                </a:solidFill>
              </a:rPr>
              <a:t>GPU</a:t>
            </a:r>
            <a:r>
              <a:rPr lang="ja-JP" altLang="en-US">
                <a:solidFill>
                  <a:schemeClr val="tx1"/>
                </a:solidFill>
              </a:rPr>
              <a:t>は多数の演算コアを有しており，検知性能が高い</a:t>
            </a:r>
            <a:endParaRPr lang="en-US" altLang="ja-JP" dirty="0">
              <a:solidFill>
                <a:schemeClr val="tx1"/>
              </a:solidFill>
            </a:endParaRPr>
          </a:p>
          <a:p>
            <a:pPr lvl="1"/>
            <a:r>
              <a:rPr lang="en-US" altLang="ja-JP" dirty="0"/>
              <a:t>GPU</a:t>
            </a:r>
            <a:r>
              <a:rPr lang="ja-JP" altLang="en-US"/>
              <a:t>は標準的に搭載されている汎用ハードウェアである</a:t>
            </a:r>
            <a:endParaRPr lang="en-US" altLang="ja-JP"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8" name="図 7">
            <a:extLst>
              <a:ext uri="{FF2B5EF4-FFF2-40B4-BE49-F238E27FC236}">
                <a16:creationId xmlns:a16="http://schemas.microsoft.com/office/drawing/2014/main" id="{2D420F79-3CC8-4647-97F8-F1EDFD57128F}"/>
              </a:ext>
            </a:extLst>
          </p:cNvPr>
          <p:cNvPicPr>
            <a:picLocks noChangeAspect="1"/>
          </p:cNvPicPr>
          <p:nvPr/>
        </p:nvPicPr>
        <p:blipFill>
          <a:blip r:embed="rId3"/>
          <a:stretch>
            <a:fillRect/>
          </a:stretch>
        </p:blipFill>
        <p:spPr>
          <a:xfrm>
            <a:off x="2494221" y="5028137"/>
            <a:ext cx="1846281" cy="1153926"/>
          </a:xfrm>
          <a:prstGeom prst="rect">
            <a:avLst/>
          </a:prstGeom>
        </p:spPr>
      </p:pic>
      <p:pic>
        <p:nvPicPr>
          <p:cNvPr id="6" name="図 5">
            <a:extLst>
              <a:ext uri="{FF2B5EF4-FFF2-40B4-BE49-F238E27FC236}">
                <a16:creationId xmlns:a16="http://schemas.microsoft.com/office/drawing/2014/main" id="{B8F51547-D326-4344-97F5-06CE2266A30D}"/>
              </a:ext>
            </a:extLst>
          </p:cNvPr>
          <p:cNvPicPr>
            <a:picLocks noChangeAspect="1"/>
          </p:cNvPicPr>
          <p:nvPr/>
        </p:nvPicPr>
        <p:blipFill>
          <a:blip r:embed="rId4"/>
          <a:stretch>
            <a:fillRect/>
          </a:stretch>
        </p:blipFill>
        <p:spPr>
          <a:xfrm>
            <a:off x="5242178" y="4240530"/>
            <a:ext cx="2720166" cy="2568290"/>
          </a:xfrm>
          <a:prstGeom prst="rect">
            <a:avLst/>
          </a:prstGeom>
        </p:spPr>
      </p:pic>
      <p:pic>
        <p:nvPicPr>
          <p:cNvPr id="20" name="図 19">
            <a:extLst>
              <a:ext uri="{FF2B5EF4-FFF2-40B4-BE49-F238E27FC236}">
                <a16:creationId xmlns:a16="http://schemas.microsoft.com/office/drawing/2014/main" id="{E5283CF1-063E-524A-AEE8-977493C8CF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7465" y="5164523"/>
            <a:ext cx="1029926" cy="881158"/>
          </a:xfrm>
          <a:prstGeom prst="rect">
            <a:avLst/>
          </a:prstGeom>
        </p:spPr>
      </p:pic>
      <p:cxnSp>
        <p:nvCxnSpPr>
          <p:cNvPr id="12" name="直線コネクタ 11">
            <a:extLst>
              <a:ext uri="{FF2B5EF4-FFF2-40B4-BE49-F238E27FC236}">
                <a16:creationId xmlns:a16="http://schemas.microsoft.com/office/drawing/2014/main" id="{19375549-4586-C643-8BB1-D4E01E80E271}"/>
              </a:ext>
            </a:extLst>
          </p:cNvPr>
          <p:cNvCxnSpPr>
            <a:cxnSpLocks/>
          </p:cNvCxnSpPr>
          <p:nvPr/>
        </p:nvCxnSpPr>
        <p:spPr>
          <a:xfrm>
            <a:off x="4895851" y="4678523"/>
            <a:ext cx="0" cy="182090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TextBox 4">
            <a:extLst>
              <a:ext uri="{FF2B5EF4-FFF2-40B4-BE49-F238E27FC236}">
                <a16:creationId xmlns:a16="http://schemas.microsoft.com/office/drawing/2014/main" id="{5EF547D7-1070-A748-806B-CCA062F0834D}"/>
              </a:ext>
            </a:extLst>
          </p:cNvPr>
          <p:cNvSpPr txBox="1"/>
          <p:nvPr/>
        </p:nvSpPr>
        <p:spPr>
          <a:xfrm>
            <a:off x="6760992" y="6099316"/>
            <a:ext cx="740908" cy="400110"/>
          </a:xfrm>
          <a:prstGeom prst="rect">
            <a:avLst/>
          </a:prstGeom>
          <a:noFill/>
        </p:spPr>
        <p:txBody>
          <a:bodyPr wrap="none" rtlCol="0">
            <a:spAutoFit/>
          </a:bodyPr>
          <a:lstStyle/>
          <a:p>
            <a:r>
              <a:rPr lang="en-US" altLang="ja-JP" sz="2000" dirty="0">
                <a:ea typeface="MS UI Gothic" panose="020B0600070205080204" pitchFamily="34" charset="-128"/>
              </a:rPr>
              <a:t>GPU</a:t>
            </a:r>
            <a:endParaRPr lang="ja-JP" altLang="en-US" sz="2000">
              <a:ea typeface="MS UI Gothic" panose="020B0600070205080204" pitchFamily="34" charset="-128"/>
            </a:endParaRPr>
          </a:p>
        </p:txBody>
      </p:sp>
      <p:sp>
        <p:nvSpPr>
          <p:cNvPr id="10" name="TextBox 12">
            <a:extLst>
              <a:ext uri="{FF2B5EF4-FFF2-40B4-BE49-F238E27FC236}">
                <a16:creationId xmlns:a16="http://schemas.microsoft.com/office/drawing/2014/main" id="{E92F2A00-4DBE-D54C-B34E-92468964E027}"/>
              </a:ext>
            </a:extLst>
          </p:cNvPr>
          <p:cNvSpPr txBox="1"/>
          <p:nvPr/>
        </p:nvSpPr>
        <p:spPr>
          <a:xfrm>
            <a:off x="2786419" y="6099316"/>
            <a:ext cx="1261884" cy="400110"/>
          </a:xfrm>
          <a:prstGeom prst="rect">
            <a:avLst/>
          </a:prstGeom>
          <a:noFill/>
        </p:spPr>
        <p:txBody>
          <a:bodyPr wrap="none" rtlCol="0">
            <a:spAutoFit/>
          </a:bodyPr>
          <a:lstStyle/>
          <a:p>
            <a:r>
              <a:rPr lang="ja-JP" altLang="en-US" sz="2000">
                <a:ea typeface="MS UI Gothic" panose="020B0600070205080204" pitchFamily="34" charset="-128"/>
              </a:rPr>
              <a:t>メインメモリ</a:t>
            </a:r>
          </a:p>
        </p:txBody>
      </p:sp>
      <p:sp>
        <p:nvSpPr>
          <p:cNvPr id="11" name="TextBox 9">
            <a:extLst>
              <a:ext uri="{FF2B5EF4-FFF2-40B4-BE49-F238E27FC236}">
                <a16:creationId xmlns:a16="http://schemas.microsoft.com/office/drawing/2014/main" id="{FC3BFC9F-1803-EC48-BD59-A73801DB7769}"/>
              </a:ext>
            </a:extLst>
          </p:cNvPr>
          <p:cNvSpPr txBox="1"/>
          <p:nvPr/>
        </p:nvSpPr>
        <p:spPr>
          <a:xfrm>
            <a:off x="1618386" y="6099316"/>
            <a:ext cx="728084" cy="400110"/>
          </a:xfrm>
          <a:prstGeom prst="rect">
            <a:avLst/>
          </a:prstGeom>
          <a:noFill/>
        </p:spPr>
        <p:txBody>
          <a:bodyPr wrap="none" rtlCol="0">
            <a:spAutoFit/>
          </a:bodyPr>
          <a:lstStyle/>
          <a:p>
            <a:r>
              <a:rPr lang="en-US" altLang="ja-JP" sz="2000" dirty="0">
                <a:ea typeface="MS UI Gothic" panose="020B0600070205080204" pitchFamily="34" charset="-128"/>
              </a:rPr>
              <a:t>CPU</a:t>
            </a:r>
            <a:endParaRPr lang="ja-JP" altLang="en-US" sz="2000">
              <a:ea typeface="MS UI Gothic" panose="020B0600070205080204" pitchFamily="34" charset="-128"/>
            </a:endParaRPr>
          </a:p>
        </p:txBody>
      </p:sp>
      <p:sp>
        <p:nvSpPr>
          <p:cNvPr id="13" name="角丸四角形 45">
            <a:extLst>
              <a:ext uri="{FF2B5EF4-FFF2-40B4-BE49-F238E27FC236}">
                <a16:creationId xmlns:a16="http://schemas.microsoft.com/office/drawing/2014/main" id="{441848C3-AEA4-2C47-87A9-3A72468BCB7E}"/>
              </a:ext>
            </a:extLst>
          </p:cNvPr>
          <p:cNvSpPr/>
          <p:nvPr/>
        </p:nvSpPr>
        <p:spPr>
          <a:xfrm>
            <a:off x="2097956" y="4678523"/>
            <a:ext cx="1503469" cy="4860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16" name="角丸四角形 7">
            <a:extLst>
              <a:ext uri="{FF2B5EF4-FFF2-40B4-BE49-F238E27FC236}">
                <a16:creationId xmlns:a16="http://schemas.microsoft.com/office/drawing/2014/main" id="{3DD4C3DB-E7DB-E647-9DF0-825C22753F13}"/>
              </a:ext>
            </a:extLst>
          </p:cNvPr>
          <p:cNvSpPr/>
          <p:nvPr/>
        </p:nvSpPr>
        <p:spPr>
          <a:xfrm>
            <a:off x="6536605" y="5278823"/>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000" dirty="0">
              <a:ea typeface="MS UI Gothic" panose="020B0600070205080204" pitchFamily="34" charset="-128"/>
            </a:endParaRPr>
          </a:p>
        </p:txBody>
      </p:sp>
      <p:sp>
        <p:nvSpPr>
          <p:cNvPr id="22" name="角丸四角形 7">
            <a:extLst>
              <a:ext uri="{FF2B5EF4-FFF2-40B4-BE49-F238E27FC236}">
                <a16:creationId xmlns:a16="http://schemas.microsoft.com/office/drawing/2014/main" id="{B81175FC-D5AF-084E-BFD9-2871CA96457E}"/>
              </a:ext>
            </a:extLst>
          </p:cNvPr>
          <p:cNvSpPr/>
          <p:nvPr/>
        </p:nvSpPr>
        <p:spPr>
          <a:xfrm>
            <a:off x="6640379" y="5169515"/>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000" dirty="0">
              <a:ea typeface="MS UI Gothic" panose="020B0600070205080204" pitchFamily="34" charset="-128"/>
            </a:endParaRPr>
          </a:p>
        </p:txBody>
      </p:sp>
      <p:sp>
        <p:nvSpPr>
          <p:cNvPr id="23" name="角丸四角形 7">
            <a:extLst>
              <a:ext uri="{FF2B5EF4-FFF2-40B4-BE49-F238E27FC236}">
                <a16:creationId xmlns:a16="http://schemas.microsoft.com/office/drawing/2014/main" id="{91A3BCAA-1F03-C84E-85F2-2BDA8365C56F}"/>
              </a:ext>
            </a:extLst>
          </p:cNvPr>
          <p:cNvSpPr/>
          <p:nvPr/>
        </p:nvSpPr>
        <p:spPr>
          <a:xfrm>
            <a:off x="6760992" y="5081141"/>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2000" dirty="0">
              <a:ea typeface="MS UI Gothic" panose="020B0600070205080204" pitchFamily="34" charset="-128"/>
            </a:endParaRPr>
          </a:p>
        </p:txBody>
      </p:sp>
      <p:sp>
        <p:nvSpPr>
          <p:cNvPr id="24" name="角丸四角形 7">
            <a:extLst>
              <a:ext uri="{FF2B5EF4-FFF2-40B4-BE49-F238E27FC236}">
                <a16:creationId xmlns:a16="http://schemas.microsoft.com/office/drawing/2014/main" id="{AD18C619-A0ED-2F43-9D6A-B7A1F293B3BD}"/>
              </a:ext>
            </a:extLst>
          </p:cNvPr>
          <p:cNvSpPr/>
          <p:nvPr/>
        </p:nvSpPr>
        <p:spPr>
          <a:xfrm>
            <a:off x="6882298" y="4981587"/>
            <a:ext cx="1440000"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a:ea typeface="MS UI Gothic" panose="020B0600070205080204" pitchFamily="34" charset="-128"/>
              </a:rPr>
              <a:t>システム</a:t>
            </a:r>
            <a:br>
              <a:rPr lang="en-US" altLang="ja-JP" sz="2000" dirty="0">
                <a:ea typeface="MS UI Gothic" panose="020B0600070205080204" pitchFamily="34" charset="-128"/>
              </a:rPr>
            </a:br>
            <a:r>
              <a:rPr lang="ja-JP" altLang="en-US" sz="2000">
                <a:ea typeface="MS UI Gothic" panose="020B0600070205080204" pitchFamily="34" charset="-128"/>
              </a:rPr>
              <a:t>モニタ</a:t>
            </a:r>
            <a:endParaRPr lang="en-US" altLang="ja-JP" sz="2000" dirty="0">
              <a:ea typeface="MS UI Gothic" panose="020B0600070205080204" pitchFamily="34" charset="-128"/>
            </a:endParaRPr>
          </a:p>
        </p:txBody>
      </p:sp>
    </p:spTree>
    <p:extLst>
      <p:ext uri="{BB962C8B-B14F-4D97-AF65-F5344CB8AC3E}">
        <p14:creationId xmlns:p14="http://schemas.microsoft.com/office/powerpoint/2010/main" val="374118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2A24E17F-7748-464D-BEA8-310E040DF509}"/>
              </a:ext>
            </a:extLst>
          </p:cNvPr>
          <p:cNvSpPr/>
          <p:nvPr/>
        </p:nvSpPr>
        <p:spPr>
          <a:xfrm>
            <a:off x="588123" y="4434522"/>
            <a:ext cx="5040000" cy="2340348"/>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cxnSp>
        <p:nvCxnSpPr>
          <p:cNvPr id="45" name="直線矢印コネクタ 44">
            <a:extLst>
              <a:ext uri="{FF2B5EF4-FFF2-40B4-BE49-F238E27FC236}">
                <a16:creationId xmlns:a16="http://schemas.microsoft.com/office/drawing/2014/main" id="{036C363C-7138-9046-A365-7C268CD5B0FF}"/>
              </a:ext>
            </a:extLst>
          </p:cNvPr>
          <p:cNvCxnSpPr>
            <a:cxnSpLocks/>
          </p:cNvCxnSpPr>
          <p:nvPr/>
        </p:nvCxnSpPr>
        <p:spPr>
          <a:xfrm flipV="1">
            <a:off x="5228622" y="5652527"/>
            <a:ext cx="1038656" cy="636463"/>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 name="タイトル 1"/>
          <p:cNvSpPr>
            <a:spLocks noGrp="1"/>
          </p:cNvSpPr>
          <p:nvPr>
            <p:ph type="title"/>
          </p:nvPr>
        </p:nvSpPr>
        <p:spPr/>
        <p:txBody>
          <a:bodyPr/>
          <a:lstStyle/>
          <a:p>
            <a:r>
              <a:rPr lang="en-US" altLang="ja-JP" dirty="0"/>
              <a:t>GPUSentinel</a:t>
            </a:r>
            <a:r>
              <a:rPr lang="ja-JP" altLang="en-US" err="1"/>
              <a:t>に</a:t>
            </a:r>
            <a:r>
              <a:rPr lang="ja-JP" altLang="en-US"/>
              <a:t>おける障害検知</a:t>
            </a:r>
            <a:endParaRPr kumimoji="1" lang="ja-JP" altLang="en-US" dirty="0"/>
          </a:p>
        </p:txBody>
      </p:sp>
      <p:sp>
        <p:nvSpPr>
          <p:cNvPr id="3" name="コンテンツ プレースホルダー 2"/>
          <p:cNvSpPr>
            <a:spLocks noGrp="1"/>
          </p:cNvSpPr>
          <p:nvPr>
            <p:ph idx="1"/>
          </p:nvPr>
        </p:nvSpPr>
        <p:spPr/>
        <p:txBody>
          <a:bodyPr/>
          <a:lstStyle/>
          <a:p>
            <a:r>
              <a:rPr lang="en-US" altLang="ja-JP" dirty="0"/>
              <a:t>GPU</a:t>
            </a:r>
            <a:r>
              <a:rPr lang="ja-JP" altLang="en-US"/>
              <a:t>上で監視システムを実行し，</a:t>
            </a:r>
            <a:r>
              <a:rPr lang="en-US" altLang="ja-JP" dirty="0"/>
              <a:t>OS</a:t>
            </a:r>
            <a:r>
              <a:rPr lang="ja-JP" altLang="en-US"/>
              <a:t>の障害を検知</a:t>
            </a:r>
            <a:endParaRPr lang="en-US" altLang="ja-JP" dirty="0"/>
          </a:p>
          <a:p>
            <a:pPr lvl="1"/>
            <a:r>
              <a:rPr lang="ja-JP" altLang="en-US"/>
              <a:t>監視システムは</a:t>
            </a:r>
            <a:r>
              <a:rPr lang="en-US" altLang="ja-JP" dirty="0"/>
              <a:t>GPU</a:t>
            </a:r>
            <a:r>
              <a:rPr lang="ja-JP" altLang="en-US" dirty="0"/>
              <a:t>を占有して自律的に動作</a:t>
            </a:r>
            <a:endParaRPr lang="en-US" altLang="ja-JP" dirty="0"/>
          </a:p>
          <a:p>
            <a:pPr lvl="1"/>
            <a:r>
              <a:rPr lang="en-US" altLang="ja-JP" dirty="0"/>
              <a:t>GPU</a:t>
            </a:r>
            <a:r>
              <a:rPr lang="ja-JP" altLang="en-US" dirty="0"/>
              <a:t>からメインメモリ全体にアクセスする機構を提供</a:t>
            </a:r>
            <a:endParaRPr lang="en-US" altLang="ja-JP" dirty="0"/>
          </a:p>
          <a:p>
            <a:pPr lvl="1"/>
            <a:r>
              <a:rPr lang="ja-JP" altLang="en-US"/>
              <a:t>メインメモリ上</a:t>
            </a:r>
            <a:r>
              <a:rPr lang="ja-JP" altLang="en-US" dirty="0"/>
              <a:t>の</a:t>
            </a:r>
            <a:r>
              <a:rPr lang="en-US" altLang="ja-JP" dirty="0"/>
              <a:t>OS</a:t>
            </a:r>
            <a:r>
              <a:rPr lang="ja-JP" altLang="en-US" dirty="0"/>
              <a:t>データを解析する</a:t>
            </a:r>
            <a:r>
              <a:rPr lang="ja-JP" altLang="en-US"/>
              <a:t>ことで障害を検知</a:t>
            </a:r>
            <a:endParaRPr lang="en-US" altLang="ja-JP" dirty="0"/>
          </a:p>
          <a:p>
            <a:r>
              <a:rPr lang="ja-JP" altLang="en-US"/>
              <a:t>障害情報を</a:t>
            </a:r>
            <a:r>
              <a:rPr lang="en-US" altLang="ja-JP" dirty="0"/>
              <a:t>VRAM</a:t>
            </a:r>
            <a:r>
              <a:rPr lang="ja-JP" altLang="en-US"/>
              <a:t>に書き込むことで画面に出力</a:t>
            </a:r>
            <a:endParaRPr lang="en-US" altLang="ja-JP" dirty="0"/>
          </a:p>
          <a:p>
            <a:pPr lvl="1"/>
            <a:r>
              <a:rPr lang="en-US" altLang="ja-JP" dirty="0">
                <a:solidFill>
                  <a:schemeClr val="tx1"/>
                </a:solidFill>
              </a:rPr>
              <a:t>IPMI</a:t>
            </a:r>
            <a:r>
              <a:rPr lang="ja-JP" altLang="en-US">
                <a:solidFill>
                  <a:schemeClr val="tx1"/>
                </a:solidFill>
              </a:rPr>
              <a:t>等を用いてネットワーク経由で取得</a:t>
            </a:r>
            <a:endParaRPr lang="en-US" altLang="ja-JP" dirty="0">
              <a:solidFill>
                <a:schemeClr val="tx1"/>
              </a:solidFill>
            </a:endParaRPr>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23" name="Picture 4" descr="VMW_ICON_MonitorWide_2D(F)_blank.png">
            <a:extLst>
              <a:ext uri="{FF2B5EF4-FFF2-40B4-BE49-F238E27FC236}">
                <a16:creationId xmlns:a16="http://schemas.microsoft.com/office/drawing/2014/main" id="{C2BDB103-905C-E34A-8B63-D23116131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278" y="4517652"/>
            <a:ext cx="2557859" cy="2131200"/>
          </a:xfrm>
          <a:prstGeom prst="rect">
            <a:avLst/>
          </a:prstGeom>
        </p:spPr>
      </p:pic>
      <p:pic>
        <p:nvPicPr>
          <p:cNvPr id="6" name="図 5">
            <a:extLst>
              <a:ext uri="{FF2B5EF4-FFF2-40B4-BE49-F238E27FC236}">
                <a16:creationId xmlns:a16="http://schemas.microsoft.com/office/drawing/2014/main" id="{B933F184-542C-F447-9F8C-705A86392AC4}"/>
              </a:ext>
            </a:extLst>
          </p:cNvPr>
          <p:cNvPicPr>
            <a:picLocks noChangeAspect="1"/>
          </p:cNvPicPr>
          <p:nvPr/>
        </p:nvPicPr>
        <p:blipFill>
          <a:blip r:embed="rId4"/>
          <a:stretch>
            <a:fillRect/>
          </a:stretch>
        </p:blipFill>
        <p:spPr>
          <a:xfrm>
            <a:off x="6946829" y="4665584"/>
            <a:ext cx="1198755" cy="1234862"/>
          </a:xfrm>
          <a:prstGeom prst="rect">
            <a:avLst/>
          </a:prstGeom>
        </p:spPr>
      </p:pic>
      <p:sp>
        <p:nvSpPr>
          <p:cNvPr id="27" name="テキスト ボックス 26">
            <a:extLst>
              <a:ext uri="{FF2B5EF4-FFF2-40B4-BE49-F238E27FC236}">
                <a16:creationId xmlns:a16="http://schemas.microsoft.com/office/drawing/2014/main" id="{C29CE35C-16B0-6449-9B8C-E6546B0CE916}"/>
              </a:ext>
            </a:extLst>
          </p:cNvPr>
          <p:cNvSpPr txBox="1"/>
          <p:nvPr/>
        </p:nvSpPr>
        <p:spPr>
          <a:xfrm>
            <a:off x="3445942" y="4428238"/>
            <a:ext cx="2182181"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28" name="テキスト ボックス 27">
            <a:extLst>
              <a:ext uri="{FF2B5EF4-FFF2-40B4-BE49-F238E27FC236}">
                <a16:creationId xmlns:a16="http://schemas.microsoft.com/office/drawing/2014/main" id="{A61A3818-84A1-404E-9253-261287D59EA3}"/>
              </a:ext>
            </a:extLst>
          </p:cNvPr>
          <p:cNvSpPr txBox="1"/>
          <p:nvPr/>
        </p:nvSpPr>
        <p:spPr>
          <a:xfrm>
            <a:off x="2669980" y="4911814"/>
            <a:ext cx="1053896"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solidFill>
                  <a:srgbClr val="FF0000"/>
                </a:solidFill>
                <a:ea typeface="MS UI Gothic" panose="020B0600070205080204" pitchFamily="34" charset="-128"/>
              </a:rPr>
              <a:t>解析</a:t>
            </a:r>
            <a:endParaRPr lang="ja-JP" altLang="en-US" sz="2000" dirty="0">
              <a:solidFill>
                <a:srgbClr val="FF0000"/>
              </a:solidFill>
              <a:ea typeface="MS UI Gothic" panose="020B0600070205080204" pitchFamily="34" charset="-128"/>
            </a:endParaRPr>
          </a:p>
        </p:txBody>
      </p:sp>
      <p:sp>
        <p:nvSpPr>
          <p:cNvPr id="29" name="角丸四角形 28">
            <a:extLst>
              <a:ext uri="{FF2B5EF4-FFF2-40B4-BE49-F238E27FC236}">
                <a16:creationId xmlns:a16="http://schemas.microsoft.com/office/drawing/2014/main" id="{5E7ABEFB-A12A-C84C-B4E0-92754A1B9548}"/>
              </a:ext>
            </a:extLst>
          </p:cNvPr>
          <p:cNvSpPr/>
          <p:nvPr/>
        </p:nvSpPr>
        <p:spPr>
          <a:xfrm>
            <a:off x="1165235" y="4532134"/>
            <a:ext cx="1440000" cy="1620000"/>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000">
                <a:solidFill>
                  <a:schemeClr val="bg1"/>
                </a:solidFill>
                <a:ea typeface="MS UI Gothic" panose="020B0600070205080204" pitchFamily="34" charset="-128"/>
              </a:rPr>
              <a:t>メインメモリ</a:t>
            </a:r>
            <a:endParaRPr lang="ja-JP" altLang="en-US" sz="2000" dirty="0">
              <a:solidFill>
                <a:schemeClr val="bg1"/>
              </a:solidFill>
              <a:ea typeface="MS UI Gothic" panose="020B0600070205080204" pitchFamily="34" charset="-128"/>
            </a:endParaRPr>
          </a:p>
        </p:txBody>
      </p:sp>
      <p:pic>
        <p:nvPicPr>
          <p:cNvPr id="34" name="図 33">
            <a:extLst>
              <a:ext uri="{FF2B5EF4-FFF2-40B4-BE49-F238E27FC236}">
                <a16:creationId xmlns:a16="http://schemas.microsoft.com/office/drawing/2014/main" id="{5C95EE90-96D4-414B-9141-AC8DFAC450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8864" y="5798635"/>
            <a:ext cx="688552" cy="95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角丸四角形 20">
            <a:extLst>
              <a:ext uri="{FF2B5EF4-FFF2-40B4-BE49-F238E27FC236}">
                <a16:creationId xmlns:a16="http://schemas.microsoft.com/office/drawing/2014/main" id="{A21638AF-0BFF-EA47-88E3-0CDD5516676C}"/>
              </a:ext>
            </a:extLst>
          </p:cNvPr>
          <p:cNvSpPr/>
          <p:nvPr/>
        </p:nvSpPr>
        <p:spPr>
          <a:xfrm>
            <a:off x="1165577" y="6219222"/>
            <a:ext cx="1440000"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CPU</a:t>
            </a:r>
            <a:endParaRPr lang="ja-JP" altLang="en-US" sz="2000" dirty="0">
              <a:ea typeface="MS UI Gothic" panose="020B0600070205080204" pitchFamily="34" charset="-128"/>
            </a:endParaRPr>
          </a:p>
        </p:txBody>
      </p:sp>
      <p:sp>
        <p:nvSpPr>
          <p:cNvPr id="39" name="角丸四角形 10">
            <a:extLst>
              <a:ext uri="{FF2B5EF4-FFF2-40B4-BE49-F238E27FC236}">
                <a16:creationId xmlns:a16="http://schemas.microsoft.com/office/drawing/2014/main" id="{BA5104D8-B4C9-B145-A845-C4A724B7763E}"/>
              </a:ext>
            </a:extLst>
          </p:cNvPr>
          <p:cNvSpPr/>
          <p:nvPr/>
        </p:nvSpPr>
        <p:spPr>
          <a:xfrm>
            <a:off x="1345735" y="5004506"/>
            <a:ext cx="1080000"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endParaRPr lang="ja-JP" altLang="en-US" sz="2000" dirty="0">
              <a:ea typeface="MS UI Gothic" panose="020B0600070205080204" pitchFamily="34" charset="-128"/>
            </a:endParaRPr>
          </a:p>
        </p:txBody>
      </p:sp>
      <p:sp>
        <p:nvSpPr>
          <p:cNvPr id="37" name="角丸四角形 11">
            <a:extLst>
              <a:ext uri="{FF2B5EF4-FFF2-40B4-BE49-F238E27FC236}">
                <a16:creationId xmlns:a16="http://schemas.microsoft.com/office/drawing/2014/main" id="{B09D5B59-590B-EC4F-9B4C-530A40777D1A}"/>
              </a:ext>
            </a:extLst>
          </p:cNvPr>
          <p:cNvSpPr/>
          <p:nvPr/>
        </p:nvSpPr>
        <p:spPr>
          <a:xfrm>
            <a:off x="3787702" y="4955426"/>
            <a:ext cx="1440000" cy="1740786"/>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000" dirty="0">
                <a:solidFill>
                  <a:schemeClr val="bg1"/>
                </a:solidFill>
                <a:ea typeface="MS UI Gothic" panose="020B0600070205080204" pitchFamily="34" charset="-128"/>
              </a:rPr>
              <a:t>GPU</a:t>
            </a:r>
            <a:endParaRPr lang="ja-JP" altLang="en-US" sz="2000" dirty="0">
              <a:solidFill>
                <a:schemeClr val="bg1"/>
              </a:solidFill>
              <a:ea typeface="MS UI Gothic" panose="020B0600070205080204" pitchFamily="34" charset="-128"/>
            </a:endParaRPr>
          </a:p>
        </p:txBody>
      </p:sp>
      <p:cxnSp>
        <p:nvCxnSpPr>
          <p:cNvPr id="41" name="直線矢印コネクタ 40">
            <a:extLst>
              <a:ext uri="{FF2B5EF4-FFF2-40B4-BE49-F238E27FC236}">
                <a16:creationId xmlns:a16="http://schemas.microsoft.com/office/drawing/2014/main" id="{4EC65112-1C0F-A84C-8B6F-070DBC046C8C}"/>
              </a:ext>
            </a:extLst>
          </p:cNvPr>
          <p:cNvCxnSpPr>
            <a:cxnSpLocks/>
            <a:stCxn id="38" idx="1"/>
            <a:endCxn id="40" idx="3"/>
          </p:cNvCxnSpPr>
          <p:nvPr/>
        </p:nvCxnSpPr>
        <p:spPr>
          <a:xfrm flipH="1">
            <a:off x="2425235" y="5782764"/>
            <a:ext cx="1484807" cy="43055"/>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4" name="直線矢印コネクタ 43">
            <a:extLst>
              <a:ext uri="{FF2B5EF4-FFF2-40B4-BE49-F238E27FC236}">
                <a16:creationId xmlns:a16="http://schemas.microsoft.com/office/drawing/2014/main" id="{718045B8-E339-8A40-A6DA-4DF181EB9999}"/>
              </a:ext>
            </a:extLst>
          </p:cNvPr>
          <p:cNvCxnSpPr>
            <a:cxnSpLocks/>
          </p:cNvCxnSpPr>
          <p:nvPr/>
        </p:nvCxnSpPr>
        <p:spPr>
          <a:xfrm>
            <a:off x="2331076" y="5930436"/>
            <a:ext cx="1448044" cy="358554"/>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30" name="直線矢印コネクタ 29">
            <a:extLst>
              <a:ext uri="{FF2B5EF4-FFF2-40B4-BE49-F238E27FC236}">
                <a16:creationId xmlns:a16="http://schemas.microsoft.com/office/drawing/2014/main" id="{D5A71F4A-8070-CC46-ABF8-5505B9E905A1}"/>
              </a:ext>
            </a:extLst>
          </p:cNvPr>
          <p:cNvCxnSpPr>
            <a:cxnSpLocks/>
            <a:endCxn id="39" idx="3"/>
          </p:cNvCxnSpPr>
          <p:nvPr/>
        </p:nvCxnSpPr>
        <p:spPr>
          <a:xfrm flipH="1" flipV="1">
            <a:off x="2425735" y="5247673"/>
            <a:ext cx="1484307" cy="380078"/>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40" name="角丸四角形 43">
            <a:extLst>
              <a:ext uri="{FF2B5EF4-FFF2-40B4-BE49-F238E27FC236}">
                <a16:creationId xmlns:a16="http://schemas.microsoft.com/office/drawing/2014/main" id="{6A1C7B7E-341B-0841-BD62-34661BC555B7}"/>
              </a:ext>
            </a:extLst>
          </p:cNvPr>
          <p:cNvSpPr/>
          <p:nvPr/>
        </p:nvSpPr>
        <p:spPr>
          <a:xfrm>
            <a:off x="1345235" y="5582652"/>
            <a:ext cx="1080000" cy="486334"/>
          </a:xfrm>
          <a:prstGeom prst="roundRect">
            <a:avLst/>
          </a:prstGeom>
          <a:solidFill>
            <a:schemeClr val="accent6">
              <a:tint val="60000"/>
              <a:satMod val="250000"/>
            </a:schemeClr>
          </a:solidFill>
          <a:ln w="38100">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000" dirty="0">
                <a:solidFill>
                  <a:schemeClr val="tx1"/>
                </a:solidFill>
                <a:ea typeface="MS UI Gothic" panose="020B0600070205080204" pitchFamily="34" charset="-128"/>
              </a:rPr>
              <a:t>VRAM</a:t>
            </a:r>
            <a:endParaRPr lang="ja-JP" altLang="en-US" sz="2000" dirty="0">
              <a:solidFill>
                <a:schemeClr val="tx1"/>
              </a:solidFill>
              <a:ea typeface="MS UI Gothic" panose="020B0600070205080204" pitchFamily="34" charset="-128"/>
            </a:endParaRPr>
          </a:p>
        </p:txBody>
      </p:sp>
      <p:sp>
        <p:nvSpPr>
          <p:cNvPr id="38" name="角丸四角形 7">
            <a:extLst>
              <a:ext uri="{FF2B5EF4-FFF2-40B4-BE49-F238E27FC236}">
                <a16:creationId xmlns:a16="http://schemas.microsoft.com/office/drawing/2014/main" id="{19323D3B-4662-5A40-A2A8-44830DC18022}"/>
              </a:ext>
            </a:extLst>
          </p:cNvPr>
          <p:cNvSpPr/>
          <p:nvPr/>
        </p:nvSpPr>
        <p:spPr>
          <a:xfrm>
            <a:off x="3910042" y="5436384"/>
            <a:ext cx="1195319"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a typeface="MS UI Gothic" panose="020B0600070205080204" pitchFamily="34" charset="-128"/>
              </a:rPr>
              <a:t>OS</a:t>
            </a:r>
            <a:r>
              <a:rPr lang="ja-JP" altLang="en-US" sz="2000">
                <a:ea typeface="MS UI Gothic" panose="020B0600070205080204" pitchFamily="34" charset="-128"/>
              </a:rPr>
              <a:t>監視システム</a:t>
            </a:r>
            <a:endParaRPr lang="en-US" altLang="ja-JP" sz="2000" dirty="0">
              <a:ea typeface="MS UI Gothic" panose="020B0600070205080204" pitchFamily="34" charset="-128"/>
            </a:endParaRPr>
          </a:p>
        </p:txBody>
      </p:sp>
    </p:spTree>
    <p:extLst>
      <p:ext uri="{BB962C8B-B14F-4D97-AF65-F5344CB8AC3E}">
        <p14:creationId xmlns:p14="http://schemas.microsoft.com/office/powerpoint/2010/main" val="23324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22" presetClass="entr" presetSubtype="4"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ja-JP" altLang="en-US"/>
              <a:t>詳細な検知情報の通知における問題</a:t>
            </a:r>
            <a:endParaRPr kumimoji="1" lang="ja-JP" altLang="en-US" dirty="0"/>
          </a:p>
        </p:txBody>
      </p:sp>
      <p:sp>
        <p:nvSpPr>
          <p:cNvPr id="3" name="Content Placeholder 2"/>
          <p:cNvSpPr>
            <a:spLocks noGrp="1"/>
          </p:cNvSpPr>
          <p:nvPr>
            <p:ph idx="1"/>
          </p:nvPr>
        </p:nvSpPr>
        <p:spPr/>
        <p:txBody>
          <a:bodyPr/>
          <a:lstStyle/>
          <a:p>
            <a:r>
              <a:rPr lang="ja-JP" altLang="en-US"/>
              <a:t>画面に出力できる情報量には限界がある</a:t>
            </a:r>
            <a:endParaRPr lang="en-US" altLang="ja-JP" dirty="0">
              <a:solidFill>
                <a:schemeClr val="tx1"/>
              </a:solidFill>
            </a:endParaRPr>
          </a:p>
          <a:p>
            <a:pPr lvl="1"/>
            <a:r>
              <a:rPr lang="en-US" altLang="ja-JP" dirty="0"/>
              <a:t>VRAM</a:t>
            </a:r>
            <a:r>
              <a:rPr lang="ja-JP" altLang="en-US"/>
              <a:t>をメインメモリ上に確保する</a:t>
            </a:r>
            <a:r>
              <a:rPr lang="en-US" altLang="ja-JP" dirty="0"/>
              <a:t>GPU</a:t>
            </a:r>
            <a:r>
              <a:rPr lang="ja-JP" altLang="en-US"/>
              <a:t>も必要</a:t>
            </a:r>
            <a:endParaRPr lang="en-US" altLang="ja-JP" dirty="0"/>
          </a:p>
          <a:p>
            <a:r>
              <a:rPr lang="en-US" altLang="ja-JP" dirty="0">
                <a:solidFill>
                  <a:schemeClr val="tx1"/>
                </a:solidFill>
              </a:rPr>
              <a:t>OS</a:t>
            </a:r>
            <a:r>
              <a:rPr lang="ja-JP" altLang="en-US">
                <a:solidFill>
                  <a:schemeClr val="tx1"/>
                </a:solidFill>
              </a:rPr>
              <a:t>の通信機能を利用すると</a:t>
            </a:r>
            <a:r>
              <a:rPr lang="en-US" altLang="ja-JP" dirty="0">
                <a:solidFill>
                  <a:schemeClr val="tx1"/>
                </a:solidFill>
              </a:rPr>
              <a:t>OS</a:t>
            </a:r>
            <a:r>
              <a:rPr lang="ja-JP" altLang="en-US">
                <a:solidFill>
                  <a:schemeClr val="tx1"/>
                </a:solidFill>
              </a:rPr>
              <a:t>の障害の影響を受ける</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に依存せずに詳細な</a:t>
            </a:r>
            <a:r>
              <a:rPr lang="ja-JP" altLang="en-US"/>
              <a:t>障害</a:t>
            </a:r>
            <a:r>
              <a:rPr lang="ja-JP" altLang="en-US">
                <a:solidFill>
                  <a:schemeClr val="tx1"/>
                </a:solidFill>
              </a:rPr>
              <a:t>情報を通知できる必要</a:t>
            </a:r>
            <a:endParaRPr lang="en-US" altLang="ja-JP" dirty="0">
              <a:solidFill>
                <a:schemeClr val="tx1"/>
              </a:solidFill>
            </a:endParaRPr>
          </a:p>
          <a:p>
            <a:pPr lvl="1"/>
            <a:r>
              <a:rPr lang="ja-JP" altLang="en-US">
                <a:solidFill>
                  <a:schemeClr val="tx1"/>
                </a:solidFill>
              </a:rPr>
              <a:t>しかし，</a:t>
            </a:r>
            <a:r>
              <a:rPr lang="en-US" altLang="ja-JP" dirty="0">
                <a:solidFill>
                  <a:schemeClr val="tx1"/>
                </a:solidFill>
              </a:rPr>
              <a:t>GPU</a:t>
            </a:r>
            <a:r>
              <a:rPr lang="ja-JP" altLang="en-US">
                <a:solidFill>
                  <a:schemeClr val="tx1"/>
                </a:solidFill>
              </a:rPr>
              <a:t>はネットワーク通信機能を持たない</a:t>
            </a:r>
            <a:endParaRPr lang="en-US" altLang="ja-JP" dirty="0"/>
          </a:p>
          <a:p>
            <a:endParaRPr kumimoji="1" lang="ja-JP" altLang="en-US" dirty="0"/>
          </a:p>
        </p:txBody>
      </p:sp>
      <p:sp>
        <p:nvSpPr>
          <p:cNvPr id="24" name="スライド番号プレースホルダー 3">
            <a:extLst>
              <a:ext uri="{FF2B5EF4-FFF2-40B4-BE49-F238E27FC236}">
                <a16:creationId xmlns:a16="http://schemas.microsoft.com/office/drawing/2014/main" id="{59B3CA5C-4160-9948-812E-B90C412EB357}"/>
              </a:ext>
            </a:extLst>
          </p:cNvPr>
          <p:cNvSpPr txBox="1">
            <a:spLocks/>
          </p:cNvSpPr>
          <p:nvPr/>
        </p:nvSpPr>
        <p:spPr>
          <a:xfrm>
            <a:off x="8337122" y="66077"/>
            <a:ext cx="688389"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2"/>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57F1E4F-1CFF-5643-939E-217C01CDF565}" type="slidenum">
              <a:rPr lang="en-US" smtClean="0"/>
              <a:pPr/>
              <a:t>6</a:t>
            </a:fld>
            <a:endParaRPr lang="en-US" dirty="0"/>
          </a:p>
        </p:txBody>
      </p:sp>
      <p:pic>
        <p:nvPicPr>
          <p:cNvPr id="94" name="図 93">
            <a:extLst>
              <a:ext uri="{FF2B5EF4-FFF2-40B4-BE49-F238E27FC236}">
                <a16:creationId xmlns:a16="http://schemas.microsoft.com/office/drawing/2014/main" id="{5C7B700A-D3D8-4B41-9133-866479DB0A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3831" y="5430864"/>
            <a:ext cx="688552" cy="95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テキスト ボックス 27"/>
          <p:cNvSpPr txBox="1"/>
          <p:nvPr/>
        </p:nvSpPr>
        <p:spPr>
          <a:xfrm>
            <a:off x="5983237" y="4320482"/>
            <a:ext cx="1269146"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latin typeface="MS UI Gothic" panose="020B0600070205080204" pitchFamily="34" charset="-128"/>
                <a:ea typeface="MS UI Gothic" panose="020B0600070205080204" pitchFamily="34" charset="-128"/>
              </a:rPr>
              <a:t>障害</a:t>
            </a:r>
            <a:r>
              <a:rPr kumimoji="1" lang="ja-JP" altLang="en-US" sz="2000">
                <a:latin typeface="MS UI Gothic" panose="020B0600070205080204" pitchFamily="34" charset="-128"/>
                <a:ea typeface="MS UI Gothic" panose="020B0600070205080204" pitchFamily="34" charset="-128"/>
              </a:rPr>
              <a:t>情報</a:t>
            </a:r>
            <a:endParaRPr kumimoji="1" lang="ja-JP" altLang="en-US" sz="2000" dirty="0">
              <a:latin typeface="MS UI Gothic" panose="020B0600070205080204" pitchFamily="34" charset="-128"/>
              <a:ea typeface="MS UI Gothic" panose="020B0600070205080204" pitchFamily="34" charset="-128"/>
            </a:endParaRPr>
          </a:p>
        </p:txBody>
      </p:sp>
      <p:sp>
        <p:nvSpPr>
          <p:cNvPr id="35" name="テキスト ボックス 34"/>
          <p:cNvSpPr txBox="1"/>
          <p:nvPr/>
        </p:nvSpPr>
        <p:spPr>
          <a:xfrm>
            <a:off x="6939480" y="6227176"/>
            <a:ext cx="1772840"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dirty="0">
                <a:latin typeface="MS UI Gothic" panose="020B0600070205080204" pitchFamily="34" charset="-128"/>
                <a:ea typeface="MS UI Gothic" panose="020B0600070205080204" pitchFamily="34" charset="-128"/>
              </a:rPr>
              <a:t>リモートホスト</a:t>
            </a:r>
          </a:p>
        </p:txBody>
      </p:sp>
      <p:sp>
        <p:nvSpPr>
          <p:cNvPr id="36" name="角丸四角形 35"/>
          <p:cNvSpPr/>
          <p:nvPr/>
        </p:nvSpPr>
        <p:spPr>
          <a:xfrm>
            <a:off x="7016977" y="5268847"/>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wrap="none" rtlCol="0" anchor="ctr"/>
          <a:lstStyle/>
          <a:p>
            <a:pPr algn="ctr"/>
            <a:r>
              <a:rPr kumimoji="1" lang="ja-JP" altLang="en-US" sz="2000" dirty="0">
                <a:latin typeface="MS UI Gothic" panose="020B0600070205080204" pitchFamily="34" charset="-128"/>
                <a:ea typeface="MS UI Gothic" panose="020B0600070205080204" pitchFamily="34" charset="-128"/>
              </a:rPr>
              <a:t>リモート監視</a:t>
            </a:r>
            <a:endParaRPr kumimoji="1" lang="en-US" altLang="ja-JP" sz="2000" dirty="0">
              <a:latin typeface="MS UI Gothic" panose="020B0600070205080204" pitchFamily="34" charset="-128"/>
              <a:ea typeface="MS UI Gothic" panose="020B0600070205080204" pitchFamily="34" charset="-128"/>
            </a:endParaRPr>
          </a:p>
          <a:p>
            <a:pPr algn="ctr"/>
            <a:r>
              <a:rPr kumimoji="1" lang="ja-JP" altLang="en-US" sz="2000" dirty="0">
                <a:latin typeface="MS UI Gothic" panose="020B0600070205080204" pitchFamily="34" charset="-128"/>
                <a:ea typeface="MS UI Gothic" panose="020B0600070205080204" pitchFamily="34" charset="-128"/>
              </a:rPr>
              <a:t>システム</a:t>
            </a:r>
          </a:p>
        </p:txBody>
      </p:sp>
      <p:sp>
        <p:nvSpPr>
          <p:cNvPr id="81" name="角丸四角形 80">
            <a:extLst>
              <a:ext uri="{FF2B5EF4-FFF2-40B4-BE49-F238E27FC236}">
                <a16:creationId xmlns:a16="http://schemas.microsoft.com/office/drawing/2014/main" id="{85F4B0D8-67B2-AF4F-BDBD-9836083AB1C5}"/>
              </a:ext>
            </a:extLst>
          </p:cNvPr>
          <p:cNvSpPr/>
          <p:nvPr/>
        </p:nvSpPr>
        <p:spPr>
          <a:xfrm>
            <a:off x="700939" y="4191001"/>
            <a:ext cx="5040000" cy="2457851"/>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latin typeface="MS UI Gothic" panose="020B0600070205080204" pitchFamily="34" charset="-128"/>
              <a:ea typeface="MS UI Gothic" panose="020B0600070205080204" pitchFamily="34" charset="-128"/>
            </a:endParaRPr>
          </a:p>
        </p:txBody>
      </p:sp>
      <p:sp>
        <p:nvSpPr>
          <p:cNvPr id="82" name="テキスト ボックス 81">
            <a:extLst>
              <a:ext uri="{FF2B5EF4-FFF2-40B4-BE49-F238E27FC236}">
                <a16:creationId xmlns:a16="http://schemas.microsoft.com/office/drawing/2014/main" id="{5F0C3D7D-D143-A24F-AF80-72A71CA735D1}"/>
              </a:ext>
            </a:extLst>
          </p:cNvPr>
          <p:cNvSpPr txBox="1"/>
          <p:nvPr/>
        </p:nvSpPr>
        <p:spPr>
          <a:xfrm>
            <a:off x="3558758" y="4195234"/>
            <a:ext cx="2182181"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latin typeface="MS UI Gothic" panose="020B0600070205080204" pitchFamily="34" charset="-128"/>
                <a:ea typeface="MS UI Gothic" panose="020B0600070205080204" pitchFamily="34" charset="-128"/>
              </a:rPr>
              <a:t>監視対象ホスト</a:t>
            </a:r>
            <a:endParaRPr lang="ja-JP" altLang="en-US" sz="2400" dirty="0">
              <a:latin typeface="MS UI Gothic" panose="020B0600070205080204" pitchFamily="34" charset="-128"/>
              <a:ea typeface="MS UI Gothic" panose="020B0600070205080204" pitchFamily="34" charset="-128"/>
            </a:endParaRPr>
          </a:p>
        </p:txBody>
      </p:sp>
      <p:sp>
        <p:nvSpPr>
          <p:cNvPr id="84" name="角丸四角形 83">
            <a:extLst>
              <a:ext uri="{FF2B5EF4-FFF2-40B4-BE49-F238E27FC236}">
                <a16:creationId xmlns:a16="http://schemas.microsoft.com/office/drawing/2014/main" id="{EB8CF5A0-7ACB-C347-9480-D4833E4FEDD9}"/>
              </a:ext>
            </a:extLst>
          </p:cNvPr>
          <p:cNvSpPr/>
          <p:nvPr/>
        </p:nvSpPr>
        <p:spPr>
          <a:xfrm>
            <a:off x="1278051" y="4324308"/>
            <a:ext cx="1440000" cy="1631123"/>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000">
                <a:solidFill>
                  <a:schemeClr val="bg1"/>
                </a:solidFill>
                <a:latin typeface="MS UI Gothic" panose="020B0600070205080204" pitchFamily="34" charset="-128"/>
                <a:ea typeface="MS UI Gothic" panose="020B0600070205080204" pitchFamily="34" charset="-128"/>
              </a:rPr>
              <a:t>メインメモリ</a:t>
            </a:r>
            <a:endParaRPr lang="ja-JP" altLang="en-US" sz="2000" dirty="0">
              <a:solidFill>
                <a:schemeClr val="bg1"/>
              </a:solidFill>
              <a:latin typeface="MS UI Gothic" panose="020B0600070205080204" pitchFamily="34" charset="-128"/>
              <a:ea typeface="MS UI Gothic" panose="020B0600070205080204" pitchFamily="34" charset="-128"/>
            </a:endParaRPr>
          </a:p>
        </p:txBody>
      </p:sp>
      <p:pic>
        <p:nvPicPr>
          <p:cNvPr id="86" name="図 85">
            <a:extLst>
              <a:ext uri="{FF2B5EF4-FFF2-40B4-BE49-F238E27FC236}">
                <a16:creationId xmlns:a16="http://schemas.microsoft.com/office/drawing/2014/main" id="{79EB98A8-174D-C34C-8834-D72DD9E4A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680" y="5729360"/>
            <a:ext cx="688552" cy="959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 name="角丸四角形 20">
            <a:extLst>
              <a:ext uri="{FF2B5EF4-FFF2-40B4-BE49-F238E27FC236}">
                <a16:creationId xmlns:a16="http://schemas.microsoft.com/office/drawing/2014/main" id="{835A5745-FA8A-BC45-BF60-008FEC9F7F9B}"/>
              </a:ext>
            </a:extLst>
          </p:cNvPr>
          <p:cNvSpPr/>
          <p:nvPr/>
        </p:nvSpPr>
        <p:spPr>
          <a:xfrm>
            <a:off x="1278393" y="6066817"/>
            <a:ext cx="1440000"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latin typeface="MS UI Gothic" panose="020B0600070205080204" pitchFamily="34" charset="-128"/>
                <a:ea typeface="MS UI Gothic" panose="020B0600070205080204" pitchFamily="34" charset="-128"/>
              </a:rPr>
              <a:t>CPU</a:t>
            </a:r>
            <a:endParaRPr lang="ja-JP" altLang="en-US" sz="2000" dirty="0">
              <a:latin typeface="MS UI Gothic" panose="020B0600070205080204" pitchFamily="34" charset="-128"/>
              <a:ea typeface="MS UI Gothic" panose="020B0600070205080204" pitchFamily="34" charset="-128"/>
            </a:endParaRPr>
          </a:p>
        </p:txBody>
      </p:sp>
      <p:sp>
        <p:nvSpPr>
          <p:cNvPr id="88" name="角丸四角形 11">
            <a:extLst>
              <a:ext uri="{FF2B5EF4-FFF2-40B4-BE49-F238E27FC236}">
                <a16:creationId xmlns:a16="http://schemas.microsoft.com/office/drawing/2014/main" id="{4459AAB8-35AE-FC4A-B0CF-C5A99C541581}"/>
              </a:ext>
            </a:extLst>
          </p:cNvPr>
          <p:cNvSpPr/>
          <p:nvPr/>
        </p:nvSpPr>
        <p:spPr>
          <a:xfrm>
            <a:off x="3901439" y="5104662"/>
            <a:ext cx="1440000" cy="1432805"/>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US" altLang="ja-JP" sz="2000" dirty="0">
                <a:solidFill>
                  <a:schemeClr val="bg1"/>
                </a:solidFill>
                <a:latin typeface="MS UI Gothic" panose="020B0600070205080204" pitchFamily="34" charset="-128"/>
                <a:ea typeface="MS UI Gothic" panose="020B0600070205080204" pitchFamily="34" charset="-128"/>
              </a:rPr>
              <a:t>GPU</a:t>
            </a:r>
            <a:endParaRPr lang="ja-JP" altLang="en-US" sz="2000" dirty="0">
              <a:solidFill>
                <a:schemeClr val="bg1"/>
              </a:solidFill>
              <a:latin typeface="MS UI Gothic" panose="020B0600070205080204" pitchFamily="34" charset="-128"/>
              <a:ea typeface="MS UI Gothic" panose="020B0600070205080204" pitchFamily="34" charset="-128"/>
            </a:endParaRPr>
          </a:p>
        </p:txBody>
      </p:sp>
      <p:sp>
        <p:nvSpPr>
          <p:cNvPr id="89" name="角丸四角形 7">
            <a:extLst>
              <a:ext uri="{FF2B5EF4-FFF2-40B4-BE49-F238E27FC236}">
                <a16:creationId xmlns:a16="http://schemas.microsoft.com/office/drawing/2014/main" id="{46A0EE46-4BBF-5746-8B96-2C6880C88E61}"/>
              </a:ext>
            </a:extLst>
          </p:cNvPr>
          <p:cNvSpPr/>
          <p:nvPr/>
        </p:nvSpPr>
        <p:spPr>
          <a:xfrm>
            <a:off x="4034490" y="5271594"/>
            <a:ext cx="1183388"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latin typeface="MS UI Gothic" panose="020B0600070205080204" pitchFamily="34" charset="-128"/>
                <a:ea typeface="MS UI Gothic" panose="020B0600070205080204" pitchFamily="34" charset="-128"/>
              </a:rPr>
              <a:t>OS</a:t>
            </a:r>
            <a:r>
              <a:rPr lang="ja-JP" altLang="en-US" sz="2000">
                <a:latin typeface="MS UI Gothic" panose="020B0600070205080204" pitchFamily="34" charset="-128"/>
                <a:ea typeface="MS UI Gothic" panose="020B0600070205080204" pitchFamily="34" charset="-128"/>
              </a:rPr>
              <a:t>監視システム</a:t>
            </a:r>
            <a:endParaRPr lang="en-US" altLang="ja-JP" sz="2000" dirty="0">
              <a:latin typeface="MS UI Gothic" panose="020B0600070205080204" pitchFamily="34" charset="-128"/>
              <a:ea typeface="MS UI Gothic" panose="020B0600070205080204" pitchFamily="34" charset="-128"/>
            </a:endParaRPr>
          </a:p>
        </p:txBody>
      </p:sp>
      <p:sp>
        <p:nvSpPr>
          <p:cNvPr id="90" name="角丸四角形 10">
            <a:extLst>
              <a:ext uri="{FF2B5EF4-FFF2-40B4-BE49-F238E27FC236}">
                <a16:creationId xmlns:a16="http://schemas.microsoft.com/office/drawing/2014/main" id="{3C31E7BA-A295-1A4B-AD0F-A1A5D5FD55AF}"/>
              </a:ext>
            </a:extLst>
          </p:cNvPr>
          <p:cNvSpPr/>
          <p:nvPr/>
        </p:nvSpPr>
        <p:spPr>
          <a:xfrm>
            <a:off x="1458051" y="5266645"/>
            <a:ext cx="1080000" cy="540000"/>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latin typeface="MS UI Gothic" panose="020B0600070205080204" pitchFamily="34" charset="-128"/>
                <a:ea typeface="MS UI Gothic" panose="020B0600070205080204" pitchFamily="34" charset="-128"/>
              </a:rPr>
              <a:t>OS</a:t>
            </a:r>
            <a:endParaRPr lang="ja-JP" altLang="en-US" sz="2000" dirty="0">
              <a:latin typeface="MS UI Gothic" panose="020B0600070205080204" pitchFamily="34" charset="-128"/>
              <a:ea typeface="MS UI Gothic" panose="020B0600070205080204" pitchFamily="34" charset="-128"/>
            </a:endParaRPr>
          </a:p>
        </p:txBody>
      </p:sp>
      <p:sp>
        <p:nvSpPr>
          <p:cNvPr id="37" name="U ターン矢印 36"/>
          <p:cNvSpPr/>
          <p:nvPr/>
        </p:nvSpPr>
        <p:spPr>
          <a:xfrm>
            <a:off x="1930187" y="4772071"/>
            <a:ext cx="6012179" cy="492746"/>
          </a:xfrm>
          <a:prstGeom prst="uturnArrow">
            <a:avLst>
              <a:gd name="adj1" fmla="val 29796"/>
              <a:gd name="adj2" fmla="val 25000"/>
              <a:gd name="adj3" fmla="val 36328"/>
              <a:gd name="adj4" fmla="val 43750"/>
              <a:gd name="adj5" fmla="val 10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S UI Gothic" panose="020B0600070205080204" pitchFamily="34" charset="-128"/>
              <a:ea typeface="MS UI Gothic" panose="020B0600070205080204" pitchFamily="34" charset="-128"/>
            </a:endParaRPr>
          </a:p>
        </p:txBody>
      </p:sp>
      <p:cxnSp>
        <p:nvCxnSpPr>
          <p:cNvPr id="22" name="Straight Arrow Connector 5">
            <a:extLst>
              <a:ext uri="{FF2B5EF4-FFF2-40B4-BE49-F238E27FC236}">
                <a16:creationId xmlns:a16="http://schemas.microsoft.com/office/drawing/2014/main" id="{5BAA36B0-A28B-B146-A12A-0EF087A089DE}"/>
              </a:ext>
            </a:extLst>
          </p:cNvPr>
          <p:cNvCxnSpPr>
            <a:cxnSpLocks/>
            <a:stCxn id="89" idx="3"/>
            <a:endCxn id="36" idx="1"/>
          </p:cNvCxnSpPr>
          <p:nvPr/>
        </p:nvCxnSpPr>
        <p:spPr>
          <a:xfrm flipV="1">
            <a:off x="5217878" y="5615227"/>
            <a:ext cx="1799099" cy="2747"/>
          </a:xfrm>
          <a:prstGeom prst="straightConnector1">
            <a:avLst/>
          </a:prstGeom>
          <a:ln w="762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爆発 1 4">
            <a:extLst>
              <a:ext uri="{FF2B5EF4-FFF2-40B4-BE49-F238E27FC236}">
                <a16:creationId xmlns:a16="http://schemas.microsoft.com/office/drawing/2014/main" id="{BCBD1B3E-00C0-3F4B-836A-C67063E25074}"/>
              </a:ext>
            </a:extLst>
          </p:cNvPr>
          <p:cNvSpPr/>
          <p:nvPr/>
        </p:nvSpPr>
        <p:spPr>
          <a:xfrm>
            <a:off x="956119" y="4717974"/>
            <a:ext cx="1296000" cy="90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a:latin typeface="MS UI Gothic" panose="020B0600070205080204" pitchFamily="34" charset="-128"/>
                <a:ea typeface="MS UI Gothic" panose="020B0600070205080204" pitchFamily="34" charset="-128"/>
              </a:rPr>
              <a:t>障害</a:t>
            </a:r>
            <a:endParaRPr kumimoji="1" lang="ja-JP" altLang="en-US" sz="2000" dirty="0">
              <a:latin typeface="MS UI Gothic" panose="020B0600070205080204" pitchFamily="34" charset="-128"/>
              <a:ea typeface="MS UI Gothic" panose="020B0600070205080204" pitchFamily="34" charset="-128"/>
            </a:endParaRPr>
          </a:p>
        </p:txBody>
      </p:sp>
      <p:sp>
        <p:nvSpPr>
          <p:cNvPr id="38" name="左矢印 37"/>
          <p:cNvSpPr/>
          <p:nvPr/>
        </p:nvSpPr>
        <p:spPr>
          <a:xfrm>
            <a:off x="2534614" y="5476795"/>
            <a:ext cx="1499876" cy="252565"/>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35096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7" grpId="0" animBg="1"/>
      <p:bldP spid="37" grpId="1" animBg="1"/>
      <p:bldP spid="21" grpId="0" animBg="1"/>
      <p:bldP spid="38" grpId="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a:t>
            </a:r>
            <a:r>
              <a:rPr lang="en-US" altLang="ja-JP" dirty="0"/>
              <a:t>GRASS</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a:solidFill>
                  <a:schemeClr val="tx1"/>
                </a:solidFill>
              </a:rPr>
              <a:t>GPUDirect</a:t>
            </a:r>
            <a:r>
              <a:rPr lang="en-US" altLang="ja-JP" dirty="0">
                <a:solidFill>
                  <a:schemeClr val="tx1"/>
                </a:solidFill>
              </a:rPr>
              <a:t> RDMA</a:t>
            </a:r>
            <a:r>
              <a:rPr lang="ja-JP" altLang="en-US"/>
              <a:t>を用いて</a:t>
            </a:r>
            <a:r>
              <a:rPr lang="en-US" altLang="ja-JP" dirty="0"/>
              <a:t>OS</a:t>
            </a:r>
            <a:r>
              <a:rPr lang="ja-JP" altLang="en-US"/>
              <a:t>を介さずに</a:t>
            </a:r>
            <a:r>
              <a:rPr lang="en-US" altLang="ja-JP" dirty="0">
                <a:solidFill>
                  <a:schemeClr val="tx1"/>
                </a:solidFill>
              </a:rPr>
              <a:t>GPU</a:t>
            </a:r>
            <a:r>
              <a:rPr lang="ja-JP" altLang="en-US"/>
              <a:t>と直接ネットワーク通信を行い，</a:t>
            </a:r>
            <a:r>
              <a:rPr lang="ja-JP" altLang="en-US">
                <a:solidFill>
                  <a:schemeClr val="tx1"/>
                </a:solidFill>
              </a:rPr>
              <a:t>詳細な</a:t>
            </a:r>
            <a:r>
              <a:rPr lang="ja-JP" altLang="en-US"/>
              <a:t>障害</a:t>
            </a:r>
            <a:r>
              <a:rPr lang="ja-JP" altLang="en-US">
                <a:solidFill>
                  <a:schemeClr val="tx1"/>
                </a:solidFill>
              </a:rPr>
              <a:t>情報を</a:t>
            </a:r>
            <a:r>
              <a:rPr lang="ja-JP" altLang="en-US" dirty="0">
                <a:solidFill>
                  <a:schemeClr val="tx1"/>
                </a:solidFill>
              </a:rPr>
              <a:t>取得</a:t>
            </a:r>
            <a:endParaRPr lang="en-US" altLang="ja-JP" dirty="0">
              <a:solidFill>
                <a:schemeClr val="tx1"/>
              </a:solidFill>
            </a:endParaRPr>
          </a:p>
          <a:p>
            <a:pPr lvl="1"/>
            <a:r>
              <a:rPr lang="en-US" altLang="ja-JP" dirty="0">
                <a:solidFill>
                  <a:schemeClr val="tx1"/>
                </a:solidFill>
              </a:rPr>
              <a:t>GPU</a:t>
            </a:r>
            <a:r>
              <a:rPr lang="ja-JP" altLang="en-US" dirty="0">
                <a:solidFill>
                  <a:schemeClr val="tx1"/>
                </a:solidFill>
              </a:rPr>
              <a:t>上の</a:t>
            </a:r>
            <a:r>
              <a:rPr lang="en-US" altLang="ja-JP" dirty="0">
                <a:solidFill>
                  <a:schemeClr val="tx1"/>
                </a:solidFill>
              </a:rPr>
              <a:t>OS</a:t>
            </a:r>
            <a:r>
              <a:rPr lang="ja-JP" altLang="en-US">
                <a:solidFill>
                  <a:schemeClr val="tx1"/>
                </a:solidFill>
              </a:rPr>
              <a:t>監視システムが障害情報を</a:t>
            </a:r>
            <a:r>
              <a:rPr lang="en-US" altLang="ja-JP" dirty="0">
                <a:solidFill>
                  <a:schemeClr val="tx1"/>
                </a:solidFill>
              </a:rPr>
              <a:t>GPU</a:t>
            </a:r>
            <a:r>
              <a:rPr lang="ja-JP" altLang="en-US" dirty="0">
                <a:solidFill>
                  <a:schemeClr val="tx1"/>
                </a:solidFill>
              </a:rPr>
              <a:t>メモリに格納</a:t>
            </a:r>
            <a:endParaRPr lang="en-US" altLang="ja-JP" dirty="0">
              <a:solidFill>
                <a:schemeClr val="tx1"/>
              </a:solidFill>
            </a:endParaRPr>
          </a:p>
          <a:p>
            <a:pPr lvl="1"/>
            <a:r>
              <a:rPr lang="ja-JP" altLang="en-US" dirty="0">
                <a:solidFill>
                  <a:schemeClr val="tx1"/>
                </a:solidFill>
              </a:rPr>
              <a:t>リモートホストは</a:t>
            </a:r>
            <a:r>
              <a:rPr lang="en-US" altLang="ja-JP" dirty="0">
                <a:solidFill>
                  <a:schemeClr val="tx1"/>
                </a:solidFill>
              </a:rPr>
              <a:t>GPU</a:t>
            </a:r>
            <a:r>
              <a:rPr lang="ja-JP" altLang="en-US" dirty="0">
                <a:solidFill>
                  <a:schemeClr val="tx1"/>
                </a:solidFill>
              </a:rPr>
              <a:t>メモリから</a:t>
            </a:r>
            <a:r>
              <a:rPr lang="ja-JP" altLang="en-US">
                <a:solidFill>
                  <a:schemeClr val="tx1"/>
                </a:solidFill>
              </a:rPr>
              <a:t>直接，</a:t>
            </a:r>
            <a:r>
              <a:rPr lang="ja-JP" altLang="en-US"/>
              <a:t>障害</a:t>
            </a:r>
            <a:r>
              <a:rPr lang="ja-JP" altLang="en-US">
                <a:solidFill>
                  <a:schemeClr val="tx1"/>
                </a:solidFill>
              </a:rPr>
              <a:t>情報を取得</a:t>
            </a:r>
            <a:endParaRPr lang="en-US" altLang="ja-JP" dirty="0">
              <a:solidFill>
                <a:schemeClr val="tx1"/>
              </a:solidFill>
            </a:endParaRPr>
          </a:p>
          <a:p>
            <a:pPr lvl="1"/>
            <a:r>
              <a:rPr lang="en-US" altLang="ja-JP" dirty="0">
                <a:solidFill>
                  <a:schemeClr val="tx1"/>
                </a:solidFill>
              </a:rPr>
              <a:t>OS</a:t>
            </a:r>
            <a:r>
              <a:rPr lang="ja-JP" altLang="en-US">
                <a:solidFill>
                  <a:schemeClr val="tx1"/>
                </a:solidFill>
              </a:rPr>
              <a:t>に</a:t>
            </a:r>
            <a:r>
              <a:rPr lang="ja-JP" altLang="en-US"/>
              <a:t>障害</a:t>
            </a:r>
            <a:r>
              <a:rPr lang="ja-JP" altLang="en-US">
                <a:solidFill>
                  <a:schemeClr val="tx1"/>
                </a:solidFill>
              </a:rPr>
              <a:t>が発生しても</a:t>
            </a:r>
            <a:r>
              <a:rPr lang="ja-JP" altLang="en-US"/>
              <a:t>障害</a:t>
            </a:r>
            <a:r>
              <a:rPr lang="ja-JP" altLang="en-US">
                <a:solidFill>
                  <a:schemeClr val="tx1"/>
                </a:solidFill>
              </a:rPr>
              <a:t>情報を通知することが可能</a:t>
            </a:r>
            <a:endParaRPr lang="en-US" altLang="ja-JP" dirty="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21" name="角丸四角形 20">
            <a:extLst>
              <a:ext uri="{FF2B5EF4-FFF2-40B4-BE49-F238E27FC236}">
                <a16:creationId xmlns:a16="http://schemas.microsoft.com/office/drawing/2014/main" id="{4EE18FAB-74C3-E249-8162-7BC13DA9201C}"/>
              </a:ext>
            </a:extLst>
          </p:cNvPr>
          <p:cNvSpPr/>
          <p:nvPr/>
        </p:nvSpPr>
        <p:spPr>
          <a:xfrm>
            <a:off x="6627958" y="4234749"/>
            <a:ext cx="1815527" cy="2358000"/>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2" name="角丸四角形 21">
            <a:extLst>
              <a:ext uri="{FF2B5EF4-FFF2-40B4-BE49-F238E27FC236}">
                <a16:creationId xmlns:a16="http://schemas.microsoft.com/office/drawing/2014/main" id="{2097D33C-4A99-0046-B24E-63621A72C1F1}"/>
              </a:ext>
            </a:extLst>
          </p:cNvPr>
          <p:cNvSpPr/>
          <p:nvPr/>
        </p:nvSpPr>
        <p:spPr>
          <a:xfrm>
            <a:off x="700516" y="4233572"/>
            <a:ext cx="4521554" cy="235917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3" name="テキスト ボックス 22">
            <a:extLst>
              <a:ext uri="{FF2B5EF4-FFF2-40B4-BE49-F238E27FC236}">
                <a16:creationId xmlns:a16="http://schemas.microsoft.com/office/drawing/2014/main" id="{FEE96DE9-D5D1-4A48-9294-F569A4ABF4D1}"/>
              </a:ext>
            </a:extLst>
          </p:cNvPr>
          <p:cNvSpPr txBox="1"/>
          <p:nvPr/>
        </p:nvSpPr>
        <p:spPr>
          <a:xfrm>
            <a:off x="3052862" y="4228267"/>
            <a:ext cx="2169208"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24" name="テキスト ボックス 23">
            <a:extLst>
              <a:ext uri="{FF2B5EF4-FFF2-40B4-BE49-F238E27FC236}">
                <a16:creationId xmlns:a16="http://schemas.microsoft.com/office/drawing/2014/main" id="{3B019943-B8D7-4D40-BE4F-EC10D90B2CE0}"/>
              </a:ext>
            </a:extLst>
          </p:cNvPr>
          <p:cNvSpPr txBox="1"/>
          <p:nvPr/>
        </p:nvSpPr>
        <p:spPr>
          <a:xfrm>
            <a:off x="2434345" y="5139820"/>
            <a:ext cx="1053896"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a:solidFill>
                  <a:srgbClr val="FF0000"/>
                </a:solidFill>
                <a:ea typeface="MS UI Gothic" panose="020B0600070205080204" pitchFamily="34" charset="-128"/>
              </a:rPr>
              <a:t>解析</a:t>
            </a:r>
            <a:endParaRPr lang="ja-JP" altLang="en-US" sz="2000" dirty="0">
              <a:solidFill>
                <a:srgbClr val="FF0000"/>
              </a:solidFill>
              <a:ea typeface="MS UI Gothic" panose="020B0600070205080204" pitchFamily="34" charset="-128"/>
            </a:endParaRPr>
          </a:p>
        </p:txBody>
      </p:sp>
      <p:sp>
        <p:nvSpPr>
          <p:cNvPr id="25" name="角丸四角形 24">
            <a:extLst>
              <a:ext uri="{FF2B5EF4-FFF2-40B4-BE49-F238E27FC236}">
                <a16:creationId xmlns:a16="http://schemas.microsoft.com/office/drawing/2014/main" id="{C1DBB909-754A-544F-962E-6627916CAB35}"/>
              </a:ext>
            </a:extLst>
          </p:cNvPr>
          <p:cNvSpPr/>
          <p:nvPr/>
        </p:nvSpPr>
        <p:spPr>
          <a:xfrm>
            <a:off x="851545" y="4689932"/>
            <a:ext cx="1490012" cy="1234968"/>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100">
                <a:solidFill>
                  <a:schemeClr val="bg1"/>
                </a:solidFill>
                <a:ea typeface="MS UI Gothic" panose="020B0600070205080204" pitchFamily="34" charset="-128"/>
              </a:rPr>
              <a:t>メインメモリ</a:t>
            </a:r>
            <a:endParaRPr lang="ja-JP" altLang="en-US" sz="2100" dirty="0">
              <a:solidFill>
                <a:schemeClr val="bg1"/>
              </a:solidFill>
              <a:ea typeface="MS UI Gothic" panose="020B0600070205080204" pitchFamily="34" charset="-128"/>
            </a:endParaRPr>
          </a:p>
        </p:txBody>
      </p:sp>
      <p:cxnSp>
        <p:nvCxnSpPr>
          <p:cNvPr id="26" name="直線矢印コネクタ 25">
            <a:extLst>
              <a:ext uri="{FF2B5EF4-FFF2-40B4-BE49-F238E27FC236}">
                <a16:creationId xmlns:a16="http://schemas.microsoft.com/office/drawing/2014/main" id="{3B07FDF7-0CE0-F046-9A00-265B3DF3CB63}"/>
              </a:ext>
            </a:extLst>
          </p:cNvPr>
          <p:cNvCxnSpPr>
            <a:cxnSpLocks/>
            <a:stCxn id="31" idx="1"/>
            <a:endCxn id="30" idx="3"/>
          </p:cNvCxnSpPr>
          <p:nvPr/>
        </p:nvCxnSpPr>
        <p:spPr>
          <a:xfrm flipH="1">
            <a:off x="2243680" y="5543123"/>
            <a:ext cx="1418340" cy="0"/>
          </a:xfrm>
          <a:prstGeom prst="straightConnector1">
            <a:avLst/>
          </a:prstGeom>
          <a:ln w="381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7" name="TextBox 5">
            <a:extLst>
              <a:ext uri="{FF2B5EF4-FFF2-40B4-BE49-F238E27FC236}">
                <a16:creationId xmlns:a16="http://schemas.microsoft.com/office/drawing/2014/main" id="{BFE877F7-9D7C-6043-9CBB-089540647E34}"/>
              </a:ext>
            </a:extLst>
          </p:cNvPr>
          <p:cNvSpPr txBox="1"/>
          <p:nvPr/>
        </p:nvSpPr>
        <p:spPr>
          <a:xfrm>
            <a:off x="7001757" y="4228267"/>
            <a:ext cx="1067921" cy="830997"/>
          </a:xfrm>
          <a:prstGeom prst="rect">
            <a:avLst/>
          </a:prstGeom>
          <a:noFill/>
        </p:spPr>
        <p:txBody>
          <a:bodyPr wrap="none" rtlCol="0">
            <a:spAutoFit/>
          </a:bodyPr>
          <a:lstStyle/>
          <a:p>
            <a:pPr algn="ctr"/>
            <a:r>
              <a:rPr lang="ja-JP" altLang="en-US" sz="2400">
                <a:ea typeface="MS UI Gothic" panose="020B0600070205080204" pitchFamily="34" charset="-128"/>
              </a:rPr>
              <a:t>リモート</a:t>
            </a:r>
            <a:br>
              <a:rPr lang="en-US" altLang="ja-JP" sz="2400" dirty="0">
                <a:ea typeface="MS UI Gothic" panose="020B0600070205080204" pitchFamily="34" charset="-128"/>
              </a:rPr>
            </a:br>
            <a:r>
              <a:rPr lang="ja-JP" altLang="en-US" sz="2400">
                <a:ea typeface="MS UI Gothic" panose="020B0600070205080204" pitchFamily="34" charset="-128"/>
              </a:rPr>
              <a:t>ホスト</a:t>
            </a:r>
            <a:endParaRPr lang="en-US" sz="2400" dirty="0"/>
          </a:p>
        </p:txBody>
      </p:sp>
      <p:sp>
        <p:nvSpPr>
          <p:cNvPr id="28" name="角丸四角形 20">
            <a:extLst>
              <a:ext uri="{FF2B5EF4-FFF2-40B4-BE49-F238E27FC236}">
                <a16:creationId xmlns:a16="http://schemas.microsoft.com/office/drawing/2014/main" id="{5B4C0D7D-42A4-9D4B-B2D9-F42B40D99A69}"/>
              </a:ext>
            </a:extLst>
          </p:cNvPr>
          <p:cNvSpPr/>
          <p:nvPr/>
        </p:nvSpPr>
        <p:spPr>
          <a:xfrm>
            <a:off x="866490" y="6010713"/>
            <a:ext cx="1475068" cy="470650"/>
          </a:xfrm>
          <a:prstGeom prst="roundRect">
            <a:avLst/>
          </a:prstGeom>
          <a:solidFill>
            <a:srgbClr val="FFC0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100" dirty="0">
                <a:ea typeface="MS UI Gothic" panose="020B0600070205080204" pitchFamily="34" charset="-128"/>
              </a:rPr>
              <a:t>CPU</a:t>
            </a:r>
            <a:endParaRPr lang="ja-JP" altLang="en-US" sz="2100" dirty="0">
              <a:ea typeface="MS UI Gothic" panose="020B0600070205080204" pitchFamily="34" charset="-128"/>
            </a:endParaRPr>
          </a:p>
        </p:txBody>
      </p:sp>
      <p:sp>
        <p:nvSpPr>
          <p:cNvPr id="29" name="角丸四角形 11">
            <a:extLst>
              <a:ext uri="{FF2B5EF4-FFF2-40B4-BE49-F238E27FC236}">
                <a16:creationId xmlns:a16="http://schemas.microsoft.com/office/drawing/2014/main" id="{7A72C653-CD0C-D747-98BF-43D351261C66}"/>
              </a:ext>
            </a:extLst>
          </p:cNvPr>
          <p:cNvSpPr/>
          <p:nvPr/>
        </p:nvSpPr>
        <p:spPr>
          <a:xfrm>
            <a:off x="3580976" y="4689932"/>
            <a:ext cx="1490012" cy="1780001"/>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100" dirty="0">
                <a:solidFill>
                  <a:schemeClr val="bg1"/>
                </a:solidFill>
                <a:ea typeface="MS UI Gothic" panose="020B0600070205080204" pitchFamily="34" charset="-128"/>
              </a:rPr>
              <a:t>GPU</a:t>
            </a:r>
            <a:endParaRPr lang="ja-JP" altLang="en-US" sz="2100" dirty="0">
              <a:solidFill>
                <a:schemeClr val="bg1"/>
              </a:solidFill>
              <a:ea typeface="MS UI Gothic" panose="020B0600070205080204" pitchFamily="34" charset="-128"/>
            </a:endParaRPr>
          </a:p>
        </p:txBody>
      </p:sp>
      <p:sp>
        <p:nvSpPr>
          <p:cNvPr id="30" name="角丸四角形 10">
            <a:extLst>
              <a:ext uri="{FF2B5EF4-FFF2-40B4-BE49-F238E27FC236}">
                <a16:creationId xmlns:a16="http://schemas.microsoft.com/office/drawing/2014/main" id="{82FB9359-A040-9141-8E95-675913AF4C5E}"/>
              </a:ext>
            </a:extLst>
          </p:cNvPr>
          <p:cNvSpPr/>
          <p:nvPr/>
        </p:nvSpPr>
        <p:spPr>
          <a:xfrm>
            <a:off x="973719" y="5299956"/>
            <a:ext cx="1269961" cy="486334"/>
          </a:xfrm>
          <a:prstGeom prst="roundRect">
            <a:avLst/>
          </a:prstGeom>
          <a:solidFill>
            <a:srgbClr val="00B0F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100" dirty="0">
                <a:ea typeface="MS UI Gothic" panose="020B0600070205080204" pitchFamily="34" charset="-128"/>
              </a:rPr>
              <a:t>OS</a:t>
            </a:r>
            <a:endParaRPr lang="ja-JP" altLang="en-US" sz="2100" dirty="0">
              <a:ea typeface="MS UI Gothic" panose="020B0600070205080204" pitchFamily="34" charset="-128"/>
            </a:endParaRPr>
          </a:p>
        </p:txBody>
      </p:sp>
      <p:sp>
        <p:nvSpPr>
          <p:cNvPr id="31" name="角丸四角形 30">
            <a:extLst>
              <a:ext uri="{FF2B5EF4-FFF2-40B4-BE49-F238E27FC236}">
                <a16:creationId xmlns:a16="http://schemas.microsoft.com/office/drawing/2014/main" id="{825FCBDA-8CC4-B042-97E3-C68138CBAB57}"/>
              </a:ext>
            </a:extLst>
          </p:cNvPr>
          <p:cNvSpPr/>
          <p:nvPr/>
        </p:nvSpPr>
        <p:spPr>
          <a:xfrm>
            <a:off x="3662020" y="5196743"/>
            <a:ext cx="132676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100" dirty="0">
                <a:ea typeface="MS UI Gothic" panose="020B0600070205080204" pitchFamily="34" charset="-128"/>
              </a:rPr>
              <a:t>OS</a:t>
            </a:r>
            <a:r>
              <a:rPr kumimoji="1" lang="ja-JP" altLang="en-US" sz="2100" dirty="0">
                <a:ea typeface="MS UI Gothic" panose="020B0600070205080204" pitchFamily="34" charset="-128"/>
              </a:rPr>
              <a:t>監視</a:t>
            </a:r>
            <a:endParaRPr kumimoji="1" lang="en-US" altLang="ja-JP" sz="2100" dirty="0">
              <a:ea typeface="MS UI Gothic" panose="020B0600070205080204" pitchFamily="34" charset="-128"/>
            </a:endParaRPr>
          </a:p>
          <a:p>
            <a:pPr algn="ctr"/>
            <a:r>
              <a:rPr kumimoji="1" lang="ja-JP" altLang="en-US" sz="2100" dirty="0">
                <a:ea typeface="MS UI Gothic" panose="020B0600070205080204" pitchFamily="34" charset="-128"/>
              </a:rPr>
              <a:t>システム</a:t>
            </a:r>
          </a:p>
        </p:txBody>
      </p:sp>
      <p:sp>
        <p:nvSpPr>
          <p:cNvPr id="32" name="角丸四角形 31">
            <a:extLst>
              <a:ext uri="{FF2B5EF4-FFF2-40B4-BE49-F238E27FC236}">
                <a16:creationId xmlns:a16="http://schemas.microsoft.com/office/drawing/2014/main" id="{890BEF78-001A-AD42-B6FE-FD5558A70165}"/>
              </a:ext>
            </a:extLst>
          </p:cNvPr>
          <p:cNvSpPr/>
          <p:nvPr/>
        </p:nvSpPr>
        <p:spPr>
          <a:xfrm>
            <a:off x="3663172" y="5943920"/>
            <a:ext cx="1325613" cy="462743"/>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GPU</a:t>
            </a:r>
            <a:r>
              <a:rPr kumimoji="1" lang="ja-JP" altLang="en-US" sz="2000" dirty="0">
                <a:ea typeface="MS UI Gothic" panose="020B0600070205080204" pitchFamily="34" charset="-128"/>
              </a:rPr>
              <a:t>メモリ</a:t>
            </a:r>
          </a:p>
        </p:txBody>
      </p:sp>
      <p:sp>
        <p:nvSpPr>
          <p:cNvPr id="43" name="角丸四角形 42">
            <a:extLst>
              <a:ext uri="{FF2B5EF4-FFF2-40B4-BE49-F238E27FC236}">
                <a16:creationId xmlns:a16="http://schemas.microsoft.com/office/drawing/2014/main" id="{27AF8C78-9D8B-D743-BB84-9191AA6B1025}"/>
              </a:ext>
            </a:extLst>
          </p:cNvPr>
          <p:cNvSpPr/>
          <p:nvPr/>
        </p:nvSpPr>
        <p:spPr>
          <a:xfrm>
            <a:off x="6755731" y="5196743"/>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ea typeface="MS UI Gothic" panose="020B0600070205080204" pitchFamily="34" charset="-128"/>
              </a:rPr>
              <a:t>リモート監視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44" name="TextBox 4">
            <a:extLst>
              <a:ext uri="{FF2B5EF4-FFF2-40B4-BE49-F238E27FC236}">
                <a16:creationId xmlns:a16="http://schemas.microsoft.com/office/drawing/2014/main" id="{6C494AC2-E7C4-8548-BC09-97C7A2B8CA12}"/>
              </a:ext>
            </a:extLst>
          </p:cNvPr>
          <p:cNvSpPr txBox="1"/>
          <p:nvPr/>
        </p:nvSpPr>
        <p:spPr>
          <a:xfrm>
            <a:off x="5200194" y="5860661"/>
            <a:ext cx="1410964" cy="677108"/>
          </a:xfrm>
          <a:prstGeom prst="rect">
            <a:avLst/>
          </a:prstGeom>
          <a:noFill/>
        </p:spPr>
        <p:txBody>
          <a:bodyPr wrap="none" rtlCol="0">
            <a:spAutoFit/>
          </a:bodyPr>
          <a:lstStyle/>
          <a:p>
            <a:pPr algn="ctr"/>
            <a:r>
              <a:rPr kumimoji="1" lang="en-US" altLang="ja-JP" sz="2000" dirty="0">
                <a:ea typeface="MS UI Gothic" panose="020B0600070205080204" pitchFamily="34" charset="-128"/>
              </a:rPr>
              <a:t>GPUDirect</a:t>
            </a:r>
            <a:endParaRPr kumimoji="1" lang="en-US" altLang="ja-JP" dirty="0">
              <a:ea typeface="MS UI Gothic" panose="020B0600070205080204" pitchFamily="34" charset="-128"/>
            </a:endParaRPr>
          </a:p>
          <a:p>
            <a:pPr algn="ctr"/>
            <a:r>
              <a:rPr kumimoji="1" lang="en-US" altLang="ja-JP" dirty="0">
                <a:ea typeface="MS UI Gothic" panose="020B0600070205080204" pitchFamily="34" charset="-128"/>
              </a:rPr>
              <a:t>RDMA</a:t>
            </a:r>
            <a:endParaRPr kumimoji="1" lang="ja-JP" altLang="en-US" dirty="0">
              <a:ea typeface="MS UI Gothic" panose="020B0600070205080204" pitchFamily="34" charset="-128"/>
            </a:endParaRPr>
          </a:p>
        </p:txBody>
      </p:sp>
      <p:sp>
        <p:nvSpPr>
          <p:cNvPr id="45" name="左矢印 44">
            <a:extLst>
              <a:ext uri="{FF2B5EF4-FFF2-40B4-BE49-F238E27FC236}">
                <a16:creationId xmlns:a16="http://schemas.microsoft.com/office/drawing/2014/main" id="{8F399DD4-B55E-8D46-AA26-38BAFEE6F1D3}"/>
              </a:ext>
            </a:extLst>
          </p:cNvPr>
          <p:cNvSpPr/>
          <p:nvPr/>
        </p:nvSpPr>
        <p:spPr>
          <a:xfrm>
            <a:off x="5001072" y="5264692"/>
            <a:ext cx="1765236" cy="323142"/>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46" name="左矢印 45">
            <a:extLst>
              <a:ext uri="{FF2B5EF4-FFF2-40B4-BE49-F238E27FC236}">
                <a16:creationId xmlns:a16="http://schemas.microsoft.com/office/drawing/2014/main" id="{8FEADEBE-12AF-BC48-9D86-382133BB6867}"/>
              </a:ext>
            </a:extLst>
          </p:cNvPr>
          <p:cNvSpPr/>
          <p:nvPr/>
        </p:nvSpPr>
        <p:spPr>
          <a:xfrm flipH="1">
            <a:off x="5001072" y="5530262"/>
            <a:ext cx="1742373" cy="309596"/>
          </a:xfrm>
          <a:prstGeom prst="leftArrow">
            <a:avLst>
              <a:gd name="adj1" fmla="val 50000"/>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36" name="爆発 1 4">
            <a:extLst>
              <a:ext uri="{FF2B5EF4-FFF2-40B4-BE49-F238E27FC236}">
                <a16:creationId xmlns:a16="http://schemas.microsoft.com/office/drawing/2014/main" id="{C64905BE-DE40-4D48-A2FC-CB278909C36D}"/>
              </a:ext>
            </a:extLst>
          </p:cNvPr>
          <p:cNvSpPr/>
          <p:nvPr/>
        </p:nvSpPr>
        <p:spPr>
          <a:xfrm>
            <a:off x="110757" y="4960661"/>
            <a:ext cx="1296000" cy="900000"/>
          </a:xfrm>
          <a:prstGeom prst="irregularSeal1">
            <a:avLst/>
          </a:prstGeom>
          <a:solidFill>
            <a:srgbClr val="FF000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a:ea typeface="MS UI Gothic" panose="020B0600070205080204" pitchFamily="34" charset="-128"/>
              </a:rPr>
              <a:t>障害</a:t>
            </a:r>
            <a:endParaRPr kumimoji="1" lang="ja-JP" altLang="en-US" sz="2000" dirty="0">
              <a:ea typeface="MS UI Gothic" panose="020B0600070205080204" pitchFamily="34" charset="-128"/>
            </a:endParaRPr>
          </a:p>
        </p:txBody>
      </p:sp>
    </p:spTree>
    <p:extLst>
      <p:ext uri="{BB962C8B-B14F-4D97-AF65-F5344CB8AC3E}">
        <p14:creationId xmlns:p14="http://schemas.microsoft.com/office/powerpoint/2010/main" val="7839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a:extLst>
              <a:ext uri="{FF2B5EF4-FFF2-40B4-BE49-F238E27FC236}">
                <a16:creationId xmlns:a16="http://schemas.microsoft.com/office/drawing/2014/main" id="{DCB4178E-0301-C744-9B8B-12B96CD67431}"/>
              </a:ext>
            </a:extLst>
          </p:cNvPr>
          <p:cNvSpPr/>
          <p:nvPr/>
        </p:nvSpPr>
        <p:spPr>
          <a:xfrm>
            <a:off x="6627958" y="4354020"/>
            <a:ext cx="1815527" cy="2358000"/>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7" name="角丸四角形 26">
            <a:extLst>
              <a:ext uri="{FF2B5EF4-FFF2-40B4-BE49-F238E27FC236}">
                <a16:creationId xmlns:a16="http://schemas.microsoft.com/office/drawing/2014/main" id="{DA34F2ED-6364-D94C-AB11-81628D8920A8}"/>
              </a:ext>
            </a:extLst>
          </p:cNvPr>
          <p:cNvSpPr/>
          <p:nvPr/>
        </p:nvSpPr>
        <p:spPr>
          <a:xfrm>
            <a:off x="700516" y="4352843"/>
            <a:ext cx="4521554" cy="235917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350">
              <a:ea typeface="MS UI Gothic" panose="020B0600070205080204" pitchFamily="34" charset="-128"/>
            </a:endParaRPr>
          </a:p>
        </p:txBody>
      </p:sp>
      <p:sp>
        <p:nvSpPr>
          <p:cNvPr id="2" name="タイトル 1"/>
          <p:cNvSpPr>
            <a:spLocks noGrp="1"/>
          </p:cNvSpPr>
          <p:nvPr>
            <p:ph type="title"/>
          </p:nvPr>
        </p:nvSpPr>
        <p:spPr/>
        <p:txBody>
          <a:bodyPr/>
          <a:lstStyle/>
          <a:p>
            <a:r>
              <a:rPr lang="en-US" altLang="ja-JP" dirty="0"/>
              <a:t>GPUDirect RDMA</a:t>
            </a:r>
            <a:endParaRPr kumimoji="1" lang="ja-JP" altLang="en-US" dirty="0"/>
          </a:p>
        </p:txBody>
      </p:sp>
      <p:sp>
        <p:nvSpPr>
          <p:cNvPr id="3" name="コンテンツ プレースホルダー 2"/>
          <p:cNvSpPr>
            <a:spLocks noGrp="1"/>
          </p:cNvSpPr>
          <p:nvPr>
            <p:ph idx="1"/>
          </p:nvPr>
        </p:nvSpPr>
        <p:spPr>
          <a:xfrm>
            <a:off x="457201" y="1524002"/>
            <a:ext cx="8244674" cy="5333998"/>
          </a:xfrm>
        </p:spPr>
        <p:txBody>
          <a:bodyPr/>
          <a:lstStyle/>
          <a:p>
            <a:r>
              <a:rPr lang="en-US" altLang="ja-JP" dirty="0"/>
              <a:t>CPU</a:t>
            </a:r>
            <a:r>
              <a:rPr lang="ja-JP" altLang="en-US"/>
              <a:t>を介さずにリモートホスト上の</a:t>
            </a:r>
            <a:r>
              <a:rPr lang="en-US" altLang="ja-JP" dirty="0">
                <a:solidFill>
                  <a:schemeClr val="tx1"/>
                </a:solidFill>
              </a:rPr>
              <a:t>GPU</a:t>
            </a:r>
            <a:r>
              <a:rPr lang="ja-JP" altLang="en-US" dirty="0">
                <a:solidFill>
                  <a:schemeClr val="tx1"/>
                </a:solidFill>
              </a:rPr>
              <a:t>メモリに直接アクセスするための</a:t>
            </a:r>
            <a:r>
              <a:rPr lang="ja-JP" altLang="en-US">
                <a:solidFill>
                  <a:schemeClr val="tx1"/>
                </a:solidFill>
              </a:rPr>
              <a:t>ハードウェア機構</a:t>
            </a:r>
            <a:endParaRPr lang="en-US" altLang="ja-JP" dirty="0"/>
          </a:p>
          <a:p>
            <a:pPr lvl="1"/>
            <a:r>
              <a:rPr lang="en-US" altLang="ja-JP" dirty="0"/>
              <a:t>GPU</a:t>
            </a:r>
            <a:r>
              <a:rPr lang="ja-JP" altLang="en-US"/>
              <a:t>メモリを物理メモリアドレス空間に</a:t>
            </a:r>
            <a:r>
              <a:rPr lang="ja-JP" altLang="en-US" dirty="0"/>
              <a:t>マッピング</a:t>
            </a:r>
            <a:endParaRPr lang="en-US" altLang="ja-JP" dirty="0"/>
          </a:p>
          <a:p>
            <a:pPr lvl="2"/>
            <a:r>
              <a:rPr lang="en-US" altLang="ja-JP" dirty="0"/>
              <a:t>NIC</a:t>
            </a:r>
            <a:r>
              <a:rPr lang="ja-JP" altLang="en-US" dirty="0"/>
              <a:t>からのアクセスを可能にする</a:t>
            </a:r>
            <a:endParaRPr lang="en-US" altLang="ja-JP" dirty="0"/>
          </a:p>
          <a:p>
            <a:pPr lvl="1"/>
            <a:r>
              <a:rPr lang="ja-JP" altLang="en-US" dirty="0"/>
              <a:t>マッピングした</a:t>
            </a:r>
            <a:r>
              <a:rPr lang="en-US" altLang="ja-JP" dirty="0"/>
              <a:t>GPU</a:t>
            </a:r>
            <a:r>
              <a:rPr lang="ja-JP" altLang="en-US"/>
              <a:t>メモリにネットワーク経由で</a:t>
            </a:r>
            <a:r>
              <a:rPr lang="ja-JP" altLang="en-US">
                <a:solidFill>
                  <a:schemeClr val="tx1"/>
                </a:solidFill>
              </a:rPr>
              <a:t>アクセス</a:t>
            </a:r>
            <a:endParaRPr lang="en-US" altLang="ja-JP" dirty="0">
              <a:solidFill>
                <a:schemeClr val="tx1"/>
              </a:solidFill>
            </a:endParaRPr>
          </a:p>
          <a:p>
            <a:pPr lvl="2"/>
            <a:r>
              <a:rPr lang="en-US" altLang="ja-JP" dirty="0"/>
              <a:t>RDMA Read/Write</a:t>
            </a:r>
            <a:r>
              <a:rPr lang="ja-JP" altLang="en-US"/>
              <a:t>機能を用いてデータの読み書きを行う</a:t>
            </a:r>
            <a:endParaRPr lang="en-US" altLang="ja-JP" dirty="0">
              <a:solidFill>
                <a:schemeClr val="tx1"/>
              </a:solidFill>
            </a:endParaRPr>
          </a:p>
        </p:txBody>
      </p:sp>
      <p:sp>
        <p:nvSpPr>
          <p:cNvPr id="31" name="スライド番号プレースホルダー 3">
            <a:extLst>
              <a:ext uri="{FF2B5EF4-FFF2-40B4-BE49-F238E27FC236}">
                <a16:creationId xmlns:a16="http://schemas.microsoft.com/office/drawing/2014/main" id="{4E976B67-0EB0-B141-A133-F68B2FF44C52}"/>
              </a:ext>
            </a:extLst>
          </p:cNvPr>
          <p:cNvSpPr>
            <a:spLocks noGrp="1"/>
          </p:cNvSpPr>
          <p:nvPr>
            <p:ph type="sldNum" sz="quarter" idx="12"/>
          </p:nvPr>
        </p:nvSpPr>
        <p:spPr>
          <a:xfrm>
            <a:off x="8337122" y="66077"/>
            <a:ext cx="688389" cy="365125"/>
          </a:xfrm>
        </p:spPr>
        <p:txBody>
          <a:bodyPr/>
          <a:lstStyle/>
          <a:p>
            <a:fld id="{D57F1E4F-1CFF-5643-939E-217C01CDF565}" type="slidenum">
              <a:rPr lang="en-US" smtClean="0"/>
              <a:pPr/>
              <a:t>8</a:t>
            </a:fld>
            <a:endParaRPr lang="en-US" dirty="0"/>
          </a:p>
        </p:txBody>
      </p:sp>
      <p:sp>
        <p:nvSpPr>
          <p:cNvPr id="60" name="テキスト ボックス 59">
            <a:extLst>
              <a:ext uri="{FF2B5EF4-FFF2-40B4-BE49-F238E27FC236}">
                <a16:creationId xmlns:a16="http://schemas.microsoft.com/office/drawing/2014/main" id="{8F48B008-863F-864B-A03B-4A7DB2308E94}"/>
              </a:ext>
            </a:extLst>
          </p:cNvPr>
          <p:cNvSpPr txBox="1"/>
          <p:nvPr/>
        </p:nvSpPr>
        <p:spPr>
          <a:xfrm>
            <a:off x="2240103" y="6265480"/>
            <a:ext cx="1626509"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RDMA Read</a:t>
            </a:r>
            <a:endParaRPr kumimoji="1" lang="ja-JP" altLang="en-US" sz="2000" dirty="0">
              <a:ea typeface="MS UI Gothic" panose="020B0600070205080204" pitchFamily="34" charset="-128"/>
            </a:endParaRPr>
          </a:p>
        </p:txBody>
      </p:sp>
      <p:sp>
        <p:nvSpPr>
          <p:cNvPr id="61" name="テキスト ボックス 60">
            <a:extLst>
              <a:ext uri="{FF2B5EF4-FFF2-40B4-BE49-F238E27FC236}">
                <a16:creationId xmlns:a16="http://schemas.microsoft.com/office/drawing/2014/main" id="{5F47148E-2230-3B46-836B-2A1F3756141E}"/>
              </a:ext>
            </a:extLst>
          </p:cNvPr>
          <p:cNvSpPr txBox="1"/>
          <p:nvPr/>
        </p:nvSpPr>
        <p:spPr>
          <a:xfrm>
            <a:off x="2200074" y="6255304"/>
            <a:ext cx="1694889"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a:ea typeface="MS UI Gothic" panose="020B0600070205080204" pitchFamily="34" charset="-128"/>
              </a:rPr>
              <a:t>RDMA Write</a:t>
            </a:r>
            <a:endParaRPr kumimoji="1" lang="ja-JP" altLang="en-US" sz="2000" dirty="0">
              <a:ea typeface="MS UI Gothic" panose="020B0600070205080204" pitchFamily="34" charset="-128"/>
            </a:endParaRPr>
          </a:p>
        </p:txBody>
      </p:sp>
      <p:sp>
        <p:nvSpPr>
          <p:cNvPr id="28" name="テキスト ボックス 27">
            <a:extLst>
              <a:ext uri="{FF2B5EF4-FFF2-40B4-BE49-F238E27FC236}">
                <a16:creationId xmlns:a16="http://schemas.microsoft.com/office/drawing/2014/main" id="{3587041A-990B-6D43-AB7D-7E0EC2DA7AFF}"/>
              </a:ext>
            </a:extLst>
          </p:cNvPr>
          <p:cNvSpPr txBox="1"/>
          <p:nvPr/>
        </p:nvSpPr>
        <p:spPr>
          <a:xfrm>
            <a:off x="3052862" y="4347538"/>
            <a:ext cx="2169208"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400">
                <a:ea typeface="MS UI Gothic" panose="020B0600070205080204" pitchFamily="34" charset="-128"/>
              </a:rPr>
              <a:t>監視対象ホスト</a:t>
            </a:r>
            <a:endParaRPr lang="ja-JP" altLang="en-US" sz="2400" dirty="0">
              <a:ea typeface="MS UI Gothic" panose="020B0600070205080204" pitchFamily="34" charset="-128"/>
            </a:endParaRPr>
          </a:p>
        </p:txBody>
      </p:sp>
      <p:sp>
        <p:nvSpPr>
          <p:cNvPr id="29" name="角丸四角形 28">
            <a:extLst>
              <a:ext uri="{FF2B5EF4-FFF2-40B4-BE49-F238E27FC236}">
                <a16:creationId xmlns:a16="http://schemas.microsoft.com/office/drawing/2014/main" id="{DE6EEA7C-AC4F-D640-B908-CE112955F9EF}"/>
              </a:ext>
            </a:extLst>
          </p:cNvPr>
          <p:cNvSpPr/>
          <p:nvPr/>
        </p:nvSpPr>
        <p:spPr>
          <a:xfrm>
            <a:off x="851545" y="5061097"/>
            <a:ext cx="1490012" cy="983074"/>
          </a:xfrm>
          <a:prstGeom prst="roundRect">
            <a:avLst/>
          </a:prstGeom>
          <a:solidFill>
            <a:srgbClr val="0070C0"/>
          </a:solidFill>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a:r>
              <a:rPr lang="ja-JP" altLang="en-US" sz="2100">
                <a:solidFill>
                  <a:schemeClr val="bg1"/>
                </a:solidFill>
                <a:ea typeface="MS UI Gothic" panose="020B0600070205080204" pitchFamily="34" charset="-128"/>
              </a:rPr>
              <a:t>メインメモリ</a:t>
            </a:r>
            <a:endParaRPr lang="ja-JP" altLang="en-US" sz="2100" dirty="0">
              <a:solidFill>
                <a:schemeClr val="bg1"/>
              </a:solidFill>
              <a:ea typeface="MS UI Gothic" panose="020B0600070205080204" pitchFamily="34" charset="-128"/>
            </a:endParaRPr>
          </a:p>
        </p:txBody>
      </p:sp>
      <p:sp>
        <p:nvSpPr>
          <p:cNvPr id="32" name="角丸四角形 11">
            <a:extLst>
              <a:ext uri="{FF2B5EF4-FFF2-40B4-BE49-F238E27FC236}">
                <a16:creationId xmlns:a16="http://schemas.microsoft.com/office/drawing/2014/main" id="{D7399659-703D-B242-9128-BAD224B712DA}"/>
              </a:ext>
            </a:extLst>
          </p:cNvPr>
          <p:cNvSpPr/>
          <p:nvPr/>
        </p:nvSpPr>
        <p:spPr>
          <a:xfrm>
            <a:off x="3589426" y="5061097"/>
            <a:ext cx="1490012" cy="983074"/>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US" altLang="ja-JP" sz="2100" dirty="0">
                <a:solidFill>
                  <a:schemeClr val="bg1"/>
                </a:solidFill>
                <a:ea typeface="MS UI Gothic" panose="020B0600070205080204" pitchFamily="34" charset="-128"/>
              </a:rPr>
              <a:t>GPU</a:t>
            </a:r>
            <a:endParaRPr lang="ja-JP" altLang="en-US" sz="2100" dirty="0">
              <a:solidFill>
                <a:schemeClr val="bg1"/>
              </a:solidFill>
              <a:ea typeface="MS UI Gothic" panose="020B0600070205080204" pitchFamily="34" charset="-128"/>
            </a:endParaRPr>
          </a:p>
        </p:txBody>
      </p:sp>
      <p:sp>
        <p:nvSpPr>
          <p:cNvPr id="33" name="角丸四角形 32">
            <a:extLst>
              <a:ext uri="{FF2B5EF4-FFF2-40B4-BE49-F238E27FC236}">
                <a16:creationId xmlns:a16="http://schemas.microsoft.com/office/drawing/2014/main" id="{3382871D-D22B-F846-82BA-59884EA2E448}"/>
              </a:ext>
            </a:extLst>
          </p:cNvPr>
          <p:cNvSpPr/>
          <p:nvPr/>
        </p:nvSpPr>
        <p:spPr>
          <a:xfrm>
            <a:off x="3671622" y="5518158"/>
            <a:ext cx="1325613" cy="462743"/>
          </a:xfrm>
          <a:prstGeom prst="roundRect">
            <a:avLst/>
          </a:prstGeom>
          <a:solidFill>
            <a:srgbClr val="92D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GPU</a:t>
            </a:r>
            <a:r>
              <a:rPr kumimoji="1" lang="ja-JP" altLang="en-US" sz="2000" dirty="0">
                <a:ea typeface="MS UI Gothic" panose="020B0600070205080204" pitchFamily="34" charset="-128"/>
              </a:rPr>
              <a:t>メモリ</a:t>
            </a:r>
          </a:p>
        </p:txBody>
      </p:sp>
      <p:sp>
        <p:nvSpPr>
          <p:cNvPr id="34" name="角丸四角形 33">
            <a:extLst>
              <a:ext uri="{FF2B5EF4-FFF2-40B4-BE49-F238E27FC236}">
                <a16:creationId xmlns:a16="http://schemas.microsoft.com/office/drawing/2014/main" id="{891A802D-8BCD-264F-9FB5-C6BB8505EADD}"/>
              </a:ext>
            </a:extLst>
          </p:cNvPr>
          <p:cNvSpPr/>
          <p:nvPr/>
        </p:nvSpPr>
        <p:spPr>
          <a:xfrm>
            <a:off x="6755731" y="5288142"/>
            <a:ext cx="1559975" cy="692759"/>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ea typeface="MS UI Gothic" panose="020B0600070205080204" pitchFamily="34" charset="-128"/>
              </a:rPr>
              <a:t>リモート監視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37" name="角丸四角形 36">
            <a:extLst>
              <a:ext uri="{FF2B5EF4-FFF2-40B4-BE49-F238E27FC236}">
                <a16:creationId xmlns:a16="http://schemas.microsoft.com/office/drawing/2014/main" id="{09F90AB1-5422-4C40-8A78-4150DA3092F1}"/>
              </a:ext>
            </a:extLst>
          </p:cNvPr>
          <p:cNvSpPr/>
          <p:nvPr/>
        </p:nvSpPr>
        <p:spPr>
          <a:xfrm>
            <a:off x="947629" y="5512580"/>
            <a:ext cx="1297844" cy="468322"/>
          </a:xfrm>
          <a:prstGeom prst="roundRect">
            <a:avLst/>
          </a:prstGeom>
          <a:solidFill>
            <a:srgbClr val="92D050"/>
          </a:solidFill>
          <a:ln w="381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cxnSp>
        <p:nvCxnSpPr>
          <p:cNvPr id="38" name="直線コネクタ 37">
            <a:extLst>
              <a:ext uri="{FF2B5EF4-FFF2-40B4-BE49-F238E27FC236}">
                <a16:creationId xmlns:a16="http://schemas.microsoft.com/office/drawing/2014/main" id="{7197E00E-403B-4C45-83C4-89290B572F1B}"/>
              </a:ext>
            </a:extLst>
          </p:cNvPr>
          <p:cNvCxnSpPr>
            <a:cxnSpLocks/>
            <a:stCxn id="44" idx="3"/>
            <a:endCxn id="48" idx="1"/>
          </p:cNvCxnSpPr>
          <p:nvPr/>
        </p:nvCxnSpPr>
        <p:spPr>
          <a:xfrm>
            <a:off x="5033718" y="6378095"/>
            <a:ext cx="1722013"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44" name="角丸四角形 43">
            <a:extLst>
              <a:ext uri="{FF2B5EF4-FFF2-40B4-BE49-F238E27FC236}">
                <a16:creationId xmlns:a16="http://schemas.microsoft.com/office/drawing/2014/main" id="{1F4C79B9-8C5A-6446-9609-4D25AC753F34}"/>
              </a:ext>
            </a:extLst>
          </p:cNvPr>
          <p:cNvSpPr/>
          <p:nvPr/>
        </p:nvSpPr>
        <p:spPr>
          <a:xfrm>
            <a:off x="4177576" y="6142114"/>
            <a:ext cx="856142" cy="471962"/>
          </a:xfrm>
          <a:prstGeom prst="roundRect">
            <a:avLst/>
          </a:prstGeom>
          <a:solidFill>
            <a:schemeClr val="bg1">
              <a:lumMod val="6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NIC</a:t>
            </a:r>
            <a:endParaRPr kumimoji="1" lang="ja-JP" altLang="en-US" sz="2000" dirty="0">
              <a:ea typeface="MS UI Gothic" panose="020B0600070205080204" pitchFamily="34" charset="-128"/>
            </a:endParaRPr>
          </a:p>
        </p:txBody>
      </p:sp>
      <p:sp>
        <p:nvSpPr>
          <p:cNvPr id="48" name="角丸四角形 47">
            <a:extLst>
              <a:ext uri="{FF2B5EF4-FFF2-40B4-BE49-F238E27FC236}">
                <a16:creationId xmlns:a16="http://schemas.microsoft.com/office/drawing/2014/main" id="{C0040EA7-648D-A94C-810B-377A7127B2CD}"/>
              </a:ext>
            </a:extLst>
          </p:cNvPr>
          <p:cNvSpPr/>
          <p:nvPr/>
        </p:nvSpPr>
        <p:spPr>
          <a:xfrm>
            <a:off x="6755731" y="6142114"/>
            <a:ext cx="856142" cy="471962"/>
          </a:xfrm>
          <a:prstGeom prst="roundRect">
            <a:avLst/>
          </a:prstGeom>
          <a:solidFill>
            <a:schemeClr val="bg1">
              <a:lumMod val="65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NIC</a:t>
            </a:r>
            <a:endParaRPr kumimoji="1" lang="ja-JP" altLang="en-US" sz="2000" dirty="0">
              <a:ea typeface="MS UI Gothic" panose="020B0600070205080204" pitchFamily="34" charset="-128"/>
            </a:endParaRPr>
          </a:p>
        </p:txBody>
      </p:sp>
      <p:sp>
        <p:nvSpPr>
          <p:cNvPr id="49" name="テキスト ボックス 48">
            <a:extLst>
              <a:ext uri="{FF2B5EF4-FFF2-40B4-BE49-F238E27FC236}">
                <a16:creationId xmlns:a16="http://schemas.microsoft.com/office/drawing/2014/main" id="{E3242739-560A-E446-90FA-FDD37B55802E}"/>
              </a:ext>
            </a:extLst>
          </p:cNvPr>
          <p:cNvSpPr txBox="1"/>
          <p:nvPr/>
        </p:nvSpPr>
        <p:spPr>
          <a:xfrm>
            <a:off x="2377705" y="5331739"/>
            <a:ext cx="1179820" cy="400110"/>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000" dirty="0">
                <a:solidFill>
                  <a:srgbClr val="FF0000"/>
                </a:solidFill>
                <a:ea typeface="MS UI Gothic" panose="020B0600070205080204" pitchFamily="34" charset="-128"/>
              </a:rPr>
              <a:t>マッピング</a:t>
            </a:r>
          </a:p>
        </p:txBody>
      </p:sp>
      <p:cxnSp>
        <p:nvCxnSpPr>
          <p:cNvPr id="50" name="Straight Arrow Connector 10">
            <a:extLst>
              <a:ext uri="{FF2B5EF4-FFF2-40B4-BE49-F238E27FC236}">
                <a16:creationId xmlns:a16="http://schemas.microsoft.com/office/drawing/2014/main" id="{229301DF-1A0B-F944-8177-317D1ADC332D}"/>
              </a:ext>
            </a:extLst>
          </p:cNvPr>
          <p:cNvCxnSpPr>
            <a:cxnSpLocks/>
            <a:stCxn id="33" idx="1"/>
            <a:endCxn id="37" idx="3"/>
          </p:cNvCxnSpPr>
          <p:nvPr/>
        </p:nvCxnSpPr>
        <p:spPr>
          <a:xfrm flipH="1" flipV="1">
            <a:off x="2245473" y="5746741"/>
            <a:ext cx="1426149" cy="27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5">
            <a:extLst>
              <a:ext uri="{FF2B5EF4-FFF2-40B4-BE49-F238E27FC236}">
                <a16:creationId xmlns:a16="http://schemas.microsoft.com/office/drawing/2014/main" id="{330EEB21-FB34-6247-AB42-2020AA6D5B3E}"/>
              </a:ext>
            </a:extLst>
          </p:cNvPr>
          <p:cNvSpPr txBox="1"/>
          <p:nvPr/>
        </p:nvSpPr>
        <p:spPr>
          <a:xfrm>
            <a:off x="7001757" y="4347538"/>
            <a:ext cx="1067921" cy="830997"/>
          </a:xfrm>
          <a:prstGeom prst="rect">
            <a:avLst/>
          </a:prstGeom>
          <a:noFill/>
        </p:spPr>
        <p:txBody>
          <a:bodyPr wrap="none" rtlCol="0">
            <a:spAutoFit/>
          </a:bodyPr>
          <a:lstStyle/>
          <a:p>
            <a:pPr algn="ctr"/>
            <a:r>
              <a:rPr lang="ja-JP" altLang="en-US" sz="2400">
                <a:ea typeface="MS UI Gothic" panose="020B0600070205080204" pitchFamily="34" charset="-128"/>
              </a:rPr>
              <a:t>リモート</a:t>
            </a:r>
            <a:br>
              <a:rPr lang="en-US" altLang="ja-JP" sz="2400" dirty="0">
                <a:ea typeface="MS UI Gothic" panose="020B0600070205080204" pitchFamily="34" charset="-128"/>
              </a:rPr>
            </a:br>
            <a:r>
              <a:rPr lang="ja-JP" altLang="en-US" sz="2400">
                <a:ea typeface="MS UI Gothic" panose="020B0600070205080204" pitchFamily="34" charset="-128"/>
              </a:rPr>
              <a:t>ホスト</a:t>
            </a:r>
            <a:endParaRPr lang="en-US" sz="2400" dirty="0"/>
          </a:p>
        </p:txBody>
      </p:sp>
      <p:sp>
        <p:nvSpPr>
          <p:cNvPr id="57" name="U ターン矢印 56">
            <a:extLst>
              <a:ext uri="{FF2B5EF4-FFF2-40B4-BE49-F238E27FC236}">
                <a16:creationId xmlns:a16="http://schemas.microsoft.com/office/drawing/2014/main" id="{88BCDA13-BC48-6149-BC9B-BD23DFD19C12}"/>
              </a:ext>
            </a:extLst>
          </p:cNvPr>
          <p:cNvSpPr/>
          <p:nvPr/>
        </p:nvSpPr>
        <p:spPr>
          <a:xfrm flipV="1">
            <a:off x="1524000" y="5994606"/>
            <a:ext cx="6550303" cy="794517"/>
          </a:xfrm>
          <a:prstGeom prst="uturnArrow">
            <a:avLst>
              <a:gd name="adj1" fmla="val 20634"/>
              <a:gd name="adj2" fmla="val 25000"/>
              <a:gd name="adj3" fmla="val 32300"/>
              <a:gd name="adj4" fmla="val 43750"/>
              <a:gd name="adj5" fmla="val 10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
        <p:nvSpPr>
          <p:cNvPr id="59" name="U ターン矢印 58">
            <a:extLst>
              <a:ext uri="{FF2B5EF4-FFF2-40B4-BE49-F238E27FC236}">
                <a16:creationId xmlns:a16="http://schemas.microsoft.com/office/drawing/2014/main" id="{6F7584A7-7386-C14A-A5F4-0A0CEE795ADD}"/>
              </a:ext>
            </a:extLst>
          </p:cNvPr>
          <p:cNvSpPr/>
          <p:nvPr/>
        </p:nvSpPr>
        <p:spPr>
          <a:xfrm flipH="1" flipV="1">
            <a:off x="1404730" y="5994605"/>
            <a:ext cx="6570152" cy="794518"/>
          </a:xfrm>
          <a:prstGeom prst="uturnArrow">
            <a:avLst>
              <a:gd name="adj1" fmla="val 20634"/>
              <a:gd name="adj2" fmla="val 25000"/>
              <a:gd name="adj3" fmla="val 32300"/>
              <a:gd name="adj4" fmla="val 43750"/>
              <a:gd name="adj5" fmla="val 10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a typeface="MS UI Gothic" panose="020B0600070205080204" pitchFamily="34" charset="-128"/>
            </a:endParaRPr>
          </a:p>
        </p:txBody>
      </p:sp>
    </p:spTree>
    <p:extLst>
      <p:ext uri="{BB962C8B-B14F-4D97-AF65-F5344CB8AC3E}">
        <p14:creationId xmlns:p14="http://schemas.microsoft.com/office/powerpoint/2010/main" val="19369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down)">
                                      <p:cBhvr>
                                        <p:cTn id="10" dur="500"/>
                                        <p:tgtEl>
                                          <p:spTgt spid="5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down)">
                                      <p:cBhvr>
                                        <p:cTn id="18" dur="500"/>
                                        <p:tgtEl>
                                          <p:spTgt spid="6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60"/>
                                        </p:tgtEl>
                                      </p:cBhvr>
                                    </p:animEffect>
                                    <p:set>
                                      <p:cBhvr>
                                        <p:cTn id="26" dur="1" fill="hold">
                                          <p:stCondLst>
                                            <p:cond delay="499"/>
                                          </p:stCondLst>
                                        </p:cTn>
                                        <p:tgtEl>
                                          <p:spTgt spid="60"/>
                                        </p:tgtEl>
                                        <p:attrNameLst>
                                          <p:attrName>style.visibility</p:attrName>
                                        </p:attrNameLst>
                                      </p:cBhvr>
                                      <p:to>
                                        <p:strVal val="hidden"/>
                                      </p:to>
                                    </p:set>
                                  </p:childTnLst>
                                </p:cTn>
                              </p:par>
                              <p:par>
                                <p:cTn id="27" presetID="22" presetClass="exit" presetSubtype="4" fill="hold" grpId="1" nodeType="withEffect">
                                  <p:stCondLst>
                                    <p:cond delay="0"/>
                                  </p:stCondLst>
                                  <p:childTnLst>
                                    <p:animEffect transition="out" filter="wipe(down)">
                                      <p:cBhvr>
                                        <p:cTn id="28" dur="500"/>
                                        <p:tgtEl>
                                          <p:spTgt spid="57"/>
                                        </p:tgtEl>
                                      </p:cBhvr>
                                    </p:animEffect>
                                    <p:set>
                                      <p:cBhvr>
                                        <p:cTn id="29" dur="1" fill="hold">
                                          <p:stCondLst>
                                            <p:cond delay="499"/>
                                          </p:stCondLst>
                                        </p:cTn>
                                        <p:tgtEl>
                                          <p:spTgt spid="5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down)">
                                      <p:cBhvr>
                                        <p:cTn id="34" dur="500"/>
                                        <p:tgtEl>
                                          <p:spTgt spid="6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down)">
                                      <p:cBhvr>
                                        <p:cTn id="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0" grpId="1"/>
      <p:bldP spid="61" grpId="0"/>
      <p:bldP spid="37" grpId="0" animBg="1"/>
      <p:bldP spid="49" grpId="0"/>
      <p:bldP spid="57" grpId="0" animBg="1"/>
      <p:bldP spid="57" grpId="1"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障害情報の要求</a:t>
            </a:r>
            <a:endParaRPr lang="ja-JP" altLang="en-US" strike="sngStrike" dirty="0"/>
          </a:p>
        </p:txBody>
      </p:sp>
      <p:sp>
        <p:nvSpPr>
          <p:cNvPr id="41" name="コンテンツ プレースホルダー 2"/>
          <p:cNvSpPr>
            <a:spLocks noGrp="1"/>
          </p:cNvSpPr>
          <p:nvPr>
            <p:ph idx="1"/>
          </p:nvPr>
        </p:nvSpPr>
        <p:spPr/>
        <p:txBody>
          <a:bodyPr/>
          <a:lstStyle/>
          <a:p>
            <a:r>
              <a:rPr lang="ja-JP" altLang="en-US">
                <a:solidFill>
                  <a:schemeClr val="tx1"/>
                </a:solidFill>
              </a:rPr>
              <a:t>リモート監視システムが</a:t>
            </a:r>
            <a:r>
              <a:rPr lang="en-US" altLang="ja-JP" dirty="0">
                <a:solidFill>
                  <a:schemeClr val="tx1"/>
                </a:solidFill>
              </a:rPr>
              <a:t>RDMA Write</a:t>
            </a:r>
            <a:r>
              <a:rPr lang="ja-JP" altLang="en-US">
                <a:solidFill>
                  <a:schemeClr val="tx1"/>
                </a:solidFill>
              </a:rPr>
              <a:t>を用いて要求</a:t>
            </a:r>
            <a:r>
              <a:rPr lang="ja-JP" altLang="en-US" dirty="0">
                <a:solidFill>
                  <a:schemeClr val="tx1"/>
                </a:solidFill>
              </a:rPr>
              <a:t>を</a:t>
            </a:r>
            <a:r>
              <a:rPr lang="en-US" altLang="ja-JP" dirty="0">
                <a:solidFill>
                  <a:schemeClr val="tx1"/>
                </a:solidFill>
              </a:rPr>
              <a:t>GPU</a:t>
            </a:r>
            <a:r>
              <a:rPr lang="ja-JP" altLang="en-US" dirty="0">
                <a:solidFill>
                  <a:schemeClr val="tx1"/>
                </a:solidFill>
              </a:rPr>
              <a:t>メモリ</a:t>
            </a:r>
            <a:r>
              <a:rPr lang="ja-JP" altLang="en-US">
                <a:solidFill>
                  <a:schemeClr val="tx1"/>
                </a:solidFill>
              </a:rPr>
              <a:t>に書き込む</a:t>
            </a:r>
            <a:endParaRPr lang="en-US" altLang="ja-JP" dirty="0">
              <a:solidFill>
                <a:schemeClr val="tx1"/>
              </a:solidFill>
            </a:endParaRPr>
          </a:p>
          <a:p>
            <a:pPr lvl="1"/>
            <a:r>
              <a:rPr lang="ja-JP" altLang="en-US"/>
              <a:t>その後，書き込み完了フラグを</a:t>
            </a:r>
            <a:r>
              <a:rPr lang="en-US" altLang="ja-JP" dirty="0"/>
              <a:t>RDMA Write</a:t>
            </a:r>
            <a:r>
              <a:rPr lang="ja-JP" altLang="en-US"/>
              <a:t>でセット</a:t>
            </a:r>
            <a:endParaRPr lang="en-US" altLang="ja-JP" dirty="0">
              <a:solidFill>
                <a:schemeClr val="tx1"/>
              </a:solidFill>
            </a:endParaRPr>
          </a:p>
          <a:p>
            <a:r>
              <a:rPr lang="en-US" altLang="ja-JP" dirty="0">
                <a:solidFill>
                  <a:schemeClr val="tx1"/>
                </a:solidFill>
              </a:rPr>
              <a:t>OS</a:t>
            </a:r>
            <a:r>
              <a:rPr lang="ja-JP" altLang="en-US">
                <a:solidFill>
                  <a:schemeClr val="tx1"/>
                </a:solidFill>
              </a:rPr>
              <a:t>監視システムはポーリングにより要求を取得</a:t>
            </a:r>
            <a:endParaRPr lang="en-US" altLang="ja-JP" dirty="0">
              <a:solidFill>
                <a:schemeClr val="tx1"/>
              </a:solidFill>
            </a:endParaRPr>
          </a:p>
          <a:p>
            <a:pPr lvl="1"/>
            <a:r>
              <a:rPr lang="en-US" altLang="ja-JP" dirty="0">
                <a:solidFill>
                  <a:schemeClr val="tx1"/>
                </a:solidFill>
              </a:rPr>
              <a:t>GPU</a:t>
            </a:r>
            <a:r>
              <a:rPr lang="ja-JP" altLang="en-US" dirty="0">
                <a:solidFill>
                  <a:schemeClr val="tx1"/>
                </a:solidFill>
              </a:rPr>
              <a:t>に書き込みを通知するハードウェア機構が</a:t>
            </a:r>
            <a:r>
              <a:rPr lang="ja-JP" altLang="en-US">
                <a:solidFill>
                  <a:schemeClr val="tx1"/>
                </a:solidFill>
              </a:rPr>
              <a:t>ないため</a:t>
            </a:r>
            <a:endParaRPr lang="en-US" altLang="ja-JP" dirty="0">
              <a:solidFill>
                <a:schemeClr val="tx1"/>
              </a:solidFill>
            </a:endParaRPr>
          </a:p>
          <a:p>
            <a:pPr lvl="1"/>
            <a:r>
              <a:rPr lang="ja-JP" altLang="en-US"/>
              <a:t>書き込み完了フラグのセットを確認後</a:t>
            </a:r>
            <a:r>
              <a:rPr lang="ja-JP" altLang="en-US">
                <a:solidFill>
                  <a:schemeClr val="tx1"/>
                </a:solidFill>
              </a:rPr>
              <a:t>，要求を取得</a:t>
            </a:r>
            <a:endParaRPr lang="en-US" altLang="ja-JP" dirty="0">
              <a:solidFill>
                <a:schemeClr val="tx1"/>
              </a:solidFill>
            </a:endParaRPr>
          </a:p>
        </p:txBody>
      </p:sp>
      <p:pic>
        <p:nvPicPr>
          <p:cNvPr id="21" name="図 5">
            <a:extLst>
              <a:ext uri="{FF2B5EF4-FFF2-40B4-BE49-F238E27FC236}">
                <a16:creationId xmlns:a16="http://schemas.microsoft.com/office/drawing/2014/main" id="{F5EA854F-6916-BA4E-BCCE-FE51BA6E01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622" y="5451235"/>
            <a:ext cx="925957" cy="1290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角丸四角形 51">
            <a:extLst>
              <a:ext uri="{FF2B5EF4-FFF2-40B4-BE49-F238E27FC236}">
                <a16:creationId xmlns:a16="http://schemas.microsoft.com/office/drawing/2014/main" id="{CC8A72BB-558E-6E4A-BF44-430E5D8E003D}"/>
              </a:ext>
            </a:extLst>
          </p:cNvPr>
          <p:cNvSpPr/>
          <p:nvPr/>
        </p:nvSpPr>
        <p:spPr>
          <a:xfrm>
            <a:off x="6624572" y="4905140"/>
            <a:ext cx="1497673" cy="1099444"/>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ea typeface="MS UI Gothic" panose="020B0600070205080204" pitchFamily="34" charset="-128"/>
              </a:rPr>
              <a:t>リモート監視</a:t>
            </a:r>
            <a:endParaRPr kumimoji="1" lang="en-US" altLang="ja-JP" dirty="0">
              <a:ea typeface="MS UI Gothic" panose="020B0600070205080204" pitchFamily="34" charset="-128"/>
            </a:endParaRPr>
          </a:p>
          <a:p>
            <a:pPr algn="ctr"/>
            <a:r>
              <a:rPr kumimoji="1" lang="ja-JP" altLang="en-US" dirty="0">
                <a:ea typeface="MS UI Gothic" panose="020B0600070205080204" pitchFamily="34" charset="-128"/>
              </a:rPr>
              <a:t>システム</a:t>
            </a:r>
          </a:p>
        </p:txBody>
      </p:sp>
      <p:sp>
        <p:nvSpPr>
          <p:cNvPr id="26" name="角丸四角形 25">
            <a:extLst>
              <a:ext uri="{FF2B5EF4-FFF2-40B4-BE49-F238E27FC236}">
                <a16:creationId xmlns:a16="http://schemas.microsoft.com/office/drawing/2014/main" id="{AB374B09-F1E4-D045-91BD-7A627C71A8E7}"/>
              </a:ext>
            </a:extLst>
          </p:cNvPr>
          <p:cNvSpPr/>
          <p:nvPr/>
        </p:nvSpPr>
        <p:spPr>
          <a:xfrm>
            <a:off x="871989" y="4563846"/>
            <a:ext cx="4189937" cy="1774777"/>
          </a:xfrm>
          <a:prstGeom prst="roundRect">
            <a:avLst/>
          </a:prstGeom>
          <a:solidFill>
            <a:srgbClr val="00B05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350">
              <a:ea typeface="MS UI Gothic" panose="020B0600070205080204" pitchFamily="34" charset="-128"/>
            </a:endParaRPr>
          </a:p>
        </p:txBody>
      </p:sp>
      <p:sp>
        <p:nvSpPr>
          <p:cNvPr id="27" name="テキスト ボックス 26">
            <a:extLst>
              <a:ext uri="{FF2B5EF4-FFF2-40B4-BE49-F238E27FC236}">
                <a16:creationId xmlns:a16="http://schemas.microsoft.com/office/drawing/2014/main" id="{5280AADD-BA01-9140-9374-E2C298337877}"/>
              </a:ext>
            </a:extLst>
          </p:cNvPr>
          <p:cNvSpPr txBox="1"/>
          <p:nvPr/>
        </p:nvSpPr>
        <p:spPr>
          <a:xfrm>
            <a:off x="1941493" y="4560852"/>
            <a:ext cx="2052014" cy="461665"/>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400" dirty="0">
                <a:ea typeface="MS UI Gothic" panose="020B0600070205080204" pitchFamily="34" charset="-128"/>
              </a:rPr>
              <a:t>GPU</a:t>
            </a:r>
            <a:endParaRPr kumimoji="1" lang="ja-JP" altLang="en-US" sz="2400" dirty="0">
              <a:ea typeface="MS UI Gothic" panose="020B0600070205080204" pitchFamily="34" charset="-128"/>
            </a:endParaRPr>
          </a:p>
        </p:txBody>
      </p:sp>
      <p:sp>
        <p:nvSpPr>
          <p:cNvPr id="30" name="角丸四角形 29">
            <a:extLst>
              <a:ext uri="{FF2B5EF4-FFF2-40B4-BE49-F238E27FC236}">
                <a16:creationId xmlns:a16="http://schemas.microsoft.com/office/drawing/2014/main" id="{AC796C5A-4752-3740-AADF-76A47EEB00F0}"/>
              </a:ext>
            </a:extLst>
          </p:cNvPr>
          <p:cNvSpPr/>
          <p:nvPr/>
        </p:nvSpPr>
        <p:spPr>
          <a:xfrm>
            <a:off x="993573" y="4972771"/>
            <a:ext cx="1259094" cy="956925"/>
          </a:xfrm>
          <a:prstGeom prst="roundRect">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ea typeface="MS UI Gothic" panose="020B0600070205080204" pitchFamily="34" charset="-128"/>
              </a:rPr>
              <a:t>OS</a:t>
            </a:r>
            <a:r>
              <a:rPr kumimoji="1" lang="ja-JP" altLang="en-US" sz="2000" dirty="0">
                <a:ea typeface="MS UI Gothic" panose="020B0600070205080204" pitchFamily="34" charset="-128"/>
              </a:rPr>
              <a:t>監視</a:t>
            </a:r>
            <a:endParaRPr kumimoji="1" lang="en-US" altLang="ja-JP" sz="2000" dirty="0">
              <a:ea typeface="MS UI Gothic" panose="020B0600070205080204" pitchFamily="34" charset="-128"/>
            </a:endParaRPr>
          </a:p>
          <a:p>
            <a:pPr algn="ctr"/>
            <a:r>
              <a:rPr kumimoji="1" lang="ja-JP" altLang="en-US" sz="2000" dirty="0">
                <a:ea typeface="MS UI Gothic" panose="020B0600070205080204" pitchFamily="34" charset="-128"/>
              </a:rPr>
              <a:t>システム</a:t>
            </a:r>
          </a:p>
        </p:txBody>
      </p:sp>
      <p:sp>
        <p:nvSpPr>
          <p:cNvPr id="31" name="テキスト ボックス 30">
            <a:extLst>
              <a:ext uri="{FF2B5EF4-FFF2-40B4-BE49-F238E27FC236}">
                <a16:creationId xmlns:a16="http://schemas.microsoft.com/office/drawing/2014/main" id="{9BD2D59F-95E3-4941-8AF6-3A49B7BCE22C}"/>
              </a:ext>
            </a:extLst>
          </p:cNvPr>
          <p:cNvSpPr txBox="1"/>
          <p:nvPr/>
        </p:nvSpPr>
        <p:spPr>
          <a:xfrm>
            <a:off x="3205878" y="5267633"/>
            <a:ext cx="1198800" cy="367200"/>
          </a:xfrm>
          <a:prstGeom prst="rect">
            <a:avLst/>
          </a:prstGeom>
          <a:solidFill>
            <a:schemeClr val="bg1"/>
          </a:solidFill>
          <a:ln w="38100">
            <a:solidFill>
              <a:schemeClr val="tx1"/>
            </a:solidFill>
          </a:ln>
        </p:spPr>
        <p:txBody>
          <a:bodyPr wrap="square" rtlCol="0">
            <a:spAutoFit/>
          </a:bodyPr>
          <a:lstStyle/>
          <a:p>
            <a:pPr algn="ctr"/>
            <a:endParaRPr kumimoji="1" lang="ja-JP" altLang="en-US" dirty="0">
              <a:latin typeface="MS UI Gothic" panose="020B0600070205080204" pitchFamily="34" charset="-128"/>
              <a:ea typeface="MS UI Gothic" panose="020B0600070205080204" pitchFamily="34" charset="-128"/>
              <a:cs typeface="MS PGothic" charset="-128"/>
            </a:endParaRPr>
          </a:p>
        </p:txBody>
      </p:sp>
      <p:sp>
        <p:nvSpPr>
          <p:cNvPr id="32" name="テキスト ボックス 31">
            <a:extLst>
              <a:ext uri="{FF2B5EF4-FFF2-40B4-BE49-F238E27FC236}">
                <a16:creationId xmlns:a16="http://schemas.microsoft.com/office/drawing/2014/main" id="{BF00B73F-BD90-6449-A53F-F34813C26964}"/>
              </a:ext>
            </a:extLst>
          </p:cNvPr>
          <p:cNvSpPr txBox="1"/>
          <p:nvPr/>
        </p:nvSpPr>
        <p:spPr>
          <a:xfrm>
            <a:off x="5432133" y="4649605"/>
            <a:ext cx="939993" cy="707886"/>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2000" dirty="0" err="1">
                <a:ea typeface="MS UI Gothic" panose="020B0600070205080204" pitchFamily="34" charset="-128"/>
              </a:rPr>
              <a:t>RDMAWrite</a:t>
            </a:r>
            <a:endParaRPr kumimoji="1" lang="ja-JP" altLang="en-US" sz="2000" dirty="0">
              <a:ea typeface="MS UI Gothic" panose="020B0600070205080204" pitchFamily="34" charset="-128"/>
            </a:endParaRPr>
          </a:p>
        </p:txBody>
      </p:sp>
      <p:sp>
        <p:nvSpPr>
          <p:cNvPr id="35" name="テキスト ボックス 34">
            <a:extLst>
              <a:ext uri="{FF2B5EF4-FFF2-40B4-BE49-F238E27FC236}">
                <a16:creationId xmlns:a16="http://schemas.microsoft.com/office/drawing/2014/main" id="{3B820490-7DE9-2A4C-BF37-14A46F7E918A}"/>
              </a:ext>
            </a:extLst>
          </p:cNvPr>
          <p:cNvSpPr txBox="1"/>
          <p:nvPr/>
        </p:nvSpPr>
        <p:spPr>
          <a:xfrm>
            <a:off x="2162957" y="5081470"/>
            <a:ext cx="1184148" cy="369332"/>
          </a:xfrm>
          <a:prstGeom prst="rect">
            <a:avLst/>
          </a:prstGeom>
          <a:noFill/>
          <a:ln w="3810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a:ea typeface="MS UI Gothic" panose="020B0600070205080204" pitchFamily="34" charset="-128"/>
              </a:rPr>
              <a:t>読み込み</a:t>
            </a:r>
            <a:endParaRPr kumimoji="1" lang="ja-JP" altLang="en-US" dirty="0">
              <a:ea typeface="MS UI Gothic" panose="020B0600070205080204" pitchFamily="34" charset="-128"/>
            </a:endParaRPr>
          </a:p>
        </p:txBody>
      </p:sp>
      <p:cxnSp>
        <p:nvCxnSpPr>
          <p:cNvPr id="36" name="直線矢印コネクタ 35">
            <a:extLst>
              <a:ext uri="{FF2B5EF4-FFF2-40B4-BE49-F238E27FC236}">
                <a16:creationId xmlns:a16="http://schemas.microsoft.com/office/drawing/2014/main" id="{40D621CF-6A09-CC4E-8343-8C6A2750225A}"/>
              </a:ext>
            </a:extLst>
          </p:cNvPr>
          <p:cNvCxnSpPr>
            <a:cxnSpLocks/>
          </p:cNvCxnSpPr>
          <p:nvPr/>
        </p:nvCxnSpPr>
        <p:spPr>
          <a:xfrm flipH="1" flipV="1">
            <a:off x="2252667" y="5451233"/>
            <a:ext cx="953211" cy="1"/>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pic>
        <p:nvPicPr>
          <p:cNvPr id="37" name="図 5">
            <a:extLst>
              <a:ext uri="{FF2B5EF4-FFF2-40B4-BE49-F238E27FC236}">
                <a16:creationId xmlns:a16="http://schemas.microsoft.com/office/drawing/2014/main" id="{5F84F689-C598-3846-8D92-BD293962B89D}"/>
              </a:ext>
            </a:extLst>
          </p:cNvPr>
          <p:cNvPicPr>
            <a:picLocks noChangeAspect="1"/>
          </p:cNvPicPr>
          <p:nvPr/>
        </p:nvPicPr>
        <p:blipFill>
          <a:blip r:embed="rId4"/>
          <a:stretch>
            <a:fillRect/>
          </a:stretch>
        </p:blipFill>
        <p:spPr>
          <a:xfrm>
            <a:off x="4038237" y="5522632"/>
            <a:ext cx="1592195" cy="1503297"/>
          </a:xfrm>
          <a:prstGeom prst="rect">
            <a:avLst/>
          </a:prstGeom>
        </p:spPr>
      </p:pic>
      <p:sp>
        <p:nvSpPr>
          <p:cNvPr id="38" name="左矢印 37">
            <a:extLst>
              <a:ext uri="{FF2B5EF4-FFF2-40B4-BE49-F238E27FC236}">
                <a16:creationId xmlns:a16="http://schemas.microsoft.com/office/drawing/2014/main" id="{52A83C0C-6002-4047-AAE7-5A114FE4E348}"/>
              </a:ext>
            </a:extLst>
          </p:cNvPr>
          <p:cNvSpPr/>
          <p:nvPr/>
        </p:nvSpPr>
        <p:spPr>
          <a:xfrm>
            <a:off x="4408127" y="5301675"/>
            <a:ext cx="2220695" cy="306375"/>
          </a:xfrm>
          <a:prstGeom prst="leftArrow">
            <a:avLst>
              <a:gd name="adj1" fmla="val 42252"/>
              <a:gd name="adj2" fmla="val 91284"/>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S UI Gothic" panose="020B0600070205080204" pitchFamily="34" charset="-128"/>
            </a:endParaRPr>
          </a:p>
        </p:txBody>
      </p:sp>
      <p:sp>
        <p:nvSpPr>
          <p:cNvPr id="24" name="角丸四角形 23"/>
          <p:cNvSpPr/>
          <p:nvPr/>
        </p:nvSpPr>
        <p:spPr>
          <a:xfrm>
            <a:off x="6892601" y="5847080"/>
            <a:ext cx="961614" cy="367200"/>
          </a:xfrm>
          <a:prstGeom prst="roundRect">
            <a:avLst/>
          </a:prstGeom>
          <a:solidFill>
            <a:srgbClr val="00B0F0"/>
          </a:solidFill>
          <a:ln w="1905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a:ea typeface="MS UI Gothic" panose="020B0600070205080204" pitchFamily="34" charset="-128"/>
              </a:rPr>
              <a:t>要求</a:t>
            </a:r>
            <a:endParaRPr kumimoji="1" lang="ja-JP" altLang="en-US" sz="2000" dirty="0">
              <a:ea typeface="MS UI Gothic" panose="020B0600070205080204" pitchFamily="34" charset="-128"/>
            </a:endParaRPr>
          </a:p>
        </p:txBody>
      </p:sp>
      <p:sp>
        <p:nvSpPr>
          <p:cNvPr id="17" name="スライド番号プレースホルダー 3">
            <a:extLst>
              <a:ext uri="{FF2B5EF4-FFF2-40B4-BE49-F238E27FC236}">
                <a16:creationId xmlns:a16="http://schemas.microsoft.com/office/drawing/2014/main" id="{CD8D0166-867E-804A-86EB-F7FB1C4D3932}"/>
              </a:ext>
            </a:extLst>
          </p:cNvPr>
          <p:cNvSpPr>
            <a:spLocks noGrp="1"/>
          </p:cNvSpPr>
          <p:nvPr>
            <p:ph type="sldNum" sz="quarter" idx="12"/>
          </p:nvPr>
        </p:nvSpPr>
        <p:spPr>
          <a:xfrm>
            <a:off x="8337122" y="66077"/>
            <a:ext cx="688389" cy="365125"/>
          </a:xfrm>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5807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grpId="1" nodeType="clickEffect">
                                  <p:stCondLst>
                                    <p:cond delay="0"/>
                                  </p:stCondLst>
                                  <p:childTnLst>
                                    <p:animMotion origin="layout" path="M -3.61111E-6 0.00046 C -0.05156 0.05995 -0.10295 0.1206 -0.16788 0.10625 C -0.23264 0.09213 -0.35225 -0.05324 -0.38923 -0.08357 " pathEditMode="relative" rAng="0" ptsTypes="AAA">
                                      <p:cBhvr>
                                        <p:cTn id="17" dur="2000" fill="hold"/>
                                        <p:tgtEl>
                                          <p:spTgt spid="24"/>
                                        </p:tgtEl>
                                        <p:attrNameLst>
                                          <p:attrName>ppt_x</p:attrName>
                                          <p:attrName>ppt_y</p:attrName>
                                        </p:attrNameLst>
                                      </p:cBhvr>
                                      <p:rCtr x="-19462" y="1181"/>
                                    </p:animMotion>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38"/>
                                        </p:tgtEl>
                                      </p:cBhvr>
                                    </p:animEffect>
                                    <p:set>
                                      <p:cBhvr>
                                        <p:cTn id="25" dur="1" fill="hold">
                                          <p:stCondLst>
                                            <p:cond delay="499"/>
                                          </p:stCondLst>
                                        </p:cTn>
                                        <p:tgtEl>
                                          <p:spTgt spid="3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2"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grpId="2"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xit" presetSubtype="4" fill="hold" grpId="3" nodeType="clickEffect">
                                  <p:stCondLst>
                                    <p:cond delay="0"/>
                                  </p:stCondLst>
                                  <p:childTnLst>
                                    <p:animEffect transition="out" filter="wipe(down)">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22" presetClass="exit" presetSubtype="4" fill="hold" grpId="3" nodeType="withEffect">
                                  <p:stCondLst>
                                    <p:cond delay="0"/>
                                  </p:stCondLst>
                                  <p:childTnLst>
                                    <p:animEffect transition="out" filter="wipe(down)">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2"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xit" presetSubtype="4" fill="hold" grpId="3" nodeType="clickEffect">
                                  <p:stCondLst>
                                    <p:cond delay="0"/>
                                  </p:stCondLst>
                                  <p:childTnLst>
                                    <p:animEffect transition="out" filter="wipe(down)">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4"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500"/>
                                        <p:tgtEl>
                                          <p:spTgt spid="35"/>
                                        </p:tgtEl>
                                      </p:cBhvr>
                                    </p:animEffect>
                                  </p:childTnLst>
                                </p:cTn>
                              </p:par>
                              <p:par>
                                <p:cTn id="63" presetID="2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0" presetClass="path" presetSubtype="0" accel="50000" decel="50000" fill="hold" grpId="2" nodeType="clickEffect">
                                  <p:stCondLst>
                                    <p:cond delay="0"/>
                                  </p:stCondLst>
                                  <p:childTnLst>
                                    <p:animMotion origin="layout" path="M -0.38923 -0.08357 C -0.42847 -0.00162 -0.46718 0.08102 -0.50694 0.09329 C -0.5467 0.10532 -0.5875 0.04745 -0.62795 -0.01088 " pathEditMode="relative" rAng="0" ptsTypes="AAA">
                                      <p:cBhvr>
                                        <p:cTn id="69" dur="2000" fill="hold"/>
                                        <p:tgtEl>
                                          <p:spTgt spid="24"/>
                                        </p:tgtEl>
                                        <p:attrNameLst>
                                          <p:attrName>ppt_x</p:attrName>
                                          <p:attrName>ppt_y</p:attrName>
                                        </p:attrNameLst>
                                      </p:cBhvr>
                                      <p:rCtr x="-11944" y="8912"/>
                                    </p:animMotion>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5" nodeType="clickEffect">
                                  <p:stCondLst>
                                    <p:cond delay="0"/>
                                  </p:stCondLst>
                                  <p:childTnLst>
                                    <p:animEffect transition="out" filter="wipe(down)">
                                      <p:cBhvr>
                                        <p:cTn id="73" dur="500"/>
                                        <p:tgtEl>
                                          <p:spTgt spid="35"/>
                                        </p:tgtEl>
                                      </p:cBhvr>
                                    </p:animEffect>
                                    <p:set>
                                      <p:cBhvr>
                                        <p:cTn id="74" dur="1" fill="hold">
                                          <p:stCondLst>
                                            <p:cond delay="499"/>
                                          </p:stCondLst>
                                        </p:cTn>
                                        <p:tgtEl>
                                          <p:spTgt spid="35"/>
                                        </p:tgtEl>
                                        <p:attrNameLst>
                                          <p:attrName>style.visibility</p:attrName>
                                        </p:attrNameLst>
                                      </p:cBhvr>
                                      <p:to>
                                        <p:strVal val="hidden"/>
                                      </p:to>
                                    </p:set>
                                  </p:childTnLst>
                                </p:cTn>
                              </p:par>
                              <p:par>
                                <p:cTn id="75" presetID="22" presetClass="exit" presetSubtype="4" fill="hold" nodeType="withEffect">
                                  <p:stCondLst>
                                    <p:cond delay="0"/>
                                  </p:stCondLst>
                                  <p:childTnLst>
                                    <p:animEffect transition="out" filter="wipe(down)">
                                      <p:cBhvr>
                                        <p:cTn id="76" dur="500"/>
                                        <p:tgtEl>
                                          <p:spTgt spid="36"/>
                                        </p:tgtEl>
                                      </p:cBhvr>
                                    </p:animEffect>
                                    <p:set>
                                      <p:cBhvr>
                                        <p:cTn id="77"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2" grpId="2"/>
      <p:bldP spid="32" grpId="3"/>
      <p:bldP spid="35" grpId="2"/>
      <p:bldP spid="35" grpId="3"/>
      <p:bldP spid="35" grpId="4"/>
      <p:bldP spid="35" grpId="5"/>
      <p:bldP spid="38" grpId="0" animBg="1"/>
      <p:bldP spid="38" grpId="1" animBg="1"/>
      <p:bldP spid="38" grpId="2" animBg="1"/>
      <p:bldP spid="38" grpId="3" animBg="1"/>
      <p:bldP spid="24" grpId="0" animBg="1"/>
      <p:bldP spid="24" grpId="1" animBg="1"/>
      <p:bldP spid="24" grpId="2"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lnDef>
      <a:spPr>
        <a:ln w="28575" cmpd="sng">
          <a:solidFill>
            <a:schemeClr val="tx1"/>
          </a:solidFill>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エッセンシャル.thmx</Template>
  <TotalTime>146566</TotalTime>
  <Words>6963</Words>
  <Application>Microsoft Macintosh PowerPoint</Application>
  <PresentationFormat>On-screen Show (4:3)</PresentationFormat>
  <Paragraphs>809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MS UI Gothic</vt:lpstr>
      <vt:lpstr>游ゴシック</vt:lpstr>
      <vt:lpstr>Arial</vt:lpstr>
      <vt:lpstr>Arial Black</vt:lpstr>
      <vt:lpstr>Calibri</vt:lpstr>
      <vt:lpstr>Tahoma</vt:lpstr>
      <vt:lpstr>エッセンシャル</vt:lpstr>
      <vt:lpstr>GPUDirect RDMAを用いた 高信頼な障害検知機構</vt:lpstr>
      <vt:lpstr>システム障害</vt:lpstr>
      <vt:lpstr>従来の障害検知手法</vt:lpstr>
      <vt:lpstr>GPUSentinel [Ozaki et al. ’19]</vt:lpstr>
      <vt:lpstr>GPUSentinelにおける障害検知</vt:lpstr>
      <vt:lpstr>詳細な検知情報の通知における問題</vt:lpstr>
      <vt:lpstr>提案：GRASS</vt:lpstr>
      <vt:lpstr>GPUDirect RDMA</vt:lpstr>
      <vt:lpstr>障害情報の要求</vt:lpstr>
      <vt:lpstr>障害情報の取得</vt:lpstr>
      <vt:lpstr>インライン検知</vt:lpstr>
      <vt:lpstr>バックグラウンド検知</vt:lpstr>
      <vt:lpstr>障害検知の分担</vt:lpstr>
      <vt:lpstr>障害検知の分担</vt:lpstr>
      <vt:lpstr>OS監視システムに対する障害の検知</vt:lpstr>
      <vt:lpstr>OS監視システムに対する障害の検知</vt:lpstr>
      <vt:lpstr>OSに対する障害検知</vt:lpstr>
      <vt:lpstr>GPU上で動作するOS監視システム</vt:lpstr>
      <vt:lpstr>GPUからメインメモリへのアクセス</vt:lpstr>
      <vt:lpstr>実験</vt:lpstr>
      <vt:lpstr>OS監視システムに対する障害の検知</vt:lpstr>
      <vt:lpstr>プロセス情報の取得時間</vt:lpstr>
      <vt:lpstr>プロセスレベルの障害の検知</vt:lpstr>
      <vt:lpstr>カーネルレベルの障害の検知</vt:lpstr>
      <vt:lpstr>従来の検知手法との比較</vt:lpstr>
      <vt:lpstr>関連研究</vt:lpstr>
      <vt:lpstr>まとめ</vt:lpstr>
      <vt:lpstr>PowerPoint Presentation</vt:lpstr>
    </vt:vector>
  </TitlesOfParts>
  <Company>Kyushu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クラウドにおける 仮想マシン・セキュリティ</dc:title>
  <dc:creator>Kourai Kenichi</dc:creator>
  <cp:lastModifiedBy>Microsoft Office User</cp:lastModifiedBy>
  <cp:revision>2219</cp:revision>
  <cp:lastPrinted>2019-08-17T14:50:09Z</cp:lastPrinted>
  <dcterms:created xsi:type="dcterms:W3CDTF">2014-07-04T01:06:17Z</dcterms:created>
  <dcterms:modified xsi:type="dcterms:W3CDTF">2020-05-12T09:32:40Z</dcterms:modified>
</cp:coreProperties>
</file>