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57"/>
  </p:notesMasterIdLst>
  <p:sldIdLst>
    <p:sldId id="257" r:id="rId2"/>
    <p:sldId id="258" r:id="rId3"/>
    <p:sldId id="284" r:id="rId4"/>
    <p:sldId id="261" r:id="rId5"/>
    <p:sldId id="311" r:id="rId6"/>
    <p:sldId id="265" r:id="rId7"/>
    <p:sldId id="344" r:id="rId8"/>
    <p:sldId id="345" r:id="rId9"/>
    <p:sldId id="325" r:id="rId10"/>
    <p:sldId id="342" r:id="rId11"/>
    <p:sldId id="304" r:id="rId12"/>
    <p:sldId id="305" r:id="rId13"/>
    <p:sldId id="329" r:id="rId14"/>
    <p:sldId id="332" r:id="rId15"/>
    <p:sldId id="333" r:id="rId16"/>
    <p:sldId id="335" r:id="rId17"/>
    <p:sldId id="328" r:id="rId18"/>
    <p:sldId id="337" r:id="rId19"/>
    <p:sldId id="338" r:id="rId20"/>
    <p:sldId id="339" r:id="rId21"/>
    <p:sldId id="341" r:id="rId22"/>
    <p:sldId id="289" r:id="rId23"/>
    <p:sldId id="315" r:id="rId24"/>
    <p:sldId id="288" r:id="rId25"/>
    <p:sldId id="334" r:id="rId26"/>
    <p:sldId id="322" r:id="rId27"/>
    <p:sldId id="330" r:id="rId28"/>
    <p:sldId id="331" r:id="rId29"/>
    <p:sldId id="318" r:id="rId30"/>
    <p:sldId id="340" r:id="rId31"/>
    <p:sldId id="336" r:id="rId32"/>
    <p:sldId id="323" r:id="rId33"/>
    <p:sldId id="312" r:id="rId34"/>
    <p:sldId id="313" r:id="rId35"/>
    <p:sldId id="327" r:id="rId36"/>
    <p:sldId id="326" r:id="rId37"/>
    <p:sldId id="277" r:id="rId38"/>
    <p:sldId id="293" r:id="rId39"/>
    <p:sldId id="278" r:id="rId40"/>
    <p:sldId id="296" r:id="rId41"/>
    <p:sldId id="282" r:id="rId42"/>
    <p:sldId id="283" r:id="rId43"/>
    <p:sldId id="297" r:id="rId44"/>
    <p:sldId id="309" r:id="rId45"/>
    <p:sldId id="263" r:id="rId46"/>
    <p:sldId id="275" r:id="rId47"/>
    <p:sldId id="294" r:id="rId48"/>
    <p:sldId id="316" r:id="rId49"/>
    <p:sldId id="314" r:id="rId50"/>
    <p:sldId id="310" r:id="rId51"/>
    <p:sldId id="303" r:id="rId52"/>
    <p:sldId id="306" r:id="rId53"/>
    <p:sldId id="307" r:id="rId54"/>
    <p:sldId id="308" r:id="rId55"/>
    <p:sldId id="299" r:id="rId5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39"/>
    <p:restoredTop sz="93758"/>
  </p:normalViewPr>
  <p:slideViewPr>
    <p:cSldViewPr snapToGrid="0" snapToObjects="1">
      <p:cViewPr>
        <p:scale>
          <a:sx n="84" d="100"/>
          <a:sy n="84" d="100"/>
        </p:scale>
        <p:origin x="-1740" y="-94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18E30D-F62E-5D49-955E-DADC3004E7B0}" type="datetimeFigureOut">
              <a:rPr kumimoji="1" lang="ja-JP" altLang="en-US" smtClean="0"/>
              <a:t>2019/2/12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376542-1247-C148-B93E-F6F8A00AF0C8}" type="slidenum">
              <a:rPr kumimoji="1" lang="ja-JP" altLang="en-US" smtClean="0"/>
              <a:t>‹#›</a:t>
            </a:fld>
            <a:endParaRPr kumimoji="1" lang="ja-JP" altLang="en-US"/>
          </a:p>
        </p:txBody>
      </p:sp>
    </p:spTree>
    <p:extLst>
      <p:ext uri="{BB962C8B-B14F-4D97-AF65-F5344CB8AC3E}">
        <p14:creationId xmlns:p14="http://schemas.microsoft.com/office/powerpoint/2010/main" val="151549820"/>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0:50</a:t>
            </a:r>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2</a:t>
            </a:fld>
            <a:endParaRPr kumimoji="1" lang="ja-JP" altLang="en-US"/>
          </a:p>
        </p:txBody>
      </p:sp>
    </p:spTree>
    <p:extLst>
      <p:ext uri="{BB962C8B-B14F-4D97-AF65-F5344CB8AC3E}">
        <p14:creationId xmlns:p14="http://schemas.microsoft.com/office/powerpoint/2010/main" val="458466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ボンディングの説明も行う</a:t>
            </a:r>
            <a:endParaRPr kumimoji="1" lang="en-US" altLang="ja-JP" dirty="0"/>
          </a:p>
          <a:p>
            <a:endParaRPr kumimoji="1" lang="en-US" altLang="ja-JP" dirty="0"/>
          </a:p>
          <a:p>
            <a:r>
              <a:rPr kumimoji="1" lang="en-US" altLang="ja-JP" dirty="0"/>
              <a:t>10:50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13</a:t>
            </a:fld>
            <a:endParaRPr kumimoji="1" lang="ja-JP" altLang="en-US"/>
          </a:p>
        </p:txBody>
      </p:sp>
    </p:spTree>
    <p:extLst>
      <p:ext uri="{BB962C8B-B14F-4D97-AF65-F5344CB8AC3E}">
        <p14:creationId xmlns:p14="http://schemas.microsoft.com/office/powerpoint/2010/main" val="3858278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11:40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14</a:t>
            </a:fld>
            <a:endParaRPr kumimoji="1" lang="ja-JP" altLang="en-US"/>
          </a:p>
        </p:txBody>
      </p:sp>
    </p:spTree>
    <p:extLst>
      <p:ext uri="{BB962C8B-B14F-4D97-AF65-F5344CB8AC3E}">
        <p14:creationId xmlns:p14="http://schemas.microsoft.com/office/powerpoint/2010/main" val="2666432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12:30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15</a:t>
            </a:fld>
            <a:endParaRPr kumimoji="1" lang="ja-JP" altLang="en-US"/>
          </a:p>
        </p:txBody>
      </p:sp>
    </p:spTree>
    <p:extLst>
      <p:ext uri="{BB962C8B-B14F-4D97-AF65-F5344CB8AC3E}">
        <p14:creationId xmlns:p14="http://schemas.microsoft.com/office/powerpoint/2010/main" val="889940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凡例を分ける</a:t>
            </a:r>
            <a:endParaRPr kumimoji="1" lang="en-US" altLang="ja-JP" dirty="0"/>
          </a:p>
          <a:p>
            <a:endParaRPr kumimoji="1" lang="en-US" altLang="ja-JP" dirty="0"/>
          </a:p>
          <a:p>
            <a:r>
              <a:rPr kumimoji="1" lang="ja-JP" altLang="en-US" dirty="0"/>
              <a:t>メモリの図を追加</a:t>
            </a:r>
            <a:endParaRPr kumimoji="1" lang="en-US" altLang="ja-JP" dirty="0"/>
          </a:p>
          <a:p>
            <a:r>
              <a:rPr kumimoji="1" lang="ja-JP" altLang="en-US" dirty="0"/>
              <a:t>ダウンタイムを説明</a:t>
            </a:r>
            <a:endParaRPr kumimoji="1" lang="en-US" altLang="ja-JP" dirty="0"/>
          </a:p>
          <a:p>
            <a:r>
              <a:rPr kumimoji="1" lang="en-US" altLang="ja-JP" dirty="0"/>
              <a:t>KVM</a:t>
            </a:r>
            <a:r>
              <a:rPr kumimoji="1" lang="ja-JP" altLang="en-US" dirty="0"/>
              <a:t>の見積もり</a:t>
            </a:r>
            <a:endParaRPr kumimoji="1" lang="en-US" altLang="ja-JP" dirty="0"/>
          </a:p>
          <a:p>
            <a:r>
              <a:rPr kumimoji="1" lang="ja-JP" altLang="en-US" dirty="0"/>
              <a:t>早くなったのが良いことではない</a:t>
            </a:r>
            <a:endParaRPr kumimoji="1" lang="en-US" altLang="ja-JP" dirty="0"/>
          </a:p>
          <a:p>
            <a:endParaRPr kumimoji="1" lang="en-US" altLang="ja-JP" dirty="0"/>
          </a:p>
          <a:p>
            <a:r>
              <a:rPr kumimoji="1" lang="en-US" altLang="ja-JP" dirty="0"/>
              <a:t>13:20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16</a:t>
            </a:fld>
            <a:endParaRPr kumimoji="1" lang="ja-JP" altLang="en-US"/>
          </a:p>
        </p:txBody>
      </p:sp>
    </p:spTree>
    <p:extLst>
      <p:ext uri="{BB962C8B-B14F-4D97-AF65-F5344CB8AC3E}">
        <p14:creationId xmlns:p14="http://schemas.microsoft.com/office/powerpoint/2010/main" val="3688501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１２</a:t>
            </a:r>
            <a:r>
              <a:rPr kumimoji="1" lang="en-US" altLang="ja-JP" dirty="0"/>
              <a:t>GB</a:t>
            </a:r>
            <a:r>
              <a:rPr kumimoji="1" lang="ja-JP" altLang="en-US" dirty="0"/>
              <a:t>は入りきらない量</a:t>
            </a:r>
            <a:endParaRPr kumimoji="1" lang="en-US" altLang="ja-JP" dirty="0"/>
          </a:p>
          <a:p>
            <a:endParaRPr kumimoji="1" lang="en-US" altLang="ja-JP" dirty="0"/>
          </a:p>
          <a:p>
            <a:r>
              <a:rPr kumimoji="1" lang="en-US" altLang="ja-JP" dirty="0"/>
              <a:t>14:10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18</a:t>
            </a:fld>
            <a:endParaRPr kumimoji="1" lang="ja-JP" altLang="en-US"/>
          </a:p>
        </p:txBody>
      </p:sp>
    </p:spTree>
    <p:extLst>
      <p:ext uri="{BB962C8B-B14F-4D97-AF65-F5344CB8AC3E}">
        <p14:creationId xmlns:p14="http://schemas.microsoft.com/office/powerpoint/2010/main" val="4186239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必要に応じて飛ばす</a:t>
            </a:r>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19</a:t>
            </a:fld>
            <a:endParaRPr kumimoji="1" lang="ja-JP" altLang="en-US"/>
          </a:p>
        </p:txBody>
      </p:sp>
    </p:spTree>
    <p:extLst>
      <p:ext uri="{BB962C8B-B14F-4D97-AF65-F5344CB8AC3E}">
        <p14:creationId xmlns:p14="http://schemas.microsoft.com/office/powerpoint/2010/main" val="3264375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4588" y="685800"/>
            <a:ext cx="4570412" cy="3429000"/>
          </a:xfrm>
        </p:spPr>
      </p:sp>
      <p:sp>
        <p:nvSpPr>
          <p:cNvPr id="3" name="ノート プレースホルダー 2"/>
          <p:cNvSpPr>
            <a:spLocks noGrp="1"/>
          </p:cNvSpPr>
          <p:nvPr>
            <p:ph type="body" idx="1"/>
          </p:nvPr>
        </p:nvSpPr>
        <p:spPr/>
        <p:txBody>
          <a:bodyPr/>
          <a:lstStyle/>
          <a:p>
            <a:r>
              <a:rPr kumimoji="1" lang="ja-JP" altLang="en-US" dirty="0"/>
              <a:t>実現</a:t>
            </a:r>
            <a:endParaRPr kumimoji="1" lang="en-US" altLang="ja-JP" dirty="0"/>
          </a:p>
          <a:p>
            <a:endParaRPr kumimoji="1" lang="en-US" altLang="ja-JP" dirty="0"/>
          </a:p>
          <a:p>
            <a:r>
              <a:rPr kumimoji="1" lang="en-US" altLang="ja-JP" dirty="0"/>
              <a:t>15:00</a:t>
            </a:r>
            <a:endParaRPr kumimoji="1" lang="ja-JP" altLang="en-US" dirty="0"/>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20</a:t>
            </a:fld>
            <a:endParaRPr kumimoji="1" lang="ja-JP" altLang="en-US"/>
          </a:p>
        </p:txBody>
      </p:sp>
    </p:spTree>
    <p:extLst>
      <p:ext uri="{BB962C8B-B14F-4D97-AF65-F5344CB8AC3E}">
        <p14:creationId xmlns:p14="http://schemas.microsoft.com/office/powerpoint/2010/main" val="1290857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分類を</a:t>
            </a:r>
            <a:r>
              <a:rPr kumimoji="1" lang="en-US" altLang="ja-JP" dirty="0"/>
              <a:t>1</a:t>
            </a:r>
            <a:r>
              <a:rPr kumimoji="1" lang="ja-JP" altLang="en-US" dirty="0"/>
              <a:t>まいに</a:t>
            </a:r>
            <a:endParaRPr kumimoji="1" lang="en-US" altLang="ja-JP" dirty="0"/>
          </a:p>
          <a:p>
            <a:r>
              <a:rPr kumimoji="1" lang="ja-JP" altLang="en-US" dirty="0"/>
              <a:t>図を切り替える</a:t>
            </a:r>
            <a:endParaRPr kumimoji="1" lang="en-US" altLang="ja-JP" dirty="0"/>
          </a:p>
          <a:p>
            <a:endParaRPr kumimoji="1" lang="en-US" altLang="ja-JP" dirty="0"/>
          </a:p>
          <a:p>
            <a:r>
              <a:rPr kumimoji="1" lang="en-US" altLang="ja-JP" dirty="0"/>
              <a:t>5:00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21</a:t>
            </a:fld>
            <a:endParaRPr kumimoji="1" lang="ja-JP" altLang="en-US"/>
          </a:p>
        </p:txBody>
      </p:sp>
    </p:spTree>
    <p:extLst>
      <p:ext uri="{BB962C8B-B14F-4D97-AF65-F5344CB8AC3E}">
        <p14:creationId xmlns:p14="http://schemas.microsoft.com/office/powerpoint/2010/main" val="14275805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メインホストとサブホストの説明でアニメーション</a:t>
            </a:r>
            <a:endParaRPr kumimoji="1" lang="en-US" altLang="ja-JP" dirty="0"/>
          </a:p>
          <a:p>
            <a:endParaRPr kumimoji="1" lang="en-US" altLang="ja-JP" dirty="0"/>
          </a:p>
          <a:p>
            <a:r>
              <a:rPr kumimoji="1" lang="ja-JP" altLang="en-US" dirty="0"/>
              <a:t>サブを削除</a:t>
            </a:r>
            <a:endParaRPr kumimoji="1" lang="en-US" altLang="ja-JP" dirty="0"/>
          </a:p>
          <a:p>
            <a:endParaRPr kumimoji="1" lang="en-US" altLang="ja-JP" dirty="0"/>
          </a:p>
          <a:p>
            <a:r>
              <a:rPr kumimoji="1" lang="en-US" altLang="ja-JP" dirty="0"/>
              <a:t>5:50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22</a:t>
            </a:fld>
            <a:endParaRPr kumimoji="1" lang="ja-JP" altLang="en-US"/>
          </a:p>
        </p:txBody>
      </p:sp>
    </p:spTree>
    <p:extLst>
      <p:ext uri="{BB962C8B-B14F-4D97-AF65-F5344CB8AC3E}">
        <p14:creationId xmlns:p14="http://schemas.microsoft.com/office/powerpoint/2010/main" val="2007117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10:00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23</a:t>
            </a:fld>
            <a:endParaRPr kumimoji="1" lang="ja-JP" altLang="en-US"/>
          </a:p>
        </p:txBody>
      </p:sp>
    </p:spTree>
    <p:extLst>
      <p:ext uri="{BB962C8B-B14F-4D97-AF65-F5344CB8AC3E}">
        <p14:creationId xmlns:p14="http://schemas.microsoft.com/office/powerpoint/2010/main" val="4183313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1:40</a:t>
            </a:r>
            <a:endParaRPr kumimoji="1" lang="ja-JP" altLang="en-US" dirty="0"/>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3</a:t>
            </a:fld>
            <a:endParaRPr kumimoji="1" lang="ja-JP" altLang="en-US"/>
          </a:p>
        </p:txBody>
      </p:sp>
    </p:spTree>
    <p:extLst>
      <p:ext uri="{BB962C8B-B14F-4D97-AF65-F5344CB8AC3E}">
        <p14:creationId xmlns:p14="http://schemas.microsoft.com/office/powerpoint/2010/main" val="3226949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不整合のアニメーションを追加</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24</a:t>
            </a:fld>
            <a:endParaRPr kumimoji="1" lang="ja-JP" altLang="en-US"/>
          </a:p>
        </p:txBody>
      </p:sp>
    </p:spTree>
    <p:extLst>
      <p:ext uri="{BB962C8B-B14F-4D97-AF65-F5344CB8AC3E}">
        <p14:creationId xmlns:p14="http://schemas.microsoft.com/office/powerpoint/2010/main" val="6888532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図を変える：</a:t>
            </a:r>
            <a:r>
              <a:rPr kumimoji="1" lang="en-US" altLang="ja-JP" dirty="0"/>
              <a:t>1</a:t>
            </a:r>
            <a:r>
              <a:rPr kumimoji="1" lang="ja-JP" altLang="en-US" dirty="0"/>
              <a:t>対１</a:t>
            </a:r>
            <a:r>
              <a:rPr kumimoji="1" lang="en-US" altLang="ja-JP" dirty="0"/>
              <a:t>→</a:t>
            </a:r>
            <a:r>
              <a:rPr kumimoji="1" lang="ja-JP" altLang="en-US" dirty="0"/>
              <a:t>従来</a:t>
            </a:r>
            <a:endParaRPr kumimoji="1" lang="en-US" altLang="ja-JP" dirty="0"/>
          </a:p>
          <a:p>
            <a:r>
              <a:rPr kumimoji="1" lang="ja-JP" altLang="en-US" dirty="0"/>
              <a:t>図を追加：左がわ</a:t>
            </a:r>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25</a:t>
            </a:fld>
            <a:endParaRPr kumimoji="1" lang="ja-JP" altLang="en-US"/>
          </a:p>
        </p:txBody>
      </p:sp>
    </p:spTree>
    <p:extLst>
      <p:ext uri="{BB962C8B-B14F-4D97-AF65-F5344CB8AC3E}">
        <p14:creationId xmlns:p14="http://schemas.microsoft.com/office/powerpoint/2010/main" val="1033895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ホスト</a:t>
            </a:r>
            <a:endParaRPr kumimoji="1" lang="en-US" altLang="ja-JP" dirty="0"/>
          </a:p>
          <a:p>
            <a:r>
              <a:rPr kumimoji="1" lang="ja-JP" altLang="en-US" dirty="0"/>
              <a:t>メインホストの置換マイグレーションを強調</a:t>
            </a:r>
            <a:endParaRPr kumimoji="1" lang="en-US" altLang="ja-JP"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27</a:t>
            </a:fld>
            <a:endParaRPr kumimoji="1" lang="ja-JP" altLang="en-US"/>
          </a:p>
        </p:txBody>
      </p:sp>
    </p:spTree>
    <p:extLst>
      <p:ext uri="{BB962C8B-B14F-4D97-AF65-F5344CB8AC3E}">
        <p14:creationId xmlns:p14="http://schemas.microsoft.com/office/powerpoint/2010/main" val="2658511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何故、サブホストを待機させるのかを説明</a:t>
            </a:r>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28</a:t>
            </a:fld>
            <a:endParaRPr kumimoji="1" lang="ja-JP" altLang="en-US"/>
          </a:p>
        </p:txBody>
      </p:sp>
    </p:spTree>
    <p:extLst>
      <p:ext uri="{BB962C8B-B14F-4D97-AF65-F5344CB8AC3E}">
        <p14:creationId xmlns:p14="http://schemas.microsoft.com/office/powerpoint/2010/main" val="79551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最初は</a:t>
            </a:r>
            <a:r>
              <a:rPr kumimoji="1" lang="en-US" altLang="ja-JP" dirty="0"/>
              <a:t>2</a:t>
            </a:r>
            <a:r>
              <a:rPr kumimoji="1" lang="ja-JP" altLang="en-US" dirty="0"/>
              <a:t>つのホストに向けて</a:t>
            </a:r>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29</a:t>
            </a:fld>
            <a:endParaRPr kumimoji="1" lang="ja-JP" altLang="en-US"/>
          </a:p>
        </p:txBody>
      </p:sp>
    </p:spTree>
    <p:extLst>
      <p:ext uri="{BB962C8B-B14F-4D97-AF65-F5344CB8AC3E}">
        <p14:creationId xmlns:p14="http://schemas.microsoft.com/office/powerpoint/2010/main" val="7716764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無効化：後で説明します</a:t>
            </a:r>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30</a:t>
            </a:fld>
            <a:endParaRPr kumimoji="1" lang="ja-JP" altLang="en-US"/>
          </a:p>
        </p:txBody>
      </p:sp>
    </p:spTree>
    <p:extLst>
      <p:ext uri="{BB962C8B-B14F-4D97-AF65-F5344CB8AC3E}">
        <p14:creationId xmlns:p14="http://schemas.microsoft.com/office/powerpoint/2010/main" val="20014959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downtime</a:t>
            </a:r>
          </a:p>
          <a:p>
            <a:endParaRPr kumimoji="1" lang="en-US" altLang="ja-JP" dirty="0"/>
          </a:p>
          <a:p>
            <a:r>
              <a:rPr kumimoji="1" lang="ja-JP" altLang="en-US" dirty="0"/>
              <a:t>マイグレーション前に書き換えたこと</a:t>
            </a:r>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31</a:t>
            </a:fld>
            <a:endParaRPr kumimoji="1" lang="ja-JP" altLang="en-US"/>
          </a:p>
        </p:txBody>
      </p:sp>
    </p:spTree>
    <p:extLst>
      <p:ext uri="{BB962C8B-B14F-4D97-AF65-F5344CB8AC3E}">
        <p14:creationId xmlns:p14="http://schemas.microsoft.com/office/powerpoint/2010/main" val="33216742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41</a:t>
            </a:fld>
            <a:endParaRPr kumimoji="1" lang="ja-JP" altLang="en-US"/>
          </a:p>
        </p:txBody>
      </p:sp>
    </p:spTree>
    <p:extLst>
      <p:ext uri="{BB962C8B-B14F-4D97-AF65-F5344CB8AC3E}">
        <p14:creationId xmlns:p14="http://schemas.microsoft.com/office/powerpoint/2010/main" val="32643753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4588" y="685800"/>
            <a:ext cx="4570412" cy="3429000"/>
          </a:xfrm>
        </p:spPr>
      </p:sp>
      <p:sp>
        <p:nvSpPr>
          <p:cNvPr id="3" name="ノート プレースホルダー 2"/>
          <p:cNvSpPr>
            <a:spLocks noGrp="1"/>
          </p:cNvSpPr>
          <p:nvPr>
            <p:ph type="body" idx="1"/>
          </p:nvPr>
        </p:nvSpPr>
        <p:spPr/>
        <p:txBody>
          <a:bodyPr/>
          <a:lstStyle/>
          <a:p>
            <a:r>
              <a:rPr kumimoji="1" lang="ja-JP" altLang="en-US" dirty="0"/>
              <a:t>実現</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4BEF937-D904-EA46-B424-13642D35372A}" type="slidenum">
              <a:rPr kumimoji="1" lang="ja-JP" altLang="en-US" smtClean="0"/>
              <a:t>42</a:t>
            </a:fld>
            <a:endParaRPr kumimoji="1" lang="ja-JP" altLang="en-US"/>
          </a:p>
        </p:txBody>
      </p:sp>
    </p:spTree>
    <p:extLst>
      <p:ext uri="{BB962C8B-B14F-4D97-AF65-F5344CB8AC3E}">
        <p14:creationId xmlns:p14="http://schemas.microsoft.com/office/powerpoint/2010/main" val="12908574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44</a:t>
            </a:fld>
            <a:endParaRPr kumimoji="1" lang="ja-JP" altLang="en-US"/>
          </a:p>
        </p:txBody>
      </p:sp>
    </p:spTree>
    <p:extLst>
      <p:ext uri="{BB962C8B-B14F-4D97-AF65-F5344CB8AC3E}">
        <p14:creationId xmlns:p14="http://schemas.microsoft.com/office/powerpoint/2010/main" val="3052201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アクセス</a:t>
            </a:r>
            <a:endParaRPr kumimoji="1" lang="en-US" altLang="ja-JP" dirty="0"/>
          </a:p>
          <a:p>
            <a:r>
              <a:rPr kumimoji="1" lang="ja-JP" altLang="en-US" dirty="0"/>
              <a:t>今後アクセスされないことが予想されるメモリ</a:t>
            </a:r>
            <a:endParaRPr kumimoji="1" lang="en-US" altLang="ja-JP" dirty="0"/>
          </a:p>
          <a:p>
            <a:endParaRPr kumimoji="1" lang="en-US" altLang="ja-JP" dirty="0"/>
          </a:p>
          <a:p>
            <a:r>
              <a:rPr kumimoji="1" lang="en-US" altLang="ja-JP" dirty="0"/>
              <a:t>2:30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4</a:t>
            </a:fld>
            <a:endParaRPr kumimoji="1" lang="ja-JP" altLang="en-US"/>
          </a:p>
        </p:txBody>
      </p:sp>
    </p:spTree>
    <p:extLst>
      <p:ext uri="{BB962C8B-B14F-4D97-AF65-F5344CB8AC3E}">
        <p14:creationId xmlns:p14="http://schemas.microsoft.com/office/powerpoint/2010/main" val="38266759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45</a:t>
            </a:fld>
            <a:endParaRPr kumimoji="1" lang="ja-JP" altLang="en-US"/>
          </a:p>
        </p:txBody>
      </p:sp>
    </p:spTree>
    <p:extLst>
      <p:ext uri="{BB962C8B-B14F-4D97-AF65-F5344CB8AC3E}">
        <p14:creationId xmlns:p14="http://schemas.microsoft.com/office/powerpoint/2010/main" val="30522015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ページイン後に更新</a:t>
            </a:r>
            <a:r>
              <a:rPr kumimoji="1" lang="en-US" altLang="ja-JP" dirty="0"/>
              <a:t>→</a:t>
            </a:r>
            <a:r>
              <a:rPr kumimoji="1" lang="ja-JP" altLang="en-US" dirty="0"/>
              <a:t>移送先サブに古いページが存在</a:t>
            </a:r>
            <a:r>
              <a:rPr kumimoji="1" lang="en-US" altLang="ja-JP" dirty="0"/>
              <a:t>→</a:t>
            </a:r>
            <a:r>
              <a:rPr kumimoji="1" lang="ja-JP" altLang="en-US" dirty="0"/>
              <a:t>そのままではメモリを圧迫</a:t>
            </a:r>
            <a:r>
              <a:rPr kumimoji="1" lang="en-US" altLang="ja-JP" dirty="0"/>
              <a:t>→</a:t>
            </a:r>
            <a:r>
              <a:rPr kumimoji="1" lang="ja-JP" altLang="en-US" dirty="0"/>
              <a:t>サブのページを無効化</a:t>
            </a:r>
            <a:endParaRPr kumimoji="1" lang="en-US" altLang="ja-JP" dirty="0"/>
          </a:p>
          <a:p>
            <a:r>
              <a:rPr kumimoji="1" lang="ja-JP" altLang="en-US" dirty="0"/>
              <a:t>ページアウト</a:t>
            </a:r>
            <a:r>
              <a:rPr kumimoji="1" lang="en-US" altLang="ja-JP" dirty="0"/>
              <a:t>→</a:t>
            </a:r>
            <a:r>
              <a:rPr kumimoji="1" lang="ja-JP" altLang="en-US" dirty="0"/>
              <a:t>移送先メインホストとサブホストに同一メモリが存在</a:t>
            </a:r>
            <a:r>
              <a:rPr kumimoji="1" lang="en-US" altLang="ja-JP" dirty="0"/>
              <a:t>→</a:t>
            </a:r>
            <a:r>
              <a:rPr kumimoji="1" lang="ja-JP" altLang="en-US" dirty="0"/>
              <a:t>メインホスト上のメモリを無効化</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47</a:t>
            </a:fld>
            <a:endParaRPr kumimoji="1" lang="ja-JP" altLang="en-US"/>
          </a:p>
        </p:txBody>
      </p:sp>
    </p:spTree>
    <p:extLst>
      <p:ext uri="{BB962C8B-B14F-4D97-AF65-F5344CB8AC3E}">
        <p14:creationId xmlns:p14="http://schemas.microsoft.com/office/powerpoint/2010/main" val="21407610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48</a:t>
            </a:fld>
            <a:endParaRPr kumimoji="1" lang="ja-JP" altLang="en-US"/>
          </a:p>
        </p:txBody>
      </p:sp>
    </p:spTree>
    <p:extLst>
      <p:ext uri="{BB962C8B-B14F-4D97-AF65-F5344CB8AC3E}">
        <p14:creationId xmlns:p14="http://schemas.microsoft.com/office/powerpoint/2010/main" val="1813294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50</a:t>
            </a:fld>
            <a:endParaRPr kumimoji="1" lang="ja-JP" altLang="en-US"/>
          </a:p>
        </p:txBody>
      </p:sp>
    </p:spTree>
    <p:extLst>
      <p:ext uri="{BB962C8B-B14F-4D97-AF65-F5344CB8AC3E}">
        <p14:creationId xmlns:p14="http://schemas.microsoft.com/office/powerpoint/2010/main" val="1634143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53</a:t>
            </a:fld>
            <a:endParaRPr kumimoji="1" lang="ja-JP" altLang="en-US"/>
          </a:p>
        </p:txBody>
      </p:sp>
    </p:spTree>
    <p:extLst>
      <p:ext uri="{BB962C8B-B14F-4D97-AF65-F5344CB8AC3E}">
        <p14:creationId xmlns:p14="http://schemas.microsoft.com/office/powerpoint/2010/main" val="1813294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従来で何故、メインホスト経由なのか説明する。</a:t>
            </a:r>
            <a:endParaRPr kumimoji="1" lang="en-US" altLang="ja-JP" dirty="0"/>
          </a:p>
          <a:p>
            <a:endParaRPr kumimoji="1" lang="en-US" altLang="ja-JP" dirty="0"/>
          </a:p>
          <a:p>
            <a:r>
              <a:rPr kumimoji="1" lang="en-US" altLang="ja-JP" dirty="0"/>
              <a:t>3:20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5</a:t>
            </a:fld>
            <a:endParaRPr kumimoji="1" lang="ja-JP" altLang="en-US"/>
          </a:p>
        </p:txBody>
      </p:sp>
    </p:spTree>
    <p:extLst>
      <p:ext uri="{BB962C8B-B14F-4D97-AF65-F5344CB8AC3E}">
        <p14:creationId xmlns:p14="http://schemas.microsoft.com/office/powerpoint/2010/main" val="3052201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4:10</a:t>
            </a:r>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6</a:t>
            </a:fld>
            <a:endParaRPr kumimoji="1" lang="ja-JP" altLang="en-US"/>
          </a:p>
        </p:txBody>
      </p:sp>
    </p:spTree>
    <p:extLst>
      <p:ext uri="{BB962C8B-B14F-4D97-AF65-F5344CB8AC3E}">
        <p14:creationId xmlns:p14="http://schemas.microsoft.com/office/powerpoint/2010/main" val="1858356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Userfaultfdd</a:t>
            </a:r>
            <a:r>
              <a:rPr kumimoji="1" lang="ja-JP" altLang="en-US" dirty="0"/>
              <a:t>を書かない</a:t>
            </a:r>
            <a:endParaRPr kumimoji="1" lang="en-US" altLang="ja-JP" dirty="0"/>
          </a:p>
          <a:p>
            <a:r>
              <a:rPr kumimoji="1" lang="ja-JP" altLang="en-US" dirty="0"/>
              <a:t>移送先ホスト：サブホストと接続</a:t>
            </a:r>
            <a:endParaRPr kumimoji="1" lang="en-US" altLang="ja-JP" dirty="0"/>
          </a:p>
          <a:p>
            <a:endParaRPr kumimoji="1" lang="en-US" altLang="ja-JP" dirty="0"/>
          </a:p>
          <a:p>
            <a:r>
              <a:rPr kumimoji="1" lang="en-US" altLang="ja-JP" dirty="0" err="1"/>
              <a:t>userfaultfd</a:t>
            </a:r>
            <a:r>
              <a:rPr kumimoji="1" lang="ja-JP" altLang="en-US" dirty="0"/>
              <a:t>機構の説明</a:t>
            </a:r>
            <a:r>
              <a:rPr kumimoji="1" lang="en-US" altLang="ja-JP" dirty="0"/>
              <a:t>:</a:t>
            </a:r>
            <a:r>
              <a:rPr kumimoji="1" lang="en-US" altLang="ja-JP" dirty="0" err="1"/>
              <a:t>qemu</a:t>
            </a:r>
            <a:r>
              <a:rPr kumimoji="1" lang="ja-JP" altLang="en-US" dirty="0"/>
              <a:t>でページングを扱うための機構</a:t>
            </a:r>
            <a:endParaRPr kumimoji="1" lang="en-US" altLang="ja-JP" dirty="0"/>
          </a:p>
          <a:p>
            <a:endParaRPr kumimoji="1" lang="en-US" altLang="ja-JP" dirty="0"/>
          </a:p>
          <a:p>
            <a:r>
              <a:rPr kumimoji="1" lang="en-US" altLang="ja-JP" dirty="0"/>
              <a:t>6:40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9</a:t>
            </a:fld>
            <a:endParaRPr kumimoji="1" lang="ja-JP" altLang="en-US"/>
          </a:p>
        </p:txBody>
      </p:sp>
    </p:spTree>
    <p:extLst>
      <p:ext uri="{BB962C8B-B14F-4D97-AF65-F5344CB8AC3E}">
        <p14:creationId xmlns:p14="http://schemas.microsoft.com/office/powerpoint/2010/main" val="148335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a:p>
            <a:r>
              <a:rPr kumimoji="1" lang="en-US" altLang="ja-JP" dirty="0"/>
              <a:t>9:10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10</a:t>
            </a:fld>
            <a:endParaRPr kumimoji="1" lang="ja-JP" altLang="en-US"/>
          </a:p>
        </p:txBody>
      </p:sp>
    </p:spTree>
    <p:extLst>
      <p:ext uri="{BB962C8B-B14F-4D97-AF65-F5344CB8AC3E}">
        <p14:creationId xmlns:p14="http://schemas.microsoft.com/office/powerpoint/2010/main" val="228360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再送機構を用いて説明</a:t>
            </a:r>
            <a:endParaRPr kumimoji="1" lang="en-US" altLang="ja-JP" dirty="0"/>
          </a:p>
          <a:p>
            <a:r>
              <a:rPr kumimoji="1" lang="en-US" altLang="ja-JP" dirty="0"/>
              <a:t>7:30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11</a:t>
            </a:fld>
            <a:endParaRPr kumimoji="1" lang="ja-JP" altLang="en-US"/>
          </a:p>
        </p:txBody>
      </p:sp>
    </p:spTree>
    <p:extLst>
      <p:ext uri="{BB962C8B-B14F-4D97-AF65-F5344CB8AC3E}">
        <p14:creationId xmlns:p14="http://schemas.microsoft.com/office/powerpoint/2010/main" val="283209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en-US" altLang="ja-JP" dirty="0" err="1"/>
              <a:t>Userfaultfd</a:t>
            </a:r>
            <a:r>
              <a:rPr kumimoji="1" lang="ja-JP" altLang="en-US" dirty="0"/>
              <a:t> 機構</a:t>
            </a:r>
            <a:r>
              <a:rPr kumimoji="1" lang="en-US" altLang="ja-JP" dirty="0"/>
              <a:t> -&gt; OS</a:t>
            </a:r>
            <a:r>
              <a:rPr kumimoji="1" lang="ja-JP" altLang="en-US" dirty="0"/>
              <a:t>の</a:t>
            </a:r>
            <a:r>
              <a:rPr kumimoji="1" lang="en-US" altLang="ja-JP" dirty="0"/>
              <a:t>〜</a:t>
            </a:r>
          </a:p>
          <a:p>
            <a:endParaRPr kumimoji="1" lang="en-US" altLang="ja-JP" dirty="0"/>
          </a:p>
          <a:p>
            <a:r>
              <a:rPr kumimoji="1" lang="en-US" altLang="ja-JP" dirty="0"/>
              <a:t>8:20</a:t>
            </a:r>
          </a:p>
          <a:p>
            <a:endParaRPr kumimoji="1" lang="ja-JP" altLang="en-US" dirty="0"/>
          </a:p>
        </p:txBody>
      </p:sp>
      <p:sp>
        <p:nvSpPr>
          <p:cNvPr id="4" name="スライド番号プレースホルダー 3"/>
          <p:cNvSpPr>
            <a:spLocks noGrp="1"/>
          </p:cNvSpPr>
          <p:nvPr>
            <p:ph type="sldNum" sz="quarter" idx="10"/>
          </p:nvPr>
        </p:nvSpPr>
        <p:spPr/>
        <p:txBody>
          <a:bodyPr/>
          <a:lstStyle/>
          <a:p>
            <a:fld id="{23376542-1247-C148-B93E-F6F8A00AF0C8}" type="slidenum">
              <a:rPr kumimoji="1" lang="ja-JP" altLang="en-US" smtClean="0"/>
              <a:t>12</a:t>
            </a:fld>
            <a:endParaRPr kumimoji="1" lang="ja-JP" altLang="en-US"/>
          </a:p>
        </p:txBody>
      </p:sp>
    </p:spTree>
    <p:extLst>
      <p:ext uri="{BB962C8B-B14F-4D97-AF65-F5344CB8AC3E}">
        <p14:creationId xmlns:p14="http://schemas.microsoft.com/office/powerpoint/2010/main" val="2140761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p:txBody>
          <a:bodyPr/>
          <a:lstStyle/>
          <a:p>
            <a:fld id="{7D718486-6B65-4037-BE0F-025FF410CBAA}"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r>
              <a:rPr kumimoji="1" lang="ja-JP" altLang="en-US"/>
              <a:t>             </a:t>
            </a:r>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ja-JP" altLang="en-US"/>
              <a:t>マスター タイトルの書式設定</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A0A24B-98C5-4487-B8E0-50460E3ECABB}" type="datetime1">
              <a:rPr kumimoji="1" lang="ja-JP" altLang="en-US" smtClean="0"/>
              <a:t>2019/2/12</a:t>
            </a:fld>
            <a:endParaRPr kumimoji="1" lang="ja-JP" altLang="en-US"/>
          </a:p>
        </p:txBody>
      </p:sp>
      <p:sp>
        <p:nvSpPr>
          <p:cNvPr id="6" name="Footer Placeholder 5"/>
          <p:cNvSpPr>
            <a:spLocks noGrp="1"/>
          </p:cNvSpPr>
          <p:nvPr>
            <p:ph type="ftr" sz="quarter" idx="11"/>
          </p:nvPr>
        </p:nvSpPr>
        <p:spPr/>
        <p:txBody>
          <a:bodyPr/>
          <a:lstStyle/>
          <a:p>
            <a:r>
              <a:rPr kumimoji="1" lang="ja-JP" altLang="en-US"/>
              <a:t>             </a:t>
            </a:r>
          </a:p>
        </p:txBody>
      </p:sp>
      <p:sp>
        <p:nvSpPr>
          <p:cNvPr id="7" name="Slide Number Placeholder 6"/>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D53DE48B-243B-4E15-9917-552B709DBE2F}"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r>
              <a:rPr kumimoji="1" lang="ja-JP" altLang="en-US"/>
              <a:t>             </a:t>
            </a:r>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ja-JP" altLang="en-US"/>
              <a:t>マスター タイトルの書式設定</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A954A33-CF81-4AE7-8465-3D76A7716C18}"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r>
              <a:rPr kumimoji="1" lang="ja-JP" altLang="en-US"/>
              <a:t>             </a:t>
            </a:r>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dirty="0"/>
          </a:p>
        </p:txBody>
      </p:sp>
      <p:sp>
        <p:nvSpPr>
          <p:cNvPr id="3" name="Content Placeholder 2"/>
          <p:cNvSpPr>
            <a:spLocks noGrp="1"/>
          </p:cNvSpPr>
          <p:nvPr>
            <p:ph idx="1"/>
          </p:nvPr>
        </p:nvSpPr>
        <p:spPr/>
        <p:txBody>
          <a:bodyPr/>
          <a:lstStyle>
            <a:lvl1pPr>
              <a:spcBef>
                <a:spcPts val="600"/>
              </a:spcBef>
              <a:defRPr/>
            </a:lvl1pPr>
            <a:lvl5pP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dirty="0"/>
          </a:p>
        </p:txBody>
      </p:sp>
      <p:sp>
        <p:nvSpPr>
          <p:cNvPr id="4" name="Date Placeholder 3"/>
          <p:cNvSpPr>
            <a:spLocks noGrp="1"/>
          </p:cNvSpPr>
          <p:nvPr>
            <p:ph type="dt" sz="half" idx="10"/>
          </p:nvPr>
        </p:nvSpPr>
        <p:spPr/>
        <p:txBody>
          <a:bodyPr/>
          <a:lstStyle/>
          <a:p>
            <a:fld id="{7024B121-2A16-4A26-8D1E-FD5977420551}"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ja-JP" altLang="en-US"/>
              <a:t>マスター タイトルの書式設定</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p:txBody>
          <a:bodyPr/>
          <a:lstStyle/>
          <a:p>
            <a:fld id="{D8BFF946-72E8-47A1-9FB3-D709257735E6}"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r>
              <a:rPr kumimoji="1" lang="ja-JP" altLang="en-US"/>
              <a:t>             </a:t>
            </a:r>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95A60B-63C4-4652-B1E8-939C17541205}" type="datetime1">
              <a:rPr kumimoji="1" lang="ja-JP" altLang="en-US" smtClean="0"/>
              <a:t>2019/2/12</a:t>
            </a:fld>
            <a:endParaRPr kumimoji="1" lang="ja-JP" altLang="en-US"/>
          </a:p>
        </p:txBody>
      </p:sp>
      <p:sp>
        <p:nvSpPr>
          <p:cNvPr id="5" name="Footer Placeholder 4"/>
          <p:cNvSpPr>
            <a:spLocks noGrp="1"/>
          </p:cNvSpPr>
          <p:nvPr>
            <p:ph type="ftr" sz="quarter" idx="11"/>
          </p:nvPr>
        </p:nvSpPr>
        <p:spPr/>
        <p:txBody>
          <a:bodyPr/>
          <a:lstStyle/>
          <a:p>
            <a:r>
              <a:rPr kumimoji="1" lang="ja-JP" altLang="en-US"/>
              <a:t>             </a:t>
            </a:r>
          </a:p>
        </p:txBody>
      </p:sp>
      <p:sp>
        <p:nvSpPr>
          <p:cNvPr id="6" name="Slide Number Placeholder 5"/>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0140FB5C-C248-4F5F-A792-AA13633D756F}" type="datetime1">
              <a:rPr kumimoji="1" lang="ja-JP" altLang="en-US" smtClean="0"/>
              <a:t>2019/2/12</a:t>
            </a:fld>
            <a:endParaRPr kumimoji="1" lang="ja-JP" altLang="en-US"/>
          </a:p>
        </p:txBody>
      </p:sp>
      <p:sp>
        <p:nvSpPr>
          <p:cNvPr id="6" name="Footer Placeholder 5"/>
          <p:cNvSpPr>
            <a:spLocks noGrp="1"/>
          </p:cNvSpPr>
          <p:nvPr>
            <p:ph type="ftr" sz="quarter" idx="11"/>
          </p:nvPr>
        </p:nvSpPr>
        <p:spPr/>
        <p:txBody>
          <a:bodyPr/>
          <a:lstStyle/>
          <a:p>
            <a:r>
              <a:rPr kumimoji="1" lang="ja-JP" altLang="en-US"/>
              <a:t>             </a:t>
            </a:r>
          </a:p>
        </p:txBody>
      </p:sp>
      <p:sp>
        <p:nvSpPr>
          <p:cNvPr id="7" name="Slide Number Placeholder 6"/>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F3EFE309-9180-48A7-9706-4E1A89356B75}" type="datetime1">
              <a:rPr kumimoji="1" lang="ja-JP" altLang="en-US" smtClean="0"/>
              <a:t>2019/2/12</a:t>
            </a:fld>
            <a:endParaRPr kumimoji="1" lang="ja-JP" altLang="en-US"/>
          </a:p>
        </p:txBody>
      </p:sp>
      <p:sp>
        <p:nvSpPr>
          <p:cNvPr id="8" name="Footer Placeholder 7"/>
          <p:cNvSpPr>
            <a:spLocks noGrp="1"/>
          </p:cNvSpPr>
          <p:nvPr>
            <p:ph type="ftr" sz="quarter" idx="11"/>
          </p:nvPr>
        </p:nvSpPr>
        <p:spPr/>
        <p:txBody>
          <a:bodyPr/>
          <a:lstStyle/>
          <a:p>
            <a:r>
              <a:rPr kumimoji="1" lang="ja-JP" altLang="en-US"/>
              <a:t>             </a:t>
            </a:r>
          </a:p>
        </p:txBody>
      </p:sp>
      <p:sp>
        <p:nvSpPr>
          <p:cNvPr id="9" name="Slide Number Placeholder 8"/>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7DD97918-BFD4-458F-A00E-63556FFA1501}" type="datetime1">
              <a:rPr kumimoji="1" lang="ja-JP" altLang="en-US" smtClean="0"/>
              <a:t>2019/2/12</a:t>
            </a:fld>
            <a:endParaRPr kumimoji="1" lang="ja-JP" altLang="en-US"/>
          </a:p>
        </p:txBody>
      </p:sp>
      <p:sp>
        <p:nvSpPr>
          <p:cNvPr id="4" name="Footer Placeholder 3"/>
          <p:cNvSpPr>
            <a:spLocks noGrp="1"/>
          </p:cNvSpPr>
          <p:nvPr>
            <p:ph type="ftr" sz="quarter" idx="11"/>
          </p:nvPr>
        </p:nvSpPr>
        <p:spPr/>
        <p:txBody>
          <a:bodyPr/>
          <a:lstStyle/>
          <a:p>
            <a:r>
              <a:rPr kumimoji="1" lang="ja-JP" altLang="en-US"/>
              <a:t>             </a:t>
            </a:r>
          </a:p>
        </p:txBody>
      </p:sp>
      <p:sp>
        <p:nvSpPr>
          <p:cNvPr id="5" name="Slide Number Placeholder 4"/>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C3017-4578-4AD2-A838-E532E1E8FCC2}" type="datetime1">
              <a:rPr kumimoji="1" lang="ja-JP" altLang="en-US" smtClean="0"/>
              <a:t>2019/2/12</a:t>
            </a:fld>
            <a:endParaRPr kumimoji="1" lang="ja-JP" altLang="en-US"/>
          </a:p>
        </p:txBody>
      </p:sp>
      <p:sp>
        <p:nvSpPr>
          <p:cNvPr id="3" name="Footer Placeholder 2"/>
          <p:cNvSpPr>
            <a:spLocks noGrp="1"/>
          </p:cNvSpPr>
          <p:nvPr>
            <p:ph type="ftr" sz="quarter" idx="11"/>
          </p:nvPr>
        </p:nvSpPr>
        <p:spPr/>
        <p:txBody>
          <a:bodyPr/>
          <a:lstStyle/>
          <a:p>
            <a:r>
              <a:rPr kumimoji="1" lang="ja-JP" altLang="en-US"/>
              <a:t>             </a:t>
            </a:r>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ja-JP" altLang="en-US"/>
              <a:t>マスター タイトルの書式設定</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949308-7063-4865-862A-FCA8F4321F51}" type="datetime1">
              <a:rPr kumimoji="1" lang="ja-JP" altLang="en-US" smtClean="0"/>
              <a:t>2019/2/12</a:t>
            </a:fld>
            <a:endParaRPr kumimoji="1" lang="ja-JP" altLang="en-US"/>
          </a:p>
        </p:txBody>
      </p:sp>
      <p:sp>
        <p:nvSpPr>
          <p:cNvPr id="6" name="Footer Placeholder 5"/>
          <p:cNvSpPr>
            <a:spLocks noGrp="1"/>
          </p:cNvSpPr>
          <p:nvPr>
            <p:ph type="ftr" sz="quarter" idx="11"/>
          </p:nvPr>
        </p:nvSpPr>
        <p:spPr/>
        <p:txBody>
          <a:bodyPr/>
          <a:lstStyle/>
          <a:p>
            <a:r>
              <a:rPr kumimoji="1" lang="ja-JP" altLang="en-US"/>
              <a:t>             </a:t>
            </a:r>
          </a:p>
        </p:txBody>
      </p:sp>
      <p:sp>
        <p:nvSpPr>
          <p:cNvPr id="7" name="Slide Number Placeholder 6"/>
          <p:cNvSpPr>
            <a:spLocks noGrp="1"/>
          </p:cNvSpPr>
          <p:nvPr>
            <p:ph type="sldNum" sz="quarter" idx="12"/>
          </p:nvPr>
        </p:nvSpPr>
        <p:spPr/>
        <p:txBody>
          <a:bodyPr/>
          <a:lstStyle/>
          <a:p>
            <a:fld id="{ED4BF1F7-6042-104B-AF7D-05FB728527F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ja-JP" altLang="en-US" dirty="0"/>
              <a:t>マスター タイトルの書式設定</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CF765B02-86AA-434F-8622-5F5D18AAC9F5}" type="datetime1">
              <a:rPr kumimoji="1" lang="ja-JP" altLang="en-US" smtClean="0"/>
              <a:t>2019/2/12</a:t>
            </a:fld>
            <a:endParaRPr kumimoji="1" lang="ja-JP" alt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kumimoji="1" lang="ja-JP" altLang="en-US"/>
              <a:t>             </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ED4BF1F7-6042-104B-AF7D-05FB728527F6}"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600" kern="1200">
          <a:solidFill>
            <a:schemeClr val="accent1"/>
          </a:solidFill>
          <a:latin typeface="+mj-lt"/>
          <a:ea typeface="+mj-ea"/>
          <a:cs typeface="+mj-cs"/>
        </a:defRPr>
      </a:lvl1pPr>
    </p:titleStyle>
    <p:bodyStyle>
      <a:lvl1pPr marL="349250" indent="-349250" algn="l" defTabSz="914400" rtl="0" eaLnBrk="1" latinLnBrk="0" hangingPunct="1">
        <a:spcBef>
          <a:spcPts val="600"/>
        </a:spcBef>
        <a:buClr>
          <a:schemeClr val="accent1">
            <a:lumMod val="60000"/>
            <a:lumOff val="40000"/>
          </a:schemeClr>
        </a:buClr>
        <a:buSzPct val="110000"/>
        <a:buFont typeface="Wingdings 2" pitchFamily="18" charset="2"/>
        <a:buChar char=""/>
        <a:defRPr kumimoji="1" sz="28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kumimoji="1" sz="24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22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kumimoji="1" sz="20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kumimoji="1"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kumimoji="1"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kumimoji="1"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wmf"/></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5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685" y="1523999"/>
            <a:ext cx="9405656" cy="1993103"/>
          </a:xfrm>
        </p:spPr>
        <p:txBody>
          <a:bodyPr/>
          <a:lstStyle/>
          <a:p>
            <a:r>
              <a:rPr lang="ja-JP" altLang="en-US" dirty="0"/>
              <a:t>複数ホストにまたがる</a:t>
            </a:r>
            <a:r>
              <a:rPr lang="en-US" altLang="ja-JP" dirty="0"/>
              <a:t>VM</a:t>
            </a:r>
            <a:r>
              <a:rPr lang="ja-JP" altLang="en-US"/>
              <a:t>の</a:t>
            </a:r>
            <a:r>
              <a:rPr lang="en-US" altLang="ja-JP" dirty="0"/>
              <a:t/>
            </a:r>
            <a:br>
              <a:rPr lang="en-US" altLang="ja-JP" dirty="0"/>
            </a:br>
            <a:r>
              <a:rPr lang="ja-JP" altLang="en-US"/>
              <a:t>高速かつ柔軟な</a:t>
            </a:r>
            <a:r>
              <a:rPr lang="en-US" altLang="ja-JP" dirty="0"/>
              <a:t/>
            </a:r>
            <a:br>
              <a:rPr lang="en-US" altLang="ja-JP" dirty="0"/>
            </a:br>
            <a:r>
              <a:rPr lang="ja-JP" altLang="en-US"/>
              <a:t>部分</a:t>
            </a:r>
            <a:r>
              <a:rPr lang="ja-JP" altLang="en-US" dirty="0"/>
              <a:t>マイグレーション</a:t>
            </a:r>
          </a:p>
        </p:txBody>
      </p:sp>
      <p:sp>
        <p:nvSpPr>
          <p:cNvPr id="3" name="サブタイトル 2"/>
          <p:cNvSpPr>
            <a:spLocks noGrp="1"/>
          </p:cNvSpPr>
          <p:nvPr>
            <p:ph type="subTitle" idx="1"/>
          </p:nvPr>
        </p:nvSpPr>
        <p:spPr>
          <a:xfrm>
            <a:off x="1322920" y="4281203"/>
            <a:ext cx="6498159" cy="1594591"/>
          </a:xfrm>
        </p:spPr>
        <p:txBody>
          <a:bodyPr>
            <a:normAutofit/>
          </a:bodyPr>
          <a:lstStyle/>
          <a:p>
            <a:r>
              <a:rPr lang="ja-JP" altLang="en-US" sz="2400" dirty="0">
                <a:solidFill>
                  <a:schemeClr val="tx1"/>
                </a:solidFill>
              </a:rPr>
              <a:t>九州工業大学　大学院情報工学府</a:t>
            </a:r>
            <a:endParaRPr lang="en-US" altLang="ja-JP" sz="2400" dirty="0">
              <a:solidFill>
                <a:schemeClr val="tx1"/>
              </a:solidFill>
            </a:endParaRPr>
          </a:p>
          <a:p>
            <a:r>
              <a:rPr lang="ja-JP" altLang="en-US" sz="2400" dirty="0">
                <a:solidFill>
                  <a:schemeClr val="tx1"/>
                </a:solidFill>
              </a:rPr>
              <a:t>情報創成工学専攻　光来研究室</a:t>
            </a:r>
          </a:p>
          <a:p>
            <a:r>
              <a:rPr lang="en-US" altLang="ja-JP" sz="2400" dirty="0">
                <a:solidFill>
                  <a:schemeClr val="tx1"/>
                </a:solidFill>
              </a:rPr>
              <a:t>M2</a:t>
            </a:r>
            <a:r>
              <a:rPr lang="ja-JP" altLang="en-US" sz="2400" dirty="0">
                <a:solidFill>
                  <a:schemeClr val="tx1"/>
                </a:solidFill>
              </a:rPr>
              <a:t> 柏木崇広</a:t>
            </a:r>
            <a:r>
              <a:rPr lang="ja-JP" altLang="en-US" sz="2400" dirty="0"/>
              <a:t>　</a:t>
            </a:r>
            <a:endParaRPr lang="en-US" altLang="ja-JP" sz="2400" dirty="0"/>
          </a:p>
          <a:p>
            <a:r>
              <a:rPr lang="ja-JP" altLang="en-US" dirty="0"/>
              <a:t>　</a:t>
            </a:r>
            <a:endParaRPr lang="en-US" altLang="ja-JP" dirty="0"/>
          </a:p>
        </p:txBody>
      </p:sp>
    </p:spTree>
    <p:extLst>
      <p:ext uri="{BB962C8B-B14F-4D97-AF65-F5344CB8AC3E}">
        <p14:creationId xmlns:p14="http://schemas.microsoft.com/office/powerpoint/2010/main" val="194302167"/>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68873" y="4700378"/>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980" y="558110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07965" y="4662778"/>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smtClean="0"/>
              <a:t>置換マイグレーション</a:t>
            </a:r>
            <a:r>
              <a:rPr lang="en-US" altLang="ja-JP" smtClean="0"/>
              <a:t/>
            </a:r>
            <a:br>
              <a:rPr lang="en-US" altLang="ja-JP" smtClean="0"/>
            </a:br>
            <a:r>
              <a:rPr lang="ja-JP" altLang="en-US" smtClean="0"/>
              <a:t>（サブホスト）</a:t>
            </a:r>
            <a:endParaRPr lang="ja-JP" altLang="en-US" dirty="0"/>
          </a:p>
        </p:txBody>
      </p:sp>
      <p:sp>
        <p:nvSpPr>
          <p:cNvPr id="3" name="コンテンツ プレースホルダー 2"/>
          <p:cNvSpPr>
            <a:spLocks noGrp="1"/>
          </p:cNvSpPr>
          <p:nvPr>
            <p:ph idx="1"/>
          </p:nvPr>
        </p:nvSpPr>
        <p:spPr/>
        <p:txBody>
          <a:bodyPr/>
          <a:lstStyle/>
          <a:p>
            <a:r>
              <a:rPr lang="ja-JP" altLang="en-US" dirty="0" smtClean="0"/>
              <a:t>移送元サブホスト：</a:t>
            </a:r>
            <a:r>
              <a:rPr lang="en-US" altLang="ja-JP" dirty="0" smtClean="0"/>
              <a:t>VM</a:t>
            </a:r>
            <a:r>
              <a:rPr lang="ja-JP" altLang="en-US" dirty="0" smtClean="0"/>
              <a:t>のメモリを転送</a:t>
            </a:r>
            <a:endParaRPr lang="en-US" altLang="ja-JP" dirty="0" smtClean="0"/>
          </a:p>
          <a:p>
            <a:pPr lvl="1"/>
            <a:r>
              <a:rPr lang="ja-JP" altLang="en-US" dirty="0" smtClean="0"/>
              <a:t>メインホストからサブホストへメモリの転送を指示</a:t>
            </a:r>
            <a:endParaRPr lang="en-US" altLang="ja-JP" dirty="0" smtClean="0"/>
          </a:p>
          <a:p>
            <a:pPr lvl="1"/>
            <a:r>
              <a:rPr lang="ja-JP" altLang="en-US" dirty="0" smtClean="0"/>
              <a:t>メインホストからは何も転送しない</a:t>
            </a:r>
            <a:endParaRPr lang="en-US" altLang="ja-JP" dirty="0" smtClean="0"/>
          </a:p>
          <a:p>
            <a:r>
              <a:rPr lang="ja-JP" altLang="en-US" dirty="0" smtClean="0"/>
              <a:t>メインホスト：移送先サブホストと接続</a:t>
            </a:r>
            <a:endParaRPr lang="en-US" altLang="ja-JP" dirty="0" smtClean="0"/>
          </a:p>
          <a:p>
            <a:pPr lvl="1"/>
            <a:r>
              <a:rPr lang="ja-JP" altLang="en-US" dirty="0" smtClean="0"/>
              <a:t>マイグレーション後にリモートページングを行うため</a:t>
            </a:r>
            <a:endParaRPr lang="en-US" altLang="ja-JP" dirty="0"/>
          </a:p>
        </p:txBody>
      </p:sp>
      <p:sp>
        <p:nvSpPr>
          <p:cNvPr id="5" name="右矢印 4"/>
          <p:cNvSpPr/>
          <p:nvPr/>
        </p:nvSpPr>
        <p:spPr>
          <a:xfrm rot="21064684">
            <a:off x="3930475" y="5577909"/>
            <a:ext cx="187667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6" name="テキスト ボックス 11"/>
          <p:cNvSpPr txBox="1">
            <a:spLocks noChangeArrowheads="1"/>
          </p:cNvSpPr>
          <p:nvPr/>
        </p:nvSpPr>
        <p:spPr bwMode="auto">
          <a:xfrm>
            <a:off x="4023111" y="5068866"/>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7" name="テキスト ボックス 6"/>
          <p:cNvSpPr txBox="1"/>
          <p:nvPr/>
        </p:nvSpPr>
        <p:spPr>
          <a:xfrm>
            <a:off x="4675365" y="5887781"/>
            <a:ext cx="193449" cy="373716"/>
          </a:xfrm>
          <a:prstGeom prst="rect">
            <a:avLst/>
          </a:prstGeom>
          <a:noFill/>
        </p:spPr>
        <p:txBody>
          <a:bodyPr wrap="none" lIns="95789" tIns="47891" rIns="95789" bIns="47891" rtlCol="0">
            <a:spAutoFit/>
          </a:bodyPr>
          <a:lstStyle/>
          <a:p>
            <a:endParaRPr kumimoji="1" lang="ja-JP" altLang="en-US" dirty="0"/>
          </a:p>
        </p:txBody>
      </p:sp>
      <p:sp>
        <p:nvSpPr>
          <p:cNvPr id="8" name="正方形/長方形 7"/>
          <p:cNvSpPr/>
          <p:nvPr/>
        </p:nvSpPr>
        <p:spPr>
          <a:xfrm>
            <a:off x="1246925" y="4506638"/>
            <a:ext cx="2433265"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9" name="正方形/長方形 8"/>
          <p:cNvSpPr/>
          <p:nvPr/>
        </p:nvSpPr>
        <p:spPr>
          <a:xfrm>
            <a:off x="1583297" y="5506873"/>
            <a:ext cx="15883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1" name="テキスト ボックス 17"/>
          <p:cNvSpPr txBox="1">
            <a:spLocks noChangeArrowheads="1"/>
          </p:cNvSpPr>
          <p:nvPr/>
        </p:nvSpPr>
        <p:spPr bwMode="auto">
          <a:xfrm>
            <a:off x="1246924" y="4132922"/>
            <a:ext cx="243326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12" name="テキスト ボックス 18"/>
          <p:cNvSpPr txBox="1">
            <a:spLocks noChangeArrowheads="1"/>
          </p:cNvSpPr>
          <p:nvPr/>
        </p:nvSpPr>
        <p:spPr bwMode="auto">
          <a:xfrm>
            <a:off x="1465775" y="6126628"/>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4" name="角丸四角形 13"/>
          <p:cNvSpPr/>
          <p:nvPr/>
        </p:nvSpPr>
        <p:spPr>
          <a:xfrm>
            <a:off x="2337724" y="4622128"/>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8" name="角丸四角形 17"/>
          <p:cNvSpPr/>
          <p:nvPr/>
        </p:nvSpPr>
        <p:spPr>
          <a:xfrm>
            <a:off x="2337724" y="4608849"/>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9" name="角丸四角形 18"/>
          <p:cNvSpPr/>
          <p:nvPr/>
        </p:nvSpPr>
        <p:spPr>
          <a:xfrm>
            <a:off x="1377356" y="4617438"/>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本体</a:t>
            </a:r>
          </a:p>
        </p:txBody>
      </p:sp>
      <p:sp>
        <p:nvSpPr>
          <p:cNvPr id="20" name="正方形/長方形 19"/>
          <p:cNvSpPr/>
          <p:nvPr/>
        </p:nvSpPr>
        <p:spPr>
          <a:xfrm>
            <a:off x="6590668" y="4506638"/>
            <a:ext cx="2255361" cy="741392"/>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1" name="テキスト ボックス 17"/>
          <p:cNvSpPr txBox="1">
            <a:spLocks noChangeArrowheads="1"/>
          </p:cNvSpPr>
          <p:nvPr/>
        </p:nvSpPr>
        <p:spPr bwMode="auto">
          <a:xfrm>
            <a:off x="6823580" y="5320015"/>
            <a:ext cx="202244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cxnSp>
        <p:nvCxnSpPr>
          <p:cNvPr id="22" name="直線コネクタ 38"/>
          <p:cNvCxnSpPr/>
          <p:nvPr/>
        </p:nvCxnSpPr>
        <p:spPr>
          <a:xfrm flipH="1">
            <a:off x="3680190" y="4877334"/>
            <a:ext cx="2910478" cy="14828"/>
          </a:xfrm>
          <a:prstGeom prst="straightConnector1">
            <a:avLst/>
          </a:prstGeom>
          <a:ln w="28575" cmpd="sng">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25" name="テキスト ボックス 24"/>
          <p:cNvSpPr txBox="1"/>
          <p:nvPr/>
        </p:nvSpPr>
        <p:spPr>
          <a:xfrm>
            <a:off x="5022078" y="4429685"/>
            <a:ext cx="629466" cy="358327"/>
          </a:xfrm>
          <a:prstGeom prst="rect">
            <a:avLst/>
          </a:prstGeom>
          <a:noFill/>
        </p:spPr>
        <p:txBody>
          <a:bodyPr wrap="none" lIns="95789" tIns="47891" rIns="95789" bIns="47891" rtlCol="0">
            <a:spAutoFit/>
          </a:bodyPr>
          <a:lstStyle/>
          <a:p>
            <a:r>
              <a:rPr lang="ja-JP" altLang="en-US" dirty="0"/>
              <a:t>接続</a:t>
            </a:r>
            <a:endParaRPr kumimoji="1" lang="ja-JP" altLang="en-US" dirty="0"/>
          </a:p>
        </p:txBody>
      </p:sp>
      <p:sp>
        <p:nvSpPr>
          <p:cNvPr id="10" name="角丸四角形 9"/>
          <p:cNvSpPr/>
          <p:nvPr/>
        </p:nvSpPr>
        <p:spPr>
          <a:xfrm>
            <a:off x="1858927" y="5581105"/>
            <a:ext cx="1152816"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 name="正方形/長方形 3"/>
          <p:cNvSpPr/>
          <p:nvPr/>
        </p:nvSpPr>
        <p:spPr>
          <a:xfrm>
            <a:off x="8430531" y="6126628"/>
            <a:ext cx="646331" cy="646331"/>
          </a:xfrm>
          <a:prstGeom prst="rect">
            <a:avLst/>
          </a:prstGeom>
        </p:spPr>
        <p:txBody>
          <a:bodyPr wrap="none">
            <a:spAutoFit/>
          </a:bodyPr>
          <a:lstStyle/>
          <a:p>
            <a:fld id="{ED4BF1F7-6042-104B-AF7D-05FB728527F6}" type="slidenum">
              <a:rPr lang="ja-JP" altLang="en-US" sz="3600">
                <a:solidFill>
                  <a:srgbClr val="000000"/>
                </a:solidFill>
              </a:rPr>
              <a:pPr/>
              <a:t>10</a:t>
            </a:fld>
            <a:endParaRPr lang="ja-JP" altLang="en-US" sz="3600" dirty="0"/>
          </a:p>
        </p:txBody>
      </p:sp>
    </p:spTree>
    <p:extLst>
      <p:ext uri="{BB962C8B-B14F-4D97-AF65-F5344CB8AC3E}">
        <p14:creationId xmlns:p14="http://schemas.microsoft.com/office/powerpoint/2010/main" val="356996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0676 -0.00208 C 0.10204 0.04742 0.2001 0.12237 0.30163 0.09993 C 0.40315 0.07749 0.5505 -0.08767 0.61593 -0.13717 " pathEditMode="relative" rAng="0" ptsTypes="aaa">
                                      <p:cBhvr>
                                        <p:cTn id="14" dur="2000" fill="hold"/>
                                        <p:tgtEl>
                                          <p:spTgt spid="10"/>
                                        </p:tgtEl>
                                        <p:attrNameLst>
                                          <p:attrName>ppt_x</p:attrName>
                                          <p:attrName>ppt_y</p:attrName>
                                        </p:attrNameLst>
                                      </p:cBhvr>
                                      <p:rCtr x="30458" y="-532"/>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25" grpId="0"/>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図 27"/>
          <p:cNvPicPr>
            <a:picLocks noChangeAspect="1"/>
          </p:cNvPicPr>
          <p:nvPr/>
        </p:nvPicPr>
        <p:blipFill>
          <a:blip r:embed="rId3"/>
          <a:stretch>
            <a:fillRect/>
          </a:stretch>
        </p:blipFill>
        <p:spPr>
          <a:xfrm>
            <a:off x="5625200" y="5484252"/>
            <a:ext cx="838708" cy="1051433"/>
          </a:xfrm>
          <a:prstGeom prst="rect">
            <a:avLst/>
          </a:prstGeom>
        </p:spPr>
      </p:pic>
      <p:pic>
        <p:nvPicPr>
          <p:cNvPr id="23"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7707" y="580190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7707" y="488401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09" name="タイトル 1"/>
          <p:cNvSpPr>
            <a:spLocks noGrp="1"/>
          </p:cNvSpPr>
          <p:nvPr>
            <p:ph type="title"/>
          </p:nvPr>
        </p:nvSpPr>
        <p:spPr/>
        <p:txBody>
          <a:bodyPr/>
          <a:lstStyle/>
          <a:p>
            <a:r>
              <a:rPr lang="ja-JP" altLang="en-US" smtClean="0"/>
              <a:t>置換マイグレーション中の</a:t>
            </a:r>
            <a:r>
              <a:rPr lang="en-US" altLang="ja-JP" smtClean="0"/>
              <a:t/>
            </a:r>
            <a:br>
              <a:rPr lang="en-US" altLang="ja-JP" smtClean="0"/>
            </a:br>
            <a:r>
              <a:rPr lang="ja-JP" altLang="en-US" smtClean="0"/>
              <a:t>リモートページング</a:t>
            </a:r>
            <a:r>
              <a:rPr lang="en-US" altLang="ja-JP" smtClean="0"/>
              <a:t>(1/2)</a:t>
            </a:r>
            <a:endParaRPr lang="ja-JP" altLang="en-US" dirty="0"/>
          </a:p>
        </p:txBody>
      </p:sp>
      <p:sp>
        <p:nvSpPr>
          <p:cNvPr id="17410" name="コンテンツ プレースホルダー 2"/>
          <p:cNvSpPr>
            <a:spLocks noGrp="1"/>
          </p:cNvSpPr>
          <p:nvPr>
            <p:ph idx="1"/>
          </p:nvPr>
        </p:nvSpPr>
        <p:spPr/>
        <p:txBody>
          <a:bodyPr/>
          <a:lstStyle/>
          <a:p>
            <a:r>
              <a:rPr lang="ja-JP" altLang="en-US" smtClean="0"/>
              <a:t>マイグレーション中にリモートページングが発生した場合でもメモリの整合性を保つ</a:t>
            </a:r>
            <a:endParaRPr lang="en-US" altLang="ja-JP" smtClean="0"/>
          </a:p>
          <a:p>
            <a:pPr lvl="1"/>
            <a:r>
              <a:rPr lang="ja-JP" altLang="en-US" smtClean="0"/>
              <a:t>メインホストかサブホストに必ず存在</a:t>
            </a:r>
            <a:endParaRPr lang="en-US" altLang="ja-JP" smtClean="0"/>
          </a:p>
          <a:p>
            <a:pPr lvl="1"/>
            <a:r>
              <a:rPr lang="ja-JP" altLang="en-US" smtClean="0"/>
              <a:t>どちらか一方のホストにだけ存在</a:t>
            </a:r>
            <a:endParaRPr lang="en-US" altLang="ja-JP" smtClean="0"/>
          </a:p>
          <a:p>
            <a:r>
              <a:rPr lang="ja-JP" altLang="en-US" smtClean="0"/>
              <a:t>ページインされたメモリ</a:t>
            </a:r>
            <a:endParaRPr lang="en-US" altLang="ja-JP" smtClean="0"/>
          </a:p>
          <a:p>
            <a:pPr lvl="1"/>
            <a:r>
              <a:rPr lang="ja-JP" altLang="en-US" smtClean="0"/>
              <a:t>移送先メインホストに存在しなければ再送機構で転送</a:t>
            </a:r>
            <a:endParaRPr lang="en-US" altLang="ja-JP" dirty="0"/>
          </a:p>
        </p:txBody>
      </p:sp>
      <p:sp>
        <p:nvSpPr>
          <p:cNvPr id="30" name="テキスト ボックス 29"/>
          <p:cNvSpPr txBox="1">
            <a:spLocks noChangeArrowheads="1"/>
          </p:cNvSpPr>
          <p:nvPr/>
        </p:nvSpPr>
        <p:spPr bwMode="auto">
          <a:xfrm>
            <a:off x="6279930" y="4305487"/>
            <a:ext cx="201285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31" name="右矢印 30"/>
          <p:cNvSpPr/>
          <p:nvPr/>
        </p:nvSpPr>
        <p:spPr>
          <a:xfrm>
            <a:off x="4057744" y="5173104"/>
            <a:ext cx="1515378"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32" name="テキスト ボックス 31"/>
          <p:cNvSpPr txBox="1">
            <a:spLocks noChangeArrowheads="1"/>
          </p:cNvSpPr>
          <p:nvPr/>
        </p:nvSpPr>
        <p:spPr bwMode="auto">
          <a:xfrm>
            <a:off x="3881717" y="4814777"/>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33" name="テキスト ボックス 17"/>
          <p:cNvSpPr txBox="1">
            <a:spLocks noChangeArrowheads="1"/>
          </p:cNvSpPr>
          <p:nvPr/>
        </p:nvSpPr>
        <p:spPr bwMode="auto">
          <a:xfrm>
            <a:off x="1456351" y="4305487"/>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34" name="正方形/長方形 33"/>
          <p:cNvSpPr/>
          <p:nvPr/>
        </p:nvSpPr>
        <p:spPr>
          <a:xfrm>
            <a:off x="1259343" y="4713205"/>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5" name="角丸四角形 34"/>
          <p:cNvSpPr/>
          <p:nvPr/>
        </p:nvSpPr>
        <p:spPr>
          <a:xfrm>
            <a:off x="2176158" y="484376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36" name="正方形/長方形 35"/>
          <p:cNvSpPr/>
          <p:nvPr/>
        </p:nvSpPr>
        <p:spPr>
          <a:xfrm>
            <a:off x="1239502" y="5748792"/>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7" name="角丸四角形 36"/>
          <p:cNvSpPr/>
          <p:nvPr/>
        </p:nvSpPr>
        <p:spPr>
          <a:xfrm>
            <a:off x="2203644" y="5810758"/>
            <a:ext cx="1152817"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39" name="正方形/長方形 38"/>
          <p:cNvSpPr/>
          <p:nvPr/>
        </p:nvSpPr>
        <p:spPr>
          <a:xfrm>
            <a:off x="5894917" y="4865816"/>
            <a:ext cx="239177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p>
          <a:p>
            <a:pPr algn="ctr">
              <a:defRPr/>
            </a:pPr>
            <a:endParaRPr lang="ja-JP" altLang="en-US" dirty="0"/>
          </a:p>
        </p:txBody>
      </p:sp>
      <p:sp>
        <p:nvSpPr>
          <p:cNvPr id="38" name="角丸四角形 37"/>
          <p:cNvSpPr/>
          <p:nvPr/>
        </p:nvSpPr>
        <p:spPr>
          <a:xfrm>
            <a:off x="6952463" y="4927165"/>
            <a:ext cx="1152816" cy="890349"/>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40" name="正方形/長方形 39"/>
          <p:cNvSpPr/>
          <p:nvPr/>
        </p:nvSpPr>
        <p:spPr>
          <a:xfrm>
            <a:off x="2730388" y="5875467"/>
            <a:ext cx="247196" cy="167028"/>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41" name="テキスト ボックス 40"/>
          <p:cNvSpPr txBox="1"/>
          <p:nvPr/>
        </p:nvSpPr>
        <p:spPr>
          <a:xfrm>
            <a:off x="1609918" y="5415646"/>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cxnSp>
        <p:nvCxnSpPr>
          <p:cNvPr id="42" name="直線矢印コネクタ 41"/>
          <p:cNvCxnSpPr>
            <a:endCxn id="43" idx="0"/>
          </p:cNvCxnSpPr>
          <p:nvPr/>
        </p:nvCxnSpPr>
        <p:spPr>
          <a:xfrm>
            <a:off x="2853986" y="5273114"/>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43" name="正方形/長方形 42"/>
          <p:cNvSpPr/>
          <p:nvPr/>
        </p:nvSpPr>
        <p:spPr>
          <a:xfrm>
            <a:off x="2730388" y="5852823"/>
            <a:ext cx="247196" cy="189671"/>
          </a:xfrm>
          <a:prstGeom prst="rect">
            <a:avLst/>
          </a:prstGeom>
          <a:solidFill>
            <a:srgbClr val="2F97B5"/>
          </a:solidFill>
          <a:ln w="28575" cmpd="sng">
            <a:solidFill>
              <a:srgbClr val="2F97B5"/>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44" name="正方形/長方形 43"/>
          <p:cNvSpPr/>
          <p:nvPr/>
        </p:nvSpPr>
        <p:spPr>
          <a:xfrm>
            <a:off x="2730388" y="5866141"/>
            <a:ext cx="247196" cy="172295"/>
          </a:xfrm>
          <a:prstGeom prst="rect">
            <a:avLst/>
          </a:prstGeom>
          <a:solidFill>
            <a:srgbClr val="2F97B5"/>
          </a:solidFill>
          <a:ln w="28575" cmpd="sng">
            <a:solidFill>
              <a:srgbClr val="2F97B5"/>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70" name="角丸四角形 69"/>
          <p:cNvSpPr/>
          <p:nvPr/>
        </p:nvSpPr>
        <p:spPr>
          <a:xfrm>
            <a:off x="1331640" y="4814777"/>
            <a:ext cx="797070" cy="572567"/>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71" name="角丸四角形 70"/>
          <p:cNvSpPr/>
          <p:nvPr/>
        </p:nvSpPr>
        <p:spPr>
          <a:xfrm>
            <a:off x="6012160" y="4943975"/>
            <a:ext cx="842083" cy="89034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72" name="テキスト ボックス 18"/>
          <p:cNvSpPr txBox="1">
            <a:spLocks noChangeArrowheads="1"/>
          </p:cNvSpPr>
          <p:nvPr/>
        </p:nvSpPr>
        <p:spPr bwMode="auto">
          <a:xfrm>
            <a:off x="1456351" y="6368547"/>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2" name="正方形/長方形 1"/>
          <p:cNvSpPr/>
          <p:nvPr/>
        </p:nvSpPr>
        <p:spPr>
          <a:xfrm>
            <a:off x="8383802" y="6045381"/>
            <a:ext cx="646331" cy="646331"/>
          </a:xfrm>
          <a:prstGeom prst="rect">
            <a:avLst/>
          </a:prstGeom>
        </p:spPr>
        <p:txBody>
          <a:bodyPr wrap="none">
            <a:spAutoFit/>
          </a:bodyPr>
          <a:lstStyle/>
          <a:p>
            <a:fld id="{ED4BF1F7-6042-104B-AF7D-05FB728527F6}" type="slidenum">
              <a:rPr lang="ja-JP" altLang="en-US" sz="3600">
                <a:solidFill>
                  <a:srgbClr val="000000"/>
                </a:solidFill>
              </a:rPr>
              <a:pPr/>
              <a:t>11</a:t>
            </a:fld>
            <a:endParaRPr lang="ja-JP" altLang="en-US" sz="3600" dirty="0"/>
          </a:p>
        </p:txBody>
      </p:sp>
      <p:sp>
        <p:nvSpPr>
          <p:cNvPr id="47" name="正方形/長方形 46"/>
          <p:cNvSpPr/>
          <p:nvPr/>
        </p:nvSpPr>
        <p:spPr>
          <a:xfrm>
            <a:off x="2730388" y="5848765"/>
            <a:ext cx="247196" cy="189671"/>
          </a:xfrm>
          <a:prstGeom prst="rect">
            <a:avLst/>
          </a:prstGeom>
          <a:solidFill>
            <a:srgbClr val="2F97B5"/>
          </a:solidFill>
          <a:ln w="28575" cmpd="sng">
            <a:solidFill>
              <a:srgbClr val="2F97B5"/>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48" name="正方形/長方形 47"/>
          <p:cNvSpPr/>
          <p:nvPr/>
        </p:nvSpPr>
        <p:spPr>
          <a:xfrm>
            <a:off x="2730388" y="5852823"/>
            <a:ext cx="247196" cy="172295"/>
          </a:xfrm>
          <a:prstGeom prst="rect">
            <a:avLst/>
          </a:prstGeom>
          <a:solidFill>
            <a:srgbClr val="2F97B5"/>
          </a:solidFill>
          <a:ln w="28575" cmpd="sng">
            <a:solidFill>
              <a:srgbClr val="2F97B5"/>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152716575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4.11949E-6 1.82492E-6 L 0.00087 -0.10723 " pathEditMode="relative" rAng="0" ptsTypes="AA">
                                      <p:cBhvr>
                                        <p:cTn id="6" dur="1000" fill="hold"/>
                                        <p:tgtEl>
                                          <p:spTgt spid="44"/>
                                        </p:tgtEl>
                                        <p:attrNameLst>
                                          <p:attrName>ppt_x</p:attrName>
                                          <p:attrName>ppt_y</p:attrName>
                                        </p:attrNameLst>
                                      </p:cBhvr>
                                      <p:rCtr x="35" y="-5373"/>
                                    </p:animMotion>
                                  </p:childTnLst>
                                </p:cTn>
                              </p:par>
                              <p:par>
                                <p:cTn id="7" presetID="0" presetClass="path" presetSubtype="0" accel="50000" decel="50000" fill="hold" grpId="0" nodeType="withEffect">
                                  <p:stCondLst>
                                    <p:cond delay="0"/>
                                  </p:stCondLst>
                                  <p:childTnLst>
                                    <p:animMotion origin="layout" path="M -0.00017 -0.00024 L 0.00191 -0.107 " pathEditMode="relative" rAng="0" ptsTypes="AA">
                                      <p:cBhvr>
                                        <p:cTn id="8" dur="1000" fill="hold"/>
                                        <p:tgtEl>
                                          <p:spTgt spid="43"/>
                                        </p:tgtEl>
                                        <p:attrNameLst>
                                          <p:attrName>ppt_x</p:attrName>
                                          <p:attrName>ppt_y</p:attrName>
                                        </p:attrNameLst>
                                      </p:cBhvr>
                                      <p:rCtr x="104" y="-5350"/>
                                    </p:animMotion>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xit" presetSubtype="0" fill="hold" grpId="3" nodeType="withEffect">
                                  <p:stCondLst>
                                    <p:cond delay="0"/>
                                  </p:stCondLst>
                                  <p:childTnLst>
                                    <p:set>
                                      <p:cBhvr>
                                        <p:cTn id="14" dur="1" fill="hold">
                                          <p:stCondLst>
                                            <p:cond delay="0"/>
                                          </p:stCondLst>
                                        </p:cTn>
                                        <p:tgtEl>
                                          <p:spTgt spid="47"/>
                                        </p:tgtEl>
                                        <p:attrNameLst>
                                          <p:attrName>style.visibility</p:attrName>
                                        </p:attrNameLst>
                                      </p:cBhvr>
                                      <p:to>
                                        <p:strVal val="hidden"/>
                                      </p:to>
                                    </p:set>
                                  </p:childTnLst>
                                </p:cTn>
                              </p:par>
                              <p:par>
                                <p:cTn id="15" presetID="1" presetClass="exit" presetSubtype="0" fill="hold" grpId="4" nodeType="withEffect">
                                  <p:stCondLst>
                                    <p:cond delay="0"/>
                                  </p:stCondLst>
                                  <p:childTnLst>
                                    <p:set>
                                      <p:cBhvr>
                                        <p:cTn id="16" dur="1" fill="hold">
                                          <p:stCondLst>
                                            <p:cond delay="0"/>
                                          </p:stCondLst>
                                        </p:cTn>
                                        <p:tgtEl>
                                          <p:spTgt spid="4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3" nodeType="clickEffect">
                                  <p:stCondLst>
                                    <p:cond delay="0"/>
                                  </p:stCondLst>
                                  <p:childTnLst>
                                    <p:set>
                                      <p:cBhvr>
                                        <p:cTn id="20" dur="1" fill="hold">
                                          <p:stCondLst>
                                            <p:cond delay="0"/>
                                          </p:stCondLst>
                                        </p:cTn>
                                        <p:tgtEl>
                                          <p:spTgt spid="44"/>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1"/>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42"/>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70"/>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43"/>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32"/>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70"/>
                                        </p:tgtEl>
                                        <p:attrNameLst>
                                          <p:attrName>style.visibility</p:attrName>
                                        </p:attrNameLst>
                                      </p:cBhvr>
                                      <p:to>
                                        <p:strVal val="visible"/>
                                      </p:to>
                                    </p:set>
                                  </p:childTnLst>
                                </p:cTn>
                              </p:par>
                              <p:par>
                                <p:cTn id="55" presetID="1" presetClass="exit" presetSubtype="0" fill="hold" grpId="2" nodeType="withEffect">
                                  <p:stCondLst>
                                    <p:cond delay="0"/>
                                  </p:stCondLst>
                                  <p:childTnLst>
                                    <p:set>
                                      <p:cBhvr>
                                        <p:cTn id="56" dur="1" fill="hold">
                                          <p:stCondLst>
                                            <p:cond delay="0"/>
                                          </p:stCondLst>
                                        </p:cTn>
                                        <p:tgtEl>
                                          <p:spTgt spid="44"/>
                                        </p:tgtEl>
                                        <p:attrNameLst>
                                          <p:attrName>style.visibility</p:attrName>
                                        </p:attrNameLst>
                                      </p:cBhvr>
                                      <p:to>
                                        <p:strVal val="hidden"/>
                                      </p:to>
                                    </p:set>
                                  </p:childTnLst>
                                </p:cTn>
                              </p:par>
                              <p:par>
                                <p:cTn id="57" presetID="1" presetClass="entr" presetSubtype="0" fill="hold" grpId="3" nodeType="withEffect">
                                  <p:stCondLst>
                                    <p:cond delay="0"/>
                                  </p:stCondLst>
                                  <p:childTnLst>
                                    <p:set>
                                      <p:cBhvr>
                                        <p:cTn id="58" dur="1" fill="hold">
                                          <p:stCondLst>
                                            <p:cond delay="0"/>
                                          </p:stCondLst>
                                        </p:cTn>
                                        <p:tgtEl>
                                          <p:spTgt spid="48"/>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2"/>
                                        </p:tgtEl>
                                        <p:attrNameLst>
                                          <p:attrName>style.visibility</p:attrName>
                                        </p:attrNameLst>
                                      </p:cBhvr>
                                      <p:to>
                                        <p:strVal val="visible"/>
                                      </p:to>
                                    </p:set>
                                  </p:childTnLst>
                                </p:cTn>
                              </p:par>
                            </p:childTnLst>
                          </p:cTn>
                        </p:par>
                        <p:par>
                          <p:cTn id="65" fill="hold">
                            <p:stCondLst>
                              <p:cond delay="0"/>
                            </p:stCondLst>
                            <p:childTnLst>
                              <p:par>
                                <p:cTn id="66" presetID="0" presetClass="path" presetSubtype="0" accel="50000" decel="50000" fill="hold" grpId="1" nodeType="afterEffect">
                                  <p:stCondLst>
                                    <p:cond delay="0"/>
                                  </p:stCondLst>
                                  <p:childTnLst>
                                    <p:animMotion origin="layout" path="M -4.11949E-6 1.82492E-6 L 0.00087 -0.10723 " pathEditMode="relative" rAng="0" ptsTypes="AA">
                                      <p:cBhvr>
                                        <p:cTn id="67" dur="1000" fill="hold"/>
                                        <p:tgtEl>
                                          <p:spTgt spid="48"/>
                                        </p:tgtEl>
                                        <p:attrNameLst>
                                          <p:attrName>ppt_x</p:attrName>
                                          <p:attrName>ppt_y</p:attrName>
                                        </p:attrNameLst>
                                      </p:cBhvr>
                                      <p:rCtr x="35" y="-5373"/>
                                    </p:animMotion>
                                  </p:childTnLst>
                                </p:cTn>
                              </p:par>
                              <p:par>
                                <p:cTn id="68" presetID="0" presetClass="path" presetSubtype="0" accel="50000" decel="50000" fill="hold" grpId="0" nodeType="withEffect">
                                  <p:stCondLst>
                                    <p:cond delay="0"/>
                                  </p:stCondLst>
                                  <p:childTnLst>
                                    <p:animMotion origin="layout" path="M -0.00017 -0.00024 L 0.00191 -0.107 " pathEditMode="relative" rAng="0" ptsTypes="AA">
                                      <p:cBhvr>
                                        <p:cTn id="69" dur="1000" fill="hold"/>
                                        <p:tgtEl>
                                          <p:spTgt spid="47"/>
                                        </p:tgtEl>
                                        <p:attrNameLst>
                                          <p:attrName>ppt_x</p:attrName>
                                          <p:attrName>ppt_y</p:attrName>
                                        </p:attrNameLst>
                                      </p:cBhvr>
                                      <p:rCtr x="104" y="-5350"/>
                                    </p:animMotion>
                                  </p:childTnLst>
                                </p:cTn>
                              </p:par>
                            </p:childTnLst>
                          </p:cTn>
                        </p:par>
                      </p:childTnLst>
                    </p:cTn>
                  </p:par>
                  <p:par>
                    <p:cTn id="70" fill="hold">
                      <p:stCondLst>
                        <p:cond delay="indefinite"/>
                      </p:stCondLst>
                      <p:childTnLst>
                        <p:par>
                          <p:cTn id="71" fill="hold">
                            <p:stCondLst>
                              <p:cond delay="0"/>
                            </p:stCondLst>
                            <p:childTnLst>
                              <p:par>
                                <p:cTn id="72" presetID="0" presetClass="path" presetSubtype="0" accel="50000" decel="50000" fill="hold" grpId="4" nodeType="clickEffect">
                                  <p:stCondLst>
                                    <p:cond delay="0"/>
                                  </p:stCondLst>
                                  <p:childTnLst>
                                    <p:animMotion origin="layout" path="M 0.00139 -0.1069 C 0.06913 -0.13651 0.13688 -0.16613 0.2246 -0.16219 C 0.31232 -0.15826 0.41984 -0.12078 0.52753 -0.08306 " pathEditMode="relative" rAng="0" ptsTypes="aaA">
                                      <p:cBhvr>
                                        <p:cTn id="73" dur="2000" fill="hold"/>
                                        <p:tgtEl>
                                          <p:spTgt spid="47"/>
                                        </p:tgtEl>
                                        <p:attrNameLst>
                                          <p:attrName>ppt_x</p:attrName>
                                          <p:attrName>ppt_y</p:attrName>
                                        </p:attrNameLst>
                                      </p:cBhvr>
                                      <p:rCtr x="26298" y="-1782"/>
                                    </p:animMotion>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2" nodeType="clickEffect">
                                  <p:stCondLst>
                                    <p:cond delay="0"/>
                                  </p:stCondLst>
                                  <p:childTnLst>
                                    <p:set>
                                      <p:cBhvr>
                                        <p:cTn id="77" dur="1" fill="hold">
                                          <p:stCondLst>
                                            <p:cond delay="0"/>
                                          </p:stCondLst>
                                        </p:cTn>
                                        <p:tgtEl>
                                          <p:spTgt spid="31"/>
                                        </p:tgtEl>
                                        <p:attrNameLst>
                                          <p:attrName>style.visibility</p:attrName>
                                        </p:attrNameLst>
                                      </p:cBhvr>
                                      <p:to>
                                        <p:strVal val="hidden"/>
                                      </p:to>
                                    </p:set>
                                  </p:childTnLst>
                                </p:cTn>
                              </p:par>
                              <p:par>
                                <p:cTn id="78" presetID="1" presetClass="exit" presetSubtype="0" fill="hold" grpId="2" nodeType="withEffect">
                                  <p:stCondLst>
                                    <p:cond delay="0"/>
                                  </p:stCondLst>
                                  <p:childTnLst>
                                    <p:set>
                                      <p:cBhvr>
                                        <p:cTn id="79" dur="1" fill="hold">
                                          <p:stCondLst>
                                            <p:cond delay="0"/>
                                          </p:stCondLst>
                                        </p:cTn>
                                        <p:tgtEl>
                                          <p:spTgt spid="32"/>
                                        </p:tgtEl>
                                        <p:attrNameLst>
                                          <p:attrName>style.visibility</p:attrName>
                                        </p:attrNameLst>
                                      </p:cBhvr>
                                      <p:to>
                                        <p:strVal val="hidden"/>
                                      </p:to>
                                    </p:set>
                                  </p:childTnLst>
                                </p:cTn>
                              </p:par>
                              <p:par>
                                <p:cTn id="80" presetID="1" presetClass="exit" presetSubtype="0" fill="hold" grpId="2" nodeType="withEffect">
                                  <p:stCondLst>
                                    <p:cond delay="0"/>
                                  </p:stCondLst>
                                  <p:childTnLst>
                                    <p:set>
                                      <p:cBhvr>
                                        <p:cTn id="81" dur="1" fill="hold">
                                          <p:stCondLst>
                                            <p:cond delay="0"/>
                                          </p:stCondLst>
                                        </p:cTn>
                                        <p:tgtEl>
                                          <p:spTgt spid="33"/>
                                        </p:tgtEl>
                                        <p:attrNameLst>
                                          <p:attrName>style.visibility</p:attrName>
                                        </p:attrNameLst>
                                      </p:cBhvr>
                                      <p:to>
                                        <p:strVal val="hidden"/>
                                      </p:to>
                                    </p:set>
                                  </p:childTnLst>
                                </p:cTn>
                              </p:par>
                              <p:par>
                                <p:cTn id="82" presetID="1" presetClass="exit" presetSubtype="0" fill="hold" grpId="2" nodeType="withEffect">
                                  <p:stCondLst>
                                    <p:cond delay="0"/>
                                  </p:stCondLst>
                                  <p:childTnLst>
                                    <p:set>
                                      <p:cBhvr>
                                        <p:cTn id="83" dur="1" fill="hold">
                                          <p:stCondLst>
                                            <p:cond delay="0"/>
                                          </p:stCondLst>
                                        </p:cTn>
                                        <p:tgtEl>
                                          <p:spTgt spid="34"/>
                                        </p:tgtEl>
                                        <p:attrNameLst>
                                          <p:attrName>style.visibility</p:attrName>
                                        </p:attrNameLst>
                                      </p:cBhvr>
                                      <p:to>
                                        <p:strVal val="hidden"/>
                                      </p:to>
                                    </p:set>
                                  </p:childTnLst>
                                </p:cTn>
                              </p:par>
                              <p:par>
                                <p:cTn id="84" presetID="1" presetClass="exit" presetSubtype="0" fill="hold" grpId="2" nodeType="withEffect">
                                  <p:stCondLst>
                                    <p:cond delay="0"/>
                                  </p:stCondLst>
                                  <p:childTnLst>
                                    <p:set>
                                      <p:cBhvr>
                                        <p:cTn id="85" dur="1" fill="hold">
                                          <p:stCondLst>
                                            <p:cond delay="0"/>
                                          </p:stCondLst>
                                        </p:cTn>
                                        <p:tgtEl>
                                          <p:spTgt spid="35"/>
                                        </p:tgtEl>
                                        <p:attrNameLst>
                                          <p:attrName>style.visibility</p:attrName>
                                        </p:attrNameLst>
                                      </p:cBhvr>
                                      <p:to>
                                        <p:strVal val="hidden"/>
                                      </p:to>
                                    </p:set>
                                  </p:childTnLst>
                                </p:cTn>
                              </p:par>
                              <p:par>
                                <p:cTn id="86" presetID="1" presetClass="exit" presetSubtype="0" fill="hold" grpId="3" nodeType="withEffect">
                                  <p:stCondLst>
                                    <p:cond delay="0"/>
                                  </p:stCondLst>
                                  <p:childTnLst>
                                    <p:set>
                                      <p:cBhvr>
                                        <p:cTn id="87" dur="1" fill="hold">
                                          <p:stCondLst>
                                            <p:cond delay="0"/>
                                          </p:stCondLst>
                                        </p:cTn>
                                        <p:tgtEl>
                                          <p:spTgt spid="41"/>
                                        </p:tgtEl>
                                        <p:attrNameLst>
                                          <p:attrName>style.visibility</p:attrName>
                                        </p:attrNameLst>
                                      </p:cBhvr>
                                      <p:to>
                                        <p:strVal val="hidden"/>
                                      </p:to>
                                    </p:set>
                                  </p:childTnLst>
                                </p:cTn>
                              </p:par>
                              <p:par>
                                <p:cTn id="88" presetID="1" presetClass="exit" presetSubtype="0" fill="hold" grpId="2" nodeType="withEffect">
                                  <p:stCondLst>
                                    <p:cond delay="0"/>
                                  </p:stCondLst>
                                  <p:childTnLst>
                                    <p:set>
                                      <p:cBhvr>
                                        <p:cTn id="89" dur="1" fill="hold">
                                          <p:stCondLst>
                                            <p:cond delay="0"/>
                                          </p:stCondLst>
                                        </p:cTn>
                                        <p:tgtEl>
                                          <p:spTgt spid="70"/>
                                        </p:tgtEl>
                                        <p:attrNameLst>
                                          <p:attrName>style.visibility</p:attrName>
                                        </p:attrNameLst>
                                      </p:cBhvr>
                                      <p:to>
                                        <p:strVal val="hidden"/>
                                      </p:to>
                                    </p:set>
                                  </p:childTnLst>
                                </p:cTn>
                              </p:par>
                              <p:par>
                                <p:cTn id="90" presetID="1" presetClass="exit" presetSubtype="0" fill="hold" nodeType="withEffect">
                                  <p:stCondLst>
                                    <p:cond delay="0"/>
                                  </p:stCondLst>
                                  <p:childTnLst>
                                    <p:set>
                                      <p:cBhvr>
                                        <p:cTn id="91" dur="1" fill="hold">
                                          <p:stCondLst>
                                            <p:cond delay="0"/>
                                          </p:stCondLst>
                                        </p:cTn>
                                        <p:tgtEl>
                                          <p:spTgt spid="22"/>
                                        </p:tgtEl>
                                        <p:attrNameLst>
                                          <p:attrName>style.visibility</p:attrName>
                                        </p:attrNameLst>
                                      </p:cBhvr>
                                      <p:to>
                                        <p:strVal val="hidden"/>
                                      </p:to>
                                    </p:set>
                                  </p:childTnLst>
                                </p:cTn>
                              </p:par>
                              <p:par>
                                <p:cTn id="92" presetID="1" presetClass="exit" presetSubtype="0" fill="hold" grpId="5" nodeType="withEffect">
                                  <p:stCondLst>
                                    <p:cond delay="0"/>
                                  </p:stCondLst>
                                  <p:childTnLst>
                                    <p:set>
                                      <p:cBhvr>
                                        <p:cTn id="93" dur="1" fill="hold">
                                          <p:stCondLst>
                                            <p:cond delay="0"/>
                                          </p:stCondLst>
                                        </p:cTn>
                                        <p:tgtEl>
                                          <p:spTgt spid="48"/>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1" grpId="2" animBg="1"/>
      <p:bldP spid="32" grpId="0"/>
      <p:bldP spid="32" grpId="1"/>
      <p:bldP spid="32" grpId="2"/>
      <p:bldP spid="33" grpId="0"/>
      <p:bldP spid="33" grpId="1"/>
      <p:bldP spid="33" grpId="2"/>
      <p:bldP spid="34" grpId="0" animBg="1"/>
      <p:bldP spid="34" grpId="1" animBg="1"/>
      <p:bldP spid="34" grpId="2" animBg="1"/>
      <p:bldP spid="35" grpId="0" animBg="1"/>
      <p:bldP spid="35" grpId="1" animBg="1"/>
      <p:bldP spid="35" grpId="2" animBg="1"/>
      <p:bldP spid="41" grpId="0"/>
      <p:bldP spid="41" grpId="1"/>
      <p:bldP spid="41" grpId="2"/>
      <p:bldP spid="41" grpId="3"/>
      <p:bldP spid="43" grpId="0" animBg="1"/>
      <p:bldP spid="43" grpId="1" animBg="1"/>
      <p:bldP spid="44" grpId="1" animBg="1"/>
      <p:bldP spid="44" grpId="2" animBg="1"/>
      <p:bldP spid="44" grpId="3" animBg="1"/>
      <p:bldP spid="70" grpId="0" animBg="1"/>
      <p:bldP spid="70" grpId="1" animBg="1"/>
      <p:bldP spid="70" grpId="2" animBg="1"/>
      <p:bldP spid="47" grpId="0" animBg="1"/>
      <p:bldP spid="47" grpId="2" animBg="1"/>
      <p:bldP spid="47" grpId="3" animBg="1"/>
      <p:bldP spid="47" grpId="4" animBg="1"/>
      <p:bldP spid="48" grpId="1" animBg="1"/>
      <p:bldP spid="48" grpId="3" animBg="1"/>
      <p:bldP spid="48" grpId="4" animBg="1"/>
      <p:bldP spid="48" grpId="5"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図 30"/>
          <p:cNvPicPr>
            <a:picLocks noChangeAspect="1"/>
          </p:cNvPicPr>
          <p:nvPr/>
        </p:nvPicPr>
        <p:blipFill>
          <a:blip r:embed="rId3"/>
          <a:stretch>
            <a:fillRect/>
          </a:stretch>
        </p:blipFill>
        <p:spPr>
          <a:xfrm>
            <a:off x="5665709" y="5318314"/>
            <a:ext cx="838708" cy="1051433"/>
          </a:xfrm>
          <a:prstGeom prst="rect">
            <a:avLst/>
          </a:prstGeom>
        </p:spPr>
      </p:pic>
      <p:pic>
        <p:nvPicPr>
          <p:cNvPr id="26"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3860" y="583202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3860" y="479594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smtClean="0"/>
              <a:t>置換マイグレーション中の</a:t>
            </a:r>
            <a:r>
              <a:rPr lang="en-US" altLang="ja-JP" smtClean="0"/>
              <a:t/>
            </a:r>
            <a:br>
              <a:rPr lang="en-US" altLang="ja-JP" smtClean="0"/>
            </a:br>
            <a:r>
              <a:rPr lang="ja-JP" altLang="en-US" smtClean="0"/>
              <a:t>リモートページング</a:t>
            </a:r>
            <a:r>
              <a:rPr lang="en-US" altLang="ja-JP" smtClean="0"/>
              <a:t>(2/2)</a:t>
            </a:r>
            <a:endParaRPr lang="ja-JP" altLang="en-US" dirty="0"/>
          </a:p>
        </p:txBody>
      </p:sp>
      <p:sp>
        <p:nvSpPr>
          <p:cNvPr id="3" name="コンテンツ プレースホルダー 2"/>
          <p:cNvSpPr>
            <a:spLocks noGrp="1"/>
          </p:cNvSpPr>
          <p:nvPr>
            <p:ph idx="1"/>
          </p:nvPr>
        </p:nvSpPr>
        <p:spPr/>
        <p:txBody>
          <a:bodyPr/>
          <a:lstStyle/>
          <a:p>
            <a:r>
              <a:rPr lang="ja-JP" altLang="en-US" smtClean="0"/>
              <a:t>ページアウトされたメモリ</a:t>
            </a:r>
            <a:endParaRPr lang="en-US" altLang="ja-JP" smtClean="0"/>
          </a:p>
          <a:p>
            <a:pPr lvl="1"/>
            <a:r>
              <a:rPr lang="ja-JP" altLang="en-US" smtClean="0"/>
              <a:t>メインホストから転送済みの場合、サブホストと移送先メインホストの両方に同じメモリが存在</a:t>
            </a:r>
            <a:endParaRPr lang="en-US" altLang="ja-JP" smtClean="0"/>
          </a:p>
          <a:p>
            <a:pPr lvl="1"/>
            <a:r>
              <a:rPr lang="en-US" altLang="ja-JP" smtClean="0"/>
              <a:t>OS</a:t>
            </a:r>
            <a:r>
              <a:rPr lang="ja-JP" altLang="en-US" smtClean="0"/>
              <a:t>の機能を拡張して移送先メインホストに転送済みのメモリを無効化</a:t>
            </a:r>
            <a:endParaRPr lang="en-US" altLang="ja-JP" smtClean="0"/>
          </a:p>
          <a:p>
            <a:pPr lvl="2"/>
            <a:r>
              <a:rPr lang="ja-JP" altLang="en-US" smtClean="0"/>
              <a:t>サブホストにだけ存在するようにする</a:t>
            </a:r>
            <a:endParaRPr lang="en-US" altLang="ja-JP" dirty="0"/>
          </a:p>
        </p:txBody>
      </p:sp>
      <p:sp>
        <p:nvSpPr>
          <p:cNvPr id="117" name="テキスト ボックス 116"/>
          <p:cNvSpPr txBox="1">
            <a:spLocks noChangeArrowheads="1"/>
          </p:cNvSpPr>
          <p:nvPr/>
        </p:nvSpPr>
        <p:spPr bwMode="auto">
          <a:xfrm>
            <a:off x="6156880" y="4544518"/>
            <a:ext cx="201285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118" name="右矢印 117"/>
          <p:cNvSpPr/>
          <p:nvPr/>
        </p:nvSpPr>
        <p:spPr>
          <a:xfrm>
            <a:off x="3885409" y="5261880"/>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9" name="テキスト ボックス 118"/>
          <p:cNvSpPr txBox="1">
            <a:spLocks noChangeArrowheads="1"/>
          </p:cNvSpPr>
          <p:nvPr/>
        </p:nvSpPr>
        <p:spPr bwMode="auto">
          <a:xfrm>
            <a:off x="3696494" y="4903595"/>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20" name="テキスト ボックス 17"/>
          <p:cNvSpPr txBox="1">
            <a:spLocks noChangeArrowheads="1"/>
          </p:cNvSpPr>
          <p:nvPr/>
        </p:nvSpPr>
        <p:spPr bwMode="auto">
          <a:xfrm>
            <a:off x="1200247" y="4361104"/>
            <a:ext cx="1911868" cy="358327"/>
          </a:xfrm>
          <a:prstGeom prst="rect">
            <a:avLst/>
          </a:prstGeom>
          <a:noFill/>
          <a:ln>
            <a:noFill/>
          </a:ln>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21" name="正方形/長方形 120"/>
          <p:cNvSpPr/>
          <p:nvPr/>
        </p:nvSpPr>
        <p:spPr>
          <a:xfrm>
            <a:off x="983398" y="4718753"/>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2" name="角丸四角形 121"/>
          <p:cNvSpPr/>
          <p:nvPr/>
        </p:nvSpPr>
        <p:spPr>
          <a:xfrm>
            <a:off x="1075536" y="4842832"/>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23" name="角丸四角形 122"/>
          <p:cNvSpPr/>
          <p:nvPr/>
        </p:nvSpPr>
        <p:spPr>
          <a:xfrm>
            <a:off x="1920054" y="484283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4" name="正方形/長方形 123"/>
          <p:cNvSpPr/>
          <p:nvPr/>
        </p:nvSpPr>
        <p:spPr>
          <a:xfrm>
            <a:off x="963557" y="5758499"/>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5" name="角丸四角形 124"/>
          <p:cNvSpPr/>
          <p:nvPr/>
        </p:nvSpPr>
        <p:spPr>
          <a:xfrm>
            <a:off x="2036177" y="5844031"/>
            <a:ext cx="1003302" cy="451596"/>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6" name="テキスト ボックス 125"/>
          <p:cNvSpPr txBox="1"/>
          <p:nvPr/>
        </p:nvSpPr>
        <p:spPr>
          <a:xfrm>
            <a:off x="2865651" y="5473700"/>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127" name="正方形/長方形 126"/>
          <p:cNvSpPr/>
          <p:nvPr/>
        </p:nvSpPr>
        <p:spPr>
          <a:xfrm>
            <a:off x="6016702" y="4971492"/>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8" name="角丸四角形 127"/>
          <p:cNvSpPr/>
          <p:nvPr/>
        </p:nvSpPr>
        <p:spPr>
          <a:xfrm>
            <a:off x="6085063" y="5041513"/>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29" name="角丸四角形 128"/>
          <p:cNvSpPr/>
          <p:nvPr/>
        </p:nvSpPr>
        <p:spPr>
          <a:xfrm>
            <a:off x="6987115" y="5066241"/>
            <a:ext cx="1152816" cy="651260"/>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35" name="テキスト ボックス 18"/>
          <p:cNvSpPr txBox="1">
            <a:spLocks noChangeArrowheads="1"/>
          </p:cNvSpPr>
          <p:nvPr/>
        </p:nvSpPr>
        <p:spPr bwMode="auto">
          <a:xfrm>
            <a:off x="1477124" y="6295776"/>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39" name="正方形/長方形 138"/>
          <p:cNvSpPr/>
          <p:nvPr/>
        </p:nvSpPr>
        <p:spPr>
          <a:xfrm flipH="1" flipV="1">
            <a:off x="2725931" y="5066240"/>
            <a:ext cx="247196" cy="184333"/>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40" name="フリーフォーム 139"/>
          <p:cNvSpPr/>
          <p:nvPr/>
        </p:nvSpPr>
        <p:spPr>
          <a:xfrm>
            <a:off x="3254286" y="4616072"/>
            <a:ext cx="3982010" cy="773485"/>
          </a:xfrm>
          <a:custGeom>
            <a:avLst/>
            <a:gdLst>
              <a:gd name="connsiteX0" fmla="*/ 0 w 4922280"/>
              <a:gd name="connsiteY0" fmla="*/ 409355 h 789464"/>
              <a:gd name="connsiteX1" fmla="*/ 2676293 w 4922280"/>
              <a:gd name="connsiteY1" fmla="*/ 776724 h 789464"/>
              <a:gd name="connsiteX2" fmla="*/ 4922280 w 4922280"/>
              <a:gd name="connsiteY2" fmla="*/ 0 h 789464"/>
              <a:gd name="connsiteX0" fmla="*/ 0 w 4922280"/>
              <a:gd name="connsiteY0" fmla="*/ 759842 h 793693"/>
              <a:gd name="connsiteX1" fmla="*/ 2140956 w 4922280"/>
              <a:gd name="connsiteY1" fmla="*/ 7641 h 793693"/>
              <a:gd name="connsiteX2" fmla="*/ 4922280 w 4922280"/>
              <a:gd name="connsiteY2" fmla="*/ 350487 h 793693"/>
              <a:gd name="connsiteX0" fmla="*/ 0 w 4922280"/>
              <a:gd name="connsiteY0" fmla="*/ 896535 h 930386"/>
              <a:gd name="connsiteX1" fmla="*/ 2140956 w 4922280"/>
              <a:gd name="connsiteY1" fmla="*/ 144334 h 930386"/>
              <a:gd name="connsiteX2" fmla="*/ 4922280 w 4922280"/>
              <a:gd name="connsiteY2" fmla="*/ 487180 h 930386"/>
              <a:gd name="connsiteX0" fmla="*/ 0 w 4675201"/>
              <a:gd name="connsiteY0" fmla="*/ 822712 h 1593994"/>
              <a:gd name="connsiteX1" fmla="*/ 2140956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201 h 1523483"/>
              <a:gd name="connsiteX1" fmla="*/ 1770338 w 4675201"/>
              <a:gd name="connsiteY1" fmla="*/ 0 h 1523483"/>
              <a:gd name="connsiteX2" fmla="*/ 4675201 w 4675201"/>
              <a:gd name="connsiteY2" fmla="*/ 1523483 h 1523483"/>
              <a:gd name="connsiteX0" fmla="*/ 0 w 4675201"/>
              <a:gd name="connsiteY0" fmla="*/ 621079 h 1392361"/>
              <a:gd name="connsiteX1" fmla="*/ 2326265 w 4675201"/>
              <a:gd name="connsiteY1" fmla="*/ 1191 h 1392361"/>
              <a:gd name="connsiteX2" fmla="*/ 4675201 w 4675201"/>
              <a:gd name="connsiteY2" fmla="*/ 1392361 h 1392361"/>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873738"/>
              <a:gd name="connsiteY0" fmla="*/ 714185 h 714185"/>
              <a:gd name="connsiteX1" fmla="*/ 2326265 w 4873738"/>
              <a:gd name="connsiteY1" fmla="*/ 94297 h 714185"/>
              <a:gd name="connsiteX2" fmla="*/ 4873738 w 4873738"/>
              <a:gd name="connsiteY2" fmla="*/ 613736 h 714185"/>
              <a:gd name="connsiteX0" fmla="*/ 0 w 4873738"/>
              <a:gd name="connsiteY0" fmla="*/ 714185 h 714185"/>
              <a:gd name="connsiteX1" fmla="*/ 2127727 w 4873738"/>
              <a:gd name="connsiteY1" fmla="*/ 94297 h 714185"/>
              <a:gd name="connsiteX2" fmla="*/ 4873738 w 4873738"/>
              <a:gd name="connsiteY2" fmla="*/ 613736 h 714185"/>
              <a:gd name="connsiteX0" fmla="*/ 0 w 4873738"/>
              <a:gd name="connsiteY0" fmla="*/ 658477 h 658477"/>
              <a:gd name="connsiteX1" fmla="*/ 2127727 w 4873738"/>
              <a:gd name="connsiteY1" fmla="*/ 38589 h 658477"/>
              <a:gd name="connsiteX2" fmla="*/ 4873738 w 4873738"/>
              <a:gd name="connsiteY2" fmla="*/ 558028 h 658477"/>
              <a:gd name="connsiteX0" fmla="*/ 0 w 4873738"/>
              <a:gd name="connsiteY0" fmla="*/ 658477 h 658477"/>
              <a:gd name="connsiteX1" fmla="*/ 2127727 w 4873738"/>
              <a:gd name="connsiteY1" fmla="*/ 38589 h 658477"/>
              <a:gd name="connsiteX2" fmla="*/ 4873738 w 4873738"/>
              <a:gd name="connsiteY2" fmla="*/ 558028 h 658477"/>
              <a:gd name="connsiteX0" fmla="*/ 0 w 4945933"/>
              <a:gd name="connsiteY0" fmla="*/ 658477 h 859172"/>
              <a:gd name="connsiteX1" fmla="*/ 2127727 w 4945933"/>
              <a:gd name="connsiteY1" fmla="*/ 38589 h 859172"/>
              <a:gd name="connsiteX2" fmla="*/ 4945933 w 4945933"/>
              <a:gd name="connsiteY2" fmla="*/ 859172 h 859172"/>
              <a:gd name="connsiteX0" fmla="*/ 0 w 4945933"/>
              <a:gd name="connsiteY0" fmla="*/ 658477 h 859172"/>
              <a:gd name="connsiteX1" fmla="*/ 2127727 w 4945933"/>
              <a:gd name="connsiteY1" fmla="*/ 38589 h 859172"/>
              <a:gd name="connsiteX2" fmla="*/ 4945933 w 4945933"/>
              <a:gd name="connsiteY2" fmla="*/ 859172 h 859172"/>
            </a:gdLst>
            <a:ahLst/>
            <a:cxnLst>
              <a:cxn ang="0">
                <a:pos x="connsiteX0" y="connsiteY0"/>
              </a:cxn>
              <a:cxn ang="0">
                <a:pos x="connsiteX1" y="connsiteY1"/>
              </a:cxn>
              <a:cxn ang="0">
                <a:pos x="connsiteX2" y="connsiteY2"/>
              </a:cxn>
            </a:cxnLst>
            <a:rect l="l" t="t" r="r" b="b"/>
            <a:pathLst>
              <a:path w="4945933" h="859172">
                <a:moveTo>
                  <a:pt x="0" y="658477"/>
                </a:moveTo>
                <a:cubicBezTo>
                  <a:pt x="680877" y="-90628"/>
                  <a:pt x="1606030" y="-31012"/>
                  <a:pt x="2127727" y="38589"/>
                </a:cubicBezTo>
                <a:cubicBezTo>
                  <a:pt x="3025015" y="132486"/>
                  <a:pt x="4120841" y="511680"/>
                  <a:pt x="4945933" y="859172"/>
                </a:cubicBezTo>
              </a:path>
            </a:pathLst>
          </a:cu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p>
        </p:txBody>
      </p:sp>
      <p:sp>
        <p:nvSpPr>
          <p:cNvPr id="136" name="正方形/長方形 135"/>
          <p:cNvSpPr/>
          <p:nvPr/>
        </p:nvSpPr>
        <p:spPr>
          <a:xfrm>
            <a:off x="2725931" y="5066241"/>
            <a:ext cx="247196" cy="184333"/>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43" name="直線矢印コネクタ 42"/>
          <p:cNvCxnSpPr>
            <a:stCxn id="136" idx="2"/>
          </p:cNvCxnSpPr>
          <p:nvPr/>
        </p:nvCxnSpPr>
        <p:spPr>
          <a:xfrm>
            <a:off x="2849529" y="5250574"/>
            <a:ext cx="16122" cy="712906"/>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44" name="正方形/長方形 43"/>
          <p:cNvSpPr/>
          <p:nvPr/>
        </p:nvSpPr>
        <p:spPr>
          <a:xfrm>
            <a:off x="2725931" y="5060902"/>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37" name="正方形/長方形 136"/>
          <p:cNvSpPr/>
          <p:nvPr/>
        </p:nvSpPr>
        <p:spPr>
          <a:xfrm>
            <a:off x="2725931" y="5065755"/>
            <a:ext cx="247196" cy="179232"/>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9" name="正方形/長方形 28"/>
          <p:cNvSpPr/>
          <p:nvPr/>
        </p:nvSpPr>
        <p:spPr>
          <a:xfrm>
            <a:off x="2742053" y="5055316"/>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41" name="正方形/長方形 140"/>
          <p:cNvSpPr/>
          <p:nvPr/>
        </p:nvSpPr>
        <p:spPr>
          <a:xfrm>
            <a:off x="7236296" y="5279165"/>
            <a:ext cx="239986" cy="180662"/>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5" name="正方形/長方形 4"/>
          <p:cNvSpPr/>
          <p:nvPr/>
        </p:nvSpPr>
        <p:spPr>
          <a:xfrm>
            <a:off x="8383802" y="6036774"/>
            <a:ext cx="646331" cy="646331"/>
          </a:xfrm>
          <a:prstGeom prst="rect">
            <a:avLst/>
          </a:prstGeom>
        </p:spPr>
        <p:txBody>
          <a:bodyPr wrap="none">
            <a:spAutoFit/>
          </a:bodyPr>
          <a:lstStyle/>
          <a:p>
            <a:fld id="{ED4BF1F7-6042-104B-AF7D-05FB728527F6}" type="slidenum">
              <a:rPr lang="ja-JP" altLang="en-US" sz="3600">
                <a:solidFill>
                  <a:srgbClr val="000000"/>
                </a:solidFill>
              </a:rPr>
              <a:pPr/>
              <a:t>12</a:t>
            </a:fld>
            <a:endParaRPr lang="ja-JP" altLang="en-US" sz="3600" dirty="0"/>
          </a:p>
        </p:txBody>
      </p:sp>
    </p:spTree>
    <p:extLst>
      <p:ext uri="{BB962C8B-B14F-4D97-AF65-F5344CB8AC3E}">
        <p14:creationId xmlns:p14="http://schemas.microsoft.com/office/powerpoint/2010/main" val="167058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23259E-6 2.559E-6 C 0.03648 -0.02684 0.13844 -0.16705 0.22043 -0.1615 C 0.30242 -0.15595 0.43495 -0.00741 0.49141 0.03308 " pathEditMode="relative" rAng="0" ptsTypes="aaa">
                                      <p:cBhvr>
                                        <p:cTn id="6" dur="2000" fill="hold"/>
                                        <p:tgtEl>
                                          <p:spTgt spid="139"/>
                                        </p:tgtEl>
                                        <p:attrNameLst>
                                          <p:attrName>ppt_x</p:attrName>
                                          <p:attrName>ppt_y</p:attrName>
                                        </p:attrNameLst>
                                      </p:cBhvr>
                                      <p:rCtr x="24561" y="-671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7.43314E-7 1.31079E-6 L -0.00052 0.12019 " pathEditMode="relative" rAng="0" ptsTypes="AA">
                                      <p:cBhvr>
                                        <p:cTn id="10" dur="1000" fill="hold"/>
                                        <p:tgtEl>
                                          <p:spTgt spid="137"/>
                                        </p:tgtEl>
                                        <p:attrNameLst>
                                          <p:attrName>ppt_x</p:attrName>
                                          <p:attrName>ppt_y</p:attrName>
                                        </p:attrNameLst>
                                      </p:cBhvr>
                                      <p:rCtr x="-35" y="5998"/>
                                    </p:animMotion>
                                  </p:childTnLst>
                                </p:cTn>
                              </p:par>
                              <p:par>
                                <p:cTn id="11" presetID="1" presetClass="entr" presetSubtype="0" fill="hold"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4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25"/>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26"/>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18"/>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19"/>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20"/>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21"/>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43"/>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22"/>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123"/>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36"/>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118"/>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119"/>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120"/>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121"/>
                                        </p:tgtEl>
                                        <p:attrNameLst>
                                          <p:attrName>style.visibility</p:attrName>
                                        </p:attrNameLst>
                                      </p:cBhvr>
                                      <p:to>
                                        <p:strVal val="visible"/>
                                      </p:to>
                                    </p:set>
                                  </p:childTnLst>
                                </p:cTn>
                              </p:par>
                              <p:par>
                                <p:cTn id="53" presetID="1" presetClass="entr" presetSubtype="0" fill="hold" grpId="3" nodeType="with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grpId="2" nodeType="withEffect">
                                  <p:stCondLst>
                                    <p:cond delay="0"/>
                                  </p:stCondLst>
                                  <p:childTnLst>
                                    <p:set>
                                      <p:cBhvr>
                                        <p:cTn id="58" dur="1" fill="hold">
                                          <p:stCondLst>
                                            <p:cond delay="0"/>
                                          </p:stCondLst>
                                        </p:cTn>
                                        <p:tgtEl>
                                          <p:spTgt spid="122"/>
                                        </p:tgtEl>
                                        <p:attrNameLst>
                                          <p:attrName>style.visibility</p:attrName>
                                        </p:attrNameLst>
                                      </p:cBhvr>
                                      <p:to>
                                        <p:strVal val="visible"/>
                                      </p:to>
                                    </p:set>
                                  </p:childTnLst>
                                </p:cTn>
                              </p:par>
                              <p:par>
                                <p:cTn id="59" presetID="1" presetClass="entr" presetSubtype="0" fill="hold" grpId="2" nodeType="withEffect">
                                  <p:stCondLst>
                                    <p:cond delay="0"/>
                                  </p:stCondLst>
                                  <p:childTnLst>
                                    <p:set>
                                      <p:cBhvr>
                                        <p:cTn id="60" dur="1" fill="hold">
                                          <p:stCondLst>
                                            <p:cond delay="0"/>
                                          </p:stCondLst>
                                        </p:cTn>
                                        <p:tgtEl>
                                          <p:spTgt spid="123"/>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136"/>
                                        </p:tgtEl>
                                        <p:attrNameLst>
                                          <p:attrName>style.visibility</p:attrName>
                                        </p:attrNameLst>
                                      </p:cBhvr>
                                      <p:to>
                                        <p:strVal val="visible"/>
                                      </p:to>
                                    </p:set>
                                  </p:childTnLst>
                                </p:cTn>
                              </p:par>
                              <p:par>
                                <p:cTn id="63" presetID="1" presetClass="exit" presetSubtype="0" fill="hold" grpId="2" nodeType="withEffect">
                                  <p:stCondLst>
                                    <p:cond delay="0"/>
                                  </p:stCondLst>
                                  <p:childTnLst>
                                    <p:set>
                                      <p:cBhvr>
                                        <p:cTn id="64" dur="1" fill="hold">
                                          <p:stCondLst>
                                            <p:cond delay="0"/>
                                          </p:stCondLst>
                                        </p:cTn>
                                        <p:tgtEl>
                                          <p:spTgt spid="137"/>
                                        </p:tgtEl>
                                        <p:attrNameLst>
                                          <p:attrName>style.visibility</p:attrName>
                                        </p:attrNameLst>
                                      </p:cBhvr>
                                      <p:to>
                                        <p:strVal val="hidden"/>
                                      </p:to>
                                    </p:set>
                                  </p:childTnLst>
                                </p:cTn>
                              </p:par>
                              <p:par>
                                <p:cTn id="65" presetID="1" presetClass="exit" presetSubtype="0" fill="hold" grpId="3" nodeType="withEffect">
                                  <p:stCondLst>
                                    <p:cond delay="0"/>
                                  </p:stCondLst>
                                  <p:childTnLst>
                                    <p:set>
                                      <p:cBhvr>
                                        <p:cTn id="66" dur="1" fill="hold">
                                          <p:stCondLst>
                                            <p:cond delay="0"/>
                                          </p:stCondLst>
                                        </p:cTn>
                                        <p:tgtEl>
                                          <p:spTgt spid="139"/>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0" presetClass="path" presetSubtype="0" accel="50000" decel="50000" fill="hold" grpId="2" nodeType="clickEffect">
                                  <p:stCondLst>
                                    <p:cond delay="0"/>
                                  </p:stCondLst>
                                  <p:childTnLst>
                                    <p:animMotion origin="layout" path="M 0 0 C 0.06094 -0.08148 0.12188 -0.16273 0.20365 -0.15741 C 0.28542 -0.15208 0.38802 -0.05995 0.49063 0.03241 " pathEditMode="relative" ptsTypes="aaA">
                                      <p:cBhvr>
                                        <p:cTn id="70" dur="2000" fill="hold"/>
                                        <p:tgtEl>
                                          <p:spTgt spid="29"/>
                                        </p:tgtEl>
                                        <p:attrNameLst>
                                          <p:attrName>ppt_x</p:attrName>
                                          <p:attrName>ppt_y</p:attrName>
                                        </p:attrNameLst>
                                      </p:cBhvr>
                                    </p:animMotion>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2" nodeType="clickEffect">
                                  <p:stCondLst>
                                    <p:cond delay="0"/>
                                  </p:stCondLst>
                                  <p:childTnLst>
                                    <p:set>
                                      <p:cBhvr>
                                        <p:cTn id="74" dur="1" fill="hold">
                                          <p:stCondLst>
                                            <p:cond delay="0"/>
                                          </p:stCondLst>
                                        </p:cTn>
                                        <p:tgtEl>
                                          <p:spTgt spid="126"/>
                                        </p:tgtEl>
                                        <p:attrNameLst>
                                          <p:attrName>style.visibility</p:attrName>
                                        </p:attrNameLst>
                                      </p:cBhvr>
                                      <p:to>
                                        <p:strVal val="visible"/>
                                      </p:to>
                                    </p:set>
                                  </p:childTnLst>
                                </p:cTn>
                              </p:par>
                              <p:par>
                                <p:cTn id="75" presetID="0" presetClass="path" presetSubtype="0" accel="50000" decel="50000" fill="hold" grpId="0" nodeType="withEffect">
                                  <p:stCondLst>
                                    <p:cond delay="0"/>
                                  </p:stCondLst>
                                  <p:childTnLst>
                                    <p:animMotion origin="layout" path="M -1.38889E-6 5.92593E-6 L -1.38889E-6 0.12038 " pathEditMode="relative" ptsTypes="AA">
                                      <p:cBhvr>
                                        <p:cTn id="76" dur="1000" fill="hold"/>
                                        <p:tgtEl>
                                          <p:spTgt spid="44"/>
                                        </p:tgtEl>
                                        <p:attrNameLst>
                                          <p:attrName>ppt_x</p:attrName>
                                          <p:attrName>ppt_y</p:attrName>
                                        </p:attrNameLst>
                                      </p:cBhvr>
                                    </p:animMotion>
                                  </p:childTnLst>
                                </p:cTn>
                              </p:par>
                              <p:par>
                                <p:cTn id="77" presetID="1" presetClass="entr" presetSubtype="0" fill="hold" nodeType="with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4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118"/>
                                        </p:tgtEl>
                                        <p:attrNameLst>
                                          <p:attrName>style.visibility</p:attrName>
                                        </p:attrNameLst>
                                      </p:cBhvr>
                                      <p:to>
                                        <p:strVal val="hidden"/>
                                      </p:to>
                                    </p:set>
                                  </p:childTnLst>
                                </p:cTn>
                              </p:par>
                              <p:par>
                                <p:cTn id="91" presetID="1" presetClass="exit" presetSubtype="0" fill="hold" grpId="0" nodeType="withEffect">
                                  <p:stCondLst>
                                    <p:cond delay="0"/>
                                  </p:stCondLst>
                                  <p:childTnLst>
                                    <p:set>
                                      <p:cBhvr>
                                        <p:cTn id="92" dur="1" fill="hold">
                                          <p:stCondLst>
                                            <p:cond delay="0"/>
                                          </p:stCondLst>
                                        </p:cTn>
                                        <p:tgtEl>
                                          <p:spTgt spid="119"/>
                                        </p:tgtEl>
                                        <p:attrNameLst>
                                          <p:attrName>style.visibility</p:attrName>
                                        </p:attrNameLst>
                                      </p:cBhvr>
                                      <p:to>
                                        <p:strVal val="hidden"/>
                                      </p:to>
                                    </p:set>
                                  </p:childTnLst>
                                </p:cTn>
                              </p:par>
                              <p:par>
                                <p:cTn id="93" presetID="1" presetClass="exit" presetSubtype="0" fill="hold" grpId="0" nodeType="withEffect">
                                  <p:stCondLst>
                                    <p:cond delay="0"/>
                                  </p:stCondLst>
                                  <p:childTnLst>
                                    <p:set>
                                      <p:cBhvr>
                                        <p:cTn id="94" dur="1" fill="hold">
                                          <p:stCondLst>
                                            <p:cond delay="0"/>
                                          </p:stCondLst>
                                        </p:cTn>
                                        <p:tgtEl>
                                          <p:spTgt spid="120"/>
                                        </p:tgtEl>
                                        <p:attrNameLst>
                                          <p:attrName>style.visibility</p:attrName>
                                        </p:attrNameLst>
                                      </p:cBhvr>
                                      <p:to>
                                        <p:strVal val="hidden"/>
                                      </p:to>
                                    </p:set>
                                  </p:childTnLst>
                                </p:cTn>
                              </p:par>
                              <p:par>
                                <p:cTn id="95" presetID="1" presetClass="exit" presetSubtype="0" fill="hold" grpId="0" nodeType="withEffect">
                                  <p:stCondLst>
                                    <p:cond delay="0"/>
                                  </p:stCondLst>
                                  <p:childTnLst>
                                    <p:set>
                                      <p:cBhvr>
                                        <p:cTn id="96" dur="1" fill="hold">
                                          <p:stCondLst>
                                            <p:cond delay="0"/>
                                          </p:stCondLst>
                                        </p:cTn>
                                        <p:tgtEl>
                                          <p:spTgt spid="121"/>
                                        </p:tgtEl>
                                        <p:attrNameLst>
                                          <p:attrName>style.visibility</p:attrName>
                                        </p:attrNameLst>
                                      </p:cBhvr>
                                      <p:to>
                                        <p:strVal val="hidden"/>
                                      </p:to>
                                    </p:set>
                                  </p:childTnLst>
                                </p:cTn>
                              </p:par>
                              <p:par>
                                <p:cTn id="97" presetID="1" presetClass="exit" presetSubtype="0" fill="hold" grpId="0" nodeType="withEffect">
                                  <p:stCondLst>
                                    <p:cond delay="0"/>
                                  </p:stCondLst>
                                  <p:childTnLst>
                                    <p:set>
                                      <p:cBhvr>
                                        <p:cTn id="98" dur="1" fill="hold">
                                          <p:stCondLst>
                                            <p:cond delay="0"/>
                                          </p:stCondLst>
                                        </p:cTn>
                                        <p:tgtEl>
                                          <p:spTgt spid="122"/>
                                        </p:tgtEl>
                                        <p:attrNameLst>
                                          <p:attrName>style.visibility</p:attrName>
                                        </p:attrNameLst>
                                      </p:cBhvr>
                                      <p:to>
                                        <p:strVal val="hidden"/>
                                      </p:to>
                                    </p:set>
                                  </p:childTnLst>
                                </p:cTn>
                              </p:par>
                              <p:par>
                                <p:cTn id="99" presetID="1" presetClass="exit" presetSubtype="0" fill="hold" grpId="0" nodeType="withEffect">
                                  <p:stCondLst>
                                    <p:cond delay="0"/>
                                  </p:stCondLst>
                                  <p:childTnLst>
                                    <p:set>
                                      <p:cBhvr>
                                        <p:cTn id="100" dur="1" fill="hold">
                                          <p:stCondLst>
                                            <p:cond delay="0"/>
                                          </p:stCondLst>
                                        </p:cTn>
                                        <p:tgtEl>
                                          <p:spTgt spid="123"/>
                                        </p:tgtEl>
                                        <p:attrNameLst>
                                          <p:attrName>style.visibility</p:attrName>
                                        </p:attrNameLst>
                                      </p:cBhvr>
                                      <p:to>
                                        <p:strVal val="hidden"/>
                                      </p:to>
                                    </p:set>
                                  </p:childTnLst>
                                </p:cTn>
                              </p:par>
                              <p:par>
                                <p:cTn id="101" presetID="1" presetClass="exit" presetSubtype="0" fill="hold" grpId="0" nodeType="withEffect">
                                  <p:stCondLst>
                                    <p:cond delay="0"/>
                                  </p:stCondLst>
                                  <p:childTnLst>
                                    <p:set>
                                      <p:cBhvr>
                                        <p:cTn id="102" dur="1" fill="hold">
                                          <p:stCondLst>
                                            <p:cond delay="0"/>
                                          </p:stCondLst>
                                        </p:cTn>
                                        <p:tgtEl>
                                          <p:spTgt spid="136"/>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139"/>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140"/>
                                        </p:tgtEl>
                                        <p:attrNameLst>
                                          <p:attrName>style.visibility</p:attrName>
                                        </p:attrNameLst>
                                      </p:cBhvr>
                                      <p:to>
                                        <p:strVal val="hidden"/>
                                      </p:to>
                                    </p:set>
                                  </p:childTnLst>
                                </p:cTn>
                              </p:par>
                              <p:par>
                                <p:cTn id="107" presetID="1" presetClass="exit" presetSubtype="0" fill="hold" grpId="3" nodeType="withEffect">
                                  <p:stCondLst>
                                    <p:cond delay="0"/>
                                  </p:stCondLst>
                                  <p:childTnLst>
                                    <p:set>
                                      <p:cBhvr>
                                        <p:cTn id="108" dur="1" fill="hold">
                                          <p:stCondLst>
                                            <p:cond delay="0"/>
                                          </p:stCondLst>
                                        </p:cTn>
                                        <p:tgtEl>
                                          <p:spTgt spid="126"/>
                                        </p:tgtEl>
                                        <p:attrNameLst>
                                          <p:attrName>style.visibility</p:attrName>
                                        </p:attrNameLst>
                                      </p:cBhvr>
                                      <p:to>
                                        <p:strVal val="hidden"/>
                                      </p:to>
                                    </p:set>
                                  </p:childTnLst>
                                </p:cTn>
                              </p:par>
                              <p:par>
                                <p:cTn id="109" presetID="1" presetClass="exit" presetSubtype="0" fill="hold" nodeType="withEffect">
                                  <p:stCondLst>
                                    <p:cond delay="0"/>
                                  </p:stCondLst>
                                  <p:childTnLst>
                                    <p:set>
                                      <p:cBhvr>
                                        <p:cTn id="110"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18" grpId="1" animBg="1"/>
      <p:bldP spid="118" grpId="2" animBg="1"/>
      <p:bldP spid="119" grpId="0"/>
      <p:bldP spid="119" grpId="1"/>
      <p:bldP spid="119" grpId="2"/>
      <p:bldP spid="120" grpId="0"/>
      <p:bldP spid="120" grpId="1"/>
      <p:bldP spid="120" grpId="2"/>
      <p:bldP spid="121" grpId="0" animBg="1"/>
      <p:bldP spid="121" grpId="1" animBg="1"/>
      <p:bldP spid="121" grpId="2" animBg="1"/>
      <p:bldP spid="122" grpId="0" animBg="1"/>
      <p:bldP spid="122" grpId="1" animBg="1"/>
      <p:bldP spid="122" grpId="2" animBg="1"/>
      <p:bldP spid="123" grpId="0" animBg="1"/>
      <p:bldP spid="123" grpId="1" animBg="1"/>
      <p:bldP spid="123" grpId="2" animBg="1"/>
      <p:bldP spid="126" grpId="0"/>
      <p:bldP spid="126" grpId="1"/>
      <p:bldP spid="126" grpId="2"/>
      <p:bldP spid="126" grpId="3"/>
      <p:bldP spid="139" grpId="0" animBg="1"/>
      <p:bldP spid="139" grpId="1" animBg="1"/>
      <p:bldP spid="139" grpId="3" animBg="1"/>
      <p:bldP spid="140" grpId="0" animBg="1"/>
      <p:bldP spid="140" grpId="1" animBg="1"/>
      <p:bldP spid="136" grpId="0" animBg="1"/>
      <p:bldP spid="136" grpId="1" animBg="1"/>
      <p:bldP spid="136" grpId="2" animBg="1"/>
      <p:bldP spid="44" grpId="0" animBg="1"/>
      <p:bldP spid="44" grpId="1" animBg="1"/>
      <p:bldP spid="44" grpId="3" animBg="1"/>
      <p:bldP spid="137" grpId="0" animBg="1"/>
      <p:bldP spid="137" grpId="2" animBg="1"/>
      <p:bldP spid="29" grpId="0" animBg="1"/>
      <p:bldP spid="29" grpId="1" animBg="1"/>
      <p:bldP spid="29" grpId="2" animBg="1"/>
      <p:bldP spid="1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p:cNvPicPr>
            <a:picLocks noChangeAspect="1"/>
          </p:cNvPicPr>
          <p:nvPr/>
        </p:nvPicPr>
        <p:blipFill>
          <a:blip r:embed="rId3"/>
          <a:stretch>
            <a:fillRect/>
          </a:stretch>
        </p:blipFill>
        <p:spPr>
          <a:xfrm>
            <a:off x="5699568" y="5708326"/>
            <a:ext cx="838708" cy="1051433"/>
          </a:xfrm>
          <a:prstGeom prst="rect">
            <a:avLst/>
          </a:prstGeom>
        </p:spPr>
      </p:pic>
      <p:sp>
        <p:nvSpPr>
          <p:cNvPr id="2" name="タイトル 1"/>
          <p:cNvSpPr>
            <a:spLocks noGrp="1"/>
          </p:cNvSpPr>
          <p:nvPr>
            <p:ph type="title"/>
          </p:nvPr>
        </p:nvSpPr>
        <p:spPr/>
        <p:txBody>
          <a:bodyPr/>
          <a:lstStyle/>
          <a:p>
            <a:r>
              <a:rPr lang="ja-JP" altLang="en-US" smtClean="0"/>
              <a:t>統合マイグレーション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t>メインホストとサブホストの置換マイグレーションを同一の移送先ホストに対して実行</a:t>
            </a:r>
            <a:endParaRPr lang="en-US" altLang="ja-JP" dirty="0" smtClean="0"/>
          </a:p>
          <a:p>
            <a:pPr lvl="1"/>
            <a:r>
              <a:rPr lang="ja-JP" altLang="en-US" dirty="0" smtClean="0"/>
              <a:t>複数</a:t>
            </a:r>
            <a:r>
              <a:rPr lang="en-US" altLang="ja-JP" dirty="0" smtClean="0"/>
              <a:t>NIC</a:t>
            </a:r>
            <a:r>
              <a:rPr lang="ja-JP" altLang="en-US" dirty="0" smtClean="0"/>
              <a:t>を用いてメモリを並列に転送することで高速化</a:t>
            </a:r>
            <a:endParaRPr lang="en-US" altLang="ja-JP" dirty="0" smtClean="0"/>
          </a:p>
          <a:p>
            <a:pPr lvl="2"/>
            <a:r>
              <a:rPr lang="en-US" altLang="ja-JP" dirty="0" smtClean="0"/>
              <a:t>NIC</a:t>
            </a:r>
            <a:r>
              <a:rPr lang="ja-JP" altLang="en-US" dirty="0" smtClean="0"/>
              <a:t>ごとにルーティングテーブルを作成</a:t>
            </a:r>
            <a:endParaRPr lang="en-US" altLang="ja-JP" dirty="0" smtClean="0"/>
          </a:p>
          <a:p>
            <a:pPr lvl="1"/>
            <a:r>
              <a:rPr lang="ja-JP" altLang="en-US" dirty="0" smtClean="0"/>
              <a:t>両方の置換マイグレーションが完了すると、一つのホストで</a:t>
            </a:r>
            <a:r>
              <a:rPr lang="en-US" altLang="ja-JP" dirty="0" smtClean="0"/>
              <a:t>VM</a:t>
            </a:r>
            <a:r>
              <a:rPr lang="ja-JP" altLang="en-US" dirty="0" smtClean="0"/>
              <a:t>が動作</a:t>
            </a:r>
            <a:endParaRPr lang="en-US" altLang="ja-JP" dirty="0" smtClean="0"/>
          </a:p>
          <a:p>
            <a:pPr lvl="1"/>
            <a:endParaRPr lang="en-US" altLang="ja-JP" dirty="0" smtClean="0"/>
          </a:p>
          <a:p>
            <a:pPr lvl="1"/>
            <a:endParaRPr lang="en-US" altLang="ja-JP" dirty="0"/>
          </a:p>
        </p:txBody>
      </p:sp>
      <p:sp>
        <p:nvSpPr>
          <p:cNvPr id="19" name="スライド番号プレースホルダー 18"/>
          <p:cNvSpPr>
            <a:spLocks noGrp="1"/>
          </p:cNvSpPr>
          <p:nvPr>
            <p:ph type="sldNum" sz="quarter" idx="12"/>
          </p:nvPr>
        </p:nvSpPr>
        <p:spPr/>
        <p:txBody>
          <a:bodyPr/>
          <a:lstStyle/>
          <a:p>
            <a:fld id="{ED4BF1F7-6042-104B-AF7D-05FB728527F6}" type="slidenum">
              <a:rPr lang="ja-JP" altLang="en-US" smtClean="0">
                <a:solidFill>
                  <a:srgbClr val="000000"/>
                </a:solidFill>
              </a:rPr>
              <a:pPr/>
              <a:t>13</a:t>
            </a:fld>
            <a:endParaRPr lang="ja-JP" altLang="en-US" dirty="0">
              <a:solidFill>
                <a:srgbClr val="000000"/>
              </a:solidFill>
            </a:endParaRPr>
          </a:p>
        </p:txBody>
      </p:sp>
      <p:sp>
        <p:nvSpPr>
          <p:cNvPr id="23" name="Rectangle 5"/>
          <p:cNvSpPr/>
          <p:nvPr/>
        </p:nvSpPr>
        <p:spPr>
          <a:xfrm>
            <a:off x="5967614" y="5467139"/>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24" name="Rectangle 22"/>
          <p:cNvSpPr/>
          <p:nvPr/>
        </p:nvSpPr>
        <p:spPr>
          <a:xfrm>
            <a:off x="5967614" y="5866524"/>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42" name="Rectangle 23"/>
          <p:cNvSpPr/>
          <p:nvPr/>
        </p:nvSpPr>
        <p:spPr>
          <a:xfrm>
            <a:off x="3151627" y="5093208"/>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43" name="Rectangle 24"/>
          <p:cNvSpPr/>
          <p:nvPr/>
        </p:nvSpPr>
        <p:spPr>
          <a:xfrm>
            <a:off x="2342875" y="6055094"/>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cxnSp>
        <p:nvCxnSpPr>
          <p:cNvPr id="44" name="Elbow Connector 25"/>
          <p:cNvCxnSpPr>
            <a:stCxn id="42" idx="3"/>
            <a:endCxn id="23" idx="1"/>
          </p:cNvCxnSpPr>
          <p:nvPr/>
        </p:nvCxnSpPr>
        <p:spPr>
          <a:xfrm>
            <a:off x="3302935" y="5203495"/>
            <a:ext cx="2664679" cy="373931"/>
          </a:xfrm>
          <a:prstGeom prst="bentConnector3">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Elbow Connector 27"/>
          <p:cNvCxnSpPr>
            <a:stCxn id="43" idx="3"/>
            <a:endCxn id="24" idx="1"/>
          </p:cNvCxnSpPr>
          <p:nvPr/>
        </p:nvCxnSpPr>
        <p:spPr>
          <a:xfrm flipV="1">
            <a:off x="2494183" y="5976811"/>
            <a:ext cx="3473431" cy="188570"/>
          </a:xfrm>
          <a:prstGeom prst="bentConnector3">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 xmlns:a16="http://schemas.microsoft.com/office/drawing/2014/main" id="{263E0C88-DBEE-AB46-BB90-C73F6F70CA37}"/>
              </a:ext>
            </a:extLst>
          </p:cNvPr>
          <p:cNvSpPr txBox="1"/>
          <p:nvPr/>
        </p:nvSpPr>
        <p:spPr>
          <a:xfrm>
            <a:off x="5259925" y="5097807"/>
            <a:ext cx="590877" cy="369332"/>
          </a:xfrm>
          <a:prstGeom prst="rect">
            <a:avLst/>
          </a:prstGeom>
          <a:noFill/>
        </p:spPr>
        <p:txBody>
          <a:bodyPr wrap="none" rtlCol="0">
            <a:spAutoFit/>
          </a:bodyPr>
          <a:lstStyle/>
          <a:p>
            <a:r>
              <a:rPr lang="en-US" dirty="0">
                <a:solidFill>
                  <a:srgbClr val="000000"/>
                </a:solidFill>
              </a:rPr>
              <a:t>NIC</a:t>
            </a:r>
          </a:p>
        </p:txBody>
      </p:sp>
      <p:pic>
        <p:nvPicPr>
          <p:cNvPr id="31" name="図 3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2657" y="586293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2657" y="501353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テキスト ボックス 33"/>
          <p:cNvSpPr txBox="1">
            <a:spLocks noChangeArrowheads="1"/>
          </p:cNvSpPr>
          <p:nvPr/>
        </p:nvSpPr>
        <p:spPr bwMode="auto">
          <a:xfrm>
            <a:off x="6362659" y="4699100"/>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38" name="正方形/長方形 37"/>
          <p:cNvSpPr/>
          <p:nvPr/>
        </p:nvSpPr>
        <p:spPr>
          <a:xfrm>
            <a:off x="1213464" y="4859521"/>
            <a:ext cx="1946830"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46" name="正方形/長方形 45"/>
          <p:cNvSpPr/>
          <p:nvPr/>
        </p:nvSpPr>
        <p:spPr>
          <a:xfrm>
            <a:off x="1213463" y="5809689"/>
            <a:ext cx="1129412"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7" name="テキスト ボックス 17"/>
          <p:cNvSpPr txBox="1">
            <a:spLocks noChangeArrowheads="1"/>
          </p:cNvSpPr>
          <p:nvPr/>
        </p:nvSpPr>
        <p:spPr bwMode="auto">
          <a:xfrm>
            <a:off x="1213463" y="4499358"/>
            <a:ext cx="208947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48" name="テキスト ボックス 18"/>
          <p:cNvSpPr txBox="1">
            <a:spLocks noChangeArrowheads="1"/>
          </p:cNvSpPr>
          <p:nvPr/>
        </p:nvSpPr>
        <p:spPr bwMode="auto">
          <a:xfrm>
            <a:off x="945980" y="6499673"/>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49" name="正方形/長方形 48"/>
          <p:cNvSpPr/>
          <p:nvPr/>
        </p:nvSpPr>
        <p:spPr>
          <a:xfrm>
            <a:off x="6118922" y="5203495"/>
            <a:ext cx="203056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50" name="角丸四角形 49"/>
          <p:cNvSpPr/>
          <p:nvPr/>
        </p:nvSpPr>
        <p:spPr>
          <a:xfrm>
            <a:off x="1388497" y="5866524"/>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51" name="角丸四角形 50"/>
          <p:cNvSpPr/>
          <p:nvPr/>
        </p:nvSpPr>
        <p:spPr>
          <a:xfrm>
            <a:off x="2209420" y="5013530"/>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52" name="角丸四角形 51"/>
          <p:cNvSpPr/>
          <p:nvPr/>
        </p:nvSpPr>
        <p:spPr>
          <a:xfrm>
            <a:off x="1322337" y="5022119"/>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53" name="テキスト ボックス 52"/>
          <p:cNvSpPr txBox="1">
            <a:spLocks noChangeArrowheads="1"/>
          </p:cNvSpPr>
          <p:nvPr/>
        </p:nvSpPr>
        <p:spPr bwMode="auto">
          <a:xfrm>
            <a:off x="4532376" y="6499020"/>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ja-JP" altLang="en-US" dirty="0"/>
          </a:p>
        </p:txBody>
      </p:sp>
    </p:spTree>
    <p:extLst>
      <p:ext uri="{BB962C8B-B14F-4D97-AF65-F5344CB8AC3E}">
        <p14:creationId xmlns:p14="http://schemas.microsoft.com/office/powerpoint/2010/main" val="326978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77778E-6 5.92593E-6 C 0.05521 -0.05879 0.11042 -0.11758 0.20018 -0.1111 C 0.28993 -0.10462 0.41407 -0.03309 0.5382 0.03843 " pathEditMode="relative" ptsTypes="aaA">
                                      <p:cBhvr>
                                        <p:cTn id="6" dur="2000" fill="hold"/>
                                        <p:tgtEl>
                                          <p:spTgt spid="51"/>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3.33333E-6 -4.07407E-6 C 0.10226 0.04283 0.20539 0.08473 0.31007 0.08334 C 0.41476 0.08195 0.56198 0.01065 0.6283 -0.00856 " pathEditMode="relative" rAng="0" ptsTypes="aaa">
                                      <p:cBhvr>
                                        <p:cTn id="8" dur="2000" fill="hold"/>
                                        <p:tgtEl>
                                          <p:spTgt spid="50"/>
                                        </p:tgtEl>
                                        <p:attrNameLst>
                                          <p:attrName>ppt_x</p:attrName>
                                          <p:attrName>ppt_y</p:attrName>
                                        </p:attrNameLst>
                                      </p:cBhvr>
                                      <p:rCtr x="31406" y="3796"/>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 0 C 0.09115 -0.05533 0.18229 -0.11042 0.27205 -0.09861 C 0.36181 -0.08681 0.45 -0.00787 0.53819 0.07106 " pathEditMode="relative" ptsTypes="aaA">
                                      <p:cBhvr>
                                        <p:cTn id="12" dur="2000" fill="hold"/>
                                        <p:tgtEl>
                                          <p:spTgt spid="5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5779679" y="4871902"/>
            <a:ext cx="227088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 name="Title 1"/>
          <p:cNvSpPr>
            <a:spLocks noGrp="1"/>
          </p:cNvSpPr>
          <p:nvPr>
            <p:ph type="title"/>
          </p:nvPr>
        </p:nvSpPr>
        <p:spPr/>
        <p:txBody>
          <a:bodyPr/>
          <a:lstStyle/>
          <a:p>
            <a:r>
              <a:rPr lang="ja-JP" altLang="en-US" smtClean="0"/>
              <a:t>統合マイグレーション中の</a:t>
            </a:r>
            <a:r>
              <a:rPr lang="en-US" altLang="ja-JP" smtClean="0"/>
              <a:t/>
            </a:r>
            <a:br>
              <a:rPr lang="en-US" altLang="ja-JP" smtClean="0"/>
            </a:br>
            <a:r>
              <a:rPr lang="ja-JP" altLang="en-US" smtClean="0"/>
              <a:t>リモートページング</a:t>
            </a:r>
            <a:endParaRPr lang="ja-JP" altLang="en-US" dirty="0"/>
          </a:p>
        </p:txBody>
      </p:sp>
      <p:sp>
        <p:nvSpPr>
          <p:cNvPr id="3" name="Content Placeholder 2"/>
          <p:cNvSpPr>
            <a:spLocks noGrp="1"/>
          </p:cNvSpPr>
          <p:nvPr>
            <p:ph idx="1"/>
          </p:nvPr>
        </p:nvSpPr>
        <p:spPr/>
        <p:txBody>
          <a:bodyPr/>
          <a:lstStyle/>
          <a:p>
            <a:r>
              <a:rPr lang="ja-JP" altLang="en-US" smtClean="0"/>
              <a:t>リモートページングへの対処は置換マイグレーション単独の場合とは一部異なる</a:t>
            </a:r>
            <a:endParaRPr lang="en-US" altLang="ja-JP" smtClean="0"/>
          </a:p>
          <a:p>
            <a:pPr lvl="1"/>
            <a:r>
              <a:rPr lang="ja-JP" altLang="en-US" smtClean="0"/>
              <a:t>ページイン・ページアウトされたメモリは未転送ならば移送先ホストに転送（単独の場合と同様）</a:t>
            </a:r>
            <a:endParaRPr lang="en-US" altLang="ja-JP" smtClean="0"/>
          </a:p>
          <a:p>
            <a:pPr lvl="1"/>
            <a:r>
              <a:rPr lang="ja-JP" altLang="en-US" smtClean="0"/>
              <a:t>移送先ホストに転送済みのメモリの無効化は行わない</a:t>
            </a:r>
            <a:endParaRPr lang="en-US" altLang="ja-JP" smtClean="0"/>
          </a:p>
          <a:p>
            <a:pPr lvl="2"/>
            <a:r>
              <a:rPr lang="ja-JP" altLang="en-US" smtClean="0"/>
              <a:t>最終的にすべてのメモリが移送先ホストに送られるため</a:t>
            </a:r>
            <a:endParaRPr lang="ja-JP" altLang="en-US" dirty="0"/>
          </a:p>
        </p:txBody>
      </p:sp>
      <p:sp>
        <p:nvSpPr>
          <p:cNvPr id="4" name="Slide Number Placeholder 3"/>
          <p:cNvSpPr>
            <a:spLocks noGrp="1"/>
          </p:cNvSpPr>
          <p:nvPr>
            <p:ph type="sldNum" sz="quarter" idx="12"/>
          </p:nvPr>
        </p:nvSpPr>
        <p:spPr/>
        <p:txBody>
          <a:bodyPr/>
          <a:lstStyle/>
          <a:p>
            <a:fld id="{ED4BF1F7-6042-104B-AF7D-05FB728527F6}" type="slidenum">
              <a:rPr lang="ja-JP" altLang="en-US" smtClean="0">
                <a:solidFill>
                  <a:srgbClr val="000000"/>
                </a:solidFill>
              </a:rPr>
              <a:pPr/>
              <a:t>14</a:t>
            </a:fld>
            <a:endParaRPr lang="ja-JP" altLang="en-US" dirty="0">
              <a:solidFill>
                <a:srgbClr val="000000"/>
              </a:solidFill>
            </a:endParaRPr>
          </a:p>
        </p:txBody>
      </p:sp>
      <p:sp>
        <p:nvSpPr>
          <p:cNvPr id="8" name="テキスト ボックス 7"/>
          <p:cNvSpPr txBox="1">
            <a:spLocks noChangeArrowheads="1"/>
          </p:cNvSpPr>
          <p:nvPr/>
        </p:nvSpPr>
        <p:spPr bwMode="auto">
          <a:xfrm>
            <a:off x="6043802" y="4357492"/>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9" name="右矢印 8"/>
          <p:cNvSpPr/>
          <p:nvPr/>
        </p:nvSpPr>
        <p:spPr>
          <a:xfrm>
            <a:off x="3905385" y="5258268"/>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0" name="テキスト ボックス 9"/>
          <p:cNvSpPr txBox="1">
            <a:spLocks noChangeArrowheads="1"/>
          </p:cNvSpPr>
          <p:nvPr/>
        </p:nvSpPr>
        <p:spPr bwMode="auto">
          <a:xfrm>
            <a:off x="3716470" y="4899983"/>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1" name="テキスト ボックス 17"/>
          <p:cNvSpPr txBox="1">
            <a:spLocks noChangeArrowheads="1"/>
          </p:cNvSpPr>
          <p:nvPr/>
        </p:nvSpPr>
        <p:spPr bwMode="auto">
          <a:xfrm>
            <a:off x="1220223" y="4357492"/>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2" name="テキスト ボックス 18"/>
          <p:cNvSpPr txBox="1">
            <a:spLocks noChangeArrowheads="1"/>
          </p:cNvSpPr>
          <p:nvPr/>
        </p:nvSpPr>
        <p:spPr bwMode="auto">
          <a:xfrm>
            <a:off x="1449239" y="6378066"/>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3" name="正方形/長方形 12"/>
          <p:cNvSpPr/>
          <p:nvPr/>
        </p:nvSpPr>
        <p:spPr>
          <a:xfrm>
            <a:off x="1003374" y="4771688"/>
            <a:ext cx="2270888" cy="771047"/>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4" name="角丸四角形 13"/>
          <p:cNvSpPr/>
          <p:nvPr/>
        </p:nvSpPr>
        <p:spPr>
          <a:xfrm>
            <a:off x="1940030" y="4895767"/>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4"/>
          <p:cNvSpPr/>
          <p:nvPr/>
        </p:nvSpPr>
        <p:spPr>
          <a:xfrm>
            <a:off x="1003374" y="5800797"/>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7" name="角丸四角形 16"/>
          <p:cNvSpPr/>
          <p:nvPr/>
        </p:nvSpPr>
        <p:spPr>
          <a:xfrm>
            <a:off x="6716335" y="4995980"/>
            <a:ext cx="1152816" cy="890349"/>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32" name="角丸四角形 31"/>
          <p:cNvSpPr/>
          <p:nvPr/>
        </p:nvSpPr>
        <p:spPr>
          <a:xfrm>
            <a:off x="1940030" y="5891208"/>
            <a:ext cx="1152816"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正方形/長方形 17"/>
          <p:cNvSpPr/>
          <p:nvPr/>
        </p:nvSpPr>
        <p:spPr>
          <a:xfrm>
            <a:off x="2745907" y="5129237"/>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9" name="テキスト ボックス 18"/>
          <p:cNvSpPr txBox="1"/>
          <p:nvPr/>
        </p:nvSpPr>
        <p:spPr>
          <a:xfrm>
            <a:off x="2993103" y="5498045"/>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21" name="正方形/長方形 20"/>
          <p:cNvSpPr/>
          <p:nvPr/>
        </p:nvSpPr>
        <p:spPr>
          <a:xfrm>
            <a:off x="2123844" y="5928154"/>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2" name="テキスト ボックス 21"/>
          <p:cNvSpPr txBox="1"/>
          <p:nvPr/>
        </p:nvSpPr>
        <p:spPr>
          <a:xfrm>
            <a:off x="1003374" y="5468334"/>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cxnSp>
        <p:nvCxnSpPr>
          <p:cNvPr id="23" name="直線矢印コネクタ 22"/>
          <p:cNvCxnSpPr>
            <a:stCxn id="27" idx="2"/>
          </p:cNvCxnSpPr>
          <p:nvPr/>
        </p:nvCxnSpPr>
        <p:spPr>
          <a:xfrm>
            <a:off x="2869505" y="5353103"/>
            <a:ext cx="0" cy="579709"/>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endCxn id="25" idx="0"/>
          </p:cNvCxnSpPr>
          <p:nvPr/>
        </p:nvCxnSpPr>
        <p:spPr>
          <a:xfrm>
            <a:off x="2247442" y="5365817"/>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5" name="正方形/長方形 24"/>
          <p:cNvSpPr/>
          <p:nvPr/>
        </p:nvSpPr>
        <p:spPr>
          <a:xfrm>
            <a:off x="2123844" y="5945526"/>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6" name="正方形/長方形 25"/>
          <p:cNvSpPr/>
          <p:nvPr/>
        </p:nvSpPr>
        <p:spPr>
          <a:xfrm>
            <a:off x="2123844" y="5945536"/>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7" name="正方形/長方形 26"/>
          <p:cNvSpPr/>
          <p:nvPr/>
        </p:nvSpPr>
        <p:spPr>
          <a:xfrm>
            <a:off x="2745907" y="5163432"/>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9" name="角丸四角形 28"/>
          <p:cNvSpPr/>
          <p:nvPr/>
        </p:nvSpPr>
        <p:spPr>
          <a:xfrm>
            <a:off x="1142959" y="4895767"/>
            <a:ext cx="690990"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sz="1600" dirty="0">
                <a:solidFill>
                  <a:schemeClr val="tx1"/>
                </a:solidFill>
              </a:rPr>
              <a:t>VM</a:t>
            </a:r>
          </a:p>
          <a:p>
            <a:pPr algn="ctr">
              <a:defRPr/>
            </a:pPr>
            <a:r>
              <a:rPr lang="ja-JP" altLang="en-US" sz="1600" dirty="0">
                <a:solidFill>
                  <a:schemeClr val="tx1"/>
                </a:solidFill>
              </a:rPr>
              <a:t>コア</a:t>
            </a:r>
          </a:p>
        </p:txBody>
      </p:sp>
      <p:sp>
        <p:nvSpPr>
          <p:cNvPr id="30" name="正方形/長方形 29"/>
          <p:cNvSpPr/>
          <p:nvPr/>
        </p:nvSpPr>
        <p:spPr>
          <a:xfrm>
            <a:off x="2745907" y="5129237"/>
            <a:ext cx="247196" cy="172295"/>
          </a:xfrm>
          <a:prstGeom prst="rect">
            <a:avLst/>
          </a:prstGeom>
          <a:solidFill>
            <a:schemeClr val="bg2">
              <a:lumMod val="50000"/>
            </a:schemeClr>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1" name="角丸四角形 30"/>
          <p:cNvSpPr/>
          <p:nvPr/>
        </p:nvSpPr>
        <p:spPr>
          <a:xfrm>
            <a:off x="5930772" y="5197305"/>
            <a:ext cx="690990" cy="542057"/>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sz="1600" dirty="0">
                <a:solidFill>
                  <a:schemeClr val="tx1"/>
                </a:solidFill>
              </a:rPr>
              <a:t>VM</a:t>
            </a:r>
          </a:p>
          <a:p>
            <a:pPr algn="ctr">
              <a:defRPr/>
            </a:pPr>
            <a:r>
              <a:rPr lang="ja-JP" altLang="en-US" sz="1600" dirty="0">
                <a:solidFill>
                  <a:schemeClr val="tx1"/>
                </a:solidFill>
              </a:rPr>
              <a:t>コア</a:t>
            </a:r>
          </a:p>
        </p:txBody>
      </p:sp>
      <p:sp>
        <p:nvSpPr>
          <p:cNvPr id="28" name="テキスト ボックス 27"/>
          <p:cNvSpPr txBox="1"/>
          <p:nvPr/>
        </p:nvSpPr>
        <p:spPr>
          <a:xfrm>
            <a:off x="183815" y="4585838"/>
            <a:ext cx="184666" cy="353943"/>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14540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4.11949E-6 1.82492E-6 L 0.00087 -0.10723 " pathEditMode="relative" rAng="0" ptsTypes="AA">
                                      <p:cBhvr>
                                        <p:cTn id="6" dur="1000" fill="hold"/>
                                        <p:tgtEl>
                                          <p:spTgt spid="26"/>
                                        </p:tgtEl>
                                        <p:attrNameLst>
                                          <p:attrName>ppt_x</p:attrName>
                                          <p:attrName>ppt_y</p:attrName>
                                        </p:attrNameLst>
                                      </p:cBhvr>
                                      <p:rCtr x="35" y="-5373"/>
                                    </p:animMotion>
                                  </p:childTnLst>
                                </p:cTn>
                              </p:par>
                              <p:par>
                                <p:cTn id="7" presetID="0" presetClass="path" presetSubtype="0" accel="50000" decel="50000" fill="hold" grpId="0" nodeType="withEffect">
                                  <p:stCondLst>
                                    <p:cond delay="0"/>
                                  </p:stCondLst>
                                  <p:childTnLst>
                                    <p:animMotion origin="layout" path="M -0.00017 -0.00024 L 0.00191 -0.107 " pathEditMode="relative" rAng="0" ptsTypes="AA">
                                      <p:cBhvr>
                                        <p:cTn id="8" dur="1000" fill="hold"/>
                                        <p:tgtEl>
                                          <p:spTgt spid="25"/>
                                        </p:tgtEl>
                                        <p:attrNameLst>
                                          <p:attrName>ppt_x</p:attrName>
                                          <p:attrName>ppt_y</p:attrName>
                                        </p:attrNameLst>
                                      </p:cBhvr>
                                      <p:rCtr x="104" y="-5350"/>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00191 -0.10584 C 0.04533 -0.13062 0.17159 -0.25498 0.26225 -0.25405 C 0.3529 -0.25313 0.4868 -0.13293 0.54585 -0.10097 " pathEditMode="relative" rAng="0" ptsTypes="aaa">
                                      <p:cBhvr>
                                        <p:cTn id="12" dur="2000" fill="hold"/>
                                        <p:tgtEl>
                                          <p:spTgt spid="26"/>
                                        </p:tgtEl>
                                        <p:attrNameLst>
                                          <p:attrName>ppt_x</p:attrName>
                                          <p:attrName>ppt_y</p:attrName>
                                        </p:attrNameLst>
                                      </p:cBhvr>
                                      <p:rCtr x="27197" y="-7226"/>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1.28517E-6 1.87587E-6 L -0.00035 0.11324 " pathEditMode="relative" rAng="0" ptsTypes="AA">
                                      <p:cBhvr>
                                        <p:cTn id="16" dur="1000" fill="hold"/>
                                        <p:tgtEl>
                                          <p:spTgt spid="30"/>
                                        </p:tgtEl>
                                        <p:attrNameLst>
                                          <p:attrName>ppt_x</p:attrName>
                                          <p:attrName>ppt_y</p:attrName>
                                        </p:attrNameLst>
                                      </p:cBhvr>
                                      <p:rCtr x="-17" y="5651"/>
                                    </p:animMotion>
                                  </p:childTnLst>
                                </p:cTn>
                              </p:par>
                              <p:par>
                                <p:cTn id="17" presetID="0" presetClass="path" presetSubtype="0" accel="50000" decel="50000" fill="hold" grpId="0" nodeType="withEffect">
                                  <p:stCondLst>
                                    <p:cond delay="0"/>
                                  </p:stCondLst>
                                  <p:childTnLst>
                                    <p:animMotion origin="layout" path="M 2.38625E-6 -4.94673E-6 L -0.00018 0.10931 " pathEditMode="relative" rAng="0" ptsTypes="AA">
                                      <p:cBhvr>
                                        <p:cTn id="18" dur="1000" fill="hold"/>
                                        <p:tgtEl>
                                          <p:spTgt spid="27"/>
                                        </p:tgtEl>
                                        <p:attrNameLst>
                                          <p:attrName>ppt_x</p:attrName>
                                          <p:attrName>ppt_y</p:attrName>
                                        </p:attrNameLst>
                                      </p:cBhvr>
                                      <p:rCtr x="-17" y="5465"/>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0.00018 0.11059 C 0.0413 0.12147 0.16556 0.18394 0.24939 0.17677 C 0.33321 0.16959 0.44984 0.09 0.5026 0.0671 " pathEditMode="relative" rAng="0" ptsTypes="aaa">
                                      <p:cBhvr>
                                        <p:cTn id="22" dur="2000" fill="hold"/>
                                        <p:tgtEl>
                                          <p:spTgt spid="30"/>
                                        </p:tgtEl>
                                        <p:attrNameLst>
                                          <p:attrName>ppt_x</p:attrName>
                                          <p:attrName>ppt_y</p:attrName>
                                        </p:attrNameLst>
                                      </p:cBhvr>
                                      <p:rCtr x="25130" y="14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6" grpId="1" animBg="1"/>
      <p:bldP spid="27" grpId="0" animBg="1"/>
      <p:bldP spid="30" grpId="0" animBg="1"/>
      <p:bldP spid="3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5307" y="389264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5307" y="5124176"/>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lstStyle/>
          <a:p>
            <a:r>
              <a:rPr lang="ja-JP" altLang="en-US" dirty="0" smtClean="0"/>
              <a:t>分割メモリ</a:t>
            </a:r>
            <a:r>
              <a:rPr lang="en-US" altLang="ja-JP" dirty="0" smtClean="0"/>
              <a:t>VM</a:t>
            </a:r>
            <a:r>
              <a:rPr lang="ja-JP" altLang="en-US" dirty="0" smtClean="0"/>
              <a:t>に対する置換マイグレーションと統合マイグレーションの性能を測定</a:t>
            </a:r>
            <a:endParaRPr lang="en-US" altLang="ja-JP" dirty="0" smtClean="0"/>
          </a:p>
          <a:p>
            <a:pPr lvl="1"/>
            <a:r>
              <a:rPr lang="ja-JP" altLang="en-US" dirty="0" smtClean="0"/>
              <a:t>通常</a:t>
            </a:r>
            <a:r>
              <a:rPr lang="en-US" altLang="ja-JP" dirty="0" smtClean="0"/>
              <a:t>VM</a:t>
            </a:r>
            <a:r>
              <a:rPr lang="ja-JP" altLang="en-US" dirty="0" smtClean="0"/>
              <a:t>に対する従来の１対１マイグレーションと比較</a:t>
            </a:r>
            <a:endParaRPr lang="en-US" altLang="ja-JP" dirty="0" smtClean="0"/>
          </a:p>
          <a:p>
            <a:r>
              <a:rPr lang="ja-JP" altLang="en-US" dirty="0" smtClean="0"/>
              <a:t>実験環境</a:t>
            </a:r>
            <a:endParaRPr lang="en-US" altLang="ja-JP" dirty="0" smtClean="0"/>
          </a:p>
          <a:p>
            <a:pPr lvl="1"/>
            <a:r>
              <a:rPr lang="en-US" altLang="ja-JP" dirty="0" smtClean="0"/>
              <a:t>VM</a:t>
            </a:r>
            <a:r>
              <a:rPr lang="ja-JP" altLang="en-US" dirty="0" smtClean="0"/>
              <a:t>のメモリは事前に</a:t>
            </a:r>
            <a:r>
              <a:rPr lang="en-US" altLang="en-US" dirty="0" smtClean="0"/>
              <a:t>3</a:t>
            </a:r>
            <a:r>
              <a:rPr lang="ja-JP" altLang="en-US" dirty="0" smtClean="0"/>
              <a:t>分割</a:t>
            </a:r>
            <a:endParaRPr lang="en-US" altLang="ja-JP" dirty="0"/>
          </a:p>
        </p:txBody>
      </p:sp>
      <p:sp>
        <p:nvSpPr>
          <p:cNvPr id="6" name="テキスト ボックス 5"/>
          <p:cNvSpPr txBox="1"/>
          <p:nvPr/>
        </p:nvSpPr>
        <p:spPr>
          <a:xfrm>
            <a:off x="194037" y="370464"/>
            <a:ext cx="184666" cy="353943"/>
          </a:xfrm>
          <a:prstGeom prst="rect">
            <a:avLst/>
          </a:prstGeom>
          <a:noFill/>
        </p:spPr>
        <p:txBody>
          <a:bodyPr wrap="none" rtlCol="0">
            <a:spAutoFit/>
          </a:bodyPr>
          <a:lstStyle/>
          <a:p>
            <a:endParaRPr kumimoji="1" lang="ja-JP" altLang="en-US" dirty="0"/>
          </a:p>
        </p:txBody>
      </p:sp>
      <p:pic>
        <p:nvPicPr>
          <p:cNvPr id="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7481" y="559710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18"/>
          <p:cNvSpPr txBox="1">
            <a:spLocks noChangeArrowheads="1"/>
          </p:cNvSpPr>
          <p:nvPr/>
        </p:nvSpPr>
        <p:spPr bwMode="auto">
          <a:xfrm>
            <a:off x="1436383" y="6241825"/>
            <a:ext cx="145671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移送元ホスト</a:t>
            </a:r>
          </a:p>
        </p:txBody>
      </p:sp>
      <p:sp>
        <p:nvSpPr>
          <p:cNvPr id="10" name="正方形/長方形 9"/>
          <p:cNvSpPr/>
          <p:nvPr/>
        </p:nvSpPr>
        <p:spPr>
          <a:xfrm>
            <a:off x="549275" y="4730750"/>
            <a:ext cx="3122630" cy="133350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endParaRPr lang="en-US" altLang="ja-JP" dirty="0">
              <a:solidFill>
                <a:srgbClr val="000000"/>
              </a:solidFill>
            </a:endParaRPr>
          </a:p>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Xeon E3-1270 v3</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:32GB</a:t>
            </a:r>
          </a:p>
          <a:p>
            <a:pPr>
              <a:defRPr/>
            </a:pPr>
            <a:r>
              <a:rPr lang="en-US" altLang="ja-JP" dirty="0" err="1">
                <a:solidFill>
                  <a:srgbClr val="000000"/>
                </a:solidFill>
              </a:rPr>
              <a:t>OS:Linux</a:t>
            </a:r>
            <a:r>
              <a:rPr lang="en-US" altLang="ja-JP" dirty="0">
                <a:solidFill>
                  <a:srgbClr val="000000"/>
                </a:solidFill>
              </a:rPr>
              <a:t> 4.3</a:t>
            </a:r>
          </a:p>
          <a:p>
            <a:pPr>
              <a:defRPr/>
            </a:pPr>
            <a:r>
              <a:rPr lang="ja-JP" altLang="en-US" dirty="0">
                <a:solidFill>
                  <a:srgbClr val="000000"/>
                </a:solidFill>
              </a:rPr>
              <a:t>仮想化</a:t>
            </a:r>
            <a:r>
              <a:rPr lang="en-US" altLang="ja-JP" dirty="0">
                <a:solidFill>
                  <a:srgbClr val="000000"/>
                </a:solidFill>
              </a:rPr>
              <a:t>SW:</a:t>
            </a:r>
            <a:r>
              <a:rPr lang="de-DE" altLang="ja-JP" dirty="0">
                <a:solidFill>
                  <a:srgbClr val="000000"/>
                </a:solidFill>
                <a:latin typeface="ＭＳ Ｐゴシック"/>
              </a:rPr>
              <a:t>QEMU-KVM 2.4.1</a:t>
            </a:r>
          </a:p>
          <a:p>
            <a:pPr>
              <a:defRPr/>
            </a:pPr>
            <a:endParaRPr lang="ja-JP" altLang="en-US" dirty="0">
              <a:solidFill>
                <a:srgbClr val="000000"/>
              </a:solidFill>
            </a:endParaRPr>
          </a:p>
        </p:txBody>
      </p:sp>
      <p:sp>
        <p:nvSpPr>
          <p:cNvPr id="11" name="Rectangle 5"/>
          <p:cNvSpPr/>
          <p:nvPr/>
        </p:nvSpPr>
        <p:spPr>
          <a:xfrm>
            <a:off x="3671906" y="4800766"/>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2" name="Rectangle 22"/>
          <p:cNvSpPr/>
          <p:nvPr/>
        </p:nvSpPr>
        <p:spPr>
          <a:xfrm>
            <a:off x="3671905" y="5299981"/>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3" name="Rectangle 23"/>
          <p:cNvSpPr/>
          <p:nvPr/>
        </p:nvSpPr>
        <p:spPr>
          <a:xfrm>
            <a:off x="5666161" y="3810944"/>
            <a:ext cx="151306" cy="251331"/>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4" name="Rectangle 24"/>
          <p:cNvSpPr/>
          <p:nvPr/>
        </p:nvSpPr>
        <p:spPr>
          <a:xfrm>
            <a:off x="5673135" y="5065002"/>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cxnSp>
        <p:nvCxnSpPr>
          <p:cNvPr id="15" name="Elbow Connector 25"/>
          <p:cNvCxnSpPr>
            <a:stCxn id="13" idx="1"/>
            <a:endCxn id="11" idx="3"/>
          </p:cNvCxnSpPr>
          <p:nvPr/>
        </p:nvCxnSpPr>
        <p:spPr>
          <a:xfrm rot="10800000" flipV="1">
            <a:off x="3823215" y="3936609"/>
            <a:ext cx="1842947" cy="974443"/>
          </a:xfrm>
          <a:prstGeom prst="bentConnector3">
            <a:avLst>
              <a:gd name="adj1" fmla="val 34099"/>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Elbow Connector 27"/>
          <p:cNvCxnSpPr>
            <a:stCxn id="14" idx="1"/>
            <a:endCxn id="12" idx="3"/>
          </p:cNvCxnSpPr>
          <p:nvPr/>
        </p:nvCxnSpPr>
        <p:spPr>
          <a:xfrm rot="10800000" flipV="1">
            <a:off x="3823213" y="5175288"/>
            <a:ext cx="1849922" cy="234979"/>
          </a:xfrm>
          <a:prstGeom prst="bentConnector3">
            <a:avLst>
              <a:gd name="adj1" fmla="val 50000"/>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0" name="テキスト ボックス 18"/>
          <p:cNvSpPr txBox="1">
            <a:spLocks noChangeArrowheads="1"/>
          </p:cNvSpPr>
          <p:nvPr/>
        </p:nvSpPr>
        <p:spPr bwMode="auto">
          <a:xfrm>
            <a:off x="6346929" y="2929578"/>
            <a:ext cx="2012156"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41" name="正方形/長方形 40"/>
          <p:cNvSpPr/>
          <p:nvPr/>
        </p:nvSpPr>
        <p:spPr>
          <a:xfrm>
            <a:off x="5817467" y="3303294"/>
            <a:ext cx="3122630" cy="127000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endParaRPr lang="en-US" altLang="ja-JP" dirty="0">
              <a:solidFill>
                <a:srgbClr val="000000"/>
              </a:solidFill>
            </a:endParaRPr>
          </a:p>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Xeon E3-1270 v3</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:32GB</a:t>
            </a:r>
          </a:p>
          <a:p>
            <a:pPr>
              <a:defRPr/>
            </a:pPr>
            <a:r>
              <a:rPr lang="en-US" altLang="ja-JP" dirty="0" err="1">
                <a:solidFill>
                  <a:srgbClr val="000000"/>
                </a:solidFill>
              </a:rPr>
              <a:t>OS:Linux</a:t>
            </a:r>
            <a:r>
              <a:rPr lang="en-US" altLang="ja-JP" dirty="0">
                <a:solidFill>
                  <a:srgbClr val="000000"/>
                </a:solidFill>
              </a:rPr>
              <a:t> 4.3</a:t>
            </a:r>
          </a:p>
          <a:p>
            <a:pPr>
              <a:defRPr/>
            </a:pPr>
            <a:r>
              <a:rPr lang="ja-JP" altLang="en-US" dirty="0">
                <a:solidFill>
                  <a:srgbClr val="000000"/>
                </a:solidFill>
              </a:rPr>
              <a:t>仮想化</a:t>
            </a:r>
            <a:r>
              <a:rPr lang="en-US" altLang="ja-JP" dirty="0">
                <a:solidFill>
                  <a:srgbClr val="000000"/>
                </a:solidFill>
              </a:rPr>
              <a:t>SW:</a:t>
            </a:r>
            <a:r>
              <a:rPr lang="de-DE" altLang="ja-JP" dirty="0">
                <a:solidFill>
                  <a:srgbClr val="000000"/>
                </a:solidFill>
                <a:latin typeface="ＭＳ Ｐゴシック"/>
              </a:rPr>
              <a:t>QEMU-KVM 2.4.1</a:t>
            </a:r>
          </a:p>
          <a:p>
            <a:pPr>
              <a:defRPr/>
            </a:pPr>
            <a:endParaRPr lang="ja-JP" altLang="en-US" dirty="0">
              <a:solidFill>
                <a:srgbClr val="000000"/>
              </a:solidFill>
            </a:endParaRPr>
          </a:p>
        </p:txBody>
      </p:sp>
      <p:sp>
        <p:nvSpPr>
          <p:cNvPr id="46" name="テキスト ボックス 18"/>
          <p:cNvSpPr txBox="1">
            <a:spLocks noChangeArrowheads="1"/>
          </p:cNvSpPr>
          <p:nvPr/>
        </p:nvSpPr>
        <p:spPr bwMode="auto">
          <a:xfrm>
            <a:off x="5817467" y="6513125"/>
            <a:ext cx="307728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移送先サブホスト１・２</a:t>
            </a:r>
          </a:p>
        </p:txBody>
      </p:sp>
      <p:sp>
        <p:nvSpPr>
          <p:cNvPr id="47" name="正方形/長方形 46"/>
          <p:cNvSpPr/>
          <p:nvPr/>
        </p:nvSpPr>
        <p:spPr>
          <a:xfrm>
            <a:off x="5824443" y="4653135"/>
            <a:ext cx="3122630" cy="88884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Intel Core i7-8700</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:64GB</a:t>
            </a:r>
          </a:p>
          <a:p>
            <a:pPr>
              <a:defRPr/>
            </a:pPr>
            <a:r>
              <a:rPr lang="en-US" altLang="ja-JP" dirty="0" err="1">
                <a:solidFill>
                  <a:srgbClr val="000000"/>
                </a:solidFill>
              </a:rPr>
              <a:t>OS:Linux</a:t>
            </a:r>
            <a:r>
              <a:rPr lang="en-US" altLang="ja-JP" dirty="0">
                <a:solidFill>
                  <a:srgbClr val="000000"/>
                </a:solidFill>
              </a:rPr>
              <a:t> 4.15</a:t>
            </a:r>
          </a:p>
        </p:txBody>
      </p:sp>
      <p:sp>
        <p:nvSpPr>
          <p:cNvPr id="5" name="TextBox 4"/>
          <p:cNvSpPr txBox="1"/>
          <p:nvPr/>
        </p:nvSpPr>
        <p:spPr>
          <a:xfrm>
            <a:off x="3934854" y="4515923"/>
            <a:ext cx="917239" cy="369332"/>
          </a:xfrm>
          <a:prstGeom prst="rect">
            <a:avLst/>
          </a:prstGeom>
          <a:noFill/>
        </p:spPr>
        <p:txBody>
          <a:bodyPr wrap="none" rtlCol="0">
            <a:spAutoFit/>
          </a:bodyPr>
          <a:lstStyle/>
          <a:p>
            <a:r>
              <a:rPr kumimoji="1" lang="en-US" altLang="ja-JP" dirty="0"/>
              <a:t>10GbE</a:t>
            </a:r>
            <a:endParaRPr kumimoji="1" lang="ja-JP" altLang="en-US" dirty="0"/>
          </a:p>
        </p:txBody>
      </p:sp>
      <p:pic>
        <p:nvPicPr>
          <p:cNvPr id="34"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15307" y="597082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Rectangle 22"/>
          <p:cNvSpPr/>
          <p:nvPr/>
        </p:nvSpPr>
        <p:spPr>
          <a:xfrm>
            <a:off x="3671904" y="5723027"/>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37" name="Rectangle 24"/>
          <p:cNvSpPr/>
          <p:nvPr/>
        </p:nvSpPr>
        <p:spPr>
          <a:xfrm>
            <a:off x="5673135" y="6021003"/>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cxnSp>
        <p:nvCxnSpPr>
          <p:cNvPr id="38" name="Elbow Connector 27"/>
          <p:cNvCxnSpPr>
            <a:stCxn id="37" idx="1"/>
            <a:endCxn id="36" idx="3"/>
          </p:cNvCxnSpPr>
          <p:nvPr/>
        </p:nvCxnSpPr>
        <p:spPr>
          <a:xfrm rot="10800000">
            <a:off x="3823213" y="5833314"/>
            <a:ext cx="1849923" cy="297976"/>
          </a:xfrm>
          <a:prstGeom prst="bentConnector3">
            <a:avLst>
              <a:gd name="adj1" fmla="val 50000"/>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2" name="正方形/長方形 41"/>
          <p:cNvSpPr/>
          <p:nvPr/>
        </p:nvSpPr>
        <p:spPr>
          <a:xfrm>
            <a:off x="5824443" y="5589240"/>
            <a:ext cx="3122629" cy="953966"/>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Intel Core i7-8700</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:64GB</a:t>
            </a:r>
          </a:p>
          <a:p>
            <a:pPr>
              <a:defRPr/>
            </a:pPr>
            <a:r>
              <a:rPr lang="en-US" altLang="ja-JP" dirty="0" err="1">
                <a:solidFill>
                  <a:srgbClr val="000000"/>
                </a:solidFill>
              </a:rPr>
              <a:t>OS:Linux</a:t>
            </a:r>
            <a:r>
              <a:rPr lang="en-US" altLang="ja-JP" dirty="0">
                <a:solidFill>
                  <a:srgbClr val="000000"/>
                </a:solidFill>
              </a:rPr>
              <a:t> 4.15</a:t>
            </a:r>
          </a:p>
        </p:txBody>
      </p:sp>
    </p:spTree>
    <p:extLst>
      <p:ext uri="{BB962C8B-B14F-4D97-AF65-F5344CB8AC3E}">
        <p14:creationId xmlns:p14="http://schemas.microsoft.com/office/powerpoint/2010/main" val="2721504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様々な部分マイグレーションの性能</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マイグレーション時間</a:t>
            </a:r>
            <a:endParaRPr lang="en-US" altLang="ja-JP" dirty="0" smtClean="0"/>
          </a:p>
          <a:p>
            <a:pPr lvl="1"/>
            <a:r>
              <a:rPr lang="ja-JP" altLang="en-US" dirty="0" smtClean="0"/>
              <a:t>部分マイグレーションでは従来の</a:t>
            </a:r>
            <a:r>
              <a:rPr lang="en-US" altLang="ja-JP" dirty="0" smtClean="0"/>
              <a:t>1/3</a:t>
            </a:r>
            <a:r>
              <a:rPr lang="ja-JP" altLang="en-US" dirty="0" smtClean="0"/>
              <a:t>に短縮</a:t>
            </a:r>
            <a:endParaRPr lang="en-US" altLang="ja-JP" dirty="0" smtClean="0"/>
          </a:p>
          <a:p>
            <a:pPr lvl="1"/>
            <a:r>
              <a:rPr lang="en-US" altLang="ja-JP" dirty="0" smtClean="0"/>
              <a:t>VM</a:t>
            </a:r>
            <a:r>
              <a:rPr lang="ja-JP" altLang="en-US" dirty="0" smtClean="0"/>
              <a:t>のメモリ量に比例</a:t>
            </a:r>
            <a:endParaRPr lang="en-US" altLang="ja-JP" dirty="0" smtClean="0"/>
          </a:p>
          <a:p>
            <a:r>
              <a:rPr lang="ja-JP" altLang="en-US" dirty="0" smtClean="0"/>
              <a:t>ダウンタイム</a:t>
            </a:r>
            <a:endParaRPr lang="en-US" altLang="ja-JP" dirty="0" smtClean="0"/>
          </a:p>
          <a:p>
            <a:pPr lvl="1"/>
            <a:r>
              <a:rPr lang="ja-JP" altLang="en-US" dirty="0" smtClean="0"/>
              <a:t>置換／統合マイグレーションでは減少</a:t>
            </a:r>
            <a:endParaRPr lang="en-US" altLang="ja-JP" dirty="0" smtClean="0"/>
          </a:p>
          <a:p>
            <a:pPr lvl="2"/>
            <a:r>
              <a:rPr lang="en-US" altLang="ja-JP" dirty="0" smtClean="0"/>
              <a:t>VM</a:t>
            </a:r>
            <a:r>
              <a:rPr lang="ja-JP" altLang="en-US" dirty="0" smtClean="0"/>
              <a:t>停止後に転送されるデータ量が少なかったため</a:t>
            </a:r>
            <a:endParaRPr lang="en-US" altLang="ja-JP"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361793"/>
            <a:ext cx="4330261" cy="2496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30261" y="4361793"/>
            <a:ext cx="4813739" cy="2496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2469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高負荷</a:t>
            </a:r>
            <a:r>
              <a:rPr lang="en-US" altLang="ja-JP" smtClean="0"/>
              <a:t>VM</a:t>
            </a:r>
            <a:r>
              <a:rPr lang="ja-JP" altLang="en-US" smtClean="0"/>
              <a:t>の</a:t>
            </a:r>
            <a:r>
              <a:rPr lang="en-US" altLang="ja-JP" smtClean="0"/>
              <a:t/>
            </a:r>
            <a:br>
              <a:rPr lang="en-US" altLang="ja-JP" smtClean="0"/>
            </a:br>
            <a:r>
              <a:rPr lang="ja-JP" altLang="en-US" smtClean="0"/>
              <a:t>マイグレーション性能</a:t>
            </a:r>
            <a:endParaRPr lang="ja-JP" altLang="en-US" dirty="0"/>
          </a:p>
        </p:txBody>
      </p:sp>
      <p:sp>
        <p:nvSpPr>
          <p:cNvPr id="3" name="コンテンツ プレースホルダー 2"/>
          <p:cNvSpPr>
            <a:spLocks noGrp="1"/>
          </p:cNvSpPr>
          <p:nvPr>
            <p:ph idx="1"/>
          </p:nvPr>
        </p:nvSpPr>
        <p:spPr/>
        <p:txBody>
          <a:bodyPr/>
          <a:lstStyle/>
          <a:p>
            <a:r>
              <a:rPr lang="ja-JP" altLang="en-US" dirty="0" smtClean="0"/>
              <a:t>メモリの書き換えを繰り返す</a:t>
            </a:r>
            <a:r>
              <a:rPr lang="en-US" altLang="ja-JP" dirty="0" smtClean="0"/>
              <a:t>VM</a:t>
            </a:r>
            <a:r>
              <a:rPr lang="ja-JP" altLang="en-US" dirty="0" smtClean="0"/>
              <a:t>のマイグレーション性能を測定</a:t>
            </a:r>
            <a:endParaRPr lang="en-US" altLang="ja-JP" dirty="0" smtClean="0"/>
          </a:p>
          <a:p>
            <a:pPr lvl="1"/>
            <a:r>
              <a:rPr lang="ja-JP" altLang="en-US" dirty="0" smtClean="0"/>
              <a:t>メモリの再送によりマイグレーション時間が増加</a:t>
            </a:r>
            <a:endParaRPr lang="en-US" altLang="ja-JP" dirty="0" smtClean="0"/>
          </a:p>
          <a:p>
            <a:pPr lvl="2"/>
            <a:r>
              <a:rPr lang="ja-JP" altLang="en-US" dirty="0" smtClean="0"/>
              <a:t>サブホストの置換マイグレーションは低負荷時と同程度</a:t>
            </a:r>
            <a:endParaRPr lang="en-US" altLang="ja-JP" dirty="0" smtClean="0"/>
          </a:p>
          <a:p>
            <a:pPr lvl="2"/>
            <a:r>
              <a:rPr lang="ja-JP" altLang="en-US" dirty="0" smtClean="0"/>
              <a:t>部分マイグレーションのほうが従来よりまだ高速</a:t>
            </a:r>
            <a:endParaRPr lang="en-US" altLang="ja-JP" dirty="0" smtClean="0"/>
          </a:p>
          <a:p>
            <a:pPr lvl="1"/>
            <a:r>
              <a:rPr lang="ja-JP" altLang="en-US" dirty="0" smtClean="0"/>
              <a:t>ダウンタイムは従来と同程度</a:t>
            </a:r>
            <a:endParaRPr lang="en-US" altLang="ja-JP"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pPr/>
              <a:t>17</a:t>
            </a:fld>
            <a:endParaRPr lang="ja-JP" alt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10756"/>
            <a:ext cx="4515556" cy="2647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5557" y="4210756"/>
            <a:ext cx="4628444" cy="2647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7916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マイグレーション後の</a:t>
            </a:r>
            <a:r>
              <a:rPr lang="en-US" altLang="ja-JP" dirty="0" smtClean="0"/>
              <a:t>VM</a:t>
            </a:r>
            <a:r>
              <a:rPr lang="ja-JP" altLang="en-US" dirty="0" smtClean="0"/>
              <a:t>の性能</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マイグレーション前後でインメモリ・データベースの性能を測定</a:t>
            </a:r>
            <a:endParaRPr lang="en-US" altLang="ja-JP" dirty="0" smtClean="0"/>
          </a:p>
          <a:p>
            <a:pPr lvl="1"/>
            <a:r>
              <a:rPr lang="ja-JP" altLang="en-US" dirty="0" smtClean="0"/>
              <a:t>分割マイグレーション後はリモートページングが頻発して性能が大幅に低下</a:t>
            </a:r>
            <a:endParaRPr lang="en-US" altLang="ja-JP" dirty="0" smtClean="0"/>
          </a:p>
          <a:p>
            <a:pPr lvl="1"/>
            <a:r>
              <a:rPr lang="ja-JP" altLang="en-US" dirty="0" smtClean="0"/>
              <a:t>統合マイグレーション後は</a:t>
            </a:r>
            <a:r>
              <a:rPr lang="en-US" altLang="ja-JP" dirty="0" smtClean="0"/>
              <a:t>VM</a:t>
            </a:r>
            <a:r>
              <a:rPr lang="ja-JP" altLang="en-US" dirty="0" smtClean="0"/>
              <a:t>の分割前と同等の性能</a:t>
            </a:r>
            <a:endParaRPr lang="en-US" altLang="ja-JP"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18</a:t>
            </a:fld>
            <a:endParaRPr lang="ja-JP" altLang="en-US" dirty="0">
              <a:solidFill>
                <a:srgbClr val="00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089" y="3826933"/>
            <a:ext cx="6784622" cy="3031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1178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関連研究</a:t>
            </a:r>
          </a:p>
        </p:txBody>
      </p:sp>
      <p:sp>
        <p:nvSpPr>
          <p:cNvPr id="3" name="コンテンツ プレースホルダー 2"/>
          <p:cNvSpPr>
            <a:spLocks noGrp="1"/>
          </p:cNvSpPr>
          <p:nvPr>
            <p:ph idx="1"/>
          </p:nvPr>
        </p:nvSpPr>
        <p:spPr>
          <a:xfrm>
            <a:off x="549275" y="1600200"/>
            <a:ext cx="8042276" cy="4675467"/>
          </a:xfrm>
        </p:spPr>
        <p:txBody>
          <a:bodyPr>
            <a:normAutofit fontScale="92500"/>
          </a:bodyPr>
          <a:lstStyle/>
          <a:p>
            <a:r>
              <a:rPr lang="en-US" altLang="ja-JP" sz="3000" dirty="0" err="1"/>
              <a:t>MemX</a:t>
            </a:r>
            <a:r>
              <a:rPr lang="ja-JP" altLang="ja-JP" dirty="0"/>
              <a:t> </a:t>
            </a:r>
            <a:r>
              <a:rPr lang="en-US" altLang="ja-JP" dirty="0"/>
              <a:t> </a:t>
            </a:r>
            <a:r>
              <a:rPr lang="en-US" altLang="ja-JP" sz="2200" dirty="0"/>
              <a:t>[Deshpande+ ICPP’10]</a:t>
            </a:r>
          </a:p>
          <a:p>
            <a:pPr lvl="1"/>
            <a:r>
              <a:rPr lang="ja-JP" altLang="en-US" sz="2600" dirty="0"/>
              <a:t>サブホストの置換マイグレーションをサポート</a:t>
            </a:r>
            <a:endParaRPr lang="en-US" altLang="ja-JP" sz="2600" dirty="0"/>
          </a:p>
          <a:p>
            <a:pPr lvl="1"/>
            <a:r>
              <a:rPr lang="ja-JP" altLang="en-US" sz="2600" dirty="0"/>
              <a:t>マイグレーション中のリモートページングは考慮しない</a:t>
            </a:r>
            <a:endParaRPr lang="en-US" altLang="ja-JP" sz="2600" dirty="0"/>
          </a:p>
          <a:p>
            <a:r>
              <a:rPr lang="en-US" altLang="ja-JP" sz="3000" dirty="0"/>
              <a:t>Scatter-Gather Migration </a:t>
            </a:r>
            <a:r>
              <a:rPr lang="en-US" altLang="ja-JP" sz="2200" dirty="0"/>
              <a:t>[Deshpande+ CLOUD'14]</a:t>
            </a:r>
          </a:p>
          <a:p>
            <a:pPr lvl="1"/>
            <a:r>
              <a:rPr lang="ja-JP" altLang="en-US" sz="2600" dirty="0"/>
              <a:t>後半部分が統合マイグレーションに似ている</a:t>
            </a:r>
            <a:endParaRPr lang="en-US" altLang="ja-JP" sz="2600" dirty="0"/>
          </a:p>
          <a:p>
            <a:pPr lvl="1"/>
            <a:r>
              <a:rPr lang="ja-JP" altLang="en-US" sz="2600" dirty="0"/>
              <a:t>マイグレーション中のページングは単純に対処可能</a:t>
            </a:r>
            <a:endParaRPr lang="en-US" altLang="ja-JP" sz="2600" dirty="0"/>
          </a:p>
          <a:p>
            <a:r>
              <a:rPr lang="en-US" altLang="ja-JP" sz="3000" dirty="0"/>
              <a:t>Jettison</a:t>
            </a:r>
            <a:r>
              <a:rPr lang="en-US" altLang="ja-JP" dirty="0"/>
              <a:t> </a:t>
            </a:r>
            <a:r>
              <a:rPr lang="en-US" altLang="ja-JP" sz="2200" dirty="0"/>
              <a:t>[</a:t>
            </a:r>
            <a:r>
              <a:rPr lang="en-US" altLang="ja-JP" sz="2200" dirty="0" err="1"/>
              <a:t>Bila</a:t>
            </a:r>
            <a:r>
              <a:rPr lang="en-US" altLang="ja-JP" sz="2200" dirty="0"/>
              <a:t>+ EuroSys'12]</a:t>
            </a:r>
          </a:p>
          <a:p>
            <a:pPr lvl="1"/>
            <a:r>
              <a:rPr lang="ja-JP" altLang="en-US" sz="2600" dirty="0"/>
              <a:t>デスクトップ</a:t>
            </a:r>
            <a:r>
              <a:rPr lang="en-US" altLang="ja-JP" sz="2600" dirty="0"/>
              <a:t>VM</a:t>
            </a:r>
            <a:r>
              <a:rPr lang="ja-JP" altLang="en-US" sz="2600" dirty="0"/>
              <a:t>の一部だけをサーバにマイグレーションしたり戻したりできる</a:t>
            </a:r>
            <a:endParaRPr lang="en-US" altLang="ja-JP" sz="2600" dirty="0"/>
          </a:p>
          <a:p>
            <a:pPr lvl="1"/>
            <a:r>
              <a:rPr lang="ja-JP" altLang="en-US" sz="2600" dirty="0"/>
              <a:t>部分マイグレーションの１つの形態</a:t>
            </a:r>
            <a:endParaRPr lang="en-US" altLang="ja-JP" sz="2600" dirty="0"/>
          </a:p>
        </p:txBody>
      </p:sp>
      <p:sp>
        <p:nvSpPr>
          <p:cNvPr id="4" name="スライド番号プレースホルダー 3"/>
          <p:cNvSpPr>
            <a:spLocks noGrp="1"/>
          </p:cNvSpPr>
          <p:nvPr>
            <p:ph type="sldNum" sz="quarter" idx="12"/>
          </p:nvPr>
        </p:nvSpPr>
        <p:spPr/>
        <p:txBody>
          <a:bodyPr/>
          <a:lstStyle/>
          <a:p>
            <a:fld id="{9DB19356-D736-9644-A745-202533CB3236}" type="slidenum">
              <a:rPr lang="ja-JP" altLang="en-US" smtClean="0">
                <a:solidFill>
                  <a:srgbClr val="000000"/>
                </a:solidFill>
              </a:rPr>
              <a:pPr/>
              <a:t>19</a:t>
            </a:fld>
            <a:endParaRPr lang="ja-JP" altLang="en-US" dirty="0">
              <a:solidFill>
                <a:srgbClr val="000000"/>
              </a:solidFill>
            </a:endParaRPr>
          </a:p>
        </p:txBody>
      </p:sp>
    </p:spTree>
    <p:extLst>
      <p:ext uri="{BB962C8B-B14F-4D97-AF65-F5344CB8AC3E}">
        <p14:creationId xmlns:p14="http://schemas.microsoft.com/office/powerpoint/2010/main" val="178684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タイトル 1"/>
          <p:cNvSpPr>
            <a:spLocks noGrp="1"/>
          </p:cNvSpPr>
          <p:nvPr>
            <p:ph type="title"/>
          </p:nvPr>
        </p:nvSpPr>
        <p:spPr/>
        <p:txBody>
          <a:bodyPr/>
          <a:lstStyle/>
          <a:p>
            <a:r>
              <a:rPr lang="ja-JP" altLang="en-US"/>
              <a:t>大容量メモリを持つ</a:t>
            </a:r>
            <a:r>
              <a:rPr lang="en-US" altLang="ja-JP" dirty="0"/>
              <a:t>VM</a:t>
            </a:r>
            <a:endParaRPr lang="ja-JP" altLang="en-US" dirty="0"/>
          </a:p>
        </p:txBody>
      </p:sp>
      <p:sp>
        <p:nvSpPr>
          <p:cNvPr id="6146" name="コンテンツ プレースホルダー 2"/>
          <p:cNvSpPr>
            <a:spLocks noGrp="1"/>
          </p:cNvSpPr>
          <p:nvPr>
            <p:ph idx="1"/>
          </p:nvPr>
        </p:nvSpPr>
        <p:spPr/>
        <p:txBody>
          <a:bodyPr/>
          <a:lstStyle/>
          <a:p>
            <a:r>
              <a:rPr lang="en-US" altLang="ja-JP"/>
              <a:t>IaaS</a:t>
            </a:r>
            <a:r>
              <a:rPr lang="ja-JP" altLang="en-US"/>
              <a:t>型クラウドが普及</a:t>
            </a:r>
            <a:endParaRPr lang="en-US" altLang="ja-JP"/>
          </a:p>
          <a:p>
            <a:pPr lvl="1"/>
            <a:r>
              <a:rPr lang="ja-JP" altLang="en-US"/>
              <a:t>仮想マシン（</a:t>
            </a:r>
            <a:r>
              <a:rPr lang="en-US" altLang="ja-JP"/>
              <a:t>VM</a:t>
            </a:r>
            <a:r>
              <a:rPr lang="ja-JP" altLang="en-US"/>
              <a:t>）を提供</a:t>
            </a:r>
            <a:endParaRPr lang="en-US" altLang="ja-JP"/>
          </a:p>
          <a:p>
            <a:pPr lvl="1"/>
            <a:r>
              <a:rPr lang="ja-JP" altLang="en-US"/>
              <a:t>ユーザは</a:t>
            </a:r>
            <a:r>
              <a:rPr lang="en-US" altLang="ja-JP"/>
              <a:t>VM</a:t>
            </a:r>
            <a:r>
              <a:rPr lang="ja-JP" altLang="en-US"/>
              <a:t>内のシステムを自由に構築可能</a:t>
            </a:r>
            <a:endParaRPr lang="en-US" altLang="ja-JP"/>
          </a:p>
          <a:p>
            <a:r>
              <a:rPr lang="ja-JP" altLang="en-US"/>
              <a:t>大容量メモリを持つ</a:t>
            </a:r>
            <a:r>
              <a:rPr lang="en-US" altLang="ja-JP"/>
              <a:t>VM</a:t>
            </a:r>
            <a:r>
              <a:rPr lang="ja-JP" altLang="en-US"/>
              <a:t>も提供</a:t>
            </a:r>
            <a:endParaRPr lang="en-US" altLang="ja-JP"/>
          </a:p>
          <a:p>
            <a:pPr lvl="1"/>
            <a:r>
              <a:rPr lang="en-US" altLang="ja-JP"/>
              <a:t>Amazon</a:t>
            </a:r>
            <a:r>
              <a:rPr lang="ja-JP" altLang="en-US"/>
              <a:t> </a:t>
            </a:r>
            <a:r>
              <a:rPr lang="en-US" altLang="ja-JP"/>
              <a:t>EC2:</a:t>
            </a:r>
            <a:r>
              <a:rPr lang="ja-JP" altLang="en-US"/>
              <a:t> </a:t>
            </a:r>
            <a:r>
              <a:rPr lang="en-US" altLang="ja-JP"/>
              <a:t>12TB</a:t>
            </a:r>
            <a:r>
              <a:rPr lang="ja-JP" altLang="en-US"/>
              <a:t>の</a:t>
            </a:r>
            <a:r>
              <a:rPr lang="en-US" altLang="ja-JP"/>
              <a:t>High Memory</a:t>
            </a:r>
            <a:r>
              <a:rPr lang="ja-JP" altLang="en-US"/>
              <a:t>インスタンス</a:t>
            </a:r>
            <a:endParaRPr lang="en-US" altLang="ja-JP"/>
          </a:p>
          <a:p>
            <a:pPr lvl="2"/>
            <a:r>
              <a:rPr lang="en-US" altLang="ja-JP"/>
              <a:t>2019</a:t>
            </a:r>
            <a:r>
              <a:rPr lang="ja-JP" altLang="en-US"/>
              <a:t>年には</a:t>
            </a:r>
            <a:r>
              <a:rPr lang="en-US" altLang="ja-JP"/>
              <a:t>24TB</a:t>
            </a:r>
            <a:r>
              <a:rPr lang="ja-JP" altLang="en-US"/>
              <a:t>のインスタンスを提供予定</a:t>
            </a:r>
            <a:endParaRPr lang="en-US" altLang="ja-JP"/>
          </a:p>
          <a:p>
            <a:pPr lvl="1"/>
            <a:r>
              <a:rPr lang="ja-JP" altLang="en-US"/>
              <a:t>インメモリデータベースやビッグデータ解析に利用</a:t>
            </a:r>
            <a:endParaRPr lang="en-US" altLang="ja-JP"/>
          </a:p>
          <a:p>
            <a:endParaRPr lang="en-US" altLang="ja-JP"/>
          </a:p>
          <a:p>
            <a:endParaRPr lang="en-US" altLang="ja-JP" dirty="0"/>
          </a:p>
        </p:txBody>
      </p:sp>
      <p:sp>
        <p:nvSpPr>
          <p:cNvPr id="6147" name="スライド番号プレースホルダー 3"/>
          <p:cNvSpPr>
            <a:spLocks noGrp="1"/>
          </p:cNvSpPr>
          <p:nvPr>
            <p:ph type="sldNum" sz="quarter" idx="12"/>
          </p:nvPr>
        </p:nvSpPr>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A26BEE4B-A6C6-D147-95C5-0B4D2329890A}" type="slidenum">
              <a:rPr lang="ja-JP" altLang="en-US" smtClean="0"/>
              <a:pPr/>
              <a:t>2</a:t>
            </a:fld>
            <a:endParaRPr lang="ja-JP" altLang="en-US"/>
          </a:p>
        </p:txBody>
      </p:sp>
      <p:sp>
        <p:nvSpPr>
          <p:cNvPr id="2" name="雲 1"/>
          <p:cNvSpPr/>
          <p:nvPr/>
        </p:nvSpPr>
        <p:spPr>
          <a:xfrm>
            <a:off x="1997557" y="4927607"/>
            <a:ext cx="4967617" cy="1713186"/>
          </a:xfrm>
          <a:prstGeom prst="cloud">
            <a:avLst/>
          </a:prstGeom>
          <a:solidFill>
            <a:schemeClr val="bg1"/>
          </a:solidFill>
          <a:ln>
            <a:solidFill>
              <a:schemeClr val="bg2">
                <a:lumMod val="5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dirty="0"/>
          </a:p>
        </p:txBody>
      </p:sp>
      <p:sp>
        <p:nvSpPr>
          <p:cNvPr id="5" name="テキスト ボックス 23"/>
          <p:cNvSpPr txBox="1">
            <a:spLocks noChangeArrowheads="1"/>
          </p:cNvSpPr>
          <p:nvPr/>
        </p:nvSpPr>
        <p:spPr bwMode="auto">
          <a:xfrm>
            <a:off x="3693324" y="4829597"/>
            <a:ext cx="121025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en-US" altLang="en-US" dirty="0"/>
              <a:t>仮想マシン</a:t>
            </a:r>
            <a:endParaRPr lang="ja-JP" altLang="en-US" dirty="0"/>
          </a:p>
        </p:txBody>
      </p:sp>
      <p:sp>
        <p:nvSpPr>
          <p:cNvPr id="10" name="正方形/長方形 9"/>
          <p:cNvSpPr/>
          <p:nvPr/>
        </p:nvSpPr>
        <p:spPr>
          <a:xfrm>
            <a:off x="3190485" y="5243129"/>
            <a:ext cx="2134084" cy="1116735"/>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1" name="角丸四角形 10"/>
          <p:cNvSpPr/>
          <p:nvPr/>
        </p:nvSpPr>
        <p:spPr>
          <a:xfrm>
            <a:off x="3305964" y="5342686"/>
            <a:ext cx="730899" cy="93429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2" name="角丸四角形 11"/>
          <p:cNvSpPr/>
          <p:nvPr/>
        </p:nvSpPr>
        <p:spPr>
          <a:xfrm>
            <a:off x="4171803" y="5342686"/>
            <a:ext cx="1077470" cy="934295"/>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a:p>
            <a:pPr algn="ctr">
              <a:defRPr/>
            </a:pPr>
            <a:r>
              <a:rPr lang="en-US" altLang="en-US" dirty="0">
                <a:solidFill>
                  <a:srgbClr val="000000"/>
                </a:solidFill>
              </a:rPr>
              <a:t>12</a:t>
            </a:r>
            <a:r>
              <a:rPr lang="en-US" altLang="ja-JP" dirty="0">
                <a:solidFill>
                  <a:srgbClr val="000000"/>
                </a:solidFill>
              </a:rPr>
              <a:t>TB</a:t>
            </a:r>
          </a:p>
        </p:txBody>
      </p:sp>
    </p:spTree>
    <p:extLst>
      <p:ext uri="{BB962C8B-B14F-4D97-AF65-F5344CB8AC3E}">
        <p14:creationId xmlns:p14="http://schemas.microsoft.com/office/powerpoint/2010/main" val="366165579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r>
              <a:rPr lang="ja-JP" altLang="en-US"/>
              <a:t>まとめ</a:t>
            </a:r>
            <a:endParaRPr lang="ja-JP" altLang="en-US" dirty="0"/>
          </a:p>
        </p:txBody>
      </p:sp>
      <p:sp>
        <p:nvSpPr>
          <p:cNvPr id="21506" name="コンテンツ プレースホルダー 2"/>
          <p:cNvSpPr>
            <a:spLocks noGrp="1"/>
          </p:cNvSpPr>
          <p:nvPr>
            <p:ph idx="1"/>
          </p:nvPr>
        </p:nvSpPr>
        <p:spPr/>
        <p:txBody>
          <a:bodyPr/>
          <a:lstStyle/>
          <a:p>
            <a:r>
              <a:rPr lang="ja-JP" altLang="en-US" dirty="0"/>
              <a:t>分割メモリ</a:t>
            </a:r>
            <a:r>
              <a:rPr lang="en-US" altLang="ja-JP" dirty="0"/>
              <a:t>VM</a:t>
            </a:r>
            <a:r>
              <a:rPr lang="ja-JP" altLang="en-US" dirty="0"/>
              <a:t>に対して柔軟かつ高速な部分マイグレーションを可能にする</a:t>
            </a:r>
            <a:r>
              <a:rPr lang="en-US" altLang="ja-JP" dirty="0" err="1"/>
              <a:t>IPmigrate</a:t>
            </a:r>
            <a:r>
              <a:rPr lang="ja-JP" altLang="en-US" dirty="0"/>
              <a:t>を提案</a:t>
            </a:r>
            <a:endParaRPr lang="en-US" altLang="ja-JP" dirty="0"/>
          </a:p>
          <a:p>
            <a:pPr lvl="1"/>
            <a:r>
              <a:rPr lang="ja-JP" altLang="en-US" dirty="0"/>
              <a:t>置換マイグレーション</a:t>
            </a:r>
            <a:endParaRPr lang="en-US" altLang="ja-JP" dirty="0"/>
          </a:p>
          <a:p>
            <a:pPr lvl="2"/>
            <a:r>
              <a:rPr lang="ja-JP" altLang="en-US" dirty="0"/>
              <a:t>分割メモリ</a:t>
            </a:r>
            <a:r>
              <a:rPr lang="en-US" altLang="ja-JP" dirty="0"/>
              <a:t>VM</a:t>
            </a:r>
            <a:r>
              <a:rPr lang="ja-JP" altLang="en-US" dirty="0"/>
              <a:t>の一部をホスト単位で移動</a:t>
            </a:r>
            <a:endParaRPr lang="en-US" altLang="ja-JP" dirty="0"/>
          </a:p>
          <a:p>
            <a:pPr lvl="1"/>
            <a:r>
              <a:rPr lang="ja-JP" altLang="en-US" dirty="0"/>
              <a:t>統合マイグレーション</a:t>
            </a:r>
            <a:endParaRPr lang="en-US" altLang="ja-JP" dirty="0"/>
          </a:p>
          <a:p>
            <a:pPr lvl="2"/>
            <a:r>
              <a:rPr lang="ja-JP" altLang="en-US" dirty="0"/>
              <a:t>分割メモリ</a:t>
            </a:r>
            <a:r>
              <a:rPr lang="en-US" altLang="ja-JP" dirty="0"/>
              <a:t>VM</a:t>
            </a:r>
            <a:r>
              <a:rPr lang="ja-JP" altLang="en-US" dirty="0"/>
              <a:t>の一部をホスト単位で一つのホストに集約</a:t>
            </a:r>
            <a:endParaRPr lang="en-US" altLang="ja-JP" dirty="0"/>
          </a:p>
          <a:p>
            <a:r>
              <a:rPr lang="ja-JP" altLang="en-US" dirty="0"/>
              <a:t>今後の課題</a:t>
            </a:r>
            <a:endParaRPr lang="en-US" altLang="ja-JP" dirty="0"/>
          </a:p>
          <a:p>
            <a:pPr lvl="1"/>
            <a:r>
              <a:rPr lang="ja-JP" altLang="en-US" dirty="0"/>
              <a:t>ビッグデータ処理を模した様々なベンチマークの実行</a:t>
            </a:r>
            <a:endParaRPr lang="en-US" altLang="ja-JP" dirty="0"/>
          </a:p>
          <a:p>
            <a:pPr lvl="1"/>
            <a:r>
              <a:rPr lang="ja-JP" altLang="en-US" dirty="0"/>
              <a:t>より柔軟な部分マイグレーションの実現</a:t>
            </a:r>
            <a:endParaRPr lang="en-US" altLang="ja-JP" dirty="0"/>
          </a:p>
          <a:p>
            <a:pPr lvl="1"/>
            <a:endParaRPr lang="en-US" altLang="ja-JP" dirty="0"/>
          </a:p>
        </p:txBody>
      </p:sp>
      <p:sp>
        <p:nvSpPr>
          <p:cNvPr id="21507" name="スライド番号プレースホルダー 3"/>
          <p:cNvSpPr>
            <a:spLocks noGrp="1"/>
          </p:cNvSpPr>
          <p:nvPr>
            <p:ph type="sldNum" sz="quarter" idx="12"/>
          </p:nvPr>
        </p:nvSpPr>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562E9CBF-F776-674D-96DF-B89C6BEEAEB4}" type="slidenum">
              <a:rPr lang="ja-JP" altLang="en-US" smtClean="0"/>
              <a:pPr/>
              <a:t>20</a:t>
            </a:fld>
            <a:endParaRPr lang="ja-JP" altLang="en-US" dirty="0"/>
          </a:p>
        </p:txBody>
      </p:sp>
    </p:spTree>
    <p:extLst>
      <p:ext uri="{BB962C8B-B14F-4D97-AF65-F5344CB8AC3E}">
        <p14:creationId xmlns:p14="http://schemas.microsoft.com/office/powerpoint/2010/main" val="386878270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5" name="図 34"/>
          <p:cNvPicPr>
            <a:picLocks noChangeAspect="1"/>
          </p:cNvPicPr>
          <p:nvPr/>
        </p:nvPicPr>
        <p:blipFill>
          <a:blip r:embed="rId3"/>
          <a:stretch>
            <a:fillRect/>
          </a:stretch>
        </p:blipFill>
        <p:spPr>
          <a:xfrm>
            <a:off x="5176707" y="5806567"/>
            <a:ext cx="838708" cy="1051433"/>
          </a:xfrm>
          <a:prstGeom prst="rect">
            <a:avLst/>
          </a:prstGeom>
        </p:spPr>
      </p:pic>
      <p:pic>
        <p:nvPicPr>
          <p:cNvPr id="34" name="図 33"/>
          <p:cNvPicPr>
            <a:picLocks noChangeAspect="1"/>
          </p:cNvPicPr>
          <p:nvPr/>
        </p:nvPicPr>
        <p:blipFill>
          <a:blip r:embed="rId3"/>
          <a:stretch>
            <a:fillRect/>
          </a:stretch>
        </p:blipFill>
        <p:spPr>
          <a:xfrm>
            <a:off x="4337999" y="4471106"/>
            <a:ext cx="838708" cy="1051433"/>
          </a:xfrm>
          <a:prstGeom prst="rect">
            <a:avLst/>
          </a:prstGeom>
        </p:spPr>
      </p:pic>
      <p:sp>
        <p:nvSpPr>
          <p:cNvPr id="19457" name="タイトル 1"/>
          <p:cNvSpPr>
            <a:spLocks noGrp="1"/>
          </p:cNvSpPr>
          <p:nvPr>
            <p:ph type="title"/>
          </p:nvPr>
        </p:nvSpPr>
        <p:spPr/>
        <p:txBody>
          <a:bodyPr/>
          <a:lstStyle/>
          <a:p>
            <a:r>
              <a:rPr lang="ja-JP" altLang="en-US" dirty="0"/>
              <a:t>分類１：置換マイグレーション</a:t>
            </a:r>
          </a:p>
        </p:txBody>
      </p:sp>
      <p:sp>
        <p:nvSpPr>
          <p:cNvPr id="19458" name="コンテンツ プレースホルダー 2"/>
          <p:cNvSpPr>
            <a:spLocks noGrp="1"/>
          </p:cNvSpPr>
          <p:nvPr>
            <p:ph idx="1"/>
          </p:nvPr>
        </p:nvSpPr>
        <p:spPr/>
        <p:txBody>
          <a:bodyPr/>
          <a:lstStyle/>
          <a:p>
            <a:r>
              <a:rPr lang="ja-JP" altLang="en-US" dirty="0"/>
              <a:t>対象ホスト上の</a:t>
            </a:r>
            <a:r>
              <a:rPr lang="en-US" altLang="ja-JP" dirty="0"/>
              <a:t>VM</a:t>
            </a:r>
            <a:r>
              <a:rPr lang="ja-JP" altLang="en-US" dirty="0"/>
              <a:t>の一部だけを別のホストに移動</a:t>
            </a:r>
            <a:endParaRPr lang="en-US" altLang="ja-JP" dirty="0"/>
          </a:p>
          <a:p>
            <a:pPr lvl="1"/>
            <a:r>
              <a:rPr lang="ja-JP" altLang="en-US" dirty="0"/>
              <a:t>メインホストの置換：</a:t>
            </a:r>
            <a:r>
              <a:rPr lang="en-US" altLang="ja-JP" dirty="0"/>
              <a:t>VM</a:t>
            </a:r>
            <a:r>
              <a:rPr lang="ja-JP" altLang="en-US" dirty="0"/>
              <a:t>コアとメモリを転送</a:t>
            </a:r>
            <a:endParaRPr lang="en-US" altLang="ja-JP" dirty="0"/>
          </a:p>
          <a:p>
            <a:pPr lvl="1"/>
            <a:r>
              <a:rPr lang="ja-JP" altLang="en-US" dirty="0"/>
              <a:t>サブホストの置換：メモリのみを転送</a:t>
            </a:r>
          </a:p>
          <a:p>
            <a:pPr lvl="1"/>
            <a:r>
              <a:rPr lang="ja-JP" altLang="en-US" dirty="0"/>
              <a:t>一部のホストだけのメンテナンス時にマイグレーションを高速に完了可能</a:t>
            </a:r>
            <a:endParaRPr lang="en-US" altLang="ja-JP" dirty="0"/>
          </a:p>
        </p:txBody>
      </p:sp>
      <p:sp>
        <p:nvSpPr>
          <p:cNvPr id="19459" name="スライド番号プレースホルダー 3"/>
          <p:cNvSpPr>
            <a:spLocks noGrp="1"/>
          </p:cNvSpPr>
          <p:nvPr>
            <p:ph type="sldNum" sz="quarter" idx="12"/>
          </p:nvPr>
        </p:nvSpPr>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EBB92799-345C-734B-B846-12D9594D3D36}" type="slidenum">
              <a:rPr lang="ja-JP" altLang="en-US" smtClean="0"/>
              <a:pPr/>
              <a:t>21</a:t>
            </a:fld>
            <a:endParaRPr lang="ja-JP" altLang="en-US" dirty="0"/>
          </a:p>
        </p:txBody>
      </p:sp>
      <p:grpSp>
        <p:nvGrpSpPr>
          <p:cNvPr id="5" name="Group 4">
            <a:extLst>
              <a:ext uri="{FF2B5EF4-FFF2-40B4-BE49-F238E27FC236}">
                <a16:creationId xmlns="" xmlns:a16="http://schemas.microsoft.com/office/drawing/2014/main" id="{258B90CE-8E0F-3340-86BE-34F825B8015E}"/>
              </a:ext>
            </a:extLst>
          </p:cNvPr>
          <p:cNvGrpSpPr/>
          <p:nvPr/>
        </p:nvGrpSpPr>
        <p:grpSpPr>
          <a:xfrm>
            <a:off x="1756991" y="5633723"/>
            <a:ext cx="2671554" cy="993471"/>
            <a:chOff x="1756991" y="5633723"/>
            <a:chExt cx="2671554" cy="993471"/>
          </a:xfrm>
        </p:grpSpPr>
        <p:pic>
          <p:nvPicPr>
            <p:cNvPr id="20"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56991" y="568645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正方形/長方形 26"/>
            <p:cNvSpPr/>
            <p:nvPr/>
          </p:nvSpPr>
          <p:spPr>
            <a:xfrm>
              <a:off x="2157657" y="5633723"/>
              <a:ext cx="2270888"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8" name="角丸四角形 27"/>
            <p:cNvSpPr/>
            <p:nvPr/>
          </p:nvSpPr>
          <p:spPr>
            <a:xfrm>
              <a:off x="2712593" y="5707955"/>
              <a:ext cx="1003302"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0" name="テキスト ボックス 18"/>
            <p:cNvSpPr txBox="1">
              <a:spLocks noChangeArrowheads="1"/>
            </p:cNvSpPr>
            <p:nvPr/>
          </p:nvSpPr>
          <p:spPr bwMode="auto">
            <a:xfrm>
              <a:off x="2433286" y="6253478"/>
              <a:ext cx="11985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a:t>サブホスト</a:t>
              </a:r>
              <a:endParaRPr lang="ja-JP" altLang="en-US" dirty="0"/>
            </a:p>
          </p:txBody>
        </p:sp>
      </p:grpSp>
      <p:grpSp>
        <p:nvGrpSpPr>
          <p:cNvPr id="9" name="Group 8">
            <a:extLst>
              <a:ext uri="{FF2B5EF4-FFF2-40B4-BE49-F238E27FC236}">
                <a16:creationId xmlns="" xmlns:a16="http://schemas.microsoft.com/office/drawing/2014/main" id="{F5A034FA-6AF3-E946-8D65-81F4564DCB64}"/>
              </a:ext>
            </a:extLst>
          </p:cNvPr>
          <p:cNvGrpSpPr/>
          <p:nvPr/>
        </p:nvGrpSpPr>
        <p:grpSpPr>
          <a:xfrm>
            <a:off x="759006" y="4055850"/>
            <a:ext cx="3065608" cy="1466689"/>
            <a:chOff x="759006" y="4055850"/>
            <a:chExt cx="3065608" cy="1466689"/>
          </a:xfrm>
        </p:grpSpPr>
        <p:pic>
          <p:nvPicPr>
            <p:cNvPr id="19"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9006" y="462571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正方形/長方形 23"/>
            <p:cNvSpPr/>
            <p:nvPr/>
          </p:nvSpPr>
          <p:spPr>
            <a:xfrm>
              <a:off x="1203097" y="4429566"/>
              <a:ext cx="2512171"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9" name="テキスト ボックス 17"/>
            <p:cNvSpPr txBox="1">
              <a:spLocks noChangeArrowheads="1"/>
            </p:cNvSpPr>
            <p:nvPr/>
          </p:nvSpPr>
          <p:spPr bwMode="auto">
            <a:xfrm>
              <a:off x="1529209" y="4055850"/>
              <a:ext cx="229540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メインホスト</a:t>
              </a:r>
            </a:p>
          </p:txBody>
        </p:sp>
        <p:sp>
          <p:nvSpPr>
            <p:cNvPr id="26" name="角丸四角形 25"/>
            <p:cNvSpPr/>
            <p:nvPr/>
          </p:nvSpPr>
          <p:spPr>
            <a:xfrm>
              <a:off x="2499790" y="4556051"/>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5" name="角丸四角形 24"/>
            <p:cNvSpPr/>
            <p:nvPr/>
          </p:nvSpPr>
          <p:spPr>
            <a:xfrm>
              <a:off x="1492026" y="4556051"/>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pic>
        <p:nvPicPr>
          <p:cNvPr id="33" name="図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6281" y="4641666"/>
            <a:ext cx="576036" cy="576036"/>
          </a:xfrm>
          <a:prstGeom prst="rect">
            <a:avLst/>
          </a:prstGeom>
        </p:spPr>
      </p:pic>
      <p:grpSp>
        <p:nvGrpSpPr>
          <p:cNvPr id="7" name="Group 6">
            <a:extLst>
              <a:ext uri="{FF2B5EF4-FFF2-40B4-BE49-F238E27FC236}">
                <a16:creationId xmlns="" xmlns:a16="http://schemas.microsoft.com/office/drawing/2014/main" id="{CAFE5072-C4BA-8D4A-8FE9-EE6BDDCA8330}"/>
              </a:ext>
            </a:extLst>
          </p:cNvPr>
          <p:cNvGrpSpPr/>
          <p:nvPr/>
        </p:nvGrpSpPr>
        <p:grpSpPr>
          <a:xfrm>
            <a:off x="4702897" y="3724154"/>
            <a:ext cx="2563297" cy="1253913"/>
            <a:chOff x="4702897" y="3724154"/>
            <a:chExt cx="2563297" cy="1253913"/>
          </a:xfrm>
        </p:grpSpPr>
        <p:sp>
          <p:nvSpPr>
            <p:cNvPr id="31" name="正方形/長方形 30"/>
            <p:cNvSpPr/>
            <p:nvPr/>
          </p:nvSpPr>
          <p:spPr>
            <a:xfrm>
              <a:off x="4702897" y="4207020"/>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6" name="テキスト ボックス 17"/>
            <p:cNvSpPr txBox="1">
              <a:spLocks noChangeArrowheads="1"/>
            </p:cNvSpPr>
            <p:nvPr/>
          </p:nvSpPr>
          <p:spPr bwMode="auto">
            <a:xfrm>
              <a:off x="5134891" y="3724154"/>
              <a:ext cx="213130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新メインホスト</a:t>
              </a:r>
            </a:p>
          </p:txBody>
        </p:sp>
        <p:sp>
          <p:nvSpPr>
            <p:cNvPr id="32" name="角丸四角形 31"/>
            <p:cNvSpPr/>
            <p:nvPr/>
          </p:nvSpPr>
          <p:spPr>
            <a:xfrm>
              <a:off x="5745384" y="4350710"/>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0" name="角丸四角形 39"/>
            <p:cNvSpPr/>
            <p:nvPr/>
          </p:nvSpPr>
          <p:spPr>
            <a:xfrm>
              <a:off x="4824263" y="4350710"/>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grpSp>
        <p:nvGrpSpPr>
          <p:cNvPr id="8" name="Group 7">
            <a:extLst>
              <a:ext uri="{FF2B5EF4-FFF2-40B4-BE49-F238E27FC236}">
                <a16:creationId xmlns="" xmlns:a16="http://schemas.microsoft.com/office/drawing/2014/main" id="{2A2342DE-DA50-3943-8C8A-943B4ED57A61}"/>
              </a:ext>
            </a:extLst>
          </p:cNvPr>
          <p:cNvGrpSpPr/>
          <p:nvPr/>
        </p:nvGrpSpPr>
        <p:grpSpPr>
          <a:xfrm>
            <a:off x="5654838" y="5647627"/>
            <a:ext cx="2270888" cy="993471"/>
            <a:chOff x="5654838" y="5647627"/>
            <a:chExt cx="2270888" cy="993471"/>
          </a:xfrm>
        </p:grpSpPr>
        <p:sp>
          <p:nvSpPr>
            <p:cNvPr id="41" name="正方形/長方形 26">
              <a:extLst>
                <a:ext uri="{FF2B5EF4-FFF2-40B4-BE49-F238E27FC236}">
                  <a16:creationId xmlns="" xmlns:a16="http://schemas.microsoft.com/office/drawing/2014/main" id="{7FD9BA14-AB45-F04A-92F0-4C93FF2CDBB5}"/>
                </a:ext>
              </a:extLst>
            </p:cNvPr>
            <p:cNvSpPr/>
            <p:nvPr/>
          </p:nvSpPr>
          <p:spPr>
            <a:xfrm>
              <a:off x="5654838" y="5647627"/>
              <a:ext cx="2270888"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2" name="角丸四角形 27">
              <a:extLst>
                <a:ext uri="{FF2B5EF4-FFF2-40B4-BE49-F238E27FC236}">
                  <a16:creationId xmlns="" xmlns:a16="http://schemas.microsoft.com/office/drawing/2014/main" id="{2191543B-6B8C-9040-AA12-6DA1B771479A}"/>
                </a:ext>
              </a:extLst>
            </p:cNvPr>
            <p:cNvSpPr/>
            <p:nvPr/>
          </p:nvSpPr>
          <p:spPr>
            <a:xfrm>
              <a:off x="6209774" y="5721859"/>
              <a:ext cx="1003302"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3" name="テキスト ボックス 18">
              <a:extLst>
                <a:ext uri="{FF2B5EF4-FFF2-40B4-BE49-F238E27FC236}">
                  <a16:creationId xmlns="" xmlns:a16="http://schemas.microsoft.com/office/drawing/2014/main" id="{E1651850-C998-F74E-B8BC-3856B4243271}"/>
                </a:ext>
              </a:extLst>
            </p:cNvPr>
            <p:cNvSpPr txBox="1">
              <a:spLocks noChangeArrowheads="1"/>
            </p:cNvSpPr>
            <p:nvPr/>
          </p:nvSpPr>
          <p:spPr bwMode="auto">
            <a:xfrm>
              <a:off x="5930467" y="6267382"/>
              <a:ext cx="142936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a:t>新サブホスト</a:t>
              </a:r>
              <a:endParaRPr lang="ja-JP" altLang="en-US" dirty="0"/>
            </a:p>
          </p:txBody>
        </p:sp>
      </p:grpSp>
      <p:pic>
        <p:nvPicPr>
          <p:cNvPr id="45" name="図 32">
            <a:extLst>
              <a:ext uri="{FF2B5EF4-FFF2-40B4-BE49-F238E27FC236}">
                <a16:creationId xmlns="" xmlns:a16="http://schemas.microsoft.com/office/drawing/2014/main" id="{D01E3532-84B2-004F-86AE-BD527E5985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12495" y="5650113"/>
            <a:ext cx="576036" cy="576036"/>
          </a:xfrm>
          <a:prstGeom prst="rect">
            <a:avLst/>
          </a:prstGeom>
        </p:spPr>
      </p:pic>
      <p:sp>
        <p:nvSpPr>
          <p:cNvPr id="46" name="右矢印 64">
            <a:extLst>
              <a:ext uri="{FF2B5EF4-FFF2-40B4-BE49-F238E27FC236}">
                <a16:creationId xmlns="" xmlns:a16="http://schemas.microsoft.com/office/drawing/2014/main" id="{533B00C5-93C0-094B-B8F4-79D889DF3682}"/>
              </a:ext>
            </a:extLst>
          </p:cNvPr>
          <p:cNvSpPr/>
          <p:nvPr/>
        </p:nvSpPr>
        <p:spPr>
          <a:xfrm>
            <a:off x="3902700" y="4762977"/>
            <a:ext cx="43529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47" name="右矢印 64">
            <a:extLst>
              <a:ext uri="{FF2B5EF4-FFF2-40B4-BE49-F238E27FC236}">
                <a16:creationId xmlns="" xmlns:a16="http://schemas.microsoft.com/office/drawing/2014/main" id="{AD1F2E9B-658E-DD49-8637-8C47DB400335}"/>
              </a:ext>
            </a:extLst>
          </p:cNvPr>
          <p:cNvSpPr/>
          <p:nvPr/>
        </p:nvSpPr>
        <p:spPr>
          <a:xfrm>
            <a:off x="4671947" y="5938131"/>
            <a:ext cx="43529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Tree>
    <p:extLst>
      <p:ext uri="{BB962C8B-B14F-4D97-AF65-F5344CB8AC3E}">
        <p14:creationId xmlns:p14="http://schemas.microsoft.com/office/powerpoint/2010/main" val="135093105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500"/>
                                        <p:tgtEl>
                                          <p:spTgt spid="3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1000"/>
                                        <p:tgtEl>
                                          <p:spTgt spid="7"/>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46"/>
                                        </p:tgtEl>
                                        <p:attrNameLst>
                                          <p:attrName>style.visibility</p:attrName>
                                        </p:attrNameLst>
                                      </p:cBhvr>
                                      <p:to>
                                        <p:strVal val="visible"/>
                                      </p:to>
                                    </p:set>
                                    <p:animEffect transition="in" filter="dissolve">
                                      <p:cBhvr>
                                        <p:cTn id="14" dur="1000"/>
                                        <p:tgtEl>
                                          <p:spTgt spid="46"/>
                                        </p:tgtEl>
                                      </p:cBhvr>
                                    </p:animEffect>
                                  </p:childTnLst>
                                </p:cTn>
                              </p:par>
                              <p:par>
                                <p:cTn id="15" presetID="9"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dissolve">
                                      <p:cBhvr>
                                        <p:cTn id="17" dur="1000"/>
                                        <p:tgtEl>
                                          <p:spTgt spid="34"/>
                                        </p:tgtEl>
                                      </p:cBhvr>
                                    </p:animEffect>
                                  </p:childTnLst>
                                </p:cTn>
                              </p:par>
                            </p:childTnLst>
                          </p:cTn>
                        </p:par>
                        <p:par>
                          <p:cTn id="18" fill="hold">
                            <p:stCondLst>
                              <p:cond delay="1500"/>
                            </p:stCondLst>
                            <p:childTnLst>
                              <p:par>
                                <p:cTn id="19" presetID="9" presetClass="exit" presetSubtype="0" fill="hold" nodeType="afterEffect">
                                  <p:stCondLst>
                                    <p:cond delay="0"/>
                                  </p:stCondLst>
                                  <p:childTnLst>
                                    <p:animEffect transition="out" filter="dissolve">
                                      <p:cBhvr>
                                        <p:cTn id="20" dur="1000"/>
                                        <p:tgtEl>
                                          <p:spTgt spid="9"/>
                                        </p:tgtEl>
                                      </p:cBhvr>
                                    </p:animEffect>
                                    <p:set>
                                      <p:cBhvr>
                                        <p:cTn id="21" dur="1" fill="hold">
                                          <p:stCondLst>
                                            <p:cond delay="999"/>
                                          </p:stCondLst>
                                        </p:cTn>
                                        <p:tgtEl>
                                          <p:spTgt spid="9"/>
                                        </p:tgtEl>
                                        <p:attrNameLst>
                                          <p:attrName>style.visibility</p:attrName>
                                        </p:attrNameLst>
                                      </p:cBhvr>
                                      <p:to>
                                        <p:strVal val="hidden"/>
                                      </p:to>
                                    </p:set>
                                  </p:childTnLst>
                                </p:cTn>
                              </p:par>
                              <p:par>
                                <p:cTn id="22" presetID="9" presetClass="exit" presetSubtype="0" fill="hold" nodeType="withEffect">
                                  <p:stCondLst>
                                    <p:cond delay="0"/>
                                  </p:stCondLst>
                                  <p:childTnLst>
                                    <p:animEffect transition="out" filter="dissolve">
                                      <p:cBhvr>
                                        <p:cTn id="23" dur="1000"/>
                                        <p:tgtEl>
                                          <p:spTgt spid="33"/>
                                        </p:tgtEl>
                                      </p:cBhvr>
                                    </p:animEffect>
                                    <p:set>
                                      <p:cBhvr>
                                        <p:cTn id="24" dur="1" fill="hold">
                                          <p:stCondLst>
                                            <p:cond delay="999"/>
                                          </p:stCondLst>
                                        </p:cTn>
                                        <p:tgtEl>
                                          <p:spTgt spid="33"/>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1000"/>
                                        <p:tgtEl>
                                          <p:spTgt spid="46"/>
                                        </p:tgtEl>
                                      </p:cBhvr>
                                    </p:animEffect>
                                    <p:set>
                                      <p:cBhvr>
                                        <p:cTn id="27" dur="1" fill="hold">
                                          <p:stCondLst>
                                            <p:cond delay="999"/>
                                          </p:stCondLst>
                                        </p:cTn>
                                        <p:tgtEl>
                                          <p:spTgt spid="4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dissolve">
                                      <p:cBhvr>
                                        <p:cTn id="32" dur="500"/>
                                        <p:tgtEl>
                                          <p:spTgt spid="45"/>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dissolve">
                                      <p:cBhvr>
                                        <p:cTn id="36" dur="1000"/>
                                        <p:tgtEl>
                                          <p:spTgt spid="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dissolve">
                                      <p:cBhvr>
                                        <p:cTn id="39" dur="1000"/>
                                        <p:tgtEl>
                                          <p:spTgt spid="47"/>
                                        </p:tgtEl>
                                      </p:cBhvr>
                                    </p:animEffect>
                                  </p:childTnLst>
                                </p:cTn>
                              </p:par>
                              <p:par>
                                <p:cTn id="40" presetID="9" presetClass="entr" presetSubtype="0" fill="hold"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dissolve">
                                      <p:cBhvr>
                                        <p:cTn id="42" dur="1000"/>
                                        <p:tgtEl>
                                          <p:spTgt spid="35"/>
                                        </p:tgtEl>
                                      </p:cBhvr>
                                    </p:animEffect>
                                  </p:childTnLst>
                                </p:cTn>
                              </p:par>
                            </p:childTnLst>
                          </p:cTn>
                        </p:par>
                        <p:par>
                          <p:cTn id="43" fill="hold">
                            <p:stCondLst>
                              <p:cond delay="1500"/>
                            </p:stCondLst>
                            <p:childTnLst>
                              <p:par>
                                <p:cTn id="44" presetID="9" presetClass="exit" presetSubtype="0" fill="hold" nodeType="afterEffect">
                                  <p:stCondLst>
                                    <p:cond delay="0"/>
                                  </p:stCondLst>
                                  <p:childTnLst>
                                    <p:animEffect transition="out" filter="dissolve">
                                      <p:cBhvr>
                                        <p:cTn id="45" dur="1000"/>
                                        <p:tgtEl>
                                          <p:spTgt spid="5"/>
                                        </p:tgtEl>
                                      </p:cBhvr>
                                    </p:animEffect>
                                    <p:set>
                                      <p:cBhvr>
                                        <p:cTn id="46" dur="1" fill="hold">
                                          <p:stCondLst>
                                            <p:cond delay="999"/>
                                          </p:stCondLst>
                                        </p:cTn>
                                        <p:tgtEl>
                                          <p:spTgt spid="5"/>
                                        </p:tgtEl>
                                        <p:attrNameLst>
                                          <p:attrName>style.visibility</p:attrName>
                                        </p:attrNameLst>
                                      </p:cBhvr>
                                      <p:to>
                                        <p:strVal val="hidden"/>
                                      </p:to>
                                    </p:set>
                                  </p:childTnLst>
                                </p:cTn>
                              </p:par>
                              <p:par>
                                <p:cTn id="47" presetID="9" presetClass="exit" presetSubtype="0" fill="hold" nodeType="withEffect">
                                  <p:stCondLst>
                                    <p:cond delay="0"/>
                                  </p:stCondLst>
                                  <p:childTnLst>
                                    <p:animEffect transition="out" filter="dissolve">
                                      <p:cBhvr>
                                        <p:cTn id="48" dur="1000"/>
                                        <p:tgtEl>
                                          <p:spTgt spid="45"/>
                                        </p:tgtEl>
                                      </p:cBhvr>
                                    </p:animEffect>
                                    <p:set>
                                      <p:cBhvr>
                                        <p:cTn id="49" dur="1" fill="hold">
                                          <p:stCondLst>
                                            <p:cond delay="999"/>
                                          </p:stCondLst>
                                        </p:cTn>
                                        <p:tgtEl>
                                          <p:spTgt spid="45"/>
                                        </p:tgtEl>
                                        <p:attrNameLst>
                                          <p:attrName>style.visibility</p:attrName>
                                        </p:attrNameLst>
                                      </p:cBhvr>
                                      <p:to>
                                        <p:strVal val="hidden"/>
                                      </p:to>
                                    </p:set>
                                  </p:childTnLst>
                                </p:cTn>
                              </p:par>
                              <p:par>
                                <p:cTn id="50" presetID="9" presetClass="exit" presetSubtype="0" fill="hold" grpId="1" nodeType="withEffect">
                                  <p:stCondLst>
                                    <p:cond delay="0"/>
                                  </p:stCondLst>
                                  <p:childTnLst>
                                    <p:animEffect transition="out" filter="dissolve">
                                      <p:cBhvr>
                                        <p:cTn id="51" dur="1000"/>
                                        <p:tgtEl>
                                          <p:spTgt spid="47"/>
                                        </p:tgtEl>
                                      </p:cBhvr>
                                    </p:animEffect>
                                    <p:set>
                                      <p:cBhvr>
                                        <p:cTn id="52" dur="1" fill="hold">
                                          <p:stCondLst>
                                            <p:cond delay="9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7" grpId="0" animBg="1"/>
      <p:bldP spid="47" grpId="1"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5" name="図 24"/>
          <p:cNvPicPr>
            <a:picLocks noChangeAspect="1"/>
          </p:cNvPicPr>
          <p:nvPr/>
        </p:nvPicPr>
        <p:blipFill>
          <a:blip r:embed="rId3"/>
          <a:stretch>
            <a:fillRect/>
          </a:stretch>
        </p:blipFill>
        <p:spPr>
          <a:xfrm>
            <a:off x="4921769" y="5634093"/>
            <a:ext cx="838708" cy="1051433"/>
          </a:xfrm>
          <a:prstGeom prst="rect">
            <a:avLst/>
          </a:prstGeom>
        </p:spPr>
      </p:pic>
      <p:sp>
        <p:nvSpPr>
          <p:cNvPr id="2" name="タイトル 1"/>
          <p:cNvSpPr>
            <a:spLocks noGrp="1"/>
          </p:cNvSpPr>
          <p:nvPr>
            <p:ph type="title"/>
          </p:nvPr>
        </p:nvSpPr>
        <p:spPr/>
        <p:txBody>
          <a:bodyPr/>
          <a:lstStyle/>
          <a:p>
            <a:r>
              <a:rPr lang="ja-JP" altLang="en-US"/>
              <a:t>分類２：統合マイグレーション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a:t>複数ホスト上の</a:t>
            </a:r>
            <a:r>
              <a:rPr lang="en-US" altLang="ja-JP" dirty="0"/>
              <a:t>VM</a:t>
            </a:r>
            <a:r>
              <a:rPr lang="ja-JP" altLang="en-US" dirty="0"/>
              <a:t>の一部を一つのホストに統合</a:t>
            </a:r>
            <a:endParaRPr lang="en-US" altLang="ja-JP" dirty="0"/>
          </a:p>
          <a:p>
            <a:pPr lvl="1"/>
            <a:r>
              <a:rPr lang="ja-JP" altLang="en-US" dirty="0"/>
              <a:t>メインホストとサブホストの統合</a:t>
            </a:r>
            <a:endParaRPr lang="en-US" altLang="ja-JP" dirty="0"/>
          </a:p>
          <a:p>
            <a:pPr lvl="2"/>
            <a:r>
              <a:rPr lang="ja-JP" altLang="en-US" dirty="0"/>
              <a:t>メインホストにメモリを集約してリモートページングを削減</a:t>
            </a:r>
            <a:endParaRPr lang="en-US" altLang="ja-JP" dirty="0"/>
          </a:p>
          <a:p>
            <a:pPr lvl="1"/>
            <a:r>
              <a:rPr lang="ja-JP" altLang="en-US" dirty="0"/>
              <a:t>サブホスト同士の統合</a:t>
            </a:r>
            <a:endParaRPr lang="en-US" altLang="ja-JP" dirty="0"/>
          </a:p>
          <a:p>
            <a:pPr lvl="2"/>
            <a:r>
              <a:rPr lang="ja-JP" altLang="en-US" dirty="0"/>
              <a:t>高速な通信が行えるサブホストにメモリを集約</a:t>
            </a:r>
            <a:endParaRPr lang="en-US" altLang="ja-JP" dirty="0"/>
          </a:p>
          <a:p>
            <a:pPr lvl="1"/>
            <a:r>
              <a:rPr lang="ja-JP" altLang="en-US" dirty="0"/>
              <a:t>統合先は新しいホストまたは移送元ホストの一つ</a:t>
            </a:r>
            <a:endParaRPr lang="en-US" altLang="ja-JP"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chemeClr val="tx1"/>
                </a:solidFill>
              </a:rPr>
              <a:pPr/>
              <a:t>22</a:t>
            </a:fld>
            <a:endParaRPr lang="ja-JP" altLang="en-US" dirty="0">
              <a:solidFill>
                <a:schemeClr val="tx1"/>
              </a:solidFill>
            </a:endParaRPr>
          </a:p>
        </p:txBody>
      </p:sp>
      <p:grpSp>
        <p:nvGrpSpPr>
          <p:cNvPr id="6" name="Group 5">
            <a:extLst>
              <a:ext uri="{FF2B5EF4-FFF2-40B4-BE49-F238E27FC236}">
                <a16:creationId xmlns="" xmlns:a16="http://schemas.microsoft.com/office/drawing/2014/main" id="{F25B49BE-9B41-3144-A18C-45C00EDB091B}"/>
              </a:ext>
            </a:extLst>
          </p:cNvPr>
          <p:cNvGrpSpPr/>
          <p:nvPr/>
        </p:nvGrpSpPr>
        <p:grpSpPr>
          <a:xfrm>
            <a:off x="1050395" y="4275186"/>
            <a:ext cx="2571930" cy="2391205"/>
            <a:chOff x="716471" y="4366586"/>
            <a:chExt cx="2571930" cy="2391205"/>
          </a:xfrm>
        </p:grpSpPr>
        <p:pic>
          <p:nvPicPr>
            <p:cNvPr id="71" name="図 7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27154" y="580910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6471" y="488023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正方形/長方形 72"/>
            <p:cNvSpPr/>
            <p:nvPr/>
          </p:nvSpPr>
          <p:spPr>
            <a:xfrm>
              <a:off x="1017513" y="472173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74" name="正方形/長方形 73"/>
            <p:cNvSpPr/>
            <p:nvPr/>
          </p:nvSpPr>
          <p:spPr>
            <a:xfrm>
              <a:off x="1609820" y="5777063"/>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75" name="テキスト ボックス 17"/>
            <p:cNvSpPr txBox="1">
              <a:spLocks noChangeArrowheads="1"/>
            </p:cNvSpPr>
            <p:nvPr/>
          </p:nvSpPr>
          <p:spPr bwMode="auto">
            <a:xfrm>
              <a:off x="1157098" y="4366586"/>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76" name="テキスト ボックス 18"/>
            <p:cNvSpPr txBox="1">
              <a:spLocks noChangeArrowheads="1"/>
            </p:cNvSpPr>
            <p:nvPr/>
          </p:nvSpPr>
          <p:spPr bwMode="auto">
            <a:xfrm>
              <a:off x="1767781" y="6384075"/>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77" name="角丸四角形 76"/>
            <p:cNvSpPr/>
            <p:nvPr/>
          </p:nvSpPr>
          <p:spPr>
            <a:xfrm>
              <a:off x="1737247" y="5857493"/>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78" name="角丸四角形 77"/>
            <p:cNvSpPr/>
            <p:nvPr/>
          </p:nvSpPr>
          <p:spPr>
            <a:xfrm>
              <a:off x="1144940" y="4830264"/>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79" name="角丸四角形 78"/>
            <p:cNvSpPr/>
            <p:nvPr/>
          </p:nvSpPr>
          <p:spPr>
            <a:xfrm>
              <a:off x="2029809" y="4830264"/>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7" name="Group 6">
            <a:extLst>
              <a:ext uri="{FF2B5EF4-FFF2-40B4-BE49-F238E27FC236}">
                <a16:creationId xmlns="" xmlns:a16="http://schemas.microsoft.com/office/drawing/2014/main" id="{E3741E05-5BF5-5142-8E8B-D169D3C8CDB1}"/>
              </a:ext>
            </a:extLst>
          </p:cNvPr>
          <p:cNvGrpSpPr/>
          <p:nvPr/>
        </p:nvGrpSpPr>
        <p:grpSpPr>
          <a:xfrm>
            <a:off x="5472392" y="4392706"/>
            <a:ext cx="2270888" cy="1769385"/>
            <a:chOff x="6320663" y="4449205"/>
            <a:chExt cx="2270888" cy="1769385"/>
          </a:xfrm>
        </p:grpSpPr>
        <p:sp>
          <p:nvSpPr>
            <p:cNvPr id="69" name="テキスト ボックス 68"/>
            <p:cNvSpPr txBox="1">
              <a:spLocks noChangeArrowheads="1"/>
            </p:cNvSpPr>
            <p:nvPr/>
          </p:nvSpPr>
          <p:spPr bwMode="auto">
            <a:xfrm>
              <a:off x="6902956" y="4449205"/>
              <a:ext cx="995051"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新ホスト</a:t>
              </a:r>
            </a:p>
          </p:txBody>
        </p:sp>
        <p:sp>
          <p:nvSpPr>
            <p:cNvPr id="70" name="正方形/長方形 69"/>
            <p:cNvSpPr/>
            <p:nvPr/>
          </p:nvSpPr>
          <p:spPr>
            <a:xfrm>
              <a:off x="6320663" y="4830264"/>
              <a:ext cx="2270888" cy="1388326"/>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9" name="角丸四角形 76">
              <a:extLst>
                <a:ext uri="{FF2B5EF4-FFF2-40B4-BE49-F238E27FC236}">
                  <a16:creationId xmlns="" xmlns:a16="http://schemas.microsoft.com/office/drawing/2014/main" id="{AFA756A8-6CFB-B541-A02D-5C48574C3C02}"/>
                </a:ext>
              </a:extLst>
            </p:cNvPr>
            <p:cNvSpPr/>
            <p:nvPr/>
          </p:nvSpPr>
          <p:spPr>
            <a:xfrm>
              <a:off x="7321498" y="5508848"/>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0" name="角丸四角形 77">
              <a:extLst>
                <a:ext uri="{FF2B5EF4-FFF2-40B4-BE49-F238E27FC236}">
                  <a16:creationId xmlns="" xmlns:a16="http://schemas.microsoft.com/office/drawing/2014/main" id="{0CA8B5A6-826F-C24A-B7A2-57D01A43581F}"/>
                </a:ext>
              </a:extLst>
            </p:cNvPr>
            <p:cNvSpPr/>
            <p:nvPr/>
          </p:nvSpPr>
          <p:spPr>
            <a:xfrm>
              <a:off x="6443501" y="4975355"/>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1" name="角丸四角形 78">
              <a:extLst>
                <a:ext uri="{FF2B5EF4-FFF2-40B4-BE49-F238E27FC236}">
                  <a16:creationId xmlns="" xmlns:a16="http://schemas.microsoft.com/office/drawing/2014/main" id="{5A1F2C2C-0DFB-AC4A-B147-9D4FE1A847E4}"/>
                </a:ext>
              </a:extLst>
            </p:cNvPr>
            <p:cNvSpPr/>
            <p:nvPr/>
          </p:nvSpPr>
          <p:spPr>
            <a:xfrm>
              <a:off x="7328370" y="4975355"/>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8" name="Group 7">
            <a:extLst>
              <a:ext uri="{FF2B5EF4-FFF2-40B4-BE49-F238E27FC236}">
                <a16:creationId xmlns="" xmlns:a16="http://schemas.microsoft.com/office/drawing/2014/main" id="{83A4F946-BD1A-D841-AF19-1BAF39A995E9}"/>
              </a:ext>
            </a:extLst>
          </p:cNvPr>
          <p:cNvGrpSpPr/>
          <p:nvPr/>
        </p:nvGrpSpPr>
        <p:grpSpPr>
          <a:xfrm>
            <a:off x="3933334" y="5100378"/>
            <a:ext cx="929236" cy="935992"/>
            <a:chOff x="3933334" y="5100378"/>
            <a:chExt cx="929236" cy="935992"/>
          </a:xfrm>
        </p:grpSpPr>
        <p:sp>
          <p:nvSpPr>
            <p:cNvPr id="26" name="右矢印 64">
              <a:extLst>
                <a:ext uri="{FF2B5EF4-FFF2-40B4-BE49-F238E27FC236}">
                  <a16:creationId xmlns="" xmlns:a16="http://schemas.microsoft.com/office/drawing/2014/main" id="{FCE11815-ACC6-3249-851A-E5A37C5831C4}"/>
                </a:ext>
              </a:extLst>
            </p:cNvPr>
            <p:cNvSpPr/>
            <p:nvPr/>
          </p:nvSpPr>
          <p:spPr>
            <a:xfrm rot="166357">
              <a:off x="3933334" y="5100378"/>
              <a:ext cx="929236"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27" name="右矢印 67">
              <a:extLst>
                <a:ext uri="{FF2B5EF4-FFF2-40B4-BE49-F238E27FC236}">
                  <a16:creationId xmlns="" xmlns:a16="http://schemas.microsoft.com/office/drawing/2014/main" id="{AFF628DA-8290-6E40-B686-0E81A0ED4780}"/>
                </a:ext>
              </a:extLst>
            </p:cNvPr>
            <p:cNvSpPr/>
            <p:nvPr/>
          </p:nvSpPr>
          <p:spPr>
            <a:xfrm rot="21174082">
              <a:off x="3945967" y="5743142"/>
              <a:ext cx="910102" cy="29322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grpSp>
    </p:spTree>
    <p:extLst>
      <p:ext uri="{BB962C8B-B14F-4D97-AF65-F5344CB8AC3E}">
        <p14:creationId xmlns:p14="http://schemas.microsoft.com/office/powerpoint/2010/main" val="1832445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par>
                                <p:cTn id="8" presetID="9"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1000"/>
                                        <p:tgtEl>
                                          <p:spTgt spid="8"/>
                                        </p:tgtEl>
                                      </p:cBhvr>
                                    </p:animEffect>
                                  </p:childTnLst>
                                </p:cTn>
                              </p:par>
                              <p:par>
                                <p:cTn id="11" presetID="9"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dissolve">
                                      <p:cBhvr>
                                        <p:cTn id="13" dur="1000"/>
                                        <p:tgtEl>
                                          <p:spTgt spid="25"/>
                                        </p:tgtEl>
                                      </p:cBhvr>
                                    </p:animEffect>
                                  </p:childTnLst>
                                </p:cTn>
                              </p:par>
                            </p:childTnLst>
                          </p:cTn>
                        </p:par>
                        <p:par>
                          <p:cTn id="14" fill="hold">
                            <p:stCondLst>
                              <p:cond delay="1000"/>
                            </p:stCondLst>
                            <p:childTnLst>
                              <p:par>
                                <p:cTn id="15" presetID="9" presetClass="exit" presetSubtype="0" fill="hold" nodeType="afterEffect">
                                  <p:stCondLst>
                                    <p:cond delay="0"/>
                                  </p:stCondLst>
                                  <p:childTnLst>
                                    <p:animEffect transition="out" filter="dissolve">
                                      <p:cBhvr>
                                        <p:cTn id="16" dur="1000"/>
                                        <p:tgtEl>
                                          <p:spTgt spid="6"/>
                                        </p:tgtEl>
                                      </p:cBhvr>
                                    </p:animEffect>
                                    <p:set>
                                      <p:cBhvr>
                                        <p:cTn id="17" dur="1" fill="hold">
                                          <p:stCondLst>
                                            <p:cond delay="999"/>
                                          </p:stCondLst>
                                        </p:cTn>
                                        <p:tgtEl>
                                          <p:spTgt spid="6"/>
                                        </p:tgtEl>
                                        <p:attrNameLst>
                                          <p:attrName>style.visibility</p:attrName>
                                        </p:attrNameLst>
                                      </p:cBhvr>
                                      <p:to>
                                        <p:strVal val="hidden"/>
                                      </p:to>
                                    </p:set>
                                  </p:childTnLst>
                                </p:cTn>
                              </p:par>
                              <p:par>
                                <p:cTn id="18" presetID="9" presetClass="exit" presetSubtype="0" fill="hold" nodeType="withEffect">
                                  <p:stCondLst>
                                    <p:cond delay="0"/>
                                  </p:stCondLst>
                                  <p:childTnLst>
                                    <p:animEffect transition="out" filter="dissolve">
                                      <p:cBhvr>
                                        <p:cTn id="19" dur="1000"/>
                                        <p:tgtEl>
                                          <p:spTgt spid="8"/>
                                        </p:tgtEl>
                                      </p:cBhvr>
                                    </p:animEffect>
                                    <p:set>
                                      <p:cBhvr>
                                        <p:cTn id="20"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31"/>
          <p:cNvPicPr>
            <a:picLocks noChangeAspect="1"/>
          </p:cNvPicPr>
          <p:nvPr/>
        </p:nvPicPr>
        <p:blipFill>
          <a:blip r:embed="rId3"/>
          <a:stretch>
            <a:fillRect/>
          </a:stretch>
        </p:blipFill>
        <p:spPr>
          <a:xfrm>
            <a:off x="5582358" y="5129676"/>
            <a:ext cx="838708" cy="1051433"/>
          </a:xfrm>
          <a:prstGeom prst="rect">
            <a:avLst/>
          </a:prstGeom>
        </p:spPr>
      </p:pic>
      <p:pic>
        <p:nvPicPr>
          <p:cNvPr id="31"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a:t>置換マイグレーション中の</a:t>
            </a:r>
            <a:r>
              <a:rPr lang="en-US" altLang="ja-JP"/>
              <a:t/>
            </a:r>
            <a:br>
              <a:rPr lang="en-US" altLang="ja-JP"/>
            </a:br>
            <a:r>
              <a:rPr lang="ja-JP" altLang="en-US"/>
              <a:t>リモートページング（サブホスト）</a:t>
            </a:r>
            <a:endParaRPr lang="ja-JP" altLang="en-US" dirty="0"/>
          </a:p>
        </p:txBody>
      </p:sp>
      <p:sp>
        <p:nvSpPr>
          <p:cNvPr id="3" name="Content Placeholder 2"/>
          <p:cNvSpPr>
            <a:spLocks noGrp="1"/>
          </p:cNvSpPr>
          <p:nvPr>
            <p:ph idx="1"/>
          </p:nvPr>
        </p:nvSpPr>
        <p:spPr/>
        <p:txBody>
          <a:bodyPr/>
          <a:lstStyle/>
          <a:p>
            <a:r>
              <a:rPr lang="ja-JP" altLang="en-US" dirty="0"/>
              <a:t>メインホストの置換マイグレーションと同様に整合性を保つ</a:t>
            </a:r>
            <a:endParaRPr lang="en-US" altLang="ja-JP" dirty="0"/>
          </a:p>
          <a:p>
            <a:pPr lvl="1"/>
            <a:r>
              <a:rPr lang="ja-JP" altLang="en-US" dirty="0"/>
              <a:t>ページインされたメモリが転送済みの場合は移送先サブホストのメモリを無効化</a:t>
            </a:r>
            <a:endParaRPr lang="en-US" altLang="ja-JP" dirty="0"/>
          </a:p>
          <a:p>
            <a:pPr lvl="1"/>
            <a:r>
              <a:rPr lang="ja-JP" altLang="en-US" dirty="0"/>
              <a:t>ページアウトされたメモリが未転送の場合は移送先サブホストに転送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lang="ja-JP" altLang="en-US" smtClean="0">
                <a:solidFill>
                  <a:srgbClr val="000000"/>
                </a:solidFill>
              </a:rPr>
              <a:pPr/>
              <a:t>23</a:t>
            </a:fld>
            <a:endParaRPr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0788791">
            <a:off x="3870419" y="566363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515911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テキスト ボックス 130"/>
          <p:cNvSpPr txBox="1"/>
          <p:nvPr/>
        </p:nvSpPr>
        <p:spPr>
          <a:xfrm>
            <a:off x="948567" y="5322930"/>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24" name="フリーフォーム 139"/>
          <p:cNvSpPr/>
          <p:nvPr/>
        </p:nvSpPr>
        <p:spPr>
          <a:xfrm flipV="1">
            <a:off x="3141105" y="5352640"/>
            <a:ext cx="4008808" cy="899977"/>
          </a:xfrm>
          <a:custGeom>
            <a:avLst/>
            <a:gdLst>
              <a:gd name="connsiteX0" fmla="*/ 0 w 4922280"/>
              <a:gd name="connsiteY0" fmla="*/ 409355 h 789464"/>
              <a:gd name="connsiteX1" fmla="*/ 2676293 w 4922280"/>
              <a:gd name="connsiteY1" fmla="*/ 776724 h 789464"/>
              <a:gd name="connsiteX2" fmla="*/ 4922280 w 4922280"/>
              <a:gd name="connsiteY2" fmla="*/ 0 h 789464"/>
              <a:gd name="connsiteX0" fmla="*/ 0 w 4922280"/>
              <a:gd name="connsiteY0" fmla="*/ 759842 h 793693"/>
              <a:gd name="connsiteX1" fmla="*/ 2140956 w 4922280"/>
              <a:gd name="connsiteY1" fmla="*/ 7641 h 793693"/>
              <a:gd name="connsiteX2" fmla="*/ 4922280 w 4922280"/>
              <a:gd name="connsiteY2" fmla="*/ 350487 h 793693"/>
              <a:gd name="connsiteX0" fmla="*/ 0 w 4922280"/>
              <a:gd name="connsiteY0" fmla="*/ 896535 h 930386"/>
              <a:gd name="connsiteX1" fmla="*/ 2140956 w 4922280"/>
              <a:gd name="connsiteY1" fmla="*/ 144334 h 930386"/>
              <a:gd name="connsiteX2" fmla="*/ 4922280 w 4922280"/>
              <a:gd name="connsiteY2" fmla="*/ 487180 h 930386"/>
              <a:gd name="connsiteX0" fmla="*/ 0 w 4675201"/>
              <a:gd name="connsiteY0" fmla="*/ 822712 h 1593994"/>
              <a:gd name="connsiteX1" fmla="*/ 2140956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201 h 1523483"/>
              <a:gd name="connsiteX1" fmla="*/ 1770338 w 4675201"/>
              <a:gd name="connsiteY1" fmla="*/ 0 h 1523483"/>
              <a:gd name="connsiteX2" fmla="*/ 4675201 w 4675201"/>
              <a:gd name="connsiteY2" fmla="*/ 1523483 h 1523483"/>
              <a:gd name="connsiteX0" fmla="*/ 0 w 4675201"/>
              <a:gd name="connsiteY0" fmla="*/ 621079 h 1392361"/>
              <a:gd name="connsiteX1" fmla="*/ 2326265 w 4675201"/>
              <a:gd name="connsiteY1" fmla="*/ 1191 h 1392361"/>
              <a:gd name="connsiteX2" fmla="*/ 4675201 w 4675201"/>
              <a:gd name="connsiteY2" fmla="*/ 1392361 h 1392361"/>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873738"/>
              <a:gd name="connsiteY0" fmla="*/ 714185 h 714185"/>
              <a:gd name="connsiteX1" fmla="*/ 2326265 w 4873738"/>
              <a:gd name="connsiteY1" fmla="*/ 94297 h 714185"/>
              <a:gd name="connsiteX2" fmla="*/ 4873738 w 4873738"/>
              <a:gd name="connsiteY2" fmla="*/ 613736 h 714185"/>
              <a:gd name="connsiteX0" fmla="*/ 0 w 4873738"/>
              <a:gd name="connsiteY0" fmla="*/ 714185 h 714185"/>
              <a:gd name="connsiteX1" fmla="*/ 2127727 w 4873738"/>
              <a:gd name="connsiteY1" fmla="*/ 94297 h 714185"/>
              <a:gd name="connsiteX2" fmla="*/ 4873738 w 4873738"/>
              <a:gd name="connsiteY2" fmla="*/ 613736 h 714185"/>
              <a:gd name="connsiteX0" fmla="*/ 0 w 4873738"/>
              <a:gd name="connsiteY0" fmla="*/ 658477 h 658477"/>
              <a:gd name="connsiteX1" fmla="*/ 2127727 w 4873738"/>
              <a:gd name="connsiteY1" fmla="*/ 38589 h 658477"/>
              <a:gd name="connsiteX2" fmla="*/ 4873738 w 4873738"/>
              <a:gd name="connsiteY2" fmla="*/ 558028 h 658477"/>
              <a:gd name="connsiteX0" fmla="*/ 0 w 4873738"/>
              <a:gd name="connsiteY0" fmla="*/ 658477 h 658477"/>
              <a:gd name="connsiteX1" fmla="*/ 2127727 w 4873738"/>
              <a:gd name="connsiteY1" fmla="*/ 38589 h 658477"/>
              <a:gd name="connsiteX2" fmla="*/ 4873738 w 4873738"/>
              <a:gd name="connsiteY2" fmla="*/ 558028 h 658477"/>
              <a:gd name="connsiteX0" fmla="*/ 0 w 4945933"/>
              <a:gd name="connsiteY0" fmla="*/ 658477 h 859172"/>
              <a:gd name="connsiteX1" fmla="*/ 2127727 w 4945933"/>
              <a:gd name="connsiteY1" fmla="*/ 38589 h 859172"/>
              <a:gd name="connsiteX2" fmla="*/ 4945933 w 4945933"/>
              <a:gd name="connsiteY2" fmla="*/ 859172 h 859172"/>
              <a:gd name="connsiteX0" fmla="*/ 0 w 4945933"/>
              <a:gd name="connsiteY0" fmla="*/ 658477 h 859172"/>
              <a:gd name="connsiteX1" fmla="*/ 2127727 w 4945933"/>
              <a:gd name="connsiteY1" fmla="*/ 38589 h 859172"/>
              <a:gd name="connsiteX2" fmla="*/ 4945933 w 4945933"/>
              <a:gd name="connsiteY2" fmla="*/ 859172 h 859172"/>
              <a:gd name="connsiteX0" fmla="*/ 0 w 5070120"/>
              <a:gd name="connsiteY0" fmla="*/ 808962 h 838189"/>
              <a:gd name="connsiteX1" fmla="*/ 2251914 w 5070120"/>
              <a:gd name="connsiteY1" fmla="*/ 17606 h 838189"/>
              <a:gd name="connsiteX2" fmla="*/ 5070120 w 5070120"/>
              <a:gd name="connsiteY2" fmla="*/ 838189 h 838189"/>
            </a:gdLst>
            <a:ahLst/>
            <a:cxnLst>
              <a:cxn ang="0">
                <a:pos x="connsiteX0" y="connsiteY0"/>
              </a:cxn>
              <a:cxn ang="0">
                <a:pos x="connsiteX1" y="connsiteY1"/>
              </a:cxn>
              <a:cxn ang="0">
                <a:pos x="connsiteX2" y="connsiteY2"/>
              </a:cxn>
            </a:cxnLst>
            <a:rect l="l" t="t" r="r" b="b"/>
            <a:pathLst>
              <a:path w="5070120" h="838189">
                <a:moveTo>
                  <a:pt x="0" y="808962"/>
                </a:moveTo>
                <a:cubicBezTo>
                  <a:pt x="680877" y="59857"/>
                  <a:pt x="1730217" y="-51995"/>
                  <a:pt x="2251914" y="17606"/>
                </a:cubicBezTo>
                <a:cubicBezTo>
                  <a:pt x="3149202" y="111503"/>
                  <a:pt x="4245028" y="490697"/>
                  <a:pt x="5070120" y="838189"/>
                </a:cubicBezTo>
              </a:path>
            </a:pathLst>
          </a:cu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p>
        </p:txBody>
      </p:sp>
      <p:sp>
        <p:nvSpPr>
          <p:cNvPr id="26" name="正方形/長方形 25"/>
          <p:cNvSpPr/>
          <p:nvPr/>
        </p:nvSpPr>
        <p:spPr>
          <a:xfrm>
            <a:off x="2137208" y="5819209"/>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28" name="直線矢印コネクタ 27"/>
          <p:cNvCxnSpPr>
            <a:endCxn id="29" idx="0"/>
          </p:cNvCxnSpPr>
          <p:nvPr/>
        </p:nvCxnSpPr>
        <p:spPr>
          <a:xfrm>
            <a:off x="2252017" y="5242845"/>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9" name="正方形/長方形 28"/>
          <p:cNvSpPr/>
          <p:nvPr/>
        </p:nvSpPr>
        <p:spPr>
          <a:xfrm>
            <a:off x="2128419" y="5822554"/>
            <a:ext cx="247196" cy="189671"/>
          </a:xfrm>
          <a:prstGeom prst="rect">
            <a:avLst/>
          </a:prstGeom>
          <a:solidFill>
            <a:srgbClr val="2F97B5"/>
          </a:solidFill>
          <a:ln w="28575" cmpd="sng">
            <a:solidFill>
              <a:srgbClr val="2F97B5"/>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0" name="正方形/長方形 29"/>
          <p:cNvSpPr/>
          <p:nvPr/>
        </p:nvSpPr>
        <p:spPr>
          <a:xfrm>
            <a:off x="2119630" y="5819210"/>
            <a:ext cx="255985" cy="192570"/>
          </a:xfrm>
          <a:prstGeom prst="rect">
            <a:avLst/>
          </a:prstGeom>
          <a:solidFill>
            <a:schemeClr val="bg2">
              <a:lumMod val="50000"/>
            </a:schemeClr>
          </a:solidFill>
          <a:ln w="28575" cmpd="sng">
            <a:solidFill>
              <a:schemeClr val="bg2">
                <a:lumMod val="50000"/>
              </a:schemeClr>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5" name="正方形/長方形 140"/>
          <p:cNvSpPr/>
          <p:nvPr/>
        </p:nvSpPr>
        <p:spPr>
          <a:xfrm>
            <a:off x="7149913" y="5172196"/>
            <a:ext cx="311379" cy="219382"/>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2713406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0.00486 C 0.05486 0.0044 0.2375 0.06597 0.32899 0.05116 C 0.42049 0.03634 0.50313 -0.06366 0.54896 -0.09375 " pathEditMode="relative" rAng="0" ptsTypes="aaa">
                                      <p:cBhvr>
                                        <p:cTn id="6" dur="2000" fill="hold"/>
                                        <p:tgtEl>
                                          <p:spTgt spid="30"/>
                                        </p:tgtEl>
                                        <p:attrNameLst>
                                          <p:attrName>ppt_x</p:attrName>
                                          <p:attrName>ppt_y</p:attrName>
                                        </p:attrNameLst>
                                      </p:cBhvr>
                                      <p:rCtr x="27448" y="-903"/>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226 -0.00856 L -0.00017 -0.11528 " pathEditMode="relative" rAng="0" ptsTypes="AA">
                                      <p:cBhvr>
                                        <p:cTn id="10" dur="1000" fill="hold"/>
                                        <p:tgtEl>
                                          <p:spTgt spid="29"/>
                                        </p:tgtEl>
                                        <p:attrNameLst>
                                          <p:attrName>ppt_x</p:attrName>
                                          <p:attrName>ppt_y</p:attrName>
                                        </p:attrNameLst>
                                      </p:cBhvr>
                                      <p:rCtr x="104" y="-5347"/>
                                    </p:animMotion>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28"/>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3"/>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26"/>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13" grpId="1" animBg="1"/>
      <p:bldP spid="18" grpId="0"/>
      <p:bldP spid="18" grpId="1"/>
      <p:bldP spid="20" grpId="0"/>
      <p:bldP spid="24" grpId="0" animBg="1"/>
      <p:bldP spid="24" grpId="1" animBg="1"/>
      <p:bldP spid="26" grpId="0" animBg="1"/>
      <p:bldP spid="26" grpId="1" animBg="1"/>
      <p:bldP spid="29" grpId="0" animBg="1"/>
      <p:bldP spid="30" grpId="0" animBg="1"/>
      <p:bldP spid="25"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6" name="図 25"/>
          <p:cNvPicPr>
            <a:picLocks noChangeAspect="1"/>
          </p:cNvPicPr>
          <p:nvPr/>
        </p:nvPicPr>
        <p:blipFill>
          <a:blip r:embed="rId3"/>
          <a:stretch>
            <a:fillRect/>
          </a:stretch>
        </p:blipFill>
        <p:spPr>
          <a:xfrm>
            <a:off x="5849519" y="5104401"/>
            <a:ext cx="838708" cy="1051433"/>
          </a:xfrm>
          <a:prstGeom prst="rect">
            <a:avLst/>
          </a:prstGeom>
        </p:spPr>
      </p:pic>
      <p:sp>
        <p:nvSpPr>
          <p:cNvPr id="3" name="コンテンツ プレースホルダー 2"/>
          <p:cNvSpPr>
            <a:spLocks noGrp="1"/>
          </p:cNvSpPr>
          <p:nvPr>
            <p:ph idx="1"/>
          </p:nvPr>
        </p:nvSpPr>
        <p:spPr/>
        <p:txBody>
          <a:bodyPr/>
          <a:lstStyle/>
          <a:p>
            <a:r>
              <a:rPr lang="ja-JP" altLang="en-US" dirty="0"/>
              <a:t>サブホストから</a:t>
            </a:r>
            <a:r>
              <a:rPr lang="en-US" altLang="ja-JP" dirty="0"/>
              <a:t>VM</a:t>
            </a:r>
            <a:r>
              <a:rPr lang="ja-JP" altLang="en-US" dirty="0"/>
              <a:t>のメモリを転送</a:t>
            </a:r>
            <a:endParaRPr lang="en-US" altLang="ja-JP" dirty="0"/>
          </a:p>
          <a:p>
            <a:pPr lvl="1"/>
            <a:r>
              <a:rPr lang="ja-JP" altLang="en-US" dirty="0"/>
              <a:t>ページアウトされたページの再送を繰り返す</a:t>
            </a:r>
            <a:endParaRPr lang="en-US" altLang="ja-JP" dirty="0"/>
          </a:p>
          <a:p>
            <a:pPr lvl="1"/>
            <a:r>
              <a:rPr lang="ja-JP" altLang="en-US" dirty="0"/>
              <a:t>リモートページングを一時停止して転送を完了</a:t>
            </a:r>
            <a:endParaRPr lang="en-US" altLang="ja-JP" dirty="0"/>
          </a:p>
          <a:p>
            <a:pPr lvl="2"/>
            <a:r>
              <a:rPr lang="ja-JP" altLang="en-US" dirty="0"/>
              <a:t>サブホストの切り替え中に移送元サブホストへのページングが発生することによる不整合を防ぐため</a:t>
            </a:r>
            <a:endParaRPr lang="en-US" altLang="ja-JP" dirty="0"/>
          </a:p>
          <a:p>
            <a:r>
              <a:rPr lang="ja-JP" altLang="en-US" dirty="0"/>
              <a:t>完了時にメインホストから移送先サブホストに接続</a:t>
            </a:r>
            <a:endParaRPr lang="en-US" altLang="ja-JP" dirty="0"/>
          </a:p>
        </p:txBody>
      </p:sp>
      <p:pic>
        <p:nvPicPr>
          <p:cNvPr id="24"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3040" y="5891208"/>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6170" y="497288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右矢印 4"/>
          <p:cNvSpPr/>
          <p:nvPr/>
        </p:nvSpPr>
        <p:spPr>
          <a:xfrm rot="21064684">
            <a:off x="3608680" y="5888012"/>
            <a:ext cx="187667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6" name="テキスト ボックス 11"/>
          <p:cNvSpPr txBox="1">
            <a:spLocks noChangeArrowheads="1"/>
          </p:cNvSpPr>
          <p:nvPr/>
        </p:nvSpPr>
        <p:spPr bwMode="auto">
          <a:xfrm>
            <a:off x="3701316" y="537896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7" name="テキスト ボックス 6"/>
          <p:cNvSpPr txBox="1"/>
          <p:nvPr/>
        </p:nvSpPr>
        <p:spPr>
          <a:xfrm>
            <a:off x="4353570" y="6197884"/>
            <a:ext cx="193449" cy="373716"/>
          </a:xfrm>
          <a:prstGeom prst="rect">
            <a:avLst/>
          </a:prstGeom>
          <a:noFill/>
        </p:spPr>
        <p:txBody>
          <a:bodyPr wrap="none" lIns="95789" tIns="47891" rIns="95789" bIns="47891" rtlCol="0">
            <a:spAutoFit/>
          </a:bodyPr>
          <a:lstStyle/>
          <a:p>
            <a:endParaRPr kumimoji="1" lang="ja-JP" altLang="en-US" dirty="0"/>
          </a:p>
        </p:txBody>
      </p:sp>
      <p:sp>
        <p:nvSpPr>
          <p:cNvPr id="8" name="正方形/長方形 7"/>
          <p:cNvSpPr/>
          <p:nvPr/>
        </p:nvSpPr>
        <p:spPr>
          <a:xfrm>
            <a:off x="925130" y="4816741"/>
            <a:ext cx="2433265"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9" name="正方形/長方形 8"/>
          <p:cNvSpPr/>
          <p:nvPr/>
        </p:nvSpPr>
        <p:spPr>
          <a:xfrm>
            <a:off x="1261502" y="5816976"/>
            <a:ext cx="15883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1" name="テキスト ボックス 17"/>
          <p:cNvSpPr txBox="1">
            <a:spLocks noChangeArrowheads="1"/>
          </p:cNvSpPr>
          <p:nvPr/>
        </p:nvSpPr>
        <p:spPr bwMode="auto">
          <a:xfrm>
            <a:off x="907965" y="4443025"/>
            <a:ext cx="229540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2" name="テキスト ボックス 18"/>
          <p:cNvSpPr txBox="1">
            <a:spLocks noChangeArrowheads="1"/>
          </p:cNvSpPr>
          <p:nvPr/>
        </p:nvSpPr>
        <p:spPr bwMode="auto">
          <a:xfrm>
            <a:off x="1143980" y="6436731"/>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4" name="角丸四角形 13"/>
          <p:cNvSpPr/>
          <p:nvPr/>
        </p:nvSpPr>
        <p:spPr>
          <a:xfrm>
            <a:off x="2015929" y="4932231"/>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8" name="角丸四角形 17"/>
          <p:cNvSpPr/>
          <p:nvPr/>
        </p:nvSpPr>
        <p:spPr>
          <a:xfrm>
            <a:off x="2015929" y="491895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9" name="角丸四角形 18"/>
          <p:cNvSpPr/>
          <p:nvPr/>
        </p:nvSpPr>
        <p:spPr>
          <a:xfrm>
            <a:off x="1055561" y="4927541"/>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0" name="正方形/長方形 19"/>
          <p:cNvSpPr/>
          <p:nvPr/>
        </p:nvSpPr>
        <p:spPr>
          <a:xfrm>
            <a:off x="6268873" y="4816741"/>
            <a:ext cx="2255361" cy="741392"/>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1" name="テキスト ボックス 17"/>
          <p:cNvSpPr txBox="1">
            <a:spLocks noChangeArrowheads="1"/>
          </p:cNvSpPr>
          <p:nvPr/>
        </p:nvSpPr>
        <p:spPr bwMode="auto">
          <a:xfrm>
            <a:off x="6501785" y="5630118"/>
            <a:ext cx="202244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cxnSp>
        <p:nvCxnSpPr>
          <p:cNvPr id="22" name="直線コネクタ 38"/>
          <p:cNvCxnSpPr/>
          <p:nvPr/>
        </p:nvCxnSpPr>
        <p:spPr>
          <a:xfrm flipH="1">
            <a:off x="3358395" y="5187437"/>
            <a:ext cx="2910478" cy="14828"/>
          </a:xfrm>
          <a:prstGeom prst="straightConnector1">
            <a:avLst/>
          </a:prstGeom>
          <a:ln w="28575" cmpd="sng">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25" name="テキスト ボックス 24"/>
          <p:cNvSpPr txBox="1"/>
          <p:nvPr/>
        </p:nvSpPr>
        <p:spPr>
          <a:xfrm>
            <a:off x="4700283" y="4739788"/>
            <a:ext cx="629466" cy="358327"/>
          </a:xfrm>
          <a:prstGeom prst="rect">
            <a:avLst/>
          </a:prstGeom>
          <a:noFill/>
        </p:spPr>
        <p:txBody>
          <a:bodyPr wrap="none" lIns="95789" tIns="47891" rIns="95789" bIns="47891" rtlCol="0">
            <a:spAutoFit/>
          </a:bodyPr>
          <a:lstStyle/>
          <a:p>
            <a:r>
              <a:rPr lang="ja-JP" altLang="en-US" dirty="0"/>
              <a:t>接続</a:t>
            </a:r>
            <a:endParaRPr kumimoji="1" lang="ja-JP" altLang="en-US" dirty="0"/>
          </a:p>
        </p:txBody>
      </p:sp>
      <p:sp>
        <p:nvSpPr>
          <p:cNvPr id="28" name="角丸四角形 27"/>
          <p:cNvSpPr/>
          <p:nvPr/>
        </p:nvSpPr>
        <p:spPr>
          <a:xfrm>
            <a:off x="1537132" y="5891208"/>
            <a:ext cx="1152816"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0" name="角丸四角形 9"/>
          <p:cNvSpPr/>
          <p:nvPr/>
        </p:nvSpPr>
        <p:spPr>
          <a:xfrm>
            <a:off x="1537132" y="5891208"/>
            <a:ext cx="1152816"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 name="タイトル 1"/>
          <p:cNvSpPr>
            <a:spLocks noGrp="1"/>
          </p:cNvSpPr>
          <p:nvPr>
            <p:ph type="title"/>
          </p:nvPr>
        </p:nvSpPr>
        <p:spPr/>
        <p:txBody>
          <a:bodyPr/>
          <a:lstStyle/>
          <a:p>
            <a:r>
              <a:rPr lang="ja-JP" altLang="en-US" dirty="0"/>
              <a:t>置換マイグレーション</a:t>
            </a:r>
            <a:r>
              <a:rPr lang="en-US" altLang="ja-JP" dirty="0"/>
              <a:t/>
            </a:r>
            <a:br>
              <a:rPr lang="en-US" altLang="ja-JP" dirty="0"/>
            </a:br>
            <a:r>
              <a:rPr lang="ja-JP" altLang="en-US" dirty="0"/>
              <a:t>（サブホスト）</a:t>
            </a:r>
          </a:p>
        </p:txBody>
      </p:sp>
      <p:sp>
        <p:nvSpPr>
          <p:cNvPr id="4" name="正方形/長方形 3"/>
          <p:cNvSpPr/>
          <p:nvPr/>
        </p:nvSpPr>
        <p:spPr>
          <a:xfrm>
            <a:off x="8430531" y="6126628"/>
            <a:ext cx="646331" cy="646331"/>
          </a:xfrm>
          <a:prstGeom prst="rect">
            <a:avLst/>
          </a:prstGeom>
        </p:spPr>
        <p:txBody>
          <a:bodyPr wrap="none">
            <a:spAutoFit/>
          </a:bodyPr>
          <a:lstStyle/>
          <a:p>
            <a:fld id="{ED4BF1F7-6042-104B-AF7D-05FB728527F6}" type="slidenum">
              <a:rPr lang="ja-JP" altLang="en-US" sz="3600">
                <a:solidFill>
                  <a:srgbClr val="000000"/>
                </a:solidFill>
              </a:rPr>
              <a:pPr/>
              <a:t>24</a:t>
            </a:fld>
            <a:endParaRPr lang="ja-JP" altLang="en-US" sz="3600" dirty="0"/>
          </a:p>
        </p:txBody>
      </p:sp>
      <p:cxnSp>
        <p:nvCxnSpPr>
          <p:cNvPr id="34" name="直線矢印コネクタ 33"/>
          <p:cNvCxnSpPr/>
          <p:nvPr/>
        </p:nvCxnSpPr>
        <p:spPr>
          <a:xfrm>
            <a:off x="2336379" y="5315081"/>
            <a:ext cx="16122" cy="688753"/>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30" name="正方形/長方形 29"/>
          <p:cNvSpPr/>
          <p:nvPr/>
        </p:nvSpPr>
        <p:spPr>
          <a:xfrm>
            <a:off x="2230560" y="5157322"/>
            <a:ext cx="247196" cy="184333"/>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1" name="正方形/長方形 30"/>
          <p:cNvSpPr/>
          <p:nvPr/>
        </p:nvSpPr>
        <p:spPr>
          <a:xfrm>
            <a:off x="2226600" y="5151984"/>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4045683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676 -0.00208 C 0.10204 0.04742 0.2001 0.12237 0.30163 0.09993 C 0.40315 0.07749 0.5505 -0.08767 0.61593 -0.13717 " pathEditMode="relative" rAng="0" ptsTypes="aaa">
                                      <p:cBhvr>
                                        <p:cTn id="10" dur="2000" fill="hold"/>
                                        <p:tgtEl>
                                          <p:spTgt spid="10"/>
                                        </p:tgtEl>
                                        <p:attrNameLst>
                                          <p:attrName>ppt_x</p:attrName>
                                          <p:attrName>ppt_y</p:attrName>
                                        </p:attrNameLst>
                                      </p:cBhvr>
                                      <p:rCtr x="30458" y="-532"/>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0" presetClass="path" presetSubtype="0" accel="50000" decel="50000" fill="hold" grpId="1" nodeType="withEffect">
                                  <p:stCondLst>
                                    <p:cond delay="0"/>
                                  </p:stCondLst>
                                  <p:childTnLst>
                                    <p:animMotion origin="layout" path="M 0 0 L 0.00121 0.13003 " pathEditMode="relative" ptsTypes="AA">
                                      <p:cBhvr>
                                        <p:cTn id="18" dur="1000" fill="hold"/>
                                        <p:tgtEl>
                                          <p:spTgt spid="31"/>
                                        </p:tgtEl>
                                        <p:attrNameLst>
                                          <p:attrName>ppt_x</p:attrName>
                                          <p:attrName>ppt_y</p:attrName>
                                        </p:attrNameLst>
                                      </p:cBhvr>
                                    </p:animMotion>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xit" presetSubtype="0" fill="hold" nodeType="withEffect">
                                  <p:stCondLst>
                                    <p:cond delay="0"/>
                                  </p:stCondLst>
                                  <p:childTnLst>
                                    <p:set>
                                      <p:cBhvr>
                                        <p:cTn id="28" dur="1" fill="hold">
                                          <p:stCondLst>
                                            <p:cond delay="0"/>
                                          </p:stCondLst>
                                        </p:cTn>
                                        <p:tgtEl>
                                          <p:spTgt spid="24"/>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hidden"/>
                                      </p:to>
                                    </p:set>
                                  </p:childTnLst>
                                </p:cTn>
                              </p:par>
                              <p:par>
                                <p:cTn id="35" presetID="1" presetClass="exit" presetSubtype="0" fill="hold" grpId="2" nodeType="withEffect">
                                  <p:stCondLst>
                                    <p:cond delay="0"/>
                                  </p:stCondLst>
                                  <p:childTnLst>
                                    <p:set>
                                      <p:cBhvr>
                                        <p:cTn id="36" dur="1" fill="hold">
                                          <p:stCondLst>
                                            <p:cond delay="0"/>
                                          </p:stCondLst>
                                        </p:cTn>
                                        <p:tgtEl>
                                          <p:spTgt spid="31"/>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4"/>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5"/>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6"/>
                                        </p:tgtEl>
                                        <p:attrNameLst>
                                          <p:attrName>style.visibility</p:attrName>
                                        </p:attrNameLst>
                                      </p:cBhvr>
                                      <p:to>
                                        <p:strVal val="hidden"/>
                                      </p:to>
                                    </p:set>
                                  </p:childTnLst>
                                </p:cTn>
                              </p:par>
                              <p:par>
                                <p:cTn id="43" presetID="1" presetClass="exit" presetSubtype="0" fill="hold" grpId="1" nodeType="withEffect" nodePh="1">
                                  <p:stCondLst>
                                    <p:cond delay="0"/>
                                  </p:stCondLst>
                                  <p:endCondLst>
                                    <p:cond evt="begin" delay="0">
                                      <p:tn val="43"/>
                                    </p:cond>
                                  </p:endCondLst>
                                  <p:childTnLst>
                                    <p:set>
                                      <p:cBhvr>
                                        <p:cTn id="4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7" grpId="1"/>
      <p:bldP spid="9" grpId="0" animBg="1"/>
      <p:bldP spid="12" grpId="0"/>
      <p:bldP spid="25" grpId="0"/>
      <p:bldP spid="28" grpId="0" animBg="1"/>
      <p:bldP spid="10" grpId="0" animBg="1"/>
      <p:bldP spid="30" grpId="0" animBg="1"/>
      <p:bldP spid="31" grpId="0" animBg="1"/>
      <p:bldP spid="31" grpId="1" animBg="1"/>
      <p:bldP spid="31" grpId="2"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分割メモリ</a:t>
            </a:r>
            <a:r>
              <a:rPr lang="en-US" altLang="ja-JP" dirty="0"/>
              <a:t>VM</a:t>
            </a:r>
            <a:r>
              <a:rPr lang="ja-JP" altLang="en-US" dirty="0"/>
              <a:t>に対する</a:t>
            </a:r>
            <a:r>
              <a:rPr lang="en-US" altLang="ja-JP" dirty="0"/>
              <a:t/>
            </a:r>
            <a:br>
              <a:rPr lang="en-US" altLang="ja-JP" dirty="0"/>
            </a:br>
            <a:r>
              <a:rPr lang="ja-JP" altLang="en-US" dirty="0"/>
              <a:t>従来のマイグレーションの性能</a:t>
            </a:r>
          </a:p>
        </p:txBody>
      </p:sp>
      <p:sp>
        <p:nvSpPr>
          <p:cNvPr id="3" name="コンテンツ プレースホルダー 2"/>
          <p:cNvSpPr>
            <a:spLocks noGrp="1"/>
          </p:cNvSpPr>
          <p:nvPr>
            <p:ph idx="1"/>
          </p:nvPr>
        </p:nvSpPr>
        <p:spPr/>
        <p:txBody>
          <a:bodyPr/>
          <a:lstStyle/>
          <a:p>
            <a:r>
              <a:rPr lang="ja-JP" altLang="en-US" dirty="0"/>
              <a:t>分割メモリ</a:t>
            </a:r>
            <a:r>
              <a:rPr lang="en-US" altLang="ja-JP" dirty="0"/>
              <a:t>VM</a:t>
            </a:r>
            <a:r>
              <a:rPr lang="ja-JP" altLang="en-US" dirty="0"/>
              <a:t>に対して従来のマイグレーションを適用し、統合マイグレーションと比較</a:t>
            </a:r>
            <a:endParaRPr lang="en-US" altLang="ja-JP" dirty="0"/>
          </a:p>
          <a:p>
            <a:pPr lvl="1"/>
            <a:r>
              <a:rPr lang="ja-JP" altLang="en-US" dirty="0"/>
              <a:t>メモリが</a:t>
            </a:r>
            <a:r>
              <a:rPr lang="en-US" altLang="ja-JP" dirty="0"/>
              <a:t>24GB</a:t>
            </a:r>
            <a:r>
              <a:rPr lang="ja-JP" altLang="en-US" dirty="0"/>
              <a:t>の分割メモリ</a:t>
            </a:r>
            <a:r>
              <a:rPr lang="en-US" altLang="ja-JP" dirty="0"/>
              <a:t>VM</a:t>
            </a:r>
          </a:p>
          <a:p>
            <a:pPr lvl="1"/>
            <a:r>
              <a:rPr lang="ja-JP" altLang="en-US" dirty="0"/>
              <a:t>マイグレーション時間は統合マイグレーションの</a:t>
            </a:r>
            <a:r>
              <a:rPr lang="en-US" altLang="ja-JP" dirty="0"/>
              <a:t>12</a:t>
            </a:r>
            <a:r>
              <a:rPr lang="ja-JP" altLang="en-US" dirty="0"/>
              <a:t>倍</a:t>
            </a:r>
            <a:endParaRPr lang="en-US" altLang="ja-JP" dirty="0"/>
          </a:p>
          <a:p>
            <a:pPr lvl="1"/>
            <a:r>
              <a:rPr lang="ja-JP" altLang="en-US" dirty="0"/>
              <a:t>ページング量は</a:t>
            </a:r>
            <a:r>
              <a:rPr lang="en-US" altLang="ja-JP" dirty="0"/>
              <a:t>24GB</a:t>
            </a:r>
          </a:p>
        </p:txBody>
      </p:sp>
      <p:sp>
        <p:nvSpPr>
          <p:cNvPr id="6" name="Slide Number Placeholder 3"/>
          <p:cNvSpPr>
            <a:spLocks noGrp="1"/>
          </p:cNvSpPr>
          <p:nvPr>
            <p:ph type="sldNum" sz="quarter" idx="12"/>
          </p:nvPr>
        </p:nvSpPr>
        <p:spPr/>
        <p:txBody>
          <a:bodyPr/>
          <a:lstStyle/>
          <a:p>
            <a:fld id="{ED4BF1F7-6042-104B-AF7D-05FB728527F6}" type="slidenum">
              <a:rPr lang="ja-JP" altLang="en-US" smtClean="0">
                <a:solidFill>
                  <a:srgbClr val="000000"/>
                </a:solidFill>
              </a:rPr>
              <a:pPr/>
              <a:t>25</a:t>
            </a:fld>
            <a:endParaRPr lang="ja-JP" altLang="en-US" dirty="0">
              <a:solidFill>
                <a:srgbClr val="000000"/>
              </a:solidFill>
            </a:endParaRPr>
          </a:p>
        </p:txBody>
      </p:sp>
      <p:grpSp>
        <p:nvGrpSpPr>
          <p:cNvPr id="13" name="Group 7">
            <a:extLst>
              <a:ext uri="{FF2B5EF4-FFF2-40B4-BE49-F238E27FC236}">
                <a16:creationId xmlns="" xmlns:a16="http://schemas.microsoft.com/office/drawing/2014/main" id="{B8F52026-FCCA-6B43-BAB3-A31B9346098B}"/>
              </a:ext>
            </a:extLst>
          </p:cNvPr>
          <p:cNvGrpSpPr/>
          <p:nvPr/>
        </p:nvGrpSpPr>
        <p:grpSpPr>
          <a:xfrm>
            <a:off x="2364620" y="5075344"/>
            <a:ext cx="2043160" cy="1126195"/>
            <a:chOff x="831952" y="4286996"/>
            <a:chExt cx="2043160" cy="1126195"/>
          </a:xfrm>
        </p:grpSpPr>
        <p:sp>
          <p:nvSpPr>
            <p:cNvPr id="15" name="正方形/長方形 14"/>
            <p:cNvSpPr/>
            <p:nvPr/>
          </p:nvSpPr>
          <p:spPr>
            <a:xfrm>
              <a:off x="988009" y="4642144"/>
              <a:ext cx="187220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6" name="テキスト ボックス 17"/>
            <p:cNvSpPr txBox="1">
              <a:spLocks noChangeArrowheads="1"/>
            </p:cNvSpPr>
            <p:nvPr/>
          </p:nvSpPr>
          <p:spPr bwMode="auto">
            <a:xfrm>
              <a:off x="831952" y="4286996"/>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en-US" altLang="en-US" dirty="0"/>
                <a:t>移送</a:t>
              </a:r>
              <a:r>
                <a:rPr lang="ja-JP" altLang="en-US" dirty="0"/>
                <a:t>先ホスト</a:t>
              </a:r>
            </a:p>
          </p:txBody>
        </p:sp>
        <p:sp>
          <p:nvSpPr>
            <p:cNvPr id="19" name="角丸四角形 18"/>
            <p:cNvSpPr/>
            <p:nvPr/>
          </p:nvSpPr>
          <p:spPr>
            <a:xfrm>
              <a:off x="1083091" y="4772751"/>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grpSp>
        <p:nvGrpSpPr>
          <p:cNvPr id="20" name="Group 6">
            <a:extLst>
              <a:ext uri="{FF2B5EF4-FFF2-40B4-BE49-F238E27FC236}">
                <a16:creationId xmlns="" xmlns:a16="http://schemas.microsoft.com/office/drawing/2014/main" id="{CA09E29A-7930-7B47-A9EA-78A1C4B98DDB}"/>
              </a:ext>
            </a:extLst>
          </p:cNvPr>
          <p:cNvGrpSpPr/>
          <p:nvPr/>
        </p:nvGrpSpPr>
        <p:grpSpPr>
          <a:xfrm>
            <a:off x="86841" y="4524717"/>
            <a:ext cx="1824587" cy="2306165"/>
            <a:chOff x="6716447" y="4226875"/>
            <a:chExt cx="1598047" cy="2306165"/>
          </a:xfrm>
        </p:grpSpPr>
        <p:sp>
          <p:nvSpPr>
            <p:cNvPr id="21" name="テキスト ボックス 43"/>
            <p:cNvSpPr txBox="1">
              <a:spLocks noChangeArrowheads="1"/>
            </p:cNvSpPr>
            <p:nvPr/>
          </p:nvSpPr>
          <p:spPr bwMode="auto">
            <a:xfrm>
              <a:off x="6829172" y="4226875"/>
              <a:ext cx="131965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メインホスト</a:t>
              </a:r>
            </a:p>
          </p:txBody>
        </p:sp>
        <p:sp>
          <p:nvSpPr>
            <p:cNvPr id="22" name="テキスト ボックス 47"/>
            <p:cNvSpPr txBox="1">
              <a:spLocks noChangeArrowheads="1"/>
            </p:cNvSpPr>
            <p:nvPr/>
          </p:nvSpPr>
          <p:spPr bwMode="auto">
            <a:xfrm>
              <a:off x="7115662" y="6159324"/>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23" name="正方形/長方形 22"/>
            <p:cNvSpPr/>
            <p:nvPr/>
          </p:nvSpPr>
          <p:spPr>
            <a:xfrm>
              <a:off x="6716447" y="4681766"/>
              <a:ext cx="1577243"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4" name="正方形/長方形 23"/>
            <p:cNvSpPr/>
            <p:nvPr/>
          </p:nvSpPr>
          <p:spPr>
            <a:xfrm>
              <a:off x="7060622" y="5580250"/>
              <a:ext cx="1016315"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5" name="角丸四角形 42">
              <a:extLst>
                <a:ext uri="{FF2B5EF4-FFF2-40B4-BE49-F238E27FC236}">
                  <a16:creationId xmlns="" xmlns:a16="http://schemas.microsoft.com/office/drawing/2014/main" id="{95E73831-B276-184B-B142-DA74FDFEA302}"/>
                </a:ext>
              </a:extLst>
            </p:cNvPr>
            <p:cNvSpPr/>
            <p:nvPr/>
          </p:nvSpPr>
          <p:spPr>
            <a:xfrm>
              <a:off x="7458014" y="4952183"/>
              <a:ext cx="739607" cy="28899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6" name="角丸四角形 42">
              <a:extLst>
                <a:ext uri="{FF2B5EF4-FFF2-40B4-BE49-F238E27FC236}">
                  <a16:creationId xmlns="" xmlns:a16="http://schemas.microsoft.com/office/drawing/2014/main" id="{F2D47ABA-57D4-6E48-AD7E-7F9541623AA8}"/>
                </a:ext>
              </a:extLst>
            </p:cNvPr>
            <p:cNvSpPr/>
            <p:nvPr/>
          </p:nvSpPr>
          <p:spPr>
            <a:xfrm>
              <a:off x="7198975" y="5759198"/>
              <a:ext cx="739607" cy="28899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27" name="Group 8">
            <a:extLst>
              <a:ext uri="{FF2B5EF4-FFF2-40B4-BE49-F238E27FC236}">
                <a16:creationId xmlns="" xmlns:a16="http://schemas.microsoft.com/office/drawing/2014/main" id="{C6B2A524-F715-FE4D-B6E4-701BB21A4557}"/>
              </a:ext>
            </a:extLst>
          </p:cNvPr>
          <p:cNvGrpSpPr/>
          <p:nvPr/>
        </p:nvGrpSpPr>
        <p:grpSpPr>
          <a:xfrm>
            <a:off x="1947694" y="5354035"/>
            <a:ext cx="512965" cy="892450"/>
            <a:chOff x="3498486" y="4908184"/>
            <a:chExt cx="1289655" cy="892450"/>
          </a:xfrm>
        </p:grpSpPr>
        <p:sp>
          <p:nvSpPr>
            <p:cNvPr id="28" name="右矢印 64">
              <a:extLst>
                <a:ext uri="{FF2B5EF4-FFF2-40B4-BE49-F238E27FC236}">
                  <a16:creationId xmlns="" xmlns:a16="http://schemas.microsoft.com/office/drawing/2014/main" id="{6A64BED9-632D-7744-88DF-DD4106D5221F}"/>
                </a:ext>
              </a:extLst>
            </p:cNvPr>
            <p:cNvSpPr/>
            <p:nvPr/>
          </p:nvSpPr>
          <p:spPr>
            <a:xfrm rot="1450867">
              <a:off x="3654901" y="4908184"/>
              <a:ext cx="929236"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29" name="右矢印 67">
              <a:extLst>
                <a:ext uri="{FF2B5EF4-FFF2-40B4-BE49-F238E27FC236}">
                  <a16:creationId xmlns="" xmlns:a16="http://schemas.microsoft.com/office/drawing/2014/main" id="{FAEC2C95-617E-1A48-B14E-0E370D2446CD}"/>
                </a:ext>
              </a:extLst>
            </p:cNvPr>
            <p:cNvSpPr/>
            <p:nvPr/>
          </p:nvSpPr>
          <p:spPr>
            <a:xfrm rot="19605051">
              <a:off x="3498486" y="5428541"/>
              <a:ext cx="1289655" cy="372093"/>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grpSp>
      <p:sp>
        <p:nvSpPr>
          <p:cNvPr id="30" name="角丸四角形 29"/>
          <p:cNvSpPr/>
          <p:nvPr/>
        </p:nvSpPr>
        <p:spPr>
          <a:xfrm>
            <a:off x="115605" y="5134277"/>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31" name="角丸四角形 16"/>
          <p:cNvSpPr/>
          <p:nvPr/>
        </p:nvSpPr>
        <p:spPr>
          <a:xfrm>
            <a:off x="3462297" y="5539022"/>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2510" y="3888828"/>
            <a:ext cx="4576165" cy="298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角丸四角形 31"/>
          <p:cNvSpPr/>
          <p:nvPr/>
        </p:nvSpPr>
        <p:spPr>
          <a:xfrm>
            <a:off x="35497" y="4548119"/>
            <a:ext cx="1917188" cy="2254614"/>
          </a:xfrm>
          <a:prstGeom prst="roundRect">
            <a:avLst/>
          </a:prstGeom>
          <a:noFill/>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p>
        </p:txBody>
      </p:sp>
      <p:sp>
        <p:nvSpPr>
          <p:cNvPr id="33" name="テキスト ボックス 43"/>
          <p:cNvSpPr txBox="1">
            <a:spLocks noChangeArrowheads="1"/>
          </p:cNvSpPr>
          <p:nvPr/>
        </p:nvSpPr>
        <p:spPr bwMode="auto">
          <a:xfrm>
            <a:off x="173142" y="4149218"/>
            <a:ext cx="154913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分割メモリ</a:t>
            </a:r>
            <a:r>
              <a:rPr lang="en-US" altLang="ja-JP" dirty="0"/>
              <a:t>VM</a:t>
            </a:r>
            <a:endParaRPr lang="ja-JP" altLang="en-US" dirty="0"/>
          </a:p>
        </p:txBody>
      </p:sp>
    </p:spTree>
    <p:extLst>
      <p:ext uri="{BB962C8B-B14F-4D97-AF65-F5344CB8AC3E}">
        <p14:creationId xmlns:p14="http://schemas.microsoft.com/office/powerpoint/2010/main" val="2094446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7" name="図 46"/>
          <p:cNvPicPr>
            <a:picLocks noChangeAspect="1"/>
          </p:cNvPicPr>
          <p:nvPr/>
        </p:nvPicPr>
        <p:blipFill>
          <a:blip r:embed="rId2"/>
          <a:stretch>
            <a:fillRect/>
          </a:stretch>
        </p:blipFill>
        <p:spPr>
          <a:xfrm>
            <a:off x="5393588" y="5680381"/>
            <a:ext cx="838708" cy="1051433"/>
          </a:xfrm>
          <a:prstGeom prst="rect">
            <a:avLst/>
          </a:prstGeom>
        </p:spPr>
      </p:pic>
      <p:pic>
        <p:nvPicPr>
          <p:cNvPr id="42" name="図 41"/>
          <p:cNvPicPr>
            <a:picLocks noChangeAspect="1"/>
          </p:cNvPicPr>
          <p:nvPr/>
        </p:nvPicPr>
        <p:blipFill>
          <a:blip r:embed="rId2"/>
          <a:stretch>
            <a:fillRect/>
          </a:stretch>
        </p:blipFill>
        <p:spPr>
          <a:xfrm>
            <a:off x="4855972" y="4822403"/>
            <a:ext cx="838708" cy="1051433"/>
          </a:xfrm>
          <a:prstGeom prst="rect">
            <a:avLst/>
          </a:prstGeom>
        </p:spPr>
      </p:pic>
      <p:sp>
        <p:nvSpPr>
          <p:cNvPr id="2" name="タイトル 1"/>
          <p:cNvSpPr>
            <a:spLocks noGrp="1"/>
          </p:cNvSpPr>
          <p:nvPr>
            <p:ph type="title"/>
          </p:nvPr>
        </p:nvSpPr>
        <p:spPr/>
        <p:txBody>
          <a:bodyPr/>
          <a:lstStyle/>
          <a:p>
            <a:r>
              <a:rPr lang="ja-JP" altLang="en-US"/>
              <a:t>分類３：分割マイグレーション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a:t>一つのホスト上の</a:t>
            </a:r>
            <a:r>
              <a:rPr lang="en-US" altLang="ja-JP" dirty="0"/>
              <a:t>VM</a:t>
            </a:r>
            <a:r>
              <a:rPr lang="ja-JP" altLang="en-US" dirty="0"/>
              <a:t>の一部を複数ホストに分割</a:t>
            </a:r>
            <a:endParaRPr lang="en-US" altLang="ja-JP" dirty="0"/>
          </a:p>
          <a:p>
            <a:pPr lvl="1"/>
            <a:r>
              <a:rPr lang="ja-JP" altLang="en-US" dirty="0"/>
              <a:t>メインホストの分割とサブホストの分割</a:t>
            </a:r>
            <a:endParaRPr lang="en-US" altLang="ja-JP" dirty="0"/>
          </a:p>
          <a:p>
            <a:pPr lvl="2"/>
            <a:r>
              <a:rPr lang="ja-JP" altLang="en-US" dirty="0"/>
              <a:t>分割先は新しいホストまたは同一ホスト</a:t>
            </a:r>
            <a:endParaRPr lang="en-US" altLang="ja-JP" dirty="0"/>
          </a:p>
          <a:p>
            <a:pPr lvl="2"/>
            <a:r>
              <a:rPr lang="ja-JP" altLang="en-US" dirty="0"/>
              <a:t>先行研究では一つのホスト上の通常</a:t>
            </a:r>
            <a:r>
              <a:rPr lang="en-US" altLang="ja-JP" dirty="0"/>
              <a:t>VM</a:t>
            </a:r>
            <a:r>
              <a:rPr lang="ja-JP" altLang="en-US" dirty="0"/>
              <a:t>を分割</a:t>
            </a:r>
            <a:endParaRPr lang="en-US" altLang="ja-JP" dirty="0"/>
          </a:p>
          <a:p>
            <a:pPr lvl="1"/>
            <a:r>
              <a:rPr lang="ja-JP" altLang="en-US" dirty="0"/>
              <a:t>ホストのメンテナンス時に十分な空きメモリを持った代替ホストが存在しない場合に利用可能</a:t>
            </a:r>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26</a:t>
            </a:fld>
            <a:endParaRPr lang="ja-JP" altLang="en-US" dirty="0">
              <a:solidFill>
                <a:srgbClr val="000000"/>
              </a:solidFill>
            </a:endParaRPr>
          </a:p>
        </p:txBody>
      </p:sp>
      <p:pic>
        <p:nvPicPr>
          <p:cNvPr id="25" name="図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2249" y="561451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正方形/長方形 27"/>
          <p:cNvSpPr/>
          <p:nvPr/>
        </p:nvSpPr>
        <p:spPr>
          <a:xfrm>
            <a:off x="1704915" y="5582476"/>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1" name="テキスト ボックス 18"/>
          <p:cNvSpPr txBox="1">
            <a:spLocks noChangeArrowheads="1"/>
          </p:cNvSpPr>
          <p:nvPr/>
        </p:nvSpPr>
        <p:spPr bwMode="auto">
          <a:xfrm>
            <a:off x="1862876" y="6189488"/>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32" name="角丸四角形 31"/>
          <p:cNvSpPr/>
          <p:nvPr/>
        </p:nvSpPr>
        <p:spPr>
          <a:xfrm>
            <a:off x="1832342" y="566290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nvGrpSpPr>
          <p:cNvPr id="8" name="Group 7">
            <a:extLst>
              <a:ext uri="{FF2B5EF4-FFF2-40B4-BE49-F238E27FC236}">
                <a16:creationId xmlns="" xmlns:a16="http://schemas.microsoft.com/office/drawing/2014/main" id="{B8F52026-FCCA-6B43-BAB3-A31B9346098B}"/>
              </a:ext>
            </a:extLst>
          </p:cNvPr>
          <p:cNvGrpSpPr/>
          <p:nvPr/>
        </p:nvGrpSpPr>
        <p:grpSpPr>
          <a:xfrm>
            <a:off x="779874" y="4250845"/>
            <a:ext cx="2571930" cy="1410476"/>
            <a:chOff x="724369" y="4286996"/>
            <a:chExt cx="2571930" cy="1410476"/>
          </a:xfrm>
        </p:grpSpPr>
        <p:pic>
          <p:nvPicPr>
            <p:cNvPr id="2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369" y="480064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正方形/長方形 26"/>
            <p:cNvSpPr/>
            <p:nvPr/>
          </p:nvSpPr>
          <p:spPr>
            <a:xfrm>
              <a:off x="1025411" y="464214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9" name="テキスト ボックス 17"/>
            <p:cNvSpPr txBox="1">
              <a:spLocks noChangeArrowheads="1"/>
            </p:cNvSpPr>
            <p:nvPr/>
          </p:nvSpPr>
          <p:spPr bwMode="auto">
            <a:xfrm>
              <a:off x="1164996" y="4286996"/>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43" name="角丸四角形 42"/>
            <p:cNvSpPr/>
            <p:nvPr/>
          </p:nvSpPr>
          <p:spPr>
            <a:xfrm>
              <a:off x="2032742" y="4747628"/>
              <a:ext cx="1152816" cy="28899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6" name="角丸四角形 45"/>
            <p:cNvSpPr/>
            <p:nvPr/>
          </p:nvSpPr>
          <p:spPr>
            <a:xfrm>
              <a:off x="2044512" y="5042961"/>
              <a:ext cx="1152816" cy="32835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3" name="角丸四角形 32"/>
            <p:cNvSpPr/>
            <p:nvPr/>
          </p:nvSpPr>
          <p:spPr>
            <a:xfrm>
              <a:off x="1152838" y="4750674"/>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grpSp>
        <p:nvGrpSpPr>
          <p:cNvPr id="7" name="Group 6">
            <a:extLst>
              <a:ext uri="{FF2B5EF4-FFF2-40B4-BE49-F238E27FC236}">
                <a16:creationId xmlns="" xmlns:a16="http://schemas.microsoft.com/office/drawing/2014/main" id="{CA09E29A-7930-7B47-A9EA-78A1C4B98DDB}"/>
              </a:ext>
            </a:extLst>
          </p:cNvPr>
          <p:cNvGrpSpPr/>
          <p:nvPr/>
        </p:nvGrpSpPr>
        <p:grpSpPr>
          <a:xfrm>
            <a:off x="5275326" y="4193903"/>
            <a:ext cx="3015164" cy="2251270"/>
            <a:chOff x="5278527" y="4225339"/>
            <a:chExt cx="3015164" cy="2251270"/>
          </a:xfrm>
        </p:grpSpPr>
        <p:sp>
          <p:nvSpPr>
            <p:cNvPr id="38" name="テキスト ボックス 43"/>
            <p:cNvSpPr txBox="1">
              <a:spLocks noChangeArrowheads="1"/>
            </p:cNvSpPr>
            <p:nvPr/>
          </p:nvSpPr>
          <p:spPr bwMode="auto">
            <a:xfrm>
              <a:off x="5396789" y="4225339"/>
              <a:ext cx="1550491"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新メインホスト</a:t>
              </a:r>
            </a:p>
          </p:txBody>
        </p:sp>
        <p:sp>
          <p:nvSpPr>
            <p:cNvPr id="39" name="テキスト ボックス 47"/>
            <p:cNvSpPr txBox="1">
              <a:spLocks noChangeArrowheads="1"/>
            </p:cNvSpPr>
            <p:nvPr/>
          </p:nvSpPr>
          <p:spPr bwMode="auto">
            <a:xfrm>
              <a:off x="6222948" y="6102893"/>
              <a:ext cx="142966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新サブホスト</a:t>
              </a:r>
            </a:p>
          </p:txBody>
        </p:sp>
        <p:sp>
          <p:nvSpPr>
            <p:cNvPr id="40" name="正方形/長方形 39"/>
            <p:cNvSpPr/>
            <p:nvPr/>
          </p:nvSpPr>
          <p:spPr>
            <a:xfrm>
              <a:off x="5278527" y="4619979"/>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1" name="正方形/長方形 40"/>
            <p:cNvSpPr/>
            <p:nvPr/>
          </p:nvSpPr>
          <p:spPr>
            <a:xfrm>
              <a:off x="6002962" y="5515108"/>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6" name="角丸四角形 42">
              <a:extLst>
                <a:ext uri="{FF2B5EF4-FFF2-40B4-BE49-F238E27FC236}">
                  <a16:creationId xmlns="" xmlns:a16="http://schemas.microsoft.com/office/drawing/2014/main" id="{95E73831-B276-184B-B142-DA74FDFEA302}"/>
                </a:ext>
              </a:extLst>
            </p:cNvPr>
            <p:cNvSpPr/>
            <p:nvPr/>
          </p:nvSpPr>
          <p:spPr>
            <a:xfrm>
              <a:off x="6303393" y="4828588"/>
              <a:ext cx="1152816" cy="28899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7" name="角丸四角形 42">
              <a:extLst>
                <a:ext uri="{FF2B5EF4-FFF2-40B4-BE49-F238E27FC236}">
                  <a16:creationId xmlns="" xmlns:a16="http://schemas.microsoft.com/office/drawing/2014/main" id="{F2D47ABA-57D4-6E48-AD7E-7F9541623AA8}"/>
                </a:ext>
              </a:extLst>
            </p:cNvPr>
            <p:cNvSpPr/>
            <p:nvPr/>
          </p:nvSpPr>
          <p:spPr>
            <a:xfrm>
              <a:off x="6937630" y="5669878"/>
              <a:ext cx="1152816" cy="28899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9" name="Group 8">
            <a:extLst>
              <a:ext uri="{FF2B5EF4-FFF2-40B4-BE49-F238E27FC236}">
                <a16:creationId xmlns="" xmlns:a16="http://schemas.microsoft.com/office/drawing/2014/main" id="{C6B2A524-F715-FE4D-B6E4-701BB21A4557}"/>
              </a:ext>
            </a:extLst>
          </p:cNvPr>
          <p:cNvGrpSpPr/>
          <p:nvPr/>
        </p:nvGrpSpPr>
        <p:grpSpPr>
          <a:xfrm>
            <a:off x="3524831" y="4908184"/>
            <a:ext cx="1289655" cy="1036873"/>
            <a:chOff x="3524831" y="4908184"/>
            <a:chExt cx="1289655" cy="1036873"/>
          </a:xfrm>
        </p:grpSpPr>
        <p:sp>
          <p:nvSpPr>
            <p:cNvPr id="44" name="右矢印 64">
              <a:extLst>
                <a:ext uri="{FF2B5EF4-FFF2-40B4-BE49-F238E27FC236}">
                  <a16:creationId xmlns="" xmlns:a16="http://schemas.microsoft.com/office/drawing/2014/main" id="{6A64BED9-632D-7744-88DF-DD4106D5221F}"/>
                </a:ext>
              </a:extLst>
            </p:cNvPr>
            <p:cNvSpPr/>
            <p:nvPr/>
          </p:nvSpPr>
          <p:spPr>
            <a:xfrm rot="166357">
              <a:off x="3654902" y="4908184"/>
              <a:ext cx="929236"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45" name="右矢印 67">
              <a:extLst>
                <a:ext uri="{FF2B5EF4-FFF2-40B4-BE49-F238E27FC236}">
                  <a16:creationId xmlns="" xmlns:a16="http://schemas.microsoft.com/office/drawing/2014/main" id="{FAEC2C95-617E-1A48-B14E-0E370D2446CD}"/>
                </a:ext>
              </a:extLst>
            </p:cNvPr>
            <p:cNvSpPr/>
            <p:nvPr/>
          </p:nvSpPr>
          <p:spPr>
            <a:xfrm rot="1295559">
              <a:off x="3524831" y="5572964"/>
              <a:ext cx="1289655" cy="372093"/>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grpSp>
      <p:sp>
        <p:nvSpPr>
          <p:cNvPr id="63" name="角丸四角形 62"/>
          <p:cNvSpPr/>
          <p:nvPr/>
        </p:nvSpPr>
        <p:spPr>
          <a:xfrm>
            <a:off x="5436096" y="4725144"/>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Tree>
    <p:extLst>
      <p:ext uri="{BB962C8B-B14F-4D97-AF65-F5344CB8AC3E}">
        <p14:creationId xmlns:p14="http://schemas.microsoft.com/office/powerpoint/2010/main" val="3125482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par>
                                <p:cTn id="8" presetID="9"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1000"/>
                                        <p:tgtEl>
                                          <p:spTgt spid="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dissolve">
                                      <p:cBhvr>
                                        <p:cTn id="13" dur="1000"/>
                                        <p:tgtEl>
                                          <p:spTgt spid="63"/>
                                        </p:tgtEl>
                                      </p:cBhvr>
                                    </p:animEffect>
                                  </p:childTnLst>
                                </p:cTn>
                              </p:par>
                              <p:par>
                                <p:cTn id="14" presetID="9"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dissolve">
                                      <p:cBhvr>
                                        <p:cTn id="16" dur="1000"/>
                                        <p:tgtEl>
                                          <p:spTgt spid="42"/>
                                        </p:tgtEl>
                                      </p:cBhvr>
                                    </p:animEffect>
                                  </p:childTnLst>
                                </p:cTn>
                              </p:par>
                              <p:par>
                                <p:cTn id="17" presetID="9" presetClass="entr" presetSubtype="0" fill="hold" nodeType="with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dissolve">
                                      <p:cBhvr>
                                        <p:cTn id="19" dur="1000"/>
                                        <p:tgtEl>
                                          <p:spTgt spid="47"/>
                                        </p:tgtEl>
                                      </p:cBhvr>
                                    </p:animEffect>
                                  </p:childTnLst>
                                </p:cTn>
                              </p:par>
                            </p:childTnLst>
                          </p:cTn>
                        </p:par>
                        <p:par>
                          <p:cTn id="20" fill="hold">
                            <p:stCondLst>
                              <p:cond delay="1000"/>
                            </p:stCondLst>
                            <p:childTnLst>
                              <p:par>
                                <p:cTn id="21" presetID="9" presetClass="emph" presetSubtype="0" nodeType="afterEffect">
                                  <p:stCondLst>
                                    <p:cond delay="0"/>
                                  </p:stCondLst>
                                  <p:childTnLst>
                                    <p:set>
                                      <p:cBhvr rctx="PPT">
                                        <p:cTn id="22" dur="indefinite"/>
                                        <p:tgtEl>
                                          <p:spTgt spid="8"/>
                                        </p:tgtEl>
                                        <p:attrNameLst>
                                          <p:attrName>style.opacity</p:attrName>
                                        </p:attrNameLst>
                                      </p:cBhvr>
                                      <p:to>
                                        <p:strVal val="0.5"/>
                                      </p:to>
                                    </p:set>
                                    <p:animEffect filter="image" prLst="opacity: 0.5">
                                      <p:cBhvr rctx="IE">
                                        <p:cTn id="23"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7" name="図 26"/>
          <p:cNvPicPr>
            <a:picLocks noChangeAspect="1"/>
          </p:cNvPicPr>
          <p:nvPr/>
        </p:nvPicPr>
        <p:blipFill>
          <a:blip r:embed="rId3"/>
          <a:stretch>
            <a:fillRect/>
          </a:stretch>
        </p:blipFill>
        <p:spPr>
          <a:xfrm>
            <a:off x="5852891" y="5668731"/>
            <a:ext cx="838708" cy="1051433"/>
          </a:xfrm>
          <a:prstGeom prst="rect">
            <a:avLst/>
          </a:prstGeom>
        </p:spPr>
      </p:pic>
      <p:sp>
        <p:nvSpPr>
          <p:cNvPr id="2" name="タイトル 1"/>
          <p:cNvSpPr>
            <a:spLocks noGrp="1"/>
          </p:cNvSpPr>
          <p:nvPr>
            <p:ph type="title"/>
          </p:nvPr>
        </p:nvSpPr>
        <p:spPr/>
        <p:txBody>
          <a:bodyPr/>
          <a:lstStyle/>
          <a:p>
            <a:r>
              <a:rPr lang="ja-JP" altLang="en-US"/>
              <a:t>マイグレーション完了の</a:t>
            </a:r>
            <a:r>
              <a:rPr lang="en-US" altLang="ja-JP"/>
              <a:t/>
            </a:r>
            <a:br>
              <a:rPr lang="en-US" altLang="ja-JP"/>
            </a:br>
            <a:r>
              <a:rPr lang="ja-JP" altLang="en-US"/>
              <a:t>タイミング</a:t>
            </a:r>
            <a:endParaRPr lang="ja-JP" altLang="en-US" dirty="0"/>
          </a:p>
        </p:txBody>
      </p:sp>
      <p:sp>
        <p:nvSpPr>
          <p:cNvPr id="3" name="コンテンツ プレースホルダー 2"/>
          <p:cNvSpPr>
            <a:spLocks noGrp="1"/>
          </p:cNvSpPr>
          <p:nvPr>
            <p:ph idx="1"/>
          </p:nvPr>
        </p:nvSpPr>
        <p:spPr/>
        <p:txBody>
          <a:bodyPr/>
          <a:lstStyle/>
          <a:p>
            <a:r>
              <a:rPr lang="ja-JP" altLang="en-US" dirty="0"/>
              <a:t>メインホストからのメモリ転送が先に完了した場合</a:t>
            </a:r>
            <a:endParaRPr lang="en-US" altLang="ja-JP" dirty="0"/>
          </a:p>
          <a:p>
            <a:pPr lvl="1"/>
            <a:r>
              <a:rPr lang="ja-JP" altLang="en-US" dirty="0"/>
              <a:t>メインホストの置換マイグレーションを完了</a:t>
            </a:r>
            <a:endParaRPr lang="en-US" altLang="ja-JP" dirty="0"/>
          </a:p>
          <a:p>
            <a:pPr lvl="1"/>
            <a:r>
              <a:rPr lang="ja-JP" altLang="en-US" dirty="0"/>
              <a:t>サブホストが完了するまではリモートページング</a:t>
            </a:r>
            <a:endParaRPr lang="en-US" altLang="ja-JP" dirty="0"/>
          </a:p>
          <a:p>
            <a:r>
              <a:rPr lang="ja-JP" altLang="en-US" dirty="0"/>
              <a:t>サブホストからのメモリ転送が先に完了した場合</a:t>
            </a:r>
            <a:endParaRPr lang="en-US" altLang="ja-JP" dirty="0"/>
          </a:p>
          <a:p>
            <a:pPr lvl="1"/>
            <a:r>
              <a:rPr lang="ja-JP" altLang="en-US" dirty="0"/>
              <a:t>サブホストは再送を継続</a:t>
            </a:r>
            <a:endParaRPr lang="en-US" altLang="ja-JP" dirty="0"/>
          </a:p>
          <a:p>
            <a:pPr lvl="1"/>
            <a:r>
              <a:rPr lang="ja-JP" altLang="en-US" dirty="0"/>
              <a:t>メインホストが完了したら両方のマイグレーションを完了</a:t>
            </a:r>
            <a:endParaRPr lang="en-US" altLang="ja-JP"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27</a:t>
            </a:fld>
            <a:endParaRPr lang="ja-JP" altLang="en-US" dirty="0">
              <a:solidFill>
                <a:srgbClr val="000000"/>
              </a:solidFill>
            </a:endParaRPr>
          </a:p>
        </p:txBody>
      </p:sp>
      <p:pic>
        <p:nvPicPr>
          <p:cNvPr id="6"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5980" y="570678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5980" y="485738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a:spLocks noChangeArrowheads="1"/>
          </p:cNvSpPr>
          <p:nvPr/>
        </p:nvSpPr>
        <p:spPr bwMode="auto">
          <a:xfrm>
            <a:off x="6515982" y="4542950"/>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9" name="正方形/長方形 8"/>
          <p:cNvSpPr/>
          <p:nvPr/>
        </p:nvSpPr>
        <p:spPr>
          <a:xfrm>
            <a:off x="1366787" y="4703371"/>
            <a:ext cx="1946830"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0" name="右矢印 9"/>
          <p:cNvSpPr/>
          <p:nvPr/>
        </p:nvSpPr>
        <p:spPr>
          <a:xfrm rot="662214">
            <a:off x="4023712" y="498123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 name="テキスト ボックス 10"/>
          <p:cNvSpPr txBox="1">
            <a:spLocks noChangeArrowheads="1"/>
          </p:cNvSpPr>
          <p:nvPr/>
        </p:nvSpPr>
        <p:spPr bwMode="auto">
          <a:xfrm>
            <a:off x="3839996" y="5371661"/>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2" name="正方形/長方形 11"/>
          <p:cNvSpPr/>
          <p:nvPr/>
        </p:nvSpPr>
        <p:spPr>
          <a:xfrm>
            <a:off x="1366786" y="5653539"/>
            <a:ext cx="1129412"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テキスト ボックス 17"/>
          <p:cNvSpPr txBox="1">
            <a:spLocks noChangeArrowheads="1"/>
          </p:cNvSpPr>
          <p:nvPr/>
        </p:nvSpPr>
        <p:spPr bwMode="auto">
          <a:xfrm>
            <a:off x="1366786" y="4343208"/>
            <a:ext cx="208947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4" name="テキスト ボックス 18"/>
          <p:cNvSpPr txBox="1">
            <a:spLocks noChangeArrowheads="1"/>
          </p:cNvSpPr>
          <p:nvPr/>
        </p:nvSpPr>
        <p:spPr bwMode="auto">
          <a:xfrm>
            <a:off x="1099303" y="6343523"/>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5" name="正方形/長方形 14"/>
          <p:cNvSpPr/>
          <p:nvPr/>
        </p:nvSpPr>
        <p:spPr>
          <a:xfrm>
            <a:off x="6272245" y="5047345"/>
            <a:ext cx="203056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8" name="角丸四角形 17"/>
          <p:cNvSpPr/>
          <p:nvPr/>
        </p:nvSpPr>
        <p:spPr>
          <a:xfrm>
            <a:off x="1541820" y="5710374"/>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0" name="角丸四角形 19"/>
          <p:cNvSpPr/>
          <p:nvPr/>
        </p:nvSpPr>
        <p:spPr>
          <a:xfrm>
            <a:off x="2362743" y="4857380"/>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1" name="角丸四角形 20"/>
          <p:cNvSpPr/>
          <p:nvPr/>
        </p:nvSpPr>
        <p:spPr>
          <a:xfrm>
            <a:off x="1475660" y="4865969"/>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2" name="テキスト ボックス 21"/>
          <p:cNvSpPr txBox="1">
            <a:spLocks noChangeArrowheads="1"/>
          </p:cNvSpPr>
          <p:nvPr/>
        </p:nvSpPr>
        <p:spPr bwMode="auto">
          <a:xfrm>
            <a:off x="4685699" y="6342870"/>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ja-JP" altLang="en-US" dirty="0"/>
          </a:p>
        </p:txBody>
      </p:sp>
      <p:sp>
        <p:nvSpPr>
          <p:cNvPr id="23" name="右矢印 22"/>
          <p:cNvSpPr/>
          <p:nvPr/>
        </p:nvSpPr>
        <p:spPr>
          <a:xfrm>
            <a:off x="4006171" y="5683619"/>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cxnSp>
        <p:nvCxnSpPr>
          <p:cNvPr id="25" name="直線矢印コネクタ 24"/>
          <p:cNvCxnSpPr/>
          <p:nvPr/>
        </p:nvCxnSpPr>
        <p:spPr>
          <a:xfrm flipV="1">
            <a:off x="2496198" y="6021917"/>
            <a:ext cx="3776047" cy="84666"/>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a:spLocks noChangeArrowheads="1"/>
          </p:cNvSpPr>
          <p:nvPr/>
        </p:nvSpPr>
        <p:spPr bwMode="auto">
          <a:xfrm>
            <a:off x="3848376" y="6164359"/>
            <a:ext cx="125784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ページング</a:t>
            </a:r>
          </a:p>
        </p:txBody>
      </p:sp>
    </p:spTree>
    <p:extLst>
      <p:ext uri="{BB962C8B-B14F-4D97-AF65-F5344CB8AC3E}">
        <p14:creationId xmlns:p14="http://schemas.microsoft.com/office/powerpoint/2010/main" val="1873485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66667E-6 -6.56951E-7 C 0.08021 -0.03863 0.15364 -0.07703 0.2467 -0.07055 C 0.33976 -0.06408 0.49375 0.01619 0.55868 0.03909 " pathEditMode="relative" rAng="0" ptsTypes="aaa">
                                      <p:cBhvr>
                                        <p:cTn id="6" dur="2000" fill="hold"/>
                                        <p:tgtEl>
                                          <p:spTgt spid="20"/>
                                        </p:tgtEl>
                                        <p:attrNameLst>
                                          <p:attrName>ppt_x</p:attrName>
                                          <p:attrName>ppt_y</p:attrName>
                                        </p:attrNameLst>
                                      </p:cBhvr>
                                      <p:rCtr x="27934" y="-1897"/>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4.72222E-6 3.33333E-6 C 0.11737 -0.0375 0.229 -0.07361 0.31789 -0.06135 C 0.40695 -0.04885 0.48924 0.04652 0.53473 0.07523 " pathEditMode="relative" rAng="0" ptsTypes="aaa">
                                      <p:cBhvr>
                                        <p:cTn id="10" dur="2000" fill="hold"/>
                                        <p:tgtEl>
                                          <p:spTgt spid="21"/>
                                        </p:tgtEl>
                                        <p:attrNameLst>
                                          <p:attrName>ppt_x</p:attrName>
                                          <p:attrName>ppt_y</p:attrName>
                                        </p:attrNameLst>
                                      </p:cBhvr>
                                      <p:rCtr x="26736" y="69"/>
                                    </p:animMotion>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nodePh="1">
                                  <p:stCondLst>
                                    <p:cond delay="0"/>
                                  </p:stCondLst>
                                  <p:endCondLst>
                                    <p:cond evt="begin" delay="0">
                                      <p:tn val="23"/>
                                    </p:cond>
                                  </p:end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grpId="0" nodeType="clickEffect">
                                  <p:stCondLst>
                                    <p:cond delay="0"/>
                                  </p:stCondLst>
                                  <p:childTnLst>
                                    <p:animMotion origin="layout" path="M 2.77556E-17 0.01065 C 0.09253 0.06227 0.17101 0.11504 0.27917 0.1118 C 0.38715 0.10879 0.57153 0.01759 0.64861 -0.00718 " pathEditMode="relative" rAng="0" ptsTypes="aaa">
                                      <p:cBhvr>
                                        <p:cTn id="32" dur="2000" fill="hold"/>
                                        <p:tgtEl>
                                          <p:spTgt spid="18"/>
                                        </p:tgtEl>
                                        <p:attrNameLst>
                                          <p:attrName>ppt_x</p:attrName>
                                          <p:attrName>ppt_y</p:attrName>
                                        </p:attrNameLst>
                                      </p:cBhvr>
                                      <p:rCtr x="32431" y="4329"/>
                                    </p:animMotion>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6"/>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hidden"/>
                                      </p:to>
                                    </p:set>
                                  </p:childTnLst>
                                </p:cTn>
                              </p:par>
                              <p:par>
                                <p:cTn id="43" presetID="1" presetClass="exit" presetSubtype="0" fill="hold" grpId="1" nodeType="withEffect" nodePh="1">
                                  <p:stCondLst>
                                    <p:cond delay="0"/>
                                  </p:stCondLst>
                                  <p:endCondLst>
                                    <p:cond evt="begin" delay="0">
                                      <p:tn val="43"/>
                                    </p:cond>
                                  </p:endCondLst>
                                  <p:childTnLst>
                                    <p:set>
                                      <p:cBhvr>
                                        <p:cTn id="44" dur="1" fill="hold">
                                          <p:stCondLst>
                                            <p:cond delay="0"/>
                                          </p:stCondLst>
                                        </p:cTn>
                                        <p:tgtEl>
                                          <p:spTgt spid="22"/>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6"/>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animBg="1"/>
      <p:bldP spid="13" grpId="0"/>
      <p:bldP spid="14" grpId="0"/>
      <p:bldP spid="18" grpId="0" animBg="1"/>
      <p:bldP spid="20" grpId="0" animBg="1"/>
      <p:bldP spid="21" grpId="0" animBg="1"/>
      <p:bldP spid="22" grpId="0"/>
      <p:bldP spid="22" grpId="1"/>
      <p:bldP spid="23" grpId="0" animBg="1"/>
      <p:bldP spid="26" grpId="0"/>
      <p:bldP spid="26" grpId="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7" name="図 46"/>
          <p:cNvPicPr>
            <a:picLocks noChangeAspect="1"/>
          </p:cNvPicPr>
          <p:nvPr/>
        </p:nvPicPr>
        <p:blipFill>
          <a:blip r:embed="rId3"/>
          <a:stretch>
            <a:fillRect/>
          </a:stretch>
        </p:blipFill>
        <p:spPr>
          <a:xfrm>
            <a:off x="5864655" y="5589360"/>
            <a:ext cx="838708" cy="1051433"/>
          </a:xfrm>
          <a:prstGeom prst="rect">
            <a:avLst/>
          </a:prstGeom>
        </p:spPr>
      </p:pic>
      <p:sp>
        <p:nvSpPr>
          <p:cNvPr id="2" name="タイトル 1"/>
          <p:cNvSpPr>
            <a:spLocks noGrp="1"/>
          </p:cNvSpPr>
          <p:nvPr>
            <p:ph type="title"/>
          </p:nvPr>
        </p:nvSpPr>
        <p:spPr/>
        <p:txBody>
          <a:bodyPr/>
          <a:lstStyle/>
          <a:p>
            <a:r>
              <a:rPr lang="ja-JP" altLang="en-US" dirty="0"/>
              <a:t>マイグレーション完了の</a:t>
            </a:r>
            <a:r>
              <a:rPr lang="en-US" altLang="ja-JP" dirty="0"/>
              <a:t/>
            </a:r>
            <a:br>
              <a:rPr lang="en-US" altLang="ja-JP" dirty="0"/>
            </a:br>
            <a:r>
              <a:rPr lang="ja-JP" altLang="en-US" dirty="0"/>
              <a:t>タイミング</a:t>
            </a:r>
          </a:p>
        </p:txBody>
      </p:sp>
      <p:sp>
        <p:nvSpPr>
          <p:cNvPr id="7" name="コンテンツ プレースホルダー 6"/>
          <p:cNvSpPr>
            <a:spLocks noGrp="1"/>
          </p:cNvSpPr>
          <p:nvPr>
            <p:ph idx="1"/>
          </p:nvPr>
        </p:nvSpPr>
        <p:spPr/>
        <p:txBody>
          <a:bodyPr/>
          <a:lstStyle/>
          <a:p>
            <a:r>
              <a:rPr lang="ja-JP" altLang="en-US" dirty="0"/>
              <a:t>メインホストからのメモリ転送が先に完了した場合</a:t>
            </a:r>
            <a:endParaRPr lang="en-US" altLang="ja-JP" dirty="0"/>
          </a:p>
          <a:p>
            <a:pPr lvl="1"/>
            <a:r>
              <a:rPr lang="ja-JP" altLang="en-US" dirty="0"/>
              <a:t>メインホストの置換マイグレーションを完了</a:t>
            </a:r>
            <a:endParaRPr lang="en-US" altLang="ja-JP" dirty="0"/>
          </a:p>
          <a:p>
            <a:pPr lvl="1"/>
            <a:r>
              <a:rPr lang="ja-JP" altLang="en-US" dirty="0"/>
              <a:t>サブホストが完了するまではリモートページング</a:t>
            </a:r>
            <a:endParaRPr lang="en-US" altLang="ja-JP" dirty="0"/>
          </a:p>
          <a:p>
            <a:r>
              <a:rPr lang="ja-JP" altLang="en-US" dirty="0"/>
              <a:t>サブホストからのメモリ転送が先に完了した場合</a:t>
            </a:r>
            <a:endParaRPr lang="en-US" altLang="ja-JP" dirty="0"/>
          </a:p>
          <a:p>
            <a:pPr lvl="1"/>
            <a:r>
              <a:rPr lang="ja-JP" altLang="en-US" dirty="0"/>
              <a:t>サブホストは再送を継続</a:t>
            </a:r>
            <a:endParaRPr lang="en-US" altLang="ja-JP" dirty="0"/>
          </a:p>
          <a:p>
            <a:pPr lvl="1"/>
            <a:r>
              <a:rPr lang="ja-JP" altLang="en-US" dirty="0"/>
              <a:t>メインホストが完了したら両方のマイグレーションを完了</a:t>
            </a:r>
            <a:endParaRPr lang="en-US"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28</a:t>
            </a:fld>
            <a:endParaRPr lang="ja-JP" altLang="en-US" dirty="0">
              <a:solidFill>
                <a:srgbClr val="000000"/>
              </a:solidFill>
            </a:endParaRPr>
          </a:p>
        </p:txBody>
      </p:sp>
      <p:pic>
        <p:nvPicPr>
          <p:cNvPr id="27"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69509" y="586500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7744" y="4840874"/>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テキスト ボックス 7"/>
          <p:cNvSpPr txBox="1">
            <a:spLocks noChangeArrowheads="1"/>
          </p:cNvSpPr>
          <p:nvPr/>
        </p:nvSpPr>
        <p:spPr bwMode="auto">
          <a:xfrm>
            <a:off x="6527746" y="4526444"/>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30" name="正方形/長方形 8"/>
          <p:cNvSpPr/>
          <p:nvPr/>
        </p:nvSpPr>
        <p:spPr>
          <a:xfrm>
            <a:off x="1378551" y="4686865"/>
            <a:ext cx="1946830"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1" name="右矢印 9"/>
          <p:cNvSpPr/>
          <p:nvPr/>
        </p:nvSpPr>
        <p:spPr>
          <a:xfrm rot="662214">
            <a:off x="4035476" y="4964729"/>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32" name="テキスト ボックス 10"/>
          <p:cNvSpPr txBox="1">
            <a:spLocks noChangeArrowheads="1"/>
          </p:cNvSpPr>
          <p:nvPr/>
        </p:nvSpPr>
        <p:spPr bwMode="auto">
          <a:xfrm>
            <a:off x="3860140" y="536466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33" name="正方形/長方形 11"/>
          <p:cNvSpPr/>
          <p:nvPr/>
        </p:nvSpPr>
        <p:spPr>
          <a:xfrm>
            <a:off x="1390315" y="5788836"/>
            <a:ext cx="1946831"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4" name="テキスト ボックス 17"/>
          <p:cNvSpPr txBox="1">
            <a:spLocks noChangeArrowheads="1"/>
          </p:cNvSpPr>
          <p:nvPr/>
        </p:nvSpPr>
        <p:spPr bwMode="auto">
          <a:xfrm>
            <a:off x="1378550" y="4326702"/>
            <a:ext cx="208947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35" name="テキスト ボックス 18"/>
          <p:cNvSpPr txBox="1">
            <a:spLocks noChangeArrowheads="1"/>
          </p:cNvSpPr>
          <p:nvPr/>
        </p:nvSpPr>
        <p:spPr bwMode="auto">
          <a:xfrm>
            <a:off x="1499189" y="6445123"/>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36" name="正方形/長方形 14"/>
          <p:cNvSpPr/>
          <p:nvPr/>
        </p:nvSpPr>
        <p:spPr>
          <a:xfrm>
            <a:off x="6284009" y="5030839"/>
            <a:ext cx="203056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7" name="角丸四角形 25"/>
          <p:cNvSpPr/>
          <p:nvPr/>
        </p:nvSpPr>
        <p:spPr>
          <a:xfrm>
            <a:off x="2374507" y="5845671"/>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8" name="角丸四角形 15"/>
          <p:cNvSpPr/>
          <p:nvPr/>
        </p:nvSpPr>
        <p:spPr>
          <a:xfrm>
            <a:off x="2374507" y="5854171"/>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9" name="角丸四角形 26"/>
          <p:cNvSpPr/>
          <p:nvPr/>
        </p:nvSpPr>
        <p:spPr>
          <a:xfrm>
            <a:off x="2377414" y="4838005"/>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0" name="角丸四角形 16"/>
          <p:cNvSpPr/>
          <p:nvPr/>
        </p:nvSpPr>
        <p:spPr>
          <a:xfrm>
            <a:off x="2377414" y="4838005"/>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1" name="角丸四角形 17"/>
          <p:cNvSpPr/>
          <p:nvPr/>
        </p:nvSpPr>
        <p:spPr>
          <a:xfrm>
            <a:off x="1487424" y="4849463"/>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42" name="右矢印 19"/>
          <p:cNvSpPr/>
          <p:nvPr/>
        </p:nvSpPr>
        <p:spPr>
          <a:xfrm>
            <a:off x="4017935" y="5912554"/>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cxnSp>
        <p:nvCxnSpPr>
          <p:cNvPr id="43" name="直線矢印コネクタ 20"/>
          <p:cNvCxnSpPr>
            <a:stCxn id="41" idx="2"/>
            <a:endCxn id="40" idx="0"/>
          </p:cNvCxnSpPr>
          <p:nvPr/>
        </p:nvCxnSpPr>
        <p:spPr>
          <a:xfrm flipH="1">
            <a:off x="2776193" y="5364669"/>
            <a:ext cx="3867" cy="489502"/>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44" name="テキスト ボックス 21"/>
          <p:cNvSpPr txBox="1">
            <a:spLocks noChangeArrowheads="1"/>
          </p:cNvSpPr>
          <p:nvPr/>
        </p:nvSpPr>
        <p:spPr bwMode="auto">
          <a:xfrm>
            <a:off x="1601334" y="5408205"/>
            <a:ext cx="125784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ページング</a:t>
            </a:r>
          </a:p>
        </p:txBody>
      </p:sp>
      <p:cxnSp>
        <p:nvCxnSpPr>
          <p:cNvPr id="45" name="曲線コネクタ 28"/>
          <p:cNvCxnSpPr>
            <a:stCxn id="31" idx="1"/>
            <a:endCxn id="30" idx="1"/>
          </p:cNvCxnSpPr>
          <p:nvPr/>
        </p:nvCxnSpPr>
        <p:spPr>
          <a:xfrm rot="10800000" flipH="1" flipV="1">
            <a:off x="957743" y="5289287"/>
            <a:ext cx="11765" cy="1024129"/>
          </a:xfrm>
          <a:prstGeom prst="curvedConnector3">
            <a:avLst>
              <a:gd name="adj1" fmla="val -3472308"/>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6" name="テキスト ボックス 32"/>
          <p:cNvSpPr txBox="1"/>
          <p:nvPr/>
        </p:nvSpPr>
        <p:spPr>
          <a:xfrm>
            <a:off x="-36512" y="5589240"/>
            <a:ext cx="708025" cy="369332"/>
          </a:xfrm>
          <a:prstGeom prst="rect">
            <a:avLst/>
          </a:prstGeom>
          <a:noFill/>
        </p:spPr>
        <p:txBody>
          <a:bodyPr wrap="square" rtlCol="0">
            <a:spAutoFit/>
          </a:bodyPr>
          <a:lstStyle/>
          <a:p>
            <a:r>
              <a:rPr lang="ja-JP" altLang="en-US" dirty="0"/>
              <a:t>通知</a:t>
            </a:r>
            <a:endParaRPr kumimoji="1" lang="ja-JP" altLang="en-US" dirty="0"/>
          </a:p>
        </p:txBody>
      </p:sp>
    </p:spTree>
    <p:extLst>
      <p:ext uri="{BB962C8B-B14F-4D97-AF65-F5344CB8AC3E}">
        <p14:creationId xmlns:p14="http://schemas.microsoft.com/office/powerpoint/2010/main" val="1732507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05556E-6 -0.00672 C 0.07952 0.05671 0.14705 0.12176 0.24028 0.11759 C 0.33299 0.11388 0.49184 0.00185 0.55834 -0.02824 " pathEditMode="relative" rAng="0" ptsTypes="aaa">
                                      <p:cBhvr>
                                        <p:cTn id="6" dur="2000" fill="hold"/>
                                        <p:tgtEl>
                                          <p:spTgt spid="38"/>
                                        </p:tgtEl>
                                        <p:attrNameLst>
                                          <p:attrName>ppt_x</p:attrName>
                                          <p:attrName>ppt_y</p:attrName>
                                        </p:attrNameLst>
                                      </p:cBhvr>
                                      <p:rCtr x="27917" y="5347"/>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1.66667E-6 -6.56951E-7 C 0.08021 -0.03863 0.15364 -0.07703 0.2467 -0.07055 C 0.33976 -0.06408 0.49375 0.01619 0.55868 0.03909 " pathEditMode="relative" rAng="0" ptsTypes="aaa">
                                      <p:cBhvr>
                                        <p:cTn id="20" dur="2000" fill="hold"/>
                                        <p:tgtEl>
                                          <p:spTgt spid="40"/>
                                        </p:tgtEl>
                                        <p:attrNameLst>
                                          <p:attrName>ppt_x</p:attrName>
                                          <p:attrName>ppt_y</p:attrName>
                                        </p:attrNameLst>
                                      </p:cBhvr>
                                      <p:rCtr x="27934" y="-1897"/>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0" nodeType="clickEffect">
                                  <p:stCondLst>
                                    <p:cond delay="0"/>
                                  </p:stCondLst>
                                  <p:childTnLst>
                                    <p:animMotion origin="layout" path="M -4.72222E-6 3.33333E-6 C 0.11737 -0.0375 0.229 -0.07361 0.31789 -0.06135 C 0.40695 -0.04885 0.48924 0.04652 0.53473 0.07523 " pathEditMode="relative" rAng="0" ptsTypes="aaa">
                                      <p:cBhvr>
                                        <p:cTn id="30" dur="2000" fill="hold"/>
                                        <p:tgtEl>
                                          <p:spTgt spid="41"/>
                                        </p:tgtEl>
                                        <p:attrNameLst>
                                          <p:attrName>ppt_x</p:attrName>
                                          <p:attrName>ppt_y</p:attrName>
                                        </p:attrNameLst>
                                      </p:cBhvr>
                                      <p:rCtr x="26736" y="69"/>
                                    </p:animMotion>
                                  </p:childTnLst>
                                </p:cTn>
                              </p:par>
                              <p:par>
                                <p:cTn id="31" presetID="1" presetClass="exit" presetSubtype="0" fill="hold" grpId="1" nodeType="withEffect">
                                  <p:stCondLst>
                                    <p:cond delay="0"/>
                                  </p:stCondLst>
                                  <p:childTnLst>
                                    <p:set>
                                      <p:cBhvr>
                                        <p:cTn id="32" dur="1" fill="hold">
                                          <p:stCondLst>
                                            <p:cond delay="0"/>
                                          </p:stCondLst>
                                        </p:cTn>
                                        <p:tgtEl>
                                          <p:spTgt spid="4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4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27"/>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32"/>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28"/>
                                        </p:tgtEl>
                                        <p:attrNameLst>
                                          <p:attrName>style.visibility</p:attrName>
                                        </p:attrNameLst>
                                      </p:cBhvr>
                                      <p:to>
                                        <p:strVal val="hidden"/>
                                      </p:to>
                                    </p:set>
                                  </p:childTnLst>
                                </p:cTn>
                              </p:par>
                              <p:par>
                                <p:cTn id="55" presetID="1" presetClass="exit" presetSubtype="0" fill="hold" grpId="0" nodeType="withEffect">
                                  <p:stCondLst>
                                    <p:cond delay="0"/>
                                  </p:stCondLst>
                                  <p:childTnLst>
                                    <p:set>
                                      <p:cBhvr>
                                        <p:cTn id="56" dur="1" fill="hold">
                                          <p:stCondLst>
                                            <p:cond delay="0"/>
                                          </p:stCondLst>
                                        </p:cTn>
                                        <p:tgtEl>
                                          <p:spTgt spid="39"/>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45"/>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p:bldP spid="33" grpId="0" animBg="1"/>
      <p:bldP spid="34" grpId="0"/>
      <p:bldP spid="35" grpId="0"/>
      <p:bldP spid="37" grpId="0" animBg="1"/>
      <p:bldP spid="38" grpId="0" animBg="1"/>
      <p:bldP spid="39" grpId="0" animBg="1"/>
      <p:bldP spid="40" grpId="0" animBg="1"/>
      <p:bldP spid="41" grpId="0" animBg="1"/>
      <p:bldP spid="42" grpId="0" animBg="1"/>
      <p:bldP spid="44" grpId="0"/>
      <p:bldP spid="44" grpId="1"/>
      <p:bldP spid="46" grpId="0"/>
      <p:bldP spid="46" grpId="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a:t>分割メモリ</a:t>
            </a:r>
            <a:r>
              <a:rPr lang="en-US" altLang="ja-JP" dirty="0" err="1"/>
              <a:t>VM</a:t>
            </a:r>
            <a:r>
              <a:rPr lang="en-US" altLang="en-US" dirty="0" err="1"/>
              <a:t>をマイグレーションする</a:t>
            </a:r>
            <a:r>
              <a:rPr lang="ja-JP" altLang="en-US" dirty="0"/>
              <a:t>必要</a:t>
            </a:r>
            <a:endParaRPr lang="en-US" altLang="ja-JP" dirty="0"/>
          </a:p>
          <a:p>
            <a:pPr lvl="1"/>
            <a:r>
              <a:rPr lang="ja-JP" altLang="en-US" dirty="0"/>
              <a:t>ホストのメンテナンス、負荷分散</a:t>
            </a:r>
            <a:endParaRPr lang="en-US" altLang="ja-JP" dirty="0"/>
          </a:p>
          <a:p>
            <a:pPr lvl="2"/>
            <a:r>
              <a:rPr lang="ja-JP" altLang="en-US" dirty="0"/>
              <a:t>別のホスト群に（分割）マイグレーション</a:t>
            </a:r>
            <a:endParaRPr lang="en-US" altLang="ja-JP" dirty="0"/>
          </a:p>
          <a:p>
            <a:pPr lvl="1"/>
            <a:r>
              <a:rPr lang="ja-JP" altLang="en-US" dirty="0"/>
              <a:t>十分な空きメモリを持ったホストが用意できた場合</a:t>
            </a:r>
            <a:endParaRPr lang="en-US" altLang="ja-JP" dirty="0"/>
          </a:p>
          <a:p>
            <a:pPr lvl="2"/>
            <a:r>
              <a:rPr lang="en-US" altLang="ja-JP" dirty="0"/>
              <a:t>VM</a:t>
            </a:r>
            <a:r>
              <a:rPr lang="ja-JP" altLang="en-US" dirty="0"/>
              <a:t>を再び一つのホストで実行して性能を向上</a:t>
            </a:r>
          </a:p>
        </p:txBody>
      </p:sp>
      <p:pic>
        <p:nvPicPr>
          <p:cNvPr id="28" name="図 27"/>
          <p:cNvPicPr>
            <a:picLocks noChangeAspect="1"/>
          </p:cNvPicPr>
          <p:nvPr/>
        </p:nvPicPr>
        <p:blipFill>
          <a:blip r:embed="rId3"/>
          <a:stretch>
            <a:fillRect/>
          </a:stretch>
        </p:blipFill>
        <p:spPr>
          <a:xfrm>
            <a:off x="6029771" y="4808184"/>
            <a:ext cx="838708" cy="1051433"/>
          </a:xfrm>
          <a:prstGeom prst="rect">
            <a:avLst/>
          </a:prstGeom>
        </p:spPr>
      </p:pic>
      <p:sp>
        <p:nvSpPr>
          <p:cNvPr id="33" name="正方形/長方形 32"/>
          <p:cNvSpPr/>
          <p:nvPr/>
        </p:nvSpPr>
        <p:spPr>
          <a:xfrm>
            <a:off x="6505396" y="4531190"/>
            <a:ext cx="2405771" cy="909990"/>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pic>
        <p:nvPicPr>
          <p:cNvPr id="6"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87750" y="568026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48328" y="458116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12"/>
          <p:cNvSpPr txBox="1">
            <a:spLocks/>
          </p:cNvSpPr>
          <p:nvPr/>
        </p:nvSpPr>
        <p:spPr>
          <a:xfrm>
            <a:off x="8096251" y="6435623"/>
            <a:ext cx="990600" cy="365125"/>
          </a:xfrm>
          <a:prstGeom prst="rect">
            <a:avLst/>
          </a:prstGeom>
        </p:spPr>
        <p:txBody>
          <a:bodyPr vert="horz" lIns="91440" tIns="45720" rIns="91440" bIns="45720" rtlCol="0" anchor="ctr"/>
          <a:lstStyle>
            <a:defPPr>
              <a:defRPr lang="ja-JP"/>
            </a:defPPr>
            <a:lvl1pPr marL="0" algn="r" defTabSz="457200" rtl="0" eaLnBrk="1" latinLnBrk="0" hangingPunct="1">
              <a:defRPr kumimoji="1" sz="3600" kern="1200">
                <a:solidFill>
                  <a:schemeClr val="bg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ED4BF1F7-6042-104B-AF7D-05FB728527F6}" type="slidenum">
              <a:rPr lang="ja-JP" altLang="en-US" smtClean="0">
                <a:solidFill>
                  <a:schemeClr val="tx1"/>
                </a:solidFill>
              </a:rPr>
              <a:pPr/>
              <a:t>29</a:t>
            </a:fld>
            <a:endParaRPr lang="ja-JP" altLang="en-US" dirty="0">
              <a:solidFill>
                <a:schemeClr val="tx1"/>
              </a:solidFill>
            </a:endParaRPr>
          </a:p>
        </p:txBody>
      </p:sp>
      <p:sp>
        <p:nvSpPr>
          <p:cNvPr id="10" name="正方形/長方形 9"/>
          <p:cNvSpPr/>
          <p:nvPr/>
        </p:nvSpPr>
        <p:spPr>
          <a:xfrm>
            <a:off x="1149370" y="4422660"/>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1" name="正方形/長方形 10"/>
          <p:cNvSpPr/>
          <p:nvPr/>
        </p:nvSpPr>
        <p:spPr>
          <a:xfrm>
            <a:off x="1188792" y="5599839"/>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2" name="テキスト ボックス 17"/>
          <p:cNvSpPr txBox="1">
            <a:spLocks noChangeArrowheads="1"/>
          </p:cNvSpPr>
          <p:nvPr/>
        </p:nvSpPr>
        <p:spPr bwMode="auto">
          <a:xfrm>
            <a:off x="1288955" y="4067512"/>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3" name="テキスト ボックス 18"/>
          <p:cNvSpPr txBox="1">
            <a:spLocks noChangeArrowheads="1"/>
          </p:cNvSpPr>
          <p:nvPr/>
        </p:nvSpPr>
        <p:spPr bwMode="auto">
          <a:xfrm>
            <a:off x="897147" y="6366888"/>
            <a:ext cx="189133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35" name="右矢印 34"/>
          <p:cNvSpPr/>
          <p:nvPr/>
        </p:nvSpPr>
        <p:spPr>
          <a:xfrm>
            <a:off x="3876521" y="5231850"/>
            <a:ext cx="1539123"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36" name="テキスト ボックス 29"/>
          <p:cNvSpPr txBox="1">
            <a:spLocks noChangeArrowheads="1"/>
          </p:cNvSpPr>
          <p:nvPr/>
        </p:nvSpPr>
        <p:spPr bwMode="auto">
          <a:xfrm>
            <a:off x="3800380" y="4808184"/>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40" name="テキスト ボックス 27"/>
          <p:cNvSpPr txBox="1">
            <a:spLocks noChangeArrowheads="1"/>
          </p:cNvSpPr>
          <p:nvPr/>
        </p:nvSpPr>
        <p:spPr bwMode="auto">
          <a:xfrm>
            <a:off x="6709717" y="4106121"/>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18" name="角丸四角形 17"/>
          <p:cNvSpPr/>
          <p:nvPr/>
        </p:nvSpPr>
        <p:spPr>
          <a:xfrm>
            <a:off x="2179299" y="455276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7" name="角丸四角形 16"/>
          <p:cNvSpPr/>
          <p:nvPr/>
        </p:nvSpPr>
        <p:spPr>
          <a:xfrm>
            <a:off x="1276797" y="4531190"/>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pic>
        <p:nvPicPr>
          <p:cNvPr id="4" name="図 3"/>
          <p:cNvPicPr>
            <a:picLocks noChangeAspect="1"/>
          </p:cNvPicPr>
          <p:nvPr/>
        </p:nvPicPr>
        <p:blipFill>
          <a:blip r:embed="rId3"/>
          <a:stretch>
            <a:fillRect/>
          </a:stretch>
        </p:blipFill>
        <p:spPr>
          <a:xfrm>
            <a:off x="6086042" y="5806567"/>
            <a:ext cx="838708" cy="1051433"/>
          </a:xfrm>
          <a:prstGeom prst="rect">
            <a:avLst/>
          </a:prstGeom>
        </p:spPr>
      </p:pic>
      <p:sp>
        <p:nvSpPr>
          <p:cNvPr id="26" name="正方形/長方形 25"/>
          <p:cNvSpPr/>
          <p:nvPr/>
        </p:nvSpPr>
        <p:spPr>
          <a:xfrm>
            <a:off x="6505396" y="5653612"/>
            <a:ext cx="1793171" cy="909990"/>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7" name="テキスト ボックス 27"/>
          <p:cNvSpPr txBox="1">
            <a:spLocks noChangeArrowheads="1"/>
          </p:cNvSpPr>
          <p:nvPr/>
        </p:nvSpPr>
        <p:spPr bwMode="auto">
          <a:xfrm>
            <a:off x="6924750" y="6488110"/>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2" name="タイトル 1"/>
          <p:cNvSpPr>
            <a:spLocks noGrp="1"/>
          </p:cNvSpPr>
          <p:nvPr>
            <p:ph type="title"/>
          </p:nvPr>
        </p:nvSpPr>
        <p:spPr/>
        <p:txBody>
          <a:bodyPr/>
          <a:lstStyle/>
          <a:p>
            <a:r>
              <a:rPr lang="ja-JP" altLang="en-US"/>
              <a:t>分割メモリ</a:t>
            </a:r>
            <a:r>
              <a:rPr lang="en-US" altLang="ja-JP"/>
              <a:t>VM</a:t>
            </a:r>
            <a:r>
              <a:rPr lang="ja-JP" altLang="en-US"/>
              <a:t>の</a:t>
            </a:r>
            <a:r>
              <a:rPr lang="en-US" altLang="ja-JP"/>
              <a:t/>
            </a:r>
            <a:br>
              <a:rPr lang="en-US" altLang="ja-JP"/>
            </a:br>
            <a:r>
              <a:rPr lang="ja-JP" altLang="en-US"/>
              <a:t>再マイグレーション</a:t>
            </a:r>
            <a:endParaRPr lang="ja-JP" altLang="en-US" dirty="0"/>
          </a:p>
        </p:txBody>
      </p:sp>
      <p:sp>
        <p:nvSpPr>
          <p:cNvPr id="5" name="テキスト ボックス 4"/>
          <p:cNvSpPr txBox="1"/>
          <p:nvPr/>
        </p:nvSpPr>
        <p:spPr>
          <a:xfrm>
            <a:off x="-349250" y="6604000"/>
            <a:ext cx="184666" cy="369332"/>
          </a:xfrm>
          <a:prstGeom prst="rect">
            <a:avLst/>
          </a:prstGeom>
          <a:noFill/>
        </p:spPr>
        <p:txBody>
          <a:bodyPr wrap="none" rtlCol="0">
            <a:spAutoFit/>
          </a:bodyPr>
          <a:lstStyle/>
          <a:p>
            <a:endParaRPr kumimoji="1" lang="ja-JP" altLang="en-US" dirty="0"/>
          </a:p>
        </p:txBody>
      </p:sp>
      <p:sp>
        <p:nvSpPr>
          <p:cNvPr id="37" name="正方形/長方形 36"/>
          <p:cNvSpPr/>
          <p:nvPr/>
        </p:nvSpPr>
        <p:spPr>
          <a:xfrm>
            <a:off x="6505396" y="5030530"/>
            <a:ext cx="2086155" cy="1546565"/>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9" name="角丸四角形 28"/>
          <p:cNvSpPr/>
          <p:nvPr/>
        </p:nvSpPr>
        <p:spPr>
          <a:xfrm>
            <a:off x="1276797" y="4531190"/>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39" name="角丸四角形 38"/>
          <p:cNvSpPr/>
          <p:nvPr/>
        </p:nvSpPr>
        <p:spPr>
          <a:xfrm>
            <a:off x="2179299" y="4562143"/>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6" name="角丸四角形 15"/>
          <p:cNvSpPr/>
          <p:nvPr/>
        </p:nvSpPr>
        <p:spPr>
          <a:xfrm>
            <a:off x="1316219" y="5680269"/>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2" name="角丸四角形 41"/>
          <p:cNvSpPr/>
          <p:nvPr/>
        </p:nvSpPr>
        <p:spPr>
          <a:xfrm>
            <a:off x="1316219" y="5680269"/>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pic>
        <p:nvPicPr>
          <p:cNvPr id="30" name="図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5304" y="5657844"/>
            <a:ext cx="576036" cy="576036"/>
          </a:xfrm>
          <a:prstGeom prst="rect">
            <a:avLst/>
          </a:prstGeom>
        </p:spPr>
      </p:pic>
      <p:pic>
        <p:nvPicPr>
          <p:cNvPr id="43" name="図 4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1357" y="4611447"/>
            <a:ext cx="576036" cy="576036"/>
          </a:xfrm>
          <a:prstGeom prst="rect">
            <a:avLst/>
          </a:prstGeom>
        </p:spPr>
      </p:pic>
    </p:spTree>
    <p:extLst>
      <p:ext uri="{BB962C8B-B14F-4D97-AF65-F5344CB8AC3E}">
        <p14:creationId xmlns:p14="http://schemas.microsoft.com/office/powerpoint/2010/main" val="168127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4.44444E-6 3.33333E-6 C 0.04775 0.01342 0.18577 0.07662 0.28612 0.08078 C 0.38646 0.08495 0.53629 0.0368 0.60209 0.02523 " pathEditMode="relative" rAng="0" ptsTypes="aaa">
                                      <p:cBhvr>
                                        <p:cTn id="12" dur="2000" fill="hold"/>
                                        <p:tgtEl>
                                          <p:spTgt spid="16"/>
                                        </p:tgtEl>
                                        <p:attrNameLst>
                                          <p:attrName>ppt_x</p:attrName>
                                          <p:attrName>ppt_y</p:attrName>
                                        </p:attrNameLst>
                                      </p:cBhvr>
                                      <p:rCtr x="30104" y="4236"/>
                                    </p:animMotion>
                                  </p:childTnLst>
                                </p:cTn>
                              </p:par>
                              <p:par>
                                <p:cTn id="13" presetID="0" presetClass="path" presetSubtype="0" accel="50000" decel="50000" fill="hold" grpId="0" nodeType="withEffect">
                                  <p:stCondLst>
                                    <p:cond delay="0"/>
                                  </p:stCondLst>
                                  <p:childTnLst>
                                    <p:animMotion origin="layout" path="M 8.33333E-7 -4.07407E-6 C 0.04809 -0.04722 0.08628 -0.0912 0.18507 -0.08657 C 0.28385 -0.08194 0.50799 0.00394 0.59288 0.02778 " pathEditMode="relative" rAng="0" ptsTypes="aaa">
                                      <p:cBhvr>
                                        <p:cTn id="14" dur="2000" fill="hold"/>
                                        <p:tgtEl>
                                          <p:spTgt spid="18"/>
                                        </p:tgtEl>
                                        <p:attrNameLst>
                                          <p:attrName>ppt_x</p:attrName>
                                          <p:attrName>ppt_y</p:attrName>
                                        </p:attrNameLst>
                                      </p:cBhvr>
                                      <p:rCtr x="29635" y="-3171"/>
                                    </p:animMotion>
                                  </p:childTnLst>
                                </p:cTn>
                              </p:par>
                              <p:par>
                                <p:cTn id="15" presetID="0" presetClass="path" presetSubtype="0" accel="50000" decel="50000" fill="hold" grpId="0" nodeType="withEffect">
                                  <p:stCondLst>
                                    <p:cond delay="0"/>
                                  </p:stCondLst>
                                  <p:childTnLst>
                                    <p:animMotion origin="layout" path="M -8.33333E-7 -7.40741E-7 C 0.08993 -0.04745 0.16858 -0.08403 0.26615 -0.0787 C 0.36372 -0.07338 0.5191 0.00857 0.58559 0.03148 " pathEditMode="relative" rAng="0" ptsTypes="aaa">
                                      <p:cBhvr>
                                        <p:cTn id="16" dur="2000" fill="hold"/>
                                        <p:tgtEl>
                                          <p:spTgt spid="17"/>
                                        </p:tgtEl>
                                        <p:attrNameLst>
                                          <p:attrName>ppt_x</p:attrName>
                                          <p:attrName>ppt_y</p:attrName>
                                        </p:attrNameLst>
                                      </p:cBhvr>
                                      <p:rCtr x="29271" y="-2639"/>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43"/>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0"/>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6"/>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42"/>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0" presetClass="path" presetSubtype="0" accel="50000" decel="50000" fill="hold" grpId="0" nodeType="clickEffect">
                                  <p:stCondLst>
                                    <p:cond delay="0"/>
                                  </p:stCondLst>
                                  <p:childTnLst>
                                    <p:animMotion origin="layout" path="M 4.05593E-6 1.93429E-6 C 0.04811 -0.0472 0.09032 -0.10158 0.18516 -0.08654 C 0.28 -0.0715 0.48914 0.05391 0.56904 0.09093 " pathEditMode="relative" rAng="0" ptsTypes="aaa">
                                      <p:cBhvr>
                                        <p:cTn id="48" dur="2000" fill="hold"/>
                                        <p:tgtEl>
                                          <p:spTgt spid="39"/>
                                        </p:tgtEl>
                                        <p:attrNameLst>
                                          <p:attrName>ppt_x</p:attrName>
                                          <p:attrName>ppt_y</p:attrName>
                                        </p:attrNameLst>
                                      </p:cBhvr>
                                      <p:rCtr x="28452" y="-532"/>
                                    </p:animMotion>
                                  </p:childTnLst>
                                </p:cTn>
                              </p:par>
                              <p:par>
                                <p:cTn id="49" presetID="0" presetClass="path" presetSubtype="0" accel="50000" decel="50000" fill="hold" grpId="1" nodeType="withEffect">
                                  <p:stCondLst>
                                    <p:cond delay="0"/>
                                  </p:stCondLst>
                                  <p:childTnLst>
                                    <p:animMotion origin="layout" path="M -2.28418E-6 0.00138 C 0.10527 0.04488 0.20671 0.08607 0.31736 0.08931 C 0.428 0.09255 0.59146 0.0354 0.66354 0.02128 " pathEditMode="relative" rAng="0" ptsTypes="aaa">
                                      <p:cBhvr>
                                        <p:cTn id="50" dur="2000" fill="hold"/>
                                        <p:tgtEl>
                                          <p:spTgt spid="42"/>
                                        </p:tgtEl>
                                        <p:attrNameLst>
                                          <p:attrName>ppt_x</p:attrName>
                                          <p:attrName>ppt_y</p:attrName>
                                        </p:attrNameLst>
                                      </p:cBhvr>
                                      <p:rCtr x="33177" y="4558"/>
                                    </p:animMotion>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grpId="0" nodeType="clickEffect">
                                  <p:stCondLst>
                                    <p:cond delay="0"/>
                                  </p:stCondLst>
                                  <p:childTnLst>
                                    <p:animMotion origin="layout" path="M 4.44502E-6 1.79084E-6 C 0.08997 -0.04743 0.1704 -0.10134 0.26611 -0.07867 C 0.36182 -0.05599 0.5105 0.09093 0.57477 0.13558 " pathEditMode="relative" rAng="0" ptsTypes="aaa">
                                      <p:cBhvr>
                                        <p:cTn id="54" dur="2000" fill="hold"/>
                                        <p:tgtEl>
                                          <p:spTgt spid="29"/>
                                        </p:tgtEl>
                                        <p:attrNameLst>
                                          <p:attrName>ppt_x</p:attrName>
                                          <p:attrName>ppt_y</p:attrName>
                                        </p:attrNameLst>
                                      </p:cBhvr>
                                      <p:rCtr x="28730" y="17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0" grpId="0"/>
      <p:bldP spid="18" grpId="0" animBg="1"/>
      <p:bldP spid="18" grpId="1" animBg="1"/>
      <p:bldP spid="17" grpId="0" animBg="1"/>
      <p:bldP spid="17" grpId="1" animBg="1"/>
      <p:bldP spid="37" grpId="0" animBg="1"/>
      <p:bldP spid="29" grpId="0" animBg="1"/>
      <p:bldP spid="29" grpId="1" animBg="1"/>
      <p:bldP spid="39" grpId="0" animBg="1"/>
      <p:bldP spid="39" grpId="1" animBg="1"/>
      <p:bldP spid="16" grpId="0" animBg="1"/>
      <p:bldP spid="16" grpId="1" animBg="1"/>
      <p:bldP spid="42" grpId="0" animBg="1"/>
      <p:bldP spid="42" grpId="1" animBg="1"/>
      <p:bldP spid="42"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3"/>
          <a:stretch>
            <a:fillRect/>
          </a:stretch>
        </p:blipFill>
        <p:spPr>
          <a:xfrm>
            <a:off x="5439117" y="5704918"/>
            <a:ext cx="838708" cy="1051433"/>
          </a:xfrm>
          <a:prstGeom prst="rect">
            <a:avLst/>
          </a:prstGeom>
        </p:spPr>
      </p:pic>
      <p:pic>
        <p:nvPicPr>
          <p:cNvPr id="14"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3664" y="596117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コンテンツ プレースホルダー 2"/>
          <p:cNvSpPr>
            <a:spLocks noGrp="1"/>
          </p:cNvSpPr>
          <p:nvPr>
            <p:ph idx="1"/>
          </p:nvPr>
        </p:nvSpPr>
        <p:spPr>
          <a:xfrm>
            <a:off x="552167" y="1600201"/>
            <a:ext cx="8042276" cy="4343400"/>
          </a:xfrm>
        </p:spPr>
        <p:txBody>
          <a:bodyPr/>
          <a:lstStyle/>
          <a:p>
            <a:r>
              <a:rPr lang="ja-JP" altLang="en-US" dirty="0"/>
              <a:t>稼働している</a:t>
            </a:r>
            <a:r>
              <a:rPr lang="en-US" altLang="ja-JP" dirty="0"/>
              <a:t>VM</a:t>
            </a:r>
            <a:r>
              <a:rPr lang="ja-JP" altLang="en-US" dirty="0"/>
              <a:t>を別のホストに移動</a:t>
            </a:r>
            <a:endParaRPr lang="en-US" altLang="ja-JP" dirty="0"/>
          </a:p>
          <a:p>
            <a:pPr lvl="1"/>
            <a:r>
              <a:rPr lang="ja-JP" altLang="en-US" dirty="0"/>
              <a:t>サービスを停止させずにホストのメンテナンスが可能</a:t>
            </a:r>
            <a:endParaRPr lang="en-US" altLang="ja-JP" dirty="0"/>
          </a:p>
          <a:p>
            <a:r>
              <a:rPr lang="ja-JP" altLang="en-US" dirty="0"/>
              <a:t>移送先のホストに十分な空きメモリが必要</a:t>
            </a:r>
            <a:endParaRPr lang="en-US" altLang="ja-JP" dirty="0"/>
          </a:p>
          <a:p>
            <a:pPr lvl="1"/>
            <a:r>
              <a:rPr lang="ja-JP" altLang="en-US" dirty="0"/>
              <a:t>十分な空きメモリを持つホストを常に確保しておくことは避けたい</a:t>
            </a:r>
            <a:endParaRPr lang="en-US" altLang="ja-JP" dirty="0"/>
          </a:p>
          <a:p>
            <a:pPr lvl="2"/>
            <a:r>
              <a:rPr lang="ja-JP" altLang="en-US" dirty="0"/>
              <a:t>コストの上昇による利用料金の上昇</a:t>
            </a:r>
            <a:endParaRPr lang="en-US" altLang="ja-JP" dirty="0"/>
          </a:p>
          <a:p>
            <a:pPr lvl="2"/>
            <a:r>
              <a:rPr lang="ja-JP" altLang="en-US" dirty="0"/>
              <a:t>運用の自由度の低下</a:t>
            </a:r>
            <a:endParaRPr lang="en-US" altLang="ja-JP" dirty="0"/>
          </a:p>
          <a:p>
            <a:endParaRPr lang="en-US" altLang="ja-JP" dirty="0"/>
          </a:p>
        </p:txBody>
      </p:sp>
      <p:sp>
        <p:nvSpPr>
          <p:cNvPr id="9224" name="テキスト ボックス 23"/>
          <p:cNvSpPr txBox="1">
            <a:spLocks noChangeArrowheads="1"/>
          </p:cNvSpPr>
          <p:nvPr/>
        </p:nvSpPr>
        <p:spPr bwMode="auto">
          <a:xfrm>
            <a:off x="1766442" y="4733054"/>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移送元ホスト</a:t>
            </a:r>
          </a:p>
        </p:txBody>
      </p:sp>
      <p:sp>
        <p:nvSpPr>
          <p:cNvPr id="9230" name="テキスト ボックス 27"/>
          <p:cNvSpPr txBox="1">
            <a:spLocks noChangeArrowheads="1"/>
          </p:cNvSpPr>
          <p:nvPr/>
        </p:nvSpPr>
        <p:spPr bwMode="auto">
          <a:xfrm>
            <a:off x="6117179" y="4879456"/>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29" name="右矢印 28"/>
          <p:cNvSpPr/>
          <p:nvPr/>
        </p:nvSpPr>
        <p:spPr>
          <a:xfrm>
            <a:off x="3764242" y="5628461"/>
            <a:ext cx="1987047"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9232" name="テキスト ボックス 29"/>
          <p:cNvSpPr txBox="1">
            <a:spLocks noChangeArrowheads="1"/>
          </p:cNvSpPr>
          <p:nvPr/>
        </p:nvSpPr>
        <p:spPr bwMode="auto">
          <a:xfrm>
            <a:off x="3953157" y="5256893"/>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24" name="正方形/長方形 23"/>
          <p:cNvSpPr/>
          <p:nvPr/>
        </p:nvSpPr>
        <p:spPr>
          <a:xfrm>
            <a:off x="1453869" y="5193444"/>
            <a:ext cx="2134084" cy="1177722"/>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1" name="正方形/長方形 30"/>
          <p:cNvSpPr/>
          <p:nvPr/>
        </p:nvSpPr>
        <p:spPr>
          <a:xfrm>
            <a:off x="5858471" y="5331868"/>
            <a:ext cx="2134084" cy="898767"/>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5" name="角丸四角形 34"/>
          <p:cNvSpPr/>
          <p:nvPr/>
        </p:nvSpPr>
        <p:spPr>
          <a:xfrm>
            <a:off x="2349500" y="5331868"/>
            <a:ext cx="1163157" cy="940959"/>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a:p>
            <a:pPr algn="ctr">
              <a:defRPr/>
            </a:pPr>
            <a:r>
              <a:rPr lang="en-US" altLang="ja-JP" dirty="0">
                <a:solidFill>
                  <a:srgbClr val="000000"/>
                </a:solidFill>
              </a:rPr>
              <a:t>12TB</a:t>
            </a:r>
          </a:p>
        </p:txBody>
      </p:sp>
      <p:sp>
        <p:nvSpPr>
          <p:cNvPr id="32" name="角丸四角形 31"/>
          <p:cNvSpPr/>
          <p:nvPr/>
        </p:nvSpPr>
        <p:spPr>
          <a:xfrm>
            <a:off x="1540613" y="5530059"/>
            <a:ext cx="730899" cy="611732"/>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9217" name="タイトル 1"/>
          <p:cNvSpPr>
            <a:spLocks noGrp="1"/>
          </p:cNvSpPr>
          <p:nvPr>
            <p:ph type="title"/>
          </p:nvPr>
        </p:nvSpPr>
        <p:spPr/>
        <p:txBody>
          <a:bodyPr/>
          <a:lstStyle/>
          <a:p>
            <a:r>
              <a:rPr lang="en-US" altLang="ja-JP"/>
              <a:t>VM</a:t>
            </a:r>
            <a:r>
              <a:rPr lang="ja-JP" altLang="en-US"/>
              <a:t>マイグレーション</a:t>
            </a:r>
            <a:endParaRPr lang="ja-JP" altLang="en-US" dirty="0"/>
          </a:p>
        </p:txBody>
      </p:sp>
      <p:sp>
        <p:nvSpPr>
          <p:cNvPr id="9233" name="スライド番号プレースホルダー 30"/>
          <p:cNvSpPr>
            <a:spLocks noGrp="1"/>
          </p:cNvSpPr>
          <p:nvPr>
            <p:ph type="sldNum" sz="quarter" idx="12"/>
          </p:nvPr>
        </p:nvSpPr>
        <p:spPr>
          <a:xfrm>
            <a:off x="7897917" y="6272828"/>
            <a:ext cx="990599" cy="365125"/>
          </a:xfrm>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EFE92490-5B59-F741-B5B3-A1BA172AF44B}" type="slidenum">
              <a:rPr lang="ja-JP" altLang="en-US" smtClean="0"/>
              <a:pPr/>
              <a:t>3</a:t>
            </a:fld>
            <a:endParaRPr lang="ja-JP" altLang="en-US"/>
          </a:p>
        </p:txBody>
      </p:sp>
      <p:sp>
        <p:nvSpPr>
          <p:cNvPr id="18" name="角丸四角形 17"/>
          <p:cNvSpPr/>
          <p:nvPr/>
        </p:nvSpPr>
        <p:spPr>
          <a:xfrm>
            <a:off x="6582833" y="5449131"/>
            <a:ext cx="1288588" cy="639971"/>
          </a:xfrm>
          <a:prstGeom prst="roundRect">
            <a:avLst/>
          </a:prstGeom>
          <a:solidFill>
            <a:srgbClr val="FFFFFF"/>
          </a:solid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空きメモリ</a:t>
            </a:r>
            <a:endParaRPr lang="en-US" altLang="ja-JP" dirty="0">
              <a:solidFill>
                <a:srgbClr val="000000"/>
              </a:solidFill>
            </a:endParaRPr>
          </a:p>
          <a:p>
            <a:pPr algn="ctr">
              <a:defRPr/>
            </a:pPr>
            <a:r>
              <a:rPr lang="en-US" altLang="ja-JP" dirty="0">
                <a:solidFill>
                  <a:srgbClr val="000000"/>
                </a:solidFill>
              </a:rPr>
              <a:t>6TB</a:t>
            </a:r>
          </a:p>
        </p:txBody>
      </p:sp>
      <p:sp>
        <p:nvSpPr>
          <p:cNvPr id="3" name="乗算記号 2"/>
          <p:cNvSpPr/>
          <p:nvPr/>
        </p:nvSpPr>
        <p:spPr>
          <a:xfrm>
            <a:off x="4386792" y="5365498"/>
            <a:ext cx="730250" cy="776293"/>
          </a:xfrm>
          <a:prstGeom prst="mathMultiply">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35575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実装：</a:t>
            </a:r>
            <a:r>
              <a:rPr lang="en-US" altLang="ja-JP"/>
              <a:t>IPmigrate</a:t>
            </a:r>
            <a:endParaRPr lang="ja-JP" altLang="en-US" dirty="0"/>
          </a:p>
        </p:txBody>
      </p:sp>
      <p:sp>
        <p:nvSpPr>
          <p:cNvPr id="3" name="コンテンツ プレースホルダー 2"/>
          <p:cNvSpPr>
            <a:spLocks noGrp="1"/>
          </p:cNvSpPr>
          <p:nvPr>
            <p:ph idx="1"/>
          </p:nvPr>
        </p:nvSpPr>
        <p:spPr/>
        <p:txBody>
          <a:bodyPr/>
          <a:lstStyle/>
          <a:p>
            <a:r>
              <a:rPr lang="en-US" altLang="ja-JP" dirty="0"/>
              <a:t>QEMU-KVM 2.4.1</a:t>
            </a:r>
            <a:r>
              <a:rPr lang="ja-JP" altLang="en-US" dirty="0"/>
              <a:t>とメモリサーバに実装</a:t>
            </a:r>
            <a:endParaRPr lang="en-US" altLang="ja-JP" dirty="0"/>
          </a:p>
          <a:p>
            <a:pPr lvl="1"/>
            <a:r>
              <a:rPr lang="ja-JP" altLang="en-US" dirty="0"/>
              <a:t>ネットワーク・ページテーブルとページ・サブテーブルを管理</a:t>
            </a:r>
            <a:endParaRPr lang="en-US" altLang="ja-JP" dirty="0"/>
          </a:p>
          <a:p>
            <a:pPr lvl="1"/>
            <a:r>
              <a:rPr lang="ja-JP" altLang="en-US" dirty="0"/>
              <a:t>移送元ホストは</a:t>
            </a:r>
            <a:r>
              <a:rPr lang="en-US" altLang="ja-JP" dirty="0"/>
              <a:t>VM</a:t>
            </a:r>
            <a:r>
              <a:rPr lang="ja-JP" altLang="en-US" dirty="0"/>
              <a:t>のメモリの状態をビットマップで管理</a:t>
            </a:r>
            <a:endParaRPr lang="en-US" altLang="ja-JP" dirty="0"/>
          </a:p>
          <a:p>
            <a:pPr lvl="2"/>
            <a:r>
              <a:rPr lang="ja-JP" altLang="en-US" dirty="0"/>
              <a:t>転送の必要性、再送の必要性、無効化の必要性</a:t>
            </a:r>
            <a:endParaRPr lang="en-US" altLang="ja-JP" dirty="0"/>
          </a:p>
          <a:p>
            <a:pPr lvl="1"/>
            <a:r>
              <a:rPr lang="ja-JP" altLang="en-US" dirty="0"/>
              <a:t>メインホストとサブホストの置換マイグレーションと、一つのホストへの統合マイグレーションに対応</a:t>
            </a:r>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chemeClr val="tx1"/>
                </a:solidFill>
              </a:rPr>
              <a:pPr/>
              <a:t>30</a:t>
            </a:fld>
            <a:endParaRPr lang="ja-JP" altLang="en-US" dirty="0">
              <a:solidFill>
                <a:schemeClr val="tx1"/>
              </a:solidFill>
            </a:endParaRPr>
          </a:p>
        </p:txBody>
      </p:sp>
      <p:pic>
        <p:nvPicPr>
          <p:cNvPr id="22"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8094" y="562401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62110" y="562401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正方形/長方形 11"/>
          <p:cNvSpPr/>
          <p:nvPr/>
        </p:nvSpPr>
        <p:spPr>
          <a:xfrm>
            <a:off x="5359354" y="4995206"/>
            <a:ext cx="2776841" cy="123347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1" name="正方形/長方形 10"/>
          <p:cNvSpPr/>
          <p:nvPr/>
        </p:nvSpPr>
        <p:spPr>
          <a:xfrm>
            <a:off x="962679" y="4971517"/>
            <a:ext cx="3725352" cy="1300223"/>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9" name="角丸四角形 8"/>
          <p:cNvSpPr/>
          <p:nvPr/>
        </p:nvSpPr>
        <p:spPr>
          <a:xfrm>
            <a:off x="2761507" y="5119864"/>
            <a:ext cx="1801934" cy="513267"/>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ネットワークページテーブル</a:t>
            </a:r>
            <a:endParaRPr lang="en-US" altLang="ja-JP" dirty="0">
              <a:solidFill>
                <a:srgbClr val="000000"/>
              </a:solidFill>
            </a:endParaRPr>
          </a:p>
        </p:txBody>
      </p:sp>
      <p:sp>
        <p:nvSpPr>
          <p:cNvPr id="10" name="角丸四角形 9"/>
          <p:cNvSpPr/>
          <p:nvPr/>
        </p:nvSpPr>
        <p:spPr>
          <a:xfrm>
            <a:off x="6412282" y="5103492"/>
            <a:ext cx="1596545" cy="513267"/>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ページ</a:t>
            </a:r>
            <a:endParaRPr lang="en-US" altLang="ja-JP" strike="sngStrike" dirty="0">
              <a:solidFill>
                <a:srgbClr val="FF0000"/>
              </a:solidFill>
            </a:endParaRPr>
          </a:p>
          <a:p>
            <a:pPr algn="ctr">
              <a:defRPr/>
            </a:pPr>
            <a:r>
              <a:rPr lang="ja-JP" altLang="en-US" dirty="0">
                <a:solidFill>
                  <a:srgbClr val="000000"/>
                </a:solidFill>
              </a:rPr>
              <a:t>サブテーブル</a:t>
            </a:r>
            <a:endParaRPr lang="en-US" altLang="ja-JP" dirty="0">
              <a:solidFill>
                <a:srgbClr val="000000"/>
              </a:solidFill>
            </a:endParaRPr>
          </a:p>
        </p:txBody>
      </p:sp>
      <p:sp>
        <p:nvSpPr>
          <p:cNvPr id="13" name="テキスト ボックス 17"/>
          <p:cNvSpPr txBox="1">
            <a:spLocks noChangeArrowheads="1"/>
          </p:cNvSpPr>
          <p:nvPr/>
        </p:nvSpPr>
        <p:spPr bwMode="auto">
          <a:xfrm>
            <a:off x="962680" y="4616369"/>
            <a:ext cx="3725351"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14" name="テキスト ボックス 18"/>
          <p:cNvSpPr txBox="1">
            <a:spLocks noChangeArrowheads="1"/>
          </p:cNvSpPr>
          <p:nvPr/>
        </p:nvSpPr>
        <p:spPr bwMode="auto">
          <a:xfrm>
            <a:off x="6148358" y="4624480"/>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17" name="角丸四角形 16"/>
          <p:cNvSpPr/>
          <p:nvPr/>
        </p:nvSpPr>
        <p:spPr>
          <a:xfrm>
            <a:off x="5508330" y="5101312"/>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8" name="角丸四角形 17"/>
          <p:cNvSpPr/>
          <p:nvPr/>
        </p:nvSpPr>
        <p:spPr>
          <a:xfrm>
            <a:off x="1873863" y="5098002"/>
            <a:ext cx="815983"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9" name="角丸四角形 18"/>
          <p:cNvSpPr/>
          <p:nvPr/>
        </p:nvSpPr>
        <p:spPr>
          <a:xfrm>
            <a:off x="1874926" y="5093707"/>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0" name="角丸四角形 19"/>
          <p:cNvSpPr/>
          <p:nvPr/>
        </p:nvSpPr>
        <p:spPr>
          <a:xfrm>
            <a:off x="1005131" y="5098002"/>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3" name="角丸四角形 19">
            <a:extLst>
              <a:ext uri="{FF2B5EF4-FFF2-40B4-BE49-F238E27FC236}">
                <a16:creationId xmlns="" xmlns:a16="http://schemas.microsoft.com/office/drawing/2014/main" id="{F20D12F3-C952-7049-8349-924C0E0388F9}"/>
              </a:ext>
            </a:extLst>
          </p:cNvPr>
          <p:cNvSpPr/>
          <p:nvPr/>
        </p:nvSpPr>
        <p:spPr>
          <a:xfrm>
            <a:off x="1055468" y="5740592"/>
            <a:ext cx="3507973" cy="406018"/>
          </a:xfrm>
          <a:prstGeom prst="roundRect">
            <a:avLst/>
          </a:prstGeom>
        </p:spPr>
        <p:style>
          <a:lnRef idx="1">
            <a:schemeClr val="accent4"/>
          </a:lnRef>
          <a:fillRef idx="2">
            <a:schemeClr val="accent4"/>
          </a:fillRef>
          <a:effectRef idx="1">
            <a:schemeClr val="accent4"/>
          </a:effectRef>
          <a:fontRef idx="minor">
            <a:schemeClr val="dk1"/>
          </a:fontRef>
        </p:style>
        <p:txBody>
          <a:bodyPr lIns="95789" tIns="47891" rIns="95789" bIns="47891" anchor="ctr"/>
          <a:lstStyle/>
          <a:p>
            <a:pPr algn="ctr">
              <a:defRPr/>
            </a:pPr>
            <a:r>
              <a:rPr lang="en-US" altLang="ja-JP" dirty="0">
                <a:solidFill>
                  <a:schemeClr val="tx1"/>
                </a:solidFill>
              </a:rPr>
              <a:t>QEMU-KVM</a:t>
            </a:r>
            <a:endParaRPr lang="ja-JP" altLang="en-US" dirty="0">
              <a:solidFill>
                <a:schemeClr val="tx1"/>
              </a:solidFill>
            </a:endParaRPr>
          </a:p>
        </p:txBody>
      </p:sp>
      <p:sp>
        <p:nvSpPr>
          <p:cNvPr id="24" name="角丸四角形 19">
            <a:extLst>
              <a:ext uri="{FF2B5EF4-FFF2-40B4-BE49-F238E27FC236}">
                <a16:creationId xmlns="" xmlns:a16="http://schemas.microsoft.com/office/drawing/2014/main" id="{DE249856-4EB0-EA4D-BC6E-BEB14E976675}"/>
              </a:ext>
            </a:extLst>
          </p:cNvPr>
          <p:cNvSpPr/>
          <p:nvPr/>
        </p:nvSpPr>
        <p:spPr>
          <a:xfrm>
            <a:off x="5516271" y="5729619"/>
            <a:ext cx="2492555" cy="406018"/>
          </a:xfrm>
          <a:prstGeom prst="roundRect">
            <a:avLst/>
          </a:prstGeom>
        </p:spPr>
        <p:style>
          <a:lnRef idx="1">
            <a:schemeClr val="accent4"/>
          </a:lnRef>
          <a:fillRef idx="2">
            <a:schemeClr val="accent4"/>
          </a:fillRef>
          <a:effectRef idx="1">
            <a:schemeClr val="accent4"/>
          </a:effectRef>
          <a:fontRef idx="minor">
            <a:schemeClr val="dk1"/>
          </a:fontRef>
        </p:style>
        <p:txBody>
          <a:bodyPr lIns="95789" tIns="47891" rIns="95789" bIns="47891" anchor="ctr"/>
          <a:lstStyle/>
          <a:p>
            <a:pPr algn="ctr">
              <a:defRPr/>
            </a:pPr>
            <a:r>
              <a:rPr lang="ja-JP" altLang="en-US">
                <a:solidFill>
                  <a:schemeClr val="tx1"/>
                </a:solidFill>
              </a:rPr>
              <a:t>メモリサーバ</a:t>
            </a:r>
            <a:endParaRPr lang="ja-JP" altLang="en-US" dirty="0">
              <a:solidFill>
                <a:schemeClr val="tx1"/>
              </a:solidFill>
            </a:endParaRPr>
          </a:p>
        </p:txBody>
      </p:sp>
    </p:spTree>
    <p:extLst>
      <p:ext uri="{BB962C8B-B14F-4D97-AF65-F5344CB8AC3E}">
        <p14:creationId xmlns:p14="http://schemas.microsoft.com/office/powerpoint/2010/main" val="1268834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高負荷</a:t>
            </a:r>
            <a:r>
              <a:rPr lang="en-US" altLang="ja-JP"/>
              <a:t>VM</a:t>
            </a:r>
            <a:r>
              <a:rPr lang="ja-JP" altLang="en-US"/>
              <a:t>の</a:t>
            </a:r>
            <a:r>
              <a:rPr lang="en-US" altLang="ja-JP"/>
              <a:t/>
            </a:r>
            <a:br>
              <a:rPr lang="en-US" altLang="ja-JP"/>
            </a:br>
            <a:r>
              <a:rPr lang="ja-JP" altLang="en-US"/>
              <a:t>マイグレーション性能</a:t>
            </a:r>
            <a:endParaRPr lang="ja-JP" altLang="en-US" dirty="0"/>
          </a:p>
        </p:txBody>
      </p:sp>
      <p:sp>
        <p:nvSpPr>
          <p:cNvPr id="3" name="コンテンツ プレースホルダー 2"/>
          <p:cNvSpPr>
            <a:spLocks noGrp="1"/>
          </p:cNvSpPr>
          <p:nvPr>
            <p:ph idx="1"/>
          </p:nvPr>
        </p:nvSpPr>
        <p:spPr/>
        <p:txBody>
          <a:bodyPr/>
          <a:lstStyle/>
          <a:p>
            <a:r>
              <a:rPr lang="en-US" altLang="ja-JP" dirty="0"/>
              <a:t>VM</a:t>
            </a:r>
            <a:r>
              <a:rPr lang="ja-JP" altLang="en-US" dirty="0"/>
              <a:t>のメモリ</a:t>
            </a:r>
            <a:r>
              <a:rPr lang="en-US" altLang="ja-JP" dirty="0"/>
              <a:t>24GB</a:t>
            </a:r>
            <a:r>
              <a:rPr lang="ja-JP" altLang="en-US" dirty="0"/>
              <a:t>のうち、</a:t>
            </a:r>
            <a:r>
              <a:rPr lang="en-US" altLang="ja-JP" dirty="0"/>
              <a:t>6GB</a:t>
            </a:r>
            <a:r>
              <a:rPr lang="ja-JP" altLang="en-US" dirty="0"/>
              <a:t>を書き換えながらマイグレーションする際の性能を測定</a:t>
            </a:r>
            <a:endParaRPr lang="en-US" altLang="ja-JP" dirty="0"/>
          </a:p>
          <a:p>
            <a:pPr lvl="1"/>
            <a:r>
              <a:rPr lang="ja-JP" altLang="en-US" dirty="0"/>
              <a:t>再送によりマイグレーション時間が大幅に増加</a:t>
            </a:r>
            <a:endParaRPr lang="en-US" altLang="ja-JP" dirty="0"/>
          </a:p>
          <a:p>
            <a:pPr lvl="2"/>
            <a:r>
              <a:rPr lang="ja-JP" altLang="en-US" dirty="0"/>
              <a:t>サブホストの置換マイグレーションでは再送が増加せず</a:t>
            </a:r>
            <a:endParaRPr lang="en-US" altLang="ja-JP" dirty="0"/>
          </a:p>
          <a:p>
            <a:pPr lvl="1"/>
            <a:r>
              <a:rPr lang="ja-JP" altLang="en-US" dirty="0"/>
              <a:t>置換／統合マイグレーションでダウンタイムが正常化</a:t>
            </a:r>
            <a:endParaRPr lang="en-US" altLang="ja-JP" dirty="0"/>
          </a:p>
          <a:p>
            <a:pPr lvl="2"/>
            <a:r>
              <a:rPr lang="ja-JP" altLang="en-US" dirty="0"/>
              <a:t>再送されるメモリ量を正しく見積もることができたため</a:t>
            </a:r>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pPr/>
              <a:t>31</a:t>
            </a:fld>
            <a:endParaRPr lang="ja-JP" alt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46088"/>
            <a:ext cx="4451021" cy="253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1284" y="4346088"/>
            <a:ext cx="4808592" cy="253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6154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複合的なマイグレーション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a:t>異なるマイグレーションの組み合わせも可能</a:t>
            </a:r>
            <a:endParaRPr lang="en-US" altLang="ja-JP" dirty="0"/>
          </a:p>
          <a:p>
            <a:pPr lvl="1"/>
            <a:r>
              <a:rPr lang="ja-JP" altLang="en-US" dirty="0"/>
              <a:t>移送元ホスト：分割マイグレーション</a:t>
            </a:r>
            <a:endParaRPr lang="en-US" altLang="ja-JP" dirty="0"/>
          </a:p>
          <a:p>
            <a:pPr lvl="2"/>
            <a:r>
              <a:rPr lang="en-US" altLang="ja-JP" dirty="0"/>
              <a:t>VM</a:t>
            </a:r>
            <a:r>
              <a:rPr lang="ja-JP" altLang="en-US" dirty="0"/>
              <a:t>のメモリを分割して複数ホストに転送</a:t>
            </a:r>
            <a:endParaRPr lang="en-US" altLang="ja-JP" dirty="0"/>
          </a:p>
          <a:p>
            <a:pPr lvl="2"/>
            <a:r>
              <a:rPr lang="ja-JP" altLang="en-US" dirty="0"/>
              <a:t>新しいホストや既存の他のホストに転送</a:t>
            </a:r>
            <a:endParaRPr lang="en-US" altLang="ja-JP" dirty="0"/>
          </a:p>
          <a:p>
            <a:pPr lvl="1"/>
            <a:r>
              <a:rPr lang="ja-JP" altLang="en-US" dirty="0"/>
              <a:t>移送先ホスト：統合マイグレーション</a:t>
            </a:r>
            <a:endParaRPr lang="en-US" altLang="ja-JP" dirty="0"/>
          </a:p>
          <a:p>
            <a:pPr lvl="2"/>
            <a:r>
              <a:rPr lang="ja-JP" altLang="en-US" dirty="0"/>
              <a:t>受信したメモリを統合</a:t>
            </a:r>
            <a:endParaRPr lang="en-US" altLang="ja-JP" dirty="0"/>
          </a:p>
          <a:p>
            <a:pPr lvl="1"/>
            <a:endParaRPr lang="en-US" altLang="ja-JP" dirty="0"/>
          </a:p>
          <a:p>
            <a:pPr lvl="1"/>
            <a:endParaRPr lang="en-US" altLang="ja-JP"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32</a:t>
            </a:fld>
            <a:endParaRPr lang="ja-JP" altLang="en-US" dirty="0">
              <a:solidFill>
                <a:srgbClr val="000000"/>
              </a:solidFill>
            </a:endParaRPr>
          </a:p>
        </p:txBody>
      </p:sp>
      <p:pic>
        <p:nvPicPr>
          <p:cNvPr id="26"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3103" y="479527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正方形/長方形 26"/>
          <p:cNvSpPr/>
          <p:nvPr/>
        </p:nvSpPr>
        <p:spPr>
          <a:xfrm>
            <a:off x="1324145" y="463677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9" name="テキスト ボックス 17"/>
          <p:cNvSpPr txBox="1">
            <a:spLocks noChangeArrowheads="1"/>
          </p:cNvSpPr>
          <p:nvPr/>
        </p:nvSpPr>
        <p:spPr bwMode="auto">
          <a:xfrm>
            <a:off x="1463730" y="4281626"/>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33" name="角丸四角形 32"/>
          <p:cNvSpPr/>
          <p:nvPr/>
        </p:nvSpPr>
        <p:spPr>
          <a:xfrm>
            <a:off x="1451572" y="4745304"/>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34" name="角丸四角形 33"/>
          <p:cNvSpPr/>
          <p:nvPr/>
        </p:nvSpPr>
        <p:spPr>
          <a:xfrm>
            <a:off x="2336441" y="4745304"/>
            <a:ext cx="1152816" cy="304190"/>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2" name="角丸四角形 41"/>
          <p:cNvSpPr/>
          <p:nvPr/>
        </p:nvSpPr>
        <p:spPr>
          <a:xfrm>
            <a:off x="2332115" y="5072038"/>
            <a:ext cx="1152816" cy="27397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nvGrpSpPr>
          <p:cNvPr id="8" name="Group 7">
            <a:extLst>
              <a:ext uri="{FF2B5EF4-FFF2-40B4-BE49-F238E27FC236}">
                <a16:creationId xmlns="" xmlns:a16="http://schemas.microsoft.com/office/drawing/2014/main" id="{8237A191-9E48-CE46-AB5B-2396D064F609}"/>
              </a:ext>
            </a:extLst>
          </p:cNvPr>
          <p:cNvGrpSpPr/>
          <p:nvPr/>
        </p:nvGrpSpPr>
        <p:grpSpPr>
          <a:xfrm>
            <a:off x="5968799" y="4344958"/>
            <a:ext cx="2320579" cy="1393055"/>
            <a:chOff x="5687445" y="4317294"/>
            <a:chExt cx="2320579" cy="1393055"/>
          </a:xfrm>
        </p:grpSpPr>
        <p:pic>
          <p:nvPicPr>
            <p:cNvPr id="35" name="図 34"/>
            <p:cNvPicPr>
              <a:picLocks noChangeAspect="1"/>
            </p:cNvPicPr>
            <p:nvPr/>
          </p:nvPicPr>
          <p:blipFill>
            <a:blip r:embed="rId3"/>
            <a:stretch>
              <a:fillRect/>
            </a:stretch>
          </p:blipFill>
          <p:spPr>
            <a:xfrm>
              <a:off x="5687445" y="4835885"/>
              <a:ext cx="711294" cy="874464"/>
            </a:xfrm>
            <a:prstGeom prst="rect">
              <a:avLst/>
            </a:prstGeom>
          </p:spPr>
        </p:pic>
        <p:sp>
          <p:nvSpPr>
            <p:cNvPr id="38" name="テキスト ボックス 43"/>
            <p:cNvSpPr txBox="1">
              <a:spLocks noChangeArrowheads="1"/>
            </p:cNvSpPr>
            <p:nvPr/>
          </p:nvSpPr>
          <p:spPr bwMode="auto">
            <a:xfrm>
              <a:off x="5774995" y="4317294"/>
              <a:ext cx="2233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ホスト</a:t>
              </a:r>
            </a:p>
          </p:txBody>
        </p:sp>
        <p:sp>
          <p:nvSpPr>
            <p:cNvPr id="40" name="正方形/長方形 39"/>
            <p:cNvSpPr/>
            <p:nvPr/>
          </p:nvSpPr>
          <p:spPr>
            <a:xfrm>
              <a:off x="6043092" y="4670556"/>
              <a:ext cx="1642478" cy="602561"/>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3" name="角丸四角形 42"/>
            <p:cNvSpPr/>
            <p:nvPr/>
          </p:nvSpPr>
          <p:spPr>
            <a:xfrm>
              <a:off x="6299852" y="4854260"/>
              <a:ext cx="1152816" cy="235152"/>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7" name="Group 6">
            <a:extLst>
              <a:ext uri="{FF2B5EF4-FFF2-40B4-BE49-F238E27FC236}">
                <a16:creationId xmlns="" xmlns:a16="http://schemas.microsoft.com/office/drawing/2014/main" id="{05101973-1F45-8940-8721-65464D7CDF77}"/>
              </a:ext>
            </a:extLst>
          </p:cNvPr>
          <p:cNvGrpSpPr/>
          <p:nvPr/>
        </p:nvGrpSpPr>
        <p:grpSpPr>
          <a:xfrm>
            <a:off x="3504840" y="5660065"/>
            <a:ext cx="1699275" cy="980728"/>
            <a:chOff x="1846014" y="5682690"/>
            <a:chExt cx="1699275" cy="980728"/>
          </a:xfrm>
        </p:grpSpPr>
        <p:pic>
          <p:nvPicPr>
            <p:cNvPr id="25" name="図 2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6014" y="571472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正方形/長方形 27"/>
            <p:cNvSpPr/>
            <p:nvPr/>
          </p:nvSpPr>
          <p:spPr>
            <a:xfrm>
              <a:off x="2128680" y="5682690"/>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1" name="テキスト ボックス 18"/>
            <p:cNvSpPr txBox="1">
              <a:spLocks noChangeArrowheads="1"/>
            </p:cNvSpPr>
            <p:nvPr/>
          </p:nvSpPr>
          <p:spPr bwMode="auto">
            <a:xfrm>
              <a:off x="2286641" y="6289702"/>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22" name="角丸四角形 33">
              <a:extLst>
                <a:ext uri="{FF2B5EF4-FFF2-40B4-BE49-F238E27FC236}">
                  <a16:creationId xmlns="" xmlns:a16="http://schemas.microsoft.com/office/drawing/2014/main" id="{749C3102-5CB3-534F-B7F0-EF5E02852D29}"/>
                </a:ext>
              </a:extLst>
            </p:cNvPr>
            <p:cNvSpPr/>
            <p:nvPr/>
          </p:nvSpPr>
          <p:spPr>
            <a:xfrm>
              <a:off x="2273316" y="5719243"/>
              <a:ext cx="1152816" cy="304190"/>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3" name="角丸四角形 41">
              <a:extLst>
                <a:ext uri="{FF2B5EF4-FFF2-40B4-BE49-F238E27FC236}">
                  <a16:creationId xmlns="" xmlns:a16="http://schemas.microsoft.com/office/drawing/2014/main" id="{E5A3B72A-7218-7943-9130-83394D035F89}"/>
                </a:ext>
              </a:extLst>
            </p:cNvPr>
            <p:cNvSpPr/>
            <p:nvPr/>
          </p:nvSpPr>
          <p:spPr>
            <a:xfrm>
              <a:off x="2268990" y="6045977"/>
              <a:ext cx="1152816" cy="27397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9" name="Group 8">
            <a:extLst>
              <a:ext uri="{FF2B5EF4-FFF2-40B4-BE49-F238E27FC236}">
                <a16:creationId xmlns="" xmlns:a16="http://schemas.microsoft.com/office/drawing/2014/main" id="{C96AE65E-6C11-DE4C-B5ED-00C3B2BB9A39}"/>
              </a:ext>
            </a:extLst>
          </p:cNvPr>
          <p:cNvGrpSpPr/>
          <p:nvPr/>
        </p:nvGrpSpPr>
        <p:grpSpPr>
          <a:xfrm>
            <a:off x="3766548" y="5104454"/>
            <a:ext cx="2086882" cy="358574"/>
            <a:chOff x="3485194" y="5076790"/>
            <a:chExt cx="2086882" cy="358574"/>
          </a:xfrm>
        </p:grpSpPr>
        <p:sp>
          <p:nvSpPr>
            <p:cNvPr id="36" name="右矢印 64">
              <a:extLst>
                <a:ext uri="{FF2B5EF4-FFF2-40B4-BE49-F238E27FC236}">
                  <a16:creationId xmlns="" xmlns:a16="http://schemas.microsoft.com/office/drawing/2014/main" id="{58752642-1610-4B47-B819-0383F177F25B}"/>
                </a:ext>
              </a:extLst>
            </p:cNvPr>
            <p:cNvSpPr/>
            <p:nvPr/>
          </p:nvSpPr>
          <p:spPr>
            <a:xfrm rot="20208772">
              <a:off x="4642840" y="5076790"/>
              <a:ext cx="929236"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37" name="右矢印 64">
              <a:extLst>
                <a:ext uri="{FF2B5EF4-FFF2-40B4-BE49-F238E27FC236}">
                  <a16:creationId xmlns="" xmlns:a16="http://schemas.microsoft.com/office/drawing/2014/main" id="{A1F2F991-7788-CE4F-AAEF-183945CABE76}"/>
                </a:ext>
              </a:extLst>
            </p:cNvPr>
            <p:cNvSpPr/>
            <p:nvPr/>
          </p:nvSpPr>
          <p:spPr>
            <a:xfrm rot="12681526">
              <a:off x="3485194" y="5076790"/>
              <a:ext cx="644001"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grpSp>
    </p:spTree>
    <p:extLst>
      <p:ext uri="{BB962C8B-B14F-4D97-AF65-F5344CB8AC3E}">
        <p14:creationId xmlns:p14="http://schemas.microsoft.com/office/powerpoint/2010/main" val="335669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par>
                                <p:cTn id="8" presetID="9"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1000"/>
                                        <p:tgtEl>
                                          <p:spTgt spid="9"/>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dissolve">
                                      <p:cBhvr>
                                        <p:cTn id="13" dur="1000"/>
                                        <p:tgtEl>
                                          <p:spTgt spid="42"/>
                                        </p:tgtEl>
                                      </p:cBhvr>
                                    </p:animEffect>
                                  </p:childTnLst>
                                </p:cTn>
                              </p:par>
                            </p:childTnLst>
                          </p:cTn>
                        </p:par>
                        <p:par>
                          <p:cTn id="14" fill="hold">
                            <p:stCondLst>
                              <p:cond delay="1000"/>
                            </p:stCondLst>
                            <p:childTnLst>
                              <p:par>
                                <p:cTn id="15" presetID="9" presetClass="exit" presetSubtype="0" fill="hold" nodeType="afterEffect">
                                  <p:stCondLst>
                                    <p:cond delay="0"/>
                                  </p:stCondLst>
                                  <p:childTnLst>
                                    <p:animEffect transition="out" filter="dissolve">
                                      <p:cBhvr>
                                        <p:cTn id="16" dur="1000"/>
                                        <p:tgtEl>
                                          <p:spTgt spid="7"/>
                                        </p:tgtEl>
                                      </p:cBhvr>
                                    </p:animEffect>
                                    <p:set>
                                      <p:cBhvr>
                                        <p:cTn id="17" dur="1" fill="hold">
                                          <p:stCondLst>
                                            <p:cond delay="999"/>
                                          </p:stCondLst>
                                        </p:cTn>
                                        <p:tgtEl>
                                          <p:spTgt spid="7"/>
                                        </p:tgtEl>
                                        <p:attrNameLst>
                                          <p:attrName>style.visibility</p:attrName>
                                        </p:attrNameLst>
                                      </p:cBhvr>
                                      <p:to>
                                        <p:strVal val="hidden"/>
                                      </p:to>
                                    </p:set>
                                  </p:childTnLst>
                                </p:cTn>
                              </p:par>
                              <p:par>
                                <p:cTn id="18" presetID="9" presetClass="exit" presetSubtype="0" fill="hold" nodeType="withEffect">
                                  <p:stCondLst>
                                    <p:cond delay="0"/>
                                  </p:stCondLst>
                                  <p:childTnLst>
                                    <p:animEffect transition="out" filter="dissolve">
                                      <p:cBhvr>
                                        <p:cTn id="19" dur="1000"/>
                                        <p:tgtEl>
                                          <p:spTgt spid="9"/>
                                        </p:tgtEl>
                                      </p:cBhvr>
                                    </p:animEffect>
                                    <p:set>
                                      <p:cBhvr>
                                        <p:cTn id="20"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統合マイグレーションのケース</a:t>
            </a:r>
            <a:r>
              <a:rPr lang="en-US" altLang="ja-JP" dirty="0"/>
              <a:t/>
            </a:r>
            <a:br>
              <a:rPr lang="en-US" altLang="ja-JP" dirty="0"/>
            </a:br>
            <a:r>
              <a:rPr lang="en-US" altLang="ja-JP" dirty="0"/>
              <a:t>(1/2)</a:t>
            </a:r>
            <a:endParaRPr kumimoji="1" lang="ja-JP" altLang="en-US" dirty="0"/>
          </a:p>
        </p:txBody>
      </p:sp>
      <p:sp>
        <p:nvSpPr>
          <p:cNvPr id="3" name="コンテンツ プレースホルダー 2"/>
          <p:cNvSpPr>
            <a:spLocks noGrp="1"/>
          </p:cNvSpPr>
          <p:nvPr>
            <p:ph idx="1"/>
          </p:nvPr>
        </p:nvSpPr>
        <p:spPr/>
        <p:txBody>
          <a:bodyPr/>
          <a:lstStyle/>
          <a:p>
            <a:r>
              <a:rPr lang="ja-JP" altLang="en-US" dirty="0"/>
              <a:t>メインホストの置換マイグレーションが先に終了</a:t>
            </a:r>
            <a:endParaRPr lang="en-US" altLang="ja-JP" dirty="0"/>
          </a:p>
          <a:p>
            <a:pPr lvl="1"/>
            <a:r>
              <a:rPr kumimoji="1" lang="ja-JP" altLang="en-US" dirty="0"/>
              <a:t>移送先ホストで</a:t>
            </a:r>
            <a:r>
              <a:rPr kumimoji="1" lang="en-US" altLang="ja-JP" dirty="0"/>
              <a:t>VM</a:t>
            </a:r>
            <a:r>
              <a:rPr kumimoji="1" lang="ja-JP" altLang="en-US" dirty="0"/>
              <a:t>が起動</a:t>
            </a:r>
            <a:endParaRPr kumimoji="1" lang="en-US" altLang="ja-JP" dirty="0"/>
          </a:p>
          <a:p>
            <a:pPr lvl="2"/>
            <a:r>
              <a:rPr lang="en-US" altLang="ja-JP" dirty="0"/>
              <a:t>VM</a:t>
            </a:r>
            <a:r>
              <a:rPr lang="ja-JP" altLang="en-US" dirty="0"/>
              <a:t>は移送元サブホストとリモートページングを行い動作</a:t>
            </a:r>
            <a:endParaRPr lang="en-US" altLang="ja-JP" dirty="0"/>
          </a:p>
          <a:p>
            <a:pPr lvl="1"/>
            <a:r>
              <a:rPr lang="ja-JP" altLang="en-US" dirty="0"/>
              <a:t>サブホストはバックグラウンドでメモリを転送</a:t>
            </a:r>
            <a:endParaRPr lang="en-US" altLang="ja-JP" dirty="0"/>
          </a:p>
          <a:p>
            <a:pPr lvl="2"/>
            <a:r>
              <a:rPr kumimoji="1" lang="ja-JP" altLang="en-US" dirty="0"/>
              <a:t>サブホストのメモリ転送が終了すると一つのホストで動作</a:t>
            </a:r>
          </a:p>
        </p:txBody>
      </p:sp>
      <p:sp>
        <p:nvSpPr>
          <p:cNvPr id="4" name="スライド番号プレースホルダー 3"/>
          <p:cNvSpPr>
            <a:spLocks noGrp="1"/>
          </p:cNvSpPr>
          <p:nvPr>
            <p:ph type="sldNum" sz="quarter" idx="12"/>
          </p:nvPr>
        </p:nvSpPr>
        <p:spPr/>
        <p:txBody>
          <a:bodyPr/>
          <a:lstStyle/>
          <a:p>
            <a:fld id="{ED4BF1F7-6042-104B-AF7D-05FB728527F6}" type="slidenum">
              <a:rPr kumimoji="1" lang="ja-JP" altLang="en-US" smtClean="0">
                <a:solidFill>
                  <a:schemeClr val="tx1"/>
                </a:solidFill>
              </a:rPr>
              <a:t>33</a:t>
            </a:fld>
            <a:endParaRPr kumimoji="1" lang="ja-JP" altLang="en-US" dirty="0">
              <a:solidFill>
                <a:schemeClr val="tx1"/>
              </a:solidFill>
            </a:endParaRPr>
          </a:p>
        </p:txBody>
      </p:sp>
      <p:pic>
        <p:nvPicPr>
          <p:cNvPr id="5"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50450" y="569572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5980" y="570678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5980" y="485738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a:spLocks noChangeArrowheads="1"/>
          </p:cNvSpPr>
          <p:nvPr/>
        </p:nvSpPr>
        <p:spPr bwMode="auto">
          <a:xfrm>
            <a:off x="6515982" y="4542950"/>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9" name="正方形/長方形 8"/>
          <p:cNvSpPr/>
          <p:nvPr/>
        </p:nvSpPr>
        <p:spPr>
          <a:xfrm>
            <a:off x="1366787" y="4703371"/>
            <a:ext cx="1946830"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0" name="右矢印 9"/>
          <p:cNvSpPr/>
          <p:nvPr/>
        </p:nvSpPr>
        <p:spPr>
          <a:xfrm rot="662214">
            <a:off x="4023712" y="498123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 name="テキスト ボックス 10"/>
          <p:cNvSpPr txBox="1">
            <a:spLocks noChangeArrowheads="1"/>
          </p:cNvSpPr>
          <p:nvPr/>
        </p:nvSpPr>
        <p:spPr bwMode="auto">
          <a:xfrm>
            <a:off x="3839996" y="5371661"/>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2" name="正方形/長方形 11"/>
          <p:cNvSpPr/>
          <p:nvPr/>
        </p:nvSpPr>
        <p:spPr>
          <a:xfrm>
            <a:off x="1366786" y="5653539"/>
            <a:ext cx="1129412"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テキスト ボックス 17"/>
          <p:cNvSpPr txBox="1">
            <a:spLocks noChangeArrowheads="1"/>
          </p:cNvSpPr>
          <p:nvPr/>
        </p:nvSpPr>
        <p:spPr bwMode="auto">
          <a:xfrm>
            <a:off x="1366786" y="4343208"/>
            <a:ext cx="208947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4" name="テキスト ボックス 18"/>
          <p:cNvSpPr txBox="1">
            <a:spLocks noChangeArrowheads="1"/>
          </p:cNvSpPr>
          <p:nvPr/>
        </p:nvSpPr>
        <p:spPr bwMode="auto">
          <a:xfrm>
            <a:off x="1099303" y="6343523"/>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5" name="正方形/長方形 14"/>
          <p:cNvSpPr/>
          <p:nvPr/>
        </p:nvSpPr>
        <p:spPr>
          <a:xfrm>
            <a:off x="6272245" y="5047345"/>
            <a:ext cx="203056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8" name="角丸四角形 17"/>
          <p:cNvSpPr/>
          <p:nvPr/>
        </p:nvSpPr>
        <p:spPr>
          <a:xfrm>
            <a:off x="1541820" y="5710374"/>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0" name="角丸四角形 19"/>
          <p:cNvSpPr/>
          <p:nvPr/>
        </p:nvSpPr>
        <p:spPr>
          <a:xfrm>
            <a:off x="2362743" y="4857380"/>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1" name="角丸四角形 20"/>
          <p:cNvSpPr/>
          <p:nvPr/>
        </p:nvSpPr>
        <p:spPr>
          <a:xfrm>
            <a:off x="1475660" y="4865969"/>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2" name="テキスト ボックス 21"/>
          <p:cNvSpPr txBox="1">
            <a:spLocks noChangeArrowheads="1"/>
          </p:cNvSpPr>
          <p:nvPr/>
        </p:nvSpPr>
        <p:spPr bwMode="auto">
          <a:xfrm>
            <a:off x="4685699" y="6342870"/>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ja-JP" altLang="en-US" dirty="0"/>
          </a:p>
        </p:txBody>
      </p:sp>
      <p:sp>
        <p:nvSpPr>
          <p:cNvPr id="23" name="右矢印 22"/>
          <p:cNvSpPr/>
          <p:nvPr/>
        </p:nvSpPr>
        <p:spPr>
          <a:xfrm>
            <a:off x="4006171" y="5683619"/>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cxnSp>
        <p:nvCxnSpPr>
          <p:cNvPr id="25" name="直線矢印コネクタ 24"/>
          <p:cNvCxnSpPr/>
          <p:nvPr/>
        </p:nvCxnSpPr>
        <p:spPr>
          <a:xfrm flipV="1">
            <a:off x="2496198" y="6021917"/>
            <a:ext cx="3776047" cy="84666"/>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a:spLocks noChangeArrowheads="1"/>
          </p:cNvSpPr>
          <p:nvPr/>
        </p:nvSpPr>
        <p:spPr bwMode="auto">
          <a:xfrm>
            <a:off x="3848376" y="6164359"/>
            <a:ext cx="125784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ページング</a:t>
            </a:r>
          </a:p>
        </p:txBody>
      </p:sp>
    </p:spTree>
    <p:extLst>
      <p:ext uri="{BB962C8B-B14F-4D97-AF65-F5344CB8AC3E}">
        <p14:creationId xmlns:p14="http://schemas.microsoft.com/office/powerpoint/2010/main" val="3768774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66667E-6 -6.56951E-7 C 0.08021 -0.03863 0.15364 -0.07703 0.2467 -0.07055 C 0.33976 -0.06408 0.49375 0.01619 0.55868 0.03909 " pathEditMode="relative" rAng="0" ptsTypes="aaa">
                                      <p:cBhvr>
                                        <p:cTn id="6" dur="2000" fill="hold"/>
                                        <p:tgtEl>
                                          <p:spTgt spid="20"/>
                                        </p:tgtEl>
                                        <p:attrNameLst>
                                          <p:attrName>ppt_x</p:attrName>
                                          <p:attrName>ppt_y</p:attrName>
                                        </p:attrNameLst>
                                      </p:cBhvr>
                                      <p:rCtr x="27934" y="-1897"/>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4.72222E-6 3.33333E-6 C 0.11737 -0.0375 0.229 -0.07361 0.31789 -0.06135 C 0.40695 -0.04885 0.48924 0.04652 0.53473 0.07523 " pathEditMode="relative" rAng="0" ptsTypes="aaa">
                                      <p:cBhvr>
                                        <p:cTn id="10" dur="2000" fill="hold"/>
                                        <p:tgtEl>
                                          <p:spTgt spid="21"/>
                                        </p:tgtEl>
                                        <p:attrNameLst>
                                          <p:attrName>ppt_x</p:attrName>
                                          <p:attrName>ppt_y</p:attrName>
                                        </p:attrNameLst>
                                      </p:cBhvr>
                                      <p:rCtr x="26736" y="69"/>
                                    </p:animMotion>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nodePh="1">
                                  <p:stCondLst>
                                    <p:cond delay="0"/>
                                  </p:stCondLst>
                                  <p:endCondLst>
                                    <p:cond evt="begin" delay="0">
                                      <p:tn val="23"/>
                                    </p:cond>
                                  </p:end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grpId="0" nodeType="clickEffect">
                                  <p:stCondLst>
                                    <p:cond delay="0"/>
                                  </p:stCondLst>
                                  <p:childTnLst>
                                    <p:animMotion origin="layout" path="M 2.77556E-17 0.01065 C 0.09253 0.06227 0.17101 0.11504 0.27917 0.1118 C 0.38715 0.10879 0.57153 0.01759 0.64861 -0.00718 " pathEditMode="relative" rAng="0" ptsTypes="aaa">
                                      <p:cBhvr>
                                        <p:cTn id="32" dur="2000" fill="hold"/>
                                        <p:tgtEl>
                                          <p:spTgt spid="18"/>
                                        </p:tgtEl>
                                        <p:attrNameLst>
                                          <p:attrName>ppt_x</p:attrName>
                                          <p:attrName>ppt_y</p:attrName>
                                        </p:attrNameLst>
                                      </p:cBhvr>
                                      <p:rCtr x="32431" y="4329"/>
                                    </p:animMotion>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6"/>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hidden"/>
                                      </p:to>
                                    </p:set>
                                  </p:childTnLst>
                                </p:cTn>
                              </p:par>
                              <p:par>
                                <p:cTn id="43" presetID="1" presetClass="exit" presetSubtype="0" fill="hold" grpId="1" nodeType="withEffect" nodePh="1">
                                  <p:stCondLst>
                                    <p:cond delay="0"/>
                                  </p:stCondLst>
                                  <p:endCondLst>
                                    <p:cond evt="begin" delay="0">
                                      <p:tn val="43"/>
                                    </p:cond>
                                  </p:endCondLst>
                                  <p:childTnLst>
                                    <p:set>
                                      <p:cBhvr>
                                        <p:cTn id="44" dur="1" fill="hold">
                                          <p:stCondLst>
                                            <p:cond delay="0"/>
                                          </p:stCondLst>
                                        </p:cTn>
                                        <p:tgtEl>
                                          <p:spTgt spid="22"/>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6"/>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animBg="1"/>
      <p:bldP spid="13" grpId="0"/>
      <p:bldP spid="14" grpId="0"/>
      <p:bldP spid="18" grpId="0" animBg="1"/>
      <p:bldP spid="20" grpId="0" animBg="1"/>
      <p:bldP spid="21" grpId="0" animBg="1"/>
      <p:bldP spid="22" grpId="0"/>
      <p:bldP spid="22" grpId="1"/>
      <p:bldP spid="23" grpId="0" animBg="1"/>
      <p:bldP spid="26" grpId="0"/>
      <p:bldP spid="26" grpId="1"/>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a:t>サブホストの置換マイグレーションが先に終了</a:t>
            </a:r>
            <a:endParaRPr lang="en-US" altLang="ja-JP" dirty="0"/>
          </a:p>
          <a:p>
            <a:pPr lvl="1"/>
            <a:r>
              <a:rPr lang="ja-JP" altLang="en-US" dirty="0"/>
              <a:t>移送元サブホストは待機</a:t>
            </a:r>
            <a:endParaRPr lang="en-US" altLang="ja-JP" dirty="0"/>
          </a:p>
          <a:p>
            <a:pPr lvl="2"/>
            <a:r>
              <a:rPr lang="ja-JP" altLang="en-US" dirty="0"/>
              <a:t>必要に応じてリモートページング</a:t>
            </a:r>
            <a:endParaRPr lang="en-US" altLang="ja-JP" dirty="0"/>
          </a:p>
          <a:p>
            <a:pPr lvl="1"/>
            <a:r>
              <a:rPr lang="ja-JP" altLang="en-US" dirty="0"/>
              <a:t>移送元メインホストのメモリ転送が終了</a:t>
            </a:r>
            <a:endParaRPr lang="en-US" altLang="ja-JP" dirty="0"/>
          </a:p>
          <a:p>
            <a:pPr lvl="2"/>
            <a:r>
              <a:rPr lang="ja-JP" altLang="en-US" dirty="0"/>
              <a:t>メインホストは移送元サブホストへメモリ転送の終了を通知</a:t>
            </a:r>
            <a:endParaRPr lang="en-US" altLang="ja-JP" dirty="0"/>
          </a:p>
          <a:p>
            <a:pPr lvl="2"/>
            <a:r>
              <a:rPr lang="en-US" altLang="ja-JP" dirty="0"/>
              <a:t>VM</a:t>
            </a:r>
            <a:r>
              <a:rPr lang="ja-JP" altLang="en-US" dirty="0"/>
              <a:t>本体を移送先ホストへ転送</a:t>
            </a:r>
            <a:endParaRPr lang="en-US" altLang="ja-JP" dirty="0"/>
          </a:p>
          <a:p>
            <a:pPr lvl="2"/>
            <a:endParaRPr lang="en-US" altLang="ja-JP" dirty="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kumimoji="1" lang="ja-JP" altLang="en-US" smtClean="0">
                <a:solidFill>
                  <a:srgbClr val="000000"/>
                </a:solidFill>
              </a:rPr>
              <a:t>34</a:t>
            </a:fld>
            <a:endParaRPr kumimoji="1" lang="ja-JP" altLang="en-US" dirty="0">
              <a:solidFill>
                <a:srgbClr val="000000"/>
              </a:solidFill>
            </a:endParaRPr>
          </a:p>
        </p:txBody>
      </p:sp>
      <p:pic>
        <p:nvPicPr>
          <p:cNvPr id="5"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62215" y="562727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9510" y="581305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7745" y="478893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a:spLocks noChangeArrowheads="1"/>
          </p:cNvSpPr>
          <p:nvPr/>
        </p:nvSpPr>
        <p:spPr bwMode="auto">
          <a:xfrm>
            <a:off x="6527747" y="4474500"/>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9" name="正方形/長方形 8"/>
          <p:cNvSpPr/>
          <p:nvPr/>
        </p:nvSpPr>
        <p:spPr>
          <a:xfrm>
            <a:off x="1378552" y="4634921"/>
            <a:ext cx="1946830"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0" name="右矢印 9"/>
          <p:cNvSpPr/>
          <p:nvPr/>
        </p:nvSpPr>
        <p:spPr>
          <a:xfrm rot="662214">
            <a:off x="4035477" y="491278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 name="テキスト ボックス 10"/>
          <p:cNvSpPr txBox="1">
            <a:spLocks noChangeArrowheads="1"/>
          </p:cNvSpPr>
          <p:nvPr/>
        </p:nvSpPr>
        <p:spPr bwMode="auto">
          <a:xfrm>
            <a:off x="3860141" y="5312725"/>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2" name="正方形/長方形 11"/>
          <p:cNvSpPr/>
          <p:nvPr/>
        </p:nvSpPr>
        <p:spPr>
          <a:xfrm>
            <a:off x="1390316" y="5736892"/>
            <a:ext cx="1946831"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テキスト ボックス 17"/>
          <p:cNvSpPr txBox="1">
            <a:spLocks noChangeArrowheads="1"/>
          </p:cNvSpPr>
          <p:nvPr/>
        </p:nvSpPr>
        <p:spPr bwMode="auto">
          <a:xfrm>
            <a:off x="1378551" y="4274758"/>
            <a:ext cx="208947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4" name="テキスト ボックス 18"/>
          <p:cNvSpPr txBox="1">
            <a:spLocks noChangeArrowheads="1"/>
          </p:cNvSpPr>
          <p:nvPr/>
        </p:nvSpPr>
        <p:spPr bwMode="auto">
          <a:xfrm>
            <a:off x="1499190" y="6393179"/>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5" name="正方形/長方形 14"/>
          <p:cNvSpPr/>
          <p:nvPr/>
        </p:nvSpPr>
        <p:spPr>
          <a:xfrm>
            <a:off x="6284010" y="4978895"/>
            <a:ext cx="203056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6" name="角丸四角形 25"/>
          <p:cNvSpPr/>
          <p:nvPr/>
        </p:nvSpPr>
        <p:spPr>
          <a:xfrm>
            <a:off x="2374508" y="5793727"/>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6" name="角丸四角形 15"/>
          <p:cNvSpPr/>
          <p:nvPr/>
        </p:nvSpPr>
        <p:spPr>
          <a:xfrm>
            <a:off x="2374508" y="5802227"/>
            <a:ext cx="803371" cy="513267"/>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7" name="角丸四角形 26"/>
          <p:cNvSpPr/>
          <p:nvPr/>
        </p:nvSpPr>
        <p:spPr>
          <a:xfrm>
            <a:off x="2377415" y="4786061"/>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7" name="角丸四角形 16"/>
          <p:cNvSpPr/>
          <p:nvPr/>
        </p:nvSpPr>
        <p:spPr>
          <a:xfrm>
            <a:off x="2377415" y="4786061"/>
            <a:ext cx="805291"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8" name="角丸四角形 17"/>
          <p:cNvSpPr/>
          <p:nvPr/>
        </p:nvSpPr>
        <p:spPr>
          <a:xfrm>
            <a:off x="1487425" y="4797519"/>
            <a:ext cx="797071"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20" name="右矢印 19"/>
          <p:cNvSpPr/>
          <p:nvPr/>
        </p:nvSpPr>
        <p:spPr>
          <a:xfrm>
            <a:off x="4017936" y="5860610"/>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cxnSp>
        <p:nvCxnSpPr>
          <p:cNvPr id="21" name="直線矢印コネクタ 20"/>
          <p:cNvCxnSpPr>
            <a:stCxn id="17" idx="2"/>
            <a:endCxn id="16" idx="0"/>
          </p:cNvCxnSpPr>
          <p:nvPr/>
        </p:nvCxnSpPr>
        <p:spPr>
          <a:xfrm flipH="1">
            <a:off x="2776194" y="5312725"/>
            <a:ext cx="3867" cy="489502"/>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2" name="テキスト ボックス 21"/>
          <p:cNvSpPr txBox="1">
            <a:spLocks noChangeArrowheads="1"/>
          </p:cNvSpPr>
          <p:nvPr/>
        </p:nvSpPr>
        <p:spPr bwMode="auto">
          <a:xfrm>
            <a:off x="1601335" y="5356261"/>
            <a:ext cx="125784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ページング</a:t>
            </a:r>
          </a:p>
        </p:txBody>
      </p:sp>
      <p:sp>
        <p:nvSpPr>
          <p:cNvPr id="2" name="タイトル 1"/>
          <p:cNvSpPr>
            <a:spLocks noGrp="1"/>
          </p:cNvSpPr>
          <p:nvPr>
            <p:ph type="title"/>
          </p:nvPr>
        </p:nvSpPr>
        <p:spPr/>
        <p:txBody>
          <a:bodyPr/>
          <a:lstStyle/>
          <a:p>
            <a:r>
              <a:rPr lang="ja-JP" altLang="en-US" dirty="0"/>
              <a:t>統合マイグレーションのケース</a:t>
            </a:r>
            <a:r>
              <a:rPr lang="en-US" altLang="ja-JP" dirty="0"/>
              <a:t/>
            </a:r>
            <a:br>
              <a:rPr lang="en-US" altLang="ja-JP" dirty="0"/>
            </a:br>
            <a:r>
              <a:rPr lang="en-US" altLang="ja-JP" dirty="0"/>
              <a:t>(2/2)</a:t>
            </a:r>
            <a:endParaRPr kumimoji="1" lang="ja-JP" altLang="en-US" dirty="0"/>
          </a:p>
        </p:txBody>
      </p:sp>
      <p:cxnSp>
        <p:nvCxnSpPr>
          <p:cNvPr id="29" name="曲線コネクタ 28"/>
          <p:cNvCxnSpPr>
            <a:stCxn id="7" idx="1"/>
            <a:endCxn id="6" idx="1"/>
          </p:cNvCxnSpPr>
          <p:nvPr/>
        </p:nvCxnSpPr>
        <p:spPr>
          <a:xfrm rot="10800000" flipH="1" flipV="1">
            <a:off x="957744" y="5237343"/>
            <a:ext cx="11765" cy="1024129"/>
          </a:xfrm>
          <a:prstGeom prst="curvedConnector3">
            <a:avLst>
              <a:gd name="adj1" fmla="val -3472308"/>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3" name="テキスト ボックス 32"/>
          <p:cNvSpPr txBox="1"/>
          <p:nvPr/>
        </p:nvSpPr>
        <p:spPr>
          <a:xfrm>
            <a:off x="-36512" y="5589240"/>
            <a:ext cx="708025" cy="369332"/>
          </a:xfrm>
          <a:prstGeom prst="rect">
            <a:avLst/>
          </a:prstGeom>
          <a:noFill/>
        </p:spPr>
        <p:txBody>
          <a:bodyPr wrap="square" rtlCol="0">
            <a:spAutoFit/>
          </a:bodyPr>
          <a:lstStyle/>
          <a:p>
            <a:r>
              <a:rPr lang="ja-JP" altLang="en-US" dirty="0"/>
              <a:t>通知</a:t>
            </a:r>
            <a:endParaRPr kumimoji="1" lang="ja-JP" altLang="en-US" dirty="0"/>
          </a:p>
        </p:txBody>
      </p:sp>
    </p:spTree>
    <p:extLst>
      <p:ext uri="{BB962C8B-B14F-4D97-AF65-F5344CB8AC3E}">
        <p14:creationId xmlns:p14="http://schemas.microsoft.com/office/powerpoint/2010/main" val="2764151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05556E-6 -0.00672 C 0.07952 0.05671 0.14705 0.12176 0.24028 0.11759 C 0.33299 0.11388 0.49184 0.00185 0.55834 -0.02824 " pathEditMode="relative" rAng="0" ptsTypes="aaa">
                                      <p:cBhvr>
                                        <p:cTn id="6" dur="2000" fill="hold"/>
                                        <p:tgtEl>
                                          <p:spTgt spid="16"/>
                                        </p:tgtEl>
                                        <p:attrNameLst>
                                          <p:attrName>ppt_x</p:attrName>
                                          <p:attrName>ppt_y</p:attrName>
                                        </p:attrNameLst>
                                      </p:cBhvr>
                                      <p:rCtr x="27917" y="5347"/>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1.66667E-6 -6.56951E-7 C 0.08021 -0.03863 0.15364 -0.07703 0.2467 -0.07055 C 0.33976 -0.06408 0.49375 0.01619 0.55868 0.03909 " pathEditMode="relative" rAng="0" ptsTypes="aaa">
                                      <p:cBhvr>
                                        <p:cTn id="20" dur="2000" fill="hold"/>
                                        <p:tgtEl>
                                          <p:spTgt spid="17"/>
                                        </p:tgtEl>
                                        <p:attrNameLst>
                                          <p:attrName>ppt_x</p:attrName>
                                          <p:attrName>ppt_y</p:attrName>
                                        </p:attrNameLst>
                                      </p:cBhvr>
                                      <p:rCtr x="27934" y="-1897"/>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0" nodeType="clickEffect">
                                  <p:stCondLst>
                                    <p:cond delay="0"/>
                                  </p:stCondLst>
                                  <p:childTnLst>
                                    <p:animMotion origin="layout" path="M -4.72222E-6 3.33333E-6 C 0.11737 -0.0375 0.229 -0.07361 0.31789 -0.06135 C 0.40695 -0.04885 0.48924 0.04652 0.53473 0.07523 " pathEditMode="relative" rAng="0" ptsTypes="aaa">
                                      <p:cBhvr>
                                        <p:cTn id="30" dur="2000" fill="hold"/>
                                        <p:tgtEl>
                                          <p:spTgt spid="18"/>
                                        </p:tgtEl>
                                        <p:attrNameLst>
                                          <p:attrName>ppt_x</p:attrName>
                                          <p:attrName>ppt_y</p:attrName>
                                        </p:attrNameLst>
                                      </p:cBhvr>
                                      <p:rCtr x="26736" y="69"/>
                                    </p:animMotion>
                                  </p:childTnLst>
                                </p:cTn>
                              </p:par>
                              <p:par>
                                <p:cTn id="31" presetID="1" presetClass="exit" presetSubtype="0" fill="hold" grpId="1" nodeType="withEffect">
                                  <p:stCondLst>
                                    <p:cond delay="0"/>
                                  </p:stCondLst>
                                  <p:childTnLst>
                                    <p:set>
                                      <p:cBhvr>
                                        <p:cTn id="32" dur="1" fill="hold">
                                          <p:stCondLst>
                                            <p:cond delay="0"/>
                                          </p:stCondLst>
                                        </p:cTn>
                                        <p:tgtEl>
                                          <p:spTgt spid="22"/>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2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6"/>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11"/>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9"/>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13"/>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7"/>
                                        </p:tgtEl>
                                        <p:attrNameLst>
                                          <p:attrName>style.visibility</p:attrName>
                                        </p:attrNameLst>
                                      </p:cBhvr>
                                      <p:to>
                                        <p:strVal val="hidden"/>
                                      </p:to>
                                    </p:set>
                                  </p:childTnLst>
                                </p:cTn>
                              </p:par>
                              <p:par>
                                <p:cTn id="55" presetID="1" presetClass="exit" presetSubtype="0" fill="hold" grpId="0" nodeType="withEffect">
                                  <p:stCondLst>
                                    <p:cond delay="0"/>
                                  </p:stCondLst>
                                  <p:childTnLst>
                                    <p:set>
                                      <p:cBhvr>
                                        <p:cTn id="56" dur="1" fill="hold">
                                          <p:stCondLst>
                                            <p:cond delay="0"/>
                                          </p:stCondLst>
                                        </p:cTn>
                                        <p:tgtEl>
                                          <p:spTgt spid="27"/>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29"/>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animBg="1"/>
      <p:bldP spid="13" grpId="0"/>
      <p:bldP spid="14" grpId="0"/>
      <p:bldP spid="26" grpId="0" animBg="1"/>
      <p:bldP spid="16" grpId="0" animBg="1"/>
      <p:bldP spid="27" grpId="0" animBg="1"/>
      <p:bldP spid="17" grpId="0" animBg="1"/>
      <p:bldP spid="18" grpId="0" animBg="1"/>
      <p:bldP spid="20" grpId="0" animBg="1"/>
      <p:bldP spid="22" grpId="0"/>
      <p:bldP spid="22" grpId="1"/>
      <p:bldP spid="33" grpId="0"/>
      <p:bldP spid="33" grpId="1"/>
    </p:bld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高速な並列転送の実現</a:t>
            </a:r>
          </a:p>
        </p:txBody>
      </p:sp>
      <p:sp>
        <p:nvSpPr>
          <p:cNvPr id="3" name="コンテンツ プレースホルダー 2"/>
          <p:cNvSpPr>
            <a:spLocks noGrp="1"/>
          </p:cNvSpPr>
          <p:nvPr>
            <p:ph idx="1"/>
          </p:nvPr>
        </p:nvSpPr>
        <p:spPr/>
        <p:txBody>
          <a:bodyPr/>
          <a:lstStyle/>
          <a:p>
            <a:r>
              <a:rPr kumimoji="1" lang="ja-JP" altLang="en-US" dirty="0"/>
              <a:t>移送先ホストで</a:t>
            </a:r>
            <a:r>
              <a:rPr kumimoji="1" lang="en-US" altLang="ja-JP" dirty="0"/>
              <a:t>2</a:t>
            </a:r>
            <a:r>
              <a:rPr kumimoji="1" lang="ja-JP" altLang="en-US" dirty="0"/>
              <a:t>つの</a:t>
            </a:r>
            <a:r>
              <a:rPr kumimoji="1" lang="en-US" altLang="ja-JP" dirty="0"/>
              <a:t>10GbE</a:t>
            </a:r>
            <a:r>
              <a:rPr kumimoji="1" lang="ja-JP" altLang="en-US" dirty="0"/>
              <a:t> </a:t>
            </a:r>
            <a:r>
              <a:rPr kumimoji="1" lang="en-US" altLang="ja-JP" dirty="0"/>
              <a:t>NIC</a:t>
            </a:r>
            <a:r>
              <a:rPr kumimoji="1" lang="ja-JP" altLang="en-US" dirty="0"/>
              <a:t>をボンディング</a:t>
            </a:r>
            <a:endParaRPr kumimoji="1" lang="en-US" altLang="ja-JP" dirty="0"/>
          </a:p>
          <a:p>
            <a:pPr lvl="1"/>
            <a:r>
              <a:rPr lang="ja-JP" altLang="en-US" dirty="0">
                <a:solidFill>
                  <a:srgbClr val="595959"/>
                </a:solidFill>
              </a:rPr>
              <a:t>移送元ではそれぞれ１つの</a:t>
            </a:r>
            <a:r>
              <a:rPr lang="en-US" altLang="ja-JP" dirty="0">
                <a:solidFill>
                  <a:srgbClr val="595959"/>
                </a:solidFill>
              </a:rPr>
              <a:t>10</a:t>
            </a:r>
            <a:r>
              <a:rPr lang="en-US" altLang="ja-JP" dirty="0"/>
              <a:t>GbE NIC</a:t>
            </a:r>
            <a:r>
              <a:rPr lang="ja-JP" altLang="en-US" dirty="0"/>
              <a:t>を使用</a:t>
            </a:r>
            <a:endParaRPr lang="en-US" altLang="ja-JP" dirty="0"/>
          </a:p>
          <a:p>
            <a:pPr lvl="1"/>
            <a:r>
              <a:rPr lang="ja-JP" altLang="en-US" dirty="0"/>
              <a:t>並列転送による高速化を実現できず</a:t>
            </a:r>
            <a:endParaRPr lang="en-US" altLang="ja-JP" dirty="0"/>
          </a:p>
          <a:p>
            <a:pPr lvl="2"/>
            <a:r>
              <a:rPr lang="ja-JP" altLang="en-US" dirty="0"/>
              <a:t>スイッチが一つの</a:t>
            </a:r>
            <a:r>
              <a:rPr lang="en-US" altLang="ja-JP" dirty="0"/>
              <a:t>NIC</a:t>
            </a:r>
            <a:r>
              <a:rPr lang="ja-JP" altLang="en-US" dirty="0"/>
              <a:t>のみにデータ転送</a:t>
            </a:r>
            <a:endParaRPr lang="en-US" altLang="ja-JP" dirty="0"/>
          </a:p>
          <a:p>
            <a:r>
              <a:rPr lang="ja-JP" altLang="en-US" dirty="0"/>
              <a:t>移送先ホストで各</a:t>
            </a:r>
            <a:r>
              <a:rPr lang="en-US" altLang="ja-JP" dirty="0"/>
              <a:t>NIC</a:t>
            </a:r>
            <a:r>
              <a:rPr lang="ja-JP" altLang="en-US" dirty="0"/>
              <a:t>に対してルーティングテーブルを作成</a:t>
            </a:r>
            <a:endParaRPr lang="en-US" altLang="ja-JP" dirty="0"/>
          </a:p>
          <a:p>
            <a:pPr lvl="1"/>
            <a:r>
              <a:rPr lang="ja-JP" altLang="en-US" dirty="0"/>
              <a:t>各</a:t>
            </a:r>
            <a:r>
              <a:rPr lang="en-US" altLang="ja-JP" dirty="0"/>
              <a:t>NIC</a:t>
            </a:r>
            <a:r>
              <a:rPr lang="ja-JP" altLang="en-US" dirty="0"/>
              <a:t>に対してデータ転送</a:t>
            </a:r>
            <a:endParaRPr lang="en-US" altLang="ja-JP" dirty="0"/>
          </a:p>
          <a:p>
            <a:pPr lvl="1"/>
            <a:r>
              <a:rPr lang="ja-JP" altLang="en-US" dirty="0"/>
              <a:t>並列転送による高速化を確認</a:t>
            </a:r>
            <a:endParaRPr lang="en-US" altLang="ja-JP" dirty="0"/>
          </a:p>
          <a:p>
            <a:pPr lvl="1"/>
            <a:endParaRPr lang="en-US" altLang="ja-JP" dirty="0"/>
          </a:p>
          <a:p>
            <a:endParaRPr lang="en-US" altLang="ja-JP" dirty="0"/>
          </a:p>
          <a:p>
            <a:endParaRPr lang="en-US" altLang="ja-JP" dirty="0"/>
          </a:p>
          <a:p>
            <a:pPr lvl="2"/>
            <a:endParaRPr kumimoji="1"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kumimoji="1" lang="ja-JP" altLang="en-US" smtClean="0">
                <a:solidFill>
                  <a:srgbClr val="000000"/>
                </a:solidFill>
              </a:rPr>
              <a:t>35</a:t>
            </a:fld>
            <a:endParaRPr kumimoji="1" lang="ja-JP" altLang="en-US" dirty="0">
              <a:solidFill>
                <a:srgbClr val="000000"/>
              </a:solidFill>
            </a:endParaRPr>
          </a:p>
        </p:txBody>
      </p:sp>
      <p:sp>
        <p:nvSpPr>
          <p:cNvPr id="5" name="テキスト ボックス 17"/>
          <p:cNvSpPr txBox="1">
            <a:spLocks noChangeArrowheads="1"/>
          </p:cNvSpPr>
          <p:nvPr/>
        </p:nvSpPr>
        <p:spPr bwMode="auto">
          <a:xfrm>
            <a:off x="5284534" y="4248621"/>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6" name="正方形/長方形 5"/>
          <p:cNvSpPr/>
          <p:nvPr/>
        </p:nvSpPr>
        <p:spPr>
          <a:xfrm>
            <a:off x="5800263" y="4691570"/>
            <a:ext cx="823877" cy="771047"/>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7" name="正方形/長方形 6"/>
          <p:cNvSpPr/>
          <p:nvPr/>
        </p:nvSpPr>
        <p:spPr>
          <a:xfrm>
            <a:off x="5800263" y="5720679"/>
            <a:ext cx="823877" cy="619755"/>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8" name="テキスト ボックス 7"/>
          <p:cNvSpPr txBox="1">
            <a:spLocks noChangeArrowheads="1"/>
          </p:cNvSpPr>
          <p:nvPr/>
        </p:nvSpPr>
        <p:spPr bwMode="auto">
          <a:xfrm>
            <a:off x="5284534" y="647146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9" name="正方形/長方形 7"/>
          <p:cNvSpPr/>
          <p:nvPr/>
        </p:nvSpPr>
        <p:spPr>
          <a:xfrm>
            <a:off x="7990636" y="5172554"/>
            <a:ext cx="823877" cy="771047"/>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テキスト ボックス 18"/>
          <p:cNvSpPr txBox="1">
            <a:spLocks noChangeArrowheads="1"/>
          </p:cNvSpPr>
          <p:nvPr/>
        </p:nvSpPr>
        <p:spPr bwMode="auto">
          <a:xfrm>
            <a:off x="7674266" y="4697654"/>
            <a:ext cx="145661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11" name="Rectangle 5"/>
          <p:cNvSpPr/>
          <p:nvPr/>
        </p:nvSpPr>
        <p:spPr>
          <a:xfrm>
            <a:off x="7914982" y="5294345"/>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2" name="Rectangle 22"/>
          <p:cNvSpPr/>
          <p:nvPr/>
        </p:nvSpPr>
        <p:spPr>
          <a:xfrm>
            <a:off x="7918578" y="5616103"/>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3" name="Rectangle 23"/>
          <p:cNvSpPr/>
          <p:nvPr/>
        </p:nvSpPr>
        <p:spPr>
          <a:xfrm>
            <a:off x="6521145" y="4966806"/>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4" name="Rectangle 24"/>
          <p:cNvSpPr/>
          <p:nvPr/>
        </p:nvSpPr>
        <p:spPr>
          <a:xfrm>
            <a:off x="6557459" y="5920269"/>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cxnSp>
        <p:nvCxnSpPr>
          <p:cNvPr id="15" name="Elbow Connector 25"/>
          <p:cNvCxnSpPr>
            <a:stCxn id="13" idx="3"/>
            <a:endCxn id="11" idx="1"/>
          </p:cNvCxnSpPr>
          <p:nvPr/>
        </p:nvCxnSpPr>
        <p:spPr>
          <a:xfrm>
            <a:off x="6672453" y="5077093"/>
            <a:ext cx="1242529" cy="327539"/>
          </a:xfrm>
          <a:prstGeom prst="bentConnector3">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Elbow Connector 27"/>
          <p:cNvCxnSpPr>
            <a:stCxn id="14" idx="3"/>
            <a:endCxn id="12" idx="1"/>
          </p:cNvCxnSpPr>
          <p:nvPr/>
        </p:nvCxnSpPr>
        <p:spPr>
          <a:xfrm flipV="1">
            <a:off x="6708767" y="5726390"/>
            <a:ext cx="1209811" cy="304166"/>
          </a:xfrm>
          <a:prstGeom prst="bentConnector3">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5409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統合マイグレーション中の</a:t>
            </a:r>
            <a:r>
              <a:rPr lang="en-US" altLang="ja-JP" dirty="0"/>
              <a:t/>
            </a:r>
            <a:br>
              <a:rPr lang="en-US" altLang="ja-JP" dirty="0"/>
            </a:br>
            <a:r>
              <a:rPr lang="ja-JP" altLang="en-US" dirty="0"/>
              <a:t>リモートページング</a:t>
            </a:r>
          </a:p>
        </p:txBody>
      </p:sp>
      <p:sp>
        <p:nvSpPr>
          <p:cNvPr id="3" name="Content Placeholder 2"/>
          <p:cNvSpPr>
            <a:spLocks noGrp="1"/>
          </p:cNvSpPr>
          <p:nvPr>
            <p:ph idx="1"/>
          </p:nvPr>
        </p:nvSpPr>
        <p:spPr/>
        <p:txBody>
          <a:bodyPr/>
          <a:lstStyle/>
          <a:p>
            <a:r>
              <a:rPr lang="ja-JP" altLang="en-US" dirty="0"/>
              <a:t>置換マイグレーションを利用しているが、リモートページングへの対処は異なる</a:t>
            </a:r>
            <a:endParaRPr lang="en-US" altLang="ja-JP" dirty="0"/>
          </a:p>
          <a:p>
            <a:pPr lvl="1"/>
            <a:r>
              <a:rPr lang="ja-JP" altLang="en-US" dirty="0"/>
              <a:t>ページイン・ページアウトされたメモリは未転送ならば移送先ホストに転送</a:t>
            </a:r>
            <a:endParaRPr lang="en-US" altLang="ja-JP" dirty="0"/>
          </a:p>
          <a:p>
            <a:pPr lvl="1"/>
            <a:r>
              <a:rPr lang="ja-JP" altLang="en-US" dirty="0"/>
              <a:t>移送先ホストに転送済みのメモリの無効化は行わない</a:t>
            </a:r>
            <a:endParaRPr lang="en-US" altLang="ja-JP" dirty="0"/>
          </a:p>
          <a:p>
            <a:pPr lvl="2"/>
            <a:r>
              <a:rPr lang="ja-JP" altLang="en-US" dirty="0"/>
              <a:t>すべてのメモリが１つの移送先ホストに送られるため</a:t>
            </a:r>
          </a:p>
        </p:txBody>
      </p:sp>
      <p:sp>
        <p:nvSpPr>
          <p:cNvPr id="4" name="Slide Number Placeholder 3"/>
          <p:cNvSpPr>
            <a:spLocks noGrp="1"/>
          </p:cNvSpPr>
          <p:nvPr>
            <p:ph type="sldNum" sz="quarter" idx="12"/>
          </p:nvPr>
        </p:nvSpPr>
        <p:spPr/>
        <p:txBody>
          <a:bodyPr/>
          <a:lstStyle/>
          <a:p>
            <a:fld id="{ED4BF1F7-6042-104B-AF7D-05FB728527F6}" type="slidenum">
              <a:rPr lang="ja-JP" altLang="en-US" smtClean="0">
                <a:solidFill>
                  <a:schemeClr val="tx1"/>
                </a:solidFill>
              </a:rPr>
              <a:pPr/>
              <a:t>36</a:t>
            </a:fld>
            <a:endParaRPr lang="ja-JP" altLang="en-US" dirty="0">
              <a:solidFill>
                <a:schemeClr val="tx1"/>
              </a:solidFill>
            </a:endParaRPr>
          </a:p>
        </p:txBody>
      </p:sp>
      <p:sp>
        <p:nvSpPr>
          <p:cNvPr id="8" name="テキスト ボックス 7"/>
          <p:cNvSpPr txBox="1">
            <a:spLocks noChangeArrowheads="1"/>
          </p:cNvSpPr>
          <p:nvPr/>
        </p:nvSpPr>
        <p:spPr bwMode="auto">
          <a:xfrm>
            <a:off x="6043802" y="4357492"/>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9" name="右矢印 8"/>
          <p:cNvSpPr/>
          <p:nvPr/>
        </p:nvSpPr>
        <p:spPr>
          <a:xfrm>
            <a:off x="3905385" y="5258268"/>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0" name="テキスト ボックス 9"/>
          <p:cNvSpPr txBox="1">
            <a:spLocks noChangeArrowheads="1"/>
          </p:cNvSpPr>
          <p:nvPr/>
        </p:nvSpPr>
        <p:spPr bwMode="auto">
          <a:xfrm>
            <a:off x="3716470" y="4899983"/>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1" name="テキスト ボックス 17"/>
          <p:cNvSpPr txBox="1">
            <a:spLocks noChangeArrowheads="1"/>
          </p:cNvSpPr>
          <p:nvPr/>
        </p:nvSpPr>
        <p:spPr bwMode="auto">
          <a:xfrm>
            <a:off x="1220223" y="4357492"/>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2" name="テキスト ボックス 18"/>
          <p:cNvSpPr txBox="1">
            <a:spLocks noChangeArrowheads="1"/>
          </p:cNvSpPr>
          <p:nvPr/>
        </p:nvSpPr>
        <p:spPr bwMode="auto">
          <a:xfrm>
            <a:off x="1449239" y="6378066"/>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3" name="正方形/長方形 12"/>
          <p:cNvSpPr/>
          <p:nvPr/>
        </p:nvSpPr>
        <p:spPr>
          <a:xfrm>
            <a:off x="1003374" y="4771688"/>
            <a:ext cx="2270888" cy="771047"/>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4" name="角丸四角形 13"/>
          <p:cNvSpPr/>
          <p:nvPr/>
        </p:nvSpPr>
        <p:spPr>
          <a:xfrm>
            <a:off x="1940030" y="4895767"/>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4"/>
          <p:cNvSpPr/>
          <p:nvPr/>
        </p:nvSpPr>
        <p:spPr>
          <a:xfrm>
            <a:off x="1003374" y="5800797"/>
            <a:ext cx="2290729" cy="619755"/>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6" name="角丸四角形 15"/>
          <p:cNvSpPr/>
          <p:nvPr/>
        </p:nvSpPr>
        <p:spPr>
          <a:xfrm>
            <a:off x="1940029" y="5875029"/>
            <a:ext cx="1152817"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7" name="角丸四角形 16"/>
          <p:cNvSpPr/>
          <p:nvPr/>
        </p:nvSpPr>
        <p:spPr>
          <a:xfrm>
            <a:off x="6716335" y="4995980"/>
            <a:ext cx="1152816" cy="890349"/>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正方形/長方形 17"/>
          <p:cNvSpPr/>
          <p:nvPr/>
        </p:nvSpPr>
        <p:spPr>
          <a:xfrm>
            <a:off x="2745907" y="5129237"/>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9" name="テキスト ボックス 18"/>
          <p:cNvSpPr txBox="1"/>
          <p:nvPr/>
        </p:nvSpPr>
        <p:spPr>
          <a:xfrm>
            <a:off x="2993103" y="5498045"/>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20" name="正方形/長方形 19"/>
          <p:cNvSpPr/>
          <p:nvPr/>
        </p:nvSpPr>
        <p:spPr>
          <a:xfrm>
            <a:off x="5779679" y="4871902"/>
            <a:ext cx="2270888" cy="1192863"/>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1" name="正方形/長方形 20"/>
          <p:cNvSpPr/>
          <p:nvPr/>
        </p:nvSpPr>
        <p:spPr>
          <a:xfrm>
            <a:off x="2123844" y="5928154"/>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2" name="テキスト ボックス 21"/>
          <p:cNvSpPr txBox="1"/>
          <p:nvPr/>
        </p:nvSpPr>
        <p:spPr>
          <a:xfrm>
            <a:off x="1003374" y="5468334"/>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cxnSp>
        <p:nvCxnSpPr>
          <p:cNvPr id="23" name="直線矢印コネクタ 22"/>
          <p:cNvCxnSpPr>
            <a:stCxn id="27" idx="2"/>
          </p:cNvCxnSpPr>
          <p:nvPr/>
        </p:nvCxnSpPr>
        <p:spPr>
          <a:xfrm>
            <a:off x="2869505" y="5353103"/>
            <a:ext cx="0" cy="579709"/>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4" name="直線矢印コネクタ 23"/>
          <p:cNvCxnSpPr>
            <a:endCxn id="25" idx="0"/>
          </p:cNvCxnSpPr>
          <p:nvPr/>
        </p:nvCxnSpPr>
        <p:spPr>
          <a:xfrm>
            <a:off x="2247442" y="5365817"/>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5" name="正方形/長方形 24"/>
          <p:cNvSpPr/>
          <p:nvPr/>
        </p:nvSpPr>
        <p:spPr>
          <a:xfrm>
            <a:off x="2123844" y="5945526"/>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6" name="正方形/長方形 25"/>
          <p:cNvSpPr/>
          <p:nvPr/>
        </p:nvSpPr>
        <p:spPr>
          <a:xfrm>
            <a:off x="2123844" y="5945536"/>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7" name="正方形/長方形 26"/>
          <p:cNvSpPr/>
          <p:nvPr/>
        </p:nvSpPr>
        <p:spPr>
          <a:xfrm>
            <a:off x="2745907" y="5163432"/>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8" name="テキスト ボックス 27"/>
          <p:cNvSpPr txBox="1"/>
          <p:nvPr/>
        </p:nvSpPr>
        <p:spPr>
          <a:xfrm>
            <a:off x="183815" y="4585838"/>
            <a:ext cx="184666" cy="353943"/>
          </a:xfrm>
          <a:prstGeom prst="rect">
            <a:avLst/>
          </a:prstGeom>
          <a:noFill/>
        </p:spPr>
        <p:txBody>
          <a:bodyPr wrap="none" rtlCol="0">
            <a:spAutoFit/>
          </a:bodyPr>
          <a:lstStyle/>
          <a:p>
            <a:endParaRPr kumimoji="1" lang="ja-JP" altLang="en-US" dirty="0"/>
          </a:p>
        </p:txBody>
      </p:sp>
      <p:sp>
        <p:nvSpPr>
          <p:cNvPr id="29" name="角丸四角形 28"/>
          <p:cNvSpPr/>
          <p:nvPr/>
        </p:nvSpPr>
        <p:spPr>
          <a:xfrm>
            <a:off x="1142959" y="4895767"/>
            <a:ext cx="690990"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sz="1600" dirty="0">
                <a:solidFill>
                  <a:schemeClr val="tx1"/>
                </a:solidFill>
              </a:rPr>
              <a:t>VM</a:t>
            </a:r>
          </a:p>
          <a:p>
            <a:pPr algn="ctr">
              <a:defRPr/>
            </a:pPr>
            <a:r>
              <a:rPr lang="ja-JP" altLang="en-US" sz="1600" dirty="0">
                <a:solidFill>
                  <a:schemeClr val="tx1"/>
                </a:solidFill>
              </a:rPr>
              <a:t>コア</a:t>
            </a:r>
          </a:p>
        </p:txBody>
      </p:sp>
      <p:sp>
        <p:nvSpPr>
          <p:cNvPr id="30" name="正方形/長方形 29"/>
          <p:cNvSpPr/>
          <p:nvPr/>
        </p:nvSpPr>
        <p:spPr>
          <a:xfrm>
            <a:off x="2745907" y="5129237"/>
            <a:ext cx="247196" cy="172295"/>
          </a:xfrm>
          <a:prstGeom prst="rect">
            <a:avLst/>
          </a:prstGeom>
          <a:solidFill>
            <a:schemeClr val="bg2">
              <a:lumMod val="50000"/>
            </a:schemeClr>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1" name="角丸四角形 30"/>
          <p:cNvSpPr/>
          <p:nvPr/>
        </p:nvSpPr>
        <p:spPr>
          <a:xfrm>
            <a:off x="5930772" y="5197305"/>
            <a:ext cx="690990" cy="542057"/>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sz="1600" dirty="0">
                <a:solidFill>
                  <a:schemeClr val="tx1"/>
                </a:solidFill>
              </a:rPr>
              <a:t>VM</a:t>
            </a:r>
          </a:p>
          <a:p>
            <a:pPr algn="ctr">
              <a:defRPr/>
            </a:pPr>
            <a:r>
              <a:rPr lang="ja-JP" altLang="en-US" sz="1600" dirty="0">
                <a:solidFill>
                  <a:schemeClr val="tx1"/>
                </a:solidFill>
              </a:rPr>
              <a:t>コア</a:t>
            </a:r>
          </a:p>
        </p:txBody>
      </p:sp>
    </p:spTree>
    <p:extLst>
      <p:ext uri="{BB962C8B-B14F-4D97-AF65-F5344CB8AC3E}">
        <p14:creationId xmlns:p14="http://schemas.microsoft.com/office/powerpoint/2010/main" val="1474338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4.11949E-6 1.82492E-6 L 0.00087 -0.10723 " pathEditMode="relative" rAng="0" ptsTypes="AA">
                                      <p:cBhvr>
                                        <p:cTn id="6" dur="1000" fill="hold"/>
                                        <p:tgtEl>
                                          <p:spTgt spid="26"/>
                                        </p:tgtEl>
                                        <p:attrNameLst>
                                          <p:attrName>ppt_x</p:attrName>
                                          <p:attrName>ppt_y</p:attrName>
                                        </p:attrNameLst>
                                      </p:cBhvr>
                                      <p:rCtr x="35" y="-5373"/>
                                    </p:animMotion>
                                  </p:childTnLst>
                                </p:cTn>
                              </p:par>
                              <p:par>
                                <p:cTn id="7" presetID="0" presetClass="path" presetSubtype="0" accel="50000" decel="50000" fill="hold" grpId="0" nodeType="withEffect">
                                  <p:stCondLst>
                                    <p:cond delay="0"/>
                                  </p:stCondLst>
                                  <p:childTnLst>
                                    <p:animMotion origin="layout" path="M -0.00017 -0.00024 L 0.00191 -0.107 " pathEditMode="relative" rAng="0" ptsTypes="AA">
                                      <p:cBhvr>
                                        <p:cTn id="8" dur="1000" fill="hold"/>
                                        <p:tgtEl>
                                          <p:spTgt spid="25"/>
                                        </p:tgtEl>
                                        <p:attrNameLst>
                                          <p:attrName>ppt_x</p:attrName>
                                          <p:attrName>ppt_y</p:attrName>
                                        </p:attrNameLst>
                                      </p:cBhvr>
                                      <p:rCtr x="104" y="-5350"/>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00191 -0.10584 C 0.04533 -0.13062 0.17159 -0.25498 0.26225 -0.25405 C 0.3529 -0.25313 0.4868 -0.13293 0.54585 -0.10097 " pathEditMode="relative" rAng="0" ptsTypes="aaa">
                                      <p:cBhvr>
                                        <p:cTn id="12" dur="2000" fill="hold"/>
                                        <p:tgtEl>
                                          <p:spTgt spid="26"/>
                                        </p:tgtEl>
                                        <p:attrNameLst>
                                          <p:attrName>ppt_x</p:attrName>
                                          <p:attrName>ppt_y</p:attrName>
                                        </p:attrNameLst>
                                      </p:cBhvr>
                                      <p:rCtr x="27197" y="-7226"/>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1.28517E-6 1.87587E-6 L -0.00035 0.11324 " pathEditMode="relative" rAng="0" ptsTypes="AA">
                                      <p:cBhvr>
                                        <p:cTn id="16" dur="1000" fill="hold"/>
                                        <p:tgtEl>
                                          <p:spTgt spid="30"/>
                                        </p:tgtEl>
                                        <p:attrNameLst>
                                          <p:attrName>ppt_x</p:attrName>
                                          <p:attrName>ppt_y</p:attrName>
                                        </p:attrNameLst>
                                      </p:cBhvr>
                                      <p:rCtr x="-17" y="5651"/>
                                    </p:animMotion>
                                  </p:childTnLst>
                                </p:cTn>
                              </p:par>
                              <p:par>
                                <p:cTn id="17" presetID="0" presetClass="path" presetSubtype="0" accel="50000" decel="50000" fill="hold" grpId="0" nodeType="withEffect">
                                  <p:stCondLst>
                                    <p:cond delay="0"/>
                                  </p:stCondLst>
                                  <p:childTnLst>
                                    <p:animMotion origin="layout" path="M 2.38625E-6 -4.94673E-6 L -0.00018 0.10931 " pathEditMode="relative" rAng="0" ptsTypes="AA">
                                      <p:cBhvr>
                                        <p:cTn id="18" dur="1000" fill="hold"/>
                                        <p:tgtEl>
                                          <p:spTgt spid="27"/>
                                        </p:tgtEl>
                                        <p:attrNameLst>
                                          <p:attrName>ppt_x</p:attrName>
                                          <p:attrName>ppt_y</p:attrName>
                                        </p:attrNameLst>
                                      </p:cBhvr>
                                      <p:rCtr x="-17" y="5465"/>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0.00018 0.11059 C 0.0413 0.12147 0.16556 0.18394 0.24939 0.17677 C 0.33321 0.16959 0.44984 0.09 0.5026 0.0671 " pathEditMode="relative" rAng="0" ptsTypes="aaa">
                                      <p:cBhvr>
                                        <p:cTn id="22" dur="2000" fill="hold"/>
                                        <p:tgtEl>
                                          <p:spTgt spid="30"/>
                                        </p:tgtEl>
                                        <p:attrNameLst>
                                          <p:attrName>ppt_x</p:attrName>
                                          <p:attrName>ppt_y</p:attrName>
                                        </p:attrNameLst>
                                      </p:cBhvr>
                                      <p:rCtr x="25130" y="148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6" grpId="1" animBg="1"/>
      <p:bldP spid="27" grpId="0" animBg="1"/>
      <p:bldP spid="30" grpId="0" animBg="1"/>
      <p:bldP spid="30" grpId="1" animBg="1"/>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9"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43224" y="434106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15307" y="585866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a:t>実験</a:t>
            </a:r>
            <a:endParaRPr lang="ja-JP" altLang="en-US" dirty="0"/>
          </a:p>
        </p:txBody>
      </p:sp>
      <p:sp>
        <p:nvSpPr>
          <p:cNvPr id="3" name="コンテンツ プレースホルダー 2"/>
          <p:cNvSpPr>
            <a:spLocks noGrp="1"/>
          </p:cNvSpPr>
          <p:nvPr>
            <p:ph idx="1"/>
          </p:nvPr>
        </p:nvSpPr>
        <p:spPr/>
        <p:txBody>
          <a:bodyPr/>
          <a:lstStyle/>
          <a:p>
            <a:r>
              <a:rPr lang="ja-JP" altLang="en-US" dirty="0"/>
              <a:t>置換マイグレーションと統合マイグレーションの性能を測定</a:t>
            </a:r>
            <a:endParaRPr lang="en-US" altLang="ja-JP" dirty="0"/>
          </a:p>
          <a:p>
            <a:pPr lvl="1"/>
            <a:r>
              <a:rPr lang="ja-JP" altLang="en-US" dirty="0"/>
              <a:t>従来のマイグレーション、分割マイグレーションと比較</a:t>
            </a:r>
            <a:endParaRPr lang="en-US" altLang="ja-JP" dirty="0"/>
          </a:p>
          <a:p>
            <a:r>
              <a:rPr lang="ja-JP" altLang="en-US" dirty="0"/>
              <a:t>実験環境</a:t>
            </a:r>
            <a:endParaRPr lang="en-US" altLang="ja-JP" dirty="0"/>
          </a:p>
          <a:p>
            <a:pPr lvl="1"/>
            <a:r>
              <a:rPr lang="en-US" altLang="ja-JP" dirty="0"/>
              <a:t>VM</a:t>
            </a:r>
            <a:r>
              <a:rPr lang="ja-JP" altLang="en-US" dirty="0"/>
              <a:t>のメモリは半分ずつに分割</a:t>
            </a:r>
            <a:endParaRPr lang="en-US" altLang="ja-JP" dirty="0"/>
          </a:p>
        </p:txBody>
      </p:sp>
      <p:sp>
        <p:nvSpPr>
          <p:cNvPr id="6" name="テキスト ボックス 5"/>
          <p:cNvSpPr txBox="1"/>
          <p:nvPr/>
        </p:nvSpPr>
        <p:spPr>
          <a:xfrm>
            <a:off x="194037" y="370464"/>
            <a:ext cx="184666" cy="353943"/>
          </a:xfrm>
          <a:prstGeom prst="rect">
            <a:avLst/>
          </a:prstGeom>
          <a:noFill/>
        </p:spPr>
        <p:txBody>
          <a:bodyPr wrap="none" rtlCol="0">
            <a:spAutoFit/>
          </a:bodyPr>
          <a:lstStyle/>
          <a:p>
            <a:endParaRPr kumimoji="1" lang="ja-JP" altLang="en-US" dirty="0"/>
          </a:p>
        </p:txBody>
      </p:sp>
      <p:pic>
        <p:nvPicPr>
          <p:cNvPr id="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7481" y="559710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18"/>
          <p:cNvSpPr txBox="1">
            <a:spLocks noChangeArrowheads="1"/>
          </p:cNvSpPr>
          <p:nvPr/>
        </p:nvSpPr>
        <p:spPr bwMode="auto">
          <a:xfrm>
            <a:off x="1436383" y="6241825"/>
            <a:ext cx="145671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移送元ホスト</a:t>
            </a:r>
          </a:p>
        </p:txBody>
      </p:sp>
      <p:sp>
        <p:nvSpPr>
          <p:cNvPr id="10" name="正方形/長方形 9"/>
          <p:cNvSpPr/>
          <p:nvPr/>
        </p:nvSpPr>
        <p:spPr>
          <a:xfrm>
            <a:off x="549275" y="4730750"/>
            <a:ext cx="3122630" cy="133350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endParaRPr lang="en-US" altLang="ja-JP" dirty="0">
              <a:solidFill>
                <a:srgbClr val="000000"/>
              </a:solidFill>
            </a:endParaRPr>
          </a:p>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Xeon E3-1270 v3</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:32GB</a:t>
            </a:r>
          </a:p>
          <a:p>
            <a:pPr>
              <a:defRPr/>
            </a:pPr>
            <a:r>
              <a:rPr lang="en-US" altLang="ja-JP" dirty="0" err="1">
                <a:solidFill>
                  <a:srgbClr val="000000"/>
                </a:solidFill>
              </a:rPr>
              <a:t>OS:Linux</a:t>
            </a:r>
            <a:r>
              <a:rPr lang="en-US" altLang="ja-JP" dirty="0">
                <a:solidFill>
                  <a:srgbClr val="000000"/>
                </a:solidFill>
              </a:rPr>
              <a:t> 4.3</a:t>
            </a:r>
          </a:p>
          <a:p>
            <a:pPr>
              <a:defRPr/>
            </a:pPr>
            <a:r>
              <a:rPr lang="ja-JP" altLang="en-US" dirty="0">
                <a:solidFill>
                  <a:srgbClr val="000000"/>
                </a:solidFill>
              </a:rPr>
              <a:t>仮想化</a:t>
            </a:r>
            <a:r>
              <a:rPr lang="en-US" altLang="ja-JP" dirty="0">
                <a:solidFill>
                  <a:srgbClr val="000000"/>
                </a:solidFill>
              </a:rPr>
              <a:t>SW:</a:t>
            </a:r>
            <a:r>
              <a:rPr lang="de-DE" altLang="ja-JP" dirty="0">
                <a:solidFill>
                  <a:srgbClr val="000000"/>
                </a:solidFill>
                <a:latin typeface="ＭＳ Ｐゴシック"/>
              </a:rPr>
              <a:t>QEMU-KVM 2.4.1</a:t>
            </a:r>
          </a:p>
          <a:p>
            <a:pPr>
              <a:defRPr/>
            </a:pPr>
            <a:endParaRPr lang="ja-JP" altLang="en-US" dirty="0">
              <a:solidFill>
                <a:srgbClr val="000000"/>
              </a:solidFill>
            </a:endParaRPr>
          </a:p>
        </p:txBody>
      </p:sp>
      <p:sp>
        <p:nvSpPr>
          <p:cNvPr id="11" name="Rectangle 5"/>
          <p:cNvSpPr/>
          <p:nvPr/>
        </p:nvSpPr>
        <p:spPr>
          <a:xfrm>
            <a:off x="3671906" y="5067286"/>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2" name="Rectangle 22"/>
          <p:cNvSpPr/>
          <p:nvPr/>
        </p:nvSpPr>
        <p:spPr>
          <a:xfrm>
            <a:off x="3671905" y="5486820"/>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3" name="Rectangle 23"/>
          <p:cNvSpPr/>
          <p:nvPr/>
        </p:nvSpPr>
        <p:spPr>
          <a:xfrm>
            <a:off x="5673135" y="4340843"/>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4" name="Rectangle 24"/>
          <p:cNvSpPr/>
          <p:nvPr/>
        </p:nvSpPr>
        <p:spPr>
          <a:xfrm>
            <a:off x="5673135" y="5707394"/>
            <a:ext cx="151308" cy="22057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cxnSp>
        <p:nvCxnSpPr>
          <p:cNvPr id="15" name="Elbow Connector 25"/>
          <p:cNvCxnSpPr>
            <a:stCxn id="13" idx="1"/>
            <a:endCxn id="11" idx="3"/>
          </p:cNvCxnSpPr>
          <p:nvPr/>
        </p:nvCxnSpPr>
        <p:spPr>
          <a:xfrm rot="10800000" flipV="1">
            <a:off x="3823215" y="4451129"/>
            <a:ext cx="1849921" cy="726443"/>
          </a:xfrm>
          <a:prstGeom prst="bentConnector3">
            <a:avLst>
              <a:gd name="adj1" fmla="val 50000"/>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Elbow Connector 27"/>
          <p:cNvCxnSpPr>
            <a:stCxn id="14" idx="1"/>
            <a:endCxn id="12" idx="3"/>
          </p:cNvCxnSpPr>
          <p:nvPr/>
        </p:nvCxnSpPr>
        <p:spPr>
          <a:xfrm rot="10800000">
            <a:off x="3823213" y="5597107"/>
            <a:ext cx="1849922" cy="220574"/>
          </a:xfrm>
          <a:prstGeom prst="bentConnector3">
            <a:avLst>
              <a:gd name="adj1" fmla="val 50000"/>
            </a:avLst>
          </a:prstGeom>
          <a:ln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40" name="テキスト ボックス 18"/>
          <p:cNvSpPr txBox="1">
            <a:spLocks noChangeArrowheads="1"/>
          </p:cNvSpPr>
          <p:nvPr/>
        </p:nvSpPr>
        <p:spPr bwMode="auto">
          <a:xfrm>
            <a:off x="6458569" y="3116436"/>
            <a:ext cx="2012156"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41" name="正方形/長方形 40"/>
          <p:cNvSpPr/>
          <p:nvPr/>
        </p:nvSpPr>
        <p:spPr>
          <a:xfrm>
            <a:off x="5817467" y="3577167"/>
            <a:ext cx="3122630" cy="127000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endParaRPr lang="en-US" altLang="ja-JP" dirty="0">
              <a:solidFill>
                <a:srgbClr val="000000"/>
              </a:solidFill>
            </a:endParaRPr>
          </a:p>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Xeon E3-1270 v3</a:t>
            </a: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:32GB</a:t>
            </a:r>
          </a:p>
          <a:p>
            <a:pPr>
              <a:defRPr/>
            </a:pPr>
            <a:r>
              <a:rPr lang="en-US" altLang="ja-JP" dirty="0" err="1">
                <a:solidFill>
                  <a:srgbClr val="000000"/>
                </a:solidFill>
              </a:rPr>
              <a:t>OS:Linux</a:t>
            </a:r>
            <a:r>
              <a:rPr lang="en-US" altLang="ja-JP" dirty="0">
                <a:solidFill>
                  <a:srgbClr val="000000"/>
                </a:solidFill>
              </a:rPr>
              <a:t> 4.3</a:t>
            </a:r>
          </a:p>
          <a:p>
            <a:pPr>
              <a:defRPr/>
            </a:pPr>
            <a:r>
              <a:rPr lang="ja-JP" altLang="en-US" dirty="0">
                <a:solidFill>
                  <a:srgbClr val="000000"/>
                </a:solidFill>
              </a:rPr>
              <a:t>仮想化</a:t>
            </a:r>
            <a:r>
              <a:rPr lang="en-US" altLang="ja-JP" dirty="0">
                <a:solidFill>
                  <a:srgbClr val="000000"/>
                </a:solidFill>
              </a:rPr>
              <a:t>SW:</a:t>
            </a:r>
            <a:r>
              <a:rPr lang="de-DE" altLang="ja-JP" dirty="0">
                <a:solidFill>
                  <a:srgbClr val="000000"/>
                </a:solidFill>
                <a:latin typeface="ＭＳ Ｐゴシック"/>
              </a:rPr>
              <a:t>QEMU-KVM 2.4.1</a:t>
            </a:r>
          </a:p>
          <a:p>
            <a:pPr>
              <a:defRPr/>
            </a:pPr>
            <a:endParaRPr lang="ja-JP" altLang="en-US" dirty="0">
              <a:solidFill>
                <a:srgbClr val="000000"/>
              </a:solidFill>
            </a:endParaRPr>
          </a:p>
        </p:txBody>
      </p:sp>
      <p:sp>
        <p:nvSpPr>
          <p:cNvPr id="46" name="テキスト ボックス 18"/>
          <p:cNvSpPr txBox="1">
            <a:spLocks noChangeArrowheads="1"/>
          </p:cNvSpPr>
          <p:nvPr/>
        </p:nvSpPr>
        <p:spPr bwMode="auto">
          <a:xfrm>
            <a:off x="6579395" y="6307076"/>
            <a:ext cx="189133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47" name="正方形/長方形 46"/>
          <p:cNvSpPr/>
          <p:nvPr/>
        </p:nvSpPr>
        <p:spPr>
          <a:xfrm>
            <a:off x="5824443" y="5287860"/>
            <a:ext cx="3122630" cy="953966"/>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defRPr/>
            </a:pPr>
            <a:r>
              <a:rPr lang="en-US" altLang="ja-JP" dirty="0">
                <a:solidFill>
                  <a:srgbClr val="000000"/>
                </a:solidFill>
              </a:rPr>
              <a:t>CPU</a:t>
            </a:r>
            <a:r>
              <a:rPr lang="ja-JP" altLang="en-US" dirty="0">
                <a:solidFill>
                  <a:srgbClr val="000000"/>
                </a:solidFill>
              </a:rPr>
              <a:t>:</a:t>
            </a:r>
            <a:r>
              <a:rPr lang="de-DE" altLang="ja-JP" dirty="0">
                <a:solidFill>
                  <a:srgbClr val="000000"/>
                </a:solidFill>
                <a:latin typeface="ＭＳ Ｐゴシック"/>
              </a:rPr>
              <a:t>Xeon E3-1270 v</a:t>
            </a:r>
            <a:r>
              <a:rPr lang="en-US" altLang="ja-JP" dirty="0">
                <a:solidFill>
                  <a:srgbClr val="000000"/>
                </a:solidFill>
                <a:latin typeface="ＭＳ Ｐゴシック"/>
              </a:rPr>
              <a:t>2</a:t>
            </a:r>
            <a:endParaRPr lang="de-DE" altLang="ja-JP" dirty="0">
              <a:solidFill>
                <a:srgbClr val="000000"/>
              </a:solidFill>
              <a:latin typeface="ＭＳ Ｐゴシック"/>
            </a:endParaRPr>
          </a:p>
          <a:p>
            <a:pPr>
              <a:defRPr/>
            </a:pPr>
            <a:r>
              <a:rPr lang="ja-JP" altLang="en-US" dirty="0">
                <a:solidFill>
                  <a:srgbClr val="000000"/>
                </a:solidFill>
                <a:latin typeface="ＭＳ Ｐゴシック"/>
              </a:rPr>
              <a:t>メモリ</a:t>
            </a:r>
            <a:r>
              <a:rPr lang="en-US" altLang="ja-JP" dirty="0">
                <a:solidFill>
                  <a:srgbClr val="000000"/>
                </a:solidFill>
                <a:latin typeface="ＭＳ Ｐゴシック"/>
              </a:rPr>
              <a:t>:16GB</a:t>
            </a:r>
          </a:p>
          <a:p>
            <a:pPr>
              <a:defRPr/>
            </a:pPr>
            <a:r>
              <a:rPr lang="en-US" altLang="ja-JP" dirty="0" err="1">
                <a:solidFill>
                  <a:srgbClr val="000000"/>
                </a:solidFill>
              </a:rPr>
              <a:t>OS:Linux</a:t>
            </a:r>
            <a:r>
              <a:rPr lang="en-US" altLang="ja-JP" dirty="0">
                <a:solidFill>
                  <a:srgbClr val="000000"/>
                </a:solidFill>
              </a:rPr>
              <a:t> 4.3</a:t>
            </a:r>
          </a:p>
        </p:txBody>
      </p:sp>
      <p:sp>
        <p:nvSpPr>
          <p:cNvPr id="5" name="TextBox 4"/>
          <p:cNvSpPr txBox="1"/>
          <p:nvPr/>
        </p:nvSpPr>
        <p:spPr>
          <a:xfrm>
            <a:off x="4485815" y="5206526"/>
            <a:ext cx="917239" cy="369332"/>
          </a:xfrm>
          <a:prstGeom prst="rect">
            <a:avLst/>
          </a:prstGeom>
          <a:noFill/>
        </p:spPr>
        <p:txBody>
          <a:bodyPr wrap="none" rtlCol="0">
            <a:spAutoFit/>
          </a:bodyPr>
          <a:lstStyle/>
          <a:p>
            <a:r>
              <a:rPr kumimoji="1" lang="en-US" altLang="ja-JP" dirty="0"/>
              <a:t>10GbE</a:t>
            </a:r>
            <a:endParaRPr kumimoji="1" lang="ja-JP" altLang="en-US" dirty="0"/>
          </a:p>
        </p:txBody>
      </p:sp>
    </p:spTree>
    <p:extLst>
      <p:ext uri="{BB962C8B-B14F-4D97-AF65-F5344CB8AC3E}">
        <p14:creationId xmlns:p14="http://schemas.microsoft.com/office/powerpoint/2010/main" val="465478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分割メモリ</a:t>
            </a:r>
            <a:r>
              <a:rPr lang="en-US" altLang="ja-JP" dirty="0"/>
              <a:t>VM</a:t>
            </a:r>
            <a:r>
              <a:rPr lang="ja-JP" altLang="en-US" dirty="0"/>
              <a:t>に対する</a:t>
            </a:r>
            <a:r>
              <a:rPr lang="en-US" altLang="ja-JP" dirty="0"/>
              <a:t/>
            </a:r>
            <a:br>
              <a:rPr lang="en-US" altLang="ja-JP" dirty="0"/>
            </a:br>
            <a:r>
              <a:rPr lang="en-US" altLang="ja-JP" dirty="0"/>
              <a:t>1</a:t>
            </a:r>
            <a:r>
              <a:rPr lang="ja-JP" altLang="en-US" dirty="0"/>
              <a:t>対</a:t>
            </a:r>
            <a:r>
              <a:rPr lang="en-US" altLang="ja-JP" dirty="0"/>
              <a:t>1</a:t>
            </a:r>
            <a:r>
              <a:rPr lang="ja-JP" altLang="en-US" dirty="0"/>
              <a:t>マイグレーション性能</a:t>
            </a:r>
            <a:endParaRPr kumimoji="1" lang="ja-JP" altLang="en-US" dirty="0"/>
          </a:p>
        </p:txBody>
      </p:sp>
      <p:sp>
        <p:nvSpPr>
          <p:cNvPr id="3" name="コンテンツ プレースホルダー 2"/>
          <p:cNvSpPr>
            <a:spLocks noGrp="1"/>
          </p:cNvSpPr>
          <p:nvPr>
            <p:ph idx="1"/>
          </p:nvPr>
        </p:nvSpPr>
        <p:spPr/>
        <p:txBody>
          <a:bodyPr/>
          <a:lstStyle/>
          <a:p>
            <a:r>
              <a:rPr lang="ja-JP" altLang="en-US" dirty="0"/>
              <a:t>分割メモリ</a:t>
            </a:r>
            <a:r>
              <a:rPr lang="en-US" altLang="ja-JP" dirty="0"/>
              <a:t>VM</a:t>
            </a:r>
            <a:r>
              <a:rPr lang="ja-JP" altLang="en-US" dirty="0"/>
              <a:t>に対して従来の</a:t>
            </a:r>
            <a:r>
              <a:rPr lang="en-US" altLang="ja-JP" dirty="0"/>
              <a:t>1</a:t>
            </a:r>
            <a:r>
              <a:rPr lang="ja-JP" altLang="en-US" dirty="0"/>
              <a:t>対</a:t>
            </a:r>
            <a:r>
              <a:rPr lang="en-US" altLang="ja-JP" dirty="0"/>
              <a:t>1</a:t>
            </a:r>
            <a:r>
              <a:rPr lang="ja-JP" altLang="en-US" dirty="0"/>
              <a:t>マイグレーションと統合マイグレーションを実行</a:t>
            </a:r>
            <a:endParaRPr lang="en-US" altLang="ja-JP" dirty="0"/>
          </a:p>
          <a:p>
            <a:r>
              <a:rPr lang="ja-JP" altLang="en-US" dirty="0"/>
              <a:t>マイグレーション時間</a:t>
            </a:r>
            <a:endParaRPr lang="en-US" altLang="ja-JP" dirty="0"/>
          </a:p>
          <a:p>
            <a:pPr lvl="1"/>
            <a:r>
              <a:rPr lang="ja-JP" altLang="en-US" dirty="0"/>
              <a:t>統合マイグレーションでは</a:t>
            </a:r>
            <a:r>
              <a:rPr lang="en-US" altLang="ja-JP" dirty="0"/>
              <a:t>92%</a:t>
            </a:r>
            <a:r>
              <a:rPr lang="ja-JP" altLang="en-US" dirty="0"/>
              <a:t>削減</a:t>
            </a:r>
            <a:endParaRPr lang="en-US" altLang="ja-JP" dirty="0"/>
          </a:p>
          <a:p>
            <a:r>
              <a:rPr lang="ja-JP" altLang="en-US" dirty="0"/>
              <a:t>ページング量</a:t>
            </a:r>
            <a:endParaRPr lang="en-US" altLang="ja-JP" dirty="0"/>
          </a:p>
          <a:p>
            <a:pPr lvl="1"/>
            <a:r>
              <a:rPr lang="ja-JP" altLang="en-US" dirty="0"/>
              <a:t>統合マイグレーションでは</a:t>
            </a:r>
            <a:r>
              <a:rPr lang="en-US" altLang="ja-JP" dirty="0"/>
              <a:t>99%</a:t>
            </a:r>
            <a:r>
              <a:rPr lang="ja-JP" altLang="en-US" dirty="0"/>
              <a:t>削減</a:t>
            </a:r>
            <a:endParaRPr lang="en-US" altLang="ja-JP" dirty="0"/>
          </a:p>
          <a:p>
            <a:pPr marL="349250" lvl="1"/>
            <a:endParaRPr lang="ja-JP"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63143"/>
            <a:ext cx="4680857" cy="2422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1" y="4463143"/>
            <a:ext cx="4572000" cy="2422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テキスト ボックス 5"/>
          <p:cNvSpPr txBox="1"/>
          <p:nvPr/>
        </p:nvSpPr>
        <p:spPr>
          <a:xfrm>
            <a:off x="7630886" y="6258505"/>
            <a:ext cx="783772" cy="369332"/>
          </a:xfrm>
          <a:prstGeom prst="rect">
            <a:avLst/>
          </a:prstGeom>
          <a:noFill/>
        </p:spPr>
        <p:txBody>
          <a:bodyPr wrap="square" rtlCol="0">
            <a:spAutoFit/>
          </a:bodyPr>
          <a:lstStyle/>
          <a:p>
            <a:r>
              <a:rPr kumimoji="1" lang="en-US" altLang="ja-JP" b="1" dirty="0"/>
              <a:t>600</a:t>
            </a:r>
            <a:endParaRPr kumimoji="1" lang="ja-JP" altLang="en-US" b="1" dirty="0"/>
          </a:p>
        </p:txBody>
      </p:sp>
    </p:spTree>
    <p:extLst>
      <p:ext uri="{BB962C8B-B14F-4D97-AF65-F5344CB8AC3E}">
        <p14:creationId xmlns:p14="http://schemas.microsoft.com/office/powerpoint/2010/main" val="2967522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部分マイグレーションの性能</a:t>
            </a:r>
            <a:endParaRPr lang="ja-JP" altLang="en-US" dirty="0"/>
          </a:p>
        </p:txBody>
      </p:sp>
      <p:sp>
        <p:nvSpPr>
          <p:cNvPr id="3" name="コンテンツ プレースホルダー 2"/>
          <p:cNvSpPr>
            <a:spLocks noGrp="1"/>
          </p:cNvSpPr>
          <p:nvPr>
            <p:ph idx="1"/>
          </p:nvPr>
        </p:nvSpPr>
        <p:spPr/>
        <p:txBody>
          <a:bodyPr/>
          <a:lstStyle/>
          <a:p>
            <a:r>
              <a:rPr lang="ja-JP" altLang="en-US" dirty="0"/>
              <a:t>マイグレーション時間</a:t>
            </a:r>
            <a:endParaRPr lang="en-US" altLang="ja-JP" dirty="0"/>
          </a:p>
          <a:p>
            <a:pPr lvl="1"/>
            <a:r>
              <a:rPr lang="ja-JP" altLang="en-US" dirty="0"/>
              <a:t>置換マイグレーション：転送するメモリ量に比例</a:t>
            </a:r>
            <a:endParaRPr lang="en-US" altLang="ja-JP" dirty="0"/>
          </a:p>
          <a:p>
            <a:pPr lvl="1"/>
            <a:r>
              <a:rPr lang="ja-JP" altLang="en-US" dirty="0"/>
              <a:t>統合マイグレーション：メモリの並列転送による高速化</a:t>
            </a:r>
            <a:endParaRPr lang="en-US" altLang="ja-JP" dirty="0"/>
          </a:p>
          <a:p>
            <a:r>
              <a:rPr lang="ja-JP" altLang="en-US" dirty="0"/>
              <a:t>ダウンタイム</a:t>
            </a:r>
            <a:endParaRPr lang="en-US" altLang="ja-JP" dirty="0"/>
          </a:p>
          <a:p>
            <a:pPr lvl="1"/>
            <a:r>
              <a:rPr lang="ja-JP" altLang="en-US" dirty="0"/>
              <a:t>部分マイグレーションではダウンタイムが減少</a:t>
            </a:r>
            <a:endParaRPr lang="en-US" altLang="ja-JP" dirty="0"/>
          </a:p>
          <a:p>
            <a:pPr lvl="2"/>
            <a:r>
              <a:rPr lang="ja-JP" altLang="en-US" dirty="0"/>
              <a:t>最終段階で</a:t>
            </a:r>
            <a:r>
              <a:rPr lang="en-US" altLang="ja-JP" dirty="0"/>
              <a:t>VM</a:t>
            </a:r>
            <a:r>
              <a:rPr lang="ja-JP" altLang="en-US" dirty="0"/>
              <a:t>の停止中に転送するメモリ量が減少</a:t>
            </a:r>
            <a:endParaRPr lang="en-US" altLang="ja-JP"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336256"/>
            <a:ext cx="4325257" cy="2521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2686" y="4336256"/>
            <a:ext cx="4891313" cy="2521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8078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p:cNvPicPr>
            <a:picLocks noChangeAspect="1"/>
          </p:cNvPicPr>
          <p:nvPr/>
        </p:nvPicPr>
        <p:blipFill>
          <a:blip r:embed="rId3"/>
          <a:stretch>
            <a:fillRect/>
          </a:stretch>
        </p:blipFill>
        <p:spPr>
          <a:xfrm>
            <a:off x="6028057" y="5825292"/>
            <a:ext cx="838708" cy="1051433"/>
          </a:xfrm>
          <a:prstGeom prst="rect">
            <a:avLst/>
          </a:prstGeom>
        </p:spPr>
      </p:pic>
      <p:pic>
        <p:nvPicPr>
          <p:cNvPr id="27" name="図 26"/>
          <p:cNvPicPr>
            <a:picLocks noChangeAspect="1"/>
          </p:cNvPicPr>
          <p:nvPr/>
        </p:nvPicPr>
        <p:blipFill>
          <a:blip r:embed="rId3"/>
          <a:stretch>
            <a:fillRect/>
          </a:stretch>
        </p:blipFill>
        <p:spPr>
          <a:xfrm>
            <a:off x="6028057" y="5063324"/>
            <a:ext cx="838708" cy="1051433"/>
          </a:xfrm>
          <a:prstGeom prst="rect">
            <a:avLst/>
          </a:prstGeom>
        </p:spPr>
      </p:pic>
      <p:pic>
        <p:nvPicPr>
          <p:cNvPr id="18"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77597" y="593109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コンテンツ プレースホルダー 2"/>
          <p:cNvSpPr>
            <a:spLocks noGrp="1"/>
          </p:cNvSpPr>
          <p:nvPr>
            <p:ph idx="1"/>
          </p:nvPr>
        </p:nvSpPr>
        <p:spPr/>
        <p:txBody>
          <a:bodyPr/>
          <a:lstStyle/>
          <a:p>
            <a:r>
              <a:rPr lang="en-US" altLang="ja-JP" dirty="0"/>
              <a:t>VM</a:t>
            </a:r>
            <a:r>
              <a:rPr lang="ja-JP" altLang="en-US" dirty="0"/>
              <a:t>を分割して複数のホストにマイグレーション</a:t>
            </a:r>
            <a:endParaRPr lang="en-US" altLang="ja-JP" dirty="0"/>
          </a:p>
          <a:p>
            <a:pPr lvl="1"/>
            <a:r>
              <a:rPr lang="en-US" altLang="ja-JP" dirty="0"/>
              <a:t>VM</a:t>
            </a:r>
            <a:r>
              <a:rPr lang="ja-JP" altLang="en-US" dirty="0"/>
              <a:t>コアとアクセスされそうなメモリ：メインホストに転送</a:t>
            </a:r>
            <a:endParaRPr lang="en-US" altLang="ja-JP" dirty="0"/>
          </a:p>
          <a:p>
            <a:pPr lvl="1"/>
            <a:r>
              <a:rPr lang="ja-JP" altLang="en-US" dirty="0"/>
              <a:t>それ以外のメモリ：サブホスト群に転送</a:t>
            </a:r>
            <a:endParaRPr lang="en-US" altLang="ja-JP" dirty="0"/>
          </a:p>
          <a:p>
            <a:r>
              <a:rPr lang="ja-JP" altLang="en-US" b="1" dirty="0"/>
              <a:t>分割メモリ</a:t>
            </a:r>
            <a:r>
              <a:rPr lang="en-US" altLang="ja-JP" b="1" dirty="0"/>
              <a:t>VM</a:t>
            </a:r>
            <a:r>
              <a:rPr lang="ja-JP" altLang="en-US" dirty="0"/>
              <a:t>：マイグレーション後にリモートページングを行いながら動作する</a:t>
            </a:r>
            <a:r>
              <a:rPr lang="en-US" altLang="ja-JP" dirty="0"/>
              <a:t>VM</a:t>
            </a:r>
          </a:p>
          <a:p>
            <a:pPr lvl="1"/>
            <a:r>
              <a:rPr lang="ja-JP" altLang="en-US" dirty="0"/>
              <a:t>必要なメモリをサブホストからページイン</a:t>
            </a:r>
            <a:endParaRPr lang="en-US" altLang="ja-JP" dirty="0"/>
          </a:p>
          <a:p>
            <a:pPr lvl="1"/>
            <a:r>
              <a:rPr lang="ja-JP" altLang="en-US" dirty="0"/>
              <a:t>不要そうなメモリをページアウト</a:t>
            </a:r>
            <a:endParaRPr lang="en-US" altLang="ja-JP" dirty="0"/>
          </a:p>
          <a:p>
            <a:pPr lvl="1"/>
            <a:endParaRPr lang="en-US" altLang="ja-JP" dirty="0"/>
          </a:p>
        </p:txBody>
      </p:sp>
      <p:sp>
        <p:nvSpPr>
          <p:cNvPr id="11272" name="テキスト ボックス 37"/>
          <p:cNvSpPr txBox="1">
            <a:spLocks noChangeArrowheads="1"/>
          </p:cNvSpPr>
          <p:nvPr/>
        </p:nvSpPr>
        <p:spPr bwMode="auto">
          <a:xfrm>
            <a:off x="1921187" y="4931631"/>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移送元ホスト</a:t>
            </a:r>
          </a:p>
        </p:txBody>
      </p:sp>
      <p:sp>
        <p:nvSpPr>
          <p:cNvPr id="42" name="右矢印 41"/>
          <p:cNvSpPr/>
          <p:nvPr/>
        </p:nvSpPr>
        <p:spPr>
          <a:xfrm rot="21004259">
            <a:off x="4257291" y="5550654"/>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279" name="テキスト ボックス 42"/>
          <p:cNvSpPr txBox="1">
            <a:spLocks noChangeArrowheads="1"/>
          </p:cNvSpPr>
          <p:nvPr/>
        </p:nvSpPr>
        <p:spPr bwMode="auto">
          <a:xfrm>
            <a:off x="4133194" y="505217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1280" name="テキスト ボックス 43"/>
          <p:cNvSpPr txBox="1">
            <a:spLocks noChangeArrowheads="1"/>
          </p:cNvSpPr>
          <p:nvPr/>
        </p:nvSpPr>
        <p:spPr bwMode="auto">
          <a:xfrm>
            <a:off x="6691588" y="4573304"/>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11283" name="テキスト ボックス 47"/>
          <p:cNvSpPr txBox="1">
            <a:spLocks noChangeArrowheads="1"/>
          </p:cNvSpPr>
          <p:nvPr/>
        </p:nvSpPr>
        <p:spPr bwMode="auto">
          <a:xfrm>
            <a:off x="6806453" y="6469591"/>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38" name="正方形/長方形 37"/>
          <p:cNvSpPr/>
          <p:nvPr/>
        </p:nvSpPr>
        <p:spPr>
          <a:xfrm>
            <a:off x="1633236" y="5314324"/>
            <a:ext cx="2134084" cy="1235000"/>
          </a:xfrm>
          <a:prstGeom prst="rect">
            <a:avLst/>
          </a:prstGeom>
          <a:solidFill>
            <a:schemeClr val="bg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4" name="角丸四角形 43"/>
          <p:cNvSpPr/>
          <p:nvPr/>
        </p:nvSpPr>
        <p:spPr>
          <a:xfrm>
            <a:off x="2614554" y="5433201"/>
            <a:ext cx="1077470" cy="1033239"/>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a:p>
            <a:pPr algn="ctr">
              <a:defRPr/>
            </a:pPr>
            <a:r>
              <a:rPr lang="en-US" altLang="ja-JP" dirty="0">
                <a:solidFill>
                  <a:srgbClr val="000000"/>
                </a:solidFill>
              </a:rPr>
              <a:t>12TB</a:t>
            </a:r>
          </a:p>
        </p:txBody>
      </p:sp>
      <p:sp>
        <p:nvSpPr>
          <p:cNvPr id="54" name="テキスト ボックス 51"/>
          <p:cNvSpPr txBox="1">
            <a:spLocks noChangeArrowheads="1"/>
          </p:cNvSpPr>
          <p:nvPr/>
        </p:nvSpPr>
        <p:spPr bwMode="auto">
          <a:xfrm>
            <a:off x="4448531" y="4704997"/>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ja-JP" altLang="en-US" dirty="0"/>
          </a:p>
        </p:txBody>
      </p:sp>
      <p:sp>
        <p:nvSpPr>
          <p:cNvPr id="30" name="正方形/長方形 29"/>
          <p:cNvSpPr/>
          <p:nvPr/>
        </p:nvSpPr>
        <p:spPr>
          <a:xfrm>
            <a:off x="6573326" y="496794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4" name="角丸四角形 33"/>
          <p:cNvSpPr/>
          <p:nvPr/>
        </p:nvSpPr>
        <p:spPr>
          <a:xfrm>
            <a:off x="2614454" y="5433201"/>
            <a:ext cx="1077520" cy="54259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a:p>
            <a:pPr algn="ctr">
              <a:defRPr/>
            </a:pPr>
            <a:r>
              <a:rPr lang="en-US" altLang="ja-JP" dirty="0">
                <a:solidFill>
                  <a:srgbClr val="000000"/>
                </a:solidFill>
              </a:rPr>
              <a:t>6TB</a:t>
            </a:r>
          </a:p>
        </p:txBody>
      </p:sp>
      <p:sp>
        <p:nvSpPr>
          <p:cNvPr id="43" name="角丸四角形 42"/>
          <p:cNvSpPr/>
          <p:nvPr/>
        </p:nvSpPr>
        <p:spPr>
          <a:xfrm>
            <a:off x="1748715" y="5650072"/>
            <a:ext cx="730899" cy="554627"/>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21" name="右矢印 20"/>
          <p:cNvSpPr/>
          <p:nvPr/>
        </p:nvSpPr>
        <p:spPr>
          <a:xfrm rot="753267">
            <a:off x="4257291" y="5965467"/>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46" name="正方形/長方形 45"/>
          <p:cNvSpPr/>
          <p:nvPr/>
        </p:nvSpPr>
        <p:spPr>
          <a:xfrm>
            <a:off x="6586467" y="5881806"/>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 name="角丸四角形 1"/>
          <p:cNvSpPr/>
          <p:nvPr/>
        </p:nvSpPr>
        <p:spPr>
          <a:xfrm>
            <a:off x="6022602" y="4573304"/>
            <a:ext cx="3004981" cy="2254614"/>
          </a:xfrm>
          <a:prstGeom prst="roundRect">
            <a:avLst/>
          </a:prstGeom>
          <a:noFill/>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dirty="0"/>
          </a:p>
        </p:txBody>
      </p:sp>
      <p:sp>
        <p:nvSpPr>
          <p:cNvPr id="23" name="テキスト ボックス 43"/>
          <p:cNvSpPr txBox="1">
            <a:spLocks noChangeArrowheads="1"/>
          </p:cNvSpPr>
          <p:nvPr/>
        </p:nvSpPr>
        <p:spPr bwMode="auto">
          <a:xfrm>
            <a:off x="6864153" y="4196095"/>
            <a:ext cx="154913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分割メモリ</a:t>
            </a:r>
            <a:r>
              <a:rPr lang="en-US" altLang="ja-JP" dirty="0"/>
              <a:t>VM</a:t>
            </a:r>
            <a:endParaRPr lang="ja-JP" altLang="en-US" dirty="0"/>
          </a:p>
        </p:txBody>
      </p:sp>
      <p:sp>
        <p:nvSpPr>
          <p:cNvPr id="48" name="角丸四角形 47"/>
          <p:cNvSpPr/>
          <p:nvPr/>
        </p:nvSpPr>
        <p:spPr>
          <a:xfrm>
            <a:off x="2614504" y="5987828"/>
            <a:ext cx="1077470" cy="490645"/>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a:p>
            <a:pPr algn="ctr">
              <a:defRPr/>
            </a:pPr>
            <a:r>
              <a:rPr lang="en-US" altLang="ja-JP" dirty="0">
                <a:solidFill>
                  <a:srgbClr val="000000"/>
                </a:solidFill>
              </a:rPr>
              <a:t>6TB</a:t>
            </a:r>
          </a:p>
        </p:txBody>
      </p:sp>
      <p:sp>
        <p:nvSpPr>
          <p:cNvPr id="11265" name="タイトル 1"/>
          <p:cNvSpPr>
            <a:spLocks noGrp="1"/>
          </p:cNvSpPr>
          <p:nvPr>
            <p:ph type="title"/>
          </p:nvPr>
        </p:nvSpPr>
        <p:spPr/>
        <p:txBody>
          <a:bodyPr/>
          <a:lstStyle/>
          <a:p>
            <a:r>
              <a:rPr lang="en-US" altLang="ja-JP" dirty="0"/>
              <a:t/>
            </a:r>
            <a:br>
              <a:rPr lang="en-US" altLang="ja-JP" dirty="0"/>
            </a:br>
            <a:r>
              <a:rPr lang="ja-JP" altLang="en-US" dirty="0"/>
              <a:t>分割マイグレーション</a:t>
            </a:r>
            <a:r>
              <a:rPr lang="en-US" altLang="ja-JP" dirty="0"/>
              <a:t/>
            </a:r>
            <a:br>
              <a:rPr lang="en-US" altLang="ja-JP" dirty="0"/>
            </a:br>
            <a:r>
              <a:rPr lang="en-US" altLang="ja-JP" dirty="0"/>
              <a:t> </a:t>
            </a:r>
            <a:r>
              <a:rPr lang="en-US" altLang="ja-JP" sz="2700" dirty="0"/>
              <a:t>[</a:t>
            </a:r>
            <a:r>
              <a:rPr lang="en-US" altLang="ja-JP" sz="2700" dirty="0" err="1"/>
              <a:t>Suetake</a:t>
            </a:r>
            <a:r>
              <a:rPr lang="en-US" altLang="ja-JP" sz="2700" dirty="0"/>
              <a:t>+ APSys’16] [</a:t>
            </a:r>
            <a:r>
              <a:rPr lang="en-US" altLang="ja-JP" sz="2700" dirty="0" err="1"/>
              <a:t>Suetake</a:t>
            </a:r>
            <a:r>
              <a:rPr lang="en-US" altLang="ja-JP" sz="2700" dirty="0"/>
              <a:t>+ CLOUD’18]</a:t>
            </a:r>
            <a:endParaRPr lang="ja-JP" altLang="en-US" sz="2700" dirty="0"/>
          </a:p>
        </p:txBody>
      </p:sp>
      <p:cxnSp>
        <p:nvCxnSpPr>
          <p:cNvPr id="9" name="直線矢印コネクタ 8"/>
          <p:cNvCxnSpPr/>
          <p:nvPr/>
        </p:nvCxnSpPr>
        <p:spPr>
          <a:xfrm>
            <a:off x="8580174" y="5594794"/>
            <a:ext cx="0" cy="3810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2" name="直線矢印コネクタ 31"/>
          <p:cNvCxnSpPr/>
          <p:nvPr/>
        </p:nvCxnSpPr>
        <p:spPr>
          <a:xfrm flipV="1">
            <a:off x="8131440" y="5619854"/>
            <a:ext cx="0" cy="35594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21919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xit" presetSubtype="0" fill="hold" grpId="1" nodeType="withEffect">
                                  <p:stCondLst>
                                    <p:cond delay="0"/>
                                  </p:stCondLst>
                                  <p:childTnLst>
                                    <p:set>
                                      <p:cBhvr>
                                        <p:cTn id="10" dur="1" fill="hold">
                                          <p:stCondLst>
                                            <p:cond delay="0"/>
                                          </p:stCondLst>
                                        </p:cTn>
                                        <p:tgtEl>
                                          <p:spTgt spid="4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1" nodeType="clickEffect">
                                  <p:stCondLst>
                                    <p:cond delay="0"/>
                                  </p:stCondLst>
                                  <p:childTnLst>
                                    <p:animMotion origin="layout" path="M -1.66667E-6 -2.96296E-6 C 0.07396 -0.0537 0.1382 -0.10139 0.23073 -0.11018 C 0.32327 -0.11898 0.48802 -0.06435 0.55573 -0.05231 " pathEditMode="relative" rAng="0" ptsTypes="aaa">
                                      <p:cBhvr>
                                        <p:cTn id="14" dur="2000" fill="hold"/>
                                        <p:tgtEl>
                                          <p:spTgt spid="34"/>
                                        </p:tgtEl>
                                        <p:attrNameLst>
                                          <p:attrName>ppt_x</p:attrName>
                                          <p:attrName>ppt_y</p:attrName>
                                        </p:attrNameLst>
                                      </p:cBhvr>
                                      <p:rCtr x="27778" y="-5949"/>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1.66667E-6 3.7037E-6 C 0.07327 0.04189 0.13594 0.09051 0.22934 0.09027 C 0.32274 0.09004 0.49132 0.01759 0.56024 -0.00139 " pathEditMode="relative" rAng="0" ptsTypes="aaa">
                                      <p:cBhvr>
                                        <p:cTn id="18" dur="2000" fill="hold"/>
                                        <p:tgtEl>
                                          <p:spTgt spid="48"/>
                                        </p:tgtEl>
                                        <p:attrNameLst>
                                          <p:attrName>ppt_x</p:attrName>
                                          <p:attrName>ppt_y</p:attrName>
                                        </p:attrNameLst>
                                      </p:cBhvr>
                                      <p:rCtr x="28003" y="4444"/>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0 -3.7037E-7 C 0.01163 -0.00671 0.02552 -0.01597 0.06979 -0.04097 C 0.11406 -0.06597 0.18559 -0.14282 0.26563 -0.15 C 0.34566 -0.15718 0.4908 -0.09838 0.55 -0.08472 " pathEditMode="relative" rAng="0" ptsTypes="aaaa">
                                      <p:cBhvr>
                                        <p:cTn id="22" dur="2000" fill="hold"/>
                                        <p:tgtEl>
                                          <p:spTgt spid="43"/>
                                        </p:tgtEl>
                                        <p:attrNameLst>
                                          <p:attrName>ppt_x</p:attrName>
                                          <p:attrName>ppt_y</p:attrName>
                                        </p:attrNameLst>
                                      </p:cBhvr>
                                      <p:rCtr x="27500" y="-7870"/>
                                    </p:animMotion>
                                  </p:childTnLst>
                                </p:cTn>
                              </p:par>
                              <p:par>
                                <p:cTn id="23" presetID="1" presetClass="exit" presetSubtype="0" fill="hold" grpId="0" nodeType="withEffect" nodePh="1">
                                  <p:stCondLst>
                                    <p:cond delay="0"/>
                                  </p:stCondLst>
                                  <p:endCondLst>
                                    <p:cond evt="begin" delay="0">
                                      <p:tn val="23"/>
                                    </p:cond>
                                  </p:endCondLst>
                                  <p:childTnLst>
                                    <p:set>
                                      <p:cBhvr>
                                        <p:cTn id="24" dur="1" fill="hold">
                                          <p:stCondLst>
                                            <p:cond delay="0"/>
                                          </p:stCondLst>
                                        </p:cTn>
                                        <p:tgtEl>
                                          <p:spTgt spid="54"/>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P spid="54" grpId="0"/>
      <p:bldP spid="34" grpId="0" animBg="1"/>
      <p:bldP spid="34" grpId="1" animBg="1"/>
      <p:bldP spid="43" grpId="0" animBg="1"/>
      <p:bldP spid="48" grpId="0" animBg="1"/>
      <p:bldP spid="48" grpId="1" animBg="1"/>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統合マイグレーション後の性能</a:t>
            </a:r>
          </a:p>
        </p:txBody>
      </p:sp>
      <p:sp>
        <p:nvSpPr>
          <p:cNvPr id="3" name="コンテンツ プレースホルダー 2"/>
          <p:cNvSpPr>
            <a:spLocks noGrp="1"/>
          </p:cNvSpPr>
          <p:nvPr>
            <p:ph idx="1"/>
          </p:nvPr>
        </p:nvSpPr>
        <p:spPr/>
        <p:txBody>
          <a:bodyPr/>
          <a:lstStyle/>
          <a:p>
            <a:r>
              <a:rPr kumimoji="1" lang="ja-JP" altLang="en-US" dirty="0"/>
              <a:t>マイグレーション後にメモリデータベースの性能を測定</a:t>
            </a:r>
            <a:endParaRPr kumimoji="1" lang="en-US" altLang="ja-JP" dirty="0"/>
          </a:p>
          <a:p>
            <a:pPr lvl="1"/>
            <a:r>
              <a:rPr lang="ja-JP" altLang="en-US" dirty="0"/>
              <a:t>統合マイグレーション後は</a:t>
            </a:r>
            <a:r>
              <a:rPr lang="en-US" altLang="ja-JP" dirty="0"/>
              <a:t>VM</a:t>
            </a:r>
            <a:r>
              <a:rPr lang="ja-JP" altLang="en-US" dirty="0"/>
              <a:t>の分割前と同等の性能</a:t>
            </a:r>
            <a:endParaRPr lang="en-US" altLang="ja-JP" dirty="0"/>
          </a:p>
          <a:p>
            <a:pPr lvl="2"/>
            <a:r>
              <a:rPr lang="ja-JP" altLang="en-US" dirty="0"/>
              <a:t>リモートページングを行わないため</a:t>
            </a:r>
            <a:endParaRPr lang="en-US" altLang="ja-JP" dirty="0"/>
          </a:p>
          <a:p>
            <a:pPr lvl="2"/>
            <a:r>
              <a:rPr lang="en-US" altLang="ja-JP" dirty="0"/>
              <a:t>VM</a:t>
            </a:r>
            <a:r>
              <a:rPr lang="ja-JP" altLang="en-US" dirty="0">
                <a:solidFill>
                  <a:srgbClr val="595959"/>
                </a:solidFill>
              </a:rPr>
              <a:t>の分割後より</a:t>
            </a:r>
            <a:r>
              <a:rPr lang="en-US" altLang="ja-JP" dirty="0">
                <a:solidFill>
                  <a:srgbClr val="595959"/>
                </a:solidFill>
              </a:rPr>
              <a:t>78%</a:t>
            </a:r>
            <a:r>
              <a:rPr lang="ja-JP" altLang="en-US" dirty="0">
                <a:solidFill>
                  <a:srgbClr val="595959"/>
                </a:solidFill>
              </a:rPr>
              <a:t>性能が向上</a:t>
            </a:r>
            <a:endParaRPr lang="en-US" altLang="ja-JP" dirty="0">
              <a:solidFill>
                <a:srgbClr val="595959"/>
              </a:solidFill>
            </a:endParaRPr>
          </a:p>
        </p:txBody>
      </p:sp>
      <p:sp>
        <p:nvSpPr>
          <p:cNvPr id="4" name="スライド番号プレースホルダー 3"/>
          <p:cNvSpPr>
            <a:spLocks noGrp="1"/>
          </p:cNvSpPr>
          <p:nvPr>
            <p:ph type="sldNum" sz="quarter" idx="12"/>
          </p:nvPr>
        </p:nvSpPr>
        <p:spPr/>
        <p:txBody>
          <a:bodyPr/>
          <a:lstStyle/>
          <a:p>
            <a:fld id="{ED4BF1F7-6042-104B-AF7D-05FB728527F6}" type="slidenum">
              <a:rPr kumimoji="1" lang="ja-JP" altLang="en-US" smtClean="0">
                <a:solidFill>
                  <a:schemeClr val="tx1"/>
                </a:solidFill>
              </a:rPr>
              <a:t>40</a:t>
            </a:fld>
            <a:endParaRPr kumimoji="1" lang="ja-JP" altLang="en-US" dirty="0">
              <a:solidFill>
                <a:schemeClr val="tx1"/>
              </a:solidFill>
            </a:endParaRP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9071" y="3820886"/>
            <a:ext cx="6323013" cy="3037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480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関連研究</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err="1"/>
              <a:t>MemX</a:t>
            </a:r>
            <a:r>
              <a:rPr lang="ja-JP" altLang="ja-JP" dirty="0"/>
              <a:t> </a:t>
            </a:r>
            <a:r>
              <a:rPr lang="en-US" altLang="ja-JP" dirty="0"/>
              <a:t> </a:t>
            </a:r>
            <a:r>
              <a:rPr lang="en-US" altLang="ja-JP" sz="2200" dirty="0"/>
              <a:t>[Deshpande et al.’10]</a:t>
            </a:r>
          </a:p>
          <a:p>
            <a:pPr lvl="1"/>
            <a:r>
              <a:rPr lang="ja-JP" altLang="en-US" dirty="0"/>
              <a:t>サブホストの置換マイグレーションをサポート</a:t>
            </a:r>
            <a:endParaRPr lang="en-US" altLang="ja-JP" dirty="0"/>
          </a:p>
          <a:p>
            <a:pPr lvl="1"/>
            <a:r>
              <a:rPr lang="ja-JP" altLang="en-US" dirty="0"/>
              <a:t>マイグレーション中のリモートページングは考慮しない</a:t>
            </a:r>
            <a:endParaRPr lang="en-US" altLang="ja-JP" dirty="0"/>
          </a:p>
          <a:p>
            <a:r>
              <a:rPr lang="en-US" altLang="ja-JP" dirty="0"/>
              <a:t>Scatter-Gather Migration  </a:t>
            </a:r>
            <a:r>
              <a:rPr lang="en-US" altLang="ja-JP" sz="2200" dirty="0"/>
              <a:t>[Deshpande et al. ‘14]</a:t>
            </a:r>
          </a:p>
          <a:p>
            <a:pPr lvl="1"/>
            <a:r>
              <a:rPr lang="ja-JP" altLang="en-US" dirty="0"/>
              <a:t>後半部分が統合マイグレーションに似ている</a:t>
            </a:r>
            <a:endParaRPr lang="en-US" altLang="ja-JP" dirty="0"/>
          </a:p>
          <a:p>
            <a:pPr lvl="1"/>
            <a:r>
              <a:rPr lang="ja-JP" altLang="en-US" dirty="0"/>
              <a:t>マイグレーション中のページングは単純に対処可能</a:t>
            </a:r>
            <a:endParaRPr lang="en-US" altLang="ja-JP" dirty="0"/>
          </a:p>
          <a:p>
            <a:r>
              <a:rPr lang="en-US" altLang="ja-JP" dirty="0"/>
              <a:t>Jettison </a:t>
            </a:r>
            <a:r>
              <a:rPr lang="en-US" altLang="ja-JP" sz="2200" dirty="0"/>
              <a:t>[</a:t>
            </a:r>
            <a:r>
              <a:rPr lang="en-US" altLang="ja-JP" sz="2200" dirty="0" err="1"/>
              <a:t>Bila</a:t>
            </a:r>
            <a:r>
              <a:rPr lang="en-US" altLang="ja-JP" sz="2200" dirty="0"/>
              <a:t> et al. '12]</a:t>
            </a:r>
          </a:p>
          <a:p>
            <a:pPr lvl="1"/>
            <a:r>
              <a:rPr lang="ja-JP" altLang="en-US" dirty="0"/>
              <a:t>デスクトップ</a:t>
            </a:r>
            <a:r>
              <a:rPr lang="en-US" altLang="ja-JP" dirty="0"/>
              <a:t>VM</a:t>
            </a:r>
            <a:r>
              <a:rPr lang="ja-JP" altLang="en-US" dirty="0"/>
              <a:t>の一部だけをサーバにマイグレーションしたり戻したりできる</a:t>
            </a:r>
            <a:endParaRPr lang="en-US" altLang="ja-JP" dirty="0"/>
          </a:p>
          <a:p>
            <a:pPr lvl="1"/>
            <a:r>
              <a:rPr lang="ja-JP" altLang="en-US" dirty="0"/>
              <a:t>部分マイグレーションの１つの形態</a:t>
            </a:r>
            <a:endParaRPr lang="en-US" altLang="ja-JP" dirty="0"/>
          </a:p>
        </p:txBody>
      </p:sp>
      <p:sp>
        <p:nvSpPr>
          <p:cNvPr id="4" name="スライド番号プレースホルダー 3"/>
          <p:cNvSpPr>
            <a:spLocks noGrp="1"/>
          </p:cNvSpPr>
          <p:nvPr>
            <p:ph type="sldNum" sz="quarter" idx="12"/>
          </p:nvPr>
        </p:nvSpPr>
        <p:spPr>
          <a:noFill/>
        </p:spPr>
        <p:txBody>
          <a:bodyPr/>
          <a:lstStyle/>
          <a:p>
            <a:fld id="{9DB19356-D736-9644-A745-202533CB3236}" type="slidenum">
              <a:rPr lang="ja-JP" altLang="en-US" smtClean="0">
                <a:solidFill>
                  <a:schemeClr val="tx1"/>
                </a:solidFill>
              </a:rPr>
              <a:pPr/>
              <a:t>41</a:t>
            </a:fld>
            <a:endParaRPr lang="ja-JP" altLang="en-US" dirty="0">
              <a:solidFill>
                <a:schemeClr val="tx1"/>
              </a:solidFill>
            </a:endParaRPr>
          </a:p>
        </p:txBody>
      </p:sp>
    </p:spTree>
    <p:extLst>
      <p:ext uri="{BB962C8B-B14F-4D97-AF65-F5344CB8AC3E}">
        <p14:creationId xmlns:p14="http://schemas.microsoft.com/office/powerpoint/2010/main" val="2021765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タイトル 1"/>
          <p:cNvSpPr>
            <a:spLocks noGrp="1"/>
          </p:cNvSpPr>
          <p:nvPr>
            <p:ph type="title"/>
          </p:nvPr>
        </p:nvSpPr>
        <p:spPr/>
        <p:txBody>
          <a:bodyPr/>
          <a:lstStyle/>
          <a:p>
            <a:r>
              <a:rPr lang="ja-JP" altLang="en-US" dirty="0"/>
              <a:t>まとめ</a:t>
            </a:r>
          </a:p>
        </p:txBody>
      </p:sp>
      <p:sp>
        <p:nvSpPr>
          <p:cNvPr id="21506" name="コンテンツ プレースホルダー 2"/>
          <p:cNvSpPr>
            <a:spLocks noGrp="1"/>
          </p:cNvSpPr>
          <p:nvPr>
            <p:ph idx="1"/>
          </p:nvPr>
        </p:nvSpPr>
        <p:spPr/>
        <p:txBody>
          <a:bodyPr>
            <a:normAutofit/>
          </a:bodyPr>
          <a:lstStyle/>
          <a:p>
            <a:r>
              <a:rPr lang="ja-JP" altLang="en-US" dirty="0"/>
              <a:t>分割メモリ</a:t>
            </a:r>
            <a:r>
              <a:rPr lang="en-US" altLang="ja-JP" dirty="0"/>
              <a:t>VM</a:t>
            </a:r>
            <a:r>
              <a:rPr lang="ja-JP" altLang="en-US" dirty="0"/>
              <a:t>に対して柔軟かつ高速な部分マイグレーションを可能にする</a:t>
            </a:r>
            <a:r>
              <a:rPr lang="en-US" altLang="ja-JP" dirty="0" err="1"/>
              <a:t>IPmigrate</a:t>
            </a:r>
            <a:r>
              <a:rPr lang="ja-JP" altLang="en-US" dirty="0"/>
              <a:t>を提案</a:t>
            </a:r>
            <a:endParaRPr lang="en-US" altLang="ja-JP" dirty="0"/>
          </a:p>
          <a:p>
            <a:pPr lvl="1"/>
            <a:r>
              <a:rPr lang="ja-JP" altLang="en-US" dirty="0"/>
              <a:t>置換マイグレーション</a:t>
            </a:r>
            <a:endParaRPr lang="en-US" altLang="ja-JP" dirty="0"/>
          </a:p>
          <a:p>
            <a:pPr lvl="2"/>
            <a:r>
              <a:rPr lang="ja-JP" altLang="en-US" dirty="0"/>
              <a:t>分割メモリ</a:t>
            </a:r>
            <a:r>
              <a:rPr lang="en-US" altLang="ja-JP" dirty="0"/>
              <a:t>VM</a:t>
            </a:r>
            <a:r>
              <a:rPr lang="ja-JP" altLang="en-US" dirty="0"/>
              <a:t>の一部分をマイグレーション</a:t>
            </a:r>
            <a:endParaRPr lang="en-US" altLang="ja-JP" dirty="0"/>
          </a:p>
          <a:p>
            <a:pPr lvl="1"/>
            <a:r>
              <a:rPr lang="ja-JP" altLang="en-US" dirty="0"/>
              <a:t>統合マイグレーション</a:t>
            </a:r>
            <a:endParaRPr lang="en-US" altLang="ja-JP" dirty="0"/>
          </a:p>
          <a:p>
            <a:pPr lvl="2"/>
            <a:r>
              <a:rPr lang="ja-JP" altLang="en-US" dirty="0"/>
              <a:t>分割メモリ</a:t>
            </a:r>
            <a:r>
              <a:rPr lang="en-US" altLang="ja-JP" dirty="0"/>
              <a:t>VM</a:t>
            </a:r>
            <a:r>
              <a:rPr lang="ja-JP" altLang="en-US" dirty="0"/>
              <a:t>全体を一つのホストにマイグレーション</a:t>
            </a:r>
            <a:endParaRPr lang="en-US" altLang="ja-JP" dirty="0"/>
          </a:p>
          <a:p>
            <a:r>
              <a:rPr lang="ja-JP" altLang="en-US" dirty="0"/>
              <a:t>今後の課題</a:t>
            </a:r>
            <a:endParaRPr lang="en-US" altLang="ja-JP" dirty="0"/>
          </a:p>
          <a:p>
            <a:pPr lvl="1"/>
            <a:r>
              <a:rPr lang="ja-JP" altLang="en-US" dirty="0"/>
              <a:t>マイグレーション中のリモートページングの最適化</a:t>
            </a:r>
            <a:endParaRPr lang="en-US" altLang="ja-JP" dirty="0"/>
          </a:p>
          <a:p>
            <a:pPr lvl="1"/>
            <a:r>
              <a:rPr lang="ja-JP" altLang="en-US" dirty="0"/>
              <a:t>ビッグデータ処理を模した様々なベンチマークの実行</a:t>
            </a:r>
            <a:endParaRPr lang="en-US" altLang="ja-JP" dirty="0"/>
          </a:p>
          <a:p>
            <a:pPr lvl="1"/>
            <a:endParaRPr lang="en-US" altLang="ja-JP" dirty="0"/>
          </a:p>
        </p:txBody>
      </p:sp>
      <p:sp>
        <p:nvSpPr>
          <p:cNvPr id="21507" name="スライド番号プレースホルダー 3"/>
          <p:cNvSpPr>
            <a:spLocks noGrp="1"/>
          </p:cNvSpPr>
          <p:nvPr>
            <p:ph type="sldNum" sz="quarter" idx="12"/>
          </p:nvPr>
        </p:nvSpPr>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562E9CBF-F776-674D-96DF-B89C6BEEAEB4}" type="slidenum">
              <a:rPr lang="ja-JP" altLang="en-US" smtClean="0"/>
              <a:pPr/>
              <a:t>42</a:t>
            </a:fld>
            <a:endParaRPr lang="ja-JP" altLang="en-US" dirty="0"/>
          </a:p>
        </p:txBody>
      </p:sp>
    </p:spTree>
    <p:extLst>
      <p:ext uri="{BB962C8B-B14F-4D97-AF65-F5344CB8AC3E}">
        <p14:creationId xmlns:p14="http://schemas.microsoft.com/office/powerpoint/2010/main" val="1402822239"/>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3"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61600" y="579189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50421" y="476821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a:t>マイグレーション後の動作</a:t>
            </a:r>
            <a:endParaRPr lang="ja-JP" altLang="en-US" dirty="0"/>
          </a:p>
        </p:txBody>
      </p:sp>
      <p:sp>
        <p:nvSpPr>
          <p:cNvPr id="3" name="コンテンツ プレースホルダー 2"/>
          <p:cNvSpPr>
            <a:spLocks noGrp="1"/>
          </p:cNvSpPr>
          <p:nvPr>
            <p:ph idx="1"/>
          </p:nvPr>
        </p:nvSpPr>
        <p:spPr/>
        <p:txBody>
          <a:bodyPr/>
          <a:lstStyle/>
          <a:p>
            <a:r>
              <a:rPr lang="ja-JP" altLang="en-US" dirty="0"/>
              <a:t>メインホストでリモートページングを行いながら</a:t>
            </a:r>
            <a:r>
              <a:rPr lang="en-US" altLang="ja-JP" dirty="0"/>
              <a:t>VM</a:t>
            </a:r>
            <a:r>
              <a:rPr lang="ja-JP" altLang="en-US" dirty="0"/>
              <a:t>を動作させる</a:t>
            </a:r>
            <a:endParaRPr lang="en-US" altLang="ja-JP" dirty="0"/>
          </a:p>
          <a:p>
            <a:pPr lvl="1"/>
            <a:r>
              <a:rPr lang="en-US" altLang="ja-JP" dirty="0"/>
              <a:t>VM</a:t>
            </a:r>
            <a:r>
              <a:rPr lang="ja-JP" altLang="en-US" dirty="0"/>
              <a:t>が必要としたメモリをサブホストから転送</a:t>
            </a:r>
            <a:endParaRPr lang="en-US" altLang="ja-JP" dirty="0"/>
          </a:p>
          <a:p>
            <a:pPr lvl="2"/>
            <a:r>
              <a:rPr lang="ja-JP" altLang="en-US" dirty="0"/>
              <a:t>ページイン</a:t>
            </a:r>
            <a:endParaRPr lang="en-US" altLang="ja-JP" dirty="0"/>
          </a:p>
          <a:p>
            <a:pPr lvl="1"/>
            <a:r>
              <a:rPr lang="ja-JP" altLang="en-US" dirty="0"/>
              <a:t>使用頻度の低いメモリをサブホストに転送</a:t>
            </a:r>
            <a:endParaRPr lang="en-US" altLang="ja-JP" dirty="0"/>
          </a:p>
          <a:p>
            <a:pPr lvl="2"/>
            <a:r>
              <a:rPr lang="ja-JP" altLang="en-US" dirty="0"/>
              <a:t>ページアウト</a:t>
            </a:r>
            <a:endParaRPr lang="en-US" altLang="ja-JP" dirty="0"/>
          </a:p>
          <a:p>
            <a:pPr lvl="2"/>
            <a:endParaRPr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chemeClr val="tx1"/>
                </a:solidFill>
              </a:rPr>
              <a:pPr/>
              <a:t>43</a:t>
            </a:fld>
            <a:endParaRPr lang="ja-JP" altLang="en-US" dirty="0">
              <a:solidFill>
                <a:schemeClr val="tx1"/>
              </a:solidFill>
            </a:endParaRPr>
          </a:p>
        </p:txBody>
      </p:sp>
      <p:sp>
        <p:nvSpPr>
          <p:cNvPr id="5" name="テキスト ボックス 17"/>
          <p:cNvSpPr txBox="1">
            <a:spLocks noChangeArrowheads="1"/>
          </p:cNvSpPr>
          <p:nvPr/>
        </p:nvSpPr>
        <p:spPr bwMode="auto">
          <a:xfrm>
            <a:off x="3296712" y="4394497"/>
            <a:ext cx="2083164"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6" name="正方形/長方形 5"/>
          <p:cNvSpPr/>
          <p:nvPr/>
        </p:nvSpPr>
        <p:spPr>
          <a:xfrm>
            <a:off x="3079863" y="4752146"/>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7" name="角丸四角形 6"/>
          <p:cNvSpPr/>
          <p:nvPr/>
        </p:nvSpPr>
        <p:spPr>
          <a:xfrm>
            <a:off x="3172001" y="4876225"/>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8" name="角丸四角形 7"/>
          <p:cNvSpPr/>
          <p:nvPr/>
        </p:nvSpPr>
        <p:spPr>
          <a:xfrm>
            <a:off x="4016519" y="4876225"/>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9" name="正方形/長方形 8"/>
          <p:cNvSpPr/>
          <p:nvPr/>
        </p:nvSpPr>
        <p:spPr>
          <a:xfrm>
            <a:off x="3060022" y="5791892"/>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9"/>
          <p:cNvSpPr/>
          <p:nvPr/>
        </p:nvSpPr>
        <p:spPr>
          <a:xfrm>
            <a:off x="4132642" y="5877424"/>
            <a:ext cx="1003302"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1" name="テキスト ボックス 10"/>
          <p:cNvSpPr txBox="1"/>
          <p:nvPr/>
        </p:nvSpPr>
        <p:spPr>
          <a:xfrm>
            <a:off x="5049751" y="5489140"/>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12" name="正方形/長方形 11"/>
          <p:cNvSpPr/>
          <p:nvPr/>
        </p:nvSpPr>
        <p:spPr>
          <a:xfrm>
            <a:off x="4180492" y="5919249"/>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3" name="テキスト ボックス 12"/>
          <p:cNvSpPr txBox="1"/>
          <p:nvPr/>
        </p:nvSpPr>
        <p:spPr>
          <a:xfrm>
            <a:off x="3060022" y="5459429"/>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cxnSp>
        <p:nvCxnSpPr>
          <p:cNvPr id="14" name="直線矢印コネクタ 13"/>
          <p:cNvCxnSpPr/>
          <p:nvPr/>
        </p:nvCxnSpPr>
        <p:spPr>
          <a:xfrm>
            <a:off x="4945994" y="5325433"/>
            <a:ext cx="0" cy="579709"/>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a:endCxn id="20" idx="0"/>
          </p:cNvCxnSpPr>
          <p:nvPr/>
        </p:nvCxnSpPr>
        <p:spPr>
          <a:xfrm>
            <a:off x="4304090" y="5356912"/>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16" name="正方形/長方形 15"/>
          <p:cNvSpPr/>
          <p:nvPr/>
        </p:nvSpPr>
        <p:spPr>
          <a:xfrm>
            <a:off x="4180492" y="5936631"/>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7" name="テキスト ボックス 18"/>
          <p:cNvSpPr txBox="1">
            <a:spLocks noChangeArrowheads="1"/>
          </p:cNvSpPr>
          <p:nvPr/>
        </p:nvSpPr>
        <p:spPr bwMode="auto">
          <a:xfrm>
            <a:off x="3573589" y="6329169"/>
            <a:ext cx="196233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18" name="正方形/長方形 17"/>
          <p:cNvSpPr/>
          <p:nvPr/>
        </p:nvSpPr>
        <p:spPr>
          <a:xfrm>
            <a:off x="4822396" y="5139232"/>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0" name="正方形/長方形 19"/>
          <p:cNvSpPr/>
          <p:nvPr/>
        </p:nvSpPr>
        <p:spPr>
          <a:xfrm>
            <a:off x="4180492" y="5936621"/>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1" name="正方形/長方形 20"/>
          <p:cNvSpPr/>
          <p:nvPr/>
        </p:nvSpPr>
        <p:spPr>
          <a:xfrm>
            <a:off x="4822396" y="5139232"/>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2776216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2.091E-6 1.35711E-6 L -0.00035 -0.10723 " pathEditMode="relative" rAng="0" ptsTypes="AA">
                                      <p:cBhvr>
                                        <p:cTn id="6" dur="1000" fill="hold"/>
                                        <p:tgtEl>
                                          <p:spTgt spid="16"/>
                                        </p:tgtEl>
                                        <p:attrNameLst>
                                          <p:attrName>ppt_x</p:attrName>
                                          <p:attrName>ppt_y</p:attrName>
                                        </p:attrNameLst>
                                      </p:cBhvr>
                                      <p:rCtr x="-17" y="-5373"/>
                                    </p:animMotion>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0" presetClass="path" presetSubtype="0" accel="50000" decel="50000" fill="hold" grpId="0" nodeType="withEffect">
                                  <p:stCondLst>
                                    <p:cond delay="0"/>
                                  </p:stCondLst>
                                  <p:childTnLst>
                                    <p:animMotion origin="layout" path="M -0.00017 -0.00024 L 0.00087 -0.10885 " pathEditMode="relative" rAng="0" ptsTypes="AA">
                                      <p:cBhvr>
                                        <p:cTn id="12" dur="1000" fill="hold"/>
                                        <p:tgtEl>
                                          <p:spTgt spid="20"/>
                                        </p:tgtEl>
                                        <p:attrNameLst>
                                          <p:attrName>ppt_x</p:attrName>
                                          <p:attrName>ppt_y</p:attrName>
                                        </p:attrNameLst>
                                      </p:cBhvr>
                                      <p:rCtr x="52" y="-5442"/>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3.05556E-6 -4.44444E-6 L 3.05556E-6 0.11621 " pathEditMode="relative" rAng="0" ptsTypes="AA">
                                      <p:cBhvr>
                                        <p:cTn id="16" dur="1000" fill="hold"/>
                                        <p:tgtEl>
                                          <p:spTgt spid="21"/>
                                        </p:tgtEl>
                                        <p:attrNameLst>
                                          <p:attrName>ppt_x</p:attrName>
                                          <p:attrName>ppt_y</p:attrName>
                                        </p:attrNameLst>
                                      </p:cBhvr>
                                      <p:rCtr x="0" y="5810"/>
                                    </p:animMotion>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6" grpId="1" animBg="1"/>
      <p:bldP spid="20" grpId="0" animBg="1"/>
      <p:bldP spid="21"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3"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5840" y="5129368"/>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テキスト ボックス 23"/>
          <p:cNvSpPr txBox="1">
            <a:spLocks noChangeArrowheads="1"/>
          </p:cNvSpPr>
          <p:nvPr/>
        </p:nvSpPr>
        <p:spPr bwMode="auto">
          <a:xfrm>
            <a:off x="6511372" y="3976597"/>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25" name="正方形/長方形 24"/>
          <p:cNvSpPr/>
          <p:nvPr/>
        </p:nvSpPr>
        <p:spPr>
          <a:xfrm>
            <a:off x="6267635" y="4480992"/>
            <a:ext cx="2030568" cy="13937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 name="コンテンツ プレースホルダー 2"/>
          <p:cNvSpPr>
            <a:spLocks noGrp="1"/>
          </p:cNvSpPr>
          <p:nvPr>
            <p:ph idx="1"/>
          </p:nvPr>
        </p:nvSpPr>
        <p:spPr/>
        <p:txBody>
          <a:bodyPr/>
          <a:lstStyle/>
          <a:p>
            <a:r>
              <a:rPr lang="ja-JP" altLang="en-US" dirty="0"/>
              <a:t>一部のホストのメンテナンス時でも</a:t>
            </a:r>
            <a:r>
              <a:rPr lang="en-US" altLang="ja-JP" dirty="0"/>
              <a:t>VM</a:t>
            </a:r>
            <a:r>
              <a:rPr lang="ja-JP" altLang="en-US" dirty="0"/>
              <a:t>全体を停止させる必要がある</a:t>
            </a:r>
            <a:endParaRPr lang="en-US" altLang="ja-JP" dirty="0"/>
          </a:p>
          <a:p>
            <a:pPr lvl="1"/>
            <a:r>
              <a:rPr lang="ja-JP" altLang="en-US" dirty="0"/>
              <a:t>分割マイグレーションによって分割された</a:t>
            </a:r>
            <a:r>
              <a:rPr lang="en-US" altLang="ja-JP" dirty="0"/>
              <a:t>VM</a:t>
            </a:r>
            <a:r>
              <a:rPr lang="ja-JP" altLang="en-US" dirty="0"/>
              <a:t>をマイグレーションするのは無駄が大きい</a:t>
            </a:r>
            <a:endParaRPr lang="en-US" altLang="ja-JP" dirty="0"/>
          </a:p>
          <a:p>
            <a:pPr lvl="1"/>
            <a:r>
              <a:rPr lang="en-US" altLang="ja-JP" dirty="0"/>
              <a:t>VM</a:t>
            </a:r>
            <a:r>
              <a:rPr lang="ja-JP" altLang="en-US" dirty="0"/>
              <a:t>全体をマイグレーションするのは無駄</a:t>
            </a:r>
            <a:endParaRPr lang="en-US" altLang="ja-JP" dirty="0"/>
          </a:p>
          <a:p>
            <a:pPr lvl="2"/>
            <a:endParaRPr lang="ja-JP" altLang="en-US" dirty="0"/>
          </a:p>
        </p:txBody>
      </p:sp>
      <p:pic>
        <p:nvPicPr>
          <p:cNvPr id="1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64244" y="531444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34505" y="429719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dirty="0"/>
              <a:t>分割マイグレーションの問題</a:t>
            </a:r>
            <a:r>
              <a:rPr lang="en-US" altLang="ja-JP" dirty="0"/>
              <a:t/>
            </a:r>
            <a:br>
              <a:rPr lang="en-US" altLang="ja-JP" dirty="0"/>
            </a:br>
            <a:r>
              <a:rPr lang="en-US" altLang="ja-JP" sz="3600" dirty="0"/>
              <a:t>(1/2)</a:t>
            </a:r>
            <a:endParaRPr lang="ja-JP" altLang="en-US" sz="3600" dirty="0"/>
          </a:p>
        </p:txBody>
      </p:sp>
      <p:sp>
        <p:nvSpPr>
          <p:cNvPr id="14" name="スライド番号プレースホルダー 13"/>
          <p:cNvSpPr>
            <a:spLocks noGrp="1"/>
          </p:cNvSpPr>
          <p:nvPr>
            <p:ph type="sldNum" sz="quarter" idx="12"/>
          </p:nvPr>
        </p:nvSpPr>
        <p:spPr/>
        <p:txBody>
          <a:bodyPr/>
          <a:lstStyle/>
          <a:p>
            <a:fld id="{ED4BF1F7-6042-104B-AF7D-05FB728527F6}" type="slidenum">
              <a:rPr lang="ja-JP" altLang="en-US" smtClean="0">
                <a:solidFill>
                  <a:schemeClr val="tx1"/>
                </a:solidFill>
              </a:rPr>
              <a:pPr/>
              <a:t>44</a:t>
            </a:fld>
            <a:endParaRPr lang="ja-JP" altLang="en-US" dirty="0">
              <a:solidFill>
                <a:schemeClr val="tx1"/>
              </a:solidFill>
            </a:endParaRPr>
          </a:p>
        </p:txBody>
      </p:sp>
      <p:sp>
        <p:nvSpPr>
          <p:cNvPr id="4" name="正方形/長方形 3"/>
          <p:cNvSpPr/>
          <p:nvPr/>
        </p:nvSpPr>
        <p:spPr>
          <a:xfrm>
            <a:off x="1456300" y="4190633"/>
            <a:ext cx="2249090" cy="79171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5" name="角丸四角形 4"/>
          <p:cNvSpPr/>
          <p:nvPr/>
        </p:nvSpPr>
        <p:spPr>
          <a:xfrm>
            <a:off x="1542436" y="4325712"/>
            <a:ext cx="730899" cy="526934"/>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6" name="角丸四角形 5"/>
          <p:cNvSpPr/>
          <p:nvPr/>
        </p:nvSpPr>
        <p:spPr>
          <a:xfrm>
            <a:off x="2475319" y="4325711"/>
            <a:ext cx="1090232" cy="526935"/>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7" name="テキスト ボックス 43"/>
          <p:cNvSpPr txBox="1">
            <a:spLocks noChangeArrowheads="1"/>
          </p:cNvSpPr>
          <p:nvPr/>
        </p:nvSpPr>
        <p:spPr bwMode="auto">
          <a:xfrm>
            <a:off x="1456300" y="3870568"/>
            <a:ext cx="202944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メインホスト</a:t>
            </a:r>
          </a:p>
        </p:txBody>
      </p:sp>
      <p:sp>
        <p:nvSpPr>
          <p:cNvPr id="8" name="正方形/長方形 7"/>
          <p:cNvSpPr/>
          <p:nvPr/>
        </p:nvSpPr>
        <p:spPr>
          <a:xfrm>
            <a:off x="2084415" y="5219388"/>
            <a:ext cx="1879695" cy="707624"/>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9" name="テキスト ボックス 47"/>
          <p:cNvSpPr txBox="1">
            <a:spLocks noChangeArrowheads="1"/>
          </p:cNvSpPr>
          <p:nvPr/>
        </p:nvSpPr>
        <p:spPr bwMode="auto">
          <a:xfrm>
            <a:off x="2084415" y="5917341"/>
            <a:ext cx="187969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サブホスト</a:t>
            </a:r>
          </a:p>
        </p:txBody>
      </p:sp>
      <p:sp>
        <p:nvSpPr>
          <p:cNvPr id="10" name="テキスト ボックス 11"/>
          <p:cNvSpPr txBox="1">
            <a:spLocks noChangeArrowheads="1"/>
          </p:cNvSpPr>
          <p:nvPr/>
        </p:nvSpPr>
        <p:spPr bwMode="auto">
          <a:xfrm>
            <a:off x="2523342" y="4708092"/>
            <a:ext cx="234325" cy="6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en-US" altLang="ja-JP" dirty="0"/>
          </a:p>
          <a:p>
            <a:endParaRPr lang="ja-JP" altLang="en-US" dirty="0"/>
          </a:p>
        </p:txBody>
      </p:sp>
      <p:sp>
        <p:nvSpPr>
          <p:cNvPr id="11" name="テキスト ボックス 10"/>
          <p:cNvSpPr txBox="1"/>
          <p:nvPr/>
        </p:nvSpPr>
        <p:spPr>
          <a:xfrm>
            <a:off x="2839597" y="4708092"/>
            <a:ext cx="184666" cy="369332"/>
          </a:xfrm>
          <a:prstGeom prst="rect">
            <a:avLst/>
          </a:prstGeom>
          <a:noFill/>
        </p:spPr>
        <p:txBody>
          <a:bodyPr wrap="none" rtlCol="0">
            <a:spAutoFit/>
          </a:bodyPr>
          <a:lstStyle/>
          <a:p>
            <a:endParaRPr kumimoji="1" lang="en-US" altLang="ja-JP" dirty="0"/>
          </a:p>
        </p:txBody>
      </p:sp>
      <p:sp>
        <p:nvSpPr>
          <p:cNvPr id="12" name="テキスト ボックス 51"/>
          <p:cNvSpPr txBox="1">
            <a:spLocks noChangeArrowheads="1"/>
          </p:cNvSpPr>
          <p:nvPr/>
        </p:nvSpPr>
        <p:spPr bwMode="auto">
          <a:xfrm>
            <a:off x="4029145" y="4745605"/>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en-US" altLang="en-US" dirty="0"/>
              <a:t>停止</a:t>
            </a:r>
            <a:endParaRPr lang="ja-JP" altLang="en-US" dirty="0"/>
          </a:p>
        </p:txBody>
      </p:sp>
      <p:sp>
        <p:nvSpPr>
          <p:cNvPr id="13" name="角丸四角形 12"/>
          <p:cNvSpPr/>
          <p:nvPr/>
        </p:nvSpPr>
        <p:spPr>
          <a:xfrm>
            <a:off x="2490697" y="5278398"/>
            <a:ext cx="1099671" cy="564919"/>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5" name="禁止 14"/>
          <p:cNvSpPr/>
          <p:nvPr/>
        </p:nvSpPr>
        <p:spPr>
          <a:xfrm>
            <a:off x="2356612" y="4926908"/>
            <a:ext cx="1368886" cy="1235407"/>
          </a:xfrm>
          <a:prstGeom prst="noSmoking">
            <a:avLst/>
          </a:prstGeom>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8" name="角丸四角形 17"/>
          <p:cNvSpPr/>
          <p:nvPr/>
        </p:nvSpPr>
        <p:spPr>
          <a:xfrm>
            <a:off x="2490697" y="5280036"/>
            <a:ext cx="533939" cy="264576"/>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sz="1000" dirty="0">
                <a:solidFill>
                  <a:srgbClr val="000000"/>
                </a:solidFill>
              </a:rPr>
              <a:t>メモリ</a:t>
            </a:r>
            <a:endParaRPr lang="en-US" altLang="ja-JP" sz="1000" dirty="0">
              <a:solidFill>
                <a:srgbClr val="000000"/>
              </a:solidFill>
            </a:endParaRPr>
          </a:p>
        </p:txBody>
      </p:sp>
      <p:sp>
        <p:nvSpPr>
          <p:cNvPr id="31" name="角丸四角形 30"/>
          <p:cNvSpPr/>
          <p:nvPr/>
        </p:nvSpPr>
        <p:spPr>
          <a:xfrm>
            <a:off x="3024636" y="5280036"/>
            <a:ext cx="533939" cy="264576"/>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sz="1000" dirty="0">
                <a:solidFill>
                  <a:srgbClr val="000000"/>
                </a:solidFill>
              </a:rPr>
              <a:t>メモリ</a:t>
            </a:r>
            <a:endParaRPr lang="en-US" altLang="ja-JP" sz="1000" dirty="0">
              <a:solidFill>
                <a:srgbClr val="000000"/>
              </a:solidFill>
            </a:endParaRPr>
          </a:p>
        </p:txBody>
      </p:sp>
      <p:sp>
        <p:nvSpPr>
          <p:cNvPr id="32" name="角丸四角形 31"/>
          <p:cNvSpPr/>
          <p:nvPr/>
        </p:nvSpPr>
        <p:spPr>
          <a:xfrm>
            <a:off x="2490697" y="5551941"/>
            <a:ext cx="533939" cy="264576"/>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sz="1000" dirty="0">
                <a:solidFill>
                  <a:srgbClr val="000000"/>
                </a:solidFill>
              </a:rPr>
              <a:t>メモリ</a:t>
            </a:r>
            <a:endParaRPr lang="en-US" altLang="ja-JP" sz="1000" dirty="0">
              <a:solidFill>
                <a:srgbClr val="000000"/>
              </a:solidFill>
            </a:endParaRPr>
          </a:p>
        </p:txBody>
      </p:sp>
      <p:sp>
        <p:nvSpPr>
          <p:cNvPr id="33" name="角丸四角形 32"/>
          <p:cNvSpPr/>
          <p:nvPr/>
        </p:nvSpPr>
        <p:spPr>
          <a:xfrm>
            <a:off x="3033694" y="5546898"/>
            <a:ext cx="533939" cy="264576"/>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sz="1000" dirty="0">
                <a:solidFill>
                  <a:srgbClr val="000000"/>
                </a:solidFill>
              </a:rPr>
              <a:t>メモリ</a:t>
            </a:r>
            <a:endParaRPr lang="en-US" altLang="ja-JP" sz="1000" dirty="0">
              <a:solidFill>
                <a:srgbClr val="000000"/>
              </a:solidFill>
            </a:endParaRPr>
          </a:p>
        </p:txBody>
      </p:sp>
    </p:spTree>
    <p:extLst>
      <p:ext uri="{BB962C8B-B14F-4D97-AF65-F5344CB8AC3E}">
        <p14:creationId xmlns:p14="http://schemas.microsoft.com/office/powerpoint/2010/main" val="1241831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0" presetClass="path" presetSubtype="0" accel="50000" decel="50000" fill="hold" grpId="0" nodeType="withEffect">
                                  <p:stCondLst>
                                    <p:cond delay="0"/>
                                  </p:stCondLst>
                                  <p:childTnLst>
                                    <p:animMotion origin="layout" path="M 1.66667E-6 -2.96296E-6 C 0.07344 -0.02083 0.14531 -0.04328 0.23073 -0.03819 C 0.31614 -0.0331 0.45364 0.01574 0.51232 0.02986 " pathEditMode="relative" rAng="0" ptsTypes="aaa">
                                      <p:cBhvr>
                                        <p:cTn id="18" dur="2000" fill="hold"/>
                                        <p:tgtEl>
                                          <p:spTgt spid="6"/>
                                        </p:tgtEl>
                                        <p:attrNameLst>
                                          <p:attrName>ppt_x</p:attrName>
                                          <p:attrName>ppt_y</p:attrName>
                                        </p:attrNameLst>
                                      </p:cBhvr>
                                      <p:rCtr x="25608" y="-671"/>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xit"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grpId="0" nodeType="clickEffect">
                                  <p:stCondLst>
                                    <p:cond delay="0"/>
                                  </p:stCondLst>
                                  <p:childTnLst>
                                    <p:animMotion origin="layout" path="M -3.61111E-6 -2.96296E-6 L -0.00173 -0.14606 " pathEditMode="relative" rAng="0" ptsTypes="AA">
                                      <p:cBhvr>
                                        <p:cTn id="34" dur="1000" fill="hold"/>
                                        <p:tgtEl>
                                          <p:spTgt spid="18"/>
                                        </p:tgtEl>
                                        <p:attrNameLst>
                                          <p:attrName>ppt_x</p:attrName>
                                          <p:attrName>ppt_y</p:attrName>
                                        </p:attrNameLst>
                                      </p:cBhvr>
                                      <p:rCtr x="-87" y="-7315"/>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1" nodeType="clickEffect">
                                  <p:stCondLst>
                                    <p:cond delay="0"/>
                                  </p:stCondLst>
                                  <p:childTnLst>
                                    <p:animMotion origin="layout" path="M -0.00277 -0.14606 C 0.03802 -0.15046 0.15625 -0.19236 0.24254 -0.17083 C 0.32882 -0.1493 0.45799 -0.04861 0.51459 -0.01643 " pathEditMode="relative" rAng="0" ptsTypes="aaa">
                                      <p:cBhvr>
                                        <p:cTn id="38" dur="2000" fill="hold"/>
                                        <p:tgtEl>
                                          <p:spTgt spid="18"/>
                                        </p:tgtEl>
                                        <p:attrNameLst>
                                          <p:attrName>ppt_x</p:attrName>
                                          <p:attrName>ppt_y</p:attrName>
                                        </p:attrNameLst>
                                      </p:cBhvr>
                                      <p:rCtr x="25868" y="4167"/>
                                    </p:animMotion>
                                  </p:childTnLst>
                                </p:cTn>
                              </p:par>
                            </p:childTnLst>
                          </p:cTn>
                        </p:par>
                      </p:childTnLst>
                    </p:cTn>
                  </p:par>
                  <p:par>
                    <p:cTn id="39" fill="hold">
                      <p:stCondLst>
                        <p:cond delay="indefinite"/>
                      </p:stCondLst>
                      <p:childTnLst>
                        <p:par>
                          <p:cTn id="40" fill="hold">
                            <p:stCondLst>
                              <p:cond delay="0"/>
                            </p:stCondLst>
                            <p:childTnLst>
                              <p:par>
                                <p:cTn id="41" presetID="0" presetClass="path" presetSubtype="0" accel="50000" decel="50000" fill="hold" grpId="0" nodeType="clickEffect">
                                  <p:stCondLst>
                                    <p:cond delay="0"/>
                                  </p:stCondLst>
                                  <p:childTnLst>
                                    <p:animMotion origin="layout" path="M -3.61111E-6 -2.96296E-6 L -0.00173 -0.14606 " pathEditMode="relative" rAng="0" ptsTypes="AA">
                                      <p:cBhvr>
                                        <p:cTn id="42" dur="1000" fill="hold"/>
                                        <p:tgtEl>
                                          <p:spTgt spid="31"/>
                                        </p:tgtEl>
                                        <p:attrNameLst>
                                          <p:attrName>ppt_x</p:attrName>
                                          <p:attrName>ppt_y</p:attrName>
                                        </p:attrNameLst>
                                      </p:cBhvr>
                                      <p:rCtr x="-87" y="-7315"/>
                                    </p:animMotion>
                                  </p:childTnLst>
                                </p:cTn>
                              </p:par>
                            </p:childTnLst>
                          </p:cTn>
                        </p:par>
                      </p:childTnLst>
                    </p:cTn>
                  </p:par>
                  <p:par>
                    <p:cTn id="43" fill="hold">
                      <p:stCondLst>
                        <p:cond delay="indefinite"/>
                      </p:stCondLst>
                      <p:childTnLst>
                        <p:par>
                          <p:cTn id="44" fill="hold">
                            <p:stCondLst>
                              <p:cond delay="0"/>
                            </p:stCondLst>
                            <p:childTnLst>
                              <p:par>
                                <p:cTn id="45" presetID="0" presetClass="path" presetSubtype="0" accel="50000" decel="50000" fill="hold" grpId="1" nodeType="clickEffect">
                                  <p:stCondLst>
                                    <p:cond delay="0"/>
                                  </p:stCondLst>
                                  <p:childTnLst>
                                    <p:animMotion origin="layout" path="M -0.00277 -0.14606 C 0.03802 -0.15046 0.15625 -0.19236 0.24254 -0.17083 C 0.32882 -0.1493 0.45799 -0.04861 0.51459 -0.01643 " pathEditMode="relative" rAng="0" ptsTypes="aaa">
                                      <p:cBhvr>
                                        <p:cTn id="46" dur="2000" fill="hold"/>
                                        <p:tgtEl>
                                          <p:spTgt spid="31"/>
                                        </p:tgtEl>
                                        <p:attrNameLst>
                                          <p:attrName>ppt_x</p:attrName>
                                          <p:attrName>ppt_y</p:attrName>
                                        </p:attrNameLst>
                                      </p:cBhvr>
                                      <p:rCtr x="25868" y="4167"/>
                                    </p:animMotion>
                                  </p:childTnLst>
                                </p:cTn>
                              </p:par>
                            </p:childTnLst>
                          </p:cTn>
                        </p:par>
                      </p:childTnLst>
                    </p:cTn>
                  </p:par>
                  <p:par>
                    <p:cTn id="47" fill="hold">
                      <p:stCondLst>
                        <p:cond delay="indefinite"/>
                      </p:stCondLst>
                      <p:childTnLst>
                        <p:par>
                          <p:cTn id="48" fill="hold">
                            <p:stCondLst>
                              <p:cond delay="0"/>
                            </p:stCondLst>
                            <p:childTnLst>
                              <p:par>
                                <p:cTn id="49" presetID="0" presetClass="path" presetSubtype="0" accel="50000" decel="50000" fill="hold" grpId="0" nodeType="clickEffect">
                                  <p:stCondLst>
                                    <p:cond delay="0"/>
                                  </p:stCondLst>
                                  <p:childTnLst>
                                    <p:animMotion origin="layout" path="M -3.61111E-6 -2.96296E-6 L -0.00173 -0.14606 " pathEditMode="relative" rAng="0" ptsTypes="AA">
                                      <p:cBhvr>
                                        <p:cTn id="50" dur="1000" fill="hold"/>
                                        <p:tgtEl>
                                          <p:spTgt spid="32"/>
                                        </p:tgtEl>
                                        <p:attrNameLst>
                                          <p:attrName>ppt_x</p:attrName>
                                          <p:attrName>ppt_y</p:attrName>
                                        </p:attrNameLst>
                                      </p:cBhvr>
                                      <p:rCtr x="-87" y="-7315"/>
                                    </p:animMotion>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grpId="1" nodeType="clickEffect">
                                  <p:stCondLst>
                                    <p:cond delay="0"/>
                                  </p:stCondLst>
                                  <p:childTnLst>
                                    <p:animMotion origin="layout" path="M -0.00277 -0.14606 C 0.03802 -0.15046 0.15625 -0.19236 0.24254 -0.17083 C 0.32882 -0.1493 0.45799 -0.04861 0.51459 -0.01643 " pathEditMode="relative" rAng="0" ptsTypes="aaa">
                                      <p:cBhvr>
                                        <p:cTn id="54" dur="2000" fill="hold"/>
                                        <p:tgtEl>
                                          <p:spTgt spid="32"/>
                                        </p:tgtEl>
                                        <p:attrNameLst>
                                          <p:attrName>ppt_x</p:attrName>
                                          <p:attrName>ppt_y</p:attrName>
                                        </p:attrNameLst>
                                      </p:cBhvr>
                                      <p:rCtr x="25868" y="4167"/>
                                    </p:animMotion>
                                  </p:childTnLst>
                                </p:cTn>
                              </p:par>
                            </p:childTnLst>
                          </p:cTn>
                        </p:par>
                      </p:childTnLst>
                    </p:cTn>
                  </p:par>
                  <p:par>
                    <p:cTn id="55" fill="hold">
                      <p:stCondLst>
                        <p:cond delay="indefinite"/>
                      </p:stCondLst>
                      <p:childTnLst>
                        <p:par>
                          <p:cTn id="56" fill="hold">
                            <p:stCondLst>
                              <p:cond delay="0"/>
                            </p:stCondLst>
                            <p:childTnLst>
                              <p:par>
                                <p:cTn id="57" presetID="0" presetClass="path" presetSubtype="0" accel="50000" decel="50000" fill="hold" grpId="0" nodeType="clickEffect">
                                  <p:stCondLst>
                                    <p:cond delay="0"/>
                                  </p:stCondLst>
                                  <p:childTnLst>
                                    <p:animMotion origin="layout" path="M -3.61111E-6 -2.96296E-6 L -0.00173 -0.14606 " pathEditMode="relative" rAng="0" ptsTypes="AA">
                                      <p:cBhvr>
                                        <p:cTn id="58" dur="1000" fill="hold"/>
                                        <p:tgtEl>
                                          <p:spTgt spid="33"/>
                                        </p:tgtEl>
                                        <p:attrNameLst>
                                          <p:attrName>ppt_x</p:attrName>
                                          <p:attrName>ppt_y</p:attrName>
                                        </p:attrNameLst>
                                      </p:cBhvr>
                                      <p:rCtr x="-87" y="-7315"/>
                                    </p:animMotion>
                                  </p:childTnLst>
                                </p:cTn>
                              </p:par>
                            </p:childTnLst>
                          </p:cTn>
                        </p:par>
                      </p:childTnLst>
                    </p:cTn>
                  </p:par>
                  <p:par>
                    <p:cTn id="59" fill="hold">
                      <p:stCondLst>
                        <p:cond delay="indefinite"/>
                      </p:stCondLst>
                      <p:childTnLst>
                        <p:par>
                          <p:cTn id="60" fill="hold">
                            <p:stCondLst>
                              <p:cond delay="0"/>
                            </p:stCondLst>
                            <p:childTnLst>
                              <p:par>
                                <p:cTn id="61" presetID="0" presetClass="path" presetSubtype="0" accel="50000" decel="50000" fill="hold" grpId="1" nodeType="clickEffect">
                                  <p:stCondLst>
                                    <p:cond delay="0"/>
                                  </p:stCondLst>
                                  <p:childTnLst>
                                    <p:animMotion origin="layout" path="M -0.00277 -0.14606 C 0.03802 -0.15046 0.15625 -0.19236 0.24254 -0.17083 C 0.32882 -0.1493 0.45799 -0.04861 0.51459 -0.01643 " pathEditMode="relative" rAng="0" ptsTypes="aaa">
                                      <p:cBhvr>
                                        <p:cTn id="62" dur="2000" fill="hold"/>
                                        <p:tgtEl>
                                          <p:spTgt spid="33"/>
                                        </p:tgtEl>
                                        <p:attrNameLst>
                                          <p:attrName>ppt_x</p:attrName>
                                          <p:attrName>ppt_y</p:attrName>
                                        </p:attrNameLst>
                                      </p:cBhvr>
                                      <p:rCtr x="25868" y="4167"/>
                                    </p:animMotion>
                                  </p:childTnLst>
                                </p:cTn>
                              </p:par>
                            </p:childTnLst>
                          </p:cTn>
                        </p:par>
                      </p:childTnLst>
                    </p:cTn>
                  </p:par>
                  <p:par>
                    <p:cTn id="63" fill="hold">
                      <p:stCondLst>
                        <p:cond delay="indefinite"/>
                      </p:stCondLst>
                      <p:childTnLst>
                        <p:par>
                          <p:cTn id="64" fill="hold">
                            <p:stCondLst>
                              <p:cond delay="0"/>
                            </p:stCondLst>
                            <p:childTnLst>
                              <p:par>
                                <p:cTn id="65" presetID="0" presetClass="path" presetSubtype="0" accel="50000" decel="50000" fill="hold" grpId="0" nodeType="clickEffect">
                                  <p:stCondLst>
                                    <p:cond delay="0"/>
                                  </p:stCondLst>
                                  <p:childTnLst>
                                    <p:animMotion origin="layout" path="M -5.55556E-7 0.00162 C 0.10625 -0.03171 0.21267 -0.06458 0.3007 -0.05069 C 0.38872 -0.0368 0.45816 0.02431 0.52778 0.08565 " pathEditMode="relative" rAng="0" ptsTypes="aaA">
                                      <p:cBhvr>
                                        <p:cTn id="66" dur="2000" fill="hold"/>
                                        <p:tgtEl>
                                          <p:spTgt spid="5"/>
                                        </p:tgtEl>
                                        <p:attrNameLst>
                                          <p:attrName>ppt_x</p:attrName>
                                          <p:attrName>ppt_y</p:attrName>
                                        </p:attrNameLst>
                                      </p:cBhvr>
                                      <p:rCtr x="26389" y="88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p:bldP spid="12" grpId="1"/>
      <p:bldP spid="13" grpId="0" animBg="1"/>
      <p:bldP spid="15" grpId="0" animBg="1"/>
      <p:bldP spid="15" grpId="1" animBg="1"/>
      <p:bldP spid="18" grpId="0" animBg="1"/>
      <p:bldP spid="18" grpId="1" animBg="1"/>
      <p:bldP spid="18" grpId="2" animBg="1"/>
      <p:bldP spid="31" grpId="0" animBg="1"/>
      <p:bldP spid="31" grpId="1" animBg="1"/>
      <p:bldP spid="31" grpId="2" animBg="1"/>
      <p:bldP spid="32" grpId="0" animBg="1"/>
      <p:bldP spid="32" grpId="1" animBg="1"/>
      <p:bldP spid="32" grpId="2" animBg="1"/>
      <p:bldP spid="33" grpId="0" animBg="1"/>
      <p:bldP spid="33" grpId="1" animBg="1"/>
      <p:bldP spid="33" grpId="2" animBg="1"/>
    </p:bld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a:t>一部のホストのメンテナンス時でも</a:t>
            </a:r>
            <a:r>
              <a:rPr lang="en-US" altLang="ja-JP" dirty="0"/>
              <a:t>VM</a:t>
            </a:r>
            <a:r>
              <a:rPr lang="ja-JP" altLang="en-US" dirty="0"/>
              <a:t>全体を停止させる必要がある</a:t>
            </a:r>
            <a:endParaRPr lang="en-US" altLang="ja-JP" dirty="0"/>
          </a:p>
          <a:p>
            <a:pPr lvl="1"/>
            <a:r>
              <a:rPr lang="ja-JP" altLang="en-US" dirty="0"/>
              <a:t>分割マイグレーションによって分割された</a:t>
            </a:r>
            <a:r>
              <a:rPr lang="en-US" altLang="ja-JP" dirty="0"/>
              <a:t>VM</a:t>
            </a:r>
            <a:r>
              <a:rPr lang="ja-JP" altLang="en-US" dirty="0"/>
              <a:t>をマイグレーションするのは無駄が大きい</a:t>
            </a:r>
            <a:endParaRPr lang="en-US" altLang="ja-JP" dirty="0"/>
          </a:p>
          <a:p>
            <a:pPr lvl="1"/>
            <a:r>
              <a:rPr lang="ja-JP" altLang="en-US" dirty="0"/>
              <a:t>別のホストで代替して</a:t>
            </a:r>
            <a:r>
              <a:rPr lang="en-US" altLang="ja-JP" dirty="0"/>
              <a:t>VM</a:t>
            </a:r>
            <a:r>
              <a:rPr lang="ja-JP" altLang="en-US" dirty="0"/>
              <a:t>の実行を継続可能にすべき</a:t>
            </a:r>
            <a:endParaRPr lang="en-US" altLang="ja-JP" dirty="0"/>
          </a:p>
          <a:p>
            <a:pPr lvl="1"/>
            <a:endParaRPr lang="en-US" altLang="ja-JP" dirty="0"/>
          </a:p>
          <a:p>
            <a:pPr lvl="2"/>
            <a:endParaRPr lang="ja-JP" altLang="en-US" dirty="0"/>
          </a:p>
        </p:txBody>
      </p:sp>
      <p:pic>
        <p:nvPicPr>
          <p:cNvPr id="1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5770" y="561805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9597" y="4591126"/>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dirty="0"/>
              <a:t>分割マイグレーションの問題</a:t>
            </a:r>
            <a:r>
              <a:rPr lang="en-US" altLang="ja-JP" dirty="0"/>
              <a:t/>
            </a:r>
            <a:br>
              <a:rPr lang="en-US" altLang="ja-JP" dirty="0"/>
            </a:br>
            <a:r>
              <a:rPr lang="en-US" altLang="ja-JP" sz="3600" dirty="0"/>
              <a:t>(1/2)</a:t>
            </a:r>
            <a:endParaRPr lang="ja-JP" altLang="en-US" sz="3600" dirty="0"/>
          </a:p>
        </p:txBody>
      </p:sp>
      <p:sp>
        <p:nvSpPr>
          <p:cNvPr id="14" name="スライド番号プレースホルダー 13"/>
          <p:cNvSpPr>
            <a:spLocks noGrp="1"/>
          </p:cNvSpPr>
          <p:nvPr>
            <p:ph type="sldNum" sz="quarter" idx="12"/>
          </p:nvPr>
        </p:nvSpPr>
        <p:spPr/>
        <p:txBody>
          <a:bodyPr/>
          <a:lstStyle/>
          <a:p>
            <a:fld id="{ED4BF1F7-6042-104B-AF7D-05FB728527F6}" type="slidenum">
              <a:rPr lang="ja-JP" altLang="en-US" smtClean="0">
                <a:solidFill>
                  <a:schemeClr val="tx1"/>
                </a:solidFill>
              </a:rPr>
              <a:pPr/>
              <a:t>45</a:t>
            </a:fld>
            <a:endParaRPr lang="ja-JP" altLang="en-US" dirty="0">
              <a:solidFill>
                <a:schemeClr val="tx1"/>
              </a:solidFill>
            </a:endParaRPr>
          </a:p>
        </p:txBody>
      </p:sp>
      <p:sp>
        <p:nvSpPr>
          <p:cNvPr id="4" name="正方形/長方形 3"/>
          <p:cNvSpPr/>
          <p:nvPr/>
        </p:nvSpPr>
        <p:spPr>
          <a:xfrm>
            <a:off x="3161392" y="4484568"/>
            <a:ext cx="2249090" cy="79171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5" name="角丸四角形 4"/>
          <p:cNvSpPr/>
          <p:nvPr/>
        </p:nvSpPr>
        <p:spPr>
          <a:xfrm>
            <a:off x="3247528" y="4619647"/>
            <a:ext cx="730899" cy="526934"/>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6" name="角丸四角形 5"/>
          <p:cNvSpPr/>
          <p:nvPr/>
        </p:nvSpPr>
        <p:spPr>
          <a:xfrm>
            <a:off x="4180411" y="4619646"/>
            <a:ext cx="1090232" cy="526935"/>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7" name="テキスト ボックス 43"/>
          <p:cNvSpPr txBox="1">
            <a:spLocks noChangeArrowheads="1"/>
          </p:cNvSpPr>
          <p:nvPr/>
        </p:nvSpPr>
        <p:spPr bwMode="auto">
          <a:xfrm>
            <a:off x="3161392" y="4164503"/>
            <a:ext cx="202944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メインホスト</a:t>
            </a:r>
          </a:p>
        </p:txBody>
      </p:sp>
      <p:sp>
        <p:nvSpPr>
          <p:cNvPr id="8" name="正方形/長方形 7"/>
          <p:cNvSpPr/>
          <p:nvPr/>
        </p:nvSpPr>
        <p:spPr>
          <a:xfrm>
            <a:off x="3255941" y="5522994"/>
            <a:ext cx="1879695" cy="707624"/>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9" name="テキスト ボックス 47"/>
          <p:cNvSpPr txBox="1">
            <a:spLocks noChangeArrowheads="1"/>
          </p:cNvSpPr>
          <p:nvPr/>
        </p:nvSpPr>
        <p:spPr bwMode="auto">
          <a:xfrm>
            <a:off x="3255941" y="6220947"/>
            <a:ext cx="187969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サブホスト</a:t>
            </a:r>
          </a:p>
        </p:txBody>
      </p:sp>
      <p:sp>
        <p:nvSpPr>
          <p:cNvPr id="10" name="テキスト ボックス 11"/>
          <p:cNvSpPr txBox="1">
            <a:spLocks noChangeArrowheads="1"/>
          </p:cNvSpPr>
          <p:nvPr/>
        </p:nvSpPr>
        <p:spPr bwMode="auto">
          <a:xfrm>
            <a:off x="4228434" y="5002027"/>
            <a:ext cx="234325" cy="6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en-US" altLang="ja-JP" dirty="0"/>
          </a:p>
          <a:p>
            <a:endParaRPr lang="ja-JP" altLang="en-US" dirty="0"/>
          </a:p>
        </p:txBody>
      </p:sp>
      <p:sp>
        <p:nvSpPr>
          <p:cNvPr id="11" name="テキスト ボックス 10"/>
          <p:cNvSpPr txBox="1"/>
          <p:nvPr/>
        </p:nvSpPr>
        <p:spPr>
          <a:xfrm>
            <a:off x="4544689" y="5002027"/>
            <a:ext cx="184666" cy="369332"/>
          </a:xfrm>
          <a:prstGeom prst="rect">
            <a:avLst/>
          </a:prstGeom>
          <a:noFill/>
        </p:spPr>
        <p:txBody>
          <a:bodyPr wrap="none" rtlCol="0">
            <a:spAutoFit/>
          </a:bodyPr>
          <a:lstStyle/>
          <a:p>
            <a:endParaRPr kumimoji="1" lang="en-US" altLang="ja-JP" dirty="0"/>
          </a:p>
        </p:txBody>
      </p:sp>
      <p:sp>
        <p:nvSpPr>
          <p:cNvPr id="12" name="テキスト ボックス 51"/>
          <p:cNvSpPr txBox="1">
            <a:spLocks noChangeArrowheads="1"/>
          </p:cNvSpPr>
          <p:nvPr/>
        </p:nvSpPr>
        <p:spPr bwMode="auto">
          <a:xfrm>
            <a:off x="5734237" y="5039540"/>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en-US" altLang="en-US" dirty="0"/>
              <a:t>停止</a:t>
            </a:r>
            <a:endParaRPr lang="ja-JP" altLang="en-US" dirty="0"/>
          </a:p>
        </p:txBody>
      </p:sp>
      <p:sp>
        <p:nvSpPr>
          <p:cNvPr id="13" name="角丸四角形 12"/>
          <p:cNvSpPr/>
          <p:nvPr/>
        </p:nvSpPr>
        <p:spPr>
          <a:xfrm>
            <a:off x="3662223" y="5582004"/>
            <a:ext cx="1099671" cy="564919"/>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5" name="禁止 14"/>
          <p:cNvSpPr/>
          <p:nvPr/>
        </p:nvSpPr>
        <p:spPr>
          <a:xfrm>
            <a:off x="3528138" y="5230514"/>
            <a:ext cx="1368886" cy="1235407"/>
          </a:xfrm>
          <a:prstGeom prst="noSmoking">
            <a:avLst/>
          </a:prstGeom>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Tree>
    <p:extLst>
      <p:ext uri="{BB962C8B-B14F-4D97-AF65-F5344CB8AC3E}">
        <p14:creationId xmlns:p14="http://schemas.microsoft.com/office/powerpoint/2010/main" val="3721977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P spid="15" grpId="0" animBg="1"/>
      <p:bldP spid="15" grpId="1" animBg="1"/>
    </p:bld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3"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7707" y="580190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7707" y="488401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73122" y="5387344"/>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0" name="コンテンツ プレースホルダー 2"/>
          <p:cNvSpPr>
            <a:spLocks noGrp="1"/>
          </p:cNvSpPr>
          <p:nvPr>
            <p:ph idx="1"/>
          </p:nvPr>
        </p:nvSpPr>
        <p:spPr/>
        <p:txBody>
          <a:bodyPr/>
          <a:lstStyle/>
          <a:p>
            <a:r>
              <a:rPr lang="ja-JP" altLang="en-US" dirty="0"/>
              <a:t>マイグレーション中にリモートページングが発生した場合でもメモリの整合性を保つ</a:t>
            </a:r>
            <a:endParaRPr lang="en-US" altLang="ja-JP" dirty="0"/>
          </a:p>
          <a:p>
            <a:pPr lvl="1"/>
            <a:r>
              <a:rPr lang="ja-JP" altLang="en-US" dirty="0"/>
              <a:t>メモリのどの部分もメインホストかサブホストに存在、かつ、どちらかのホストにだけ存在</a:t>
            </a:r>
            <a:endParaRPr lang="en-US" altLang="ja-JP" dirty="0"/>
          </a:p>
          <a:p>
            <a:r>
              <a:rPr lang="ja-JP" altLang="en-US" dirty="0"/>
              <a:t>ページインされたメモリ</a:t>
            </a:r>
            <a:endParaRPr lang="en-US" altLang="ja-JP" dirty="0"/>
          </a:p>
          <a:p>
            <a:pPr lvl="1"/>
            <a:r>
              <a:rPr lang="ja-JP" altLang="en-US" dirty="0"/>
              <a:t>移送先メインホストには存在しないため転送</a:t>
            </a:r>
            <a:endParaRPr lang="en-US" altLang="ja-JP" dirty="0"/>
          </a:p>
        </p:txBody>
      </p:sp>
      <p:sp>
        <p:nvSpPr>
          <p:cNvPr id="30" name="テキスト ボックス 29"/>
          <p:cNvSpPr txBox="1">
            <a:spLocks noChangeArrowheads="1"/>
          </p:cNvSpPr>
          <p:nvPr/>
        </p:nvSpPr>
        <p:spPr bwMode="auto">
          <a:xfrm>
            <a:off x="6279930" y="4305487"/>
            <a:ext cx="201285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31" name="右矢印 30"/>
          <p:cNvSpPr/>
          <p:nvPr/>
        </p:nvSpPr>
        <p:spPr>
          <a:xfrm>
            <a:off x="3952598" y="5140183"/>
            <a:ext cx="1515378"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32" name="テキスト ボックス 31"/>
          <p:cNvSpPr txBox="1">
            <a:spLocks noChangeArrowheads="1"/>
          </p:cNvSpPr>
          <p:nvPr/>
        </p:nvSpPr>
        <p:spPr bwMode="auto">
          <a:xfrm>
            <a:off x="3881717" y="4812260"/>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33" name="テキスト ボックス 17"/>
          <p:cNvSpPr txBox="1">
            <a:spLocks noChangeArrowheads="1"/>
          </p:cNvSpPr>
          <p:nvPr/>
        </p:nvSpPr>
        <p:spPr bwMode="auto">
          <a:xfrm>
            <a:off x="1456351" y="4305487"/>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34" name="正方形/長方形 33"/>
          <p:cNvSpPr/>
          <p:nvPr/>
        </p:nvSpPr>
        <p:spPr>
          <a:xfrm>
            <a:off x="1239502" y="4719683"/>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5" name="角丸四角形 34"/>
          <p:cNvSpPr/>
          <p:nvPr/>
        </p:nvSpPr>
        <p:spPr>
          <a:xfrm>
            <a:off x="2176158" y="484376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36" name="正方形/長方形 35"/>
          <p:cNvSpPr/>
          <p:nvPr/>
        </p:nvSpPr>
        <p:spPr>
          <a:xfrm>
            <a:off x="1239502" y="5748792"/>
            <a:ext cx="2290730"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7" name="角丸四角形 36"/>
          <p:cNvSpPr/>
          <p:nvPr/>
        </p:nvSpPr>
        <p:spPr>
          <a:xfrm>
            <a:off x="2176157" y="5823024"/>
            <a:ext cx="1152817"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39" name="正方形/長方形 38"/>
          <p:cNvSpPr/>
          <p:nvPr/>
        </p:nvSpPr>
        <p:spPr>
          <a:xfrm>
            <a:off x="5894917" y="4865816"/>
            <a:ext cx="2391778" cy="119286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p>
          <a:p>
            <a:pPr algn="ctr">
              <a:defRPr/>
            </a:pPr>
            <a:endParaRPr lang="ja-JP" altLang="en-US" dirty="0"/>
          </a:p>
        </p:txBody>
      </p:sp>
      <p:sp>
        <p:nvSpPr>
          <p:cNvPr id="38" name="角丸四角形 37"/>
          <p:cNvSpPr/>
          <p:nvPr/>
        </p:nvSpPr>
        <p:spPr>
          <a:xfrm>
            <a:off x="6952463" y="4927165"/>
            <a:ext cx="1152816" cy="890349"/>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40" name="正方形/長方形 39"/>
          <p:cNvSpPr/>
          <p:nvPr/>
        </p:nvSpPr>
        <p:spPr>
          <a:xfrm>
            <a:off x="2730388" y="5875466"/>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41" name="テキスト ボックス 40"/>
          <p:cNvSpPr txBox="1"/>
          <p:nvPr/>
        </p:nvSpPr>
        <p:spPr>
          <a:xfrm>
            <a:off x="1609918" y="5415646"/>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cxnSp>
        <p:nvCxnSpPr>
          <p:cNvPr id="42" name="直線矢印コネクタ 41"/>
          <p:cNvCxnSpPr>
            <a:endCxn id="43" idx="0"/>
          </p:cNvCxnSpPr>
          <p:nvPr/>
        </p:nvCxnSpPr>
        <p:spPr>
          <a:xfrm>
            <a:off x="2851819" y="5295757"/>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43" name="正方形/長方形 42"/>
          <p:cNvSpPr/>
          <p:nvPr/>
        </p:nvSpPr>
        <p:spPr>
          <a:xfrm>
            <a:off x="2728221" y="5875466"/>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44" name="正方形/長方形 43"/>
          <p:cNvSpPr/>
          <p:nvPr/>
        </p:nvSpPr>
        <p:spPr>
          <a:xfrm>
            <a:off x="2730388" y="5875466"/>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70" name="角丸四角形 69"/>
          <p:cNvSpPr/>
          <p:nvPr/>
        </p:nvSpPr>
        <p:spPr>
          <a:xfrm>
            <a:off x="1331640" y="4814777"/>
            <a:ext cx="797070" cy="572567"/>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71" name="角丸四角形 70"/>
          <p:cNvSpPr/>
          <p:nvPr/>
        </p:nvSpPr>
        <p:spPr>
          <a:xfrm>
            <a:off x="6012160" y="4943975"/>
            <a:ext cx="842083" cy="89034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72" name="テキスト ボックス 18"/>
          <p:cNvSpPr txBox="1">
            <a:spLocks noChangeArrowheads="1"/>
          </p:cNvSpPr>
          <p:nvPr/>
        </p:nvSpPr>
        <p:spPr bwMode="auto">
          <a:xfrm>
            <a:off x="1456351" y="6368547"/>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7409" name="タイトル 1"/>
          <p:cNvSpPr>
            <a:spLocks noGrp="1"/>
          </p:cNvSpPr>
          <p:nvPr>
            <p:ph type="title"/>
          </p:nvPr>
        </p:nvSpPr>
        <p:spPr/>
        <p:txBody>
          <a:bodyPr/>
          <a:lstStyle/>
          <a:p>
            <a:r>
              <a:rPr lang="ja-JP" altLang="en-US" dirty="0"/>
              <a:t>置換マイグレーション中の</a:t>
            </a:r>
            <a:r>
              <a:rPr lang="en-US" altLang="ja-JP" dirty="0"/>
              <a:t/>
            </a:r>
            <a:br>
              <a:rPr lang="en-US" altLang="ja-JP" dirty="0"/>
            </a:br>
            <a:r>
              <a:rPr lang="ja-JP" altLang="en-US" dirty="0"/>
              <a:t>リモートページング</a:t>
            </a:r>
            <a:r>
              <a:rPr lang="en-US" altLang="ja-JP" dirty="0"/>
              <a:t>(1/2)</a:t>
            </a:r>
            <a:endParaRPr lang="ja-JP" altLang="en-US" dirty="0"/>
          </a:p>
        </p:txBody>
      </p:sp>
      <p:sp>
        <p:nvSpPr>
          <p:cNvPr id="2" name="正方形/長方形 1"/>
          <p:cNvSpPr/>
          <p:nvPr/>
        </p:nvSpPr>
        <p:spPr>
          <a:xfrm>
            <a:off x="8383802" y="6045381"/>
            <a:ext cx="646331" cy="646331"/>
          </a:xfrm>
          <a:prstGeom prst="rect">
            <a:avLst/>
          </a:prstGeom>
        </p:spPr>
        <p:txBody>
          <a:bodyPr wrap="none">
            <a:spAutoFit/>
          </a:bodyPr>
          <a:lstStyle/>
          <a:p>
            <a:fld id="{ED4BF1F7-6042-104B-AF7D-05FB728527F6}" type="slidenum">
              <a:rPr lang="ja-JP" altLang="en-US" sz="3600">
                <a:solidFill>
                  <a:srgbClr val="000000"/>
                </a:solidFill>
              </a:rPr>
              <a:pPr/>
              <a:t>46</a:t>
            </a:fld>
            <a:endParaRPr lang="ja-JP" altLang="en-US" sz="3600" dirty="0"/>
          </a:p>
        </p:txBody>
      </p:sp>
    </p:spTree>
    <p:extLst>
      <p:ext uri="{BB962C8B-B14F-4D97-AF65-F5344CB8AC3E}">
        <p14:creationId xmlns:p14="http://schemas.microsoft.com/office/powerpoint/2010/main" val="130021969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4.11949E-6 1.82492E-6 L 0.00087 -0.10723 " pathEditMode="relative" rAng="0" ptsTypes="AA">
                                      <p:cBhvr>
                                        <p:cTn id="6" dur="1000" fill="hold"/>
                                        <p:tgtEl>
                                          <p:spTgt spid="44"/>
                                        </p:tgtEl>
                                        <p:attrNameLst>
                                          <p:attrName>ppt_x</p:attrName>
                                          <p:attrName>ppt_y</p:attrName>
                                        </p:attrNameLst>
                                      </p:cBhvr>
                                      <p:rCtr x="35" y="-5373"/>
                                    </p:animMotion>
                                  </p:childTnLst>
                                </p:cTn>
                              </p:par>
                              <p:par>
                                <p:cTn id="7" presetID="0" presetClass="path" presetSubtype="0" accel="50000" decel="50000" fill="hold" grpId="0" nodeType="withEffect">
                                  <p:stCondLst>
                                    <p:cond delay="0"/>
                                  </p:stCondLst>
                                  <p:childTnLst>
                                    <p:animMotion origin="layout" path="M -0.00017 -0.00024 L 0.00191 -0.107 " pathEditMode="relative" rAng="0" ptsTypes="AA">
                                      <p:cBhvr>
                                        <p:cTn id="8" dur="1000" fill="hold"/>
                                        <p:tgtEl>
                                          <p:spTgt spid="43"/>
                                        </p:tgtEl>
                                        <p:attrNameLst>
                                          <p:attrName>ppt_x</p:attrName>
                                          <p:attrName>ppt_y</p:attrName>
                                        </p:attrNameLst>
                                      </p:cBhvr>
                                      <p:rCtr x="104" y="-5350"/>
                                    </p:animMotion>
                                  </p:childTnLst>
                                </p:cTn>
                              </p:par>
                              <p:par>
                                <p:cTn id="9" presetID="1" presetClass="entr" presetSubtype="0" fill="hold" grpId="0" nodeType="with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70"/>
                                        </p:tgtEl>
                                        <p:attrNameLst>
                                          <p:attrName>style.visibility</p:attrName>
                                        </p:attrNameLst>
                                      </p:cBhvr>
                                      <p:to>
                                        <p:strVal val="hidden"/>
                                      </p:to>
                                    </p:set>
                                  </p:childTnLst>
                                </p:cTn>
                              </p:par>
                              <p:par>
                                <p:cTn id="23" presetID="1" presetClass="exit" presetSubtype="0" fill="hold" grpId="2" nodeType="withEffect">
                                  <p:stCondLst>
                                    <p:cond delay="0"/>
                                  </p:stCondLst>
                                  <p:childTnLst>
                                    <p:set>
                                      <p:cBhvr>
                                        <p:cTn id="24" dur="1" fill="hold">
                                          <p:stCondLst>
                                            <p:cond delay="0"/>
                                          </p:stCondLst>
                                        </p:cTn>
                                        <p:tgtEl>
                                          <p:spTgt spid="44"/>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43"/>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4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animBg="1"/>
      <p:bldP spid="35" grpId="0" animBg="1"/>
      <p:bldP spid="41" grpId="0"/>
      <p:bldP spid="41" grpId="1"/>
      <p:bldP spid="43" grpId="0" animBg="1"/>
      <p:bldP spid="43" grpId="1" animBg="1"/>
      <p:bldP spid="44" grpId="1" animBg="1"/>
      <p:bldP spid="44" grpId="2" animBg="1"/>
      <p:bldP spid="70"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94907" y="5124614"/>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3860" y="583202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3860" y="479594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dirty="0"/>
              <a:t>置換</a:t>
            </a:r>
            <a:r>
              <a:rPr kumimoji="1" lang="ja-JP" altLang="en-US" dirty="0"/>
              <a:t>マイグレーション中の</a:t>
            </a:r>
            <a:r>
              <a:rPr kumimoji="1" lang="en-US" altLang="ja-JP" dirty="0"/>
              <a:t/>
            </a:r>
            <a:br>
              <a:rPr kumimoji="1" lang="en-US" altLang="ja-JP" dirty="0"/>
            </a:br>
            <a:r>
              <a:rPr kumimoji="1" lang="ja-JP" altLang="en-US" dirty="0"/>
              <a:t>リモートページング</a:t>
            </a:r>
            <a:r>
              <a:rPr kumimoji="1" lang="en-US" altLang="ja-JP" dirty="0"/>
              <a:t>(2/2)</a:t>
            </a:r>
            <a:endParaRPr kumimoji="1" lang="ja-JP" altLang="en-US" dirty="0"/>
          </a:p>
        </p:txBody>
      </p:sp>
      <p:sp>
        <p:nvSpPr>
          <p:cNvPr id="3" name="コンテンツ プレースホルダー 2"/>
          <p:cNvSpPr>
            <a:spLocks noGrp="1"/>
          </p:cNvSpPr>
          <p:nvPr>
            <p:ph idx="1"/>
          </p:nvPr>
        </p:nvSpPr>
        <p:spPr/>
        <p:txBody>
          <a:bodyPr/>
          <a:lstStyle/>
          <a:p>
            <a:r>
              <a:rPr lang="ja-JP" altLang="en-US" dirty="0"/>
              <a:t>ページアウトされたメモリ</a:t>
            </a:r>
            <a:endParaRPr lang="en-US" altLang="ja-JP" dirty="0"/>
          </a:p>
          <a:p>
            <a:pPr lvl="1"/>
            <a:r>
              <a:rPr lang="ja-JP" altLang="en-US" dirty="0"/>
              <a:t>メインホストから転送済みの場合、サブホストと移送先メインホストの両方に存在</a:t>
            </a:r>
            <a:endParaRPr lang="en-US" altLang="ja-JP" dirty="0"/>
          </a:p>
          <a:p>
            <a:pPr lvl="2"/>
            <a:r>
              <a:rPr lang="ja-JP" altLang="en-US" dirty="0"/>
              <a:t>後に、一方だけが更新されると整合性が保てない</a:t>
            </a:r>
            <a:endParaRPr lang="en-US" altLang="ja-JP" dirty="0"/>
          </a:p>
          <a:p>
            <a:pPr lvl="1"/>
            <a:r>
              <a:rPr lang="ja-JP" altLang="en-US" dirty="0"/>
              <a:t>移送先メインホストのメモリを無効化</a:t>
            </a:r>
            <a:endParaRPr lang="en-US" altLang="ja-JP" dirty="0"/>
          </a:p>
          <a:p>
            <a:pPr lvl="2"/>
            <a:r>
              <a:rPr lang="ja-JP" altLang="en-US" dirty="0"/>
              <a:t>サブホストにだけ存在するようにする</a:t>
            </a:r>
            <a:endParaRPr lang="en-US" altLang="ja-JP" dirty="0"/>
          </a:p>
        </p:txBody>
      </p:sp>
      <p:sp>
        <p:nvSpPr>
          <p:cNvPr id="117" name="テキスト ボックス 116"/>
          <p:cNvSpPr txBox="1">
            <a:spLocks noChangeArrowheads="1"/>
          </p:cNvSpPr>
          <p:nvPr/>
        </p:nvSpPr>
        <p:spPr bwMode="auto">
          <a:xfrm>
            <a:off x="6156880" y="4544518"/>
            <a:ext cx="2012858"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sp>
        <p:nvSpPr>
          <p:cNvPr id="118" name="右矢印 117"/>
          <p:cNvSpPr/>
          <p:nvPr/>
        </p:nvSpPr>
        <p:spPr>
          <a:xfrm>
            <a:off x="3885409" y="5261880"/>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19" name="テキスト ボックス 118"/>
          <p:cNvSpPr txBox="1">
            <a:spLocks noChangeArrowheads="1"/>
          </p:cNvSpPr>
          <p:nvPr/>
        </p:nvSpPr>
        <p:spPr bwMode="auto">
          <a:xfrm>
            <a:off x="3696494" y="4903595"/>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120" name="テキスト ボックス 17"/>
          <p:cNvSpPr txBox="1">
            <a:spLocks noChangeArrowheads="1"/>
          </p:cNvSpPr>
          <p:nvPr/>
        </p:nvSpPr>
        <p:spPr bwMode="auto">
          <a:xfrm>
            <a:off x="1200247" y="4361104"/>
            <a:ext cx="1911868" cy="358327"/>
          </a:xfrm>
          <a:prstGeom prst="rect">
            <a:avLst/>
          </a:prstGeom>
          <a:noFill/>
          <a:ln>
            <a:noFill/>
          </a:ln>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21" name="正方形/長方形 120"/>
          <p:cNvSpPr/>
          <p:nvPr/>
        </p:nvSpPr>
        <p:spPr>
          <a:xfrm>
            <a:off x="983398" y="4718753"/>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2" name="角丸四角形 121"/>
          <p:cNvSpPr/>
          <p:nvPr/>
        </p:nvSpPr>
        <p:spPr>
          <a:xfrm>
            <a:off x="1075536" y="4842832"/>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23" name="角丸四角形 122"/>
          <p:cNvSpPr/>
          <p:nvPr/>
        </p:nvSpPr>
        <p:spPr>
          <a:xfrm>
            <a:off x="1920054" y="484283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4" name="正方形/長方形 123"/>
          <p:cNvSpPr/>
          <p:nvPr/>
        </p:nvSpPr>
        <p:spPr>
          <a:xfrm>
            <a:off x="963557" y="5758499"/>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5" name="角丸四角形 124"/>
          <p:cNvSpPr/>
          <p:nvPr/>
        </p:nvSpPr>
        <p:spPr>
          <a:xfrm>
            <a:off x="2036177" y="5844031"/>
            <a:ext cx="1003302" cy="451596"/>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6" name="テキスト ボックス 125"/>
          <p:cNvSpPr txBox="1"/>
          <p:nvPr/>
        </p:nvSpPr>
        <p:spPr>
          <a:xfrm>
            <a:off x="2953286" y="5455747"/>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127" name="正方形/長方形 126"/>
          <p:cNvSpPr/>
          <p:nvPr/>
        </p:nvSpPr>
        <p:spPr>
          <a:xfrm>
            <a:off x="6016702" y="4971492"/>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28" name="角丸四角形 127"/>
          <p:cNvSpPr/>
          <p:nvPr/>
        </p:nvSpPr>
        <p:spPr>
          <a:xfrm>
            <a:off x="6085063" y="5041513"/>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29" name="角丸四角形 128"/>
          <p:cNvSpPr/>
          <p:nvPr/>
        </p:nvSpPr>
        <p:spPr>
          <a:xfrm>
            <a:off x="6987115" y="5066241"/>
            <a:ext cx="1152816" cy="651260"/>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cxnSp>
        <p:nvCxnSpPr>
          <p:cNvPr id="132" name="直線矢印コネクタ 131"/>
          <p:cNvCxnSpPr>
            <a:stCxn id="137" idx="2"/>
          </p:cNvCxnSpPr>
          <p:nvPr/>
        </p:nvCxnSpPr>
        <p:spPr>
          <a:xfrm>
            <a:off x="2849529" y="5292040"/>
            <a:ext cx="0" cy="579709"/>
          </a:xfrm>
          <a:prstGeom prst="straightConnector1">
            <a:avLst/>
          </a:prstGeom>
          <a:ln w="38100" cmpd="sng">
            <a:solidFill>
              <a:srgbClr val="2C7C9F"/>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135" name="テキスト ボックス 18"/>
          <p:cNvSpPr txBox="1">
            <a:spLocks noChangeArrowheads="1"/>
          </p:cNvSpPr>
          <p:nvPr/>
        </p:nvSpPr>
        <p:spPr bwMode="auto">
          <a:xfrm>
            <a:off x="1477124" y="6295776"/>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36" name="正方形/長方形 135"/>
          <p:cNvSpPr/>
          <p:nvPr/>
        </p:nvSpPr>
        <p:spPr>
          <a:xfrm>
            <a:off x="2725931" y="5105839"/>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37" name="正方形/長方形 136"/>
          <p:cNvSpPr/>
          <p:nvPr/>
        </p:nvSpPr>
        <p:spPr>
          <a:xfrm>
            <a:off x="2725931" y="5102369"/>
            <a:ext cx="247196" cy="189671"/>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139" name="正方形/長方形 138"/>
          <p:cNvSpPr/>
          <p:nvPr/>
        </p:nvSpPr>
        <p:spPr>
          <a:xfrm>
            <a:off x="2725931" y="5102369"/>
            <a:ext cx="247196" cy="172295"/>
          </a:xfrm>
          <a:prstGeom prst="rect">
            <a:avLst/>
          </a:prstGeom>
          <a:solidFill>
            <a:srgbClr val="2F97B5"/>
          </a:solidFill>
          <a:ln w="28575" cmpd="sng">
            <a:solidFill>
              <a:srgbClr val="3F8DE2"/>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5" name="正方形/長方形 4"/>
          <p:cNvSpPr/>
          <p:nvPr/>
        </p:nvSpPr>
        <p:spPr>
          <a:xfrm>
            <a:off x="8383802" y="6036774"/>
            <a:ext cx="646331" cy="646331"/>
          </a:xfrm>
          <a:prstGeom prst="rect">
            <a:avLst/>
          </a:prstGeom>
        </p:spPr>
        <p:txBody>
          <a:bodyPr wrap="none">
            <a:spAutoFit/>
          </a:bodyPr>
          <a:lstStyle/>
          <a:p>
            <a:fld id="{ED4BF1F7-6042-104B-AF7D-05FB728527F6}" type="slidenum">
              <a:rPr lang="ja-JP" altLang="en-US" sz="3600">
                <a:solidFill>
                  <a:srgbClr val="000000"/>
                </a:solidFill>
              </a:rPr>
              <a:pPr/>
              <a:t>47</a:t>
            </a:fld>
            <a:endParaRPr lang="ja-JP" altLang="en-US" sz="3600" dirty="0"/>
          </a:p>
        </p:txBody>
      </p:sp>
    </p:spTree>
    <p:extLst>
      <p:ext uri="{BB962C8B-B14F-4D97-AF65-F5344CB8AC3E}">
        <p14:creationId xmlns:p14="http://schemas.microsoft.com/office/powerpoint/2010/main" val="4292558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416 -0.00185 C 0.03228 -0.02868 0.13433 -0.16886 0.21625 -0.16331 C 0.29816 -0.15776 0.43076 -0.00925 0.48716 0.03123 " pathEditMode="relative" rAng="0" ptsTypes="aaa">
                                      <p:cBhvr>
                                        <p:cTn id="6" dur="2000" fill="hold"/>
                                        <p:tgtEl>
                                          <p:spTgt spid="139"/>
                                        </p:tgtEl>
                                        <p:attrNameLst>
                                          <p:attrName>ppt_x</p:attrName>
                                          <p:attrName>ppt_y</p:attrName>
                                        </p:attrNameLst>
                                      </p:cBhvr>
                                      <p:rCtr x="24557" y="-6708"/>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7.43314E-7 1.31079E-6 L -0.00052 0.12019 " pathEditMode="relative" rAng="0" ptsTypes="AA">
                                      <p:cBhvr>
                                        <p:cTn id="10" dur="1000" fill="hold"/>
                                        <p:tgtEl>
                                          <p:spTgt spid="137"/>
                                        </p:tgtEl>
                                        <p:attrNameLst>
                                          <p:attrName>ppt_x</p:attrName>
                                          <p:attrName>ppt_y</p:attrName>
                                        </p:attrNameLst>
                                      </p:cBhvr>
                                      <p:rCtr x="-35" y="5998"/>
                                    </p:animMotion>
                                  </p:childTnLst>
                                </p:cTn>
                              </p:par>
                              <p:par>
                                <p:cTn id="11" presetID="1" presetClass="entr" presetSubtype="0" fill="hold" nodeType="withEffect">
                                  <p:stCondLst>
                                    <p:cond delay="0"/>
                                  </p:stCondLst>
                                  <p:childTnLst>
                                    <p:set>
                                      <p:cBhvr>
                                        <p:cTn id="12" dur="1" fill="hold">
                                          <p:stCondLst>
                                            <p:cond delay="0"/>
                                          </p:stCondLst>
                                        </p:cTn>
                                        <p:tgtEl>
                                          <p:spTgt spid="1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6"/>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20"/>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121"/>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22"/>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123"/>
                                        </p:tgtEl>
                                        <p:attrNameLst>
                                          <p:attrName>style.visibility</p:attrName>
                                        </p:attrNameLst>
                                      </p:cBhvr>
                                      <p:to>
                                        <p:strVal val="hidden"/>
                                      </p:to>
                                    </p:set>
                                  </p:childTnLst>
                                </p:cTn>
                              </p:par>
                              <p:par>
                                <p:cTn id="27" presetID="1" presetClass="exit" presetSubtype="0" fill="hold" grpId="2" nodeType="withEffect">
                                  <p:stCondLst>
                                    <p:cond delay="0"/>
                                  </p:stCondLst>
                                  <p:childTnLst>
                                    <p:set>
                                      <p:cBhvr>
                                        <p:cTn id="28" dur="1" fill="hold">
                                          <p:stCondLst>
                                            <p:cond delay="0"/>
                                          </p:stCondLst>
                                        </p:cTn>
                                        <p:tgtEl>
                                          <p:spTgt spid="126"/>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32"/>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36"/>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118"/>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1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19" grpId="0"/>
      <p:bldP spid="120" grpId="0"/>
      <p:bldP spid="121" grpId="0" animBg="1"/>
      <p:bldP spid="122" grpId="0" animBg="1"/>
      <p:bldP spid="123" grpId="0" animBg="1"/>
      <p:bldP spid="126" grpId="0"/>
      <p:bldP spid="126" grpId="1"/>
      <p:bldP spid="126" grpId="2"/>
      <p:bldP spid="136" grpId="0" animBg="1"/>
      <p:bldP spid="137" grpId="0" animBg="1"/>
      <p:bldP spid="139"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79917" y="511205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置換マイグレーション中の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メインホストの置換マイグレーションと同様に整合性を保つ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48</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1033615">
            <a:off x="3870420" y="571369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5112053"/>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33" name="テキスト ボックス 32"/>
          <p:cNvSpPr txBox="1"/>
          <p:nvPr/>
        </p:nvSpPr>
        <p:spPr>
          <a:xfrm>
            <a:off x="2912607" y="5381302"/>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35" name="正方形/長方形 34"/>
          <p:cNvSpPr/>
          <p:nvPr/>
        </p:nvSpPr>
        <p:spPr>
          <a:xfrm>
            <a:off x="2685252" y="5086048"/>
            <a:ext cx="227355" cy="135017"/>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39" name="直線矢印コネクタ 38"/>
          <p:cNvCxnSpPr/>
          <p:nvPr/>
        </p:nvCxnSpPr>
        <p:spPr>
          <a:xfrm flipV="1">
            <a:off x="2798929" y="5242845"/>
            <a:ext cx="15845" cy="574622"/>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41" name="正方形/長方形 40"/>
          <p:cNvSpPr/>
          <p:nvPr/>
        </p:nvSpPr>
        <p:spPr>
          <a:xfrm>
            <a:off x="2665411" y="5048770"/>
            <a:ext cx="247196" cy="172295"/>
          </a:xfrm>
          <a:prstGeom prst="rect">
            <a:avLst/>
          </a:prstGeom>
          <a:solidFill>
            <a:schemeClr val="accent1"/>
          </a:solidFill>
          <a:ln w="28575" cmpd="sng">
            <a:solidFill>
              <a:schemeClr val="accent1"/>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rgbClr val="0070C0"/>
              </a:solidFill>
            </a:endParaRPr>
          </a:p>
        </p:txBody>
      </p:sp>
    </p:spTree>
    <p:extLst>
      <p:ext uri="{BB962C8B-B14F-4D97-AF65-F5344CB8AC3E}">
        <p14:creationId xmlns:p14="http://schemas.microsoft.com/office/powerpoint/2010/main" val="4176074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017 0.00787 L 4.16667E-6 0.1125 " pathEditMode="relative" rAng="0" ptsTypes="AA">
                                      <p:cBhvr>
                                        <p:cTn id="6" dur="1000" fill="hold"/>
                                        <p:tgtEl>
                                          <p:spTgt spid="41"/>
                                        </p:tgtEl>
                                        <p:attrNameLst>
                                          <p:attrName>ppt_x</p:attrName>
                                          <p:attrName>ppt_y</p:attrName>
                                        </p:attrNameLst>
                                      </p:cBhvr>
                                      <p:rCtr x="-17" y="5231"/>
                                    </p:animMotion>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33"/>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9"/>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20" grpId="0"/>
      <p:bldP spid="33" grpId="0"/>
      <p:bldP spid="33" grpId="1"/>
      <p:bldP spid="41" grpId="0" animBg="1"/>
      <p:bldP spid="41" grpId="1" animBg="1"/>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9917" y="510147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5670674"/>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469981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置換マイグレーション中の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メインホストの置換マイグレーションと同様に整合性を保つ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49</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30829"/>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0524000">
            <a:off x="3870418" y="5653051"/>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494816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47415"/>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0506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29143"/>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コア</a:t>
            </a:r>
          </a:p>
        </p:txBody>
      </p:sp>
      <p:sp>
        <p:nvSpPr>
          <p:cNvPr id="11" name="角丸四角形 122"/>
          <p:cNvSpPr/>
          <p:nvPr/>
        </p:nvSpPr>
        <p:spPr>
          <a:xfrm>
            <a:off x="1905064" y="4729143"/>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44810"/>
            <a:ext cx="2290730"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30342"/>
            <a:ext cx="1003302" cy="451745"/>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57803"/>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27824"/>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7" name="角丸四角形 128"/>
          <p:cNvSpPr/>
          <p:nvPr/>
        </p:nvSpPr>
        <p:spPr>
          <a:xfrm>
            <a:off x="6972125" y="4952552"/>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テキスト ボックス 130"/>
          <p:cNvSpPr txBox="1"/>
          <p:nvPr/>
        </p:nvSpPr>
        <p:spPr>
          <a:xfrm>
            <a:off x="948567" y="5312347"/>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sp>
        <p:nvSpPr>
          <p:cNvPr id="20" name="テキスト ボックス 18"/>
          <p:cNvSpPr txBox="1">
            <a:spLocks noChangeArrowheads="1"/>
          </p:cNvSpPr>
          <p:nvPr/>
        </p:nvSpPr>
        <p:spPr bwMode="auto">
          <a:xfrm>
            <a:off x="1462134" y="6182087"/>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26" name="正方形/長方形 25"/>
          <p:cNvSpPr/>
          <p:nvPr/>
        </p:nvSpPr>
        <p:spPr>
          <a:xfrm>
            <a:off x="2137208" y="5808626"/>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28" name="直線矢印コネクタ 27"/>
          <p:cNvCxnSpPr>
            <a:endCxn id="29" idx="0"/>
          </p:cNvCxnSpPr>
          <p:nvPr/>
        </p:nvCxnSpPr>
        <p:spPr>
          <a:xfrm>
            <a:off x="2244948" y="5232262"/>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9" name="正方形/長方形 28"/>
          <p:cNvSpPr/>
          <p:nvPr/>
        </p:nvSpPr>
        <p:spPr>
          <a:xfrm>
            <a:off x="2121350" y="5811971"/>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0" name="正方形/長方形 29"/>
          <p:cNvSpPr/>
          <p:nvPr/>
        </p:nvSpPr>
        <p:spPr>
          <a:xfrm>
            <a:off x="2137208" y="5822150"/>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3416413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0.00486 C 0.05486 0.0044 0.2375 0.06597 0.32899 0.05116 C 0.42049 0.03634 0.50313 -0.06366 0.54896 -0.09375 " pathEditMode="relative" rAng="0" ptsTypes="aaa">
                                      <p:cBhvr>
                                        <p:cTn id="6" dur="2000" fill="hold"/>
                                        <p:tgtEl>
                                          <p:spTgt spid="30"/>
                                        </p:tgtEl>
                                        <p:attrNameLst>
                                          <p:attrName>ppt_x</p:attrName>
                                          <p:attrName>ppt_y</p:attrName>
                                        </p:attrNameLst>
                                      </p:cBhvr>
                                      <p:rCtr x="27448" y="-903"/>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226 -0.00856 L -0.00017 -0.11528 " pathEditMode="relative" rAng="0" ptsTypes="AA">
                                      <p:cBhvr>
                                        <p:cTn id="10" dur="1000" fill="hold"/>
                                        <p:tgtEl>
                                          <p:spTgt spid="29"/>
                                        </p:tgtEl>
                                        <p:attrNameLst>
                                          <p:attrName>ppt_x</p:attrName>
                                          <p:attrName>ppt_y</p:attrName>
                                        </p:attrNameLst>
                                      </p:cBhvr>
                                      <p:rCtr x="104" y="-5347"/>
                                    </p:animMotion>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18" grpId="0"/>
      <p:bldP spid="18" grpId="1"/>
      <p:bldP spid="20" grpId="0"/>
      <p:bldP spid="26" grpId="0" animBg="1"/>
      <p:bldP spid="29" grpId="0"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p:cNvPicPr>
            <a:picLocks noChangeAspect="1"/>
          </p:cNvPicPr>
          <p:nvPr/>
        </p:nvPicPr>
        <p:blipFill>
          <a:blip r:embed="rId3"/>
          <a:stretch>
            <a:fillRect/>
          </a:stretch>
        </p:blipFill>
        <p:spPr>
          <a:xfrm>
            <a:off x="5966022" y="5700723"/>
            <a:ext cx="838708" cy="1051433"/>
          </a:xfrm>
          <a:prstGeom prst="rect">
            <a:avLst/>
          </a:prstGeom>
        </p:spPr>
      </p:pic>
      <p:sp>
        <p:nvSpPr>
          <p:cNvPr id="2" name="タイトル 1"/>
          <p:cNvSpPr>
            <a:spLocks noGrp="1"/>
          </p:cNvSpPr>
          <p:nvPr>
            <p:ph type="title"/>
          </p:nvPr>
        </p:nvSpPr>
        <p:spPr/>
        <p:txBody>
          <a:bodyPr/>
          <a:lstStyle/>
          <a:p>
            <a:r>
              <a:rPr lang="ja-JP" altLang="en-US"/>
              <a:t>分割メモリ</a:t>
            </a:r>
            <a:r>
              <a:rPr lang="en-US" altLang="ja-JP"/>
              <a:t>VM</a:t>
            </a:r>
            <a:r>
              <a:rPr lang="ja-JP" altLang="en-US"/>
              <a:t>の</a:t>
            </a:r>
            <a:r>
              <a:rPr lang="en-US" altLang="ja-JP"/>
              <a:t/>
            </a:r>
            <a:br>
              <a:rPr lang="en-US" altLang="ja-JP"/>
            </a:br>
            <a:r>
              <a:rPr lang="ja-JP" altLang="en-US"/>
              <a:t>マイグレーションにおける問題</a:t>
            </a:r>
            <a:endParaRPr lang="ja-JP" altLang="en-US" dirty="0"/>
          </a:p>
        </p:txBody>
      </p:sp>
      <p:sp>
        <p:nvSpPr>
          <p:cNvPr id="3" name="コンテンツ プレースホルダー 2"/>
          <p:cNvSpPr>
            <a:spLocks noGrp="1"/>
          </p:cNvSpPr>
          <p:nvPr>
            <p:ph idx="1"/>
          </p:nvPr>
        </p:nvSpPr>
        <p:spPr/>
        <p:txBody>
          <a:bodyPr/>
          <a:lstStyle/>
          <a:p>
            <a:r>
              <a:rPr lang="ja-JP" altLang="en-US" dirty="0"/>
              <a:t>マイグレーション性能が大幅に低下</a:t>
            </a:r>
            <a:endParaRPr lang="en-US" altLang="ja-JP" dirty="0"/>
          </a:p>
          <a:p>
            <a:pPr lvl="1"/>
            <a:r>
              <a:rPr lang="ja-JP" altLang="en-US" dirty="0"/>
              <a:t>従来のマイグレーションではリモートページングが頻発</a:t>
            </a:r>
            <a:endParaRPr lang="en-US" altLang="ja-JP" dirty="0"/>
          </a:p>
          <a:p>
            <a:pPr lvl="1"/>
            <a:r>
              <a:rPr lang="ja-JP" altLang="en-US" dirty="0"/>
              <a:t>実験では、通常</a:t>
            </a:r>
            <a:r>
              <a:rPr lang="en-US" altLang="ja-JP" dirty="0"/>
              <a:t>VM</a:t>
            </a:r>
            <a:r>
              <a:rPr lang="ja-JP" altLang="en-US" dirty="0"/>
              <a:t>のマイグレーションの</a:t>
            </a:r>
            <a:r>
              <a:rPr lang="en-US" altLang="ja-JP" dirty="0"/>
              <a:t>6</a:t>
            </a:r>
            <a:r>
              <a:rPr lang="ja-JP" altLang="en-US" dirty="0"/>
              <a:t>倍の時間</a:t>
            </a:r>
            <a:endParaRPr lang="en-US" altLang="ja-JP" dirty="0"/>
          </a:p>
          <a:p>
            <a:r>
              <a:rPr lang="ja-JP" altLang="en-US" dirty="0"/>
              <a:t>常に</a:t>
            </a:r>
            <a:r>
              <a:rPr lang="en-US" altLang="ja-JP" dirty="0"/>
              <a:t>VM</a:t>
            </a:r>
            <a:r>
              <a:rPr lang="ja-JP" altLang="en-US" dirty="0"/>
              <a:t>全体をマイグレーションする必要</a:t>
            </a:r>
            <a:endParaRPr lang="en-US" altLang="ja-JP" dirty="0"/>
          </a:p>
          <a:p>
            <a:pPr lvl="1"/>
            <a:r>
              <a:rPr lang="ja-JP" altLang="en-US" dirty="0"/>
              <a:t>一部のホストのメンテナンス時でも他のホスト上の</a:t>
            </a:r>
            <a:r>
              <a:rPr lang="en-US" altLang="ja-JP" dirty="0"/>
              <a:t>VM</a:t>
            </a:r>
            <a:r>
              <a:rPr lang="ja-JP" altLang="en-US" dirty="0"/>
              <a:t>のメモリも転送</a:t>
            </a:r>
            <a:endParaRPr lang="en-US" altLang="ja-JP" dirty="0"/>
          </a:p>
        </p:txBody>
      </p:sp>
      <p:sp>
        <p:nvSpPr>
          <p:cNvPr id="8" name="テキスト ボックス 11"/>
          <p:cNvSpPr txBox="1">
            <a:spLocks noChangeArrowheads="1"/>
          </p:cNvSpPr>
          <p:nvPr/>
        </p:nvSpPr>
        <p:spPr bwMode="auto">
          <a:xfrm>
            <a:off x="4071523" y="4699145"/>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9" name="テキスト ボックス 8"/>
          <p:cNvSpPr txBox="1">
            <a:spLocks noChangeArrowheads="1"/>
          </p:cNvSpPr>
          <p:nvPr/>
        </p:nvSpPr>
        <p:spPr bwMode="auto">
          <a:xfrm>
            <a:off x="6804730" y="4331685"/>
            <a:ext cx="138653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p>
        </p:txBody>
      </p:sp>
      <p:sp>
        <p:nvSpPr>
          <p:cNvPr id="10" name="正方形/長方形 9"/>
          <p:cNvSpPr/>
          <p:nvPr/>
        </p:nvSpPr>
        <p:spPr>
          <a:xfrm>
            <a:off x="6320663" y="4830264"/>
            <a:ext cx="2270888" cy="1388326"/>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pic>
        <p:nvPicPr>
          <p:cNvPr id="11" name="図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9117" y="580346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9117" y="4857646"/>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正方形/長方形 12"/>
          <p:cNvSpPr/>
          <p:nvPr/>
        </p:nvSpPr>
        <p:spPr>
          <a:xfrm>
            <a:off x="1040159" y="4699145"/>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4" name="正方形/長方形 13"/>
          <p:cNvSpPr/>
          <p:nvPr/>
        </p:nvSpPr>
        <p:spPr>
          <a:xfrm>
            <a:off x="1021783" y="5771428"/>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15" name="テキスト ボックス 17"/>
          <p:cNvSpPr txBox="1">
            <a:spLocks noChangeArrowheads="1"/>
          </p:cNvSpPr>
          <p:nvPr/>
        </p:nvSpPr>
        <p:spPr bwMode="auto">
          <a:xfrm>
            <a:off x="1179744" y="4343997"/>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16" name="テキスト ボックス 18"/>
          <p:cNvSpPr txBox="1">
            <a:spLocks noChangeArrowheads="1"/>
          </p:cNvSpPr>
          <p:nvPr/>
        </p:nvSpPr>
        <p:spPr bwMode="auto">
          <a:xfrm>
            <a:off x="1179744" y="6378440"/>
            <a:ext cx="189133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17" name="角丸四角形 16"/>
          <p:cNvSpPr/>
          <p:nvPr/>
        </p:nvSpPr>
        <p:spPr>
          <a:xfrm>
            <a:off x="1149210" y="5851858"/>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8" name="角丸四角形 17"/>
          <p:cNvSpPr/>
          <p:nvPr/>
        </p:nvSpPr>
        <p:spPr>
          <a:xfrm>
            <a:off x="1167586" y="4807675"/>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19" name="角丸四角形 18"/>
          <p:cNvSpPr/>
          <p:nvPr/>
        </p:nvSpPr>
        <p:spPr>
          <a:xfrm>
            <a:off x="2052455" y="4807675"/>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0" name="右矢印 12"/>
          <p:cNvSpPr/>
          <p:nvPr/>
        </p:nvSpPr>
        <p:spPr>
          <a:xfrm>
            <a:off x="4461351" y="5237479"/>
            <a:ext cx="615809" cy="710086"/>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21" name="角丸四角形 20"/>
          <p:cNvSpPr/>
          <p:nvPr/>
        </p:nvSpPr>
        <p:spPr>
          <a:xfrm>
            <a:off x="1149210" y="5851858"/>
            <a:ext cx="1152816" cy="25533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2" name="角丸四角形 21"/>
          <p:cNvSpPr/>
          <p:nvPr/>
        </p:nvSpPr>
        <p:spPr>
          <a:xfrm>
            <a:off x="1149210" y="6107191"/>
            <a:ext cx="1152816" cy="255333"/>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Tree>
    <p:extLst>
      <p:ext uri="{BB962C8B-B14F-4D97-AF65-F5344CB8AC3E}">
        <p14:creationId xmlns:p14="http://schemas.microsoft.com/office/powerpoint/2010/main" val="7445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1.85185E-6 C 0.08958 -0.05347 0.18299 -0.1125 0.27778 -0.10949 C 0.37257 -0.10648 0.50833 -0.00833 0.56892 0.01829 " pathEditMode="relative" rAng="0" ptsTypes="aaa">
                                      <p:cBhvr>
                                        <p:cTn id="6" dur="2000" fill="hold"/>
                                        <p:tgtEl>
                                          <p:spTgt spid="19"/>
                                        </p:tgtEl>
                                        <p:attrNameLst>
                                          <p:attrName>ppt_x</p:attrName>
                                          <p:attrName>ppt_y</p:attrName>
                                        </p:attrNameLst>
                                      </p:cBhvr>
                                      <p:rCtr x="28438" y="-4722"/>
                                    </p:animMotion>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0.00121 0.00046 L 0.09879 -0.13241 " pathEditMode="relative" rAng="0" ptsTypes="AA">
                                      <p:cBhvr>
                                        <p:cTn id="18" dur="1000" fill="hold"/>
                                        <p:tgtEl>
                                          <p:spTgt spid="21"/>
                                        </p:tgtEl>
                                        <p:attrNameLst>
                                          <p:attrName>ppt_x</p:attrName>
                                          <p:attrName>ppt_y</p:attrName>
                                        </p:attrNameLst>
                                      </p:cBhvr>
                                      <p:rCtr x="5000" y="-6644"/>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2" nodeType="clickEffect">
                                  <p:stCondLst>
                                    <p:cond delay="0"/>
                                  </p:stCondLst>
                                  <p:childTnLst>
                                    <p:animMotion origin="layout" path="M 0.09878 -0.13241 C 0.16545 -0.1919 0.23229 -0.25625 0.32691 -0.24329 C 0.42152 -0.23032 0.59583 -0.09329 0.66666 -0.05394 " pathEditMode="relative" rAng="0" ptsTypes="aaa">
                                      <p:cBhvr>
                                        <p:cTn id="22" dur="2000" fill="hold"/>
                                        <p:tgtEl>
                                          <p:spTgt spid="21"/>
                                        </p:tgtEl>
                                        <p:attrNameLst>
                                          <p:attrName>ppt_x</p:attrName>
                                          <p:attrName>ppt_y</p:attrName>
                                        </p:attrNameLst>
                                      </p:cBhvr>
                                      <p:rCtr x="28385" y="-2269"/>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1" nodeType="clickEffect">
                                  <p:stCondLst>
                                    <p:cond delay="0"/>
                                  </p:stCondLst>
                                  <p:childTnLst>
                                    <p:animMotion origin="layout" path="M 3.61111E-6 3.7037E-7 L 0.09878 -0.17153 " pathEditMode="relative" rAng="0" ptsTypes="AA">
                                      <p:cBhvr>
                                        <p:cTn id="26" dur="1000" fill="hold"/>
                                        <p:tgtEl>
                                          <p:spTgt spid="22"/>
                                        </p:tgtEl>
                                        <p:attrNameLst>
                                          <p:attrName>ppt_x</p:attrName>
                                          <p:attrName>ppt_y</p:attrName>
                                        </p:attrNameLst>
                                      </p:cBhvr>
                                      <p:rCtr x="4931" y="-8588"/>
                                    </p:animMotion>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2" nodeType="clickEffect">
                                  <p:stCondLst>
                                    <p:cond delay="0"/>
                                  </p:stCondLst>
                                  <p:childTnLst>
                                    <p:animMotion origin="layout" path="M 0.09878 -0.16968 C 0.13715 -0.18334 0.23489 -0.26875 0.32951 -0.24931 C 0.42413 -0.22986 0.59635 -0.09352 0.66666 -0.05255 " pathEditMode="relative" rAng="0" ptsTypes="aaa">
                                      <p:cBhvr>
                                        <p:cTn id="30" dur="2000" fill="hold"/>
                                        <p:tgtEl>
                                          <p:spTgt spid="22"/>
                                        </p:tgtEl>
                                        <p:attrNameLst>
                                          <p:attrName>ppt_x</p:attrName>
                                          <p:attrName>ppt_y</p:attrName>
                                        </p:attrNameLst>
                                      </p:cBhvr>
                                      <p:rCtr x="28385" y="903"/>
                                    </p:animMotion>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grpId="0" nodeType="clickEffect">
                                  <p:stCondLst>
                                    <p:cond delay="0"/>
                                  </p:stCondLst>
                                  <p:childTnLst>
                                    <p:animMotion origin="layout" path="M -0.00451 -0.00579 C 0.12066 -0.06158 0.24358 -0.12917 0.33924 -0.1169 C 0.43472 -0.10463 0.5217 0.02963 0.56979 0.06829 " pathEditMode="relative" rAng="0" ptsTypes="aaa">
                                      <p:cBhvr>
                                        <p:cTn id="34" dur="2000" fill="hold"/>
                                        <p:tgtEl>
                                          <p:spTgt spid="18"/>
                                        </p:tgtEl>
                                        <p:attrNameLst>
                                          <p:attrName>ppt_x</p:attrName>
                                          <p:attrName>ppt_y</p:attrName>
                                        </p:attrNameLst>
                                      </p:cBhvr>
                                      <p:rCtr x="28715" y="-247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1" grpId="0" animBg="1"/>
      <p:bldP spid="21" grpId="1" animBg="1"/>
      <p:bldP spid="21" grpId="2" animBg="1"/>
      <p:bldP spid="22" grpId="0" animBg="1"/>
      <p:bldP spid="22" grpId="1" animBg="1"/>
      <p:bldP spid="22" grpId="2" animBg="1"/>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8676" y="566504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8676" y="4507626"/>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title"/>
          </p:nvPr>
        </p:nvSpPr>
        <p:spPr/>
        <p:txBody>
          <a:bodyPr/>
          <a:lstStyle/>
          <a:p>
            <a:r>
              <a:rPr lang="ja-JP" altLang="en-US" dirty="0"/>
              <a:t>分割マイグレーションの問題</a:t>
            </a:r>
            <a:r>
              <a:rPr lang="en-US" altLang="ja-JP" sz="3600" dirty="0"/>
              <a:t>(2/2)</a:t>
            </a:r>
            <a:endParaRPr lang="ja-JP" altLang="en-US" sz="3600" dirty="0"/>
          </a:p>
        </p:txBody>
      </p:sp>
      <p:sp>
        <p:nvSpPr>
          <p:cNvPr id="3" name="コンテンツ プレースホルダー 2"/>
          <p:cNvSpPr>
            <a:spLocks noGrp="1"/>
          </p:cNvSpPr>
          <p:nvPr>
            <p:ph idx="1"/>
          </p:nvPr>
        </p:nvSpPr>
        <p:spPr/>
        <p:txBody>
          <a:bodyPr/>
          <a:lstStyle/>
          <a:p>
            <a:r>
              <a:rPr lang="ja-JP" altLang="en-US" dirty="0"/>
              <a:t>リモートページングにより</a:t>
            </a:r>
            <a:r>
              <a:rPr lang="en-US" altLang="ja-JP" dirty="0"/>
              <a:t>VM</a:t>
            </a:r>
            <a:r>
              <a:rPr lang="ja-JP" altLang="en-US" dirty="0"/>
              <a:t>の性能が低下</a:t>
            </a:r>
            <a:endParaRPr lang="en-US" altLang="ja-JP" dirty="0"/>
          </a:p>
          <a:p>
            <a:pPr lvl="1"/>
            <a:r>
              <a:rPr lang="ja-JP" altLang="en-US" dirty="0"/>
              <a:t>高速なネットワークでもメモリよりかなり遅い</a:t>
            </a:r>
            <a:endParaRPr lang="en-US" altLang="ja-JP" dirty="0"/>
          </a:p>
          <a:p>
            <a:pPr lvl="1"/>
            <a:r>
              <a:rPr lang="ja-JP" altLang="en-US" dirty="0"/>
              <a:t>使用頻度の高いメモリがメインホストに入りきらない場合は性能が大幅に低下</a:t>
            </a:r>
            <a:endParaRPr lang="en-US" altLang="ja-JP" dirty="0"/>
          </a:p>
          <a:p>
            <a:pPr lvl="2"/>
            <a:r>
              <a:rPr lang="ja-JP" altLang="en-US" dirty="0"/>
              <a:t>例：メモリデータベースの性能が</a:t>
            </a:r>
            <a:r>
              <a:rPr lang="en-US" altLang="ja-JP" dirty="0"/>
              <a:t>70%</a:t>
            </a:r>
            <a:r>
              <a:rPr lang="ja-JP" altLang="en-US" dirty="0"/>
              <a:t>低下</a:t>
            </a:r>
            <a:endParaRPr lang="en-US" altLang="ja-JP" dirty="0"/>
          </a:p>
          <a:p>
            <a:endParaRPr lang="en-US" altLang="ja-JP" dirty="0"/>
          </a:p>
        </p:txBody>
      </p:sp>
      <p:sp>
        <p:nvSpPr>
          <p:cNvPr id="12" name="スライド番号プレースホルダー 11"/>
          <p:cNvSpPr>
            <a:spLocks noGrp="1"/>
          </p:cNvSpPr>
          <p:nvPr>
            <p:ph type="sldNum" sz="quarter" idx="12"/>
          </p:nvPr>
        </p:nvSpPr>
        <p:spPr/>
        <p:txBody>
          <a:bodyPr/>
          <a:lstStyle/>
          <a:p>
            <a:fld id="{ED4BF1F7-6042-104B-AF7D-05FB728527F6}" type="slidenum">
              <a:rPr lang="ja-JP" altLang="en-US" smtClean="0">
                <a:solidFill>
                  <a:schemeClr val="tx1"/>
                </a:solidFill>
              </a:rPr>
              <a:pPr/>
              <a:t>50</a:t>
            </a:fld>
            <a:endParaRPr lang="ja-JP" altLang="en-US" dirty="0">
              <a:solidFill>
                <a:schemeClr val="tx1"/>
              </a:solidFill>
            </a:endParaRPr>
          </a:p>
        </p:txBody>
      </p:sp>
      <p:sp>
        <p:nvSpPr>
          <p:cNvPr id="4" name="正方形/長方形 3"/>
          <p:cNvSpPr/>
          <p:nvPr/>
        </p:nvSpPr>
        <p:spPr>
          <a:xfrm>
            <a:off x="896442" y="4294027"/>
            <a:ext cx="2134084" cy="791710"/>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5" name="角丸四角形 4"/>
          <p:cNvSpPr/>
          <p:nvPr/>
        </p:nvSpPr>
        <p:spPr>
          <a:xfrm>
            <a:off x="982578" y="4429106"/>
            <a:ext cx="730899" cy="526934"/>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6" name="角丸四角形 5"/>
          <p:cNvSpPr/>
          <p:nvPr/>
        </p:nvSpPr>
        <p:spPr>
          <a:xfrm>
            <a:off x="1848417" y="4429105"/>
            <a:ext cx="1077470" cy="526935"/>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7" name="テキスト ボックス 43"/>
          <p:cNvSpPr txBox="1">
            <a:spLocks noChangeArrowheads="1"/>
          </p:cNvSpPr>
          <p:nvPr/>
        </p:nvSpPr>
        <p:spPr bwMode="auto">
          <a:xfrm>
            <a:off x="896442" y="3973962"/>
            <a:ext cx="2029444"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メインホスト</a:t>
            </a:r>
          </a:p>
        </p:txBody>
      </p:sp>
      <p:sp>
        <p:nvSpPr>
          <p:cNvPr id="8" name="正方形/長方形 7"/>
          <p:cNvSpPr/>
          <p:nvPr/>
        </p:nvSpPr>
        <p:spPr>
          <a:xfrm>
            <a:off x="994818" y="5665776"/>
            <a:ext cx="1879695" cy="707624"/>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9" name="テキスト ボックス 47"/>
          <p:cNvSpPr txBox="1">
            <a:spLocks noChangeArrowheads="1"/>
          </p:cNvSpPr>
          <p:nvPr/>
        </p:nvSpPr>
        <p:spPr bwMode="auto">
          <a:xfrm>
            <a:off x="994818" y="6363729"/>
            <a:ext cx="187969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　　　サブホスト</a:t>
            </a:r>
          </a:p>
        </p:txBody>
      </p:sp>
      <p:sp>
        <p:nvSpPr>
          <p:cNvPr id="10" name="テキスト ボックス 11"/>
          <p:cNvSpPr txBox="1">
            <a:spLocks noChangeArrowheads="1"/>
          </p:cNvSpPr>
          <p:nvPr/>
        </p:nvSpPr>
        <p:spPr bwMode="auto">
          <a:xfrm>
            <a:off x="1963484" y="5133011"/>
            <a:ext cx="234325" cy="61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en-US" altLang="ja-JP" dirty="0"/>
          </a:p>
          <a:p>
            <a:endParaRPr lang="ja-JP" altLang="en-US" dirty="0"/>
          </a:p>
        </p:txBody>
      </p:sp>
      <p:sp>
        <p:nvSpPr>
          <p:cNvPr id="11" name="テキスト ボックス 10"/>
          <p:cNvSpPr txBox="1"/>
          <p:nvPr/>
        </p:nvSpPr>
        <p:spPr>
          <a:xfrm>
            <a:off x="2279739" y="5133011"/>
            <a:ext cx="1189548" cy="353943"/>
          </a:xfrm>
          <a:prstGeom prst="rect">
            <a:avLst/>
          </a:prstGeom>
          <a:noFill/>
        </p:spPr>
        <p:txBody>
          <a:bodyPr wrap="none" rtlCol="0">
            <a:spAutoFit/>
          </a:bodyPr>
          <a:lstStyle/>
          <a:p>
            <a:r>
              <a:rPr kumimoji="1" lang="ja-JP" altLang="en-US" dirty="0"/>
              <a:t>ページング</a:t>
            </a:r>
          </a:p>
        </p:txBody>
      </p:sp>
      <p:sp>
        <p:nvSpPr>
          <p:cNvPr id="13" name="角丸四角形 12"/>
          <p:cNvSpPr/>
          <p:nvPr/>
        </p:nvSpPr>
        <p:spPr>
          <a:xfrm>
            <a:off x="1376285" y="5756224"/>
            <a:ext cx="1077470" cy="564919"/>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4" name="左右矢印 13"/>
          <p:cNvSpPr/>
          <p:nvPr/>
        </p:nvSpPr>
        <p:spPr>
          <a:xfrm rot="5400000">
            <a:off x="1609789" y="5150979"/>
            <a:ext cx="592958" cy="436642"/>
          </a:xfrm>
          <a:prstGeom prst="leftRightArrow">
            <a:avLst/>
          </a:prstGeom>
          <a:solidFill>
            <a:srgbClr val="FF0000"/>
          </a:solidFill>
          <a:ln>
            <a:solidFill>
              <a:srgbClr val="FF0000"/>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7383" y="3742267"/>
            <a:ext cx="5395913" cy="312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9019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9917" y="511205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部分マイグレーション中の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メインホストの部分マイグレーションと同様に整合性を保つ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51</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0524000">
            <a:off x="3870418" y="5663634"/>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4958752"/>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30"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745"/>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テキスト ボックス 130"/>
          <p:cNvSpPr txBox="1"/>
          <p:nvPr/>
        </p:nvSpPr>
        <p:spPr>
          <a:xfrm>
            <a:off x="948567" y="5322930"/>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26" name="正方形/長方形 25"/>
          <p:cNvSpPr/>
          <p:nvPr/>
        </p:nvSpPr>
        <p:spPr>
          <a:xfrm>
            <a:off x="2137208" y="5819209"/>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28" name="直線矢印コネクタ 27"/>
          <p:cNvCxnSpPr>
            <a:endCxn id="29" idx="0"/>
          </p:cNvCxnSpPr>
          <p:nvPr/>
        </p:nvCxnSpPr>
        <p:spPr>
          <a:xfrm>
            <a:off x="2244948" y="5242845"/>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9" name="正方形/長方形 28"/>
          <p:cNvSpPr/>
          <p:nvPr/>
        </p:nvSpPr>
        <p:spPr>
          <a:xfrm>
            <a:off x="2121350" y="5822554"/>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0" name="正方形/長方形 29"/>
          <p:cNvSpPr/>
          <p:nvPr/>
        </p:nvSpPr>
        <p:spPr>
          <a:xfrm>
            <a:off x="2137208" y="5832733"/>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1939634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0.00486 C 0.05486 0.0044 0.2375 0.06597 0.32899 0.05116 C 0.42049 0.03634 0.50313 -0.06366 0.54896 -0.09375 " pathEditMode="relative" rAng="0" ptsTypes="aaa">
                                      <p:cBhvr>
                                        <p:cTn id="6" dur="2000" fill="hold"/>
                                        <p:tgtEl>
                                          <p:spTgt spid="30"/>
                                        </p:tgtEl>
                                        <p:attrNameLst>
                                          <p:attrName>ppt_x</p:attrName>
                                          <p:attrName>ppt_y</p:attrName>
                                        </p:attrNameLst>
                                      </p:cBhvr>
                                      <p:rCtr x="27448" y="-903"/>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226 -0.00856 L -0.00017 -0.11528 " pathEditMode="relative" rAng="0" ptsTypes="AA">
                                      <p:cBhvr>
                                        <p:cTn id="10" dur="1000" fill="hold"/>
                                        <p:tgtEl>
                                          <p:spTgt spid="29"/>
                                        </p:tgtEl>
                                        <p:attrNameLst>
                                          <p:attrName>ppt_x</p:attrName>
                                          <p:attrName>ppt_y</p:attrName>
                                        </p:attrNameLst>
                                      </p:cBhvr>
                                      <p:rCtr x="104" y="-5347"/>
                                    </p:animMotion>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8"/>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18" grpId="0"/>
      <p:bldP spid="18" grpId="1"/>
      <p:bldP spid="20" grpId="0"/>
      <p:bldP spid="26" grpId="0" animBg="1"/>
      <p:bldP spid="29" grpId="0" animBg="1"/>
      <p:bldP spid="30"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9917" y="511205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部分マイグレーション中の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メインホストの部分マイグレーションと同様に整合性を保つ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52</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0788791">
            <a:off x="3870418" y="5719844"/>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5159119"/>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8" name="テキスト ボックス 130"/>
          <p:cNvSpPr txBox="1"/>
          <p:nvPr/>
        </p:nvSpPr>
        <p:spPr>
          <a:xfrm>
            <a:off x="948567" y="5322930"/>
            <a:ext cx="1172783" cy="358327"/>
          </a:xfrm>
          <a:prstGeom prst="rect">
            <a:avLst/>
          </a:prstGeom>
          <a:noFill/>
        </p:spPr>
        <p:txBody>
          <a:bodyPr wrap="none" lIns="95789" tIns="47891" rIns="95789" bIns="47891" rtlCol="0">
            <a:spAutoFit/>
          </a:bodyPr>
          <a:lstStyle/>
          <a:p>
            <a:r>
              <a:rPr kumimoji="1" lang="ja-JP" altLang="en-US" dirty="0">
                <a:solidFill>
                  <a:srgbClr val="000000"/>
                </a:solidFill>
              </a:rPr>
              <a:t>ページイン</a:t>
            </a: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24" name="フリーフォーム 139"/>
          <p:cNvSpPr/>
          <p:nvPr/>
        </p:nvSpPr>
        <p:spPr>
          <a:xfrm flipV="1">
            <a:off x="3141105" y="5352640"/>
            <a:ext cx="4008808" cy="899977"/>
          </a:xfrm>
          <a:custGeom>
            <a:avLst/>
            <a:gdLst>
              <a:gd name="connsiteX0" fmla="*/ 0 w 4922280"/>
              <a:gd name="connsiteY0" fmla="*/ 409355 h 789464"/>
              <a:gd name="connsiteX1" fmla="*/ 2676293 w 4922280"/>
              <a:gd name="connsiteY1" fmla="*/ 776724 h 789464"/>
              <a:gd name="connsiteX2" fmla="*/ 4922280 w 4922280"/>
              <a:gd name="connsiteY2" fmla="*/ 0 h 789464"/>
              <a:gd name="connsiteX0" fmla="*/ 0 w 4922280"/>
              <a:gd name="connsiteY0" fmla="*/ 759842 h 793693"/>
              <a:gd name="connsiteX1" fmla="*/ 2140956 w 4922280"/>
              <a:gd name="connsiteY1" fmla="*/ 7641 h 793693"/>
              <a:gd name="connsiteX2" fmla="*/ 4922280 w 4922280"/>
              <a:gd name="connsiteY2" fmla="*/ 350487 h 793693"/>
              <a:gd name="connsiteX0" fmla="*/ 0 w 4922280"/>
              <a:gd name="connsiteY0" fmla="*/ 896535 h 930386"/>
              <a:gd name="connsiteX1" fmla="*/ 2140956 w 4922280"/>
              <a:gd name="connsiteY1" fmla="*/ 144334 h 930386"/>
              <a:gd name="connsiteX2" fmla="*/ 4922280 w 4922280"/>
              <a:gd name="connsiteY2" fmla="*/ 487180 h 930386"/>
              <a:gd name="connsiteX0" fmla="*/ 0 w 4675201"/>
              <a:gd name="connsiteY0" fmla="*/ 822712 h 1593994"/>
              <a:gd name="connsiteX1" fmla="*/ 2140956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22712 h 1593994"/>
              <a:gd name="connsiteX1" fmla="*/ 1770338 w 4675201"/>
              <a:gd name="connsiteY1" fmla="*/ 70511 h 1593994"/>
              <a:gd name="connsiteX2" fmla="*/ 4675201 w 4675201"/>
              <a:gd name="connsiteY2" fmla="*/ 1593994 h 1593994"/>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840063 h 1611345"/>
              <a:gd name="connsiteX1" fmla="*/ 1770338 w 4675201"/>
              <a:gd name="connsiteY1" fmla="*/ 87862 h 1611345"/>
              <a:gd name="connsiteX2" fmla="*/ 4675201 w 4675201"/>
              <a:gd name="connsiteY2" fmla="*/ 1611345 h 1611345"/>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347 h 1523629"/>
              <a:gd name="connsiteX1" fmla="*/ 1770338 w 4675201"/>
              <a:gd name="connsiteY1" fmla="*/ 146 h 1523629"/>
              <a:gd name="connsiteX2" fmla="*/ 4675201 w 4675201"/>
              <a:gd name="connsiteY2" fmla="*/ 1523629 h 1523629"/>
              <a:gd name="connsiteX0" fmla="*/ 0 w 4675201"/>
              <a:gd name="connsiteY0" fmla="*/ 752201 h 1523483"/>
              <a:gd name="connsiteX1" fmla="*/ 1770338 w 4675201"/>
              <a:gd name="connsiteY1" fmla="*/ 0 h 1523483"/>
              <a:gd name="connsiteX2" fmla="*/ 4675201 w 4675201"/>
              <a:gd name="connsiteY2" fmla="*/ 1523483 h 1523483"/>
              <a:gd name="connsiteX0" fmla="*/ 0 w 4675201"/>
              <a:gd name="connsiteY0" fmla="*/ 621079 h 1392361"/>
              <a:gd name="connsiteX1" fmla="*/ 2326265 w 4675201"/>
              <a:gd name="connsiteY1" fmla="*/ 1191 h 1392361"/>
              <a:gd name="connsiteX2" fmla="*/ 4675201 w 4675201"/>
              <a:gd name="connsiteY2" fmla="*/ 1392361 h 1392361"/>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675201"/>
              <a:gd name="connsiteY0" fmla="*/ 714185 h 1485467"/>
              <a:gd name="connsiteX1" fmla="*/ 2326265 w 4675201"/>
              <a:gd name="connsiteY1" fmla="*/ 94297 h 1485467"/>
              <a:gd name="connsiteX2" fmla="*/ 4675201 w 4675201"/>
              <a:gd name="connsiteY2" fmla="*/ 1485467 h 1485467"/>
              <a:gd name="connsiteX0" fmla="*/ 0 w 4873738"/>
              <a:gd name="connsiteY0" fmla="*/ 714185 h 714185"/>
              <a:gd name="connsiteX1" fmla="*/ 2326265 w 4873738"/>
              <a:gd name="connsiteY1" fmla="*/ 94297 h 714185"/>
              <a:gd name="connsiteX2" fmla="*/ 4873738 w 4873738"/>
              <a:gd name="connsiteY2" fmla="*/ 613736 h 714185"/>
              <a:gd name="connsiteX0" fmla="*/ 0 w 4873738"/>
              <a:gd name="connsiteY0" fmla="*/ 714185 h 714185"/>
              <a:gd name="connsiteX1" fmla="*/ 2127727 w 4873738"/>
              <a:gd name="connsiteY1" fmla="*/ 94297 h 714185"/>
              <a:gd name="connsiteX2" fmla="*/ 4873738 w 4873738"/>
              <a:gd name="connsiteY2" fmla="*/ 613736 h 714185"/>
              <a:gd name="connsiteX0" fmla="*/ 0 w 4873738"/>
              <a:gd name="connsiteY0" fmla="*/ 658477 h 658477"/>
              <a:gd name="connsiteX1" fmla="*/ 2127727 w 4873738"/>
              <a:gd name="connsiteY1" fmla="*/ 38589 h 658477"/>
              <a:gd name="connsiteX2" fmla="*/ 4873738 w 4873738"/>
              <a:gd name="connsiteY2" fmla="*/ 558028 h 658477"/>
              <a:gd name="connsiteX0" fmla="*/ 0 w 4873738"/>
              <a:gd name="connsiteY0" fmla="*/ 658477 h 658477"/>
              <a:gd name="connsiteX1" fmla="*/ 2127727 w 4873738"/>
              <a:gd name="connsiteY1" fmla="*/ 38589 h 658477"/>
              <a:gd name="connsiteX2" fmla="*/ 4873738 w 4873738"/>
              <a:gd name="connsiteY2" fmla="*/ 558028 h 658477"/>
              <a:gd name="connsiteX0" fmla="*/ 0 w 4945933"/>
              <a:gd name="connsiteY0" fmla="*/ 658477 h 859172"/>
              <a:gd name="connsiteX1" fmla="*/ 2127727 w 4945933"/>
              <a:gd name="connsiteY1" fmla="*/ 38589 h 859172"/>
              <a:gd name="connsiteX2" fmla="*/ 4945933 w 4945933"/>
              <a:gd name="connsiteY2" fmla="*/ 859172 h 859172"/>
              <a:gd name="connsiteX0" fmla="*/ 0 w 4945933"/>
              <a:gd name="connsiteY0" fmla="*/ 658477 h 859172"/>
              <a:gd name="connsiteX1" fmla="*/ 2127727 w 4945933"/>
              <a:gd name="connsiteY1" fmla="*/ 38589 h 859172"/>
              <a:gd name="connsiteX2" fmla="*/ 4945933 w 4945933"/>
              <a:gd name="connsiteY2" fmla="*/ 859172 h 859172"/>
              <a:gd name="connsiteX0" fmla="*/ 0 w 5070120"/>
              <a:gd name="connsiteY0" fmla="*/ 808962 h 838189"/>
              <a:gd name="connsiteX1" fmla="*/ 2251914 w 5070120"/>
              <a:gd name="connsiteY1" fmla="*/ 17606 h 838189"/>
              <a:gd name="connsiteX2" fmla="*/ 5070120 w 5070120"/>
              <a:gd name="connsiteY2" fmla="*/ 838189 h 838189"/>
            </a:gdLst>
            <a:ahLst/>
            <a:cxnLst>
              <a:cxn ang="0">
                <a:pos x="connsiteX0" y="connsiteY0"/>
              </a:cxn>
              <a:cxn ang="0">
                <a:pos x="connsiteX1" y="connsiteY1"/>
              </a:cxn>
              <a:cxn ang="0">
                <a:pos x="connsiteX2" y="connsiteY2"/>
              </a:cxn>
            </a:cxnLst>
            <a:rect l="l" t="t" r="r" b="b"/>
            <a:pathLst>
              <a:path w="5070120" h="838189">
                <a:moveTo>
                  <a:pt x="0" y="808962"/>
                </a:moveTo>
                <a:cubicBezTo>
                  <a:pt x="680877" y="59857"/>
                  <a:pt x="1730217" y="-51995"/>
                  <a:pt x="2251914" y="17606"/>
                </a:cubicBezTo>
                <a:cubicBezTo>
                  <a:pt x="3149202" y="111503"/>
                  <a:pt x="4245028" y="490697"/>
                  <a:pt x="5070120" y="838189"/>
                </a:cubicBezTo>
              </a:path>
            </a:pathLst>
          </a:custGeom>
          <a:ln w="38100" cmpd="sng">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dirty="0"/>
          </a:p>
        </p:txBody>
      </p:sp>
      <p:sp>
        <p:nvSpPr>
          <p:cNvPr id="26" name="正方形/長方形 25"/>
          <p:cNvSpPr/>
          <p:nvPr/>
        </p:nvSpPr>
        <p:spPr>
          <a:xfrm>
            <a:off x="2137208" y="5819209"/>
            <a:ext cx="247196" cy="189671"/>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28" name="直線矢印コネクタ 27"/>
          <p:cNvCxnSpPr>
            <a:endCxn id="29" idx="0"/>
          </p:cNvCxnSpPr>
          <p:nvPr/>
        </p:nvCxnSpPr>
        <p:spPr>
          <a:xfrm>
            <a:off x="2252017" y="5242845"/>
            <a:ext cx="0" cy="579709"/>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29" name="正方形/長方形 28"/>
          <p:cNvSpPr/>
          <p:nvPr/>
        </p:nvSpPr>
        <p:spPr>
          <a:xfrm>
            <a:off x="2128419" y="5822554"/>
            <a:ext cx="247196" cy="189671"/>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30" name="正方形/長方形 29"/>
          <p:cNvSpPr/>
          <p:nvPr/>
        </p:nvSpPr>
        <p:spPr>
          <a:xfrm>
            <a:off x="2128419" y="5839484"/>
            <a:ext cx="247196" cy="172295"/>
          </a:xfrm>
          <a:prstGeom prst="rect">
            <a:avLst/>
          </a:prstGeom>
          <a:ln w="28575" cmpd="sng">
            <a:solidFill>
              <a:srgbClr val="FF0000"/>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
        <p:nvSpPr>
          <p:cNvPr id="25" name="正方形/長方形 140"/>
          <p:cNvSpPr/>
          <p:nvPr/>
        </p:nvSpPr>
        <p:spPr>
          <a:xfrm>
            <a:off x="7149913" y="5172196"/>
            <a:ext cx="311379" cy="219382"/>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spTree>
    <p:extLst>
      <p:ext uri="{BB962C8B-B14F-4D97-AF65-F5344CB8AC3E}">
        <p14:creationId xmlns:p14="http://schemas.microsoft.com/office/powerpoint/2010/main" val="220209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0.00486 C 0.05486 0.0044 0.2375 0.06597 0.32899 0.05116 C 0.42049 0.03634 0.50313 -0.06366 0.54896 -0.09375 " pathEditMode="relative" rAng="0" ptsTypes="aaa">
                                      <p:cBhvr>
                                        <p:cTn id="6" dur="2000" fill="hold"/>
                                        <p:tgtEl>
                                          <p:spTgt spid="30"/>
                                        </p:tgtEl>
                                        <p:attrNameLst>
                                          <p:attrName>ppt_x</p:attrName>
                                          <p:attrName>ppt_y</p:attrName>
                                        </p:attrNameLst>
                                      </p:cBhvr>
                                      <p:rCtr x="27448" y="-903"/>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226 -0.00856 L -0.00017 -0.11528 " pathEditMode="relative" rAng="0" ptsTypes="AA">
                                      <p:cBhvr>
                                        <p:cTn id="10" dur="1000" fill="hold"/>
                                        <p:tgtEl>
                                          <p:spTgt spid="29"/>
                                        </p:tgtEl>
                                        <p:attrNameLst>
                                          <p:attrName>ppt_x</p:attrName>
                                          <p:attrName>ppt_y</p:attrName>
                                        </p:attrNameLst>
                                      </p:cBhvr>
                                      <p:rCtr x="104" y="-5347"/>
                                    </p:animMotion>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8"/>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28"/>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3"/>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26"/>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13" grpId="1" animBg="1"/>
      <p:bldP spid="18" grpId="0"/>
      <p:bldP spid="18" grpId="1"/>
      <p:bldP spid="20" grpId="0"/>
      <p:bldP spid="24" grpId="0" animBg="1"/>
      <p:bldP spid="24" grpId="1" animBg="1"/>
      <p:bldP spid="26" grpId="0" animBg="1"/>
      <p:bldP spid="26" grpId="1" animBg="1"/>
      <p:bldP spid="29" grpId="0" animBg="1"/>
      <p:bldP spid="30" grpId="0" animBg="1"/>
      <p:bldP spid="25"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79917" y="511205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部分マイグレーション中の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メインホストの部分マイグレーションと同様に整合性を保つ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53</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1033615">
            <a:off x="3870420" y="5713695"/>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5112053"/>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33" name="テキスト ボックス 32"/>
          <p:cNvSpPr txBox="1"/>
          <p:nvPr/>
        </p:nvSpPr>
        <p:spPr>
          <a:xfrm>
            <a:off x="2912607" y="5381302"/>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35" name="正方形/長方形 34"/>
          <p:cNvSpPr/>
          <p:nvPr/>
        </p:nvSpPr>
        <p:spPr>
          <a:xfrm>
            <a:off x="2685252" y="5086048"/>
            <a:ext cx="227355" cy="135017"/>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39" name="直線矢印コネクタ 38"/>
          <p:cNvCxnSpPr/>
          <p:nvPr/>
        </p:nvCxnSpPr>
        <p:spPr>
          <a:xfrm flipV="1">
            <a:off x="2798929" y="5242845"/>
            <a:ext cx="15845" cy="574622"/>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41" name="正方形/長方形 40"/>
          <p:cNvSpPr/>
          <p:nvPr/>
        </p:nvSpPr>
        <p:spPr>
          <a:xfrm>
            <a:off x="2665411" y="5048770"/>
            <a:ext cx="247196" cy="172295"/>
          </a:xfrm>
          <a:prstGeom prst="rect">
            <a:avLst/>
          </a:prstGeom>
          <a:solidFill>
            <a:schemeClr val="accent1"/>
          </a:solidFill>
          <a:ln w="28575" cmpd="sng">
            <a:solidFill>
              <a:schemeClr val="accent1"/>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rgbClr val="0070C0"/>
              </a:solidFill>
            </a:endParaRPr>
          </a:p>
        </p:txBody>
      </p:sp>
    </p:spTree>
    <p:extLst>
      <p:ext uri="{BB962C8B-B14F-4D97-AF65-F5344CB8AC3E}">
        <p14:creationId xmlns:p14="http://schemas.microsoft.com/office/powerpoint/2010/main" val="220209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0.00017 0.00787 L 4.16667E-6 0.1125 " pathEditMode="relative" rAng="0" ptsTypes="AA">
                                      <p:cBhvr>
                                        <p:cTn id="6" dur="1000" fill="hold"/>
                                        <p:tgtEl>
                                          <p:spTgt spid="41"/>
                                        </p:tgtEl>
                                        <p:attrNameLst>
                                          <p:attrName>ppt_x</p:attrName>
                                          <p:attrName>ppt_y</p:attrName>
                                        </p:attrNameLst>
                                      </p:cBhvr>
                                      <p:rCtr x="-17" y="5231"/>
                                    </p:animMotion>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33"/>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39"/>
                                        </p:tgtEl>
                                        <p:attrNameLst>
                                          <p:attrName>style.visibility</p:attrName>
                                        </p:attrNameLst>
                                      </p:cBhvr>
                                      <p:to>
                                        <p:strVal val="hidden"/>
                                      </p:to>
                                    </p:set>
                                  </p:childTnLst>
                                </p:cTn>
                              </p:par>
                              <p:par>
                                <p:cTn id="27" presetID="1" presetClass="exit" presetSubtype="0" fill="hold" grpId="2" nodeType="withEffect">
                                  <p:stCondLst>
                                    <p:cond delay="0"/>
                                  </p:stCondLst>
                                  <p:childTnLst>
                                    <p:set>
                                      <p:cBhvr>
                                        <p:cTn id="28" dur="1" fill="hold">
                                          <p:stCondLst>
                                            <p:cond delay="0"/>
                                          </p:stCondLst>
                                        </p:cTn>
                                        <p:tgtEl>
                                          <p:spTgt spid="4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20" grpId="0"/>
      <p:bldP spid="33" grpId="0"/>
      <p:bldP spid="33" grpId="1"/>
      <p:bldP spid="41" grpId="1" animBg="1"/>
      <p:bldP spid="41" grpId="2" animBg="1"/>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2"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79917" y="5112053"/>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5681257"/>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275" y="471040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dirty="0"/>
              <a:t>部分マイグレーション中の</a:t>
            </a:r>
            <a:r>
              <a:rPr lang="en-US" altLang="ja-JP" dirty="0"/>
              <a:t/>
            </a:r>
            <a:br>
              <a:rPr lang="en-US" altLang="ja-JP" dirty="0"/>
            </a:br>
            <a:r>
              <a:rPr lang="ja-JP" altLang="en-US" dirty="0"/>
              <a:t>リモートページング（サブホスト）</a:t>
            </a:r>
            <a:endParaRPr kumimoji="1" lang="ja-JP" altLang="en-US" dirty="0"/>
          </a:p>
        </p:txBody>
      </p:sp>
      <p:sp>
        <p:nvSpPr>
          <p:cNvPr id="3" name="Content Placeholder 2"/>
          <p:cNvSpPr>
            <a:spLocks noGrp="1"/>
          </p:cNvSpPr>
          <p:nvPr>
            <p:ph idx="1"/>
          </p:nvPr>
        </p:nvSpPr>
        <p:spPr/>
        <p:txBody>
          <a:bodyPr/>
          <a:lstStyle/>
          <a:p>
            <a:r>
              <a:rPr lang="ja-JP" altLang="en-US" dirty="0"/>
              <a:t>メインホストの部分マイグレーションと同様に整合性を保つ</a:t>
            </a:r>
            <a:endParaRPr lang="en-US" altLang="ja-JP" dirty="0"/>
          </a:p>
          <a:p>
            <a:pPr lvl="1"/>
            <a:r>
              <a:rPr lang="ja-JP" altLang="en-US" dirty="0"/>
              <a:t>ページインされたメモリはメインホストにのみ存在するようにする</a:t>
            </a:r>
            <a:endParaRPr lang="en-US" altLang="ja-JP" dirty="0"/>
          </a:p>
          <a:p>
            <a:pPr lvl="2"/>
            <a:r>
              <a:rPr lang="ja-JP" altLang="en-US" dirty="0"/>
              <a:t>移送先サブホストのメモリを無効化</a:t>
            </a:r>
            <a:endParaRPr lang="en-US" altLang="ja-JP" dirty="0"/>
          </a:p>
          <a:p>
            <a:pPr lvl="1"/>
            <a:r>
              <a:rPr lang="ja-JP" altLang="en-US" dirty="0"/>
              <a:t>ページアウトされたメモリは移送先サブホストに転送</a:t>
            </a:r>
            <a:endParaRPr lang="en-US" altLang="ja-JP" dirty="0"/>
          </a:p>
        </p:txBody>
      </p:sp>
      <p:sp>
        <p:nvSpPr>
          <p:cNvPr id="4" name="Slide Number Placeholder 3"/>
          <p:cNvSpPr>
            <a:spLocks noGrp="1"/>
          </p:cNvSpPr>
          <p:nvPr>
            <p:ph type="sldNum" sz="quarter" idx="12"/>
          </p:nvPr>
        </p:nvSpPr>
        <p:spPr/>
        <p:txBody>
          <a:bodyPr/>
          <a:lstStyle/>
          <a:p>
            <a:fld id="{ED4BF1F7-6042-104B-AF7D-05FB728527F6}" type="slidenum">
              <a:rPr kumimoji="1" lang="ja-JP" altLang="en-US" smtClean="0">
                <a:solidFill>
                  <a:srgbClr val="000000"/>
                </a:solidFill>
              </a:rPr>
              <a:t>54</a:t>
            </a:fld>
            <a:endParaRPr kumimoji="1" lang="ja-JP" altLang="en-US" dirty="0">
              <a:solidFill>
                <a:srgbClr val="000000"/>
              </a:solidFill>
            </a:endParaRPr>
          </a:p>
        </p:txBody>
      </p:sp>
      <p:sp>
        <p:nvSpPr>
          <p:cNvPr id="5" name="テキスト ボックス 116"/>
          <p:cNvSpPr txBox="1">
            <a:spLocks noChangeArrowheads="1"/>
          </p:cNvSpPr>
          <p:nvPr/>
        </p:nvSpPr>
        <p:spPr bwMode="auto">
          <a:xfrm>
            <a:off x="6141890" y="4441412"/>
            <a:ext cx="1891029"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移送先サブホスト</a:t>
            </a:r>
          </a:p>
        </p:txBody>
      </p:sp>
      <p:sp>
        <p:nvSpPr>
          <p:cNvPr id="6" name="右矢印 117"/>
          <p:cNvSpPr/>
          <p:nvPr/>
        </p:nvSpPr>
        <p:spPr>
          <a:xfrm rot="20562256">
            <a:off x="3870420" y="5788028"/>
            <a:ext cx="1323976"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7" name="テキスト ボックス 118"/>
          <p:cNvSpPr txBox="1">
            <a:spLocks noChangeArrowheads="1"/>
          </p:cNvSpPr>
          <p:nvPr/>
        </p:nvSpPr>
        <p:spPr bwMode="auto">
          <a:xfrm>
            <a:off x="3681504" y="5086048"/>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8" name="テキスト ボックス 17"/>
          <p:cNvSpPr txBox="1">
            <a:spLocks noChangeArrowheads="1"/>
          </p:cNvSpPr>
          <p:nvPr/>
        </p:nvSpPr>
        <p:spPr bwMode="auto">
          <a:xfrm>
            <a:off x="1185257" y="4257998"/>
            <a:ext cx="1911868"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9" name="正方形/長方形 120"/>
          <p:cNvSpPr/>
          <p:nvPr/>
        </p:nvSpPr>
        <p:spPr>
          <a:xfrm>
            <a:off x="968408" y="4615647"/>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0" name="角丸四角形 121"/>
          <p:cNvSpPr/>
          <p:nvPr/>
        </p:nvSpPr>
        <p:spPr>
          <a:xfrm>
            <a:off x="1060546" y="4739726"/>
            <a:ext cx="738437"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1" name="角丸四角形 122"/>
          <p:cNvSpPr/>
          <p:nvPr/>
        </p:nvSpPr>
        <p:spPr>
          <a:xfrm>
            <a:off x="1905064" y="4739726"/>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2" name="正方形/長方形 123"/>
          <p:cNvSpPr/>
          <p:nvPr/>
        </p:nvSpPr>
        <p:spPr>
          <a:xfrm>
            <a:off x="948567" y="5655393"/>
            <a:ext cx="2290729"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3" name="角丸四角形 124"/>
          <p:cNvSpPr/>
          <p:nvPr/>
        </p:nvSpPr>
        <p:spPr>
          <a:xfrm>
            <a:off x="2021187" y="5740925"/>
            <a:ext cx="1003302" cy="451596"/>
          </a:xfrm>
          <a:prstGeom prst="round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15" name="正方形/長方形 126"/>
          <p:cNvSpPr/>
          <p:nvPr/>
        </p:nvSpPr>
        <p:spPr>
          <a:xfrm>
            <a:off x="6001712" y="4868386"/>
            <a:ext cx="2270888" cy="872539"/>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6" name="角丸四角形 127"/>
          <p:cNvSpPr/>
          <p:nvPr/>
        </p:nvSpPr>
        <p:spPr>
          <a:xfrm>
            <a:off x="6070073" y="4938407"/>
            <a:ext cx="762214" cy="651259"/>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r>
              <a:rPr lang="ja-JP" altLang="en-US" dirty="0">
                <a:solidFill>
                  <a:schemeClr val="tx1"/>
                </a:solidFill>
              </a:rPr>
              <a:t>本体</a:t>
            </a:r>
          </a:p>
        </p:txBody>
      </p:sp>
      <p:sp>
        <p:nvSpPr>
          <p:cNvPr id="17" name="角丸四角形 128"/>
          <p:cNvSpPr/>
          <p:nvPr/>
        </p:nvSpPr>
        <p:spPr>
          <a:xfrm>
            <a:off x="6972125" y="4963135"/>
            <a:ext cx="1152816" cy="651260"/>
          </a:xfrm>
          <a:prstGeom prst="roundRect">
            <a:avLst/>
          </a:prstGeom>
          <a:solidFill>
            <a:srgbClr val="595959"/>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en-US" altLang="ja-JP" dirty="0">
              <a:solidFill>
                <a:srgbClr val="000000"/>
              </a:solidFill>
            </a:endParaRPr>
          </a:p>
        </p:txBody>
      </p:sp>
      <p:sp>
        <p:nvSpPr>
          <p:cNvPr id="20" name="テキスト ボックス 18"/>
          <p:cNvSpPr txBox="1">
            <a:spLocks noChangeArrowheads="1"/>
          </p:cNvSpPr>
          <p:nvPr/>
        </p:nvSpPr>
        <p:spPr bwMode="auto">
          <a:xfrm>
            <a:off x="1462134" y="6192670"/>
            <a:ext cx="1797003"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33" name="テキスト ボックス 32"/>
          <p:cNvSpPr txBox="1"/>
          <p:nvPr/>
        </p:nvSpPr>
        <p:spPr>
          <a:xfrm>
            <a:off x="2912607" y="5381302"/>
            <a:ext cx="1347611" cy="358327"/>
          </a:xfrm>
          <a:prstGeom prst="rect">
            <a:avLst/>
          </a:prstGeom>
          <a:noFill/>
        </p:spPr>
        <p:txBody>
          <a:bodyPr wrap="none" lIns="95789" tIns="47891" rIns="95789" bIns="47891" rtlCol="0">
            <a:spAutoFit/>
          </a:bodyPr>
          <a:lstStyle/>
          <a:p>
            <a:r>
              <a:rPr kumimoji="1" lang="ja-JP" altLang="en-US" dirty="0">
                <a:solidFill>
                  <a:srgbClr val="000000"/>
                </a:solidFill>
              </a:rPr>
              <a:t>ページ</a:t>
            </a:r>
            <a:r>
              <a:rPr lang="ja-JP" altLang="en-US" dirty="0">
                <a:solidFill>
                  <a:srgbClr val="000000"/>
                </a:solidFill>
              </a:rPr>
              <a:t>アウト</a:t>
            </a:r>
            <a:endParaRPr lang="en-US" altLang="ja-JP" dirty="0">
              <a:solidFill>
                <a:srgbClr val="000000"/>
              </a:solidFill>
            </a:endParaRPr>
          </a:p>
        </p:txBody>
      </p:sp>
      <p:sp>
        <p:nvSpPr>
          <p:cNvPr id="35" name="正方形/長方形 34"/>
          <p:cNvSpPr/>
          <p:nvPr/>
        </p:nvSpPr>
        <p:spPr>
          <a:xfrm>
            <a:off x="2685252" y="5086048"/>
            <a:ext cx="227355" cy="135017"/>
          </a:xfrm>
          <a:prstGeom prst="rect">
            <a:avLst/>
          </a:prstGeom>
          <a:solidFill>
            <a:srgbClr val="FFFFFF"/>
          </a:solidFill>
          <a:ln w="28575" cmpd="sng">
            <a:solidFill>
              <a:srgbClr val="FF0000"/>
            </a:solidFill>
            <a:prstDash val="sysDash"/>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p>
        </p:txBody>
      </p:sp>
      <p:cxnSp>
        <p:nvCxnSpPr>
          <p:cNvPr id="39" name="直線矢印コネクタ 38"/>
          <p:cNvCxnSpPr/>
          <p:nvPr/>
        </p:nvCxnSpPr>
        <p:spPr>
          <a:xfrm flipV="1">
            <a:off x="2798929" y="5242845"/>
            <a:ext cx="15845" cy="574622"/>
          </a:xfrm>
          <a:prstGeom prst="straightConnector1">
            <a:avLst/>
          </a:prstGeom>
          <a:ln w="38100" cmpd="sng">
            <a:solidFill>
              <a:srgbClr val="2C7C9F"/>
            </a:solidFill>
            <a:headEnd type="arrow"/>
            <a:tailEnd type="none"/>
          </a:ln>
        </p:spPr>
        <p:style>
          <a:lnRef idx="2">
            <a:schemeClr val="accent1"/>
          </a:lnRef>
          <a:fillRef idx="0">
            <a:schemeClr val="accent1"/>
          </a:fillRef>
          <a:effectRef idx="1">
            <a:schemeClr val="accent1"/>
          </a:effectRef>
          <a:fontRef idx="minor">
            <a:schemeClr val="tx1"/>
          </a:fontRef>
        </p:style>
      </p:cxnSp>
      <p:sp>
        <p:nvSpPr>
          <p:cNvPr id="40" name="正方形/長方形 39"/>
          <p:cNvSpPr/>
          <p:nvPr/>
        </p:nvSpPr>
        <p:spPr>
          <a:xfrm>
            <a:off x="2683253" y="5058720"/>
            <a:ext cx="247196" cy="189671"/>
          </a:xfrm>
          <a:prstGeom prst="rect">
            <a:avLst/>
          </a:prstGeom>
          <a:solidFill>
            <a:schemeClr val="accent1"/>
          </a:solidFill>
          <a:ln w="28575" cmpd="sng">
            <a:solidFill>
              <a:schemeClr val="accent1"/>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rgbClr val="0070C0"/>
              </a:solidFill>
            </a:endParaRPr>
          </a:p>
        </p:txBody>
      </p:sp>
      <p:sp>
        <p:nvSpPr>
          <p:cNvPr id="41" name="正方形/長方形 40"/>
          <p:cNvSpPr/>
          <p:nvPr/>
        </p:nvSpPr>
        <p:spPr>
          <a:xfrm>
            <a:off x="2683253" y="5076096"/>
            <a:ext cx="247196" cy="172295"/>
          </a:xfrm>
          <a:prstGeom prst="rect">
            <a:avLst/>
          </a:prstGeom>
          <a:solidFill>
            <a:schemeClr val="accent1"/>
          </a:solidFill>
          <a:ln w="28575" cmpd="sng">
            <a:solidFill>
              <a:schemeClr val="accent1"/>
            </a:solid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5789" tIns="47891" rIns="95789" bIns="47891" numCol="1" spcCol="0" rtlCol="0" fromWordArt="0" anchor="ctr" anchorCtr="0" forceAA="0" compatLnSpc="1">
            <a:prstTxWarp prst="textNoShape">
              <a:avLst/>
            </a:prstTxWarp>
            <a:noAutofit/>
          </a:bodyPr>
          <a:lstStyle/>
          <a:p>
            <a:pPr algn="ctr"/>
            <a:endParaRPr kumimoji="1" lang="ja-JP" altLang="en-US" dirty="0">
              <a:solidFill>
                <a:srgbClr val="0070C0"/>
              </a:solidFill>
            </a:endParaRPr>
          </a:p>
        </p:txBody>
      </p:sp>
    </p:spTree>
    <p:extLst>
      <p:ext uri="{BB962C8B-B14F-4D97-AF65-F5344CB8AC3E}">
        <p14:creationId xmlns:p14="http://schemas.microsoft.com/office/powerpoint/2010/main" val="2523465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0.00017 0.00787 L 4.16667E-6 0.1125 " pathEditMode="relative" rAng="0" ptsTypes="AA">
                                      <p:cBhvr>
                                        <p:cTn id="6" dur="1000" fill="hold"/>
                                        <p:tgtEl>
                                          <p:spTgt spid="41"/>
                                        </p:tgtEl>
                                        <p:attrNameLst>
                                          <p:attrName>ppt_x</p:attrName>
                                          <p:attrName>ppt_y</p:attrName>
                                        </p:attrNameLst>
                                      </p:cBhvr>
                                      <p:rCtr x="-17" y="5231"/>
                                    </p:animMotion>
                                  </p:childTnLst>
                                </p:cTn>
                              </p:par>
                              <p:par>
                                <p:cTn id="7" presetID="0" presetClass="path" presetSubtype="0" accel="50000" decel="50000" fill="hold" grpId="0" nodeType="withEffect">
                                  <p:stCondLst>
                                    <p:cond delay="0"/>
                                  </p:stCondLst>
                                  <p:childTnLst>
                                    <p:animMotion origin="layout" path="M 0.00034 0.00926 L 2.77778E-6 0.11389 " pathEditMode="relative" rAng="0" ptsTypes="AA">
                                      <p:cBhvr>
                                        <p:cTn id="8" dur="1000" fill="hold"/>
                                        <p:tgtEl>
                                          <p:spTgt spid="40"/>
                                        </p:tgtEl>
                                        <p:attrNameLst>
                                          <p:attrName>ppt_x</p:attrName>
                                          <p:attrName>ppt_y</p:attrName>
                                        </p:attrNameLst>
                                      </p:cBhvr>
                                      <p:rCtr x="-17" y="5231"/>
                                    </p:animMotion>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5.55556E-7 0.1125 C 0.0434 0.1294 0.17014 0.22361 0.26042 0.21203 C 0.35069 0.20046 0.48316 0.07801 0.54184 0.04282 " pathEditMode="relative" rAng="0" ptsTypes="aaa">
                                      <p:cBhvr>
                                        <p:cTn id="16" dur="2000" fill="hold"/>
                                        <p:tgtEl>
                                          <p:spTgt spid="41"/>
                                        </p:tgtEl>
                                        <p:attrNameLst>
                                          <p:attrName>ppt_x</p:attrName>
                                          <p:attrName>ppt_y</p:attrName>
                                        </p:attrNameLst>
                                      </p:cBhvr>
                                      <p:rCtr x="27083" y="2060"/>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33"/>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39"/>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40"/>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2" grpId="0" animBg="1"/>
      <p:bldP spid="13" grpId="0" animBg="1"/>
      <p:bldP spid="20" grpId="0"/>
      <p:bldP spid="33" grpId="0"/>
      <p:bldP spid="33" grpId="1"/>
      <p:bldP spid="40" grpId="0" animBg="1"/>
      <p:bldP spid="40" grpId="1" animBg="1"/>
      <p:bldP spid="41" grpId="0" animBg="1"/>
      <p:bldP spid="41" grpId="1" animBg="1"/>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86201"/>
            <a:ext cx="4512341"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ja-JP" altLang="en-US" dirty="0"/>
              <a:t>部分マイグレーション後の性能</a:t>
            </a:r>
          </a:p>
        </p:txBody>
      </p:sp>
      <p:sp>
        <p:nvSpPr>
          <p:cNvPr id="3" name="コンテンツ プレースホルダー 2"/>
          <p:cNvSpPr>
            <a:spLocks noGrp="1"/>
          </p:cNvSpPr>
          <p:nvPr>
            <p:ph idx="1"/>
          </p:nvPr>
        </p:nvSpPr>
        <p:spPr/>
        <p:txBody>
          <a:bodyPr/>
          <a:lstStyle/>
          <a:p>
            <a:r>
              <a:rPr kumimoji="1" lang="ja-JP" altLang="en-US" dirty="0"/>
              <a:t>マイグレーション後</a:t>
            </a:r>
            <a:r>
              <a:rPr lang="ja-JP" altLang="en-US" dirty="0"/>
              <a:t>にメモリデータベースの性能を測定</a:t>
            </a:r>
            <a:endParaRPr kumimoji="1" lang="en-US" altLang="ja-JP" dirty="0"/>
          </a:p>
          <a:p>
            <a:pPr lvl="1"/>
            <a:r>
              <a:rPr lang="ja-JP" altLang="en-US" dirty="0">
                <a:solidFill>
                  <a:srgbClr val="595959"/>
                </a:solidFill>
              </a:rPr>
              <a:t>部分マイグレーション後</a:t>
            </a:r>
            <a:r>
              <a:rPr lang="ja-JP" altLang="en-US" dirty="0"/>
              <a:t>も</a:t>
            </a:r>
            <a:r>
              <a:rPr lang="en-US" altLang="ja-JP" dirty="0">
                <a:solidFill>
                  <a:srgbClr val="595959"/>
                </a:solidFill>
              </a:rPr>
              <a:t>11</a:t>
            </a:r>
            <a:r>
              <a:rPr lang="ja-JP" altLang="en-US" dirty="0">
                <a:solidFill>
                  <a:srgbClr val="595959"/>
                </a:solidFill>
              </a:rPr>
              <a:t>％の性能低下</a:t>
            </a:r>
            <a:endParaRPr lang="en-US" altLang="ja-JP" dirty="0">
              <a:solidFill>
                <a:srgbClr val="595959"/>
              </a:solidFill>
            </a:endParaRPr>
          </a:p>
          <a:p>
            <a:pPr lvl="2"/>
            <a:r>
              <a:rPr lang="ja-JP" altLang="en-US" dirty="0">
                <a:solidFill>
                  <a:srgbClr val="595959"/>
                </a:solidFill>
              </a:rPr>
              <a:t>分割マイグレーション後と同等の性能</a:t>
            </a:r>
            <a:endParaRPr lang="en-US" altLang="ja-JP" dirty="0">
              <a:solidFill>
                <a:srgbClr val="595959"/>
              </a:solidFill>
            </a:endParaRPr>
          </a:p>
          <a:p>
            <a:pPr lvl="1"/>
            <a:r>
              <a:rPr lang="ja-JP" altLang="en-US" dirty="0">
                <a:solidFill>
                  <a:srgbClr val="595959"/>
                </a:solidFill>
              </a:rPr>
              <a:t>リモートページングが原因</a:t>
            </a:r>
            <a:endParaRPr kumimoji="1" lang="en-US" altLang="ja-JP" dirty="0">
              <a:solidFill>
                <a:srgbClr val="595959"/>
              </a:solidFill>
            </a:endParaRPr>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kumimoji="1" lang="ja-JP" altLang="en-US" smtClean="0">
                <a:solidFill>
                  <a:schemeClr val="tx1"/>
                </a:solidFill>
              </a:rPr>
              <a:t>55</a:t>
            </a:fld>
            <a:endParaRPr kumimoji="1" lang="ja-JP" altLang="en-US" dirty="0">
              <a:solidFill>
                <a:schemeClr val="tx1"/>
              </a:solidFill>
            </a:endParaRPr>
          </a:p>
        </p:txBody>
      </p:sp>
      <p:sp>
        <p:nvSpPr>
          <p:cNvPr id="13" name="TextBox 4"/>
          <p:cNvSpPr txBox="1"/>
          <p:nvPr/>
        </p:nvSpPr>
        <p:spPr>
          <a:xfrm>
            <a:off x="3353937" y="6456127"/>
            <a:ext cx="1107996" cy="369332"/>
          </a:xfrm>
          <a:prstGeom prst="rect">
            <a:avLst/>
          </a:prstGeom>
          <a:solidFill>
            <a:schemeClr val="bg1"/>
          </a:solidFill>
          <a:ln>
            <a:solidFill>
              <a:schemeClr val="tx1"/>
            </a:solidFill>
          </a:ln>
        </p:spPr>
        <p:txBody>
          <a:bodyPr wrap="none" rtlCol="0">
            <a:spAutoFit/>
          </a:bodyPr>
          <a:lstStyle/>
          <a:p>
            <a:r>
              <a:rPr kumimoji="1" lang="en-US" altLang="ja-JP" dirty="0"/>
              <a:t>VM 12GB</a:t>
            </a:r>
            <a:endParaRPr kumimoji="1" lang="ja-JP" altLang="en-US"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1932" y="3886201"/>
            <a:ext cx="4682067" cy="2971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テキスト ボックス 10"/>
          <p:cNvSpPr txBox="1"/>
          <p:nvPr/>
        </p:nvSpPr>
        <p:spPr>
          <a:xfrm>
            <a:off x="549275" y="5574269"/>
            <a:ext cx="1701800" cy="369332"/>
          </a:xfrm>
          <a:prstGeom prst="rect">
            <a:avLst/>
          </a:prstGeom>
          <a:noFill/>
        </p:spPr>
        <p:txBody>
          <a:bodyPr wrap="square" rtlCol="0">
            <a:spAutoFit/>
          </a:bodyPr>
          <a:lstStyle/>
          <a:p>
            <a:r>
              <a:rPr kumimoji="1" lang="en-US" altLang="ja-JP" dirty="0"/>
              <a:t>TPS(ops/s)</a:t>
            </a:r>
            <a:endParaRPr kumimoji="1" lang="ja-JP" altLang="en-US" dirty="0"/>
          </a:p>
        </p:txBody>
      </p:sp>
      <p:sp>
        <p:nvSpPr>
          <p:cNvPr id="12" name="テキスト ボックス 11"/>
          <p:cNvSpPr txBox="1"/>
          <p:nvPr/>
        </p:nvSpPr>
        <p:spPr>
          <a:xfrm>
            <a:off x="5307541" y="4416098"/>
            <a:ext cx="1701800" cy="369332"/>
          </a:xfrm>
          <a:prstGeom prst="rect">
            <a:avLst/>
          </a:prstGeom>
          <a:noFill/>
        </p:spPr>
        <p:txBody>
          <a:bodyPr wrap="square" rtlCol="0">
            <a:spAutoFit/>
          </a:bodyPr>
          <a:lstStyle/>
          <a:p>
            <a:r>
              <a:rPr lang="ja-JP" altLang="en-US" dirty="0"/>
              <a:t>平均値</a:t>
            </a:r>
            <a:r>
              <a:rPr kumimoji="1" lang="en-US" altLang="ja-JP" dirty="0"/>
              <a:t>(ops/s)</a:t>
            </a:r>
            <a:endParaRPr kumimoji="1" lang="ja-JP" altLang="en-US" dirty="0"/>
          </a:p>
        </p:txBody>
      </p:sp>
    </p:spTree>
    <p:extLst>
      <p:ext uri="{BB962C8B-B14F-4D97-AF65-F5344CB8AC3E}">
        <p14:creationId xmlns:p14="http://schemas.microsoft.com/office/powerpoint/2010/main" val="3286208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提案：部分マイグレーション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a:t>分割メモリ</a:t>
            </a:r>
            <a:r>
              <a:rPr lang="en-US" altLang="ja-JP"/>
              <a:t>VM</a:t>
            </a:r>
            <a:r>
              <a:rPr lang="ja-JP" altLang="en-US"/>
              <a:t>に対して柔軟かつ高速なマイグレーションを可能にする</a:t>
            </a:r>
            <a:endParaRPr lang="en-US" altLang="ja-JP"/>
          </a:p>
          <a:p>
            <a:pPr lvl="1"/>
            <a:r>
              <a:rPr lang="ja-JP" altLang="en-US"/>
              <a:t>移送元ホスト群の分割メモリ</a:t>
            </a:r>
            <a:r>
              <a:rPr lang="en-US" altLang="ja-JP"/>
              <a:t>VM</a:t>
            </a:r>
            <a:r>
              <a:rPr lang="ja-JP" altLang="en-US"/>
              <a:t>の一部または全体を移送先ホスト群に移動</a:t>
            </a:r>
            <a:endParaRPr lang="en-US" altLang="ja-JP"/>
          </a:p>
          <a:p>
            <a:pPr lvl="1"/>
            <a:r>
              <a:rPr lang="ja-JP" altLang="en-US"/>
              <a:t>移送元の各ホストが独立して移送先ホストに直接転送</a:t>
            </a:r>
            <a:endParaRPr lang="en-US" altLang="ja-JP"/>
          </a:p>
          <a:p>
            <a:pPr lvl="2"/>
            <a:r>
              <a:rPr lang="ja-JP" altLang="en-US"/>
              <a:t>転送時にリモートページングが不要</a:t>
            </a:r>
            <a:endParaRPr lang="en-US" altLang="ja-JP" dirty="0"/>
          </a:p>
        </p:txBody>
      </p:sp>
      <p:sp>
        <p:nvSpPr>
          <p:cNvPr id="13" name="スライド番号プレースホルダー 12"/>
          <p:cNvSpPr>
            <a:spLocks noGrp="1"/>
          </p:cNvSpPr>
          <p:nvPr>
            <p:ph type="sldNum" sz="quarter" idx="12"/>
          </p:nvPr>
        </p:nvSpPr>
        <p:spPr/>
        <p:txBody>
          <a:bodyPr/>
          <a:lstStyle/>
          <a:p>
            <a:fld id="{ED4BF1F7-6042-104B-AF7D-05FB728527F6}" type="slidenum">
              <a:rPr lang="ja-JP" altLang="en-US" smtClean="0">
                <a:solidFill>
                  <a:schemeClr val="tx1"/>
                </a:solidFill>
              </a:rPr>
              <a:pPr/>
              <a:t>6</a:t>
            </a:fld>
            <a:endParaRPr lang="ja-JP" altLang="en-US" dirty="0">
              <a:solidFill>
                <a:schemeClr val="tx1"/>
              </a:solidFill>
            </a:endParaRPr>
          </a:p>
        </p:txBody>
      </p:sp>
      <p:pic>
        <p:nvPicPr>
          <p:cNvPr id="42" name="図 4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714" y="590930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1885" y="4939339"/>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正方形/長方形 43"/>
          <p:cNvSpPr/>
          <p:nvPr/>
        </p:nvSpPr>
        <p:spPr>
          <a:xfrm>
            <a:off x="1302927" y="4780838"/>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45" name="正方形/長方形 44"/>
          <p:cNvSpPr/>
          <p:nvPr/>
        </p:nvSpPr>
        <p:spPr>
          <a:xfrm>
            <a:off x="1300380" y="5877272"/>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46" name="テキスト ボックス 17"/>
          <p:cNvSpPr txBox="1">
            <a:spLocks noChangeArrowheads="1"/>
          </p:cNvSpPr>
          <p:nvPr/>
        </p:nvSpPr>
        <p:spPr bwMode="auto">
          <a:xfrm>
            <a:off x="1442512" y="4425690"/>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47" name="テキスト ボックス 18"/>
          <p:cNvSpPr txBox="1">
            <a:spLocks noChangeArrowheads="1"/>
          </p:cNvSpPr>
          <p:nvPr/>
        </p:nvSpPr>
        <p:spPr bwMode="auto">
          <a:xfrm>
            <a:off x="1458341" y="6484284"/>
            <a:ext cx="189133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移送元サブホスト</a:t>
            </a:r>
          </a:p>
        </p:txBody>
      </p:sp>
      <p:sp>
        <p:nvSpPr>
          <p:cNvPr id="48" name="角丸四角形 47"/>
          <p:cNvSpPr/>
          <p:nvPr/>
        </p:nvSpPr>
        <p:spPr>
          <a:xfrm>
            <a:off x="1427807" y="5957702"/>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9" name="角丸四角形 48"/>
          <p:cNvSpPr/>
          <p:nvPr/>
        </p:nvSpPr>
        <p:spPr>
          <a:xfrm>
            <a:off x="1430354" y="4889368"/>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50" name="角丸四角形 49"/>
          <p:cNvSpPr/>
          <p:nvPr/>
        </p:nvSpPr>
        <p:spPr>
          <a:xfrm>
            <a:off x="2315223" y="4889368"/>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64" name="テキスト ボックス 6"/>
          <p:cNvSpPr txBox="1">
            <a:spLocks noChangeArrowheads="1"/>
          </p:cNvSpPr>
          <p:nvPr/>
        </p:nvSpPr>
        <p:spPr bwMode="auto">
          <a:xfrm>
            <a:off x="5785694" y="6110568"/>
            <a:ext cx="2113054"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移送先ホスト</a:t>
            </a:r>
            <a:r>
              <a:rPr lang="ja-JP" altLang="en-US" dirty="0">
                <a:solidFill>
                  <a:srgbClr val="000000"/>
                </a:solidFill>
              </a:rPr>
              <a:t>（群）</a:t>
            </a:r>
          </a:p>
        </p:txBody>
      </p:sp>
      <p:sp>
        <p:nvSpPr>
          <p:cNvPr id="65" name="右矢印 64"/>
          <p:cNvSpPr/>
          <p:nvPr/>
        </p:nvSpPr>
        <p:spPr>
          <a:xfrm rot="719350">
            <a:off x="3742240" y="5316422"/>
            <a:ext cx="1647638" cy="311148"/>
          </a:xfrm>
          <a:prstGeom prst="rightArrow">
            <a:avLst>
              <a:gd name="adj1" fmla="val 58068"/>
              <a:gd name="adj2" fmla="val 50000"/>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66" name="テキスト ボックス 42"/>
          <p:cNvSpPr txBox="1">
            <a:spLocks noChangeArrowheads="1"/>
          </p:cNvSpPr>
          <p:nvPr/>
        </p:nvSpPr>
        <p:spPr bwMode="auto">
          <a:xfrm>
            <a:off x="3889895" y="4538547"/>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67" name="テキスト ボックス 51"/>
          <p:cNvSpPr txBox="1">
            <a:spLocks noChangeArrowheads="1"/>
          </p:cNvSpPr>
          <p:nvPr/>
        </p:nvSpPr>
        <p:spPr bwMode="auto">
          <a:xfrm>
            <a:off x="4264850" y="4697116"/>
            <a:ext cx="854082"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endParaRPr lang="ja-JP" altLang="en-US" dirty="0"/>
          </a:p>
        </p:txBody>
      </p:sp>
      <p:sp>
        <p:nvSpPr>
          <p:cNvPr id="68" name="右矢印 67"/>
          <p:cNvSpPr/>
          <p:nvPr/>
        </p:nvSpPr>
        <p:spPr>
          <a:xfrm rot="21342862">
            <a:off x="2912410" y="6001034"/>
            <a:ext cx="2486802"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pic>
        <p:nvPicPr>
          <p:cNvPr id="20" name="図 5">
            <a:extLst>
              <a:ext uri="{FF2B5EF4-FFF2-40B4-BE49-F238E27FC236}">
                <a16:creationId xmlns="" xmlns:a16="http://schemas.microsoft.com/office/drawing/2014/main" id="{36B80B90-8F48-EA4D-A480-9AFAA93A103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14687" y="510347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5">
            <a:extLst>
              <a:ext uri="{FF2B5EF4-FFF2-40B4-BE49-F238E27FC236}">
                <a16:creationId xmlns="" xmlns:a16="http://schemas.microsoft.com/office/drawing/2014/main" id="{110DD022-A2FA-0846-A082-1832192808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79702" y="510347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5">
            <a:extLst>
              <a:ext uri="{FF2B5EF4-FFF2-40B4-BE49-F238E27FC236}">
                <a16:creationId xmlns="" xmlns:a16="http://schemas.microsoft.com/office/drawing/2014/main" id="{7F4BC76A-4B02-FB4F-94CF-719B06939AA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4717" y="510236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371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部分マイグレーションの例</a:t>
            </a:r>
            <a:endParaRPr lang="ja-JP" altLang="en-US" dirty="0"/>
          </a:p>
        </p:txBody>
      </p:sp>
      <p:sp>
        <p:nvSpPr>
          <p:cNvPr id="3" name="コンテンツ プレースホルダー 2"/>
          <p:cNvSpPr>
            <a:spLocks noGrp="1"/>
          </p:cNvSpPr>
          <p:nvPr>
            <p:ph idx="1"/>
          </p:nvPr>
        </p:nvSpPr>
        <p:spPr/>
        <p:txBody>
          <a:bodyPr/>
          <a:lstStyle/>
          <a:p>
            <a:r>
              <a:rPr lang="ja-JP" altLang="en-US" dirty="0" smtClean="0"/>
              <a:t>置換マイグレーション</a:t>
            </a:r>
            <a:endParaRPr lang="en-US" altLang="ja-JP" dirty="0" smtClean="0"/>
          </a:p>
          <a:p>
            <a:pPr lvl="1"/>
            <a:r>
              <a:rPr lang="ja-JP" altLang="en-US" dirty="0" smtClean="0"/>
              <a:t>対象ホスト上の</a:t>
            </a:r>
            <a:r>
              <a:rPr lang="en-US" altLang="ja-JP" dirty="0" smtClean="0"/>
              <a:t>VM</a:t>
            </a:r>
            <a:r>
              <a:rPr lang="ja-JP" altLang="en-US" dirty="0" smtClean="0"/>
              <a:t>の一部だけを別のホストに移動</a:t>
            </a:r>
            <a:endParaRPr lang="en-US" altLang="ja-JP" dirty="0" smtClean="0"/>
          </a:p>
          <a:p>
            <a:pPr lvl="1"/>
            <a:r>
              <a:rPr lang="ja-JP" altLang="en-US" dirty="0" smtClean="0"/>
              <a:t>一部のホストだけのメンテナンス時にマイグレーションを高速に完了可能</a:t>
            </a:r>
            <a:endParaRPr lang="en-US" altLang="ja-JP" dirty="0" smtClean="0"/>
          </a:p>
          <a:p>
            <a:r>
              <a:rPr lang="ja-JP" altLang="en-US" dirty="0" smtClean="0"/>
              <a:t>統合マイグレーション</a:t>
            </a:r>
            <a:endParaRPr lang="en-US" altLang="ja-JP" dirty="0" smtClean="0"/>
          </a:p>
          <a:p>
            <a:pPr lvl="1"/>
            <a:r>
              <a:rPr lang="ja-JP" altLang="en-US" dirty="0" smtClean="0"/>
              <a:t>複数のホスト上の</a:t>
            </a:r>
            <a:r>
              <a:rPr lang="en-US" altLang="ja-JP" dirty="0" smtClean="0"/>
              <a:t>VM</a:t>
            </a:r>
            <a:r>
              <a:rPr lang="ja-JP" altLang="en-US" dirty="0" smtClean="0"/>
              <a:t>を一つのホストに統合</a:t>
            </a:r>
            <a:endParaRPr lang="en-US" altLang="ja-JP" dirty="0" smtClean="0"/>
          </a:p>
          <a:p>
            <a:pPr lvl="1"/>
            <a:endParaRPr lang="en-US" altLang="ja-JP" dirty="0" smtClean="0"/>
          </a:p>
          <a:p>
            <a:pPr lvl="1"/>
            <a:endParaRPr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7</a:t>
            </a:fld>
            <a:endParaRPr lang="ja-JP" altLang="en-US" dirty="0">
              <a:solidFill>
                <a:srgbClr val="000000"/>
              </a:solidFill>
            </a:endParaRPr>
          </a:p>
        </p:txBody>
      </p:sp>
      <p:pic>
        <p:nvPicPr>
          <p:cNvPr id="6" name="図 5"/>
          <p:cNvPicPr>
            <a:picLocks noChangeAspect="1"/>
          </p:cNvPicPr>
          <p:nvPr/>
        </p:nvPicPr>
        <p:blipFill>
          <a:blip r:embed="rId2"/>
          <a:stretch>
            <a:fillRect/>
          </a:stretch>
        </p:blipFill>
        <p:spPr>
          <a:xfrm>
            <a:off x="4969711" y="5243003"/>
            <a:ext cx="838708" cy="1051433"/>
          </a:xfrm>
          <a:prstGeom prst="rect">
            <a:avLst/>
          </a:prstGeom>
        </p:spPr>
      </p:pic>
      <p:grpSp>
        <p:nvGrpSpPr>
          <p:cNvPr id="12" name="Group 8">
            <a:extLst>
              <a:ext uri="{FF2B5EF4-FFF2-40B4-BE49-F238E27FC236}">
                <a16:creationId xmlns="" xmlns:a16="http://schemas.microsoft.com/office/drawing/2014/main" id="{F5A034FA-6AF3-E946-8D65-81F4564DCB64}"/>
              </a:ext>
            </a:extLst>
          </p:cNvPr>
          <p:cNvGrpSpPr/>
          <p:nvPr/>
        </p:nvGrpSpPr>
        <p:grpSpPr>
          <a:xfrm>
            <a:off x="1390718" y="4827747"/>
            <a:ext cx="3065608" cy="1466689"/>
            <a:chOff x="759006" y="4055850"/>
            <a:chExt cx="3065608" cy="1466689"/>
          </a:xfrm>
        </p:grpSpPr>
        <p:pic>
          <p:nvPicPr>
            <p:cNvPr id="13"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9006" y="4625712"/>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p:cNvSpPr/>
            <p:nvPr/>
          </p:nvSpPr>
          <p:spPr>
            <a:xfrm>
              <a:off x="1203097" y="4429566"/>
              <a:ext cx="2512171"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15" name="テキスト ボックス 17"/>
            <p:cNvSpPr txBox="1">
              <a:spLocks noChangeArrowheads="1"/>
            </p:cNvSpPr>
            <p:nvPr/>
          </p:nvSpPr>
          <p:spPr bwMode="auto">
            <a:xfrm>
              <a:off x="1529209" y="4055850"/>
              <a:ext cx="229540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メインホスト</a:t>
              </a:r>
            </a:p>
          </p:txBody>
        </p:sp>
        <p:sp>
          <p:nvSpPr>
            <p:cNvPr id="16" name="角丸四角形 15"/>
            <p:cNvSpPr/>
            <p:nvPr/>
          </p:nvSpPr>
          <p:spPr>
            <a:xfrm>
              <a:off x="2499790" y="4556051"/>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17" name="角丸四角形 16"/>
            <p:cNvSpPr/>
            <p:nvPr/>
          </p:nvSpPr>
          <p:spPr>
            <a:xfrm>
              <a:off x="1492026" y="4556051"/>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pic>
        <p:nvPicPr>
          <p:cNvPr id="18" name="図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77993" y="5413563"/>
            <a:ext cx="576036" cy="576036"/>
          </a:xfrm>
          <a:prstGeom prst="rect">
            <a:avLst/>
          </a:prstGeom>
        </p:spPr>
      </p:pic>
      <p:grpSp>
        <p:nvGrpSpPr>
          <p:cNvPr id="19" name="Group 6">
            <a:extLst>
              <a:ext uri="{FF2B5EF4-FFF2-40B4-BE49-F238E27FC236}">
                <a16:creationId xmlns="" xmlns:a16="http://schemas.microsoft.com/office/drawing/2014/main" id="{CAFE5072-C4BA-8D4A-8FE9-EE6BDDCA8330}"/>
              </a:ext>
            </a:extLst>
          </p:cNvPr>
          <p:cNvGrpSpPr/>
          <p:nvPr/>
        </p:nvGrpSpPr>
        <p:grpSpPr>
          <a:xfrm>
            <a:off x="5334609" y="4496051"/>
            <a:ext cx="2563297" cy="1253913"/>
            <a:chOff x="4702897" y="3724154"/>
            <a:chExt cx="2563297" cy="1253913"/>
          </a:xfrm>
        </p:grpSpPr>
        <p:sp>
          <p:nvSpPr>
            <p:cNvPr id="20" name="正方形/長方形 19"/>
            <p:cNvSpPr/>
            <p:nvPr/>
          </p:nvSpPr>
          <p:spPr>
            <a:xfrm>
              <a:off x="4702897" y="4207020"/>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21" name="テキスト ボックス 17"/>
            <p:cNvSpPr txBox="1">
              <a:spLocks noChangeArrowheads="1"/>
            </p:cNvSpPr>
            <p:nvPr/>
          </p:nvSpPr>
          <p:spPr bwMode="auto">
            <a:xfrm>
              <a:off x="5134891" y="3724154"/>
              <a:ext cx="213130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新メインホスト</a:t>
              </a:r>
            </a:p>
          </p:txBody>
        </p:sp>
        <p:sp>
          <p:nvSpPr>
            <p:cNvPr id="22" name="角丸四角形 21"/>
            <p:cNvSpPr/>
            <p:nvPr/>
          </p:nvSpPr>
          <p:spPr>
            <a:xfrm>
              <a:off x="5745384" y="4350710"/>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3" name="角丸四角形 22"/>
            <p:cNvSpPr/>
            <p:nvPr/>
          </p:nvSpPr>
          <p:spPr>
            <a:xfrm>
              <a:off x="4824263" y="4350710"/>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grpSp>
      <p:sp>
        <p:nvSpPr>
          <p:cNvPr id="29" name="右矢印 64">
            <a:extLst>
              <a:ext uri="{FF2B5EF4-FFF2-40B4-BE49-F238E27FC236}">
                <a16:creationId xmlns="" xmlns:a16="http://schemas.microsoft.com/office/drawing/2014/main" id="{533B00C5-93C0-094B-B8F4-79D889DF3682}"/>
              </a:ext>
            </a:extLst>
          </p:cNvPr>
          <p:cNvSpPr/>
          <p:nvPr/>
        </p:nvSpPr>
        <p:spPr>
          <a:xfrm>
            <a:off x="4534412" y="5534874"/>
            <a:ext cx="43529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Tree>
    <p:extLst>
      <p:ext uri="{BB962C8B-B14F-4D97-AF65-F5344CB8AC3E}">
        <p14:creationId xmlns:p14="http://schemas.microsoft.com/office/powerpoint/2010/main" val="262443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dissolve">
                                      <p:cBhvr>
                                        <p:cTn id="11" dur="1000"/>
                                        <p:tgtEl>
                                          <p:spTgt spid="19"/>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dissolve">
                                      <p:cBhvr>
                                        <p:cTn id="14" dur="1000"/>
                                        <p:tgtEl>
                                          <p:spTgt spid="29"/>
                                        </p:tgtEl>
                                      </p:cBhvr>
                                    </p:animEffect>
                                  </p:childTnLst>
                                </p:cTn>
                              </p:par>
                              <p:par>
                                <p:cTn id="15" presetID="9"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1000"/>
                                        <p:tgtEl>
                                          <p:spTgt spid="6"/>
                                        </p:tgtEl>
                                      </p:cBhvr>
                                    </p:animEffect>
                                  </p:childTnLst>
                                </p:cTn>
                              </p:par>
                            </p:childTnLst>
                          </p:cTn>
                        </p:par>
                        <p:par>
                          <p:cTn id="18" fill="hold">
                            <p:stCondLst>
                              <p:cond delay="1500"/>
                            </p:stCondLst>
                            <p:childTnLst>
                              <p:par>
                                <p:cTn id="19" presetID="9" presetClass="exit" presetSubtype="0" fill="hold" nodeType="afterEffect">
                                  <p:stCondLst>
                                    <p:cond delay="0"/>
                                  </p:stCondLst>
                                  <p:childTnLst>
                                    <p:animEffect transition="out" filter="dissolve">
                                      <p:cBhvr>
                                        <p:cTn id="20" dur="1000"/>
                                        <p:tgtEl>
                                          <p:spTgt spid="12"/>
                                        </p:tgtEl>
                                      </p:cBhvr>
                                    </p:animEffect>
                                    <p:set>
                                      <p:cBhvr>
                                        <p:cTn id="21" dur="1" fill="hold">
                                          <p:stCondLst>
                                            <p:cond delay="999"/>
                                          </p:stCondLst>
                                        </p:cTn>
                                        <p:tgtEl>
                                          <p:spTgt spid="12"/>
                                        </p:tgtEl>
                                        <p:attrNameLst>
                                          <p:attrName>style.visibility</p:attrName>
                                        </p:attrNameLst>
                                      </p:cBhvr>
                                      <p:to>
                                        <p:strVal val="hidden"/>
                                      </p:to>
                                    </p:set>
                                  </p:childTnLst>
                                </p:cTn>
                              </p:par>
                              <p:par>
                                <p:cTn id="22" presetID="9" presetClass="exit" presetSubtype="0" fill="hold" nodeType="withEffect">
                                  <p:stCondLst>
                                    <p:cond delay="0"/>
                                  </p:stCondLst>
                                  <p:childTnLst>
                                    <p:animEffect transition="out" filter="dissolve">
                                      <p:cBhvr>
                                        <p:cTn id="23" dur="1000"/>
                                        <p:tgtEl>
                                          <p:spTgt spid="18"/>
                                        </p:tgtEl>
                                      </p:cBhvr>
                                    </p:animEffect>
                                    <p:set>
                                      <p:cBhvr>
                                        <p:cTn id="24" dur="1" fill="hold">
                                          <p:stCondLst>
                                            <p:cond delay="999"/>
                                          </p:stCondLst>
                                        </p:cTn>
                                        <p:tgtEl>
                                          <p:spTgt spid="18"/>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1000"/>
                                        <p:tgtEl>
                                          <p:spTgt spid="29"/>
                                        </p:tgtEl>
                                      </p:cBhvr>
                                    </p:animEffect>
                                    <p:set>
                                      <p:cBhvr>
                                        <p:cTn id="27" dur="1" fill="hold">
                                          <p:stCondLst>
                                            <p:cond delay="9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部分マイグレーションの例</a:t>
            </a:r>
            <a:endParaRPr lang="ja-JP" altLang="en-US" dirty="0"/>
          </a:p>
        </p:txBody>
      </p:sp>
      <p:sp>
        <p:nvSpPr>
          <p:cNvPr id="3" name="コンテンツ プレースホルダー 2"/>
          <p:cNvSpPr>
            <a:spLocks noGrp="1"/>
          </p:cNvSpPr>
          <p:nvPr>
            <p:ph idx="1"/>
          </p:nvPr>
        </p:nvSpPr>
        <p:spPr/>
        <p:txBody>
          <a:bodyPr/>
          <a:lstStyle/>
          <a:p>
            <a:r>
              <a:rPr lang="ja-JP" altLang="en-US" smtClean="0"/>
              <a:t>置換マイグレーション</a:t>
            </a:r>
            <a:endParaRPr lang="en-US" altLang="ja-JP" smtClean="0"/>
          </a:p>
          <a:p>
            <a:pPr lvl="1"/>
            <a:r>
              <a:rPr lang="ja-JP" altLang="en-US" smtClean="0"/>
              <a:t>対象ホスト上の</a:t>
            </a:r>
            <a:r>
              <a:rPr lang="en-US" altLang="ja-JP" smtClean="0"/>
              <a:t>VM</a:t>
            </a:r>
            <a:r>
              <a:rPr lang="ja-JP" altLang="en-US" smtClean="0"/>
              <a:t>の一部だけを別のホストに移動</a:t>
            </a:r>
            <a:endParaRPr lang="en-US" altLang="ja-JP" smtClean="0"/>
          </a:p>
          <a:p>
            <a:pPr lvl="1"/>
            <a:r>
              <a:rPr lang="ja-JP" altLang="en-US" smtClean="0"/>
              <a:t>一部のホストだけのメンテナンス時にマイグレーションを高速に完了可能</a:t>
            </a:r>
            <a:endParaRPr lang="en-US" altLang="ja-JP" smtClean="0"/>
          </a:p>
          <a:p>
            <a:r>
              <a:rPr lang="ja-JP" altLang="en-US" smtClean="0"/>
              <a:t>統合マイグレーション</a:t>
            </a:r>
            <a:endParaRPr lang="en-US" altLang="ja-JP" smtClean="0"/>
          </a:p>
          <a:p>
            <a:pPr lvl="1"/>
            <a:r>
              <a:rPr lang="ja-JP" altLang="en-US" smtClean="0"/>
              <a:t>複数のホスト上の</a:t>
            </a:r>
            <a:r>
              <a:rPr lang="en-US" altLang="ja-JP" smtClean="0"/>
              <a:t>VM</a:t>
            </a:r>
            <a:r>
              <a:rPr lang="ja-JP" altLang="en-US" smtClean="0"/>
              <a:t>を一つのホストに統合</a:t>
            </a:r>
            <a:endParaRPr lang="en-US" altLang="ja-JP" smtClean="0"/>
          </a:p>
          <a:p>
            <a:pPr lvl="1"/>
            <a:endParaRPr lang="en-US" altLang="ja-JP" smtClean="0"/>
          </a:p>
          <a:p>
            <a:pPr lvl="1"/>
            <a:endParaRPr lang="ja-JP" altLang="en-US" dirty="0"/>
          </a:p>
        </p:txBody>
      </p:sp>
      <p:sp>
        <p:nvSpPr>
          <p:cNvPr id="4" name="スライド番号プレースホルダー 3"/>
          <p:cNvSpPr>
            <a:spLocks noGrp="1"/>
          </p:cNvSpPr>
          <p:nvPr>
            <p:ph type="sldNum" sz="quarter" idx="12"/>
          </p:nvPr>
        </p:nvSpPr>
        <p:spPr/>
        <p:txBody>
          <a:bodyPr/>
          <a:lstStyle/>
          <a:p>
            <a:fld id="{ED4BF1F7-6042-104B-AF7D-05FB728527F6}" type="slidenum">
              <a:rPr lang="ja-JP" altLang="en-US" smtClean="0">
                <a:solidFill>
                  <a:srgbClr val="000000"/>
                </a:solidFill>
              </a:rPr>
              <a:pPr/>
              <a:t>8</a:t>
            </a:fld>
            <a:endParaRPr lang="ja-JP" altLang="en-US" dirty="0">
              <a:solidFill>
                <a:srgbClr val="000000"/>
              </a:solidFill>
            </a:endParaRPr>
          </a:p>
        </p:txBody>
      </p:sp>
      <p:pic>
        <p:nvPicPr>
          <p:cNvPr id="24" name="図 23"/>
          <p:cNvPicPr>
            <a:picLocks noChangeAspect="1"/>
          </p:cNvPicPr>
          <p:nvPr/>
        </p:nvPicPr>
        <p:blipFill>
          <a:blip r:embed="rId2"/>
          <a:stretch>
            <a:fillRect/>
          </a:stretch>
        </p:blipFill>
        <p:spPr>
          <a:xfrm>
            <a:off x="4921769" y="5634093"/>
            <a:ext cx="838708" cy="1051433"/>
          </a:xfrm>
          <a:prstGeom prst="rect">
            <a:avLst/>
          </a:prstGeom>
        </p:spPr>
      </p:pic>
      <p:grpSp>
        <p:nvGrpSpPr>
          <p:cNvPr id="25" name="Group 5">
            <a:extLst>
              <a:ext uri="{FF2B5EF4-FFF2-40B4-BE49-F238E27FC236}">
                <a16:creationId xmlns="" xmlns:a16="http://schemas.microsoft.com/office/drawing/2014/main" id="{F25B49BE-9B41-3144-A18C-45C00EDB091B}"/>
              </a:ext>
            </a:extLst>
          </p:cNvPr>
          <p:cNvGrpSpPr/>
          <p:nvPr/>
        </p:nvGrpSpPr>
        <p:grpSpPr>
          <a:xfrm>
            <a:off x="1050395" y="4275186"/>
            <a:ext cx="2571930" cy="2391205"/>
            <a:chOff x="716471" y="4366586"/>
            <a:chExt cx="2571930" cy="2391205"/>
          </a:xfrm>
        </p:grpSpPr>
        <p:pic>
          <p:nvPicPr>
            <p:cNvPr id="26" name="図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27154" y="5809100"/>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471" y="4880235"/>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正方形/長方形 27"/>
            <p:cNvSpPr/>
            <p:nvPr/>
          </p:nvSpPr>
          <p:spPr>
            <a:xfrm>
              <a:off x="1017513" y="4721734"/>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0" name="正方形/長方形 29"/>
            <p:cNvSpPr/>
            <p:nvPr/>
          </p:nvSpPr>
          <p:spPr>
            <a:xfrm>
              <a:off x="1609820" y="5777063"/>
              <a:ext cx="1416609" cy="687523"/>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dirty="0"/>
            </a:p>
          </p:txBody>
        </p:sp>
        <p:sp>
          <p:nvSpPr>
            <p:cNvPr id="31" name="テキスト ボックス 17"/>
            <p:cNvSpPr txBox="1">
              <a:spLocks noChangeArrowheads="1"/>
            </p:cNvSpPr>
            <p:nvPr/>
          </p:nvSpPr>
          <p:spPr bwMode="auto">
            <a:xfrm>
              <a:off x="1157098" y="4366586"/>
              <a:ext cx="2043160"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pPr algn="ctr"/>
              <a:r>
                <a:rPr lang="ja-JP" altLang="en-US" dirty="0"/>
                <a:t>メインホスト</a:t>
              </a:r>
            </a:p>
          </p:txBody>
        </p:sp>
        <p:sp>
          <p:nvSpPr>
            <p:cNvPr id="32" name="テキスト ボックス 18"/>
            <p:cNvSpPr txBox="1">
              <a:spLocks noChangeArrowheads="1"/>
            </p:cNvSpPr>
            <p:nvPr/>
          </p:nvSpPr>
          <p:spPr bwMode="auto">
            <a:xfrm>
              <a:off x="1767781" y="6384075"/>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33" name="角丸四角形 32"/>
            <p:cNvSpPr/>
            <p:nvPr/>
          </p:nvSpPr>
          <p:spPr>
            <a:xfrm>
              <a:off x="1737247" y="5857493"/>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34" name="角丸四角形 33"/>
            <p:cNvSpPr/>
            <p:nvPr/>
          </p:nvSpPr>
          <p:spPr>
            <a:xfrm>
              <a:off x="1144940" y="4830264"/>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35" name="角丸四角形 34"/>
            <p:cNvSpPr/>
            <p:nvPr/>
          </p:nvSpPr>
          <p:spPr>
            <a:xfrm>
              <a:off x="2029809" y="4830264"/>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36" name="Group 6">
            <a:extLst>
              <a:ext uri="{FF2B5EF4-FFF2-40B4-BE49-F238E27FC236}">
                <a16:creationId xmlns="" xmlns:a16="http://schemas.microsoft.com/office/drawing/2014/main" id="{E3741E05-5BF5-5142-8E8B-D169D3C8CDB1}"/>
              </a:ext>
            </a:extLst>
          </p:cNvPr>
          <p:cNvGrpSpPr/>
          <p:nvPr/>
        </p:nvGrpSpPr>
        <p:grpSpPr>
          <a:xfrm>
            <a:off x="5472392" y="4392706"/>
            <a:ext cx="2270888" cy="1769385"/>
            <a:chOff x="6320663" y="4449205"/>
            <a:chExt cx="2270888" cy="1769385"/>
          </a:xfrm>
        </p:grpSpPr>
        <p:sp>
          <p:nvSpPr>
            <p:cNvPr id="37" name="テキスト ボックス 36"/>
            <p:cNvSpPr txBox="1">
              <a:spLocks noChangeArrowheads="1"/>
            </p:cNvSpPr>
            <p:nvPr/>
          </p:nvSpPr>
          <p:spPr bwMode="auto">
            <a:xfrm>
              <a:off x="6902956" y="4449205"/>
              <a:ext cx="995051"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新ホスト</a:t>
              </a:r>
            </a:p>
          </p:txBody>
        </p:sp>
        <p:sp>
          <p:nvSpPr>
            <p:cNvPr id="38" name="正方形/長方形 37"/>
            <p:cNvSpPr/>
            <p:nvPr/>
          </p:nvSpPr>
          <p:spPr>
            <a:xfrm>
              <a:off x="6320663" y="4830264"/>
              <a:ext cx="2270888" cy="1388326"/>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39" name="角丸四角形 76">
              <a:extLst>
                <a:ext uri="{FF2B5EF4-FFF2-40B4-BE49-F238E27FC236}">
                  <a16:creationId xmlns="" xmlns:a16="http://schemas.microsoft.com/office/drawing/2014/main" id="{AFA756A8-6CFB-B541-A02D-5C48574C3C02}"/>
                </a:ext>
              </a:extLst>
            </p:cNvPr>
            <p:cNvSpPr/>
            <p:nvPr/>
          </p:nvSpPr>
          <p:spPr>
            <a:xfrm>
              <a:off x="7321498" y="5508848"/>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40" name="角丸四角形 77">
              <a:extLst>
                <a:ext uri="{FF2B5EF4-FFF2-40B4-BE49-F238E27FC236}">
                  <a16:creationId xmlns="" xmlns:a16="http://schemas.microsoft.com/office/drawing/2014/main" id="{0CA8B5A6-826F-C24A-B7A2-57D01A43581F}"/>
                </a:ext>
              </a:extLst>
            </p:cNvPr>
            <p:cNvSpPr/>
            <p:nvPr/>
          </p:nvSpPr>
          <p:spPr>
            <a:xfrm>
              <a:off x="6443501" y="4975355"/>
              <a:ext cx="770441" cy="499341"/>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
          <p:nvSpPr>
            <p:cNvPr id="41" name="角丸四角形 78">
              <a:extLst>
                <a:ext uri="{FF2B5EF4-FFF2-40B4-BE49-F238E27FC236}">
                  <a16:creationId xmlns="" xmlns:a16="http://schemas.microsoft.com/office/drawing/2014/main" id="{5A1F2C2C-0DFB-AC4A-B147-9D4FE1A847E4}"/>
                </a:ext>
              </a:extLst>
            </p:cNvPr>
            <p:cNvSpPr/>
            <p:nvPr/>
          </p:nvSpPr>
          <p:spPr>
            <a:xfrm>
              <a:off x="7328370" y="4975355"/>
              <a:ext cx="1152816" cy="526664"/>
            </a:xfrm>
            <a:prstGeom prst="round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grpSp>
      <p:grpSp>
        <p:nvGrpSpPr>
          <p:cNvPr id="42" name="Group 7">
            <a:extLst>
              <a:ext uri="{FF2B5EF4-FFF2-40B4-BE49-F238E27FC236}">
                <a16:creationId xmlns="" xmlns:a16="http://schemas.microsoft.com/office/drawing/2014/main" id="{83A4F946-BD1A-D841-AF19-1BAF39A995E9}"/>
              </a:ext>
            </a:extLst>
          </p:cNvPr>
          <p:cNvGrpSpPr/>
          <p:nvPr/>
        </p:nvGrpSpPr>
        <p:grpSpPr>
          <a:xfrm>
            <a:off x="3933334" y="5100378"/>
            <a:ext cx="929236" cy="935992"/>
            <a:chOff x="3933334" y="5100378"/>
            <a:chExt cx="929236" cy="935992"/>
          </a:xfrm>
        </p:grpSpPr>
        <p:sp>
          <p:nvSpPr>
            <p:cNvPr id="43" name="右矢印 64">
              <a:extLst>
                <a:ext uri="{FF2B5EF4-FFF2-40B4-BE49-F238E27FC236}">
                  <a16:creationId xmlns="" xmlns:a16="http://schemas.microsoft.com/office/drawing/2014/main" id="{FCE11815-ACC6-3249-851A-E5A37C5831C4}"/>
                </a:ext>
              </a:extLst>
            </p:cNvPr>
            <p:cNvSpPr/>
            <p:nvPr/>
          </p:nvSpPr>
          <p:spPr>
            <a:xfrm rot="166357">
              <a:off x="3933334" y="5100378"/>
              <a:ext cx="929236" cy="358574"/>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44" name="右矢印 67">
              <a:extLst>
                <a:ext uri="{FF2B5EF4-FFF2-40B4-BE49-F238E27FC236}">
                  <a16:creationId xmlns="" xmlns:a16="http://schemas.microsoft.com/office/drawing/2014/main" id="{AFF628DA-8290-6E40-B686-0E81A0ED4780}"/>
                </a:ext>
              </a:extLst>
            </p:cNvPr>
            <p:cNvSpPr/>
            <p:nvPr/>
          </p:nvSpPr>
          <p:spPr>
            <a:xfrm rot="21174082">
              <a:off x="3945967" y="5743142"/>
              <a:ext cx="910102" cy="29322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grpSp>
    </p:spTree>
    <p:extLst>
      <p:ext uri="{BB962C8B-B14F-4D97-AF65-F5344CB8AC3E}">
        <p14:creationId xmlns:p14="http://schemas.microsoft.com/office/powerpoint/2010/main" val="67735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dissolve">
                                      <p:cBhvr>
                                        <p:cTn id="7" dur="1000"/>
                                        <p:tgtEl>
                                          <p:spTgt spid="36"/>
                                        </p:tgtEl>
                                      </p:cBhvr>
                                    </p:animEffect>
                                  </p:childTnLst>
                                </p:cTn>
                              </p:par>
                              <p:par>
                                <p:cTn id="8" presetID="9" presetClass="entr" presetSubtype="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dissolve">
                                      <p:cBhvr>
                                        <p:cTn id="10" dur="1000"/>
                                        <p:tgtEl>
                                          <p:spTgt spid="42"/>
                                        </p:tgtEl>
                                      </p:cBhvr>
                                    </p:animEffect>
                                  </p:childTnLst>
                                </p:cTn>
                              </p:par>
                              <p:par>
                                <p:cTn id="11" presetID="9"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dissolve">
                                      <p:cBhvr>
                                        <p:cTn id="13" dur="1000"/>
                                        <p:tgtEl>
                                          <p:spTgt spid="24"/>
                                        </p:tgtEl>
                                      </p:cBhvr>
                                    </p:animEffect>
                                  </p:childTnLst>
                                </p:cTn>
                              </p:par>
                            </p:childTnLst>
                          </p:cTn>
                        </p:par>
                        <p:par>
                          <p:cTn id="14" fill="hold">
                            <p:stCondLst>
                              <p:cond delay="1000"/>
                            </p:stCondLst>
                            <p:childTnLst>
                              <p:par>
                                <p:cTn id="15" presetID="9" presetClass="exit" presetSubtype="0" fill="hold" nodeType="afterEffect">
                                  <p:stCondLst>
                                    <p:cond delay="0"/>
                                  </p:stCondLst>
                                  <p:childTnLst>
                                    <p:animEffect transition="out" filter="dissolve">
                                      <p:cBhvr>
                                        <p:cTn id="16" dur="1000"/>
                                        <p:tgtEl>
                                          <p:spTgt spid="25"/>
                                        </p:tgtEl>
                                      </p:cBhvr>
                                    </p:animEffect>
                                    <p:set>
                                      <p:cBhvr>
                                        <p:cTn id="17" dur="1" fill="hold">
                                          <p:stCondLst>
                                            <p:cond delay="999"/>
                                          </p:stCondLst>
                                        </p:cTn>
                                        <p:tgtEl>
                                          <p:spTgt spid="25"/>
                                        </p:tgtEl>
                                        <p:attrNameLst>
                                          <p:attrName>style.visibility</p:attrName>
                                        </p:attrNameLst>
                                      </p:cBhvr>
                                      <p:to>
                                        <p:strVal val="hidden"/>
                                      </p:to>
                                    </p:set>
                                  </p:childTnLst>
                                </p:cTn>
                              </p:par>
                              <p:par>
                                <p:cTn id="18" presetID="9" presetClass="exit" presetSubtype="0" fill="hold" nodeType="withEffect">
                                  <p:stCondLst>
                                    <p:cond delay="0"/>
                                  </p:stCondLst>
                                  <p:childTnLst>
                                    <p:animEffect transition="out" filter="dissolve">
                                      <p:cBhvr>
                                        <p:cTn id="19" dur="1000"/>
                                        <p:tgtEl>
                                          <p:spTgt spid="42"/>
                                        </p:tgtEl>
                                      </p:cBhvr>
                                    </p:animEffect>
                                    <p:set>
                                      <p:cBhvr>
                                        <p:cTn id="20" dur="1" fill="hold">
                                          <p:stCondLst>
                                            <p:cond delay="999"/>
                                          </p:stCondLst>
                                        </p:cTn>
                                        <p:tgtEl>
                                          <p:spTgt spid="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a:picLocks noChangeAspect="1"/>
          </p:cNvPicPr>
          <p:nvPr/>
        </p:nvPicPr>
        <p:blipFill>
          <a:blip r:embed="rId3"/>
          <a:stretch>
            <a:fillRect/>
          </a:stretch>
        </p:blipFill>
        <p:spPr>
          <a:xfrm>
            <a:off x="6044554" y="5318475"/>
            <a:ext cx="838708" cy="1051433"/>
          </a:xfrm>
          <a:prstGeom prst="rect">
            <a:avLst/>
          </a:prstGeom>
        </p:spPr>
      </p:pic>
      <p:sp>
        <p:nvSpPr>
          <p:cNvPr id="31" name="正方形/長方形 30"/>
          <p:cNvSpPr/>
          <p:nvPr/>
        </p:nvSpPr>
        <p:spPr>
          <a:xfrm>
            <a:off x="6463908" y="5163100"/>
            <a:ext cx="2270888"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pic>
        <p:nvPicPr>
          <p:cNvPr id="19"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8537" y="4838748"/>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正方形/長方形 23"/>
          <p:cNvSpPr/>
          <p:nvPr/>
        </p:nvSpPr>
        <p:spPr>
          <a:xfrm>
            <a:off x="1152628" y="4642602"/>
            <a:ext cx="2512171" cy="771047"/>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pic>
        <p:nvPicPr>
          <p:cNvPr id="20" name="図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1461" y="5677001"/>
            <a:ext cx="643590" cy="89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7" name="タイトル 1"/>
          <p:cNvSpPr>
            <a:spLocks noGrp="1"/>
          </p:cNvSpPr>
          <p:nvPr>
            <p:ph type="title"/>
          </p:nvPr>
        </p:nvSpPr>
        <p:spPr/>
        <p:txBody>
          <a:bodyPr/>
          <a:lstStyle/>
          <a:p>
            <a:r>
              <a:rPr lang="ja-JP" altLang="en-US"/>
              <a:t>置換マイグレーション</a:t>
            </a:r>
            <a:r>
              <a:rPr lang="en-US" altLang="ja-JP"/>
              <a:t/>
            </a:r>
            <a:br>
              <a:rPr lang="en-US" altLang="ja-JP"/>
            </a:br>
            <a:r>
              <a:rPr lang="ja-JP" altLang="en-US"/>
              <a:t>（メインホスト）</a:t>
            </a:r>
            <a:endParaRPr lang="ja-JP" altLang="en-US" dirty="0"/>
          </a:p>
        </p:txBody>
      </p:sp>
      <p:sp>
        <p:nvSpPr>
          <p:cNvPr id="19458" name="コンテンツ プレースホルダー 2"/>
          <p:cNvSpPr>
            <a:spLocks noGrp="1"/>
          </p:cNvSpPr>
          <p:nvPr>
            <p:ph idx="1"/>
          </p:nvPr>
        </p:nvSpPr>
        <p:spPr/>
        <p:txBody>
          <a:bodyPr/>
          <a:lstStyle/>
          <a:p>
            <a:r>
              <a:rPr lang="ja-JP" altLang="en-US" dirty="0"/>
              <a:t>移送元メインホスト：</a:t>
            </a:r>
            <a:r>
              <a:rPr lang="en-US" altLang="ja-JP" dirty="0"/>
              <a:t>VM</a:t>
            </a:r>
            <a:r>
              <a:rPr lang="ja-JP" altLang="en-US" dirty="0"/>
              <a:t>コアとメモリを転送</a:t>
            </a:r>
            <a:endParaRPr lang="en-US" altLang="ja-JP" dirty="0"/>
          </a:p>
          <a:p>
            <a:pPr lvl="1"/>
            <a:r>
              <a:rPr lang="ja-JP" altLang="en-US" dirty="0"/>
              <a:t>サブホストに存在するメモリは転送しない</a:t>
            </a:r>
            <a:endParaRPr lang="en-US" altLang="ja-JP" dirty="0"/>
          </a:p>
          <a:p>
            <a:pPr lvl="1"/>
            <a:r>
              <a:rPr lang="ja-JP" altLang="en-US" dirty="0"/>
              <a:t>サブホストにあるメモリについてはその情報のみを送信</a:t>
            </a:r>
            <a:endParaRPr lang="en-US" altLang="ja-JP" dirty="0"/>
          </a:p>
          <a:p>
            <a:r>
              <a:rPr lang="ja-JP" altLang="en-US" dirty="0">
                <a:solidFill>
                  <a:srgbClr val="595959"/>
                </a:solidFill>
              </a:rPr>
              <a:t>移送先</a:t>
            </a:r>
            <a:r>
              <a:rPr lang="ja-JP" altLang="en-US" dirty="0" smtClean="0">
                <a:solidFill>
                  <a:srgbClr val="595959"/>
                </a:solidFill>
              </a:rPr>
              <a:t>メインホスト：元</a:t>
            </a:r>
            <a:r>
              <a:rPr lang="ja-JP" altLang="en-US" dirty="0">
                <a:solidFill>
                  <a:srgbClr val="595959"/>
                </a:solidFill>
              </a:rPr>
              <a:t>のサブホスト</a:t>
            </a:r>
            <a:r>
              <a:rPr lang="ja-JP" altLang="en-US" dirty="0"/>
              <a:t>に接続</a:t>
            </a:r>
            <a:endParaRPr lang="en-US" altLang="ja-JP" dirty="0"/>
          </a:p>
          <a:p>
            <a:pPr lvl="1"/>
            <a:r>
              <a:rPr lang="ja-JP" altLang="en-US" dirty="0"/>
              <a:t>マイグレーション後にリモートページングを行うため</a:t>
            </a:r>
            <a:endParaRPr lang="en-US" altLang="ja-JP" dirty="0"/>
          </a:p>
        </p:txBody>
      </p:sp>
      <p:sp>
        <p:nvSpPr>
          <p:cNvPr id="19459" name="スライド番号プレースホルダー 3"/>
          <p:cNvSpPr>
            <a:spLocks noGrp="1"/>
          </p:cNvSpPr>
          <p:nvPr>
            <p:ph type="sldNum" sz="quarter" idx="12"/>
          </p:nvPr>
        </p:nvSpPr>
        <p:spPr/>
        <p:txBody>
          <a:bodyPr/>
          <a:lstStyle>
            <a:lvl1pPr>
              <a:defRPr kumimoji="1">
                <a:solidFill>
                  <a:schemeClr val="tx1"/>
                </a:solidFill>
                <a:latin typeface="News Gothic MT" charset="0"/>
                <a:ea typeface="ＭＳ Ｐゴシック" charset="0"/>
                <a:cs typeface="ＭＳ Ｐゴシック" charset="0"/>
              </a:defRPr>
            </a:lvl1pPr>
            <a:lvl2pPr marL="778262" indent="-299331">
              <a:defRPr kumimoji="1">
                <a:solidFill>
                  <a:schemeClr val="tx1"/>
                </a:solidFill>
                <a:latin typeface="News Gothic MT" charset="0"/>
                <a:ea typeface="ＭＳ Ｐゴシック" charset="0"/>
              </a:defRPr>
            </a:lvl2pPr>
            <a:lvl3pPr marL="1197330" indent="-239468">
              <a:defRPr kumimoji="1">
                <a:solidFill>
                  <a:schemeClr val="tx1"/>
                </a:solidFill>
                <a:latin typeface="News Gothic MT" charset="0"/>
                <a:ea typeface="ＭＳ Ｐゴシック" charset="0"/>
              </a:defRPr>
            </a:lvl3pPr>
            <a:lvl4pPr marL="1676260" indent="-239468">
              <a:defRPr kumimoji="1">
                <a:solidFill>
                  <a:schemeClr val="tx1"/>
                </a:solidFill>
                <a:latin typeface="News Gothic MT" charset="0"/>
                <a:ea typeface="ＭＳ Ｐゴシック" charset="0"/>
              </a:defRPr>
            </a:lvl4pPr>
            <a:lvl5pPr marL="2155191" indent="-239468">
              <a:defRPr kumimoji="1">
                <a:solidFill>
                  <a:schemeClr val="tx1"/>
                </a:solidFill>
                <a:latin typeface="News Gothic MT" charset="0"/>
                <a:ea typeface="ＭＳ Ｐゴシック" charset="0"/>
              </a:defRPr>
            </a:lvl5pPr>
            <a:lvl6pPr marL="2634121" indent="-239468" fontAlgn="base">
              <a:spcBef>
                <a:spcPct val="0"/>
              </a:spcBef>
              <a:spcAft>
                <a:spcPct val="0"/>
              </a:spcAft>
              <a:defRPr kumimoji="1">
                <a:solidFill>
                  <a:schemeClr val="tx1"/>
                </a:solidFill>
                <a:latin typeface="News Gothic MT" charset="0"/>
                <a:ea typeface="ＭＳ Ｐゴシック" charset="0"/>
              </a:defRPr>
            </a:lvl6pPr>
            <a:lvl7pPr marL="3113052" indent="-239468" fontAlgn="base">
              <a:spcBef>
                <a:spcPct val="0"/>
              </a:spcBef>
              <a:spcAft>
                <a:spcPct val="0"/>
              </a:spcAft>
              <a:defRPr kumimoji="1">
                <a:solidFill>
                  <a:schemeClr val="tx1"/>
                </a:solidFill>
                <a:latin typeface="News Gothic MT" charset="0"/>
                <a:ea typeface="ＭＳ Ｐゴシック" charset="0"/>
              </a:defRPr>
            </a:lvl7pPr>
            <a:lvl8pPr marL="3591982" indent="-239468" fontAlgn="base">
              <a:spcBef>
                <a:spcPct val="0"/>
              </a:spcBef>
              <a:spcAft>
                <a:spcPct val="0"/>
              </a:spcAft>
              <a:defRPr kumimoji="1">
                <a:solidFill>
                  <a:schemeClr val="tx1"/>
                </a:solidFill>
                <a:latin typeface="News Gothic MT" charset="0"/>
                <a:ea typeface="ＭＳ Ｐゴシック" charset="0"/>
              </a:defRPr>
            </a:lvl8pPr>
            <a:lvl9pPr marL="4070912" indent="-239468" fontAlgn="base">
              <a:spcBef>
                <a:spcPct val="0"/>
              </a:spcBef>
              <a:spcAft>
                <a:spcPct val="0"/>
              </a:spcAft>
              <a:defRPr kumimoji="1">
                <a:solidFill>
                  <a:schemeClr val="tx1"/>
                </a:solidFill>
                <a:latin typeface="News Gothic MT" charset="0"/>
                <a:ea typeface="ＭＳ Ｐゴシック" charset="0"/>
              </a:defRPr>
            </a:lvl9pPr>
          </a:lstStyle>
          <a:p>
            <a:fld id="{EBB92799-345C-734B-B846-12D9594D3D36}" type="slidenum">
              <a:rPr lang="ja-JP" altLang="en-US" smtClean="0"/>
              <a:pPr/>
              <a:t>9</a:t>
            </a:fld>
            <a:endParaRPr lang="ja-JP" altLang="en-US" dirty="0"/>
          </a:p>
        </p:txBody>
      </p:sp>
      <p:sp>
        <p:nvSpPr>
          <p:cNvPr id="13" name="右矢印 12"/>
          <p:cNvSpPr/>
          <p:nvPr/>
        </p:nvSpPr>
        <p:spPr>
          <a:xfrm rot="471263">
            <a:off x="4115042" y="5007526"/>
            <a:ext cx="1876679" cy="311148"/>
          </a:xfrm>
          <a:prstGeom prst="rightArrow">
            <a:avLst/>
          </a:prstGeom>
        </p:spPr>
        <p:style>
          <a:lnRef idx="1">
            <a:schemeClr val="accent6"/>
          </a:lnRef>
          <a:fillRef idx="2">
            <a:schemeClr val="accent6"/>
          </a:fillRef>
          <a:effectRef idx="1">
            <a:schemeClr val="accent6"/>
          </a:effectRef>
          <a:fontRef idx="minor">
            <a:schemeClr val="dk1"/>
          </a:fontRef>
        </p:style>
        <p:txBody>
          <a:bodyPr lIns="95789" tIns="47891" rIns="95789" bIns="47891" anchor="ctr"/>
          <a:lstStyle/>
          <a:p>
            <a:pPr algn="ctr">
              <a:defRPr/>
            </a:pPr>
            <a:endParaRPr lang="ja-JP" altLang="en-US"/>
          </a:p>
        </p:txBody>
      </p:sp>
      <p:sp>
        <p:nvSpPr>
          <p:cNvPr id="14" name="テキスト ボックス 11"/>
          <p:cNvSpPr txBox="1">
            <a:spLocks noChangeArrowheads="1"/>
          </p:cNvSpPr>
          <p:nvPr/>
        </p:nvSpPr>
        <p:spPr bwMode="auto">
          <a:xfrm>
            <a:off x="4194482" y="4611085"/>
            <a:ext cx="1691405" cy="358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マイグレーション</a:t>
            </a:r>
          </a:p>
        </p:txBody>
      </p:sp>
      <p:sp>
        <p:nvSpPr>
          <p:cNvPr id="22" name="テキスト ボックス 21"/>
          <p:cNvSpPr txBox="1"/>
          <p:nvPr/>
        </p:nvSpPr>
        <p:spPr>
          <a:xfrm>
            <a:off x="4792840" y="6005177"/>
            <a:ext cx="629466" cy="358327"/>
          </a:xfrm>
          <a:prstGeom prst="rect">
            <a:avLst/>
          </a:prstGeom>
          <a:noFill/>
        </p:spPr>
        <p:txBody>
          <a:bodyPr wrap="none" lIns="95789" tIns="47891" rIns="95789" bIns="47891" rtlCol="0">
            <a:spAutoFit/>
          </a:bodyPr>
          <a:lstStyle/>
          <a:p>
            <a:r>
              <a:rPr lang="ja-JP" altLang="en-US" dirty="0"/>
              <a:t>接続</a:t>
            </a:r>
            <a:endParaRPr kumimoji="1" lang="ja-JP" altLang="en-US" dirty="0"/>
          </a:p>
        </p:txBody>
      </p:sp>
      <p:sp>
        <p:nvSpPr>
          <p:cNvPr id="27" name="正方形/長方形 26"/>
          <p:cNvSpPr/>
          <p:nvPr/>
        </p:nvSpPr>
        <p:spPr>
          <a:xfrm>
            <a:off x="1352127" y="5624269"/>
            <a:ext cx="2270888" cy="619755"/>
          </a:xfrm>
          <a:prstGeom prst="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endParaRPr lang="ja-JP" altLang="en-US"/>
          </a:p>
        </p:txBody>
      </p:sp>
      <p:sp>
        <p:nvSpPr>
          <p:cNvPr id="28" name="角丸四角形 27"/>
          <p:cNvSpPr/>
          <p:nvPr/>
        </p:nvSpPr>
        <p:spPr>
          <a:xfrm>
            <a:off x="1907063" y="5698501"/>
            <a:ext cx="1003302" cy="451596"/>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9" name="テキスト ボックス 17"/>
          <p:cNvSpPr txBox="1">
            <a:spLocks noChangeArrowheads="1"/>
          </p:cNvSpPr>
          <p:nvPr/>
        </p:nvSpPr>
        <p:spPr bwMode="auto">
          <a:xfrm>
            <a:off x="1478740" y="4263661"/>
            <a:ext cx="2295405"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移送元メインホスト</a:t>
            </a:r>
          </a:p>
        </p:txBody>
      </p:sp>
      <p:sp>
        <p:nvSpPr>
          <p:cNvPr id="30" name="テキスト ボックス 18"/>
          <p:cNvSpPr txBox="1">
            <a:spLocks noChangeArrowheads="1"/>
          </p:cNvSpPr>
          <p:nvPr/>
        </p:nvSpPr>
        <p:spPr bwMode="auto">
          <a:xfrm>
            <a:off x="1849905" y="6244024"/>
            <a:ext cx="1198832"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サブホスト</a:t>
            </a:r>
          </a:p>
        </p:txBody>
      </p:sp>
      <p:sp>
        <p:nvSpPr>
          <p:cNvPr id="36" name="テキスト ボックス 17"/>
          <p:cNvSpPr txBox="1">
            <a:spLocks noChangeArrowheads="1"/>
          </p:cNvSpPr>
          <p:nvPr/>
        </p:nvSpPr>
        <p:spPr bwMode="auto">
          <a:xfrm>
            <a:off x="6603493" y="4680234"/>
            <a:ext cx="2131303" cy="373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89" tIns="47891" rIns="95789" bIns="47891">
            <a:spAutoFit/>
          </a:bodyPr>
          <a:lstStyle>
            <a:lvl1pPr>
              <a:defRPr kumimoji="1">
                <a:solidFill>
                  <a:schemeClr val="tx1"/>
                </a:solidFill>
                <a:latin typeface="News Gothic MT" charset="0"/>
                <a:ea typeface="ＭＳ Ｐゴシック" charset="0"/>
                <a:cs typeface="ＭＳ Ｐゴシック" charset="0"/>
              </a:defRPr>
            </a:lvl1pPr>
            <a:lvl2pPr marL="742950" indent="-285750">
              <a:defRPr kumimoji="1">
                <a:solidFill>
                  <a:schemeClr val="tx1"/>
                </a:solidFill>
                <a:latin typeface="News Gothic MT" charset="0"/>
                <a:ea typeface="ＭＳ Ｐゴシック" charset="0"/>
              </a:defRPr>
            </a:lvl2pPr>
            <a:lvl3pPr marL="1143000" indent="-228600">
              <a:defRPr kumimoji="1">
                <a:solidFill>
                  <a:schemeClr val="tx1"/>
                </a:solidFill>
                <a:latin typeface="News Gothic MT" charset="0"/>
                <a:ea typeface="ＭＳ Ｐゴシック" charset="0"/>
              </a:defRPr>
            </a:lvl3pPr>
            <a:lvl4pPr marL="1600200" indent="-228600">
              <a:defRPr kumimoji="1">
                <a:solidFill>
                  <a:schemeClr val="tx1"/>
                </a:solidFill>
                <a:latin typeface="News Gothic MT" charset="0"/>
                <a:ea typeface="ＭＳ Ｐゴシック" charset="0"/>
              </a:defRPr>
            </a:lvl4pPr>
            <a:lvl5pPr marL="2057400" indent="-228600">
              <a:defRPr kumimoji="1">
                <a:solidFill>
                  <a:schemeClr val="tx1"/>
                </a:solidFill>
                <a:latin typeface="News Gothic MT" charset="0"/>
                <a:ea typeface="ＭＳ Ｐゴシック" charset="0"/>
              </a:defRPr>
            </a:lvl5pPr>
            <a:lvl6pPr marL="2514600" indent="-228600" fontAlgn="base">
              <a:spcBef>
                <a:spcPct val="0"/>
              </a:spcBef>
              <a:spcAft>
                <a:spcPct val="0"/>
              </a:spcAft>
              <a:defRPr kumimoji="1">
                <a:solidFill>
                  <a:schemeClr val="tx1"/>
                </a:solidFill>
                <a:latin typeface="News Gothic MT" charset="0"/>
                <a:ea typeface="ＭＳ Ｐゴシック" charset="0"/>
              </a:defRPr>
            </a:lvl6pPr>
            <a:lvl7pPr marL="2971800" indent="-228600" fontAlgn="base">
              <a:spcBef>
                <a:spcPct val="0"/>
              </a:spcBef>
              <a:spcAft>
                <a:spcPct val="0"/>
              </a:spcAft>
              <a:defRPr kumimoji="1">
                <a:solidFill>
                  <a:schemeClr val="tx1"/>
                </a:solidFill>
                <a:latin typeface="News Gothic MT" charset="0"/>
                <a:ea typeface="ＭＳ Ｐゴシック" charset="0"/>
              </a:defRPr>
            </a:lvl7pPr>
            <a:lvl8pPr marL="3429000" indent="-228600" fontAlgn="base">
              <a:spcBef>
                <a:spcPct val="0"/>
              </a:spcBef>
              <a:spcAft>
                <a:spcPct val="0"/>
              </a:spcAft>
              <a:defRPr kumimoji="1">
                <a:solidFill>
                  <a:schemeClr val="tx1"/>
                </a:solidFill>
                <a:latin typeface="News Gothic MT" charset="0"/>
                <a:ea typeface="ＭＳ Ｐゴシック" charset="0"/>
              </a:defRPr>
            </a:lvl8pPr>
            <a:lvl9pPr marL="3886200" indent="-228600" fontAlgn="base">
              <a:spcBef>
                <a:spcPct val="0"/>
              </a:spcBef>
              <a:spcAft>
                <a:spcPct val="0"/>
              </a:spcAft>
              <a:defRPr kumimoji="1">
                <a:solidFill>
                  <a:schemeClr val="tx1"/>
                </a:solidFill>
                <a:latin typeface="News Gothic MT" charset="0"/>
                <a:ea typeface="ＭＳ Ｐゴシック" charset="0"/>
              </a:defRPr>
            </a:lvl9pPr>
          </a:lstStyle>
          <a:p>
            <a:r>
              <a:rPr lang="ja-JP" altLang="en-US" dirty="0"/>
              <a:t>移送先メインホスト</a:t>
            </a:r>
          </a:p>
        </p:txBody>
      </p:sp>
      <p:cxnSp>
        <p:nvCxnSpPr>
          <p:cNvPr id="39" name="直線コネクタ 38"/>
          <p:cNvCxnSpPr/>
          <p:nvPr/>
        </p:nvCxnSpPr>
        <p:spPr>
          <a:xfrm flipV="1">
            <a:off x="3612772" y="5708743"/>
            <a:ext cx="2840893" cy="235646"/>
          </a:xfrm>
          <a:prstGeom prst="straightConnector1">
            <a:avLst/>
          </a:prstGeom>
          <a:ln w="28575" cmpd="sng">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26" name="角丸四角形 25"/>
          <p:cNvSpPr/>
          <p:nvPr/>
        </p:nvSpPr>
        <p:spPr>
          <a:xfrm>
            <a:off x="2333957" y="4741677"/>
            <a:ext cx="1152816" cy="526664"/>
          </a:xfrm>
          <a:prstGeom prst="roundRect">
            <a:avLst/>
          </a:prstGeom>
          <a:solidFill>
            <a:srgbClr val="BFF944"/>
          </a:solidFill>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ja-JP" altLang="en-US" dirty="0">
                <a:solidFill>
                  <a:srgbClr val="000000"/>
                </a:solidFill>
              </a:rPr>
              <a:t>メモリ</a:t>
            </a:r>
            <a:endParaRPr lang="en-US" altLang="ja-JP" dirty="0">
              <a:solidFill>
                <a:srgbClr val="000000"/>
              </a:solidFill>
            </a:endParaRPr>
          </a:p>
        </p:txBody>
      </p:sp>
      <p:sp>
        <p:nvSpPr>
          <p:cNvPr id="25" name="角丸四角形 24"/>
          <p:cNvSpPr/>
          <p:nvPr/>
        </p:nvSpPr>
        <p:spPr>
          <a:xfrm>
            <a:off x="1261640" y="4769087"/>
            <a:ext cx="830575" cy="518075"/>
          </a:xfrm>
          <a:prstGeom prst="roundRect">
            <a:avLst/>
          </a:prstGeom>
        </p:spPr>
        <p:style>
          <a:lnRef idx="1">
            <a:schemeClr val="accent1"/>
          </a:lnRef>
          <a:fillRef idx="3">
            <a:schemeClr val="accent1"/>
          </a:fillRef>
          <a:effectRef idx="2">
            <a:schemeClr val="accent1"/>
          </a:effectRef>
          <a:fontRef idx="minor">
            <a:schemeClr val="lt1"/>
          </a:fontRef>
        </p:style>
        <p:txBody>
          <a:bodyPr lIns="95789" tIns="47891" rIns="95789" bIns="47891" anchor="ctr"/>
          <a:lstStyle/>
          <a:p>
            <a:pPr algn="ctr">
              <a:defRPr/>
            </a:pPr>
            <a:r>
              <a:rPr lang="en-US" altLang="ja-JP" dirty="0">
                <a:solidFill>
                  <a:schemeClr val="tx1"/>
                </a:solidFill>
              </a:rPr>
              <a:t>VM</a:t>
            </a:r>
          </a:p>
          <a:p>
            <a:pPr algn="ctr">
              <a:defRPr/>
            </a:pPr>
            <a:r>
              <a:rPr lang="ja-JP" altLang="en-US" dirty="0">
                <a:solidFill>
                  <a:schemeClr val="tx1"/>
                </a:solidFill>
              </a:rPr>
              <a:t>コア</a:t>
            </a:r>
          </a:p>
        </p:txBody>
      </p:sp>
    </p:spTree>
    <p:extLst>
      <p:ext uri="{BB962C8B-B14F-4D97-AF65-F5344CB8AC3E}">
        <p14:creationId xmlns:p14="http://schemas.microsoft.com/office/powerpoint/2010/main" val="238857817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0.00162 C 0.03733 -0.01366 0.13021 -0.08727 0.22396 -0.07384 C 0.31771 -0.06042 0.49201 0.04653 0.5625 0.07824 " pathEditMode="relative" rAng="0" ptsTypes="aaa">
                                      <p:cBhvr>
                                        <p:cTn id="6" dur="2000" fill="hold"/>
                                        <p:tgtEl>
                                          <p:spTgt spid="26"/>
                                        </p:tgtEl>
                                        <p:attrNameLst>
                                          <p:attrName>ppt_x</p:attrName>
                                          <p:attrName>ppt_y</p:attrName>
                                        </p:attrNameLst>
                                      </p:cBhvr>
                                      <p:rCtr x="28125" y="-301"/>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33333E-6 -2.22222E-6 C 0.10643 -0.04352 0.21042 -0.08565 0.30556 -0.07315 C 0.40052 -0.06065 0.5158 0.04422 0.57136 0.075 " pathEditMode="relative" rAng="0" ptsTypes="aaa">
                                      <p:cBhvr>
                                        <p:cTn id="10" dur="2000" fill="hold"/>
                                        <p:tgtEl>
                                          <p:spTgt spid="25"/>
                                        </p:tgtEl>
                                        <p:attrNameLst>
                                          <p:attrName>ppt_x</p:attrName>
                                          <p:attrName>ppt_y</p:attrName>
                                        </p:attrNameLst>
                                      </p:cBhvr>
                                      <p:rCtr x="28559" y="-532"/>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animBg="1"/>
      <p:bldP spid="2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そよ風">
  <a:themeElements>
    <a:clrScheme name="そよ風">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そよ風">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そよ風">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6"/>
        </a:lnRef>
        <a:fillRef idx="3">
          <a:schemeClr val="accent6"/>
        </a:fillRef>
        <a:effectRef idx="2">
          <a:schemeClr val="accent6"/>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そよ風.thmx</Template>
  <TotalTime>358633</TotalTime>
  <Words>3443</Words>
  <Application>Microsoft Office PowerPoint</Application>
  <PresentationFormat>画面に合わせる (4:3)</PresentationFormat>
  <Paragraphs>891</Paragraphs>
  <Slides>55</Slides>
  <Notes>34</Notes>
  <HiddenSlides>35</HiddenSlides>
  <MMClips>0</MMClips>
  <ScaleCrop>false</ScaleCrop>
  <HeadingPairs>
    <vt:vector size="4" baseType="variant">
      <vt:variant>
        <vt:lpstr>テーマ</vt:lpstr>
      </vt:variant>
      <vt:variant>
        <vt:i4>1</vt:i4>
      </vt:variant>
      <vt:variant>
        <vt:lpstr>スライド タイトル</vt:lpstr>
      </vt:variant>
      <vt:variant>
        <vt:i4>55</vt:i4>
      </vt:variant>
    </vt:vector>
  </HeadingPairs>
  <TitlesOfParts>
    <vt:vector size="56" baseType="lpstr">
      <vt:lpstr>そよ風</vt:lpstr>
      <vt:lpstr>複数ホストにまたがるVMの 高速かつ柔軟な 部分マイグレーション</vt:lpstr>
      <vt:lpstr>大容量メモリを持つVM</vt:lpstr>
      <vt:lpstr>VMマイグレーション</vt:lpstr>
      <vt:lpstr> 分割マイグレーション  [Suetake+ APSys’16] [Suetake+ CLOUD’18]</vt:lpstr>
      <vt:lpstr>分割メモリVMの マイグレーションにおける問題</vt:lpstr>
      <vt:lpstr>提案：部分マイグレーション</vt:lpstr>
      <vt:lpstr>部分マイグレーションの例</vt:lpstr>
      <vt:lpstr>部分マイグレーションの例</vt:lpstr>
      <vt:lpstr>置換マイグレーション （メインホスト）</vt:lpstr>
      <vt:lpstr>置換マイグレーション （サブホスト）</vt:lpstr>
      <vt:lpstr>置換マイグレーション中の リモートページング(1/2)</vt:lpstr>
      <vt:lpstr>置換マイグレーション中の リモートページング(2/2)</vt:lpstr>
      <vt:lpstr>統合マイグレーション</vt:lpstr>
      <vt:lpstr>統合マイグレーション中の リモートページング</vt:lpstr>
      <vt:lpstr>実験</vt:lpstr>
      <vt:lpstr>様々な部分マイグレーションの性能</vt:lpstr>
      <vt:lpstr>高負荷VMの マイグレーション性能</vt:lpstr>
      <vt:lpstr>マイグレーション後のVMの性能</vt:lpstr>
      <vt:lpstr>関連研究</vt:lpstr>
      <vt:lpstr>まとめ</vt:lpstr>
      <vt:lpstr>分類１：置換マイグレーション</vt:lpstr>
      <vt:lpstr>分類２：統合マイグレーション</vt:lpstr>
      <vt:lpstr>置換マイグレーション中の リモートページング（サブホスト）</vt:lpstr>
      <vt:lpstr>置換マイグレーション （サブホスト）</vt:lpstr>
      <vt:lpstr>分割メモリVMに対する 従来のマイグレーションの性能</vt:lpstr>
      <vt:lpstr>分類３：分割マイグレーション</vt:lpstr>
      <vt:lpstr>マイグレーション完了の タイミング</vt:lpstr>
      <vt:lpstr>マイグレーション完了の タイミング</vt:lpstr>
      <vt:lpstr>分割メモリVMの 再マイグレーション</vt:lpstr>
      <vt:lpstr>実装：IPmigrate</vt:lpstr>
      <vt:lpstr>高負荷VMの マイグレーション性能</vt:lpstr>
      <vt:lpstr>複合的なマイグレーション</vt:lpstr>
      <vt:lpstr>統合マイグレーションのケース (1/2)</vt:lpstr>
      <vt:lpstr>統合マイグレーションのケース (2/2)</vt:lpstr>
      <vt:lpstr>高速な並列転送の実現</vt:lpstr>
      <vt:lpstr>統合マイグレーション中の リモートページング</vt:lpstr>
      <vt:lpstr>実験</vt:lpstr>
      <vt:lpstr>分割メモリVMに対する 1対1マイグレーション性能</vt:lpstr>
      <vt:lpstr>部分マイグレーションの性能</vt:lpstr>
      <vt:lpstr>統合マイグレーション後の性能</vt:lpstr>
      <vt:lpstr>関連研究</vt:lpstr>
      <vt:lpstr>まとめ</vt:lpstr>
      <vt:lpstr>マイグレーション後の動作</vt:lpstr>
      <vt:lpstr>分割マイグレーションの問題 (1/2)</vt:lpstr>
      <vt:lpstr>分割マイグレーションの問題 (1/2)</vt:lpstr>
      <vt:lpstr>置換マイグレーション中の リモートページング(1/2)</vt:lpstr>
      <vt:lpstr>置換マイグレーション中の リモートページング(2/2)</vt:lpstr>
      <vt:lpstr>置換マイグレーション中の リモートページング（サブホスト）</vt:lpstr>
      <vt:lpstr>置換マイグレーション中の リモートページング（サブホスト）</vt:lpstr>
      <vt:lpstr>分割マイグレーションの問題(2/2)</vt:lpstr>
      <vt:lpstr>部分マイグレーション中の リモートページング（サブホスト）</vt:lpstr>
      <vt:lpstr>部分マイグレーション中の リモートページング（サブホスト）</vt:lpstr>
      <vt:lpstr>部分マイグレーション中の リモートページング（サブホスト）</vt:lpstr>
      <vt:lpstr>部分マイグレーション中の リモートページング（サブホスト）</vt:lpstr>
      <vt:lpstr>部分マイグレーション後の性能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IPmigrate：複数ホストに分割されたVMの マイグレーション手法 </dc:title>
  <dc:creator>柏木 崇広</dc:creator>
  <cp:lastModifiedBy>kashiwagi</cp:lastModifiedBy>
  <cp:revision>591</cp:revision>
  <cp:lastPrinted>2018-11-26T06:22:29Z</cp:lastPrinted>
  <dcterms:created xsi:type="dcterms:W3CDTF">2017-07-11T08:01:01Z</dcterms:created>
  <dcterms:modified xsi:type="dcterms:W3CDTF">2019-02-12T03:22:51Z</dcterms:modified>
</cp:coreProperties>
</file>