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80" r:id="rId6"/>
    <p:sldId id="261" r:id="rId7"/>
    <p:sldId id="262" r:id="rId8"/>
    <p:sldId id="279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520"/>
    <p:restoredTop sz="74820"/>
  </p:normalViewPr>
  <p:slideViewPr>
    <p:cSldViewPr snapToGrid="0" snapToObjects="1">
      <p:cViewPr varScale="1">
        <p:scale>
          <a:sx n="115" d="100"/>
          <a:sy n="115" d="100"/>
        </p:scale>
        <p:origin x="192" y="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272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894</c:v>
                </c:pt>
                <c:pt idx="1">
                  <c:v>1020</c:v>
                </c:pt>
                <c:pt idx="2">
                  <c:v>1677</c:v>
                </c:pt>
                <c:pt idx="3">
                  <c:v>2156</c:v>
                </c:pt>
                <c:pt idx="4">
                  <c:v>1527</c:v>
                </c:pt>
                <c:pt idx="5">
                  <c:v>2451</c:v>
                </c:pt>
                <c:pt idx="6">
                  <c:v>4935</c:v>
                </c:pt>
                <c:pt idx="7">
                  <c:v>6610</c:v>
                </c:pt>
                <c:pt idx="8">
                  <c:v>6520</c:v>
                </c:pt>
                <c:pt idx="9">
                  <c:v>5632</c:v>
                </c:pt>
                <c:pt idx="10">
                  <c:v>5736</c:v>
                </c:pt>
                <c:pt idx="11">
                  <c:v>4652</c:v>
                </c:pt>
                <c:pt idx="12">
                  <c:v>4155</c:v>
                </c:pt>
                <c:pt idx="13">
                  <c:v>5297</c:v>
                </c:pt>
                <c:pt idx="14">
                  <c:v>5191</c:v>
                </c:pt>
                <c:pt idx="15">
                  <c:v>7946</c:v>
                </c:pt>
                <c:pt idx="16">
                  <c:v>6484</c:v>
                </c:pt>
                <c:pt idx="17">
                  <c:v>6447</c:v>
                </c:pt>
                <c:pt idx="18">
                  <c:v>14714</c:v>
                </c:pt>
                <c:pt idx="19">
                  <c:v>16555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D6D-A84F-BBD7-EAD5E79149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96222383"/>
        <c:axId val="1500626127"/>
      </c:lineChart>
      <c:catAx>
        <c:axId val="1296222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0626127"/>
        <c:crosses val="autoZero"/>
        <c:auto val="1"/>
        <c:lblAlgn val="ctr"/>
        <c:lblOffset val="100"/>
        <c:noMultiLvlLbl val="0"/>
      </c:catAx>
      <c:valAx>
        <c:axId val="15006261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62223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Online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traditional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nginx install</c:v>
                </c:pt>
                <c:pt idx="1">
                  <c:v>nginx uninstall</c:v>
                </c:pt>
                <c:pt idx="2">
                  <c:v>openssl update</c:v>
                </c:pt>
                <c:pt idx="3">
                  <c:v>list update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</c:v>
                </c:pt>
                <c:pt idx="1">
                  <c:v>19.2</c:v>
                </c:pt>
                <c:pt idx="2">
                  <c:v>10.4</c:v>
                </c:pt>
                <c:pt idx="3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64-B741-8475-D436C1E845C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OUassister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nginx install</c:v>
                </c:pt>
                <c:pt idx="1">
                  <c:v>nginx uninstall</c:v>
                </c:pt>
                <c:pt idx="2">
                  <c:v>openssl update</c:v>
                </c:pt>
                <c:pt idx="3">
                  <c:v>list update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2.6</c:v>
                </c:pt>
                <c:pt idx="1">
                  <c:v>2.5</c:v>
                </c:pt>
                <c:pt idx="2">
                  <c:v>5.9</c:v>
                </c:pt>
                <c:pt idx="3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64-B741-8475-D436C1E845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00487920"/>
        <c:axId val="1659610832"/>
      </c:barChart>
      <c:catAx>
        <c:axId val="170048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9610832"/>
        <c:crosses val="autoZero"/>
        <c:auto val="1"/>
        <c:lblAlgn val="ctr"/>
        <c:lblOffset val="100"/>
        <c:noMultiLvlLbl val="0"/>
      </c:catAx>
      <c:valAx>
        <c:axId val="1659610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0487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Total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emulate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nginx install</c:v>
                </c:pt>
                <c:pt idx="1">
                  <c:v>nginx uninstall</c:v>
                </c:pt>
                <c:pt idx="2">
                  <c:v>openssl update</c:v>
                </c:pt>
                <c:pt idx="3">
                  <c:v>list update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</c:v>
                </c:pt>
                <c:pt idx="1">
                  <c:v>7.7</c:v>
                </c:pt>
                <c:pt idx="2">
                  <c:v>11.4</c:v>
                </c:pt>
                <c:pt idx="3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AC-3A45-BB04-ED248483C86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archive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nginx install</c:v>
                </c:pt>
                <c:pt idx="1">
                  <c:v>nginx uninstall</c:v>
                </c:pt>
                <c:pt idx="2">
                  <c:v>openssl update</c:v>
                </c:pt>
                <c:pt idx="3">
                  <c:v>list update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3.1</c:v>
                </c:pt>
                <c:pt idx="1">
                  <c:v>2.9</c:v>
                </c:pt>
                <c:pt idx="2">
                  <c:v>6.6</c:v>
                </c:pt>
                <c:pt idx="3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AC-3A45-BB04-ED248483C86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apply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nginx install</c:v>
                </c:pt>
                <c:pt idx="1">
                  <c:v>nginx uninstall</c:v>
                </c:pt>
                <c:pt idx="2">
                  <c:v>openssl update</c:v>
                </c:pt>
                <c:pt idx="3">
                  <c:v>list update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2.6</c:v>
                </c:pt>
                <c:pt idx="1">
                  <c:v>2.5</c:v>
                </c:pt>
                <c:pt idx="2">
                  <c:v>5.9</c:v>
                </c:pt>
                <c:pt idx="3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AC-3A45-BB04-ED248483C8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344057952"/>
        <c:axId val="1344059584"/>
      </c:barChart>
      <c:catAx>
        <c:axId val="1344057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4059584"/>
        <c:crosses val="autoZero"/>
        <c:auto val="1"/>
        <c:lblAlgn val="ctr"/>
        <c:lblOffset val="100"/>
        <c:noMultiLvlLbl val="0"/>
      </c:catAx>
      <c:valAx>
        <c:axId val="1344059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time</a:t>
                </a:r>
                <a:r>
                  <a:rPr lang="en-US" baseline="0" dirty="0"/>
                  <a:t> (sec)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4057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Updated Files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updated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nginx install</c:v>
                </c:pt>
                <c:pt idx="1">
                  <c:v>nginx uninstall</c:v>
                </c:pt>
                <c:pt idx="2">
                  <c:v>openssl update</c:v>
                </c:pt>
                <c:pt idx="3">
                  <c:v>list update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149</c:v>
                </c:pt>
                <c:pt idx="1">
                  <c:v>41</c:v>
                </c:pt>
                <c:pt idx="2">
                  <c:v>203</c:v>
                </c:pt>
                <c:pt idx="3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3D-5647-AF86-C36F9ADDD6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removed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nginx install</c:v>
                </c:pt>
                <c:pt idx="1">
                  <c:v>nginx uninstall</c:v>
                </c:pt>
                <c:pt idx="2">
                  <c:v>openssl update</c:v>
                </c:pt>
                <c:pt idx="3">
                  <c:v>list update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68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3D-5647-AF86-C36F9ADDD6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97023024"/>
        <c:axId val="1345398352"/>
      </c:barChart>
      <c:catAx>
        <c:axId val="1697023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5398352"/>
        <c:crosses val="autoZero"/>
        <c:auto val="1"/>
        <c:lblAlgn val="ctr"/>
        <c:lblOffset val="100"/>
        <c:noMultiLvlLbl val="0"/>
      </c:catAx>
      <c:valAx>
        <c:axId val="1345398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# of files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7023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Extracted Scripts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preinst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nginx install</c:v>
                </c:pt>
                <c:pt idx="1">
                  <c:v>nginx uninstall</c:v>
                </c:pt>
                <c:pt idx="2">
                  <c:v>openssl update</c:v>
                </c:pt>
                <c:pt idx="3">
                  <c:v>list update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C9-D440-9D25-3C3066E3D5D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prerm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nginx install</c:v>
                </c:pt>
                <c:pt idx="1">
                  <c:v>nginx uninstall</c:v>
                </c:pt>
                <c:pt idx="2">
                  <c:v>openssl update</c:v>
                </c:pt>
                <c:pt idx="3">
                  <c:v>list update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C9-D440-9D25-3C3066E3D5D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postinst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nginx install</c:v>
                </c:pt>
                <c:pt idx="1">
                  <c:v>nginx uninstall</c:v>
                </c:pt>
                <c:pt idx="2">
                  <c:v>openssl update</c:v>
                </c:pt>
                <c:pt idx="3">
                  <c:v>list update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8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C9-D440-9D25-3C3066E3D5D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postrm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nginx install</c:v>
                </c:pt>
                <c:pt idx="1">
                  <c:v>nginx uninstall</c:v>
                </c:pt>
                <c:pt idx="2">
                  <c:v>openssl update</c:v>
                </c:pt>
                <c:pt idx="3">
                  <c:v>list update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5C9-D440-9D25-3C3066E3D5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54001552"/>
        <c:axId val="1353741760"/>
      </c:barChart>
      <c:catAx>
        <c:axId val="135400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3741760"/>
        <c:crosses val="autoZero"/>
        <c:auto val="1"/>
        <c:lblAlgn val="ctr"/>
        <c:lblOffset val="100"/>
        <c:noMultiLvlLbl val="0"/>
      </c:catAx>
      <c:valAx>
        <c:axId val="1353741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# of scripts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4001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56EED-7446-B449-95F5-54A40F559C28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1FF87-A0FA-744E-99AC-2A2702910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4159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9D9B7-1707-9149-8299-9DC14D42B111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1B9D0-55A2-ED4B-88D2-EABFA36E4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617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I'm Kenichi Kourai from Kyushu Institute of Technology.</a:t>
            </a:r>
          </a:p>
          <a:p>
            <a:r>
              <a:rPr lang="en-US" altLang="ja-JP"/>
              <a:t>I'm gonna talk about </a:t>
            </a:r>
            <a:r>
              <a:rPr lang="en-US"/>
              <a:t>Consistent Offline Update of Suspended Virtual Machines in Clouds</a:t>
            </a:r>
            <a:r>
              <a:rPr lang="en-US" altLang="ja-JP"/>
              <a:t>.</a:t>
            </a:r>
          </a:p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590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After the update emulation, OUassister extracts updated files using the union filesystem.</a:t>
            </a:r>
          </a:p>
          <a:p>
            <a:r>
              <a:rPr lang="en-US"/>
              <a:t>First, it creates a list of removed files.</a:t>
            </a:r>
          </a:p>
          <a:p>
            <a:r>
              <a:rPr lang="en-US"/>
              <a:t>In the union filesystem, removed files are recorded in the upper layer as special files called whiteout files.</a:t>
            </a:r>
          </a:p>
          <a:p>
            <a:r>
              <a:rPr lang="en-US"/>
              <a:t>A whiteout file indicates that the corresponding file in the lower layer is removed.</a:t>
            </a:r>
          </a:p>
          <a:p>
            <a:endParaRPr lang="en-US"/>
          </a:p>
          <a:p>
            <a:r>
              <a:rPr lang="en-US"/>
              <a:t>Then, OUassister creates an archive of updated files recorded in the upper layer.</a:t>
            </a:r>
          </a:p>
          <a:p>
            <a:r>
              <a:rPr lang="en-US"/>
              <a:t>At this time, whiteout files are not included in the archive.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1342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During update emulation, </a:t>
            </a:r>
            <a:r>
              <a:rPr lang="en-US" dirty="0" err="1"/>
              <a:t>OUassister</a:t>
            </a:r>
            <a:r>
              <a:rPr lang="en-US" dirty="0"/>
              <a:t> extracts package scripts executed by the update manager.</a:t>
            </a:r>
          </a:p>
          <a:p>
            <a:r>
              <a:rPr lang="en-US" dirty="0"/>
              <a:t>To do so, it hooks the </a:t>
            </a:r>
            <a:r>
              <a:rPr lang="en-US" dirty="0" err="1"/>
              <a:t>execve</a:t>
            </a:r>
            <a:r>
              <a:rPr lang="en-US" dirty="0"/>
              <a:t> system call issued by the update manager.</a:t>
            </a:r>
          </a:p>
          <a:p>
            <a:r>
              <a:rPr lang="en-US" dirty="0"/>
              <a:t>Then, it obtains the script paths and saves the script files.</a:t>
            </a:r>
          </a:p>
          <a:p>
            <a:r>
              <a:rPr lang="en-US" dirty="0"/>
              <a:t>Since the update manager cannot execute the scripts offline, </a:t>
            </a:r>
            <a:r>
              <a:rPr lang="en-US" dirty="0" err="1"/>
              <a:t>OUassiter</a:t>
            </a:r>
            <a:r>
              <a:rPr lang="en-US" dirty="0"/>
              <a:t> rewrites the path specified in the system call.</a:t>
            </a:r>
          </a:p>
          <a:p>
            <a:endParaRPr lang="en-US" dirty="0"/>
          </a:p>
          <a:p>
            <a:r>
              <a:rPr lang="en-US" dirty="0"/>
              <a:t>Script extraction is a task specific to the package management system.</a:t>
            </a:r>
          </a:p>
          <a:p>
            <a:r>
              <a:rPr lang="en-US" dirty="0"/>
              <a:t>For Ubuntu packages, </a:t>
            </a:r>
            <a:r>
              <a:rPr lang="en-US" dirty="0" err="1"/>
              <a:t>OUassister</a:t>
            </a:r>
            <a:r>
              <a:rPr lang="en-US" dirty="0"/>
              <a:t> extracts four types of scripts.</a:t>
            </a:r>
          </a:p>
          <a:p>
            <a:r>
              <a:rPr lang="en-US" dirty="0"/>
              <a:t>Pre-installation and pre-removal scripts are executed before installation and uninstallation, respectively.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For example, theses scripts stop servers.</a:t>
            </a:r>
          </a:p>
          <a:p>
            <a:r>
              <a:rPr lang="en-US" dirty="0"/>
              <a:t>Post-installation and post-removal scripts are executed after them, respectively.</a:t>
            </a:r>
          </a:p>
          <a:p>
            <a:r>
              <a:rPr lang="en-US" dirty="0"/>
              <a:t>These scripts update several databases, for example.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3105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OUassister</a:t>
            </a:r>
            <a:r>
              <a:rPr lang="en-US" dirty="0"/>
              <a:t> applies the results of offline emulation to the virtual disk of a target VM after the VM is resumed.</a:t>
            </a:r>
          </a:p>
          <a:p>
            <a:r>
              <a:rPr lang="en-US" dirty="0"/>
              <a:t>First, </a:t>
            </a:r>
            <a:r>
              <a:rPr lang="en-US" dirty="0" err="1"/>
              <a:t>OUassister</a:t>
            </a:r>
            <a:r>
              <a:rPr lang="en-US" dirty="0"/>
              <a:t> transfers the archive of updated files and the list of removed files to the VM.</a:t>
            </a:r>
          </a:p>
          <a:p>
            <a:r>
              <a:rPr lang="en-US" dirty="0"/>
              <a:t>Then, it extracts the archive and removes the specified files inside the VM.</a:t>
            </a:r>
          </a:p>
          <a:p>
            <a:br>
              <a:rPr lang="en-US" dirty="0"/>
            </a:br>
            <a:r>
              <a:rPr lang="en-US" dirty="0"/>
              <a:t>Also, </a:t>
            </a:r>
            <a:r>
              <a:rPr lang="en-US" dirty="0" err="1"/>
              <a:t>OUassister</a:t>
            </a:r>
            <a:r>
              <a:rPr lang="en-US" dirty="0"/>
              <a:t> executes saved package scripts in a saved order.</a:t>
            </a:r>
          </a:p>
          <a:p>
            <a:r>
              <a:rPr lang="en-US" dirty="0"/>
              <a:t>Before extracting the archive, it executes saved pre-installation and pre-removal scripts.</a:t>
            </a:r>
          </a:p>
          <a:p>
            <a:r>
              <a:rPr lang="en-US" dirty="0"/>
              <a:t>After removing the files, it executes saved post-installation and post-removal scripts.</a:t>
            </a:r>
          </a:p>
          <a:p>
            <a:endParaRPr lang="en-US" dirty="0"/>
          </a:p>
          <a:p>
            <a:r>
              <a:rPr lang="en-US" dirty="0"/>
              <a:t>To prevent the resumed VM from being attacked while applying emulation results, </a:t>
            </a:r>
            <a:r>
              <a:rPr lang="en-US" dirty="0" err="1"/>
              <a:t>OUassister</a:t>
            </a:r>
            <a:r>
              <a:rPr lang="en-US" dirty="0"/>
              <a:t> temporarily disconnects the VM from the Internet.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6592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conducted several experiments to examine the effectiveness of offline update in </a:t>
            </a:r>
            <a:r>
              <a:rPr lang="en-US" dirty="0" err="1"/>
              <a:t>OUassister</a:t>
            </a:r>
            <a:r>
              <a:rPr lang="en-US" dirty="0"/>
              <a:t>.</a:t>
            </a:r>
          </a:p>
          <a:p>
            <a:r>
              <a:rPr lang="en-US" dirty="0"/>
              <a:t>We executed four types of software updates using the apt command:</a:t>
            </a:r>
          </a:p>
          <a:p>
            <a:r>
              <a:rPr lang="en-US" dirty="0"/>
              <a:t>installing the </a:t>
            </a:r>
            <a:r>
              <a:rPr lang="en-US" dirty="0" err="1"/>
              <a:t>nginx</a:t>
            </a:r>
            <a:r>
              <a:rPr lang="en-US" dirty="0"/>
              <a:t> Web server, uninstalling it, updating the OpenSSL library, and updating the package list.</a:t>
            </a:r>
          </a:p>
          <a:p>
            <a:endParaRPr lang="en-US" dirty="0"/>
          </a:p>
          <a:p>
            <a:r>
              <a:rPr lang="en-US" dirty="0"/>
              <a:t>For comparison, we executed traditional online update inside a VM.</a:t>
            </a:r>
          </a:p>
          <a:p>
            <a:r>
              <a:rPr lang="en-US" dirty="0"/>
              <a:t>We used Xen, ran a VM on top of it, and ran Ubuntu in the VM.</a:t>
            </a:r>
          </a:p>
          <a:p>
            <a:r>
              <a:rPr lang="en-US" dirty="0"/>
              <a:t>During the offline task in </a:t>
            </a:r>
            <a:r>
              <a:rPr lang="en-US" dirty="0" err="1"/>
              <a:t>OUassister</a:t>
            </a:r>
            <a:r>
              <a:rPr lang="en-US" dirty="0"/>
              <a:t>, we suspended the VM.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2271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First, we measured the online update time, which is the time needed for applying software updates inside a running VM.</a:t>
            </a:r>
          </a:p>
          <a:p>
            <a:r>
              <a:rPr lang="en-US" dirty="0"/>
              <a:t>For </a:t>
            </a:r>
            <a:r>
              <a:rPr lang="en-US" dirty="0" err="1"/>
              <a:t>OUassister</a:t>
            </a:r>
            <a:r>
              <a:rPr lang="en-US" dirty="0"/>
              <a:t>, the online update time is the time for only the online task performed after a VM is resumed.</a:t>
            </a:r>
          </a:p>
          <a:p>
            <a:r>
              <a:rPr lang="en-US" dirty="0"/>
              <a:t>As shown in the left-hand side figure, the online update time was reduced successfully in </a:t>
            </a:r>
            <a:r>
              <a:rPr lang="en-US" dirty="0" err="1"/>
              <a:t>OUassister</a:t>
            </a:r>
            <a:r>
              <a:rPr lang="en-US" dirty="0"/>
              <a:t>.</a:t>
            </a:r>
          </a:p>
          <a:p>
            <a:r>
              <a:rPr lang="en-US" dirty="0"/>
              <a:t>That was 11 to 57% of traditional online update.</a:t>
            </a:r>
          </a:p>
          <a:p>
            <a:endParaRPr lang="en-US" dirty="0"/>
          </a:p>
          <a:p>
            <a:r>
              <a:rPr lang="en-US" dirty="0"/>
              <a:t>Next, we measured the total update time, which is the sum of the offline and online update time, when we used </a:t>
            </a:r>
            <a:r>
              <a:rPr lang="en-US" dirty="0" err="1"/>
              <a:t>OUassister</a:t>
            </a:r>
            <a:r>
              <a:rPr lang="en-US" dirty="0"/>
              <a:t>.</a:t>
            </a:r>
          </a:p>
          <a:p>
            <a:r>
              <a:rPr lang="en-US" dirty="0"/>
              <a:t>The right-hand side figure shows the time with its breakdown.</a:t>
            </a:r>
          </a:p>
          <a:p>
            <a:r>
              <a:rPr lang="en-US" dirty="0"/>
              <a:t>The emulation time occupied the largest portion of the total update time.</a:t>
            </a:r>
          </a:p>
          <a:p>
            <a:r>
              <a:rPr lang="en-US" dirty="0"/>
              <a:t>The archive time was proportional to the size of updated files.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0474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examined the files and scripts extracted after update emulation.</a:t>
            </a:r>
          </a:p>
          <a:p>
            <a:r>
              <a:rPr lang="en-US" dirty="0"/>
              <a:t>The left-hand side figure shows the number of updated files.</a:t>
            </a:r>
          </a:p>
          <a:p>
            <a:r>
              <a:rPr lang="en-US" dirty="0"/>
              <a:t>Updated files included the data, cache, and log of the package management system and the database for man as well as files contained in the updated packages.</a:t>
            </a:r>
          </a:p>
          <a:p>
            <a:endParaRPr lang="en-US" dirty="0"/>
          </a:p>
          <a:p>
            <a:r>
              <a:rPr lang="en-US" dirty="0"/>
              <a:t>The right-hand side figure shows the breakdown of extracted scripts.</a:t>
            </a:r>
          </a:p>
          <a:p>
            <a:r>
              <a:rPr lang="en-US" dirty="0"/>
              <a:t>The number of scripts depended on that of updated packages.</a:t>
            </a:r>
          </a:p>
          <a:p>
            <a:r>
              <a:rPr lang="en-US" dirty="0"/>
              <a:t>Six packages were installed and uninstalled for </a:t>
            </a:r>
            <a:r>
              <a:rPr lang="en-US" dirty="0" err="1"/>
              <a:t>nginx</a:t>
            </a:r>
            <a:r>
              <a:rPr lang="en-US" dirty="0"/>
              <a:t>.</a:t>
            </a:r>
          </a:p>
          <a:p>
            <a:r>
              <a:rPr lang="en-US" dirty="0"/>
              <a:t>Only one package was updated for </a:t>
            </a:r>
            <a:r>
              <a:rPr lang="en-US" dirty="0" err="1"/>
              <a:t>openssl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3419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show that our accurate emulation is necessary, we examined accessed files in the shadow proc filesystem.</a:t>
            </a:r>
          </a:p>
          <a:p>
            <a:r>
              <a:rPr lang="en-US" dirty="0"/>
              <a:t>For the first two files, supported filesystems and the maximum number of process groups, and one directory for ipv6, the contents depend on the kernel configuration.</a:t>
            </a:r>
          </a:p>
          <a:p>
            <a:r>
              <a:rPr lang="en-US" dirty="0"/>
              <a:t>Since the kernel can be different between the inside and outside of a VM, emulation is required for the correct execution of the update manager.</a:t>
            </a:r>
          </a:p>
          <a:p>
            <a:endParaRPr lang="en-US" dirty="0"/>
          </a:p>
          <a:p>
            <a:r>
              <a:rPr lang="en-US" dirty="0"/>
              <a:t>For the fourth file, process status, it is also necessary that the update manager examines processes running inside a VM.</a:t>
            </a:r>
          </a:p>
          <a:p>
            <a:r>
              <a:rPr lang="en-US" dirty="0"/>
              <a:t>In contrast, the remaining two directories do not require emulation.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0278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Nuwa</a:t>
            </a:r>
            <a:r>
              <a:rPr lang="en-US" dirty="0"/>
              <a:t> is a tool for offline update of VMs.</a:t>
            </a:r>
          </a:p>
          <a:p>
            <a:r>
              <a:rPr lang="en-US" dirty="0"/>
              <a:t>It enables offline execution of package scripts as much as possible by rewriting scripts.</a:t>
            </a:r>
          </a:p>
          <a:p>
            <a:r>
              <a:rPr lang="en-US" dirty="0"/>
              <a:t>However, several updates fail due to incomplete emulation.</a:t>
            </a:r>
          </a:p>
          <a:p>
            <a:endParaRPr lang="en-US" dirty="0"/>
          </a:p>
          <a:p>
            <a:r>
              <a:rPr lang="en-US" dirty="0" err="1"/>
              <a:t>Aufs</a:t>
            </a:r>
            <a:r>
              <a:rPr lang="en-US" dirty="0"/>
              <a:t>-based upgrade in Ubuntu can simulate and test release upgrades.</a:t>
            </a:r>
          </a:p>
          <a:p>
            <a:r>
              <a:rPr lang="en-US" dirty="0" err="1"/>
              <a:t>aufs</a:t>
            </a:r>
            <a:r>
              <a:rPr lang="en-US" dirty="0"/>
              <a:t> is one implementation of the union filesystem.</a:t>
            </a:r>
          </a:p>
          <a:p>
            <a:r>
              <a:rPr lang="en-US" dirty="0"/>
              <a:t>If the upgrade does not work well, it is easily canceled by simply removing the upper layer of </a:t>
            </a:r>
            <a:r>
              <a:rPr lang="en-US" dirty="0" err="1"/>
              <a:t>aufs</a:t>
            </a:r>
            <a:r>
              <a:rPr lang="en-US" dirty="0"/>
              <a:t>.</a:t>
            </a:r>
          </a:p>
          <a:p>
            <a:r>
              <a:rPr lang="en-US" dirty="0"/>
              <a:t>This tool does not have a mechanism for merging the upper and lower layers.</a:t>
            </a:r>
          </a:p>
          <a:p>
            <a:endParaRPr lang="en-US" dirty="0"/>
          </a:p>
          <a:p>
            <a:r>
              <a:rPr lang="en-US" dirty="0"/>
              <a:t>VMST enables accurate emulation outside VMs.</a:t>
            </a:r>
          </a:p>
          <a:p>
            <a:r>
              <a:rPr lang="en-US" dirty="0"/>
              <a:t>Unlike </a:t>
            </a:r>
            <a:r>
              <a:rPr lang="en-US" dirty="0" err="1"/>
              <a:t>OUassister</a:t>
            </a:r>
            <a:r>
              <a:rPr lang="en-US" dirty="0"/>
              <a:t>, it provides emulation environments as dedicated VMs.</a:t>
            </a:r>
          </a:p>
          <a:p>
            <a:r>
              <a:rPr lang="en-US" dirty="0"/>
              <a:t>Therefore, it needs to prepare as many dedicated VMs as updated VMs.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579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conclusion, we proposed </a:t>
            </a:r>
            <a:r>
              <a:rPr lang="en-US" dirty="0" err="1"/>
              <a:t>OUassister</a:t>
            </a:r>
            <a:r>
              <a:rPr lang="en-US" dirty="0"/>
              <a:t> for enabling consistent offline update of suspended VMs.</a:t>
            </a:r>
          </a:p>
          <a:p>
            <a:r>
              <a:rPr lang="en-US" dirty="0" err="1"/>
              <a:t>OUassister</a:t>
            </a:r>
            <a:r>
              <a:rPr lang="en-US" dirty="0"/>
              <a:t> emulates security updates of VMs offline more accurately using VM introspection.</a:t>
            </a:r>
          </a:p>
          <a:p>
            <a:r>
              <a:rPr lang="en-US" dirty="0"/>
              <a:t>Then, it extracts updated files and scripts.</a:t>
            </a:r>
          </a:p>
          <a:p>
            <a:r>
              <a:rPr lang="en-US" dirty="0"/>
              <a:t>When VMs are resumed and become online, </a:t>
            </a:r>
            <a:r>
              <a:rPr lang="en-US" dirty="0" err="1"/>
              <a:t>OUassister</a:t>
            </a:r>
            <a:r>
              <a:rPr lang="en-US" dirty="0"/>
              <a:t> just applies the emulation results to the VMs.</a:t>
            </a:r>
          </a:p>
          <a:p>
            <a:r>
              <a:rPr lang="en-US" dirty="0"/>
              <a:t>As a result, it achieved shorter online update time.</a:t>
            </a:r>
          </a:p>
          <a:p>
            <a:endParaRPr lang="en-US" dirty="0"/>
          </a:p>
          <a:p>
            <a:r>
              <a:rPr lang="en-US" dirty="0"/>
              <a:t>One of our future work is to examine how many security updates are needed in certain periods.</a:t>
            </a:r>
          </a:p>
          <a:p>
            <a:r>
              <a:rPr lang="en-US" dirty="0"/>
              <a:t>The number affects the online update time of </a:t>
            </a:r>
            <a:r>
              <a:rPr lang="en-US" dirty="0" err="1"/>
              <a:t>OUassister</a:t>
            </a:r>
            <a:r>
              <a:rPr lang="en-US" dirty="0"/>
              <a:t>. </a:t>
            </a:r>
          </a:p>
          <a:p>
            <a:r>
              <a:rPr lang="en-US" dirty="0"/>
              <a:t>Another direction is to apply </a:t>
            </a:r>
            <a:r>
              <a:rPr lang="en-US" dirty="0" err="1"/>
              <a:t>OUassister</a:t>
            </a:r>
            <a:r>
              <a:rPr lang="en-US" dirty="0"/>
              <a:t> to other distributions, for example, CentOS.</a:t>
            </a:r>
          </a:p>
          <a:p>
            <a:r>
              <a:rPr lang="en-US" dirty="0"/>
              <a:t>Also, we plan to apply it to other virtualized systems such as KVM.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618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Recently, software vulnerabilities are increasing.</a:t>
            </a:r>
          </a:p>
          <a:p>
            <a:r>
              <a:rPr lang="en-US" dirty="0"/>
              <a:t>Ten years ago, the number of reported vulnerabilities was about 6,000.</a:t>
            </a:r>
          </a:p>
          <a:p>
            <a:r>
              <a:rPr lang="en-US" dirty="0"/>
              <a:t>Last year, that was more than 16,000.</a:t>
            </a:r>
          </a:p>
          <a:p>
            <a:endParaRPr lang="en-US" dirty="0"/>
          </a:p>
          <a:p>
            <a:r>
              <a:rPr lang="en-US" dirty="0"/>
              <a:t>Therefore, security updates are indispensable.</a:t>
            </a:r>
          </a:p>
          <a:p>
            <a:r>
              <a:rPr lang="en-US" dirty="0"/>
              <a:t>For security updates, first, the update manager downloads software packages from the Internet.</a:t>
            </a:r>
          </a:p>
          <a:p>
            <a:r>
              <a:rPr lang="en-US" dirty="0"/>
              <a:t>Then, it extracts files from the packages and installs them to the system.</a:t>
            </a:r>
          </a:p>
          <a:p>
            <a:r>
              <a:rPr lang="en-US" dirty="0"/>
              <a:t>In addition, it executes package scripts before and after the installation and uninstallation if necessary.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78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Infrastructure-as-a-Service clouds, users can easily create their virtual machines and install various software such as favorite operating systems and servers.</a:t>
            </a:r>
          </a:p>
          <a:p>
            <a:r>
              <a:rPr lang="en-US"/>
              <a:t>They run such VMs only when necessary.</a:t>
            </a:r>
          </a:p>
          <a:p>
            <a:r>
              <a:rPr lang="en-US"/>
              <a:t>Therefore, there exist many unused VMs in IaaS clouds.</a:t>
            </a:r>
          </a:p>
          <a:p>
            <a:r>
              <a:rPr lang="en-US"/>
              <a:t>Unused VMs are usually stopped or suspended because only running VMs are charged in IaaS clouds.</a:t>
            </a:r>
          </a:p>
          <a:p>
            <a:r>
              <a:rPr lang="en-US"/>
              <a:t>Suspending VMs is more desirable than stopping VMs because VMs can be resumed quickly.</a:t>
            </a:r>
          </a:p>
          <a:p>
            <a:r>
              <a:rPr lang="en-US"/>
              <a:t>When a VM is suspended, its current state is saved to storage.</a:t>
            </a:r>
          </a:p>
          <a:p>
            <a:r>
              <a:rPr lang="en-US"/>
              <a:t>This is analogous to hibernation of physical machines.</a:t>
            </a:r>
          </a:p>
          <a:p>
            <a:endParaRPr lang="en-US"/>
          </a:p>
          <a:p>
            <a:r>
              <a:rPr lang="en-US"/>
              <a:t>In either case, while VMs are not running, many vulnerabilities are often found in installed software.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93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Such unused VMs can be booted or resumed after a long time.</a:t>
            </a:r>
          </a:p>
          <a:p>
            <a:r>
              <a:rPr lang="en-US" dirty="0"/>
              <a:t>After they become online, it is at high risk to apply security updates.</a:t>
            </a:r>
          </a:p>
          <a:p>
            <a:r>
              <a:rPr lang="en-US" dirty="0"/>
              <a:t>If attacks against found vulnerabilities are widely spread, the VMs suffer from the attacks immediately after they are connected to the Internet.</a:t>
            </a:r>
          </a:p>
          <a:p>
            <a:r>
              <a:rPr lang="en-US" dirty="0"/>
              <a:t>Since VMs have to connect to the Internet and download software packages, it is difficult to prevent attacks via the Internet.</a:t>
            </a:r>
          </a:p>
          <a:p>
            <a:endParaRPr lang="en-US" dirty="0"/>
          </a:p>
          <a:p>
            <a:r>
              <a:rPr lang="en-US" dirty="0"/>
              <a:t>If there are many security updates, it takes a long time to update the VMs completely.</a:t>
            </a:r>
          </a:p>
          <a:p>
            <a:r>
              <a:rPr lang="en-US" dirty="0"/>
              <a:t>The probability of attacks becomes higher.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378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solve this issue of online update, offline update of VMs has been proposed.</a:t>
            </a:r>
          </a:p>
          <a:p>
            <a:r>
              <a:rPr lang="en-US" dirty="0"/>
              <a:t>One approach is to update VMs in an execution environment isolated from the Internet.</a:t>
            </a:r>
          </a:p>
          <a:p>
            <a:r>
              <a:rPr lang="en-US" dirty="0"/>
              <a:t>In advance, it downloads security updates to a local server.</a:t>
            </a:r>
          </a:p>
          <a:p>
            <a:r>
              <a:rPr lang="en-US" dirty="0"/>
              <a:t>Then, it boots or resumes VMs in the execution environment and runs the update managers in the VMs.</a:t>
            </a:r>
          </a:p>
          <a:p>
            <a:r>
              <a:rPr lang="en-US" dirty="0"/>
              <a:t>However, users need to permit cloud administrators to do this.</a:t>
            </a:r>
          </a:p>
          <a:p>
            <a:endParaRPr lang="en-US" dirty="0"/>
          </a:p>
          <a:p>
            <a:r>
              <a:rPr lang="en-US" dirty="0"/>
              <a:t>The other approach is to directly modify the virtual disks of VMs.</a:t>
            </a:r>
          </a:p>
          <a:p>
            <a:r>
              <a:rPr lang="en-US" dirty="0"/>
              <a:t>It downloads security updates and writes extracted files to the disks outside VMs.</a:t>
            </a:r>
          </a:p>
          <a:p>
            <a:r>
              <a:rPr lang="en-US" dirty="0"/>
              <a:t>This approach enables offline update of stopped VMs, but it is not applicable to suspended VMs.</a:t>
            </a:r>
          </a:p>
          <a:p>
            <a:r>
              <a:rPr lang="en-US" dirty="0"/>
              <a:t>If it modifies the disks of suspended VMs, the disks are often corrupted by cache inconsistency.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512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enable consistent offline update of suspended VMs, we propose </a:t>
            </a:r>
            <a:r>
              <a:rPr lang="en-US" dirty="0" err="1"/>
              <a:t>OUassister</a:t>
            </a:r>
            <a:r>
              <a:rPr lang="en-US" dirty="0"/>
              <a:t>.</a:t>
            </a:r>
          </a:p>
          <a:p>
            <a:r>
              <a:rPr lang="en-US" dirty="0" err="1"/>
              <a:t>OUassister</a:t>
            </a:r>
            <a:r>
              <a:rPr lang="en-US" dirty="0"/>
              <a:t> emulates security updates to a VM offline.</a:t>
            </a:r>
          </a:p>
          <a:p>
            <a:r>
              <a:rPr lang="en-US" dirty="0"/>
              <a:t>It prevents the update manager from directly modifying the virtual disk of the VM.</a:t>
            </a:r>
          </a:p>
          <a:p>
            <a:r>
              <a:rPr lang="en-US" dirty="0"/>
              <a:t>Therefore, the integrity of the virtual disk is kept.</a:t>
            </a:r>
          </a:p>
          <a:p>
            <a:r>
              <a:rPr lang="en-US" dirty="0"/>
              <a:t>Even if this offline task takes time, that does not increase the risk because the VM is kept offline.</a:t>
            </a:r>
          </a:p>
          <a:p>
            <a:endParaRPr lang="en-US" dirty="0"/>
          </a:p>
          <a:p>
            <a:r>
              <a:rPr lang="en-US" dirty="0"/>
              <a:t>When the VM is resumed and becomes online later, </a:t>
            </a:r>
            <a:r>
              <a:rPr lang="en-US" dirty="0" err="1"/>
              <a:t>OUassister</a:t>
            </a:r>
            <a:r>
              <a:rPr lang="en-US" dirty="0"/>
              <a:t> just applies the emulation results to the VM.</a:t>
            </a:r>
          </a:p>
          <a:p>
            <a:r>
              <a:rPr lang="en-US" dirty="0"/>
              <a:t>Since the VM itself updates its virtual disk consistently, the integrity of the virtual disk is kept.</a:t>
            </a:r>
          </a:p>
          <a:p>
            <a:r>
              <a:rPr lang="en-US" dirty="0"/>
              <a:t>This online task is much less than traditional online update.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731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the update emulation, </a:t>
            </a:r>
            <a:r>
              <a:rPr lang="en-US" dirty="0" err="1"/>
              <a:t>OUassister</a:t>
            </a:r>
            <a:r>
              <a:rPr lang="en-US" dirty="0"/>
              <a:t> constructs an emulation environment outside a target VM.</a:t>
            </a:r>
          </a:p>
          <a:p>
            <a:r>
              <a:rPr lang="en-US" dirty="0"/>
              <a:t>In the emulation environment, it executes the update manager as if the update manager ran inside the VM but more securely.</a:t>
            </a:r>
          </a:p>
          <a:p>
            <a:r>
              <a:rPr lang="en-US" dirty="0"/>
              <a:t>The update manager first downloads software packages from the Internet and then installs them as usual.</a:t>
            </a:r>
          </a:p>
          <a:p>
            <a:endParaRPr lang="en-US" dirty="0"/>
          </a:p>
          <a:p>
            <a:r>
              <a:rPr lang="en-US" dirty="0"/>
              <a:t>To enable this, </a:t>
            </a:r>
            <a:r>
              <a:rPr lang="en-US" dirty="0" err="1"/>
              <a:t>OUassister</a:t>
            </a:r>
            <a:r>
              <a:rPr lang="en-US" dirty="0"/>
              <a:t> provides access to the virtual disk of the VM.</a:t>
            </a:r>
          </a:p>
          <a:p>
            <a:r>
              <a:rPr lang="en-US" dirty="0"/>
              <a:t>The update manager can read information on installed packages in the VM and write updated files.</a:t>
            </a:r>
          </a:p>
          <a:p>
            <a:r>
              <a:rPr lang="en-US" dirty="0"/>
              <a:t>However, as mentioned before, actual writes can corrupt the virtual disk if the VM is suspended.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92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prevent the corruption of the virtual disk, </a:t>
            </a:r>
            <a:r>
              <a:rPr lang="en-US" dirty="0" err="1"/>
              <a:t>OUassister</a:t>
            </a:r>
            <a:r>
              <a:rPr lang="en-US" dirty="0"/>
              <a:t> provides the shadow filesystem using the union filesystem.</a:t>
            </a:r>
          </a:p>
          <a:p>
            <a:r>
              <a:rPr lang="en-US" dirty="0"/>
              <a:t>The union filesystem can create a layered filesystem by stacking two filesystems.</a:t>
            </a:r>
          </a:p>
          <a:p>
            <a:r>
              <a:rPr lang="en-US" dirty="0"/>
              <a:t>In the shadow filesystem, the upper layer is an empty filesystem for writing updated files.</a:t>
            </a:r>
          </a:p>
          <a:p>
            <a:r>
              <a:rPr lang="en-US" dirty="0"/>
              <a:t>The lower layer is the filesystem used in the virtual disk.</a:t>
            </a:r>
          </a:p>
          <a:p>
            <a:endParaRPr lang="en-US" dirty="0"/>
          </a:p>
          <a:p>
            <a:r>
              <a:rPr lang="en-US" dirty="0"/>
              <a:t>When the update manager reads files from the shadow filesystem, it accesses the lower layer.</a:t>
            </a:r>
          </a:p>
          <a:p>
            <a:r>
              <a:rPr lang="en-US" dirty="0"/>
              <a:t>In contrast, when it writes files to the shadow filesystem, it accesses the upper layer.</a:t>
            </a:r>
          </a:p>
          <a:p>
            <a:endParaRPr lang="en-US" dirty="0"/>
          </a:p>
          <a:p>
            <a:r>
              <a:rPr lang="en-US" dirty="0"/>
              <a:t>Using the shadow filesystem, </a:t>
            </a:r>
            <a:r>
              <a:rPr lang="en-US" dirty="0" err="1"/>
              <a:t>OUassister</a:t>
            </a:r>
            <a:r>
              <a:rPr lang="en-US" dirty="0"/>
              <a:t> gives an illusion of updating the virtual disk to the update manager.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6832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more accurate emulation, OUassister provides the shadow proc filesystem.</a:t>
            </a:r>
          </a:p>
          <a:p>
            <a:r>
              <a:rPr lang="en-US"/>
              <a:t>This filesystem returns dynamically generated system information on the operating system in the target VM.</a:t>
            </a:r>
          </a:p>
          <a:p>
            <a:r>
              <a:rPr lang="en-US"/>
              <a:t>For example, it provides pseudo files containing system configurations, process status, and so on.</a:t>
            </a:r>
          </a:p>
          <a:p>
            <a:endParaRPr lang="en-US"/>
          </a:p>
          <a:p>
            <a:r>
              <a:rPr lang="en-US"/>
              <a:t>To obtain necessary information in the VM and construct the shadow proc filesystem, OUassister uses VM introspection.</a:t>
            </a:r>
          </a:p>
          <a:p>
            <a:r>
              <a:rPr lang="en-US"/>
              <a:t>VM introspection is a technique for securely accessing the internal state of a VM from the outside.</a:t>
            </a:r>
          </a:p>
          <a:p>
            <a:r>
              <a:rPr lang="en-US"/>
              <a:t>It analyzes operating system data structure in the memory of a VM.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796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228600"/>
            <a:ext cx="8245475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600" cap="none" spc="-80" baseline="0">
                <a:solidFill>
                  <a:schemeClr val="tx1"/>
                </a:solidFill>
                <a:latin typeface="Tahoma" charset="0"/>
                <a:ea typeface="MS PGothic" charset="-128"/>
                <a:cs typeface="Tahoma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599"/>
            <a:ext cx="8245474" cy="1371601"/>
          </a:xfrm>
        </p:spPr>
        <p:txBody>
          <a:bodyPr>
            <a:normAutofit/>
          </a:bodyPr>
          <a:lstStyle>
            <a:lvl1pPr marL="0" indent="0" algn="l">
              <a:buNone/>
              <a:defRPr sz="2400" b="0" cap="none" spc="120" baseline="0">
                <a:solidFill>
                  <a:srgbClr val="C00000"/>
                </a:solidFill>
                <a:latin typeface="Tahoma" charset="0"/>
                <a:ea typeface="MS PGothic" charset="-128"/>
                <a:cs typeface="Tahom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B4D39169-43CC-354D-B33E-6809D8D3D472}" type="datetime1">
              <a:rPr kumimoji="1" lang="en-US" altLang="ja-JP" smtClean="0"/>
              <a:t>8/2/19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26B80597-8588-E24B-8D6F-BA0818DFC19A}" type="datetime1">
              <a:rPr kumimoji="1" lang="en-US" altLang="ja-JP" smtClean="0"/>
              <a:t>8/2/19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00327C5A-2C66-EB4C-938C-B2F6D2764303}" type="datetime1">
              <a:rPr kumimoji="1" lang="en-US" altLang="ja-JP" smtClean="0"/>
              <a:t>8/2/19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44674" cy="1224137"/>
          </a:xfrm>
        </p:spPr>
        <p:txBody>
          <a:bodyPr>
            <a:noAutofit/>
          </a:bodyPr>
          <a:lstStyle>
            <a:lvl1pPr>
              <a:defRPr sz="4000" cap="none" baseline="0">
                <a:solidFill>
                  <a:srgbClr val="C00000"/>
                </a:solidFill>
                <a:latin typeface="Tahoma" charset="0"/>
                <a:ea typeface="MS PGothic" charset="-128"/>
                <a:cs typeface="MS PGothic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9104"/>
            <a:ext cx="8244674" cy="4862132"/>
          </a:xfrm>
        </p:spPr>
        <p:txBody>
          <a:bodyPr lIns="108000" rIns="108000"/>
          <a:lstStyle>
            <a:lvl1pPr marL="276225" indent="-277813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130000"/>
              <a:buFont typeface="Arial"/>
              <a:buChar char="•"/>
              <a:defRPr sz="2800">
                <a:latin typeface="Tahoma" charset="0"/>
                <a:ea typeface="MS PGothic" charset="-128"/>
                <a:cs typeface="MS PGothic" charset="-128"/>
              </a:defRPr>
            </a:lvl1pPr>
            <a:lvl2pPr marL="622300" indent="-260350">
              <a:buClr>
                <a:schemeClr val="tx2"/>
              </a:buClr>
              <a:buSzPct val="130000"/>
              <a:buFont typeface="Arial"/>
              <a:buChar char="•"/>
              <a:defRPr sz="2600">
                <a:latin typeface="Tahoma" charset="0"/>
                <a:ea typeface="MS PGothic" charset="-128"/>
                <a:cs typeface="MS PGothic" charset="-128"/>
              </a:defRPr>
            </a:lvl2pPr>
            <a:lvl3pPr marL="984250" indent="-261938">
              <a:buClr>
                <a:schemeClr val="tx2"/>
              </a:buClr>
              <a:buSzPct val="130000"/>
              <a:buFont typeface="Arial"/>
              <a:buChar char="•"/>
              <a:defRPr sz="2400">
                <a:latin typeface="Tahoma" charset="0"/>
                <a:ea typeface="MS PGothic" charset="-128"/>
                <a:cs typeface="MS PGothic" charset="-128"/>
              </a:defRPr>
            </a:lvl3pPr>
            <a:lvl4pPr marL="1344613" indent="-247650">
              <a:buClr>
                <a:schemeClr val="tx2"/>
              </a:buClr>
              <a:buSzPct val="130000"/>
              <a:buFont typeface="Arial"/>
              <a:buChar char="•"/>
              <a:defRPr sz="2200">
                <a:latin typeface="Tahoma" charset="0"/>
                <a:ea typeface="MS PGothic" charset="-128"/>
                <a:cs typeface="MS PGothic" charset="-128"/>
              </a:defRPr>
            </a:lvl4pPr>
            <a:lvl5pPr marL="1792288" indent="-260350">
              <a:buClr>
                <a:schemeClr val="tx2"/>
              </a:buClr>
              <a:buSzPct val="130000"/>
              <a:buFont typeface="Arial"/>
              <a:buChar char="•"/>
              <a:tabLst>
                <a:tab pos="1792288" algn="l"/>
              </a:tabLst>
              <a:defRPr sz="2000">
                <a:latin typeface="Tahoma" charset="0"/>
                <a:ea typeface="MS PGothic" charset="-128"/>
                <a:cs typeface="MS PGothic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447800"/>
            <a:ext cx="8245475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4800" b="0" cap="none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05FE8C84-541C-3D44-B9FE-2AF890D7F35E}" type="datetime1">
              <a:rPr kumimoji="1" lang="en-US" altLang="ja-JP" smtClean="0"/>
              <a:t>8/2/19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EAAF463E-FBB7-B04E-A671-4BEF2652EC21}" type="datetime1">
              <a:rPr kumimoji="1" lang="en-US" altLang="ja-JP" smtClean="0"/>
              <a:t>8/2/19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AF0D4B2B-C88E-7444-A00C-F80CD9119F05}" type="datetime1">
              <a:rPr kumimoji="1" lang="en-US" altLang="ja-JP" smtClean="0"/>
              <a:t>8/2/19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B41709F7-5939-B84F-8A8E-17CF51F38FB0}" type="datetime1">
              <a:rPr kumimoji="1" lang="en-US" altLang="ja-JP" smtClean="0"/>
              <a:t>8/2/19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7101A9B3-1295-5247-8BE8-AA52927A28E9}" type="datetime1">
              <a:rPr kumimoji="1" lang="en-US" altLang="ja-JP" smtClean="0"/>
              <a:t>8/2/19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D1357784-8B35-DB4F-AB5D-63C2CCF9BD3F}" type="datetime1">
              <a:rPr kumimoji="1" lang="en-US" altLang="ja-JP" smtClean="0"/>
              <a:t>8/2/19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1552B714-0073-CB4B-9192-BD9D6D8133DA}" type="datetime1">
              <a:rPr kumimoji="1" lang="en-US" altLang="ja-JP" smtClean="0"/>
              <a:t>8/2/19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325059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325058" cy="4768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37121" y="66077"/>
            <a:ext cx="6883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2"/>
                </a:solidFill>
              </a:defRPr>
            </a:lvl1pPr>
          </a:lstStyle>
          <a:p>
            <a:fld id="{D6F57A23-CB21-D340-80A0-623F78F268E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9043398" y="0"/>
            <a:ext cx="108000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43398" y="1371600"/>
            <a:ext cx="108000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Consistent Offline Update of</a:t>
            </a:r>
            <a:br>
              <a:rPr lang="en-US" altLang="ja-JP" dirty="0"/>
            </a:br>
            <a:r>
              <a:rPr lang="en-US" altLang="ja-JP" dirty="0"/>
              <a:t>Suspended Virtual Machines in Clouds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Kenichi Kourai and Yuji Shiota</a:t>
            </a:r>
          </a:p>
          <a:p>
            <a:pPr algn="ct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Kyushu Institute of Technology, Japan</a:t>
            </a: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99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42"/>
    </mc:Choice>
    <mc:Fallback xmlns="">
      <p:transition spd="slow" advTm="974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5E472-667A-BE40-8AD8-3850FE12A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Extracting Updated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FF2E5-053E-8043-AE8D-65FF7AA83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Extract updated files using the union filesystem</a:t>
            </a:r>
          </a:p>
          <a:p>
            <a:pPr lvl="1"/>
            <a:r>
              <a:rPr lang="en-US" dirty="0"/>
              <a:t>Create a list of removed files</a:t>
            </a:r>
          </a:p>
          <a:p>
            <a:pPr lvl="2"/>
            <a:r>
              <a:rPr lang="en-US" dirty="0"/>
              <a:t>Removed files are recorded as whiteout files</a:t>
            </a:r>
          </a:p>
          <a:p>
            <a:pPr lvl="1"/>
            <a:r>
              <a:rPr lang="en-US" dirty="0"/>
              <a:t>Create an archive of updated files</a:t>
            </a:r>
          </a:p>
          <a:p>
            <a:pPr lvl="2"/>
            <a:r>
              <a:rPr lang="en-US" dirty="0"/>
              <a:t>Not include whiteout files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645CC-CE2C-F642-944D-ED766506B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C1B294-F706-7648-BA25-6AFB72C6EDD5}"/>
              </a:ext>
            </a:extLst>
          </p:cNvPr>
          <p:cNvSpPr/>
          <p:nvPr/>
        </p:nvSpPr>
        <p:spPr>
          <a:xfrm>
            <a:off x="2098227" y="4792160"/>
            <a:ext cx="3410476" cy="5129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B0D5B4-1AC8-7548-9F2E-9DEC39A2FDF4}"/>
              </a:ext>
            </a:extLst>
          </p:cNvPr>
          <p:cNvSpPr/>
          <p:nvPr/>
        </p:nvSpPr>
        <p:spPr>
          <a:xfrm>
            <a:off x="2098227" y="5561536"/>
            <a:ext cx="3410476" cy="5129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79E3F0-228D-AF48-B131-F77BCE143CC5}"/>
              </a:ext>
            </a:extLst>
          </p:cNvPr>
          <p:cNvSpPr txBox="1"/>
          <p:nvPr/>
        </p:nvSpPr>
        <p:spPr>
          <a:xfrm>
            <a:off x="749563" y="5612549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lower layer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65FE22-9087-FF47-BD10-8F05CC4E2F71}"/>
              </a:ext>
            </a:extLst>
          </p:cNvPr>
          <p:cNvSpPr txBox="1"/>
          <p:nvPr/>
        </p:nvSpPr>
        <p:spPr>
          <a:xfrm>
            <a:off x="711091" y="484317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upper layer</a:t>
            </a:r>
          </a:p>
        </p:txBody>
      </p:sp>
      <p:sp>
        <p:nvSpPr>
          <p:cNvPr id="9" name="Folded Corner 8">
            <a:extLst>
              <a:ext uri="{FF2B5EF4-FFF2-40B4-BE49-F238E27FC236}">
                <a16:creationId xmlns:a16="http://schemas.microsoft.com/office/drawing/2014/main" id="{E1DB9F2A-D312-4243-9D78-2A3AD5EE05E3}"/>
              </a:ext>
            </a:extLst>
          </p:cNvPr>
          <p:cNvSpPr/>
          <p:nvPr/>
        </p:nvSpPr>
        <p:spPr>
          <a:xfrm>
            <a:off x="2719552" y="5668223"/>
            <a:ext cx="244298" cy="299580"/>
          </a:xfrm>
          <a:prstGeom prst="foldedCorner">
            <a:avLst>
              <a:gd name="adj" fmla="val 3746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lded Corner 9">
            <a:extLst>
              <a:ext uri="{FF2B5EF4-FFF2-40B4-BE49-F238E27FC236}">
                <a16:creationId xmlns:a16="http://schemas.microsoft.com/office/drawing/2014/main" id="{515C81A6-201E-0D40-81EA-AB924A3160DC}"/>
              </a:ext>
            </a:extLst>
          </p:cNvPr>
          <p:cNvSpPr/>
          <p:nvPr/>
        </p:nvSpPr>
        <p:spPr>
          <a:xfrm>
            <a:off x="3306337" y="4898848"/>
            <a:ext cx="244298" cy="299580"/>
          </a:xfrm>
          <a:prstGeom prst="foldedCorner">
            <a:avLst>
              <a:gd name="adj" fmla="val 3746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olded Corner 12">
            <a:extLst>
              <a:ext uri="{FF2B5EF4-FFF2-40B4-BE49-F238E27FC236}">
                <a16:creationId xmlns:a16="http://schemas.microsoft.com/office/drawing/2014/main" id="{C4CB562A-672B-C748-8B49-D117419C614C}"/>
              </a:ext>
            </a:extLst>
          </p:cNvPr>
          <p:cNvSpPr/>
          <p:nvPr/>
        </p:nvSpPr>
        <p:spPr>
          <a:xfrm>
            <a:off x="4487546" y="5668223"/>
            <a:ext cx="244298" cy="299580"/>
          </a:xfrm>
          <a:prstGeom prst="foldedCorner">
            <a:avLst>
              <a:gd name="adj" fmla="val 3746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74CE2228-B9A5-674A-96F7-708A94ACA071}"/>
              </a:ext>
            </a:extLst>
          </p:cNvPr>
          <p:cNvSpPr/>
          <p:nvPr/>
        </p:nvSpPr>
        <p:spPr>
          <a:xfrm>
            <a:off x="4057710" y="4898848"/>
            <a:ext cx="1103971" cy="31365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whiteout</a:t>
            </a:r>
          </a:p>
        </p:txBody>
      </p:sp>
      <p:sp>
        <p:nvSpPr>
          <p:cNvPr id="15" name="Folded Corner 14">
            <a:extLst>
              <a:ext uri="{FF2B5EF4-FFF2-40B4-BE49-F238E27FC236}">
                <a16:creationId xmlns:a16="http://schemas.microsoft.com/office/drawing/2014/main" id="{7FEA6088-9FA4-6845-A569-8F2813BF1C87}"/>
              </a:ext>
            </a:extLst>
          </p:cNvPr>
          <p:cNvSpPr/>
          <p:nvPr/>
        </p:nvSpPr>
        <p:spPr>
          <a:xfrm>
            <a:off x="6679327" y="4469148"/>
            <a:ext cx="492302" cy="558691"/>
          </a:xfrm>
          <a:prstGeom prst="foldedCorner">
            <a:avLst>
              <a:gd name="adj" fmla="val 3746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Hexagon 15">
            <a:extLst>
              <a:ext uri="{FF2B5EF4-FFF2-40B4-BE49-F238E27FC236}">
                <a16:creationId xmlns:a16="http://schemas.microsoft.com/office/drawing/2014/main" id="{4092FD46-6856-9D49-865E-0784BC7D3509}"/>
              </a:ext>
            </a:extLst>
          </p:cNvPr>
          <p:cNvSpPr/>
          <p:nvPr/>
        </p:nvSpPr>
        <p:spPr>
          <a:xfrm>
            <a:off x="6321870" y="5434107"/>
            <a:ext cx="1207216" cy="422673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dirty="0"/>
              <a:t>archive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47BD75-7FC2-6940-9F77-0D7F042EA5FC}"/>
              </a:ext>
            </a:extLst>
          </p:cNvPr>
          <p:cNvSpPr txBox="1"/>
          <p:nvPr/>
        </p:nvSpPr>
        <p:spPr>
          <a:xfrm>
            <a:off x="7257011" y="4246017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list of</a:t>
            </a:r>
          </a:p>
          <a:p>
            <a:pPr algn="ctr"/>
            <a:r>
              <a:rPr lang="en-US" dirty="0"/>
              <a:t>remoted</a:t>
            </a:r>
          </a:p>
          <a:p>
            <a:pPr algn="ctr"/>
            <a:r>
              <a:rPr lang="en-US" dirty="0"/>
              <a:t>files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9714B42-711E-1D48-8359-7103FCB1A3E2}"/>
              </a:ext>
            </a:extLst>
          </p:cNvPr>
          <p:cNvCxnSpPr/>
          <p:nvPr/>
        </p:nvCxnSpPr>
        <p:spPr>
          <a:xfrm flipV="1">
            <a:off x="5709424" y="4792160"/>
            <a:ext cx="814039" cy="235679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87E8291-AD94-2A40-ADA5-C189D725F8B6}"/>
              </a:ext>
            </a:extLst>
          </p:cNvPr>
          <p:cNvCxnSpPr>
            <a:cxnSpLocks/>
          </p:cNvCxnSpPr>
          <p:nvPr/>
        </p:nvCxnSpPr>
        <p:spPr>
          <a:xfrm>
            <a:off x="5709424" y="5169347"/>
            <a:ext cx="612446" cy="26476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31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136"/>
    </mc:Choice>
    <mc:Fallback xmlns="">
      <p:transition spd="slow" advTm="30136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B175B-AF81-0949-B1E3-A6BCC6562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Extracting Package Scripts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CD3C9-4DA1-1F41-9A4B-9CC0B5987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Hook the </a:t>
            </a:r>
            <a:r>
              <a:rPr lang="en-US" dirty="0" err="1"/>
              <a:t>execve</a:t>
            </a:r>
            <a:r>
              <a:rPr lang="en-US" dirty="0"/>
              <a:t> system call</a:t>
            </a:r>
          </a:p>
          <a:p>
            <a:pPr lvl="1"/>
            <a:r>
              <a:rPr lang="en-US" dirty="0"/>
              <a:t>Obtain the script paths and save the script files</a:t>
            </a:r>
          </a:p>
          <a:p>
            <a:pPr lvl="1"/>
            <a:r>
              <a:rPr lang="en-US" dirty="0"/>
              <a:t>Execute no scripts offline</a:t>
            </a:r>
          </a:p>
          <a:p>
            <a:r>
              <a:rPr lang="en-US" dirty="0"/>
              <a:t>Extract 4 types of scripts from packages</a:t>
            </a:r>
          </a:p>
          <a:p>
            <a:pPr lvl="1"/>
            <a:r>
              <a:rPr lang="en-US" dirty="0"/>
              <a:t>Pre-installation, pre-removal, post-installation, and post-removal in Ubuntu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4DFAFD-6134-AD43-BE3D-D211584AD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10EA58E1-38F4-B04A-96B2-9BA675F40DE5}"/>
              </a:ext>
            </a:extLst>
          </p:cNvPr>
          <p:cNvSpPr/>
          <p:nvPr/>
        </p:nvSpPr>
        <p:spPr>
          <a:xfrm>
            <a:off x="959003" y="4903689"/>
            <a:ext cx="1906859" cy="4237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pre-installation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47196DFB-D6A1-5348-9BA9-0DA9A5BA5A9B}"/>
              </a:ext>
            </a:extLst>
          </p:cNvPr>
          <p:cNvSpPr/>
          <p:nvPr/>
        </p:nvSpPr>
        <p:spPr>
          <a:xfrm>
            <a:off x="6073694" y="4884234"/>
            <a:ext cx="1906859" cy="4237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post-installation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BF83EC3-8601-E741-8BDD-6E7B579A7322}"/>
              </a:ext>
            </a:extLst>
          </p:cNvPr>
          <p:cNvSpPr/>
          <p:nvPr/>
        </p:nvSpPr>
        <p:spPr>
          <a:xfrm>
            <a:off x="6073694" y="5687735"/>
            <a:ext cx="1906859" cy="42374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post-removal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9AF856AE-FEB1-1E46-B924-E33AF39D836D}"/>
              </a:ext>
            </a:extLst>
          </p:cNvPr>
          <p:cNvSpPr/>
          <p:nvPr/>
        </p:nvSpPr>
        <p:spPr>
          <a:xfrm>
            <a:off x="925550" y="5687735"/>
            <a:ext cx="1906859" cy="42374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pre-removal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624496C-C7BA-484D-9FCF-FE5A350B2F27}"/>
              </a:ext>
            </a:extLst>
          </p:cNvPr>
          <p:cNvSpPr/>
          <p:nvPr/>
        </p:nvSpPr>
        <p:spPr>
          <a:xfrm>
            <a:off x="3757030" y="4884234"/>
            <a:ext cx="1392044" cy="122724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file</a:t>
            </a:r>
            <a:br>
              <a:rPr lang="en-US" dirty="0"/>
            </a:br>
            <a:r>
              <a:rPr lang="en-US" dirty="0"/>
              <a:t>extraction/</a:t>
            </a:r>
          </a:p>
          <a:p>
            <a:pPr algn="ctr"/>
            <a:r>
              <a:rPr lang="en-US" dirty="0"/>
              <a:t>removal</a:t>
            </a:r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E38C0400-995E-5442-9188-C6F8357135FB}"/>
              </a:ext>
            </a:extLst>
          </p:cNvPr>
          <p:cNvSpPr/>
          <p:nvPr/>
        </p:nvSpPr>
        <p:spPr>
          <a:xfrm>
            <a:off x="3166946" y="5115562"/>
            <a:ext cx="312234" cy="7840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5FF56DCA-E904-9442-A1B4-097E65D576DE}"/>
              </a:ext>
            </a:extLst>
          </p:cNvPr>
          <p:cNvSpPr/>
          <p:nvPr/>
        </p:nvSpPr>
        <p:spPr>
          <a:xfrm>
            <a:off x="5455267" y="5149629"/>
            <a:ext cx="312234" cy="7840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50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208"/>
    </mc:Choice>
    <mc:Fallback xmlns="">
      <p:transition spd="slow" advTm="69208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22FF9-69BB-B844-AB4A-0A71A7736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Emulation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41923-2A6C-2840-9020-F33B7731D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Apply the results of offline emulation after the target VM is resumed</a:t>
            </a:r>
          </a:p>
          <a:p>
            <a:pPr lvl="1"/>
            <a:r>
              <a:rPr lang="en-US" dirty="0"/>
              <a:t>Extract the archive of updated files inside the VM</a:t>
            </a:r>
          </a:p>
          <a:p>
            <a:pPr lvl="2"/>
            <a:r>
              <a:rPr lang="en-US" dirty="0"/>
              <a:t>Remove files from the disk</a:t>
            </a:r>
          </a:p>
          <a:p>
            <a:pPr lvl="1"/>
            <a:r>
              <a:rPr lang="en-US" dirty="0"/>
              <a:t>Execute the saved scripts in a saved order</a:t>
            </a:r>
          </a:p>
          <a:p>
            <a:pPr lvl="1"/>
            <a:r>
              <a:rPr lang="en-US"/>
              <a:t>Temporarily disconnect the VM from the Internet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31E4CE-2B1C-6E44-BBED-10AD7E9BA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4BBF9F4C-9FFA-C045-B1E9-96B8CBB38745}"/>
              </a:ext>
            </a:extLst>
          </p:cNvPr>
          <p:cNvSpPr/>
          <p:nvPr/>
        </p:nvSpPr>
        <p:spPr>
          <a:xfrm>
            <a:off x="769435" y="4827452"/>
            <a:ext cx="1773044" cy="869795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Internet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DF340E5-A629-964D-A6A7-FAEF6A004FDB}"/>
              </a:ext>
            </a:extLst>
          </p:cNvPr>
          <p:cNvCxnSpPr>
            <a:cxnSpLocks/>
            <a:stCxn id="5" idx="0"/>
            <a:endCxn id="7" idx="1"/>
          </p:cNvCxnSpPr>
          <p:nvPr/>
        </p:nvCxnSpPr>
        <p:spPr>
          <a:xfrm>
            <a:off x="2541001" y="5262350"/>
            <a:ext cx="1045155" cy="155604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38B319DE-8191-FF45-A989-86E566DED6E9}"/>
              </a:ext>
            </a:extLst>
          </p:cNvPr>
          <p:cNvSpPr/>
          <p:nvPr/>
        </p:nvSpPr>
        <p:spPr>
          <a:xfrm>
            <a:off x="3586156" y="4827452"/>
            <a:ext cx="3365107" cy="118100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n 7">
            <a:extLst>
              <a:ext uri="{FF2B5EF4-FFF2-40B4-BE49-F238E27FC236}">
                <a16:creationId xmlns:a16="http://schemas.microsoft.com/office/drawing/2014/main" id="{369726FE-B53A-2A4A-9CBB-19150314626F}"/>
              </a:ext>
            </a:extLst>
          </p:cNvPr>
          <p:cNvSpPr/>
          <p:nvPr/>
        </p:nvSpPr>
        <p:spPr>
          <a:xfrm>
            <a:off x="7663804" y="5138660"/>
            <a:ext cx="524108" cy="558587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AA10C3-785C-FE49-88FC-7EB06769BEB4}"/>
              </a:ext>
            </a:extLst>
          </p:cNvPr>
          <p:cNvSpPr txBox="1"/>
          <p:nvPr/>
        </p:nvSpPr>
        <p:spPr>
          <a:xfrm>
            <a:off x="4522351" y="6051998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resumed VM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B61D90-D263-4A4F-BE18-CC84B93BF25D}"/>
              </a:ext>
            </a:extLst>
          </p:cNvPr>
          <p:cNvSpPr txBox="1"/>
          <p:nvPr/>
        </p:nvSpPr>
        <p:spPr>
          <a:xfrm>
            <a:off x="7638486" y="5800750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112FA2B-B13C-6647-B29C-F723453F417B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6951263" y="5417952"/>
            <a:ext cx="722687" cy="2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ross 12">
            <a:extLst>
              <a:ext uri="{FF2B5EF4-FFF2-40B4-BE49-F238E27FC236}">
                <a16:creationId xmlns:a16="http://schemas.microsoft.com/office/drawing/2014/main" id="{CE55BDFE-3A7A-204A-AA17-BFA0F88461A1}"/>
              </a:ext>
            </a:extLst>
          </p:cNvPr>
          <p:cNvSpPr/>
          <p:nvPr/>
        </p:nvSpPr>
        <p:spPr>
          <a:xfrm rot="3430212">
            <a:off x="2706741" y="5022670"/>
            <a:ext cx="715155" cy="715155"/>
          </a:xfrm>
          <a:prstGeom prst="plus">
            <a:avLst>
              <a:gd name="adj" fmla="val 4059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lded Corner 13">
            <a:extLst>
              <a:ext uri="{FF2B5EF4-FFF2-40B4-BE49-F238E27FC236}">
                <a16:creationId xmlns:a16="http://schemas.microsoft.com/office/drawing/2014/main" id="{09A9836D-2EEE-674F-A96F-4E8959C60140}"/>
              </a:ext>
            </a:extLst>
          </p:cNvPr>
          <p:cNvSpPr/>
          <p:nvPr/>
        </p:nvSpPr>
        <p:spPr>
          <a:xfrm>
            <a:off x="4838221" y="5138660"/>
            <a:ext cx="492302" cy="558691"/>
          </a:xfrm>
          <a:prstGeom prst="foldedCorner">
            <a:avLst>
              <a:gd name="adj" fmla="val 3746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Hexagon 14">
            <a:extLst>
              <a:ext uri="{FF2B5EF4-FFF2-40B4-BE49-F238E27FC236}">
                <a16:creationId xmlns:a16="http://schemas.microsoft.com/office/drawing/2014/main" id="{9D1F49F2-CD2F-2F44-8B2D-B3E154F16A34}"/>
              </a:ext>
            </a:extLst>
          </p:cNvPr>
          <p:cNvSpPr/>
          <p:nvPr/>
        </p:nvSpPr>
        <p:spPr>
          <a:xfrm>
            <a:off x="5560908" y="5206616"/>
            <a:ext cx="1047139" cy="422673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dirty="0"/>
              <a:t>archive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A2EA2B3-E2B2-7245-914E-2E160F2DBF3D}"/>
              </a:ext>
            </a:extLst>
          </p:cNvPr>
          <p:cNvSpPr txBox="1"/>
          <p:nvPr/>
        </p:nvSpPr>
        <p:spPr>
          <a:xfrm>
            <a:off x="3795813" y="4956287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list of</a:t>
            </a:r>
          </a:p>
          <a:p>
            <a:pPr algn="ctr"/>
            <a:r>
              <a:rPr lang="en-US" dirty="0"/>
              <a:t>remoted</a:t>
            </a:r>
          </a:p>
          <a:p>
            <a:pPr algn="ctr"/>
            <a:r>
              <a:rPr lang="en-US" dirty="0"/>
              <a:t>files</a:t>
            </a:r>
          </a:p>
        </p:txBody>
      </p:sp>
    </p:spTree>
    <p:extLst>
      <p:ext uri="{BB962C8B-B14F-4D97-AF65-F5344CB8AC3E}">
        <p14:creationId xmlns:p14="http://schemas.microsoft.com/office/powerpoint/2010/main" val="2842714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003"/>
    </mc:Choice>
    <mc:Fallback xmlns="">
      <p:transition spd="slow" advTm="63003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5C603-3079-A245-B428-672455BB4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6072F-3D0B-A94F-AC75-B6A5A691E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9104"/>
            <a:ext cx="8244674" cy="4862132"/>
          </a:xfrm>
        </p:spPr>
        <p:txBody>
          <a:bodyPr/>
          <a:lstStyle/>
          <a:p>
            <a:r>
              <a:rPr lang="en-US" dirty="0"/>
              <a:t>We executed 4 types of software updates</a:t>
            </a:r>
          </a:p>
          <a:p>
            <a:pPr lvl="1"/>
            <a:r>
              <a:rPr lang="en-US" dirty="0"/>
              <a:t>Install/uninstall the </a:t>
            </a:r>
            <a:r>
              <a:rPr lang="en-US" dirty="0" err="1"/>
              <a:t>nginx</a:t>
            </a:r>
            <a:r>
              <a:rPr lang="en-US" dirty="0"/>
              <a:t> Web server</a:t>
            </a:r>
          </a:p>
          <a:p>
            <a:pPr lvl="1"/>
            <a:r>
              <a:rPr lang="en-US" dirty="0"/>
              <a:t>Update the OpenSSL library</a:t>
            </a:r>
          </a:p>
          <a:p>
            <a:pPr lvl="1"/>
            <a:r>
              <a:rPr lang="en-US" dirty="0"/>
              <a:t>Update the package list</a:t>
            </a:r>
          </a:p>
          <a:p>
            <a:r>
              <a:rPr lang="en-US" dirty="0"/>
              <a:t>Comparison</a:t>
            </a:r>
          </a:p>
          <a:p>
            <a:pPr lvl="1"/>
            <a:r>
              <a:rPr lang="en-US" dirty="0"/>
              <a:t>Traditional online update inside a VM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EB18A-BEC3-364D-BA93-44A249BF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F6824F-7684-E740-8189-80EBCA95DD5A}"/>
              </a:ext>
            </a:extLst>
          </p:cNvPr>
          <p:cNvSpPr txBox="1"/>
          <p:nvPr/>
        </p:nvSpPr>
        <p:spPr>
          <a:xfrm>
            <a:off x="1627819" y="4801010"/>
            <a:ext cx="2826415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CPU: Intel Xeon E5630</a:t>
            </a:r>
          </a:p>
          <a:p>
            <a:r>
              <a:rPr lang="en-US" dirty="0"/>
              <a:t>Memory: 6 GB</a:t>
            </a:r>
          </a:p>
          <a:p>
            <a:r>
              <a:rPr lang="en-US" dirty="0"/>
              <a:t>HDD: 250 GB</a:t>
            </a:r>
          </a:p>
          <a:p>
            <a:r>
              <a:rPr lang="en-US" dirty="0"/>
              <a:t>Network: Gigabit Ethernet</a:t>
            </a:r>
          </a:p>
          <a:p>
            <a:r>
              <a:rPr lang="en-US" dirty="0"/>
              <a:t>Xen 4.1.3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5C07A6-A212-1642-8D67-39D745E48B93}"/>
              </a:ext>
            </a:extLst>
          </p:cNvPr>
          <p:cNvSpPr txBox="1"/>
          <p:nvPr/>
        </p:nvSpPr>
        <p:spPr>
          <a:xfrm>
            <a:off x="5755871" y="4801010"/>
            <a:ext cx="2039854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vCPU: 1</a:t>
            </a:r>
          </a:p>
          <a:p>
            <a:r>
              <a:rPr lang="en-US" dirty="0"/>
              <a:t>Memory: 512 MB</a:t>
            </a:r>
          </a:p>
          <a:p>
            <a:r>
              <a:rPr lang="en-US" dirty="0"/>
              <a:t>Disk: 4 GB</a:t>
            </a:r>
          </a:p>
          <a:p>
            <a:r>
              <a:rPr lang="en-US" dirty="0"/>
              <a:t>Ubuntu 12.04 LTS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2CC15C-C22A-F84A-B964-602AD537B7C1}"/>
              </a:ext>
            </a:extLst>
          </p:cNvPr>
          <p:cNvSpPr txBox="1"/>
          <p:nvPr/>
        </p:nvSpPr>
        <p:spPr>
          <a:xfrm>
            <a:off x="914371" y="4804733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2E95CB-04F4-1443-95F7-D4CBBCBBA053}"/>
              </a:ext>
            </a:extLst>
          </p:cNvPr>
          <p:cNvSpPr txBox="1"/>
          <p:nvPr/>
        </p:nvSpPr>
        <p:spPr>
          <a:xfrm>
            <a:off x="5146242" y="480101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VM</a:t>
            </a:r>
          </a:p>
        </p:txBody>
      </p:sp>
    </p:spTree>
    <p:extLst>
      <p:ext uri="{BB962C8B-B14F-4D97-AF65-F5344CB8AC3E}">
        <p14:creationId xmlns:p14="http://schemas.microsoft.com/office/powerpoint/2010/main" val="185224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396"/>
    </mc:Choice>
    <mc:Fallback xmlns="">
      <p:transition spd="slow" advTm="34396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CE903-D654-C148-876F-A62ECBE22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96C5A-5EB1-F04F-BF8A-AAA8335E4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Online update time was reduced</a:t>
            </a:r>
          </a:p>
          <a:p>
            <a:pPr lvl="1"/>
            <a:r>
              <a:rPr lang="en-US" dirty="0"/>
              <a:t>11-57% of traditional online update</a:t>
            </a:r>
          </a:p>
          <a:p>
            <a:r>
              <a:rPr lang="en-US" dirty="0"/>
              <a:t>Breakdown of the total update time</a:t>
            </a:r>
          </a:p>
          <a:p>
            <a:pPr lvl="1"/>
            <a:r>
              <a:rPr lang="en-US" dirty="0"/>
              <a:t>The offline tasks occupied a large portion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9FE6C-AACD-AD4E-985C-56875D7D6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14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4CECD11-052D-3740-81E5-87E6913D9D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2638348"/>
              </p:ext>
            </p:extLst>
          </p:nvPr>
        </p:nvGraphicFramePr>
        <p:xfrm>
          <a:off x="258417" y="3752936"/>
          <a:ext cx="4578626" cy="2952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F2661F-2BDB-4741-89EC-F2EC6C34FF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8632633"/>
              </p:ext>
            </p:extLst>
          </p:nvPr>
        </p:nvGraphicFramePr>
        <p:xfrm>
          <a:off x="4837043" y="3752937"/>
          <a:ext cx="4048540" cy="2952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5046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953"/>
    </mc:Choice>
    <mc:Fallback xmlns="">
      <p:transition spd="slow" advTm="63953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8594D-FDF2-2A43-840A-3D7DF9907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Extracted Files/Scripts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DCC77-5E04-054E-AF4D-0DAD6FB78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Updated files included various data</a:t>
            </a:r>
          </a:p>
          <a:p>
            <a:pPr lvl="1"/>
            <a:r>
              <a:rPr lang="en-US" dirty="0"/>
              <a:t>The data, cache, and log of apt and man database</a:t>
            </a:r>
          </a:p>
          <a:p>
            <a:r>
              <a:rPr lang="en-US"/>
              <a:t>Various numbers of scripts were executed</a:t>
            </a:r>
            <a:endParaRPr lang="en-US" dirty="0"/>
          </a:p>
          <a:p>
            <a:pPr lvl="1"/>
            <a:r>
              <a:rPr lang="en-US"/>
              <a:t>6 packages were installed/uninstalled for nginx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5C1CC-F851-AD4C-9E0A-1397CC428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15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A374EBD-BFBD-0041-AB54-2367A738F6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5159261"/>
              </p:ext>
            </p:extLst>
          </p:nvPr>
        </p:nvGraphicFramePr>
        <p:xfrm>
          <a:off x="258418" y="3731741"/>
          <a:ext cx="4313582" cy="3011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32E86ED-975C-C847-B497-A5FA91DD1F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4834531"/>
              </p:ext>
            </p:extLst>
          </p:nvPr>
        </p:nvGraphicFramePr>
        <p:xfrm>
          <a:off x="4480146" y="3731740"/>
          <a:ext cx="4313583" cy="3011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17030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627CB-681C-2E43-B5D5-8D4A3A658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to Shadow Proc Filesystem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C0522-402F-7445-836C-0B7EF7720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Necessary for the correct execution of the update manager</a:t>
            </a:r>
          </a:p>
          <a:p>
            <a:pPr lvl="1"/>
            <a:r>
              <a:rPr lang="en-US" dirty="0"/>
              <a:t>OS configuration (1-3)</a:t>
            </a:r>
          </a:p>
          <a:p>
            <a:pPr lvl="1"/>
            <a:r>
              <a:rPr lang="en-US" dirty="0"/>
              <a:t>Process status (4)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29EF5-9E3A-FE4F-B841-B3DF48AA3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16</a:t>
            </a:fld>
            <a:endParaRPr kumimoji="1" lang="ja-JP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80C8957-461A-C642-BEFD-26AD6C9706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21199"/>
              </p:ext>
            </p:extLst>
          </p:nvPr>
        </p:nvGraphicFramePr>
        <p:xfrm>
          <a:off x="816327" y="3717556"/>
          <a:ext cx="7511345" cy="2773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98153">
                  <a:extLst>
                    <a:ext uri="{9D8B030D-6E8A-4147-A177-3AD203B41FA5}">
                      <a16:colId xmlns:a16="http://schemas.microsoft.com/office/drawing/2014/main" val="26755730"/>
                    </a:ext>
                  </a:extLst>
                </a:gridCol>
                <a:gridCol w="3716701">
                  <a:extLst>
                    <a:ext uri="{9D8B030D-6E8A-4147-A177-3AD203B41FA5}">
                      <a16:colId xmlns:a16="http://schemas.microsoft.com/office/drawing/2014/main" val="536575863"/>
                    </a:ext>
                  </a:extLst>
                </a:gridCol>
                <a:gridCol w="3296491">
                  <a:extLst>
                    <a:ext uri="{9D8B030D-6E8A-4147-A177-3AD203B41FA5}">
                      <a16:colId xmlns:a16="http://schemas.microsoft.com/office/drawing/2014/main" val="25896437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158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/proc/filesystems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supported filesystems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086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/proc/sys/kernel/</a:t>
                      </a:r>
                      <a:r>
                        <a:rPr lang="en-US" sz="2000" dirty="0" err="1"/>
                        <a:t>ngroups_max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max of process groups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138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/proc/sys/net/ipv6/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related to IPv6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998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/proc/[</a:t>
                      </a:r>
                      <a:r>
                        <a:rPr lang="en-US" sz="2000" dirty="0" err="1"/>
                        <a:t>pid</a:t>
                      </a:r>
                      <a:r>
                        <a:rPr lang="en-US" sz="2000" dirty="0"/>
                        <a:t>]/stat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process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668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/proc/1/root/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link to the init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352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/proc/self/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link to the update manager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266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949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544"/>
    </mc:Choice>
    <mc:Fallback xmlns="">
      <p:transition spd="slow" advTm="54544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8B2DD-259E-534E-91C7-88C222CB1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C80C7-3BC3-914A-B4CF-2CD19B4BA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Nüwa</a:t>
            </a:r>
            <a:r>
              <a:rPr lang="en-US" dirty="0"/>
              <a:t> [Zhou+ '10]</a:t>
            </a:r>
          </a:p>
          <a:p>
            <a:pPr lvl="1"/>
            <a:r>
              <a:rPr lang="en-US" dirty="0"/>
              <a:t>Enable offline execution of package scripts</a:t>
            </a:r>
          </a:p>
          <a:p>
            <a:pPr lvl="1"/>
            <a:r>
              <a:rPr lang="en-US" dirty="0"/>
              <a:t>Several updates fail due to incomplete emulation</a:t>
            </a:r>
          </a:p>
          <a:p>
            <a:r>
              <a:rPr lang="en-US" dirty="0" err="1"/>
              <a:t>Aufs</a:t>
            </a:r>
            <a:r>
              <a:rPr lang="en-US" dirty="0"/>
              <a:t>-based upgrade in Ubuntu</a:t>
            </a:r>
          </a:p>
          <a:p>
            <a:pPr lvl="1"/>
            <a:r>
              <a:rPr lang="en-US" dirty="0"/>
              <a:t>Simulate and test release upgrades</a:t>
            </a:r>
          </a:p>
          <a:p>
            <a:pPr lvl="1"/>
            <a:r>
              <a:rPr lang="en-US" dirty="0"/>
              <a:t>No mechanism for merging updates</a:t>
            </a:r>
          </a:p>
          <a:p>
            <a:r>
              <a:rPr lang="en-US" dirty="0"/>
              <a:t>VMST [Fu+ '12]</a:t>
            </a:r>
          </a:p>
          <a:p>
            <a:pPr lvl="1"/>
            <a:r>
              <a:rPr lang="en-US" dirty="0"/>
              <a:t>Provide emulation environments as dedicated VMs</a:t>
            </a:r>
          </a:p>
          <a:p>
            <a:pPr lvl="1"/>
            <a:r>
              <a:rPr lang="en-US" dirty="0"/>
              <a:t>Need as many dedicated VMs as updated VMs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5818F1-BBC9-CD45-9295-441FE9F22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636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364"/>
    </mc:Choice>
    <mc:Fallback xmlns="">
      <p:transition spd="slow" advTm="60364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A25F9-AC5D-8B46-8A98-B56FCDC33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BC1D7-53C0-EF49-8233-3791267D9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proposed OUassister for consistent offline update of suspended VMs</a:t>
            </a:r>
          </a:p>
          <a:p>
            <a:pPr lvl="1"/>
            <a:r>
              <a:rPr lang="en-US"/>
              <a:t>Accurately emulate security updates of VMs offline</a:t>
            </a:r>
          </a:p>
          <a:p>
            <a:pPr lvl="2"/>
            <a:r>
              <a:rPr lang="en-US"/>
              <a:t>Extract updated files and scripts</a:t>
            </a:r>
          </a:p>
          <a:p>
            <a:pPr lvl="1"/>
            <a:r>
              <a:rPr lang="en-US"/>
              <a:t>Apply the emulation results to VMs online</a:t>
            </a:r>
          </a:p>
          <a:p>
            <a:pPr lvl="2"/>
            <a:r>
              <a:rPr lang="en-US"/>
              <a:t>Achieved shorter online update time</a:t>
            </a:r>
          </a:p>
          <a:p>
            <a:r>
              <a:rPr lang="en-US"/>
              <a:t>Future work</a:t>
            </a:r>
          </a:p>
          <a:p>
            <a:pPr lvl="1"/>
            <a:r>
              <a:rPr lang="en-US"/>
              <a:t>Examine how many security updates are needed</a:t>
            </a:r>
          </a:p>
          <a:p>
            <a:pPr lvl="1"/>
            <a:r>
              <a:rPr lang="en-US"/>
              <a:t>Apply OUassister to other distributions and virtualized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4A26A1-7BE9-214E-838D-6FF11CA55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73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931"/>
    </mc:Choice>
    <mc:Fallback xmlns="">
      <p:transition spd="slow" advTm="4593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FE72F-1669-8C47-A7EF-E0BD66644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9423A-DE81-D445-9C40-98D598384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vulnerabilities are increasing</a:t>
            </a:r>
          </a:p>
          <a:p>
            <a:pPr lvl="1"/>
            <a:r>
              <a:rPr lang="en-US" dirty="0"/>
              <a:t>16,555 in 2018 </a:t>
            </a:r>
            <a:r>
              <a:rPr lang="en-US" sz="2400" dirty="0"/>
              <a:t>[CVE]</a:t>
            </a:r>
            <a:endParaRPr lang="en-US" dirty="0"/>
          </a:p>
          <a:p>
            <a:r>
              <a:rPr lang="en-US" dirty="0"/>
              <a:t>Security updates are indispensable </a:t>
            </a:r>
          </a:p>
          <a:p>
            <a:pPr lvl="1"/>
            <a:r>
              <a:rPr lang="en-US" dirty="0"/>
              <a:t>Download software packages from the Internet</a:t>
            </a:r>
          </a:p>
          <a:p>
            <a:pPr lvl="1"/>
            <a:r>
              <a:rPr lang="en-US" dirty="0"/>
              <a:t>Install files in the packages</a:t>
            </a:r>
          </a:p>
          <a:p>
            <a:pPr lvl="2"/>
            <a:r>
              <a:rPr lang="en-US" dirty="0"/>
              <a:t>Execute package scripts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A32BDA-BB4B-DF4D-B19A-14554AFCA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B834130-1260-464B-AFD8-DEFD2496FA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3071653"/>
              </p:ext>
            </p:extLst>
          </p:nvPr>
        </p:nvGraphicFramePr>
        <p:xfrm>
          <a:off x="457199" y="4616605"/>
          <a:ext cx="4145383" cy="2088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2" name="図 11">
            <a:extLst>
              <a:ext uri="{FF2B5EF4-FFF2-40B4-BE49-F238E27FC236}">
                <a16:creationId xmlns:a16="http://schemas.microsoft.com/office/drawing/2014/main" id="{0A3A4E5F-C3B3-DF44-996D-09C7E24CE1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255" y="5181202"/>
            <a:ext cx="688552" cy="959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4B7C29D-CACF-824E-B01D-A0A462554503}"/>
              </a:ext>
            </a:extLst>
          </p:cNvPr>
          <p:cNvSpPr/>
          <p:nvPr/>
        </p:nvSpPr>
        <p:spPr>
          <a:xfrm>
            <a:off x="7110487" y="5072280"/>
            <a:ext cx="1226634" cy="78161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update</a:t>
            </a:r>
          </a:p>
          <a:p>
            <a:pPr algn="ctr"/>
            <a:r>
              <a:rPr lang="en-US" dirty="0"/>
              <a:t>manager</a:t>
            </a:r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5847B06C-299F-BE4A-B99A-D8C330848C52}"/>
              </a:ext>
            </a:extLst>
          </p:cNvPr>
          <p:cNvSpPr/>
          <p:nvPr/>
        </p:nvSpPr>
        <p:spPr>
          <a:xfrm>
            <a:off x="4875814" y="4817105"/>
            <a:ext cx="1554556" cy="823582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Internet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7254DDC-41EB-D345-BA49-0CF4520363D8}"/>
              </a:ext>
            </a:extLst>
          </p:cNvPr>
          <p:cNvCxnSpPr>
            <a:cxnSpLocks/>
            <a:stCxn id="10" idx="0"/>
            <a:endCxn id="8" idx="1"/>
          </p:cNvCxnSpPr>
          <p:nvPr/>
        </p:nvCxnSpPr>
        <p:spPr>
          <a:xfrm>
            <a:off x="6429075" y="5228896"/>
            <a:ext cx="681412" cy="23419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97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649"/>
    </mc:Choice>
    <mc:Fallback xmlns="">
      <p:transition spd="slow" advTm="3564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D26AF-389A-6C4D-8E9D-483280117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718"/>
            <a:ext cx="8244674" cy="1224137"/>
          </a:xfrm>
        </p:spPr>
        <p:txBody>
          <a:bodyPr/>
          <a:lstStyle/>
          <a:p>
            <a:r>
              <a:rPr lang="en-US" dirty="0"/>
              <a:t>Unused VMs in Clouds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AB92C-1348-3148-AAE0-EAA7331E3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exist many unused virtual machines (VMs) in IaaS clouds </a:t>
            </a:r>
            <a:r>
              <a:rPr lang="en-US" sz="2400" dirty="0"/>
              <a:t>[Zhou+ '10]</a:t>
            </a:r>
            <a:endParaRPr lang="en-US" dirty="0"/>
          </a:p>
          <a:p>
            <a:pPr lvl="1"/>
            <a:r>
              <a:rPr lang="en-US" dirty="0"/>
              <a:t>Unused VMs are stopped or suspended</a:t>
            </a:r>
          </a:p>
          <a:p>
            <a:pPr lvl="2"/>
            <a:r>
              <a:rPr lang="en-US" dirty="0"/>
              <a:t>Suspending VMs is desirable for quick resumption</a:t>
            </a:r>
          </a:p>
          <a:p>
            <a:r>
              <a:rPr lang="en-US" dirty="0"/>
              <a:t>Many vulnerabilities are found for unused VMs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B1D2C5-C0E7-B941-B589-ACF976F37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FCD5694B-CA40-C242-BC75-C4D09B30AB79}"/>
              </a:ext>
            </a:extLst>
          </p:cNvPr>
          <p:cNvSpPr/>
          <p:nvPr/>
        </p:nvSpPr>
        <p:spPr>
          <a:xfrm>
            <a:off x="1059364" y="5732954"/>
            <a:ext cx="7192537" cy="713678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C691F8-5144-0E49-9184-A71BE2826C32}"/>
              </a:ext>
            </a:extLst>
          </p:cNvPr>
          <p:cNvSpPr/>
          <p:nvPr/>
        </p:nvSpPr>
        <p:spPr>
          <a:xfrm>
            <a:off x="5298434" y="4874771"/>
            <a:ext cx="1148576" cy="11810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74A774-0E58-1344-95DD-6543A85ECD7D}"/>
              </a:ext>
            </a:extLst>
          </p:cNvPr>
          <p:cNvSpPr txBox="1"/>
          <p:nvPr/>
        </p:nvSpPr>
        <p:spPr>
          <a:xfrm>
            <a:off x="5010947" y="4437856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suspended VM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5D7110-3C2E-8E45-A7B2-D5D376E635B9}"/>
              </a:ext>
            </a:extLst>
          </p:cNvPr>
          <p:cNvSpPr/>
          <p:nvPr/>
        </p:nvSpPr>
        <p:spPr>
          <a:xfrm>
            <a:off x="3544126" y="4874771"/>
            <a:ext cx="1148576" cy="11810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E50D6D-9124-A64D-8DC6-73AFDD67DB0A}"/>
              </a:ext>
            </a:extLst>
          </p:cNvPr>
          <p:cNvSpPr txBox="1"/>
          <p:nvPr/>
        </p:nvSpPr>
        <p:spPr>
          <a:xfrm>
            <a:off x="3410528" y="4437856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stopped VM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E1C3E0-7054-6546-BE33-81EFE34BAAEF}"/>
              </a:ext>
            </a:extLst>
          </p:cNvPr>
          <p:cNvSpPr/>
          <p:nvPr/>
        </p:nvSpPr>
        <p:spPr>
          <a:xfrm>
            <a:off x="1789818" y="4874771"/>
            <a:ext cx="1148576" cy="118100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5EC919-0AA4-3348-926A-BE43A2678BBE}"/>
              </a:ext>
            </a:extLst>
          </p:cNvPr>
          <p:cNvSpPr txBox="1"/>
          <p:nvPr/>
        </p:nvSpPr>
        <p:spPr>
          <a:xfrm>
            <a:off x="1681868" y="44378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running VM</a:t>
            </a:r>
          </a:p>
        </p:txBody>
      </p:sp>
      <p:sp>
        <p:nvSpPr>
          <p:cNvPr id="12" name="Can 11">
            <a:extLst>
              <a:ext uri="{FF2B5EF4-FFF2-40B4-BE49-F238E27FC236}">
                <a16:creationId xmlns:a16="http://schemas.microsoft.com/office/drawing/2014/main" id="{A327CDEF-D71D-8847-B491-0933E77854D2}"/>
              </a:ext>
            </a:extLst>
          </p:cNvPr>
          <p:cNvSpPr/>
          <p:nvPr/>
        </p:nvSpPr>
        <p:spPr>
          <a:xfrm>
            <a:off x="7161043" y="5465799"/>
            <a:ext cx="463579" cy="51125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AED6EC8-101E-9B42-8374-2B8C68BA8964}"/>
              </a:ext>
            </a:extLst>
          </p:cNvPr>
          <p:cNvCxnSpPr>
            <a:cxnSpLocks/>
            <a:stCxn id="6" idx="3"/>
            <a:endCxn id="12" idx="2"/>
          </p:cNvCxnSpPr>
          <p:nvPr/>
        </p:nvCxnSpPr>
        <p:spPr>
          <a:xfrm>
            <a:off x="6447010" y="5465273"/>
            <a:ext cx="714033" cy="256154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03C05DE-B937-BE4D-9F81-E095BF6A0DAB}"/>
              </a:ext>
            </a:extLst>
          </p:cNvPr>
          <p:cNvSpPr txBox="1"/>
          <p:nvPr/>
        </p:nvSpPr>
        <p:spPr>
          <a:xfrm>
            <a:off x="6489064" y="513218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save</a:t>
            </a:r>
          </a:p>
        </p:txBody>
      </p:sp>
      <p:sp>
        <p:nvSpPr>
          <p:cNvPr id="18" name="Explosion 1 17">
            <a:extLst>
              <a:ext uri="{FF2B5EF4-FFF2-40B4-BE49-F238E27FC236}">
                <a16:creationId xmlns:a16="http://schemas.microsoft.com/office/drawing/2014/main" id="{EF978C50-9581-F24C-835C-8C19FA837F73}"/>
              </a:ext>
            </a:extLst>
          </p:cNvPr>
          <p:cNvSpPr/>
          <p:nvPr/>
        </p:nvSpPr>
        <p:spPr>
          <a:xfrm>
            <a:off x="2274896" y="5385904"/>
            <a:ext cx="178420" cy="158736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xplosion 1 18">
            <a:extLst>
              <a:ext uri="{FF2B5EF4-FFF2-40B4-BE49-F238E27FC236}">
                <a16:creationId xmlns:a16="http://schemas.microsoft.com/office/drawing/2014/main" id="{91E46C4A-B1D2-2948-A363-FFE8B9A2C2BF}"/>
              </a:ext>
            </a:extLst>
          </p:cNvPr>
          <p:cNvSpPr/>
          <p:nvPr/>
        </p:nvSpPr>
        <p:spPr>
          <a:xfrm>
            <a:off x="3915666" y="5279383"/>
            <a:ext cx="417123" cy="402643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Explosion 1 19">
            <a:extLst>
              <a:ext uri="{FF2B5EF4-FFF2-40B4-BE49-F238E27FC236}">
                <a16:creationId xmlns:a16="http://schemas.microsoft.com/office/drawing/2014/main" id="{615E9138-0CBC-D549-A705-E3AF949D7212}"/>
              </a:ext>
            </a:extLst>
          </p:cNvPr>
          <p:cNvSpPr/>
          <p:nvPr/>
        </p:nvSpPr>
        <p:spPr>
          <a:xfrm>
            <a:off x="5666123" y="5273743"/>
            <a:ext cx="417123" cy="402643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83ECDD-D8B5-9544-9EEC-F71AD418389E}"/>
              </a:ext>
            </a:extLst>
          </p:cNvPr>
          <p:cNvSpPr txBox="1"/>
          <p:nvPr/>
        </p:nvSpPr>
        <p:spPr>
          <a:xfrm>
            <a:off x="2038845" y="499110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vuln.</a:t>
            </a:r>
          </a:p>
        </p:txBody>
      </p:sp>
    </p:spTree>
    <p:extLst>
      <p:ext uri="{BB962C8B-B14F-4D97-AF65-F5344CB8AC3E}">
        <p14:creationId xmlns:p14="http://schemas.microsoft.com/office/powerpoint/2010/main" val="1486392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992"/>
    </mc:Choice>
    <mc:Fallback xmlns="">
      <p:transition spd="slow" advTm="60992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E32E7-8BF1-6341-AC58-B33399015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of Online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0AA26-BEB5-CC47-B0EB-2FCB291F8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at high risk to apply security updates after VMs become online</a:t>
            </a:r>
          </a:p>
          <a:p>
            <a:pPr lvl="1"/>
            <a:r>
              <a:rPr lang="en-US" dirty="0"/>
              <a:t>The VMs suffer from attacks immediately</a:t>
            </a:r>
          </a:p>
          <a:p>
            <a:pPr lvl="2"/>
            <a:r>
              <a:rPr lang="en-US" dirty="0"/>
              <a:t>Need to download packages from the Internet</a:t>
            </a:r>
          </a:p>
          <a:p>
            <a:pPr lvl="1"/>
            <a:r>
              <a:rPr lang="en-US" dirty="0"/>
              <a:t>It takes a long time to update the VMs completely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E4C62-9FF8-904F-A1FB-A2CEE7BF6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892F83-EA6E-824B-8B5A-BD268CBF9176}"/>
              </a:ext>
            </a:extLst>
          </p:cNvPr>
          <p:cNvSpPr/>
          <p:nvPr/>
        </p:nvSpPr>
        <p:spPr>
          <a:xfrm>
            <a:off x="3791415" y="4481433"/>
            <a:ext cx="2486722" cy="1494925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555F8E-AF31-9F46-85A7-2112448FD55E}"/>
              </a:ext>
            </a:extLst>
          </p:cNvPr>
          <p:cNvSpPr txBox="1"/>
          <p:nvPr/>
        </p:nvSpPr>
        <p:spPr>
          <a:xfrm>
            <a:off x="4288418" y="6043941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resumed VM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D8912694-45AC-5745-AC7F-EE388601445F}"/>
              </a:ext>
            </a:extLst>
          </p:cNvPr>
          <p:cNvSpPr/>
          <p:nvPr/>
        </p:nvSpPr>
        <p:spPr>
          <a:xfrm>
            <a:off x="4058741" y="4836749"/>
            <a:ext cx="1226634" cy="78161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update</a:t>
            </a:r>
          </a:p>
          <a:p>
            <a:pPr algn="ctr"/>
            <a:r>
              <a:rPr lang="en-US" dirty="0"/>
              <a:t>manager</a:t>
            </a:r>
          </a:p>
        </p:txBody>
      </p:sp>
      <p:sp>
        <p:nvSpPr>
          <p:cNvPr id="9" name="Explosion 1 8">
            <a:extLst>
              <a:ext uri="{FF2B5EF4-FFF2-40B4-BE49-F238E27FC236}">
                <a16:creationId xmlns:a16="http://schemas.microsoft.com/office/drawing/2014/main" id="{C022D645-B89A-0F49-A0C5-DAD45ADB1E96}"/>
              </a:ext>
            </a:extLst>
          </p:cNvPr>
          <p:cNvSpPr/>
          <p:nvPr/>
        </p:nvSpPr>
        <p:spPr>
          <a:xfrm>
            <a:off x="5573194" y="5035018"/>
            <a:ext cx="417123" cy="402643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082DACA9-6083-B849-8A4B-ACBABBFD2868}"/>
              </a:ext>
            </a:extLst>
          </p:cNvPr>
          <p:cNvSpPr/>
          <p:nvPr/>
        </p:nvSpPr>
        <p:spPr>
          <a:xfrm>
            <a:off x="974693" y="4591337"/>
            <a:ext cx="1773044" cy="869795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Internet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6E3407F-5921-BC4F-9973-B9FD229983DF}"/>
              </a:ext>
            </a:extLst>
          </p:cNvPr>
          <p:cNvCxnSpPr>
            <a:cxnSpLocks/>
            <a:stCxn id="10" idx="0"/>
            <a:endCxn id="8" idx="1"/>
          </p:cNvCxnSpPr>
          <p:nvPr/>
        </p:nvCxnSpPr>
        <p:spPr>
          <a:xfrm>
            <a:off x="2746259" y="5026235"/>
            <a:ext cx="1312482" cy="20132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596CA87-75BA-FB47-B658-79FBAB59CD3D}"/>
              </a:ext>
            </a:extLst>
          </p:cNvPr>
          <p:cNvSpPr txBox="1"/>
          <p:nvPr/>
        </p:nvSpPr>
        <p:spPr>
          <a:xfrm>
            <a:off x="2592459" y="5219542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download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37A49CE-B1A3-DA4E-B30E-D161DCA2E6BA}"/>
              </a:ext>
            </a:extLst>
          </p:cNvPr>
          <p:cNvCxnSpPr>
            <a:cxnSpLocks/>
          </p:cNvCxnSpPr>
          <p:nvPr/>
        </p:nvCxnSpPr>
        <p:spPr>
          <a:xfrm flipH="1">
            <a:off x="6008261" y="5035018"/>
            <a:ext cx="1088038" cy="164121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CAE5DF5-A1B6-D346-8F1B-775CC065738C}"/>
              </a:ext>
            </a:extLst>
          </p:cNvPr>
          <p:cNvSpPr txBox="1"/>
          <p:nvPr/>
        </p:nvSpPr>
        <p:spPr>
          <a:xfrm>
            <a:off x="5443155" y="463064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vuln.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D1EDA67-DA15-1C48-A7D2-C9F4BD3E02FB}"/>
              </a:ext>
            </a:extLst>
          </p:cNvPr>
          <p:cNvSpPr txBox="1"/>
          <p:nvPr/>
        </p:nvSpPr>
        <p:spPr>
          <a:xfrm>
            <a:off x="6287108" y="5199139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attack</a:t>
            </a:r>
          </a:p>
        </p:txBody>
      </p:sp>
      <p:pic>
        <p:nvPicPr>
          <p:cNvPr id="21" name="図 12" descr="MC900389182.WMF">
            <a:extLst>
              <a:ext uri="{FF2B5EF4-FFF2-40B4-BE49-F238E27FC236}">
                <a16:creationId xmlns:a16="http://schemas.microsoft.com/office/drawing/2014/main" id="{FE7E4ACE-2050-9B41-BBCB-AF6FA60DCD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00700" y="4664297"/>
            <a:ext cx="533400" cy="671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642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522"/>
    </mc:Choice>
    <mc:Fallback xmlns="">
      <p:transition spd="slow" advTm="4052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D9CCA-F172-1340-941A-19205F8DD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Offline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B9AAE-C96E-254B-A093-19FB8F79A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 VMs in an isolated execution environment </a:t>
            </a:r>
            <a:r>
              <a:rPr lang="en-US" sz="2400" dirty="0"/>
              <a:t>[Microsoft]</a:t>
            </a:r>
            <a:endParaRPr lang="en-US" dirty="0"/>
          </a:p>
          <a:p>
            <a:pPr lvl="1"/>
            <a:r>
              <a:rPr lang="en-US" dirty="0"/>
              <a:t>Need to permit cloud admins to do this</a:t>
            </a:r>
          </a:p>
          <a:p>
            <a:r>
              <a:rPr lang="en-US" dirty="0"/>
              <a:t>Modify the disks of VMs directly </a:t>
            </a:r>
            <a:r>
              <a:rPr lang="en-US" sz="2400" dirty="0"/>
              <a:t>[Zhou+ '10]</a:t>
            </a:r>
            <a:endParaRPr lang="en-US" dirty="0"/>
          </a:p>
          <a:p>
            <a:pPr lvl="1"/>
            <a:r>
              <a:rPr lang="en-US" dirty="0"/>
              <a:t>Not applicable to suspended VMs</a:t>
            </a:r>
          </a:p>
          <a:p>
            <a:pPr lvl="2"/>
            <a:r>
              <a:rPr lang="en-US" dirty="0"/>
              <a:t>Often corrupt the disks by cache inconsistency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8AA62-A9FB-4048-8837-E060FDEB9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81459605-DE7B-F04F-B3D2-6D0665811F3C}"/>
              </a:ext>
            </a:extLst>
          </p:cNvPr>
          <p:cNvSpPr/>
          <p:nvPr/>
        </p:nvSpPr>
        <p:spPr>
          <a:xfrm>
            <a:off x="769435" y="4827452"/>
            <a:ext cx="1773044" cy="869795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Internet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A41F6648-3F5F-124A-9719-444989532070}"/>
              </a:ext>
            </a:extLst>
          </p:cNvPr>
          <p:cNvSpPr/>
          <p:nvPr/>
        </p:nvSpPr>
        <p:spPr>
          <a:xfrm>
            <a:off x="3586157" y="5100931"/>
            <a:ext cx="1226634" cy="78161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update</a:t>
            </a:r>
          </a:p>
          <a:p>
            <a:pPr algn="ctr"/>
            <a:r>
              <a:rPr lang="en-US" dirty="0"/>
              <a:t>manager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2261E8-6A7D-1E4C-B538-5C93FD418C81}"/>
              </a:ext>
            </a:extLst>
          </p:cNvPr>
          <p:cNvSpPr/>
          <p:nvPr/>
        </p:nvSpPr>
        <p:spPr>
          <a:xfrm>
            <a:off x="6688723" y="4827452"/>
            <a:ext cx="1148576" cy="11810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n 7">
            <a:extLst>
              <a:ext uri="{FF2B5EF4-FFF2-40B4-BE49-F238E27FC236}">
                <a16:creationId xmlns:a16="http://schemas.microsoft.com/office/drawing/2014/main" id="{7F844D3D-68A1-5F42-9FCD-1D9E4C699AA7}"/>
              </a:ext>
            </a:extLst>
          </p:cNvPr>
          <p:cNvSpPr/>
          <p:nvPr/>
        </p:nvSpPr>
        <p:spPr>
          <a:xfrm>
            <a:off x="5892356" y="5209279"/>
            <a:ext cx="524108" cy="558587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F27CC3-EFB6-664A-9078-F2034704FAF2}"/>
              </a:ext>
            </a:extLst>
          </p:cNvPr>
          <p:cNvSpPr txBox="1"/>
          <p:nvPr/>
        </p:nvSpPr>
        <p:spPr>
          <a:xfrm>
            <a:off x="6555125" y="6043274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stopped VM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91333F-F289-3742-A8EF-B4EE4057A0B6}"/>
              </a:ext>
            </a:extLst>
          </p:cNvPr>
          <p:cNvSpPr txBox="1"/>
          <p:nvPr/>
        </p:nvSpPr>
        <p:spPr>
          <a:xfrm>
            <a:off x="5856892" y="5826306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344A5F9-8725-B24F-A651-DF52326242FD}"/>
              </a:ext>
            </a:extLst>
          </p:cNvPr>
          <p:cNvCxnSpPr>
            <a:stCxn id="5" idx="0"/>
            <a:endCxn id="6" idx="1"/>
          </p:cNvCxnSpPr>
          <p:nvPr/>
        </p:nvCxnSpPr>
        <p:spPr>
          <a:xfrm>
            <a:off x="2541001" y="5262350"/>
            <a:ext cx="1045156" cy="229387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05A9A0B-0A3F-5F43-AF66-04AA47F7888E}"/>
              </a:ext>
            </a:extLst>
          </p:cNvPr>
          <p:cNvSpPr txBox="1"/>
          <p:nvPr/>
        </p:nvSpPr>
        <p:spPr>
          <a:xfrm>
            <a:off x="2334945" y="5556156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download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010F090-717F-C542-8521-619D464694D6}"/>
              </a:ext>
            </a:extLst>
          </p:cNvPr>
          <p:cNvCxnSpPr>
            <a:cxnSpLocks/>
            <a:stCxn id="6" idx="3"/>
            <a:endCxn id="8" idx="2"/>
          </p:cNvCxnSpPr>
          <p:nvPr/>
        </p:nvCxnSpPr>
        <p:spPr>
          <a:xfrm flipV="1">
            <a:off x="4812791" y="5488573"/>
            <a:ext cx="1079565" cy="3164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29B9559-2F3A-B543-9935-A02BF4FE9828}"/>
              </a:ext>
            </a:extLst>
          </p:cNvPr>
          <p:cNvSpPr txBox="1"/>
          <p:nvPr/>
        </p:nvSpPr>
        <p:spPr>
          <a:xfrm>
            <a:off x="4936468" y="5556156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modify</a:t>
            </a:r>
          </a:p>
        </p:txBody>
      </p:sp>
    </p:spTree>
    <p:extLst>
      <p:ext uri="{BB962C8B-B14F-4D97-AF65-F5344CB8AC3E}">
        <p14:creationId xmlns:p14="http://schemas.microsoft.com/office/powerpoint/2010/main" val="377118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011"/>
    </mc:Choice>
    <mc:Fallback xmlns="">
      <p:transition spd="slow" advTm="7901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9FDEA-F6F7-4E48-9581-436BD5EC5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OUassister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6127D-3BFF-8D43-A402-659E83830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Enable consistent offline update of suspended VMs</a:t>
            </a:r>
          </a:p>
          <a:p>
            <a:pPr lvl="1"/>
            <a:r>
              <a:rPr lang="en-US" dirty="0"/>
              <a:t>Emulate security updates to a VM offline</a:t>
            </a:r>
          </a:p>
          <a:p>
            <a:pPr lvl="2"/>
            <a:r>
              <a:rPr lang="en-US" dirty="0"/>
              <a:t>Keep the integrity of the virtual disk</a:t>
            </a:r>
          </a:p>
          <a:p>
            <a:pPr lvl="1"/>
            <a:r>
              <a:rPr lang="en-US" dirty="0"/>
              <a:t>Apply the emulation results to the VM online</a:t>
            </a:r>
          </a:p>
          <a:p>
            <a:pPr lvl="2"/>
            <a:r>
              <a:rPr lang="en-US" dirty="0"/>
              <a:t>The VM itself updates its disk consistently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7FFC80-A2E5-204A-8E9B-AE7562AC7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8373CEF-3EB4-EA4C-92B8-69160E567D80}"/>
              </a:ext>
            </a:extLst>
          </p:cNvPr>
          <p:cNvSpPr/>
          <p:nvPr/>
        </p:nvSpPr>
        <p:spPr>
          <a:xfrm>
            <a:off x="4653456" y="4510312"/>
            <a:ext cx="3983300" cy="20577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06822F6-2FCC-9D41-9974-E51ECC12D2D0}"/>
              </a:ext>
            </a:extLst>
          </p:cNvPr>
          <p:cNvSpPr/>
          <p:nvPr/>
        </p:nvSpPr>
        <p:spPr>
          <a:xfrm>
            <a:off x="471748" y="4516243"/>
            <a:ext cx="4181707" cy="20518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618D5615-EC1C-B548-8FC5-0BECE0112F58}"/>
              </a:ext>
            </a:extLst>
          </p:cNvPr>
          <p:cNvSpPr/>
          <p:nvPr/>
        </p:nvSpPr>
        <p:spPr>
          <a:xfrm>
            <a:off x="771579" y="5078987"/>
            <a:ext cx="1226634" cy="78161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update</a:t>
            </a:r>
          </a:p>
          <a:p>
            <a:pPr algn="ctr"/>
            <a:r>
              <a:rPr lang="en-US" dirty="0"/>
              <a:t>manager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AC2603-9DD9-F043-8E95-737847B52CBC}"/>
              </a:ext>
            </a:extLst>
          </p:cNvPr>
          <p:cNvSpPr/>
          <p:nvPr/>
        </p:nvSpPr>
        <p:spPr>
          <a:xfrm>
            <a:off x="5725040" y="4861932"/>
            <a:ext cx="1466206" cy="118100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n 7">
            <a:extLst>
              <a:ext uri="{FF2B5EF4-FFF2-40B4-BE49-F238E27FC236}">
                <a16:creationId xmlns:a16="http://schemas.microsoft.com/office/drawing/2014/main" id="{BA59AE32-02C9-3A44-8449-310A9929DC82}"/>
              </a:ext>
            </a:extLst>
          </p:cNvPr>
          <p:cNvSpPr/>
          <p:nvPr/>
        </p:nvSpPr>
        <p:spPr>
          <a:xfrm>
            <a:off x="7610152" y="5190499"/>
            <a:ext cx="524108" cy="558587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854412-934C-0648-8926-C689B0A8C990}"/>
              </a:ext>
            </a:extLst>
          </p:cNvPr>
          <p:cNvSpPr txBox="1"/>
          <p:nvPr/>
        </p:nvSpPr>
        <p:spPr>
          <a:xfrm>
            <a:off x="5725040" y="6076747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resumed VM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59AE52-3040-EA46-AB8F-B81EC08BA803}"/>
              </a:ext>
            </a:extLst>
          </p:cNvPr>
          <p:cNvSpPr txBox="1"/>
          <p:nvPr/>
        </p:nvSpPr>
        <p:spPr>
          <a:xfrm>
            <a:off x="7574688" y="5794333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0E28B7F-FAF4-9547-8646-1DBD03E588BF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1998213" y="5469793"/>
            <a:ext cx="1074464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79FE27A-4C65-1649-8AEF-8BDD70107909}"/>
              </a:ext>
            </a:extLst>
          </p:cNvPr>
          <p:cNvSpPr txBox="1"/>
          <p:nvPr/>
        </p:nvSpPr>
        <p:spPr>
          <a:xfrm>
            <a:off x="2027712" y="5541992"/>
            <a:ext cx="1005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emulate</a:t>
            </a:r>
          </a:p>
          <a:p>
            <a:pPr algn="ctr"/>
            <a:r>
              <a:rPr lang="en-US" dirty="0"/>
              <a:t>updates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5C44F40F-2374-0345-B012-3F9187CD55AA}"/>
              </a:ext>
            </a:extLst>
          </p:cNvPr>
          <p:cNvSpPr/>
          <p:nvPr/>
        </p:nvSpPr>
        <p:spPr>
          <a:xfrm>
            <a:off x="6028821" y="5190499"/>
            <a:ext cx="858644" cy="55858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575AC09-987F-C145-B5A3-9FF1FD41CB4B}"/>
              </a:ext>
            </a:extLst>
          </p:cNvPr>
          <p:cNvCxnSpPr>
            <a:stCxn id="20" idx="3"/>
            <a:endCxn id="8" idx="2"/>
          </p:cNvCxnSpPr>
          <p:nvPr/>
        </p:nvCxnSpPr>
        <p:spPr>
          <a:xfrm>
            <a:off x="6887465" y="5469793"/>
            <a:ext cx="722687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Hexagon 23">
            <a:extLst>
              <a:ext uri="{FF2B5EF4-FFF2-40B4-BE49-F238E27FC236}">
                <a16:creationId xmlns:a16="http://schemas.microsoft.com/office/drawing/2014/main" id="{D06A0632-209A-594B-B10A-4E166BEE9634}"/>
              </a:ext>
            </a:extLst>
          </p:cNvPr>
          <p:cNvSpPr/>
          <p:nvPr/>
        </p:nvSpPr>
        <p:spPr>
          <a:xfrm>
            <a:off x="3057205" y="5106035"/>
            <a:ext cx="1496110" cy="727515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dirty="0"/>
              <a:t>emulation</a:t>
            </a:r>
          </a:p>
          <a:p>
            <a:pPr algn="ctr"/>
            <a:r>
              <a:rPr lang="en-US" dirty="0"/>
              <a:t>results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C0934D9-6035-8B47-969E-C5E2AEB0D136}"/>
              </a:ext>
            </a:extLst>
          </p:cNvPr>
          <p:cNvCxnSpPr>
            <a:cxnSpLocks/>
            <a:stCxn id="24" idx="0"/>
            <a:endCxn id="20" idx="1"/>
          </p:cNvCxnSpPr>
          <p:nvPr/>
        </p:nvCxnSpPr>
        <p:spPr>
          <a:xfrm>
            <a:off x="4553315" y="5469793"/>
            <a:ext cx="1475506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59B8354-A759-6C4E-8068-0F36964E7257}"/>
              </a:ext>
            </a:extLst>
          </p:cNvPr>
          <p:cNvSpPr txBox="1"/>
          <p:nvPr/>
        </p:nvSpPr>
        <p:spPr>
          <a:xfrm>
            <a:off x="4693719" y="5548975"/>
            <a:ext cx="966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transfer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0CF7503-F186-C947-96BB-FC9538B40485}"/>
              </a:ext>
            </a:extLst>
          </p:cNvPr>
          <p:cNvSpPr txBox="1"/>
          <p:nvPr/>
        </p:nvSpPr>
        <p:spPr>
          <a:xfrm>
            <a:off x="572109" y="4530691"/>
            <a:ext cx="1283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offline task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A06CD4A-710A-6146-967B-F39DE2765682}"/>
              </a:ext>
            </a:extLst>
          </p:cNvPr>
          <p:cNvSpPr txBox="1"/>
          <p:nvPr/>
        </p:nvSpPr>
        <p:spPr>
          <a:xfrm>
            <a:off x="7328142" y="4541875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online task</a:t>
            </a:r>
          </a:p>
        </p:txBody>
      </p:sp>
    </p:spTree>
    <p:extLst>
      <p:ext uri="{BB962C8B-B14F-4D97-AF65-F5344CB8AC3E}">
        <p14:creationId xmlns:p14="http://schemas.microsoft.com/office/powerpoint/2010/main" val="587418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731"/>
    </mc:Choice>
    <mc:Fallback xmlns="">
      <p:transition spd="slow" advTm="5573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95966-6992-3A48-ACE3-D647CA2DD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Emulation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0593A-0D65-DC48-AB01-796104C2E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 an emulation environment outside a target VM</a:t>
            </a:r>
          </a:p>
          <a:p>
            <a:pPr lvl="1"/>
            <a:r>
              <a:rPr lang="en-US" dirty="0"/>
              <a:t>Execute the update manager as in the VM</a:t>
            </a:r>
          </a:p>
          <a:p>
            <a:pPr lvl="2"/>
            <a:r>
              <a:rPr lang="en-US" dirty="0"/>
              <a:t>Download and install packages</a:t>
            </a:r>
          </a:p>
          <a:p>
            <a:pPr lvl="1"/>
            <a:r>
              <a:rPr lang="en-US" dirty="0"/>
              <a:t>Provide access to the virtual disk of the VM</a:t>
            </a:r>
          </a:p>
          <a:p>
            <a:pPr lvl="2"/>
            <a:r>
              <a:rPr lang="en-US" dirty="0"/>
              <a:t>Read package information and write updated files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0E36B2-C30F-AB4F-8DB1-BEB28056D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A8C3F2-096D-DA46-BE62-D93FEA91D2A9}"/>
              </a:ext>
            </a:extLst>
          </p:cNvPr>
          <p:cNvSpPr/>
          <p:nvPr/>
        </p:nvSpPr>
        <p:spPr>
          <a:xfrm>
            <a:off x="5852381" y="4719658"/>
            <a:ext cx="1148576" cy="11810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94920D-9661-B04A-8550-232FC0471105}"/>
              </a:ext>
            </a:extLst>
          </p:cNvPr>
          <p:cNvSpPr txBox="1"/>
          <p:nvPr/>
        </p:nvSpPr>
        <p:spPr>
          <a:xfrm>
            <a:off x="5633198" y="5933031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suspended VM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C7D380-76DE-6341-9FE0-B80AE9F00F84}"/>
              </a:ext>
            </a:extLst>
          </p:cNvPr>
          <p:cNvSpPr/>
          <p:nvPr/>
        </p:nvSpPr>
        <p:spPr>
          <a:xfrm>
            <a:off x="1800261" y="4631474"/>
            <a:ext cx="1908996" cy="145637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8EB02D3-5336-414E-8A2E-E4EC2350D6DE}"/>
              </a:ext>
            </a:extLst>
          </p:cNvPr>
          <p:cNvSpPr/>
          <p:nvPr/>
        </p:nvSpPr>
        <p:spPr>
          <a:xfrm>
            <a:off x="2141777" y="4989973"/>
            <a:ext cx="1226634" cy="78161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update</a:t>
            </a:r>
          </a:p>
          <a:p>
            <a:pPr algn="ctr"/>
            <a:r>
              <a:rPr lang="en-US" dirty="0"/>
              <a:t>manager</a:t>
            </a:r>
          </a:p>
        </p:txBody>
      </p:sp>
      <p:sp>
        <p:nvSpPr>
          <p:cNvPr id="7" name="Can 6">
            <a:extLst>
              <a:ext uri="{FF2B5EF4-FFF2-40B4-BE49-F238E27FC236}">
                <a16:creationId xmlns:a16="http://schemas.microsoft.com/office/drawing/2014/main" id="{8F9A3CAF-805F-284E-A42A-6731ED5B1D1D}"/>
              </a:ext>
            </a:extLst>
          </p:cNvPr>
          <p:cNvSpPr/>
          <p:nvPr/>
        </p:nvSpPr>
        <p:spPr>
          <a:xfrm>
            <a:off x="5056014" y="5101485"/>
            <a:ext cx="524108" cy="558587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16CB61-3905-AE44-B75B-B59D7F9A79B2}"/>
              </a:ext>
            </a:extLst>
          </p:cNvPr>
          <p:cNvSpPr txBox="1"/>
          <p:nvPr/>
        </p:nvSpPr>
        <p:spPr>
          <a:xfrm>
            <a:off x="5020550" y="5718512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DBF0D5C-8477-E249-A577-3510FE86A06A}"/>
              </a:ext>
            </a:extLst>
          </p:cNvPr>
          <p:cNvCxnSpPr>
            <a:cxnSpLocks/>
            <a:stCxn id="5" idx="3"/>
            <a:endCxn id="7" idx="2"/>
          </p:cNvCxnSpPr>
          <p:nvPr/>
        </p:nvCxnSpPr>
        <p:spPr>
          <a:xfrm>
            <a:off x="3368411" y="5380779"/>
            <a:ext cx="1687603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D4DBBAD-CE7E-434F-B040-7C934D1CF016}"/>
              </a:ext>
            </a:extLst>
          </p:cNvPr>
          <p:cNvSpPr txBox="1"/>
          <p:nvPr/>
        </p:nvSpPr>
        <p:spPr>
          <a:xfrm>
            <a:off x="3877321" y="5458543"/>
            <a:ext cx="1005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emulate</a:t>
            </a:r>
          </a:p>
          <a:p>
            <a:pPr algn="ctr"/>
            <a:r>
              <a:rPr lang="en-US" dirty="0"/>
              <a:t>access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232CBC-6E87-AF45-A11C-8B4B1222E9D3}"/>
              </a:ext>
            </a:extLst>
          </p:cNvPr>
          <p:cNvSpPr txBox="1"/>
          <p:nvPr/>
        </p:nvSpPr>
        <p:spPr>
          <a:xfrm>
            <a:off x="1495440" y="612190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emulation environment</a:t>
            </a:r>
          </a:p>
        </p:txBody>
      </p:sp>
    </p:spTree>
    <p:extLst>
      <p:ext uri="{BB962C8B-B14F-4D97-AF65-F5344CB8AC3E}">
        <p14:creationId xmlns:p14="http://schemas.microsoft.com/office/powerpoint/2010/main" val="195592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756"/>
    </mc:Choice>
    <mc:Fallback xmlns="">
      <p:transition spd="slow" advTm="43756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E3F6D-01F9-0143-88BE-D963058A3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Shadow Filesystem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2C982-35BA-E242-83D8-557C03EE8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union filesystem to prevent the corruption of the virtual disk</a:t>
            </a:r>
          </a:p>
          <a:p>
            <a:pPr lvl="1"/>
            <a:r>
              <a:rPr lang="en-US" dirty="0"/>
              <a:t>Layered filesystem stacking two filesystems</a:t>
            </a:r>
          </a:p>
          <a:p>
            <a:pPr lvl="2"/>
            <a:r>
              <a:rPr lang="en-US" dirty="0"/>
              <a:t>Upper layer: an empty filesystem for updated files</a:t>
            </a:r>
          </a:p>
          <a:p>
            <a:pPr lvl="2"/>
            <a:r>
              <a:rPr lang="en-US" dirty="0"/>
              <a:t>Lower layer: the filesystem used in the virtual disk</a:t>
            </a:r>
          </a:p>
          <a:p>
            <a:pPr lvl="1"/>
            <a:r>
              <a:rPr lang="en-US" dirty="0"/>
              <a:t>Give an illusion of updating the virtual disk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650BE1-ED5F-1D4F-9654-8412CF800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3687B6-581C-B542-97B6-6A027B2E1DD9}"/>
              </a:ext>
            </a:extLst>
          </p:cNvPr>
          <p:cNvSpPr/>
          <p:nvPr/>
        </p:nvSpPr>
        <p:spPr>
          <a:xfrm>
            <a:off x="2308303" y="5024296"/>
            <a:ext cx="3155795" cy="5129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0FE2FB-F372-4546-85A2-C5E86B4AC6FC}"/>
              </a:ext>
            </a:extLst>
          </p:cNvPr>
          <p:cNvSpPr/>
          <p:nvPr/>
        </p:nvSpPr>
        <p:spPr>
          <a:xfrm>
            <a:off x="2308303" y="5793672"/>
            <a:ext cx="3155795" cy="5129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n 6">
            <a:extLst>
              <a:ext uri="{FF2B5EF4-FFF2-40B4-BE49-F238E27FC236}">
                <a16:creationId xmlns:a16="http://schemas.microsoft.com/office/drawing/2014/main" id="{5070504A-948A-8541-BF9D-C027793264DD}"/>
              </a:ext>
            </a:extLst>
          </p:cNvPr>
          <p:cNvSpPr/>
          <p:nvPr/>
        </p:nvSpPr>
        <p:spPr>
          <a:xfrm>
            <a:off x="6443346" y="5770856"/>
            <a:ext cx="524108" cy="558587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D521FF-872A-BD47-B8F7-52B01E50CB52}"/>
              </a:ext>
            </a:extLst>
          </p:cNvPr>
          <p:cNvSpPr txBox="1"/>
          <p:nvPr/>
        </p:nvSpPr>
        <p:spPr>
          <a:xfrm>
            <a:off x="7076956" y="5887613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9F873E-F798-1E4F-B8CB-F1CB4F572ABD}"/>
              </a:ext>
            </a:extLst>
          </p:cNvPr>
          <p:cNvSpPr txBox="1"/>
          <p:nvPr/>
        </p:nvSpPr>
        <p:spPr>
          <a:xfrm>
            <a:off x="936703" y="5865484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lower layer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8C8752-C341-9A45-952F-3E5100A656DF}"/>
              </a:ext>
            </a:extLst>
          </p:cNvPr>
          <p:cNvSpPr txBox="1"/>
          <p:nvPr/>
        </p:nvSpPr>
        <p:spPr>
          <a:xfrm>
            <a:off x="898231" y="509610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upper layer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9A3516A-A6D7-2749-A287-674952281E03}"/>
              </a:ext>
            </a:extLst>
          </p:cNvPr>
          <p:cNvCxnSpPr>
            <a:stCxn id="7" idx="2"/>
            <a:endCxn id="6" idx="3"/>
          </p:cNvCxnSpPr>
          <p:nvPr/>
        </p:nvCxnSpPr>
        <p:spPr>
          <a:xfrm flipH="1">
            <a:off x="5464098" y="6050150"/>
            <a:ext cx="979248" cy="0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Folded Corner 13">
            <a:extLst>
              <a:ext uri="{FF2B5EF4-FFF2-40B4-BE49-F238E27FC236}">
                <a16:creationId xmlns:a16="http://schemas.microsoft.com/office/drawing/2014/main" id="{AB7E419E-4CF1-464A-BE55-0CFB313908D4}"/>
              </a:ext>
            </a:extLst>
          </p:cNvPr>
          <p:cNvSpPr/>
          <p:nvPr/>
        </p:nvSpPr>
        <p:spPr>
          <a:xfrm>
            <a:off x="3094158" y="5900359"/>
            <a:ext cx="244298" cy="299580"/>
          </a:xfrm>
          <a:prstGeom prst="foldedCorner">
            <a:avLst>
              <a:gd name="adj" fmla="val 3746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olded Corner 15">
            <a:extLst>
              <a:ext uri="{FF2B5EF4-FFF2-40B4-BE49-F238E27FC236}">
                <a16:creationId xmlns:a16="http://schemas.microsoft.com/office/drawing/2014/main" id="{6C054DE6-9FF5-C847-8FF4-5DFF10CD81F4}"/>
              </a:ext>
            </a:extLst>
          </p:cNvPr>
          <p:cNvSpPr/>
          <p:nvPr/>
        </p:nvSpPr>
        <p:spPr>
          <a:xfrm>
            <a:off x="4449851" y="5132314"/>
            <a:ext cx="244298" cy="299580"/>
          </a:xfrm>
          <a:prstGeom prst="foldedCorner">
            <a:avLst>
              <a:gd name="adj" fmla="val 3746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5645051-8415-5E4A-BF41-2C2227561176}"/>
              </a:ext>
            </a:extLst>
          </p:cNvPr>
          <p:cNvCxnSpPr>
            <a:endCxn id="16" idx="0"/>
          </p:cNvCxnSpPr>
          <p:nvPr/>
        </p:nvCxnSpPr>
        <p:spPr>
          <a:xfrm>
            <a:off x="4572000" y="4696064"/>
            <a:ext cx="0" cy="43625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EE1F912-7CC4-074A-9F2C-BB517B96362E}"/>
              </a:ext>
            </a:extLst>
          </p:cNvPr>
          <p:cNvCxnSpPr>
            <a:cxnSpLocks/>
          </p:cNvCxnSpPr>
          <p:nvPr/>
        </p:nvCxnSpPr>
        <p:spPr>
          <a:xfrm>
            <a:off x="3216307" y="4696064"/>
            <a:ext cx="0" cy="1205626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32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745"/>
    </mc:Choice>
    <mc:Fallback xmlns="">
      <p:transition spd="slow" advTm="47745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0F854-9C21-2849-862C-1995DA8A5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Accurate Emulation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2A218-471D-BE45-8C2E-7BDC229CB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the shadow proc filesystem</a:t>
            </a:r>
          </a:p>
          <a:p>
            <a:pPr lvl="1"/>
            <a:r>
              <a:rPr lang="en-US" dirty="0"/>
              <a:t>Return dynamic system information on the OS in the target VM</a:t>
            </a:r>
          </a:p>
          <a:p>
            <a:pPr lvl="2"/>
            <a:r>
              <a:rPr lang="en-US" dirty="0"/>
              <a:t>E.g., pseudo files for configs, process status, etc.</a:t>
            </a:r>
          </a:p>
          <a:p>
            <a:pPr lvl="1"/>
            <a:r>
              <a:rPr lang="en-US" dirty="0"/>
              <a:t>Use VM introspection</a:t>
            </a:r>
          </a:p>
          <a:p>
            <a:pPr lvl="2"/>
            <a:r>
              <a:rPr lang="en-US"/>
              <a:t>Analyze OS data structure in the memory of a VM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562D7F-653A-CF4D-B29D-DF78BBB51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35A558-DBF9-4E41-9C93-AAC6CB069431}"/>
              </a:ext>
            </a:extLst>
          </p:cNvPr>
          <p:cNvSpPr/>
          <p:nvPr/>
        </p:nvSpPr>
        <p:spPr>
          <a:xfrm>
            <a:off x="5635830" y="4749907"/>
            <a:ext cx="1466206" cy="118100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2DAE36-98CD-5145-85D0-0CE8FA708EAA}"/>
              </a:ext>
            </a:extLst>
          </p:cNvPr>
          <p:cNvSpPr txBox="1"/>
          <p:nvPr/>
        </p:nvSpPr>
        <p:spPr>
          <a:xfrm>
            <a:off x="6103475" y="599849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EE28E6-8A1B-FA4A-8CED-355168FEAAC7}"/>
              </a:ext>
            </a:extLst>
          </p:cNvPr>
          <p:cNvSpPr/>
          <p:nvPr/>
        </p:nvSpPr>
        <p:spPr>
          <a:xfrm>
            <a:off x="5919412" y="5440062"/>
            <a:ext cx="925552" cy="33453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procfs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74C7B7-2281-ED49-9DC2-82CC551567BB}"/>
              </a:ext>
            </a:extLst>
          </p:cNvPr>
          <p:cNvSpPr/>
          <p:nvPr/>
        </p:nvSpPr>
        <p:spPr>
          <a:xfrm>
            <a:off x="1987694" y="4527396"/>
            <a:ext cx="2060198" cy="1626936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BD6B3F-A3F0-624D-B2DB-A9B23B672E4D}"/>
              </a:ext>
            </a:extLst>
          </p:cNvPr>
          <p:cNvSpPr txBox="1"/>
          <p:nvPr/>
        </p:nvSpPr>
        <p:spPr>
          <a:xfrm>
            <a:off x="1765118" y="6183159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emulation environment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DDE0555-67AA-0542-A3CA-BB5ED93F6B8E}"/>
              </a:ext>
            </a:extLst>
          </p:cNvPr>
          <p:cNvSpPr/>
          <p:nvPr/>
        </p:nvSpPr>
        <p:spPr>
          <a:xfrm>
            <a:off x="2168251" y="5570643"/>
            <a:ext cx="1712373" cy="37811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shadow </a:t>
            </a:r>
            <a:r>
              <a:rPr lang="en-US" dirty="0" err="1"/>
              <a:t>procfs</a:t>
            </a:r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558F00A-D0BB-8446-A56B-DEC2FDC6AED5}"/>
              </a:ext>
            </a:extLst>
          </p:cNvPr>
          <p:cNvCxnSpPr>
            <a:stCxn id="7" idx="1"/>
          </p:cNvCxnSpPr>
          <p:nvPr/>
        </p:nvCxnSpPr>
        <p:spPr>
          <a:xfrm flipH="1">
            <a:off x="3880624" y="5607331"/>
            <a:ext cx="2038788" cy="167268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954CE6F-2B55-CF4F-A558-B956D2E6E255}"/>
              </a:ext>
            </a:extLst>
          </p:cNvPr>
          <p:cNvSpPr txBox="1"/>
          <p:nvPr/>
        </p:nvSpPr>
        <p:spPr>
          <a:xfrm>
            <a:off x="4100281" y="4960999"/>
            <a:ext cx="1492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VM</a:t>
            </a:r>
          </a:p>
          <a:p>
            <a:pPr algn="ctr"/>
            <a:r>
              <a:rPr lang="en-US" dirty="0"/>
              <a:t>introspection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0B3D99F3-6CAA-8A4E-BDF6-6A9500D3F670}"/>
              </a:ext>
            </a:extLst>
          </p:cNvPr>
          <p:cNvSpPr/>
          <p:nvPr/>
        </p:nvSpPr>
        <p:spPr>
          <a:xfrm>
            <a:off x="2411120" y="4749907"/>
            <a:ext cx="1226634" cy="69015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update</a:t>
            </a:r>
          </a:p>
          <a:p>
            <a:pPr algn="ctr"/>
            <a:r>
              <a:rPr lang="en-US" dirty="0"/>
              <a:t>manager</a:t>
            </a:r>
          </a:p>
        </p:txBody>
      </p:sp>
    </p:spTree>
    <p:extLst>
      <p:ext uri="{BB962C8B-B14F-4D97-AF65-F5344CB8AC3E}">
        <p14:creationId xmlns:p14="http://schemas.microsoft.com/office/powerpoint/2010/main" val="200882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833"/>
    </mc:Choice>
    <mc:Fallback xmlns="">
      <p:transition spd="slow" advTm="35833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lnDef>
      <a:spPr>
        <a:ln w="28575" cmpd="sng">
          <a:solidFill>
            <a:schemeClr val="tx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エッセンシャル.thmx</Template>
  <TotalTime>90219</TotalTime>
  <Words>2766</Words>
  <Application>Microsoft Macintosh PowerPoint</Application>
  <PresentationFormat>On-screen Show (4:3)</PresentationFormat>
  <Paragraphs>400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Calibri</vt:lpstr>
      <vt:lpstr>Tahoma</vt:lpstr>
      <vt:lpstr>エッセンシャル</vt:lpstr>
      <vt:lpstr>Consistent Offline Update of Suspended Virtual Machines in Clouds</vt:lpstr>
      <vt:lpstr>Security Updates</vt:lpstr>
      <vt:lpstr>Unused VMs in Clouds</vt:lpstr>
      <vt:lpstr>Risks of Online Update</vt:lpstr>
      <vt:lpstr>Offline Update</vt:lpstr>
      <vt:lpstr>OUassister</vt:lpstr>
      <vt:lpstr>Emulation Environment</vt:lpstr>
      <vt:lpstr>Shadow Filesystem</vt:lpstr>
      <vt:lpstr>Accurate Emulation</vt:lpstr>
      <vt:lpstr>Extracting Updated Files</vt:lpstr>
      <vt:lpstr>Extracting Package Scripts</vt:lpstr>
      <vt:lpstr>Applying Emulation Results</vt:lpstr>
      <vt:lpstr>Experiments</vt:lpstr>
      <vt:lpstr>Update Time</vt:lpstr>
      <vt:lpstr>Extracted Files/Scripts</vt:lpstr>
      <vt:lpstr>Access to Shadow Proc Filesystem</vt:lpstr>
      <vt:lpstr>Related Work</vt:lpstr>
      <vt:lpstr>Conclusion</vt:lpstr>
    </vt:vector>
  </TitlesOfParts>
  <Company>Kyushu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クラウドにおける 仮想マシン・セキュリティ</dc:title>
  <dc:creator>Kourai Kenichi</dc:creator>
  <cp:lastModifiedBy>Microsoft Office User</cp:lastModifiedBy>
  <cp:revision>1389</cp:revision>
  <cp:lastPrinted>2019-07-26T05:04:39Z</cp:lastPrinted>
  <dcterms:created xsi:type="dcterms:W3CDTF">2014-07-04T01:06:17Z</dcterms:created>
  <dcterms:modified xsi:type="dcterms:W3CDTF">2019-08-02T01:00:14Z</dcterms:modified>
</cp:coreProperties>
</file>