
<file path=[Content_Types].xml><?xml version="1.0" encoding="utf-8"?>
<Types xmlns="http://schemas.openxmlformats.org/package/2006/content-types">
  <Default Extension="jpeg" ContentType="image/jpeg"/>
  <Default Extension="mp4" ContentType="video/mp4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notesSlides/notesSlide5.xml" ContentType="application/vnd.openxmlformats-officedocument.presentationml.notesSlide+xml"/>
  <Override PartName="/ppt/tags/tag2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9" r:id="rId4"/>
    <p:sldId id="272" r:id="rId5"/>
    <p:sldId id="258" r:id="rId6"/>
    <p:sldId id="270" r:id="rId7"/>
    <p:sldId id="273" r:id="rId8"/>
    <p:sldId id="271" r:id="rId9"/>
    <p:sldId id="260" r:id="rId10"/>
    <p:sldId id="261" r:id="rId11"/>
    <p:sldId id="274" r:id="rId12"/>
    <p:sldId id="275" r:id="rId13"/>
    <p:sldId id="276" r:id="rId14"/>
    <p:sldId id="265" r:id="rId15"/>
    <p:sldId id="267" r:id="rId16"/>
    <p:sldId id="268" r:id="rId17"/>
    <p:sldId id="269" r:id="rId18"/>
  </p:sldIdLst>
  <p:sldSz cx="12192000" cy="6858000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65"/>
    <p:restoredTop sz="76301"/>
  </p:normalViewPr>
  <p:slideViewPr>
    <p:cSldViewPr snapToGrid="0" snapToObjects="1">
      <p:cViewPr varScale="1">
        <p:scale>
          <a:sx n="95" d="100"/>
          <a:sy n="95" d="100"/>
        </p:scale>
        <p:origin x="368" y="1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napToObjects="1">
      <p:cViewPr varScale="1">
        <p:scale>
          <a:sx n="96" d="100"/>
          <a:sy n="96" d="100"/>
        </p:scale>
        <p:origin x="2976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0453609692857"/>
          <c:y val="0.10809524520924793"/>
          <c:w val="0.70626378032275094"/>
          <c:h val="0.62997341697782849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normal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xVal>
            <c:numRef>
              <c:f>Sheet1!$A$2:$A$37</c:f>
              <c:numCache>
                <c:formatCode>General</c:formatCode>
                <c:ptCount val="36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45</c:v>
                </c:pt>
                <c:pt idx="9">
                  <c:v>50</c:v>
                </c:pt>
                <c:pt idx="10">
                  <c:v>55</c:v>
                </c:pt>
                <c:pt idx="11">
                  <c:v>60</c:v>
                </c:pt>
                <c:pt idx="12">
                  <c:v>65</c:v>
                </c:pt>
                <c:pt idx="13">
                  <c:v>70</c:v>
                </c:pt>
                <c:pt idx="14">
                  <c:v>75</c:v>
                </c:pt>
                <c:pt idx="15">
                  <c:v>80</c:v>
                </c:pt>
                <c:pt idx="16">
                  <c:v>85</c:v>
                </c:pt>
                <c:pt idx="17">
                  <c:v>90</c:v>
                </c:pt>
                <c:pt idx="18">
                  <c:v>95</c:v>
                </c:pt>
                <c:pt idx="19">
                  <c:v>100</c:v>
                </c:pt>
                <c:pt idx="20">
                  <c:v>105</c:v>
                </c:pt>
                <c:pt idx="21">
                  <c:v>110</c:v>
                </c:pt>
                <c:pt idx="22">
                  <c:v>115</c:v>
                </c:pt>
                <c:pt idx="23">
                  <c:v>120</c:v>
                </c:pt>
                <c:pt idx="24">
                  <c:v>125</c:v>
                </c:pt>
                <c:pt idx="25">
                  <c:v>130</c:v>
                </c:pt>
                <c:pt idx="26">
                  <c:v>135</c:v>
                </c:pt>
                <c:pt idx="27">
                  <c:v>140</c:v>
                </c:pt>
                <c:pt idx="28">
                  <c:v>145</c:v>
                </c:pt>
                <c:pt idx="29">
                  <c:v>150</c:v>
                </c:pt>
                <c:pt idx="30">
                  <c:v>155</c:v>
                </c:pt>
                <c:pt idx="31">
                  <c:v>160</c:v>
                </c:pt>
                <c:pt idx="32">
                  <c:v>165</c:v>
                </c:pt>
                <c:pt idx="33">
                  <c:v>170</c:v>
                </c:pt>
                <c:pt idx="34">
                  <c:v>175</c:v>
                </c:pt>
                <c:pt idx="35">
                  <c:v>180</c:v>
                </c:pt>
              </c:numCache>
            </c:numRef>
          </c:xVal>
          <c:yVal>
            <c:numRef>
              <c:f>Sheet1!$B$2:$B$37</c:f>
              <c:numCache>
                <c:formatCode>General</c:formatCode>
                <c:ptCount val="36"/>
                <c:pt idx="0">
                  <c:v>8.5980000000000008</c:v>
                </c:pt>
                <c:pt idx="1">
                  <c:v>9.0239999999999991</c:v>
                </c:pt>
                <c:pt idx="2">
                  <c:v>9.3040000000000003</c:v>
                </c:pt>
                <c:pt idx="3">
                  <c:v>9.0909999999999993</c:v>
                </c:pt>
                <c:pt idx="4">
                  <c:v>8.9190000000000005</c:v>
                </c:pt>
                <c:pt idx="5">
                  <c:v>8.8019999999999996</c:v>
                </c:pt>
                <c:pt idx="6">
                  <c:v>8.8710000000000004</c:v>
                </c:pt>
                <c:pt idx="7">
                  <c:v>8.6140000000000008</c:v>
                </c:pt>
                <c:pt idx="8">
                  <c:v>9.1920000000000002</c:v>
                </c:pt>
                <c:pt idx="9">
                  <c:v>8.9410000000000007</c:v>
                </c:pt>
                <c:pt idx="10">
                  <c:v>9.2940000000000005</c:v>
                </c:pt>
                <c:pt idx="11">
                  <c:v>9.1809999999999992</c:v>
                </c:pt>
                <c:pt idx="12">
                  <c:v>9.0790000000000006</c:v>
                </c:pt>
                <c:pt idx="13">
                  <c:v>8.7560000000000002</c:v>
                </c:pt>
                <c:pt idx="14">
                  <c:v>9.3109999999999999</c:v>
                </c:pt>
                <c:pt idx="15">
                  <c:v>9.0630000000000006</c:v>
                </c:pt>
                <c:pt idx="16">
                  <c:v>9.2479999999999993</c:v>
                </c:pt>
                <c:pt idx="17">
                  <c:v>9.1150000000000002</c:v>
                </c:pt>
                <c:pt idx="18">
                  <c:v>9.23</c:v>
                </c:pt>
                <c:pt idx="19">
                  <c:v>9.2520000000000007</c:v>
                </c:pt>
                <c:pt idx="20">
                  <c:v>9.1259999999999994</c:v>
                </c:pt>
                <c:pt idx="21">
                  <c:v>9.1359999999999992</c:v>
                </c:pt>
                <c:pt idx="22">
                  <c:v>9.0749999999999993</c:v>
                </c:pt>
                <c:pt idx="23">
                  <c:v>9.1829999999999998</c:v>
                </c:pt>
                <c:pt idx="24">
                  <c:v>9.23</c:v>
                </c:pt>
                <c:pt idx="25">
                  <c:v>9.0779999999999994</c:v>
                </c:pt>
                <c:pt idx="26">
                  <c:v>8.952</c:v>
                </c:pt>
                <c:pt idx="27">
                  <c:v>9.3219999999999992</c:v>
                </c:pt>
                <c:pt idx="28">
                  <c:v>9.109</c:v>
                </c:pt>
                <c:pt idx="29">
                  <c:v>9.3230000000000004</c:v>
                </c:pt>
                <c:pt idx="30">
                  <c:v>9.3819999999999997</c:v>
                </c:pt>
                <c:pt idx="31">
                  <c:v>9.1470000000000002</c:v>
                </c:pt>
                <c:pt idx="32">
                  <c:v>9.2880000000000003</c:v>
                </c:pt>
                <c:pt idx="33">
                  <c:v>9.6539999999999999</c:v>
                </c:pt>
                <c:pt idx="34">
                  <c:v>8.7739999999999991</c:v>
                </c:pt>
                <c:pt idx="35">
                  <c:v>9.0470000000000006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A19-A841-8AFE-34C834C321C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split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xVal>
            <c:numRef>
              <c:f>Sheet1!$A$2:$A$37</c:f>
              <c:numCache>
                <c:formatCode>General</c:formatCode>
                <c:ptCount val="36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45</c:v>
                </c:pt>
                <c:pt idx="9">
                  <c:v>50</c:v>
                </c:pt>
                <c:pt idx="10">
                  <c:v>55</c:v>
                </c:pt>
                <c:pt idx="11">
                  <c:v>60</c:v>
                </c:pt>
                <c:pt idx="12">
                  <c:v>65</c:v>
                </c:pt>
                <c:pt idx="13">
                  <c:v>70</c:v>
                </c:pt>
                <c:pt idx="14">
                  <c:v>75</c:v>
                </c:pt>
                <c:pt idx="15">
                  <c:v>80</c:v>
                </c:pt>
                <c:pt idx="16">
                  <c:v>85</c:v>
                </c:pt>
                <c:pt idx="17">
                  <c:v>90</c:v>
                </c:pt>
                <c:pt idx="18">
                  <c:v>95</c:v>
                </c:pt>
                <c:pt idx="19">
                  <c:v>100</c:v>
                </c:pt>
                <c:pt idx="20">
                  <c:v>105</c:v>
                </c:pt>
                <c:pt idx="21">
                  <c:v>110</c:v>
                </c:pt>
                <c:pt idx="22">
                  <c:v>115</c:v>
                </c:pt>
                <c:pt idx="23">
                  <c:v>120</c:v>
                </c:pt>
                <c:pt idx="24">
                  <c:v>125</c:v>
                </c:pt>
                <c:pt idx="25">
                  <c:v>130</c:v>
                </c:pt>
                <c:pt idx="26">
                  <c:v>135</c:v>
                </c:pt>
                <c:pt idx="27">
                  <c:v>140</c:v>
                </c:pt>
                <c:pt idx="28">
                  <c:v>145</c:v>
                </c:pt>
                <c:pt idx="29">
                  <c:v>150</c:v>
                </c:pt>
                <c:pt idx="30">
                  <c:v>155</c:v>
                </c:pt>
                <c:pt idx="31">
                  <c:v>160</c:v>
                </c:pt>
                <c:pt idx="32">
                  <c:v>165</c:v>
                </c:pt>
                <c:pt idx="33">
                  <c:v>170</c:v>
                </c:pt>
                <c:pt idx="34">
                  <c:v>175</c:v>
                </c:pt>
                <c:pt idx="35">
                  <c:v>180</c:v>
                </c:pt>
              </c:numCache>
            </c:numRef>
          </c:xVal>
          <c:yVal>
            <c:numRef>
              <c:f>Sheet1!$C$2:$C$37</c:f>
              <c:numCache>
                <c:formatCode>General</c:formatCode>
                <c:ptCount val="36"/>
                <c:pt idx="0">
                  <c:v>3.0870000000000002</c:v>
                </c:pt>
                <c:pt idx="1">
                  <c:v>8.4849999999999994</c:v>
                </c:pt>
                <c:pt idx="2">
                  <c:v>9.1240000000000006</c:v>
                </c:pt>
                <c:pt idx="3">
                  <c:v>8.8970000000000002</c:v>
                </c:pt>
                <c:pt idx="4">
                  <c:v>8.7469999999999999</c:v>
                </c:pt>
                <c:pt idx="5">
                  <c:v>9.0709999999999997</c:v>
                </c:pt>
                <c:pt idx="6">
                  <c:v>9.0779999999999994</c:v>
                </c:pt>
                <c:pt idx="7">
                  <c:v>9.0820000000000007</c:v>
                </c:pt>
                <c:pt idx="8">
                  <c:v>8.7140000000000004</c:v>
                </c:pt>
                <c:pt idx="9">
                  <c:v>8.9770000000000003</c:v>
                </c:pt>
                <c:pt idx="10">
                  <c:v>9.0630000000000006</c:v>
                </c:pt>
                <c:pt idx="11">
                  <c:v>8.9019999999999992</c:v>
                </c:pt>
                <c:pt idx="12">
                  <c:v>8.3539999999999992</c:v>
                </c:pt>
                <c:pt idx="13">
                  <c:v>8.734</c:v>
                </c:pt>
                <c:pt idx="14">
                  <c:v>9.3179999999999996</c:v>
                </c:pt>
                <c:pt idx="15">
                  <c:v>9.032</c:v>
                </c:pt>
                <c:pt idx="16">
                  <c:v>9.0779999999999994</c:v>
                </c:pt>
                <c:pt idx="17">
                  <c:v>8.8219999999999992</c:v>
                </c:pt>
                <c:pt idx="18">
                  <c:v>9</c:v>
                </c:pt>
                <c:pt idx="19">
                  <c:v>8.9860000000000007</c:v>
                </c:pt>
                <c:pt idx="20">
                  <c:v>8.84</c:v>
                </c:pt>
                <c:pt idx="21">
                  <c:v>8.5820000000000007</c:v>
                </c:pt>
                <c:pt idx="22">
                  <c:v>9.4049999999999994</c:v>
                </c:pt>
                <c:pt idx="23">
                  <c:v>9.42</c:v>
                </c:pt>
                <c:pt idx="24">
                  <c:v>9.0739999999999998</c:v>
                </c:pt>
                <c:pt idx="25">
                  <c:v>9.0960000000000001</c:v>
                </c:pt>
                <c:pt idx="26">
                  <c:v>9.0299999999999994</c:v>
                </c:pt>
                <c:pt idx="27">
                  <c:v>9.1679999999999993</c:v>
                </c:pt>
                <c:pt idx="28">
                  <c:v>9.1690000000000005</c:v>
                </c:pt>
                <c:pt idx="29">
                  <c:v>9.1050000000000004</c:v>
                </c:pt>
                <c:pt idx="30">
                  <c:v>9.2469999999999999</c:v>
                </c:pt>
                <c:pt idx="31">
                  <c:v>9.4710000000000001</c:v>
                </c:pt>
                <c:pt idx="32">
                  <c:v>9.4990000000000006</c:v>
                </c:pt>
                <c:pt idx="33">
                  <c:v>9.4640000000000004</c:v>
                </c:pt>
                <c:pt idx="34">
                  <c:v>9.3989999999999991</c:v>
                </c:pt>
                <c:pt idx="35">
                  <c:v>9.2449999999999992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AA19-A841-8AFE-34C834C321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2816048"/>
        <c:axId val="222741456"/>
      </c:scatterChart>
      <c:valAx>
        <c:axId val="222816048"/>
        <c:scaling>
          <c:orientation val="minMax"/>
          <c:max val="18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ja-JP"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 sz="1600"/>
                  <a:t>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lang="ja-JP"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2741456"/>
        <c:crosses val="autoZero"/>
        <c:crossBetween val="midCat"/>
        <c:majorUnit val="30"/>
      </c:valAx>
      <c:valAx>
        <c:axId val="222741456"/>
        <c:scaling>
          <c:orientation val="minMax"/>
          <c:max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/>
                  <a:t>throughput (kTPS)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2816048"/>
        <c:crosses val="autoZero"/>
        <c:crossBetween val="midCat"/>
        <c:majorUnit val="2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5034317270277278"/>
          <c:y val="0.39539283032807754"/>
          <c:w val="0.32285580745517301"/>
          <c:h val="0.22194643577436352"/>
        </c:manualLayout>
      </c:layout>
      <c:overlay val="0"/>
      <c:spPr>
        <a:solidFill>
          <a:schemeClr val="bg1"/>
        </a:solidFill>
        <a:ln>
          <a:solidFill>
            <a:schemeClr val="accen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3810453740565"/>
          <c:y val="4.2519685039370099E-2"/>
          <c:w val="0.72299335233861195"/>
          <c:h val="0.883647456302005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normal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>
              <a:outerShdw blurRad="39999" dist="23000" algn="bl" rotWithShape="0">
                <a:srgbClr val="000000">
                  <a:alpha val="40000"/>
                </a:srgbClr>
              </a:outerShdw>
            </a:effectLst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12.1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15-C541-B8B9-8B390DC7C11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split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>
              <a:outerShdw blurRad="39999" dist="23000" algn="bl" rotWithShape="0">
                <a:srgbClr val="000000">
                  <a:alpha val="40000"/>
                </a:srgbClr>
              </a:outerShdw>
            </a:effectLst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12.7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15-C541-B8B9-8B390DC7C1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41436080"/>
        <c:axId val="141438288"/>
      </c:barChart>
      <c:catAx>
        <c:axId val="141436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6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1438288"/>
        <c:crosses val="autoZero"/>
        <c:auto val="1"/>
        <c:lblAlgn val="ctr"/>
        <c:lblOffset val="100"/>
        <c:noMultiLvlLbl val="0"/>
      </c:catAx>
      <c:valAx>
        <c:axId val="141438288"/>
        <c:scaling>
          <c:orientation val="minMax"/>
          <c:max val="2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 sz="1600" b="0" dirty="0">
                    <a:solidFill>
                      <a:schemeClr val="tx1"/>
                    </a:solidFill>
                  </a:rPr>
                  <a:t>migration time (sec)</a:t>
                </a:r>
              </a:p>
            </c:rich>
          </c:tx>
          <c:layout>
            <c:manualLayout>
              <c:xMode val="edge"/>
              <c:yMode val="edge"/>
              <c:x val="4.3196193920822502E-2"/>
              <c:y val="0.15914696443316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1436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5297585408634427"/>
          <c:y val="4.0018474039990475E-2"/>
          <c:w val="0.36778249421260001"/>
          <c:h val="0.25296228791009012"/>
        </c:manualLayout>
      </c:layout>
      <c:overlay val="0"/>
      <c:spPr>
        <a:solidFill>
          <a:schemeClr val="bg1"/>
        </a:solidFill>
        <a:ln>
          <a:solidFill>
            <a:schemeClr val="accen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traditional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98-624C-BFB4-0F635D7FBEA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self paging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98-624C-BFB4-0F635D7FBEA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proxy paging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0.51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098-624C-BFB4-0F635D7FBE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7081680"/>
        <c:axId val="1295660992"/>
      </c:barChart>
      <c:catAx>
        <c:axId val="123708168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295660992"/>
        <c:crosses val="autoZero"/>
        <c:auto val="1"/>
        <c:lblAlgn val="ctr"/>
        <c:lblOffset val="100"/>
        <c:noMultiLvlLbl val="0"/>
      </c:catAx>
      <c:valAx>
        <c:axId val="1295660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construction 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7081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self paging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39.799999999999997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B0-D64C-87B2-5E941D99C437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proxy paging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6B0-D64C-87B2-5E941D99C4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43525968"/>
        <c:axId val="1343318592"/>
      </c:barChart>
      <c:catAx>
        <c:axId val="13435259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43318592"/>
        <c:crosses val="autoZero"/>
        <c:auto val="1"/>
        <c:lblAlgn val="ctr"/>
        <c:lblOffset val="100"/>
        <c:noMultiLvlLbl val="0"/>
      </c:catAx>
      <c:valAx>
        <c:axId val="1343318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# of paging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3525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56EED-7446-B449-95F5-54A40F559C28}" type="datetimeFigureOut">
              <a:rPr kumimoji="1" lang="ja-JP" altLang="en-US" smtClean="0"/>
              <a:t>2019/11/11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81FF87-A0FA-744E-99AC-2A2702910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4159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9D9B7-1707-9149-8299-9DC14D42B111}" type="datetimeFigureOut">
              <a:rPr kumimoji="1" lang="ja-JP" altLang="en-US" smtClean="0"/>
              <a:t>2019/11/11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1B9D0-55A2-ED4B-88D2-EABFA36E43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39617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I'm Kenichi Kourai from Kyushu Institute of Technology.</a:t>
            </a:r>
          </a:p>
          <a:p>
            <a:r>
              <a:rPr lang="en-US" altLang="ja-JP" dirty="0"/>
              <a:t>I'm </a:t>
            </a:r>
            <a:r>
              <a:rPr lang="en-US" altLang="ja-JP" dirty="0" err="1"/>
              <a:t>gonna</a:t>
            </a:r>
            <a:r>
              <a:rPr lang="en-US" altLang="ja-JP" dirty="0"/>
              <a:t> talk about </a:t>
            </a:r>
            <a:r>
              <a:rPr lang="en-US" sz="1200" dirty="0"/>
              <a:t>Secure Monitoring of Virtual Machines with Memory Split into Multiple Hosts</a:t>
            </a:r>
            <a:r>
              <a:rPr lang="en-US" altLang="ja-JP" dirty="0"/>
              <a:t>.</a:t>
            </a:r>
          </a:p>
          <a:p>
            <a:r>
              <a:rPr lang="en-US" altLang="ja-JP" dirty="0"/>
              <a:t>This is joint work with my student</a:t>
            </a:r>
            <a:r>
              <a:rPr lang="en-US" altLang="ja-JP" baseline="0" dirty="0"/>
              <a:t>.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5905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However, it is not easy to monitor split-memory VMs using existing mechanisms for IDS offloading.</a:t>
            </a:r>
          </a:p>
          <a:p>
            <a:r>
              <a:rPr lang="en-US"/>
              <a:t>Unlike a normal VM running in one host, the memory of a split-memory VM is distributed across multiple hosts.</a:t>
            </a:r>
          </a:p>
          <a:p>
            <a:r>
              <a:rPr lang="en-US"/>
              <a:t>If IDS is offloaded to the main host, it cannot seamlessly access remote memory existing in sub-hosts as local memory.</a:t>
            </a:r>
          </a:p>
          <a:p>
            <a:r>
              <a:rPr lang="en-US"/>
              <a:t>Even if it is offloaded to one of the sub-hosts, it cannot seamlessly access the memory in the main host or the other sub-hosts.</a:t>
            </a:r>
          </a:p>
          <a:p>
            <a:r>
              <a:rPr lang="en-US"/>
              <a:t>Remote paging does not work when offloaded IDS accesses VM's remote memory.</a:t>
            </a:r>
          </a:p>
          <a:p>
            <a:endParaRPr lang="en-US"/>
          </a:p>
          <a:p>
            <a:r>
              <a:rPr lang="en-US"/>
              <a:t>As a result, IDS itself has to obtain memory data in sub-hosts explicitly.</a:t>
            </a:r>
          </a:p>
          <a:p>
            <a:r>
              <a:rPr lang="en-US"/>
              <a:t>This is a troublesome task for the developers of offloaded IDS.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0512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 w</a:t>
            </a:r>
            <a:r>
              <a:rPr kumimoji="1"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 propose VMemTrans to support IDS offloading for split-memory VMs.</a:t>
            </a:r>
          </a:p>
          <a:p>
            <a:r>
              <a:rPr kumimoji="1"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VMemTrans offloads IDS to the main host and provides the runtime to IDS.</a:t>
            </a:r>
          </a:p>
          <a:p>
            <a:r>
              <a:rPr kumimoji="1"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VMemTrans runtime enables IDS to transparently access remote memory existing in sub-hosts.</a:t>
            </a:r>
          </a:p>
          <a:p>
            <a:r>
              <a:rPr lang="en-US"/>
              <a:t>It </a:t>
            </a:r>
            <a:r>
              <a:rPr kumimoji="1"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hides the difference between local memory existing in the main host and remote memory.</a:t>
            </a:r>
          </a:p>
          <a:p>
            <a:r>
              <a:rPr kumimoji="1"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Using VMemTrans, IDS can monitor a split-memory VM as if the target were a normal VM, whose memory is not distributed.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25468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 enable acess to VM's memory, VMemTrans shares the entire memory of a split-memory VM with IDS.</a:t>
            </a:r>
          </a:p>
          <a:p>
            <a:r>
              <a:rPr lang="en-US"/>
              <a:t>When IDS accesses VM's remote memory that does not exist in the main host, the VMemTrans runtime automatically detects that access.</a:t>
            </a:r>
          </a:p>
          <a:p>
            <a:r>
              <a:rPr lang="en-US"/>
              <a:t>At this time, the execution of the IDS is suspended to wait for the data of that remote memory.</a:t>
            </a:r>
          </a:p>
          <a:p>
            <a:endParaRPr lang="en-US"/>
          </a:p>
          <a:p>
            <a:r>
              <a:rPr lang="en-US"/>
              <a:t>Next, the runtime obtains data of the accessed remote memory from the corresponding sub-host.</a:t>
            </a:r>
          </a:p>
          <a:p>
            <a:r>
              <a:rPr lang="en-US"/>
              <a:t>Then, it makes the memory data visible to IDS as part of VM's memory.</a:t>
            </a:r>
          </a:p>
          <a:p>
            <a:r>
              <a:rPr lang="en-US"/>
              <a:t>Finally, it resumes the execution of the IDS and then IDS can access remote memory.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72849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VMemTrans provides two methods for obtaining data of VM’s remote memory existing in sub-hosts. </a:t>
            </a:r>
            <a:endParaRPr lang="en-US"/>
          </a:p>
          <a:p>
            <a:endParaRPr lang="en-US"/>
          </a:p>
          <a:p>
            <a:r>
              <a:rPr kumimoji="1"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 is self paging.</a:t>
            </a:r>
          </a:p>
          <a:p>
            <a:r>
              <a:rPr lang="en-US"/>
              <a:t>As inferred by the name, </a:t>
            </a:r>
            <a:r>
              <a:rPr kumimoji="1"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VMemTrans runtime itself directly obtains memory data from sub-hosts and caches it.</a:t>
            </a:r>
          </a:p>
          <a:p>
            <a:r>
              <a:rPr lang="en-US"/>
              <a:t>Since this method does not change the memory layout of a split-memory VM, it does not affect the memory performance of the VM.</a:t>
            </a:r>
          </a:p>
          <a:p>
            <a:r>
              <a:rPr kumimoji="1"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However, the runtime can keep only a limited amount of memory data as cache due to memory limitation.</a:t>
            </a:r>
          </a:p>
          <a:p>
            <a:r>
              <a:rPr kumimoji="1"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can degrade IDS performance.</a:t>
            </a:r>
          </a:p>
          <a:p>
            <a:endParaRPr lang="en-US"/>
          </a:p>
          <a:p>
            <a:r>
              <a:rPr kumimoji="1"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other method is proxy paging.</a:t>
            </a:r>
          </a:p>
          <a:p>
            <a:r>
              <a:rPr lang="en-US"/>
              <a:t>This method lets </a:t>
            </a:r>
            <a:r>
              <a:rPr kumimoji="1"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split-memory VM perform remote paging to obtain VM's remote memory.</a:t>
            </a:r>
          </a:p>
          <a:p>
            <a:r>
              <a:rPr kumimoji="1"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can keep all the memory data used by IDS in the main host.</a:t>
            </a:r>
          </a:p>
          <a:p>
            <a:r>
              <a:rPr kumimoji="1"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But this method can degrade IDS performance due to the communication overhead between the runtime and the VM.</a:t>
            </a:r>
          </a:p>
          <a:p>
            <a:endParaRPr kumimoji="1" lang="en-US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75540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Using VMemTrans, legacy IDS can be offloaded from split-memory VMs.</a:t>
            </a:r>
          </a:p>
          <a:p>
            <a:r>
              <a:rPr lang="en-US"/>
              <a:t>Legacy IDS means not-modified traditional IDS.</a:t>
            </a:r>
          </a:p>
          <a:p>
            <a:r>
              <a:rPr lang="en-US"/>
              <a:t>VMemTrans provides an execution environment for legacy IDS to analyze the internals of a target VM.</a:t>
            </a:r>
          </a:p>
          <a:p>
            <a:r>
              <a:rPr lang="en-US"/>
              <a:t>It intercepts system calls issued by IDS and emulates some of them to return necessary information on the operating system running in the VM.</a:t>
            </a:r>
          </a:p>
          <a:p>
            <a:endParaRPr lang="en-US"/>
          </a:p>
          <a:p>
            <a:r>
              <a:rPr lang="en-US"/>
              <a:t>Also, it provides the same file systems as in the VM to monitor files.</a:t>
            </a:r>
          </a:p>
          <a:p>
            <a:r>
              <a:rPr lang="en-US"/>
              <a:t>In particular, it constructs the shadow proc file system to emulate the proc file system in the VM.</a:t>
            </a:r>
          </a:p>
          <a:p>
            <a:r>
              <a:rPr lang="en-US"/>
              <a:t>The proc file system is used by IDS to monitor system states, for example, processes and networks.</a:t>
            </a:r>
          </a:p>
          <a:p>
            <a:r>
              <a:rPr lang="en-US"/>
              <a:t>VMemTrans provides the same information to offloaded IDS.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9191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Using VMemTrans, we offloaded legacy IDS called chkrootkit.</a:t>
            </a:r>
          </a:p>
          <a:p>
            <a:r>
              <a:rPr lang="en-US"/>
              <a:t>Chkrootkit examines system states and several files to detect rootkits.</a:t>
            </a:r>
          </a:p>
          <a:p>
            <a:r>
              <a:rPr lang="en-US"/>
              <a:t>Rootkits are malicious programs that are installed in the system.</a:t>
            </a:r>
          </a:p>
          <a:p>
            <a:r>
              <a:rPr lang="en-US"/>
              <a:t>Chkrootkit accesses the proc file system to obtain various system states.</a:t>
            </a:r>
          </a:p>
          <a:p>
            <a:endParaRPr lang="en-US"/>
          </a:p>
          <a:p>
            <a:r>
              <a:rPr lang="en-US"/>
              <a:t>This figure shows part of the execution result.</a:t>
            </a:r>
          </a:p>
          <a:p>
            <a:r>
              <a:rPr lang="en-US"/>
              <a:t>Compared with traditional IDS offloading for a normal VM, offloaded chkrootkit could obtain the same result for a split-memory VM.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8659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Here is the performance of VMemTrans.</a:t>
            </a:r>
          </a:p>
          <a:p>
            <a:r>
              <a:rPr lang="en-US"/>
              <a:t>We compared the time needed for constructing the shadow proc file system between traditional IDS offloading and VMemTrans.</a:t>
            </a:r>
          </a:p>
          <a:p>
            <a:r>
              <a:rPr lang="en-US"/>
              <a:t>For VMemTrans, we compared the construction time between self paging and proxy paging.</a:t>
            </a:r>
          </a:p>
          <a:p>
            <a:r>
              <a:rPr lang="en-US"/>
              <a:t>VMemTrans was at least 58% slower than traditional IDS offloading due to accessing remote memory, but the increase was only 0.1 seconds.</a:t>
            </a:r>
          </a:p>
          <a:p>
            <a:endParaRPr lang="en-US"/>
          </a:p>
          <a:p>
            <a:r>
              <a:rPr lang="en-US"/>
              <a:t>Self paging was 41% faster than proxy paging.</a:t>
            </a:r>
          </a:p>
          <a:p>
            <a:r>
              <a:rPr lang="en-US"/>
              <a:t>On the other hand, for the number of paging, proxy paging was 31% less than self paging.</a:t>
            </a:r>
          </a:p>
          <a:p>
            <a:r>
              <a:rPr lang="en-US"/>
              <a:t>This means a trade-off exists between self paging and proxy paging.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29845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 conclusion, we introduced split migration of large-memory VMs.</a:t>
            </a:r>
          </a:p>
          <a:p>
            <a:r>
              <a:rPr lang="en-US"/>
              <a:t>After the migration, split-memory VMs run with remote paging.</a:t>
            </a:r>
          </a:p>
          <a:p>
            <a:r>
              <a:rPr lang="en-US"/>
              <a:t>Then, we presented VMemTrans to support IDS offloading for split-memory VMs.</a:t>
            </a:r>
          </a:p>
          <a:p>
            <a:r>
              <a:rPr lang="en-US"/>
              <a:t>VMemTrans enables IDS to transparently access remote memory using the runtime.</a:t>
            </a:r>
          </a:p>
          <a:p>
            <a:r>
              <a:rPr lang="en-US"/>
              <a:t>It supports legacy IDS by providing an execution environment to IDS.</a:t>
            </a:r>
          </a:p>
          <a:p>
            <a:r>
              <a:rPr lang="en-US"/>
              <a:t>We showed the trade-off between self paging and proxy paging.</a:t>
            </a:r>
          </a:p>
          <a:p>
            <a:endParaRPr lang="en-US"/>
          </a:p>
          <a:p>
            <a:r>
              <a:rPr lang="en-US"/>
              <a:t>Our future work is to offload IDS to not only the main host but also any host, including sub-hosts and the other hosts.</a:t>
            </a:r>
          </a:p>
          <a:p>
            <a:r>
              <a:rPr lang="en-US"/>
              <a:t>This increases the flexibility.</a:t>
            </a:r>
          </a:p>
          <a:p>
            <a:r>
              <a:rPr lang="en-US"/>
              <a:t>Another direction is to continue the monitoring after a split-memory VM is migrated to another host.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3781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Recently, cloud computing is widely used.</a:t>
            </a:r>
          </a:p>
          <a:p>
            <a:r>
              <a:rPr lang="en-US" dirty="0"/>
              <a:t>As a recent trend, clouds provide virtual machines with a large amount of memory.</a:t>
            </a:r>
          </a:p>
          <a:p>
            <a:r>
              <a:rPr lang="en-US" dirty="0"/>
              <a:t>For example, Amazon EC2 starts providing VMs with 24 TB of memory in this October.</a:t>
            </a:r>
          </a:p>
          <a:p>
            <a:r>
              <a:rPr lang="en-US" altLang="ja-JP" dirty="0"/>
              <a:t>In VMs provided by Amazon EC2, t</a:t>
            </a:r>
            <a:r>
              <a:rPr lang="en-US" dirty="0"/>
              <a:t>he ratio of memory size to CPU size is increasing, as shown in this figure.</a:t>
            </a:r>
          </a:p>
          <a:p>
            <a:r>
              <a:rPr lang="en-US" dirty="0"/>
              <a:t>In this decade, the ratio was doubled.</a:t>
            </a:r>
          </a:p>
          <a:p>
            <a:endParaRPr lang="en-US" dirty="0"/>
          </a:p>
          <a:p>
            <a:r>
              <a:rPr lang="en-US" dirty="0"/>
              <a:t>Such large-memory VMs are required for big data analysis.</a:t>
            </a:r>
          </a:p>
          <a:p>
            <a:r>
              <a:rPr lang="en-US" dirty="0"/>
              <a:t>Big data can be analyzed more efficiently by maintaining data in memory as much as possible.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Big data analysis is critical in artificial intelligence and Internet of Things.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20384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Since VMs are managed by software, they provide many useful features.</a:t>
            </a:r>
          </a:p>
          <a:p>
            <a:r>
              <a:rPr lang="en-US" dirty="0"/>
              <a:t>One of them is VM migration.</a:t>
            </a:r>
          </a:p>
          <a:p>
            <a:r>
              <a:rPr lang="en-US" dirty="0"/>
              <a:t>VM migration enables moving a running VM to another host without stopping the target VM.</a:t>
            </a:r>
          </a:p>
          <a:p>
            <a:r>
              <a:rPr lang="en-US" dirty="0"/>
              <a:t>Using VM migration, administrators can maintain a host without service disruption after they migrate all the VMs running in that host.</a:t>
            </a:r>
          </a:p>
          <a:p>
            <a:r>
              <a:rPr lang="en-US" dirty="0"/>
              <a:t>Then, after the maintenance of the host, they can migrate VMs back to the original host.</a:t>
            </a:r>
          </a:p>
          <a:p>
            <a:endParaRPr lang="en-US" dirty="0"/>
          </a:p>
          <a:p>
            <a:r>
              <a:rPr lang="en-US" dirty="0"/>
              <a:t>VM migration first creates a new empty VM at the destination host.</a:t>
            </a:r>
          </a:p>
          <a:p>
            <a:r>
              <a:rPr lang="en-US" dirty="0"/>
              <a:t>Then, it transfers the memory data in the original VM to the destination and stores it in the memory of the new VM.</a:t>
            </a:r>
          </a:p>
          <a:p>
            <a:r>
              <a:rPr lang="en-US" dirty="0"/>
              <a:t>Finally, it stops the original VM, transfers the other states of the VM, for example, virtual CPUs and devices, and switches to the new VM.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34326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However, there are two issues to migrate large-memory VMs.</a:t>
            </a:r>
          </a:p>
          <a:p>
            <a:r>
              <a:rPr lang="en-US" dirty="0"/>
              <a:t>One is the migration time.</a:t>
            </a:r>
          </a:p>
          <a:p>
            <a:r>
              <a:rPr lang="en-US" dirty="0"/>
              <a:t>The migration time is the time to complete VM migration.</a:t>
            </a:r>
          </a:p>
          <a:p>
            <a:r>
              <a:rPr lang="en-US" dirty="0"/>
              <a:t>It is basically proportional to the memory size of a migrated VM.</a:t>
            </a:r>
          </a:p>
          <a:p>
            <a:r>
              <a:rPr lang="en-US" dirty="0"/>
              <a:t>This issue can be solved by using faster network like 100-Gbps Ethernet although such fast network is costly.</a:t>
            </a:r>
          </a:p>
          <a:p>
            <a:r>
              <a:rPr lang="en-US" dirty="0"/>
              <a:t>Fortunately, the migration time can be reduced by parallel memory transfer.</a:t>
            </a:r>
          </a:p>
          <a:p>
            <a:endParaRPr lang="en-US" dirty="0"/>
          </a:p>
          <a:p>
            <a:r>
              <a:rPr lang="en-US" dirty="0"/>
              <a:t>The other issue is the availability of the destination host.</a:t>
            </a:r>
          </a:p>
          <a:p>
            <a:r>
              <a:rPr lang="en-US" dirty="0"/>
              <a:t>Since a large-memory VM runs at the destination host after VM migration, the destination host also needs to have an equal or larger amount of memory than the original host.</a:t>
            </a:r>
          </a:p>
          <a:p>
            <a:r>
              <a:rPr lang="en-US" dirty="0"/>
              <a:t>But it is not cost-efficient to always reserve large hosts as the destination for VM migration.</a:t>
            </a:r>
          </a:p>
          <a:p>
            <a:r>
              <a:rPr lang="en-US" dirty="0"/>
              <a:t>In addition, inflexibility of reserving large hosts leads to higher cost in clouds.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1829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solve the latter issue, we have developed a new VM migration method called split migration.</a:t>
            </a:r>
          </a:p>
          <a:p>
            <a:r>
              <a:rPr lang="en-US" dirty="0"/>
              <a:t>Split migration migrates a large-memory VM running in one host to multiple small destination hosts,</a:t>
            </a:r>
            <a:r>
              <a:rPr lang="en-US" baseline="0" dirty="0"/>
              <a:t> instead of using one large destination host.</a:t>
            </a:r>
            <a:endParaRPr lang="en-US" dirty="0"/>
          </a:p>
          <a:p>
            <a:r>
              <a:rPr lang="en-US" dirty="0"/>
              <a:t>It first divides VM’s memory into smaller pieces.</a:t>
            </a:r>
          </a:p>
          <a:p>
            <a:r>
              <a:rPr lang="en-US" dirty="0"/>
              <a:t>Then, it transfers them to a main host or sub-hosts.</a:t>
            </a:r>
          </a:p>
          <a:p>
            <a:endParaRPr lang="en-US" dirty="0"/>
          </a:p>
          <a:p>
            <a:r>
              <a:rPr lang="en-US" dirty="0"/>
              <a:t>This animation is the record of memory transfer during split migration.</a:t>
            </a:r>
          </a:p>
          <a:p>
            <a:r>
              <a:rPr kumimoji="1" lang="en-US" altLang="ja-JP" baseline="0" dirty="0"/>
              <a:t>When this sub-host received the memory of a VM, the region becomes red.</a:t>
            </a:r>
          </a:p>
          <a:p>
            <a:r>
              <a:rPr kumimoji="1" lang="en-US" altLang="ja-JP" baseline="0" dirty="0"/>
              <a:t>Finally, the sub-host received half of VM's memory.</a:t>
            </a:r>
          </a:p>
          <a:p>
            <a:endParaRPr lang="en-US" dirty="0"/>
          </a:p>
          <a:p>
            <a:r>
              <a:rPr lang="en-US" dirty="0"/>
              <a:t>Split migration predicts future memory access of the VM.</a:t>
            </a:r>
          </a:p>
          <a:p>
            <a:r>
              <a:rPr lang="en-US" dirty="0"/>
              <a:t>On the basis of this prediction, it transfers likely accessed memory to the main host.</a:t>
            </a:r>
          </a:p>
          <a:p>
            <a:r>
              <a:rPr lang="en-US" dirty="0"/>
              <a:t>The other memory is transferred to sub-hosts.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7267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After split migration, a VM is running across multiple hosts.</a:t>
            </a:r>
          </a:p>
          <a:p>
            <a:r>
              <a:rPr lang="en-US" dirty="0"/>
              <a:t>This VM is called a split-memory VM.</a:t>
            </a:r>
          </a:p>
          <a:p>
            <a:r>
              <a:rPr lang="en-US" dirty="0"/>
              <a:t>In a split-memory VM, VM core such as virtual CPUs and devices runs in the main host.</a:t>
            </a:r>
          </a:p>
          <a:p>
            <a:r>
              <a:rPr lang="en-US" dirty="0"/>
              <a:t>VM’s memory is distributed across the main host and sub-hosts.</a:t>
            </a:r>
          </a:p>
          <a:p>
            <a:endParaRPr lang="en-US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To enable a VM in the main host to access remote memory in sub-hosts, a split-memory VM performs remote paging between the main host and each sub-host.</a:t>
            </a:r>
          </a:p>
          <a:p>
            <a:r>
              <a:rPr lang="en-US" dirty="0"/>
              <a:t>When the VM requires memory data in a sub-host, the data is moved to the main host.</a:t>
            </a:r>
          </a:p>
          <a:p>
            <a:r>
              <a:rPr lang="en-US" dirty="0"/>
              <a:t>Instead, unused memory in the main host is moved to the sub-host.</a:t>
            </a:r>
          </a:p>
          <a:p>
            <a:endParaRPr lang="en-US" dirty="0"/>
          </a:p>
          <a:p>
            <a:r>
              <a:rPr lang="en-US"/>
              <a:t>This animation is the record of memory transfer d</a:t>
            </a:r>
            <a:r>
              <a:rPr kumimoji="1" lang="en-US" altLang="ja-JP" dirty="0"/>
              <a:t>uring</a:t>
            </a:r>
            <a:r>
              <a:rPr kumimoji="1" lang="en-US" altLang="ja-JP" baseline="0" dirty="0"/>
              <a:t> the sort of big data in a split-memory VM.</a:t>
            </a:r>
          </a:p>
          <a:p>
            <a:r>
              <a:rPr lang="en-US" altLang="ja-JP" dirty="0"/>
              <a:t>M</a:t>
            </a:r>
            <a:r>
              <a:rPr kumimoji="1" lang="en-US" altLang="ja-JP" baseline="0" dirty="0"/>
              <a:t>emory data in various regions were moved between hosts.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10563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is the performance of split migration.</a:t>
            </a:r>
          </a:p>
          <a:p>
            <a:r>
              <a:rPr lang="en-US" dirty="0"/>
              <a:t>The left-hand side figure shows the migration time.</a:t>
            </a:r>
          </a:p>
          <a:p>
            <a:r>
              <a:rPr lang="en-US" dirty="0"/>
              <a:t>Compared with normal VM migration, the migration time is only 5% longer.</a:t>
            </a:r>
          </a:p>
          <a:p>
            <a:r>
              <a:rPr lang="en-US"/>
              <a:t>This overhead comes from sending extra information for split migration.</a:t>
            </a:r>
          </a:p>
          <a:p>
            <a:endParaRPr lang="en-US"/>
          </a:p>
          <a:p>
            <a:r>
              <a:rPr lang="en-US" dirty="0"/>
              <a:t>The right-hand side figure shows the performance of a split-memory VM after split migration.</a:t>
            </a:r>
          </a:p>
          <a:p>
            <a:r>
              <a:rPr lang="en-US" dirty="0"/>
              <a:t>Compared with normal VM execution, the stable throughput of in-memory database is almost the same.</a:t>
            </a:r>
          </a:p>
          <a:p>
            <a:r>
              <a:rPr lang="en-US" dirty="0"/>
              <a:t>The throughput is degraded </a:t>
            </a:r>
            <a:r>
              <a:rPr lang="en-US" altLang="ja-JP" dirty="0"/>
              <a:t>just after split migration</a:t>
            </a:r>
            <a:r>
              <a:rPr lang="en-US" dirty="0"/>
              <a:t>, but it is restored only in 5 seconds.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640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Various research issues arise by introducing split-memory VMs.</a:t>
            </a:r>
          </a:p>
          <a:p>
            <a:r>
              <a:rPr lang="en-US"/>
              <a:t>How do we migrate split-memory VMs flexibly and efficiently?</a:t>
            </a:r>
          </a:p>
          <a:p>
            <a:r>
              <a:rPr lang="en-US"/>
              <a:t>How do we improve the performance of split-memory VMs?</a:t>
            </a:r>
          </a:p>
          <a:p>
            <a:r>
              <a:rPr lang="en-US"/>
              <a:t>How do we make split-memory VMs more reliable?</a:t>
            </a:r>
          </a:p>
          <a:p>
            <a:r>
              <a:rPr lang="en-US"/>
              <a:t>How do we use various types of underlying hosts and networks?</a:t>
            </a:r>
          </a:p>
          <a:p>
            <a:r>
              <a:rPr lang="en-US"/>
              <a:t>How do we monitor split-memory VMs securely?</a:t>
            </a:r>
          </a:p>
          <a:p>
            <a:endParaRPr lang="en-US"/>
          </a:p>
          <a:p>
            <a:r>
              <a:rPr lang="en-US"/>
              <a:t>In this talk, we focus on the last issue.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3777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detect attacks against VMs, intrusion detection systems are widely used.</a:t>
            </a:r>
          </a:p>
          <a:p>
            <a:r>
              <a:rPr kumimoji="1"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They monitor system states, files, and network packets.</a:t>
            </a:r>
          </a:p>
          <a:p>
            <a:r>
              <a:rPr lang="en-US"/>
              <a:t>However, they are easily disabled by intruders into VMs because they often run inside VMs.</a:t>
            </a:r>
            <a:endParaRPr kumimoji="1" lang="en-US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en-US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protect IDS from such intruders, a technique called IDS offloading has been proposed.</a:t>
            </a:r>
          </a:p>
          <a:p>
            <a:r>
              <a:rPr kumimoji="1"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technique enables IDS to securely run outside its target VMs.</a:t>
            </a:r>
          </a:p>
          <a:p>
            <a:r>
              <a:rPr kumimoji="1"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Even if attackers intrude into VMs, they cannot disable offloaded IDS.</a:t>
            </a:r>
          </a:p>
          <a:p>
            <a:r>
              <a:rPr lang="en-US"/>
              <a:t>To obtain the internal state of the target system from the outside of VMs, IDS analyzes the memory of VMs.</a:t>
            </a:r>
          </a:p>
          <a:p>
            <a:r>
              <a:rPr lang="en-US"/>
              <a:t>To access files, it analyzes the file system used in the virtual disks of VMs.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686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599" y="228601"/>
            <a:ext cx="10993967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3600" cap="none" spc="-80" baseline="0">
                <a:solidFill>
                  <a:schemeClr val="tx1"/>
                </a:solidFill>
                <a:latin typeface="Tahoma" charset="0"/>
                <a:ea typeface="MS PGothic" charset="-128"/>
                <a:cs typeface="Tahoma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10993965" cy="1371601"/>
          </a:xfrm>
        </p:spPr>
        <p:txBody>
          <a:bodyPr>
            <a:normAutofit/>
          </a:bodyPr>
          <a:lstStyle>
            <a:lvl1pPr marL="0" indent="0" algn="l">
              <a:buNone/>
              <a:defRPr sz="2400" b="0" cap="none" spc="120" baseline="0">
                <a:solidFill>
                  <a:srgbClr val="C00000"/>
                </a:solidFill>
                <a:latin typeface="Tahoma" charset="0"/>
                <a:ea typeface="MS PGothic" charset="-128"/>
                <a:cs typeface="Tahom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B4D39169-43CC-354D-B33E-6809D8D3D472}" type="datetime1">
              <a:rPr kumimoji="1" lang="en-US" altLang="ja-JP" smtClean="0"/>
              <a:t>11/11/19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26B80597-8588-E24B-8D6F-BA0818DFC19A}" type="datetime1">
              <a:rPr kumimoji="1" lang="en-US" altLang="ja-JP" smtClean="0"/>
              <a:t>11/11/19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00327C5A-2C66-EB4C-938C-B2F6D2764303}" type="datetime1">
              <a:rPr kumimoji="1" lang="en-US" altLang="ja-JP" smtClean="0"/>
              <a:t>11/11/19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720"/>
            <a:ext cx="10992899" cy="935852"/>
          </a:xfrm>
        </p:spPr>
        <p:txBody>
          <a:bodyPr>
            <a:noAutofit/>
          </a:bodyPr>
          <a:lstStyle>
            <a:lvl1pPr>
              <a:defRPr sz="4000" cap="none" baseline="0">
                <a:solidFill>
                  <a:srgbClr val="C00000"/>
                </a:solidFill>
                <a:latin typeface="Tahoma" charset="0"/>
                <a:ea typeface="MS PGothic" charset="-128"/>
                <a:cs typeface="MS PGothic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49829"/>
            <a:ext cx="10992899" cy="5141408"/>
          </a:xfrm>
        </p:spPr>
        <p:txBody>
          <a:bodyPr lIns="108000" rIns="108000"/>
          <a:lstStyle>
            <a:lvl1pPr marL="276225" indent="-277813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130000"/>
              <a:buFont typeface="Arial"/>
              <a:buChar char="•"/>
              <a:defRPr sz="2800">
                <a:latin typeface="Tahoma" charset="0"/>
                <a:ea typeface="MS PGothic" charset="-128"/>
                <a:cs typeface="MS PGothic" charset="-128"/>
              </a:defRPr>
            </a:lvl1pPr>
            <a:lvl2pPr marL="622300" indent="-260350">
              <a:buClr>
                <a:schemeClr val="tx2"/>
              </a:buClr>
              <a:buSzPct val="130000"/>
              <a:buFont typeface="Arial"/>
              <a:buChar char="•"/>
              <a:defRPr sz="2600">
                <a:latin typeface="Tahoma" charset="0"/>
                <a:ea typeface="MS PGothic" charset="-128"/>
                <a:cs typeface="MS PGothic" charset="-128"/>
              </a:defRPr>
            </a:lvl2pPr>
            <a:lvl3pPr marL="984250" indent="-261938">
              <a:buClr>
                <a:schemeClr val="tx2"/>
              </a:buClr>
              <a:buSzPct val="130000"/>
              <a:buFont typeface="Arial"/>
              <a:buChar char="•"/>
              <a:defRPr sz="2400">
                <a:latin typeface="Tahoma" charset="0"/>
                <a:ea typeface="MS PGothic" charset="-128"/>
                <a:cs typeface="MS PGothic" charset="-128"/>
              </a:defRPr>
            </a:lvl3pPr>
            <a:lvl4pPr marL="1344613" indent="-247650">
              <a:buClr>
                <a:schemeClr val="tx2"/>
              </a:buClr>
              <a:buSzPct val="130000"/>
              <a:buFont typeface="Arial"/>
              <a:buChar char="•"/>
              <a:defRPr sz="2200">
                <a:latin typeface="Tahoma" charset="0"/>
                <a:ea typeface="MS PGothic" charset="-128"/>
                <a:cs typeface="MS PGothic" charset="-128"/>
              </a:defRPr>
            </a:lvl4pPr>
            <a:lvl5pPr marL="1792288" indent="-260350">
              <a:buClr>
                <a:schemeClr val="tx2"/>
              </a:buClr>
              <a:buSzPct val="130000"/>
              <a:buFont typeface="Arial"/>
              <a:buChar char="•"/>
              <a:tabLst>
                <a:tab pos="1792288" algn="l"/>
              </a:tabLst>
              <a:defRPr sz="2000">
                <a:latin typeface="Tahoma" charset="0"/>
                <a:ea typeface="MS PGothic" charset="-128"/>
                <a:cs typeface="MS PGothic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47801"/>
            <a:ext cx="10993967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4800" b="0" cap="none" spc="-80" baseline="0"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05FE8C84-541C-3D44-B9FE-2AF890D7F35E}" type="datetime1">
              <a:rPr kumimoji="1" lang="en-US" altLang="ja-JP" smtClean="0"/>
              <a:t>11/11/19</a:t>
            </a:fld>
            <a:endParaRPr kumimoji="1" lang="ja-JP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EAAF463E-FBB7-B04E-A671-4BEF2652EC21}" type="datetime1">
              <a:rPr kumimoji="1" lang="en-US" altLang="ja-JP" smtClean="0"/>
              <a:t>11/11/19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AF0D4B2B-C88E-7444-A00C-F80CD9119F05}" type="datetime1">
              <a:rPr kumimoji="1" lang="en-US" altLang="ja-JP" smtClean="0"/>
              <a:t>11/11/19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B41709F7-5939-B84F-8A8E-17CF51F38FB0}" type="datetime1">
              <a:rPr kumimoji="1" lang="en-US" altLang="ja-JP" smtClean="0"/>
              <a:t>11/11/19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7101A9B3-1295-5247-8BE8-AA52927A28E9}" type="datetime1">
              <a:rPr kumimoji="1" lang="en-US" altLang="ja-JP" smtClean="0"/>
              <a:t>11/11/19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D1357784-8B35-DB4F-AB5D-63C2CCF9BD3F}" type="datetime1">
              <a:rPr kumimoji="1" lang="en-US" altLang="ja-JP" smtClean="0"/>
              <a:t>11/11/19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1552B714-0073-CB4B-9192-BD9D6D8133DA}" type="datetime1">
              <a:rPr kumimoji="1" lang="en-US" altLang="ja-JP" smtClean="0"/>
              <a:t>11/11/19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152718"/>
            <a:ext cx="11100079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0"/>
            <a:ext cx="11100077" cy="47687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16162" y="66077"/>
            <a:ext cx="9178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tx2"/>
                </a:solidFill>
              </a:defRPr>
            </a:lvl1pPr>
          </a:lstStyle>
          <a:p>
            <a:fld id="{D6F57A23-CB21-D340-80A0-623F78F268E8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12057864" y="0"/>
            <a:ext cx="144000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2057864" y="1371600"/>
            <a:ext cx="144000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kumimoji="1"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7" Type="http://schemas.openxmlformats.org/officeDocument/2006/relationships/image" Target="../media/image4.png"/><Relationship Id="rId2" Type="http://schemas.microsoft.com/office/2007/relationships/media" Target="../media/media1.mp4"/><Relationship Id="rId1" Type="http://schemas.openxmlformats.org/officeDocument/2006/relationships/tags" Target="../tags/tag1.xml"/><Relationship Id="rId6" Type="http://schemas.openxmlformats.org/officeDocument/2006/relationships/image" Target="../media/image3.wmf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video" Target="../media/media2.mp4"/><Relationship Id="rId7" Type="http://schemas.openxmlformats.org/officeDocument/2006/relationships/image" Target="../media/image5.png"/><Relationship Id="rId2" Type="http://schemas.microsoft.com/office/2007/relationships/media" Target="../media/media2.mp4"/><Relationship Id="rId1" Type="http://schemas.openxmlformats.org/officeDocument/2006/relationships/tags" Target="../tags/tag2.xml"/><Relationship Id="rId6" Type="http://schemas.openxmlformats.org/officeDocument/2006/relationships/image" Target="../media/image3.wmf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Secure Monitoring of Virtual Machines with Memory Split into Multiple Hosts</a:t>
            </a:r>
            <a:endParaRPr kumimoji="1" lang="ja-JP" altLang="en-US" sz="4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10993965" cy="1371601"/>
          </a:xfrm>
        </p:spPr>
        <p:txBody>
          <a:bodyPr>
            <a:normAutofit/>
          </a:bodyPr>
          <a:lstStyle/>
          <a:p>
            <a:r>
              <a:rPr lang="en-US" altLang="ja-JP" sz="2800" dirty="0">
                <a:solidFill>
                  <a:schemeClr val="tx1"/>
                </a:solidFill>
                <a:latin typeface="Tahoma"/>
                <a:cs typeface="Tahoma"/>
              </a:rPr>
              <a:t>Kenichi Kourai  (in collaboration with Kouki Yamato)</a:t>
            </a:r>
          </a:p>
          <a:p>
            <a:r>
              <a:rPr lang="en-US" altLang="ja-JP" sz="2800" dirty="0">
                <a:solidFill>
                  <a:schemeClr val="tx1"/>
                </a:solidFill>
                <a:latin typeface="Tahoma"/>
                <a:cs typeface="Tahoma"/>
              </a:rPr>
              <a:t>Kyushu Institute of Technology</a:t>
            </a:r>
          </a:p>
          <a:p>
            <a:endParaRPr kumimoji="1" lang="ja-JP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995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093"/>
    </mc:Choice>
    <mc:Fallback>
      <p:transition spd="slow" advTm="12093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0E689-47B3-0F4A-8E10-347D520D0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IDS Offloading for Split-memory VMs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9AA58-3C28-2D4E-AE68-F98980E5E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Not easy to monitor split-memory VMs using existing mechanisms</a:t>
            </a:r>
          </a:p>
          <a:p>
            <a:pPr lvl="1"/>
            <a:r>
              <a:rPr lang="en-US" dirty="0"/>
              <a:t>The memory of a split-memory VM is distributed</a:t>
            </a:r>
          </a:p>
          <a:p>
            <a:pPr lvl="1"/>
            <a:r>
              <a:rPr lang="en-US" dirty="0"/>
              <a:t>Offloaded IDS cannot seamlessly access remote memory</a:t>
            </a:r>
          </a:p>
          <a:p>
            <a:pPr lvl="2"/>
            <a:r>
              <a:rPr lang="en-US" dirty="0"/>
              <a:t>IDS itself has to obtain memory data in sub-hosts explicitly</a:t>
            </a:r>
          </a:p>
          <a:p>
            <a:pPr lvl="2"/>
            <a:r>
              <a:rPr lang="en-US" dirty="0"/>
              <a:t>Troublesome for IDS developers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0D8693-C42B-8E4E-B37B-C7622D1E4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10</a:t>
            </a:fld>
            <a:endParaRPr kumimoji="1" lang="ja-JP" altLang="en-US"/>
          </a:p>
        </p:txBody>
      </p:sp>
      <p:pic>
        <p:nvPicPr>
          <p:cNvPr id="5" name="図 22">
            <a:extLst>
              <a:ext uri="{FF2B5EF4-FFF2-40B4-BE49-F238E27FC236}">
                <a16:creationId xmlns:a16="http://schemas.microsoft.com/office/drawing/2014/main" id="{4F06766C-5497-784A-BBC3-D1240E6827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9555" y="5123823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94EB596-E806-AA4E-8230-F5F87C76D848}"/>
              </a:ext>
            </a:extLst>
          </p:cNvPr>
          <p:cNvSpPr/>
          <p:nvPr/>
        </p:nvSpPr>
        <p:spPr>
          <a:xfrm>
            <a:off x="4258565" y="4920343"/>
            <a:ext cx="1849003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B20064E5-AA1E-3C4B-97FE-DA9D4BC11336}"/>
              </a:ext>
            </a:extLst>
          </p:cNvPr>
          <p:cNvSpPr/>
          <p:nvPr/>
        </p:nvSpPr>
        <p:spPr>
          <a:xfrm>
            <a:off x="4608703" y="5046484"/>
            <a:ext cx="1154747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local</a:t>
            </a:r>
          </a:p>
          <a:p>
            <a:pPr algn="ctr"/>
            <a:r>
              <a:rPr lang="en-US" altLang="ja-JP"/>
              <a:t>memory</a:t>
            </a:r>
            <a:endParaRPr kumimoji="1" lang="ja-JP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689A948-BD42-5245-A083-40167418D3C3}"/>
              </a:ext>
            </a:extLst>
          </p:cNvPr>
          <p:cNvSpPr txBox="1"/>
          <p:nvPr/>
        </p:nvSpPr>
        <p:spPr>
          <a:xfrm>
            <a:off x="4917608" y="4553989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VM</a:t>
            </a:r>
            <a:endParaRPr kumimoji="1" lang="ja-JP" altLang="en-US"/>
          </a:p>
        </p:txBody>
      </p:sp>
      <p:pic>
        <p:nvPicPr>
          <p:cNvPr id="9" name="図 22">
            <a:extLst>
              <a:ext uri="{FF2B5EF4-FFF2-40B4-BE49-F238E27FC236}">
                <a16:creationId xmlns:a16="http://schemas.microsoft.com/office/drawing/2014/main" id="{43181558-AC58-8346-9DDB-17140EDEB3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482" y="5127979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12E8E92-9DF9-8B47-80FC-09762D18F0E3}"/>
              </a:ext>
            </a:extLst>
          </p:cNvPr>
          <p:cNvSpPr/>
          <p:nvPr/>
        </p:nvSpPr>
        <p:spPr>
          <a:xfrm>
            <a:off x="7490755" y="5046484"/>
            <a:ext cx="1154747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remote</a:t>
            </a:r>
          </a:p>
          <a:p>
            <a:pPr algn="ctr"/>
            <a:r>
              <a:rPr lang="en-US" altLang="ja-JP"/>
              <a:t>memory</a:t>
            </a:r>
            <a:endParaRPr kumimoji="1" lang="ja-JP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6F7903E-DA7C-4247-BCC1-ED31DA649F4F}"/>
              </a:ext>
            </a:extLst>
          </p:cNvPr>
          <p:cNvSpPr txBox="1"/>
          <p:nvPr/>
        </p:nvSpPr>
        <p:spPr>
          <a:xfrm>
            <a:off x="4215188" y="6114955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main host</a:t>
            </a:r>
            <a:endParaRPr kumimoji="1" lang="ja-JP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A976E06-F34E-FA47-9C75-0C726835ACD6}"/>
              </a:ext>
            </a:extLst>
          </p:cNvPr>
          <p:cNvSpPr txBox="1"/>
          <p:nvPr/>
        </p:nvSpPr>
        <p:spPr>
          <a:xfrm>
            <a:off x="7118482" y="6121905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sub-host</a:t>
            </a:r>
            <a:endParaRPr kumimoji="1" lang="ja-JP" altLang="en-US"/>
          </a:p>
        </p:txBody>
      </p:sp>
      <p:sp>
        <p:nvSpPr>
          <p:cNvPr id="16" name="Left Arrow 15">
            <a:extLst>
              <a:ext uri="{FF2B5EF4-FFF2-40B4-BE49-F238E27FC236}">
                <a16:creationId xmlns:a16="http://schemas.microsoft.com/office/drawing/2014/main" id="{86A3AF8B-66A7-0148-8862-2F0A49A9ABDD}"/>
              </a:ext>
            </a:extLst>
          </p:cNvPr>
          <p:cNvSpPr/>
          <p:nvPr/>
        </p:nvSpPr>
        <p:spPr>
          <a:xfrm flipH="1">
            <a:off x="4066713" y="5182584"/>
            <a:ext cx="504108" cy="378041"/>
          </a:xfrm>
          <a:prstGeom prst="lef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06A2E4C0-4289-1548-8F6A-FBC419D00D62}"/>
              </a:ext>
            </a:extLst>
          </p:cNvPr>
          <p:cNvSpPr/>
          <p:nvPr/>
        </p:nvSpPr>
        <p:spPr>
          <a:xfrm>
            <a:off x="2670311" y="5005125"/>
            <a:ext cx="1279667" cy="69135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>
                <a:solidFill>
                  <a:schemeClr val="tx1"/>
                </a:solidFill>
              </a:rPr>
              <a:t>offloaded</a:t>
            </a:r>
          </a:p>
          <a:p>
            <a:pPr algn="ctr"/>
            <a:r>
              <a:rPr kumimoji="1" lang="en-US" altLang="ja-JP">
                <a:solidFill>
                  <a:schemeClr val="tx1"/>
                </a:solidFill>
              </a:rPr>
              <a:t>IDS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5" name="図 12" descr="MC900389182.WMF">
            <a:extLst>
              <a:ext uri="{FF2B5EF4-FFF2-40B4-BE49-F238E27FC236}">
                <a16:creationId xmlns:a16="http://schemas.microsoft.com/office/drawing/2014/main" id="{517B2375-3152-744E-976A-FAAA5038A2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888942" y="4738655"/>
            <a:ext cx="470647" cy="592367"/>
          </a:xfrm>
          <a:prstGeom prst="rect">
            <a:avLst/>
          </a:prstGeom>
        </p:spPr>
      </p:pic>
      <p:cxnSp>
        <p:nvCxnSpPr>
          <p:cNvPr id="27" name="Elbow Connector 26">
            <a:extLst>
              <a:ext uri="{FF2B5EF4-FFF2-40B4-BE49-F238E27FC236}">
                <a16:creationId xmlns:a16="http://schemas.microsoft.com/office/drawing/2014/main" id="{75CE4F54-30D2-2D40-A48D-58E43C0F17AD}"/>
              </a:ext>
            </a:extLst>
          </p:cNvPr>
          <p:cNvCxnSpPr>
            <a:cxnSpLocks/>
            <a:stCxn id="24" idx="0"/>
            <a:endCxn id="10" idx="0"/>
          </p:cNvCxnSpPr>
          <p:nvPr/>
        </p:nvCxnSpPr>
        <p:spPr>
          <a:xfrm rot="16200000" flipH="1">
            <a:off x="5668457" y="2646812"/>
            <a:ext cx="41359" cy="4757984"/>
          </a:xfrm>
          <a:prstGeom prst="bentConnector3">
            <a:avLst>
              <a:gd name="adj1" fmla="val -1480747"/>
            </a:avLst>
          </a:prstGeom>
          <a:ln w="38100" cmpd="sng">
            <a:solidFill>
              <a:schemeClr val="tx2"/>
            </a:solidFill>
            <a:prstDash val="solid"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7162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440"/>
    </mc:Choice>
    <mc:Fallback>
      <p:transition spd="slow" advTm="6044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B0A7D-C93C-CF46-BF92-608C4B327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Approach: VMemTrans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F81DC-2AAC-EC41-AF3B-AF2698544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Enable IDS to transparently access remote memory in sub-hosts</a:t>
            </a:r>
          </a:p>
          <a:p>
            <a:pPr lvl="1"/>
            <a:r>
              <a:rPr lang="en-US"/>
              <a:t>Provide the VMemTrans runtime to IDS</a:t>
            </a:r>
          </a:p>
          <a:p>
            <a:pPr lvl="1"/>
            <a:r>
              <a:rPr lang="en-US"/>
              <a:t>The runtime hides the difference between local memory in the main host and remote memory</a:t>
            </a:r>
          </a:p>
          <a:p>
            <a:pPr lvl="1"/>
            <a:r>
              <a:rPr lang="en-US"/>
              <a:t>IDS can monitor a split-memory VM as if the target were a normal VM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BBD294-1E50-E545-960F-D32FAC188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11</a:t>
            </a:fld>
            <a:endParaRPr kumimoji="1" lang="ja-JP" altLang="en-US"/>
          </a:p>
        </p:txBody>
      </p:sp>
      <p:pic>
        <p:nvPicPr>
          <p:cNvPr id="5" name="図 22">
            <a:extLst>
              <a:ext uri="{FF2B5EF4-FFF2-40B4-BE49-F238E27FC236}">
                <a16:creationId xmlns:a16="http://schemas.microsoft.com/office/drawing/2014/main" id="{949416ED-D7E1-C741-B468-1CADE25502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6710" y="5130773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25BA793-4021-A548-92D4-BBA5AC5F97FE}"/>
              </a:ext>
            </a:extLst>
          </p:cNvPr>
          <p:cNvSpPr/>
          <p:nvPr/>
        </p:nvSpPr>
        <p:spPr>
          <a:xfrm>
            <a:off x="6335721" y="4927293"/>
            <a:ext cx="1780990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3D06EB0-17FB-9A41-954A-82C43F34FBBB}"/>
              </a:ext>
            </a:extLst>
          </p:cNvPr>
          <p:cNvSpPr txBox="1"/>
          <p:nvPr/>
        </p:nvSpPr>
        <p:spPr>
          <a:xfrm>
            <a:off x="6960758" y="454466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VM</a:t>
            </a:r>
            <a:endParaRPr kumimoji="1" lang="ja-JP" altLang="en-US"/>
          </a:p>
        </p:txBody>
      </p:sp>
      <p:pic>
        <p:nvPicPr>
          <p:cNvPr id="9" name="図 22">
            <a:extLst>
              <a:ext uri="{FF2B5EF4-FFF2-40B4-BE49-F238E27FC236}">
                <a16:creationId xmlns:a16="http://schemas.microsoft.com/office/drawing/2014/main" id="{3557E651-EF69-284E-A259-6DD70ACDE0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1265" y="5125588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23C8DAC-5381-0E49-9B5E-E9A0148D9749}"/>
              </a:ext>
            </a:extLst>
          </p:cNvPr>
          <p:cNvSpPr txBox="1"/>
          <p:nvPr/>
        </p:nvSpPr>
        <p:spPr>
          <a:xfrm>
            <a:off x="6292343" y="6121905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main host</a:t>
            </a:r>
            <a:endParaRPr kumimoji="1" lang="ja-JP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55C1891-2952-944F-93F7-C3C81B298FCB}"/>
              </a:ext>
            </a:extLst>
          </p:cNvPr>
          <p:cNvSpPr txBox="1"/>
          <p:nvPr/>
        </p:nvSpPr>
        <p:spPr>
          <a:xfrm>
            <a:off x="8951265" y="61195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sub-host</a:t>
            </a:r>
            <a:endParaRPr kumimoji="1" lang="ja-JP" altLang="en-US"/>
          </a:p>
        </p:txBody>
      </p:sp>
      <p:sp>
        <p:nvSpPr>
          <p:cNvPr id="16" name="Left Arrow 15">
            <a:extLst>
              <a:ext uri="{FF2B5EF4-FFF2-40B4-BE49-F238E27FC236}">
                <a16:creationId xmlns:a16="http://schemas.microsoft.com/office/drawing/2014/main" id="{0785DBD0-56FE-3243-9C3B-BDEEA60D1626}"/>
              </a:ext>
            </a:extLst>
          </p:cNvPr>
          <p:cNvSpPr/>
          <p:nvPr/>
        </p:nvSpPr>
        <p:spPr>
          <a:xfrm flipH="1">
            <a:off x="5201328" y="5204723"/>
            <a:ext cx="1393946" cy="378041"/>
          </a:xfrm>
          <a:prstGeom prst="lef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86DFDA7-E697-CD4D-8606-D79670DF2D41}"/>
              </a:ext>
            </a:extLst>
          </p:cNvPr>
          <p:cNvSpPr/>
          <p:nvPr/>
        </p:nvSpPr>
        <p:spPr>
          <a:xfrm>
            <a:off x="5378278" y="5075236"/>
            <a:ext cx="754770" cy="6164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run</a:t>
            </a:r>
          </a:p>
          <a:p>
            <a:pPr algn="ctr"/>
            <a:r>
              <a:rPr lang="en-US">
                <a:solidFill>
                  <a:schemeClr val="bg1"/>
                </a:solidFill>
              </a:rPr>
              <a:t>time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EEAB8568-9B17-F340-85C3-A6174DEB7595}"/>
              </a:ext>
            </a:extLst>
          </p:cNvPr>
          <p:cNvSpPr/>
          <p:nvPr/>
        </p:nvSpPr>
        <p:spPr>
          <a:xfrm>
            <a:off x="3859406" y="5029115"/>
            <a:ext cx="1279667" cy="69135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>
                <a:solidFill>
                  <a:schemeClr val="tx1"/>
                </a:solidFill>
              </a:rPr>
              <a:t>offloaded</a:t>
            </a:r>
          </a:p>
          <a:p>
            <a:pPr algn="ctr"/>
            <a:r>
              <a:rPr kumimoji="1" lang="en-US" altLang="ja-JP">
                <a:solidFill>
                  <a:schemeClr val="tx1"/>
                </a:solidFill>
              </a:rPr>
              <a:t>IDS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Cloud Callout 16">
            <a:extLst>
              <a:ext uri="{FF2B5EF4-FFF2-40B4-BE49-F238E27FC236}">
                <a16:creationId xmlns:a16="http://schemas.microsoft.com/office/drawing/2014/main" id="{DDE9B3F0-C6C3-2443-AA53-5F55CA121272}"/>
              </a:ext>
            </a:extLst>
          </p:cNvPr>
          <p:cNvSpPr/>
          <p:nvPr/>
        </p:nvSpPr>
        <p:spPr>
          <a:xfrm>
            <a:off x="1117600" y="4664155"/>
            <a:ext cx="2405937" cy="1533445"/>
          </a:xfrm>
          <a:prstGeom prst="cloudCallout">
            <a:avLst>
              <a:gd name="adj1" fmla="val 69576"/>
              <a:gd name="adj2" fmla="val 189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A9BCE095-1518-3B4C-8443-85044CF3830E}"/>
              </a:ext>
            </a:extLst>
          </p:cNvPr>
          <p:cNvSpPr/>
          <p:nvPr/>
        </p:nvSpPr>
        <p:spPr>
          <a:xfrm>
            <a:off x="1556117" y="4923378"/>
            <a:ext cx="1556590" cy="93681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VM's entire</a:t>
            </a:r>
          </a:p>
          <a:p>
            <a:pPr algn="ctr"/>
            <a:r>
              <a:rPr lang="en-US" altLang="ja-JP"/>
              <a:t>memory</a:t>
            </a:r>
            <a:endParaRPr kumimoji="1" lang="en-US" altLang="ja-JP"/>
          </a:p>
        </p:txBody>
      </p:sp>
      <p:cxnSp>
        <p:nvCxnSpPr>
          <p:cNvPr id="21" name="Elbow Connector 20">
            <a:extLst>
              <a:ext uri="{FF2B5EF4-FFF2-40B4-BE49-F238E27FC236}">
                <a16:creationId xmlns:a16="http://schemas.microsoft.com/office/drawing/2014/main" id="{8BD8DE4D-F4E3-B746-B1C0-6116433DD95C}"/>
              </a:ext>
            </a:extLst>
          </p:cNvPr>
          <p:cNvCxnSpPr>
            <a:cxnSpLocks/>
            <a:stCxn id="19" idx="0"/>
            <a:endCxn id="26" idx="0"/>
          </p:cNvCxnSpPr>
          <p:nvPr/>
        </p:nvCxnSpPr>
        <p:spPr>
          <a:xfrm rot="5400000" flipH="1" flipV="1">
            <a:off x="7800138" y="2984641"/>
            <a:ext cx="46121" cy="4135070"/>
          </a:xfrm>
          <a:prstGeom prst="bentConnector3">
            <a:avLst>
              <a:gd name="adj1" fmla="val 1378910"/>
            </a:avLst>
          </a:prstGeom>
          <a:ln w="38100" cmpd="sng">
            <a:solidFill>
              <a:schemeClr val="tx2"/>
            </a:solidFill>
            <a:prstDash val="solid"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788ECE-30C0-C34E-843B-C93C1F33660F}"/>
              </a:ext>
            </a:extLst>
          </p:cNvPr>
          <p:cNvSpPr/>
          <p:nvPr/>
        </p:nvSpPr>
        <p:spPr>
          <a:xfrm>
            <a:off x="9313359" y="5029115"/>
            <a:ext cx="1154747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remote</a:t>
            </a:r>
          </a:p>
          <a:p>
            <a:pPr algn="ctr"/>
            <a:r>
              <a:rPr lang="en-US" altLang="ja-JP"/>
              <a:t>memory</a:t>
            </a:r>
            <a:endParaRPr kumimoji="1" lang="ja-JP" altLang="en-US"/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C40E7AD9-5ED0-1A41-8B07-B313BF06F7BC}"/>
              </a:ext>
            </a:extLst>
          </p:cNvPr>
          <p:cNvSpPr/>
          <p:nvPr/>
        </p:nvSpPr>
        <p:spPr>
          <a:xfrm>
            <a:off x="6651294" y="5039007"/>
            <a:ext cx="1154747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local</a:t>
            </a:r>
          </a:p>
          <a:p>
            <a:pPr algn="ctr"/>
            <a:r>
              <a:rPr lang="en-US" altLang="ja-JP"/>
              <a:t>memory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6950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7151"/>
    </mc:Choice>
    <mc:Fallback>
      <p:transition spd="slow" advTm="3715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D94D9-6601-0145-9C4A-48FEAF08B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 to Remote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008670-BDB1-1744-9071-69EE0909E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Share the entire memory of a split-memory VM</a:t>
            </a:r>
          </a:p>
          <a:p>
            <a:pPr lvl="1"/>
            <a:r>
              <a:rPr lang="en-US"/>
              <a:t>Detect IDS's access to memory that does not exist in the main host</a:t>
            </a:r>
          </a:p>
          <a:p>
            <a:pPr lvl="1"/>
            <a:r>
              <a:rPr lang="en-US"/>
              <a:t>Suspend the execution of IDS</a:t>
            </a:r>
          </a:p>
          <a:p>
            <a:r>
              <a:rPr lang="en-US"/>
              <a:t>Obtain memory data from a sub-host</a:t>
            </a:r>
          </a:p>
          <a:p>
            <a:pPr lvl="1"/>
            <a:r>
              <a:rPr lang="en-US"/>
              <a:t>Make it visible to IDS as part of VM's memory</a:t>
            </a:r>
          </a:p>
          <a:p>
            <a:pPr lvl="1"/>
            <a:r>
              <a:rPr lang="en-US"/>
              <a:t>Resume the execution of IDS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E0F788-9BA0-6E41-A923-1A8E850FA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12</a:t>
            </a:fld>
            <a:endParaRPr kumimoji="1" lang="ja-JP" altLang="en-US"/>
          </a:p>
        </p:txBody>
      </p:sp>
      <p:pic>
        <p:nvPicPr>
          <p:cNvPr id="5" name="図 22">
            <a:extLst>
              <a:ext uri="{FF2B5EF4-FFF2-40B4-BE49-F238E27FC236}">
                <a16:creationId xmlns:a16="http://schemas.microsoft.com/office/drawing/2014/main" id="{78D58947-6672-B443-AEA4-56661F25D7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5154" y="5071534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1600EB9-DE0B-1E4F-BE6E-285AABCE9938}"/>
              </a:ext>
            </a:extLst>
          </p:cNvPr>
          <p:cNvSpPr/>
          <p:nvPr/>
        </p:nvSpPr>
        <p:spPr>
          <a:xfrm>
            <a:off x="5884164" y="4868054"/>
            <a:ext cx="1759595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E2B21FE-7CD7-EF43-8CB5-DFD6FBFD7E66}"/>
              </a:ext>
            </a:extLst>
          </p:cNvPr>
          <p:cNvSpPr txBox="1"/>
          <p:nvPr/>
        </p:nvSpPr>
        <p:spPr>
          <a:xfrm>
            <a:off x="6990682" y="447986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VM</a:t>
            </a:r>
            <a:endParaRPr kumimoji="1" lang="ja-JP" altLang="en-US"/>
          </a:p>
        </p:txBody>
      </p:sp>
      <p:pic>
        <p:nvPicPr>
          <p:cNvPr id="9" name="図 22">
            <a:extLst>
              <a:ext uri="{FF2B5EF4-FFF2-40B4-BE49-F238E27FC236}">
                <a16:creationId xmlns:a16="http://schemas.microsoft.com/office/drawing/2014/main" id="{49C72B93-99FD-C34F-BD74-08247ECA5A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3662" y="5076485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866C948-F3FC-F745-986B-0B9FF9944C2A}"/>
              </a:ext>
            </a:extLst>
          </p:cNvPr>
          <p:cNvSpPr txBox="1"/>
          <p:nvPr/>
        </p:nvSpPr>
        <p:spPr>
          <a:xfrm>
            <a:off x="5840787" y="6062666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main host</a:t>
            </a:r>
            <a:endParaRPr kumimoji="1" lang="ja-JP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2919A4A-FDCC-9C4F-B6A0-E69967D9614F}"/>
              </a:ext>
            </a:extLst>
          </p:cNvPr>
          <p:cNvSpPr txBox="1"/>
          <p:nvPr/>
        </p:nvSpPr>
        <p:spPr>
          <a:xfrm>
            <a:off x="8198083" y="606347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sub-host</a:t>
            </a:r>
            <a:endParaRPr kumimoji="1" lang="ja-JP" alt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B78BF9-1AA4-AC43-A262-048F09510F0E}"/>
              </a:ext>
            </a:extLst>
          </p:cNvPr>
          <p:cNvSpPr/>
          <p:nvPr/>
        </p:nvSpPr>
        <p:spPr>
          <a:xfrm>
            <a:off x="4801340" y="5345743"/>
            <a:ext cx="754770" cy="6164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run</a:t>
            </a:r>
          </a:p>
          <a:p>
            <a:pPr algn="ctr"/>
            <a:r>
              <a:rPr lang="en-US">
                <a:solidFill>
                  <a:schemeClr val="bg1"/>
                </a:solidFill>
              </a:rPr>
              <a:t>time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3873E33B-4102-F540-B8B5-72B1881CD806}"/>
              </a:ext>
            </a:extLst>
          </p:cNvPr>
          <p:cNvSpPr/>
          <p:nvPr/>
        </p:nvSpPr>
        <p:spPr>
          <a:xfrm>
            <a:off x="1573988" y="4946549"/>
            <a:ext cx="1279667" cy="69135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>
                <a:solidFill>
                  <a:schemeClr val="tx1"/>
                </a:solidFill>
              </a:rPr>
              <a:t>offloaded</a:t>
            </a:r>
          </a:p>
          <a:p>
            <a:pPr algn="ctr"/>
            <a:r>
              <a:rPr kumimoji="1" lang="en-US" altLang="ja-JP">
                <a:solidFill>
                  <a:schemeClr val="tx1"/>
                </a:solidFill>
              </a:rPr>
              <a:t>IDS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16" name="Elbow Connector 15">
            <a:extLst>
              <a:ext uri="{FF2B5EF4-FFF2-40B4-BE49-F238E27FC236}">
                <a16:creationId xmlns:a16="http://schemas.microsoft.com/office/drawing/2014/main" id="{2790F658-0CC5-0044-980F-D308689A8EAE}"/>
              </a:ext>
            </a:extLst>
          </p:cNvPr>
          <p:cNvCxnSpPr>
            <a:cxnSpLocks/>
            <a:stCxn id="22" idx="0"/>
            <a:endCxn id="19" idx="0"/>
          </p:cNvCxnSpPr>
          <p:nvPr/>
        </p:nvCxnSpPr>
        <p:spPr>
          <a:xfrm rot="16200000" flipH="1">
            <a:off x="5162741" y="3364054"/>
            <a:ext cx="338430" cy="2863562"/>
          </a:xfrm>
          <a:prstGeom prst="bentConnector3">
            <a:avLst>
              <a:gd name="adj1" fmla="val -67547"/>
            </a:avLst>
          </a:prstGeom>
          <a:ln w="38100" cmpd="sng">
            <a:solidFill>
              <a:schemeClr val="tx2"/>
            </a:solidFill>
            <a:prstDash val="sysDash"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217FC6AB-3498-9E48-836B-12FF52403837}"/>
              </a:ext>
            </a:extLst>
          </p:cNvPr>
          <p:cNvSpPr/>
          <p:nvPr/>
        </p:nvSpPr>
        <p:spPr>
          <a:xfrm>
            <a:off x="8843758" y="4965050"/>
            <a:ext cx="1154747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remote</a:t>
            </a:r>
          </a:p>
          <a:p>
            <a:pPr algn="ctr"/>
            <a:r>
              <a:rPr lang="en-US" altLang="ja-JP"/>
              <a:t>memory</a:t>
            </a:r>
            <a:endParaRPr kumimoji="1" lang="ja-JP" altLang="en-US"/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3A1D9FEF-417E-1241-8F63-0F3F62258F56}"/>
              </a:ext>
            </a:extLst>
          </p:cNvPr>
          <p:cNvSpPr/>
          <p:nvPr/>
        </p:nvSpPr>
        <p:spPr>
          <a:xfrm>
            <a:off x="6186363" y="4965050"/>
            <a:ext cx="1154747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local</a:t>
            </a:r>
          </a:p>
          <a:p>
            <a:pPr algn="ctr"/>
            <a:r>
              <a:rPr lang="en-US" altLang="ja-JP"/>
              <a:t>memory</a:t>
            </a:r>
            <a:endParaRPr kumimoji="1" lang="ja-JP" altLang="en-US"/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BB648882-1DCA-2E48-8A86-35F1F81383DE}"/>
              </a:ext>
            </a:extLst>
          </p:cNvPr>
          <p:cNvSpPr/>
          <p:nvPr/>
        </p:nvSpPr>
        <p:spPr>
          <a:xfrm>
            <a:off x="3322801" y="5315552"/>
            <a:ext cx="1154747" cy="688932"/>
          </a:xfrm>
          <a:prstGeom prst="roundRect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/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CBF49AB4-1C5A-524B-8680-B278B02A3E7E}"/>
              </a:ext>
            </a:extLst>
          </p:cNvPr>
          <p:cNvSpPr/>
          <p:nvPr/>
        </p:nvSpPr>
        <p:spPr>
          <a:xfrm>
            <a:off x="3322801" y="4626620"/>
            <a:ext cx="1154747" cy="688932"/>
          </a:xfrm>
          <a:prstGeom prst="roundRect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/>
          </a:p>
        </p:txBody>
      </p:sp>
      <p:cxnSp>
        <p:nvCxnSpPr>
          <p:cNvPr id="25" name="Elbow Connector 24">
            <a:extLst>
              <a:ext uri="{FF2B5EF4-FFF2-40B4-BE49-F238E27FC236}">
                <a16:creationId xmlns:a16="http://schemas.microsoft.com/office/drawing/2014/main" id="{C535D05E-5DF7-1C44-83AF-FB2CB2A29459}"/>
              </a:ext>
            </a:extLst>
          </p:cNvPr>
          <p:cNvCxnSpPr>
            <a:cxnSpLocks/>
            <a:stCxn id="21" idx="2"/>
            <a:endCxn id="18" idx="2"/>
          </p:cNvCxnSpPr>
          <p:nvPr/>
        </p:nvCxnSpPr>
        <p:spPr>
          <a:xfrm rot="5400000" flipH="1" flipV="1">
            <a:off x="6485402" y="3068754"/>
            <a:ext cx="350502" cy="5520957"/>
          </a:xfrm>
          <a:prstGeom prst="bentConnector3">
            <a:avLst>
              <a:gd name="adj1" fmla="val -139299"/>
            </a:avLst>
          </a:prstGeom>
          <a:ln w="38100" cmpd="sng">
            <a:solidFill>
              <a:schemeClr val="tx2"/>
            </a:solidFill>
            <a:prstDash val="solid"/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FBB5A18C-5384-1640-B7BF-5D9AE97AAE5C}"/>
              </a:ext>
            </a:extLst>
          </p:cNvPr>
          <p:cNvCxnSpPr>
            <a:stCxn id="15" idx="3"/>
            <a:endCxn id="22" idx="1"/>
          </p:cNvCxnSpPr>
          <p:nvPr/>
        </p:nvCxnSpPr>
        <p:spPr>
          <a:xfrm flipV="1">
            <a:off x="2853655" y="4971086"/>
            <a:ext cx="469146" cy="321139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DFA45AB0-D683-5D4B-AF88-B1D7CE973E8F}"/>
              </a:ext>
            </a:extLst>
          </p:cNvPr>
          <p:cNvCxnSpPr>
            <a:cxnSpLocks/>
            <a:stCxn id="15" idx="3"/>
            <a:endCxn id="21" idx="1"/>
          </p:cNvCxnSpPr>
          <p:nvPr/>
        </p:nvCxnSpPr>
        <p:spPr>
          <a:xfrm>
            <a:off x="2853655" y="5292225"/>
            <a:ext cx="469146" cy="367793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0F2C2E9A-B033-A242-99C8-5AD3B4913529}"/>
              </a:ext>
            </a:extLst>
          </p:cNvPr>
          <p:cNvSpPr txBox="1"/>
          <p:nvPr/>
        </p:nvSpPr>
        <p:spPr>
          <a:xfrm>
            <a:off x="2363888" y="5855964"/>
            <a:ext cx="10182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shared</a:t>
            </a:r>
          </a:p>
          <a:p>
            <a:pPr algn="ctr"/>
            <a:r>
              <a:rPr lang="en-US"/>
              <a:t>memory</a:t>
            </a:r>
          </a:p>
        </p:txBody>
      </p:sp>
    </p:spTree>
    <p:extLst>
      <p:ext uri="{BB962C8B-B14F-4D97-AF65-F5344CB8AC3E}">
        <p14:creationId xmlns:p14="http://schemas.microsoft.com/office/powerpoint/2010/main" val="2907323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2365"/>
    </mc:Choice>
    <mc:Fallback>
      <p:transition spd="slow" advTm="62365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2C97F-ED32-9D46-AE9C-C81018AAA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 Methods for Obtaining Remote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A5B22-62BA-904F-9AAD-B6EB066C3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Self paging</a:t>
            </a:r>
          </a:p>
          <a:p>
            <a:pPr lvl="1"/>
            <a:r>
              <a:rPr lang="en-US"/>
              <a:t>The VMemTrans runtime </a:t>
            </a:r>
            <a:r>
              <a:rPr lang="en-US" dirty="0"/>
              <a:t>itself obtains memory data</a:t>
            </a:r>
          </a:p>
          <a:p>
            <a:pPr lvl="1"/>
            <a:r>
              <a:rPr lang="en-US"/>
              <a:t>Not affect the memory performance of a split-memory VM</a:t>
            </a:r>
          </a:p>
          <a:p>
            <a:r>
              <a:rPr lang="en-US"/>
              <a:t>Proxy paging</a:t>
            </a:r>
          </a:p>
          <a:p>
            <a:pPr lvl="1"/>
            <a:r>
              <a:rPr lang="en-US" dirty="0"/>
              <a:t>Let a split-memory VM perform remote paging</a:t>
            </a:r>
          </a:p>
          <a:p>
            <a:pPr lvl="1"/>
            <a:r>
              <a:rPr lang="en-US" dirty="0"/>
              <a:t>Can keep all the memory data used by IDS in the main host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BB82F4-0A06-184C-AA58-7BE6CFBA9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13</a:t>
            </a:fld>
            <a:endParaRPr kumimoji="1" lang="ja-JP" alt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C40F9A1-9983-3040-B4F9-2E1DAF155463}"/>
              </a:ext>
            </a:extLst>
          </p:cNvPr>
          <p:cNvCxnSpPr>
            <a:cxnSpLocks/>
          </p:cNvCxnSpPr>
          <p:nvPr/>
        </p:nvCxnSpPr>
        <p:spPr>
          <a:xfrm>
            <a:off x="5658627" y="4363933"/>
            <a:ext cx="0" cy="2212622"/>
          </a:xfrm>
          <a:prstGeom prst="line">
            <a:avLst/>
          </a:prstGeom>
          <a:ln w="3810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図 22">
            <a:extLst>
              <a:ext uri="{FF2B5EF4-FFF2-40B4-BE49-F238E27FC236}">
                <a16:creationId xmlns:a16="http://schemas.microsoft.com/office/drawing/2014/main" id="{B7538C96-2BA9-3C42-8F0A-F3D7EC74EC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0141" y="4841643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1149043-2AF6-4747-B5B8-EAB78C960DBB}"/>
              </a:ext>
            </a:extLst>
          </p:cNvPr>
          <p:cNvSpPr txBox="1"/>
          <p:nvPr/>
        </p:nvSpPr>
        <p:spPr>
          <a:xfrm>
            <a:off x="3381012" y="5838307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sub-host</a:t>
            </a:r>
            <a:endParaRPr kumimoji="1" lang="ja-JP" altLang="en-US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2C77E41F-E956-B040-A4A7-6751E730634F}"/>
              </a:ext>
            </a:extLst>
          </p:cNvPr>
          <p:cNvSpPr/>
          <p:nvPr/>
        </p:nvSpPr>
        <p:spPr>
          <a:xfrm>
            <a:off x="3920237" y="4730208"/>
            <a:ext cx="1154747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remote</a:t>
            </a:r>
          </a:p>
          <a:p>
            <a:pPr algn="ctr"/>
            <a:r>
              <a:rPr lang="en-US" altLang="ja-JP"/>
              <a:t>memory</a:t>
            </a:r>
            <a:endParaRPr kumimoji="1" lang="ja-JP" altLang="en-US"/>
          </a:p>
        </p:txBody>
      </p:sp>
      <p:cxnSp>
        <p:nvCxnSpPr>
          <p:cNvPr id="14" name="Elbow Connector 13">
            <a:extLst>
              <a:ext uri="{FF2B5EF4-FFF2-40B4-BE49-F238E27FC236}">
                <a16:creationId xmlns:a16="http://schemas.microsoft.com/office/drawing/2014/main" id="{783D59B4-7FA9-B94E-A3AE-295346F845A7}"/>
              </a:ext>
            </a:extLst>
          </p:cNvPr>
          <p:cNvCxnSpPr>
            <a:cxnSpLocks/>
            <a:stCxn id="49" idx="0"/>
            <a:endCxn id="12" idx="0"/>
          </p:cNvCxnSpPr>
          <p:nvPr/>
        </p:nvCxnSpPr>
        <p:spPr>
          <a:xfrm rot="5400000" flipH="1" flipV="1">
            <a:off x="3322554" y="3592462"/>
            <a:ext cx="37311" cy="2312804"/>
          </a:xfrm>
          <a:prstGeom prst="bentConnector3">
            <a:avLst>
              <a:gd name="adj1" fmla="val 863968"/>
            </a:avLst>
          </a:prstGeom>
          <a:ln w="38100" cmpd="sng">
            <a:solidFill>
              <a:schemeClr val="tx2"/>
            </a:solidFill>
            <a:prstDash val="solid"/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9" name="図 22">
            <a:extLst>
              <a:ext uri="{FF2B5EF4-FFF2-40B4-BE49-F238E27FC236}">
                <a16:creationId xmlns:a16="http://schemas.microsoft.com/office/drawing/2014/main" id="{68C2C700-3FD5-8E4C-BFFB-D0F2C49017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858" y="4837498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85388F2C-54BA-484A-B930-45F7C3F57B2B}"/>
              </a:ext>
            </a:extLst>
          </p:cNvPr>
          <p:cNvSpPr txBox="1"/>
          <p:nvPr/>
        </p:nvSpPr>
        <p:spPr>
          <a:xfrm>
            <a:off x="1320021" y="5838307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main host</a:t>
            </a:r>
            <a:endParaRPr kumimoji="1" lang="ja-JP" alt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2D4AF4-D490-164A-88C2-9E3C76F8ABB5}"/>
              </a:ext>
            </a:extLst>
          </p:cNvPr>
          <p:cNvSpPr/>
          <p:nvPr/>
        </p:nvSpPr>
        <p:spPr>
          <a:xfrm>
            <a:off x="1143923" y="4949642"/>
            <a:ext cx="754770" cy="6164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run</a:t>
            </a:r>
          </a:p>
          <a:p>
            <a:pPr algn="ctr"/>
            <a:r>
              <a:rPr lang="en-US">
                <a:solidFill>
                  <a:schemeClr val="bg1"/>
                </a:solidFill>
              </a:rPr>
              <a:t>time</a:t>
            </a:r>
          </a:p>
        </p:txBody>
      </p:sp>
      <p:pic>
        <p:nvPicPr>
          <p:cNvPr id="25" name="図 22">
            <a:extLst>
              <a:ext uri="{FF2B5EF4-FFF2-40B4-BE49-F238E27FC236}">
                <a16:creationId xmlns:a16="http://schemas.microsoft.com/office/drawing/2014/main" id="{E8C0B198-CC73-1840-9524-D31C93E7B0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6010" y="4841644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34609B13-7562-8443-9978-BEF32FF69FD1}"/>
              </a:ext>
            </a:extLst>
          </p:cNvPr>
          <p:cNvSpPr txBox="1"/>
          <p:nvPr/>
        </p:nvSpPr>
        <p:spPr>
          <a:xfrm>
            <a:off x="9506881" y="5838308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sub-host</a:t>
            </a:r>
            <a:endParaRPr kumimoji="1" lang="ja-JP" altLang="en-US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FDE9B57E-96C7-8248-8D4D-F22BD9054094}"/>
              </a:ext>
            </a:extLst>
          </p:cNvPr>
          <p:cNvSpPr/>
          <p:nvPr/>
        </p:nvSpPr>
        <p:spPr>
          <a:xfrm>
            <a:off x="10046106" y="4730209"/>
            <a:ext cx="1154747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remote</a:t>
            </a:r>
          </a:p>
          <a:p>
            <a:pPr algn="ctr"/>
            <a:r>
              <a:rPr lang="en-US" altLang="ja-JP"/>
              <a:t>memory</a:t>
            </a:r>
            <a:endParaRPr kumimoji="1" lang="ja-JP" altLang="en-US"/>
          </a:p>
        </p:txBody>
      </p:sp>
      <p:pic>
        <p:nvPicPr>
          <p:cNvPr id="29" name="図 22">
            <a:extLst>
              <a:ext uri="{FF2B5EF4-FFF2-40B4-BE49-F238E27FC236}">
                <a16:creationId xmlns:a16="http://schemas.microsoft.com/office/drawing/2014/main" id="{B9BB11EE-DBD3-D541-AA6E-690D833955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3963" y="4843826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0AEE712D-9512-DB43-8BC1-A015C5037331}"/>
              </a:ext>
            </a:extLst>
          </p:cNvPr>
          <p:cNvSpPr txBox="1"/>
          <p:nvPr/>
        </p:nvSpPr>
        <p:spPr>
          <a:xfrm>
            <a:off x="6737126" y="5834673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main host</a:t>
            </a:r>
            <a:endParaRPr kumimoji="1" lang="ja-JP" alt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6122028-F26A-6443-B54F-7C8022EEDC61}"/>
              </a:ext>
            </a:extLst>
          </p:cNvPr>
          <p:cNvSpPr/>
          <p:nvPr/>
        </p:nvSpPr>
        <p:spPr>
          <a:xfrm>
            <a:off x="6116590" y="4767519"/>
            <a:ext cx="754770" cy="6164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run</a:t>
            </a:r>
          </a:p>
          <a:p>
            <a:pPr algn="ctr"/>
            <a:r>
              <a:rPr lang="en-US">
                <a:solidFill>
                  <a:schemeClr val="bg1"/>
                </a:solidFill>
              </a:rPr>
              <a:t>time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11A6F6C-F0F5-8546-8E82-348678B83E55}"/>
              </a:ext>
            </a:extLst>
          </p:cNvPr>
          <p:cNvSpPr/>
          <p:nvPr/>
        </p:nvSpPr>
        <p:spPr>
          <a:xfrm>
            <a:off x="7331475" y="4633213"/>
            <a:ext cx="1485136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5023DD3-9D1E-134E-B7D0-30083C52C552}"/>
              </a:ext>
            </a:extLst>
          </p:cNvPr>
          <p:cNvSpPr txBox="1"/>
          <p:nvPr/>
        </p:nvSpPr>
        <p:spPr>
          <a:xfrm>
            <a:off x="7799635" y="426720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VM</a:t>
            </a:r>
            <a:endParaRPr kumimoji="1" lang="ja-JP" altLang="en-US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137CA5C0-070E-074F-AE90-059B52F8ECC6}"/>
              </a:ext>
            </a:extLst>
          </p:cNvPr>
          <p:cNvSpPr/>
          <p:nvPr/>
        </p:nvSpPr>
        <p:spPr>
          <a:xfrm>
            <a:off x="7487720" y="4730209"/>
            <a:ext cx="1154747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local</a:t>
            </a:r>
          </a:p>
          <a:p>
            <a:pPr algn="ctr"/>
            <a:r>
              <a:rPr lang="en-US" altLang="ja-JP"/>
              <a:t>memory</a:t>
            </a:r>
            <a:endParaRPr kumimoji="1" lang="ja-JP" altLang="en-US"/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9F0FC28A-5536-234F-A396-F47E4E67A66D}"/>
              </a:ext>
            </a:extLst>
          </p:cNvPr>
          <p:cNvCxnSpPr>
            <a:cxnSpLocks/>
          </p:cNvCxnSpPr>
          <p:nvPr/>
        </p:nvCxnSpPr>
        <p:spPr>
          <a:xfrm>
            <a:off x="8642467" y="4960634"/>
            <a:ext cx="1403639" cy="0"/>
          </a:xfrm>
          <a:prstGeom prst="straightConnector1">
            <a:avLst/>
          </a:prstGeom>
          <a:ln w="28575" cmpd="sng">
            <a:solidFill>
              <a:schemeClr val="tx2"/>
            </a:solidFill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A3A2187D-D7B4-634F-8B9D-EE7B2EF5A919}"/>
              </a:ext>
            </a:extLst>
          </p:cNvPr>
          <p:cNvCxnSpPr>
            <a:cxnSpLocks/>
          </p:cNvCxnSpPr>
          <p:nvPr/>
        </p:nvCxnSpPr>
        <p:spPr>
          <a:xfrm>
            <a:off x="8642467" y="5197876"/>
            <a:ext cx="1403639" cy="0"/>
          </a:xfrm>
          <a:prstGeom prst="straightConnector1">
            <a:avLst/>
          </a:prstGeom>
          <a:ln w="28575" cmpd="sng">
            <a:solidFill>
              <a:schemeClr val="tx2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24AF860F-80C9-134B-B2E4-AE2AE353B61A}"/>
              </a:ext>
            </a:extLst>
          </p:cNvPr>
          <p:cNvSpPr txBox="1"/>
          <p:nvPr/>
        </p:nvSpPr>
        <p:spPr>
          <a:xfrm>
            <a:off x="8963247" y="4279118"/>
            <a:ext cx="902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i="1">
                <a:solidFill>
                  <a:schemeClr val="tx2"/>
                </a:solidFill>
              </a:rPr>
              <a:t>remote</a:t>
            </a:r>
          </a:p>
          <a:p>
            <a:pPr algn="ctr"/>
            <a:r>
              <a:rPr lang="en-US" altLang="ja-JP" i="1">
                <a:solidFill>
                  <a:schemeClr val="tx2"/>
                </a:solidFill>
              </a:rPr>
              <a:t>paging</a:t>
            </a:r>
            <a:endParaRPr kumimoji="1" lang="ja-JP" altLang="en-US" i="1">
              <a:solidFill>
                <a:schemeClr val="tx2"/>
              </a:solidFill>
            </a:endParaRPr>
          </a:p>
        </p:txBody>
      </p:sp>
      <p:sp>
        <p:nvSpPr>
          <p:cNvPr id="46" name="Left Arrow 45">
            <a:extLst>
              <a:ext uri="{FF2B5EF4-FFF2-40B4-BE49-F238E27FC236}">
                <a16:creationId xmlns:a16="http://schemas.microsoft.com/office/drawing/2014/main" id="{86E470BC-E1F5-A24E-B05B-FD32EA33FD94}"/>
              </a:ext>
            </a:extLst>
          </p:cNvPr>
          <p:cNvSpPr/>
          <p:nvPr/>
        </p:nvSpPr>
        <p:spPr>
          <a:xfrm flipH="1">
            <a:off x="6918540" y="4885654"/>
            <a:ext cx="384181" cy="378041"/>
          </a:xfrm>
          <a:prstGeom prst="lef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91B70BA-B487-C048-A6BA-3E4CEF26FAEF}"/>
              </a:ext>
            </a:extLst>
          </p:cNvPr>
          <p:cNvSpPr txBox="1"/>
          <p:nvPr/>
        </p:nvSpPr>
        <p:spPr>
          <a:xfrm>
            <a:off x="2240601" y="6165287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>
                <a:solidFill>
                  <a:schemeClr val="tx2"/>
                </a:solidFill>
              </a:rPr>
              <a:t>self paging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C853A4D-5BB8-6345-A6E8-9E5E44EA30F1}"/>
              </a:ext>
            </a:extLst>
          </p:cNvPr>
          <p:cNvSpPr txBox="1"/>
          <p:nvPr/>
        </p:nvSpPr>
        <p:spPr>
          <a:xfrm>
            <a:off x="7889928" y="6163426"/>
            <a:ext cx="1505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>
                <a:solidFill>
                  <a:schemeClr val="tx2"/>
                </a:solidFill>
              </a:rPr>
              <a:t>proxy paging</a:t>
            </a: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30578C1F-F030-1F42-A846-9AD194572A7F}"/>
              </a:ext>
            </a:extLst>
          </p:cNvPr>
          <p:cNvSpPr/>
          <p:nvPr/>
        </p:nvSpPr>
        <p:spPr>
          <a:xfrm>
            <a:off x="1767018" y="4767519"/>
            <a:ext cx="835577" cy="42050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cache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2185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9790"/>
    </mc:Choice>
    <mc:Fallback>
      <p:transition spd="slow" advTm="6979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BE9E6-3E5F-7340-834F-A0CD85BD7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 for Offloaded Legacy IDS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A61A4-6E9B-794B-B4CB-B68A88E0F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an execution environment for legacy IDS</a:t>
            </a:r>
          </a:p>
          <a:p>
            <a:pPr lvl="1"/>
            <a:r>
              <a:rPr lang="en-US" dirty="0"/>
              <a:t>Intercept and emulate system calls</a:t>
            </a:r>
          </a:p>
          <a:p>
            <a:pPr lvl="1"/>
            <a:r>
              <a:rPr lang="en-US" dirty="0"/>
              <a:t>Provide the same file systems as in a split-memory VM</a:t>
            </a:r>
          </a:p>
          <a:p>
            <a:pPr lvl="1"/>
            <a:r>
              <a:rPr lang="en-US" dirty="0"/>
              <a:t>Construct the shadow proc file system</a:t>
            </a:r>
          </a:p>
          <a:p>
            <a:pPr lvl="2"/>
            <a:r>
              <a:rPr lang="en-US" dirty="0"/>
              <a:t>Emulate the proc file system used by IDS</a:t>
            </a:r>
          </a:p>
          <a:p>
            <a:pPr lvl="2"/>
            <a:r>
              <a:rPr lang="en-US" dirty="0"/>
              <a:t>Provide system states to offloaded IDS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FC5669-C1DD-3E4B-89C2-D10A5A541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6406BA-1E22-9C41-9F08-356FA799E35F}"/>
              </a:ext>
            </a:extLst>
          </p:cNvPr>
          <p:cNvSpPr/>
          <p:nvPr/>
        </p:nvSpPr>
        <p:spPr>
          <a:xfrm>
            <a:off x="2686756" y="4651849"/>
            <a:ext cx="2427111" cy="17126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F0840260-CED3-0D40-BCA4-3A0A1B40DEC7}"/>
              </a:ext>
            </a:extLst>
          </p:cNvPr>
          <p:cNvSpPr/>
          <p:nvPr/>
        </p:nvSpPr>
        <p:spPr>
          <a:xfrm>
            <a:off x="3260476" y="4830828"/>
            <a:ext cx="1279667" cy="69135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>
                <a:solidFill>
                  <a:schemeClr val="tx1"/>
                </a:solidFill>
              </a:rPr>
              <a:t>legacy</a:t>
            </a:r>
          </a:p>
          <a:p>
            <a:pPr algn="ctr"/>
            <a:r>
              <a:rPr kumimoji="1" lang="en-US" altLang="ja-JP">
                <a:solidFill>
                  <a:schemeClr val="tx1"/>
                </a:solidFill>
              </a:rPr>
              <a:t>IDS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8AB6F4-FD54-5041-908D-D3A5076C1E8B}"/>
              </a:ext>
            </a:extLst>
          </p:cNvPr>
          <p:cNvSpPr/>
          <p:nvPr/>
        </p:nvSpPr>
        <p:spPr>
          <a:xfrm>
            <a:off x="7094779" y="4651849"/>
            <a:ext cx="1686010" cy="171264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943FFA-D287-1D40-A64C-B3F1AAE7E611}"/>
              </a:ext>
            </a:extLst>
          </p:cNvPr>
          <p:cNvSpPr txBox="1"/>
          <p:nvPr/>
        </p:nvSpPr>
        <p:spPr>
          <a:xfrm>
            <a:off x="7672326" y="4263857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VM</a:t>
            </a:r>
            <a:endParaRPr kumimoji="1" lang="ja-JP" altLang="en-US"/>
          </a:p>
        </p:txBody>
      </p:sp>
      <p:sp>
        <p:nvSpPr>
          <p:cNvPr id="9" name="Can 8">
            <a:extLst>
              <a:ext uri="{FF2B5EF4-FFF2-40B4-BE49-F238E27FC236}">
                <a16:creationId xmlns:a16="http://schemas.microsoft.com/office/drawing/2014/main" id="{A8FC9AFD-690B-AF40-9AA4-749121BEC867}"/>
              </a:ext>
            </a:extLst>
          </p:cNvPr>
          <p:cNvSpPr/>
          <p:nvPr/>
        </p:nvSpPr>
        <p:spPr>
          <a:xfrm>
            <a:off x="7364844" y="5752966"/>
            <a:ext cx="383822" cy="438250"/>
          </a:xfrm>
          <a:prstGeom prst="ca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an 9">
            <a:extLst>
              <a:ext uri="{FF2B5EF4-FFF2-40B4-BE49-F238E27FC236}">
                <a16:creationId xmlns:a16="http://schemas.microsoft.com/office/drawing/2014/main" id="{37B28704-A91E-E844-B3DA-196A3ECFD0A1}"/>
              </a:ext>
            </a:extLst>
          </p:cNvPr>
          <p:cNvSpPr/>
          <p:nvPr/>
        </p:nvSpPr>
        <p:spPr>
          <a:xfrm>
            <a:off x="4273069" y="5761377"/>
            <a:ext cx="383822" cy="438250"/>
          </a:xfrm>
          <a:prstGeom prst="can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ash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05427C8-9543-6C4D-9177-909EF542D906}"/>
              </a:ext>
            </a:extLst>
          </p:cNvPr>
          <p:cNvSpPr txBox="1"/>
          <p:nvPr/>
        </p:nvSpPr>
        <p:spPr>
          <a:xfrm>
            <a:off x="2647403" y="4259037"/>
            <a:ext cx="2505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execution environment</a:t>
            </a:r>
            <a:endParaRPr kumimoji="1" lang="ja-JP" alt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10D37BE-E4B3-BF48-832C-C223D8A5C022}"/>
              </a:ext>
            </a:extLst>
          </p:cNvPr>
          <p:cNvSpPr/>
          <p:nvPr/>
        </p:nvSpPr>
        <p:spPr>
          <a:xfrm>
            <a:off x="5726938" y="5144903"/>
            <a:ext cx="754770" cy="6164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run</a:t>
            </a:r>
          </a:p>
          <a:p>
            <a:pPr algn="ctr"/>
            <a:r>
              <a:rPr lang="en-US">
                <a:solidFill>
                  <a:schemeClr val="bg1"/>
                </a:solidFill>
              </a:rPr>
              <a:t>time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46EEFC7-0A86-604E-8B3B-B8EFCFE8D31D}"/>
              </a:ext>
            </a:extLst>
          </p:cNvPr>
          <p:cNvSpPr txBox="1"/>
          <p:nvPr/>
        </p:nvSpPr>
        <p:spPr>
          <a:xfrm>
            <a:off x="2877137" y="5657336"/>
            <a:ext cx="1338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shadow file</a:t>
            </a:r>
          </a:p>
          <a:p>
            <a:pPr algn="ctr"/>
            <a:r>
              <a:rPr lang="en-US"/>
              <a:t>system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AD3E3C-3DC9-C346-956C-150B4E9989D9}"/>
              </a:ext>
            </a:extLst>
          </p:cNvPr>
          <p:cNvSpPr txBox="1"/>
          <p:nvPr/>
        </p:nvSpPr>
        <p:spPr>
          <a:xfrm>
            <a:off x="7803133" y="5648924"/>
            <a:ext cx="8002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virtual</a:t>
            </a:r>
          </a:p>
          <a:p>
            <a:pPr algn="ctr"/>
            <a:r>
              <a:rPr lang="en-US"/>
              <a:t>disk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B9BFF30-27A1-3044-8565-41A09C79C633}"/>
              </a:ext>
            </a:extLst>
          </p:cNvPr>
          <p:cNvCxnSpPr>
            <a:cxnSpLocks/>
            <a:stCxn id="9" idx="2"/>
          </p:cNvCxnSpPr>
          <p:nvPr/>
        </p:nvCxnSpPr>
        <p:spPr>
          <a:xfrm flipH="1" flipV="1">
            <a:off x="6481708" y="5579690"/>
            <a:ext cx="883136" cy="392401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960930A-3EF4-9249-92D5-AF2338FF9845}"/>
              </a:ext>
            </a:extLst>
          </p:cNvPr>
          <p:cNvCxnSpPr>
            <a:cxnSpLocks/>
            <a:endCxn id="10" idx="4"/>
          </p:cNvCxnSpPr>
          <p:nvPr/>
        </p:nvCxnSpPr>
        <p:spPr>
          <a:xfrm flipH="1">
            <a:off x="4656891" y="5596512"/>
            <a:ext cx="1053402" cy="383990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02821951-1DCC-2341-BD15-68C1A082C6DD}"/>
              </a:ext>
            </a:extLst>
          </p:cNvPr>
          <p:cNvSpPr/>
          <p:nvPr/>
        </p:nvSpPr>
        <p:spPr>
          <a:xfrm>
            <a:off x="7364844" y="4836481"/>
            <a:ext cx="1154747" cy="62531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/>
              <a:t>memory</a:t>
            </a:r>
            <a:endParaRPr kumimoji="1" lang="ja-JP" altLang="en-US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8D0854C-65B7-6540-B160-70F7A20CAAAA}"/>
              </a:ext>
            </a:extLst>
          </p:cNvPr>
          <p:cNvCxnSpPr>
            <a:cxnSpLocks/>
            <a:stCxn id="20" idx="1"/>
          </p:cNvCxnSpPr>
          <p:nvPr/>
        </p:nvCxnSpPr>
        <p:spPr>
          <a:xfrm flipH="1">
            <a:off x="6481708" y="5149138"/>
            <a:ext cx="883136" cy="178145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6EAA44AA-E622-4B48-8BA8-DC4232AEBE68}"/>
              </a:ext>
            </a:extLst>
          </p:cNvPr>
          <p:cNvCxnSpPr>
            <a:cxnSpLocks/>
            <a:endCxn id="5" idx="3"/>
          </p:cNvCxnSpPr>
          <p:nvPr/>
        </p:nvCxnSpPr>
        <p:spPr>
          <a:xfrm flipH="1" flipV="1">
            <a:off x="4540143" y="5176504"/>
            <a:ext cx="1170150" cy="173240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82814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454A9-A029-9945-9DDE-445D8BA52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Offloading Chkrootkit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B9174-2367-614D-B63D-20E4C3485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offloaded legacy IDS called chkrootkit</a:t>
            </a:r>
          </a:p>
          <a:p>
            <a:pPr lvl="1"/>
            <a:r>
              <a:rPr lang="en-US" dirty="0"/>
              <a:t>Chkrootkit examines system states and several files to detect rootkits</a:t>
            </a:r>
          </a:p>
          <a:p>
            <a:pPr lvl="2"/>
            <a:r>
              <a:rPr lang="en-US" dirty="0"/>
              <a:t>Rootkit: installed malicious program</a:t>
            </a:r>
          </a:p>
          <a:p>
            <a:pPr lvl="1"/>
            <a:r>
              <a:rPr lang="en-US" dirty="0"/>
              <a:t>Access the proc file system</a:t>
            </a:r>
            <a:br>
              <a:rPr lang="en-US" dirty="0"/>
            </a:br>
            <a:r>
              <a:rPr lang="en-US" dirty="0"/>
              <a:t>to obtain system states</a:t>
            </a:r>
          </a:p>
          <a:p>
            <a:r>
              <a:rPr lang="en-US" dirty="0"/>
              <a:t>Offloaded chkrootkit could</a:t>
            </a:r>
            <a:br>
              <a:rPr lang="en-US" dirty="0"/>
            </a:br>
            <a:r>
              <a:rPr lang="en-US" dirty="0"/>
              <a:t>obtain the same result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2F677E-3987-AF40-8EE5-5DF76E595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15</a:t>
            </a:fld>
            <a:endParaRPr kumimoji="1" lang="ja-JP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891BC9E-F96E-3241-A981-93CCE8FDBF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881491"/>
            <a:ext cx="5641205" cy="3609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481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8831"/>
    </mc:Choice>
    <mc:Fallback>
      <p:transition spd="slow" advTm="38831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C1213-A091-2245-B685-6ABE7AA53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of VMemTrans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19164-199B-BE43-8E86-8B1D655B3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construction time of the shadow proc filesystem</a:t>
            </a:r>
          </a:p>
          <a:p>
            <a:pPr lvl="1"/>
            <a:r>
              <a:rPr lang="en-US" dirty="0"/>
              <a:t>VMemTrans was 58% slower than traditional IDS offloading</a:t>
            </a:r>
          </a:p>
          <a:p>
            <a:pPr lvl="1"/>
            <a:r>
              <a:rPr lang="en-US" dirty="0"/>
              <a:t>Self paging was 41% faster than proxy paging</a:t>
            </a:r>
          </a:p>
          <a:p>
            <a:r>
              <a:rPr lang="en-US" dirty="0"/>
              <a:t>The number of paging for obtaining remote memory</a:t>
            </a:r>
          </a:p>
          <a:p>
            <a:pPr lvl="1"/>
            <a:r>
              <a:rPr lang="en-US" dirty="0"/>
              <a:t>Proxy paging was 31% less than self paging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D80D5F-1525-DC40-9861-6501982C3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16</a:t>
            </a:fld>
            <a:endParaRPr kumimoji="1" lang="ja-JP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A38730B-26F8-7C43-B9D0-FF07D09E7B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35991765"/>
              </p:ext>
            </p:extLst>
          </p:nvPr>
        </p:nvGraphicFramePr>
        <p:xfrm>
          <a:off x="767976" y="3952730"/>
          <a:ext cx="5171959" cy="2752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AB6EF22-01AC-9041-A66B-C30329570F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8474674"/>
              </p:ext>
            </p:extLst>
          </p:nvPr>
        </p:nvGraphicFramePr>
        <p:xfrm>
          <a:off x="6454588" y="3952730"/>
          <a:ext cx="4754282" cy="2752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570C36D-05CA-DD48-B779-4274EC577F89}"/>
              </a:ext>
            </a:extLst>
          </p:cNvPr>
          <p:cNvCxnSpPr>
            <a:cxnSpLocks/>
          </p:cNvCxnSpPr>
          <p:nvPr/>
        </p:nvCxnSpPr>
        <p:spPr>
          <a:xfrm flipV="1">
            <a:off x="2968978" y="5038889"/>
            <a:ext cx="556372" cy="357199"/>
          </a:xfrm>
          <a:prstGeom prst="straightConnector1">
            <a:avLst/>
          </a:prstGeom>
          <a:ln w="38100" cmpd="sng">
            <a:solidFill>
              <a:schemeClr val="tx2"/>
            </a:solidFill>
            <a:headEnd type="none" w="med" len="me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1932E35-04F8-7848-8D94-C4607F9C5863}"/>
              </a:ext>
            </a:extLst>
          </p:cNvPr>
          <p:cNvSpPr txBox="1"/>
          <p:nvPr/>
        </p:nvSpPr>
        <p:spPr>
          <a:xfrm>
            <a:off x="2709354" y="482760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58%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265589E-0051-B44D-BED6-DC4BF920EF75}"/>
              </a:ext>
            </a:extLst>
          </p:cNvPr>
          <p:cNvSpPr txBox="1"/>
          <p:nvPr/>
        </p:nvSpPr>
        <p:spPr>
          <a:xfrm>
            <a:off x="3688603" y="410106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41%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59256F6-44E8-6847-AE04-3F3DBF7DCB05}"/>
              </a:ext>
            </a:extLst>
          </p:cNvPr>
          <p:cNvSpPr txBox="1"/>
          <p:nvPr/>
        </p:nvSpPr>
        <p:spPr>
          <a:xfrm>
            <a:off x="9262077" y="415918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31%</a:t>
            </a:r>
          </a:p>
        </p:txBody>
      </p:sp>
      <p:sp>
        <p:nvSpPr>
          <p:cNvPr id="29" name="Down Arrow 28">
            <a:extLst>
              <a:ext uri="{FF2B5EF4-FFF2-40B4-BE49-F238E27FC236}">
                <a16:creationId xmlns:a16="http://schemas.microsoft.com/office/drawing/2014/main" id="{84A20548-E827-4B40-9C42-EAE040EB7C19}"/>
              </a:ext>
            </a:extLst>
          </p:cNvPr>
          <p:cNvSpPr/>
          <p:nvPr/>
        </p:nvSpPr>
        <p:spPr>
          <a:xfrm>
            <a:off x="3905952" y="4470400"/>
            <a:ext cx="214491" cy="560399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>
            <a:extLst>
              <a:ext uri="{FF2B5EF4-FFF2-40B4-BE49-F238E27FC236}">
                <a16:creationId xmlns:a16="http://schemas.microsoft.com/office/drawing/2014/main" id="{3D884858-4FBF-5441-8032-0BBB61E4A024}"/>
              </a:ext>
            </a:extLst>
          </p:cNvPr>
          <p:cNvSpPr/>
          <p:nvPr/>
        </p:nvSpPr>
        <p:spPr>
          <a:xfrm>
            <a:off x="9482646" y="4555143"/>
            <a:ext cx="205195" cy="369332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557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9872"/>
    </mc:Choice>
    <mc:Fallback>
      <p:transition spd="slow" advTm="49872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EDD7B-9ED3-9E42-8A35-04AD5529B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81D82-6F92-9241-89E0-C4CBF3018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introduced split migration of large-memory VMs</a:t>
            </a:r>
          </a:p>
          <a:p>
            <a:pPr lvl="1"/>
            <a:r>
              <a:rPr lang="en-US" dirty="0"/>
              <a:t>Split-memory VMs run with remote paging</a:t>
            </a:r>
          </a:p>
          <a:p>
            <a:r>
              <a:rPr lang="en-US" dirty="0"/>
              <a:t>We presented VMemTrans to support IDS offloading for split-memory VMs</a:t>
            </a:r>
          </a:p>
          <a:p>
            <a:pPr lvl="1"/>
            <a:r>
              <a:rPr lang="en-US" dirty="0"/>
              <a:t>Enable IDS to transparently access remote memory</a:t>
            </a:r>
          </a:p>
          <a:p>
            <a:pPr lvl="1"/>
            <a:r>
              <a:rPr lang="en-US" dirty="0"/>
              <a:t>Support legacy IDS</a:t>
            </a:r>
          </a:p>
          <a:p>
            <a:pPr lvl="1"/>
            <a:r>
              <a:rPr lang="en-US" dirty="0"/>
              <a:t>Showed the trade-off between self paging and proxy paging</a:t>
            </a:r>
          </a:p>
          <a:p>
            <a:r>
              <a:rPr lang="en-US" dirty="0"/>
              <a:t>Future work</a:t>
            </a:r>
          </a:p>
          <a:p>
            <a:pPr lvl="1"/>
            <a:r>
              <a:rPr lang="en-US" dirty="0"/>
              <a:t>Offload IDS to not only the main host but also any host</a:t>
            </a:r>
          </a:p>
          <a:p>
            <a:pPr lvl="1"/>
            <a:r>
              <a:rPr lang="en-US" dirty="0"/>
              <a:t>Continue the monitoring after a split-memory VM is migrated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E3146-565D-9B48-B415-B90F5FF79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7714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5776"/>
    </mc:Choice>
    <mc:Fallback>
      <p:transition spd="slow" advTm="5577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20DA538C-946C-1B46-B954-625B18DBB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Large-memory VMs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F0ACD-194A-1448-B35F-A345AF18C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Recent clouds provide virtual machines (VMs) with a large amount of memory</a:t>
            </a:r>
          </a:p>
          <a:p>
            <a:pPr lvl="1"/>
            <a:r>
              <a:rPr lang="en-US" altLang="ja-JP" dirty="0"/>
              <a:t>Amazon EC2 provides VMs with up to 24 TB of memory (2019)</a:t>
            </a:r>
          </a:p>
          <a:p>
            <a:pPr lvl="1"/>
            <a:r>
              <a:rPr lang="en-US" altLang="ja-JP" dirty="0"/>
              <a:t>The ratio of memory size to CPU size is increasing [</a:t>
            </a:r>
            <a:r>
              <a:rPr lang="en-US" altLang="ja-JP" dirty="0" err="1"/>
              <a:t>Nitu</a:t>
            </a:r>
            <a:r>
              <a:rPr lang="en-US" altLang="ja-JP" dirty="0"/>
              <a:t> et al.’18]</a:t>
            </a:r>
          </a:p>
          <a:p>
            <a:r>
              <a:rPr lang="en-US" altLang="ja-JP" dirty="0"/>
              <a:t>Required for big data analysis</a:t>
            </a:r>
          </a:p>
          <a:p>
            <a:pPr lvl="1"/>
            <a:r>
              <a:rPr lang="en-US" altLang="ja-JP" dirty="0"/>
              <a:t>Critical in AI and IoT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BCF4A-4190-7D47-AC23-9FDD5DA79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lang="ja-JP" altLang="en-US" smtClean="0"/>
              <a:pPr/>
              <a:t>2</a:t>
            </a:fld>
            <a:endParaRPr lang="ja-JP" alt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11241728-FC7F-8345-B41F-EFC6025130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7601" y="3893513"/>
            <a:ext cx="5425776" cy="2265130"/>
          </a:xfrm>
          <a:prstGeom prst="rect">
            <a:avLst/>
          </a:prstGeom>
        </p:spPr>
      </p:pic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8F7CC9B3-FAD8-E04C-A8D6-1F07F74F1565}"/>
              </a:ext>
            </a:extLst>
          </p:cNvPr>
          <p:cNvCxnSpPr>
            <a:cxnSpLocks/>
          </p:cNvCxnSpPr>
          <p:nvPr/>
        </p:nvCxnSpPr>
        <p:spPr>
          <a:xfrm>
            <a:off x="6677465" y="6318020"/>
            <a:ext cx="4053005" cy="0"/>
          </a:xfrm>
          <a:prstGeom prst="straightConnector1">
            <a:avLst/>
          </a:prstGeom>
          <a:ln w="28575" cmpd="sng">
            <a:solidFill>
              <a:schemeClr val="tx2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654CC0C8-25E2-C64D-8461-24C99D2C87F7}"/>
              </a:ext>
            </a:extLst>
          </p:cNvPr>
          <p:cNvSpPr txBox="1"/>
          <p:nvPr/>
        </p:nvSpPr>
        <p:spPr>
          <a:xfrm>
            <a:off x="10820177" y="6091127"/>
            <a:ext cx="68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/>
              <a:t>year</a:t>
            </a:r>
            <a:endParaRPr kumimoji="1" lang="ja-JP" altLang="en-US" sz="2000" dirty="0"/>
          </a:p>
        </p:txBody>
      </p:sp>
      <p:sp>
        <p:nvSpPr>
          <p:cNvPr id="25" name="Up Arrow 24">
            <a:extLst>
              <a:ext uri="{FF2B5EF4-FFF2-40B4-BE49-F238E27FC236}">
                <a16:creationId xmlns:a16="http://schemas.microsoft.com/office/drawing/2014/main" id="{406E0C14-6DCC-C04F-83CE-4E150119711D}"/>
              </a:ext>
            </a:extLst>
          </p:cNvPr>
          <p:cNvSpPr/>
          <p:nvPr/>
        </p:nvSpPr>
        <p:spPr>
          <a:xfrm>
            <a:off x="5729492" y="4198290"/>
            <a:ext cx="298415" cy="1415521"/>
          </a:xfrm>
          <a:prstGeom prst="up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1094BE7-A235-6D4D-B1EE-C2E81D9B9A07}"/>
              </a:ext>
            </a:extLst>
          </p:cNvPr>
          <p:cNvSpPr txBox="1"/>
          <p:nvPr/>
        </p:nvSpPr>
        <p:spPr>
          <a:xfrm>
            <a:off x="5564341" y="5695210"/>
            <a:ext cx="68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/>
              <a:t>ratio</a:t>
            </a:r>
            <a:endParaRPr kumimoji="1" lang="ja-JP" altLang="en-US" sz="2000" dirty="0"/>
          </a:p>
        </p:txBody>
      </p:sp>
      <p:sp>
        <p:nvSpPr>
          <p:cNvPr id="2" name="Cloud 1">
            <a:extLst>
              <a:ext uri="{FF2B5EF4-FFF2-40B4-BE49-F238E27FC236}">
                <a16:creationId xmlns:a16="http://schemas.microsoft.com/office/drawing/2014/main" id="{80D7FA73-1414-0C41-BA21-FE14098751FD}"/>
              </a:ext>
            </a:extLst>
          </p:cNvPr>
          <p:cNvSpPr/>
          <p:nvPr/>
        </p:nvSpPr>
        <p:spPr>
          <a:xfrm>
            <a:off x="846667" y="4651022"/>
            <a:ext cx="4233333" cy="1507621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96D9683-92E6-174E-92FC-8A7C496420EA}"/>
              </a:ext>
            </a:extLst>
          </p:cNvPr>
          <p:cNvSpPr/>
          <p:nvPr/>
        </p:nvSpPr>
        <p:spPr>
          <a:xfrm>
            <a:off x="1392346" y="4559626"/>
            <a:ext cx="886492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VM</a:t>
            </a:r>
            <a:endParaRPr kumimoji="1" lang="ja-JP" alt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3A7497A-889F-0543-AAD1-2A845405C55F}"/>
              </a:ext>
            </a:extLst>
          </p:cNvPr>
          <p:cNvSpPr/>
          <p:nvPr/>
        </p:nvSpPr>
        <p:spPr>
          <a:xfrm>
            <a:off x="2706037" y="5201598"/>
            <a:ext cx="649425" cy="58186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VM</a:t>
            </a:r>
            <a:endParaRPr kumimoji="1" lang="ja-JP" alt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54EB011-77C3-AE4C-805D-AC7ADA54E13F}"/>
              </a:ext>
            </a:extLst>
          </p:cNvPr>
          <p:cNvSpPr/>
          <p:nvPr/>
        </p:nvSpPr>
        <p:spPr>
          <a:xfrm>
            <a:off x="3798745" y="4615119"/>
            <a:ext cx="886492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VM</a:t>
            </a:r>
            <a:endParaRPr kumimoji="1" lang="ja-JP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11F73D-CE4C-0644-8C2F-864C3FF3E3DB}"/>
              </a:ext>
            </a:extLst>
          </p:cNvPr>
          <p:cNvSpPr txBox="1"/>
          <p:nvPr/>
        </p:nvSpPr>
        <p:spPr>
          <a:xfrm>
            <a:off x="3649101" y="6009880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cloud</a:t>
            </a:r>
          </a:p>
        </p:txBody>
      </p:sp>
    </p:spTree>
    <p:extLst>
      <p:ext uri="{BB962C8B-B14F-4D97-AF65-F5344CB8AC3E}">
        <p14:creationId xmlns:p14="http://schemas.microsoft.com/office/powerpoint/2010/main" val="1372346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4487"/>
    </mc:Choice>
    <mc:Fallback>
      <p:transition spd="slow" advTm="44487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723FA-BF9C-4040-8268-87306A510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VM Migration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4A844-2AA6-6045-B099-9FBE96F286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Move a VM to another host without stopping the VM</a:t>
            </a:r>
          </a:p>
          <a:p>
            <a:pPr lvl="1"/>
            <a:r>
              <a:rPr lang="en-US" altLang="ja-JP" dirty="0"/>
              <a:t>Maintain a host without service disruption after VM migration</a:t>
            </a:r>
          </a:p>
          <a:p>
            <a:r>
              <a:rPr lang="en-US" altLang="ja-JP" dirty="0"/>
              <a:t>Migration process</a:t>
            </a:r>
          </a:p>
          <a:p>
            <a:pPr lvl="1"/>
            <a:r>
              <a:rPr lang="en-US" altLang="ja-JP" dirty="0"/>
              <a:t>Create a new empty VM at the destination host</a:t>
            </a:r>
          </a:p>
          <a:p>
            <a:pPr lvl="1"/>
            <a:r>
              <a:rPr lang="en-US" altLang="ja-JP" dirty="0"/>
              <a:t>Transfer the memory data in the original VM to the new VM</a:t>
            </a:r>
          </a:p>
          <a:p>
            <a:pPr lvl="1"/>
            <a:r>
              <a:rPr lang="en-US" altLang="ja-JP" dirty="0"/>
              <a:t>Transfer the other states, e.g., virtual CPUs and devices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384206-2612-AB4F-8AF7-140DBC3F3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3</a:t>
            </a:fld>
            <a:endParaRPr kumimoji="1" lang="ja-JP" altLang="en-US"/>
          </a:p>
        </p:txBody>
      </p:sp>
      <p:pic>
        <p:nvPicPr>
          <p:cNvPr id="5" name="図 22">
            <a:extLst>
              <a:ext uri="{FF2B5EF4-FFF2-40B4-BE49-F238E27FC236}">
                <a16:creationId xmlns:a16="http://schemas.microsoft.com/office/drawing/2014/main" id="{A56E890B-E6F3-0342-8ECD-5E7ED9EFB4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321" y="5310988"/>
            <a:ext cx="643590" cy="896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A032F09-D1CC-0940-920E-13E35FB59E87}"/>
              </a:ext>
            </a:extLst>
          </p:cNvPr>
          <p:cNvSpPr/>
          <p:nvPr/>
        </p:nvSpPr>
        <p:spPr>
          <a:xfrm>
            <a:off x="3014283" y="4818859"/>
            <a:ext cx="1657150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FB677509-1376-DF46-8899-57051EC96C88}"/>
              </a:ext>
            </a:extLst>
          </p:cNvPr>
          <p:cNvSpPr/>
          <p:nvPr/>
        </p:nvSpPr>
        <p:spPr>
          <a:xfrm>
            <a:off x="3183466" y="4940844"/>
            <a:ext cx="1354667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24 TB</a:t>
            </a:r>
          </a:p>
          <a:p>
            <a:pPr algn="ctr"/>
            <a:r>
              <a:rPr kumimoji="1" lang="en-US" altLang="ja-JP"/>
              <a:t>memory</a:t>
            </a:r>
            <a:endParaRPr kumimoji="1" lang="ja-JP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CEFEB94-3423-F641-A3B6-743E323FDB87}"/>
              </a:ext>
            </a:extLst>
          </p:cNvPr>
          <p:cNvSpPr txBox="1"/>
          <p:nvPr/>
        </p:nvSpPr>
        <p:spPr>
          <a:xfrm>
            <a:off x="3577399" y="444952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VM</a:t>
            </a:r>
            <a:endParaRPr kumimoji="1" lang="ja-JP" altLang="en-US"/>
          </a:p>
        </p:txBody>
      </p:sp>
      <p:pic>
        <p:nvPicPr>
          <p:cNvPr id="9" name="図 22">
            <a:extLst>
              <a:ext uri="{FF2B5EF4-FFF2-40B4-BE49-F238E27FC236}">
                <a16:creationId xmlns:a16="http://schemas.microsoft.com/office/drawing/2014/main" id="{5224EC96-7F94-5A46-89F9-F19E5E67E3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009" y="5310988"/>
            <a:ext cx="643590" cy="896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2E1CF6B-8AE8-B246-ABBF-5FE08CF6941C}"/>
              </a:ext>
            </a:extLst>
          </p:cNvPr>
          <p:cNvSpPr/>
          <p:nvPr/>
        </p:nvSpPr>
        <p:spPr>
          <a:xfrm>
            <a:off x="7299971" y="4818859"/>
            <a:ext cx="1657150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106A16E3-E833-1542-93F5-DEB7539B2501}"/>
              </a:ext>
            </a:extLst>
          </p:cNvPr>
          <p:cNvSpPr/>
          <p:nvPr/>
        </p:nvSpPr>
        <p:spPr>
          <a:xfrm>
            <a:off x="7471128" y="4940844"/>
            <a:ext cx="1320763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24 TB</a:t>
            </a:r>
          </a:p>
          <a:p>
            <a:pPr algn="ctr"/>
            <a:r>
              <a:rPr kumimoji="1" lang="en-US" altLang="ja-JP"/>
              <a:t>memory</a:t>
            </a:r>
            <a:endParaRPr kumimoji="1" lang="ja-JP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990D95D-C34E-9B44-A339-B217057A195D}"/>
              </a:ext>
            </a:extLst>
          </p:cNvPr>
          <p:cNvSpPr txBox="1"/>
          <p:nvPr/>
        </p:nvSpPr>
        <p:spPr>
          <a:xfrm>
            <a:off x="7619431" y="4449526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new VM</a:t>
            </a:r>
            <a:endParaRPr kumimoji="1" lang="ja-JP" alt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A5E553C-9901-AD4B-995D-2B8DB96DE985}"/>
              </a:ext>
            </a:extLst>
          </p:cNvPr>
          <p:cNvSpPr txBox="1"/>
          <p:nvPr/>
        </p:nvSpPr>
        <p:spPr>
          <a:xfrm>
            <a:off x="2999970" y="6107560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original host</a:t>
            </a:r>
            <a:endParaRPr kumimoji="1" lang="ja-JP" alt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0F923C6-8049-7E4B-9306-ADA57C66DF3B}"/>
              </a:ext>
            </a:extLst>
          </p:cNvPr>
          <p:cNvSpPr txBox="1"/>
          <p:nvPr/>
        </p:nvSpPr>
        <p:spPr>
          <a:xfrm>
            <a:off x="7299971" y="6121905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destination host</a:t>
            </a:r>
            <a:endParaRPr kumimoji="1" lang="ja-JP" altLang="en-US"/>
          </a:p>
        </p:txBody>
      </p:sp>
      <p:sp>
        <p:nvSpPr>
          <p:cNvPr id="15" name="Right Arrow 14">
            <a:extLst>
              <a:ext uri="{FF2B5EF4-FFF2-40B4-BE49-F238E27FC236}">
                <a16:creationId xmlns:a16="http://schemas.microsoft.com/office/drawing/2014/main" id="{EDB6469E-208F-7647-AAAB-DB782197CC67}"/>
              </a:ext>
            </a:extLst>
          </p:cNvPr>
          <p:cNvSpPr/>
          <p:nvPr/>
        </p:nvSpPr>
        <p:spPr>
          <a:xfrm>
            <a:off x="4538133" y="5167226"/>
            <a:ext cx="2932995" cy="27174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0A6B9F4-3C82-E940-8152-4DF3D7F21CDE}"/>
              </a:ext>
            </a:extLst>
          </p:cNvPr>
          <p:cNvSpPr txBox="1"/>
          <p:nvPr/>
        </p:nvSpPr>
        <p:spPr>
          <a:xfrm>
            <a:off x="5162919" y="4808377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memory data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6752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8825"/>
    </mc:Choice>
    <mc:Fallback>
      <p:transition spd="slow" advTm="58825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F79BE-FA7C-4B47-B580-24F745D68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Issues of Migrating Large-memory VMs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51A7E-2A00-3B47-8154-59C80F9F66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The migration time is proportional to the memory size</a:t>
            </a:r>
          </a:p>
          <a:p>
            <a:pPr lvl="1"/>
            <a:r>
              <a:rPr lang="en-US" altLang="ja-JP" dirty="0"/>
              <a:t>Solved by faster network, e.g. 100-Gbps Ethernet</a:t>
            </a:r>
          </a:p>
          <a:p>
            <a:pPr lvl="1"/>
            <a:r>
              <a:rPr lang="en-US" altLang="ja-JP" dirty="0"/>
              <a:t>Reduced by parallel memory transfer </a:t>
            </a:r>
            <a:r>
              <a:rPr lang="en-US" altLang="ja-JP" sz="2000" dirty="0"/>
              <a:t>[Song et al.'13]</a:t>
            </a:r>
            <a:endParaRPr lang="en-US" altLang="ja-JP" dirty="0"/>
          </a:p>
          <a:p>
            <a:r>
              <a:rPr lang="en-US" altLang="ja-JP" dirty="0"/>
              <a:t>The destination host needs sufficient free memory</a:t>
            </a:r>
          </a:p>
          <a:p>
            <a:pPr lvl="1"/>
            <a:r>
              <a:rPr lang="en-US" altLang="ja-JP" dirty="0"/>
              <a:t>It is not cost-efficient to always reserve large hosts for VM migration</a:t>
            </a:r>
          </a:p>
          <a:p>
            <a:pPr lvl="1"/>
            <a:r>
              <a:rPr lang="en-US" altLang="ja-JP" dirty="0"/>
              <a:t>Inflexibility of reserving large hosts leads to higher cost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DCFB6D-44CD-8D47-A2DD-5B1A5576E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4</a:t>
            </a:fld>
            <a:endParaRPr kumimoji="1" lang="ja-JP" altLang="en-US"/>
          </a:p>
        </p:txBody>
      </p:sp>
      <p:pic>
        <p:nvPicPr>
          <p:cNvPr id="5" name="図 22">
            <a:extLst>
              <a:ext uri="{FF2B5EF4-FFF2-40B4-BE49-F238E27FC236}">
                <a16:creationId xmlns:a16="http://schemas.microsoft.com/office/drawing/2014/main" id="{5A49C7E8-6575-7240-A744-361AECA5BD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7284" y="4863969"/>
            <a:ext cx="949371" cy="1322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2AA13C9-55C4-8E44-AB33-83CD8D9B75EC}"/>
              </a:ext>
            </a:extLst>
          </p:cNvPr>
          <p:cNvSpPr/>
          <p:nvPr/>
        </p:nvSpPr>
        <p:spPr>
          <a:xfrm>
            <a:off x="3285218" y="4927565"/>
            <a:ext cx="1657150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9BCCD9E-2E62-3847-963B-F50D62F37CE9}"/>
              </a:ext>
            </a:extLst>
          </p:cNvPr>
          <p:cNvSpPr/>
          <p:nvPr/>
        </p:nvSpPr>
        <p:spPr>
          <a:xfrm>
            <a:off x="3454400" y="5049550"/>
            <a:ext cx="1320799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24 TB</a:t>
            </a:r>
            <a:endParaRPr kumimoji="1" lang="ja-JP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5E64AB-2C21-1546-878F-E9E235E3713C}"/>
              </a:ext>
            </a:extLst>
          </p:cNvPr>
          <p:cNvSpPr txBox="1"/>
          <p:nvPr/>
        </p:nvSpPr>
        <p:spPr>
          <a:xfrm>
            <a:off x="3848334" y="4558232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VM</a:t>
            </a:r>
            <a:endParaRPr kumimoji="1" lang="ja-JP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E4A17CB-3A79-7D4F-9DD1-945D34D95633}"/>
              </a:ext>
            </a:extLst>
          </p:cNvPr>
          <p:cNvSpPr txBox="1"/>
          <p:nvPr/>
        </p:nvSpPr>
        <p:spPr>
          <a:xfrm>
            <a:off x="7461647" y="6121905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reserved host</a:t>
            </a:r>
            <a:endParaRPr kumimoji="1" lang="ja-JP" altLang="en-US"/>
          </a:p>
        </p:txBody>
      </p:sp>
      <p:pic>
        <p:nvPicPr>
          <p:cNvPr id="10" name="図 22">
            <a:extLst>
              <a:ext uri="{FF2B5EF4-FFF2-40B4-BE49-F238E27FC236}">
                <a16:creationId xmlns:a16="http://schemas.microsoft.com/office/drawing/2014/main" id="{C92FE117-DEAD-824C-B85B-99DBF1D45B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678" y="4863969"/>
            <a:ext cx="949371" cy="1322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955D8989-D882-B84F-80B1-6AF6359754A2}"/>
              </a:ext>
            </a:extLst>
          </p:cNvPr>
          <p:cNvSpPr/>
          <p:nvPr/>
        </p:nvSpPr>
        <p:spPr>
          <a:xfrm>
            <a:off x="7500739" y="4927564"/>
            <a:ext cx="1657151" cy="932904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/>
              <a:t>24+ TB</a:t>
            </a:r>
          </a:p>
          <a:p>
            <a:pPr algn="ctr"/>
            <a:r>
              <a:rPr lang="en-US" altLang="ja-JP"/>
              <a:t>free </a:t>
            </a:r>
            <a:r>
              <a:rPr kumimoji="1" lang="en-US" altLang="ja-JP"/>
              <a:t>memory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0308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9622"/>
    </mc:Choice>
    <mc:Fallback>
      <p:transition spd="slow" advTm="59622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572DE-90A1-0244-A3F1-E8539184F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Split Migration </a:t>
            </a:r>
            <a:r>
              <a:rPr lang="en-US" sz="3200" dirty="0"/>
              <a:t>[Suetake et al.'16]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D125A-C8A7-924A-BB76-6224514C2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Migrate a large-memory VM to multiple small hosts</a:t>
            </a:r>
          </a:p>
          <a:p>
            <a:pPr lvl="1"/>
            <a:r>
              <a:rPr lang="en-US" altLang="ja-JP" dirty="0"/>
              <a:t>Divide its memory into smaller pieces</a:t>
            </a:r>
          </a:p>
          <a:p>
            <a:pPr lvl="1"/>
            <a:r>
              <a:rPr lang="en-US" altLang="ja-JP" dirty="0"/>
              <a:t>Transfer them to a main host or sub-hosts</a:t>
            </a:r>
          </a:p>
          <a:p>
            <a:r>
              <a:rPr lang="en-US" altLang="ja-JP" dirty="0"/>
              <a:t>Predict future memory access of the VM</a:t>
            </a:r>
          </a:p>
          <a:p>
            <a:pPr lvl="1"/>
            <a:r>
              <a:rPr lang="en-US" altLang="ja-JP" dirty="0"/>
              <a:t>Likely accessed memory to the main host</a:t>
            </a:r>
          </a:p>
          <a:p>
            <a:pPr lvl="1"/>
            <a:r>
              <a:rPr lang="en-US" altLang="ja-JP" dirty="0"/>
              <a:t>The other memory to sub-hosts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3963B9-6AAD-774C-B733-E100CD546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5</a:t>
            </a:fld>
            <a:endParaRPr kumimoji="1" lang="ja-JP" altLang="en-US"/>
          </a:p>
        </p:txBody>
      </p:sp>
      <p:pic>
        <p:nvPicPr>
          <p:cNvPr id="5" name="図 22">
            <a:extLst>
              <a:ext uri="{FF2B5EF4-FFF2-40B4-BE49-F238E27FC236}">
                <a16:creationId xmlns:a16="http://schemas.microsoft.com/office/drawing/2014/main" id="{41660657-260B-684F-B82A-C1A3B6BB4D8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427" y="4830106"/>
            <a:ext cx="949371" cy="1322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7EB4FA1-87B8-4347-B84E-FEE7041B6DAD}"/>
              </a:ext>
            </a:extLst>
          </p:cNvPr>
          <p:cNvSpPr/>
          <p:nvPr/>
        </p:nvSpPr>
        <p:spPr>
          <a:xfrm>
            <a:off x="1563361" y="4893702"/>
            <a:ext cx="1657150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497863-C37E-FC43-8063-D247BB40D4FA}"/>
              </a:ext>
            </a:extLst>
          </p:cNvPr>
          <p:cNvSpPr txBox="1"/>
          <p:nvPr/>
        </p:nvSpPr>
        <p:spPr>
          <a:xfrm>
            <a:off x="2126477" y="4524369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VM</a:t>
            </a:r>
            <a:endParaRPr kumimoji="1" lang="ja-JP" altLang="en-US"/>
          </a:p>
        </p:txBody>
      </p:sp>
      <p:pic>
        <p:nvPicPr>
          <p:cNvPr id="8" name="図 22">
            <a:extLst>
              <a:ext uri="{FF2B5EF4-FFF2-40B4-BE49-F238E27FC236}">
                <a16:creationId xmlns:a16="http://schemas.microsoft.com/office/drawing/2014/main" id="{5535A2FB-AE02-C445-9475-3C9C840A9F6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9741" y="5097181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6FC3D90-47BC-8A49-B507-E5C738680AE2}"/>
              </a:ext>
            </a:extLst>
          </p:cNvPr>
          <p:cNvSpPr/>
          <p:nvPr/>
        </p:nvSpPr>
        <p:spPr>
          <a:xfrm>
            <a:off x="4728752" y="4893701"/>
            <a:ext cx="1657150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E02341A0-6E3B-144A-9878-8B2810DEB1FA}"/>
              </a:ext>
            </a:extLst>
          </p:cNvPr>
          <p:cNvSpPr/>
          <p:nvPr/>
        </p:nvSpPr>
        <p:spPr>
          <a:xfrm>
            <a:off x="5193902" y="5015686"/>
            <a:ext cx="858319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12 TB</a:t>
            </a:r>
            <a:endParaRPr kumimoji="1" lang="ja-JP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8D94891-358B-6C45-9861-726D3886395B}"/>
              </a:ext>
            </a:extLst>
          </p:cNvPr>
          <p:cNvSpPr txBox="1"/>
          <p:nvPr/>
        </p:nvSpPr>
        <p:spPr>
          <a:xfrm>
            <a:off x="5291868" y="4524368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VM</a:t>
            </a:r>
            <a:endParaRPr kumimoji="1" lang="ja-JP" altLang="en-US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15DF2C23-3725-D144-A536-29EB99BA0D68}"/>
              </a:ext>
            </a:extLst>
          </p:cNvPr>
          <p:cNvSpPr/>
          <p:nvPr/>
        </p:nvSpPr>
        <p:spPr>
          <a:xfrm>
            <a:off x="1727200" y="5015687"/>
            <a:ext cx="1344188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24 TB</a:t>
            </a:r>
            <a:endParaRPr kumimoji="1" lang="ja-JP" altLang="en-US"/>
          </a:p>
        </p:txBody>
      </p:sp>
      <p:sp>
        <p:nvSpPr>
          <p:cNvPr id="13" name="Right Arrow 12">
            <a:extLst>
              <a:ext uri="{FF2B5EF4-FFF2-40B4-BE49-F238E27FC236}">
                <a16:creationId xmlns:a16="http://schemas.microsoft.com/office/drawing/2014/main" id="{FE8F0597-4B3A-A242-81BB-CCD4CCD0829F}"/>
              </a:ext>
            </a:extLst>
          </p:cNvPr>
          <p:cNvSpPr/>
          <p:nvPr/>
        </p:nvSpPr>
        <p:spPr>
          <a:xfrm>
            <a:off x="3071388" y="5223397"/>
            <a:ext cx="2122514" cy="267013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図 22">
            <a:extLst>
              <a:ext uri="{FF2B5EF4-FFF2-40B4-BE49-F238E27FC236}">
                <a16:creationId xmlns:a16="http://schemas.microsoft.com/office/drawing/2014/main" id="{972B2810-70B7-624C-BCBD-3F3103B08C2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4412" y="5097182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2365427F-C3EF-104B-AD5D-9007CAED1571}"/>
              </a:ext>
            </a:extLst>
          </p:cNvPr>
          <p:cNvSpPr/>
          <p:nvPr/>
        </p:nvSpPr>
        <p:spPr>
          <a:xfrm>
            <a:off x="7146685" y="5015687"/>
            <a:ext cx="893440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12 TB</a:t>
            </a:r>
            <a:endParaRPr kumimoji="1" lang="ja-JP" altLang="en-US"/>
          </a:p>
        </p:txBody>
      </p:sp>
      <p:sp>
        <p:nvSpPr>
          <p:cNvPr id="16" name="Curved Up Arrow 15">
            <a:extLst>
              <a:ext uri="{FF2B5EF4-FFF2-40B4-BE49-F238E27FC236}">
                <a16:creationId xmlns:a16="http://schemas.microsoft.com/office/drawing/2014/main" id="{F357B180-DACA-DF4D-8FD9-A3159DD45960}"/>
              </a:ext>
            </a:extLst>
          </p:cNvPr>
          <p:cNvSpPr/>
          <p:nvPr/>
        </p:nvSpPr>
        <p:spPr>
          <a:xfrm flipV="1">
            <a:off x="2657393" y="4418976"/>
            <a:ext cx="4828286" cy="596709"/>
          </a:xfrm>
          <a:prstGeom prst="curvedUp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4C68ACF-B9AD-ED49-A20E-E0447CD4A31C}"/>
              </a:ext>
            </a:extLst>
          </p:cNvPr>
          <p:cNvSpPr txBox="1"/>
          <p:nvPr/>
        </p:nvSpPr>
        <p:spPr>
          <a:xfrm>
            <a:off x="4685374" y="6138696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main host</a:t>
            </a:r>
            <a:endParaRPr kumimoji="1" lang="ja-JP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52456A1-1EB3-F24A-9C5C-F77FF0DA593D}"/>
              </a:ext>
            </a:extLst>
          </p:cNvPr>
          <p:cNvSpPr txBox="1"/>
          <p:nvPr/>
        </p:nvSpPr>
        <p:spPr>
          <a:xfrm>
            <a:off x="7032052" y="6143167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sub-hosts</a:t>
            </a:r>
            <a:endParaRPr kumimoji="1" lang="ja-JP" altLang="en-US"/>
          </a:p>
        </p:txBody>
      </p:sp>
      <p:pic>
        <p:nvPicPr>
          <p:cNvPr id="19" name="図 22">
            <a:extLst>
              <a:ext uri="{FF2B5EF4-FFF2-40B4-BE49-F238E27FC236}">
                <a16:creationId xmlns:a16="http://schemas.microsoft.com/office/drawing/2014/main" id="{CE97BB8E-BE15-9544-B381-BAACE94AE21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3266" y="4934334"/>
            <a:ext cx="414881" cy="578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図 22">
            <a:extLst>
              <a:ext uri="{FF2B5EF4-FFF2-40B4-BE49-F238E27FC236}">
                <a16:creationId xmlns:a16="http://schemas.microsoft.com/office/drawing/2014/main" id="{BC44DFB7-297E-DD42-A769-C285014A032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3266" y="5576907"/>
            <a:ext cx="414881" cy="578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ounded Rectangular Callout 21">
            <a:extLst>
              <a:ext uri="{FF2B5EF4-FFF2-40B4-BE49-F238E27FC236}">
                <a16:creationId xmlns:a16="http://schemas.microsoft.com/office/drawing/2014/main" id="{0310C4F1-789C-CB43-824F-9C2B2D6A9448}"/>
              </a:ext>
            </a:extLst>
          </p:cNvPr>
          <p:cNvSpPr/>
          <p:nvPr/>
        </p:nvSpPr>
        <p:spPr>
          <a:xfrm>
            <a:off x="9379488" y="3973689"/>
            <a:ext cx="1615890" cy="1041996"/>
          </a:xfrm>
          <a:prstGeom prst="wedgeRoundRectCallout">
            <a:avLst>
              <a:gd name="adj1" fmla="val -135445"/>
              <a:gd name="adj2" fmla="val 66659"/>
              <a:gd name="adj3" fmla="val 16667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sort_mig">
            <a:hlinkClick r:id="" action="ppaction://media"/>
            <a:extLst>
              <a:ext uri="{FF2B5EF4-FFF2-40B4-BE49-F238E27FC236}">
                <a16:creationId xmlns:a16="http://schemas.microsoft.com/office/drawing/2014/main" id="{8435E556-8F75-294E-A440-FC9507F03768}"/>
              </a:ext>
            </a:extLst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8825042" y="3180828"/>
            <a:ext cx="2635364" cy="264577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384293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5132"/>
    </mc:Choice>
    <mc:Fallback>
      <p:transition spd="slow" advTm="6513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600" fill="hold"/>
                                        <p:tgtEl>
                                          <p:spTgt spid="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1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</p:timing>
  <p:extLst>
    <p:ext uri="{E180D4A7-C9FB-4DFB-919C-405C955672EB}">
      <p14:showEvtLst xmlns:p14="http://schemas.microsoft.com/office/powerpoint/2010/main">
        <p14:playEvt time="35745" objId="21"/>
        <p14:stopEvt time="52438" objId="21"/>
      </p14:showEvtLst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8BC41-89F4-3E4D-8BE1-2A62F3E55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Split-memory VMs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1B841-8C62-394F-8BF8-61B9D15D6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Run a migrated VM across multiple hosts</a:t>
            </a:r>
          </a:p>
          <a:p>
            <a:pPr lvl="1"/>
            <a:r>
              <a:rPr lang="en-US" altLang="ja-JP" dirty="0"/>
              <a:t>VM core runs in the main host</a:t>
            </a:r>
          </a:p>
          <a:p>
            <a:r>
              <a:rPr lang="en-US" altLang="ja-JP" dirty="0"/>
              <a:t>Perform remote paging between the main host and each sub-host</a:t>
            </a:r>
          </a:p>
          <a:p>
            <a:pPr lvl="1"/>
            <a:r>
              <a:rPr lang="en-US" altLang="ja-JP" dirty="0"/>
              <a:t>Move memory data to the main host when the VM requires it</a:t>
            </a:r>
          </a:p>
          <a:p>
            <a:pPr lvl="1"/>
            <a:r>
              <a:rPr lang="en-US" altLang="ja-JP" dirty="0"/>
              <a:t>Move unused memory data to the sub-host</a:t>
            </a:r>
          </a:p>
          <a:p>
            <a:pPr lvl="1"/>
            <a:endParaRPr lang="en-US" altLang="ja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4674BB-5636-2640-AA5A-0F697D9C7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6</a:t>
            </a:fld>
            <a:endParaRPr kumimoji="1" lang="ja-JP" altLang="en-US"/>
          </a:p>
        </p:txBody>
      </p:sp>
      <p:pic>
        <p:nvPicPr>
          <p:cNvPr id="5" name="図 22">
            <a:extLst>
              <a:ext uri="{FF2B5EF4-FFF2-40B4-BE49-F238E27FC236}">
                <a16:creationId xmlns:a16="http://schemas.microsoft.com/office/drawing/2014/main" id="{1931B640-8269-5B43-80BC-E52BE1EB01F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7350" y="5128300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EAE81B7-C7F7-C840-8C80-D035052A4CFC}"/>
              </a:ext>
            </a:extLst>
          </p:cNvPr>
          <p:cNvSpPr/>
          <p:nvPr/>
        </p:nvSpPr>
        <p:spPr>
          <a:xfrm>
            <a:off x="2536361" y="4924820"/>
            <a:ext cx="1657150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6967B061-D5CF-FA4B-A18D-6E73C86B9E08}"/>
              </a:ext>
            </a:extLst>
          </p:cNvPr>
          <p:cNvSpPr/>
          <p:nvPr/>
        </p:nvSpPr>
        <p:spPr>
          <a:xfrm>
            <a:off x="2882484" y="5046805"/>
            <a:ext cx="904456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12 TB</a:t>
            </a:r>
            <a:endParaRPr kumimoji="1" lang="ja-JP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8A4685D-D8F5-AE4B-A1CD-159A157C87ED}"/>
              </a:ext>
            </a:extLst>
          </p:cNvPr>
          <p:cNvSpPr txBox="1"/>
          <p:nvPr/>
        </p:nvSpPr>
        <p:spPr>
          <a:xfrm>
            <a:off x="3069254" y="4555421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VM</a:t>
            </a:r>
            <a:endParaRPr kumimoji="1" lang="ja-JP" altLang="en-US"/>
          </a:p>
        </p:txBody>
      </p:sp>
      <p:pic>
        <p:nvPicPr>
          <p:cNvPr id="9" name="図 22">
            <a:extLst>
              <a:ext uri="{FF2B5EF4-FFF2-40B4-BE49-F238E27FC236}">
                <a16:creationId xmlns:a16="http://schemas.microsoft.com/office/drawing/2014/main" id="{6ED28CB9-82B6-3E40-8576-E560DDC7DFB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647" y="5100224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62BC989-2210-AA4A-ACF5-F34A81458FD8}"/>
              </a:ext>
            </a:extLst>
          </p:cNvPr>
          <p:cNvSpPr/>
          <p:nvPr/>
        </p:nvSpPr>
        <p:spPr>
          <a:xfrm>
            <a:off x="5907920" y="5018729"/>
            <a:ext cx="886736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12 TB</a:t>
            </a:r>
            <a:endParaRPr kumimoji="1" lang="ja-JP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51C1495-4B2F-0243-8ADB-7C515C840590}"/>
              </a:ext>
            </a:extLst>
          </p:cNvPr>
          <p:cNvSpPr txBox="1"/>
          <p:nvPr/>
        </p:nvSpPr>
        <p:spPr>
          <a:xfrm>
            <a:off x="2492983" y="6169815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main host</a:t>
            </a:r>
            <a:endParaRPr kumimoji="1" lang="ja-JP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011A03-B568-E848-B23D-B59C8F346041}"/>
              </a:ext>
            </a:extLst>
          </p:cNvPr>
          <p:cNvSpPr txBox="1"/>
          <p:nvPr/>
        </p:nvSpPr>
        <p:spPr>
          <a:xfrm>
            <a:off x="5727284" y="6141739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sub-hosts</a:t>
            </a:r>
            <a:endParaRPr kumimoji="1" lang="ja-JP" altLang="en-US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665D369-AF6C-7845-A845-B6DEBEE19211}"/>
              </a:ext>
            </a:extLst>
          </p:cNvPr>
          <p:cNvCxnSpPr>
            <a:cxnSpLocks/>
          </p:cNvCxnSpPr>
          <p:nvPr/>
        </p:nvCxnSpPr>
        <p:spPr>
          <a:xfrm>
            <a:off x="3786940" y="5238923"/>
            <a:ext cx="2120980" cy="0"/>
          </a:xfrm>
          <a:prstGeom prst="straightConnector1">
            <a:avLst/>
          </a:prstGeom>
          <a:ln w="28575" cmpd="sng">
            <a:solidFill>
              <a:schemeClr val="tx2"/>
            </a:solidFill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D6274CF-A83A-9E4A-BC73-C983B387AD35}"/>
              </a:ext>
            </a:extLst>
          </p:cNvPr>
          <p:cNvCxnSpPr>
            <a:cxnSpLocks/>
          </p:cNvCxnSpPr>
          <p:nvPr/>
        </p:nvCxnSpPr>
        <p:spPr>
          <a:xfrm>
            <a:off x="3786940" y="5476165"/>
            <a:ext cx="2125578" cy="0"/>
          </a:xfrm>
          <a:prstGeom prst="straightConnector1">
            <a:avLst/>
          </a:prstGeom>
          <a:ln w="28575" cmpd="sng">
            <a:solidFill>
              <a:schemeClr val="tx2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BA75AE8-2C0C-AA40-88B5-269C9410C92E}"/>
              </a:ext>
            </a:extLst>
          </p:cNvPr>
          <p:cNvSpPr txBox="1"/>
          <p:nvPr/>
        </p:nvSpPr>
        <p:spPr>
          <a:xfrm>
            <a:off x="4503139" y="4534200"/>
            <a:ext cx="902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i="1">
                <a:solidFill>
                  <a:schemeClr val="tx2"/>
                </a:solidFill>
              </a:rPr>
              <a:t>remote</a:t>
            </a:r>
          </a:p>
          <a:p>
            <a:pPr algn="ctr"/>
            <a:r>
              <a:rPr lang="en-US" altLang="ja-JP" i="1">
                <a:solidFill>
                  <a:schemeClr val="tx2"/>
                </a:solidFill>
              </a:rPr>
              <a:t>paging</a:t>
            </a:r>
            <a:endParaRPr kumimoji="1" lang="ja-JP" altLang="en-US" i="1">
              <a:solidFill>
                <a:schemeClr val="tx2"/>
              </a:solidFill>
            </a:endParaRPr>
          </a:p>
        </p:txBody>
      </p:sp>
      <p:pic>
        <p:nvPicPr>
          <p:cNvPr id="16" name="図 22">
            <a:extLst>
              <a:ext uri="{FF2B5EF4-FFF2-40B4-BE49-F238E27FC236}">
                <a16:creationId xmlns:a16="http://schemas.microsoft.com/office/drawing/2014/main" id="{790C952A-A75D-CC49-B09F-F00349BC307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5592" y="4949860"/>
            <a:ext cx="414881" cy="578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図 22">
            <a:extLst>
              <a:ext uri="{FF2B5EF4-FFF2-40B4-BE49-F238E27FC236}">
                <a16:creationId xmlns:a16="http://schemas.microsoft.com/office/drawing/2014/main" id="{34C0C101-E788-5643-B1AD-87604180883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5592" y="5563613"/>
            <a:ext cx="414881" cy="578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ounded Rectangular Callout 18">
            <a:extLst>
              <a:ext uri="{FF2B5EF4-FFF2-40B4-BE49-F238E27FC236}">
                <a16:creationId xmlns:a16="http://schemas.microsoft.com/office/drawing/2014/main" id="{B2DA4B55-F53A-8E45-8615-52652B4A1E39}"/>
              </a:ext>
            </a:extLst>
          </p:cNvPr>
          <p:cNvSpPr/>
          <p:nvPr/>
        </p:nvSpPr>
        <p:spPr>
          <a:xfrm>
            <a:off x="8439928" y="4073254"/>
            <a:ext cx="1386311" cy="1042513"/>
          </a:xfrm>
          <a:prstGeom prst="wedgeRoundRectCallout">
            <a:avLst>
              <a:gd name="adj1" fmla="val -175346"/>
              <a:gd name="adj2" fmla="val 55830"/>
              <a:gd name="adj3" fmla="val 16667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sort_after">
            <a:hlinkClick r:id="" action="ppaction://media"/>
            <a:extLst>
              <a:ext uri="{FF2B5EF4-FFF2-40B4-BE49-F238E27FC236}">
                <a16:creationId xmlns:a16="http://schemas.microsoft.com/office/drawing/2014/main" id="{56977027-A50C-6A43-9FE0-C0F344B2B237}"/>
              </a:ext>
            </a:extLst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7980818" y="3987460"/>
            <a:ext cx="2493991" cy="2503844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EEF21771-0515-A245-9DE9-E27304C9FA7B}"/>
              </a:ext>
            </a:extLst>
          </p:cNvPr>
          <p:cNvSpPr txBox="1"/>
          <p:nvPr/>
        </p:nvSpPr>
        <p:spPr>
          <a:xfrm>
            <a:off x="5834900" y="4339933"/>
            <a:ext cx="10182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/>
              <a:t>remote</a:t>
            </a:r>
          </a:p>
          <a:p>
            <a:pPr algn="ctr"/>
            <a:r>
              <a:rPr lang="en-US" altLang="ja-JP"/>
              <a:t>memory</a:t>
            </a:r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79099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3745"/>
    </mc:Choice>
    <mc:Fallback>
      <p:transition spd="slow" advTm="7374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467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1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  <p:extLst>
    <p:ext uri="{E180D4A7-C9FB-4DFB-919C-405C955672EB}">
      <p14:showEvtLst xmlns:p14="http://schemas.microsoft.com/office/powerpoint/2010/main">
        <p14:playEvt time="53686" objId="18"/>
        <p14:stopEvt time="71244" objId="18"/>
      </p14:showEvtLst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25A0A-2101-8746-9328-3D8DF2555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 of Split Migration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55519A-2776-9C49-AA87-7B466AF3D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The migration time is only 5% longer</a:t>
            </a:r>
          </a:p>
          <a:p>
            <a:pPr lvl="1"/>
            <a:r>
              <a:rPr lang="en-US" altLang="ja-JP" dirty="0"/>
              <a:t>Overhead of sending extra information</a:t>
            </a:r>
          </a:p>
          <a:p>
            <a:r>
              <a:rPr lang="en-US" altLang="ja-JP" dirty="0"/>
              <a:t>The stable throughput of in-memory database is almost the same</a:t>
            </a:r>
          </a:p>
          <a:p>
            <a:pPr lvl="1"/>
            <a:r>
              <a:rPr lang="en-US" altLang="ja-JP" dirty="0"/>
              <a:t>Degraded just after split migration, but restored in 5 seconds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20E96-7172-E84F-803C-20EF7380C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7</a:t>
            </a:fld>
            <a:endParaRPr kumimoji="1" lang="ja-JP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F96A922-093C-0645-996C-AA3735BED0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13705348"/>
              </p:ext>
            </p:extLst>
          </p:nvPr>
        </p:nvGraphicFramePr>
        <p:xfrm>
          <a:off x="6232711" y="3792512"/>
          <a:ext cx="4965867" cy="2999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D6493C6D-CA9B-304F-9AC5-645D058C66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5242253"/>
              </p:ext>
            </p:extLst>
          </p:nvPr>
        </p:nvGraphicFramePr>
        <p:xfrm>
          <a:off x="1510108" y="3918667"/>
          <a:ext cx="3822096" cy="2786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88112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2352"/>
    </mc:Choice>
    <mc:Fallback>
      <p:transition spd="slow" advTm="42352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2FEA0-4036-0A47-B344-ABD87FFA2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Research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AA3DE-D688-CE4D-BF52-CE3AC560A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Various issues arise by introducing split-memory VMs</a:t>
            </a:r>
          </a:p>
          <a:p>
            <a:pPr lvl="1"/>
            <a:r>
              <a:rPr lang="en-US"/>
              <a:t>How do we migrate split-memory VMs flexibly and efficiently?</a:t>
            </a:r>
          </a:p>
          <a:p>
            <a:pPr lvl="1"/>
            <a:r>
              <a:rPr lang="en-US"/>
              <a:t>How do we improve the performance of split-memory VMs?</a:t>
            </a:r>
          </a:p>
          <a:p>
            <a:pPr lvl="1"/>
            <a:r>
              <a:rPr lang="en-US"/>
              <a:t>How do we make split-memory VMs more reliable?</a:t>
            </a:r>
          </a:p>
          <a:p>
            <a:pPr lvl="1"/>
            <a:r>
              <a:rPr lang="en-US"/>
              <a:t>How do we use various types of underlying hosts and networks?</a:t>
            </a:r>
          </a:p>
          <a:p>
            <a:pPr lvl="1"/>
            <a:r>
              <a:rPr lang="en-US">
                <a:solidFill>
                  <a:srgbClr val="FF0000"/>
                </a:solidFill>
              </a:rPr>
              <a:t>How do we monitor split-memory VMs securely?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80BD7E-538C-3241-8055-34FBBC88E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458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7245"/>
    </mc:Choice>
    <mc:Fallback>
      <p:transition spd="slow" advTm="27245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A5493-DB3F-1043-A72E-041831EF5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IDS Offloading  </a:t>
            </a:r>
            <a:r>
              <a:rPr lang="en-US" sz="2800" dirty="0"/>
              <a:t>[Garfinkel et al.'03]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1A575E-5874-224B-9379-888550575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Intrusion detection systems (IDS) are widely used</a:t>
            </a:r>
          </a:p>
          <a:p>
            <a:pPr lvl="1"/>
            <a:r>
              <a:rPr lang="en-US" altLang="ja-JP" dirty="0"/>
              <a:t>Easily disabled by intruders into VMs</a:t>
            </a:r>
          </a:p>
          <a:p>
            <a:r>
              <a:rPr lang="en-US" altLang="ja-JP" dirty="0"/>
              <a:t>IDS offloading runs IDS outside target VMs securely</a:t>
            </a:r>
          </a:p>
          <a:p>
            <a:pPr lvl="1"/>
            <a:r>
              <a:rPr lang="en-US" altLang="ja-JP" dirty="0"/>
              <a:t>Intruders cannot disable offloaded IDS</a:t>
            </a:r>
          </a:p>
          <a:p>
            <a:pPr lvl="1"/>
            <a:r>
              <a:rPr lang="en-US" altLang="ja-JP" dirty="0"/>
              <a:t>IDS analyzes the memory of VMs to obtain system states</a:t>
            </a:r>
          </a:p>
          <a:p>
            <a:pPr lvl="1"/>
            <a:r>
              <a:rPr lang="en-US" altLang="ja-JP" dirty="0"/>
              <a:t>It analyzes the file system in virtual disks to access files</a:t>
            </a:r>
            <a:endParaRPr lang="ja-JP" altLang="en-US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90BE4-FF43-0444-95A8-CEF305958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9</a:t>
            </a:fld>
            <a:endParaRPr kumimoji="1" lang="ja-JP" altLang="en-US"/>
          </a:p>
        </p:txBody>
      </p:sp>
      <p:pic>
        <p:nvPicPr>
          <p:cNvPr id="5" name="図 22">
            <a:extLst>
              <a:ext uri="{FF2B5EF4-FFF2-40B4-BE49-F238E27FC236}">
                <a16:creationId xmlns:a16="http://schemas.microsoft.com/office/drawing/2014/main" id="{7B39496C-EE67-D847-BE37-A8B3EEA6A8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0840" y="5106443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200E79A-1EF5-7346-83E2-F54F0E41F2D3}"/>
              </a:ext>
            </a:extLst>
          </p:cNvPr>
          <p:cNvSpPr/>
          <p:nvPr/>
        </p:nvSpPr>
        <p:spPr>
          <a:xfrm>
            <a:off x="8259851" y="4902963"/>
            <a:ext cx="1657150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4C3568B0-82B3-E043-A000-F5C114512CAB}"/>
              </a:ext>
            </a:extLst>
          </p:cNvPr>
          <p:cNvSpPr/>
          <p:nvPr/>
        </p:nvSpPr>
        <p:spPr>
          <a:xfrm>
            <a:off x="8550025" y="5084586"/>
            <a:ext cx="1076797" cy="59236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memory</a:t>
            </a:r>
            <a:endParaRPr kumimoji="1" lang="ja-JP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FBAE52-B0D7-D040-8DF6-0C9C9BF12C35}"/>
              </a:ext>
            </a:extLst>
          </p:cNvPr>
          <p:cNvSpPr txBox="1"/>
          <p:nvPr/>
        </p:nvSpPr>
        <p:spPr>
          <a:xfrm>
            <a:off x="8822967" y="453363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VM</a:t>
            </a:r>
            <a:endParaRPr kumimoji="1" lang="ja-JP" altLang="en-US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9DBB153-4FC5-5B4B-8273-231F80731E9E}"/>
              </a:ext>
            </a:extLst>
          </p:cNvPr>
          <p:cNvSpPr/>
          <p:nvPr/>
        </p:nvSpPr>
        <p:spPr>
          <a:xfrm>
            <a:off x="6717850" y="5023738"/>
            <a:ext cx="1279667" cy="69135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>
                <a:solidFill>
                  <a:schemeClr val="tx1"/>
                </a:solidFill>
              </a:rPr>
              <a:t>offloaded</a:t>
            </a:r>
          </a:p>
          <a:p>
            <a:pPr algn="ctr"/>
            <a:r>
              <a:rPr kumimoji="1" lang="en-US" altLang="ja-JP">
                <a:solidFill>
                  <a:schemeClr val="tx1"/>
                </a:solidFill>
              </a:rPr>
              <a:t>IDS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Left Arrow 10">
            <a:extLst>
              <a:ext uri="{FF2B5EF4-FFF2-40B4-BE49-F238E27FC236}">
                <a16:creationId xmlns:a16="http://schemas.microsoft.com/office/drawing/2014/main" id="{482EC9D6-FEAD-DD4F-8C3E-2F28D0B7107F}"/>
              </a:ext>
            </a:extLst>
          </p:cNvPr>
          <p:cNvSpPr/>
          <p:nvPr/>
        </p:nvSpPr>
        <p:spPr>
          <a:xfrm flipH="1">
            <a:off x="8055041" y="5212486"/>
            <a:ext cx="450658" cy="378041"/>
          </a:xfrm>
          <a:prstGeom prst="lef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" name="図 12" descr="MC900389182.WMF">
            <a:extLst>
              <a:ext uri="{FF2B5EF4-FFF2-40B4-BE49-F238E27FC236}">
                <a16:creationId xmlns:a16="http://schemas.microsoft.com/office/drawing/2014/main" id="{259B39B4-3CBD-5A47-ACD6-417BD90801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719291" y="4746306"/>
            <a:ext cx="470647" cy="592367"/>
          </a:xfrm>
          <a:prstGeom prst="rect">
            <a:avLst/>
          </a:prstGeom>
        </p:spPr>
      </p:pic>
      <p:pic>
        <p:nvPicPr>
          <p:cNvPr id="14" name="図 22">
            <a:extLst>
              <a:ext uri="{FF2B5EF4-FFF2-40B4-BE49-F238E27FC236}">
                <a16:creationId xmlns:a16="http://schemas.microsoft.com/office/drawing/2014/main" id="{8261C7B4-E32C-D541-A641-58AEAE1EB6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264" y="5106443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5AE97D6-66F7-6248-9516-C1333564E483}"/>
              </a:ext>
            </a:extLst>
          </p:cNvPr>
          <p:cNvSpPr/>
          <p:nvPr/>
        </p:nvSpPr>
        <p:spPr>
          <a:xfrm>
            <a:off x="2415275" y="4902963"/>
            <a:ext cx="1657150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3944D77-D9E4-BE43-82C2-FBF75D4959C9}"/>
              </a:ext>
            </a:extLst>
          </p:cNvPr>
          <p:cNvSpPr txBox="1"/>
          <p:nvPr/>
        </p:nvSpPr>
        <p:spPr>
          <a:xfrm>
            <a:off x="2978391" y="453363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VM</a:t>
            </a:r>
            <a:endParaRPr kumimoji="1" lang="ja-JP" altLang="en-US"/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AE14E808-EF8B-7F4A-8124-E0BFC6FD5534}"/>
              </a:ext>
            </a:extLst>
          </p:cNvPr>
          <p:cNvSpPr/>
          <p:nvPr/>
        </p:nvSpPr>
        <p:spPr>
          <a:xfrm>
            <a:off x="2813162" y="5121631"/>
            <a:ext cx="861372" cy="49556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>
                <a:solidFill>
                  <a:schemeClr val="tx1"/>
                </a:solidFill>
              </a:rPr>
              <a:t>IDS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0" name="図 12" descr="MC900389182.WMF">
            <a:extLst>
              <a:ext uri="{FF2B5EF4-FFF2-40B4-BE49-F238E27FC236}">
                <a16:creationId xmlns:a16="http://schemas.microsoft.com/office/drawing/2014/main" id="{A5F54E09-C702-AB4A-A83E-4F56465694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74715" y="4754164"/>
            <a:ext cx="470647" cy="592367"/>
          </a:xfrm>
          <a:prstGeom prst="rect">
            <a:avLst/>
          </a:prstGeom>
        </p:spPr>
      </p:pic>
      <p:sp>
        <p:nvSpPr>
          <p:cNvPr id="21" name="Explosion 2 20">
            <a:extLst>
              <a:ext uri="{FF2B5EF4-FFF2-40B4-BE49-F238E27FC236}">
                <a16:creationId xmlns:a16="http://schemas.microsoft.com/office/drawing/2014/main" id="{367C5440-D7B2-DA46-BB86-45D4D18ACBD2}"/>
              </a:ext>
            </a:extLst>
          </p:cNvPr>
          <p:cNvSpPr/>
          <p:nvPr/>
        </p:nvSpPr>
        <p:spPr>
          <a:xfrm>
            <a:off x="3420623" y="5051761"/>
            <a:ext cx="334324" cy="294770"/>
          </a:xfrm>
          <a:prstGeom prst="irregularSeal2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F0432BD-2632-2642-8CD2-F0AFEAC19A6C}"/>
              </a:ext>
            </a:extLst>
          </p:cNvPr>
          <p:cNvCxnSpPr>
            <a:cxnSpLocks/>
          </p:cNvCxnSpPr>
          <p:nvPr/>
        </p:nvCxnSpPr>
        <p:spPr>
          <a:xfrm>
            <a:off x="5647338" y="4380089"/>
            <a:ext cx="0" cy="1998133"/>
          </a:xfrm>
          <a:prstGeom prst="line">
            <a:avLst/>
          </a:prstGeom>
          <a:ln w="38100" cmpd="sng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2A6EF3F8-1E92-5D45-B8CB-D34B4642E679}"/>
              </a:ext>
            </a:extLst>
          </p:cNvPr>
          <p:cNvSpPr txBox="1"/>
          <p:nvPr/>
        </p:nvSpPr>
        <p:spPr>
          <a:xfrm>
            <a:off x="4120356" y="5250756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intruder</a:t>
            </a:r>
          </a:p>
        </p:txBody>
      </p:sp>
    </p:spTree>
    <p:extLst>
      <p:ext uri="{BB962C8B-B14F-4D97-AF65-F5344CB8AC3E}">
        <p14:creationId xmlns:p14="http://schemas.microsoft.com/office/powerpoint/2010/main" val="208058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9963"/>
    </mc:Choice>
    <mc:Fallback>
      <p:transition spd="slow" advTm="59963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5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3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エッセンシャル">
  <a:themeElements>
    <a:clrScheme name="エッセンシャル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エッセンシャル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エッセンシャル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>
    <a:lnDef>
      <a:spPr>
        <a:ln w="38100" cmpd="sng">
          <a:solidFill>
            <a:schemeClr val="tx1"/>
          </a:solidFill>
          <a:headEnd type="none" w="med" len="med"/>
          <a:tailEnd type="arrow" w="med" len="med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エッセンシャル.thmx</Template>
  <TotalTime>132581</TotalTime>
  <Words>2930</Words>
  <Application>Microsoft Macintosh PowerPoint</Application>
  <PresentationFormat>Widescreen</PresentationFormat>
  <Paragraphs>405</Paragraphs>
  <Slides>17</Slides>
  <Notes>17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Arial Black</vt:lpstr>
      <vt:lpstr>Calibri</vt:lpstr>
      <vt:lpstr>Tahoma</vt:lpstr>
      <vt:lpstr>エッセンシャル</vt:lpstr>
      <vt:lpstr>Secure Monitoring of Virtual Machines with Memory Split into Multiple Hosts</vt:lpstr>
      <vt:lpstr>Large-memory VMs</vt:lpstr>
      <vt:lpstr>VM Migration</vt:lpstr>
      <vt:lpstr>Issues of Migrating Large-memory VMs</vt:lpstr>
      <vt:lpstr>Split Migration [Suetake et al.'16]</vt:lpstr>
      <vt:lpstr>Split-memory VMs</vt:lpstr>
      <vt:lpstr>Performance of Split Migration</vt:lpstr>
      <vt:lpstr>Research Issues</vt:lpstr>
      <vt:lpstr>IDS Offloading  [Garfinkel et al.'03]</vt:lpstr>
      <vt:lpstr>IDS Offloading for Split-memory VMs</vt:lpstr>
      <vt:lpstr>Our Approach: VMemTrans</vt:lpstr>
      <vt:lpstr>Access to Remote Memory</vt:lpstr>
      <vt:lpstr>Two Methods for Obtaining Remote Memory</vt:lpstr>
      <vt:lpstr>Support for Offloaded Legacy IDS</vt:lpstr>
      <vt:lpstr>Offloading Chkrootkit</vt:lpstr>
      <vt:lpstr>Performance of VMemTrans</vt:lpstr>
      <vt:lpstr>Conclusion</vt:lpstr>
    </vt:vector>
  </TitlesOfParts>
  <Company>Kyushu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クラウドにおける 仮想マシン・セキュリティ</dc:title>
  <dc:creator>Kourai Kenichi</dc:creator>
  <cp:lastModifiedBy>Microsoft Office User</cp:lastModifiedBy>
  <cp:revision>2342</cp:revision>
  <cp:lastPrinted>2018-07-02T11:44:12Z</cp:lastPrinted>
  <dcterms:created xsi:type="dcterms:W3CDTF">2014-07-04T01:06:17Z</dcterms:created>
  <dcterms:modified xsi:type="dcterms:W3CDTF">2019-11-10T15:38:17Z</dcterms:modified>
</cp:coreProperties>
</file>