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61" r:id="rId5"/>
    <p:sldId id="299" r:id="rId6"/>
    <p:sldId id="296" r:id="rId7"/>
    <p:sldId id="297" r:id="rId8"/>
    <p:sldId id="260" r:id="rId9"/>
    <p:sldId id="263" r:id="rId10"/>
    <p:sldId id="264" r:id="rId11"/>
    <p:sldId id="267" r:id="rId12"/>
    <p:sldId id="268" r:id="rId13"/>
    <p:sldId id="265" r:id="rId14"/>
    <p:sldId id="266" r:id="rId15"/>
    <p:sldId id="290" r:id="rId16"/>
    <p:sldId id="292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 type="screen4x3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ユーザー" initials="Offic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79D2"/>
    <a:srgbClr val="EC6A75"/>
    <a:srgbClr val="B476D1"/>
    <a:srgbClr val="6DDDF4"/>
    <a:srgbClr val="FFA1CD"/>
    <a:srgbClr val="C00000"/>
    <a:srgbClr val="8365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34" autoAdjust="0"/>
    <p:restoredTop sz="70925" autoAdjust="0"/>
  </p:normalViewPr>
  <p:slideViewPr>
    <p:cSldViewPr snapToGrid="0" snapToObjects="1">
      <p:cViewPr>
        <p:scale>
          <a:sx n="93" d="100"/>
          <a:sy n="93" d="100"/>
        </p:scale>
        <p:origin x="2096" y="144"/>
      </p:cViewPr>
      <p:guideLst/>
    </p:cSldViewPr>
  </p:slideViewPr>
  <p:outlineViewPr>
    <p:cViewPr>
      <p:scale>
        <a:sx n="33" d="100"/>
        <a:sy n="33" d="100"/>
      </p:scale>
      <p:origin x="0" y="-113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154" d="100"/>
          <a:sy n="154" d="100"/>
        </p:scale>
        <p:origin x="200" y="2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commentAuthors" Target="commentAuthors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/Users/murayu/Downloads/&#23455;&#39443;2-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/Users/murayu/Downloads/&#23455;&#39443;2-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//Users/murayu/Downloads/&#23455;&#39443;2-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oleObject" Target="file:////Users/murayu/Downloads/&#23455;&#39443;2-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naive</c:v>
          </c:tx>
          <c:spPr>
            <a:solidFill>
              <a:srgbClr val="497EAF"/>
            </a:solidFill>
            <a:ln>
              <a:noFill/>
            </a:ln>
            <a:effectLst/>
          </c:spPr>
          <c:invertIfNegative val="0"/>
          <c:val>
            <c:numRef>
              <c:f>マイグレーション性能!$L$13</c:f>
              <c:numCache>
                <c:formatCode>General</c:formatCode>
                <c:ptCount val="1"/>
                <c:pt idx="0">
                  <c:v>18.148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422-4DC4-8DC4-A84B9D1CE53F}"/>
            </c:ext>
          </c:extLst>
        </c:ser>
        <c:ser>
          <c:idx val="3"/>
          <c:order val="1"/>
          <c:tx>
            <c:v>split</c:v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マイグレーション性能!$L$16</c:f>
              <c:numCache>
                <c:formatCode>General</c:formatCode>
                <c:ptCount val="1"/>
                <c:pt idx="0">
                  <c:v>11.2744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143-5249-A5A9-59DF25B096CD}"/>
            </c:ext>
          </c:extLst>
        </c:ser>
        <c:ser>
          <c:idx val="1"/>
          <c:order val="2"/>
          <c:tx>
            <c:v>ideal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マイグレーション性能!$L$14</c:f>
              <c:numCache>
                <c:formatCode>General</c:formatCode>
                <c:ptCount val="1"/>
                <c:pt idx="0">
                  <c:v>11.1822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422-4DC4-8DC4-A84B9D1CE53F}"/>
            </c:ext>
          </c:extLst>
        </c:ser>
        <c:ser>
          <c:idx val="2"/>
          <c:order val="3"/>
          <c:tx>
            <c:strRef>
              <c:f>マイグレーション性能!$K$15</c:f>
              <c:strCache>
                <c:ptCount val="1"/>
                <c:pt idx="0">
                  <c:v>VMemDirect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val>
            <c:numRef>
              <c:f>マイグレーション性能!$L$15</c:f>
              <c:numCache>
                <c:formatCode>General</c:formatCode>
                <c:ptCount val="1"/>
                <c:pt idx="0">
                  <c:v>11.152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422-4DC4-8DC4-A84B9D1CE5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8"/>
        <c:overlap val="-41"/>
        <c:axId val="1097968672"/>
        <c:axId val="1097972480"/>
      </c:barChart>
      <c:catAx>
        <c:axId val="10979686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97972480"/>
        <c:crosses val="autoZero"/>
        <c:auto val="1"/>
        <c:lblAlgn val="ctr"/>
        <c:lblOffset val="100"/>
        <c:noMultiLvlLbl val="0"/>
      </c:catAx>
      <c:valAx>
        <c:axId val="1097972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migration time (sec)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97968672"/>
        <c:crosses val="autoZero"/>
        <c:crossBetween val="between"/>
      </c:valAx>
      <c:spPr>
        <a:noFill/>
        <a:ln>
          <a:solidFill>
            <a:schemeClr val="bg2"/>
          </a:solidFill>
        </a:ln>
        <a:effectLst/>
      </c:spPr>
    </c:plotArea>
    <c:legend>
      <c:legendPos val="tr"/>
      <c:layout>
        <c:manualLayout>
          <c:xMode val="edge"/>
          <c:yMode val="edge"/>
          <c:x val="0.502893805326355"/>
          <c:y val="0.0720011111982516"/>
          <c:w val="0.470813028616745"/>
          <c:h val="0.31741214273858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 b="1">
          <a:latin typeface="+mn-lt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naive</c:v>
          </c:tx>
          <c:spPr>
            <a:solidFill>
              <a:srgbClr val="477DAF"/>
            </a:solidFill>
            <a:ln>
              <a:noFill/>
            </a:ln>
            <a:effectLst/>
          </c:spPr>
          <c:invertIfNegative val="0"/>
          <c:val>
            <c:numRef>
              <c:f>マイグレーション性能!$N$13</c:f>
              <c:numCache>
                <c:formatCode>General</c:formatCode>
                <c:ptCount val="1"/>
                <c:pt idx="0">
                  <c:v>1.628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11F-44D0-8E78-ABA12B5DF63F}"/>
            </c:ext>
          </c:extLst>
        </c:ser>
        <c:ser>
          <c:idx val="3"/>
          <c:order val="1"/>
          <c:tx>
            <c:v>split</c:v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マイグレーション性能!$N$16</c:f>
              <c:numCache>
                <c:formatCode>General</c:formatCode>
                <c:ptCount val="1"/>
                <c:pt idx="0">
                  <c:v>0.4774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EF8-C043-AD11-E084EADB042B}"/>
            </c:ext>
          </c:extLst>
        </c:ser>
        <c:ser>
          <c:idx val="1"/>
          <c:order val="2"/>
          <c:tx>
            <c:v>ideal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マイグレーション性能!$N$14</c:f>
              <c:numCache>
                <c:formatCode>General</c:formatCode>
                <c:ptCount val="1"/>
                <c:pt idx="0">
                  <c:v>0.3916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11F-44D0-8E78-ABA12B5DF63F}"/>
            </c:ext>
          </c:extLst>
        </c:ser>
        <c:ser>
          <c:idx val="2"/>
          <c:order val="3"/>
          <c:tx>
            <c:strRef>
              <c:f>マイグレーション性能!$K$15</c:f>
              <c:strCache>
                <c:ptCount val="1"/>
                <c:pt idx="0">
                  <c:v>VMemDirect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val>
            <c:numRef>
              <c:f>マイグレーション性能!$N$15</c:f>
              <c:numCache>
                <c:formatCode>General</c:formatCode>
                <c:ptCount val="1"/>
                <c:pt idx="0">
                  <c:v>0.3856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11F-44D0-8E78-ABA12B5DF6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8"/>
        <c:overlap val="-41"/>
        <c:axId val="1128510368"/>
        <c:axId val="1208302272"/>
      </c:barChart>
      <c:catAx>
        <c:axId val="11285103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08302272"/>
        <c:crosses val="autoZero"/>
        <c:auto val="1"/>
        <c:lblAlgn val="ctr"/>
        <c:lblOffset val="100"/>
        <c:noMultiLvlLbl val="0"/>
      </c:catAx>
      <c:valAx>
        <c:axId val="1208302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downtime (sec)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28510368"/>
        <c:crosses val="autoZero"/>
        <c:crossBetween val="between"/>
        <c:majorUnit val="0.5"/>
      </c:valAx>
      <c:spPr>
        <a:noFill/>
        <a:ln>
          <a:solidFill>
            <a:schemeClr val="bg2"/>
          </a:solidFill>
        </a:ln>
        <a:effectLst/>
      </c:spPr>
    </c:plotArea>
    <c:legend>
      <c:legendPos val="tr"/>
      <c:layout>
        <c:manualLayout>
          <c:xMode val="edge"/>
          <c:yMode val="edge"/>
          <c:x val="0.603127424773514"/>
          <c:y val="0.0815160694760616"/>
          <c:w val="0.392494305357644"/>
          <c:h val="0.380462456756708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 b="1">
          <a:latin typeface="+mn-lt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v>VMemDirect</c:v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'memcached(5-12G)'!$B$83:$B$118</c:f>
              <c:numCache>
                <c:formatCode>General</c:formatCode>
                <c:ptCount val="3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</c:numCache>
            </c:numRef>
          </c:cat>
          <c:val>
            <c:numRef>
              <c:f>'memcached(5-12G)'!$N$206:$N$241</c:f>
              <c:numCache>
                <c:formatCode>General</c:formatCode>
                <c:ptCount val="36"/>
                <c:pt idx="0">
                  <c:v>2.201</c:v>
                </c:pt>
                <c:pt idx="1">
                  <c:v>4.751</c:v>
                </c:pt>
                <c:pt idx="2">
                  <c:v>13.841</c:v>
                </c:pt>
                <c:pt idx="3">
                  <c:v>27.05399999999999</c:v>
                </c:pt>
                <c:pt idx="4">
                  <c:v>24.241</c:v>
                </c:pt>
                <c:pt idx="5">
                  <c:v>14.634</c:v>
                </c:pt>
                <c:pt idx="6">
                  <c:v>22.197</c:v>
                </c:pt>
                <c:pt idx="7">
                  <c:v>43.83300000000001</c:v>
                </c:pt>
                <c:pt idx="8">
                  <c:v>28.206</c:v>
                </c:pt>
                <c:pt idx="9">
                  <c:v>34.708</c:v>
                </c:pt>
                <c:pt idx="10">
                  <c:v>42.764</c:v>
                </c:pt>
                <c:pt idx="11">
                  <c:v>34.732</c:v>
                </c:pt>
                <c:pt idx="12">
                  <c:v>31.3</c:v>
                </c:pt>
                <c:pt idx="13">
                  <c:v>33.341</c:v>
                </c:pt>
                <c:pt idx="14">
                  <c:v>42.13</c:v>
                </c:pt>
                <c:pt idx="15">
                  <c:v>55.423</c:v>
                </c:pt>
                <c:pt idx="16">
                  <c:v>32.246</c:v>
                </c:pt>
                <c:pt idx="17">
                  <c:v>52.16300000000001</c:v>
                </c:pt>
                <c:pt idx="18">
                  <c:v>42.813</c:v>
                </c:pt>
                <c:pt idx="19">
                  <c:v>27.222</c:v>
                </c:pt>
                <c:pt idx="20">
                  <c:v>28.841</c:v>
                </c:pt>
                <c:pt idx="21">
                  <c:v>26.19600000000001</c:v>
                </c:pt>
                <c:pt idx="22">
                  <c:v>36.859</c:v>
                </c:pt>
                <c:pt idx="23">
                  <c:v>32.959</c:v>
                </c:pt>
                <c:pt idx="24">
                  <c:v>30.98</c:v>
                </c:pt>
                <c:pt idx="25">
                  <c:v>34.39</c:v>
                </c:pt>
                <c:pt idx="26">
                  <c:v>26.716</c:v>
                </c:pt>
                <c:pt idx="27">
                  <c:v>47.37</c:v>
                </c:pt>
                <c:pt idx="28">
                  <c:v>38.21700000000001</c:v>
                </c:pt>
                <c:pt idx="29">
                  <c:v>46.737</c:v>
                </c:pt>
                <c:pt idx="30">
                  <c:v>35.97</c:v>
                </c:pt>
                <c:pt idx="31">
                  <c:v>43.308</c:v>
                </c:pt>
                <c:pt idx="32">
                  <c:v>39.725</c:v>
                </c:pt>
                <c:pt idx="33">
                  <c:v>44.927</c:v>
                </c:pt>
                <c:pt idx="34">
                  <c:v>37.385</c:v>
                </c:pt>
                <c:pt idx="35">
                  <c:v>32.63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23C-6C4A-B0A0-59FF520CB472}"/>
            </c:ext>
          </c:extLst>
        </c:ser>
        <c:ser>
          <c:idx val="4"/>
          <c:order val="1"/>
          <c:tx>
            <c:v>ideal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'memcached(5-12G)'!$M$206:$M$241</c:f>
              <c:numCache>
                <c:formatCode>General</c:formatCode>
                <c:ptCount val="36"/>
                <c:pt idx="0">
                  <c:v>16.64</c:v>
                </c:pt>
                <c:pt idx="1">
                  <c:v>31.878</c:v>
                </c:pt>
                <c:pt idx="2">
                  <c:v>38.161</c:v>
                </c:pt>
                <c:pt idx="3">
                  <c:v>42.511</c:v>
                </c:pt>
                <c:pt idx="4">
                  <c:v>45.395</c:v>
                </c:pt>
                <c:pt idx="5">
                  <c:v>45.854</c:v>
                </c:pt>
                <c:pt idx="6">
                  <c:v>45.62600000000001</c:v>
                </c:pt>
                <c:pt idx="7">
                  <c:v>47.485</c:v>
                </c:pt>
                <c:pt idx="8">
                  <c:v>47.363</c:v>
                </c:pt>
                <c:pt idx="9">
                  <c:v>47.609</c:v>
                </c:pt>
                <c:pt idx="10">
                  <c:v>46.652</c:v>
                </c:pt>
                <c:pt idx="11">
                  <c:v>46.28</c:v>
                </c:pt>
                <c:pt idx="12">
                  <c:v>45.89100000000001</c:v>
                </c:pt>
                <c:pt idx="13">
                  <c:v>48.96</c:v>
                </c:pt>
                <c:pt idx="14">
                  <c:v>47.469</c:v>
                </c:pt>
                <c:pt idx="15">
                  <c:v>48.636</c:v>
                </c:pt>
                <c:pt idx="16">
                  <c:v>45.541</c:v>
                </c:pt>
                <c:pt idx="17">
                  <c:v>47.706</c:v>
                </c:pt>
                <c:pt idx="18">
                  <c:v>45.65600000000001</c:v>
                </c:pt>
                <c:pt idx="19">
                  <c:v>45.66</c:v>
                </c:pt>
                <c:pt idx="20">
                  <c:v>46.10100000000001</c:v>
                </c:pt>
                <c:pt idx="21">
                  <c:v>48.032</c:v>
                </c:pt>
                <c:pt idx="22">
                  <c:v>47.965</c:v>
                </c:pt>
                <c:pt idx="23">
                  <c:v>45.133</c:v>
                </c:pt>
                <c:pt idx="24">
                  <c:v>46.815</c:v>
                </c:pt>
                <c:pt idx="25">
                  <c:v>48.527</c:v>
                </c:pt>
                <c:pt idx="26">
                  <c:v>47.532</c:v>
                </c:pt>
                <c:pt idx="27">
                  <c:v>46.678</c:v>
                </c:pt>
                <c:pt idx="28">
                  <c:v>48.986</c:v>
                </c:pt>
                <c:pt idx="29">
                  <c:v>47.695</c:v>
                </c:pt>
                <c:pt idx="30">
                  <c:v>46.09</c:v>
                </c:pt>
                <c:pt idx="31">
                  <c:v>47.264</c:v>
                </c:pt>
                <c:pt idx="32">
                  <c:v>46.483</c:v>
                </c:pt>
                <c:pt idx="33">
                  <c:v>45.62600000000001</c:v>
                </c:pt>
                <c:pt idx="34">
                  <c:v>46.308</c:v>
                </c:pt>
                <c:pt idx="35">
                  <c:v>46.768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23C-6C4A-B0A0-59FF520CB472}"/>
            </c:ext>
          </c:extLst>
        </c:ser>
        <c:ser>
          <c:idx val="5"/>
          <c:order val="2"/>
          <c:tx>
            <c:v>split</c:v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'memcached(5-12G)'!$O$206:$O$241</c:f>
              <c:numCache>
                <c:formatCode>General</c:formatCode>
                <c:ptCount val="36"/>
                <c:pt idx="0">
                  <c:v>2.476</c:v>
                </c:pt>
                <c:pt idx="1">
                  <c:v>9.995</c:v>
                </c:pt>
                <c:pt idx="2">
                  <c:v>13.733</c:v>
                </c:pt>
                <c:pt idx="3">
                  <c:v>14.092</c:v>
                </c:pt>
                <c:pt idx="4">
                  <c:v>18.601</c:v>
                </c:pt>
                <c:pt idx="5">
                  <c:v>18.13800000000001</c:v>
                </c:pt>
                <c:pt idx="6">
                  <c:v>35.679</c:v>
                </c:pt>
                <c:pt idx="7">
                  <c:v>28.877</c:v>
                </c:pt>
                <c:pt idx="8">
                  <c:v>25.97</c:v>
                </c:pt>
                <c:pt idx="9">
                  <c:v>18.66</c:v>
                </c:pt>
                <c:pt idx="10">
                  <c:v>47.524</c:v>
                </c:pt>
                <c:pt idx="11">
                  <c:v>31.373</c:v>
                </c:pt>
                <c:pt idx="12">
                  <c:v>34.888</c:v>
                </c:pt>
                <c:pt idx="13">
                  <c:v>30.82100000000001</c:v>
                </c:pt>
                <c:pt idx="14">
                  <c:v>28.73400000000001</c:v>
                </c:pt>
                <c:pt idx="15">
                  <c:v>41.38</c:v>
                </c:pt>
                <c:pt idx="16">
                  <c:v>47.131</c:v>
                </c:pt>
                <c:pt idx="17">
                  <c:v>37.893</c:v>
                </c:pt>
                <c:pt idx="18">
                  <c:v>17.943</c:v>
                </c:pt>
                <c:pt idx="19">
                  <c:v>40.878</c:v>
                </c:pt>
                <c:pt idx="20">
                  <c:v>33.076</c:v>
                </c:pt>
                <c:pt idx="21">
                  <c:v>28.392</c:v>
                </c:pt>
                <c:pt idx="22">
                  <c:v>33.168</c:v>
                </c:pt>
                <c:pt idx="23">
                  <c:v>33.734</c:v>
                </c:pt>
                <c:pt idx="24">
                  <c:v>40.83900000000001</c:v>
                </c:pt>
                <c:pt idx="25">
                  <c:v>25.091</c:v>
                </c:pt>
                <c:pt idx="26">
                  <c:v>40.465</c:v>
                </c:pt>
                <c:pt idx="27">
                  <c:v>38.804</c:v>
                </c:pt>
                <c:pt idx="28">
                  <c:v>31.114</c:v>
                </c:pt>
                <c:pt idx="29">
                  <c:v>34.835</c:v>
                </c:pt>
                <c:pt idx="30">
                  <c:v>39.916</c:v>
                </c:pt>
                <c:pt idx="31">
                  <c:v>28.793</c:v>
                </c:pt>
                <c:pt idx="32">
                  <c:v>26.419</c:v>
                </c:pt>
                <c:pt idx="33">
                  <c:v>26.943</c:v>
                </c:pt>
                <c:pt idx="34">
                  <c:v>35.706</c:v>
                </c:pt>
                <c:pt idx="35">
                  <c:v>41.338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C23C-6C4A-B0A0-59FF520CB472}"/>
            </c:ext>
          </c:extLst>
        </c:ser>
        <c:ser>
          <c:idx val="0"/>
          <c:order val="3"/>
          <c:tx>
            <c:v>naive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'memcached(5-12G)'!$P$207:$P$242</c:f>
              <c:numCache>
                <c:formatCode>General</c:formatCode>
                <c:ptCount val="36"/>
                <c:pt idx="0">
                  <c:v>0.879</c:v>
                </c:pt>
                <c:pt idx="1">
                  <c:v>0.899</c:v>
                </c:pt>
                <c:pt idx="2">
                  <c:v>0.929</c:v>
                </c:pt>
                <c:pt idx="3">
                  <c:v>0.921</c:v>
                </c:pt>
                <c:pt idx="4">
                  <c:v>0.932</c:v>
                </c:pt>
                <c:pt idx="5">
                  <c:v>0.936</c:v>
                </c:pt>
                <c:pt idx="6">
                  <c:v>0.911</c:v>
                </c:pt>
                <c:pt idx="7">
                  <c:v>0.942</c:v>
                </c:pt>
                <c:pt idx="8">
                  <c:v>0.953</c:v>
                </c:pt>
                <c:pt idx="9">
                  <c:v>0.972</c:v>
                </c:pt>
                <c:pt idx="10">
                  <c:v>0.998</c:v>
                </c:pt>
                <c:pt idx="11">
                  <c:v>0.976</c:v>
                </c:pt>
                <c:pt idx="12">
                  <c:v>0.985</c:v>
                </c:pt>
                <c:pt idx="13">
                  <c:v>1.002</c:v>
                </c:pt>
                <c:pt idx="14">
                  <c:v>1.02</c:v>
                </c:pt>
                <c:pt idx="15">
                  <c:v>1.02</c:v>
                </c:pt>
                <c:pt idx="16">
                  <c:v>1.069</c:v>
                </c:pt>
                <c:pt idx="17">
                  <c:v>1.01</c:v>
                </c:pt>
                <c:pt idx="18">
                  <c:v>1.034</c:v>
                </c:pt>
                <c:pt idx="19">
                  <c:v>1.088</c:v>
                </c:pt>
                <c:pt idx="20">
                  <c:v>1.09</c:v>
                </c:pt>
                <c:pt idx="21">
                  <c:v>1.078</c:v>
                </c:pt>
                <c:pt idx="22">
                  <c:v>1.12</c:v>
                </c:pt>
                <c:pt idx="23">
                  <c:v>1.113</c:v>
                </c:pt>
                <c:pt idx="24">
                  <c:v>1.09</c:v>
                </c:pt>
                <c:pt idx="25">
                  <c:v>1.104</c:v>
                </c:pt>
                <c:pt idx="26">
                  <c:v>1.158</c:v>
                </c:pt>
                <c:pt idx="27">
                  <c:v>1.07</c:v>
                </c:pt>
                <c:pt idx="28">
                  <c:v>1.139</c:v>
                </c:pt>
                <c:pt idx="29">
                  <c:v>1.156</c:v>
                </c:pt>
                <c:pt idx="30">
                  <c:v>1.139</c:v>
                </c:pt>
                <c:pt idx="31">
                  <c:v>1.124</c:v>
                </c:pt>
                <c:pt idx="32">
                  <c:v>1.136</c:v>
                </c:pt>
                <c:pt idx="33">
                  <c:v>1.146</c:v>
                </c:pt>
                <c:pt idx="34">
                  <c:v>1.141</c:v>
                </c:pt>
                <c:pt idx="35">
                  <c:v>1.025694444444444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C23C-6C4A-B0A0-59FF520CB4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98562096"/>
        <c:axId val="1098564384"/>
      </c:lineChart>
      <c:catAx>
        <c:axId val="10985620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ja-JP"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elapsed time (sec)</a:t>
                </a:r>
                <a:endParaRPr lang="ja-JP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ja-JP"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98564384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1098564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TPS(kops/s)</a:t>
                </a:r>
                <a:endParaRPr lang="ja-JP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98562096"/>
        <c:crosses val="autoZero"/>
        <c:crossBetween val="between"/>
      </c:valAx>
      <c:spPr>
        <a:noFill/>
        <a:ln>
          <a:solidFill>
            <a:schemeClr val="bg2"/>
          </a:solidFill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 b="1">
          <a:latin typeface="+mn-lt"/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v>VMemDirect</c:v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'memcached(6-12G) '!$B$44:$B$79</c:f>
              <c:numCache>
                <c:formatCode>General</c:formatCode>
                <c:ptCount val="3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</c:numCache>
            </c:numRef>
          </c:cat>
          <c:val>
            <c:numRef>
              <c:f>'memcached(6-12G) '!$BW$66:$BW$102</c:f>
              <c:numCache>
                <c:formatCode>General</c:formatCode>
                <c:ptCount val="37"/>
                <c:pt idx="0">
                  <c:v>1.879</c:v>
                </c:pt>
                <c:pt idx="1">
                  <c:v>1.995</c:v>
                </c:pt>
                <c:pt idx="2">
                  <c:v>2.111</c:v>
                </c:pt>
                <c:pt idx="3">
                  <c:v>2.072</c:v>
                </c:pt>
                <c:pt idx="4">
                  <c:v>2.031</c:v>
                </c:pt>
                <c:pt idx="5">
                  <c:v>2.204</c:v>
                </c:pt>
                <c:pt idx="6">
                  <c:v>2.236</c:v>
                </c:pt>
                <c:pt idx="7">
                  <c:v>2.31</c:v>
                </c:pt>
                <c:pt idx="8">
                  <c:v>2.396999999999998</c:v>
                </c:pt>
                <c:pt idx="9">
                  <c:v>2.251</c:v>
                </c:pt>
                <c:pt idx="10">
                  <c:v>2.118</c:v>
                </c:pt>
                <c:pt idx="11">
                  <c:v>2.319999999999998</c:v>
                </c:pt>
                <c:pt idx="12">
                  <c:v>2.2</c:v>
                </c:pt>
                <c:pt idx="13">
                  <c:v>2.082</c:v>
                </c:pt>
                <c:pt idx="14">
                  <c:v>1.873</c:v>
                </c:pt>
                <c:pt idx="15">
                  <c:v>2.315999999999998</c:v>
                </c:pt>
                <c:pt idx="16">
                  <c:v>2.371999999999999</c:v>
                </c:pt>
                <c:pt idx="17">
                  <c:v>1.903</c:v>
                </c:pt>
                <c:pt idx="18">
                  <c:v>1.925999999999999</c:v>
                </c:pt>
                <c:pt idx="19">
                  <c:v>2.331999999999998</c:v>
                </c:pt>
                <c:pt idx="20">
                  <c:v>2.52</c:v>
                </c:pt>
                <c:pt idx="21">
                  <c:v>2.056999999999999</c:v>
                </c:pt>
                <c:pt idx="22">
                  <c:v>1.806</c:v>
                </c:pt>
                <c:pt idx="23">
                  <c:v>2.23</c:v>
                </c:pt>
                <c:pt idx="24">
                  <c:v>2.378</c:v>
                </c:pt>
                <c:pt idx="25">
                  <c:v>2.321</c:v>
                </c:pt>
                <c:pt idx="26">
                  <c:v>1.939</c:v>
                </c:pt>
                <c:pt idx="27">
                  <c:v>2.228</c:v>
                </c:pt>
                <c:pt idx="28">
                  <c:v>2.35</c:v>
                </c:pt>
                <c:pt idx="29">
                  <c:v>2.283</c:v>
                </c:pt>
                <c:pt idx="30">
                  <c:v>2.176</c:v>
                </c:pt>
                <c:pt idx="31">
                  <c:v>2.302</c:v>
                </c:pt>
                <c:pt idx="32">
                  <c:v>2.34</c:v>
                </c:pt>
                <c:pt idx="33">
                  <c:v>2.107</c:v>
                </c:pt>
                <c:pt idx="34">
                  <c:v>2.113</c:v>
                </c:pt>
                <c:pt idx="35">
                  <c:v>2.226</c:v>
                </c:pt>
                <c:pt idx="36">
                  <c:v>2.34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8F2-C945-B209-78590AEB2C19}"/>
            </c:ext>
          </c:extLst>
        </c:ser>
        <c:ser>
          <c:idx val="5"/>
          <c:order val="1"/>
          <c:tx>
            <c:v>split</c:v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'memcached(6-12G) '!$B$44:$B$79</c:f>
              <c:numCache>
                <c:formatCode>General</c:formatCode>
                <c:ptCount val="3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</c:numCache>
            </c:numRef>
          </c:cat>
          <c:val>
            <c:numRef>
              <c:f>'memcached(6-12G) '!$BX$66:$BX$102</c:f>
              <c:numCache>
                <c:formatCode>General</c:formatCode>
                <c:ptCount val="37"/>
                <c:pt idx="0">
                  <c:v>1.748</c:v>
                </c:pt>
                <c:pt idx="1">
                  <c:v>1.584</c:v>
                </c:pt>
                <c:pt idx="2">
                  <c:v>1.44</c:v>
                </c:pt>
                <c:pt idx="3">
                  <c:v>1.19</c:v>
                </c:pt>
                <c:pt idx="4">
                  <c:v>1.531</c:v>
                </c:pt>
                <c:pt idx="5">
                  <c:v>1.547</c:v>
                </c:pt>
                <c:pt idx="6">
                  <c:v>1.621</c:v>
                </c:pt>
                <c:pt idx="7">
                  <c:v>1.757</c:v>
                </c:pt>
                <c:pt idx="8">
                  <c:v>1.683</c:v>
                </c:pt>
                <c:pt idx="9">
                  <c:v>1.627</c:v>
                </c:pt>
                <c:pt idx="10">
                  <c:v>1.716</c:v>
                </c:pt>
                <c:pt idx="11">
                  <c:v>1.695</c:v>
                </c:pt>
                <c:pt idx="12">
                  <c:v>1.771</c:v>
                </c:pt>
                <c:pt idx="13">
                  <c:v>1.718</c:v>
                </c:pt>
                <c:pt idx="14">
                  <c:v>1.766</c:v>
                </c:pt>
                <c:pt idx="15">
                  <c:v>1.604</c:v>
                </c:pt>
                <c:pt idx="16">
                  <c:v>1.728</c:v>
                </c:pt>
                <c:pt idx="17">
                  <c:v>1.809</c:v>
                </c:pt>
                <c:pt idx="18">
                  <c:v>1.692</c:v>
                </c:pt>
                <c:pt idx="19">
                  <c:v>1.727</c:v>
                </c:pt>
                <c:pt idx="20">
                  <c:v>1.739</c:v>
                </c:pt>
                <c:pt idx="21">
                  <c:v>1.799</c:v>
                </c:pt>
                <c:pt idx="22">
                  <c:v>1.75</c:v>
                </c:pt>
                <c:pt idx="23">
                  <c:v>1.747</c:v>
                </c:pt>
                <c:pt idx="24">
                  <c:v>1.754</c:v>
                </c:pt>
                <c:pt idx="25">
                  <c:v>1.745</c:v>
                </c:pt>
                <c:pt idx="26">
                  <c:v>1.817</c:v>
                </c:pt>
                <c:pt idx="27">
                  <c:v>1.76</c:v>
                </c:pt>
                <c:pt idx="28">
                  <c:v>1.71</c:v>
                </c:pt>
                <c:pt idx="29">
                  <c:v>1.732</c:v>
                </c:pt>
                <c:pt idx="30">
                  <c:v>1.604</c:v>
                </c:pt>
                <c:pt idx="31">
                  <c:v>1.762</c:v>
                </c:pt>
                <c:pt idx="32">
                  <c:v>1.687</c:v>
                </c:pt>
                <c:pt idx="33">
                  <c:v>1.808</c:v>
                </c:pt>
                <c:pt idx="34">
                  <c:v>1.724</c:v>
                </c:pt>
                <c:pt idx="35">
                  <c:v>1.694</c:v>
                </c:pt>
                <c:pt idx="36">
                  <c:v>1.825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8F2-C945-B209-78590AEB2C19}"/>
            </c:ext>
          </c:extLst>
        </c:ser>
        <c:ser>
          <c:idx val="0"/>
          <c:order val="2"/>
          <c:tx>
            <c:v>naive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'memcached(6-12G) '!$B$44:$B$79</c:f>
              <c:numCache>
                <c:formatCode>General</c:formatCode>
                <c:ptCount val="36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  <c:pt idx="4">
                  <c:v>20.0</c:v>
                </c:pt>
                <c:pt idx="5">
                  <c:v>25.0</c:v>
                </c:pt>
                <c:pt idx="6">
                  <c:v>30.0</c:v>
                </c:pt>
                <c:pt idx="7">
                  <c:v>35.0</c:v>
                </c:pt>
                <c:pt idx="8">
                  <c:v>40.0</c:v>
                </c:pt>
                <c:pt idx="9">
                  <c:v>45.0</c:v>
                </c:pt>
                <c:pt idx="10">
                  <c:v>50.0</c:v>
                </c:pt>
                <c:pt idx="11">
                  <c:v>55.0</c:v>
                </c:pt>
                <c:pt idx="12">
                  <c:v>60.0</c:v>
                </c:pt>
                <c:pt idx="13">
                  <c:v>65.0</c:v>
                </c:pt>
                <c:pt idx="14">
                  <c:v>70.0</c:v>
                </c:pt>
                <c:pt idx="15">
                  <c:v>75.0</c:v>
                </c:pt>
                <c:pt idx="16">
                  <c:v>80.0</c:v>
                </c:pt>
                <c:pt idx="17">
                  <c:v>85.0</c:v>
                </c:pt>
                <c:pt idx="18">
                  <c:v>90.0</c:v>
                </c:pt>
                <c:pt idx="19">
                  <c:v>95.0</c:v>
                </c:pt>
                <c:pt idx="20">
                  <c:v>100.0</c:v>
                </c:pt>
                <c:pt idx="21">
                  <c:v>105.0</c:v>
                </c:pt>
                <c:pt idx="22">
                  <c:v>110.0</c:v>
                </c:pt>
                <c:pt idx="23">
                  <c:v>115.0</c:v>
                </c:pt>
                <c:pt idx="24">
                  <c:v>120.0</c:v>
                </c:pt>
                <c:pt idx="25">
                  <c:v>125.0</c:v>
                </c:pt>
                <c:pt idx="26">
                  <c:v>130.0</c:v>
                </c:pt>
                <c:pt idx="27">
                  <c:v>135.0</c:v>
                </c:pt>
                <c:pt idx="28">
                  <c:v>140.0</c:v>
                </c:pt>
                <c:pt idx="29">
                  <c:v>145.0</c:v>
                </c:pt>
                <c:pt idx="30">
                  <c:v>150.0</c:v>
                </c:pt>
                <c:pt idx="31">
                  <c:v>155.0</c:v>
                </c:pt>
                <c:pt idx="32">
                  <c:v>160.0</c:v>
                </c:pt>
                <c:pt idx="33">
                  <c:v>165.0</c:v>
                </c:pt>
                <c:pt idx="34">
                  <c:v>170.0</c:v>
                </c:pt>
                <c:pt idx="35">
                  <c:v>175.0</c:v>
                </c:pt>
              </c:numCache>
            </c:numRef>
          </c:cat>
          <c:val>
            <c:numRef>
              <c:f>'memcached(6-12G) '!$BY$66:$BY$102</c:f>
              <c:numCache>
                <c:formatCode>General</c:formatCode>
                <c:ptCount val="37"/>
                <c:pt idx="0">
                  <c:v>0.866</c:v>
                </c:pt>
                <c:pt idx="1">
                  <c:v>1.085</c:v>
                </c:pt>
                <c:pt idx="2">
                  <c:v>1.143</c:v>
                </c:pt>
                <c:pt idx="3">
                  <c:v>1.217</c:v>
                </c:pt>
                <c:pt idx="4">
                  <c:v>1.269</c:v>
                </c:pt>
                <c:pt idx="5">
                  <c:v>1.251</c:v>
                </c:pt>
                <c:pt idx="6">
                  <c:v>1.232</c:v>
                </c:pt>
                <c:pt idx="7">
                  <c:v>1.24</c:v>
                </c:pt>
                <c:pt idx="8">
                  <c:v>1.264</c:v>
                </c:pt>
                <c:pt idx="9">
                  <c:v>1.294</c:v>
                </c:pt>
                <c:pt idx="10">
                  <c:v>1.277</c:v>
                </c:pt>
                <c:pt idx="11">
                  <c:v>1.261</c:v>
                </c:pt>
                <c:pt idx="12">
                  <c:v>1.289</c:v>
                </c:pt>
                <c:pt idx="13">
                  <c:v>1.297</c:v>
                </c:pt>
                <c:pt idx="14">
                  <c:v>1.279</c:v>
                </c:pt>
                <c:pt idx="15">
                  <c:v>1.313</c:v>
                </c:pt>
                <c:pt idx="16">
                  <c:v>1.288</c:v>
                </c:pt>
                <c:pt idx="17">
                  <c:v>1.299</c:v>
                </c:pt>
                <c:pt idx="18">
                  <c:v>1.331</c:v>
                </c:pt>
                <c:pt idx="19">
                  <c:v>1.264</c:v>
                </c:pt>
                <c:pt idx="20">
                  <c:v>1.309</c:v>
                </c:pt>
                <c:pt idx="21">
                  <c:v>1.264</c:v>
                </c:pt>
                <c:pt idx="22">
                  <c:v>1.375</c:v>
                </c:pt>
                <c:pt idx="23">
                  <c:v>1.326</c:v>
                </c:pt>
                <c:pt idx="24">
                  <c:v>1.344</c:v>
                </c:pt>
                <c:pt idx="25">
                  <c:v>1.345</c:v>
                </c:pt>
                <c:pt idx="26">
                  <c:v>1.317</c:v>
                </c:pt>
                <c:pt idx="27">
                  <c:v>1.345</c:v>
                </c:pt>
                <c:pt idx="28">
                  <c:v>1.348</c:v>
                </c:pt>
                <c:pt idx="29">
                  <c:v>1.355</c:v>
                </c:pt>
                <c:pt idx="30">
                  <c:v>1.374</c:v>
                </c:pt>
                <c:pt idx="31">
                  <c:v>1.354</c:v>
                </c:pt>
                <c:pt idx="32">
                  <c:v>1.333</c:v>
                </c:pt>
                <c:pt idx="33">
                  <c:v>1.403999999999999</c:v>
                </c:pt>
                <c:pt idx="34">
                  <c:v>1.413999999999999</c:v>
                </c:pt>
                <c:pt idx="35">
                  <c:v>1.34</c:v>
                </c:pt>
                <c:pt idx="36">
                  <c:v>1.413999999999999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8F2-C945-B209-78590AEB2C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39894576"/>
        <c:axId val="1208595904"/>
      </c:lineChart>
      <c:catAx>
        <c:axId val="10398945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ja-JP"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 sz="1800" b="1" i="0" baseline="0" dirty="0">
                    <a:effectLst/>
                  </a:rPr>
                  <a:t>elapsed time (sec)</a:t>
                </a:r>
                <a:endParaRPr lang="en-US" altLang="ja-JP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ja-JP"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08595904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120859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TPS(ops/s)</a:t>
                </a:r>
                <a:endParaRPr lang="ja-JP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39894576"/>
        <c:crosses val="autoZero"/>
        <c:crossBetween val="between"/>
      </c:valAx>
      <c:spPr>
        <a:noFill/>
        <a:ln>
          <a:solidFill>
            <a:schemeClr val="bg2"/>
          </a:solidFill>
        </a:ln>
        <a:effectLst/>
      </c:spPr>
    </c:plotArea>
    <c:legend>
      <c:legendPos val="t"/>
      <c:layout>
        <c:manualLayout>
          <c:xMode val="edge"/>
          <c:yMode val="edge"/>
          <c:x val="0.155226937269373"/>
          <c:y val="0.0703999911307098"/>
          <c:w val="0.793733579335793"/>
          <c:h val="0.0553670061479887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 b="1">
          <a:latin typeface="+mn-lt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5A8F04-141C-104D-8D96-8E4F234E2D5F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058BB-1DA3-6541-8638-3914CE5A21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476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95889-27EB-AD47-B5E6-D507CA40B16C}" type="datetimeFigureOut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17A52-89B8-E941-887E-ABA03952DF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723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I’m Yuji Muraoka from Kyushu</a:t>
            </a:r>
            <a:r>
              <a:rPr kumimoji="1" lang="en-US" altLang="ja-JP" baseline="0" dirty="0"/>
              <a:t> Institute of Technology.</a:t>
            </a:r>
          </a:p>
          <a:p>
            <a:r>
              <a:rPr kumimoji="1" lang="en-US" altLang="ja-JP" baseline="0" dirty="0"/>
              <a:t>I’m going to talk about Efficient Migration of Large-memory VMs Using Private Virtual Memory.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0005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/>
              <a:t>Private virtual memory</a:t>
            </a:r>
            <a:r>
              <a:rPr kumimoji="1" lang="en-US" altLang="ja-JP" baseline="0" dirty="0"/>
              <a:t> handles only the memory data of one VM.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/>
              <a:t>Therefore, it can prevent performance degradation due to paging of the memory of virtualization software itself.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memory transfers in VM migration,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memory of virtualization software is not paged out at the destination host.</a:t>
            </a:r>
          </a:p>
          <a:p>
            <a:pPr marL="0" lvl="1">
              <a:defRPr/>
            </a:pPr>
            <a:endParaRPr lang="en-US" altLang="ja-JP" dirty="0"/>
          </a:p>
          <a:p>
            <a:pPr marL="0" lvl="1">
              <a:defRPr/>
            </a:pPr>
            <a:r>
              <a:rPr lang="en-US" altLang="ja-JP" dirty="0"/>
              <a:t>Private virtual memory manages memory data in the physical memory allocated to a VM and its own private swap space.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/>
              <a:t>To reduce the overhead of paging, </a:t>
            </a:r>
            <a:r>
              <a:rPr kumimoji="1" lang="en-US" altLang="ja-JP" baseline="0" dirty="0" err="1"/>
              <a:t>VMemDirect</a:t>
            </a:r>
            <a:r>
              <a:rPr kumimoji="1" lang="en-US" altLang="ja-JP" baseline="0" dirty="0"/>
              <a:t> uses fast </a:t>
            </a:r>
            <a:r>
              <a:rPr kumimoji="1" lang="en-US" altLang="ja-JP" baseline="0" dirty="0" err="1"/>
              <a:t>NVMe</a:t>
            </a:r>
            <a:r>
              <a:rPr kumimoji="1" lang="en-US" altLang="ja-JP" baseline="0" dirty="0"/>
              <a:t> SSDs for private swap space.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Since recent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NVMe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SSDs are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becoming more inexpensive, the cost can be lower than using multiple sub-hosts and expensive high-speed network.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1924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private swap space,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VMemDirect</a:t>
            </a:r>
            <a:r>
              <a:rPr lang="en-US" altLang="ja-JP" dirty="0"/>
              <a:t> create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 a </a:t>
            </a:r>
            <a:r>
              <a:rPr lang="en-US" altLang="ja-JP" dirty="0"/>
              <a:t>sparse file with the same size as the memory of a VM and uses it as a swap file.</a:t>
            </a: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sparse file is a special file that can contain empty blocks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without actual data, which are called holes. 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Using this swap file, </a:t>
            </a:r>
            <a:r>
              <a:rPr lang="en-US" altLang="ja-JP" dirty="0" err="1"/>
              <a:t>VMemDirect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makes one-to-one </a:t>
            </a:r>
            <a:r>
              <a:rPr lang="en-US" altLang="ja-JP" dirty="0"/>
              <a:t>mapping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between memory </a:t>
            </a:r>
            <a:r>
              <a:rPr lang="en-US" altLang="ja-JP" dirty="0"/>
              <a:t>page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 of the VM and blocks of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swap file, as shown in this figure.</a:t>
            </a:r>
          </a:p>
          <a:p>
            <a:r>
              <a:rPr lang="en-US" altLang="ja-JP" dirty="0"/>
              <a:t>Memory data of the VM is stored in either physical memory or the swap file.</a:t>
            </a:r>
          </a:p>
          <a:p>
            <a:r>
              <a:rPr lang="en-US" altLang="ja-JP" dirty="0"/>
              <a:t>This straight mapping makes it easy to find the corresponding file block for a memory page.</a:t>
            </a:r>
          </a:p>
          <a:p>
            <a:r>
              <a:rPr lang="en-US" altLang="ja-JP" dirty="0"/>
              <a:t>When memory data is stored in physical memory, </a:t>
            </a:r>
            <a:r>
              <a:rPr lang="en-US" altLang="ja-JP" dirty="0" err="1"/>
              <a:t>VMemDirect</a:t>
            </a:r>
            <a:r>
              <a:rPr lang="en-US" altLang="ja-JP" dirty="0"/>
              <a:t> makes the corresponding block of the swap file a hole to use disk space efficiently.</a:t>
            </a:r>
          </a:p>
          <a:p>
            <a:endParaRPr kumimoji="1" lang="en-US" altLang="ja-JP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9586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VMemDirect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accesses the swap file using direct I/O.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 I/O does not allocate the page cache in memory when data is 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and written to storage. 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VMemDirect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most of the physical memory is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used to store memory data of a VM. 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the page cache were </a:t>
            </a:r>
            <a:r>
              <a:rPr lang="en-US" altLang="ja-JP" dirty="0"/>
              <a:t>allocated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other data in physical memory would be paged out by memory pressure from the page cache.</a:t>
            </a:r>
            <a:endParaRPr lang="en-US" altLang="ja-JP" dirty="0"/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use the bandwidth of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NVMe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SSDs as much as possible,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VMemDirect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accesses the swap file by the chunk larger than the 4-KB page.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current implementation,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VMemDirect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uses 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256-page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chunks.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1897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err="1" smtClean="0"/>
              <a:t>VMemDirect</a:t>
            </a:r>
            <a:r>
              <a:rPr kumimoji="1" lang="en-US" altLang="ja-JP" dirty="0" smtClean="0"/>
              <a:t> </a:t>
            </a:r>
            <a:r>
              <a:rPr kumimoji="1" lang="en-US" altLang="ja-JP" dirty="0"/>
              <a:t>directly</a:t>
            </a:r>
            <a:r>
              <a:rPr kumimoji="1" lang="en-US" altLang="ja-JP" baseline="0" dirty="0"/>
              <a:t> transfers VM's memory to either physical memory or private swap space in a destination host, instead of relying on paging of traditional virtual memory.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the source host,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VMemDirect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determines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locations where each memory data is stored at the destination host when it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starts VM migration.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VMemDirect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retransfers memory data, it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directly updates data in physical memory or private swap space.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direct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memory transfer can prevent paging from occurring during VM migration.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page-outs occur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even when physical memory is full.</a:t>
            </a:r>
          </a:p>
          <a:p>
            <a:r>
              <a:rPr lang="en-US" altLang="ja-JP" dirty="0"/>
              <a:t>N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page-ins occur when updating data in private swap space during VM migration.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8709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locations of memory data in the destination host are determined on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basis of the memory access history of a VM.</a:t>
            </a:r>
          </a:p>
          <a:p>
            <a:r>
              <a:rPr lang="en-US" altLang="ja-JP" dirty="0"/>
              <a:t>The history is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obtained from memory access bits recorded by CPUs.</a:t>
            </a:r>
          </a:p>
          <a:p>
            <a:r>
              <a:rPr kumimoji="1" lang="en-US" altLang="ja-JP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VMemDirect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assigns likely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accessed memory data to physical memory and the other data to 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private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swap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space.</a:t>
            </a:r>
          </a:p>
          <a:p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increases the probability that retransferred memory data is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stored in physical memory.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Unlike VM migration using traditional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virtual memory, not only frequently updated memory data but also frequently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is stored in physical memory.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Therefore, the occurrence of paging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 be suppressed after the VM is resumed.</a:t>
            </a:r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8592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VMemDirect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achieves paging for private virtual memory using the userfaultfd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mechanism in Linux.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After VM migration, it registers the entire memory of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VM to userfaultfd.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the VM accesses a non-existent memory page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a page fault occurs, that event is notified to </a:t>
            </a:r>
            <a:r>
              <a:rPr lang="en-US" altLang="ja-JP" dirty="0"/>
              <a:t>the virtualization software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userfaultfd.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Next,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VMemDirect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reads memory data from the block corresponding to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faulting address in the swap file.</a:t>
            </a:r>
          </a:p>
          <a:p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Then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it writes the data to the corresponding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memory page of the VM.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addition, it performs the same operations for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 pages in the same chunk.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the same time, it removes these blocks </a:t>
            </a:r>
            <a:r>
              <a:rPr lang="en-US" altLang="ja-JP" dirty="0"/>
              <a:t>from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swap file and makes the blocks holes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kumimoji="1" lang="en-US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6143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exchange for page-ins,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VMemDirect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performs page-outs.</a:t>
            </a:r>
          </a:p>
          <a:p>
            <a:r>
              <a:rPr lang="en-US" altLang="ja-JP" dirty="0"/>
              <a:t>First, it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selects a chunk including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ja-JP" dirty="0"/>
              <a:t>l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east li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kely accessed memory pages.</a:t>
            </a:r>
          </a:p>
          <a:p>
            <a:r>
              <a:rPr lang="en-US" altLang="ja-JP" dirty="0"/>
              <a:t>Such pages are found by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using the memory access history of the VM.</a:t>
            </a:r>
          </a:p>
          <a:p>
            <a:endParaRPr lang="en-US" altLang="ja-JP" dirty="0"/>
          </a:p>
          <a:p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Then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VMemDirect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writes data of the selected pages to the corresponding blocks in the swap file.</a:t>
            </a:r>
          </a:p>
          <a:p>
            <a:r>
              <a:rPr lang="en-US" altLang="ja-JP" dirty="0"/>
              <a:t>At the same time, it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removes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mapping of the pages from the VM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5934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To</a:t>
            </a:r>
            <a:r>
              <a:rPr kumimoji="1" lang="en-US" altLang="ja-JP" baseline="0" dirty="0"/>
              <a:t> examine the performance of VM migration and a migrated VM in </a:t>
            </a:r>
            <a:r>
              <a:rPr kumimoji="1" lang="en-US" altLang="ja-JP" baseline="0" dirty="0" err="1"/>
              <a:t>VMemDirect</a:t>
            </a:r>
            <a:r>
              <a:rPr kumimoji="1" lang="en-US" altLang="ja-JP" baseline="0" dirty="0"/>
              <a:t>, we conducted several experiments.</a:t>
            </a:r>
          </a:p>
          <a:p>
            <a:r>
              <a:rPr kumimoji="1" lang="en-US" altLang="ja-JP" baseline="0" dirty="0"/>
              <a:t>For comparison, we examined the performance for ideal VM migration with sufficient memory in the destination host.</a:t>
            </a:r>
          </a:p>
          <a:p>
            <a:r>
              <a:rPr lang="en-US" altLang="ja-JP" dirty="0"/>
              <a:t>In addition, we executed </a:t>
            </a:r>
            <a:r>
              <a:rPr kumimoji="1" lang="en-US" altLang="ja-JP" baseline="0" dirty="0"/>
              <a:t>naive VM migration with traditional virtual memory and split migration with two hosts.</a:t>
            </a:r>
          </a:p>
          <a:p>
            <a:endParaRPr kumimoji="1" lang="en-US" altLang="ja-JP" baseline="0" dirty="0"/>
          </a:p>
          <a:p>
            <a:r>
              <a:rPr lang="en-US" altLang="ja-JP" dirty="0"/>
              <a:t>We used 10 Gigabit Ethernet between the source and destination hosts.</a:t>
            </a:r>
          </a:p>
          <a:p>
            <a:r>
              <a:rPr kumimoji="1" lang="en-US" altLang="ja-JP" baseline="0" dirty="0"/>
              <a:t>We ran a VM with 12 GB of memory and an </a:t>
            </a:r>
            <a:r>
              <a:rPr kumimoji="1" lang="en-US" altLang="ja-JP" baseline="0" dirty="0" err="1"/>
              <a:t>NVMe</a:t>
            </a:r>
            <a:r>
              <a:rPr kumimoji="1" lang="en-US" altLang="ja-JP" baseline="0" dirty="0"/>
              <a:t> SSD as swap space.</a:t>
            </a:r>
          </a:p>
          <a:p>
            <a:r>
              <a:rPr kumimoji="1" lang="en-US" altLang="ja-JP" baseline="0" dirty="0"/>
              <a:t>We adjusted the size of free memory of the destination host to 6 GB, which was the half of the memory size of </a:t>
            </a:r>
            <a:r>
              <a:rPr kumimoji="1" lang="en-US" altLang="ja-JP" baseline="0" dirty="0" smtClean="0"/>
              <a:t>the </a:t>
            </a:r>
            <a:r>
              <a:rPr kumimoji="1" lang="en-US" altLang="ja-JP" baseline="0" dirty="0"/>
              <a:t>VM.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6744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First, we </a:t>
            </a:r>
            <a:r>
              <a:rPr kumimoji="1" lang="en-US" altLang="ja-JP" baseline="0" dirty="0"/>
              <a:t>measured the time needed for VM migration.</a:t>
            </a:r>
          </a:p>
          <a:p>
            <a:r>
              <a:rPr lang="en-US" altLang="ja-JP" dirty="0"/>
              <a:t>This figure shows the migration time.</a:t>
            </a:r>
            <a:endParaRPr kumimoji="1" lang="en-US" altLang="ja-JP" baseline="0" dirty="0"/>
          </a:p>
          <a:p>
            <a:r>
              <a:rPr lang="en-US" altLang="ja-JP" dirty="0"/>
              <a:t>The m</a:t>
            </a:r>
            <a:r>
              <a:rPr kumimoji="1" lang="en-US" altLang="ja-JP" dirty="0"/>
              <a:t>igration time</a:t>
            </a:r>
            <a:r>
              <a:rPr kumimoji="1" lang="en-US" altLang="ja-JP" baseline="0" dirty="0"/>
              <a:t> of na</a:t>
            </a:r>
            <a:r>
              <a:rPr kumimoji="1" lang="en-US" altLang="ja-JP" dirty="0"/>
              <a:t>ive</a:t>
            </a:r>
            <a:r>
              <a:rPr kumimoji="1" lang="en-US" altLang="ja-JP" baseline="0" dirty="0"/>
              <a:t> migration with traditional virtual memory was 1.6 times longer than that of ideal migration with sufficient memory.</a:t>
            </a:r>
          </a:p>
          <a:p>
            <a:r>
              <a:rPr kumimoji="1" lang="en-US" altLang="ja-JP" baseline="0" dirty="0"/>
              <a:t>This is because frequent paging occurred in naive migration.</a:t>
            </a:r>
          </a:p>
          <a:p>
            <a:endParaRPr kumimoji="1" lang="en-US" altLang="ja-JP" baseline="0" dirty="0"/>
          </a:p>
          <a:p>
            <a:r>
              <a:rPr kumimoji="1" lang="en-US" altLang="ja-JP" dirty="0"/>
              <a:t>For</a:t>
            </a:r>
            <a:r>
              <a:rPr kumimoji="1" lang="en-US" altLang="ja-JP" baseline="0" dirty="0"/>
              <a:t> </a:t>
            </a:r>
            <a:r>
              <a:rPr kumimoji="1" lang="en-US" altLang="ja-JP" baseline="0" dirty="0" err="1"/>
              <a:t>VMemDirect</a:t>
            </a:r>
            <a:r>
              <a:rPr kumimoji="1" lang="en-US" altLang="ja-JP" baseline="0" dirty="0"/>
              <a:t>, in contrast, the migration time was almost the same as ideal and split migration.</a:t>
            </a:r>
          </a:p>
          <a:p>
            <a:r>
              <a:rPr lang="en-US" altLang="ja-JP" dirty="0"/>
              <a:t>This is</a:t>
            </a:r>
            <a:r>
              <a:rPr kumimoji="1" lang="en-US" altLang="ja-JP" baseline="0" dirty="0"/>
              <a:t> thanks to direct memory transfer that does not cause paging.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9598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/>
              <a:t>Next, we measured</a:t>
            </a:r>
            <a:r>
              <a:rPr kumimoji="1" lang="en-US" altLang="ja-JP" baseline="0" dirty="0"/>
              <a:t> the downtime during VM migration.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/>
              <a:t>The d</a:t>
            </a:r>
            <a:r>
              <a:rPr kumimoji="1" lang="en-US" altLang="ja-JP" baseline="0" dirty="0"/>
              <a:t>owntime in naive migration was 4.2 times longer than that in ideal migration.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/>
              <a:t>This </a:t>
            </a:r>
            <a:r>
              <a:rPr lang="en-US" altLang="ja-JP" dirty="0"/>
              <a:t>reason</a:t>
            </a:r>
            <a:r>
              <a:rPr kumimoji="1" lang="en-US" altLang="ja-JP" baseline="0" dirty="0"/>
              <a:t> was that many page-ins occurred when virtual devices were resumed in the final phase.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/>
              <a:t>In contrast, the downtime in</a:t>
            </a:r>
            <a:r>
              <a:rPr lang="en-US" altLang="ja-JP" dirty="0"/>
              <a:t> </a:t>
            </a:r>
            <a:r>
              <a:rPr kumimoji="1" lang="en-US" altLang="ja-JP" baseline="0" dirty="0" err="1"/>
              <a:t>VMemDirect</a:t>
            </a:r>
            <a:r>
              <a:rPr kumimoji="1" lang="en-US" altLang="ja-JP" baseline="0" dirty="0"/>
              <a:t> was almost the same as that in ideal migration because </a:t>
            </a:r>
            <a:r>
              <a:rPr kumimoji="1" lang="en-US" altLang="ja-JP" baseline="0" dirty="0" err="1"/>
              <a:t>VMemDirect</a:t>
            </a:r>
            <a:r>
              <a:rPr kumimoji="1" lang="en-US" altLang="ja-JP" baseline="0" dirty="0"/>
              <a:t> uses private virtual memory only for VM’s memory.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/>
              <a:t>The </a:t>
            </a:r>
            <a:r>
              <a:rPr lang="en-US" altLang="ja-JP" dirty="0"/>
              <a:t>downtime in s</a:t>
            </a:r>
            <a:r>
              <a:rPr kumimoji="1" lang="en-US" altLang="ja-JP" baseline="0" dirty="0"/>
              <a:t>plit migration was 1.2 times longer than that in ideal migration</a:t>
            </a:r>
            <a:r>
              <a:rPr kumimoji="1" lang="en-US" altLang="ja-JP" baseline="0" dirty="0" smtClean="0"/>
              <a:t>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756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Recently, Infrastructure-as</a:t>
            </a:r>
            <a:r>
              <a:rPr kumimoji="1" lang="en-US" altLang="ja-JP" baseline="0" dirty="0"/>
              <a:t>-a-Service clouds are widely used.</a:t>
            </a:r>
          </a:p>
          <a:p>
            <a:r>
              <a:rPr kumimoji="1" lang="en-US" altLang="ja-JP" baseline="0" dirty="0"/>
              <a:t>They provide users with virtual machines.</a:t>
            </a:r>
          </a:p>
          <a:p>
            <a:r>
              <a:rPr kumimoji="1" lang="en-US" altLang="ja-JP" baseline="0" dirty="0"/>
              <a:t>Users can build their systems flexibly in VMs.</a:t>
            </a:r>
          </a:p>
          <a:p>
            <a:endParaRPr kumimoji="1" lang="en-US" altLang="ja-JP" baseline="0" dirty="0"/>
          </a:p>
          <a:p>
            <a:r>
              <a:rPr kumimoji="1" lang="en-US" altLang="ja-JP" baseline="0" dirty="0"/>
              <a:t>IaaS clouds also provide VMs with a large amount of memory.</a:t>
            </a:r>
          </a:p>
          <a:p>
            <a:r>
              <a:rPr kumimoji="1" lang="en-US" altLang="ja-JP" baseline="0" dirty="0"/>
              <a:t>For example, Amazon EC2 provides VMs with 12 TB of memory.</a:t>
            </a:r>
          </a:p>
          <a:p>
            <a:r>
              <a:rPr lang="en-US" altLang="ja-JP" dirty="0"/>
              <a:t>It </a:t>
            </a:r>
            <a:r>
              <a:rPr kumimoji="1" lang="en-US" altLang="ja-JP" baseline="0" dirty="0"/>
              <a:t>plans VMs with 24 TB of memory in </a:t>
            </a:r>
            <a:r>
              <a:rPr kumimoji="1" lang="en-US" altLang="ja-JP" baseline="0" dirty="0" smtClean="0"/>
              <a:t>2019.</a:t>
            </a:r>
            <a:endParaRPr kumimoji="1" lang="en-US" altLang="ja-JP" baseline="0" dirty="0"/>
          </a:p>
          <a:p>
            <a:r>
              <a:rPr kumimoji="1" lang="en-US" altLang="ja-JP" baseline="0" dirty="0"/>
              <a:t>Such large-memory VMs are used for big data processing.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5189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To examine the performance of private virtual memory, we ran</a:t>
            </a:r>
            <a:r>
              <a:rPr kumimoji="1" lang="en-US" altLang="ja-JP" baseline="0" dirty="0"/>
              <a:t> an in-memory database in a VM and measured the VM performance after VM migration.</a:t>
            </a:r>
          </a:p>
          <a:p>
            <a:r>
              <a:rPr kumimoji="1" lang="en-US" altLang="ja-JP" baseline="0" dirty="0"/>
              <a:t>We first ran a benchmark before VM migration and stored data in the database.</a:t>
            </a:r>
          </a:p>
          <a:p>
            <a:r>
              <a:rPr lang="en-US" altLang="ja-JP" dirty="0"/>
              <a:t>After VM migration, we measured the throughput using the same benchmark.</a:t>
            </a:r>
          </a:p>
          <a:p>
            <a:r>
              <a:rPr kumimoji="1" lang="en-US" altLang="ja-JP" baseline="0" dirty="0"/>
              <a:t>In this experiment, we allocated 5GB of memory to the database so that the size was less than the size of free memory.</a:t>
            </a:r>
          </a:p>
          <a:p>
            <a:endParaRPr kumimoji="1" lang="en-US" altLang="ja-JP" baseline="0" dirty="0"/>
          </a:p>
          <a:p>
            <a:r>
              <a:rPr kumimoji="1" lang="en-US" altLang="ja-JP" baseline="0" dirty="0"/>
              <a:t>The throughput </a:t>
            </a:r>
            <a:r>
              <a:rPr lang="en-US" altLang="ja-JP" dirty="0"/>
              <a:t>in</a:t>
            </a:r>
            <a:r>
              <a:rPr kumimoji="1" lang="en-US" altLang="ja-JP" baseline="0" dirty="0"/>
              <a:t> </a:t>
            </a:r>
            <a:r>
              <a:rPr kumimoji="1" lang="en-US" altLang="ja-JP" baseline="0" dirty="0" err="1"/>
              <a:t>VMemDirect</a:t>
            </a:r>
            <a:r>
              <a:rPr kumimoji="1" lang="en-US" altLang="ja-JP" baseline="0" dirty="0"/>
              <a:t> was 33 times higher than after naive migration.</a:t>
            </a:r>
          </a:p>
          <a:p>
            <a:r>
              <a:rPr kumimoji="1" lang="en-US" altLang="ja-JP" baseline="0" dirty="0"/>
              <a:t>This is because the data was kept in physical memory thanks to VM migration using memory access history.</a:t>
            </a:r>
          </a:p>
          <a:p>
            <a:r>
              <a:rPr kumimoji="1" lang="en-US" altLang="ja-JP" baseline="0" dirty="0"/>
              <a:t>Compared with after split migration, the throughput increased by 1.1 times.</a:t>
            </a:r>
          </a:p>
          <a:p>
            <a:r>
              <a:rPr kumimoji="1" lang="en-US" altLang="ja-JP" baseline="0" dirty="0"/>
              <a:t>However, that was 28% lower than after ideal migration due to paging.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649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Finally,</a:t>
            </a:r>
            <a:r>
              <a:rPr kumimoji="1" lang="en-US" altLang="ja-JP" baseline="0" dirty="0"/>
              <a:t> we allocated 6GB of memory to in-memory database so tha</a:t>
            </a:r>
            <a:r>
              <a:rPr lang="en-US" altLang="ja-JP" dirty="0"/>
              <a:t>t the size was more than the size of free memory</a:t>
            </a:r>
            <a:r>
              <a:rPr kumimoji="1" lang="en-US" altLang="ja-JP" baseline="0" dirty="0"/>
              <a:t>.</a:t>
            </a:r>
          </a:p>
          <a:p>
            <a:r>
              <a:rPr kumimoji="1" lang="en-US" altLang="ja-JP" baseline="0" dirty="0"/>
              <a:t>The throughput </a:t>
            </a:r>
            <a:r>
              <a:rPr lang="en-US" altLang="ja-JP" dirty="0"/>
              <a:t>in</a:t>
            </a:r>
            <a:r>
              <a:rPr kumimoji="1" lang="en-US" altLang="ja-JP" baseline="0" dirty="0"/>
              <a:t> </a:t>
            </a:r>
            <a:r>
              <a:rPr kumimoji="1" lang="en-US" altLang="ja-JP" baseline="0" dirty="0" err="1"/>
              <a:t>VMemDirect</a:t>
            </a:r>
            <a:r>
              <a:rPr kumimoji="1" lang="en-US" altLang="ja-JP" baseline="0" dirty="0"/>
              <a:t> was still 1.7 times higher than after naive migration thanks to paging by the chunk.</a:t>
            </a:r>
          </a:p>
          <a:p>
            <a:r>
              <a:rPr kumimoji="1" lang="en-US" altLang="ja-JP" baseline="0" dirty="0"/>
              <a:t>Compared with after split migration, the throughput increased by 1.3 times.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/>
              <a:t>However, that was much lower than after ideal migration due to frequent paging</a:t>
            </a:r>
            <a:r>
              <a:rPr kumimoji="1" lang="en-US" altLang="ja-JP" baseline="0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0050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Agile live migration pages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out most of VM’s memory to networked swap space and transfers only a small amount of remaining memory.</a:t>
            </a: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method improves migration performance, but the paging overhead is much larger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because most of the data is paged out.</a:t>
            </a:r>
          </a:p>
          <a:p>
            <a:endParaRPr kumimoji="1" lang="en-US" altLang="ja-JP" baseline="0" dirty="0"/>
          </a:p>
          <a:p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FlashVM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virtual memory considering characteristics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SSDs.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pages out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memory pages at once than when using HDDs.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prefetching technique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can be used in </a:t>
            </a:r>
            <a:r>
              <a:rPr kumimoji="1" lang="en-US" altLang="ja-JP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VMemDirect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VSwapper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improves the performance of VMs using virtual memory.</a:t>
            </a:r>
          </a:p>
          <a:p>
            <a:r>
              <a:rPr lang="en-US" altLang="ja-JP" dirty="0"/>
              <a:t>It proposes various optimizations and achieves 10 times performance improvement.</a:t>
            </a: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Those optimizations are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applicable to VMs after VM migration with </a:t>
            </a:r>
            <a:r>
              <a:rPr kumimoji="1" lang="en-US" altLang="ja-JP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VMemDirect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US" altLang="ja-JP" baseline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3850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/>
              <a:t>In conclusion,</a:t>
            </a:r>
            <a:r>
              <a:rPr lang="en-US" altLang="ja-JP" baseline="0" dirty="0"/>
              <a:t> we proposed </a:t>
            </a:r>
            <a:r>
              <a:rPr lang="en-US" altLang="ja-JP" baseline="0" dirty="0" err="1"/>
              <a:t>VMemDirect</a:t>
            </a:r>
            <a:r>
              <a:rPr lang="en-US" altLang="ja-JP" baseline="0" dirty="0"/>
              <a:t> for achieving efficient migration of large-memory VMs.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err="1"/>
              <a:t>VMemDirect</a:t>
            </a:r>
            <a:r>
              <a:rPr lang="en-US" altLang="ja-JP" baseline="0" dirty="0"/>
              <a:t> cooperates with private virtual memory per VM instead of traditional system-wide virtual memory.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/>
              <a:t>It</a:t>
            </a:r>
            <a:r>
              <a:rPr lang="en-US" altLang="ja-JP" baseline="0" dirty="0"/>
              <a:t> directly transfers VM’s memory to physical memory or private swap space to avoid paging.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/>
              <a:t>Compared with VM migration using traditional virtual memory, </a:t>
            </a:r>
            <a:r>
              <a:rPr lang="en-US" altLang="ja-JP" baseline="0" dirty="0" err="1"/>
              <a:t>VMemDirect</a:t>
            </a:r>
            <a:r>
              <a:rPr lang="en-US" altLang="ja-JP" baseline="0" dirty="0"/>
              <a:t> improved the performance of VM migration and migrated VMs dramatically.</a:t>
            </a:r>
            <a:endParaRPr kumimoji="1" lang="en-US" altLang="ja-JP" baseline="0" dirty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/>
              <a:t>Our future work is to improve VM performance after migration.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/>
              <a:t>We will implement asynchronous paging in </a:t>
            </a:r>
            <a:r>
              <a:rPr kumimoji="1" lang="en-US" altLang="ja-JP" baseline="0" dirty="0" err="1"/>
              <a:t>VMemDirect</a:t>
            </a:r>
            <a:r>
              <a:rPr kumimoji="1" lang="en-US" altLang="ja-JP" baseline="0" dirty="0"/>
              <a:t>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/>
              <a:t>We are also planning to more clarify trade-offs between using high-speed network and </a:t>
            </a:r>
            <a:r>
              <a:rPr kumimoji="1" lang="en-US" altLang="ja-JP" baseline="0" dirty="0" err="1"/>
              <a:t>NVMe</a:t>
            </a:r>
            <a:r>
              <a:rPr kumimoji="1" lang="en-US" altLang="ja-JP" baseline="0" dirty="0"/>
              <a:t> SSDs for paging.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Thank </a:t>
            </a:r>
            <a:r>
              <a:rPr kumimoji="1" lang="en-US" altLang="ja-JP" baseline="0" dirty="0"/>
              <a:t>you for listening. </a:t>
            </a:r>
            <a:endParaRPr kumimoji="1" lang="en-US" altLang="ja-JP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290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When</a:t>
            </a:r>
            <a:r>
              <a:rPr kumimoji="1" lang="en-US" altLang="ja-JP" baseline="0" dirty="0"/>
              <a:t> a host running a VM is </a:t>
            </a:r>
            <a:r>
              <a:rPr kumimoji="1" lang="en-US" altLang="ja-JP" baseline="0" dirty="0" smtClean="0"/>
              <a:t>maintained, </a:t>
            </a:r>
            <a:r>
              <a:rPr kumimoji="1" lang="en-US" altLang="ja-JP" baseline="0" dirty="0"/>
              <a:t>the execution of the VM can be continued by migrating the VM to another host.</a:t>
            </a:r>
          </a:p>
          <a:p>
            <a:r>
              <a:rPr kumimoji="1" lang="en-US" altLang="ja-JP" baseline="0" dirty="0" smtClean="0"/>
              <a:t>VM </a:t>
            </a:r>
            <a:r>
              <a:rPr kumimoji="1" lang="en-US" altLang="ja-JP" baseline="0" dirty="0"/>
              <a:t>migration transfers all the memory of the </a:t>
            </a:r>
            <a:r>
              <a:rPr kumimoji="1" lang="en-US" altLang="ja-JP" baseline="0" dirty="0" smtClean="0"/>
              <a:t>VM via </a:t>
            </a:r>
            <a:r>
              <a:rPr kumimoji="1" lang="en-US" altLang="ja-JP" baseline="0" dirty="0"/>
              <a:t>the network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/>
          </a:p>
          <a:p>
            <a:r>
              <a:rPr kumimoji="1" lang="en-US" altLang="ja-JP" baseline="0" dirty="0" smtClean="0"/>
              <a:t>If </a:t>
            </a:r>
            <a:r>
              <a:rPr kumimoji="1" lang="en-US" altLang="ja-JP" baseline="0" dirty="0"/>
              <a:t>the memory of the VM is updated during the transfer, VM migration retransfers the updated memory </a:t>
            </a:r>
            <a:r>
              <a:rPr kumimoji="1" lang="en-US" altLang="ja-JP" baseline="0" dirty="0" smtClean="0"/>
              <a:t>data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/>
          </a:p>
          <a:p>
            <a:r>
              <a:rPr lang="en-US" altLang="ja-JP" dirty="0" smtClean="0"/>
              <a:t>A</a:t>
            </a:r>
            <a:r>
              <a:rPr kumimoji="1" lang="en-US" altLang="ja-JP" baseline="0" dirty="0" smtClean="0"/>
              <a:t>fter </a:t>
            </a:r>
            <a:r>
              <a:rPr kumimoji="1" lang="en-US" altLang="ja-JP" baseline="0" dirty="0"/>
              <a:t>the transfer of the memory, VM migration stops the VM and transfers the VM core such as virtual CPUs and devices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/>
          </a:p>
          <a:p>
            <a:r>
              <a:rPr lang="en-US" altLang="ja-JP" dirty="0"/>
              <a:t>Then, </a:t>
            </a:r>
            <a:r>
              <a:rPr kumimoji="1" lang="en-US" altLang="ja-JP" baseline="0" dirty="0"/>
              <a:t>the VM is restarted at the destination host.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VM migration requires</a:t>
            </a:r>
            <a:r>
              <a:rPr kumimoji="1" lang="en-US" altLang="ja-JP" baseline="0" dirty="0"/>
              <a:t> free memory that can </a:t>
            </a:r>
            <a:r>
              <a:rPr kumimoji="1" lang="en-US" altLang="ja-JP" baseline="0" dirty="0" smtClean="0"/>
              <a:t>accommodate the </a:t>
            </a:r>
            <a:r>
              <a:rPr kumimoji="1" lang="en-US" altLang="ja-JP" baseline="0" dirty="0"/>
              <a:t>entire memory of a VM in a destination host.</a:t>
            </a:r>
          </a:p>
          <a:p>
            <a:r>
              <a:rPr kumimoji="1" lang="en-US" altLang="ja-JP" baseline="0" dirty="0"/>
              <a:t>However, it is not cost-effective to always preserve such hosts as the destination of VM migration for large-memory VMs even in clouds.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166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aseline="0" dirty="0"/>
              <a:t>Even if a destination host does not have sufficient free memory, VM migration is possible by using virtual memory.</a:t>
            </a:r>
          </a:p>
          <a:p>
            <a:r>
              <a:rPr kumimoji="1" lang="en-US" altLang="ja-JP" baseline="0" dirty="0" smtClean="0"/>
              <a:t>Using </a:t>
            </a:r>
            <a:r>
              <a:rPr kumimoji="1" lang="en-US" altLang="ja-JP" baseline="0" dirty="0"/>
              <a:t>virtual memory, VM migration can transparently store part of the memory of a VM in swap space on secondary storage to use a necessary amount of memory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/>
          </a:p>
          <a:p>
            <a:r>
              <a:rPr kumimoji="1" lang="en-US" altLang="ja-JP" baseline="0" dirty="0" smtClean="0"/>
              <a:t>When </a:t>
            </a:r>
            <a:r>
              <a:rPr kumimoji="1" lang="en-US" altLang="ja-JP" baseline="0" dirty="0"/>
              <a:t>free memory runs out during VM migration at the destination host, a page-out is performed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/>
          </a:p>
          <a:p>
            <a:r>
              <a:rPr lang="en-US" altLang="ja-JP" dirty="0"/>
              <a:t>It moves </a:t>
            </a:r>
            <a:r>
              <a:rPr kumimoji="1" lang="en-US" altLang="ja-JP" baseline="0" dirty="0"/>
              <a:t>memory data </a:t>
            </a:r>
            <a:r>
              <a:rPr lang="en-US" altLang="ja-JP" dirty="0"/>
              <a:t>in physical memory to </a:t>
            </a:r>
            <a:r>
              <a:rPr kumimoji="1" lang="en-US" altLang="ja-JP" baseline="0" dirty="0"/>
              <a:t>the swap space to reserve free memory.</a:t>
            </a:r>
          </a:p>
          <a:p>
            <a:endParaRPr kumimoji="1" lang="en-US" altLang="ja-JP" baseline="0" dirty="0"/>
          </a:p>
          <a:p>
            <a:r>
              <a:rPr kumimoji="1" lang="en-US" altLang="ja-JP" baseline="0" dirty="0" smtClean="0"/>
              <a:t>In </a:t>
            </a:r>
            <a:r>
              <a:rPr kumimoji="1" lang="en-US" altLang="ja-JP" baseline="0" dirty="0"/>
              <a:t>contrast, when the VM requires memory data in the swap space, a page-out is first performed to reserve free memory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/>
          </a:p>
          <a:p>
            <a:r>
              <a:rPr lang="en-US" altLang="ja-JP" dirty="0" smtClean="0"/>
              <a:t>Then</a:t>
            </a:r>
            <a:r>
              <a:rPr lang="en-US" altLang="ja-JP" dirty="0"/>
              <a:t>, </a:t>
            </a:r>
            <a:r>
              <a:rPr kumimoji="1" lang="en-US" altLang="ja-JP" baseline="0" dirty="0"/>
              <a:t>a page-in is performed to move the data </a:t>
            </a:r>
            <a:r>
              <a:rPr lang="en-US" altLang="ja-JP" dirty="0"/>
              <a:t>in</a:t>
            </a:r>
            <a:r>
              <a:rPr kumimoji="1" lang="en-US" altLang="ja-JP" baseline="0" dirty="0"/>
              <a:t> the swap space to physical memory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40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However,</a:t>
            </a:r>
            <a:r>
              <a:rPr kumimoji="1" lang="en-US" altLang="ja-JP" baseline="0" dirty="0"/>
              <a:t> traditional virtual memory is </a:t>
            </a:r>
            <a:r>
              <a:rPr kumimoji="1" lang="en-US" altLang="ja-JP" baseline="0" dirty="0" smtClean="0"/>
              <a:t>incompatible </a:t>
            </a:r>
            <a:r>
              <a:rPr kumimoji="1" lang="en-US" altLang="ja-JP" baseline="0" dirty="0"/>
              <a:t>with VM migration.</a:t>
            </a:r>
          </a:p>
          <a:p>
            <a:r>
              <a:rPr kumimoji="1" lang="en-US" altLang="ja-JP" baseline="0" dirty="0"/>
              <a:t>VM migration first transfers the entire memory data of a VM to physical memory in the destination host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/>
          </a:p>
          <a:p>
            <a:r>
              <a:rPr kumimoji="1" lang="en-US" altLang="ja-JP" baseline="0" dirty="0"/>
              <a:t>After the physical memory becomes full, the transfers of the remaining memory data always cause page-outs</a:t>
            </a:r>
            <a:r>
              <a:rPr kumimoji="1" lang="en-US" altLang="ja-JP" baseline="0" dirty="0" smtClean="0"/>
              <a:t>.</a:t>
            </a:r>
            <a:endParaRPr kumimoji="1" lang="en-US" altLang="ja-JP" baseline="0" dirty="0"/>
          </a:p>
          <a:p>
            <a:r>
              <a:rPr lang="en-US" altLang="ja-JP" dirty="0"/>
              <a:t>This is</a:t>
            </a:r>
            <a:r>
              <a:rPr kumimoji="1" lang="en-US" altLang="ja-JP" baseline="0" dirty="0"/>
              <a:t> because received memory data has to be stored in physical memory at first.</a:t>
            </a:r>
          </a:p>
          <a:p>
            <a:r>
              <a:rPr kumimoji="1" lang="en-US" altLang="ja-JP" baseline="0" dirty="0"/>
              <a:t>This large number of page-outs lead to the increase in migration time.</a:t>
            </a:r>
          </a:p>
          <a:p>
            <a:endParaRPr kumimoji="1" lang="en-US" altLang="ja-JP" baseline="0" dirty="0"/>
          </a:p>
          <a:p>
            <a:r>
              <a:rPr kumimoji="1" lang="en-US" altLang="ja-JP" baseline="0" dirty="0"/>
              <a:t>Also, the following retransfers of updated memory data can cause paging.</a:t>
            </a:r>
          </a:p>
          <a:p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memory data to be updated exists in swap space, </a:t>
            </a:r>
            <a:endParaRPr kumimoji="1" lang="en-US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migration has to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fi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rst 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page-in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memory data to physical memory and then update it. 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same time, page-outs are necessary because physical memory is already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full.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102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Since the final phase of VM migration stops a VM, the downtime of the VM increases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paging occurs frequently. </a:t>
            </a:r>
          </a:p>
          <a:p>
            <a:r>
              <a:rPr lang="en-US" altLang="ja-JP" dirty="0"/>
              <a:t>The main reason is paging of virtualization software at the destination host.</a:t>
            </a:r>
          </a:p>
          <a:p>
            <a:r>
              <a:rPr lang="en-US" altLang="ja-JP" dirty="0" smtClean="0"/>
              <a:t>The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memory of virtualization software is often paged out during VM migration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ja-JP" dirty="0"/>
              <a:t>Virtual devices provided by virtualization software are not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used until the final phase. 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Therefore, the memory for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 </a:t>
            </a:r>
            <a:r>
              <a:rPr lang="en-US" altLang="ja-JP" dirty="0"/>
              <a:t>becomes a target of page-outs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result, when the virtual devices </a:t>
            </a:r>
            <a:r>
              <a:rPr lang="en-US" altLang="ja-JP" dirty="0"/>
              <a:t>are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restored, page-ins occur. 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After VM migration, paging also occurs.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Frequently updated memory data is often stored in physical memory</a:t>
            </a:r>
            <a:r>
              <a:rPr lang="en-US" altLang="ja-JP" dirty="0"/>
              <a:t>, but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memory data that are just 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 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frequently </a:t>
            </a:r>
            <a:r>
              <a:rPr lang="en-US" altLang="ja-JP" dirty="0"/>
              <a:t>is often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paged out.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652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To counteract these</a:t>
            </a:r>
            <a:r>
              <a:rPr kumimoji="1" lang="en-US" altLang="ja-JP" baseline="0" dirty="0"/>
              <a:t> problems, split migration has been proposed using multiple destination hosts.</a:t>
            </a:r>
          </a:p>
          <a:p>
            <a:r>
              <a:rPr kumimoji="1" lang="en-US" altLang="ja-JP" baseline="0" dirty="0"/>
              <a:t>Split migration divides the memory of a VM and transfers the memory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fragments to multiple smaller hosts.</a:t>
            </a:r>
          </a:p>
          <a:p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transfers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VM core and likely accessed memory data to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main host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ja-JP" dirty="0" smtClean="0"/>
              <a:t>T</a:t>
            </a: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 memory data is directly transferred to sub-hosts.</a:t>
            </a:r>
          </a:p>
          <a:p>
            <a:r>
              <a:rPr lang="en-US" altLang="ja-JP" dirty="0"/>
              <a:t>Since no paging occurs during VM migration, split migration can improve the migration performance. 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VM requires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memory data in sub-hosts after the migration, the data is transferred to the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main host </a:t>
            </a:r>
            <a:r>
              <a:rPr lang="en-US" altLang="ja-JP" dirty="0" smtClean="0"/>
              <a:t>via </a:t>
            </a:r>
            <a:r>
              <a:rPr lang="en-US" altLang="ja-JP" dirty="0"/>
              <a:t>the network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a technique called remote paging</a:t>
            </a:r>
            <a:r>
              <a:rPr lang="en-US" altLang="ja-JP" dirty="0" smtClean="0"/>
              <a:t>.</a:t>
            </a: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ja-JP" dirty="0"/>
              <a:t>Since necessary memory data is transferred to the main host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the migration time, </a:t>
            </a:r>
            <a:r>
              <a:rPr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frequent paging does not occur</a:t>
            </a:r>
            <a:r>
              <a:rPr lang="en-US" altLang="ja-JP" dirty="0"/>
              <a:t> just after the migration.</a:t>
            </a: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584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However, split migration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more costly than VM migration using virtual memory. 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requires at least one extra sub-hosts.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efficient remote paging, high-speed network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such as InfiniBand</a:t>
            </a:r>
            <a:r>
              <a:rPr lang="en-US" altLang="ja-JP" dirty="0"/>
              <a:t> is also required.</a:t>
            </a:r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costs are usually higher than that of secondary storage used as swap space.</a:t>
            </a:r>
          </a:p>
          <a:p>
            <a:endParaRPr lang="en-US" altLang="ja-JP" dirty="0"/>
          </a:p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addition, migrated VMs are subject to host and</a:t>
            </a:r>
            <a:r>
              <a:rPr kumimoji="1" lang="en-US" altLang="ja-JP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network failures.</a:t>
            </a:r>
          </a:p>
          <a:p>
            <a:r>
              <a:rPr lang="en-US" altLang="ja-JP" dirty="0"/>
              <a:t>If only one host or the network stops, the entire VM cannot continue to run.</a:t>
            </a:r>
          </a:p>
          <a:p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931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efficient migration of large-memory VMs, </a:t>
            </a:r>
            <a:r>
              <a:rPr lang="en-US" altLang="ja-JP" dirty="0"/>
              <a:t>we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propose </a:t>
            </a:r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VMemDirect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using private virtual memory and the technology of split migration.</a:t>
            </a:r>
          </a:p>
          <a:p>
            <a:r>
              <a:rPr kumimoji="1" lang="en-US" altLang="ja-JP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VMemDirect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ja-JP" dirty="0"/>
              <a:t>prepare</a:t>
            </a:r>
            <a:r>
              <a:rPr kumimoji="1" lang="en-US" altLang="ja-JP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 virtual memory per VM and integrates it with VM migration.</a:t>
            </a:r>
          </a:p>
          <a:p>
            <a:r>
              <a:rPr lang="en-US" altLang="ja-JP" dirty="0"/>
              <a:t>This enables VM migration to bypass the traditional system-wide virtual memory.</a:t>
            </a:r>
            <a:endParaRPr kumimoji="1" lang="en-US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ja-JP" dirty="0"/>
          </a:p>
          <a:p>
            <a:r>
              <a:rPr lang="en-US" altLang="ja-JP" dirty="0"/>
              <a:t>Using private virtual memory, </a:t>
            </a:r>
            <a:r>
              <a:rPr lang="en-US" altLang="ja-JP" dirty="0" err="1"/>
              <a:t>VMemDirect</a:t>
            </a:r>
            <a:r>
              <a:rPr lang="en-US" altLang="ja-JP" dirty="0"/>
              <a:t> divides the memory data of a VM and directly transfers them to physical memory and swap space.</a:t>
            </a:r>
          </a:p>
          <a:p>
            <a:r>
              <a:rPr lang="en-US" altLang="ja-JP" dirty="0"/>
              <a:t>Like split migration, paging does not occur between them at the migration time.</a:t>
            </a:r>
          </a:p>
          <a:p>
            <a:r>
              <a:rPr lang="en-US" altLang="ja-JP" dirty="0"/>
              <a:t>Since likely accessed memory data is transferred to physical memory, paging can be reduced just after VM migration. </a:t>
            </a:r>
          </a:p>
          <a:p>
            <a:r>
              <a:rPr lang="en-US" altLang="ja-JP" dirty="0"/>
              <a:t>The execution of the migrated VM is not affected </a:t>
            </a:r>
            <a:r>
              <a:rPr lang="en-US" altLang="ja-JP" dirty="0" smtClean="0"/>
              <a:t>by</a:t>
            </a:r>
            <a:r>
              <a:rPr lang="en-US" altLang="ja-JP" baseline="0" dirty="0" smtClean="0"/>
              <a:t> a </a:t>
            </a:r>
            <a:r>
              <a:rPr lang="en-US" altLang="ja-JP" dirty="0" smtClean="0"/>
              <a:t>network failure.</a:t>
            </a:r>
            <a:endParaRPr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17A52-89B8-E941-887E-ABA03952DFD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847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+mn-lt"/>
                <a:ea typeface="MS PGothic" panose="020B060007020508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  <a:ea typeface="MS PGothic" panose="020B0600070205080204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69454-28A2-A446-A71D-002DC6AB5FE6}" type="datetime1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F977288F-F332-9F4C-A5D1-EBEF89371724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DF4E-86B6-0842-B2F4-04BDD39AF9B6}" type="datetime1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3BC5-CC63-1442-944E-7C3EFD03DD89}" type="datetime1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defRPr baseline="0"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defRPr baseline="0"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defRPr baseline="0"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defRPr baseline="0">
                <a:latin typeface="Calibri" panose="020F0502020204030204" pitchFamily="34" charset="0"/>
                <a:ea typeface="MS PGothic" panose="020B0600070205080204" pitchFamily="34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C38B-6A5E-5E4C-91AF-BF55E0A98266}" type="datetime1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F977288F-F332-9F4C-A5D1-EBEF89371724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3914-5AB3-5841-96D1-AAF7385D2983}" type="datetime1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DAD4-DB99-1B49-A88F-821B59B56655}" type="datetime1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4CD98-8C5B-514D-BCC9-9FD3C3254229}" type="datetime1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230D-3288-524A-9CED-D32A43A64EC0}" type="datetime1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99FF-0247-9647-8400-67A551F09D94}" type="datetime1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8CB9-5460-BA4B-9312-904132E8DEC5}" type="datetime1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36D1-F57F-F64F-9B54-051200FD7A7D}" type="datetime1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1FD6F-D295-BC4F-9EB1-7C665E0600F6}" type="datetime1">
              <a:rPr kumimoji="1" lang="ja-JP" altLang="en-US" smtClean="0"/>
              <a:t>2019/9/13</a:t>
            </a:fld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7288F-F332-9F4C-A5D1-EBEF89371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タイトル プレースホルダー 8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3216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chart" Target="../charts/char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chart" Target="../charts/char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chart" Target="../charts/char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ja-JP" sz="4800" dirty="0"/>
              <a:t>Efficient Migration of</a:t>
            </a:r>
            <a:br>
              <a:rPr lang="en-US" altLang="ja-JP" sz="4800" dirty="0"/>
            </a:br>
            <a:r>
              <a:rPr lang="en-US" altLang="ja-JP" sz="4800" dirty="0"/>
              <a:t>Large-memory VMs Using Private Virtual Memory</a:t>
            </a:r>
            <a:endParaRPr lang="ja-JP" altLang="en-US" sz="4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69910"/>
            <a:ext cx="6858000" cy="1287889"/>
          </a:xfrm>
        </p:spPr>
        <p:txBody>
          <a:bodyPr>
            <a:normAutofit/>
          </a:bodyPr>
          <a:lstStyle/>
          <a:p>
            <a:r>
              <a:rPr lang="en-US" altLang="ja-JP" sz="2800" dirty="0"/>
              <a:t>Yuji Muraoka and Kenichi </a:t>
            </a:r>
            <a:r>
              <a:rPr lang="en-US" altLang="ja-JP" sz="2800" dirty="0" err="1"/>
              <a:t>Kourai</a:t>
            </a:r>
            <a:endParaRPr lang="en-US" altLang="ja-JP" sz="2800" dirty="0"/>
          </a:p>
          <a:p>
            <a:r>
              <a:rPr lang="en-US" altLang="ja-JP" sz="2800" dirty="0"/>
              <a:t>Kyushu Institute of Technology</a:t>
            </a:r>
            <a:r>
              <a:rPr lang="ja-JP" altLang="en-US" sz="2800" dirty="0"/>
              <a:t>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4891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57"/>
    </mc:Choice>
    <mc:Fallback xmlns="">
      <p:transition spd="slow" advTm="765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Handle only the memory of one VM</a:t>
            </a:r>
          </a:p>
          <a:p>
            <a:pPr lvl="1"/>
            <a:r>
              <a:rPr lang="en-US" altLang="ja-JP" dirty="0"/>
              <a:t>Perform no paging for virtualization software</a:t>
            </a:r>
          </a:p>
          <a:p>
            <a:pPr lvl="1"/>
            <a:r>
              <a:rPr lang="en-US" altLang="ja-JP" dirty="0"/>
              <a:t>Manage memory data in the physical memory allocated to a VM and private swap space</a:t>
            </a:r>
          </a:p>
          <a:p>
            <a:pPr lvl="1"/>
            <a:r>
              <a:rPr lang="en-US" altLang="ja-JP" dirty="0"/>
              <a:t>Use </a:t>
            </a:r>
            <a:r>
              <a:rPr lang="en-US" altLang="ja-JP" dirty="0" err="1"/>
              <a:t>NVMe</a:t>
            </a:r>
            <a:r>
              <a:rPr lang="en-US" altLang="ja-JP" dirty="0"/>
              <a:t> SSDs for private swap space</a:t>
            </a:r>
          </a:p>
          <a:p>
            <a:pPr lvl="2"/>
            <a:r>
              <a:rPr lang="en-US" altLang="ja-JP" dirty="0"/>
              <a:t>The cost can be lower than using sub-hosts and high-speed network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Private Virtual Memory</a:t>
            </a:r>
            <a:endParaRPr lang="ja-JP" altLang="en-US" dirty="0"/>
          </a:p>
        </p:txBody>
      </p:sp>
      <p:sp>
        <p:nvSpPr>
          <p:cNvPr id="22" name="Rounded Rectangle 51"/>
          <p:cNvSpPr/>
          <p:nvPr/>
        </p:nvSpPr>
        <p:spPr>
          <a:xfrm>
            <a:off x="2462127" y="5486082"/>
            <a:ext cx="1316102" cy="722405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462126" y="4883671"/>
            <a:ext cx="1316103" cy="453934"/>
          </a:xfrm>
          <a:prstGeom prst="rect">
            <a:avLst/>
          </a:prstGeom>
          <a:solidFill>
            <a:srgbClr val="4779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ea typeface="MS PGothic" charset="-128"/>
                <a:cs typeface="MS PGothic" charset="-128"/>
              </a:rPr>
              <a:t>VM</a:t>
            </a:r>
            <a:endParaRPr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25" name="円柱 24"/>
          <p:cNvSpPr/>
          <p:nvPr/>
        </p:nvSpPr>
        <p:spPr>
          <a:xfrm>
            <a:off x="5414626" y="5166843"/>
            <a:ext cx="1427317" cy="1119367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dirty="0">
                <a:ea typeface="MS PGothic" charset="-128"/>
                <a:cs typeface="MS PGothic" charset="-128"/>
              </a:rPr>
              <a:t>ディスク</a:t>
            </a:r>
          </a:p>
        </p:txBody>
      </p:sp>
      <p:sp>
        <p:nvSpPr>
          <p:cNvPr id="26" name="スライド番号プレースホルダー 3"/>
          <p:cNvSpPr txBox="1">
            <a:spLocks/>
          </p:cNvSpPr>
          <p:nvPr/>
        </p:nvSpPr>
        <p:spPr>
          <a:xfrm>
            <a:off x="1033153" y="6228350"/>
            <a:ext cx="1237532" cy="305289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600" b="1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memory</a:t>
            </a:r>
            <a:endParaRPr lang="ja-JP" altLang="en-US" sz="1600" b="1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420059" y="6302884"/>
            <a:ext cx="1976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ea typeface="MS PGothic" charset="-128"/>
                <a:cs typeface="MS PGothic" charset="-128"/>
              </a:rPr>
              <a:t>private swap space</a:t>
            </a:r>
            <a:endParaRPr kumimoji="1" lang="ja-JP" altLang="en-US" sz="1600" b="1" dirty="0">
              <a:ea typeface="MS PGothic" charset="-128"/>
              <a:cs typeface="MS PGothic" charset="-128"/>
            </a:endParaRPr>
          </a:p>
        </p:txBody>
      </p:sp>
      <p:sp>
        <p:nvSpPr>
          <p:cNvPr id="29" name="Rounded Rectangle 23"/>
          <p:cNvSpPr/>
          <p:nvPr/>
        </p:nvSpPr>
        <p:spPr>
          <a:xfrm>
            <a:off x="1182798" y="5478505"/>
            <a:ext cx="658917" cy="722405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1311196" y="5586734"/>
            <a:ext cx="398135" cy="533387"/>
          </a:xfrm>
          <a:prstGeom prst="roundRect">
            <a:avLst>
              <a:gd name="adj" fmla="val 0"/>
            </a:avLst>
          </a:prstGeom>
          <a:solidFill>
            <a:srgbClr val="FFFF00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ysClr val="windowText" lastClr="0000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1" name="正方形/長方形 23"/>
          <p:cNvSpPr/>
          <p:nvPr/>
        </p:nvSpPr>
        <p:spPr>
          <a:xfrm>
            <a:off x="3245339" y="5585605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3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2" name="正方形/長方形 25"/>
          <p:cNvSpPr/>
          <p:nvPr/>
        </p:nvSpPr>
        <p:spPr>
          <a:xfrm>
            <a:off x="5962440" y="5576856"/>
            <a:ext cx="279374" cy="550293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5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3" name="正方形/長方形 23"/>
          <p:cNvSpPr/>
          <p:nvPr/>
        </p:nvSpPr>
        <p:spPr>
          <a:xfrm>
            <a:off x="2971151" y="5590256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2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4" name="正方形/長方形 23"/>
          <p:cNvSpPr/>
          <p:nvPr/>
        </p:nvSpPr>
        <p:spPr>
          <a:xfrm>
            <a:off x="2679791" y="5588920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1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5" name="正方形/長方形 23"/>
          <p:cNvSpPr/>
          <p:nvPr/>
        </p:nvSpPr>
        <p:spPr>
          <a:xfrm>
            <a:off x="5663172" y="5576856"/>
            <a:ext cx="279374" cy="55859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4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6" name="テキスト ボックス 14"/>
          <p:cNvSpPr txBox="1"/>
          <p:nvPr/>
        </p:nvSpPr>
        <p:spPr>
          <a:xfrm>
            <a:off x="2462127" y="6286210"/>
            <a:ext cx="1689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ea typeface="MS PGothic" charset="-128"/>
                <a:cs typeface="MS PGothic" charset="-128"/>
              </a:rPr>
              <a:t>physical memory</a:t>
            </a:r>
            <a:endParaRPr kumimoji="1" lang="ja-JP" altLang="en-US" sz="1600" b="1" dirty="0">
              <a:ea typeface="MS PGothic" charset="-128"/>
              <a:cs typeface="MS PGothic" charset="-128"/>
            </a:endParaRPr>
          </a:p>
        </p:txBody>
      </p:sp>
      <p:sp>
        <p:nvSpPr>
          <p:cNvPr id="37" name="Left-Right Arrow 4"/>
          <p:cNvSpPr/>
          <p:nvPr/>
        </p:nvSpPr>
        <p:spPr>
          <a:xfrm>
            <a:off x="4256075" y="5671901"/>
            <a:ext cx="864702" cy="381667"/>
          </a:xfrm>
          <a:prstGeom prst="leftRightArrow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8" name="TextBox 5"/>
          <p:cNvSpPr txBox="1"/>
          <p:nvPr/>
        </p:nvSpPr>
        <p:spPr>
          <a:xfrm>
            <a:off x="3973074" y="5249876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ea typeface="MS PGothic" charset="-128"/>
                <a:cs typeface="MS PGothic" charset="-128"/>
              </a:rPr>
              <a:t>paging</a:t>
            </a:r>
            <a:endParaRPr kumimoji="1" lang="ja-JP" altLang="en-US" dirty="0">
              <a:ea typeface="MS PGothic" charset="-128"/>
              <a:cs typeface="MS PGothic" charset="-128"/>
            </a:endParaRPr>
          </a:p>
        </p:txBody>
      </p:sp>
      <p:sp>
        <p:nvSpPr>
          <p:cNvPr id="39" name="正方形/長方形 25"/>
          <p:cNvSpPr/>
          <p:nvPr/>
        </p:nvSpPr>
        <p:spPr>
          <a:xfrm>
            <a:off x="6261269" y="5585153"/>
            <a:ext cx="279374" cy="550293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6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40" name="Rounded Rectangle 35">
            <a:extLst>
              <a:ext uri="{FF2B5EF4-FFF2-40B4-BE49-F238E27FC236}">
                <a16:creationId xmlns="" xmlns:a16="http://schemas.microsoft.com/office/drawing/2014/main" id="{2AFF15D4-E003-8E48-83A3-CD03CDB9E647}"/>
              </a:ext>
            </a:extLst>
          </p:cNvPr>
          <p:cNvSpPr/>
          <p:nvPr/>
        </p:nvSpPr>
        <p:spPr>
          <a:xfrm>
            <a:off x="837685" y="4860694"/>
            <a:ext cx="1406613" cy="546652"/>
          </a:xfrm>
          <a:prstGeom prst="round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virtualization</a:t>
            </a:r>
          </a:p>
          <a:p>
            <a:pPr algn="ctr"/>
            <a:r>
              <a:rPr kumimoji="1" lang="en-US" sz="1600" b="1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software</a:t>
            </a:r>
          </a:p>
        </p:txBody>
      </p:sp>
    </p:spTree>
    <p:extLst>
      <p:ext uri="{BB962C8B-B14F-4D97-AF65-F5344CB8AC3E}">
        <p14:creationId xmlns:p14="http://schemas.microsoft.com/office/powerpoint/2010/main" val="36686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Use a sparse file as a swap file</a:t>
            </a:r>
          </a:p>
          <a:p>
            <a:pPr lvl="1"/>
            <a:r>
              <a:rPr lang="en-US" altLang="ja-JP" dirty="0"/>
              <a:t>Make one-to-one mapping between memory pages of a VM and blocks of the swap file</a:t>
            </a:r>
          </a:p>
          <a:p>
            <a:pPr lvl="2"/>
            <a:r>
              <a:rPr lang="en-US" altLang="ja-JP" dirty="0"/>
              <a:t>Make it easy to find the corresponding block for a page</a:t>
            </a:r>
          </a:p>
          <a:p>
            <a:pPr lvl="1"/>
            <a:r>
              <a:rPr lang="en-US" altLang="ja-JP" dirty="0"/>
              <a:t>Allow empty blocks that have no memory data called holes</a:t>
            </a:r>
          </a:p>
          <a:p>
            <a:pPr lvl="2"/>
            <a:r>
              <a:rPr lang="en-US" altLang="ja-JP" dirty="0"/>
              <a:t>Efficiently use disk space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Private Swap Space</a:t>
            </a:r>
            <a:endParaRPr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19482"/>
              </p:ext>
            </p:extLst>
          </p:nvPr>
        </p:nvGraphicFramePr>
        <p:xfrm>
          <a:off x="1995651" y="4858504"/>
          <a:ext cx="6096000" cy="3708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="" xmlns:a16="http://schemas.microsoft.com/office/drawing/2014/main" val="2210965732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236460888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3782043370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3238027838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3106894556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2395295853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3573306009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3005084003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1127715422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2243260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9358731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313616"/>
              </p:ext>
            </p:extLst>
          </p:nvPr>
        </p:nvGraphicFramePr>
        <p:xfrm>
          <a:off x="1995651" y="5446176"/>
          <a:ext cx="6096000" cy="3708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="" xmlns:a16="http://schemas.microsoft.com/office/drawing/2014/main" val="2210965732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236460888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3782043370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3238027838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3106894556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2395295853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3573306009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3005084003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1127715422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2243260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09358731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501258" y="4840929"/>
            <a:ext cx="2141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ea typeface="MS PGothic" charset="-128"/>
                <a:cs typeface="MS PGothic" charset="-128"/>
              </a:rPr>
              <a:t>VM</a:t>
            </a:r>
            <a:r>
              <a:rPr lang="en-US" altLang="ja-JP" dirty="0">
                <a:ea typeface="MS PGothic" charset="-128"/>
                <a:cs typeface="MS PGothic" charset="-128"/>
              </a:rPr>
              <a:t> memory</a:t>
            </a:r>
            <a:endParaRPr kumimoji="1" lang="ja-JP" altLang="en-US" dirty="0">
              <a:ea typeface="MS PGothic" charset="-128"/>
              <a:cs typeface="MS PGothic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5204" y="5324280"/>
            <a:ext cx="1370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ea typeface="MS PGothic" charset="-128"/>
                <a:cs typeface="MS PGothic" charset="-128"/>
              </a:rPr>
              <a:t>swap</a:t>
            </a:r>
            <a:r>
              <a:rPr lang="en-US" altLang="ja-JP" dirty="0">
                <a:ea typeface="MS PGothic" charset="-128"/>
                <a:cs typeface="MS PGothic" charset="-128"/>
              </a:rPr>
              <a:t> file</a:t>
            </a:r>
            <a:endParaRPr kumimoji="1" lang="en-US" altLang="ja-JP" dirty="0">
              <a:ea typeface="MS PGothic" charset="-128"/>
              <a:cs typeface="MS PGothic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36212" y="6117175"/>
            <a:ext cx="955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ea typeface="MS PGothic" charset="-128"/>
                <a:cs typeface="MS PGothic" charset="-128"/>
              </a:rPr>
              <a:t>hole</a:t>
            </a:r>
            <a:endParaRPr kumimoji="1" lang="ja-JP" altLang="en-US" dirty="0">
              <a:ea typeface="MS PGothic" charset="-128"/>
              <a:cs typeface="MS PGothic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560994"/>
              </p:ext>
            </p:extLst>
          </p:nvPr>
        </p:nvGraphicFramePr>
        <p:xfrm>
          <a:off x="2200794" y="6117175"/>
          <a:ext cx="602111" cy="3708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021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107140"/>
              </p:ext>
            </p:extLst>
          </p:nvPr>
        </p:nvGraphicFramePr>
        <p:xfrm>
          <a:off x="6416884" y="6115667"/>
          <a:ext cx="602111" cy="3708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021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25323"/>
              </p:ext>
            </p:extLst>
          </p:nvPr>
        </p:nvGraphicFramePr>
        <p:xfrm>
          <a:off x="4187393" y="6115667"/>
          <a:ext cx="602111" cy="3708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021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2802905" y="5938912"/>
            <a:ext cx="1415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ea typeface="MS PGothic" charset="-128"/>
                <a:cs typeface="MS PGothic" charset="-128"/>
              </a:rPr>
              <a:t>memory</a:t>
            </a:r>
          </a:p>
          <a:p>
            <a:r>
              <a:rPr kumimoji="1" lang="en-US" altLang="ja-JP" dirty="0">
                <a:ea typeface="MS PGothic" charset="-128"/>
                <a:cs typeface="MS PGothic" charset="-128"/>
              </a:rPr>
              <a:t>page</a:t>
            </a:r>
            <a:endParaRPr kumimoji="1" lang="ja-JP" altLang="en-US" dirty="0">
              <a:ea typeface="MS PGothic" charset="-128"/>
              <a:cs typeface="MS PGothic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789503" y="6117175"/>
            <a:ext cx="1706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ea typeface="MS PGothic" charset="-128"/>
                <a:cs typeface="MS PGothic" charset="-128"/>
              </a:rPr>
              <a:t>file block</a:t>
            </a:r>
            <a:endParaRPr kumimoji="1" lang="ja-JP" altLang="en-US" dirty="0">
              <a:ea typeface="MS PGothic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311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Access the swap file using direct I/O</a:t>
            </a:r>
          </a:p>
          <a:p>
            <a:pPr lvl="1"/>
            <a:r>
              <a:rPr lang="en-US" altLang="ja-JP" dirty="0"/>
              <a:t>Allocate no page cache in memory for the file blocks</a:t>
            </a:r>
          </a:p>
          <a:p>
            <a:pPr lvl="1"/>
            <a:r>
              <a:rPr lang="en-US" altLang="ja-JP" dirty="0"/>
              <a:t>Prevent page-outs by memory pressure from the page cache</a:t>
            </a:r>
          </a:p>
          <a:p>
            <a:r>
              <a:rPr lang="en-US" altLang="ja-JP" dirty="0"/>
              <a:t>Access by the chunk larger than the 4-KB page</a:t>
            </a:r>
          </a:p>
          <a:p>
            <a:pPr lvl="1"/>
            <a:r>
              <a:rPr lang="en-US" altLang="ja-JP" dirty="0"/>
              <a:t>Use the bandwidth of </a:t>
            </a:r>
            <a:r>
              <a:rPr lang="en-US" altLang="ja-JP" dirty="0" err="1"/>
              <a:t>NVMe</a:t>
            </a:r>
            <a:r>
              <a:rPr lang="en-US" altLang="ja-JP" dirty="0"/>
              <a:t> SSDs as much as possible</a:t>
            </a:r>
          </a:p>
          <a:p>
            <a:pPr lvl="1"/>
            <a:r>
              <a:rPr lang="en-US" altLang="ja-JP" dirty="0"/>
              <a:t>Currently use 256-page chunks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Access to Private</a:t>
            </a:r>
            <a:r>
              <a:rPr lang="en-US" altLang="ja-JP" dirty="0">
                <a:solidFill>
                  <a:srgbClr val="FF0000"/>
                </a:solidFill>
              </a:rPr>
              <a:t> </a:t>
            </a:r>
            <a:r>
              <a:rPr lang="en-US" altLang="ja-JP" dirty="0"/>
              <a:t>Swap Space</a:t>
            </a:r>
            <a:endParaRPr lang="ja-JP" altLang="en-US" dirty="0"/>
          </a:p>
        </p:txBody>
      </p:sp>
      <p:sp>
        <p:nvSpPr>
          <p:cNvPr id="32" name="円柱 31"/>
          <p:cNvSpPr/>
          <p:nvPr/>
        </p:nvSpPr>
        <p:spPr>
          <a:xfrm>
            <a:off x="4113240" y="4980792"/>
            <a:ext cx="2238133" cy="1045649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3" name="Rounded Rectangle 51"/>
          <p:cNvSpPr/>
          <p:nvPr/>
        </p:nvSpPr>
        <p:spPr>
          <a:xfrm>
            <a:off x="2129618" y="5444384"/>
            <a:ext cx="577781" cy="426110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134748"/>
              </p:ext>
            </p:extLst>
          </p:nvPr>
        </p:nvGraphicFramePr>
        <p:xfrm>
          <a:off x="2173679" y="5471280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074740"/>
              </p:ext>
            </p:extLst>
          </p:nvPr>
        </p:nvGraphicFramePr>
        <p:xfrm>
          <a:off x="2442488" y="5471280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U ターン矢印 15"/>
          <p:cNvSpPr/>
          <p:nvPr/>
        </p:nvSpPr>
        <p:spPr>
          <a:xfrm flipV="1">
            <a:off x="2455654" y="5907668"/>
            <a:ext cx="2177734" cy="424120"/>
          </a:xfrm>
          <a:prstGeom prst="uturnArrow">
            <a:avLst>
              <a:gd name="adj1" fmla="val 25000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rgbClr val="FFFF00"/>
              </a:solidFill>
            </a:endParaRPr>
          </a:p>
        </p:txBody>
      </p:sp>
      <p:sp>
        <p:nvSpPr>
          <p:cNvPr id="37" name="テキスト ボックス 14"/>
          <p:cNvSpPr txBox="1"/>
          <p:nvPr/>
        </p:nvSpPr>
        <p:spPr>
          <a:xfrm>
            <a:off x="4495103" y="610978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/>
              <a:t>private swap space</a:t>
            </a:r>
            <a:endParaRPr kumimoji="1" lang="ja-JP" altLang="en-US" b="1" dirty="0"/>
          </a:p>
        </p:txBody>
      </p:sp>
      <p:sp>
        <p:nvSpPr>
          <p:cNvPr id="38" name="テキスト ボックス 14"/>
          <p:cNvSpPr txBox="1"/>
          <p:nvPr/>
        </p:nvSpPr>
        <p:spPr>
          <a:xfrm>
            <a:off x="1959652" y="5068494"/>
            <a:ext cx="1277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/>
              <a:t>chunk</a:t>
            </a:r>
            <a:endParaRPr kumimoji="1" lang="ja-JP" altLang="en-US" b="1" dirty="0"/>
          </a:p>
        </p:txBody>
      </p:sp>
      <p:sp>
        <p:nvSpPr>
          <p:cNvPr id="39" name="Rounded Rectangle 51"/>
          <p:cNvSpPr/>
          <p:nvPr/>
        </p:nvSpPr>
        <p:spPr>
          <a:xfrm>
            <a:off x="4247553" y="5403255"/>
            <a:ext cx="577781" cy="426110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088951"/>
              </p:ext>
            </p:extLst>
          </p:nvPr>
        </p:nvGraphicFramePr>
        <p:xfrm>
          <a:off x="4287897" y="5430151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表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302228"/>
              </p:ext>
            </p:extLst>
          </p:nvPr>
        </p:nvGraphicFramePr>
        <p:xfrm>
          <a:off x="4556706" y="5430151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2" name="Rounded Rectangle 51"/>
          <p:cNvSpPr/>
          <p:nvPr/>
        </p:nvSpPr>
        <p:spPr>
          <a:xfrm>
            <a:off x="4929557" y="5400711"/>
            <a:ext cx="577781" cy="426110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0075"/>
              </p:ext>
            </p:extLst>
          </p:nvPr>
        </p:nvGraphicFramePr>
        <p:xfrm>
          <a:off x="4969901" y="5427607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522106"/>
              </p:ext>
            </p:extLst>
          </p:nvPr>
        </p:nvGraphicFramePr>
        <p:xfrm>
          <a:off x="5238710" y="5427607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Rounded Rectangle 51"/>
          <p:cNvSpPr/>
          <p:nvPr/>
        </p:nvSpPr>
        <p:spPr>
          <a:xfrm>
            <a:off x="5610386" y="5381651"/>
            <a:ext cx="577781" cy="426110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graphicFrame>
        <p:nvGraphicFramePr>
          <p:cNvPr id="46" name="表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864074"/>
              </p:ext>
            </p:extLst>
          </p:nvPr>
        </p:nvGraphicFramePr>
        <p:xfrm>
          <a:off x="5650730" y="5408547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表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545014"/>
              </p:ext>
            </p:extLst>
          </p:nvPr>
        </p:nvGraphicFramePr>
        <p:xfrm>
          <a:off x="5919539" y="5408547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25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円柱 26"/>
          <p:cNvSpPr/>
          <p:nvPr/>
        </p:nvSpPr>
        <p:spPr>
          <a:xfrm>
            <a:off x="6845574" y="5612096"/>
            <a:ext cx="948366" cy="682639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1" name="Rounded Rectangle 4"/>
          <p:cNvSpPr/>
          <p:nvPr/>
        </p:nvSpPr>
        <p:spPr>
          <a:xfrm>
            <a:off x="5122263" y="5609038"/>
            <a:ext cx="1044033" cy="68222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085426" y="5696342"/>
            <a:ext cx="1529255" cy="55622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2617788" algn="l"/>
              </a:tabLst>
            </a:pPr>
            <a:r>
              <a:rPr lang="en-US" altLang="ja-JP" dirty="0"/>
              <a:t>Transfer VM's memory directly to physical memory or private swap space</a:t>
            </a:r>
          </a:p>
          <a:p>
            <a:pPr lvl="1"/>
            <a:r>
              <a:rPr lang="en-US" altLang="ja-JP" dirty="0"/>
              <a:t>Determine data locations when starting VM migration</a:t>
            </a:r>
          </a:p>
          <a:p>
            <a:pPr lvl="1"/>
            <a:r>
              <a:rPr lang="en-US" altLang="ja-JP" dirty="0"/>
              <a:t>Directly update memory data on memory retransfers </a:t>
            </a:r>
          </a:p>
          <a:p>
            <a:r>
              <a:rPr lang="en-US" altLang="ja-JP" dirty="0"/>
              <a:t>Prevent paging during memory transfers</a:t>
            </a:r>
          </a:p>
          <a:p>
            <a:pPr lvl="1"/>
            <a:r>
              <a:rPr lang="en-US" altLang="ja-JP" dirty="0"/>
              <a:t>No page-outs even when physical memory is full</a:t>
            </a:r>
          </a:p>
          <a:p>
            <a:pPr lvl="1"/>
            <a:r>
              <a:rPr lang="en-US" altLang="ja-JP" dirty="0"/>
              <a:t>No page-ins when updating data in private swap space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Direct Memory Transfer</a:t>
            </a:r>
            <a:endParaRPr lang="ja-JP" altLang="en-US" dirty="0"/>
          </a:p>
        </p:txBody>
      </p:sp>
      <p:sp>
        <p:nvSpPr>
          <p:cNvPr id="24" name="フレーム 23"/>
          <p:cNvSpPr/>
          <p:nvPr/>
        </p:nvSpPr>
        <p:spPr>
          <a:xfrm>
            <a:off x="5042389" y="4733849"/>
            <a:ext cx="2823868" cy="1681080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destination host</a:t>
            </a: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46" name="右矢印 45"/>
          <p:cNvSpPr/>
          <p:nvPr/>
        </p:nvSpPr>
        <p:spPr>
          <a:xfrm>
            <a:off x="3119434" y="5456407"/>
            <a:ext cx="1676270" cy="61485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22" name="Left-Right Arrow 5"/>
          <p:cNvSpPr/>
          <p:nvPr/>
        </p:nvSpPr>
        <p:spPr>
          <a:xfrm>
            <a:off x="6129679" y="5695147"/>
            <a:ext cx="742360" cy="368161"/>
          </a:xfrm>
          <a:prstGeom prst="leftRightArrow">
            <a:avLst/>
          </a:prstGeom>
          <a:solidFill>
            <a:srgbClr val="4779D2"/>
          </a:solidFill>
          <a:ln w="38100">
            <a:solidFill>
              <a:srgbClr val="4779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362615" y="5135147"/>
            <a:ext cx="20170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ea typeface="MS PGothic" charset="-128"/>
                <a:cs typeface="MS PGothic" charset="-128"/>
              </a:rPr>
              <a:t>migration</a:t>
            </a:r>
            <a:endParaRPr kumimoji="1"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23" name="Cross 20"/>
          <p:cNvSpPr/>
          <p:nvPr/>
        </p:nvSpPr>
        <p:spPr>
          <a:xfrm rot="18834524">
            <a:off x="6269800" y="5337180"/>
            <a:ext cx="443499" cy="424047"/>
          </a:xfrm>
          <a:prstGeom prst="plus">
            <a:avLst>
              <a:gd name="adj" fmla="val 38798"/>
            </a:avLst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29" name="U ターン矢印 28"/>
          <p:cNvSpPr/>
          <p:nvPr/>
        </p:nvSpPr>
        <p:spPr>
          <a:xfrm flipV="1">
            <a:off x="2255604" y="6312300"/>
            <a:ext cx="3408781" cy="333381"/>
          </a:xfrm>
          <a:prstGeom prst="uturnArrow">
            <a:avLst>
              <a:gd name="adj1" fmla="val 29987"/>
              <a:gd name="adj2" fmla="val 25000"/>
              <a:gd name="adj3" fmla="val 39595"/>
              <a:gd name="adj4" fmla="val 62899"/>
              <a:gd name="adj5" fmla="val 10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rgbClr val="FF00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0" name="U ターン矢印 29"/>
          <p:cNvSpPr/>
          <p:nvPr/>
        </p:nvSpPr>
        <p:spPr>
          <a:xfrm flipV="1">
            <a:off x="2094126" y="6325384"/>
            <a:ext cx="5129182" cy="437324"/>
          </a:xfrm>
          <a:prstGeom prst="uturnArrow">
            <a:avLst>
              <a:gd name="adj1" fmla="val 19298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rgbClr val="FF00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2" name="テキスト ボックス 27"/>
          <p:cNvSpPr txBox="1"/>
          <p:nvPr/>
        </p:nvSpPr>
        <p:spPr>
          <a:xfrm>
            <a:off x="5011732" y="5172007"/>
            <a:ext cx="12148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>
                <a:ea typeface="MS PGothic" charset="-128"/>
                <a:cs typeface="MS PGothic" charset="-128"/>
              </a:rPr>
              <a:t>physical memory</a:t>
            </a:r>
            <a:endParaRPr lang="ja-JP" altLang="en-US" sz="1600" b="1" dirty="0">
              <a:ea typeface="MS PGothic" charset="-128"/>
              <a:cs typeface="MS PGothic" charset="-128"/>
            </a:endParaRPr>
          </a:p>
        </p:txBody>
      </p:sp>
      <p:grpSp>
        <p:nvGrpSpPr>
          <p:cNvPr id="33" name="図形グループ 32"/>
          <p:cNvGrpSpPr/>
          <p:nvPr/>
        </p:nvGrpSpPr>
        <p:grpSpPr>
          <a:xfrm>
            <a:off x="934527" y="4733849"/>
            <a:ext cx="1813034" cy="1589627"/>
            <a:chOff x="2228193" y="3507551"/>
            <a:chExt cx="2417379" cy="2315180"/>
          </a:xfrm>
        </p:grpSpPr>
        <p:sp>
          <p:nvSpPr>
            <p:cNvPr id="34" name="フレーム 33"/>
            <p:cNvSpPr/>
            <p:nvPr/>
          </p:nvSpPr>
          <p:spPr>
            <a:xfrm>
              <a:off x="2228193" y="3507551"/>
              <a:ext cx="2417379" cy="2315180"/>
            </a:xfrm>
            <a:prstGeom prst="frame">
              <a:avLst>
                <a:gd name="adj1" fmla="val 128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>
                  <a:solidFill>
                    <a:schemeClr val="tx1"/>
                  </a:solidFill>
                  <a:ea typeface="MS PGothic" charset="-128"/>
                  <a:cs typeface="MS PGothic" charset="-128"/>
                </a:rPr>
                <a:t>source host</a:t>
              </a:r>
            </a:p>
            <a:p>
              <a:pPr algn="ctr"/>
              <a:endParaRPr lang="en-US" altLang="ja-JP" sz="140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ja-JP" altLang="en-US" sz="140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2417377" y="3982248"/>
              <a:ext cx="2039007" cy="60524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>
                  <a:ea typeface="MS PGothic" charset="-128"/>
                  <a:cs typeface="MS PGothic" charset="-128"/>
                </a:rPr>
                <a:t>VM </a:t>
              </a:r>
              <a:r>
                <a:rPr lang="en-US" altLang="ja-JP" sz="1600" dirty="0">
                  <a:solidFill>
                    <a:schemeClr val="bg1"/>
                  </a:solidFill>
                  <a:ea typeface="MS PGothic" charset="-128"/>
                  <a:cs typeface="MS PGothic" charset="-128"/>
                </a:rPr>
                <a:t>core</a:t>
              </a:r>
              <a:endParaRPr lang="ja-JP" altLang="en-US" sz="1600" dirty="0">
                <a:solidFill>
                  <a:schemeClr val="bg1"/>
                </a:solidFill>
                <a:ea typeface="MS PGothic" charset="-128"/>
                <a:cs typeface="MS PGothic" charset="-128"/>
              </a:endParaRPr>
            </a:p>
          </p:txBody>
        </p:sp>
      </p:grpSp>
      <p:sp>
        <p:nvSpPr>
          <p:cNvPr id="40" name="正方形/長方形 39"/>
          <p:cNvSpPr/>
          <p:nvPr/>
        </p:nvSpPr>
        <p:spPr>
          <a:xfrm>
            <a:off x="2332493" y="5691059"/>
            <a:ext cx="279374" cy="5580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5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020541" y="5691057"/>
            <a:ext cx="279374" cy="558000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4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713749" y="5689213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3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395082" y="5689213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2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1076415" y="5689213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1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982014" y="5399461"/>
            <a:ext cx="1112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ea typeface="MS PGothic" charset="-128"/>
                <a:cs typeface="MS PGothic" charset="-128"/>
              </a:rPr>
              <a:t>memory</a:t>
            </a:r>
            <a:endParaRPr lang="ja-JP" altLang="en-US" sz="1600" b="1" dirty="0">
              <a:ea typeface="MS PGothic" charset="-128"/>
              <a:cs typeface="MS PGothic" charset="-128"/>
            </a:endParaRPr>
          </a:p>
        </p:txBody>
      </p:sp>
      <p:sp>
        <p:nvSpPr>
          <p:cNvPr id="25" name="テキスト ボックス 27"/>
          <p:cNvSpPr txBox="1"/>
          <p:nvPr/>
        </p:nvSpPr>
        <p:spPr>
          <a:xfrm>
            <a:off x="6795929" y="5020678"/>
            <a:ext cx="12148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ea typeface="MS PGothic" charset="-128"/>
                <a:cs typeface="MS PGothic" charset="-128"/>
              </a:rPr>
              <a:t>private</a:t>
            </a:r>
          </a:p>
          <a:p>
            <a:r>
              <a:rPr lang="en-US" altLang="ja-JP" sz="1600" b="1" dirty="0">
                <a:ea typeface="MS PGothic" charset="-128"/>
                <a:cs typeface="MS PGothic" charset="-128"/>
              </a:rPr>
              <a:t>swap space</a:t>
            </a:r>
            <a:endParaRPr lang="ja-JP" altLang="en-US" sz="1600" b="1" dirty="0">
              <a:ea typeface="MS PGothic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023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85185E-6 L 0.121 0.04004 C 0.14635 0.04907 0.18437 0.05393 0.22395 0.05393 C 0.26909 0.05393 0.3052 0.04907 0.33055 0.04004 L 0.45173 1.85185E-6 " pathEditMode="relative" rAng="0" ptsTypes="AAAAA">
                                      <p:cBhvr>
                                        <p:cTn id="6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87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85185E-6 L 0.12031 0.04004 C 0.14566 0.04907 0.18334 0.05393 0.22292 0.05393 C 0.26806 0.05393 0.30382 0.04907 0.32917 0.04004 L 0.45 1.85185E-6 " pathEditMode="relative" rAng="0" ptsTypes="AAAAA">
                                      <p:cBhvr>
                                        <p:cTn id="9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85185E-6 L 0.12014 0.04004 C 0.14514 0.04907 0.18316 0.05393 0.22239 0.05393 C 0.26719 0.05393 0.30312 0.04907 0.32812 0.04004 L 0.44878 1.85185E-6 " pathEditMode="relative" rAng="0" ptsTypes="AAAAA">
                                      <p:cBhvr>
                                        <p:cTn id="12" dur="1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31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11111E-6 L 0.14549 0.04005 C 0.17605 0.04908 0.22188 0.05394 0.26962 0.05394 C 0.32431 0.05394 0.36771 0.04908 0.39792 0.04005 L 0.5448 -1.11111E-6 " pathEditMode="relative" rAng="0" ptsTypes="AAAAA">
                                      <p:cBhvr>
                                        <p:cTn id="15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4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1111E-6 L 0.14462 0.04005 C 0.17518 0.04908 0.22066 0.05394 0.26788 0.05394 C 0.3217 0.05394 0.36493 0.04908 0.39532 0.04005 L 0.5408 -1.11111E-6 " pathEditMode="relative" rAng="0" ptsTypes="AAAAA">
                                      <p:cBhvr>
                                        <p:cTn id="18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31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39" grpId="0" animBg="1"/>
      <p:bldP spid="38" grpId="0" animBg="1"/>
      <p:bldP spid="37" grpId="0" animBg="1"/>
      <p:bldP spid="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/>
          <p:cNvSpPr/>
          <p:nvPr/>
        </p:nvSpPr>
        <p:spPr>
          <a:xfrm>
            <a:off x="1922296" y="5420630"/>
            <a:ext cx="1529255" cy="55622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Determine data locations on the basis of the memory access history of a VM</a:t>
            </a:r>
          </a:p>
          <a:p>
            <a:pPr lvl="1"/>
            <a:r>
              <a:rPr lang="en-US" altLang="ja-JP" dirty="0"/>
              <a:t>Obtain the history from memory access bits</a:t>
            </a:r>
          </a:p>
          <a:p>
            <a:pPr lvl="1"/>
            <a:r>
              <a:rPr lang="en-US" altLang="ja-JP" dirty="0"/>
              <a:t>Assign likely accessed data to physical memory</a:t>
            </a:r>
          </a:p>
          <a:p>
            <a:pPr lvl="2"/>
            <a:r>
              <a:rPr lang="en-US" altLang="ja-JP" dirty="0"/>
              <a:t>The other data to private swap space</a:t>
            </a:r>
          </a:p>
          <a:p>
            <a:r>
              <a:rPr lang="en-US" altLang="ja-JP" dirty="0"/>
              <a:t>Reduce updating data in private swap space</a:t>
            </a:r>
          </a:p>
          <a:p>
            <a:endParaRPr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Using Memory Access History</a:t>
            </a:r>
            <a:endParaRPr lang="ja-JP" altLang="en-US" dirty="0"/>
          </a:p>
        </p:txBody>
      </p:sp>
      <p:sp>
        <p:nvSpPr>
          <p:cNvPr id="48" name="スライド番号プレースホルダー 2"/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977288F-F332-9F4C-A5D1-EBEF89371724}" type="slidenum">
              <a:rPr lang="ja-JP" altLang="en-US" smtClean="0">
                <a:ea typeface="MS PGothic" charset="-128"/>
                <a:cs typeface="MS PGothic" charset="-128"/>
              </a:rPr>
              <a:pPr/>
              <a:t>14</a:t>
            </a:fld>
            <a:endParaRPr lang="ja-JP" altLang="en-US">
              <a:ea typeface="MS PGothic" charset="-128"/>
              <a:cs typeface="MS PGothic" charset="-128"/>
            </a:endParaRPr>
          </a:p>
        </p:txBody>
      </p:sp>
      <p:sp>
        <p:nvSpPr>
          <p:cNvPr id="49" name="フレーム 48"/>
          <p:cNvSpPr/>
          <p:nvPr/>
        </p:nvSpPr>
        <p:spPr>
          <a:xfrm>
            <a:off x="481263" y="4435669"/>
            <a:ext cx="3166323" cy="1755050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source host</a:t>
            </a:r>
          </a:p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ja-JP" altLang="en-US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50" name="フレーム 49"/>
          <p:cNvSpPr/>
          <p:nvPr/>
        </p:nvSpPr>
        <p:spPr>
          <a:xfrm>
            <a:off x="5866690" y="4613311"/>
            <a:ext cx="2764163" cy="1536457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destination host</a:t>
            </a:r>
          </a:p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ja-JP" altLang="en-US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51" name="円柱 50"/>
          <p:cNvSpPr/>
          <p:nvPr/>
        </p:nvSpPr>
        <p:spPr>
          <a:xfrm>
            <a:off x="7311186" y="5340487"/>
            <a:ext cx="1058692" cy="682639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52" name="U ターン矢印 51"/>
          <p:cNvSpPr/>
          <p:nvPr/>
        </p:nvSpPr>
        <p:spPr>
          <a:xfrm flipV="1">
            <a:off x="2800069" y="6054475"/>
            <a:ext cx="3675995" cy="333381"/>
          </a:xfrm>
          <a:prstGeom prst="uturnArrow">
            <a:avLst>
              <a:gd name="adj1" fmla="val 29987"/>
              <a:gd name="adj2" fmla="val 25000"/>
              <a:gd name="adj3" fmla="val 39595"/>
              <a:gd name="adj4" fmla="val 62899"/>
              <a:gd name="adj5" fmla="val 100000"/>
            </a:avLst>
          </a:prstGeom>
          <a:solidFill>
            <a:srgbClr val="EC6A7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55" name="U ターン矢印 54"/>
          <p:cNvSpPr/>
          <p:nvPr/>
        </p:nvSpPr>
        <p:spPr>
          <a:xfrm flipV="1">
            <a:off x="2503186" y="6067552"/>
            <a:ext cx="5335771" cy="437324"/>
          </a:xfrm>
          <a:prstGeom prst="uturnArrow">
            <a:avLst>
              <a:gd name="adj1" fmla="val 19298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56" name="右矢印 55"/>
          <p:cNvSpPr/>
          <p:nvPr/>
        </p:nvSpPr>
        <p:spPr>
          <a:xfrm>
            <a:off x="3917544" y="5087716"/>
            <a:ext cx="1676270" cy="61485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57" name="Rounded Rectangle 36"/>
          <p:cNvSpPr/>
          <p:nvPr/>
        </p:nvSpPr>
        <p:spPr>
          <a:xfrm>
            <a:off x="6006991" y="5340910"/>
            <a:ext cx="1086771" cy="68222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58" name="テキスト ボックス 27"/>
          <p:cNvSpPr txBox="1"/>
          <p:nvPr/>
        </p:nvSpPr>
        <p:spPr>
          <a:xfrm>
            <a:off x="5876978" y="4872821"/>
            <a:ext cx="15214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>
                <a:ea typeface="MS PGothic" charset="-128"/>
                <a:cs typeface="MS PGothic" charset="-128"/>
              </a:rPr>
              <a:t>physical memory</a:t>
            </a:r>
            <a:endParaRPr lang="ja-JP" altLang="en-US" sz="1600" b="1" dirty="0">
              <a:ea typeface="MS PGothic" charset="-128"/>
              <a:cs typeface="MS PGothic" charset="-128"/>
            </a:endParaRPr>
          </a:p>
        </p:txBody>
      </p:sp>
      <p:sp>
        <p:nvSpPr>
          <p:cNvPr id="63" name="正方形/長方形 25"/>
          <p:cNvSpPr/>
          <p:nvPr/>
        </p:nvSpPr>
        <p:spPr>
          <a:xfrm>
            <a:off x="3185424" y="5409349"/>
            <a:ext cx="279374" cy="5580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5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62" name="正方形/長方形 24"/>
          <p:cNvSpPr/>
          <p:nvPr/>
        </p:nvSpPr>
        <p:spPr>
          <a:xfrm>
            <a:off x="2873472" y="5409347"/>
            <a:ext cx="279374" cy="558000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4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61" name="正方形/長方形 23"/>
          <p:cNvSpPr/>
          <p:nvPr/>
        </p:nvSpPr>
        <p:spPr>
          <a:xfrm>
            <a:off x="2566680" y="5407503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3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60" name="正方形/長方形 22"/>
          <p:cNvSpPr/>
          <p:nvPr/>
        </p:nvSpPr>
        <p:spPr>
          <a:xfrm>
            <a:off x="2248013" y="5407503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2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59" name="正方形/長方形 21"/>
          <p:cNvSpPr/>
          <p:nvPr/>
        </p:nvSpPr>
        <p:spPr>
          <a:xfrm>
            <a:off x="1929346" y="5407503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1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2886280" y="5404918"/>
            <a:ext cx="284663" cy="558000"/>
          </a:xfrm>
          <a:prstGeom prst="roundRect">
            <a:avLst/>
          </a:prstGeom>
          <a:solidFill>
            <a:srgbClr val="FF0000"/>
          </a:solidFill>
          <a:ln w="254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ea typeface="MS PGothic" charset="-128"/>
                <a:cs typeface="MS PGothic" charset="-128"/>
              </a:rPr>
              <a:t>4</a:t>
            </a:r>
            <a:endParaRPr lang="ja-JP" altLang="en-US" dirty="0">
              <a:ea typeface="MS PGothic" charset="-128"/>
              <a:cs typeface="MS PGothic" charset="-128"/>
            </a:endParaRPr>
          </a:p>
        </p:txBody>
      </p:sp>
      <p:sp>
        <p:nvSpPr>
          <p:cNvPr id="64" name="Folded Corner 8"/>
          <p:cNvSpPr/>
          <p:nvPr/>
        </p:nvSpPr>
        <p:spPr>
          <a:xfrm>
            <a:off x="759677" y="5340889"/>
            <a:ext cx="481263" cy="624610"/>
          </a:xfrm>
          <a:prstGeom prst="foldedCorner">
            <a:avLst>
              <a:gd name="adj" fmla="val 22667"/>
            </a:avLst>
          </a:prstGeom>
          <a:solidFill>
            <a:schemeClr val="bg1">
              <a:lumMod val="85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65" name="TextBox 10"/>
          <p:cNvSpPr txBox="1"/>
          <p:nvPr/>
        </p:nvSpPr>
        <p:spPr>
          <a:xfrm>
            <a:off x="449910" y="4728419"/>
            <a:ext cx="1420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 err="1">
                <a:ea typeface="MS PGothic" charset="-128"/>
                <a:cs typeface="MS PGothic" charset="-128"/>
              </a:rPr>
              <a:t>memoryaccess</a:t>
            </a:r>
            <a:endParaRPr lang="en-US" altLang="ja-JP" sz="1600" dirty="0">
              <a:ea typeface="MS PGothic" charset="-128"/>
              <a:cs typeface="MS PGothic" charset="-128"/>
            </a:endParaRPr>
          </a:p>
          <a:p>
            <a:pPr algn="ctr"/>
            <a:r>
              <a:rPr lang="en-US" altLang="ja-JP" sz="1600" dirty="0">
                <a:ea typeface="MS PGothic" charset="-128"/>
                <a:cs typeface="MS PGothic" charset="-128"/>
              </a:rPr>
              <a:t> history</a:t>
            </a:r>
          </a:p>
        </p:txBody>
      </p:sp>
      <p:sp>
        <p:nvSpPr>
          <p:cNvPr id="66" name="正方形/長方形 10"/>
          <p:cNvSpPr/>
          <p:nvPr/>
        </p:nvSpPr>
        <p:spPr>
          <a:xfrm>
            <a:off x="1906236" y="4817715"/>
            <a:ext cx="1529255" cy="45393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VM core</a:t>
            </a:r>
            <a:endParaRPr lang="ja-JP" altLang="en-US" sz="1600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67" name="Right Arrow 11"/>
          <p:cNvSpPr/>
          <p:nvPr/>
        </p:nvSpPr>
        <p:spPr>
          <a:xfrm>
            <a:off x="1483355" y="5449191"/>
            <a:ext cx="222167" cy="476244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89933" y="4798078"/>
            <a:ext cx="20170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ea typeface="MS PGothic" charset="-128"/>
                <a:cs typeface="MS PGothic" charset="-128"/>
              </a:rPr>
              <a:t>migration</a:t>
            </a:r>
            <a:endParaRPr kumimoji="1"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27" name="テキスト ボックス 27"/>
          <p:cNvSpPr txBox="1"/>
          <p:nvPr/>
        </p:nvSpPr>
        <p:spPr>
          <a:xfrm>
            <a:off x="7311186" y="4804748"/>
            <a:ext cx="1202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ea typeface="MS PGothic" charset="-128"/>
                <a:cs typeface="MS PGothic" charset="-128"/>
              </a:rPr>
              <a:t>private</a:t>
            </a:r>
          </a:p>
          <a:p>
            <a:r>
              <a:rPr lang="en-US" altLang="ja-JP" sz="1600" b="1" dirty="0">
                <a:ea typeface="MS PGothic" charset="-128"/>
                <a:cs typeface="MS PGothic" charset="-128"/>
              </a:rPr>
              <a:t>swap space</a:t>
            </a:r>
            <a:endParaRPr lang="ja-JP" altLang="en-US" sz="1600" b="1" dirty="0">
              <a:ea typeface="MS PGothic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988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C6A75"/>
                                      </p:to>
                                    </p:animClr>
                                    <p:set>
                                      <p:cBhvr>
                                        <p:cTn id="7" dur="1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C6A75"/>
                                      </p:to>
                                    </p:animClr>
                                    <p:set>
                                      <p:cBhvr>
                                        <p:cTn id="11" dur="1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D59D"/>
                                      </p:to>
                                    </p:animClr>
                                    <p:set>
                                      <p:cBhvr>
                                        <p:cTn id="15" dur="1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C6A75"/>
                                      </p:to>
                                    </p:animClr>
                                    <p:set>
                                      <p:cBhvr>
                                        <p:cTn id="19" dur="1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D59D"/>
                                      </p:to>
                                    </p:animClr>
                                    <p:set>
                                      <p:cBhvr>
                                        <p:cTn id="23" dur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96296E-6 L 0.121 0.04005 C 0.14635 0.04908 0.18437 0.05394 0.22395 0.05394 C 0.26909 0.05394 0.3052 0.04908 0.33055 0.04005 L 0.45173 -2.96296E-6 " pathEditMode="relative" rAng="0" ptsTypes="AAAAA">
                                      <p:cBhvr>
                                        <p:cTn id="26" dur="1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87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7407E-6 L 0.12032 0.04005 C 0.14566 0.04908 0.18351 0.05394 0.22292 0.05394 C 0.26806 0.05394 0.30382 0.04908 0.32917 0.04005 L 0.45 -4.07407E-6 " pathEditMode="relative" rAng="0" ptsTypes="AAAAA">
                                      <p:cBhvr>
                                        <p:cTn id="29" dur="1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96296E-6 L 0.14479 0.04005 C 0.17482 0.04908 0.22066 0.05394 0.26788 0.05394 C 0.32205 0.05394 0.36527 0.04908 0.39548 0.04005 L 0.54114 -2.96296E-6 " pathEditMode="relative" rAng="0" ptsTypes="AAAAA">
                                      <p:cBhvr>
                                        <p:cTn id="32" dur="1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49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116 L 0.11112 0.04027 C 0.13455 0.04976 0.16962 0.05509 0.20608 0.05509 C 0.24757 0.05509 0.28073 0.04976 0.30417 0.04027 L 0.41615 -0.00116 " pathEditMode="relative" rAng="0" ptsTypes="AAAAA">
                                      <p:cBhvr>
                                        <p:cTn id="35" dur="1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99" y="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0.00116 L 0.13454 0.03865 C 0.16284 0.04768 0.20503 0.05277 0.24895 0.05277 C 0.29913 0.05277 0.33906 0.04768 0.36736 0.03865 L 0.50243 -0.00116 " pathEditMode="relative" rAng="0" ptsTypes="AAAAA">
                                      <p:cBhvr>
                                        <p:cTn id="38" dur="1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22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0.00116 L 0.11093 0.03889 C 0.13437 0.04792 0.16909 0.05278 0.20538 0.05278 C 0.24687 0.05278 0.27986 0.04792 0.30347 0.03889 L 0.41493 -0.00116 " pathEditMode="relative" rAng="0" ptsTypes="AAAAA">
                                      <p:cBhvr>
                                        <p:cTn id="45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47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2" grpId="0" animBg="1"/>
      <p:bldP spid="61" grpId="0" animBg="1"/>
      <p:bldP spid="60" grpId="0" animBg="1"/>
      <p:bldP spid="59" grpId="0" animBg="1"/>
      <p:bldP spid="72" grpId="0" animBg="1"/>
      <p:bldP spid="7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Use the userfaultfd mechanism in Linux</a:t>
            </a:r>
          </a:p>
          <a:p>
            <a:pPr lvl="1"/>
            <a:r>
              <a:rPr lang="en-US" altLang="ja-JP" dirty="0"/>
              <a:t>Register the memory of a VM to userfaultfd after VM migration</a:t>
            </a:r>
          </a:p>
          <a:p>
            <a:r>
              <a:rPr lang="en-US" altLang="ja-JP" dirty="0"/>
              <a:t>Detect an access to a non-existent memory page</a:t>
            </a:r>
          </a:p>
          <a:p>
            <a:pPr lvl="1"/>
            <a:r>
              <a:rPr lang="en-US" altLang="ja-JP" dirty="0"/>
              <a:t>Read memory data from blocks in the swap file</a:t>
            </a:r>
          </a:p>
          <a:p>
            <a:pPr lvl="1"/>
            <a:r>
              <a:rPr lang="en-US" altLang="ja-JP" dirty="0"/>
              <a:t>Write the data to the memory pages of the VM</a:t>
            </a:r>
          </a:p>
          <a:p>
            <a:pPr lvl="1"/>
            <a:r>
              <a:rPr lang="en-US" altLang="ja-JP" dirty="0"/>
              <a:t>Remove the blocks in the swap file and make them holes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Page-in for Private Virtual Memory</a:t>
            </a:r>
            <a:endParaRPr lang="ja-JP" altLang="en-US" dirty="0"/>
          </a:p>
        </p:txBody>
      </p:sp>
      <p:sp>
        <p:nvSpPr>
          <p:cNvPr id="56" name="テキスト ボックス 14"/>
          <p:cNvSpPr txBox="1"/>
          <p:nvPr/>
        </p:nvSpPr>
        <p:spPr>
          <a:xfrm>
            <a:off x="5938401" y="6485281"/>
            <a:ext cx="18629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ea typeface="MS PGothic" charset="-128"/>
                <a:cs typeface="MS PGothic" charset="-128"/>
              </a:rPr>
              <a:t>private swap space</a:t>
            </a:r>
            <a:endParaRPr kumimoji="1" lang="ja-JP" altLang="en-US" sz="1600" b="1" dirty="0">
              <a:ea typeface="MS PGothic" charset="-128"/>
              <a:cs typeface="MS PGothic" charset="-128"/>
            </a:endParaRPr>
          </a:p>
        </p:txBody>
      </p:sp>
      <p:sp>
        <p:nvSpPr>
          <p:cNvPr id="70" name="スライド番号プレースホルダー 3"/>
          <p:cNvSpPr txBox="1">
            <a:spLocks/>
          </p:cNvSpPr>
          <p:nvPr/>
        </p:nvSpPr>
        <p:spPr>
          <a:xfrm>
            <a:off x="4167894" y="5536619"/>
            <a:ext cx="1402715" cy="2685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600" b="1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page in</a:t>
            </a:r>
          </a:p>
        </p:txBody>
      </p:sp>
      <p:sp>
        <p:nvSpPr>
          <p:cNvPr id="86" name="Rounded Rectangle 51"/>
          <p:cNvSpPr/>
          <p:nvPr/>
        </p:nvSpPr>
        <p:spPr>
          <a:xfrm>
            <a:off x="1676698" y="5666057"/>
            <a:ext cx="2495579" cy="722405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87" name="円柱 86"/>
          <p:cNvSpPr/>
          <p:nvPr/>
        </p:nvSpPr>
        <p:spPr>
          <a:xfrm>
            <a:off x="5268321" y="5363752"/>
            <a:ext cx="2444266" cy="1180423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>
              <a:ea typeface="MS PGothic" charset="-128"/>
              <a:cs typeface="MS PGothic" charset="-128"/>
            </a:endParaRPr>
          </a:p>
        </p:txBody>
      </p:sp>
      <p:sp>
        <p:nvSpPr>
          <p:cNvPr id="68" name="右矢印 42"/>
          <p:cNvSpPr/>
          <p:nvPr/>
        </p:nvSpPr>
        <p:spPr>
          <a:xfrm rot="5400000">
            <a:off x="2945038" y="5386367"/>
            <a:ext cx="598411" cy="344788"/>
          </a:xfrm>
          <a:prstGeom prst="rightArrow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69" name="U ターン矢印 16"/>
          <p:cNvSpPr/>
          <p:nvPr/>
        </p:nvSpPr>
        <p:spPr>
          <a:xfrm flipH="1">
            <a:off x="3179020" y="5405954"/>
            <a:ext cx="3661676" cy="359022"/>
          </a:xfrm>
          <a:prstGeom prst="uturnArrow">
            <a:avLst>
              <a:gd name="adj1" fmla="val 18137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rgbClr val="FFFF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036038" y="5864168"/>
            <a:ext cx="436614" cy="380401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 smtClean="0">
              <a:solidFill>
                <a:srgbClr val="FF0000"/>
              </a:solidFill>
            </a:endParaRPr>
          </a:p>
        </p:txBody>
      </p:sp>
      <p:sp>
        <p:nvSpPr>
          <p:cNvPr id="36" name="Rounded Rectangle 51"/>
          <p:cNvSpPr/>
          <p:nvPr/>
        </p:nvSpPr>
        <p:spPr>
          <a:xfrm>
            <a:off x="3577847" y="5851913"/>
            <a:ext cx="525350" cy="426110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227204"/>
              </p:ext>
            </p:extLst>
          </p:nvPr>
        </p:nvGraphicFramePr>
        <p:xfrm>
          <a:off x="3606029" y="5878809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981558"/>
              </p:ext>
            </p:extLst>
          </p:nvPr>
        </p:nvGraphicFramePr>
        <p:xfrm>
          <a:off x="3855725" y="5878809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2" name="Rounded Rectangle 51"/>
          <p:cNvSpPr/>
          <p:nvPr/>
        </p:nvSpPr>
        <p:spPr>
          <a:xfrm>
            <a:off x="5413051" y="5849210"/>
            <a:ext cx="525350" cy="426110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269429"/>
              </p:ext>
            </p:extLst>
          </p:nvPr>
        </p:nvGraphicFramePr>
        <p:xfrm>
          <a:off x="5441233" y="5876106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633910"/>
              </p:ext>
            </p:extLst>
          </p:nvPr>
        </p:nvGraphicFramePr>
        <p:xfrm>
          <a:off x="5690929" y="5876106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Rounded Rectangle 51"/>
          <p:cNvSpPr/>
          <p:nvPr/>
        </p:nvSpPr>
        <p:spPr>
          <a:xfrm>
            <a:off x="6562819" y="5849210"/>
            <a:ext cx="525350" cy="426110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graphicFrame>
        <p:nvGraphicFramePr>
          <p:cNvPr id="46" name="表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335045"/>
              </p:ext>
            </p:extLst>
          </p:nvPr>
        </p:nvGraphicFramePr>
        <p:xfrm>
          <a:off x="6591001" y="5876106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表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395399"/>
              </p:ext>
            </p:extLst>
          </p:nvPr>
        </p:nvGraphicFramePr>
        <p:xfrm>
          <a:off x="6840697" y="5876106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" name="Rounded Rectangle 51"/>
          <p:cNvSpPr/>
          <p:nvPr/>
        </p:nvSpPr>
        <p:spPr>
          <a:xfrm>
            <a:off x="2417894" y="5849210"/>
            <a:ext cx="525350" cy="426110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800208"/>
              </p:ext>
            </p:extLst>
          </p:nvPr>
        </p:nvGraphicFramePr>
        <p:xfrm>
          <a:off x="2446076" y="5876106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815888"/>
              </p:ext>
            </p:extLst>
          </p:nvPr>
        </p:nvGraphicFramePr>
        <p:xfrm>
          <a:off x="2695772" y="5876106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テキスト ボックス 14"/>
          <p:cNvSpPr txBox="1"/>
          <p:nvPr/>
        </p:nvSpPr>
        <p:spPr>
          <a:xfrm>
            <a:off x="2210321" y="5393333"/>
            <a:ext cx="1304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smtClean="0">
                <a:ea typeface="MS PGothic" charset="-128"/>
                <a:cs typeface="MS PGothic" charset="-128"/>
              </a:rPr>
              <a:t>page fault</a:t>
            </a:r>
            <a:endParaRPr kumimoji="1" lang="ja-JP" altLang="en-US" sz="1600" b="1" dirty="0">
              <a:ea typeface="MS PGothic" charset="-128"/>
              <a:cs typeface="MS PGothic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552756" y="4712630"/>
            <a:ext cx="1316103" cy="453934"/>
          </a:xfrm>
          <a:prstGeom prst="rect">
            <a:avLst/>
          </a:prstGeom>
          <a:solidFill>
            <a:srgbClr val="4779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ea typeface="MS PGothic" charset="-128"/>
                <a:cs typeface="MS PGothic" charset="-128"/>
              </a:rPr>
              <a:t>VM</a:t>
            </a:r>
            <a:endParaRPr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67" name="テキスト ボックス 14"/>
          <p:cNvSpPr txBox="1"/>
          <p:nvPr/>
        </p:nvSpPr>
        <p:spPr>
          <a:xfrm>
            <a:off x="1578664" y="6469304"/>
            <a:ext cx="1304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ea typeface="MS PGothic" charset="-128"/>
                <a:cs typeface="MS PGothic" charset="-128"/>
              </a:rPr>
              <a:t>VM memory</a:t>
            </a:r>
            <a:endParaRPr kumimoji="1" lang="ja-JP" altLang="en-US" sz="1600" b="1" dirty="0">
              <a:ea typeface="MS PGothic" charset="-128"/>
              <a:cs typeface="MS PGothic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853138" y="5877404"/>
            <a:ext cx="436614" cy="380401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71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33333E-6 L -0.10434 -0.05115 C -0.12657 -0.06273 -0.15886 -0.06875 -0.19306 -0.06875 C -0.23178 -0.06875 -0.26268 -0.06273 -0.28473 -0.05115 L -0.38855 -3.33333E-6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27" y="-344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22222E-6 L -0.10451 -0.05116 C -0.12673 -0.06273 -0.15902 -0.06875 -0.19322 -0.06875 C -0.23194 -0.06875 -0.26284 -0.06273 -0.28489 -0.05116 L -0.38871 2.22222E-6 " pathEditMode="relative" rAng="0" ptsTypes="AAAAA">
                                      <p:cBhvr>
                                        <p:cTn id="1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44" y="-344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33333E-6 L -0.10451 -0.05115 C -0.12673 -0.06273 -0.15903 -0.06875 -0.19323 -0.06875 C -0.23194 -0.06875 -0.26284 -0.06273 -0.28489 -0.05115 L -0.38871 -3.33333E-6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44" y="-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69" grpId="0" animBg="1"/>
      <p:bldP spid="4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Select a chunk including the least likely accessed memory pages</a:t>
            </a:r>
          </a:p>
          <a:p>
            <a:pPr lvl="1"/>
            <a:r>
              <a:rPr lang="en-US" altLang="ja-JP" dirty="0"/>
              <a:t>Use the memory access history of the VM</a:t>
            </a:r>
          </a:p>
          <a:p>
            <a:r>
              <a:rPr lang="en-US" altLang="ja-JP" dirty="0"/>
              <a:t>Write memory data of the selected chunk to the corresponding blocks in the swap file</a:t>
            </a:r>
          </a:p>
          <a:p>
            <a:pPr lvl="1"/>
            <a:r>
              <a:rPr lang="en-US" altLang="ja-JP" dirty="0"/>
              <a:t>Remove the mapping of the pages from the VM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Page-out for Private Virtual Memory</a:t>
            </a:r>
            <a:endParaRPr lang="ja-JP" altLang="en-US" dirty="0"/>
          </a:p>
        </p:txBody>
      </p:sp>
      <p:sp>
        <p:nvSpPr>
          <p:cNvPr id="56" name="テキスト ボックス 14"/>
          <p:cNvSpPr txBox="1"/>
          <p:nvPr/>
        </p:nvSpPr>
        <p:spPr>
          <a:xfrm>
            <a:off x="6103917" y="6330297"/>
            <a:ext cx="18763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ea typeface="MS PGothic" charset="-128"/>
                <a:cs typeface="MS PGothic" charset="-128"/>
              </a:rPr>
              <a:t>private swap space</a:t>
            </a:r>
            <a:endParaRPr kumimoji="1" lang="ja-JP" altLang="en-US" sz="1600" b="1" dirty="0">
              <a:ea typeface="MS PGothic" charset="-128"/>
              <a:cs typeface="MS PGothic" charset="-128"/>
            </a:endParaRPr>
          </a:p>
        </p:txBody>
      </p:sp>
      <p:sp>
        <p:nvSpPr>
          <p:cNvPr id="67" name="テキスト ボックス 14"/>
          <p:cNvSpPr txBox="1"/>
          <p:nvPr/>
        </p:nvSpPr>
        <p:spPr>
          <a:xfrm>
            <a:off x="1578664" y="6267830"/>
            <a:ext cx="1304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ea typeface="MS PGothic" charset="-128"/>
                <a:cs typeface="MS PGothic" charset="-128"/>
              </a:rPr>
              <a:t>VM memory</a:t>
            </a:r>
            <a:endParaRPr kumimoji="1" lang="ja-JP" altLang="en-US" sz="1600" b="1" dirty="0">
              <a:ea typeface="MS PGothic" charset="-128"/>
              <a:cs typeface="MS PGothic" charset="-128"/>
            </a:endParaRPr>
          </a:p>
        </p:txBody>
      </p:sp>
      <p:sp>
        <p:nvSpPr>
          <p:cNvPr id="72" name="スライド番号プレースホルダー 3"/>
          <p:cNvSpPr txBox="1">
            <a:spLocks/>
          </p:cNvSpPr>
          <p:nvPr/>
        </p:nvSpPr>
        <p:spPr>
          <a:xfrm>
            <a:off x="3993285" y="6130523"/>
            <a:ext cx="1402715" cy="2685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600" b="1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page out</a:t>
            </a:r>
          </a:p>
        </p:txBody>
      </p:sp>
      <p:sp>
        <p:nvSpPr>
          <p:cNvPr id="86" name="Rounded Rectangle 51"/>
          <p:cNvSpPr/>
          <p:nvPr/>
        </p:nvSpPr>
        <p:spPr>
          <a:xfrm>
            <a:off x="1676698" y="5464583"/>
            <a:ext cx="2495579" cy="722405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87" name="円柱 86"/>
          <p:cNvSpPr/>
          <p:nvPr/>
        </p:nvSpPr>
        <p:spPr>
          <a:xfrm>
            <a:off x="5268321" y="5162278"/>
            <a:ext cx="2444266" cy="1180423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>
              <a:ea typeface="MS PGothic" charset="-128"/>
              <a:cs typeface="MS PGothic" charset="-128"/>
            </a:endParaRPr>
          </a:p>
        </p:txBody>
      </p:sp>
      <p:sp>
        <p:nvSpPr>
          <p:cNvPr id="68" name="右矢印 42"/>
          <p:cNvSpPr/>
          <p:nvPr/>
        </p:nvSpPr>
        <p:spPr>
          <a:xfrm rot="5400000">
            <a:off x="2986311" y="5173413"/>
            <a:ext cx="516061" cy="344592"/>
          </a:xfrm>
          <a:prstGeom prst="rightArrow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71" name="U ターン矢印 15"/>
          <p:cNvSpPr/>
          <p:nvPr/>
        </p:nvSpPr>
        <p:spPr>
          <a:xfrm flipV="1">
            <a:off x="2659436" y="6143256"/>
            <a:ext cx="3654254" cy="298718"/>
          </a:xfrm>
          <a:prstGeom prst="uturnArrow">
            <a:avLst>
              <a:gd name="adj1" fmla="val 25000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rgbClr val="FFFF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6" name="Rounded Rectangle 51"/>
          <p:cNvSpPr/>
          <p:nvPr/>
        </p:nvSpPr>
        <p:spPr>
          <a:xfrm>
            <a:off x="3577847" y="5650439"/>
            <a:ext cx="525350" cy="426110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700590"/>
              </p:ext>
            </p:extLst>
          </p:nvPr>
        </p:nvGraphicFramePr>
        <p:xfrm>
          <a:off x="3606029" y="5677335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440842"/>
              </p:ext>
            </p:extLst>
          </p:nvPr>
        </p:nvGraphicFramePr>
        <p:xfrm>
          <a:off x="3855725" y="5677335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2" name="Rounded Rectangle 51"/>
          <p:cNvSpPr/>
          <p:nvPr/>
        </p:nvSpPr>
        <p:spPr>
          <a:xfrm>
            <a:off x="5413051" y="5647736"/>
            <a:ext cx="525350" cy="426110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459211"/>
              </p:ext>
            </p:extLst>
          </p:nvPr>
        </p:nvGraphicFramePr>
        <p:xfrm>
          <a:off x="5441233" y="5674632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563"/>
              </p:ext>
            </p:extLst>
          </p:nvPr>
        </p:nvGraphicFramePr>
        <p:xfrm>
          <a:off x="5690929" y="5674632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Rounded Rectangle 51"/>
          <p:cNvSpPr/>
          <p:nvPr/>
        </p:nvSpPr>
        <p:spPr>
          <a:xfrm>
            <a:off x="2983417" y="5647736"/>
            <a:ext cx="525350" cy="426110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graphicFrame>
        <p:nvGraphicFramePr>
          <p:cNvPr id="46" name="表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530735"/>
              </p:ext>
            </p:extLst>
          </p:nvPr>
        </p:nvGraphicFramePr>
        <p:xfrm>
          <a:off x="3017427" y="5674632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表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165029"/>
              </p:ext>
            </p:extLst>
          </p:nvPr>
        </p:nvGraphicFramePr>
        <p:xfrm>
          <a:off x="3267123" y="5674632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" name="Rounded Rectangle 51"/>
          <p:cNvSpPr/>
          <p:nvPr/>
        </p:nvSpPr>
        <p:spPr>
          <a:xfrm>
            <a:off x="2417894" y="5647736"/>
            <a:ext cx="525350" cy="426110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681065"/>
              </p:ext>
            </p:extLst>
          </p:nvPr>
        </p:nvGraphicFramePr>
        <p:xfrm>
          <a:off x="2446076" y="5674632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133334"/>
              </p:ext>
            </p:extLst>
          </p:nvPr>
        </p:nvGraphicFramePr>
        <p:xfrm>
          <a:off x="2695772" y="5674632"/>
          <a:ext cx="213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688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961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7037E-7 L 0.10417 0.04005 C 0.12622 0.04907 0.15886 0.05393 0.19306 0.05393 C 0.23195 0.05393 0.26302 0.04907 0.28507 0.04005 L 0.38958 3.7037E-7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79" y="268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59259E-6 L 0.10417 0.04005 C 0.12622 0.04908 0.15885 0.05394 0.19306 0.05394 C 0.23194 0.05394 0.26302 0.04908 0.28507 0.04005 L 0.38958 -2.59259E-6 " pathEditMode="relative" rAng="0" ptsTypes="AAAAA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79" y="268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7 L 0.10416 0.04005 C 0.12621 0.04907 0.15885 0.05393 0.19305 0.05393 C 0.23194 0.05393 0.26302 0.04907 0.28507 0.04005 L 0.38958 3.7037E-7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79" y="268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1" grpId="0" animBg="1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We examined the performance of VM migration and a migrated VM in </a:t>
            </a:r>
            <a:r>
              <a:rPr lang="en-US" altLang="ja-JP" dirty="0" err="1"/>
              <a:t>VMemDirect</a:t>
            </a:r>
            <a:endParaRPr lang="en-US" altLang="ja-JP" dirty="0"/>
          </a:p>
          <a:p>
            <a:pPr lvl="1"/>
            <a:r>
              <a:rPr lang="en-US" altLang="ja-JP" dirty="0"/>
              <a:t>Comparison</a:t>
            </a:r>
          </a:p>
          <a:p>
            <a:pPr lvl="2"/>
            <a:r>
              <a:rPr lang="en-US" altLang="ja-JP" dirty="0"/>
              <a:t>Ideal VM migration with sufficient memory</a:t>
            </a:r>
          </a:p>
          <a:p>
            <a:pPr lvl="2"/>
            <a:r>
              <a:rPr lang="en-US" altLang="ja-JP" dirty="0"/>
              <a:t>Naive VM migration with traditional virtual memory</a:t>
            </a:r>
          </a:p>
          <a:p>
            <a:pPr lvl="2"/>
            <a:r>
              <a:rPr lang="en-US" altLang="ja-JP" dirty="0"/>
              <a:t>Split migration</a:t>
            </a:r>
          </a:p>
          <a:p>
            <a:pPr lvl="1"/>
            <a:r>
              <a:rPr lang="en-US" altLang="ja-JP" dirty="0"/>
              <a:t>Adjusted free memory of the destination host to 6 GB</a:t>
            </a:r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/>
              <a:pPr/>
              <a:t>17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Experiments</a:t>
            </a:r>
            <a:endParaRPr lang="ja-JP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8650" y="4806213"/>
            <a:ext cx="4619976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ea typeface="MS PGothic" charset="-128"/>
                <a:cs typeface="MS PGothic" charset="-128"/>
              </a:rPr>
              <a:t>CPU: Intel Xeon E3-1226 v3</a:t>
            </a:r>
          </a:p>
          <a:p>
            <a:r>
              <a:rPr lang="en-US" altLang="ja-JP" dirty="0">
                <a:ea typeface="MS PGothic" charset="-128"/>
                <a:cs typeface="MS PGothic" charset="-128"/>
              </a:rPr>
              <a:t>Memory</a:t>
            </a:r>
            <a:r>
              <a:rPr lang="ja-JP" altLang="en-US" dirty="0">
                <a:ea typeface="MS PGothic" charset="-128"/>
                <a:cs typeface="MS PGothic" charset="-128"/>
              </a:rPr>
              <a:t>：</a:t>
            </a:r>
            <a:r>
              <a:rPr lang="en-US" altLang="ja-JP" dirty="0" smtClean="0">
                <a:ea typeface="MS PGothic" charset="-128"/>
                <a:cs typeface="MS PGothic" charset="-128"/>
              </a:rPr>
              <a:t>16 GB</a:t>
            </a:r>
            <a:endParaRPr lang="en-US" altLang="ja-JP" dirty="0">
              <a:ea typeface="MS PGothic" charset="-128"/>
              <a:cs typeface="MS PGothic" charset="-128"/>
            </a:endParaRPr>
          </a:p>
          <a:p>
            <a:r>
              <a:rPr lang="en-US" altLang="ja-JP" dirty="0">
                <a:ea typeface="MS PGothic" charset="-128"/>
                <a:cs typeface="MS PGothic" charset="-128"/>
              </a:rPr>
              <a:t>SSD: Samsung </a:t>
            </a:r>
            <a:r>
              <a:rPr lang="en-US" altLang="ja-JP" dirty="0" err="1">
                <a:ea typeface="MS PGothic" charset="-128"/>
                <a:cs typeface="MS PGothic" charset="-128"/>
              </a:rPr>
              <a:t>NVMe</a:t>
            </a:r>
            <a:r>
              <a:rPr lang="en-US" altLang="ja-JP" dirty="0">
                <a:ea typeface="MS PGothic" charset="-128"/>
                <a:cs typeface="MS PGothic" charset="-128"/>
              </a:rPr>
              <a:t> SSD 970 PRO</a:t>
            </a:r>
          </a:p>
          <a:p>
            <a:r>
              <a:rPr lang="en-US" altLang="ja-JP" dirty="0">
                <a:ea typeface="MS PGothic" charset="-128"/>
                <a:cs typeface="MS PGothic" charset="-128"/>
              </a:rPr>
              <a:t>Network</a:t>
            </a:r>
            <a:r>
              <a:rPr kumimoji="1" lang="ja-JP" altLang="en-US" dirty="0">
                <a:ea typeface="MS PGothic" charset="-128"/>
                <a:cs typeface="MS PGothic" charset="-128"/>
              </a:rPr>
              <a:t>：</a:t>
            </a:r>
            <a:r>
              <a:rPr lang="en-US" altLang="ja-JP" dirty="0">
                <a:ea typeface="MS PGothic" charset="-128"/>
                <a:cs typeface="MS PGothic" charset="-128"/>
              </a:rPr>
              <a:t>10 Gigabit Ethernet</a:t>
            </a:r>
            <a:endParaRPr kumimoji="1" lang="en-US" altLang="ja-JP" dirty="0">
              <a:ea typeface="MS PGothic" charset="-128"/>
              <a:cs typeface="MS PGothic" charset="-128"/>
            </a:endParaRPr>
          </a:p>
          <a:p>
            <a:r>
              <a:rPr kumimoji="1" lang="en-US" altLang="ja-JP" dirty="0">
                <a:ea typeface="MS PGothic" charset="-128"/>
                <a:cs typeface="MS PGothic" charset="-128"/>
              </a:rPr>
              <a:t>OS: Linux 4.11</a:t>
            </a:r>
          </a:p>
          <a:p>
            <a:r>
              <a:rPr lang="en-US" altLang="ja-JP" dirty="0">
                <a:ea typeface="MS PGothic" charset="-128"/>
                <a:cs typeface="MS PGothic" charset="-128"/>
              </a:rPr>
              <a:t>Virtualization software</a:t>
            </a:r>
            <a:r>
              <a:rPr lang="ja-JP" altLang="en-US" dirty="0">
                <a:ea typeface="MS PGothic" charset="-128"/>
                <a:cs typeface="MS PGothic" charset="-128"/>
              </a:rPr>
              <a:t>：</a:t>
            </a:r>
            <a:r>
              <a:rPr lang="en-US" altLang="ja-JP" dirty="0">
                <a:ea typeface="MS PGothic" charset="-128"/>
                <a:cs typeface="MS PGothic" charset="-128"/>
              </a:rPr>
              <a:t>QEMU-KVM 2.4.1</a:t>
            </a:r>
          </a:p>
        </p:txBody>
      </p:sp>
      <p:sp>
        <p:nvSpPr>
          <p:cNvPr id="7" name="TextBox 4"/>
          <p:cNvSpPr txBox="1"/>
          <p:nvPr/>
        </p:nvSpPr>
        <p:spPr>
          <a:xfrm>
            <a:off x="5272852" y="5914208"/>
            <a:ext cx="17283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ea typeface="MS PGothic" charset="-128"/>
                <a:cs typeface="MS PGothic" charset="-128"/>
              </a:rPr>
              <a:t>source/</a:t>
            </a:r>
          </a:p>
          <a:p>
            <a:r>
              <a:rPr lang="en-US" altLang="ja-JP" dirty="0">
                <a:ea typeface="MS PGothic" charset="-128"/>
                <a:cs typeface="MS PGothic" charset="-128"/>
              </a:rPr>
              <a:t>destination host</a:t>
            </a:r>
            <a:endParaRPr kumimoji="1" lang="ja-JP" altLang="en-US" dirty="0">
              <a:ea typeface="MS PGothic" charset="-128"/>
              <a:cs typeface="MS P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438F832C-1A8F-F74C-8DED-BB7621B4C640}"/>
              </a:ext>
            </a:extLst>
          </p:cNvPr>
          <p:cNvSpPr txBox="1"/>
          <p:nvPr/>
        </p:nvSpPr>
        <p:spPr>
          <a:xfrm>
            <a:off x="6137031" y="5037045"/>
            <a:ext cx="198865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ea typeface="MS PGothic" charset="-128"/>
                <a:cs typeface="MS PGothic" charset="-128"/>
              </a:rPr>
              <a:t>virtual CPU: </a:t>
            </a:r>
            <a:r>
              <a:rPr lang="en-US" altLang="ja-JP" dirty="0">
                <a:ea typeface="MS PGothic" charset="-128"/>
                <a:cs typeface="MS PGothic" charset="-128"/>
              </a:rPr>
              <a:t>1</a:t>
            </a:r>
            <a:endParaRPr kumimoji="1" lang="en-US" altLang="ja-JP" dirty="0">
              <a:ea typeface="MS PGothic" charset="-128"/>
              <a:cs typeface="MS PGothic" charset="-128"/>
            </a:endParaRPr>
          </a:p>
          <a:p>
            <a:r>
              <a:rPr lang="en-US" altLang="ja-JP" dirty="0">
                <a:ea typeface="MS PGothic" charset="-128"/>
                <a:cs typeface="MS PGothic" charset="-128"/>
              </a:rPr>
              <a:t>Memory</a:t>
            </a:r>
            <a:r>
              <a:rPr lang="ja-JP" altLang="en-US" dirty="0">
                <a:ea typeface="MS PGothic" charset="-128"/>
                <a:cs typeface="MS PGothic" charset="-128"/>
              </a:rPr>
              <a:t>：</a:t>
            </a:r>
            <a:r>
              <a:rPr lang="en-US" altLang="ja-JP" dirty="0" smtClean="0">
                <a:ea typeface="MS PGothic" charset="-128"/>
                <a:cs typeface="MS PGothic" charset="-128"/>
              </a:rPr>
              <a:t>12 GB</a:t>
            </a:r>
            <a:endParaRPr lang="en-US" altLang="ja-JP" dirty="0">
              <a:ea typeface="MS PGothic" charset="-128"/>
              <a:cs typeface="MS PGothic" charset="-128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="" xmlns:a16="http://schemas.microsoft.com/office/drawing/2014/main" id="{D14B1B0A-62A9-A841-A5CB-2100F1A174BB}"/>
              </a:ext>
            </a:extLst>
          </p:cNvPr>
          <p:cNvSpPr txBox="1"/>
          <p:nvPr/>
        </p:nvSpPr>
        <p:spPr>
          <a:xfrm>
            <a:off x="7638584" y="5678098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ea typeface="MS PGothic" charset="-128"/>
                <a:cs typeface="MS PGothic" charset="-128"/>
              </a:rPr>
              <a:t>VM</a:t>
            </a:r>
            <a:endParaRPr kumimoji="1" lang="ja-JP" altLang="en-US" dirty="0">
              <a:ea typeface="MS PGothic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50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Naive migration was 1.6x longer than ideal one</a:t>
            </a:r>
          </a:p>
          <a:p>
            <a:pPr lvl="1"/>
            <a:r>
              <a:rPr lang="en-US" altLang="ja-JP" dirty="0"/>
              <a:t>Due to frequent paging</a:t>
            </a:r>
          </a:p>
          <a:p>
            <a:r>
              <a:rPr lang="en-US" altLang="ja-JP" dirty="0" err="1"/>
              <a:t>VMemDirect</a:t>
            </a:r>
            <a:r>
              <a:rPr lang="en-US" altLang="ja-JP" dirty="0"/>
              <a:t> was almost the same as ideal and split migration</a:t>
            </a:r>
          </a:p>
          <a:p>
            <a:pPr lvl="1"/>
            <a:r>
              <a:rPr lang="en-US" altLang="ja-JP" dirty="0"/>
              <a:t>Thanks to direct memory transfer without paging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Migration Time</a:t>
            </a:r>
            <a:endParaRPr lang="ja-JP" altLang="en-US" dirty="0"/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3942317"/>
              </p:ext>
            </p:extLst>
          </p:nvPr>
        </p:nvGraphicFramePr>
        <p:xfrm>
          <a:off x="2162594" y="3915552"/>
          <a:ext cx="4818811" cy="2806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262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Naive migration was 4.2x longer than ideal one</a:t>
            </a:r>
          </a:p>
          <a:p>
            <a:pPr lvl="1"/>
            <a:r>
              <a:rPr lang="en-US" altLang="ja-JP" dirty="0"/>
              <a:t>Due to paging of virtualization software</a:t>
            </a:r>
          </a:p>
          <a:p>
            <a:r>
              <a:rPr lang="en-US" altLang="ja-JP" dirty="0" err="1"/>
              <a:t>VMemDirect</a:t>
            </a:r>
            <a:r>
              <a:rPr lang="en-US" altLang="ja-JP" dirty="0"/>
              <a:t> was almost the same as ideal one</a:t>
            </a:r>
          </a:p>
          <a:p>
            <a:pPr lvl="1"/>
            <a:r>
              <a:rPr lang="en-US" altLang="ja-JP" dirty="0"/>
              <a:t>Thanks to private virtual memory only for VM's memory</a:t>
            </a:r>
          </a:p>
          <a:p>
            <a:pPr lvl="1"/>
            <a:r>
              <a:rPr lang="en-US" altLang="ja-JP" dirty="0"/>
              <a:t>Split migration was 1.2x longer than ideal one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Downtime</a:t>
            </a:r>
            <a:endParaRPr lang="ja-JP" altLang="en-US" dirty="0"/>
          </a:p>
        </p:txBody>
      </p:sp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6950142"/>
              </p:ext>
            </p:extLst>
          </p:nvPr>
        </p:nvGraphicFramePr>
        <p:xfrm>
          <a:off x="2168425" y="3947016"/>
          <a:ext cx="4807150" cy="2789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0159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altLang="ja-JP" dirty="0"/>
              <a:t>Large-memory VMs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IaaS Clouds are widely used</a:t>
            </a:r>
          </a:p>
          <a:p>
            <a:pPr lvl="1"/>
            <a:r>
              <a:rPr lang="en-US" altLang="ja-JP" dirty="0"/>
              <a:t>Provide users with virtual machines (VMs)</a:t>
            </a:r>
          </a:p>
          <a:p>
            <a:pPr lvl="1"/>
            <a:r>
              <a:rPr lang="en-US" altLang="ja-JP" dirty="0"/>
              <a:t>Users can build their systems flexibly in VMs</a:t>
            </a:r>
          </a:p>
          <a:p>
            <a:r>
              <a:rPr lang="en-US" altLang="ja-JP" dirty="0"/>
              <a:t>VMs with a large amount of memory are emerging</a:t>
            </a:r>
          </a:p>
          <a:p>
            <a:pPr lvl="1"/>
            <a:r>
              <a:rPr lang="en-US" altLang="ja-JP" dirty="0"/>
              <a:t>E.g., VMs with </a:t>
            </a:r>
            <a:r>
              <a:rPr lang="en-US" altLang="ja-JP" dirty="0" smtClean="0"/>
              <a:t>12 TB </a:t>
            </a:r>
            <a:r>
              <a:rPr lang="en-US" altLang="ja-JP" dirty="0"/>
              <a:t>of memory in Amazon EC2</a:t>
            </a:r>
          </a:p>
          <a:p>
            <a:pPr lvl="2"/>
            <a:r>
              <a:rPr lang="en-US" altLang="ja-JP" dirty="0"/>
              <a:t>VMs with </a:t>
            </a:r>
            <a:r>
              <a:rPr lang="en-US" altLang="ja-JP" dirty="0" smtClean="0"/>
              <a:t>24 TB </a:t>
            </a:r>
            <a:r>
              <a:rPr lang="en-US" altLang="ja-JP" dirty="0"/>
              <a:t>of memory are planned in 2019</a:t>
            </a:r>
          </a:p>
          <a:p>
            <a:pPr lvl="1"/>
            <a:r>
              <a:rPr lang="en-US" altLang="ja-JP" dirty="0"/>
              <a:t>Used for big data processing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F977288F-F332-9F4C-A5D1-EBEF89371724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pic>
        <p:nvPicPr>
          <p:cNvPr id="5" name="Picture 2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585" y="4519851"/>
            <a:ext cx="3064089" cy="203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5831366" y="4886686"/>
            <a:ext cx="1149372" cy="855389"/>
          </a:xfrm>
          <a:prstGeom prst="rect">
            <a:avLst/>
          </a:prstGeom>
          <a:solidFill>
            <a:srgbClr val="4779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VM</a:t>
            </a:r>
          </a:p>
          <a:p>
            <a:pPr algn="ctr"/>
            <a:r>
              <a:rPr lang="en-US" altLang="ja-JP" dirty="0"/>
              <a:t>12TB</a:t>
            </a: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4707620" y="5351128"/>
            <a:ext cx="952946" cy="592472"/>
          </a:xfrm>
          <a:prstGeom prst="rect">
            <a:avLst/>
          </a:prstGeom>
          <a:solidFill>
            <a:srgbClr val="4779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VM</a:t>
            </a:r>
          </a:p>
          <a:p>
            <a:pPr algn="ctr"/>
            <a:r>
              <a:rPr lang="en-US" altLang="ja-JP" sz="1400" dirty="0"/>
              <a:t>4GB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99327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We ran an in-memory database with 5-GB data</a:t>
            </a:r>
          </a:p>
          <a:p>
            <a:pPr lvl="1"/>
            <a:r>
              <a:rPr lang="en-US" altLang="ja-JP" dirty="0" err="1"/>
              <a:t>VMemDirect</a:t>
            </a:r>
            <a:r>
              <a:rPr lang="en-US" altLang="ja-JP" dirty="0"/>
              <a:t> was 33x higher than after naive migration</a:t>
            </a:r>
          </a:p>
          <a:p>
            <a:pPr lvl="2"/>
            <a:r>
              <a:rPr lang="en-US" altLang="ja-JP" dirty="0"/>
              <a:t>Thanks to migration using memory access history</a:t>
            </a:r>
          </a:p>
          <a:p>
            <a:pPr lvl="1"/>
            <a:r>
              <a:rPr lang="en-US" altLang="ja-JP" dirty="0"/>
              <a:t>1.1x higher than after split migration</a:t>
            </a:r>
          </a:p>
          <a:p>
            <a:pPr lvl="1"/>
            <a:r>
              <a:rPr lang="en-US" altLang="ja-JP" dirty="0"/>
              <a:t>28% lower than after ideal migration</a:t>
            </a:r>
          </a:p>
          <a:p>
            <a:pPr lvl="2"/>
            <a:r>
              <a:rPr lang="en-US" altLang="ja-JP" dirty="0"/>
              <a:t>Due to paging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altLang="ja-JP" dirty="0"/>
              <a:t>VM Performance after Migration </a:t>
            </a:r>
            <a:r>
              <a:rPr lang="en-US" altLang="ja-JP" dirty="0" smtClean="0"/>
              <a:t>(High Localization)</a:t>
            </a:r>
            <a:endParaRPr lang="ja-JP" altLang="en-US" dirty="0"/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9318255"/>
              </p:ext>
            </p:extLst>
          </p:nvPr>
        </p:nvGraphicFramePr>
        <p:xfrm>
          <a:off x="1187616" y="3790076"/>
          <a:ext cx="6618868" cy="2972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356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We ran an in-memory database with 6-GB data</a:t>
            </a:r>
          </a:p>
          <a:p>
            <a:pPr lvl="1"/>
            <a:r>
              <a:rPr lang="en-US" altLang="ja-JP" dirty="0" err="1"/>
              <a:t>VMemDirect</a:t>
            </a:r>
            <a:r>
              <a:rPr lang="en-US" altLang="ja-JP" dirty="0"/>
              <a:t> was 1.7x higher than after naive migration</a:t>
            </a:r>
          </a:p>
          <a:p>
            <a:pPr lvl="2"/>
            <a:r>
              <a:rPr lang="en-US" altLang="ja-JP" dirty="0"/>
              <a:t>Thanks to paging by the chunk</a:t>
            </a:r>
          </a:p>
          <a:p>
            <a:pPr lvl="1"/>
            <a:r>
              <a:rPr lang="en-US" altLang="ja-JP" dirty="0"/>
              <a:t>1.3x higher than after split migration</a:t>
            </a:r>
          </a:p>
          <a:p>
            <a:pPr lvl="1"/>
            <a:r>
              <a:rPr lang="en-US" altLang="ja-JP" dirty="0"/>
              <a:t>Much lower than after ideal migration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21</a:t>
            </a:fld>
            <a:endParaRPr kumimoji="1"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8650" y="365126"/>
            <a:ext cx="8306344" cy="1325563"/>
          </a:xfrm>
        </p:spPr>
        <p:txBody>
          <a:bodyPr/>
          <a:lstStyle/>
          <a:p>
            <a:r>
              <a:rPr lang="en-US" altLang="ja-JP" dirty="0"/>
              <a:t>VM Performance after Migration </a:t>
            </a:r>
            <a:r>
              <a:rPr lang="en-US" altLang="ja-JP" dirty="0" smtClean="0"/>
              <a:t>(Low Localization)</a:t>
            </a:r>
            <a:endParaRPr kumimoji="1" lang="ja-JP" altLang="en-US" strike="sngStrike" dirty="0"/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9387642"/>
              </p:ext>
            </p:extLst>
          </p:nvPr>
        </p:nvGraphicFramePr>
        <p:xfrm>
          <a:off x="1199215" y="3791049"/>
          <a:ext cx="6018550" cy="2789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4086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Agile live migration [Deshpande et al.'16]</a:t>
            </a:r>
          </a:p>
          <a:p>
            <a:pPr lvl="1"/>
            <a:r>
              <a:rPr lang="en-US" altLang="ja-JP" dirty="0"/>
              <a:t>Page out most of VM's memory to networked swap space and transfer only a small amount of memory</a:t>
            </a:r>
          </a:p>
          <a:p>
            <a:pPr lvl="1"/>
            <a:r>
              <a:rPr lang="en-US" altLang="ja-JP" dirty="0"/>
              <a:t>Paging overhead is much larger</a:t>
            </a:r>
          </a:p>
          <a:p>
            <a:r>
              <a:rPr lang="en-US" altLang="ja-JP" dirty="0" err="1"/>
              <a:t>FlashVM</a:t>
            </a:r>
            <a:r>
              <a:rPr lang="en-US" altLang="ja-JP" dirty="0"/>
              <a:t> [Saxena et al.'10]</a:t>
            </a:r>
          </a:p>
          <a:p>
            <a:pPr lvl="1"/>
            <a:r>
              <a:rPr lang="en-US" altLang="ja-JP" dirty="0"/>
              <a:t>Virtual memory considering characteristics of SSDs</a:t>
            </a:r>
          </a:p>
          <a:p>
            <a:pPr lvl="1"/>
            <a:r>
              <a:rPr lang="en-US" altLang="ja-JP" dirty="0"/>
              <a:t>The prefetching technique can be used in </a:t>
            </a:r>
            <a:r>
              <a:rPr lang="en-US" altLang="ja-JP" dirty="0" err="1"/>
              <a:t>VMemDirect</a:t>
            </a:r>
            <a:endParaRPr lang="en-US" altLang="ja-JP" dirty="0"/>
          </a:p>
          <a:p>
            <a:r>
              <a:rPr lang="en-US" altLang="ja-JP" dirty="0" err="1"/>
              <a:t>VSwapper</a:t>
            </a:r>
            <a:r>
              <a:rPr lang="en-US" altLang="ja-JP" dirty="0"/>
              <a:t> [Amit et al.'14]</a:t>
            </a:r>
          </a:p>
          <a:p>
            <a:pPr lvl="1"/>
            <a:r>
              <a:rPr lang="en-US" altLang="ja-JP" dirty="0"/>
              <a:t>Improve the performance of VMs using virtual memory</a:t>
            </a:r>
          </a:p>
          <a:p>
            <a:pPr lvl="1"/>
            <a:r>
              <a:rPr lang="en-US" altLang="ja-JP" dirty="0"/>
              <a:t>Applicable to VMs after VM migration with </a:t>
            </a:r>
            <a:r>
              <a:rPr lang="en-US" altLang="ja-JP" dirty="0" err="1"/>
              <a:t>VMemDirect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Related Work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865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We proposed </a:t>
            </a:r>
            <a:r>
              <a:rPr lang="en-US" altLang="ja-JP" dirty="0" err="1"/>
              <a:t>VMemDirect</a:t>
            </a:r>
            <a:r>
              <a:rPr lang="en-US" altLang="ja-JP" dirty="0"/>
              <a:t> for achieving efficient migration of large-memory VMs</a:t>
            </a:r>
          </a:p>
          <a:p>
            <a:pPr lvl="1"/>
            <a:r>
              <a:rPr lang="en-US" altLang="ja-JP" dirty="0"/>
              <a:t>Cooperate with private virtual memory per VM</a:t>
            </a:r>
          </a:p>
          <a:p>
            <a:pPr lvl="1"/>
            <a:r>
              <a:rPr lang="en-US" altLang="ja-JP" dirty="0"/>
              <a:t>Directly transfer VM's memory to physical memory or  private swap space</a:t>
            </a:r>
          </a:p>
          <a:p>
            <a:pPr lvl="1"/>
            <a:r>
              <a:rPr lang="en-US" altLang="ja-JP" dirty="0"/>
              <a:t>Improved the performance of VM migration and  migrated VMs dramatically</a:t>
            </a:r>
          </a:p>
          <a:p>
            <a:r>
              <a:rPr lang="en-US" altLang="ja-JP" dirty="0"/>
              <a:t>Future work</a:t>
            </a:r>
          </a:p>
          <a:p>
            <a:pPr lvl="1"/>
            <a:r>
              <a:rPr lang="en-US" altLang="ja-JP" dirty="0"/>
              <a:t>Improve VM performance after migration</a:t>
            </a:r>
          </a:p>
          <a:p>
            <a:pPr lvl="1"/>
            <a:r>
              <a:rPr lang="en-US" altLang="ja-JP" dirty="0"/>
              <a:t>More clarify trade-offs between using high-speed network and </a:t>
            </a:r>
            <a:r>
              <a:rPr lang="en-US" altLang="ja-JP" dirty="0" err="1"/>
              <a:t>NVMe</a:t>
            </a:r>
            <a:r>
              <a:rPr lang="en-US" altLang="ja-JP" dirty="0"/>
              <a:t> SSDs for paging</a:t>
            </a:r>
          </a:p>
          <a:p>
            <a:pPr lvl="1"/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Conclusion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574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Move a VM to another host on host maintenance</a:t>
            </a:r>
          </a:p>
          <a:p>
            <a:pPr lvl="1"/>
            <a:r>
              <a:rPr lang="en-US" altLang="ja-JP" dirty="0"/>
              <a:t>Transfer all the memory of the VM</a:t>
            </a:r>
          </a:p>
          <a:p>
            <a:pPr lvl="1"/>
            <a:r>
              <a:rPr lang="en-US" altLang="ja-JP" dirty="0"/>
              <a:t>Retransfer the memory updated during migration</a:t>
            </a:r>
          </a:p>
          <a:p>
            <a:r>
              <a:rPr lang="en-US" altLang="ja-JP" dirty="0"/>
              <a:t>Require sufficient free memory at the destination host</a:t>
            </a:r>
          </a:p>
          <a:p>
            <a:pPr lvl="1"/>
            <a:r>
              <a:rPr lang="en-US" altLang="ja-JP" dirty="0"/>
              <a:t>Not cost-effective to always preserve such a host for a large-memory VM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VM Migration</a:t>
            </a:r>
            <a:endParaRPr lang="ja-JP" altLang="en-US" dirty="0"/>
          </a:p>
        </p:txBody>
      </p:sp>
      <p:sp>
        <p:nvSpPr>
          <p:cNvPr id="8" name="フレーム 7"/>
          <p:cNvSpPr/>
          <p:nvPr/>
        </p:nvSpPr>
        <p:spPr>
          <a:xfrm>
            <a:off x="1418716" y="4773391"/>
            <a:ext cx="1970480" cy="1726557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source host</a:t>
            </a:r>
          </a:p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ja-JP" altLang="en-US" sz="14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10" name="フレーム 9"/>
          <p:cNvSpPr/>
          <p:nvPr/>
        </p:nvSpPr>
        <p:spPr>
          <a:xfrm>
            <a:off x="5534526" y="4773391"/>
            <a:ext cx="1904242" cy="1726559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destination host</a:t>
            </a:r>
          </a:p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ja-JP" altLang="en-US" sz="14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3495817" y="5593110"/>
            <a:ext cx="1933924" cy="499244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migration</a:t>
            </a:r>
          </a:p>
          <a:p>
            <a:pPr algn="ctr"/>
            <a:endParaRPr lang="en-US" altLang="ja-JP" sz="14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573684" y="5008517"/>
            <a:ext cx="1662057" cy="49470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ea typeface="MS PGothic" charset="-128"/>
                <a:cs typeface="MS PGothic" charset="-128"/>
              </a:rPr>
              <a:t>VM core</a:t>
            </a:r>
            <a:endParaRPr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661732" y="5817721"/>
            <a:ext cx="1523599" cy="550186"/>
          </a:xfrm>
          <a:prstGeom prst="roundRect">
            <a:avLst/>
          </a:prstGeom>
          <a:solidFill>
            <a:schemeClr val="bg1">
              <a:alpha val="0"/>
            </a:schemeClr>
          </a:solidFill>
          <a:ln w="254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ea typeface="MS PGothic" charset="-128"/>
              <a:cs typeface="MS PGothic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465632" y="5494830"/>
            <a:ext cx="1523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ea typeface="MS PGothic" charset="-128"/>
                <a:cs typeface="MS PGothic" charset="-128"/>
              </a:rPr>
              <a:t>memory</a:t>
            </a:r>
            <a:endParaRPr lang="ja-JP" altLang="en-US" sz="1600" b="1" dirty="0">
              <a:ea typeface="MS PGothic" charset="-128"/>
              <a:cs typeface="MS PGothic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595108" y="5812245"/>
            <a:ext cx="279374" cy="550186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4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907060" y="5814091"/>
            <a:ext cx="279374" cy="54834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5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649879" y="5817721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1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968546" y="5817721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2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287213" y="5817721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3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287214" y="5806491"/>
            <a:ext cx="270412" cy="58314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ea typeface="MS PGothic" charset="-128"/>
                <a:cs typeface="MS PGothic" charset="-128"/>
              </a:rPr>
              <a:t>3</a:t>
            </a:r>
            <a:endParaRPr lang="ja-JP" altLang="en-US" sz="1350" dirty="0">
              <a:ea typeface="MS PGothic" charset="-128"/>
              <a:cs typeface="MS PGothic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15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511"/>
    </mc:Choice>
    <mc:Fallback xmlns="">
      <p:transition spd="slow" advTm="305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11111E-6 L 0.12101 0.04005 C 0.14635 0.04908 0.18437 0.05394 0.22396 0.05394 C 0.2691 0.05394 0.30521 0.04908 0.33056 0.04005 L 0.45174 -1.11111E-6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87" y="268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11111E-6 L 0.12031 0.04005 C 0.14566 0.04908 0.1835 0.05394 0.22291 0.05394 C 0.26805 0.05394 0.30382 0.04908 0.32916 0.04005 L 0.45 -1.11111E-6 " pathEditMode="relative" rAng="0" ptsTypes="AAAAA">
                                      <p:cBhvr>
                                        <p:cTn id="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268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11111E-6 L 0.12014 0.04005 C 0.14514 0.04908 0.18316 0.05394 0.2224 0.05394 C 0.26719 0.05394 0.30313 0.04908 0.32813 0.04005 L 0.44879 -1.11111E-6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31" y="268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 L 0.11893 0.04005 C 0.14393 0.04907 0.18125 0.05394 0.22014 0.05394 C 0.26459 0.05394 0.3 0.04907 0.325 0.04005 L 0.4441 0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05" y="2685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33333E-6 L 0.11823 0.04004 C 0.14306 0.04907 0.18003 0.05393 0.21858 0.05393 C 0.26285 0.05393 0.29809 0.04907 0.32292 0.04004 L 0.44167 3.33333E-6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83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8.33333E-7 -0.00093 L 0.11979 0.02546 C 0.14479 0.03171 0.18229 0.03518 0.22153 0.03518 C 0.26632 0.03518 0.30208 0.03171 0.32708 0.02546 L 0.44722 -0.00093 " pathEditMode="fixed" rAng="0" ptsTypes="AAAAA">
                                      <p:cBhvr>
                                        <p:cTn id="2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61" y="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7 L 0.11875 -0.03819 C 0.14375 -0.04676 0.1809 -0.05139 0.21979 -0.05139 C 0.26406 -0.05139 0.29948 -0.04676 0.32448 -0.03819 L 0.4434 -3.7037E-7 " pathEditMode="relative" rAng="0" ptsTypes="AAAAA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70" y="-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0" grpId="0" animBg="1"/>
      <p:bldP spid="31" grpId="0" animBg="1"/>
      <p:bldP spid="32" grpId="0" animBg="1"/>
      <p:bldP spid="21" grpId="0" animBg="1"/>
      <p:bldP spid="22" grpId="0" animBg="1"/>
      <p:bldP spid="23" grpId="0" animBg="1"/>
      <p:bldP spid="16" grpId="0" animBg="1"/>
      <p:bldP spid="1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4"/>
          <p:cNvSpPr/>
          <p:nvPr/>
        </p:nvSpPr>
        <p:spPr>
          <a:xfrm>
            <a:off x="5215072" y="5452365"/>
            <a:ext cx="1086771" cy="68222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VM migration is possible by using virtual memory</a:t>
            </a:r>
          </a:p>
          <a:p>
            <a:pPr lvl="1"/>
            <a:r>
              <a:rPr lang="en-US" altLang="ja-JP" dirty="0"/>
              <a:t>Store part of VM's memory in swap space on secondary storage</a:t>
            </a:r>
          </a:p>
          <a:p>
            <a:r>
              <a:rPr lang="en-US" altLang="ja-JP" dirty="0"/>
              <a:t>Perform paging when necessary</a:t>
            </a:r>
          </a:p>
          <a:p>
            <a:pPr lvl="1"/>
            <a:r>
              <a:rPr lang="en-US" altLang="ja-JP" dirty="0"/>
              <a:t>Page-in: data in swap space to physical memory</a:t>
            </a:r>
          </a:p>
          <a:p>
            <a:pPr lvl="1"/>
            <a:r>
              <a:rPr lang="en-US" altLang="ja-JP" dirty="0"/>
              <a:t>Page-out: data in physical memory to swap space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VM Migration Using</a:t>
            </a:r>
            <a:br>
              <a:rPr lang="en-US" altLang="ja-JP" dirty="0"/>
            </a:br>
            <a:r>
              <a:rPr lang="en-US" altLang="ja-JP" dirty="0"/>
              <a:t>Virtual Memory</a:t>
            </a:r>
            <a:endParaRPr lang="ja-JP" altLang="en-US" dirty="0"/>
          </a:p>
        </p:txBody>
      </p:sp>
      <p:grpSp>
        <p:nvGrpSpPr>
          <p:cNvPr id="6" name="図形グループ 5"/>
          <p:cNvGrpSpPr/>
          <p:nvPr/>
        </p:nvGrpSpPr>
        <p:grpSpPr>
          <a:xfrm>
            <a:off x="1063148" y="4519920"/>
            <a:ext cx="1813034" cy="1641492"/>
            <a:chOff x="2228193" y="3634075"/>
            <a:chExt cx="2417379" cy="2188656"/>
          </a:xfrm>
        </p:grpSpPr>
        <p:sp>
          <p:nvSpPr>
            <p:cNvPr id="8" name="フレーム 7"/>
            <p:cNvSpPr/>
            <p:nvPr/>
          </p:nvSpPr>
          <p:spPr>
            <a:xfrm>
              <a:off x="2228193" y="3634075"/>
              <a:ext cx="2417379" cy="2188656"/>
            </a:xfrm>
            <a:prstGeom prst="frame">
              <a:avLst>
                <a:gd name="adj1" fmla="val 128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>
                  <a:solidFill>
                    <a:schemeClr val="tx1"/>
                  </a:solidFill>
                </a:rPr>
                <a:t>source host</a:t>
              </a:r>
            </a:p>
            <a:p>
              <a:pPr algn="ctr"/>
              <a:endParaRPr lang="en-US" altLang="ja-JP" sz="14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</a:endParaRPr>
            </a:p>
            <a:p>
              <a:pPr algn="ctr"/>
              <a:endParaRPr lang="en-US" altLang="ja-JP" sz="1400" dirty="0">
                <a:solidFill>
                  <a:schemeClr val="tx1"/>
                </a:solidFill>
              </a:endParaRPr>
            </a:p>
            <a:p>
              <a:pPr algn="ctr"/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417377" y="3982248"/>
              <a:ext cx="2039007" cy="60524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/>
                <a:t>VM core</a:t>
              </a:r>
              <a:endParaRPr lang="ja-JP" altLang="en-US" sz="1600" dirty="0"/>
            </a:p>
          </p:txBody>
        </p:sp>
      </p:grpSp>
      <p:sp>
        <p:nvSpPr>
          <p:cNvPr id="10" name="フレーム 9"/>
          <p:cNvSpPr/>
          <p:nvPr/>
        </p:nvSpPr>
        <p:spPr>
          <a:xfrm>
            <a:off x="4855999" y="4519920"/>
            <a:ext cx="3239785" cy="1978891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</a:rPr>
              <a:t>destination host</a:t>
            </a: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円柱 12"/>
          <p:cNvSpPr/>
          <p:nvPr/>
        </p:nvSpPr>
        <p:spPr>
          <a:xfrm>
            <a:off x="6546744" y="5152049"/>
            <a:ext cx="1376227" cy="981638"/>
          </a:xfrm>
          <a:prstGeom prst="can">
            <a:avLst>
              <a:gd name="adj" fmla="val 20478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rgbClr val="FF0000"/>
              </a:solidFill>
            </a:endParaRPr>
          </a:p>
          <a:p>
            <a:pPr algn="ctr"/>
            <a:endParaRPr lang="en-US" altLang="ja-JP" sz="1600" dirty="0">
              <a:solidFill>
                <a:srgbClr val="FF0000"/>
              </a:solidFill>
            </a:endParaRPr>
          </a:p>
          <a:p>
            <a:pPr algn="ctr"/>
            <a:r>
              <a:rPr lang="en-US" altLang="ja-JP" sz="1600" dirty="0">
                <a:solidFill>
                  <a:schemeClr val="tx1"/>
                </a:solidFill>
              </a:rPr>
              <a:t>swap</a:t>
            </a:r>
          </a:p>
          <a:p>
            <a:pPr algn="ctr"/>
            <a:r>
              <a:rPr lang="en-US" altLang="ja-JP" sz="1600" dirty="0">
                <a:solidFill>
                  <a:schemeClr val="tx1"/>
                </a:solidFill>
              </a:rPr>
              <a:t>space</a:t>
            </a:r>
          </a:p>
          <a:p>
            <a:pPr algn="ctr"/>
            <a:endParaRPr lang="en-US" altLang="ja-JP" sz="1600" dirty="0">
              <a:solidFill>
                <a:srgbClr val="FF0000"/>
              </a:solidFill>
            </a:endParaRPr>
          </a:p>
          <a:p>
            <a:pPr algn="ctr"/>
            <a:endParaRPr lang="en-US" altLang="ja-JP" sz="1600" dirty="0">
              <a:solidFill>
                <a:srgbClr val="FF0000"/>
              </a:solidFill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3099344" y="5234190"/>
            <a:ext cx="1511754" cy="61485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16" name="U ターン矢印 15"/>
          <p:cNvSpPr/>
          <p:nvPr/>
        </p:nvSpPr>
        <p:spPr>
          <a:xfrm flipV="1">
            <a:off x="5679035" y="6104224"/>
            <a:ext cx="1374570" cy="298718"/>
          </a:xfrm>
          <a:prstGeom prst="uturnArrow">
            <a:avLst>
              <a:gd name="adj1" fmla="val 25000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rgbClr val="FFFF00"/>
              </a:solidFill>
            </a:endParaRPr>
          </a:p>
        </p:txBody>
      </p:sp>
      <p:sp>
        <p:nvSpPr>
          <p:cNvPr id="17" name="U ターン矢印 16"/>
          <p:cNvSpPr/>
          <p:nvPr/>
        </p:nvSpPr>
        <p:spPr>
          <a:xfrm flipH="1">
            <a:off x="5677269" y="5154054"/>
            <a:ext cx="1348644" cy="335206"/>
          </a:xfrm>
          <a:prstGeom prst="uturnArrow">
            <a:avLst>
              <a:gd name="adj1" fmla="val 18137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rgbClr val="FFFF00"/>
              </a:solidFill>
            </a:endParaRPr>
          </a:p>
        </p:txBody>
      </p:sp>
      <p:sp>
        <p:nvSpPr>
          <p:cNvPr id="18" name="スライド番号プレースホルダー 3"/>
          <p:cNvSpPr txBox="1">
            <a:spLocks/>
          </p:cNvSpPr>
          <p:nvPr/>
        </p:nvSpPr>
        <p:spPr>
          <a:xfrm>
            <a:off x="5932940" y="4911206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600" b="1" smtClean="0">
                <a:solidFill>
                  <a:schemeClr val="tx1"/>
                </a:solidFill>
              </a:rPr>
              <a:t>page-in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461114" y="5528995"/>
            <a:ext cx="279374" cy="54834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5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149162" y="5527149"/>
            <a:ext cx="279374" cy="550186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4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842370" y="5527149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3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523703" y="5527149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</a:rPr>
              <a:t>2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205036" y="5527149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1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110635" y="5237397"/>
            <a:ext cx="1112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/>
              <a:t>memory</a:t>
            </a:r>
            <a:endParaRPr lang="ja-JP" altLang="en-US" sz="1600" b="1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900632" y="4804008"/>
            <a:ext cx="1112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/>
              <a:t>physical</a:t>
            </a:r>
          </a:p>
          <a:p>
            <a:r>
              <a:rPr lang="en-US" altLang="ja-JP" sz="1600" b="1" dirty="0"/>
              <a:t>memory</a:t>
            </a:r>
          </a:p>
        </p:txBody>
      </p:sp>
      <p:sp>
        <p:nvSpPr>
          <p:cNvPr id="30" name="スライド番号プレースホルダー 3"/>
          <p:cNvSpPr txBox="1">
            <a:spLocks/>
          </p:cNvSpPr>
          <p:nvPr/>
        </p:nvSpPr>
        <p:spPr>
          <a:xfrm>
            <a:off x="3318807" y="5080955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600" b="1">
                <a:solidFill>
                  <a:schemeClr val="tx1"/>
                </a:solidFill>
              </a:rPr>
              <a:t>migration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31" name="スライド番号プレースホルダー 3"/>
          <p:cNvSpPr txBox="1">
            <a:spLocks/>
          </p:cNvSpPr>
          <p:nvPr/>
        </p:nvSpPr>
        <p:spPr>
          <a:xfrm>
            <a:off x="6874449" y="6225785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600" b="1" dirty="0" smtClean="0">
                <a:solidFill>
                  <a:schemeClr val="tx1"/>
                </a:solidFill>
              </a:rPr>
              <a:t>page-out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311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0.12101 0.04005 C 0.14635 0.04908 0.18437 0.05394 0.22396 0.05394 C 0.2691 0.05394 0.30521 0.04908 0.33055 0.04005 L 0.45173 -4.81481E-6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87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81481E-6 L 0.12032 0.04005 C 0.14566 0.04908 0.18351 0.05394 0.22292 0.05394 C 0.26806 0.05394 0.30382 0.04908 0.32917 0.04005 L 0.45 -4.81481E-6 " pathEditMode="relative" rAng="0" ptsTypes="AAAAA">
                                      <p:cBhvr>
                                        <p:cTn id="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81481E-6 L 0.12014 0.04005 C 0.14514 0.04908 0.18316 0.05394 0.2224 0.05394 C 0.26719 0.05394 0.30313 0.04908 0.32813 0.04005 L 0.44879 -4.81481E-6 " pathEditMode="relative" rAng="0" ptsTypes="AAAAA">
                                      <p:cBhvr>
                                        <p:cTn id="1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31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173 -4.81481E-6 L 0.49635 0.04005 C 0.50573 0.04908 0.51979 0.05394 0.53437 0.05394 C 0.55121 0.05394 0.56441 0.04908 0.57378 0.04005 L 0.61875 -4.81481E-6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51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0.00163 L 0.09305 0.04167 C 0.11267 0.0507 0.14201 0.05556 0.17257 0.05556 C 0.20746 0.05556 0.23524 0.0507 0.25486 0.04167 L 0.34843 0.00163 " pathEditMode="relative" rAng="0" ptsTypes="AAAAA">
                                      <p:cBhvr>
                                        <p:cTn id="1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31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37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-4.81481E-6 L 0.49428 0.04005 C 0.50365 0.04908 0.51737 0.05394 0.5323 0.05394 C 0.54862 0.05394 0.56198 0.04908 0.57136 0.04005 L 0.61615 -4.81481E-6 " pathEditMode="relative" rAng="0" ptsTypes="AAAAA">
                                      <p:cBhvr>
                                        <p:cTn id="2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99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0163 L 0.09202 0.04167 C 0.11164 0.0507 0.14098 0.05556 0.17153 0.05556 C 0.20643 0.05556 0.23421 0.0507 0.25382 0.04167 L 0.34757 0.00163 " pathEditMode="relative" rAng="0" ptsTypes="AAAAA">
                                      <p:cBhvr>
                                        <p:cTn id="2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48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757 -0.00023 L 0.40139 0.03982 C 0.41285 0.04885 0.42987 0.05371 0.44775 0.05371 C 0.46806 0.05371 0.48421 0.04885 0.49601 0.03982 L 0.5507 -0.00023 " pathEditMode="relative" rAng="0" ptsTypes="AAAAA">
                                      <p:cBhvr>
                                        <p:cTn id="2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56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875 -4.81481E-6 L 0.58229 -0.04745 C 0.57483 -0.0581 0.56319 -0.06365 0.55156 -0.06365 C 0.53837 -0.06365 0.52743 -0.0581 0.51996 -0.04745 L 0.48455 -4.81481E-6 " pathEditMode="relative" rAng="0" ptsTypes="AAAAA">
                                      <p:cBhvr>
                                        <p:cTn id="3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19" y="-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25" grpId="0" animBg="1"/>
      <p:bldP spid="24" grpId="0" animBg="1"/>
      <p:bldP spid="23" grpId="0" animBg="1"/>
      <p:bldP spid="23" grpId="1" animBg="1"/>
      <p:bldP spid="22" grpId="0" animBg="1"/>
      <p:bldP spid="22" grpId="1" animBg="1"/>
      <p:bldP spid="22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first memory transfers cause frequent paging </a:t>
            </a:r>
          </a:p>
          <a:p>
            <a:pPr lvl="1"/>
            <a:r>
              <a:rPr lang="en-US" altLang="ja-JP" dirty="0"/>
              <a:t>Page-outs always occur after physical memory is full</a:t>
            </a:r>
          </a:p>
          <a:p>
            <a:r>
              <a:rPr lang="en-US" altLang="ja-JP" dirty="0"/>
              <a:t>The following memory retransfers can cause paging</a:t>
            </a:r>
          </a:p>
          <a:p>
            <a:pPr lvl="1"/>
            <a:r>
              <a:rPr lang="en-US" altLang="ja-JP" dirty="0"/>
              <a:t>Page-ins are needed if memory data to be updated exists in swap space</a:t>
            </a:r>
          </a:p>
          <a:p>
            <a:pPr lvl="1"/>
            <a:r>
              <a:rPr lang="en-US" altLang="ja-JP" dirty="0"/>
              <a:t>Page-outs are needed in exchange for the page-ins</a:t>
            </a:r>
            <a:endParaRPr lang="ja-JP" altLang="en-US" dirty="0"/>
          </a:p>
        </p:txBody>
      </p:sp>
      <p:sp>
        <p:nvSpPr>
          <p:cNvPr id="22" name="右矢印 21"/>
          <p:cNvSpPr/>
          <p:nvPr/>
        </p:nvSpPr>
        <p:spPr>
          <a:xfrm>
            <a:off x="3148034" y="5322325"/>
            <a:ext cx="1676270" cy="61485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314924" y="5079708"/>
            <a:ext cx="20170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ea typeface="MS PGothic" charset="-128"/>
                <a:cs typeface="MS PGothic" charset="-128"/>
              </a:rPr>
              <a:t>migration</a:t>
            </a:r>
            <a:endParaRPr kumimoji="1"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247895" y="5526214"/>
            <a:ext cx="1032361" cy="68222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6" name="フレーム 5"/>
          <p:cNvSpPr/>
          <p:nvPr/>
        </p:nvSpPr>
        <p:spPr>
          <a:xfrm>
            <a:off x="5046197" y="4747386"/>
            <a:ext cx="2970272" cy="1513490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destination host</a:t>
            </a: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ja-JP" altLang="en-US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170038" y="5598696"/>
            <a:ext cx="1529255" cy="55622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8" name="円柱 7"/>
          <p:cNvSpPr/>
          <p:nvPr/>
        </p:nvSpPr>
        <p:spPr>
          <a:xfrm>
            <a:off x="6533792" y="5502932"/>
            <a:ext cx="1373591" cy="682639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grpSp>
        <p:nvGrpSpPr>
          <p:cNvPr id="9" name="図形グループ 8"/>
          <p:cNvGrpSpPr/>
          <p:nvPr/>
        </p:nvGrpSpPr>
        <p:grpSpPr>
          <a:xfrm>
            <a:off x="1014419" y="4527395"/>
            <a:ext cx="1813034" cy="1733800"/>
            <a:chOff x="2228193" y="3804744"/>
            <a:chExt cx="2417379" cy="2017987"/>
          </a:xfrm>
        </p:grpSpPr>
        <p:sp>
          <p:nvSpPr>
            <p:cNvPr id="10" name="フレーム 9"/>
            <p:cNvSpPr/>
            <p:nvPr/>
          </p:nvSpPr>
          <p:spPr>
            <a:xfrm>
              <a:off x="2228193" y="3804744"/>
              <a:ext cx="2417379" cy="2017987"/>
            </a:xfrm>
            <a:prstGeom prst="frame">
              <a:avLst>
                <a:gd name="adj1" fmla="val 128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>
                  <a:solidFill>
                    <a:schemeClr val="tx1"/>
                  </a:solidFill>
                  <a:ea typeface="MS PGothic" charset="-128"/>
                  <a:cs typeface="MS PGothic" charset="-128"/>
                </a:rPr>
                <a:t>source host</a:t>
              </a: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ja-JP" altLang="en-US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2417377" y="4208491"/>
              <a:ext cx="2039007" cy="60524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>
                  <a:ea typeface="MS PGothic" charset="-128"/>
                  <a:cs typeface="MS PGothic" charset="-128"/>
                </a:rPr>
                <a:t>VM core</a:t>
              </a:r>
              <a:endParaRPr lang="ja-JP" altLang="en-US" sz="1600" dirty="0">
                <a:ea typeface="MS PGothic" charset="-128"/>
                <a:cs typeface="MS PGothic" charset="-128"/>
              </a:endParaRPr>
            </a:p>
          </p:txBody>
        </p:sp>
      </p:grpSp>
      <p:sp>
        <p:nvSpPr>
          <p:cNvPr id="21" name="テキスト ボックス 27"/>
          <p:cNvSpPr txBox="1"/>
          <p:nvPr/>
        </p:nvSpPr>
        <p:spPr>
          <a:xfrm>
            <a:off x="5055747" y="4976676"/>
            <a:ext cx="14038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ea typeface="MS PGothic" charset="-128"/>
                <a:cs typeface="MS PGothic" charset="-128"/>
              </a:rPr>
              <a:t>physical memory</a:t>
            </a:r>
            <a:endParaRPr lang="ja-JP" altLang="en-US" sz="1600" b="1" dirty="0">
              <a:ea typeface="MS PGothic" charset="-128"/>
              <a:cs typeface="MS PGothic" charset="-128"/>
            </a:endParaRPr>
          </a:p>
        </p:txBody>
      </p:sp>
      <p:sp>
        <p:nvSpPr>
          <p:cNvPr id="13" name="スライド番号プレースホルダー 3"/>
          <p:cNvSpPr txBox="1">
            <a:spLocks/>
          </p:cNvSpPr>
          <p:nvPr/>
        </p:nvSpPr>
        <p:spPr>
          <a:xfrm>
            <a:off x="2099657" y="6201293"/>
            <a:ext cx="1617904" cy="30444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500" b="1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updated memory</a:t>
            </a:r>
            <a:endParaRPr lang="ja-JP" altLang="en-US" sz="1500" b="1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19922" y="5353708"/>
            <a:ext cx="1112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ea typeface="MS PGothic" charset="-128"/>
                <a:cs typeface="MS PGothic" charset="-128"/>
              </a:rPr>
              <a:t>memory</a:t>
            </a:r>
            <a:endParaRPr lang="ja-JP" altLang="en-US" sz="1600" b="1" dirty="0">
              <a:ea typeface="MS PGothic" charset="-128"/>
              <a:cs typeface="MS PGothic" charset="-128"/>
            </a:endParaRPr>
          </a:p>
        </p:txBody>
      </p:sp>
      <p:sp>
        <p:nvSpPr>
          <p:cNvPr id="36" name="テキスト ボックス 27"/>
          <p:cNvSpPr txBox="1"/>
          <p:nvPr/>
        </p:nvSpPr>
        <p:spPr>
          <a:xfrm>
            <a:off x="6681397" y="5064902"/>
            <a:ext cx="14038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ea typeface="MS PGothic" charset="-128"/>
                <a:cs typeface="MS PGothic" charset="-128"/>
              </a:rPr>
              <a:t>swap space</a:t>
            </a:r>
            <a:endParaRPr lang="ja-JP" altLang="en-US" sz="1600" b="1" dirty="0">
              <a:ea typeface="MS PGothic" charset="-128"/>
              <a:cs typeface="MS PGothic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2434610" y="5582003"/>
            <a:ext cx="279374" cy="54834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5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2122658" y="5580157"/>
            <a:ext cx="279374" cy="550186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4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1815866" y="5580157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3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1497199" y="5580157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</a:rPr>
              <a:t>2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178532" y="5580157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1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187184" y="5595698"/>
            <a:ext cx="284663" cy="55831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350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1</a:t>
            </a:r>
            <a:endParaRPr lang="ja-JP" altLang="en-US" sz="1350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Long Migration Time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238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6 L 0.121 0.04005 C 0.14635 0.04908 0.18437 0.05394 0.22396 0.05394 C 0.26909 0.05394 0.30521 0.04908 0.33055 0.04005 L 0.45173 -3.7037E-6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87" y="268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7037E-6 L 0.12032 0.04005 C 0.14566 0.04908 0.18351 0.05394 0.22292 0.05394 C 0.26806 0.05394 0.30382 0.04908 0.32917 0.04005 L 0.45 -3.7037E-6 " pathEditMode="relative" rAng="0" ptsTypes="AAAAA">
                                      <p:cBhvr>
                                        <p:cTn id="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268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6 L 0.12014 0.04005 C 0.14514 0.04908 0.18316 0.05394 0.22239 0.05394 C 0.26719 0.05394 0.30312 0.04908 0.32812 0.04005 L 0.44878 -3.7037E-6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31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173 -3.7037E-6 L 0.49635 0.04005 C 0.50573 0.04908 0.51979 0.05394 0.53437 0.05394 C 0.55121 0.05394 0.56441 0.04908 0.57378 0.04005 L 0.61875 -3.7037E-6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51" y="268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-3.7037E-6 L 0.49427 0.04005 C 0.50365 0.04908 0.51736 0.05394 0.53229 0.05394 C 0.54861 0.05394 0.56198 0.04908 0.57136 0.04005 L 0.61615 -3.7037E-6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99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0.00162 L 0.09305 0.04167 C 0.11267 0.0507 0.14201 0.05556 0.17257 0.05556 C 0.20746 0.05556 0.23524 0.0507 0.25486 0.04167 L 0.34843 0.00162 " pathEditMode="relative" rAng="0" ptsTypes="AAAAA">
                                      <p:cBhvr>
                                        <p:cTn id="1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31" y="2685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7 0.00162 L 0.09201 0.04166 C 0.11163 0.05069 0.14097 0.05555 0.17153 0.05555 C 0.20642 0.05555 0.2342 0.05069 0.25382 0.04166 L 0.34757 0.00162 " pathEditMode="relative" rAng="0" ptsTypes="AAAAA">
                                      <p:cBhvr>
                                        <p:cTn id="21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48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757 -0.00024 L 0.40139 0.03981 C 0.41284 0.04884 0.42986 0.0537 0.44774 0.0537 C 0.46805 0.0537 0.4842 0.04884 0.496 0.03981 L 0.55069 -0.00024 " pathEditMode="relative" rAng="0" ptsTypes="AAAAA">
                                      <p:cBhvr>
                                        <p:cTn id="2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56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37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875 -3.7037E-6 L 0.58229 -0.04745 C 0.57482 -0.0581 0.56319 -0.06365 0.55156 -0.06365 C 0.53837 -0.06365 0.52743 -0.0581 0.51996 -0.04745 L 0.48455 -3.7037E-6 " pathEditMode="relative" rAng="0" ptsTypes="AAAAA">
                                      <p:cBhvr>
                                        <p:cTn id="3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19" y="-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96296E-6 L 0.12882 -0.0081 C 0.15591 -0.00995 0.1967 -0.01018 0.23889 -0.01018 C 0.28716 -0.01018 0.32587 -0.00995 0.35313 -0.0081 L 0.48316 -2.96296E-6 " pathEditMode="relative" rAng="0" ptsTypes="AAAAA">
                                      <p:cBhvr>
                                        <p:cTn id="3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49" y="-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3" grpId="1" animBg="1"/>
      <p:bldP spid="44" grpId="0" animBg="1"/>
      <p:bldP spid="45" grpId="0" animBg="1"/>
      <p:bldP spid="46" grpId="0" animBg="1"/>
      <p:bldP spid="46" grpId="1" animBg="1"/>
      <p:bldP spid="47" grpId="0" animBg="1"/>
      <p:bldP spid="47" grpId="1" animBg="1"/>
      <p:bldP spid="47" grpId="2" animBg="1"/>
      <p:bldP spid="19" grpId="0" animBg="1"/>
      <p:bldP spid="1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0FC4842D-3891-D94B-BE58-3BB0A60A9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Paging in the final phase increases the downtime</a:t>
            </a:r>
          </a:p>
          <a:p>
            <a:pPr lvl="1"/>
            <a:r>
              <a:rPr lang="en-US" altLang="ja-JP" dirty="0"/>
              <a:t>The memory of virtualization software is often paged out during memory transfers</a:t>
            </a:r>
          </a:p>
          <a:p>
            <a:pPr lvl="1"/>
            <a:r>
              <a:rPr lang="en-US" altLang="ja-JP" dirty="0"/>
              <a:t>Page-ins frequently occurs on resuming virtual devices</a:t>
            </a:r>
          </a:p>
          <a:p>
            <a:r>
              <a:rPr lang="en-US" altLang="ja-JP" dirty="0"/>
              <a:t>Paging also occurs after VM migration</a:t>
            </a:r>
          </a:p>
          <a:p>
            <a:pPr lvl="1"/>
            <a:r>
              <a:rPr lang="en-US" altLang="ja-JP" dirty="0"/>
              <a:t>Frequently accessed data is often paged out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4ABD0F04-5BCC-8142-BF8A-151C9BA25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8CA13E1E-C666-204E-AB6E-4EE9A4CEF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Downtime &amp;</a:t>
            </a:r>
            <a:br>
              <a:rPr lang="en-US" dirty="0"/>
            </a:br>
            <a:r>
              <a:rPr lang="en-US" dirty="0"/>
              <a:t>Low VM Performance</a:t>
            </a:r>
          </a:p>
        </p:txBody>
      </p:sp>
      <p:sp>
        <p:nvSpPr>
          <p:cNvPr id="5" name="右矢印 21">
            <a:extLst>
              <a:ext uri="{FF2B5EF4-FFF2-40B4-BE49-F238E27FC236}">
                <a16:creationId xmlns="" xmlns:a16="http://schemas.microsoft.com/office/drawing/2014/main" id="{CE5E2010-3B89-DC46-87DE-2C9C874E1ACD}"/>
              </a:ext>
            </a:extLst>
          </p:cNvPr>
          <p:cNvSpPr/>
          <p:nvPr/>
        </p:nvSpPr>
        <p:spPr>
          <a:xfrm>
            <a:off x="2974414" y="5164279"/>
            <a:ext cx="1676270" cy="61485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6" name="テキスト ボックス 22">
            <a:extLst>
              <a:ext uri="{FF2B5EF4-FFF2-40B4-BE49-F238E27FC236}">
                <a16:creationId xmlns="" xmlns:a16="http://schemas.microsoft.com/office/drawing/2014/main" id="{FC26F1A8-AF35-E74A-BE4B-361C174FC697}"/>
              </a:ext>
            </a:extLst>
          </p:cNvPr>
          <p:cNvSpPr txBox="1"/>
          <p:nvPr/>
        </p:nvSpPr>
        <p:spPr>
          <a:xfrm>
            <a:off x="3314924" y="4921662"/>
            <a:ext cx="20170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ea typeface="MS PGothic" charset="-128"/>
                <a:cs typeface="MS PGothic" charset="-128"/>
              </a:rPr>
              <a:t>migration</a:t>
            </a:r>
            <a:endParaRPr kumimoji="1"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8" name="フレーム 5">
            <a:extLst>
              <a:ext uri="{FF2B5EF4-FFF2-40B4-BE49-F238E27FC236}">
                <a16:creationId xmlns="" xmlns:a16="http://schemas.microsoft.com/office/drawing/2014/main" id="{EFFE0138-BBB2-DF4B-BA20-CC7FD84C7400}"/>
              </a:ext>
            </a:extLst>
          </p:cNvPr>
          <p:cNvSpPr/>
          <p:nvPr/>
        </p:nvSpPr>
        <p:spPr>
          <a:xfrm>
            <a:off x="4824304" y="4589340"/>
            <a:ext cx="3370573" cy="1513490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destination host</a:t>
            </a: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ja-JP" altLang="en-US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9" name="正方形/長方形 17">
            <a:extLst>
              <a:ext uri="{FF2B5EF4-FFF2-40B4-BE49-F238E27FC236}">
                <a16:creationId xmlns="" xmlns:a16="http://schemas.microsoft.com/office/drawing/2014/main" id="{D63BCA39-A2EA-F441-93EF-B110DA477D0A}"/>
              </a:ext>
            </a:extLst>
          </p:cNvPr>
          <p:cNvSpPr/>
          <p:nvPr/>
        </p:nvSpPr>
        <p:spPr>
          <a:xfrm>
            <a:off x="1146389" y="5440650"/>
            <a:ext cx="1529255" cy="55622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10" name="円柱 7">
            <a:extLst>
              <a:ext uri="{FF2B5EF4-FFF2-40B4-BE49-F238E27FC236}">
                <a16:creationId xmlns="" xmlns:a16="http://schemas.microsoft.com/office/drawing/2014/main" id="{AB347040-F4CA-8C4B-B0FC-0BBC3B6A4D91}"/>
              </a:ext>
            </a:extLst>
          </p:cNvPr>
          <p:cNvSpPr/>
          <p:nvPr/>
        </p:nvSpPr>
        <p:spPr>
          <a:xfrm>
            <a:off x="6603561" y="5344886"/>
            <a:ext cx="1412907" cy="682639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grpSp>
        <p:nvGrpSpPr>
          <p:cNvPr id="11" name="図形グループ 8">
            <a:extLst>
              <a:ext uri="{FF2B5EF4-FFF2-40B4-BE49-F238E27FC236}">
                <a16:creationId xmlns="" xmlns:a16="http://schemas.microsoft.com/office/drawing/2014/main" id="{A11708C2-F20E-BF4F-AAB2-8783DDF1A007}"/>
              </a:ext>
            </a:extLst>
          </p:cNvPr>
          <p:cNvGrpSpPr/>
          <p:nvPr/>
        </p:nvGrpSpPr>
        <p:grpSpPr>
          <a:xfrm>
            <a:off x="1014419" y="4369349"/>
            <a:ext cx="1813034" cy="1733800"/>
            <a:chOff x="2228193" y="3804744"/>
            <a:chExt cx="2417379" cy="2017987"/>
          </a:xfrm>
        </p:grpSpPr>
        <p:sp>
          <p:nvSpPr>
            <p:cNvPr id="12" name="フレーム 9">
              <a:extLst>
                <a:ext uri="{FF2B5EF4-FFF2-40B4-BE49-F238E27FC236}">
                  <a16:creationId xmlns="" xmlns:a16="http://schemas.microsoft.com/office/drawing/2014/main" id="{B9FE064B-830D-C344-A5E4-20839EBD73BF}"/>
                </a:ext>
              </a:extLst>
            </p:cNvPr>
            <p:cNvSpPr/>
            <p:nvPr/>
          </p:nvSpPr>
          <p:spPr>
            <a:xfrm>
              <a:off x="2228193" y="3804744"/>
              <a:ext cx="2417379" cy="2017987"/>
            </a:xfrm>
            <a:prstGeom prst="frame">
              <a:avLst>
                <a:gd name="adj1" fmla="val 128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>
                  <a:solidFill>
                    <a:schemeClr val="tx1"/>
                  </a:solidFill>
                  <a:ea typeface="MS PGothic" charset="-128"/>
                  <a:cs typeface="MS PGothic" charset="-128"/>
                </a:rPr>
                <a:t>source host</a:t>
              </a: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ja-JP" altLang="en-US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</p:txBody>
        </p:sp>
        <p:sp>
          <p:nvSpPr>
            <p:cNvPr id="13" name="正方形/長方形 10">
              <a:extLst>
                <a:ext uri="{FF2B5EF4-FFF2-40B4-BE49-F238E27FC236}">
                  <a16:creationId xmlns="" xmlns:a16="http://schemas.microsoft.com/office/drawing/2014/main" id="{B4266A83-9DA9-B644-8726-DF530E9D42C6}"/>
                </a:ext>
              </a:extLst>
            </p:cNvPr>
            <p:cNvSpPr/>
            <p:nvPr/>
          </p:nvSpPr>
          <p:spPr>
            <a:xfrm>
              <a:off x="2417377" y="4208491"/>
              <a:ext cx="2039007" cy="60524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>
                  <a:ea typeface="MS PGothic" charset="-128"/>
                  <a:cs typeface="MS PGothic" charset="-128"/>
                </a:rPr>
                <a:t>VM core</a:t>
              </a:r>
              <a:endParaRPr lang="ja-JP" altLang="en-US" sz="1600" dirty="0">
                <a:ea typeface="MS PGothic" charset="-128"/>
                <a:cs typeface="MS PGothic" charset="-128"/>
              </a:endParaRPr>
            </a:p>
          </p:txBody>
        </p:sp>
      </p:grpSp>
      <p:sp>
        <p:nvSpPr>
          <p:cNvPr id="7" name="Rounded Rectangle 6">
            <a:extLst>
              <a:ext uri="{FF2B5EF4-FFF2-40B4-BE49-F238E27FC236}">
                <a16:creationId xmlns="" xmlns:a16="http://schemas.microsoft.com/office/drawing/2014/main" id="{71647973-25B5-604B-83A7-7F6009390E5F}"/>
              </a:ext>
            </a:extLst>
          </p:cNvPr>
          <p:cNvSpPr/>
          <p:nvPr/>
        </p:nvSpPr>
        <p:spPr>
          <a:xfrm>
            <a:off x="4918248" y="5291137"/>
            <a:ext cx="1637329" cy="759259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14" name="テキスト ボックス 27">
            <a:extLst>
              <a:ext uri="{FF2B5EF4-FFF2-40B4-BE49-F238E27FC236}">
                <a16:creationId xmlns="" xmlns:a16="http://schemas.microsoft.com/office/drawing/2014/main" id="{2796AD2C-4C05-F94F-A387-520E1D77B5F5}"/>
              </a:ext>
            </a:extLst>
          </p:cNvPr>
          <p:cNvSpPr txBox="1"/>
          <p:nvPr/>
        </p:nvSpPr>
        <p:spPr>
          <a:xfrm>
            <a:off x="4610055" y="4817256"/>
            <a:ext cx="14038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ea typeface="MS PGothic" charset="-128"/>
                <a:cs typeface="MS PGothic" charset="-128"/>
              </a:rPr>
              <a:t>physical memory</a:t>
            </a:r>
            <a:endParaRPr lang="ja-JP" altLang="en-US" sz="1600" b="1" dirty="0">
              <a:ea typeface="MS PGothic" charset="-128"/>
              <a:cs typeface="MS PGothic" charset="-128"/>
            </a:endParaRPr>
          </a:p>
        </p:txBody>
      </p:sp>
      <p:sp>
        <p:nvSpPr>
          <p:cNvPr id="17" name="スライド番号プレースホルダー 3">
            <a:extLst>
              <a:ext uri="{FF2B5EF4-FFF2-40B4-BE49-F238E27FC236}">
                <a16:creationId xmlns="" xmlns:a16="http://schemas.microsoft.com/office/drawing/2014/main" id="{26660E74-D89A-E146-B805-437D17D4CB39}"/>
              </a:ext>
            </a:extLst>
          </p:cNvPr>
          <p:cNvSpPr txBox="1">
            <a:spLocks/>
          </p:cNvSpPr>
          <p:nvPr/>
        </p:nvSpPr>
        <p:spPr>
          <a:xfrm>
            <a:off x="5559027" y="6338116"/>
            <a:ext cx="1508257" cy="12902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600" b="1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memory of </a:t>
            </a:r>
            <a:r>
              <a:rPr lang="en-US" altLang="ja-JP" sz="1600" b="1" dirty="0" smtClean="0">
                <a:solidFill>
                  <a:schemeClr val="tx1"/>
                </a:solidFill>
                <a:ea typeface="MS PGothic" charset="-128"/>
                <a:cs typeface="MS PGothic" charset="-128"/>
              </a:rPr>
              <a:t>virtualization software</a:t>
            </a:r>
            <a:r>
              <a:rPr lang="en-US" altLang="ja-JP" sz="1600" b="1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	</a:t>
            </a:r>
          </a:p>
        </p:txBody>
      </p:sp>
      <p:sp>
        <p:nvSpPr>
          <p:cNvPr id="18" name="テキスト ボックス 28">
            <a:extLst>
              <a:ext uri="{FF2B5EF4-FFF2-40B4-BE49-F238E27FC236}">
                <a16:creationId xmlns="" xmlns:a16="http://schemas.microsoft.com/office/drawing/2014/main" id="{7B40B051-74CE-F047-9A3D-525EEF9980D4}"/>
              </a:ext>
            </a:extLst>
          </p:cNvPr>
          <p:cNvSpPr txBox="1"/>
          <p:nvPr/>
        </p:nvSpPr>
        <p:spPr>
          <a:xfrm>
            <a:off x="1019922" y="5195662"/>
            <a:ext cx="1112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ea typeface="MS PGothic" charset="-128"/>
                <a:cs typeface="MS PGothic" charset="-128"/>
              </a:rPr>
              <a:t>memory</a:t>
            </a:r>
            <a:endParaRPr lang="ja-JP" altLang="en-US" sz="1600" b="1" dirty="0">
              <a:ea typeface="MS PGothic" charset="-128"/>
              <a:cs typeface="MS PGothic" charset="-128"/>
            </a:endParaRPr>
          </a:p>
        </p:txBody>
      </p:sp>
      <p:sp>
        <p:nvSpPr>
          <p:cNvPr id="19" name="正方形/長方形 30">
            <a:extLst>
              <a:ext uri="{FF2B5EF4-FFF2-40B4-BE49-F238E27FC236}">
                <a16:creationId xmlns="" xmlns:a16="http://schemas.microsoft.com/office/drawing/2014/main" id="{1D8E4003-5332-234B-A065-D3D20118D9D8}"/>
              </a:ext>
            </a:extLst>
          </p:cNvPr>
          <p:cNvSpPr/>
          <p:nvPr/>
        </p:nvSpPr>
        <p:spPr>
          <a:xfrm>
            <a:off x="5340317" y="5439604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2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25" name="正方形/長方形 27">
            <a:extLst>
              <a:ext uri="{FF2B5EF4-FFF2-40B4-BE49-F238E27FC236}">
                <a16:creationId xmlns="" xmlns:a16="http://schemas.microsoft.com/office/drawing/2014/main" id="{32994582-5FBE-A94E-9F2F-606CA12A9407}"/>
              </a:ext>
            </a:extLst>
          </p:cNvPr>
          <p:cNvSpPr/>
          <p:nvPr/>
        </p:nvSpPr>
        <p:spPr>
          <a:xfrm>
            <a:off x="2404839" y="5453089"/>
            <a:ext cx="279374" cy="54834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5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26" name="正方形/長方形 26">
            <a:extLst>
              <a:ext uri="{FF2B5EF4-FFF2-40B4-BE49-F238E27FC236}">
                <a16:creationId xmlns="" xmlns:a16="http://schemas.microsoft.com/office/drawing/2014/main" id="{DBFC2ECE-93CF-8E44-9376-39317023C501}"/>
              </a:ext>
            </a:extLst>
          </p:cNvPr>
          <p:cNvSpPr/>
          <p:nvPr/>
        </p:nvSpPr>
        <p:spPr>
          <a:xfrm>
            <a:off x="2104558" y="5449171"/>
            <a:ext cx="279374" cy="550186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4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27" name="正方形/長方形 24">
            <a:extLst>
              <a:ext uri="{FF2B5EF4-FFF2-40B4-BE49-F238E27FC236}">
                <a16:creationId xmlns="" xmlns:a16="http://schemas.microsoft.com/office/drawing/2014/main" id="{9536F5EA-A4C3-8544-8543-84FC2BF87807}"/>
              </a:ext>
            </a:extLst>
          </p:cNvPr>
          <p:cNvSpPr/>
          <p:nvPr/>
        </p:nvSpPr>
        <p:spPr>
          <a:xfrm>
            <a:off x="5340317" y="5449297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2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28" name="正方形/長方形 23">
            <a:extLst>
              <a:ext uri="{FF2B5EF4-FFF2-40B4-BE49-F238E27FC236}">
                <a16:creationId xmlns="" xmlns:a16="http://schemas.microsoft.com/office/drawing/2014/main" id="{5B7129E1-27E6-5D4A-A088-FA95AA7CD27B}"/>
              </a:ext>
            </a:extLst>
          </p:cNvPr>
          <p:cNvSpPr/>
          <p:nvPr/>
        </p:nvSpPr>
        <p:spPr>
          <a:xfrm>
            <a:off x="5025180" y="5448260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1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2" name="テキスト ボックス 27">
            <a:extLst>
              <a:ext uri="{FF2B5EF4-FFF2-40B4-BE49-F238E27FC236}">
                <a16:creationId xmlns="" xmlns:a16="http://schemas.microsoft.com/office/drawing/2014/main" id="{D57863F6-F6B4-494D-A5F5-870610F7EA50}"/>
              </a:ext>
            </a:extLst>
          </p:cNvPr>
          <p:cNvSpPr txBox="1"/>
          <p:nvPr/>
        </p:nvSpPr>
        <p:spPr>
          <a:xfrm>
            <a:off x="6814708" y="5014200"/>
            <a:ext cx="11678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ea typeface="MS PGothic" charset="-128"/>
                <a:cs typeface="MS PGothic" charset="-128"/>
              </a:rPr>
              <a:t>swap space</a:t>
            </a:r>
            <a:endParaRPr lang="ja-JP" altLang="en-US" sz="1600" b="1" dirty="0">
              <a:ea typeface="MS PGothic" charset="-128"/>
              <a:cs typeface="MS PGothic" charset="-128"/>
            </a:endParaRPr>
          </a:p>
        </p:txBody>
      </p:sp>
      <p:sp>
        <p:nvSpPr>
          <p:cNvPr id="30" name="角丸四角形 14">
            <a:extLst>
              <a:ext uri="{FF2B5EF4-FFF2-40B4-BE49-F238E27FC236}">
                <a16:creationId xmlns="" xmlns:a16="http://schemas.microsoft.com/office/drawing/2014/main" id="{FF85EEBD-45EB-C14E-A627-B6BED458B655}"/>
              </a:ext>
            </a:extLst>
          </p:cNvPr>
          <p:cNvSpPr/>
          <p:nvPr/>
        </p:nvSpPr>
        <p:spPr>
          <a:xfrm>
            <a:off x="5665609" y="5432918"/>
            <a:ext cx="256052" cy="560374"/>
          </a:xfrm>
          <a:prstGeom prst="roundRect">
            <a:avLst>
              <a:gd name="adj" fmla="val 0"/>
            </a:avLst>
          </a:prstGeom>
          <a:solidFill>
            <a:srgbClr val="FFFF00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1" name="正方形/長方形 25">
            <a:extLst>
              <a:ext uri="{FF2B5EF4-FFF2-40B4-BE49-F238E27FC236}">
                <a16:creationId xmlns="" xmlns:a16="http://schemas.microsoft.com/office/drawing/2014/main" id="{8B3E4769-09BA-C34D-AB0D-49B0923ABBFF}"/>
              </a:ext>
            </a:extLst>
          </p:cNvPr>
          <p:cNvSpPr/>
          <p:nvPr/>
        </p:nvSpPr>
        <p:spPr>
          <a:xfrm>
            <a:off x="1797766" y="5449171"/>
            <a:ext cx="279374" cy="55018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3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3" name="角丸四角形 14">
            <a:extLst>
              <a:ext uri="{FF2B5EF4-FFF2-40B4-BE49-F238E27FC236}">
                <a16:creationId xmlns="" xmlns:a16="http://schemas.microsoft.com/office/drawing/2014/main" id="{FF85EEBD-45EB-C14E-A627-B6BED458B655}"/>
              </a:ext>
            </a:extLst>
          </p:cNvPr>
          <p:cNvSpPr/>
          <p:nvPr/>
        </p:nvSpPr>
        <p:spPr>
          <a:xfrm>
            <a:off x="5942281" y="5435540"/>
            <a:ext cx="256052" cy="560374"/>
          </a:xfrm>
          <a:prstGeom prst="roundRect">
            <a:avLst>
              <a:gd name="adj" fmla="val 0"/>
            </a:avLst>
          </a:prstGeom>
          <a:solidFill>
            <a:srgbClr val="FFFF00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4" name="角丸四角形 14">
            <a:extLst>
              <a:ext uri="{FF2B5EF4-FFF2-40B4-BE49-F238E27FC236}">
                <a16:creationId xmlns="" xmlns:a16="http://schemas.microsoft.com/office/drawing/2014/main" id="{FF85EEBD-45EB-C14E-A627-B6BED458B655}"/>
              </a:ext>
            </a:extLst>
          </p:cNvPr>
          <p:cNvSpPr/>
          <p:nvPr/>
        </p:nvSpPr>
        <p:spPr>
          <a:xfrm>
            <a:off x="6210547" y="5439604"/>
            <a:ext cx="256052" cy="560374"/>
          </a:xfrm>
          <a:prstGeom prst="roundRect">
            <a:avLst>
              <a:gd name="adj" fmla="val 0"/>
            </a:avLst>
          </a:prstGeom>
          <a:solidFill>
            <a:srgbClr val="FFFF00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533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0.00116 L 0.02934 0.04607 C 0.03576 0.05625 0.04496 0.06204 0.05503 0.06204 C 0.06649 0.06204 0.07517 0.05625 0.08159 0.04607 L 0.11267 0.00116 " pathEditMode="relative" rAng="0" ptsTypes="AAAAA">
                                      <p:cBhvr>
                                        <p:cTn id="6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77" y="303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33333E-6 L 0.02968 0.04491 C 0.03611 0.0551 0.04548 0.06088 0.0552 0.06088 C 0.06666 0.06088 0.07552 0.0551 0.08194 0.04491 L 0.11284 -3.33333E-6 " pathEditMode="relative" rAng="0" ptsTypes="AAAAA">
                                      <p:cBhvr>
                                        <p:cTn id="8" dur="1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42" y="303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22222E-6 L 0.03003 0.04491 C 0.03628 0.05509 0.04583 0.06088 0.05572 0.06088 C 0.06684 0.06088 0.07604 0.05509 0.08229 0.04491 L 0.11319 2.22222E-6 " pathEditMode="relative" rAng="0" ptsTypes="AAAAA">
                                      <p:cBhvr>
                                        <p:cTn id="10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60" y="3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-0.00046 L 0.1118 0.03959 C 0.13541 0.04861 0.171 0.05347 0.20798 0.05347 C 0.25 0.05347 0.28368 0.04861 0.30729 0.03959 L 0.42066 -0.00046 " pathEditMode="relative" rAng="0" ptsTypes="AAAAA">
                                      <p:cBhvr>
                                        <p:cTn id="13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76" y="2685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5 -0.00116 L 0.11111 0.03889 C 0.13472 0.04792 0.17014 0.05278 0.20659 0.05278 C 0.24861 0.05278 0.28211 0.04792 0.30573 0.03889 L 0.41823 -0.00116 " pathEditMode="relative" rAng="0" ptsTypes="AAAAA">
                                      <p:cBhvr>
                                        <p:cTn id="15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55" y="2685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0.00115 L 0.10937 0.03889 C 0.13281 0.04792 0.16788 0.05278 0.20434 0.05278 C 0.24601 0.05278 0.27951 0.04792 0.30295 0.03889 L 0.41476 -0.00115 " pathEditMode="relative" rAng="0" ptsTypes="AAAAA">
                                      <p:cBhvr>
                                        <p:cTn id="17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33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066 -0.00046 L 0.47517 0.03959 C 0.4868 0.04861 0.50416 0.05347 0.52239 0.05347 C 0.5427 0.05347 0.5592 0.04861 0.57083 0.03959 L 0.62691 -0.00046 " pathEditMode="relative" rAng="0" ptsTypes="AAAAA">
                                      <p:cBhvr>
                                        <p:cTn id="21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12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7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475 -3.7037E-7 L 0.08316 -0.03565 C 0.07673 -0.04352 0.06701 -0.04815 0.05677 -0.04815 C 0.04496 -0.04815 0.03593 -0.04352 0.02951 -0.03565 L -0.00174 -3.7037E-7 " pathEditMode="relative" rAng="0" ptsTypes="AAAAA">
                                      <p:cBhvr>
                                        <p:cTn id="24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-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1" animBg="1"/>
      <p:bldP spid="26" grpId="1" animBg="1"/>
      <p:bldP spid="30" grpId="0" animBg="1"/>
      <p:bldP spid="30" grpId="2" animBg="1"/>
      <p:bldP spid="31" grpId="0" animBg="1"/>
      <p:bldP spid="31" grpId="2" animBg="1"/>
      <p:bldP spid="33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Divide the memory of a VM and transfer them to a main host or sub-hosts</a:t>
            </a:r>
          </a:p>
          <a:p>
            <a:pPr lvl="1"/>
            <a:r>
              <a:rPr lang="en-US" altLang="ja-JP" dirty="0"/>
              <a:t>Likely accessed memory to the main host</a:t>
            </a:r>
          </a:p>
          <a:p>
            <a:pPr lvl="1"/>
            <a:r>
              <a:rPr lang="en-US" altLang="ja-JP" dirty="0"/>
              <a:t>No paging occurs during VM migration</a:t>
            </a:r>
          </a:p>
          <a:p>
            <a:r>
              <a:rPr lang="en-US" altLang="ja-JP" dirty="0"/>
              <a:t>Perform remote paging between the hosts</a:t>
            </a:r>
          </a:p>
          <a:p>
            <a:pPr lvl="1"/>
            <a:r>
              <a:rPr lang="en-US" altLang="ja-JP" dirty="0"/>
              <a:t>Frequent paging does not occur just after VM migration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F977288F-F332-9F4C-A5D1-EBEF89371724}" type="slidenum">
              <a:rPr lang="ja-JP" altLang="en-US" smtClean="0">
                <a:ea typeface="MS PGothic" charset="-128"/>
                <a:cs typeface="MS PGothic" charset="-128"/>
              </a:rPr>
              <a:pPr/>
              <a:t>7</a:t>
            </a:fld>
            <a:endParaRPr lang="ja-JP" altLang="en-US" dirty="0">
              <a:ea typeface="MS PGothic" charset="-128"/>
              <a:cs typeface="MS PGothic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Split Migration </a:t>
            </a:r>
            <a:r>
              <a:rPr lang="en-US" altLang="ja-JP" sz="3200" dirty="0"/>
              <a:t>[</a:t>
            </a:r>
            <a:r>
              <a:rPr lang="en-US" altLang="ja-JP" sz="3200" dirty="0" err="1"/>
              <a:t>Suetake</a:t>
            </a:r>
            <a:r>
              <a:rPr lang="en-US" altLang="ja-JP" sz="3200" dirty="0"/>
              <a:t> et al.</a:t>
            </a:r>
            <a:r>
              <a:rPr lang="ja-JP" altLang="en-US" sz="3200" dirty="0"/>
              <a:t>’</a:t>
            </a:r>
            <a:r>
              <a:rPr lang="en-US" altLang="ja-JP" sz="3200" dirty="0"/>
              <a:t>18]</a:t>
            </a:r>
            <a:endParaRPr lang="ja-JP" altLang="en-US" dirty="0"/>
          </a:p>
        </p:txBody>
      </p:sp>
      <p:grpSp>
        <p:nvGrpSpPr>
          <p:cNvPr id="18" name="図形グループ 17"/>
          <p:cNvGrpSpPr/>
          <p:nvPr/>
        </p:nvGrpSpPr>
        <p:grpSpPr>
          <a:xfrm>
            <a:off x="148168" y="4661941"/>
            <a:ext cx="1813034" cy="1758244"/>
            <a:chOff x="2228193" y="3400527"/>
            <a:chExt cx="2417379" cy="2422204"/>
          </a:xfrm>
        </p:grpSpPr>
        <p:sp>
          <p:nvSpPr>
            <p:cNvPr id="20" name="フレーム 19"/>
            <p:cNvSpPr/>
            <p:nvPr/>
          </p:nvSpPr>
          <p:spPr>
            <a:xfrm>
              <a:off x="2228193" y="3400527"/>
              <a:ext cx="2417379" cy="2422204"/>
            </a:xfrm>
            <a:prstGeom prst="frame">
              <a:avLst>
                <a:gd name="adj1" fmla="val 128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>
                  <a:solidFill>
                    <a:schemeClr val="tx1"/>
                  </a:solidFill>
                  <a:ea typeface="MS PGothic" charset="-128"/>
                  <a:cs typeface="MS PGothic" charset="-128"/>
                </a:rPr>
                <a:t>source host</a:t>
              </a:r>
            </a:p>
            <a:p>
              <a:pPr algn="ctr"/>
              <a:endParaRPr lang="en-US" altLang="ja-JP" sz="160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en-US" altLang="ja-JP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  <a:p>
              <a:pPr algn="ctr"/>
              <a:endParaRPr lang="ja-JP" altLang="en-US" sz="1350" dirty="0">
                <a:solidFill>
                  <a:schemeClr val="tx1"/>
                </a:solidFill>
                <a:ea typeface="MS PGothic" charset="-128"/>
                <a:cs typeface="MS PGothic" charset="-128"/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2417377" y="3888391"/>
              <a:ext cx="2039007" cy="60524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350" dirty="0">
                  <a:ea typeface="MS PGothic" charset="-128"/>
                  <a:cs typeface="MS PGothic" charset="-128"/>
                </a:rPr>
                <a:t>VM core</a:t>
              </a:r>
              <a:endParaRPr lang="ja-JP" altLang="en-US" sz="1350" dirty="0">
                <a:ea typeface="MS PGothic" charset="-128"/>
                <a:cs typeface="MS PGothic" charset="-128"/>
              </a:endParaRPr>
            </a:p>
          </p:txBody>
        </p:sp>
      </p:grpSp>
      <p:sp>
        <p:nvSpPr>
          <p:cNvPr id="22" name="フレーム 21"/>
          <p:cNvSpPr/>
          <p:nvPr/>
        </p:nvSpPr>
        <p:spPr>
          <a:xfrm>
            <a:off x="3853362" y="4906694"/>
            <a:ext cx="2056925" cy="1500384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main host</a:t>
            </a: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ja-JP" altLang="en-US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983430" y="5196398"/>
            <a:ext cx="1500467" cy="45393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ea typeface="MS PGothic" charset="-128"/>
                <a:cs typeface="MS PGothic" charset="-128"/>
              </a:rPr>
              <a:t>VM core</a:t>
            </a:r>
            <a:endParaRPr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2157905" y="5594792"/>
            <a:ext cx="1610350" cy="61485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29" name="フレーム 28"/>
          <p:cNvSpPr/>
          <p:nvPr/>
        </p:nvSpPr>
        <p:spPr>
          <a:xfrm>
            <a:off x="6573903" y="5046562"/>
            <a:ext cx="1641850" cy="1314993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sub-host</a:t>
            </a:r>
          </a:p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ja-JP" altLang="en-US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2" name="左右矢印 31"/>
          <p:cNvSpPr/>
          <p:nvPr/>
        </p:nvSpPr>
        <p:spPr>
          <a:xfrm>
            <a:off x="5209558" y="5889173"/>
            <a:ext cx="1436423" cy="339265"/>
          </a:xfrm>
          <a:prstGeom prst="left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ea typeface="MS PGothic" charset="-128"/>
              <a:cs typeface="MS PGothic" charset="-128"/>
            </a:endParaRPr>
          </a:p>
          <a:p>
            <a:pPr algn="ctr"/>
            <a:endParaRPr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227940" y="5613261"/>
            <a:ext cx="1839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ea typeface="MS PGothic" charset="-128"/>
                <a:cs typeface="MS PGothic" charset="-128"/>
              </a:rPr>
              <a:t>remote paging</a:t>
            </a:r>
            <a:endParaRPr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34" name="スライド番号プレースホルダー 3"/>
          <p:cNvSpPr txBox="1">
            <a:spLocks/>
          </p:cNvSpPr>
          <p:nvPr/>
        </p:nvSpPr>
        <p:spPr>
          <a:xfrm>
            <a:off x="2267954" y="5359328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600" b="1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migration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62641" y="5433971"/>
            <a:ext cx="1112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ea typeface="MS PGothic" charset="-128"/>
                <a:cs typeface="MS PGothic" charset="-128"/>
              </a:rPr>
              <a:t>memory</a:t>
            </a:r>
            <a:endParaRPr lang="ja-JP" altLang="en-US" sz="1600" b="1" dirty="0">
              <a:ea typeface="MS PGothic" charset="-128"/>
              <a:cs typeface="MS PGothic" charset="-128"/>
            </a:endParaRPr>
          </a:p>
        </p:txBody>
      </p:sp>
      <p:sp>
        <p:nvSpPr>
          <p:cNvPr id="35" name="U ターン矢印 34"/>
          <p:cNvSpPr/>
          <p:nvPr/>
        </p:nvSpPr>
        <p:spPr>
          <a:xfrm flipV="1">
            <a:off x="802926" y="6241056"/>
            <a:ext cx="3858969" cy="325305"/>
          </a:xfrm>
          <a:prstGeom prst="uturnArrow">
            <a:avLst>
              <a:gd name="adj1" fmla="val 25000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>
              <a:solidFill>
                <a:srgbClr val="FFFF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28" name="U ターン矢印 27"/>
          <p:cNvSpPr/>
          <p:nvPr/>
        </p:nvSpPr>
        <p:spPr>
          <a:xfrm flipV="1">
            <a:off x="1440260" y="6290319"/>
            <a:ext cx="6025411" cy="388767"/>
          </a:xfrm>
          <a:prstGeom prst="uturnArrow">
            <a:avLst>
              <a:gd name="adj1" fmla="val 25000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>
              <a:solidFill>
                <a:srgbClr val="FFFF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05940" y="5714882"/>
            <a:ext cx="1529255" cy="55622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1553007" y="5709599"/>
            <a:ext cx="279374" cy="5580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5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1241055" y="5709597"/>
            <a:ext cx="279374" cy="558000"/>
          </a:xfrm>
          <a:prstGeom prst="rect">
            <a:avLst/>
          </a:prstGeom>
          <a:solidFill>
            <a:schemeClr val="accent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4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934263" y="5707753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3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615596" y="5707753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2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296929" y="5707753"/>
            <a:ext cx="279374" cy="55622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ea typeface="MS PGothic" charset="-128"/>
                <a:cs typeface="MS PGothic" charset="-128"/>
              </a:rPr>
              <a:t>1</a:t>
            </a:r>
            <a:endParaRPr kumimoji="1" lang="ja-JP" altLang="en-US" b="1" dirty="0">
              <a:solidFill>
                <a:schemeClr val="bg1"/>
              </a:solidFill>
              <a:ea typeface="MS PGothic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173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81481E-6 L 0.11389 0.04004 C 0.13768 0.04907 0.17344 0.05393 0.21077 0.05393 C 0.2533 0.05393 0.28733 0.04907 0.31111 0.04004 L 0.42535 4.81481E-6 " pathEditMode="relative" rAng="0" ptsTypes="AAAAA">
                                      <p:cBhvr>
                                        <p:cTn id="6" dur="1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67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81481E-6 L 0.11233 0.04004 C 0.13611 0.04907 0.17135 0.05393 0.20833 0.05393 C 0.25052 0.05393 0.28403 0.04907 0.30781 0.04004 L 0.42135 4.81481E-6 " pathEditMode="relative" rAng="0" ptsTypes="AAAAA">
                                      <p:cBhvr>
                                        <p:cTn id="9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59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81481E-6 L 0.11163 0.0324 C 0.1349 0.03958 0.17014 0.04375 0.2066 0.04375 C 0.24827 0.04375 0.28177 0.03958 0.30486 0.0324 L 0.41719 4.81481E-6 " pathEditMode="relative" rAng="0" ptsTypes="AAAAA">
                                      <p:cBhvr>
                                        <p:cTn id="12" dur="1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51" y="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85185E-6 L 0.16997 0.04004 C 0.20573 0.04907 0.2592 0.05393 0.31511 0.05393 C 0.37899 0.05393 0.42969 0.04907 0.46511 0.04004 L 0.63681 1.85185E-6 " pathEditMode="relative" rAng="0" ptsTypes="AAAAA">
                                      <p:cBhvr>
                                        <p:cTn id="15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84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85185E-6 L 0.16892 0.04004 C 0.20469 0.04907 0.25781 0.05393 0.31319 0.05393 C 0.37621 0.05393 0.42674 0.04907 0.46233 0.04004 L 0.63281 1.85185E-6 " pathEditMode="relative" rAng="0" ptsTypes="AAAAA">
                                      <p:cBhvr>
                                        <p:cTn id="18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32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719 4.81481E-6 L 0.50139 0.04004 C 0.51927 0.04907 0.54549 0.05393 0.57309 0.05393 C 0.60504 0.05393 0.62986 0.04907 0.64757 0.04004 L 0.73299 4.81481E-6 " pathEditMode="relative" rAng="0" ptsTypes="AAAAA">
                                      <p:cBhvr>
                                        <p:cTn id="2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81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37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3281 1.85185E-6 L 0.5566 0.04004 C 0.54062 0.04907 0.51684 0.05393 0.49201 0.05393 C 0.46371 0.05393 0.44115 0.04907 0.42517 0.04004 L 0.34948 1.85185E-6 " pathEditMode="relative" rAng="0" ptsTypes="AAAAA">
                                      <p:cBhvr>
                                        <p:cTn id="3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67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/>
      <p:bldP spid="36" grpId="0" animBg="1"/>
      <p:bldP spid="36" grpId="1" animBg="1"/>
      <p:bldP spid="40" grpId="0" animBg="1"/>
      <p:bldP spid="41" grpId="0" animBg="1"/>
      <p:bldP spid="41" grpId="1" animBg="1"/>
      <p:bldP spid="42" grpId="0" animBg="1"/>
      <p:bldP spid="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More costly than VM migration using virtual memory </a:t>
            </a:r>
          </a:p>
          <a:p>
            <a:pPr lvl="1"/>
            <a:r>
              <a:rPr lang="en-US" altLang="ja-JP" dirty="0"/>
              <a:t>Require extra sub-hosts and high-speed network</a:t>
            </a:r>
            <a:endParaRPr lang="en-US" altLang="ja-JP" strike="sngStrike" dirty="0"/>
          </a:p>
          <a:p>
            <a:pPr lvl="2"/>
            <a:r>
              <a:rPr lang="en-US" altLang="ja-JP" dirty="0"/>
              <a:t>E.g., remote paging with InfiniBand [Gu et al.'17] </a:t>
            </a:r>
          </a:p>
          <a:p>
            <a:r>
              <a:rPr lang="en-US" altLang="ja-JP" dirty="0"/>
              <a:t>Migrated VMs are subject to host and network failures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8650" y="365126"/>
            <a:ext cx="8058150" cy="1325563"/>
          </a:xfrm>
        </p:spPr>
        <p:txBody>
          <a:bodyPr/>
          <a:lstStyle/>
          <a:p>
            <a:r>
              <a:rPr lang="en-US" altLang="ja-JP" dirty="0"/>
              <a:t>Issues in Split Migration</a:t>
            </a:r>
            <a:endParaRPr kumimoji="1" lang="ja-JP" altLang="en-US" dirty="0"/>
          </a:p>
        </p:txBody>
      </p:sp>
      <p:sp>
        <p:nvSpPr>
          <p:cNvPr id="6" name="フレーム 5"/>
          <p:cNvSpPr/>
          <p:nvPr/>
        </p:nvSpPr>
        <p:spPr>
          <a:xfrm>
            <a:off x="2140016" y="4352736"/>
            <a:ext cx="2056924" cy="1500384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main host</a:t>
            </a: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ja-JP" altLang="en-US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441536" y="4642440"/>
            <a:ext cx="1500467" cy="45393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ea typeface="MS PGothic" charset="-128"/>
                <a:cs typeface="MS PGothic" charset="-128"/>
              </a:rPr>
              <a:t>VM core</a:t>
            </a:r>
            <a:endParaRPr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684425" y="5184828"/>
            <a:ext cx="1003134" cy="527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ea typeface="MS PGothic" charset="-128"/>
                <a:cs typeface="MS PGothic" charset="-128"/>
              </a:rPr>
              <a:t>memory</a:t>
            </a:r>
            <a:endParaRPr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9" name="フレーム 8"/>
          <p:cNvSpPr/>
          <p:nvPr/>
        </p:nvSpPr>
        <p:spPr>
          <a:xfrm>
            <a:off x="5146302" y="4156146"/>
            <a:ext cx="1944670" cy="1059973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sub-host 1</a:t>
            </a:r>
          </a:p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ja-JP" altLang="en-US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705695" y="4537570"/>
            <a:ext cx="994908" cy="5521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>
                <a:ea typeface="MS PGothic" charset="-128"/>
                <a:cs typeface="MS PGothic" charset="-128"/>
              </a:rPr>
              <a:t>memory</a:t>
            </a:r>
            <a:endParaRPr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11" name="左右矢印 10"/>
          <p:cNvSpPr/>
          <p:nvPr/>
        </p:nvSpPr>
        <p:spPr>
          <a:xfrm rot="20476193">
            <a:off x="3908916" y="5003593"/>
            <a:ext cx="1468869" cy="377220"/>
          </a:xfrm>
          <a:prstGeom prst="left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ea typeface="MS PGothic" charset="-128"/>
              <a:cs typeface="MS PGothic" charset="-128"/>
            </a:endParaRPr>
          </a:p>
          <a:p>
            <a:pPr algn="ctr"/>
            <a:endParaRPr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375014" y="6053521"/>
            <a:ext cx="16438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ea typeface="MS PGothic" charset="-128"/>
                <a:cs typeface="MS PGothic" charset="-128"/>
              </a:rPr>
              <a:t>remote paging</a:t>
            </a:r>
            <a:endParaRPr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16" name="フレーム 15"/>
          <p:cNvSpPr/>
          <p:nvPr/>
        </p:nvSpPr>
        <p:spPr>
          <a:xfrm>
            <a:off x="5146302" y="5615244"/>
            <a:ext cx="1944670" cy="1059973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sub-host 2</a:t>
            </a:r>
          </a:p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ja-JP" altLang="en-US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705695" y="5996668"/>
            <a:ext cx="935056" cy="5521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>
                <a:ea typeface="MS PGothic" charset="-128"/>
                <a:cs typeface="MS PGothic" charset="-128"/>
              </a:rPr>
              <a:t>memory</a:t>
            </a:r>
            <a:endParaRPr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18" name="左右矢印 17"/>
          <p:cNvSpPr/>
          <p:nvPr/>
        </p:nvSpPr>
        <p:spPr>
          <a:xfrm rot="1451578">
            <a:off x="3883853" y="5730441"/>
            <a:ext cx="1468869" cy="377220"/>
          </a:xfrm>
          <a:prstGeom prst="left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ea typeface="MS PGothic" charset="-128"/>
              <a:cs typeface="MS PGothic" charset="-128"/>
            </a:endParaRPr>
          </a:p>
          <a:p>
            <a:pPr algn="ctr"/>
            <a:endParaRPr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5" name="Explosion 2 4">
            <a:extLst>
              <a:ext uri="{FF2B5EF4-FFF2-40B4-BE49-F238E27FC236}">
                <a16:creationId xmlns="" xmlns:a16="http://schemas.microsoft.com/office/drawing/2014/main" id="{B78C4954-434F-604C-9042-64DE0C722C33}"/>
              </a:ext>
            </a:extLst>
          </p:cNvPr>
          <p:cNvSpPr/>
          <p:nvPr/>
        </p:nvSpPr>
        <p:spPr>
          <a:xfrm>
            <a:off x="6707298" y="5491037"/>
            <a:ext cx="878774" cy="552143"/>
          </a:xfrm>
          <a:prstGeom prst="irregularSeal2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55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Achieve efficient migration of large-memory VMs using private virtual memory</a:t>
            </a:r>
          </a:p>
          <a:p>
            <a:pPr lvl="1"/>
            <a:r>
              <a:rPr lang="en-US" altLang="ja-JP" dirty="0"/>
              <a:t>Integrate virtual memory per VM with VM migration</a:t>
            </a:r>
          </a:p>
          <a:p>
            <a:pPr lvl="2"/>
            <a:r>
              <a:rPr lang="en-US" altLang="ja-JP" dirty="0"/>
              <a:t>Bypass traditional system-wide virtual memory</a:t>
            </a:r>
          </a:p>
          <a:p>
            <a:pPr lvl="1"/>
            <a:r>
              <a:rPr lang="en-US" altLang="ja-JP" dirty="0"/>
              <a:t>Transfer VM's memory without paging</a:t>
            </a:r>
          </a:p>
          <a:p>
            <a:pPr lvl="1"/>
            <a:r>
              <a:rPr lang="en-US" altLang="ja-JP" dirty="0"/>
              <a:t>Reduce paging just after VM migration</a:t>
            </a:r>
          </a:p>
          <a:p>
            <a:pPr lvl="1"/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288F-F332-9F4C-A5D1-EBEF89371724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Our Approach</a:t>
            </a:r>
            <a:r>
              <a:rPr lang="ja-JP" altLang="en-US" dirty="0"/>
              <a:t>：</a:t>
            </a:r>
            <a:r>
              <a:rPr lang="en-US" altLang="ja-JP" dirty="0" err="1"/>
              <a:t>VMemDirect</a:t>
            </a:r>
            <a:endParaRPr lang="ja-JP" altLang="en-US" dirty="0"/>
          </a:p>
        </p:txBody>
      </p:sp>
      <p:sp>
        <p:nvSpPr>
          <p:cNvPr id="27" name="フレーム 26"/>
          <p:cNvSpPr/>
          <p:nvPr/>
        </p:nvSpPr>
        <p:spPr>
          <a:xfrm>
            <a:off x="4658340" y="4408670"/>
            <a:ext cx="3133109" cy="1918363"/>
          </a:xfrm>
          <a:prstGeom prst="frame">
            <a:avLst>
              <a:gd name="adj1" fmla="val 12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destination host</a:t>
            </a:r>
          </a:p>
          <a:p>
            <a:pPr algn="ctr"/>
            <a:endParaRPr lang="en-US" altLang="ja-JP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ja-JP" altLang="en-US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0" name="円柱 29"/>
          <p:cNvSpPr/>
          <p:nvPr/>
        </p:nvSpPr>
        <p:spPr>
          <a:xfrm>
            <a:off x="6426358" y="5524200"/>
            <a:ext cx="948366" cy="682639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ea typeface="MS PGothic" charset="-128"/>
                <a:cs typeface="MS PGothic" charset="-128"/>
              </a:rPr>
              <a:t>swap space</a:t>
            </a:r>
            <a:endParaRPr lang="ja-JP" altLang="en-US" sz="160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5" name="Rounded Rectangle 4"/>
          <p:cNvSpPr/>
          <p:nvPr/>
        </p:nvSpPr>
        <p:spPr>
          <a:xfrm>
            <a:off x="5019566" y="5521142"/>
            <a:ext cx="1044033" cy="68222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00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6" name="テキスト ボックス 27"/>
          <p:cNvSpPr txBox="1"/>
          <p:nvPr/>
        </p:nvSpPr>
        <p:spPr>
          <a:xfrm>
            <a:off x="4936763" y="5229256"/>
            <a:ext cx="17386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ea typeface="MS PGothic" charset="-128"/>
                <a:cs typeface="MS PGothic" charset="-128"/>
              </a:rPr>
              <a:t>physical memory</a:t>
            </a:r>
            <a:endParaRPr lang="ja-JP" altLang="en-US" sz="1600" dirty="0">
              <a:ea typeface="MS PGothic" charset="-128"/>
              <a:cs typeface="MS PGothic" charset="-128"/>
            </a:endParaRPr>
          </a:p>
        </p:txBody>
      </p:sp>
      <p:grpSp>
        <p:nvGrpSpPr>
          <p:cNvPr id="55" name="図形グループ 54"/>
          <p:cNvGrpSpPr/>
          <p:nvPr/>
        </p:nvGrpSpPr>
        <p:grpSpPr>
          <a:xfrm>
            <a:off x="863675" y="4704383"/>
            <a:ext cx="1813034" cy="1606482"/>
            <a:chOff x="2259724" y="3857296"/>
            <a:chExt cx="2417379" cy="2141976"/>
          </a:xfrm>
        </p:grpSpPr>
        <p:grpSp>
          <p:nvGrpSpPr>
            <p:cNvPr id="56" name="図形グループ 55"/>
            <p:cNvGrpSpPr/>
            <p:nvPr/>
          </p:nvGrpSpPr>
          <p:grpSpPr>
            <a:xfrm>
              <a:off x="2259724" y="3857296"/>
              <a:ext cx="2417379" cy="2141976"/>
              <a:chOff x="2228193" y="3804744"/>
              <a:chExt cx="2417379" cy="2141976"/>
            </a:xfrm>
          </p:grpSpPr>
          <p:sp>
            <p:nvSpPr>
              <p:cNvPr id="58" name="フレーム 57"/>
              <p:cNvSpPr/>
              <p:nvPr/>
            </p:nvSpPr>
            <p:spPr>
              <a:xfrm>
                <a:off x="2228193" y="3804744"/>
                <a:ext cx="2417379" cy="2141976"/>
              </a:xfrm>
              <a:prstGeom prst="frame">
                <a:avLst>
                  <a:gd name="adj1" fmla="val 1281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1600" dirty="0">
                    <a:solidFill>
                      <a:schemeClr val="tx1"/>
                    </a:solidFill>
                    <a:ea typeface="MS PGothic" charset="-128"/>
                    <a:cs typeface="MS PGothic" charset="-128"/>
                  </a:rPr>
                  <a:t>source host</a:t>
                </a:r>
              </a:p>
              <a:p>
                <a:pPr algn="ctr"/>
                <a:endParaRPr lang="en-US" altLang="ja-JP" sz="1350" dirty="0">
                  <a:solidFill>
                    <a:schemeClr val="tx1"/>
                  </a:solidFill>
                  <a:ea typeface="MS PGothic" charset="-128"/>
                  <a:cs typeface="MS PGothic" charset="-128"/>
                </a:endParaRPr>
              </a:p>
              <a:p>
                <a:pPr algn="ctr"/>
                <a:endParaRPr lang="en-US" altLang="ja-JP" sz="1350" dirty="0">
                  <a:solidFill>
                    <a:schemeClr val="tx1"/>
                  </a:solidFill>
                  <a:ea typeface="MS PGothic" charset="-128"/>
                  <a:cs typeface="MS PGothic" charset="-128"/>
                </a:endParaRPr>
              </a:p>
              <a:p>
                <a:pPr algn="ctr"/>
                <a:endParaRPr lang="en-US" altLang="ja-JP" sz="1350" dirty="0">
                  <a:solidFill>
                    <a:schemeClr val="tx1"/>
                  </a:solidFill>
                  <a:ea typeface="MS PGothic" charset="-128"/>
                  <a:cs typeface="MS PGothic" charset="-128"/>
                </a:endParaRPr>
              </a:p>
              <a:p>
                <a:pPr algn="ctr"/>
                <a:endParaRPr lang="en-US" altLang="ja-JP" sz="1350" dirty="0">
                  <a:solidFill>
                    <a:schemeClr val="tx1"/>
                  </a:solidFill>
                  <a:ea typeface="MS PGothic" charset="-128"/>
                  <a:cs typeface="MS PGothic" charset="-128"/>
                </a:endParaRPr>
              </a:p>
              <a:p>
                <a:pPr algn="ctr"/>
                <a:endParaRPr lang="en-US" altLang="ja-JP" sz="1350" dirty="0">
                  <a:solidFill>
                    <a:schemeClr val="tx1"/>
                  </a:solidFill>
                  <a:ea typeface="MS PGothic" charset="-128"/>
                  <a:cs typeface="MS PGothic" charset="-128"/>
                </a:endParaRPr>
              </a:p>
              <a:p>
                <a:pPr algn="ctr"/>
                <a:endParaRPr lang="ja-JP" altLang="en-US" sz="1350" dirty="0">
                  <a:solidFill>
                    <a:schemeClr val="tx1"/>
                  </a:solidFill>
                  <a:ea typeface="MS PGothic" charset="-128"/>
                  <a:cs typeface="MS PGothic" charset="-128"/>
                </a:endParaRPr>
              </a:p>
            </p:txBody>
          </p:sp>
          <p:sp>
            <p:nvSpPr>
              <p:cNvPr id="59" name="正方形/長方形 58"/>
              <p:cNvSpPr/>
              <p:nvPr/>
            </p:nvSpPr>
            <p:spPr>
              <a:xfrm>
                <a:off x="2417377" y="4208491"/>
                <a:ext cx="2039007" cy="605246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1600" dirty="0">
                    <a:ea typeface="MS PGothic" charset="-128"/>
                    <a:cs typeface="MS PGothic" charset="-128"/>
                  </a:rPr>
                  <a:t>VM core</a:t>
                </a:r>
                <a:endParaRPr lang="ja-JP" altLang="en-US" sz="1600" dirty="0">
                  <a:ea typeface="MS PGothic" charset="-128"/>
                  <a:cs typeface="MS PGothic" charset="-128"/>
                </a:endParaRPr>
              </a:p>
            </p:txBody>
          </p:sp>
        </p:grpSp>
        <p:sp>
          <p:nvSpPr>
            <p:cNvPr id="57" name="正方形/長方形 56"/>
            <p:cNvSpPr/>
            <p:nvPr/>
          </p:nvSpPr>
          <p:spPr>
            <a:xfrm>
              <a:off x="2448908" y="5026068"/>
              <a:ext cx="2039007" cy="85827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>
                  <a:ea typeface="MS PGothic" charset="-128"/>
                  <a:cs typeface="MS PGothic" charset="-128"/>
                </a:rPr>
                <a:t>memory</a:t>
              </a:r>
              <a:endParaRPr lang="ja-JP" altLang="en-US" sz="1600" dirty="0">
                <a:ea typeface="MS PGothic" charset="-128"/>
                <a:cs typeface="MS PGothic" charset="-128"/>
              </a:endParaRPr>
            </a:p>
          </p:txBody>
        </p:sp>
      </p:grpSp>
      <p:sp>
        <p:nvSpPr>
          <p:cNvPr id="60" name="右矢印 59"/>
          <p:cNvSpPr/>
          <p:nvPr/>
        </p:nvSpPr>
        <p:spPr>
          <a:xfrm>
            <a:off x="2871640" y="5388853"/>
            <a:ext cx="1676270" cy="61485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  <a:p>
            <a:pPr algn="ctr"/>
            <a:endParaRPr lang="en-US" altLang="ja-JP" sz="1350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002508" y="5153270"/>
            <a:ext cx="20170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ea typeface="MS PGothic" charset="-128"/>
                <a:cs typeface="MS PGothic" charset="-128"/>
              </a:rPr>
              <a:t>migration</a:t>
            </a:r>
            <a:endParaRPr kumimoji="1" lang="ja-JP" altLang="en-US" sz="1600" dirty="0">
              <a:ea typeface="MS PGothic" charset="-128"/>
              <a:cs typeface="MS PGothic" charset="-128"/>
            </a:endParaRPr>
          </a:p>
        </p:txBody>
      </p:sp>
      <p:sp>
        <p:nvSpPr>
          <p:cNvPr id="33" name="U ターン矢印 32"/>
          <p:cNvSpPr/>
          <p:nvPr/>
        </p:nvSpPr>
        <p:spPr>
          <a:xfrm flipV="1">
            <a:off x="2141756" y="6224404"/>
            <a:ext cx="3408781" cy="333381"/>
          </a:xfrm>
          <a:prstGeom prst="uturnArrow">
            <a:avLst>
              <a:gd name="adj1" fmla="val 29987"/>
              <a:gd name="adj2" fmla="val 25000"/>
              <a:gd name="adj3" fmla="val 39595"/>
              <a:gd name="adj4" fmla="val 62899"/>
              <a:gd name="adj5" fmla="val 10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rgbClr val="FF00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34" name="U ターン矢印 33"/>
          <p:cNvSpPr/>
          <p:nvPr/>
        </p:nvSpPr>
        <p:spPr>
          <a:xfrm flipV="1">
            <a:off x="2069110" y="6237488"/>
            <a:ext cx="4978806" cy="437324"/>
          </a:xfrm>
          <a:prstGeom prst="uturnArrow">
            <a:avLst>
              <a:gd name="adj1" fmla="val 19298"/>
              <a:gd name="adj2" fmla="val 25000"/>
              <a:gd name="adj3" fmla="val 37101"/>
              <a:gd name="adj4" fmla="val 62899"/>
              <a:gd name="adj5" fmla="val 10000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rgbClr val="FF0000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5A1B07C-AA63-8D4D-AEB6-45489504DF79}"/>
              </a:ext>
            </a:extLst>
          </p:cNvPr>
          <p:cNvSpPr/>
          <p:nvPr/>
        </p:nvSpPr>
        <p:spPr>
          <a:xfrm>
            <a:off x="4840357" y="5194549"/>
            <a:ext cx="2641852" cy="1059165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b="1" dirty="0">
              <a:solidFill>
                <a:schemeClr val="tx1"/>
              </a:solidFill>
              <a:ea typeface="MS PGothic" charset="-128"/>
              <a:cs typeface="MS PGothic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F914109-E016-0942-B6F5-95F33C200013}"/>
              </a:ext>
            </a:extLst>
          </p:cNvPr>
          <p:cNvSpPr txBox="1"/>
          <p:nvPr/>
        </p:nvSpPr>
        <p:spPr>
          <a:xfrm>
            <a:off x="4298589" y="4888864"/>
            <a:ext cx="2468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ea typeface="MS PGothic" charset="-128"/>
                <a:cs typeface="MS PGothic" charset="-128"/>
              </a:rPr>
              <a:t>private virtual memory</a:t>
            </a:r>
          </a:p>
        </p:txBody>
      </p:sp>
    </p:spTree>
    <p:extLst>
      <p:ext uri="{BB962C8B-B14F-4D97-AF65-F5344CB8AC3E}">
        <p14:creationId xmlns:p14="http://schemas.microsoft.com/office/powerpoint/2010/main" val="190640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"/>
</p:tagLst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38100">
          <a:solidFill>
            <a:srgbClr val="FF0000"/>
          </a:solidFill>
        </a:ln>
      </a:spPr>
      <a:bodyPr rtlCol="0" anchor="ctr"/>
      <a:lstStyle>
        <a:defPPr algn="ctr">
          <a:defRPr kumimoji="1" b="1" dirty="0" smtClean="0">
            <a:solidFill>
              <a:srgbClr val="FF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91658</TotalTime>
  <Words>3597</Words>
  <Application>Microsoft Macintosh PowerPoint</Application>
  <PresentationFormat>画面に合わせる (4:3)</PresentationFormat>
  <Paragraphs>616</Paragraphs>
  <Slides>23</Slides>
  <Notes>23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32" baseType="lpstr">
      <vt:lpstr>Calibri</vt:lpstr>
      <vt:lpstr>Calibri Light</vt:lpstr>
      <vt:lpstr>MS PGothic</vt:lpstr>
      <vt:lpstr>ＭＳ Ｐゴシック</vt:lpstr>
      <vt:lpstr>Yu Gothic</vt:lpstr>
      <vt:lpstr>游ゴシック</vt:lpstr>
      <vt:lpstr>游ゴシック Light</vt:lpstr>
      <vt:lpstr>Arial</vt:lpstr>
      <vt:lpstr>ホワイト</vt:lpstr>
      <vt:lpstr>Efficient Migration of Large-memory VMs Using Private Virtual Memory</vt:lpstr>
      <vt:lpstr>Large-memory VMs</vt:lpstr>
      <vt:lpstr>VM Migration</vt:lpstr>
      <vt:lpstr>VM Migration Using Virtual Memory</vt:lpstr>
      <vt:lpstr>Long Migration Time</vt:lpstr>
      <vt:lpstr>Long Downtime &amp; Low VM Performance</vt:lpstr>
      <vt:lpstr>Split Migration [Suetake et al.’18]</vt:lpstr>
      <vt:lpstr>Issues in Split Migration</vt:lpstr>
      <vt:lpstr>Our Approach：VMemDirect</vt:lpstr>
      <vt:lpstr>Private Virtual Memory</vt:lpstr>
      <vt:lpstr>Private Swap Space</vt:lpstr>
      <vt:lpstr>Access to Private Swap Space</vt:lpstr>
      <vt:lpstr>Direct Memory Transfer</vt:lpstr>
      <vt:lpstr>Using Memory Access History</vt:lpstr>
      <vt:lpstr>Page-in for Private Virtual Memory</vt:lpstr>
      <vt:lpstr>Page-out for Private Virtual Memory</vt:lpstr>
      <vt:lpstr>Experiments</vt:lpstr>
      <vt:lpstr>Migration Time</vt:lpstr>
      <vt:lpstr>Downtime</vt:lpstr>
      <vt:lpstr>VM Performance after Migration (High Localization)</vt:lpstr>
      <vt:lpstr>VM Performance after Migration (Low Localization)</vt:lpstr>
      <vt:lpstr>Related Work</vt:lpstr>
      <vt:lpstr>Conclusion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ユーザー</dc:creator>
  <cp:lastModifiedBy>Microsoft Office ユーザー</cp:lastModifiedBy>
  <cp:revision>1284</cp:revision>
  <cp:lastPrinted>2019-09-03T06:48:37Z</cp:lastPrinted>
  <dcterms:created xsi:type="dcterms:W3CDTF">2017-08-30T08:12:03Z</dcterms:created>
  <dcterms:modified xsi:type="dcterms:W3CDTF">2019-09-13T11:16:10Z</dcterms:modified>
</cp:coreProperties>
</file>