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303" r:id="rId3"/>
    <p:sldId id="316" r:id="rId4"/>
    <p:sldId id="317" r:id="rId5"/>
    <p:sldId id="350" r:id="rId6"/>
    <p:sldId id="286" r:id="rId7"/>
    <p:sldId id="338" r:id="rId8"/>
    <p:sldId id="339" r:id="rId9"/>
    <p:sldId id="353" r:id="rId10"/>
    <p:sldId id="328" r:id="rId11"/>
    <p:sldId id="309" r:id="rId12"/>
    <p:sldId id="347" r:id="rId13"/>
    <p:sldId id="314" r:id="rId14"/>
    <p:sldId id="351" r:id="rId15"/>
    <p:sldId id="322" r:id="rId16"/>
    <p:sldId id="354" r:id="rId17"/>
    <p:sldId id="291" r:id="rId18"/>
    <p:sldId id="330"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FFFF"/>
    <a:srgbClr val="C1BBFF"/>
    <a:srgbClr val="FFC3FB"/>
    <a:srgbClr val="FFE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30" autoAdjust="0"/>
    <p:restoredTop sz="69640"/>
  </p:normalViewPr>
  <p:slideViewPr>
    <p:cSldViewPr snapToGrid="0" snapToObjects="1">
      <p:cViewPr varScale="1">
        <p:scale>
          <a:sx n="121" d="100"/>
          <a:sy n="121" d="100"/>
        </p:scale>
        <p:origin x="848" y="168"/>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naka_tomo/Desktop/CSS&#23455;&#39443;%202.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naka_tomo/Desktop/CSS&#23455;&#39443;%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CSSスライド用!$D$23</c:f>
              <c:strCache>
                <c:ptCount val="1"/>
                <c:pt idx="0">
                  <c:v>検知時間（ミリ秒）</c:v>
                </c:pt>
              </c:strCache>
            </c:strRef>
          </c:tx>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1-5D20-468C-82E2-DB7D95278348}"/>
              </c:ext>
            </c:extLst>
          </c:dPt>
          <c:dPt>
            <c:idx val="1"/>
            <c:invertIfNegative val="0"/>
            <c:bubble3D val="0"/>
            <c:spPr>
              <a:solidFill>
                <a:srgbClr val="0070C0"/>
              </a:solidFill>
              <a:ln>
                <a:solidFill>
                  <a:srgbClr val="0070C0"/>
                </a:solidFill>
              </a:ln>
              <a:effectLst/>
            </c:spPr>
            <c:extLst xmlns:c16r2="http://schemas.microsoft.com/office/drawing/2015/06/chart">
              <c:ext xmlns:c16="http://schemas.microsoft.com/office/drawing/2014/chart" uri="{C3380CC4-5D6E-409C-BE32-E72D297353CC}">
                <c16:uniqueId val="{00000002-5D20-468C-82E2-DB7D95278348}"/>
              </c:ext>
            </c:extLst>
          </c:dPt>
          <c:dPt>
            <c:idx val="2"/>
            <c:invertIfNegative val="0"/>
            <c:bubble3D val="0"/>
            <c:spPr>
              <a:solidFill>
                <a:srgbClr val="00B050"/>
              </a:solidFill>
              <a:ln>
                <a:solidFill>
                  <a:srgbClr val="00B050"/>
                </a:solidFill>
              </a:ln>
              <a:effectLst/>
            </c:spPr>
            <c:extLst xmlns:c16r2="http://schemas.microsoft.com/office/drawing/2015/06/chart">
              <c:ext xmlns:c16="http://schemas.microsoft.com/office/drawing/2014/chart" uri="{C3380CC4-5D6E-409C-BE32-E72D297353CC}">
                <c16:uniqueId val="{00000003-5D20-468C-82E2-DB7D95278348}"/>
              </c:ext>
            </c:extLst>
          </c:dPt>
          <c:dPt>
            <c:idx val="3"/>
            <c:invertIfNegative val="0"/>
            <c:bubble3D val="0"/>
            <c:spPr>
              <a:solidFill>
                <a:srgbClr val="FFC000"/>
              </a:solidFill>
              <a:ln>
                <a:solidFill>
                  <a:srgbClr val="FFC000"/>
                </a:solidFill>
              </a:ln>
              <a:effectLst/>
            </c:spPr>
            <c:extLst xmlns:c16r2="http://schemas.microsoft.com/office/drawing/2015/06/chart">
              <c:ext xmlns:c16="http://schemas.microsoft.com/office/drawing/2014/chart" uri="{C3380CC4-5D6E-409C-BE32-E72D297353CC}">
                <c16:uniqueId val="{00000004-5D20-468C-82E2-DB7D95278348}"/>
              </c:ext>
            </c:extLst>
          </c:dPt>
          <c:cat>
            <c:strRef>
              <c:f>CSSスライド用!$E$22:$H$22</c:f>
              <c:strCache>
                <c:ptCount val="4"/>
                <c:pt idx="0">
                  <c:v>従来手法</c:v>
                </c:pt>
                <c:pt idx="1">
                  <c:v>SGmonitor（暗号化なし）</c:v>
                </c:pt>
                <c:pt idx="2">
                  <c:v>SGmonitor（暗号化あり）</c:v>
                </c:pt>
                <c:pt idx="3">
                  <c:v>SGmonitor（AES-NIなし）</c:v>
                </c:pt>
              </c:strCache>
            </c:strRef>
          </c:cat>
          <c:val>
            <c:numRef>
              <c:f>CSSスライド用!$E$23:$H$23</c:f>
              <c:numCache>
                <c:formatCode>General</c:formatCode>
                <c:ptCount val="4"/>
                <c:pt idx="0">
                  <c:v>3.4437434</c:v>
                </c:pt>
                <c:pt idx="1">
                  <c:v>4.9422471</c:v>
                </c:pt>
                <c:pt idx="2">
                  <c:v>6.57993766</c:v>
                </c:pt>
                <c:pt idx="3">
                  <c:v>11.7975887</c:v>
                </c:pt>
              </c:numCache>
            </c:numRef>
          </c:val>
          <c:extLst xmlns:c16r2="http://schemas.microsoft.com/office/drawing/2015/06/chart">
            <c:ext xmlns:c16="http://schemas.microsoft.com/office/drawing/2014/chart" uri="{C3380CC4-5D6E-409C-BE32-E72D297353CC}">
              <c16:uniqueId val="{00000000-5D20-468C-82E2-DB7D95278348}"/>
            </c:ext>
          </c:extLst>
        </c:ser>
        <c:dLbls>
          <c:showLegendKey val="0"/>
          <c:showVal val="0"/>
          <c:showCatName val="0"/>
          <c:showSerName val="0"/>
          <c:showPercent val="0"/>
          <c:showBubbleSize val="0"/>
        </c:dLbls>
        <c:gapWidth val="219"/>
        <c:overlap val="-27"/>
        <c:axId val="-1812881888"/>
        <c:axId val="-1929455120"/>
      </c:barChart>
      <c:catAx>
        <c:axId val="-1812881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S PGothic" charset="-128"/>
                <a:ea typeface="MS PGothic" charset="-128"/>
                <a:cs typeface="MS PGothic" charset="-128"/>
              </a:defRPr>
            </a:pPr>
            <a:endParaRPr lang="ja-JP"/>
          </a:p>
        </c:txPr>
        <c:crossAx val="-1929455120"/>
        <c:crosses val="autoZero"/>
        <c:auto val="1"/>
        <c:lblAlgn val="ctr"/>
        <c:lblOffset val="100"/>
        <c:noMultiLvlLbl val="0"/>
      </c:catAx>
      <c:valAx>
        <c:axId val="-192945512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S PGothic" charset="-128"/>
                    <a:ea typeface="MS PGothic" charset="-128"/>
                    <a:cs typeface="MS PGothic" charset="-128"/>
                  </a:defRPr>
                </a:pPr>
                <a:r>
                  <a:rPr lang="ja-JP" altLang="en-US" sz="1600">
                    <a:latin typeface="MS PGothic" charset="-128"/>
                    <a:ea typeface="MS PGothic" charset="-128"/>
                    <a:cs typeface="MS PGothic" charset="-128"/>
                  </a:rPr>
                  <a:t>検知時間（ミリ秒）</a:t>
                </a:r>
              </a:p>
            </c:rich>
          </c:tx>
          <c:layout>
            <c:manualLayout>
              <c:xMode val="edge"/>
              <c:yMode val="edge"/>
              <c:x val="0.0147742811691769"/>
              <c:y val="0.038802362384690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S PGothic" charset="-128"/>
                  <a:ea typeface="MS PGothic" charset="-128"/>
                  <a:cs typeface="MS PGothic" charset="-128"/>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S PGothic" charset="-128"/>
                <a:ea typeface="MS PGothic" charset="-128"/>
                <a:cs typeface="MS PGothic" charset="-128"/>
              </a:defRPr>
            </a:pPr>
            <a:endParaRPr lang="ja-JP"/>
          </a:p>
        </c:txPr>
        <c:crossAx val="-181288188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'20191017 (2)'!$D$23</c:f>
              <c:strCache>
                <c:ptCount val="1"/>
                <c:pt idx="0">
                  <c:v>検知時間（ミリ秒）</c:v>
                </c:pt>
              </c:strCache>
            </c:strRef>
          </c:tx>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1-5D20-468C-82E2-DB7D95278348}"/>
              </c:ext>
            </c:extLst>
          </c:dPt>
          <c:dPt>
            <c:idx val="1"/>
            <c:invertIfNegative val="0"/>
            <c:bubble3D val="0"/>
            <c:spPr>
              <a:solidFill>
                <a:srgbClr val="0070C0"/>
              </a:solidFill>
              <a:ln>
                <a:solidFill>
                  <a:srgbClr val="0070C0"/>
                </a:solidFill>
              </a:ln>
              <a:effectLst/>
            </c:spPr>
            <c:extLst xmlns:c16r2="http://schemas.microsoft.com/office/drawing/2015/06/chart">
              <c:ext xmlns:c16="http://schemas.microsoft.com/office/drawing/2014/chart" uri="{C3380CC4-5D6E-409C-BE32-E72D297353CC}">
                <c16:uniqueId val="{00000002-5D20-468C-82E2-DB7D95278348}"/>
              </c:ext>
            </c:extLst>
          </c:dPt>
          <c:dPt>
            <c:idx val="2"/>
            <c:invertIfNegative val="0"/>
            <c:bubble3D val="0"/>
            <c:spPr>
              <a:solidFill>
                <a:srgbClr val="00B050"/>
              </a:solidFill>
              <a:ln>
                <a:solidFill>
                  <a:srgbClr val="00B050"/>
                </a:solidFill>
              </a:ln>
              <a:effectLst/>
            </c:spPr>
            <c:extLst xmlns:c16r2="http://schemas.microsoft.com/office/drawing/2015/06/chart">
              <c:ext xmlns:c16="http://schemas.microsoft.com/office/drawing/2014/chart" uri="{C3380CC4-5D6E-409C-BE32-E72D297353CC}">
                <c16:uniqueId val="{00000003-5D20-468C-82E2-DB7D95278348}"/>
              </c:ext>
            </c:extLst>
          </c:dPt>
          <c:cat>
            <c:strRef>
              <c:f>'20191017 (2)'!$E$22:$G$22</c:f>
              <c:strCache>
                <c:ptCount val="3"/>
                <c:pt idx="0">
                  <c:v>VM内</c:v>
                </c:pt>
                <c:pt idx="1">
                  <c:v>従来手法</c:v>
                </c:pt>
                <c:pt idx="2">
                  <c:v>SGmonitor</c:v>
                </c:pt>
              </c:strCache>
            </c:strRef>
          </c:cat>
          <c:val>
            <c:numRef>
              <c:f>'20191017 (2)'!$E$23:$G$23</c:f>
              <c:numCache>
                <c:formatCode>General</c:formatCode>
                <c:ptCount val="3"/>
                <c:pt idx="0">
                  <c:v>0.2739448</c:v>
                </c:pt>
                <c:pt idx="1">
                  <c:v>5.2891935</c:v>
                </c:pt>
                <c:pt idx="2">
                  <c:v>15.4360581</c:v>
                </c:pt>
              </c:numCache>
            </c:numRef>
          </c:val>
          <c:extLst xmlns:c16r2="http://schemas.microsoft.com/office/drawing/2015/06/chart">
            <c:ext xmlns:c16="http://schemas.microsoft.com/office/drawing/2014/chart" uri="{C3380CC4-5D6E-409C-BE32-E72D297353CC}">
              <c16:uniqueId val="{00000000-5D20-468C-82E2-DB7D95278348}"/>
            </c:ext>
          </c:extLst>
        </c:ser>
        <c:dLbls>
          <c:showLegendKey val="0"/>
          <c:showVal val="0"/>
          <c:showCatName val="0"/>
          <c:showSerName val="0"/>
          <c:showPercent val="0"/>
          <c:showBubbleSize val="0"/>
        </c:dLbls>
        <c:gapWidth val="219"/>
        <c:overlap val="-27"/>
        <c:axId val="-1819142368"/>
        <c:axId val="-1930715888"/>
      </c:barChart>
      <c:catAx>
        <c:axId val="-1819142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S PGothic" charset="-128"/>
                <a:ea typeface="MS PGothic" charset="-128"/>
                <a:cs typeface="MS PGothic" charset="-128"/>
              </a:defRPr>
            </a:pPr>
            <a:endParaRPr lang="ja-JP"/>
          </a:p>
        </c:txPr>
        <c:crossAx val="-1930715888"/>
        <c:crosses val="autoZero"/>
        <c:auto val="1"/>
        <c:lblAlgn val="ctr"/>
        <c:lblOffset val="100"/>
        <c:noMultiLvlLbl val="0"/>
      </c:catAx>
      <c:valAx>
        <c:axId val="-1930715888"/>
        <c:scaling>
          <c:orientation val="minMax"/>
        </c:scaling>
        <c:delete val="0"/>
        <c:axPos val="l"/>
        <c:title>
          <c:tx>
            <c:rich>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MS PGothic" charset="-128"/>
                    <a:ea typeface="MS PGothic" charset="-128"/>
                    <a:cs typeface="MS PGothic" charset="-128"/>
                  </a:defRPr>
                </a:pPr>
                <a:r>
                  <a:rPr lang="ja-JP" altLang="en-US" sz="1800">
                    <a:latin typeface="MS PGothic" charset="-128"/>
                    <a:ea typeface="MS PGothic" charset="-128"/>
                    <a:cs typeface="MS PGothic" charset="-128"/>
                  </a:rPr>
                  <a:t>検知時間（ミリ秒）</a:t>
                </a:r>
              </a:p>
            </c:rich>
          </c:tx>
          <c:layout>
            <c:manualLayout>
              <c:xMode val="edge"/>
              <c:yMode val="edge"/>
              <c:x val="0.0167680330173838"/>
              <c:y val="0.081749701874148"/>
            </c:manualLayout>
          </c:layout>
          <c:overlay val="0"/>
          <c:spPr>
            <a:noFill/>
            <a:ln>
              <a:noFill/>
            </a:ln>
            <a:effectLst/>
          </c:spPr>
          <c:txPr>
            <a:bodyPr rot="-5400000" spcFirstLastPara="1" vertOverflow="ellipsis" vert="horz" wrap="square" anchor="ctr" anchorCtr="1"/>
            <a:lstStyle/>
            <a:p>
              <a:pPr>
                <a:defRPr lang="ja-JP" sz="1800" b="0" i="0" u="none" strike="noStrike" kern="1200" baseline="0">
                  <a:solidFill>
                    <a:schemeClr val="tx1">
                      <a:lumMod val="65000"/>
                      <a:lumOff val="35000"/>
                    </a:schemeClr>
                  </a:solidFill>
                  <a:latin typeface="MS PGothic" charset="-128"/>
                  <a:ea typeface="MS PGothic" charset="-128"/>
                  <a:cs typeface="MS PGothic" charset="-128"/>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S PGothic" charset="-128"/>
                <a:ea typeface="MS PGothic" charset="-128"/>
                <a:cs typeface="MS PGothic" charset="-128"/>
              </a:defRPr>
            </a:pPr>
            <a:endParaRPr lang="ja-JP"/>
          </a:p>
        </c:txPr>
        <c:crossAx val="-181914236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79B420-7D98-BE4D-BB27-8CE7994BC414}" type="datetimeFigureOut">
              <a:rPr kumimoji="1" lang="ja-JP" altLang="en-US" smtClean="0"/>
              <a:t>2019/10/31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825295-0712-A444-8CA1-FB63DAD96679}" type="slidenum">
              <a:rPr kumimoji="1" lang="ja-JP" altLang="en-US" smtClean="0"/>
              <a:t>‹#›</a:t>
            </a:fld>
            <a:endParaRPr kumimoji="1" lang="ja-JP" altLang="en-US"/>
          </a:p>
        </p:txBody>
      </p:sp>
    </p:spTree>
    <p:extLst>
      <p:ext uri="{BB962C8B-B14F-4D97-AF65-F5344CB8AC3E}">
        <p14:creationId xmlns:p14="http://schemas.microsoft.com/office/powerpoint/2010/main" val="606959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80657-A4E0-A041-AFC9-7EBC3F9735D8}" type="datetimeFigureOut">
              <a:rPr kumimoji="1" lang="ja-JP" altLang="en-US" smtClean="0"/>
              <a:t>2019/10/31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A928E-1A2F-F741-80E1-02EC2EED6ADB}" type="slidenum">
              <a:rPr kumimoji="1" lang="ja-JP" altLang="en-US" smtClean="0"/>
              <a:t>‹#›</a:t>
            </a:fld>
            <a:endParaRPr kumimoji="1" lang="ja-JP" altLang="en-US"/>
          </a:p>
        </p:txBody>
      </p:sp>
    </p:spTree>
    <p:extLst>
      <p:ext uri="{BB962C8B-B14F-4D97-AF65-F5344CB8AC3E}">
        <p14:creationId xmlns:p14="http://schemas.microsoft.com/office/powerpoint/2010/main" val="1859150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a:t>
            </a:fld>
            <a:endParaRPr kumimoji="1" lang="ja-JP" altLang="en-US"/>
          </a:p>
        </p:txBody>
      </p:sp>
    </p:spTree>
    <p:extLst>
      <p:ext uri="{BB962C8B-B14F-4D97-AF65-F5344CB8AC3E}">
        <p14:creationId xmlns:p14="http://schemas.microsoft.com/office/powerpoint/2010/main" val="182472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10</a:t>
            </a:fld>
            <a:endParaRPr kumimoji="1" lang="ja-JP" altLang="en-US"/>
          </a:p>
        </p:txBody>
      </p:sp>
    </p:spTree>
    <p:extLst>
      <p:ext uri="{BB962C8B-B14F-4D97-AF65-F5344CB8AC3E}">
        <p14:creationId xmlns:p14="http://schemas.microsoft.com/office/powerpoint/2010/main" val="24980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11</a:t>
            </a:fld>
            <a:endParaRPr kumimoji="1" lang="ja-JP" altLang="en-US"/>
          </a:p>
        </p:txBody>
      </p:sp>
    </p:spTree>
    <p:extLst>
      <p:ext uri="{BB962C8B-B14F-4D97-AF65-F5344CB8AC3E}">
        <p14:creationId xmlns:p14="http://schemas.microsoft.com/office/powerpoint/2010/main" val="98161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12</a:t>
            </a:fld>
            <a:endParaRPr kumimoji="1" lang="ja-JP" altLang="en-US"/>
          </a:p>
        </p:txBody>
      </p:sp>
    </p:spTree>
    <p:extLst>
      <p:ext uri="{BB962C8B-B14F-4D97-AF65-F5344CB8AC3E}">
        <p14:creationId xmlns:p14="http://schemas.microsoft.com/office/powerpoint/2010/main" val="76701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13</a:t>
            </a:fld>
            <a:endParaRPr kumimoji="1" lang="ja-JP" altLang="en-US"/>
          </a:p>
        </p:txBody>
      </p:sp>
    </p:spTree>
    <p:extLst>
      <p:ext uri="{BB962C8B-B14F-4D97-AF65-F5344CB8AC3E}">
        <p14:creationId xmlns:p14="http://schemas.microsoft.com/office/powerpoint/2010/main" val="46721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14</a:t>
            </a:fld>
            <a:endParaRPr kumimoji="1" lang="ja-JP" altLang="en-US"/>
          </a:p>
        </p:txBody>
      </p:sp>
    </p:spTree>
    <p:extLst>
      <p:ext uri="{BB962C8B-B14F-4D97-AF65-F5344CB8AC3E}">
        <p14:creationId xmlns:p14="http://schemas.microsoft.com/office/powerpoint/2010/main" val="113518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15</a:t>
            </a:fld>
            <a:endParaRPr kumimoji="1" lang="ja-JP" altLang="en-US"/>
          </a:p>
        </p:txBody>
      </p:sp>
    </p:spTree>
    <p:extLst>
      <p:ext uri="{BB962C8B-B14F-4D97-AF65-F5344CB8AC3E}">
        <p14:creationId xmlns:p14="http://schemas.microsoft.com/office/powerpoint/2010/main" val="1888772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16</a:t>
            </a:fld>
            <a:endParaRPr kumimoji="1" lang="ja-JP" altLang="en-US"/>
          </a:p>
        </p:txBody>
      </p:sp>
    </p:spTree>
    <p:extLst>
      <p:ext uri="{BB962C8B-B14F-4D97-AF65-F5344CB8AC3E}">
        <p14:creationId xmlns:p14="http://schemas.microsoft.com/office/powerpoint/2010/main" val="1496502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17</a:t>
            </a:fld>
            <a:endParaRPr kumimoji="1" lang="ja-JP" altLang="en-US"/>
          </a:p>
        </p:txBody>
      </p:sp>
    </p:spTree>
    <p:extLst>
      <p:ext uri="{BB962C8B-B14F-4D97-AF65-F5344CB8AC3E}">
        <p14:creationId xmlns:p14="http://schemas.microsoft.com/office/powerpoint/2010/main" val="112549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2</a:t>
            </a:fld>
            <a:endParaRPr kumimoji="1" lang="ja-JP" altLang="en-US"/>
          </a:p>
        </p:txBody>
      </p:sp>
    </p:spTree>
    <p:extLst>
      <p:ext uri="{BB962C8B-B14F-4D97-AF65-F5344CB8AC3E}">
        <p14:creationId xmlns:p14="http://schemas.microsoft.com/office/powerpoint/2010/main" val="159078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3</a:t>
            </a:fld>
            <a:endParaRPr kumimoji="1" lang="ja-JP" altLang="en-US"/>
          </a:p>
        </p:txBody>
      </p:sp>
    </p:spTree>
    <p:extLst>
      <p:ext uri="{BB962C8B-B14F-4D97-AF65-F5344CB8AC3E}">
        <p14:creationId xmlns:p14="http://schemas.microsoft.com/office/powerpoint/2010/main" val="44307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lnSpc>
                <a:spcPct val="100000"/>
              </a:lnSpc>
              <a:spcBef>
                <a:spcPts val="0"/>
              </a:spcBef>
              <a:buFont typeface="Arial" charset="0"/>
              <a:buChar char="•"/>
              <a:defRPr/>
            </a:pPr>
            <a:r>
              <a:rPr lang="en-US" altLang="ja-JP" sz="2000" dirty="0" smtClean="0"/>
              <a:t>Google</a:t>
            </a:r>
            <a:r>
              <a:rPr lang="ja-JP" altLang="en-US" sz="2000" dirty="0"/>
              <a:t>管理者によるプライバシ侵害 </a:t>
            </a:r>
            <a:r>
              <a:rPr lang="en-US" altLang="ja-JP" sz="1400" dirty="0"/>
              <a:t>[</a:t>
            </a:r>
            <a:r>
              <a:rPr lang="en-US" altLang="ja-JP" sz="1400" dirty="0" err="1"/>
              <a:t>TechSpot</a:t>
            </a:r>
            <a:r>
              <a:rPr lang="en-US" altLang="ja-JP" sz="1400" dirty="0"/>
              <a:t> '10</a:t>
            </a:r>
            <a:r>
              <a:rPr lang="en-US" altLang="ja-JP" sz="1400" dirty="0" smtClean="0"/>
              <a:t>]</a:t>
            </a:r>
            <a:endParaRPr lang="en-US" altLang="ja-JP" sz="1400" dirty="0"/>
          </a:p>
          <a:p>
            <a:pPr lvl="1">
              <a:lnSpc>
                <a:spcPct val="100000"/>
              </a:lnSpc>
              <a:spcBef>
                <a:spcPts val="0"/>
              </a:spcBef>
              <a:buFont typeface="Arial" charset="0"/>
              <a:buChar char="•"/>
              <a:defRPr/>
            </a:pPr>
            <a:r>
              <a:rPr lang="ja-JP" altLang="en-US" sz="2000" dirty="0"/>
              <a:t>サイバー犯罪の</a:t>
            </a:r>
            <a:r>
              <a:rPr lang="en-US" altLang="ja-JP" sz="2000" dirty="0"/>
              <a:t>28%</a:t>
            </a:r>
            <a:r>
              <a:rPr lang="ja-JP" altLang="en-US" sz="2000" dirty="0"/>
              <a:t>は内部犯行 </a:t>
            </a:r>
            <a:r>
              <a:rPr lang="en-US" altLang="ja-JP" sz="1400" dirty="0"/>
              <a:t>[PwC </a:t>
            </a:r>
            <a:r>
              <a:rPr lang="en-US" altLang="ja-JP" sz="1400" dirty="0" smtClean="0"/>
              <a:t>'14</a:t>
            </a:r>
            <a:r>
              <a:rPr lang="en-US" altLang="ja-JP" sz="1400" dirty="0" smtClean="0"/>
              <a:t>]</a:t>
            </a:r>
          </a:p>
          <a:p>
            <a:pPr lvl="1">
              <a:lnSpc>
                <a:spcPct val="100000"/>
              </a:lnSpc>
              <a:spcBef>
                <a:spcPts val="0"/>
              </a:spcBef>
              <a:buFont typeface="Arial" charset="0"/>
              <a:buChar char="•"/>
              <a:defRPr/>
            </a:pPr>
            <a:r>
              <a:rPr lang="ja-JP" altLang="en-US" sz="1400" dirty="0" smtClean="0"/>
              <a:t> </a:t>
            </a:r>
            <a:r>
              <a:rPr lang="ja-JP" altLang="en-US" sz="2000" dirty="0" smtClean="0"/>
              <a:t>管理者</a:t>
            </a:r>
            <a:r>
              <a:rPr lang="ja-JP" altLang="en-US" sz="2000" dirty="0"/>
              <a:t>の</a:t>
            </a:r>
            <a:r>
              <a:rPr lang="en-US" altLang="ja-JP" sz="2000" dirty="0"/>
              <a:t>35%</a:t>
            </a:r>
            <a:r>
              <a:rPr lang="ja-JP" altLang="en-US" sz="2000" dirty="0"/>
              <a:t>は機密情報をのぞき見したことがある </a:t>
            </a:r>
            <a:r>
              <a:rPr lang="en-US" altLang="ja-JP" sz="1400" dirty="0"/>
              <a:t>[CyberArk '09]</a:t>
            </a:r>
          </a:p>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4</a:t>
            </a:fld>
            <a:endParaRPr kumimoji="1" lang="ja-JP" altLang="en-US"/>
          </a:p>
        </p:txBody>
      </p:sp>
    </p:spTree>
    <p:extLst>
      <p:ext uri="{BB962C8B-B14F-4D97-AF65-F5344CB8AC3E}">
        <p14:creationId xmlns:p14="http://schemas.microsoft.com/office/powerpoint/2010/main" val="76238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5</a:t>
            </a:fld>
            <a:endParaRPr kumimoji="1" lang="ja-JP" altLang="en-US"/>
          </a:p>
        </p:txBody>
      </p:sp>
    </p:spTree>
    <p:extLst>
      <p:ext uri="{BB962C8B-B14F-4D97-AF65-F5344CB8AC3E}">
        <p14:creationId xmlns:p14="http://schemas.microsoft.com/office/powerpoint/2010/main" val="207692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6</a:t>
            </a:fld>
            <a:endParaRPr kumimoji="1" lang="ja-JP" altLang="en-US"/>
          </a:p>
        </p:txBody>
      </p:sp>
    </p:spTree>
    <p:extLst>
      <p:ext uri="{BB962C8B-B14F-4D97-AF65-F5344CB8AC3E}">
        <p14:creationId xmlns:p14="http://schemas.microsoft.com/office/powerpoint/2010/main" val="37579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7</a:t>
            </a:fld>
            <a:endParaRPr kumimoji="1" lang="ja-JP" altLang="en-US"/>
          </a:p>
        </p:txBody>
      </p:sp>
    </p:spTree>
    <p:extLst>
      <p:ext uri="{BB962C8B-B14F-4D97-AF65-F5344CB8AC3E}">
        <p14:creationId xmlns:p14="http://schemas.microsoft.com/office/powerpoint/2010/main" val="121791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8</a:t>
            </a:fld>
            <a:endParaRPr kumimoji="1" lang="ja-JP" altLang="en-US"/>
          </a:p>
        </p:txBody>
      </p:sp>
    </p:spTree>
    <p:extLst>
      <p:ext uri="{BB962C8B-B14F-4D97-AF65-F5344CB8AC3E}">
        <p14:creationId xmlns:p14="http://schemas.microsoft.com/office/powerpoint/2010/main" val="209122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FA928E-1A2F-F741-80E1-02EC2EED6ADB}" type="slidenum">
              <a:rPr kumimoji="1" lang="ja-JP" altLang="en-US" smtClean="0"/>
              <a:t>9</a:t>
            </a:fld>
            <a:endParaRPr kumimoji="1" lang="ja-JP" altLang="en-US"/>
          </a:p>
        </p:txBody>
      </p:sp>
    </p:spTree>
    <p:extLst>
      <p:ext uri="{BB962C8B-B14F-4D97-AF65-F5344CB8AC3E}">
        <p14:creationId xmlns:p14="http://schemas.microsoft.com/office/powerpoint/2010/main" val="34868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aseline="0">
                <a:latin typeface="Calibri" panose="020F0502020204030204" pitchFamily="34" charset="0"/>
                <a:ea typeface="MS PGothic" panose="020B0600070205080204" pitchFamily="34"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aseline="0">
                <a:latin typeface="Calibri" panose="020F0502020204030204" pitchFamily="34" charset="0"/>
                <a:ea typeface="MS PGothic" panose="020B060007020508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C619536-06F6-8444-86F4-E2A5381D7DC5}" type="datetime1">
              <a:rPr kumimoji="1" lang="ja-JP" altLang="en-US" smtClean="0"/>
              <a:t>2019/10/31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C9E0082-1F7B-2E46-91F6-D3C59A2516CB}" type="datetime1">
              <a:rPr kumimoji="1" lang="ja-JP" altLang="en-US" smtClean="0"/>
              <a:t>2019/10/31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2ECC3-D199-9349-94C5-88E86EB3A049}" type="datetime1">
              <a:rPr kumimoji="1" lang="ja-JP" altLang="en-US" smtClean="0"/>
              <a:t>2019/10/31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ea typeface="MS PGothic" panose="020B0600070205080204" pitchFamily="34"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baseline="0">
                <a:latin typeface="Calibri" panose="020F0502020204030204" pitchFamily="34" charset="0"/>
                <a:ea typeface="MS PGothic" panose="020B0600070205080204" pitchFamily="34" charset="-128"/>
              </a:defRPr>
            </a:lvl1pPr>
            <a:lvl2pPr>
              <a:defRPr baseline="0">
                <a:latin typeface="Calibri" panose="020F0502020204030204" pitchFamily="34" charset="0"/>
                <a:ea typeface="MS PGothic" panose="020B0600070205080204" pitchFamily="34" charset="-128"/>
              </a:defRPr>
            </a:lvl2pPr>
            <a:lvl3pPr>
              <a:defRPr sz="2200" baseline="0">
                <a:latin typeface="Calibri" panose="020F0502020204030204" pitchFamily="34" charset="0"/>
                <a:ea typeface="MS PGothic" panose="020B0600070205080204" pitchFamily="34" charset="-128"/>
              </a:defRPr>
            </a:lvl3pPr>
            <a:lvl4pPr>
              <a:defRPr baseline="0">
                <a:latin typeface="Calibri" panose="020F0502020204030204" pitchFamily="34" charset="0"/>
                <a:ea typeface="MS PGothic" panose="020B0600070205080204" pitchFamily="34" charset="-128"/>
              </a:defRPr>
            </a:lvl4pPr>
            <a:lvl5pPr>
              <a:defRPr baseline="0">
                <a:latin typeface="Calibri" panose="020F0502020204030204" pitchFamily="34" charset="0"/>
                <a:ea typeface="MS PGothic" panose="020B0600070205080204"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9891E50E-B672-1643-982F-B51438B8D286}" type="datetime1">
              <a:rPr kumimoji="1" lang="ja-JP" altLang="en-US" smtClean="0"/>
              <a:t>2019/10/31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1"/>
            <a:ext cx="2057400" cy="365125"/>
          </a:xfrm>
        </p:spPr>
        <p:txBody>
          <a:bodyPr/>
          <a:lstStyle>
            <a:lvl1pPr>
              <a:defRPr sz="2000">
                <a:latin typeface="MS PGothic" charset="-128"/>
                <a:ea typeface="MS PGothic" charset="-128"/>
                <a:cs typeface="MS PGothic" charset="-128"/>
              </a:defRPr>
            </a:lvl1pPr>
          </a:lstStyle>
          <a:p>
            <a:fld id="{FCD2FE1D-9440-6140-8BA6-FD5A9B810D7F}"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BC51AD-B34C-E94C-816D-849043D323B6}" type="datetime1">
              <a:rPr kumimoji="1" lang="ja-JP" altLang="en-US" smtClean="0"/>
              <a:t>2019/10/31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DC03EF-3607-8947-B5A5-B8C20C3CF4C0}" type="datetime1">
              <a:rPr kumimoji="1" lang="ja-JP" altLang="en-US" smtClean="0"/>
              <a:t>2019/10/31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AAA67E-C248-9641-88D8-87930BB98198}" type="datetime1">
              <a:rPr kumimoji="1" lang="ja-JP" altLang="en-US" smtClean="0"/>
              <a:t>2019/10/31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791534-CB5B-D546-8E08-1286D9CE51C9}" type="datetime1">
              <a:rPr kumimoji="1" lang="ja-JP" altLang="en-US" smtClean="0"/>
              <a:t>2019/10/31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7FDA1-F0A7-5645-A72C-6CC966AB1021}" type="datetime1">
              <a:rPr kumimoji="1" lang="ja-JP" altLang="en-US" smtClean="0"/>
              <a:t>2019/10/31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34ADC27-DF5F-3D4F-987C-BBF7217DBAF0}" type="datetime1">
              <a:rPr kumimoji="1" lang="ja-JP" altLang="en-US" smtClean="0"/>
              <a:t>2019/10/31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CD5432-7663-0044-BA12-3BBBCF856A84}" type="datetime1">
              <a:rPr kumimoji="1" lang="ja-JP" altLang="en-US" smtClean="0"/>
              <a:t>2019/10/31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D2FE1D-9440-6140-8BA6-FD5A9B810D7F}"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11D0D-CE38-F947-BDB4-F8B10836DEF6}" type="datetime1">
              <a:rPr kumimoji="1" lang="ja-JP" altLang="en-US" smtClean="0"/>
              <a:t>2019/10/31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2FE1D-9440-6140-8BA6-FD5A9B810D7F}" type="slidenum">
              <a:rPr kumimoji="1" lang="ja-JP" altLang="en-US" smtClean="0"/>
              <a:t>‹#›</a:t>
            </a:fld>
            <a:endParaRPr kumimoji="1" lang="ja-JP" altLang="en-US"/>
          </a:p>
        </p:txBody>
      </p:sp>
    </p:spTree>
    <p:extLst>
      <p:ext uri="{BB962C8B-B14F-4D97-AF65-F5344CB8AC3E}">
        <p14:creationId xmlns:p14="http://schemas.microsoft.com/office/powerpoint/2010/main" val="74111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2.tif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3.wmf"/><Relationship Id="rId5" Type="http://schemas.openxmlformats.org/officeDocument/2006/relationships/image" Target="../media/image2.tiff"/><Relationship Id="rId6"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2.tif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2505" y="1852863"/>
            <a:ext cx="8819147" cy="1657100"/>
          </a:xfrm>
        </p:spPr>
        <p:txBody>
          <a:bodyPr>
            <a:normAutofit/>
          </a:bodyPr>
          <a:lstStyle/>
          <a:p>
            <a:r>
              <a:rPr kumimoji="1" lang="en-US" altLang="ja-JP" sz="4800" dirty="0"/>
              <a:t>Intel SGX</a:t>
            </a:r>
            <a:r>
              <a:rPr kumimoji="1" lang="ja-JP" altLang="en-US" sz="4800" dirty="0"/>
              <a:t>を用いた</a:t>
            </a:r>
            <a:r>
              <a:rPr kumimoji="1" lang="en-US" altLang="ja-JP" sz="4800" dirty="0"/>
              <a:t>VM</a:t>
            </a:r>
            <a:r>
              <a:rPr kumimoji="1" lang="ja-JP" altLang="en-US" sz="4800" dirty="0"/>
              <a:t>のメモリと</a:t>
            </a:r>
            <a:r>
              <a:rPr kumimoji="1" lang="en-US" altLang="ja-JP" sz="4800" dirty="0"/>
              <a:t/>
            </a:r>
            <a:br>
              <a:rPr kumimoji="1" lang="en-US" altLang="ja-JP" sz="4800" dirty="0"/>
            </a:br>
            <a:r>
              <a:rPr lang="ja-JP" altLang="en-US" sz="4800" dirty="0"/>
              <a:t>ディスクの安全な監視</a:t>
            </a:r>
            <a:endParaRPr kumimoji="1" lang="ja-JP" altLang="en-US" sz="4800" dirty="0"/>
          </a:p>
        </p:txBody>
      </p:sp>
      <p:sp>
        <p:nvSpPr>
          <p:cNvPr id="3" name="サブタイトル 2"/>
          <p:cNvSpPr>
            <a:spLocks noGrp="1"/>
          </p:cNvSpPr>
          <p:nvPr>
            <p:ph type="subTitle" idx="1"/>
          </p:nvPr>
        </p:nvSpPr>
        <p:spPr>
          <a:xfrm>
            <a:off x="1143000" y="3602037"/>
            <a:ext cx="6858000" cy="2754313"/>
          </a:xfrm>
        </p:spPr>
        <p:txBody>
          <a:bodyPr>
            <a:normAutofit/>
          </a:bodyPr>
          <a:lstStyle/>
          <a:p>
            <a:endParaRPr lang="en-US" altLang="ja-JP" sz="2400" dirty="0"/>
          </a:p>
          <a:p>
            <a:r>
              <a:rPr lang="ja-JP" altLang="en-US" dirty="0"/>
              <a:t>九州工業大学　中野</a:t>
            </a:r>
            <a:r>
              <a:rPr lang="en-US" altLang="ja-JP" dirty="0"/>
              <a:t> </a:t>
            </a:r>
            <a:r>
              <a:rPr lang="ja-JP" altLang="en-US" dirty="0"/>
              <a:t>智晴</a:t>
            </a:r>
            <a:endParaRPr lang="en-US" altLang="ja-JP" dirty="0"/>
          </a:p>
          <a:p>
            <a:r>
              <a:rPr lang="ja-JP" altLang="en-US" dirty="0"/>
              <a:t>　　　　　　　　　　光来</a:t>
            </a:r>
            <a:r>
              <a:rPr lang="en-US" altLang="ja-JP" dirty="0"/>
              <a:t> </a:t>
            </a:r>
            <a:r>
              <a:rPr lang="ja-JP" altLang="en-US" dirty="0"/>
              <a:t>健一　</a:t>
            </a:r>
            <a:endParaRPr lang="ja-JP" altLang="en-US" sz="2400" dirty="0"/>
          </a:p>
        </p:txBody>
      </p:sp>
    </p:spTree>
    <p:extLst>
      <p:ext uri="{BB962C8B-B14F-4D97-AF65-F5344CB8AC3E}">
        <p14:creationId xmlns:p14="http://schemas.microsoft.com/office/powerpoint/2010/main" val="176510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28"/>
          <p:cNvSpPr/>
          <p:nvPr/>
        </p:nvSpPr>
        <p:spPr>
          <a:xfrm>
            <a:off x="7646894" y="4602646"/>
            <a:ext cx="1125374" cy="1146792"/>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2" name="Title 1"/>
          <p:cNvSpPr>
            <a:spLocks noGrp="1"/>
          </p:cNvSpPr>
          <p:nvPr>
            <p:ph type="title"/>
          </p:nvPr>
        </p:nvSpPr>
        <p:spPr/>
        <p:txBody>
          <a:bodyPr/>
          <a:lstStyle/>
          <a:p>
            <a:r>
              <a:rPr lang="en-US" altLang="ja-JP"/>
              <a:t>OS</a:t>
            </a:r>
            <a:r>
              <a:rPr lang="ja-JP" altLang="en-US"/>
              <a:t>データの暗号化</a:t>
            </a:r>
            <a:endParaRPr lang="ja-JP" altLang="en-US" dirty="0"/>
          </a:p>
        </p:txBody>
      </p:sp>
      <p:sp>
        <p:nvSpPr>
          <p:cNvPr id="3" name="Content Placeholder 2"/>
          <p:cNvSpPr>
            <a:spLocks noGrp="1"/>
          </p:cNvSpPr>
          <p:nvPr>
            <p:ph idx="1"/>
          </p:nvPr>
        </p:nvSpPr>
        <p:spPr>
          <a:xfrm>
            <a:off x="628649" y="1825625"/>
            <a:ext cx="7984153" cy="4351338"/>
          </a:xfrm>
        </p:spPr>
        <p:txBody>
          <a:bodyPr/>
          <a:lstStyle/>
          <a:p>
            <a:pPr lvl="0"/>
            <a:r>
              <a:rPr lang="ja-JP" altLang="en-US" dirty="0"/>
              <a:t>データ取得中に</a:t>
            </a:r>
            <a:r>
              <a:rPr lang="en-US" altLang="ja-JP" dirty="0"/>
              <a:t>VM</a:t>
            </a:r>
            <a:r>
              <a:rPr lang="ja-JP" altLang="en-US" dirty="0"/>
              <a:t>内の情報が漏洩しないように取得した</a:t>
            </a:r>
            <a:r>
              <a:rPr lang="en-US" altLang="ja-JP" dirty="0"/>
              <a:t>OS</a:t>
            </a:r>
            <a:r>
              <a:rPr lang="ja-JP" altLang="en-US" dirty="0"/>
              <a:t>データを暗号化</a:t>
            </a:r>
            <a:endParaRPr lang="en-US" altLang="ja-JP" dirty="0"/>
          </a:p>
          <a:p>
            <a:pPr lvl="1"/>
            <a:r>
              <a:rPr lang="ja-JP" altLang="en-US" dirty="0"/>
              <a:t>ハイパーバイザが暗号化し、エンクレイヴ内で復号</a:t>
            </a:r>
            <a:endParaRPr lang="en-US" altLang="ja-JP" dirty="0"/>
          </a:p>
          <a:p>
            <a:pPr lvl="2"/>
            <a:r>
              <a:rPr lang="ja-JP" altLang="en-US" dirty="0"/>
              <a:t>それぞれに</a:t>
            </a:r>
            <a:r>
              <a:rPr lang="en-US" altLang="ja-JP" dirty="0"/>
              <a:t>AES-NI</a:t>
            </a:r>
            <a:r>
              <a:rPr lang="ja-JP" altLang="en-US" dirty="0"/>
              <a:t>を用いた</a:t>
            </a:r>
            <a:r>
              <a:rPr lang="en-US" altLang="ja-JP" dirty="0"/>
              <a:t>AES</a:t>
            </a:r>
            <a:r>
              <a:rPr lang="ja-JP" altLang="en-US" dirty="0"/>
              <a:t>関数を実装</a:t>
            </a:r>
            <a:endParaRPr lang="en-US" altLang="ja-JP" dirty="0"/>
          </a:p>
          <a:p>
            <a:pPr lvl="1"/>
            <a:r>
              <a:rPr lang="ja-JP" altLang="en-US" dirty="0"/>
              <a:t>取得した</a:t>
            </a:r>
            <a:r>
              <a:rPr lang="en-US" altLang="ja-JP" dirty="0"/>
              <a:t>OS</a:t>
            </a:r>
            <a:r>
              <a:rPr lang="ja-JP" altLang="en-US" dirty="0"/>
              <a:t>データはエンクレイヴ内に保持して再利用</a:t>
            </a:r>
            <a:endParaRPr lang="en-US" altLang="ja-JP" dirty="0"/>
          </a:p>
          <a:p>
            <a:pPr lvl="2"/>
            <a:r>
              <a:rPr lang="ja-JP" altLang="en-US" dirty="0"/>
              <a:t>データ取得・暗号化のオーバヘッドを減らす</a:t>
            </a:r>
            <a:endParaRPr lang="en-US" altLang="ja-JP" dirty="0"/>
          </a:p>
        </p:txBody>
      </p:sp>
      <p:sp>
        <p:nvSpPr>
          <p:cNvPr id="4" name="Slide Number Placeholder 3"/>
          <p:cNvSpPr>
            <a:spLocks noGrp="1"/>
          </p:cNvSpPr>
          <p:nvPr>
            <p:ph type="sldNum" sz="quarter" idx="12"/>
          </p:nvPr>
        </p:nvSpPr>
        <p:spPr/>
        <p:txBody>
          <a:bodyPr/>
          <a:lstStyle/>
          <a:p>
            <a:fld id="{FCD2FE1D-9440-6140-8BA6-FD5A9B810D7F}" type="slidenum">
              <a:rPr lang="ja-JP" altLang="en-US" smtClean="0"/>
              <a:pPr/>
              <a:t>10</a:t>
            </a:fld>
            <a:endParaRPr lang="ja-JP" altLang="en-US"/>
          </a:p>
        </p:txBody>
      </p:sp>
      <p:sp>
        <p:nvSpPr>
          <p:cNvPr id="6" name="テキスト ボックス 45"/>
          <p:cNvSpPr txBox="1"/>
          <p:nvPr/>
        </p:nvSpPr>
        <p:spPr>
          <a:xfrm>
            <a:off x="5419550" y="4844215"/>
            <a:ext cx="1973063" cy="940960"/>
          </a:xfrm>
          <a:prstGeom prst="ellipse">
            <a:avLst/>
          </a:prstGeom>
          <a:solidFill>
            <a:schemeClr val="accent2"/>
          </a:solidFill>
          <a:ln>
            <a:solidFill>
              <a:schemeClr val="tx1"/>
            </a:solidFill>
          </a:ln>
        </p:spPr>
        <p:txBody>
          <a:bodyPr wrap="square" rtlCol="0">
            <a:spAutoFit/>
          </a:bodyPr>
          <a:lstStyle/>
          <a:p>
            <a:pPr algn="ctr"/>
            <a:r>
              <a:rPr lang="en-US" altLang="ja-JP" dirty="0" err="1"/>
              <a:t>SGmonitor</a:t>
            </a:r>
            <a:endParaRPr lang="en-US" altLang="ja-JP" dirty="0"/>
          </a:p>
          <a:p>
            <a:pPr algn="ctr"/>
            <a:r>
              <a:rPr lang="ja-JP" altLang="en-US" dirty="0">
                <a:latin typeface="MS PGothic" charset="-128"/>
                <a:ea typeface="MS PGothic" charset="-128"/>
                <a:cs typeface="MS PGothic" charset="-128"/>
              </a:rPr>
              <a:t>ランタイム</a:t>
            </a:r>
            <a:endParaRPr kumimoji="1" lang="ja-JP" altLang="en-US" dirty="0">
              <a:latin typeface="MS PGothic" charset="-128"/>
              <a:ea typeface="MS PGothic" charset="-128"/>
              <a:cs typeface="MS PGothic" charset="-128"/>
            </a:endParaRPr>
          </a:p>
        </p:txBody>
      </p:sp>
      <p:sp>
        <p:nvSpPr>
          <p:cNvPr id="7" name="正方形/長方形 5"/>
          <p:cNvSpPr/>
          <p:nvPr/>
        </p:nvSpPr>
        <p:spPr>
          <a:xfrm>
            <a:off x="628649" y="6108532"/>
            <a:ext cx="7984153" cy="625261"/>
          </a:xfrm>
          <a:prstGeom prst="rect">
            <a:avLst/>
          </a:prstGeom>
          <a:solidFill>
            <a:srgbClr val="FFE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6"/>
          <p:cNvSpPr txBox="1"/>
          <p:nvPr/>
        </p:nvSpPr>
        <p:spPr>
          <a:xfrm>
            <a:off x="602431" y="6336215"/>
            <a:ext cx="2195097" cy="415498"/>
          </a:xfrm>
          <a:prstGeom prst="rect">
            <a:avLst/>
          </a:prstGeom>
          <a:noFill/>
          <a:ln>
            <a:noFill/>
          </a:ln>
        </p:spPr>
        <p:txBody>
          <a:bodyPr wrap="square" rtlCol="0">
            <a:spAutoFit/>
          </a:bodyPr>
          <a:lstStyle/>
          <a:p>
            <a:r>
              <a:rPr lang="ja-JP" altLang="en-US" sz="2100" dirty="0">
                <a:latin typeface="MS PGothic" charset="-128"/>
                <a:ea typeface="MS PGothic" charset="-128"/>
                <a:cs typeface="MS PGothic" charset="-128"/>
              </a:rPr>
              <a:t>ハイパーバイザ</a:t>
            </a:r>
          </a:p>
        </p:txBody>
      </p:sp>
      <p:sp>
        <p:nvSpPr>
          <p:cNvPr id="9" name="正方形/長方形 8"/>
          <p:cNvSpPr/>
          <p:nvPr/>
        </p:nvSpPr>
        <p:spPr>
          <a:xfrm>
            <a:off x="769006" y="4895581"/>
            <a:ext cx="4430748" cy="853857"/>
          </a:xfrm>
          <a:prstGeom prst="rect">
            <a:avLst/>
          </a:prstGeom>
          <a:pattFill prst="dkUpDiag">
            <a:fgClr>
              <a:schemeClr val="accent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1"/>
          <p:cNvSpPr txBox="1"/>
          <p:nvPr/>
        </p:nvSpPr>
        <p:spPr>
          <a:xfrm>
            <a:off x="2378814" y="4559843"/>
            <a:ext cx="1385316" cy="369332"/>
          </a:xfrm>
          <a:prstGeom prst="rect">
            <a:avLst/>
          </a:prstGeom>
          <a:noFill/>
        </p:spPr>
        <p:txBody>
          <a:bodyPr wrap="none" rtlCol="0">
            <a:spAutoFit/>
          </a:bodyPr>
          <a:lstStyle/>
          <a:p>
            <a:r>
              <a:rPr lang="ja-JP" altLang="en-US" dirty="0">
                <a:latin typeface="MS PGothic" charset="-128"/>
                <a:ea typeface="MS PGothic" charset="-128"/>
                <a:cs typeface="MS PGothic" charset="-128"/>
              </a:rPr>
              <a:t>エンクレイヴ</a:t>
            </a:r>
            <a:endParaRPr lang="en-US" altLang="ja-JP" dirty="0">
              <a:latin typeface="MS PGothic" charset="-128"/>
              <a:ea typeface="MS PGothic" charset="-128"/>
              <a:cs typeface="MS PGothic" charset="-128"/>
            </a:endParaRPr>
          </a:p>
        </p:txBody>
      </p:sp>
      <p:sp>
        <p:nvSpPr>
          <p:cNvPr id="11" name="テキスト ボックス 29"/>
          <p:cNvSpPr txBox="1"/>
          <p:nvPr/>
        </p:nvSpPr>
        <p:spPr>
          <a:xfrm>
            <a:off x="3926406" y="5126935"/>
            <a:ext cx="1133348" cy="369332"/>
          </a:xfrm>
          <a:prstGeom prst="rect">
            <a:avLst/>
          </a:prstGeom>
          <a:solidFill>
            <a:schemeClr val="tx1"/>
          </a:solidFill>
        </p:spPr>
        <p:txBody>
          <a:bodyPr wrap="square" rtlCol="0">
            <a:spAutoFit/>
          </a:bodyPr>
          <a:lstStyle/>
          <a:p>
            <a:r>
              <a:rPr lang="en-US" altLang="ja-JP" dirty="0">
                <a:solidFill>
                  <a:schemeClr val="bg1"/>
                </a:solidFill>
              </a:rPr>
              <a:t>OS</a:t>
            </a:r>
            <a:r>
              <a:rPr lang="ja-JP" altLang="en-US" dirty="0">
                <a:solidFill>
                  <a:schemeClr val="bg1"/>
                </a:solidFill>
                <a:latin typeface="MS PGothic" charset="-128"/>
                <a:ea typeface="MS PGothic" charset="-128"/>
                <a:cs typeface="MS PGothic" charset="-128"/>
              </a:rPr>
              <a:t>データ</a:t>
            </a:r>
            <a:endParaRPr lang="en-US" altLang="ja-JP" dirty="0">
              <a:solidFill>
                <a:schemeClr val="bg1"/>
              </a:solidFill>
              <a:latin typeface="MS PGothic" charset="-128"/>
              <a:ea typeface="MS PGothic" charset="-128"/>
              <a:cs typeface="MS PGothic" charset="-128"/>
            </a:endParaRPr>
          </a:p>
        </p:txBody>
      </p:sp>
      <p:cxnSp>
        <p:nvCxnSpPr>
          <p:cNvPr id="16" name="直線矢印コネクタ 39"/>
          <p:cNvCxnSpPr>
            <a:stCxn id="6" idx="2"/>
            <a:endCxn id="11" idx="3"/>
          </p:cNvCxnSpPr>
          <p:nvPr/>
        </p:nvCxnSpPr>
        <p:spPr>
          <a:xfrm flipH="1" flipV="1">
            <a:off x="5059754" y="5311601"/>
            <a:ext cx="359796"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44"/>
          <p:cNvCxnSpPr/>
          <p:nvPr/>
        </p:nvCxnSpPr>
        <p:spPr>
          <a:xfrm flipH="1" flipV="1">
            <a:off x="5971822" y="5749438"/>
            <a:ext cx="776" cy="56201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角丸四角形 31"/>
          <p:cNvSpPr/>
          <p:nvPr/>
        </p:nvSpPr>
        <p:spPr>
          <a:xfrm>
            <a:off x="628650" y="4602646"/>
            <a:ext cx="6877619" cy="13282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24" name="テキスト ボックス 54"/>
          <p:cNvSpPr txBox="1"/>
          <p:nvPr/>
        </p:nvSpPr>
        <p:spPr>
          <a:xfrm>
            <a:off x="5272735" y="6271235"/>
            <a:ext cx="1133348" cy="369332"/>
          </a:xfrm>
          <a:prstGeom prst="rect">
            <a:avLst/>
          </a:prstGeom>
          <a:solidFill>
            <a:schemeClr val="tx1"/>
          </a:solidFill>
        </p:spPr>
        <p:txBody>
          <a:bodyPr wrap="square" rtlCol="0">
            <a:spAutoFit/>
          </a:bodyPr>
          <a:lstStyle/>
          <a:p>
            <a:r>
              <a:rPr lang="en-US" altLang="ja-JP" dirty="0">
                <a:solidFill>
                  <a:schemeClr val="bg1"/>
                </a:solidFill>
              </a:rPr>
              <a:t>OS</a:t>
            </a:r>
            <a:r>
              <a:rPr lang="ja-JP" altLang="en-US" dirty="0">
                <a:solidFill>
                  <a:schemeClr val="bg1"/>
                </a:solidFill>
                <a:latin typeface="MS PGothic" charset="-128"/>
                <a:ea typeface="MS PGothic" charset="-128"/>
                <a:cs typeface="MS PGothic" charset="-128"/>
              </a:rPr>
              <a:t>データ</a:t>
            </a:r>
            <a:endParaRPr lang="en-US" altLang="ja-JP" dirty="0">
              <a:solidFill>
                <a:schemeClr val="bg1"/>
              </a:solidFill>
              <a:latin typeface="MS PGothic" charset="-128"/>
              <a:ea typeface="MS PGothic" charset="-128"/>
              <a:cs typeface="MS PGothic" charset="-128"/>
            </a:endParaRPr>
          </a:p>
        </p:txBody>
      </p:sp>
      <p:sp>
        <p:nvSpPr>
          <p:cNvPr id="25" name="テキスト ボックス 43"/>
          <p:cNvSpPr txBox="1"/>
          <p:nvPr/>
        </p:nvSpPr>
        <p:spPr>
          <a:xfrm>
            <a:off x="846088" y="4997915"/>
            <a:ext cx="1028493"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sp>
        <p:nvSpPr>
          <p:cNvPr id="26" name="テキスト ボックス 37"/>
          <p:cNvSpPr txBox="1"/>
          <p:nvPr/>
        </p:nvSpPr>
        <p:spPr>
          <a:xfrm>
            <a:off x="7239933" y="6260034"/>
            <a:ext cx="1133348" cy="369332"/>
          </a:xfrm>
          <a:prstGeom prst="rect">
            <a:avLst/>
          </a:prstGeom>
          <a:solidFill>
            <a:schemeClr val="bg1"/>
          </a:solidFill>
          <a:ln>
            <a:solidFill>
              <a:schemeClr val="tx1"/>
            </a:solidFill>
          </a:ln>
        </p:spPr>
        <p:txBody>
          <a:bodyPr wrap="square" rtlCol="0">
            <a:spAutoFit/>
          </a:bodyPr>
          <a:lstStyle/>
          <a:p>
            <a:pPr algn="ctr"/>
            <a:r>
              <a:rPr lang="en-US" altLang="ja-JP" dirty="0"/>
              <a:t>OS</a:t>
            </a:r>
            <a:r>
              <a:rPr lang="ja-JP" altLang="en-US" dirty="0">
                <a:latin typeface="MS PGothic" charset="-128"/>
                <a:ea typeface="MS PGothic" charset="-128"/>
                <a:cs typeface="MS PGothic" charset="-128"/>
              </a:rPr>
              <a:t>データ</a:t>
            </a:r>
            <a:endParaRPr lang="en-US" altLang="ja-JP" dirty="0">
              <a:latin typeface="MS PGothic" charset="-128"/>
              <a:ea typeface="MS PGothic" charset="-128"/>
              <a:cs typeface="MS PGothic" charset="-128"/>
            </a:endParaRPr>
          </a:p>
        </p:txBody>
      </p:sp>
      <p:sp>
        <p:nvSpPr>
          <p:cNvPr id="27" name="テキスト ボックス 26"/>
          <p:cNvSpPr txBox="1"/>
          <p:nvPr/>
        </p:nvSpPr>
        <p:spPr>
          <a:xfrm>
            <a:off x="6406082" y="6076661"/>
            <a:ext cx="877163" cy="369332"/>
          </a:xfrm>
          <a:prstGeom prst="rect">
            <a:avLst/>
          </a:prstGeom>
          <a:noFill/>
        </p:spPr>
        <p:txBody>
          <a:bodyPr wrap="none" rtlCol="0">
            <a:spAutoFit/>
          </a:bodyPr>
          <a:lstStyle/>
          <a:p>
            <a:r>
              <a:rPr lang="ja-JP" altLang="en-US" dirty="0">
                <a:latin typeface="MS PGothic" charset="-128"/>
                <a:ea typeface="MS PGothic" charset="-128"/>
                <a:cs typeface="MS PGothic" charset="-128"/>
              </a:rPr>
              <a:t>暗号化</a:t>
            </a:r>
            <a:endParaRPr lang="en-US" altLang="ja-JP" dirty="0">
              <a:latin typeface="MS PGothic" charset="-128"/>
              <a:ea typeface="MS PGothic" charset="-128"/>
              <a:cs typeface="MS PGothic" charset="-128"/>
            </a:endParaRPr>
          </a:p>
        </p:txBody>
      </p:sp>
      <p:cxnSp>
        <p:nvCxnSpPr>
          <p:cNvPr id="29" name="直線矢印コネクタ 28"/>
          <p:cNvCxnSpPr/>
          <p:nvPr/>
        </p:nvCxnSpPr>
        <p:spPr>
          <a:xfrm flipH="1" flipV="1">
            <a:off x="6406083" y="6444700"/>
            <a:ext cx="833850" cy="1293"/>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テキスト ボックス 37"/>
          <p:cNvSpPr txBox="1"/>
          <p:nvPr/>
        </p:nvSpPr>
        <p:spPr>
          <a:xfrm>
            <a:off x="1926057" y="5126935"/>
            <a:ext cx="1133348" cy="369332"/>
          </a:xfrm>
          <a:prstGeom prst="rect">
            <a:avLst/>
          </a:prstGeom>
          <a:solidFill>
            <a:schemeClr val="bg1"/>
          </a:solidFill>
          <a:ln>
            <a:solidFill>
              <a:schemeClr val="tx1"/>
            </a:solidFill>
          </a:ln>
        </p:spPr>
        <p:txBody>
          <a:bodyPr wrap="square" rtlCol="0">
            <a:spAutoFit/>
          </a:bodyPr>
          <a:lstStyle/>
          <a:p>
            <a:pPr algn="ctr"/>
            <a:r>
              <a:rPr lang="en-US" altLang="ja-JP" dirty="0"/>
              <a:t>OS</a:t>
            </a:r>
            <a:r>
              <a:rPr lang="ja-JP" altLang="en-US" dirty="0">
                <a:latin typeface="MS PGothic" charset="-128"/>
                <a:ea typeface="MS PGothic" charset="-128"/>
                <a:cs typeface="MS PGothic" charset="-128"/>
              </a:rPr>
              <a:t>データ</a:t>
            </a:r>
            <a:endParaRPr lang="en-US" altLang="ja-JP" dirty="0">
              <a:latin typeface="MS PGothic" charset="-128"/>
              <a:ea typeface="MS PGothic" charset="-128"/>
              <a:cs typeface="MS PGothic" charset="-128"/>
            </a:endParaRPr>
          </a:p>
        </p:txBody>
      </p:sp>
      <p:cxnSp>
        <p:nvCxnSpPr>
          <p:cNvPr id="33" name="直線矢印コネクタ 39"/>
          <p:cNvCxnSpPr/>
          <p:nvPr/>
        </p:nvCxnSpPr>
        <p:spPr>
          <a:xfrm flipH="1">
            <a:off x="3071472" y="5311601"/>
            <a:ext cx="84298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テキスト ボックス 52"/>
          <p:cNvSpPr txBox="1"/>
          <p:nvPr/>
        </p:nvSpPr>
        <p:spPr>
          <a:xfrm>
            <a:off x="3218871" y="4966234"/>
            <a:ext cx="646331" cy="369332"/>
          </a:xfrm>
          <a:prstGeom prst="rect">
            <a:avLst/>
          </a:prstGeom>
          <a:noFill/>
        </p:spPr>
        <p:txBody>
          <a:bodyPr wrap="none" rtlCol="0">
            <a:spAutoFit/>
          </a:bodyPr>
          <a:lstStyle/>
          <a:p>
            <a:r>
              <a:rPr lang="ja-JP" altLang="en-US" b="1" dirty="0">
                <a:latin typeface="MS PGothic" charset="-128"/>
                <a:ea typeface="MS PGothic" charset="-128"/>
                <a:cs typeface="MS PGothic" charset="-128"/>
              </a:rPr>
              <a:t>復号</a:t>
            </a:r>
            <a:endParaRPr lang="en-US" altLang="ja-JP" b="1" dirty="0">
              <a:latin typeface="MS PGothic" charset="-128"/>
              <a:ea typeface="MS PGothic" charset="-128"/>
              <a:cs typeface="MS PGothic" charset="-128"/>
            </a:endParaRPr>
          </a:p>
        </p:txBody>
      </p:sp>
      <p:cxnSp>
        <p:nvCxnSpPr>
          <p:cNvPr id="12" name="直線矢印コネクタ 11"/>
          <p:cNvCxnSpPr/>
          <p:nvPr/>
        </p:nvCxnSpPr>
        <p:spPr>
          <a:xfrm>
            <a:off x="8031786" y="5452067"/>
            <a:ext cx="0" cy="81916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031166" y="5711139"/>
            <a:ext cx="887673"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取得</a:t>
            </a:r>
            <a:endParaRPr lang="en-US" altLang="ja-JP" dirty="0">
              <a:latin typeface="MS PGothic" charset="-128"/>
              <a:ea typeface="MS PGothic" charset="-128"/>
              <a:cs typeface="MS PGothic" charset="-128"/>
            </a:endParaRPr>
          </a:p>
        </p:txBody>
      </p:sp>
      <p:sp>
        <p:nvSpPr>
          <p:cNvPr id="32" name="テキスト ボックス 29"/>
          <p:cNvSpPr txBox="1"/>
          <p:nvPr/>
        </p:nvSpPr>
        <p:spPr>
          <a:xfrm>
            <a:off x="7567473" y="4575232"/>
            <a:ext cx="1307777" cy="338554"/>
          </a:xfrm>
          <a:prstGeom prst="rect">
            <a:avLst/>
          </a:prstGeom>
          <a:noFill/>
          <a:ln>
            <a:noFill/>
          </a:ln>
        </p:spPr>
        <p:txBody>
          <a:bodyPr wrap="square" rtlCol="0">
            <a:spAutoFit/>
          </a:bodyPr>
          <a:lstStyle/>
          <a:p>
            <a:r>
              <a:rPr lang="ja-JP" altLang="en-US" sz="1600" dirty="0">
                <a:latin typeface="MS PGothic" charset="-128"/>
                <a:ea typeface="MS PGothic" charset="-128"/>
                <a:cs typeface="MS PGothic" charset="-128"/>
              </a:rPr>
              <a:t>監視対象</a:t>
            </a:r>
            <a:r>
              <a:rPr lang="en-US" altLang="ja-JP" sz="1600" dirty="0"/>
              <a:t>VM</a:t>
            </a:r>
            <a:endParaRPr lang="ja-JP" altLang="en-US" sz="1600" dirty="0"/>
          </a:p>
        </p:txBody>
      </p:sp>
    </p:spTree>
    <p:extLst>
      <p:ext uri="{BB962C8B-B14F-4D97-AF65-F5344CB8AC3E}">
        <p14:creationId xmlns:p14="http://schemas.microsoft.com/office/powerpoint/2010/main" val="159440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25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strips(downLeft)">
                                      <p:cBhvr>
                                        <p:cTn id="10" dur="250"/>
                                        <p:tgtEl>
                                          <p:spTgt spid="27"/>
                                        </p:tgtEl>
                                      </p:cBhvr>
                                    </p:animEffect>
                                  </p:childTnLst>
                                </p:cTn>
                              </p:par>
                            </p:childTnLst>
                          </p:cTn>
                        </p:par>
                        <p:par>
                          <p:cTn id="11" fill="hold">
                            <p:stCondLst>
                              <p:cond delay="250"/>
                            </p:stCondLst>
                            <p:childTnLst>
                              <p:par>
                                <p:cTn id="12" presetID="18" presetClass="entr" presetSubtype="12"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trips(downLeft)">
                                      <p:cBhvr>
                                        <p:cTn id="14" dur="25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upLeft)">
                                      <p:cBhvr>
                                        <p:cTn id="19" dur="25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Left)">
                                      <p:cBhvr>
                                        <p:cTn id="24" dur="250"/>
                                        <p:tgtEl>
                                          <p:spTgt spid="16"/>
                                        </p:tgtEl>
                                      </p:cBhvr>
                                    </p:animEffect>
                                  </p:childTnLst>
                                </p:cTn>
                              </p:par>
                            </p:childTnLst>
                          </p:cTn>
                        </p:par>
                        <p:par>
                          <p:cTn id="25" fill="hold">
                            <p:stCondLst>
                              <p:cond delay="250"/>
                            </p:stCondLst>
                            <p:childTnLst>
                              <p:par>
                                <p:cTn id="26" presetID="18" presetClass="entr" presetSubtype="1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2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Left)">
                                      <p:cBhvr>
                                        <p:cTn id="33" dur="250"/>
                                        <p:tgtEl>
                                          <p:spTgt spid="33"/>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strips(downLeft)">
                                      <p:cBhvr>
                                        <p:cTn id="36" dur="250"/>
                                        <p:tgtEl>
                                          <p:spTgt spid="35"/>
                                        </p:tgtEl>
                                      </p:cBhvr>
                                    </p:animEffect>
                                  </p:childTnLst>
                                </p:cTn>
                              </p:par>
                            </p:childTnLst>
                          </p:cTn>
                        </p:par>
                        <p:par>
                          <p:cTn id="37" fill="hold">
                            <p:stCondLst>
                              <p:cond delay="250"/>
                            </p:stCondLst>
                            <p:childTnLst>
                              <p:par>
                                <p:cTn id="38" presetID="18" presetClass="entr" presetSubtype="12"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trips(downLeft)">
                                      <p:cBhvr>
                                        <p:cTn id="4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7" grpId="0"/>
      <p:bldP spid="30"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暗号鍵の安全な共有</a:t>
            </a:r>
            <a:endParaRPr lang="ja-JP" altLang="en-US" dirty="0"/>
          </a:p>
        </p:txBody>
      </p:sp>
      <p:sp>
        <p:nvSpPr>
          <p:cNvPr id="3" name="コンテンツ プレースホルダー 2"/>
          <p:cNvSpPr>
            <a:spLocks noGrp="1"/>
          </p:cNvSpPr>
          <p:nvPr>
            <p:ph idx="1"/>
          </p:nvPr>
        </p:nvSpPr>
        <p:spPr/>
        <p:txBody>
          <a:bodyPr/>
          <a:lstStyle/>
          <a:p>
            <a:pPr lvl="0"/>
            <a:r>
              <a:rPr lang="ja-JP" altLang="en-US" dirty="0"/>
              <a:t>エンクレイヴはハイパーバイザと</a:t>
            </a:r>
            <a:r>
              <a:rPr lang="en-US" altLang="ja-JP" dirty="0"/>
              <a:t>OS</a:t>
            </a:r>
            <a:r>
              <a:rPr lang="ja-JP" altLang="en-US" dirty="0"/>
              <a:t>データを暗号化するための暗号鍵を共有</a:t>
            </a:r>
            <a:endParaRPr lang="en-US" altLang="ja-JP" dirty="0"/>
          </a:p>
          <a:p>
            <a:pPr lvl="1"/>
            <a:r>
              <a:rPr lang="ja-JP" altLang="en-US" dirty="0"/>
              <a:t>生成した暗号鍵をハイパーバイザの公開鍵で暗号化</a:t>
            </a:r>
            <a:endParaRPr lang="en-US" altLang="ja-JP" dirty="0"/>
          </a:p>
          <a:p>
            <a:pPr lvl="2"/>
            <a:r>
              <a:rPr lang="ja-JP" altLang="en-US" dirty="0"/>
              <a:t>ハイパーバイザだけが自身の秘密鍵で復号可能</a:t>
            </a:r>
          </a:p>
          <a:p>
            <a:pPr lvl="1"/>
            <a:r>
              <a:rPr lang="ja-JP" altLang="en-US" dirty="0"/>
              <a:t>信頼できる第三者機関による電子署名も検証</a:t>
            </a:r>
            <a:endParaRPr lang="en-US" altLang="ja-JP" dirty="0"/>
          </a:p>
          <a:p>
            <a:pPr lvl="2"/>
            <a:r>
              <a:rPr lang="ja-JP" altLang="en-US" dirty="0"/>
              <a:t>正規の</a:t>
            </a:r>
            <a:r>
              <a:rPr lang="en-US" altLang="ja-JP" dirty="0"/>
              <a:t>IDS</a:t>
            </a:r>
            <a:r>
              <a:rPr lang="ja-JP" altLang="en-US" dirty="0"/>
              <a:t>のみが暗号鍵を登録可能</a:t>
            </a:r>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11</a:t>
            </a:fld>
            <a:endParaRPr lang="ja-JP" altLang="en-US" dirty="0"/>
          </a:p>
        </p:txBody>
      </p:sp>
      <p:sp>
        <p:nvSpPr>
          <p:cNvPr id="6" name="正方形/長方形 5"/>
          <p:cNvSpPr/>
          <p:nvPr/>
        </p:nvSpPr>
        <p:spPr>
          <a:xfrm>
            <a:off x="388459" y="6076503"/>
            <a:ext cx="8317700" cy="723550"/>
          </a:xfrm>
          <a:prstGeom prst="rect">
            <a:avLst/>
          </a:prstGeom>
          <a:solidFill>
            <a:srgbClr val="FFE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p:cNvSpPr/>
          <p:nvPr/>
        </p:nvSpPr>
        <p:spPr>
          <a:xfrm>
            <a:off x="744935" y="4687361"/>
            <a:ext cx="3823910" cy="839657"/>
          </a:xfrm>
          <a:prstGeom prst="rect">
            <a:avLst/>
          </a:prstGeom>
          <a:pattFill prst="dkUpDiag">
            <a:fgClr>
              <a:schemeClr val="accent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96037" y="4358405"/>
            <a:ext cx="1738186" cy="369332"/>
          </a:xfrm>
          <a:prstGeom prst="rect">
            <a:avLst/>
          </a:prstGeom>
          <a:noFill/>
        </p:spPr>
        <p:txBody>
          <a:bodyPr wrap="square" rtlCol="0">
            <a:spAutoFit/>
          </a:bodyPr>
          <a:lstStyle/>
          <a:p>
            <a:pPr algn="ctr"/>
            <a:r>
              <a:rPr lang="ja-JP" altLang="en-US" dirty="0">
                <a:latin typeface="MS PGothic" charset="-128"/>
                <a:ea typeface="MS PGothic" charset="-128"/>
                <a:cs typeface="MS PGothic" charset="-128"/>
              </a:rPr>
              <a:t>エンクレイヴ</a:t>
            </a:r>
            <a:endParaRPr lang="en-US" altLang="ja-JP" dirty="0">
              <a:latin typeface="MS PGothic" charset="-128"/>
              <a:ea typeface="MS PGothic" charset="-128"/>
              <a:cs typeface="MS PGothic" charset="-128"/>
            </a:endParaRPr>
          </a:p>
        </p:txBody>
      </p:sp>
      <p:sp>
        <p:nvSpPr>
          <p:cNvPr id="11" name="テキスト ボックス 10"/>
          <p:cNvSpPr txBox="1"/>
          <p:nvPr/>
        </p:nvSpPr>
        <p:spPr>
          <a:xfrm>
            <a:off x="373605" y="6415320"/>
            <a:ext cx="2430773" cy="415498"/>
          </a:xfrm>
          <a:prstGeom prst="rect">
            <a:avLst/>
          </a:prstGeom>
          <a:noFill/>
          <a:ln>
            <a:noFill/>
          </a:ln>
        </p:spPr>
        <p:txBody>
          <a:bodyPr wrap="square" rtlCol="0">
            <a:spAutoFit/>
          </a:bodyPr>
          <a:lstStyle/>
          <a:p>
            <a:r>
              <a:rPr lang="ja-JP" altLang="en-US" sz="2100" dirty="0">
                <a:latin typeface="MS PGothic" charset="-128"/>
                <a:ea typeface="MS PGothic" charset="-128"/>
                <a:cs typeface="MS PGothic" charset="-128"/>
              </a:rPr>
              <a:t>ハイパーバイザ</a:t>
            </a:r>
          </a:p>
        </p:txBody>
      </p:sp>
      <p:cxnSp>
        <p:nvCxnSpPr>
          <p:cNvPr id="14" name="直線矢印コネクタ 13"/>
          <p:cNvCxnSpPr>
            <a:stCxn id="35" idx="3"/>
          </p:cNvCxnSpPr>
          <p:nvPr/>
        </p:nvCxnSpPr>
        <p:spPr>
          <a:xfrm flipV="1">
            <a:off x="2539885" y="5123963"/>
            <a:ext cx="1348506"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708534" y="4764526"/>
            <a:ext cx="1327614" cy="369332"/>
          </a:xfrm>
          <a:prstGeom prst="rect">
            <a:avLst/>
          </a:prstGeom>
          <a:noFill/>
        </p:spPr>
        <p:txBody>
          <a:bodyPr wrap="square" rtlCol="0">
            <a:spAutoFit/>
          </a:bodyPr>
          <a:lstStyle/>
          <a:p>
            <a:r>
              <a:rPr kumimoji="1" lang="ja-JP" altLang="en-US" b="1" dirty="0">
                <a:latin typeface="MS PGothic" charset="-128"/>
                <a:ea typeface="MS PGothic" charset="-128"/>
                <a:cs typeface="MS PGothic" charset="-128"/>
              </a:rPr>
              <a:t>暗号化</a:t>
            </a:r>
          </a:p>
        </p:txBody>
      </p:sp>
      <p:sp>
        <p:nvSpPr>
          <p:cNvPr id="22" name="円/楕円 21"/>
          <p:cNvSpPr/>
          <p:nvPr/>
        </p:nvSpPr>
        <p:spPr>
          <a:xfrm>
            <a:off x="5487003" y="4723052"/>
            <a:ext cx="1825708" cy="79828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610049" y="4799027"/>
            <a:ext cx="1482571" cy="646331"/>
          </a:xfrm>
          <a:prstGeom prst="rect">
            <a:avLst/>
          </a:prstGeom>
          <a:noFill/>
        </p:spPr>
        <p:txBody>
          <a:bodyPr wrap="square" rtlCol="0">
            <a:spAutoFit/>
          </a:bodyPr>
          <a:lstStyle/>
          <a:p>
            <a:pPr algn="ctr"/>
            <a:r>
              <a:rPr lang="en-US" altLang="ja-JP" dirty="0" err="1"/>
              <a:t>SGmonitor</a:t>
            </a:r>
            <a:endParaRPr lang="en-US" altLang="ja-JP" dirty="0"/>
          </a:p>
          <a:p>
            <a:pPr algn="ctr"/>
            <a:r>
              <a:rPr lang="ja-JP" altLang="en-US" dirty="0">
                <a:latin typeface="MS PGothic" charset="-128"/>
                <a:ea typeface="MS PGothic" charset="-128"/>
                <a:cs typeface="MS PGothic" charset="-128"/>
              </a:rPr>
              <a:t>ランタイム</a:t>
            </a:r>
          </a:p>
        </p:txBody>
      </p:sp>
      <p:cxnSp>
        <p:nvCxnSpPr>
          <p:cNvPr id="27" name="直線矢印コネクタ 26"/>
          <p:cNvCxnSpPr>
            <a:endCxn id="22" idx="2"/>
          </p:cNvCxnSpPr>
          <p:nvPr/>
        </p:nvCxnSpPr>
        <p:spPr>
          <a:xfrm flipV="1">
            <a:off x="4372004" y="5122194"/>
            <a:ext cx="1114999"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94684" y="4787022"/>
            <a:ext cx="873710" cy="369332"/>
          </a:xfrm>
          <a:prstGeom prst="rect">
            <a:avLst/>
          </a:prstGeom>
          <a:noFill/>
        </p:spPr>
        <p:txBody>
          <a:bodyPr wrap="square" rtlCol="0">
            <a:spAutoFit/>
          </a:bodyPr>
          <a:lstStyle/>
          <a:p>
            <a:r>
              <a:rPr lang="en-US" altLang="ja-JP"/>
              <a:t>OCALL</a:t>
            </a:r>
            <a:endParaRPr lang="en-US" altLang="ja-JP" dirty="0"/>
          </a:p>
        </p:txBody>
      </p:sp>
      <p:cxnSp>
        <p:nvCxnSpPr>
          <p:cNvPr id="33" name="直線矢印コネクタ 32"/>
          <p:cNvCxnSpPr/>
          <p:nvPr/>
        </p:nvCxnSpPr>
        <p:spPr>
          <a:xfrm>
            <a:off x="6029066" y="5504085"/>
            <a:ext cx="0" cy="81953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318760" y="5713907"/>
            <a:ext cx="1993802"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ハイパーコール</a:t>
            </a:r>
            <a:endParaRPr lang="en-US" altLang="ja-JP" dirty="0">
              <a:latin typeface="MS PGothic" charset="-128"/>
              <a:ea typeface="MS PGothic" charset="-128"/>
              <a:cs typeface="MS PGothic" charset="-128"/>
            </a:endParaRPr>
          </a:p>
        </p:txBody>
      </p:sp>
      <p:cxnSp>
        <p:nvCxnSpPr>
          <p:cNvPr id="42" name="直線矢印コネクタ 41"/>
          <p:cNvCxnSpPr/>
          <p:nvPr/>
        </p:nvCxnSpPr>
        <p:spPr>
          <a:xfrm>
            <a:off x="6481276" y="6374713"/>
            <a:ext cx="1316271" cy="460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6750149" y="6027524"/>
            <a:ext cx="1327614" cy="369332"/>
          </a:xfrm>
          <a:prstGeom prst="rect">
            <a:avLst/>
          </a:prstGeom>
          <a:noFill/>
        </p:spPr>
        <p:txBody>
          <a:bodyPr wrap="square" rtlCol="0">
            <a:spAutoFit/>
          </a:bodyPr>
          <a:lstStyle/>
          <a:p>
            <a:r>
              <a:rPr lang="ja-JP" altLang="en-US" b="1" dirty="0">
                <a:latin typeface="MS PGothic" charset="-128"/>
                <a:ea typeface="MS PGothic" charset="-128"/>
                <a:cs typeface="MS PGothic" charset="-128"/>
              </a:rPr>
              <a:t>復号</a:t>
            </a:r>
            <a:endParaRPr kumimoji="1" lang="ja-JP" altLang="en-US" b="1" dirty="0">
              <a:latin typeface="MS PGothic" charset="-128"/>
              <a:ea typeface="MS PGothic" charset="-128"/>
              <a:cs typeface="MS PGothic" charset="-128"/>
            </a:endParaRPr>
          </a:p>
        </p:txBody>
      </p:sp>
      <p:sp>
        <p:nvSpPr>
          <p:cNvPr id="28" name="角丸四角形 27"/>
          <p:cNvSpPr/>
          <p:nvPr/>
        </p:nvSpPr>
        <p:spPr>
          <a:xfrm>
            <a:off x="373605" y="4380391"/>
            <a:ext cx="7089875" cy="131580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36" name="円/楕円 35"/>
          <p:cNvSpPr/>
          <p:nvPr/>
        </p:nvSpPr>
        <p:spPr>
          <a:xfrm>
            <a:off x="2624079" y="5155414"/>
            <a:ext cx="1081891" cy="3441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550638" y="6415320"/>
            <a:ext cx="1081891" cy="3441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08534" y="5134753"/>
            <a:ext cx="971339" cy="369332"/>
          </a:xfrm>
          <a:prstGeom prst="rect">
            <a:avLst/>
          </a:prstGeom>
          <a:noFill/>
        </p:spPr>
        <p:txBody>
          <a:bodyPr wrap="square" rtlCol="0">
            <a:spAutoFit/>
          </a:bodyPr>
          <a:lstStyle/>
          <a:p>
            <a:r>
              <a:rPr kumimoji="1" lang="ja-JP" altLang="en-US" dirty="0">
                <a:latin typeface="MS PGothic" charset="-128"/>
                <a:ea typeface="MS PGothic" charset="-128"/>
                <a:cs typeface="MS PGothic" charset="-128"/>
              </a:rPr>
              <a:t>公開鍵</a:t>
            </a:r>
          </a:p>
        </p:txBody>
      </p:sp>
      <p:sp>
        <p:nvSpPr>
          <p:cNvPr id="45" name="テキスト ボックス 44"/>
          <p:cNvSpPr txBox="1"/>
          <p:nvPr/>
        </p:nvSpPr>
        <p:spPr>
          <a:xfrm>
            <a:off x="6661190" y="6408578"/>
            <a:ext cx="971339"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秘密</a:t>
            </a:r>
            <a:r>
              <a:rPr kumimoji="1" lang="ja-JP" altLang="en-US" dirty="0">
                <a:latin typeface="MS PGothic" charset="-128"/>
                <a:ea typeface="MS PGothic" charset="-128"/>
                <a:cs typeface="MS PGothic" charset="-128"/>
              </a:rPr>
              <a:t>鍵</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554" y="4525094"/>
            <a:ext cx="1031243" cy="956569"/>
          </a:xfrm>
          <a:prstGeom prst="rect">
            <a:avLst/>
          </a:prstGeom>
        </p:spPr>
      </p:pic>
      <p:sp>
        <p:nvSpPr>
          <p:cNvPr id="7" name="テキスト ボックス 6"/>
          <p:cNvSpPr txBox="1"/>
          <p:nvPr/>
        </p:nvSpPr>
        <p:spPr>
          <a:xfrm>
            <a:off x="7729230" y="5504726"/>
            <a:ext cx="1482571" cy="369332"/>
          </a:xfrm>
          <a:prstGeom prst="rect">
            <a:avLst/>
          </a:prstGeom>
          <a:noFill/>
        </p:spPr>
        <p:txBody>
          <a:bodyPr wrap="square" rtlCol="0">
            <a:spAutoFit/>
          </a:bodyPr>
          <a:lstStyle/>
          <a:p>
            <a:r>
              <a:rPr kumimoji="1" lang="ja-JP" altLang="en-US" dirty="0">
                <a:latin typeface="MS PGothic" charset="-128"/>
                <a:ea typeface="MS PGothic" charset="-128"/>
                <a:cs typeface="MS PGothic" charset="-128"/>
              </a:rPr>
              <a:t>第三者機関</a:t>
            </a:r>
          </a:p>
        </p:txBody>
      </p:sp>
      <p:sp>
        <p:nvSpPr>
          <p:cNvPr id="34" name="テキスト ボックス 43"/>
          <p:cNvSpPr txBox="1"/>
          <p:nvPr/>
        </p:nvSpPr>
        <p:spPr>
          <a:xfrm>
            <a:off x="878237" y="4775686"/>
            <a:ext cx="1017800"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pic>
        <p:nvPicPr>
          <p:cNvPr id="35" name="Picture 2" descr="http://free-icon.web-tuhan.net/wp-content/uploads/2014/02/f_007_128.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58243" y="4851665"/>
            <a:ext cx="581642" cy="5816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free-icon.web-tuhan.net/wp-content/uploads/2014/02/f_007_128.png"/>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833493" y="4848066"/>
            <a:ext cx="581642" cy="5816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free-icon.web-tuhan.net/wp-content/uploads/2014/02/f_007_128.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826258" y="6136587"/>
            <a:ext cx="581642" cy="58164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free-icon.web-tuhan.net/wp-content/uploads/2014/02/f_007_128.png"/>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5930095" y="6124499"/>
            <a:ext cx="581642" cy="58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Left)">
                                      <p:cBhvr>
                                        <p:cTn id="7" dur="2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250"/>
                                        <p:tgtEl>
                                          <p:spTgt spid="14"/>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Right)">
                                      <p:cBhvr>
                                        <p:cTn id="15" dur="250"/>
                                        <p:tgtEl>
                                          <p:spTgt spid="17"/>
                                        </p:tgtEl>
                                      </p:cBhvr>
                                    </p:animEffect>
                                  </p:childTnLst>
                                </p:cTn>
                              </p:par>
                            </p:childTnLst>
                          </p:cTn>
                        </p:par>
                        <p:par>
                          <p:cTn id="16" fill="hold">
                            <p:stCondLst>
                              <p:cond delay="250"/>
                            </p:stCondLst>
                            <p:childTnLst>
                              <p:par>
                                <p:cTn id="17" presetID="18" presetClass="entr" presetSubtype="1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25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strips(downRight)">
                                      <p:cBhvr>
                                        <p:cTn id="24" dur="250"/>
                                        <p:tgtEl>
                                          <p:spTgt spid="27"/>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downRight)">
                                      <p:cBhvr>
                                        <p:cTn id="27" dur="25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trips(downRight)">
                                      <p:cBhvr>
                                        <p:cTn id="32" dur="250"/>
                                        <p:tgtEl>
                                          <p:spTgt spid="33"/>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strips(downRight)">
                                      <p:cBhvr>
                                        <p:cTn id="35" dur="250"/>
                                        <p:tgtEl>
                                          <p:spTgt spid="39"/>
                                        </p:tgtEl>
                                      </p:cBhvr>
                                    </p:animEffect>
                                  </p:childTnLst>
                                </p:cTn>
                              </p:par>
                            </p:childTnLst>
                          </p:cTn>
                        </p:par>
                        <p:par>
                          <p:cTn id="36" fill="hold">
                            <p:stCondLst>
                              <p:cond delay="250"/>
                            </p:stCondLst>
                            <p:childTnLst>
                              <p:par>
                                <p:cTn id="37" presetID="18" presetClass="entr" presetSubtype="6"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strips(downRight)">
                                      <p:cBhvr>
                                        <p:cTn id="39" dur="25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strips(downRight)">
                                      <p:cBhvr>
                                        <p:cTn id="44" dur="250"/>
                                        <p:tgtEl>
                                          <p:spTgt spid="42"/>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strips(downRight)">
                                      <p:cBhvr>
                                        <p:cTn id="47" dur="250"/>
                                        <p:tgtEl>
                                          <p:spTgt spid="44"/>
                                        </p:tgtEl>
                                      </p:cBhvr>
                                    </p:animEffect>
                                  </p:childTnLst>
                                </p:cTn>
                              </p:par>
                            </p:childTnLst>
                          </p:cTn>
                        </p:par>
                        <p:par>
                          <p:cTn id="48" fill="hold">
                            <p:stCondLst>
                              <p:cond delay="250"/>
                            </p:stCondLst>
                            <p:childTnLst>
                              <p:par>
                                <p:cTn id="49" presetID="18" presetClass="entr" presetSubtype="12"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strips(downLeft)">
                                      <p:cBhvr>
                                        <p:cTn id="51" dur="25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strips(downRight)">
                                      <p:cBhvr>
                                        <p:cTn id="56" dur="250"/>
                                        <p:tgtEl>
                                          <p:spTgt spid="5"/>
                                        </p:tgtEl>
                                      </p:cBhvr>
                                    </p:animEffect>
                                  </p:childTnLst>
                                </p:cTn>
                              </p:par>
                              <p:par>
                                <p:cTn id="57" presetID="18" presetClass="entr" presetSubtype="6"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strips(downRight)">
                                      <p:cBhvr>
                                        <p:cTn id="5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9" grpId="0"/>
      <p:bldP spid="4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VM</a:t>
            </a:r>
            <a:r>
              <a:rPr lang="ja-JP" altLang="en-US" dirty="0"/>
              <a:t>のディスク監視</a:t>
            </a:r>
            <a:endParaRPr kumimoji="1" lang="ja-JP" altLang="en-US" dirty="0"/>
          </a:p>
        </p:txBody>
      </p:sp>
      <p:sp>
        <p:nvSpPr>
          <p:cNvPr id="3" name="コンテンツ プレースホルダー 2"/>
          <p:cNvSpPr>
            <a:spLocks noGrp="1"/>
          </p:cNvSpPr>
          <p:nvPr>
            <p:ph idx="1"/>
          </p:nvPr>
        </p:nvSpPr>
        <p:spPr/>
        <p:txBody>
          <a:bodyPr/>
          <a:lstStyle/>
          <a:p>
            <a:r>
              <a:rPr lang="ja-JP" altLang="en-US" dirty="0"/>
              <a:t>エンクレイヴ内でファイルシステムを動作させて</a:t>
            </a:r>
            <a:r>
              <a:rPr lang="en-US" altLang="ja-JP" dirty="0"/>
              <a:t>VM</a:t>
            </a:r>
            <a:r>
              <a:rPr lang="ja-JP" altLang="en-US" dirty="0"/>
              <a:t>の仮想ディスク上のファイルにアクセス</a:t>
            </a:r>
            <a:endParaRPr lang="en-US" altLang="ja-JP" dirty="0"/>
          </a:p>
          <a:p>
            <a:pPr lvl="1"/>
            <a:r>
              <a:rPr lang="ja-JP" altLang="en-US" dirty="0" err="1"/>
              <a:t>仮想化ソフトウェア</a:t>
            </a:r>
            <a:r>
              <a:rPr lang="en-US" altLang="ja-JP" dirty="0" err="1"/>
              <a:t>Xvisor</a:t>
            </a:r>
            <a:r>
              <a:rPr lang="ja-JP" altLang="en-US" dirty="0"/>
              <a:t>の</a:t>
            </a:r>
            <a:r>
              <a:rPr lang="en-US" altLang="ja-JP" dirty="0"/>
              <a:t>ext4</a:t>
            </a:r>
            <a:r>
              <a:rPr lang="ja-JP" altLang="en-US" dirty="0"/>
              <a:t>ファイルシステムを移植</a:t>
            </a:r>
            <a:endParaRPr lang="en-US" altLang="ja-JP" dirty="0"/>
          </a:p>
          <a:p>
            <a:pPr lvl="1"/>
            <a:r>
              <a:rPr lang="en-US" altLang="ja-JP" dirty="0" err="1"/>
              <a:t>SGmonitor</a:t>
            </a:r>
            <a:r>
              <a:rPr lang="ja-JP" altLang="en-US" dirty="0"/>
              <a:t>ランタイム経由でディスクにアクセス</a:t>
            </a:r>
            <a:endParaRPr lang="en-US" altLang="ja-JP" dirty="0"/>
          </a:p>
          <a:p>
            <a:r>
              <a:rPr lang="ja-JP" altLang="en-US" dirty="0"/>
              <a:t>情報漏洩を防ぐために暗号化ディスクを使用</a:t>
            </a:r>
            <a:endParaRPr lang="en-US" altLang="ja-JP" dirty="0"/>
          </a:p>
          <a:p>
            <a:pPr lvl="1"/>
            <a:r>
              <a:rPr lang="ja-JP" altLang="en-US" dirty="0"/>
              <a:t>エンクレイヴ内で復号（実装中）</a:t>
            </a:r>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kumimoji="1" lang="ja-JP" altLang="en-US" smtClean="0"/>
              <a:t>12</a:t>
            </a:fld>
            <a:endParaRPr kumimoji="1" lang="ja-JP" altLang="en-US"/>
          </a:p>
        </p:txBody>
      </p:sp>
      <p:sp>
        <p:nvSpPr>
          <p:cNvPr id="5" name="正方形/長方形 28"/>
          <p:cNvSpPr/>
          <p:nvPr/>
        </p:nvSpPr>
        <p:spPr>
          <a:xfrm>
            <a:off x="7077740" y="5176203"/>
            <a:ext cx="1733373" cy="131600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6" name="テキスト ボックス 29"/>
          <p:cNvSpPr txBox="1"/>
          <p:nvPr/>
        </p:nvSpPr>
        <p:spPr>
          <a:xfrm>
            <a:off x="7031599" y="4741239"/>
            <a:ext cx="1733373" cy="415498"/>
          </a:xfrm>
          <a:prstGeom prst="rect">
            <a:avLst/>
          </a:prstGeom>
          <a:noFill/>
          <a:ln>
            <a:noFill/>
          </a:ln>
        </p:spPr>
        <p:txBody>
          <a:bodyPr wrap="square" rtlCol="0">
            <a:spAutoFit/>
          </a:bodyPr>
          <a:lstStyle/>
          <a:p>
            <a:pPr algn="ctr"/>
            <a:r>
              <a:rPr lang="ja-JP" altLang="en-US" sz="2100" dirty="0">
                <a:latin typeface="MS PGothic" charset="-128"/>
                <a:ea typeface="MS PGothic" charset="-128"/>
                <a:cs typeface="MS PGothic" charset="-128"/>
              </a:rPr>
              <a:t>監視対象</a:t>
            </a:r>
            <a:r>
              <a:rPr lang="en-US" altLang="ja-JP" sz="2100" dirty="0"/>
              <a:t>VM</a:t>
            </a:r>
            <a:endParaRPr lang="ja-JP" altLang="en-US" sz="2100" dirty="0"/>
          </a:p>
        </p:txBody>
      </p:sp>
      <p:sp>
        <p:nvSpPr>
          <p:cNvPr id="7" name="角丸四角形 31"/>
          <p:cNvSpPr/>
          <p:nvPr/>
        </p:nvSpPr>
        <p:spPr>
          <a:xfrm>
            <a:off x="144206" y="4924988"/>
            <a:ext cx="5676339" cy="152559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9" name="正方形/長方形 8"/>
          <p:cNvSpPr/>
          <p:nvPr/>
        </p:nvSpPr>
        <p:spPr>
          <a:xfrm>
            <a:off x="281629" y="5402928"/>
            <a:ext cx="3190960" cy="839657"/>
          </a:xfrm>
          <a:prstGeom prst="rect">
            <a:avLst/>
          </a:prstGeom>
          <a:pattFill prst="dkUpDiag">
            <a:fgClr>
              <a:schemeClr val="accent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43"/>
          <p:cNvSpPr txBox="1"/>
          <p:nvPr/>
        </p:nvSpPr>
        <p:spPr>
          <a:xfrm>
            <a:off x="336428" y="5509612"/>
            <a:ext cx="1017800"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sp>
        <p:nvSpPr>
          <p:cNvPr id="10" name="テキスト ボックス 9"/>
          <p:cNvSpPr txBox="1"/>
          <p:nvPr/>
        </p:nvSpPr>
        <p:spPr>
          <a:xfrm>
            <a:off x="851058" y="5067988"/>
            <a:ext cx="1738186" cy="369332"/>
          </a:xfrm>
          <a:prstGeom prst="rect">
            <a:avLst/>
          </a:prstGeom>
          <a:noFill/>
        </p:spPr>
        <p:txBody>
          <a:bodyPr wrap="square" rtlCol="0">
            <a:spAutoFit/>
          </a:bodyPr>
          <a:lstStyle/>
          <a:p>
            <a:pPr algn="ctr"/>
            <a:r>
              <a:rPr lang="ja-JP" altLang="en-US" dirty="0">
                <a:latin typeface="MS PGothic" charset="-128"/>
                <a:ea typeface="MS PGothic" charset="-128"/>
                <a:cs typeface="MS PGothic" charset="-128"/>
              </a:rPr>
              <a:t>エンクレイヴ</a:t>
            </a:r>
            <a:endParaRPr lang="en-US" altLang="ja-JP" dirty="0">
              <a:latin typeface="MS PGothic" charset="-128"/>
              <a:ea typeface="MS PGothic" charset="-128"/>
              <a:cs typeface="MS PGothic" charset="-128"/>
            </a:endParaRPr>
          </a:p>
        </p:txBody>
      </p:sp>
      <p:sp>
        <p:nvSpPr>
          <p:cNvPr id="12" name="フローチャート : 磁気ディスク 13"/>
          <p:cNvSpPr/>
          <p:nvPr/>
        </p:nvSpPr>
        <p:spPr>
          <a:xfrm>
            <a:off x="7696113" y="5591731"/>
            <a:ext cx="409985" cy="452234"/>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45"/>
          <p:cNvSpPr txBox="1"/>
          <p:nvPr/>
        </p:nvSpPr>
        <p:spPr>
          <a:xfrm>
            <a:off x="3800298" y="5379774"/>
            <a:ext cx="1743381" cy="908864"/>
          </a:xfrm>
          <a:prstGeom prst="ellipse">
            <a:avLst/>
          </a:prstGeom>
          <a:solidFill>
            <a:schemeClr val="accent2"/>
          </a:solidFill>
          <a:ln>
            <a:solidFill>
              <a:schemeClr val="tx1"/>
            </a:solidFill>
          </a:ln>
        </p:spPr>
        <p:txBody>
          <a:bodyPr wrap="square" rtlCol="0">
            <a:spAutoFit/>
          </a:bodyPr>
          <a:lstStyle/>
          <a:p>
            <a:pPr algn="ctr"/>
            <a:r>
              <a:rPr lang="en-US" altLang="ja-JP" dirty="0" err="1"/>
              <a:t>SGmonitor</a:t>
            </a:r>
            <a:endParaRPr lang="en-US" altLang="ja-JP" dirty="0"/>
          </a:p>
          <a:p>
            <a:pPr algn="ctr"/>
            <a:r>
              <a:rPr lang="ja-JP" altLang="en-US" dirty="0">
                <a:latin typeface="MS PGothic" charset="-128"/>
                <a:ea typeface="MS PGothic" charset="-128"/>
                <a:cs typeface="MS PGothic" charset="-128"/>
              </a:rPr>
              <a:t>ランタイム</a:t>
            </a:r>
            <a:endParaRPr kumimoji="1" lang="ja-JP" altLang="en-US" dirty="0">
              <a:latin typeface="MS PGothic" charset="-128"/>
              <a:ea typeface="MS PGothic" charset="-128"/>
              <a:cs typeface="MS PGothic" charset="-128"/>
            </a:endParaRPr>
          </a:p>
        </p:txBody>
      </p:sp>
      <p:sp>
        <p:nvSpPr>
          <p:cNvPr id="15" name="テキスト ボックス 52"/>
          <p:cNvSpPr txBox="1"/>
          <p:nvPr/>
        </p:nvSpPr>
        <p:spPr>
          <a:xfrm>
            <a:off x="2870509" y="5482199"/>
            <a:ext cx="646331" cy="369332"/>
          </a:xfrm>
          <a:prstGeom prst="rect">
            <a:avLst/>
          </a:prstGeom>
          <a:noFill/>
        </p:spPr>
        <p:txBody>
          <a:bodyPr wrap="none" rtlCol="0">
            <a:spAutoFit/>
          </a:bodyPr>
          <a:lstStyle/>
          <a:p>
            <a:r>
              <a:rPr lang="ja-JP" altLang="en-US" b="1" dirty="0">
                <a:latin typeface="MS PGothic" charset="-128"/>
                <a:ea typeface="MS PGothic" charset="-128"/>
                <a:cs typeface="MS PGothic" charset="-128"/>
              </a:rPr>
              <a:t>復号</a:t>
            </a:r>
            <a:endParaRPr lang="en-US" altLang="ja-JP" b="1" dirty="0">
              <a:latin typeface="MS PGothic" charset="-128"/>
              <a:ea typeface="MS PGothic" charset="-128"/>
              <a:cs typeface="MS PGothic" charset="-128"/>
            </a:endParaRPr>
          </a:p>
        </p:txBody>
      </p:sp>
      <p:cxnSp>
        <p:nvCxnSpPr>
          <p:cNvPr id="18" name="直線矢印コネクタ 39"/>
          <p:cNvCxnSpPr/>
          <p:nvPr/>
        </p:nvCxnSpPr>
        <p:spPr>
          <a:xfrm flipH="1" flipV="1">
            <a:off x="5543679" y="5834204"/>
            <a:ext cx="2092356"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39"/>
          <p:cNvCxnSpPr>
            <a:cxnSpLocks/>
            <a:stCxn id="13" idx="2"/>
          </p:cNvCxnSpPr>
          <p:nvPr/>
        </p:nvCxnSpPr>
        <p:spPr>
          <a:xfrm flipH="1">
            <a:off x="2835228" y="5834206"/>
            <a:ext cx="96507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xmlns="" id="{2E4ED69E-0B15-5A40-830E-9E64C0541713}"/>
              </a:ext>
            </a:extLst>
          </p:cNvPr>
          <p:cNvSpPr/>
          <p:nvPr/>
        </p:nvSpPr>
        <p:spPr>
          <a:xfrm>
            <a:off x="1603194" y="5484014"/>
            <a:ext cx="1222560" cy="70038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ファイル</a:t>
            </a:r>
            <a:endParaRPr kumimoji="1" lang="en-US" altLang="ja-JP" b="1" dirty="0">
              <a:solidFill>
                <a:schemeClr val="tx1"/>
              </a:solidFill>
            </a:endParaRPr>
          </a:p>
          <a:p>
            <a:pPr algn="ctr"/>
            <a:r>
              <a:rPr kumimoji="1" lang="ja-JP" altLang="en-US" b="1" dirty="0">
                <a:solidFill>
                  <a:schemeClr val="tx1"/>
                </a:solidFill>
              </a:rPr>
              <a:t>システム</a:t>
            </a:r>
            <a:endParaRPr kumimoji="1" lang="en-US" b="1" dirty="0">
              <a:solidFill>
                <a:schemeClr val="tx1"/>
              </a:solidFill>
            </a:endParaRPr>
          </a:p>
        </p:txBody>
      </p:sp>
      <p:cxnSp>
        <p:nvCxnSpPr>
          <p:cNvPr id="20" name="直線矢印コネクタ 39">
            <a:extLst>
              <a:ext uri="{FF2B5EF4-FFF2-40B4-BE49-F238E27FC236}">
                <a16:creationId xmlns:a16="http://schemas.microsoft.com/office/drawing/2014/main" xmlns="" id="{22E23E4B-C571-574D-A94E-1E8C3FC46B05}"/>
              </a:ext>
            </a:extLst>
          </p:cNvPr>
          <p:cNvCxnSpPr>
            <a:cxnSpLocks/>
            <a:stCxn id="17" idx="1"/>
            <a:endCxn id="8" idx="6"/>
          </p:cNvCxnSpPr>
          <p:nvPr/>
        </p:nvCxnSpPr>
        <p:spPr>
          <a:xfrm flipH="1">
            <a:off x="1354228" y="5834206"/>
            <a:ext cx="248966"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226BEF89-3569-A54B-A717-E77A99C43AB8}"/>
              </a:ext>
            </a:extLst>
          </p:cNvPr>
          <p:cNvSpPr txBox="1"/>
          <p:nvPr/>
        </p:nvSpPr>
        <p:spPr>
          <a:xfrm>
            <a:off x="7467111" y="6109587"/>
            <a:ext cx="950901" cy="369332"/>
          </a:xfrm>
          <a:prstGeom prst="rect">
            <a:avLst/>
          </a:prstGeom>
          <a:noFill/>
        </p:spPr>
        <p:txBody>
          <a:bodyPr wrap="none" rtlCol="0">
            <a:spAutoFit/>
          </a:bodyPr>
          <a:lstStyle/>
          <a:p>
            <a:r>
              <a:rPr lang="ja-JP" altLang="en-US" dirty="0">
                <a:latin typeface="MS PGothic" charset="-128"/>
                <a:ea typeface="MS PGothic" charset="-128"/>
                <a:cs typeface="MS PGothic" charset="-128"/>
              </a:rPr>
              <a:t>ディスク</a:t>
            </a:r>
            <a:endParaRPr lang="en-US" dirty="0">
              <a:latin typeface="MS PGothic" charset="-128"/>
              <a:ea typeface="MS PGothic" charset="-128"/>
              <a:cs typeface="MS PGothic" charset="-128"/>
            </a:endParaRPr>
          </a:p>
        </p:txBody>
      </p:sp>
      <p:sp>
        <p:nvSpPr>
          <p:cNvPr id="24" name="Rectangle 23">
            <a:extLst>
              <a:ext uri="{FF2B5EF4-FFF2-40B4-BE49-F238E27FC236}">
                <a16:creationId xmlns:a16="http://schemas.microsoft.com/office/drawing/2014/main" xmlns="" id="{8FEDEB9A-D34A-E645-AE65-429B808AF189}"/>
              </a:ext>
            </a:extLst>
          </p:cNvPr>
          <p:cNvSpPr/>
          <p:nvPr/>
        </p:nvSpPr>
        <p:spPr>
          <a:xfrm>
            <a:off x="5880623" y="5941929"/>
            <a:ext cx="1131740" cy="68946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ディスク</a:t>
            </a:r>
            <a:endParaRPr kumimoji="1" lang="en-US" altLang="ja-JP" b="1" dirty="0">
              <a:solidFill>
                <a:schemeClr val="bg1"/>
              </a:solidFill>
            </a:endParaRPr>
          </a:p>
          <a:p>
            <a:pPr algn="ctr"/>
            <a:r>
              <a:rPr kumimoji="1" lang="ja-JP" altLang="en-US" b="1" dirty="0">
                <a:solidFill>
                  <a:schemeClr val="bg1"/>
                </a:solidFill>
              </a:rPr>
              <a:t>データ</a:t>
            </a:r>
            <a:endParaRPr kumimoji="1" lang="en-US" b="1" dirty="0">
              <a:solidFill>
                <a:schemeClr val="bg1"/>
              </a:solidFill>
            </a:endParaRPr>
          </a:p>
        </p:txBody>
      </p:sp>
    </p:spTree>
    <p:extLst>
      <p:ext uri="{BB962C8B-B14F-4D97-AF65-F5344CB8AC3E}">
        <p14:creationId xmlns:p14="http://schemas.microsoft.com/office/powerpoint/2010/main" val="197871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trips(down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500"/>
                                        <p:tgtEl>
                                          <p:spTgt spid="22"/>
                                        </p:tgtEl>
                                      </p:cBhvr>
                                    </p:animEffect>
                                  </p:childTnLst>
                                </p:cTn>
                              </p:par>
                            </p:childTnLst>
                          </p:cTn>
                        </p:par>
                        <p:par>
                          <p:cTn id="21" fill="hold">
                            <p:stCondLst>
                              <p:cond delay="500"/>
                            </p:stCondLst>
                            <p:childTnLst>
                              <p:par>
                                <p:cTn id="22" presetID="18" presetClass="entr" presetSubtype="1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strips(down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実験</a:t>
            </a:r>
            <a:endParaRPr lang="ja-JP" altLang="en-US" dirty="0"/>
          </a:p>
        </p:txBody>
      </p:sp>
      <p:sp>
        <p:nvSpPr>
          <p:cNvPr id="3" name="コンテンツ プレースホルダー 2"/>
          <p:cNvSpPr>
            <a:spLocks noGrp="1"/>
          </p:cNvSpPr>
          <p:nvPr>
            <p:ph idx="1"/>
          </p:nvPr>
        </p:nvSpPr>
        <p:spPr/>
        <p:txBody>
          <a:bodyPr/>
          <a:lstStyle/>
          <a:p>
            <a:pPr lvl="0"/>
            <a:r>
              <a:rPr lang="ja-JP" altLang="en-US" dirty="0"/>
              <a:t>目的</a:t>
            </a:r>
            <a:endParaRPr lang="en-US" altLang="ja-JP" dirty="0"/>
          </a:p>
          <a:p>
            <a:pPr lvl="1"/>
            <a:r>
              <a:rPr lang="en-US" altLang="ja-JP" dirty="0" err="1"/>
              <a:t>SGmonitor</a:t>
            </a:r>
            <a:r>
              <a:rPr lang="ja-JP" altLang="en-US" dirty="0"/>
              <a:t>を用いた</a:t>
            </a:r>
            <a:r>
              <a:rPr lang="en-US" altLang="ja-JP" dirty="0"/>
              <a:t>IDS</a:t>
            </a:r>
            <a:r>
              <a:rPr lang="ja-JP" altLang="en-US" dirty="0"/>
              <a:t>の動作を確認</a:t>
            </a:r>
            <a:endParaRPr lang="en-US" altLang="ja-JP" dirty="0"/>
          </a:p>
          <a:p>
            <a:pPr lvl="1"/>
            <a:r>
              <a:rPr lang="en-US" altLang="ja-JP" dirty="0"/>
              <a:t>IDS</a:t>
            </a:r>
            <a:r>
              <a:rPr lang="ja-JP" altLang="en-US" dirty="0"/>
              <a:t>による検知時間を測定</a:t>
            </a:r>
            <a:endParaRPr lang="en-US" altLang="ja-JP" dirty="0"/>
          </a:p>
          <a:p>
            <a:pPr lvl="2"/>
            <a:r>
              <a:rPr lang="ja-JP" altLang="en-US" dirty="0"/>
              <a:t>安全ではない従来手法と比較</a:t>
            </a:r>
            <a:endParaRPr lang="en-US" altLang="ja-JP" dirty="0"/>
          </a:p>
          <a:p>
            <a:pPr lvl="2"/>
            <a:r>
              <a:rPr lang="ja-JP" altLang="en-US" dirty="0"/>
              <a:t>メモリを監視する場合とディスクを監視する場合についてそれぞれ測定</a:t>
            </a:r>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13</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774071860"/>
              </p:ext>
            </p:extLst>
          </p:nvPr>
        </p:nvGraphicFramePr>
        <p:xfrm>
          <a:off x="191535" y="4554238"/>
          <a:ext cx="4280542" cy="1749328"/>
        </p:xfrm>
        <a:graphic>
          <a:graphicData uri="http://schemas.openxmlformats.org/drawingml/2006/table">
            <a:tbl>
              <a:tblPr firstRow="1" firstCol="1" bandRow="1">
                <a:tableStyleId>{7DF18680-E054-41AD-8BC1-D1AEF772440D}</a:tableStyleId>
              </a:tblPr>
              <a:tblGrid>
                <a:gridCol w="1786332">
                  <a:extLst>
                    <a:ext uri="{9D8B030D-6E8A-4147-A177-3AD203B41FA5}">
                      <a16:colId xmlns:a16="http://schemas.microsoft.com/office/drawing/2014/main" xmlns="" val="20000"/>
                    </a:ext>
                  </a:extLst>
                </a:gridCol>
                <a:gridCol w="2494210">
                  <a:extLst>
                    <a:ext uri="{9D8B030D-6E8A-4147-A177-3AD203B41FA5}">
                      <a16:colId xmlns:a16="http://schemas.microsoft.com/office/drawing/2014/main" xmlns="" val="20001"/>
                    </a:ext>
                  </a:extLst>
                </a:gridCol>
              </a:tblGrid>
              <a:tr h="437332">
                <a:tc>
                  <a:txBody>
                    <a:bodyPr/>
                    <a:lstStyle/>
                    <a:p>
                      <a:endParaRPr kumimoji="1" lang="ja-JP" altLang="en-US" dirty="0"/>
                    </a:p>
                  </a:txBody>
                  <a:tcPr/>
                </a:tc>
                <a:tc>
                  <a:txBody>
                    <a:bodyPr/>
                    <a:lstStyle/>
                    <a:p>
                      <a:pPr algn="ctr"/>
                      <a:r>
                        <a:rPr kumimoji="1" lang="ja-JP" altLang="en-US" dirty="0">
                          <a:solidFill>
                            <a:schemeClr val="tx1"/>
                          </a:solidFill>
                        </a:rPr>
                        <a:t>ホスト</a:t>
                      </a:r>
                    </a:p>
                  </a:txBody>
                  <a:tcPr/>
                </a:tc>
                <a:extLst>
                  <a:ext uri="{0D108BD9-81ED-4DB2-BD59-A6C34878D82A}">
                    <a16:rowId xmlns:a16="http://schemas.microsoft.com/office/drawing/2014/main" xmlns="" val="10000"/>
                  </a:ext>
                </a:extLst>
              </a:tr>
              <a:tr h="437332">
                <a:tc>
                  <a:txBody>
                    <a:bodyPr/>
                    <a:lstStyle/>
                    <a:p>
                      <a:pPr algn="ctr"/>
                      <a:r>
                        <a:rPr kumimoji="1" lang="en-US" altLang="ja-JP" dirty="0">
                          <a:solidFill>
                            <a:schemeClr val="tx1"/>
                          </a:solidFill>
                        </a:rPr>
                        <a:t>CPU</a:t>
                      </a:r>
                      <a:endParaRPr kumimoji="1" lang="ja-JP" altLang="en-US" dirty="0">
                        <a:solidFill>
                          <a:schemeClr val="tx1"/>
                        </a:solidFill>
                      </a:endParaRPr>
                    </a:p>
                  </a:txBody>
                  <a:tcPr/>
                </a:tc>
                <a:tc>
                  <a:txBody>
                    <a:bodyPr/>
                    <a:lstStyle/>
                    <a:p>
                      <a:pPr algn="ctr"/>
                      <a:r>
                        <a:rPr kumimoji="1" lang="en-US" altLang="ja-JP" dirty="0"/>
                        <a:t>Intel</a:t>
                      </a:r>
                      <a:r>
                        <a:rPr kumimoji="1" lang="en-US" altLang="ja-JP" baseline="0" dirty="0"/>
                        <a:t> Xeon E3-1225 v5</a:t>
                      </a:r>
                      <a:endParaRPr kumimoji="1" lang="ja-JP" altLang="en-US" dirty="0"/>
                    </a:p>
                  </a:txBody>
                  <a:tcPr/>
                </a:tc>
                <a:extLst>
                  <a:ext uri="{0D108BD9-81ED-4DB2-BD59-A6C34878D82A}">
                    <a16:rowId xmlns:a16="http://schemas.microsoft.com/office/drawing/2014/main" xmlns="" val="10001"/>
                  </a:ext>
                </a:extLst>
              </a:tr>
              <a:tr h="437332">
                <a:tc>
                  <a:txBody>
                    <a:bodyPr/>
                    <a:lstStyle/>
                    <a:p>
                      <a:pPr algn="ctr"/>
                      <a:r>
                        <a:rPr kumimoji="1" lang="ja-JP" altLang="en-US" dirty="0">
                          <a:solidFill>
                            <a:schemeClr val="tx1"/>
                          </a:solidFill>
                        </a:rPr>
                        <a:t>メモリ</a:t>
                      </a:r>
                    </a:p>
                  </a:txBody>
                  <a:tcPr/>
                </a:tc>
                <a:tc>
                  <a:txBody>
                    <a:bodyPr/>
                    <a:lstStyle/>
                    <a:p>
                      <a:pPr algn="ctr"/>
                      <a:r>
                        <a:rPr kumimoji="1" lang="en-US" altLang="ja-JP" dirty="0"/>
                        <a:t>8GB</a:t>
                      </a:r>
                      <a:endParaRPr kumimoji="1" lang="ja-JP" altLang="en-US" dirty="0"/>
                    </a:p>
                  </a:txBody>
                  <a:tcPr/>
                </a:tc>
                <a:extLst>
                  <a:ext uri="{0D108BD9-81ED-4DB2-BD59-A6C34878D82A}">
                    <a16:rowId xmlns:a16="http://schemas.microsoft.com/office/drawing/2014/main" xmlns="" val="10002"/>
                  </a:ext>
                </a:extLst>
              </a:tr>
              <a:tr h="437332">
                <a:tc>
                  <a:txBody>
                    <a:bodyPr/>
                    <a:lstStyle/>
                    <a:p>
                      <a:pPr algn="ctr"/>
                      <a:r>
                        <a:rPr kumimoji="1" lang="ja-JP" altLang="en-US" dirty="0">
                          <a:solidFill>
                            <a:schemeClr val="tx1"/>
                          </a:solidFill>
                        </a:rPr>
                        <a:t>仮想化システム</a:t>
                      </a:r>
                    </a:p>
                  </a:txBody>
                  <a:tcPr/>
                </a:tc>
                <a:tc>
                  <a:txBody>
                    <a:bodyPr/>
                    <a:lstStyle/>
                    <a:p>
                      <a:pPr algn="ctr"/>
                      <a:r>
                        <a:rPr kumimoji="1" lang="en-US" altLang="ja-JP" dirty="0"/>
                        <a:t>Xen-SGX 4.7</a:t>
                      </a:r>
                      <a:endParaRPr kumimoji="1" lang="ja-JP" altLang="en-US" dirty="0"/>
                    </a:p>
                  </a:txBody>
                  <a:tcPr/>
                </a:tc>
                <a:extLst>
                  <a:ext uri="{0D108BD9-81ED-4DB2-BD59-A6C34878D82A}">
                    <a16:rowId xmlns:a16="http://schemas.microsoft.com/office/drawing/2014/main" xmlns="" val="10003"/>
                  </a:ext>
                </a:extLst>
              </a:tr>
            </a:tbl>
          </a:graphicData>
        </a:graphic>
      </p:graphicFrame>
      <p:graphicFrame>
        <p:nvGraphicFramePr>
          <p:cNvPr id="8" name="表 6"/>
          <p:cNvGraphicFramePr>
            <a:graphicFrameLocks noGrp="1"/>
          </p:cNvGraphicFramePr>
          <p:nvPr>
            <p:extLst>
              <p:ext uri="{D42A27DB-BD31-4B8C-83A1-F6EECF244321}">
                <p14:modId xmlns:p14="http://schemas.microsoft.com/office/powerpoint/2010/main" val="616967951"/>
              </p:ext>
            </p:extLst>
          </p:nvPr>
        </p:nvGraphicFramePr>
        <p:xfrm>
          <a:off x="4609070" y="4522935"/>
          <a:ext cx="4255830" cy="1780630"/>
        </p:xfrm>
        <a:graphic>
          <a:graphicData uri="http://schemas.openxmlformats.org/drawingml/2006/table">
            <a:tbl>
              <a:tblPr firstRow="1" firstCol="1" bandRow="1">
                <a:tableStyleId>{7DF18680-E054-41AD-8BC1-D1AEF772440D}</a:tableStyleId>
              </a:tblPr>
              <a:tblGrid>
                <a:gridCol w="1310048">
                  <a:extLst>
                    <a:ext uri="{9D8B030D-6E8A-4147-A177-3AD203B41FA5}">
                      <a16:colId xmlns:a16="http://schemas.microsoft.com/office/drawing/2014/main" xmlns="" val="20000"/>
                    </a:ext>
                  </a:extLst>
                </a:gridCol>
                <a:gridCol w="1472891">
                  <a:extLst>
                    <a:ext uri="{9D8B030D-6E8A-4147-A177-3AD203B41FA5}">
                      <a16:colId xmlns:a16="http://schemas.microsoft.com/office/drawing/2014/main" xmlns="" val="20001"/>
                    </a:ext>
                  </a:extLst>
                </a:gridCol>
                <a:gridCol w="1472891">
                  <a:extLst>
                    <a:ext uri="{9D8B030D-6E8A-4147-A177-3AD203B41FA5}">
                      <a16:colId xmlns:a16="http://schemas.microsoft.com/office/drawing/2014/main" xmlns="" val="20002"/>
                    </a:ext>
                  </a:extLst>
                </a:gridCol>
              </a:tblGrid>
              <a:tr h="484162">
                <a:tc>
                  <a:txBody>
                    <a:bodyPr/>
                    <a:lstStyle/>
                    <a:p>
                      <a:endParaRPr kumimoji="1" lang="ja-JP" altLang="en-US" dirty="0"/>
                    </a:p>
                  </a:txBody>
                  <a:tcPr/>
                </a:tc>
                <a:tc>
                  <a:txBody>
                    <a:bodyPr/>
                    <a:lstStyle/>
                    <a:p>
                      <a:pPr algn="ctr"/>
                      <a:r>
                        <a:rPr kumimoji="1" lang="ja-JP" altLang="en-US" dirty="0">
                          <a:solidFill>
                            <a:schemeClr val="tx1"/>
                          </a:solidFill>
                        </a:rPr>
                        <a:t>監視対象</a:t>
                      </a:r>
                      <a:r>
                        <a:rPr kumimoji="1" lang="en-US" altLang="ja-JP" dirty="0">
                          <a:solidFill>
                            <a:schemeClr val="tx1"/>
                          </a:solidFill>
                        </a:rPr>
                        <a:t>VM</a:t>
                      </a:r>
                      <a:endParaRPr kumimoji="1" lang="ja-JP" altLang="en-US" dirty="0">
                        <a:solidFill>
                          <a:schemeClr val="tx1"/>
                        </a:solidFill>
                      </a:endParaRPr>
                    </a:p>
                  </a:txBody>
                  <a:tcPr/>
                </a:tc>
                <a:tc>
                  <a:txBody>
                    <a:bodyPr/>
                    <a:lstStyle/>
                    <a:p>
                      <a:pPr algn="ctr"/>
                      <a:r>
                        <a:rPr kumimoji="1" lang="en-US" altLang="ja-JP" dirty="0">
                          <a:solidFill>
                            <a:schemeClr val="tx1"/>
                          </a:solidFill>
                        </a:rPr>
                        <a:t>IDS</a:t>
                      </a:r>
                      <a:r>
                        <a:rPr kumimoji="1" lang="ja-JP" altLang="en-US" strike="sngStrike" dirty="0">
                          <a:solidFill>
                            <a:schemeClr val="tx1"/>
                          </a:solidFill>
                        </a:rPr>
                        <a:t>専</a:t>
                      </a:r>
                      <a:r>
                        <a:rPr kumimoji="1" lang="ja-JP" altLang="en-US" dirty="0">
                          <a:solidFill>
                            <a:schemeClr val="tx1"/>
                          </a:solidFill>
                        </a:rPr>
                        <a:t>用</a:t>
                      </a:r>
                      <a:r>
                        <a:rPr kumimoji="1" lang="en-US" altLang="ja-JP" dirty="0">
                          <a:solidFill>
                            <a:schemeClr val="tx1"/>
                          </a:solidFill>
                        </a:rPr>
                        <a:t>VM</a:t>
                      </a:r>
                      <a:endParaRPr kumimoji="1" lang="ja-JP" altLang="en-US" dirty="0">
                        <a:solidFill>
                          <a:schemeClr val="tx1"/>
                        </a:solidFill>
                      </a:endParaRPr>
                    </a:p>
                  </a:txBody>
                  <a:tcPr/>
                </a:tc>
                <a:extLst>
                  <a:ext uri="{0D108BD9-81ED-4DB2-BD59-A6C34878D82A}">
                    <a16:rowId xmlns:a16="http://schemas.microsoft.com/office/drawing/2014/main" xmlns="" val="10000"/>
                  </a:ext>
                </a:extLst>
              </a:tr>
              <a:tr h="484162">
                <a:tc>
                  <a:txBody>
                    <a:bodyPr/>
                    <a:lstStyle/>
                    <a:p>
                      <a:pPr algn="ctr"/>
                      <a:r>
                        <a:rPr kumimoji="1" lang="ja-JP" altLang="en-US" dirty="0">
                          <a:solidFill>
                            <a:schemeClr val="tx1"/>
                          </a:solidFill>
                        </a:rPr>
                        <a:t>仮想</a:t>
                      </a:r>
                      <a:r>
                        <a:rPr kumimoji="1" lang="en-US" altLang="ja-JP" dirty="0">
                          <a:solidFill>
                            <a:schemeClr val="tx1"/>
                          </a:solidFill>
                        </a:rPr>
                        <a:t>CPU</a:t>
                      </a:r>
                      <a:r>
                        <a:rPr kumimoji="1" lang="ja-JP" altLang="en-US" dirty="0">
                          <a:solidFill>
                            <a:schemeClr val="tx1"/>
                          </a:solidFill>
                        </a:rPr>
                        <a:t>数</a:t>
                      </a:r>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extLst>
                  <a:ext uri="{0D108BD9-81ED-4DB2-BD59-A6C34878D82A}">
                    <a16:rowId xmlns:a16="http://schemas.microsoft.com/office/drawing/2014/main" xmlns="" val="10001"/>
                  </a:ext>
                </a:extLst>
              </a:tr>
              <a:tr h="406153">
                <a:tc>
                  <a:txBody>
                    <a:bodyPr/>
                    <a:lstStyle/>
                    <a:p>
                      <a:pPr algn="ctr"/>
                      <a:r>
                        <a:rPr kumimoji="1" lang="ja-JP" altLang="en-US" dirty="0">
                          <a:solidFill>
                            <a:schemeClr val="tx1"/>
                          </a:solidFill>
                        </a:rPr>
                        <a:t>メモリ</a:t>
                      </a:r>
                    </a:p>
                  </a:txBody>
                  <a:tcPr/>
                </a:tc>
                <a:tc>
                  <a:txBody>
                    <a:bodyPr/>
                    <a:lstStyle/>
                    <a:p>
                      <a:pPr algn="ctr"/>
                      <a:r>
                        <a:rPr kumimoji="1" lang="en-US" altLang="ja-JP" dirty="0"/>
                        <a:t>2GB</a:t>
                      </a:r>
                      <a:endParaRPr kumimoji="1" lang="ja-JP" altLang="en-US" dirty="0"/>
                    </a:p>
                  </a:txBody>
                  <a:tcPr/>
                </a:tc>
                <a:tc>
                  <a:txBody>
                    <a:bodyPr/>
                    <a:lstStyle/>
                    <a:p>
                      <a:pPr algn="ctr"/>
                      <a:r>
                        <a:rPr kumimoji="1" lang="en-US" altLang="ja-JP" dirty="0"/>
                        <a:t>2GB</a:t>
                      </a:r>
                      <a:endParaRPr kumimoji="1" lang="ja-JP" altLang="en-US" dirty="0"/>
                    </a:p>
                  </a:txBody>
                  <a:tcPr/>
                </a:tc>
                <a:extLst>
                  <a:ext uri="{0D108BD9-81ED-4DB2-BD59-A6C34878D82A}">
                    <a16:rowId xmlns:a16="http://schemas.microsoft.com/office/drawing/2014/main" xmlns="" val="10002"/>
                  </a:ext>
                </a:extLst>
              </a:tr>
              <a:tr h="406153">
                <a:tc>
                  <a:txBody>
                    <a:bodyPr/>
                    <a:lstStyle/>
                    <a:p>
                      <a:pPr algn="ctr"/>
                      <a:r>
                        <a:rPr kumimoji="1" lang="en-US" altLang="ja-JP" dirty="0">
                          <a:solidFill>
                            <a:schemeClr val="tx1"/>
                          </a:solidFill>
                        </a:rPr>
                        <a:t>OS</a:t>
                      </a:r>
                      <a:endParaRPr kumimoji="1" lang="ja-JP" altLang="en-US" dirty="0">
                        <a:solidFill>
                          <a:schemeClr val="tx1"/>
                        </a:solidFill>
                      </a:endParaRPr>
                    </a:p>
                  </a:txBody>
                  <a:tcPr/>
                </a:tc>
                <a:tc>
                  <a:txBody>
                    <a:bodyPr/>
                    <a:lstStyle/>
                    <a:p>
                      <a:pPr algn="ctr"/>
                      <a:r>
                        <a:rPr kumimoji="1" lang="en-US" altLang="ja-JP" dirty="0"/>
                        <a:t>Linux 4.4</a:t>
                      </a:r>
                      <a:endParaRPr kumimoji="1" lang="ja-JP" altLang="en-US" dirty="0"/>
                    </a:p>
                  </a:txBody>
                  <a:tcPr/>
                </a:tc>
                <a:tc>
                  <a:txBody>
                    <a:bodyPr/>
                    <a:lstStyle/>
                    <a:p>
                      <a:pPr algn="ctr"/>
                      <a:r>
                        <a:rPr kumimoji="1" lang="en-US" altLang="ja-JP" dirty="0"/>
                        <a:t>Linux 4.4</a:t>
                      </a:r>
                      <a:endParaRPr kumimoji="1" lang="ja-JP" alt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3055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IDS</a:t>
            </a:r>
            <a:r>
              <a:rPr lang="ja-JP" altLang="en-US"/>
              <a:t>の動作確認</a:t>
            </a:r>
            <a:endParaRPr lang="ja-JP" altLang="en-US" dirty="0"/>
          </a:p>
        </p:txBody>
      </p:sp>
      <p:sp>
        <p:nvSpPr>
          <p:cNvPr id="3" name="コンテンツ プレースホルダー 2"/>
          <p:cNvSpPr>
            <a:spLocks noGrp="1"/>
          </p:cNvSpPr>
          <p:nvPr>
            <p:ph idx="1"/>
          </p:nvPr>
        </p:nvSpPr>
        <p:spPr>
          <a:xfrm>
            <a:off x="628649" y="1825625"/>
            <a:ext cx="8097661" cy="4351338"/>
          </a:xfrm>
        </p:spPr>
        <p:txBody>
          <a:bodyPr/>
          <a:lstStyle/>
          <a:p>
            <a:r>
              <a:rPr lang="ja-JP" altLang="en-US" dirty="0"/>
              <a:t>実際のマルウェアをエミュレート</a:t>
            </a:r>
            <a:endParaRPr lang="en-US" altLang="ja-JP" dirty="0"/>
          </a:p>
          <a:p>
            <a:pPr lvl="1"/>
            <a:r>
              <a:rPr lang="en-US" altLang="ja-JP" dirty="0" err="1"/>
              <a:t>kworkerds</a:t>
            </a:r>
            <a:r>
              <a:rPr lang="ja-JP" altLang="en-US" dirty="0"/>
              <a:t>プロセスを実行</a:t>
            </a:r>
            <a:endParaRPr lang="en-US" altLang="ja-JP" dirty="0"/>
          </a:p>
          <a:p>
            <a:pPr lvl="1"/>
            <a:r>
              <a:rPr lang="en-US" altLang="ja-JP" dirty="0"/>
              <a:t>adore</a:t>
            </a:r>
            <a:r>
              <a:rPr lang="ja-JP" altLang="en-US" dirty="0"/>
              <a:t>カーネルモジュールをインストール</a:t>
            </a:r>
            <a:endParaRPr lang="en-US" altLang="ja-JP" dirty="0"/>
          </a:p>
          <a:p>
            <a:pPr lvl="1"/>
            <a:r>
              <a:rPr lang="en-US" altLang="ja-JP" dirty="0"/>
              <a:t>2001</a:t>
            </a:r>
            <a:r>
              <a:rPr lang="ja-JP" altLang="en-US" dirty="0"/>
              <a:t>番ポートへのネットワーク接続を確立</a:t>
            </a:r>
            <a:endParaRPr lang="en-US" altLang="ja-JP" dirty="0"/>
          </a:p>
          <a:p>
            <a:pPr lvl="1"/>
            <a:r>
              <a:rPr lang="en-US" altLang="ja-JP" dirty="0"/>
              <a:t>/</a:t>
            </a:r>
            <a:r>
              <a:rPr lang="en-US" altLang="ja-JP" dirty="0" err="1"/>
              <a:t>etc</a:t>
            </a:r>
            <a:r>
              <a:rPr lang="en-US" altLang="ja-JP" dirty="0"/>
              <a:t>/</a:t>
            </a:r>
            <a:r>
              <a:rPr lang="en-US" altLang="ja-JP" dirty="0" err="1"/>
              <a:t>xig</a:t>
            </a:r>
            <a:r>
              <a:rPr lang="ja-JP" altLang="en-US" dirty="0"/>
              <a:t>ファイルを作成</a:t>
            </a:r>
            <a:endParaRPr lang="en-US" altLang="ja-JP" dirty="0"/>
          </a:p>
          <a:p>
            <a:r>
              <a:rPr lang="en-US" altLang="ja-JP" dirty="0" err="1"/>
              <a:t>SGmonitor</a:t>
            </a:r>
            <a:r>
              <a:rPr lang="ja-JP" altLang="en-US" dirty="0"/>
              <a:t>を用いて開発した</a:t>
            </a:r>
            <a:r>
              <a:rPr lang="en-US" altLang="ja-JP" dirty="0"/>
              <a:t>IDS</a:t>
            </a:r>
            <a:r>
              <a:rPr lang="ja-JP" altLang="en-US" dirty="0"/>
              <a:t>を実行</a:t>
            </a:r>
            <a:endParaRPr lang="en-US" altLang="ja-JP" dirty="0"/>
          </a:p>
          <a:p>
            <a:pPr lvl="1"/>
            <a:r>
              <a:rPr lang="ja-JP" altLang="en-US" dirty="0"/>
              <a:t>不正なプロセス、カーネルモジュール、通信、ファイルを検知することができた</a:t>
            </a:r>
            <a:endParaRPr lang="en-US" altLang="ja-JP" dirty="0"/>
          </a:p>
          <a:p>
            <a:pPr lvl="1"/>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14</a:t>
            </a:fld>
            <a:endParaRPr lang="ja-JP" altLang="en-US"/>
          </a:p>
        </p:txBody>
      </p:sp>
      <p:sp>
        <p:nvSpPr>
          <p:cNvPr id="9" name="テキスト ボックス 8"/>
          <p:cNvSpPr txBox="1"/>
          <p:nvPr/>
        </p:nvSpPr>
        <p:spPr>
          <a:xfrm>
            <a:off x="-1016000" y="4628444"/>
            <a:ext cx="184731" cy="369332"/>
          </a:xfrm>
          <a:prstGeom prst="rect">
            <a:avLst/>
          </a:prstGeom>
          <a:noFill/>
        </p:spPr>
        <p:txBody>
          <a:bodyPr wrap="none" rtlCol="0">
            <a:spAutoFit/>
          </a:bodyPr>
          <a:lstStyle/>
          <a:p>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9325"/>
            <a:ext cx="9144000" cy="1092574"/>
          </a:xfrm>
          <a:prstGeom prst="rect">
            <a:avLst/>
          </a:prstGeom>
        </p:spPr>
      </p:pic>
    </p:spTree>
    <p:extLst>
      <p:ext uri="{BB962C8B-B14F-4D97-AF65-F5344CB8AC3E}">
        <p14:creationId xmlns:p14="http://schemas.microsoft.com/office/powerpoint/2010/main" val="164898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IDS</a:t>
            </a:r>
            <a:r>
              <a:rPr lang="ja-JP" altLang="en-US" dirty="0"/>
              <a:t>の検知時間（メモリ）</a:t>
            </a:r>
            <a:endParaRPr lang="ja-JP" altLang="en-US" strike="sngStrike" dirty="0">
              <a:solidFill>
                <a:srgbClr val="FF0000"/>
              </a:solidFill>
            </a:endParaRPr>
          </a:p>
        </p:txBody>
      </p:sp>
      <p:sp>
        <p:nvSpPr>
          <p:cNvPr id="6" name="コンテンツ プレースホルダー 5"/>
          <p:cNvSpPr>
            <a:spLocks noGrp="1"/>
          </p:cNvSpPr>
          <p:nvPr>
            <p:ph idx="1"/>
          </p:nvPr>
        </p:nvSpPr>
        <p:spPr/>
        <p:txBody>
          <a:bodyPr/>
          <a:lstStyle/>
          <a:p>
            <a:r>
              <a:rPr lang="en-US" altLang="ja-JP" dirty="0"/>
              <a:t>IDS</a:t>
            </a:r>
            <a:r>
              <a:rPr lang="ja-JP" altLang="en-US" dirty="0"/>
              <a:t>が</a:t>
            </a:r>
            <a:r>
              <a:rPr lang="en-US" altLang="ja-JP" dirty="0"/>
              <a:t>OS</a:t>
            </a:r>
            <a:r>
              <a:rPr lang="ja-JP" altLang="en-US" dirty="0"/>
              <a:t>データを取得して侵入検知を行うのにかかる時間を測定</a:t>
            </a:r>
            <a:endParaRPr lang="en-US" altLang="ja-JP" dirty="0"/>
          </a:p>
          <a:p>
            <a:pPr lvl="1"/>
            <a:r>
              <a:rPr lang="ja-JP" altLang="en-US" dirty="0"/>
              <a:t>暗号化を行わない場合は従来手法の</a:t>
            </a:r>
            <a:r>
              <a:rPr lang="en-US" altLang="ja-JP" dirty="0"/>
              <a:t>1.4</a:t>
            </a:r>
            <a:r>
              <a:rPr lang="ja-JP" altLang="en-US" dirty="0"/>
              <a:t>倍</a:t>
            </a:r>
            <a:endParaRPr lang="en-US" altLang="ja-JP" dirty="0"/>
          </a:p>
          <a:p>
            <a:pPr lvl="2"/>
            <a:r>
              <a:rPr lang="ja-JP" altLang="en-US" dirty="0"/>
              <a:t>エンクレイヴを用いるオーバヘッドのため</a:t>
            </a:r>
            <a:endParaRPr lang="en-US" altLang="ja-JP" dirty="0"/>
          </a:p>
          <a:p>
            <a:pPr lvl="1"/>
            <a:r>
              <a:rPr lang="ja-JP" altLang="en-US" dirty="0"/>
              <a:t>暗号化を行う場合は従来手法の</a:t>
            </a:r>
            <a:r>
              <a:rPr lang="en-US" altLang="ja-JP" dirty="0"/>
              <a:t>1.9</a:t>
            </a:r>
            <a:r>
              <a:rPr lang="ja-JP" altLang="en-US" dirty="0"/>
              <a:t>倍</a:t>
            </a:r>
            <a:endParaRPr lang="en-US" altLang="ja-JP" dirty="0"/>
          </a:p>
          <a:p>
            <a:pPr lvl="2"/>
            <a:r>
              <a:rPr lang="en-US" altLang="ja-JP" dirty="0"/>
              <a:t>AES-NI</a:t>
            </a:r>
            <a:r>
              <a:rPr lang="ja-JP" altLang="en-US" dirty="0"/>
              <a:t>を用いないと</a:t>
            </a:r>
            <a:r>
              <a:rPr lang="en-US" altLang="ja-JP" dirty="0"/>
              <a:t>3.4</a:t>
            </a:r>
            <a:r>
              <a:rPr lang="ja-JP" altLang="en-US" dirty="0"/>
              <a:t>倍に増加</a:t>
            </a:r>
            <a:endParaRPr lang="en-US" altLang="ja-JP" dirty="0"/>
          </a:p>
          <a:p>
            <a:pPr lvl="1"/>
            <a:r>
              <a:rPr lang="ja-JP" altLang="en-US" dirty="0"/>
              <a:t>いずれも検知時間は短い</a:t>
            </a:r>
            <a:endParaRPr lang="en-US" altLang="ja-JP" dirty="0"/>
          </a:p>
          <a:p>
            <a:pPr lvl="1"/>
            <a:endParaRPr lang="en-US" altLang="ja-JP" dirty="0"/>
          </a:p>
          <a:p>
            <a:pPr lvl="2"/>
            <a:endParaRPr lang="en-US" altLang="ja-JP" dirty="0"/>
          </a:p>
          <a:p>
            <a:pPr lvl="2"/>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15</a:t>
            </a:fld>
            <a:endParaRPr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1195736420"/>
              </p:ext>
            </p:extLst>
          </p:nvPr>
        </p:nvGraphicFramePr>
        <p:xfrm>
          <a:off x="703791" y="4639733"/>
          <a:ext cx="7736417" cy="2218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9474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IDS</a:t>
            </a:r>
            <a:r>
              <a:rPr lang="ja-JP" altLang="en-US" dirty="0"/>
              <a:t>の検知時間（ディスク）</a:t>
            </a:r>
            <a:endParaRPr lang="ja-JP" altLang="en-US" strike="sngStrike" dirty="0">
              <a:solidFill>
                <a:srgbClr val="FF0000"/>
              </a:solidFill>
            </a:endParaRPr>
          </a:p>
        </p:txBody>
      </p:sp>
      <p:sp>
        <p:nvSpPr>
          <p:cNvPr id="6" name="コンテンツ プレースホルダー 5"/>
          <p:cNvSpPr>
            <a:spLocks noGrp="1"/>
          </p:cNvSpPr>
          <p:nvPr>
            <p:ph idx="1"/>
          </p:nvPr>
        </p:nvSpPr>
        <p:spPr/>
        <p:txBody>
          <a:bodyPr/>
          <a:lstStyle/>
          <a:p>
            <a:r>
              <a:rPr lang="en-US" altLang="ja-JP" dirty="0"/>
              <a:t>IDS</a:t>
            </a:r>
            <a:r>
              <a:rPr lang="ja-JP" altLang="en-US" dirty="0"/>
              <a:t>がファイルデータを取得して侵入検知を行うのにかかる時間を測定</a:t>
            </a:r>
            <a:endParaRPr lang="en-US" altLang="ja-JP" dirty="0"/>
          </a:p>
          <a:p>
            <a:pPr lvl="1"/>
            <a:r>
              <a:rPr lang="en-US" altLang="ja-JP" dirty="0" err="1"/>
              <a:t>SGmonitor</a:t>
            </a:r>
            <a:r>
              <a:rPr lang="ja-JP" altLang="en-US" dirty="0"/>
              <a:t>は従来手法の</a:t>
            </a:r>
            <a:r>
              <a:rPr lang="en-US" altLang="ja-JP" dirty="0"/>
              <a:t>2.9</a:t>
            </a:r>
            <a:r>
              <a:rPr lang="ja-JP" altLang="en-US" dirty="0"/>
              <a:t>倍</a:t>
            </a:r>
            <a:endParaRPr lang="en-US" altLang="ja-JP" dirty="0"/>
          </a:p>
          <a:p>
            <a:pPr lvl="2"/>
            <a:r>
              <a:rPr lang="ja-JP" altLang="en-US" dirty="0"/>
              <a:t>エンクレイヴ内でファイルシステムを動かすため</a:t>
            </a:r>
            <a:endParaRPr lang="en-US" altLang="ja-JP" dirty="0"/>
          </a:p>
          <a:p>
            <a:pPr lvl="2"/>
            <a:r>
              <a:rPr lang="en-US" altLang="ja-JP" dirty="0"/>
              <a:t>OCALL</a:t>
            </a:r>
            <a:r>
              <a:rPr lang="ja-JP" altLang="en-US" dirty="0"/>
              <a:t>を用いて仮想ディスクにアクセスするため</a:t>
            </a:r>
            <a:endParaRPr lang="en-US" altLang="ja-JP" dirty="0"/>
          </a:p>
          <a:p>
            <a:pPr lvl="2"/>
            <a:endParaRPr lang="en-US" altLang="ja-JP" dirty="0"/>
          </a:p>
          <a:p>
            <a:pPr lvl="2"/>
            <a:endParaRPr lang="en-US" altLang="ja-JP" dirty="0"/>
          </a:p>
          <a:p>
            <a:pPr lvl="2"/>
            <a:endParaRPr lang="en-US" altLang="ja-JP" dirty="0"/>
          </a:p>
          <a:p>
            <a:pPr lvl="1"/>
            <a:endParaRPr lang="en-US" altLang="ja-JP" dirty="0"/>
          </a:p>
          <a:p>
            <a:pPr lvl="1"/>
            <a:endParaRPr lang="en-US" altLang="ja-JP" dirty="0"/>
          </a:p>
          <a:p>
            <a:pPr lvl="2"/>
            <a:endParaRPr lang="en-US" altLang="ja-JP" dirty="0"/>
          </a:p>
          <a:p>
            <a:pPr lvl="2"/>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16</a:t>
            </a:fld>
            <a:endParaRPr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459256732"/>
              </p:ext>
            </p:extLst>
          </p:nvPr>
        </p:nvGraphicFramePr>
        <p:xfrm>
          <a:off x="805392" y="3905956"/>
          <a:ext cx="7533216" cy="2952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65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まとめ</a:t>
            </a:r>
            <a:endParaRPr lang="ja-JP" altLang="en-US" dirty="0"/>
          </a:p>
        </p:txBody>
      </p:sp>
      <p:sp>
        <p:nvSpPr>
          <p:cNvPr id="3" name="コンテンツ プレースホルダー 2"/>
          <p:cNvSpPr>
            <a:spLocks noGrp="1"/>
          </p:cNvSpPr>
          <p:nvPr>
            <p:ph idx="1"/>
          </p:nvPr>
        </p:nvSpPr>
        <p:spPr/>
        <p:txBody>
          <a:bodyPr>
            <a:normAutofit/>
          </a:bodyPr>
          <a:lstStyle/>
          <a:p>
            <a:pPr lvl="0"/>
            <a:r>
              <a:rPr lang="en-US" altLang="ja-JP" dirty="0"/>
              <a:t>Intel SGX</a:t>
            </a:r>
            <a:r>
              <a:rPr lang="ja-JP" altLang="en-US" dirty="0"/>
              <a:t>を用いて</a:t>
            </a:r>
            <a:r>
              <a:rPr lang="en-US" altLang="ja-JP" dirty="0"/>
              <a:t>IDS</a:t>
            </a:r>
            <a:r>
              <a:rPr lang="ja-JP" altLang="en-US" dirty="0"/>
              <a:t>を保護し、クラウド内で</a:t>
            </a:r>
            <a:r>
              <a:rPr lang="en-US" altLang="ja-JP" dirty="0"/>
              <a:t>VM</a:t>
            </a:r>
            <a:r>
              <a:rPr lang="ja-JP" altLang="en-US" dirty="0"/>
              <a:t>を安全に監視するシステム</a:t>
            </a:r>
            <a:r>
              <a:rPr lang="en-US" altLang="ja-JP" dirty="0" err="1"/>
              <a:t>SGmonitor</a:t>
            </a:r>
            <a:r>
              <a:rPr lang="ja-JP" altLang="en-US" dirty="0"/>
              <a:t>を提案</a:t>
            </a:r>
            <a:endParaRPr lang="en-US" altLang="ja-JP" dirty="0"/>
          </a:p>
          <a:p>
            <a:pPr lvl="1"/>
            <a:r>
              <a:rPr lang="ja-JP" altLang="en-US" dirty="0"/>
              <a:t>エンクレイヴ内で</a:t>
            </a:r>
            <a:r>
              <a:rPr lang="en-US" altLang="ja-JP" dirty="0"/>
              <a:t>IDS</a:t>
            </a:r>
            <a:r>
              <a:rPr lang="ja-JP" altLang="en-US" dirty="0"/>
              <a:t>を安全に実行</a:t>
            </a:r>
            <a:endParaRPr lang="en-US" altLang="ja-JP" dirty="0"/>
          </a:p>
          <a:p>
            <a:pPr lvl="1"/>
            <a:r>
              <a:rPr lang="en-US" altLang="ja-JP" dirty="0"/>
              <a:t>VM</a:t>
            </a:r>
            <a:r>
              <a:rPr lang="ja-JP" altLang="en-US" dirty="0"/>
              <a:t>のメモリやディスクを安全に監視</a:t>
            </a:r>
            <a:endParaRPr lang="en-US" altLang="ja-JP" dirty="0"/>
          </a:p>
          <a:p>
            <a:pPr lvl="1"/>
            <a:r>
              <a:rPr lang="en-US" altLang="ja-JP" dirty="0"/>
              <a:t>IDS</a:t>
            </a:r>
            <a:r>
              <a:rPr lang="ja-JP" altLang="en-US" dirty="0"/>
              <a:t>を</a:t>
            </a:r>
            <a:r>
              <a:rPr lang="en-US" altLang="ja-JP" dirty="0"/>
              <a:t>OS</a:t>
            </a:r>
            <a:r>
              <a:rPr lang="ja-JP" altLang="en-US" dirty="0"/>
              <a:t>の拡張機能のように開発可能</a:t>
            </a:r>
            <a:endParaRPr lang="en-US" altLang="ja-JP" dirty="0"/>
          </a:p>
          <a:p>
            <a:pPr lvl="1"/>
            <a:r>
              <a:rPr lang="ja-JP" altLang="en-US" dirty="0"/>
              <a:t>開発した</a:t>
            </a:r>
            <a:r>
              <a:rPr lang="en-US" altLang="ja-JP" dirty="0"/>
              <a:t>IDS</a:t>
            </a:r>
            <a:r>
              <a:rPr lang="ja-JP" altLang="en-US" dirty="0"/>
              <a:t>を用いて動作および性能を確認</a:t>
            </a:r>
            <a:endParaRPr lang="en-US" altLang="ja-JP" dirty="0"/>
          </a:p>
          <a:p>
            <a:r>
              <a:rPr lang="ja-JP" altLang="en-US" dirty="0"/>
              <a:t>今後の課題</a:t>
            </a:r>
            <a:endParaRPr lang="en-US" altLang="ja-JP" dirty="0"/>
          </a:p>
          <a:p>
            <a:pPr lvl="1"/>
            <a:r>
              <a:rPr lang="ja-JP" altLang="en-US" dirty="0"/>
              <a:t>監視対象</a:t>
            </a:r>
            <a:r>
              <a:rPr lang="en-US" altLang="ja-JP" dirty="0"/>
              <a:t>VM</a:t>
            </a:r>
            <a:r>
              <a:rPr lang="ja-JP" altLang="en-US" dirty="0"/>
              <a:t>において暗号化ディスクを使用</a:t>
            </a:r>
            <a:endParaRPr lang="en-US" altLang="ja-JP" dirty="0"/>
          </a:p>
          <a:p>
            <a:pPr lvl="1"/>
            <a:r>
              <a:rPr lang="ja-JP" altLang="en-US" dirty="0"/>
              <a:t>エンクレイヴとハイパーバイザ間で安全に鍵共有</a:t>
            </a:r>
            <a:endParaRPr lang="en-US" altLang="ja-JP" dirty="0"/>
          </a:p>
          <a:p>
            <a:pPr lvl="1"/>
            <a:r>
              <a:rPr lang="en-US" altLang="ja-JP" dirty="0"/>
              <a:t>VM</a:t>
            </a:r>
            <a:r>
              <a:rPr lang="ja-JP" altLang="en-US" dirty="0"/>
              <a:t>からのデータ取得の整合性を確認</a:t>
            </a:r>
            <a:endParaRPr lang="en-US" altLang="ja-JP" dirty="0"/>
          </a:p>
        </p:txBody>
      </p:sp>
      <p:sp>
        <p:nvSpPr>
          <p:cNvPr id="35" name="スライド番号プレースホルダー 34"/>
          <p:cNvSpPr>
            <a:spLocks noGrp="1"/>
          </p:cNvSpPr>
          <p:nvPr>
            <p:ph type="sldNum" sz="quarter" idx="12"/>
          </p:nvPr>
        </p:nvSpPr>
        <p:spPr/>
        <p:txBody>
          <a:bodyPr/>
          <a:lstStyle/>
          <a:p>
            <a:fld id="{40CFCFFC-D99B-AD4B-B43B-3D0DBB0BA1FA}" type="slidenum">
              <a:rPr lang="ja-JP" altLang="en-US" smtClean="0"/>
              <a:pPr/>
              <a:t>17</a:t>
            </a:fld>
            <a:endParaRPr lang="ja-JP" altLang="en-US"/>
          </a:p>
        </p:txBody>
      </p:sp>
    </p:spTree>
    <p:extLst>
      <p:ext uri="{BB962C8B-B14F-4D97-AF65-F5344CB8AC3E}">
        <p14:creationId xmlns:p14="http://schemas.microsoft.com/office/powerpoint/2010/main" val="1268304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1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p:cNvSpPr>
            <a:spLocks noChangeAspect="1" noEditPoints="1" noChangeArrowheads="1"/>
          </p:cNvSpPr>
          <p:nvPr/>
        </p:nvSpPr>
        <p:spPr bwMode="auto">
          <a:xfrm>
            <a:off x="4378581" y="4043153"/>
            <a:ext cx="4019387" cy="2402479"/>
          </a:xfrm>
          <a:custGeom>
            <a:avLst/>
            <a:gdLst>
              <a:gd name="T0" fmla="*/ 5190 w 21600"/>
              <a:gd name="T1" fmla="*/ 500063 h 21600"/>
              <a:gd name="T2" fmla="*/ 836612 w 21600"/>
              <a:gd name="T3" fmla="*/ 999060 h 21600"/>
              <a:gd name="T4" fmla="*/ 1671831 w 21600"/>
              <a:gd name="T5" fmla="*/ 500063 h 21600"/>
              <a:gd name="T6" fmla="*/ 836612 w 21600"/>
              <a:gd name="T7" fmla="*/ 5718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blurRad="63500" dist="107763" dir="2700000" algn="ctr" rotWithShape="0">
              <a:srgbClr val="000000">
                <a:alpha val="74998"/>
              </a:srgbClr>
            </a:outerShdw>
          </a:effectLst>
        </p:spPr>
        <p:txBody>
          <a:bodyPr anchor="ctr"/>
          <a:lstStyle/>
          <a:p>
            <a:pPr algn="ctr">
              <a:defRPr/>
            </a:pPr>
            <a:endParaRPr lang="en-US" altLang="ja-JP" sz="1350" dirty="0"/>
          </a:p>
        </p:txBody>
      </p:sp>
      <p:sp>
        <p:nvSpPr>
          <p:cNvPr id="2" name="タイトル 1"/>
          <p:cNvSpPr>
            <a:spLocks noGrp="1"/>
          </p:cNvSpPr>
          <p:nvPr>
            <p:ph type="title"/>
          </p:nvPr>
        </p:nvSpPr>
        <p:spPr/>
        <p:txBody>
          <a:bodyPr/>
          <a:lstStyle/>
          <a:p>
            <a:r>
              <a:rPr lang="ja-JP" altLang="en-US" dirty="0"/>
              <a:t>侵入検知システム（</a:t>
            </a:r>
            <a:r>
              <a:rPr lang="en-US" altLang="ja-JP" dirty="0"/>
              <a:t>IDS</a:t>
            </a:r>
            <a:r>
              <a:rPr lang="ja-JP" altLang="en-US" dirty="0"/>
              <a:t>）</a:t>
            </a:r>
          </a:p>
        </p:txBody>
      </p:sp>
      <p:sp>
        <p:nvSpPr>
          <p:cNvPr id="3" name="コンテンツ プレースホルダー 2"/>
          <p:cNvSpPr>
            <a:spLocks noGrp="1"/>
          </p:cNvSpPr>
          <p:nvPr>
            <p:ph idx="1"/>
          </p:nvPr>
        </p:nvSpPr>
        <p:spPr/>
        <p:txBody>
          <a:bodyPr/>
          <a:lstStyle/>
          <a:p>
            <a:r>
              <a:rPr lang="en-US" altLang="ja-JP" dirty="0"/>
              <a:t>IaaS</a:t>
            </a:r>
            <a:r>
              <a:rPr lang="ja-JP" altLang="en-US" dirty="0"/>
              <a:t>型クラウドが普及している</a:t>
            </a:r>
            <a:endParaRPr lang="en-US" altLang="ja-JP" dirty="0"/>
          </a:p>
          <a:p>
            <a:pPr lvl="1"/>
            <a:r>
              <a:rPr lang="ja-JP" altLang="en-US" dirty="0"/>
              <a:t>仮想マシン（</a:t>
            </a:r>
            <a:r>
              <a:rPr lang="en-US" altLang="ja-JP" dirty="0"/>
              <a:t>VM</a:t>
            </a:r>
            <a:r>
              <a:rPr lang="ja-JP" altLang="en-US" dirty="0"/>
              <a:t>）を提供する</a:t>
            </a:r>
            <a:endParaRPr lang="en-US" altLang="ja-JP" dirty="0"/>
          </a:p>
          <a:p>
            <a:pPr lvl="1"/>
            <a:r>
              <a:rPr lang="en-US" altLang="ja-JP" dirty="0"/>
              <a:t>VM</a:t>
            </a:r>
            <a:r>
              <a:rPr lang="ja-JP" altLang="en-US" dirty="0"/>
              <a:t>はインターネット経由で攻撃を受けやすい</a:t>
            </a:r>
            <a:endParaRPr lang="en-US" altLang="ja-JP" dirty="0"/>
          </a:p>
          <a:p>
            <a:r>
              <a:rPr lang="en-US" altLang="ja-JP" dirty="0"/>
              <a:t>IDS</a:t>
            </a:r>
            <a:r>
              <a:rPr lang="ja-JP" altLang="en-US" dirty="0"/>
              <a:t>を用いて</a:t>
            </a:r>
            <a:r>
              <a:rPr lang="en-US" altLang="ja-JP" dirty="0"/>
              <a:t>VM</a:t>
            </a:r>
            <a:r>
              <a:rPr lang="ja-JP" altLang="en-US" dirty="0"/>
              <a:t>を監視する必要がある</a:t>
            </a:r>
            <a:endParaRPr lang="en-US" altLang="ja-JP" dirty="0"/>
          </a:p>
          <a:p>
            <a:pPr lvl="1"/>
            <a:r>
              <a:rPr lang="en-US" altLang="ja-JP" dirty="0"/>
              <a:t>VM</a:t>
            </a:r>
            <a:r>
              <a:rPr lang="ja-JP" altLang="en-US" dirty="0"/>
              <a:t>内で</a:t>
            </a:r>
            <a:r>
              <a:rPr lang="en-US" altLang="ja-JP" dirty="0"/>
              <a:t>IDS</a:t>
            </a:r>
            <a:r>
              <a:rPr lang="ja-JP" altLang="en-US" dirty="0"/>
              <a:t>を動かすと侵入時に無効化される恐れ</a:t>
            </a:r>
            <a:endParaRPr lang="en-US" altLang="ja-JP" dirty="0"/>
          </a:p>
        </p:txBody>
      </p:sp>
      <p:sp>
        <p:nvSpPr>
          <p:cNvPr id="14" name="スライド番号プレースホルダー 13"/>
          <p:cNvSpPr>
            <a:spLocks noGrp="1"/>
          </p:cNvSpPr>
          <p:nvPr>
            <p:ph type="sldNum" sz="quarter" idx="12"/>
          </p:nvPr>
        </p:nvSpPr>
        <p:spPr/>
        <p:txBody>
          <a:bodyPr/>
          <a:lstStyle/>
          <a:p>
            <a:fld id="{FCD2FE1D-9440-6140-8BA6-FD5A9B810D7F}" type="slidenum">
              <a:rPr lang="ja-JP" altLang="en-US" smtClean="0"/>
              <a:pPr/>
              <a:t>2</a:t>
            </a:fld>
            <a:endParaRPr lang="ja-JP" altLang="en-US" dirty="0"/>
          </a:p>
        </p:txBody>
      </p:sp>
      <p:pic>
        <p:nvPicPr>
          <p:cNvPr id="5" name="Picture 39" descr="F:\EndUser.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46" y="4507862"/>
            <a:ext cx="1071462" cy="153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2615165" y="4855363"/>
            <a:ext cx="1720209" cy="338554"/>
          </a:xfrm>
          <a:prstGeom prst="rect">
            <a:avLst/>
          </a:prstGeom>
          <a:noFill/>
        </p:spPr>
        <p:txBody>
          <a:bodyPr wrap="square" rtlCol="0">
            <a:spAutoFit/>
          </a:bodyPr>
          <a:lstStyle/>
          <a:p>
            <a:r>
              <a:rPr lang="ja-JP" altLang="en-US" sz="1600" dirty="0">
                <a:latin typeface="MS PGothic" charset="-128"/>
                <a:ea typeface="MS PGothic" charset="-128"/>
                <a:cs typeface="MS PGothic" charset="-128"/>
              </a:rPr>
              <a:t>インターネット</a:t>
            </a:r>
            <a:endParaRPr lang="ja-JP" altLang="en-US" sz="1350" dirty="0">
              <a:latin typeface="MS PGothic" charset="-128"/>
              <a:ea typeface="MS PGothic" charset="-128"/>
              <a:cs typeface="MS PGothic" charset="-128"/>
            </a:endParaRPr>
          </a:p>
        </p:txBody>
      </p:sp>
      <p:sp>
        <p:nvSpPr>
          <p:cNvPr id="12" name="テキスト ボックス 11"/>
          <p:cNvSpPr txBox="1"/>
          <p:nvPr/>
        </p:nvSpPr>
        <p:spPr>
          <a:xfrm>
            <a:off x="1139445" y="6076051"/>
            <a:ext cx="881743" cy="338554"/>
          </a:xfrm>
          <a:prstGeom prst="rect">
            <a:avLst/>
          </a:prstGeom>
          <a:noFill/>
        </p:spPr>
        <p:txBody>
          <a:bodyPr wrap="square" rtlCol="0">
            <a:spAutoFit/>
          </a:bodyPr>
          <a:lstStyle/>
          <a:p>
            <a:r>
              <a:rPr lang="ja-JP" altLang="en-US" sz="1600" dirty="0">
                <a:latin typeface="MS PGothic" charset="-128"/>
                <a:ea typeface="MS PGothic" charset="-128"/>
                <a:cs typeface="MS PGothic" charset="-128"/>
              </a:rPr>
              <a:t>ユーザ</a:t>
            </a:r>
          </a:p>
        </p:txBody>
      </p:sp>
      <p:sp>
        <p:nvSpPr>
          <p:cNvPr id="13" name="テキスト ボックス 12"/>
          <p:cNvSpPr txBox="1"/>
          <p:nvPr/>
        </p:nvSpPr>
        <p:spPr>
          <a:xfrm>
            <a:off x="6131632" y="6526304"/>
            <a:ext cx="1077686" cy="338554"/>
          </a:xfrm>
          <a:prstGeom prst="rect">
            <a:avLst/>
          </a:prstGeom>
          <a:noFill/>
        </p:spPr>
        <p:txBody>
          <a:bodyPr wrap="square" rtlCol="0">
            <a:spAutoFit/>
          </a:bodyPr>
          <a:lstStyle/>
          <a:p>
            <a:r>
              <a:rPr lang="ja-JP" altLang="en-US" sz="1600" dirty="0">
                <a:latin typeface="MS PGothic" charset="-128"/>
                <a:ea typeface="MS PGothic" charset="-128"/>
                <a:cs typeface="MS PGothic" charset="-128"/>
              </a:rPr>
              <a:t>クラウド</a:t>
            </a:r>
          </a:p>
        </p:txBody>
      </p:sp>
      <p:sp>
        <p:nvSpPr>
          <p:cNvPr id="17" name="Freeform 14"/>
          <p:cNvSpPr>
            <a:spLocks/>
          </p:cNvSpPr>
          <p:nvPr/>
        </p:nvSpPr>
        <p:spPr bwMode="auto">
          <a:xfrm>
            <a:off x="2036455" y="5228485"/>
            <a:ext cx="3545226" cy="84339"/>
          </a:xfrm>
          <a:custGeom>
            <a:avLst/>
            <a:gdLst>
              <a:gd name="T0" fmla="*/ 0 w 2017"/>
              <a:gd name="T1" fmla="*/ 0 h 97"/>
              <a:gd name="T2" fmla="*/ 1008 w 2017"/>
              <a:gd name="T3" fmla="*/ 0 h 97"/>
              <a:gd name="T4" fmla="*/ 912 w 2017"/>
              <a:gd name="T5" fmla="*/ 96 h 97"/>
              <a:gd name="T6" fmla="*/ 2016 w 2017"/>
              <a:gd name="T7" fmla="*/ 96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rgbClr val="CF0E30"/>
            </a:solidFill>
            <a:round/>
            <a:headEnd type="none" w="sm" len="sm"/>
            <a:tailEnd type="none" w="sm" len="sm"/>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txBody>
          <a:bodyPr/>
          <a:lstStyle/>
          <a:p>
            <a:pPr>
              <a:defRPr/>
            </a:pPr>
            <a:endParaRPr lang="ja-JP" altLang="en-US"/>
          </a:p>
        </p:txBody>
      </p:sp>
      <p:pic>
        <p:nvPicPr>
          <p:cNvPr id="20" name="図 19"/>
          <p:cNvPicPr>
            <a:picLocks noChangeAspect="1"/>
          </p:cNvPicPr>
          <p:nvPr/>
        </p:nvPicPr>
        <p:blipFill>
          <a:blip r:embed="rId4"/>
          <a:stretch>
            <a:fillRect/>
          </a:stretch>
        </p:blipFill>
        <p:spPr>
          <a:xfrm>
            <a:off x="2714948" y="5696320"/>
            <a:ext cx="853765" cy="853765"/>
          </a:xfrm>
          <a:prstGeom prst="rect">
            <a:avLst/>
          </a:prstGeom>
        </p:spPr>
      </p:pic>
      <p:sp>
        <p:nvSpPr>
          <p:cNvPr id="22" name="テキスト ボックス 21"/>
          <p:cNvSpPr txBox="1"/>
          <p:nvPr/>
        </p:nvSpPr>
        <p:spPr>
          <a:xfrm>
            <a:off x="2725452" y="6498156"/>
            <a:ext cx="881743" cy="338554"/>
          </a:xfrm>
          <a:prstGeom prst="rect">
            <a:avLst/>
          </a:prstGeom>
          <a:noFill/>
        </p:spPr>
        <p:txBody>
          <a:bodyPr wrap="square" rtlCol="0">
            <a:spAutoFit/>
          </a:bodyPr>
          <a:lstStyle/>
          <a:p>
            <a:r>
              <a:rPr lang="ja-JP" altLang="en-US" sz="1600" dirty="0">
                <a:latin typeface="MS PGothic" charset="-128"/>
                <a:ea typeface="MS PGothic" charset="-128"/>
                <a:cs typeface="MS PGothic" charset="-128"/>
              </a:rPr>
              <a:t>攻撃者</a:t>
            </a:r>
          </a:p>
        </p:txBody>
      </p:sp>
      <p:sp>
        <p:nvSpPr>
          <p:cNvPr id="30" name="テキスト ボックス 29"/>
          <p:cNvSpPr txBox="1"/>
          <p:nvPr/>
        </p:nvSpPr>
        <p:spPr>
          <a:xfrm>
            <a:off x="3973872" y="6145755"/>
            <a:ext cx="1427208" cy="338554"/>
          </a:xfrm>
          <a:prstGeom prst="rect">
            <a:avLst/>
          </a:prstGeom>
          <a:noFill/>
        </p:spPr>
        <p:txBody>
          <a:bodyPr wrap="square" rtlCol="0">
            <a:spAutoFit/>
          </a:bodyPr>
          <a:lstStyle/>
          <a:p>
            <a:r>
              <a:rPr lang="ja-JP" altLang="en-US" sz="1600" dirty="0">
                <a:solidFill>
                  <a:srgbClr val="FF0000"/>
                </a:solidFill>
                <a:latin typeface="MS PGothic" charset="-128"/>
                <a:ea typeface="MS PGothic" charset="-128"/>
                <a:cs typeface="MS PGothic" charset="-128"/>
              </a:rPr>
              <a:t>攻撃</a:t>
            </a:r>
          </a:p>
        </p:txBody>
      </p:sp>
      <p:cxnSp>
        <p:nvCxnSpPr>
          <p:cNvPr id="7" name="カギ線コネクタ 6"/>
          <p:cNvCxnSpPr/>
          <p:nvPr/>
        </p:nvCxnSpPr>
        <p:spPr>
          <a:xfrm flipV="1">
            <a:off x="3568713" y="5734997"/>
            <a:ext cx="2889237" cy="416270"/>
          </a:xfrm>
          <a:prstGeom prst="bentConnector3">
            <a:avLst>
              <a:gd name="adj1" fmla="val 9997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581681" y="4663636"/>
            <a:ext cx="1613185" cy="105036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テキスト ボックス 23"/>
          <p:cNvSpPr txBox="1"/>
          <p:nvPr/>
        </p:nvSpPr>
        <p:spPr>
          <a:xfrm>
            <a:off x="6157193" y="4330289"/>
            <a:ext cx="513282" cy="369332"/>
          </a:xfrm>
          <a:prstGeom prst="rect">
            <a:avLst/>
          </a:prstGeom>
          <a:noFill/>
        </p:spPr>
        <p:txBody>
          <a:bodyPr wrap="none" rtlCol="0">
            <a:spAutoFit/>
          </a:bodyPr>
          <a:lstStyle/>
          <a:p>
            <a:r>
              <a:rPr lang="en-US" altLang="ja-JP" dirty="0"/>
              <a:t>VM</a:t>
            </a:r>
            <a:endParaRPr lang="ja-JP" altLang="en-US" dirty="0"/>
          </a:p>
        </p:txBody>
      </p:sp>
      <p:sp>
        <p:nvSpPr>
          <p:cNvPr id="29" name="テキスト ボックス 28"/>
          <p:cNvSpPr txBox="1"/>
          <p:nvPr/>
        </p:nvSpPr>
        <p:spPr>
          <a:xfrm>
            <a:off x="5894743" y="4894783"/>
            <a:ext cx="1016681"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sp>
        <p:nvSpPr>
          <p:cNvPr id="31" name="Cross 7"/>
          <p:cNvSpPr/>
          <p:nvPr/>
        </p:nvSpPr>
        <p:spPr>
          <a:xfrm rot="18705636">
            <a:off x="6090073" y="4922148"/>
            <a:ext cx="626019" cy="626019"/>
          </a:xfrm>
          <a:prstGeom prst="plus">
            <a:avLst>
              <a:gd name="adj" fmla="val 43447"/>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pic>
        <p:nvPicPr>
          <p:cNvPr id="32" name="図 31"/>
          <p:cNvPicPr>
            <a:picLocks noChangeAspect="1"/>
          </p:cNvPicPr>
          <p:nvPr/>
        </p:nvPicPr>
        <p:blipFill>
          <a:blip r:embed="rId4"/>
          <a:stretch>
            <a:fillRect/>
          </a:stretch>
        </p:blipFill>
        <p:spPr>
          <a:xfrm>
            <a:off x="6827200" y="4983742"/>
            <a:ext cx="827706" cy="827706"/>
          </a:xfrm>
          <a:prstGeom prst="rect">
            <a:avLst/>
          </a:prstGeom>
        </p:spPr>
      </p:pic>
      <p:sp>
        <p:nvSpPr>
          <p:cNvPr id="28" name="テキスト ボックス 27"/>
          <p:cNvSpPr txBox="1"/>
          <p:nvPr/>
        </p:nvSpPr>
        <p:spPr>
          <a:xfrm>
            <a:off x="7067266" y="5734997"/>
            <a:ext cx="646331" cy="369332"/>
          </a:xfrm>
          <a:prstGeom prst="rect">
            <a:avLst/>
          </a:prstGeom>
          <a:noFill/>
        </p:spPr>
        <p:txBody>
          <a:bodyPr wrap="none" rtlCol="0">
            <a:spAutoFit/>
          </a:bodyPr>
          <a:lstStyle/>
          <a:p>
            <a:r>
              <a:rPr kumimoji="1" lang="ja-JP" altLang="en-US" dirty="0">
                <a:latin typeface="MS PGothic" charset="-128"/>
                <a:ea typeface="MS PGothic" charset="-128"/>
                <a:cs typeface="MS PGothic" charset="-128"/>
              </a:rPr>
              <a:t>侵入</a:t>
            </a:r>
          </a:p>
        </p:txBody>
      </p:sp>
    </p:spTree>
    <p:extLst>
      <p:ext uri="{BB962C8B-B14F-4D97-AF65-F5344CB8AC3E}">
        <p14:creationId xmlns:p14="http://schemas.microsoft.com/office/powerpoint/2010/main" val="15106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500"/>
                                        <p:tgtEl>
                                          <p:spTgt spid="2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Right)">
                                      <p:cBhvr>
                                        <p:cTn id="10" dur="500"/>
                                        <p:tgtEl>
                                          <p:spTgt spid="22"/>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upRight)">
                                      <p:cBhvr>
                                        <p:cTn id="14" dur="500"/>
                                        <p:tgtEl>
                                          <p:spTgt spid="7"/>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upRigh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8" presetClass="entr" presetSubtype="12"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down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9" grpId="0" animBg="1"/>
      <p:bldP spid="31"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IDS</a:t>
            </a:r>
            <a:r>
              <a:rPr lang="ja-JP" altLang="en-US" dirty="0"/>
              <a:t>オフロード</a:t>
            </a:r>
            <a:r>
              <a:rPr lang="en-US" altLang="ja-JP" dirty="0"/>
              <a:t>[</a:t>
            </a:r>
            <a:r>
              <a:rPr lang="en-US" altLang="ja-JP" dirty="0" err="1"/>
              <a:t>Garfinkel</a:t>
            </a:r>
            <a:r>
              <a:rPr lang="en-US" altLang="ja-JP" dirty="0"/>
              <a:t> et al. ‘03]</a:t>
            </a:r>
            <a:endParaRPr lang="ja-JP" altLang="en-US" dirty="0"/>
          </a:p>
        </p:txBody>
      </p:sp>
      <p:sp>
        <p:nvSpPr>
          <p:cNvPr id="3" name="コンテンツ プレースホルダー 2"/>
          <p:cNvSpPr>
            <a:spLocks noGrp="1"/>
          </p:cNvSpPr>
          <p:nvPr>
            <p:ph idx="1"/>
          </p:nvPr>
        </p:nvSpPr>
        <p:spPr/>
        <p:txBody>
          <a:bodyPr/>
          <a:lstStyle/>
          <a:p>
            <a:r>
              <a:rPr lang="ja-JP" altLang="en-US" dirty="0"/>
              <a:t>監視対象</a:t>
            </a:r>
            <a:r>
              <a:rPr lang="en-US" altLang="ja-JP" dirty="0"/>
              <a:t>VM</a:t>
            </a:r>
            <a:r>
              <a:rPr lang="ja-JP" altLang="en-US" dirty="0"/>
              <a:t>の外で</a:t>
            </a:r>
            <a:r>
              <a:rPr lang="en-US" altLang="ja-JP" dirty="0"/>
              <a:t>IDS</a:t>
            </a:r>
            <a:r>
              <a:rPr lang="ja-JP" altLang="en-US" dirty="0"/>
              <a:t>を実行する手法</a:t>
            </a:r>
            <a:endParaRPr lang="en-US" altLang="ja-JP" dirty="0"/>
          </a:p>
          <a:p>
            <a:pPr lvl="1"/>
            <a:r>
              <a:rPr lang="en-US" altLang="ja-JP" dirty="0"/>
              <a:t>IDS</a:t>
            </a:r>
            <a:r>
              <a:rPr lang="ja-JP" altLang="en-US" dirty="0"/>
              <a:t>は監視対象</a:t>
            </a:r>
            <a:r>
              <a:rPr lang="en-US" altLang="ja-JP" dirty="0"/>
              <a:t>VM</a:t>
            </a:r>
            <a:r>
              <a:rPr lang="ja-JP" altLang="en-US" dirty="0"/>
              <a:t>のメモリを解析し、</a:t>
            </a:r>
            <a:r>
              <a:rPr lang="en-US" altLang="ja-JP" dirty="0"/>
              <a:t>OS</a:t>
            </a:r>
            <a:r>
              <a:rPr lang="ja-JP" altLang="en-US" dirty="0"/>
              <a:t>データを取得して監視</a:t>
            </a:r>
            <a:endParaRPr lang="en-US" altLang="ja-JP" dirty="0"/>
          </a:p>
          <a:p>
            <a:pPr lvl="2"/>
            <a:r>
              <a:rPr lang="ja-JP" altLang="en-US" dirty="0"/>
              <a:t>例：プロセス一覧を取得し、不正なプロセスを検知</a:t>
            </a:r>
            <a:endParaRPr lang="en-US" altLang="ja-JP" dirty="0"/>
          </a:p>
          <a:p>
            <a:pPr lvl="1"/>
            <a:r>
              <a:rPr lang="en-US" altLang="ja-JP" dirty="0"/>
              <a:t>VM</a:t>
            </a:r>
            <a:r>
              <a:rPr lang="ja-JP" altLang="en-US" dirty="0"/>
              <a:t>の仮想ディスク上のファイルシステムを解析し、ファイルを読み込んで監視</a:t>
            </a:r>
          </a:p>
          <a:p>
            <a:r>
              <a:rPr lang="ja-JP" altLang="en-US" dirty="0"/>
              <a:t>監視対象</a:t>
            </a:r>
            <a:r>
              <a:rPr lang="en-US" altLang="ja-JP" dirty="0"/>
              <a:t>VM</a:t>
            </a:r>
            <a:r>
              <a:rPr lang="ja-JP" altLang="en-US" dirty="0"/>
              <a:t>に侵入されても</a:t>
            </a:r>
            <a:r>
              <a:rPr lang="en-US" altLang="ja-JP" dirty="0"/>
              <a:t>IDS</a:t>
            </a:r>
            <a:r>
              <a:rPr lang="ja-JP" altLang="en-US" dirty="0"/>
              <a:t>は無効化されない</a:t>
            </a:r>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3</a:t>
            </a:fld>
            <a:endParaRPr lang="ja-JP" altLang="en-US" dirty="0"/>
          </a:p>
        </p:txBody>
      </p:sp>
      <p:pic>
        <p:nvPicPr>
          <p:cNvPr id="5"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28" y="4605867"/>
            <a:ext cx="6267609" cy="211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4713033" y="5244839"/>
            <a:ext cx="1327067" cy="10064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0" name="直線矢印コネクタ 9"/>
          <p:cNvCxnSpPr>
            <a:stCxn id="18" idx="6"/>
            <a:endCxn id="8" idx="1"/>
          </p:cNvCxnSpPr>
          <p:nvPr/>
        </p:nvCxnSpPr>
        <p:spPr>
          <a:xfrm>
            <a:off x="2372420" y="5748056"/>
            <a:ext cx="2340613"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620801" y="4892440"/>
            <a:ext cx="1436612" cy="369332"/>
          </a:xfrm>
          <a:prstGeom prst="rect">
            <a:avLst/>
          </a:prstGeom>
          <a:noFill/>
        </p:spPr>
        <p:txBody>
          <a:bodyPr wrap="none" rtlCol="0">
            <a:spAutoFit/>
          </a:bodyPr>
          <a:lstStyle/>
          <a:p>
            <a:r>
              <a:rPr lang="ja-JP" altLang="en-US" dirty="0">
                <a:latin typeface="MS PGothic" charset="-128"/>
                <a:ea typeface="MS PGothic" charset="-128"/>
                <a:cs typeface="MS PGothic" charset="-128"/>
              </a:rPr>
              <a:t>監視対象</a:t>
            </a:r>
            <a:r>
              <a:rPr lang="en-US" altLang="ja-JP" dirty="0"/>
              <a:t>VM</a:t>
            </a:r>
            <a:endParaRPr lang="ja-JP" altLang="en-US" dirty="0"/>
          </a:p>
        </p:txBody>
      </p:sp>
      <p:sp>
        <p:nvSpPr>
          <p:cNvPr id="13" name="テキスト ボックス 12"/>
          <p:cNvSpPr txBox="1"/>
          <p:nvPr/>
        </p:nvSpPr>
        <p:spPr>
          <a:xfrm>
            <a:off x="3037152" y="5319481"/>
            <a:ext cx="697627" cy="400110"/>
          </a:xfrm>
          <a:prstGeom prst="rect">
            <a:avLst/>
          </a:prstGeom>
          <a:noFill/>
        </p:spPr>
        <p:txBody>
          <a:bodyPr wrap="none" rtlCol="0">
            <a:spAutoFit/>
          </a:bodyPr>
          <a:lstStyle/>
          <a:p>
            <a:r>
              <a:rPr lang="ja-JP" altLang="en-US" sz="2000" dirty="0">
                <a:latin typeface="MS PGothic" charset="-128"/>
                <a:ea typeface="MS PGothic" charset="-128"/>
                <a:cs typeface="MS PGothic" charset="-128"/>
              </a:rPr>
              <a:t>監視</a:t>
            </a:r>
          </a:p>
        </p:txBody>
      </p:sp>
      <p:sp>
        <p:nvSpPr>
          <p:cNvPr id="18" name="テキスト ボックス 17"/>
          <p:cNvSpPr txBox="1"/>
          <p:nvPr/>
        </p:nvSpPr>
        <p:spPr>
          <a:xfrm>
            <a:off x="1355739" y="5423462"/>
            <a:ext cx="1016681"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pic>
        <p:nvPicPr>
          <p:cNvPr id="14" name="図 13"/>
          <p:cNvPicPr>
            <a:picLocks noChangeAspect="1"/>
          </p:cNvPicPr>
          <p:nvPr/>
        </p:nvPicPr>
        <p:blipFill>
          <a:blip r:embed="rId4"/>
          <a:stretch>
            <a:fillRect/>
          </a:stretch>
        </p:blipFill>
        <p:spPr>
          <a:xfrm>
            <a:off x="7628968" y="5249604"/>
            <a:ext cx="909980" cy="909980"/>
          </a:xfrm>
          <a:prstGeom prst="rect">
            <a:avLst/>
          </a:prstGeom>
        </p:spPr>
      </p:pic>
      <p:sp>
        <p:nvSpPr>
          <p:cNvPr id="16" name="テキスト ボックス 15"/>
          <p:cNvSpPr txBox="1"/>
          <p:nvPr/>
        </p:nvSpPr>
        <p:spPr>
          <a:xfrm>
            <a:off x="7628968" y="6081991"/>
            <a:ext cx="873368"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攻撃者</a:t>
            </a:r>
            <a:endParaRPr kumimoji="1" lang="ja-JP" altLang="en-US" dirty="0">
              <a:latin typeface="MS PGothic" charset="-128"/>
              <a:ea typeface="MS PGothic" charset="-128"/>
              <a:cs typeface="MS PGothic" charset="-128"/>
            </a:endParaRPr>
          </a:p>
        </p:txBody>
      </p:sp>
      <p:cxnSp>
        <p:nvCxnSpPr>
          <p:cNvPr id="17" name="直線矢印コネクタ 16"/>
          <p:cNvCxnSpPr/>
          <p:nvPr/>
        </p:nvCxnSpPr>
        <p:spPr>
          <a:xfrm flipV="1">
            <a:off x="6057413" y="5704595"/>
            <a:ext cx="1780480" cy="0"/>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801275" y="5352812"/>
            <a:ext cx="873368" cy="369332"/>
          </a:xfrm>
          <a:prstGeom prst="rect">
            <a:avLst/>
          </a:prstGeom>
          <a:noFill/>
        </p:spPr>
        <p:txBody>
          <a:bodyPr wrap="square" rtlCol="0">
            <a:spAutoFit/>
          </a:bodyPr>
          <a:lstStyle/>
          <a:p>
            <a:r>
              <a:rPr lang="ja-JP" altLang="en-US" dirty="0">
                <a:solidFill>
                  <a:srgbClr val="FF0000"/>
                </a:solidFill>
                <a:latin typeface="MS PGothic" charset="-128"/>
                <a:ea typeface="MS PGothic" charset="-128"/>
                <a:cs typeface="MS PGothic" charset="-128"/>
              </a:rPr>
              <a:t>侵入</a:t>
            </a:r>
            <a:endParaRPr kumimoji="1" lang="ja-JP" altLang="en-US" dirty="0">
              <a:solidFill>
                <a:srgbClr val="FF0000"/>
              </a:solidFill>
              <a:latin typeface="MS PGothic" charset="-128"/>
              <a:ea typeface="MS PGothic" charset="-128"/>
              <a:cs typeface="MS PGothic" charset="-128"/>
            </a:endParaRPr>
          </a:p>
        </p:txBody>
      </p:sp>
      <p:pic>
        <p:nvPicPr>
          <p:cNvPr id="25" name="図 24"/>
          <p:cNvPicPr>
            <a:picLocks noChangeAspect="1"/>
          </p:cNvPicPr>
          <p:nvPr/>
        </p:nvPicPr>
        <p:blipFill>
          <a:blip r:embed="rId4"/>
          <a:stretch>
            <a:fillRect/>
          </a:stretch>
        </p:blipFill>
        <p:spPr>
          <a:xfrm>
            <a:off x="5182955" y="5347190"/>
            <a:ext cx="919467" cy="919467"/>
          </a:xfrm>
          <a:prstGeom prst="rect">
            <a:avLst/>
          </a:prstGeom>
        </p:spPr>
      </p:pic>
      <p:pic>
        <p:nvPicPr>
          <p:cNvPr id="26" name="図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355" y="5338899"/>
            <a:ext cx="550543" cy="550543"/>
          </a:xfrm>
          <a:prstGeom prst="rect">
            <a:avLst/>
          </a:prstGeom>
        </p:spPr>
      </p:pic>
    </p:spTree>
    <p:extLst>
      <p:ext uri="{BB962C8B-B14F-4D97-AF65-F5344CB8AC3E}">
        <p14:creationId xmlns:p14="http://schemas.microsoft.com/office/powerpoint/2010/main" val="19866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25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2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250"/>
                                        <p:tgtEl>
                                          <p:spTgt spid="1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Left)">
                                      <p:cBhvr>
                                        <p:cTn id="18" dur="250"/>
                                        <p:tgtEl>
                                          <p:spTgt spid="24"/>
                                        </p:tgtEl>
                                      </p:cBhvr>
                                    </p:animEffect>
                                  </p:childTnLst>
                                </p:cTn>
                              </p:par>
                            </p:childTnLst>
                          </p:cTn>
                        </p:par>
                        <p:par>
                          <p:cTn id="19" fill="hold">
                            <p:stCondLst>
                              <p:cond delay="250"/>
                            </p:stCondLst>
                            <p:childTnLst>
                              <p:par>
                                <p:cTn id="20" presetID="18" presetClass="entr" presetSubtype="1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downLeft)">
                                      <p:cBhvr>
                                        <p:cTn id="22" dur="250"/>
                                        <p:tgtEl>
                                          <p:spTgt spid="25"/>
                                        </p:tgtEl>
                                      </p:cBhvr>
                                    </p:animEffect>
                                  </p:childTnLst>
                                </p:cTn>
                              </p:par>
                            </p:childTnLst>
                          </p:cTn>
                        </p:par>
                        <p:par>
                          <p:cTn id="23" fill="hold">
                            <p:stCondLst>
                              <p:cond delay="500"/>
                            </p:stCondLst>
                            <p:childTnLst>
                              <p:par>
                                <p:cTn id="24" presetID="18" presetClass="entr" presetSubtype="9"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strips(upLeft)">
                                      <p:cBhvr>
                                        <p:cTn id="26"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a:stretch>
            <a:fillRect/>
          </a:stretch>
        </p:blipFill>
        <p:spPr>
          <a:xfrm>
            <a:off x="1578575" y="5525320"/>
            <a:ext cx="734704" cy="734704"/>
          </a:xfrm>
          <a:prstGeom prst="rect">
            <a:avLst/>
          </a:prstGeom>
        </p:spPr>
      </p:pic>
      <p:sp>
        <p:nvSpPr>
          <p:cNvPr id="2" name="タイトル 1"/>
          <p:cNvSpPr>
            <a:spLocks noGrp="1"/>
          </p:cNvSpPr>
          <p:nvPr>
            <p:ph type="title"/>
          </p:nvPr>
        </p:nvSpPr>
        <p:spPr/>
        <p:txBody>
          <a:bodyPr/>
          <a:lstStyle/>
          <a:p>
            <a:r>
              <a:rPr lang="ja-JP" altLang="en-US" dirty="0"/>
              <a:t>オフロードした</a:t>
            </a:r>
            <a:r>
              <a:rPr lang="en-US" altLang="ja-JP" dirty="0"/>
              <a:t>IDS</a:t>
            </a:r>
            <a:r>
              <a:rPr lang="ja-JP" altLang="en-US" dirty="0"/>
              <a:t>への攻撃</a:t>
            </a:r>
          </a:p>
        </p:txBody>
      </p:sp>
      <p:sp>
        <p:nvSpPr>
          <p:cNvPr id="3" name="コンテンツ プレースホルダー 2"/>
          <p:cNvSpPr>
            <a:spLocks noGrp="1"/>
          </p:cNvSpPr>
          <p:nvPr>
            <p:ph idx="1"/>
          </p:nvPr>
        </p:nvSpPr>
        <p:spPr/>
        <p:txBody>
          <a:bodyPr/>
          <a:lstStyle/>
          <a:p>
            <a:r>
              <a:rPr lang="ja-JP" altLang="en-US" dirty="0"/>
              <a:t>まだ</a:t>
            </a:r>
            <a:r>
              <a:rPr lang="en-US" altLang="ja-JP" dirty="0"/>
              <a:t>IDS</a:t>
            </a:r>
            <a:r>
              <a:rPr lang="ja-JP" altLang="en-US" dirty="0"/>
              <a:t>が攻撃を受ける可能性がある</a:t>
            </a:r>
            <a:endParaRPr lang="en-US" altLang="ja-JP" dirty="0"/>
          </a:p>
          <a:p>
            <a:pPr lvl="1"/>
            <a:r>
              <a:rPr lang="ja-JP" altLang="en-US" dirty="0"/>
              <a:t>オフロードした</a:t>
            </a:r>
            <a:r>
              <a:rPr lang="en-US" altLang="ja-JP" dirty="0"/>
              <a:t>IDS</a:t>
            </a:r>
            <a:r>
              <a:rPr lang="ja-JP" altLang="en-US" dirty="0"/>
              <a:t>を管理するクラウドの管理者は信頼できるとは限らない</a:t>
            </a:r>
            <a:endParaRPr lang="en-US" altLang="ja-JP" dirty="0"/>
          </a:p>
          <a:p>
            <a:pPr lvl="2"/>
            <a:r>
              <a:rPr lang="ja-JP" altLang="en-US" dirty="0"/>
              <a:t>サイバー犯罪の</a:t>
            </a:r>
            <a:r>
              <a:rPr lang="en-US" altLang="ja-JP" dirty="0"/>
              <a:t>28%</a:t>
            </a:r>
            <a:r>
              <a:rPr lang="ja-JP" altLang="en-US" dirty="0"/>
              <a:t>は内部犯行</a:t>
            </a:r>
            <a:r>
              <a:rPr lang="en-US" altLang="ja-JP" dirty="0"/>
              <a:t>[PwC ‘14]</a:t>
            </a:r>
          </a:p>
          <a:p>
            <a:pPr lvl="1"/>
            <a:r>
              <a:rPr lang="ja-JP" altLang="en-US" dirty="0"/>
              <a:t>外部の攻撃者が侵入して攻撃する可能性</a:t>
            </a:r>
            <a:endParaRPr lang="en-US" altLang="ja-JP" dirty="0"/>
          </a:p>
          <a:p>
            <a:r>
              <a:rPr lang="en-US" altLang="ja-JP" dirty="0"/>
              <a:t>IDS</a:t>
            </a:r>
            <a:r>
              <a:rPr lang="ja-JP" altLang="en-US" dirty="0"/>
              <a:t>が取得した</a:t>
            </a:r>
            <a:r>
              <a:rPr lang="en-US" altLang="ja-JP" dirty="0"/>
              <a:t>VM</a:t>
            </a:r>
            <a:r>
              <a:rPr lang="ja-JP" altLang="en-US" dirty="0"/>
              <a:t>内の機密情報を盗まれる恐れ</a:t>
            </a:r>
            <a:endParaRPr lang="en-US" altLang="ja-JP" strike="sngStrike" dirty="0">
              <a:solidFill>
                <a:srgbClr val="FF0000"/>
              </a:solidFill>
            </a:endParaRPr>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4</a:t>
            </a:fld>
            <a:endParaRPr lang="ja-JP" altLang="en-US"/>
          </a:p>
        </p:txBody>
      </p:sp>
      <p:pic>
        <p:nvPicPr>
          <p:cNvPr id="5"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348" y="4391526"/>
            <a:ext cx="5543746" cy="215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6759768" y="4978710"/>
            <a:ext cx="1327067" cy="10064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9" name="直線矢印コネクタ 8"/>
          <p:cNvCxnSpPr/>
          <p:nvPr/>
        </p:nvCxnSpPr>
        <p:spPr>
          <a:xfrm flipV="1">
            <a:off x="4933092" y="5482384"/>
            <a:ext cx="1847826"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714517" y="4644367"/>
            <a:ext cx="1436612" cy="369332"/>
          </a:xfrm>
          <a:prstGeom prst="rect">
            <a:avLst/>
          </a:prstGeom>
          <a:noFill/>
        </p:spPr>
        <p:txBody>
          <a:bodyPr wrap="none" rtlCol="0">
            <a:spAutoFit/>
          </a:bodyPr>
          <a:lstStyle/>
          <a:p>
            <a:r>
              <a:rPr lang="ja-JP" altLang="en-US" dirty="0">
                <a:latin typeface="MS PGothic" charset="-128"/>
                <a:ea typeface="MS PGothic" charset="-128"/>
                <a:cs typeface="MS PGothic" charset="-128"/>
              </a:rPr>
              <a:t>監視対象</a:t>
            </a:r>
            <a:r>
              <a:rPr lang="en-US" altLang="ja-JP" dirty="0"/>
              <a:t>VM</a:t>
            </a:r>
            <a:endParaRPr lang="ja-JP" altLang="en-US" dirty="0"/>
          </a:p>
        </p:txBody>
      </p:sp>
      <p:sp>
        <p:nvSpPr>
          <p:cNvPr id="12" name="テキスト ボックス 11"/>
          <p:cNvSpPr txBox="1"/>
          <p:nvPr/>
        </p:nvSpPr>
        <p:spPr>
          <a:xfrm>
            <a:off x="5454829" y="5102897"/>
            <a:ext cx="876424"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監視</a:t>
            </a:r>
          </a:p>
        </p:txBody>
      </p:sp>
      <p:pic>
        <p:nvPicPr>
          <p:cNvPr id="13" name="図 12"/>
          <p:cNvPicPr>
            <a:picLocks noChangeAspect="1"/>
          </p:cNvPicPr>
          <p:nvPr/>
        </p:nvPicPr>
        <p:blipFill>
          <a:blip r:embed="rId5"/>
          <a:stretch>
            <a:fillRect/>
          </a:stretch>
        </p:blipFill>
        <p:spPr>
          <a:xfrm>
            <a:off x="515152" y="4209740"/>
            <a:ext cx="909980" cy="909980"/>
          </a:xfrm>
          <a:prstGeom prst="rect">
            <a:avLst/>
          </a:prstGeom>
        </p:spPr>
      </p:pic>
      <p:sp>
        <p:nvSpPr>
          <p:cNvPr id="15" name="テキスト ボックス 14"/>
          <p:cNvSpPr txBox="1"/>
          <p:nvPr/>
        </p:nvSpPr>
        <p:spPr>
          <a:xfrm>
            <a:off x="2404807" y="4312527"/>
            <a:ext cx="646331" cy="369332"/>
          </a:xfrm>
          <a:prstGeom prst="rect">
            <a:avLst/>
          </a:prstGeom>
          <a:noFill/>
        </p:spPr>
        <p:txBody>
          <a:bodyPr wrap="none" rtlCol="0">
            <a:spAutoFit/>
          </a:bodyPr>
          <a:lstStyle/>
          <a:p>
            <a:r>
              <a:rPr kumimoji="1" lang="ja-JP" altLang="en-US" dirty="0">
                <a:solidFill>
                  <a:srgbClr val="FF0000"/>
                </a:solidFill>
                <a:latin typeface="MS PGothic" charset="-128"/>
                <a:ea typeface="MS PGothic" charset="-128"/>
                <a:cs typeface="MS PGothic" charset="-128"/>
              </a:rPr>
              <a:t>攻撃</a:t>
            </a:r>
          </a:p>
        </p:txBody>
      </p:sp>
      <p:sp>
        <p:nvSpPr>
          <p:cNvPr id="16" name="テキスト ボックス 15"/>
          <p:cNvSpPr txBox="1"/>
          <p:nvPr/>
        </p:nvSpPr>
        <p:spPr>
          <a:xfrm>
            <a:off x="523907" y="5095002"/>
            <a:ext cx="873368"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攻撃者</a:t>
            </a:r>
            <a:endParaRPr kumimoji="1" lang="ja-JP" altLang="en-US" dirty="0">
              <a:latin typeface="MS PGothic" charset="-128"/>
              <a:ea typeface="MS PGothic" charset="-128"/>
              <a:cs typeface="MS PGothic" charset="-128"/>
            </a:endParaRPr>
          </a:p>
        </p:txBody>
      </p:sp>
      <p:pic>
        <p:nvPicPr>
          <p:cNvPr id="17" name="Picture 45" descr="F:\EndUserCiscoWks.p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692" y="5267288"/>
            <a:ext cx="978680" cy="12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p:cNvSpPr txBox="1"/>
          <p:nvPr/>
        </p:nvSpPr>
        <p:spPr>
          <a:xfrm>
            <a:off x="3929906" y="6193676"/>
            <a:ext cx="646331" cy="369332"/>
          </a:xfrm>
          <a:prstGeom prst="rect">
            <a:avLst/>
          </a:prstGeom>
          <a:noFill/>
        </p:spPr>
        <p:txBody>
          <a:bodyPr wrap="none" rtlCol="0">
            <a:spAutoFit/>
          </a:bodyPr>
          <a:lstStyle/>
          <a:p>
            <a:r>
              <a:rPr kumimoji="1" lang="ja-JP" altLang="en-US" dirty="0">
                <a:solidFill>
                  <a:srgbClr val="FF0000"/>
                </a:solidFill>
                <a:latin typeface="MS PGothic" charset="-128"/>
                <a:ea typeface="MS PGothic" charset="-128"/>
                <a:cs typeface="MS PGothic" charset="-128"/>
              </a:rPr>
              <a:t>攻撃</a:t>
            </a:r>
          </a:p>
        </p:txBody>
      </p:sp>
      <p:sp>
        <p:nvSpPr>
          <p:cNvPr id="21" name="テキスト ボックス 20"/>
          <p:cNvSpPr txBox="1"/>
          <p:nvPr/>
        </p:nvSpPr>
        <p:spPr>
          <a:xfrm>
            <a:off x="2888956" y="6512037"/>
            <a:ext cx="870152"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管理者</a:t>
            </a:r>
            <a:endParaRPr kumimoji="1" lang="ja-JP" altLang="en-US" dirty="0">
              <a:latin typeface="MS PGothic" charset="-128"/>
              <a:ea typeface="MS PGothic" charset="-128"/>
              <a:cs typeface="MS PGothic" charset="-128"/>
            </a:endParaRPr>
          </a:p>
        </p:txBody>
      </p:sp>
      <p:sp>
        <p:nvSpPr>
          <p:cNvPr id="27" name="テキスト ボックス 26"/>
          <p:cNvSpPr txBox="1"/>
          <p:nvPr/>
        </p:nvSpPr>
        <p:spPr>
          <a:xfrm>
            <a:off x="3929906" y="5194373"/>
            <a:ext cx="1016681"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cxnSp>
        <p:nvCxnSpPr>
          <p:cNvPr id="31" name="カギ線コネクタ 30"/>
          <p:cNvCxnSpPr>
            <a:stCxn id="13" idx="3"/>
            <a:endCxn id="27" idx="0"/>
          </p:cNvCxnSpPr>
          <p:nvPr/>
        </p:nvCxnSpPr>
        <p:spPr>
          <a:xfrm>
            <a:off x="1425132" y="4664730"/>
            <a:ext cx="3013115" cy="529643"/>
          </a:xfrm>
          <a:prstGeom prst="bentConnector2">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endCxn id="27" idx="4"/>
          </p:cNvCxnSpPr>
          <p:nvPr/>
        </p:nvCxnSpPr>
        <p:spPr>
          <a:xfrm flipV="1">
            <a:off x="3759108" y="5843561"/>
            <a:ext cx="679139" cy="333402"/>
          </a:xfrm>
          <a:prstGeom prst="bentConnector2">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円形吹き出し 36"/>
          <p:cNvSpPr/>
          <p:nvPr/>
        </p:nvSpPr>
        <p:spPr>
          <a:xfrm>
            <a:off x="1397275" y="5392925"/>
            <a:ext cx="1040950" cy="985418"/>
          </a:xfrm>
          <a:prstGeom prst="wedgeEllipseCallout">
            <a:avLst>
              <a:gd name="adj1" fmla="val 97378"/>
              <a:gd name="adj2" fmla="val -4346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5F5F5F"/>
              </a:solidFill>
              <a:latin typeface="メイリオ"/>
              <a:ea typeface="メイリオ"/>
              <a:cs typeface="メイリオ"/>
            </a:endParaRPr>
          </a:p>
        </p:txBody>
      </p:sp>
      <p:sp>
        <p:nvSpPr>
          <p:cNvPr id="6" name="テキスト ボックス 5"/>
          <p:cNvSpPr txBox="1"/>
          <p:nvPr/>
        </p:nvSpPr>
        <p:spPr>
          <a:xfrm>
            <a:off x="1737665" y="6507910"/>
            <a:ext cx="1334284"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悪意のある</a:t>
            </a:r>
            <a:endParaRPr kumimoji="1"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12628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Left)">
                                      <p:cBhvr>
                                        <p:cTn id="7" dur="500"/>
                                        <p:tgtEl>
                                          <p:spTgt spid="37"/>
                                        </p:tgtEl>
                                      </p:cBhvr>
                                    </p:animEffect>
                                  </p:childTnLst>
                                </p:cTn>
                              </p:par>
                              <p:par>
                                <p:cTn id="8" presetID="18" presetClass="entr" presetSubtype="1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strips(downLeft)">
                                      <p:cBhvr>
                                        <p:cTn id="10" dur="500"/>
                                        <p:tgtEl>
                                          <p:spTgt spid="38"/>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upRight)">
                                      <p:cBhvr>
                                        <p:cTn id="19" dur="500"/>
                                        <p:tgtEl>
                                          <p:spTgt spid="36"/>
                                        </p:tgtEl>
                                      </p:cBhvr>
                                    </p:animEffect>
                                  </p:childTnLst>
                                </p:cTn>
                              </p:par>
                              <p:par>
                                <p:cTn id="20" presetID="18" presetClass="entr" presetSubtype="3"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strips(downRight)">
                                      <p:cBhvr>
                                        <p:cTn id="35" dur="500"/>
                                        <p:tgtEl>
                                          <p:spTgt spid="31"/>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trips(downRight)">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37"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オフロードした</a:t>
            </a:r>
            <a:r>
              <a:rPr lang="en-US" altLang="ja-JP" dirty="0"/>
              <a:t>IDS</a:t>
            </a:r>
            <a:r>
              <a:rPr lang="ja-JP" altLang="en-US" dirty="0"/>
              <a:t>の保護</a:t>
            </a:r>
            <a:endParaRPr kumimoji="1" lang="ja-JP" altLang="en-US" dirty="0"/>
          </a:p>
        </p:txBody>
      </p:sp>
      <p:sp>
        <p:nvSpPr>
          <p:cNvPr id="3" name="コンテンツ プレースホルダー 2"/>
          <p:cNvSpPr>
            <a:spLocks noGrp="1"/>
          </p:cNvSpPr>
          <p:nvPr>
            <p:ph idx="1"/>
          </p:nvPr>
        </p:nvSpPr>
        <p:spPr/>
        <p:txBody>
          <a:bodyPr/>
          <a:lstStyle/>
          <a:p>
            <a:r>
              <a:rPr lang="ja-JP" altLang="en-US" dirty="0"/>
              <a:t>従来手法では</a:t>
            </a:r>
            <a:r>
              <a:rPr kumimoji="1" lang="ja-JP" altLang="en-US" dirty="0"/>
              <a:t>以下の要件を満たすのは難しい</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5</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710615459"/>
              </p:ext>
            </p:extLst>
          </p:nvPr>
        </p:nvGraphicFramePr>
        <p:xfrm>
          <a:off x="194310" y="2383859"/>
          <a:ext cx="8755380" cy="4120445"/>
        </p:xfrm>
        <a:graphic>
          <a:graphicData uri="http://schemas.openxmlformats.org/drawingml/2006/table">
            <a:tbl>
              <a:tblPr firstRow="1" firstCol="1" bandRow="1">
                <a:tableStyleId>{7DF18680-E054-41AD-8BC1-D1AEF772440D}</a:tableStyleId>
              </a:tblPr>
              <a:tblGrid>
                <a:gridCol w="1877691">
                  <a:extLst>
                    <a:ext uri="{9D8B030D-6E8A-4147-A177-3AD203B41FA5}">
                      <a16:colId xmlns:a16="http://schemas.microsoft.com/office/drawing/2014/main" xmlns="" val="20000"/>
                    </a:ext>
                  </a:extLst>
                </a:gridCol>
                <a:gridCol w="1854658">
                  <a:extLst>
                    <a:ext uri="{9D8B030D-6E8A-4147-A177-3AD203B41FA5}">
                      <a16:colId xmlns:a16="http://schemas.microsoft.com/office/drawing/2014/main" xmlns="" val="20002"/>
                    </a:ext>
                  </a:extLst>
                </a:gridCol>
                <a:gridCol w="1954015">
                  <a:extLst>
                    <a:ext uri="{9D8B030D-6E8A-4147-A177-3AD203B41FA5}">
                      <a16:colId xmlns:a16="http://schemas.microsoft.com/office/drawing/2014/main" xmlns="" val="20003"/>
                    </a:ext>
                  </a:extLst>
                </a:gridCol>
                <a:gridCol w="1445956">
                  <a:extLst>
                    <a:ext uri="{9D8B030D-6E8A-4147-A177-3AD203B41FA5}">
                      <a16:colId xmlns:a16="http://schemas.microsoft.com/office/drawing/2014/main" xmlns="" val="2661471237"/>
                    </a:ext>
                  </a:extLst>
                </a:gridCol>
                <a:gridCol w="1623060">
                  <a:extLst>
                    <a:ext uri="{9D8B030D-6E8A-4147-A177-3AD203B41FA5}">
                      <a16:colId xmlns:a16="http://schemas.microsoft.com/office/drawing/2014/main" xmlns="" val="20004"/>
                    </a:ext>
                  </a:extLst>
                </a:gridCol>
              </a:tblGrid>
              <a:tr h="824089">
                <a:tc>
                  <a:txBody>
                    <a:bodyPr/>
                    <a:lstStyle/>
                    <a:p>
                      <a:endParaRPr kumimoji="1" lang="ja-JP" altLang="en-US" sz="2200" dirty="0"/>
                    </a:p>
                  </a:txBody>
                  <a:tcPr/>
                </a:tc>
                <a:tc>
                  <a:txBody>
                    <a:bodyPr/>
                    <a:lstStyle/>
                    <a:p>
                      <a:pPr algn="ctr"/>
                      <a:r>
                        <a:rPr kumimoji="1" lang="ja-JP" altLang="en-US" sz="2400" dirty="0">
                          <a:solidFill>
                            <a:schemeClr val="tx1"/>
                          </a:solidFill>
                          <a:latin typeface="MS PGothic" charset="-128"/>
                          <a:ea typeface="MS PGothic" charset="-128"/>
                          <a:cs typeface="MS PGothic" charset="-128"/>
                        </a:rPr>
                        <a:t>高機能な</a:t>
                      </a:r>
                      <a:r>
                        <a:rPr kumimoji="1" lang="en-US" altLang="ja-JP" sz="2400" dirty="0">
                          <a:solidFill>
                            <a:schemeClr val="tx1"/>
                          </a:solidFill>
                          <a:latin typeface="MS PGothic" charset="-128"/>
                          <a:ea typeface="MS PGothic" charset="-128"/>
                          <a:cs typeface="MS PGothic" charset="-128"/>
                        </a:rPr>
                        <a:t>IDS</a:t>
                      </a:r>
                      <a:r>
                        <a:rPr kumimoji="1" lang="ja-JP" altLang="en-US" sz="2400" dirty="0">
                          <a:solidFill>
                            <a:schemeClr val="tx1"/>
                          </a:solidFill>
                          <a:latin typeface="MS PGothic" charset="-128"/>
                          <a:ea typeface="MS PGothic" charset="-128"/>
                          <a:cs typeface="MS PGothic" charset="-128"/>
                        </a:rPr>
                        <a:t>を利用可能</a:t>
                      </a:r>
                      <a:endParaRPr kumimoji="1" lang="ja-JP" altLang="en-US" sz="2200" dirty="0">
                        <a:solidFill>
                          <a:schemeClr val="tx1"/>
                        </a:solidFill>
                        <a:latin typeface="MS PGothic" charset="-128"/>
                        <a:ea typeface="MS PGothic" charset="-128"/>
                        <a:cs typeface="MS PGothic" charset="-128"/>
                      </a:endParaRPr>
                    </a:p>
                  </a:txBody>
                  <a:tcPr/>
                </a:tc>
                <a:tc>
                  <a:txBody>
                    <a:bodyPr/>
                    <a:lstStyle/>
                    <a:p>
                      <a:pPr algn="ctr"/>
                      <a:r>
                        <a:rPr kumimoji="1" lang="ja-JP" altLang="en-US" sz="2400" dirty="0">
                          <a:solidFill>
                            <a:schemeClr val="tx1"/>
                          </a:solidFill>
                          <a:latin typeface="MS PGothic" charset="-128"/>
                          <a:ea typeface="MS PGothic" charset="-128"/>
                          <a:cs typeface="MS PGothic" charset="-128"/>
                        </a:rPr>
                        <a:t>監視対象システムの性能</a:t>
                      </a:r>
                    </a:p>
                  </a:txBody>
                  <a:tcPr/>
                </a:tc>
                <a:tc>
                  <a:txBody>
                    <a:bodyPr/>
                    <a:lstStyle/>
                    <a:p>
                      <a:pPr algn="ctr"/>
                      <a:r>
                        <a:rPr kumimoji="1" lang="ja-JP" altLang="en-US" sz="2400" dirty="0">
                          <a:solidFill>
                            <a:schemeClr val="tx1"/>
                          </a:solidFill>
                          <a:latin typeface="MS PGothic" charset="-128"/>
                          <a:ea typeface="MS PGothic" charset="-128"/>
                          <a:cs typeface="MS PGothic" charset="-128"/>
                        </a:rPr>
                        <a:t>　</a:t>
                      </a:r>
                      <a:r>
                        <a:rPr kumimoji="1" lang="en-US" altLang="ja-JP" sz="2400" dirty="0">
                          <a:solidFill>
                            <a:schemeClr val="tx1"/>
                          </a:solidFill>
                          <a:latin typeface="MS PGothic" charset="-128"/>
                          <a:ea typeface="MS PGothic" charset="-128"/>
                          <a:cs typeface="MS PGothic" charset="-128"/>
                        </a:rPr>
                        <a:t>IDS</a:t>
                      </a:r>
                      <a:r>
                        <a:rPr kumimoji="1" lang="ja-JP" altLang="en-US" sz="2400" dirty="0">
                          <a:solidFill>
                            <a:schemeClr val="tx1"/>
                          </a:solidFill>
                          <a:latin typeface="MS PGothic" charset="-128"/>
                          <a:ea typeface="MS PGothic" charset="-128"/>
                          <a:cs typeface="MS PGothic" charset="-128"/>
                        </a:rPr>
                        <a:t>の</a:t>
                      </a:r>
                      <a:endParaRPr kumimoji="1" lang="en-US" altLang="ja-JP" sz="2400" dirty="0">
                        <a:solidFill>
                          <a:schemeClr val="tx1"/>
                        </a:solidFill>
                        <a:latin typeface="MS PGothic" charset="-128"/>
                        <a:ea typeface="MS PGothic" charset="-128"/>
                        <a:cs typeface="MS PGothic" charset="-128"/>
                      </a:endParaRPr>
                    </a:p>
                    <a:p>
                      <a:pPr algn="ctr"/>
                      <a:r>
                        <a:rPr kumimoji="1" lang="ja-JP" altLang="en-US" sz="2400" dirty="0">
                          <a:solidFill>
                            <a:schemeClr val="tx1"/>
                          </a:solidFill>
                          <a:latin typeface="MS PGothic" charset="-128"/>
                          <a:ea typeface="MS PGothic" charset="-128"/>
                          <a:cs typeface="MS PGothic" charset="-128"/>
                        </a:rPr>
                        <a:t>性能</a:t>
                      </a:r>
                    </a:p>
                  </a:txBody>
                  <a:tcPr/>
                </a:tc>
                <a:tc>
                  <a:txBody>
                    <a:bodyPr/>
                    <a:lstStyle/>
                    <a:p>
                      <a:pPr algn="ctr"/>
                      <a:r>
                        <a:rPr kumimoji="1" lang="ja-JP" altLang="en-US" sz="2400" dirty="0">
                          <a:solidFill>
                            <a:schemeClr val="tx1"/>
                          </a:solidFill>
                          <a:latin typeface="MS PGothic" charset="-128"/>
                          <a:ea typeface="MS PGothic" charset="-128"/>
                          <a:cs typeface="MS PGothic" charset="-128"/>
                        </a:rPr>
                        <a:t>コスト</a:t>
                      </a:r>
                    </a:p>
                  </a:txBody>
                  <a:tcPr/>
                </a:tc>
                <a:extLst>
                  <a:ext uri="{0D108BD9-81ED-4DB2-BD59-A6C34878D82A}">
                    <a16:rowId xmlns:a16="http://schemas.microsoft.com/office/drawing/2014/main" xmlns="" val="10000"/>
                  </a:ext>
                </a:extLst>
              </a:tr>
              <a:tr h="824089">
                <a:tc>
                  <a:txBody>
                    <a:bodyPr/>
                    <a:lstStyle/>
                    <a:p>
                      <a:pPr algn="ctr"/>
                      <a:r>
                        <a:rPr kumimoji="1" lang="ja-JP" altLang="en-US" sz="2200" dirty="0">
                          <a:solidFill>
                            <a:schemeClr val="tx1"/>
                          </a:solidFill>
                          <a:latin typeface="MS PGothic" charset="-128"/>
                          <a:ea typeface="MS PGothic" charset="-128"/>
                          <a:cs typeface="MS PGothic" charset="-128"/>
                        </a:rPr>
                        <a:t>ハイパーバイザ内で実行</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latin typeface="MS PGothic" charset="-128"/>
                          <a:ea typeface="MS PGothic" charset="-128"/>
                          <a:cs typeface="MS PGothic" charset="-128"/>
                        </a:rPr>
                        <a:t>×</a:t>
                      </a:r>
                      <a:endParaRPr kumimoji="1" lang="ja-JP" altLang="en-US" sz="3600" dirty="0">
                        <a:latin typeface="MS PGothic" charset="-128"/>
                        <a:ea typeface="MS PGothic" charset="-128"/>
                        <a:cs typeface="MS PGothic" charset="-128"/>
                      </a:endParaRP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solidFill>
                            <a:schemeClr val="tx1"/>
                          </a:solidFill>
                          <a:latin typeface="MS PGothic" charset="-128"/>
                          <a:ea typeface="MS PGothic" charset="-128"/>
                          <a:cs typeface="MS PGothic" charset="-128"/>
                        </a:rPr>
                        <a:t>◯</a:t>
                      </a:r>
                    </a:p>
                  </a:txBody>
                  <a:tcPr/>
                </a:tc>
                <a:tc>
                  <a:txBody>
                    <a:bodyPr/>
                    <a:lstStyle/>
                    <a:p>
                      <a:pPr algn="ctr"/>
                      <a:r>
                        <a:rPr kumimoji="1" lang="ja-JP" altLang="en-US" sz="3600" dirty="0">
                          <a:latin typeface="MS PGothic" charset="-128"/>
                          <a:ea typeface="MS PGothic" charset="-128"/>
                          <a:cs typeface="MS PGothic" charset="-128"/>
                        </a:rPr>
                        <a:t>◯</a:t>
                      </a:r>
                    </a:p>
                  </a:txBody>
                  <a:tcPr/>
                </a:tc>
                <a:extLst>
                  <a:ext uri="{0D108BD9-81ED-4DB2-BD59-A6C34878D82A}">
                    <a16:rowId xmlns:a16="http://schemas.microsoft.com/office/drawing/2014/main" xmlns="" val="10001"/>
                  </a:ext>
                </a:extLst>
              </a:tr>
              <a:tr h="824089">
                <a:tc>
                  <a:txBody>
                    <a:bodyPr/>
                    <a:lstStyle/>
                    <a:p>
                      <a:pPr algn="ctr"/>
                      <a:r>
                        <a:rPr kumimoji="1" lang="ja-JP" altLang="en-US" sz="2200" dirty="0">
                          <a:solidFill>
                            <a:schemeClr val="tx1"/>
                          </a:solidFill>
                          <a:latin typeface="MS PGothic" charset="-128"/>
                          <a:ea typeface="MS PGothic" charset="-128"/>
                          <a:cs typeface="MS PGothic" charset="-128"/>
                        </a:rPr>
                        <a:t>リモートホストで実行</a:t>
                      </a: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solidFill>
                            <a:schemeClr val="tx1"/>
                          </a:solidFill>
                          <a:latin typeface="MS PGothic" charset="-128"/>
                          <a:ea typeface="MS PGothic" charset="-128"/>
                          <a:cs typeface="MS PGothic" charset="-128"/>
                        </a:rPr>
                        <a:t>△</a:t>
                      </a:r>
                    </a:p>
                  </a:txBody>
                  <a:tcPr/>
                </a:tc>
                <a:tc>
                  <a:txBody>
                    <a:bodyPr/>
                    <a:lstStyle/>
                    <a:p>
                      <a:pPr algn="ctr"/>
                      <a:r>
                        <a:rPr kumimoji="1" lang="en-US" altLang="ja-JP" sz="3600" dirty="0">
                          <a:latin typeface="MS PGothic" charset="-128"/>
                          <a:ea typeface="MS PGothic" charset="-128"/>
                          <a:cs typeface="MS PGothic" charset="-128"/>
                        </a:rPr>
                        <a:t>×</a:t>
                      </a:r>
                      <a:endParaRPr kumimoji="1" lang="ja-JP" altLang="en-US" sz="3600" dirty="0">
                        <a:latin typeface="MS PGothic" charset="-128"/>
                        <a:ea typeface="MS PGothic" charset="-128"/>
                        <a:cs typeface="MS PGothic" charset="-128"/>
                      </a:endParaRPr>
                    </a:p>
                  </a:txBody>
                  <a:tcPr/>
                </a:tc>
                <a:extLst>
                  <a:ext uri="{0D108BD9-81ED-4DB2-BD59-A6C34878D82A}">
                    <a16:rowId xmlns:a16="http://schemas.microsoft.com/office/drawing/2014/main" xmlns="" val="10002"/>
                  </a:ext>
                </a:extLst>
              </a:tr>
              <a:tr h="824089">
                <a:tc>
                  <a:txBody>
                    <a:bodyPr/>
                    <a:lstStyle/>
                    <a:p>
                      <a:pPr algn="ctr"/>
                      <a:r>
                        <a:rPr kumimoji="1" lang="ja-JP" altLang="en-US" sz="2200" dirty="0">
                          <a:solidFill>
                            <a:schemeClr val="tx1"/>
                          </a:solidFill>
                          <a:latin typeface="MS PGothic" charset="-128"/>
                          <a:ea typeface="MS PGothic" charset="-128"/>
                          <a:cs typeface="MS PGothic" charset="-128"/>
                        </a:rPr>
                        <a:t>専用ハードウェア</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solidFill>
                            <a:schemeClr val="tx1"/>
                          </a:solidFill>
                          <a:latin typeface="MS PGothic" charset="-128"/>
                          <a:ea typeface="MS PGothic" charset="-128"/>
                          <a:cs typeface="MS PGothic" charset="-128"/>
                        </a:rPr>
                        <a:t>×</a:t>
                      </a:r>
                      <a:endParaRPr kumimoji="1" lang="ja-JP" altLang="en-US" sz="3600" dirty="0">
                        <a:solidFill>
                          <a:schemeClr val="tx1"/>
                        </a:solidFill>
                        <a:latin typeface="MS PGothic" charset="-128"/>
                        <a:ea typeface="MS PGothic" charset="-128"/>
                        <a:cs typeface="MS PGothic" charset="-128"/>
                      </a:endParaRP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en-US" altLang="ja-JP" sz="3600" dirty="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a:txBody>
                  <a:tcPr/>
                </a:tc>
                <a:extLst>
                  <a:ext uri="{0D108BD9-81ED-4DB2-BD59-A6C34878D82A}">
                    <a16:rowId xmlns:a16="http://schemas.microsoft.com/office/drawing/2014/main" xmlns="" val="10003"/>
                  </a:ext>
                </a:extLst>
              </a:tr>
              <a:tr h="824089">
                <a:tc>
                  <a:txBody>
                    <a:bodyPr/>
                    <a:lstStyle/>
                    <a:p>
                      <a:pPr algn="ctr"/>
                      <a:r>
                        <a:rPr kumimoji="1" lang="en-US" altLang="ja-JP" sz="2200" dirty="0">
                          <a:solidFill>
                            <a:schemeClr val="tx1"/>
                          </a:solidFill>
                          <a:latin typeface="MS PGothic" charset="-128"/>
                          <a:ea typeface="MS PGothic" charset="-128"/>
                          <a:cs typeface="MS PGothic" charset="-128"/>
                        </a:rPr>
                        <a:t>CPU</a:t>
                      </a:r>
                      <a:r>
                        <a:rPr kumimoji="1" lang="ja-JP" altLang="en-US" sz="2200" dirty="0">
                          <a:solidFill>
                            <a:schemeClr val="tx1"/>
                          </a:solidFill>
                          <a:latin typeface="MS PGothic" charset="-128"/>
                          <a:ea typeface="MS PGothic" charset="-128"/>
                          <a:cs typeface="MS PGothic" charset="-128"/>
                        </a:rPr>
                        <a:t>のシステム管理モード</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solidFill>
                            <a:schemeClr val="tx1"/>
                          </a:solidFill>
                          <a:latin typeface="MS PGothic" charset="-128"/>
                          <a:ea typeface="MS PGothic" charset="-128"/>
                          <a:cs typeface="MS PGothic" charset="-128"/>
                        </a:rPr>
                        <a:t>×</a:t>
                      </a:r>
                      <a:endParaRPr kumimoji="1" lang="ja-JP" altLang="en-US" sz="3600" dirty="0">
                        <a:solidFill>
                          <a:schemeClr val="tx1"/>
                        </a:solidFill>
                        <a:latin typeface="MS PGothic" charset="-128"/>
                        <a:ea typeface="MS PGothic" charset="-128"/>
                        <a:cs typeface="MS PGothic" charset="-128"/>
                      </a:endParaRPr>
                    </a:p>
                  </a:txBody>
                  <a:tcPr/>
                </a:tc>
                <a:tc>
                  <a:txBody>
                    <a:bodyPr/>
                    <a:lstStyle/>
                    <a:p>
                      <a:pPr algn="ctr"/>
                      <a:r>
                        <a:rPr kumimoji="1" lang="en-US" altLang="ja-JP" sz="3600" dirty="0">
                          <a:latin typeface="MS PGothic" charset="-128"/>
                          <a:ea typeface="MS PGothic" charset="-128"/>
                          <a:cs typeface="MS PGothic" charset="-128"/>
                        </a:rPr>
                        <a:t>×</a:t>
                      </a:r>
                      <a:endParaRPr kumimoji="1" lang="ja-JP" altLang="en-US" sz="3600" dirty="0">
                        <a:latin typeface="MS PGothic" charset="-128"/>
                        <a:ea typeface="MS PGothic" charset="-128"/>
                        <a:cs typeface="MS PGothic" charset="-128"/>
                      </a:endParaRP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latin typeface="MS PGothic" charset="-128"/>
                          <a:ea typeface="MS PGothic" charset="-128"/>
                          <a:cs typeface="MS PGothic" charset="-128"/>
                        </a:rPr>
                        <a:t>◯</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27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a:t>
            </a:r>
            <a:r>
              <a:rPr lang="en-US" altLang="ja-JP" dirty="0" err="1"/>
              <a:t>SGmonitor</a:t>
            </a:r>
            <a:endParaRPr lang="ja-JP" altLang="en-US" dirty="0"/>
          </a:p>
        </p:txBody>
      </p:sp>
      <p:sp>
        <p:nvSpPr>
          <p:cNvPr id="3" name="コンテンツ プレースホルダー 2"/>
          <p:cNvSpPr>
            <a:spLocks noGrp="1"/>
          </p:cNvSpPr>
          <p:nvPr>
            <p:ph idx="1"/>
          </p:nvPr>
        </p:nvSpPr>
        <p:spPr/>
        <p:txBody>
          <a:bodyPr/>
          <a:lstStyle/>
          <a:p>
            <a:r>
              <a:rPr lang="en-US" altLang="ja-JP" dirty="0"/>
              <a:t>Intel SGX</a:t>
            </a:r>
            <a:r>
              <a:rPr lang="ja-JP" altLang="en-US" dirty="0"/>
              <a:t>を用いてクラウド内で</a:t>
            </a:r>
            <a:r>
              <a:rPr lang="en-US" altLang="ja-JP" dirty="0"/>
              <a:t>IDS</a:t>
            </a:r>
            <a:r>
              <a:rPr lang="ja-JP" altLang="en-US" dirty="0"/>
              <a:t>を安全に実行</a:t>
            </a:r>
            <a:endParaRPr lang="en-US" altLang="ja-JP" dirty="0"/>
          </a:p>
          <a:p>
            <a:pPr lvl="1"/>
            <a:r>
              <a:rPr lang="en-US" altLang="ja-JP" dirty="0"/>
              <a:t>SGX</a:t>
            </a:r>
            <a:r>
              <a:rPr lang="ja-JP" altLang="en-US" dirty="0"/>
              <a:t>は最近の</a:t>
            </a:r>
            <a:r>
              <a:rPr lang="en-US" altLang="ja-JP" dirty="0"/>
              <a:t>Intel</a:t>
            </a:r>
            <a:r>
              <a:rPr lang="ja-JP" altLang="en-US" dirty="0"/>
              <a:t>製</a:t>
            </a:r>
            <a:r>
              <a:rPr lang="en-US" altLang="ja-JP" dirty="0"/>
              <a:t>CPU</a:t>
            </a:r>
            <a:r>
              <a:rPr lang="ja-JP" altLang="en-US" dirty="0"/>
              <a:t>が提供するセキュリティ機構</a:t>
            </a:r>
            <a:endParaRPr lang="en-US" altLang="ja-JP" dirty="0"/>
          </a:p>
          <a:p>
            <a:pPr lvl="2"/>
            <a:r>
              <a:rPr lang="ja-JP" altLang="en-US" dirty="0"/>
              <a:t>アプリケーション内で保護領域（エンクレイヴ）を提供</a:t>
            </a:r>
            <a:endParaRPr lang="en-US" altLang="ja-JP" dirty="0"/>
          </a:p>
          <a:p>
            <a:pPr lvl="1"/>
            <a:r>
              <a:rPr lang="ja-JP" altLang="en-US" dirty="0"/>
              <a:t>エンクレイヴ内で</a:t>
            </a:r>
            <a:r>
              <a:rPr lang="en-US" altLang="ja-JP" dirty="0"/>
              <a:t>IDS</a:t>
            </a:r>
            <a:r>
              <a:rPr lang="ja-JP" altLang="en-US" dirty="0"/>
              <a:t>を実行することで攻撃を防ぐ</a:t>
            </a:r>
            <a:endParaRPr lang="en-US" altLang="ja-JP" dirty="0"/>
          </a:p>
          <a:p>
            <a:pPr lvl="1"/>
            <a:r>
              <a:rPr lang="ja-JP" altLang="en-US" dirty="0"/>
              <a:t>脅威モデル：</a:t>
            </a:r>
            <a:r>
              <a:rPr lang="en-US" altLang="ja-JP" dirty="0"/>
              <a:t>CPU</a:t>
            </a:r>
            <a:r>
              <a:rPr lang="ja-JP" altLang="en-US" dirty="0"/>
              <a:t>とハイパーバイザを信頼</a:t>
            </a:r>
            <a:endParaRPr lang="en-US" altLang="ja-JP" dirty="0"/>
          </a:p>
          <a:p>
            <a:pPr lvl="1"/>
            <a:endParaRPr lang="en-US" altLang="ja-JP" dirty="0"/>
          </a:p>
        </p:txBody>
      </p:sp>
      <p:sp>
        <p:nvSpPr>
          <p:cNvPr id="35" name="スライド番号プレースホルダー 34"/>
          <p:cNvSpPr>
            <a:spLocks noGrp="1"/>
          </p:cNvSpPr>
          <p:nvPr>
            <p:ph type="sldNum" sz="quarter" idx="12"/>
          </p:nvPr>
        </p:nvSpPr>
        <p:spPr/>
        <p:txBody>
          <a:bodyPr/>
          <a:lstStyle/>
          <a:p>
            <a:fld id="{40CFCFFC-D99B-AD4B-B43B-3D0DBB0BA1FA}" type="slidenum">
              <a:rPr lang="ja-JP" altLang="en-US" smtClean="0"/>
              <a:pPr/>
              <a:t>6</a:t>
            </a:fld>
            <a:endParaRPr lang="ja-JP" altLang="en-US"/>
          </a:p>
        </p:txBody>
      </p:sp>
      <p:sp>
        <p:nvSpPr>
          <p:cNvPr id="21" name="角丸四角形 5"/>
          <p:cNvSpPr/>
          <p:nvPr/>
        </p:nvSpPr>
        <p:spPr>
          <a:xfrm>
            <a:off x="1891302" y="4189221"/>
            <a:ext cx="4996515" cy="2320010"/>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6"/>
          <p:cNvSpPr/>
          <p:nvPr/>
        </p:nvSpPr>
        <p:spPr>
          <a:xfrm>
            <a:off x="4914319" y="4422307"/>
            <a:ext cx="1517585" cy="135276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テキスト ボックス 7"/>
          <p:cNvSpPr txBox="1"/>
          <p:nvPr/>
        </p:nvSpPr>
        <p:spPr>
          <a:xfrm>
            <a:off x="4943392" y="4400509"/>
            <a:ext cx="1568600"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監視対象</a:t>
            </a:r>
            <a:r>
              <a:rPr lang="en-US" altLang="ja-JP" dirty="0"/>
              <a:t>VM</a:t>
            </a:r>
            <a:endParaRPr lang="ja-JP" altLang="en-US" dirty="0"/>
          </a:p>
        </p:txBody>
      </p:sp>
      <p:sp>
        <p:nvSpPr>
          <p:cNvPr id="28" name="テキスト ボックス 9"/>
          <p:cNvSpPr txBox="1"/>
          <p:nvPr/>
        </p:nvSpPr>
        <p:spPr>
          <a:xfrm>
            <a:off x="3604164" y="6477702"/>
            <a:ext cx="1935671"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監視対象ホスト</a:t>
            </a:r>
          </a:p>
        </p:txBody>
      </p:sp>
      <p:sp>
        <p:nvSpPr>
          <p:cNvPr id="30" name="テキスト ボックス 10"/>
          <p:cNvSpPr txBox="1"/>
          <p:nvPr/>
        </p:nvSpPr>
        <p:spPr>
          <a:xfrm>
            <a:off x="2200384" y="5916556"/>
            <a:ext cx="4440438" cy="461665"/>
          </a:xfrm>
          <a:prstGeom prst="rect">
            <a:avLst/>
          </a:prstGeom>
          <a:solidFill>
            <a:srgbClr val="FFE2F2"/>
          </a:solidFill>
          <a:ln w="19050">
            <a:solidFill>
              <a:schemeClr val="tx1"/>
            </a:solidFill>
          </a:ln>
        </p:spPr>
        <p:txBody>
          <a:bodyPr wrap="square" rtlCol="0">
            <a:spAutoFit/>
          </a:bodyPr>
          <a:lstStyle/>
          <a:p>
            <a:pPr algn="ctr"/>
            <a:endParaRPr lang="ja-JP" altLang="en-US" sz="2400" dirty="0">
              <a:latin typeface="MS PGothic" charset="-128"/>
              <a:ea typeface="MS PGothic" charset="-128"/>
              <a:cs typeface="MS PGothic" charset="-128"/>
            </a:endParaRPr>
          </a:p>
        </p:txBody>
      </p:sp>
      <p:sp>
        <p:nvSpPr>
          <p:cNvPr id="39" name="テキスト ボックス 18"/>
          <p:cNvSpPr txBox="1"/>
          <p:nvPr/>
        </p:nvSpPr>
        <p:spPr>
          <a:xfrm>
            <a:off x="1891302" y="5962660"/>
            <a:ext cx="5104610" cy="400110"/>
          </a:xfrm>
          <a:prstGeom prst="rect">
            <a:avLst/>
          </a:prstGeom>
          <a:noFill/>
          <a:ln w="19050">
            <a:noFill/>
          </a:ln>
        </p:spPr>
        <p:txBody>
          <a:bodyPr wrap="square" rtlCol="0">
            <a:spAutoFit/>
          </a:bodyPr>
          <a:lstStyle/>
          <a:p>
            <a:pPr algn="ctr"/>
            <a:r>
              <a:rPr lang="ja-JP" altLang="en-US" sz="2000" dirty="0">
                <a:latin typeface="MS PGothic" charset="-128"/>
                <a:ea typeface="MS PGothic" charset="-128"/>
                <a:cs typeface="MS PGothic" charset="-128"/>
              </a:rPr>
              <a:t>ハイパーバイザ</a:t>
            </a:r>
          </a:p>
        </p:txBody>
      </p:sp>
      <p:sp>
        <p:nvSpPr>
          <p:cNvPr id="44" name="正方形/長方形 21"/>
          <p:cNvSpPr/>
          <p:nvPr/>
        </p:nvSpPr>
        <p:spPr>
          <a:xfrm>
            <a:off x="2605129" y="4834364"/>
            <a:ext cx="1396125" cy="779527"/>
          </a:xfrm>
          <a:prstGeom prst="rect">
            <a:avLst/>
          </a:prstGeom>
          <a:pattFill prst="dkUpDiag">
            <a:fgClr>
              <a:schemeClr val="accent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22"/>
          <p:cNvSpPr txBox="1"/>
          <p:nvPr/>
        </p:nvSpPr>
        <p:spPr>
          <a:xfrm>
            <a:off x="2817178" y="4898167"/>
            <a:ext cx="1016681" cy="649188"/>
          </a:xfrm>
          <a:prstGeom prst="ellipse">
            <a:avLst/>
          </a:prstGeom>
          <a:solidFill>
            <a:srgbClr val="00B0F0"/>
          </a:solidFill>
          <a:ln>
            <a:solidFill>
              <a:schemeClr val="tx1"/>
            </a:solidFill>
          </a:ln>
        </p:spPr>
        <p:txBody>
          <a:bodyPr wrap="square" rtlCol="0">
            <a:spAutoFit/>
          </a:bodyPr>
          <a:lstStyle/>
          <a:p>
            <a:pPr algn="ctr"/>
            <a:r>
              <a:rPr lang="en-US" altLang="ja-JP" sz="2400" dirty="0"/>
              <a:t>IDS</a:t>
            </a:r>
            <a:endParaRPr lang="ja-JP" altLang="en-US" sz="2400" dirty="0"/>
          </a:p>
        </p:txBody>
      </p:sp>
      <p:sp>
        <p:nvSpPr>
          <p:cNvPr id="48" name="テキスト ボックス 25"/>
          <p:cNvSpPr txBox="1"/>
          <p:nvPr/>
        </p:nvSpPr>
        <p:spPr>
          <a:xfrm>
            <a:off x="2627212" y="4521943"/>
            <a:ext cx="1385316" cy="369332"/>
          </a:xfrm>
          <a:prstGeom prst="rect">
            <a:avLst/>
          </a:prstGeom>
          <a:noFill/>
        </p:spPr>
        <p:txBody>
          <a:bodyPr wrap="none" rtlCol="0">
            <a:spAutoFit/>
          </a:bodyPr>
          <a:lstStyle/>
          <a:p>
            <a:r>
              <a:rPr lang="ja-JP" altLang="en-US" dirty="0">
                <a:latin typeface="MS PGothic" charset="-128"/>
                <a:ea typeface="MS PGothic" charset="-128"/>
                <a:cs typeface="MS PGothic" charset="-128"/>
              </a:rPr>
              <a:t>エンクレイヴ</a:t>
            </a:r>
            <a:endParaRPr lang="en-US" altLang="ja-JP" dirty="0">
              <a:latin typeface="MS PGothic" charset="-128"/>
              <a:ea typeface="MS PGothic" charset="-128"/>
              <a:cs typeface="MS PGothic" charset="-128"/>
            </a:endParaRPr>
          </a:p>
        </p:txBody>
      </p:sp>
      <p:cxnSp>
        <p:nvCxnSpPr>
          <p:cNvPr id="20" name="直線矢印コネクタ 23">
            <a:extLst>
              <a:ext uri="{FF2B5EF4-FFF2-40B4-BE49-F238E27FC236}">
                <a16:creationId xmlns:a16="http://schemas.microsoft.com/office/drawing/2014/main" xmlns="" id="{60CBBE6E-6F5B-C646-887E-2529C875CE70}"/>
              </a:ext>
            </a:extLst>
          </p:cNvPr>
          <p:cNvCxnSpPr>
            <a:cxnSpLocks/>
          </p:cNvCxnSpPr>
          <p:nvPr/>
        </p:nvCxnSpPr>
        <p:spPr>
          <a:xfrm>
            <a:off x="3833859" y="5189921"/>
            <a:ext cx="108046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ボックス 17">
            <a:extLst>
              <a:ext uri="{FF2B5EF4-FFF2-40B4-BE49-F238E27FC236}">
                <a16:creationId xmlns:a16="http://schemas.microsoft.com/office/drawing/2014/main" xmlns="" id="{1845F36D-4651-B142-A344-7681EEC2D678}"/>
              </a:ext>
            </a:extLst>
          </p:cNvPr>
          <p:cNvSpPr txBox="1"/>
          <p:nvPr/>
        </p:nvSpPr>
        <p:spPr>
          <a:xfrm>
            <a:off x="4064750" y="4806971"/>
            <a:ext cx="835650"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監視</a:t>
            </a:r>
          </a:p>
        </p:txBody>
      </p:sp>
    </p:spTree>
    <p:extLst>
      <p:ext uri="{BB962C8B-B14F-4D97-AF65-F5344CB8AC3E}">
        <p14:creationId xmlns:p14="http://schemas.microsoft.com/office/powerpoint/2010/main" val="94946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4">
            <a:extLst>
              <a:ext uri="{FF2B5EF4-FFF2-40B4-BE49-F238E27FC236}">
                <a16:creationId xmlns:a16="http://schemas.microsoft.com/office/drawing/2014/main" xmlns="" id="{C04C0BFA-45C5-1449-AA6B-DA70AE662F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221" y="4608540"/>
            <a:ext cx="5297557" cy="203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en-US" altLang="ja-JP" dirty="0"/>
              <a:t>SGX</a:t>
            </a:r>
            <a:r>
              <a:rPr lang="ja-JP" altLang="en-US" dirty="0"/>
              <a:t>による</a:t>
            </a:r>
            <a:r>
              <a:rPr lang="en-US" altLang="ja-JP" dirty="0"/>
              <a:t>IDS</a:t>
            </a:r>
            <a:r>
              <a:rPr lang="ja-JP" altLang="en-US" dirty="0"/>
              <a:t>の安全な実行</a:t>
            </a:r>
          </a:p>
        </p:txBody>
      </p:sp>
      <p:sp>
        <p:nvSpPr>
          <p:cNvPr id="3" name="コンテンツ プレースホルダー 2"/>
          <p:cNvSpPr>
            <a:spLocks noGrp="1"/>
          </p:cNvSpPr>
          <p:nvPr>
            <p:ph idx="1"/>
          </p:nvPr>
        </p:nvSpPr>
        <p:spPr/>
        <p:txBody>
          <a:bodyPr/>
          <a:lstStyle/>
          <a:p>
            <a:r>
              <a:rPr lang="ja-JP" altLang="en-US" dirty="0"/>
              <a:t>実行開始時に</a:t>
            </a:r>
            <a:r>
              <a:rPr lang="en-US" altLang="ja-JP" dirty="0"/>
              <a:t>IDS</a:t>
            </a:r>
            <a:r>
              <a:rPr lang="ja-JP" altLang="en-US" dirty="0"/>
              <a:t>の整合性を検査</a:t>
            </a:r>
            <a:endParaRPr lang="en-US" altLang="ja-JP" dirty="0"/>
          </a:p>
          <a:p>
            <a:pPr lvl="1"/>
            <a:r>
              <a:rPr lang="ja-JP" altLang="en-US" dirty="0"/>
              <a:t>攻撃者が改ざんした</a:t>
            </a:r>
            <a:r>
              <a:rPr lang="en-US" altLang="ja-JP" dirty="0"/>
              <a:t>IDS</a:t>
            </a:r>
            <a:r>
              <a:rPr lang="ja-JP" altLang="en-US" dirty="0"/>
              <a:t>を実行することはできない</a:t>
            </a:r>
            <a:endParaRPr lang="en-US" altLang="ja-JP" dirty="0"/>
          </a:p>
          <a:p>
            <a:r>
              <a:rPr lang="ja-JP" altLang="en-US" dirty="0"/>
              <a:t>エンクレイヴのメモリの整合性を保証</a:t>
            </a:r>
            <a:endParaRPr lang="en-US" altLang="ja-JP" dirty="0"/>
          </a:p>
          <a:p>
            <a:pPr lvl="1"/>
            <a:r>
              <a:rPr lang="en-US" altLang="ja-JP" dirty="0"/>
              <a:t>IDS</a:t>
            </a:r>
            <a:r>
              <a:rPr lang="ja-JP" altLang="en-US" dirty="0"/>
              <a:t>の実行中に改ざんされることを防ぐ</a:t>
            </a:r>
            <a:endParaRPr lang="en-US" altLang="ja-JP" dirty="0"/>
          </a:p>
          <a:p>
            <a:r>
              <a:rPr lang="ja-JP" altLang="en-US" dirty="0"/>
              <a:t>エンクレイヴのメモリを暗号化</a:t>
            </a:r>
            <a:endParaRPr lang="en-US" altLang="ja-JP" dirty="0"/>
          </a:p>
          <a:p>
            <a:pPr lvl="1"/>
            <a:r>
              <a:rPr lang="en-US" altLang="ja-JP" dirty="0"/>
              <a:t>IDS</a:t>
            </a:r>
            <a:r>
              <a:rPr lang="ja-JP" altLang="en-US" dirty="0"/>
              <a:t>が取得した</a:t>
            </a:r>
            <a:r>
              <a:rPr lang="en-US" altLang="ja-JP" dirty="0"/>
              <a:t>VM</a:t>
            </a:r>
            <a:r>
              <a:rPr lang="ja-JP" altLang="en-US" dirty="0"/>
              <a:t>内の情報の漏洩を防ぐ</a:t>
            </a:r>
            <a:endParaRPr lang="en-US" altLang="ja-JP" dirty="0"/>
          </a:p>
          <a:p>
            <a:endParaRPr lang="en-US" altLang="ja-JP" dirty="0"/>
          </a:p>
          <a:p>
            <a:endParaRPr lang="ja-JP" altLang="en-US" dirty="0"/>
          </a:p>
        </p:txBody>
      </p:sp>
      <p:sp>
        <p:nvSpPr>
          <p:cNvPr id="23" name="スライド番号プレースホルダー 22"/>
          <p:cNvSpPr>
            <a:spLocks noGrp="1"/>
          </p:cNvSpPr>
          <p:nvPr>
            <p:ph type="sldNum" sz="quarter" idx="12"/>
          </p:nvPr>
        </p:nvSpPr>
        <p:spPr/>
        <p:txBody>
          <a:bodyPr/>
          <a:lstStyle/>
          <a:p>
            <a:fld id="{40CFCFFC-D99B-AD4B-B43B-3D0DBB0BA1FA}" type="slidenum">
              <a:rPr lang="ja-JP" altLang="en-US" smtClean="0"/>
              <a:pPr/>
              <a:t>7</a:t>
            </a:fld>
            <a:endParaRPr lang="ja-JP" altLang="en-US"/>
          </a:p>
        </p:txBody>
      </p:sp>
      <p:sp>
        <p:nvSpPr>
          <p:cNvPr id="27" name="正方形/長方形 26"/>
          <p:cNvSpPr/>
          <p:nvPr/>
        </p:nvSpPr>
        <p:spPr>
          <a:xfrm>
            <a:off x="2714217" y="5258077"/>
            <a:ext cx="1404170" cy="888850"/>
          </a:xfrm>
          <a:prstGeom prst="rect">
            <a:avLst/>
          </a:prstGeom>
          <a:pattFill prst="dkUpDiag">
            <a:fgClr>
              <a:schemeClr val="accent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885330" y="5377908"/>
            <a:ext cx="1016681"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sp>
        <p:nvSpPr>
          <p:cNvPr id="30" name="テキスト ボックス 29"/>
          <p:cNvSpPr txBox="1"/>
          <p:nvPr/>
        </p:nvSpPr>
        <p:spPr>
          <a:xfrm>
            <a:off x="2686223" y="4883043"/>
            <a:ext cx="1385316" cy="369332"/>
          </a:xfrm>
          <a:prstGeom prst="rect">
            <a:avLst/>
          </a:prstGeom>
          <a:noFill/>
        </p:spPr>
        <p:txBody>
          <a:bodyPr wrap="none" rtlCol="0">
            <a:spAutoFit/>
          </a:bodyPr>
          <a:lstStyle/>
          <a:p>
            <a:r>
              <a:rPr lang="ja-JP" altLang="en-US" dirty="0">
                <a:latin typeface="MS PGothic" charset="-128"/>
                <a:ea typeface="MS PGothic" charset="-128"/>
                <a:cs typeface="MS PGothic" charset="-128"/>
              </a:rPr>
              <a:t>エンクレイヴ</a:t>
            </a:r>
            <a:endParaRPr lang="en-US" altLang="ja-JP" dirty="0">
              <a:latin typeface="MS PGothic" charset="-128"/>
              <a:ea typeface="MS PGothic" charset="-128"/>
              <a:cs typeface="MS PGothic" charset="-128"/>
            </a:endParaRPr>
          </a:p>
        </p:txBody>
      </p:sp>
      <p:sp>
        <p:nvSpPr>
          <p:cNvPr id="7" name="Left Arrow 6"/>
          <p:cNvSpPr/>
          <p:nvPr/>
        </p:nvSpPr>
        <p:spPr>
          <a:xfrm>
            <a:off x="4319409" y="5484384"/>
            <a:ext cx="1179948" cy="325120"/>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solidFill>
                <a:srgbClr val="FF0000"/>
              </a:solidFill>
            </a:endParaRPr>
          </a:p>
        </p:txBody>
      </p:sp>
      <p:sp>
        <p:nvSpPr>
          <p:cNvPr id="8" name="Cross 7"/>
          <p:cNvSpPr/>
          <p:nvPr/>
        </p:nvSpPr>
        <p:spPr>
          <a:xfrm rot="2700000">
            <a:off x="4668984" y="5333934"/>
            <a:ext cx="626019" cy="626019"/>
          </a:xfrm>
          <a:prstGeom prst="plus">
            <a:avLst>
              <a:gd name="adj" fmla="val 43447"/>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pic>
        <p:nvPicPr>
          <p:cNvPr id="15" name="図 14"/>
          <p:cNvPicPr>
            <a:picLocks noChangeAspect="1"/>
          </p:cNvPicPr>
          <p:nvPr/>
        </p:nvPicPr>
        <p:blipFill>
          <a:blip r:embed="rId4"/>
          <a:stretch>
            <a:fillRect/>
          </a:stretch>
        </p:blipFill>
        <p:spPr>
          <a:xfrm>
            <a:off x="6101186" y="5269435"/>
            <a:ext cx="826832" cy="826832"/>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379" y="5112667"/>
            <a:ext cx="480170" cy="480170"/>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262" y="5821850"/>
            <a:ext cx="480170" cy="480170"/>
          </a:xfrm>
          <a:prstGeom prst="rect">
            <a:avLst/>
          </a:prstGeom>
        </p:spPr>
      </p:pic>
    </p:spTree>
    <p:extLst>
      <p:ext uri="{BB962C8B-B14F-4D97-AF65-F5344CB8AC3E}">
        <p14:creationId xmlns:p14="http://schemas.microsoft.com/office/powerpoint/2010/main" val="98609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9"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upLeft)">
                                      <p:cBhvr>
                                        <p:cTn id="12" dur="250"/>
                                        <p:tgtEl>
                                          <p:spTgt spid="16"/>
                                        </p:tgtEl>
                                      </p:cBhvr>
                                    </p:animEffect>
                                  </p:childTnLst>
                                </p:cTn>
                              </p:par>
                            </p:childTnLst>
                          </p:cTn>
                        </p:par>
                        <p:par>
                          <p:cTn id="13" fill="hold">
                            <p:stCondLst>
                              <p:cond delay="750"/>
                            </p:stCondLst>
                            <p:childTnLst>
                              <p:par>
                                <p:cTn id="14" presetID="18" presetClass="entr" presetSubtype="9"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upLeft)">
                                      <p:cBhvr>
                                        <p:cTn id="16" dur="2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SGmonitor</a:t>
            </a:r>
            <a:r>
              <a:rPr lang="ja-JP" altLang="en-US" dirty="0"/>
              <a:t>の特徴</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高機能な</a:t>
            </a:r>
            <a:r>
              <a:rPr lang="en-US" altLang="ja-JP" dirty="0"/>
              <a:t>IDS</a:t>
            </a:r>
            <a:r>
              <a:rPr lang="ja-JP" altLang="en-US" dirty="0"/>
              <a:t>を比較的容易に開発可能</a:t>
            </a:r>
            <a:endParaRPr lang="en-US" altLang="ja-JP" dirty="0"/>
          </a:p>
          <a:p>
            <a:pPr lvl="1"/>
            <a:r>
              <a:rPr lang="en-US" altLang="ja-JP" dirty="0"/>
              <a:t>OS</a:t>
            </a:r>
            <a:r>
              <a:rPr lang="ja-JP" altLang="en-US" dirty="0"/>
              <a:t>の拡張機能のように開発できる</a:t>
            </a:r>
            <a:endParaRPr lang="en-US" altLang="ja-JP" dirty="0"/>
          </a:p>
          <a:p>
            <a:r>
              <a:rPr lang="ja-JP" altLang="en-US" dirty="0"/>
              <a:t>監視対象システムの性能に大きな影響を与えない</a:t>
            </a:r>
            <a:endParaRPr lang="en-US" altLang="ja-JP" dirty="0"/>
          </a:p>
          <a:p>
            <a:pPr lvl="1"/>
            <a:r>
              <a:rPr lang="ja-JP" altLang="en-US" dirty="0"/>
              <a:t>通常のアプリケーションとして実行される</a:t>
            </a:r>
            <a:endParaRPr lang="en-US" altLang="ja-JP" dirty="0"/>
          </a:p>
          <a:p>
            <a:r>
              <a:rPr lang="en-US" altLang="ja-JP" dirty="0"/>
              <a:t>VM</a:t>
            </a:r>
            <a:r>
              <a:rPr lang="ja-JP" altLang="en-US" dirty="0"/>
              <a:t>ユーザの監視により</a:t>
            </a:r>
            <a:r>
              <a:rPr lang="en-US" altLang="ja-JP" dirty="0"/>
              <a:t>IDS</a:t>
            </a:r>
            <a:r>
              <a:rPr lang="ja-JP" altLang="en-US" dirty="0"/>
              <a:t>の動作を確認</a:t>
            </a:r>
            <a:endParaRPr lang="en-US" altLang="ja-JP" dirty="0"/>
          </a:p>
          <a:p>
            <a:pPr lvl="1"/>
            <a:r>
              <a:rPr lang="en-US" altLang="ja-JP" dirty="0"/>
              <a:t>SGX</a:t>
            </a:r>
            <a:r>
              <a:rPr lang="ja-JP" altLang="en-US" dirty="0"/>
              <a:t>だけではエンクレイヴの不正な終了は防げない</a:t>
            </a:r>
            <a:endParaRPr lang="en-US" altLang="ja-JP" dirty="0"/>
          </a:p>
          <a:p>
            <a:pPr lvl="1"/>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kumimoji="1" lang="ja-JP" altLang="en-US" smtClean="0"/>
              <a:t>8</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785935686"/>
              </p:ext>
            </p:extLst>
          </p:nvPr>
        </p:nvGraphicFramePr>
        <p:xfrm>
          <a:off x="112891" y="4741333"/>
          <a:ext cx="8768218" cy="1591734"/>
        </p:xfrm>
        <a:graphic>
          <a:graphicData uri="http://schemas.openxmlformats.org/drawingml/2006/table">
            <a:tbl>
              <a:tblPr firstRow="1" firstCol="1" bandRow="1">
                <a:tableStyleId>{7DF18680-E054-41AD-8BC1-D1AEF772440D}</a:tableStyleId>
              </a:tblPr>
              <a:tblGrid>
                <a:gridCol w="1583804">
                  <a:extLst>
                    <a:ext uri="{9D8B030D-6E8A-4147-A177-3AD203B41FA5}">
                      <a16:colId xmlns:a16="http://schemas.microsoft.com/office/drawing/2014/main" xmlns="" val="20000"/>
                    </a:ext>
                  </a:extLst>
                </a:gridCol>
                <a:gridCol w="1927525">
                  <a:extLst>
                    <a:ext uri="{9D8B030D-6E8A-4147-A177-3AD203B41FA5}">
                      <a16:colId xmlns:a16="http://schemas.microsoft.com/office/drawing/2014/main" xmlns="" val="20002"/>
                    </a:ext>
                  </a:extLst>
                </a:gridCol>
                <a:gridCol w="1954485">
                  <a:extLst>
                    <a:ext uri="{9D8B030D-6E8A-4147-A177-3AD203B41FA5}">
                      <a16:colId xmlns:a16="http://schemas.microsoft.com/office/drawing/2014/main" xmlns="" val="20003"/>
                    </a:ext>
                  </a:extLst>
                </a:gridCol>
                <a:gridCol w="1954485">
                  <a:extLst>
                    <a:ext uri="{9D8B030D-6E8A-4147-A177-3AD203B41FA5}">
                      <a16:colId xmlns:a16="http://schemas.microsoft.com/office/drawing/2014/main" xmlns="" val="3929540738"/>
                    </a:ext>
                  </a:extLst>
                </a:gridCol>
                <a:gridCol w="1347919">
                  <a:extLst>
                    <a:ext uri="{9D8B030D-6E8A-4147-A177-3AD203B41FA5}">
                      <a16:colId xmlns:a16="http://schemas.microsoft.com/office/drawing/2014/main" xmlns="" val="20004"/>
                    </a:ext>
                  </a:extLst>
                </a:gridCol>
              </a:tblGrid>
              <a:tr h="863600">
                <a:tc>
                  <a:txBody>
                    <a:bodyPr/>
                    <a:lstStyle/>
                    <a:p>
                      <a:endParaRPr kumimoji="1" lang="ja-JP" altLang="en-US" dirty="0"/>
                    </a:p>
                  </a:txBody>
                  <a:tcPr/>
                </a:tc>
                <a:tc>
                  <a:txBody>
                    <a:bodyPr/>
                    <a:lstStyle/>
                    <a:p>
                      <a:pPr algn="ctr"/>
                      <a:r>
                        <a:rPr kumimoji="1" lang="ja-JP" altLang="en-US" sz="2400" dirty="0">
                          <a:solidFill>
                            <a:schemeClr val="tx1"/>
                          </a:solidFill>
                          <a:latin typeface="MS PGothic" charset="-128"/>
                          <a:ea typeface="MS PGothic" charset="-128"/>
                          <a:cs typeface="MS PGothic" charset="-128"/>
                        </a:rPr>
                        <a:t>高機能な</a:t>
                      </a:r>
                      <a:r>
                        <a:rPr kumimoji="1" lang="en-US" altLang="ja-JP" sz="2400" dirty="0">
                          <a:solidFill>
                            <a:schemeClr val="tx1"/>
                          </a:solidFill>
                          <a:latin typeface="MS PGothic" charset="-128"/>
                          <a:ea typeface="MS PGothic" charset="-128"/>
                          <a:cs typeface="MS PGothic" charset="-128"/>
                        </a:rPr>
                        <a:t>IDS</a:t>
                      </a:r>
                      <a:r>
                        <a:rPr kumimoji="1" lang="ja-JP" altLang="en-US" sz="2400" dirty="0">
                          <a:solidFill>
                            <a:schemeClr val="tx1"/>
                          </a:solidFill>
                          <a:latin typeface="MS PGothic" charset="-128"/>
                          <a:ea typeface="MS PGothic" charset="-128"/>
                          <a:cs typeface="MS PGothic" charset="-128"/>
                        </a:rPr>
                        <a:t>を利用可能</a:t>
                      </a:r>
                    </a:p>
                  </a:txBody>
                  <a:tcPr/>
                </a:tc>
                <a:tc>
                  <a:txBody>
                    <a:bodyPr/>
                    <a:lstStyle/>
                    <a:p>
                      <a:pPr algn="ctr"/>
                      <a:r>
                        <a:rPr kumimoji="1" lang="ja-JP" altLang="en-US" sz="2400" dirty="0">
                          <a:solidFill>
                            <a:schemeClr val="tx1"/>
                          </a:solidFill>
                          <a:latin typeface="MS PGothic" charset="-128"/>
                          <a:ea typeface="MS PGothic" charset="-128"/>
                          <a:cs typeface="MS PGothic" charset="-128"/>
                        </a:rPr>
                        <a:t>監視対象システムの性能</a:t>
                      </a:r>
                    </a:p>
                  </a:txBody>
                  <a:tcPr/>
                </a:tc>
                <a:tc>
                  <a:txBody>
                    <a:bodyPr/>
                    <a:lstStyle/>
                    <a:p>
                      <a:pPr algn="ctr"/>
                      <a:r>
                        <a:rPr kumimoji="1" lang="en-US" altLang="ja-JP" sz="2400" dirty="0">
                          <a:solidFill>
                            <a:schemeClr val="tx1"/>
                          </a:solidFill>
                          <a:latin typeface="MS PGothic" charset="-128"/>
                          <a:ea typeface="MS PGothic" charset="-128"/>
                          <a:cs typeface="MS PGothic" charset="-128"/>
                        </a:rPr>
                        <a:t>IDS</a:t>
                      </a:r>
                      <a:r>
                        <a:rPr kumimoji="1" lang="ja-JP" altLang="en-US" sz="2400" dirty="0">
                          <a:solidFill>
                            <a:schemeClr val="tx1"/>
                          </a:solidFill>
                          <a:latin typeface="MS PGothic" charset="-128"/>
                          <a:ea typeface="MS PGothic" charset="-128"/>
                          <a:cs typeface="MS PGothic" charset="-128"/>
                        </a:rPr>
                        <a:t>の</a:t>
                      </a:r>
                      <a:endParaRPr kumimoji="1" lang="en-US" altLang="ja-JP" sz="2400" dirty="0">
                        <a:solidFill>
                          <a:schemeClr val="tx1"/>
                        </a:solidFill>
                        <a:latin typeface="MS PGothic" charset="-128"/>
                        <a:ea typeface="MS PGothic" charset="-128"/>
                        <a:cs typeface="MS PGothic" charset="-128"/>
                      </a:endParaRPr>
                    </a:p>
                    <a:p>
                      <a:pPr algn="ctr"/>
                      <a:r>
                        <a:rPr kumimoji="1" lang="ja-JP" altLang="en-US" sz="2400" dirty="0">
                          <a:solidFill>
                            <a:schemeClr val="tx1"/>
                          </a:solidFill>
                          <a:latin typeface="MS PGothic" charset="-128"/>
                          <a:ea typeface="MS PGothic" charset="-128"/>
                          <a:cs typeface="MS PGothic" charset="-128"/>
                        </a:rPr>
                        <a:t>性能</a:t>
                      </a:r>
                    </a:p>
                  </a:txBody>
                  <a:tcPr/>
                </a:tc>
                <a:tc>
                  <a:txBody>
                    <a:bodyPr/>
                    <a:lstStyle/>
                    <a:p>
                      <a:pPr algn="ctr"/>
                      <a:r>
                        <a:rPr kumimoji="1" lang="ja-JP" altLang="en-US" sz="2400" dirty="0">
                          <a:solidFill>
                            <a:schemeClr val="tx1"/>
                          </a:solidFill>
                          <a:latin typeface="MS PGothic" charset="-128"/>
                          <a:ea typeface="MS PGothic" charset="-128"/>
                          <a:cs typeface="MS PGothic" charset="-128"/>
                        </a:rPr>
                        <a:t>コスト</a:t>
                      </a:r>
                    </a:p>
                  </a:txBody>
                  <a:tcPr/>
                </a:tc>
                <a:extLst>
                  <a:ext uri="{0D108BD9-81ED-4DB2-BD59-A6C34878D82A}">
                    <a16:rowId xmlns:a16="http://schemas.microsoft.com/office/drawing/2014/main" xmlns="" val="10000"/>
                  </a:ext>
                </a:extLst>
              </a:tr>
              <a:tr h="728134">
                <a:tc>
                  <a:txBody>
                    <a:bodyPr/>
                    <a:lstStyle/>
                    <a:p>
                      <a:pPr algn="ctr"/>
                      <a:endParaRPr kumimoji="1" lang="en-US" altLang="ja-JP" sz="1000" dirty="0">
                        <a:solidFill>
                          <a:schemeClr val="tx1"/>
                        </a:solidFill>
                        <a:latin typeface="MS PGothic" charset="-128"/>
                        <a:ea typeface="MS PGothic" charset="-128"/>
                        <a:cs typeface="MS PGothic" charset="-128"/>
                      </a:endParaRPr>
                    </a:p>
                    <a:p>
                      <a:pPr algn="ctr"/>
                      <a:r>
                        <a:rPr kumimoji="1" lang="en-US" altLang="ja-JP" sz="2400" dirty="0" err="1">
                          <a:solidFill>
                            <a:schemeClr val="tx1"/>
                          </a:solidFill>
                          <a:latin typeface="MS PGothic" charset="-128"/>
                          <a:ea typeface="MS PGothic" charset="-128"/>
                          <a:cs typeface="MS PGothic" charset="-128"/>
                        </a:rPr>
                        <a:t>SGmonitor</a:t>
                      </a:r>
                      <a:endParaRPr kumimoji="1" lang="ja-JP" altLang="en-US" sz="2400" dirty="0">
                        <a:solidFill>
                          <a:schemeClr val="tx1"/>
                        </a:solidFill>
                        <a:latin typeface="MS PGothic" charset="-128"/>
                        <a:ea typeface="MS PGothic" charset="-128"/>
                        <a:cs typeface="MS PGothic" charset="-128"/>
                      </a:endParaRP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latin typeface="MS PGothic" charset="-128"/>
                          <a:ea typeface="MS PGothic" charset="-128"/>
                          <a:cs typeface="MS PGothic" charset="-128"/>
                        </a:rPr>
                        <a:t>◯</a:t>
                      </a:r>
                    </a:p>
                  </a:txBody>
                  <a:tcPr/>
                </a:tc>
                <a:tc>
                  <a:txBody>
                    <a:bodyPr/>
                    <a:lstStyle/>
                    <a:p>
                      <a:pPr algn="ctr"/>
                      <a:r>
                        <a:rPr kumimoji="1" lang="ja-JP" altLang="en-US" sz="3600" dirty="0">
                          <a:solidFill>
                            <a:schemeClr val="tx1"/>
                          </a:solidFill>
                          <a:latin typeface="MS PGothic" charset="-128"/>
                          <a:ea typeface="MS PGothic" charset="-128"/>
                          <a:cs typeface="MS PGothic" charset="-128"/>
                        </a:rPr>
                        <a:t>△</a:t>
                      </a:r>
                    </a:p>
                  </a:txBody>
                  <a:tcPr/>
                </a:tc>
                <a:tc>
                  <a:txBody>
                    <a:bodyPr/>
                    <a:lstStyle/>
                    <a:p>
                      <a:pPr algn="ctr"/>
                      <a:r>
                        <a:rPr kumimoji="1" lang="ja-JP" altLang="en-US" sz="3600" dirty="0">
                          <a:latin typeface="MS PGothic" charset="-128"/>
                          <a:ea typeface="MS PGothic" charset="-128"/>
                          <a:cs typeface="MS PGothic" charset="-128"/>
                        </a:rPr>
                        <a:t>◯</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1682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VM</a:t>
            </a:r>
            <a:r>
              <a:rPr lang="ja-JP" altLang="en-US" dirty="0"/>
              <a:t>のメモリ監視</a:t>
            </a:r>
          </a:p>
        </p:txBody>
      </p:sp>
      <p:sp>
        <p:nvSpPr>
          <p:cNvPr id="3" name="コンテンツ プレースホルダー 2"/>
          <p:cNvSpPr>
            <a:spLocks noGrp="1"/>
          </p:cNvSpPr>
          <p:nvPr>
            <p:ph idx="1"/>
          </p:nvPr>
        </p:nvSpPr>
        <p:spPr/>
        <p:txBody>
          <a:bodyPr/>
          <a:lstStyle/>
          <a:p>
            <a:r>
              <a:rPr lang="en-US" altLang="ja-JP" dirty="0"/>
              <a:t>IDS</a:t>
            </a:r>
            <a:r>
              <a:rPr lang="ja-JP" altLang="en-US" dirty="0"/>
              <a:t>が監視対象</a:t>
            </a:r>
            <a:r>
              <a:rPr lang="en-US" altLang="ja-JP" dirty="0"/>
              <a:t>VM</a:t>
            </a:r>
            <a:r>
              <a:rPr lang="ja-JP" altLang="en-US" dirty="0"/>
              <a:t>から透過的に</a:t>
            </a:r>
            <a:r>
              <a:rPr lang="en-US" altLang="ja-JP" dirty="0"/>
              <a:t>OS</a:t>
            </a:r>
            <a:r>
              <a:rPr lang="ja-JP" altLang="en-US" dirty="0"/>
              <a:t>データを取得</a:t>
            </a:r>
            <a:endParaRPr lang="en-US" altLang="ja-JP" dirty="0"/>
          </a:p>
          <a:p>
            <a:pPr lvl="1"/>
            <a:r>
              <a:rPr lang="en-US" altLang="ja-JP" dirty="0"/>
              <a:t>LLView [Ozaki et al. </a:t>
            </a:r>
            <a:r>
              <a:rPr lang="en-US" altLang="ja-JP" dirty="0" smtClean="0"/>
              <a:t>‘19]</a:t>
            </a:r>
            <a:r>
              <a:rPr lang="ja-JP" altLang="en-US" dirty="0"/>
              <a:t>を用いてプログラム変換</a:t>
            </a:r>
            <a:endParaRPr lang="en-US" altLang="ja-JP" dirty="0"/>
          </a:p>
          <a:p>
            <a:pPr lvl="0"/>
            <a:r>
              <a:rPr lang="ja-JP" altLang="en-US" dirty="0"/>
              <a:t>ハイパーバイザ経由で</a:t>
            </a:r>
            <a:r>
              <a:rPr lang="en-US" altLang="ja-JP" dirty="0"/>
              <a:t>VM</a:t>
            </a:r>
            <a:r>
              <a:rPr lang="ja-JP" altLang="en-US" dirty="0"/>
              <a:t>のメモリにアクセス</a:t>
            </a:r>
            <a:endParaRPr lang="en-US" altLang="ja-JP" dirty="0"/>
          </a:p>
          <a:p>
            <a:pPr lvl="1"/>
            <a:r>
              <a:rPr lang="en-US" altLang="ja-JP" dirty="0"/>
              <a:t>SGX</a:t>
            </a:r>
            <a:r>
              <a:rPr lang="ja-JP" altLang="en-US" dirty="0"/>
              <a:t>の機能を用いて</a:t>
            </a:r>
            <a:r>
              <a:rPr lang="en-US" altLang="ja-JP" dirty="0" err="1"/>
              <a:t>SGmonitor</a:t>
            </a:r>
            <a:r>
              <a:rPr lang="ja-JP" altLang="en-US" dirty="0"/>
              <a:t>ランタイムを呼び出す</a:t>
            </a:r>
            <a:endParaRPr lang="en-US" altLang="ja-JP" dirty="0"/>
          </a:p>
          <a:p>
            <a:pPr lvl="1"/>
            <a:r>
              <a:rPr lang="ja-JP" altLang="en-US" dirty="0"/>
              <a:t>ハイパーバイザが</a:t>
            </a:r>
            <a:r>
              <a:rPr lang="en-US" altLang="ja-JP" dirty="0"/>
              <a:t>VM</a:t>
            </a:r>
            <a:r>
              <a:rPr lang="ja-JP" altLang="en-US" dirty="0"/>
              <a:t>のメモリにアクセス</a:t>
            </a:r>
            <a:endParaRPr lang="en-US" altLang="ja-JP" dirty="0"/>
          </a:p>
          <a:p>
            <a:pPr lvl="2"/>
            <a:r>
              <a:rPr lang="en-US" altLang="ja-JP" dirty="0"/>
              <a:t>VM</a:t>
            </a:r>
            <a:r>
              <a:rPr lang="ja-JP" altLang="en-US" dirty="0"/>
              <a:t>内のページテーブルを参照して物理アドレスに変換</a:t>
            </a:r>
            <a:endParaRPr lang="en-US" altLang="ja-JP" dirty="0"/>
          </a:p>
        </p:txBody>
      </p:sp>
      <p:sp>
        <p:nvSpPr>
          <p:cNvPr id="4" name="スライド番号プレースホルダー 3"/>
          <p:cNvSpPr>
            <a:spLocks noGrp="1"/>
          </p:cNvSpPr>
          <p:nvPr>
            <p:ph type="sldNum" sz="quarter" idx="12"/>
          </p:nvPr>
        </p:nvSpPr>
        <p:spPr/>
        <p:txBody>
          <a:bodyPr/>
          <a:lstStyle/>
          <a:p>
            <a:fld id="{FCD2FE1D-9440-6140-8BA6-FD5A9B810D7F}" type="slidenum">
              <a:rPr lang="ja-JP" altLang="en-US" smtClean="0"/>
              <a:pPr/>
              <a:t>9</a:t>
            </a:fld>
            <a:endParaRPr lang="ja-JP" altLang="en-US"/>
          </a:p>
        </p:txBody>
      </p:sp>
      <p:sp>
        <p:nvSpPr>
          <p:cNvPr id="27" name="正方形/長方形 4"/>
          <p:cNvSpPr/>
          <p:nvPr/>
        </p:nvSpPr>
        <p:spPr>
          <a:xfrm>
            <a:off x="267294" y="5995946"/>
            <a:ext cx="8609411" cy="692204"/>
          </a:xfrm>
          <a:prstGeom prst="rect">
            <a:avLst/>
          </a:prstGeom>
          <a:solidFill>
            <a:srgbClr val="FFE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8" name="テキスト ボックス 5"/>
          <p:cNvSpPr txBox="1"/>
          <p:nvPr/>
        </p:nvSpPr>
        <p:spPr>
          <a:xfrm>
            <a:off x="246294" y="6311645"/>
            <a:ext cx="2195097" cy="415498"/>
          </a:xfrm>
          <a:prstGeom prst="rect">
            <a:avLst/>
          </a:prstGeom>
          <a:noFill/>
          <a:ln>
            <a:noFill/>
          </a:ln>
        </p:spPr>
        <p:txBody>
          <a:bodyPr wrap="square" rtlCol="0">
            <a:spAutoFit/>
          </a:bodyPr>
          <a:lstStyle/>
          <a:p>
            <a:r>
              <a:rPr lang="ja-JP" altLang="en-US" sz="2100" dirty="0">
                <a:latin typeface="MS PGothic" charset="-128"/>
                <a:ea typeface="MS PGothic" charset="-128"/>
                <a:cs typeface="MS PGothic" charset="-128"/>
              </a:rPr>
              <a:t>ハイパーバイザ</a:t>
            </a:r>
          </a:p>
        </p:txBody>
      </p:sp>
      <p:sp>
        <p:nvSpPr>
          <p:cNvPr id="41" name="正方形/長方形 28"/>
          <p:cNvSpPr/>
          <p:nvPr/>
        </p:nvSpPr>
        <p:spPr>
          <a:xfrm>
            <a:off x="6646041" y="4411231"/>
            <a:ext cx="1733373" cy="1185829"/>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47" name="テキスト ボックス 29"/>
          <p:cNvSpPr txBox="1"/>
          <p:nvPr/>
        </p:nvSpPr>
        <p:spPr>
          <a:xfrm>
            <a:off x="6719749" y="4385267"/>
            <a:ext cx="2195097" cy="415498"/>
          </a:xfrm>
          <a:prstGeom prst="rect">
            <a:avLst/>
          </a:prstGeom>
          <a:noFill/>
          <a:ln>
            <a:noFill/>
          </a:ln>
        </p:spPr>
        <p:txBody>
          <a:bodyPr wrap="square" rtlCol="0">
            <a:spAutoFit/>
          </a:bodyPr>
          <a:lstStyle/>
          <a:p>
            <a:r>
              <a:rPr lang="ja-JP" altLang="en-US" sz="2100" dirty="0">
                <a:latin typeface="MS PGothic" charset="-128"/>
                <a:ea typeface="MS PGothic" charset="-128"/>
                <a:cs typeface="MS PGothic" charset="-128"/>
              </a:rPr>
              <a:t>監視対象</a:t>
            </a:r>
            <a:r>
              <a:rPr lang="en-US" altLang="ja-JP" sz="2100" dirty="0"/>
              <a:t>VM</a:t>
            </a:r>
            <a:endParaRPr lang="ja-JP" altLang="en-US" sz="2100" dirty="0"/>
          </a:p>
        </p:txBody>
      </p:sp>
      <p:cxnSp>
        <p:nvCxnSpPr>
          <p:cNvPr id="48" name="直線矢印コネクタ 30"/>
          <p:cNvCxnSpPr/>
          <p:nvPr/>
        </p:nvCxnSpPr>
        <p:spPr>
          <a:xfrm flipV="1">
            <a:off x="6888557" y="5379231"/>
            <a:ext cx="0" cy="81549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33"/>
          <p:cNvCxnSpPr/>
          <p:nvPr/>
        </p:nvCxnSpPr>
        <p:spPr>
          <a:xfrm>
            <a:off x="7852447" y="5366050"/>
            <a:ext cx="0" cy="79669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テキスト ボックス 37"/>
          <p:cNvSpPr txBox="1"/>
          <p:nvPr/>
        </p:nvSpPr>
        <p:spPr>
          <a:xfrm>
            <a:off x="7340055" y="6156913"/>
            <a:ext cx="1133348" cy="369332"/>
          </a:xfrm>
          <a:prstGeom prst="rect">
            <a:avLst/>
          </a:prstGeom>
          <a:solidFill>
            <a:schemeClr val="bg1"/>
          </a:solidFill>
          <a:ln>
            <a:solidFill>
              <a:schemeClr val="tx1"/>
            </a:solidFill>
          </a:ln>
        </p:spPr>
        <p:txBody>
          <a:bodyPr wrap="square" rtlCol="0">
            <a:spAutoFit/>
          </a:bodyPr>
          <a:lstStyle/>
          <a:p>
            <a:pPr algn="ctr"/>
            <a:r>
              <a:rPr lang="en-US" altLang="ja-JP" dirty="0"/>
              <a:t>OS</a:t>
            </a:r>
            <a:r>
              <a:rPr lang="ja-JP" altLang="en-US" dirty="0">
                <a:latin typeface="MS PGothic" charset="-128"/>
                <a:ea typeface="MS PGothic" charset="-128"/>
                <a:cs typeface="MS PGothic" charset="-128"/>
              </a:rPr>
              <a:t>データ</a:t>
            </a:r>
            <a:endParaRPr lang="en-US" altLang="ja-JP" dirty="0">
              <a:latin typeface="MS PGothic" charset="-128"/>
              <a:ea typeface="MS PGothic" charset="-128"/>
              <a:cs typeface="MS PGothic" charset="-128"/>
            </a:endParaRPr>
          </a:p>
        </p:txBody>
      </p:sp>
      <p:sp>
        <p:nvSpPr>
          <p:cNvPr id="58" name="テキスト ボックス 50"/>
          <p:cNvSpPr txBox="1"/>
          <p:nvPr/>
        </p:nvSpPr>
        <p:spPr>
          <a:xfrm>
            <a:off x="7790292" y="5600650"/>
            <a:ext cx="1639751"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データ取得</a:t>
            </a:r>
            <a:endParaRPr kumimoji="1" lang="ja-JP" altLang="en-US" dirty="0">
              <a:latin typeface="MS PGothic" charset="-128"/>
              <a:ea typeface="MS PGothic" charset="-128"/>
              <a:cs typeface="MS PGothic" charset="-128"/>
            </a:endParaRPr>
          </a:p>
        </p:txBody>
      </p:sp>
      <p:sp>
        <p:nvSpPr>
          <p:cNvPr id="59" name="角丸四角形 32"/>
          <p:cNvSpPr/>
          <p:nvPr/>
        </p:nvSpPr>
        <p:spPr>
          <a:xfrm>
            <a:off x="267294" y="4411231"/>
            <a:ext cx="5309043" cy="117362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19" name="正方形/長方形 18"/>
          <p:cNvSpPr/>
          <p:nvPr/>
        </p:nvSpPr>
        <p:spPr>
          <a:xfrm>
            <a:off x="385010" y="4711895"/>
            <a:ext cx="2702731" cy="750042"/>
          </a:xfrm>
          <a:prstGeom prst="rect">
            <a:avLst/>
          </a:prstGeom>
          <a:pattFill prst="dkUpDiag">
            <a:fgClr>
              <a:schemeClr val="accent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51545" y="4398093"/>
            <a:ext cx="1385316" cy="369332"/>
          </a:xfrm>
          <a:prstGeom prst="rect">
            <a:avLst/>
          </a:prstGeom>
          <a:noFill/>
        </p:spPr>
        <p:txBody>
          <a:bodyPr wrap="none" rtlCol="0">
            <a:spAutoFit/>
          </a:bodyPr>
          <a:lstStyle/>
          <a:p>
            <a:r>
              <a:rPr lang="ja-JP" altLang="en-US" dirty="0">
                <a:latin typeface="MS PGothic" charset="-128"/>
                <a:ea typeface="MS PGothic" charset="-128"/>
                <a:cs typeface="MS PGothic" charset="-128"/>
              </a:rPr>
              <a:t>エンクレイヴ</a:t>
            </a:r>
            <a:endParaRPr lang="en-US" altLang="ja-JP" dirty="0">
              <a:latin typeface="MS PGothic" charset="-128"/>
              <a:ea typeface="MS PGothic" charset="-128"/>
              <a:cs typeface="MS PGothic" charset="-128"/>
            </a:endParaRPr>
          </a:p>
        </p:txBody>
      </p:sp>
      <p:sp>
        <p:nvSpPr>
          <p:cNvPr id="22" name="テキスト ボックス 21"/>
          <p:cNvSpPr txBox="1"/>
          <p:nvPr/>
        </p:nvSpPr>
        <p:spPr>
          <a:xfrm>
            <a:off x="1468193" y="4914437"/>
            <a:ext cx="1566247" cy="369332"/>
          </a:xfrm>
          <a:prstGeom prst="rect">
            <a:avLst/>
          </a:prstGeom>
          <a:solidFill>
            <a:schemeClr val="bg1"/>
          </a:solidFill>
          <a:ln>
            <a:solidFill>
              <a:schemeClr val="tx1"/>
            </a:solidFill>
          </a:ln>
        </p:spPr>
        <p:txBody>
          <a:bodyPr wrap="square" rtlCol="0">
            <a:spAutoFit/>
          </a:bodyPr>
          <a:lstStyle/>
          <a:p>
            <a:pPr algn="ctr"/>
            <a:r>
              <a:rPr lang="ja-JP" altLang="en-US" dirty="0">
                <a:latin typeface="MS PGothic" charset="-128"/>
                <a:ea typeface="MS PGothic" charset="-128"/>
                <a:cs typeface="MS PGothic" charset="-128"/>
              </a:rPr>
              <a:t>仮想アドレス</a:t>
            </a:r>
            <a:endParaRPr lang="en-US" altLang="ja-JP" dirty="0">
              <a:latin typeface="MS PGothic" charset="-128"/>
              <a:ea typeface="MS PGothic" charset="-128"/>
              <a:cs typeface="MS PGothic" charset="-128"/>
            </a:endParaRPr>
          </a:p>
        </p:txBody>
      </p:sp>
      <p:sp>
        <p:nvSpPr>
          <p:cNvPr id="29" name="円/楕円 28"/>
          <p:cNvSpPr/>
          <p:nvPr/>
        </p:nvSpPr>
        <p:spPr>
          <a:xfrm>
            <a:off x="3864567" y="4694585"/>
            <a:ext cx="1637671" cy="73231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79641" y="4744687"/>
            <a:ext cx="1194109" cy="646331"/>
          </a:xfrm>
          <a:prstGeom prst="rect">
            <a:avLst/>
          </a:prstGeom>
          <a:noFill/>
        </p:spPr>
        <p:txBody>
          <a:bodyPr wrap="none" rtlCol="0">
            <a:spAutoFit/>
          </a:bodyPr>
          <a:lstStyle/>
          <a:p>
            <a:pPr algn="ctr"/>
            <a:r>
              <a:rPr kumimoji="1" lang="en-US" altLang="ja-JP" dirty="0" err="1"/>
              <a:t>SGmonitor</a:t>
            </a:r>
            <a:endParaRPr kumimoji="1" lang="en-US" altLang="ja-JP" dirty="0"/>
          </a:p>
          <a:p>
            <a:pPr algn="ctr"/>
            <a:r>
              <a:rPr lang="ja-JP" altLang="en-US" dirty="0">
                <a:latin typeface="MS PGothic" charset="-128"/>
                <a:ea typeface="MS PGothic" charset="-128"/>
                <a:cs typeface="MS PGothic" charset="-128"/>
              </a:rPr>
              <a:t>ランタイム</a:t>
            </a:r>
            <a:endParaRPr kumimoji="1" lang="ja-JP" altLang="en-US" dirty="0">
              <a:latin typeface="MS PGothic" charset="-128"/>
              <a:ea typeface="MS PGothic" charset="-128"/>
              <a:cs typeface="MS PGothic" charset="-128"/>
            </a:endParaRPr>
          </a:p>
        </p:txBody>
      </p:sp>
      <p:cxnSp>
        <p:nvCxnSpPr>
          <p:cNvPr id="32" name="直線矢印コネクタ 31"/>
          <p:cNvCxnSpPr>
            <a:stCxn id="22" idx="3"/>
          </p:cNvCxnSpPr>
          <p:nvPr/>
        </p:nvCxnSpPr>
        <p:spPr>
          <a:xfrm flipV="1">
            <a:off x="3034440" y="5084410"/>
            <a:ext cx="85181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841914" y="4744697"/>
            <a:ext cx="1019831" cy="369332"/>
          </a:xfrm>
          <a:prstGeom prst="rect">
            <a:avLst/>
          </a:prstGeom>
          <a:noFill/>
        </p:spPr>
        <p:txBody>
          <a:bodyPr wrap="none" rtlCol="0">
            <a:spAutoFit/>
          </a:bodyPr>
          <a:lstStyle/>
          <a:p>
            <a:r>
              <a:rPr lang="ja-JP" altLang="en-US" dirty="0"/>
              <a:t>　</a:t>
            </a:r>
            <a:r>
              <a:rPr lang="en-US" altLang="ja-JP" dirty="0"/>
              <a:t>OCALL</a:t>
            </a:r>
          </a:p>
        </p:txBody>
      </p:sp>
      <p:sp>
        <p:nvSpPr>
          <p:cNvPr id="45" name="テキスト ボックス 44"/>
          <p:cNvSpPr txBox="1"/>
          <p:nvPr/>
        </p:nvSpPr>
        <p:spPr>
          <a:xfrm>
            <a:off x="4054419" y="5608850"/>
            <a:ext cx="1694695" cy="369332"/>
          </a:xfrm>
          <a:prstGeom prst="rect">
            <a:avLst/>
          </a:prstGeom>
          <a:noFill/>
        </p:spPr>
        <p:txBody>
          <a:bodyPr wrap="none" rtlCol="0">
            <a:spAutoFit/>
          </a:bodyPr>
          <a:lstStyle/>
          <a:p>
            <a:r>
              <a:rPr lang="ja-JP" altLang="en-US" dirty="0">
                <a:latin typeface="MS PGothic" charset="-128"/>
                <a:ea typeface="MS PGothic" charset="-128"/>
                <a:cs typeface="MS PGothic" charset="-128"/>
              </a:rPr>
              <a:t>ハイパーコール</a:t>
            </a:r>
            <a:endParaRPr lang="en-US" altLang="ja-JP" dirty="0">
              <a:latin typeface="MS PGothic" charset="-128"/>
              <a:ea typeface="MS PGothic" charset="-128"/>
              <a:cs typeface="MS PGothic" charset="-128"/>
            </a:endParaRPr>
          </a:p>
        </p:txBody>
      </p:sp>
      <p:sp>
        <p:nvSpPr>
          <p:cNvPr id="46" name="テキスト ボックス 45"/>
          <p:cNvSpPr txBox="1"/>
          <p:nvPr/>
        </p:nvSpPr>
        <p:spPr>
          <a:xfrm>
            <a:off x="2932075" y="6162268"/>
            <a:ext cx="1566247" cy="369332"/>
          </a:xfrm>
          <a:prstGeom prst="rect">
            <a:avLst/>
          </a:prstGeom>
          <a:solidFill>
            <a:schemeClr val="bg1"/>
          </a:solidFill>
          <a:ln>
            <a:solidFill>
              <a:schemeClr val="tx1"/>
            </a:solidFill>
          </a:ln>
        </p:spPr>
        <p:txBody>
          <a:bodyPr wrap="square" rtlCol="0">
            <a:spAutoFit/>
          </a:bodyPr>
          <a:lstStyle/>
          <a:p>
            <a:pPr algn="ctr"/>
            <a:r>
              <a:rPr lang="ja-JP" altLang="en-US" dirty="0">
                <a:latin typeface="MS PGothic" charset="-128"/>
                <a:ea typeface="MS PGothic" charset="-128"/>
                <a:cs typeface="MS PGothic" charset="-128"/>
              </a:rPr>
              <a:t>仮想アドレス</a:t>
            </a:r>
            <a:endParaRPr lang="en-US" altLang="ja-JP" dirty="0">
              <a:latin typeface="MS PGothic" charset="-128"/>
              <a:ea typeface="MS PGothic" charset="-128"/>
              <a:cs typeface="MS PGothic" charset="-128"/>
            </a:endParaRPr>
          </a:p>
        </p:txBody>
      </p:sp>
      <p:sp>
        <p:nvSpPr>
          <p:cNvPr id="53" name="テキスト ボックス 52"/>
          <p:cNvSpPr txBox="1"/>
          <p:nvPr/>
        </p:nvSpPr>
        <p:spPr>
          <a:xfrm>
            <a:off x="4587783" y="6019939"/>
            <a:ext cx="1509049"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変換</a:t>
            </a:r>
            <a:endParaRPr kumimoji="1" lang="ja-JP" altLang="en-US" dirty="0">
              <a:latin typeface="MS PGothic" charset="-128"/>
              <a:ea typeface="MS PGothic" charset="-128"/>
              <a:cs typeface="MS PGothic" charset="-128"/>
            </a:endParaRPr>
          </a:p>
        </p:txBody>
      </p:sp>
      <p:cxnSp>
        <p:nvCxnSpPr>
          <p:cNvPr id="54" name="直線矢印コネクタ 53"/>
          <p:cNvCxnSpPr/>
          <p:nvPr/>
        </p:nvCxnSpPr>
        <p:spPr>
          <a:xfrm>
            <a:off x="4511698" y="6341579"/>
            <a:ext cx="885933"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384255" y="6162268"/>
            <a:ext cx="1566247" cy="369332"/>
          </a:xfrm>
          <a:prstGeom prst="rect">
            <a:avLst/>
          </a:prstGeom>
          <a:solidFill>
            <a:schemeClr val="accent3">
              <a:lumMod val="60000"/>
              <a:lumOff val="40000"/>
            </a:schemeClr>
          </a:solidFill>
          <a:ln>
            <a:solidFill>
              <a:schemeClr val="tx1"/>
            </a:solidFill>
          </a:ln>
        </p:spPr>
        <p:txBody>
          <a:bodyPr wrap="square" rtlCol="0">
            <a:spAutoFit/>
          </a:bodyPr>
          <a:lstStyle/>
          <a:p>
            <a:pPr algn="ctr"/>
            <a:r>
              <a:rPr lang="ja-JP" altLang="en-US" dirty="0">
                <a:latin typeface="MS PGothic" charset="-128"/>
                <a:ea typeface="MS PGothic" charset="-128"/>
                <a:cs typeface="MS PGothic" charset="-128"/>
              </a:rPr>
              <a:t>物理アドレス</a:t>
            </a:r>
            <a:endParaRPr lang="en-US" altLang="ja-JP" dirty="0">
              <a:latin typeface="MS PGothic" charset="-128"/>
              <a:ea typeface="MS PGothic" charset="-128"/>
              <a:cs typeface="MS PGothic" charset="-128"/>
            </a:endParaRPr>
          </a:p>
        </p:txBody>
      </p:sp>
      <p:cxnSp>
        <p:nvCxnSpPr>
          <p:cNvPr id="63" name="直線矢印コネクタ 33"/>
          <p:cNvCxnSpPr/>
          <p:nvPr/>
        </p:nvCxnSpPr>
        <p:spPr>
          <a:xfrm>
            <a:off x="4127277" y="5346254"/>
            <a:ext cx="0" cy="830709"/>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18261" y="4755101"/>
            <a:ext cx="1016681" cy="649188"/>
          </a:xfrm>
          <a:prstGeom prst="ellipse">
            <a:avLst/>
          </a:prstGeom>
          <a:solidFill>
            <a:srgbClr val="00B0F0"/>
          </a:solidFill>
          <a:ln>
            <a:solidFill>
              <a:schemeClr val="tx1"/>
            </a:solidFill>
          </a:ln>
        </p:spPr>
        <p:txBody>
          <a:bodyPr wrap="square" rtlCol="0">
            <a:spAutoFit/>
          </a:bodyPr>
          <a:lstStyle/>
          <a:p>
            <a:pPr algn="ctr"/>
            <a:r>
              <a:rPr kumimoji="1" lang="en-US" altLang="ja-JP" sz="2400" dirty="0"/>
              <a:t>IDS</a:t>
            </a:r>
            <a:endParaRPr kumimoji="1" lang="ja-JP" altLang="en-US" sz="2400" dirty="0"/>
          </a:p>
        </p:txBody>
      </p:sp>
    </p:spTree>
    <p:extLst>
      <p:ext uri="{BB962C8B-B14F-4D97-AF65-F5344CB8AC3E}">
        <p14:creationId xmlns:p14="http://schemas.microsoft.com/office/powerpoint/2010/main" val="4502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Right)">
                                      <p:cBhvr>
                                        <p:cTn id="12" dur="250"/>
                                        <p:tgtEl>
                                          <p:spTgt spid="32"/>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strips(downRight)">
                                      <p:cBhvr>
                                        <p:cTn id="15" dur="25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strips(downRight)">
                                      <p:cBhvr>
                                        <p:cTn id="20" dur="250"/>
                                        <p:tgtEl>
                                          <p:spTgt spid="63"/>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250"/>
                                        <p:tgtEl>
                                          <p:spTgt spid="45"/>
                                        </p:tgtEl>
                                      </p:cBhvr>
                                    </p:animEffect>
                                  </p:childTnLst>
                                </p:cTn>
                              </p:par>
                            </p:childTnLst>
                          </p:cTn>
                        </p:par>
                        <p:par>
                          <p:cTn id="24" fill="hold">
                            <p:stCondLst>
                              <p:cond delay="250"/>
                            </p:stCondLst>
                            <p:childTnLst>
                              <p:par>
                                <p:cTn id="25" presetID="18" presetClass="entr" presetSubtype="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strips(downRight)">
                                      <p:cBhvr>
                                        <p:cTn id="27" dur="25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strips(downRight)">
                                      <p:cBhvr>
                                        <p:cTn id="32" dur="250"/>
                                        <p:tgtEl>
                                          <p:spTgt spid="54"/>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strips(downRight)">
                                      <p:cBhvr>
                                        <p:cTn id="35" dur="250"/>
                                        <p:tgtEl>
                                          <p:spTgt spid="53"/>
                                        </p:tgtEl>
                                      </p:cBhvr>
                                    </p:animEffect>
                                  </p:childTnLst>
                                </p:cTn>
                              </p:par>
                            </p:childTnLst>
                          </p:cTn>
                        </p:par>
                        <p:par>
                          <p:cTn id="36" fill="hold">
                            <p:stCondLst>
                              <p:cond delay="250"/>
                            </p:stCondLst>
                            <p:childTnLst>
                              <p:par>
                                <p:cTn id="37" presetID="18" presetClass="entr" presetSubtype="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strips(downRight)">
                                      <p:cBhvr>
                                        <p:cTn id="39" dur="25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strips(upRight)">
                                      <p:cBhvr>
                                        <p:cTn id="44" dur="250"/>
                                        <p:tgtEl>
                                          <p:spTgt spid="48"/>
                                        </p:tgtEl>
                                      </p:cBhvr>
                                    </p:animEffect>
                                  </p:childTnLst>
                                </p:cTn>
                              </p:par>
                            </p:childTnLst>
                          </p:cTn>
                        </p:par>
                        <p:par>
                          <p:cTn id="45" fill="hold">
                            <p:stCondLst>
                              <p:cond delay="250"/>
                            </p:stCondLst>
                            <p:childTnLst>
                              <p:par>
                                <p:cTn id="46" presetID="18" presetClass="entr" presetSubtype="6"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trips(downRight)">
                                      <p:cBhvr>
                                        <p:cTn id="48" dur="250"/>
                                        <p:tgtEl>
                                          <p:spTgt spid="49"/>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strips(downRight)">
                                      <p:cBhvr>
                                        <p:cTn id="51" dur="250"/>
                                        <p:tgtEl>
                                          <p:spTgt spid="58"/>
                                        </p:tgtEl>
                                      </p:cBhvr>
                                    </p:animEffect>
                                  </p:childTnLst>
                                </p:cTn>
                              </p:par>
                            </p:childTnLst>
                          </p:cTn>
                        </p:par>
                        <p:par>
                          <p:cTn id="52" fill="hold">
                            <p:stCondLst>
                              <p:cond delay="500"/>
                            </p:stCondLst>
                            <p:childTnLst>
                              <p:par>
                                <p:cTn id="53" presetID="18" presetClass="entr" presetSubtype="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strips(downRight)">
                                      <p:cBhvr>
                                        <p:cTn id="55"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p:bldP spid="22" grpId="0" animBg="1"/>
      <p:bldP spid="37" grpId="0"/>
      <p:bldP spid="45" grpId="0"/>
      <p:bldP spid="46" grpId="0" animBg="1"/>
      <p:bldP spid="53" grpId="0"/>
      <p:bldP spid="55" grpId="0" animBg="1"/>
    </p:bld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FF0000"/>
          </a:solidFill>
        </a:ln>
      </a:spPr>
      <a:bodyPr rtlCol="0" anchor="ctr"/>
      <a:lstStyle>
        <a:defPPr algn="ctr">
          <a:defRPr kumimoji="1" b="1">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98166</TotalTime>
  <Words>1205</Words>
  <Application>Microsoft Macintosh PowerPoint</Application>
  <PresentationFormat>画面に合わせる (4:3)</PresentationFormat>
  <Paragraphs>291</Paragraphs>
  <Slides>18</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Calibri</vt:lpstr>
      <vt:lpstr>Calibri Light</vt:lpstr>
      <vt:lpstr>MS PGothic</vt:lpstr>
      <vt:lpstr>Yu Gothic</vt:lpstr>
      <vt:lpstr>メイリオ</vt:lpstr>
      <vt:lpstr>游ゴシック</vt:lpstr>
      <vt:lpstr>游ゴシック Light</vt:lpstr>
      <vt:lpstr>Arial</vt:lpstr>
      <vt:lpstr>ホワイト</vt:lpstr>
      <vt:lpstr>Intel SGXを用いたVMのメモリと ディスクの安全な監視</vt:lpstr>
      <vt:lpstr>侵入検知システム（IDS）</vt:lpstr>
      <vt:lpstr>IDSオフロード[Garfinkel et al. ‘03]</vt:lpstr>
      <vt:lpstr>オフロードしたIDSへの攻撃</vt:lpstr>
      <vt:lpstr>オフロードしたIDSの保護</vt:lpstr>
      <vt:lpstr>提案：SGmonitor</vt:lpstr>
      <vt:lpstr>SGXによるIDSの安全な実行</vt:lpstr>
      <vt:lpstr>SGmonitorの特徴</vt:lpstr>
      <vt:lpstr>VMのメモリ監視</vt:lpstr>
      <vt:lpstr>OSデータの暗号化</vt:lpstr>
      <vt:lpstr>暗号鍵の安全な共有</vt:lpstr>
      <vt:lpstr>VMのディスク監視</vt:lpstr>
      <vt:lpstr>実験</vt:lpstr>
      <vt:lpstr>IDSの動作確認</vt:lpstr>
      <vt:lpstr>IDSの検知時間（メモリ）</vt:lpstr>
      <vt:lpstr>IDSの検知時間（ディスク）</vt:lpstr>
      <vt:lpstr>まとめ</vt:lpstr>
      <vt:lpstr>PowerPoint プレゼンテーション</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1068</cp:revision>
  <cp:lastPrinted>2019-10-17T02:21:36Z</cp:lastPrinted>
  <dcterms:created xsi:type="dcterms:W3CDTF">2017-09-03T07:50:25Z</dcterms:created>
  <dcterms:modified xsi:type="dcterms:W3CDTF">2019-10-31T06:12:47Z</dcterms:modified>
</cp:coreProperties>
</file>