
<file path=[Content_Types].xml><?xml version="1.0" encoding="utf-8"?>
<Types xmlns="http://schemas.openxmlformats.org/package/2006/content-types">
  <Default Extension="xml" ContentType="application/xml"/>
  <Default Extension="tiff" ContentType="image/tiff"/>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handoutMasterIdLst>
    <p:handoutMasterId r:id="rId35"/>
  </p:handoutMasterIdLst>
  <p:sldIdLst>
    <p:sldId id="257" r:id="rId2"/>
    <p:sldId id="434" r:id="rId3"/>
    <p:sldId id="320" r:id="rId4"/>
    <p:sldId id="388" r:id="rId5"/>
    <p:sldId id="369" r:id="rId6"/>
    <p:sldId id="382" r:id="rId7"/>
    <p:sldId id="414" r:id="rId8"/>
    <p:sldId id="415" r:id="rId9"/>
    <p:sldId id="432" r:id="rId10"/>
    <p:sldId id="419" r:id="rId11"/>
    <p:sldId id="431" r:id="rId12"/>
    <p:sldId id="416" r:id="rId13"/>
    <p:sldId id="430" r:id="rId14"/>
    <p:sldId id="422" r:id="rId15"/>
    <p:sldId id="429" r:id="rId16"/>
    <p:sldId id="271" r:id="rId17"/>
    <p:sldId id="272" r:id="rId18"/>
    <p:sldId id="266" r:id="rId19"/>
    <p:sldId id="418" r:id="rId20"/>
    <p:sldId id="427" r:id="rId21"/>
    <p:sldId id="428" r:id="rId22"/>
    <p:sldId id="423" r:id="rId23"/>
    <p:sldId id="424" r:id="rId24"/>
    <p:sldId id="373" r:id="rId25"/>
    <p:sldId id="405" r:id="rId26"/>
    <p:sldId id="406" r:id="rId27"/>
    <p:sldId id="375" r:id="rId28"/>
    <p:sldId id="408" r:id="rId29"/>
    <p:sldId id="409" r:id="rId30"/>
    <p:sldId id="411" r:id="rId31"/>
    <p:sldId id="412" r:id="rId32"/>
    <p:sldId id="410"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1B8"/>
    <a:srgbClr val="FF7874"/>
    <a:srgbClr val="FF847B"/>
    <a:srgbClr val="FF6C70"/>
    <a:srgbClr val="F7CECA"/>
    <a:srgbClr val="FF585A"/>
    <a:srgbClr val="FF5A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186"/>
    <p:restoredTop sz="76700"/>
  </p:normalViewPr>
  <p:slideViewPr>
    <p:cSldViewPr snapToGrid="0" snapToObjects="1">
      <p:cViewPr varScale="1">
        <p:scale>
          <a:sx n="100" d="100"/>
          <a:sy n="100" d="100"/>
        </p:scale>
        <p:origin x="528"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xmlns="" id="{7C19053A-8782-E84D-B6B4-E05BB200FE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xmlns="" id="{1B196867-787E-FD44-958F-B422F12C6A1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7DF75F-1FB3-014E-981A-7BADA4E22D69}" type="datetimeFigureOut">
              <a:rPr kumimoji="1" lang="ja-JP" altLang="en-US" smtClean="0"/>
              <a:t>2019/2/27</a:t>
            </a:fld>
            <a:endParaRPr kumimoji="1" lang="ja-JP" altLang="en-US"/>
          </a:p>
        </p:txBody>
      </p:sp>
      <p:sp>
        <p:nvSpPr>
          <p:cNvPr id="4" name="フッター プレースホルダー 3">
            <a:extLst>
              <a:ext uri="{FF2B5EF4-FFF2-40B4-BE49-F238E27FC236}">
                <a16:creationId xmlns:a16="http://schemas.microsoft.com/office/drawing/2014/main" xmlns="" id="{CD6048AA-CF0B-1447-8F2E-A736EA5005F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xmlns="" id="{5329C6C6-123A-984C-90B7-26BA0B90EBE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A66784-5EBF-5B47-96C5-FD46CA141327}" type="slidenum">
              <a:rPr kumimoji="1" lang="ja-JP" altLang="en-US" smtClean="0"/>
              <a:t>‹#›</a:t>
            </a:fld>
            <a:endParaRPr kumimoji="1" lang="ja-JP" altLang="en-US"/>
          </a:p>
        </p:txBody>
      </p:sp>
    </p:spTree>
    <p:extLst>
      <p:ext uri="{BB962C8B-B14F-4D97-AF65-F5344CB8AC3E}">
        <p14:creationId xmlns:p14="http://schemas.microsoft.com/office/powerpoint/2010/main" val="2689948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0D0B1-065C-614D-AA53-8645D2B349AA}" type="datetimeFigureOut">
              <a:rPr kumimoji="1" lang="ja-JP" altLang="en-US" smtClean="0"/>
              <a:t>2019/2/27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F4E39A-A0B9-4C4D-AE0E-099FA1D8CEC9}" type="slidenum">
              <a:rPr kumimoji="1" lang="ja-JP" altLang="en-US" smtClean="0"/>
              <a:t>‹#›</a:t>
            </a:fld>
            <a:endParaRPr kumimoji="1" lang="ja-JP" altLang="en-US"/>
          </a:p>
        </p:txBody>
      </p:sp>
    </p:spTree>
    <p:extLst>
      <p:ext uri="{BB962C8B-B14F-4D97-AF65-F5344CB8AC3E}">
        <p14:creationId xmlns:p14="http://schemas.microsoft.com/office/powerpoint/2010/main" val="11600025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10</a:t>
            </a:r>
            <a:endParaRPr kumimoji="1" lang="ja-JP" altLang="en-US"/>
          </a:p>
        </p:txBody>
      </p:sp>
      <p:sp>
        <p:nvSpPr>
          <p:cNvPr id="4" name="スライド番号プレースホルダー 3"/>
          <p:cNvSpPr>
            <a:spLocks noGrp="1"/>
          </p:cNvSpPr>
          <p:nvPr>
            <p:ph type="sldNum" sz="quarter" idx="10"/>
          </p:nvPr>
        </p:nvSpPr>
        <p:spPr/>
        <p:txBody>
          <a:bodyPr/>
          <a:lstStyle/>
          <a:p>
            <a:fld id="{A9F4E39A-A0B9-4C4D-AE0E-099FA1D8CEC9}" type="slidenum">
              <a:rPr kumimoji="1" lang="ja-JP" altLang="en-US" smtClean="0"/>
              <a:t>1</a:t>
            </a:fld>
            <a:endParaRPr kumimoji="1" lang="ja-JP" altLang="en-US"/>
          </a:p>
        </p:txBody>
      </p:sp>
    </p:spTree>
    <p:extLst>
      <p:ext uri="{BB962C8B-B14F-4D97-AF65-F5344CB8AC3E}">
        <p14:creationId xmlns:p14="http://schemas.microsoft.com/office/powerpoint/2010/main" val="1459719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7:30 </a:t>
            </a:r>
            <a:r>
              <a:rPr kumimoji="1" lang="ja-JP" altLang="en-US"/>
              <a:t>続いて、</a:t>
            </a:r>
            <a:r>
              <a:rPr kumimoji="1" lang="en-US" altLang="ja-JP" dirty="0"/>
              <a:t>Enclave</a:t>
            </a:r>
            <a:r>
              <a:rPr kumimoji="1" lang="ja-JP" altLang="en-US"/>
              <a:t>メモリの復元手順について説明します。</a:t>
            </a:r>
            <a:r>
              <a:rPr kumimoji="1" lang="en-US" altLang="ja-JP" dirty="0" err="1"/>
              <a:t>MigSGX</a:t>
            </a:r>
            <a:r>
              <a:rPr kumimoji="1" lang="ja-JP" altLang="en-US"/>
              <a:t>ランタイムは、保存時と同じメモリアドレスに</a:t>
            </a:r>
            <a:r>
              <a:rPr kumimoji="1" lang="en-US" altLang="ja-JP" dirty="0"/>
              <a:t>Enclave</a:t>
            </a:r>
            <a:r>
              <a:rPr kumimoji="1" lang="ja-JP" altLang="en-US"/>
              <a:t>を再作成します。これは、</a:t>
            </a:r>
            <a:r>
              <a:rPr kumimoji="1" lang="en-US" altLang="ja-JP" dirty="0"/>
              <a:t>Enclave</a:t>
            </a:r>
            <a:r>
              <a:rPr kumimoji="1" lang="ja-JP" altLang="en-US"/>
              <a:t>内部で使われているポインタを再利用するためです。</a:t>
            </a:r>
            <a:r>
              <a:rPr kumimoji="1" lang="en-US" altLang="ja-JP" dirty="0"/>
              <a:t>Enclave</a:t>
            </a:r>
            <a:r>
              <a:rPr kumimoji="1" lang="ja-JP" altLang="en-US"/>
              <a:t>の再作成が完了すると、保存時と同様に</a:t>
            </a:r>
            <a:r>
              <a:rPr kumimoji="1" lang="en-US" altLang="ja-JP" dirty="0"/>
              <a:t>ECALL</a:t>
            </a:r>
            <a:r>
              <a:rPr kumimoji="1" lang="ja-JP" altLang="en-US"/>
              <a:t>を用いて</a:t>
            </a:r>
            <a:r>
              <a:rPr kumimoji="1" lang="en-US" altLang="ja-JP" dirty="0" err="1"/>
              <a:t>MigSGX</a:t>
            </a:r>
            <a:r>
              <a:rPr kumimoji="1" lang="ja-JP" altLang="en-US"/>
              <a:t>ライブラリが提供するメモリ復元関数を呼び出します。外部メモリの暗号化状態データを</a:t>
            </a:r>
            <a:r>
              <a:rPr kumimoji="1" lang="en-US" altLang="ja-JP" dirty="0"/>
              <a:t>Enclave</a:t>
            </a:r>
            <a:r>
              <a:rPr kumimoji="1" lang="ja-JP" altLang="en-US"/>
              <a:t>内部に読み込み、移送元と共有しておいた鍵を用いて復号し、</a:t>
            </a:r>
            <a:r>
              <a:rPr kumimoji="1" lang="en-US" altLang="ja-JP" dirty="0"/>
              <a:t>Enclave</a:t>
            </a:r>
            <a:r>
              <a:rPr kumimoji="1" lang="ja-JP" altLang="en-US"/>
              <a:t>メモリの各領域を上書きして復元を行います。</a:t>
            </a:r>
            <a:r>
              <a:rPr kumimoji="1" lang="en-US" altLang="ja-JP" dirty="0"/>
              <a:t>End:8:30/1:00</a:t>
            </a:r>
            <a:endParaRPr kumimoji="1" lang="ja-JP" altLang="en-US"/>
          </a:p>
          <a:p>
            <a:endParaRPr kumimoji="1" lang="en-US" altLang="ja-JP" dirty="0"/>
          </a:p>
        </p:txBody>
      </p:sp>
      <p:sp>
        <p:nvSpPr>
          <p:cNvPr id="4" name="スライド番号プレースホルダー 3"/>
          <p:cNvSpPr>
            <a:spLocks noGrp="1"/>
          </p:cNvSpPr>
          <p:nvPr>
            <p:ph type="sldNum" sz="quarter" idx="10"/>
          </p:nvPr>
        </p:nvSpPr>
        <p:spPr/>
        <p:txBody>
          <a:bodyPr/>
          <a:lstStyle/>
          <a:p>
            <a:fld id="{A9F4E39A-A0B9-4C4D-AE0E-099FA1D8CEC9}" type="slidenum">
              <a:rPr kumimoji="1" lang="ja-JP" altLang="en-US" smtClean="0"/>
              <a:t>10</a:t>
            </a:fld>
            <a:endParaRPr kumimoji="1" lang="ja-JP" altLang="en-US"/>
          </a:p>
        </p:txBody>
      </p:sp>
    </p:spTree>
    <p:extLst>
      <p:ext uri="{BB962C8B-B14F-4D97-AF65-F5344CB8AC3E}">
        <p14:creationId xmlns:p14="http://schemas.microsoft.com/office/powerpoint/2010/main" val="2663243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8:30</a:t>
            </a:r>
            <a:r>
              <a:rPr kumimoji="1" lang="ja-JP" altLang="en-US"/>
              <a:t>さて、従来の</a:t>
            </a:r>
            <a:r>
              <a:rPr kumimoji="1" lang="en-US" altLang="ja-JP" dirty="0"/>
              <a:t>Enclave</a:t>
            </a:r>
            <a:r>
              <a:rPr kumimoji="1" lang="ja-JP" altLang="en-US"/>
              <a:t>の保存・復元手法では、</a:t>
            </a:r>
            <a:r>
              <a:rPr kumimoji="1" lang="en-US" altLang="ja-JP" dirty="0"/>
              <a:t>Enclave</a:t>
            </a:r>
            <a:r>
              <a:rPr kumimoji="1" lang="ja-JP" altLang="en-US"/>
              <a:t>メモリ全体を外部のメモリに書き出してから転送していました。そのため、一時的に</a:t>
            </a:r>
            <a:r>
              <a:rPr kumimoji="1" lang="en-US" altLang="ja-JP" dirty="0"/>
              <a:t>Enclave</a:t>
            </a:r>
            <a:r>
              <a:rPr kumimoji="1" lang="ja-JP" altLang="en-US"/>
              <a:t>そのものと外部メモリで２倍のメモリが必要になります。</a:t>
            </a:r>
            <a:r>
              <a:rPr kumimoji="1" lang="en-US" altLang="ja-JP" dirty="0"/>
              <a:t>Enclave</a:t>
            </a:r>
            <a:r>
              <a:rPr kumimoji="1" lang="ja-JP" altLang="en-US"/>
              <a:t>メモリのサイズが小さい場合はあまり問題になりませんが、</a:t>
            </a:r>
            <a:r>
              <a:rPr kumimoji="1" lang="en-US" altLang="ja-JP" dirty="0"/>
              <a:t>Enclave</a:t>
            </a:r>
            <a:r>
              <a:rPr kumimoji="1" lang="ja-JP" altLang="en-US"/>
              <a:t>のサイズが巨大な場合にはマイグレーション中にメモリ不足におちいる可能性があります。</a:t>
            </a:r>
            <a:endParaRPr kumimoji="1" lang="en-US" altLang="ja-JP" dirty="0"/>
          </a:p>
          <a:p>
            <a:r>
              <a:rPr kumimoji="1" lang="en-US" altLang="ja-JP" dirty="0" err="1"/>
              <a:t>MigSGX</a:t>
            </a:r>
            <a:r>
              <a:rPr kumimoji="1" lang="ja-JP" altLang="en-US"/>
              <a:t>では、小さな外部メモリを用いて</a:t>
            </a:r>
            <a:r>
              <a:rPr kumimoji="1" lang="en-US" altLang="ja-JP" dirty="0" err="1"/>
              <a:t>MigSGX</a:t>
            </a:r>
            <a:r>
              <a:rPr kumimoji="1" lang="ja-JP" altLang="en-US"/>
              <a:t>ライブラリと</a:t>
            </a:r>
            <a:r>
              <a:rPr kumimoji="1" lang="en-US" altLang="ja-JP" dirty="0" err="1"/>
              <a:t>MigSGX</a:t>
            </a:r>
            <a:r>
              <a:rPr kumimoji="1" lang="ja-JP" altLang="en-US"/>
              <a:t>マネージャが協調して、少しずつ書き出しと転送のパイプライン処理を繰り返します。これによって</a:t>
            </a:r>
            <a:r>
              <a:rPr kumimoji="1" lang="en-US" altLang="ja-JP" dirty="0"/>
              <a:t>Enclave</a:t>
            </a:r>
            <a:r>
              <a:rPr kumimoji="1" lang="ja-JP" altLang="en-US"/>
              <a:t>メモリが巨大な場合でも、メモリ使用量を抑えた効率のよいマイグレーションを行います。</a:t>
            </a:r>
            <a:r>
              <a:rPr kumimoji="1" lang="en-US" altLang="ja-JP" dirty="0"/>
              <a:t>End:9:30/1:00</a:t>
            </a:r>
            <a:endParaRPr kumimoji="1" lang="ja-JP" altLang="en-US"/>
          </a:p>
        </p:txBody>
      </p:sp>
      <p:sp>
        <p:nvSpPr>
          <p:cNvPr id="4" name="スライド番号プレースホルダー 3"/>
          <p:cNvSpPr>
            <a:spLocks noGrp="1"/>
          </p:cNvSpPr>
          <p:nvPr>
            <p:ph type="sldNum" sz="quarter" idx="5"/>
          </p:nvPr>
        </p:nvSpPr>
        <p:spPr/>
        <p:txBody>
          <a:bodyPr/>
          <a:lstStyle/>
          <a:p>
            <a:fld id="{A9F4E39A-A0B9-4C4D-AE0E-099FA1D8CEC9}" type="slidenum">
              <a:rPr kumimoji="1" lang="ja-JP" altLang="en-US" smtClean="0"/>
              <a:t>11</a:t>
            </a:fld>
            <a:endParaRPr kumimoji="1" lang="ja-JP" altLang="en-US"/>
          </a:p>
        </p:txBody>
      </p:sp>
    </p:spTree>
    <p:extLst>
      <p:ext uri="{BB962C8B-B14F-4D97-AF65-F5344CB8AC3E}">
        <p14:creationId xmlns:p14="http://schemas.microsoft.com/office/powerpoint/2010/main" val="3046645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9:30 </a:t>
            </a:r>
            <a:r>
              <a:rPr kumimoji="1" lang="ja-JP" altLang="en-US"/>
              <a:t>次に実験です。</a:t>
            </a:r>
            <a:r>
              <a:rPr kumimoji="1" lang="en-US" altLang="ja-JP" dirty="0" err="1"/>
              <a:t>MigSGX</a:t>
            </a:r>
            <a:r>
              <a:rPr kumimoji="1" lang="ja-JP" altLang="en-US"/>
              <a:t>の有効性を確認するため巨大な</a:t>
            </a:r>
            <a:r>
              <a:rPr kumimoji="1" lang="en-US" altLang="ja-JP" dirty="0"/>
              <a:t>Enclave</a:t>
            </a:r>
            <a:r>
              <a:rPr kumimoji="1" lang="ja-JP" altLang="en-US"/>
              <a:t>を持つ</a:t>
            </a:r>
            <a:r>
              <a:rPr kumimoji="1" lang="en-US" altLang="ja-JP" dirty="0"/>
              <a:t>SGX</a:t>
            </a:r>
            <a:r>
              <a:rPr kumimoji="1" lang="ja-JP" altLang="en-US"/>
              <a:t>アプリケーションのマイグレーションの動作確認及び性能測定を行いました。性能測定実験では従来手法での実装を行って提案手法と比較を行いました。</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実験環境は以下の通りで、メモリサイズは</a:t>
            </a:r>
            <a:r>
              <a:rPr kumimoji="1" lang="en-US" altLang="ja-JP" dirty="0"/>
              <a:t>32GB</a:t>
            </a:r>
            <a:r>
              <a:rPr kumimoji="1" lang="ja-JP" altLang="en-US"/>
              <a:t>、そして</a:t>
            </a:r>
            <a:r>
              <a:rPr kumimoji="1" lang="en-US" altLang="ja-JP" dirty="0"/>
              <a:t>Intel SGX SDK</a:t>
            </a:r>
            <a:r>
              <a:rPr kumimoji="1" lang="ja-JP" altLang="en-US"/>
              <a:t>と</a:t>
            </a:r>
            <a:r>
              <a:rPr kumimoji="1" lang="en-US" altLang="ja-JP" dirty="0"/>
              <a:t>CRIU</a:t>
            </a:r>
            <a:r>
              <a:rPr kumimoji="1" lang="ja-JP" altLang="en-US"/>
              <a:t>に</a:t>
            </a:r>
            <a:r>
              <a:rPr kumimoji="1" lang="en-US" altLang="ja-JP" dirty="0" err="1"/>
              <a:t>MigSGX</a:t>
            </a:r>
            <a:r>
              <a:rPr kumimoji="1" lang="ja-JP" altLang="en-US"/>
              <a:t>を実装する改良を行っています。</a:t>
            </a:r>
            <a:r>
              <a:rPr kumimoji="1" lang="en-US" altLang="ja-JP" dirty="0"/>
              <a:t>10:00/0:30</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kern="1200" dirty="0">
                <a:solidFill>
                  <a:schemeClr val="tx1"/>
                </a:solidFill>
                <a:effectLst/>
                <a:latin typeface="+mn-lt"/>
                <a:ea typeface="+mn-ea"/>
                <a:cs typeface="+mn-cs"/>
              </a:rPr>
              <a:t> PSW=Platform Software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b="1"/>
          </a:p>
        </p:txBody>
      </p:sp>
      <p:sp>
        <p:nvSpPr>
          <p:cNvPr id="4" name="スライド番号プレースホルダー 3"/>
          <p:cNvSpPr>
            <a:spLocks noGrp="1"/>
          </p:cNvSpPr>
          <p:nvPr>
            <p:ph type="sldNum" sz="quarter" idx="10"/>
          </p:nvPr>
        </p:nvSpPr>
        <p:spPr/>
        <p:txBody>
          <a:bodyPr/>
          <a:lstStyle/>
          <a:p>
            <a:fld id="{A9F4E39A-A0B9-4C4D-AE0E-099FA1D8CEC9}" type="slidenum">
              <a:rPr kumimoji="1" lang="ja-JP" altLang="en-US" smtClean="0"/>
              <a:t>12</a:t>
            </a:fld>
            <a:endParaRPr kumimoji="1" lang="ja-JP" altLang="en-US"/>
          </a:p>
        </p:txBody>
      </p:sp>
    </p:spTree>
    <p:extLst>
      <p:ext uri="{BB962C8B-B14F-4D97-AF65-F5344CB8AC3E}">
        <p14:creationId xmlns:p14="http://schemas.microsoft.com/office/powerpoint/2010/main" val="2689535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10:00</a:t>
            </a:r>
            <a:r>
              <a:rPr kumimoji="1" lang="ja-JP" altLang="en-US"/>
              <a:t>まずは動作確認です。</a:t>
            </a:r>
            <a:r>
              <a:rPr kumimoji="1" lang="en-US" altLang="ja-JP" dirty="0"/>
              <a:t>SGX</a:t>
            </a:r>
            <a:r>
              <a:rPr kumimoji="1" lang="ja-JP" altLang="en-US"/>
              <a:t>アプリケーションとしてキーバリューストアを作成しました。キーバリューストアは、対となるキーと値をデータをして持つ単純なデータベースで、この登録されたデータを</a:t>
            </a:r>
            <a:r>
              <a:rPr kumimoji="1" lang="en-US" altLang="ja-JP" dirty="0" err="1"/>
              <a:t>Encalve</a:t>
            </a:r>
            <a:r>
              <a:rPr kumimoji="1" lang="ja-JP" altLang="en-US"/>
              <a:t>内に保持します。この</a:t>
            </a:r>
            <a:r>
              <a:rPr kumimoji="1" lang="en-US" altLang="ja-JP" dirty="0"/>
              <a:t>SGX</a:t>
            </a:r>
            <a:r>
              <a:rPr kumimoji="1" lang="ja-JP" altLang="en-US"/>
              <a:t>を用いたアプリケーションをマイグレーションし、</a:t>
            </a:r>
            <a:r>
              <a:rPr kumimoji="1" lang="en-US" altLang="ja-JP" dirty="0"/>
              <a:t>Enclave</a:t>
            </a:r>
            <a:r>
              <a:rPr kumimoji="1" lang="ja-JP" altLang="en-US"/>
              <a:t>が正常に継続して実行できていることを確認しました。</a:t>
            </a:r>
            <a:endParaRPr kumimoji="1" lang="en-US" altLang="ja-JP" dirty="0"/>
          </a:p>
          <a:p>
            <a:r>
              <a:rPr kumimoji="1" lang="en-US" altLang="ja-JP" dirty="0"/>
              <a:t>End:10:30/0:30</a:t>
            </a:r>
            <a:endParaRPr kumimoji="1" lang="ja-JP" altLang="en-US"/>
          </a:p>
        </p:txBody>
      </p:sp>
      <p:sp>
        <p:nvSpPr>
          <p:cNvPr id="4" name="スライド番号プレースホルダー 3"/>
          <p:cNvSpPr>
            <a:spLocks noGrp="1"/>
          </p:cNvSpPr>
          <p:nvPr>
            <p:ph type="sldNum" sz="quarter" idx="5"/>
          </p:nvPr>
        </p:nvSpPr>
        <p:spPr/>
        <p:txBody>
          <a:bodyPr/>
          <a:lstStyle/>
          <a:p>
            <a:fld id="{A9F4E39A-A0B9-4C4D-AE0E-099FA1D8CEC9}" type="slidenum">
              <a:rPr kumimoji="1" lang="ja-JP" altLang="en-US" smtClean="0"/>
              <a:t>13</a:t>
            </a:fld>
            <a:endParaRPr kumimoji="1" lang="ja-JP" altLang="en-US"/>
          </a:p>
        </p:txBody>
      </p:sp>
    </p:spTree>
    <p:extLst>
      <p:ext uri="{BB962C8B-B14F-4D97-AF65-F5344CB8AC3E}">
        <p14:creationId xmlns:p14="http://schemas.microsoft.com/office/powerpoint/2010/main" val="3112947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10:30</a:t>
            </a:r>
            <a:r>
              <a:rPr kumimoji="1" lang="ja-JP" altLang="en-US"/>
              <a:t>　続いて、従来手法と提案手法でマイグレーションにかかる時間を測定しグラフにまとめました。こちらが</a:t>
            </a:r>
            <a:r>
              <a:rPr kumimoji="1" lang="en-US" altLang="ja-JP" dirty="0"/>
              <a:t>Enclave</a:t>
            </a:r>
            <a:r>
              <a:rPr kumimoji="1" lang="ja-JP" altLang="en-US"/>
              <a:t>メモリ１４</a:t>
            </a:r>
            <a:r>
              <a:rPr kumimoji="1" lang="en-US" altLang="ja-JP" dirty="0"/>
              <a:t>GB,</a:t>
            </a:r>
            <a:r>
              <a:rPr kumimoji="1" lang="ja-JP" altLang="en-US"/>
              <a:t>こちらが１６</a:t>
            </a:r>
            <a:r>
              <a:rPr kumimoji="1" lang="en-US" altLang="ja-JP" dirty="0"/>
              <a:t>GB</a:t>
            </a:r>
            <a:r>
              <a:rPr kumimoji="1" lang="ja-JP" altLang="en-US"/>
              <a:t>の時間です。</a:t>
            </a:r>
            <a:endParaRPr kumimoji="1" lang="en-US" altLang="ja-JP" dirty="0"/>
          </a:p>
          <a:p>
            <a:r>
              <a:rPr kumimoji="1" lang="ja-JP" altLang="en-US"/>
              <a:t>提案手法では、マイグレーション時間を</a:t>
            </a:r>
            <a:r>
              <a:rPr kumimoji="1" lang="en-US" altLang="ja-JP" dirty="0"/>
              <a:t>14GB</a:t>
            </a:r>
            <a:r>
              <a:rPr kumimoji="1" lang="ja-JP" altLang="en-US"/>
              <a:t>の場合で約</a:t>
            </a:r>
            <a:r>
              <a:rPr kumimoji="1" lang="en-US" altLang="ja-JP" dirty="0"/>
              <a:t>8%</a:t>
            </a:r>
            <a:r>
              <a:rPr kumimoji="1" lang="ja-JP" altLang="en-US"/>
              <a:t>削減し、</a:t>
            </a:r>
            <a:r>
              <a:rPr kumimoji="1" lang="en-US" altLang="ja-JP" dirty="0"/>
              <a:t>16GB</a:t>
            </a:r>
            <a:r>
              <a:rPr kumimoji="1" lang="ja-JP" altLang="en-US"/>
              <a:t>の場合で約</a:t>
            </a:r>
            <a:r>
              <a:rPr kumimoji="1" lang="en-US" altLang="ja-JP" dirty="0"/>
              <a:t>52%</a:t>
            </a:r>
            <a:r>
              <a:rPr kumimoji="1" lang="ja-JP" altLang="en-US"/>
              <a:t>削減できており、大幅にマイグレーション時間が短くなっています。</a:t>
            </a:r>
            <a:r>
              <a:rPr kumimoji="1" lang="en-US" altLang="ja-JP" dirty="0"/>
              <a:t>(23</a:t>
            </a:r>
            <a:r>
              <a:rPr kumimoji="1" lang="ja-JP" altLang="en-US"/>
              <a:t>分から</a:t>
            </a:r>
            <a:r>
              <a:rPr kumimoji="1" lang="en-US" altLang="ja-JP" dirty="0"/>
              <a:t>11</a:t>
            </a:r>
            <a:r>
              <a:rPr kumimoji="1" lang="ja-JP" altLang="en-US"/>
              <a:t>分へ</a:t>
            </a:r>
            <a:r>
              <a:rPr kumimoji="1" lang="en-US" altLang="ja-JP" dirty="0"/>
              <a:t>)</a:t>
            </a:r>
          </a:p>
          <a:p>
            <a:r>
              <a:rPr kumimoji="1" lang="ja-JP" altLang="en-US"/>
              <a:t>特に、</a:t>
            </a:r>
            <a:r>
              <a:rPr kumimoji="1" lang="en-US" altLang="ja-JP" dirty="0" err="1"/>
              <a:t>Encalve</a:t>
            </a:r>
            <a:r>
              <a:rPr kumimoji="1" lang="ja-JP" altLang="en-US"/>
              <a:t>メモリが１６</a:t>
            </a:r>
            <a:r>
              <a:rPr kumimoji="1" lang="en-US" altLang="ja-JP" dirty="0"/>
              <a:t>GB</a:t>
            </a:r>
            <a:r>
              <a:rPr kumimoji="1" lang="ja-JP" altLang="en-US"/>
              <a:t>の場合に大きく時間を削減できていますがこれは、</a:t>
            </a:r>
            <a:r>
              <a:rPr kumimoji="1" lang="en-US" altLang="ja-JP" dirty="0" err="1"/>
              <a:t>MigSGX</a:t>
            </a:r>
            <a:r>
              <a:rPr kumimoji="1" lang="ja-JP" altLang="en-US"/>
              <a:t>では小さなメモリのみを使ってマイグレーション可能であり、</a:t>
            </a:r>
            <a:r>
              <a:rPr kumimoji="1" lang="en-US" altLang="ja-JP" dirty="0" err="1"/>
              <a:t>Encalve</a:t>
            </a:r>
            <a:r>
              <a:rPr kumimoji="1" lang="ja-JP" altLang="en-US"/>
              <a:t>のサイズが</a:t>
            </a:r>
            <a:r>
              <a:rPr kumimoji="1" lang="en-US" altLang="ja-JP" dirty="0"/>
              <a:t>16GB</a:t>
            </a:r>
            <a:r>
              <a:rPr kumimoji="1" lang="ja-JP" altLang="en-US"/>
              <a:t>と巨大であってもメモリの空き容量が十分にある状態でマイグレーションできましたが、従来手法ではマイグレーション中に</a:t>
            </a:r>
            <a:r>
              <a:rPr kumimoji="1" lang="en-US" altLang="ja-JP" dirty="0"/>
              <a:t>Enclave</a:t>
            </a:r>
            <a:r>
              <a:rPr kumimoji="1" lang="ja-JP" altLang="en-US"/>
              <a:t>メモリと外部メモリでそれぞれ</a:t>
            </a:r>
            <a:r>
              <a:rPr kumimoji="1" lang="en-US" altLang="ja-JP" dirty="0"/>
              <a:t>16GB</a:t>
            </a:r>
            <a:r>
              <a:rPr kumimoji="1" lang="ja-JP" altLang="en-US"/>
              <a:t>ずつ、つまり合計で</a:t>
            </a:r>
            <a:r>
              <a:rPr kumimoji="1" lang="en-US" altLang="ja-JP" dirty="0"/>
              <a:t>32GB</a:t>
            </a:r>
            <a:r>
              <a:rPr kumimoji="1" lang="ja-JP" altLang="en-US"/>
              <a:t>必要となり、特に復元時にメモリの空き容量が不足してページングが多発し、復元に時間がかかってしまったため、従来手法では大幅に時間がかかっています。。</a:t>
            </a:r>
            <a:endParaRPr kumimoji="1" lang="en-US" altLang="ja-JP" dirty="0"/>
          </a:p>
          <a:p>
            <a:r>
              <a:rPr kumimoji="1" lang="en-US" altLang="ja-JP" dirty="0"/>
              <a:t>12:00/1:30</a:t>
            </a:r>
            <a:endParaRPr kumimoji="1" lang="ja-JP" altLang="en-US"/>
          </a:p>
        </p:txBody>
      </p:sp>
      <p:sp>
        <p:nvSpPr>
          <p:cNvPr id="4" name="スライド番号プレースホルダー 3"/>
          <p:cNvSpPr>
            <a:spLocks noGrp="1"/>
          </p:cNvSpPr>
          <p:nvPr>
            <p:ph type="sldNum" sz="quarter" idx="5"/>
          </p:nvPr>
        </p:nvSpPr>
        <p:spPr/>
        <p:txBody>
          <a:bodyPr/>
          <a:lstStyle/>
          <a:p>
            <a:fld id="{A9F4E39A-A0B9-4C4D-AE0E-099FA1D8CEC9}" type="slidenum">
              <a:rPr kumimoji="1" lang="ja-JP" altLang="en-US" smtClean="0"/>
              <a:t>14</a:t>
            </a:fld>
            <a:endParaRPr kumimoji="1" lang="ja-JP" altLang="en-US"/>
          </a:p>
        </p:txBody>
      </p:sp>
    </p:spTree>
    <p:extLst>
      <p:ext uri="{BB962C8B-B14F-4D97-AF65-F5344CB8AC3E}">
        <p14:creationId xmlns:p14="http://schemas.microsoft.com/office/powerpoint/2010/main" val="3403548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12:00</a:t>
            </a:r>
            <a:r>
              <a:rPr lang="ja-JP" altLang="en-US"/>
              <a:t>最後に、</a:t>
            </a:r>
            <a:r>
              <a:rPr lang="en-US" altLang="ja-JP" dirty="0"/>
              <a:t>Enclave</a:t>
            </a:r>
            <a:r>
              <a:rPr lang="ja-JP" altLang="en-US"/>
              <a:t>メモリが</a:t>
            </a:r>
            <a:r>
              <a:rPr lang="en-US" altLang="ja-JP" dirty="0"/>
              <a:t>16GB</a:t>
            </a:r>
            <a:r>
              <a:rPr lang="ja-JP" altLang="en-US"/>
              <a:t>の場合にメモリ使用量を計測しました。こちらが移送元ホスト、こちらが移送先ホストです。</a:t>
            </a:r>
            <a:endParaRPr lang="en-US" altLang="ja-JP" dirty="0"/>
          </a:p>
          <a:p>
            <a:r>
              <a:rPr lang="ja-JP" altLang="en-US"/>
              <a:t>従来手法では、移送元、移送先ともに物理メモリ使用量が</a:t>
            </a:r>
            <a:r>
              <a:rPr lang="en-US" altLang="ja-JP" dirty="0"/>
              <a:t>32GB</a:t>
            </a:r>
            <a:r>
              <a:rPr lang="ja-JP" altLang="en-US"/>
              <a:t>まで増加して、空き容量がなくなりスワップが発生しています。特に移送先ホストではページングが多発しており、最大で</a:t>
            </a:r>
            <a:r>
              <a:rPr lang="en-US" altLang="ja-JP" dirty="0"/>
              <a:t>5.1GB</a:t>
            </a:r>
            <a:r>
              <a:rPr lang="ja-JP" altLang="en-US"/>
              <a:t>まで増加しています。このページングの多発が、従来手法で復元に時間がかかっていた原因です。一方、提案手法では、移送元、移送先ともに、物理メモリ使用量が</a:t>
            </a:r>
            <a:r>
              <a:rPr lang="en-US" altLang="ja-JP" dirty="0"/>
              <a:t>Enclave</a:t>
            </a:r>
            <a:r>
              <a:rPr lang="ja-JP" altLang="en-US"/>
              <a:t>メモリ分の</a:t>
            </a:r>
            <a:r>
              <a:rPr lang="en-US" altLang="ja-JP" dirty="0"/>
              <a:t>16GB</a:t>
            </a:r>
            <a:r>
              <a:rPr lang="ja-JP" altLang="en-US"/>
              <a:t>から外部メモリ分の</a:t>
            </a:r>
            <a:r>
              <a:rPr lang="en-US" altLang="ja-JP" dirty="0"/>
              <a:t>20MB</a:t>
            </a:r>
            <a:r>
              <a:rPr lang="ja-JP" altLang="en-US"/>
              <a:t>だけ増加しています。このグラフではほとんど見えません。また、移送先ホストでは、十分にメモリに空きがあるはずですがページアウトが発生しています。このタイミングでの各メモリ使用量を調べると、ページキャッシュが開放させずにスワップが増えていました。通常、ページキャッシュが開放された上でスワップが発生するはずなのですが、この原因は不明です。</a:t>
            </a:r>
            <a:endParaRPr lang="en-US" altLang="ja-JP" dirty="0"/>
          </a:p>
          <a:p>
            <a:r>
              <a:rPr lang="ja-JP" altLang="en-US"/>
              <a:t>この実験結果から、</a:t>
            </a:r>
            <a:r>
              <a:rPr lang="en-US" altLang="ja-JP" dirty="0" err="1"/>
              <a:t>MigSGX</a:t>
            </a:r>
            <a:r>
              <a:rPr lang="ja-JP" altLang="en-US"/>
              <a:t>では従来手法より物理メモリ使用量を大幅に減らすことができることが分かり、外部メモリを利用したパイプライン処理が有用であることを確かめることができました。</a:t>
            </a:r>
            <a:r>
              <a:rPr lang="en-US" altLang="ja-JP" dirty="0"/>
              <a:t>14:00/2:00</a:t>
            </a:r>
            <a:endParaRPr lang="en-US" dirty="0"/>
          </a:p>
          <a:p>
            <a:endParaRPr lang="en-US" dirty="0"/>
          </a:p>
          <a:p>
            <a:r>
              <a:rPr lang="en-US" dirty="0"/>
              <a:t>SRC</a:t>
            </a:r>
          </a:p>
          <a:p>
            <a:r>
              <a:rPr lang="ja-JP" altLang="en-US"/>
              <a:t>旧</a:t>
            </a:r>
            <a:r>
              <a:rPr lang="en-US" altLang="ja-JP" dirty="0"/>
              <a:t>:</a:t>
            </a:r>
            <a:r>
              <a:rPr lang="ja-JP" altLang="en-US"/>
              <a:t>スワップが</a:t>
            </a:r>
            <a:r>
              <a:rPr lang="en-US" altLang="ja-JP" dirty="0"/>
              <a:t>3.7GB</a:t>
            </a:r>
            <a:r>
              <a:rPr lang="ja-JP" altLang="en-US"/>
              <a:t>、</a:t>
            </a:r>
            <a:r>
              <a:rPr lang="en-US" dirty="0"/>
              <a:t>M:</a:t>
            </a:r>
            <a:r>
              <a:rPr lang="ja-JP" altLang="en-US"/>
              <a:t>スワップ</a:t>
            </a:r>
            <a:r>
              <a:rPr lang="en-US" altLang="ja-JP" dirty="0"/>
              <a:t>0</a:t>
            </a:r>
          </a:p>
          <a:p>
            <a:r>
              <a:rPr lang="ja-JP" altLang="en-US"/>
              <a:t>旧</a:t>
            </a:r>
            <a:r>
              <a:rPr lang="en-US" altLang="ja-JP" dirty="0"/>
              <a:t>:RSS</a:t>
            </a:r>
            <a:r>
              <a:rPr lang="ja-JP" altLang="en-US"/>
              <a:t>は</a:t>
            </a:r>
            <a:r>
              <a:rPr lang="en-US" altLang="ja-JP" dirty="0"/>
              <a:t>16GB</a:t>
            </a:r>
            <a:r>
              <a:rPr lang="ja-JP" altLang="en-US"/>
              <a:t>、</a:t>
            </a:r>
            <a:r>
              <a:rPr lang="en-US" dirty="0"/>
              <a:t>M:RSS</a:t>
            </a:r>
            <a:r>
              <a:rPr lang="ja-JP" altLang="en-US"/>
              <a:t>は</a:t>
            </a:r>
            <a:r>
              <a:rPr lang="en-US" altLang="ja-JP" dirty="0"/>
              <a:t>20MB</a:t>
            </a:r>
            <a:endParaRPr lang="en-US" dirty="0"/>
          </a:p>
          <a:p>
            <a:r>
              <a:rPr lang="en-US" altLang="ja-JP" dirty="0"/>
              <a:t>DST</a:t>
            </a:r>
          </a:p>
          <a:p>
            <a:r>
              <a:rPr lang="ja-JP" altLang="en-US"/>
              <a:t>旧</a:t>
            </a:r>
            <a:r>
              <a:rPr lang="en-US" altLang="ja-JP" dirty="0"/>
              <a:t>:</a:t>
            </a:r>
            <a:r>
              <a:rPr lang="ja-JP" altLang="en-US"/>
              <a:t>スワップ</a:t>
            </a:r>
            <a:r>
              <a:rPr lang="en-US" altLang="ja-JP" dirty="0"/>
              <a:t>:5.1G</a:t>
            </a:r>
            <a:r>
              <a:rPr lang="ja-JP" altLang="en-US"/>
              <a:t>、</a:t>
            </a:r>
            <a:r>
              <a:rPr lang="en-US" altLang="ja-JP" dirty="0"/>
              <a:t>M:</a:t>
            </a:r>
            <a:r>
              <a:rPr lang="ja-JP" altLang="en-US"/>
              <a:t>ページアウト、</a:t>
            </a:r>
            <a:r>
              <a:rPr lang="en-US" altLang="ja-JP" dirty="0"/>
              <a:t>2.3GB</a:t>
            </a:r>
          </a:p>
          <a:p>
            <a:r>
              <a:rPr lang="ja-JP" altLang="en-US"/>
              <a:t>旧</a:t>
            </a:r>
            <a:r>
              <a:rPr lang="en-US" altLang="ja-JP" dirty="0"/>
              <a:t>RSS16GB</a:t>
            </a:r>
            <a:r>
              <a:rPr lang="ja-JP" altLang="en-US"/>
              <a:t>、</a:t>
            </a:r>
            <a:r>
              <a:rPr lang="en-US" altLang="ja-JP" dirty="0"/>
              <a:t>M:RSS20</a:t>
            </a:r>
            <a:endParaRPr lang="en-US" dirty="0"/>
          </a:p>
          <a:p>
            <a:r>
              <a:rPr lang="en-US" dirty="0"/>
              <a:t>14:00/1:30</a:t>
            </a:r>
          </a:p>
        </p:txBody>
      </p:sp>
      <p:sp>
        <p:nvSpPr>
          <p:cNvPr id="4" name="Slide Number Placeholder 3"/>
          <p:cNvSpPr>
            <a:spLocks noGrp="1"/>
          </p:cNvSpPr>
          <p:nvPr>
            <p:ph type="sldNum" sz="quarter" idx="5"/>
          </p:nvPr>
        </p:nvSpPr>
        <p:spPr/>
        <p:txBody>
          <a:bodyPr/>
          <a:lstStyle/>
          <a:p>
            <a:fld id="{A9F4E39A-A0B9-4C4D-AE0E-099FA1D8CEC9}" type="slidenum">
              <a:rPr kumimoji="1" lang="ja-JP" altLang="en-US" smtClean="0"/>
              <a:t>15</a:t>
            </a:fld>
            <a:endParaRPr kumimoji="1" lang="ja-JP" altLang="en-US"/>
          </a:p>
        </p:txBody>
      </p:sp>
    </p:spTree>
    <p:extLst>
      <p:ext uri="{BB962C8B-B14F-4D97-AF65-F5344CB8AC3E}">
        <p14:creationId xmlns:p14="http://schemas.microsoft.com/office/powerpoint/2010/main" val="2286328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14:00 </a:t>
            </a:r>
            <a:r>
              <a:rPr kumimoji="1" lang="ja-JP" altLang="en-US" sz="1200" kern="1200">
                <a:solidFill>
                  <a:schemeClr val="tx1"/>
                </a:solidFill>
                <a:effectLst/>
                <a:latin typeface="+mn-lt"/>
                <a:ea typeface="+mn-ea"/>
                <a:cs typeface="+mn-cs"/>
              </a:rPr>
              <a:t>続いて関連研究です。</a:t>
            </a:r>
            <a:r>
              <a:rPr kumimoji="1" lang="en-US" altLang="ja-JP" sz="1200" kern="1200" dirty="0">
                <a:solidFill>
                  <a:schemeClr val="tx1"/>
                </a:solidFill>
                <a:effectLst/>
                <a:latin typeface="+mn-lt"/>
                <a:ea typeface="+mn-ea"/>
                <a:cs typeface="+mn-cs"/>
              </a:rPr>
              <a:t>SGX</a:t>
            </a:r>
            <a:r>
              <a:rPr kumimoji="1" lang="ja-JP" altLang="en-US" sz="1200" kern="1200">
                <a:solidFill>
                  <a:schemeClr val="tx1"/>
                </a:solidFill>
                <a:effectLst/>
                <a:latin typeface="+mn-lt"/>
                <a:ea typeface="+mn-ea"/>
                <a:cs typeface="+mn-cs"/>
              </a:rPr>
              <a:t>に対応した</a:t>
            </a:r>
            <a:r>
              <a:rPr kumimoji="1" lang="en-US" altLang="ja-JP" sz="1200" kern="1200" dirty="0">
                <a:solidFill>
                  <a:srgbClr val="FF0000"/>
                </a:solidFill>
                <a:effectLst/>
                <a:latin typeface="+mn-lt"/>
                <a:ea typeface="+mn-ea"/>
                <a:cs typeface="+mn-cs"/>
              </a:rPr>
              <a:t>VM</a:t>
            </a:r>
            <a:r>
              <a:rPr kumimoji="1" lang="ja-JP" altLang="en-US" sz="1200" kern="1200">
                <a:solidFill>
                  <a:srgbClr val="FF0000"/>
                </a:solidFill>
                <a:effectLst/>
                <a:latin typeface="+mn-lt"/>
                <a:ea typeface="+mn-ea"/>
                <a:cs typeface="+mn-cs"/>
              </a:rPr>
              <a:t>の</a:t>
            </a:r>
            <a:r>
              <a:rPr kumimoji="1" lang="ja-JP" altLang="en-US" sz="1200" kern="1200">
                <a:solidFill>
                  <a:schemeClr val="tx1"/>
                </a:solidFill>
                <a:effectLst/>
                <a:latin typeface="+mn-lt"/>
                <a:ea typeface="+mn-ea"/>
                <a:cs typeface="+mn-cs"/>
              </a:rPr>
              <a:t>マイグレーションについてはいくつかの先行研究があります。</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ea typeface="+mn-ea"/>
                <a:cs typeface="+mn-cs"/>
              </a:rPr>
              <a:t>１つ目の関連研究はハードウェアの拡張を行いマイグレーションを実現する手法であり、</a:t>
            </a:r>
            <a:r>
              <a:rPr kumimoji="1" lang="en-US" altLang="ja-JP" sz="1200" kern="1200" dirty="0">
                <a:solidFill>
                  <a:schemeClr val="tx1"/>
                </a:solidFill>
                <a:effectLst/>
                <a:latin typeface="+mn-lt"/>
                <a:ea typeface="+mn-ea"/>
                <a:cs typeface="+mn-cs"/>
              </a:rPr>
              <a:t>Intel</a:t>
            </a:r>
            <a:r>
              <a:rPr kumimoji="1" lang="ja-JP" altLang="en-US" sz="1200" kern="1200">
                <a:solidFill>
                  <a:schemeClr val="tx1"/>
                </a:solidFill>
                <a:effectLst/>
                <a:latin typeface="+mn-lt"/>
                <a:ea typeface="+mn-ea"/>
                <a:cs typeface="+mn-cs"/>
              </a:rPr>
              <a:t>による</a:t>
            </a:r>
            <a:r>
              <a:rPr kumimoji="1" lang="en-US" altLang="ja-JP" sz="1200" kern="1200" dirty="0">
                <a:solidFill>
                  <a:schemeClr val="tx1"/>
                </a:solidFill>
                <a:effectLst/>
                <a:latin typeface="+mn-lt"/>
                <a:ea typeface="+mn-ea"/>
                <a:cs typeface="+mn-cs"/>
              </a:rPr>
              <a:t>CPU</a:t>
            </a:r>
            <a:r>
              <a:rPr kumimoji="1" lang="ja-JP" altLang="en-US" sz="1200" kern="1200">
                <a:solidFill>
                  <a:schemeClr val="tx1"/>
                </a:solidFill>
                <a:effectLst/>
                <a:latin typeface="+mn-lt"/>
                <a:ea typeface="+mn-ea"/>
                <a:cs typeface="+mn-cs"/>
              </a:rPr>
              <a:t>のハードウェアの拡張が必要です。２つ目の関連研究は本研究と同様に</a:t>
            </a:r>
            <a:r>
              <a:rPr kumimoji="1" lang="en-US" altLang="ja-JP" sz="1200" kern="1200" dirty="0">
                <a:solidFill>
                  <a:schemeClr val="tx1"/>
                </a:solidFill>
                <a:effectLst/>
                <a:latin typeface="+mn-lt"/>
                <a:ea typeface="+mn-ea"/>
                <a:cs typeface="+mn-cs"/>
              </a:rPr>
              <a:t>Enclave</a:t>
            </a:r>
            <a:r>
              <a:rPr kumimoji="1" lang="ja-JP" altLang="en-US" sz="1200" kern="1200">
                <a:solidFill>
                  <a:schemeClr val="tx1"/>
                </a:solidFill>
                <a:effectLst/>
                <a:latin typeface="+mn-lt"/>
                <a:ea typeface="+mn-ea"/>
                <a:cs typeface="+mn-cs"/>
              </a:rPr>
              <a:t>メモリを保存・復元しておりソフトウェアのみで実現していますが、小さな</a:t>
            </a:r>
            <a:r>
              <a:rPr kumimoji="1" lang="en-US" altLang="ja-JP" sz="1200" kern="1200" dirty="0">
                <a:solidFill>
                  <a:schemeClr val="tx1"/>
                </a:solidFill>
                <a:effectLst/>
                <a:latin typeface="+mn-lt"/>
                <a:ea typeface="+mn-ea"/>
                <a:cs typeface="+mn-cs"/>
              </a:rPr>
              <a:t>Enclave</a:t>
            </a:r>
            <a:r>
              <a:rPr kumimoji="1" lang="ja-JP" altLang="en-US" sz="1200" kern="1200">
                <a:solidFill>
                  <a:schemeClr val="tx1"/>
                </a:solidFill>
                <a:effectLst/>
                <a:latin typeface="+mn-lt"/>
                <a:ea typeface="+mn-ea"/>
                <a:cs typeface="+mn-cs"/>
              </a:rPr>
              <a:t>だけを扱っており、また</a:t>
            </a:r>
            <a:r>
              <a:rPr kumimoji="1" lang="en-US" altLang="ja-JP" sz="1200" kern="1200" dirty="0">
                <a:solidFill>
                  <a:schemeClr val="tx1"/>
                </a:solidFill>
                <a:effectLst/>
                <a:latin typeface="+mn-lt"/>
                <a:ea typeface="+mn-ea"/>
                <a:cs typeface="+mn-cs"/>
              </a:rPr>
              <a:t>OS</a:t>
            </a:r>
            <a:r>
              <a:rPr kumimoji="1" lang="ja-JP" altLang="en-US" sz="1200" kern="1200">
                <a:solidFill>
                  <a:schemeClr val="tx1"/>
                </a:solidFill>
                <a:effectLst/>
                <a:latin typeface="+mn-lt"/>
                <a:ea typeface="+mn-ea"/>
                <a:cs typeface="+mn-cs"/>
              </a:rPr>
              <a:t>への修正が必要です。</a:t>
            </a:r>
            <a:r>
              <a:rPr kumimoji="1" lang="en-US" altLang="ja-JP" sz="1200" kern="1200" dirty="0">
                <a:solidFill>
                  <a:schemeClr val="tx1"/>
                </a:solidFill>
                <a:effectLst/>
                <a:latin typeface="+mn-lt"/>
                <a:ea typeface="+mn-ea"/>
                <a:cs typeface="+mn-cs"/>
              </a:rPr>
              <a:t>14:30/0:30</a:t>
            </a:r>
            <a:endParaRPr kumimoji="1" lang="ja-JP" altLang="en-US"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9F4E39A-A0B9-4C4D-AE0E-099FA1D8CEC9}" type="slidenum">
              <a:rPr kumimoji="1" lang="ja-JP" altLang="en-US" smtClean="0"/>
              <a:t>16</a:t>
            </a:fld>
            <a:endParaRPr kumimoji="1" lang="ja-JP" altLang="en-US"/>
          </a:p>
        </p:txBody>
      </p:sp>
    </p:spTree>
    <p:extLst>
      <p:ext uri="{BB962C8B-B14F-4D97-AF65-F5344CB8AC3E}">
        <p14:creationId xmlns:p14="http://schemas.microsoft.com/office/powerpoint/2010/main" val="329608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14:30 </a:t>
            </a:r>
            <a:r>
              <a:rPr kumimoji="1" lang="ja-JP" altLang="en-US" sz="1200" kern="1200">
                <a:solidFill>
                  <a:schemeClr val="tx1"/>
                </a:solidFill>
                <a:effectLst/>
                <a:latin typeface="+mn-lt"/>
                <a:ea typeface="+mn-ea"/>
                <a:cs typeface="+mn-cs"/>
              </a:rPr>
              <a:t>最後にまとめです。本研究では，</a:t>
            </a:r>
            <a:r>
              <a:rPr lang="en-US" altLang="ja-JP" dirty="0"/>
              <a:t>SGX</a:t>
            </a:r>
            <a:r>
              <a:rPr lang="ja-JP" altLang="en-US"/>
              <a:t>アプリケーションのマイグレーションを可能にする機構である</a:t>
            </a:r>
            <a:r>
              <a:rPr kumimoji="1" lang="en-US" altLang="ja-JP" sz="1200" kern="1200" dirty="0" err="1">
                <a:solidFill>
                  <a:schemeClr val="tx1"/>
                </a:solidFill>
                <a:effectLst/>
                <a:latin typeface="+mn-lt"/>
                <a:ea typeface="+mn-ea"/>
                <a:cs typeface="+mn-cs"/>
              </a:rPr>
              <a:t>MigSGX</a:t>
            </a:r>
            <a:r>
              <a:rPr kumimoji="1" lang="ja-JP" altLang="en-US" sz="1200" kern="1200">
                <a:solidFill>
                  <a:schemeClr val="tx1"/>
                </a:solidFill>
                <a:effectLst/>
                <a:latin typeface="+mn-lt"/>
                <a:ea typeface="+mn-ea"/>
                <a:cs typeface="+mn-cs"/>
              </a:rPr>
              <a:t>を提案しました。</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err="1">
                <a:solidFill>
                  <a:schemeClr val="tx1"/>
                </a:solidFill>
                <a:effectLst/>
                <a:latin typeface="+mn-lt"/>
                <a:ea typeface="+mn-ea"/>
                <a:cs typeface="+mn-cs"/>
              </a:rPr>
              <a:t>MigSGX</a:t>
            </a:r>
            <a:r>
              <a:rPr kumimoji="1" lang="ja-JP" altLang="en-US" sz="1200" kern="1200">
                <a:solidFill>
                  <a:schemeClr val="tx1"/>
                </a:solidFill>
                <a:effectLst/>
                <a:latin typeface="+mn-lt"/>
                <a:ea typeface="+mn-ea"/>
                <a:cs typeface="+mn-cs"/>
              </a:rPr>
              <a:t>では、</a:t>
            </a:r>
            <a:r>
              <a:rPr kumimoji="1" lang="en-US" altLang="ja-JP" sz="1200" kern="1200" dirty="0">
                <a:solidFill>
                  <a:schemeClr val="tx1"/>
                </a:solidFill>
                <a:effectLst/>
                <a:latin typeface="+mn-lt"/>
                <a:ea typeface="+mn-ea"/>
                <a:cs typeface="+mn-cs"/>
              </a:rPr>
              <a:t>Enclave</a:t>
            </a:r>
            <a:r>
              <a:rPr kumimoji="1" lang="ja-JP" altLang="en-US" sz="1200" kern="1200">
                <a:solidFill>
                  <a:schemeClr val="tx1"/>
                </a:solidFill>
                <a:effectLst/>
                <a:latin typeface="+mn-lt"/>
                <a:ea typeface="+mn-ea"/>
                <a:cs typeface="+mn-cs"/>
              </a:rPr>
              <a:t>自身に状態の保存・復元を行わせます。その際に</a:t>
            </a:r>
            <a:r>
              <a:rPr kumimoji="1" lang="en-US" altLang="ja-JP" sz="1200" kern="1200" dirty="0">
                <a:solidFill>
                  <a:schemeClr val="tx1"/>
                </a:solidFill>
                <a:effectLst/>
                <a:latin typeface="+mn-lt"/>
                <a:ea typeface="+mn-ea"/>
                <a:cs typeface="+mn-cs"/>
              </a:rPr>
              <a:t>CPU</a:t>
            </a:r>
            <a:r>
              <a:rPr kumimoji="1" lang="ja-JP" altLang="en-US" sz="1200" kern="1200">
                <a:solidFill>
                  <a:schemeClr val="tx1"/>
                </a:solidFill>
                <a:effectLst/>
                <a:latin typeface="+mn-lt"/>
                <a:ea typeface="+mn-ea"/>
                <a:cs typeface="+mn-cs"/>
              </a:rPr>
              <a:t>に依存しない鍵で暗号化します。</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ea typeface="+mn-ea"/>
                <a:cs typeface="+mn-cs"/>
              </a:rPr>
              <a:t>また、巨大な</a:t>
            </a:r>
            <a:r>
              <a:rPr kumimoji="1" lang="en-US" altLang="ja-JP" sz="1200" kern="1200" dirty="0" err="1">
                <a:solidFill>
                  <a:schemeClr val="tx1"/>
                </a:solidFill>
                <a:effectLst/>
                <a:latin typeface="+mn-lt"/>
                <a:ea typeface="+mn-ea"/>
                <a:cs typeface="+mn-cs"/>
              </a:rPr>
              <a:t>Encalve</a:t>
            </a:r>
            <a:r>
              <a:rPr kumimoji="1" lang="ja-JP" altLang="en-US" sz="1200" kern="1200">
                <a:solidFill>
                  <a:schemeClr val="tx1"/>
                </a:solidFill>
                <a:effectLst/>
                <a:latin typeface="+mn-lt"/>
                <a:ea typeface="+mn-ea"/>
                <a:cs typeface="+mn-cs"/>
              </a:rPr>
              <a:t>を持つ場合でも小さな外部メモリを用いて少しずつ保存・復元するパイプライン処理を行うことで効率よく処理を行います。</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ea typeface="+mn-ea"/>
                <a:cs typeface="+mn-cs"/>
              </a:rPr>
              <a:t>実験では</a:t>
            </a:r>
            <a:r>
              <a:rPr kumimoji="1" lang="en-US" altLang="ja-JP" sz="1200" kern="1200" dirty="0" err="1">
                <a:solidFill>
                  <a:schemeClr val="tx1"/>
                </a:solidFill>
                <a:effectLst/>
                <a:latin typeface="+mn-lt"/>
                <a:ea typeface="+mn-ea"/>
                <a:cs typeface="+mn-cs"/>
              </a:rPr>
              <a:t>MigSGX</a:t>
            </a:r>
            <a:r>
              <a:rPr kumimoji="1" lang="ja-JP" altLang="en-US" sz="1200" kern="1200">
                <a:solidFill>
                  <a:schemeClr val="tx1"/>
                </a:solidFill>
                <a:effectLst/>
                <a:latin typeface="+mn-lt"/>
                <a:ea typeface="+mn-ea"/>
                <a:cs typeface="+mn-cs"/>
              </a:rPr>
              <a:t>の性能を確認しました。</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ea typeface="+mn-ea"/>
                <a:cs typeface="+mn-cs"/>
              </a:rPr>
              <a:t>今後の課題として、</a:t>
            </a:r>
            <a:r>
              <a:rPr kumimoji="1" lang="en-US" altLang="ja-JP" sz="1200" kern="1200" dirty="0">
                <a:solidFill>
                  <a:schemeClr val="tx1"/>
                </a:solidFill>
                <a:effectLst/>
                <a:latin typeface="+mn-lt"/>
                <a:ea typeface="+mn-ea"/>
                <a:cs typeface="+mn-cs"/>
              </a:rPr>
              <a:t>Enclave</a:t>
            </a:r>
            <a:r>
              <a:rPr kumimoji="1" lang="ja-JP" altLang="en-US" sz="1200" kern="1200">
                <a:solidFill>
                  <a:schemeClr val="tx1"/>
                </a:solidFill>
                <a:effectLst/>
                <a:latin typeface="+mn-lt"/>
                <a:ea typeface="+mn-ea"/>
                <a:cs typeface="+mn-cs"/>
              </a:rPr>
              <a:t>メモリを暗号化する際に利用する暗号鍵を安全に共有する仕組みを構築と</a:t>
            </a:r>
            <a:r>
              <a:rPr kumimoji="1" lang="en-US" altLang="ja-JP" sz="1200" kern="1200" dirty="0">
                <a:solidFill>
                  <a:schemeClr val="tx1"/>
                </a:solidFill>
                <a:effectLst/>
                <a:latin typeface="+mn-lt"/>
                <a:ea typeface="+mn-ea"/>
                <a:cs typeface="+mn-cs"/>
              </a:rPr>
              <a:t>Enclave</a:t>
            </a:r>
            <a:r>
              <a:rPr kumimoji="1" lang="ja-JP" altLang="en-US" sz="1200" kern="1200">
                <a:solidFill>
                  <a:schemeClr val="tx1"/>
                </a:solidFill>
                <a:effectLst/>
                <a:latin typeface="+mn-lt"/>
                <a:ea typeface="+mn-ea"/>
                <a:cs typeface="+mn-cs"/>
              </a:rPr>
              <a:t>メモリを前もって保存・転送しておきダウンタイムをへらす実装を行うことが挙げられます。</a:t>
            </a:r>
            <a:r>
              <a:rPr kumimoji="1" lang="en-US" altLang="ja-JP" sz="1200" kern="1200" dirty="0">
                <a:solidFill>
                  <a:schemeClr val="tx1"/>
                </a:solidFill>
                <a:effectLst/>
                <a:latin typeface="+mn-lt"/>
                <a:ea typeface="+mn-ea"/>
                <a:cs typeface="+mn-cs"/>
              </a:rPr>
              <a:t>End:15:00/0:30</a:t>
            </a:r>
          </a:p>
          <a:p>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a:t>
            </a:r>
          </a:p>
          <a:p>
            <a:r>
              <a:rPr kumimoji="1" lang="ja-JP" altLang="en-US" sz="1200" kern="1200">
                <a:solidFill>
                  <a:schemeClr val="tx1"/>
                </a:solidFill>
                <a:effectLst/>
                <a:latin typeface="+mn-lt"/>
                <a:ea typeface="+mn-ea"/>
                <a:cs typeface="+mn-cs"/>
              </a:rPr>
              <a:t>巨大の定義は？</a:t>
            </a:r>
            <a:endParaRPr kumimoji="1" lang="en-US"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9F4E39A-A0B9-4C4D-AE0E-099FA1D8CEC9}" type="slidenum">
              <a:rPr kumimoji="1" lang="ja-JP" altLang="en-US" smtClean="0"/>
              <a:t>17</a:t>
            </a:fld>
            <a:endParaRPr kumimoji="1" lang="ja-JP" altLang="en-US"/>
          </a:p>
        </p:txBody>
      </p:sp>
    </p:spTree>
    <p:extLst>
      <p:ext uri="{BB962C8B-B14F-4D97-AF65-F5344CB8AC3E}">
        <p14:creationId xmlns:p14="http://schemas.microsoft.com/office/powerpoint/2010/main" val="1850657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MigSGX</a:t>
            </a:r>
            <a:r>
              <a:rPr kumimoji="1" lang="ja-JP" altLang="en-US"/>
              <a:t>は、</a:t>
            </a:r>
            <a:r>
              <a:rPr kumimoji="1" lang="en-US" altLang="ja-JP" dirty="0"/>
              <a:t>CPU</a:t>
            </a:r>
            <a:r>
              <a:rPr kumimoji="1" lang="ja-JP" altLang="en-US"/>
              <a:t>に依存しない鍵を利用して内部状態を暗号化します。その暗号化に利用する鍵の管理について説明します。</a:t>
            </a:r>
            <a:endParaRPr kumimoji="1" lang="en-US" altLang="ja-JP" dirty="0"/>
          </a:p>
          <a:p>
            <a:r>
              <a:rPr kumimoji="1" lang="ja-JP" altLang="en-US"/>
              <a:t>この際にリモートアテステーションと呼ばれる検証を行い、</a:t>
            </a:r>
            <a:r>
              <a:rPr kumimoji="1" lang="en-US" altLang="ja-JP" dirty="0"/>
              <a:t>Enclave</a:t>
            </a:r>
            <a:r>
              <a:rPr kumimoji="1" lang="ja-JP" altLang="en-US"/>
              <a:t>と暗号鍵を対応付けします。</a:t>
            </a:r>
            <a:endParaRPr kumimoji="1" lang="en-US" altLang="ja-JP" dirty="0"/>
          </a:p>
          <a:p>
            <a:r>
              <a:rPr kumimoji="1" lang="ja-JP" altLang="en-US"/>
              <a:t>リモートアテステーションで検証を行い、移送元の</a:t>
            </a:r>
            <a:r>
              <a:rPr kumimoji="1" lang="en-US" altLang="ja-JP" dirty="0"/>
              <a:t>Enclave</a:t>
            </a:r>
            <a:r>
              <a:rPr kumimoji="1" lang="ja-JP" altLang="en-US"/>
              <a:t>と同一であることを確認</a:t>
            </a:r>
            <a:endParaRPr kumimoji="1" lang="en-US" altLang="ja-JP" dirty="0"/>
          </a:p>
          <a:p>
            <a:r>
              <a:rPr kumimoji="1" lang="ja-JP" altLang="en-US"/>
              <a:t>２回目のリモートアテステーション：移送先があっていることを確認。もしも、関係のないところに鍵を送ってしまうと大変なことになる。</a:t>
            </a:r>
            <a:endParaRPr kumimoji="1" lang="en-US" altLang="ja-JP" dirty="0"/>
          </a:p>
          <a:p>
            <a:r>
              <a:rPr kumimoji="1" lang="ja-JP" altLang="en-US"/>
              <a:t>リモートアテステーションを</a:t>
            </a:r>
            <a:r>
              <a:rPr kumimoji="1" lang="en-US" altLang="ja-JP" dirty="0"/>
              <a:t>Enclave</a:t>
            </a:r>
            <a:r>
              <a:rPr kumimoji="1" lang="ja-JP" altLang="en-US"/>
              <a:t>の識別に使う。元の鍵も一緒に移動するけど、</a:t>
            </a:r>
            <a:r>
              <a:rPr kumimoji="1" lang="en-US" altLang="ja-JP" dirty="0"/>
              <a:t>Enclave</a:t>
            </a:r>
            <a:r>
              <a:rPr kumimoji="1" lang="ja-JP" altLang="en-US"/>
              <a:t>自体読み込めなくて壊れてるから再生したときにもう一回送る必要がある。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a:t>削除？</a:t>
            </a:r>
            <a:r>
              <a:rPr kumimoji="1" lang="en-US" altLang="ja-JP" dirty="0"/>
              <a:t>*/</a:t>
            </a:r>
          </a:p>
          <a:p>
            <a:r>
              <a:rPr lang="en-US" altLang="ja-JP" sz="1200" b="1" dirty="0"/>
              <a:t>End:12:40</a:t>
            </a:r>
          </a:p>
          <a:p>
            <a:endParaRPr lang="en-US" altLang="ja-JP" sz="1200" b="1" dirty="0"/>
          </a:p>
          <a:p>
            <a:endParaRPr lang="en-US" altLang="ja-JP" sz="1200" b="1" dirty="0"/>
          </a:p>
          <a:p>
            <a:r>
              <a:rPr lang="ja-JP" altLang="en-US" sz="1200" b="1"/>
              <a:t>リモートアテステーションとは：相手側サーバの</a:t>
            </a:r>
            <a:r>
              <a:rPr lang="en-US" altLang="ja-JP" sz="1200" b="1" dirty="0"/>
              <a:t>Enclave</a:t>
            </a:r>
            <a:r>
              <a:rPr lang="ja-JP" altLang="en-US" sz="1200" b="1"/>
              <a:t>が信頼できることを検証し、更に認証済み通信チャンネルを構築すること。</a:t>
            </a:r>
            <a:endParaRPr lang="en-US" altLang="ja-JP" sz="1200" b="1" dirty="0"/>
          </a:p>
          <a:p>
            <a:r>
              <a:rPr lang="en-US" altLang="ja-JP" sz="1200" b="1" dirty="0"/>
              <a:t>※</a:t>
            </a:r>
            <a:r>
              <a:rPr lang="ja-JP" altLang="en-US" sz="1200" b="1"/>
              <a:t>鍵サーバから暗号鍵は漏洩しないと仮定する</a:t>
            </a:r>
            <a:endParaRPr lang="en-US" altLang="ja-JP" sz="1200" b="1" dirty="0"/>
          </a:p>
          <a:p>
            <a:r>
              <a:rPr lang="en-US" altLang="ja-JP" sz="1200" b="1" dirty="0"/>
              <a:t>※</a:t>
            </a:r>
            <a:r>
              <a:rPr lang="ja-JP" altLang="en-US" sz="1200" b="1"/>
              <a:t>リモートアテステーション：</a:t>
            </a:r>
            <a:r>
              <a:rPr lang="en-US" altLang="ja-JP" sz="1200" b="1" dirty="0"/>
              <a:t>Enclave</a:t>
            </a:r>
            <a:r>
              <a:rPr lang="ja-JP" altLang="en-US" sz="1200" b="1"/>
              <a:t>が信頼できることをリモートのサーバが検証すること</a:t>
            </a:r>
            <a:endParaRPr lang="en-US" altLang="ja-JP" sz="1200" b="1" dirty="0"/>
          </a:p>
        </p:txBody>
      </p:sp>
      <p:sp>
        <p:nvSpPr>
          <p:cNvPr id="4" name="スライド番号プレースホルダー 3"/>
          <p:cNvSpPr>
            <a:spLocks noGrp="1"/>
          </p:cNvSpPr>
          <p:nvPr>
            <p:ph type="sldNum" sz="quarter" idx="10"/>
          </p:nvPr>
        </p:nvSpPr>
        <p:spPr/>
        <p:txBody>
          <a:bodyPr/>
          <a:lstStyle/>
          <a:p>
            <a:fld id="{A9F4E39A-A0B9-4C4D-AE0E-099FA1D8CEC9}" type="slidenum">
              <a:rPr kumimoji="1" lang="ja-JP" altLang="en-US" smtClean="0"/>
              <a:t>18</a:t>
            </a:fld>
            <a:endParaRPr kumimoji="1" lang="ja-JP" altLang="en-US"/>
          </a:p>
        </p:txBody>
      </p:sp>
    </p:spTree>
    <p:extLst>
      <p:ext uri="{BB962C8B-B14F-4D97-AF65-F5344CB8AC3E}">
        <p14:creationId xmlns:p14="http://schemas.microsoft.com/office/powerpoint/2010/main" val="1475565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rgbClr val="FF0000"/>
                </a:solidFill>
                <a:latin typeface="MS PGothic" charset="-128"/>
                <a:ea typeface="MS PGothic" charset="-128"/>
                <a:cs typeface="MS PGothic" charset="-128"/>
              </a:rPr>
              <a:t>7:00 </a:t>
            </a:r>
            <a:r>
              <a:rPr kumimoji="1" lang="ja-JP" altLang="en-US" sz="1200">
                <a:solidFill>
                  <a:srgbClr val="FF0000"/>
                </a:solidFill>
                <a:latin typeface="MS PGothic" charset="-128"/>
                <a:ea typeface="MS PGothic" charset="-128"/>
                <a:cs typeface="MS PGothic" charset="-128"/>
              </a:rPr>
              <a:t>続いて、</a:t>
            </a:r>
            <a:r>
              <a:rPr kumimoji="1" lang="en-US" altLang="ja-JP" sz="1200" dirty="0">
                <a:solidFill>
                  <a:srgbClr val="FF0000"/>
                </a:solidFill>
                <a:latin typeface="MS PGothic" charset="-128"/>
                <a:ea typeface="MS PGothic" charset="-128"/>
                <a:cs typeface="MS PGothic" charset="-128"/>
              </a:rPr>
              <a:t>Enclave</a:t>
            </a:r>
            <a:r>
              <a:rPr kumimoji="1" lang="ja-JP" altLang="en-US" sz="1200">
                <a:solidFill>
                  <a:srgbClr val="FF0000"/>
                </a:solidFill>
                <a:latin typeface="MS PGothic" charset="-128"/>
                <a:ea typeface="MS PGothic" charset="-128"/>
                <a:cs typeface="MS PGothic" charset="-128"/>
              </a:rPr>
              <a:t>メモリの保存手順について詳しく説明していきます。まず、</a:t>
            </a:r>
            <a:r>
              <a:rPr kumimoji="1" lang="en-US" altLang="ja-JP" sz="1200" dirty="0" err="1">
                <a:solidFill>
                  <a:srgbClr val="FF0000"/>
                </a:solidFill>
                <a:latin typeface="MS PGothic" charset="-128"/>
                <a:ea typeface="MS PGothic" charset="-128"/>
                <a:cs typeface="MS PGothic" charset="-128"/>
              </a:rPr>
              <a:t>MigSGX</a:t>
            </a:r>
            <a:r>
              <a:rPr kumimoji="1" lang="ja-JP" altLang="en-US" sz="1200">
                <a:solidFill>
                  <a:srgbClr val="FF0000"/>
                </a:solidFill>
                <a:latin typeface="MS PGothic" charset="-128"/>
                <a:ea typeface="MS PGothic" charset="-128"/>
                <a:cs typeface="MS PGothic" charset="-128"/>
              </a:rPr>
              <a:t>ランタイムは</a:t>
            </a:r>
            <a:r>
              <a:rPr kumimoji="1" lang="en-US" altLang="ja-JP" sz="1200" dirty="0" err="1">
                <a:solidFill>
                  <a:srgbClr val="FF0000"/>
                </a:solidFill>
                <a:latin typeface="MS PGothic" charset="-128"/>
                <a:ea typeface="MS PGothic" charset="-128"/>
                <a:cs typeface="MS PGothic" charset="-128"/>
              </a:rPr>
              <a:t>Ecall</a:t>
            </a:r>
            <a:r>
              <a:rPr kumimoji="1" lang="ja-JP" altLang="en-US" sz="1200">
                <a:solidFill>
                  <a:srgbClr val="FF0000"/>
                </a:solidFill>
                <a:latin typeface="MS PGothic" charset="-128"/>
                <a:ea typeface="MS PGothic" charset="-128"/>
                <a:cs typeface="MS PGothic" charset="-128"/>
              </a:rPr>
              <a:t>と呼ばれる、</a:t>
            </a:r>
            <a:r>
              <a:rPr kumimoji="1" lang="ja-JP" altLang="en-US" sz="1200" kern="1200">
                <a:solidFill>
                  <a:schemeClr val="tx1"/>
                </a:solidFill>
                <a:effectLst/>
                <a:latin typeface="+mn-lt"/>
                <a:ea typeface="+mn-ea"/>
                <a:cs typeface="+mn-cs"/>
              </a:rPr>
              <a:t>アプリケーション開発者が指定した関数だけを安全に呼び出せる</a:t>
            </a:r>
            <a:r>
              <a:rPr kumimoji="1" lang="en-US" altLang="ja-JP" sz="1200" kern="1200" dirty="0">
                <a:solidFill>
                  <a:schemeClr val="tx1"/>
                </a:solidFill>
                <a:effectLst/>
                <a:latin typeface="+mn-lt"/>
                <a:ea typeface="+mn-ea"/>
                <a:cs typeface="+mn-cs"/>
              </a:rPr>
              <a:t>SGX</a:t>
            </a:r>
            <a:r>
              <a:rPr kumimoji="1" lang="ja-JP" altLang="en-US" sz="1200" kern="1200">
                <a:solidFill>
                  <a:schemeClr val="tx1"/>
                </a:solidFill>
                <a:effectLst/>
                <a:latin typeface="+mn-lt"/>
                <a:ea typeface="+mn-ea"/>
                <a:cs typeface="+mn-cs"/>
              </a:rPr>
              <a:t>の機構を用いて、</a:t>
            </a:r>
            <a:r>
              <a:rPr kumimoji="1" lang="en-US" altLang="ja-JP" sz="1200" kern="1200" dirty="0" err="1">
                <a:solidFill>
                  <a:schemeClr val="tx1"/>
                </a:solidFill>
                <a:effectLst/>
                <a:latin typeface="+mn-lt"/>
                <a:ea typeface="+mn-ea"/>
                <a:cs typeface="+mn-cs"/>
              </a:rPr>
              <a:t>MigSGX</a:t>
            </a:r>
            <a:r>
              <a:rPr kumimoji="1" lang="ja-JP" altLang="en-US" sz="1200" kern="1200">
                <a:solidFill>
                  <a:schemeClr val="tx1"/>
                </a:solidFill>
                <a:effectLst/>
                <a:latin typeface="+mn-lt"/>
                <a:ea typeface="+mn-ea"/>
                <a:cs typeface="+mn-cs"/>
              </a:rPr>
              <a:t>ライブラリのメモリ保存関数を呼び出します。</a:t>
            </a:r>
            <a:r>
              <a:rPr kumimoji="1" lang="ja-JP" altLang="en-US" sz="1200">
                <a:solidFill>
                  <a:srgbClr val="FF0000"/>
                </a:solidFill>
                <a:latin typeface="MS PGothic" charset="-128"/>
                <a:ea typeface="MS PGothic" charset="-128"/>
              </a:rPr>
              <a:t>このメモリ保存関数は</a:t>
            </a:r>
            <a:r>
              <a:rPr kumimoji="1" lang="en-US" altLang="ja-JP" sz="1200" dirty="0">
                <a:solidFill>
                  <a:srgbClr val="FF0000"/>
                </a:solidFill>
                <a:latin typeface="MS PGothic" charset="-128"/>
                <a:ea typeface="MS PGothic" charset="-128"/>
              </a:rPr>
              <a:t>Enclave</a:t>
            </a:r>
            <a:r>
              <a:rPr kumimoji="1" lang="ja-JP" altLang="en-US" sz="1200">
                <a:solidFill>
                  <a:srgbClr val="FF0000"/>
                </a:solidFill>
                <a:latin typeface="MS PGothic" charset="-128"/>
                <a:ea typeface="MS PGothic" charset="-128"/>
              </a:rPr>
              <a:t>の内部状態として、ヒープ領域、データ領域を</a:t>
            </a:r>
            <a:r>
              <a:rPr kumimoji="1" lang="en-US" altLang="ja-JP" sz="1200" dirty="0">
                <a:solidFill>
                  <a:srgbClr val="FF0000"/>
                </a:solidFill>
                <a:latin typeface="MS PGothic" charset="-128"/>
                <a:ea typeface="MS PGothic" charset="-128"/>
              </a:rPr>
              <a:t>Enclave</a:t>
            </a:r>
            <a:r>
              <a:rPr kumimoji="1" lang="ja-JP" altLang="en-US" sz="1200">
                <a:solidFill>
                  <a:srgbClr val="FF0000"/>
                </a:solidFill>
                <a:latin typeface="MS PGothic" charset="-128"/>
                <a:ea typeface="MS PGothic" charset="-128"/>
              </a:rPr>
              <a:t>外部のメモリを通してパイプライン処理しながら少しずつ保存します。</a:t>
            </a:r>
            <a:endParaRPr kumimoji="1" lang="en-US" altLang="ja-JP" sz="1200" dirty="0">
              <a:solidFill>
                <a:srgbClr val="FF0000"/>
              </a:solidFill>
              <a:latin typeface="MS PGothic" charset="-128"/>
              <a:ea typeface="MS PGothic"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a:solidFill>
                  <a:srgbClr val="FF0000"/>
                </a:solidFill>
                <a:latin typeface="MS PGothic" charset="-128"/>
                <a:ea typeface="MS PGothic" charset="-128"/>
              </a:rPr>
              <a:t>外部メモリは攻撃を受ける可能性があるため、</a:t>
            </a:r>
            <a:r>
              <a:rPr kumimoji="1" lang="en-US" altLang="ja-JP" sz="1200" dirty="0">
                <a:solidFill>
                  <a:srgbClr val="FF0000"/>
                </a:solidFill>
                <a:latin typeface="MS PGothic" charset="-128"/>
                <a:ea typeface="MS PGothic" charset="-128"/>
              </a:rPr>
              <a:t>CPU</a:t>
            </a:r>
            <a:r>
              <a:rPr kumimoji="1" lang="ja-JP" altLang="en-US" sz="1200">
                <a:solidFill>
                  <a:srgbClr val="FF0000"/>
                </a:solidFill>
                <a:latin typeface="MS PGothic" charset="-128"/>
                <a:ea typeface="MS PGothic" charset="-128"/>
              </a:rPr>
              <a:t>に依存しない鍵を用いて暗号化して書き出します。この鍵は移送先と共有します。</a:t>
            </a:r>
            <a:r>
              <a:rPr kumimoji="1" lang="en-US" altLang="ja-JP" dirty="0"/>
              <a:t>End:8:00/1:00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solidFill>
                <a:srgbClr val="FF0000"/>
              </a:solidFill>
              <a:latin typeface="MS PGothic" charset="-128"/>
              <a:ea typeface="MS PGothic"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a:solidFill>
                  <a:srgbClr val="FF0000"/>
                </a:solidFill>
                <a:latin typeface="MS PGothic" charset="-128"/>
                <a:ea typeface="MS PGothic" charset="-128"/>
              </a:rPr>
              <a:t>ヒープ領域とは：</a:t>
            </a:r>
            <a:r>
              <a:rPr lang="en-US" altLang="ja-JP" dirty="0"/>
              <a:t>malloc</a:t>
            </a:r>
            <a:r>
              <a:rPr lang="ja-JP" altLang="en-US"/>
              <a:t>等で動的に確保される領域</a:t>
            </a:r>
            <a:endParaRPr kumimoji="1" lang="en-US" altLang="ja-JP" sz="1200" dirty="0">
              <a:solidFill>
                <a:srgbClr val="FF0000"/>
              </a:solidFill>
              <a:latin typeface="MS PGothic" charset="-128"/>
              <a:ea typeface="MS PGothic"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a:solidFill>
                  <a:srgbClr val="FF0000"/>
                </a:solidFill>
                <a:latin typeface="MS PGothic" charset="-128"/>
                <a:ea typeface="MS PGothic" charset="-128"/>
              </a:rPr>
              <a:t>データ領域：</a:t>
            </a:r>
            <a:r>
              <a:rPr lang="ja-JP" altLang="en-US"/>
              <a:t>大域変数または静的変数のために確保される領域</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rgbClr val="FF0000"/>
                </a:solidFill>
                <a:latin typeface="MS PGothic" charset="-128"/>
                <a:ea typeface="MS PGothic" charset="-128"/>
              </a:rPr>
              <a:t>/*Enclave</a:t>
            </a:r>
            <a:r>
              <a:rPr kumimoji="1" lang="ja-JP" altLang="en-US" sz="1200">
                <a:solidFill>
                  <a:srgbClr val="FF0000"/>
                </a:solidFill>
                <a:latin typeface="MS PGothic" charset="-128"/>
                <a:ea typeface="MS PGothic" charset="-128"/>
              </a:rPr>
              <a:t>領域は使えなくなるってより、マネージャがアクセスできずに保存エラーになるから消す</a:t>
            </a:r>
            <a:endParaRPr kumimoji="1" lang="en-US" altLang="ja-JP" sz="1200" dirty="0">
              <a:solidFill>
                <a:srgbClr val="FF0000"/>
              </a:solidFill>
              <a:latin typeface="MS PGothic" charset="-128"/>
              <a:ea typeface="MS PGothic"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10"/>
          </p:nvPr>
        </p:nvSpPr>
        <p:spPr/>
        <p:txBody>
          <a:bodyPr/>
          <a:lstStyle/>
          <a:p>
            <a:fld id="{A9F4E39A-A0B9-4C4D-AE0E-099FA1D8CEC9}" type="slidenum">
              <a:rPr kumimoji="1" lang="ja-JP" altLang="en-US" smtClean="0"/>
              <a:t>19</a:t>
            </a:fld>
            <a:endParaRPr kumimoji="1" lang="ja-JP" altLang="en-US"/>
          </a:p>
        </p:txBody>
      </p:sp>
    </p:spTree>
    <p:extLst>
      <p:ext uri="{BB962C8B-B14F-4D97-AF65-F5344CB8AC3E}">
        <p14:creationId xmlns:p14="http://schemas.microsoft.com/office/powerpoint/2010/main" val="1802202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1" lang="en-US" altLang="ja-JP" dirty="0"/>
              <a:t>0:10 </a:t>
            </a:r>
            <a:r>
              <a:rPr kumimoji="1" lang="ja-JP" altLang="en-US"/>
              <a:t>では、背景です。近年サーバで扱う機密情報が爆発的に増加しています。従来から</a:t>
            </a:r>
            <a:r>
              <a:rPr kumimoji="1" lang="en-US" altLang="ja-JP" dirty="0"/>
              <a:t>OS</a:t>
            </a:r>
            <a:r>
              <a:rPr kumimoji="1" lang="ja-JP" altLang="en-US"/>
              <a:t>による様々な情報漏えい対策が行われてきました。例えば</a:t>
            </a:r>
            <a:r>
              <a:rPr kumimoji="1" lang="en-US" altLang="ja-JP" dirty="0" err="1"/>
              <a:t>SELinux</a:t>
            </a:r>
            <a:r>
              <a:rPr kumimoji="1" lang="ja-JP" altLang="en-US"/>
              <a:t>や </a:t>
            </a:r>
            <a:r>
              <a:rPr kumimoji="1" lang="en-US" altLang="ja-JP" dirty="0" err="1"/>
              <a:t>AppArmor</a:t>
            </a:r>
            <a:r>
              <a:rPr kumimoji="1" lang="ja-JP" altLang="en-US"/>
              <a:t>などを用いたアクセス制御の提供です。これらによりアプリケーションのアクセス権限を制限することで不正な行為を防ぎ情報漏洩の対策をしています。しかし、</a:t>
            </a:r>
            <a:r>
              <a:rPr kumimoji="1" lang="en-US" altLang="ja-JP" dirty="0"/>
              <a:t>OS</a:t>
            </a:r>
            <a:r>
              <a:rPr kumimoji="1" lang="ja-JP" altLang="en-US"/>
              <a:t>には様々な脆弱性が報告され続けており、その脆弱性を悪用した攻撃を受けると対策を無効化される可能性があります。また、</a:t>
            </a:r>
            <a:r>
              <a:rPr kumimoji="1" lang="en-US" altLang="ja-JP" dirty="0"/>
              <a:t>OS</a:t>
            </a:r>
            <a:r>
              <a:rPr kumimoji="1" lang="ja-JP" altLang="en-US"/>
              <a:t>自体を乗っ取られてしまうと、</a:t>
            </a:r>
            <a:r>
              <a:rPr kumimoji="1" lang="en-US" altLang="ja-JP" dirty="0"/>
              <a:t>OS</a:t>
            </a:r>
            <a:r>
              <a:rPr kumimoji="1" lang="ja-JP" altLang="en-US"/>
              <a:t>からは様々な情報を容易に読み取ることができるため、機密情報を盗み取られる恐れもあります。</a:t>
            </a:r>
            <a:r>
              <a:rPr kumimoji="1" lang="en-US" altLang="ja-JP" dirty="0"/>
              <a:t>0:50/40</a:t>
            </a:r>
          </a:p>
        </p:txBody>
      </p:sp>
      <p:sp>
        <p:nvSpPr>
          <p:cNvPr id="4" name="スライド番号プレースホルダー 3"/>
          <p:cNvSpPr>
            <a:spLocks noGrp="1"/>
          </p:cNvSpPr>
          <p:nvPr>
            <p:ph type="sldNum" sz="quarter" idx="10"/>
          </p:nvPr>
        </p:nvSpPr>
        <p:spPr/>
        <p:txBody>
          <a:bodyPr/>
          <a:lstStyle/>
          <a:p>
            <a:fld id="{A9F4E39A-A0B9-4C4D-AE0E-099FA1D8CEC9}" type="slidenum">
              <a:rPr kumimoji="1" lang="ja-JP" altLang="en-US" smtClean="0"/>
              <a:t>2</a:t>
            </a:fld>
            <a:endParaRPr kumimoji="1" lang="ja-JP" altLang="en-US"/>
          </a:p>
        </p:txBody>
      </p:sp>
    </p:spTree>
    <p:extLst>
      <p:ext uri="{BB962C8B-B14F-4D97-AF65-F5344CB8AC3E}">
        <p14:creationId xmlns:p14="http://schemas.microsoft.com/office/powerpoint/2010/main" val="17113889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13:10</a:t>
            </a:r>
          </a:p>
          <a:p>
            <a:r>
              <a:rPr kumimoji="1" lang="en-US" altLang="ja-JP" dirty="0"/>
              <a:t>RSS</a:t>
            </a:r>
            <a:r>
              <a:rPr kumimoji="1" lang="ja-JP" altLang="en-US"/>
              <a:t>使用量は</a:t>
            </a:r>
            <a:r>
              <a:rPr kumimoji="1" lang="en-US" altLang="ja-JP" dirty="0" err="1"/>
              <a:t>ps</a:t>
            </a:r>
            <a:r>
              <a:rPr kumimoji="1" lang="ja-JP" altLang="en-US"/>
              <a:t>コマンドの</a:t>
            </a:r>
            <a:r>
              <a:rPr kumimoji="1" lang="en-US" altLang="ja-JP" dirty="0"/>
              <a:t>RSS</a:t>
            </a:r>
            <a:r>
              <a:rPr kumimoji="1" lang="ja-JP" altLang="en-US"/>
              <a:t>項目から取得。</a:t>
            </a:r>
            <a:r>
              <a:rPr kumimoji="1" lang="en-US" altLang="ja-JP" dirty="0"/>
              <a:t>Enclave</a:t>
            </a:r>
            <a:r>
              <a:rPr kumimoji="1" lang="ja-JP" altLang="en-US"/>
              <a:t>メモリの使用分は</a:t>
            </a:r>
            <a:r>
              <a:rPr kumimoji="1" lang="en-US" altLang="ja-JP" dirty="0"/>
              <a:t>RSS</a:t>
            </a:r>
            <a:r>
              <a:rPr kumimoji="1" lang="ja-JP" altLang="en-US"/>
              <a:t>に入らないがメインメモリを</a:t>
            </a:r>
            <a:r>
              <a:rPr kumimoji="1" lang="en-US" altLang="ja-JP" dirty="0"/>
              <a:t>14GB</a:t>
            </a:r>
            <a:r>
              <a:rPr kumimoji="1" lang="ja-JP" altLang="en-US"/>
              <a:t>使用している。</a:t>
            </a:r>
            <a:endParaRPr kumimoji="1" lang="en-US" altLang="ja-JP" dirty="0"/>
          </a:p>
          <a:p>
            <a:r>
              <a:rPr kumimoji="1" lang="en-US" altLang="ja-JP" dirty="0"/>
              <a:t>RSS</a:t>
            </a:r>
            <a:r>
              <a:rPr kumimoji="1" lang="ja-JP" altLang="en-US"/>
              <a:t>使用量は</a:t>
            </a:r>
            <a:r>
              <a:rPr kumimoji="1" lang="en-US" altLang="ja-JP" dirty="0"/>
              <a:t>Enclave</a:t>
            </a:r>
            <a:r>
              <a:rPr kumimoji="1" lang="ja-JP" altLang="en-US"/>
              <a:t>のメモリサイズと同じ分増加</a:t>
            </a:r>
            <a:endParaRPr kumimoji="1" lang="en-US" altLang="ja-JP" dirty="0"/>
          </a:p>
          <a:p>
            <a:r>
              <a:rPr kumimoji="1" lang="en-US" altLang="ja-JP" dirty="0"/>
              <a:t>14:00/0:30</a:t>
            </a:r>
            <a:endParaRPr kumimoji="1" lang="ja-JP" altLang="en-US"/>
          </a:p>
        </p:txBody>
      </p:sp>
      <p:sp>
        <p:nvSpPr>
          <p:cNvPr id="4" name="スライド番号プレースホルダー 3"/>
          <p:cNvSpPr>
            <a:spLocks noGrp="1"/>
          </p:cNvSpPr>
          <p:nvPr>
            <p:ph type="sldNum" sz="quarter" idx="5"/>
          </p:nvPr>
        </p:nvSpPr>
        <p:spPr/>
        <p:txBody>
          <a:bodyPr/>
          <a:lstStyle/>
          <a:p>
            <a:fld id="{A9F4E39A-A0B9-4C4D-AE0E-099FA1D8CEC9}" type="slidenum">
              <a:rPr kumimoji="1" lang="ja-JP" altLang="en-US" smtClean="0"/>
              <a:t>20</a:t>
            </a:fld>
            <a:endParaRPr kumimoji="1" lang="ja-JP" altLang="en-US"/>
          </a:p>
        </p:txBody>
      </p:sp>
    </p:spTree>
    <p:extLst>
      <p:ext uri="{BB962C8B-B14F-4D97-AF65-F5344CB8AC3E}">
        <p14:creationId xmlns:p14="http://schemas.microsoft.com/office/powerpoint/2010/main" val="12528243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14:00</a:t>
            </a:r>
          </a:p>
          <a:p>
            <a:r>
              <a:rPr kumimoji="1" lang="ja-JP" altLang="en-US"/>
              <a:t>メモリ使用量は、外部メモリと同サイズである</a:t>
            </a:r>
            <a:r>
              <a:rPr kumimoji="1" lang="en-US" altLang="ja-JP" dirty="0"/>
              <a:t>20MB</a:t>
            </a:r>
            <a:r>
              <a:rPr kumimoji="1" lang="ja-JP" altLang="en-US"/>
              <a:t>の増加にとどまった。</a:t>
            </a:r>
            <a:endParaRPr kumimoji="1" lang="en-US" altLang="ja-JP" dirty="0"/>
          </a:p>
          <a:p>
            <a:r>
              <a:rPr kumimoji="1" lang="ja-JP" altLang="en-US"/>
              <a:t>外部メモリを用いることで、マイグレーション中の</a:t>
            </a:r>
            <a:r>
              <a:rPr kumimoji="1" lang="en-US" altLang="ja-JP" dirty="0"/>
              <a:t>RSS</a:t>
            </a:r>
            <a:r>
              <a:rPr kumimoji="1" lang="ja-JP" altLang="en-US"/>
              <a:t>使用量が大幅に減ることが分かった。</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ea typeface="+mn-ea"/>
                <a:cs typeface="+mn-cs"/>
              </a:rPr>
              <a:t>この実験により、</a:t>
            </a:r>
            <a:r>
              <a:rPr kumimoji="1" lang="en-US" altLang="ja-JP" sz="1200" kern="1200" dirty="0">
                <a:solidFill>
                  <a:schemeClr val="tx1"/>
                </a:solidFill>
                <a:effectLst/>
                <a:latin typeface="+mn-lt"/>
                <a:ea typeface="+mn-ea"/>
                <a:cs typeface="+mn-cs"/>
              </a:rPr>
              <a:t>Enclave </a:t>
            </a:r>
            <a:r>
              <a:rPr kumimoji="1" lang="ja-JP" altLang="en-US" sz="1200" kern="1200">
                <a:solidFill>
                  <a:schemeClr val="tx1"/>
                </a:solidFill>
                <a:effectLst/>
                <a:latin typeface="+mn-lt"/>
                <a:ea typeface="+mn-ea"/>
                <a:cs typeface="+mn-cs"/>
              </a:rPr>
              <a:t>メモリのサイズが巨大な場合には，外部メモリを用いることでマイグレーション中に必要なメモリを大幅に減らし，かつ、マイグレーション時間を大幅に短くすることができることが分かり，外部メモリを用いた手法が有用であることを確認した</a:t>
            </a:r>
            <a:r>
              <a:rPr kumimoji="1" lang="en-US" altLang="ja-JP" sz="1200" kern="1200" dirty="0">
                <a:solidFill>
                  <a:schemeClr val="tx1"/>
                </a:solidFill>
                <a:effectLst/>
                <a:latin typeface="+mn-lt"/>
                <a:ea typeface="+mn-ea"/>
                <a:cs typeface="+mn-cs"/>
              </a:rPr>
              <a:t>. </a:t>
            </a:r>
            <a:endParaRPr kumimoji="1" lang="en-US" altLang="ja-JP" dirty="0"/>
          </a:p>
          <a:p>
            <a:r>
              <a:rPr kumimoji="1" lang="en-US" altLang="ja-JP" dirty="0"/>
              <a:t>14:30/0:30</a:t>
            </a:r>
            <a:endParaRPr kumimoji="1" lang="ja-JP" altLang="en-US"/>
          </a:p>
        </p:txBody>
      </p:sp>
      <p:sp>
        <p:nvSpPr>
          <p:cNvPr id="4" name="スライド番号プレースホルダー 3"/>
          <p:cNvSpPr>
            <a:spLocks noGrp="1"/>
          </p:cNvSpPr>
          <p:nvPr>
            <p:ph type="sldNum" sz="quarter" idx="5"/>
          </p:nvPr>
        </p:nvSpPr>
        <p:spPr/>
        <p:txBody>
          <a:bodyPr/>
          <a:lstStyle/>
          <a:p>
            <a:fld id="{A9F4E39A-A0B9-4C4D-AE0E-099FA1D8CEC9}" type="slidenum">
              <a:rPr kumimoji="1" lang="ja-JP" altLang="en-US" smtClean="0"/>
              <a:t>21</a:t>
            </a:fld>
            <a:endParaRPr kumimoji="1" lang="ja-JP" altLang="en-US"/>
          </a:p>
        </p:txBody>
      </p:sp>
    </p:spTree>
    <p:extLst>
      <p:ext uri="{BB962C8B-B14F-4D97-AF65-F5344CB8AC3E}">
        <p14:creationId xmlns:p14="http://schemas.microsoft.com/office/powerpoint/2010/main" val="305849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13:10</a:t>
            </a:r>
          </a:p>
          <a:p>
            <a:r>
              <a:rPr kumimoji="1" lang="en-US" altLang="ja-JP" dirty="0"/>
              <a:t>RSS</a:t>
            </a:r>
            <a:r>
              <a:rPr kumimoji="1" lang="ja-JP" altLang="en-US"/>
              <a:t>使用量は</a:t>
            </a:r>
            <a:r>
              <a:rPr kumimoji="1" lang="en-US" altLang="ja-JP" dirty="0" err="1"/>
              <a:t>ps</a:t>
            </a:r>
            <a:r>
              <a:rPr kumimoji="1" lang="ja-JP" altLang="en-US"/>
              <a:t>コマンドの</a:t>
            </a:r>
            <a:r>
              <a:rPr kumimoji="1" lang="en-US" altLang="ja-JP" dirty="0"/>
              <a:t>RSS</a:t>
            </a:r>
            <a:r>
              <a:rPr kumimoji="1" lang="ja-JP" altLang="en-US"/>
              <a:t>項目から取得。</a:t>
            </a:r>
            <a:r>
              <a:rPr kumimoji="1" lang="en-US" altLang="ja-JP" dirty="0"/>
              <a:t>Enclave</a:t>
            </a:r>
            <a:r>
              <a:rPr kumimoji="1" lang="ja-JP" altLang="en-US"/>
              <a:t>メモリの使用分は</a:t>
            </a:r>
            <a:r>
              <a:rPr kumimoji="1" lang="en-US" altLang="ja-JP" dirty="0"/>
              <a:t>RSS</a:t>
            </a:r>
            <a:r>
              <a:rPr kumimoji="1" lang="ja-JP" altLang="en-US"/>
              <a:t>に入らないがメインメモリを</a:t>
            </a:r>
            <a:r>
              <a:rPr kumimoji="1" lang="en-US" altLang="ja-JP" dirty="0"/>
              <a:t>16GB</a:t>
            </a:r>
            <a:r>
              <a:rPr kumimoji="1" lang="ja-JP" altLang="en-US"/>
              <a:t>使用している。</a:t>
            </a:r>
            <a:endParaRPr kumimoji="1" lang="en-US" altLang="ja-JP" dirty="0"/>
          </a:p>
          <a:p>
            <a:r>
              <a:rPr kumimoji="1" lang="en-US" altLang="ja-JP" dirty="0"/>
              <a:t>RSS</a:t>
            </a:r>
            <a:r>
              <a:rPr kumimoji="1" lang="ja-JP" altLang="en-US"/>
              <a:t>使用量は</a:t>
            </a:r>
            <a:r>
              <a:rPr kumimoji="1" lang="en-US" altLang="ja-JP" dirty="0"/>
              <a:t>Enclave</a:t>
            </a:r>
            <a:r>
              <a:rPr kumimoji="1" lang="ja-JP" altLang="en-US"/>
              <a:t>のメモリサイズと同じ分増加</a:t>
            </a:r>
            <a:endParaRPr kumimoji="1" lang="en-US" altLang="ja-JP" dirty="0"/>
          </a:p>
          <a:p>
            <a:r>
              <a:rPr kumimoji="1" lang="ja-JP" altLang="en-US"/>
              <a:t>スワップイン・スワップアウトが多発しており、最大</a:t>
            </a:r>
            <a:r>
              <a:rPr kumimoji="1" lang="en-US" altLang="ja-JP" dirty="0"/>
              <a:t>5.1GB</a:t>
            </a:r>
            <a:r>
              <a:rPr kumimoji="1" lang="ja-JP" altLang="en-US"/>
              <a:t>まで増加した。</a:t>
            </a:r>
            <a:endParaRPr kumimoji="1" lang="en-US" altLang="ja-JP" dirty="0"/>
          </a:p>
          <a:p>
            <a:r>
              <a:rPr kumimoji="1" lang="ja-JP" altLang="en-US"/>
              <a:t>その影響で</a:t>
            </a:r>
            <a:r>
              <a:rPr kumimoji="1" lang="en-US" altLang="ja-JP" dirty="0"/>
              <a:t>CPU</a:t>
            </a:r>
            <a:r>
              <a:rPr kumimoji="1" lang="ja-JP" altLang="en-US"/>
              <a:t>使用率が乱高下していることも読み取れ、</a:t>
            </a:r>
            <a:r>
              <a:rPr kumimoji="1" lang="en-US" altLang="ja-JP" dirty="0"/>
              <a:t>I/O</a:t>
            </a:r>
            <a:r>
              <a:rPr kumimoji="1" lang="ja-JP" altLang="en-US"/>
              <a:t>待ちによる処理の遅延が発生したと考えられる。</a:t>
            </a:r>
            <a:endParaRPr kumimoji="1" lang="en-US" altLang="ja-JP" dirty="0"/>
          </a:p>
          <a:p>
            <a:r>
              <a:rPr kumimoji="1" lang="en-US" altLang="ja-JP" dirty="0"/>
              <a:t>14:00/0:30</a:t>
            </a:r>
            <a:endParaRPr kumimoji="1" lang="ja-JP" altLang="en-US"/>
          </a:p>
        </p:txBody>
      </p:sp>
      <p:sp>
        <p:nvSpPr>
          <p:cNvPr id="4" name="スライド番号プレースホルダー 3"/>
          <p:cNvSpPr>
            <a:spLocks noGrp="1"/>
          </p:cNvSpPr>
          <p:nvPr>
            <p:ph type="sldNum" sz="quarter" idx="5"/>
          </p:nvPr>
        </p:nvSpPr>
        <p:spPr/>
        <p:txBody>
          <a:bodyPr/>
          <a:lstStyle/>
          <a:p>
            <a:fld id="{A9F4E39A-A0B9-4C4D-AE0E-099FA1D8CEC9}" type="slidenum">
              <a:rPr kumimoji="1" lang="ja-JP" altLang="en-US" smtClean="0"/>
              <a:t>22</a:t>
            </a:fld>
            <a:endParaRPr kumimoji="1" lang="ja-JP" altLang="en-US"/>
          </a:p>
        </p:txBody>
      </p:sp>
    </p:spTree>
    <p:extLst>
      <p:ext uri="{BB962C8B-B14F-4D97-AF65-F5344CB8AC3E}">
        <p14:creationId xmlns:p14="http://schemas.microsoft.com/office/powerpoint/2010/main" val="1302574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14:00</a:t>
            </a:r>
          </a:p>
          <a:p>
            <a:r>
              <a:rPr kumimoji="1" lang="ja-JP" altLang="en-US"/>
              <a:t>メモリ使用量は、外部メモリと同サイズである</a:t>
            </a:r>
            <a:r>
              <a:rPr kumimoji="1" lang="en-US" altLang="ja-JP" dirty="0"/>
              <a:t>20MB</a:t>
            </a:r>
            <a:r>
              <a:rPr kumimoji="1" lang="ja-JP" altLang="en-US"/>
              <a:t>の増加にとどまった。</a:t>
            </a:r>
            <a:endParaRPr kumimoji="1" lang="en-US" altLang="ja-JP" dirty="0"/>
          </a:p>
          <a:p>
            <a:r>
              <a:rPr kumimoji="1" lang="ja-JP" altLang="en-US"/>
              <a:t>また、スワップイン・スワップアウトは多発せず、スワップアウトのみが発生し約</a:t>
            </a:r>
            <a:r>
              <a:rPr kumimoji="1" lang="en-US" altLang="ja-JP" dirty="0"/>
              <a:t>2.3GB</a:t>
            </a:r>
            <a:r>
              <a:rPr kumimoji="1" lang="ja-JP" altLang="en-US"/>
              <a:t>まで増加した。</a:t>
            </a:r>
            <a:endParaRPr kumimoji="1" lang="en-US" altLang="ja-JP" dirty="0"/>
          </a:p>
          <a:p>
            <a:r>
              <a:rPr kumimoji="1" lang="ja-JP" altLang="en-US"/>
              <a:t>外部メモリを用いることで、マイグレーション中の</a:t>
            </a:r>
            <a:r>
              <a:rPr kumimoji="1" lang="en-US" altLang="ja-JP" dirty="0"/>
              <a:t>RSS</a:t>
            </a:r>
            <a:r>
              <a:rPr kumimoji="1" lang="ja-JP" altLang="en-US"/>
              <a:t>使用量が大幅に減ることが分かった。</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ea typeface="+mn-ea"/>
                <a:cs typeface="+mn-cs"/>
              </a:rPr>
              <a:t>この実験により、</a:t>
            </a:r>
            <a:r>
              <a:rPr kumimoji="1" lang="en-US" altLang="ja-JP" sz="1200" kern="1200" dirty="0">
                <a:solidFill>
                  <a:schemeClr val="tx1"/>
                </a:solidFill>
                <a:effectLst/>
                <a:latin typeface="+mn-lt"/>
                <a:ea typeface="+mn-ea"/>
                <a:cs typeface="+mn-cs"/>
              </a:rPr>
              <a:t>Enclave </a:t>
            </a:r>
            <a:r>
              <a:rPr kumimoji="1" lang="ja-JP" altLang="en-US" sz="1200" kern="1200">
                <a:solidFill>
                  <a:schemeClr val="tx1"/>
                </a:solidFill>
                <a:effectLst/>
                <a:latin typeface="+mn-lt"/>
                <a:ea typeface="+mn-ea"/>
                <a:cs typeface="+mn-cs"/>
              </a:rPr>
              <a:t>メモリのサイズが巨大な場合には，外部メモリを用いることでマイグレーション中に必要なメモリを大幅に減らし，かつ、マイグレーション時間を大幅に短くすることができることが分かり，外部メモリを用いた手法が有用であることを確認した</a:t>
            </a:r>
            <a:r>
              <a:rPr kumimoji="1" lang="en-US" altLang="ja-JP" sz="1200" kern="1200" dirty="0">
                <a:solidFill>
                  <a:schemeClr val="tx1"/>
                </a:solidFill>
                <a:effectLst/>
                <a:latin typeface="+mn-lt"/>
                <a:ea typeface="+mn-ea"/>
                <a:cs typeface="+mn-cs"/>
              </a:rPr>
              <a:t>. </a:t>
            </a:r>
            <a:endParaRPr kumimoji="1" lang="en-US" altLang="ja-JP" dirty="0"/>
          </a:p>
          <a:p>
            <a:r>
              <a:rPr kumimoji="1" lang="en-US" altLang="ja-JP" dirty="0"/>
              <a:t>14:30/0:30</a:t>
            </a:r>
            <a:endParaRPr kumimoji="1" lang="ja-JP" altLang="en-US"/>
          </a:p>
        </p:txBody>
      </p:sp>
      <p:sp>
        <p:nvSpPr>
          <p:cNvPr id="4" name="スライド番号プレースホルダー 3"/>
          <p:cNvSpPr>
            <a:spLocks noGrp="1"/>
          </p:cNvSpPr>
          <p:nvPr>
            <p:ph type="sldNum" sz="quarter" idx="5"/>
          </p:nvPr>
        </p:nvSpPr>
        <p:spPr/>
        <p:txBody>
          <a:bodyPr/>
          <a:lstStyle/>
          <a:p>
            <a:fld id="{A9F4E39A-A0B9-4C4D-AE0E-099FA1D8CEC9}" type="slidenum">
              <a:rPr kumimoji="1" lang="ja-JP" altLang="en-US" smtClean="0"/>
              <a:t>23</a:t>
            </a:fld>
            <a:endParaRPr kumimoji="1" lang="ja-JP" altLang="en-US"/>
          </a:p>
        </p:txBody>
      </p:sp>
    </p:spTree>
    <p:extLst>
      <p:ext uri="{BB962C8B-B14F-4D97-AF65-F5344CB8AC3E}">
        <p14:creationId xmlns:p14="http://schemas.microsoft.com/office/powerpoint/2010/main" val="34171108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10:00 </a:t>
            </a:r>
            <a:r>
              <a:rPr kumimoji="1" lang="ja-JP" altLang="en-US"/>
              <a:t>続いて、</a:t>
            </a:r>
            <a:r>
              <a:rPr kumimoji="1" lang="en-US" altLang="ja-JP" dirty="0" err="1"/>
              <a:t>MigSGX</a:t>
            </a:r>
            <a:r>
              <a:rPr kumimoji="1" lang="ja-JP" altLang="en-US"/>
              <a:t>ランタイムとの通信方法についてです。</a:t>
            </a:r>
            <a:r>
              <a:rPr kumimoji="1" lang="en-US" altLang="ja-JP" sz="1200" kern="1200" dirty="0" err="1">
                <a:solidFill>
                  <a:schemeClr val="tx1"/>
                </a:solidFill>
                <a:effectLst/>
                <a:latin typeface="+mn-lt"/>
                <a:ea typeface="+mn-ea"/>
                <a:cs typeface="+mn-cs"/>
              </a:rPr>
              <a:t>MigSGX</a:t>
            </a:r>
            <a:r>
              <a:rPr kumimoji="1" lang="ja-JP" altLang="en-US" sz="1200" kern="1200">
                <a:solidFill>
                  <a:schemeClr val="tx1"/>
                </a:solidFill>
                <a:effectLst/>
                <a:latin typeface="+mn-lt"/>
                <a:ea typeface="+mn-ea"/>
                <a:cs typeface="+mn-cs"/>
              </a:rPr>
              <a:t>マネージャは、</a:t>
            </a:r>
            <a:r>
              <a:rPr kumimoji="1" lang="en-US" altLang="ja-JP" sz="1200" kern="1200" dirty="0">
                <a:solidFill>
                  <a:schemeClr val="tx1"/>
                </a:solidFill>
                <a:effectLst/>
                <a:latin typeface="+mn-lt"/>
                <a:ea typeface="+mn-ea"/>
                <a:cs typeface="+mn-cs"/>
              </a:rPr>
              <a:t>Enclave</a:t>
            </a:r>
            <a:r>
              <a:rPr kumimoji="1" lang="ja-JP" altLang="en-US" sz="1200" kern="1200">
                <a:solidFill>
                  <a:schemeClr val="tx1"/>
                </a:solidFill>
                <a:effectLst/>
                <a:latin typeface="+mn-lt"/>
                <a:ea typeface="+mn-ea"/>
                <a:cs typeface="+mn-cs"/>
              </a:rPr>
              <a:t>状態の保存や復元を指示するために，</a:t>
            </a:r>
            <a:r>
              <a:rPr kumimoji="1" lang="en-US" altLang="ja-JP" sz="1200" kern="1200" dirty="0" err="1">
                <a:solidFill>
                  <a:schemeClr val="tx1"/>
                </a:solidFill>
                <a:effectLst/>
                <a:latin typeface="+mn-lt"/>
                <a:ea typeface="+mn-ea"/>
                <a:cs typeface="+mn-cs"/>
              </a:rPr>
              <a:t>MigSGX</a:t>
            </a:r>
            <a:r>
              <a:rPr kumimoji="1" lang="ja-JP" altLang="en-US" sz="1200" kern="1200">
                <a:solidFill>
                  <a:schemeClr val="tx1"/>
                </a:solidFill>
                <a:effectLst/>
                <a:latin typeface="+mn-lt"/>
                <a:ea typeface="+mn-ea"/>
                <a:cs typeface="+mn-cs"/>
              </a:rPr>
              <a:t>ランタイムと通信を行う必要があります。通信機能として、ネットワーク通信や、名前付きパイプ、共有メモリ等の様々な方法が考えられますが、保存や復元のダウンタイムを悪用した</a:t>
            </a:r>
            <a:r>
              <a:rPr kumimoji="1" lang="en-US" altLang="ja-JP" sz="1200" kern="1200" dirty="0" err="1">
                <a:solidFill>
                  <a:schemeClr val="tx1"/>
                </a:solidFill>
                <a:effectLst/>
                <a:latin typeface="+mn-lt"/>
                <a:ea typeface="+mn-ea"/>
                <a:cs typeface="+mn-cs"/>
              </a:rPr>
              <a:t>DoS</a:t>
            </a:r>
            <a:r>
              <a:rPr kumimoji="1" lang="ja-JP" altLang="en-US" sz="1200" kern="1200">
                <a:solidFill>
                  <a:schemeClr val="tx1"/>
                </a:solidFill>
                <a:effectLst/>
                <a:latin typeface="+mn-lt"/>
                <a:ea typeface="+mn-ea"/>
                <a:cs typeface="+mn-cs"/>
              </a:rPr>
              <a:t>攻撃を防ぐためにより厳しいアクセス制限を行える方法を選択する必要があります。</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err="1"/>
              <a:t>MigSGX</a:t>
            </a:r>
            <a:r>
              <a:rPr kumimoji="1" lang="ja-JP" altLang="en-US"/>
              <a:t>では、</a:t>
            </a:r>
            <a:r>
              <a:rPr kumimoji="1" lang="en-US" altLang="ja-JP" dirty="0"/>
              <a:t>CRIU</a:t>
            </a:r>
            <a:r>
              <a:rPr kumimoji="1" lang="ja-JP" altLang="en-US"/>
              <a:t>のパラサイト機能を利用します。パラサイト機能とは、アプリケーションに動的にコードを埋め込んで実行できる機構です。</a:t>
            </a:r>
            <a:r>
              <a:rPr kumimoji="1" lang="en-US" altLang="ja-JP" dirty="0" err="1"/>
              <a:t>MigSGX</a:t>
            </a:r>
            <a:r>
              <a:rPr kumimoji="1" lang="ja-JP" altLang="en-US"/>
              <a:t>では、保存や復元開始時に通信のためのコードをランタイムに埋め込み、匿名パイプでランタイムと通信を行って保存や復元の処理を行います。パラサイト機構は管理者のみが利用可能なため、先ほど挙げた通信機能に比べて悪用される可能性が低くなります。</a:t>
            </a:r>
            <a:r>
              <a:rPr kumimoji="1" lang="en-US" altLang="ja-JP" dirty="0"/>
              <a:t>End:11:30/1:30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a:t>管理者権限をとられない限りは妨害されない。</a:t>
            </a:r>
            <a:endParaRPr kumimoji="1" lang="en-US" altLang="ja-JP" dirty="0"/>
          </a:p>
          <a:p>
            <a:endParaRPr kumimoji="1" lang="ja-JP" altLang="en-US"/>
          </a:p>
        </p:txBody>
      </p:sp>
      <p:sp>
        <p:nvSpPr>
          <p:cNvPr id="4" name="スライド番号プレースホルダー 3"/>
          <p:cNvSpPr>
            <a:spLocks noGrp="1"/>
          </p:cNvSpPr>
          <p:nvPr>
            <p:ph type="sldNum" sz="quarter" idx="10"/>
          </p:nvPr>
        </p:nvSpPr>
        <p:spPr/>
        <p:txBody>
          <a:bodyPr/>
          <a:lstStyle/>
          <a:p>
            <a:fld id="{A9F4E39A-A0B9-4C4D-AE0E-099FA1D8CEC9}" type="slidenum">
              <a:rPr kumimoji="1" lang="ja-JP" altLang="en-US" smtClean="0"/>
              <a:t>24</a:t>
            </a:fld>
            <a:endParaRPr kumimoji="1" lang="ja-JP" altLang="en-US"/>
          </a:p>
        </p:txBody>
      </p:sp>
    </p:spTree>
    <p:extLst>
      <p:ext uri="{BB962C8B-B14F-4D97-AF65-F5344CB8AC3E}">
        <p14:creationId xmlns:p14="http://schemas.microsoft.com/office/powerpoint/2010/main" val="25232658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8:00 </a:t>
            </a:r>
            <a:r>
              <a:rPr kumimoji="1" lang="ja-JP" altLang="en-US"/>
              <a:t>先程、</a:t>
            </a:r>
            <a:r>
              <a:rPr kumimoji="1" lang="en-US" altLang="ja-JP" dirty="0"/>
              <a:t>Enclave</a:t>
            </a:r>
            <a:r>
              <a:rPr kumimoji="1" lang="ja-JP" altLang="en-US"/>
              <a:t>の内部状態としてヒープ領域とデータ領域を保存すると説明しました。それらを保存するためには、各メモリ領域のアドレスとサイズを取得する必要があります。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ea typeface="+mn-ea"/>
                <a:cs typeface="+mn-cs"/>
              </a:rPr>
              <a:t>ヒープ領域の先頭アドレスとサイズについての情報は</a:t>
            </a:r>
            <a:r>
              <a:rPr kumimoji="1" lang="en-US" altLang="ja-JP" sz="1200" kern="1200" dirty="0">
                <a:solidFill>
                  <a:schemeClr val="tx1"/>
                </a:solidFill>
                <a:effectLst/>
                <a:latin typeface="+mn-lt"/>
                <a:ea typeface="+mn-ea"/>
                <a:cs typeface="+mn-cs"/>
              </a:rPr>
              <a:t>SDK</a:t>
            </a:r>
            <a:r>
              <a:rPr kumimoji="1" lang="ja-JP" altLang="en-US" sz="1200" kern="1200">
                <a:solidFill>
                  <a:schemeClr val="tx1"/>
                </a:solidFill>
                <a:effectLst/>
                <a:latin typeface="+mn-lt"/>
                <a:ea typeface="+mn-ea"/>
                <a:cs typeface="+mn-cs"/>
              </a:rPr>
              <a:t>の内部 </a:t>
            </a:r>
            <a:r>
              <a:rPr kumimoji="1" lang="en-US" altLang="ja-JP" sz="1200" kern="1200" dirty="0">
                <a:solidFill>
                  <a:schemeClr val="tx1"/>
                </a:solidFill>
                <a:effectLst/>
                <a:latin typeface="+mn-lt"/>
                <a:ea typeface="+mn-ea"/>
                <a:cs typeface="+mn-cs"/>
              </a:rPr>
              <a:t>API</a:t>
            </a:r>
            <a:r>
              <a:rPr kumimoji="1" lang="ja-JP" altLang="en-US" sz="1200" kern="1200">
                <a:solidFill>
                  <a:schemeClr val="tx1"/>
                </a:solidFill>
                <a:effectLst/>
                <a:latin typeface="+mn-lt"/>
                <a:ea typeface="+mn-ea"/>
                <a:cs typeface="+mn-cs"/>
              </a:rPr>
              <a:t>を用いて取得可能です</a:t>
            </a:r>
            <a:r>
              <a:rPr kumimoji="1" lang="en-US" altLang="ja-JP" sz="1200" kern="1200" dirty="0">
                <a:solidFill>
                  <a:schemeClr val="tx1"/>
                </a:solidFill>
                <a:effectLst/>
                <a:latin typeface="+mn-lt"/>
                <a:ea typeface="+mn-ea"/>
                <a:cs typeface="+mn-cs"/>
              </a:rPr>
              <a:t>.</a:t>
            </a:r>
            <a:r>
              <a:rPr kumimoji="1" lang="ja-JP" altLang="en-US" sz="1200" kern="1200">
                <a:solidFill>
                  <a:schemeClr val="tx1"/>
                </a:solidFill>
                <a:effectLst/>
                <a:latin typeface="+mn-lt"/>
                <a:ea typeface="+mn-ea"/>
                <a:cs typeface="+mn-cs"/>
              </a:rPr>
              <a:t>しかし，データ領域については</a:t>
            </a:r>
            <a:r>
              <a:rPr kumimoji="1" lang="en-US" altLang="ja-JP" sz="1200" kern="1200" dirty="0">
                <a:solidFill>
                  <a:schemeClr val="tx1"/>
                </a:solidFill>
                <a:effectLst/>
                <a:latin typeface="+mn-lt"/>
                <a:ea typeface="+mn-ea"/>
                <a:cs typeface="+mn-cs"/>
              </a:rPr>
              <a:t>Enclave</a:t>
            </a:r>
            <a:r>
              <a:rPr kumimoji="1" lang="ja-JP" altLang="en-US" sz="1200" kern="1200">
                <a:solidFill>
                  <a:schemeClr val="tx1"/>
                </a:solidFill>
                <a:effectLst/>
                <a:latin typeface="+mn-lt"/>
                <a:ea typeface="+mn-ea"/>
                <a:cs typeface="+mn-cs"/>
              </a:rPr>
              <a:t>内に情報が無く、情報を取得できません</a:t>
            </a:r>
            <a:r>
              <a:rPr kumimoji="1" lang="en-US" altLang="ja-JP" sz="1200" kern="1200" dirty="0">
                <a:solidFill>
                  <a:schemeClr val="tx1"/>
                </a:solidFill>
                <a:effectLst/>
                <a:latin typeface="+mn-lt"/>
                <a:ea typeface="+mn-ea"/>
                <a:cs typeface="+mn-cs"/>
              </a:rPr>
              <a:t>. </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ea typeface="+mn-ea"/>
                <a:cs typeface="+mn-cs"/>
              </a:rPr>
              <a:t>そこで、</a:t>
            </a:r>
            <a:r>
              <a:rPr kumimoji="1" lang="en-US" altLang="ja-JP" sz="1200" kern="1200" dirty="0">
                <a:solidFill>
                  <a:schemeClr val="tx1"/>
                </a:solidFill>
                <a:effectLst/>
                <a:latin typeface="+mn-lt"/>
                <a:ea typeface="+mn-ea"/>
                <a:cs typeface="+mn-cs"/>
              </a:rPr>
              <a:t>Enclave</a:t>
            </a:r>
            <a:r>
              <a:rPr kumimoji="1" lang="ja-JP" altLang="en-US" sz="1200" kern="1200">
                <a:solidFill>
                  <a:schemeClr val="tx1"/>
                </a:solidFill>
                <a:effectLst/>
                <a:latin typeface="+mn-lt"/>
                <a:ea typeface="+mn-ea"/>
                <a:cs typeface="+mn-cs"/>
              </a:rPr>
              <a:t>プログラムのコンパイル後に生成されたバイナリに対して署名を行う際に，図のようにバイナリからデータ領域と</a:t>
            </a:r>
            <a:r>
              <a:rPr kumimoji="1" lang="en-US" altLang="ja-JP" sz="1200" kern="1200" dirty="0">
                <a:solidFill>
                  <a:schemeClr val="tx1"/>
                </a:solidFill>
                <a:effectLst/>
                <a:latin typeface="+mn-lt"/>
                <a:ea typeface="+mn-ea"/>
                <a:cs typeface="+mn-cs"/>
              </a:rPr>
              <a:t>BSS</a:t>
            </a:r>
            <a:r>
              <a:rPr kumimoji="1" lang="ja-JP" altLang="en-US" sz="1200" kern="1200">
                <a:solidFill>
                  <a:schemeClr val="tx1"/>
                </a:solidFill>
                <a:effectLst/>
                <a:latin typeface="+mn-lt"/>
                <a:ea typeface="+mn-ea"/>
                <a:cs typeface="+mn-cs"/>
              </a:rPr>
              <a:t>領域のアドレスとサイズをそれぞれ取得し，その情報をバイナリに埋め込むようにしました。そして</a:t>
            </a:r>
            <a:r>
              <a:rPr kumimoji="1" lang="ja-JP" altLang="en-US"/>
              <a:t>、その埋め込んだ情報を取得するための</a:t>
            </a:r>
            <a:r>
              <a:rPr kumimoji="1" lang="en-US" altLang="ja-JP" dirty="0"/>
              <a:t>API</a:t>
            </a:r>
            <a:r>
              <a:rPr kumimoji="1" lang="ja-JP" altLang="en-US"/>
              <a:t>を追加しました。</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9:00/1:00</a:t>
            </a:r>
          </a:p>
          <a:p>
            <a:r>
              <a:rPr kumimoji="1" lang="ja-JP" altLang="en-US"/>
              <a:t>コンパイル時に情報が確定するので埋め込み、取得できるようにした。</a:t>
            </a:r>
            <a:endParaRPr kumimoji="1" lang="en-US" altLang="ja-JP" dirty="0"/>
          </a:p>
          <a:p>
            <a:r>
              <a:rPr kumimoji="1" lang="en-US" altLang="ja-JP" dirty="0"/>
              <a:t>9</a:t>
            </a:r>
          </a:p>
          <a:p>
            <a:endParaRPr kumimoji="1" lang="en-US" altLang="ja-JP" dirty="0"/>
          </a:p>
        </p:txBody>
      </p:sp>
      <p:sp>
        <p:nvSpPr>
          <p:cNvPr id="4" name="スライド番号プレースホルダー 3"/>
          <p:cNvSpPr>
            <a:spLocks noGrp="1"/>
          </p:cNvSpPr>
          <p:nvPr>
            <p:ph type="sldNum" sz="quarter" idx="10"/>
          </p:nvPr>
        </p:nvSpPr>
        <p:spPr/>
        <p:txBody>
          <a:bodyPr/>
          <a:lstStyle/>
          <a:p>
            <a:fld id="{A9F4E39A-A0B9-4C4D-AE0E-099FA1D8CEC9}" type="slidenum">
              <a:rPr kumimoji="1" lang="ja-JP" altLang="en-US" smtClean="0"/>
              <a:t>25</a:t>
            </a:fld>
            <a:endParaRPr kumimoji="1" lang="ja-JP" altLang="en-US"/>
          </a:p>
        </p:txBody>
      </p:sp>
    </p:spTree>
    <p:extLst>
      <p:ext uri="{BB962C8B-B14F-4D97-AF65-F5344CB8AC3E}">
        <p14:creationId xmlns:p14="http://schemas.microsoft.com/office/powerpoint/2010/main" val="37588024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10:00 </a:t>
            </a:r>
            <a:r>
              <a:rPr kumimoji="1" lang="ja-JP" altLang="en-US"/>
              <a:t>続いて、</a:t>
            </a:r>
            <a:r>
              <a:rPr kumimoji="1" lang="en-US" altLang="ja-JP" dirty="0"/>
              <a:t>Enclave</a:t>
            </a:r>
            <a:r>
              <a:rPr kumimoji="1" lang="ja-JP" altLang="en-US"/>
              <a:t>の再作成場所についてです。先程説明しましたように、復元時には、</a:t>
            </a:r>
            <a:r>
              <a:rPr kumimoji="1" lang="en-US" altLang="ja-JP" dirty="0"/>
              <a:t>Enclave</a:t>
            </a:r>
            <a:r>
              <a:rPr kumimoji="1" lang="ja-JP" altLang="en-US"/>
              <a:t>を保存前と同じアドレスに再作成します。通常、</a:t>
            </a:r>
            <a:r>
              <a:rPr kumimoji="1" lang="en-US" altLang="ja-JP" dirty="0"/>
              <a:t>Enclave</a:t>
            </a:r>
            <a:r>
              <a:rPr kumimoji="1" lang="ja-JP" altLang="en-US"/>
              <a:t>はランダムな位置に作成されます。再作成時にランダムな位置に作成されてしまうと、（もともと</a:t>
            </a:r>
            <a:r>
              <a:rPr kumimoji="1" lang="en-US" altLang="ja-JP" dirty="0"/>
              <a:t>Enclave</a:t>
            </a:r>
            <a:r>
              <a:rPr kumimoji="1" lang="ja-JP" altLang="en-US"/>
              <a:t>のこの位置を指していた）ポインタが無関係な場所の値を指してしまうことになり、正常に動作しなくなってしまいます。</a:t>
            </a:r>
            <a:endParaRPr kumimoji="1" lang="en-US" altLang="ja-JP" dirty="0"/>
          </a:p>
          <a:p>
            <a:r>
              <a:rPr kumimoji="1" lang="ja-JP" altLang="en-US"/>
              <a:t>このようなことを防ぐために、</a:t>
            </a:r>
            <a:r>
              <a:rPr kumimoji="1" lang="en-US" altLang="ja-JP" dirty="0" err="1"/>
              <a:t>MigSGX</a:t>
            </a:r>
            <a:r>
              <a:rPr kumimoji="1" lang="ja-JP" altLang="en-US"/>
              <a:t>では、</a:t>
            </a:r>
            <a:r>
              <a:rPr kumimoji="1" lang="en-US" altLang="ja-JP" dirty="0"/>
              <a:t>Enclave</a:t>
            </a:r>
            <a:r>
              <a:rPr kumimoji="1" lang="ja-JP" altLang="en-US"/>
              <a:t>の保存時に</a:t>
            </a:r>
            <a:r>
              <a:rPr kumimoji="1" lang="en-US" altLang="ja-JP" dirty="0"/>
              <a:t>Enclave</a:t>
            </a:r>
            <a:r>
              <a:rPr kumimoji="1" lang="ja-JP" altLang="en-US"/>
              <a:t>の先頭アドレスを取得・保存しておき、それを元に保存前と同じ位置に</a:t>
            </a:r>
            <a:r>
              <a:rPr kumimoji="1" lang="en-US" altLang="ja-JP" dirty="0"/>
              <a:t>Enclave</a:t>
            </a:r>
            <a:r>
              <a:rPr kumimoji="1" lang="ja-JP" altLang="en-US"/>
              <a:t>を再作成します。再作成時には、その領域が空いている必要がありますが、保存後に一旦</a:t>
            </a:r>
            <a:r>
              <a:rPr kumimoji="1" lang="en-US" altLang="ja-JP" dirty="0"/>
              <a:t>Enclave</a:t>
            </a:r>
            <a:r>
              <a:rPr kumimoji="1" lang="ja-JP" altLang="en-US"/>
              <a:t>を終了させているので同じアドレスに領域を確保できます。</a:t>
            </a:r>
            <a:r>
              <a:rPr kumimoji="1" lang="en-US" altLang="ja-JP" dirty="0"/>
              <a:t>11:00/1:00</a:t>
            </a:r>
          </a:p>
        </p:txBody>
      </p:sp>
      <p:sp>
        <p:nvSpPr>
          <p:cNvPr id="4" name="スライド番号プレースホルダー 3"/>
          <p:cNvSpPr>
            <a:spLocks noGrp="1"/>
          </p:cNvSpPr>
          <p:nvPr>
            <p:ph type="sldNum" sz="quarter" idx="10"/>
          </p:nvPr>
        </p:nvSpPr>
        <p:spPr/>
        <p:txBody>
          <a:bodyPr/>
          <a:lstStyle/>
          <a:p>
            <a:fld id="{A9F4E39A-A0B9-4C4D-AE0E-099FA1D8CEC9}" type="slidenum">
              <a:rPr kumimoji="1" lang="ja-JP" altLang="en-US" smtClean="0"/>
              <a:t>26</a:t>
            </a:fld>
            <a:endParaRPr kumimoji="1" lang="ja-JP" altLang="en-US"/>
          </a:p>
        </p:txBody>
      </p:sp>
    </p:spTree>
    <p:extLst>
      <p:ext uri="{BB962C8B-B14F-4D97-AF65-F5344CB8AC3E}">
        <p14:creationId xmlns:p14="http://schemas.microsoft.com/office/powerpoint/2010/main" val="23537431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Enclave</a:t>
            </a:r>
            <a:r>
              <a:rPr kumimoji="1" lang="ja-JP" altLang="en-US" sz="1200" kern="1200">
                <a:solidFill>
                  <a:schemeClr val="tx1"/>
                </a:solidFill>
                <a:effectLst/>
                <a:latin typeface="+mn-lt"/>
                <a:ea typeface="+mn-ea"/>
                <a:cs typeface="+mn-cs"/>
              </a:rPr>
              <a:t>メモリ上にはスタック領域も存在するが，</a:t>
            </a:r>
            <a:r>
              <a:rPr kumimoji="1" lang="en-US" altLang="ja-JP" sz="1200" kern="1200" dirty="0" err="1">
                <a:solidFill>
                  <a:schemeClr val="tx1"/>
                </a:solidFill>
                <a:effectLst/>
                <a:latin typeface="+mn-lt"/>
                <a:ea typeface="+mn-ea"/>
                <a:cs typeface="+mn-cs"/>
              </a:rPr>
              <a:t>MigSGX</a:t>
            </a:r>
            <a:r>
              <a:rPr kumimoji="1" lang="ja-JP" altLang="en-US" sz="1200" kern="1200">
                <a:solidFill>
                  <a:schemeClr val="tx1"/>
                </a:solidFill>
                <a:effectLst/>
                <a:latin typeface="+mn-lt"/>
                <a:ea typeface="+mn-ea"/>
                <a:cs typeface="+mn-cs"/>
              </a:rPr>
              <a:t>ではマイ グレーション時に</a:t>
            </a:r>
            <a:r>
              <a:rPr kumimoji="1" lang="en-US" altLang="ja-JP" sz="1200" kern="1200" dirty="0">
                <a:solidFill>
                  <a:schemeClr val="tx1"/>
                </a:solidFill>
                <a:effectLst/>
                <a:latin typeface="+mn-lt"/>
                <a:ea typeface="+mn-ea"/>
                <a:cs typeface="+mn-cs"/>
              </a:rPr>
              <a:t>Enclave</a:t>
            </a:r>
            <a:r>
              <a:rPr kumimoji="1" lang="ja-JP" altLang="en-US" sz="1200" kern="1200">
                <a:solidFill>
                  <a:schemeClr val="tx1"/>
                </a:solidFill>
                <a:effectLst/>
                <a:latin typeface="+mn-lt"/>
                <a:ea typeface="+mn-ea"/>
                <a:cs typeface="+mn-cs"/>
              </a:rPr>
              <a:t>内の</a:t>
            </a:r>
            <a:r>
              <a:rPr kumimoji="1" lang="en-US" altLang="ja-JP" sz="1200" kern="1200" dirty="0">
                <a:solidFill>
                  <a:schemeClr val="tx1"/>
                </a:solidFill>
                <a:effectLst/>
                <a:latin typeface="+mn-lt"/>
                <a:ea typeface="+mn-ea"/>
                <a:cs typeface="+mn-cs"/>
              </a:rPr>
              <a:t>ECALL</a:t>
            </a:r>
            <a:r>
              <a:rPr kumimoji="1" lang="ja-JP" altLang="en-US" sz="1200" kern="1200">
                <a:solidFill>
                  <a:schemeClr val="tx1"/>
                </a:solidFill>
                <a:effectLst/>
                <a:latin typeface="+mn-lt"/>
                <a:ea typeface="+mn-ea"/>
                <a:cs typeface="+mn-cs"/>
              </a:rPr>
              <a:t>関数が実行中でないことを想定しているため，スタック領域のデータの保存は行っていない</a:t>
            </a:r>
            <a:r>
              <a:rPr kumimoji="1" lang="en-US" altLang="ja-JP"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ea typeface="+mn-ea"/>
                <a:cs typeface="+mn-cs"/>
              </a:rPr>
              <a:t>また，移送先で</a:t>
            </a:r>
            <a:r>
              <a:rPr kumimoji="1" lang="en-US" altLang="ja-JP" sz="1200" kern="1200" dirty="0">
                <a:solidFill>
                  <a:schemeClr val="tx1"/>
                </a:solidFill>
                <a:effectLst/>
                <a:latin typeface="+mn-lt"/>
                <a:ea typeface="+mn-ea"/>
                <a:cs typeface="+mn-cs"/>
              </a:rPr>
              <a:t>Enclave</a:t>
            </a:r>
            <a:r>
              <a:rPr kumimoji="1" lang="ja-JP" altLang="en-US" sz="1200" kern="1200">
                <a:solidFill>
                  <a:schemeClr val="tx1"/>
                </a:solidFill>
                <a:effectLst/>
                <a:latin typeface="+mn-lt"/>
                <a:ea typeface="+mn-ea"/>
                <a:cs typeface="+mn-cs"/>
              </a:rPr>
              <a:t>を再作成する際にプログラムがロードされるため，コード領域についても保存しない</a:t>
            </a:r>
            <a:r>
              <a:rPr kumimoji="1" lang="en-US" altLang="ja-JP" sz="1200" kern="1200" dirty="0">
                <a:solidFill>
                  <a:schemeClr val="tx1"/>
                </a:solidFill>
                <a:effectLst/>
                <a:latin typeface="+mn-lt"/>
                <a:ea typeface="+mn-ea"/>
                <a:cs typeface="+mn-cs"/>
              </a:rPr>
              <a:t>. </a:t>
            </a:r>
            <a:endParaRPr kumimoji="1" lang="en-US" altLang="ja-JP" dirty="0"/>
          </a:p>
        </p:txBody>
      </p:sp>
      <p:sp>
        <p:nvSpPr>
          <p:cNvPr id="4" name="スライド番号プレースホルダー 3"/>
          <p:cNvSpPr>
            <a:spLocks noGrp="1"/>
          </p:cNvSpPr>
          <p:nvPr>
            <p:ph type="sldNum" sz="quarter" idx="5"/>
          </p:nvPr>
        </p:nvSpPr>
        <p:spPr/>
        <p:txBody>
          <a:bodyPr/>
          <a:lstStyle/>
          <a:p>
            <a:fld id="{A9F4E39A-A0B9-4C4D-AE0E-099FA1D8CEC9}" type="slidenum">
              <a:rPr kumimoji="1" lang="ja-JP" altLang="en-US" smtClean="0"/>
              <a:t>27</a:t>
            </a:fld>
            <a:endParaRPr kumimoji="1" lang="ja-JP" altLang="en-US"/>
          </a:p>
        </p:txBody>
      </p:sp>
    </p:spTree>
    <p:extLst>
      <p:ext uri="{BB962C8B-B14F-4D97-AF65-F5344CB8AC3E}">
        <p14:creationId xmlns:p14="http://schemas.microsoft.com/office/powerpoint/2010/main" val="14958709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5:30 </a:t>
            </a:r>
            <a:r>
              <a:rPr kumimoji="1" lang="ja-JP" altLang="en-US"/>
              <a:t>それでは</a:t>
            </a:r>
            <a:r>
              <a:rPr kumimoji="1" lang="en-US" altLang="ja-JP" dirty="0" err="1"/>
              <a:t>MigSGX</a:t>
            </a:r>
            <a:r>
              <a:rPr kumimoji="1" lang="ja-JP" altLang="en-US"/>
              <a:t>によるマイグレーション手順について説明していきます。マイグレーション開始時に、まず、</a:t>
            </a:r>
            <a:r>
              <a:rPr kumimoji="1" lang="en-US" altLang="ja-JP" dirty="0" err="1"/>
              <a:t>MigSGX</a:t>
            </a:r>
            <a:r>
              <a:rPr kumimoji="1" lang="ja-JP" altLang="en-US"/>
              <a:t>マネージャが</a:t>
            </a:r>
            <a:r>
              <a:rPr kumimoji="1" lang="en-US" altLang="ja-JP" dirty="0"/>
              <a:t>SGX</a:t>
            </a:r>
            <a:r>
              <a:rPr kumimoji="1" lang="ja-JP" altLang="en-US"/>
              <a:t>アプリケーション内の</a:t>
            </a:r>
            <a:r>
              <a:rPr kumimoji="1" lang="en-US" altLang="ja-JP" dirty="0" err="1"/>
              <a:t>MigSGX</a:t>
            </a:r>
            <a:r>
              <a:rPr kumimoji="1" lang="ja-JP" altLang="en-US"/>
              <a:t>ランタイムと通信を行い、</a:t>
            </a:r>
            <a:r>
              <a:rPr kumimoji="1" lang="en-US" altLang="ja-JP" dirty="0"/>
              <a:t>Enclave</a:t>
            </a:r>
            <a:r>
              <a:rPr kumimoji="1" lang="ja-JP" altLang="en-US"/>
              <a:t>の保存開始を指示します。</a:t>
            </a:r>
            <a:r>
              <a:rPr kumimoji="1" lang="en-US" altLang="ja-JP" dirty="0" err="1"/>
              <a:t>MigSGX</a:t>
            </a:r>
            <a:r>
              <a:rPr kumimoji="1" lang="ja-JP" altLang="en-US"/>
              <a:t>ランタイムは</a:t>
            </a:r>
            <a:r>
              <a:rPr kumimoji="1" lang="en-US" altLang="ja-JP" dirty="0"/>
              <a:t>Enclave</a:t>
            </a:r>
            <a:r>
              <a:rPr kumimoji="1" lang="ja-JP" altLang="en-US"/>
              <a:t>内部の</a:t>
            </a:r>
            <a:r>
              <a:rPr kumimoji="1" lang="en-US" altLang="ja-JP" dirty="0" err="1"/>
              <a:t>MigSGX</a:t>
            </a:r>
            <a:r>
              <a:rPr kumimoji="1" lang="ja-JP" altLang="en-US"/>
              <a:t>ライブラリを呼び出して</a:t>
            </a:r>
            <a:r>
              <a:rPr kumimoji="1" lang="en-US" altLang="ja-JP" dirty="0"/>
              <a:t>Enclave</a:t>
            </a:r>
            <a:r>
              <a:rPr kumimoji="1" lang="ja-JP" altLang="en-US"/>
              <a:t>メモリを保存させ、その後</a:t>
            </a:r>
            <a:r>
              <a:rPr kumimoji="1" lang="en-US" altLang="ja-JP" dirty="0"/>
              <a:t>Enclave</a:t>
            </a:r>
            <a:r>
              <a:rPr kumimoji="1" lang="ja-JP" altLang="en-US"/>
              <a:t>を一旦終了します。これは、</a:t>
            </a:r>
            <a:r>
              <a:rPr kumimoji="1" lang="en-US" altLang="ja-JP" dirty="0"/>
              <a:t>Enclave</a:t>
            </a:r>
            <a:r>
              <a:rPr kumimoji="1" lang="ja-JP" altLang="en-US"/>
              <a:t>を転送しても使えなくなることと</a:t>
            </a:r>
            <a:r>
              <a:rPr kumimoji="1" lang="en-US" altLang="ja-JP" dirty="0"/>
              <a:t>Enclave</a:t>
            </a:r>
            <a:r>
              <a:rPr kumimoji="1" lang="ja-JP" altLang="en-US"/>
              <a:t>メモリ分の転送時間を削減するためです。</a:t>
            </a:r>
            <a:r>
              <a:rPr kumimoji="1" lang="en-US" altLang="ja-JP" dirty="0"/>
              <a:t>Enclave</a:t>
            </a:r>
            <a:r>
              <a:rPr kumimoji="1" lang="ja-JP" altLang="en-US"/>
              <a:t>メモリの保存が完了すると</a:t>
            </a:r>
            <a:r>
              <a:rPr kumimoji="1" lang="en-US" altLang="ja-JP" dirty="0" err="1"/>
              <a:t>MigSGX</a:t>
            </a:r>
            <a:r>
              <a:rPr kumimoji="1" lang="ja-JP" altLang="en-US"/>
              <a:t>マネージャは、</a:t>
            </a:r>
            <a:r>
              <a:rPr kumimoji="1" lang="en-US" altLang="ja-JP" dirty="0"/>
              <a:t>SGX</a:t>
            </a:r>
            <a:r>
              <a:rPr kumimoji="1" lang="ja-JP" altLang="en-US"/>
              <a:t>アプリケーション・コンテナ全体のメモリ等の状態を取得し、移送先ホストに転送します。</a:t>
            </a:r>
            <a:r>
              <a:rPr kumimoji="1" lang="en-US" altLang="ja-JP" dirty="0"/>
              <a:t>End:6:30/1:00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ライブラリを</a:t>
            </a:r>
            <a:r>
              <a:rPr kumimoji="1" lang="en-US" altLang="ja-JP" dirty="0"/>
              <a:t>"</a:t>
            </a:r>
            <a:r>
              <a:rPr kumimoji="1" lang="ja-JP" altLang="en-US"/>
              <a:t>呼び出す</a:t>
            </a:r>
            <a:r>
              <a:rPr kumimoji="1" lang="en-US" altLang="ja-JP" dirty="0"/>
              <a:t>"</a:t>
            </a:r>
            <a:r>
              <a:rPr kumimoji="1" lang="ja-JP" altLang="en-US"/>
              <a:t>までにする。</a:t>
            </a:r>
            <a:r>
              <a:rPr kumimoji="1" lang="en-US" altLang="ja-JP" dirty="0" err="1"/>
              <a:t>Ecall</a:t>
            </a:r>
            <a:r>
              <a:rPr kumimoji="1" lang="ja-JP" altLang="en-US"/>
              <a:t>や関数を呼ぶとはまだいわない</a:t>
            </a:r>
            <a:endParaRPr kumimoji="1" lang="en-US" altLang="ja-JP" dirty="0"/>
          </a:p>
          <a:p>
            <a:r>
              <a:rPr kumimoji="1" lang="ja-JP" altLang="en-US"/>
              <a:t>メモリ等の状態にしているのは、メモリに加えてファイルやネットワークの情報なども含まれるから？</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A9F4E39A-A0B9-4C4D-AE0E-099FA1D8CEC9}" type="slidenum">
              <a:rPr kumimoji="1" lang="ja-JP" altLang="en-US" smtClean="0"/>
              <a:t>28</a:t>
            </a:fld>
            <a:endParaRPr kumimoji="1" lang="ja-JP" altLang="en-US"/>
          </a:p>
        </p:txBody>
      </p:sp>
    </p:spTree>
    <p:extLst>
      <p:ext uri="{BB962C8B-B14F-4D97-AF65-F5344CB8AC3E}">
        <p14:creationId xmlns:p14="http://schemas.microsoft.com/office/powerpoint/2010/main" val="38224943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5:30 </a:t>
            </a:r>
            <a:r>
              <a:rPr kumimoji="1" lang="ja-JP" altLang="en-US"/>
              <a:t>それでは</a:t>
            </a:r>
            <a:r>
              <a:rPr kumimoji="1" lang="en-US" altLang="ja-JP" dirty="0" err="1"/>
              <a:t>MigSGX</a:t>
            </a:r>
            <a:r>
              <a:rPr kumimoji="1" lang="ja-JP" altLang="en-US"/>
              <a:t>によるマイグレーション手順について説明していきます。マイグレーション開始時に、まず、</a:t>
            </a:r>
            <a:r>
              <a:rPr kumimoji="1" lang="en-US" altLang="ja-JP" dirty="0" err="1"/>
              <a:t>MigSGX</a:t>
            </a:r>
            <a:r>
              <a:rPr kumimoji="1" lang="ja-JP" altLang="en-US"/>
              <a:t>マネージャが</a:t>
            </a:r>
            <a:r>
              <a:rPr kumimoji="1" lang="en-US" altLang="ja-JP" dirty="0"/>
              <a:t>SGX</a:t>
            </a:r>
            <a:r>
              <a:rPr kumimoji="1" lang="ja-JP" altLang="en-US"/>
              <a:t>アプリケーション内の</a:t>
            </a:r>
            <a:r>
              <a:rPr kumimoji="1" lang="en-US" altLang="ja-JP" dirty="0" err="1"/>
              <a:t>MigSGX</a:t>
            </a:r>
            <a:r>
              <a:rPr kumimoji="1" lang="ja-JP" altLang="en-US"/>
              <a:t>ランタイムと通信を行い、</a:t>
            </a:r>
            <a:r>
              <a:rPr kumimoji="1" lang="en-US" altLang="ja-JP" dirty="0"/>
              <a:t>Enclave</a:t>
            </a:r>
            <a:r>
              <a:rPr kumimoji="1" lang="ja-JP" altLang="en-US"/>
              <a:t>の保存開始を指示します。</a:t>
            </a:r>
            <a:r>
              <a:rPr kumimoji="1" lang="en-US" altLang="ja-JP" dirty="0" err="1"/>
              <a:t>MigSGX</a:t>
            </a:r>
            <a:r>
              <a:rPr kumimoji="1" lang="ja-JP" altLang="en-US"/>
              <a:t>ランタイムは</a:t>
            </a:r>
            <a:r>
              <a:rPr kumimoji="1" lang="en-US" altLang="ja-JP" dirty="0"/>
              <a:t>Enclave</a:t>
            </a:r>
            <a:r>
              <a:rPr kumimoji="1" lang="ja-JP" altLang="en-US"/>
              <a:t>内部の</a:t>
            </a:r>
            <a:r>
              <a:rPr kumimoji="1" lang="en-US" altLang="ja-JP" dirty="0" err="1"/>
              <a:t>MigSGX</a:t>
            </a:r>
            <a:r>
              <a:rPr kumimoji="1" lang="ja-JP" altLang="en-US"/>
              <a:t>ライブラリを呼び出して</a:t>
            </a:r>
            <a:r>
              <a:rPr kumimoji="1" lang="en-US" altLang="ja-JP" dirty="0"/>
              <a:t>Enclave</a:t>
            </a:r>
            <a:r>
              <a:rPr kumimoji="1" lang="ja-JP" altLang="en-US"/>
              <a:t>メモリを保存させ、その後</a:t>
            </a:r>
            <a:r>
              <a:rPr kumimoji="1" lang="en-US" altLang="ja-JP" dirty="0"/>
              <a:t>Enclave</a:t>
            </a:r>
            <a:r>
              <a:rPr kumimoji="1" lang="ja-JP" altLang="en-US"/>
              <a:t>を一旦終了します。これは、</a:t>
            </a:r>
            <a:r>
              <a:rPr kumimoji="1" lang="en-US" altLang="ja-JP" dirty="0"/>
              <a:t>Enclave</a:t>
            </a:r>
            <a:r>
              <a:rPr kumimoji="1" lang="ja-JP" altLang="en-US"/>
              <a:t>を転送しても使えなくなることと</a:t>
            </a:r>
            <a:r>
              <a:rPr kumimoji="1" lang="en-US" altLang="ja-JP" dirty="0"/>
              <a:t>Enclave</a:t>
            </a:r>
            <a:r>
              <a:rPr kumimoji="1" lang="ja-JP" altLang="en-US"/>
              <a:t>メモリ分の転送時間を削減するためです。</a:t>
            </a:r>
            <a:r>
              <a:rPr kumimoji="1" lang="en-US" altLang="ja-JP" dirty="0"/>
              <a:t>Enclave</a:t>
            </a:r>
            <a:r>
              <a:rPr kumimoji="1" lang="ja-JP" altLang="en-US"/>
              <a:t>メモリの保存が完了すると</a:t>
            </a:r>
            <a:r>
              <a:rPr kumimoji="1" lang="en-US" altLang="ja-JP" dirty="0" err="1"/>
              <a:t>MigSGX</a:t>
            </a:r>
            <a:r>
              <a:rPr kumimoji="1" lang="ja-JP" altLang="en-US"/>
              <a:t>マネージャは、</a:t>
            </a:r>
            <a:r>
              <a:rPr kumimoji="1" lang="en-US" altLang="ja-JP" dirty="0"/>
              <a:t>SGX</a:t>
            </a:r>
            <a:r>
              <a:rPr kumimoji="1" lang="ja-JP" altLang="en-US"/>
              <a:t>アプリケーション・コンテナ全体のメモリ等の状態を取得し、移送先ホストに転送します。</a:t>
            </a:r>
            <a:r>
              <a:rPr kumimoji="1" lang="en-US" altLang="ja-JP" dirty="0"/>
              <a:t>End:6:30/1:00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ライブラリを</a:t>
            </a:r>
            <a:r>
              <a:rPr kumimoji="1" lang="en-US" altLang="ja-JP" dirty="0"/>
              <a:t>"</a:t>
            </a:r>
            <a:r>
              <a:rPr kumimoji="1" lang="ja-JP" altLang="en-US"/>
              <a:t>呼び出す</a:t>
            </a:r>
            <a:r>
              <a:rPr kumimoji="1" lang="en-US" altLang="ja-JP" dirty="0"/>
              <a:t>"</a:t>
            </a:r>
            <a:r>
              <a:rPr kumimoji="1" lang="ja-JP" altLang="en-US"/>
              <a:t>までにする。</a:t>
            </a:r>
            <a:r>
              <a:rPr kumimoji="1" lang="en-US" altLang="ja-JP" dirty="0" err="1"/>
              <a:t>Ecall</a:t>
            </a:r>
            <a:r>
              <a:rPr kumimoji="1" lang="ja-JP" altLang="en-US"/>
              <a:t>や関数を呼ぶとはまだいわない</a:t>
            </a:r>
            <a:endParaRPr kumimoji="1" lang="en-US" altLang="ja-JP" dirty="0"/>
          </a:p>
          <a:p>
            <a:r>
              <a:rPr kumimoji="1" lang="ja-JP" altLang="en-US"/>
              <a:t>メモリ等の状態にしているのは、メモリに加えてファイルやネットワークの情報なども含まれるから？</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A9F4E39A-A0B9-4C4D-AE0E-099FA1D8CEC9}" type="slidenum">
              <a:rPr kumimoji="1" lang="ja-JP" altLang="en-US" smtClean="0"/>
              <a:t>29</a:t>
            </a:fld>
            <a:endParaRPr kumimoji="1" lang="ja-JP" altLang="en-US"/>
          </a:p>
        </p:txBody>
      </p:sp>
    </p:spTree>
    <p:extLst>
      <p:ext uri="{BB962C8B-B14F-4D97-AF65-F5344CB8AC3E}">
        <p14:creationId xmlns:p14="http://schemas.microsoft.com/office/powerpoint/2010/main" val="11205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0:50 </a:t>
            </a:r>
            <a:r>
              <a:rPr kumimoji="1" lang="ja-JP" altLang="en-US"/>
              <a:t>そこで近年用いられているのが</a:t>
            </a:r>
            <a:r>
              <a:rPr kumimoji="1" lang="en-US" altLang="ja-JP" dirty="0"/>
              <a:t>Intel SGX</a:t>
            </a:r>
            <a:r>
              <a:rPr kumimoji="1" lang="ja-JP" altLang="en-US"/>
              <a:t>による機密情報の保護です。</a:t>
            </a:r>
            <a:r>
              <a:rPr kumimoji="1" lang="en-US" altLang="ja-JP" dirty="0"/>
              <a:t>SGX</a:t>
            </a:r>
            <a:r>
              <a:rPr kumimoji="1" lang="ja-JP" altLang="en-US"/>
              <a:t>はアプリケーション内に</a:t>
            </a:r>
            <a:r>
              <a:rPr kumimoji="1" lang="en-US" altLang="ja-JP" dirty="0"/>
              <a:t>Enclave</a:t>
            </a:r>
            <a:r>
              <a:rPr kumimoji="1" lang="ja-JP" altLang="en-US"/>
              <a:t>と呼ばれる保護領域を作成します。この領域は</a:t>
            </a:r>
            <a:r>
              <a:rPr kumimoji="1" lang="en-US" altLang="ja-JP" dirty="0"/>
              <a:t>CPU</a:t>
            </a:r>
            <a:r>
              <a:rPr kumimoji="1" lang="ja-JP" altLang="en-US"/>
              <a:t>によりメモリが暗号化されて保護されます。この</a:t>
            </a:r>
            <a:r>
              <a:rPr kumimoji="1" lang="en-US" altLang="ja-JP" dirty="0"/>
              <a:t>Enclave</a:t>
            </a:r>
            <a:r>
              <a:rPr kumimoji="1" lang="ja-JP" altLang="en-US"/>
              <a:t>内部で機密情報を扱うことで漏洩を防止します。この</a:t>
            </a:r>
            <a:r>
              <a:rPr kumimoji="1" lang="en-US" altLang="ja-JP" dirty="0"/>
              <a:t>Enclave</a:t>
            </a:r>
            <a:r>
              <a:rPr kumimoji="1" lang="ja-JP" altLang="en-US"/>
              <a:t>領域には外部から直接アクセスすることが出来ません。これは</a:t>
            </a:r>
            <a:r>
              <a:rPr kumimoji="1" lang="en-US" altLang="ja-JP" dirty="0"/>
              <a:t>OS</a:t>
            </a:r>
            <a:r>
              <a:rPr kumimoji="1" lang="ja-JP" altLang="en-US"/>
              <a:t>やハイパーバイザーでさえもです。さらに、実行中のプログラムを改ざんする事もできません。また、改ざんしたプログラムを実行することもできません。</a:t>
            </a:r>
            <a:r>
              <a:rPr kumimoji="1" lang="en-US" altLang="ja-JP" dirty="0"/>
              <a:t>1:50/1:00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a:t>改ざんしたプログラムを実行できないのは署名チェックするから？</a:t>
            </a:r>
            <a:endParaRPr kumimoji="1" lang="en-US" altLang="ja-JP" dirty="0"/>
          </a:p>
          <a:p>
            <a:r>
              <a:rPr kumimoji="1" lang="en-US" altLang="ja-JP" dirty="0"/>
              <a:t>/*</a:t>
            </a:r>
            <a:r>
              <a:rPr kumimoji="1" lang="ja-JP" altLang="en-US"/>
              <a:t>改ざんしたプログラムにより情報を不正に入手など？</a:t>
            </a:r>
            <a:endParaRPr kumimoji="1" lang="ja-JP" altLang="en-US" dirty="0"/>
          </a:p>
        </p:txBody>
      </p:sp>
      <p:sp>
        <p:nvSpPr>
          <p:cNvPr id="4" name="スライド番号プレースホルダー 3"/>
          <p:cNvSpPr>
            <a:spLocks noGrp="1"/>
          </p:cNvSpPr>
          <p:nvPr>
            <p:ph type="sldNum" sz="quarter" idx="10"/>
          </p:nvPr>
        </p:nvSpPr>
        <p:spPr/>
        <p:txBody>
          <a:bodyPr/>
          <a:lstStyle/>
          <a:p>
            <a:fld id="{A9F4E39A-A0B9-4C4D-AE0E-099FA1D8CEC9}" type="slidenum">
              <a:rPr kumimoji="1" lang="ja-JP" altLang="en-US" smtClean="0"/>
              <a:t>3</a:t>
            </a:fld>
            <a:endParaRPr kumimoji="1" lang="ja-JP" altLang="en-US"/>
          </a:p>
        </p:txBody>
      </p:sp>
    </p:spTree>
    <p:extLst>
      <p:ext uri="{BB962C8B-B14F-4D97-AF65-F5344CB8AC3E}">
        <p14:creationId xmlns:p14="http://schemas.microsoft.com/office/powerpoint/2010/main" val="18380925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5:30 </a:t>
            </a:r>
            <a:r>
              <a:rPr kumimoji="1" lang="ja-JP" altLang="en-US"/>
              <a:t>それでは</a:t>
            </a:r>
            <a:r>
              <a:rPr kumimoji="1" lang="en-US" altLang="ja-JP" dirty="0" err="1"/>
              <a:t>MigSGX</a:t>
            </a:r>
            <a:r>
              <a:rPr kumimoji="1" lang="ja-JP" altLang="en-US"/>
              <a:t>によるマイグレーション手順について説明していきます。マイグレーション開始時に、まず、</a:t>
            </a:r>
            <a:r>
              <a:rPr kumimoji="1" lang="en-US" altLang="ja-JP" dirty="0" err="1"/>
              <a:t>MigSGX</a:t>
            </a:r>
            <a:r>
              <a:rPr kumimoji="1" lang="ja-JP" altLang="en-US"/>
              <a:t>マネージャが</a:t>
            </a:r>
            <a:r>
              <a:rPr kumimoji="1" lang="en-US" altLang="ja-JP" dirty="0"/>
              <a:t>SGX</a:t>
            </a:r>
            <a:r>
              <a:rPr kumimoji="1" lang="ja-JP" altLang="en-US"/>
              <a:t>アプリケーション内の</a:t>
            </a:r>
            <a:r>
              <a:rPr kumimoji="1" lang="en-US" altLang="ja-JP" dirty="0" err="1"/>
              <a:t>MigSGX</a:t>
            </a:r>
            <a:r>
              <a:rPr kumimoji="1" lang="ja-JP" altLang="en-US"/>
              <a:t>ランタイムと通信を行い、</a:t>
            </a:r>
            <a:r>
              <a:rPr kumimoji="1" lang="en-US" altLang="ja-JP" dirty="0"/>
              <a:t>Enclave</a:t>
            </a:r>
            <a:r>
              <a:rPr kumimoji="1" lang="ja-JP" altLang="en-US"/>
              <a:t>の保存開始を指示します。</a:t>
            </a:r>
            <a:r>
              <a:rPr kumimoji="1" lang="en-US" altLang="ja-JP" dirty="0" err="1"/>
              <a:t>MigSGX</a:t>
            </a:r>
            <a:r>
              <a:rPr kumimoji="1" lang="ja-JP" altLang="en-US"/>
              <a:t>ランタイムは</a:t>
            </a:r>
            <a:r>
              <a:rPr kumimoji="1" lang="en-US" altLang="ja-JP" dirty="0"/>
              <a:t>Enclave</a:t>
            </a:r>
            <a:r>
              <a:rPr kumimoji="1" lang="ja-JP" altLang="en-US"/>
              <a:t>内部の</a:t>
            </a:r>
            <a:r>
              <a:rPr kumimoji="1" lang="en-US" altLang="ja-JP" dirty="0" err="1"/>
              <a:t>MigSGX</a:t>
            </a:r>
            <a:r>
              <a:rPr kumimoji="1" lang="ja-JP" altLang="en-US"/>
              <a:t>ライブラリを呼び出して</a:t>
            </a:r>
            <a:r>
              <a:rPr kumimoji="1" lang="en-US" altLang="ja-JP" dirty="0"/>
              <a:t>Enclave</a:t>
            </a:r>
            <a:r>
              <a:rPr kumimoji="1" lang="ja-JP" altLang="en-US"/>
              <a:t>メモリを保存させ、その後</a:t>
            </a:r>
            <a:r>
              <a:rPr kumimoji="1" lang="en-US" altLang="ja-JP" dirty="0"/>
              <a:t>Enclave</a:t>
            </a:r>
            <a:r>
              <a:rPr kumimoji="1" lang="ja-JP" altLang="en-US"/>
              <a:t>を一旦終了します。これは、</a:t>
            </a:r>
            <a:r>
              <a:rPr kumimoji="1" lang="en-US" altLang="ja-JP" dirty="0"/>
              <a:t>Enclave</a:t>
            </a:r>
            <a:r>
              <a:rPr kumimoji="1" lang="ja-JP" altLang="en-US"/>
              <a:t>を転送しても使えなくなることと</a:t>
            </a:r>
            <a:r>
              <a:rPr kumimoji="1" lang="en-US" altLang="ja-JP" dirty="0"/>
              <a:t>Enclave</a:t>
            </a:r>
            <a:r>
              <a:rPr kumimoji="1" lang="ja-JP" altLang="en-US"/>
              <a:t>メモリ分の転送時間を削減するためです。</a:t>
            </a:r>
            <a:r>
              <a:rPr kumimoji="1" lang="en-US" altLang="ja-JP" dirty="0"/>
              <a:t>Enclave</a:t>
            </a:r>
            <a:r>
              <a:rPr kumimoji="1" lang="ja-JP" altLang="en-US"/>
              <a:t>メモリの保存が完了すると</a:t>
            </a:r>
            <a:r>
              <a:rPr kumimoji="1" lang="en-US" altLang="ja-JP" dirty="0" err="1"/>
              <a:t>MigSGX</a:t>
            </a:r>
            <a:r>
              <a:rPr kumimoji="1" lang="ja-JP" altLang="en-US"/>
              <a:t>マネージャは、</a:t>
            </a:r>
            <a:r>
              <a:rPr kumimoji="1" lang="en-US" altLang="ja-JP" dirty="0"/>
              <a:t>SGX</a:t>
            </a:r>
            <a:r>
              <a:rPr kumimoji="1" lang="ja-JP" altLang="en-US"/>
              <a:t>アプリケーション・コンテナ全体のメモリ等の状態を取得し、移送先ホストに転送します。</a:t>
            </a:r>
            <a:r>
              <a:rPr kumimoji="1" lang="en-US" altLang="ja-JP" dirty="0"/>
              <a:t>End:6:30/1:00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ライブラリを</a:t>
            </a:r>
            <a:r>
              <a:rPr kumimoji="1" lang="en-US" altLang="ja-JP" dirty="0"/>
              <a:t>"</a:t>
            </a:r>
            <a:r>
              <a:rPr kumimoji="1" lang="ja-JP" altLang="en-US"/>
              <a:t>呼び出す</a:t>
            </a:r>
            <a:r>
              <a:rPr kumimoji="1" lang="en-US" altLang="ja-JP" dirty="0"/>
              <a:t>"</a:t>
            </a:r>
            <a:r>
              <a:rPr kumimoji="1" lang="ja-JP" altLang="en-US"/>
              <a:t>までにする。</a:t>
            </a:r>
            <a:r>
              <a:rPr kumimoji="1" lang="en-US" altLang="ja-JP" dirty="0" err="1"/>
              <a:t>Ecall</a:t>
            </a:r>
            <a:r>
              <a:rPr kumimoji="1" lang="ja-JP" altLang="en-US"/>
              <a:t>や関数を呼ぶとはまだいわない</a:t>
            </a:r>
            <a:endParaRPr kumimoji="1" lang="en-US" altLang="ja-JP" dirty="0"/>
          </a:p>
          <a:p>
            <a:r>
              <a:rPr kumimoji="1" lang="ja-JP" altLang="en-US"/>
              <a:t>メモリ等の状態にしているのは、メモリに加えてファイルやネットワークの情報なども含まれるから？</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A9F4E39A-A0B9-4C4D-AE0E-099FA1D8CEC9}" type="slidenum">
              <a:rPr kumimoji="1" lang="ja-JP" altLang="en-US" smtClean="0"/>
              <a:t>30</a:t>
            </a:fld>
            <a:endParaRPr kumimoji="1" lang="ja-JP" altLang="en-US"/>
          </a:p>
        </p:txBody>
      </p:sp>
    </p:spTree>
    <p:extLst>
      <p:ext uri="{BB962C8B-B14F-4D97-AF65-F5344CB8AC3E}">
        <p14:creationId xmlns:p14="http://schemas.microsoft.com/office/powerpoint/2010/main" val="19374508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8:00 </a:t>
            </a:r>
            <a:r>
              <a:rPr kumimoji="1" lang="ja-JP" altLang="en-US"/>
              <a:t>先程、</a:t>
            </a:r>
            <a:r>
              <a:rPr kumimoji="1" lang="en-US" altLang="ja-JP" dirty="0"/>
              <a:t>Enclave</a:t>
            </a:r>
            <a:r>
              <a:rPr kumimoji="1" lang="ja-JP" altLang="en-US"/>
              <a:t>の内部状態としてヒープ領域とデータ領域を保存すると説明しました。それらを保存するためには、各メモリ領域のアドレスとサイズを取得する必要があります。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ea typeface="+mn-ea"/>
                <a:cs typeface="+mn-cs"/>
              </a:rPr>
              <a:t>ヒープ領域の先頭アドレスとサイズについての情報は</a:t>
            </a:r>
            <a:r>
              <a:rPr kumimoji="1" lang="en-US" altLang="ja-JP" sz="1200" kern="1200" dirty="0">
                <a:solidFill>
                  <a:schemeClr val="tx1"/>
                </a:solidFill>
                <a:effectLst/>
                <a:latin typeface="+mn-lt"/>
                <a:ea typeface="+mn-ea"/>
                <a:cs typeface="+mn-cs"/>
              </a:rPr>
              <a:t>SDK</a:t>
            </a:r>
            <a:r>
              <a:rPr kumimoji="1" lang="ja-JP" altLang="en-US" sz="1200" kern="1200">
                <a:solidFill>
                  <a:schemeClr val="tx1"/>
                </a:solidFill>
                <a:effectLst/>
                <a:latin typeface="+mn-lt"/>
                <a:ea typeface="+mn-ea"/>
                <a:cs typeface="+mn-cs"/>
              </a:rPr>
              <a:t>の内部 </a:t>
            </a:r>
            <a:r>
              <a:rPr kumimoji="1" lang="en-US" altLang="ja-JP" sz="1200" kern="1200" dirty="0">
                <a:solidFill>
                  <a:schemeClr val="tx1"/>
                </a:solidFill>
                <a:effectLst/>
                <a:latin typeface="+mn-lt"/>
                <a:ea typeface="+mn-ea"/>
                <a:cs typeface="+mn-cs"/>
              </a:rPr>
              <a:t>API</a:t>
            </a:r>
            <a:r>
              <a:rPr kumimoji="1" lang="ja-JP" altLang="en-US" sz="1200" kern="1200">
                <a:solidFill>
                  <a:schemeClr val="tx1"/>
                </a:solidFill>
                <a:effectLst/>
                <a:latin typeface="+mn-lt"/>
                <a:ea typeface="+mn-ea"/>
                <a:cs typeface="+mn-cs"/>
              </a:rPr>
              <a:t>を用いて取得可能です</a:t>
            </a:r>
            <a:r>
              <a:rPr kumimoji="1" lang="en-US" altLang="ja-JP" sz="1200" kern="1200" dirty="0">
                <a:solidFill>
                  <a:schemeClr val="tx1"/>
                </a:solidFill>
                <a:effectLst/>
                <a:latin typeface="+mn-lt"/>
                <a:ea typeface="+mn-ea"/>
                <a:cs typeface="+mn-cs"/>
              </a:rPr>
              <a:t>.</a:t>
            </a:r>
            <a:r>
              <a:rPr kumimoji="1" lang="ja-JP" altLang="en-US" sz="1200" kern="1200">
                <a:solidFill>
                  <a:schemeClr val="tx1"/>
                </a:solidFill>
                <a:effectLst/>
                <a:latin typeface="+mn-lt"/>
                <a:ea typeface="+mn-ea"/>
                <a:cs typeface="+mn-cs"/>
              </a:rPr>
              <a:t>しかし，データ領域については</a:t>
            </a:r>
            <a:r>
              <a:rPr kumimoji="1" lang="en-US" altLang="ja-JP" sz="1200" kern="1200" dirty="0">
                <a:solidFill>
                  <a:schemeClr val="tx1"/>
                </a:solidFill>
                <a:effectLst/>
                <a:latin typeface="+mn-lt"/>
                <a:ea typeface="+mn-ea"/>
                <a:cs typeface="+mn-cs"/>
              </a:rPr>
              <a:t>Enclave</a:t>
            </a:r>
            <a:r>
              <a:rPr kumimoji="1" lang="ja-JP" altLang="en-US" sz="1200" kern="1200">
                <a:solidFill>
                  <a:schemeClr val="tx1"/>
                </a:solidFill>
                <a:effectLst/>
                <a:latin typeface="+mn-lt"/>
                <a:ea typeface="+mn-ea"/>
                <a:cs typeface="+mn-cs"/>
              </a:rPr>
              <a:t>内に情報が無く、情報を取得できません</a:t>
            </a:r>
            <a:r>
              <a:rPr kumimoji="1" lang="en-US" altLang="ja-JP" sz="1200" kern="1200" dirty="0">
                <a:solidFill>
                  <a:schemeClr val="tx1"/>
                </a:solidFill>
                <a:effectLst/>
                <a:latin typeface="+mn-lt"/>
                <a:ea typeface="+mn-ea"/>
                <a:cs typeface="+mn-cs"/>
              </a:rPr>
              <a:t>. </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ea typeface="+mn-ea"/>
                <a:cs typeface="+mn-cs"/>
              </a:rPr>
              <a:t>そこで、</a:t>
            </a:r>
            <a:r>
              <a:rPr kumimoji="1" lang="en-US" altLang="ja-JP" sz="1200" kern="1200" dirty="0">
                <a:solidFill>
                  <a:schemeClr val="tx1"/>
                </a:solidFill>
                <a:effectLst/>
                <a:latin typeface="+mn-lt"/>
                <a:ea typeface="+mn-ea"/>
                <a:cs typeface="+mn-cs"/>
              </a:rPr>
              <a:t>Enclave</a:t>
            </a:r>
            <a:r>
              <a:rPr kumimoji="1" lang="ja-JP" altLang="en-US" sz="1200" kern="1200">
                <a:solidFill>
                  <a:schemeClr val="tx1"/>
                </a:solidFill>
                <a:effectLst/>
                <a:latin typeface="+mn-lt"/>
                <a:ea typeface="+mn-ea"/>
                <a:cs typeface="+mn-cs"/>
              </a:rPr>
              <a:t>プログラムのコンパイル後に生成されたバイナリに対して署名を行う際に，図のようにバイナリからデータ領域と</a:t>
            </a:r>
            <a:r>
              <a:rPr kumimoji="1" lang="en-US" altLang="ja-JP" sz="1200" kern="1200" dirty="0">
                <a:solidFill>
                  <a:schemeClr val="tx1"/>
                </a:solidFill>
                <a:effectLst/>
                <a:latin typeface="+mn-lt"/>
                <a:ea typeface="+mn-ea"/>
                <a:cs typeface="+mn-cs"/>
              </a:rPr>
              <a:t>BSS</a:t>
            </a:r>
            <a:r>
              <a:rPr kumimoji="1" lang="ja-JP" altLang="en-US" sz="1200" kern="1200">
                <a:solidFill>
                  <a:schemeClr val="tx1"/>
                </a:solidFill>
                <a:effectLst/>
                <a:latin typeface="+mn-lt"/>
                <a:ea typeface="+mn-ea"/>
                <a:cs typeface="+mn-cs"/>
              </a:rPr>
              <a:t>領域のアドレスとサイズをそれぞれ取得し，その情報をバイナリに埋め込むようにしました。そして</a:t>
            </a:r>
            <a:r>
              <a:rPr kumimoji="1" lang="ja-JP" altLang="en-US"/>
              <a:t>、その埋め込んだ情報を取得するための</a:t>
            </a:r>
            <a:r>
              <a:rPr kumimoji="1" lang="en-US" altLang="ja-JP" dirty="0"/>
              <a:t>API</a:t>
            </a:r>
            <a:r>
              <a:rPr kumimoji="1" lang="ja-JP" altLang="en-US"/>
              <a:t>を追加しました。</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9:00/1:00</a:t>
            </a:r>
          </a:p>
          <a:p>
            <a:r>
              <a:rPr kumimoji="1" lang="ja-JP" altLang="en-US"/>
              <a:t>コンパイル時に情報が確定するので埋め込み、取得できるようにした。</a:t>
            </a:r>
            <a:endParaRPr kumimoji="1" lang="en-US" altLang="ja-JP" dirty="0"/>
          </a:p>
          <a:p>
            <a:r>
              <a:rPr kumimoji="1" lang="en-US" altLang="ja-JP" dirty="0"/>
              <a:t>9</a:t>
            </a:r>
          </a:p>
          <a:p>
            <a:endParaRPr kumimoji="1" lang="en-US" altLang="ja-JP" dirty="0"/>
          </a:p>
        </p:txBody>
      </p:sp>
      <p:sp>
        <p:nvSpPr>
          <p:cNvPr id="4" name="スライド番号プレースホルダー 3"/>
          <p:cNvSpPr>
            <a:spLocks noGrp="1"/>
          </p:cNvSpPr>
          <p:nvPr>
            <p:ph type="sldNum" sz="quarter" idx="10"/>
          </p:nvPr>
        </p:nvSpPr>
        <p:spPr/>
        <p:txBody>
          <a:bodyPr/>
          <a:lstStyle/>
          <a:p>
            <a:fld id="{A9F4E39A-A0B9-4C4D-AE0E-099FA1D8CEC9}" type="slidenum">
              <a:rPr kumimoji="1" lang="ja-JP" altLang="en-US" smtClean="0"/>
              <a:t>31</a:t>
            </a:fld>
            <a:endParaRPr kumimoji="1" lang="ja-JP" altLang="en-US"/>
          </a:p>
        </p:txBody>
      </p:sp>
    </p:spTree>
    <p:extLst>
      <p:ext uri="{BB962C8B-B14F-4D97-AF65-F5344CB8AC3E}">
        <p14:creationId xmlns:p14="http://schemas.microsoft.com/office/powerpoint/2010/main" val="7195003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err="1"/>
              <a:t>MigSGX</a:t>
            </a:r>
            <a:r>
              <a:rPr lang="en-US" altLang="ja-JP" dirty="0"/>
              <a:t> </a:t>
            </a:r>
            <a:r>
              <a:rPr lang="ja-JP" altLang="en-US"/>
              <a:t>ライブラリが</a:t>
            </a:r>
            <a:r>
              <a:rPr lang="en-US" altLang="ja-JP" dirty="0"/>
              <a:t>Enclave</a:t>
            </a:r>
            <a:r>
              <a:rPr lang="ja-JP" altLang="en-US"/>
              <a:t>の状態の保存・復元を行うことで，アプリケーション開発者にマイグレーションを意識させない</a:t>
            </a:r>
            <a:endParaRPr lang="en-US" altLang="ja-JP" dirty="0"/>
          </a:p>
          <a:p>
            <a:r>
              <a:rPr lang="ja-JP" altLang="en-US"/>
              <a:t>マイグレーション時に</a:t>
            </a:r>
            <a:r>
              <a:rPr lang="en-US" altLang="ja-JP" dirty="0"/>
              <a:t>Enclave</a:t>
            </a:r>
            <a:r>
              <a:rPr lang="ja-JP" altLang="en-US"/>
              <a:t>の状態を保存・復元するために</a:t>
            </a:r>
            <a:r>
              <a:rPr lang="en-US" altLang="ja-JP" dirty="0"/>
              <a:t>Enclave</a:t>
            </a:r>
            <a:r>
              <a:rPr lang="ja-JP" altLang="en-US"/>
              <a:t>内の</a:t>
            </a:r>
            <a:r>
              <a:rPr lang="en-US" altLang="ja-JP" dirty="0" err="1"/>
              <a:t>MigSGX</a:t>
            </a:r>
            <a:r>
              <a:rPr lang="ja-JP" altLang="en-US"/>
              <a:t>ライブラリを呼び出す</a:t>
            </a:r>
            <a:r>
              <a:rPr lang="en-US" altLang="ja-JP" dirty="0"/>
              <a:t>.</a:t>
            </a:r>
          </a:p>
          <a:p>
            <a:r>
              <a:rPr lang="en-US" altLang="ja-JP" dirty="0" err="1"/>
              <a:t>MigSGX</a:t>
            </a:r>
            <a:r>
              <a:rPr lang="ja-JP" altLang="en-US"/>
              <a:t>ランタイムと通信しながら</a:t>
            </a:r>
            <a:r>
              <a:rPr lang="en-US" altLang="ja-JP" dirty="0"/>
              <a:t>SGX</a:t>
            </a:r>
            <a:r>
              <a:rPr lang="ja-JP" altLang="en-US"/>
              <a:t>アプリケーションのマイグレーションを行う</a:t>
            </a:r>
            <a:r>
              <a:rPr lang="en-US" altLang="ja-JP" dirty="0"/>
              <a:t>. </a:t>
            </a:r>
            <a:endParaRPr lang="ja-JP" altLang="en-US"/>
          </a:p>
        </p:txBody>
      </p:sp>
      <p:sp>
        <p:nvSpPr>
          <p:cNvPr id="4" name="スライド番号プレースホルダー 3"/>
          <p:cNvSpPr>
            <a:spLocks noGrp="1"/>
          </p:cNvSpPr>
          <p:nvPr>
            <p:ph type="sldNum" sz="quarter" idx="5"/>
          </p:nvPr>
        </p:nvSpPr>
        <p:spPr/>
        <p:txBody>
          <a:bodyPr/>
          <a:lstStyle/>
          <a:p>
            <a:fld id="{A9F4E39A-A0B9-4C4D-AE0E-099FA1D8CEC9}" type="slidenum">
              <a:rPr kumimoji="1" lang="ja-JP" altLang="en-US" smtClean="0"/>
              <a:t>32</a:t>
            </a:fld>
            <a:endParaRPr kumimoji="1" lang="ja-JP" altLang="en-US"/>
          </a:p>
        </p:txBody>
      </p:sp>
    </p:spTree>
    <p:extLst>
      <p:ext uri="{BB962C8B-B14F-4D97-AF65-F5344CB8AC3E}">
        <p14:creationId xmlns:p14="http://schemas.microsoft.com/office/powerpoint/2010/main" val="2403435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1:50 </a:t>
            </a:r>
            <a:r>
              <a:rPr kumimoji="1" lang="ja-JP" altLang="en-US"/>
              <a:t>このような特徴を持つ</a:t>
            </a:r>
            <a:r>
              <a:rPr kumimoji="1" lang="en-US" altLang="ja-JP" dirty="0"/>
              <a:t>SGX</a:t>
            </a:r>
            <a:r>
              <a:rPr kumimoji="1" lang="ja-JP" altLang="en-US"/>
              <a:t>アプリケーションを別のホストにマイグレーションできると大変有用です。例えば、ホストのメンテナンスが必要になった場合でも、マイグレーションが可能であればアプリケーションの実行を継続できます。マイグレーションは移送元ホストで内部状態を保存し、転送、移送先ホストで復元することで実現されます。アプリケーションをマイグレーションする方法としてプロセス・マイグレーションが挙げられます。近年、コンテナが普及してきたことで重要性が増しています。</a:t>
            </a:r>
            <a:r>
              <a:rPr kumimoji="1" lang="en-US" altLang="ja-JP" dirty="0"/>
              <a:t>2:20/0:30</a:t>
            </a:r>
          </a:p>
        </p:txBody>
      </p:sp>
      <p:sp>
        <p:nvSpPr>
          <p:cNvPr id="4" name="スライド番号プレースホルダー 3"/>
          <p:cNvSpPr>
            <a:spLocks noGrp="1"/>
          </p:cNvSpPr>
          <p:nvPr>
            <p:ph type="sldNum" sz="quarter" idx="10"/>
          </p:nvPr>
        </p:nvSpPr>
        <p:spPr/>
        <p:txBody>
          <a:bodyPr/>
          <a:lstStyle/>
          <a:p>
            <a:fld id="{A9F4E39A-A0B9-4C4D-AE0E-099FA1D8CEC9}" type="slidenum">
              <a:rPr kumimoji="1" lang="ja-JP" altLang="en-US" smtClean="0"/>
              <a:t>4</a:t>
            </a:fld>
            <a:endParaRPr kumimoji="1" lang="ja-JP" altLang="en-US"/>
          </a:p>
        </p:txBody>
      </p:sp>
    </p:spTree>
    <p:extLst>
      <p:ext uri="{BB962C8B-B14F-4D97-AF65-F5344CB8AC3E}">
        <p14:creationId xmlns:p14="http://schemas.microsoft.com/office/powerpoint/2010/main" val="65642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2:20 </a:t>
            </a:r>
            <a:r>
              <a:rPr kumimoji="1" lang="ja-JP" altLang="en-US"/>
              <a:t>では、</a:t>
            </a:r>
            <a:r>
              <a:rPr kumimoji="1" lang="en-US" altLang="ja-JP" dirty="0"/>
              <a:t>SGX</a:t>
            </a:r>
            <a:r>
              <a:rPr kumimoji="1" lang="ja-JP" altLang="en-US"/>
              <a:t>アプリケーションをマイグレーションする場合、どのような問題があるのかを説明します。それは</a:t>
            </a:r>
            <a:r>
              <a:rPr kumimoji="1" lang="en-US" altLang="ja-JP" dirty="0"/>
              <a:t>SGX</a:t>
            </a:r>
            <a:r>
              <a:rPr kumimoji="1" lang="ja-JP" altLang="en-US"/>
              <a:t>アプリケーションを通常のアプリケーションのようにマイグレーションすると</a:t>
            </a:r>
            <a:r>
              <a:rPr kumimoji="1" lang="en-US" altLang="ja-JP" dirty="0"/>
              <a:t>Enclave</a:t>
            </a:r>
            <a:r>
              <a:rPr kumimoji="1" lang="ja-JP" altLang="en-US"/>
              <a:t>の実行を継続できなくなるという問題です。　　　こちら、移送元ホストで作成された</a:t>
            </a:r>
            <a:r>
              <a:rPr kumimoji="1" lang="en-US" altLang="ja-JP" dirty="0"/>
              <a:t>Enclave</a:t>
            </a:r>
            <a:r>
              <a:rPr kumimoji="1" lang="ja-JP" altLang="en-US"/>
              <a:t>領域はこの</a:t>
            </a:r>
            <a:r>
              <a:rPr kumimoji="1" lang="en-US" altLang="ja-JP" dirty="0"/>
              <a:t>CPU</a:t>
            </a:r>
            <a:r>
              <a:rPr kumimoji="1" lang="ja-JP" altLang="en-US"/>
              <a:t>が持つ固有の鍵により暗号化され保護されています。この状態でマイグレーションを行います。移送先ホストでは、こちらの</a:t>
            </a:r>
            <a:r>
              <a:rPr kumimoji="1" lang="en-US" altLang="ja-JP" dirty="0"/>
              <a:t>CPU</a:t>
            </a:r>
            <a:r>
              <a:rPr kumimoji="1" lang="ja-JP" altLang="en-US"/>
              <a:t>が持つ鍵で</a:t>
            </a:r>
            <a:r>
              <a:rPr kumimoji="1" lang="en-US" altLang="ja-JP" dirty="0"/>
              <a:t>Enclave</a:t>
            </a:r>
            <a:r>
              <a:rPr kumimoji="1" lang="ja-JP" altLang="en-US"/>
              <a:t>を読み取ろうとしますが、鍵が異なるため復号できず</a:t>
            </a:r>
            <a:r>
              <a:rPr kumimoji="1" lang="en-US" altLang="ja-JP" dirty="0"/>
              <a:t>Enclave</a:t>
            </a:r>
            <a:r>
              <a:rPr kumimoji="1" lang="ja-JP" altLang="en-US"/>
              <a:t>の内容を読み取ることが出来ません。これによりマイグレーション後に</a:t>
            </a:r>
            <a:r>
              <a:rPr kumimoji="1" lang="en-US" altLang="ja-JP" dirty="0"/>
              <a:t>Enclave</a:t>
            </a:r>
            <a:r>
              <a:rPr kumimoji="1" lang="ja-JP" altLang="en-US"/>
              <a:t>の実行を継続できません。</a:t>
            </a:r>
            <a:r>
              <a:rPr kumimoji="1" lang="en-US" altLang="ja-JP" dirty="0"/>
              <a:t>End:3:50/1:30</a:t>
            </a:r>
          </a:p>
          <a:p>
            <a:endParaRPr kumimoji="1" lang="en-US" altLang="ja-JP" dirty="0"/>
          </a:p>
          <a:p>
            <a:r>
              <a:rPr kumimoji="1" lang="en-US" altLang="ja-JP" dirty="0"/>
              <a:t>/*</a:t>
            </a:r>
            <a:r>
              <a:rPr kumimoji="1" lang="ja-JP" altLang="en-US"/>
              <a:t>そもそも、アプリケーションの状態を保存しようとしても</a:t>
            </a:r>
            <a:r>
              <a:rPr kumimoji="1" lang="en-US" altLang="ja-JP" dirty="0"/>
              <a:t>Enclave</a:t>
            </a:r>
            <a:r>
              <a:rPr kumimoji="1" lang="ja-JP" altLang="en-US"/>
              <a:t>にアクセスできずエラーになり保存が出来ない</a:t>
            </a:r>
            <a:endParaRPr kumimoji="1" lang="en-US" altLang="ja-JP" dirty="0"/>
          </a:p>
        </p:txBody>
      </p:sp>
      <p:sp>
        <p:nvSpPr>
          <p:cNvPr id="4" name="スライド番号プレースホルダー 3"/>
          <p:cNvSpPr>
            <a:spLocks noGrp="1"/>
          </p:cNvSpPr>
          <p:nvPr>
            <p:ph type="sldNum" sz="quarter" idx="10"/>
          </p:nvPr>
        </p:nvSpPr>
        <p:spPr/>
        <p:txBody>
          <a:bodyPr/>
          <a:lstStyle/>
          <a:p>
            <a:fld id="{A9F4E39A-A0B9-4C4D-AE0E-099FA1D8CEC9}" type="slidenum">
              <a:rPr kumimoji="1" lang="ja-JP" altLang="en-US" smtClean="0"/>
              <a:t>5</a:t>
            </a:fld>
            <a:endParaRPr kumimoji="1" lang="ja-JP" altLang="en-US"/>
          </a:p>
        </p:txBody>
      </p:sp>
    </p:spTree>
    <p:extLst>
      <p:ext uri="{BB962C8B-B14F-4D97-AF65-F5344CB8AC3E}">
        <p14:creationId xmlns:p14="http://schemas.microsoft.com/office/powerpoint/2010/main" val="2774833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3:50</a:t>
            </a:r>
            <a:r>
              <a:rPr lang="ja-JP" altLang="en-US"/>
              <a:t>そこで、</a:t>
            </a:r>
            <a:r>
              <a:rPr lang="en-US" altLang="ja-JP" dirty="0"/>
              <a:t>SGX</a:t>
            </a:r>
            <a:r>
              <a:rPr lang="ja-JP" altLang="en-US"/>
              <a:t>アプリケーションのマイグレーションを実現する機構である</a:t>
            </a:r>
            <a:r>
              <a:rPr lang="en-US" altLang="ja-JP" dirty="0" err="1"/>
              <a:t>MigSGX</a:t>
            </a:r>
            <a:r>
              <a:rPr lang="ja-JP" altLang="en-US"/>
              <a:t>を提案します。</a:t>
            </a:r>
            <a:r>
              <a:rPr lang="en-US" altLang="ja-JP" dirty="0" err="1"/>
              <a:t>MigSGX</a:t>
            </a:r>
            <a:r>
              <a:rPr lang="ja-JP" altLang="en-US"/>
              <a:t>では</a:t>
            </a:r>
            <a:r>
              <a:rPr lang="en-US" altLang="ja-JP" dirty="0"/>
              <a:t>Enclave</a:t>
            </a:r>
            <a:r>
              <a:rPr lang="ja-JP" altLang="en-US"/>
              <a:t>自身がそのメモリ内容を</a:t>
            </a:r>
            <a:r>
              <a:rPr lang="en-US" altLang="ja-JP" dirty="0"/>
              <a:t>Enclave</a:t>
            </a:r>
            <a:r>
              <a:rPr lang="ja-JP" altLang="en-US"/>
              <a:t>外部のメモリに保存します。この際に</a:t>
            </a:r>
            <a:r>
              <a:rPr lang="en-US" altLang="ja-JP" dirty="0"/>
              <a:t>CPU</a:t>
            </a:r>
            <a:r>
              <a:rPr lang="ja-JP" altLang="en-US"/>
              <a:t>に依存しない鍵を使って暗号化します。これにより別の</a:t>
            </a:r>
            <a:r>
              <a:rPr lang="en-US" altLang="ja-JP" dirty="0"/>
              <a:t>CPU</a:t>
            </a:r>
            <a:r>
              <a:rPr lang="ja-JP" altLang="en-US"/>
              <a:t>でも</a:t>
            </a:r>
            <a:r>
              <a:rPr lang="en-US" altLang="ja-JP" dirty="0"/>
              <a:t>Enclave</a:t>
            </a:r>
            <a:r>
              <a:rPr lang="ja-JP" altLang="en-US"/>
              <a:t>メモリを復元可能です。また、</a:t>
            </a:r>
            <a:r>
              <a:rPr lang="en-US" altLang="ja-JP" dirty="0"/>
              <a:t>Enclave</a:t>
            </a:r>
            <a:r>
              <a:rPr lang="ja-JP" altLang="en-US"/>
              <a:t>内で扱う情報が膨大になり</a:t>
            </a:r>
            <a:r>
              <a:rPr lang="en-US" altLang="ja-JP" dirty="0"/>
              <a:t>Enclave</a:t>
            </a:r>
            <a:r>
              <a:rPr lang="ja-JP" altLang="en-US"/>
              <a:t>メモリが巨大になった場合でも、</a:t>
            </a:r>
            <a:r>
              <a:rPr lang="en-US" altLang="ja-JP" dirty="0"/>
              <a:t>(</a:t>
            </a:r>
            <a:r>
              <a:rPr lang="ja-JP" altLang="en-US"/>
              <a:t>従来手法より</a:t>
            </a:r>
            <a:r>
              <a:rPr lang="en-US" altLang="ja-JP" dirty="0"/>
              <a:t>)</a:t>
            </a:r>
            <a:r>
              <a:rPr lang="ja-JP" altLang="en-US"/>
              <a:t>効率よくマイグレーション可能な実装を行いました。</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t>これらの機能を</a:t>
            </a:r>
            <a:r>
              <a:rPr lang="en-US" altLang="ja-JP" dirty="0" err="1"/>
              <a:t>MigSGX</a:t>
            </a:r>
            <a:r>
              <a:rPr lang="ja-JP" altLang="en-US"/>
              <a:t>ライブラリで提供することで開発者がマイグレーションのための処理を意識することなく開発を行えるようにしました。</a:t>
            </a:r>
            <a:r>
              <a:rPr lang="en-US" altLang="ja-JP" dirty="0"/>
              <a:t>End:4:50/1:00</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a:t>※</a:t>
            </a:r>
            <a:r>
              <a:rPr lang="en-US" altLang="ja-JP" dirty="0" err="1"/>
              <a:t>MigSGX</a:t>
            </a:r>
            <a:r>
              <a:rPr lang="en-US" altLang="ja-JP" dirty="0"/>
              <a:t>: SGX Application Migration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A9F4E39A-A0B9-4C4D-AE0E-099FA1D8CEC9}" type="slidenum">
              <a:rPr kumimoji="1" lang="ja-JP" altLang="en-US" smtClean="0"/>
              <a:t>6</a:t>
            </a:fld>
            <a:endParaRPr kumimoji="1" lang="ja-JP" altLang="en-US"/>
          </a:p>
        </p:txBody>
      </p:sp>
    </p:spTree>
    <p:extLst>
      <p:ext uri="{BB962C8B-B14F-4D97-AF65-F5344CB8AC3E}">
        <p14:creationId xmlns:p14="http://schemas.microsoft.com/office/powerpoint/2010/main" val="2204225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4:50 </a:t>
            </a:r>
            <a:r>
              <a:rPr kumimoji="1" lang="ja-JP" altLang="en-US"/>
              <a:t>それでは</a:t>
            </a:r>
            <a:r>
              <a:rPr kumimoji="1" lang="en-US" altLang="ja-JP" dirty="0" err="1"/>
              <a:t>MigSGX</a:t>
            </a:r>
            <a:r>
              <a:rPr kumimoji="1" lang="ja-JP" altLang="en-US"/>
              <a:t>によるマイグレーション手順について説明します。マイグレーション開始時に、まず、</a:t>
            </a:r>
            <a:r>
              <a:rPr kumimoji="1" lang="en-US" altLang="ja-JP" dirty="0" err="1"/>
              <a:t>MigSGX</a:t>
            </a:r>
            <a:r>
              <a:rPr kumimoji="1" lang="ja-JP" altLang="en-US"/>
              <a:t>マネージャは</a:t>
            </a:r>
            <a:r>
              <a:rPr kumimoji="1" lang="en-US" altLang="ja-JP" dirty="0" err="1"/>
              <a:t>MigSGX</a:t>
            </a:r>
            <a:r>
              <a:rPr kumimoji="1" lang="ja-JP" altLang="en-US"/>
              <a:t>ランタイムと通信を行い、</a:t>
            </a:r>
            <a:r>
              <a:rPr kumimoji="1" lang="en-US" altLang="ja-JP" dirty="0"/>
              <a:t>Enclave</a:t>
            </a:r>
            <a:r>
              <a:rPr kumimoji="1" lang="ja-JP" altLang="en-US"/>
              <a:t>の保存開始を指示します。</a:t>
            </a:r>
            <a:r>
              <a:rPr kumimoji="1" lang="en-US" altLang="ja-JP" dirty="0" err="1"/>
              <a:t>MigSGX</a:t>
            </a:r>
            <a:r>
              <a:rPr kumimoji="1" lang="ja-JP" altLang="en-US"/>
              <a:t>ランタイムは</a:t>
            </a:r>
            <a:r>
              <a:rPr kumimoji="1" lang="en-US" altLang="ja-JP" dirty="0"/>
              <a:t>Enclave</a:t>
            </a:r>
            <a:r>
              <a:rPr kumimoji="1" lang="ja-JP" altLang="en-US"/>
              <a:t>内部の</a:t>
            </a:r>
            <a:r>
              <a:rPr kumimoji="1" lang="en-US" altLang="ja-JP" dirty="0" err="1"/>
              <a:t>MigSGX</a:t>
            </a:r>
            <a:r>
              <a:rPr kumimoji="1" lang="ja-JP" altLang="en-US"/>
              <a:t>ライブラリを呼び出して</a:t>
            </a:r>
            <a:r>
              <a:rPr kumimoji="1" lang="en-US" altLang="ja-JP" dirty="0"/>
              <a:t>Enclave</a:t>
            </a:r>
            <a:r>
              <a:rPr kumimoji="1" lang="ja-JP" altLang="en-US"/>
              <a:t>メモリを外部に保存させます。そしてその</a:t>
            </a:r>
            <a:r>
              <a:rPr kumimoji="1" lang="en-US" altLang="ja-JP" dirty="0"/>
              <a:t>Enclave</a:t>
            </a:r>
            <a:r>
              <a:rPr kumimoji="1" lang="ja-JP" altLang="en-US"/>
              <a:t>の状態データを</a:t>
            </a:r>
            <a:r>
              <a:rPr kumimoji="1" lang="en-US" altLang="ja-JP" dirty="0" err="1"/>
              <a:t>MigSGX</a:t>
            </a:r>
            <a:r>
              <a:rPr kumimoji="1" lang="ja-JP" altLang="en-US"/>
              <a:t>マネージャが移送先ホストへ転送します。</a:t>
            </a:r>
            <a:r>
              <a:rPr kumimoji="1" lang="en-US" altLang="ja-JP" dirty="0"/>
              <a:t>Enclave</a:t>
            </a:r>
            <a:r>
              <a:rPr kumimoji="1" lang="ja-JP" altLang="en-US"/>
              <a:t>メモリの保存が終わると、</a:t>
            </a:r>
            <a:r>
              <a:rPr kumimoji="1" lang="en-US" altLang="ja-JP" dirty="0" err="1"/>
              <a:t>MigSGX</a:t>
            </a:r>
            <a:r>
              <a:rPr kumimoji="1" lang="ja-JP" altLang="en-US"/>
              <a:t>マネージャは</a:t>
            </a:r>
            <a:r>
              <a:rPr kumimoji="1" lang="en-US" altLang="ja-JP" dirty="0"/>
              <a:t>SGX</a:t>
            </a:r>
            <a:r>
              <a:rPr kumimoji="1" lang="ja-JP" altLang="en-US"/>
              <a:t>アプリケーション全体の状態を取得し、移送先ホストへ転送します。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End:5:50/1:00</a:t>
            </a:r>
          </a:p>
          <a:p>
            <a:endParaRPr kumimoji="1" lang="ja-JP" altLang="en-US" dirty="0"/>
          </a:p>
        </p:txBody>
      </p:sp>
      <p:sp>
        <p:nvSpPr>
          <p:cNvPr id="4" name="スライド番号プレースホルダー 3"/>
          <p:cNvSpPr>
            <a:spLocks noGrp="1"/>
          </p:cNvSpPr>
          <p:nvPr>
            <p:ph type="sldNum" sz="quarter" idx="10"/>
          </p:nvPr>
        </p:nvSpPr>
        <p:spPr/>
        <p:txBody>
          <a:bodyPr/>
          <a:lstStyle/>
          <a:p>
            <a:fld id="{A9F4E39A-A0B9-4C4D-AE0E-099FA1D8CEC9}" type="slidenum">
              <a:rPr kumimoji="1" lang="ja-JP" altLang="en-US" smtClean="0"/>
              <a:t>7</a:t>
            </a:fld>
            <a:endParaRPr kumimoji="1" lang="ja-JP" altLang="en-US"/>
          </a:p>
        </p:txBody>
      </p:sp>
    </p:spTree>
    <p:extLst>
      <p:ext uri="{BB962C8B-B14F-4D97-AF65-F5344CB8AC3E}">
        <p14:creationId xmlns:p14="http://schemas.microsoft.com/office/powerpoint/2010/main" val="1675780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5:50 </a:t>
            </a:r>
            <a:r>
              <a:rPr kumimoji="1" lang="ja-JP" altLang="en-US"/>
              <a:t>移送先ホストでは、</a:t>
            </a:r>
            <a:r>
              <a:rPr kumimoji="1" lang="en-US" altLang="ja-JP" dirty="0"/>
              <a:t>SGX</a:t>
            </a:r>
            <a:r>
              <a:rPr kumimoji="1" lang="ja-JP" altLang="en-US"/>
              <a:t>アプリケーションのメモリ状態が転送させてくると、これを用いて</a:t>
            </a:r>
            <a:r>
              <a:rPr kumimoji="1" lang="en-US" altLang="ja-JP" dirty="0"/>
              <a:t>SGX</a:t>
            </a:r>
            <a:r>
              <a:rPr kumimoji="1" lang="ja-JP" altLang="en-US"/>
              <a:t>アプリケーションを復元します。</a:t>
            </a:r>
            <a:r>
              <a:rPr kumimoji="1" lang="en-US" altLang="ja-JP" dirty="0"/>
              <a:t>SGX</a:t>
            </a:r>
            <a:r>
              <a:rPr kumimoji="1" lang="ja-JP" altLang="en-US"/>
              <a:t>アプリケーションの実行が再開されると先程と同様の手順で</a:t>
            </a:r>
            <a:r>
              <a:rPr kumimoji="1" lang="en-US" altLang="ja-JP" dirty="0" err="1"/>
              <a:t>MigSGX</a:t>
            </a:r>
            <a:r>
              <a:rPr kumimoji="1" lang="ja-JP" altLang="en-US"/>
              <a:t>マネージャがランタイムと通信を行い、</a:t>
            </a:r>
            <a:r>
              <a:rPr kumimoji="1" lang="en-US" altLang="ja-JP" dirty="0"/>
              <a:t>Enclave</a:t>
            </a:r>
            <a:r>
              <a:rPr kumimoji="1" lang="ja-JP" altLang="en-US"/>
              <a:t>の復元を指示します。</a:t>
            </a:r>
            <a:r>
              <a:rPr kumimoji="1" lang="en-US" altLang="ja-JP" dirty="0"/>
              <a:t>End:6:20/0:30</a:t>
            </a:r>
          </a:p>
        </p:txBody>
      </p:sp>
      <p:sp>
        <p:nvSpPr>
          <p:cNvPr id="4" name="スライド番号プレースホルダー 3"/>
          <p:cNvSpPr>
            <a:spLocks noGrp="1"/>
          </p:cNvSpPr>
          <p:nvPr>
            <p:ph type="sldNum" sz="quarter" idx="10"/>
          </p:nvPr>
        </p:nvSpPr>
        <p:spPr/>
        <p:txBody>
          <a:bodyPr/>
          <a:lstStyle/>
          <a:p>
            <a:fld id="{A9F4E39A-A0B9-4C4D-AE0E-099FA1D8CEC9}" type="slidenum">
              <a:rPr kumimoji="1" lang="ja-JP" altLang="en-US" smtClean="0"/>
              <a:t>8</a:t>
            </a:fld>
            <a:endParaRPr kumimoji="1" lang="ja-JP" altLang="en-US"/>
          </a:p>
        </p:txBody>
      </p:sp>
    </p:spTree>
    <p:extLst>
      <p:ext uri="{BB962C8B-B14F-4D97-AF65-F5344CB8AC3E}">
        <p14:creationId xmlns:p14="http://schemas.microsoft.com/office/powerpoint/2010/main" val="2734442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rgbClr val="FF0000"/>
                </a:solidFill>
                <a:latin typeface="MS PGothic" charset="-128"/>
                <a:ea typeface="MS PGothic" charset="-128"/>
                <a:cs typeface="MS PGothic" charset="-128"/>
              </a:rPr>
              <a:t>6:20 </a:t>
            </a:r>
            <a:r>
              <a:rPr kumimoji="1" lang="ja-JP" altLang="en-US" sz="1200">
                <a:solidFill>
                  <a:srgbClr val="FF0000"/>
                </a:solidFill>
                <a:latin typeface="MS PGothic" charset="-128"/>
                <a:ea typeface="MS PGothic" charset="-128"/>
                <a:cs typeface="MS PGothic" charset="-128"/>
              </a:rPr>
              <a:t>続いて、</a:t>
            </a:r>
            <a:r>
              <a:rPr kumimoji="1" lang="en-US" altLang="ja-JP" sz="1200" dirty="0">
                <a:solidFill>
                  <a:srgbClr val="FF0000"/>
                </a:solidFill>
                <a:latin typeface="MS PGothic" charset="-128"/>
                <a:ea typeface="MS PGothic" charset="-128"/>
                <a:cs typeface="MS PGothic" charset="-128"/>
              </a:rPr>
              <a:t>Enclave</a:t>
            </a:r>
            <a:r>
              <a:rPr kumimoji="1" lang="ja-JP" altLang="en-US" sz="1200">
                <a:solidFill>
                  <a:srgbClr val="FF0000"/>
                </a:solidFill>
                <a:latin typeface="MS PGothic" charset="-128"/>
                <a:ea typeface="MS PGothic" charset="-128"/>
                <a:cs typeface="MS PGothic" charset="-128"/>
              </a:rPr>
              <a:t>メモリの保存手順について詳しく説明していきます。まず、</a:t>
            </a:r>
            <a:r>
              <a:rPr kumimoji="1" lang="en-US" altLang="ja-JP" sz="1200" dirty="0" err="1">
                <a:solidFill>
                  <a:srgbClr val="FF0000"/>
                </a:solidFill>
                <a:latin typeface="MS PGothic" charset="-128"/>
                <a:ea typeface="MS PGothic" charset="-128"/>
                <a:cs typeface="MS PGothic" charset="-128"/>
              </a:rPr>
              <a:t>MigSGX</a:t>
            </a:r>
            <a:r>
              <a:rPr kumimoji="1" lang="ja-JP" altLang="en-US" sz="1200">
                <a:solidFill>
                  <a:srgbClr val="FF0000"/>
                </a:solidFill>
                <a:latin typeface="MS PGothic" charset="-128"/>
                <a:ea typeface="MS PGothic" charset="-128"/>
                <a:cs typeface="MS PGothic" charset="-128"/>
              </a:rPr>
              <a:t>ランタイムは</a:t>
            </a:r>
            <a:r>
              <a:rPr kumimoji="1" lang="en-US" altLang="ja-JP" sz="1200" dirty="0" err="1">
                <a:solidFill>
                  <a:srgbClr val="FF0000"/>
                </a:solidFill>
                <a:latin typeface="MS PGothic" charset="-128"/>
                <a:ea typeface="MS PGothic" charset="-128"/>
                <a:cs typeface="MS PGothic" charset="-128"/>
              </a:rPr>
              <a:t>Ecall</a:t>
            </a:r>
            <a:r>
              <a:rPr kumimoji="1" lang="ja-JP" altLang="en-US" sz="1200">
                <a:solidFill>
                  <a:srgbClr val="FF0000"/>
                </a:solidFill>
                <a:latin typeface="MS PGothic" charset="-128"/>
                <a:ea typeface="MS PGothic" charset="-128"/>
                <a:cs typeface="MS PGothic" charset="-128"/>
              </a:rPr>
              <a:t>と呼ばれる、</a:t>
            </a:r>
            <a:r>
              <a:rPr kumimoji="1" lang="ja-JP" altLang="en-US" sz="1200" kern="1200">
                <a:solidFill>
                  <a:schemeClr val="tx1"/>
                </a:solidFill>
                <a:effectLst/>
                <a:latin typeface="+mn-lt"/>
                <a:ea typeface="+mn-ea"/>
                <a:cs typeface="+mn-cs"/>
              </a:rPr>
              <a:t>アプリケーション開発者が指定した関数だけを安全に呼び出せる</a:t>
            </a:r>
            <a:r>
              <a:rPr kumimoji="1" lang="en-US" altLang="ja-JP" sz="1200" kern="1200" dirty="0">
                <a:solidFill>
                  <a:schemeClr val="tx1"/>
                </a:solidFill>
                <a:effectLst/>
                <a:latin typeface="+mn-lt"/>
                <a:ea typeface="+mn-ea"/>
                <a:cs typeface="+mn-cs"/>
              </a:rPr>
              <a:t>SGX</a:t>
            </a:r>
            <a:r>
              <a:rPr kumimoji="1" lang="ja-JP" altLang="en-US" sz="1200" kern="1200">
                <a:solidFill>
                  <a:schemeClr val="tx1"/>
                </a:solidFill>
                <a:effectLst/>
                <a:latin typeface="+mn-lt"/>
                <a:ea typeface="+mn-ea"/>
                <a:cs typeface="+mn-cs"/>
              </a:rPr>
              <a:t>の機構を用いて、</a:t>
            </a:r>
            <a:r>
              <a:rPr kumimoji="1" lang="en-US" altLang="ja-JP" sz="1200" kern="1200" dirty="0" err="1">
                <a:solidFill>
                  <a:schemeClr val="tx1"/>
                </a:solidFill>
                <a:effectLst/>
                <a:latin typeface="+mn-lt"/>
                <a:ea typeface="+mn-ea"/>
                <a:cs typeface="+mn-cs"/>
              </a:rPr>
              <a:t>MigSGX</a:t>
            </a:r>
            <a:r>
              <a:rPr kumimoji="1" lang="ja-JP" altLang="en-US" sz="1200" kern="1200">
                <a:solidFill>
                  <a:schemeClr val="tx1"/>
                </a:solidFill>
                <a:effectLst/>
                <a:latin typeface="+mn-lt"/>
                <a:ea typeface="+mn-ea"/>
                <a:cs typeface="+mn-cs"/>
              </a:rPr>
              <a:t>ライブラリのメモリ保存関数を呼び出します。</a:t>
            </a:r>
            <a:r>
              <a:rPr kumimoji="1" lang="ja-JP" altLang="en-US" sz="1200">
                <a:solidFill>
                  <a:srgbClr val="FF0000"/>
                </a:solidFill>
                <a:latin typeface="MS PGothic" charset="-128"/>
                <a:ea typeface="MS PGothic" charset="-128"/>
              </a:rPr>
              <a:t>このメモリ保存関数は</a:t>
            </a:r>
            <a:r>
              <a:rPr kumimoji="1" lang="en-US" altLang="ja-JP" sz="1200" dirty="0">
                <a:solidFill>
                  <a:srgbClr val="FF0000"/>
                </a:solidFill>
                <a:latin typeface="MS PGothic" charset="-128"/>
                <a:ea typeface="MS PGothic" charset="-128"/>
              </a:rPr>
              <a:t>Enclave</a:t>
            </a:r>
            <a:r>
              <a:rPr kumimoji="1" lang="ja-JP" altLang="en-US" sz="1200">
                <a:solidFill>
                  <a:srgbClr val="FF0000"/>
                </a:solidFill>
                <a:latin typeface="MS PGothic" charset="-128"/>
                <a:ea typeface="MS PGothic" charset="-128"/>
              </a:rPr>
              <a:t>の内部状態として、ヒープ領域、データ領域を</a:t>
            </a:r>
            <a:r>
              <a:rPr kumimoji="1" lang="en-US" altLang="ja-JP" sz="1200" dirty="0" err="1">
                <a:solidFill>
                  <a:srgbClr val="FF0000"/>
                </a:solidFill>
                <a:latin typeface="MS PGothic" charset="-128"/>
                <a:ea typeface="MS PGothic" charset="-128"/>
              </a:rPr>
              <a:t>EnclaveID</a:t>
            </a:r>
            <a:r>
              <a:rPr kumimoji="1" lang="ja-JP" altLang="en-US" sz="1200">
                <a:solidFill>
                  <a:srgbClr val="FF0000"/>
                </a:solidFill>
                <a:latin typeface="MS PGothic" charset="-128"/>
                <a:ea typeface="MS PGothic" charset="-128"/>
              </a:rPr>
              <a:t>と共に外部メモリへ保存します。この際、外部メモリは攻撃を受ける可能性があるため、</a:t>
            </a:r>
            <a:r>
              <a:rPr kumimoji="1" lang="en-US" altLang="ja-JP" sz="1200" dirty="0">
                <a:solidFill>
                  <a:srgbClr val="FF0000"/>
                </a:solidFill>
                <a:latin typeface="MS PGothic" charset="-128"/>
                <a:ea typeface="MS PGothic" charset="-128"/>
              </a:rPr>
              <a:t>CPU</a:t>
            </a:r>
            <a:r>
              <a:rPr kumimoji="1" lang="ja-JP" altLang="en-US" sz="1200">
                <a:solidFill>
                  <a:srgbClr val="FF0000"/>
                </a:solidFill>
                <a:latin typeface="MS PGothic" charset="-128"/>
                <a:ea typeface="MS PGothic" charset="-128"/>
              </a:rPr>
              <a:t>に依存しない鍵を用いて暗号化して書き出します。この鍵は移送先と共有します。最後に、</a:t>
            </a:r>
            <a:r>
              <a:rPr kumimoji="1" lang="en-US" altLang="ja-JP" sz="1200" dirty="0">
                <a:solidFill>
                  <a:srgbClr val="FF0000"/>
                </a:solidFill>
                <a:latin typeface="MS PGothic" charset="-128"/>
                <a:ea typeface="MS PGothic" charset="-128"/>
              </a:rPr>
              <a:t>Enclave</a:t>
            </a:r>
            <a:r>
              <a:rPr kumimoji="1" lang="ja-JP" altLang="en-US" sz="1200">
                <a:solidFill>
                  <a:srgbClr val="FF0000"/>
                </a:solidFill>
                <a:latin typeface="MS PGothic" charset="-128"/>
                <a:ea typeface="MS PGothic" charset="-128"/>
              </a:rPr>
              <a:t>は必要ないので終了します。</a:t>
            </a:r>
            <a:r>
              <a:rPr kumimoji="1" lang="en-US" altLang="ja-JP" dirty="0"/>
              <a:t>End:7:30/1:10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solidFill>
                <a:srgbClr val="FF0000"/>
              </a:solidFill>
              <a:latin typeface="MS PGothic" charset="-128"/>
              <a:ea typeface="MS PGothic"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a:solidFill>
                  <a:srgbClr val="FF0000"/>
                </a:solidFill>
                <a:latin typeface="MS PGothic" charset="-128"/>
                <a:ea typeface="MS PGothic" charset="-128"/>
              </a:rPr>
              <a:t>ヒープ領域とは：</a:t>
            </a:r>
            <a:r>
              <a:rPr lang="en-US" altLang="ja-JP" dirty="0"/>
              <a:t>malloc</a:t>
            </a:r>
            <a:r>
              <a:rPr lang="ja-JP" altLang="en-US"/>
              <a:t>等で動的に確保される領域</a:t>
            </a:r>
            <a:endParaRPr kumimoji="1" lang="en-US" altLang="ja-JP" sz="1200" dirty="0">
              <a:solidFill>
                <a:srgbClr val="FF0000"/>
              </a:solidFill>
              <a:latin typeface="MS PGothic" charset="-128"/>
              <a:ea typeface="MS PGothic"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a:solidFill>
                  <a:srgbClr val="FF0000"/>
                </a:solidFill>
                <a:latin typeface="MS PGothic" charset="-128"/>
                <a:ea typeface="MS PGothic" charset="-128"/>
              </a:rPr>
              <a:t>データ領域：</a:t>
            </a:r>
            <a:r>
              <a:rPr lang="ja-JP" altLang="en-US"/>
              <a:t>大域変数または静的変数のために確保される領域</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rgbClr val="FF0000"/>
                </a:solidFill>
                <a:latin typeface="MS PGothic" charset="-128"/>
                <a:ea typeface="MS PGothic" charset="-128"/>
              </a:rPr>
              <a:t>/*Enclave</a:t>
            </a:r>
            <a:r>
              <a:rPr kumimoji="1" lang="ja-JP" altLang="en-US" sz="1200">
                <a:solidFill>
                  <a:srgbClr val="FF0000"/>
                </a:solidFill>
                <a:latin typeface="MS PGothic" charset="-128"/>
                <a:ea typeface="MS PGothic" charset="-128"/>
              </a:rPr>
              <a:t>領域は使えなくなるってより、マネージャがアクセスできずに保存エラーになるから消す</a:t>
            </a:r>
            <a:endParaRPr kumimoji="1" lang="en-US" altLang="ja-JP" sz="1200" dirty="0">
              <a:solidFill>
                <a:srgbClr val="FF0000"/>
              </a:solidFill>
              <a:latin typeface="MS PGothic" charset="-128"/>
              <a:ea typeface="MS PGothic"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10"/>
          </p:nvPr>
        </p:nvSpPr>
        <p:spPr/>
        <p:txBody>
          <a:bodyPr/>
          <a:lstStyle/>
          <a:p>
            <a:fld id="{A9F4E39A-A0B9-4C4D-AE0E-099FA1D8CEC9}" type="slidenum">
              <a:rPr kumimoji="1" lang="ja-JP" altLang="en-US" smtClean="0"/>
              <a:t>9</a:t>
            </a:fld>
            <a:endParaRPr kumimoji="1" lang="ja-JP" altLang="en-US"/>
          </a:p>
        </p:txBody>
      </p:sp>
    </p:spTree>
    <p:extLst>
      <p:ext uri="{BB962C8B-B14F-4D97-AF65-F5344CB8AC3E}">
        <p14:creationId xmlns:p14="http://schemas.microsoft.com/office/powerpoint/2010/main" val="2150373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sp>
        <p:nvSpPr>
          <p:cNvPr id="4" name="Date Placeholder 3"/>
          <p:cNvSpPr>
            <a:spLocks noGrp="1"/>
          </p:cNvSpPr>
          <p:nvPr>
            <p:ph type="dt" sz="half" idx="10"/>
          </p:nvPr>
        </p:nvSpPr>
        <p:spPr/>
        <p:txBody>
          <a:bodyPr/>
          <a:lstStyle/>
          <a:p>
            <a:fld id="{8182BDE9-7B0A-EC44-A483-91E71A729D99}" type="datetime1">
              <a:rPr kumimoji="1" lang="ja-JP" altLang="en-US" smtClean="0"/>
              <a:t>2019/2/27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sz="2400">
                <a:solidFill>
                  <a:schemeClr val="tx1"/>
                </a:solidFill>
              </a:defRPr>
            </a:lvl1pPr>
          </a:lstStyle>
          <a:p>
            <a:fld id="{C6BF4F0F-E9AC-E14D-8A5B-B9D0A2FE0313}" type="slidenum">
              <a:rPr lang="ja-JP" altLang="en-US" smtClean="0"/>
              <a:pPr/>
              <a:t>‹#›</a:t>
            </a:fld>
            <a:endParaRPr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3;&#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D6577A7-5D9C-5141-9083-C555915EC4CF}" type="datetime1">
              <a:rPr kumimoji="1" lang="ja-JP" altLang="en-US" smtClean="0"/>
              <a:t>2019/2/27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6BF4F0F-E9AC-E14D-8A5B-B9D0A2FE0313}"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8BAB84E-2C8D-7C4E-8C54-2E58DAB1606C}" type="datetime1">
              <a:rPr kumimoji="1" lang="ja-JP" altLang="en-US" smtClean="0"/>
              <a:t>2019/2/27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6BF4F0F-E9AC-E14D-8A5B-B9D0A2FE0313}"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normAutofit/>
          </a:bodyPr>
          <a:lstStyle>
            <a:lvl1pPr>
              <a:defRPr sz="2800" baseline="0">
                <a:latin typeface="Calibri" panose="020F0502020204030204" pitchFamily="34" charset="0"/>
                <a:ea typeface="ＭＳ Ｐゴシック" panose="020B0600070205080204" pitchFamily="34" charset="-128"/>
              </a:defRPr>
            </a:lvl1pPr>
            <a:lvl2pPr>
              <a:defRPr sz="2600" baseline="0">
                <a:latin typeface="Calibri" panose="020F0502020204030204" pitchFamily="34" charset="0"/>
                <a:ea typeface="ＭＳ Ｐゴシック" panose="020B0600070205080204" pitchFamily="34" charset="-128"/>
              </a:defRPr>
            </a:lvl2pPr>
            <a:lvl3pPr>
              <a:defRPr sz="2400" baseline="0">
                <a:latin typeface="Calibri" panose="020F0502020204030204" pitchFamily="34" charset="0"/>
                <a:ea typeface="ＭＳ Ｐゴシック" panose="020B0600070205080204" pitchFamily="34" charset="-128"/>
              </a:defRPr>
            </a:lvl3pPr>
            <a:lvl4pPr>
              <a:defRPr sz="2000" baseline="0">
                <a:latin typeface="Calibri" panose="020F0502020204030204" pitchFamily="34" charset="0"/>
                <a:ea typeface="ＭＳ Ｐゴシック" panose="020B0600070205080204" pitchFamily="34" charset="-128"/>
              </a:defRPr>
            </a:lvl4pPr>
            <a:lvl5pPr>
              <a:defRPr sz="2000" baseline="0">
                <a:latin typeface="Calibri" panose="020F0502020204030204" pitchFamily="34" charset="0"/>
                <a:ea typeface="ＭＳ Ｐゴシック" panose="020B0600070205080204" pitchFamily="34"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8C2CEFA4-D55E-EB47-9A8C-DADFB1CA19B7}" type="datetime1">
              <a:rPr kumimoji="1" lang="ja-JP" altLang="en-US" smtClean="0"/>
              <a:t>2019/2/27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sz="2400">
                <a:solidFill>
                  <a:schemeClr val="tx1"/>
                </a:solidFill>
              </a:defRPr>
            </a:lvl1pPr>
          </a:lstStyle>
          <a:p>
            <a:fld id="{C6BF4F0F-E9AC-E14D-8A5B-B9D0A2FE0313}" type="slidenum">
              <a:rPr lang="ja-JP" altLang="en-US" smtClean="0"/>
              <a:pPr/>
              <a:t>‹#›</a:t>
            </a:fld>
            <a:endParaRPr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dirty="0"/>
              <a:t>マスター テキストの書式設定</a:t>
            </a:r>
          </a:p>
        </p:txBody>
      </p:sp>
      <p:sp>
        <p:nvSpPr>
          <p:cNvPr id="4" name="Date Placeholder 3"/>
          <p:cNvSpPr>
            <a:spLocks noGrp="1"/>
          </p:cNvSpPr>
          <p:nvPr>
            <p:ph type="dt" sz="half" idx="10"/>
          </p:nvPr>
        </p:nvSpPr>
        <p:spPr/>
        <p:txBody>
          <a:bodyPr/>
          <a:lstStyle/>
          <a:p>
            <a:fld id="{FE82E026-DC07-D24C-ADC3-F43251820B08}" type="datetime1">
              <a:rPr kumimoji="1" lang="ja-JP" altLang="en-US" smtClean="0"/>
              <a:t>2019/2/27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sz="2400">
                <a:solidFill>
                  <a:schemeClr val="tx1"/>
                </a:solidFill>
              </a:defRPr>
            </a:lvl1pPr>
          </a:lstStyle>
          <a:p>
            <a:fld id="{C6BF4F0F-E9AC-E14D-8A5B-B9D0A2FE0313}" type="slidenum">
              <a:rPr lang="ja-JP" altLang="en-US" smtClean="0"/>
              <a:pPr/>
              <a:t>‹#›</a:t>
            </a:fld>
            <a:endParaRPr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BF75376-5B92-3943-8694-BBA1FFF549B2}" type="datetime1">
              <a:rPr kumimoji="1" lang="ja-JP" altLang="en-US" smtClean="0"/>
              <a:t>2019/2/27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C6BF4F0F-E9AC-E14D-8A5B-B9D0A2FE0313}" type="slidenum">
              <a:rPr lang="ja-JP" altLang="en-US" smtClean="0"/>
              <a:pPr/>
              <a:t>‹#›</a:t>
            </a:fld>
            <a:endParaRPr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4D94544-A2E3-E44C-8119-459933B26835}" type="datetime1">
              <a:rPr kumimoji="1" lang="ja-JP" altLang="en-US" smtClean="0"/>
              <a:t>2019/2/27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6BF4F0F-E9AC-E14D-8A5B-B9D0A2FE0313}"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7636C51-0C13-AD4C-A888-68A07355EB22}" type="datetime1">
              <a:rPr kumimoji="1" lang="ja-JP" altLang="en-US" smtClean="0"/>
              <a:t>2019/2/27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6BF4F0F-E9AC-E14D-8A5B-B9D0A2FE0313}"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F3CFC1-4E6A-C84A-B68D-E9DFAACE009A}" type="datetime1">
              <a:rPr kumimoji="1" lang="ja-JP" altLang="en-US" smtClean="0"/>
              <a:t>2019/2/27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6BF4F0F-E9AC-E14D-8A5B-B9D0A2FE0313}"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3;&#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FCDE491-D68D-1E46-8866-86CCA687380F}" type="datetime1">
              <a:rPr kumimoji="1" lang="ja-JP" altLang="en-US" smtClean="0"/>
              <a:t>2019/2/27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6BF4F0F-E9AC-E14D-8A5B-B9D0A2FE0313}"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A69559F-FA6B-FB4C-AF3F-528BD5C2E7AE}" type="datetime1">
              <a:rPr kumimoji="1" lang="ja-JP" altLang="en-US" smtClean="0"/>
              <a:t>2019/2/27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6BF4F0F-E9AC-E14D-8A5B-B9D0A2FE0313}"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60B4A4-114D-8443-9DAF-0E308E8A388D}" type="datetime1">
              <a:rPr kumimoji="1" lang="ja-JP" altLang="en-US" smtClean="0"/>
              <a:t>2019/2/27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3200">
                <a:solidFill>
                  <a:schemeClr val="tx1">
                    <a:tint val="75000"/>
                  </a:schemeClr>
                </a:solidFill>
              </a:defRPr>
            </a:lvl1pPr>
          </a:lstStyle>
          <a:p>
            <a:fld id="{C6BF4F0F-E9AC-E14D-8A5B-B9D0A2FE0313}" type="slidenum">
              <a:rPr lang="ja-JP" altLang="en-US" smtClean="0"/>
              <a:pPr/>
              <a:t>‹#›</a:t>
            </a:fld>
            <a:endParaRPr lang="ja-JP" altLang="en-US" dirty="0"/>
          </a:p>
        </p:txBody>
      </p:sp>
    </p:spTree>
    <p:extLst>
      <p:ext uri="{BB962C8B-B14F-4D97-AF65-F5344CB8AC3E}">
        <p14:creationId xmlns:p14="http://schemas.microsoft.com/office/powerpoint/2010/main" val="8947739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S PGothic" charset="-128"/>
          <a:ea typeface="MS PGothic" charset="-128"/>
          <a:cs typeface="MS PGothic"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S PGothic" charset="-128"/>
          <a:ea typeface="MS PGothic" charset="-128"/>
          <a:cs typeface="MS PGothic"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600" kern="1200">
          <a:solidFill>
            <a:schemeClr val="tx1"/>
          </a:solidFill>
          <a:latin typeface="MS PGothic" charset="-128"/>
          <a:ea typeface="MS PGothic" charset="-128"/>
          <a:cs typeface="MS PGothic"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S PGothic" charset="-128"/>
          <a:ea typeface="MS PGothic" charset="-128"/>
          <a:cs typeface="MS PGothic"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S PGothic" charset="-128"/>
          <a:ea typeface="MS PGothic" charset="-128"/>
          <a:cs typeface="MS PGothic"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S PGothic" charset="-128"/>
          <a:ea typeface="MS PGothic" charset="-128"/>
          <a:cs typeface="MS PGothic"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1.bin"/><Relationship Id="rId5"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em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0.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1.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2.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3.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tif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122363"/>
            <a:ext cx="7772400" cy="2117548"/>
          </a:xfrm>
        </p:spPr>
        <p:txBody>
          <a:bodyPr>
            <a:noAutofit/>
          </a:bodyPr>
          <a:lstStyle/>
          <a:p>
            <a:r>
              <a:rPr lang="en-US" altLang="ja-JP" sz="5400" dirty="0"/>
              <a:t>Intel SGX</a:t>
            </a:r>
            <a:r>
              <a:rPr lang="ja-JP" altLang="en-US" sz="5400"/>
              <a:t>を利用する</a:t>
            </a:r>
            <a:r>
              <a:rPr lang="en-US" altLang="ja-JP" sz="5400" dirty="0"/>
              <a:t/>
            </a:r>
            <a:br>
              <a:rPr lang="en-US" altLang="ja-JP" sz="5400" dirty="0"/>
            </a:br>
            <a:r>
              <a:rPr lang="ja-JP" altLang="en-US" sz="5400"/>
              <a:t>巨大なアプリケーションの</a:t>
            </a:r>
            <a:r>
              <a:rPr lang="ja-JP" altLang="en-US" sz="4000"/>
              <a:t/>
            </a:r>
            <a:br>
              <a:rPr lang="ja-JP" altLang="en-US" sz="4000"/>
            </a:br>
            <a:r>
              <a:rPr lang="ja-JP" altLang="en-US" sz="5400"/>
              <a:t>マイグレーション機構 </a:t>
            </a:r>
            <a:endParaRPr lang="ja-JP" altLang="en-US" sz="4000" dirty="0"/>
          </a:p>
        </p:txBody>
      </p:sp>
      <p:sp>
        <p:nvSpPr>
          <p:cNvPr id="3" name="サブタイトル 2"/>
          <p:cNvSpPr>
            <a:spLocks noGrp="1"/>
          </p:cNvSpPr>
          <p:nvPr>
            <p:ph type="subTitle" idx="1"/>
          </p:nvPr>
        </p:nvSpPr>
        <p:spPr>
          <a:xfrm>
            <a:off x="1143000" y="4080052"/>
            <a:ext cx="6858000" cy="1177748"/>
          </a:xfrm>
        </p:spPr>
        <p:txBody>
          <a:bodyPr>
            <a:noAutofit/>
          </a:bodyPr>
          <a:lstStyle/>
          <a:p>
            <a:pPr algn="r"/>
            <a:r>
              <a:rPr kumimoji="1" lang="ja-JP" altLang="en-US" sz="2800" dirty="0"/>
              <a:t>九州</a:t>
            </a:r>
            <a:r>
              <a:rPr kumimoji="1" lang="ja-JP" altLang="en-US" sz="2800"/>
              <a:t>工業</a:t>
            </a:r>
            <a:r>
              <a:rPr lang="ja-JP" altLang="en-US" sz="2800"/>
              <a:t>大学大学院</a:t>
            </a:r>
            <a:endParaRPr lang="en-US" altLang="ja-JP" sz="2800" dirty="0"/>
          </a:p>
          <a:p>
            <a:pPr algn="r"/>
            <a:r>
              <a:rPr lang="ja-JP" altLang="en-US" sz="2800"/>
              <a:t>情報工学府情報創成工学専攻</a:t>
            </a:r>
            <a:endParaRPr lang="en-US" altLang="ja-JP" sz="2800" dirty="0"/>
          </a:p>
          <a:p>
            <a:pPr algn="r"/>
            <a:r>
              <a:rPr lang="ja-JP" altLang="en-US" sz="2800"/>
              <a:t>光来研究室　修士</a:t>
            </a:r>
            <a:r>
              <a:rPr lang="en-US" altLang="ja-JP" sz="2800" dirty="0"/>
              <a:t>2</a:t>
            </a:r>
            <a:r>
              <a:rPr lang="ja-JP" altLang="en-US" sz="2800"/>
              <a:t>年</a:t>
            </a:r>
            <a:endParaRPr lang="en-US" altLang="ja-JP" sz="2800" dirty="0"/>
          </a:p>
          <a:p>
            <a:pPr algn="r"/>
            <a:r>
              <a:rPr lang="ja-JP" altLang="en-US" sz="2800"/>
              <a:t>中島</a:t>
            </a:r>
            <a:r>
              <a:rPr lang="en-US" altLang="ja-JP" sz="2800" dirty="0"/>
              <a:t> </a:t>
            </a:r>
            <a:r>
              <a:rPr lang="ja-JP" altLang="en-US" sz="2800"/>
              <a:t>健児</a:t>
            </a:r>
            <a:endParaRPr kumimoji="1" lang="ja-JP" altLang="en-US" sz="2800" dirty="0"/>
          </a:p>
        </p:txBody>
      </p:sp>
      <p:sp>
        <p:nvSpPr>
          <p:cNvPr id="4" name="スライド番号プレースホルダー 3"/>
          <p:cNvSpPr>
            <a:spLocks noGrp="1"/>
          </p:cNvSpPr>
          <p:nvPr>
            <p:ph type="sldNum" sz="quarter" idx="12"/>
          </p:nvPr>
        </p:nvSpPr>
        <p:spPr/>
        <p:txBody>
          <a:bodyPr/>
          <a:lstStyle/>
          <a:p>
            <a:fld id="{C6BF4F0F-E9AC-E14D-8A5B-B9D0A2FE0313}" type="slidenum">
              <a:rPr kumimoji="1" lang="ja-JP" altLang="en-US" smtClean="0"/>
              <a:t>1</a:t>
            </a:fld>
            <a:endParaRPr kumimoji="1" lang="ja-JP" altLang="en-US"/>
          </a:p>
        </p:txBody>
      </p:sp>
    </p:spTree>
    <p:extLst>
      <p:ext uri="{BB962C8B-B14F-4D97-AF65-F5344CB8AC3E}">
        <p14:creationId xmlns:p14="http://schemas.microsoft.com/office/powerpoint/2010/main" val="1569945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 </a:t>
            </a:r>
            <a:r>
              <a:rPr lang="en-US" altLang="ja-JP" dirty="0"/>
              <a:t>Enclave</a:t>
            </a:r>
            <a:r>
              <a:rPr lang="ja-JP" altLang="en-US"/>
              <a:t>メモリの復元</a:t>
            </a:r>
            <a:endParaRPr lang="ja-JP" altLang="en-US" dirty="0"/>
          </a:p>
        </p:txBody>
      </p:sp>
      <p:sp>
        <p:nvSpPr>
          <p:cNvPr id="3" name="コンテンツ プレースホルダー 2"/>
          <p:cNvSpPr>
            <a:spLocks noGrp="1"/>
          </p:cNvSpPr>
          <p:nvPr>
            <p:ph idx="1"/>
          </p:nvPr>
        </p:nvSpPr>
        <p:spPr/>
        <p:txBody>
          <a:bodyPr/>
          <a:lstStyle/>
          <a:p>
            <a:r>
              <a:rPr lang="ja-JP" altLang="en-US"/>
              <a:t>保存時と同じメモリアドレスに</a:t>
            </a:r>
            <a:r>
              <a:rPr lang="en-US" altLang="ja-JP" dirty="0"/>
              <a:t>Enclave</a:t>
            </a:r>
            <a:r>
              <a:rPr lang="ja-JP" altLang="en-US"/>
              <a:t>を再作成</a:t>
            </a:r>
            <a:endParaRPr lang="en-US" altLang="ja-JP" dirty="0"/>
          </a:p>
          <a:p>
            <a:pPr lvl="1"/>
            <a:r>
              <a:rPr lang="ja-JP" altLang="en-US"/>
              <a:t>移送元</a:t>
            </a:r>
            <a:r>
              <a:rPr lang="ja-JP" altLang="en-US" dirty="0"/>
              <a:t>と</a:t>
            </a:r>
            <a:r>
              <a:rPr lang="ja-JP" altLang="en-US"/>
              <a:t>同じ</a:t>
            </a:r>
            <a:r>
              <a:rPr lang="en-US" altLang="ja-JP" dirty="0"/>
              <a:t>Enclave</a:t>
            </a:r>
            <a:r>
              <a:rPr lang="ja-JP" altLang="en-US"/>
              <a:t>プログラムを</a:t>
            </a:r>
            <a:r>
              <a:rPr lang="ja-JP" altLang="en-US" dirty="0"/>
              <a:t>使用</a:t>
            </a:r>
            <a:endParaRPr lang="en-US" altLang="ja-JP" dirty="0"/>
          </a:p>
          <a:p>
            <a:r>
              <a:rPr lang="en-US" altLang="ja-JP" dirty="0"/>
              <a:t>ECALL</a:t>
            </a:r>
            <a:r>
              <a:rPr lang="ja-JP" altLang="en-US" dirty="0"/>
              <a:t>を用いて</a:t>
            </a:r>
            <a:r>
              <a:rPr lang="en-US" altLang="ja-JP" dirty="0" err="1"/>
              <a:t>MigSGX</a:t>
            </a:r>
            <a:r>
              <a:rPr lang="ja-JP" altLang="en-US" dirty="0"/>
              <a:t>ライブラリが提供するメモリ復元関数を呼び出し</a:t>
            </a:r>
            <a:endParaRPr lang="en-US" altLang="ja-JP" dirty="0"/>
          </a:p>
          <a:p>
            <a:pPr lvl="1"/>
            <a:r>
              <a:rPr lang="ja-JP" altLang="en-US"/>
              <a:t>移送元と共有する鍵でメモリデータ</a:t>
            </a:r>
            <a:r>
              <a:rPr lang="ja-JP" altLang="en-US" dirty="0"/>
              <a:t>を復号</a:t>
            </a:r>
            <a:endParaRPr lang="en-US" altLang="ja-JP" dirty="0"/>
          </a:p>
          <a:p>
            <a:pPr lvl="1"/>
            <a:r>
              <a:rPr lang="en-US" altLang="ja-JP" dirty="0"/>
              <a:t>Enclave</a:t>
            </a:r>
            <a:r>
              <a:rPr lang="ja-JP" altLang="en-US" dirty="0"/>
              <a:t>メモリのヒープ領域とデータ領域を</a:t>
            </a:r>
            <a:r>
              <a:rPr lang="ja-JP" altLang="en-US"/>
              <a:t>上書き</a:t>
            </a:r>
            <a:endParaRPr lang="en-US" altLang="ja-JP" dirty="0"/>
          </a:p>
        </p:txBody>
      </p:sp>
      <p:sp>
        <p:nvSpPr>
          <p:cNvPr id="5" name="スライド番号プレースホルダー 4"/>
          <p:cNvSpPr>
            <a:spLocks noGrp="1"/>
          </p:cNvSpPr>
          <p:nvPr>
            <p:ph type="sldNum" sz="quarter" idx="12"/>
          </p:nvPr>
        </p:nvSpPr>
        <p:spPr/>
        <p:txBody>
          <a:bodyPr/>
          <a:lstStyle/>
          <a:p>
            <a:fld id="{C6BF4F0F-E9AC-E14D-8A5B-B9D0A2FE0313}" type="slidenum">
              <a:rPr lang="ja-JP" altLang="en-US" smtClean="0"/>
              <a:pPr/>
              <a:t>10</a:t>
            </a:fld>
            <a:endParaRPr lang="ja-JP" altLang="en-US"/>
          </a:p>
        </p:txBody>
      </p:sp>
      <p:sp>
        <p:nvSpPr>
          <p:cNvPr id="22" name="テキスト ボックス 21">
            <a:extLst>
              <a:ext uri="{FF2B5EF4-FFF2-40B4-BE49-F238E27FC236}">
                <a16:creationId xmlns:a16="http://schemas.microsoft.com/office/drawing/2014/main" xmlns="" id="{EF629B8D-3B0B-B745-8A42-F3F228D28AAD}"/>
              </a:ext>
            </a:extLst>
          </p:cNvPr>
          <p:cNvSpPr txBox="1"/>
          <p:nvPr/>
        </p:nvSpPr>
        <p:spPr>
          <a:xfrm>
            <a:off x="2825894" y="4423551"/>
            <a:ext cx="3381163" cy="461665"/>
          </a:xfrm>
          <a:prstGeom prst="rect">
            <a:avLst/>
          </a:prstGeom>
          <a:noFill/>
          <a:ln w="25400">
            <a:noFill/>
          </a:ln>
        </p:spPr>
        <p:txBody>
          <a:bodyPr wrap="square" rtlCol="0">
            <a:spAutoFit/>
          </a:bodyPr>
          <a:lstStyle/>
          <a:p>
            <a:pPr algn="ctr"/>
            <a:r>
              <a:rPr kumimoji="1" lang="en-US" altLang="ja-JP" sz="2400" dirty="0">
                <a:latin typeface="MS Gothic" panose="020B0609070205080204" pitchFamily="49" charset="-128"/>
                <a:ea typeface="MS Gothic" panose="020B0609070205080204" pitchFamily="49" charset="-128"/>
              </a:rPr>
              <a:t>SGX</a:t>
            </a:r>
            <a:r>
              <a:rPr kumimoji="1" lang="ja-JP" altLang="en-US" sz="2400" dirty="0">
                <a:latin typeface="MS Gothic" panose="020B0609070205080204" pitchFamily="49" charset="-128"/>
                <a:ea typeface="MS Gothic" panose="020B0609070205080204" pitchFamily="49" charset="-128"/>
              </a:rPr>
              <a:t>アプリケーション</a:t>
            </a:r>
            <a:endParaRPr kumimoji="1" lang="en-US" altLang="ja-JP" sz="2400" dirty="0">
              <a:latin typeface="MS Gothic" panose="020B0609070205080204" pitchFamily="49" charset="-128"/>
              <a:ea typeface="MS Gothic" panose="020B0609070205080204" pitchFamily="49" charset="-128"/>
            </a:endParaRPr>
          </a:p>
        </p:txBody>
      </p:sp>
      <p:sp>
        <p:nvSpPr>
          <p:cNvPr id="28" name="正方形/長方形 27">
            <a:extLst>
              <a:ext uri="{FF2B5EF4-FFF2-40B4-BE49-F238E27FC236}">
                <a16:creationId xmlns:a16="http://schemas.microsoft.com/office/drawing/2014/main" xmlns="" id="{D2B4FD30-1D46-2A49-8E4B-3B0DD3CF9DE7}"/>
              </a:ext>
            </a:extLst>
          </p:cNvPr>
          <p:cNvSpPr/>
          <p:nvPr/>
        </p:nvSpPr>
        <p:spPr>
          <a:xfrm>
            <a:off x="1232748" y="4885217"/>
            <a:ext cx="6573514" cy="183626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rgbClr val="FF0000"/>
              </a:solidFill>
              <a:latin typeface="MS PGothic" charset="-128"/>
              <a:ea typeface="MS PGothic" charset="-128"/>
              <a:cs typeface="MS PGothic" charset="-128"/>
            </a:endParaRPr>
          </a:p>
        </p:txBody>
      </p:sp>
      <p:sp>
        <p:nvSpPr>
          <p:cNvPr id="30" name="正方形/長方形 29">
            <a:extLst>
              <a:ext uri="{FF2B5EF4-FFF2-40B4-BE49-F238E27FC236}">
                <a16:creationId xmlns:a16="http://schemas.microsoft.com/office/drawing/2014/main" xmlns="" id="{D9B02CE9-BFB4-114A-9923-68F878E2B6F3}"/>
              </a:ext>
            </a:extLst>
          </p:cNvPr>
          <p:cNvSpPr/>
          <p:nvPr/>
        </p:nvSpPr>
        <p:spPr>
          <a:xfrm>
            <a:off x="1305099" y="5300420"/>
            <a:ext cx="2845833" cy="1360216"/>
          </a:xfrm>
          <a:prstGeom prst="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600" dirty="0">
              <a:solidFill>
                <a:schemeClr val="tx1"/>
              </a:solidFill>
              <a:latin typeface="MS PGothic" charset="-128"/>
              <a:ea typeface="MS PGothic" charset="-128"/>
              <a:cs typeface="MS PGothic" charset="-128"/>
            </a:endParaRPr>
          </a:p>
        </p:txBody>
      </p:sp>
      <p:sp>
        <p:nvSpPr>
          <p:cNvPr id="31" name="正方形/長方形 30">
            <a:extLst>
              <a:ext uri="{FF2B5EF4-FFF2-40B4-BE49-F238E27FC236}">
                <a16:creationId xmlns:a16="http://schemas.microsoft.com/office/drawing/2014/main" xmlns="" id="{DC5E5A09-5B4E-4149-ABB9-B76B9CBA1778}"/>
              </a:ext>
            </a:extLst>
          </p:cNvPr>
          <p:cNvSpPr/>
          <p:nvPr/>
        </p:nvSpPr>
        <p:spPr>
          <a:xfrm>
            <a:off x="1437200" y="6030123"/>
            <a:ext cx="2479963" cy="526473"/>
          </a:xfrm>
          <a:prstGeom prst="rect">
            <a:avLst/>
          </a:prstGeom>
          <a:solidFill>
            <a:schemeClr val="accent5">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err="1">
                <a:solidFill>
                  <a:schemeClr val="tx1"/>
                </a:solidFill>
                <a:latin typeface="MS PGothic" charset="-128"/>
                <a:ea typeface="MS PGothic" charset="-128"/>
                <a:cs typeface="MS PGothic" charset="-128"/>
              </a:rPr>
              <a:t>MigSGX</a:t>
            </a:r>
            <a:r>
              <a:rPr kumimoji="1" lang="ja-JP" altLang="en-US" sz="2400">
                <a:solidFill>
                  <a:schemeClr val="tx1"/>
                </a:solidFill>
                <a:latin typeface="MS PGothic" charset="-128"/>
                <a:ea typeface="MS PGothic" charset="-128"/>
                <a:cs typeface="MS PGothic" charset="-128"/>
              </a:rPr>
              <a:t>ライブラリ</a:t>
            </a:r>
          </a:p>
        </p:txBody>
      </p:sp>
      <p:sp>
        <p:nvSpPr>
          <p:cNvPr id="32" name="正方形/長方形 31">
            <a:extLst>
              <a:ext uri="{FF2B5EF4-FFF2-40B4-BE49-F238E27FC236}">
                <a16:creationId xmlns:a16="http://schemas.microsoft.com/office/drawing/2014/main" xmlns="" id="{415C0D49-E89F-214C-BE57-62BADAFFF742}"/>
              </a:ext>
            </a:extLst>
          </p:cNvPr>
          <p:cNvSpPr/>
          <p:nvPr/>
        </p:nvSpPr>
        <p:spPr>
          <a:xfrm>
            <a:off x="5197766" y="6156376"/>
            <a:ext cx="2548845" cy="526473"/>
          </a:xfrm>
          <a:prstGeom prst="rect">
            <a:avLst/>
          </a:prstGeom>
          <a:solidFill>
            <a:schemeClr val="accent5">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err="1">
                <a:solidFill>
                  <a:schemeClr val="tx1"/>
                </a:solidFill>
                <a:latin typeface="MS PGothic" charset="-128"/>
                <a:ea typeface="MS PGothic" charset="-128"/>
                <a:cs typeface="MS PGothic" charset="-128"/>
              </a:rPr>
              <a:t>MigSGX</a:t>
            </a:r>
            <a:r>
              <a:rPr lang="ja-JP" altLang="en-US" sz="2400">
                <a:solidFill>
                  <a:schemeClr val="tx1"/>
                </a:solidFill>
                <a:latin typeface="MS PGothic" charset="-128"/>
                <a:ea typeface="MS PGothic" charset="-128"/>
                <a:cs typeface="MS PGothic" charset="-128"/>
              </a:rPr>
              <a:t>ランタイム</a:t>
            </a:r>
            <a:endParaRPr kumimoji="1" lang="ja-JP" altLang="en-US" sz="2400">
              <a:solidFill>
                <a:schemeClr val="tx1"/>
              </a:solidFill>
              <a:latin typeface="MS PGothic" charset="-128"/>
              <a:ea typeface="MS PGothic" charset="-128"/>
              <a:cs typeface="MS PGothic" charset="-128"/>
            </a:endParaRPr>
          </a:p>
        </p:txBody>
      </p:sp>
      <p:sp>
        <p:nvSpPr>
          <p:cNvPr id="15" name="正方形/長方形 14">
            <a:extLst>
              <a:ext uri="{FF2B5EF4-FFF2-40B4-BE49-F238E27FC236}">
                <a16:creationId xmlns:a16="http://schemas.microsoft.com/office/drawing/2014/main" xmlns="" id="{14411D4F-C417-984A-8D46-729E5264071B}"/>
              </a:ext>
            </a:extLst>
          </p:cNvPr>
          <p:cNvSpPr/>
          <p:nvPr/>
        </p:nvSpPr>
        <p:spPr>
          <a:xfrm>
            <a:off x="5227559" y="5020152"/>
            <a:ext cx="2460780" cy="105793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a:solidFill>
                  <a:schemeClr val="tx1"/>
                </a:solidFill>
                <a:latin typeface="MS PGothic" charset="-128"/>
                <a:ea typeface="MS PGothic" charset="-128"/>
                <a:cs typeface="MS PGothic" charset="-128"/>
              </a:rPr>
              <a:t>外部</a:t>
            </a:r>
            <a:r>
              <a:rPr kumimoji="1" lang="ja-JP" altLang="en-US" sz="2400">
                <a:solidFill>
                  <a:schemeClr val="tx1"/>
                </a:solidFill>
                <a:latin typeface="MS PGothic" charset="-128"/>
                <a:ea typeface="MS PGothic" charset="-128"/>
                <a:cs typeface="MS PGothic" charset="-128"/>
              </a:rPr>
              <a:t>メモリ</a:t>
            </a:r>
          </a:p>
        </p:txBody>
      </p:sp>
      <p:sp>
        <p:nvSpPr>
          <p:cNvPr id="6" name="左矢印 5">
            <a:extLst>
              <a:ext uri="{FF2B5EF4-FFF2-40B4-BE49-F238E27FC236}">
                <a16:creationId xmlns:a16="http://schemas.microsoft.com/office/drawing/2014/main" xmlns="" id="{F5294A8A-57CD-B046-BFB5-61E27096D189}"/>
              </a:ext>
            </a:extLst>
          </p:cNvPr>
          <p:cNvSpPr/>
          <p:nvPr/>
        </p:nvSpPr>
        <p:spPr>
          <a:xfrm>
            <a:off x="3706131" y="5202511"/>
            <a:ext cx="1680309" cy="677613"/>
          </a:xfrm>
          <a:prstGeom prst="leftArrow">
            <a:avLst/>
          </a:prstGeom>
          <a:solidFill>
            <a:schemeClr val="bg1"/>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a:solidFill>
                  <a:schemeClr val="tx1"/>
                </a:solidFill>
                <a:latin typeface="MS PGothic" charset="-128"/>
                <a:ea typeface="MS PGothic" charset="-128"/>
                <a:cs typeface="MS PGothic" charset="-128"/>
              </a:rPr>
              <a:t>読み込み</a:t>
            </a:r>
            <a:endParaRPr kumimoji="1" lang="ja-JP" altLang="en-US" sz="2400">
              <a:solidFill>
                <a:schemeClr val="tx1"/>
              </a:solidFill>
              <a:latin typeface="MS PGothic" charset="-128"/>
              <a:ea typeface="MS PGothic" charset="-128"/>
              <a:cs typeface="MS PGothic" charset="-128"/>
            </a:endParaRPr>
          </a:p>
        </p:txBody>
      </p:sp>
      <p:sp>
        <p:nvSpPr>
          <p:cNvPr id="35" name="左矢印 34">
            <a:extLst>
              <a:ext uri="{FF2B5EF4-FFF2-40B4-BE49-F238E27FC236}">
                <a16:creationId xmlns:a16="http://schemas.microsoft.com/office/drawing/2014/main" xmlns="" id="{E10EAB99-8258-3F47-90DF-7DC4AA0B03FA}"/>
              </a:ext>
            </a:extLst>
          </p:cNvPr>
          <p:cNvSpPr/>
          <p:nvPr/>
        </p:nvSpPr>
        <p:spPr>
          <a:xfrm>
            <a:off x="3848545" y="5845722"/>
            <a:ext cx="1335863" cy="784336"/>
          </a:xfrm>
          <a:prstGeom prst="leftArrow">
            <a:avLst/>
          </a:prstGeom>
          <a:solidFill>
            <a:schemeClr val="accent6">
              <a:lumMod val="20000"/>
              <a:lumOff val="80000"/>
            </a:schemeClr>
          </a:solidFill>
          <a:ln w="222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solidFill>
                <a:latin typeface="MS PGothic" charset="-128"/>
                <a:ea typeface="MS PGothic" charset="-128"/>
                <a:cs typeface="MS PGothic" charset="-128"/>
              </a:rPr>
              <a:t>ECALL</a:t>
            </a:r>
            <a:endParaRPr kumimoji="1" lang="ja-JP" altLang="en-US" sz="2400">
              <a:solidFill>
                <a:schemeClr val="tx1"/>
              </a:solidFill>
              <a:latin typeface="MS PGothic" charset="-128"/>
              <a:ea typeface="MS PGothic" charset="-128"/>
              <a:cs typeface="MS PGothic" charset="-128"/>
            </a:endParaRPr>
          </a:p>
        </p:txBody>
      </p:sp>
      <p:sp>
        <p:nvSpPr>
          <p:cNvPr id="37" name="左矢印 36">
            <a:extLst>
              <a:ext uri="{FF2B5EF4-FFF2-40B4-BE49-F238E27FC236}">
                <a16:creationId xmlns:a16="http://schemas.microsoft.com/office/drawing/2014/main" xmlns="" id="{33229596-99AE-E64D-BCFB-90E44688C1C8}"/>
              </a:ext>
            </a:extLst>
          </p:cNvPr>
          <p:cNvSpPr/>
          <p:nvPr/>
        </p:nvSpPr>
        <p:spPr>
          <a:xfrm>
            <a:off x="4070771" y="5916040"/>
            <a:ext cx="1193798" cy="812175"/>
          </a:xfrm>
          <a:prstGeom prst="leftArrow">
            <a:avLst/>
          </a:prstGeom>
          <a:solidFill>
            <a:schemeClr val="bg1"/>
          </a:solidFill>
          <a:ln w="222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a:solidFill>
                  <a:schemeClr val="tx1"/>
                </a:solidFill>
                <a:latin typeface="MS PGothic" charset="-128"/>
                <a:ea typeface="MS PGothic" charset="-128"/>
                <a:cs typeface="MS PGothic" charset="-128"/>
              </a:rPr>
              <a:t>再作成</a:t>
            </a:r>
            <a:endParaRPr kumimoji="1" lang="ja-JP" altLang="en-US" sz="2000">
              <a:solidFill>
                <a:schemeClr val="tx1"/>
              </a:solidFill>
              <a:latin typeface="MS PGothic" charset="-128"/>
              <a:ea typeface="MS PGothic" charset="-128"/>
              <a:cs typeface="MS PGothic" charset="-128"/>
            </a:endParaRPr>
          </a:p>
        </p:txBody>
      </p:sp>
      <p:sp>
        <p:nvSpPr>
          <p:cNvPr id="16" name="正方形/長方形 15">
            <a:extLst>
              <a:ext uri="{FF2B5EF4-FFF2-40B4-BE49-F238E27FC236}">
                <a16:creationId xmlns:a16="http://schemas.microsoft.com/office/drawing/2014/main" xmlns="" id="{9D85997A-32D4-3843-A481-F93488DFE74D}"/>
              </a:ext>
            </a:extLst>
          </p:cNvPr>
          <p:cNvSpPr/>
          <p:nvPr/>
        </p:nvSpPr>
        <p:spPr>
          <a:xfrm>
            <a:off x="5459233" y="5298862"/>
            <a:ext cx="1952141" cy="500516"/>
          </a:xfrm>
          <a:prstGeom prst="rect">
            <a:avLst/>
          </a:prstGeom>
          <a:solidFill>
            <a:srgbClr val="FF847B"/>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latin typeface="MS PGothic" panose="020B0600070205080204" pitchFamily="34" charset="-128"/>
                <a:ea typeface="MS PGothic" panose="020B0600070205080204" pitchFamily="34" charset="-128"/>
              </a:rPr>
              <a:t>暗号化状態データ</a:t>
            </a:r>
            <a:endParaRPr kumimoji="1" lang="ja-JP" altLang="en-US" dirty="0">
              <a:solidFill>
                <a:schemeClr val="tx1"/>
              </a:solidFill>
              <a:latin typeface="MS PGothic" panose="020B0600070205080204" pitchFamily="34" charset="-128"/>
              <a:ea typeface="MS PGothic" panose="020B0600070205080204" pitchFamily="34" charset="-128"/>
            </a:endParaRPr>
          </a:p>
        </p:txBody>
      </p:sp>
      <p:pic>
        <p:nvPicPr>
          <p:cNvPr id="38" name="図 37">
            <a:extLst>
              <a:ext uri="{FF2B5EF4-FFF2-40B4-BE49-F238E27FC236}">
                <a16:creationId xmlns:a16="http://schemas.microsoft.com/office/drawing/2014/main" xmlns="" id="{00826723-3376-7E4B-90EF-3605ABCF5C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2748" y="5145132"/>
            <a:ext cx="749674" cy="749674"/>
          </a:xfrm>
          <a:prstGeom prst="rect">
            <a:avLst/>
          </a:prstGeom>
        </p:spPr>
      </p:pic>
      <p:sp>
        <p:nvSpPr>
          <p:cNvPr id="17" name="テキスト ボックス 16">
            <a:extLst>
              <a:ext uri="{FF2B5EF4-FFF2-40B4-BE49-F238E27FC236}">
                <a16:creationId xmlns:a16="http://schemas.microsoft.com/office/drawing/2014/main" xmlns="" id="{C68EA54A-E8C3-2447-8DB6-866813F59694}"/>
              </a:ext>
            </a:extLst>
          </p:cNvPr>
          <p:cNvSpPr txBox="1"/>
          <p:nvPr/>
        </p:nvSpPr>
        <p:spPr>
          <a:xfrm>
            <a:off x="2107209" y="4861986"/>
            <a:ext cx="1130309" cy="461665"/>
          </a:xfrm>
          <a:prstGeom prst="rect">
            <a:avLst/>
          </a:prstGeom>
          <a:noFill/>
        </p:spPr>
        <p:txBody>
          <a:bodyPr wrap="none" rtlCol="0">
            <a:spAutoFit/>
          </a:bodyPr>
          <a:lstStyle/>
          <a:p>
            <a:r>
              <a:rPr kumimoji="1" lang="en-US" altLang="ja-JP" sz="2400" dirty="0"/>
              <a:t>Enclave</a:t>
            </a:r>
            <a:endParaRPr kumimoji="1" lang="ja-JP" altLang="en-US" sz="2400"/>
          </a:p>
        </p:txBody>
      </p:sp>
    </p:spTree>
    <p:extLst>
      <p:ext uri="{BB962C8B-B14F-4D97-AF65-F5344CB8AC3E}">
        <p14:creationId xmlns:p14="http://schemas.microsoft.com/office/powerpoint/2010/main" val="159668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linds(horizont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linds(horizontal)">
                                      <p:cBhvr>
                                        <p:cTn id="12" dur="500"/>
                                        <p:tgtEl>
                                          <p:spTgt spid="3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linds(horizontal)">
                                      <p:cBhvr>
                                        <p:cTn id="15" dur="500"/>
                                        <p:tgtEl>
                                          <p:spTgt spid="1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blinds(horizontal)">
                                      <p:cBhvr>
                                        <p:cTn id="18" dur="500"/>
                                        <p:tgtEl>
                                          <p:spTgt spid="31"/>
                                        </p:tgtEl>
                                      </p:cBhvr>
                                    </p:animEffect>
                                  </p:childTnLst>
                                </p:cTn>
                              </p:par>
                              <p:par>
                                <p:cTn id="19" presetID="3" presetClass="entr" presetSubtype="1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blinds(horizontal)">
                                      <p:cBhvr>
                                        <p:cTn id="21" dur="500"/>
                                        <p:tgtEl>
                                          <p:spTgt spid="3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grpId="1" nodeType="clickEffect">
                                  <p:stCondLst>
                                    <p:cond delay="0"/>
                                  </p:stCondLst>
                                  <p:childTnLst>
                                    <p:animEffect transition="out" filter="blinds(horizontal)">
                                      <p:cBhvr>
                                        <p:cTn id="25" dur="500"/>
                                        <p:tgtEl>
                                          <p:spTgt spid="37"/>
                                        </p:tgtEl>
                                      </p:cBhvr>
                                    </p:animEffect>
                                    <p:set>
                                      <p:cBhvr>
                                        <p:cTn id="26" dur="1" fill="hold">
                                          <p:stCondLst>
                                            <p:cond delay="499"/>
                                          </p:stCondLst>
                                        </p:cTn>
                                        <p:tgtEl>
                                          <p:spTgt spid="3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blinds(horizontal)">
                                      <p:cBhvr>
                                        <p:cTn id="31" dur="500"/>
                                        <p:tgtEl>
                                          <p:spTgt spid="35"/>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blinds(horizontal)">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0" presetClass="path" presetSubtype="0" accel="50000" decel="50000" fill="hold" grpId="0" nodeType="clickEffect">
                                  <p:stCondLst>
                                    <p:cond delay="0"/>
                                  </p:stCondLst>
                                  <p:childTnLst>
                                    <p:animMotion origin="layout" path="M 5.55556E-7 2.22222E-6 L -0.40729 0.01342 " pathEditMode="relative" rAng="0" ptsTypes="AA">
                                      <p:cBhvr>
                                        <p:cTn id="40" dur="2000" fill="hold"/>
                                        <p:tgtEl>
                                          <p:spTgt spid="16"/>
                                        </p:tgtEl>
                                        <p:attrNameLst>
                                          <p:attrName>ppt_x</p:attrName>
                                          <p:attrName>ppt_y</p:attrName>
                                        </p:attrNameLst>
                                      </p:cBhvr>
                                      <p:rCtr x="-20365" y="6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6" grpId="0" animBg="1"/>
      <p:bldP spid="35" grpId="0" animBg="1"/>
      <p:bldP spid="37" grpId="0" animBg="1"/>
      <p:bldP spid="37" grpId="1" animBg="1"/>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8DDF1F-5B8D-CF4B-8EA4-0F0196FAA83B}"/>
              </a:ext>
            </a:extLst>
          </p:cNvPr>
          <p:cNvSpPr>
            <a:spLocks noGrp="1"/>
          </p:cNvSpPr>
          <p:nvPr>
            <p:ph type="title"/>
          </p:nvPr>
        </p:nvSpPr>
        <p:spPr/>
        <p:txBody>
          <a:bodyPr/>
          <a:lstStyle/>
          <a:p>
            <a:r>
              <a:rPr lang="ja-JP" altLang="en-US"/>
              <a:t>保存・復元のパイプライン処理</a:t>
            </a:r>
            <a:endParaRPr lang="en-US" dirty="0"/>
          </a:p>
        </p:txBody>
      </p:sp>
      <p:sp>
        <p:nvSpPr>
          <p:cNvPr id="3" name="Content Placeholder 2">
            <a:extLst>
              <a:ext uri="{FF2B5EF4-FFF2-40B4-BE49-F238E27FC236}">
                <a16:creationId xmlns:a16="http://schemas.microsoft.com/office/drawing/2014/main" xmlns="" id="{F52E20BE-E3DB-2642-8B2C-95619D117BC5}"/>
              </a:ext>
            </a:extLst>
          </p:cNvPr>
          <p:cNvSpPr>
            <a:spLocks noGrp="1"/>
          </p:cNvSpPr>
          <p:nvPr>
            <p:ph idx="1"/>
          </p:nvPr>
        </p:nvSpPr>
        <p:spPr/>
        <p:txBody>
          <a:bodyPr/>
          <a:lstStyle/>
          <a:p>
            <a:r>
              <a:rPr lang="ja-JP" altLang="en-US"/>
              <a:t>従来手法</a:t>
            </a:r>
            <a:r>
              <a:rPr lang="en-US" altLang="ja-JP" dirty="0"/>
              <a:t> [Gu et al.'17] </a:t>
            </a:r>
            <a:r>
              <a:rPr lang="ja-JP" altLang="en-US"/>
              <a:t>では</a:t>
            </a:r>
            <a:r>
              <a:rPr lang="en-US" altLang="ja-JP" dirty="0"/>
              <a:t>Enclave</a:t>
            </a:r>
            <a:r>
              <a:rPr lang="ja-JP" altLang="en-US"/>
              <a:t>メモリ全体を外部メモリに書き出してから転送</a:t>
            </a:r>
            <a:endParaRPr lang="en-US" altLang="ja-JP" dirty="0"/>
          </a:p>
          <a:p>
            <a:pPr lvl="1"/>
            <a:r>
              <a:rPr lang="ja-JP" altLang="en-US"/>
              <a:t>一時的に</a:t>
            </a:r>
            <a:r>
              <a:rPr lang="en-US" altLang="ja-JP" dirty="0"/>
              <a:t>2</a:t>
            </a:r>
            <a:r>
              <a:rPr lang="ja-JP" altLang="en-US"/>
              <a:t>倍のメモリが必要</a:t>
            </a:r>
            <a:endParaRPr lang="en-US" altLang="ja-JP" dirty="0"/>
          </a:p>
          <a:p>
            <a:r>
              <a:rPr lang="en-US" altLang="ja-JP" dirty="0" err="1"/>
              <a:t>MigSGX</a:t>
            </a:r>
            <a:r>
              <a:rPr lang="ja-JP" altLang="en-US"/>
              <a:t>では小さな外部メモリを使って書き出しと転送を繰り返す</a:t>
            </a:r>
            <a:endParaRPr lang="en-US" altLang="ja-JP" dirty="0"/>
          </a:p>
          <a:p>
            <a:pPr lvl="1"/>
            <a:r>
              <a:rPr lang="ja-JP" altLang="en-US"/>
              <a:t>外部メモリは</a:t>
            </a:r>
            <a:r>
              <a:rPr lang="en-US" altLang="ja-JP" dirty="0" err="1"/>
              <a:t>MigSGX</a:t>
            </a:r>
            <a:r>
              <a:rPr lang="ja-JP" altLang="en-US"/>
              <a:t>マネージャと共有</a:t>
            </a:r>
            <a:endParaRPr lang="en-US" altLang="ja-JP" dirty="0"/>
          </a:p>
        </p:txBody>
      </p:sp>
      <p:sp>
        <p:nvSpPr>
          <p:cNvPr id="4" name="Slide Number Placeholder 3">
            <a:extLst>
              <a:ext uri="{FF2B5EF4-FFF2-40B4-BE49-F238E27FC236}">
                <a16:creationId xmlns:a16="http://schemas.microsoft.com/office/drawing/2014/main" xmlns="" id="{EDF3B532-4A15-944A-BE70-B0198E5C9EE8}"/>
              </a:ext>
            </a:extLst>
          </p:cNvPr>
          <p:cNvSpPr>
            <a:spLocks noGrp="1"/>
          </p:cNvSpPr>
          <p:nvPr>
            <p:ph type="sldNum" sz="quarter" idx="12"/>
          </p:nvPr>
        </p:nvSpPr>
        <p:spPr/>
        <p:txBody>
          <a:bodyPr/>
          <a:lstStyle/>
          <a:p>
            <a:fld id="{C6BF4F0F-E9AC-E14D-8A5B-B9D0A2FE0313}" type="slidenum">
              <a:rPr lang="ja-JP" altLang="en-US" smtClean="0"/>
              <a:pPr/>
              <a:t>11</a:t>
            </a:fld>
            <a:endParaRPr lang="ja-JP" altLang="en-US" dirty="0"/>
          </a:p>
        </p:txBody>
      </p:sp>
      <p:sp>
        <p:nvSpPr>
          <p:cNvPr id="6" name="TextBox 4">
            <a:extLst>
              <a:ext uri="{FF2B5EF4-FFF2-40B4-BE49-F238E27FC236}">
                <a16:creationId xmlns:a16="http://schemas.microsoft.com/office/drawing/2014/main" xmlns="" id="{993864F2-077A-8343-8777-9993D58F8D6D}"/>
              </a:ext>
            </a:extLst>
          </p:cNvPr>
          <p:cNvSpPr txBox="1"/>
          <p:nvPr/>
        </p:nvSpPr>
        <p:spPr>
          <a:xfrm>
            <a:off x="7867301" y="5522921"/>
            <a:ext cx="1261884" cy="954107"/>
          </a:xfrm>
          <a:prstGeom prst="rect">
            <a:avLst/>
          </a:prstGeom>
          <a:noFill/>
        </p:spPr>
        <p:txBody>
          <a:bodyPr wrap="none" rtlCol="0">
            <a:spAutoFit/>
          </a:bodyPr>
          <a:lstStyle/>
          <a:p>
            <a:r>
              <a:rPr kumimoji="1" lang="ja-JP" altLang="en-US" sz="2800">
                <a:latin typeface="MS PGothic" panose="020B0600070205080204" pitchFamily="34" charset="-128"/>
                <a:ea typeface="MS PGothic" panose="020B0600070205080204" pitchFamily="34" charset="-128"/>
              </a:rPr>
              <a:t>移送元</a:t>
            </a:r>
            <a:endParaRPr kumimoji="1" lang="en-US" altLang="ja-JP" sz="2800" dirty="0">
              <a:latin typeface="MS PGothic" panose="020B0600070205080204" pitchFamily="34" charset="-128"/>
              <a:ea typeface="MS PGothic" panose="020B0600070205080204" pitchFamily="34" charset="-128"/>
            </a:endParaRPr>
          </a:p>
          <a:p>
            <a:r>
              <a:rPr lang="ja-JP" altLang="en-US" sz="2800">
                <a:latin typeface="MS PGothic" panose="020B0600070205080204" pitchFamily="34" charset="-128"/>
                <a:ea typeface="MS PGothic" panose="020B0600070205080204" pitchFamily="34" charset="-128"/>
              </a:rPr>
              <a:t>ホスト</a:t>
            </a:r>
            <a:endParaRPr kumimoji="1" lang="ja-JP" altLang="en-US" sz="2800" dirty="0">
              <a:latin typeface="MS PGothic" panose="020B0600070205080204" pitchFamily="34" charset="-128"/>
              <a:ea typeface="MS PGothic" panose="020B0600070205080204" pitchFamily="34" charset="-128"/>
            </a:endParaRPr>
          </a:p>
        </p:txBody>
      </p:sp>
      <p:sp>
        <p:nvSpPr>
          <p:cNvPr id="7" name="正方形/長方形 20">
            <a:extLst>
              <a:ext uri="{FF2B5EF4-FFF2-40B4-BE49-F238E27FC236}">
                <a16:creationId xmlns:a16="http://schemas.microsoft.com/office/drawing/2014/main" xmlns="" id="{DD8D51B1-212A-A041-8EA3-94FD33C0F504}"/>
              </a:ext>
            </a:extLst>
          </p:cNvPr>
          <p:cNvSpPr/>
          <p:nvPr/>
        </p:nvSpPr>
        <p:spPr>
          <a:xfrm>
            <a:off x="177921" y="4451985"/>
            <a:ext cx="7681838" cy="2329921"/>
          </a:xfrm>
          <a:prstGeom prst="rect">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rgbClr val="FF0000"/>
              </a:solidFill>
              <a:latin typeface="MS PGothic" charset="-128"/>
              <a:ea typeface="MS PGothic" charset="-128"/>
              <a:cs typeface="MS PGothic" charset="-128"/>
            </a:endParaRPr>
          </a:p>
        </p:txBody>
      </p:sp>
      <p:sp>
        <p:nvSpPr>
          <p:cNvPr id="8" name="テキスト ボックス 7">
            <a:extLst>
              <a:ext uri="{FF2B5EF4-FFF2-40B4-BE49-F238E27FC236}">
                <a16:creationId xmlns:a16="http://schemas.microsoft.com/office/drawing/2014/main" xmlns="" id="{7125E86C-6655-4C4F-84BA-4E1F36FC814B}"/>
              </a:ext>
            </a:extLst>
          </p:cNvPr>
          <p:cNvSpPr txBox="1"/>
          <p:nvPr/>
        </p:nvSpPr>
        <p:spPr>
          <a:xfrm>
            <a:off x="849927" y="4466524"/>
            <a:ext cx="3304988" cy="461665"/>
          </a:xfrm>
          <a:prstGeom prst="rect">
            <a:avLst/>
          </a:prstGeom>
          <a:noFill/>
          <a:ln w="25400">
            <a:noFill/>
          </a:ln>
        </p:spPr>
        <p:txBody>
          <a:bodyPr wrap="square" rtlCol="0">
            <a:spAutoFit/>
          </a:bodyPr>
          <a:lstStyle/>
          <a:p>
            <a:pPr algn="ctr"/>
            <a:r>
              <a:rPr kumimoji="1" lang="en-US" altLang="ja-JP" sz="2400" dirty="0">
                <a:latin typeface="MS PGothic" panose="020B0600070205080204" pitchFamily="34" charset="-128"/>
                <a:ea typeface="MS PGothic" panose="020B0600070205080204" pitchFamily="34" charset="-128"/>
              </a:rPr>
              <a:t>SGX</a:t>
            </a:r>
            <a:r>
              <a:rPr kumimoji="1" lang="ja-JP" altLang="en-US" sz="2400">
                <a:latin typeface="MS PGothic" panose="020B0600070205080204" pitchFamily="34" charset="-128"/>
                <a:ea typeface="MS PGothic" panose="020B0600070205080204" pitchFamily="34" charset="-128"/>
              </a:rPr>
              <a:t>アプリケーション</a:t>
            </a:r>
            <a:endParaRPr kumimoji="1" lang="en-US" altLang="ja-JP" sz="2400" dirty="0">
              <a:latin typeface="MS PGothic" panose="020B0600070205080204" pitchFamily="34" charset="-128"/>
              <a:ea typeface="MS PGothic" panose="020B0600070205080204" pitchFamily="34" charset="-128"/>
            </a:endParaRPr>
          </a:p>
        </p:txBody>
      </p:sp>
      <p:sp>
        <p:nvSpPr>
          <p:cNvPr id="9" name="正方形/長方形 8">
            <a:extLst>
              <a:ext uri="{FF2B5EF4-FFF2-40B4-BE49-F238E27FC236}">
                <a16:creationId xmlns:a16="http://schemas.microsoft.com/office/drawing/2014/main" xmlns="" id="{0DFA4EAB-7EF7-3941-A8D9-1CD36D3EA631}"/>
              </a:ext>
            </a:extLst>
          </p:cNvPr>
          <p:cNvSpPr/>
          <p:nvPr/>
        </p:nvSpPr>
        <p:spPr>
          <a:xfrm>
            <a:off x="215347" y="4928189"/>
            <a:ext cx="4663899" cy="182224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rgbClr val="FF0000"/>
              </a:solidFill>
              <a:latin typeface="MS PGothic" charset="-128"/>
              <a:ea typeface="MS PGothic" charset="-128"/>
              <a:cs typeface="MS PGothic" charset="-128"/>
            </a:endParaRPr>
          </a:p>
        </p:txBody>
      </p:sp>
      <p:sp>
        <p:nvSpPr>
          <p:cNvPr id="12" name="正方形/長方形 11">
            <a:extLst>
              <a:ext uri="{FF2B5EF4-FFF2-40B4-BE49-F238E27FC236}">
                <a16:creationId xmlns:a16="http://schemas.microsoft.com/office/drawing/2014/main" xmlns="" id="{BDF19297-A50A-2C4D-A97B-F24B6AE694A4}"/>
              </a:ext>
            </a:extLst>
          </p:cNvPr>
          <p:cNvSpPr/>
          <p:nvPr/>
        </p:nvSpPr>
        <p:spPr>
          <a:xfrm>
            <a:off x="3681637" y="4989050"/>
            <a:ext cx="581369" cy="864738"/>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tx1"/>
              </a:solidFill>
              <a:latin typeface="MS PGothic" charset="-128"/>
              <a:ea typeface="MS PGothic" charset="-128"/>
              <a:cs typeface="MS PGothic" charset="-128"/>
            </a:endParaRPr>
          </a:p>
        </p:txBody>
      </p:sp>
      <p:sp>
        <p:nvSpPr>
          <p:cNvPr id="10" name="正方形/長方形 9">
            <a:extLst>
              <a:ext uri="{FF2B5EF4-FFF2-40B4-BE49-F238E27FC236}">
                <a16:creationId xmlns:a16="http://schemas.microsoft.com/office/drawing/2014/main" xmlns="" id="{BC692AF0-F55A-9B4B-86CD-FDE9A48509DA}"/>
              </a:ext>
            </a:extLst>
          </p:cNvPr>
          <p:cNvSpPr/>
          <p:nvPr/>
        </p:nvSpPr>
        <p:spPr>
          <a:xfrm>
            <a:off x="310449" y="4999848"/>
            <a:ext cx="1706309" cy="1707881"/>
          </a:xfrm>
          <a:prstGeom prst="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chemeClr val="tx1"/>
                </a:solidFill>
                <a:latin typeface="MS PGothic" charset="-128"/>
                <a:ea typeface="MS PGothic" charset="-128"/>
                <a:cs typeface="MS PGothic" charset="-128"/>
              </a:rPr>
              <a:t>Enclave</a:t>
            </a:r>
            <a:endParaRPr kumimoji="1" lang="en-US" altLang="ja-JP" sz="2400" dirty="0">
              <a:solidFill>
                <a:schemeClr val="tx1"/>
              </a:solidFill>
              <a:latin typeface="MS PGothic" charset="-128"/>
              <a:ea typeface="MS PGothic" charset="-128"/>
              <a:cs typeface="MS PGothic" charset="-128"/>
            </a:endParaRPr>
          </a:p>
        </p:txBody>
      </p:sp>
      <p:sp>
        <p:nvSpPr>
          <p:cNvPr id="11" name="正方形/長方形 10">
            <a:extLst>
              <a:ext uri="{FF2B5EF4-FFF2-40B4-BE49-F238E27FC236}">
                <a16:creationId xmlns:a16="http://schemas.microsoft.com/office/drawing/2014/main" xmlns="" id="{6DAD3E04-9755-F540-A65E-9F8713890B7E}"/>
              </a:ext>
            </a:extLst>
          </p:cNvPr>
          <p:cNvSpPr/>
          <p:nvPr/>
        </p:nvSpPr>
        <p:spPr>
          <a:xfrm>
            <a:off x="369760" y="6266988"/>
            <a:ext cx="1519393" cy="353770"/>
          </a:xfrm>
          <a:prstGeom prst="rect">
            <a:avLst/>
          </a:prstGeom>
          <a:solidFill>
            <a:schemeClr val="accent5">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MS PGothic" charset="-128"/>
                <a:ea typeface="MS PGothic" charset="-128"/>
                <a:cs typeface="MS PGothic" charset="-128"/>
              </a:rPr>
              <a:t>ライブラリ</a:t>
            </a:r>
          </a:p>
        </p:txBody>
      </p:sp>
      <p:sp>
        <p:nvSpPr>
          <p:cNvPr id="14" name="正方形/長方形 13">
            <a:extLst>
              <a:ext uri="{FF2B5EF4-FFF2-40B4-BE49-F238E27FC236}">
                <a16:creationId xmlns:a16="http://schemas.microsoft.com/office/drawing/2014/main" xmlns="" id="{2367EAFA-18E5-C848-B044-2A579FD21100}"/>
              </a:ext>
            </a:extLst>
          </p:cNvPr>
          <p:cNvSpPr/>
          <p:nvPr/>
        </p:nvSpPr>
        <p:spPr>
          <a:xfrm>
            <a:off x="5777127" y="5868289"/>
            <a:ext cx="1743961" cy="796737"/>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err="1">
                <a:solidFill>
                  <a:schemeClr val="tx1"/>
                </a:solidFill>
                <a:latin typeface="MS PGothic" charset="-128"/>
                <a:ea typeface="MS PGothic" charset="-128"/>
                <a:cs typeface="MS PGothic" charset="-128"/>
              </a:rPr>
              <a:t>MigSGX</a:t>
            </a:r>
          </a:p>
          <a:p>
            <a:pPr algn="ctr"/>
            <a:r>
              <a:rPr kumimoji="1" lang="ja-JP" altLang="en-US" sz="2400">
                <a:solidFill>
                  <a:schemeClr val="tx1"/>
                </a:solidFill>
                <a:latin typeface="MS PGothic" charset="-128"/>
                <a:ea typeface="MS PGothic" charset="-128"/>
                <a:cs typeface="MS PGothic" charset="-128"/>
              </a:rPr>
              <a:t>マネージャ</a:t>
            </a:r>
            <a:endParaRPr lang="en-US" altLang="ja-JP" sz="2400" dirty="0">
              <a:solidFill>
                <a:schemeClr val="tx1"/>
              </a:solidFill>
              <a:latin typeface="MS PGothic" charset="-128"/>
              <a:ea typeface="MS PGothic" charset="-128"/>
              <a:cs typeface="MS PGothic" charset="-128"/>
            </a:endParaRPr>
          </a:p>
        </p:txBody>
      </p:sp>
      <p:sp>
        <p:nvSpPr>
          <p:cNvPr id="15" name="右矢印 14">
            <a:extLst>
              <a:ext uri="{FF2B5EF4-FFF2-40B4-BE49-F238E27FC236}">
                <a16:creationId xmlns:a16="http://schemas.microsoft.com/office/drawing/2014/main" xmlns="" id="{D4F9C586-DE54-E242-9658-19FB353A6ADA}"/>
              </a:ext>
            </a:extLst>
          </p:cNvPr>
          <p:cNvSpPr/>
          <p:nvPr/>
        </p:nvSpPr>
        <p:spPr>
          <a:xfrm>
            <a:off x="4974348" y="5038814"/>
            <a:ext cx="4252344" cy="682823"/>
          </a:xfrm>
          <a:prstGeom prst="rightArrow">
            <a:avLst/>
          </a:prstGeom>
          <a:solidFill>
            <a:schemeClr val="bg1"/>
          </a:solidFill>
          <a:ln w="222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a:solidFill>
                  <a:schemeClr val="tx1"/>
                </a:solidFill>
                <a:latin typeface="MS PGothic" charset="-128"/>
                <a:ea typeface="MS PGothic" charset="-128"/>
                <a:cs typeface="MS PGothic" charset="-128"/>
              </a:rPr>
              <a:t>転送</a:t>
            </a:r>
            <a:endParaRPr kumimoji="1" lang="ja-JP" altLang="en-US" sz="1600">
              <a:solidFill>
                <a:schemeClr val="tx1"/>
              </a:solidFill>
              <a:latin typeface="MS PGothic" charset="-128"/>
              <a:ea typeface="MS PGothic" charset="-128"/>
              <a:cs typeface="MS PGothic" charset="-128"/>
            </a:endParaRPr>
          </a:p>
        </p:txBody>
      </p:sp>
      <p:sp>
        <p:nvSpPr>
          <p:cNvPr id="16" name="右矢印 15">
            <a:extLst>
              <a:ext uri="{FF2B5EF4-FFF2-40B4-BE49-F238E27FC236}">
                <a16:creationId xmlns:a16="http://schemas.microsoft.com/office/drawing/2014/main" xmlns="" id="{D8279E8E-117F-D54B-A588-230C9C437345}"/>
              </a:ext>
            </a:extLst>
          </p:cNvPr>
          <p:cNvSpPr/>
          <p:nvPr/>
        </p:nvSpPr>
        <p:spPr>
          <a:xfrm>
            <a:off x="1989769" y="5113702"/>
            <a:ext cx="1196205" cy="708521"/>
          </a:xfrm>
          <a:prstGeom prst="rightArrow">
            <a:avLst/>
          </a:prstGeom>
          <a:solidFill>
            <a:schemeClr val="bg1"/>
          </a:solidFill>
          <a:ln w="222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a:solidFill>
                  <a:schemeClr val="tx1"/>
                </a:solidFill>
                <a:latin typeface="MS PGothic" charset="-128"/>
                <a:ea typeface="MS PGothic" charset="-128"/>
                <a:cs typeface="MS PGothic" charset="-128"/>
              </a:rPr>
              <a:t>書き出し</a:t>
            </a:r>
            <a:endParaRPr kumimoji="1" lang="ja-JP" altLang="en-US" sz="1600">
              <a:solidFill>
                <a:schemeClr val="tx1"/>
              </a:solidFill>
              <a:latin typeface="MS PGothic" charset="-128"/>
              <a:ea typeface="MS PGothic" charset="-128"/>
              <a:cs typeface="MS PGothic" charset="-128"/>
            </a:endParaRPr>
          </a:p>
        </p:txBody>
      </p:sp>
      <p:cxnSp>
        <p:nvCxnSpPr>
          <p:cNvPr id="20" name="直線矢印コネクタ 30">
            <a:extLst>
              <a:ext uri="{FF2B5EF4-FFF2-40B4-BE49-F238E27FC236}">
                <a16:creationId xmlns:a16="http://schemas.microsoft.com/office/drawing/2014/main" xmlns="" id="{1ECA3B37-2785-8045-85F4-21A91E2BDE14}"/>
              </a:ext>
            </a:extLst>
          </p:cNvPr>
          <p:cNvCxnSpPr>
            <a:cxnSpLocks/>
          </p:cNvCxnSpPr>
          <p:nvPr/>
        </p:nvCxnSpPr>
        <p:spPr>
          <a:xfrm flipV="1">
            <a:off x="1951468" y="5760070"/>
            <a:ext cx="420094" cy="710033"/>
          </a:xfrm>
          <a:prstGeom prst="straightConnector1">
            <a:avLst/>
          </a:prstGeom>
          <a:ln w="952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xmlns="" id="{45754C94-BE54-154D-A6C5-849DF46C9E06}"/>
              </a:ext>
            </a:extLst>
          </p:cNvPr>
          <p:cNvCxnSpPr>
            <a:cxnSpLocks/>
          </p:cNvCxnSpPr>
          <p:nvPr/>
        </p:nvCxnSpPr>
        <p:spPr>
          <a:xfrm flipH="1" flipV="1">
            <a:off x="5482186" y="5639705"/>
            <a:ext cx="267002" cy="682089"/>
          </a:xfrm>
          <a:prstGeom prst="straightConnector1">
            <a:avLst/>
          </a:prstGeom>
          <a:ln w="952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正方形/長方形 12">
            <a:extLst>
              <a:ext uri="{FF2B5EF4-FFF2-40B4-BE49-F238E27FC236}">
                <a16:creationId xmlns:a16="http://schemas.microsoft.com/office/drawing/2014/main" xmlns="" id="{E4B7DFC9-3CCA-EC45-9943-1127BCDE1B58}"/>
              </a:ext>
            </a:extLst>
          </p:cNvPr>
          <p:cNvSpPr/>
          <p:nvPr/>
        </p:nvSpPr>
        <p:spPr>
          <a:xfrm>
            <a:off x="2912140" y="6226856"/>
            <a:ext cx="1845840" cy="480873"/>
          </a:xfrm>
          <a:prstGeom prst="rect">
            <a:avLst/>
          </a:prstGeom>
          <a:solidFill>
            <a:schemeClr val="accent5">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a:solidFill>
                  <a:schemeClr val="tx1"/>
                </a:solidFill>
                <a:latin typeface="MS PGothic" charset="-128"/>
                <a:ea typeface="MS PGothic" charset="-128"/>
                <a:cs typeface="MS PGothic" charset="-128"/>
              </a:rPr>
              <a:t>ランタイム</a:t>
            </a:r>
            <a:endParaRPr kumimoji="1" lang="ja-JP" altLang="en-US" sz="2400">
              <a:solidFill>
                <a:schemeClr val="tx1"/>
              </a:solidFill>
              <a:latin typeface="MS PGothic" charset="-128"/>
              <a:ea typeface="MS PGothic" charset="-128"/>
              <a:cs typeface="MS PGothic" charset="-128"/>
            </a:endParaRPr>
          </a:p>
        </p:txBody>
      </p:sp>
      <p:sp>
        <p:nvSpPr>
          <p:cNvPr id="23" name="正方形/長方形 22">
            <a:extLst>
              <a:ext uri="{FF2B5EF4-FFF2-40B4-BE49-F238E27FC236}">
                <a16:creationId xmlns:a16="http://schemas.microsoft.com/office/drawing/2014/main" xmlns="" id="{F15ADF6A-FD9B-144C-B8B6-ED168FDE237A}"/>
              </a:ext>
            </a:extLst>
          </p:cNvPr>
          <p:cNvSpPr/>
          <p:nvPr/>
        </p:nvSpPr>
        <p:spPr>
          <a:xfrm>
            <a:off x="1283249" y="5057608"/>
            <a:ext cx="313415" cy="702158"/>
          </a:xfrm>
          <a:prstGeom prst="rect">
            <a:avLst/>
          </a:prstGeom>
          <a:solidFill>
            <a:srgbClr val="FF8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latin typeface="MS PGothic" panose="020B0600070205080204" pitchFamily="34" charset="-128"/>
                <a:ea typeface="MS PGothic" panose="020B0600070205080204" pitchFamily="34" charset="-128"/>
              </a:rPr>
              <a:t>状態</a:t>
            </a:r>
            <a:endParaRPr kumimoji="1" lang="ja-JP" altLang="en-US" dirty="0">
              <a:solidFill>
                <a:schemeClr val="tx1"/>
              </a:solidFill>
              <a:latin typeface="MS PGothic" panose="020B0600070205080204" pitchFamily="34" charset="-128"/>
              <a:ea typeface="MS PGothic" panose="020B0600070205080204" pitchFamily="34" charset="-128"/>
            </a:endParaRPr>
          </a:p>
        </p:txBody>
      </p:sp>
      <p:sp>
        <p:nvSpPr>
          <p:cNvPr id="5" name="テキスト ボックス 4">
            <a:extLst>
              <a:ext uri="{FF2B5EF4-FFF2-40B4-BE49-F238E27FC236}">
                <a16:creationId xmlns:a16="http://schemas.microsoft.com/office/drawing/2014/main" xmlns="" id="{5368DCF5-36F3-0048-B80D-6B799967F40C}"/>
              </a:ext>
            </a:extLst>
          </p:cNvPr>
          <p:cNvSpPr txBox="1"/>
          <p:nvPr/>
        </p:nvSpPr>
        <p:spPr>
          <a:xfrm>
            <a:off x="3362770" y="5815309"/>
            <a:ext cx="1189749" cy="369332"/>
          </a:xfrm>
          <a:prstGeom prst="rect">
            <a:avLst/>
          </a:prstGeom>
          <a:noFill/>
        </p:spPr>
        <p:txBody>
          <a:bodyPr wrap="none" rtlCol="0">
            <a:spAutoFit/>
          </a:bodyPr>
          <a:lstStyle/>
          <a:p>
            <a:r>
              <a:rPr lang="ja-JP" altLang="en-US">
                <a:latin typeface="MS PGothic" charset="-128"/>
                <a:ea typeface="MS PGothic" charset="-128"/>
                <a:cs typeface="MS PGothic" charset="-128"/>
              </a:rPr>
              <a:t>外部メモリ</a:t>
            </a:r>
          </a:p>
        </p:txBody>
      </p:sp>
      <p:sp>
        <p:nvSpPr>
          <p:cNvPr id="21" name="正方形/長方形 20">
            <a:extLst>
              <a:ext uri="{FF2B5EF4-FFF2-40B4-BE49-F238E27FC236}">
                <a16:creationId xmlns:a16="http://schemas.microsoft.com/office/drawing/2014/main" xmlns="" id="{59CB21C7-FD12-C44C-9D9E-16D48F298AAA}"/>
              </a:ext>
            </a:extLst>
          </p:cNvPr>
          <p:cNvSpPr/>
          <p:nvPr/>
        </p:nvSpPr>
        <p:spPr>
          <a:xfrm>
            <a:off x="1283247" y="5073345"/>
            <a:ext cx="313415" cy="702158"/>
          </a:xfrm>
          <a:prstGeom prst="rect">
            <a:avLst/>
          </a:prstGeom>
          <a:solidFill>
            <a:srgbClr val="FF8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latin typeface="MS PGothic" panose="020B0600070205080204" pitchFamily="34" charset="-128"/>
                <a:ea typeface="MS PGothic" panose="020B0600070205080204" pitchFamily="34" charset="-128"/>
              </a:rPr>
              <a:t>状態</a:t>
            </a:r>
            <a:endParaRPr kumimoji="1" lang="ja-JP" altLang="en-US" dirty="0">
              <a:solidFill>
                <a:schemeClr val="tx1"/>
              </a:solidFill>
              <a:latin typeface="MS PGothic" panose="020B0600070205080204" pitchFamily="34" charset="-128"/>
              <a:ea typeface="MS PGothic" panose="020B0600070205080204" pitchFamily="34" charset="-128"/>
            </a:endParaRPr>
          </a:p>
        </p:txBody>
      </p:sp>
      <p:sp>
        <p:nvSpPr>
          <p:cNvPr id="22" name="正方形/長方形 21">
            <a:extLst>
              <a:ext uri="{FF2B5EF4-FFF2-40B4-BE49-F238E27FC236}">
                <a16:creationId xmlns:a16="http://schemas.microsoft.com/office/drawing/2014/main" xmlns="" id="{613D5F58-D1A9-AE4B-9916-03DD6AF7F2CC}"/>
              </a:ext>
            </a:extLst>
          </p:cNvPr>
          <p:cNvSpPr/>
          <p:nvPr/>
        </p:nvSpPr>
        <p:spPr>
          <a:xfrm>
            <a:off x="1283247" y="5053314"/>
            <a:ext cx="313415" cy="702158"/>
          </a:xfrm>
          <a:prstGeom prst="rect">
            <a:avLst/>
          </a:prstGeom>
          <a:solidFill>
            <a:srgbClr val="FF8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latin typeface="MS PGothic" panose="020B0600070205080204" pitchFamily="34" charset="-128"/>
                <a:ea typeface="MS PGothic" panose="020B0600070205080204" pitchFamily="34" charset="-128"/>
              </a:rPr>
              <a:t>状態</a:t>
            </a:r>
            <a:endParaRPr kumimoji="1" lang="ja-JP" altLang="en-US" dirty="0">
              <a:solidFill>
                <a:schemeClr val="tx1"/>
              </a:solidFill>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88524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grpId="0" nodeType="clickEffect">
                                  <p:stCondLst>
                                    <p:cond delay="0"/>
                                  </p:stCondLst>
                                  <p:childTnLst>
                                    <p:animMotion origin="layout" path="M 4.72222E-6 2.59259E-6 L 0.27465 -0.00278 " pathEditMode="relative" rAng="0" ptsTypes="AA">
                                      <p:cBhvr>
                                        <p:cTn id="16" dur="2000" fill="hold"/>
                                        <p:tgtEl>
                                          <p:spTgt spid="23"/>
                                        </p:tgtEl>
                                        <p:attrNameLst>
                                          <p:attrName>ppt_x</p:attrName>
                                          <p:attrName>ppt_y</p:attrName>
                                        </p:attrNameLst>
                                      </p:cBhvr>
                                      <p:rCtr x="13906" y="-46"/>
                                    </p:animMotion>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2"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linds(horizontal)">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blinds(horizontal)">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linds(horizontal)">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0" presetClass="path" presetSubtype="0" accel="50000" decel="50000" fill="hold" grpId="1" nodeType="clickEffect">
                                  <p:stCondLst>
                                    <p:cond delay="0"/>
                                  </p:stCondLst>
                                  <p:childTnLst>
                                    <p:animMotion origin="layout" path="M 0.27465 -0.00278 L 0.89357 0.00069 " pathEditMode="relative" rAng="0" ptsTypes="AA">
                                      <p:cBhvr>
                                        <p:cTn id="35" dur="2000" fill="hold"/>
                                        <p:tgtEl>
                                          <p:spTgt spid="23"/>
                                        </p:tgtEl>
                                        <p:attrNameLst>
                                          <p:attrName>ppt_x</p:attrName>
                                          <p:attrName>ppt_y</p:attrName>
                                        </p:attrNameLst>
                                      </p:cBhvr>
                                      <p:rCtr x="30937" y="162"/>
                                    </p:animMotion>
                                  </p:childTnLst>
                                </p:cTn>
                              </p:par>
                              <p:par>
                                <p:cTn id="36" presetID="0" presetClass="path" presetSubtype="0" accel="50000" decel="50000" fill="hold" grpId="0" nodeType="withEffect">
                                  <p:stCondLst>
                                    <p:cond delay="0"/>
                                  </p:stCondLst>
                                  <p:childTnLst>
                                    <p:animMotion origin="layout" path="M 4.72222E-6 -2.22222E-6 L 0.27465 -0.00278 " pathEditMode="relative" rAng="0" ptsTypes="AA">
                                      <p:cBhvr>
                                        <p:cTn id="37" dur="2000" fill="hold"/>
                                        <p:tgtEl>
                                          <p:spTgt spid="21"/>
                                        </p:tgtEl>
                                        <p:attrNameLst>
                                          <p:attrName>ppt_x</p:attrName>
                                          <p:attrName>ppt_y</p:attrName>
                                        </p:attrNameLst>
                                      </p:cBhvr>
                                      <p:rCtr x="13733" y="-139"/>
                                    </p:animMotion>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2"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linds(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0" presetClass="path" presetSubtype="0" accel="50000" decel="50000" fill="hold" grpId="1" nodeType="clickEffect">
                                  <p:stCondLst>
                                    <p:cond delay="0"/>
                                  </p:stCondLst>
                                  <p:childTnLst>
                                    <p:animMotion origin="layout" path="M 0.27465 -0.00278 L 0.89357 0.0007 " pathEditMode="relative" rAng="0" ptsTypes="AA">
                                      <p:cBhvr>
                                        <p:cTn id="46" dur="2000" fill="hold"/>
                                        <p:tgtEl>
                                          <p:spTgt spid="21"/>
                                        </p:tgtEl>
                                        <p:attrNameLst>
                                          <p:attrName>ppt_x</p:attrName>
                                          <p:attrName>ppt_y</p:attrName>
                                        </p:attrNameLst>
                                      </p:cBhvr>
                                      <p:rCtr x="30937" y="162"/>
                                    </p:animMotion>
                                  </p:childTnLst>
                                </p:cTn>
                              </p:par>
                              <p:par>
                                <p:cTn id="47" presetID="0" presetClass="path" presetSubtype="0" accel="50000" decel="50000" fill="hold" grpId="0" nodeType="withEffect">
                                  <p:stCondLst>
                                    <p:cond delay="0"/>
                                  </p:stCondLst>
                                  <p:childTnLst>
                                    <p:animMotion origin="layout" path="M 4.72222E-6 -2.96296E-6 L 0.27465 -0.00277 " pathEditMode="relative" rAng="0" ptsTypes="AA">
                                      <p:cBhvr>
                                        <p:cTn id="48" dur="2000" fill="hold"/>
                                        <p:tgtEl>
                                          <p:spTgt spid="22"/>
                                        </p:tgtEl>
                                        <p:attrNameLst>
                                          <p:attrName>ppt_x</p:attrName>
                                          <p:attrName>ppt_y</p:attrName>
                                        </p:attrNameLst>
                                      </p:cBhvr>
                                      <p:rCtr x="13733" y="-139"/>
                                    </p:animMotion>
                                  </p:childTnLst>
                                </p:cTn>
                              </p:par>
                            </p:childTnLst>
                          </p:cTn>
                        </p:par>
                      </p:childTnLst>
                    </p:cTn>
                  </p:par>
                  <p:par>
                    <p:cTn id="49" fill="hold">
                      <p:stCondLst>
                        <p:cond delay="indefinite"/>
                      </p:stCondLst>
                      <p:childTnLst>
                        <p:par>
                          <p:cTn id="50" fill="hold">
                            <p:stCondLst>
                              <p:cond delay="0"/>
                            </p:stCondLst>
                            <p:childTnLst>
                              <p:par>
                                <p:cTn id="51" presetID="0" presetClass="path" presetSubtype="0" accel="50000" decel="50000" fill="hold" grpId="1" nodeType="clickEffect">
                                  <p:stCondLst>
                                    <p:cond delay="0"/>
                                  </p:stCondLst>
                                  <p:childTnLst>
                                    <p:animMotion origin="layout" path="M 0.27465 -0.00277 L 0.89357 0.0007 " pathEditMode="relative" rAng="0" ptsTypes="AA">
                                      <p:cBhvr>
                                        <p:cTn id="52" dur="2000" fill="hold"/>
                                        <p:tgtEl>
                                          <p:spTgt spid="22"/>
                                        </p:tgtEl>
                                        <p:attrNameLst>
                                          <p:attrName>ppt_x</p:attrName>
                                          <p:attrName>ppt_y</p:attrName>
                                        </p:attrNameLst>
                                      </p:cBhvr>
                                      <p:rCtr x="30937"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3" grpId="0" animBg="1"/>
      <p:bldP spid="23" grpId="1" animBg="1"/>
      <p:bldP spid="21" grpId="0" animBg="1"/>
      <p:bldP spid="21" grpId="1" animBg="1"/>
      <p:bldP spid="21" grpId="2" animBg="1"/>
      <p:bldP spid="22" grpId="0" animBg="1"/>
      <p:bldP spid="22" grpId="1" animBg="1"/>
      <p:bldP spid="22"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実験</a:t>
            </a:r>
          </a:p>
        </p:txBody>
      </p:sp>
      <p:sp>
        <p:nvSpPr>
          <p:cNvPr id="3" name="Content Placeholder 2"/>
          <p:cNvSpPr>
            <a:spLocks noGrp="1"/>
          </p:cNvSpPr>
          <p:nvPr>
            <p:ph idx="1"/>
          </p:nvPr>
        </p:nvSpPr>
        <p:spPr/>
        <p:txBody>
          <a:bodyPr/>
          <a:lstStyle/>
          <a:p>
            <a:r>
              <a:rPr lang="ja-JP" altLang="en-US"/>
              <a:t>巨大な</a:t>
            </a:r>
            <a:r>
              <a:rPr lang="en-US" altLang="ja-JP" dirty="0"/>
              <a:t>Enclave</a:t>
            </a:r>
            <a:r>
              <a:rPr lang="ja-JP" altLang="en-US"/>
              <a:t>を持つ</a:t>
            </a:r>
            <a:r>
              <a:rPr lang="en-US" altLang="ja-JP" dirty="0"/>
              <a:t>SGX</a:t>
            </a:r>
            <a:r>
              <a:rPr lang="ja-JP" altLang="en-US"/>
              <a:t>アプリケーションのマイグレーションの動作確認および性能測定</a:t>
            </a:r>
            <a:endParaRPr lang="en-US" altLang="ja-JP" dirty="0"/>
          </a:p>
          <a:p>
            <a:pPr lvl="1"/>
            <a:r>
              <a:rPr lang="ja-JP" altLang="en-US"/>
              <a:t>保存・復元でパイプライン処理を行わない従来手法</a:t>
            </a:r>
            <a:r>
              <a:rPr lang="en-US" altLang="ja-JP" dirty="0"/>
              <a:t> [Gu et al.'17] </a:t>
            </a:r>
            <a:r>
              <a:rPr lang="ja-JP" altLang="en-US"/>
              <a:t>と比較</a:t>
            </a:r>
            <a:endParaRPr lang="en-US" altLang="ja-JP" dirty="0"/>
          </a:p>
          <a:p>
            <a:pPr lvl="1"/>
            <a:endParaRPr lang="en-US" altLang="ja-JP" dirty="0"/>
          </a:p>
        </p:txBody>
      </p:sp>
      <p:sp>
        <p:nvSpPr>
          <p:cNvPr id="4" name="スライド番号プレースホルダー 3"/>
          <p:cNvSpPr>
            <a:spLocks noGrp="1"/>
          </p:cNvSpPr>
          <p:nvPr>
            <p:ph type="sldNum" sz="quarter" idx="12"/>
          </p:nvPr>
        </p:nvSpPr>
        <p:spPr>
          <a:xfrm>
            <a:off x="6814411" y="6356349"/>
            <a:ext cx="2057400" cy="365125"/>
          </a:xfrm>
        </p:spPr>
        <p:txBody>
          <a:bodyPr/>
          <a:lstStyle/>
          <a:p>
            <a:fld id="{C6BF4F0F-E9AC-E14D-8A5B-B9D0A2FE0313}" type="slidenum">
              <a:rPr kumimoji="1" lang="ja-JP" altLang="en-US" smtClean="0"/>
              <a:t>12</a:t>
            </a:fld>
            <a:endParaRPr kumimoji="1" lang="ja-JP" altLang="en-US"/>
          </a:p>
        </p:txBody>
      </p:sp>
      <p:graphicFrame>
        <p:nvGraphicFramePr>
          <p:cNvPr id="7" name="表 6">
            <a:extLst>
              <a:ext uri="{FF2B5EF4-FFF2-40B4-BE49-F238E27FC236}">
                <a16:creationId xmlns:a16="http://schemas.microsoft.com/office/drawing/2014/main" xmlns="" id="{0EC138B0-F61C-FC4F-860E-13E1AED08E44}"/>
              </a:ext>
            </a:extLst>
          </p:cNvPr>
          <p:cNvGraphicFramePr>
            <a:graphicFrameLocks noGrp="1"/>
          </p:cNvGraphicFramePr>
          <p:nvPr>
            <p:extLst>
              <p:ext uri="{D42A27DB-BD31-4B8C-83A1-F6EECF244321}">
                <p14:modId xmlns:p14="http://schemas.microsoft.com/office/powerpoint/2010/main" val="812812657"/>
              </p:ext>
            </p:extLst>
          </p:nvPr>
        </p:nvGraphicFramePr>
        <p:xfrm>
          <a:off x="628649" y="3487119"/>
          <a:ext cx="7724937" cy="3234353"/>
        </p:xfrm>
        <a:graphic>
          <a:graphicData uri="http://schemas.openxmlformats.org/drawingml/2006/table">
            <a:tbl>
              <a:tblPr firstRow="1" bandRow="1">
                <a:tableStyleId>{F2DE63D5-997A-4646-A377-4702673A728D}</a:tableStyleId>
              </a:tblPr>
              <a:tblGrid>
                <a:gridCol w="2471012">
                  <a:extLst>
                    <a:ext uri="{9D8B030D-6E8A-4147-A177-3AD203B41FA5}">
                      <a16:colId xmlns:a16="http://schemas.microsoft.com/office/drawing/2014/main" xmlns="" val="1053532844"/>
                    </a:ext>
                  </a:extLst>
                </a:gridCol>
                <a:gridCol w="2678946">
                  <a:extLst>
                    <a:ext uri="{9D8B030D-6E8A-4147-A177-3AD203B41FA5}">
                      <a16:colId xmlns:a16="http://schemas.microsoft.com/office/drawing/2014/main" xmlns="" val="354267605"/>
                    </a:ext>
                  </a:extLst>
                </a:gridCol>
                <a:gridCol w="2574979">
                  <a:extLst>
                    <a:ext uri="{9D8B030D-6E8A-4147-A177-3AD203B41FA5}">
                      <a16:colId xmlns:a16="http://schemas.microsoft.com/office/drawing/2014/main" xmlns="" val="207754257"/>
                    </a:ext>
                  </a:extLst>
                </a:gridCol>
              </a:tblGrid>
              <a:tr h="421306">
                <a:tc>
                  <a:txBody>
                    <a:bodyPr/>
                    <a:lstStyle/>
                    <a:p>
                      <a:pPr algn="ctr"/>
                      <a:r>
                        <a:rPr kumimoji="1" lang="ja-JP" altLang="en-US" b="0">
                          <a:solidFill>
                            <a:schemeClr val="tx1"/>
                          </a:solidFill>
                          <a:latin typeface="MS PGothic" panose="020B0600070205080204" pitchFamily="34" charset="-128"/>
                          <a:ea typeface="MS PGothic" panose="020B0600070205080204" pitchFamily="34" charset="-128"/>
                        </a:rPr>
                        <a:t>項目</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b="0">
                          <a:solidFill>
                            <a:schemeClr val="tx1"/>
                          </a:solidFill>
                          <a:latin typeface="MS PGothic" panose="020B0600070205080204" pitchFamily="34" charset="-128"/>
                          <a:ea typeface="MS PGothic" panose="020B0600070205080204" pitchFamily="34" charset="-128"/>
                        </a:rPr>
                        <a:t>移送元ホスト</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b="0">
                          <a:solidFill>
                            <a:schemeClr val="tx1"/>
                          </a:solidFill>
                          <a:latin typeface="MS PGothic" panose="020B0600070205080204" pitchFamily="34" charset="-128"/>
                          <a:ea typeface="MS PGothic" panose="020B0600070205080204" pitchFamily="34" charset="-128"/>
                        </a:rPr>
                        <a:t>移送先ホスト</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405165276"/>
                  </a:ext>
                </a:extLst>
              </a:tr>
              <a:tr h="438862">
                <a:tc>
                  <a:txBody>
                    <a:bodyPr/>
                    <a:lstStyle/>
                    <a:p>
                      <a:pPr algn="ctr"/>
                      <a:r>
                        <a:rPr kumimoji="1" lang="en-US" altLang="ja-JP" sz="2000" dirty="0"/>
                        <a:t>CPU</a:t>
                      </a:r>
                      <a:endParaRPr kumimoji="1" lang="ja-JP"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2000" dirty="0"/>
                        <a:t>Intel Core i7 8700</a:t>
                      </a:r>
                      <a:endParaRPr kumimoji="1" lang="ja-JP"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2000" dirty="0"/>
                        <a:t>Intel Xeon E3-1225 v5</a:t>
                      </a:r>
                      <a:endParaRPr kumimoji="1" lang="ja-JP"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347063469"/>
                  </a:ext>
                </a:extLst>
              </a:tr>
              <a:tr h="474837">
                <a:tc>
                  <a:txBody>
                    <a:bodyPr/>
                    <a:lstStyle/>
                    <a:p>
                      <a:pPr algn="ctr"/>
                      <a:r>
                        <a:rPr kumimoji="1" lang="ja-JP" altLang="en-US" sz="2000"/>
                        <a:t>メモリ</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2000" dirty="0"/>
                        <a:t>32GB</a:t>
                      </a:r>
                      <a:endParaRPr kumimoji="1" lang="ja-JP"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2000" dirty="0"/>
                        <a:t>32GB</a:t>
                      </a:r>
                      <a:endParaRPr kumimoji="1" lang="ja-JP"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750063347"/>
                  </a:ext>
                </a:extLst>
              </a:tr>
              <a:tr h="474837">
                <a:tc>
                  <a:txBody>
                    <a:bodyPr/>
                    <a:lstStyle/>
                    <a:p>
                      <a:pPr algn="ctr"/>
                      <a:r>
                        <a:rPr kumimoji="1" lang="ja-JP" altLang="en-US" sz="2000"/>
                        <a:t>ネットワーク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kumimoji="1" lang="ja-JP" altLang="en-US" sz="2000"/>
                        <a:t>ギガビットイーサネット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extLst>
                  <a:ext uri="{0D108BD9-81ED-4DB2-BD59-A6C34878D82A}">
                    <a16:rowId xmlns:a16="http://schemas.microsoft.com/office/drawing/2014/main" xmlns="" val="2241425863"/>
                  </a:ext>
                </a:extLst>
              </a:tr>
              <a:tr h="474837">
                <a:tc>
                  <a:txBody>
                    <a:bodyPr/>
                    <a:lstStyle/>
                    <a:p>
                      <a:pPr algn="ctr"/>
                      <a:r>
                        <a:rPr kumimoji="1" lang="ja-JP" altLang="en-US" sz="2000"/>
                        <a:t>カーネル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kumimoji="1" lang="en-US" altLang="ja-JP" sz="2000" dirty="0"/>
                        <a:t>Linux 4.4.0(Intel SGX</a:t>
                      </a:r>
                      <a:r>
                        <a:rPr kumimoji="1" lang="ja-JP" altLang="en-US" sz="2000"/>
                        <a:t>ドライバ</a:t>
                      </a:r>
                      <a:r>
                        <a:rPr kumimoji="1" lang="en-US" altLang="ja-JP" sz="2000" dirty="0"/>
                        <a:t>)</a:t>
                      </a:r>
                      <a:endParaRPr kumimoji="1" lang="ja-JP"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extLst>
                  <a:ext uri="{0D108BD9-81ED-4DB2-BD59-A6C34878D82A}">
                    <a16:rowId xmlns:a16="http://schemas.microsoft.com/office/drawing/2014/main" xmlns="" val="2160207056"/>
                  </a:ext>
                </a:extLst>
              </a:tr>
              <a:tr h="474837">
                <a:tc>
                  <a:txBody>
                    <a:bodyPr/>
                    <a:lstStyle/>
                    <a:p>
                      <a:pPr algn="ctr"/>
                      <a:r>
                        <a:rPr kumimoji="1" lang="en-US" altLang="ja-JP" sz="2000" dirty="0"/>
                        <a:t>Intel SGX SDK</a:t>
                      </a:r>
                      <a:r>
                        <a:rPr kumimoji="1" lang="ja-JP" altLang="en-US" sz="2000"/>
                        <a:t>ベース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kumimoji="1" lang="en-US" altLang="ja-JP" sz="2000" dirty="0"/>
                        <a:t>2.2</a:t>
                      </a:r>
                      <a:endParaRPr kumimoji="1" lang="ja-JP"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extLst>
                  <a:ext uri="{0D108BD9-81ED-4DB2-BD59-A6C34878D82A}">
                    <a16:rowId xmlns:a16="http://schemas.microsoft.com/office/drawing/2014/main" xmlns="" val="370621741"/>
                  </a:ext>
                </a:extLst>
              </a:tr>
              <a:tr h="474837">
                <a:tc>
                  <a:txBody>
                    <a:bodyPr/>
                    <a:lstStyle/>
                    <a:p>
                      <a:pPr algn="ctr"/>
                      <a:r>
                        <a:rPr kumimoji="1" lang="en-US" altLang="ja-JP" sz="2000" dirty="0"/>
                        <a:t>CRIU</a:t>
                      </a:r>
                      <a:r>
                        <a:rPr kumimoji="1" lang="ja-JP" altLang="en-US" sz="2000"/>
                        <a:t>ベース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kumimoji="1" lang="en-US" altLang="ja-JP" sz="2000" dirty="0"/>
                        <a:t>3.9</a:t>
                      </a:r>
                      <a:endParaRPr kumimoji="1" lang="ja-JP"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extLst>
                  <a:ext uri="{0D108BD9-81ED-4DB2-BD59-A6C34878D82A}">
                    <a16:rowId xmlns:a16="http://schemas.microsoft.com/office/drawing/2014/main" xmlns="" val="2434323909"/>
                  </a:ext>
                </a:extLst>
              </a:tr>
            </a:tbl>
          </a:graphicData>
        </a:graphic>
      </p:graphicFrame>
    </p:spTree>
    <p:extLst>
      <p:ext uri="{BB962C8B-B14F-4D97-AF65-F5344CB8AC3E}">
        <p14:creationId xmlns:p14="http://schemas.microsoft.com/office/powerpoint/2010/main" val="4189076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511699-F28A-6644-B195-AE70597A163E}"/>
              </a:ext>
            </a:extLst>
          </p:cNvPr>
          <p:cNvSpPr>
            <a:spLocks noGrp="1"/>
          </p:cNvSpPr>
          <p:nvPr>
            <p:ph type="title"/>
          </p:nvPr>
        </p:nvSpPr>
        <p:spPr/>
        <p:txBody>
          <a:bodyPr/>
          <a:lstStyle/>
          <a:p>
            <a:r>
              <a:rPr lang="ja-JP" altLang="en-US"/>
              <a:t>マイグレーションの動作確認</a:t>
            </a:r>
            <a:endParaRPr lang="en-US" dirty="0"/>
          </a:p>
        </p:txBody>
      </p:sp>
      <p:sp>
        <p:nvSpPr>
          <p:cNvPr id="3" name="Content Placeholder 2">
            <a:extLst>
              <a:ext uri="{FF2B5EF4-FFF2-40B4-BE49-F238E27FC236}">
                <a16:creationId xmlns:a16="http://schemas.microsoft.com/office/drawing/2014/main" xmlns="" id="{4A189459-EE2A-B546-8965-65BF7A88FADD}"/>
              </a:ext>
            </a:extLst>
          </p:cNvPr>
          <p:cNvSpPr>
            <a:spLocks noGrp="1"/>
          </p:cNvSpPr>
          <p:nvPr>
            <p:ph idx="1"/>
          </p:nvPr>
        </p:nvSpPr>
        <p:spPr/>
        <p:txBody>
          <a:bodyPr/>
          <a:lstStyle/>
          <a:p>
            <a:r>
              <a:rPr lang="en-US" altLang="ja-JP" dirty="0"/>
              <a:t>SGX</a:t>
            </a:r>
            <a:r>
              <a:rPr lang="ja-JP" altLang="en-US"/>
              <a:t>アプリケーションとしてキーバリューストアを作成</a:t>
            </a:r>
            <a:endParaRPr lang="en-US" altLang="ja-JP" dirty="0"/>
          </a:p>
          <a:p>
            <a:pPr lvl="1"/>
            <a:r>
              <a:rPr lang="ja-JP" altLang="en-US"/>
              <a:t>登録されたデータを</a:t>
            </a:r>
            <a:r>
              <a:rPr lang="en-US" altLang="ja-JP" dirty="0"/>
              <a:t>Enclave</a:t>
            </a:r>
            <a:r>
              <a:rPr lang="ja-JP" altLang="en-US"/>
              <a:t>内に安全に保持</a:t>
            </a:r>
            <a:endParaRPr lang="en-US" altLang="ja-JP" dirty="0"/>
          </a:p>
          <a:p>
            <a:r>
              <a:rPr lang="ja-JP" altLang="en-US"/>
              <a:t>マイグレーションを行った後、実行が正常に継続できていることを確認</a:t>
            </a:r>
            <a:endParaRPr lang="en-US" altLang="ja-JP" dirty="0"/>
          </a:p>
        </p:txBody>
      </p:sp>
      <p:sp>
        <p:nvSpPr>
          <p:cNvPr id="4" name="Slide Number Placeholder 3">
            <a:extLst>
              <a:ext uri="{FF2B5EF4-FFF2-40B4-BE49-F238E27FC236}">
                <a16:creationId xmlns:a16="http://schemas.microsoft.com/office/drawing/2014/main" xmlns="" id="{C8EDE23D-55F3-D246-9E10-808E49ED94ED}"/>
              </a:ext>
            </a:extLst>
          </p:cNvPr>
          <p:cNvSpPr>
            <a:spLocks noGrp="1"/>
          </p:cNvSpPr>
          <p:nvPr>
            <p:ph type="sldNum" sz="quarter" idx="12"/>
          </p:nvPr>
        </p:nvSpPr>
        <p:spPr/>
        <p:txBody>
          <a:bodyPr/>
          <a:lstStyle/>
          <a:p>
            <a:fld id="{C6BF4F0F-E9AC-E14D-8A5B-B9D0A2FE0313}" type="slidenum">
              <a:rPr lang="ja-JP" altLang="en-US" smtClean="0"/>
              <a:pPr/>
              <a:t>13</a:t>
            </a:fld>
            <a:endParaRPr lang="ja-JP" altLang="en-US" dirty="0"/>
          </a:p>
        </p:txBody>
      </p:sp>
      <p:graphicFrame>
        <p:nvGraphicFramePr>
          <p:cNvPr id="5" name="表 6">
            <a:extLst>
              <a:ext uri="{FF2B5EF4-FFF2-40B4-BE49-F238E27FC236}">
                <a16:creationId xmlns:a16="http://schemas.microsoft.com/office/drawing/2014/main" xmlns="" id="{A551A184-F90F-A948-8A8D-058A56FF9586}"/>
              </a:ext>
            </a:extLst>
          </p:cNvPr>
          <p:cNvGraphicFramePr>
            <a:graphicFrameLocks noGrp="1"/>
          </p:cNvGraphicFramePr>
          <p:nvPr>
            <p:extLst>
              <p:ext uri="{D42A27DB-BD31-4B8C-83A1-F6EECF244321}">
                <p14:modId xmlns:p14="http://schemas.microsoft.com/office/powerpoint/2010/main" val="379452352"/>
              </p:ext>
            </p:extLst>
          </p:nvPr>
        </p:nvGraphicFramePr>
        <p:xfrm>
          <a:off x="5717069" y="4362451"/>
          <a:ext cx="1944972" cy="2233509"/>
        </p:xfrm>
        <a:graphic>
          <a:graphicData uri="http://schemas.openxmlformats.org/drawingml/2006/table">
            <a:tbl>
              <a:tblPr firstRow="1" bandRow="1">
                <a:tableStyleId>{7DF18680-E054-41AD-8BC1-D1AEF772440D}</a:tableStyleId>
              </a:tblPr>
              <a:tblGrid>
                <a:gridCol w="746793">
                  <a:extLst>
                    <a:ext uri="{9D8B030D-6E8A-4147-A177-3AD203B41FA5}">
                      <a16:colId xmlns:a16="http://schemas.microsoft.com/office/drawing/2014/main" xmlns="" val="2436148097"/>
                    </a:ext>
                  </a:extLst>
                </a:gridCol>
                <a:gridCol w="1198179">
                  <a:extLst>
                    <a:ext uri="{9D8B030D-6E8A-4147-A177-3AD203B41FA5}">
                      <a16:colId xmlns:a16="http://schemas.microsoft.com/office/drawing/2014/main" xmlns="" val="3083293356"/>
                    </a:ext>
                  </a:extLst>
                </a:gridCol>
              </a:tblGrid>
              <a:tr h="328077">
                <a:tc>
                  <a:txBody>
                    <a:bodyPr/>
                    <a:lstStyle/>
                    <a:p>
                      <a:r>
                        <a:rPr kumimoji="1" lang="en-US" altLang="ja-JP" dirty="0">
                          <a:solidFill>
                            <a:schemeClr val="tx1"/>
                          </a:solidFill>
                        </a:rPr>
                        <a:t>Key</a:t>
                      </a:r>
                      <a:endParaRPr kumimoji="1" lang="ja-JP" altLang="en-US">
                        <a:solidFill>
                          <a:schemeClr val="tx1"/>
                        </a:solidFill>
                      </a:endParaRPr>
                    </a:p>
                  </a:txBody>
                  <a:tcPr/>
                </a:tc>
                <a:tc>
                  <a:txBody>
                    <a:bodyPr/>
                    <a:lstStyle/>
                    <a:p>
                      <a:r>
                        <a:rPr kumimoji="1" lang="en-US" altLang="ja-JP" dirty="0">
                          <a:solidFill>
                            <a:schemeClr val="tx1"/>
                          </a:solidFill>
                        </a:rPr>
                        <a:t>Value</a:t>
                      </a:r>
                      <a:endParaRPr kumimoji="1" lang="ja-JP" altLang="en-US">
                        <a:solidFill>
                          <a:schemeClr val="tx1"/>
                        </a:solidFill>
                      </a:endParaRPr>
                    </a:p>
                  </a:txBody>
                  <a:tcPr/>
                </a:tc>
                <a:extLst>
                  <a:ext uri="{0D108BD9-81ED-4DB2-BD59-A6C34878D82A}">
                    <a16:rowId xmlns:a16="http://schemas.microsoft.com/office/drawing/2014/main" xmlns="" val="4262439298"/>
                  </a:ext>
                </a:extLst>
              </a:tr>
              <a:tr h="389468">
                <a:tc>
                  <a:txBody>
                    <a:bodyPr/>
                    <a:lstStyle/>
                    <a:p>
                      <a:r>
                        <a:rPr kumimoji="1" lang="en-US" altLang="ja-JP" dirty="0" err="1">
                          <a:solidFill>
                            <a:schemeClr val="tx1"/>
                          </a:solidFill>
                        </a:rPr>
                        <a:t>haru</a:t>
                      </a:r>
                      <a:endParaRPr kumimoji="1" lang="ja-JP" altLang="en-US">
                        <a:solidFill>
                          <a:schemeClr val="tx1"/>
                        </a:solidFill>
                      </a:endParaRPr>
                    </a:p>
                  </a:txBody>
                  <a:tcPr/>
                </a:tc>
                <a:tc>
                  <a:txBody>
                    <a:bodyPr/>
                    <a:lstStyle/>
                    <a:p>
                      <a:r>
                        <a:rPr kumimoji="1" lang="en-US" altLang="ja-JP" dirty="0" err="1">
                          <a:solidFill>
                            <a:schemeClr val="tx1"/>
                          </a:solidFill>
                        </a:rPr>
                        <a:t>sakura</a:t>
                      </a:r>
                      <a:endParaRPr kumimoji="1" lang="ja-JP" altLang="en-US">
                        <a:solidFill>
                          <a:schemeClr val="tx1"/>
                        </a:solidFill>
                      </a:endParaRPr>
                    </a:p>
                  </a:txBody>
                  <a:tcPr/>
                </a:tc>
                <a:extLst>
                  <a:ext uri="{0D108BD9-81ED-4DB2-BD59-A6C34878D82A}">
                    <a16:rowId xmlns:a16="http://schemas.microsoft.com/office/drawing/2014/main" xmlns="" val="146444746"/>
                  </a:ext>
                </a:extLst>
              </a:tr>
              <a:tr h="381001">
                <a:tc>
                  <a:txBody>
                    <a:bodyPr/>
                    <a:lstStyle/>
                    <a:p>
                      <a:r>
                        <a:rPr kumimoji="1" lang="en-US" altLang="ja-JP" dirty="0" err="1">
                          <a:solidFill>
                            <a:schemeClr val="tx1"/>
                          </a:solidFill>
                        </a:rPr>
                        <a:t>natsu</a:t>
                      </a:r>
                      <a:endParaRPr kumimoji="1" lang="ja-JP" altLang="en-US">
                        <a:solidFill>
                          <a:schemeClr val="tx1"/>
                        </a:solidFill>
                      </a:endParaRPr>
                    </a:p>
                  </a:txBody>
                  <a:tcPr/>
                </a:tc>
                <a:tc>
                  <a:txBody>
                    <a:bodyPr/>
                    <a:lstStyle/>
                    <a:p>
                      <a:r>
                        <a:rPr kumimoji="1" lang="en-US" altLang="ja-JP" dirty="0" err="1">
                          <a:solidFill>
                            <a:schemeClr val="tx1"/>
                          </a:solidFill>
                        </a:rPr>
                        <a:t>umi</a:t>
                      </a:r>
                      <a:endParaRPr kumimoji="1" lang="ja-JP" altLang="en-US">
                        <a:solidFill>
                          <a:schemeClr val="tx1"/>
                        </a:solidFill>
                      </a:endParaRPr>
                    </a:p>
                  </a:txBody>
                  <a:tcPr/>
                </a:tc>
                <a:extLst>
                  <a:ext uri="{0D108BD9-81ED-4DB2-BD59-A6C34878D82A}">
                    <a16:rowId xmlns:a16="http://schemas.microsoft.com/office/drawing/2014/main" xmlns="" val="489219851"/>
                  </a:ext>
                </a:extLst>
              </a:tr>
              <a:tr h="361954">
                <a:tc>
                  <a:txBody>
                    <a:bodyPr/>
                    <a:lstStyle/>
                    <a:p>
                      <a:r>
                        <a:rPr kumimoji="1" lang="en-US" altLang="ja-JP" sz="1800" b="0" i="0" kern="1200" dirty="0" err="1">
                          <a:solidFill>
                            <a:schemeClr val="dk1"/>
                          </a:solidFill>
                          <a:effectLst/>
                          <a:latin typeface="+mn-lt"/>
                          <a:ea typeface="+mn-ea"/>
                          <a:cs typeface="+mn-cs"/>
                        </a:rPr>
                        <a:t>aki</a:t>
                      </a:r>
                      <a:endParaRPr kumimoji="1" lang="ja-JP" altLang="en-US" b="0">
                        <a:solidFill>
                          <a:schemeClr val="tx1"/>
                        </a:solidFill>
                      </a:endParaRPr>
                    </a:p>
                  </a:txBody>
                  <a:tcPr/>
                </a:tc>
                <a:tc>
                  <a:txBody>
                    <a:bodyPr/>
                    <a:lstStyle/>
                    <a:p>
                      <a:r>
                        <a:rPr kumimoji="1" lang="en-US" altLang="ja-JP" dirty="0" err="1">
                          <a:solidFill>
                            <a:schemeClr val="tx1"/>
                          </a:solidFill>
                        </a:rPr>
                        <a:t>kosumosu</a:t>
                      </a:r>
                      <a:endParaRPr kumimoji="1" lang="ja-JP" altLang="en-US">
                        <a:solidFill>
                          <a:schemeClr val="tx1"/>
                        </a:solidFill>
                      </a:endParaRPr>
                    </a:p>
                  </a:txBody>
                  <a:tcPr/>
                </a:tc>
                <a:extLst>
                  <a:ext uri="{0D108BD9-81ED-4DB2-BD59-A6C34878D82A}">
                    <a16:rowId xmlns:a16="http://schemas.microsoft.com/office/drawing/2014/main" xmlns="" val="3111661571"/>
                  </a:ext>
                </a:extLst>
              </a:tr>
              <a:tr h="272214">
                <a:tc>
                  <a:txBody>
                    <a:bodyPr/>
                    <a:lstStyle/>
                    <a:p>
                      <a:r>
                        <a:rPr kumimoji="1" lang="en-US" altLang="ja-JP" sz="1800" b="0" i="0" kern="1200" dirty="0" err="1">
                          <a:solidFill>
                            <a:schemeClr val="dk1"/>
                          </a:solidFill>
                          <a:effectLst/>
                          <a:latin typeface="+mn-lt"/>
                          <a:ea typeface="+mn-ea"/>
                          <a:cs typeface="+mn-cs"/>
                        </a:rPr>
                        <a:t>fuyu</a:t>
                      </a:r>
                      <a:endParaRPr kumimoji="1" lang="ja-JP" altLang="en-US" b="0">
                        <a:solidFill>
                          <a:schemeClr val="tx1"/>
                        </a:solidFill>
                      </a:endParaRPr>
                    </a:p>
                  </a:txBody>
                  <a:tcPr/>
                </a:tc>
                <a:tc>
                  <a:txBody>
                    <a:bodyPr/>
                    <a:lstStyle/>
                    <a:p>
                      <a:r>
                        <a:rPr kumimoji="1" lang="en-US" altLang="ja-JP" dirty="0" err="1">
                          <a:solidFill>
                            <a:schemeClr val="tx1"/>
                          </a:solidFill>
                        </a:rPr>
                        <a:t>yuki</a:t>
                      </a:r>
                      <a:endParaRPr kumimoji="1" lang="ja-JP" altLang="en-US">
                        <a:solidFill>
                          <a:schemeClr val="tx1"/>
                        </a:solidFill>
                      </a:endParaRPr>
                    </a:p>
                  </a:txBody>
                  <a:tcPr/>
                </a:tc>
                <a:extLst>
                  <a:ext uri="{0D108BD9-81ED-4DB2-BD59-A6C34878D82A}">
                    <a16:rowId xmlns:a16="http://schemas.microsoft.com/office/drawing/2014/main" xmlns="" val="2646596617"/>
                  </a:ext>
                </a:extLst>
              </a:tr>
              <a:tr h="272214">
                <a:tc>
                  <a:txBody>
                    <a:bodyPr/>
                    <a:lstStyle/>
                    <a:p>
                      <a:r>
                        <a:rPr kumimoji="1" lang="en-US" altLang="ja-JP" b="0" dirty="0">
                          <a:solidFill>
                            <a:schemeClr val="tx1"/>
                          </a:solidFill>
                        </a:rPr>
                        <a:t>…</a:t>
                      </a:r>
                      <a:endParaRPr kumimoji="1" lang="ja-JP" altLang="en-US" b="0">
                        <a:solidFill>
                          <a:schemeClr val="tx1"/>
                        </a:solidFill>
                      </a:endParaRPr>
                    </a:p>
                  </a:txBody>
                  <a:tcPr/>
                </a:tc>
                <a:tc>
                  <a:txBody>
                    <a:bodyPr/>
                    <a:lstStyle/>
                    <a:p>
                      <a:r>
                        <a:rPr kumimoji="1" lang="en-US" altLang="ja-JP" dirty="0">
                          <a:solidFill>
                            <a:schemeClr val="tx1"/>
                          </a:solidFill>
                        </a:rPr>
                        <a:t>…</a:t>
                      </a:r>
                      <a:endParaRPr kumimoji="1" lang="ja-JP" altLang="en-US">
                        <a:solidFill>
                          <a:schemeClr val="tx1"/>
                        </a:solidFill>
                      </a:endParaRPr>
                    </a:p>
                  </a:txBody>
                  <a:tcPr/>
                </a:tc>
                <a:extLst>
                  <a:ext uri="{0D108BD9-81ED-4DB2-BD59-A6C34878D82A}">
                    <a16:rowId xmlns:a16="http://schemas.microsoft.com/office/drawing/2014/main" xmlns="" val="2483878954"/>
                  </a:ext>
                </a:extLst>
              </a:tr>
            </a:tbl>
          </a:graphicData>
        </a:graphic>
      </p:graphicFrame>
      <p:sp>
        <p:nvSpPr>
          <p:cNvPr id="6" name="右矢印 7">
            <a:extLst>
              <a:ext uri="{FF2B5EF4-FFF2-40B4-BE49-F238E27FC236}">
                <a16:creationId xmlns:a16="http://schemas.microsoft.com/office/drawing/2014/main" xmlns="" id="{4D7D5627-BC21-EC44-9EDD-3C2B05571958}"/>
              </a:ext>
            </a:extLst>
          </p:cNvPr>
          <p:cNvSpPr/>
          <p:nvPr/>
        </p:nvSpPr>
        <p:spPr>
          <a:xfrm>
            <a:off x="3586645" y="4883151"/>
            <a:ext cx="1917700" cy="203200"/>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rgbClr val="FF0000"/>
              </a:solidFill>
              <a:latin typeface="MS PGothic" charset="-128"/>
              <a:ea typeface="MS PGothic" charset="-128"/>
              <a:cs typeface="MS PGothic" charset="-128"/>
            </a:endParaRPr>
          </a:p>
        </p:txBody>
      </p:sp>
      <p:sp>
        <p:nvSpPr>
          <p:cNvPr id="7" name="テキスト ボックス 8">
            <a:extLst>
              <a:ext uri="{FF2B5EF4-FFF2-40B4-BE49-F238E27FC236}">
                <a16:creationId xmlns:a16="http://schemas.microsoft.com/office/drawing/2014/main" xmlns="" id="{E25777D0-C784-F845-B86E-67893096278B}"/>
              </a:ext>
            </a:extLst>
          </p:cNvPr>
          <p:cNvSpPr txBox="1"/>
          <p:nvPr/>
        </p:nvSpPr>
        <p:spPr>
          <a:xfrm>
            <a:off x="5525791" y="3982746"/>
            <a:ext cx="2262158" cy="369332"/>
          </a:xfrm>
          <a:prstGeom prst="rect">
            <a:avLst/>
          </a:prstGeom>
          <a:noFill/>
        </p:spPr>
        <p:txBody>
          <a:bodyPr wrap="none" rtlCol="0">
            <a:spAutoFit/>
          </a:bodyPr>
          <a:lstStyle/>
          <a:p>
            <a:r>
              <a:rPr lang="ja-JP" altLang="en-US"/>
              <a:t>キーバリューストア</a:t>
            </a:r>
            <a:endParaRPr kumimoji="1" lang="ja-JP" altLang="en-US"/>
          </a:p>
        </p:txBody>
      </p:sp>
      <p:sp>
        <p:nvSpPr>
          <p:cNvPr id="8" name="左矢印 9">
            <a:extLst>
              <a:ext uri="{FF2B5EF4-FFF2-40B4-BE49-F238E27FC236}">
                <a16:creationId xmlns:a16="http://schemas.microsoft.com/office/drawing/2014/main" xmlns="" id="{8AD0181E-CB0F-8E43-A9C8-C24BAC07A6BA}"/>
              </a:ext>
            </a:extLst>
          </p:cNvPr>
          <p:cNvSpPr/>
          <p:nvPr/>
        </p:nvSpPr>
        <p:spPr>
          <a:xfrm>
            <a:off x="3586645" y="5842001"/>
            <a:ext cx="1939146" cy="179388"/>
          </a:xfrm>
          <a:prstGeom prst="lef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rgbClr val="FF0000"/>
              </a:solidFill>
              <a:latin typeface="MS PGothic" charset="-128"/>
              <a:ea typeface="MS PGothic" charset="-128"/>
              <a:cs typeface="MS PGothic" charset="-128"/>
            </a:endParaRPr>
          </a:p>
        </p:txBody>
      </p:sp>
      <p:sp>
        <p:nvSpPr>
          <p:cNvPr id="9" name="テキスト ボックス 10">
            <a:extLst>
              <a:ext uri="{FF2B5EF4-FFF2-40B4-BE49-F238E27FC236}">
                <a16:creationId xmlns:a16="http://schemas.microsoft.com/office/drawing/2014/main" xmlns="" id="{B003969E-1E7E-0244-ABCE-F6C22A91E6A8}"/>
              </a:ext>
            </a:extLst>
          </p:cNvPr>
          <p:cNvSpPr txBox="1"/>
          <p:nvPr/>
        </p:nvSpPr>
        <p:spPr>
          <a:xfrm>
            <a:off x="4105727" y="4563549"/>
            <a:ext cx="1100238" cy="369332"/>
          </a:xfrm>
          <a:prstGeom prst="rect">
            <a:avLst/>
          </a:prstGeom>
          <a:noFill/>
        </p:spPr>
        <p:txBody>
          <a:bodyPr wrap="none" rtlCol="0">
            <a:spAutoFit/>
          </a:bodyPr>
          <a:lstStyle/>
          <a:p>
            <a:r>
              <a:rPr kumimoji="1" lang="en-US" altLang="ja-JP" dirty="0" err="1"/>
              <a:t>Key:natsu</a:t>
            </a:r>
            <a:endParaRPr kumimoji="1" lang="ja-JP" altLang="en-US"/>
          </a:p>
        </p:txBody>
      </p:sp>
      <p:sp>
        <p:nvSpPr>
          <p:cNvPr id="10" name="テキスト ボックス 11">
            <a:extLst>
              <a:ext uri="{FF2B5EF4-FFF2-40B4-BE49-F238E27FC236}">
                <a16:creationId xmlns:a16="http://schemas.microsoft.com/office/drawing/2014/main" xmlns="" id="{C3CD9582-AC3F-664A-ACEB-64BCF1CB8A9D}"/>
              </a:ext>
            </a:extLst>
          </p:cNvPr>
          <p:cNvSpPr txBox="1"/>
          <p:nvPr/>
        </p:nvSpPr>
        <p:spPr>
          <a:xfrm>
            <a:off x="3993403" y="5490648"/>
            <a:ext cx="1125629" cy="369332"/>
          </a:xfrm>
          <a:prstGeom prst="rect">
            <a:avLst/>
          </a:prstGeom>
          <a:noFill/>
        </p:spPr>
        <p:txBody>
          <a:bodyPr wrap="none" rtlCol="0">
            <a:spAutoFit/>
          </a:bodyPr>
          <a:lstStyle/>
          <a:p>
            <a:r>
              <a:rPr kumimoji="1" lang="en-US" altLang="ja-JP" dirty="0" err="1"/>
              <a:t>Value:umi</a:t>
            </a:r>
            <a:endParaRPr kumimoji="1" lang="ja-JP" altLang="en-US"/>
          </a:p>
        </p:txBody>
      </p:sp>
      <p:graphicFrame>
        <p:nvGraphicFramePr>
          <p:cNvPr id="11" name="Object 16">
            <a:extLst>
              <a:ext uri="{FF2B5EF4-FFF2-40B4-BE49-F238E27FC236}">
                <a16:creationId xmlns:a16="http://schemas.microsoft.com/office/drawing/2014/main" xmlns="" id="{47F3C042-D0EC-3246-ACC2-CBBDC8146A5B}"/>
              </a:ext>
            </a:extLst>
          </p:cNvPr>
          <p:cNvGraphicFramePr>
            <a:graphicFrameLocks noChangeAspect="1"/>
          </p:cNvGraphicFramePr>
          <p:nvPr>
            <p:extLst>
              <p:ext uri="{D42A27DB-BD31-4B8C-83A1-F6EECF244321}">
                <p14:modId xmlns:p14="http://schemas.microsoft.com/office/powerpoint/2010/main" val="3025242599"/>
              </p:ext>
            </p:extLst>
          </p:nvPr>
        </p:nvGraphicFramePr>
        <p:xfrm>
          <a:off x="1245077" y="4227510"/>
          <a:ext cx="2128843" cy="2128841"/>
        </p:xfrm>
        <a:graphic>
          <a:graphicData uri="http://schemas.openxmlformats.org/presentationml/2006/ole">
            <mc:AlternateContent xmlns:mc="http://schemas.openxmlformats.org/markup-compatibility/2006">
              <mc:Choice xmlns:v="urn:schemas-microsoft-com:vml" Requires="v">
                <p:oleObj spid="_x0000_s1027" name="Visio" r:id="rId4" imgW="977900" imgH="977900" progId="Visio.Drawing.11">
                  <p:embed/>
                </p:oleObj>
              </mc:Choice>
              <mc:Fallback>
                <p:oleObj name="Visio" r:id="rId4" imgW="977900" imgH="977900" progId="Visio.Drawing.11">
                  <p:embed/>
                  <p:pic>
                    <p:nvPicPr>
                      <p:cNvPr id="11" name="Object 16">
                        <a:extLst>
                          <a:ext uri="{FF2B5EF4-FFF2-40B4-BE49-F238E27FC236}">
                            <a16:creationId xmlns:a16="http://schemas.microsoft.com/office/drawing/2014/main" xmlns="" id="{47F3C042-D0EC-3246-ACC2-CBBDC8146A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5077" y="4227510"/>
                        <a:ext cx="2128843" cy="212884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33866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3D4F2F04-F824-6149-8A9C-738EA653973A}"/>
              </a:ext>
            </a:extLst>
          </p:cNvPr>
          <p:cNvSpPr>
            <a:spLocks noGrp="1"/>
          </p:cNvSpPr>
          <p:nvPr>
            <p:ph type="title"/>
          </p:nvPr>
        </p:nvSpPr>
        <p:spPr/>
        <p:txBody>
          <a:bodyPr/>
          <a:lstStyle/>
          <a:p>
            <a:r>
              <a:rPr kumimoji="1" lang="ja-JP" altLang="en-US"/>
              <a:t>マイグレーションの性能</a:t>
            </a:r>
          </a:p>
        </p:txBody>
      </p:sp>
      <p:sp>
        <p:nvSpPr>
          <p:cNvPr id="3" name="コンテンツ プレースホルダー 2">
            <a:extLst>
              <a:ext uri="{FF2B5EF4-FFF2-40B4-BE49-F238E27FC236}">
                <a16:creationId xmlns:a16="http://schemas.microsoft.com/office/drawing/2014/main" xmlns="" id="{B6E59118-DC3F-B049-ABF6-D50271DB0E0F}"/>
              </a:ext>
            </a:extLst>
          </p:cNvPr>
          <p:cNvSpPr>
            <a:spLocks noGrp="1"/>
          </p:cNvSpPr>
          <p:nvPr>
            <p:ph idx="1"/>
          </p:nvPr>
        </p:nvSpPr>
        <p:spPr/>
        <p:txBody>
          <a:bodyPr/>
          <a:lstStyle/>
          <a:p>
            <a:r>
              <a:rPr kumimoji="1" lang="ja-JP" altLang="en-US"/>
              <a:t>マイグレーション時間</a:t>
            </a:r>
            <a:r>
              <a:rPr lang="ja-JP" altLang="en-US"/>
              <a:t>とその内訳</a:t>
            </a:r>
            <a:r>
              <a:rPr kumimoji="1" lang="ja-JP" altLang="en-US"/>
              <a:t>を測定</a:t>
            </a:r>
            <a:endParaRPr kumimoji="1" lang="en-US" altLang="ja-JP" dirty="0"/>
          </a:p>
          <a:p>
            <a:pPr lvl="1"/>
            <a:r>
              <a:rPr kumimoji="1" lang="en-US" altLang="ja-JP" dirty="0"/>
              <a:t>Enclave</a:t>
            </a:r>
            <a:r>
              <a:rPr kumimoji="1" lang="ja-JP" altLang="en-US"/>
              <a:t>メモリが</a:t>
            </a:r>
            <a:r>
              <a:rPr lang="en-US" altLang="ja-JP" dirty="0"/>
              <a:t>16GB</a:t>
            </a:r>
            <a:r>
              <a:rPr lang="ja-JP" altLang="en-US"/>
              <a:t>の時には</a:t>
            </a:r>
            <a:r>
              <a:rPr lang="en-US" altLang="ja-JP" dirty="0"/>
              <a:t>2.1</a:t>
            </a:r>
            <a:r>
              <a:rPr lang="ja-JP" altLang="en-US"/>
              <a:t>倍の高速化</a:t>
            </a:r>
            <a:endParaRPr lang="en-US" altLang="ja-JP" dirty="0"/>
          </a:p>
          <a:p>
            <a:pPr lvl="1"/>
            <a:r>
              <a:rPr kumimoji="1" lang="ja-JP" altLang="en-US"/>
              <a:t>保存：</a:t>
            </a:r>
            <a:r>
              <a:rPr lang="en-US" altLang="ja-JP" dirty="0"/>
              <a:t>29</a:t>
            </a:r>
            <a:r>
              <a:rPr kumimoji="1" lang="en-US" altLang="ja-JP" dirty="0"/>
              <a:t>% (14GB</a:t>
            </a:r>
            <a:r>
              <a:rPr lang="en-US" altLang="ja-JP" dirty="0"/>
              <a:t>)</a:t>
            </a:r>
            <a:r>
              <a:rPr kumimoji="1" lang="ja-JP" altLang="en-US"/>
              <a:t>、</a:t>
            </a:r>
            <a:r>
              <a:rPr kumimoji="1" lang="en-US" altLang="ja-JP" dirty="0"/>
              <a:t>34%</a:t>
            </a:r>
            <a:r>
              <a:rPr lang="en-US" altLang="ja-JP" dirty="0"/>
              <a:t> (16GB) </a:t>
            </a:r>
            <a:r>
              <a:rPr kumimoji="1" lang="ja-JP" altLang="en-US"/>
              <a:t>の削減</a:t>
            </a:r>
            <a:endParaRPr kumimoji="1" lang="en-US" altLang="ja-JP" dirty="0"/>
          </a:p>
          <a:p>
            <a:pPr lvl="1"/>
            <a:r>
              <a:rPr kumimoji="1" lang="ja-JP" altLang="en-US"/>
              <a:t>復元：</a:t>
            </a:r>
            <a:r>
              <a:rPr lang="en-US" altLang="ja-JP" dirty="0"/>
              <a:t>0.1% (14GB)</a:t>
            </a:r>
            <a:r>
              <a:rPr lang="ja-JP" altLang="en-US"/>
              <a:t>、</a:t>
            </a:r>
            <a:r>
              <a:rPr lang="en-US" altLang="ja-JP" dirty="0"/>
              <a:t>66</a:t>
            </a:r>
            <a:r>
              <a:rPr kumimoji="1" lang="en-US" altLang="ja-JP" dirty="0"/>
              <a:t>% (16GB) </a:t>
            </a:r>
            <a:r>
              <a:rPr kumimoji="1" lang="ja-JP" altLang="en-US"/>
              <a:t>の削減</a:t>
            </a:r>
            <a:endParaRPr kumimoji="1" lang="en-US" altLang="ja-JP" dirty="0"/>
          </a:p>
          <a:p>
            <a:pPr lvl="1"/>
            <a:r>
              <a:rPr lang="ja-JP" altLang="en-US"/>
              <a:t>転送：</a:t>
            </a:r>
            <a:r>
              <a:rPr lang="en-US" altLang="ja-JP" dirty="0"/>
              <a:t>7% (14GB)</a:t>
            </a:r>
            <a:r>
              <a:rPr lang="ja-JP" altLang="en-US"/>
              <a:t>、</a:t>
            </a:r>
            <a:r>
              <a:rPr lang="en-US" altLang="ja-JP" dirty="0"/>
              <a:t>4% (16GB) </a:t>
            </a:r>
            <a:r>
              <a:rPr lang="ja-JP" altLang="en-US"/>
              <a:t>の増加</a:t>
            </a:r>
            <a:endParaRPr kumimoji="1" lang="ja-JP" altLang="en-US"/>
          </a:p>
        </p:txBody>
      </p:sp>
      <p:sp>
        <p:nvSpPr>
          <p:cNvPr id="4" name="スライド番号プレースホルダー 3">
            <a:extLst>
              <a:ext uri="{FF2B5EF4-FFF2-40B4-BE49-F238E27FC236}">
                <a16:creationId xmlns:a16="http://schemas.microsoft.com/office/drawing/2014/main" xmlns="" id="{24E4A1CB-8A2B-DB4B-9D88-8D05C153DE1C}"/>
              </a:ext>
            </a:extLst>
          </p:cNvPr>
          <p:cNvSpPr>
            <a:spLocks noGrp="1"/>
          </p:cNvSpPr>
          <p:nvPr>
            <p:ph type="sldNum" sz="quarter" idx="12"/>
          </p:nvPr>
        </p:nvSpPr>
        <p:spPr/>
        <p:txBody>
          <a:bodyPr/>
          <a:lstStyle/>
          <a:p>
            <a:fld id="{C6BF4F0F-E9AC-E14D-8A5B-B9D0A2FE0313}" type="slidenum">
              <a:rPr lang="ja-JP" altLang="en-US" smtClean="0"/>
              <a:pPr/>
              <a:t>14</a:t>
            </a:fld>
            <a:endParaRPr lang="ja-JP" altLang="en-US" dirty="0"/>
          </a:p>
        </p:txBody>
      </p:sp>
      <p:pic>
        <p:nvPicPr>
          <p:cNvPr id="6" name="図 5">
            <a:extLst>
              <a:ext uri="{FF2B5EF4-FFF2-40B4-BE49-F238E27FC236}">
                <a16:creationId xmlns:a16="http://schemas.microsoft.com/office/drawing/2014/main" xmlns="" id="{7E4F8440-84AB-0A4E-B6E3-DA16DBDF0585}"/>
              </a:ext>
            </a:extLst>
          </p:cNvPr>
          <p:cNvPicPr>
            <a:picLocks noChangeAspect="1"/>
          </p:cNvPicPr>
          <p:nvPr/>
        </p:nvPicPr>
        <p:blipFill rotWithShape="1">
          <a:blip r:embed="rId3"/>
          <a:srcRect l="4878" t="2033" r="2952" b="3729"/>
          <a:stretch/>
        </p:blipFill>
        <p:spPr>
          <a:xfrm>
            <a:off x="1359856" y="3924120"/>
            <a:ext cx="2356953" cy="2933879"/>
          </a:xfrm>
          <a:prstGeom prst="rect">
            <a:avLst/>
          </a:prstGeom>
        </p:spPr>
      </p:pic>
      <p:pic>
        <p:nvPicPr>
          <p:cNvPr id="10" name="図 9">
            <a:extLst>
              <a:ext uri="{FF2B5EF4-FFF2-40B4-BE49-F238E27FC236}">
                <a16:creationId xmlns:a16="http://schemas.microsoft.com/office/drawing/2014/main" xmlns="" id="{523A909D-517E-9A41-945B-B4F9FEBDDDB2}"/>
              </a:ext>
            </a:extLst>
          </p:cNvPr>
          <p:cNvPicPr>
            <a:picLocks noChangeAspect="1"/>
          </p:cNvPicPr>
          <p:nvPr/>
        </p:nvPicPr>
        <p:blipFill rotWithShape="1">
          <a:blip r:embed="rId4"/>
          <a:srcRect l="2110" t="3164" r="2110" b="1990"/>
          <a:stretch/>
        </p:blipFill>
        <p:spPr>
          <a:xfrm>
            <a:off x="4293029" y="3924120"/>
            <a:ext cx="2443715" cy="2947142"/>
          </a:xfrm>
          <a:prstGeom prst="rect">
            <a:avLst/>
          </a:prstGeom>
        </p:spPr>
      </p:pic>
    </p:spTree>
    <p:extLst>
      <p:ext uri="{BB962C8B-B14F-4D97-AF65-F5344CB8AC3E}">
        <p14:creationId xmlns:p14="http://schemas.microsoft.com/office/powerpoint/2010/main" val="3913776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927208-4E03-D04F-94DF-0AB07B29481F}"/>
              </a:ext>
            </a:extLst>
          </p:cNvPr>
          <p:cNvSpPr>
            <a:spLocks noGrp="1"/>
          </p:cNvSpPr>
          <p:nvPr>
            <p:ph type="title"/>
          </p:nvPr>
        </p:nvSpPr>
        <p:spPr/>
        <p:txBody>
          <a:bodyPr/>
          <a:lstStyle/>
          <a:p>
            <a:r>
              <a:rPr lang="ja-JP" altLang="en-US"/>
              <a:t>メモリ使用量の比較</a:t>
            </a:r>
            <a:endParaRPr lang="en-US" dirty="0"/>
          </a:p>
        </p:txBody>
      </p:sp>
      <p:sp>
        <p:nvSpPr>
          <p:cNvPr id="3" name="Content Placeholder 2">
            <a:extLst>
              <a:ext uri="{FF2B5EF4-FFF2-40B4-BE49-F238E27FC236}">
                <a16:creationId xmlns:a16="http://schemas.microsoft.com/office/drawing/2014/main" xmlns="" id="{4EB8D5EC-E5D6-E840-A529-CF98BFF4A325}"/>
              </a:ext>
            </a:extLst>
          </p:cNvPr>
          <p:cNvSpPr>
            <a:spLocks noGrp="1"/>
          </p:cNvSpPr>
          <p:nvPr>
            <p:ph idx="1"/>
          </p:nvPr>
        </p:nvSpPr>
        <p:spPr/>
        <p:txBody>
          <a:bodyPr/>
          <a:lstStyle/>
          <a:p>
            <a:r>
              <a:rPr lang="en-US" altLang="ja-JP" dirty="0"/>
              <a:t>Enclave</a:t>
            </a:r>
            <a:r>
              <a:rPr lang="ja-JP" altLang="en-US"/>
              <a:t>メモリが</a:t>
            </a:r>
            <a:r>
              <a:rPr lang="en-US" altLang="ja-JP" dirty="0"/>
              <a:t>16GB</a:t>
            </a:r>
            <a:r>
              <a:rPr lang="ja-JP" altLang="en-US"/>
              <a:t>の時に移送元ホストと移送先ホストでメモリ使用量を測定</a:t>
            </a:r>
            <a:endParaRPr lang="en-US" altLang="ja-JP" dirty="0"/>
          </a:p>
          <a:p>
            <a:pPr lvl="1"/>
            <a:r>
              <a:rPr lang="ja-JP" altLang="en-US"/>
              <a:t>従来手法では空きメモリがほとんどなし</a:t>
            </a:r>
            <a:endParaRPr lang="en-US" altLang="ja-JP" dirty="0"/>
          </a:p>
          <a:p>
            <a:pPr lvl="2"/>
            <a:r>
              <a:rPr lang="ja-JP" altLang="en-US"/>
              <a:t>ページングが多発し、スワップを</a:t>
            </a:r>
            <a:r>
              <a:rPr lang="en-US" altLang="ja-JP" dirty="0"/>
              <a:t>5.1GB</a:t>
            </a:r>
            <a:r>
              <a:rPr lang="ja-JP" altLang="en-US"/>
              <a:t>使用</a:t>
            </a:r>
            <a:endParaRPr lang="en-US" altLang="ja-JP" dirty="0"/>
          </a:p>
          <a:p>
            <a:pPr lvl="1"/>
            <a:r>
              <a:rPr lang="en-US" altLang="ja-JP" dirty="0" err="1"/>
              <a:t>MigSGX</a:t>
            </a:r>
            <a:r>
              <a:rPr lang="ja-JP" altLang="en-US"/>
              <a:t>ではメモリを</a:t>
            </a:r>
            <a:r>
              <a:rPr lang="en-US" altLang="ja-JP" dirty="0"/>
              <a:t>20MB</a:t>
            </a:r>
            <a:r>
              <a:rPr lang="ja-JP" altLang="en-US"/>
              <a:t>だけ使用</a:t>
            </a:r>
            <a:endParaRPr lang="en-US" altLang="ja-JP" dirty="0"/>
          </a:p>
          <a:p>
            <a:pPr lvl="2"/>
            <a:r>
              <a:rPr lang="ja-JP" altLang="en-US"/>
              <a:t>移送先で最後に大量のページアウトが発生</a:t>
            </a:r>
            <a:endParaRPr lang="en-US" altLang="ja-JP" dirty="0"/>
          </a:p>
          <a:p>
            <a:endParaRPr lang="en-US" altLang="ja-JP" dirty="0"/>
          </a:p>
          <a:p>
            <a:pPr lvl="1"/>
            <a:endParaRPr lang="en-US" dirty="0"/>
          </a:p>
        </p:txBody>
      </p:sp>
      <p:sp>
        <p:nvSpPr>
          <p:cNvPr id="4" name="Slide Number Placeholder 3">
            <a:extLst>
              <a:ext uri="{FF2B5EF4-FFF2-40B4-BE49-F238E27FC236}">
                <a16:creationId xmlns:a16="http://schemas.microsoft.com/office/drawing/2014/main" xmlns="" id="{CAEA387E-7AB3-CC43-B0E4-9DBA109A58F8}"/>
              </a:ext>
            </a:extLst>
          </p:cNvPr>
          <p:cNvSpPr>
            <a:spLocks noGrp="1"/>
          </p:cNvSpPr>
          <p:nvPr>
            <p:ph type="sldNum" sz="quarter" idx="12"/>
          </p:nvPr>
        </p:nvSpPr>
        <p:spPr>
          <a:xfrm>
            <a:off x="7086600" y="6334919"/>
            <a:ext cx="2057400" cy="365125"/>
          </a:xfrm>
        </p:spPr>
        <p:txBody>
          <a:bodyPr/>
          <a:lstStyle/>
          <a:p>
            <a:fld id="{C6BF4F0F-E9AC-E14D-8A5B-B9D0A2FE0313}" type="slidenum">
              <a:rPr lang="ja-JP" altLang="en-US" smtClean="0"/>
              <a:pPr/>
              <a:t>15</a:t>
            </a:fld>
            <a:endParaRPr lang="ja-JP" altLang="en-US" dirty="0"/>
          </a:p>
        </p:txBody>
      </p:sp>
      <p:sp>
        <p:nvSpPr>
          <p:cNvPr id="12" name="テキスト ボックス 11">
            <a:extLst>
              <a:ext uri="{FF2B5EF4-FFF2-40B4-BE49-F238E27FC236}">
                <a16:creationId xmlns:a16="http://schemas.microsoft.com/office/drawing/2014/main" xmlns="" id="{270079BC-BD8C-7644-9D93-B8EFA01FFCD5}"/>
              </a:ext>
            </a:extLst>
          </p:cNvPr>
          <p:cNvSpPr txBox="1"/>
          <p:nvPr/>
        </p:nvSpPr>
        <p:spPr>
          <a:xfrm>
            <a:off x="5505158" y="6475381"/>
            <a:ext cx="1723549" cy="400110"/>
          </a:xfrm>
          <a:prstGeom prst="rect">
            <a:avLst/>
          </a:prstGeom>
          <a:noFill/>
        </p:spPr>
        <p:txBody>
          <a:bodyPr wrap="none" rtlCol="0">
            <a:spAutoFit/>
          </a:bodyPr>
          <a:lstStyle/>
          <a:p>
            <a:r>
              <a:rPr kumimoji="1" lang="ja-JP" altLang="en-US" sz="2000">
                <a:latin typeface="MS Gothic" panose="020B0609070205080204" pitchFamily="49" charset="-128"/>
                <a:ea typeface="MS Gothic" panose="020B0609070205080204" pitchFamily="49" charset="-128"/>
              </a:rPr>
              <a:t>移送先ホスト</a:t>
            </a:r>
          </a:p>
        </p:txBody>
      </p:sp>
      <p:sp>
        <p:nvSpPr>
          <p:cNvPr id="13" name="テキスト ボックス 12">
            <a:extLst>
              <a:ext uri="{FF2B5EF4-FFF2-40B4-BE49-F238E27FC236}">
                <a16:creationId xmlns:a16="http://schemas.microsoft.com/office/drawing/2014/main" xmlns="" id="{A27CF273-64D5-A744-ABF8-33B386B36FF0}"/>
              </a:ext>
            </a:extLst>
          </p:cNvPr>
          <p:cNvSpPr txBox="1"/>
          <p:nvPr/>
        </p:nvSpPr>
        <p:spPr>
          <a:xfrm>
            <a:off x="1943293" y="6499989"/>
            <a:ext cx="1723549" cy="400110"/>
          </a:xfrm>
          <a:prstGeom prst="rect">
            <a:avLst/>
          </a:prstGeom>
          <a:noFill/>
        </p:spPr>
        <p:txBody>
          <a:bodyPr wrap="none" rtlCol="0">
            <a:spAutoFit/>
          </a:bodyPr>
          <a:lstStyle/>
          <a:p>
            <a:r>
              <a:rPr kumimoji="1" lang="ja-JP" altLang="en-US" sz="2000">
                <a:latin typeface="MS Gothic" panose="020B0609070205080204" pitchFamily="49" charset="-128"/>
                <a:ea typeface="MS Gothic" panose="020B0609070205080204" pitchFamily="49" charset="-128"/>
              </a:rPr>
              <a:t>移送元ホスト</a:t>
            </a:r>
          </a:p>
        </p:txBody>
      </p:sp>
      <p:pic>
        <p:nvPicPr>
          <p:cNvPr id="16" name="図 15">
            <a:extLst>
              <a:ext uri="{FF2B5EF4-FFF2-40B4-BE49-F238E27FC236}">
                <a16:creationId xmlns:a16="http://schemas.microsoft.com/office/drawing/2014/main" xmlns="" id="{D97CD0BB-DCDD-7D43-85D0-F02279AB58C4}"/>
              </a:ext>
            </a:extLst>
          </p:cNvPr>
          <p:cNvPicPr>
            <a:picLocks noChangeAspect="1"/>
          </p:cNvPicPr>
          <p:nvPr/>
        </p:nvPicPr>
        <p:blipFill rotWithShape="1">
          <a:blip r:embed="rId3"/>
          <a:srcRect l="4195" t="1581" r="839" b="1276"/>
          <a:stretch/>
        </p:blipFill>
        <p:spPr>
          <a:xfrm>
            <a:off x="635920" y="4226048"/>
            <a:ext cx="3750589" cy="2322793"/>
          </a:xfrm>
          <a:prstGeom prst="rect">
            <a:avLst/>
          </a:prstGeom>
        </p:spPr>
      </p:pic>
      <p:pic>
        <p:nvPicPr>
          <p:cNvPr id="18" name="図 17">
            <a:extLst>
              <a:ext uri="{FF2B5EF4-FFF2-40B4-BE49-F238E27FC236}">
                <a16:creationId xmlns:a16="http://schemas.microsoft.com/office/drawing/2014/main" xmlns="" id="{DA581826-9475-874C-952F-0D159DF5F9B8}"/>
              </a:ext>
            </a:extLst>
          </p:cNvPr>
          <p:cNvPicPr>
            <a:picLocks noChangeAspect="1"/>
          </p:cNvPicPr>
          <p:nvPr/>
        </p:nvPicPr>
        <p:blipFill rotWithShape="1">
          <a:blip r:embed="rId4"/>
          <a:srcRect l="4071" t="1155" r="1187" b="581"/>
          <a:stretch/>
        </p:blipFill>
        <p:spPr>
          <a:xfrm>
            <a:off x="4406992" y="4230147"/>
            <a:ext cx="3626603" cy="2287333"/>
          </a:xfrm>
          <a:prstGeom prst="rect">
            <a:avLst/>
          </a:prstGeom>
        </p:spPr>
      </p:pic>
    </p:spTree>
    <p:extLst>
      <p:ext uri="{BB962C8B-B14F-4D97-AF65-F5344CB8AC3E}">
        <p14:creationId xmlns:p14="http://schemas.microsoft.com/office/powerpoint/2010/main" val="2116411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関連研究</a:t>
            </a:r>
          </a:p>
        </p:txBody>
      </p:sp>
      <p:sp>
        <p:nvSpPr>
          <p:cNvPr id="3" name="コンテンツ プレースホルダー 2"/>
          <p:cNvSpPr>
            <a:spLocks noGrp="1"/>
          </p:cNvSpPr>
          <p:nvPr>
            <p:ph idx="1"/>
          </p:nvPr>
        </p:nvSpPr>
        <p:spPr/>
        <p:txBody>
          <a:bodyPr/>
          <a:lstStyle/>
          <a:p>
            <a:r>
              <a:rPr lang="en-US" altLang="ja-JP" dirty="0"/>
              <a:t>SGX</a:t>
            </a:r>
            <a:r>
              <a:rPr lang="ja-JP" altLang="en-US" dirty="0"/>
              <a:t>に対応した</a:t>
            </a:r>
            <a:r>
              <a:rPr lang="en-US" altLang="ja-JP" dirty="0"/>
              <a:t>VM</a:t>
            </a:r>
            <a:r>
              <a:rPr lang="ja-JP" altLang="en-US"/>
              <a:t>マイグレーション</a:t>
            </a:r>
            <a:endParaRPr lang="en-US" altLang="ja-JP" dirty="0"/>
          </a:p>
          <a:p>
            <a:pPr lvl="1"/>
            <a:r>
              <a:rPr lang="ja-JP" altLang="en-US"/>
              <a:t>ハードウェアを利用して実現</a:t>
            </a:r>
            <a:r>
              <a:rPr lang="en-US" altLang="ja-JP" dirty="0"/>
              <a:t> [Park et al.'16]</a:t>
            </a:r>
          </a:p>
          <a:p>
            <a:pPr lvl="2"/>
            <a:r>
              <a:rPr lang="ja-JP" altLang="en-US"/>
              <a:t>マイグレーション用</a:t>
            </a:r>
            <a:r>
              <a:rPr lang="ja-JP" altLang="en-US" dirty="0"/>
              <a:t>の暗号</a:t>
            </a:r>
            <a:r>
              <a:rPr lang="ja-JP" altLang="en-US"/>
              <a:t>鍵を利用</a:t>
            </a:r>
            <a:endParaRPr lang="en-US" altLang="ja-JP" dirty="0"/>
          </a:p>
          <a:p>
            <a:pPr lvl="2"/>
            <a:r>
              <a:rPr lang="en-US" altLang="ja-JP" dirty="0"/>
              <a:t>SGX</a:t>
            </a:r>
            <a:r>
              <a:rPr lang="ja-JP" altLang="en-US" dirty="0"/>
              <a:t>ハードウェアの拡張が必要</a:t>
            </a:r>
            <a:endParaRPr lang="en-US" altLang="ja-JP" dirty="0"/>
          </a:p>
          <a:p>
            <a:pPr lvl="1"/>
            <a:r>
              <a:rPr lang="ja-JP" altLang="en-US"/>
              <a:t>ソフトウェアのみで実現</a:t>
            </a:r>
            <a:r>
              <a:rPr lang="en-US" altLang="ja-JP" dirty="0"/>
              <a:t> [Gu et al.'17]</a:t>
            </a:r>
          </a:p>
          <a:p>
            <a:pPr lvl="2"/>
            <a:r>
              <a:rPr lang="ja-JP" altLang="en-US" dirty="0"/>
              <a:t>本研究と同様に</a:t>
            </a:r>
            <a:r>
              <a:rPr lang="en-US" altLang="ja-JP" dirty="0"/>
              <a:t>Enclave</a:t>
            </a:r>
            <a:r>
              <a:rPr lang="ja-JP" altLang="en-US" dirty="0"/>
              <a:t>メモリを保存</a:t>
            </a:r>
            <a:r>
              <a:rPr lang="ja-JP" altLang="en-US"/>
              <a:t>・復元</a:t>
            </a:r>
            <a:endParaRPr lang="en-US" altLang="ja-JP" dirty="0"/>
          </a:p>
          <a:p>
            <a:pPr lvl="2"/>
            <a:r>
              <a:rPr lang="ja-JP" altLang="en-US"/>
              <a:t>小さな</a:t>
            </a:r>
            <a:r>
              <a:rPr lang="en-US" altLang="ja-JP" dirty="0"/>
              <a:t>Enclave</a:t>
            </a:r>
            <a:r>
              <a:rPr lang="ja-JP" altLang="en-US"/>
              <a:t>だけを扱っている</a:t>
            </a:r>
            <a:endParaRPr lang="en-US" altLang="ja-JP" dirty="0"/>
          </a:p>
          <a:p>
            <a:pPr lvl="2"/>
            <a:r>
              <a:rPr lang="en-US" altLang="ja-JP" dirty="0"/>
              <a:t>OS</a:t>
            </a:r>
            <a:r>
              <a:rPr lang="ja-JP" altLang="en-US" dirty="0"/>
              <a:t>への修正</a:t>
            </a:r>
            <a:r>
              <a:rPr lang="ja-JP" altLang="en-US"/>
              <a:t>が必要</a:t>
            </a:r>
            <a:endParaRPr lang="en-US" altLang="ja-JP" dirty="0"/>
          </a:p>
          <a:p>
            <a:pPr lvl="2"/>
            <a:endParaRPr lang="en-US" altLang="ja-JP" dirty="0"/>
          </a:p>
          <a:p>
            <a:pPr lvl="1"/>
            <a:r>
              <a:rPr lang="ja-JP" altLang="en-US"/>
              <a:t>アプリケーションのマイグレーションではない</a:t>
            </a:r>
            <a:endParaRPr lang="en-US" altLang="ja-JP" dirty="0"/>
          </a:p>
          <a:p>
            <a:pPr lvl="2"/>
            <a:endParaRPr lang="en-US" altLang="ja-JP" dirty="0"/>
          </a:p>
        </p:txBody>
      </p:sp>
      <p:sp>
        <p:nvSpPr>
          <p:cNvPr id="4" name="スライド番号プレースホルダー 3"/>
          <p:cNvSpPr>
            <a:spLocks noGrp="1"/>
          </p:cNvSpPr>
          <p:nvPr>
            <p:ph type="sldNum" sz="quarter" idx="12"/>
          </p:nvPr>
        </p:nvSpPr>
        <p:spPr/>
        <p:txBody>
          <a:bodyPr/>
          <a:lstStyle/>
          <a:p>
            <a:fld id="{C6BF4F0F-E9AC-E14D-8A5B-B9D0A2FE0313}" type="slidenum">
              <a:rPr lang="ja-JP" altLang="en-US" smtClean="0"/>
              <a:pPr/>
              <a:t>16</a:t>
            </a:fld>
            <a:endParaRPr lang="ja-JP" altLang="en-US"/>
          </a:p>
        </p:txBody>
      </p:sp>
    </p:spTree>
    <p:extLst>
      <p:ext uri="{BB962C8B-B14F-4D97-AF65-F5344CB8AC3E}">
        <p14:creationId xmlns:p14="http://schemas.microsoft.com/office/powerpoint/2010/main" val="1664080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 まとめ</a:t>
            </a:r>
            <a:endParaRPr kumimoji="1" lang="ja-JP" altLang="en-US" dirty="0"/>
          </a:p>
        </p:txBody>
      </p:sp>
      <p:sp>
        <p:nvSpPr>
          <p:cNvPr id="3" name="コンテンツ プレースホルダー 2"/>
          <p:cNvSpPr>
            <a:spLocks noGrp="1"/>
          </p:cNvSpPr>
          <p:nvPr>
            <p:ph idx="1"/>
          </p:nvPr>
        </p:nvSpPr>
        <p:spPr>
          <a:xfrm>
            <a:off x="628650" y="1825624"/>
            <a:ext cx="7886700" cy="4895852"/>
          </a:xfrm>
        </p:spPr>
        <p:txBody>
          <a:bodyPr>
            <a:normAutofit lnSpcReduction="10000"/>
          </a:bodyPr>
          <a:lstStyle/>
          <a:p>
            <a:r>
              <a:rPr lang="en-US" altLang="ja-JP" dirty="0"/>
              <a:t>SGX</a:t>
            </a:r>
            <a:r>
              <a:rPr lang="ja-JP" altLang="en-US"/>
              <a:t>アプリケーションのマイグレーションを可能にする</a:t>
            </a:r>
            <a:r>
              <a:rPr lang="en-US" altLang="ja-JP" dirty="0" err="1"/>
              <a:t>MigSGX</a:t>
            </a:r>
            <a:r>
              <a:rPr lang="ja-JP" altLang="en-US"/>
              <a:t>を提案</a:t>
            </a:r>
            <a:endParaRPr lang="en-US" altLang="ja-JP" dirty="0"/>
          </a:p>
          <a:p>
            <a:pPr lvl="1"/>
            <a:r>
              <a:rPr lang="ja-JP" altLang="en-US"/>
              <a:t>巨大な</a:t>
            </a:r>
            <a:r>
              <a:rPr lang="en-US" altLang="ja-JP" dirty="0"/>
              <a:t>Enclave</a:t>
            </a:r>
            <a:r>
              <a:rPr lang="ja-JP" altLang="en-US"/>
              <a:t>メモリでも効率よく処理</a:t>
            </a:r>
            <a:endParaRPr lang="en-US" altLang="ja-JP" dirty="0"/>
          </a:p>
          <a:p>
            <a:pPr lvl="1"/>
            <a:r>
              <a:rPr lang="en-US" altLang="ja-JP" dirty="0"/>
              <a:t>Enclave</a:t>
            </a:r>
            <a:r>
              <a:rPr lang="ja-JP" altLang="en-US" dirty="0"/>
              <a:t>自身がメモリの</a:t>
            </a:r>
            <a:r>
              <a:rPr lang="ja-JP" altLang="en-US"/>
              <a:t>内容を少しずつ保存・復元</a:t>
            </a:r>
            <a:endParaRPr lang="en-US" altLang="ja-JP" dirty="0"/>
          </a:p>
          <a:p>
            <a:pPr lvl="2"/>
            <a:r>
              <a:rPr lang="ja-JP" altLang="en-US"/>
              <a:t>小さな外部メモリを用いてパイプライン処理</a:t>
            </a:r>
            <a:endParaRPr lang="en-US" altLang="ja-JP" dirty="0"/>
          </a:p>
          <a:p>
            <a:pPr lvl="2"/>
            <a:r>
              <a:rPr lang="en-US" altLang="ja-JP" dirty="0"/>
              <a:t>CPU</a:t>
            </a:r>
            <a:r>
              <a:rPr lang="ja-JP" altLang="en-US" dirty="0"/>
              <a:t>に依存しない鍵で暗号化</a:t>
            </a:r>
            <a:endParaRPr lang="en-US" altLang="ja-JP" dirty="0"/>
          </a:p>
          <a:p>
            <a:pPr lvl="1"/>
            <a:r>
              <a:rPr lang="en-US" altLang="ja-JP" dirty="0" err="1"/>
              <a:t>MigSGX</a:t>
            </a:r>
            <a:r>
              <a:rPr lang="ja-JP" altLang="en-US"/>
              <a:t>のマイグレーション性能を確認</a:t>
            </a:r>
            <a:endParaRPr lang="en-US" altLang="ja-JP" dirty="0"/>
          </a:p>
          <a:p>
            <a:pPr lvl="2"/>
            <a:r>
              <a:rPr lang="ja-JP" altLang="en-US"/>
              <a:t>メモリ使用量とマイグレーション時間を削減</a:t>
            </a:r>
            <a:endParaRPr lang="en-US" altLang="ja-JP" dirty="0"/>
          </a:p>
          <a:p>
            <a:r>
              <a:rPr lang="ja-JP" altLang="en-US" dirty="0"/>
              <a:t>今後の課題</a:t>
            </a:r>
            <a:endParaRPr lang="en-US" altLang="ja-JP" dirty="0"/>
          </a:p>
          <a:p>
            <a:pPr lvl="1"/>
            <a:r>
              <a:rPr lang="ja-JP" altLang="en-US"/>
              <a:t>暗号</a:t>
            </a:r>
            <a:r>
              <a:rPr lang="ja-JP" altLang="en-US" dirty="0"/>
              <a:t>鍵を安全に共有する仕組み</a:t>
            </a:r>
            <a:r>
              <a:rPr lang="ja-JP" altLang="en-US"/>
              <a:t>の構築</a:t>
            </a:r>
            <a:endParaRPr lang="en-US" altLang="ja-JP" dirty="0"/>
          </a:p>
          <a:p>
            <a:pPr lvl="1"/>
            <a:r>
              <a:rPr lang="en-US" altLang="ja-JP" dirty="0"/>
              <a:t>Enclave</a:t>
            </a:r>
            <a:r>
              <a:rPr lang="ja-JP" altLang="en-US"/>
              <a:t>メモリの更新領域だけを保存・転送する仕組みの実装</a:t>
            </a:r>
            <a:endParaRPr lang="en-US" altLang="ja-JP" dirty="0"/>
          </a:p>
        </p:txBody>
      </p:sp>
      <p:sp>
        <p:nvSpPr>
          <p:cNvPr id="5" name="スライド番号プレースホルダー 4"/>
          <p:cNvSpPr>
            <a:spLocks noGrp="1"/>
          </p:cNvSpPr>
          <p:nvPr>
            <p:ph type="sldNum" sz="quarter" idx="12"/>
          </p:nvPr>
        </p:nvSpPr>
        <p:spPr/>
        <p:txBody>
          <a:bodyPr/>
          <a:lstStyle/>
          <a:p>
            <a:fld id="{C6BF4F0F-E9AC-E14D-8A5B-B9D0A2FE0313}" type="slidenum">
              <a:rPr kumimoji="1" lang="ja-JP" altLang="en-US" smtClean="0"/>
              <a:t>17</a:t>
            </a:fld>
            <a:endParaRPr kumimoji="1" lang="ja-JP" altLang="en-US"/>
          </a:p>
        </p:txBody>
      </p:sp>
    </p:spTree>
    <p:extLst>
      <p:ext uri="{BB962C8B-B14F-4D97-AF65-F5344CB8AC3E}">
        <p14:creationId xmlns:p14="http://schemas.microsoft.com/office/powerpoint/2010/main" val="1517865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メモリ</a:t>
            </a:r>
            <a:r>
              <a:rPr lang="ja-JP" altLang="en-US"/>
              <a:t>を</a:t>
            </a:r>
            <a:r>
              <a:rPr kumimoji="1" lang="ja-JP" altLang="en-US"/>
              <a:t>暗号化する</a:t>
            </a:r>
            <a:r>
              <a:rPr kumimoji="1" lang="ja-JP" altLang="en-US" dirty="0"/>
              <a:t>鍵の管理</a:t>
            </a:r>
          </a:p>
        </p:txBody>
      </p:sp>
      <p:sp>
        <p:nvSpPr>
          <p:cNvPr id="3" name="コンテンツ プレースホルダー 2"/>
          <p:cNvSpPr>
            <a:spLocks noGrp="1"/>
          </p:cNvSpPr>
          <p:nvPr>
            <p:ph idx="1"/>
          </p:nvPr>
        </p:nvSpPr>
        <p:spPr>
          <a:xfrm>
            <a:off x="628650" y="1878774"/>
            <a:ext cx="7886700" cy="4351338"/>
          </a:xfrm>
        </p:spPr>
        <p:txBody>
          <a:bodyPr>
            <a:normAutofit/>
          </a:bodyPr>
          <a:lstStyle/>
          <a:p>
            <a:r>
              <a:rPr lang="ja-JP" altLang="en-US" dirty="0"/>
              <a:t>マイグレーションの際に鍵サーバが暗号鍵を生成</a:t>
            </a:r>
            <a:endParaRPr lang="en-US" altLang="ja-JP" dirty="0"/>
          </a:p>
          <a:p>
            <a:pPr lvl="1"/>
            <a:r>
              <a:rPr lang="ja-JP" altLang="en-US" dirty="0"/>
              <a:t>移送元</a:t>
            </a:r>
            <a:r>
              <a:rPr lang="en-US" altLang="ja-JP" dirty="0"/>
              <a:t>Enclave</a:t>
            </a:r>
            <a:r>
              <a:rPr lang="ja-JP" altLang="en-US" dirty="0"/>
              <a:t>と暗号鍵を共有</a:t>
            </a:r>
            <a:endParaRPr lang="en-US" altLang="ja-JP" dirty="0"/>
          </a:p>
          <a:p>
            <a:pPr lvl="2"/>
            <a:r>
              <a:rPr lang="ja-JP" altLang="en-US" dirty="0"/>
              <a:t>リモートアテステーションに</a:t>
            </a:r>
            <a:r>
              <a:rPr lang="ja-JP" altLang="en-US"/>
              <a:t>より</a:t>
            </a:r>
            <a:r>
              <a:rPr lang="en-US" altLang="ja-JP" dirty="0"/>
              <a:t>Enclave</a:t>
            </a:r>
            <a:r>
              <a:rPr lang="ja-JP" altLang="en-US"/>
              <a:t>と暗号鍵を対応付け</a:t>
            </a:r>
            <a:endParaRPr lang="en-US" altLang="ja-JP" dirty="0"/>
          </a:p>
          <a:p>
            <a:pPr lvl="1"/>
            <a:r>
              <a:rPr lang="ja-JP" altLang="en-US"/>
              <a:t>移送先</a:t>
            </a:r>
            <a:r>
              <a:rPr lang="en-US" altLang="ja-JP" dirty="0"/>
              <a:t>Enclave</a:t>
            </a:r>
            <a:r>
              <a:rPr lang="ja-JP" altLang="en-US" dirty="0"/>
              <a:t>とも暗号鍵を安全に共有</a:t>
            </a:r>
            <a:endParaRPr lang="en-US" altLang="ja-JP" dirty="0"/>
          </a:p>
          <a:p>
            <a:pPr lvl="2"/>
            <a:r>
              <a:rPr lang="ja-JP" altLang="en-US" dirty="0"/>
              <a:t>リモートアテステーションで移送元の</a:t>
            </a:r>
            <a:r>
              <a:rPr lang="en-US" altLang="ja-JP" dirty="0"/>
              <a:t>Enclave</a:t>
            </a:r>
            <a:r>
              <a:rPr lang="ja-JP" altLang="en-US" dirty="0"/>
              <a:t>と同一であることを確認</a:t>
            </a:r>
            <a:endParaRPr lang="en-US" altLang="ja-JP" dirty="0"/>
          </a:p>
        </p:txBody>
      </p:sp>
      <p:sp>
        <p:nvSpPr>
          <p:cNvPr id="4" name="正方形/長方形 3"/>
          <p:cNvSpPr/>
          <p:nvPr/>
        </p:nvSpPr>
        <p:spPr>
          <a:xfrm>
            <a:off x="846386" y="5595188"/>
            <a:ext cx="2223333" cy="77124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p>
        </p:txBody>
      </p:sp>
      <p:sp>
        <p:nvSpPr>
          <p:cNvPr id="7" name="テキスト ボックス 6"/>
          <p:cNvSpPr txBox="1"/>
          <p:nvPr/>
        </p:nvSpPr>
        <p:spPr>
          <a:xfrm>
            <a:off x="1226050" y="6418826"/>
            <a:ext cx="1569660" cy="369332"/>
          </a:xfrm>
          <a:prstGeom prst="rect">
            <a:avLst/>
          </a:prstGeom>
          <a:noFill/>
          <a:ln w="25400">
            <a:noFill/>
          </a:ln>
        </p:spPr>
        <p:txBody>
          <a:bodyPr wrap="none" rtlCol="0">
            <a:spAutoFit/>
          </a:bodyPr>
          <a:lstStyle/>
          <a:p>
            <a:r>
              <a:rPr lang="ja-JP" altLang="en-US"/>
              <a:t>移送</a:t>
            </a:r>
            <a:r>
              <a:rPr kumimoji="1" lang="ja-JP" altLang="en-US"/>
              <a:t>元ホスト</a:t>
            </a:r>
            <a:endParaRPr kumimoji="1" lang="ja-JP" altLang="en-US" dirty="0"/>
          </a:p>
        </p:txBody>
      </p:sp>
      <p:sp>
        <p:nvSpPr>
          <p:cNvPr id="8" name="テキスト ボックス 7"/>
          <p:cNvSpPr txBox="1"/>
          <p:nvPr/>
        </p:nvSpPr>
        <p:spPr>
          <a:xfrm>
            <a:off x="6413024" y="6366062"/>
            <a:ext cx="1569660" cy="369332"/>
          </a:xfrm>
          <a:prstGeom prst="rect">
            <a:avLst/>
          </a:prstGeom>
          <a:noFill/>
          <a:ln w="25400">
            <a:noFill/>
          </a:ln>
        </p:spPr>
        <p:txBody>
          <a:bodyPr wrap="none" rtlCol="0">
            <a:spAutoFit/>
          </a:bodyPr>
          <a:lstStyle/>
          <a:p>
            <a:r>
              <a:rPr kumimoji="1" lang="ja-JP" altLang="en-US"/>
              <a:t>移送先ホスト</a:t>
            </a:r>
            <a:endParaRPr kumimoji="1" lang="ja-JP" altLang="en-US" dirty="0"/>
          </a:p>
        </p:txBody>
      </p:sp>
      <p:sp>
        <p:nvSpPr>
          <p:cNvPr id="9" name="正方形/長方形 8"/>
          <p:cNvSpPr/>
          <p:nvPr/>
        </p:nvSpPr>
        <p:spPr>
          <a:xfrm>
            <a:off x="3896934" y="4785423"/>
            <a:ext cx="1389888" cy="560922"/>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鍵サーバ</a:t>
            </a:r>
          </a:p>
        </p:txBody>
      </p:sp>
      <p:sp>
        <p:nvSpPr>
          <p:cNvPr id="16" name="テキスト ボックス 15"/>
          <p:cNvSpPr txBox="1"/>
          <p:nvPr/>
        </p:nvSpPr>
        <p:spPr>
          <a:xfrm>
            <a:off x="4459898" y="5410522"/>
            <a:ext cx="646331" cy="369332"/>
          </a:xfrm>
          <a:prstGeom prst="rect">
            <a:avLst/>
          </a:prstGeom>
          <a:noFill/>
          <a:ln>
            <a:noFill/>
          </a:ln>
        </p:spPr>
        <p:txBody>
          <a:bodyPr wrap="none" rtlCol="0">
            <a:spAutoFit/>
          </a:bodyPr>
          <a:lstStyle/>
          <a:p>
            <a:r>
              <a:rPr kumimoji="1" lang="ja-JP" altLang="en-US" dirty="0"/>
              <a:t>生成</a:t>
            </a:r>
          </a:p>
        </p:txBody>
      </p:sp>
      <p:sp>
        <p:nvSpPr>
          <p:cNvPr id="6" name="正方形/長方形 5"/>
          <p:cNvSpPr/>
          <p:nvPr/>
        </p:nvSpPr>
        <p:spPr>
          <a:xfrm>
            <a:off x="918201" y="5727100"/>
            <a:ext cx="902247" cy="584362"/>
          </a:xfrm>
          <a:prstGeom prst="rect">
            <a:avLst/>
          </a:prstGeom>
          <a:solidFill>
            <a:schemeClr val="accent4">
              <a:lumMod val="40000"/>
              <a:lumOff val="6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latin typeface="MS PGothic" charset="-128"/>
                <a:ea typeface="MS PGothic" charset="-128"/>
                <a:cs typeface="MS PGothic" charset="-128"/>
              </a:rPr>
              <a:t>Enclave</a:t>
            </a:r>
            <a:endParaRPr kumimoji="1" lang="ja-JP" altLang="en-US" sz="1600" dirty="0">
              <a:solidFill>
                <a:schemeClr val="tx1"/>
              </a:solidFill>
              <a:latin typeface="MS PGothic" charset="-128"/>
              <a:ea typeface="MS PGothic" charset="-128"/>
              <a:cs typeface="MS PGothic" charset="-128"/>
            </a:endParaRPr>
          </a:p>
        </p:txBody>
      </p:sp>
      <p:sp>
        <p:nvSpPr>
          <p:cNvPr id="19" name="テキスト ボックス 18"/>
          <p:cNvSpPr txBox="1"/>
          <p:nvPr/>
        </p:nvSpPr>
        <p:spPr>
          <a:xfrm>
            <a:off x="1824350" y="5733896"/>
            <a:ext cx="1208008" cy="584775"/>
          </a:xfrm>
          <a:prstGeom prst="rect">
            <a:avLst/>
          </a:prstGeom>
          <a:noFill/>
          <a:ln>
            <a:noFill/>
          </a:ln>
        </p:spPr>
        <p:txBody>
          <a:bodyPr wrap="square" rtlCol="0">
            <a:spAutoFit/>
          </a:bodyPr>
          <a:lstStyle/>
          <a:p>
            <a:r>
              <a:rPr kumimoji="1" lang="en-US" altLang="ja-JP" sz="1600" dirty="0"/>
              <a:t>SGX</a:t>
            </a:r>
            <a:r>
              <a:rPr kumimoji="1" lang="ja-JP" altLang="en-US" sz="1600" dirty="0"/>
              <a:t>アプリ</a:t>
            </a:r>
            <a:endParaRPr kumimoji="1" lang="en-US" altLang="ja-JP" sz="1600" dirty="0"/>
          </a:p>
          <a:p>
            <a:r>
              <a:rPr kumimoji="1" lang="ja-JP" altLang="en-US" sz="1600" dirty="0"/>
              <a:t>ケーション</a:t>
            </a:r>
          </a:p>
        </p:txBody>
      </p:sp>
      <p:sp>
        <p:nvSpPr>
          <p:cNvPr id="25" name="スライド番号プレースホルダー 24"/>
          <p:cNvSpPr>
            <a:spLocks noGrp="1"/>
          </p:cNvSpPr>
          <p:nvPr>
            <p:ph type="sldNum" sz="quarter" idx="12"/>
          </p:nvPr>
        </p:nvSpPr>
        <p:spPr/>
        <p:txBody>
          <a:bodyPr/>
          <a:lstStyle/>
          <a:p>
            <a:fld id="{C6BF4F0F-E9AC-E14D-8A5B-B9D0A2FE0313}" type="slidenum">
              <a:rPr kumimoji="1" lang="ja-JP" altLang="en-US" smtClean="0"/>
              <a:t>18</a:t>
            </a:fld>
            <a:endParaRPr kumimoji="1" lang="ja-JP" altLang="en-US"/>
          </a:p>
        </p:txBody>
      </p:sp>
      <p:pic>
        <p:nvPicPr>
          <p:cNvPr id="13" name="コンテンツ プレースホルダー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0970" y="5648165"/>
            <a:ext cx="603415" cy="603415"/>
          </a:xfrm>
          <a:prstGeom prst="rect">
            <a:avLst/>
          </a:prstGeom>
          <a:scene3d>
            <a:camera prst="orthographicFront">
              <a:rot lat="0" lon="21599989" rev="0"/>
            </a:camera>
            <a:lightRig rig="threePt" dir="t"/>
          </a:scene3d>
        </p:spPr>
      </p:pic>
      <p:pic>
        <p:nvPicPr>
          <p:cNvPr id="12" name="コンテンツ プレースホルダー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8191" y="5130481"/>
            <a:ext cx="603415" cy="603415"/>
          </a:xfrm>
          <a:prstGeom prst="rect">
            <a:avLst/>
          </a:prstGeom>
          <a:scene3d>
            <a:camera prst="orthographicFront">
              <a:rot lat="0" lon="21599989" rev="0"/>
            </a:camera>
            <a:lightRig rig="threePt" dir="t"/>
          </a:scene3d>
        </p:spPr>
      </p:pic>
      <p:sp>
        <p:nvSpPr>
          <p:cNvPr id="24" name="正方形/長方形 23"/>
          <p:cNvSpPr/>
          <p:nvPr/>
        </p:nvSpPr>
        <p:spPr>
          <a:xfrm>
            <a:off x="6473244" y="5734309"/>
            <a:ext cx="902247" cy="584362"/>
          </a:xfrm>
          <a:prstGeom prst="rect">
            <a:avLst/>
          </a:prstGeom>
          <a:solidFill>
            <a:schemeClr val="accent4">
              <a:lumMod val="40000"/>
              <a:lumOff val="6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latin typeface="MS PGothic" charset="-128"/>
                <a:ea typeface="MS PGothic" charset="-128"/>
                <a:cs typeface="MS PGothic" charset="-128"/>
              </a:rPr>
              <a:t>Enclave</a:t>
            </a:r>
            <a:endParaRPr kumimoji="1" lang="ja-JP" altLang="en-US" sz="1600" dirty="0">
              <a:solidFill>
                <a:schemeClr val="tx1"/>
              </a:solidFill>
              <a:latin typeface="MS PGothic" charset="-128"/>
              <a:ea typeface="MS PGothic" charset="-128"/>
              <a:cs typeface="MS PGothic" charset="-128"/>
            </a:endParaRPr>
          </a:p>
        </p:txBody>
      </p:sp>
      <p:pic>
        <p:nvPicPr>
          <p:cNvPr id="14" name="コンテンツ プレースホルダー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3000" y="5537560"/>
            <a:ext cx="603415" cy="603415"/>
          </a:xfrm>
          <a:prstGeom prst="rect">
            <a:avLst/>
          </a:prstGeom>
          <a:scene3d>
            <a:camera prst="orthographicFront">
              <a:rot lat="0" lon="21599989" rev="0"/>
            </a:camera>
            <a:lightRig rig="threePt" dir="t"/>
          </a:scene3d>
        </p:spPr>
      </p:pic>
      <p:sp>
        <p:nvSpPr>
          <p:cNvPr id="35" name="下矢印 9">
            <a:extLst>
              <a:ext uri="{FF2B5EF4-FFF2-40B4-BE49-F238E27FC236}">
                <a16:creationId xmlns:a16="http://schemas.microsoft.com/office/drawing/2014/main" xmlns="" id="{AC775109-43B2-7D4A-B901-009E570B2323}"/>
              </a:ext>
            </a:extLst>
          </p:cNvPr>
          <p:cNvSpPr/>
          <p:nvPr/>
        </p:nvSpPr>
        <p:spPr>
          <a:xfrm rot="4250138">
            <a:off x="2915073" y="4402772"/>
            <a:ext cx="209772" cy="173262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右矢印 27">
            <a:extLst>
              <a:ext uri="{FF2B5EF4-FFF2-40B4-BE49-F238E27FC236}">
                <a16:creationId xmlns:a16="http://schemas.microsoft.com/office/drawing/2014/main" xmlns="" id="{8002E772-9A51-9F4F-90DE-07155E0C805E}"/>
              </a:ext>
            </a:extLst>
          </p:cNvPr>
          <p:cNvSpPr/>
          <p:nvPr/>
        </p:nvSpPr>
        <p:spPr>
          <a:xfrm rot="1288554">
            <a:off x="5307014" y="5331254"/>
            <a:ext cx="1408315" cy="248496"/>
          </a:xfrm>
          <a:prstGeom prst="rightArrow">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rgbClr val="FF0000"/>
              </a:solidFill>
              <a:latin typeface="MS PGothic" charset="-128"/>
              <a:ea typeface="MS PGothic" charset="-128"/>
              <a:cs typeface="MS PGothic" charset="-128"/>
            </a:endParaRPr>
          </a:p>
        </p:txBody>
      </p:sp>
    </p:spTree>
    <p:extLst>
      <p:ext uri="{BB962C8B-B14F-4D97-AF65-F5344CB8AC3E}">
        <p14:creationId xmlns:p14="http://schemas.microsoft.com/office/powerpoint/2010/main" val="9784385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linds(horizontal)">
                                      <p:cBhvr>
                                        <p:cTn id="15" dur="500"/>
                                        <p:tgtEl>
                                          <p:spTgt spid="35"/>
                                        </p:tgtEl>
                                      </p:cBhvr>
                                    </p:animEffect>
                                  </p:childTnLst>
                                </p:cTn>
                              </p:par>
                              <p:par>
                                <p:cTn id="16" presetID="3" presetClass="entr" presetSubtype="1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3"/>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3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0" nodeType="clickEffect">
                                  <p:stCondLst>
                                    <p:cond delay="0"/>
                                  </p:stCondLst>
                                  <p:childTnLst>
                                    <p:animMotion origin="layout" path="M 0 0 L 0.60607 0 " pathEditMode="relative" ptsTypes="AA">
                                      <p:cBhvr>
                                        <p:cTn id="30" dur="2000" fill="hold"/>
                                        <p:tgtEl>
                                          <p:spTgt spid="4"/>
                                        </p:tgtEl>
                                        <p:attrNameLst>
                                          <p:attrName>ppt_x</p:attrName>
                                          <p:attrName>ppt_y</p:attrName>
                                        </p:attrNameLst>
                                      </p:cBhvr>
                                    </p:animMotion>
                                  </p:childTnLst>
                                </p:cTn>
                              </p:par>
                              <p:par>
                                <p:cTn id="31" presetID="0" presetClass="path" presetSubtype="0" accel="50000" decel="50000" fill="hold" grpId="0" nodeType="withEffect">
                                  <p:stCondLst>
                                    <p:cond delay="0"/>
                                  </p:stCondLst>
                                  <p:childTnLst>
                                    <p:animMotion origin="layout" path="M 0 0 L 0.60607 0 " pathEditMode="relative" ptsTypes="AA">
                                      <p:cBhvr>
                                        <p:cTn id="32" dur="2000" fill="hold"/>
                                        <p:tgtEl>
                                          <p:spTgt spid="6"/>
                                        </p:tgtEl>
                                        <p:attrNameLst>
                                          <p:attrName>ppt_x</p:attrName>
                                          <p:attrName>ppt_y</p:attrName>
                                        </p:attrNameLst>
                                      </p:cBhvr>
                                    </p:animMotion>
                                  </p:childTnLst>
                                </p:cTn>
                              </p:par>
                              <p:par>
                                <p:cTn id="33" presetID="0" presetClass="path" presetSubtype="0" accel="50000" decel="50000" fill="hold" grpId="0" nodeType="withEffect">
                                  <p:stCondLst>
                                    <p:cond delay="0"/>
                                  </p:stCondLst>
                                  <p:childTnLst>
                                    <p:animMotion origin="layout" path="M 0.00018 -0.00717 L 0.59983 -0.01088 " pathEditMode="relative" ptsTypes="AA">
                                      <p:cBhvr>
                                        <p:cTn id="34" dur="2000" fill="hold"/>
                                        <p:tgtEl>
                                          <p:spTgt spid="19"/>
                                        </p:tgtEl>
                                        <p:attrNameLst>
                                          <p:attrName>ppt_x</p:attrName>
                                          <p:attrName>ppt_y</p:attrName>
                                        </p:attrNameLst>
                                      </p:cBhvr>
                                    </p:animMotion>
                                  </p:childTnLst>
                                </p:cTn>
                              </p:par>
                              <p:par>
                                <p:cTn id="35" presetID="0" presetClass="path" presetSubtype="0" accel="50000" decel="50000" fill="hold" nodeType="withEffect">
                                  <p:stCondLst>
                                    <p:cond delay="0"/>
                                  </p:stCondLst>
                                  <p:childTnLst>
                                    <p:animMotion origin="layout" path="M 5E-6 7.40741E-7 L 0.60295 -0.00509 " pathEditMode="relative" rAng="0" ptsTypes="AA">
                                      <p:cBhvr>
                                        <p:cTn id="36" dur="2000" fill="hold"/>
                                        <p:tgtEl>
                                          <p:spTgt spid="13"/>
                                        </p:tgtEl>
                                        <p:attrNameLst>
                                          <p:attrName>ppt_x</p:attrName>
                                          <p:attrName>ppt_y</p:attrName>
                                        </p:attrNameLst>
                                      </p:cBhvr>
                                      <p:rCtr x="29844" y="-162"/>
                                    </p:animMotion>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blinds(horizontal)">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blinds(horizontal)">
                                      <p:cBhvr>
                                        <p:cTn id="46" dur="500"/>
                                        <p:tgtEl>
                                          <p:spTgt spid="36"/>
                                        </p:tgtEl>
                                      </p:cBhvr>
                                    </p:animEffect>
                                  </p:childTnLst>
                                </p:cTn>
                              </p:par>
                              <p:par>
                                <p:cTn id="47" presetID="3" presetClass="entr" presetSubtype="1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blinds(horizontal)">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P spid="6" grpId="0" animBg="1"/>
      <p:bldP spid="6" grpId="1" animBg="1"/>
      <p:bldP spid="19" grpId="0"/>
      <p:bldP spid="24" grpId="0" animBg="1"/>
      <p:bldP spid="35" grpId="0" animBg="1"/>
      <p:bldP spid="35" grpId="1" animBg="1"/>
      <p:bldP spid="36"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 </a:t>
            </a:r>
            <a:r>
              <a:rPr lang="en-US" altLang="ja-JP"/>
              <a:t>Enclave</a:t>
            </a:r>
            <a:r>
              <a:rPr lang="ja-JP" altLang="en-US"/>
              <a:t>メモリの保存</a:t>
            </a:r>
            <a:endParaRPr lang="ja-JP" altLang="en-US" dirty="0"/>
          </a:p>
        </p:txBody>
      </p:sp>
      <p:sp>
        <p:nvSpPr>
          <p:cNvPr id="3" name="コンテンツ プレースホルダー 2"/>
          <p:cNvSpPr>
            <a:spLocks noGrp="1"/>
          </p:cNvSpPr>
          <p:nvPr>
            <p:ph idx="1"/>
          </p:nvPr>
        </p:nvSpPr>
        <p:spPr/>
        <p:txBody>
          <a:bodyPr/>
          <a:lstStyle/>
          <a:p>
            <a:r>
              <a:rPr lang="en-US" altLang="ja-JP" dirty="0"/>
              <a:t>SGX</a:t>
            </a:r>
            <a:r>
              <a:rPr lang="ja-JP" altLang="en-US" dirty="0"/>
              <a:t>の</a:t>
            </a:r>
            <a:r>
              <a:rPr lang="en-US" altLang="ja-JP" dirty="0"/>
              <a:t>ECALL</a:t>
            </a:r>
            <a:r>
              <a:rPr lang="ja-JP" altLang="en-US" dirty="0"/>
              <a:t>機能を用いて</a:t>
            </a:r>
            <a:r>
              <a:rPr lang="en-US" altLang="ja-JP" dirty="0" err="1"/>
              <a:t>MigSGX</a:t>
            </a:r>
            <a:r>
              <a:rPr lang="ja-JP" altLang="en-US" dirty="0"/>
              <a:t>ライブラリが提供するメモリ保存関数を呼び出し</a:t>
            </a:r>
            <a:endParaRPr lang="en-US" altLang="ja-JP" dirty="0"/>
          </a:p>
          <a:p>
            <a:pPr lvl="1"/>
            <a:r>
              <a:rPr lang="ja-JP" altLang="en-US" dirty="0"/>
              <a:t>ヒープ領域とデータ</a:t>
            </a:r>
            <a:r>
              <a:rPr lang="ja-JP" altLang="en-US"/>
              <a:t>領域を</a:t>
            </a:r>
            <a:r>
              <a:rPr lang="en-US" altLang="ja-JP" dirty="0"/>
              <a:t>Enclave ID</a:t>
            </a:r>
            <a:r>
              <a:rPr lang="ja-JP" altLang="en-US"/>
              <a:t>とともに保存</a:t>
            </a:r>
            <a:endParaRPr lang="en-US" altLang="ja-JP" dirty="0"/>
          </a:p>
          <a:p>
            <a:pPr lvl="1"/>
            <a:r>
              <a:rPr lang="ja-JP" altLang="en-US" dirty="0"/>
              <a:t>移送先と共有する鍵を用いて暗号化</a:t>
            </a:r>
            <a:endParaRPr lang="en-US" altLang="ja-JP" dirty="0"/>
          </a:p>
          <a:p>
            <a:pPr lvl="1"/>
            <a:r>
              <a:rPr lang="en-US" altLang="ja-JP" dirty="0"/>
              <a:t>Enclave</a:t>
            </a:r>
            <a:r>
              <a:rPr lang="ja-JP" altLang="en-US"/>
              <a:t>の外部メモリに保存</a:t>
            </a:r>
            <a:endParaRPr lang="en-US" altLang="ja-JP" dirty="0"/>
          </a:p>
          <a:p>
            <a:r>
              <a:rPr lang="en-US" altLang="ja-JP" dirty="0"/>
              <a:t>Enclave</a:t>
            </a:r>
            <a:r>
              <a:rPr lang="ja-JP" altLang="en-US" dirty="0"/>
              <a:t>を一旦終了</a:t>
            </a:r>
            <a:endParaRPr lang="en-US" altLang="ja-JP" dirty="0"/>
          </a:p>
        </p:txBody>
      </p:sp>
      <p:sp>
        <p:nvSpPr>
          <p:cNvPr id="4" name="スライド番号プレースホルダー 3"/>
          <p:cNvSpPr>
            <a:spLocks noGrp="1"/>
          </p:cNvSpPr>
          <p:nvPr>
            <p:ph type="sldNum" sz="quarter" idx="12"/>
          </p:nvPr>
        </p:nvSpPr>
        <p:spPr/>
        <p:txBody>
          <a:bodyPr/>
          <a:lstStyle/>
          <a:p>
            <a:fld id="{C6BF4F0F-E9AC-E14D-8A5B-B9D0A2FE0313}" type="slidenum">
              <a:rPr lang="ja-JP" altLang="en-US" smtClean="0"/>
              <a:pPr/>
              <a:t>19</a:t>
            </a:fld>
            <a:endParaRPr lang="ja-JP" altLang="en-US"/>
          </a:p>
        </p:txBody>
      </p:sp>
      <p:sp>
        <p:nvSpPr>
          <p:cNvPr id="14" name="テキスト ボックス 13">
            <a:extLst>
              <a:ext uri="{FF2B5EF4-FFF2-40B4-BE49-F238E27FC236}">
                <a16:creationId xmlns:a16="http://schemas.microsoft.com/office/drawing/2014/main" xmlns="" id="{139548A0-AA34-814C-BB04-5C10DDA6E6B5}"/>
              </a:ext>
            </a:extLst>
          </p:cNvPr>
          <p:cNvSpPr txBox="1"/>
          <p:nvPr/>
        </p:nvSpPr>
        <p:spPr>
          <a:xfrm>
            <a:off x="1840865" y="4755380"/>
            <a:ext cx="4313544" cy="461665"/>
          </a:xfrm>
          <a:prstGeom prst="rect">
            <a:avLst/>
          </a:prstGeom>
          <a:noFill/>
          <a:ln w="25400">
            <a:noFill/>
          </a:ln>
        </p:spPr>
        <p:txBody>
          <a:bodyPr wrap="square" rtlCol="0">
            <a:spAutoFit/>
          </a:bodyPr>
          <a:lstStyle/>
          <a:p>
            <a:pPr algn="ctr"/>
            <a:r>
              <a:rPr kumimoji="1" lang="en-US" altLang="ja-JP" sz="2400" dirty="0">
                <a:latin typeface="MS PGothic" panose="020B0600070205080204" pitchFamily="34" charset="-128"/>
                <a:ea typeface="MS PGothic" panose="020B0600070205080204" pitchFamily="34" charset="-128"/>
              </a:rPr>
              <a:t>SGX</a:t>
            </a:r>
            <a:r>
              <a:rPr kumimoji="1" lang="ja-JP" altLang="en-US" sz="2400">
                <a:latin typeface="MS PGothic" panose="020B0600070205080204" pitchFamily="34" charset="-128"/>
                <a:ea typeface="MS PGothic" panose="020B0600070205080204" pitchFamily="34" charset="-128"/>
              </a:rPr>
              <a:t>アプリケーション</a:t>
            </a:r>
            <a:endParaRPr kumimoji="1" lang="en-US" altLang="ja-JP" sz="2400" dirty="0">
              <a:latin typeface="MS PGothic" panose="020B0600070205080204" pitchFamily="34" charset="-128"/>
              <a:ea typeface="MS PGothic" panose="020B0600070205080204" pitchFamily="34" charset="-128"/>
            </a:endParaRPr>
          </a:p>
        </p:txBody>
      </p:sp>
      <p:sp>
        <p:nvSpPr>
          <p:cNvPr id="15" name="正方形/長方形 14">
            <a:extLst>
              <a:ext uri="{FF2B5EF4-FFF2-40B4-BE49-F238E27FC236}">
                <a16:creationId xmlns:a16="http://schemas.microsoft.com/office/drawing/2014/main" xmlns="" id="{5658C9C2-B406-7C43-BDA1-723EA6DEAF6C}"/>
              </a:ext>
            </a:extLst>
          </p:cNvPr>
          <p:cNvSpPr/>
          <p:nvPr/>
        </p:nvSpPr>
        <p:spPr>
          <a:xfrm>
            <a:off x="462053" y="5217046"/>
            <a:ext cx="6805883" cy="16025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rgbClr val="FF0000"/>
              </a:solidFill>
              <a:latin typeface="MS PGothic" charset="-128"/>
              <a:ea typeface="MS PGothic" charset="-128"/>
              <a:cs typeface="MS PGothic" charset="-128"/>
            </a:endParaRPr>
          </a:p>
        </p:txBody>
      </p:sp>
      <p:sp>
        <p:nvSpPr>
          <p:cNvPr id="16" name="正方形/長方形 15">
            <a:extLst>
              <a:ext uri="{FF2B5EF4-FFF2-40B4-BE49-F238E27FC236}">
                <a16:creationId xmlns:a16="http://schemas.microsoft.com/office/drawing/2014/main" xmlns="" id="{FB731017-1F97-414E-9C70-754C9C816DE0}"/>
              </a:ext>
            </a:extLst>
          </p:cNvPr>
          <p:cNvSpPr/>
          <p:nvPr/>
        </p:nvSpPr>
        <p:spPr>
          <a:xfrm>
            <a:off x="524824" y="5626173"/>
            <a:ext cx="2553754" cy="1146923"/>
          </a:xfrm>
          <a:prstGeom prst="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800" dirty="0">
              <a:solidFill>
                <a:schemeClr val="tx1"/>
              </a:solidFill>
              <a:latin typeface="MS PGothic" charset="-128"/>
              <a:ea typeface="MS PGothic" charset="-128"/>
              <a:cs typeface="MS PGothic" charset="-128"/>
            </a:endParaRPr>
          </a:p>
          <a:p>
            <a:pPr algn="ctr"/>
            <a:r>
              <a:rPr kumimoji="1" lang="en-US" altLang="ja-JP" sz="2800" dirty="0">
                <a:solidFill>
                  <a:schemeClr val="tx1"/>
                </a:solidFill>
                <a:latin typeface="MS PGothic" charset="-128"/>
                <a:ea typeface="MS PGothic" charset="-128"/>
                <a:cs typeface="MS PGothic" charset="-128"/>
              </a:rPr>
              <a:t>Enclave</a:t>
            </a:r>
          </a:p>
          <a:p>
            <a:pPr algn="ctr"/>
            <a:endParaRPr lang="en-US" altLang="ja-JP" sz="2400" dirty="0">
              <a:solidFill>
                <a:schemeClr val="tx1"/>
              </a:solidFill>
              <a:latin typeface="MS PGothic" charset="-128"/>
              <a:ea typeface="MS PGothic" charset="-128"/>
              <a:cs typeface="MS PGothic" charset="-128"/>
            </a:endParaRPr>
          </a:p>
          <a:p>
            <a:pPr algn="ctr"/>
            <a:endParaRPr kumimoji="1" lang="en-US" altLang="ja-JP" dirty="0">
              <a:solidFill>
                <a:schemeClr val="tx1"/>
              </a:solidFill>
              <a:latin typeface="MS PGothic" charset="-128"/>
              <a:ea typeface="MS PGothic" charset="-128"/>
              <a:cs typeface="MS PGothic" charset="-128"/>
            </a:endParaRPr>
          </a:p>
          <a:p>
            <a:pPr algn="ctr"/>
            <a:endParaRPr kumimoji="1" lang="en-US" altLang="ja-JP" sz="2800" dirty="0">
              <a:solidFill>
                <a:schemeClr val="tx1"/>
              </a:solidFill>
              <a:latin typeface="MS PGothic" charset="-128"/>
              <a:ea typeface="MS PGothic" charset="-128"/>
              <a:cs typeface="MS PGothic" charset="-128"/>
            </a:endParaRPr>
          </a:p>
        </p:txBody>
      </p:sp>
      <p:sp>
        <p:nvSpPr>
          <p:cNvPr id="17" name="正方形/長方形 16">
            <a:extLst>
              <a:ext uri="{FF2B5EF4-FFF2-40B4-BE49-F238E27FC236}">
                <a16:creationId xmlns:a16="http://schemas.microsoft.com/office/drawing/2014/main" xmlns="" id="{69605F2E-A263-C849-8B40-3D3DCE373061}"/>
              </a:ext>
            </a:extLst>
          </p:cNvPr>
          <p:cNvSpPr/>
          <p:nvPr/>
        </p:nvSpPr>
        <p:spPr>
          <a:xfrm>
            <a:off x="598405" y="6249257"/>
            <a:ext cx="2445331" cy="491418"/>
          </a:xfrm>
          <a:prstGeom prst="rect">
            <a:avLst/>
          </a:prstGeom>
          <a:solidFill>
            <a:schemeClr val="accent5">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err="1">
                <a:solidFill>
                  <a:schemeClr val="tx1"/>
                </a:solidFill>
                <a:latin typeface="MS PGothic" charset="-128"/>
                <a:ea typeface="MS PGothic" charset="-128"/>
                <a:cs typeface="MS PGothic" charset="-128"/>
              </a:rPr>
              <a:t>MigSGX</a:t>
            </a:r>
            <a:r>
              <a:rPr kumimoji="1" lang="ja-JP" altLang="en-US" sz="2400">
                <a:solidFill>
                  <a:schemeClr val="tx1"/>
                </a:solidFill>
                <a:latin typeface="MS PGothic" charset="-128"/>
                <a:ea typeface="MS PGothic" charset="-128"/>
                <a:cs typeface="MS PGothic" charset="-128"/>
              </a:rPr>
              <a:t>ライブラリ</a:t>
            </a:r>
            <a:endParaRPr kumimoji="1" lang="ja-JP" altLang="en-US" sz="2400" dirty="0">
              <a:solidFill>
                <a:schemeClr val="tx1"/>
              </a:solidFill>
              <a:latin typeface="MS PGothic" charset="-128"/>
              <a:ea typeface="MS PGothic" charset="-128"/>
              <a:cs typeface="MS PGothic" charset="-128"/>
            </a:endParaRPr>
          </a:p>
        </p:txBody>
      </p:sp>
      <p:sp>
        <p:nvSpPr>
          <p:cNvPr id="20" name="正方形/長方形 19">
            <a:extLst>
              <a:ext uri="{FF2B5EF4-FFF2-40B4-BE49-F238E27FC236}">
                <a16:creationId xmlns:a16="http://schemas.microsoft.com/office/drawing/2014/main" xmlns="" id="{09951A44-6F80-B441-8C41-7D59BE94D40C}"/>
              </a:ext>
            </a:extLst>
          </p:cNvPr>
          <p:cNvSpPr/>
          <p:nvPr/>
        </p:nvSpPr>
        <p:spPr>
          <a:xfrm>
            <a:off x="4434231" y="5584818"/>
            <a:ext cx="2752636" cy="40569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a:solidFill>
                  <a:schemeClr val="tx1"/>
                </a:solidFill>
                <a:latin typeface="MS PGothic" charset="-128"/>
                <a:ea typeface="MS PGothic" charset="-128"/>
                <a:cs typeface="MS PGothic" charset="-128"/>
              </a:rPr>
              <a:t>外部</a:t>
            </a:r>
            <a:r>
              <a:rPr kumimoji="1" lang="ja-JP" altLang="en-US" sz="2400">
                <a:solidFill>
                  <a:schemeClr val="tx1"/>
                </a:solidFill>
                <a:latin typeface="MS PGothic" charset="-128"/>
                <a:ea typeface="MS PGothic" charset="-128"/>
                <a:cs typeface="MS PGothic" charset="-128"/>
              </a:rPr>
              <a:t>メモリ</a:t>
            </a:r>
          </a:p>
        </p:txBody>
      </p:sp>
      <p:sp>
        <p:nvSpPr>
          <p:cNvPr id="24" name="正方形/長方形 23">
            <a:extLst>
              <a:ext uri="{FF2B5EF4-FFF2-40B4-BE49-F238E27FC236}">
                <a16:creationId xmlns:a16="http://schemas.microsoft.com/office/drawing/2014/main" xmlns="" id="{51BF245C-A119-9D40-96B3-70A05AB924A5}"/>
              </a:ext>
            </a:extLst>
          </p:cNvPr>
          <p:cNvSpPr/>
          <p:nvPr/>
        </p:nvSpPr>
        <p:spPr>
          <a:xfrm>
            <a:off x="4631371" y="6311899"/>
            <a:ext cx="2555496" cy="465028"/>
          </a:xfrm>
          <a:prstGeom prst="rect">
            <a:avLst/>
          </a:prstGeom>
          <a:solidFill>
            <a:schemeClr val="accent5">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err="1">
                <a:solidFill>
                  <a:schemeClr val="tx1"/>
                </a:solidFill>
                <a:latin typeface="MS PGothic" charset="-128"/>
                <a:ea typeface="MS PGothic" charset="-128"/>
                <a:cs typeface="MS PGothic" charset="-128"/>
              </a:rPr>
              <a:t>MigSGX</a:t>
            </a:r>
            <a:r>
              <a:rPr lang="ja-JP" altLang="en-US" sz="2400">
                <a:solidFill>
                  <a:schemeClr val="tx1"/>
                </a:solidFill>
                <a:latin typeface="MS PGothic" charset="-128"/>
                <a:ea typeface="MS PGothic" charset="-128"/>
                <a:cs typeface="MS PGothic" charset="-128"/>
              </a:rPr>
              <a:t>ランタイム</a:t>
            </a:r>
            <a:endParaRPr kumimoji="1" lang="ja-JP" altLang="en-US" sz="2400">
              <a:solidFill>
                <a:schemeClr val="tx1"/>
              </a:solidFill>
              <a:latin typeface="MS PGothic" charset="-128"/>
              <a:ea typeface="MS PGothic" charset="-128"/>
              <a:cs typeface="MS PGothic" charset="-128"/>
            </a:endParaRPr>
          </a:p>
        </p:txBody>
      </p:sp>
      <p:sp>
        <p:nvSpPr>
          <p:cNvPr id="25" name="右矢印 24">
            <a:extLst>
              <a:ext uri="{FF2B5EF4-FFF2-40B4-BE49-F238E27FC236}">
                <a16:creationId xmlns:a16="http://schemas.microsoft.com/office/drawing/2014/main" xmlns="" id="{655D0C87-9CD8-AA40-95DB-D2D2A30DCDC2}"/>
              </a:ext>
            </a:extLst>
          </p:cNvPr>
          <p:cNvSpPr/>
          <p:nvPr/>
        </p:nvSpPr>
        <p:spPr>
          <a:xfrm>
            <a:off x="7201989" y="4821811"/>
            <a:ext cx="1558977" cy="1111431"/>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tx1"/>
                </a:solidFill>
                <a:latin typeface="MS PGothic" charset="-128"/>
                <a:ea typeface="MS PGothic" charset="-128"/>
                <a:cs typeface="MS PGothic" charset="-128"/>
              </a:rPr>
              <a:t>データ</a:t>
            </a:r>
            <a:endParaRPr lang="en-US" altLang="ja-JP" dirty="0">
              <a:solidFill>
                <a:schemeClr val="tx1"/>
              </a:solidFill>
              <a:latin typeface="MS PGothic" charset="-128"/>
              <a:ea typeface="MS PGothic" charset="-128"/>
              <a:cs typeface="MS PGothic" charset="-128"/>
            </a:endParaRPr>
          </a:p>
          <a:p>
            <a:pPr algn="ctr"/>
            <a:r>
              <a:rPr lang="ja-JP" altLang="en-US">
                <a:solidFill>
                  <a:schemeClr val="tx1"/>
                </a:solidFill>
                <a:latin typeface="MS PGothic" charset="-128"/>
                <a:ea typeface="MS PGothic" charset="-128"/>
                <a:cs typeface="MS PGothic" charset="-128"/>
              </a:rPr>
              <a:t>書き出し</a:t>
            </a:r>
            <a:endParaRPr kumimoji="1" lang="ja-JP" altLang="en-US">
              <a:solidFill>
                <a:schemeClr val="tx1"/>
              </a:solidFill>
              <a:latin typeface="MS PGothic" charset="-128"/>
              <a:ea typeface="MS PGothic" charset="-128"/>
              <a:cs typeface="MS PGothic" charset="-128"/>
            </a:endParaRPr>
          </a:p>
        </p:txBody>
      </p:sp>
      <p:sp>
        <p:nvSpPr>
          <p:cNvPr id="26" name="右矢印 25">
            <a:extLst>
              <a:ext uri="{FF2B5EF4-FFF2-40B4-BE49-F238E27FC236}">
                <a16:creationId xmlns:a16="http://schemas.microsoft.com/office/drawing/2014/main" xmlns="" id="{E2A737DB-70F3-2142-9708-E9EBCC8D21E0}"/>
              </a:ext>
            </a:extLst>
          </p:cNvPr>
          <p:cNvSpPr/>
          <p:nvPr/>
        </p:nvSpPr>
        <p:spPr>
          <a:xfrm>
            <a:off x="2980571" y="5102568"/>
            <a:ext cx="1507217" cy="1069893"/>
          </a:xfrm>
          <a:prstGeom prst="rightArrow">
            <a:avLst>
              <a:gd name="adj1" fmla="val 50000"/>
              <a:gd name="adj2" fmla="val 35332"/>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tx1"/>
                </a:solidFill>
                <a:latin typeface="MS PGothic" charset="-128"/>
                <a:ea typeface="MS PGothic" charset="-128"/>
                <a:cs typeface="MS PGothic" charset="-128"/>
              </a:rPr>
              <a:t>データ</a:t>
            </a:r>
            <a:endParaRPr lang="en-US" altLang="ja-JP" dirty="0">
              <a:solidFill>
                <a:schemeClr val="tx1"/>
              </a:solidFill>
              <a:latin typeface="MS PGothic" charset="-128"/>
              <a:ea typeface="MS PGothic" charset="-128"/>
              <a:cs typeface="MS PGothic" charset="-128"/>
            </a:endParaRPr>
          </a:p>
          <a:p>
            <a:pPr algn="ctr"/>
            <a:r>
              <a:rPr lang="ja-JP" altLang="en-US">
                <a:solidFill>
                  <a:schemeClr val="tx1"/>
                </a:solidFill>
                <a:latin typeface="MS PGothic" charset="-128"/>
                <a:ea typeface="MS PGothic" charset="-128"/>
                <a:cs typeface="MS PGothic" charset="-128"/>
              </a:rPr>
              <a:t>書き込み</a:t>
            </a:r>
            <a:endParaRPr kumimoji="1" lang="ja-JP" altLang="en-US">
              <a:solidFill>
                <a:schemeClr val="tx1"/>
              </a:solidFill>
              <a:latin typeface="MS PGothic" charset="-128"/>
              <a:ea typeface="MS PGothic" charset="-128"/>
              <a:cs typeface="MS PGothic" charset="-128"/>
            </a:endParaRPr>
          </a:p>
        </p:txBody>
      </p:sp>
      <p:sp>
        <p:nvSpPr>
          <p:cNvPr id="27" name="左矢印 26">
            <a:extLst>
              <a:ext uri="{FF2B5EF4-FFF2-40B4-BE49-F238E27FC236}">
                <a16:creationId xmlns:a16="http://schemas.microsoft.com/office/drawing/2014/main" xmlns="" id="{916DE59E-5661-854C-82BC-0DF1CFEF15E9}"/>
              </a:ext>
            </a:extLst>
          </p:cNvPr>
          <p:cNvSpPr/>
          <p:nvPr/>
        </p:nvSpPr>
        <p:spPr>
          <a:xfrm>
            <a:off x="2922129" y="6192993"/>
            <a:ext cx="1624099" cy="611840"/>
          </a:xfrm>
          <a:prstGeom prst="leftArrow">
            <a:avLst/>
          </a:prstGeom>
          <a:solidFill>
            <a:schemeClr val="accent6">
              <a:lumMod val="20000"/>
              <a:lumOff val="8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latin typeface="MS PGothic" charset="-128"/>
                <a:ea typeface="MS PGothic" charset="-128"/>
                <a:cs typeface="MS PGothic" charset="-128"/>
              </a:rPr>
              <a:t>ECALL</a:t>
            </a:r>
            <a:endParaRPr kumimoji="1" lang="ja-JP" altLang="en-US" sz="2000">
              <a:solidFill>
                <a:schemeClr val="tx1"/>
              </a:solidFill>
              <a:latin typeface="MS PGothic" charset="-128"/>
              <a:ea typeface="MS PGothic" charset="-128"/>
              <a:cs typeface="MS PGothic" charset="-128"/>
            </a:endParaRPr>
          </a:p>
        </p:txBody>
      </p:sp>
      <p:sp>
        <p:nvSpPr>
          <p:cNvPr id="23" name="正方形/長方形 22">
            <a:extLst>
              <a:ext uri="{FF2B5EF4-FFF2-40B4-BE49-F238E27FC236}">
                <a16:creationId xmlns:a16="http://schemas.microsoft.com/office/drawing/2014/main" xmlns="" id="{D22CE0BD-B296-F040-8F9D-B33ECB048424}"/>
              </a:ext>
            </a:extLst>
          </p:cNvPr>
          <p:cNvSpPr/>
          <p:nvPr/>
        </p:nvSpPr>
        <p:spPr>
          <a:xfrm>
            <a:off x="864795" y="5164508"/>
            <a:ext cx="1952141" cy="500516"/>
          </a:xfrm>
          <a:prstGeom prst="rect">
            <a:avLst/>
          </a:prstGeom>
          <a:solidFill>
            <a:srgbClr val="FF6C7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latin typeface="MS PGothic" panose="020B0600070205080204" pitchFamily="34" charset="-128"/>
                <a:ea typeface="MS PGothic" panose="020B0600070205080204" pitchFamily="34" charset="-128"/>
              </a:rPr>
              <a:t>暗号化状態データ</a:t>
            </a:r>
            <a:endParaRPr kumimoji="1" lang="ja-JP" altLang="en-US" dirty="0">
              <a:solidFill>
                <a:schemeClr val="tx1"/>
              </a:solidFill>
              <a:latin typeface="MS PGothic" panose="020B0600070205080204" pitchFamily="34" charset="-128"/>
              <a:ea typeface="MS PGothic" panose="020B0600070205080204" pitchFamily="34" charset="-128"/>
            </a:endParaRPr>
          </a:p>
        </p:txBody>
      </p:sp>
      <p:sp>
        <p:nvSpPr>
          <p:cNvPr id="21" name="正方形/長方形 20">
            <a:extLst>
              <a:ext uri="{FF2B5EF4-FFF2-40B4-BE49-F238E27FC236}">
                <a16:creationId xmlns:a16="http://schemas.microsoft.com/office/drawing/2014/main" xmlns="" id="{A8EE13EE-25E4-A441-AF5A-8E9E0EC5654A}"/>
              </a:ext>
            </a:extLst>
          </p:cNvPr>
          <p:cNvSpPr/>
          <p:nvPr/>
        </p:nvSpPr>
        <p:spPr>
          <a:xfrm>
            <a:off x="846548" y="5168264"/>
            <a:ext cx="1952141" cy="500516"/>
          </a:xfrm>
          <a:prstGeom prst="rect">
            <a:avLst/>
          </a:prstGeom>
          <a:solidFill>
            <a:srgbClr val="FF6C7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latin typeface="MS PGothic" panose="020B0600070205080204" pitchFamily="34" charset="-128"/>
                <a:ea typeface="MS PGothic" panose="020B0600070205080204" pitchFamily="34" charset="-128"/>
              </a:rPr>
              <a:t>暗号化状態データ</a:t>
            </a:r>
            <a:endParaRPr kumimoji="1" lang="ja-JP" altLang="en-US" dirty="0">
              <a:solidFill>
                <a:schemeClr val="tx1"/>
              </a:solidFill>
              <a:latin typeface="MS PGothic" panose="020B0600070205080204" pitchFamily="34" charset="-128"/>
              <a:ea typeface="MS PGothic" panose="020B0600070205080204" pitchFamily="34" charset="-128"/>
            </a:endParaRPr>
          </a:p>
        </p:txBody>
      </p:sp>
      <p:sp>
        <p:nvSpPr>
          <p:cNvPr id="22" name="正方形/長方形 21">
            <a:extLst>
              <a:ext uri="{FF2B5EF4-FFF2-40B4-BE49-F238E27FC236}">
                <a16:creationId xmlns:a16="http://schemas.microsoft.com/office/drawing/2014/main" xmlns="" id="{C535B0BC-04A4-F24D-87F5-A681D2686292}"/>
              </a:ext>
            </a:extLst>
          </p:cNvPr>
          <p:cNvSpPr/>
          <p:nvPr/>
        </p:nvSpPr>
        <p:spPr>
          <a:xfrm>
            <a:off x="846548" y="5171542"/>
            <a:ext cx="1952141" cy="500516"/>
          </a:xfrm>
          <a:prstGeom prst="rect">
            <a:avLst/>
          </a:prstGeom>
          <a:solidFill>
            <a:srgbClr val="FF6C7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latin typeface="MS PGothic" panose="020B0600070205080204" pitchFamily="34" charset="-128"/>
                <a:ea typeface="MS PGothic" panose="020B0600070205080204" pitchFamily="34" charset="-128"/>
              </a:rPr>
              <a:t>暗号化状態データ</a:t>
            </a:r>
            <a:endParaRPr kumimoji="1" lang="ja-JP" altLang="en-US" dirty="0">
              <a:solidFill>
                <a:schemeClr val="tx1"/>
              </a:solidFill>
              <a:latin typeface="MS PGothic" panose="020B0600070205080204" pitchFamily="34" charset="-128"/>
              <a:ea typeface="MS PGothic" panose="020B0600070205080204" pitchFamily="34" charset="-128"/>
            </a:endParaRPr>
          </a:p>
        </p:txBody>
      </p:sp>
      <p:pic>
        <p:nvPicPr>
          <p:cNvPr id="28" name="図 27">
            <a:extLst>
              <a:ext uri="{FF2B5EF4-FFF2-40B4-BE49-F238E27FC236}">
                <a16:creationId xmlns:a16="http://schemas.microsoft.com/office/drawing/2014/main" xmlns="" id="{36AEDB27-1105-2B4F-980B-08FBEA69D6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151" y="5290746"/>
            <a:ext cx="913007" cy="913007"/>
          </a:xfrm>
          <a:prstGeom prst="rect">
            <a:avLst/>
          </a:prstGeom>
        </p:spPr>
      </p:pic>
    </p:spTree>
    <p:extLst>
      <p:ext uri="{BB962C8B-B14F-4D97-AF65-F5344CB8AC3E}">
        <p14:creationId xmlns:p14="http://schemas.microsoft.com/office/powerpoint/2010/main" val="11646758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2"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linds(horizont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0" presetClass="path" presetSubtype="0" accel="50000" decel="50000" fill="hold" grpId="0" nodeType="clickEffect">
                                  <p:stCondLst>
                                    <p:cond delay="0"/>
                                  </p:stCondLst>
                                  <p:childTnLst>
                                    <p:animMotion origin="layout" path="M 4.72222E-6 -3.33333E-6 L 0.43177 0.01042 " pathEditMode="relative" rAng="0" ptsTypes="AA">
                                      <p:cBhvr>
                                        <p:cTn id="21" dur="2000" fill="hold"/>
                                        <p:tgtEl>
                                          <p:spTgt spid="23"/>
                                        </p:tgtEl>
                                        <p:attrNameLst>
                                          <p:attrName>ppt_x</p:attrName>
                                          <p:attrName>ppt_y</p:attrName>
                                        </p:attrNameLst>
                                      </p:cBhvr>
                                      <p:rCtr x="21580" y="509"/>
                                    </p:animMotion>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blinds(horizontal)">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2"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linds(horizontal)">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0" presetClass="path" presetSubtype="0" accel="50000" decel="50000" fill="hold" grpId="1" nodeType="clickEffect">
                                  <p:stCondLst>
                                    <p:cond delay="0"/>
                                  </p:stCondLst>
                                  <p:childTnLst>
                                    <p:animMotion origin="layout" path="M 0.43177 0.01042 L 0.86302 0.01158 " pathEditMode="relative" rAng="0" ptsTypes="AA">
                                      <p:cBhvr>
                                        <p:cTn id="35" dur="2000" fill="hold"/>
                                        <p:tgtEl>
                                          <p:spTgt spid="23"/>
                                        </p:tgtEl>
                                        <p:attrNameLst>
                                          <p:attrName>ppt_x</p:attrName>
                                          <p:attrName>ppt_y</p:attrName>
                                        </p:attrNameLst>
                                      </p:cBhvr>
                                      <p:rCtr x="21563" y="46"/>
                                    </p:animMotion>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grpId="0" nodeType="clickEffect">
                                  <p:stCondLst>
                                    <p:cond delay="0"/>
                                  </p:stCondLst>
                                  <p:childTnLst>
                                    <p:animMotion origin="layout" path="M 4.44444E-6 3.7037E-6 L 0.43177 0.01041 " pathEditMode="relative" rAng="0" ptsTypes="AA">
                                      <p:cBhvr>
                                        <p:cTn id="39" dur="2000" fill="hold"/>
                                        <p:tgtEl>
                                          <p:spTgt spid="21"/>
                                        </p:tgtEl>
                                        <p:attrNameLst>
                                          <p:attrName>ppt_x</p:attrName>
                                          <p:attrName>ppt_y</p:attrName>
                                        </p:attrNameLst>
                                      </p:cBhvr>
                                      <p:rCtr x="21580" y="509"/>
                                    </p:animMotion>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2"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blinds(horizontal)">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0" presetClass="path" presetSubtype="0" accel="50000" decel="50000" fill="hold" grpId="1" nodeType="clickEffect">
                                  <p:stCondLst>
                                    <p:cond delay="0"/>
                                  </p:stCondLst>
                                  <p:childTnLst>
                                    <p:animMotion origin="layout" path="M 0.43177 0.01041 L 0.82534 0.00532 " pathEditMode="relative" rAng="0" ptsTypes="AA">
                                      <p:cBhvr>
                                        <p:cTn id="48" dur="2000" fill="hold"/>
                                        <p:tgtEl>
                                          <p:spTgt spid="21"/>
                                        </p:tgtEl>
                                        <p:attrNameLst>
                                          <p:attrName>ppt_x</p:attrName>
                                          <p:attrName>ppt_y</p:attrName>
                                        </p:attrNameLst>
                                      </p:cBhvr>
                                      <p:rCtr x="19670" y="-255"/>
                                    </p:animMotion>
                                  </p:childTnLst>
                                </p:cTn>
                              </p:par>
                            </p:childTnLst>
                          </p:cTn>
                        </p:par>
                      </p:childTnLst>
                    </p:cTn>
                  </p:par>
                  <p:par>
                    <p:cTn id="49" fill="hold">
                      <p:stCondLst>
                        <p:cond delay="indefinite"/>
                      </p:stCondLst>
                      <p:childTnLst>
                        <p:par>
                          <p:cTn id="50" fill="hold">
                            <p:stCondLst>
                              <p:cond delay="0"/>
                            </p:stCondLst>
                            <p:childTnLst>
                              <p:par>
                                <p:cTn id="51" presetID="0" presetClass="path" presetSubtype="0" accel="50000" decel="50000" fill="hold" grpId="0" nodeType="clickEffect">
                                  <p:stCondLst>
                                    <p:cond delay="0"/>
                                  </p:stCondLst>
                                  <p:childTnLst>
                                    <p:animMotion origin="layout" path="M 4.44444E-6 7.40741E-7 L 0.43177 0.01042 " pathEditMode="relative" rAng="0" ptsTypes="AA">
                                      <p:cBhvr>
                                        <p:cTn id="52" dur="2000" fill="hold"/>
                                        <p:tgtEl>
                                          <p:spTgt spid="22"/>
                                        </p:tgtEl>
                                        <p:attrNameLst>
                                          <p:attrName>ppt_x</p:attrName>
                                          <p:attrName>ppt_y</p:attrName>
                                        </p:attrNameLst>
                                      </p:cBhvr>
                                      <p:rCtr x="21580" y="509"/>
                                    </p:animMotion>
                                  </p:childTnLst>
                                </p:cTn>
                              </p:par>
                            </p:childTnLst>
                          </p:cTn>
                        </p:par>
                      </p:childTnLst>
                    </p:cTn>
                  </p:par>
                  <p:par>
                    <p:cTn id="53" fill="hold">
                      <p:stCondLst>
                        <p:cond delay="indefinite"/>
                      </p:stCondLst>
                      <p:childTnLst>
                        <p:par>
                          <p:cTn id="54" fill="hold">
                            <p:stCondLst>
                              <p:cond delay="0"/>
                            </p:stCondLst>
                            <p:childTnLst>
                              <p:par>
                                <p:cTn id="55" presetID="0" presetClass="path" presetSubtype="0" accel="50000" decel="50000" fill="hold" grpId="1" nodeType="clickEffect">
                                  <p:stCondLst>
                                    <p:cond delay="0"/>
                                  </p:stCondLst>
                                  <p:childTnLst>
                                    <p:animMotion origin="layout" path="M 0.43177 0.01042 L 0.82534 0.00532 " pathEditMode="relative" rAng="0" ptsTypes="AA">
                                      <p:cBhvr>
                                        <p:cTn id="56" dur="2000" fill="hold"/>
                                        <p:tgtEl>
                                          <p:spTgt spid="22"/>
                                        </p:tgtEl>
                                        <p:attrNameLst>
                                          <p:attrName>ppt_x</p:attrName>
                                          <p:attrName>ppt_y</p:attrName>
                                        </p:attrNameLst>
                                      </p:cBhvr>
                                      <p:rCtr x="19670" y="-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3" grpId="0" animBg="1"/>
      <p:bldP spid="23" grpId="1" animBg="1"/>
      <p:bldP spid="23" grpId="2" animBg="1"/>
      <p:bldP spid="21" grpId="0" animBg="1"/>
      <p:bldP spid="21" grpId="1" animBg="1"/>
      <p:bldP spid="21" grpId="2" animBg="1"/>
      <p:bldP spid="22" grpId="0" animBg="1"/>
      <p:bldP spid="22" grpId="1" animBg="1"/>
      <p:bldP spid="22"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従来の情報</a:t>
            </a:r>
            <a:r>
              <a:rPr lang="ja-JP" altLang="en-US"/>
              <a:t>漏洩対策の問題</a:t>
            </a:r>
            <a:endParaRPr lang="ja-JP" altLang="en-US" dirty="0"/>
          </a:p>
        </p:txBody>
      </p:sp>
      <p:sp>
        <p:nvSpPr>
          <p:cNvPr id="3" name="コンテンツ プレースホルダー 2"/>
          <p:cNvSpPr>
            <a:spLocks noGrp="1"/>
          </p:cNvSpPr>
          <p:nvPr>
            <p:ph idx="1"/>
          </p:nvPr>
        </p:nvSpPr>
        <p:spPr/>
        <p:txBody>
          <a:bodyPr/>
          <a:lstStyle/>
          <a:p>
            <a:r>
              <a:rPr lang="ja-JP" altLang="en-US">
                <a:latin typeface="Calibri" panose="020F0502020204030204" pitchFamily="34" charset="0"/>
                <a:ea typeface="ＭＳ Ｐゴシック" panose="020B0600070205080204" pitchFamily="34" charset="-128"/>
              </a:rPr>
              <a:t>サーバで扱う機密情報が爆発的に増加</a:t>
            </a:r>
            <a:endParaRPr lang="en-US" altLang="ja-JP" dirty="0">
              <a:latin typeface="Calibri" panose="020F0502020204030204" pitchFamily="34" charset="0"/>
              <a:ea typeface="ＭＳ Ｐゴシック" panose="020B0600070205080204" pitchFamily="34" charset="-128"/>
            </a:endParaRPr>
          </a:p>
          <a:p>
            <a:pPr lvl="1"/>
            <a:r>
              <a:rPr lang="en-US" altLang="ja-JP" dirty="0">
                <a:latin typeface="Calibri" panose="020F0502020204030204" pitchFamily="34" charset="0"/>
                <a:ea typeface="ＭＳ Ｐゴシック" panose="020B0600070205080204" pitchFamily="34" charset="-128"/>
              </a:rPr>
              <a:t>OS</a:t>
            </a:r>
            <a:r>
              <a:rPr lang="ja-JP" altLang="en-US" dirty="0">
                <a:latin typeface="Calibri" panose="020F0502020204030204" pitchFamily="34" charset="0"/>
                <a:ea typeface="ＭＳ Ｐゴシック" panose="020B0600070205080204" pitchFamily="34" charset="-128"/>
              </a:rPr>
              <a:t>による情報漏洩対策が行われてきた</a:t>
            </a:r>
            <a:endParaRPr lang="en-US" altLang="ja-JP" dirty="0">
              <a:latin typeface="Calibri" panose="020F0502020204030204" pitchFamily="34" charset="0"/>
              <a:ea typeface="ＭＳ Ｐゴシック" panose="020B0600070205080204" pitchFamily="34" charset="-128"/>
            </a:endParaRPr>
          </a:p>
          <a:p>
            <a:pPr lvl="1"/>
            <a:r>
              <a:rPr lang="ja-JP" altLang="en-US">
                <a:latin typeface="Calibri" panose="020F0502020204030204" pitchFamily="34" charset="0"/>
                <a:ea typeface="ＭＳ Ｐゴシック" panose="020B0600070205080204" pitchFamily="34" charset="-128"/>
              </a:rPr>
              <a:t>不正なファイルアクセスや通信</a:t>
            </a:r>
            <a:r>
              <a:rPr lang="ja-JP" altLang="en-US" dirty="0">
                <a:latin typeface="Calibri" panose="020F0502020204030204" pitchFamily="34" charset="0"/>
                <a:ea typeface="ＭＳ Ｐゴシック" panose="020B0600070205080204" pitchFamily="34" charset="-128"/>
              </a:rPr>
              <a:t>など</a:t>
            </a:r>
            <a:r>
              <a:rPr lang="ja-JP" altLang="en-US">
                <a:latin typeface="Calibri" panose="020F0502020204030204" pitchFamily="34" charset="0"/>
                <a:ea typeface="ＭＳ Ｐゴシック" panose="020B0600070205080204" pitchFamily="34" charset="-128"/>
              </a:rPr>
              <a:t>を禁止</a:t>
            </a:r>
            <a:endParaRPr lang="en-US" altLang="ja-JP" dirty="0">
              <a:latin typeface="Calibri" panose="020F0502020204030204" pitchFamily="34" charset="0"/>
              <a:ea typeface="ＭＳ Ｐゴシック" panose="020B0600070205080204" pitchFamily="34" charset="-128"/>
            </a:endParaRPr>
          </a:p>
          <a:p>
            <a:r>
              <a:rPr lang="en-US" altLang="ja-JP" dirty="0">
                <a:latin typeface="Calibri" panose="020F0502020204030204" pitchFamily="34" charset="0"/>
                <a:ea typeface="ＭＳ Ｐゴシック" panose="020B0600070205080204" pitchFamily="34" charset="-128"/>
              </a:rPr>
              <a:t>OS</a:t>
            </a:r>
            <a:r>
              <a:rPr lang="ja-JP" altLang="en-US">
                <a:latin typeface="Calibri" panose="020F0502020204030204" pitchFamily="34" charset="0"/>
                <a:ea typeface="ＭＳ Ｐゴシック" panose="020B0600070205080204" pitchFamily="34" charset="-128"/>
              </a:rPr>
              <a:t>が攻撃を受けると対策を無効化される</a:t>
            </a:r>
            <a:endParaRPr lang="en-US" altLang="ja-JP" dirty="0">
              <a:latin typeface="Calibri" panose="020F0502020204030204" pitchFamily="34" charset="0"/>
              <a:ea typeface="ＭＳ Ｐゴシック" panose="020B0600070205080204" pitchFamily="34" charset="-128"/>
            </a:endParaRPr>
          </a:p>
          <a:p>
            <a:pPr lvl="1"/>
            <a:r>
              <a:rPr lang="en-US" altLang="ja-JP" dirty="0">
                <a:latin typeface="Calibri" panose="020F0502020204030204" pitchFamily="34" charset="0"/>
                <a:ea typeface="ＭＳ Ｐゴシック" panose="020B0600070205080204" pitchFamily="34" charset="-128"/>
              </a:rPr>
              <a:t>OS</a:t>
            </a:r>
            <a:r>
              <a:rPr lang="ja-JP" altLang="en-US">
                <a:latin typeface="Calibri" panose="020F0502020204030204" pitchFamily="34" charset="0"/>
                <a:ea typeface="ＭＳ Ｐゴシック" panose="020B0600070205080204" pitchFamily="34" charset="-128"/>
              </a:rPr>
              <a:t>には様々な脆弱性が報告され続けている</a:t>
            </a:r>
            <a:endParaRPr lang="en-US" altLang="ja-JP" dirty="0">
              <a:latin typeface="Calibri" panose="020F0502020204030204" pitchFamily="34" charset="0"/>
              <a:ea typeface="ＭＳ Ｐゴシック" panose="020B0600070205080204" pitchFamily="34" charset="-128"/>
            </a:endParaRPr>
          </a:p>
          <a:p>
            <a:pPr lvl="1"/>
            <a:r>
              <a:rPr lang="en-US" altLang="ja-JP" dirty="0">
                <a:latin typeface="Calibri" panose="020F0502020204030204" pitchFamily="34" charset="0"/>
                <a:ea typeface="ＭＳ Ｐゴシック" panose="020B0600070205080204" pitchFamily="34" charset="-128"/>
              </a:rPr>
              <a:t>OS</a:t>
            </a:r>
            <a:r>
              <a:rPr lang="ja-JP" altLang="en-US">
                <a:latin typeface="Calibri" panose="020F0502020204030204" pitchFamily="34" charset="0"/>
                <a:ea typeface="ＭＳ Ｐゴシック" panose="020B0600070205080204" pitchFamily="34" charset="-128"/>
              </a:rPr>
              <a:t>はサーバ内の機密情報を容易に盗める</a:t>
            </a:r>
            <a:endParaRPr lang="en-US" altLang="ja-JP" dirty="0">
              <a:latin typeface="Calibri" panose="020F0502020204030204" pitchFamily="34" charset="0"/>
              <a:ea typeface="ＭＳ Ｐゴシック" panose="020B0600070205080204" pitchFamily="34" charset="-128"/>
            </a:endParaRPr>
          </a:p>
        </p:txBody>
      </p:sp>
      <p:sp>
        <p:nvSpPr>
          <p:cNvPr id="4" name="スライド番号プレースホルダー 3"/>
          <p:cNvSpPr>
            <a:spLocks noGrp="1"/>
          </p:cNvSpPr>
          <p:nvPr>
            <p:ph type="sldNum" sz="quarter" idx="12"/>
          </p:nvPr>
        </p:nvSpPr>
        <p:spPr/>
        <p:txBody>
          <a:bodyPr/>
          <a:lstStyle/>
          <a:p>
            <a:fld id="{C6BF4F0F-E9AC-E14D-8A5B-B9D0A2FE0313}" type="slidenum">
              <a:rPr kumimoji="1" lang="ja-JP" altLang="en-US" smtClean="0"/>
              <a:t>2</a:t>
            </a:fld>
            <a:endParaRPr kumimoji="1" lang="ja-JP" altLang="en-US"/>
          </a:p>
        </p:txBody>
      </p:sp>
      <p:sp>
        <p:nvSpPr>
          <p:cNvPr id="23" name="正方形/長方形 10">
            <a:extLst>
              <a:ext uri="{FF2B5EF4-FFF2-40B4-BE49-F238E27FC236}">
                <a16:creationId xmlns:a16="http://schemas.microsoft.com/office/drawing/2014/main" xmlns="" id="{E0B83C17-F4ED-7F44-9E59-BCD16D71691D}"/>
              </a:ext>
            </a:extLst>
          </p:cNvPr>
          <p:cNvSpPr/>
          <p:nvPr/>
        </p:nvSpPr>
        <p:spPr>
          <a:xfrm>
            <a:off x="2543529" y="6120549"/>
            <a:ext cx="5205623" cy="68713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chemeClr val="tx1"/>
                </a:solidFill>
              </a:rPr>
              <a:t>OS</a:t>
            </a:r>
            <a:endParaRPr kumimoji="1" lang="ja-JP" altLang="en-US" sz="3200" dirty="0">
              <a:solidFill>
                <a:schemeClr val="tx1"/>
              </a:solidFill>
            </a:endParaRPr>
          </a:p>
        </p:txBody>
      </p:sp>
      <p:sp>
        <p:nvSpPr>
          <p:cNvPr id="24" name="正方形/長方形 23">
            <a:extLst>
              <a:ext uri="{FF2B5EF4-FFF2-40B4-BE49-F238E27FC236}">
                <a16:creationId xmlns:a16="http://schemas.microsoft.com/office/drawing/2014/main" xmlns="" id="{9097C9DE-FC27-8C47-95FF-2E49560A752F}"/>
              </a:ext>
            </a:extLst>
          </p:cNvPr>
          <p:cNvSpPr/>
          <p:nvPr/>
        </p:nvSpPr>
        <p:spPr>
          <a:xfrm>
            <a:off x="2836722" y="4528837"/>
            <a:ext cx="2218969" cy="1513350"/>
          </a:xfrm>
          <a:prstGeom prst="rect">
            <a:avLst/>
          </a:prstGeom>
          <a:solidFill>
            <a:schemeClr val="accent6">
              <a:lumMod val="20000"/>
              <a:lumOff val="80000"/>
            </a:schemeClr>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S PGothic" charset="-128"/>
                <a:ea typeface="MS PGothic" charset="-128"/>
                <a:cs typeface="MS PGothic" charset="-128"/>
              </a:rPr>
              <a:t>アプリ</a:t>
            </a:r>
            <a:endParaRPr kumimoji="1" lang="en-US" altLang="ja-JP" dirty="0">
              <a:solidFill>
                <a:schemeClr val="tx1"/>
              </a:solidFill>
              <a:latin typeface="MS PGothic" charset="-128"/>
              <a:ea typeface="MS PGothic" charset="-128"/>
              <a:cs typeface="MS PGothic" charset="-128"/>
            </a:endParaRPr>
          </a:p>
          <a:p>
            <a:pPr algn="ctr"/>
            <a:r>
              <a:rPr kumimoji="1" lang="ja-JP" altLang="en-US">
                <a:solidFill>
                  <a:schemeClr val="tx1"/>
                </a:solidFill>
                <a:latin typeface="MS PGothic" charset="-128"/>
                <a:ea typeface="MS PGothic" charset="-128"/>
                <a:cs typeface="MS PGothic" charset="-128"/>
              </a:rPr>
              <a:t>ケーション</a:t>
            </a:r>
            <a:endParaRPr kumimoji="1" lang="en-US" altLang="ja-JP" dirty="0">
              <a:solidFill>
                <a:schemeClr val="tx1"/>
              </a:solidFill>
              <a:latin typeface="MS PGothic" charset="-128"/>
              <a:ea typeface="MS PGothic" charset="-128"/>
              <a:cs typeface="MS PGothic" charset="-128"/>
            </a:endParaRPr>
          </a:p>
          <a:p>
            <a:pPr algn="ctr"/>
            <a:endParaRPr kumimoji="1" lang="en-US" altLang="ja-JP" dirty="0">
              <a:solidFill>
                <a:schemeClr val="tx1"/>
              </a:solidFill>
              <a:latin typeface="MS PGothic" charset="-128"/>
              <a:ea typeface="MS PGothic" charset="-128"/>
              <a:cs typeface="MS PGothic" charset="-128"/>
            </a:endParaRPr>
          </a:p>
          <a:p>
            <a:pPr algn="ctr"/>
            <a:endParaRPr kumimoji="1" lang="ja-JP" altLang="en-US" b="1" dirty="0">
              <a:solidFill>
                <a:schemeClr val="tx1"/>
              </a:solidFill>
              <a:latin typeface="MS PGothic" charset="-128"/>
              <a:ea typeface="MS PGothic" charset="-128"/>
              <a:cs typeface="MS PGothic" charset="-128"/>
            </a:endParaRPr>
          </a:p>
        </p:txBody>
      </p:sp>
      <p:sp>
        <p:nvSpPr>
          <p:cNvPr id="25" name="正方形/長方形 24">
            <a:extLst>
              <a:ext uri="{FF2B5EF4-FFF2-40B4-BE49-F238E27FC236}">
                <a16:creationId xmlns:a16="http://schemas.microsoft.com/office/drawing/2014/main" xmlns="" id="{F403FDF3-059F-0D41-9A94-6C345C8B40B8}"/>
              </a:ext>
            </a:extLst>
          </p:cNvPr>
          <p:cNvSpPr/>
          <p:nvPr/>
        </p:nvSpPr>
        <p:spPr>
          <a:xfrm>
            <a:off x="5524847" y="4541914"/>
            <a:ext cx="2184210" cy="1500273"/>
          </a:xfrm>
          <a:prstGeom prst="rect">
            <a:avLst/>
          </a:prstGeom>
          <a:solidFill>
            <a:schemeClr val="accent6">
              <a:lumMod val="20000"/>
              <a:lumOff val="80000"/>
            </a:schemeClr>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S PGothic" charset="-128"/>
                <a:ea typeface="MS PGothic" charset="-128"/>
                <a:cs typeface="MS PGothic" charset="-128"/>
              </a:rPr>
              <a:t>アプリ</a:t>
            </a:r>
            <a:endParaRPr kumimoji="1" lang="en-US" altLang="ja-JP" dirty="0">
              <a:solidFill>
                <a:schemeClr val="tx1"/>
              </a:solidFill>
              <a:latin typeface="MS PGothic" charset="-128"/>
              <a:ea typeface="MS PGothic" charset="-128"/>
              <a:cs typeface="MS PGothic" charset="-128"/>
            </a:endParaRPr>
          </a:p>
          <a:p>
            <a:pPr algn="ctr"/>
            <a:r>
              <a:rPr kumimoji="1" lang="ja-JP" altLang="en-US">
                <a:solidFill>
                  <a:schemeClr val="tx1"/>
                </a:solidFill>
                <a:latin typeface="MS PGothic" charset="-128"/>
                <a:ea typeface="MS PGothic" charset="-128"/>
                <a:cs typeface="MS PGothic" charset="-128"/>
              </a:rPr>
              <a:t>ケーション</a:t>
            </a:r>
            <a:endParaRPr kumimoji="1" lang="en-US" altLang="ja-JP" dirty="0">
              <a:solidFill>
                <a:schemeClr val="tx1"/>
              </a:solidFill>
              <a:latin typeface="MS PGothic" charset="-128"/>
              <a:ea typeface="MS PGothic" charset="-128"/>
              <a:cs typeface="MS PGothic" charset="-128"/>
            </a:endParaRPr>
          </a:p>
          <a:p>
            <a:pPr algn="ctr"/>
            <a:endParaRPr kumimoji="1" lang="en-US" altLang="ja-JP" dirty="0">
              <a:solidFill>
                <a:schemeClr val="tx1"/>
              </a:solidFill>
              <a:latin typeface="MS PGothic" charset="-128"/>
              <a:ea typeface="MS PGothic" charset="-128"/>
              <a:cs typeface="MS PGothic" charset="-128"/>
            </a:endParaRPr>
          </a:p>
          <a:p>
            <a:pPr algn="ctr"/>
            <a:endParaRPr kumimoji="1" lang="ja-JP" altLang="en-US" dirty="0">
              <a:solidFill>
                <a:schemeClr val="tx1"/>
              </a:solidFill>
              <a:latin typeface="MS PGothic" charset="-128"/>
              <a:ea typeface="MS PGothic" charset="-128"/>
              <a:cs typeface="MS PGothic" charset="-128"/>
            </a:endParaRPr>
          </a:p>
        </p:txBody>
      </p:sp>
      <p:sp>
        <p:nvSpPr>
          <p:cNvPr id="27" name="正方形/長方形 26">
            <a:extLst>
              <a:ext uri="{FF2B5EF4-FFF2-40B4-BE49-F238E27FC236}">
                <a16:creationId xmlns:a16="http://schemas.microsoft.com/office/drawing/2014/main" xmlns="" id="{F2B1FC8D-BB76-8B40-90AD-AF000F9B5481}"/>
              </a:ext>
            </a:extLst>
          </p:cNvPr>
          <p:cNvSpPr/>
          <p:nvPr/>
        </p:nvSpPr>
        <p:spPr>
          <a:xfrm>
            <a:off x="5602995" y="5565976"/>
            <a:ext cx="2016509" cy="444642"/>
          </a:xfrm>
          <a:prstGeom prst="rect">
            <a:avLst/>
          </a:prstGeom>
          <a:solidFill>
            <a:srgbClr val="F7CECA"/>
          </a:solidFill>
          <a:ln w="28575">
            <a:solidFill>
              <a:srgbClr val="FF58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latin typeface="MS PGothic" charset="-128"/>
                <a:ea typeface="MS PGothic" charset="-128"/>
                <a:cs typeface="MS PGothic" charset="-128"/>
              </a:rPr>
              <a:t>機密情報</a:t>
            </a:r>
          </a:p>
        </p:txBody>
      </p:sp>
      <p:sp>
        <p:nvSpPr>
          <p:cNvPr id="30" name="Cloud 12">
            <a:extLst>
              <a:ext uri="{FF2B5EF4-FFF2-40B4-BE49-F238E27FC236}">
                <a16:creationId xmlns:a16="http://schemas.microsoft.com/office/drawing/2014/main" xmlns="" id="{1756E65B-BE9D-474A-9756-BA87019FF43C}"/>
              </a:ext>
            </a:extLst>
          </p:cNvPr>
          <p:cNvSpPr/>
          <p:nvPr/>
        </p:nvSpPr>
        <p:spPr>
          <a:xfrm>
            <a:off x="198638" y="4751277"/>
            <a:ext cx="1819252" cy="1253418"/>
          </a:xfrm>
          <a:prstGeom prst="cloud">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MS PGothic" charset="-128"/>
                <a:ea typeface="MS PGothic" charset="-128"/>
                <a:cs typeface="MS PGothic" charset="-128"/>
              </a:rPr>
              <a:t>インターネット</a:t>
            </a:r>
          </a:p>
        </p:txBody>
      </p:sp>
      <p:sp>
        <p:nvSpPr>
          <p:cNvPr id="31" name="左矢印 30">
            <a:extLst>
              <a:ext uri="{FF2B5EF4-FFF2-40B4-BE49-F238E27FC236}">
                <a16:creationId xmlns:a16="http://schemas.microsoft.com/office/drawing/2014/main" xmlns="" id="{776D36B4-C8E1-C142-B45E-A406092B6DF3}"/>
              </a:ext>
            </a:extLst>
          </p:cNvPr>
          <p:cNvSpPr/>
          <p:nvPr/>
        </p:nvSpPr>
        <p:spPr>
          <a:xfrm rot="347656">
            <a:off x="1393744" y="5160844"/>
            <a:ext cx="1690049" cy="649308"/>
          </a:xfrm>
          <a:prstGeom prst="leftArrow">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MS PGothic" charset="-128"/>
                <a:ea typeface="MS PGothic" charset="-128"/>
                <a:cs typeface="MS PGothic" charset="-128"/>
              </a:rPr>
              <a:t>不正な通信</a:t>
            </a:r>
          </a:p>
        </p:txBody>
      </p:sp>
      <p:sp>
        <p:nvSpPr>
          <p:cNvPr id="32" name="乗算記号 31">
            <a:extLst>
              <a:ext uri="{FF2B5EF4-FFF2-40B4-BE49-F238E27FC236}">
                <a16:creationId xmlns:a16="http://schemas.microsoft.com/office/drawing/2014/main" xmlns="" id="{DFBC728B-93B8-0A49-A9AF-C60A37E7A2A3}"/>
              </a:ext>
            </a:extLst>
          </p:cNvPr>
          <p:cNvSpPr/>
          <p:nvPr/>
        </p:nvSpPr>
        <p:spPr>
          <a:xfrm>
            <a:off x="2300920" y="4573930"/>
            <a:ext cx="437058" cy="1853327"/>
          </a:xfrm>
          <a:prstGeom prst="mathMultiply">
            <a:avLst>
              <a:gd name="adj1" fmla="val 8057"/>
            </a:avLst>
          </a:prstGeom>
          <a:solidFill>
            <a:schemeClr val="accent6"/>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rgbClr val="FF0000"/>
              </a:solidFill>
              <a:latin typeface="MS PGothic" charset="-128"/>
              <a:ea typeface="MS PGothic" charset="-128"/>
              <a:cs typeface="MS PGothic" charset="-128"/>
            </a:endParaRPr>
          </a:p>
        </p:txBody>
      </p:sp>
      <p:sp>
        <p:nvSpPr>
          <p:cNvPr id="14" name="テキスト ボックス 13">
            <a:extLst>
              <a:ext uri="{FF2B5EF4-FFF2-40B4-BE49-F238E27FC236}">
                <a16:creationId xmlns:a16="http://schemas.microsoft.com/office/drawing/2014/main" xmlns="" id="{E3AAFF72-D8BA-5A4D-BEEF-3CD461876604}"/>
              </a:ext>
            </a:extLst>
          </p:cNvPr>
          <p:cNvSpPr txBox="1"/>
          <p:nvPr/>
        </p:nvSpPr>
        <p:spPr>
          <a:xfrm>
            <a:off x="5750064" y="6248700"/>
            <a:ext cx="1415772" cy="461665"/>
          </a:xfrm>
          <a:prstGeom prst="rect">
            <a:avLst/>
          </a:prstGeom>
          <a:noFill/>
          <a:ln w="22225">
            <a:noFill/>
          </a:ln>
        </p:spPr>
        <p:txBody>
          <a:bodyPr wrap="none" rtlCol="0">
            <a:spAutoFit/>
          </a:bodyPr>
          <a:lstStyle/>
          <a:p>
            <a:r>
              <a:rPr kumimoji="1" lang="ja-JP" altLang="en-US" sz="2400"/>
              <a:t>読み取り</a:t>
            </a:r>
          </a:p>
        </p:txBody>
      </p:sp>
      <p:sp>
        <p:nvSpPr>
          <p:cNvPr id="17" name="爆発 1 16">
            <a:extLst>
              <a:ext uri="{FF2B5EF4-FFF2-40B4-BE49-F238E27FC236}">
                <a16:creationId xmlns:a16="http://schemas.microsoft.com/office/drawing/2014/main" xmlns="" id="{74BD45CC-43F0-164B-B390-1BDEBFA58763}"/>
              </a:ext>
            </a:extLst>
          </p:cNvPr>
          <p:cNvSpPr/>
          <p:nvPr/>
        </p:nvSpPr>
        <p:spPr>
          <a:xfrm>
            <a:off x="3673322" y="6079096"/>
            <a:ext cx="1174085" cy="802639"/>
          </a:xfrm>
          <a:prstGeom prst="irregularSeal1">
            <a:avLst/>
          </a:prstGeom>
          <a:solidFill>
            <a:srgbClr val="FFC1B8"/>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latin typeface="MS PGothic" charset="-128"/>
                <a:ea typeface="MS PGothic" charset="-128"/>
                <a:cs typeface="MS PGothic" charset="-128"/>
              </a:rPr>
              <a:t>攻撃</a:t>
            </a:r>
            <a:endParaRPr kumimoji="1" lang="ja-JP" altLang="en-US" dirty="0">
              <a:solidFill>
                <a:schemeClr val="tx1"/>
              </a:solidFill>
              <a:latin typeface="MS PGothic" charset="-128"/>
              <a:ea typeface="MS PGothic" charset="-128"/>
              <a:cs typeface="MS PGothic" charset="-128"/>
            </a:endParaRPr>
          </a:p>
        </p:txBody>
      </p:sp>
      <p:sp>
        <p:nvSpPr>
          <p:cNvPr id="20" name="上矢印 19">
            <a:extLst>
              <a:ext uri="{FF2B5EF4-FFF2-40B4-BE49-F238E27FC236}">
                <a16:creationId xmlns:a16="http://schemas.microsoft.com/office/drawing/2014/main" xmlns="" id="{EE03B622-54C2-5B4F-8520-AB1254A40BC4}"/>
              </a:ext>
            </a:extLst>
          </p:cNvPr>
          <p:cNvSpPr/>
          <p:nvPr/>
        </p:nvSpPr>
        <p:spPr>
          <a:xfrm rot="3232914">
            <a:off x="5606506" y="5808994"/>
            <a:ext cx="316360" cy="767506"/>
          </a:xfrm>
          <a:prstGeom prst="upArrow">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rgbClr val="FF0000"/>
              </a:solidFill>
              <a:latin typeface="MS PGothic" charset="-128"/>
              <a:ea typeface="MS PGothic" charset="-128"/>
              <a:cs typeface="MS PGothic" charset="-128"/>
            </a:endParaRPr>
          </a:p>
        </p:txBody>
      </p:sp>
      <p:sp>
        <p:nvSpPr>
          <p:cNvPr id="16" name="正方形/長方形 15">
            <a:extLst>
              <a:ext uri="{FF2B5EF4-FFF2-40B4-BE49-F238E27FC236}">
                <a16:creationId xmlns:a16="http://schemas.microsoft.com/office/drawing/2014/main" xmlns="" id="{44F565CF-4306-B94A-A98F-691E7FD75C90}"/>
              </a:ext>
            </a:extLst>
          </p:cNvPr>
          <p:cNvSpPr/>
          <p:nvPr/>
        </p:nvSpPr>
        <p:spPr>
          <a:xfrm>
            <a:off x="2997846" y="5513644"/>
            <a:ext cx="2025627" cy="491399"/>
          </a:xfrm>
          <a:prstGeom prst="rect">
            <a:avLst/>
          </a:prstGeom>
          <a:solidFill>
            <a:srgbClr val="F7CECA"/>
          </a:solidFill>
          <a:ln w="28575">
            <a:solidFill>
              <a:srgbClr val="FF58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latin typeface="MS PGothic" charset="-128"/>
                <a:ea typeface="MS PGothic" charset="-128"/>
                <a:cs typeface="MS PGothic" charset="-128"/>
              </a:rPr>
              <a:t>機密情報</a:t>
            </a:r>
          </a:p>
        </p:txBody>
      </p:sp>
      <p:sp>
        <p:nvSpPr>
          <p:cNvPr id="35" name="爆発 1 34">
            <a:extLst>
              <a:ext uri="{FF2B5EF4-FFF2-40B4-BE49-F238E27FC236}">
                <a16:creationId xmlns:a16="http://schemas.microsoft.com/office/drawing/2014/main" xmlns="" id="{29D660B4-7119-254F-8B52-47DE619B1C6C}"/>
              </a:ext>
            </a:extLst>
          </p:cNvPr>
          <p:cNvSpPr/>
          <p:nvPr/>
        </p:nvSpPr>
        <p:spPr>
          <a:xfrm>
            <a:off x="4396227" y="5070871"/>
            <a:ext cx="1174085" cy="802639"/>
          </a:xfrm>
          <a:prstGeom prst="irregularSeal1">
            <a:avLst/>
          </a:prstGeom>
          <a:solidFill>
            <a:srgbClr val="FF7874"/>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S PGothic" charset="-128"/>
                <a:ea typeface="MS PGothic" charset="-128"/>
                <a:cs typeface="MS PGothic" charset="-128"/>
              </a:rPr>
              <a:t>マルウェア</a:t>
            </a:r>
            <a:endParaRPr kumimoji="1" lang="ja-JP" altLang="en-US" sz="1400" dirty="0">
              <a:solidFill>
                <a:schemeClr val="tx1"/>
              </a:solidFill>
              <a:latin typeface="MS PGothic" charset="-128"/>
              <a:ea typeface="MS PGothic" charset="-128"/>
              <a:cs typeface="MS PGothic" charset="-128"/>
            </a:endParaRPr>
          </a:p>
        </p:txBody>
      </p:sp>
      <p:sp>
        <p:nvSpPr>
          <p:cNvPr id="15" name="左矢印 14">
            <a:extLst>
              <a:ext uri="{FF2B5EF4-FFF2-40B4-BE49-F238E27FC236}">
                <a16:creationId xmlns:a16="http://schemas.microsoft.com/office/drawing/2014/main" xmlns="" id="{DA6266DD-C6CA-5746-8CF1-B5194756B60E}"/>
              </a:ext>
            </a:extLst>
          </p:cNvPr>
          <p:cNvSpPr/>
          <p:nvPr/>
        </p:nvSpPr>
        <p:spPr>
          <a:xfrm rot="2261793">
            <a:off x="2504760" y="5796573"/>
            <a:ext cx="1371583" cy="634131"/>
          </a:xfrm>
          <a:prstGeom prst="leftArrow">
            <a:avLst/>
          </a:prstGeom>
          <a:solidFill>
            <a:schemeClr val="bg1"/>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tx1"/>
                </a:solidFill>
                <a:latin typeface="MS PGothic" charset="-128"/>
                <a:ea typeface="MS PGothic" charset="-128"/>
                <a:cs typeface="MS PGothic" charset="-128"/>
              </a:rPr>
              <a:t>無効化</a:t>
            </a:r>
          </a:p>
        </p:txBody>
      </p:sp>
    </p:spTree>
    <p:extLst>
      <p:ext uri="{BB962C8B-B14F-4D97-AF65-F5344CB8AC3E}">
        <p14:creationId xmlns:p14="http://schemas.microsoft.com/office/powerpoint/2010/main" val="176720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linds(horizontal)">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1"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linds(horizontal)">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linds(horizont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linds(horizont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xit" presetSubtype="10" fill="hold" grpId="0" nodeType="clickEffect">
                                  <p:stCondLst>
                                    <p:cond delay="0"/>
                                  </p:stCondLst>
                                  <p:childTnLst>
                                    <p:animEffect transition="out" filter="blinds(horizontal)">
                                      <p:cBhvr>
                                        <p:cTn id="29" dur="500"/>
                                        <p:tgtEl>
                                          <p:spTgt spid="32"/>
                                        </p:tgtEl>
                                      </p:cBhvr>
                                    </p:animEffect>
                                    <p:set>
                                      <p:cBhvr>
                                        <p:cTn id="30" dur="1" fill="hold">
                                          <p:stCondLst>
                                            <p:cond delay="499"/>
                                          </p:stCondLst>
                                        </p:cTn>
                                        <p:tgtEl>
                                          <p:spTgt spid="3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0" nodeType="clickEffect">
                                  <p:stCondLst>
                                    <p:cond delay="0"/>
                                  </p:stCondLst>
                                  <p:childTnLst>
                                    <p:animMotion origin="layout" path="M 0.00087 0.00093 L -0.31649 -0.06203 " pathEditMode="relative" rAng="0" ptsTypes="AA">
                                      <p:cBhvr>
                                        <p:cTn id="34" dur="2000" fill="hold"/>
                                        <p:tgtEl>
                                          <p:spTgt spid="16"/>
                                        </p:tgtEl>
                                        <p:attrNameLst>
                                          <p:attrName>ppt_x</p:attrName>
                                          <p:attrName>ppt_y</p:attrName>
                                        </p:attrNameLst>
                                      </p:cBhvr>
                                      <p:rCtr x="-15868" y="-3148"/>
                                    </p:animMotion>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linds(horizontal)">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linds(horizontal)">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2" grpId="1" animBg="1"/>
      <p:bldP spid="14" grpId="0" animBg="1"/>
      <p:bldP spid="17" grpId="0" animBg="1"/>
      <p:bldP spid="20" grpId="0" animBg="1"/>
      <p:bldP spid="16" grpId="0" animBg="1"/>
      <p:bldP spid="35"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4D96A940-1D28-9D4B-8736-BF447E6819DC}"/>
              </a:ext>
            </a:extLst>
          </p:cNvPr>
          <p:cNvSpPr>
            <a:spLocks noGrp="1"/>
          </p:cNvSpPr>
          <p:nvPr>
            <p:ph type="title"/>
          </p:nvPr>
        </p:nvSpPr>
        <p:spPr/>
        <p:txBody>
          <a:bodyPr>
            <a:normAutofit fontScale="90000"/>
          </a:bodyPr>
          <a:lstStyle/>
          <a:p>
            <a:r>
              <a:rPr lang="ja-JP" altLang="en-US"/>
              <a:t>各リソース使用量</a:t>
            </a:r>
            <a:r>
              <a:rPr lang="en-US" altLang="ja-JP" dirty="0"/>
              <a:t>(Enclave:14GB,</a:t>
            </a:r>
            <a:br>
              <a:rPr lang="en-US" altLang="ja-JP" dirty="0"/>
            </a:br>
            <a:r>
              <a:rPr lang="ja-JP" altLang="en-US"/>
              <a:t>移送元ホスト</a:t>
            </a:r>
            <a:r>
              <a:rPr lang="en-US" altLang="ja-JP" dirty="0"/>
              <a:t>(</a:t>
            </a:r>
            <a:r>
              <a:rPr lang="ja-JP" altLang="en-US"/>
              <a:t>保存</a:t>
            </a:r>
            <a:r>
              <a:rPr lang="en-US" altLang="ja-JP" dirty="0"/>
              <a:t>),</a:t>
            </a:r>
            <a:r>
              <a:rPr lang="ja-JP" altLang="en-US"/>
              <a:t>外部メモリ無し</a:t>
            </a:r>
            <a:r>
              <a:rPr lang="en-US" altLang="ja-JP" dirty="0"/>
              <a:t>)</a:t>
            </a:r>
            <a:endParaRPr kumimoji="1" lang="ja-JP" altLang="en-US"/>
          </a:p>
        </p:txBody>
      </p:sp>
      <p:sp>
        <p:nvSpPr>
          <p:cNvPr id="3" name="コンテンツ プレースホルダー 2">
            <a:extLst>
              <a:ext uri="{FF2B5EF4-FFF2-40B4-BE49-F238E27FC236}">
                <a16:creationId xmlns:a16="http://schemas.microsoft.com/office/drawing/2014/main" xmlns="" id="{8ED635A9-AF9D-8E4A-8D6D-5E0394F81760}"/>
              </a:ext>
            </a:extLst>
          </p:cNvPr>
          <p:cNvSpPr>
            <a:spLocks noGrp="1"/>
          </p:cNvSpPr>
          <p:nvPr>
            <p:ph idx="1"/>
          </p:nvPr>
        </p:nvSpPr>
        <p:spPr/>
        <p:txBody>
          <a:bodyPr/>
          <a:lstStyle/>
          <a:p>
            <a:r>
              <a:rPr lang="ja-JP" altLang="en-US"/>
              <a:t>メモリ使用量</a:t>
            </a:r>
            <a:r>
              <a:rPr lang="en-US" altLang="ja-JP" dirty="0"/>
              <a:t>(RSS)</a:t>
            </a:r>
            <a:r>
              <a:rPr lang="ja-JP" altLang="en-US"/>
              <a:t>は</a:t>
            </a:r>
            <a:r>
              <a:rPr lang="en-US" altLang="ja-JP" dirty="0"/>
              <a:t>Enclave</a:t>
            </a:r>
            <a:r>
              <a:rPr lang="ja-JP" altLang="en-US"/>
              <a:t>メモリサイズと同等サイズの</a:t>
            </a:r>
            <a:r>
              <a:rPr lang="en-US" altLang="ja-JP" dirty="0"/>
              <a:t>14GB</a:t>
            </a:r>
            <a:r>
              <a:rPr lang="ja-JP" altLang="en-US"/>
              <a:t>まで増加</a:t>
            </a:r>
            <a:endParaRPr lang="en-US" altLang="ja-JP" dirty="0"/>
          </a:p>
          <a:p>
            <a:endParaRPr kumimoji="1" lang="ja-JP" altLang="en-US"/>
          </a:p>
        </p:txBody>
      </p:sp>
      <p:sp>
        <p:nvSpPr>
          <p:cNvPr id="4" name="スライド番号プレースホルダー 3">
            <a:extLst>
              <a:ext uri="{FF2B5EF4-FFF2-40B4-BE49-F238E27FC236}">
                <a16:creationId xmlns:a16="http://schemas.microsoft.com/office/drawing/2014/main" xmlns="" id="{B5AC5CA3-6FEC-134F-8C46-9E31A2EE5E68}"/>
              </a:ext>
            </a:extLst>
          </p:cNvPr>
          <p:cNvSpPr>
            <a:spLocks noGrp="1"/>
          </p:cNvSpPr>
          <p:nvPr>
            <p:ph type="sldNum" sz="quarter" idx="12"/>
          </p:nvPr>
        </p:nvSpPr>
        <p:spPr>
          <a:xfrm>
            <a:off x="6845408" y="6334919"/>
            <a:ext cx="2057400" cy="365125"/>
          </a:xfrm>
        </p:spPr>
        <p:txBody>
          <a:bodyPr/>
          <a:lstStyle/>
          <a:p>
            <a:fld id="{C6BF4F0F-E9AC-E14D-8A5B-B9D0A2FE0313}" type="slidenum">
              <a:rPr lang="ja-JP" altLang="en-US" smtClean="0"/>
              <a:pPr/>
              <a:t>20</a:t>
            </a:fld>
            <a:endParaRPr lang="ja-JP" altLang="en-US" dirty="0"/>
          </a:p>
        </p:txBody>
      </p:sp>
      <p:pic>
        <p:nvPicPr>
          <p:cNvPr id="5" name="コンテンツ プレースホルダー 5">
            <a:extLst>
              <a:ext uri="{FF2B5EF4-FFF2-40B4-BE49-F238E27FC236}">
                <a16:creationId xmlns:a16="http://schemas.microsoft.com/office/drawing/2014/main" xmlns="" id="{FE87DA70-16ED-D749-8631-0CB5D830D3C4}"/>
              </a:ext>
            </a:extLst>
          </p:cNvPr>
          <p:cNvPicPr>
            <a:picLocks noChangeAspect="1"/>
          </p:cNvPicPr>
          <p:nvPr/>
        </p:nvPicPr>
        <p:blipFill>
          <a:blip r:embed="rId3"/>
          <a:stretch>
            <a:fillRect/>
          </a:stretch>
        </p:blipFill>
        <p:spPr>
          <a:xfrm>
            <a:off x="1084882" y="2639476"/>
            <a:ext cx="6975112" cy="4218524"/>
          </a:xfrm>
          <a:prstGeom prst="rect">
            <a:avLst/>
          </a:prstGeom>
        </p:spPr>
      </p:pic>
    </p:spTree>
    <p:extLst>
      <p:ext uri="{BB962C8B-B14F-4D97-AF65-F5344CB8AC3E}">
        <p14:creationId xmlns:p14="http://schemas.microsoft.com/office/powerpoint/2010/main" val="39072746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0AE8F4D4-546E-C740-83D2-BE4334202315}"/>
              </a:ext>
            </a:extLst>
          </p:cNvPr>
          <p:cNvSpPr>
            <a:spLocks noGrp="1"/>
          </p:cNvSpPr>
          <p:nvPr>
            <p:ph type="title"/>
          </p:nvPr>
        </p:nvSpPr>
        <p:spPr/>
        <p:txBody>
          <a:bodyPr>
            <a:normAutofit fontScale="90000"/>
          </a:bodyPr>
          <a:lstStyle/>
          <a:p>
            <a:r>
              <a:rPr lang="ja-JP" altLang="en-US"/>
              <a:t>各リソース使用量</a:t>
            </a:r>
            <a:r>
              <a:rPr lang="en-US" altLang="ja-JP" dirty="0"/>
              <a:t>(Enclave:14GB,</a:t>
            </a:r>
            <a:br>
              <a:rPr lang="en-US" altLang="ja-JP" dirty="0"/>
            </a:br>
            <a:r>
              <a:rPr lang="ja-JP" altLang="en-US"/>
              <a:t>移送元ホスト</a:t>
            </a:r>
            <a:r>
              <a:rPr lang="en-US" altLang="ja-JP" dirty="0"/>
              <a:t>(</a:t>
            </a:r>
            <a:r>
              <a:rPr lang="ja-JP" altLang="en-US"/>
              <a:t>保存</a:t>
            </a:r>
            <a:r>
              <a:rPr lang="en-US" altLang="ja-JP" dirty="0"/>
              <a:t>),</a:t>
            </a:r>
            <a:r>
              <a:rPr lang="ja-JP" altLang="en-US"/>
              <a:t>外部メモリ有り</a:t>
            </a:r>
            <a:r>
              <a:rPr lang="en-US" altLang="ja-JP" dirty="0"/>
              <a:t>)</a:t>
            </a:r>
            <a:endParaRPr kumimoji="1" lang="ja-JP" altLang="en-US"/>
          </a:p>
        </p:txBody>
      </p:sp>
      <p:sp>
        <p:nvSpPr>
          <p:cNvPr id="3" name="コンテンツ プレースホルダー 2">
            <a:extLst>
              <a:ext uri="{FF2B5EF4-FFF2-40B4-BE49-F238E27FC236}">
                <a16:creationId xmlns:a16="http://schemas.microsoft.com/office/drawing/2014/main" xmlns="" id="{14D07D4D-C229-BE4E-BA37-FC338D5CF080}"/>
              </a:ext>
            </a:extLst>
          </p:cNvPr>
          <p:cNvSpPr>
            <a:spLocks noGrp="1"/>
          </p:cNvSpPr>
          <p:nvPr>
            <p:ph idx="1"/>
          </p:nvPr>
        </p:nvSpPr>
        <p:spPr/>
        <p:txBody>
          <a:bodyPr/>
          <a:lstStyle/>
          <a:p>
            <a:r>
              <a:rPr lang="ja-JP" altLang="en-US"/>
              <a:t>メモリ使用量は外部メモリの</a:t>
            </a:r>
            <a:r>
              <a:rPr lang="en-US" altLang="ja-JP" dirty="0"/>
              <a:t>20MB</a:t>
            </a:r>
            <a:r>
              <a:rPr lang="ja-JP" altLang="en-US"/>
              <a:t>のみ増加</a:t>
            </a:r>
            <a:endParaRPr lang="en-US" altLang="ja-JP" dirty="0"/>
          </a:p>
          <a:p>
            <a:endParaRPr kumimoji="1" lang="ja-JP" altLang="en-US"/>
          </a:p>
        </p:txBody>
      </p:sp>
      <p:sp>
        <p:nvSpPr>
          <p:cNvPr id="4" name="スライド番号プレースホルダー 3">
            <a:extLst>
              <a:ext uri="{FF2B5EF4-FFF2-40B4-BE49-F238E27FC236}">
                <a16:creationId xmlns:a16="http://schemas.microsoft.com/office/drawing/2014/main" xmlns="" id="{230D7DDD-C91F-C04E-B7EC-F76367C424FA}"/>
              </a:ext>
            </a:extLst>
          </p:cNvPr>
          <p:cNvSpPr>
            <a:spLocks noGrp="1"/>
          </p:cNvSpPr>
          <p:nvPr>
            <p:ph type="sldNum" sz="quarter" idx="12"/>
          </p:nvPr>
        </p:nvSpPr>
        <p:spPr>
          <a:xfrm>
            <a:off x="6736920" y="6352292"/>
            <a:ext cx="2057400" cy="365125"/>
          </a:xfrm>
        </p:spPr>
        <p:txBody>
          <a:bodyPr/>
          <a:lstStyle/>
          <a:p>
            <a:fld id="{C6BF4F0F-E9AC-E14D-8A5B-B9D0A2FE0313}" type="slidenum">
              <a:rPr lang="ja-JP" altLang="en-US" smtClean="0"/>
              <a:pPr/>
              <a:t>21</a:t>
            </a:fld>
            <a:endParaRPr lang="ja-JP" altLang="en-US" dirty="0"/>
          </a:p>
        </p:txBody>
      </p:sp>
      <p:pic>
        <p:nvPicPr>
          <p:cNvPr id="5" name="コンテンツ プレースホルダー 7">
            <a:extLst>
              <a:ext uri="{FF2B5EF4-FFF2-40B4-BE49-F238E27FC236}">
                <a16:creationId xmlns:a16="http://schemas.microsoft.com/office/drawing/2014/main" xmlns="" id="{4343FEB3-FE4D-5D46-9F75-E73758C57656}"/>
              </a:ext>
            </a:extLst>
          </p:cNvPr>
          <p:cNvPicPr>
            <a:picLocks noChangeAspect="1"/>
          </p:cNvPicPr>
          <p:nvPr/>
        </p:nvPicPr>
        <p:blipFill>
          <a:blip r:embed="rId3"/>
          <a:stretch>
            <a:fillRect/>
          </a:stretch>
        </p:blipFill>
        <p:spPr>
          <a:xfrm>
            <a:off x="860090" y="2366079"/>
            <a:ext cx="7423820" cy="4491921"/>
          </a:xfrm>
          <a:prstGeom prst="rect">
            <a:avLst/>
          </a:prstGeom>
        </p:spPr>
      </p:pic>
    </p:spTree>
    <p:extLst>
      <p:ext uri="{BB962C8B-B14F-4D97-AF65-F5344CB8AC3E}">
        <p14:creationId xmlns:p14="http://schemas.microsoft.com/office/powerpoint/2010/main" val="32531873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7612F8D7-0DEB-F445-988D-E0A8E49B700D}"/>
              </a:ext>
            </a:extLst>
          </p:cNvPr>
          <p:cNvSpPr>
            <a:spLocks noGrp="1"/>
          </p:cNvSpPr>
          <p:nvPr>
            <p:ph type="title"/>
          </p:nvPr>
        </p:nvSpPr>
        <p:spPr/>
        <p:txBody>
          <a:bodyPr>
            <a:normAutofit/>
          </a:bodyPr>
          <a:lstStyle/>
          <a:p>
            <a:r>
              <a:rPr kumimoji="1" lang="ja-JP" altLang="en-US" sz="4000"/>
              <a:t>各リソース使用量</a:t>
            </a:r>
            <a:r>
              <a:rPr kumimoji="1" lang="en-US" altLang="ja-JP" sz="4000" dirty="0"/>
              <a:t>(Enclave:16GB,</a:t>
            </a:r>
            <a:br>
              <a:rPr kumimoji="1" lang="en-US" altLang="ja-JP" sz="4000" dirty="0"/>
            </a:br>
            <a:r>
              <a:rPr lang="ja-JP" altLang="en-US" sz="4000"/>
              <a:t>移送先ホスト</a:t>
            </a:r>
            <a:r>
              <a:rPr lang="en-US" altLang="ja-JP" sz="4000" dirty="0"/>
              <a:t>(</a:t>
            </a:r>
            <a:r>
              <a:rPr lang="ja-JP" altLang="en-US" sz="4000"/>
              <a:t>復元</a:t>
            </a:r>
            <a:r>
              <a:rPr lang="en-US" altLang="ja-JP" sz="4000" dirty="0"/>
              <a:t>),</a:t>
            </a:r>
            <a:r>
              <a:rPr lang="ja-JP" altLang="en-US" sz="4000"/>
              <a:t>外部</a:t>
            </a:r>
            <a:r>
              <a:rPr kumimoji="1" lang="ja-JP" altLang="en-US" sz="4000"/>
              <a:t>メモリ無し</a:t>
            </a:r>
            <a:r>
              <a:rPr kumimoji="1" lang="en-US" altLang="ja-JP" sz="4000" dirty="0"/>
              <a:t>)</a:t>
            </a:r>
            <a:endParaRPr kumimoji="1" lang="ja-JP" altLang="en-US" sz="4000"/>
          </a:p>
        </p:txBody>
      </p:sp>
      <p:sp>
        <p:nvSpPr>
          <p:cNvPr id="3" name="コンテンツ プレースホルダー 2">
            <a:extLst>
              <a:ext uri="{FF2B5EF4-FFF2-40B4-BE49-F238E27FC236}">
                <a16:creationId xmlns:a16="http://schemas.microsoft.com/office/drawing/2014/main" xmlns="" id="{F2987C5B-AA70-0944-9974-09E925CD9694}"/>
              </a:ext>
            </a:extLst>
          </p:cNvPr>
          <p:cNvSpPr>
            <a:spLocks noGrp="1"/>
          </p:cNvSpPr>
          <p:nvPr>
            <p:ph idx="1"/>
          </p:nvPr>
        </p:nvSpPr>
        <p:spPr/>
        <p:txBody>
          <a:bodyPr/>
          <a:lstStyle/>
          <a:p>
            <a:r>
              <a:rPr kumimoji="1" lang="ja-JP" altLang="en-US"/>
              <a:t>メモリ使用量</a:t>
            </a:r>
            <a:r>
              <a:rPr kumimoji="1" lang="en-US" altLang="ja-JP" dirty="0"/>
              <a:t>(RSS)</a:t>
            </a:r>
            <a:r>
              <a:rPr kumimoji="1" lang="ja-JP" altLang="en-US"/>
              <a:t>は</a:t>
            </a:r>
            <a:r>
              <a:rPr kumimoji="1" lang="en-US" altLang="ja-JP" dirty="0"/>
              <a:t>Enclave</a:t>
            </a:r>
            <a:r>
              <a:rPr kumimoji="1" lang="ja-JP" altLang="en-US"/>
              <a:t>メモリサイズと同等サイズの</a:t>
            </a:r>
            <a:r>
              <a:rPr kumimoji="1" lang="en-US" altLang="ja-JP" dirty="0"/>
              <a:t>16GB</a:t>
            </a:r>
            <a:r>
              <a:rPr kumimoji="1" lang="ja-JP" altLang="en-US"/>
              <a:t>まで増加</a:t>
            </a:r>
            <a:endParaRPr kumimoji="1" lang="en-US" altLang="ja-JP" dirty="0"/>
          </a:p>
          <a:p>
            <a:r>
              <a:rPr lang="ja-JP" altLang="en-US"/>
              <a:t>スワップイン・スワップアウトが多発し、約</a:t>
            </a:r>
            <a:r>
              <a:rPr lang="en-US" altLang="ja-JP" dirty="0"/>
              <a:t>5.1GB</a:t>
            </a:r>
            <a:r>
              <a:rPr lang="ja-JP" altLang="en-US"/>
              <a:t>まで増加</a:t>
            </a:r>
            <a:endParaRPr kumimoji="1" lang="ja-JP" altLang="en-US"/>
          </a:p>
        </p:txBody>
      </p:sp>
      <p:sp>
        <p:nvSpPr>
          <p:cNvPr id="4" name="スライド番号プレースホルダー 3">
            <a:extLst>
              <a:ext uri="{FF2B5EF4-FFF2-40B4-BE49-F238E27FC236}">
                <a16:creationId xmlns:a16="http://schemas.microsoft.com/office/drawing/2014/main" xmlns="" id="{31B16314-BC73-BC42-BCA9-E3E2D4CD8519}"/>
              </a:ext>
            </a:extLst>
          </p:cNvPr>
          <p:cNvSpPr>
            <a:spLocks noGrp="1"/>
          </p:cNvSpPr>
          <p:nvPr>
            <p:ph type="sldNum" sz="quarter" idx="12"/>
          </p:nvPr>
        </p:nvSpPr>
        <p:spPr/>
        <p:txBody>
          <a:bodyPr/>
          <a:lstStyle/>
          <a:p>
            <a:fld id="{C6BF4F0F-E9AC-E14D-8A5B-B9D0A2FE0313}" type="slidenum">
              <a:rPr lang="ja-JP" altLang="en-US" smtClean="0"/>
              <a:pPr/>
              <a:t>22</a:t>
            </a:fld>
            <a:endParaRPr lang="ja-JP" altLang="en-US" dirty="0"/>
          </a:p>
        </p:txBody>
      </p:sp>
      <p:pic>
        <p:nvPicPr>
          <p:cNvPr id="5" name="コンテンツ プレースホルダー 7">
            <a:extLst>
              <a:ext uri="{FF2B5EF4-FFF2-40B4-BE49-F238E27FC236}">
                <a16:creationId xmlns:a16="http://schemas.microsoft.com/office/drawing/2014/main" xmlns="" id="{8AB31CE0-8314-3543-AB6A-50BAE500DEC0}"/>
              </a:ext>
            </a:extLst>
          </p:cNvPr>
          <p:cNvPicPr>
            <a:picLocks noChangeAspect="1"/>
          </p:cNvPicPr>
          <p:nvPr/>
        </p:nvPicPr>
        <p:blipFill rotWithShape="1">
          <a:blip r:embed="rId3"/>
          <a:srcRect l="1104" t="1339" r="2010" b="1256"/>
          <a:stretch/>
        </p:blipFill>
        <p:spPr>
          <a:xfrm>
            <a:off x="2135771" y="3243339"/>
            <a:ext cx="5891787" cy="3614661"/>
          </a:xfrm>
          <a:prstGeom prst="rect">
            <a:avLst/>
          </a:prstGeom>
        </p:spPr>
      </p:pic>
    </p:spTree>
    <p:extLst>
      <p:ext uri="{BB962C8B-B14F-4D97-AF65-F5344CB8AC3E}">
        <p14:creationId xmlns:p14="http://schemas.microsoft.com/office/powerpoint/2010/main" val="31116988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72336793-FF3B-7841-A24A-4560905C1306}"/>
              </a:ext>
            </a:extLst>
          </p:cNvPr>
          <p:cNvSpPr>
            <a:spLocks noGrp="1"/>
          </p:cNvSpPr>
          <p:nvPr>
            <p:ph type="title"/>
          </p:nvPr>
        </p:nvSpPr>
        <p:spPr/>
        <p:txBody>
          <a:bodyPr>
            <a:normAutofit/>
          </a:bodyPr>
          <a:lstStyle/>
          <a:p>
            <a:r>
              <a:rPr kumimoji="1" lang="ja-JP" altLang="en-US" sz="4000"/>
              <a:t>各リソース使用量</a:t>
            </a:r>
            <a:r>
              <a:rPr kumimoji="1" lang="en-US" altLang="ja-JP" sz="4000" dirty="0"/>
              <a:t>(Enclave16GB,</a:t>
            </a:r>
            <a:br>
              <a:rPr kumimoji="1" lang="en-US" altLang="ja-JP" sz="4000" dirty="0"/>
            </a:br>
            <a:r>
              <a:rPr kumimoji="1" lang="ja-JP" altLang="en-US" sz="4000"/>
              <a:t>移送先ホスト</a:t>
            </a:r>
            <a:r>
              <a:rPr kumimoji="1" lang="en-US" altLang="ja-JP" sz="4000" dirty="0"/>
              <a:t>(</a:t>
            </a:r>
            <a:r>
              <a:rPr kumimoji="1" lang="ja-JP" altLang="en-US" sz="4000"/>
              <a:t>復元</a:t>
            </a:r>
            <a:r>
              <a:rPr kumimoji="1" lang="en-US" altLang="ja-JP" sz="4000" dirty="0"/>
              <a:t>),</a:t>
            </a:r>
            <a:r>
              <a:rPr lang="ja-JP" altLang="en-US" sz="4000"/>
              <a:t>外部</a:t>
            </a:r>
            <a:r>
              <a:rPr kumimoji="1" lang="ja-JP" altLang="en-US" sz="4000"/>
              <a:t>メモリ有り</a:t>
            </a:r>
            <a:r>
              <a:rPr kumimoji="1" lang="en-US" altLang="ja-JP" sz="4000" dirty="0"/>
              <a:t>)</a:t>
            </a:r>
            <a:endParaRPr kumimoji="1" lang="ja-JP" altLang="en-US" sz="4000"/>
          </a:p>
        </p:txBody>
      </p:sp>
      <p:sp>
        <p:nvSpPr>
          <p:cNvPr id="3" name="コンテンツ プレースホルダー 2">
            <a:extLst>
              <a:ext uri="{FF2B5EF4-FFF2-40B4-BE49-F238E27FC236}">
                <a16:creationId xmlns:a16="http://schemas.microsoft.com/office/drawing/2014/main" xmlns="" id="{8D679282-D04D-6042-959B-899B3A410DC8}"/>
              </a:ext>
            </a:extLst>
          </p:cNvPr>
          <p:cNvSpPr>
            <a:spLocks noGrp="1"/>
          </p:cNvSpPr>
          <p:nvPr>
            <p:ph idx="1"/>
          </p:nvPr>
        </p:nvSpPr>
        <p:spPr/>
        <p:txBody>
          <a:bodyPr/>
          <a:lstStyle/>
          <a:p>
            <a:r>
              <a:rPr kumimoji="1" lang="ja-JP" altLang="en-US"/>
              <a:t>メモリ使用量は外部メモリの</a:t>
            </a:r>
            <a:r>
              <a:rPr kumimoji="1" lang="en-US" altLang="ja-JP" dirty="0"/>
              <a:t>20MB</a:t>
            </a:r>
            <a:r>
              <a:rPr kumimoji="1" lang="ja-JP" altLang="en-US"/>
              <a:t>のみ増加</a:t>
            </a:r>
            <a:endParaRPr kumimoji="1" lang="en-US" altLang="ja-JP" dirty="0"/>
          </a:p>
          <a:p>
            <a:r>
              <a:rPr lang="ja-JP" altLang="en-US"/>
              <a:t>スワップアウトが発生し最大約</a:t>
            </a:r>
            <a:r>
              <a:rPr lang="en-US" altLang="ja-JP" dirty="0"/>
              <a:t>2.3GB</a:t>
            </a:r>
            <a:r>
              <a:rPr lang="ja-JP" altLang="en-US"/>
              <a:t>まで増加</a:t>
            </a:r>
            <a:endParaRPr kumimoji="1" lang="en-US" altLang="ja-JP" dirty="0"/>
          </a:p>
          <a:p>
            <a:endParaRPr kumimoji="1" lang="en-US" altLang="ja-JP" dirty="0"/>
          </a:p>
          <a:p>
            <a:endParaRPr kumimoji="1" lang="ja-JP" altLang="en-US"/>
          </a:p>
        </p:txBody>
      </p:sp>
      <p:sp>
        <p:nvSpPr>
          <p:cNvPr id="4" name="スライド番号プレースホルダー 3">
            <a:extLst>
              <a:ext uri="{FF2B5EF4-FFF2-40B4-BE49-F238E27FC236}">
                <a16:creationId xmlns:a16="http://schemas.microsoft.com/office/drawing/2014/main" xmlns="" id="{A83FF2C2-9B03-4349-AA6B-ACC930A8D4D8}"/>
              </a:ext>
            </a:extLst>
          </p:cNvPr>
          <p:cNvSpPr>
            <a:spLocks noGrp="1"/>
          </p:cNvSpPr>
          <p:nvPr>
            <p:ph type="sldNum" sz="quarter" idx="12"/>
          </p:nvPr>
        </p:nvSpPr>
        <p:spPr/>
        <p:txBody>
          <a:bodyPr/>
          <a:lstStyle/>
          <a:p>
            <a:fld id="{C6BF4F0F-E9AC-E14D-8A5B-B9D0A2FE0313}" type="slidenum">
              <a:rPr lang="ja-JP" altLang="en-US" smtClean="0"/>
              <a:pPr/>
              <a:t>23</a:t>
            </a:fld>
            <a:endParaRPr lang="ja-JP" altLang="en-US" dirty="0"/>
          </a:p>
        </p:txBody>
      </p:sp>
      <p:pic>
        <p:nvPicPr>
          <p:cNvPr id="5" name="コンテンツ プレースホルダー 12">
            <a:extLst>
              <a:ext uri="{FF2B5EF4-FFF2-40B4-BE49-F238E27FC236}">
                <a16:creationId xmlns:a16="http://schemas.microsoft.com/office/drawing/2014/main" xmlns="" id="{C27FC344-97A9-5E4F-BDF8-EE18CCCDAB1E}"/>
              </a:ext>
            </a:extLst>
          </p:cNvPr>
          <p:cNvPicPr>
            <a:picLocks noChangeAspect="1"/>
          </p:cNvPicPr>
          <p:nvPr/>
        </p:nvPicPr>
        <p:blipFill rotWithShape="1">
          <a:blip r:embed="rId3"/>
          <a:srcRect l="1558" t="1168" r="688" b="238"/>
          <a:stretch/>
        </p:blipFill>
        <p:spPr>
          <a:xfrm>
            <a:off x="1260190" y="2790985"/>
            <a:ext cx="6623619" cy="4067015"/>
          </a:xfrm>
          <a:prstGeom prst="rect">
            <a:avLst/>
          </a:prstGeom>
        </p:spPr>
      </p:pic>
    </p:spTree>
    <p:extLst>
      <p:ext uri="{BB962C8B-B14F-4D97-AF65-F5344CB8AC3E}">
        <p14:creationId xmlns:p14="http://schemas.microsoft.com/office/powerpoint/2010/main" val="16927841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err="1"/>
              <a:t>MigSGX</a:t>
            </a:r>
            <a:r>
              <a:rPr kumimoji="1" lang="ja-JP" altLang="en-US"/>
              <a:t>ランタイムとの通信</a:t>
            </a:r>
          </a:p>
        </p:txBody>
      </p:sp>
      <p:sp>
        <p:nvSpPr>
          <p:cNvPr id="3" name="Content Placeholder 2"/>
          <p:cNvSpPr>
            <a:spLocks noGrp="1"/>
          </p:cNvSpPr>
          <p:nvPr>
            <p:ph idx="1"/>
          </p:nvPr>
        </p:nvSpPr>
        <p:spPr>
          <a:xfrm>
            <a:off x="628650" y="1825625"/>
            <a:ext cx="7886700" cy="4351338"/>
          </a:xfrm>
        </p:spPr>
        <p:txBody>
          <a:bodyPr/>
          <a:lstStyle/>
          <a:p>
            <a:r>
              <a:rPr kumimoji="1" lang="ja-JP" altLang="en-US"/>
              <a:t>通常の通信機能を用いると</a:t>
            </a:r>
            <a:r>
              <a:rPr kumimoji="1" lang="en-US" altLang="ja-JP" dirty="0" err="1"/>
              <a:t>MigSGX</a:t>
            </a:r>
            <a:r>
              <a:rPr kumimoji="1" lang="ja-JP" altLang="en-US"/>
              <a:t>ランタイムへのアクセス制限が難しい</a:t>
            </a:r>
            <a:endParaRPr kumimoji="1" lang="en-US" altLang="ja-JP" dirty="0"/>
          </a:p>
          <a:p>
            <a:pPr lvl="1"/>
            <a:r>
              <a:rPr lang="en-US" altLang="ja-JP" dirty="0"/>
              <a:t>Enclave</a:t>
            </a:r>
            <a:r>
              <a:rPr lang="ja-JP" altLang="en-US"/>
              <a:t>メモリの保存・復元機能を悪用される恐れ</a:t>
            </a:r>
            <a:endParaRPr lang="en-US" altLang="ja-JP" dirty="0"/>
          </a:p>
          <a:p>
            <a:r>
              <a:rPr lang="ja-JP" altLang="en-US"/>
              <a:t>保存・復元時に</a:t>
            </a:r>
            <a:r>
              <a:rPr lang="en-US" altLang="ja-JP" dirty="0"/>
              <a:t>SGX</a:t>
            </a:r>
            <a:r>
              <a:rPr lang="ja-JP" altLang="en-US"/>
              <a:t>アプリケーションに通信のためのコードを動的に埋め込むパラサイト機能を利用</a:t>
            </a:r>
            <a:endParaRPr lang="en-US" altLang="ja-JP" dirty="0"/>
          </a:p>
          <a:p>
            <a:pPr lvl="1"/>
            <a:r>
              <a:rPr lang="ja-JP" altLang="en-US"/>
              <a:t>この機能は管理者のみが利用可能</a:t>
            </a:r>
            <a:endParaRPr lang="en-US" altLang="ja-JP" dirty="0"/>
          </a:p>
        </p:txBody>
      </p:sp>
      <p:sp>
        <p:nvSpPr>
          <p:cNvPr id="4" name="Slide Number Placeholder 3"/>
          <p:cNvSpPr>
            <a:spLocks noGrp="1"/>
          </p:cNvSpPr>
          <p:nvPr>
            <p:ph type="sldNum" sz="quarter" idx="12"/>
          </p:nvPr>
        </p:nvSpPr>
        <p:spPr/>
        <p:txBody>
          <a:bodyPr/>
          <a:lstStyle/>
          <a:p>
            <a:fld id="{C6BF4F0F-E9AC-E14D-8A5B-B9D0A2FE0313}" type="slidenum">
              <a:rPr lang="ja-JP" altLang="en-US" smtClean="0"/>
              <a:pPr/>
              <a:t>24</a:t>
            </a:fld>
            <a:endParaRPr lang="ja-JP" altLang="en-US" dirty="0"/>
          </a:p>
        </p:txBody>
      </p:sp>
      <p:sp>
        <p:nvSpPr>
          <p:cNvPr id="15" name="テキスト ボックス 14">
            <a:extLst>
              <a:ext uri="{FF2B5EF4-FFF2-40B4-BE49-F238E27FC236}">
                <a16:creationId xmlns:a16="http://schemas.microsoft.com/office/drawing/2014/main" xmlns="" id="{C7FEE5C9-01B8-C14E-B735-FFD2966FC3F1}"/>
              </a:ext>
            </a:extLst>
          </p:cNvPr>
          <p:cNvSpPr txBox="1"/>
          <p:nvPr/>
        </p:nvSpPr>
        <p:spPr>
          <a:xfrm>
            <a:off x="1196587" y="4468624"/>
            <a:ext cx="3426686" cy="461665"/>
          </a:xfrm>
          <a:prstGeom prst="rect">
            <a:avLst/>
          </a:prstGeom>
          <a:noFill/>
          <a:ln w="25400">
            <a:noFill/>
          </a:ln>
        </p:spPr>
        <p:txBody>
          <a:bodyPr wrap="square" rtlCol="0">
            <a:spAutoFit/>
          </a:bodyPr>
          <a:lstStyle/>
          <a:p>
            <a:pPr algn="ctr"/>
            <a:r>
              <a:rPr kumimoji="1" lang="en-US" altLang="ja-JP" sz="2400" dirty="0">
                <a:latin typeface="Noto Sans CJK JP" panose="020B0500000000000000" pitchFamily="34" charset="-128"/>
                <a:ea typeface="Noto Sans CJK JP" panose="020B0500000000000000" pitchFamily="34" charset="-128"/>
              </a:rPr>
              <a:t>SGX</a:t>
            </a:r>
            <a:r>
              <a:rPr kumimoji="1" lang="ja-JP" altLang="en-US" sz="2400" dirty="0">
                <a:latin typeface="Noto Sans CJK JP" panose="020B0500000000000000" pitchFamily="34" charset="-128"/>
                <a:ea typeface="Noto Sans CJK JP" panose="020B0500000000000000" pitchFamily="34" charset="-128"/>
              </a:rPr>
              <a:t>アプリケーション</a:t>
            </a:r>
            <a:endParaRPr kumimoji="1" lang="en-US" altLang="ja-JP" sz="2400" dirty="0">
              <a:latin typeface="Noto Sans CJK JP" panose="020B0500000000000000" pitchFamily="34" charset="-128"/>
              <a:ea typeface="Noto Sans CJK JP" panose="020B0500000000000000" pitchFamily="34" charset="-128"/>
            </a:endParaRPr>
          </a:p>
        </p:txBody>
      </p:sp>
      <p:sp>
        <p:nvSpPr>
          <p:cNvPr id="16" name="正方形/長方形 15">
            <a:extLst>
              <a:ext uri="{FF2B5EF4-FFF2-40B4-BE49-F238E27FC236}">
                <a16:creationId xmlns:a16="http://schemas.microsoft.com/office/drawing/2014/main" xmlns="" id="{C09B23B9-4554-F848-9434-089CB141948E}"/>
              </a:ext>
            </a:extLst>
          </p:cNvPr>
          <p:cNvSpPr/>
          <p:nvPr/>
        </p:nvSpPr>
        <p:spPr>
          <a:xfrm>
            <a:off x="1017005" y="4871359"/>
            <a:ext cx="3476568" cy="189604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rgbClr val="FF0000"/>
              </a:solidFill>
              <a:latin typeface="MS PGothic" charset="-128"/>
              <a:ea typeface="MS PGothic" charset="-128"/>
              <a:cs typeface="MS PGothic" charset="-128"/>
            </a:endParaRPr>
          </a:p>
        </p:txBody>
      </p:sp>
      <p:sp>
        <p:nvSpPr>
          <p:cNvPr id="17" name="正方形/長方形 16">
            <a:extLst>
              <a:ext uri="{FF2B5EF4-FFF2-40B4-BE49-F238E27FC236}">
                <a16:creationId xmlns:a16="http://schemas.microsoft.com/office/drawing/2014/main" xmlns="" id="{EF972C2B-FD88-ED43-B2C9-6446442F3CB2}"/>
              </a:ext>
            </a:extLst>
          </p:cNvPr>
          <p:cNvSpPr/>
          <p:nvPr/>
        </p:nvSpPr>
        <p:spPr>
          <a:xfrm>
            <a:off x="1104000" y="5145568"/>
            <a:ext cx="1706309" cy="1475158"/>
          </a:xfrm>
          <a:prstGeom prst="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solidFill>
                  <a:schemeClr val="tx1"/>
                </a:solidFill>
                <a:latin typeface="MS PGothic" charset="-128"/>
                <a:ea typeface="MS PGothic" charset="-128"/>
                <a:cs typeface="MS PGothic" charset="-128"/>
              </a:rPr>
              <a:t>Enclave</a:t>
            </a:r>
          </a:p>
          <a:p>
            <a:pPr algn="ctr"/>
            <a:endParaRPr kumimoji="1" lang="en-US" altLang="ja-JP" sz="4000" dirty="0">
              <a:solidFill>
                <a:schemeClr val="tx1"/>
              </a:solidFill>
              <a:latin typeface="MS PGothic" charset="-128"/>
              <a:ea typeface="MS PGothic" charset="-128"/>
              <a:cs typeface="MS PGothic" charset="-128"/>
            </a:endParaRPr>
          </a:p>
        </p:txBody>
      </p:sp>
      <p:sp>
        <p:nvSpPr>
          <p:cNvPr id="18" name="正方形/長方形 17">
            <a:extLst>
              <a:ext uri="{FF2B5EF4-FFF2-40B4-BE49-F238E27FC236}">
                <a16:creationId xmlns:a16="http://schemas.microsoft.com/office/drawing/2014/main" xmlns="" id="{248CE0F8-4D8D-A746-94C9-E9D2AD6DCCFA}"/>
              </a:ext>
            </a:extLst>
          </p:cNvPr>
          <p:cNvSpPr/>
          <p:nvPr/>
        </p:nvSpPr>
        <p:spPr>
          <a:xfrm>
            <a:off x="1146843" y="6137962"/>
            <a:ext cx="1561490" cy="339445"/>
          </a:xfrm>
          <a:prstGeom prst="rect">
            <a:avLst/>
          </a:prstGeom>
          <a:solidFill>
            <a:schemeClr val="accent5">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MS PGothic" charset="-128"/>
                <a:ea typeface="MS PGothic" charset="-128"/>
                <a:cs typeface="MS PGothic" charset="-128"/>
              </a:rPr>
              <a:t>ライブラリ</a:t>
            </a:r>
          </a:p>
        </p:txBody>
      </p:sp>
      <p:sp>
        <p:nvSpPr>
          <p:cNvPr id="19" name="正方形/長方形 18">
            <a:extLst>
              <a:ext uri="{FF2B5EF4-FFF2-40B4-BE49-F238E27FC236}">
                <a16:creationId xmlns:a16="http://schemas.microsoft.com/office/drawing/2014/main" xmlns="" id="{A1BEEBFB-B291-0E41-83F3-725CDD93A554}"/>
              </a:ext>
            </a:extLst>
          </p:cNvPr>
          <p:cNvSpPr/>
          <p:nvPr/>
        </p:nvSpPr>
        <p:spPr>
          <a:xfrm>
            <a:off x="2944485" y="6245139"/>
            <a:ext cx="1481575" cy="388277"/>
          </a:xfrm>
          <a:prstGeom prst="rect">
            <a:avLst/>
          </a:prstGeom>
          <a:solidFill>
            <a:schemeClr val="accent5">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a:solidFill>
                  <a:schemeClr val="tx1"/>
                </a:solidFill>
                <a:latin typeface="MS PGothic" charset="-128"/>
                <a:ea typeface="MS PGothic" charset="-128"/>
                <a:cs typeface="MS PGothic" charset="-128"/>
              </a:rPr>
              <a:t>ランタイム</a:t>
            </a:r>
            <a:endParaRPr kumimoji="1" lang="ja-JP" altLang="en-US" sz="2400">
              <a:solidFill>
                <a:schemeClr val="tx1"/>
              </a:solidFill>
              <a:latin typeface="MS PGothic" charset="-128"/>
              <a:ea typeface="MS PGothic" charset="-128"/>
              <a:cs typeface="MS PGothic" charset="-128"/>
            </a:endParaRPr>
          </a:p>
        </p:txBody>
      </p:sp>
      <p:sp>
        <p:nvSpPr>
          <p:cNvPr id="20" name="正方形/長方形 19">
            <a:extLst>
              <a:ext uri="{FF2B5EF4-FFF2-40B4-BE49-F238E27FC236}">
                <a16:creationId xmlns:a16="http://schemas.microsoft.com/office/drawing/2014/main" xmlns="" id="{ADF8CF08-8957-FD4A-B767-5211D337F3A2}"/>
              </a:ext>
            </a:extLst>
          </p:cNvPr>
          <p:cNvSpPr/>
          <p:nvPr/>
        </p:nvSpPr>
        <p:spPr>
          <a:xfrm>
            <a:off x="5890457" y="5666492"/>
            <a:ext cx="1743961" cy="796737"/>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err="1">
                <a:solidFill>
                  <a:schemeClr val="tx1"/>
                </a:solidFill>
                <a:latin typeface="MS PGothic" charset="-128"/>
                <a:ea typeface="MS PGothic" charset="-128"/>
                <a:cs typeface="MS PGothic" charset="-128"/>
              </a:rPr>
              <a:t>MigSGX</a:t>
            </a:r>
          </a:p>
          <a:p>
            <a:pPr algn="ctr"/>
            <a:r>
              <a:rPr kumimoji="1" lang="ja-JP" altLang="en-US" sz="2400">
                <a:solidFill>
                  <a:schemeClr val="tx1"/>
                </a:solidFill>
                <a:latin typeface="MS PGothic" charset="-128"/>
                <a:ea typeface="MS PGothic" charset="-128"/>
                <a:cs typeface="MS PGothic" charset="-128"/>
              </a:rPr>
              <a:t>マネージャ</a:t>
            </a:r>
            <a:endParaRPr lang="en-US" altLang="ja-JP" sz="2400" dirty="0">
              <a:solidFill>
                <a:schemeClr val="tx1"/>
              </a:solidFill>
              <a:latin typeface="MS PGothic" charset="-128"/>
              <a:ea typeface="MS PGothic" charset="-128"/>
              <a:cs typeface="MS PGothic" charset="-128"/>
            </a:endParaRPr>
          </a:p>
        </p:txBody>
      </p:sp>
      <p:sp>
        <p:nvSpPr>
          <p:cNvPr id="21" name="正方形/長方形 20">
            <a:extLst>
              <a:ext uri="{FF2B5EF4-FFF2-40B4-BE49-F238E27FC236}">
                <a16:creationId xmlns:a16="http://schemas.microsoft.com/office/drawing/2014/main" xmlns="" id="{27B133BB-A748-8F46-B898-150374E25C7C}"/>
              </a:ext>
            </a:extLst>
          </p:cNvPr>
          <p:cNvSpPr/>
          <p:nvPr/>
        </p:nvSpPr>
        <p:spPr>
          <a:xfrm>
            <a:off x="6024087" y="5145567"/>
            <a:ext cx="1135744" cy="60788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a:solidFill>
                  <a:schemeClr val="tx1"/>
                </a:solidFill>
                <a:latin typeface="MS PGothic" charset="-128"/>
                <a:ea typeface="MS PGothic" charset="-128"/>
                <a:cs typeface="MS PGothic" charset="-128"/>
              </a:rPr>
              <a:t>パラサイト</a:t>
            </a:r>
            <a:endParaRPr lang="en-US" altLang="ja-JP" sz="1600" dirty="0">
              <a:solidFill>
                <a:schemeClr val="tx1"/>
              </a:solidFill>
              <a:latin typeface="MS PGothic" charset="-128"/>
              <a:ea typeface="MS PGothic" charset="-128"/>
              <a:cs typeface="MS PGothic" charset="-128"/>
            </a:endParaRPr>
          </a:p>
          <a:p>
            <a:pPr algn="ctr"/>
            <a:r>
              <a:rPr lang="ja-JP" altLang="en-US" sz="1600">
                <a:solidFill>
                  <a:schemeClr val="tx1"/>
                </a:solidFill>
                <a:latin typeface="MS PGothic" charset="-128"/>
                <a:ea typeface="MS PGothic" charset="-128"/>
                <a:cs typeface="MS PGothic" charset="-128"/>
              </a:rPr>
              <a:t>コード</a:t>
            </a:r>
            <a:endParaRPr kumimoji="1" lang="ja-JP" altLang="en-US" sz="1600">
              <a:solidFill>
                <a:schemeClr val="tx1"/>
              </a:solidFill>
              <a:latin typeface="MS PGothic" charset="-128"/>
              <a:ea typeface="MS PGothic" charset="-128"/>
              <a:cs typeface="MS PGothic" charset="-128"/>
            </a:endParaRPr>
          </a:p>
        </p:txBody>
      </p:sp>
      <p:sp>
        <p:nvSpPr>
          <p:cNvPr id="22" name="左矢印 21">
            <a:extLst>
              <a:ext uri="{FF2B5EF4-FFF2-40B4-BE49-F238E27FC236}">
                <a16:creationId xmlns:a16="http://schemas.microsoft.com/office/drawing/2014/main" xmlns="" id="{DCD92FB9-60A5-E34C-8C48-FCB8B1FF52F2}"/>
              </a:ext>
            </a:extLst>
          </p:cNvPr>
          <p:cNvSpPr/>
          <p:nvPr/>
        </p:nvSpPr>
        <p:spPr>
          <a:xfrm>
            <a:off x="4419063" y="5260074"/>
            <a:ext cx="1471394" cy="322510"/>
          </a:xfrm>
          <a:prstGeom prst="lef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rgbClr val="FF0000"/>
              </a:solidFill>
              <a:latin typeface="MS PGothic" charset="-128"/>
              <a:ea typeface="MS PGothic" charset="-128"/>
              <a:cs typeface="MS PGothic" charset="-128"/>
            </a:endParaRPr>
          </a:p>
        </p:txBody>
      </p:sp>
      <p:sp>
        <p:nvSpPr>
          <p:cNvPr id="23" name="正方形/長方形 22">
            <a:extLst>
              <a:ext uri="{FF2B5EF4-FFF2-40B4-BE49-F238E27FC236}">
                <a16:creationId xmlns:a16="http://schemas.microsoft.com/office/drawing/2014/main" xmlns="" id="{C008FE38-7D25-7A49-9499-33F8EF9CBAA0}"/>
              </a:ext>
            </a:extLst>
          </p:cNvPr>
          <p:cNvSpPr/>
          <p:nvPr/>
        </p:nvSpPr>
        <p:spPr>
          <a:xfrm>
            <a:off x="3067033" y="5109262"/>
            <a:ext cx="1297347" cy="60788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a:solidFill>
                  <a:schemeClr val="tx1"/>
                </a:solidFill>
                <a:latin typeface="MS PGothic" charset="-128"/>
                <a:ea typeface="MS PGothic" charset="-128"/>
                <a:cs typeface="MS PGothic" charset="-128"/>
              </a:rPr>
              <a:t>パラサイト</a:t>
            </a:r>
            <a:endParaRPr lang="en-US" altLang="ja-JP" sz="1600" dirty="0">
              <a:solidFill>
                <a:schemeClr val="tx1"/>
              </a:solidFill>
              <a:latin typeface="MS PGothic" charset="-128"/>
              <a:ea typeface="MS PGothic" charset="-128"/>
              <a:cs typeface="MS PGothic" charset="-128"/>
            </a:endParaRPr>
          </a:p>
          <a:p>
            <a:pPr algn="ctr"/>
            <a:r>
              <a:rPr lang="ja-JP" altLang="en-US" sz="1600">
                <a:solidFill>
                  <a:schemeClr val="tx1"/>
                </a:solidFill>
                <a:latin typeface="MS PGothic" charset="-128"/>
                <a:ea typeface="MS PGothic" charset="-128"/>
                <a:cs typeface="MS PGothic" charset="-128"/>
              </a:rPr>
              <a:t>コード</a:t>
            </a:r>
            <a:endParaRPr kumimoji="1" lang="ja-JP" altLang="en-US" sz="1600">
              <a:solidFill>
                <a:schemeClr val="tx1"/>
              </a:solidFill>
              <a:latin typeface="MS PGothic" charset="-128"/>
              <a:ea typeface="MS PGothic" charset="-128"/>
              <a:cs typeface="MS PGothic" charset="-128"/>
            </a:endParaRPr>
          </a:p>
        </p:txBody>
      </p:sp>
      <p:sp>
        <p:nvSpPr>
          <p:cNvPr id="24" name="テキスト ボックス 23">
            <a:extLst>
              <a:ext uri="{FF2B5EF4-FFF2-40B4-BE49-F238E27FC236}">
                <a16:creationId xmlns:a16="http://schemas.microsoft.com/office/drawing/2014/main" xmlns="" id="{8A0183EE-499C-8048-A7CF-6490DFA38BE3}"/>
              </a:ext>
            </a:extLst>
          </p:cNvPr>
          <p:cNvSpPr txBox="1"/>
          <p:nvPr/>
        </p:nvSpPr>
        <p:spPr>
          <a:xfrm>
            <a:off x="4718386" y="4945512"/>
            <a:ext cx="1210588" cy="400110"/>
          </a:xfrm>
          <a:prstGeom prst="rect">
            <a:avLst/>
          </a:prstGeom>
          <a:noFill/>
          <a:ln>
            <a:noFill/>
          </a:ln>
        </p:spPr>
        <p:txBody>
          <a:bodyPr wrap="none" rtlCol="0">
            <a:spAutoFit/>
          </a:bodyPr>
          <a:lstStyle/>
          <a:p>
            <a:r>
              <a:rPr kumimoji="1" lang="ja-JP" altLang="en-US" sz="2000">
                <a:latin typeface="Noto Sans CJK JP" panose="020B0500000000000000" pitchFamily="34" charset="-128"/>
                <a:ea typeface="Noto Sans CJK JP" panose="020B0500000000000000" pitchFamily="34" charset="-128"/>
              </a:rPr>
              <a:t>埋め込み</a:t>
            </a:r>
            <a:endParaRPr kumimoji="1" lang="ja-JP" altLang="en-US" sz="2400">
              <a:latin typeface="Noto Sans CJK JP" panose="020B0500000000000000" pitchFamily="34" charset="-128"/>
              <a:ea typeface="Noto Sans CJK JP" panose="020B0500000000000000" pitchFamily="34" charset="-128"/>
            </a:endParaRPr>
          </a:p>
        </p:txBody>
      </p:sp>
      <p:sp>
        <p:nvSpPr>
          <p:cNvPr id="26" name="上下矢印 25">
            <a:extLst>
              <a:ext uri="{FF2B5EF4-FFF2-40B4-BE49-F238E27FC236}">
                <a16:creationId xmlns:a16="http://schemas.microsoft.com/office/drawing/2014/main" xmlns="" id="{85E3687B-18E6-2C42-905F-06957AD4C39F}"/>
              </a:ext>
            </a:extLst>
          </p:cNvPr>
          <p:cNvSpPr/>
          <p:nvPr/>
        </p:nvSpPr>
        <p:spPr>
          <a:xfrm>
            <a:off x="2800592" y="5467208"/>
            <a:ext cx="526760" cy="828200"/>
          </a:xfrm>
          <a:prstGeom prst="upDownArrow">
            <a:avLst>
              <a:gd name="adj1" fmla="val 50000"/>
              <a:gd name="adj2" fmla="val 34534"/>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a:solidFill>
                  <a:schemeClr val="tx1"/>
                </a:solidFill>
                <a:latin typeface="MS PGothic" charset="-128"/>
                <a:ea typeface="MS PGothic" charset="-128"/>
                <a:cs typeface="MS PGothic" charset="-128"/>
              </a:rPr>
              <a:t>パイプ</a:t>
            </a:r>
            <a:endParaRPr kumimoji="1" lang="ja-JP" altLang="en-US" sz="1600">
              <a:solidFill>
                <a:schemeClr val="tx1"/>
              </a:solidFill>
              <a:latin typeface="MS PGothic" charset="-128"/>
              <a:ea typeface="MS PGothic" charset="-128"/>
              <a:cs typeface="MS PGothic" charset="-128"/>
            </a:endParaRPr>
          </a:p>
        </p:txBody>
      </p:sp>
      <p:sp>
        <p:nvSpPr>
          <p:cNvPr id="27" name="テキスト ボックス 26">
            <a:extLst>
              <a:ext uri="{FF2B5EF4-FFF2-40B4-BE49-F238E27FC236}">
                <a16:creationId xmlns:a16="http://schemas.microsoft.com/office/drawing/2014/main" xmlns="" id="{EB565AD3-5D3D-CD4D-84CA-FB4893995C9C}"/>
              </a:ext>
            </a:extLst>
          </p:cNvPr>
          <p:cNvSpPr txBox="1"/>
          <p:nvPr/>
        </p:nvSpPr>
        <p:spPr>
          <a:xfrm>
            <a:off x="3326711" y="5738519"/>
            <a:ext cx="697627" cy="400110"/>
          </a:xfrm>
          <a:prstGeom prst="rect">
            <a:avLst/>
          </a:prstGeom>
          <a:noFill/>
          <a:ln>
            <a:noFill/>
          </a:ln>
        </p:spPr>
        <p:txBody>
          <a:bodyPr wrap="none" rtlCol="0">
            <a:spAutoFit/>
          </a:bodyPr>
          <a:lstStyle/>
          <a:p>
            <a:r>
              <a:rPr kumimoji="1" lang="ja-JP" altLang="en-US" sz="2000">
                <a:latin typeface="Noto Sans CJK JP" panose="020B0500000000000000" pitchFamily="34" charset="-128"/>
                <a:ea typeface="Noto Sans CJK JP" panose="020B0500000000000000" pitchFamily="34" charset="-128"/>
              </a:rPr>
              <a:t>通信</a:t>
            </a:r>
            <a:endParaRPr kumimoji="1" lang="ja-JP" altLang="en-US" sz="2400">
              <a:latin typeface="Noto Sans CJK JP" panose="020B0500000000000000" pitchFamily="34" charset="-128"/>
              <a:ea typeface="Noto Sans CJK JP" panose="020B0500000000000000" pitchFamily="34" charset="-128"/>
            </a:endParaRPr>
          </a:p>
        </p:txBody>
      </p:sp>
    </p:spTree>
    <p:extLst>
      <p:ext uri="{BB962C8B-B14F-4D97-AF65-F5344CB8AC3E}">
        <p14:creationId xmlns:p14="http://schemas.microsoft.com/office/powerpoint/2010/main" val="3414977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linds(horizontal)">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blinds(horizontal)">
                                      <p:cBhvr>
                                        <p:cTn id="20" dur="500"/>
                                        <p:tgtEl>
                                          <p:spTgt spid="26"/>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blinds(horizontal)">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p:bldP spid="26" grpId="0" animBg="1"/>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Enclave</a:t>
            </a:r>
            <a:r>
              <a:rPr lang="ja-JP" altLang="en-US" dirty="0"/>
              <a:t>メモリの情報取得</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dirty="0"/>
              <a:t>Enclave</a:t>
            </a:r>
            <a:r>
              <a:rPr lang="ja-JP" altLang="en-US" dirty="0"/>
              <a:t>メモリ</a:t>
            </a:r>
            <a:r>
              <a:rPr lang="ja-JP" altLang="en-US"/>
              <a:t>を保存する</a:t>
            </a:r>
            <a:r>
              <a:rPr lang="ja-JP" altLang="en-US" dirty="0"/>
              <a:t>ために各メモリ領域のアドレスとサイズを取得</a:t>
            </a:r>
            <a:endParaRPr lang="en-US" altLang="ja-JP" dirty="0"/>
          </a:p>
          <a:p>
            <a:pPr lvl="1"/>
            <a:r>
              <a:rPr lang="ja-JP" altLang="en-US" dirty="0"/>
              <a:t>ヒープ領域の情報は</a:t>
            </a:r>
            <a:r>
              <a:rPr lang="en-US" altLang="ja-JP" dirty="0"/>
              <a:t>SDK</a:t>
            </a:r>
            <a:r>
              <a:rPr lang="ja-JP" altLang="en-US"/>
              <a:t>の</a:t>
            </a:r>
            <a:r>
              <a:rPr lang="en-US" altLang="ja-JP" dirty="0"/>
              <a:t>API</a:t>
            </a:r>
            <a:r>
              <a:rPr lang="ja-JP" altLang="en-US" dirty="0"/>
              <a:t>を用いて取得可能</a:t>
            </a:r>
            <a:endParaRPr lang="en-US" altLang="ja-JP" dirty="0"/>
          </a:p>
          <a:p>
            <a:r>
              <a:rPr lang="ja-JP" altLang="en-US" dirty="0"/>
              <a:t>データ領域の</a:t>
            </a:r>
            <a:r>
              <a:rPr lang="ja-JP" altLang="en-US"/>
              <a:t>情報は存在しないため、コンパイル</a:t>
            </a:r>
            <a:r>
              <a:rPr lang="ja-JP" altLang="en-US" dirty="0"/>
              <a:t>時</a:t>
            </a:r>
            <a:r>
              <a:rPr lang="ja-JP" altLang="en-US"/>
              <a:t>に</a:t>
            </a:r>
            <a:r>
              <a:rPr lang="en-US" altLang="ja-JP" dirty="0"/>
              <a:t>Enclave</a:t>
            </a:r>
            <a:r>
              <a:rPr lang="ja-JP" altLang="en-US"/>
              <a:t>のバイナリに</a:t>
            </a:r>
            <a:r>
              <a:rPr lang="ja-JP" altLang="en-US" dirty="0"/>
              <a:t>埋め込み</a:t>
            </a:r>
          </a:p>
          <a:p>
            <a:pPr lvl="1"/>
            <a:r>
              <a:rPr lang="ja-JP" altLang="en-US" dirty="0"/>
              <a:t>データ領域の情報を取得するための</a:t>
            </a:r>
            <a:r>
              <a:rPr lang="en-US" altLang="ja-JP" dirty="0"/>
              <a:t>API</a:t>
            </a:r>
            <a:r>
              <a:rPr lang="ja-JP" altLang="en-US" dirty="0"/>
              <a:t>を追加</a:t>
            </a:r>
            <a:endParaRPr lang="en-US" altLang="ja-JP" dirty="0"/>
          </a:p>
        </p:txBody>
      </p:sp>
      <p:sp>
        <p:nvSpPr>
          <p:cNvPr id="9" name="スライド番号プレースホルダー 8"/>
          <p:cNvSpPr>
            <a:spLocks noGrp="1"/>
          </p:cNvSpPr>
          <p:nvPr>
            <p:ph type="sldNum" sz="quarter" idx="12"/>
          </p:nvPr>
        </p:nvSpPr>
        <p:spPr/>
        <p:txBody>
          <a:bodyPr/>
          <a:lstStyle/>
          <a:p>
            <a:fld id="{C6BF4F0F-E9AC-E14D-8A5B-B9D0A2FE0313}" type="slidenum">
              <a:rPr kumimoji="1" lang="ja-JP" altLang="en-US" smtClean="0"/>
              <a:t>25</a:t>
            </a:fld>
            <a:endParaRPr kumimoji="1" lang="ja-JP" altLang="en-US"/>
          </a:p>
        </p:txBody>
      </p:sp>
      <p:sp>
        <p:nvSpPr>
          <p:cNvPr id="17" name="Rectangle 3">
            <a:extLst>
              <a:ext uri="{FF2B5EF4-FFF2-40B4-BE49-F238E27FC236}">
                <a16:creationId xmlns:a16="http://schemas.microsoft.com/office/drawing/2014/main" xmlns="" id="{D843543C-2493-974B-BD55-96250D50593B}"/>
              </a:ext>
            </a:extLst>
          </p:cNvPr>
          <p:cNvSpPr/>
          <p:nvPr/>
        </p:nvSpPr>
        <p:spPr>
          <a:xfrm>
            <a:off x="3661749" y="4802320"/>
            <a:ext cx="1046423" cy="40565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2800" dirty="0">
                <a:solidFill>
                  <a:schemeClr val="tx1"/>
                </a:solidFill>
                <a:latin typeface="MS PGothic" charset="-128"/>
                <a:ea typeface="MS PGothic" charset="-128"/>
                <a:cs typeface="MS PGothic" charset="-128"/>
              </a:rPr>
              <a:t>.data</a:t>
            </a:r>
            <a:endParaRPr kumimoji="1" lang="ja-JP" altLang="en-US" sz="2800" dirty="0">
              <a:solidFill>
                <a:schemeClr val="tx1"/>
              </a:solidFill>
              <a:latin typeface="MS PGothic" charset="-128"/>
              <a:ea typeface="MS PGothic" charset="-128"/>
              <a:cs typeface="MS PGothic" charset="-128"/>
            </a:endParaRPr>
          </a:p>
        </p:txBody>
      </p:sp>
      <p:sp>
        <p:nvSpPr>
          <p:cNvPr id="18" name="Rectangle 4">
            <a:extLst>
              <a:ext uri="{FF2B5EF4-FFF2-40B4-BE49-F238E27FC236}">
                <a16:creationId xmlns:a16="http://schemas.microsoft.com/office/drawing/2014/main" xmlns="" id="{6805E797-8D7D-F049-B404-7EF53C322B08}"/>
              </a:ext>
            </a:extLst>
          </p:cNvPr>
          <p:cNvSpPr/>
          <p:nvPr/>
        </p:nvSpPr>
        <p:spPr>
          <a:xfrm>
            <a:off x="3661750" y="5207977"/>
            <a:ext cx="1046422" cy="43769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2800" dirty="0">
                <a:solidFill>
                  <a:schemeClr val="tx1"/>
                </a:solidFill>
                <a:latin typeface="MS PGothic" charset="-128"/>
                <a:ea typeface="MS PGothic" charset="-128"/>
                <a:cs typeface="MS PGothic" charset="-128"/>
              </a:rPr>
              <a:t>.</a:t>
            </a:r>
            <a:r>
              <a:rPr kumimoji="1" lang="en-US" altLang="ja-JP" sz="2800" dirty="0" err="1">
                <a:solidFill>
                  <a:schemeClr val="tx1"/>
                </a:solidFill>
                <a:latin typeface="MS PGothic" charset="-128"/>
                <a:ea typeface="MS PGothic" charset="-128"/>
                <a:cs typeface="MS PGothic" charset="-128"/>
              </a:rPr>
              <a:t>bss</a:t>
            </a:r>
            <a:endParaRPr kumimoji="1" lang="ja-JP" altLang="en-US" sz="2800" dirty="0">
              <a:solidFill>
                <a:schemeClr val="tx1"/>
              </a:solidFill>
              <a:latin typeface="MS PGothic" charset="-128"/>
              <a:ea typeface="MS PGothic" charset="-128"/>
              <a:cs typeface="MS PGothic" charset="-128"/>
            </a:endParaRPr>
          </a:p>
        </p:txBody>
      </p:sp>
      <p:sp>
        <p:nvSpPr>
          <p:cNvPr id="20" name="Rectangle 5">
            <a:extLst>
              <a:ext uri="{FF2B5EF4-FFF2-40B4-BE49-F238E27FC236}">
                <a16:creationId xmlns:a16="http://schemas.microsoft.com/office/drawing/2014/main" xmlns="" id="{3CF56E73-4B15-7443-8539-93A66A017536}"/>
              </a:ext>
            </a:extLst>
          </p:cNvPr>
          <p:cNvSpPr/>
          <p:nvPr/>
        </p:nvSpPr>
        <p:spPr>
          <a:xfrm>
            <a:off x="3661750" y="4511044"/>
            <a:ext cx="1046423" cy="199459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a:solidFill>
                <a:srgbClr val="FF0000"/>
              </a:solidFill>
              <a:latin typeface="MS PGothic" charset="-128"/>
              <a:ea typeface="MS PGothic" charset="-128"/>
              <a:cs typeface="MS PGothic" charset="-128"/>
            </a:endParaRPr>
          </a:p>
        </p:txBody>
      </p:sp>
      <p:sp>
        <p:nvSpPr>
          <p:cNvPr id="21" name="テキスト ボックス 20">
            <a:extLst>
              <a:ext uri="{FF2B5EF4-FFF2-40B4-BE49-F238E27FC236}">
                <a16:creationId xmlns:a16="http://schemas.microsoft.com/office/drawing/2014/main" xmlns="" id="{3A8791E8-09C1-4C4A-98D4-5EA9DC29B3F3}"/>
              </a:ext>
            </a:extLst>
          </p:cNvPr>
          <p:cNvSpPr txBox="1"/>
          <p:nvPr/>
        </p:nvSpPr>
        <p:spPr>
          <a:xfrm>
            <a:off x="2665484" y="6526556"/>
            <a:ext cx="3254744" cy="369332"/>
          </a:xfrm>
          <a:prstGeom prst="rect">
            <a:avLst/>
          </a:prstGeom>
          <a:noFill/>
        </p:spPr>
        <p:txBody>
          <a:bodyPr wrap="square" rtlCol="0">
            <a:spAutoFit/>
          </a:bodyPr>
          <a:lstStyle/>
          <a:p>
            <a:r>
              <a:rPr kumimoji="1" lang="en-US" altLang="ja-JP" b="1" dirty="0"/>
              <a:t>Enclave</a:t>
            </a:r>
            <a:r>
              <a:rPr kumimoji="1" lang="ja-JP" altLang="en-US" b="1"/>
              <a:t>プログラムの</a:t>
            </a:r>
            <a:r>
              <a:rPr lang="ja-JP" altLang="en-US" b="1"/>
              <a:t>バイナリ</a:t>
            </a:r>
            <a:endParaRPr kumimoji="1" lang="ja-JP" altLang="en-US" b="1" dirty="0"/>
          </a:p>
        </p:txBody>
      </p:sp>
      <p:sp>
        <p:nvSpPr>
          <p:cNvPr id="22" name="Right Brace 10">
            <a:extLst>
              <a:ext uri="{FF2B5EF4-FFF2-40B4-BE49-F238E27FC236}">
                <a16:creationId xmlns:a16="http://schemas.microsoft.com/office/drawing/2014/main" xmlns="" id="{C11EF3B8-4F52-5746-9D59-97A33B2356CE}"/>
              </a:ext>
            </a:extLst>
          </p:cNvPr>
          <p:cNvSpPr/>
          <p:nvPr/>
        </p:nvSpPr>
        <p:spPr>
          <a:xfrm>
            <a:off x="4861252" y="4802320"/>
            <a:ext cx="176299" cy="831124"/>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TextBox 14">
            <a:extLst>
              <a:ext uri="{FF2B5EF4-FFF2-40B4-BE49-F238E27FC236}">
                <a16:creationId xmlns:a16="http://schemas.microsoft.com/office/drawing/2014/main" xmlns="" id="{5FB67A37-256E-A54E-8378-847E6EE3FB2A}"/>
              </a:ext>
            </a:extLst>
          </p:cNvPr>
          <p:cNvSpPr txBox="1"/>
          <p:nvPr/>
        </p:nvSpPr>
        <p:spPr>
          <a:xfrm>
            <a:off x="6151017" y="5323674"/>
            <a:ext cx="1388127" cy="369332"/>
          </a:xfrm>
          <a:prstGeom prst="rect">
            <a:avLst/>
          </a:prstGeom>
          <a:noFill/>
        </p:spPr>
        <p:txBody>
          <a:bodyPr wrap="square" rtlCol="0">
            <a:spAutoFit/>
          </a:bodyPr>
          <a:lstStyle/>
          <a:p>
            <a:r>
              <a:rPr kumimoji="1" lang="ja-JP" altLang="en-US" dirty="0">
                <a:latin typeface="MS Gothic" charset="-128"/>
                <a:ea typeface="MS Gothic" charset="-128"/>
                <a:cs typeface="MS Gothic" charset="-128"/>
              </a:rPr>
              <a:t>アドレス</a:t>
            </a:r>
          </a:p>
        </p:txBody>
      </p:sp>
      <p:sp>
        <p:nvSpPr>
          <p:cNvPr id="24" name="TextBox 18">
            <a:extLst>
              <a:ext uri="{FF2B5EF4-FFF2-40B4-BE49-F238E27FC236}">
                <a16:creationId xmlns:a16="http://schemas.microsoft.com/office/drawing/2014/main" xmlns="" id="{EEC1CF78-35D2-954A-A43A-88FC632F1017}"/>
              </a:ext>
            </a:extLst>
          </p:cNvPr>
          <p:cNvSpPr txBox="1"/>
          <p:nvPr/>
        </p:nvSpPr>
        <p:spPr>
          <a:xfrm>
            <a:off x="6151017" y="5683137"/>
            <a:ext cx="1335633" cy="369332"/>
          </a:xfrm>
          <a:prstGeom prst="rect">
            <a:avLst/>
          </a:prstGeom>
          <a:noFill/>
        </p:spPr>
        <p:txBody>
          <a:bodyPr wrap="square" rtlCol="0">
            <a:spAutoFit/>
          </a:bodyPr>
          <a:lstStyle/>
          <a:p>
            <a:r>
              <a:rPr kumimoji="1" lang="ja-JP" altLang="en-US" dirty="0">
                <a:latin typeface="MS Gothic" charset="-128"/>
                <a:ea typeface="MS Gothic" charset="-128"/>
                <a:cs typeface="MS Gothic" charset="-128"/>
              </a:rPr>
              <a:t>サイズ</a:t>
            </a:r>
          </a:p>
        </p:txBody>
      </p:sp>
      <p:sp>
        <p:nvSpPr>
          <p:cNvPr id="25" name="左カーブ矢印 24">
            <a:extLst>
              <a:ext uri="{FF2B5EF4-FFF2-40B4-BE49-F238E27FC236}">
                <a16:creationId xmlns:a16="http://schemas.microsoft.com/office/drawing/2014/main" xmlns="" id="{CC6A3101-B4E0-144E-B7D7-1D82E71AF439}"/>
              </a:ext>
            </a:extLst>
          </p:cNvPr>
          <p:cNvSpPr/>
          <p:nvPr/>
        </p:nvSpPr>
        <p:spPr>
          <a:xfrm>
            <a:off x="5150157" y="5174094"/>
            <a:ext cx="985425" cy="1167206"/>
          </a:xfrm>
          <a:prstGeom prst="curvedLeftArrow">
            <a:avLst>
              <a:gd name="adj1" fmla="val 8456"/>
              <a:gd name="adj2" fmla="val 27944"/>
              <a:gd name="adj3" fmla="val 2500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rgbClr val="FF0000"/>
              </a:solidFill>
              <a:latin typeface="MS PGothic" charset="-128"/>
              <a:ea typeface="MS PGothic" charset="-128"/>
              <a:cs typeface="MS PGothic" charset="-128"/>
            </a:endParaRPr>
          </a:p>
        </p:txBody>
      </p:sp>
      <p:sp>
        <p:nvSpPr>
          <p:cNvPr id="26" name="Rectangle 3">
            <a:extLst>
              <a:ext uri="{FF2B5EF4-FFF2-40B4-BE49-F238E27FC236}">
                <a16:creationId xmlns:a16="http://schemas.microsoft.com/office/drawing/2014/main" xmlns="" id="{F2088BA3-8182-354A-8B7C-5EB4443A1B86}"/>
              </a:ext>
            </a:extLst>
          </p:cNvPr>
          <p:cNvSpPr/>
          <p:nvPr/>
        </p:nvSpPr>
        <p:spPr>
          <a:xfrm>
            <a:off x="3661750" y="6108538"/>
            <a:ext cx="1046422" cy="39719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1400" dirty="0" err="1">
                <a:solidFill>
                  <a:schemeClr val="tx1"/>
                </a:solidFill>
                <a:latin typeface="MS PGothic" charset="-128"/>
                <a:ea typeface="MS PGothic" charset="-128"/>
                <a:cs typeface="MS PGothic" charset="-128"/>
              </a:rPr>
              <a:t>A</a:t>
            </a:r>
            <a:r>
              <a:rPr kumimoji="1" lang="en-US" altLang="ja-JP" sz="1400" dirty="0" err="1">
                <a:solidFill>
                  <a:schemeClr val="tx1"/>
                </a:solidFill>
                <a:latin typeface="MS PGothic" charset="-128"/>
                <a:ea typeface="MS PGothic" charset="-128"/>
                <a:cs typeface="MS PGothic" charset="-128"/>
              </a:rPr>
              <a:t>ddr&amp;</a:t>
            </a:r>
            <a:r>
              <a:rPr lang="en-US" altLang="ja-JP" sz="1400" dirty="0" err="1">
                <a:solidFill>
                  <a:schemeClr val="tx1"/>
                </a:solidFill>
                <a:latin typeface="MS PGothic" charset="-128"/>
                <a:ea typeface="MS PGothic" charset="-128"/>
                <a:cs typeface="MS PGothic" charset="-128"/>
              </a:rPr>
              <a:t>S</a:t>
            </a:r>
            <a:r>
              <a:rPr kumimoji="1" lang="en-US" altLang="ja-JP" sz="1400" dirty="0" err="1">
                <a:solidFill>
                  <a:schemeClr val="tx1"/>
                </a:solidFill>
                <a:latin typeface="MS PGothic" charset="-128"/>
                <a:ea typeface="MS PGothic" charset="-128"/>
                <a:cs typeface="MS PGothic" charset="-128"/>
              </a:rPr>
              <a:t>ize</a:t>
            </a:r>
            <a:endParaRPr kumimoji="1" lang="ja-JP" altLang="en-US" sz="1400" dirty="0">
              <a:solidFill>
                <a:schemeClr val="tx1"/>
              </a:solidFill>
              <a:latin typeface="MS PGothic" charset="-128"/>
              <a:ea typeface="MS PGothic" charset="-128"/>
              <a:cs typeface="MS PGothic" charset="-128"/>
            </a:endParaRPr>
          </a:p>
        </p:txBody>
      </p:sp>
    </p:spTree>
    <p:extLst>
      <p:ext uri="{BB962C8B-B14F-4D97-AF65-F5344CB8AC3E}">
        <p14:creationId xmlns:p14="http://schemas.microsoft.com/office/powerpoint/2010/main" val="4457299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 復元用</a:t>
            </a:r>
            <a:r>
              <a:rPr lang="en-US" altLang="ja-JP" dirty="0"/>
              <a:t>Enclave</a:t>
            </a:r>
            <a:r>
              <a:rPr lang="ja-JP" altLang="en-US" dirty="0"/>
              <a:t>の作成</a:t>
            </a:r>
            <a:endParaRPr kumimoji="1" lang="ja-JP" altLang="en-US" dirty="0"/>
          </a:p>
        </p:txBody>
      </p:sp>
      <p:sp>
        <p:nvSpPr>
          <p:cNvPr id="3" name="コンテンツ プレースホルダー 2"/>
          <p:cNvSpPr>
            <a:spLocks noGrp="1"/>
          </p:cNvSpPr>
          <p:nvPr>
            <p:ph idx="1"/>
          </p:nvPr>
        </p:nvSpPr>
        <p:spPr/>
        <p:txBody>
          <a:bodyPr/>
          <a:lstStyle/>
          <a:p>
            <a:r>
              <a:rPr lang="ja-JP" altLang="en-US" dirty="0"/>
              <a:t>通常、</a:t>
            </a:r>
            <a:r>
              <a:rPr lang="en-US" altLang="ja-JP" dirty="0"/>
              <a:t>Enclave</a:t>
            </a:r>
            <a:r>
              <a:rPr lang="ja-JP" altLang="en-US" dirty="0"/>
              <a:t>はランダムなアドレスに作成</a:t>
            </a:r>
            <a:endParaRPr lang="en-US" altLang="ja-JP" dirty="0"/>
          </a:p>
          <a:p>
            <a:pPr lvl="1"/>
            <a:r>
              <a:rPr lang="ja-JP" altLang="en-US" dirty="0"/>
              <a:t>復元したメモリ領域にアドレスが含まれていると正常に動作しなくなる</a:t>
            </a:r>
            <a:endParaRPr lang="en-US" altLang="ja-JP" dirty="0"/>
          </a:p>
          <a:p>
            <a:r>
              <a:rPr lang="ja-JP" altLang="en-US" dirty="0"/>
              <a:t>保存時と同じアドレスに</a:t>
            </a:r>
            <a:r>
              <a:rPr lang="en-US" altLang="ja-JP" dirty="0"/>
              <a:t>Enclave</a:t>
            </a:r>
            <a:r>
              <a:rPr lang="ja-JP" altLang="en-US" dirty="0"/>
              <a:t>を作成</a:t>
            </a:r>
            <a:endParaRPr lang="en-US" altLang="ja-JP" dirty="0"/>
          </a:p>
          <a:p>
            <a:pPr lvl="1"/>
            <a:r>
              <a:rPr lang="ja-JP" altLang="en-US" dirty="0"/>
              <a:t>保存後に</a:t>
            </a:r>
            <a:r>
              <a:rPr lang="en-US" altLang="ja-JP" dirty="0"/>
              <a:t>Enclave</a:t>
            </a:r>
            <a:r>
              <a:rPr lang="ja-JP" altLang="en-US" dirty="0"/>
              <a:t>を終了させるので、同じアドレスにメモリを確保可能</a:t>
            </a:r>
            <a:endParaRPr kumimoji="1" lang="ja-JP" altLang="en-US" dirty="0"/>
          </a:p>
        </p:txBody>
      </p:sp>
      <p:sp>
        <p:nvSpPr>
          <p:cNvPr id="23" name="スライド番号プレースホルダー 22"/>
          <p:cNvSpPr>
            <a:spLocks noGrp="1"/>
          </p:cNvSpPr>
          <p:nvPr>
            <p:ph type="sldNum" sz="quarter" idx="12"/>
          </p:nvPr>
        </p:nvSpPr>
        <p:spPr/>
        <p:txBody>
          <a:bodyPr/>
          <a:lstStyle/>
          <a:p>
            <a:fld id="{C6BF4F0F-E9AC-E14D-8A5B-B9D0A2FE0313}" type="slidenum">
              <a:rPr kumimoji="1" lang="ja-JP" altLang="en-US" smtClean="0"/>
              <a:t>26</a:t>
            </a:fld>
            <a:endParaRPr kumimoji="1" lang="ja-JP" altLang="en-US"/>
          </a:p>
        </p:txBody>
      </p:sp>
      <p:sp>
        <p:nvSpPr>
          <p:cNvPr id="17" name="Rectangle 15">
            <a:extLst>
              <a:ext uri="{FF2B5EF4-FFF2-40B4-BE49-F238E27FC236}">
                <a16:creationId xmlns:a16="http://schemas.microsoft.com/office/drawing/2014/main" xmlns="" id="{9F0CA6D4-7D28-F749-A690-BF4C8635D7F4}"/>
              </a:ext>
            </a:extLst>
          </p:cNvPr>
          <p:cNvSpPr/>
          <p:nvPr/>
        </p:nvSpPr>
        <p:spPr>
          <a:xfrm>
            <a:off x="1474451" y="4735789"/>
            <a:ext cx="1212574" cy="1441174"/>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a:solidFill>
                <a:srgbClr val="FF0000"/>
              </a:solidFill>
              <a:latin typeface="MS PGothic" charset="-128"/>
              <a:ea typeface="MS PGothic" charset="-128"/>
              <a:cs typeface="MS PGothic" charset="-128"/>
            </a:endParaRPr>
          </a:p>
        </p:txBody>
      </p:sp>
      <p:sp>
        <p:nvSpPr>
          <p:cNvPr id="18" name="Rectangle 18">
            <a:extLst>
              <a:ext uri="{FF2B5EF4-FFF2-40B4-BE49-F238E27FC236}">
                <a16:creationId xmlns:a16="http://schemas.microsoft.com/office/drawing/2014/main" xmlns="" id="{C33F6CDC-8798-214E-AB47-6E0DAFD8F5C2}"/>
              </a:ext>
            </a:extLst>
          </p:cNvPr>
          <p:cNvSpPr/>
          <p:nvPr/>
        </p:nvSpPr>
        <p:spPr>
          <a:xfrm>
            <a:off x="1474451" y="5187813"/>
            <a:ext cx="1212574" cy="38617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1600" dirty="0">
                <a:solidFill>
                  <a:schemeClr val="tx1"/>
                </a:solidFill>
                <a:latin typeface="MS PGothic" charset="-128"/>
                <a:ea typeface="MS PGothic" charset="-128"/>
                <a:cs typeface="MS PGothic" charset="-128"/>
              </a:rPr>
              <a:t>E</a:t>
            </a:r>
            <a:r>
              <a:rPr kumimoji="1" lang="en-US" altLang="ja-JP" sz="1600" dirty="0">
                <a:solidFill>
                  <a:schemeClr val="tx1"/>
                </a:solidFill>
                <a:latin typeface="MS PGothic" charset="-128"/>
                <a:ea typeface="MS PGothic" charset="-128"/>
                <a:cs typeface="MS PGothic" charset="-128"/>
              </a:rPr>
              <a:t>nclave</a:t>
            </a:r>
            <a:endParaRPr kumimoji="1" lang="ja-JP" altLang="en-US" sz="1600" dirty="0">
              <a:solidFill>
                <a:schemeClr val="tx1"/>
              </a:solidFill>
              <a:latin typeface="MS PGothic" charset="-128"/>
              <a:ea typeface="MS PGothic" charset="-128"/>
              <a:cs typeface="MS PGothic" charset="-128"/>
            </a:endParaRPr>
          </a:p>
        </p:txBody>
      </p:sp>
      <p:sp>
        <p:nvSpPr>
          <p:cNvPr id="21" name="Rectangle 19">
            <a:extLst>
              <a:ext uri="{FF2B5EF4-FFF2-40B4-BE49-F238E27FC236}">
                <a16:creationId xmlns:a16="http://schemas.microsoft.com/office/drawing/2014/main" xmlns="" id="{D4B24A71-29C2-3446-8B28-907E57127F26}"/>
              </a:ext>
            </a:extLst>
          </p:cNvPr>
          <p:cNvSpPr/>
          <p:nvPr/>
        </p:nvSpPr>
        <p:spPr>
          <a:xfrm>
            <a:off x="4350544" y="4735790"/>
            <a:ext cx="1212574" cy="1441174"/>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a:solidFill>
                <a:srgbClr val="FF0000"/>
              </a:solidFill>
              <a:latin typeface="MS PGothic" charset="-128"/>
              <a:ea typeface="MS PGothic" charset="-128"/>
              <a:cs typeface="MS PGothic" charset="-128"/>
            </a:endParaRPr>
          </a:p>
        </p:txBody>
      </p:sp>
      <p:sp>
        <p:nvSpPr>
          <p:cNvPr id="22" name="Rectangle 23">
            <a:extLst>
              <a:ext uri="{FF2B5EF4-FFF2-40B4-BE49-F238E27FC236}">
                <a16:creationId xmlns:a16="http://schemas.microsoft.com/office/drawing/2014/main" xmlns="" id="{0F5CC7F8-8BB7-0443-A4CE-D37E9E299EBD}"/>
              </a:ext>
            </a:extLst>
          </p:cNvPr>
          <p:cNvSpPr/>
          <p:nvPr/>
        </p:nvSpPr>
        <p:spPr>
          <a:xfrm>
            <a:off x="4350544" y="5723010"/>
            <a:ext cx="1211634" cy="386176"/>
          </a:xfrm>
          <a:prstGeom prst="rect">
            <a:avLst/>
          </a:prstGeom>
          <a:solidFill>
            <a:schemeClr val="bg1"/>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600" dirty="0">
                <a:solidFill>
                  <a:schemeClr val="tx1"/>
                </a:solidFill>
                <a:latin typeface="MS PGothic" charset="-128"/>
                <a:ea typeface="MS PGothic" charset="-128"/>
                <a:cs typeface="MS PGothic" charset="-128"/>
              </a:rPr>
              <a:t>Enclave</a:t>
            </a:r>
            <a:endParaRPr kumimoji="1" lang="ja-JP" altLang="en-US" sz="1600" dirty="0">
              <a:solidFill>
                <a:schemeClr val="tx1"/>
              </a:solidFill>
              <a:latin typeface="MS PGothic" charset="-128"/>
              <a:ea typeface="MS PGothic" charset="-128"/>
              <a:cs typeface="MS PGothic" charset="-128"/>
            </a:endParaRPr>
          </a:p>
        </p:txBody>
      </p:sp>
      <p:sp>
        <p:nvSpPr>
          <p:cNvPr id="32" name="テキスト ボックス 8">
            <a:extLst>
              <a:ext uri="{FF2B5EF4-FFF2-40B4-BE49-F238E27FC236}">
                <a16:creationId xmlns:a16="http://schemas.microsoft.com/office/drawing/2014/main" xmlns="" id="{51089691-7196-9C47-B334-EEA465248C33}"/>
              </a:ext>
            </a:extLst>
          </p:cNvPr>
          <p:cNvSpPr txBox="1"/>
          <p:nvPr/>
        </p:nvSpPr>
        <p:spPr>
          <a:xfrm>
            <a:off x="1295908" y="6351238"/>
            <a:ext cx="1569660" cy="369332"/>
          </a:xfrm>
          <a:prstGeom prst="rect">
            <a:avLst/>
          </a:prstGeom>
          <a:noFill/>
          <a:ln w="25400">
            <a:noFill/>
          </a:ln>
        </p:spPr>
        <p:txBody>
          <a:bodyPr wrap="none" rtlCol="0">
            <a:spAutoFit/>
          </a:bodyPr>
          <a:lstStyle/>
          <a:p>
            <a:r>
              <a:rPr lang="ja-JP" altLang="en-US" b="1"/>
              <a:t>移送</a:t>
            </a:r>
            <a:r>
              <a:rPr kumimoji="1" lang="ja-JP" altLang="en-US" b="1"/>
              <a:t>元ホスト</a:t>
            </a:r>
            <a:endParaRPr kumimoji="1" lang="ja-JP" altLang="en-US" b="1" dirty="0"/>
          </a:p>
        </p:txBody>
      </p:sp>
      <p:sp>
        <p:nvSpPr>
          <p:cNvPr id="33" name="テキスト ボックス 9">
            <a:extLst>
              <a:ext uri="{FF2B5EF4-FFF2-40B4-BE49-F238E27FC236}">
                <a16:creationId xmlns:a16="http://schemas.microsoft.com/office/drawing/2014/main" xmlns="" id="{088FEF64-B081-B741-80C5-24623224C5B6}"/>
              </a:ext>
            </a:extLst>
          </p:cNvPr>
          <p:cNvSpPr txBox="1"/>
          <p:nvPr/>
        </p:nvSpPr>
        <p:spPr>
          <a:xfrm>
            <a:off x="4171061" y="6325997"/>
            <a:ext cx="1569660" cy="369332"/>
          </a:xfrm>
          <a:prstGeom prst="rect">
            <a:avLst/>
          </a:prstGeom>
          <a:noFill/>
          <a:ln w="25400">
            <a:noFill/>
          </a:ln>
        </p:spPr>
        <p:txBody>
          <a:bodyPr wrap="none" rtlCol="0">
            <a:spAutoFit/>
          </a:bodyPr>
          <a:lstStyle/>
          <a:p>
            <a:r>
              <a:rPr kumimoji="1" lang="ja-JP" altLang="en-US" b="1"/>
              <a:t>移送先ホスト</a:t>
            </a:r>
            <a:endParaRPr kumimoji="1" lang="ja-JP" altLang="en-US" b="1" dirty="0"/>
          </a:p>
        </p:txBody>
      </p:sp>
      <p:sp>
        <p:nvSpPr>
          <p:cNvPr id="34" name="右カーブ矢印 12">
            <a:extLst>
              <a:ext uri="{FF2B5EF4-FFF2-40B4-BE49-F238E27FC236}">
                <a16:creationId xmlns:a16="http://schemas.microsoft.com/office/drawing/2014/main" xmlns="" id="{56585963-3E76-A54F-ACF3-528644A5B8A3}"/>
              </a:ext>
            </a:extLst>
          </p:cNvPr>
          <p:cNvSpPr/>
          <p:nvPr/>
        </p:nvSpPr>
        <p:spPr>
          <a:xfrm flipH="1" flipV="1">
            <a:off x="5562178" y="5362673"/>
            <a:ext cx="769752" cy="513269"/>
          </a:xfrm>
          <a:prstGeom prst="curvedRightArrow">
            <a:avLst>
              <a:gd name="adj1" fmla="val 9569"/>
              <a:gd name="adj2" fmla="val 31736"/>
              <a:gd name="adj3" fmla="val 20449"/>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rgbClr val="FF0000"/>
              </a:solidFill>
              <a:latin typeface="MS PGothic" charset="-128"/>
              <a:ea typeface="MS PGothic" charset="-128"/>
              <a:cs typeface="MS PGothic" charset="-128"/>
            </a:endParaRPr>
          </a:p>
        </p:txBody>
      </p:sp>
      <p:sp>
        <p:nvSpPr>
          <p:cNvPr id="35" name="テキスト ボックス 13">
            <a:extLst>
              <a:ext uri="{FF2B5EF4-FFF2-40B4-BE49-F238E27FC236}">
                <a16:creationId xmlns:a16="http://schemas.microsoft.com/office/drawing/2014/main" xmlns="" id="{5C263165-7DA8-F944-8D00-A59857E4F34E}"/>
              </a:ext>
            </a:extLst>
          </p:cNvPr>
          <p:cNvSpPr txBox="1"/>
          <p:nvPr/>
        </p:nvSpPr>
        <p:spPr>
          <a:xfrm>
            <a:off x="6331930" y="5296141"/>
            <a:ext cx="2031325" cy="646331"/>
          </a:xfrm>
          <a:prstGeom prst="rect">
            <a:avLst/>
          </a:prstGeom>
          <a:noFill/>
          <a:ln>
            <a:noFill/>
          </a:ln>
        </p:spPr>
        <p:txBody>
          <a:bodyPr wrap="none" rtlCol="0">
            <a:spAutoFit/>
          </a:bodyPr>
          <a:lstStyle/>
          <a:p>
            <a:r>
              <a:rPr lang="ja-JP" altLang="en-US">
                <a:latin typeface="Noto Sans CJK JP" panose="020B0500000000000000" pitchFamily="34" charset="-128"/>
                <a:ea typeface="Noto Sans CJK JP" panose="020B0500000000000000" pitchFamily="34" charset="-128"/>
              </a:rPr>
              <a:t>ポインタが正しい</a:t>
            </a:r>
            <a:endParaRPr lang="en-US" altLang="ja-JP" dirty="0">
              <a:latin typeface="Noto Sans CJK JP" panose="020B0500000000000000" pitchFamily="34" charset="-128"/>
              <a:ea typeface="Noto Sans CJK JP" panose="020B0500000000000000" pitchFamily="34" charset="-128"/>
            </a:endParaRPr>
          </a:p>
          <a:p>
            <a:r>
              <a:rPr lang="ja-JP" altLang="en-US">
                <a:latin typeface="Noto Sans CJK JP" panose="020B0500000000000000" pitchFamily="34" charset="-128"/>
                <a:ea typeface="Noto Sans CJK JP" panose="020B0500000000000000" pitchFamily="34" charset="-128"/>
              </a:rPr>
              <a:t>データを指さない</a:t>
            </a:r>
          </a:p>
        </p:txBody>
      </p:sp>
      <p:sp>
        <p:nvSpPr>
          <p:cNvPr id="36" name="TextBox 29">
            <a:extLst>
              <a:ext uri="{FF2B5EF4-FFF2-40B4-BE49-F238E27FC236}">
                <a16:creationId xmlns:a16="http://schemas.microsoft.com/office/drawing/2014/main" xmlns="" id="{B1015592-771D-974D-9976-9D49171A8BF5}"/>
              </a:ext>
            </a:extLst>
          </p:cNvPr>
          <p:cNvSpPr txBox="1"/>
          <p:nvPr/>
        </p:nvSpPr>
        <p:spPr>
          <a:xfrm>
            <a:off x="1004334" y="4325941"/>
            <a:ext cx="2403222" cy="369332"/>
          </a:xfrm>
          <a:prstGeom prst="rect">
            <a:avLst/>
          </a:prstGeom>
          <a:noFill/>
        </p:spPr>
        <p:txBody>
          <a:bodyPr wrap="none" rtlCol="0">
            <a:spAutoFit/>
          </a:bodyPr>
          <a:lstStyle/>
          <a:p>
            <a:r>
              <a:rPr kumimoji="1" lang="en-US" altLang="ja-JP" b="1" dirty="0">
                <a:latin typeface="MS Gothic" charset="-128"/>
                <a:ea typeface="MS Gothic" charset="-128"/>
                <a:cs typeface="MS Gothic" charset="-128"/>
              </a:rPr>
              <a:t>SGX</a:t>
            </a:r>
            <a:r>
              <a:rPr kumimoji="1" lang="ja-JP" altLang="en-US" b="1" dirty="0">
                <a:latin typeface="MS Gothic" charset="-128"/>
                <a:ea typeface="MS Gothic" charset="-128"/>
                <a:cs typeface="MS Gothic" charset="-128"/>
              </a:rPr>
              <a:t>アプリケーション</a:t>
            </a:r>
          </a:p>
        </p:txBody>
      </p:sp>
      <p:sp>
        <p:nvSpPr>
          <p:cNvPr id="37" name="TextBox 7">
            <a:extLst>
              <a:ext uri="{FF2B5EF4-FFF2-40B4-BE49-F238E27FC236}">
                <a16:creationId xmlns:a16="http://schemas.microsoft.com/office/drawing/2014/main" xmlns="" id="{C6FD888E-8886-8249-9A11-4A1884864C2B}"/>
              </a:ext>
            </a:extLst>
          </p:cNvPr>
          <p:cNvSpPr txBox="1"/>
          <p:nvPr/>
        </p:nvSpPr>
        <p:spPr>
          <a:xfrm>
            <a:off x="3928708" y="4325941"/>
            <a:ext cx="2403222" cy="369332"/>
          </a:xfrm>
          <a:prstGeom prst="rect">
            <a:avLst/>
          </a:prstGeom>
          <a:noFill/>
        </p:spPr>
        <p:txBody>
          <a:bodyPr wrap="none" rtlCol="0">
            <a:spAutoFit/>
          </a:bodyPr>
          <a:lstStyle/>
          <a:p>
            <a:r>
              <a:rPr kumimoji="1" lang="en-US" altLang="ja-JP" b="1" dirty="0">
                <a:latin typeface="MS Gothic" charset="-128"/>
                <a:ea typeface="MS Gothic" charset="-128"/>
                <a:cs typeface="MS Gothic" charset="-128"/>
              </a:rPr>
              <a:t>SGX</a:t>
            </a:r>
            <a:r>
              <a:rPr kumimoji="1" lang="ja-JP" altLang="en-US" b="1" dirty="0">
                <a:latin typeface="MS Gothic" charset="-128"/>
                <a:ea typeface="MS Gothic" charset="-128"/>
                <a:cs typeface="MS Gothic" charset="-128"/>
              </a:rPr>
              <a:t>アプリケーション</a:t>
            </a:r>
          </a:p>
        </p:txBody>
      </p:sp>
      <p:cxnSp>
        <p:nvCxnSpPr>
          <p:cNvPr id="38" name="直線コネクタ 37">
            <a:extLst>
              <a:ext uri="{FF2B5EF4-FFF2-40B4-BE49-F238E27FC236}">
                <a16:creationId xmlns:a16="http://schemas.microsoft.com/office/drawing/2014/main" xmlns="" id="{28AA23D4-6F1F-DC45-91CA-6541B6C6B357}"/>
              </a:ext>
            </a:extLst>
          </p:cNvPr>
          <p:cNvCxnSpPr/>
          <p:nvPr/>
        </p:nvCxnSpPr>
        <p:spPr>
          <a:xfrm>
            <a:off x="2687025" y="5573989"/>
            <a:ext cx="1663519" cy="535197"/>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xmlns="" id="{46DDFA0E-2ED7-634F-8887-A1071BE1350D}"/>
              </a:ext>
            </a:extLst>
          </p:cNvPr>
          <p:cNvCxnSpPr/>
          <p:nvPr/>
        </p:nvCxnSpPr>
        <p:spPr>
          <a:xfrm>
            <a:off x="2687025" y="5202161"/>
            <a:ext cx="1663519" cy="535197"/>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xmlns="" id="{0514E4D2-0EF9-B545-846D-3A5B0B8BC1D5}"/>
              </a:ext>
            </a:extLst>
          </p:cNvPr>
          <p:cNvCxnSpPr>
            <a:cxnSpLocks/>
            <a:endCxn id="34" idx="2"/>
          </p:cNvCxnSpPr>
          <p:nvPr/>
        </p:nvCxnSpPr>
        <p:spPr>
          <a:xfrm>
            <a:off x="2734052" y="5426832"/>
            <a:ext cx="2828126" cy="17287"/>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1" name="右カーブ矢印 11">
            <a:extLst>
              <a:ext uri="{FF2B5EF4-FFF2-40B4-BE49-F238E27FC236}">
                <a16:creationId xmlns:a16="http://schemas.microsoft.com/office/drawing/2014/main" xmlns="" id="{DB07AB1A-16DB-5742-8502-825280E0C902}"/>
              </a:ext>
            </a:extLst>
          </p:cNvPr>
          <p:cNvSpPr/>
          <p:nvPr/>
        </p:nvSpPr>
        <p:spPr>
          <a:xfrm flipH="1">
            <a:off x="2751981" y="5275693"/>
            <a:ext cx="788266" cy="181294"/>
          </a:xfrm>
          <a:prstGeom prst="curvedRightArrow">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rgbClr val="FF0000"/>
              </a:solidFill>
              <a:latin typeface="MS PGothic" charset="-128"/>
              <a:ea typeface="MS PGothic" charset="-128"/>
              <a:cs typeface="MS PGothic" charset="-128"/>
            </a:endParaRPr>
          </a:p>
        </p:txBody>
      </p:sp>
    </p:spTree>
    <p:extLst>
      <p:ext uri="{BB962C8B-B14F-4D97-AF65-F5344CB8AC3E}">
        <p14:creationId xmlns:p14="http://schemas.microsoft.com/office/powerpoint/2010/main" val="24232151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DF399C64-5DCB-EB49-A86F-E52232BC7CA8}"/>
              </a:ext>
            </a:extLst>
          </p:cNvPr>
          <p:cNvSpPr>
            <a:spLocks noGrp="1"/>
          </p:cNvSpPr>
          <p:nvPr>
            <p:ph type="title"/>
          </p:nvPr>
        </p:nvSpPr>
        <p:spPr/>
        <p:txBody>
          <a:bodyPr/>
          <a:lstStyle/>
          <a:p>
            <a:r>
              <a:rPr kumimoji="1" lang="en-US" altLang="ja-JP" dirty="0"/>
              <a:t>Enclave</a:t>
            </a:r>
            <a:r>
              <a:rPr kumimoji="1" lang="ja-JP" altLang="en-US"/>
              <a:t>のその他のメモリ領域</a:t>
            </a:r>
          </a:p>
        </p:txBody>
      </p:sp>
      <p:sp>
        <p:nvSpPr>
          <p:cNvPr id="3" name="コンテンツ プレースホルダー 2">
            <a:extLst>
              <a:ext uri="{FF2B5EF4-FFF2-40B4-BE49-F238E27FC236}">
                <a16:creationId xmlns:a16="http://schemas.microsoft.com/office/drawing/2014/main" xmlns="" id="{3DFF6D23-F7C7-C147-9BE6-177E61EA5B4E}"/>
              </a:ext>
            </a:extLst>
          </p:cNvPr>
          <p:cNvSpPr>
            <a:spLocks noGrp="1"/>
          </p:cNvSpPr>
          <p:nvPr>
            <p:ph idx="1"/>
          </p:nvPr>
        </p:nvSpPr>
        <p:spPr>
          <a:xfrm>
            <a:off x="561662" y="1847851"/>
            <a:ext cx="8020675" cy="4351338"/>
          </a:xfrm>
        </p:spPr>
        <p:txBody>
          <a:bodyPr/>
          <a:lstStyle/>
          <a:p>
            <a:r>
              <a:rPr lang="en-US" altLang="ja-JP" dirty="0"/>
              <a:t>Enclave</a:t>
            </a:r>
            <a:r>
              <a:rPr lang="ja-JP" altLang="en-US"/>
              <a:t>メモリ上にはスタック領域も存在</a:t>
            </a:r>
            <a:endParaRPr lang="en-US" altLang="ja-JP" dirty="0"/>
          </a:p>
          <a:p>
            <a:pPr lvl="1"/>
            <a:r>
              <a:rPr lang="ja-JP" altLang="en-US"/>
              <a:t>マイ グレーション時に</a:t>
            </a:r>
            <a:r>
              <a:rPr lang="en-US" altLang="ja-JP" dirty="0"/>
              <a:t>Enclave</a:t>
            </a:r>
            <a:r>
              <a:rPr lang="ja-JP" altLang="en-US"/>
              <a:t>内の</a:t>
            </a:r>
            <a:r>
              <a:rPr lang="en-US" altLang="ja-JP" dirty="0"/>
              <a:t>ECALL</a:t>
            </a:r>
            <a:r>
              <a:rPr lang="ja-JP" altLang="en-US"/>
              <a:t>関数が実行中</a:t>
            </a:r>
            <a:r>
              <a:rPr lang="ja-JP" altLang="en-US">
                <a:solidFill>
                  <a:srgbClr val="FF0000"/>
                </a:solidFill>
              </a:rPr>
              <a:t>でない</a:t>
            </a:r>
            <a:r>
              <a:rPr lang="ja-JP" altLang="en-US"/>
              <a:t>ことを想定</a:t>
            </a:r>
            <a:endParaRPr lang="en-US" altLang="ja-JP" dirty="0"/>
          </a:p>
          <a:p>
            <a:pPr lvl="1"/>
            <a:r>
              <a:rPr lang="ja-JP" altLang="en-US"/>
              <a:t>そのためスタック領域のデータの保存は行なわない</a:t>
            </a:r>
            <a:endParaRPr lang="en-US" altLang="ja-JP" dirty="0"/>
          </a:p>
          <a:p>
            <a:pPr lvl="1"/>
            <a:endParaRPr lang="en-US" altLang="ja-JP" dirty="0"/>
          </a:p>
          <a:p>
            <a:r>
              <a:rPr lang="ja-JP" altLang="en-US"/>
              <a:t>コード領域も存在</a:t>
            </a:r>
            <a:endParaRPr lang="en-US" altLang="ja-JP" dirty="0"/>
          </a:p>
          <a:p>
            <a:pPr lvl="1"/>
            <a:r>
              <a:rPr lang="ja-JP" altLang="en-US"/>
              <a:t>移送先で</a:t>
            </a:r>
            <a:r>
              <a:rPr lang="en-US" altLang="ja-JP" dirty="0"/>
              <a:t>Enclave</a:t>
            </a:r>
            <a:r>
              <a:rPr lang="ja-JP" altLang="en-US"/>
              <a:t>を再作成する際にプログラムがロードされる</a:t>
            </a:r>
            <a:endParaRPr lang="en-US" altLang="ja-JP" dirty="0"/>
          </a:p>
          <a:p>
            <a:pPr lvl="1"/>
            <a:r>
              <a:rPr lang="ja-JP" altLang="en-US"/>
              <a:t>そのためコード領域についても保存しない</a:t>
            </a:r>
          </a:p>
          <a:p>
            <a:endParaRPr kumimoji="1" lang="ja-JP" altLang="en-US"/>
          </a:p>
        </p:txBody>
      </p:sp>
      <p:sp>
        <p:nvSpPr>
          <p:cNvPr id="4" name="スライド番号プレースホルダー 3">
            <a:extLst>
              <a:ext uri="{FF2B5EF4-FFF2-40B4-BE49-F238E27FC236}">
                <a16:creationId xmlns:a16="http://schemas.microsoft.com/office/drawing/2014/main" xmlns="" id="{8BE992F9-A559-7540-A147-70712E0A4B83}"/>
              </a:ext>
            </a:extLst>
          </p:cNvPr>
          <p:cNvSpPr>
            <a:spLocks noGrp="1"/>
          </p:cNvSpPr>
          <p:nvPr>
            <p:ph type="sldNum" sz="quarter" idx="12"/>
          </p:nvPr>
        </p:nvSpPr>
        <p:spPr/>
        <p:txBody>
          <a:bodyPr/>
          <a:lstStyle/>
          <a:p>
            <a:fld id="{C6BF4F0F-E9AC-E14D-8A5B-B9D0A2FE0313}" type="slidenum">
              <a:rPr lang="ja-JP" altLang="en-US" smtClean="0"/>
              <a:pPr/>
              <a:t>27</a:t>
            </a:fld>
            <a:endParaRPr lang="ja-JP" altLang="en-US" dirty="0"/>
          </a:p>
        </p:txBody>
      </p:sp>
    </p:spTree>
    <p:extLst>
      <p:ext uri="{BB962C8B-B14F-4D97-AF65-F5344CB8AC3E}">
        <p14:creationId xmlns:p14="http://schemas.microsoft.com/office/powerpoint/2010/main" val="11493232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正方形/長方形 20">
            <a:extLst>
              <a:ext uri="{FF2B5EF4-FFF2-40B4-BE49-F238E27FC236}">
                <a16:creationId xmlns:a16="http://schemas.microsoft.com/office/drawing/2014/main" xmlns="" id="{F4A84CE1-250B-4D45-A278-671A82D024EC}"/>
              </a:ext>
            </a:extLst>
          </p:cNvPr>
          <p:cNvSpPr/>
          <p:nvPr/>
        </p:nvSpPr>
        <p:spPr>
          <a:xfrm>
            <a:off x="1668974" y="3640583"/>
            <a:ext cx="7132421" cy="2332568"/>
          </a:xfrm>
          <a:prstGeom prst="rect">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rgbClr val="FF0000"/>
              </a:solidFill>
              <a:latin typeface="MS PGothic" charset="-128"/>
              <a:ea typeface="MS PGothic" charset="-128"/>
              <a:cs typeface="MS PGothic" charset="-128"/>
            </a:endParaRPr>
          </a:p>
        </p:txBody>
      </p:sp>
      <p:sp>
        <p:nvSpPr>
          <p:cNvPr id="33" name="正方形/長方形 29">
            <a:extLst>
              <a:ext uri="{FF2B5EF4-FFF2-40B4-BE49-F238E27FC236}">
                <a16:creationId xmlns:a16="http://schemas.microsoft.com/office/drawing/2014/main" xmlns="" id="{F4B16482-F175-9745-8CFC-9E79020749CB}"/>
              </a:ext>
            </a:extLst>
          </p:cNvPr>
          <p:cNvSpPr/>
          <p:nvPr/>
        </p:nvSpPr>
        <p:spPr>
          <a:xfrm>
            <a:off x="6909507" y="4553446"/>
            <a:ext cx="1706309" cy="1098244"/>
          </a:xfrm>
          <a:prstGeom prst="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chemeClr val="tx1"/>
                </a:solidFill>
                <a:latin typeface="MS PGothic" charset="-128"/>
                <a:ea typeface="MS PGothic" charset="-128"/>
                <a:cs typeface="MS PGothic" charset="-128"/>
              </a:rPr>
              <a:t>Enclave</a:t>
            </a:r>
          </a:p>
          <a:p>
            <a:pPr algn="ctr"/>
            <a:endParaRPr kumimoji="1" lang="en-US" altLang="ja-JP" sz="3600" dirty="0">
              <a:solidFill>
                <a:schemeClr val="tx1"/>
              </a:solidFill>
              <a:latin typeface="MS PGothic" charset="-128"/>
              <a:ea typeface="MS PGothic" charset="-128"/>
              <a:cs typeface="MS PGothic" charset="-128"/>
            </a:endParaRPr>
          </a:p>
        </p:txBody>
      </p:sp>
      <p:sp>
        <p:nvSpPr>
          <p:cNvPr id="35" name="正方形/長方形 43">
            <a:extLst>
              <a:ext uri="{FF2B5EF4-FFF2-40B4-BE49-F238E27FC236}">
                <a16:creationId xmlns:a16="http://schemas.microsoft.com/office/drawing/2014/main" xmlns="" id="{A2B13D35-83BA-8641-92C8-CEFB8E74F5B9}"/>
              </a:ext>
            </a:extLst>
          </p:cNvPr>
          <p:cNvSpPr/>
          <p:nvPr/>
        </p:nvSpPr>
        <p:spPr>
          <a:xfrm>
            <a:off x="7030467" y="5232505"/>
            <a:ext cx="1519393" cy="353770"/>
          </a:xfrm>
          <a:prstGeom prst="rect">
            <a:avLst/>
          </a:prstGeom>
          <a:solidFill>
            <a:schemeClr val="accent5">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a:solidFill>
                  <a:schemeClr val="tx1"/>
                </a:solidFill>
                <a:latin typeface="MS PGothic" charset="-128"/>
                <a:ea typeface="MS PGothic" charset="-128"/>
                <a:cs typeface="MS PGothic" charset="-128"/>
              </a:rPr>
              <a:t>ライブラリ</a:t>
            </a:r>
          </a:p>
        </p:txBody>
      </p:sp>
      <p:sp>
        <p:nvSpPr>
          <p:cNvPr id="37" name="正方形/長方形 45">
            <a:extLst>
              <a:ext uri="{FF2B5EF4-FFF2-40B4-BE49-F238E27FC236}">
                <a16:creationId xmlns:a16="http://schemas.microsoft.com/office/drawing/2014/main" xmlns="" id="{42035718-1C5B-544A-9743-243B72BFDEA6}"/>
              </a:ext>
            </a:extLst>
          </p:cNvPr>
          <p:cNvSpPr/>
          <p:nvPr/>
        </p:nvSpPr>
        <p:spPr>
          <a:xfrm>
            <a:off x="1985771" y="5180149"/>
            <a:ext cx="1635754" cy="718629"/>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err="1">
                <a:solidFill>
                  <a:schemeClr val="tx1"/>
                </a:solidFill>
                <a:latin typeface="MS PGothic" charset="-128"/>
                <a:ea typeface="MS PGothic" charset="-128"/>
                <a:cs typeface="MS PGothic" charset="-128"/>
              </a:rPr>
              <a:t>MigSGX</a:t>
            </a:r>
          </a:p>
          <a:p>
            <a:pPr algn="ctr"/>
            <a:r>
              <a:rPr kumimoji="1" lang="ja-JP" altLang="en-US" sz="2400">
                <a:solidFill>
                  <a:schemeClr val="tx1"/>
                </a:solidFill>
                <a:latin typeface="MS PGothic" charset="-128"/>
                <a:ea typeface="MS PGothic" charset="-128"/>
                <a:cs typeface="MS PGothic" charset="-128"/>
              </a:rPr>
              <a:t>マネージャ</a:t>
            </a:r>
            <a:endParaRPr lang="en-US" altLang="ja-JP" sz="2400" dirty="0">
              <a:solidFill>
                <a:schemeClr val="tx1"/>
              </a:solidFill>
              <a:latin typeface="MS PGothic" charset="-128"/>
              <a:ea typeface="MS PGothic" charset="-128"/>
              <a:cs typeface="MS PGothic" charset="-128"/>
            </a:endParaRPr>
          </a:p>
        </p:txBody>
      </p:sp>
      <p:sp>
        <p:nvSpPr>
          <p:cNvPr id="38" name="TextBox 14">
            <a:extLst>
              <a:ext uri="{FF2B5EF4-FFF2-40B4-BE49-F238E27FC236}">
                <a16:creationId xmlns:a16="http://schemas.microsoft.com/office/drawing/2014/main" xmlns="" id="{1B6848EC-29EF-514E-8B81-ED02BCA4A5C2}"/>
              </a:ext>
            </a:extLst>
          </p:cNvPr>
          <p:cNvSpPr txBox="1"/>
          <p:nvPr/>
        </p:nvSpPr>
        <p:spPr>
          <a:xfrm>
            <a:off x="817205" y="3798197"/>
            <a:ext cx="646331" cy="369332"/>
          </a:xfrm>
          <a:prstGeom prst="rect">
            <a:avLst/>
          </a:prstGeom>
          <a:noFill/>
        </p:spPr>
        <p:txBody>
          <a:bodyPr wrap="none" rtlCol="0">
            <a:spAutoFit/>
          </a:bodyPr>
          <a:lstStyle/>
          <a:p>
            <a:r>
              <a:rPr kumimoji="1" lang="ja-JP" altLang="en-US" b="1" dirty="0"/>
              <a:t>転送</a:t>
            </a:r>
          </a:p>
        </p:txBody>
      </p:sp>
      <p:sp>
        <p:nvSpPr>
          <p:cNvPr id="39" name="Curved Down Arrow 15">
            <a:extLst>
              <a:ext uri="{FF2B5EF4-FFF2-40B4-BE49-F238E27FC236}">
                <a16:creationId xmlns:a16="http://schemas.microsoft.com/office/drawing/2014/main" xmlns="" id="{B29CD8FF-3C7F-7E44-9646-1B37852C9F7D}"/>
              </a:ext>
            </a:extLst>
          </p:cNvPr>
          <p:cNvSpPr/>
          <p:nvPr/>
        </p:nvSpPr>
        <p:spPr>
          <a:xfrm>
            <a:off x="364437" y="4202543"/>
            <a:ext cx="1551866" cy="350903"/>
          </a:xfrm>
          <a:prstGeom prst="curvedDown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a:solidFill>
                <a:schemeClr val="tx1"/>
              </a:solidFill>
              <a:latin typeface="MS PGothic" charset="-128"/>
              <a:ea typeface="MS PGothic" charset="-128"/>
              <a:cs typeface="MS PGothic" charset="-128"/>
            </a:endParaRPr>
          </a:p>
        </p:txBody>
      </p:sp>
      <p:sp>
        <p:nvSpPr>
          <p:cNvPr id="41" name="正方形/長方形 24">
            <a:extLst>
              <a:ext uri="{FF2B5EF4-FFF2-40B4-BE49-F238E27FC236}">
                <a16:creationId xmlns:a16="http://schemas.microsoft.com/office/drawing/2014/main" xmlns="" id="{239C62D1-F352-9B43-8A29-CDEDBD657D3D}"/>
              </a:ext>
            </a:extLst>
          </p:cNvPr>
          <p:cNvSpPr/>
          <p:nvPr/>
        </p:nvSpPr>
        <p:spPr>
          <a:xfrm>
            <a:off x="4653347" y="5233371"/>
            <a:ext cx="1481575" cy="388277"/>
          </a:xfrm>
          <a:prstGeom prst="rect">
            <a:avLst/>
          </a:prstGeom>
          <a:solidFill>
            <a:schemeClr val="accent5">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a:solidFill>
                  <a:schemeClr val="tx1"/>
                </a:solidFill>
                <a:latin typeface="MS PGothic" charset="-128"/>
                <a:ea typeface="MS PGothic" charset="-128"/>
                <a:cs typeface="MS PGothic" charset="-128"/>
              </a:rPr>
              <a:t>ランタイム</a:t>
            </a:r>
            <a:endParaRPr kumimoji="1" lang="ja-JP" altLang="en-US" sz="2400">
              <a:solidFill>
                <a:schemeClr val="tx1"/>
              </a:solidFill>
              <a:latin typeface="MS PGothic" charset="-128"/>
              <a:ea typeface="MS PGothic" charset="-128"/>
              <a:cs typeface="MS PGothic" charset="-128"/>
            </a:endParaRPr>
          </a:p>
        </p:txBody>
      </p:sp>
      <p:sp>
        <p:nvSpPr>
          <p:cNvPr id="42" name="正方形/長方形 41">
            <a:extLst>
              <a:ext uri="{FF2B5EF4-FFF2-40B4-BE49-F238E27FC236}">
                <a16:creationId xmlns:a16="http://schemas.microsoft.com/office/drawing/2014/main" xmlns="" id="{77607FEC-3A84-644A-9456-758DCCD12B2F}"/>
              </a:ext>
            </a:extLst>
          </p:cNvPr>
          <p:cNvSpPr/>
          <p:nvPr/>
        </p:nvSpPr>
        <p:spPr>
          <a:xfrm>
            <a:off x="4427918" y="4302327"/>
            <a:ext cx="4290875" cy="142367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rgbClr val="FF0000"/>
              </a:solidFill>
              <a:latin typeface="MS PGothic" charset="-128"/>
              <a:ea typeface="MS PGothic" charset="-128"/>
              <a:cs typeface="MS PGothic" charset="-128"/>
            </a:endParaRPr>
          </a:p>
        </p:txBody>
      </p:sp>
      <p:sp>
        <p:nvSpPr>
          <p:cNvPr id="43" name="テキスト ボックス 42">
            <a:extLst>
              <a:ext uri="{FF2B5EF4-FFF2-40B4-BE49-F238E27FC236}">
                <a16:creationId xmlns:a16="http://schemas.microsoft.com/office/drawing/2014/main" xmlns="" id="{554F8F4B-9AFE-B645-956C-8A3E98764F25}"/>
              </a:ext>
            </a:extLst>
          </p:cNvPr>
          <p:cNvSpPr txBox="1"/>
          <p:nvPr/>
        </p:nvSpPr>
        <p:spPr>
          <a:xfrm>
            <a:off x="5239268" y="3903901"/>
            <a:ext cx="2676001" cy="400110"/>
          </a:xfrm>
          <a:prstGeom prst="rect">
            <a:avLst/>
          </a:prstGeom>
          <a:noFill/>
          <a:ln w="25400">
            <a:noFill/>
          </a:ln>
        </p:spPr>
        <p:txBody>
          <a:bodyPr wrap="square" rtlCol="0">
            <a:spAutoFit/>
          </a:bodyPr>
          <a:lstStyle/>
          <a:p>
            <a:r>
              <a:rPr kumimoji="1" lang="en-US" altLang="ja-JP" sz="2000" b="1" dirty="0"/>
              <a:t>SGX</a:t>
            </a:r>
            <a:r>
              <a:rPr kumimoji="1" lang="ja-JP" altLang="en-US" sz="2000" b="1"/>
              <a:t>アプリケーション</a:t>
            </a:r>
            <a:endParaRPr kumimoji="1" lang="en-US" altLang="ja-JP" sz="2000" b="1" dirty="0"/>
          </a:p>
        </p:txBody>
      </p:sp>
      <p:cxnSp>
        <p:nvCxnSpPr>
          <p:cNvPr id="45" name="直線矢印コネクタ 46">
            <a:extLst>
              <a:ext uri="{FF2B5EF4-FFF2-40B4-BE49-F238E27FC236}">
                <a16:creationId xmlns:a16="http://schemas.microsoft.com/office/drawing/2014/main" xmlns="" id="{567296D1-32B8-404C-8A3E-018CC69C077E}"/>
              </a:ext>
            </a:extLst>
          </p:cNvPr>
          <p:cNvCxnSpPr>
            <a:cxnSpLocks/>
            <a:endCxn id="37" idx="3"/>
          </p:cNvCxnSpPr>
          <p:nvPr/>
        </p:nvCxnSpPr>
        <p:spPr>
          <a:xfrm flipH="1">
            <a:off x="3621525" y="5515213"/>
            <a:ext cx="969522" cy="24251"/>
          </a:xfrm>
          <a:prstGeom prst="straightConnector1">
            <a:avLst/>
          </a:prstGeom>
          <a:ln w="9525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直線矢印コネクタ 46">
            <a:extLst>
              <a:ext uri="{FF2B5EF4-FFF2-40B4-BE49-F238E27FC236}">
                <a16:creationId xmlns:a16="http://schemas.microsoft.com/office/drawing/2014/main" xmlns="" id="{3F042944-CED7-8248-A710-93DF8DAE4988}"/>
              </a:ext>
            </a:extLst>
          </p:cNvPr>
          <p:cNvCxnSpPr>
            <a:cxnSpLocks/>
          </p:cNvCxnSpPr>
          <p:nvPr/>
        </p:nvCxnSpPr>
        <p:spPr>
          <a:xfrm flipH="1">
            <a:off x="6104874" y="5427509"/>
            <a:ext cx="925593" cy="6867"/>
          </a:xfrm>
          <a:prstGeom prst="straightConnector1">
            <a:avLst/>
          </a:prstGeom>
          <a:ln w="9525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xmlns="" id="{B240699A-6917-CD4D-B51C-AC52EAC641C7}"/>
              </a:ext>
            </a:extLst>
          </p:cNvPr>
          <p:cNvSpPr/>
          <p:nvPr/>
        </p:nvSpPr>
        <p:spPr>
          <a:xfrm>
            <a:off x="2214386" y="3717868"/>
            <a:ext cx="1382170" cy="795981"/>
          </a:xfrm>
          <a:prstGeom prst="rect">
            <a:avLst/>
          </a:prstGeom>
          <a:solidFill>
            <a:schemeClr val="accent6">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a:solidFill>
                  <a:schemeClr val="tx1"/>
                </a:solidFill>
                <a:latin typeface="MS PGothic" charset="-128"/>
                <a:ea typeface="MS PGothic" charset="-128"/>
                <a:cs typeface="MS PGothic" charset="-128"/>
              </a:rPr>
              <a:t>メモリ等の</a:t>
            </a:r>
            <a:r>
              <a:rPr lang="en-US" altLang="ja-JP" sz="2000" dirty="0">
                <a:solidFill>
                  <a:schemeClr val="tx1"/>
                </a:solidFill>
                <a:latin typeface="MS PGothic" charset="-128"/>
                <a:ea typeface="MS PGothic" charset="-128"/>
                <a:cs typeface="MS PGothic" charset="-128"/>
              </a:rPr>
              <a:t/>
            </a:r>
            <a:br>
              <a:rPr lang="en-US" altLang="ja-JP" sz="2000" dirty="0">
                <a:solidFill>
                  <a:schemeClr val="tx1"/>
                </a:solidFill>
                <a:latin typeface="MS PGothic" charset="-128"/>
                <a:ea typeface="MS PGothic" charset="-128"/>
                <a:cs typeface="MS PGothic" charset="-128"/>
              </a:rPr>
            </a:br>
            <a:r>
              <a:rPr lang="ja-JP" altLang="en-US" sz="2000">
                <a:solidFill>
                  <a:schemeClr val="tx1"/>
                </a:solidFill>
                <a:latin typeface="MS PGothic" charset="-128"/>
                <a:ea typeface="MS PGothic" charset="-128"/>
                <a:cs typeface="MS PGothic" charset="-128"/>
              </a:rPr>
              <a:t>状態</a:t>
            </a:r>
            <a:endParaRPr kumimoji="1" lang="en-US" altLang="ja-JP" sz="2000" dirty="0">
              <a:solidFill>
                <a:schemeClr val="tx1"/>
              </a:solidFill>
              <a:latin typeface="MS PGothic" charset="-128"/>
              <a:ea typeface="MS PGothic" charset="-128"/>
              <a:cs typeface="MS PGothic" charset="-128"/>
            </a:endParaRPr>
          </a:p>
        </p:txBody>
      </p:sp>
      <p:sp>
        <p:nvSpPr>
          <p:cNvPr id="50" name="正方形/長方形 49">
            <a:extLst>
              <a:ext uri="{FF2B5EF4-FFF2-40B4-BE49-F238E27FC236}">
                <a16:creationId xmlns:a16="http://schemas.microsoft.com/office/drawing/2014/main" xmlns="" id="{C9762B64-A4FB-4549-BD16-1A0318DC1602}"/>
              </a:ext>
            </a:extLst>
          </p:cNvPr>
          <p:cNvSpPr/>
          <p:nvPr/>
        </p:nvSpPr>
        <p:spPr>
          <a:xfrm>
            <a:off x="1771951" y="4688272"/>
            <a:ext cx="2072214" cy="398758"/>
          </a:xfrm>
          <a:prstGeom prst="rect">
            <a:avLst/>
          </a:prstGeom>
          <a:solidFill>
            <a:srgbClr val="FF6C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latin typeface="MS PGothic" panose="020B0600070205080204" pitchFamily="34" charset="-128"/>
                <a:ea typeface="MS PGothic" panose="020B0600070205080204" pitchFamily="34" charset="-128"/>
              </a:rPr>
              <a:t>暗号化状態データ</a:t>
            </a:r>
            <a:endParaRPr kumimoji="1" lang="ja-JP" altLang="en-US" dirty="0">
              <a:solidFill>
                <a:schemeClr val="tx1"/>
              </a:solidFill>
              <a:latin typeface="MS PGothic" panose="020B0600070205080204" pitchFamily="34" charset="-128"/>
              <a:ea typeface="MS PGothic" panose="020B0600070205080204" pitchFamily="34" charset="-128"/>
            </a:endParaRPr>
          </a:p>
        </p:txBody>
      </p:sp>
      <p:sp>
        <p:nvSpPr>
          <p:cNvPr id="44" name="右矢印 43">
            <a:extLst>
              <a:ext uri="{FF2B5EF4-FFF2-40B4-BE49-F238E27FC236}">
                <a16:creationId xmlns:a16="http://schemas.microsoft.com/office/drawing/2014/main" xmlns="" id="{EB228404-4E0E-4945-B1BC-5E0A5A3F2B25}"/>
              </a:ext>
            </a:extLst>
          </p:cNvPr>
          <p:cNvSpPr/>
          <p:nvPr/>
        </p:nvSpPr>
        <p:spPr>
          <a:xfrm>
            <a:off x="3947142" y="4593337"/>
            <a:ext cx="3011920" cy="603086"/>
          </a:xfrm>
          <a:prstGeom prst="rightArrow">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tx1"/>
                </a:solidFill>
                <a:latin typeface="MS PGothic" charset="-128"/>
                <a:ea typeface="MS PGothic" charset="-128"/>
                <a:cs typeface="MS PGothic" charset="-128"/>
              </a:rPr>
              <a:t>復元</a:t>
            </a:r>
          </a:p>
        </p:txBody>
      </p:sp>
      <p:sp>
        <p:nvSpPr>
          <p:cNvPr id="47" name="右矢印 46">
            <a:extLst>
              <a:ext uri="{FF2B5EF4-FFF2-40B4-BE49-F238E27FC236}">
                <a16:creationId xmlns:a16="http://schemas.microsoft.com/office/drawing/2014/main" xmlns="" id="{BE233DCC-D5D7-2B45-BEBD-E0B3B9829A3F}"/>
              </a:ext>
            </a:extLst>
          </p:cNvPr>
          <p:cNvSpPr/>
          <p:nvPr/>
        </p:nvSpPr>
        <p:spPr>
          <a:xfrm rot="1142037">
            <a:off x="3603493" y="3998605"/>
            <a:ext cx="963122" cy="510629"/>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tx1"/>
                </a:solidFill>
                <a:latin typeface="MS PGothic" charset="-128"/>
                <a:ea typeface="MS PGothic" charset="-128"/>
                <a:cs typeface="MS PGothic" charset="-128"/>
              </a:rPr>
              <a:t>復元</a:t>
            </a:r>
          </a:p>
        </p:txBody>
      </p:sp>
      <p:sp>
        <p:nvSpPr>
          <p:cNvPr id="5" name="TextBox 4"/>
          <p:cNvSpPr txBox="1"/>
          <p:nvPr/>
        </p:nvSpPr>
        <p:spPr>
          <a:xfrm>
            <a:off x="2838201" y="2654978"/>
            <a:ext cx="1569660" cy="369332"/>
          </a:xfrm>
          <a:prstGeom prst="rect">
            <a:avLst/>
          </a:prstGeom>
          <a:noFill/>
        </p:spPr>
        <p:txBody>
          <a:bodyPr wrap="none" rtlCol="0">
            <a:spAutoFit/>
          </a:bodyPr>
          <a:lstStyle/>
          <a:p>
            <a:r>
              <a:rPr kumimoji="1" lang="ja-JP" altLang="en-US" b="1" dirty="0"/>
              <a:t>移送元</a:t>
            </a:r>
            <a:r>
              <a:rPr lang="ja-JP" altLang="en-US" b="1" dirty="0"/>
              <a:t>ホスト</a:t>
            </a:r>
            <a:endParaRPr kumimoji="1" lang="ja-JP" altLang="en-US" b="1" dirty="0"/>
          </a:p>
        </p:txBody>
      </p:sp>
      <p:sp>
        <p:nvSpPr>
          <p:cNvPr id="32" name="正方形/長方形 20">
            <a:extLst>
              <a:ext uri="{FF2B5EF4-FFF2-40B4-BE49-F238E27FC236}">
                <a16:creationId xmlns:a16="http://schemas.microsoft.com/office/drawing/2014/main" xmlns="" id="{B4358942-4946-5841-9BB5-3BD08D9C9854}"/>
              </a:ext>
            </a:extLst>
          </p:cNvPr>
          <p:cNvSpPr/>
          <p:nvPr/>
        </p:nvSpPr>
        <p:spPr>
          <a:xfrm>
            <a:off x="108819" y="239843"/>
            <a:ext cx="6968464" cy="2414456"/>
          </a:xfrm>
          <a:prstGeom prst="rect">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rgbClr val="FF0000"/>
              </a:solidFill>
              <a:latin typeface="MS PGothic" charset="-128"/>
              <a:ea typeface="MS PGothic" charset="-128"/>
              <a:cs typeface="MS PGothic" charset="-128"/>
            </a:endParaRPr>
          </a:p>
        </p:txBody>
      </p:sp>
      <p:sp>
        <p:nvSpPr>
          <p:cNvPr id="20" name="テキスト ボックス 19">
            <a:extLst>
              <a:ext uri="{FF2B5EF4-FFF2-40B4-BE49-F238E27FC236}">
                <a16:creationId xmlns:a16="http://schemas.microsoft.com/office/drawing/2014/main" xmlns="" id="{FF76AB83-2041-554A-841C-2C64448626A8}"/>
              </a:ext>
            </a:extLst>
          </p:cNvPr>
          <p:cNvSpPr txBox="1"/>
          <p:nvPr/>
        </p:nvSpPr>
        <p:spPr>
          <a:xfrm>
            <a:off x="810443" y="708710"/>
            <a:ext cx="2697722" cy="400110"/>
          </a:xfrm>
          <a:prstGeom prst="rect">
            <a:avLst/>
          </a:prstGeom>
          <a:noFill/>
          <a:ln w="25400">
            <a:noFill/>
          </a:ln>
        </p:spPr>
        <p:txBody>
          <a:bodyPr wrap="square" rtlCol="0">
            <a:spAutoFit/>
          </a:bodyPr>
          <a:lstStyle/>
          <a:p>
            <a:r>
              <a:rPr kumimoji="1" lang="en-US" altLang="ja-JP" sz="2000" b="1" dirty="0"/>
              <a:t>SGX</a:t>
            </a:r>
            <a:r>
              <a:rPr kumimoji="1" lang="ja-JP" altLang="en-US" sz="2000" b="1"/>
              <a:t>アプリケーション</a:t>
            </a:r>
            <a:endParaRPr kumimoji="1" lang="en-US" altLang="ja-JP" sz="2000" b="1" dirty="0"/>
          </a:p>
        </p:txBody>
      </p:sp>
      <p:sp>
        <p:nvSpPr>
          <p:cNvPr id="21" name="正方形/長方形 20">
            <a:extLst>
              <a:ext uri="{FF2B5EF4-FFF2-40B4-BE49-F238E27FC236}">
                <a16:creationId xmlns:a16="http://schemas.microsoft.com/office/drawing/2014/main" xmlns="" id="{B4358942-4946-5841-9BB5-3BD08D9C9854}"/>
              </a:ext>
            </a:extLst>
          </p:cNvPr>
          <p:cNvSpPr/>
          <p:nvPr/>
        </p:nvSpPr>
        <p:spPr>
          <a:xfrm>
            <a:off x="347356" y="1050479"/>
            <a:ext cx="3663041" cy="131087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rgbClr val="FF0000"/>
              </a:solidFill>
              <a:latin typeface="MS PGothic" charset="-128"/>
              <a:ea typeface="MS PGothic" charset="-128"/>
              <a:cs typeface="MS PGothic" charset="-128"/>
            </a:endParaRPr>
          </a:p>
        </p:txBody>
      </p:sp>
      <p:sp>
        <p:nvSpPr>
          <p:cNvPr id="23" name="正方形/長方形 22">
            <a:extLst>
              <a:ext uri="{FF2B5EF4-FFF2-40B4-BE49-F238E27FC236}">
                <a16:creationId xmlns:a16="http://schemas.microsoft.com/office/drawing/2014/main" xmlns="" id="{AA52B7DA-F4F8-0A4F-A1E4-C7D91F2A6249}"/>
              </a:ext>
            </a:extLst>
          </p:cNvPr>
          <p:cNvSpPr/>
          <p:nvPr/>
        </p:nvSpPr>
        <p:spPr>
          <a:xfrm>
            <a:off x="392631" y="1156792"/>
            <a:ext cx="1706309" cy="1098244"/>
          </a:xfrm>
          <a:prstGeom prst="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chemeClr val="tx1"/>
                </a:solidFill>
                <a:latin typeface="MS PGothic" charset="-128"/>
                <a:ea typeface="MS PGothic" charset="-128"/>
                <a:cs typeface="MS PGothic" charset="-128"/>
              </a:rPr>
              <a:t>Enclave</a:t>
            </a:r>
            <a:endParaRPr kumimoji="1" lang="en-US" altLang="ja-JP" sz="2400" dirty="0">
              <a:solidFill>
                <a:schemeClr val="tx1"/>
              </a:solidFill>
              <a:latin typeface="MS PGothic" charset="-128"/>
              <a:ea typeface="MS PGothic" charset="-128"/>
              <a:cs typeface="MS PGothic" charset="-128"/>
            </a:endParaRPr>
          </a:p>
          <a:p>
            <a:pPr algn="ctr"/>
            <a:endParaRPr kumimoji="1" lang="en-US" altLang="ja-JP" sz="3600" dirty="0">
              <a:solidFill>
                <a:schemeClr val="tx1"/>
              </a:solidFill>
              <a:latin typeface="MS PGothic" charset="-128"/>
              <a:ea typeface="MS PGothic" charset="-128"/>
              <a:cs typeface="MS PGothic" charset="-128"/>
            </a:endParaRPr>
          </a:p>
        </p:txBody>
      </p:sp>
      <p:sp>
        <p:nvSpPr>
          <p:cNvPr id="24" name="正方形/長方形 23">
            <a:extLst>
              <a:ext uri="{FF2B5EF4-FFF2-40B4-BE49-F238E27FC236}">
                <a16:creationId xmlns:a16="http://schemas.microsoft.com/office/drawing/2014/main" xmlns="" id="{EB34AEB1-4499-FE4B-B1A1-5AAA0F6A7C49}"/>
              </a:ext>
            </a:extLst>
          </p:cNvPr>
          <p:cNvSpPr/>
          <p:nvPr/>
        </p:nvSpPr>
        <p:spPr>
          <a:xfrm>
            <a:off x="469266" y="1826754"/>
            <a:ext cx="1519393" cy="353770"/>
          </a:xfrm>
          <a:prstGeom prst="rect">
            <a:avLst/>
          </a:prstGeom>
          <a:solidFill>
            <a:schemeClr val="accent5">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MS PGothic" charset="-128"/>
                <a:ea typeface="MS PGothic" charset="-128"/>
                <a:cs typeface="MS PGothic" charset="-128"/>
              </a:rPr>
              <a:t>ライブラリ</a:t>
            </a:r>
          </a:p>
        </p:txBody>
      </p:sp>
      <p:sp>
        <p:nvSpPr>
          <p:cNvPr id="25" name="正方形/長方形 24">
            <a:extLst>
              <a:ext uri="{FF2B5EF4-FFF2-40B4-BE49-F238E27FC236}">
                <a16:creationId xmlns:a16="http://schemas.microsoft.com/office/drawing/2014/main" xmlns="" id="{3B9FE151-59DF-D643-BC71-521BF4E0C178}"/>
              </a:ext>
            </a:extLst>
          </p:cNvPr>
          <p:cNvSpPr/>
          <p:nvPr/>
        </p:nvSpPr>
        <p:spPr>
          <a:xfrm>
            <a:off x="2465567" y="1887064"/>
            <a:ext cx="1481575" cy="388277"/>
          </a:xfrm>
          <a:prstGeom prst="rect">
            <a:avLst/>
          </a:prstGeom>
          <a:solidFill>
            <a:schemeClr val="accent5">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a:solidFill>
                  <a:schemeClr val="tx1"/>
                </a:solidFill>
                <a:latin typeface="MS PGothic" charset="-128"/>
                <a:ea typeface="MS PGothic" charset="-128"/>
                <a:cs typeface="MS PGothic" charset="-128"/>
              </a:rPr>
              <a:t>ランタイム</a:t>
            </a:r>
            <a:endParaRPr kumimoji="1" lang="ja-JP" altLang="en-US" sz="2400">
              <a:solidFill>
                <a:schemeClr val="tx1"/>
              </a:solidFill>
              <a:latin typeface="MS PGothic" charset="-128"/>
              <a:ea typeface="MS PGothic" charset="-128"/>
              <a:cs typeface="MS PGothic" charset="-128"/>
            </a:endParaRPr>
          </a:p>
        </p:txBody>
      </p:sp>
      <p:sp>
        <p:nvSpPr>
          <p:cNvPr id="28" name="正方形/長方形 27">
            <a:extLst>
              <a:ext uri="{FF2B5EF4-FFF2-40B4-BE49-F238E27FC236}">
                <a16:creationId xmlns:a16="http://schemas.microsoft.com/office/drawing/2014/main" xmlns="" id="{0D918791-68CE-264D-8FD0-5ECFFA8EF6FF}"/>
              </a:ext>
            </a:extLst>
          </p:cNvPr>
          <p:cNvSpPr/>
          <p:nvPr/>
        </p:nvSpPr>
        <p:spPr>
          <a:xfrm>
            <a:off x="4822746" y="1740165"/>
            <a:ext cx="1743961" cy="796737"/>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err="1">
                <a:solidFill>
                  <a:schemeClr val="tx1"/>
                </a:solidFill>
                <a:latin typeface="MS PGothic" charset="-128"/>
                <a:ea typeface="MS PGothic" charset="-128"/>
                <a:cs typeface="MS PGothic" charset="-128"/>
              </a:rPr>
              <a:t>MigSGX</a:t>
            </a:r>
          </a:p>
          <a:p>
            <a:pPr algn="ctr"/>
            <a:r>
              <a:rPr kumimoji="1" lang="ja-JP" altLang="en-US" sz="2400">
                <a:solidFill>
                  <a:schemeClr val="tx1"/>
                </a:solidFill>
                <a:latin typeface="MS PGothic" charset="-128"/>
                <a:ea typeface="MS PGothic" charset="-128"/>
                <a:cs typeface="MS PGothic" charset="-128"/>
              </a:rPr>
              <a:t>マネージャ</a:t>
            </a:r>
            <a:endParaRPr lang="en-US" altLang="ja-JP" sz="2400" dirty="0">
              <a:solidFill>
                <a:schemeClr val="tx1"/>
              </a:solidFill>
              <a:latin typeface="MS PGothic" charset="-128"/>
              <a:ea typeface="MS PGothic" charset="-128"/>
              <a:cs typeface="MS PGothic" charset="-128"/>
            </a:endParaRPr>
          </a:p>
        </p:txBody>
      </p:sp>
      <p:cxnSp>
        <p:nvCxnSpPr>
          <p:cNvPr id="31" name="直線矢印コネクタ 30">
            <a:extLst>
              <a:ext uri="{FF2B5EF4-FFF2-40B4-BE49-F238E27FC236}">
                <a16:creationId xmlns:a16="http://schemas.microsoft.com/office/drawing/2014/main" xmlns="" id="{70FB3CD2-724D-3D42-A20C-D17835F71FE0}"/>
              </a:ext>
            </a:extLst>
          </p:cNvPr>
          <p:cNvCxnSpPr>
            <a:cxnSpLocks/>
            <a:stCxn id="28" idx="1"/>
            <a:endCxn id="25" idx="3"/>
          </p:cNvCxnSpPr>
          <p:nvPr/>
        </p:nvCxnSpPr>
        <p:spPr>
          <a:xfrm flipH="1" flipV="1">
            <a:off x="3947142" y="2081203"/>
            <a:ext cx="875604" cy="57331"/>
          </a:xfrm>
          <a:prstGeom prst="straightConnector1">
            <a:avLst/>
          </a:prstGeom>
          <a:ln w="952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正方形/長方形 35">
            <a:extLst>
              <a:ext uri="{FF2B5EF4-FFF2-40B4-BE49-F238E27FC236}">
                <a16:creationId xmlns:a16="http://schemas.microsoft.com/office/drawing/2014/main" xmlns="" id="{4FE1C891-05A1-BD4B-8847-8CA4741AE362}"/>
              </a:ext>
            </a:extLst>
          </p:cNvPr>
          <p:cNvSpPr/>
          <p:nvPr/>
        </p:nvSpPr>
        <p:spPr>
          <a:xfrm>
            <a:off x="4591047" y="1288170"/>
            <a:ext cx="2072214" cy="398758"/>
          </a:xfrm>
          <a:prstGeom prst="rect">
            <a:avLst/>
          </a:prstGeom>
          <a:solidFill>
            <a:srgbClr val="FF6C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latin typeface="MS PGothic" panose="020B0600070205080204" pitchFamily="34" charset="-128"/>
                <a:ea typeface="MS PGothic" panose="020B0600070205080204" pitchFamily="34" charset="-128"/>
              </a:rPr>
              <a:t>暗号化状態データ</a:t>
            </a:r>
            <a:endParaRPr kumimoji="1" lang="ja-JP" altLang="en-US" dirty="0">
              <a:solidFill>
                <a:schemeClr val="tx1"/>
              </a:solidFill>
              <a:latin typeface="MS PGothic" panose="020B0600070205080204" pitchFamily="34" charset="-128"/>
              <a:ea typeface="MS PGothic" panose="020B0600070205080204" pitchFamily="34" charset="-128"/>
            </a:endParaRPr>
          </a:p>
        </p:txBody>
      </p:sp>
      <p:sp>
        <p:nvSpPr>
          <p:cNvPr id="40" name="右矢印 39">
            <a:extLst>
              <a:ext uri="{FF2B5EF4-FFF2-40B4-BE49-F238E27FC236}">
                <a16:creationId xmlns:a16="http://schemas.microsoft.com/office/drawing/2014/main" xmlns="" id="{F636ED7B-D99A-9C4B-A0C2-96B9CBF46B3D}"/>
              </a:ext>
            </a:extLst>
          </p:cNvPr>
          <p:cNvSpPr/>
          <p:nvPr/>
        </p:nvSpPr>
        <p:spPr>
          <a:xfrm>
            <a:off x="1959646" y="1275538"/>
            <a:ext cx="2607294" cy="512573"/>
          </a:xfrm>
          <a:prstGeom prst="rightArrow">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tx1"/>
                </a:solidFill>
                <a:latin typeface="MS PGothic" charset="-128"/>
                <a:ea typeface="MS PGothic" charset="-128"/>
                <a:cs typeface="MS PGothic" charset="-128"/>
              </a:rPr>
              <a:t>保存</a:t>
            </a:r>
          </a:p>
        </p:txBody>
      </p:sp>
      <p:sp>
        <p:nvSpPr>
          <p:cNvPr id="8" name="Curved Down Arrow 7"/>
          <p:cNvSpPr/>
          <p:nvPr/>
        </p:nvSpPr>
        <p:spPr>
          <a:xfrm>
            <a:off x="6912306" y="925841"/>
            <a:ext cx="1551866" cy="350903"/>
          </a:xfrm>
          <a:prstGeom prst="curvedDown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a:solidFill>
                <a:schemeClr val="tx1"/>
              </a:solidFill>
              <a:latin typeface="MS PGothic" charset="-128"/>
              <a:ea typeface="MS PGothic" charset="-128"/>
              <a:cs typeface="MS PGothic" charset="-128"/>
            </a:endParaRPr>
          </a:p>
        </p:txBody>
      </p:sp>
      <p:sp>
        <p:nvSpPr>
          <p:cNvPr id="10" name="TextBox 9"/>
          <p:cNvSpPr txBox="1"/>
          <p:nvPr/>
        </p:nvSpPr>
        <p:spPr>
          <a:xfrm>
            <a:off x="7413419" y="556509"/>
            <a:ext cx="646331" cy="369332"/>
          </a:xfrm>
          <a:prstGeom prst="rect">
            <a:avLst/>
          </a:prstGeom>
          <a:noFill/>
        </p:spPr>
        <p:txBody>
          <a:bodyPr wrap="none" rtlCol="0">
            <a:spAutoFit/>
          </a:bodyPr>
          <a:lstStyle/>
          <a:p>
            <a:r>
              <a:rPr kumimoji="1" lang="ja-JP" altLang="en-US" b="1" dirty="0"/>
              <a:t>転送</a:t>
            </a:r>
          </a:p>
        </p:txBody>
      </p:sp>
      <p:sp>
        <p:nvSpPr>
          <p:cNvPr id="12" name="正方形/長方形 11">
            <a:extLst>
              <a:ext uri="{FF2B5EF4-FFF2-40B4-BE49-F238E27FC236}">
                <a16:creationId xmlns:a16="http://schemas.microsoft.com/office/drawing/2014/main" xmlns="" id="{3FDE32E8-3351-AE4A-8424-A54ADF71788B}"/>
              </a:ext>
            </a:extLst>
          </p:cNvPr>
          <p:cNvSpPr/>
          <p:nvPr/>
        </p:nvSpPr>
        <p:spPr>
          <a:xfrm>
            <a:off x="5239268" y="346563"/>
            <a:ext cx="1382170" cy="795981"/>
          </a:xfrm>
          <a:prstGeom prst="rect">
            <a:avLst/>
          </a:prstGeom>
          <a:solidFill>
            <a:schemeClr val="accent6">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a:solidFill>
                  <a:schemeClr val="tx1"/>
                </a:solidFill>
                <a:latin typeface="MS PGothic" charset="-128"/>
                <a:ea typeface="MS PGothic" charset="-128"/>
                <a:cs typeface="MS PGothic" charset="-128"/>
              </a:rPr>
              <a:t>メモリ等の</a:t>
            </a:r>
            <a:r>
              <a:rPr lang="en-US" altLang="ja-JP" sz="2000" dirty="0">
                <a:solidFill>
                  <a:schemeClr val="tx1"/>
                </a:solidFill>
                <a:latin typeface="MS PGothic" charset="-128"/>
                <a:ea typeface="MS PGothic" charset="-128"/>
                <a:cs typeface="MS PGothic" charset="-128"/>
              </a:rPr>
              <a:t/>
            </a:r>
            <a:br>
              <a:rPr lang="en-US" altLang="ja-JP" sz="2000" dirty="0">
                <a:solidFill>
                  <a:schemeClr val="tx1"/>
                </a:solidFill>
                <a:latin typeface="MS PGothic" charset="-128"/>
                <a:ea typeface="MS PGothic" charset="-128"/>
                <a:cs typeface="MS PGothic" charset="-128"/>
              </a:rPr>
            </a:br>
            <a:r>
              <a:rPr lang="ja-JP" altLang="en-US" sz="2000">
                <a:solidFill>
                  <a:schemeClr val="tx1"/>
                </a:solidFill>
                <a:latin typeface="MS PGothic" charset="-128"/>
                <a:ea typeface="MS PGothic" charset="-128"/>
                <a:cs typeface="MS PGothic" charset="-128"/>
              </a:rPr>
              <a:t>状態</a:t>
            </a:r>
            <a:endParaRPr kumimoji="1" lang="en-US" altLang="ja-JP" sz="2000" dirty="0">
              <a:solidFill>
                <a:schemeClr val="tx1"/>
              </a:solidFill>
              <a:latin typeface="MS PGothic" charset="-128"/>
              <a:ea typeface="MS PGothic" charset="-128"/>
              <a:cs typeface="MS PGothic" charset="-128"/>
            </a:endParaRPr>
          </a:p>
        </p:txBody>
      </p:sp>
      <p:cxnSp>
        <p:nvCxnSpPr>
          <p:cNvPr id="22" name="直線矢印コネクタ 30">
            <a:extLst>
              <a:ext uri="{FF2B5EF4-FFF2-40B4-BE49-F238E27FC236}">
                <a16:creationId xmlns:a16="http://schemas.microsoft.com/office/drawing/2014/main" xmlns="" id="{35851C53-ADAB-B944-BA12-34B2527F1F4C}"/>
              </a:ext>
            </a:extLst>
          </p:cNvPr>
          <p:cNvCxnSpPr>
            <a:cxnSpLocks/>
            <a:endCxn id="24" idx="3"/>
          </p:cNvCxnSpPr>
          <p:nvPr/>
        </p:nvCxnSpPr>
        <p:spPr>
          <a:xfrm flipH="1" flipV="1">
            <a:off x="1988659" y="2003639"/>
            <a:ext cx="499016" cy="107770"/>
          </a:xfrm>
          <a:prstGeom prst="straightConnector1">
            <a:avLst/>
          </a:prstGeom>
          <a:ln w="952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右矢印 25">
            <a:extLst>
              <a:ext uri="{FF2B5EF4-FFF2-40B4-BE49-F238E27FC236}">
                <a16:creationId xmlns:a16="http://schemas.microsoft.com/office/drawing/2014/main" xmlns="" id="{E78B0B61-616D-2A42-BEB0-E35C557777F0}"/>
              </a:ext>
            </a:extLst>
          </p:cNvPr>
          <p:cNvSpPr/>
          <p:nvPr/>
        </p:nvSpPr>
        <p:spPr>
          <a:xfrm rot="20655887">
            <a:off x="4315017" y="710032"/>
            <a:ext cx="733291" cy="510629"/>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tx1"/>
                </a:solidFill>
                <a:latin typeface="MS PGothic" charset="-128"/>
                <a:ea typeface="MS PGothic" charset="-128"/>
                <a:cs typeface="MS PGothic" charset="-128"/>
              </a:rPr>
              <a:t>取得</a:t>
            </a:r>
          </a:p>
        </p:txBody>
      </p:sp>
      <p:sp>
        <p:nvSpPr>
          <p:cNvPr id="30" name="TextBox 4">
            <a:extLst>
              <a:ext uri="{FF2B5EF4-FFF2-40B4-BE49-F238E27FC236}">
                <a16:creationId xmlns:a16="http://schemas.microsoft.com/office/drawing/2014/main" xmlns="" id="{FFC830F9-17B1-2D47-9424-2DB11F79271C}"/>
              </a:ext>
            </a:extLst>
          </p:cNvPr>
          <p:cNvSpPr txBox="1"/>
          <p:nvPr/>
        </p:nvSpPr>
        <p:spPr>
          <a:xfrm>
            <a:off x="4382947" y="5973151"/>
            <a:ext cx="1569660" cy="369332"/>
          </a:xfrm>
          <a:prstGeom prst="rect">
            <a:avLst/>
          </a:prstGeom>
          <a:noFill/>
        </p:spPr>
        <p:txBody>
          <a:bodyPr wrap="none" rtlCol="0">
            <a:spAutoFit/>
          </a:bodyPr>
          <a:lstStyle/>
          <a:p>
            <a:r>
              <a:rPr kumimoji="1" lang="ja-JP" altLang="en-US" b="1" dirty="0"/>
              <a:t>移送先</a:t>
            </a:r>
            <a:r>
              <a:rPr lang="ja-JP" altLang="en-US" b="1" dirty="0"/>
              <a:t>ホスト</a:t>
            </a:r>
            <a:endParaRPr kumimoji="1" lang="ja-JP" altLang="en-US" b="1" dirty="0"/>
          </a:p>
        </p:txBody>
      </p:sp>
    </p:spTree>
    <p:extLst>
      <p:ext uri="{BB962C8B-B14F-4D97-AF65-F5344CB8AC3E}">
        <p14:creationId xmlns:p14="http://schemas.microsoft.com/office/powerpoint/2010/main" val="41809166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linds(horizontal)">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linds(horizontal)">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40"/>
                                        </p:tgtEl>
                                      </p:cBhvr>
                                    </p:animEffect>
                                    <p:set>
                                      <p:cBhvr>
                                        <p:cTn id="27" dur="1" fill="hold">
                                          <p:stCondLst>
                                            <p:cond delay="499"/>
                                          </p:stCondLst>
                                        </p:cTn>
                                        <p:tgtEl>
                                          <p:spTgt spid="40"/>
                                        </p:tgtEl>
                                        <p:attrNameLst>
                                          <p:attrName>style.visibility</p:attrName>
                                        </p:attrNameLst>
                                      </p:cBhvr>
                                      <p:to>
                                        <p:strVal val="hidden"/>
                                      </p:to>
                                    </p:set>
                                  </p:childTnLst>
                                </p:cTn>
                              </p:par>
                              <p:par>
                                <p:cTn id="28" presetID="3" presetClass="exit" presetSubtype="10" fill="hold" nodeType="withEffect">
                                  <p:stCondLst>
                                    <p:cond delay="0"/>
                                  </p:stCondLst>
                                  <p:childTnLst>
                                    <p:animEffect transition="out" filter="blinds(horizontal)">
                                      <p:cBhvr>
                                        <p:cTn id="29" dur="500"/>
                                        <p:tgtEl>
                                          <p:spTgt spid="22"/>
                                        </p:tgtEl>
                                      </p:cBhvr>
                                    </p:animEffect>
                                    <p:set>
                                      <p:cBhvr>
                                        <p:cTn id="30" dur="1" fill="hold">
                                          <p:stCondLst>
                                            <p:cond delay="499"/>
                                          </p:stCondLst>
                                        </p:cTn>
                                        <p:tgtEl>
                                          <p:spTgt spid="22"/>
                                        </p:tgtEl>
                                        <p:attrNameLst>
                                          <p:attrName>style.visibility</p:attrName>
                                        </p:attrNameLst>
                                      </p:cBhvr>
                                      <p:to>
                                        <p:strVal val="hidden"/>
                                      </p:to>
                                    </p:set>
                                  </p:childTnLst>
                                </p:cTn>
                              </p:par>
                              <p:par>
                                <p:cTn id="31" presetID="3" presetClass="exit" presetSubtype="10" fill="hold" grpId="0" nodeType="withEffect">
                                  <p:stCondLst>
                                    <p:cond delay="0"/>
                                  </p:stCondLst>
                                  <p:childTnLst>
                                    <p:animEffect transition="out" filter="blinds(horizontal)">
                                      <p:cBhvr>
                                        <p:cTn id="32" dur="500"/>
                                        <p:tgtEl>
                                          <p:spTgt spid="24"/>
                                        </p:tgtEl>
                                      </p:cBhvr>
                                    </p:animEffect>
                                    <p:set>
                                      <p:cBhvr>
                                        <p:cTn id="33" dur="1" fill="hold">
                                          <p:stCondLst>
                                            <p:cond delay="499"/>
                                          </p:stCondLst>
                                        </p:cTn>
                                        <p:tgtEl>
                                          <p:spTgt spid="24"/>
                                        </p:tgtEl>
                                        <p:attrNameLst>
                                          <p:attrName>style.visibility</p:attrName>
                                        </p:attrNameLst>
                                      </p:cBhvr>
                                      <p:to>
                                        <p:strVal val="hidden"/>
                                      </p:to>
                                    </p:set>
                                  </p:childTnLst>
                                </p:cTn>
                              </p:par>
                              <p:par>
                                <p:cTn id="34" presetID="3" presetClass="exit" presetSubtype="10" fill="hold" grpId="0" nodeType="withEffect">
                                  <p:stCondLst>
                                    <p:cond delay="0"/>
                                  </p:stCondLst>
                                  <p:childTnLst>
                                    <p:animEffect transition="out" filter="blinds(horizontal)">
                                      <p:cBhvr>
                                        <p:cTn id="35" dur="500"/>
                                        <p:tgtEl>
                                          <p:spTgt spid="23"/>
                                        </p:tgtEl>
                                      </p:cBhvr>
                                    </p:animEffect>
                                    <p:set>
                                      <p:cBhvr>
                                        <p:cTn id="36" dur="1" fill="hold">
                                          <p:stCondLst>
                                            <p:cond delay="499"/>
                                          </p:stCondLst>
                                        </p:cTn>
                                        <p:tgtEl>
                                          <p:spTgt spid="2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blinds(horizontal)">
                                      <p:cBhvr>
                                        <p:cTn id="41" dur="500"/>
                                        <p:tgtEl>
                                          <p:spTgt spid="34"/>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linds(horizontal)">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blinds(horizontal)">
                                      <p:cBhvr>
                                        <p:cTn id="51" dur="500"/>
                                        <p:tgtEl>
                                          <p:spTgt spid="10"/>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blinds(horizontal)">
                                      <p:cBhvr>
                                        <p:cTn id="54" dur="500"/>
                                        <p:tgtEl>
                                          <p:spTgt spid="8"/>
                                        </p:tgtEl>
                                      </p:cBhvr>
                                    </p:animEffect>
                                  </p:childTnLst>
                                </p:cTn>
                              </p:par>
                            </p:childTnLst>
                          </p:cTn>
                        </p:par>
                        <p:par>
                          <p:cTn id="55" fill="hold">
                            <p:stCondLst>
                              <p:cond delay="500"/>
                            </p:stCondLst>
                            <p:childTnLst>
                              <p:par>
                                <p:cTn id="56" presetID="0" presetClass="path" presetSubtype="0" accel="50000" decel="50000" fill="hold" grpId="1" nodeType="afterEffect">
                                  <p:stCondLst>
                                    <p:cond delay="0"/>
                                  </p:stCondLst>
                                  <p:childTnLst>
                                    <p:animMotion origin="layout" path="M -3.05556E-6 -2.22222E-6 L 0.45 -2.22222E-6 " pathEditMode="relative" rAng="0" ptsTypes="AA">
                                      <p:cBhvr>
                                        <p:cTn id="57" dur="1000" fill="hold"/>
                                        <p:tgtEl>
                                          <p:spTgt spid="12"/>
                                        </p:tgtEl>
                                        <p:attrNameLst>
                                          <p:attrName>ppt_x</p:attrName>
                                          <p:attrName>ppt_y</p:attrName>
                                        </p:attrNameLst>
                                      </p:cBhvr>
                                      <p:rCtr x="22500" y="0"/>
                                    </p:animMotion>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blinds(horizontal)">
                                      <p:cBhvr>
                                        <p:cTn id="62" dur="500"/>
                                        <p:tgtEl>
                                          <p:spTgt spid="38"/>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blinds(horizontal)">
                                      <p:cBhvr>
                                        <p:cTn id="65" dur="500"/>
                                        <p:tgtEl>
                                          <p:spTgt spid="39"/>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blinds(horizontal)">
                                      <p:cBhvr>
                                        <p:cTn id="70" dur="500"/>
                                        <p:tgtEl>
                                          <p:spTgt spid="47"/>
                                        </p:tgtEl>
                                      </p:cBhvr>
                                    </p:animEffect>
                                  </p:childTnLst>
                                </p:cTn>
                              </p:par>
                            </p:childTnLst>
                          </p:cTn>
                        </p:par>
                        <p:par>
                          <p:cTn id="71" fill="hold">
                            <p:stCondLst>
                              <p:cond delay="500"/>
                            </p:stCondLst>
                            <p:childTnLst>
                              <p:par>
                                <p:cTn id="72" presetID="3" presetClass="entr" presetSubtype="10" fill="hold" grpId="0" nodeType="afterEffect">
                                  <p:stCondLst>
                                    <p:cond delay="500"/>
                                  </p:stCondLst>
                                  <p:childTnLst>
                                    <p:set>
                                      <p:cBhvr>
                                        <p:cTn id="73" dur="1" fill="hold">
                                          <p:stCondLst>
                                            <p:cond delay="0"/>
                                          </p:stCondLst>
                                        </p:cTn>
                                        <p:tgtEl>
                                          <p:spTgt spid="42"/>
                                        </p:tgtEl>
                                        <p:attrNameLst>
                                          <p:attrName>style.visibility</p:attrName>
                                        </p:attrNameLst>
                                      </p:cBhvr>
                                      <p:to>
                                        <p:strVal val="visible"/>
                                      </p:to>
                                    </p:set>
                                    <p:animEffect transition="in" filter="blinds(horizontal)">
                                      <p:cBhvr>
                                        <p:cTn id="74" dur="500"/>
                                        <p:tgtEl>
                                          <p:spTgt spid="42"/>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blinds(horizontal)">
                                      <p:cBhvr>
                                        <p:cTn id="77" dur="500"/>
                                        <p:tgtEl>
                                          <p:spTgt spid="41"/>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blinds(horizontal)">
                                      <p:cBhvr>
                                        <p:cTn id="80" dur="500"/>
                                        <p:tgtEl>
                                          <p:spTgt spid="33"/>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blinds(horizontal)">
                                      <p:cBhvr>
                                        <p:cTn id="83" dur="500"/>
                                        <p:tgtEl>
                                          <p:spTgt spid="35"/>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blinds(horizontal)">
                                      <p:cBhvr>
                                        <p:cTn id="86" dur="500"/>
                                        <p:tgtEl>
                                          <p:spTgt spid="43"/>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nodeType="click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blinds(horizontal)">
                                      <p:cBhvr>
                                        <p:cTn id="91" dur="500"/>
                                        <p:tgtEl>
                                          <p:spTgt spid="45"/>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nodeType="clickEffect">
                                  <p:stCondLst>
                                    <p:cond delay="0"/>
                                  </p:stCondLst>
                                  <p:childTnLst>
                                    <p:set>
                                      <p:cBhvr>
                                        <p:cTn id="95" dur="1" fill="hold">
                                          <p:stCondLst>
                                            <p:cond delay="0"/>
                                          </p:stCondLst>
                                        </p:cTn>
                                        <p:tgtEl>
                                          <p:spTgt spid="48"/>
                                        </p:tgtEl>
                                        <p:attrNameLst>
                                          <p:attrName>style.visibility</p:attrName>
                                        </p:attrNameLst>
                                      </p:cBhvr>
                                      <p:to>
                                        <p:strVal val="visible"/>
                                      </p:to>
                                    </p:set>
                                    <p:animEffect transition="in" filter="blinds(horizontal)">
                                      <p:cBhvr>
                                        <p:cTn id="96" dur="500"/>
                                        <p:tgtEl>
                                          <p:spTgt spid="48"/>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linds(horizontal)">
                                      <p:cBhvr>
                                        <p:cTn id="101" dur="500"/>
                                        <p:tgtEl>
                                          <p:spTgt spid="44"/>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49"/>
                                        </p:tgtEl>
                                        <p:attrNameLst>
                                          <p:attrName>style.visibility</p:attrName>
                                        </p:attrNameLst>
                                      </p:cBhvr>
                                      <p:to>
                                        <p:strVal val="visible"/>
                                      </p:to>
                                    </p:set>
                                    <p:animEffect transition="in" filter="blinds(horizontal)">
                                      <p:cBhvr>
                                        <p:cTn id="106" dur="500"/>
                                        <p:tgtEl>
                                          <p:spTgt spid="49"/>
                                        </p:tgtEl>
                                      </p:cBhvr>
                                    </p:animEffect>
                                  </p:childTnLst>
                                </p:cTn>
                              </p:par>
                            </p:childTnLst>
                          </p:cTn>
                        </p:par>
                        <p:par>
                          <p:cTn id="107" fill="hold">
                            <p:stCondLst>
                              <p:cond delay="500"/>
                            </p:stCondLst>
                            <p:childTnLst>
                              <p:par>
                                <p:cTn id="108" presetID="0" presetClass="path" presetSubtype="0" accel="50000" decel="50000" fill="hold" grpId="1" nodeType="afterEffect">
                                  <p:stCondLst>
                                    <p:cond delay="0"/>
                                  </p:stCondLst>
                                  <p:childTnLst>
                                    <p:animMotion origin="layout" path="M -3.05556E-6 -2.22222E-6 L 0.45 -2.22222E-6 " pathEditMode="relative" rAng="0" ptsTypes="AA">
                                      <p:cBhvr>
                                        <p:cTn id="109" dur="1000" fill="hold"/>
                                        <p:tgtEl>
                                          <p:spTgt spid="49"/>
                                        </p:tgtEl>
                                        <p:attrNameLst>
                                          <p:attrName>ppt_x</p:attrName>
                                          <p:attrName>ppt_y</p:attrName>
                                        </p:attrNameLst>
                                      </p:cBhvr>
                                      <p:rCtr x="22500" y="0"/>
                                    </p:animMotion>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50"/>
                                        </p:tgtEl>
                                        <p:attrNameLst>
                                          <p:attrName>style.visibility</p:attrName>
                                        </p:attrNameLst>
                                      </p:cBhvr>
                                      <p:to>
                                        <p:strVal val="visible"/>
                                      </p:to>
                                    </p:set>
                                    <p:animEffect transition="in" filter="blinds(horizontal)">
                                      <p:cBhvr>
                                        <p:cTn id="11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38" grpId="0"/>
      <p:bldP spid="39" grpId="0" animBg="1"/>
      <p:bldP spid="41" grpId="0" animBg="1"/>
      <p:bldP spid="42" grpId="0" animBg="1"/>
      <p:bldP spid="43" grpId="0"/>
      <p:bldP spid="49" grpId="0" animBg="1"/>
      <p:bldP spid="49" grpId="1" animBg="1"/>
      <p:bldP spid="50" grpId="0" animBg="1"/>
      <p:bldP spid="44" grpId="0" animBg="1"/>
      <p:bldP spid="47" grpId="0" animBg="1"/>
      <p:bldP spid="23" grpId="0" animBg="1"/>
      <p:bldP spid="24" grpId="0" animBg="1"/>
      <p:bldP spid="36" grpId="0" animBg="1"/>
      <p:bldP spid="40" grpId="0" animBg="1"/>
      <p:bldP spid="40" grpId="1" animBg="1"/>
      <p:bldP spid="8" grpId="0" animBg="1"/>
      <p:bldP spid="10" grpId="0"/>
      <p:bldP spid="12" grpId="0" animBg="1"/>
      <p:bldP spid="12" grpId="1" animBg="1"/>
      <p:bldP spid="34"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正方形/長方形 20">
            <a:extLst>
              <a:ext uri="{FF2B5EF4-FFF2-40B4-BE49-F238E27FC236}">
                <a16:creationId xmlns:a16="http://schemas.microsoft.com/office/drawing/2014/main" xmlns="" id="{F4A84CE1-250B-4D45-A278-671A82D024EC}"/>
              </a:ext>
            </a:extLst>
          </p:cNvPr>
          <p:cNvSpPr/>
          <p:nvPr/>
        </p:nvSpPr>
        <p:spPr>
          <a:xfrm>
            <a:off x="1214204" y="3640583"/>
            <a:ext cx="7587192" cy="2332568"/>
          </a:xfrm>
          <a:prstGeom prst="rect">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rgbClr val="FF0000"/>
              </a:solidFill>
              <a:latin typeface="MS PGothic" charset="-128"/>
              <a:ea typeface="MS PGothic" charset="-128"/>
              <a:cs typeface="MS PGothic" charset="-128"/>
            </a:endParaRPr>
          </a:p>
        </p:txBody>
      </p:sp>
      <p:sp>
        <p:nvSpPr>
          <p:cNvPr id="33" name="正方形/長方形 29">
            <a:extLst>
              <a:ext uri="{FF2B5EF4-FFF2-40B4-BE49-F238E27FC236}">
                <a16:creationId xmlns:a16="http://schemas.microsoft.com/office/drawing/2014/main" xmlns="" id="{F4B16482-F175-9745-8CFC-9E79020749CB}"/>
              </a:ext>
            </a:extLst>
          </p:cNvPr>
          <p:cNvSpPr/>
          <p:nvPr/>
        </p:nvSpPr>
        <p:spPr>
          <a:xfrm>
            <a:off x="6909507" y="4553446"/>
            <a:ext cx="1706309" cy="1098244"/>
          </a:xfrm>
          <a:prstGeom prst="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chemeClr val="tx1"/>
                </a:solidFill>
                <a:latin typeface="MS PGothic" charset="-128"/>
                <a:ea typeface="MS PGothic" charset="-128"/>
                <a:cs typeface="MS PGothic" charset="-128"/>
              </a:rPr>
              <a:t>Enclave</a:t>
            </a:r>
          </a:p>
          <a:p>
            <a:pPr algn="ctr"/>
            <a:endParaRPr kumimoji="1" lang="en-US" altLang="ja-JP" sz="3600" dirty="0">
              <a:solidFill>
                <a:schemeClr val="tx1"/>
              </a:solidFill>
              <a:latin typeface="MS PGothic" charset="-128"/>
              <a:ea typeface="MS PGothic" charset="-128"/>
              <a:cs typeface="MS PGothic" charset="-128"/>
            </a:endParaRPr>
          </a:p>
        </p:txBody>
      </p:sp>
      <p:sp>
        <p:nvSpPr>
          <p:cNvPr id="35" name="正方形/長方形 43">
            <a:extLst>
              <a:ext uri="{FF2B5EF4-FFF2-40B4-BE49-F238E27FC236}">
                <a16:creationId xmlns:a16="http://schemas.microsoft.com/office/drawing/2014/main" xmlns="" id="{A2B13D35-83BA-8641-92C8-CEFB8E74F5B9}"/>
              </a:ext>
            </a:extLst>
          </p:cNvPr>
          <p:cNvSpPr/>
          <p:nvPr/>
        </p:nvSpPr>
        <p:spPr>
          <a:xfrm>
            <a:off x="7030467" y="5232505"/>
            <a:ext cx="1519393" cy="353770"/>
          </a:xfrm>
          <a:prstGeom prst="rect">
            <a:avLst/>
          </a:prstGeom>
          <a:solidFill>
            <a:schemeClr val="accent5">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a:solidFill>
                  <a:schemeClr val="tx1"/>
                </a:solidFill>
                <a:latin typeface="MS PGothic" charset="-128"/>
                <a:ea typeface="MS PGothic" charset="-128"/>
                <a:cs typeface="MS PGothic" charset="-128"/>
              </a:rPr>
              <a:t>ライブラリ</a:t>
            </a:r>
          </a:p>
        </p:txBody>
      </p:sp>
      <p:sp>
        <p:nvSpPr>
          <p:cNvPr id="37" name="正方形/長方形 45">
            <a:extLst>
              <a:ext uri="{FF2B5EF4-FFF2-40B4-BE49-F238E27FC236}">
                <a16:creationId xmlns:a16="http://schemas.microsoft.com/office/drawing/2014/main" xmlns="" id="{42035718-1C5B-544A-9743-243B72BFDEA6}"/>
              </a:ext>
            </a:extLst>
          </p:cNvPr>
          <p:cNvSpPr/>
          <p:nvPr/>
        </p:nvSpPr>
        <p:spPr>
          <a:xfrm>
            <a:off x="1551056" y="5165159"/>
            <a:ext cx="1635754" cy="718629"/>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err="1">
                <a:solidFill>
                  <a:schemeClr val="tx1"/>
                </a:solidFill>
                <a:latin typeface="MS PGothic" charset="-128"/>
                <a:ea typeface="MS PGothic" charset="-128"/>
                <a:cs typeface="MS PGothic" charset="-128"/>
              </a:rPr>
              <a:t>MigSGX</a:t>
            </a:r>
          </a:p>
          <a:p>
            <a:pPr algn="ctr"/>
            <a:r>
              <a:rPr kumimoji="1" lang="ja-JP" altLang="en-US" sz="2400">
                <a:solidFill>
                  <a:schemeClr val="tx1"/>
                </a:solidFill>
                <a:latin typeface="MS PGothic" charset="-128"/>
                <a:ea typeface="MS PGothic" charset="-128"/>
                <a:cs typeface="MS PGothic" charset="-128"/>
              </a:rPr>
              <a:t>マネージャ</a:t>
            </a:r>
            <a:endParaRPr lang="en-US" altLang="ja-JP" sz="2400" dirty="0">
              <a:solidFill>
                <a:schemeClr val="tx1"/>
              </a:solidFill>
              <a:latin typeface="MS PGothic" charset="-128"/>
              <a:ea typeface="MS PGothic" charset="-128"/>
              <a:cs typeface="MS PGothic" charset="-128"/>
            </a:endParaRPr>
          </a:p>
        </p:txBody>
      </p:sp>
      <p:sp>
        <p:nvSpPr>
          <p:cNvPr id="38" name="TextBox 14">
            <a:extLst>
              <a:ext uri="{FF2B5EF4-FFF2-40B4-BE49-F238E27FC236}">
                <a16:creationId xmlns:a16="http://schemas.microsoft.com/office/drawing/2014/main" xmlns="" id="{1B6848EC-29EF-514E-8B81-ED02BCA4A5C2}"/>
              </a:ext>
            </a:extLst>
          </p:cNvPr>
          <p:cNvSpPr txBox="1"/>
          <p:nvPr/>
        </p:nvSpPr>
        <p:spPr>
          <a:xfrm>
            <a:off x="385070" y="3600084"/>
            <a:ext cx="800219" cy="461665"/>
          </a:xfrm>
          <a:prstGeom prst="rect">
            <a:avLst/>
          </a:prstGeom>
          <a:noFill/>
        </p:spPr>
        <p:txBody>
          <a:bodyPr wrap="none" rtlCol="0">
            <a:spAutoFit/>
          </a:bodyPr>
          <a:lstStyle/>
          <a:p>
            <a:r>
              <a:rPr kumimoji="1" lang="ja-JP" altLang="en-US" sz="2400" dirty="0">
                <a:latin typeface="MS PGothic" panose="020B0600070205080204" pitchFamily="34" charset="-128"/>
                <a:ea typeface="MS PGothic" panose="020B0600070205080204" pitchFamily="34" charset="-128"/>
              </a:rPr>
              <a:t>転送</a:t>
            </a:r>
            <a:endParaRPr kumimoji="1" lang="ja-JP" altLang="en-US" dirty="0">
              <a:latin typeface="MS PGothic" panose="020B0600070205080204" pitchFamily="34" charset="-128"/>
              <a:ea typeface="MS PGothic" panose="020B0600070205080204" pitchFamily="34" charset="-128"/>
            </a:endParaRPr>
          </a:p>
        </p:txBody>
      </p:sp>
      <p:sp>
        <p:nvSpPr>
          <p:cNvPr id="39" name="Curved Down Arrow 15">
            <a:extLst>
              <a:ext uri="{FF2B5EF4-FFF2-40B4-BE49-F238E27FC236}">
                <a16:creationId xmlns:a16="http://schemas.microsoft.com/office/drawing/2014/main" xmlns="" id="{B29CD8FF-3C7F-7E44-9646-1B37852C9F7D}"/>
              </a:ext>
            </a:extLst>
          </p:cNvPr>
          <p:cNvSpPr/>
          <p:nvPr/>
        </p:nvSpPr>
        <p:spPr>
          <a:xfrm>
            <a:off x="41272" y="4066801"/>
            <a:ext cx="1551866" cy="350903"/>
          </a:xfrm>
          <a:prstGeom prst="curvedDown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a:solidFill>
                <a:schemeClr val="tx1"/>
              </a:solidFill>
              <a:latin typeface="MS PGothic" charset="-128"/>
              <a:ea typeface="MS PGothic" charset="-128"/>
              <a:cs typeface="MS PGothic" charset="-128"/>
            </a:endParaRPr>
          </a:p>
        </p:txBody>
      </p:sp>
      <p:sp>
        <p:nvSpPr>
          <p:cNvPr id="41" name="正方形/長方形 24">
            <a:extLst>
              <a:ext uri="{FF2B5EF4-FFF2-40B4-BE49-F238E27FC236}">
                <a16:creationId xmlns:a16="http://schemas.microsoft.com/office/drawing/2014/main" xmlns="" id="{239C62D1-F352-9B43-8A29-CDEDBD657D3D}"/>
              </a:ext>
            </a:extLst>
          </p:cNvPr>
          <p:cNvSpPr/>
          <p:nvPr/>
        </p:nvSpPr>
        <p:spPr>
          <a:xfrm>
            <a:off x="4426989" y="5233370"/>
            <a:ext cx="1481575" cy="388277"/>
          </a:xfrm>
          <a:prstGeom prst="rect">
            <a:avLst/>
          </a:prstGeom>
          <a:solidFill>
            <a:schemeClr val="accent5">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a:solidFill>
                  <a:schemeClr val="tx1"/>
                </a:solidFill>
                <a:latin typeface="MS PGothic" charset="-128"/>
                <a:ea typeface="MS PGothic" charset="-128"/>
                <a:cs typeface="MS PGothic" charset="-128"/>
              </a:rPr>
              <a:t>ランタイム</a:t>
            </a:r>
            <a:endParaRPr kumimoji="1" lang="ja-JP" altLang="en-US" sz="2400">
              <a:solidFill>
                <a:schemeClr val="tx1"/>
              </a:solidFill>
              <a:latin typeface="MS PGothic" charset="-128"/>
              <a:ea typeface="MS PGothic" charset="-128"/>
              <a:cs typeface="MS PGothic" charset="-128"/>
            </a:endParaRPr>
          </a:p>
        </p:txBody>
      </p:sp>
      <p:sp>
        <p:nvSpPr>
          <p:cNvPr id="42" name="正方形/長方形 41">
            <a:extLst>
              <a:ext uri="{FF2B5EF4-FFF2-40B4-BE49-F238E27FC236}">
                <a16:creationId xmlns:a16="http://schemas.microsoft.com/office/drawing/2014/main" xmlns="" id="{77607FEC-3A84-644A-9456-758DCCD12B2F}"/>
              </a:ext>
            </a:extLst>
          </p:cNvPr>
          <p:cNvSpPr/>
          <p:nvPr/>
        </p:nvSpPr>
        <p:spPr>
          <a:xfrm>
            <a:off x="4156332" y="4302327"/>
            <a:ext cx="4562461" cy="142367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rgbClr val="FF0000"/>
              </a:solidFill>
              <a:latin typeface="MS PGothic" charset="-128"/>
              <a:ea typeface="MS PGothic" charset="-128"/>
              <a:cs typeface="MS PGothic" charset="-128"/>
            </a:endParaRPr>
          </a:p>
        </p:txBody>
      </p:sp>
      <p:sp>
        <p:nvSpPr>
          <p:cNvPr id="43" name="テキスト ボックス 42">
            <a:extLst>
              <a:ext uri="{FF2B5EF4-FFF2-40B4-BE49-F238E27FC236}">
                <a16:creationId xmlns:a16="http://schemas.microsoft.com/office/drawing/2014/main" xmlns="" id="{554F8F4B-9AFE-B645-956C-8A3E98764F25}"/>
              </a:ext>
            </a:extLst>
          </p:cNvPr>
          <p:cNvSpPr txBox="1"/>
          <p:nvPr/>
        </p:nvSpPr>
        <p:spPr>
          <a:xfrm>
            <a:off x="4549029" y="3814702"/>
            <a:ext cx="3777065" cy="461665"/>
          </a:xfrm>
          <a:prstGeom prst="rect">
            <a:avLst/>
          </a:prstGeom>
          <a:noFill/>
          <a:ln w="25400">
            <a:noFill/>
          </a:ln>
        </p:spPr>
        <p:txBody>
          <a:bodyPr wrap="square" rtlCol="0">
            <a:spAutoFit/>
          </a:bodyPr>
          <a:lstStyle/>
          <a:p>
            <a:pPr algn="ctr"/>
            <a:r>
              <a:rPr kumimoji="1" lang="en-US" altLang="ja-JP" sz="2400" dirty="0">
                <a:latin typeface="MS PGothic" panose="020B0600070205080204" pitchFamily="34" charset="-128"/>
                <a:ea typeface="MS PGothic" panose="020B0600070205080204" pitchFamily="34" charset="-128"/>
              </a:rPr>
              <a:t>SGX</a:t>
            </a:r>
            <a:r>
              <a:rPr kumimoji="1" lang="ja-JP" altLang="en-US" sz="2400">
                <a:latin typeface="MS PGothic" panose="020B0600070205080204" pitchFamily="34" charset="-128"/>
                <a:ea typeface="MS PGothic" panose="020B0600070205080204" pitchFamily="34" charset="-128"/>
              </a:rPr>
              <a:t>アプリケーション</a:t>
            </a:r>
            <a:endParaRPr kumimoji="1" lang="en-US" altLang="ja-JP" sz="2400" dirty="0">
              <a:latin typeface="MS PGothic" panose="020B0600070205080204" pitchFamily="34" charset="-128"/>
              <a:ea typeface="MS PGothic" panose="020B0600070205080204" pitchFamily="34" charset="-128"/>
            </a:endParaRPr>
          </a:p>
        </p:txBody>
      </p:sp>
      <p:cxnSp>
        <p:nvCxnSpPr>
          <p:cNvPr id="45" name="直線矢印コネクタ 46">
            <a:extLst>
              <a:ext uri="{FF2B5EF4-FFF2-40B4-BE49-F238E27FC236}">
                <a16:creationId xmlns:a16="http://schemas.microsoft.com/office/drawing/2014/main" xmlns="" id="{567296D1-32B8-404C-8A3E-018CC69C077E}"/>
              </a:ext>
            </a:extLst>
          </p:cNvPr>
          <p:cNvCxnSpPr>
            <a:cxnSpLocks/>
            <a:stCxn id="41" idx="1"/>
            <a:endCxn id="37" idx="3"/>
          </p:cNvCxnSpPr>
          <p:nvPr/>
        </p:nvCxnSpPr>
        <p:spPr>
          <a:xfrm flipH="1">
            <a:off x="3186810" y="5427509"/>
            <a:ext cx="1240179" cy="96965"/>
          </a:xfrm>
          <a:prstGeom prst="straightConnector1">
            <a:avLst/>
          </a:prstGeom>
          <a:ln w="9525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直線矢印コネクタ 46">
            <a:extLst>
              <a:ext uri="{FF2B5EF4-FFF2-40B4-BE49-F238E27FC236}">
                <a16:creationId xmlns:a16="http://schemas.microsoft.com/office/drawing/2014/main" xmlns="" id="{3F042944-CED7-8248-A710-93DF8DAE4988}"/>
              </a:ext>
            </a:extLst>
          </p:cNvPr>
          <p:cNvCxnSpPr>
            <a:cxnSpLocks/>
            <a:endCxn id="41" idx="3"/>
          </p:cNvCxnSpPr>
          <p:nvPr/>
        </p:nvCxnSpPr>
        <p:spPr>
          <a:xfrm flipH="1">
            <a:off x="5908564" y="5427509"/>
            <a:ext cx="1121904" cy="0"/>
          </a:xfrm>
          <a:prstGeom prst="straightConnector1">
            <a:avLst/>
          </a:prstGeom>
          <a:ln w="9525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xmlns="" id="{B240699A-6917-CD4D-B51C-AC52EAC641C7}"/>
              </a:ext>
            </a:extLst>
          </p:cNvPr>
          <p:cNvSpPr/>
          <p:nvPr/>
        </p:nvSpPr>
        <p:spPr>
          <a:xfrm>
            <a:off x="1779671" y="3702878"/>
            <a:ext cx="1382170" cy="795981"/>
          </a:xfrm>
          <a:prstGeom prst="rect">
            <a:avLst/>
          </a:prstGeom>
          <a:solidFill>
            <a:schemeClr val="accent6">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a:solidFill>
                  <a:schemeClr val="tx1"/>
                </a:solidFill>
                <a:latin typeface="MS PGothic" charset="-128"/>
                <a:ea typeface="MS PGothic" charset="-128"/>
                <a:cs typeface="MS PGothic" charset="-128"/>
              </a:rPr>
              <a:t>メモリ等の</a:t>
            </a:r>
            <a:r>
              <a:rPr lang="en-US" altLang="ja-JP" sz="2000" dirty="0">
                <a:solidFill>
                  <a:schemeClr val="tx1"/>
                </a:solidFill>
                <a:latin typeface="MS PGothic" charset="-128"/>
                <a:ea typeface="MS PGothic" charset="-128"/>
                <a:cs typeface="MS PGothic" charset="-128"/>
              </a:rPr>
              <a:t/>
            </a:r>
            <a:br>
              <a:rPr lang="en-US" altLang="ja-JP" sz="2000" dirty="0">
                <a:solidFill>
                  <a:schemeClr val="tx1"/>
                </a:solidFill>
                <a:latin typeface="MS PGothic" charset="-128"/>
                <a:ea typeface="MS PGothic" charset="-128"/>
                <a:cs typeface="MS PGothic" charset="-128"/>
              </a:rPr>
            </a:br>
            <a:r>
              <a:rPr lang="ja-JP" altLang="en-US" sz="2000">
                <a:solidFill>
                  <a:schemeClr val="tx1"/>
                </a:solidFill>
                <a:latin typeface="MS PGothic" charset="-128"/>
                <a:ea typeface="MS PGothic" charset="-128"/>
                <a:cs typeface="MS PGothic" charset="-128"/>
              </a:rPr>
              <a:t>状態</a:t>
            </a:r>
            <a:endParaRPr kumimoji="1" lang="en-US" altLang="ja-JP" sz="2000" dirty="0">
              <a:solidFill>
                <a:schemeClr val="tx1"/>
              </a:solidFill>
              <a:latin typeface="MS PGothic" charset="-128"/>
              <a:ea typeface="MS PGothic" charset="-128"/>
              <a:cs typeface="MS PGothic" charset="-128"/>
            </a:endParaRPr>
          </a:p>
        </p:txBody>
      </p:sp>
      <p:sp>
        <p:nvSpPr>
          <p:cNvPr id="50" name="正方形/長方形 49">
            <a:extLst>
              <a:ext uri="{FF2B5EF4-FFF2-40B4-BE49-F238E27FC236}">
                <a16:creationId xmlns:a16="http://schemas.microsoft.com/office/drawing/2014/main" xmlns="" id="{C9762B64-A4FB-4549-BD16-1A0318DC1602}"/>
              </a:ext>
            </a:extLst>
          </p:cNvPr>
          <p:cNvSpPr/>
          <p:nvPr/>
        </p:nvSpPr>
        <p:spPr>
          <a:xfrm>
            <a:off x="1337236" y="4673282"/>
            <a:ext cx="2072214" cy="398758"/>
          </a:xfrm>
          <a:prstGeom prst="rect">
            <a:avLst/>
          </a:prstGeom>
          <a:solidFill>
            <a:srgbClr val="FF6C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latin typeface="MS PGothic" panose="020B0600070205080204" pitchFamily="34" charset="-128"/>
                <a:ea typeface="MS PGothic" panose="020B0600070205080204" pitchFamily="34" charset="-128"/>
              </a:rPr>
              <a:t>暗号化状態データ</a:t>
            </a:r>
            <a:endParaRPr kumimoji="1" lang="ja-JP" altLang="en-US" dirty="0">
              <a:solidFill>
                <a:schemeClr val="tx1"/>
              </a:solidFill>
              <a:latin typeface="MS PGothic" panose="020B0600070205080204" pitchFamily="34" charset="-128"/>
              <a:ea typeface="MS PGothic" panose="020B0600070205080204" pitchFamily="34" charset="-128"/>
            </a:endParaRPr>
          </a:p>
        </p:txBody>
      </p:sp>
      <p:sp>
        <p:nvSpPr>
          <p:cNvPr id="47" name="右矢印 46">
            <a:extLst>
              <a:ext uri="{FF2B5EF4-FFF2-40B4-BE49-F238E27FC236}">
                <a16:creationId xmlns:a16="http://schemas.microsoft.com/office/drawing/2014/main" xmlns="" id="{BE233DCC-D5D7-2B45-BEBD-E0B3B9829A3F}"/>
              </a:ext>
            </a:extLst>
          </p:cNvPr>
          <p:cNvSpPr/>
          <p:nvPr/>
        </p:nvSpPr>
        <p:spPr>
          <a:xfrm rot="1142037">
            <a:off x="3230538" y="3834783"/>
            <a:ext cx="963122" cy="510629"/>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tx1"/>
                </a:solidFill>
                <a:latin typeface="MS PGothic" charset="-128"/>
                <a:ea typeface="MS PGothic" charset="-128"/>
                <a:cs typeface="MS PGothic" charset="-128"/>
              </a:rPr>
              <a:t>復元</a:t>
            </a:r>
          </a:p>
        </p:txBody>
      </p:sp>
      <p:sp>
        <p:nvSpPr>
          <p:cNvPr id="5" name="TextBox 4"/>
          <p:cNvSpPr txBox="1"/>
          <p:nvPr/>
        </p:nvSpPr>
        <p:spPr>
          <a:xfrm>
            <a:off x="2698368" y="2713825"/>
            <a:ext cx="2149948" cy="523220"/>
          </a:xfrm>
          <a:prstGeom prst="rect">
            <a:avLst/>
          </a:prstGeom>
          <a:noFill/>
        </p:spPr>
        <p:txBody>
          <a:bodyPr wrap="none" rtlCol="0">
            <a:spAutoFit/>
          </a:bodyPr>
          <a:lstStyle/>
          <a:p>
            <a:r>
              <a:rPr kumimoji="1" lang="ja-JP" altLang="en-US" sz="2800" dirty="0">
                <a:latin typeface="MS PGothic" panose="020B0600070205080204" pitchFamily="34" charset="-128"/>
                <a:ea typeface="MS PGothic" panose="020B0600070205080204" pitchFamily="34" charset="-128"/>
              </a:rPr>
              <a:t>移送元</a:t>
            </a:r>
            <a:r>
              <a:rPr lang="ja-JP" altLang="en-US" sz="2800" dirty="0">
                <a:latin typeface="MS PGothic" panose="020B0600070205080204" pitchFamily="34" charset="-128"/>
                <a:ea typeface="MS PGothic" panose="020B0600070205080204" pitchFamily="34" charset="-128"/>
              </a:rPr>
              <a:t>ホスト</a:t>
            </a:r>
            <a:endParaRPr kumimoji="1" lang="ja-JP" altLang="en-US" sz="2800" dirty="0">
              <a:latin typeface="MS PGothic" panose="020B0600070205080204" pitchFamily="34" charset="-128"/>
              <a:ea typeface="MS PGothic" panose="020B0600070205080204" pitchFamily="34" charset="-128"/>
            </a:endParaRPr>
          </a:p>
        </p:txBody>
      </p:sp>
      <p:sp>
        <p:nvSpPr>
          <p:cNvPr id="32" name="正方形/長方形 20">
            <a:extLst>
              <a:ext uri="{FF2B5EF4-FFF2-40B4-BE49-F238E27FC236}">
                <a16:creationId xmlns:a16="http://schemas.microsoft.com/office/drawing/2014/main" xmlns="" id="{B4358942-4946-5841-9BB5-3BD08D9C9854}"/>
              </a:ext>
            </a:extLst>
          </p:cNvPr>
          <p:cNvSpPr/>
          <p:nvPr/>
        </p:nvSpPr>
        <p:spPr>
          <a:xfrm>
            <a:off x="108819" y="239843"/>
            <a:ext cx="7506184" cy="2414456"/>
          </a:xfrm>
          <a:prstGeom prst="rect">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rgbClr val="FF0000"/>
              </a:solidFill>
              <a:latin typeface="MS PGothic" charset="-128"/>
              <a:ea typeface="MS PGothic" charset="-128"/>
              <a:cs typeface="MS PGothic" charset="-128"/>
            </a:endParaRPr>
          </a:p>
        </p:txBody>
      </p:sp>
      <p:sp>
        <p:nvSpPr>
          <p:cNvPr id="20" name="テキスト ボックス 19">
            <a:extLst>
              <a:ext uri="{FF2B5EF4-FFF2-40B4-BE49-F238E27FC236}">
                <a16:creationId xmlns:a16="http://schemas.microsoft.com/office/drawing/2014/main" xmlns="" id="{FF76AB83-2041-554A-841C-2C64448626A8}"/>
              </a:ext>
            </a:extLst>
          </p:cNvPr>
          <p:cNvSpPr txBox="1"/>
          <p:nvPr/>
        </p:nvSpPr>
        <p:spPr>
          <a:xfrm>
            <a:off x="807794" y="514228"/>
            <a:ext cx="3304988" cy="461665"/>
          </a:xfrm>
          <a:prstGeom prst="rect">
            <a:avLst/>
          </a:prstGeom>
          <a:noFill/>
          <a:ln w="25400">
            <a:noFill/>
          </a:ln>
        </p:spPr>
        <p:txBody>
          <a:bodyPr wrap="square" rtlCol="0">
            <a:spAutoFit/>
          </a:bodyPr>
          <a:lstStyle/>
          <a:p>
            <a:pPr algn="ctr"/>
            <a:r>
              <a:rPr kumimoji="1" lang="en-US" altLang="ja-JP" sz="2400" dirty="0">
                <a:latin typeface="MS PGothic" panose="020B0600070205080204" pitchFamily="34" charset="-128"/>
                <a:ea typeface="MS PGothic" panose="020B0600070205080204" pitchFamily="34" charset="-128"/>
              </a:rPr>
              <a:t>SGX</a:t>
            </a:r>
            <a:r>
              <a:rPr kumimoji="1" lang="ja-JP" altLang="en-US" sz="2400">
                <a:latin typeface="MS PGothic" panose="020B0600070205080204" pitchFamily="34" charset="-128"/>
                <a:ea typeface="MS PGothic" panose="020B0600070205080204" pitchFamily="34" charset="-128"/>
              </a:rPr>
              <a:t>アプリケーション</a:t>
            </a:r>
            <a:endParaRPr kumimoji="1" lang="en-US" altLang="ja-JP" sz="2400" dirty="0">
              <a:latin typeface="MS PGothic" panose="020B0600070205080204" pitchFamily="34" charset="-128"/>
              <a:ea typeface="MS PGothic" panose="020B0600070205080204" pitchFamily="34" charset="-128"/>
            </a:endParaRPr>
          </a:p>
        </p:txBody>
      </p:sp>
      <p:sp>
        <p:nvSpPr>
          <p:cNvPr id="21" name="正方形/長方形 20">
            <a:extLst>
              <a:ext uri="{FF2B5EF4-FFF2-40B4-BE49-F238E27FC236}">
                <a16:creationId xmlns:a16="http://schemas.microsoft.com/office/drawing/2014/main" xmlns="" id="{B4358942-4946-5841-9BB5-3BD08D9C9854}"/>
              </a:ext>
            </a:extLst>
          </p:cNvPr>
          <p:cNvSpPr/>
          <p:nvPr/>
        </p:nvSpPr>
        <p:spPr>
          <a:xfrm>
            <a:off x="224851" y="1050479"/>
            <a:ext cx="4470875" cy="131087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rgbClr val="FF0000"/>
              </a:solidFill>
              <a:latin typeface="MS PGothic" charset="-128"/>
              <a:ea typeface="MS PGothic" charset="-128"/>
              <a:cs typeface="MS PGothic" charset="-128"/>
            </a:endParaRPr>
          </a:p>
        </p:txBody>
      </p:sp>
      <p:sp>
        <p:nvSpPr>
          <p:cNvPr id="23" name="正方形/長方形 22">
            <a:extLst>
              <a:ext uri="{FF2B5EF4-FFF2-40B4-BE49-F238E27FC236}">
                <a16:creationId xmlns:a16="http://schemas.microsoft.com/office/drawing/2014/main" xmlns="" id="{AA52B7DA-F4F8-0A4F-A1E4-C7D91F2A6249}"/>
              </a:ext>
            </a:extLst>
          </p:cNvPr>
          <p:cNvSpPr/>
          <p:nvPr/>
        </p:nvSpPr>
        <p:spPr>
          <a:xfrm>
            <a:off x="277102" y="1156792"/>
            <a:ext cx="1706309" cy="1098244"/>
          </a:xfrm>
          <a:prstGeom prst="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chemeClr val="tx1"/>
                </a:solidFill>
                <a:latin typeface="MS PGothic" charset="-128"/>
                <a:ea typeface="MS PGothic" charset="-128"/>
                <a:cs typeface="MS PGothic" charset="-128"/>
              </a:rPr>
              <a:t>Enclave</a:t>
            </a:r>
            <a:endParaRPr kumimoji="1" lang="en-US" altLang="ja-JP" sz="2400" dirty="0">
              <a:solidFill>
                <a:schemeClr val="tx1"/>
              </a:solidFill>
              <a:latin typeface="MS PGothic" charset="-128"/>
              <a:ea typeface="MS PGothic" charset="-128"/>
              <a:cs typeface="MS PGothic" charset="-128"/>
            </a:endParaRPr>
          </a:p>
          <a:p>
            <a:pPr algn="ctr"/>
            <a:endParaRPr kumimoji="1" lang="en-US" altLang="ja-JP" sz="3600" dirty="0">
              <a:solidFill>
                <a:schemeClr val="tx1"/>
              </a:solidFill>
              <a:latin typeface="MS PGothic" charset="-128"/>
              <a:ea typeface="MS PGothic" charset="-128"/>
              <a:cs typeface="MS PGothic" charset="-128"/>
            </a:endParaRPr>
          </a:p>
        </p:txBody>
      </p:sp>
      <p:sp>
        <p:nvSpPr>
          <p:cNvPr id="58" name="正方形/長方形 57">
            <a:extLst>
              <a:ext uri="{FF2B5EF4-FFF2-40B4-BE49-F238E27FC236}">
                <a16:creationId xmlns:a16="http://schemas.microsoft.com/office/drawing/2014/main" xmlns="" id="{776FE072-9AD4-E44F-85F6-2AAD6AC07C39}"/>
              </a:ext>
            </a:extLst>
          </p:cNvPr>
          <p:cNvSpPr/>
          <p:nvPr/>
        </p:nvSpPr>
        <p:spPr>
          <a:xfrm>
            <a:off x="4416437" y="4702437"/>
            <a:ext cx="1531807" cy="38289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a:solidFill>
                  <a:schemeClr val="tx1"/>
                </a:solidFill>
                <a:latin typeface="MS PGothic" charset="-128"/>
                <a:ea typeface="MS PGothic" charset="-128"/>
                <a:cs typeface="MS PGothic" charset="-128"/>
              </a:rPr>
              <a:t>共有メモリ</a:t>
            </a:r>
          </a:p>
        </p:txBody>
      </p:sp>
      <p:sp>
        <p:nvSpPr>
          <p:cNvPr id="24" name="正方形/長方形 23">
            <a:extLst>
              <a:ext uri="{FF2B5EF4-FFF2-40B4-BE49-F238E27FC236}">
                <a16:creationId xmlns:a16="http://schemas.microsoft.com/office/drawing/2014/main" xmlns="" id="{EB34AEB1-4499-FE4B-B1A1-5AAA0F6A7C49}"/>
              </a:ext>
            </a:extLst>
          </p:cNvPr>
          <p:cNvSpPr/>
          <p:nvPr/>
        </p:nvSpPr>
        <p:spPr>
          <a:xfrm>
            <a:off x="336005" y="1825891"/>
            <a:ext cx="1519393" cy="353770"/>
          </a:xfrm>
          <a:prstGeom prst="rect">
            <a:avLst/>
          </a:prstGeom>
          <a:solidFill>
            <a:schemeClr val="accent5">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MS PGothic" charset="-128"/>
                <a:ea typeface="MS PGothic" charset="-128"/>
                <a:cs typeface="MS PGothic" charset="-128"/>
              </a:rPr>
              <a:t>ライブラリ</a:t>
            </a:r>
          </a:p>
        </p:txBody>
      </p:sp>
      <p:sp>
        <p:nvSpPr>
          <p:cNvPr id="46" name="正方形/長方形 45">
            <a:extLst>
              <a:ext uri="{FF2B5EF4-FFF2-40B4-BE49-F238E27FC236}">
                <a16:creationId xmlns:a16="http://schemas.microsoft.com/office/drawing/2014/main" xmlns="" id="{3655F016-5BA6-F84A-816E-973C71C62A35}"/>
              </a:ext>
            </a:extLst>
          </p:cNvPr>
          <p:cNvSpPr/>
          <p:nvPr/>
        </p:nvSpPr>
        <p:spPr>
          <a:xfrm>
            <a:off x="2886639" y="1267771"/>
            <a:ext cx="1596057" cy="41044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a:solidFill>
                  <a:schemeClr val="tx1"/>
                </a:solidFill>
                <a:latin typeface="MS PGothic" charset="-128"/>
                <a:ea typeface="MS PGothic" charset="-128"/>
                <a:cs typeface="MS PGothic" charset="-128"/>
              </a:rPr>
              <a:t>共有メモリ</a:t>
            </a:r>
          </a:p>
        </p:txBody>
      </p:sp>
      <p:sp>
        <p:nvSpPr>
          <p:cNvPr id="25" name="正方形/長方形 24">
            <a:extLst>
              <a:ext uri="{FF2B5EF4-FFF2-40B4-BE49-F238E27FC236}">
                <a16:creationId xmlns:a16="http://schemas.microsoft.com/office/drawing/2014/main" xmlns="" id="{3B9FE151-59DF-D643-BC71-521BF4E0C178}"/>
              </a:ext>
            </a:extLst>
          </p:cNvPr>
          <p:cNvSpPr/>
          <p:nvPr/>
        </p:nvSpPr>
        <p:spPr>
          <a:xfrm>
            <a:off x="2542942" y="1904143"/>
            <a:ext cx="1481575" cy="388277"/>
          </a:xfrm>
          <a:prstGeom prst="rect">
            <a:avLst/>
          </a:prstGeom>
          <a:solidFill>
            <a:schemeClr val="accent5">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a:solidFill>
                  <a:schemeClr val="tx1"/>
                </a:solidFill>
                <a:latin typeface="MS PGothic" charset="-128"/>
                <a:ea typeface="MS PGothic" charset="-128"/>
                <a:cs typeface="MS PGothic" charset="-128"/>
              </a:rPr>
              <a:t>ランタイム</a:t>
            </a:r>
            <a:endParaRPr kumimoji="1" lang="ja-JP" altLang="en-US" sz="2400">
              <a:solidFill>
                <a:schemeClr val="tx1"/>
              </a:solidFill>
              <a:latin typeface="MS PGothic" charset="-128"/>
              <a:ea typeface="MS PGothic" charset="-128"/>
              <a:cs typeface="MS PGothic" charset="-128"/>
            </a:endParaRPr>
          </a:p>
        </p:txBody>
      </p:sp>
      <p:sp>
        <p:nvSpPr>
          <p:cNvPr id="28" name="正方形/長方形 27">
            <a:extLst>
              <a:ext uri="{FF2B5EF4-FFF2-40B4-BE49-F238E27FC236}">
                <a16:creationId xmlns:a16="http://schemas.microsoft.com/office/drawing/2014/main" xmlns="" id="{0D918791-68CE-264D-8FD0-5ECFFA8EF6FF}"/>
              </a:ext>
            </a:extLst>
          </p:cNvPr>
          <p:cNvSpPr/>
          <p:nvPr/>
        </p:nvSpPr>
        <p:spPr>
          <a:xfrm>
            <a:off x="5722088" y="1752728"/>
            <a:ext cx="1743961" cy="796737"/>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err="1">
                <a:solidFill>
                  <a:schemeClr val="tx1"/>
                </a:solidFill>
                <a:latin typeface="MS PGothic" charset="-128"/>
                <a:ea typeface="MS PGothic" charset="-128"/>
                <a:cs typeface="MS PGothic" charset="-128"/>
              </a:rPr>
              <a:t>MigSGX</a:t>
            </a:r>
          </a:p>
          <a:p>
            <a:pPr algn="ctr"/>
            <a:r>
              <a:rPr kumimoji="1" lang="ja-JP" altLang="en-US" sz="2400">
                <a:solidFill>
                  <a:schemeClr val="tx1"/>
                </a:solidFill>
                <a:latin typeface="MS PGothic" charset="-128"/>
                <a:ea typeface="MS PGothic" charset="-128"/>
                <a:cs typeface="MS PGothic" charset="-128"/>
              </a:rPr>
              <a:t>マネージャ</a:t>
            </a:r>
            <a:endParaRPr lang="en-US" altLang="ja-JP" sz="2400" dirty="0">
              <a:solidFill>
                <a:schemeClr val="tx1"/>
              </a:solidFill>
              <a:latin typeface="MS PGothic" charset="-128"/>
              <a:ea typeface="MS PGothic" charset="-128"/>
              <a:cs typeface="MS PGothic" charset="-128"/>
            </a:endParaRPr>
          </a:p>
        </p:txBody>
      </p:sp>
      <p:cxnSp>
        <p:nvCxnSpPr>
          <p:cNvPr id="31" name="直線矢印コネクタ 30">
            <a:extLst>
              <a:ext uri="{FF2B5EF4-FFF2-40B4-BE49-F238E27FC236}">
                <a16:creationId xmlns:a16="http://schemas.microsoft.com/office/drawing/2014/main" xmlns="" id="{70FB3CD2-724D-3D42-A20C-D17835F71FE0}"/>
              </a:ext>
            </a:extLst>
          </p:cNvPr>
          <p:cNvCxnSpPr>
            <a:cxnSpLocks/>
            <a:stCxn id="28" idx="1"/>
            <a:endCxn id="25" idx="3"/>
          </p:cNvCxnSpPr>
          <p:nvPr/>
        </p:nvCxnSpPr>
        <p:spPr>
          <a:xfrm flipH="1" flipV="1">
            <a:off x="4024517" y="2098282"/>
            <a:ext cx="1697571" cy="52815"/>
          </a:xfrm>
          <a:prstGeom prst="straightConnector1">
            <a:avLst/>
          </a:prstGeom>
          <a:ln w="952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正方形/長方形 35">
            <a:extLst>
              <a:ext uri="{FF2B5EF4-FFF2-40B4-BE49-F238E27FC236}">
                <a16:creationId xmlns:a16="http://schemas.microsoft.com/office/drawing/2014/main" xmlns="" id="{4FE1C891-05A1-BD4B-8847-8CA4741AE362}"/>
              </a:ext>
            </a:extLst>
          </p:cNvPr>
          <p:cNvSpPr/>
          <p:nvPr/>
        </p:nvSpPr>
        <p:spPr>
          <a:xfrm>
            <a:off x="5594696" y="1255904"/>
            <a:ext cx="2072214" cy="398758"/>
          </a:xfrm>
          <a:prstGeom prst="rect">
            <a:avLst/>
          </a:prstGeom>
          <a:solidFill>
            <a:srgbClr val="FF6C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latin typeface="MS PGothic" panose="020B0600070205080204" pitchFamily="34" charset="-128"/>
                <a:ea typeface="MS PGothic" panose="020B0600070205080204" pitchFamily="34" charset="-128"/>
              </a:rPr>
              <a:t>暗号化状態データ</a:t>
            </a:r>
            <a:endParaRPr kumimoji="1" lang="ja-JP" altLang="en-US" dirty="0">
              <a:solidFill>
                <a:schemeClr val="tx1"/>
              </a:solidFill>
              <a:latin typeface="MS PGothic" panose="020B0600070205080204" pitchFamily="34" charset="-128"/>
              <a:ea typeface="MS PGothic" panose="020B0600070205080204" pitchFamily="34" charset="-128"/>
            </a:endParaRPr>
          </a:p>
        </p:txBody>
      </p:sp>
      <p:sp>
        <p:nvSpPr>
          <p:cNvPr id="40" name="右矢印 39">
            <a:extLst>
              <a:ext uri="{FF2B5EF4-FFF2-40B4-BE49-F238E27FC236}">
                <a16:creationId xmlns:a16="http://schemas.microsoft.com/office/drawing/2014/main" xmlns="" id="{F636ED7B-D99A-9C4B-A0C2-96B9CBF46B3D}"/>
              </a:ext>
            </a:extLst>
          </p:cNvPr>
          <p:cNvSpPr/>
          <p:nvPr/>
        </p:nvSpPr>
        <p:spPr>
          <a:xfrm>
            <a:off x="1817905" y="1231939"/>
            <a:ext cx="1203901" cy="512573"/>
          </a:xfrm>
          <a:prstGeom prst="rightArrow">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a:solidFill>
                  <a:schemeClr val="tx1"/>
                </a:solidFill>
                <a:latin typeface="MS PGothic" charset="-128"/>
                <a:ea typeface="MS PGothic" charset="-128"/>
                <a:cs typeface="MS PGothic" charset="-128"/>
              </a:rPr>
              <a:t>書き出し</a:t>
            </a:r>
            <a:endParaRPr kumimoji="1" lang="ja-JP" altLang="en-US" sz="1600">
              <a:solidFill>
                <a:schemeClr val="tx1"/>
              </a:solidFill>
              <a:latin typeface="MS PGothic" charset="-128"/>
              <a:ea typeface="MS PGothic" charset="-128"/>
              <a:cs typeface="MS PGothic" charset="-128"/>
            </a:endParaRPr>
          </a:p>
        </p:txBody>
      </p:sp>
      <p:sp>
        <p:nvSpPr>
          <p:cNvPr id="8" name="Curved Down Arrow 7"/>
          <p:cNvSpPr/>
          <p:nvPr/>
        </p:nvSpPr>
        <p:spPr>
          <a:xfrm>
            <a:off x="7398333" y="641951"/>
            <a:ext cx="1551866" cy="350903"/>
          </a:xfrm>
          <a:prstGeom prst="curvedDown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a:solidFill>
                <a:schemeClr val="tx1"/>
              </a:solidFill>
              <a:latin typeface="MS PGothic" charset="-128"/>
              <a:ea typeface="MS PGothic" charset="-128"/>
              <a:cs typeface="MS PGothic" charset="-128"/>
            </a:endParaRPr>
          </a:p>
        </p:txBody>
      </p:sp>
      <p:sp>
        <p:nvSpPr>
          <p:cNvPr id="10" name="TextBox 9"/>
          <p:cNvSpPr txBox="1"/>
          <p:nvPr/>
        </p:nvSpPr>
        <p:spPr>
          <a:xfrm>
            <a:off x="7749641" y="210065"/>
            <a:ext cx="800219" cy="461665"/>
          </a:xfrm>
          <a:prstGeom prst="rect">
            <a:avLst/>
          </a:prstGeom>
          <a:noFill/>
        </p:spPr>
        <p:txBody>
          <a:bodyPr wrap="none" rtlCol="0">
            <a:spAutoFit/>
          </a:bodyPr>
          <a:lstStyle/>
          <a:p>
            <a:r>
              <a:rPr kumimoji="1" lang="ja-JP" altLang="en-US" sz="2400" dirty="0">
                <a:latin typeface="MS PGothic" panose="020B0600070205080204" pitchFamily="34" charset="-128"/>
                <a:ea typeface="MS PGothic" panose="020B0600070205080204" pitchFamily="34" charset="-128"/>
              </a:rPr>
              <a:t>転送</a:t>
            </a:r>
            <a:endParaRPr kumimoji="1" lang="ja-JP" altLang="en-US" dirty="0">
              <a:latin typeface="MS PGothic" panose="020B0600070205080204" pitchFamily="34" charset="-128"/>
              <a:ea typeface="MS PGothic" panose="020B0600070205080204" pitchFamily="34" charset="-128"/>
            </a:endParaRPr>
          </a:p>
        </p:txBody>
      </p:sp>
      <p:sp>
        <p:nvSpPr>
          <p:cNvPr id="12" name="正方形/長方形 11">
            <a:extLst>
              <a:ext uri="{FF2B5EF4-FFF2-40B4-BE49-F238E27FC236}">
                <a16:creationId xmlns:a16="http://schemas.microsoft.com/office/drawing/2014/main" xmlns="" id="{3FDE32E8-3351-AE4A-8424-A54ADF71788B}"/>
              </a:ext>
            </a:extLst>
          </p:cNvPr>
          <p:cNvSpPr/>
          <p:nvPr/>
        </p:nvSpPr>
        <p:spPr>
          <a:xfrm>
            <a:off x="5796048" y="315793"/>
            <a:ext cx="1382170" cy="795981"/>
          </a:xfrm>
          <a:prstGeom prst="rect">
            <a:avLst/>
          </a:prstGeom>
          <a:solidFill>
            <a:schemeClr val="accent6">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a:solidFill>
                  <a:schemeClr val="tx1"/>
                </a:solidFill>
                <a:latin typeface="MS PGothic" charset="-128"/>
                <a:ea typeface="MS PGothic" charset="-128"/>
                <a:cs typeface="MS PGothic" charset="-128"/>
              </a:rPr>
              <a:t>メモリ等の</a:t>
            </a:r>
            <a:r>
              <a:rPr lang="en-US" altLang="ja-JP" sz="2000" dirty="0">
                <a:solidFill>
                  <a:schemeClr val="tx1"/>
                </a:solidFill>
                <a:latin typeface="MS PGothic" charset="-128"/>
                <a:ea typeface="MS PGothic" charset="-128"/>
                <a:cs typeface="MS PGothic" charset="-128"/>
              </a:rPr>
              <a:t/>
            </a:r>
            <a:br>
              <a:rPr lang="en-US" altLang="ja-JP" sz="2000" dirty="0">
                <a:solidFill>
                  <a:schemeClr val="tx1"/>
                </a:solidFill>
                <a:latin typeface="MS PGothic" charset="-128"/>
                <a:ea typeface="MS PGothic" charset="-128"/>
                <a:cs typeface="MS PGothic" charset="-128"/>
              </a:rPr>
            </a:br>
            <a:r>
              <a:rPr lang="ja-JP" altLang="en-US" sz="2000">
                <a:solidFill>
                  <a:schemeClr val="tx1"/>
                </a:solidFill>
                <a:latin typeface="MS PGothic" charset="-128"/>
                <a:ea typeface="MS PGothic" charset="-128"/>
                <a:cs typeface="MS PGothic" charset="-128"/>
              </a:rPr>
              <a:t>状態</a:t>
            </a:r>
            <a:endParaRPr kumimoji="1" lang="en-US" altLang="ja-JP" sz="2000" dirty="0">
              <a:solidFill>
                <a:schemeClr val="tx1"/>
              </a:solidFill>
              <a:latin typeface="MS PGothic" charset="-128"/>
              <a:ea typeface="MS PGothic" charset="-128"/>
              <a:cs typeface="MS PGothic" charset="-128"/>
            </a:endParaRPr>
          </a:p>
        </p:txBody>
      </p:sp>
      <p:cxnSp>
        <p:nvCxnSpPr>
          <p:cNvPr id="22" name="直線矢印コネクタ 30">
            <a:extLst>
              <a:ext uri="{FF2B5EF4-FFF2-40B4-BE49-F238E27FC236}">
                <a16:creationId xmlns:a16="http://schemas.microsoft.com/office/drawing/2014/main" xmlns="" id="{35851C53-ADAB-B944-BA12-34B2527F1F4C}"/>
              </a:ext>
            </a:extLst>
          </p:cNvPr>
          <p:cNvCxnSpPr>
            <a:cxnSpLocks/>
            <a:stCxn id="25" idx="1"/>
            <a:endCxn id="24" idx="3"/>
          </p:cNvCxnSpPr>
          <p:nvPr/>
        </p:nvCxnSpPr>
        <p:spPr>
          <a:xfrm flipH="1" flipV="1">
            <a:off x="1855398" y="2002776"/>
            <a:ext cx="687544" cy="95506"/>
          </a:xfrm>
          <a:prstGeom prst="straightConnector1">
            <a:avLst/>
          </a:prstGeom>
          <a:ln w="952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右矢印 25">
            <a:extLst>
              <a:ext uri="{FF2B5EF4-FFF2-40B4-BE49-F238E27FC236}">
                <a16:creationId xmlns:a16="http://schemas.microsoft.com/office/drawing/2014/main" xmlns="" id="{E78B0B61-616D-2A42-BEB0-E35C557777F0}"/>
              </a:ext>
            </a:extLst>
          </p:cNvPr>
          <p:cNvSpPr/>
          <p:nvPr/>
        </p:nvSpPr>
        <p:spPr>
          <a:xfrm rot="20655887">
            <a:off x="4879241" y="556299"/>
            <a:ext cx="733291" cy="510629"/>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tx1"/>
                </a:solidFill>
                <a:latin typeface="MS PGothic" charset="-128"/>
                <a:ea typeface="MS PGothic" charset="-128"/>
                <a:cs typeface="MS PGothic" charset="-128"/>
              </a:rPr>
              <a:t>取得</a:t>
            </a:r>
          </a:p>
        </p:txBody>
      </p:sp>
      <p:sp>
        <p:nvSpPr>
          <p:cNvPr id="30" name="TextBox 4">
            <a:extLst>
              <a:ext uri="{FF2B5EF4-FFF2-40B4-BE49-F238E27FC236}">
                <a16:creationId xmlns:a16="http://schemas.microsoft.com/office/drawing/2014/main" xmlns="" id="{FFC830F9-17B1-2D47-9424-2DB11F79271C}"/>
              </a:ext>
            </a:extLst>
          </p:cNvPr>
          <p:cNvSpPr txBox="1"/>
          <p:nvPr/>
        </p:nvSpPr>
        <p:spPr>
          <a:xfrm>
            <a:off x="3703751" y="5960687"/>
            <a:ext cx="2149948" cy="523220"/>
          </a:xfrm>
          <a:prstGeom prst="rect">
            <a:avLst/>
          </a:prstGeom>
          <a:noFill/>
        </p:spPr>
        <p:txBody>
          <a:bodyPr wrap="none" rtlCol="0">
            <a:spAutoFit/>
          </a:bodyPr>
          <a:lstStyle/>
          <a:p>
            <a:r>
              <a:rPr kumimoji="1" lang="ja-JP" altLang="en-US" sz="2800" dirty="0">
                <a:latin typeface="MS PGothic" panose="020B0600070205080204" pitchFamily="34" charset="-128"/>
                <a:ea typeface="MS PGothic" panose="020B0600070205080204" pitchFamily="34" charset="-128"/>
              </a:rPr>
              <a:t>移送先</a:t>
            </a:r>
            <a:r>
              <a:rPr lang="ja-JP" altLang="en-US" sz="2800" dirty="0">
                <a:latin typeface="MS PGothic" panose="020B0600070205080204" pitchFamily="34" charset="-128"/>
                <a:ea typeface="MS PGothic" panose="020B0600070205080204" pitchFamily="34" charset="-128"/>
              </a:rPr>
              <a:t>ホスト</a:t>
            </a:r>
            <a:endParaRPr kumimoji="1" lang="ja-JP" altLang="en-US" sz="2800" dirty="0">
              <a:latin typeface="MS PGothic" panose="020B0600070205080204" pitchFamily="34" charset="-128"/>
              <a:ea typeface="MS PGothic" panose="020B0600070205080204" pitchFamily="34" charset="-128"/>
            </a:endParaRPr>
          </a:p>
        </p:txBody>
      </p:sp>
      <p:sp>
        <p:nvSpPr>
          <p:cNvPr id="51" name="右矢印 50">
            <a:extLst>
              <a:ext uri="{FF2B5EF4-FFF2-40B4-BE49-F238E27FC236}">
                <a16:creationId xmlns:a16="http://schemas.microsoft.com/office/drawing/2014/main" xmlns="" id="{FC8AB302-9CD9-DB41-AF56-FC289DE73D63}"/>
              </a:ext>
            </a:extLst>
          </p:cNvPr>
          <p:cNvSpPr/>
          <p:nvPr/>
        </p:nvSpPr>
        <p:spPr>
          <a:xfrm>
            <a:off x="4406909" y="1194609"/>
            <a:ext cx="1261123" cy="579672"/>
          </a:xfrm>
          <a:prstGeom prst="rightArrow">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a:solidFill>
                  <a:schemeClr val="tx1"/>
                </a:solidFill>
                <a:latin typeface="MS PGothic" charset="-128"/>
                <a:ea typeface="MS PGothic" charset="-128"/>
                <a:cs typeface="MS PGothic" charset="-128"/>
              </a:rPr>
              <a:t>書き込み</a:t>
            </a:r>
            <a:endParaRPr kumimoji="1" lang="ja-JP" altLang="en-US" sz="1600">
              <a:solidFill>
                <a:schemeClr val="tx1"/>
              </a:solidFill>
              <a:latin typeface="MS PGothic" charset="-128"/>
              <a:ea typeface="MS PGothic" charset="-128"/>
              <a:cs typeface="MS PGothic" charset="-128"/>
            </a:endParaRPr>
          </a:p>
        </p:txBody>
      </p:sp>
      <p:sp>
        <p:nvSpPr>
          <p:cNvPr id="53" name="右矢印 52">
            <a:extLst>
              <a:ext uri="{FF2B5EF4-FFF2-40B4-BE49-F238E27FC236}">
                <a16:creationId xmlns:a16="http://schemas.microsoft.com/office/drawing/2014/main" xmlns="" id="{B348389B-C99E-E34A-BF2D-C38F1D80D084}"/>
              </a:ext>
            </a:extLst>
          </p:cNvPr>
          <p:cNvSpPr/>
          <p:nvPr/>
        </p:nvSpPr>
        <p:spPr>
          <a:xfrm>
            <a:off x="3365642" y="4637675"/>
            <a:ext cx="1104002" cy="512573"/>
          </a:xfrm>
          <a:prstGeom prst="rightArrow">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tx1"/>
                </a:solidFill>
                <a:latin typeface="MS PGothic" charset="-128"/>
                <a:ea typeface="MS PGothic" charset="-128"/>
                <a:cs typeface="MS PGothic" charset="-128"/>
              </a:rPr>
              <a:t>読み出し</a:t>
            </a:r>
          </a:p>
        </p:txBody>
      </p:sp>
      <p:sp>
        <p:nvSpPr>
          <p:cNvPr id="54" name="右矢印 53">
            <a:extLst>
              <a:ext uri="{FF2B5EF4-FFF2-40B4-BE49-F238E27FC236}">
                <a16:creationId xmlns:a16="http://schemas.microsoft.com/office/drawing/2014/main" xmlns="" id="{525D7812-F455-E140-B2EB-C1B2037065F2}"/>
              </a:ext>
            </a:extLst>
          </p:cNvPr>
          <p:cNvSpPr/>
          <p:nvPr/>
        </p:nvSpPr>
        <p:spPr>
          <a:xfrm>
            <a:off x="5919997" y="4627439"/>
            <a:ext cx="1127578" cy="512573"/>
          </a:xfrm>
          <a:prstGeom prst="rightArrow">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tx1"/>
                </a:solidFill>
                <a:latin typeface="MS PGothic" charset="-128"/>
                <a:ea typeface="MS PGothic" charset="-128"/>
                <a:cs typeface="MS PGothic" charset="-128"/>
              </a:rPr>
              <a:t>読み込み</a:t>
            </a:r>
          </a:p>
        </p:txBody>
      </p:sp>
    </p:spTree>
    <p:extLst>
      <p:ext uri="{BB962C8B-B14F-4D97-AF65-F5344CB8AC3E}">
        <p14:creationId xmlns:p14="http://schemas.microsoft.com/office/powerpoint/2010/main" val="18543368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linds(horizontal)">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linds(horizontal)">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40"/>
                                        </p:tgtEl>
                                      </p:cBhvr>
                                    </p:animEffect>
                                    <p:set>
                                      <p:cBhvr>
                                        <p:cTn id="27" dur="1" fill="hold">
                                          <p:stCondLst>
                                            <p:cond delay="499"/>
                                          </p:stCondLst>
                                        </p:cTn>
                                        <p:tgtEl>
                                          <p:spTgt spid="40"/>
                                        </p:tgtEl>
                                        <p:attrNameLst>
                                          <p:attrName>style.visibility</p:attrName>
                                        </p:attrNameLst>
                                      </p:cBhvr>
                                      <p:to>
                                        <p:strVal val="hidden"/>
                                      </p:to>
                                    </p:set>
                                  </p:childTnLst>
                                </p:cTn>
                              </p:par>
                              <p:par>
                                <p:cTn id="28" presetID="3" presetClass="exit" presetSubtype="10" fill="hold" nodeType="withEffect">
                                  <p:stCondLst>
                                    <p:cond delay="0"/>
                                  </p:stCondLst>
                                  <p:childTnLst>
                                    <p:animEffect transition="out" filter="blinds(horizontal)">
                                      <p:cBhvr>
                                        <p:cTn id="29" dur="500"/>
                                        <p:tgtEl>
                                          <p:spTgt spid="22"/>
                                        </p:tgtEl>
                                      </p:cBhvr>
                                    </p:animEffect>
                                    <p:set>
                                      <p:cBhvr>
                                        <p:cTn id="30" dur="1" fill="hold">
                                          <p:stCondLst>
                                            <p:cond delay="499"/>
                                          </p:stCondLst>
                                        </p:cTn>
                                        <p:tgtEl>
                                          <p:spTgt spid="22"/>
                                        </p:tgtEl>
                                        <p:attrNameLst>
                                          <p:attrName>style.visibility</p:attrName>
                                        </p:attrNameLst>
                                      </p:cBhvr>
                                      <p:to>
                                        <p:strVal val="hidden"/>
                                      </p:to>
                                    </p:set>
                                  </p:childTnLst>
                                </p:cTn>
                              </p:par>
                              <p:par>
                                <p:cTn id="31" presetID="3" presetClass="exit" presetSubtype="10" fill="hold" grpId="0" nodeType="withEffect">
                                  <p:stCondLst>
                                    <p:cond delay="0"/>
                                  </p:stCondLst>
                                  <p:childTnLst>
                                    <p:animEffect transition="out" filter="blinds(horizontal)">
                                      <p:cBhvr>
                                        <p:cTn id="32" dur="500"/>
                                        <p:tgtEl>
                                          <p:spTgt spid="24"/>
                                        </p:tgtEl>
                                      </p:cBhvr>
                                    </p:animEffect>
                                    <p:set>
                                      <p:cBhvr>
                                        <p:cTn id="33" dur="1" fill="hold">
                                          <p:stCondLst>
                                            <p:cond delay="499"/>
                                          </p:stCondLst>
                                        </p:cTn>
                                        <p:tgtEl>
                                          <p:spTgt spid="24"/>
                                        </p:tgtEl>
                                        <p:attrNameLst>
                                          <p:attrName>style.visibility</p:attrName>
                                        </p:attrNameLst>
                                      </p:cBhvr>
                                      <p:to>
                                        <p:strVal val="hidden"/>
                                      </p:to>
                                    </p:set>
                                  </p:childTnLst>
                                </p:cTn>
                              </p:par>
                              <p:par>
                                <p:cTn id="34" presetID="3" presetClass="exit" presetSubtype="10" fill="hold" grpId="0" nodeType="withEffect">
                                  <p:stCondLst>
                                    <p:cond delay="0"/>
                                  </p:stCondLst>
                                  <p:childTnLst>
                                    <p:animEffect transition="out" filter="blinds(horizontal)">
                                      <p:cBhvr>
                                        <p:cTn id="35" dur="500"/>
                                        <p:tgtEl>
                                          <p:spTgt spid="23"/>
                                        </p:tgtEl>
                                      </p:cBhvr>
                                    </p:animEffect>
                                    <p:set>
                                      <p:cBhvr>
                                        <p:cTn id="36" dur="1" fill="hold">
                                          <p:stCondLst>
                                            <p:cond delay="499"/>
                                          </p:stCondLst>
                                        </p:cTn>
                                        <p:tgtEl>
                                          <p:spTgt spid="2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blinds(horizontal)">
                                      <p:cBhvr>
                                        <p:cTn id="41" dur="500"/>
                                        <p:tgtEl>
                                          <p:spTgt spid="34"/>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linds(horizontal)">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blinds(horizontal)">
                                      <p:cBhvr>
                                        <p:cTn id="51" dur="500"/>
                                        <p:tgtEl>
                                          <p:spTgt spid="10"/>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blinds(horizontal)">
                                      <p:cBhvr>
                                        <p:cTn id="54" dur="500"/>
                                        <p:tgtEl>
                                          <p:spTgt spid="8"/>
                                        </p:tgtEl>
                                      </p:cBhvr>
                                    </p:animEffect>
                                  </p:childTnLst>
                                </p:cTn>
                              </p:par>
                            </p:childTnLst>
                          </p:cTn>
                        </p:par>
                        <p:par>
                          <p:cTn id="55" fill="hold">
                            <p:stCondLst>
                              <p:cond delay="500"/>
                            </p:stCondLst>
                            <p:childTnLst>
                              <p:par>
                                <p:cTn id="56" presetID="0" presetClass="path" presetSubtype="0" accel="50000" decel="50000" fill="hold" grpId="1" nodeType="afterEffect">
                                  <p:stCondLst>
                                    <p:cond delay="0"/>
                                  </p:stCondLst>
                                  <p:childTnLst>
                                    <p:animMotion origin="layout" path="M -3.05556E-6 -2.22222E-6 L 0.45 -2.22222E-6 " pathEditMode="relative" rAng="0" ptsTypes="AA">
                                      <p:cBhvr>
                                        <p:cTn id="57" dur="1000" fill="hold"/>
                                        <p:tgtEl>
                                          <p:spTgt spid="12"/>
                                        </p:tgtEl>
                                        <p:attrNameLst>
                                          <p:attrName>ppt_x</p:attrName>
                                          <p:attrName>ppt_y</p:attrName>
                                        </p:attrNameLst>
                                      </p:cBhvr>
                                      <p:rCtr x="22500" y="0"/>
                                    </p:animMotion>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blinds(horizontal)">
                                      <p:cBhvr>
                                        <p:cTn id="62" dur="500"/>
                                        <p:tgtEl>
                                          <p:spTgt spid="38"/>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blinds(horizontal)">
                                      <p:cBhvr>
                                        <p:cTn id="65" dur="500"/>
                                        <p:tgtEl>
                                          <p:spTgt spid="39"/>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blinds(horizontal)">
                                      <p:cBhvr>
                                        <p:cTn id="70" dur="500"/>
                                        <p:tgtEl>
                                          <p:spTgt spid="47"/>
                                        </p:tgtEl>
                                      </p:cBhvr>
                                    </p:animEffect>
                                  </p:childTnLst>
                                </p:cTn>
                              </p:par>
                            </p:childTnLst>
                          </p:cTn>
                        </p:par>
                        <p:par>
                          <p:cTn id="71" fill="hold">
                            <p:stCondLst>
                              <p:cond delay="500"/>
                            </p:stCondLst>
                            <p:childTnLst>
                              <p:par>
                                <p:cTn id="72" presetID="3" presetClass="entr" presetSubtype="10" fill="hold" grpId="0" nodeType="afterEffect">
                                  <p:stCondLst>
                                    <p:cond delay="500"/>
                                  </p:stCondLst>
                                  <p:childTnLst>
                                    <p:set>
                                      <p:cBhvr>
                                        <p:cTn id="73" dur="1" fill="hold">
                                          <p:stCondLst>
                                            <p:cond delay="0"/>
                                          </p:stCondLst>
                                        </p:cTn>
                                        <p:tgtEl>
                                          <p:spTgt spid="42"/>
                                        </p:tgtEl>
                                        <p:attrNameLst>
                                          <p:attrName>style.visibility</p:attrName>
                                        </p:attrNameLst>
                                      </p:cBhvr>
                                      <p:to>
                                        <p:strVal val="visible"/>
                                      </p:to>
                                    </p:set>
                                    <p:animEffect transition="in" filter="blinds(horizontal)">
                                      <p:cBhvr>
                                        <p:cTn id="74" dur="500"/>
                                        <p:tgtEl>
                                          <p:spTgt spid="42"/>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blinds(horizontal)">
                                      <p:cBhvr>
                                        <p:cTn id="77" dur="500"/>
                                        <p:tgtEl>
                                          <p:spTgt spid="41"/>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blinds(horizontal)">
                                      <p:cBhvr>
                                        <p:cTn id="80" dur="500"/>
                                        <p:tgtEl>
                                          <p:spTgt spid="33"/>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blinds(horizontal)">
                                      <p:cBhvr>
                                        <p:cTn id="83" dur="500"/>
                                        <p:tgtEl>
                                          <p:spTgt spid="35"/>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blinds(horizontal)">
                                      <p:cBhvr>
                                        <p:cTn id="86" dur="500"/>
                                        <p:tgtEl>
                                          <p:spTgt spid="43"/>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nodeType="click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blinds(horizontal)">
                                      <p:cBhvr>
                                        <p:cTn id="91" dur="500"/>
                                        <p:tgtEl>
                                          <p:spTgt spid="45"/>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nodeType="clickEffect">
                                  <p:stCondLst>
                                    <p:cond delay="0"/>
                                  </p:stCondLst>
                                  <p:childTnLst>
                                    <p:set>
                                      <p:cBhvr>
                                        <p:cTn id="95" dur="1" fill="hold">
                                          <p:stCondLst>
                                            <p:cond delay="0"/>
                                          </p:stCondLst>
                                        </p:cTn>
                                        <p:tgtEl>
                                          <p:spTgt spid="48"/>
                                        </p:tgtEl>
                                        <p:attrNameLst>
                                          <p:attrName>style.visibility</p:attrName>
                                        </p:attrNameLst>
                                      </p:cBhvr>
                                      <p:to>
                                        <p:strVal val="visible"/>
                                      </p:to>
                                    </p:set>
                                    <p:animEffect transition="in" filter="blinds(horizontal)">
                                      <p:cBhvr>
                                        <p:cTn id="96" dur="500"/>
                                        <p:tgtEl>
                                          <p:spTgt spid="48"/>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49"/>
                                        </p:tgtEl>
                                        <p:attrNameLst>
                                          <p:attrName>style.visibility</p:attrName>
                                        </p:attrNameLst>
                                      </p:cBhvr>
                                      <p:to>
                                        <p:strVal val="visible"/>
                                      </p:to>
                                    </p:set>
                                    <p:animEffect transition="in" filter="blinds(horizontal)">
                                      <p:cBhvr>
                                        <p:cTn id="101" dur="500"/>
                                        <p:tgtEl>
                                          <p:spTgt spid="49"/>
                                        </p:tgtEl>
                                      </p:cBhvr>
                                    </p:animEffect>
                                  </p:childTnLst>
                                </p:cTn>
                              </p:par>
                            </p:childTnLst>
                          </p:cTn>
                        </p:par>
                        <p:par>
                          <p:cTn id="102" fill="hold">
                            <p:stCondLst>
                              <p:cond delay="500"/>
                            </p:stCondLst>
                            <p:childTnLst>
                              <p:par>
                                <p:cTn id="103" presetID="0" presetClass="path" presetSubtype="0" accel="50000" decel="50000" fill="hold" grpId="1" nodeType="afterEffect">
                                  <p:stCondLst>
                                    <p:cond delay="0"/>
                                  </p:stCondLst>
                                  <p:childTnLst>
                                    <p:animMotion origin="layout" path="M -3.05556E-6 -2.22222E-6 L 0.45 -2.22222E-6 " pathEditMode="relative" rAng="0" ptsTypes="AA">
                                      <p:cBhvr>
                                        <p:cTn id="104" dur="1000" fill="hold"/>
                                        <p:tgtEl>
                                          <p:spTgt spid="49"/>
                                        </p:tgtEl>
                                        <p:attrNameLst>
                                          <p:attrName>ppt_x</p:attrName>
                                          <p:attrName>ppt_y</p:attrName>
                                        </p:attrNameLst>
                                      </p:cBhvr>
                                      <p:rCtr x="22500" y="0"/>
                                    </p:animMotion>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grpId="0" nodeType="clickEffect">
                                  <p:stCondLst>
                                    <p:cond delay="0"/>
                                  </p:stCondLst>
                                  <p:childTnLst>
                                    <p:set>
                                      <p:cBhvr>
                                        <p:cTn id="108" dur="1" fill="hold">
                                          <p:stCondLst>
                                            <p:cond delay="0"/>
                                          </p:stCondLst>
                                        </p:cTn>
                                        <p:tgtEl>
                                          <p:spTgt spid="50"/>
                                        </p:tgtEl>
                                        <p:attrNameLst>
                                          <p:attrName>style.visibility</p:attrName>
                                        </p:attrNameLst>
                                      </p:cBhvr>
                                      <p:to>
                                        <p:strVal val="visible"/>
                                      </p:to>
                                    </p:set>
                                    <p:animEffect transition="in" filter="blinds(horizontal)">
                                      <p:cBhvr>
                                        <p:cTn id="109" dur="500"/>
                                        <p:tgtEl>
                                          <p:spTgt spid="50"/>
                                        </p:tgtEl>
                                      </p:cBhvr>
                                    </p:animEffec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51"/>
                                        </p:tgtEl>
                                        <p:attrNameLst>
                                          <p:attrName>style.visibility</p:attrName>
                                        </p:attrNameLst>
                                      </p:cBhvr>
                                      <p:to>
                                        <p:strVal val="visible"/>
                                      </p:to>
                                    </p:set>
                                    <p:animEffect transition="in" filter="blinds(horizontal)">
                                      <p:cBhvr>
                                        <p:cTn id="114" dur="500"/>
                                        <p:tgtEl>
                                          <p:spTgt spid="51"/>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xit" presetSubtype="10" fill="hold" grpId="1" nodeType="clickEffect">
                                  <p:stCondLst>
                                    <p:cond delay="0"/>
                                  </p:stCondLst>
                                  <p:childTnLst>
                                    <p:animEffect transition="out" filter="blinds(horizontal)">
                                      <p:cBhvr>
                                        <p:cTn id="118" dur="500"/>
                                        <p:tgtEl>
                                          <p:spTgt spid="51"/>
                                        </p:tgtEl>
                                      </p:cBhvr>
                                    </p:animEffect>
                                    <p:set>
                                      <p:cBhvr>
                                        <p:cTn id="119" dur="1" fill="hold">
                                          <p:stCondLst>
                                            <p:cond delay="499"/>
                                          </p:stCondLst>
                                        </p:cTn>
                                        <p:tgtEl>
                                          <p:spTgt spid="51"/>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53"/>
                                        </p:tgtEl>
                                        <p:attrNameLst>
                                          <p:attrName>style.visibility</p:attrName>
                                        </p:attrNameLst>
                                      </p:cBhvr>
                                      <p:to>
                                        <p:strVal val="visible"/>
                                      </p:to>
                                    </p:set>
                                    <p:animEffect transition="in" filter="blinds(horizontal)">
                                      <p:cBhvr>
                                        <p:cTn id="124" dur="500"/>
                                        <p:tgtEl>
                                          <p:spTgt spid="53"/>
                                        </p:tgtEl>
                                      </p:cBhvr>
                                    </p:animEffect>
                                  </p:childTnLst>
                                </p:cTn>
                              </p:par>
                            </p:childTnLst>
                          </p:cTn>
                        </p:par>
                      </p:childTnLst>
                    </p:cTn>
                  </p:par>
                  <p:par>
                    <p:cTn id="125" fill="hold">
                      <p:stCondLst>
                        <p:cond delay="indefinite"/>
                      </p:stCondLst>
                      <p:childTnLst>
                        <p:par>
                          <p:cTn id="126" fill="hold">
                            <p:stCondLst>
                              <p:cond delay="0"/>
                            </p:stCondLst>
                            <p:childTnLst>
                              <p:par>
                                <p:cTn id="127" presetID="3" presetClass="exit" presetSubtype="10" fill="hold" grpId="1" nodeType="clickEffect">
                                  <p:stCondLst>
                                    <p:cond delay="0"/>
                                  </p:stCondLst>
                                  <p:childTnLst>
                                    <p:animEffect transition="out" filter="blinds(horizontal)">
                                      <p:cBhvr>
                                        <p:cTn id="128" dur="500"/>
                                        <p:tgtEl>
                                          <p:spTgt spid="53"/>
                                        </p:tgtEl>
                                      </p:cBhvr>
                                    </p:animEffect>
                                    <p:set>
                                      <p:cBhvr>
                                        <p:cTn id="129" dur="1" fill="hold">
                                          <p:stCondLst>
                                            <p:cond delay="499"/>
                                          </p:stCondLst>
                                        </p:cTn>
                                        <p:tgtEl>
                                          <p:spTgt spid="53"/>
                                        </p:tgtEl>
                                        <p:attrNameLst>
                                          <p:attrName>style.visibility</p:attrName>
                                        </p:attrNameLst>
                                      </p:cBhvr>
                                      <p:to>
                                        <p:strVal val="hidden"/>
                                      </p:to>
                                    </p:set>
                                  </p:childTnLst>
                                </p:cTn>
                              </p:par>
                            </p:childTnLst>
                          </p:cTn>
                        </p:par>
                      </p:childTnLst>
                    </p:cTn>
                  </p:par>
                  <p:par>
                    <p:cTn id="130" fill="hold">
                      <p:stCondLst>
                        <p:cond delay="indefinite"/>
                      </p:stCondLst>
                      <p:childTnLst>
                        <p:par>
                          <p:cTn id="131" fill="hold">
                            <p:stCondLst>
                              <p:cond delay="0"/>
                            </p:stCondLst>
                            <p:childTnLst>
                              <p:par>
                                <p:cTn id="132" presetID="3" presetClass="entr" presetSubtype="10" fill="hold" grpId="0" nodeType="clickEffect">
                                  <p:stCondLst>
                                    <p:cond delay="0"/>
                                  </p:stCondLst>
                                  <p:childTnLst>
                                    <p:set>
                                      <p:cBhvr>
                                        <p:cTn id="133" dur="1" fill="hold">
                                          <p:stCondLst>
                                            <p:cond delay="0"/>
                                          </p:stCondLst>
                                        </p:cTn>
                                        <p:tgtEl>
                                          <p:spTgt spid="54"/>
                                        </p:tgtEl>
                                        <p:attrNameLst>
                                          <p:attrName>style.visibility</p:attrName>
                                        </p:attrNameLst>
                                      </p:cBhvr>
                                      <p:to>
                                        <p:strVal val="visible"/>
                                      </p:to>
                                    </p:set>
                                    <p:animEffect transition="in" filter="blinds(horizontal)">
                                      <p:cBhvr>
                                        <p:cTn id="134" dur="500"/>
                                        <p:tgtEl>
                                          <p:spTgt spid="54"/>
                                        </p:tgtEl>
                                      </p:cBhvr>
                                    </p:animEffect>
                                  </p:childTnLst>
                                </p:cTn>
                              </p:par>
                            </p:childTnLst>
                          </p:cTn>
                        </p:par>
                      </p:childTnLst>
                    </p:cTn>
                  </p:par>
                  <p:par>
                    <p:cTn id="135" fill="hold">
                      <p:stCondLst>
                        <p:cond delay="indefinite"/>
                      </p:stCondLst>
                      <p:childTnLst>
                        <p:par>
                          <p:cTn id="136" fill="hold">
                            <p:stCondLst>
                              <p:cond delay="0"/>
                            </p:stCondLst>
                            <p:childTnLst>
                              <p:par>
                                <p:cTn id="137" presetID="3" presetClass="exit" presetSubtype="10" fill="hold" grpId="1" nodeType="clickEffect">
                                  <p:stCondLst>
                                    <p:cond delay="0"/>
                                  </p:stCondLst>
                                  <p:childTnLst>
                                    <p:animEffect transition="out" filter="blinds(horizontal)">
                                      <p:cBhvr>
                                        <p:cTn id="138" dur="500"/>
                                        <p:tgtEl>
                                          <p:spTgt spid="54"/>
                                        </p:tgtEl>
                                      </p:cBhvr>
                                    </p:animEffect>
                                    <p:set>
                                      <p:cBhvr>
                                        <p:cTn id="139" dur="1" fill="hold">
                                          <p:stCondLst>
                                            <p:cond delay="499"/>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38" grpId="0"/>
      <p:bldP spid="39" grpId="0" animBg="1"/>
      <p:bldP spid="41" grpId="0" animBg="1"/>
      <p:bldP spid="42" grpId="0" animBg="1"/>
      <p:bldP spid="43" grpId="0"/>
      <p:bldP spid="49" grpId="0" animBg="1"/>
      <p:bldP spid="49" grpId="1" animBg="1"/>
      <p:bldP spid="50" grpId="0" animBg="1"/>
      <p:bldP spid="47" grpId="0" animBg="1"/>
      <p:bldP spid="23" grpId="0" animBg="1"/>
      <p:bldP spid="24" grpId="0" animBg="1"/>
      <p:bldP spid="36" grpId="0" animBg="1"/>
      <p:bldP spid="40" grpId="0" animBg="1"/>
      <p:bldP spid="40" grpId="1" animBg="1"/>
      <p:bldP spid="8" grpId="0" animBg="1"/>
      <p:bldP spid="10" grpId="0"/>
      <p:bldP spid="12" grpId="0" animBg="1"/>
      <p:bldP spid="12" grpId="1" animBg="1"/>
      <p:bldP spid="34" grpId="0" animBg="1"/>
      <p:bldP spid="51" grpId="0" animBg="1"/>
      <p:bldP spid="51" grpId="1" animBg="1"/>
      <p:bldP spid="53" grpId="0" animBg="1"/>
      <p:bldP spid="53" grpId="1" animBg="1"/>
      <p:bldP spid="54" grpId="0" animBg="1"/>
      <p:bldP spid="5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Intel SGX</a:t>
            </a:r>
            <a:r>
              <a:rPr lang="ja-JP" altLang="en-US" dirty="0"/>
              <a:t>を用いた情報漏洩対策</a:t>
            </a:r>
            <a:endParaRPr kumimoji="1" lang="ja-JP" altLang="en-US" strike="sngStrike" dirty="0"/>
          </a:p>
        </p:txBody>
      </p:sp>
      <p:sp>
        <p:nvSpPr>
          <p:cNvPr id="3" name="Content Placeholder 2"/>
          <p:cNvSpPr>
            <a:spLocks noGrp="1"/>
          </p:cNvSpPr>
          <p:nvPr>
            <p:ph idx="1"/>
          </p:nvPr>
        </p:nvSpPr>
        <p:spPr/>
        <p:txBody>
          <a:bodyPr/>
          <a:lstStyle/>
          <a:p>
            <a:r>
              <a:rPr lang="ja-JP" altLang="en-US" dirty="0"/>
              <a:t>アプリケーション内に保護領域（</a:t>
            </a:r>
            <a:r>
              <a:rPr lang="en-US" altLang="ja-JP" dirty="0"/>
              <a:t>Enclave</a:t>
            </a:r>
            <a:r>
              <a:rPr lang="ja-JP" altLang="en-US" dirty="0"/>
              <a:t>）</a:t>
            </a:r>
            <a:r>
              <a:rPr lang="ja-JP" altLang="en-US"/>
              <a:t>を作成</a:t>
            </a:r>
            <a:endParaRPr lang="en-US" altLang="ja-JP" dirty="0"/>
          </a:p>
          <a:p>
            <a:pPr lvl="1"/>
            <a:r>
              <a:rPr kumimoji="1" lang="en-US" altLang="ja-JP" dirty="0"/>
              <a:t>CPU</a:t>
            </a:r>
            <a:r>
              <a:rPr kumimoji="1" lang="ja-JP" altLang="en-US"/>
              <a:t>によってメモリが暗号化される</a:t>
            </a:r>
            <a:endParaRPr kumimoji="1" lang="en-US" altLang="ja-JP" dirty="0"/>
          </a:p>
          <a:p>
            <a:pPr lvl="1"/>
            <a:r>
              <a:rPr kumimoji="1" lang="en-US" altLang="ja-JP" dirty="0"/>
              <a:t>Enclave</a:t>
            </a:r>
            <a:r>
              <a:rPr kumimoji="1" lang="ja-JP" altLang="en-US" dirty="0"/>
              <a:t>内で機密情報を扱うことで情報漏洩を防止</a:t>
            </a:r>
            <a:endParaRPr kumimoji="1" lang="en-US" altLang="ja-JP" dirty="0"/>
          </a:p>
          <a:p>
            <a:pPr lvl="2"/>
            <a:r>
              <a:rPr lang="en-US" altLang="ja-JP" dirty="0"/>
              <a:t>OS</a:t>
            </a:r>
            <a:r>
              <a:rPr lang="ja-JP" altLang="en-US"/>
              <a:t>でさえも</a:t>
            </a:r>
            <a:r>
              <a:rPr lang="en-US" altLang="ja-JP" dirty="0"/>
              <a:t>Enclave</a:t>
            </a:r>
            <a:r>
              <a:rPr lang="ja-JP" altLang="en-US" dirty="0"/>
              <a:t>内の情報にアクセスできない</a:t>
            </a:r>
            <a:endParaRPr lang="en-US" altLang="ja-JP" dirty="0"/>
          </a:p>
          <a:p>
            <a:pPr lvl="1"/>
            <a:r>
              <a:rPr lang="ja-JP" altLang="en-US"/>
              <a:t>実行中</a:t>
            </a:r>
            <a:r>
              <a:rPr lang="ja-JP" altLang="en-US" dirty="0"/>
              <a:t>のプログラムを改ざんすること</a:t>
            </a:r>
            <a:r>
              <a:rPr lang="ja-JP" altLang="en-US"/>
              <a:t>もできない</a:t>
            </a:r>
          </a:p>
          <a:p>
            <a:pPr lvl="2"/>
            <a:r>
              <a:rPr kumimoji="1" lang="ja-JP" altLang="en-US"/>
              <a:t>改ざんしたプログラム</a:t>
            </a:r>
            <a:r>
              <a:rPr lang="ja-JP" altLang="en-US"/>
              <a:t>は</a:t>
            </a:r>
            <a:r>
              <a:rPr kumimoji="1" lang="en-US" altLang="ja-JP" dirty="0"/>
              <a:t>Enclave</a:t>
            </a:r>
            <a:r>
              <a:rPr kumimoji="1" lang="ja-JP" altLang="en-US"/>
              <a:t>で実行できない</a:t>
            </a:r>
            <a:endParaRPr kumimoji="1" lang="en-US" altLang="ja-JP" dirty="0"/>
          </a:p>
        </p:txBody>
      </p:sp>
      <p:sp>
        <p:nvSpPr>
          <p:cNvPr id="13" name="正方形/長方形 10"/>
          <p:cNvSpPr/>
          <p:nvPr/>
        </p:nvSpPr>
        <p:spPr>
          <a:xfrm>
            <a:off x="2616721" y="6103904"/>
            <a:ext cx="5405938" cy="62077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chemeClr val="tx1"/>
                </a:solidFill>
              </a:rPr>
              <a:t>OS</a:t>
            </a:r>
            <a:endParaRPr kumimoji="1" lang="ja-JP" altLang="en-US" sz="3200" dirty="0">
              <a:solidFill>
                <a:schemeClr val="tx1"/>
              </a:solidFill>
            </a:endParaRPr>
          </a:p>
        </p:txBody>
      </p:sp>
      <p:sp>
        <p:nvSpPr>
          <p:cNvPr id="19" name="スライド番号プレースホルダー 18"/>
          <p:cNvSpPr>
            <a:spLocks noGrp="1"/>
          </p:cNvSpPr>
          <p:nvPr>
            <p:ph type="sldNum" sz="quarter" idx="12"/>
          </p:nvPr>
        </p:nvSpPr>
        <p:spPr/>
        <p:txBody>
          <a:bodyPr/>
          <a:lstStyle/>
          <a:p>
            <a:fld id="{C6BF4F0F-E9AC-E14D-8A5B-B9D0A2FE0313}" type="slidenum">
              <a:rPr kumimoji="1" lang="ja-JP" altLang="en-US" smtClean="0"/>
              <a:t>3</a:t>
            </a:fld>
            <a:endParaRPr kumimoji="1" lang="ja-JP" altLang="en-US"/>
          </a:p>
        </p:txBody>
      </p:sp>
      <p:sp>
        <p:nvSpPr>
          <p:cNvPr id="17" name="テキスト ボックス 16">
            <a:extLst>
              <a:ext uri="{FF2B5EF4-FFF2-40B4-BE49-F238E27FC236}">
                <a16:creationId xmlns:a16="http://schemas.microsoft.com/office/drawing/2014/main" xmlns="" id="{D927E9E8-BC75-E948-9378-B315ABBAC471}"/>
              </a:ext>
            </a:extLst>
          </p:cNvPr>
          <p:cNvSpPr txBox="1"/>
          <p:nvPr/>
        </p:nvSpPr>
        <p:spPr>
          <a:xfrm>
            <a:off x="6159022" y="4661334"/>
            <a:ext cx="1805076" cy="830997"/>
          </a:xfrm>
          <a:prstGeom prst="rect">
            <a:avLst/>
          </a:prstGeom>
          <a:noFill/>
          <a:ln w="25400">
            <a:noFill/>
          </a:ln>
        </p:spPr>
        <p:txBody>
          <a:bodyPr wrap="square" rtlCol="0">
            <a:spAutoFit/>
          </a:bodyPr>
          <a:lstStyle/>
          <a:p>
            <a:r>
              <a:rPr kumimoji="1" lang="en-US" altLang="ja-JP" sz="2400" dirty="0">
                <a:ea typeface="MS PGothic" panose="020B0600070205080204" pitchFamily="34" charset="-128"/>
              </a:rPr>
              <a:t>SGX</a:t>
            </a:r>
            <a:r>
              <a:rPr kumimoji="1" lang="ja-JP" altLang="en-US" sz="2400">
                <a:latin typeface="MS PGothic" panose="020B0600070205080204" pitchFamily="34" charset="-128"/>
                <a:ea typeface="MS PGothic" panose="020B0600070205080204" pitchFamily="34" charset="-128"/>
              </a:rPr>
              <a:t>アプリ</a:t>
            </a:r>
            <a:endParaRPr kumimoji="1" lang="en-US" altLang="ja-JP" sz="2400" dirty="0">
              <a:latin typeface="MS PGothic" panose="020B0600070205080204" pitchFamily="34" charset="-128"/>
              <a:ea typeface="MS PGothic" panose="020B0600070205080204" pitchFamily="34" charset="-128"/>
            </a:endParaRPr>
          </a:p>
          <a:p>
            <a:r>
              <a:rPr kumimoji="1" lang="ja-JP" altLang="en-US" sz="2400">
                <a:latin typeface="MS PGothic" panose="020B0600070205080204" pitchFamily="34" charset="-128"/>
                <a:ea typeface="MS PGothic" panose="020B0600070205080204" pitchFamily="34" charset="-128"/>
              </a:rPr>
              <a:t>ケーション</a:t>
            </a:r>
            <a:endParaRPr kumimoji="1" lang="en-US" altLang="ja-JP" sz="2400" dirty="0">
              <a:latin typeface="MS PGothic" panose="020B0600070205080204" pitchFamily="34" charset="-128"/>
              <a:ea typeface="MS PGothic" panose="020B0600070205080204" pitchFamily="34" charset="-128"/>
            </a:endParaRPr>
          </a:p>
        </p:txBody>
      </p:sp>
      <p:sp>
        <p:nvSpPr>
          <p:cNvPr id="18" name="正方形/長方形 17">
            <a:extLst>
              <a:ext uri="{FF2B5EF4-FFF2-40B4-BE49-F238E27FC236}">
                <a16:creationId xmlns:a16="http://schemas.microsoft.com/office/drawing/2014/main" xmlns="" id="{50E7DCD9-0F4C-174E-86F4-AE3D089FE887}"/>
              </a:ext>
            </a:extLst>
          </p:cNvPr>
          <p:cNvSpPr/>
          <p:nvPr/>
        </p:nvSpPr>
        <p:spPr>
          <a:xfrm>
            <a:off x="2616720" y="4408863"/>
            <a:ext cx="5405939" cy="143360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rgbClr val="FF0000"/>
              </a:solidFill>
              <a:latin typeface="MS PGothic" charset="-128"/>
              <a:ea typeface="MS PGothic" charset="-128"/>
              <a:cs typeface="MS PGothic" charset="-128"/>
            </a:endParaRPr>
          </a:p>
        </p:txBody>
      </p:sp>
      <p:sp>
        <p:nvSpPr>
          <p:cNvPr id="20" name="正方形/長方形 19">
            <a:extLst>
              <a:ext uri="{FF2B5EF4-FFF2-40B4-BE49-F238E27FC236}">
                <a16:creationId xmlns:a16="http://schemas.microsoft.com/office/drawing/2014/main" xmlns="" id="{47D2EFA9-644D-7947-B2E1-BAEF29A144AB}"/>
              </a:ext>
            </a:extLst>
          </p:cNvPr>
          <p:cNvSpPr/>
          <p:nvPr/>
        </p:nvSpPr>
        <p:spPr>
          <a:xfrm>
            <a:off x="2689138" y="4477866"/>
            <a:ext cx="2386785" cy="1281844"/>
          </a:xfrm>
          <a:prstGeom prst="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err="1">
                <a:solidFill>
                  <a:schemeClr val="tx1"/>
                </a:solidFill>
                <a:latin typeface="MS PGothic" charset="-128"/>
                <a:ea typeface="MS PGothic" charset="-128"/>
                <a:cs typeface="MS PGothic" charset="-128"/>
              </a:rPr>
              <a:t>Enclave</a:t>
            </a:r>
            <a:endParaRPr kumimoji="1" lang="en-US" altLang="ja-JP" sz="2800" dirty="0">
              <a:solidFill>
                <a:schemeClr val="tx1"/>
              </a:solidFill>
              <a:latin typeface="MS PGothic" charset="-128"/>
              <a:ea typeface="MS PGothic" charset="-128"/>
              <a:cs typeface="MS PGothic" charset="-128"/>
            </a:endParaRPr>
          </a:p>
          <a:p>
            <a:pPr algn="ctr"/>
            <a:endParaRPr kumimoji="1" lang="en-US" altLang="ja-JP" sz="3200" dirty="0">
              <a:solidFill>
                <a:schemeClr val="tx1"/>
              </a:solidFill>
              <a:latin typeface="MS PGothic" charset="-128"/>
              <a:ea typeface="MS PGothic" charset="-128"/>
              <a:cs typeface="MS PGothic" charset="-128"/>
            </a:endParaRPr>
          </a:p>
          <a:p>
            <a:pPr algn="ctr"/>
            <a:endParaRPr kumimoji="1" lang="en-US" altLang="ja-JP" sz="3200" dirty="0">
              <a:solidFill>
                <a:schemeClr val="tx1"/>
              </a:solidFill>
              <a:latin typeface="MS PGothic" charset="-128"/>
              <a:ea typeface="MS PGothic" charset="-128"/>
              <a:cs typeface="MS PGothic" charset="-128"/>
            </a:endParaRPr>
          </a:p>
        </p:txBody>
      </p:sp>
      <p:sp>
        <p:nvSpPr>
          <p:cNvPr id="16" name="正方形/長方形 15">
            <a:extLst>
              <a:ext uri="{FF2B5EF4-FFF2-40B4-BE49-F238E27FC236}">
                <a16:creationId xmlns:a16="http://schemas.microsoft.com/office/drawing/2014/main" xmlns="" id="{6833DDD9-547C-0840-BDC6-4144DC360D8B}"/>
              </a:ext>
            </a:extLst>
          </p:cNvPr>
          <p:cNvSpPr/>
          <p:nvPr/>
        </p:nvSpPr>
        <p:spPr>
          <a:xfrm>
            <a:off x="3150624" y="5097977"/>
            <a:ext cx="1453570" cy="536583"/>
          </a:xfrm>
          <a:prstGeom prst="rect">
            <a:avLst/>
          </a:prstGeom>
          <a:solidFill>
            <a:srgbClr val="F7CECA"/>
          </a:solidFill>
          <a:ln w="28575">
            <a:solidFill>
              <a:srgbClr val="FF58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a:solidFill>
                  <a:schemeClr val="tx1"/>
                </a:solidFill>
                <a:latin typeface="MS PGothic" charset="-128"/>
                <a:ea typeface="MS PGothic" charset="-128"/>
                <a:cs typeface="MS PGothic" charset="-128"/>
              </a:rPr>
              <a:t>機密情報</a:t>
            </a:r>
          </a:p>
        </p:txBody>
      </p:sp>
      <p:sp>
        <p:nvSpPr>
          <p:cNvPr id="14" name="上矢印 11"/>
          <p:cNvSpPr/>
          <p:nvPr/>
        </p:nvSpPr>
        <p:spPr>
          <a:xfrm rot="19305523">
            <a:off x="4572436" y="5521507"/>
            <a:ext cx="396767" cy="889537"/>
          </a:xfrm>
          <a:prstGeom prst="upArrow">
            <a:avLst>
              <a:gd name="adj1" fmla="val 50000"/>
              <a:gd name="adj2" fmla="val 5349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乗算記号 12"/>
          <p:cNvSpPr/>
          <p:nvPr/>
        </p:nvSpPr>
        <p:spPr>
          <a:xfrm>
            <a:off x="3591432" y="5723902"/>
            <a:ext cx="2522292" cy="613672"/>
          </a:xfrm>
          <a:prstGeom prst="mathMultiply">
            <a:avLst>
              <a:gd name="adj1" fmla="val 1077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Picture 20">
            <a:extLst>
              <a:ext uri="{FF2B5EF4-FFF2-40B4-BE49-F238E27FC236}">
                <a16:creationId xmlns:a16="http://schemas.microsoft.com/office/drawing/2014/main" xmlns="" id="{DD996F54-D8AC-6D4B-A3BB-209B3AA7DD7C}"/>
              </a:ext>
            </a:extLst>
          </p:cNvPr>
          <p:cNvPicPr>
            <a:picLocks noChangeAspect="1"/>
          </p:cNvPicPr>
          <p:nvPr/>
        </p:nvPicPr>
        <p:blipFill>
          <a:blip r:embed="rId3"/>
          <a:stretch>
            <a:fillRect/>
          </a:stretch>
        </p:blipFill>
        <p:spPr>
          <a:xfrm>
            <a:off x="295646" y="4756296"/>
            <a:ext cx="1782617" cy="1782617"/>
          </a:xfrm>
          <a:prstGeom prst="rect">
            <a:avLst/>
          </a:prstGeom>
        </p:spPr>
      </p:pic>
      <p:sp>
        <p:nvSpPr>
          <p:cNvPr id="26" name="正方形/長方形 28">
            <a:extLst>
              <a:ext uri="{FF2B5EF4-FFF2-40B4-BE49-F238E27FC236}">
                <a16:creationId xmlns:a16="http://schemas.microsoft.com/office/drawing/2014/main" xmlns="" id="{43D936EF-72D4-4046-A038-44FDBA26A5CF}"/>
              </a:ext>
            </a:extLst>
          </p:cNvPr>
          <p:cNvSpPr/>
          <p:nvPr/>
        </p:nvSpPr>
        <p:spPr>
          <a:xfrm>
            <a:off x="857761" y="5625091"/>
            <a:ext cx="663873" cy="47881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t>SGX</a:t>
            </a:r>
            <a:endParaRPr kumimoji="1" lang="ja-JP" altLang="en-US" b="1" dirty="0"/>
          </a:p>
        </p:txBody>
      </p:sp>
      <p:sp>
        <p:nvSpPr>
          <p:cNvPr id="27" name="右矢印 30">
            <a:extLst>
              <a:ext uri="{FF2B5EF4-FFF2-40B4-BE49-F238E27FC236}">
                <a16:creationId xmlns:a16="http://schemas.microsoft.com/office/drawing/2014/main" xmlns="" id="{1B923A9C-A80C-0F47-95A0-182DD58FFCA9}"/>
              </a:ext>
            </a:extLst>
          </p:cNvPr>
          <p:cNvSpPr/>
          <p:nvPr/>
        </p:nvSpPr>
        <p:spPr>
          <a:xfrm rot="20264626">
            <a:off x="1687572" y="5232350"/>
            <a:ext cx="1372921" cy="641451"/>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n>
                  <a:solidFill>
                    <a:schemeClr val="tx1"/>
                  </a:solidFill>
                </a:ln>
                <a:solidFill>
                  <a:schemeClr val="tx1"/>
                </a:solidFill>
                <a:latin typeface="+mj-ea"/>
                <a:ea typeface="+mj-ea"/>
              </a:rPr>
              <a:t>保護</a:t>
            </a:r>
          </a:p>
        </p:txBody>
      </p:sp>
    </p:spTree>
    <p:extLst>
      <p:ext uri="{BB962C8B-B14F-4D97-AF65-F5344CB8AC3E}">
        <p14:creationId xmlns:p14="http://schemas.microsoft.com/office/powerpoint/2010/main" val="45470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animBg="1"/>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テキスト ボックス 19">
            <a:extLst>
              <a:ext uri="{FF2B5EF4-FFF2-40B4-BE49-F238E27FC236}">
                <a16:creationId xmlns:a16="http://schemas.microsoft.com/office/drawing/2014/main" xmlns="" id="{FF76AB83-2041-554A-841C-2C64448626A8}"/>
              </a:ext>
            </a:extLst>
          </p:cNvPr>
          <p:cNvSpPr txBox="1"/>
          <p:nvPr/>
        </p:nvSpPr>
        <p:spPr>
          <a:xfrm>
            <a:off x="1167644" y="2955205"/>
            <a:ext cx="5529481" cy="584775"/>
          </a:xfrm>
          <a:prstGeom prst="rect">
            <a:avLst/>
          </a:prstGeom>
          <a:noFill/>
          <a:ln w="25400">
            <a:noFill/>
          </a:ln>
        </p:spPr>
        <p:txBody>
          <a:bodyPr wrap="square" rtlCol="0">
            <a:spAutoFit/>
          </a:bodyPr>
          <a:lstStyle/>
          <a:p>
            <a:pPr algn="ctr"/>
            <a:r>
              <a:rPr kumimoji="1" lang="en-US" altLang="ja-JP" sz="3200" dirty="0">
                <a:latin typeface="MS PGothic" panose="020B0600070205080204" pitchFamily="34" charset="-128"/>
                <a:ea typeface="MS PGothic" panose="020B0600070205080204" pitchFamily="34" charset="-128"/>
              </a:rPr>
              <a:t>SGX</a:t>
            </a:r>
            <a:r>
              <a:rPr kumimoji="1" lang="ja-JP" altLang="en-US" sz="3200">
                <a:latin typeface="MS PGothic" panose="020B0600070205080204" pitchFamily="34" charset="-128"/>
                <a:ea typeface="MS PGothic" panose="020B0600070205080204" pitchFamily="34" charset="-128"/>
              </a:rPr>
              <a:t>アプリケーション</a:t>
            </a:r>
            <a:endParaRPr kumimoji="1" lang="en-US" altLang="ja-JP" sz="3200" dirty="0">
              <a:latin typeface="MS PGothic" panose="020B0600070205080204" pitchFamily="34" charset="-128"/>
              <a:ea typeface="MS PGothic" panose="020B0600070205080204" pitchFamily="34" charset="-128"/>
            </a:endParaRPr>
          </a:p>
        </p:txBody>
      </p:sp>
      <p:sp>
        <p:nvSpPr>
          <p:cNvPr id="21" name="正方形/長方形 20">
            <a:extLst>
              <a:ext uri="{FF2B5EF4-FFF2-40B4-BE49-F238E27FC236}">
                <a16:creationId xmlns:a16="http://schemas.microsoft.com/office/drawing/2014/main" xmlns="" id="{B4358942-4946-5841-9BB5-3BD08D9C9854}"/>
              </a:ext>
            </a:extLst>
          </p:cNvPr>
          <p:cNvSpPr/>
          <p:nvPr/>
        </p:nvSpPr>
        <p:spPr>
          <a:xfrm>
            <a:off x="192339" y="3684984"/>
            <a:ext cx="7480093" cy="292567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rgbClr val="FF0000"/>
              </a:solidFill>
              <a:latin typeface="MS PGothic" charset="-128"/>
              <a:ea typeface="MS PGothic" charset="-128"/>
              <a:cs typeface="MS PGothic" charset="-128"/>
            </a:endParaRPr>
          </a:p>
        </p:txBody>
      </p:sp>
      <p:sp>
        <p:nvSpPr>
          <p:cNvPr id="23" name="正方形/長方形 22">
            <a:extLst>
              <a:ext uri="{FF2B5EF4-FFF2-40B4-BE49-F238E27FC236}">
                <a16:creationId xmlns:a16="http://schemas.microsoft.com/office/drawing/2014/main" xmlns="" id="{AA52B7DA-F4F8-0A4F-A1E4-C7D91F2A6249}"/>
              </a:ext>
            </a:extLst>
          </p:cNvPr>
          <p:cNvSpPr/>
          <p:nvPr/>
        </p:nvSpPr>
        <p:spPr>
          <a:xfrm>
            <a:off x="355910" y="3908544"/>
            <a:ext cx="2854777" cy="2567207"/>
          </a:xfrm>
          <a:prstGeom prst="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solidFill>
                  <a:schemeClr val="tx1"/>
                </a:solidFill>
                <a:latin typeface="MS PGothic" charset="-128"/>
                <a:ea typeface="MS PGothic" charset="-128"/>
                <a:cs typeface="MS PGothic" charset="-128"/>
              </a:rPr>
              <a:t>Enclave</a:t>
            </a:r>
          </a:p>
          <a:p>
            <a:pPr algn="ctr"/>
            <a:endParaRPr lang="en-US" altLang="ja-JP" sz="3200" dirty="0">
              <a:solidFill>
                <a:schemeClr val="tx1"/>
              </a:solidFill>
              <a:latin typeface="MS PGothic" charset="-128"/>
              <a:ea typeface="MS PGothic" charset="-128"/>
              <a:cs typeface="MS PGothic" charset="-128"/>
            </a:endParaRPr>
          </a:p>
          <a:p>
            <a:pPr algn="ctr"/>
            <a:endParaRPr kumimoji="1" lang="en-US" altLang="ja-JP" sz="2400" dirty="0">
              <a:solidFill>
                <a:schemeClr val="tx1"/>
              </a:solidFill>
              <a:latin typeface="MS PGothic" charset="-128"/>
              <a:ea typeface="MS PGothic" charset="-128"/>
              <a:cs typeface="MS PGothic" charset="-128"/>
            </a:endParaRPr>
          </a:p>
          <a:p>
            <a:pPr algn="ctr"/>
            <a:endParaRPr kumimoji="1" lang="en-US" altLang="ja-JP" sz="3600" dirty="0">
              <a:solidFill>
                <a:schemeClr val="tx1"/>
              </a:solidFill>
              <a:latin typeface="MS PGothic" charset="-128"/>
              <a:ea typeface="MS PGothic" charset="-128"/>
              <a:cs typeface="MS PGothic" charset="-128"/>
            </a:endParaRPr>
          </a:p>
        </p:txBody>
      </p:sp>
      <p:sp>
        <p:nvSpPr>
          <p:cNvPr id="24" name="正方形/長方形 23">
            <a:extLst>
              <a:ext uri="{FF2B5EF4-FFF2-40B4-BE49-F238E27FC236}">
                <a16:creationId xmlns:a16="http://schemas.microsoft.com/office/drawing/2014/main" xmlns="" id="{EB34AEB1-4499-FE4B-B1A1-5AAA0F6A7C49}"/>
              </a:ext>
            </a:extLst>
          </p:cNvPr>
          <p:cNvSpPr/>
          <p:nvPr/>
        </p:nvSpPr>
        <p:spPr>
          <a:xfrm>
            <a:off x="512271" y="4890401"/>
            <a:ext cx="2542053" cy="1480420"/>
          </a:xfrm>
          <a:prstGeom prst="rect">
            <a:avLst/>
          </a:prstGeom>
          <a:solidFill>
            <a:schemeClr val="accent5">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dirty="0" err="1">
                <a:solidFill>
                  <a:schemeClr val="tx1"/>
                </a:solidFill>
                <a:latin typeface="MS PGothic" charset="-128"/>
                <a:ea typeface="MS PGothic" charset="-128"/>
                <a:cs typeface="MS PGothic" charset="-128"/>
              </a:rPr>
              <a:t>MigSGX</a:t>
            </a:r>
            <a:endParaRPr kumimoji="1" lang="en-US" altLang="ja-JP" sz="4000" dirty="0">
              <a:solidFill>
                <a:schemeClr val="tx1"/>
              </a:solidFill>
              <a:latin typeface="MS PGothic" charset="-128"/>
              <a:ea typeface="MS PGothic" charset="-128"/>
              <a:cs typeface="MS PGothic" charset="-128"/>
            </a:endParaRPr>
          </a:p>
          <a:p>
            <a:pPr algn="ctr"/>
            <a:r>
              <a:rPr kumimoji="1" lang="ja-JP" altLang="en-US" sz="4000">
                <a:solidFill>
                  <a:schemeClr val="tx1"/>
                </a:solidFill>
                <a:latin typeface="MS PGothic" charset="-128"/>
                <a:ea typeface="MS PGothic" charset="-128"/>
                <a:cs typeface="MS PGothic" charset="-128"/>
              </a:rPr>
              <a:t>ライブラリ</a:t>
            </a:r>
            <a:endParaRPr kumimoji="1" lang="ja-JP" altLang="en-US" sz="4000" dirty="0">
              <a:solidFill>
                <a:schemeClr val="tx1"/>
              </a:solidFill>
              <a:latin typeface="MS PGothic" charset="-128"/>
              <a:ea typeface="MS PGothic" charset="-128"/>
              <a:cs typeface="MS PGothic" charset="-128"/>
            </a:endParaRPr>
          </a:p>
        </p:txBody>
      </p:sp>
      <p:sp>
        <p:nvSpPr>
          <p:cNvPr id="46" name="正方形/長方形 45">
            <a:extLst>
              <a:ext uri="{FF2B5EF4-FFF2-40B4-BE49-F238E27FC236}">
                <a16:creationId xmlns:a16="http://schemas.microsoft.com/office/drawing/2014/main" xmlns="" id="{3655F016-5BA6-F84A-816E-973C71C62A35}"/>
              </a:ext>
            </a:extLst>
          </p:cNvPr>
          <p:cNvSpPr/>
          <p:nvPr/>
        </p:nvSpPr>
        <p:spPr>
          <a:xfrm>
            <a:off x="4584467" y="4304037"/>
            <a:ext cx="2924135" cy="721484"/>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a:solidFill>
                  <a:schemeClr val="tx1"/>
                </a:solidFill>
                <a:latin typeface="MS PGothic" charset="-128"/>
                <a:ea typeface="MS PGothic" charset="-128"/>
                <a:cs typeface="MS PGothic" charset="-128"/>
              </a:rPr>
              <a:t>共有メモリ</a:t>
            </a:r>
          </a:p>
        </p:txBody>
      </p:sp>
      <p:sp>
        <p:nvSpPr>
          <p:cNvPr id="56" name="正方形/長方形 55">
            <a:extLst>
              <a:ext uri="{FF2B5EF4-FFF2-40B4-BE49-F238E27FC236}">
                <a16:creationId xmlns:a16="http://schemas.microsoft.com/office/drawing/2014/main" xmlns="" id="{EEA161EC-4CC2-1C4D-A591-58B0C7CAA315}"/>
              </a:ext>
            </a:extLst>
          </p:cNvPr>
          <p:cNvSpPr/>
          <p:nvPr/>
        </p:nvSpPr>
        <p:spPr>
          <a:xfrm>
            <a:off x="4748500" y="3923435"/>
            <a:ext cx="2596067" cy="548547"/>
          </a:xfrm>
          <a:prstGeom prst="rect">
            <a:avLst/>
          </a:prstGeom>
          <a:solidFill>
            <a:srgbClr val="FF6C7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a:solidFill>
                  <a:schemeClr val="tx1"/>
                </a:solidFill>
                <a:latin typeface="MS PGothic" panose="020B0600070205080204" pitchFamily="34" charset="-128"/>
                <a:ea typeface="MS PGothic" panose="020B0600070205080204" pitchFamily="34" charset="-128"/>
              </a:rPr>
              <a:t>暗号化状態データ</a:t>
            </a:r>
            <a:endParaRPr kumimoji="1" lang="ja-JP" altLang="en-US" sz="2400" dirty="0">
              <a:solidFill>
                <a:schemeClr val="tx1"/>
              </a:solidFill>
              <a:latin typeface="MS PGothic" panose="020B0600070205080204" pitchFamily="34" charset="-128"/>
              <a:ea typeface="MS PGothic" panose="020B0600070205080204" pitchFamily="34" charset="-128"/>
            </a:endParaRPr>
          </a:p>
        </p:txBody>
      </p:sp>
      <p:sp>
        <p:nvSpPr>
          <p:cNvPr id="25" name="正方形/長方形 24">
            <a:extLst>
              <a:ext uri="{FF2B5EF4-FFF2-40B4-BE49-F238E27FC236}">
                <a16:creationId xmlns:a16="http://schemas.microsoft.com/office/drawing/2014/main" xmlns="" id="{3B9FE151-59DF-D643-BC71-521BF4E0C178}"/>
              </a:ext>
            </a:extLst>
          </p:cNvPr>
          <p:cNvSpPr/>
          <p:nvPr/>
        </p:nvSpPr>
        <p:spPr>
          <a:xfrm>
            <a:off x="4664599" y="5351447"/>
            <a:ext cx="2844003" cy="1185659"/>
          </a:xfrm>
          <a:prstGeom prst="rect">
            <a:avLst/>
          </a:prstGeom>
          <a:solidFill>
            <a:schemeClr val="accent5">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dirty="0" err="1">
                <a:solidFill>
                  <a:schemeClr val="tx1"/>
                </a:solidFill>
                <a:latin typeface="MS PGothic" charset="-128"/>
                <a:ea typeface="MS PGothic" charset="-128"/>
                <a:cs typeface="MS PGothic" charset="-128"/>
              </a:rPr>
              <a:t>MigSGX</a:t>
            </a:r>
            <a:endParaRPr lang="en-US" altLang="ja-JP" sz="4000" dirty="0">
              <a:solidFill>
                <a:schemeClr val="tx1"/>
              </a:solidFill>
              <a:latin typeface="MS PGothic" charset="-128"/>
              <a:ea typeface="MS PGothic" charset="-128"/>
              <a:cs typeface="MS PGothic" charset="-128"/>
            </a:endParaRPr>
          </a:p>
          <a:p>
            <a:pPr algn="ctr"/>
            <a:r>
              <a:rPr lang="ja-JP" altLang="en-US" sz="4000">
                <a:solidFill>
                  <a:schemeClr val="tx1"/>
                </a:solidFill>
                <a:latin typeface="MS PGothic" charset="-128"/>
                <a:ea typeface="MS PGothic" charset="-128"/>
                <a:cs typeface="MS PGothic" charset="-128"/>
              </a:rPr>
              <a:t>ランタイム</a:t>
            </a:r>
            <a:endParaRPr kumimoji="1" lang="ja-JP" altLang="en-US" sz="4000">
              <a:solidFill>
                <a:schemeClr val="tx1"/>
              </a:solidFill>
              <a:latin typeface="MS PGothic" charset="-128"/>
              <a:ea typeface="MS PGothic" charset="-128"/>
              <a:cs typeface="MS PGothic" charset="-128"/>
            </a:endParaRPr>
          </a:p>
        </p:txBody>
      </p:sp>
      <p:sp>
        <p:nvSpPr>
          <p:cNvPr id="40" name="右矢印 39">
            <a:extLst>
              <a:ext uri="{FF2B5EF4-FFF2-40B4-BE49-F238E27FC236}">
                <a16:creationId xmlns:a16="http://schemas.microsoft.com/office/drawing/2014/main" xmlns="" id="{F636ED7B-D99A-9C4B-A0C2-96B9CBF46B3D}"/>
              </a:ext>
            </a:extLst>
          </p:cNvPr>
          <p:cNvSpPr/>
          <p:nvPr/>
        </p:nvSpPr>
        <p:spPr>
          <a:xfrm>
            <a:off x="7431747" y="3747110"/>
            <a:ext cx="1614465" cy="858046"/>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a:solidFill>
                  <a:schemeClr val="tx1"/>
                </a:solidFill>
                <a:latin typeface="MS PGothic" charset="-128"/>
                <a:ea typeface="MS PGothic" charset="-128"/>
                <a:cs typeface="MS PGothic" charset="-128"/>
              </a:rPr>
              <a:t>書き出し</a:t>
            </a:r>
            <a:endParaRPr kumimoji="1" lang="ja-JP" altLang="en-US" sz="2400">
              <a:solidFill>
                <a:schemeClr val="tx1"/>
              </a:solidFill>
              <a:latin typeface="MS PGothic" charset="-128"/>
              <a:ea typeface="MS PGothic" charset="-128"/>
              <a:cs typeface="MS PGothic" charset="-128"/>
            </a:endParaRPr>
          </a:p>
        </p:txBody>
      </p:sp>
      <p:sp>
        <p:nvSpPr>
          <p:cNvPr id="51" name="右矢印 50">
            <a:extLst>
              <a:ext uri="{FF2B5EF4-FFF2-40B4-BE49-F238E27FC236}">
                <a16:creationId xmlns:a16="http://schemas.microsoft.com/office/drawing/2014/main" xmlns="" id="{FC8AB302-9CD9-DB41-AF56-FC289DE73D63}"/>
              </a:ext>
            </a:extLst>
          </p:cNvPr>
          <p:cNvSpPr/>
          <p:nvPr/>
        </p:nvSpPr>
        <p:spPr>
          <a:xfrm>
            <a:off x="2727592" y="3448767"/>
            <a:ext cx="1833502" cy="1497882"/>
          </a:xfrm>
          <a:prstGeom prst="rightArrow">
            <a:avLst>
              <a:gd name="adj1" fmla="val 50000"/>
              <a:gd name="adj2" fmla="val 35332"/>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a:solidFill>
                  <a:schemeClr val="tx1"/>
                </a:solidFill>
                <a:latin typeface="MS PGothic" charset="-128"/>
                <a:ea typeface="MS PGothic" charset="-128"/>
                <a:cs typeface="MS PGothic" charset="-128"/>
              </a:rPr>
              <a:t>データ</a:t>
            </a:r>
            <a:endParaRPr lang="en-US" altLang="ja-JP" sz="2400" dirty="0">
              <a:solidFill>
                <a:schemeClr val="tx1"/>
              </a:solidFill>
              <a:latin typeface="MS PGothic" charset="-128"/>
              <a:ea typeface="MS PGothic" charset="-128"/>
              <a:cs typeface="MS PGothic" charset="-128"/>
            </a:endParaRPr>
          </a:p>
          <a:p>
            <a:pPr algn="ctr"/>
            <a:r>
              <a:rPr lang="ja-JP" altLang="en-US" sz="2400">
                <a:solidFill>
                  <a:schemeClr val="tx1"/>
                </a:solidFill>
                <a:latin typeface="MS PGothic" charset="-128"/>
                <a:ea typeface="MS PGothic" charset="-128"/>
                <a:cs typeface="MS PGothic" charset="-128"/>
              </a:rPr>
              <a:t>書き込み</a:t>
            </a:r>
            <a:endParaRPr kumimoji="1" lang="ja-JP" altLang="en-US" sz="2400">
              <a:solidFill>
                <a:schemeClr val="tx1"/>
              </a:solidFill>
              <a:latin typeface="MS PGothic" charset="-128"/>
              <a:ea typeface="MS PGothic" charset="-128"/>
              <a:cs typeface="MS PGothic" charset="-128"/>
            </a:endParaRPr>
          </a:p>
        </p:txBody>
      </p:sp>
      <p:sp>
        <p:nvSpPr>
          <p:cNvPr id="52" name="左矢印 51">
            <a:extLst>
              <a:ext uri="{FF2B5EF4-FFF2-40B4-BE49-F238E27FC236}">
                <a16:creationId xmlns:a16="http://schemas.microsoft.com/office/drawing/2014/main" xmlns="" id="{F88E4CC4-6F96-5244-9773-919DCC704FFE}"/>
              </a:ext>
            </a:extLst>
          </p:cNvPr>
          <p:cNvSpPr/>
          <p:nvPr/>
        </p:nvSpPr>
        <p:spPr>
          <a:xfrm>
            <a:off x="2917965" y="5147822"/>
            <a:ext cx="1643129" cy="1088086"/>
          </a:xfrm>
          <a:prstGeom prst="leftArrow">
            <a:avLst/>
          </a:prstGeom>
          <a:solidFill>
            <a:schemeClr val="accent6">
              <a:lumMod val="20000"/>
              <a:lumOff val="8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solidFill>
                  <a:schemeClr val="tx1"/>
                </a:solidFill>
                <a:latin typeface="MS PGothic" charset="-128"/>
                <a:ea typeface="MS PGothic" charset="-128"/>
                <a:cs typeface="MS PGothic" charset="-128"/>
              </a:rPr>
              <a:t>ECALL</a:t>
            </a:r>
            <a:endParaRPr kumimoji="1" lang="ja-JP" altLang="en-US" sz="2800">
              <a:solidFill>
                <a:schemeClr val="tx1"/>
              </a:solidFill>
              <a:latin typeface="MS PGothic" charset="-128"/>
              <a:ea typeface="MS PGothic" charset="-128"/>
              <a:cs typeface="MS PGothic" charset="-128"/>
            </a:endParaRPr>
          </a:p>
        </p:txBody>
      </p:sp>
      <p:pic>
        <p:nvPicPr>
          <p:cNvPr id="55" name="図 54">
            <a:extLst>
              <a:ext uri="{FF2B5EF4-FFF2-40B4-BE49-F238E27FC236}">
                <a16:creationId xmlns:a16="http://schemas.microsoft.com/office/drawing/2014/main" xmlns="" id="{4AF47523-5652-9041-BA6F-8BB3ECD043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339" y="3684984"/>
            <a:ext cx="1170373" cy="1170373"/>
          </a:xfrm>
          <a:prstGeom prst="rect">
            <a:avLst/>
          </a:prstGeom>
        </p:spPr>
      </p:pic>
    </p:spTree>
    <p:extLst>
      <p:ext uri="{BB962C8B-B14F-4D97-AF65-F5344CB8AC3E}">
        <p14:creationId xmlns:p14="http://schemas.microsoft.com/office/powerpoint/2010/main" val="11632601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par>
                                <p:cTn id="13" presetID="3" presetClass="exit" presetSubtype="10" fill="hold" grpId="0" nodeType="withEffect">
                                  <p:stCondLst>
                                    <p:cond delay="0"/>
                                  </p:stCondLst>
                                  <p:childTnLst>
                                    <p:animEffect transition="out" filter="blinds(horizontal)">
                                      <p:cBhvr>
                                        <p:cTn id="14" dur="500"/>
                                        <p:tgtEl>
                                          <p:spTgt spid="24"/>
                                        </p:tgtEl>
                                      </p:cBhvr>
                                    </p:animEffect>
                                    <p:set>
                                      <p:cBhvr>
                                        <p:cTn id="15" dur="1" fill="hold">
                                          <p:stCondLst>
                                            <p:cond delay="499"/>
                                          </p:stCondLst>
                                        </p:cTn>
                                        <p:tgtEl>
                                          <p:spTgt spid="24"/>
                                        </p:tgtEl>
                                        <p:attrNameLst>
                                          <p:attrName>style.visibility</p:attrName>
                                        </p:attrNameLst>
                                      </p:cBhvr>
                                      <p:to>
                                        <p:strVal val="hidden"/>
                                      </p:to>
                                    </p:set>
                                  </p:childTnLst>
                                </p:cTn>
                              </p:par>
                              <p:par>
                                <p:cTn id="16" presetID="3" presetClass="exit" presetSubtype="10" fill="hold" grpId="0" nodeType="withEffect">
                                  <p:stCondLst>
                                    <p:cond delay="0"/>
                                  </p:stCondLst>
                                  <p:childTnLst>
                                    <p:animEffect transition="out" filter="blinds(horizontal)">
                                      <p:cBhvr>
                                        <p:cTn id="17" dur="500"/>
                                        <p:tgtEl>
                                          <p:spTgt spid="23"/>
                                        </p:tgtEl>
                                      </p:cBhvr>
                                    </p:animEffect>
                                    <p:set>
                                      <p:cBhvr>
                                        <p:cTn id="18" dur="1" fill="hold">
                                          <p:stCondLst>
                                            <p:cond delay="499"/>
                                          </p:stCondLst>
                                        </p:cTn>
                                        <p:tgtEl>
                                          <p:spTgt spid="2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blinds(horizontal)">
                                      <p:cBhvr>
                                        <p:cTn id="23" dur="500"/>
                                        <p:tgtEl>
                                          <p:spTgt spid="51"/>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xit" presetSubtype="10" fill="hold" grpId="1" nodeType="clickEffect">
                                  <p:stCondLst>
                                    <p:cond delay="0"/>
                                  </p:stCondLst>
                                  <p:childTnLst>
                                    <p:animEffect transition="out" filter="blinds(horizontal)">
                                      <p:cBhvr>
                                        <p:cTn id="27" dur="500"/>
                                        <p:tgtEl>
                                          <p:spTgt spid="51"/>
                                        </p:tgtEl>
                                      </p:cBhvr>
                                    </p:animEffect>
                                    <p:set>
                                      <p:cBhvr>
                                        <p:cTn id="28" dur="1" fill="hold">
                                          <p:stCondLst>
                                            <p:cond delay="499"/>
                                          </p:stCondLst>
                                        </p:cTn>
                                        <p:tgtEl>
                                          <p:spTgt spid="5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blinds(horizontal)">
                                      <p:cBhvr>
                                        <p:cTn id="33" dur="500"/>
                                        <p:tgtEl>
                                          <p:spTgt spid="52"/>
                                        </p:tgtEl>
                                      </p:cBhvr>
                                    </p:animEffect>
                                  </p:childTnLst>
                                </p:cTn>
                              </p:par>
                              <p:par>
                                <p:cTn id="34" presetID="3" presetClass="entr" presetSubtype="10" fill="hold"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blinds(horizontal)">
                                      <p:cBhvr>
                                        <p:cTn id="36" dur="500"/>
                                        <p:tgtEl>
                                          <p:spTgt spid="55"/>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blinds(horizontal)">
                                      <p:cBhvr>
                                        <p:cTn id="4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56" grpId="0" animBg="1"/>
      <p:bldP spid="40" grpId="0" animBg="1"/>
      <p:bldP spid="40" grpId="1" animBg="1"/>
      <p:bldP spid="51" grpId="0" animBg="1"/>
      <p:bldP spid="51" grpId="1" animBg="1"/>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スライド番号プレースホルダー 8"/>
          <p:cNvSpPr>
            <a:spLocks noGrp="1"/>
          </p:cNvSpPr>
          <p:nvPr>
            <p:ph type="sldNum" sz="quarter" idx="12"/>
          </p:nvPr>
        </p:nvSpPr>
        <p:spPr/>
        <p:txBody>
          <a:bodyPr/>
          <a:lstStyle/>
          <a:p>
            <a:fld id="{C6BF4F0F-E9AC-E14D-8A5B-B9D0A2FE0313}" type="slidenum">
              <a:rPr kumimoji="1" lang="ja-JP" altLang="en-US" smtClean="0"/>
              <a:t>31</a:t>
            </a:fld>
            <a:endParaRPr kumimoji="1" lang="ja-JP" altLang="en-US"/>
          </a:p>
        </p:txBody>
      </p:sp>
      <p:sp>
        <p:nvSpPr>
          <p:cNvPr id="17" name="Rectangle 3">
            <a:extLst>
              <a:ext uri="{FF2B5EF4-FFF2-40B4-BE49-F238E27FC236}">
                <a16:creationId xmlns:a16="http://schemas.microsoft.com/office/drawing/2014/main" xmlns="" id="{D843543C-2493-974B-BD55-96250D50593B}"/>
              </a:ext>
            </a:extLst>
          </p:cNvPr>
          <p:cNvSpPr/>
          <p:nvPr/>
        </p:nvSpPr>
        <p:spPr>
          <a:xfrm>
            <a:off x="3661749" y="4802320"/>
            <a:ext cx="1046423" cy="40565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2800" dirty="0">
                <a:solidFill>
                  <a:schemeClr val="tx1"/>
                </a:solidFill>
                <a:latin typeface="MS PGothic" charset="-128"/>
                <a:ea typeface="MS PGothic" charset="-128"/>
                <a:cs typeface="MS PGothic" charset="-128"/>
              </a:rPr>
              <a:t>.data</a:t>
            </a:r>
            <a:endParaRPr kumimoji="1" lang="ja-JP" altLang="en-US" sz="2800" dirty="0">
              <a:solidFill>
                <a:schemeClr val="tx1"/>
              </a:solidFill>
              <a:latin typeface="MS PGothic" charset="-128"/>
              <a:ea typeface="MS PGothic" charset="-128"/>
              <a:cs typeface="MS PGothic" charset="-128"/>
            </a:endParaRPr>
          </a:p>
        </p:txBody>
      </p:sp>
      <p:sp>
        <p:nvSpPr>
          <p:cNvPr id="18" name="Rectangle 4">
            <a:extLst>
              <a:ext uri="{FF2B5EF4-FFF2-40B4-BE49-F238E27FC236}">
                <a16:creationId xmlns:a16="http://schemas.microsoft.com/office/drawing/2014/main" xmlns="" id="{6805E797-8D7D-F049-B404-7EF53C322B08}"/>
              </a:ext>
            </a:extLst>
          </p:cNvPr>
          <p:cNvSpPr/>
          <p:nvPr/>
        </p:nvSpPr>
        <p:spPr>
          <a:xfrm>
            <a:off x="3661750" y="5207977"/>
            <a:ext cx="1046422" cy="43769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2800" dirty="0">
                <a:solidFill>
                  <a:schemeClr val="tx1"/>
                </a:solidFill>
                <a:latin typeface="MS PGothic" charset="-128"/>
                <a:ea typeface="MS PGothic" charset="-128"/>
                <a:cs typeface="MS PGothic" charset="-128"/>
              </a:rPr>
              <a:t>.</a:t>
            </a:r>
            <a:r>
              <a:rPr kumimoji="1" lang="en-US" altLang="ja-JP" sz="2800" dirty="0" err="1">
                <a:solidFill>
                  <a:schemeClr val="tx1"/>
                </a:solidFill>
                <a:latin typeface="MS PGothic" charset="-128"/>
                <a:ea typeface="MS PGothic" charset="-128"/>
                <a:cs typeface="MS PGothic" charset="-128"/>
              </a:rPr>
              <a:t>bss</a:t>
            </a:r>
            <a:endParaRPr kumimoji="1" lang="ja-JP" altLang="en-US" sz="2800" dirty="0">
              <a:solidFill>
                <a:schemeClr val="tx1"/>
              </a:solidFill>
              <a:latin typeface="MS PGothic" charset="-128"/>
              <a:ea typeface="MS PGothic" charset="-128"/>
              <a:cs typeface="MS PGothic" charset="-128"/>
            </a:endParaRPr>
          </a:p>
        </p:txBody>
      </p:sp>
      <p:sp>
        <p:nvSpPr>
          <p:cNvPr id="20" name="Rectangle 5">
            <a:extLst>
              <a:ext uri="{FF2B5EF4-FFF2-40B4-BE49-F238E27FC236}">
                <a16:creationId xmlns:a16="http://schemas.microsoft.com/office/drawing/2014/main" xmlns="" id="{3CF56E73-4B15-7443-8539-93A66A017536}"/>
              </a:ext>
            </a:extLst>
          </p:cNvPr>
          <p:cNvSpPr/>
          <p:nvPr/>
        </p:nvSpPr>
        <p:spPr>
          <a:xfrm>
            <a:off x="3661750" y="4511044"/>
            <a:ext cx="1046423" cy="199459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a:solidFill>
                <a:srgbClr val="FF0000"/>
              </a:solidFill>
              <a:latin typeface="MS PGothic" charset="-128"/>
              <a:ea typeface="MS PGothic" charset="-128"/>
              <a:cs typeface="MS PGothic" charset="-128"/>
            </a:endParaRPr>
          </a:p>
        </p:txBody>
      </p:sp>
      <p:sp>
        <p:nvSpPr>
          <p:cNvPr id="21" name="テキスト ボックス 20">
            <a:extLst>
              <a:ext uri="{FF2B5EF4-FFF2-40B4-BE49-F238E27FC236}">
                <a16:creationId xmlns:a16="http://schemas.microsoft.com/office/drawing/2014/main" xmlns="" id="{3A8791E8-09C1-4C4A-98D4-5EA9DC29B3F3}"/>
              </a:ext>
            </a:extLst>
          </p:cNvPr>
          <p:cNvSpPr txBox="1"/>
          <p:nvPr/>
        </p:nvSpPr>
        <p:spPr>
          <a:xfrm>
            <a:off x="2665483" y="6526556"/>
            <a:ext cx="3485533" cy="369332"/>
          </a:xfrm>
          <a:prstGeom prst="rect">
            <a:avLst/>
          </a:prstGeom>
          <a:noFill/>
        </p:spPr>
        <p:txBody>
          <a:bodyPr wrap="square" rtlCol="0">
            <a:spAutoFit/>
          </a:bodyPr>
          <a:lstStyle/>
          <a:p>
            <a:pPr algn="ctr"/>
            <a:r>
              <a:rPr kumimoji="1" lang="en-US" altLang="ja-JP" dirty="0">
                <a:latin typeface="MS PGothic" panose="020B0600070205080204" pitchFamily="34" charset="-128"/>
                <a:ea typeface="MS PGothic" panose="020B0600070205080204" pitchFamily="34" charset="-128"/>
              </a:rPr>
              <a:t>Enclave</a:t>
            </a:r>
            <a:r>
              <a:rPr kumimoji="1" lang="ja-JP" altLang="en-US">
                <a:latin typeface="MS PGothic" panose="020B0600070205080204" pitchFamily="34" charset="-128"/>
                <a:ea typeface="MS PGothic" panose="020B0600070205080204" pitchFamily="34" charset="-128"/>
              </a:rPr>
              <a:t>プログラムの</a:t>
            </a:r>
            <a:r>
              <a:rPr lang="ja-JP" altLang="en-US">
                <a:latin typeface="MS PGothic" panose="020B0600070205080204" pitchFamily="34" charset="-128"/>
                <a:ea typeface="MS PGothic" panose="020B0600070205080204" pitchFamily="34" charset="-128"/>
              </a:rPr>
              <a:t>バイナリ</a:t>
            </a:r>
            <a:endParaRPr kumimoji="1" lang="ja-JP" altLang="en-US" dirty="0">
              <a:latin typeface="MS PGothic" panose="020B0600070205080204" pitchFamily="34" charset="-128"/>
              <a:ea typeface="MS PGothic" panose="020B0600070205080204" pitchFamily="34" charset="-128"/>
            </a:endParaRPr>
          </a:p>
        </p:txBody>
      </p:sp>
      <p:sp>
        <p:nvSpPr>
          <p:cNvPr id="22" name="Right Brace 10">
            <a:extLst>
              <a:ext uri="{FF2B5EF4-FFF2-40B4-BE49-F238E27FC236}">
                <a16:creationId xmlns:a16="http://schemas.microsoft.com/office/drawing/2014/main" xmlns="" id="{C11EF3B8-4F52-5746-9D59-97A33B2356CE}"/>
              </a:ext>
            </a:extLst>
          </p:cNvPr>
          <p:cNvSpPr/>
          <p:nvPr/>
        </p:nvSpPr>
        <p:spPr>
          <a:xfrm>
            <a:off x="4861252" y="4802320"/>
            <a:ext cx="176299" cy="831124"/>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TextBox 14">
            <a:extLst>
              <a:ext uri="{FF2B5EF4-FFF2-40B4-BE49-F238E27FC236}">
                <a16:creationId xmlns:a16="http://schemas.microsoft.com/office/drawing/2014/main" xmlns="" id="{5FB67A37-256E-A54E-8378-847E6EE3FB2A}"/>
              </a:ext>
            </a:extLst>
          </p:cNvPr>
          <p:cNvSpPr txBox="1"/>
          <p:nvPr/>
        </p:nvSpPr>
        <p:spPr>
          <a:xfrm>
            <a:off x="6151017" y="5323674"/>
            <a:ext cx="1388127" cy="369332"/>
          </a:xfrm>
          <a:prstGeom prst="rect">
            <a:avLst/>
          </a:prstGeom>
          <a:noFill/>
        </p:spPr>
        <p:txBody>
          <a:bodyPr wrap="square" rtlCol="0">
            <a:spAutoFit/>
          </a:bodyPr>
          <a:lstStyle/>
          <a:p>
            <a:pPr algn="ctr"/>
            <a:r>
              <a:rPr kumimoji="1" lang="ja-JP" altLang="en-US" dirty="0">
                <a:latin typeface="MS Gothic" charset="-128"/>
                <a:ea typeface="MS Gothic" charset="-128"/>
                <a:cs typeface="MS Gothic" charset="-128"/>
              </a:rPr>
              <a:t>アドレス</a:t>
            </a:r>
          </a:p>
        </p:txBody>
      </p:sp>
      <p:sp>
        <p:nvSpPr>
          <p:cNvPr id="24" name="TextBox 18">
            <a:extLst>
              <a:ext uri="{FF2B5EF4-FFF2-40B4-BE49-F238E27FC236}">
                <a16:creationId xmlns:a16="http://schemas.microsoft.com/office/drawing/2014/main" xmlns="" id="{EEC1CF78-35D2-954A-A43A-88FC632F1017}"/>
              </a:ext>
            </a:extLst>
          </p:cNvPr>
          <p:cNvSpPr txBox="1"/>
          <p:nvPr/>
        </p:nvSpPr>
        <p:spPr>
          <a:xfrm>
            <a:off x="6151017" y="5683137"/>
            <a:ext cx="1335633" cy="369332"/>
          </a:xfrm>
          <a:prstGeom prst="rect">
            <a:avLst/>
          </a:prstGeom>
          <a:noFill/>
        </p:spPr>
        <p:txBody>
          <a:bodyPr wrap="square" rtlCol="0">
            <a:spAutoFit/>
          </a:bodyPr>
          <a:lstStyle/>
          <a:p>
            <a:pPr algn="ctr"/>
            <a:r>
              <a:rPr kumimoji="1" lang="ja-JP" altLang="en-US" dirty="0">
                <a:latin typeface="MS Gothic" charset="-128"/>
                <a:ea typeface="MS Gothic" charset="-128"/>
                <a:cs typeface="MS Gothic" charset="-128"/>
              </a:rPr>
              <a:t>サイズ</a:t>
            </a:r>
          </a:p>
        </p:txBody>
      </p:sp>
      <p:sp>
        <p:nvSpPr>
          <p:cNvPr id="25" name="左カーブ矢印 24">
            <a:extLst>
              <a:ext uri="{FF2B5EF4-FFF2-40B4-BE49-F238E27FC236}">
                <a16:creationId xmlns:a16="http://schemas.microsoft.com/office/drawing/2014/main" xmlns="" id="{CC6A3101-B4E0-144E-B7D7-1D82E71AF439}"/>
              </a:ext>
            </a:extLst>
          </p:cNvPr>
          <p:cNvSpPr/>
          <p:nvPr/>
        </p:nvSpPr>
        <p:spPr>
          <a:xfrm>
            <a:off x="5150157" y="5174094"/>
            <a:ext cx="985425" cy="1167206"/>
          </a:xfrm>
          <a:prstGeom prst="curvedLeftArrow">
            <a:avLst>
              <a:gd name="adj1" fmla="val 8456"/>
              <a:gd name="adj2" fmla="val 27944"/>
              <a:gd name="adj3" fmla="val 2500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rgbClr val="FF0000"/>
              </a:solidFill>
              <a:latin typeface="MS PGothic" charset="-128"/>
              <a:ea typeface="MS PGothic" charset="-128"/>
              <a:cs typeface="MS PGothic" charset="-128"/>
            </a:endParaRPr>
          </a:p>
        </p:txBody>
      </p:sp>
      <p:sp>
        <p:nvSpPr>
          <p:cNvPr id="26" name="Rectangle 3">
            <a:extLst>
              <a:ext uri="{FF2B5EF4-FFF2-40B4-BE49-F238E27FC236}">
                <a16:creationId xmlns:a16="http://schemas.microsoft.com/office/drawing/2014/main" xmlns="" id="{F2088BA3-8182-354A-8B7C-5EB4443A1B86}"/>
              </a:ext>
            </a:extLst>
          </p:cNvPr>
          <p:cNvSpPr/>
          <p:nvPr/>
        </p:nvSpPr>
        <p:spPr>
          <a:xfrm>
            <a:off x="3661750" y="6108538"/>
            <a:ext cx="1046422" cy="39719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1400" dirty="0" err="1">
                <a:solidFill>
                  <a:schemeClr val="tx1"/>
                </a:solidFill>
                <a:latin typeface="MS PGothic" charset="-128"/>
                <a:ea typeface="MS PGothic" charset="-128"/>
                <a:cs typeface="MS PGothic" charset="-128"/>
              </a:rPr>
              <a:t>A</a:t>
            </a:r>
            <a:r>
              <a:rPr kumimoji="1" lang="en-US" altLang="ja-JP" sz="1400" dirty="0" err="1">
                <a:solidFill>
                  <a:schemeClr val="tx1"/>
                </a:solidFill>
                <a:latin typeface="MS PGothic" charset="-128"/>
                <a:ea typeface="MS PGothic" charset="-128"/>
                <a:cs typeface="MS PGothic" charset="-128"/>
              </a:rPr>
              <a:t>ddr&amp;</a:t>
            </a:r>
            <a:r>
              <a:rPr lang="en-US" altLang="ja-JP" sz="1400" dirty="0" err="1">
                <a:solidFill>
                  <a:schemeClr val="tx1"/>
                </a:solidFill>
                <a:latin typeface="MS PGothic" charset="-128"/>
                <a:ea typeface="MS PGothic" charset="-128"/>
                <a:cs typeface="MS PGothic" charset="-128"/>
              </a:rPr>
              <a:t>S</a:t>
            </a:r>
            <a:r>
              <a:rPr kumimoji="1" lang="en-US" altLang="ja-JP" sz="1400" dirty="0" err="1">
                <a:solidFill>
                  <a:schemeClr val="tx1"/>
                </a:solidFill>
                <a:latin typeface="MS PGothic" charset="-128"/>
                <a:ea typeface="MS PGothic" charset="-128"/>
                <a:cs typeface="MS PGothic" charset="-128"/>
              </a:rPr>
              <a:t>ize</a:t>
            </a:r>
            <a:endParaRPr kumimoji="1" lang="ja-JP" altLang="en-US" sz="1400" dirty="0">
              <a:solidFill>
                <a:schemeClr val="tx1"/>
              </a:solidFill>
              <a:latin typeface="MS PGothic" charset="-128"/>
              <a:ea typeface="MS PGothic" charset="-128"/>
              <a:cs typeface="MS PGothic" charset="-128"/>
            </a:endParaRPr>
          </a:p>
        </p:txBody>
      </p:sp>
    </p:spTree>
    <p:extLst>
      <p:ext uri="{BB962C8B-B14F-4D97-AF65-F5344CB8AC3E}">
        <p14:creationId xmlns:p14="http://schemas.microsoft.com/office/powerpoint/2010/main" val="42151476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88102BD8-4DFA-124D-B002-3917C4F8119F}"/>
              </a:ext>
            </a:extLst>
          </p:cNvPr>
          <p:cNvSpPr>
            <a:spLocks noGrp="1"/>
          </p:cNvSpPr>
          <p:nvPr>
            <p:ph type="title"/>
          </p:nvPr>
        </p:nvSpPr>
        <p:spPr/>
        <p:txBody>
          <a:bodyPr/>
          <a:lstStyle/>
          <a:p>
            <a:r>
              <a:rPr kumimoji="1" lang="ja-JP" altLang="en-US"/>
              <a:t>修論アブスト</a:t>
            </a:r>
          </a:p>
        </p:txBody>
      </p:sp>
      <p:sp>
        <p:nvSpPr>
          <p:cNvPr id="4" name="スライド番号プレースホルダー 3">
            <a:extLst>
              <a:ext uri="{FF2B5EF4-FFF2-40B4-BE49-F238E27FC236}">
                <a16:creationId xmlns:a16="http://schemas.microsoft.com/office/drawing/2014/main" xmlns="" id="{4356BECC-50E9-AA42-A01B-BAD9E4C1818E}"/>
              </a:ext>
            </a:extLst>
          </p:cNvPr>
          <p:cNvSpPr>
            <a:spLocks noGrp="1"/>
          </p:cNvSpPr>
          <p:nvPr>
            <p:ph type="sldNum" sz="quarter" idx="12"/>
          </p:nvPr>
        </p:nvSpPr>
        <p:spPr/>
        <p:txBody>
          <a:bodyPr/>
          <a:lstStyle/>
          <a:p>
            <a:fld id="{C6BF4F0F-E9AC-E14D-8A5B-B9D0A2FE0313}" type="slidenum">
              <a:rPr lang="ja-JP" altLang="en-US" smtClean="0"/>
              <a:pPr/>
              <a:t>32</a:t>
            </a:fld>
            <a:endParaRPr lang="ja-JP" altLang="en-US" dirty="0"/>
          </a:p>
        </p:txBody>
      </p:sp>
      <p:sp>
        <p:nvSpPr>
          <p:cNvPr id="5" name="テキスト ボックス 4">
            <a:extLst>
              <a:ext uri="{FF2B5EF4-FFF2-40B4-BE49-F238E27FC236}">
                <a16:creationId xmlns:a16="http://schemas.microsoft.com/office/drawing/2014/main" xmlns="" id="{D5E0F25F-12C7-E240-812F-139EB3EEABA9}"/>
              </a:ext>
            </a:extLst>
          </p:cNvPr>
          <p:cNvSpPr txBox="1"/>
          <p:nvPr/>
        </p:nvSpPr>
        <p:spPr>
          <a:xfrm>
            <a:off x="2564373" y="2540571"/>
            <a:ext cx="3858570" cy="523220"/>
          </a:xfrm>
          <a:prstGeom prst="rect">
            <a:avLst/>
          </a:prstGeom>
          <a:noFill/>
          <a:ln w="25400">
            <a:noFill/>
          </a:ln>
        </p:spPr>
        <p:txBody>
          <a:bodyPr wrap="square" rtlCol="0">
            <a:spAutoFit/>
          </a:bodyPr>
          <a:lstStyle/>
          <a:p>
            <a:pPr algn="ctr"/>
            <a:r>
              <a:rPr kumimoji="1" lang="en-US" altLang="ja-JP" sz="2800" dirty="0">
                <a:latin typeface="MS PGothic" panose="020B0600070205080204" pitchFamily="34" charset="-128"/>
                <a:ea typeface="MS PGothic" panose="020B0600070205080204" pitchFamily="34" charset="-128"/>
              </a:rPr>
              <a:t>SGX</a:t>
            </a:r>
            <a:r>
              <a:rPr lang="ja-JP" altLang="en-US" sz="2800">
                <a:latin typeface="MS PGothic" panose="020B0600070205080204" pitchFamily="34" charset="-128"/>
                <a:ea typeface="MS PGothic" panose="020B0600070205080204" pitchFamily="34" charset="-128"/>
              </a:rPr>
              <a:t>アプリケーション</a:t>
            </a:r>
            <a:endParaRPr kumimoji="1" lang="en-US" altLang="ja-JP" sz="2800" dirty="0">
              <a:latin typeface="MS PGothic" panose="020B0600070205080204" pitchFamily="34" charset="-128"/>
              <a:ea typeface="MS PGothic" panose="020B0600070205080204" pitchFamily="34" charset="-128"/>
            </a:endParaRPr>
          </a:p>
        </p:txBody>
      </p:sp>
      <p:sp>
        <p:nvSpPr>
          <p:cNvPr id="6" name="正方形/長方形 5">
            <a:extLst>
              <a:ext uri="{FF2B5EF4-FFF2-40B4-BE49-F238E27FC236}">
                <a16:creationId xmlns:a16="http://schemas.microsoft.com/office/drawing/2014/main" xmlns="" id="{22DCADEA-9C01-6146-BC68-040A9AE505D5}"/>
              </a:ext>
            </a:extLst>
          </p:cNvPr>
          <p:cNvSpPr/>
          <p:nvPr/>
        </p:nvSpPr>
        <p:spPr>
          <a:xfrm>
            <a:off x="1177459" y="3117953"/>
            <a:ext cx="6484403" cy="133510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rgbClr val="FF0000"/>
              </a:solidFill>
              <a:latin typeface="MS PGothic" charset="-128"/>
              <a:ea typeface="MS PGothic" charset="-128"/>
              <a:cs typeface="MS PGothic" charset="-128"/>
            </a:endParaRPr>
          </a:p>
        </p:txBody>
      </p:sp>
      <p:sp>
        <p:nvSpPr>
          <p:cNvPr id="7" name="正方形/長方形 6">
            <a:extLst>
              <a:ext uri="{FF2B5EF4-FFF2-40B4-BE49-F238E27FC236}">
                <a16:creationId xmlns:a16="http://schemas.microsoft.com/office/drawing/2014/main" xmlns="" id="{2CC7FFC2-E330-9849-B689-B05319BEA6F0}"/>
              </a:ext>
            </a:extLst>
          </p:cNvPr>
          <p:cNvSpPr/>
          <p:nvPr/>
        </p:nvSpPr>
        <p:spPr>
          <a:xfrm>
            <a:off x="1269658" y="3267855"/>
            <a:ext cx="2914919" cy="1086692"/>
          </a:xfrm>
          <a:prstGeom prst="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solidFill>
                  <a:schemeClr val="tx1"/>
                </a:solidFill>
                <a:latin typeface="MS PGothic" charset="-128"/>
                <a:ea typeface="MS PGothic" charset="-128"/>
                <a:cs typeface="MS PGothic" charset="-128"/>
              </a:rPr>
              <a:t>Enclave</a:t>
            </a:r>
          </a:p>
          <a:p>
            <a:pPr algn="ctr"/>
            <a:endParaRPr kumimoji="1" lang="en-US" altLang="ja-JP" sz="3600" dirty="0">
              <a:solidFill>
                <a:schemeClr val="tx1"/>
              </a:solidFill>
              <a:latin typeface="MS PGothic" charset="-128"/>
              <a:ea typeface="MS PGothic" charset="-128"/>
              <a:cs typeface="MS PGothic" charset="-128"/>
            </a:endParaRPr>
          </a:p>
        </p:txBody>
      </p:sp>
      <p:sp>
        <p:nvSpPr>
          <p:cNvPr id="8" name="正方形/長方形 7">
            <a:extLst>
              <a:ext uri="{FF2B5EF4-FFF2-40B4-BE49-F238E27FC236}">
                <a16:creationId xmlns:a16="http://schemas.microsoft.com/office/drawing/2014/main" xmlns="" id="{B0BFB50C-51F8-394D-8605-A35467C784FE}"/>
              </a:ext>
            </a:extLst>
          </p:cNvPr>
          <p:cNvSpPr/>
          <p:nvPr/>
        </p:nvSpPr>
        <p:spPr>
          <a:xfrm>
            <a:off x="1441959" y="3773912"/>
            <a:ext cx="2479963" cy="526473"/>
          </a:xfrm>
          <a:prstGeom prst="rect">
            <a:avLst/>
          </a:prstGeom>
          <a:solidFill>
            <a:schemeClr val="accent5">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err="1">
                <a:solidFill>
                  <a:schemeClr val="tx1"/>
                </a:solidFill>
                <a:latin typeface="MS PGothic" charset="-128"/>
                <a:ea typeface="MS PGothic" charset="-128"/>
                <a:cs typeface="MS PGothic" charset="-128"/>
              </a:rPr>
              <a:t>MigSGX</a:t>
            </a:r>
            <a:r>
              <a:rPr kumimoji="1" lang="ja-JP" altLang="en-US" sz="2400">
                <a:solidFill>
                  <a:schemeClr val="tx1"/>
                </a:solidFill>
                <a:latin typeface="MS PGothic" charset="-128"/>
                <a:ea typeface="MS PGothic" charset="-128"/>
                <a:cs typeface="MS PGothic" charset="-128"/>
              </a:rPr>
              <a:t>ライブラリ</a:t>
            </a:r>
          </a:p>
        </p:txBody>
      </p:sp>
      <p:sp>
        <p:nvSpPr>
          <p:cNvPr id="9" name="正方形/長方形 8">
            <a:extLst>
              <a:ext uri="{FF2B5EF4-FFF2-40B4-BE49-F238E27FC236}">
                <a16:creationId xmlns:a16="http://schemas.microsoft.com/office/drawing/2014/main" xmlns="" id="{B80A3ED4-DC84-894C-9ECE-6A7614C9074A}"/>
              </a:ext>
            </a:extLst>
          </p:cNvPr>
          <p:cNvSpPr/>
          <p:nvPr/>
        </p:nvSpPr>
        <p:spPr>
          <a:xfrm>
            <a:off x="5012756" y="3739597"/>
            <a:ext cx="2548845" cy="526473"/>
          </a:xfrm>
          <a:prstGeom prst="rect">
            <a:avLst/>
          </a:prstGeom>
          <a:solidFill>
            <a:schemeClr val="accent5">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err="1">
                <a:solidFill>
                  <a:schemeClr val="tx1"/>
                </a:solidFill>
                <a:latin typeface="MS PGothic" charset="-128"/>
                <a:ea typeface="MS PGothic" charset="-128"/>
                <a:cs typeface="MS PGothic" charset="-128"/>
              </a:rPr>
              <a:t>MigSGX</a:t>
            </a:r>
            <a:r>
              <a:rPr lang="ja-JP" altLang="en-US" sz="2400">
                <a:solidFill>
                  <a:schemeClr val="tx1"/>
                </a:solidFill>
                <a:latin typeface="MS PGothic" charset="-128"/>
                <a:ea typeface="MS PGothic" charset="-128"/>
                <a:cs typeface="MS PGothic" charset="-128"/>
              </a:rPr>
              <a:t>ランタイム</a:t>
            </a:r>
            <a:endParaRPr kumimoji="1" lang="ja-JP" altLang="en-US" sz="2400">
              <a:solidFill>
                <a:schemeClr val="tx1"/>
              </a:solidFill>
              <a:latin typeface="MS PGothic" charset="-128"/>
              <a:ea typeface="MS PGothic" charset="-128"/>
              <a:cs typeface="MS PGothic" charset="-128"/>
            </a:endParaRPr>
          </a:p>
        </p:txBody>
      </p:sp>
      <p:sp>
        <p:nvSpPr>
          <p:cNvPr id="10" name="正方形/長方形 9">
            <a:extLst>
              <a:ext uri="{FF2B5EF4-FFF2-40B4-BE49-F238E27FC236}">
                <a16:creationId xmlns:a16="http://schemas.microsoft.com/office/drawing/2014/main" xmlns="" id="{A1B8FE64-6005-A74E-8BF6-EA15040A7832}"/>
              </a:ext>
            </a:extLst>
          </p:cNvPr>
          <p:cNvSpPr/>
          <p:nvPr/>
        </p:nvSpPr>
        <p:spPr>
          <a:xfrm>
            <a:off x="3177477" y="4657779"/>
            <a:ext cx="2632363" cy="526473"/>
          </a:xfrm>
          <a:prstGeom prst="rect">
            <a:avLst/>
          </a:prstGeom>
          <a:solidFill>
            <a:srgbClr val="F7CECA"/>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err="1">
                <a:solidFill>
                  <a:schemeClr val="tx1"/>
                </a:solidFill>
                <a:latin typeface="MS PGothic" charset="-128"/>
                <a:ea typeface="MS PGothic" charset="-128"/>
                <a:cs typeface="MS PGothic" charset="-128"/>
              </a:rPr>
              <a:t>MigSGX</a:t>
            </a:r>
            <a:r>
              <a:rPr kumimoji="1" lang="ja-JP" altLang="en-US" sz="2400">
                <a:solidFill>
                  <a:schemeClr val="tx1"/>
                </a:solidFill>
                <a:latin typeface="MS PGothic" charset="-128"/>
                <a:ea typeface="MS PGothic" charset="-128"/>
                <a:cs typeface="MS PGothic" charset="-128"/>
              </a:rPr>
              <a:t>マネージャ</a:t>
            </a:r>
            <a:endParaRPr lang="en-US" altLang="ja-JP" sz="2400" dirty="0">
              <a:solidFill>
                <a:schemeClr val="tx1"/>
              </a:solidFill>
              <a:latin typeface="MS PGothic" charset="-128"/>
              <a:ea typeface="MS PGothic" charset="-128"/>
              <a:cs typeface="MS PGothic" charset="-128"/>
            </a:endParaRPr>
          </a:p>
        </p:txBody>
      </p:sp>
      <p:cxnSp>
        <p:nvCxnSpPr>
          <p:cNvPr id="11" name="直線矢印コネクタ 10">
            <a:extLst>
              <a:ext uri="{FF2B5EF4-FFF2-40B4-BE49-F238E27FC236}">
                <a16:creationId xmlns:a16="http://schemas.microsoft.com/office/drawing/2014/main" xmlns="" id="{1962DD03-0642-984A-80EC-34CCCDB7BE7E}"/>
              </a:ext>
            </a:extLst>
          </p:cNvPr>
          <p:cNvCxnSpPr>
            <a:cxnSpLocks/>
          </p:cNvCxnSpPr>
          <p:nvPr/>
        </p:nvCxnSpPr>
        <p:spPr>
          <a:xfrm flipH="1">
            <a:off x="4746010" y="4178797"/>
            <a:ext cx="1026680" cy="626518"/>
          </a:xfrm>
          <a:prstGeom prst="straightConnector1">
            <a:avLst/>
          </a:prstGeom>
          <a:ln w="952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左矢印 11">
            <a:extLst>
              <a:ext uri="{FF2B5EF4-FFF2-40B4-BE49-F238E27FC236}">
                <a16:creationId xmlns:a16="http://schemas.microsoft.com/office/drawing/2014/main" xmlns="" id="{C553C603-0461-8B4E-BACE-59FF99F3145B}"/>
              </a:ext>
            </a:extLst>
          </p:cNvPr>
          <p:cNvSpPr/>
          <p:nvPr/>
        </p:nvSpPr>
        <p:spPr>
          <a:xfrm>
            <a:off x="3882459" y="3739597"/>
            <a:ext cx="1165669" cy="567587"/>
          </a:xfrm>
          <a:prstGeom prst="leftArrow">
            <a:avLst/>
          </a:prstGeom>
          <a:solidFill>
            <a:schemeClr val="accent6">
              <a:lumMod val="20000"/>
              <a:lumOff val="8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tx1"/>
              </a:solidFill>
              <a:latin typeface="MS PGothic" charset="-128"/>
              <a:ea typeface="MS PGothic" charset="-128"/>
              <a:cs typeface="MS PGothic" charset="-128"/>
            </a:endParaRPr>
          </a:p>
        </p:txBody>
      </p:sp>
    </p:spTree>
    <p:extLst>
      <p:ext uri="{BB962C8B-B14F-4D97-AF65-F5344CB8AC3E}">
        <p14:creationId xmlns:p14="http://schemas.microsoft.com/office/powerpoint/2010/main" val="13181563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a:t>SGX</a:t>
            </a:r>
            <a:r>
              <a:rPr kumimoji="1" lang="ja-JP" altLang="en-US" dirty="0"/>
              <a:t>アプリケーションの</a:t>
            </a:r>
            <a:r>
              <a:rPr kumimoji="1" lang="en-US" altLang="ja-JP" dirty="0"/>
              <a:t/>
            </a:r>
            <a:br>
              <a:rPr kumimoji="1" lang="en-US" altLang="ja-JP" dirty="0"/>
            </a:br>
            <a:r>
              <a:rPr kumimoji="1" lang="ja-JP" altLang="en-US" dirty="0"/>
              <a:t>マイグレーション</a:t>
            </a:r>
          </a:p>
        </p:txBody>
      </p:sp>
      <p:sp>
        <p:nvSpPr>
          <p:cNvPr id="3" name="Content Placeholder 2"/>
          <p:cNvSpPr>
            <a:spLocks noGrp="1"/>
          </p:cNvSpPr>
          <p:nvPr>
            <p:ph idx="1"/>
          </p:nvPr>
        </p:nvSpPr>
        <p:spPr/>
        <p:txBody>
          <a:bodyPr/>
          <a:lstStyle/>
          <a:p>
            <a:r>
              <a:rPr lang="en-US" altLang="ja-JP" dirty="0"/>
              <a:t>SGX</a:t>
            </a:r>
            <a:r>
              <a:rPr lang="ja-JP" altLang="en-US" dirty="0"/>
              <a:t>アプリケーションも別のホスト</a:t>
            </a:r>
            <a:r>
              <a:rPr lang="ja-JP" altLang="en-US"/>
              <a:t>にマイグレーションできることが望ましい</a:t>
            </a:r>
            <a:endParaRPr lang="en-US" altLang="ja-JP" dirty="0"/>
          </a:p>
          <a:p>
            <a:pPr lvl="1"/>
            <a:r>
              <a:rPr lang="ja-JP" altLang="en-US"/>
              <a:t>ホストのメンテナンス時でも実行を継続することができる</a:t>
            </a:r>
            <a:endParaRPr lang="en-US" altLang="ja-JP" dirty="0"/>
          </a:p>
          <a:p>
            <a:pPr lvl="1"/>
            <a:r>
              <a:rPr lang="ja-JP" altLang="en-US"/>
              <a:t>アプリケーション</a:t>
            </a:r>
            <a:r>
              <a:rPr lang="ja-JP" altLang="en-US" dirty="0"/>
              <a:t>の内部状態を保存し、移送先ホスト</a:t>
            </a:r>
            <a:r>
              <a:rPr lang="ja-JP" altLang="en-US"/>
              <a:t>で復元することで移動させる</a:t>
            </a:r>
            <a:endParaRPr lang="en-US" altLang="ja-JP" dirty="0"/>
          </a:p>
          <a:p>
            <a:pPr lvl="1"/>
            <a:r>
              <a:rPr lang="ja-JP" altLang="en-US"/>
              <a:t>コンテナの普及で重要性が増している</a:t>
            </a:r>
            <a:endParaRPr lang="en-US" altLang="ja-JP" dirty="0"/>
          </a:p>
        </p:txBody>
      </p:sp>
      <p:sp>
        <p:nvSpPr>
          <p:cNvPr id="4" name="Slide Number Placeholder 3"/>
          <p:cNvSpPr>
            <a:spLocks noGrp="1"/>
          </p:cNvSpPr>
          <p:nvPr>
            <p:ph type="sldNum" sz="quarter" idx="12"/>
          </p:nvPr>
        </p:nvSpPr>
        <p:spPr/>
        <p:txBody>
          <a:bodyPr/>
          <a:lstStyle/>
          <a:p>
            <a:fld id="{C6BF4F0F-E9AC-E14D-8A5B-B9D0A2FE0313}" type="slidenum">
              <a:rPr lang="ja-JP" altLang="en-US" smtClean="0"/>
              <a:pPr/>
              <a:t>4</a:t>
            </a:fld>
            <a:endParaRPr lang="ja-JP" altLang="en-US" dirty="0"/>
          </a:p>
        </p:txBody>
      </p:sp>
      <p:sp>
        <p:nvSpPr>
          <p:cNvPr id="24" name="四角形吹き出し 23">
            <a:extLst>
              <a:ext uri="{FF2B5EF4-FFF2-40B4-BE49-F238E27FC236}">
                <a16:creationId xmlns:a16="http://schemas.microsoft.com/office/drawing/2014/main" xmlns="" id="{2A4B67D2-4DF5-984F-8ECC-91E7EEE43BC9}"/>
              </a:ext>
            </a:extLst>
          </p:cNvPr>
          <p:cNvSpPr/>
          <p:nvPr/>
        </p:nvSpPr>
        <p:spPr>
          <a:xfrm>
            <a:off x="3173435" y="6045199"/>
            <a:ext cx="1725946" cy="533399"/>
          </a:xfrm>
          <a:prstGeom prst="wedgeRectCallout">
            <a:avLst>
              <a:gd name="adj1" fmla="val -78788"/>
              <a:gd name="adj2" fmla="val 40948"/>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latin typeface="MS PGothic" charset="-128"/>
                <a:ea typeface="MS PGothic" charset="-128"/>
                <a:cs typeface="MS PGothic" charset="-128"/>
              </a:rPr>
              <a:t>メンテナンス</a:t>
            </a:r>
          </a:p>
        </p:txBody>
      </p:sp>
      <p:sp>
        <p:nvSpPr>
          <p:cNvPr id="26" name="右矢印 25">
            <a:extLst>
              <a:ext uri="{FF2B5EF4-FFF2-40B4-BE49-F238E27FC236}">
                <a16:creationId xmlns:a16="http://schemas.microsoft.com/office/drawing/2014/main" xmlns="" id="{55C1BC06-78ED-194D-A092-E6E9988585EC}"/>
              </a:ext>
            </a:extLst>
          </p:cNvPr>
          <p:cNvSpPr/>
          <p:nvPr/>
        </p:nvSpPr>
        <p:spPr>
          <a:xfrm>
            <a:off x="2954788" y="5320006"/>
            <a:ext cx="2750933" cy="725193"/>
          </a:xfrm>
          <a:prstGeom prst="rightArrow">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MS PGothic" charset="-128"/>
              <a:ea typeface="MS PGothic" charset="-128"/>
              <a:cs typeface="MS PGothic" charset="-128"/>
            </a:endParaRPr>
          </a:p>
        </p:txBody>
      </p:sp>
      <p:sp>
        <p:nvSpPr>
          <p:cNvPr id="28" name="TextBox 4">
            <a:extLst>
              <a:ext uri="{FF2B5EF4-FFF2-40B4-BE49-F238E27FC236}">
                <a16:creationId xmlns:a16="http://schemas.microsoft.com/office/drawing/2014/main" xmlns="" id="{0062399A-506B-9846-A732-6B1168129256}"/>
              </a:ext>
            </a:extLst>
          </p:cNvPr>
          <p:cNvSpPr txBox="1"/>
          <p:nvPr/>
        </p:nvSpPr>
        <p:spPr>
          <a:xfrm>
            <a:off x="5948115" y="6381751"/>
            <a:ext cx="1447832" cy="369332"/>
          </a:xfrm>
          <a:prstGeom prst="rect">
            <a:avLst/>
          </a:prstGeom>
          <a:noFill/>
        </p:spPr>
        <p:txBody>
          <a:bodyPr wrap="none" rtlCol="0">
            <a:spAutoFit/>
          </a:bodyPr>
          <a:lstStyle/>
          <a:p>
            <a:r>
              <a:rPr kumimoji="1" lang="ja-JP" altLang="en-US" dirty="0">
                <a:latin typeface="MS PGothic" panose="020B0600070205080204" pitchFamily="34" charset="-128"/>
                <a:ea typeface="MS PGothic" panose="020B0600070205080204" pitchFamily="34" charset="-128"/>
              </a:rPr>
              <a:t>移送先</a:t>
            </a:r>
            <a:r>
              <a:rPr lang="ja-JP" altLang="en-US" dirty="0">
                <a:latin typeface="MS PGothic" panose="020B0600070205080204" pitchFamily="34" charset="-128"/>
                <a:ea typeface="MS PGothic" panose="020B0600070205080204" pitchFamily="34" charset="-128"/>
              </a:rPr>
              <a:t>ホスト</a:t>
            </a:r>
            <a:endParaRPr kumimoji="1" lang="ja-JP" altLang="en-US" dirty="0">
              <a:latin typeface="MS PGothic" panose="020B0600070205080204" pitchFamily="34" charset="-128"/>
              <a:ea typeface="MS PGothic" panose="020B0600070205080204" pitchFamily="34" charset="-128"/>
            </a:endParaRPr>
          </a:p>
        </p:txBody>
      </p:sp>
      <p:sp>
        <p:nvSpPr>
          <p:cNvPr id="29" name="TextBox 4">
            <a:extLst>
              <a:ext uri="{FF2B5EF4-FFF2-40B4-BE49-F238E27FC236}">
                <a16:creationId xmlns:a16="http://schemas.microsoft.com/office/drawing/2014/main" xmlns="" id="{312DC7C9-5A56-E34C-8A29-C390908E80FF}"/>
              </a:ext>
            </a:extLst>
          </p:cNvPr>
          <p:cNvSpPr txBox="1"/>
          <p:nvPr/>
        </p:nvSpPr>
        <p:spPr>
          <a:xfrm>
            <a:off x="1177205" y="6381751"/>
            <a:ext cx="1447832" cy="369332"/>
          </a:xfrm>
          <a:prstGeom prst="rect">
            <a:avLst/>
          </a:prstGeom>
          <a:noFill/>
        </p:spPr>
        <p:txBody>
          <a:bodyPr wrap="none" rtlCol="0">
            <a:spAutoFit/>
          </a:bodyPr>
          <a:lstStyle/>
          <a:p>
            <a:r>
              <a:rPr kumimoji="1" lang="ja-JP" altLang="en-US" dirty="0">
                <a:latin typeface="MS PGothic" panose="020B0600070205080204" pitchFamily="34" charset="-128"/>
                <a:ea typeface="MS PGothic" panose="020B0600070205080204" pitchFamily="34" charset="-128"/>
              </a:rPr>
              <a:t>移送元</a:t>
            </a:r>
            <a:r>
              <a:rPr lang="ja-JP" altLang="en-US" dirty="0">
                <a:latin typeface="MS PGothic" panose="020B0600070205080204" pitchFamily="34" charset="-128"/>
                <a:ea typeface="MS PGothic" panose="020B0600070205080204" pitchFamily="34" charset="-128"/>
              </a:rPr>
              <a:t>ホスト</a:t>
            </a:r>
            <a:endParaRPr kumimoji="1" lang="ja-JP" altLang="en-US" dirty="0">
              <a:latin typeface="MS PGothic" panose="020B0600070205080204" pitchFamily="34" charset="-128"/>
              <a:ea typeface="MS PGothic" panose="020B0600070205080204" pitchFamily="34" charset="-128"/>
            </a:endParaRPr>
          </a:p>
        </p:txBody>
      </p:sp>
      <p:sp>
        <p:nvSpPr>
          <p:cNvPr id="20" name="正方形/長方形 19">
            <a:extLst>
              <a:ext uri="{FF2B5EF4-FFF2-40B4-BE49-F238E27FC236}">
                <a16:creationId xmlns:a16="http://schemas.microsoft.com/office/drawing/2014/main" xmlns="" id="{0D7C544B-E58B-B144-97A8-C163ED3393AD}"/>
              </a:ext>
            </a:extLst>
          </p:cNvPr>
          <p:cNvSpPr/>
          <p:nvPr/>
        </p:nvSpPr>
        <p:spPr>
          <a:xfrm>
            <a:off x="1030443" y="5199142"/>
            <a:ext cx="1865651" cy="1008323"/>
          </a:xfrm>
          <a:prstGeom prst="rect">
            <a:avLst/>
          </a:prstGeom>
          <a:solidFill>
            <a:schemeClr val="accent6">
              <a:lumMod val="20000"/>
              <a:lumOff val="80000"/>
              <a:alpha val="88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a:solidFill>
                  <a:schemeClr val="tx1"/>
                </a:solidFill>
                <a:latin typeface="MS PGothic" panose="020B0600070205080204" pitchFamily="34" charset="-128"/>
                <a:ea typeface="MS PGothic" panose="020B0600070205080204" pitchFamily="34" charset="-128"/>
              </a:rPr>
              <a:t>アプリケーション</a:t>
            </a:r>
            <a:endParaRPr kumimoji="1" lang="ja-JP" altLang="en-US" sz="2400" dirty="0">
              <a:solidFill>
                <a:schemeClr val="tx1"/>
              </a:solidFill>
              <a:latin typeface="MS PGothic" panose="020B0600070205080204" pitchFamily="34" charset="-128"/>
              <a:ea typeface="MS PGothic" panose="020B0600070205080204" pitchFamily="34" charset="-128"/>
            </a:endParaRPr>
          </a:p>
        </p:txBody>
      </p:sp>
      <p:sp>
        <p:nvSpPr>
          <p:cNvPr id="5" name="テキスト ボックス 4">
            <a:extLst>
              <a:ext uri="{FF2B5EF4-FFF2-40B4-BE49-F238E27FC236}">
                <a16:creationId xmlns:a16="http://schemas.microsoft.com/office/drawing/2014/main" xmlns="" id="{1F7DD0C6-C761-1646-8605-66265B51AB6A}"/>
              </a:ext>
            </a:extLst>
          </p:cNvPr>
          <p:cNvSpPr txBox="1"/>
          <p:nvPr/>
        </p:nvSpPr>
        <p:spPr>
          <a:xfrm>
            <a:off x="3297887" y="5067872"/>
            <a:ext cx="1771639" cy="369332"/>
          </a:xfrm>
          <a:prstGeom prst="rect">
            <a:avLst/>
          </a:prstGeom>
          <a:noFill/>
        </p:spPr>
        <p:txBody>
          <a:bodyPr wrap="none" rtlCol="0">
            <a:spAutoFit/>
          </a:bodyPr>
          <a:lstStyle/>
          <a:p>
            <a:r>
              <a:rPr lang="ja-JP" altLang="en-US">
                <a:latin typeface="MS PGothic" charset="-128"/>
                <a:ea typeface="MS PGothic" charset="-128"/>
                <a:cs typeface="MS PGothic" charset="-128"/>
              </a:rPr>
              <a:t>マイグレーション</a:t>
            </a:r>
          </a:p>
        </p:txBody>
      </p:sp>
    </p:spTree>
    <p:extLst>
      <p:ext uri="{BB962C8B-B14F-4D97-AF65-F5344CB8AC3E}">
        <p14:creationId xmlns:p14="http://schemas.microsoft.com/office/powerpoint/2010/main" val="305569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linds(horizont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grpId="0" nodeType="clickEffect">
                                  <p:stCondLst>
                                    <p:cond delay="0"/>
                                  </p:stCondLst>
                                  <p:childTnLst>
                                    <p:animMotion origin="layout" path="M 2.22222E-6 -3.33333E-6 L 0.5217 0.00371 " pathEditMode="relative" rAng="0" ptsTypes="AA">
                                      <p:cBhvr>
                                        <p:cTn id="16" dur="2000" fill="hold"/>
                                        <p:tgtEl>
                                          <p:spTgt spid="20"/>
                                        </p:tgtEl>
                                        <p:attrNameLst>
                                          <p:attrName>ppt_x</p:attrName>
                                          <p:attrName>ppt_y</p:attrName>
                                        </p:attrNameLst>
                                      </p:cBhvr>
                                      <p:rCtr x="26076" y="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xmlns="" id="{28A3F299-5973-C548-9A3B-F6BA0AD8809A}"/>
              </a:ext>
            </a:extLst>
          </p:cNvPr>
          <p:cNvPicPr>
            <a:picLocks noChangeAspect="1"/>
          </p:cNvPicPr>
          <p:nvPr/>
        </p:nvPicPr>
        <p:blipFill>
          <a:blip r:embed="rId3"/>
          <a:stretch>
            <a:fillRect/>
          </a:stretch>
        </p:blipFill>
        <p:spPr>
          <a:xfrm>
            <a:off x="4593964" y="5708004"/>
            <a:ext cx="1131300" cy="1131300"/>
          </a:xfrm>
          <a:prstGeom prst="rect">
            <a:avLst/>
          </a:prstGeom>
        </p:spPr>
      </p:pic>
      <p:sp>
        <p:nvSpPr>
          <p:cNvPr id="2" name="タイトル 1"/>
          <p:cNvSpPr>
            <a:spLocks noGrp="1"/>
          </p:cNvSpPr>
          <p:nvPr>
            <p:ph type="title"/>
          </p:nvPr>
        </p:nvSpPr>
        <p:spPr/>
        <p:txBody>
          <a:bodyPr/>
          <a:lstStyle/>
          <a:p>
            <a:r>
              <a:rPr kumimoji="1" lang="ja-JP" altLang="en-US" dirty="0"/>
              <a:t>マイグレーション時の問題</a:t>
            </a:r>
          </a:p>
        </p:txBody>
      </p:sp>
      <p:sp>
        <p:nvSpPr>
          <p:cNvPr id="4" name="スライド番号プレースホルダー 3"/>
          <p:cNvSpPr>
            <a:spLocks noGrp="1"/>
          </p:cNvSpPr>
          <p:nvPr>
            <p:ph type="sldNum" sz="quarter" idx="12"/>
          </p:nvPr>
        </p:nvSpPr>
        <p:spPr>
          <a:xfrm>
            <a:off x="6452384" y="6328888"/>
            <a:ext cx="2057400" cy="365125"/>
          </a:xfrm>
        </p:spPr>
        <p:txBody>
          <a:bodyPr/>
          <a:lstStyle/>
          <a:p>
            <a:fld id="{C6BF4F0F-E9AC-E14D-8A5B-B9D0A2FE0313}" type="slidenum">
              <a:rPr kumimoji="1" lang="ja-JP" altLang="en-US" smtClean="0"/>
              <a:t>5</a:t>
            </a:fld>
            <a:endParaRPr kumimoji="1" lang="ja-JP" altLang="en-US"/>
          </a:p>
        </p:txBody>
      </p:sp>
      <p:pic>
        <p:nvPicPr>
          <p:cNvPr id="18" name="Picture 17">
            <a:extLst>
              <a:ext uri="{FF2B5EF4-FFF2-40B4-BE49-F238E27FC236}">
                <a16:creationId xmlns:a16="http://schemas.microsoft.com/office/drawing/2014/main" xmlns="" id="{BEC9CB15-BBAF-2640-967D-FAC4B2D44B98}"/>
              </a:ext>
            </a:extLst>
          </p:cNvPr>
          <p:cNvPicPr>
            <a:picLocks noChangeAspect="1"/>
          </p:cNvPicPr>
          <p:nvPr/>
        </p:nvPicPr>
        <p:blipFill>
          <a:blip r:embed="rId3"/>
          <a:stretch>
            <a:fillRect/>
          </a:stretch>
        </p:blipFill>
        <p:spPr>
          <a:xfrm>
            <a:off x="113270" y="5733212"/>
            <a:ext cx="1131300" cy="1131300"/>
          </a:xfrm>
          <a:prstGeom prst="rect">
            <a:avLst/>
          </a:prstGeom>
        </p:spPr>
      </p:pic>
      <p:pic>
        <p:nvPicPr>
          <p:cNvPr id="39" name="図 38">
            <a:extLst>
              <a:ext uri="{FF2B5EF4-FFF2-40B4-BE49-F238E27FC236}">
                <a16:creationId xmlns:a16="http://schemas.microsoft.com/office/drawing/2014/main" xmlns="" id="{54F20EBE-8493-7049-AC20-455A509342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6434" y="5531266"/>
            <a:ext cx="899906" cy="899906"/>
          </a:xfrm>
          <a:prstGeom prst="rect">
            <a:avLst/>
          </a:prstGeom>
        </p:spPr>
      </p:pic>
      <p:sp>
        <p:nvSpPr>
          <p:cNvPr id="11" name="右矢印 10">
            <a:extLst>
              <a:ext uri="{FF2B5EF4-FFF2-40B4-BE49-F238E27FC236}">
                <a16:creationId xmlns:a16="http://schemas.microsoft.com/office/drawing/2014/main" xmlns="" id="{CA1F21DF-B694-FB40-895F-418FD4802CBE}"/>
              </a:ext>
            </a:extLst>
          </p:cNvPr>
          <p:cNvSpPr/>
          <p:nvPr/>
        </p:nvSpPr>
        <p:spPr>
          <a:xfrm>
            <a:off x="3957403" y="4724634"/>
            <a:ext cx="1142250" cy="261863"/>
          </a:xfrm>
          <a:prstGeom prst="rightArrow">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rgbClr val="FF0000"/>
              </a:solidFill>
              <a:latin typeface="MS PGothic" charset="-128"/>
              <a:ea typeface="MS PGothic" charset="-128"/>
              <a:cs typeface="MS PGothic" charset="-128"/>
            </a:endParaRPr>
          </a:p>
        </p:txBody>
      </p:sp>
      <p:pic>
        <p:nvPicPr>
          <p:cNvPr id="40" name="図 39">
            <a:extLst>
              <a:ext uri="{FF2B5EF4-FFF2-40B4-BE49-F238E27FC236}">
                <a16:creationId xmlns:a16="http://schemas.microsoft.com/office/drawing/2014/main" xmlns="" id="{9E0CAD80-1F25-A14A-9750-4BFCDFE875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68" y="5556643"/>
            <a:ext cx="893168" cy="893168"/>
          </a:xfrm>
          <a:prstGeom prst="rect">
            <a:avLst/>
          </a:prstGeom>
        </p:spPr>
      </p:pic>
      <p:sp>
        <p:nvSpPr>
          <p:cNvPr id="13" name="テキスト ボックス 12">
            <a:extLst>
              <a:ext uri="{FF2B5EF4-FFF2-40B4-BE49-F238E27FC236}">
                <a16:creationId xmlns:a16="http://schemas.microsoft.com/office/drawing/2014/main" xmlns="" id="{6F29F66C-7419-D947-B939-D31E91C806D0}"/>
              </a:ext>
            </a:extLst>
          </p:cNvPr>
          <p:cNvSpPr txBox="1"/>
          <p:nvPr/>
        </p:nvSpPr>
        <p:spPr>
          <a:xfrm>
            <a:off x="4014603" y="4300339"/>
            <a:ext cx="800219" cy="461665"/>
          </a:xfrm>
          <a:prstGeom prst="rect">
            <a:avLst/>
          </a:prstGeom>
          <a:noFill/>
        </p:spPr>
        <p:txBody>
          <a:bodyPr wrap="none" rtlCol="0">
            <a:spAutoFit/>
          </a:bodyPr>
          <a:lstStyle/>
          <a:p>
            <a:r>
              <a:rPr kumimoji="1" lang="ja-JP" altLang="en-US" sz="2400">
                <a:latin typeface="MS PGothic" panose="020B0600070205080204" pitchFamily="34" charset="-128"/>
                <a:ea typeface="MS PGothic" panose="020B0600070205080204" pitchFamily="34" charset="-128"/>
              </a:rPr>
              <a:t>転送</a:t>
            </a:r>
          </a:p>
        </p:txBody>
      </p:sp>
      <p:sp>
        <p:nvSpPr>
          <p:cNvPr id="26" name="正方形/長方形 25">
            <a:extLst>
              <a:ext uri="{FF2B5EF4-FFF2-40B4-BE49-F238E27FC236}">
                <a16:creationId xmlns:a16="http://schemas.microsoft.com/office/drawing/2014/main" xmlns="" id="{B2D5D8BC-9EB7-8541-A01D-3E60B88CD613}"/>
              </a:ext>
            </a:extLst>
          </p:cNvPr>
          <p:cNvSpPr/>
          <p:nvPr/>
        </p:nvSpPr>
        <p:spPr>
          <a:xfrm>
            <a:off x="891428" y="4281660"/>
            <a:ext cx="2948775" cy="1094199"/>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p>
        </p:txBody>
      </p:sp>
      <p:sp>
        <p:nvSpPr>
          <p:cNvPr id="27" name="正方形/長方形 26">
            <a:extLst>
              <a:ext uri="{FF2B5EF4-FFF2-40B4-BE49-F238E27FC236}">
                <a16:creationId xmlns:a16="http://schemas.microsoft.com/office/drawing/2014/main" xmlns="" id="{3FDC8634-B84E-6540-9520-F263DACD84B4}"/>
              </a:ext>
            </a:extLst>
          </p:cNvPr>
          <p:cNvSpPr/>
          <p:nvPr/>
        </p:nvSpPr>
        <p:spPr>
          <a:xfrm>
            <a:off x="930358" y="4336110"/>
            <a:ext cx="1156368" cy="1008323"/>
          </a:xfrm>
          <a:prstGeom prst="rect">
            <a:avLst/>
          </a:prstGeom>
          <a:solidFill>
            <a:schemeClr val="accent4">
              <a:lumMod val="40000"/>
              <a:lumOff val="60000"/>
              <a:alpha val="88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solidFill>
              </a:rPr>
              <a:t>Enclave</a:t>
            </a:r>
            <a:endParaRPr kumimoji="1" lang="ja-JP" altLang="en-US" sz="2400" dirty="0">
              <a:solidFill>
                <a:schemeClr val="tx1"/>
              </a:solidFill>
            </a:endParaRPr>
          </a:p>
        </p:txBody>
      </p:sp>
      <p:sp>
        <p:nvSpPr>
          <p:cNvPr id="35" name="正方形/長方形 34">
            <a:extLst>
              <a:ext uri="{FF2B5EF4-FFF2-40B4-BE49-F238E27FC236}">
                <a16:creationId xmlns:a16="http://schemas.microsoft.com/office/drawing/2014/main" xmlns="" id="{9EB38ED2-1F20-ED48-979D-54B82787E87A}"/>
              </a:ext>
            </a:extLst>
          </p:cNvPr>
          <p:cNvSpPr/>
          <p:nvPr/>
        </p:nvSpPr>
        <p:spPr>
          <a:xfrm>
            <a:off x="1465722" y="5455696"/>
            <a:ext cx="812557" cy="414577"/>
          </a:xfrm>
          <a:prstGeom prst="rect">
            <a:avLst/>
          </a:prstGeom>
          <a:solidFill>
            <a:schemeClr val="bg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tx1"/>
                </a:solidFill>
                <a:latin typeface="MS PGothic" panose="020B0600070205080204" pitchFamily="34" charset="-128"/>
                <a:ea typeface="MS PGothic" panose="020B0600070205080204" pitchFamily="34" charset="-128"/>
                <a:cs typeface="MS PGothic" charset="-128"/>
              </a:rPr>
              <a:t>保護</a:t>
            </a:r>
          </a:p>
        </p:txBody>
      </p:sp>
      <p:sp>
        <p:nvSpPr>
          <p:cNvPr id="28" name="正方形/長方形 27">
            <a:extLst>
              <a:ext uri="{FF2B5EF4-FFF2-40B4-BE49-F238E27FC236}">
                <a16:creationId xmlns:a16="http://schemas.microsoft.com/office/drawing/2014/main" xmlns="" id="{06BEDAD2-CCBA-4749-9A69-D804CF2143F1}"/>
              </a:ext>
            </a:extLst>
          </p:cNvPr>
          <p:cNvSpPr/>
          <p:nvPr/>
        </p:nvSpPr>
        <p:spPr>
          <a:xfrm>
            <a:off x="633021" y="6274219"/>
            <a:ext cx="996293" cy="3995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t>SGX</a:t>
            </a:r>
            <a:endParaRPr kumimoji="1" lang="ja-JP" altLang="en-US" dirty="0"/>
          </a:p>
        </p:txBody>
      </p:sp>
      <p:sp>
        <p:nvSpPr>
          <p:cNvPr id="34" name="上矢印 33">
            <a:extLst>
              <a:ext uri="{FF2B5EF4-FFF2-40B4-BE49-F238E27FC236}">
                <a16:creationId xmlns:a16="http://schemas.microsoft.com/office/drawing/2014/main" xmlns="" id="{22CE0230-1C2C-214C-9132-D379BE3F5655}"/>
              </a:ext>
            </a:extLst>
          </p:cNvPr>
          <p:cNvSpPr/>
          <p:nvPr/>
        </p:nvSpPr>
        <p:spPr>
          <a:xfrm>
            <a:off x="1201052" y="5106939"/>
            <a:ext cx="390425" cy="1185412"/>
          </a:xfrm>
          <a:prstGeom prst="up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xmlns="" id="{67E09562-C1F7-694C-9837-3A47F718FB79}"/>
              </a:ext>
            </a:extLst>
          </p:cNvPr>
          <p:cNvSpPr txBox="1"/>
          <p:nvPr/>
        </p:nvSpPr>
        <p:spPr>
          <a:xfrm>
            <a:off x="2302565" y="4477323"/>
            <a:ext cx="1753477" cy="707886"/>
          </a:xfrm>
          <a:prstGeom prst="rect">
            <a:avLst/>
          </a:prstGeom>
          <a:noFill/>
          <a:ln w="25400">
            <a:noFill/>
          </a:ln>
        </p:spPr>
        <p:txBody>
          <a:bodyPr wrap="square" rtlCol="0">
            <a:spAutoFit/>
          </a:bodyPr>
          <a:lstStyle/>
          <a:p>
            <a:r>
              <a:rPr kumimoji="1" lang="en-US" altLang="ja-JP" sz="2000" dirty="0">
                <a:latin typeface="MS Gothic" panose="020B0609070205080204" pitchFamily="49" charset="-128"/>
                <a:ea typeface="MS Gothic" panose="020B0609070205080204" pitchFamily="49" charset="-128"/>
              </a:rPr>
              <a:t>SGX</a:t>
            </a:r>
            <a:r>
              <a:rPr kumimoji="1" lang="ja-JP" altLang="en-US" sz="2000" dirty="0">
                <a:latin typeface="MS Gothic" panose="020B0609070205080204" pitchFamily="49" charset="-128"/>
                <a:ea typeface="MS Gothic" panose="020B0609070205080204" pitchFamily="49" charset="-128"/>
              </a:rPr>
              <a:t>アプリ</a:t>
            </a:r>
            <a:endParaRPr kumimoji="1" lang="en-US" altLang="ja-JP" sz="2000" dirty="0">
              <a:latin typeface="MS Gothic" panose="020B0609070205080204" pitchFamily="49" charset="-128"/>
              <a:ea typeface="MS Gothic" panose="020B0609070205080204" pitchFamily="49" charset="-128"/>
            </a:endParaRPr>
          </a:p>
          <a:p>
            <a:r>
              <a:rPr kumimoji="1" lang="ja-JP" altLang="en-US" sz="2000" dirty="0">
                <a:latin typeface="MS Gothic" panose="020B0609070205080204" pitchFamily="49" charset="-128"/>
                <a:ea typeface="MS Gothic" panose="020B0609070205080204" pitchFamily="49" charset="-128"/>
              </a:rPr>
              <a:t>ケーション</a:t>
            </a:r>
            <a:endParaRPr kumimoji="1" lang="en-US" altLang="ja-JP" sz="2000" dirty="0">
              <a:latin typeface="MS Gothic" panose="020B0609070205080204" pitchFamily="49" charset="-128"/>
              <a:ea typeface="MS Gothic" panose="020B0609070205080204" pitchFamily="49" charset="-128"/>
            </a:endParaRPr>
          </a:p>
        </p:txBody>
      </p:sp>
      <p:sp>
        <p:nvSpPr>
          <p:cNvPr id="36" name="正方形/長方形 35">
            <a:extLst>
              <a:ext uri="{FF2B5EF4-FFF2-40B4-BE49-F238E27FC236}">
                <a16:creationId xmlns:a16="http://schemas.microsoft.com/office/drawing/2014/main" xmlns="" id="{EF5C380D-C025-B44A-8D26-CE9BB6B345F3}"/>
              </a:ext>
            </a:extLst>
          </p:cNvPr>
          <p:cNvSpPr/>
          <p:nvPr/>
        </p:nvSpPr>
        <p:spPr>
          <a:xfrm>
            <a:off x="5254906" y="6154716"/>
            <a:ext cx="996293" cy="3995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t>SGX</a:t>
            </a:r>
            <a:endParaRPr kumimoji="1" lang="ja-JP" altLang="en-US" dirty="0"/>
          </a:p>
        </p:txBody>
      </p:sp>
      <p:sp>
        <p:nvSpPr>
          <p:cNvPr id="37" name="上矢印 36">
            <a:extLst>
              <a:ext uri="{FF2B5EF4-FFF2-40B4-BE49-F238E27FC236}">
                <a16:creationId xmlns:a16="http://schemas.microsoft.com/office/drawing/2014/main" xmlns="" id="{3B910D73-B92E-B44D-8BD8-3BBD73EF1BE8}"/>
              </a:ext>
            </a:extLst>
          </p:cNvPr>
          <p:cNvSpPr/>
          <p:nvPr/>
        </p:nvSpPr>
        <p:spPr>
          <a:xfrm>
            <a:off x="5682179" y="5106939"/>
            <a:ext cx="361292" cy="1143450"/>
          </a:xfrm>
          <a:prstGeom prst="up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0" name="TextBox 4">
            <a:extLst>
              <a:ext uri="{FF2B5EF4-FFF2-40B4-BE49-F238E27FC236}">
                <a16:creationId xmlns:a16="http://schemas.microsoft.com/office/drawing/2014/main" xmlns="" id="{93DA97FC-537A-7943-8023-134AB920E060}"/>
              </a:ext>
            </a:extLst>
          </p:cNvPr>
          <p:cNvSpPr txBox="1"/>
          <p:nvPr/>
        </p:nvSpPr>
        <p:spPr>
          <a:xfrm>
            <a:off x="6413374" y="6324681"/>
            <a:ext cx="1447832" cy="369332"/>
          </a:xfrm>
          <a:prstGeom prst="rect">
            <a:avLst/>
          </a:prstGeom>
          <a:noFill/>
        </p:spPr>
        <p:txBody>
          <a:bodyPr wrap="none" rtlCol="0">
            <a:spAutoFit/>
          </a:bodyPr>
          <a:lstStyle/>
          <a:p>
            <a:r>
              <a:rPr kumimoji="1" lang="ja-JP" altLang="en-US" dirty="0">
                <a:latin typeface="MS PGothic" panose="020B0600070205080204" pitchFamily="34" charset="-128"/>
                <a:ea typeface="MS PGothic" panose="020B0600070205080204" pitchFamily="34" charset="-128"/>
              </a:rPr>
              <a:t>移送先</a:t>
            </a:r>
            <a:r>
              <a:rPr lang="ja-JP" altLang="en-US" dirty="0">
                <a:latin typeface="MS PGothic" panose="020B0600070205080204" pitchFamily="34" charset="-128"/>
                <a:ea typeface="MS PGothic" panose="020B0600070205080204" pitchFamily="34" charset="-128"/>
              </a:rPr>
              <a:t>ホスト</a:t>
            </a:r>
            <a:endParaRPr kumimoji="1" lang="ja-JP" altLang="en-US" dirty="0">
              <a:latin typeface="MS PGothic" panose="020B0600070205080204" pitchFamily="34" charset="-128"/>
              <a:ea typeface="MS PGothic" panose="020B0600070205080204" pitchFamily="34" charset="-128"/>
            </a:endParaRPr>
          </a:p>
        </p:txBody>
      </p:sp>
      <p:sp>
        <p:nvSpPr>
          <p:cNvPr id="21" name="TextBox 4">
            <a:extLst>
              <a:ext uri="{FF2B5EF4-FFF2-40B4-BE49-F238E27FC236}">
                <a16:creationId xmlns:a16="http://schemas.microsoft.com/office/drawing/2014/main" xmlns="" id="{511652EC-D2E8-BD42-82BB-D7126E51B56A}"/>
              </a:ext>
            </a:extLst>
          </p:cNvPr>
          <p:cNvSpPr txBox="1"/>
          <p:nvPr/>
        </p:nvSpPr>
        <p:spPr>
          <a:xfrm>
            <a:off x="1642464" y="6324681"/>
            <a:ext cx="1447832" cy="369332"/>
          </a:xfrm>
          <a:prstGeom prst="rect">
            <a:avLst/>
          </a:prstGeom>
          <a:noFill/>
        </p:spPr>
        <p:txBody>
          <a:bodyPr wrap="none" rtlCol="0">
            <a:spAutoFit/>
          </a:bodyPr>
          <a:lstStyle/>
          <a:p>
            <a:r>
              <a:rPr kumimoji="1" lang="ja-JP" altLang="en-US">
                <a:latin typeface="MS PGothic" panose="020B0600070205080204" pitchFamily="34" charset="-128"/>
                <a:ea typeface="MS PGothic" panose="020B0600070205080204" pitchFamily="34" charset="-128"/>
              </a:rPr>
              <a:t>移送元</a:t>
            </a:r>
            <a:r>
              <a:rPr lang="ja-JP" altLang="en-US">
                <a:latin typeface="MS PGothic" panose="020B0600070205080204" pitchFamily="34" charset="-128"/>
                <a:ea typeface="MS PGothic" panose="020B0600070205080204" pitchFamily="34" charset="-128"/>
              </a:rPr>
              <a:t>ホスト</a:t>
            </a:r>
            <a:endParaRPr kumimoji="1" lang="ja-JP" altLang="en-US" dirty="0">
              <a:latin typeface="MS PGothic" panose="020B0600070205080204" pitchFamily="34" charset="-128"/>
              <a:ea typeface="MS PGothic" panose="020B0600070205080204" pitchFamily="34" charset="-128"/>
            </a:endParaRPr>
          </a:p>
        </p:txBody>
      </p:sp>
      <p:sp>
        <p:nvSpPr>
          <p:cNvPr id="38" name="乗算記号 37">
            <a:extLst>
              <a:ext uri="{FF2B5EF4-FFF2-40B4-BE49-F238E27FC236}">
                <a16:creationId xmlns:a16="http://schemas.microsoft.com/office/drawing/2014/main" xmlns="" id="{3643669E-292A-8D4A-B868-47B5A865479B}"/>
              </a:ext>
            </a:extLst>
          </p:cNvPr>
          <p:cNvSpPr/>
          <p:nvPr/>
        </p:nvSpPr>
        <p:spPr>
          <a:xfrm>
            <a:off x="5191032" y="5542975"/>
            <a:ext cx="1319886" cy="468902"/>
          </a:xfrm>
          <a:prstGeom prst="mathMultiply">
            <a:avLst>
              <a:gd name="adj1" fmla="val 18059"/>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0" name="乗算記号 29">
            <a:extLst>
              <a:ext uri="{FF2B5EF4-FFF2-40B4-BE49-F238E27FC236}">
                <a16:creationId xmlns:a16="http://schemas.microsoft.com/office/drawing/2014/main" xmlns="" id="{20537376-276E-584D-8664-E30E1F0C6217}"/>
              </a:ext>
            </a:extLst>
          </p:cNvPr>
          <p:cNvSpPr/>
          <p:nvPr/>
        </p:nvSpPr>
        <p:spPr>
          <a:xfrm>
            <a:off x="4692455" y="4345310"/>
            <a:ext cx="2401903" cy="972053"/>
          </a:xfrm>
          <a:prstGeom prst="mathMultiply">
            <a:avLst>
              <a:gd name="adj1" fmla="val 557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4" name="左右矢印 13">
            <a:extLst>
              <a:ext uri="{FF2B5EF4-FFF2-40B4-BE49-F238E27FC236}">
                <a16:creationId xmlns:a16="http://schemas.microsoft.com/office/drawing/2014/main" xmlns="" id="{C33DE3B0-228A-DD4F-BB7C-1832BBC8D1D4}"/>
              </a:ext>
            </a:extLst>
          </p:cNvPr>
          <p:cNvSpPr/>
          <p:nvPr/>
        </p:nvSpPr>
        <p:spPr>
          <a:xfrm>
            <a:off x="847021" y="5935916"/>
            <a:ext cx="3713847" cy="506231"/>
          </a:xfrm>
          <a:prstGeom prst="leftRightArrow">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tx1"/>
              </a:solidFill>
              <a:latin typeface="MS PGothic" charset="-128"/>
              <a:ea typeface="MS PGothic" charset="-128"/>
              <a:cs typeface="MS PGothic" charset="-128"/>
            </a:endParaRPr>
          </a:p>
        </p:txBody>
      </p:sp>
      <p:sp>
        <p:nvSpPr>
          <p:cNvPr id="31" name="コンテンツ プレースホルダー 2">
            <a:extLst>
              <a:ext uri="{FF2B5EF4-FFF2-40B4-BE49-F238E27FC236}">
                <a16:creationId xmlns:a16="http://schemas.microsoft.com/office/drawing/2014/main" xmlns="" id="{EC5E3964-E163-7749-A842-3AA732E0BD87}"/>
              </a:ext>
            </a:extLst>
          </p:cNvPr>
          <p:cNvSpPr txBox="1">
            <a:spLocks/>
          </p:cNvSpPr>
          <p:nvPr/>
        </p:nvSpPr>
        <p:spPr>
          <a:xfrm>
            <a:off x="623084" y="1646976"/>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S PGothic" charset="-128"/>
                <a:ea typeface="MS PGothic" charset="-128"/>
                <a:cs typeface="MS PGothic"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600" kern="1200">
                <a:solidFill>
                  <a:schemeClr val="tx1"/>
                </a:solidFill>
                <a:latin typeface="MS PGothic" charset="-128"/>
                <a:ea typeface="MS PGothic" charset="-128"/>
                <a:cs typeface="MS PGothic"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S PGothic" charset="-128"/>
                <a:ea typeface="MS PGothic" charset="-128"/>
                <a:cs typeface="MS PGothic"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S PGothic" charset="-128"/>
                <a:ea typeface="MS PGothic" charset="-128"/>
                <a:cs typeface="MS PGothic"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S PGothic" charset="-128"/>
                <a:ea typeface="MS PGothic" charset="-128"/>
                <a:cs typeface="MS PGothic"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SGX</a:t>
            </a:r>
            <a:r>
              <a:rPr lang="ja-JP" altLang="en-US" dirty="0"/>
              <a:t>アプリケーションをマイグレーションすると</a:t>
            </a:r>
            <a:r>
              <a:rPr lang="en-US" altLang="ja-JP" dirty="0"/>
              <a:t>Enclave</a:t>
            </a:r>
            <a:r>
              <a:rPr lang="ja-JP" altLang="en-US" dirty="0"/>
              <a:t>の実行を継続できなくなる</a:t>
            </a:r>
            <a:endParaRPr lang="en-US" altLang="ja-JP" dirty="0"/>
          </a:p>
          <a:p>
            <a:pPr lvl="1"/>
            <a:r>
              <a:rPr lang="en-US" altLang="ja-JP" dirty="0"/>
              <a:t>Enclave</a:t>
            </a:r>
            <a:r>
              <a:rPr lang="ja-JP" altLang="en-US" dirty="0"/>
              <a:t>のメモリは暗号化されたまま転送</a:t>
            </a:r>
            <a:endParaRPr lang="en-US" altLang="ja-JP" dirty="0"/>
          </a:p>
          <a:p>
            <a:pPr lvl="2"/>
            <a:r>
              <a:rPr lang="en-US" altLang="ja-JP" dirty="0"/>
              <a:t>CPU</a:t>
            </a:r>
            <a:r>
              <a:rPr lang="ja-JP" altLang="en-US"/>
              <a:t>固有の鍵で暗号化</a:t>
            </a:r>
            <a:r>
              <a:rPr lang="ja-JP" altLang="en-US" dirty="0"/>
              <a:t>されている</a:t>
            </a:r>
            <a:endParaRPr lang="en-US" altLang="ja-JP" dirty="0"/>
          </a:p>
          <a:p>
            <a:pPr lvl="1"/>
            <a:r>
              <a:rPr lang="ja-JP" altLang="en-US" dirty="0"/>
              <a:t>移送先では</a:t>
            </a:r>
            <a:r>
              <a:rPr lang="en-US" altLang="ja-JP" dirty="0"/>
              <a:t>Enclave</a:t>
            </a:r>
            <a:r>
              <a:rPr lang="ja-JP" altLang="en-US" dirty="0"/>
              <a:t>のメモリを復号できない</a:t>
            </a:r>
            <a:endParaRPr lang="en-US" altLang="ja-JP" dirty="0"/>
          </a:p>
          <a:p>
            <a:pPr lvl="2"/>
            <a:r>
              <a:rPr lang="en-US" altLang="ja-JP" dirty="0"/>
              <a:t>CPU</a:t>
            </a:r>
            <a:r>
              <a:rPr lang="ja-JP" altLang="en-US"/>
              <a:t>が</a:t>
            </a:r>
            <a:r>
              <a:rPr lang="ja-JP" altLang="en-US" dirty="0"/>
              <a:t>変わるため</a:t>
            </a:r>
            <a:endParaRPr lang="en-US" altLang="ja-JP" dirty="0"/>
          </a:p>
        </p:txBody>
      </p:sp>
      <p:sp>
        <p:nvSpPr>
          <p:cNvPr id="3" name="テキスト ボックス 2">
            <a:extLst>
              <a:ext uri="{FF2B5EF4-FFF2-40B4-BE49-F238E27FC236}">
                <a16:creationId xmlns:a16="http://schemas.microsoft.com/office/drawing/2014/main" xmlns="" id="{A40C2A76-3CDF-A44C-AEB4-88235B33D7A4}"/>
              </a:ext>
            </a:extLst>
          </p:cNvPr>
          <p:cNvSpPr txBox="1"/>
          <p:nvPr/>
        </p:nvSpPr>
        <p:spPr>
          <a:xfrm>
            <a:off x="2053343" y="5699645"/>
            <a:ext cx="1592103" cy="369332"/>
          </a:xfrm>
          <a:prstGeom prst="rect">
            <a:avLst/>
          </a:prstGeom>
          <a:noFill/>
        </p:spPr>
        <p:txBody>
          <a:bodyPr wrap="none" rtlCol="0">
            <a:spAutoFit/>
          </a:bodyPr>
          <a:lstStyle/>
          <a:p>
            <a:r>
              <a:rPr lang="ja-JP" altLang="en-US">
                <a:latin typeface="MS PGothic" charset="-128"/>
                <a:ea typeface="MS PGothic" charset="-128"/>
                <a:cs typeface="MS PGothic" charset="-128"/>
              </a:rPr>
              <a:t>　　鍵が異なる</a:t>
            </a:r>
          </a:p>
        </p:txBody>
      </p:sp>
      <p:sp>
        <p:nvSpPr>
          <p:cNvPr id="5" name="テキスト ボックス 4">
            <a:extLst>
              <a:ext uri="{FF2B5EF4-FFF2-40B4-BE49-F238E27FC236}">
                <a16:creationId xmlns:a16="http://schemas.microsoft.com/office/drawing/2014/main" xmlns="" id="{522ED794-1C8E-0547-907A-05ED54C8A8E4}"/>
              </a:ext>
            </a:extLst>
          </p:cNvPr>
          <p:cNvSpPr txBox="1"/>
          <p:nvPr/>
        </p:nvSpPr>
        <p:spPr>
          <a:xfrm>
            <a:off x="6510918" y="5628982"/>
            <a:ext cx="1210588" cy="400110"/>
          </a:xfrm>
          <a:prstGeom prst="rect">
            <a:avLst/>
          </a:prstGeom>
          <a:noFill/>
        </p:spPr>
        <p:txBody>
          <a:bodyPr wrap="none" rtlCol="0">
            <a:spAutoFit/>
          </a:bodyPr>
          <a:lstStyle/>
          <a:p>
            <a:r>
              <a:rPr lang="ja-JP" altLang="en-US" sz="2000">
                <a:latin typeface="MS PGothic" panose="020B0600070205080204" pitchFamily="34" charset="-128"/>
                <a:ea typeface="MS PGothic" panose="020B0600070205080204" pitchFamily="34" charset="-128"/>
                <a:cs typeface="MS PGothic" charset="-128"/>
              </a:rPr>
              <a:t>復号不能</a:t>
            </a:r>
          </a:p>
        </p:txBody>
      </p:sp>
    </p:spTree>
    <p:extLst>
      <p:ext uri="{BB962C8B-B14F-4D97-AF65-F5344CB8AC3E}">
        <p14:creationId xmlns:p14="http://schemas.microsoft.com/office/powerpoint/2010/main" val="306751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5.55556E-7 1.85185E-6 L 0.47656 1.85185E-6 " pathEditMode="relative" rAng="0" ptsTypes="AA">
                                      <p:cBhvr>
                                        <p:cTn id="14" dur="2000" fill="hold"/>
                                        <p:tgtEl>
                                          <p:spTgt spid="41"/>
                                        </p:tgtEl>
                                        <p:attrNameLst>
                                          <p:attrName>ppt_x</p:attrName>
                                          <p:attrName>ppt_y</p:attrName>
                                        </p:attrNameLst>
                                      </p:cBhvr>
                                      <p:rCtr x="23819" y="0"/>
                                    </p:animMotion>
                                  </p:childTnLst>
                                </p:cTn>
                              </p:par>
                              <p:par>
                                <p:cTn id="15" presetID="0" presetClass="path" presetSubtype="0" accel="50000" decel="50000" fill="hold" grpId="0" nodeType="withEffect">
                                  <p:stCondLst>
                                    <p:cond delay="0"/>
                                  </p:stCondLst>
                                  <p:childTnLst>
                                    <p:animMotion origin="layout" path="M 0 0 L 0.47657 0 " pathEditMode="relative" ptsTypes="AA">
                                      <p:cBhvr>
                                        <p:cTn id="16" dur="2000" fill="hold"/>
                                        <p:tgtEl>
                                          <p:spTgt spid="26"/>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0 0 L 0.47657 0 " pathEditMode="relative" ptsTypes="AA">
                                      <p:cBhvr>
                                        <p:cTn id="18" dur="2000" fill="hold"/>
                                        <p:tgtEl>
                                          <p:spTgt spid="27"/>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linds(horizont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linds(horizont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blinds(horizontal)">
                                      <p:cBhvr>
                                        <p:cTn id="33" dur="500"/>
                                        <p:tgtEl>
                                          <p:spTgt spid="38"/>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linds(horizontal)">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blinds(horizontal)">
                                      <p:cBhvr>
                                        <p:cTn id="4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26" grpId="0" animBg="1"/>
      <p:bldP spid="27" grpId="0" animBg="1"/>
      <p:bldP spid="41" grpId="0"/>
      <p:bldP spid="37" grpId="0" animBg="1"/>
      <p:bldP spid="38" grpId="0" animBg="1"/>
      <p:bldP spid="30" grpId="0" animBg="1"/>
      <p:bldP spid="14"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提案</a:t>
            </a:r>
            <a:r>
              <a:rPr lang="en-US" altLang="ja-JP"/>
              <a:t>: MigSGX</a:t>
            </a:r>
            <a:endParaRPr lang="ja-JP" altLang="en-US" dirty="0"/>
          </a:p>
        </p:txBody>
      </p:sp>
      <p:sp>
        <p:nvSpPr>
          <p:cNvPr id="3" name="コンテンツ プレースホルダー 2"/>
          <p:cNvSpPr>
            <a:spLocks noGrp="1"/>
          </p:cNvSpPr>
          <p:nvPr>
            <p:ph idx="1"/>
          </p:nvPr>
        </p:nvSpPr>
        <p:spPr>
          <a:xfrm>
            <a:off x="567598" y="1847851"/>
            <a:ext cx="8005684" cy="4351338"/>
          </a:xfrm>
        </p:spPr>
        <p:txBody>
          <a:bodyPr/>
          <a:lstStyle/>
          <a:p>
            <a:r>
              <a:rPr lang="en-US" altLang="ja-JP" dirty="0"/>
              <a:t>SGX</a:t>
            </a:r>
            <a:r>
              <a:rPr lang="ja-JP" altLang="en-US"/>
              <a:t>アプリケーションのマイグレーションを実現</a:t>
            </a:r>
            <a:endParaRPr lang="en-US" altLang="ja-JP" dirty="0"/>
          </a:p>
          <a:p>
            <a:pPr lvl="1"/>
            <a:r>
              <a:rPr lang="en-US" altLang="ja-JP" dirty="0"/>
              <a:t>Enclave</a:t>
            </a:r>
            <a:r>
              <a:rPr lang="ja-JP" altLang="en-US"/>
              <a:t>自身がメモリ</a:t>
            </a:r>
            <a:r>
              <a:rPr lang="ja-JP" altLang="en-US" dirty="0"/>
              <a:t>の</a:t>
            </a:r>
            <a:r>
              <a:rPr lang="ja-JP" altLang="en-US"/>
              <a:t>内容を保存・復元</a:t>
            </a:r>
            <a:endParaRPr lang="en-US" altLang="ja-JP" dirty="0"/>
          </a:p>
          <a:p>
            <a:pPr lvl="2"/>
            <a:r>
              <a:rPr lang="en-US" altLang="ja-JP" dirty="0"/>
              <a:t>CPU</a:t>
            </a:r>
            <a:r>
              <a:rPr lang="ja-JP" altLang="en-US" dirty="0"/>
              <a:t>に依存しない鍵で暗号化</a:t>
            </a:r>
            <a:endParaRPr lang="en-US" altLang="ja-JP" dirty="0"/>
          </a:p>
          <a:p>
            <a:pPr lvl="2"/>
            <a:r>
              <a:rPr lang="ja-JP" altLang="en-US" dirty="0" err="1"/>
              <a:t>別の</a:t>
            </a:r>
            <a:r>
              <a:rPr lang="en-US" altLang="ja-JP" dirty="0" err="1"/>
              <a:t>CPU</a:t>
            </a:r>
            <a:r>
              <a:rPr lang="ja-JP" altLang="en-US" dirty="0" err="1"/>
              <a:t>でも</a:t>
            </a:r>
            <a:r>
              <a:rPr lang="en-US" altLang="ja-JP" dirty="0" err="1"/>
              <a:t>Enclave</a:t>
            </a:r>
            <a:r>
              <a:rPr lang="ja-JP" altLang="en-US" dirty="0" err="1"/>
              <a:t>メモリを</a:t>
            </a:r>
            <a:r>
              <a:rPr lang="ja-JP" altLang="en-US" err="1"/>
              <a:t>復元</a:t>
            </a:r>
            <a:r>
              <a:rPr lang="ja-JP" altLang="en-US"/>
              <a:t>可能</a:t>
            </a:r>
            <a:endParaRPr lang="en-US" altLang="ja-JP" dirty="0"/>
          </a:p>
          <a:p>
            <a:pPr lvl="1"/>
            <a:r>
              <a:rPr lang="ja-JP" altLang="en-US"/>
              <a:t>巨大な</a:t>
            </a:r>
            <a:r>
              <a:rPr lang="en-US" altLang="ja-JP" dirty="0"/>
              <a:t>Enclave</a:t>
            </a:r>
            <a:r>
              <a:rPr lang="ja-JP" altLang="en-US"/>
              <a:t>メモリでも効率よく処理</a:t>
            </a:r>
            <a:endParaRPr lang="en-US" altLang="ja-JP" dirty="0"/>
          </a:p>
          <a:p>
            <a:pPr lvl="1"/>
            <a:r>
              <a:rPr lang="en-US" altLang="ja-JP" dirty="0" err="1"/>
              <a:t>MigSGX</a:t>
            </a:r>
            <a:r>
              <a:rPr lang="ja-JP" altLang="en-US" dirty="0"/>
              <a:t>ライブラリによって共通機能として提供</a:t>
            </a:r>
          </a:p>
        </p:txBody>
      </p:sp>
      <p:sp>
        <p:nvSpPr>
          <p:cNvPr id="31" name="スライド番号プレースホルダー 30"/>
          <p:cNvSpPr>
            <a:spLocks noGrp="1"/>
          </p:cNvSpPr>
          <p:nvPr>
            <p:ph type="sldNum" sz="quarter" idx="12"/>
          </p:nvPr>
        </p:nvSpPr>
        <p:spPr/>
        <p:txBody>
          <a:bodyPr/>
          <a:lstStyle/>
          <a:p>
            <a:fld id="{C6BF4F0F-E9AC-E14D-8A5B-B9D0A2FE0313}" type="slidenum">
              <a:rPr lang="ja-JP" altLang="en-US" smtClean="0"/>
              <a:pPr/>
              <a:t>6</a:t>
            </a:fld>
            <a:endParaRPr lang="ja-JP" altLang="en-US"/>
          </a:p>
        </p:txBody>
      </p:sp>
      <p:sp>
        <p:nvSpPr>
          <p:cNvPr id="20" name="テキスト ボックス 19">
            <a:extLst>
              <a:ext uri="{FF2B5EF4-FFF2-40B4-BE49-F238E27FC236}">
                <a16:creationId xmlns:a16="http://schemas.microsoft.com/office/drawing/2014/main" xmlns="" id="{3AE545C1-1C79-2049-A8F2-D870A85D8933}"/>
              </a:ext>
            </a:extLst>
          </p:cNvPr>
          <p:cNvSpPr txBox="1"/>
          <p:nvPr/>
        </p:nvSpPr>
        <p:spPr>
          <a:xfrm>
            <a:off x="2631839" y="4762520"/>
            <a:ext cx="3247614" cy="461665"/>
          </a:xfrm>
          <a:prstGeom prst="rect">
            <a:avLst/>
          </a:prstGeom>
          <a:noFill/>
          <a:ln w="25400">
            <a:noFill/>
          </a:ln>
        </p:spPr>
        <p:txBody>
          <a:bodyPr wrap="square" rtlCol="0">
            <a:spAutoFit/>
          </a:bodyPr>
          <a:lstStyle/>
          <a:p>
            <a:pPr algn="ctr"/>
            <a:r>
              <a:rPr kumimoji="1" lang="en-US" altLang="ja-JP" sz="2400" dirty="0">
                <a:ea typeface="MS PGothic" panose="020B0600070205080204" pitchFamily="34" charset="-128"/>
              </a:rPr>
              <a:t>SGX</a:t>
            </a:r>
            <a:r>
              <a:rPr kumimoji="1" lang="ja-JP" altLang="en-US" sz="2400" dirty="0">
                <a:latin typeface="MS PGothic" panose="020B0600070205080204" pitchFamily="34" charset="-128"/>
                <a:ea typeface="MS PGothic" panose="020B0600070205080204" pitchFamily="34" charset="-128"/>
              </a:rPr>
              <a:t>アプリケーション</a:t>
            </a:r>
            <a:endParaRPr kumimoji="1" lang="en-US" altLang="ja-JP" sz="2400" dirty="0">
              <a:latin typeface="MS PGothic" panose="020B0600070205080204" pitchFamily="34" charset="-128"/>
              <a:ea typeface="MS PGothic" panose="020B0600070205080204" pitchFamily="34" charset="-128"/>
            </a:endParaRPr>
          </a:p>
        </p:txBody>
      </p:sp>
      <p:sp>
        <p:nvSpPr>
          <p:cNvPr id="22" name="正方形/長方形 21">
            <a:extLst>
              <a:ext uri="{FF2B5EF4-FFF2-40B4-BE49-F238E27FC236}">
                <a16:creationId xmlns:a16="http://schemas.microsoft.com/office/drawing/2014/main" xmlns="" id="{DDBD3DA4-2C9B-BF4D-ABD6-AEA6C74F8530}"/>
              </a:ext>
            </a:extLst>
          </p:cNvPr>
          <p:cNvSpPr/>
          <p:nvPr/>
        </p:nvSpPr>
        <p:spPr>
          <a:xfrm>
            <a:off x="971402" y="5212886"/>
            <a:ext cx="6464016" cy="150859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rgbClr val="FF0000"/>
              </a:solidFill>
              <a:latin typeface="MS PGothic" charset="-128"/>
              <a:ea typeface="MS PGothic" charset="-128"/>
              <a:cs typeface="MS PGothic" charset="-128"/>
            </a:endParaRPr>
          </a:p>
        </p:txBody>
      </p:sp>
      <p:sp>
        <p:nvSpPr>
          <p:cNvPr id="13" name="正方形/長方形 12">
            <a:extLst>
              <a:ext uri="{FF2B5EF4-FFF2-40B4-BE49-F238E27FC236}">
                <a16:creationId xmlns:a16="http://schemas.microsoft.com/office/drawing/2014/main" xmlns="" id="{3A3EDE47-1965-0242-B53A-DD77891A3D1F}"/>
              </a:ext>
            </a:extLst>
          </p:cNvPr>
          <p:cNvSpPr/>
          <p:nvPr/>
        </p:nvSpPr>
        <p:spPr>
          <a:xfrm>
            <a:off x="4886239" y="5288105"/>
            <a:ext cx="2361933" cy="136145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400" dirty="0">
              <a:solidFill>
                <a:schemeClr val="tx1"/>
              </a:solidFill>
              <a:latin typeface="MS PGothic" charset="-128"/>
              <a:ea typeface="MS PGothic" charset="-128"/>
              <a:cs typeface="MS PGothic" charset="-128"/>
            </a:endParaRPr>
          </a:p>
          <a:p>
            <a:pPr algn="ctr"/>
            <a:endParaRPr lang="en-US" altLang="ja-JP" sz="2400" dirty="0">
              <a:solidFill>
                <a:schemeClr val="tx1"/>
              </a:solidFill>
              <a:latin typeface="MS PGothic" charset="-128"/>
              <a:ea typeface="MS PGothic" charset="-128"/>
              <a:cs typeface="MS PGothic" charset="-128"/>
            </a:endParaRPr>
          </a:p>
          <a:p>
            <a:pPr algn="ctr"/>
            <a:r>
              <a:rPr lang="ja-JP" altLang="en-US" sz="2400">
                <a:solidFill>
                  <a:schemeClr val="tx1"/>
                </a:solidFill>
                <a:latin typeface="MS PGothic" charset="-128"/>
                <a:ea typeface="MS PGothic" charset="-128"/>
                <a:cs typeface="MS PGothic" charset="-128"/>
              </a:rPr>
              <a:t>外部</a:t>
            </a:r>
            <a:r>
              <a:rPr kumimoji="1" lang="ja-JP" altLang="en-US" sz="2400">
                <a:solidFill>
                  <a:schemeClr val="tx1"/>
                </a:solidFill>
                <a:latin typeface="MS PGothic" charset="-128"/>
                <a:ea typeface="MS PGothic" charset="-128"/>
                <a:cs typeface="MS PGothic" charset="-128"/>
              </a:rPr>
              <a:t>メモリ</a:t>
            </a:r>
          </a:p>
        </p:txBody>
      </p:sp>
      <p:sp>
        <p:nvSpPr>
          <p:cNvPr id="24" name="正方形/長方形 23">
            <a:extLst>
              <a:ext uri="{FF2B5EF4-FFF2-40B4-BE49-F238E27FC236}">
                <a16:creationId xmlns:a16="http://schemas.microsoft.com/office/drawing/2014/main" xmlns="" id="{1A8845FC-2D68-2A49-A456-9E783B75CCB1}"/>
              </a:ext>
            </a:extLst>
          </p:cNvPr>
          <p:cNvSpPr/>
          <p:nvPr/>
        </p:nvSpPr>
        <p:spPr>
          <a:xfrm>
            <a:off x="1031437" y="5288105"/>
            <a:ext cx="2829216" cy="1361450"/>
          </a:xfrm>
          <a:prstGeom prst="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err="1">
                <a:solidFill>
                  <a:schemeClr val="tx1"/>
                </a:solidFill>
                <a:ea typeface="MS PGothic" charset="-128"/>
                <a:cs typeface="MS PGothic" charset="-128"/>
              </a:rPr>
              <a:t>Enclave</a:t>
            </a:r>
            <a:endParaRPr kumimoji="1" lang="en-US" altLang="ja-JP" sz="2400" dirty="0">
              <a:solidFill>
                <a:schemeClr val="tx1"/>
              </a:solidFill>
              <a:ea typeface="MS PGothic" charset="-128"/>
              <a:cs typeface="MS PGothic" charset="-128"/>
            </a:endParaRPr>
          </a:p>
          <a:p>
            <a:pPr algn="ctr"/>
            <a:endParaRPr kumimoji="1" lang="en-US" altLang="ja-JP" sz="3600" dirty="0">
              <a:solidFill>
                <a:schemeClr val="tx1"/>
              </a:solidFill>
              <a:ea typeface="MS PGothic" charset="-128"/>
              <a:cs typeface="MS PGothic" charset="-128"/>
            </a:endParaRPr>
          </a:p>
        </p:txBody>
      </p:sp>
      <p:sp>
        <p:nvSpPr>
          <p:cNvPr id="25" name="正方形/長方形 24">
            <a:extLst>
              <a:ext uri="{FF2B5EF4-FFF2-40B4-BE49-F238E27FC236}">
                <a16:creationId xmlns:a16="http://schemas.microsoft.com/office/drawing/2014/main" xmlns="" id="{2B80130F-0B6C-D24F-907B-1277964BC0BC}"/>
              </a:ext>
            </a:extLst>
          </p:cNvPr>
          <p:cNvSpPr/>
          <p:nvPr/>
        </p:nvSpPr>
        <p:spPr>
          <a:xfrm>
            <a:off x="1123649" y="6090761"/>
            <a:ext cx="2624726" cy="558794"/>
          </a:xfrm>
          <a:prstGeom prst="rect">
            <a:avLst/>
          </a:prstGeom>
          <a:solidFill>
            <a:schemeClr val="accent5">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err="1">
                <a:solidFill>
                  <a:schemeClr val="tx1"/>
                </a:solidFill>
                <a:ea typeface="MS PGothic" charset="-128"/>
                <a:cs typeface="MS PGothic" charset="-128"/>
              </a:rPr>
              <a:t>MigSGX</a:t>
            </a:r>
            <a:r>
              <a:rPr kumimoji="1" lang="ja-JP" altLang="en-US" sz="2400">
                <a:solidFill>
                  <a:schemeClr val="tx1"/>
                </a:solidFill>
                <a:latin typeface="MS PGothic" charset="-128"/>
                <a:ea typeface="MS PGothic" charset="-128"/>
                <a:cs typeface="MS PGothic" charset="-128"/>
              </a:rPr>
              <a:t>ライブラリ</a:t>
            </a:r>
          </a:p>
        </p:txBody>
      </p:sp>
      <p:sp>
        <p:nvSpPr>
          <p:cNvPr id="30" name="正方形/長方形 29">
            <a:extLst>
              <a:ext uri="{FF2B5EF4-FFF2-40B4-BE49-F238E27FC236}">
                <a16:creationId xmlns:a16="http://schemas.microsoft.com/office/drawing/2014/main" xmlns="" id="{C22B8CC5-C2DC-704B-AC53-0A04B2F57FFF}"/>
              </a:ext>
            </a:extLst>
          </p:cNvPr>
          <p:cNvSpPr/>
          <p:nvPr/>
        </p:nvSpPr>
        <p:spPr>
          <a:xfrm>
            <a:off x="5102046" y="5346984"/>
            <a:ext cx="1926588" cy="771587"/>
          </a:xfrm>
          <a:prstGeom prst="rect">
            <a:avLst/>
          </a:prstGeom>
          <a:solidFill>
            <a:srgbClr val="FF84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a:solidFill>
                  <a:schemeClr val="tx1"/>
                </a:solidFill>
                <a:latin typeface="MS PGothic" panose="020B0600070205080204" pitchFamily="34" charset="-128"/>
                <a:ea typeface="MS PGothic" panose="020B0600070205080204" pitchFamily="34" charset="-128"/>
              </a:rPr>
              <a:t>暗号化</a:t>
            </a:r>
            <a:endParaRPr lang="en-US" altLang="ja-JP" sz="2000" dirty="0">
              <a:solidFill>
                <a:schemeClr val="tx1"/>
              </a:solidFill>
              <a:latin typeface="MS PGothic" panose="020B0600070205080204" pitchFamily="34" charset="-128"/>
              <a:ea typeface="MS PGothic" panose="020B0600070205080204" pitchFamily="34" charset="-128"/>
            </a:endParaRPr>
          </a:p>
          <a:p>
            <a:pPr algn="ctr"/>
            <a:r>
              <a:rPr lang="en-US" altLang="ja-JP" sz="2000" dirty="0">
                <a:solidFill>
                  <a:schemeClr val="tx1"/>
                </a:solidFill>
                <a:ea typeface="MS PGothic" panose="020B0600070205080204" pitchFamily="34" charset="-128"/>
              </a:rPr>
              <a:t>Enclave</a:t>
            </a:r>
            <a:r>
              <a:rPr lang="ja-JP" altLang="en-US" sz="2000">
                <a:solidFill>
                  <a:schemeClr val="tx1"/>
                </a:solidFill>
                <a:latin typeface="MS PGothic" panose="020B0600070205080204" pitchFamily="34" charset="-128"/>
                <a:ea typeface="MS PGothic" panose="020B0600070205080204" pitchFamily="34" charset="-128"/>
              </a:rPr>
              <a:t>メモリ</a:t>
            </a:r>
            <a:endParaRPr kumimoji="1" lang="ja-JP" altLang="en-US" sz="2000" dirty="0">
              <a:solidFill>
                <a:schemeClr val="tx1"/>
              </a:solidFill>
              <a:latin typeface="MS PGothic" panose="020B0600070205080204" pitchFamily="34" charset="-128"/>
              <a:ea typeface="MS PGothic" panose="020B0600070205080204" pitchFamily="34" charset="-128"/>
            </a:endParaRPr>
          </a:p>
        </p:txBody>
      </p:sp>
      <p:sp>
        <p:nvSpPr>
          <p:cNvPr id="4" name="右矢印 3">
            <a:extLst>
              <a:ext uri="{FF2B5EF4-FFF2-40B4-BE49-F238E27FC236}">
                <a16:creationId xmlns:a16="http://schemas.microsoft.com/office/drawing/2014/main" xmlns="" id="{3F7AFA3F-78EF-3342-9F21-1CB5992DB1BC}"/>
              </a:ext>
            </a:extLst>
          </p:cNvPr>
          <p:cNvSpPr/>
          <p:nvPr/>
        </p:nvSpPr>
        <p:spPr>
          <a:xfrm>
            <a:off x="3363335" y="5499137"/>
            <a:ext cx="1680150" cy="513043"/>
          </a:xfrm>
          <a:prstGeom prst="rightArrow">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MS PGothic" charset="-128"/>
              <a:ea typeface="MS PGothic" charset="-128"/>
              <a:cs typeface="MS PGothic" charset="-128"/>
            </a:endParaRPr>
          </a:p>
        </p:txBody>
      </p:sp>
      <p:pic>
        <p:nvPicPr>
          <p:cNvPr id="11" name="図 37">
            <a:extLst>
              <a:ext uri="{FF2B5EF4-FFF2-40B4-BE49-F238E27FC236}">
                <a16:creationId xmlns:a16="http://schemas.microsoft.com/office/drawing/2014/main" xmlns="" id="{7A71F473-0B4D-B146-BAF3-15278677F1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725" y="5346428"/>
            <a:ext cx="588890" cy="588890"/>
          </a:xfrm>
          <a:prstGeom prst="rect">
            <a:avLst/>
          </a:prstGeom>
        </p:spPr>
      </p:pic>
      <p:sp>
        <p:nvSpPr>
          <p:cNvPr id="14" name="右矢印 13">
            <a:extLst>
              <a:ext uri="{FF2B5EF4-FFF2-40B4-BE49-F238E27FC236}">
                <a16:creationId xmlns:a16="http://schemas.microsoft.com/office/drawing/2014/main" xmlns="" id="{F57C97E2-2B61-B047-9658-3F683F765DE0}"/>
              </a:ext>
            </a:extLst>
          </p:cNvPr>
          <p:cNvSpPr/>
          <p:nvPr/>
        </p:nvSpPr>
        <p:spPr>
          <a:xfrm>
            <a:off x="7248172" y="5454546"/>
            <a:ext cx="1680150" cy="525984"/>
          </a:xfrm>
          <a:prstGeom prst="rightArrow">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MS PGothic" charset="-128"/>
              <a:ea typeface="MS PGothic" charset="-128"/>
              <a:cs typeface="MS PGothic" charset="-128"/>
            </a:endParaRPr>
          </a:p>
        </p:txBody>
      </p:sp>
      <p:sp>
        <p:nvSpPr>
          <p:cNvPr id="5" name="テキスト ボックス 4">
            <a:extLst>
              <a:ext uri="{FF2B5EF4-FFF2-40B4-BE49-F238E27FC236}">
                <a16:creationId xmlns:a16="http://schemas.microsoft.com/office/drawing/2014/main" xmlns="" id="{F029E555-098B-1143-8CCD-BA593F5B8930}"/>
              </a:ext>
            </a:extLst>
          </p:cNvPr>
          <p:cNvSpPr txBox="1"/>
          <p:nvPr/>
        </p:nvSpPr>
        <p:spPr>
          <a:xfrm>
            <a:off x="3932480" y="5288105"/>
            <a:ext cx="646331" cy="369332"/>
          </a:xfrm>
          <a:prstGeom prst="rect">
            <a:avLst/>
          </a:prstGeom>
          <a:noFill/>
        </p:spPr>
        <p:txBody>
          <a:bodyPr wrap="none" rtlCol="0">
            <a:spAutoFit/>
          </a:bodyPr>
          <a:lstStyle/>
          <a:p>
            <a:r>
              <a:rPr kumimoji="1" lang="ja-JP" altLang="en-US">
                <a:latin typeface="MS PGothic" panose="020B0600070205080204" pitchFamily="34" charset="-128"/>
                <a:ea typeface="MS PGothic" panose="020B0600070205080204" pitchFamily="34" charset="-128"/>
              </a:rPr>
              <a:t>保存</a:t>
            </a:r>
          </a:p>
        </p:txBody>
      </p:sp>
      <p:sp>
        <p:nvSpPr>
          <p:cNvPr id="15" name="テキスト ボックス 14">
            <a:extLst>
              <a:ext uri="{FF2B5EF4-FFF2-40B4-BE49-F238E27FC236}">
                <a16:creationId xmlns:a16="http://schemas.microsoft.com/office/drawing/2014/main" xmlns="" id="{E4B773B1-ADED-1548-AEE0-2F0D0F20D76A}"/>
              </a:ext>
            </a:extLst>
          </p:cNvPr>
          <p:cNvSpPr txBox="1"/>
          <p:nvPr/>
        </p:nvSpPr>
        <p:spPr>
          <a:xfrm>
            <a:off x="7756315" y="5212886"/>
            <a:ext cx="646331" cy="369332"/>
          </a:xfrm>
          <a:prstGeom prst="rect">
            <a:avLst/>
          </a:prstGeom>
          <a:noFill/>
        </p:spPr>
        <p:txBody>
          <a:bodyPr wrap="none" rtlCol="0">
            <a:spAutoFit/>
          </a:bodyPr>
          <a:lstStyle/>
          <a:p>
            <a:r>
              <a:rPr kumimoji="1" lang="ja-JP" altLang="en-US">
                <a:latin typeface="MS PGothic" panose="020B0600070205080204" pitchFamily="34" charset="-128"/>
                <a:ea typeface="MS PGothic" panose="020B0600070205080204" pitchFamily="34" charset="-128"/>
              </a:rPr>
              <a:t>保存</a:t>
            </a:r>
          </a:p>
        </p:txBody>
      </p:sp>
    </p:spTree>
    <p:extLst>
      <p:ext uri="{BB962C8B-B14F-4D97-AF65-F5344CB8AC3E}">
        <p14:creationId xmlns:p14="http://schemas.microsoft.com/office/powerpoint/2010/main" val="1810775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normAutofit/>
          </a:bodyPr>
          <a:lstStyle/>
          <a:p>
            <a:r>
              <a:rPr lang="en-US" altLang="ja-JP" dirty="0" err="1"/>
              <a:t>MigSGX</a:t>
            </a:r>
            <a:r>
              <a:rPr lang="ja-JP" altLang="en-US" dirty="0"/>
              <a:t>マネージャが</a:t>
            </a:r>
            <a:r>
              <a:rPr lang="en-US" altLang="ja-JP" dirty="0"/>
              <a:t>SGX</a:t>
            </a:r>
            <a:r>
              <a:rPr lang="ja-JP" altLang="en-US" dirty="0"/>
              <a:t>アプリケーション内の</a:t>
            </a:r>
            <a:r>
              <a:rPr lang="en-US" altLang="ja-JP" dirty="0"/>
              <a:t>MigSGX</a:t>
            </a:r>
            <a:r>
              <a:rPr lang="ja-JP" altLang="en-US" dirty="0"/>
              <a:t>ランタイムと通信</a:t>
            </a:r>
            <a:endParaRPr lang="en-US" altLang="ja-JP" dirty="0"/>
          </a:p>
          <a:p>
            <a:pPr lvl="1"/>
            <a:r>
              <a:rPr lang="en-US" altLang="ja-JP" dirty="0" err="1"/>
              <a:t>MigSGX</a:t>
            </a:r>
            <a:r>
              <a:rPr lang="ja-JP" altLang="en-US" dirty="0"/>
              <a:t>ライブラリに</a:t>
            </a:r>
            <a:r>
              <a:rPr lang="en-US" altLang="ja-JP" dirty="0"/>
              <a:t>Enclave</a:t>
            </a:r>
            <a:r>
              <a:rPr lang="ja-JP" altLang="en-US" dirty="0"/>
              <a:t>メモリを保存させる</a:t>
            </a:r>
            <a:endParaRPr lang="en-US" altLang="ja-JP" dirty="0"/>
          </a:p>
          <a:p>
            <a:r>
              <a:rPr lang="en-US" altLang="ja-JP" dirty="0"/>
              <a:t>SGX</a:t>
            </a:r>
            <a:r>
              <a:rPr lang="ja-JP" altLang="en-US"/>
              <a:t>アプリケーションメモリや</a:t>
            </a:r>
            <a:r>
              <a:rPr lang="en-US" altLang="ja-JP" dirty="0"/>
              <a:t>Enclave</a:t>
            </a:r>
            <a:r>
              <a:rPr lang="ja-JP" altLang="en-US"/>
              <a:t>の暗号化状態データを</a:t>
            </a:r>
            <a:r>
              <a:rPr lang="ja-JP" altLang="en-US" dirty="0"/>
              <a:t>移送先ホストに転送</a:t>
            </a:r>
            <a:endParaRPr lang="en-US" altLang="ja-JP" dirty="0"/>
          </a:p>
          <a:p>
            <a:endParaRPr lang="en-US" altLang="ja-JP" dirty="0"/>
          </a:p>
        </p:txBody>
      </p:sp>
      <p:sp>
        <p:nvSpPr>
          <p:cNvPr id="11" name="スライド番号プレースホルダー 10"/>
          <p:cNvSpPr>
            <a:spLocks noGrp="1"/>
          </p:cNvSpPr>
          <p:nvPr>
            <p:ph type="sldNum" sz="quarter" idx="12"/>
          </p:nvPr>
        </p:nvSpPr>
        <p:spPr>
          <a:xfrm>
            <a:off x="6952890" y="6434227"/>
            <a:ext cx="2057400" cy="365125"/>
          </a:xfrm>
        </p:spPr>
        <p:txBody>
          <a:bodyPr/>
          <a:lstStyle/>
          <a:p>
            <a:fld id="{C6BF4F0F-E9AC-E14D-8A5B-B9D0A2FE0313}" type="slidenum">
              <a:rPr kumimoji="1" lang="ja-JP" altLang="en-US" smtClean="0"/>
              <a:t>7</a:t>
            </a:fld>
            <a:endParaRPr kumimoji="1" lang="ja-JP" altLang="en-US"/>
          </a:p>
        </p:txBody>
      </p:sp>
      <p:sp>
        <p:nvSpPr>
          <p:cNvPr id="2" name="タイトル 1"/>
          <p:cNvSpPr>
            <a:spLocks noGrp="1"/>
          </p:cNvSpPr>
          <p:nvPr>
            <p:ph type="title"/>
          </p:nvPr>
        </p:nvSpPr>
        <p:spPr/>
        <p:txBody>
          <a:bodyPr/>
          <a:lstStyle/>
          <a:p>
            <a:r>
              <a:rPr lang="ja-JP" altLang="en-US" dirty="0"/>
              <a:t>マイグレーションの流れ（</a:t>
            </a:r>
            <a:r>
              <a:rPr lang="en-US" altLang="ja-JP" dirty="0"/>
              <a:t>1/2</a:t>
            </a:r>
            <a:r>
              <a:rPr lang="ja-JP" altLang="en-US" dirty="0"/>
              <a:t>）</a:t>
            </a:r>
            <a:endParaRPr kumimoji="1" lang="ja-JP" altLang="en-US" dirty="0"/>
          </a:p>
        </p:txBody>
      </p:sp>
      <p:sp>
        <p:nvSpPr>
          <p:cNvPr id="27" name="TextBox 4">
            <a:extLst>
              <a:ext uri="{FF2B5EF4-FFF2-40B4-BE49-F238E27FC236}">
                <a16:creationId xmlns:a16="http://schemas.microsoft.com/office/drawing/2014/main" xmlns="" id="{C026EDB6-8FFD-754C-94D2-45525CEDCC0B}"/>
              </a:ext>
            </a:extLst>
          </p:cNvPr>
          <p:cNvSpPr txBox="1"/>
          <p:nvPr/>
        </p:nvSpPr>
        <p:spPr>
          <a:xfrm>
            <a:off x="7956565" y="5510784"/>
            <a:ext cx="1107996" cy="830997"/>
          </a:xfrm>
          <a:prstGeom prst="rect">
            <a:avLst/>
          </a:prstGeom>
          <a:noFill/>
        </p:spPr>
        <p:txBody>
          <a:bodyPr wrap="none" rtlCol="0">
            <a:spAutoFit/>
          </a:bodyPr>
          <a:lstStyle/>
          <a:p>
            <a:r>
              <a:rPr kumimoji="1" lang="ja-JP" altLang="en-US" sz="2400">
                <a:latin typeface="MS PGothic" panose="020B0600070205080204" pitchFamily="34" charset="-128"/>
                <a:ea typeface="MS PGothic" panose="020B0600070205080204" pitchFamily="34" charset="-128"/>
              </a:rPr>
              <a:t>移送元</a:t>
            </a:r>
            <a:endParaRPr kumimoji="1" lang="en-US" altLang="ja-JP" sz="2400" dirty="0">
              <a:latin typeface="MS PGothic" panose="020B0600070205080204" pitchFamily="34" charset="-128"/>
              <a:ea typeface="MS PGothic" panose="020B0600070205080204" pitchFamily="34" charset="-128"/>
            </a:endParaRPr>
          </a:p>
          <a:p>
            <a:r>
              <a:rPr lang="ja-JP" altLang="en-US" sz="2400">
                <a:latin typeface="MS PGothic" panose="020B0600070205080204" pitchFamily="34" charset="-128"/>
                <a:ea typeface="MS PGothic" panose="020B0600070205080204" pitchFamily="34" charset="-128"/>
              </a:rPr>
              <a:t>ホスト</a:t>
            </a:r>
            <a:endParaRPr kumimoji="1" lang="ja-JP" altLang="en-US" sz="2400" dirty="0">
              <a:latin typeface="MS PGothic" panose="020B0600070205080204" pitchFamily="34" charset="-128"/>
              <a:ea typeface="MS PGothic" panose="020B0600070205080204" pitchFamily="34" charset="-128"/>
            </a:endParaRPr>
          </a:p>
        </p:txBody>
      </p:sp>
      <p:sp>
        <p:nvSpPr>
          <p:cNvPr id="29" name="正方形/長方形 20">
            <a:extLst>
              <a:ext uri="{FF2B5EF4-FFF2-40B4-BE49-F238E27FC236}">
                <a16:creationId xmlns:a16="http://schemas.microsoft.com/office/drawing/2014/main" xmlns="" id="{06036900-224E-2A4F-802C-2EAB891AADFF}"/>
              </a:ext>
            </a:extLst>
          </p:cNvPr>
          <p:cNvSpPr/>
          <p:nvPr/>
        </p:nvSpPr>
        <p:spPr>
          <a:xfrm>
            <a:off x="261604" y="4045058"/>
            <a:ext cx="7681838" cy="2812942"/>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rgbClr val="FF0000"/>
              </a:solidFill>
              <a:latin typeface="MS PGothic" charset="-128"/>
              <a:ea typeface="MS PGothic" charset="-128"/>
              <a:cs typeface="MS PGothic" charset="-128"/>
            </a:endParaRPr>
          </a:p>
        </p:txBody>
      </p:sp>
      <p:sp>
        <p:nvSpPr>
          <p:cNvPr id="30" name="テキスト ボックス 29">
            <a:extLst>
              <a:ext uri="{FF2B5EF4-FFF2-40B4-BE49-F238E27FC236}">
                <a16:creationId xmlns:a16="http://schemas.microsoft.com/office/drawing/2014/main" xmlns="" id="{577B41B0-109F-DF4C-A4B3-22B8C95BFF76}"/>
              </a:ext>
            </a:extLst>
          </p:cNvPr>
          <p:cNvSpPr txBox="1"/>
          <p:nvPr/>
        </p:nvSpPr>
        <p:spPr>
          <a:xfrm>
            <a:off x="955917" y="4236707"/>
            <a:ext cx="3304988" cy="461665"/>
          </a:xfrm>
          <a:prstGeom prst="rect">
            <a:avLst/>
          </a:prstGeom>
          <a:noFill/>
          <a:ln w="25400">
            <a:noFill/>
          </a:ln>
        </p:spPr>
        <p:txBody>
          <a:bodyPr wrap="square" rtlCol="0">
            <a:spAutoFit/>
          </a:bodyPr>
          <a:lstStyle/>
          <a:p>
            <a:pPr algn="ctr"/>
            <a:r>
              <a:rPr kumimoji="1" lang="en-US" altLang="ja-JP" sz="2400" dirty="0">
                <a:latin typeface="MS PGothic" panose="020B0600070205080204" pitchFamily="34" charset="-128"/>
                <a:ea typeface="MS PGothic" panose="020B0600070205080204" pitchFamily="34" charset="-128"/>
              </a:rPr>
              <a:t>SGX</a:t>
            </a:r>
            <a:r>
              <a:rPr kumimoji="1" lang="ja-JP" altLang="en-US" sz="2400">
                <a:latin typeface="MS PGothic" panose="020B0600070205080204" pitchFamily="34" charset="-128"/>
                <a:ea typeface="MS PGothic" panose="020B0600070205080204" pitchFamily="34" charset="-128"/>
              </a:rPr>
              <a:t>アプリケーション</a:t>
            </a:r>
            <a:endParaRPr kumimoji="1" lang="en-US" altLang="ja-JP" sz="2400" dirty="0">
              <a:latin typeface="MS PGothic" panose="020B0600070205080204" pitchFamily="34" charset="-128"/>
              <a:ea typeface="MS PGothic" panose="020B0600070205080204" pitchFamily="34" charset="-128"/>
            </a:endParaRPr>
          </a:p>
        </p:txBody>
      </p:sp>
      <p:sp>
        <p:nvSpPr>
          <p:cNvPr id="33" name="正方形/長方形 32">
            <a:extLst>
              <a:ext uri="{FF2B5EF4-FFF2-40B4-BE49-F238E27FC236}">
                <a16:creationId xmlns:a16="http://schemas.microsoft.com/office/drawing/2014/main" xmlns="" id="{00ED6E12-78A0-F34E-B8DE-66F691CD644C}"/>
              </a:ext>
            </a:extLst>
          </p:cNvPr>
          <p:cNvSpPr/>
          <p:nvPr/>
        </p:nvSpPr>
        <p:spPr>
          <a:xfrm>
            <a:off x="378218" y="4698372"/>
            <a:ext cx="4663899" cy="202310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rgbClr val="FF0000"/>
              </a:solidFill>
              <a:latin typeface="MS PGothic" charset="-128"/>
              <a:ea typeface="MS PGothic" charset="-128"/>
              <a:cs typeface="MS PGothic" charset="-128"/>
            </a:endParaRPr>
          </a:p>
        </p:txBody>
      </p:sp>
      <p:sp>
        <p:nvSpPr>
          <p:cNvPr id="35" name="正方形/長方形 34">
            <a:extLst>
              <a:ext uri="{FF2B5EF4-FFF2-40B4-BE49-F238E27FC236}">
                <a16:creationId xmlns:a16="http://schemas.microsoft.com/office/drawing/2014/main" xmlns="" id="{910F4FBF-A53B-9F44-A4BC-2BA7C75405E0}"/>
              </a:ext>
            </a:extLst>
          </p:cNvPr>
          <p:cNvSpPr/>
          <p:nvPr/>
        </p:nvSpPr>
        <p:spPr>
          <a:xfrm>
            <a:off x="416366" y="5160038"/>
            <a:ext cx="2512156" cy="1478590"/>
          </a:xfrm>
          <a:prstGeom prst="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600" dirty="0">
              <a:solidFill>
                <a:schemeClr val="tx1"/>
              </a:solidFill>
              <a:latin typeface="MS PGothic" charset="-128"/>
              <a:ea typeface="MS PGothic" charset="-128"/>
              <a:cs typeface="MS PGothic" charset="-128"/>
            </a:endParaRPr>
          </a:p>
        </p:txBody>
      </p:sp>
      <p:sp>
        <p:nvSpPr>
          <p:cNvPr id="37" name="正方形/長方形 36">
            <a:extLst>
              <a:ext uri="{FF2B5EF4-FFF2-40B4-BE49-F238E27FC236}">
                <a16:creationId xmlns:a16="http://schemas.microsoft.com/office/drawing/2014/main" xmlns="" id="{B8DCB5F4-9FC8-564B-B4CC-4DF6B529515E}"/>
              </a:ext>
            </a:extLst>
          </p:cNvPr>
          <p:cNvSpPr/>
          <p:nvPr/>
        </p:nvSpPr>
        <p:spPr>
          <a:xfrm>
            <a:off x="628650" y="6189130"/>
            <a:ext cx="2036346" cy="388170"/>
          </a:xfrm>
          <a:prstGeom prst="rect">
            <a:avLst/>
          </a:prstGeom>
          <a:solidFill>
            <a:schemeClr val="accent5">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MS PGothic" charset="-128"/>
                <a:ea typeface="MS PGothic" charset="-128"/>
                <a:cs typeface="MS PGothic" charset="-128"/>
              </a:rPr>
              <a:t>ライブラリ</a:t>
            </a:r>
          </a:p>
        </p:txBody>
      </p:sp>
      <p:sp>
        <p:nvSpPr>
          <p:cNvPr id="39" name="正方形/長方形 38">
            <a:extLst>
              <a:ext uri="{FF2B5EF4-FFF2-40B4-BE49-F238E27FC236}">
                <a16:creationId xmlns:a16="http://schemas.microsoft.com/office/drawing/2014/main" xmlns="" id="{072F2F85-EA09-2C4B-AE37-D6CC25E0BF7B}"/>
              </a:ext>
            </a:extLst>
          </p:cNvPr>
          <p:cNvSpPr/>
          <p:nvPr/>
        </p:nvSpPr>
        <p:spPr>
          <a:xfrm>
            <a:off x="3244532" y="6224674"/>
            <a:ext cx="1481575" cy="388277"/>
          </a:xfrm>
          <a:prstGeom prst="rect">
            <a:avLst/>
          </a:prstGeom>
          <a:solidFill>
            <a:schemeClr val="accent5">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a:solidFill>
                  <a:schemeClr val="tx1"/>
                </a:solidFill>
                <a:latin typeface="MS PGothic" charset="-128"/>
                <a:ea typeface="MS PGothic" charset="-128"/>
                <a:cs typeface="MS PGothic" charset="-128"/>
              </a:rPr>
              <a:t>ランタイム</a:t>
            </a:r>
            <a:endParaRPr kumimoji="1" lang="ja-JP" altLang="en-US" sz="2400">
              <a:solidFill>
                <a:schemeClr val="tx1"/>
              </a:solidFill>
              <a:latin typeface="MS PGothic" charset="-128"/>
              <a:ea typeface="MS PGothic" charset="-128"/>
              <a:cs typeface="MS PGothic" charset="-128"/>
            </a:endParaRPr>
          </a:p>
        </p:txBody>
      </p:sp>
      <p:sp>
        <p:nvSpPr>
          <p:cNvPr id="41" name="正方形/長方形 40">
            <a:extLst>
              <a:ext uri="{FF2B5EF4-FFF2-40B4-BE49-F238E27FC236}">
                <a16:creationId xmlns:a16="http://schemas.microsoft.com/office/drawing/2014/main" xmlns="" id="{707A1F42-D227-924E-BFD3-E9AB95265C25}"/>
              </a:ext>
            </a:extLst>
          </p:cNvPr>
          <p:cNvSpPr/>
          <p:nvPr/>
        </p:nvSpPr>
        <p:spPr>
          <a:xfrm>
            <a:off x="5687878" y="4975318"/>
            <a:ext cx="2214011" cy="1790301"/>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400" dirty="0">
              <a:solidFill>
                <a:schemeClr val="tx1"/>
              </a:solidFill>
              <a:latin typeface="MS PGothic" charset="-128"/>
              <a:ea typeface="MS PGothic" charset="-128"/>
              <a:cs typeface="MS PGothic" charset="-128"/>
            </a:endParaRPr>
          </a:p>
          <a:p>
            <a:pPr algn="ctr"/>
            <a:endParaRPr kumimoji="1" lang="en-US" altLang="ja-JP" sz="2400" dirty="0">
              <a:solidFill>
                <a:schemeClr val="tx1"/>
              </a:solidFill>
              <a:latin typeface="MS PGothic" charset="-128"/>
              <a:ea typeface="MS PGothic" charset="-128"/>
              <a:cs typeface="MS PGothic" charset="-128"/>
            </a:endParaRPr>
          </a:p>
          <a:p>
            <a:pPr algn="ctr"/>
            <a:r>
              <a:rPr kumimoji="1" lang="en-US" altLang="ja-JP" sz="2400" dirty="0" err="1">
                <a:solidFill>
                  <a:schemeClr val="tx1"/>
                </a:solidFill>
                <a:ea typeface="MS PGothic" charset="-128"/>
                <a:cs typeface="MS PGothic" charset="-128"/>
              </a:rPr>
              <a:t>MigSGX</a:t>
            </a:r>
            <a:endParaRPr kumimoji="1" lang="en-US" altLang="ja-JP" sz="2400" dirty="0">
              <a:solidFill>
                <a:schemeClr val="tx1"/>
              </a:solidFill>
              <a:ea typeface="MS PGothic" charset="-128"/>
              <a:cs typeface="MS PGothic" charset="-128"/>
            </a:endParaRPr>
          </a:p>
          <a:p>
            <a:pPr algn="ctr"/>
            <a:r>
              <a:rPr kumimoji="1" lang="ja-JP" altLang="en-US" sz="2400">
                <a:solidFill>
                  <a:schemeClr val="tx1"/>
                </a:solidFill>
                <a:latin typeface="MS PGothic" charset="-128"/>
                <a:ea typeface="MS PGothic" charset="-128"/>
                <a:cs typeface="MS PGothic" charset="-128"/>
              </a:rPr>
              <a:t>マネージャ</a:t>
            </a:r>
            <a:endParaRPr lang="en-US" altLang="ja-JP" sz="2400" dirty="0">
              <a:solidFill>
                <a:schemeClr val="tx1"/>
              </a:solidFill>
              <a:latin typeface="MS PGothic" charset="-128"/>
              <a:ea typeface="MS PGothic" charset="-128"/>
              <a:cs typeface="MS PGothic" charset="-128"/>
            </a:endParaRPr>
          </a:p>
        </p:txBody>
      </p:sp>
      <p:sp>
        <p:nvSpPr>
          <p:cNvPr id="45" name="Curved Down Arrow 7">
            <a:extLst>
              <a:ext uri="{FF2B5EF4-FFF2-40B4-BE49-F238E27FC236}">
                <a16:creationId xmlns:a16="http://schemas.microsoft.com/office/drawing/2014/main" xmlns="" id="{0281C711-4E26-B34F-AF9A-B769EC719975}"/>
              </a:ext>
            </a:extLst>
          </p:cNvPr>
          <p:cNvSpPr/>
          <p:nvPr/>
        </p:nvSpPr>
        <p:spPr>
          <a:xfrm>
            <a:off x="7592134" y="4624415"/>
            <a:ext cx="1551866" cy="350903"/>
          </a:xfrm>
          <a:prstGeom prst="curvedDown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a:solidFill>
                <a:schemeClr val="tx1"/>
              </a:solidFill>
              <a:latin typeface="MS PGothic" charset="-128"/>
              <a:ea typeface="MS PGothic" charset="-128"/>
              <a:cs typeface="MS PGothic" charset="-128"/>
            </a:endParaRPr>
          </a:p>
        </p:txBody>
      </p:sp>
      <p:sp>
        <p:nvSpPr>
          <p:cNvPr id="46" name="TextBox 9">
            <a:extLst>
              <a:ext uri="{FF2B5EF4-FFF2-40B4-BE49-F238E27FC236}">
                <a16:creationId xmlns:a16="http://schemas.microsoft.com/office/drawing/2014/main" xmlns="" id="{BE2480CA-6DEB-844D-A1D1-D2CB5F348AA9}"/>
              </a:ext>
            </a:extLst>
          </p:cNvPr>
          <p:cNvSpPr txBox="1"/>
          <p:nvPr/>
        </p:nvSpPr>
        <p:spPr>
          <a:xfrm>
            <a:off x="7943442" y="4192529"/>
            <a:ext cx="800219" cy="461665"/>
          </a:xfrm>
          <a:prstGeom prst="rect">
            <a:avLst/>
          </a:prstGeom>
          <a:noFill/>
        </p:spPr>
        <p:txBody>
          <a:bodyPr wrap="none" rtlCol="0">
            <a:spAutoFit/>
          </a:bodyPr>
          <a:lstStyle/>
          <a:p>
            <a:r>
              <a:rPr kumimoji="1" lang="ja-JP" altLang="en-US" sz="2400" dirty="0">
                <a:latin typeface="MS PGothic" panose="020B0600070205080204" pitchFamily="34" charset="-128"/>
                <a:ea typeface="MS PGothic" panose="020B0600070205080204" pitchFamily="34" charset="-128"/>
              </a:rPr>
              <a:t>転送</a:t>
            </a:r>
            <a:endParaRPr kumimoji="1" lang="ja-JP" altLang="en-US" dirty="0">
              <a:latin typeface="MS PGothic" panose="020B0600070205080204" pitchFamily="34" charset="-128"/>
              <a:ea typeface="MS PGothic" panose="020B0600070205080204" pitchFamily="34" charset="-128"/>
            </a:endParaRPr>
          </a:p>
        </p:txBody>
      </p:sp>
      <p:sp>
        <p:nvSpPr>
          <p:cNvPr id="47" name="正方形/長方形 46">
            <a:extLst>
              <a:ext uri="{FF2B5EF4-FFF2-40B4-BE49-F238E27FC236}">
                <a16:creationId xmlns:a16="http://schemas.microsoft.com/office/drawing/2014/main" xmlns="" id="{2230FDB9-A076-B94D-935E-C333BED22750}"/>
              </a:ext>
            </a:extLst>
          </p:cNvPr>
          <p:cNvSpPr/>
          <p:nvPr/>
        </p:nvSpPr>
        <p:spPr>
          <a:xfrm>
            <a:off x="6279461" y="4229304"/>
            <a:ext cx="1004863" cy="678028"/>
          </a:xfrm>
          <a:prstGeom prst="rect">
            <a:avLst/>
          </a:prstGeom>
          <a:solidFill>
            <a:schemeClr val="accent6">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a:solidFill>
                  <a:schemeClr val="tx1"/>
                </a:solidFill>
                <a:latin typeface="MS PGothic" charset="-128"/>
                <a:ea typeface="MS PGothic" charset="-128"/>
                <a:cs typeface="MS PGothic" charset="-128"/>
              </a:rPr>
              <a:t>状態</a:t>
            </a:r>
            <a:endParaRPr kumimoji="1" lang="en-US" altLang="ja-JP" sz="2000" dirty="0">
              <a:solidFill>
                <a:schemeClr val="tx1"/>
              </a:solidFill>
              <a:latin typeface="MS PGothic" charset="-128"/>
              <a:ea typeface="MS PGothic" charset="-128"/>
              <a:cs typeface="MS PGothic" charset="-128"/>
            </a:endParaRPr>
          </a:p>
        </p:txBody>
      </p:sp>
      <p:cxnSp>
        <p:nvCxnSpPr>
          <p:cNvPr id="48" name="直線矢印コネクタ 30">
            <a:extLst>
              <a:ext uri="{FF2B5EF4-FFF2-40B4-BE49-F238E27FC236}">
                <a16:creationId xmlns:a16="http://schemas.microsoft.com/office/drawing/2014/main" xmlns="" id="{3CBD81B7-48BB-B243-AFD2-FEAB05B6FC14}"/>
              </a:ext>
            </a:extLst>
          </p:cNvPr>
          <p:cNvCxnSpPr>
            <a:cxnSpLocks/>
            <a:stCxn id="39" idx="1"/>
            <a:endCxn id="37" idx="3"/>
          </p:cNvCxnSpPr>
          <p:nvPr/>
        </p:nvCxnSpPr>
        <p:spPr>
          <a:xfrm flipH="1" flipV="1">
            <a:off x="2664996" y="6383215"/>
            <a:ext cx="579536" cy="35598"/>
          </a:xfrm>
          <a:prstGeom prst="straightConnector1">
            <a:avLst/>
          </a:prstGeom>
          <a:ln w="825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右矢印 25">
            <a:extLst>
              <a:ext uri="{FF2B5EF4-FFF2-40B4-BE49-F238E27FC236}">
                <a16:creationId xmlns:a16="http://schemas.microsoft.com/office/drawing/2014/main" xmlns="" id="{AE957278-805A-3E46-B69C-2A18A3DE5C4C}"/>
              </a:ext>
            </a:extLst>
          </p:cNvPr>
          <p:cNvSpPr/>
          <p:nvPr/>
        </p:nvSpPr>
        <p:spPr>
          <a:xfrm rot="20655887">
            <a:off x="5214416" y="4492170"/>
            <a:ext cx="733291" cy="510629"/>
          </a:xfrm>
          <a:prstGeom prst="rightArrow">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tx1"/>
                </a:solidFill>
                <a:latin typeface="MS PGothic" charset="-128"/>
                <a:ea typeface="MS PGothic" charset="-128"/>
                <a:cs typeface="MS PGothic" charset="-128"/>
              </a:rPr>
              <a:t>取得</a:t>
            </a:r>
          </a:p>
        </p:txBody>
      </p:sp>
      <p:cxnSp>
        <p:nvCxnSpPr>
          <p:cNvPr id="42" name="直線矢印コネクタ 41">
            <a:extLst>
              <a:ext uri="{FF2B5EF4-FFF2-40B4-BE49-F238E27FC236}">
                <a16:creationId xmlns:a16="http://schemas.microsoft.com/office/drawing/2014/main" xmlns="" id="{6572ECCA-CFCA-174D-9B5C-40A5231E6DAC}"/>
              </a:ext>
            </a:extLst>
          </p:cNvPr>
          <p:cNvCxnSpPr>
            <a:cxnSpLocks/>
            <a:stCxn id="41" idx="1"/>
            <a:endCxn id="39" idx="3"/>
          </p:cNvCxnSpPr>
          <p:nvPr/>
        </p:nvCxnSpPr>
        <p:spPr>
          <a:xfrm flipH="1">
            <a:off x="4726107" y="5870469"/>
            <a:ext cx="961771" cy="548344"/>
          </a:xfrm>
          <a:prstGeom prst="straightConnector1">
            <a:avLst/>
          </a:prstGeom>
          <a:ln w="825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正方形/長方形 42">
            <a:extLst>
              <a:ext uri="{FF2B5EF4-FFF2-40B4-BE49-F238E27FC236}">
                <a16:creationId xmlns:a16="http://schemas.microsoft.com/office/drawing/2014/main" xmlns="" id="{4860DF0F-3C14-2249-9281-1EC858ED6EA9}"/>
              </a:ext>
            </a:extLst>
          </p:cNvPr>
          <p:cNvSpPr/>
          <p:nvPr/>
        </p:nvSpPr>
        <p:spPr>
          <a:xfrm>
            <a:off x="638317" y="5299533"/>
            <a:ext cx="1970094" cy="750101"/>
          </a:xfrm>
          <a:prstGeom prst="rect">
            <a:avLst/>
          </a:prstGeom>
          <a:solidFill>
            <a:srgbClr val="FF8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latin typeface="MS PGothic" panose="020B0600070205080204" pitchFamily="34" charset="-128"/>
                <a:ea typeface="MS PGothic" panose="020B0600070205080204" pitchFamily="34" charset="-128"/>
              </a:rPr>
              <a:t>状態</a:t>
            </a:r>
            <a:endParaRPr kumimoji="1" lang="ja-JP" altLang="en-US" dirty="0">
              <a:solidFill>
                <a:schemeClr val="tx1"/>
              </a:solidFill>
              <a:latin typeface="MS PGothic" panose="020B0600070205080204" pitchFamily="34" charset="-128"/>
              <a:ea typeface="MS PGothic" panose="020B0600070205080204" pitchFamily="34" charset="-128"/>
            </a:endParaRPr>
          </a:p>
        </p:txBody>
      </p:sp>
      <p:sp>
        <p:nvSpPr>
          <p:cNvPr id="4" name="テキスト ボックス 3">
            <a:extLst>
              <a:ext uri="{FF2B5EF4-FFF2-40B4-BE49-F238E27FC236}">
                <a16:creationId xmlns:a16="http://schemas.microsoft.com/office/drawing/2014/main" xmlns="" id="{3BCDCF0F-C58D-1B48-A581-F0622B0705C6}"/>
              </a:ext>
            </a:extLst>
          </p:cNvPr>
          <p:cNvSpPr txBox="1"/>
          <p:nvPr/>
        </p:nvSpPr>
        <p:spPr>
          <a:xfrm>
            <a:off x="1075712" y="4787442"/>
            <a:ext cx="973023" cy="400110"/>
          </a:xfrm>
          <a:prstGeom prst="rect">
            <a:avLst/>
          </a:prstGeom>
          <a:noFill/>
        </p:spPr>
        <p:txBody>
          <a:bodyPr wrap="none" rtlCol="0">
            <a:spAutoFit/>
          </a:bodyPr>
          <a:lstStyle/>
          <a:p>
            <a:r>
              <a:rPr kumimoji="1" lang="en-US" altLang="ja-JP" sz="2000" dirty="0"/>
              <a:t>Enclave</a:t>
            </a:r>
            <a:endParaRPr kumimoji="1" lang="ja-JP" altLang="en-US" sz="2000"/>
          </a:p>
        </p:txBody>
      </p:sp>
    </p:spTree>
    <p:extLst>
      <p:ext uri="{BB962C8B-B14F-4D97-AF65-F5344CB8AC3E}">
        <p14:creationId xmlns:p14="http://schemas.microsoft.com/office/powerpoint/2010/main" val="65505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linds(horizontal)">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blinds(horizontal)">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42"/>
                                        </p:tgtEl>
                                      </p:cBhvr>
                                    </p:animEffect>
                                    <p:set>
                                      <p:cBhvr>
                                        <p:cTn id="17" dur="1" fill="hold">
                                          <p:stCondLst>
                                            <p:cond delay="499"/>
                                          </p:stCondLst>
                                        </p:cTn>
                                        <p:tgtEl>
                                          <p:spTgt spid="42"/>
                                        </p:tgtEl>
                                        <p:attrNameLst>
                                          <p:attrName>style.visibility</p:attrName>
                                        </p:attrNameLst>
                                      </p:cBhvr>
                                      <p:to>
                                        <p:strVal val="hidden"/>
                                      </p:to>
                                    </p:set>
                                  </p:childTnLst>
                                </p:cTn>
                              </p:par>
                              <p:par>
                                <p:cTn id="18" presetID="3" presetClass="exit" presetSubtype="10" fill="hold" nodeType="withEffect">
                                  <p:stCondLst>
                                    <p:cond delay="0"/>
                                  </p:stCondLst>
                                  <p:childTnLst>
                                    <p:animEffect transition="out" filter="blinds(horizontal)">
                                      <p:cBhvr>
                                        <p:cTn id="19" dur="500"/>
                                        <p:tgtEl>
                                          <p:spTgt spid="48"/>
                                        </p:tgtEl>
                                      </p:cBhvr>
                                    </p:animEffect>
                                    <p:set>
                                      <p:cBhvr>
                                        <p:cTn id="20" dur="1" fill="hold">
                                          <p:stCondLst>
                                            <p:cond delay="499"/>
                                          </p:stCondLst>
                                        </p:cTn>
                                        <p:tgtEl>
                                          <p:spTgt spid="4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1" nodeType="click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blinds(horizontal)">
                                      <p:cBhvr>
                                        <p:cTn id="25" dur="500"/>
                                        <p:tgtEl>
                                          <p:spTgt spid="43"/>
                                        </p:tgtEl>
                                      </p:cBhvr>
                                    </p:animEffect>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grpId="0" nodeType="clickEffect">
                                  <p:stCondLst>
                                    <p:cond delay="0"/>
                                  </p:stCondLst>
                                  <p:childTnLst>
                                    <p:animMotion origin="layout" path="M -5.55556E-7 -4.81481E-6 L 0.56979 -0.03819 " pathEditMode="relative" rAng="0" ptsTypes="AA">
                                      <p:cBhvr>
                                        <p:cTn id="29" dur="2000" fill="hold"/>
                                        <p:tgtEl>
                                          <p:spTgt spid="43"/>
                                        </p:tgtEl>
                                        <p:attrNameLst>
                                          <p:attrName>ppt_x</p:attrName>
                                          <p:attrName>ppt_y</p:attrName>
                                        </p:attrNameLst>
                                      </p:cBhvr>
                                      <p:rCtr x="28490" y="-1921"/>
                                    </p:animMotion>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blinds(horizontal)">
                                      <p:cBhvr>
                                        <p:cTn id="34" dur="500"/>
                                        <p:tgtEl>
                                          <p:spTgt spid="45"/>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blinds(horizontal)">
                                      <p:cBhvr>
                                        <p:cTn id="37" dur="500"/>
                                        <p:tgtEl>
                                          <p:spTgt spid="46"/>
                                        </p:tgtEl>
                                      </p:cBhvr>
                                    </p:animEffect>
                                  </p:childTnLst>
                                </p:cTn>
                              </p:par>
                              <p:par>
                                <p:cTn id="38" presetID="0" presetClass="path" presetSubtype="0" accel="50000" decel="50000" fill="hold" grpId="2" nodeType="withEffect">
                                  <p:stCondLst>
                                    <p:cond delay="0"/>
                                  </p:stCondLst>
                                  <p:childTnLst>
                                    <p:animMotion origin="layout" path="M 0.56979 -0.03819 L 0.97969 -0.02754 " pathEditMode="relative" rAng="0" ptsTypes="AA">
                                      <p:cBhvr>
                                        <p:cTn id="39" dur="2000" fill="hold"/>
                                        <p:tgtEl>
                                          <p:spTgt spid="43"/>
                                        </p:tgtEl>
                                        <p:attrNameLst>
                                          <p:attrName>ppt_x</p:attrName>
                                          <p:attrName>ppt_y</p:attrName>
                                        </p:attrNameLst>
                                      </p:cBhvr>
                                      <p:rCtr x="20486" y="532"/>
                                    </p:animMotion>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blinds(horizontal)">
                                      <p:cBhvr>
                                        <p:cTn id="44" dur="500"/>
                                        <p:tgtEl>
                                          <p:spTgt spid="49"/>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linds(horizontal)">
                                      <p:cBhvr>
                                        <p:cTn id="49" dur="500"/>
                                        <p:tgtEl>
                                          <p:spTgt spid="47"/>
                                        </p:tgtEl>
                                      </p:cBhvr>
                                    </p:animEffect>
                                  </p:childTnLst>
                                </p:cTn>
                              </p:par>
                            </p:childTnLst>
                          </p:cTn>
                        </p:par>
                      </p:childTnLst>
                    </p:cTn>
                  </p:par>
                  <p:par>
                    <p:cTn id="50" fill="hold">
                      <p:stCondLst>
                        <p:cond delay="indefinite"/>
                      </p:stCondLst>
                      <p:childTnLst>
                        <p:par>
                          <p:cTn id="51" fill="hold">
                            <p:stCondLst>
                              <p:cond delay="0"/>
                            </p:stCondLst>
                            <p:childTnLst>
                              <p:par>
                                <p:cTn id="52" presetID="0" presetClass="path" presetSubtype="0" accel="50000" decel="50000" fill="hold" grpId="1" nodeType="clickEffect">
                                  <p:stCondLst>
                                    <p:cond delay="0"/>
                                  </p:stCondLst>
                                  <p:childTnLst>
                                    <p:animMotion origin="layout" path="M 0 0 L 0.30173 0 " pathEditMode="relative" ptsTypes="AA">
                                      <p:cBhvr>
                                        <p:cTn id="53" dur="2000" fill="hold"/>
                                        <p:tgtEl>
                                          <p:spTgt spid="4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P spid="47" grpId="0" animBg="1"/>
      <p:bldP spid="47" grpId="1" animBg="1"/>
      <p:bldP spid="49" grpId="0" animBg="1"/>
      <p:bldP spid="43" grpId="0" animBg="1"/>
      <p:bldP spid="43" grpId="1" animBg="1"/>
      <p:bldP spid="43"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マイグレーションの流れ（</a:t>
            </a:r>
            <a:r>
              <a:rPr lang="en-US" altLang="ja-JP" dirty="0"/>
              <a:t>2/2</a:t>
            </a:r>
            <a:r>
              <a:rPr lang="ja-JP" altLang="en-US" dirty="0"/>
              <a:t>）</a:t>
            </a:r>
            <a:endParaRPr kumimoji="1" lang="ja-JP" altLang="en-US"/>
          </a:p>
        </p:txBody>
      </p:sp>
      <p:sp>
        <p:nvSpPr>
          <p:cNvPr id="3" name="Content Placeholder 2"/>
          <p:cNvSpPr>
            <a:spLocks noGrp="1"/>
          </p:cNvSpPr>
          <p:nvPr>
            <p:ph idx="1"/>
          </p:nvPr>
        </p:nvSpPr>
        <p:spPr>
          <a:xfrm>
            <a:off x="628650" y="1690689"/>
            <a:ext cx="7886700" cy="4486274"/>
          </a:xfrm>
        </p:spPr>
        <p:txBody>
          <a:bodyPr/>
          <a:lstStyle/>
          <a:p>
            <a:r>
              <a:rPr lang="ja-JP" altLang="en-US" dirty="0"/>
              <a:t>移送先ホストで</a:t>
            </a:r>
            <a:r>
              <a:rPr lang="en-US" altLang="ja-JP" dirty="0" err="1"/>
              <a:t>MigSGX</a:t>
            </a:r>
            <a:r>
              <a:rPr lang="ja-JP" altLang="en-US" dirty="0"/>
              <a:t>マネージャが</a:t>
            </a:r>
            <a:r>
              <a:rPr lang="en-US" altLang="ja-JP" dirty="0"/>
              <a:t>SGX</a:t>
            </a:r>
            <a:r>
              <a:rPr lang="ja-JP" altLang="en-US"/>
              <a:t>アプリケーションを復元</a:t>
            </a:r>
            <a:endParaRPr lang="en-US" altLang="ja-JP" dirty="0"/>
          </a:p>
          <a:p>
            <a:pPr lvl="1"/>
            <a:r>
              <a:rPr lang="en-US" altLang="ja-JP" dirty="0"/>
              <a:t>SGX</a:t>
            </a:r>
            <a:r>
              <a:rPr lang="ja-JP" altLang="en-US"/>
              <a:t>アプリケーションの</a:t>
            </a:r>
            <a:r>
              <a:rPr lang="ja-JP" altLang="en-US" dirty="0"/>
              <a:t>実行を再開</a:t>
            </a:r>
            <a:endParaRPr lang="en-US" altLang="ja-JP" dirty="0"/>
          </a:p>
          <a:p>
            <a:r>
              <a:rPr lang="en-US" altLang="ja-JP" dirty="0"/>
              <a:t>SGX</a:t>
            </a:r>
            <a:r>
              <a:rPr lang="ja-JP" altLang="en-US" dirty="0"/>
              <a:t>アプリケーション内の</a:t>
            </a:r>
            <a:r>
              <a:rPr lang="en-US" altLang="ja-JP" dirty="0"/>
              <a:t>MigSGX</a:t>
            </a:r>
            <a:r>
              <a:rPr lang="ja-JP" altLang="en-US" dirty="0"/>
              <a:t>ランタイムと通信</a:t>
            </a:r>
            <a:endParaRPr lang="en-US" altLang="ja-JP" dirty="0"/>
          </a:p>
          <a:p>
            <a:pPr lvl="1"/>
            <a:r>
              <a:rPr lang="en-US" altLang="ja-JP" dirty="0" err="1"/>
              <a:t>MigSGX</a:t>
            </a:r>
            <a:r>
              <a:rPr lang="ja-JP" altLang="en-US" dirty="0"/>
              <a:t>ライブラリに</a:t>
            </a:r>
            <a:r>
              <a:rPr lang="en-US" altLang="ja-JP" dirty="0"/>
              <a:t>Enclave</a:t>
            </a:r>
            <a:r>
              <a:rPr lang="ja-JP" altLang="en-US" dirty="0"/>
              <a:t>メモリを復元させる</a:t>
            </a:r>
            <a:endParaRPr lang="en-US" altLang="ja-JP" dirty="0"/>
          </a:p>
        </p:txBody>
      </p:sp>
      <p:sp>
        <p:nvSpPr>
          <p:cNvPr id="4" name="Slide Number Placeholder 3"/>
          <p:cNvSpPr>
            <a:spLocks noGrp="1"/>
          </p:cNvSpPr>
          <p:nvPr>
            <p:ph type="sldNum" sz="quarter" idx="12"/>
          </p:nvPr>
        </p:nvSpPr>
        <p:spPr>
          <a:xfrm>
            <a:off x="7052655" y="6506160"/>
            <a:ext cx="2057400" cy="365125"/>
          </a:xfrm>
        </p:spPr>
        <p:txBody>
          <a:bodyPr/>
          <a:lstStyle/>
          <a:p>
            <a:fld id="{C6BF4F0F-E9AC-E14D-8A5B-B9D0A2FE0313}" type="slidenum">
              <a:rPr lang="ja-JP" altLang="en-US" smtClean="0"/>
              <a:pPr/>
              <a:t>8</a:t>
            </a:fld>
            <a:endParaRPr lang="ja-JP" altLang="en-US" dirty="0"/>
          </a:p>
        </p:txBody>
      </p:sp>
      <p:sp>
        <p:nvSpPr>
          <p:cNvPr id="28" name="正方形/長方形 20">
            <a:extLst>
              <a:ext uri="{FF2B5EF4-FFF2-40B4-BE49-F238E27FC236}">
                <a16:creationId xmlns:a16="http://schemas.microsoft.com/office/drawing/2014/main" xmlns="" id="{87BC6B79-5106-DC4E-9F66-2862DAB38903}"/>
              </a:ext>
            </a:extLst>
          </p:cNvPr>
          <p:cNvSpPr/>
          <p:nvPr/>
        </p:nvSpPr>
        <p:spPr>
          <a:xfrm>
            <a:off x="1049119" y="4076055"/>
            <a:ext cx="7704288" cy="2781946"/>
          </a:xfrm>
          <a:prstGeom prst="rect">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rgbClr val="FF0000"/>
              </a:solidFill>
              <a:latin typeface="MS PGothic" charset="-128"/>
              <a:ea typeface="MS PGothic" charset="-128"/>
              <a:cs typeface="MS PGothic" charset="-128"/>
            </a:endParaRPr>
          </a:p>
        </p:txBody>
      </p:sp>
      <p:sp>
        <p:nvSpPr>
          <p:cNvPr id="29" name="正方形/長方形 29">
            <a:extLst>
              <a:ext uri="{FF2B5EF4-FFF2-40B4-BE49-F238E27FC236}">
                <a16:creationId xmlns:a16="http://schemas.microsoft.com/office/drawing/2014/main" xmlns="" id="{8D6ADDE5-E82E-0243-BFBC-F52E258B5A2D}"/>
              </a:ext>
            </a:extLst>
          </p:cNvPr>
          <p:cNvSpPr/>
          <p:nvPr/>
        </p:nvSpPr>
        <p:spPr>
          <a:xfrm>
            <a:off x="6395528" y="5095794"/>
            <a:ext cx="2308636" cy="1694969"/>
          </a:xfrm>
          <a:prstGeom prst="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600" dirty="0">
              <a:solidFill>
                <a:schemeClr val="tx1"/>
              </a:solidFill>
              <a:latin typeface="MS PGothic" charset="-128"/>
              <a:ea typeface="MS PGothic" charset="-128"/>
              <a:cs typeface="MS PGothic" charset="-128"/>
            </a:endParaRPr>
          </a:p>
        </p:txBody>
      </p:sp>
      <p:sp>
        <p:nvSpPr>
          <p:cNvPr id="30" name="正方形/長方形 43">
            <a:extLst>
              <a:ext uri="{FF2B5EF4-FFF2-40B4-BE49-F238E27FC236}">
                <a16:creationId xmlns:a16="http://schemas.microsoft.com/office/drawing/2014/main" xmlns="" id="{34AD75E3-A8DE-874A-A8C0-F5333D985B65}"/>
              </a:ext>
            </a:extLst>
          </p:cNvPr>
          <p:cNvSpPr/>
          <p:nvPr/>
        </p:nvSpPr>
        <p:spPr>
          <a:xfrm>
            <a:off x="6859332" y="6323342"/>
            <a:ext cx="1725145" cy="371024"/>
          </a:xfrm>
          <a:prstGeom prst="rect">
            <a:avLst/>
          </a:prstGeom>
          <a:solidFill>
            <a:schemeClr val="accent5">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a:solidFill>
                  <a:schemeClr val="tx1"/>
                </a:solidFill>
                <a:latin typeface="MS PGothic" charset="-128"/>
                <a:ea typeface="MS PGothic" charset="-128"/>
                <a:cs typeface="MS PGothic" charset="-128"/>
              </a:rPr>
              <a:t>ライブラリ</a:t>
            </a:r>
          </a:p>
        </p:txBody>
      </p:sp>
      <p:sp>
        <p:nvSpPr>
          <p:cNvPr id="31" name="正方形/長方形 45">
            <a:extLst>
              <a:ext uri="{FF2B5EF4-FFF2-40B4-BE49-F238E27FC236}">
                <a16:creationId xmlns:a16="http://schemas.microsoft.com/office/drawing/2014/main" xmlns="" id="{A6BA1D9A-5ADF-194A-920D-8B5F30D40956}"/>
              </a:ext>
            </a:extLst>
          </p:cNvPr>
          <p:cNvSpPr/>
          <p:nvPr/>
        </p:nvSpPr>
        <p:spPr>
          <a:xfrm>
            <a:off x="1277276" y="4787347"/>
            <a:ext cx="2080193" cy="2028232"/>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400" dirty="0">
              <a:solidFill>
                <a:schemeClr val="tx1"/>
              </a:solidFill>
              <a:ea typeface="MS PGothic" charset="-128"/>
              <a:cs typeface="MS PGothic" charset="-128"/>
            </a:endParaRPr>
          </a:p>
          <a:p>
            <a:pPr algn="ctr"/>
            <a:endParaRPr lang="en-US" altLang="ja-JP" sz="2400" dirty="0">
              <a:solidFill>
                <a:schemeClr val="tx1"/>
              </a:solidFill>
              <a:ea typeface="MS PGothic" charset="-128"/>
              <a:cs typeface="MS PGothic" charset="-128"/>
            </a:endParaRPr>
          </a:p>
          <a:p>
            <a:pPr algn="ctr"/>
            <a:endParaRPr lang="en-US" altLang="ja-JP" sz="2400" dirty="0">
              <a:solidFill>
                <a:schemeClr val="tx1"/>
              </a:solidFill>
              <a:ea typeface="MS PGothic" charset="-128"/>
              <a:cs typeface="MS PGothic" charset="-128"/>
            </a:endParaRPr>
          </a:p>
          <a:p>
            <a:pPr algn="ctr"/>
            <a:r>
              <a:rPr kumimoji="1" lang="en-US" altLang="ja-JP" sz="2400" dirty="0" err="1">
                <a:solidFill>
                  <a:schemeClr val="tx1"/>
                </a:solidFill>
                <a:ea typeface="MS PGothic" charset="-128"/>
                <a:cs typeface="MS PGothic" charset="-128"/>
              </a:rPr>
              <a:t>MigSGX</a:t>
            </a:r>
            <a:endParaRPr kumimoji="1" lang="en-US" altLang="ja-JP" sz="2400" dirty="0">
              <a:solidFill>
                <a:schemeClr val="tx1"/>
              </a:solidFill>
              <a:ea typeface="MS PGothic" charset="-128"/>
              <a:cs typeface="MS PGothic" charset="-128"/>
            </a:endParaRPr>
          </a:p>
          <a:p>
            <a:pPr algn="ctr"/>
            <a:r>
              <a:rPr kumimoji="1" lang="ja-JP" altLang="en-US" sz="2400">
                <a:solidFill>
                  <a:schemeClr val="tx1"/>
                </a:solidFill>
                <a:latin typeface="MS PGothic" charset="-128"/>
                <a:ea typeface="MS PGothic" charset="-128"/>
                <a:cs typeface="MS PGothic" charset="-128"/>
              </a:rPr>
              <a:t>マネージャ</a:t>
            </a:r>
            <a:endParaRPr lang="en-US" altLang="ja-JP" sz="2400" dirty="0">
              <a:solidFill>
                <a:schemeClr val="tx1"/>
              </a:solidFill>
              <a:latin typeface="MS PGothic" charset="-128"/>
              <a:ea typeface="MS PGothic" charset="-128"/>
              <a:cs typeface="MS PGothic" charset="-128"/>
            </a:endParaRPr>
          </a:p>
        </p:txBody>
      </p:sp>
      <p:sp>
        <p:nvSpPr>
          <p:cNvPr id="32" name="TextBox 14">
            <a:extLst>
              <a:ext uri="{FF2B5EF4-FFF2-40B4-BE49-F238E27FC236}">
                <a16:creationId xmlns:a16="http://schemas.microsoft.com/office/drawing/2014/main" xmlns="" id="{BACC68E3-38A3-084B-AFCD-4CFF59E1DAA8}"/>
              </a:ext>
            </a:extLst>
          </p:cNvPr>
          <p:cNvSpPr txBox="1"/>
          <p:nvPr/>
        </p:nvSpPr>
        <p:spPr>
          <a:xfrm>
            <a:off x="419686" y="4243952"/>
            <a:ext cx="800219" cy="461665"/>
          </a:xfrm>
          <a:prstGeom prst="rect">
            <a:avLst/>
          </a:prstGeom>
          <a:noFill/>
        </p:spPr>
        <p:txBody>
          <a:bodyPr wrap="none" rtlCol="0">
            <a:spAutoFit/>
          </a:bodyPr>
          <a:lstStyle/>
          <a:p>
            <a:r>
              <a:rPr kumimoji="1" lang="ja-JP" altLang="en-US" sz="2400" dirty="0">
                <a:latin typeface="MS PGothic" panose="020B0600070205080204" pitchFamily="34" charset="-128"/>
                <a:ea typeface="MS PGothic" panose="020B0600070205080204" pitchFamily="34" charset="-128"/>
              </a:rPr>
              <a:t>転送</a:t>
            </a:r>
            <a:endParaRPr kumimoji="1" lang="ja-JP" altLang="en-US" dirty="0">
              <a:latin typeface="MS PGothic" panose="020B0600070205080204" pitchFamily="34" charset="-128"/>
              <a:ea typeface="MS PGothic" panose="020B0600070205080204" pitchFamily="34" charset="-128"/>
            </a:endParaRPr>
          </a:p>
        </p:txBody>
      </p:sp>
      <p:sp>
        <p:nvSpPr>
          <p:cNvPr id="33" name="Curved Down Arrow 15">
            <a:extLst>
              <a:ext uri="{FF2B5EF4-FFF2-40B4-BE49-F238E27FC236}">
                <a16:creationId xmlns:a16="http://schemas.microsoft.com/office/drawing/2014/main" xmlns="" id="{8AB15939-5B6A-7C44-BA0F-865654965BC5}"/>
              </a:ext>
            </a:extLst>
          </p:cNvPr>
          <p:cNvSpPr/>
          <p:nvPr/>
        </p:nvSpPr>
        <p:spPr>
          <a:xfrm>
            <a:off x="62131" y="4744891"/>
            <a:ext cx="1551866" cy="350903"/>
          </a:xfrm>
          <a:prstGeom prst="curvedDown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a:solidFill>
                <a:schemeClr val="tx1"/>
              </a:solidFill>
              <a:latin typeface="MS PGothic" charset="-128"/>
              <a:ea typeface="MS PGothic" charset="-128"/>
              <a:cs typeface="MS PGothic" charset="-128"/>
            </a:endParaRPr>
          </a:p>
        </p:txBody>
      </p:sp>
      <p:sp>
        <p:nvSpPr>
          <p:cNvPr id="34" name="正方形/長方形 24">
            <a:extLst>
              <a:ext uri="{FF2B5EF4-FFF2-40B4-BE49-F238E27FC236}">
                <a16:creationId xmlns:a16="http://schemas.microsoft.com/office/drawing/2014/main" xmlns="" id="{95BF3879-DEEF-F04D-996F-643FB9755052}"/>
              </a:ext>
            </a:extLst>
          </p:cNvPr>
          <p:cNvSpPr/>
          <p:nvPr/>
        </p:nvSpPr>
        <p:spPr>
          <a:xfrm>
            <a:off x="4373530" y="6323342"/>
            <a:ext cx="1481575" cy="388277"/>
          </a:xfrm>
          <a:prstGeom prst="rect">
            <a:avLst/>
          </a:prstGeom>
          <a:solidFill>
            <a:schemeClr val="accent5">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a:solidFill>
                  <a:schemeClr val="tx1"/>
                </a:solidFill>
                <a:latin typeface="MS PGothic" charset="-128"/>
                <a:ea typeface="MS PGothic" charset="-128"/>
                <a:cs typeface="MS PGothic" charset="-128"/>
              </a:rPr>
              <a:t>ランタイム</a:t>
            </a:r>
            <a:endParaRPr kumimoji="1" lang="ja-JP" altLang="en-US" sz="2400">
              <a:solidFill>
                <a:schemeClr val="tx1"/>
              </a:solidFill>
              <a:latin typeface="MS PGothic" charset="-128"/>
              <a:ea typeface="MS PGothic" charset="-128"/>
              <a:cs typeface="MS PGothic" charset="-128"/>
            </a:endParaRPr>
          </a:p>
        </p:txBody>
      </p:sp>
      <p:sp>
        <p:nvSpPr>
          <p:cNvPr id="35" name="正方形/長方形 34">
            <a:extLst>
              <a:ext uri="{FF2B5EF4-FFF2-40B4-BE49-F238E27FC236}">
                <a16:creationId xmlns:a16="http://schemas.microsoft.com/office/drawing/2014/main" xmlns="" id="{E9FA7547-0479-E94E-9F86-B2B4E85ADEA2}"/>
              </a:ext>
            </a:extLst>
          </p:cNvPr>
          <p:cNvSpPr/>
          <p:nvPr/>
        </p:nvSpPr>
        <p:spPr>
          <a:xfrm>
            <a:off x="4190946" y="4705618"/>
            <a:ext cx="4562461" cy="215238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rgbClr val="FF0000"/>
              </a:solidFill>
              <a:latin typeface="MS PGothic" charset="-128"/>
              <a:ea typeface="MS PGothic" charset="-128"/>
              <a:cs typeface="MS PGothic" charset="-128"/>
            </a:endParaRPr>
          </a:p>
        </p:txBody>
      </p:sp>
      <p:sp>
        <p:nvSpPr>
          <p:cNvPr id="36" name="テキスト ボックス 35">
            <a:extLst>
              <a:ext uri="{FF2B5EF4-FFF2-40B4-BE49-F238E27FC236}">
                <a16:creationId xmlns:a16="http://schemas.microsoft.com/office/drawing/2014/main" xmlns="" id="{AADEA1FE-797A-5D45-AC9D-065351D5833B}"/>
              </a:ext>
            </a:extLst>
          </p:cNvPr>
          <p:cNvSpPr txBox="1"/>
          <p:nvPr/>
        </p:nvSpPr>
        <p:spPr>
          <a:xfrm>
            <a:off x="4494791" y="4176624"/>
            <a:ext cx="3777065" cy="461665"/>
          </a:xfrm>
          <a:prstGeom prst="rect">
            <a:avLst/>
          </a:prstGeom>
          <a:noFill/>
          <a:ln w="25400">
            <a:noFill/>
          </a:ln>
        </p:spPr>
        <p:txBody>
          <a:bodyPr wrap="square" rtlCol="0">
            <a:spAutoFit/>
          </a:bodyPr>
          <a:lstStyle/>
          <a:p>
            <a:pPr algn="ctr"/>
            <a:r>
              <a:rPr kumimoji="1" lang="en-US" altLang="ja-JP" sz="2400" dirty="0">
                <a:latin typeface="MS PGothic" panose="020B0600070205080204" pitchFamily="34" charset="-128"/>
                <a:ea typeface="MS PGothic" panose="020B0600070205080204" pitchFamily="34" charset="-128"/>
              </a:rPr>
              <a:t>SGX</a:t>
            </a:r>
            <a:r>
              <a:rPr kumimoji="1" lang="ja-JP" altLang="en-US" sz="2400">
                <a:latin typeface="MS PGothic" panose="020B0600070205080204" pitchFamily="34" charset="-128"/>
                <a:ea typeface="MS PGothic" panose="020B0600070205080204" pitchFamily="34" charset="-128"/>
              </a:rPr>
              <a:t>アプリケーション</a:t>
            </a:r>
            <a:endParaRPr kumimoji="1" lang="en-US" altLang="ja-JP" sz="2400" dirty="0">
              <a:latin typeface="MS PGothic" panose="020B0600070205080204" pitchFamily="34" charset="-128"/>
              <a:ea typeface="MS PGothic" panose="020B0600070205080204" pitchFamily="34" charset="-128"/>
            </a:endParaRPr>
          </a:p>
        </p:txBody>
      </p:sp>
      <p:cxnSp>
        <p:nvCxnSpPr>
          <p:cNvPr id="37" name="直線矢印コネクタ 46">
            <a:extLst>
              <a:ext uri="{FF2B5EF4-FFF2-40B4-BE49-F238E27FC236}">
                <a16:creationId xmlns:a16="http://schemas.microsoft.com/office/drawing/2014/main" xmlns="" id="{7B8DAF26-2FAC-794F-84F1-FF5C98B7CF11}"/>
              </a:ext>
            </a:extLst>
          </p:cNvPr>
          <p:cNvCxnSpPr>
            <a:cxnSpLocks/>
            <a:stCxn id="34" idx="1"/>
            <a:endCxn id="31" idx="3"/>
          </p:cNvCxnSpPr>
          <p:nvPr/>
        </p:nvCxnSpPr>
        <p:spPr>
          <a:xfrm flipH="1" flipV="1">
            <a:off x="3357469" y="5801463"/>
            <a:ext cx="1016061" cy="716018"/>
          </a:xfrm>
          <a:prstGeom prst="straightConnector1">
            <a:avLst/>
          </a:prstGeom>
          <a:ln w="9525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直線矢印コネクタ 46">
            <a:extLst>
              <a:ext uri="{FF2B5EF4-FFF2-40B4-BE49-F238E27FC236}">
                <a16:creationId xmlns:a16="http://schemas.microsoft.com/office/drawing/2014/main" xmlns="" id="{CB8EAC2A-2ED7-E54E-AE09-6D63BDE70FB2}"/>
              </a:ext>
            </a:extLst>
          </p:cNvPr>
          <p:cNvCxnSpPr>
            <a:cxnSpLocks/>
            <a:stCxn id="30" idx="1"/>
          </p:cNvCxnSpPr>
          <p:nvPr/>
        </p:nvCxnSpPr>
        <p:spPr>
          <a:xfrm flipH="1" flipV="1">
            <a:off x="5855106" y="6506162"/>
            <a:ext cx="1004226" cy="2692"/>
          </a:xfrm>
          <a:prstGeom prst="straightConnector1">
            <a:avLst/>
          </a:prstGeom>
          <a:ln w="9525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正方形/長方形 38">
            <a:extLst>
              <a:ext uri="{FF2B5EF4-FFF2-40B4-BE49-F238E27FC236}">
                <a16:creationId xmlns:a16="http://schemas.microsoft.com/office/drawing/2014/main" xmlns="" id="{0E84DBB0-7BE7-F54F-AE86-2685EFEC273C}"/>
              </a:ext>
            </a:extLst>
          </p:cNvPr>
          <p:cNvSpPr/>
          <p:nvPr/>
        </p:nvSpPr>
        <p:spPr>
          <a:xfrm>
            <a:off x="-1205978" y="3839683"/>
            <a:ext cx="1382170" cy="795981"/>
          </a:xfrm>
          <a:prstGeom prst="rect">
            <a:avLst/>
          </a:prstGeom>
          <a:solidFill>
            <a:schemeClr val="accent6">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a:solidFill>
                  <a:schemeClr val="tx1"/>
                </a:solidFill>
                <a:latin typeface="MS PGothic" charset="-128"/>
                <a:ea typeface="MS PGothic" charset="-128"/>
                <a:cs typeface="MS PGothic" charset="-128"/>
              </a:rPr>
              <a:t>状態</a:t>
            </a:r>
            <a:endParaRPr kumimoji="1" lang="en-US" altLang="ja-JP" sz="2000" dirty="0">
              <a:solidFill>
                <a:schemeClr val="tx1"/>
              </a:solidFill>
              <a:latin typeface="MS PGothic" charset="-128"/>
              <a:ea typeface="MS PGothic" charset="-128"/>
              <a:cs typeface="MS PGothic" charset="-128"/>
            </a:endParaRPr>
          </a:p>
        </p:txBody>
      </p:sp>
      <p:sp>
        <p:nvSpPr>
          <p:cNvPr id="40" name="正方形/長方形 39">
            <a:extLst>
              <a:ext uri="{FF2B5EF4-FFF2-40B4-BE49-F238E27FC236}">
                <a16:creationId xmlns:a16="http://schemas.microsoft.com/office/drawing/2014/main" xmlns="" id="{592C2771-3A3D-2C4E-8F0D-D9A7BA64D725}"/>
              </a:ext>
            </a:extLst>
          </p:cNvPr>
          <p:cNvSpPr/>
          <p:nvPr/>
        </p:nvSpPr>
        <p:spPr>
          <a:xfrm>
            <a:off x="-1678246" y="4752703"/>
            <a:ext cx="1894382" cy="1048760"/>
          </a:xfrm>
          <a:prstGeom prst="rect">
            <a:avLst/>
          </a:prstGeom>
          <a:solidFill>
            <a:srgbClr val="FF8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latin typeface="MS PGothic" panose="020B0600070205080204" pitchFamily="34" charset="-128"/>
                <a:ea typeface="MS PGothic" panose="020B0600070205080204" pitchFamily="34" charset="-128"/>
              </a:rPr>
              <a:t>状態</a:t>
            </a:r>
            <a:endParaRPr kumimoji="1" lang="ja-JP" altLang="en-US" dirty="0">
              <a:solidFill>
                <a:schemeClr val="tx1"/>
              </a:solidFill>
              <a:latin typeface="MS PGothic" panose="020B0600070205080204" pitchFamily="34" charset="-128"/>
              <a:ea typeface="MS PGothic" panose="020B0600070205080204" pitchFamily="34" charset="-128"/>
            </a:endParaRPr>
          </a:p>
        </p:txBody>
      </p:sp>
      <p:sp>
        <p:nvSpPr>
          <p:cNvPr id="41" name="右矢印 40">
            <a:extLst>
              <a:ext uri="{FF2B5EF4-FFF2-40B4-BE49-F238E27FC236}">
                <a16:creationId xmlns:a16="http://schemas.microsoft.com/office/drawing/2014/main" xmlns="" id="{EDD86320-0B42-FA4D-910A-0729E4D0E25C}"/>
              </a:ext>
            </a:extLst>
          </p:cNvPr>
          <p:cNvSpPr/>
          <p:nvPr/>
        </p:nvSpPr>
        <p:spPr>
          <a:xfrm rot="1142037">
            <a:off x="3162086" y="4567693"/>
            <a:ext cx="963122" cy="510629"/>
          </a:xfrm>
          <a:prstGeom prst="rightArrow">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tx1"/>
                </a:solidFill>
                <a:latin typeface="MS PGothic" charset="-128"/>
                <a:ea typeface="MS PGothic" charset="-128"/>
                <a:cs typeface="MS PGothic" charset="-128"/>
              </a:rPr>
              <a:t>復元</a:t>
            </a:r>
          </a:p>
        </p:txBody>
      </p:sp>
      <p:sp>
        <p:nvSpPr>
          <p:cNvPr id="43" name="TextBox 4">
            <a:extLst>
              <a:ext uri="{FF2B5EF4-FFF2-40B4-BE49-F238E27FC236}">
                <a16:creationId xmlns:a16="http://schemas.microsoft.com/office/drawing/2014/main" xmlns="" id="{CF3D4A67-6F25-074A-B29E-ED8D3132E75F}"/>
              </a:ext>
            </a:extLst>
          </p:cNvPr>
          <p:cNvSpPr txBox="1"/>
          <p:nvPr/>
        </p:nvSpPr>
        <p:spPr>
          <a:xfrm>
            <a:off x="44892" y="5767138"/>
            <a:ext cx="1107996" cy="830997"/>
          </a:xfrm>
          <a:prstGeom prst="rect">
            <a:avLst/>
          </a:prstGeom>
          <a:noFill/>
        </p:spPr>
        <p:txBody>
          <a:bodyPr wrap="none" rtlCol="0">
            <a:spAutoFit/>
          </a:bodyPr>
          <a:lstStyle/>
          <a:p>
            <a:r>
              <a:rPr kumimoji="1" lang="ja-JP" altLang="en-US" sz="2400">
                <a:latin typeface="MS PGothic" panose="020B0600070205080204" pitchFamily="34" charset="-128"/>
                <a:ea typeface="MS PGothic" panose="020B0600070205080204" pitchFamily="34" charset="-128"/>
              </a:rPr>
              <a:t>移送先</a:t>
            </a:r>
            <a:endParaRPr kumimoji="1" lang="en-US" altLang="ja-JP" sz="2400" dirty="0">
              <a:latin typeface="MS PGothic" panose="020B0600070205080204" pitchFamily="34" charset="-128"/>
              <a:ea typeface="MS PGothic" panose="020B0600070205080204" pitchFamily="34" charset="-128"/>
            </a:endParaRPr>
          </a:p>
          <a:p>
            <a:r>
              <a:rPr lang="ja-JP" altLang="en-US" sz="2400">
                <a:latin typeface="MS PGothic" panose="020B0600070205080204" pitchFamily="34" charset="-128"/>
                <a:ea typeface="MS PGothic" panose="020B0600070205080204" pitchFamily="34" charset="-128"/>
              </a:rPr>
              <a:t>ホスト</a:t>
            </a:r>
            <a:endParaRPr kumimoji="1" lang="ja-JP" altLang="en-US" sz="2400" dirty="0">
              <a:latin typeface="MS PGothic" panose="020B0600070205080204" pitchFamily="34" charset="-128"/>
              <a:ea typeface="MS PGothic" panose="020B0600070205080204" pitchFamily="34" charset="-128"/>
            </a:endParaRPr>
          </a:p>
        </p:txBody>
      </p:sp>
      <p:sp>
        <p:nvSpPr>
          <p:cNvPr id="10" name="テキスト ボックス 9">
            <a:extLst>
              <a:ext uri="{FF2B5EF4-FFF2-40B4-BE49-F238E27FC236}">
                <a16:creationId xmlns:a16="http://schemas.microsoft.com/office/drawing/2014/main" xmlns="" id="{244228F8-AB25-064C-BDDA-704CB91E4742}"/>
              </a:ext>
            </a:extLst>
          </p:cNvPr>
          <p:cNvSpPr txBox="1"/>
          <p:nvPr/>
        </p:nvSpPr>
        <p:spPr>
          <a:xfrm>
            <a:off x="6984691" y="4692334"/>
            <a:ext cx="1130309" cy="461665"/>
          </a:xfrm>
          <a:prstGeom prst="rect">
            <a:avLst/>
          </a:prstGeom>
          <a:noFill/>
        </p:spPr>
        <p:txBody>
          <a:bodyPr wrap="none" rtlCol="0">
            <a:spAutoFit/>
          </a:bodyPr>
          <a:lstStyle/>
          <a:p>
            <a:r>
              <a:rPr kumimoji="1" lang="en-US" altLang="ja-JP" sz="2400" dirty="0"/>
              <a:t>Enclave</a:t>
            </a:r>
            <a:endParaRPr kumimoji="1" lang="ja-JP" altLang="en-US" sz="2400"/>
          </a:p>
        </p:txBody>
      </p:sp>
    </p:spTree>
    <p:extLst>
      <p:ext uri="{BB962C8B-B14F-4D97-AF65-F5344CB8AC3E}">
        <p14:creationId xmlns:p14="http://schemas.microsoft.com/office/powerpoint/2010/main" val="404445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linds(horizontal)">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6.93889E-18 -4.07407E-6 L 0.30174 0.0044 " pathEditMode="relative" rAng="0" ptsTypes="AA">
                                      <p:cBhvr>
                                        <p:cTn id="14" dur="2000" fill="hold"/>
                                        <p:tgtEl>
                                          <p:spTgt spid="39"/>
                                        </p:tgtEl>
                                        <p:attrNameLst>
                                          <p:attrName>ppt_x</p:attrName>
                                          <p:attrName>ppt_y</p:attrName>
                                        </p:attrNameLst>
                                      </p:cBhvr>
                                      <p:rCtr x="15087" y="208"/>
                                    </p:animMotion>
                                  </p:childTnLst>
                                </p:cTn>
                              </p:par>
                              <p:par>
                                <p:cTn id="15" presetID="0" presetClass="path" presetSubtype="0" accel="50000" decel="50000" fill="hold" grpId="0" nodeType="withEffect">
                                  <p:stCondLst>
                                    <p:cond delay="0"/>
                                  </p:stCondLst>
                                  <p:childTnLst>
                                    <p:animMotion origin="layout" path="M 1.11111E-6 -4.44444E-6 L 0.33073 0.03009 " pathEditMode="relative" rAng="0" ptsTypes="AA">
                                      <p:cBhvr>
                                        <p:cTn id="16" dur="2000" fill="hold"/>
                                        <p:tgtEl>
                                          <p:spTgt spid="40"/>
                                        </p:tgtEl>
                                        <p:attrNameLst>
                                          <p:attrName>ppt_x</p:attrName>
                                          <p:attrName>ppt_y</p:attrName>
                                        </p:attrNameLst>
                                      </p:cBhvr>
                                      <p:rCtr x="16875" y="1667"/>
                                    </p:animMotion>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blinds(horizontal)">
                                      <p:cBhvr>
                                        <p:cTn id="21" dur="500"/>
                                        <p:tgtEl>
                                          <p:spTgt spid="41"/>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blinds(horizontal)">
                                      <p:cBhvr>
                                        <p:cTn id="26" dur="500"/>
                                        <p:tgtEl>
                                          <p:spTgt spid="35"/>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blinds(horizontal)">
                                      <p:cBhvr>
                                        <p:cTn id="29" dur="500"/>
                                        <p:tgtEl>
                                          <p:spTgt spid="34"/>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blinds(horizontal)">
                                      <p:cBhvr>
                                        <p:cTn id="32" dur="500"/>
                                        <p:tgtEl>
                                          <p:spTgt spid="29"/>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blinds(horizontal)">
                                      <p:cBhvr>
                                        <p:cTn id="35" dur="500"/>
                                        <p:tgtEl>
                                          <p:spTgt spid="30"/>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blinds(horizontal)">
                                      <p:cBhvr>
                                        <p:cTn id="38" dur="500"/>
                                        <p:tgtEl>
                                          <p:spTgt spid="36"/>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linds(horizontal)">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blinds(horizontal)">
                                      <p:cBhvr>
                                        <p:cTn id="46" dur="500"/>
                                        <p:tgtEl>
                                          <p:spTgt spid="37"/>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blinds(horizontal)">
                                      <p:cBhvr>
                                        <p:cTn id="51" dur="500"/>
                                        <p:tgtEl>
                                          <p:spTgt spid="38"/>
                                        </p:tgtEl>
                                      </p:cBhvr>
                                    </p:animEffect>
                                  </p:childTnLst>
                                </p:cTn>
                              </p:par>
                            </p:childTnLst>
                          </p:cTn>
                        </p:par>
                      </p:childTnLst>
                    </p:cTn>
                  </p:par>
                  <p:par>
                    <p:cTn id="52" fill="hold">
                      <p:stCondLst>
                        <p:cond delay="indefinite"/>
                      </p:stCondLst>
                      <p:childTnLst>
                        <p:par>
                          <p:cTn id="53" fill="hold">
                            <p:stCondLst>
                              <p:cond delay="0"/>
                            </p:stCondLst>
                            <p:childTnLst>
                              <p:par>
                                <p:cTn id="54" presetID="0" presetClass="path" presetSubtype="0" accel="50000" decel="50000" fill="hold" grpId="1" nodeType="clickEffect">
                                  <p:stCondLst>
                                    <p:cond delay="0"/>
                                  </p:stCondLst>
                                  <p:childTnLst>
                                    <p:animMotion origin="layout" path="M 0.33073 0.0301 L 0.92049 0.06667 " pathEditMode="relative" rAng="0" ptsTypes="AA">
                                      <p:cBhvr>
                                        <p:cTn id="55" dur="2000" fill="hold"/>
                                        <p:tgtEl>
                                          <p:spTgt spid="40"/>
                                        </p:tgtEl>
                                        <p:attrNameLst>
                                          <p:attrName>ppt_x</p:attrName>
                                          <p:attrName>ppt_y</p:attrName>
                                        </p:attrNameLst>
                                      </p:cBhvr>
                                      <p:rCtr x="29479" y="182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2" grpId="0"/>
      <p:bldP spid="33" grpId="0" animBg="1"/>
      <p:bldP spid="34" grpId="0" animBg="1"/>
      <p:bldP spid="35" grpId="0" animBg="1"/>
      <p:bldP spid="36" grpId="0"/>
      <p:bldP spid="39" grpId="0" animBg="1"/>
      <p:bldP spid="40" grpId="0" animBg="1"/>
      <p:bldP spid="40" grpId="1" animBg="1"/>
      <p:bldP spid="41"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 </a:t>
            </a:r>
            <a:r>
              <a:rPr lang="en-US" altLang="ja-JP"/>
              <a:t>Enclave</a:t>
            </a:r>
            <a:r>
              <a:rPr lang="ja-JP" altLang="en-US"/>
              <a:t>メモリの保存</a:t>
            </a:r>
            <a:endParaRPr lang="ja-JP" altLang="en-US" dirty="0"/>
          </a:p>
        </p:txBody>
      </p:sp>
      <p:sp>
        <p:nvSpPr>
          <p:cNvPr id="3" name="コンテンツ プレースホルダー 2"/>
          <p:cNvSpPr>
            <a:spLocks noGrp="1"/>
          </p:cNvSpPr>
          <p:nvPr>
            <p:ph idx="1"/>
          </p:nvPr>
        </p:nvSpPr>
        <p:spPr/>
        <p:txBody>
          <a:bodyPr/>
          <a:lstStyle/>
          <a:p>
            <a:r>
              <a:rPr lang="en-US" altLang="ja-JP" dirty="0"/>
              <a:t>SGX</a:t>
            </a:r>
            <a:r>
              <a:rPr lang="ja-JP" altLang="en-US" dirty="0"/>
              <a:t>の</a:t>
            </a:r>
            <a:r>
              <a:rPr lang="en-US" altLang="ja-JP" dirty="0"/>
              <a:t>ECALL</a:t>
            </a:r>
            <a:r>
              <a:rPr lang="ja-JP" altLang="en-US" dirty="0"/>
              <a:t>機能を用いて</a:t>
            </a:r>
            <a:r>
              <a:rPr lang="en-US" altLang="ja-JP" dirty="0" err="1"/>
              <a:t>MigSGX</a:t>
            </a:r>
            <a:r>
              <a:rPr lang="ja-JP" altLang="en-US" dirty="0"/>
              <a:t>ライブラリが提供するメモリ保存関数を呼び出し</a:t>
            </a:r>
            <a:endParaRPr lang="en-US" altLang="ja-JP" dirty="0"/>
          </a:p>
          <a:p>
            <a:pPr lvl="1"/>
            <a:r>
              <a:rPr lang="ja-JP" altLang="en-US" dirty="0"/>
              <a:t>ヒープ領域とデータ</a:t>
            </a:r>
            <a:r>
              <a:rPr lang="ja-JP" altLang="en-US"/>
              <a:t>領域を</a:t>
            </a:r>
            <a:r>
              <a:rPr lang="en-US" altLang="ja-JP" dirty="0"/>
              <a:t>Enclave ID</a:t>
            </a:r>
            <a:r>
              <a:rPr lang="ja-JP" altLang="en-US"/>
              <a:t>とともに保存</a:t>
            </a:r>
            <a:endParaRPr lang="en-US" altLang="ja-JP" dirty="0"/>
          </a:p>
          <a:p>
            <a:pPr lvl="1"/>
            <a:r>
              <a:rPr lang="ja-JP" altLang="en-US" dirty="0"/>
              <a:t>移送先と共有する鍵を用いて暗号化</a:t>
            </a:r>
            <a:endParaRPr lang="en-US" altLang="ja-JP" dirty="0"/>
          </a:p>
          <a:p>
            <a:pPr lvl="1"/>
            <a:r>
              <a:rPr lang="en-US" altLang="ja-JP" dirty="0"/>
              <a:t>Enclave</a:t>
            </a:r>
            <a:r>
              <a:rPr lang="ja-JP" altLang="en-US"/>
              <a:t>の外部メモリに保存</a:t>
            </a:r>
            <a:endParaRPr lang="en-US" altLang="ja-JP" dirty="0"/>
          </a:p>
          <a:p>
            <a:r>
              <a:rPr lang="en-US" altLang="ja-JP" dirty="0"/>
              <a:t>Enclave</a:t>
            </a:r>
            <a:r>
              <a:rPr lang="ja-JP" altLang="en-US" dirty="0"/>
              <a:t>を一旦終了</a:t>
            </a:r>
            <a:endParaRPr lang="en-US" altLang="ja-JP" dirty="0"/>
          </a:p>
        </p:txBody>
      </p:sp>
      <p:sp>
        <p:nvSpPr>
          <p:cNvPr id="4" name="スライド番号プレースホルダー 3"/>
          <p:cNvSpPr>
            <a:spLocks noGrp="1"/>
          </p:cNvSpPr>
          <p:nvPr>
            <p:ph type="sldNum" sz="quarter" idx="12"/>
          </p:nvPr>
        </p:nvSpPr>
        <p:spPr/>
        <p:txBody>
          <a:bodyPr/>
          <a:lstStyle/>
          <a:p>
            <a:fld id="{C6BF4F0F-E9AC-E14D-8A5B-B9D0A2FE0313}" type="slidenum">
              <a:rPr lang="ja-JP" altLang="en-US" smtClean="0"/>
              <a:pPr/>
              <a:t>9</a:t>
            </a:fld>
            <a:endParaRPr lang="ja-JP" altLang="en-US"/>
          </a:p>
        </p:txBody>
      </p:sp>
      <p:sp>
        <p:nvSpPr>
          <p:cNvPr id="14" name="テキスト ボックス 13">
            <a:extLst>
              <a:ext uri="{FF2B5EF4-FFF2-40B4-BE49-F238E27FC236}">
                <a16:creationId xmlns:a16="http://schemas.microsoft.com/office/drawing/2014/main" xmlns="" id="{139548A0-AA34-814C-BB04-5C10DDA6E6B5}"/>
              </a:ext>
            </a:extLst>
          </p:cNvPr>
          <p:cNvSpPr txBox="1"/>
          <p:nvPr/>
        </p:nvSpPr>
        <p:spPr>
          <a:xfrm>
            <a:off x="2312656" y="4335645"/>
            <a:ext cx="4313544" cy="461665"/>
          </a:xfrm>
          <a:prstGeom prst="rect">
            <a:avLst/>
          </a:prstGeom>
          <a:noFill/>
          <a:ln w="25400">
            <a:noFill/>
          </a:ln>
        </p:spPr>
        <p:txBody>
          <a:bodyPr wrap="square" rtlCol="0">
            <a:spAutoFit/>
          </a:bodyPr>
          <a:lstStyle/>
          <a:p>
            <a:pPr algn="ctr"/>
            <a:r>
              <a:rPr kumimoji="1" lang="en-US" altLang="ja-JP" sz="2400" dirty="0">
                <a:latin typeface="MS PGothic" panose="020B0600070205080204" pitchFamily="34" charset="-128"/>
                <a:ea typeface="MS PGothic" panose="020B0600070205080204" pitchFamily="34" charset="-128"/>
              </a:rPr>
              <a:t>SGX</a:t>
            </a:r>
            <a:r>
              <a:rPr kumimoji="1" lang="ja-JP" altLang="en-US" sz="2400">
                <a:latin typeface="MS PGothic" panose="020B0600070205080204" pitchFamily="34" charset="-128"/>
                <a:ea typeface="MS PGothic" panose="020B0600070205080204" pitchFamily="34" charset="-128"/>
              </a:rPr>
              <a:t>アプリケーション</a:t>
            </a:r>
            <a:endParaRPr kumimoji="1" lang="en-US" altLang="ja-JP" sz="2400" dirty="0">
              <a:latin typeface="MS PGothic" panose="020B0600070205080204" pitchFamily="34" charset="-128"/>
              <a:ea typeface="MS PGothic" panose="020B0600070205080204" pitchFamily="34" charset="-128"/>
            </a:endParaRPr>
          </a:p>
        </p:txBody>
      </p:sp>
      <p:sp>
        <p:nvSpPr>
          <p:cNvPr id="15" name="正方形/長方形 14">
            <a:extLst>
              <a:ext uri="{FF2B5EF4-FFF2-40B4-BE49-F238E27FC236}">
                <a16:creationId xmlns:a16="http://schemas.microsoft.com/office/drawing/2014/main" xmlns="" id="{5658C9C2-B406-7C43-BDA1-723EA6DEAF6C}"/>
              </a:ext>
            </a:extLst>
          </p:cNvPr>
          <p:cNvSpPr/>
          <p:nvPr/>
        </p:nvSpPr>
        <p:spPr>
          <a:xfrm>
            <a:off x="1066487" y="4835471"/>
            <a:ext cx="6805883" cy="188600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rgbClr val="FF0000"/>
              </a:solidFill>
              <a:latin typeface="MS PGothic" charset="-128"/>
              <a:ea typeface="MS PGothic" charset="-128"/>
              <a:cs typeface="MS PGothic" charset="-128"/>
            </a:endParaRPr>
          </a:p>
        </p:txBody>
      </p:sp>
      <p:sp>
        <p:nvSpPr>
          <p:cNvPr id="16" name="正方形/長方形 15">
            <a:extLst>
              <a:ext uri="{FF2B5EF4-FFF2-40B4-BE49-F238E27FC236}">
                <a16:creationId xmlns:a16="http://schemas.microsoft.com/office/drawing/2014/main" xmlns="" id="{FB731017-1F97-414E-9C70-754C9C816DE0}"/>
              </a:ext>
            </a:extLst>
          </p:cNvPr>
          <p:cNvSpPr/>
          <p:nvPr/>
        </p:nvSpPr>
        <p:spPr>
          <a:xfrm>
            <a:off x="1129258" y="5331417"/>
            <a:ext cx="2553754" cy="1343589"/>
          </a:xfrm>
          <a:prstGeom prst="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800" dirty="0">
              <a:solidFill>
                <a:schemeClr val="tx1"/>
              </a:solidFill>
              <a:latin typeface="MS PGothic" charset="-128"/>
              <a:ea typeface="MS PGothic" charset="-128"/>
              <a:cs typeface="MS PGothic" charset="-128"/>
            </a:endParaRPr>
          </a:p>
          <a:p>
            <a:pPr algn="ctr"/>
            <a:endParaRPr lang="en-US" altLang="ja-JP" sz="2400" dirty="0">
              <a:solidFill>
                <a:schemeClr val="tx1"/>
              </a:solidFill>
              <a:latin typeface="MS PGothic" charset="-128"/>
              <a:ea typeface="MS PGothic" charset="-128"/>
              <a:cs typeface="MS PGothic" charset="-128"/>
            </a:endParaRPr>
          </a:p>
          <a:p>
            <a:pPr algn="ctr"/>
            <a:endParaRPr kumimoji="1" lang="en-US" altLang="ja-JP" dirty="0">
              <a:solidFill>
                <a:schemeClr val="tx1"/>
              </a:solidFill>
              <a:latin typeface="MS PGothic" charset="-128"/>
              <a:ea typeface="MS PGothic" charset="-128"/>
              <a:cs typeface="MS PGothic" charset="-128"/>
            </a:endParaRPr>
          </a:p>
          <a:p>
            <a:pPr algn="ctr"/>
            <a:endParaRPr kumimoji="1" lang="en-US" altLang="ja-JP" sz="2800" dirty="0">
              <a:solidFill>
                <a:schemeClr val="tx1"/>
              </a:solidFill>
              <a:latin typeface="MS PGothic" charset="-128"/>
              <a:ea typeface="MS PGothic" charset="-128"/>
              <a:cs typeface="MS PGothic" charset="-128"/>
            </a:endParaRPr>
          </a:p>
        </p:txBody>
      </p:sp>
      <p:sp>
        <p:nvSpPr>
          <p:cNvPr id="17" name="正方形/長方形 16">
            <a:extLst>
              <a:ext uri="{FF2B5EF4-FFF2-40B4-BE49-F238E27FC236}">
                <a16:creationId xmlns:a16="http://schemas.microsoft.com/office/drawing/2014/main" xmlns="" id="{69605F2E-A263-C849-8B40-3D3DCE373061}"/>
              </a:ext>
            </a:extLst>
          </p:cNvPr>
          <p:cNvSpPr/>
          <p:nvPr/>
        </p:nvSpPr>
        <p:spPr>
          <a:xfrm>
            <a:off x="1202839" y="6151167"/>
            <a:ext cx="2445331" cy="491418"/>
          </a:xfrm>
          <a:prstGeom prst="rect">
            <a:avLst/>
          </a:prstGeom>
          <a:solidFill>
            <a:schemeClr val="accent5">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err="1">
                <a:solidFill>
                  <a:schemeClr val="tx1"/>
                </a:solidFill>
                <a:latin typeface="MS PGothic" charset="-128"/>
                <a:ea typeface="MS PGothic" charset="-128"/>
                <a:cs typeface="MS PGothic" charset="-128"/>
              </a:rPr>
              <a:t>MigSGX</a:t>
            </a:r>
            <a:r>
              <a:rPr kumimoji="1" lang="ja-JP" altLang="en-US" sz="2400">
                <a:solidFill>
                  <a:schemeClr val="tx1"/>
                </a:solidFill>
                <a:latin typeface="MS PGothic" charset="-128"/>
                <a:ea typeface="MS PGothic" charset="-128"/>
                <a:cs typeface="MS PGothic" charset="-128"/>
              </a:rPr>
              <a:t>ライブラリ</a:t>
            </a:r>
            <a:endParaRPr kumimoji="1" lang="ja-JP" altLang="en-US" sz="2400" dirty="0">
              <a:solidFill>
                <a:schemeClr val="tx1"/>
              </a:solidFill>
              <a:latin typeface="MS PGothic" charset="-128"/>
              <a:ea typeface="MS PGothic" charset="-128"/>
              <a:cs typeface="MS PGothic" charset="-128"/>
            </a:endParaRPr>
          </a:p>
        </p:txBody>
      </p:sp>
      <p:sp>
        <p:nvSpPr>
          <p:cNvPr id="20" name="正方形/長方形 19">
            <a:extLst>
              <a:ext uri="{FF2B5EF4-FFF2-40B4-BE49-F238E27FC236}">
                <a16:creationId xmlns:a16="http://schemas.microsoft.com/office/drawing/2014/main" xmlns="" id="{09951A44-6F80-B441-8C41-7D59BE94D40C}"/>
              </a:ext>
            </a:extLst>
          </p:cNvPr>
          <p:cNvSpPr/>
          <p:nvPr/>
        </p:nvSpPr>
        <p:spPr>
          <a:xfrm>
            <a:off x="5038665" y="4976699"/>
            <a:ext cx="2752636" cy="107556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a:solidFill>
                  <a:schemeClr val="tx1"/>
                </a:solidFill>
                <a:latin typeface="MS PGothic" charset="-128"/>
                <a:ea typeface="MS PGothic" charset="-128"/>
                <a:cs typeface="MS PGothic" charset="-128"/>
              </a:rPr>
              <a:t>外部</a:t>
            </a:r>
            <a:r>
              <a:rPr kumimoji="1" lang="ja-JP" altLang="en-US" sz="2400">
                <a:solidFill>
                  <a:schemeClr val="tx1"/>
                </a:solidFill>
                <a:latin typeface="MS PGothic" charset="-128"/>
                <a:ea typeface="MS PGothic" charset="-128"/>
                <a:cs typeface="MS PGothic" charset="-128"/>
              </a:rPr>
              <a:t>メモリ</a:t>
            </a:r>
          </a:p>
        </p:txBody>
      </p:sp>
      <p:sp>
        <p:nvSpPr>
          <p:cNvPr id="24" name="正方形/長方形 23">
            <a:extLst>
              <a:ext uri="{FF2B5EF4-FFF2-40B4-BE49-F238E27FC236}">
                <a16:creationId xmlns:a16="http://schemas.microsoft.com/office/drawing/2014/main" xmlns="" id="{51BF245C-A119-9D40-96B3-70A05AB924A5}"/>
              </a:ext>
            </a:extLst>
          </p:cNvPr>
          <p:cNvSpPr/>
          <p:nvPr/>
        </p:nvSpPr>
        <p:spPr>
          <a:xfrm>
            <a:off x="5235805" y="6213809"/>
            <a:ext cx="2555496" cy="465028"/>
          </a:xfrm>
          <a:prstGeom prst="rect">
            <a:avLst/>
          </a:prstGeom>
          <a:solidFill>
            <a:schemeClr val="accent5">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err="1">
                <a:solidFill>
                  <a:schemeClr val="tx1"/>
                </a:solidFill>
                <a:latin typeface="MS PGothic" charset="-128"/>
                <a:ea typeface="MS PGothic" charset="-128"/>
                <a:cs typeface="MS PGothic" charset="-128"/>
              </a:rPr>
              <a:t>MigSGX</a:t>
            </a:r>
            <a:r>
              <a:rPr lang="ja-JP" altLang="en-US" sz="2400">
                <a:solidFill>
                  <a:schemeClr val="tx1"/>
                </a:solidFill>
                <a:latin typeface="MS PGothic" charset="-128"/>
                <a:ea typeface="MS PGothic" charset="-128"/>
                <a:cs typeface="MS PGothic" charset="-128"/>
              </a:rPr>
              <a:t>ランタイム</a:t>
            </a:r>
            <a:endParaRPr kumimoji="1" lang="ja-JP" altLang="en-US" sz="2400">
              <a:solidFill>
                <a:schemeClr val="tx1"/>
              </a:solidFill>
              <a:latin typeface="MS PGothic" charset="-128"/>
              <a:ea typeface="MS PGothic" charset="-128"/>
              <a:cs typeface="MS PGothic" charset="-128"/>
            </a:endParaRPr>
          </a:p>
        </p:txBody>
      </p:sp>
      <p:sp>
        <p:nvSpPr>
          <p:cNvPr id="26" name="右矢印 25">
            <a:extLst>
              <a:ext uri="{FF2B5EF4-FFF2-40B4-BE49-F238E27FC236}">
                <a16:creationId xmlns:a16="http://schemas.microsoft.com/office/drawing/2014/main" xmlns="" id="{E2A737DB-70F3-2142-9708-E9EBCC8D21E0}"/>
              </a:ext>
            </a:extLst>
          </p:cNvPr>
          <p:cNvSpPr/>
          <p:nvPr/>
        </p:nvSpPr>
        <p:spPr>
          <a:xfrm>
            <a:off x="3585005" y="5340251"/>
            <a:ext cx="1507217" cy="734120"/>
          </a:xfrm>
          <a:prstGeom prst="rightArrow">
            <a:avLst>
              <a:gd name="adj1" fmla="val 50000"/>
              <a:gd name="adj2" fmla="val 35332"/>
            </a:avLst>
          </a:prstGeom>
          <a:solidFill>
            <a:schemeClr val="bg1"/>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tx1"/>
                </a:solidFill>
                <a:latin typeface="MS PGothic" charset="-128"/>
                <a:ea typeface="MS PGothic" charset="-128"/>
                <a:cs typeface="MS PGothic" charset="-128"/>
              </a:rPr>
              <a:t>書き込み</a:t>
            </a:r>
            <a:endParaRPr kumimoji="1" lang="ja-JP" altLang="en-US">
              <a:solidFill>
                <a:schemeClr val="tx1"/>
              </a:solidFill>
              <a:latin typeface="MS PGothic" charset="-128"/>
              <a:ea typeface="MS PGothic" charset="-128"/>
              <a:cs typeface="MS PGothic" charset="-128"/>
            </a:endParaRPr>
          </a:p>
        </p:txBody>
      </p:sp>
      <p:sp>
        <p:nvSpPr>
          <p:cNvPr id="27" name="左矢印 26">
            <a:extLst>
              <a:ext uri="{FF2B5EF4-FFF2-40B4-BE49-F238E27FC236}">
                <a16:creationId xmlns:a16="http://schemas.microsoft.com/office/drawing/2014/main" xmlns="" id="{916DE59E-5661-854C-82BC-0DF1CFEF15E9}"/>
              </a:ext>
            </a:extLst>
          </p:cNvPr>
          <p:cNvSpPr/>
          <p:nvPr/>
        </p:nvSpPr>
        <p:spPr>
          <a:xfrm>
            <a:off x="3526563" y="6094903"/>
            <a:ext cx="1624099" cy="611840"/>
          </a:xfrm>
          <a:prstGeom prst="leftArrow">
            <a:avLst/>
          </a:prstGeom>
          <a:solidFill>
            <a:schemeClr val="accent6">
              <a:lumMod val="20000"/>
              <a:lumOff val="80000"/>
            </a:schemeClr>
          </a:solidFill>
          <a:ln w="222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latin typeface="MS PGothic" charset="-128"/>
                <a:ea typeface="MS PGothic" charset="-128"/>
                <a:cs typeface="MS PGothic" charset="-128"/>
              </a:rPr>
              <a:t>ECALL</a:t>
            </a:r>
            <a:endParaRPr kumimoji="1" lang="ja-JP" altLang="en-US" sz="2000">
              <a:solidFill>
                <a:schemeClr val="tx1"/>
              </a:solidFill>
              <a:latin typeface="MS PGothic" charset="-128"/>
              <a:ea typeface="MS PGothic" charset="-128"/>
              <a:cs typeface="MS PGothic" charset="-128"/>
            </a:endParaRPr>
          </a:p>
        </p:txBody>
      </p:sp>
      <p:sp>
        <p:nvSpPr>
          <p:cNvPr id="23" name="正方形/長方形 22">
            <a:extLst>
              <a:ext uri="{FF2B5EF4-FFF2-40B4-BE49-F238E27FC236}">
                <a16:creationId xmlns:a16="http://schemas.microsoft.com/office/drawing/2014/main" xmlns="" id="{D22CE0BD-B296-F040-8F9D-B33ECB048424}"/>
              </a:ext>
            </a:extLst>
          </p:cNvPr>
          <p:cNvSpPr/>
          <p:nvPr/>
        </p:nvSpPr>
        <p:spPr>
          <a:xfrm>
            <a:off x="1432627" y="5502695"/>
            <a:ext cx="1952141" cy="500516"/>
          </a:xfrm>
          <a:prstGeom prst="rect">
            <a:avLst/>
          </a:prstGeom>
          <a:solidFill>
            <a:srgbClr val="FF847B"/>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latin typeface="MS PGothic" panose="020B0600070205080204" pitchFamily="34" charset="-128"/>
                <a:ea typeface="MS PGothic" panose="020B0600070205080204" pitchFamily="34" charset="-128"/>
              </a:rPr>
              <a:t>暗号化状態データ</a:t>
            </a:r>
            <a:endParaRPr kumimoji="1" lang="ja-JP" altLang="en-US" dirty="0">
              <a:solidFill>
                <a:schemeClr val="tx1"/>
              </a:solidFill>
              <a:latin typeface="MS PGothic" panose="020B0600070205080204" pitchFamily="34" charset="-128"/>
              <a:ea typeface="MS PGothic" panose="020B0600070205080204" pitchFamily="34" charset="-128"/>
            </a:endParaRPr>
          </a:p>
        </p:txBody>
      </p:sp>
      <p:pic>
        <p:nvPicPr>
          <p:cNvPr id="28" name="図 27">
            <a:extLst>
              <a:ext uri="{FF2B5EF4-FFF2-40B4-BE49-F238E27FC236}">
                <a16:creationId xmlns:a16="http://schemas.microsoft.com/office/drawing/2014/main" xmlns="" id="{36AEDB27-1105-2B4F-980B-08FBEA69D6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585" y="5192656"/>
            <a:ext cx="913007" cy="913007"/>
          </a:xfrm>
          <a:prstGeom prst="rect">
            <a:avLst/>
          </a:prstGeom>
        </p:spPr>
      </p:pic>
      <p:sp>
        <p:nvSpPr>
          <p:cNvPr id="18" name="テキスト ボックス 17">
            <a:extLst>
              <a:ext uri="{FF2B5EF4-FFF2-40B4-BE49-F238E27FC236}">
                <a16:creationId xmlns:a16="http://schemas.microsoft.com/office/drawing/2014/main" xmlns="" id="{5726A857-CC40-9C4E-81E8-F770E73E75CB}"/>
              </a:ext>
            </a:extLst>
          </p:cNvPr>
          <p:cNvSpPr txBox="1"/>
          <p:nvPr/>
        </p:nvSpPr>
        <p:spPr>
          <a:xfrm>
            <a:off x="1860349" y="4878586"/>
            <a:ext cx="1130309" cy="461665"/>
          </a:xfrm>
          <a:prstGeom prst="rect">
            <a:avLst/>
          </a:prstGeom>
          <a:noFill/>
        </p:spPr>
        <p:txBody>
          <a:bodyPr wrap="none" rtlCol="0">
            <a:spAutoFit/>
          </a:bodyPr>
          <a:lstStyle/>
          <a:p>
            <a:r>
              <a:rPr kumimoji="1" lang="en-US" altLang="ja-JP" sz="2400" dirty="0"/>
              <a:t>Enclave</a:t>
            </a:r>
            <a:endParaRPr kumimoji="1" lang="ja-JP" altLang="en-US" sz="2400"/>
          </a:p>
        </p:txBody>
      </p:sp>
    </p:spTree>
    <p:extLst>
      <p:ext uri="{BB962C8B-B14F-4D97-AF65-F5344CB8AC3E}">
        <p14:creationId xmlns:p14="http://schemas.microsoft.com/office/powerpoint/2010/main" val="85094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linds(horizont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0" presetClass="path" presetSubtype="0" accel="50000" decel="50000" fill="hold" grpId="0" nodeType="clickEffect">
                                  <p:stCondLst>
                                    <p:cond delay="0"/>
                                  </p:stCondLst>
                                  <p:childTnLst>
                                    <p:animMotion origin="layout" path="M 1.94444E-6 1.11111E-6 L 0.44288 -0.03403 " pathEditMode="relative" rAng="0" ptsTypes="AA">
                                      <p:cBhvr>
                                        <p:cTn id="21" dur="2000" fill="hold"/>
                                        <p:tgtEl>
                                          <p:spTgt spid="23"/>
                                        </p:tgtEl>
                                        <p:attrNameLst>
                                          <p:attrName>ppt_x</p:attrName>
                                          <p:attrName>ppt_y</p:attrName>
                                        </p:attrNameLst>
                                      </p:cBhvr>
                                      <p:rCtr x="22135" y="-17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3" grpId="0" animBg="1"/>
      <p:bldP spid="23" grpId="1" animBg="1"/>
    </p:bldLst>
  </p:timing>
</p:sld>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28575">
          <a:solidFill>
            <a:srgbClr val="FF0000"/>
          </a:solidFill>
        </a:ln>
      </a:spPr>
      <a:bodyPr rtlCol="0" anchor="ctr"/>
      <a:lstStyle>
        <a:defPPr algn="ctr">
          <a:defRPr kumimoji="1" sz="1600">
            <a:solidFill>
              <a:srgbClr val="FF0000"/>
            </a:solidFill>
            <a:latin typeface="MS PGothic" charset="-128"/>
            <a:ea typeface="MS PGothic" charset="-128"/>
            <a:cs typeface="MS PGothic"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113095</TotalTime>
  <Words>5607</Words>
  <Application>Microsoft Macintosh PowerPoint</Application>
  <PresentationFormat>On-screen Show (4:3)</PresentationFormat>
  <Paragraphs>607</Paragraphs>
  <Slides>32</Slides>
  <Notes>32</Notes>
  <HiddenSlides>15</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3" baseType="lpstr">
      <vt:lpstr>Calibri</vt:lpstr>
      <vt:lpstr>MS Gothic</vt:lpstr>
      <vt:lpstr>MS PGothic</vt:lpstr>
      <vt:lpstr>ＭＳ Ｐゴシック</vt:lpstr>
      <vt:lpstr>Noto Sans CJK JP</vt:lpstr>
      <vt:lpstr>Yu Gothic</vt:lpstr>
      <vt:lpstr>游ゴシック</vt:lpstr>
      <vt:lpstr>游ゴシック Light</vt:lpstr>
      <vt:lpstr>Arial</vt:lpstr>
      <vt:lpstr>ホワイト</vt:lpstr>
      <vt:lpstr>Visio</vt:lpstr>
      <vt:lpstr>Intel SGXを利用する 巨大なアプリケーションの マイグレーション機構 </vt:lpstr>
      <vt:lpstr>従来の情報漏洩対策の問題</vt:lpstr>
      <vt:lpstr>Intel SGXを用いた情報漏洩対策</vt:lpstr>
      <vt:lpstr>SGXアプリケーションの マイグレーション</vt:lpstr>
      <vt:lpstr>マイグレーション時の問題</vt:lpstr>
      <vt:lpstr>提案: MigSGX</vt:lpstr>
      <vt:lpstr>マイグレーションの流れ（1/2）</vt:lpstr>
      <vt:lpstr>マイグレーションの流れ（2/2）</vt:lpstr>
      <vt:lpstr> Enclaveメモリの保存</vt:lpstr>
      <vt:lpstr> Enclaveメモリの復元</vt:lpstr>
      <vt:lpstr>保存・復元のパイプライン処理</vt:lpstr>
      <vt:lpstr>実験</vt:lpstr>
      <vt:lpstr>マイグレーションの動作確認</vt:lpstr>
      <vt:lpstr>マイグレーションの性能</vt:lpstr>
      <vt:lpstr>メモリ使用量の比較</vt:lpstr>
      <vt:lpstr>関連研究</vt:lpstr>
      <vt:lpstr> まとめ</vt:lpstr>
      <vt:lpstr>メモリを暗号化する鍵の管理</vt:lpstr>
      <vt:lpstr> Enclaveメモリの保存</vt:lpstr>
      <vt:lpstr>各リソース使用量(Enclave:14GB, 移送元ホスト(保存),外部メモリ無し)</vt:lpstr>
      <vt:lpstr>各リソース使用量(Enclave:14GB, 移送元ホスト(保存),外部メモリ有り)</vt:lpstr>
      <vt:lpstr>各リソース使用量(Enclave:16GB, 移送先ホスト(復元),外部メモリ無し)</vt:lpstr>
      <vt:lpstr>各リソース使用量(Enclave16GB, 移送先ホスト(復元),外部メモリ有り)</vt:lpstr>
      <vt:lpstr>MigSGXランタイムとの通信</vt:lpstr>
      <vt:lpstr>Enclaveメモリの情報取得</vt:lpstr>
      <vt:lpstr> 復元用Enclaveの作成</vt:lpstr>
      <vt:lpstr>Enclaveのその他のメモリ領域</vt:lpstr>
      <vt:lpstr>PowerPoint Presentation</vt:lpstr>
      <vt:lpstr>PowerPoint Presentation</vt:lpstr>
      <vt:lpstr>PowerPoint Presentation</vt:lpstr>
      <vt:lpstr>PowerPoint Presentation</vt:lpstr>
      <vt:lpstr>修論アブスト</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 SGXで保護されたメモリ領域の マイグレーションに関する研究</dc:title>
  <dc:creator>gggggg nei</dc:creator>
  <cp:lastModifiedBy>Kenichi Kourai</cp:lastModifiedBy>
  <cp:revision>1006</cp:revision>
  <cp:lastPrinted>2019-02-07T04:20:29Z</cp:lastPrinted>
  <dcterms:created xsi:type="dcterms:W3CDTF">2017-10-11T06:32:30Z</dcterms:created>
  <dcterms:modified xsi:type="dcterms:W3CDTF">2019-02-27T08:40:39Z</dcterms:modified>
</cp:coreProperties>
</file>