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9"/>
  </p:notesMasterIdLst>
  <p:sldIdLst>
    <p:sldId id="257" r:id="rId2"/>
    <p:sldId id="290" r:id="rId3"/>
    <p:sldId id="260" r:id="rId4"/>
    <p:sldId id="261" r:id="rId5"/>
    <p:sldId id="264" r:id="rId6"/>
    <p:sldId id="284" r:id="rId7"/>
    <p:sldId id="285" r:id="rId8"/>
    <p:sldId id="287" r:id="rId9"/>
    <p:sldId id="286" r:id="rId10"/>
    <p:sldId id="288" r:id="rId11"/>
    <p:sldId id="279" r:id="rId12"/>
    <p:sldId id="281" r:id="rId13"/>
    <p:sldId id="289" r:id="rId14"/>
    <p:sldId id="291" r:id="rId15"/>
    <p:sldId id="271" r:id="rId16"/>
    <p:sldId id="272" r:id="rId17"/>
    <p:sldId id="282" r:id="rId1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43"/>
    <p:restoredTop sz="94599"/>
  </p:normalViewPr>
  <p:slideViewPr>
    <p:cSldViewPr snapToGrid="0" snapToObjects="1">
      <p:cViewPr varScale="1">
        <p:scale>
          <a:sx n="106" d="100"/>
          <a:sy n="106" d="100"/>
        </p:scale>
        <p:origin x="696" y="168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02FC82-C6AC-304B-99D5-410255CF11F6}" type="datetimeFigureOut">
              <a:rPr kumimoji="1" lang="ja-JP" altLang="en-US" smtClean="0"/>
              <a:t>2019/2/21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46E392-D860-A143-9D4C-E1B5912F63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5043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まずは研究背景から説明していきます。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/>
              <a:t>ユーザは必要な時に必要なリソースを選択して利用することが可能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6E392-D860-A143-9D4C-E1B5912F6373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50649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高速化の書き方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6E392-D860-A143-9D4C-E1B5912F6373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6747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マイグレーション直後はページイン</a:t>
            </a:r>
            <a:endParaRPr kumimoji="1" lang="en-US" altLang="ja-JP" dirty="0"/>
          </a:p>
          <a:p>
            <a:r>
              <a:rPr kumimoji="1" lang="ja-JP" altLang="en-US"/>
              <a:t>累積ではなく差をグラフに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/>
              <a:t>通常時は差分</a:t>
            </a:r>
            <a:endParaRPr kumimoji="1" lang="en-US" altLang="ja-JP" dirty="0"/>
          </a:p>
          <a:p>
            <a:r>
              <a:rPr kumimoji="1" lang="ja-JP" altLang="en-US"/>
              <a:t>負荷はページインは起こらないはず</a:t>
            </a:r>
            <a:endParaRPr kumimoji="1" lang="en-US" altLang="ja-JP" dirty="0"/>
          </a:p>
          <a:p>
            <a:r>
              <a:rPr kumimoji="1" lang="ja-JP" altLang="en-US"/>
              <a:t>起動後はページングの回数がおおい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/>
              <a:t>凡例がない</a:t>
            </a:r>
            <a:endParaRPr kumimoji="1" lang="en-US" altLang="ja-JP" dirty="0"/>
          </a:p>
          <a:p>
            <a:r>
              <a:rPr kumimoji="1" lang="ja-JP" altLang="en-US"/>
              <a:t>合計回数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6E392-D860-A143-9D4C-E1B5912F6373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94773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>
                <a:solidFill>
                  <a:srgbClr val="FF0000"/>
                </a:solidFill>
              </a:rPr>
              <a:t>同じホストに送る場合でないと転送を省略できない</a:t>
            </a:r>
            <a:r>
              <a:rPr lang="ja-JP" altLang="en-US">
                <a:solidFill>
                  <a:srgbClr val="FF0000"/>
                </a:solidFill>
              </a:rPr>
              <a:t>ということ</a:t>
            </a:r>
            <a:endParaRPr lang="en-US" altLang="ja-JP" dirty="0">
              <a:solidFill>
                <a:srgbClr val="FF00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>
                <a:solidFill>
                  <a:srgbClr val="FF0000"/>
                </a:solidFill>
              </a:rPr>
              <a:t>書き込みを検知すること</a:t>
            </a:r>
            <a:endParaRPr lang="en-US" altLang="ja-JP" dirty="0">
              <a:solidFill>
                <a:srgbClr val="FF00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>
                <a:solidFill>
                  <a:srgbClr val="FF0000"/>
                </a:solidFill>
              </a:rPr>
              <a:t>まとめて</a:t>
            </a:r>
            <a:endParaRPr lang="en-US" altLang="ja-JP" dirty="0">
              <a:solidFill>
                <a:srgbClr val="FF00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>
                <a:solidFill>
                  <a:srgbClr val="FF0000"/>
                </a:solidFill>
              </a:rPr>
              <a:t>OS</a:t>
            </a:r>
            <a:r>
              <a:rPr lang="ja-JP" altLang="en-US">
                <a:solidFill>
                  <a:srgbClr val="FF0000"/>
                </a:solidFill>
              </a:rPr>
              <a:t>の情報を取得することでオーバヘッドの削減可能</a:t>
            </a:r>
            <a:endParaRPr lang="en-US" altLang="ja-JP" dirty="0">
              <a:solidFill>
                <a:srgbClr val="FF00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>
              <a:solidFill>
                <a:srgbClr val="FF00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>
                <a:solidFill>
                  <a:srgbClr val="FF0000"/>
                </a:solidFill>
              </a:rPr>
              <a:t>探索を分割して行う</a:t>
            </a:r>
          </a:p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6E392-D860-A143-9D4C-E1B5912F6373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8196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VM</a:t>
            </a:r>
            <a:r>
              <a:rPr kumimoji="1" lang="ja-JP" altLang="en-US"/>
              <a:t>のメモリの大きさに比例して探索時間は長くなる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6E392-D860-A143-9D4C-E1B5912F6373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2297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VM</a:t>
            </a:r>
            <a:r>
              <a:rPr kumimoji="1" lang="ja-JP" altLang="en-US"/>
              <a:t>の運用には</a:t>
            </a:r>
            <a:r>
              <a:rPr kumimoji="1" lang="en-US" altLang="ja-JP" dirty="0"/>
              <a:t>VM</a:t>
            </a:r>
            <a:r>
              <a:rPr kumimoji="1" lang="ja-JP" altLang="en-US"/>
              <a:t>マイグレーションという技術が利用されています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/>
              <a:t>メンテンなんすや障害対策として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6E392-D860-A143-9D4C-E1B5912F6373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15371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ネットワーク経由（</a:t>
            </a:r>
            <a:r>
              <a:rPr kumimoji="1" lang="en-US" altLang="ja-JP" dirty="0"/>
              <a:t>LAN</a:t>
            </a:r>
            <a:r>
              <a:rPr kumimoji="1" lang="ja-JP" altLang="en-US"/>
              <a:t>）で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/>
              <a:t>ページインとページアウトが対となっている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6E392-D860-A143-9D4C-E1B5912F6373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24712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>
                <a:solidFill>
                  <a:srgbClr val="FF0000"/>
                </a:solidFill>
              </a:rPr>
              <a:t>「分割マイグレーションとリモートページングの性能を向上させるために、</a:t>
            </a:r>
            <a:r>
              <a:rPr kumimoji="1" lang="ja-JP" altLang="en-US">
                <a:solidFill>
                  <a:srgbClr val="FF0000"/>
                </a:solidFill>
              </a:rPr>
              <a:t>本研究では未使用メモリに着目した</a:t>
            </a:r>
            <a:r>
              <a:rPr lang="ja-JP" altLang="en-US">
                <a:solidFill>
                  <a:srgbClr val="FF0000"/>
                </a:solidFill>
              </a:rPr>
              <a:t>。</a:t>
            </a:r>
            <a:r>
              <a:rPr lang="en-US" altLang="ja-JP" dirty="0">
                <a:solidFill>
                  <a:srgbClr val="FF0000"/>
                </a:solidFill>
              </a:rPr>
              <a:t>VM</a:t>
            </a:r>
            <a:r>
              <a:rPr lang="ja-JP" altLang="en-US">
                <a:solidFill>
                  <a:srgbClr val="FF0000"/>
                </a:solidFill>
              </a:rPr>
              <a:t>のメモリの中には使われていない領域が存在することも多い。例えば、</a:t>
            </a:r>
            <a:r>
              <a:rPr lang="en-US" altLang="ja-JP" dirty="0">
                <a:solidFill>
                  <a:srgbClr val="FF0000"/>
                </a:solidFill>
              </a:rPr>
              <a:t>...</a:t>
            </a:r>
            <a:r>
              <a:rPr lang="ja-JP" altLang="en-US">
                <a:solidFill>
                  <a:srgbClr val="FF0000"/>
                </a:solidFill>
              </a:rPr>
              <a:t>。従来システムはこのような未使用メモリを考慮していない。</a:t>
            </a:r>
            <a:r>
              <a:rPr kumimoji="1" lang="ja-JP" altLang="en-US">
                <a:solidFill>
                  <a:srgbClr val="FF0000"/>
                </a:solidFill>
              </a:rPr>
              <a:t>」と説明。</a:t>
            </a:r>
          </a:p>
          <a:p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/>
              <a:t>これらが先ほど説明したオーバヘッドの原因の一つである</a:t>
            </a:r>
            <a:endParaRPr kumimoji="1" lang="en-US" altLang="ja-JP" dirty="0"/>
          </a:p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6E392-D860-A143-9D4C-E1B5912F6373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67667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6E392-D860-A143-9D4C-E1B5912F6373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23790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6E392-D860-A143-9D4C-E1B5912F6373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80310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VM</a:t>
            </a:r>
            <a:r>
              <a:rPr kumimoji="1" lang="ja-JP" altLang="en-US"/>
              <a:t>の</a:t>
            </a:r>
            <a:r>
              <a:rPr kumimoji="1" lang="en-US" altLang="ja-JP" dirty="0"/>
              <a:t>OS</a:t>
            </a:r>
            <a:r>
              <a:rPr kumimoji="1" lang="ja-JP" altLang="en-US"/>
              <a:t>の情報などの核となる情報は従来通り転送を行う</a:t>
            </a:r>
            <a:endParaRPr kumimoji="1" lang="en-US" altLang="ja-JP" dirty="0"/>
          </a:p>
          <a:p>
            <a:r>
              <a:rPr kumimoji="1" lang="en-US" altLang="ja-JP" dirty="0"/>
              <a:t>VM</a:t>
            </a:r>
            <a:r>
              <a:rPr kumimoji="1" lang="ja-JP" altLang="en-US"/>
              <a:t>のメモリデータの転送に変更を加えた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/>
              <a:t>使用状況が違う</a:t>
            </a:r>
            <a:endParaRPr kumimoji="1" lang="en-US" altLang="ja-JP" dirty="0"/>
          </a:p>
          <a:p>
            <a:r>
              <a:rPr kumimoji="1" lang="ja-JP" altLang="en-US"/>
              <a:t>図がおかしい　使用状況の図</a:t>
            </a:r>
            <a:endParaRPr kumimoji="1" lang="en-US" altLang="ja-JP" dirty="0"/>
          </a:p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6E392-D860-A143-9D4C-E1B5912F6373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93365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メインホストの空きメモリ容量を管理してページアウトが必要かどうか判定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6E392-D860-A143-9D4C-E1B5912F6373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29495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物理メモリ割り当てを解除　という言葉を使いましょう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6E392-D860-A143-9D4C-E1B5912F6373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2037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 u="none">
                <a:latin typeface="+mj-ea"/>
                <a:ea typeface="+mj-ea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 baseline="0">
                <a:latin typeface="+mj-ea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C80AFA99-0C9E-8B4D-8ED7-C6B448BBE24F}" type="datetime1">
              <a:rPr lang="ja-JP" altLang="en-US" smtClean="0"/>
              <a:t>2019/2/21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0A8AAA2D-9842-0044-AF36-3F48C3C3905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34185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BDE29-A32B-C44D-B267-14B706C64761}" type="datetime1">
              <a:rPr kumimoji="1" lang="ja-JP" altLang="en-US" smtClean="0"/>
              <a:t>2019/2/21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AAA2D-9842-0044-AF36-3F48C3C390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2384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62838"/>
            <a:ext cx="7886700" cy="1325563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88401"/>
            <a:ext cx="7886700" cy="4351338"/>
          </a:xfrm>
        </p:spPr>
        <p:txBody>
          <a:bodyPr/>
          <a:lstStyle>
            <a:lvl1pPr marL="228600" indent="-228600">
              <a:buFont typeface="Wingdings" pitchFamily="2" charset="2"/>
              <a:buChar char="l"/>
              <a:defRPr baseline="0">
                <a:latin typeface="Arial" panose="020B0604020202020204" pitchFamily="34" charset="0"/>
                <a:ea typeface="+mj-ea"/>
              </a:defRPr>
            </a:lvl1pPr>
            <a:lvl2pPr marL="685800" indent="-228600">
              <a:buFont typeface="Wingdings" pitchFamily="2" charset="2"/>
              <a:buChar char="Ø"/>
              <a:defRPr baseline="0">
                <a:latin typeface="+mn-ea"/>
                <a:ea typeface="+mj-ea"/>
              </a:defRPr>
            </a:lvl2pPr>
            <a:lvl3pPr marL="1143000" indent="-228600">
              <a:buFont typeface="Arial" panose="020B0604020202020204" pitchFamily="34" charset="0"/>
              <a:buChar char="•"/>
              <a:defRPr baseline="0">
                <a:latin typeface="+mn-ea"/>
                <a:ea typeface="+mj-ea"/>
              </a:defRPr>
            </a:lvl3pPr>
            <a:lvl4pPr>
              <a:defRPr baseline="0">
                <a:ea typeface="+mj-ea"/>
              </a:defRPr>
            </a:lvl4pPr>
            <a:lvl5pPr>
              <a:defRPr baseline="0">
                <a:ea typeface="+mj-ea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0EBC2-18B5-CE42-ACBF-AE27BCB78484}" type="datetime1">
              <a:rPr kumimoji="1" lang="ja-JP" altLang="en-US" smtClean="0"/>
              <a:t>2019/2/21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86600" y="6356351"/>
            <a:ext cx="2057400" cy="365125"/>
          </a:xfrm>
        </p:spPr>
        <p:txBody>
          <a:bodyPr/>
          <a:lstStyle>
            <a:lvl1pPr algn="r">
              <a:defRPr/>
            </a:lvl1pPr>
          </a:lstStyle>
          <a:p>
            <a:fld id="{0A8AAA2D-9842-0044-AF36-3F48C3C3905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74911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52C7A-5D55-7644-AA0A-96CE3ACF66E2}" type="datetime1">
              <a:rPr kumimoji="1" lang="ja-JP" altLang="en-US" smtClean="0"/>
              <a:t>2019/2/21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AAA2D-9842-0044-AF36-3F48C3C390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5950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7ADF2-6C99-8C49-A597-568EEE99A620}" type="datetime1">
              <a:rPr kumimoji="1" lang="ja-JP" altLang="en-US" smtClean="0"/>
              <a:t>2019/2/21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AAA2D-9842-0044-AF36-3F48C3C390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934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7FAC4-5E32-6749-9219-1424A3A59EFC}" type="datetime1">
              <a:rPr kumimoji="1" lang="ja-JP" altLang="en-US" smtClean="0"/>
              <a:t>2019/2/21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AAA2D-9842-0044-AF36-3F48C3C390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756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1733E-DF10-BE48-93A6-124C1B67351B}" type="datetime1">
              <a:rPr kumimoji="1" lang="ja-JP" altLang="en-US" smtClean="0"/>
              <a:t>2019/2/21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AAA2D-9842-0044-AF36-3F48C3C390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825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コンテンツ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ADF7-2637-2E41-BD07-6725237E5659}" type="datetime1">
              <a:rPr kumimoji="1" lang="ja-JP" altLang="en-US" smtClean="0"/>
              <a:t>2019/2/21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AAA2D-9842-0044-AF36-3F48C3C390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029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図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B3E61-FB32-8B41-891E-A347AF2DA13B}" type="datetime1">
              <a:rPr kumimoji="1" lang="ja-JP" altLang="en-US" smtClean="0"/>
              <a:t>2019/2/21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AAA2D-9842-0044-AF36-3F48C3C390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0271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B2517-4B95-4548-80D1-7E7AF5022987}" type="datetime1">
              <a:rPr kumimoji="1" lang="ja-JP" altLang="en-US" smtClean="0"/>
              <a:t>2019/2/21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AAA2D-9842-0044-AF36-3F48C3C390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5757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ea"/>
                <a:ea typeface="+mn-ea"/>
              </a:defRPr>
            </a:lvl1pPr>
          </a:lstStyle>
          <a:p>
            <a:fld id="{850E7551-26C2-1141-BE43-23220B37BA61}" type="datetime1">
              <a:rPr lang="ja-JP" altLang="en-US" smtClean="0"/>
              <a:t>2019/2/21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+mn-ea"/>
                <a:ea typeface="+mn-ea"/>
              </a:defRPr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03427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  <a:latin typeface="+mn-ea"/>
                <a:ea typeface="+mn-ea"/>
              </a:defRPr>
            </a:lvl1pPr>
          </a:lstStyle>
          <a:p>
            <a:fld id="{0A8AAA2D-9842-0044-AF36-3F48C3C3905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58331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u="sng" kern="1200">
          <a:solidFill>
            <a:schemeClr val="tx1"/>
          </a:solidFill>
          <a:latin typeface="+mn-ea"/>
          <a:ea typeface="+mn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ea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Ø"/>
        <a:defRPr kumimoji="1" sz="2400" kern="1200">
          <a:solidFill>
            <a:schemeClr val="tx1"/>
          </a:solidFill>
          <a:latin typeface="+mn-ea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ea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ea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ea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C59E2D-85DC-9548-8582-A3D014C82C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11" y="1214438"/>
            <a:ext cx="9032789" cy="2387600"/>
          </a:xfrm>
        </p:spPr>
        <p:txBody>
          <a:bodyPr>
            <a:normAutofit/>
          </a:bodyPr>
          <a:lstStyle/>
          <a:p>
            <a:r>
              <a:rPr kumimoji="1" lang="ja-JP" altLang="en-US" sz="4800"/>
              <a:t>未使用メモリに着目した</a:t>
            </a:r>
            <a:br>
              <a:rPr kumimoji="1" lang="en-US" altLang="ja-JP" sz="4800" dirty="0"/>
            </a:br>
            <a:r>
              <a:rPr kumimoji="1" lang="ja-JP" altLang="en-US" sz="4800"/>
              <a:t>複数ホストにまたがる</a:t>
            </a:r>
            <a:br>
              <a:rPr kumimoji="1" lang="en-US" altLang="ja-JP" sz="4800" dirty="0"/>
            </a:br>
            <a:r>
              <a:rPr kumimoji="1" lang="ja-JP" altLang="en-US" sz="4800"/>
              <a:t>仮想マシンの高速化</a:t>
            </a:r>
            <a:endParaRPr kumimoji="1" lang="ja-JP" altLang="en-US" sz="4800" dirty="0"/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A49443FA-D146-9349-BB7E-FCAE7EF7D3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8605" y="4070962"/>
            <a:ext cx="6858000" cy="1655762"/>
          </a:xfrm>
        </p:spPr>
        <p:txBody>
          <a:bodyPr>
            <a:normAutofit lnSpcReduction="10000"/>
          </a:bodyPr>
          <a:lstStyle/>
          <a:p>
            <a:pPr algn="r"/>
            <a:endParaRPr kumimoji="1" lang="en-US" altLang="ja-JP" dirty="0"/>
          </a:p>
          <a:p>
            <a:pPr algn="r"/>
            <a:r>
              <a:rPr lang="ja-JP" altLang="en-US"/>
              <a:t>九州工業大学　情報工学部　機械情報工学科　</a:t>
            </a:r>
            <a:endParaRPr lang="en-US" altLang="ja-JP" dirty="0"/>
          </a:p>
          <a:p>
            <a:pPr algn="r"/>
            <a:r>
              <a:rPr lang="ja-JP" altLang="en-US"/>
              <a:t>学籍番号　</a:t>
            </a:r>
            <a:r>
              <a:rPr lang="en-US" altLang="ja-JP" dirty="0"/>
              <a:t>15237038</a:t>
            </a:r>
          </a:p>
          <a:p>
            <a:pPr algn="r"/>
            <a:r>
              <a:rPr lang="ja-JP" altLang="en-US"/>
              <a:t>光来研究室　</a:t>
            </a:r>
            <a:r>
              <a:rPr lang="en-US" altLang="ja-JP" dirty="0"/>
              <a:t>B4</a:t>
            </a:r>
            <a:r>
              <a:rPr lang="ja-JP" altLang="en-US"/>
              <a:t>  田内　聡一朗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3DF2526-127B-EA4A-B6F8-527E49ECF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AAA2D-9842-0044-AF36-3F48C3C39054}" type="slidenum">
              <a:rPr lang="ja-JP" altLang="en-US" smtClean="0"/>
              <a:pPr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72091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423DB8-67D0-C141-AFC8-4B3D57320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リモートページングの最適化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689A56E-863C-8944-9569-F796D70D96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88401"/>
            <a:ext cx="7886700" cy="4351338"/>
          </a:xfrm>
        </p:spPr>
        <p:txBody>
          <a:bodyPr/>
          <a:lstStyle/>
          <a:p>
            <a:r>
              <a:rPr lang="ja-JP" altLang="en-US"/>
              <a:t>ページイン時に使用ビットマップを調べ、未使用メモリについてはページインを行わない</a:t>
            </a:r>
            <a:endParaRPr lang="en-US" altLang="ja-JP" dirty="0"/>
          </a:p>
          <a:p>
            <a:pPr lvl="1"/>
            <a:r>
              <a:rPr lang="ja-JP" altLang="en-US"/>
              <a:t>代わりに、メインホストの空きメモリを割り当てる</a:t>
            </a:r>
            <a:endParaRPr lang="en-US" altLang="ja-JP" dirty="0"/>
          </a:p>
          <a:p>
            <a:pPr lvl="1"/>
            <a:r>
              <a:rPr lang="ja-JP" altLang="en-US"/>
              <a:t>サブホストからのメモリ転送のオーバヘッドを削減</a:t>
            </a:r>
            <a:endParaRPr lang="en-US" altLang="ja-JP" dirty="0"/>
          </a:p>
          <a:p>
            <a:r>
              <a:rPr lang="ja-JP" altLang="en-US"/>
              <a:t>メインホストにまだ空きメモリがあればページアウトも行わない</a:t>
            </a:r>
            <a:endParaRPr lang="en-US" altLang="ja-JP" dirty="0"/>
          </a:p>
          <a:p>
            <a:pPr lvl="1"/>
            <a:r>
              <a:rPr lang="ja-JP" altLang="en-US"/>
              <a:t>サブホストへのメモリ転送のオーバヘッドを削減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508548B-B7BD-BD4F-967F-A20648E41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AAA2D-9842-0044-AF36-3F48C3C39054}" type="slidenum">
              <a:rPr kumimoji="1" lang="ja-JP" altLang="en-US" smtClean="0"/>
              <a:t>10</a:t>
            </a:fld>
            <a:endParaRPr kumimoji="1" lang="ja-JP" altLang="en-US"/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84AE7524-9F3A-4E49-9E3D-B7893231C4C1}"/>
              </a:ext>
            </a:extLst>
          </p:cNvPr>
          <p:cNvGrpSpPr/>
          <p:nvPr/>
        </p:nvGrpSpPr>
        <p:grpSpPr>
          <a:xfrm>
            <a:off x="1598830" y="4481918"/>
            <a:ext cx="2409417" cy="1719561"/>
            <a:chOff x="288601" y="1686747"/>
            <a:chExt cx="2479999" cy="3222513"/>
          </a:xfrm>
        </p:grpSpPr>
        <p:sp>
          <p:nvSpPr>
            <p:cNvPr id="23" name="角丸四角形 22">
              <a:extLst>
                <a:ext uri="{FF2B5EF4-FFF2-40B4-BE49-F238E27FC236}">
                  <a16:creationId xmlns:a16="http://schemas.microsoft.com/office/drawing/2014/main" id="{3DC76C61-37F8-E54C-B92C-621FA94DE449}"/>
                </a:ext>
              </a:extLst>
            </p:cNvPr>
            <p:cNvSpPr/>
            <p:nvPr/>
          </p:nvSpPr>
          <p:spPr>
            <a:xfrm>
              <a:off x="508000" y="2400302"/>
              <a:ext cx="2260600" cy="2508958"/>
            </a:xfrm>
            <a:prstGeom prst="round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3AE4C415-FA5E-D84F-87A8-9CF5917D2447}"/>
                </a:ext>
              </a:extLst>
            </p:cNvPr>
            <p:cNvSpPr txBox="1"/>
            <p:nvPr/>
          </p:nvSpPr>
          <p:spPr>
            <a:xfrm>
              <a:off x="288601" y="1686747"/>
              <a:ext cx="1549644" cy="7786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100" b="1">
                  <a:latin typeface="+mn-ea"/>
                </a:rPr>
                <a:t>メインホスト</a:t>
              </a:r>
            </a:p>
          </p:txBody>
        </p: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A04E16B1-4B44-2B46-A5D5-741A58D93D03}"/>
              </a:ext>
            </a:extLst>
          </p:cNvPr>
          <p:cNvGrpSpPr/>
          <p:nvPr/>
        </p:nvGrpSpPr>
        <p:grpSpPr>
          <a:xfrm>
            <a:off x="5376262" y="4479813"/>
            <a:ext cx="2260473" cy="1721667"/>
            <a:chOff x="441907" y="1682800"/>
            <a:chExt cx="2326693" cy="3226459"/>
          </a:xfrm>
        </p:grpSpPr>
        <p:sp>
          <p:nvSpPr>
            <p:cNvPr id="26" name="角丸四角形 25">
              <a:extLst>
                <a:ext uri="{FF2B5EF4-FFF2-40B4-BE49-F238E27FC236}">
                  <a16:creationId xmlns:a16="http://schemas.microsoft.com/office/drawing/2014/main" id="{DD203ECA-5B64-624B-84BD-4B1F0604410D}"/>
                </a:ext>
              </a:extLst>
            </p:cNvPr>
            <p:cNvSpPr/>
            <p:nvPr/>
          </p:nvSpPr>
          <p:spPr>
            <a:xfrm>
              <a:off x="508000" y="2400301"/>
              <a:ext cx="2260600" cy="2508958"/>
            </a:xfrm>
            <a:prstGeom prst="round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63C322D9-9BAA-DB46-ADD0-CCAF3A46EE46}"/>
                </a:ext>
              </a:extLst>
            </p:cNvPr>
            <p:cNvSpPr txBox="1"/>
            <p:nvPr/>
          </p:nvSpPr>
          <p:spPr>
            <a:xfrm>
              <a:off x="441907" y="1682800"/>
              <a:ext cx="1404448" cy="7786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100" b="1">
                  <a:latin typeface="+mn-ea"/>
                </a:rPr>
                <a:t>サブホスト</a:t>
              </a:r>
            </a:p>
          </p:txBody>
        </p:sp>
      </p:grpSp>
      <p:sp>
        <p:nvSpPr>
          <p:cNvPr id="28" name="スライド番号プレースホルダー 3">
            <a:extLst>
              <a:ext uri="{FF2B5EF4-FFF2-40B4-BE49-F238E27FC236}">
                <a16:creationId xmlns:a16="http://schemas.microsoft.com/office/drawing/2014/main" id="{EC3EDE30-B184-154A-87EC-739A18415D64}"/>
              </a:ext>
            </a:extLst>
          </p:cNvPr>
          <p:cNvSpPr txBox="1">
            <a:spLocks/>
          </p:cNvSpPr>
          <p:nvPr/>
        </p:nvSpPr>
        <p:spPr>
          <a:xfrm>
            <a:off x="708660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2000" kern="1200">
                <a:solidFill>
                  <a:schemeClr val="tx1">
                    <a:tint val="75000"/>
                  </a:schemeClr>
                </a:solidFill>
                <a:latin typeface="+mn-ea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A8AAA2D-9842-0044-AF36-3F48C3C39054}" type="slidenum">
              <a:rPr lang="ja-JP" altLang="en-US" smtClean="0"/>
              <a:pPr/>
              <a:t>10</a:t>
            </a:fld>
            <a:endParaRPr lang="ja-JP" altLang="en-US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4EFEEF58-D9AE-794C-A5A0-CFCDDC135866}"/>
              </a:ext>
            </a:extLst>
          </p:cNvPr>
          <p:cNvSpPr txBox="1"/>
          <p:nvPr/>
        </p:nvSpPr>
        <p:spPr>
          <a:xfrm>
            <a:off x="1807161" y="5053330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/>
              <a:t>メモリ</a:t>
            </a:r>
            <a:endParaRPr kumimoji="1" lang="ja-JP" altLang="en-US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E58384B3-262E-DA47-A5B1-4419DE57604A}"/>
              </a:ext>
            </a:extLst>
          </p:cNvPr>
          <p:cNvSpPr txBox="1"/>
          <p:nvPr/>
        </p:nvSpPr>
        <p:spPr>
          <a:xfrm>
            <a:off x="5440472" y="5053366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/>
              <a:t>メモリ</a:t>
            </a:r>
            <a:endParaRPr kumimoji="1" lang="ja-JP" altLang="en-US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FB11C302-D291-E94D-95A9-257DE5D4E2BB}"/>
              </a:ext>
            </a:extLst>
          </p:cNvPr>
          <p:cNvSpPr txBox="1"/>
          <p:nvPr/>
        </p:nvSpPr>
        <p:spPr>
          <a:xfrm>
            <a:off x="4261303" y="6350359"/>
            <a:ext cx="15440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>
                <a:solidFill>
                  <a:srgbClr val="00B050"/>
                </a:solidFill>
              </a:rPr>
              <a:t>ページアウト</a:t>
            </a:r>
            <a:endParaRPr kumimoji="1" lang="ja-JP" altLang="en-US" sz="2000" b="1">
              <a:solidFill>
                <a:srgbClr val="00B050"/>
              </a:solidFill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169130C4-7EAE-4C4D-B7E5-DDF39F648981}"/>
              </a:ext>
            </a:extLst>
          </p:cNvPr>
          <p:cNvSpPr txBox="1"/>
          <p:nvPr/>
        </p:nvSpPr>
        <p:spPr>
          <a:xfrm>
            <a:off x="3989132" y="4652536"/>
            <a:ext cx="13420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>
                <a:solidFill>
                  <a:srgbClr val="00B050"/>
                </a:solidFill>
              </a:rPr>
              <a:t>ページイン</a:t>
            </a:r>
            <a:endParaRPr kumimoji="1" lang="ja-JP" altLang="en-US" sz="2000" b="1">
              <a:solidFill>
                <a:srgbClr val="00B050"/>
              </a:solidFill>
            </a:endParaRPr>
          </a:p>
        </p:txBody>
      </p:sp>
      <p:grpSp>
        <p:nvGrpSpPr>
          <p:cNvPr id="66" name="グループ化 65">
            <a:extLst>
              <a:ext uri="{FF2B5EF4-FFF2-40B4-BE49-F238E27FC236}">
                <a16:creationId xmlns:a16="http://schemas.microsoft.com/office/drawing/2014/main" id="{20231B92-BA99-2A47-8A71-A3934E0E24D9}"/>
              </a:ext>
            </a:extLst>
          </p:cNvPr>
          <p:cNvGrpSpPr/>
          <p:nvPr/>
        </p:nvGrpSpPr>
        <p:grpSpPr>
          <a:xfrm>
            <a:off x="2216284" y="5373928"/>
            <a:ext cx="1387663" cy="514545"/>
            <a:chOff x="2066306" y="5325194"/>
            <a:chExt cx="1387663" cy="514545"/>
          </a:xfrm>
        </p:grpSpPr>
        <p:sp>
          <p:nvSpPr>
            <p:cNvPr id="68" name="正方形/長方形 67">
              <a:extLst>
                <a:ext uri="{FF2B5EF4-FFF2-40B4-BE49-F238E27FC236}">
                  <a16:creationId xmlns:a16="http://schemas.microsoft.com/office/drawing/2014/main" id="{BB8222CA-F2E8-CE4D-8691-9A4CBB2B9D6B}"/>
                </a:ext>
              </a:extLst>
            </p:cNvPr>
            <p:cNvSpPr/>
            <p:nvPr/>
          </p:nvSpPr>
          <p:spPr>
            <a:xfrm>
              <a:off x="2404837" y="5325194"/>
              <a:ext cx="356260" cy="514545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/>
                  </a:solidFill>
                </a:rPr>
                <a:t>2</a:t>
              </a:r>
              <a:endParaRPr kumimoji="1" lang="ja-JP" altLang="en-US" b="1">
                <a:solidFill>
                  <a:schemeClr val="tx1"/>
                </a:solidFill>
              </a:endParaRPr>
            </a:p>
          </p:txBody>
        </p:sp>
        <p:sp>
          <p:nvSpPr>
            <p:cNvPr id="69" name="正方形/長方形 68">
              <a:extLst>
                <a:ext uri="{FF2B5EF4-FFF2-40B4-BE49-F238E27FC236}">
                  <a16:creationId xmlns:a16="http://schemas.microsoft.com/office/drawing/2014/main" id="{B0897D8F-A2F5-E045-A345-94D21FC3E040}"/>
                </a:ext>
              </a:extLst>
            </p:cNvPr>
            <p:cNvSpPr/>
            <p:nvPr/>
          </p:nvSpPr>
          <p:spPr>
            <a:xfrm>
              <a:off x="2759178" y="5325194"/>
              <a:ext cx="356260" cy="514545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solidFill>
                  <a:schemeClr val="tx1"/>
                </a:solidFill>
              </a:endParaRPr>
            </a:p>
          </p:txBody>
        </p:sp>
        <p:sp>
          <p:nvSpPr>
            <p:cNvPr id="70" name="正方形/長方形 69">
              <a:extLst>
                <a:ext uri="{FF2B5EF4-FFF2-40B4-BE49-F238E27FC236}">
                  <a16:creationId xmlns:a16="http://schemas.microsoft.com/office/drawing/2014/main" id="{FD6F1549-6C95-9041-9306-0D9564901F42}"/>
                </a:ext>
              </a:extLst>
            </p:cNvPr>
            <p:cNvSpPr/>
            <p:nvPr/>
          </p:nvSpPr>
          <p:spPr>
            <a:xfrm>
              <a:off x="3097709" y="5325194"/>
              <a:ext cx="356260" cy="514545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solidFill>
                  <a:schemeClr val="tx1"/>
                </a:solidFill>
              </a:endParaRPr>
            </a:p>
          </p:txBody>
        </p:sp>
        <p:sp>
          <p:nvSpPr>
            <p:cNvPr id="67" name="正方形/長方形 66">
              <a:extLst>
                <a:ext uri="{FF2B5EF4-FFF2-40B4-BE49-F238E27FC236}">
                  <a16:creationId xmlns:a16="http://schemas.microsoft.com/office/drawing/2014/main" id="{D8CA7CAB-5F7C-A54E-ADE6-B0FA8BF61E40}"/>
                </a:ext>
              </a:extLst>
            </p:cNvPr>
            <p:cNvSpPr/>
            <p:nvPr/>
          </p:nvSpPr>
          <p:spPr>
            <a:xfrm>
              <a:off x="2066306" y="5325194"/>
              <a:ext cx="356260" cy="51454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/>
                  </a:solidFill>
                </a:rPr>
                <a:t>1</a:t>
              </a:r>
              <a:endParaRPr kumimoji="1" lang="ja-JP" altLang="en-US" b="1">
                <a:solidFill>
                  <a:schemeClr val="tx1"/>
                </a:solidFill>
              </a:endParaRPr>
            </a:p>
          </p:txBody>
        </p:sp>
      </p:grpSp>
      <p:grpSp>
        <p:nvGrpSpPr>
          <p:cNvPr id="71" name="グループ化 70">
            <a:extLst>
              <a:ext uri="{FF2B5EF4-FFF2-40B4-BE49-F238E27FC236}">
                <a16:creationId xmlns:a16="http://schemas.microsoft.com/office/drawing/2014/main" id="{B759D0BF-5DA3-D743-8DE4-9402E18CFFA4}"/>
              </a:ext>
            </a:extLst>
          </p:cNvPr>
          <p:cNvGrpSpPr/>
          <p:nvPr/>
        </p:nvGrpSpPr>
        <p:grpSpPr>
          <a:xfrm>
            <a:off x="5844772" y="5373928"/>
            <a:ext cx="1387663" cy="514545"/>
            <a:chOff x="2066306" y="5325194"/>
            <a:chExt cx="1387663" cy="514545"/>
          </a:xfrm>
        </p:grpSpPr>
        <p:sp>
          <p:nvSpPr>
            <p:cNvPr id="72" name="正方形/長方形 71">
              <a:extLst>
                <a:ext uri="{FF2B5EF4-FFF2-40B4-BE49-F238E27FC236}">
                  <a16:creationId xmlns:a16="http://schemas.microsoft.com/office/drawing/2014/main" id="{C26A2165-439A-1A48-A2A5-C8C88049A90B}"/>
                </a:ext>
              </a:extLst>
            </p:cNvPr>
            <p:cNvSpPr/>
            <p:nvPr/>
          </p:nvSpPr>
          <p:spPr>
            <a:xfrm>
              <a:off x="2066306" y="5325194"/>
              <a:ext cx="356260" cy="514545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solidFill>
                  <a:schemeClr val="tx1"/>
                </a:solidFill>
              </a:endParaRPr>
            </a:p>
          </p:txBody>
        </p:sp>
        <p:sp>
          <p:nvSpPr>
            <p:cNvPr id="73" name="正方形/長方形 72">
              <a:extLst>
                <a:ext uri="{FF2B5EF4-FFF2-40B4-BE49-F238E27FC236}">
                  <a16:creationId xmlns:a16="http://schemas.microsoft.com/office/drawing/2014/main" id="{8460A1A6-5FEF-9544-BFB5-0805B35442BC}"/>
                </a:ext>
              </a:extLst>
            </p:cNvPr>
            <p:cNvSpPr/>
            <p:nvPr/>
          </p:nvSpPr>
          <p:spPr>
            <a:xfrm>
              <a:off x="2404837" y="5325194"/>
              <a:ext cx="356260" cy="514545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solidFill>
                  <a:schemeClr val="tx1"/>
                </a:solidFill>
              </a:endParaRPr>
            </a:p>
          </p:txBody>
        </p:sp>
        <p:sp>
          <p:nvSpPr>
            <p:cNvPr id="75" name="正方形/長方形 74">
              <a:extLst>
                <a:ext uri="{FF2B5EF4-FFF2-40B4-BE49-F238E27FC236}">
                  <a16:creationId xmlns:a16="http://schemas.microsoft.com/office/drawing/2014/main" id="{252575D2-524B-0248-8783-EB172DB55169}"/>
                </a:ext>
              </a:extLst>
            </p:cNvPr>
            <p:cNvSpPr/>
            <p:nvPr/>
          </p:nvSpPr>
          <p:spPr>
            <a:xfrm>
              <a:off x="3097709" y="5325194"/>
              <a:ext cx="356260" cy="514545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>
                  <a:solidFill>
                    <a:schemeClr val="tx1"/>
                  </a:solidFill>
                </a:rPr>
                <a:t>4</a:t>
              </a:r>
              <a:endParaRPr kumimoji="1" lang="ja-JP" altLang="en-US" b="1">
                <a:solidFill>
                  <a:schemeClr val="tx1"/>
                </a:solidFill>
              </a:endParaRPr>
            </a:p>
          </p:txBody>
        </p:sp>
        <p:sp>
          <p:nvSpPr>
            <p:cNvPr id="74" name="正方形/長方形 73">
              <a:extLst>
                <a:ext uri="{FF2B5EF4-FFF2-40B4-BE49-F238E27FC236}">
                  <a16:creationId xmlns:a16="http://schemas.microsoft.com/office/drawing/2014/main" id="{5EE9F0C8-F3C4-044E-B011-03A9C401989D}"/>
                </a:ext>
              </a:extLst>
            </p:cNvPr>
            <p:cNvSpPr/>
            <p:nvPr/>
          </p:nvSpPr>
          <p:spPr>
            <a:xfrm>
              <a:off x="2759178" y="5325194"/>
              <a:ext cx="356260" cy="51454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/>
                  </a:solidFill>
                </a:rPr>
                <a:t>3</a:t>
              </a:r>
              <a:endParaRPr kumimoji="1" lang="ja-JP" altLang="en-US" b="1">
                <a:solidFill>
                  <a:schemeClr val="tx1"/>
                </a:solidFill>
              </a:endParaRPr>
            </a:p>
          </p:txBody>
        </p:sp>
      </p:grpSp>
      <p:cxnSp>
        <p:nvCxnSpPr>
          <p:cNvPr id="77" name="カギ線コネクタ 76">
            <a:extLst>
              <a:ext uri="{FF2B5EF4-FFF2-40B4-BE49-F238E27FC236}">
                <a16:creationId xmlns:a16="http://schemas.microsoft.com/office/drawing/2014/main" id="{C9D328CA-EAC2-F241-BD53-38601AC9475C}"/>
              </a:ext>
            </a:extLst>
          </p:cNvPr>
          <p:cNvCxnSpPr>
            <a:stCxn id="75" idx="0"/>
            <a:endCxn id="70" idx="0"/>
          </p:cNvCxnSpPr>
          <p:nvPr/>
        </p:nvCxnSpPr>
        <p:spPr>
          <a:xfrm rot="16200000" flipV="1">
            <a:off x="5240061" y="3559684"/>
            <a:ext cx="12700" cy="3628488"/>
          </a:xfrm>
          <a:prstGeom prst="bentConnector3">
            <a:avLst>
              <a:gd name="adj1" fmla="val 2675677"/>
            </a:avLst>
          </a:prstGeom>
          <a:ln w="3492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乗算記号 52">
            <a:extLst>
              <a:ext uri="{FF2B5EF4-FFF2-40B4-BE49-F238E27FC236}">
                <a16:creationId xmlns:a16="http://schemas.microsoft.com/office/drawing/2014/main" id="{9411E349-91D1-7B49-90AB-3797A5994D76}"/>
              </a:ext>
            </a:extLst>
          </p:cNvPr>
          <p:cNvSpPr/>
          <p:nvPr/>
        </p:nvSpPr>
        <p:spPr>
          <a:xfrm>
            <a:off x="4174998" y="4284585"/>
            <a:ext cx="1434468" cy="1434468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BDED0005-EC65-AF48-82FF-5180F26391D5}"/>
              </a:ext>
            </a:extLst>
          </p:cNvPr>
          <p:cNvSpPr/>
          <p:nvPr/>
        </p:nvSpPr>
        <p:spPr>
          <a:xfrm>
            <a:off x="3244214" y="5373927"/>
            <a:ext cx="356260" cy="495493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/>
                </a:solidFill>
              </a:rPr>
              <a:t>4</a:t>
            </a:r>
            <a:endParaRPr kumimoji="1" lang="ja-JP" altLang="en-US" b="1">
              <a:solidFill>
                <a:schemeClr val="tx1"/>
              </a:solidFill>
            </a:endParaRPr>
          </a:p>
        </p:txBody>
      </p:sp>
      <p:cxnSp>
        <p:nvCxnSpPr>
          <p:cNvPr id="80" name="カギ線コネクタ 79">
            <a:extLst>
              <a:ext uri="{FF2B5EF4-FFF2-40B4-BE49-F238E27FC236}">
                <a16:creationId xmlns:a16="http://schemas.microsoft.com/office/drawing/2014/main" id="{2B4C6842-0DE6-694D-B817-8F87563D4319}"/>
              </a:ext>
            </a:extLst>
          </p:cNvPr>
          <p:cNvCxnSpPr>
            <a:stCxn id="68" idx="2"/>
            <a:endCxn id="73" idx="2"/>
          </p:cNvCxnSpPr>
          <p:nvPr/>
        </p:nvCxnSpPr>
        <p:spPr>
          <a:xfrm rot="16200000" flipH="1">
            <a:off x="4547189" y="4074229"/>
            <a:ext cx="12700" cy="3628488"/>
          </a:xfrm>
          <a:prstGeom prst="bentConnector3">
            <a:avLst>
              <a:gd name="adj1" fmla="val 4037835"/>
            </a:avLst>
          </a:prstGeom>
          <a:ln w="3492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乗算記号 59">
            <a:extLst>
              <a:ext uri="{FF2B5EF4-FFF2-40B4-BE49-F238E27FC236}">
                <a16:creationId xmlns:a16="http://schemas.microsoft.com/office/drawing/2014/main" id="{0208B527-5681-D047-8E5F-807CC732BED5}"/>
              </a:ext>
            </a:extLst>
          </p:cNvPr>
          <p:cNvSpPr/>
          <p:nvPr/>
        </p:nvSpPr>
        <p:spPr>
          <a:xfrm>
            <a:off x="4096449" y="5598366"/>
            <a:ext cx="1434468" cy="1434468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708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53" grpId="0" animBg="1"/>
      <p:bldP spid="53" grpId="1" animBg="1"/>
      <p:bldP spid="54" grpId="0" animBg="1"/>
      <p:bldP spid="60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>
            <a:extLst>
              <a:ext uri="{FF2B5EF4-FFF2-40B4-BE49-F238E27FC236}">
                <a16:creationId xmlns:a16="http://schemas.microsoft.com/office/drawing/2014/main" id="{0D33B8EC-2F30-4843-809F-6AE5F7BDD763}"/>
              </a:ext>
            </a:extLst>
          </p:cNvPr>
          <p:cNvSpPr/>
          <p:nvPr/>
        </p:nvSpPr>
        <p:spPr>
          <a:xfrm>
            <a:off x="918670" y="4555505"/>
            <a:ext cx="7306660" cy="1036404"/>
          </a:xfrm>
          <a:prstGeom prst="round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en-US" altLang="ja-JP" sz="2400" dirty="0">
                <a:solidFill>
                  <a:schemeClr val="tx1"/>
                </a:solidFill>
                <a:latin typeface="+mn-ea"/>
              </a:rPr>
              <a:t>VM</a:t>
            </a:r>
            <a:r>
              <a:rPr kumimoji="1" lang="ja-JP" altLang="en-US" sz="2400" dirty="0">
                <a:solidFill>
                  <a:schemeClr val="tx1"/>
                </a:solidFill>
                <a:latin typeface="+mn-ea"/>
              </a:rPr>
              <a:t>内の</a:t>
            </a:r>
            <a:r>
              <a:rPr kumimoji="1" lang="en-US" altLang="ja-JP" sz="2400" dirty="0">
                <a:solidFill>
                  <a:schemeClr val="tx1"/>
                </a:solidFill>
                <a:latin typeface="+mn-ea"/>
              </a:rPr>
              <a:t>OS</a:t>
            </a:r>
            <a:endParaRPr kumimoji="1" lang="ja-JP" altLang="en-US" sz="240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OS</a:t>
            </a:r>
            <a:r>
              <a:rPr lang="ja-JP" altLang="en-US"/>
              <a:t>が解放したメモリの考慮</a:t>
            </a:r>
            <a:endParaRPr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OS</a:t>
            </a:r>
            <a:r>
              <a:rPr lang="ja-JP" altLang="en-US" dirty="0"/>
              <a:t>が解放して使わなくなっても</a:t>
            </a:r>
            <a:r>
              <a:rPr lang="en-US" altLang="ja-JP" dirty="0"/>
              <a:t>VM</a:t>
            </a:r>
            <a:r>
              <a:rPr lang="ja-JP" altLang="en-US" dirty="0"/>
              <a:t>のメモリは使用中のまま</a:t>
            </a:r>
            <a:endParaRPr lang="en-US" altLang="ja-JP" dirty="0"/>
          </a:p>
          <a:p>
            <a:pPr lvl="1"/>
            <a:r>
              <a:rPr lang="ja-JP" altLang="en-US" dirty="0"/>
              <a:t>一旦、使用中になると未使用状態には戻らない</a:t>
            </a:r>
            <a:endParaRPr lang="en-US" altLang="ja-JP" dirty="0"/>
          </a:p>
          <a:p>
            <a:r>
              <a:rPr lang="ja-JP" altLang="en-US" dirty="0"/>
              <a:t>定期的に</a:t>
            </a:r>
            <a:r>
              <a:rPr lang="en-US" altLang="ja-JP" dirty="0"/>
              <a:t>OS</a:t>
            </a:r>
            <a:r>
              <a:rPr lang="ja-JP" altLang="en-US" dirty="0"/>
              <a:t>のメモリ管理情報を調べ、使われて</a:t>
            </a:r>
            <a:r>
              <a:rPr lang="ja-JP" altLang="en-US"/>
              <a:t>いないメモリを未使用状態に戻す</a:t>
            </a:r>
            <a:endParaRPr lang="en-US" altLang="ja-JP" dirty="0"/>
          </a:p>
          <a:p>
            <a:pPr lvl="1"/>
            <a:r>
              <a:rPr lang="ja-JP" altLang="en-US" dirty="0"/>
              <a:t>使用ビットマップの対応するビットを</a:t>
            </a:r>
            <a:r>
              <a:rPr lang="en-US" altLang="ja-JP" dirty="0"/>
              <a:t>0</a:t>
            </a:r>
            <a:r>
              <a:rPr lang="ja-JP" altLang="en-US" dirty="0"/>
              <a:t>にする</a:t>
            </a:r>
            <a:endParaRPr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 dirty="0"/>
              <a:t>への物理メモリの割り当てを解除</a:t>
            </a:r>
            <a:endParaRPr lang="en-US" altLang="ja-JP" dirty="0"/>
          </a:p>
          <a:p>
            <a:pPr marL="457200" lvl="1" indent="0">
              <a:buNone/>
            </a:pPr>
            <a:endParaRPr lang="en-US" altLang="ja-JP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FE4B677-2A39-434A-89AE-0FF2E208308B}"/>
              </a:ext>
            </a:extLst>
          </p:cNvPr>
          <p:cNvSpPr/>
          <p:nvPr/>
        </p:nvSpPr>
        <p:spPr>
          <a:xfrm>
            <a:off x="2894138" y="4786818"/>
            <a:ext cx="1014608" cy="540252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>
                <a:solidFill>
                  <a:schemeClr val="tx1"/>
                </a:solidFill>
                <a:latin typeface="+mn-ea"/>
              </a:rPr>
              <a:t>使用中</a:t>
            </a:r>
            <a:endParaRPr kumimoji="1" lang="ja-JP" altLang="en-US" sz="2000" b="1">
              <a:solidFill>
                <a:schemeClr val="tx1"/>
              </a:solidFill>
              <a:latin typeface="+mn-ea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BE7F0C7-49CF-5243-B774-31BB926F8E1F}"/>
              </a:ext>
            </a:extLst>
          </p:cNvPr>
          <p:cNvSpPr/>
          <p:nvPr/>
        </p:nvSpPr>
        <p:spPr>
          <a:xfrm>
            <a:off x="3908746" y="4786818"/>
            <a:ext cx="1014608" cy="540252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>
                <a:solidFill>
                  <a:schemeClr val="tx1"/>
                </a:solidFill>
                <a:latin typeface="+mn-ea"/>
              </a:rPr>
              <a:t>未使用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05C7087-D1AE-1C4F-8DA6-3E94C30F5712}"/>
              </a:ext>
            </a:extLst>
          </p:cNvPr>
          <p:cNvSpPr/>
          <p:nvPr/>
        </p:nvSpPr>
        <p:spPr>
          <a:xfrm>
            <a:off x="4923354" y="4786818"/>
            <a:ext cx="1014608" cy="540252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>
                <a:solidFill>
                  <a:srgbClr val="FF0000"/>
                </a:solidFill>
                <a:latin typeface="+mn-ea"/>
              </a:rPr>
              <a:t>未使用</a:t>
            </a:r>
            <a:endParaRPr kumimoji="1" lang="ja-JP" altLang="en-US" sz="2000" b="1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D952AC9-CCC1-3E45-8A59-90CC07BC8159}"/>
              </a:ext>
            </a:extLst>
          </p:cNvPr>
          <p:cNvSpPr/>
          <p:nvPr/>
        </p:nvSpPr>
        <p:spPr>
          <a:xfrm>
            <a:off x="5937962" y="4786818"/>
            <a:ext cx="1014608" cy="540252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>
                <a:solidFill>
                  <a:schemeClr val="tx1"/>
                </a:solidFill>
                <a:latin typeface="+mn-ea"/>
              </a:rPr>
              <a:t>使用中</a:t>
            </a:r>
            <a:endParaRPr kumimoji="1" lang="ja-JP" altLang="en-US" sz="2000" b="1">
              <a:solidFill>
                <a:schemeClr val="tx1"/>
              </a:solidFill>
              <a:latin typeface="+mn-ea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D021BE7B-0D42-494F-93F4-5FCF3191E1E4}"/>
              </a:ext>
            </a:extLst>
          </p:cNvPr>
          <p:cNvSpPr/>
          <p:nvPr/>
        </p:nvSpPr>
        <p:spPr>
          <a:xfrm>
            <a:off x="6952570" y="4786818"/>
            <a:ext cx="1014608" cy="540252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>
                <a:solidFill>
                  <a:schemeClr val="tx1"/>
                </a:solidFill>
                <a:latin typeface="+mn-ea"/>
              </a:rPr>
              <a:t>未使用</a:t>
            </a:r>
            <a:endParaRPr kumimoji="1" lang="ja-JP" altLang="en-US" sz="2000" b="1">
              <a:solidFill>
                <a:schemeClr val="tx1"/>
              </a:solidFill>
              <a:latin typeface="+mn-ea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E00751A-F3E5-A746-92E9-FFD80CDD78DA}"/>
              </a:ext>
            </a:extLst>
          </p:cNvPr>
          <p:cNvSpPr/>
          <p:nvPr/>
        </p:nvSpPr>
        <p:spPr>
          <a:xfrm>
            <a:off x="2894138" y="6010935"/>
            <a:ext cx="1014608" cy="540252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dirty="0">
                <a:solidFill>
                  <a:schemeClr val="tx1"/>
                </a:solidFill>
                <a:latin typeface="+mn-ea"/>
              </a:rPr>
              <a:t>1</a:t>
            </a:r>
            <a:endParaRPr kumimoji="1" lang="ja-JP" altLang="en-US" sz="2000" b="1">
              <a:solidFill>
                <a:schemeClr val="tx1"/>
              </a:solidFill>
              <a:latin typeface="+mn-ea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5DAB3BC0-42FB-F04C-90C1-01A3CB33186F}"/>
              </a:ext>
            </a:extLst>
          </p:cNvPr>
          <p:cNvSpPr/>
          <p:nvPr/>
        </p:nvSpPr>
        <p:spPr>
          <a:xfrm>
            <a:off x="3908746" y="6010935"/>
            <a:ext cx="1014608" cy="540252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dirty="0">
                <a:solidFill>
                  <a:schemeClr val="tx1"/>
                </a:solidFill>
                <a:latin typeface="+mn-ea"/>
              </a:rPr>
              <a:t>0</a:t>
            </a:r>
            <a:endParaRPr kumimoji="1" lang="ja-JP" altLang="en-US" sz="2000" b="1">
              <a:solidFill>
                <a:schemeClr val="tx1"/>
              </a:solidFill>
              <a:latin typeface="+mn-ea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CBEA8DA8-0FD9-5C4D-9ED3-D4F1CADACA3E}"/>
              </a:ext>
            </a:extLst>
          </p:cNvPr>
          <p:cNvSpPr/>
          <p:nvPr/>
        </p:nvSpPr>
        <p:spPr>
          <a:xfrm>
            <a:off x="4923354" y="6010935"/>
            <a:ext cx="1014608" cy="540252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dirty="0">
                <a:solidFill>
                  <a:srgbClr val="FF0000"/>
                </a:solidFill>
                <a:latin typeface="+mn-ea"/>
              </a:rPr>
              <a:t>1</a:t>
            </a:r>
            <a:endParaRPr kumimoji="1" lang="ja-JP" altLang="en-US" sz="2000" b="1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5B690E96-3D36-F04A-8805-617804FE4082}"/>
              </a:ext>
            </a:extLst>
          </p:cNvPr>
          <p:cNvSpPr/>
          <p:nvPr/>
        </p:nvSpPr>
        <p:spPr>
          <a:xfrm>
            <a:off x="5937962" y="6010935"/>
            <a:ext cx="1014608" cy="540252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dirty="0">
                <a:solidFill>
                  <a:schemeClr val="tx1"/>
                </a:solidFill>
                <a:latin typeface="+mn-ea"/>
              </a:rPr>
              <a:t>1</a:t>
            </a:r>
            <a:endParaRPr kumimoji="1" lang="ja-JP" altLang="en-US" sz="2000" b="1">
              <a:solidFill>
                <a:schemeClr val="tx1"/>
              </a:solidFill>
              <a:latin typeface="+mn-ea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25DD07D8-66CB-2343-BA80-9B1BE919D5AD}"/>
              </a:ext>
            </a:extLst>
          </p:cNvPr>
          <p:cNvSpPr/>
          <p:nvPr/>
        </p:nvSpPr>
        <p:spPr>
          <a:xfrm>
            <a:off x="6952570" y="6010935"/>
            <a:ext cx="1014608" cy="540252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dirty="0">
                <a:solidFill>
                  <a:schemeClr val="tx1"/>
                </a:solidFill>
                <a:latin typeface="+mn-ea"/>
              </a:rPr>
              <a:t>0</a:t>
            </a:r>
            <a:endParaRPr kumimoji="1" lang="ja-JP" altLang="en-US" sz="2000" b="1">
              <a:solidFill>
                <a:schemeClr val="tx1"/>
              </a:solidFill>
              <a:latin typeface="+mn-ea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F50199E-6478-F646-917B-2DA7C2AA4FD8}"/>
              </a:ext>
            </a:extLst>
          </p:cNvPr>
          <p:cNvSpPr txBox="1"/>
          <p:nvPr/>
        </p:nvSpPr>
        <p:spPr>
          <a:xfrm>
            <a:off x="581656" y="6081006"/>
            <a:ext cx="2048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>
                <a:latin typeface="+mn-ea"/>
              </a:rPr>
              <a:t>使用</a:t>
            </a:r>
            <a:r>
              <a:rPr kumimoji="1" lang="ja-JP" altLang="en-US" sz="2000">
                <a:latin typeface="+mn-ea"/>
              </a:rPr>
              <a:t>ビットマップ：</a:t>
            </a:r>
          </a:p>
        </p:txBody>
      </p: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563BECAF-741B-B24F-BB21-7EDECCC982BD}"/>
              </a:ext>
            </a:extLst>
          </p:cNvPr>
          <p:cNvCxnSpPr>
            <a:stCxn id="11" idx="2"/>
            <a:endCxn id="16" idx="0"/>
          </p:cNvCxnSpPr>
          <p:nvPr/>
        </p:nvCxnSpPr>
        <p:spPr>
          <a:xfrm>
            <a:off x="5430658" y="5327070"/>
            <a:ext cx="0" cy="683865"/>
          </a:xfrm>
          <a:prstGeom prst="straightConnector1">
            <a:avLst/>
          </a:pr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3283B272-5738-2E48-A1B1-4F9E58F2FF0C}"/>
              </a:ext>
            </a:extLst>
          </p:cNvPr>
          <p:cNvSpPr txBox="1"/>
          <p:nvPr/>
        </p:nvSpPr>
        <p:spPr>
          <a:xfrm>
            <a:off x="5619182" y="5591909"/>
            <a:ext cx="11448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>
                <a:solidFill>
                  <a:srgbClr val="FF0000"/>
                </a:solidFill>
                <a:latin typeface="+mn-ea"/>
              </a:rPr>
              <a:t>書き換え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C2D27B44-7D39-4946-B59C-3B94084C397C}"/>
              </a:ext>
            </a:extLst>
          </p:cNvPr>
          <p:cNvSpPr/>
          <p:nvPr/>
        </p:nvSpPr>
        <p:spPr>
          <a:xfrm>
            <a:off x="4923354" y="6012971"/>
            <a:ext cx="1014608" cy="540252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b="1" dirty="0">
                <a:solidFill>
                  <a:srgbClr val="FF0000"/>
                </a:solidFill>
                <a:latin typeface="+mn-ea"/>
              </a:rPr>
              <a:t>0</a:t>
            </a:r>
            <a:endParaRPr kumimoji="1" lang="ja-JP" altLang="en-US" sz="2000" b="1">
              <a:solidFill>
                <a:srgbClr val="FF0000"/>
              </a:solidFill>
              <a:latin typeface="+mn-ea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902909A-0FD6-0B4A-B4AE-41511BB29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AAA2D-9842-0044-AF36-3F48C3C39054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089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実験</a:t>
            </a:r>
            <a:endParaRPr lang="ja-JP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/>
              <a:t>FCtrans</a:t>
            </a:r>
            <a:r>
              <a:rPr lang="ja-JP" altLang="en-US"/>
              <a:t>による性能向上を調べた</a:t>
            </a:r>
            <a:endParaRPr lang="en-US" altLang="ja-JP" dirty="0"/>
          </a:p>
          <a:p>
            <a:pPr lvl="1"/>
            <a:r>
              <a:rPr lang="ja-JP" altLang="en-US"/>
              <a:t>マイグレーション性能</a:t>
            </a:r>
            <a:endParaRPr lang="en-US" altLang="ja-JP" dirty="0"/>
          </a:p>
          <a:p>
            <a:pPr lvl="1"/>
            <a:r>
              <a:rPr lang="ja-JP" altLang="en-US"/>
              <a:t>リモートページング性能</a:t>
            </a:r>
            <a:endParaRPr lang="en-US" altLang="ja-JP" dirty="0"/>
          </a:p>
          <a:p>
            <a:r>
              <a:rPr lang="ja-JP" altLang="en-US"/>
              <a:t>比較対象</a:t>
            </a:r>
            <a:endParaRPr lang="en-US" altLang="ja-JP" dirty="0"/>
          </a:p>
          <a:p>
            <a:pPr lvl="1"/>
            <a:r>
              <a:rPr lang="ja-JP" altLang="en-US"/>
              <a:t>従来の分割マイグレーションおよびリモートページングを行うシステム</a:t>
            </a:r>
            <a:endParaRPr lang="en-US" altLang="ja-JP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C9AC2B-D92C-AF4D-BE20-B8EFAB758895}"/>
              </a:ext>
            </a:extLst>
          </p:cNvPr>
          <p:cNvSpPr txBox="1"/>
          <p:nvPr/>
        </p:nvSpPr>
        <p:spPr>
          <a:xfrm>
            <a:off x="910004" y="4362229"/>
            <a:ext cx="4512967" cy="224676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2000" b="1" u="sng">
                <a:latin typeface="Arial" panose="020B0604020202020204" pitchFamily="34" charset="0"/>
              </a:rPr>
              <a:t>ホスト（</a:t>
            </a:r>
            <a:r>
              <a:rPr lang="en-US" altLang="ja-JP" sz="2000" b="1" u="sng" dirty="0">
                <a:latin typeface="Arial" panose="020B0604020202020204" pitchFamily="34" charset="0"/>
              </a:rPr>
              <a:t>2</a:t>
            </a:r>
            <a:r>
              <a:rPr lang="ja-JP" altLang="en-US" sz="2000" b="1" u="sng">
                <a:latin typeface="Arial" panose="020B0604020202020204" pitchFamily="34" charset="0"/>
              </a:rPr>
              <a:t>台）</a:t>
            </a:r>
            <a:endParaRPr lang="en-US" altLang="ja-JP" sz="2000" b="1" u="sng" dirty="0">
              <a:latin typeface="Arial" panose="020B0604020202020204" pitchFamily="34" charset="0"/>
            </a:endParaRPr>
          </a:p>
          <a:p>
            <a:r>
              <a:rPr lang="en-US" altLang="ja-JP" sz="2000" dirty="0">
                <a:latin typeface="Arial" panose="020B0604020202020204" pitchFamily="34" charset="0"/>
              </a:rPr>
              <a:t>CPU</a:t>
            </a:r>
            <a:r>
              <a:rPr lang="en-US" altLang="ja-JP" sz="2000" dirty="0">
                <a:latin typeface="+mn-ea"/>
              </a:rPr>
              <a:t>: </a:t>
            </a:r>
            <a:r>
              <a:rPr lang="en" altLang="ja-JP" sz="2000" dirty="0">
                <a:latin typeface="+mn-ea"/>
              </a:rPr>
              <a:t>Intel Core i7-7700</a:t>
            </a:r>
          </a:p>
          <a:p>
            <a:r>
              <a:rPr lang="ja-JP" altLang="en-US" sz="2000">
                <a:latin typeface="+mn-ea"/>
              </a:rPr>
              <a:t>　　　：</a:t>
            </a:r>
            <a:r>
              <a:rPr lang="en-US" altLang="ja-JP" sz="2000" dirty="0">
                <a:latin typeface="+mn-ea"/>
              </a:rPr>
              <a:t> </a:t>
            </a:r>
            <a:r>
              <a:rPr lang="en" altLang="ja-JP" sz="2000" dirty="0">
                <a:latin typeface="+mn-ea"/>
              </a:rPr>
              <a:t>Intel Xeon CPU E3-1225 v5</a:t>
            </a:r>
            <a:endParaRPr lang="en-US" altLang="ja-JP" sz="2000" dirty="0">
              <a:latin typeface="+mn-ea"/>
            </a:endParaRPr>
          </a:p>
          <a:p>
            <a:r>
              <a:rPr lang="ja-JP" altLang="en-US" sz="2000" dirty="0">
                <a:latin typeface="Arial" panose="020B0604020202020204" pitchFamily="34" charset="0"/>
              </a:rPr>
              <a:t>メモリ</a:t>
            </a:r>
            <a:r>
              <a:rPr lang="ja-JP" altLang="en-US" sz="2000">
                <a:latin typeface="Arial" panose="020B0604020202020204" pitchFamily="34" charset="0"/>
              </a:rPr>
              <a:t>：</a:t>
            </a:r>
            <a:r>
              <a:rPr lang="en-US" altLang="ja-JP" sz="2000" dirty="0">
                <a:latin typeface="Arial" panose="020B0604020202020204" pitchFamily="34" charset="0"/>
              </a:rPr>
              <a:t> 8GB</a:t>
            </a:r>
          </a:p>
          <a:p>
            <a:r>
              <a:rPr lang="ja-JP" altLang="en-US" sz="2000" dirty="0">
                <a:latin typeface="Arial" panose="020B0604020202020204" pitchFamily="34" charset="0"/>
              </a:rPr>
              <a:t>ネットワーク：</a:t>
            </a:r>
            <a:r>
              <a:rPr lang="en-US" altLang="ja-JP" sz="2000" dirty="0">
                <a:latin typeface="Arial" panose="020B0604020202020204" pitchFamily="34" charset="0"/>
              </a:rPr>
              <a:t> </a:t>
            </a:r>
            <a:r>
              <a:rPr lang="ja-JP" altLang="en-US" sz="2000" dirty="0">
                <a:latin typeface="Arial" panose="020B0604020202020204" pitchFamily="34" charset="0"/>
              </a:rPr>
              <a:t>ギガビットイーサネット</a:t>
            </a:r>
            <a:endParaRPr lang="en-US" altLang="ja-JP" sz="2000" dirty="0">
              <a:latin typeface="Arial" panose="020B0604020202020204" pitchFamily="34" charset="0"/>
            </a:endParaRPr>
          </a:p>
          <a:p>
            <a:r>
              <a:rPr lang="en-US" altLang="ja-JP" sz="2000" dirty="0">
                <a:latin typeface="Arial" panose="020B0604020202020204" pitchFamily="34" charset="0"/>
              </a:rPr>
              <a:t>OS: Linux 4.3</a:t>
            </a:r>
          </a:p>
          <a:p>
            <a:r>
              <a:rPr lang="ja-JP" altLang="en-US" sz="2000" dirty="0">
                <a:latin typeface="Arial" panose="020B0604020202020204" pitchFamily="34" charset="0"/>
              </a:rPr>
              <a:t>仮想化ソフトウェア</a:t>
            </a:r>
            <a:r>
              <a:rPr lang="en-US" altLang="ja-JP" sz="2000" dirty="0">
                <a:latin typeface="Arial" panose="020B0604020202020204" pitchFamily="34" charset="0"/>
              </a:rPr>
              <a:t>: </a:t>
            </a:r>
            <a:r>
              <a:rPr lang="en-US" altLang="ja-JP" sz="2000" dirty="0" err="1">
                <a:latin typeface="Arial" panose="020B0604020202020204" pitchFamily="34" charset="0"/>
              </a:rPr>
              <a:t>QEMU-KVM</a:t>
            </a:r>
            <a:r>
              <a:rPr kumimoji="1" lang="en-US" altLang="ja-JP" sz="2000" dirty="0">
                <a:latin typeface="Arial" panose="020B0604020202020204" pitchFamily="34" charset="0"/>
              </a:rPr>
              <a:t> 2.11.2</a:t>
            </a:r>
          </a:p>
        </p:txBody>
      </p:sp>
      <p:sp>
        <p:nvSpPr>
          <p:cNvPr id="7" name="テキスト ボックス 4">
            <a:extLst>
              <a:ext uri="{FF2B5EF4-FFF2-40B4-BE49-F238E27FC236}">
                <a16:creationId xmlns:a16="http://schemas.microsoft.com/office/drawing/2014/main" id="{0BC9AC2B-D92C-AF4D-BE20-B8EFAB758895}"/>
              </a:ext>
            </a:extLst>
          </p:cNvPr>
          <p:cNvSpPr txBox="1"/>
          <p:nvPr/>
        </p:nvSpPr>
        <p:spPr>
          <a:xfrm>
            <a:off x="6115432" y="4362229"/>
            <a:ext cx="1736373" cy="13234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000" b="1" u="sng" dirty="0">
                <a:latin typeface="Arial" panose="020B0604020202020204" pitchFamily="34" charset="0"/>
              </a:rPr>
              <a:t>VM</a:t>
            </a:r>
          </a:p>
          <a:p>
            <a:r>
              <a:rPr lang="ja-JP" altLang="en-US" sz="2000">
                <a:latin typeface="Arial" panose="020B0604020202020204" pitchFamily="34" charset="0"/>
              </a:rPr>
              <a:t>仮想</a:t>
            </a:r>
            <a:r>
              <a:rPr lang="en-US" altLang="ja-JP" sz="2000" dirty="0">
                <a:latin typeface="Arial" panose="020B0604020202020204" pitchFamily="34" charset="0"/>
              </a:rPr>
              <a:t>CPU: 1</a:t>
            </a:r>
          </a:p>
          <a:p>
            <a:r>
              <a:rPr lang="ja-JP" altLang="en-US" sz="2000" dirty="0">
                <a:latin typeface="Arial" panose="020B0604020202020204" pitchFamily="34" charset="0"/>
              </a:rPr>
              <a:t>メモリ</a:t>
            </a:r>
            <a:r>
              <a:rPr lang="ja-JP" altLang="en-US" sz="2000">
                <a:latin typeface="Arial" panose="020B0604020202020204" pitchFamily="34" charset="0"/>
              </a:rPr>
              <a:t>：</a:t>
            </a:r>
            <a:r>
              <a:rPr lang="en-US" altLang="ja-JP" sz="2000" dirty="0">
                <a:latin typeface="Arial" panose="020B0604020202020204" pitchFamily="34" charset="0"/>
              </a:rPr>
              <a:t> 1GB</a:t>
            </a:r>
          </a:p>
          <a:p>
            <a:r>
              <a:rPr lang="en-US" altLang="ja-JP" sz="2000" dirty="0">
                <a:latin typeface="Arial" panose="020B0604020202020204" pitchFamily="34" charset="0"/>
              </a:rPr>
              <a:t>OS: Linux 4.4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AE50EAB-9AD5-AC43-BF88-3F9182B99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AAA2D-9842-0044-AF36-3F48C3C39054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7213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C8C108-B22E-654E-A0F6-F4B2995F4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マイグレーション性能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4BBE32-13D3-8948-8848-4F4480B49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分割マイグレーションにかかる時間を測定</a:t>
            </a:r>
            <a:endParaRPr lang="en-US" altLang="ja-JP" dirty="0"/>
          </a:p>
          <a:p>
            <a:pPr lvl="1"/>
            <a:r>
              <a:rPr lang="en-US" altLang="ja-JP" dirty="0" err="1"/>
              <a:t>FCtrans</a:t>
            </a:r>
            <a:r>
              <a:rPr lang="ja-JP" altLang="en-US"/>
              <a:t>により</a:t>
            </a:r>
            <a:r>
              <a:rPr lang="en-US" altLang="ja-JP" dirty="0"/>
              <a:t>71%</a:t>
            </a:r>
            <a:r>
              <a:rPr lang="ja-JP" altLang="en-US"/>
              <a:t>高速化</a:t>
            </a:r>
            <a:endParaRPr lang="en-US" altLang="ja-JP" dirty="0"/>
          </a:p>
          <a:p>
            <a:pPr lvl="1"/>
            <a:r>
              <a:rPr lang="ja-JP" altLang="en-US"/>
              <a:t>ネットワーク転送量が</a:t>
            </a:r>
            <a:r>
              <a:rPr lang="en-US" altLang="ja-JP" dirty="0"/>
              <a:t>71%</a:t>
            </a:r>
            <a:r>
              <a:rPr lang="ja-JP" altLang="en-US"/>
              <a:t>削減されたため</a:t>
            </a:r>
            <a:endParaRPr lang="en-US" altLang="ja-JP" dirty="0"/>
          </a:p>
          <a:p>
            <a:r>
              <a:rPr lang="en-US" altLang="ja-JP" dirty="0"/>
              <a:t>VM</a:t>
            </a:r>
            <a:r>
              <a:rPr lang="ja-JP" altLang="en-US"/>
              <a:t>を一時停止させる時間（ダウンタイム）を測定</a:t>
            </a:r>
            <a:endParaRPr lang="en-US" altLang="ja-JP" dirty="0"/>
          </a:p>
          <a:p>
            <a:pPr lvl="1"/>
            <a:r>
              <a:rPr lang="en-US" dirty="0" err="1"/>
              <a:t>FCtrans</a:t>
            </a:r>
            <a:r>
              <a:rPr lang="ja-JP" altLang="en-US"/>
              <a:t>により</a:t>
            </a:r>
            <a:r>
              <a:rPr lang="en-US" altLang="ja-JP" dirty="0"/>
              <a:t>37%</a:t>
            </a:r>
            <a:r>
              <a:rPr lang="ja-JP" altLang="en-US"/>
              <a:t>高速化</a:t>
            </a:r>
            <a:endParaRPr lang="en-US" altLang="ja-JP" dirty="0"/>
          </a:p>
          <a:p>
            <a:pPr lvl="1"/>
            <a:r>
              <a:rPr lang="en-US" dirty="0"/>
              <a:t>VM</a:t>
            </a:r>
            <a:r>
              <a:rPr lang="ja-JP" altLang="en-US" dirty="0"/>
              <a:t>の停止中に転送されるメモリが減少したため</a:t>
            </a:r>
            <a:endParaRPr 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35B2DC63-223E-3B4E-B473-FA1958CFF3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4497" y="4249647"/>
            <a:ext cx="3342888" cy="2468594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40214EAA-FDC5-2944-AB28-9DA85DC10D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33264" y="4249647"/>
            <a:ext cx="3344250" cy="2469600"/>
          </a:xfrm>
          <a:prstGeom prst="rect">
            <a:avLst/>
          </a:prstGeom>
        </p:spPr>
      </p:pic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5D0A193-D2CD-0E42-BADE-1A8BADEAB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AAA2D-9842-0044-AF36-3F48C3C39054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4615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リモートページング性能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/>
              <a:t>分割マイグレーション後のページイン回数を測定</a:t>
            </a:r>
            <a:endParaRPr kumimoji="1" lang="en-US" altLang="ja-JP" dirty="0"/>
          </a:p>
          <a:p>
            <a:pPr lvl="1"/>
            <a:r>
              <a:rPr lang="ja-JP" altLang="en-US"/>
              <a:t>分割マイグレーション直後</a:t>
            </a:r>
            <a:endParaRPr kumimoji="1" lang="en-US" altLang="ja-JP" dirty="0"/>
          </a:p>
          <a:p>
            <a:pPr lvl="1"/>
            <a:r>
              <a:rPr kumimoji="1" lang="ja-JP" altLang="en-US"/>
              <a:t>メモリを書き換えるプログラムを動かした場合</a:t>
            </a:r>
            <a:endParaRPr kumimoji="1" lang="en-US" altLang="ja-JP" dirty="0"/>
          </a:p>
          <a:p>
            <a:r>
              <a:rPr kumimoji="1" lang="en-US" altLang="ja-JP" dirty="0" err="1"/>
              <a:t>FCtrans</a:t>
            </a:r>
            <a:r>
              <a:rPr kumimoji="1" lang="ja-JP" altLang="en-US"/>
              <a:t>では合計ページイン回数を大幅に削減</a:t>
            </a:r>
            <a:endParaRPr kumimoji="1" lang="en-US" altLang="ja-JP" dirty="0"/>
          </a:p>
          <a:p>
            <a:pPr lvl="1"/>
            <a:r>
              <a:rPr kumimoji="1" lang="ja-JP" altLang="en-US"/>
              <a:t>それぞれ従来システムと比較して</a:t>
            </a:r>
            <a:r>
              <a:rPr kumimoji="1" lang="en-US" altLang="ja-JP" dirty="0"/>
              <a:t>99%</a:t>
            </a:r>
            <a:r>
              <a:rPr kumimoji="1" lang="ja-JP" altLang="en-US"/>
              <a:t>と</a:t>
            </a:r>
            <a:r>
              <a:rPr kumimoji="1" lang="en-US" altLang="ja-JP" dirty="0"/>
              <a:t>80%</a:t>
            </a:r>
            <a:r>
              <a:rPr kumimoji="1" lang="ja-JP" altLang="en-US"/>
              <a:t>減少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F58C173-AA39-FF42-955C-84521EB57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37336" y="6365983"/>
            <a:ext cx="1021853" cy="210821"/>
          </a:xfrm>
        </p:spPr>
        <p:txBody>
          <a:bodyPr/>
          <a:lstStyle/>
          <a:p>
            <a:fld id="{0A8AAA2D-9842-0044-AF36-3F48C3C39054}" type="slidenum">
              <a:rPr kumimoji="1" lang="ja-JP" altLang="en-US" smtClean="0"/>
              <a:t>14</a:t>
            </a:fld>
            <a:endParaRPr kumimoji="1" lang="ja-JP" altLang="en-US"/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F6C2894A-3FAB-0146-B89D-2B271136728D}"/>
              </a:ext>
            </a:extLst>
          </p:cNvPr>
          <p:cNvGrpSpPr/>
          <p:nvPr/>
        </p:nvGrpSpPr>
        <p:grpSpPr>
          <a:xfrm>
            <a:off x="142128" y="3784209"/>
            <a:ext cx="8817061" cy="2971605"/>
            <a:chOff x="142128" y="3756073"/>
            <a:chExt cx="8817061" cy="2971605"/>
          </a:xfrm>
        </p:grpSpPr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82F73F0A-2D44-384E-AA80-7D7C1DEBAE0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2128" y="3756073"/>
              <a:ext cx="4321822" cy="2961249"/>
            </a:xfrm>
            <a:prstGeom prst="rect">
              <a:avLst/>
            </a:prstGeom>
          </p:spPr>
        </p:pic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EA947B34-3489-9740-AF61-4AED1D92C51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637366" y="3756425"/>
              <a:ext cx="4321823" cy="29712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869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FF04A1-46F0-7643-992C-CAD11B027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関連研究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F07E782-15F4-FB40-8C78-74676395A1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ja-JP" altLang="en-US" dirty="0"/>
              <a:t>未使用メモリを考慮したマイグレーション</a:t>
            </a:r>
            <a:r>
              <a:rPr lang="en" altLang="ja-JP" dirty="0"/>
              <a:t> </a:t>
            </a:r>
            <a:r>
              <a:rPr lang="en" altLang="ja-JP" sz="2000" dirty="0"/>
              <a:t>[Li et al.</a:t>
            </a:r>
            <a:r>
              <a:rPr lang="en-US" altLang="ja-JP" sz="2000" dirty="0"/>
              <a:t>'</a:t>
            </a:r>
            <a:r>
              <a:rPr lang="en" altLang="ja-JP" sz="2000" dirty="0"/>
              <a:t>15]</a:t>
            </a:r>
            <a:endParaRPr lang="en" altLang="ja-JP" dirty="0"/>
          </a:p>
          <a:p>
            <a:pPr lvl="1"/>
            <a:r>
              <a:rPr lang="ja-JP" altLang="en-US"/>
              <a:t>マイグレーション時に未使用メモリを転送しない</a:t>
            </a:r>
            <a:endParaRPr lang="en-US" altLang="ja-JP" dirty="0"/>
          </a:p>
          <a:p>
            <a:pPr lvl="1"/>
            <a:r>
              <a:rPr lang="ja-JP" altLang="en-US"/>
              <a:t>１対１マイグレーションが対象であり、未使用メモリの検出方法も異なる</a:t>
            </a:r>
            <a:endParaRPr lang="en-US" altLang="ja-JP" dirty="0"/>
          </a:p>
          <a:p>
            <a:r>
              <a:rPr lang="en-US" altLang="ja-JP" dirty="0"/>
              <a:t>MDD [</a:t>
            </a:r>
            <a:r>
              <a:rPr lang="en" altLang="ja-JP" dirty="0"/>
              <a:t>Zhang et al.</a:t>
            </a:r>
            <a:r>
              <a:rPr lang="en-US" altLang="ja-JP" dirty="0"/>
              <a:t>'</a:t>
            </a:r>
            <a:r>
              <a:rPr lang="en" altLang="ja-JP" dirty="0"/>
              <a:t>10</a:t>
            </a:r>
            <a:r>
              <a:rPr lang="en-US" altLang="ja-JP" dirty="0"/>
              <a:t>]</a:t>
            </a:r>
          </a:p>
          <a:p>
            <a:pPr lvl="1"/>
            <a:r>
              <a:rPr lang="ja-JP" altLang="en-US"/>
              <a:t>マイグレーション時に内容が重複するメモリを転送しない</a:t>
            </a:r>
            <a:endParaRPr lang="en-US" altLang="ja-JP" dirty="0"/>
          </a:p>
          <a:p>
            <a:pPr lvl="1"/>
            <a:r>
              <a:rPr lang="ja-JP" altLang="en-US"/>
              <a:t>分割マイグレーションに適用するには移送先ホストを考慮する必要</a:t>
            </a:r>
            <a:endParaRPr lang="en-US" altLang="ja-JP" dirty="0"/>
          </a:p>
          <a:p>
            <a:r>
              <a:rPr lang="en-US" altLang="ja-JP" dirty="0" err="1"/>
              <a:t>VSwapper [Amit et al.'14]</a:t>
            </a:r>
          </a:p>
          <a:p>
            <a:pPr lvl="1"/>
            <a:r>
              <a:rPr lang="en-US" altLang="ja-JP" dirty="0"/>
              <a:t>VM</a:t>
            </a:r>
            <a:r>
              <a:rPr lang="ja-JP" altLang="en-US" dirty="0"/>
              <a:t>のメモリとディスク間でのページングを最適化</a:t>
            </a:r>
            <a:endParaRPr lang="en-US" altLang="ja-JP" dirty="0"/>
          </a:p>
          <a:p>
            <a:pPr lvl="1"/>
            <a:r>
              <a:rPr lang="ja-JP" altLang="en-US" dirty="0"/>
              <a:t>いくつかの最適化はリモートページングにも適用可能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D53B8CE-6ECB-DF42-AF78-A8CC386B4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AAA2D-9842-0044-AF36-3F48C3C39054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44042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5CB48C-D3A9-FC48-A55C-500A60697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まとめ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F66C6DE-1C1F-0148-BF5D-F6AF362EE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未使用メモリに着目して複数ホストにまたがる</a:t>
            </a:r>
            <a:r>
              <a:rPr lang="en-US" altLang="ja-JP" dirty="0"/>
              <a:t>VM</a:t>
            </a:r>
            <a:r>
              <a:rPr lang="ja-JP" altLang="en-US"/>
              <a:t>の高速化を実現する</a:t>
            </a:r>
            <a:r>
              <a:rPr lang="en-US" altLang="ja-JP" dirty="0" err="1"/>
              <a:t>FCtrans</a:t>
            </a:r>
            <a:r>
              <a:rPr lang="ja-JP" altLang="en-US"/>
              <a:t>を提案</a:t>
            </a:r>
            <a:endParaRPr lang="en-US" altLang="ja-JP" dirty="0"/>
          </a:p>
          <a:p>
            <a:pPr lvl="1"/>
            <a:r>
              <a:rPr lang="ja-JP" altLang="en-US"/>
              <a:t>分割マイグレーション時に未使用メモリを転送しないようにすることで高速化</a:t>
            </a:r>
            <a:endParaRPr lang="en-US" altLang="ja-JP" dirty="0"/>
          </a:p>
          <a:p>
            <a:pPr lvl="1"/>
            <a:r>
              <a:rPr lang="ja-JP" altLang="en-US"/>
              <a:t>未使用メモリに対してリモートページングを行わないように最適化</a:t>
            </a:r>
            <a:endParaRPr lang="en-US" altLang="ja-JP" dirty="0"/>
          </a:p>
          <a:p>
            <a:pPr lvl="1"/>
            <a:r>
              <a:rPr lang="ja-JP" altLang="en-US"/>
              <a:t>マイグレーション性能とリモートページング性能の大幅な向上を確認</a:t>
            </a:r>
            <a:endParaRPr lang="en-US" altLang="ja-JP" dirty="0"/>
          </a:p>
          <a:p>
            <a:r>
              <a:rPr lang="ja-JP" altLang="en-US"/>
              <a:t>今後の課題</a:t>
            </a:r>
            <a:endParaRPr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/>
              <a:t>内の</a:t>
            </a:r>
            <a:r>
              <a:rPr lang="en-US" altLang="ja-JP" dirty="0"/>
              <a:t>OS</a:t>
            </a:r>
            <a:r>
              <a:rPr lang="ja-JP" altLang="en-US"/>
              <a:t>のメモリ管理情報を効率よく調べる手法の検討</a:t>
            </a:r>
            <a:endParaRPr lang="en-US" altLang="ja-JP" dirty="0"/>
          </a:p>
          <a:p>
            <a:pPr lvl="1"/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28AE81B-7F88-C84A-997A-70C50F07D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AAA2D-9842-0044-AF36-3F48C3C39054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50129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VM</a:t>
            </a:r>
            <a:r>
              <a:rPr lang="ja-JP" altLang="en-US"/>
              <a:t>の起動時間</a:t>
            </a:r>
            <a:endParaRPr lang="ja-JP" alt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9C16672-29F8-9C4E-8E0E-D4E1667F4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VM</a:t>
            </a:r>
            <a:r>
              <a:rPr lang="ja-JP" altLang="en-US"/>
              <a:t>の起動に</a:t>
            </a:r>
            <a:r>
              <a:rPr lang="en-US" altLang="ja-JP" dirty="0"/>
              <a:t>13</a:t>
            </a:r>
            <a:r>
              <a:rPr lang="ja-JP" altLang="en-US"/>
              <a:t>％のオーバヘッドが確認された</a:t>
            </a:r>
            <a:endParaRPr lang="en-US" altLang="ja-JP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EE4EDA0D-2331-F345-B0E7-1253415283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2649963"/>
            <a:ext cx="4876800" cy="3848100"/>
          </a:xfrm>
          <a:prstGeom prst="rect">
            <a:avLst/>
          </a:prstGeom>
        </p:spPr>
      </p:pic>
      <p:sp>
        <p:nvSpPr>
          <p:cNvPr id="6" name="Rounded Rectangular Callout 5">
            <a:extLst>
              <a:ext uri="{FF2B5EF4-FFF2-40B4-BE49-F238E27FC236}">
                <a16:creationId xmlns:a16="http://schemas.microsoft.com/office/drawing/2014/main" id="{FDCC6190-4668-9A40-9B2D-C95C3EEC0F4D}"/>
              </a:ext>
            </a:extLst>
          </p:cNvPr>
          <p:cNvSpPr/>
          <p:nvPr/>
        </p:nvSpPr>
        <p:spPr>
          <a:xfrm>
            <a:off x="261257" y="4310743"/>
            <a:ext cx="1589315" cy="1338943"/>
          </a:xfrm>
          <a:prstGeom prst="wedgeRoundRectCallout">
            <a:avLst>
              <a:gd name="adj1" fmla="val 90126"/>
              <a:gd name="adj2" fmla="val 58435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rgbClr val="FF0000"/>
                </a:solidFill>
              </a:rPr>
              <a:t>グラフは</a:t>
            </a:r>
            <a:r>
              <a:rPr kumimoji="1" lang="en-US" dirty="0">
                <a:solidFill>
                  <a:srgbClr val="FF0000"/>
                </a:solidFill>
              </a:rPr>
              <a:t>0</a:t>
            </a:r>
            <a:r>
              <a:rPr kumimoji="1" lang="ja-JP" altLang="en-US">
                <a:solidFill>
                  <a:srgbClr val="FF0000"/>
                </a:solidFill>
              </a:rPr>
              <a:t>起点に</a:t>
            </a:r>
            <a:endParaRPr kumimoji="1" lang="en-US" dirty="0">
              <a:solidFill>
                <a:srgbClr val="FF0000"/>
              </a:solidFill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4D58388-620D-CE44-A53B-09FA893DA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AAA2D-9842-0044-AF36-3F48C3C39054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8014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4725F-894E-794F-B247-D372EAFD8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大容量メモリを持つ</a:t>
            </a:r>
            <a:r>
              <a:rPr lang="en-US" altLang="ja-JP" dirty="0"/>
              <a:t>VM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48351-FD78-ED43-8A79-F9173B8C53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IaaS</a:t>
            </a:r>
            <a:r>
              <a:rPr lang="ja-JP" altLang="en-US"/>
              <a:t>型クラウドが普及</a:t>
            </a:r>
            <a:endParaRPr lang="en-US" altLang="ja-JP" dirty="0"/>
          </a:p>
          <a:p>
            <a:pPr lvl="1"/>
            <a:r>
              <a:rPr lang="ja-JP" altLang="en-US"/>
              <a:t>仮想マシン（</a:t>
            </a:r>
            <a:r>
              <a:rPr lang="en-US" altLang="ja-JP" dirty="0"/>
              <a:t>VM</a:t>
            </a:r>
            <a:r>
              <a:rPr lang="ja-JP" altLang="en-US"/>
              <a:t>）をインターネット経由でサービスとして提供</a:t>
            </a:r>
            <a:endParaRPr lang="en-US" altLang="ja-JP" strike="sngStrike" dirty="0"/>
          </a:p>
          <a:p>
            <a:pPr lvl="1"/>
            <a:r>
              <a:rPr lang="ja-JP" altLang="en-US"/>
              <a:t>ユーザは必要な時に必要なだけ利用可能</a:t>
            </a:r>
            <a:endParaRPr lang="en-US" altLang="ja-JP" dirty="0"/>
          </a:p>
          <a:p>
            <a:r>
              <a:rPr lang="ja-JP" altLang="en-US"/>
              <a:t>大容量メモリを持つ</a:t>
            </a:r>
            <a:r>
              <a:rPr lang="en-US" altLang="ja-JP" dirty="0"/>
              <a:t>VM</a:t>
            </a:r>
            <a:r>
              <a:rPr lang="ja-JP" altLang="en-US"/>
              <a:t>も提供</a:t>
            </a:r>
            <a:endParaRPr lang="en-US" altLang="ja-JP" dirty="0"/>
          </a:p>
          <a:p>
            <a:pPr lvl="1"/>
            <a:r>
              <a:rPr lang="ja-JP" altLang="en-US"/>
              <a:t>例：</a:t>
            </a:r>
            <a:r>
              <a:rPr lang="en-US" altLang="ja-JP" dirty="0"/>
              <a:t>Amazon EC2</a:t>
            </a:r>
            <a:r>
              <a:rPr lang="ja-JP" altLang="en-US"/>
              <a:t>は</a:t>
            </a:r>
            <a:r>
              <a:rPr lang="en-US" altLang="ja-JP" dirty="0"/>
              <a:t>12TB</a:t>
            </a:r>
            <a:r>
              <a:rPr lang="ja-JP" altLang="en-US"/>
              <a:t>のメモリを持つ</a:t>
            </a:r>
            <a:r>
              <a:rPr lang="en-US" altLang="ja-JP" dirty="0"/>
              <a:t>VM</a:t>
            </a:r>
            <a:r>
              <a:rPr lang="ja-JP" altLang="en-US"/>
              <a:t>を提供</a:t>
            </a:r>
            <a:endParaRPr lang="en-US" altLang="ja-JP" dirty="0"/>
          </a:p>
          <a:p>
            <a:pPr lvl="1"/>
            <a:r>
              <a:rPr lang="ja-JP" altLang="en-US"/>
              <a:t>ビッグデータの解析などに利用</a:t>
            </a:r>
            <a:endParaRPr lang="en-US" altLang="ja-JP" dirty="0"/>
          </a:p>
          <a:p>
            <a:endParaRPr 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7748D9E8-344D-8F47-B48C-D09EF3AE7014}"/>
              </a:ext>
            </a:extLst>
          </p:cNvPr>
          <p:cNvGrpSpPr/>
          <p:nvPr/>
        </p:nvGrpSpPr>
        <p:grpSpPr>
          <a:xfrm>
            <a:off x="345729" y="4742808"/>
            <a:ext cx="3305908" cy="1606062"/>
            <a:chOff x="1389184" y="4806461"/>
            <a:chExt cx="3305908" cy="1606062"/>
          </a:xfrm>
        </p:grpSpPr>
        <p:sp>
          <p:nvSpPr>
            <p:cNvPr id="5" name="雲 4">
              <a:extLst>
                <a:ext uri="{FF2B5EF4-FFF2-40B4-BE49-F238E27FC236}">
                  <a16:creationId xmlns:a16="http://schemas.microsoft.com/office/drawing/2014/main" id="{5960DB31-1D2E-D74B-9AC2-9405CB160E29}"/>
                </a:ext>
              </a:extLst>
            </p:cNvPr>
            <p:cNvSpPr/>
            <p:nvPr/>
          </p:nvSpPr>
          <p:spPr>
            <a:xfrm>
              <a:off x="1389184" y="4806461"/>
              <a:ext cx="3305908" cy="1606062"/>
            </a:xfrm>
            <a:prstGeom prst="clou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90649ECD-E804-0D4C-ABC8-081BF46A9B1D}"/>
                </a:ext>
              </a:extLst>
            </p:cNvPr>
            <p:cNvSpPr/>
            <p:nvPr/>
          </p:nvSpPr>
          <p:spPr>
            <a:xfrm>
              <a:off x="1986692" y="5357447"/>
              <a:ext cx="818420" cy="728477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b="1" dirty="0">
                  <a:solidFill>
                    <a:schemeClr val="bg1"/>
                  </a:solidFill>
                  <a:latin typeface="+mn-ea"/>
                </a:rPr>
                <a:t>VM</a:t>
              </a:r>
            </a:p>
            <a:p>
              <a:pPr algn="ctr"/>
              <a:r>
                <a:rPr lang="en-US" altLang="ja-JP" sz="2400" b="1" dirty="0">
                  <a:solidFill>
                    <a:schemeClr val="bg1"/>
                  </a:solidFill>
                  <a:latin typeface="+mn-ea"/>
                </a:rPr>
                <a:t>4TB</a:t>
              </a:r>
              <a:endParaRPr kumimoji="1" lang="ja-JP" altLang="en-US" sz="2400" b="1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456119DB-190F-5A47-8CB9-983A03EF82BB}"/>
                </a:ext>
              </a:extLst>
            </p:cNvPr>
            <p:cNvSpPr/>
            <p:nvPr/>
          </p:nvSpPr>
          <p:spPr>
            <a:xfrm>
              <a:off x="3267258" y="5076092"/>
              <a:ext cx="965688" cy="879231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b="1" dirty="0">
                  <a:solidFill>
                    <a:schemeClr val="bg1"/>
                  </a:solidFill>
                  <a:latin typeface="+mn-ea"/>
                </a:rPr>
                <a:t>VM</a:t>
              </a:r>
              <a:endParaRPr lang="en-US" altLang="ja-JP" sz="2400" b="1" dirty="0">
                <a:solidFill>
                  <a:schemeClr val="bg1"/>
                </a:solidFill>
                <a:latin typeface="+mn-ea"/>
              </a:endParaRPr>
            </a:p>
            <a:p>
              <a:pPr algn="ctr"/>
              <a:r>
                <a:rPr kumimoji="1" lang="en-US" altLang="ja-JP" sz="2400" b="1" dirty="0">
                  <a:solidFill>
                    <a:schemeClr val="bg1"/>
                  </a:solidFill>
                  <a:latin typeface="+mn-ea"/>
                </a:rPr>
                <a:t>12TB</a:t>
              </a:r>
              <a:endParaRPr kumimoji="1" lang="ja-JP" altLang="en-US" sz="2400" b="1">
                <a:solidFill>
                  <a:schemeClr val="bg1"/>
                </a:solidFill>
                <a:latin typeface="+mn-ea"/>
              </a:endParaRPr>
            </a:p>
          </p:txBody>
        </p:sp>
      </p:grpSp>
      <p:sp>
        <p:nvSpPr>
          <p:cNvPr id="13" name="左右矢印 12">
            <a:extLst>
              <a:ext uri="{FF2B5EF4-FFF2-40B4-BE49-F238E27FC236}">
                <a16:creationId xmlns:a16="http://schemas.microsoft.com/office/drawing/2014/main" id="{D64689E3-CD47-EF47-9CB2-C14C0A410B02}"/>
              </a:ext>
            </a:extLst>
          </p:cNvPr>
          <p:cNvSpPr/>
          <p:nvPr/>
        </p:nvSpPr>
        <p:spPr>
          <a:xfrm>
            <a:off x="3777860" y="5269522"/>
            <a:ext cx="2384502" cy="584598"/>
          </a:xfrm>
          <a:prstGeom prst="leftRightArrow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rgbClr val="FF0000"/>
                </a:solidFill>
              </a:rPr>
              <a:t>インターネット経由</a:t>
            </a: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179A8567-C68F-A340-A653-2155633F2D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6955" y="4255443"/>
            <a:ext cx="1231900" cy="1231900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88DF9A64-C7B0-CA4D-8386-B0DF612A0F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9962" y="4255443"/>
            <a:ext cx="1231900" cy="1231900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E55DD0F4-499E-7B4F-A6C6-DA7E82387C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2070" y="5249755"/>
            <a:ext cx="1231900" cy="1231900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3E81F711-8395-8F4D-BDAB-9B1BF5D1E9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5077" y="5249755"/>
            <a:ext cx="1231900" cy="1231900"/>
          </a:xfrm>
          <a:prstGeom prst="rect">
            <a:avLst/>
          </a:prstGeom>
        </p:spPr>
      </p:pic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1E5BEF6-E24A-AC45-B274-2A912AE68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AAA2D-9842-0044-AF36-3F48C3C3905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767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71D8D0-2997-1D4E-B30D-E40101F81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VM</a:t>
            </a:r>
            <a:r>
              <a:rPr lang="ja-JP" altLang="en-US"/>
              <a:t>マイグレーション</a:t>
            </a:r>
            <a:endParaRPr lang="ja-JP" altLang="en-US" strike="sngStrike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967C399-77EE-4741-8D48-63376280CC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VM</a:t>
            </a:r>
            <a:r>
              <a:rPr lang="ja-JP" altLang="en-US"/>
              <a:t>を稼働させたまま別のホストへ移動</a:t>
            </a:r>
            <a:endParaRPr lang="en-US" altLang="ja-JP" dirty="0"/>
          </a:p>
          <a:p>
            <a:pPr lvl="1"/>
            <a:r>
              <a:rPr lang="ja-JP" altLang="en-US"/>
              <a:t>サービスを停止することなくホストをメンテナンス可能</a:t>
            </a:r>
            <a:endParaRPr lang="en-US" altLang="ja-JP" dirty="0"/>
          </a:p>
          <a:p>
            <a:r>
              <a:rPr lang="ja-JP" altLang="en-US"/>
              <a:t>移送先ホストに十分な空きメモリが必要</a:t>
            </a:r>
            <a:endParaRPr lang="en-US" altLang="ja-JP" dirty="0"/>
          </a:p>
          <a:p>
            <a:pPr lvl="1"/>
            <a:r>
              <a:rPr lang="ja-JP" altLang="en-US"/>
              <a:t>大容量メモリをもつ</a:t>
            </a:r>
            <a:r>
              <a:rPr lang="en-US" altLang="ja-JP" dirty="0"/>
              <a:t>VM</a:t>
            </a:r>
            <a:r>
              <a:rPr lang="ja-JP" altLang="en-US"/>
              <a:t>の場合、そのようなホストを常に確保しておくのは避けたい</a:t>
            </a:r>
            <a:endParaRPr lang="en-US" altLang="ja-JP" dirty="0"/>
          </a:p>
          <a:p>
            <a:pPr lvl="1"/>
            <a:r>
              <a:rPr lang="ja-JP" altLang="en-US" dirty="0"/>
              <a:t>コストが増加し、運用の自由度が低下</a:t>
            </a:r>
            <a:endParaRPr lang="en-US" altLang="ja-JP" dirty="0"/>
          </a:p>
          <a:p>
            <a:endParaRPr lang="en-US" altLang="ja-JP" dirty="0"/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B810AA0C-557C-5540-8821-3C337D930291}"/>
              </a:ext>
            </a:extLst>
          </p:cNvPr>
          <p:cNvGrpSpPr/>
          <p:nvPr/>
        </p:nvGrpSpPr>
        <p:grpSpPr>
          <a:xfrm>
            <a:off x="836656" y="4033717"/>
            <a:ext cx="7470687" cy="2489199"/>
            <a:chOff x="836264" y="3822702"/>
            <a:chExt cx="7470687" cy="2489199"/>
          </a:xfrm>
        </p:grpSpPr>
        <p:sp>
          <p:nvSpPr>
            <p:cNvPr id="5" name="角丸四角形 4">
              <a:extLst>
                <a:ext uri="{FF2B5EF4-FFF2-40B4-BE49-F238E27FC236}">
                  <a16:creationId xmlns:a16="http://schemas.microsoft.com/office/drawing/2014/main" id="{FFF17782-4796-F940-B11D-6C85861D5055}"/>
                </a:ext>
              </a:extLst>
            </p:cNvPr>
            <p:cNvSpPr/>
            <p:nvPr/>
          </p:nvSpPr>
          <p:spPr>
            <a:xfrm>
              <a:off x="836264" y="4238202"/>
              <a:ext cx="2127313" cy="2073699"/>
            </a:xfrm>
            <a:prstGeom prst="round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3981BBF5-1284-544A-BF41-91F11C21F675}"/>
                </a:ext>
              </a:extLst>
            </p:cNvPr>
            <p:cNvSpPr/>
            <p:nvPr/>
          </p:nvSpPr>
          <p:spPr>
            <a:xfrm>
              <a:off x="1155334" y="4499220"/>
              <a:ext cx="1558533" cy="677624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dirty="0">
                  <a:solidFill>
                    <a:schemeClr val="tx1"/>
                  </a:solidFill>
                  <a:latin typeface="+mn-ea"/>
                </a:rPr>
                <a:t>VM</a:t>
              </a:r>
              <a:r>
                <a:rPr lang="ja-JP" altLang="en-US" sz="2400">
                  <a:solidFill>
                    <a:schemeClr val="tx1"/>
                  </a:solidFill>
                  <a:latin typeface="+mn-ea"/>
                </a:rPr>
                <a:t>本体</a:t>
              </a:r>
              <a:endParaRPr kumimoji="1" lang="ja-JP" altLang="en-US" sz="240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4CEAE4FA-37DC-BC46-8E45-CABB9D237CB5}"/>
                </a:ext>
              </a:extLst>
            </p:cNvPr>
            <p:cNvSpPr/>
            <p:nvPr/>
          </p:nvSpPr>
          <p:spPr>
            <a:xfrm>
              <a:off x="1149198" y="5354316"/>
              <a:ext cx="1558533" cy="677624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400">
                  <a:solidFill>
                    <a:schemeClr val="tx1"/>
                  </a:solidFill>
                  <a:latin typeface="+mn-ea"/>
                </a:rPr>
                <a:t>メモリ</a:t>
              </a:r>
              <a:endParaRPr kumimoji="1" lang="ja-JP" altLang="en-US" sz="240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8A76EB1A-46B3-FE46-80FA-3A760871F597}"/>
                </a:ext>
              </a:extLst>
            </p:cNvPr>
            <p:cNvSpPr txBox="1"/>
            <p:nvPr/>
          </p:nvSpPr>
          <p:spPr>
            <a:xfrm>
              <a:off x="1028217" y="3822704"/>
              <a:ext cx="1667444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100" b="1">
                  <a:latin typeface="+mn-ea"/>
                </a:rPr>
                <a:t>移送元ホスト</a:t>
              </a:r>
            </a:p>
          </p:txBody>
        </p:sp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621E3B57-CA99-1C46-A0C2-C9D7057D2BE5}"/>
                </a:ext>
              </a:extLst>
            </p:cNvPr>
            <p:cNvGrpSpPr/>
            <p:nvPr/>
          </p:nvGrpSpPr>
          <p:grpSpPr>
            <a:xfrm>
              <a:off x="6179638" y="3822702"/>
              <a:ext cx="2127313" cy="2489197"/>
              <a:chOff x="508000" y="1957108"/>
              <a:chExt cx="2201521" cy="2939104"/>
            </a:xfrm>
          </p:grpSpPr>
          <p:sp>
            <p:nvSpPr>
              <p:cNvPr id="12" name="角丸四角形 11">
                <a:extLst>
                  <a:ext uri="{FF2B5EF4-FFF2-40B4-BE49-F238E27FC236}">
                    <a16:creationId xmlns:a16="http://schemas.microsoft.com/office/drawing/2014/main" id="{3034DD43-4F0F-DC42-98B8-598E5EB6EE3C}"/>
                  </a:ext>
                </a:extLst>
              </p:cNvPr>
              <p:cNvSpPr/>
              <p:nvPr/>
            </p:nvSpPr>
            <p:spPr>
              <a:xfrm>
                <a:off x="508000" y="2447705"/>
                <a:ext cx="2201521" cy="2448507"/>
              </a:xfrm>
              <a:prstGeom prst="round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  <a:latin typeface="+mn-ea"/>
                </a:endParaRPr>
              </a:p>
            </p:txBody>
          </p:sp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33FAE400-7668-ED48-A4F2-73B4106DD89A}"/>
                  </a:ext>
                </a:extLst>
              </p:cNvPr>
              <p:cNvSpPr txBox="1"/>
              <p:nvPr/>
            </p:nvSpPr>
            <p:spPr>
              <a:xfrm>
                <a:off x="706649" y="1957108"/>
                <a:ext cx="1725610" cy="4905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2100" b="1">
                    <a:latin typeface="+mn-ea"/>
                  </a:rPr>
                  <a:t>移送先ホスト</a:t>
                </a:r>
              </a:p>
            </p:txBody>
          </p:sp>
        </p:grpSp>
        <p:sp>
          <p:nvSpPr>
            <p:cNvPr id="10" name="右矢印 9">
              <a:extLst>
                <a:ext uri="{FF2B5EF4-FFF2-40B4-BE49-F238E27FC236}">
                  <a16:creationId xmlns:a16="http://schemas.microsoft.com/office/drawing/2014/main" id="{5211B860-61FB-9649-886D-3357A9CA10AC}"/>
                </a:ext>
              </a:extLst>
            </p:cNvPr>
            <p:cNvSpPr/>
            <p:nvPr/>
          </p:nvSpPr>
          <p:spPr>
            <a:xfrm>
              <a:off x="3604352" y="4936237"/>
              <a:ext cx="1934511" cy="677624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+mn-ea"/>
              </a:endParaRP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400BA521-0F38-BE4A-81D1-8AC040B63323}"/>
                </a:ext>
              </a:extLst>
            </p:cNvPr>
            <p:cNvSpPr txBox="1"/>
            <p:nvPr/>
          </p:nvSpPr>
          <p:spPr>
            <a:xfrm>
              <a:off x="3458161" y="4601244"/>
              <a:ext cx="194796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>
                  <a:latin typeface="+mn-ea"/>
                </a:rPr>
                <a:t>マイグレーション</a:t>
              </a:r>
            </a:p>
          </p:txBody>
        </p:sp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67E6F47D-7EBB-1B4E-B1BF-ADCAC7B96975}"/>
                </a:ext>
              </a:extLst>
            </p:cNvPr>
            <p:cNvSpPr/>
            <p:nvPr/>
          </p:nvSpPr>
          <p:spPr>
            <a:xfrm>
              <a:off x="6471760" y="4393066"/>
              <a:ext cx="1565335" cy="395502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/>
                  </a:solidFill>
                  <a:latin typeface="+mn-ea"/>
                </a:rPr>
                <a:t>VM1</a:t>
              </a:r>
              <a:endParaRPr kumimoji="1" lang="ja-JP" altLang="en-US" b="1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28EE347B-589B-7A4C-AB6B-DA2C094D79C3}"/>
                </a:ext>
              </a:extLst>
            </p:cNvPr>
            <p:cNvSpPr/>
            <p:nvPr/>
          </p:nvSpPr>
          <p:spPr>
            <a:xfrm>
              <a:off x="6471760" y="4865459"/>
              <a:ext cx="1132198" cy="608910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>
                  <a:solidFill>
                    <a:schemeClr val="tx1"/>
                  </a:solidFill>
                  <a:latin typeface="+mn-ea"/>
                </a:rPr>
                <a:t>VM</a:t>
              </a:r>
              <a:r>
                <a:rPr lang="en-US" altLang="ja-JP" b="1" dirty="0">
                  <a:solidFill>
                    <a:schemeClr val="tx1"/>
                  </a:solidFill>
                  <a:latin typeface="+mn-ea"/>
                </a:rPr>
                <a:t>2</a:t>
              </a:r>
              <a:endParaRPr kumimoji="1" lang="ja-JP" altLang="en-US" b="1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15" name="角丸四角形 14">
              <a:extLst>
                <a:ext uri="{FF2B5EF4-FFF2-40B4-BE49-F238E27FC236}">
                  <a16:creationId xmlns:a16="http://schemas.microsoft.com/office/drawing/2014/main" id="{14ED815C-AB40-C14D-857B-946BBEE795AC}"/>
                </a:ext>
              </a:extLst>
            </p:cNvPr>
            <p:cNvSpPr/>
            <p:nvPr/>
          </p:nvSpPr>
          <p:spPr>
            <a:xfrm>
              <a:off x="6421675" y="5621006"/>
              <a:ext cx="1700324" cy="56310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>
                  <a:solidFill>
                    <a:schemeClr val="tx1"/>
                  </a:solidFill>
                  <a:latin typeface="+mn-ea"/>
                </a:rPr>
                <a:t>空きメモリ</a:t>
              </a:r>
            </a:p>
          </p:txBody>
        </p:sp>
      </p:grpSp>
      <p:sp>
        <p:nvSpPr>
          <p:cNvPr id="16" name="スライド番号プレースホルダー 15">
            <a:extLst>
              <a:ext uri="{FF2B5EF4-FFF2-40B4-BE49-F238E27FC236}">
                <a16:creationId xmlns:a16="http://schemas.microsoft.com/office/drawing/2014/main" id="{DFB3B83C-8B44-A748-A603-2971B0BC6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AAA2D-9842-0044-AF36-3F48C3C3905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8607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6D599-9ADB-B145-B987-7444DC7B7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分割マイグレーション</a:t>
            </a:r>
            <a:r>
              <a:rPr lang="en-US" altLang="ja-JP" dirty="0"/>
              <a:t> </a:t>
            </a:r>
            <a:r>
              <a:rPr lang="en-US" altLang="ja-JP" sz="2400" dirty="0"/>
              <a:t>[</a:t>
            </a:r>
            <a:r>
              <a:rPr lang="en-US" altLang="ja-JP" sz="2400" dirty="0" err="1"/>
              <a:t>Suetake</a:t>
            </a:r>
            <a:r>
              <a:rPr lang="en-US" altLang="ja-JP" sz="2400" dirty="0"/>
              <a:t> et al.'18]</a:t>
            </a:r>
            <a:endParaRPr lang="ja-JP" alt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A9CAF96-D914-6F4F-8FC1-1CD644253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VM</a:t>
            </a:r>
            <a:r>
              <a:rPr lang="ja-JP" altLang="en-US"/>
              <a:t>を分割して複数のホストへマイグレーション</a:t>
            </a:r>
            <a:endParaRPr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/>
              <a:t>本体と</a:t>
            </a:r>
            <a:r>
              <a:rPr lang="en-US" altLang="ja-JP" dirty="0"/>
              <a:t>VM</a:t>
            </a:r>
            <a:r>
              <a:rPr lang="ja-JP" altLang="en-US"/>
              <a:t>がアクセスすることが予測されるメモリをメインホストへ転送</a:t>
            </a:r>
            <a:endParaRPr lang="en-US" altLang="ja-JP" dirty="0"/>
          </a:p>
          <a:p>
            <a:pPr lvl="1"/>
            <a:r>
              <a:rPr lang="ja-JP" altLang="en-US"/>
              <a:t>メインホストに入りきらないメモリはサブホストへ転送</a:t>
            </a:r>
            <a:endParaRPr lang="en-US" altLang="ja-JP" dirty="0"/>
          </a:p>
          <a:p>
            <a:r>
              <a:rPr lang="ja-JP" altLang="en-US"/>
              <a:t>大容量メモリを転送するには時間がかかる</a:t>
            </a:r>
          </a:p>
          <a:p>
            <a:endParaRPr lang="en-US" dirty="0"/>
          </a:p>
        </p:txBody>
      </p:sp>
      <p:sp>
        <p:nvSpPr>
          <p:cNvPr id="4" name="角丸四角形 3">
            <a:extLst>
              <a:ext uri="{FF2B5EF4-FFF2-40B4-BE49-F238E27FC236}">
                <a16:creationId xmlns:a16="http://schemas.microsoft.com/office/drawing/2014/main" id="{7C76226B-FD6A-DB45-B683-EDCC40984D7E}"/>
              </a:ext>
            </a:extLst>
          </p:cNvPr>
          <p:cNvSpPr/>
          <p:nvPr/>
        </p:nvSpPr>
        <p:spPr>
          <a:xfrm>
            <a:off x="385745" y="4234004"/>
            <a:ext cx="2224084" cy="1605734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+mn-ea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DC65E10-6CCF-AC47-9452-26752DDD7F09}"/>
              </a:ext>
            </a:extLst>
          </p:cNvPr>
          <p:cNvSpPr/>
          <p:nvPr/>
        </p:nvSpPr>
        <p:spPr>
          <a:xfrm>
            <a:off x="710611" y="4446471"/>
            <a:ext cx="1586846" cy="41165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>
                <a:solidFill>
                  <a:schemeClr val="tx1"/>
                </a:solidFill>
                <a:latin typeface="+mn-ea"/>
              </a:rPr>
              <a:t>VM</a:t>
            </a:r>
            <a:r>
              <a:rPr kumimoji="1" lang="ja-JP" altLang="en-US" sz="2400" dirty="0">
                <a:solidFill>
                  <a:schemeClr val="tx1"/>
                </a:solidFill>
                <a:latin typeface="+mn-ea"/>
              </a:rPr>
              <a:t>本体</a:t>
            </a:r>
            <a:endParaRPr kumimoji="1" lang="ja-JP" altLang="en-US" sz="240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1470A11-9050-7745-9C18-A5015AEAA9BB}"/>
              </a:ext>
            </a:extLst>
          </p:cNvPr>
          <p:cNvSpPr txBox="1"/>
          <p:nvPr/>
        </p:nvSpPr>
        <p:spPr>
          <a:xfrm>
            <a:off x="612082" y="3805304"/>
            <a:ext cx="166744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100" b="1">
                <a:latin typeface="+mn-ea"/>
              </a:rPr>
              <a:t>移送元ホスト</a:t>
            </a:r>
          </a:p>
        </p:txBody>
      </p:sp>
      <p:sp>
        <p:nvSpPr>
          <p:cNvPr id="17" name="角丸四角形 16">
            <a:extLst>
              <a:ext uri="{FF2B5EF4-FFF2-40B4-BE49-F238E27FC236}">
                <a16:creationId xmlns:a16="http://schemas.microsoft.com/office/drawing/2014/main" id="{A84F643E-4773-FE42-9E06-9BC8EF6832C2}"/>
              </a:ext>
            </a:extLst>
          </p:cNvPr>
          <p:cNvSpPr/>
          <p:nvPr/>
        </p:nvSpPr>
        <p:spPr>
          <a:xfrm>
            <a:off x="3683748" y="4234003"/>
            <a:ext cx="2224085" cy="1605734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+mn-ea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214829F8-AA8E-FE4D-9D75-BFE6BC69F27C}"/>
              </a:ext>
            </a:extLst>
          </p:cNvPr>
          <p:cNvSpPr/>
          <p:nvPr/>
        </p:nvSpPr>
        <p:spPr>
          <a:xfrm>
            <a:off x="4008614" y="4446470"/>
            <a:ext cx="1586847" cy="41165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>
                <a:solidFill>
                  <a:schemeClr val="tx1"/>
                </a:solidFill>
                <a:latin typeface="+mn-ea"/>
              </a:rPr>
              <a:t>VM</a:t>
            </a:r>
            <a:r>
              <a:rPr kumimoji="1" lang="ja-JP" altLang="en-US" sz="2400" dirty="0">
                <a:solidFill>
                  <a:schemeClr val="tx1"/>
                </a:solidFill>
                <a:latin typeface="+mn-ea"/>
              </a:rPr>
              <a:t>本体</a:t>
            </a:r>
            <a:endParaRPr kumimoji="1" lang="ja-JP" altLang="en-US" sz="240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FAC7B0E-C941-DD47-9164-56B72EAF8E8F}"/>
              </a:ext>
            </a:extLst>
          </p:cNvPr>
          <p:cNvSpPr txBox="1"/>
          <p:nvPr/>
        </p:nvSpPr>
        <p:spPr>
          <a:xfrm>
            <a:off x="3467893" y="3807662"/>
            <a:ext cx="231826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100" b="1">
                <a:latin typeface="+mn-ea"/>
              </a:rPr>
              <a:t>移送先メインホスト</a:t>
            </a:r>
          </a:p>
        </p:txBody>
      </p:sp>
      <p:sp>
        <p:nvSpPr>
          <p:cNvPr id="23" name="角丸四角形 22">
            <a:extLst>
              <a:ext uri="{FF2B5EF4-FFF2-40B4-BE49-F238E27FC236}">
                <a16:creationId xmlns:a16="http://schemas.microsoft.com/office/drawing/2014/main" id="{785068D3-E3A1-8B4B-B028-29DE1B26D54B}"/>
              </a:ext>
            </a:extLst>
          </p:cNvPr>
          <p:cNvSpPr/>
          <p:nvPr/>
        </p:nvSpPr>
        <p:spPr>
          <a:xfrm>
            <a:off x="6501976" y="4234003"/>
            <a:ext cx="2224084" cy="1605736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+mn-ea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7F4C3666-973F-5142-BB04-2C77B68EFC7D}"/>
              </a:ext>
            </a:extLst>
          </p:cNvPr>
          <p:cNvSpPr txBox="1"/>
          <p:nvPr/>
        </p:nvSpPr>
        <p:spPr>
          <a:xfrm>
            <a:off x="6436951" y="3805305"/>
            <a:ext cx="217719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100" b="1">
                <a:latin typeface="+mn-ea"/>
              </a:rPr>
              <a:t>移送先サブホスト</a:t>
            </a:r>
          </a:p>
        </p:txBody>
      </p:sp>
      <p:sp>
        <p:nvSpPr>
          <p:cNvPr id="28" name="テキスト ボックス 7">
            <a:extLst>
              <a:ext uri="{FF2B5EF4-FFF2-40B4-BE49-F238E27FC236}">
                <a16:creationId xmlns:a16="http://schemas.microsoft.com/office/drawing/2014/main" id="{ECF4D56D-6EE6-C348-9BDC-8A9639733747}"/>
              </a:ext>
            </a:extLst>
          </p:cNvPr>
          <p:cNvSpPr txBox="1"/>
          <p:nvPr/>
        </p:nvSpPr>
        <p:spPr>
          <a:xfrm>
            <a:off x="1397840" y="5961506"/>
            <a:ext cx="27959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/>
              <a:t>アクセスされそうなメモリ</a:t>
            </a:r>
          </a:p>
        </p:txBody>
      </p:sp>
      <p:cxnSp>
        <p:nvCxnSpPr>
          <p:cNvPr id="29" name="カギ線コネクタ 8">
            <a:extLst>
              <a:ext uri="{FF2B5EF4-FFF2-40B4-BE49-F238E27FC236}">
                <a16:creationId xmlns:a16="http://schemas.microsoft.com/office/drawing/2014/main" id="{0DF3446B-47B1-AA44-83C2-3BD453966B50}"/>
              </a:ext>
            </a:extLst>
          </p:cNvPr>
          <p:cNvCxnSpPr>
            <a:cxnSpLocks/>
          </p:cNvCxnSpPr>
          <p:nvPr/>
        </p:nvCxnSpPr>
        <p:spPr>
          <a:xfrm rot="16200000" flipH="1">
            <a:off x="2612424" y="4691024"/>
            <a:ext cx="451027" cy="2853079"/>
          </a:xfrm>
          <a:prstGeom prst="bentConnector2">
            <a:avLst/>
          </a:prstGeom>
          <a:ln w="793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9">
            <a:extLst>
              <a:ext uri="{FF2B5EF4-FFF2-40B4-BE49-F238E27FC236}">
                <a16:creationId xmlns:a16="http://schemas.microsoft.com/office/drawing/2014/main" id="{64456EA0-5164-3A46-8090-FC7B707CBC03}"/>
              </a:ext>
            </a:extLst>
          </p:cNvPr>
          <p:cNvCxnSpPr>
            <a:cxnSpLocks/>
          </p:cNvCxnSpPr>
          <p:nvPr/>
        </p:nvCxnSpPr>
        <p:spPr>
          <a:xfrm flipV="1">
            <a:off x="4226143" y="5892048"/>
            <a:ext cx="13007" cy="488105"/>
          </a:xfrm>
          <a:prstGeom prst="straightConnector1">
            <a:avLst/>
          </a:prstGeom>
          <a:ln w="793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カギ線コネクタ 10">
            <a:extLst>
              <a:ext uri="{FF2B5EF4-FFF2-40B4-BE49-F238E27FC236}">
                <a16:creationId xmlns:a16="http://schemas.microsoft.com/office/drawing/2014/main" id="{B41F516E-08D6-CA41-BF48-BB59BBED2C33}"/>
              </a:ext>
            </a:extLst>
          </p:cNvPr>
          <p:cNvCxnSpPr>
            <a:cxnSpLocks/>
          </p:cNvCxnSpPr>
          <p:nvPr/>
        </p:nvCxnSpPr>
        <p:spPr>
          <a:xfrm>
            <a:off x="1150222" y="5892048"/>
            <a:ext cx="6730975" cy="644539"/>
          </a:xfrm>
          <a:prstGeom prst="bentConnector3">
            <a:avLst>
              <a:gd name="adj1" fmla="val 576"/>
            </a:avLst>
          </a:prstGeom>
          <a:ln w="793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11">
            <a:extLst>
              <a:ext uri="{FF2B5EF4-FFF2-40B4-BE49-F238E27FC236}">
                <a16:creationId xmlns:a16="http://schemas.microsoft.com/office/drawing/2014/main" id="{6326A1DC-05FB-5248-8A3A-B78E889B4B0F}"/>
              </a:ext>
            </a:extLst>
          </p:cNvPr>
          <p:cNvCxnSpPr>
            <a:cxnSpLocks/>
          </p:cNvCxnSpPr>
          <p:nvPr/>
        </p:nvCxnSpPr>
        <p:spPr>
          <a:xfrm flipV="1">
            <a:off x="7867638" y="5892049"/>
            <a:ext cx="0" cy="644538"/>
          </a:xfrm>
          <a:prstGeom prst="straightConnector1">
            <a:avLst/>
          </a:prstGeom>
          <a:ln w="793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12">
            <a:extLst>
              <a:ext uri="{FF2B5EF4-FFF2-40B4-BE49-F238E27FC236}">
                <a16:creationId xmlns:a16="http://schemas.microsoft.com/office/drawing/2014/main" id="{8CDB49A1-7014-7A4A-9D86-8F781CC3A8B2}"/>
              </a:ext>
            </a:extLst>
          </p:cNvPr>
          <p:cNvSpPr txBox="1"/>
          <p:nvPr/>
        </p:nvSpPr>
        <p:spPr>
          <a:xfrm>
            <a:off x="5159141" y="5980043"/>
            <a:ext cx="20537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/>
              <a:t>それ以外のメモリ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9C478E2-875A-8D4A-9CEB-E32E515E4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AAA2D-9842-0044-AF36-3F48C3C39054}" type="slidenum">
              <a:rPr kumimoji="1" lang="ja-JP" altLang="en-US" smtClean="0"/>
              <a:t>4</a:t>
            </a:fld>
            <a:endParaRPr kumimoji="1" lang="ja-JP" altLang="en-US"/>
          </a:p>
        </p:txBody>
      </p: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02F2BAEF-4FA3-114F-9901-116C61BE0690}"/>
              </a:ext>
            </a:extLst>
          </p:cNvPr>
          <p:cNvGrpSpPr/>
          <p:nvPr/>
        </p:nvGrpSpPr>
        <p:grpSpPr>
          <a:xfrm>
            <a:off x="4794830" y="5245835"/>
            <a:ext cx="694791" cy="514545"/>
            <a:chOff x="2759178" y="5325194"/>
            <a:chExt cx="694791" cy="514545"/>
          </a:xfrm>
        </p:grpSpPr>
        <p:sp>
          <p:nvSpPr>
            <p:cNvPr id="48" name="正方形/長方形 47">
              <a:extLst>
                <a:ext uri="{FF2B5EF4-FFF2-40B4-BE49-F238E27FC236}">
                  <a16:creationId xmlns:a16="http://schemas.microsoft.com/office/drawing/2014/main" id="{1C9FA8D2-678A-AF45-B3A0-189161216079}"/>
                </a:ext>
              </a:extLst>
            </p:cNvPr>
            <p:cNvSpPr/>
            <p:nvPr/>
          </p:nvSpPr>
          <p:spPr>
            <a:xfrm>
              <a:off x="2759178" y="5325194"/>
              <a:ext cx="356260" cy="514545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solidFill>
                  <a:schemeClr val="tx1"/>
                </a:solidFill>
              </a:endParaRPr>
            </a:p>
          </p:txBody>
        </p:sp>
        <p:sp>
          <p:nvSpPr>
            <p:cNvPr id="49" name="正方形/長方形 48">
              <a:extLst>
                <a:ext uri="{FF2B5EF4-FFF2-40B4-BE49-F238E27FC236}">
                  <a16:creationId xmlns:a16="http://schemas.microsoft.com/office/drawing/2014/main" id="{56EAC0D7-8F88-ED4A-B684-6ECCB0BD7288}"/>
                </a:ext>
              </a:extLst>
            </p:cNvPr>
            <p:cNvSpPr/>
            <p:nvPr/>
          </p:nvSpPr>
          <p:spPr>
            <a:xfrm>
              <a:off x="3097709" y="5325194"/>
              <a:ext cx="356260" cy="514545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solidFill>
                  <a:schemeClr val="tx1"/>
                </a:solidFill>
              </a:endParaRPr>
            </a:p>
          </p:txBody>
        </p:sp>
      </p:grp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0A985723-E603-9C46-8AAA-5518252AFCD4}"/>
              </a:ext>
            </a:extLst>
          </p:cNvPr>
          <p:cNvGrpSpPr/>
          <p:nvPr/>
        </p:nvGrpSpPr>
        <p:grpSpPr>
          <a:xfrm>
            <a:off x="6920186" y="5245834"/>
            <a:ext cx="694791" cy="514545"/>
            <a:chOff x="2066306" y="5325194"/>
            <a:chExt cx="694791" cy="514545"/>
          </a:xfrm>
        </p:grpSpPr>
        <p:sp>
          <p:nvSpPr>
            <p:cNvPr id="51" name="正方形/長方形 50">
              <a:extLst>
                <a:ext uri="{FF2B5EF4-FFF2-40B4-BE49-F238E27FC236}">
                  <a16:creationId xmlns:a16="http://schemas.microsoft.com/office/drawing/2014/main" id="{340FD564-6886-7C43-B77B-4B7FD059FC08}"/>
                </a:ext>
              </a:extLst>
            </p:cNvPr>
            <p:cNvSpPr/>
            <p:nvPr/>
          </p:nvSpPr>
          <p:spPr>
            <a:xfrm>
              <a:off x="2066306" y="5325194"/>
              <a:ext cx="356260" cy="514545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solidFill>
                  <a:schemeClr val="tx1"/>
                </a:solidFill>
              </a:endParaRPr>
            </a:p>
          </p:txBody>
        </p:sp>
        <p:sp>
          <p:nvSpPr>
            <p:cNvPr id="52" name="正方形/長方形 51">
              <a:extLst>
                <a:ext uri="{FF2B5EF4-FFF2-40B4-BE49-F238E27FC236}">
                  <a16:creationId xmlns:a16="http://schemas.microsoft.com/office/drawing/2014/main" id="{5327EBAF-8D12-D542-B204-25A7690A36F3}"/>
                </a:ext>
              </a:extLst>
            </p:cNvPr>
            <p:cNvSpPr/>
            <p:nvPr/>
          </p:nvSpPr>
          <p:spPr>
            <a:xfrm>
              <a:off x="2404837" y="5325194"/>
              <a:ext cx="356260" cy="514545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solidFill>
                  <a:schemeClr val="tx1"/>
                </a:solidFill>
              </a:endParaRPr>
            </a:p>
          </p:txBody>
        </p:sp>
      </p:grp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FE490B3F-72E2-9843-8ACA-C4FFF0491DF3}"/>
              </a:ext>
            </a:extLst>
          </p:cNvPr>
          <p:cNvSpPr txBox="1"/>
          <p:nvPr/>
        </p:nvSpPr>
        <p:spPr>
          <a:xfrm>
            <a:off x="3696242" y="4868969"/>
            <a:ext cx="1309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n-ea"/>
              </a:rPr>
              <a:t>VM</a:t>
            </a:r>
            <a:r>
              <a:rPr kumimoji="1" lang="ja-JP" altLang="en-US">
                <a:latin typeface="+mn-ea"/>
              </a:rPr>
              <a:t>のメモリ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C1B97EBA-003F-1C40-81B5-713152939138}"/>
              </a:ext>
            </a:extLst>
          </p:cNvPr>
          <p:cNvSpPr txBox="1"/>
          <p:nvPr/>
        </p:nvSpPr>
        <p:spPr>
          <a:xfrm>
            <a:off x="6523060" y="4856288"/>
            <a:ext cx="1309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n-ea"/>
              </a:rPr>
              <a:t>VM</a:t>
            </a:r>
            <a:r>
              <a:rPr kumimoji="1" lang="ja-JP" altLang="en-US">
                <a:latin typeface="+mn-ea"/>
              </a:rPr>
              <a:t>のメモリ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DDC079D6-7118-3F4C-9078-F55A4E76A0EE}"/>
              </a:ext>
            </a:extLst>
          </p:cNvPr>
          <p:cNvGrpSpPr/>
          <p:nvPr/>
        </p:nvGrpSpPr>
        <p:grpSpPr>
          <a:xfrm>
            <a:off x="803955" y="5238314"/>
            <a:ext cx="694791" cy="514545"/>
            <a:chOff x="803955" y="5238314"/>
            <a:chExt cx="694791" cy="514545"/>
          </a:xfrm>
        </p:grpSpPr>
        <p:sp>
          <p:nvSpPr>
            <p:cNvPr id="40" name="正方形/長方形 39">
              <a:extLst>
                <a:ext uri="{FF2B5EF4-FFF2-40B4-BE49-F238E27FC236}">
                  <a16:creationId xmlns:a16="http://schemas.microsoft.com/office/drawing/2014/main" id="{CCF26564-32CD-324B-B59C-35EB400E6AB2}"/>
                </a:ext>
              </a:extLst>
            </p:cNvPr>
            <p:cNvSpPr/>
            <p:nvPr/>
          </p:nvSpPr>
          <p:spPr>
            <a:xfrm>
              <a:off x="803955" y="5238314"/>
              <a:ext cx="356260" cy="51454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/>
                  </a:solidFill>
                </a:rPr>
                <a:t>1</a:t>
              </a:r>
              <a:endParaRPr kumimoji="1" lang="ja-JP" altLang="en-US" b="1">
                <a:solidFill>
                  <a:schemeClr val="tx1"/>
                </a:solidFill>
              </a:endParaRPr>
            </a:p>
          </p:txBody>
        </p:sp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id="{A9864B29-FDBD-FE4B-BBB6-12786923B25A}"/>
                </a:ext>
              </a:extLst>
            </p:cNvPr>
            <p:cNvSpPr/>
            <p:nvPr/>
          </p:nvSpPr>
          <p:spPr>
            <a:xfrm>
              <a:off x="1142486" y="5238314"/>
              <a:ext cx="356260" cy="51454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/>
                  </a:solidFill>
                </a:rPr>
                <a:t>2</a:t>
              </a:r>
              <a:endParaRPr kumimoji="1" lang="ja-JP" altLang="en-US" b="1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11BCD188-2396-7843-9731-01F3657A97D1}"/>
              </a:ext>
            </a:extLst>
          </p:cNvPr>
          <p:cNvGrpSpPr/>
          <p:nvPr/>
        </p:nvGrpSpPr>
        <p:grpSpPr>
          <a:xfrm>
            <a:off x="1496827" y="5238314"/>
            <a:ext cx="694791" cy="514545"/>
            <a:chOff x="1496827" y="5238314"/>
            <a:chExt cx="694791" cy="514545"/>
          </a:xfrm>
        </p:grpSpPr>
        <p:sp>
          <p:nvSpPr>
            <p:cNvPr id="42" name="正方形/長方形 41">
              <a:extLst>
                <a:ext uri="{FF2B5EF4-FFF2-40B4-BE49-F238E27FC236}">
                  <a16:creationId xmlns:a16="http://schemas.microsoft.com/office/drawing/2014/main" id="{33C36694-22EF-1843-BDE0-0F51A20D92F8}"/>
                </a:ext>
              </a:extLst>
            </p:cNvPr>
            <p:cNvSpPr/>
            <p:nvPr/>
          </p:nvSpPr>
          <p:spPr>
            <a:xfrm>
              <a:off x="1496827" y="5238314"/>
              <a:ext cx="356260" cy="51454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/>
                  </a:solidFill>
                </a:rPr>
                <a:t>3</a:t>
              </a:r>
              <a:endParaRPr kumimoji="1" lang="ja-JP" altLang="en-US" b="1">
                <a:solidFill>
                  <a:schemeClr val="tx1"/>
                </a:solidFill>
              </a:endParaRPr>
            </a:p>
          </p:txBody>
        </p:sp>
        <p:sp>
          <p:nvSpPr>
            <p:cNvPr id="43" name="正方形/長方形 42">
              <a:extLst>
                <a:ext uri="{FF2B5EF4-FFF2-40B4-BE49-F238E27FC236}">
                  <a16:creationId xmlns:a16="http://schemas.microsoft.com/office/drawing/2014/main" id="{D21BB63A-2BDC-724E-A853-286013A81353}"/>
                </a:ext>
              </a:extLst>
            </p:cNvPr>
            <p:cNvSpPr/>
            <p:nvPr/>
          </p:nvSpPr>
          <p:spPr>
            <a:xfrm>
              <a:off x="1835358" y="5238314"/>
              <a:ext cx="356260" cy="51454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/>
                  </a:solidFill>
                </a:rPr>
                <a:t>4</a:t>
              </a:r>
              <a:endParaRPr kumimoji="1" lang="ja-JP" altLang="en-US" b="1">
                <a:solidFill>
                  <a:schemeClr val="tx1"/>
                </a:solidFill>
              </a:endParaRPr>
            </a:p>
          </p:txBody>
        </p:sp>
      </p:grp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9236C4D-20CA-E143-BE6A-52822DB5BC39}"/>
              </a:ext>
            </a:extLst>
          </p:cNvPr>
          <p:cNvSpPr txBox="1"/>
          <p:nvPr/>
        </p:nvSpPr>
        <p:spPr>
          <a:xfrm>
            <a:off x="431604" y="4871327"/>
            <a:ext cx="1309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n-ea"/>
              </a:rPr>
              <a:t>VM</a:t>
            </a:r>
            <a:r>
              <a:rPr kumimoji="1" lang="ja-JP" altLang="en-US">
                <a:latin typeface="+mn-ea"/>
              </a:rPr>
              <a:t>のメモリ</a:t>
            </a:r>
          </a:p>
        </p:txBody>
      </p:sp>
    </p:spTree>
    <p:extLst>
      <p:ext uri="{BB962C8B-B14F-4D97-AF65-F5344CB8AC3E}">
        <p14:creationId xmlns:p14="http://schemas.microsoft.com/office/powerpoint/2010/main" val="3284055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1.11111E-6 L 0.36146 -0.0004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73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1.11111E-6 L 0.66927 -0.0004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455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00A35AF4-B9E5-694C-98FB-53E6C3C9DA24}"/>
              </a:ext>
            </a:extLst>
          </p:cNvPr>
          <p:cNvSpPr/>
          <p:nvPr/>
        </p:nvSpPr>
        <p:spPr>
          <a:xfrm>
            <a:off x="2551132" y="5403151"/>
            <a:ext cx="356260" cy="51454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tx1"/>
              </a:solidFill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A27B107B-2836-3D46-962B-B3D0EA533EFE}"/>
              </a:ext>
            </a:extLst>
          </p:cNvPr>
          <p:cNvSpPr/>
          <p:nvPr/>
        </p:nvSpPr>
        <p:spPr>
          <a:xfrm>
            <a:off x="6594223" y="5409036"/>
            <a:ext cx="356260" cy="51454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tx1"/>
              </a:solidFill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3C11923-2DA7-1C4D-9308-390C3E1B4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リモートページング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D9F3274-5883-9D4D-925F-98F13B9E6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マイグレーション後の</a:t>
            </a:r>
            <a:r>
              <a:rPr lang="en-US" altLang="ja-JP" dirty="0"/>
              <a:t>VM</a:t>
            </a:r>
            <a:r>
              <a:rPr lang="ja-JP" altLang="en-US"/>
              <a:t>は複数のホストにまたがって動作</a:t>
            </a:r>
            <a:endParaRPr lang="en-US" altLang="ja-JP" dirty="0"/>
          </a:p>
          <a:p>
            <a:pPr lvl="1"/>
            <a:r>
              <a:rPr lang="ja-JP" altLang="en-US"/>
              <a:t>メインホスト上の</a:t>
            </a:r>
            <a:r>
              <a:rPr lang="en-US" altLang="ja-JP" dirty="0"/>
              <a:t>VM</a:t>
            </a:r>
            <a:r>
              <a:rPr lang="ja-JP" altLang="en-US"/>
              <a:t>本体はリモートページングを行う</a:t>
            </a:r>
            <a:endParaRPr lang="en-US" altLang="ja-JP" dirty="0"/>
          </a:p>
          <a:p>
            <a:pPr lvl="1"/>
            <a:r>
              <a:rPr lang="ja-JP" altLang="en-US"/>
              <a:t>必要なメモリをサブホストから取得（ページイン）</a:t>
            </a:r>
            <a:endParaRPr lang="en-US" altLang="ja-JP" dirty="0"/>
          </a:p>
          <a:p>
            <a:pPr lvl="1"/>
            <a:r>
              <a:rPr lang="ja-JP" altLang="en-US"/>
              <a:t>不要なメモリをサブホストへ転送（ページアウト）</a:t>
            </a:r>
            <a:endParaRPr lang="en-US" altLang="ja-JP" dirty="0"/>
          </a:p>
          <a:p>
            <a:r>
              <a:rPr lang="ja-JP" altLang="en-US"/>
              <a:t>リモートページングのオーバヘッドが大きい</a:t>
            </a:r>
            <a:endParaRPr lang="en-US" altLang="ja-JP" dirty="0"/>
          </a:p>
          <a:p>
            <a:endParaRPr lang="ja-JP" altLang="en-US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FC126C01-C60E-A44D-AA00-310638A240FF}"/>
              </a:ext>
            </a:extLst>
          </p:cNvPr>
          <p:cNvGrpSpPr/>
          <p:nvPr/>
        </p:nvGrpSpPr>
        <p:grpSpPr>
          <a:xfrm>
            <a:off x="1598830" y="4481918"/>
            <a:ext cx="2409417" cy="1719561"/>
            <a:chOff x="288601" y="1686747"/>
            <a:chExt cx="2479999" cy="3222513"/>
          </a:xfrm>
        </p:grpSpPr>
        <p:sp>
          <p:nvSpPr>
            <p:cNvPr id="20" name="角丸四角形 19">
              <a:extLst>
                <a:ext uri="{FF2B5EF4-FFF2-40B4-BE49-F238E27FC236}">
                  <a16:creationId xmlns:a16="http://schemas.microsoft.com/office/drawing/2014/main" id="{BFD98564-A016-7D4E-A4FD-3D4842E55B6F}"/>
                </a:ext>
              </a:extLst>
            </p:cNvPr>
            <p:cNvSpPr/>
            <p:nvPr/>
          </p:nvSpPr>
          <p:spPr>
            <a:xfrm>
              <a:off x="508000" y="2400302"/>
              <a:ext cx="2260600" cy="2508958"/>
            </a:xfrm>
            <a:prstGeom prst="round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276A2746-BEC3-6F4A-8A81-067B1417824A}"/>
                </a:ext>
              </a:extLst>
            </p:cNvPr>
            <p:cNvSpPr txBox="1"/>
            <p:nvPr/>
          </p:nvSpPr>
          <p:spPr>
            <a:xfrm>
              <a:off x="288601" y="1686747"/>
              <a:ext cx="1549644" cy="7786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100" b="1">
                  <a:latin typeface="+mn-ea"/>
                </a:rPr>
                <a:t>メインホスト</a:t>
              </a:r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BA7DA6FE-6A1E-DD46-88F8-6C7BCA7D6DCF}"/>
              </a:ext>
            </a:extLst>
          </p:cNvPr>
          <p:cNvGrpSpPr/>
          <p:nvPr/>
        </p:nvGrpSpPr>
        <p:grpSpPr>
          <a:xfrm>
            <a:off x="5376262" y="4479813"/>
            <a:ext cx="2260473" cy="1721667"/>
            <a:chOff x="441907" y="1682800"/>
            <a:chExt cx="2326693" cy="3226459"/>
          </a:xfrm>
        </p:grpSpPr>
        <p:sp>
          <p:nvSpPr>
            <p:cNvPr id="16" name="角丸四角形 15">
              <a:extLst>
                <a:ext uri="{FF2B5EF4-FFF2-40B4-BE49-F238E27FC236}">
                  <a16:creationId xmlns:a16="http://schemas.microsoft.com/office/drawing/2014/main" id="{79B339E8-886D-4140-8380-58A6460F72C3}"/>
                </a:ext>
              </a:extLst>
            </p:cNvPr>
            <p:cNvSpPr/>
            <p:nvPr/>
          </p:nvSpPr>
          <p:spPr>
            <a:xfrm>
              <a:off x="508000" y="2400301"/>
              <a:ext cx="2260600" cy="2508958"/>
            </a:xfrm>
            <a:prstGeom prst="round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51611576-32E6-D44A-9FE9-D20739A223E6}"/>
                </a:ext>
              </a:extLst>
            </p:cNvPr>
            <p:cNvSpPr txBox="1"/>
            <p:nvPr/>
          </p:nvSpPr>
          <p:spPr>
            <a:xfrm>
              <a:off x="441907" y="1682800"/>
              <a:ext cx="1404448" cy="7786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100" b="1">
                  <a:latin typeface="+mn-ea"/>
                </a:rPr>
                <a:t>サブホスト</a:t>
              </a:r>
            </a:p>
          </p:txBody>
        </p:sp>
      </p:grp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0548D7C-204C-4240-8A3F-3227B3E95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AAA2D-9842-0044-AF36-3F48C3C39054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8E999B1-2648-E94E-8EBA-8A7E755BC7B3}"/>
              </a:ext>
            </a:extLst>
          </p:cNvPr>
          <p:cNvSpPr txBox="1"/>
          <p:nvPr/>
        </p:nvSpPr>
        <p:spPr>
          <a:xfrm>
            <a:off x="1807161" y="5053330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/>
              <a:t>メモリ</a:t>
            </a:r>
            <a:endParaRPr kumimoji="1" lang="ja-JP" altLang="en-US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2411B0A1-976C-364B-A28F-87D7D3027F6F}"/>
              </a:ext>
            </a:extLst>
          </p:cNvPr>
          <p:cNvSpPr txBox="1"/>
          <p:nvPr/>
        </p:nvSpPr>
        <p:spPr>
          <a:xfrm>
            <a:off x="5440472" y="5053366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/>
              <a:t>メモリ</a:t>
            </a:r>
            <a:endParaRPr kumimoji="1" lang="ja-JP" altLang="en-US"/>
          </a:p>
        </p:txBody>
      </p:sp>
      <p:cxnSp>
        <p:nvCxnSpPr>
          <p:cNvPr id="11" name="カギ線コネクタ 10">
            <a:extLst>
              <a:ext uri="{FF2B5EF4-FFF2-40B4-BE49-F238E27FC236}">
                <a16:creationId xmlns:a16="http://schemas.microsoft.com/office/drawing/2014/main" id="{9FE71524-E948-094C-90BE-CDB30B0EEB81}"/>
              </a:ext>
            </a:extLst>
          </p:cNvPr>
          <p:cNvCxnSpPr>
            <a:cxnSpLocks/>
            <a:stCxn id="50" idx="0"/>
          </p:cNvCxnSpPr>
          <p:nvPr/>
        </p:nvCxnSpPr>
        <p:spPr>
          <a:xfrm rot="16200000" flipH="1" flipV="1">
            <a:off x="4929534" y="3567774"/>
            <a:ext cx="15840" cy="3698366"/>
          </a:xfrm>
          <a:prstGeom prst="bentConnector4">
            <a:avLst>
              <a:gd name="adj1" fmla="val -2457311"/>
              <a:gd name="adj2" fmla="val 100186"/>
            </a:avLst>
          </a:prstGeom>
          <a:ln w="4762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9AC4A0C-4726-1141-A600-18A897D6D8B9}"/>
              </a:ext>
            </a:extLst>
          </p:cNvPr>
          <p:cNvSpPr txBox="1"/>
          <p:nvPr/>
        </p:nvSpPr>
        <p:spPr>
          <a:xfrm>
            <a:off x="4008247" y="6411620"/>
            <a:ext cx="15440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>
                <a:solidFill>
                  <a:srgbClr val="00B050"/>
                </a:solidFill>
              </a:rPr>
              <a:t>ページアウト</a:t>
            </a:r>
            <a:endParaRPr kumimoji="1" lang="ja-JP" altLang="en-US" sz="2000" b="1">
              <a:solidFill>
                <a:srgbClr val="00B050"/>
              </a:solidFill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C61FCDA8-B453-DA41-A416-B896390B6F7B}"/>
              </a:ext>
            </a:extLst>
          </p:cNvPr>
          <p:cNvSpPr txBox="1"/>
          <p:nvPr/>
        </p:nvSpPr>
        <p:spPr>
          <a:xfrm>
            <a:off x="3989132" y="4652536"/>
            <a:ext cx="13420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>
                <a:solidFill>
                  <a:srgbClr val="00B050"/>
                </a:solidFill>
              </a:rPr>
              <a:t>ページイン</a:t>
            </a:r>
            <a:endParaRPr kumimoji="1" lang="ja-JP" altLang="en-US" sz="2000" b="1">
              <a:solidFill>
                <a:srgbClr val="00B050"/>
              </a:solidFill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8628EC65-BFFC-AE4F-A2C4-1CD8E7F38DD0}"/>
              </a:ext>
            </a:extLst>
          </p:cNvPr>
          <p:cNvSpPr/>
          <p:nvPr/>
        </p:nvSpPr>
        <p:spPr>
          <a:xfrm>
            <a:off x="2909156" y="5409038"/>
            <a:ext cx="356260" cy="51454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tx1"/>
              </a:solidFill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2C339092-C812-C144-A60F-74EE516C977C}"/>
              </a:ext>
            </a:extLst>
          </p:cNvPr>
          <p:cNvSpPr/>
          <p:nvPr/>
        </p:nvSpPr>
        <p:spPr>
          <a:xfrm>
            <a:off x="2216284" y="5409038"/>
            <a:ext cx="356260" cy="514545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/>
                </a:solidFill>
              </a:rPr>
              <a:t>1</a:t>
            </a:r>
            <a:endParaRPr kumimoji="1" lang="ja-JP" altLang="en-US" b="1">
              <a:solidFill>
                <a:schemeClr val="tx1"/>
              </a:solidFill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2C388D6A-A933-AC49-A7D9-BD6A8CD78CD2}"/>
              </a:ext>
            </a:extLst>
          </p:cNvPr>
          <p:cNvSpPr/>
          <p:nvPr/>
        </p:nvSpPr>
        <p:spPr>
          <a:xfrm>
            <a:off x="3247687" y="5409038"/>
            <a:ext cx="356260" cy="51454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tx1"/>
              </a:solidFill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E230C492-501E-AD44-8CCF-01D0B162C8AB}"/>
              </a:ext>
            </a:extLst>
          </p:cNvPr>
          <p:cNvSpPr/>
          <p:nvPr/>
        </p:nvSpPr>
        <p:spPr>
          <a:xfrm>
            <a:off x="5915635" y="5409037"/>
            <a:ext cx="356260" cy="51454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tx1"/>
              </a:solidFill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7A73D94B-16D6-424A-9695-06AA8923DF01}"/>
              </a:ext>
            </a:extLst>
          </p:cNvPr>
          <p:cNvSpPr/>
          <p:nvPr/>
        </p:nvSpPr>
        <p:spPr>
          <a:xfrm>
            <a:off x="6254166" y="5409037"/>
            <a:ext cx="356260" cy="51454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solidFill>
                <a:schemeClr val="tx1"/>
              </a:solidFill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B4AA4AEA-2848-674B-A0B8-A7BBD98C5DF7}"/>
              </a:ext>
            </a:extLst>
          </p:cNvPr>
          <p:cNvSpPr/>
          <p:nvPr/>
        </p:nvSpPr>
        <p:spPr>
          <a:xfrm>
            <a:off x="6608507" y="5409037"/>
            <a:ext cx="356260" cy="514545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/>
                </a:solidFill>
              </a:rPr>
              <a:t>3</a:t>
            </a:r>
            <a:endParaRPr kumimoji="1" lang="ja-JP" altLang="en-US" b="1">
              <a:solidFill>
                <a:schemeClr val="tx1"/>
              </a:solidFill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1BFF811E-A03D-1345-8DAB-C35335A7D837}"/>
              </a:ext>
            </a:extLst>
          </p:cNvPr>
          <p:cNvSpPr/>
          <p:nvPr/>
        </p:nvSpPr>
        <p:spPr>
          <a:xfrm>
            <a:off x="6947038" y="5409037"/>
            <a:ext cx="356260" cy="514545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/>
                </a:solidFill>
              </a:rPr>
              <a:t>4</a:t>
            </a:r>
            <a:endParaRPr kumimoji="1" lang="ja-JP" altLang="en-US" b="1">
              <a:solidFill>
                <a:schemeClr val="tx1"/>
              </a:solidFill>
            </a:endParaRPr>
          </a:p>
        </p:txBody>
      </p:sp>
      <p:cxnSp>
        <p:nvCxnSpPr>
          <p:cNvPr id="65" name="カギ線コネクタ 64">
            <a:extLst>
              <a:ext uri="{FF2B5EF4-FFF2-40B4-BE49-F238E27FC236}">
                <a16:creationId xmlns:a16="http://schemas.microsoft.com/office/drawing/2014/main" id="{A5362510-FF2E-6343-88F8-0C87E0C3E0D6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4587377" y="4077958"/>
            <a:ext cx="15840" cy="3698366"/>
          </a:xfrm>
          <a:prstGeom prst="bentConnector4">
            <a:avLst>
              <a:gd name="adj1" fmla="val -2457311"/>
              <a:gd name="adj2" fmla="val 100186"/>
            </a:avLst>
          </a:prstGeom>
          <a:ln w="4762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BB57846E-C41D-A94B-B097-F28F2EA09304}"/>
              </a:ext>
            </a:extLst>
          </p:cNvPr>
          <p:cNvSpPr/>
          <p:nvPr/>
        </p:nvSpPr>
        <p:spPr>
          <a:xfrm>
            <a:off x="2554815" y="5409038"/>
            <a:ext cx="356260" cy="514545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/>
                </a:solidFill>
              </a:rPr>
              <a:t>2</a:t>
            </a:r>
            <a:endParaRPr kumimoji="1" lang="ja-JP" altLang="en-US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114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81481E-6 L -0.1092 -0.07546 C -0.13195 -0.09259 -0.16597 -0.10185 -0.20156 -0.10185 C -0.24219 -0.10185 -0.27466 -0.09259 -0.2974 -0.07546 L -0.40625 -4.81481E-6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313" y="-50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3.7037E-6 L 0.10799 0.03774 C 0.13073 0.04653 0.16459 0.05139 0.19983 0.05139 C 0.24011 0.05139 0.27223 0.04653 0.29497 0.03774 L 0.40313 -3.7037E-6 " pathEditMode="relative" rAng="0" ptsTypes="AAAAA">
                                      <p:cBhvr>
                                        <p:cTn id="1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156" y="25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4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グループ化 79">
            <a:extLst>
              <a:ext uri="{FF2B5EF4-FFF2-40B4-BE49-F238E27FC236}">
                <a16:creationId xmlns:a16="http://schemas.microsoft.com/office/drawing/2014/main" id="{D5AA21BB-79D0-764A-9BA5-65D08395BE3F}"/>
              </a:ext>
            </a:extLst>
          </p:cNvPr>
          <p:cNvGrpSpPr/>
          <p:nvPr/>
        </p:nvGrpSpPr>
        <p:grpSpPr>
          <a:xfrm>
            <a:off x="5534966" y="6011768"/>
            <a:ext cx="694791" cy="514545"/>
            <a:chOff x="2759178" y="5325194"/>
            <a:chExt cx="694791" cy="514545"/>
          </a:xfrm>
        </p:grpSpPr>
        <p:sp>
          <p:nvSpPr>
            <p:cNvPr id="83" name="正方形/長方形 82">
              <a:extLst>
                <a:ext uri="{FF2B5EF4-FFF2-40B4-BE49-F238E27FC236}">
                  <a16:creationId xmlns:a16="http://schemas.microsoft.com/office/drawing/2014/main" id="{830E6646-B11B-6743-BFFD-2F2CE60D1795}"/>
                </a:ext>
              </a:extLst>
            </p:cNvPr>
            <p:cNvSpPr/>
            <p:nvPr/>
          </p:nvSpPr>
          <p:spPr>
            <a:xfrm>
              <a:off x="2759178" y="5325194"/>
              <a:ext cx="356260" cy="514545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solidFill>
                  <a:schemeClr val="tx1"/>
                </a:solidFill>
              </a:endParaRPr>
            </a:p>
          </p:txBody>
        </p:sp>
        <p:sp>
          <p:nvSpPr>
            <p:cNvPr id="84" name="正方形/長方形 83">
              <a:extLst>
                <a:ext uri="{FF2B5EF4-FFF2-40B4-BE49-F238E27FC236}">
                  <a16:creationId xmlns:a16="http://schemas.microsoft.com/office/drawing/2014/main" id="{7BD80303-D831-E042-A603-AC1B430500F7}"/>
                </a:ext>
              </a:extLst>
            </p:cNvPr>
            <p:cNvSpPr/>
            <p:nvPr/>
          </p:nvSpPr>
          <p:spPr>
            <a:xfrm>
              <a:off x="3097709" y="5325194"/>
              <a:ext cx="356260" cy="514545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solidFill>
                  <a:schemeClr val="tx1"/>
                </a:solidFill>
              </a:endParaRPr>
            </a:p>
          </p:txBody>
        </p:sp>
      </p:grpSp>
      <p:grpSp>
        <p:nvGrpSpPr>
          <p:cNvPr id="85" name="グループ化 84">
            <a:extLst>
              <a:ext uri="{FF2B5EF4-FFF2-40B4-BE49-F238E27FC236}">
                <a16:creationId xmlns:a16="http://schemas.microsoft.com/office/drawing/2014/main" id="{E4D114AC-2370-D94C-A274-5BD316E30708}"/>
              </a:ext>
            </a:extLst>
          </p:cNvPr>
          <p:cNvGrpSpPr/>
          <p:nvPr/>
        </p:nvGrpSpPr>
        <p:grpSpPr>
          <a:xfrm>
            <a:off x="7358265" y="5724191"/>
            <a:ext cx="694791" cy="514545"/>
            <a:chOff x="2066306" y="5325194"/>
            <a:chExt cx="694791" cy="514545"/>
          </a:xfrm>
        </p:grpSpPr>
        <p:sp>
          <p:nvSpPr>
            <p:cNvPr id="86" name="正方形/長方形 85">
              <a:extLst>
                <a:ext uri="{FF2B5EF4-FFF2-40B4-BE49-F238E27FC236}">
                  <a16:creationId xmlns:a16="http://schemas.microsoft.com/office/drawing/2014/main" id="{98B9B407-8E8F-7847-9990-E0CED1C284AB}"/>
                </a:ext>
              </a:extLst>
            </p:cNvPr>
            <p:cNvSpPr/>
            <p:nvPr/>
          </p:nvSpPr>
          <p:spPr>
            <a:xfrm>
              <a:off x="2066306" y="5325194"/>
              <a:ext cx="356260" cy="514545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solidFill>
                  <a:schemeClr val="tx1"/>
                </a:solidFill>
              </a:endParaRPr>
            </a:p>
          </p:txBody>
        </p:sp>
        <p:sp>
          <p:nvSpPr>
            <p:cNvPr id="87" name="正方形/長方形 86">
              <a:extLst>
                <a:ext uri="{FF2B5EF4-FFF2-40B4-BE49-F238E27FC236}">
                  <a16:creationId xmlns:a16="http://schemas.microsoft.com/office/drawing/2014/main" id="{3C12C47F-66E8-D74E-97F3-87499041A92E}"/>
                </a:ext>
              </a:extLst>
            </p:cNvPr>
            <p:cNvSpPr/>
            <p:nvPr/>
          </p:nvSpPr>
          <p:spPr>
            <a:xfrm>
              <a:off x="2404837" y="5325194"/>
              <a:ext cx="356260" cy="514545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solidFill>
                  <a:schemeClr val="tx1"/>
                </a:solidFill>
              </a:endParaRPr>
            </a:p>
          </p:txBody>
        </p: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28C3BDA1-77AB-7543-9A0C-AB6730E4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未使用メモリに着目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C31D0C4-3FA5-DC44-9B7E-4806302ED1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95119"/>
            <a:ext cx="8130339" cy="4743617"/>
          </a:xfrm>
        </p:spPr>
        <p:txBody>
          <a:bodyPr>
            <a:normAutofit/>
          </a:bodyPr>
          <a:lstStyle/>
          <a:p>
            <a:r>
              <a:rPr kumimoji="1" lang="en-US" altLang="ja-JP" dirty="0"/>
              <a:t>VM</a:t>
            </a:r>
            <a:r>
              <a:rPr kumimoji="1" lang="ja-JP" altLang="en-US"/>
              <a:t>のメモリの中には使われていない領域が存在する</a:t>
            </a:r>
            <a:r>
              <a:rPr lang="ja-JP" altLang="en-US"/>
              <a:t>ことも多い</a:t>
            </a:r>
            <a:endParaRPr lang="en-US" altLang="ja-JP" dirty="0"/>
          </a:p>
          <a:p>
            <a:pPr lvl="1"/>
            <a:r>
              <a:rPr lang="ja-JP" altLang="en-US"/>
              <a:t>例：</a:t>
            </a:r>
            <a:r>
              <a:rPr lang="en-US" altLang="ja-JP" dirty="0"/>
              <a:t>OS</a:t>
            </a:r>
            <a:r>
              <a:rPr lang="ja-JP" altLang="en-US"/>
              <a:t>の起動直後、巨大アプリケーションの終了後</a:t>
            </a:r>
            <a:endParaRPr lang="en-US" altLang="ja-JP" dirty="0"/>
          </a:p>
          <a:p>
            <a:r>
              <a:rPr lang="ja-JP" altLang="en-US"/>
              <a:t>従来システムは未使用メモリを考慮していない</a:t>
            </a:r>
            <a:endParaRPr kumimoji="1" lang="en-US" altLang="ja-JP" dirty="0"/>
          </a:p>
          <a:p>
            <a:pPr lvl="1"/>
            <a:r>
              <a:rPr kumimoji="1" lang="ja-JP" altLang="en-US"/>
              <a:t>マイグレーション時に未使用メモリも転送</a:t>
            </a:r>
            <a:endParaRPr kumimoji="1" lang="en-US" altLang="ja-JP" dirty="0"/>
          </a:p>
          <a:p>
            <a:pPr lvl="1"/>
            <a:r>
              <a:rPr lang="ja-JP" altLang="en-US"/>
              <a:t>未使用メモリであってもサブホストからページイン</a:t>
            </a:r>
            <a:endParaRPr lang="en-US" altLang="ja-JP" dirty="0"/>
          </a:p>
          <a:p>
            <a:pPr lvl="1"/>
            <a:r>
              <a:rPr lang="ja-JP" altLang="en-US"/>
              <a:t>未使用メモリをサブホストにページアウト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/>
              <a:t>　　</a:t>
            </a:r>
            <a:endParaRPr kumimoji="1" lang="en-US" altLang="ja-JP" dirty="0"/>
          </a:p>
          <a:p>
            <a:pPr>
              <a:buFont typeface="Wingdings" pitchFamily="2" charset="2"/>
              <a:buChar char="Ø"/>
            </a:pPr>
            <a:endParaRPr kumimoji="1" lang="ja-JP" altLang="en-US"/>
          </a:p>
        </p:txBody>
      </p:sp>
      <p:sp>
        <p:nvSpPr>
          <p:cNvPr id="27" name="角丸四角形 26">
            <a:extLst>
              <a:ext uri="{FF2B5EF4-FFF2-40B4-BE49-F238E27FC236}">
                <a16:creationId xmlns:a16="http://schemas.microsoft.com/office/drawing/2014/main" id="{A7295E3A-A901-5345-803C-84C49F65E8DE}"/>
              </a:ext>
            </a:extLst>
          </p:cNvPr>
          <p:cNvSpPr/>
          <p:nvPr/>
        </p:nvSpPr>
        <p:spPr>
          <a:xfrm>
            <a:off x="418674" y="5004565"/>
            <a:ext cx="2224084" cy="1605734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+mn-ea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0E8B4DCF-F9E1-224D-B16C-869B14A5A2D1}"/>
              </a:ext>
            </a:extLst>
          </p:cNvPr>
          <p:cNvSpPr/>
          <p:nvPr/>
        </p:nvSpPr>
        <p:spPr>
          <a:xfrm>
            <a:off x="743540" y="5217032"/>
            <a:ext cx="1586846" cy="41165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>
                <a:solidFill>
                  <a:schemeClr val="tx1"/>
                </a:solidFill>
                <a:latin typeface="+mn-ea"/>
              </a:rPr>
              <a:t>VM</a:t>
            </a:r>
            <a:r>
              <a:rPr kumimoji="1" lang="ja-JP" altLang="en-US" sz="2400" dirty="0">
                <a:solidFill>
                  <a:schemeClr val="tx1"/>
                </a:solidFill>
                <a:latin typeface="+mn-ea"/>
              </a:rPr>
              <a:t>本体</a:t>
            </a:r>
            <a:endParaRPr kumimoji="1" lang="ja-JP" altLang="en-US" sz="240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7FA0FFCE-DA4B-CA47-9A65-4867365BCEFF}"/>
              </a:ext>
            </a:extLst>
          </p:cNvPr>
          <p:cNvSpPr txBox="1"/>
          <p:nvPr/>
        </p:nvSpPr>
        <p:spPr>
          <a:xfrm>
            <a:off x="645011" y="4575865"/>
            <a:ext cx="166744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100" b="1">
                <a:latin typeface="+mn-ea"/>
              </a:rPr>
              <a:t>移送元ホスト</a:t>
            </a:r>
          </a:p>
        </p:txBody>
      </p:sp>
      <p:sp>
        <p:nvSpPr>
          <p:cNvPr id="30" name="角丸四角形 29">
            <a:extLst>
              <a:ext uri="{FF2B5EF4-FFF2-40B4-BE49-F238E27FC236}">
                <a16:creationId xmlns:a16="http://schemas.microsoft.com/office/drawing/2014/main" id="{2484A12C-FC10-5E4D-B03E-CC11B12498C0}"/>
              </a:ext>
            </a:extLst>
          </p:cNvPr>
          <p:cNvSpPr/>
          <p:nvPr/>
        </p:nvSpPr>
        <p:spPr>
          <a:xfrm>
            <a:off x="4423884" y="5005010"/>
            <a:ext cx="2224085" cy="1605734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+mn-ea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0FE076D1-FE3C-E84A-8E90-2E195A7F7D8C}"/>
              </a:ext>
            </a:extLst>
          </p:cNvPr>
          <p:cNvSpPr txBox="1"/>
          <p:nvPr/>
        </p:nvSpPr>
        <p:spPr>
          <a:xfrm>
            <a:off x="4385882" y="4592430"/>
            <a:ext cx="231826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100" b="1">
                <a:latin typeface="+mn-ea"/>
              </a:rPr>
              <a:t>移送先メインホスト</a:t>
            </a:r>
          </a:p>
        </p:txBody>
      </p:sp>
      <p:sp>
        <p:nvSpPr>
          <p:cNvPr id="34" name="角丸四角形 33">
            <a:extLst>
              <a:ext uri="{FF2B5EF4-FFF2-40B4-BE49-F238E27FC236}">
                <a16:creationId xmlns:a16="http://schemas.microsoft.com/office/drawing/2014/main" id="{11EC6166-B3E1-1048-AB1B-63D6384EED03}"/>
              </a:ext>
            </a:extLst>
          </p:cNvPr>
          <p:cNvSpPr/>
          <p:nvPr/>
        </p:nvSpPr>
        <p:spPr>
          <a:xfrm>
            <a:off x="7151436" y="5014234"/>
            <a:ext cx="1783595" cy="1605736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+mn-ea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6FB06788-7C73-134A-9EC2-8C7F3CF059D0}"/>
              </a:ext>
            </a:extLst>
          </p:cNvPr>
          <p:cNvSpPr txBox="1"/>
          <p:nvPr/>
        </p:nvSpPr>
        <p:spPr>
          <a:xfrm>
            <a:off x="6963498" y="4598736"/>
            <a:ext cx="217719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100" b="1">
                <a:latin typeface="+mn-ea"/>
              </a:rPr>
              <a:t>移送先サブホスト</a:t>
            </a:r>
          </a:p>
        </p:txBody>
      </p:sp>
      <p:sp>
        <p:nvSpPr>
          <p:cNvPr id="42" name="スライド番号プレースホルダー 2">
            <a:extLst>
              <a:ext uri="{FF2B5EF4-FFF2-40B4-BE49-F238E27FC236}">
                <a16:creationId xmlns:a16="http://schemas.microsoft.com/office/drawing/2014/main" id="{0CEDFB05-EBE5-224E-A31D-399DF06A7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03131" y="6366021"/>
            <a:ext cx="2057400" cy="365125"/>
          </a:xfrm>
        </p:spPr>
        <p:txBody>
          <a:bodyPr/>
          <a:lstStyle/>
          <a:p>
            <a:fld id="{0A8AAA2D-9842-0044-AF36-3F48C3C39054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058D9B40-FD86-5D41-812C-42E60D470B89}"/>
              </a:ext>
            </a:extLst>
          </p:cNvPr>
          <p:cNvSpPr txBox="1"/>
          <p:nvPr/>
        </p:nvSpPr>
        <p:spPr>
          <a:xfrm>
            <a:off x="464533" y="5641888"/>
            <a:ext cx="1309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n-ea"/>
              </a:rPr>
              <a:t>VM</a:t>
            </a:r>
            <a:r>
              <a:rPr kumimoji="1" lang="ja-JP" altLang="en-US">
                <a:latin typeface="+mn-ea"/>
              </a:rPr>
              <a:t>のメモリ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30B15CBF-4725-1344-9B0E-4612718B45EE}"/>
              </a:ext>
            </a:extLst>
          </p:cNvPr>
          <p:cNvSpPr txBox="1"/>
          <p:nvPr/>
        </p:nvSpPr>
        <p:spPr>
          <a:xfrm>
            <a:off x="4436378" y="5639976"/>
            <a:ext cx="1309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n-ea"/>
              </a:rPr>
              <a:t>VM</a:t>
            </a:r>
            <a:r>
              <a:rPr kumimoji="1" lang="ja-JP" altLang="en-US">
                <a:latin typeface="+mn-ea"/>
              </a:rPr>
              <a:t>のメモリ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7F16952F-60A4-D447-AA45-4890E67CE7A7}"/>
              </a:ext>
            </a:extLst>
          </p:cNvPr>
          <p:cNvSpPr txBox="1"/>
          <p:nvPr/>
        </p:nvSpPr>
        <p:spPr>
          <a:xfrm>
            <a:off x="7151436" y="5226702"/>
            <a:ext cx="1309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n-ea"/>
              </a:rPr>
              <a:t>VM</a:t>
            </a:r>
            <a:r>
              <a:rPr kumimoji="1" lang="ja-JP" altLang="en-US">
                <a:latin typeface="+mn-ea"/>
              </a:rPr>
              <a:t>のメモリ</a:t>
            </a:r>
          </a:p>
        </p:txBody>
      </p:sp>
      <p:sp>
        <p:nvSpPr>
          <p:cNvPr id="73" name="右矢印 72">
            <a:extLst>
              <a:ext uri="{FF2B5EF4-FFF2-40B4-BE49-F238E27FC236}">
                <a16:creationId xmlns:a16="http://schemas.microsoft.com/office/drawing/2014/main" id="{21706AFD-088A-9047-9CA7-C4D2C5A33867}"/>
              </a:ext>
            </a:extLst>
          </p:cNvPr>
          <p:cNvSpPr/>
          <p:nvPr/>
        </p:nvSpPr>
        <p:spPr>
          <a:xfrm>
            <a:off x="2839237" y="5514503"/>
            <a:ext cx="1378982" cy="605197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82D9A125-1C87-004E-8F27-41085D1CA8DF}"/>
              </a:ext>
            </a:extLst>
          </p:cNvPr>
          <p:cNvSpPr txBox="1"/>
          <p:nvPr/>
        </p:nvSpPr>
        <p:spPr>
          <a:xfrm>
            <a:off x="2698534" y="5123547"/>
            <a:ext cx="1836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latin typeface="+mn-ea"/>
              </a:rPr>
              <a:t>マイグレーション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D959D0F1-FA61-7848-AD73-AD94AE6F8855}"/>
              </a:ext>
            </a:extLst>
          </p:cNvPr>
          <p:cNvGrpSpPr/>
          <p:nvPr/>
        </p:nvGrpSpPr>
        <p:grpSpPr>
          <a:xfrm>
            <a:off x="874498" y="6012535"/>
            <a:ext cx="694791" cy="514545"/>
            <a:chOff x="874498" y="6012535"/>
            <a:chExt cx="694791" cy="514545"/>
          </a:xfrm>
        </p:grpSpPr>
        <p:sp>
          <p:nvSpPr>
            <p:cNvPr id="76" name="正方形/長方形 75">
              <a:extLst>
                <a:ext uri="{FF2B5EF4-FFF2-40B4-BE49-F238E27FC236}">
                  <a16:creationId xmlns:a16="http://schemas.microsoft.com/office/drawing/2014/main" id="{856BACD4-33F5-BA4B-A018-E0BADAD2EC61}"/>
                </a:ext>
              </a:extLst>
            </p:cNvPr>
            <p:cNvSpPr/>
            <p:nvPr/>
          </p:nvSpPr>
          <p:spPr>
            <a:xfrm>
              <a:off x="874498" y="6012535"/>
              <a:ext cx="356260" cy="51454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/>
                  </a:solidFill>
                </a:rPr>
                <a:t>1</a:t>
              </a:r>
              <a:endParaRPr kumimoji="1" lang="ja-JP" altLang="en-US" b="1">
                <a:solidFill>
                  <a:schemeClr val="tx1"/>
                </a:solidFill>
              </a:endParaRPr>
            </a:p>
          </p:txBody>
        </p:sp>
        <p:sp>
          <p:nvSpPr>
            <p:cNvPr id="77" name="正方形/長方形 76">
              <a:extLst>
                <a:ext uri="{FF2B5EF4-FFF2-40B4-BE49-F238E27FC236}">
                  <a16:creationId xmlns:a16="http://schemas.microsoft.com/office/drawing/2014/main" id="{95380DDC-777F-2245-8933-1B262BA22167}"/>
                </a:ext>
              </a:extLst>
            </p:cNvPr>
            <p:cNvSpPr/>
            <p:nvPr/>
          </p:nvSpPr>
          <p:spPr>
            <a:xfrm>
              <a:off x="1213029" y="6012535"/>
              <a:ext cx="356260" cy="514545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/>
                  </a:solidFill>
                </a:rPr>
                <a:t>2</a:t>
              </a:r>
              <a:endParaRPr kumimoji="1" lang="ja-JP" altLang="en-US" b="1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748BB6FD-4B55-A444-8D0A-1F52D7B454C5}"/>
              </a:ext>
            </a:extLst>
          </p:cNvPr>
          <p:cNvGrpSpPr/>
          <p:nvPr/>
        </p:nvGrpSpPr>
        <p:grpSpPr>
          <a:xfrm>
            <a:off x="1567370" y="6012535"/>
            <a:ext cx="694791" cy="514545"/>
            <a:chOff x="1567370" y="6012535"/>
            <a:chExt cx="694791" cy="514545"/>
          </a:xfrm>
        </p:grpSpPr>
        <p:sp>
          <p:nvSpPr>
            <p:cNvPr id="78" name="正方形/長方形 77">
              <a:extLst>
                <a:ext uri="{FF2B5EF4-FFF2-40B4-BE49-F238E27FC236}">
                  <a16:creationId xmlns:a16="http://schemas.microsoft.com/office/drawing/2014/main" id="{57694FC0-9D79-A04B-AE2E-D0358F2288F2}"/>
                </a:ext>
              </a:extLst>
            </p:cNvPr>
            <p:cNvSpPr/>
            <p:nvPr/>
          </p:nvSpPr>
          <p:spPr>
            <a:xfrm>
              <a:off x="1567370" y="6012535"/>
              <a:ext cx="356260" cy="51454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/>
                  </a:solidFill>
                </a:rPr>
                <a:t>3</a:t>
              </a:r>
              <a:endParaRPr kumimoji="1" lang="ja-JP" altLang="en-US" b="1">
                <a:solidFill>
                  <a:schemeClr val="tx1"/>
                </a:solidFill>
              </a:endParaRPr>
            </a:p>
          </p:txBody>
        </p:sp>
        <p:sp>
          <p:nvSpPr>
            <p:cNvPr id="79" name="正方形/長方形 78">
              <a:extLst>
                <a:ext uri="{FF2B5EF4-FFF2-40B4-BE49-F238E27FC236}">
                  <a16:creationId xmlns:a16="http://schemas.microsoft.com/office/drawing/2014/main" id="{F1D1548D-1576-D445-8859-79B4D70CE9E2}"/>
                </a:ext>
              </a:extLst>
            </p:cNvPr>
            <p:cNvSpPr/>
            <p:nvPr/>
          </p:nvSpPr>
          <p:spPr>
            <a:xfrm>
              <a:off x="1905901" y="6012535"/>
              <a:ext cx="356260" cy="514545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/>
                  </a:solidFill>
                </a:rPr>
                <a:t>4</a:t>
              </a:r>
              <a:endParaRPr kumimoji="1" lang="ja-JP" altLang="en-US" b="1">
                <a:solidFill>
                  <a:schemeClr val="tx1"/>
                </a:solidFill>
              </a:endParaRPr>
            </a:p>
          </p:txBody>
        </p:sp>
      </p:grp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92C68DA3-1B12-6642-A965-52309115502E}"/>
              </a:ext>
            </a:extLst>
          </p:cNvPr>
          <p:cNvSpPr/>
          <p:nvPr/>
        </p:nvSpPr>
        <p:spPr>
          <a:xfrm>
            <a:off x="4751590" y="5211678"/>
            <a:ext cx="1586846" cy="41165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>
                <a:solidFill>
                  <a:schemeClr val="tx1"/>
                </a:solidFill>
                <a:latin typeface="+mn-ea"/>
              </a:rPr>
              <a:t>VM</a:t>
            </a:r>
            <a:r>
              <a:rPr kumimoji="1" lang="ja-JP" altLang="en-US" sz="2400" dirty="0">
                <a:solidFill>
                  <a:schemeClr val="tx1"/>
                </a:solidFill>
                <a:latin typeface="+mn-ea"/>
              </a:rPr>
              <a:t>本体</a:t>
            </a:r>
            <a:endParaRPr kumimoji="1" lang="ja-JP" altLang="en-US" sz="240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8926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3.7037E-7 L 0.43455 -0.000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719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7037E-7 L 0.70782 -0.0421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382" y="-2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右矢印 98">
            <a:extLst>
              <a:ext uri="{FF2B5EF4-FFF2-40B4-BE49-F238E27FC236}">
                <a16:creationId xmlns:a16="http://schemas.microsoft.com/office/drawing/2014/main" id="{B2EFEF4C-A175-B140-948C-12FB7A66088D}"/>
              </a:ext>
            </a:extLst>
          </p:cNvPr>
          <p:cNvSpPr/>
          <p:nvPr/>
        </p:nvSpPr>
        <p:spPr>
          <a:xfrm>
            <a:off x="2857168" y="5358395"/>
            <a:ext cx="1378982" cy="605197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EFC2C0B3-EC9B-014C-BE40-BC8F0CBC8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提案：</a:t>
            </a:r>
            <a:r>
              <a:rPr lang="en-US" altLang="ja-JP"/>
              <a:t>FCtrans</a:t>
            </a:r>
            <a:endParaRPr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4E4E208-2FCF-2846-8BE7-3CDF77ABB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未使用ページを考慮することで複数ホストにまたがる</a:t>
            </a:r>
            <a:r>
              <a:rPr lang="en-US" altLang="ja-JP" dirty="0"/>
              <a:t>VM</a:t>
            </a:r>
            <a:r>
              <a:rPr lang="ja-JP" altLang="en-US"/>
              <a:t>の高速化を実現</a:t>
            </a:r>
            <a:endParaRPr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/>
              <a:t>の起動時から未使用メモリを追跡し、マイグレーション後も追跡を続ける</a:t>
            </a:r>
            <a:endParaRPr lang="en-US" altLang="ja-JP" dirty="0"/>
          </a:p>
          <a:p>
            <a:pPr lvl="1"/>
            <a:r>
              <a:rPr lang="ja-JP" altLang="en-US"/>
              <a:t>分割マイグレーション時に未使用ページは転送しない</a:t>
            </a:r>
            <a:endParaRPr lang="en-US" altLang="ja-JP" dirty="0"/>
          </a:p>
          <a:p>
            <a:pPr lvl="1"/>
            <a:r>
              <a:rPr lang="ja-JP" altLang="en-US"/>
              <a:t>未使用ページに対してリモートページングを行わない</a:t>
            </a:r>
            <a:endParaRPr lang="en-US" altLang="ja-JP" dirty="0"/>
          </a:p>
          <a:p>
            <a:pPr lvl="2"/>
            <a:endParaRPr lang="en-US" altLang="ja-JP" dirty="0"/>
          </a:p>
          <a:p>
            <a:endParaRPr lang="en-US" altLang="ja-JP" dirty="0"/>
          </a:p>
          <a:p>
            <a:pPr lvl="1"/>
            <a:endParaRPr lang="en-US" altLang="ja-JP" dirty="0"/>
          </a:p>
          <a:p>
            <a:endParaRPr lang="ja-JP" altLang="en-US"/>
          </a:p>
        </p:txBody>
      </p:sp>
      <p:sp>
        <p:nvSpPr>
          <p:cNvPr id="83" name="角丸四角形 82">
            <a:extLst>
              <a:ext uri="{FF2B5EF4-FFF2-40B4-BE49-F238E27FC236}">
                <a16:creationId xmlns:a16="http://schemas.microsoft.com/office/drawing/2014/main" id="{447A8FAD-A08C-4543-9C0F-8A0AAA91B303}"/>
              </a:ext>
            </a:extLst>
          </p:cNvPr>
          <p:cNvSpPr/>
          <p:nvPr/>
        </p:nvSpPr>
        <p:spPr>
          <a:xfrm>
            <a:off x="421978" y="4788665"/>
            <a:ext cx="2224084" cy="1605734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+mn-ea"/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059854B7-EBB5-DE48-B3F0-E38563E27A78}"/>
              </a:ext>
            </a:extLst>
          </p:cNvPr>
          <p:cNvSpPr txBox="1"/>
          <p:nvPr/>
        </p:nvSpPr>
        <p:spPr>
          <a:xfrm>
            <a:off x="648315" y="4359965"/>
            <a:ext cx="166744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100" b="1">
                <a:latin typeface="+mn-ea"/>
              </a:rPr>
              <a:t>移送元ホスト</a:t>
            </a:r>
          </a:p>
        </p:txBody>
      </p:sp>
      <p:sp>
        <p:nvSpPr>
          <p:cNvPr id="86" name="角丸四角形 85">
            <a:extLst>
              <a:ext uri="{FF2B5EF4-FFF2-40B4-BE49-F238E27FC236}">
                <a16:creationId xmlns:a16="http://schemas.microsoft.com/office/drawing/2014/main" id="{AB7967F2-75D2-4947-8F90-124FDB3814C5}"/>
              </a:ext>
            </a:extLst>
          </p:cNvPr>
          <p:cNvSpPr/>
          <p:nvPr/>
        </p:nvSpPr>
        <p:spPr>
          <a:xfrm>
            <a:off x="4427188" y="4789110"/>
            <a:ext cx="2224085" cy="1605734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+mn-ea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CE7CE505-6703-C845-81A0-3EFCFC073FD6}"/>
              </a:ext>
            </a:extLst>
          </p:cNvPr>
          <p:cNvSpPr txBox="1"/>
          <p:nvPr/>
        </p:nvSpPr>
        <p:spPr>
          <a:xfrm>
            <a:off x="4389186" y="4376530"/>
            <a:ext cx="231826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100" b="1">
                <a:latin typeface="+mn-ea"/>
              </a:rPr>
              <a:t>移送先メインホスト</a:t>
            </a:r>
          </a:p>
        </p:txBody>
      </p:sp>
      <p:sp>
        <p:nvSpPr>
          <p:cNvPr id="89" name="角丸四角形 88">
            <a:extLst>
              <a:ext uri="{FF2B5EF4-FFF2-40B4-BE49-F238E27FC236}">
                <a16:creationId xmlns:a16="http://schemas.microsoft.com/office/drawing/2014/main" id="{BEFDE60D-02AB-2148-84EB-2575F5D33C36}"/>
              </a:ext>
            </a:extLst>
          </p:cNvPr>
          <p:cNvSpPr/>
          <p:nvPr/>
        </p:nvSpPr>
        <p:spPr>
          <a:xfrm>
            <a:off x="7154740" y="4798334"/>
            <a:ext cx="1783595" cy="1605736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+mn-ea"/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7E0F7CE8-F103-ED4F-A90F-C1C90DBB364E}"/>
              </a:ext>
            </a:extLst>
          </p:cNvPr>
          <p:cNvSpPr txBox="1"/>
          <p:nvPr/>
        </p:nvSpPr>
        <p:spPr>
          <a:xfrm>
            <a:off x="6966802" y="4382836"/>
            <a:ext cx="217719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100" b="1">
                <a:latin typeface="+mn-ea"/>
              </a:rPr>
              <a:t>移送先サブホスト</a:t>
            </a: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3FFE36B4-3E00-F348-83EE-268272F1FB19}"/>
              </a:ext>
            </a:extLst>
          </p:cNvPr>
          <p:cNvSpPr txBox="1"/>
          <p:nvPr/>
        </p:nvSpPr>
        <p:spPr>
          <a:xfrm>
            <a:off x="545272" y="5038940"/>
            <a:ext cx="1309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n-ea"/>
              </a:rPr>
              <a:t>VM</a:t>
            </a:r>
            <a:r>
              <a:rPr kumimoji="1" lang="ja-JP" altLang="en-US">
                <a:latin typeface="+mn-ea"/>
              </a:rPr>
              <a:t>のメモリ</a:t>
            </a: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0ECF34E4-FEF9-0E42-9FAB-42B904C5D655}"/>
              </a:ext>
            </a:extLst>
          </p:cNvPr>
          <p:cNvSpPr txBox="1"/>
          <p:nvPr/>
        </p:nvSpPr>
        <p:spPr>
          <a:xfrm>
            <a:off x="4517117" y="5037028"/>
            <a:ext cx="1309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n-ea"/>
              </a:rPr>
              <a:t>VM</a:t>
            </a:r>
            <a:r>
              <a:rPr kumimoji="1" lang="ja-JP" altLang="en-US">
                <a:latin typeface="+mn-ea"/>
              </a:rPr>
              <a:t>のメモリ</a:t>
            </a: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0C2602CF-8F24-EA43-91EB-3EBD1EF42049}"/>
              </a:ext>
            </a:extLst>
          </p:cNvPr>
          <p:cNvSpPr txBox="1"/>
          <p:nvPr/>
        </p:nvSpPr>
        <p:spPr>
          <a:xfrm>
            <a:off x="7154740" y="5010802"/>
            <a:ext cx="1309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n-ea"/>
              </a:rPr>
              <a:t>VM</a:t>
            </a:r>
            <a:r>
              <a:rPr kumimoji="1" lang="ja-JP" altLang="en-US">
                <a:latin typeface="+mn-ea"/>
              </a:rPr>
              <a:t>のメモリ</a:t>
            </a: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B6DB8ED0-5E5C-0E48-98E8-5BE106F64A36}"/>
              </a:ext>
            </a:extLst>
          </p:cNvPr>
          <p:cNvSpPr txBox="1"/>
          <p:nvPr/>
        </p:nvSpPr>
        <p:spPr>
          <a:xfrm>
            <a:off x="2701838" y="4907647"/>
            <a:ext cx="1836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latin typeface="+mn-ea"/>
              </a:rPr>
              <a:t>マイグレーション</a:t>
            </a:r>
          </a:p>
        </p:txBody>
      </p: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D6549057-BE28-4A4E-BE07-F508190771D6}"/>
              </a:ext>
            </a:extLst>
          </p:cNvPr>
          <p:cNvSpPr txBox="1"/>
          <p:nvPr/>
        </p:nvSpPr>
        <p:spPr>
          <a:xfrm>
            <a:off x="5979396" y="6397711"/>
            <a:ext cx="22076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>
                <a:solidFill>
                  <a:srgbClr val="00B050"/>
                </a:solidFill>
              </a:rPr>
              <a:t>リモートページング</a:t>
            </a:r>
          </a:p>
        </p:txBody>
      </p:sp>
      <p:grpSp>
        <p:nvGrpSpPr>
          <p:cNvPr id="105" name="グループ化 104">
            <a:extLst>
              <a:ext uri="{FF2B5EF4-FFF2-40B4-BE49-F238E27FC236}">
                <a16:creationId xmlns:a16="http://schemas.microsoft.com/office/drawing/2014/main" id="{7D456FD1-4B01-C94F-893B-C674BB4B6E57}"/>
              </a:ext>
            </a:extLst>
          </p:cNvPr>
          <p:cNvGrpSpPr/>
          <p:nvPr/>
        </p:nvGrpSpPr>
        <p:grpSpPr>
          <a:xfrm>
            <a:off x="785848" y="5401274"/>
            <a:ext cx="1387663" cy="514545"/>
            <a:chOff x="2066306" y="5325194"/>
            <a:chExt cx="1387663" cy="514545"/>
          </a:xfrm>
        </p:grpSpPr>
        <p:sp>
          <p:nvSpPr>
            <p:cNvPr id="106" name="正方形/長方形 105">
              <a:extLst>
                <a:ext uri="{FF2B5EF4-FFF2-40B4-BE49-F238E27FC236}">
                  <a16:creationId xmlns:a16="http://schemas.microsoft.com/office/drawing/2014/main" id="{862F33E8-A7AB-9947-84CC-1CB305A60710}"/>
                </a:ext>
              </a:extLst>
            </p:cNvPr>
            <p:cNvSpPr/>
            <p:nvPr/>
          </p:nvSpPr>
          <p:spPr>
            <a:xfrm>
              <a:off x="2066306" y="5325194"/>
              <a:ext cx="356260" cy="51454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/>
                  </a:solidFill>
                </a:rPr>
                <a:t>1</a:t>
              </a:r>
              <a:endParaRPr kumimoji="1" lang="ja-JP" altLang="en-US" b="1">
                <a:solidFill>
                  <a:schemeClr val="tx1"/>
                </a:solidFill>
              </a:endParaRPr>
            </a:p>
          </p:txBody>
        </p:sp>
        <p:sp>
          <p:nvSpPr>
            <p:cNvPr id="107" name="正方形/長方形 106">
              <a:extLst>
                <a:ext uri="{FF2B5EF4-FFF2-40B4-BE49-F238E27FC236}">
                  <a16:creationId xmlns:a16="http://schemas.microsoft.com/office/drawing/2014/main" id="{A3EB0B62-8070-C74E-B1BE-127D26720FD4}"/>
                </a:ext>
              </a:extLst>
            </p:cNvPr>
            <p:cNvSpPr/>
            <p:nvPr/>
          </p:nvSpPr>
          <p:spPr>
            <a:xfrm>
              <a:off x="2404837" y="5325194"/>
              <a:ext cx="356260" cy="514545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/>
                  </a:solidFill>
                </a:rPr>
                <a:t>2</a:t>
              </a:r>
              <a:endParaRPr kumimoji="1" lang="ja-JP" altLang="en-US" b="1">
                <a:solidFill>
                  <a:schemeClr val="tx1"/>
                </a:solidFill>
              </a:endParaRPr>
            </a:p>
          </p:txBody>
        </p:sp>
        <p:sp>
          <p:nvSpPr>
            <p:cNvPr id="108" name="正方形/長方形 107">
              <a:extLst>
                <a:ext uri="{FF2B5EF4-FFF2-40B4-BE49-F238E27FC236}">
                  <a16:creationId xmlns:a16="http://schemas.microsoft.com/office/drawing/2014/main" id="{A685EEDB-121C-AB4C-B140-F86CE785692B}"/>
                </a:ext>
              </a:extLst>
            </p:cNvPr>
            <p:cNvSpPr/>
            <p:nvPr/>
          </p:nvSpPr>
          <p:spPr>
            <a:xfrm>
              <a:off x="2759178" y="5325194"/>
              <a:ext cx="356260" cy="51454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/>
                  </a:solidFill>
                </a:rPr>
                <a:t>3</a:t>
              </a:r>
              <a:endParaRPr kumimoji="1" lang="ja-JP" altLang="en-US" b="1">
                <a:solidFill>
                  <a:schemeClr val="tx1"/>
                </a:solidFill>
              </a:endParaRPr>
            </a:p>
          </p:txBody>
        </p:sp>
        <p:sp>
          <p:nvSpPr>
            <p:cNvPr id="109" name="正方形/長方形 108">
              <a:extLst>
                <a:ext uri="{FF2B5EF4-FFF2-40B4-BE49-F238E27FC236}">
                  <a16:creationId xmlns:a16="http://schemas.microsoft.com/office/drawing/2014/main" id="{77B8790D-400A-2C42-8C89-F72B650640B1}"/>
                </a:ext>
              </a:extLst>
            </p:cNvPr>
            <p:cNvSpPr/>
            <p:nvPr/>
          </p:nvSpPr>
          <p:spPr>
            <a:xfrm>
              <a:off x="3097709" y="5325194"/>
              <a:ext cx="356260" cy="514545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/>
                  </a:solidFill>
                </a:rPr>
                <a:t>4</a:t>
              </a:r>
              <a:endParaRPr kumimoji="1" lang="ja-JP" altLang="en-US" b="1">
                <a:solidFill>
                  <a:schemeClr val="tx1"/>
                </a:solidFill>
              </a:endParaRPr>
            </a:p>
          </p:txBody>
        </p:sp>
      </p:grpSp>
      <p:grpSp>
        <p:nvGrpSpPr>
          <p:cNvPr id="110" name="グループ化 109">
            <a:extLst>
              <a:ext uri="{FF2B5EF4-FFF2-40B4-BE49-F238E27FC236}">
                <a16:creationId xmlns:a16="http://schemas.microsoft.com/office/drawing/2014/main" id="{FCAFD3C8-AAEF-A046-AA53-BE8E98F9ACD7}"/>
              </a:ext>
            </a:extLst>
          </p:cNvPr>
          <p:cNvGrpSpPr/>
          <p:nvPr/>
        </p:nvGrpSpPr>
        <p:grpSpPr>
          <a:xfrm>
            <a:off x="4854485" y="5406684"/>
            <a:ext cx="1387663" cy="514545"/>
            <a:chOff x="2066306" y="5325194"/>
            <a:chExt cx="1387663" cy="514545"/>
          </a:xfrm>
        </p:grpSpPr>
        <p:sp>
          <p:nvSpPr>
            <p:cNvPr id="112" name="正方形/長方形 111">
              <a:extLst>
                <a:ext uri="{FF2B5EF4-FFF2-40B4-BE49-F238E27FC236}">
                  <a16:creationId xmlns:a16="http://schemas.microsoft.com/office/drawing/2014/main" id="{9F113268-CF40-4744-AE0A-A83FD6089DDF}"/>
                </a:ext>
              </a:extLst>
            </p:cNvPr>
            <p:cNvSpPr/>
            <p:nvPr/>
          </p:nvSpPr>
          <p:spPr>
            <a:xfrm>
              <a:off x="2404837" y="5325194"/>
              <a:ext cx="356260" cy="514545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/>
                  </a:solidFill>
                </a:rPr>
                <a:t>2</a:t>
              </a:r>
              <a:endParaRPr kumimoji="1" lang="ja-JP" altLang="en-US" b="1">
                <a:solidFill>
                  <a:schemeClr val="tx1"/>
                </a:solidFill>
              </a:endParaRPr>
            </a:p>
          </p:txBody>
        </p:sp>
        <p:sp>
          <p:nvSpPr>
            <p:cNvPr id="113" name="正方形/長方形 112">
              <a:extLst>
                <a:ext uri="{FF2B5EF4-FFF2-40B4-BE49-F238E27FC236}">
                  <a16:creationId xmlns:a16="http://schemas.microsoft.com/office/drawing/2014/main" id="{37FE90CC-3E70-994D-8080-3A06DB2C825E}"/>
                </a:ext>
              </a:extLst>
            </p:cNvPr>
            <p:cNvSpPr/>
            <p:nvPr/>
          </p:nvSpPr>
          <p:spPr>
            <a:xfrm>
              <a:off x="2759178" y="5325194"/>
              <a:ext cx="356260" cy="514545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solidFill>
                  <a:schemeClr val="tx1"/>
                </a:solidFill>
              </a:endParaRPr>
            </a:p>
          </p:txBody>
        </p:sp>
        <p:sp>
          <p:nvSpPr>
            <p:cNvPr id="114" name="正方形/長方形 113">
              <a:extLst>
                <a:ext uri="{FF2B5EF4-FFF2-40B4-BE49-F238E27FC236}">
                  <a16:creationId xmlns:a16="http://schemas.microsoft.com/office/drawing/2014/main" id="{8F2BDFB4-CC6E-C445-ADEB-CD7F3F418E64}"/>
                </a:ext>
              </a:extLst>
            </p:cNvPr>
            <p:cNvSpPr/>
            <p:nvPr/>
          </p:nvSpPr>
          <p:spPr>
            <a:xfrm>
              <a:off x="3097709" y="5325194"/>
              <a:ext cx="356260" cy="514545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solidFill>
                  <a:schemeClr val="tx1"/>
                </a:solidFill>
              </a:endParaRPr>
            </a:p>
          </p:txBody>
        </p:sp>
        <p:sp>
          <p:nvSpPr>
            <p:cNvPr id="111" name="正方形/長方形 110">
              <a:extLst>
                <a:ext uri="{FF2B5EF4-FFF2-40B4-BE49-F238E27FC236}">
                  <a16:creationId xmlns:a16="http://schemas.microsoft.com/office/drawing/2014/main" id="{5D553007-1D14-8C46-B7D9-AA63C90275A2}"/>
                </a:ext>
              </a:extLst>
            </p:cNvPr>
            <p:cNvSpPr/>
            <p:nvPr/>
          </p:nvSpPr>
          <p:spPr>
            <a:xfrm>
              <a:off x="2066306" y="5325194"/>
              <a:ext cx="356260" cy="51454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/>
                  </a:solidFill>
                </a:rPr>
                <a:t>1</a:t>
              </a:r>
              <a:endParaRPr kumimoji="1" lang="ja-JP" altLang="en-US" b="1">
                <a:solidFill>
                  <a:schemeClr val="tx1"/>
                </a:solidFill>
              </a:endParaRPr>
            </a:p>
          </p:txBody>
        </p:sp>
      </p:grpSp>
      <p:grpSp>
        <p:nvGrpSpPr>
          <p:cNvPr id="115" name="グループ化 114">
            <a:extLst>
              <a:ext uri="{FF2B5EF4-FFF2-40B4-BE49-F238E27FC236}">
                <a16:creationId xmlns:a16="http://schemas.microsoft.com/office/drawing/2014/main" id="{B0333870-B78D-EA40-B06C-B20CBE02F023}"/>
              </a:ext>
            </a:extLst>
          </p:cNvPr>
          <p:cNvGrpSpPr/>
          <p:nvPr/>
        </p:nvGrpSpPr>
        <p:grpSpPr>
          <a:xfrm>
            <a:off x="7366299" y="5401349"/>
            <a:ext cx="1387663" cy="514545"/>
            <a:chOff x="2066306" y="5325194"/>
            <a:chExt cx="1387663" cy="514545"/>
          </a:xfrm>
        </p:grpSpPr>
        <p:sp>
          <p:nvSpPr>
            <p:cNvPr id="116" name="正方形/長方形 115">
              <a:extLst>
                <a:ext uri="{FF2B5EF4-FFF2-40B4-BE49-F238E27FC236}">
                  <a16:creationId xmlns:a16="http://schemas.microsoft.com/office/drawing/2014/main" id="{BCCF5E24-9071-1346-955D-3C6C5EAD4144}"/>
                </a:ext>
              </a:extLst>
            </p:cNvPr>
            <p:cNvSpPr/>
            <p:nvPr/>
          </p:nvSpPr>
          <p:spPr>
            <a:xfrm>
              <a:off x="2066306" y="5325194"/>
              <a:ext cx="356260" cy="514545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solidFill>
                  <a:schemeClr val="tx1"/>
                </a:solidFill>
              </a:endParaRPr>
            </a:p>
          </p:txBody>
        </p:sp>
        <p:sp>
          <p:nvSpPr>
            <p:cNvPr id="117" name="正方形/長方形 116">
              <a:extLst>
                <a:ext uri="{FF2B5EF4-FFF2-40B4-BE49-F238E27FC236}">
                  <a16:creationId xmlns:a16="http://schemas.microsoft.com/office/drawing/2014/main" id="{DC9059CF-1C98-5E44-A484-790258DDC32F}"/>
                </a:ext>
              </a:extLst>
            </p:cNvPr>
            <p:cNvSpPr/>
            <p:nvPr/>
          </p:nvSpPr>
          <p:spPr>
            <a:xfrm>
              <a:off x="2404837" y="5325194"/>
              <a:ext cx="356260" cy="514545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solidFill>
                  <a:schemeClr val="tx1"/>
                </a:solidFill>
              </a:endParaRPr>
            </a:p>
          </p:txBody>
        </p:sp>
        <p:sp>
          <p:nvSpPr>
            <p:cNvPr id="119" name="正方形/長方形 118">
              <a:extLst>
                <a:ext uri="{FF2B5EF4-FFF2-40B4-BE49-F238E27FC236}">
                  <a16:creationId xmlns:a16="http://schemas.microsoft.com/office/drawing/2014/main" id="{8EA58480-ADF2-4C45-9856-59C4234E9C15}"/>
                </a:ext>
              </a:extLst>
            </p:cNvPr>
            <p:cNvSpPr/>
            <p:nvPr/>
          </p:nvSpPr>
          <p:spPr>
            <a:xfrm>
              <a:off x="3097709" y="5325194"/>
              <a:ext cx="356260" cy="514545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/>
                  </a:solidFill>
                </a:rPr>
                <a:t>4</a:t>
              </a:r>
              <a:endParaRPr kumimoji="1" lang="ja-JP" altLang="en-US" b="1">
                <a:solidFill>
                  <a:schemeClr val="tx1"/>
                </a:solidFill>
              </a:endParaRPr>
            </a:p>
          </p:txBody>
        </p:sp>
        <p:sp>
          <p:nvSpPr>
            <p:cNvPr id="118" name="正方形/長方形 117">
              <a:extLst>
                <a:ext uri="{FF2B5EF4-FFF2-40B4-BE49-F238E27FC236}">
                  <a16:creationId xmlns:a16="http://schemas.microsoft.com/office/drawing/2014/main" id="{AF90D6FB-B6EC-8F4E-A4C2-8993B4AC662C}"/>
                </a:ext>
              </a:extLst>
            </p:cNvPr>
            <p:cNvSpPr/>
            <p:nvPr/>
          </p:nvSpPr>
          <p:spPr>
            <a:xfrm>
              <a:off x="2759178" y="5325194"/>
              <a:ext cx="356260" cy="514545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/>
                  </a:solidFill>
                </a:rPr>
                <a:t>3</a:t>
              </a:r>
              <a:endParaRPr kumimoji="1" lang="ja-JP" altLang="en-US" b="1">
                <a:solidFill>
                  <a:schemeClr val="tx1"/>
                </a:solidFill>
              </a:endParaRPr>
            </a:p>
          </p:txBody>
        </p:sp>
      </p:grpSp>
      <p:cxnSp>
        <p:nvCxnSpPr>
          <p:cNvPr id="122" name="カギ線コネクタ 121">
            <a:extLst>
              <a:ext uri="{FF2B5EF4-FFF2-40B4-BE49-F238E27FC236}">
                <a16:creationId xmlns:a16="http://schemas.microsoft.com/office/drawing/2014/main" id="{27D3352A-708D-8E48-BE6C-76EF38FB4DAE}"/>
              </a:ext>
            </a:extLst>
          </p:cNvPr>
          <p:cNvCxnSpPr>
            <a:stCxn id="114" idx="2"/>
            <a:endCxn id="117" idx="2"/>
          </p:cNvCxnSpPr>
          <p:nvPr/>
        </p:nvCxnSpPr>
        <p:spPr>
          <a:xfrm rot="5400000" flipH="1" flipV="1">
            <a:off x="6970821" y="5009091"/>
            <a:ext cx="5335" cy="1818942"/>
          </a:xfrm>
          <a:prstGeom prst="bentConnector3">
            <a:avLst>
              <a:gd name="adj1" fmla="val -6832727"/>
            </a:avLst>
          </a:prstGeom>
          <a:ln w="34925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乗算記号 103">
            <a:extLst>
              <a:ext uri="{FF2B5EF4-FFF2-40B4-BE49-F238E27FC236}">
                <a16:creationId xmlns:a16="http://schemas.microsoft.com/office/drawing/2014/main" id="{B2BBDAB4-255A-5B40-8757-466D1278EBF9}"/>
              </a:ext>
            </a:extLst>
          </p:cNvPr>
          <p:cNvSpPr/>
          <p:nvPr/>
        </p:nvSpPr>
        <p:spPr>
          <a:xfrm>
            <a:off x="6249910" y="5601202"/>
            <a:ext cx="1434468" cy="1434468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060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0CD389-73C5-8740-B6AB-78039DDF8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VM</a:t>
            </a:r>
            <a:r>
              <a:rPr lang="ja-JP" altLang="en-US"/>
              <a:t>の未使用メモリの追跡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225ECBA-10EB-3246-AAC0-8EC2B4FE54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使用ビットマップを用いて</a:t>
            </a:r>
            <a:r>
              <a:rPr lang="en-US" altLang="ja-JP" dirty="0"/>
              <a:t>4KB</a:t>
            </a:r>
            <a:r>
              <a:rPr lang="ja-JP" altLang="en-US" dirty="0"/>
              <a:t>のページ単位で</a:t>
            </a:r>
            <a:r>
              <a:rPr lang="en-US" altLang="ja-JP" dirty="0"/>
              <a:t>VM</a:t>
            </a:r>
            <a:r>
              <a:rPr lang="ja-JP" altLang="en-US" dirty="0"/>
              <a:t>の</a:t>
            </a:r>
            <a:r>
              <a:rPr lang="ja-JP" altLang="en-US"/>
              <a:t>メモリ使用状況を管理</a:t>
            </a:r>
            <a:endParaRPr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/>
              <a:t>の各ページが使用中がどうかを</a:t>
            </a:r>
            <a:r>
              <a:rPr lang="en-US" altLang="ja-JP" dirty="0"/>
              <a:t>1</a:t>
            </a:r>
            <a:r>
              <a:rPr lang="ja-JP" altLang="en-US"/>
              <a:t>ビットで表す</a:t>
            </a:r>
            <a:endParaRPr lang="en-US" altLang="ja-JP" dirty="0"/>
          </a:p>
          <a:p>
            <a:pPr lvl="1"/>
            <a:r>
              <a:rPr lang="ja-JP" altLang="en-US" dirty="0"/>
              <a:t>起動時はすべてのページが未使用</a:t>
            </a:r>
            <a:endParaRPr lang="en-US" altLang="ja-JP" dirty="0"/>
          </a:p>
          <a:p>
            <a:r>
              <a:rPr lang="en-US" altLang="ja-JP" dirty="0"/>
              <a:t>VM</a:t>
            </a:r>
            <a:r>
              <a:rPr lang="ja-JP" altLang="en-US" dirty="0"/>
              <a:t>による未使用メモリへのアクセスを検出</a:t>
            </a:r>
            <a:endParaRPr lang="en-US" altLang="ja-JP" dirty="0"/>
          </a:p>
          <a:p>
            <a:pPr lvl="1"/>
            <a:r>
              <a:rPr lang="ja-JP" altLang="en-US" dirty="0"/>
              <a:t>使用ビットマップの対応するビットを</a:t>
            </a:r>
            <a:r>
              <a:rPr lang="en-US" altLang="ja-JP" dirty="0"/>
              <a:t>1</a:t>
            </a:r>
            <a:r>
              <a:rPr lang="ja-JP" altLang="en-US" dirty="0"/>
              <a:t>にする</a:t>
            </a:r>
          </a:p>
          <a:p>
            <a:pPr lvl="1"/>
            <a:r>
              <a:rPr lang="ja-JP" altLang="en-US"/>
              <a:t>この時に初めて</a:t>
            </a:r>
            <a:r>
              <a:rPr lang="en-US" altLang="ja-JP" dirty="0"/>
              <a:t>VM</a:t>
            </a:r>
            <a:r>
              <a:rPr lang="ja-JP" altLang="en-US"/>
              <a:t>に物理メモリを割り当てる</a:t>
            </a:r>
            <a:endParaRPr lang="en-US" altLang="ja-JP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F9F9C36-E2A3-7A46-B409-0E0CA11302D0}"/>
              </a:ext>
            </a:extLst>
          </p:cNvPr>
          <p:cNvSpPr/>
          <p:nvPr/>
        </p:nvSpPr>
        <p:spPr>
          <a:xfrm>
            <a:off x="3744623" y="4837552"/>
            <a:ext cx="1014608" cy="540252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>
                <a:solidFill>
                  <a:schemeClr val="tx1"/>
                </a:solidFill>
                <a:latin typeface="+mn-ea"/>
              </a:rPr>
              <a:t>未使用</a:t>
            </a:r>
            <a:endParaRPr kumimoji="1" lang="ja-JP" altLang="en-US" sz="2000">
              <a:solidFill>
                <a:schemeClr val="tx1"/>
              </a:solidFill>
              <a:latin typeface="+mn-ea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899DE25-08FE-A04E-AFBC-899337930BBC}"/>
              </a:ext>
            </a:extLst>
          </p:cNvPr>
          <p:cNvSpPr/>
          <p:nvPr/>
        </p:nvSpPr>
        <p:spPr>
          <a:xfrm>
            <a:off x="4759231" y="4832105"/>
            <a:ext cx="1014608" cy="540252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>
                <a:solidFill>
                  <a:schemeClr val="tx1"/>
                </a:solidFill>
                <a:latin typeface="+mn-ea"/>
              </a:rPr>
              <a:t>未使用</a:t>
            </a:r>
            <a:endParaRPr kumimoji="1" lang="ja-JP" altLang="en-US" sz="2000">
              <a:solidFill>
                <a:schemeClr val="tx1"/>
              </a:solidFill>
              <a:latin typeface="+mn-ea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9A7485E-FACF-B040-A0C1-629C7D1316EA}"/>
              </a:ext>
            </a:extLst>
          </p:cNvPr>
          <p:cNvSpPr/>
          <p:nvPr/>
        </p:nvSpPr>
        <p:spPr>
          <a:xfrm>
            <a:off x="6788447" y="4832105"/>
            <a:ext cx="1014608" cy="540252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>
                <a:solidFill>
                  <a:schemeClr val="tx1"/>
                </a:solidFill>
                <a:latin typeface="+mn-ea"/>
              </a:rPr>
              <a:t>未使用</a:t>
            </a:r>
            <a:endParaRPr kumimoji="1" lang="ja-JP" altLang="en-US" sz="200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92A180A-4D90-1D48-BA6C-74F5DDC1823D}"/>
              </a:ext>
            </a:extLst>
          </p:cNvPr>
          <p:cNvSpPr/>
          <p:nvPr/>
        </p:nvSpPr>
        <p:spPr>
          <a:xfrm>
            <a:off x="2730015" y="5820131"/>
            <a:ext cx="1014608" cy="540252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dirty="0">
                <a:solidFill>
                  <a:schemeClr val="tx1"/>
                </a:solidFill>
                <a:latin typeface="+mn-ea"/>
              </a:rPr>
              <a:t>1</a:t>
            </a:r>
            <a:endParaRPr kumimoji="1" lang="ja-JP" altLang="en-US" sz="2000" b="1">
              <a:solidFill>
                <a:schemeClr val="tx1"/>
              </a:solidFill>
              <a:latin typeface="+mn-ea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DD63348-522A-EA4F-A8B1-9216C9D292B9}"/>
              </a:ext>
            </a:extLst>
          </p:cNvPr>
          <p:cNvSpPr/>
          <p:nvPr/>
        </p:nvSpPr>
        <p:spPr>
          <a:xfrm>
            <a:off x="3744623" y="5820131"/>
            <a:ext cx="1014608" cy="540252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dirty="0">
                <a:solidFill>
                  <a:schemeClr val="tx1"/>
                </a:solidFill>
                <a:latin typeface="+mn-ea"/>
              </a:rPr>
              <a:t>0</a:t>
            </a:r>
            <a:endParaRPr kumimoji="1" lang="ja-JP" altLang="en-US" sz="2000" b="1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877EFE5-5A11-604D-8292-2FD5ADE19D10}"/>
              </a:ext>
            </a:extLst>
          </p:cNvPr>
          <p:cNvSpPr/>
          <p:nvPr/>
        </p:nvSpPr>
        <p:spPr>
          <a:xfrm>
            <a:off x="4759231" y="5820131"/>
            <a:ext cx="1014608" cy="540252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dirty="0">
                <a:solidFill>
                  <a:schemeClr val="tx1"/>
                </a:solidFill>
                <a:latin typeface="+mn-ea"/>
              </a:rPr>
              <a:t>0</a:t>
            </a:r>
            <a:endParaRPr kumimoji="1" lang="ja-JP" altLang="en-US" sz="2000" b="1">
              <a:solidFill>
                <a:schemeClr val="tx1"/>
              </a:solidFill>
              <a:latin typeface="+mn-ea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ACBB7DF9-8D48-1F48-874B-00580FCBAF88}"/>
              </a:ext>
            </a:extLst>
          </p:cNvPr>
          <p:cNvSpPr/>
          <p:nvPr/>
        </p:nvSpPr>
        <p:spPr>
          <a:xfrm>
            <a:off x="5773839" y="5820131"/>
            <a:ext cx="1014608" cy="540252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dirty="0">
                <a:solidFill>
                  <a:schemeClr val="tx1"/>
                </a:solidFill>
                <a:latin typeface="+mn-ea"/>
              </a:rPr>
              <a:t>1</a:t>
            </a:r>
            <a:endParaRPr kumimoji="1" lang="ja-JP" altLang="en-US" sz="2000" b="1">
              <a:solidFill>
                <a:schemeClr val="tx1"/>
              </a:solidFill>
              <a:latin typeface="+mn-ea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6F8FE19-97B1-5748-8716-BD34DC8A54F3}"/>
              </a:ext>
            </a:extLst>
          </p:cNvPr>
          <p:cNvSpPr/>
          <p:nvPr/>
        </p:nvSpPr>
        <p:spPr>
          <a:xfrm>
            <a:off x="6788447" y="5820131"/>
            <a:ext cx="1014608" cy="540252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dirty="0">
                <a:solidFill>
                  <a:schemeClr val="tx1"/>
                </a:solidFill>
                <a:latin typeface="+mn-ea"/>
              </a:rPr>
              <a:t>0</a:t>
            </a:r>
            <a:endParaRPr kumimoji="1" lang="ja-JP" altLang="en-US" sz="2000" b="1">
              <a:solidFill>
                <a:schemeClr val="tx1"/>
              </a:solidFill>
              <a:latin typeface="+mn-ea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83D215E-7D3C-9C4D-9F18-1BF2222941AB}"/>
              </a:ext>
            </a:extLst>
          </p:cNvPr>
          <p:cNvSpPr txBox="1"/>
          <p:nvPr/>
        </p:nvSpPr>
        <p:spPr>
          <a:xfrm>
            <a:off x="8053157" y="4871398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>
                <a:latin typeface="+mn-ea"/>
              </a:rPr>
              <a:t>・・・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4D5FF99-4325-6C4E-863F-D3BA413A97BD}"/>
              </a:ext>
            </a:extLst>
          </p:cNvPr>
          <p:cNvSpPr txBox="1"/>
          <p:nvPr/>
        </p:nvSpPr>
        <p:spPr>
          <a:xfrm>
            <a:off x="8053156" y="5859424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>
                <a:latin typeface="+mn-ea"/>
              </a:rPr>
              <a:t>・・・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5BCC0445-2F21-7748-B3B8-3AF863DCC498}"/>
              </a:ext>
            </a:extLst>
          </p:cNvPr>
          <p:cNvSpPr txBox="1"/>
          <p:nvPr/>
        </p:nvSpPr>
        <p:spPr>
          <a:xfrm>
            <a:off x="167780" y="4902175"/>
            <a:ext cx="23310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latin typeface="+mn-ea"/>
              </a:rPr>
              <a:t>VM</a:t>
            </a:r>
            <a:r>
              <a:rPr kumimoji="1" lang="ja-JP" altLang="en-US" sz="2000">
                <a:latin typeface="+mn-ea"/>
              </a:rPr>
              <a:t>メモリ使用状況：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49D9123B-ADD2-7F40-ACA1-C0FE95F0B4CA}"/>
              </a:ext>
            </a:extLst>
          </p:cNvPr>
          <p:cNvSpPr txBox="1"/>
          <p:nvPr/>
        </p:nvSpPr>
        <p:spPr>
          <a:xfrm>
            <a:off x="565324" y="5890201"/>
            <a:ext cx="2048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>
                <a:latin typeface="+mn-ea"/>
              </a:rPr>
              <a:t>使用ビットマップ：</a:t>
            </a:r>
            <a:endParaRPr kumimoji="1" lang="ja-JP" altLang="en-US" sz="2000">
              <a:latin typeface="+mn-ea"/>
            </a:endParaRPr>
          </a:p>
        </p:txBody>
      </p: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0A8FA5FF-E4B7-6B47-BDA4-77C532B738BE}"/>
              </a:ext>
            </a:extLst>
          </p:cNvPr>
          <p:cNvCxnSpPr>
            <a:stCxn id="4" idx="2"/>
            <a:endCxn id="10" idx="0"/>
          </p:cNvCxnSpPr>
          <p:nvPr/>
        </p:nvCxnSpPr>
        <p:spPr>
          <a:xfrm>
            <a:off x="3237319" y="5377804"/>
            <a:ext cx="0" cy="442327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B23C9E11-DEC9-B04F-BDC1-B1DB5CB05141}"/>
              </a:ext>
            </a:extLst>
          </p:cNvPr>
          <p:cNvCxnSpPr/>
          <p:nvPr/>
        </p:nvCxnSpPr>
        <p:spPr>
          <a:xfrm>
            <a:off x="4248741" y="5372357"/>
            <a:ext cx="0" cy="442327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A9078A96-A9A4-494B-8E80-B1D5583FA5ED}"/>
              </a:ext>
            </a:extLst>
          </p:cNvPr>
          <p:cNvCxnSpPr/>
          <p:nvPr/>
        </p:nvCxnSpPr>
        <p:spPr>
          <a:xfrm>
            <a:off x="5266535" y="5372357"/>
            <a:ext cx="0" cy="442327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FE7A42BA-283A-E542-A50B-1B083B20A3E4}"/>
              </a:ext>
            </a:extLst>
          </p:cNvPr>
          <p:cNvCxnSpPr/>
          <p:nvPr/>
        </p:nvCxnSpPr>
        <p:spPr>
          <a:xfrm>
            <a:off x="6281143" y="5372357"/>
            <a:ext cx="0" cy="442327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C845661D-26BD-B144-A0F0-F13E8277AC9B}"/>
              </a:ext>
            </a:extLst>
          </p:cNvPr>
          <p:cNvCxnSpPr/>
          <p:nvPr/>
        </p:nvCxnSpPr>
        <p:spPr>
          <a:xfrm>
            <a:off x="7280533" y="5372925"/>
            <a:ext cx="0" cy="442327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C008E27-A86A-B54B-83BF-6312A1447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AAA2D-9842-0044-AF36-3F48C3C39054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51CA830-246D-6D41-ADB5-98ECD64C72BC}"/>
              </a:ext>
            </a:extLst>
          </p:cNvPr>
          <p:cNvSpPr/>
          <p:nvPr/>
        </p:nvSpPr>
        <p:spPr>
          <a:xfrm>
            <a:off x="2730015" y="4837552"/>
            <a:ext cx="1014608" cy="540252"/>
          </a:xfrm>
          <a:prstGeom prst="rect">
            <a:avLst/>
          </a:prstGeom>
          <a:solidFill>
            <a:schemeClr val="bg1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>
                <a:solidFill>
                  <a:srgbClr val="FF0000"/>
                </a:solidFill>
                <a:latin typeface="+mn-ea"/>
              </a:rPr>
              <a:t>使用中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72418A-2F8D-4F40-AADB-0398E0B9CFF4}"/>
              </a:ext>
            </a:extLst>
          </p:cNvPr>
          <p:cNvSpPr/>
          <p:nvPr/>
        </p:nvSpPr>
        <p:spPr>
          <a:xfrm>
            <a:off x="5773839" y="4832105"/>
            <a:ext cx="1014608" cy="540252"/>
          </a:xfrm>
          <a:prstGeom prst="rect">
            <a:avLst/>
          </a:prstGeom>
          <a:solidFill>
            <a:schemeClr val="bg1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>
                <a:solidFill>
                  <a:srgbClr val="FF0000"/>
                </a:solidFill>
                <a:latin typeface="+mn-ea"/>
              </a:rPr>
              <a:t>使用中</a:t>
            </a:r>
          </a:p>
        </p:txBody>
      </p:sp>
    </p:spTree>
    <p:extLst>
      <p:ext uri="{BB962C8B-B14F-4D97-AF65-F5344CB8AC3E}">
        <p14:creationId xmlns:p14="http://schemas.microsoft.com/office/powerpoint/2010/main" val="3330929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423DB8-67D0-C141-AFC8-4B3D57320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分割マイグレーションの高速化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689A56E-863C-8944-9569-F796D70D96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使用ビットマップを調べ、未使用ページなら移送先ホストに転送しない</a:t>
            </a:r>
            <a:endParaRPr lang="en-US" altLang="ja-JP" dirty="0"/>
          </a:p>
          <a:p>
            <a:pPr lvl="1"/>
            <a:r>
              <a:rPr lang="ja-JP" altLang="en-US"/>
              <a:t>データ転送およびメモリ読み書きのオーバヘッドを削減</a:t>
            </a:r>
            <a:endParaRPr lang="en-US" altLang="ja-JP" dirty="0"/>
          </a:p>
          <a:p>
            <a:r>
              <a:rPr lang="ja-JP" altLang="en-US"/>
              <a:t>移送先メインホストでは使用ビットマップを再構築</a:t>
            </a:r>
            <a:endParaRPr lang="en-US" altLang="ja-JP" dirty="0"/>
          </a:p>
          <a:p>
            <a:pPr lvl="1"/>
            <a:r>
              <a:rPr lang="ja-JP" altLang="en-US"/>
              <a:t>メモリの情報を受信したら対応するビットを</a:t>
            </a:r>
            <a:r>
              <a:rPr lang="en-US" altLang="ja-JP" dirty="0"/>
              <a:t>1</a:t>
            </a:r>
            <a:r>
              <a:rPr lang="ja-JP" altLang="en-US"/>
              <a:t>にする</a:t>
            </a:r>
            <a:endParaRPr lang="en-US" altLang="ja-JP" dirty="0"/>
          </a:p>
          <a:p>
            <a:pPr lvl="1"/>
            <a:r>
              <a:rPr lang="ja-JP" altLang="en-US"/>
              <a:t>移送元で未使用のメモリは移送先でも未使用のまま</a:t>
            </a:r>
            <a:endParaRPr lang="en-US" altLang="ja-JP" dirty="0"/>
          </a:p>
        </p:txBody>
      </p:sp>
      <p:sp>
        <p:nvSpPr>
          <p:cNvPr id="42" name="角丸四角形 41">
            <a:extLst>
              <a:ext uri="{FF2B5EF4-FFF2-40B4-BE49-F238E27FC236}">
                <a16:creationId xmlns:a16="http://schemas.microsoft.com/office/drawing/2014/main" id="{B51D4D57-F117-0641-A999-01030F65E76E}"/>
              </a:ext>
            </a:extLst>
          </p:cNvPr>
          <p:cNvSpPr/>
          <p:nvPr/>
        </p:nvSpPr>
        <p:spPr>
          <a:xfrm>
            <a:off x="394829" y="4764414"/>
            <a:ext cx="1743270" cy="185205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+mn-ea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95E2FE0-917B-8C41-8544-B56782B91988}"/>
              </a:ext>
            </a:extLst>
          </p:cNvPr>
          <p:cNvSpPr txBox="1"/>
          <p:nvPr/>
        </p:nvSpPr>
        <p:spPr>
          <a:xfrm>
            <a:off x="552129" y="4393326"/>
            <a:ext cx="166744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100" b="1">
                <a:latin typeface="+mn-ea"/>
              </a:rPr>
              <a:t>移送元ホスト</a:t>
            </a:r>
          </a:p>
        </p:txBody>
      </p:sp>
      <p:sp>
        <p:nvSpPr>
          <p:cNvPr id="50" name="角丸四角形 49">
            <a:extLst>
              <a:ext uri="{FF2B5EF4-FFF2-40B4-BE49-F238E27FC236}">
                <a16:creationId xmlns:a16="http://schemas.microsoft.com/office/drawing/2014/main" id="{A7AC06A5-6BF7-8743-8546-5851F1849A0B}"/>
              </a:ext>
            </a:extLst>
          </p:cNvPr>
          <p:cNvSpPr/>
          <p:nvPr/>
        </p:nvSpPr>
        <p:spPr>
          <a:xfrm>
            <a:off x="4617246" y="4759994"/>
            <a:ext cx="1743270" cy="185205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+mn-ea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01EB93B2-A42B-884A-AF6A-2FE736DB5105}"/>
              </a:ext>
            </a:extLst>
          </p:cNvPr>
          <p:cNvSpPr txBox="1"/>
          <p:nvPr/>
        </p:nvSpPr>
        <p:spPr>
          <a:xfrm>
            <a:off x="4395305" y="4344680"/>
            <a:ext cx="231826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100" b="1">
                <a:latin typeface="+mn-ea"/>
              </a:rPr>
              <a:t>移送先メインホスト</a:t>
            </a:r>
          </a:p>
        </p:txBody>
      </p:sp>
      <p:sp>
        <p:nvSpPr>
          <p:cNvPr id="52" name="右矢印 51">
            <a:extLst>
              <a:ext uri="{FF2B5EF4-FFF2-40B4-BE49-F238E27FC236}">
                <a16:creationId xmlns:a16="http://schemas.microsoft.com/office/drawing/2014/main" id="{1950E1FC-0814-0541-A62D-6AA5382451FA}"/>
              </a:ext>
            </a:extLst>
          </p:cNvPr>
          <p:cNvSpPr/>
          <p:nvPr/>
        </p:nvSpPr>
        <p:spPr>
          <a:xfrm>
            <a:off x="2663195" y="5387841"/>
            <a:ext cx="1585274" cy="605197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FF99EC58-5924-8945-B6C9-58A1E8DD2377}"/>
              </a:ext>
            </a:extLst>
          </p:cNvPr>
          <p:cNvSpPr txBox="1"/>
          <p:nvPr/>
        </p:nvSpPr>
        <p:spPr>
          <a:xfrm>
            <a:off x="2543396" y="5088653"/>
            <a:ext cx="19479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>
                <a:latin typeface="+mn-ea"/>
              </a:rPr>
              <a:t>マイグレーション</a:t>
            </a:r>
          </a:p>
        </p:txBody>
      </p:sp>
      <p:sp>
        <p:nvSpPr>
          <p:cNvPr id="70" name="角丸四角形 69">
            <a:extLst>
              <a:ext uri="{FF2B5EF4-FFF2-40B4-BE49-F238E27FC236}">
                <a16:creationId xmlns:a16="http://schemas.microsoft.com/office/drawing/2014/main" id="{8EE50411-E5DA-384C-9FE6-C7724E05FB20}"/>
              </a:ext>
            </a:extLst>
          </p:cNvPr>
          <p:cNvSpPr/>
          <p:nvPr/>
        </p:nvSpPr>
        <p:spPr>
          <a:xfrm>
            <a:off x="7003734" y="4764413"/>
            <a:ext cx="1743272" cy="1852054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+mn-ea"/>
            </a:endParaRP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162A77A3-47C2-8A47-95BD-EE2BC14437F6}"/>
              </a:ext>
            </a:extLst>
          </p:cNvPr>
          <p:cNvSpPr txBox="1"/>
          <p:nvPr/>
        </p:nvSpPr>
        <p:spPr>
          <a:xfrm>
            <a:off x="6863247" y="4344680"/>
            <a:ext cx="217719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100" b="1">
                <a:latin typeface="+mn-ea"/>
              </a:rPr>
              <a:t>移送先サブホスト</a:t>
            </a: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E93E36DC-B0F6-3942-B84D-43D75D3A346E}"/>
              </a:ext>
            </a:extLst>
          </p:cNvPr>
          <p:cNvSpPr txBox="1"/>
          <p:nvPr/>
        </p:nvSpPr>
        <p:spPr>
          <a:xfrm>
            <a:off x="679133" y="5623706"/>
            <a:ext cx="1277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+mn-ea"/>
              </a:rPr>
              <a:t>VM</a:t>
            </a:r>
            <a:r>
              <a:rPr lang="ja-JP" altLang="en-US">
                <a:latin typeface="+mn-ea"/>
              </a:rPr>
              <a:t>のメモリ</a:t>
            </a:r>
            <a:endParaRPr kumimoji="1" lang="ja-JP" altLang="en-US">
              <a:latin typeface="+mn-ea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581EE608-A91C-6F45-8B61-B7714F7BE8EF}"/>
              </a:ext>
            </a:extLst>
          </p:cNvPr>
          <p:cNvSpPr txBox="1"/>
          <p:nvPr/>
        </p:nvSpPr>
        <p:spPr>
          <a:xfrm>
            <a:off x="4891687" y="5671896"/>
            <a:ext cx="1277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+mn-ea"/>
              </a:rPr>
              <a:t>VM</a:t>
            </a:r>
            <a:r>
              <a:rPr lang="ja-JP" altLang="en-US">
                <a:latin typeface="+mn-ea"/>
              </a:rPr>
              <a:t>のメモリ</a:t>
            </a:r>
            <a:endParaRPr kumimoji="1" lang="ja-JP" altLang="en-US">
              <a:latin typeface="+mn-ea"/>
            </a:endParaRP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27311080-21DF-AD40-959C-E85DA67E6E86}"/>
              </a:ext>
            </a:extLst>
          </p:cNvPr>
          <p:cNvSpPr txBox="1"/>
          <p:nvPr/>
        </p:nvSpPr>
        <p:spPr>
          <a:xfrm>
            <a:off x="658482" y="4815609"/>
            <a:ext cx="1327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>
                <a:latin typeface="+mn-ea"/>
              </a:rPr>
              <a:t>ビットマップ</a:t>
            </a:r>
            <a:endParaRPr kumimoji="1" lang="ja-JP" altLang="en-US">
              <a:latin typeface="+mn-ea"/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8A589C3F-640F-4A47-8DDA-C7CCEE4564EA}"/>
              </a:ext>
            </a:extLst>
          </p:cNvPr>
          <p:cNvSpPr txBox="1"/>
          <p:nvPr/>
        </p:nvSpPr>
        <p:spPr>
          <a:xfrm>
            <a:off x="4852989" y="4815609"/>
            <a:ext cx="1284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>
                <a:latin typeface="+mn-ea"/>
              </a:rPr>
              <a:t>ビットマップ</a:t>
            </a:r>
            <a:endParaRPr kumimoji="1" lang="ja-JP" altLang="en-US">
              <a:latin typeface="+mn-ea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FFDCB88-9BF5-6B48-BA25-B7210BDE0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AAA2D-9842-0044-AF36-3F48C3C39054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3513D19F-B89E-FF4D-B479-047F69FC23B9}"/>
              </a:ext>
            </a:extLst>
          </p:cNvPr>
          <p:cNvSpPr/>
          <p:nvPr/>
        </p:nvSpPr>
        <p:spPr>
          <a:xfrm>
            <a:off x="913285" y="5968621"/>
            <a:ext cx="356260" cy="51454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/>
                </a:solidFill>
              </a:rPr>
              <a:t>2</a:t>
            </a:r>
            <a:endParaRPr kumimoji="1" lang="ja-JP" altLang="en-US" b="1">
              <a:solidFill>
                <a:schemeClr val="tx1"/>
              </a:solidFill>
            </a:endParaRPr>
          </a:p>
        </p:txBody>
      </p:sp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435841F5-F47B-874E-A594-F5439DBFF3EE}"/>
              </a:ext>
            </a:extLst>
          </p:cNvPr>
          <p:cNvSpPr/>
          <p:nvPr/>
        </p:nvSpPr>
        <p:spPr>
          <a:xfrm>
            <a:off x="1606157" y="5968621"/>
            <a:ext cx="356260" cy="51454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/>
                </a:solidFill>
              </a:rPr>
              <a:t>4</a:t>
            </a:r>
            <a:endParaRPr kumimoji="1" lang="ja-JP" altLang="en-US" b="1">
              <a:solidFill>
                <a:schemeClr val="tx1"/>
              </a:solidFill>
            </a:endParaRPr>
          </a:p>
        </p:txBody>
      </p:sp>
      <p:grpSp>
        <p:nvGrpSpPr>
          <p:cNvPr id="106" name="グループ化 105">
            <a:extLst>
              <a:ext uri="{FF2B5EF4-FFF2-40B4-BE49-F238E27FC236}">
                <a16:creationId xmlns:a16="http://schemas.microsoft.com/office/drawing/2014/main" id="{0ADF7189-5A5D-4643-8753-F12A8033CAC8}"/>
              </a:ext>
            </a:extLst>
          </p:cNvPr>
          <p:cNvGrpSpPr/>
          <p:nvPr/>
        </p:nvGrpSpPr>
        <p:grpSpPr>
          <a:xfrm>
            <a:off x="7181538" y="5553867"/>
            <a:ext cx="1387663" cy="514545"/>
            <a:chOff x="2066306" y="5325194"/>
            <a:chExt cx="1387663" cy="514545"/>
          </a:xfrm>
        </p:grpSpPr>
        <p:sp>
          <p:nvSpPr>
            <p:cNvPr id="108" name="正方形/長方形 107">
              <a:extLst>
                <a:ext uri="{FF2B5EF4-FFF2-40B4-BE49-F238E27FC236}">
                  <a16:creationId xmlns:a16="http://schemas.microsoft.com/office/drawing/2014/main" id="{ABDDF307-8163-FB48-93D3-DD3CEEF17029}"/>
                </a:ext>
              </a:extLst>
            </p:cNvPr>
            <p:cNvSpPr/>
            <p:nvPr/>
          </p:nvSpPr>
          <p:spPr>
            <a:xfrm>
              <a:off x="2404837" y="5325194"/>
              <a:ext cx="356260" cy="514545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solidFill>
                  <a:schemeClr val="tx1"/>
                </a:solidFill>
              </a:endParaRPr>
            </a:p>
          </p:txBody>
        </p:sp>
        <p:sp>
          <p:nvSpPr>
            <p:cNvPr id="107" name="正方形/長方形 106">
              <a:extLst>
                <a:ext uri="{FF2B5EF4-FFF2-40B4-BE49-F238E27FC236}">
                  <a16:creationId xmlns:a16="http://schemas.microsoft.com/office/drawing/2014/main" id="{944198E1-70A4-F84D-8DB4-BA8BF6F94F24}"/>
                </a:ext>
              </a:extLst>
            </p:cNvPr>
            <p:cNvSpPr/>
            <p:nvPr/>
          </p:nvSpPr>
          <p:spPr>
            <a:xfrm>
              <a:off x="2066306" y="5325194"/>
              <a:ext cx="356260" cy="514545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solidFill>
                  <a:schemeClr val="tx1"/>
                </a:solidFill>
              </a:endParaRPr>
            </a:p>
          </p:txBody>
        </p:sp>
        <p:sp>
          <p:nvSpPr>
            <p:cNvPr id="110" name="正方形/長方形 109">
              <a:extLst>
                <a:ext uri="{FF2B5EF4-FFF2-40B4-BE49-F238E27FC236}">
                  <a16:creationId xmlns:a16="http://schemas.microsoft.com/office/drawing/2014/main" id="{D593A642-AA92-784B-85EF-3A8F0EF4EC01}"/>
                </a:ext>
              </a:extLst>
            </p:cNvPr>
            <p:cNvSpPr/>
            <p:nvPr/>
          </p:nvSpPr>
          <p:spPr>
            <a:xfrm>
              <a:off x="3097709" y="5325194"/>
              <a:ext cx="356260" cy="514545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/>
                  </a:solidFill>
                </a:rPr>
                <a:t>4</a:t>
              </a:r>
              <a:endParaRPr kumimoji="1" lang="ja-JP" altLang="en-US" b="1">
                <a:solidFill>
                  <a:schemeClr val="tx1"/>
                </a:solidFill>
              </a:endParaRPr>
            </a:p>
          </p:txBody>
        </p:sp>
      </p:grpSp>
      <p:grpSp>
        <p:nvGrpSpPr>
          <p:cNvPr id="101" name="グループ化 100">
            <a:extLst>
              <a:ext uri="{FF2B5EF4-FFF2-40B4-BE49-F238E27FC236}">
                <a16:creationId xmlns:a16="http://schemas.microsoft.com/office/drawing/2014/main" id="{603F8AF9-BB96-C84B-934E-B20B24F10AC8}"/>
              </a:ext>
            </a:extLst>
          </p:cNvPr>
          <p:cNvGrpSpPr/>
          <p:nvPr/>
        </p:nvGrpSpPr>
        <p:grpSpPr>
          <a:xfrm>
            <a:off x="5133071" y="5997780"/>
            <a:ext cx="1049132" cy="514545"/>
            <a:chOff x="2404837" y="5325194"/>
            <a:chExt cx="1049132" cy="514545"/>
          </a:xfrm>
        </p:grpSpPr>
        <p:sp>
          <p:nvSpPr>
            <p:cNvPr id="104" name="正方形/長方形 103">
              <a:extLst>
                <a:ext uri="{FF2B5EF4-FFF2-40B4-BE49-F238E27FC236}">
                  <a16:creationId xmlns:a16="http://schemas.microsoft.com/office/drawing/2014/main" id="{766548A5-274E-8B4E-A642-429A559F9917}"/>
                </a:ext>
              </a:extLst>
            </p:cNvPr>
            <p:cNvSpPr/>
            <p:nvPr/>
          </p:nvSpPr>
          <p:spPr>
            <a:xfrm>
              <a:off x="2759178" y="5325194"/>
              <a:ext cx="356260" cy="514545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solidFill>
                  <a:schemeClr val="tx1"/>
                </a:solidFill>
              </a:endParaRPr>
            </a:p>
          </p:txBody>
        </p:sp>
        <p:sp>
          <p:nvSpPr>
            <p:cNvPr id="103" name="正方形/長方形 102">
              <a:extLst>
                <a:ext uri="{FF2B5EF4-FFF2-40B4-BE49-F238E27FC236}">
                  <a16:creationId xmlns:a16="http://schemas.microsoft.com/office/drawing/2014/main" id="{7C0BCF6C-AC0C-164F-AA92-614EAB13032C}"/>
                </a:ext>
              </a:extLst>
            </p:cNvPr>
            <p:cNvSpPr/>
            <p:nvPr/>
          </p:nvSpPr>
          <p:spPr>
            <a:xfrm>
              <a:off x="2404837" y="5325194"/>
              <a:ext cx="356260" cy="514545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>
                  <a:solidFill>
                    <a:schemeClr val="tx1"/>
                  </a:solidFill>
                </a:rPr>
                <a:t>2</a:t>
              </a:r>
              <a:endParaRPr kumimoji="1" lang="ja-JP" altLang="en-US" b="1">
                <a:solidFill>
                  <a:schemeClr val="tx1"/>
                </a:solidFill>
              </a:endParaRPr>
            </a:p>
          </p:txBody>
        </p:sp>
        <p:sp>
          <p:nvSpPr>
            <p:cNvPr id="105" name="正方形/長方形 104">
              <a:extLst>
                <a:ext uri="{FF2B5EF4-FFF2-40B4-BE49-F238E27FC236}">
                  <a16:creationId xmlns:a16="http://schemas.microsoft.com/office/drawing/2014/main" id="{3C97D743-5224-EA40-8954-B849EA41BD7C}"/>
                </a:ext>
              </a:extLst>
            </p:cNvPr>
            <p:cNvSpPr/>
            <p:nvPr/>
          </p:nvSpPr>
          <p:spPr>
            <a:xfrm>
              <a:off x="3097709" y="5325194"/>
              <a:ext cx="356260" cy="514545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solidFill>
                  <a:schemeClr val="tx1"/>
                </a:solidFill>
              </a:endParaRPr>
            </a:p>
          </p:txBody>
        </p:sp>
      </p:grpSp>
      <p:sp>
        <p:nvSpPr>
          <p:cNvPr id="111" name="テキスト ボックス 110">
            <a:extLst>
              <a:ext uri="{FF2B5EF4-FFF2-40B4-BE49-F238E27FC236}">
                <a16:creationId xmlns:a16="http://schemas.microsoft.com/office/drawing/2014/main" id="{4D395275-34B7-D848-A082-896D447CFFE9}"/>
              </a:ext>
            </a:extLst>
          </p:cNvPr>
          <p:cNvSpPr txBox="1"/>
          <p:nvPr/>
        </p:nvSpPr>
        <p:spPr>
          <a:xfrm>
            <a:off x="7003734" y="5140528"/>
            <a:ext cx="1277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+mn-ea"/>
              </a:rPr>
              <a:t>VM</a:t>
            </a:r>
            <a:r>
              <a:rPr lang="ja-JP" altLang="en-US">
                <a:latin typeface="+mn-ea"/>
              </a:rPr>
              <a:t>のメモリ</a:t>
            </a:r>
            <a:endParaRPr kumimoji="1" lang="ja-JP" altLang="en-US">
              <a:latin typeface="+mn-ea"/>
            </a:endParaRPr>
          </a:p>
        </p:txBody>
      </p:sp>
      <p:grpSp>
        <p:nvGrpSpPr>
          <p:cNvPr id="112" name="グループ化 111">
            <a:extLst>
              <a:ext uri="{FF2B5EF4-FFF2-40B4-BE49-F238E27FC236}">
                <a16:creationId xmlns:a16="http://schemas.microsoft.com/office/drawing/2014/main" id="{E00EB143-6599-E84D-B2C3-C8C8FF312864}"/>
              </a:ext>
            </a:extLst>
          </p:cNvPr>
          <p:cNvGrpSpPr/>
          <p:nvPr/>
        </p:nvGrpSpPr>
        <p:grpSpPr>
          <a:xfrm>
            <a:off x="567627" y="5130568"/>
            <a:ext cx="1387663" cy="514545"/>
            <a:chOff x="2066306" y="5325194"/>
            <a:chExt cx="1387663" cy="514545"/>
          </a:xfrm>
          <a:solidFill>
            <a:schemeClr val="bg1"/>
          </a:solidFill>
        </p:grpSpPr>
        <p:sp>
          <p:nvSpPr>
            <p:cNvPr id="113" name="正方形/長方形 112">
              <a:extLst>
                <a:ext uri="{FF2B5EF4-FFF2-40B4-BE49-F238E27FC236}">
                  <a16:creationId xmlns:a16="http://schemas.microsoft.com/office/drawing/2014/main" id="{BDB2326B-B3EB-EC44-A4B9-E17E0A1B2A7A}"/>
                </a:ext>
              </a:extLst>
            </p:cNvPr>
            <p:cNvSpPr/>
            <p:nvPr/>
          </p:nvSpPr>
          <p:spPr>
            <a:xfrm>
              <a:off x="2066306" y="5325194"/>
              <a:ext cx="356260" cy="514545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tx1"/>
                  </a:solidFill>
                </a:rPr>
                <a:t>1</a:t>
              </a:r>
              <a:endParaRPr kumimoji="1" lang="ja-JP" altLang="en-US" b="1">
                <a:solidFill>
                  <a:schemeClr val="tx1"/>
                </a:solidFill>
              </a:endParaRPr>
            </a:p>
          </p:txBody>
        </p:sp>
        <p:sp>
          <p:nvSpPr>
            <p:cNvPr id="114" name="正方形/長方形 113">
              <a:extLst>
                <a:ext uri="{FF2B5EF4-FFF2-40B4-BE49-F238E27FC236}">
                  <a16:creationId xmlns:a16="http://schemas.microsoft.com/office/drawing/2014/main" id="{9769E435-A664-7745-83AF-03066D4F6541}"/>
                </a:ext>
              </a:extLst>
            </p:cNvPr>
            <p:cNvSpPr/>
            <p:nvPr/>
          </p:nvSpPr>
          <p:spPr>
            <a:xfrm>
              <a:off x="2404837" y="5325194"/>
              <a:ext cx="356260" cy="514545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tx1"/>
                  </a:solidFill>
                </a:rPr>
                <a:t>0</a:t>
              </a:r>
              <a:endParaRPr kumimoji="1" lang="ja-JP" altLang="en-US" b="1">
                <a:solidFill>
                  <a:schemeClr val="tx1"/>
                </a:solidFill>
              </a:endParaRPr>
            </a:p>
          </p:txBody>
        </p:sp>
        <p:sp>
          <p:nvSpPr>
            <p:cNvPr id="115" name="正方形/長方形 114">
              <a:extLst>
                <a:ext uri="{FF2B5EF4-FFF2-40B4-BE49-F238E27FC236}">
                  <a16:creationId xmlns:a16="http://schemas.microsoft.com/office/drawing/2014/main" id="{B740ADC9-91A6-6A47-A221-4CADD027B89A}"/>
                </a:ext>
              </a:extLst>
            </p:cNvPr>
            <p:cNvSpPr/>
            <p:nvPr/>
          </p:nvSpPr>
          <p:spPr>
            <a:xfrm>
              <a:off x="2759178" y="5325194"/>
              <a:ext cx="356260" cy="514545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tx1"/>
                  </a:solidFill>
                </a:rPr>
                <a:t>1</a:t>
              </a:r>
              <a:endParaRPr kumimoji="1" lang="ja-JP" altLang="en-US" b="1">
                <a:solidFill>
                  <a:schemeClr val="tx1"/>
                </a:solidFill>
              </a:endParaRPr>
            </a:p>
          </p:txBody>
        </p:sp>
        <p:sp>
          <p:nvSpPr>
            <p:cNvPr id="116" name="正方形/長方形 115">
              <a:extLst>
                <a:ext uri="{FF2B5EF4-FFF2-40B4-BE49-F238E27FC236}">
                  <a16:creationId xmlns:a16="http://schemas.microsoft.com/office/drawing/2014/main" id="{E422DF4A-6191-044D-A13B-C5467101437C}"/>
                </a:ext>
              </a:extLst>
            </p:cNvPr>
            <p:cNvSpPr/>
            <p:nvPr/>
          </p:nvSpPr>
          <p:spPr>
            <a:xfrm>
              <a:off x="3097709" y="5325194"/>
              <a:ext cx="356260" cy="514545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tx1"/>
                  </a:solidFill>
                </a:rPr>
                <a:t>0</a:t>
              </a:r>
              <a:endParaRPr kumimoji="1" lang="ja-JP" altLang="en-US" b="1">
                <a:solidFill>
                  <a:schemeClr val="tx1"/>
                </a:solidFill>
              </a:endParaRPr>
            </a:p>
          </p:txBody>
        </p:sp>
      </p:grpSp>
      <p:sp>
        <p:nvSpPr>
          <p:cNvPr id="118" name="正方形/長方形 117">
            <a:extLst>
              <a:ext uri="{FF2B5EF4-FFF2-40B4-BE49-F238E27FC236}">
                <a16:creationId xmlns:a16="http://schemas.microsoft.com/office/drawing/2014/main" id="{76E8EA42-6C52-0A4F-8CC4-17AD7880047B}"/>
              </a:ext>
            </a:extLst>
          </p:cNvPr>
          <p:cNvSpPr/>
          <p:nvPr/>
        </p:nvSpPr>
        <p:spPr>
          <a:xfrm>
            <a:off x="4859922" y="5144865"/>
            <a:ext cx="356260" cy="51454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/>
                </a:solidFill>
              </a:rPr>
              <a:t>0</a:t>
            </a:r>
            <a:endParaRPr kumimoji="1" lang="ja-JP" altLang="en-US" b="1">
              <a:solidFill>
                <a:schemeClr val="tx1"/>
              </a:solidFill>
            </a:endParaRPr>
          </a:p>
        </p:txBody>
      </p:sp>
      <p:sp>
        <p:nvSpPr>
          <p:cNvPr id="119" name="正方形/長方形 118">
            <a:extLst>
              <a:ext uri="{FF2B5EF4-FFF2-40B4-BE49-F238E27FC236}">
                <a16:creationId xmlns:a16="http://schemas.microsoft.com/office/drawing/2014/main" id="{7D96FA1C-0A88-784F-A09F-97DF38A4CC93}"/>
              </a:ext>
            </a:extLst>
          </p:cNvPr>
          <p:cNvSpPr/>
          <p:nvPr/>
        </p:nvSpPr>
        <p:spPr>
          <a:xfrm>
            <a:off x="5198453" y="5144865"/>
            <a:ext cx="356260" cy="51454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tx1"/>
                </a:solidFill>
              </a:rPr>
              <a:t>0</a:t>
            </a:r>
            <a:endParaRPr kumimoji="1" lang="ja-JP" altLang="en-US" b="1">
              <a:solidFill>
                <a:schemeClr val="tx1"/>
              </a:solidFill>
            </a:endParaRPr>
          </a:p>
        </p:txBody>
      </p:sp>
      <p:sp>
        <p:nvSpPr>
          <p:cNvPr id="120" name="正方形/長方形 119">
            <a:extLst>
              <a:ext uri="{FF2B5EF4-FFF2-40B4-BE49-F238E27FC236}">
                <a16:creationId xmlns:a16="http://schemas.microsoft.com/office/drawing/2014/main" id="{B6526EA5-78F3-A843-B3D9-D41BE9703FC5}"/>
              </a:ext>
            </a:extLst>
          </p:cNvPr>
          <p:cNvSpPr/>
          <p:nvPr/>
        </p:nvSpPr>
        <p:spPr>
          <a:xfrm>
            <a:off x="5552794" y="5144865"/>
            <a:ext cx="356260" cy="51454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21" name="正方形/長方形 120">
            <a:extLst>
              <a:ext uri="{FF2B5EF4-FFF2-40B4-BE49-F238E27FC236}">
                <a16:creationId xmlns:a16="http://schemas.microsoft.com/office/drawing/2014/main" id="{8BA09386-44CB-3441-833A-2C148E89A96E}"/>
              </a:ext>
            </a:extLst>
          </p:cNvPr>
          <p:cNvSpPr/>
          <p:nvPr/>
        </p:nvSpPr>
        <p:spPr>
          <a:xfrm>
            <a:off x="5891325" y="5144865"/>
            <a:ext cx="356260" cy="51454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tx1"/>
                </a:solidFill>
              </a:rPr>
              <a:t>0</a:t>
            </a:r>
            <a:endParaRPr kumimoji="1" lang="ja-JP" altLang="en-US" b="1">
              <a:solidFill>
                <a:schemeClr val="tx1"/>
              </a:solidFill>
            </a:endParaRPr>
          </a:p>
        </p:txBody>
      </p:sp>
      <p:sp>
        <p:nvSpPr>
          <p:cNvPr id="122" name="正方形/長方形 121">
            <a:extLst>
              <a:ext uri="{FF2B5EF4-FFF2-40B4-BE49-F238E27FC236}">
                <a16:creationId xmlns:a16="http://schemas.microsoft.com/office/drawing/2014/main" id="{227578D1-AE71-5047-934F-2C011EC597D7}"/>
              </a:ext>
            </a:extLst>
          </p:cNvPr>
          <p:cNvSpPr/>
          <p:nvPr/>
        </p:nvSpPr>
        <p:spPr>
          <a:xfrm>
            <a:off x="5553424" y="5154987"/>
            <a:ext cx="356260" cy="51454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tx1"/>
                </a:solidFill>
              </a:rPr>
              <a:t>1</a:t>
            </a:r>
            <a:endParaRPr kumimoji="1" lang="ja-JP" altLang="en-US" b="1">
              <a:solidFill>
                <a:schemeClr val="tx1"/>
              </a:solidFill>
            </a:endParaRPr>
          </a:p>
        </p:txBody>
      </p:sp>
      <p:sp>
        <p:nvSpPr>
          <p:cNvPr id="123" name="正方形/長方形 122">
            <a:extLst>
              <a:ext uri="{FF2B5EF4-FFF2-40B4-BE49-F238E27FC236}">
                <a16:creationId xmlns:a16="http://schemas.microsoft.com/office/drawing/2014/main" id="{79BBA4E2-A825-3747-BC4F-CF65053A5993}"/>
              </a:ext>
            </a:extLst>
          </p:cNvPr>
          <p:cNvSpPr/>
          <p:nvPr/>
        </p:nvSpPr>
        <p:spPr>
          <a:xfrm>
            <a:off x="4852017" y="5147229"/>
            <a:ext cx="356260" cy="51454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tx1"/>
                </a:solidFill>
              </a:rPr>
              <a:t>1</a:t>
            </a:r>
            <a:endParaRPr kumimoji="1" lang="ja-JP" altLang="en-US" b="1">
              <a:solidFill>
                <a:schemeClr val="tx1"/>
              </a:solidFill>
            </a:endParaRP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D4A27E8A-3076-5B41-B5A2-A50ED6EA585A}"/>
              </a:ext>
            </a:extLst>
          </p:cNvPr>
          <p:cNvSpPr/>
          <p:nvPr/>
        </p:nvSpPr>
        <p:spPr>
          <a:xfrm>
            <a:off x="574754" y="5968621"/>
            <a:ext cx="356260" cy="514545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/>
                </a:solidFill>
              </a:rPr>
              <a:t>1</a:t>
            </a:r>
            <a:endParaRPr kumimoji="1" lang="ja-JP" altLang="en-US" b="1">
              <a:solidFill>
                <a:schemeClr val="tx1"/>
              </a:solidFill>
            </a:endParaRPr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FD8D12CD-FE65-D345-9587-0B18746B6695}"/>
              </a:ext>
            </a:extLst>
          </p:cNvPr>
          <p:cNvSpPr/>
          <p:nvPr/>
        </p:nvSpPr>
        <p:spPr>
          <a:xfrm>
            <a:off x="1267626" y="5968621"/>
            <a:ext cx="356260" cy="514545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/>
                </a:solidFill>
              </a:rPr>
              <a:t>3</a:t>
            </a:r>
            <a:endParaRPr kumimoji="1" lang="ja-JP" altLang="en-US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55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7037E-7 L 0.45955 0.0041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69" y="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3.7037E-7 L 0.72066 -0.0597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024" y="-29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0" animBg="1"/>
      <p:bldP spid="123" grpId="0" animBg="1"/>
      <p:bldP spid="92" grpId="0" animBg="1"/>
      <p:bldP spid="94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Garamond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solidFill>
            <a:srgbClr val="FF0000"/>
          </a:solidFill>
        </a:ln>
      </a:spPr>
      <a:bodyPr rtlCol="0" anchor="ctr"/>
      <a:lstStyle>
        <a:defPPr algn="ctr">
          <a:defRPr kumimoji="1">
            <a:solidFill>
              <a:srgbClr val="FF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12435</TotalTime>
  <Words>1422</Words>
  <Application>Microsoft Macintosh PowerPoint</Application>
  <PresentationFormat>画面に合わせる (4:3)</PresentationFormat>
  <Paragraphs>316</Paragraphs>
  <Slides>17</Slides>
  <Notes>13</Notes>
  <HiddenSlides>1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23" baseType="lpstr">
      <vt:lpstr>ＭＳ Ｐゴシック</vt:lpstr>
      <vt:lpstr>游ゴシック</vt:lpstr>
      <vt:lpstr>Arial</vt:lpstr>
      <vt:lpstr>Garamond</vt:lpstr>
      <vt:lpstr>Wingdings</vt:lpstr>
      <vt:lpstr>Office テーマ</vt:lpstr>
      <vt:lpstr>未使用メモリに着目した 複数ホストにまたがる 仮想マシンの高速化</vt:lpstr>
      <vt:lpstr>大容量メモリを持つVM</vt:lpstr>
      <vt:lpstr>VMマイグレーション</vt:lpstr>
      <vt:lpstr>分割マイグレーション [Suetake et al.'18]</vt:lpstr>
      <vt:lpstr>リモートページング</vt:lpstr>
      <vt:lpstr>未使用メモリに着目</vt:lpstr>
      <vt:lpstr>提案：FCtrans</vt:lpstr>
      <vt:lpstr>VMの未使用メモリの追跡</vt:lpstr>
      <vt:lpstr>分割マイグレーションの高速化</vt:lpstr>
      <vt:lpstr>リモートページングの最適化</vt:lpstr>
      <vt:lpstr>OSが解放したメモリの考慮</vt:lpstr>
      <vt:lpstr>実験</vt:lpstr>
      <vt:lpstr>マイグレーション性能</vt:lpstr>
      <vt:lpstr>リモートページング性能</vt:lpstr>
      <vt:lpstr>関連研究</vt:lpstr>
      <vt:lpstr>まとめ</vt:lpstr>
      <vt:lpstr>VMの起動時間</vt:lpstr>
    </vt:vector>
  </TitlesOfParts>
  <Company/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複数ホストにまたがって 実行されるVMの高速化</dc:title>
  <dc:creator>Microsoft Office ユーザー</dc:creator>
  <cp:lastModifiedBy>Microsoft Office ユーザー</cp:lastModifiedBy>
  <cp:revision>231</cp:revision>
  <dcterms:created xsi:type="dcterms:W3CDTF">2018-09-17T17:34:38Z</dcterms:created>
  <dcterms:modified xsi:type="dcterms:W3CDTF">2019-02-22T00:27:10Z</dcterms:modified>
</cp:coreProperties>
</file>