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30275213" cy="42811700"/>
  <p:notesSz cx="6858000" cy="9144000"/>
  <p:defaultTextStyle>
    <a:defPPr>
      <a:defRPr lang="ja-JP"/>
    </a:defPPr>
    <a:lvl1pPr marL="0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820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5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0FF"/>
    <a:srgbClr val="FFD579"/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58"/>
    <p:restoredTop sz="94599"/>
  </p:normalViewPr>
  <p:slideViewPr>
    <p:cSldViewPr snapToGrid="0" snapToObjects="1">
      <p:cViewPr>
        <p:scale>
          <a:sx n="51" d="100"/>
          <a:sy n="51" d="100"/>
        </p:scale>
        <p:origin x="152" y="-8728"/>
      </p:cViewPr>
      <p:guideLst>
        <p:guide orient="horz" pos="13485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97" d="100"/>
          <a:sy n="97" d="100"/>
        </p:scale>
        <p:origin x="248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auchi/B4/&#21330;&#35542;/&#23455;&#39443;&#32080;&#2652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auchi/M1/&#23455;&#39443;M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tauchi/B4/&#21330;&#35542;/&#23455;&#39443;&#32080;&#2652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28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リモートページングの回数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8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[1]Sheet1!$B$2</c:f>
              <c:strCache>
                <c:ptCount val="1"/>
                <c:pt idx="0">
                  <c:v>通常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[1]Sheet1!$A$3:$A$18</c:f>
              <c:numCache>
                <c:formatCode>General</c:formatCod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</c:numCache>
            </c:numRef>
          </c:cat>
          <c:val>
            <c:numRef>
              <c:f>[1]Sheet1!$B$3:$B$18</c:f>
              <c:numCache>
                <c:formatCode>General</c:formatCode>
                <c:ptCount val="16"/>
                <c:pt idx="0">
                  <c:v>0</c:v>
                </c:pt>
                <c:pt idx="1">
                  <c:v>129</c:v>
                </c:pt>
                <c:pt idx="2">
                  <c:v>119</c:v>
                </c:pt>
                <c:pt idx="3">
                  <c:v>152</c:v>
                </c:pt>
                <c:pt idx="4">
                  <c:v>137</c:v>
                </c:pt>
                <c:pt idx="5">
                  <c:v>113</c:v>
                </c:pt>
                <c:pt idx="6">
                  <c:v>154</c:v>
                </c:pt>
                <c:pt idx="7">
                  <c:v>122</c:v>
                </c:pt>
                <c:pt idx="8">
                  <c:v>129</c:v>
                </c:pt>
                <c:pt idx="9">
                  <c:v>129</c:v>
                </c:pt>
                <c:pt idx="10">
                  <c:v>158</c:v>
                </c:pt>
                <c:pt idx="11">
                  <c:v>117</c:v>
                </c:pt>
                <c:pt idx="12">
                  <c:v>153</c:v>
                </c:pt>
                <c:pt idx="13">
                  <c:v>120</c:v>
                </c:pt>
                <c:pt idx="14">
                  <c:v>141</c:v>
                </c:pt>
                <c:pt idx="15">
                  <c:v>117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078-8C4F-AA3C-42701C6D1998}"/>
            </c:ext>
          </c:extLst>
        </c:ser>
        <c:ser>
          <c:idx val="1"/>
          <c:order val="1"/>
          <c:tx>
            <c:strRef>
              <c:f>[1]Sheet1!$C$2</c:f>
              <c:strCache>
                <c:ptCount val="1"/>
                <c:pt idx="0">
                  <c:v>Fctrans</c:v>
                </c:pt>
              </c:strCache>
            </c:strRef>
          </c:tx>
          <c:spPr>
            <a:ln w="3810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cat>
            <c:numRef>
              <c:f>[1]Sheet1!$A$3:$A$18</c:f>
              <c:numCache>
                <c:formatCode>General</c:formatCode>
                <c:ptCount val="16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</c:numCache>
            </c:numRef>
          </c:cat>
          <c:val>
            <c:numRef>
              <c:f>[1]Sheet1!$C$3:$C$18</c:f>
              <c:numCache>
                <c:formatCode>General</c:formatCode>
                <c:ptCount val="16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078-8C4F-AA3C-42701C6D19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2718208"/>
        <c:axId val="1132839616"/>
      </c:lineChart>
      <c:catAx>
        <c:axId val="113271820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時間</a:t>
                </a:r>
                <a:r>
                  <a:rPr lang="en-US"/>
                  <a:t>[s]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2839616"/>
        <c:crosses val="autoZero"/>
        <c:auto val="1"/>
        <c:lblAlgn val="ctr"/>
        <c:lblOffset val="100"/>
        <c:tickLblSkip val="2"/>
        <c:noMultiLvlLbl val="0"/>
      </c:catAx>
      <c:valAx>
        <c:axId val="11328396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回数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327182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1633672036677669"/>
          <c:y val="0.50327427237810174"/>
          <c:w val="0.46816089846249137"/>
          <c:h val="0.142952239625774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28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OS</a:t>
            </a:r>
            <a:r>
              <a:rPr lang="ja-JP"/>
              <a:t>によって解放されたメモリの回収量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8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811840229513669"/>
          <c:y val="0.17394019213372888"/>
          <c:w val="0.50993909114000668"/>
          <c:h val="0.47803373272252314"/>
        </c:manualLayout>
      </c:layout>
      <c:scatterChart>
        <c:scatterStyle val="lineMarker"/>
        <c:varyColors val="0"/>
        <c:ser>
          <c:idx val="0"/>
          <c:order val="0"/>
          <c:tx>
            <c:v>メモリ使用量</c:v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Sheet2!$D$3:$D$24</c:f>
              <c:numCache>
                <c:formatCode>General</c:formatCode>
                <c:ptCount val="22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</c:numCache>
            </c:numRef>
          </c:xVal>
          <c:yVal>
            <c:numRef>
              <c:f>Sheet2!$E$3:$E$24</c:f>
              <c:numCache>
                <c:formatCode>General</c:formatCode>
                <c:ptCount val="22"/>
                <c:pt idx="0">
                  <c:v>262.109375</c:v>
                </c:pt>
                <c:pt idx="1">
                  <c:v>1288.2421875</c:v>
                </c:pt>
                <c:pt idx="2">
                  <c:v>1290.3125</c:v>
                </c:pt>
                <c:pt idx="3">
                  <c:v>1290.19140625</c:v>
                </c:pt>
                <c:pt idx="4">
                  <c:v>1290.19921875</c:v>
                </c:pt>
                <c:pt idx="5">
                  <c:v>1290.19921875</c:v>
                </c:pt>
                <c:pt idx="6">
                  <c:v>1290.19921875</c:v>
                </c:pt>
                <c:pt idx="7">
                  <c:v>1290.20703125</c:v>
                </c:pt>
                <c:pt idx="8">
                  <c:v>1289.80859375</c:v>
                </c:pt>
                <c:pt idx="9">
                  <c:v>1289.8046875</c:v>
                </c:pt>
                <c:pt idx="10">
                  <c:v>1289.81640625</c:v>
                </c:pt>
                <c:pt idx="11">
                  <c:v>1289.81640625</c:v>
                </c:pt>
                <c:pt idx="12">
                  <c:v>1289.8125</c:v>
                </c:pt>
                <c:pt idx="13">
                  <c:v>1289.8125</c:v>
                </c:pt>
                <c:pt idx="14">
                  <c:v>1289.8125</c:v>
                </c:pt>
                <c:pt idx="15">
                  <c:v>1289.7890625</c:v>
                </c:pt>
                <c:pt idx="16">
                  <c:v>1289.78515625</c:v>
                </c:pt>
                <c:pt idx="17">
                  <c:v>1289.78515625</c:v>
                </c:pt>
                <c:pt idx="18">
                  <c:v>1289.78515625</c:v>
                </c:pt>
                <c:pt idx="19">
                  <c:v>1289.78515625</c:v>
                </c:pt>
                <c:pt idx="20">
                  <c:v>1289.7890625</c:v>
                </c:pt>
                <c:pt idx="21">
                  <c:v>263.6484375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3CC1-A14E-9441-3E626E52930D}"/>
            </c:ext>
          </c:extLst>
        </c:ser>
        <c:ser>
          <c:idx val="1"/>
          <c:order val="1"/>
          <c:tx>
            <c:v>メモリ回収量</c:v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xVal>
            <c:numRef>
              <c:f>Sheet2!$D$3:$D$24</c:f>
              <c:numCache>
                <c:formatCode>General</c:formatCode>
                <c:ptCount val="22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</c:numCache>
            </c:numRef>
          </c:xVal>
          <c:yVal>
            <c:numRef>
              <c:f>Sheet2!$F$3:$F$24</c:f>
              <c:numCache>
                <c:formatCode>General</c:formatCode>
                <c:ptCount val="22"/>
                <c:pt idx="0">
                  <c:v>0</c:v>
                </c:pt>
                <c:pt idx="1">
                  <c:v>3.515625E-2</c:v>
                </c:pt>
                <c:pt idx="2">
                  <c:v>0</c:v>
                </c:pt>
                <c:pt idx="3">
                  <c:v>5.859375E-2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0.39453125</c:v>
                </c:pt>
                <c:pt idx="9">
                  <c:v>3.90625E-3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3.125E-2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1018.0078125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3CC1-A14E-9441-3E626E5293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3236351"/>
        <c:axId val="1183376767"/>
      </c:scatterChart>
      <c:valAx>
        <c:axId val="1183236351"/>
        <c:scaling>
          <c:orientation val="minMax"/>
          <c:max val="130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経過時間</a:t>
                </a:r>
                <a:r>
                  <a:rPr lang="en-US"/>
                  <a:t>[</a:t>
                </a:r>
                <a:r>
                  <a:rPr lang="ja-JP"/>
                  <a:t>秒</a:t>
                </a:r>
                <a:r>
                  <a:rPr lang="en-US"/>
                  <a:t>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83376767"/>
        <c:crosses val="autoZero"/>
        <c:crossBetween val="midCat"/>
      </c:valAx>
      <c:valAx>
        <c:axId val="11833767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メモリ量</a:t>
                </a:r>
                <a:r>
                  <a:rPr lang="en-US"/>
                  <a:t>[MB]</a:t>
                </a:r>
                <a:endParaRPr lang="ja-JP"/>
              </a:p>
            </c:rich>
          </c:tx>
          <c:layout>
            <c:manualLayout>
              <c:xMode val="edge"/>
              <c:yMode val="edge"/>
              <c:x val="2.0254574985387668E-2"/>
              <c:y val="0.2158957514051836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83236351"/>
        <c:crosses val="autoZero"/>
        <c:crossBetween val="midCat"/>
        <c:majorUnit val="500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0775986910466306"/>
          <c:y val="0.22806114102874492"/>
          <c:w val="0.31285466450277016"/>
          <c:h val="0.410331004163606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v>OS起動時から追跡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Sheet1!$R$15</c:f>
              <c:numCache>
                <c:formatCode>General</c:formatCode>
                <c:ptCount val="1"/>
                <c:pt idx="0">
                  <c:v>2.4087000000000001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30-4C4E-8A4A-AC31BB617A71}"/>
            </c:ext>
          </c:extLst>
        </c:ser>
        <c:ser>
          <c:idx val="0"/>
          <c:order val="1"/>
          <c:tx>
            <c:v>マイグレーション時にのみ追跡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Sheet1!$R$28</c:f>
              <c:numCache>
                <c:formatCode>General</c:formatCode>
                <c:ptCount val="1"/>
                <c:pt idx="0">
                  <c:v>2.1320999999999999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430-4C4E-8A4A-AC31BB617A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39232831"/>
        <c:axId val="1411175407"/>
      </c:barChart>
      <c:catAx>
        <c:axId val="1339232831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411175407"/>
        <c:crosses val="autoZero"/>
        <c:auto val="1"/>
        <c:lblAlgn val="ctr"/>
        <c:lblOffset val="100"/>
        <c:noMultiLvlLbl val="0"/>
      </c:catAx>
      <c:valAx>
        <c:axId val="1411175407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/>
                  <a:t>起動時間</a:t>
                </a:r>
                <a:r>
                  <a:rPr lang="en-US"/>
                  <a:t>[</a:t>
                </a:r>
                <a:r>
                  <a:rPr lang="ja-JP"/>
                  <a:t>秒</a:t>
                </a:r>
                <a:r>
                  <a:rPr lang="en-US"/>
                  <a:t>]</a:t>
                </a:r>
                <a:endParaRPr lang="ja-JP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33923283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400" b="1"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18FF1-7CD6-1643-AE35-4D8E597CDC45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C8E1C-72B5-B646-8888-227BD4F59B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22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1pPr>
    <a:lvl2pPr marL="2088049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2pPr>
    <a:lvl3pPr marL="417609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3pPr>
    <a:lvl4pPr marL="6264147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4pPr>
    <a:lvl5pPr marL="8352196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5pPr>
    <a:lvl6pPr marL="10440245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6pPr>
    <a:lvl7pPr marL="12528293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7pPr>
    <a:lvl8pPr marL="1461634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8pPr>
    <a:lvl9pPr marL="16704392" algn="l" defTabSz="2088049" rtl="0" eaLnBrk="1" latinLnBrk="0" hangingPunct="1">
      <a:defRPr kumimoji="1" sz="551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C8E1C-72B5-B646-8888-227BD4F59B9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415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642" y="13299378"/>
            <a:ext cx="25733931" cy="9176767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282" y="24259967"/>
            <a:ext cx="21192650" cy="1094076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76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52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286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04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3811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857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09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803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1949532" y="1714461"/>
            <a:ext cx="6811923" cy="3652868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513762" y="1714461"/>
            <a:ext cx="19931182" cy="3652868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3650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10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536" y="27510485"/>
            <a:ext cx="25733931" cy="8502880"/>
          </a:xfrm>
        </p:spPr>
        <p:txBody>
          <a:bodyPr anchor="t"/>
          <a:lstStyle>
            <a:lvl1pPr algn="l">
              <a:defRPr sz="12901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536" y="18145431"/>
            <a:ext cx="25733931" cy="9365057"/>
          </a:xfrm>
        </p:spPr>
        <p:txBody>
          <a:bodyPr anchor="b"/>
          <a:lstStyle>
            <a:lvl1pPr marL="0" indent="0">
              <a:buNone/>
              <a:defRPr sz="6501">
                <a:solidFill>
                  <a:schemeClr val="tx1">
                    <a:tint val="75000"/>
                  </a:schemeClr>
                </a:solidFill>
              </a:defRPr>
            </a:lvl1pPr>
            <a:lvl2pPr marL="1476221" indent="0">
              <a:buNone/>
              <a:defRPr sz="5801">
                <a:solidFill>
                  <a:schemeClr val="tx1">
                    <a:tint val="75000"/>
                  </a:schemeClr>
                </a:solidFill>
              </a:defRPr>
            </a:lvl2pPr>
            <a:lvl3pPr marL="2952442" indent="0">
              <a:buNone/>
              <a:defRPr sz="5201">
                <a:solidFill>
                  <a:schemeClr val="tx1">
                    <a:tint val="75000"/>
                  </a:schemeClr>
                </a:solidFill>
              </a:defRPr>
            </a:lvl3pPr>
            <a:lvl4pPr marL="4428664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4pPr>
            <a:lvl5pPr marL="5904885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5pPr>
            <a:lvl6pPr marL="7381106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6pPr>
            <a:lvl7pPr marL="8857327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7pPr>
            <a:lvl8pPr marL="10333548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8pPr>
            <a:lvl9pPr marL="1180977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47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513760" y="9989405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389901" y="9989405"/>
            <a:ext cx="13371552" cy="28253743"/>
          </a:xfrm>
        </p:spPr>
        <p:txBody>
          <a:bodyPr/>
          <a:lstStyle>
            <a:lvl1pPr>
              <a:defRPr sz="9002"/>
            </a:lvl1pPr>
            <a:lvl2pPr>
              <a:defRPr sz="7700"/>
            </a:lvl2pPr>
            <a:lvl3pPr>
              <a:defRPr sz="6501"/>
            </a:lvl3pPr>
            <a:lvl4pPr>
              <a:defRPr sz="5801"/>
            </a:lvl4pPr>
            <a:lvl5pPr>
              <a:defRPr sz="5801"/>
            </a:lvl5pPr>
            <a:lvl6pPr>
              <a:defRPr sz="5801"/>
            </a:lvl6pPr>
            <a:lvl7pPr>
              <a:defRPr sz="5801"/>
            </a:lvl7pPr>
            <a:lvl8pPr>
              <a:defRPr sz="5801"/>
            </a:lvl8pPr>
            <a:lvl9pPr>
              <a:defRPr sz="58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1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1" y="9583089"/>
            <a:ext cx="13376810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761" y="13576858"/>
            <a:ext cx="13376810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79393" y="9583089"/>
            <a:ext cx="13382065" cy="3993774"/>
          </a:xfrm>
        </p:spPr>
        <p:txBody>
          <a:bodyPr anchor="b"/>
          <a:lstStyle>
            <a:lvl1pPr marL="0" indent="0">
              <a:buNone/>
              <a:defRPr sz="7700" b="1"/>
            </a:lvl1pPr>
            <a:lvl2pPr marL="1476221" indent="0">
              <a:buNone/>
              <a:defRPr sz="6501" b="1"/>
            </a:lvl2pPr>
            <a:lvl3pPr marL="2952442" indent="0">
              <a:buNone/>
              <a:defRPr sz="5801" b="1"/>
            </a:lvl3pPr>
            <a:lvl4pPr marL="4428664" indent="0">
              <a:buNone/>
              <a:defRPr sz="5201" b="1"/>
            </a:lvl4pPr>
            <a:lvl5pPr marL="5904885" indent="0">
              <a:buNone/>
              <a:defRPr sz="5201" b="1"/>
            </a:lvl5pPr>
            <a:lvl6pPr marL="7381106" indent="0">
              <a:buNone/>
              <a:defRPr sz="5201" b="1"/>
            </a:lvl6pPr>
            <a:lvl7pPr marL="8857327" indent="0">
              <a:buNone/>
              <a:defRPr sz="5201" b="1"/>
            </a:lvl7pPr>
            <a:lvl8pPr marL="10333548" indent="0">
              <a:buNone/>
              <a:defRPr sz="5201" b="1"/>
            </a:lvl8pPr>
            <a:lvl9pPr marL="11809770" indent="0">
              <a:buNone/>
              <a:defRPr sz="520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79393" y="13576858"/>
            <a:ext cx="13382065" cy="24666281"/>
          </a:xfrm>
        </p:spPr>
        <p:txBody>
          <a:bodyPr/>
          <a:lstStyle>
            <a:lvl1pPr>
              <a:defRPr sz="7700"/>
            </a:lvl1pPr>
            <a:lvl2pPr>
              <a:defRPr sz="6501"/>
            </a:lvl2pPr>
            <a:lvl3pPr>
              <a:defRPr sz="5801"/>
            </a:lvl3pPr>
            <a:lvl4pPr>
              <a:defRPr sz="5201"/>
            </a:lvl4pPr>
            <a:lvl5pPr>
              <a:defRPr sz="5201"/>
            </a:lvl5pPr>
            <a:lvl6pPr>
              <a:defRPr sz="5201"/>
            </a:lvl6pPr>
            <a:lvl7pPr>
              <a:defRPr sz="5201"/>
            </a:lvl7pPr>
            <a:lvl8pPr>
              <a:defRPr sz="5201"/>
            </a:lvl8pPr>
            <a:lvl9pPr>
              <a:defRPr sz="52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560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3266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299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763" y="1704545"/>
            <a:ext cx="9960336" cy="7254205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6773" y="1704544"/>
            <a:ext cx="16924685" cy="36538601"/>
          </a:xfrm>
        </p:spPr>
        <p:txBody>
          <a:bodyPr/>
          <a:lstStyle>
            <a:lvl1pPr>
              <a:defRPr sz="10301"/>
            </a:lvl1pPr>
            <a:lvl2pPr>
              <a:defRPr sz="9002"/>
            </a:lvl2pPr>
            <a:lvl3pPr>
              <a:defRPr sz="7700"/>
            </a:lvl3pPr>
            <a:lvl4pPr>
              <a:defRPr sz="6501"/>
            </a:lvl4pPr>
            <a:lvl5pPr>
              <a:defRPr sz="6501"/>
            </a:lvl5pPr>
            <a:lvl6pPr>
              <a:defRPr sz="6501"/>
            </a:lvl6pPr>
            <a:lvl7pPr>
              <a:defRPr sz="6501"/>
            </a:lvl7pPr>
            <a:lvl8pPr>
              <a:defRPr sz="6501"/>
            </a:lvl8pPr>
            <a:lvl9pPr>
              <a:defRPr sz="65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3763" y="8958753"/>
            <a:ext cx="9960336" cy="2928439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727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4156" y="29968190"/>
            <a:ext cx="18165128" cy="3537914"/>
          </a:xfrm>
        </p:spPr>
        <p:txBody>
          <a:bodyPr anchor="b"/>
          <a:lstStyle>
            <a:lvl1pPr algn="l">
              <a:defRPr sz="6501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4156" y="3825304"/>
            <a:ext cx="18165128" cy="25687020"/>
          </a:xfrm>
        </p:spPr>
        <p:txBody>
          <a:bodyPr/>
          <a:lstStyle>
            <a:lvl1pPr marL="0" indent="0">
              <a:buNone/>
              <a:defRPr sz="10301"/>
            </a:lvl1pPr>
            <a:lvl2pPr marL="1476221" indent="0">
              <a:buNone/>
              <a:defRPr sz="9002"/>
            </a:lvl2pPr>
            <a:lvl3pPr marL="2952442" indent="0">
              <a:buNone/>
              <a:defRPr sz="7700"/>
            </a:lvl3pPr>
            <a:lvl4pPr marL="4428664" indent="0">
              <a:buNone/>
              <a:defRPr sz="6501"/>
            </a:lvl4pPr>
            <a:lvl5pPr marL="5904885" indent="0">
              <a:buNone/>
              <a:defRPr sz="6501"/>
            </a:lvl5pPr>
            <a:lvl6pPr marL="7381106" indent="0">
              <a:buNone/>
              <a:defRPr sz="6501"/>
            </a:lvl6pPr>
            <a:lvl7pPr marL="8857327" indent="0">
              <a:buNone/>
              <a:defRPr sz="6501"/>
            </a:lvl7pPr>
            <a:lvl8pPr marL="10333548" indent="0">
              <a:buNone/>
              <a:defRPr sz="6501"/>
            </a:lvl8pPr>
            <a:lvl9pPr marL="11809770" indent="0">
              <a:buNone/>
              <a:defRPr sz="65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4156" y="33506104"/>
            <a:ext cx="18165128" cy="5024425"/>
          </a:xfrm>
        </p:spPr>
        <p:txBody>
          <a:bodyPr/>
          <a:lstStyle>
            <a:lvl1pPr marL="0" indent="0">
              <a:buNone/>
              <a:defRPr sz="4500"/>
            </a:lvl1pPr>
            <a:lvl2pPr marL="1476221" indent="0">
              <a:buNone/>
              <a:defRPr sz="3900"/>
            </a:lvl2pPr>
            <a:lvl3pPr marL="2952442" indent="0">
              <a:buNone/>
              <a:defRPr sz="3200"/>
            </a:lvl3pPr>
            <a:lvl4pPr marL="4428664" indent="0">
              <a:buNone/>
              <a:defRPr sz="2900"/>
            </a:lvl4pPr>
            <a:lvl5pPr marL="5904885" indent="0">
              <a:buNone/>
              <a:defRPr sz="2900"/>
            </a:lvl5pPr>
            <a:lvl6pPr marL="7381106" indent="0">
              <a:buNone/>
              <a:defRPr sz="2900"/>
            </a:lvl6pPr>
            <a:lvl7pPr marL="8857327" indent="0">
              <a:buNone/>
              <a:defRPr sz="2900"/>
            </a:lvl7pPr>
            <a:lvl8pPr marL="10333548" indent="0">
              <a:buNone/>
              <a:defRPr sz="2900"/>
            </a:lvl8pPr>
            <a:lvl9pPr marL="11809770" indent="0">
              <a:buNone/>
              <a:defRPr sz="2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864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764" y="1714457"/>
            <a:ext cx="27247691" cy="7135284"/>
          </a:xfrm>
          <a:prstGeom prst="rect">
            <a:avLst/>
          </a:prstGeom>
        </p:spPr>
        <p:txBody>
          <a:bodyPr vert="horz" lIns="295214" tIns="147607" rIns="295214" bIns="14760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764" y="9989405"/>
            <a:ext cx="27247691" cy="28253743"/>
          </a:xfrm>
          <a:prstGeom prst="rect">
            <a:avLst/>
          </a:prstGeom>
        </p:spPr>
        <p:txBody>
          <a:bodyPr vert="horz" lIns="295214" tIns="147607" rIns="295214" bIns="14760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763" y="39680111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l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9F04-D90B-E84E-B335-54548E1C55CA}" type="datetimeFigureOut">
              <a:rPr kumimoji="1" lang="ja-JP" altLang="en-US" smtClean="0"/>
              <a:t>2019/12/8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4032" y="39680111"/>
            <a:ext cx="9587151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ct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97239" y="39680111"/>
            <a:ext cx="7064217" cy="2279327"/>
          </a:xfrm>
          <a:prstGeom prst="rect">
            <a:avLst/>
          </a:prstGeom>
        </p:spPr>
        <p:txBody>
          <a:bodyPr vert="horz" lIns="295214" tIns="147607" rIns="295214" bIns="147607" rtlCol="0" anchor="ctr"/>
          <a:lstStyle>
            <a:lvl1pPr algn="r">
              <a:defRPr sz="3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55BCC3-69EF-1A47-B485-C16743B8F7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4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6221" rtl="0" eaLnBrk="1" latinLnBrk="0" hangingPunct="1">
        <a:spcBef>
          <a:spcPct val="0"/>
        </a:spcBef>
        <a:buNone/>
        <a:defRPr kumimoji="1" sz="142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07167" indent="-1107167" algn="l" defTabSz="1476221" rtl="0" eaLnBrk="1" latinLnBrk="0" hangingPunct="1">
        <a:spcBef>
          <a:spcPct val="20000"/>
        </a:spcBef>
        <a:buFont typeface="Arial"/>
        <a:buChar char="•"/>
        <a:defRPr kumimoji="1" sz="10301" kern="1200">
          <a:solidFill>
            <a:schemeClr val="tx1"/>
          </a:solidFill>
          <a:latin typeface="+mn-lt"/>
          <a:ea typeface="+mn-ea"/>
          <a:cs typeface="+mn-cs"/>
        </a:defRPr>
      </a:lvl1pPr>
      <a:lvl2pPr marL="2398859" indent="-922638" algn="l" defTabSz="1476221" rtl="0" eaLnBrk="1" latinLnBrk="0" hangingPunct="1">
        <a:spcBef>
          <a:spcPct val="20000"/>
        </a:spcBef>
        <a:buFont typeface="Arial"/>
        <a:buChar char="–"/>
        <a:defRPr kumimoji="1" sz="9002" kern="1200">
          <a:solidFill>
            <a:schemeClr val="tx1"/>
          </a:solidFill>
          <a:latin typeface="+mn-lt"/>
          <a:ea typeface="+mn-ea"/>
          <a:cs typeface="+mn-cs"/>
        </a:defRPr>
      </a:lvl2pPr>
      <a:lvl3pPr marL="3690553" indent="-738111" algn="l" defTabSz="1476221" rtl="0" eaLnBrk="1" latinLnBrk="0" hangingPunct="1">
        <a:spcBef>
          <a:spcPct val="20000"/>
        </a:spcBef>
        <a:buFont typeface="Arial"/>
        <a:buChar char="•"/>
        <a:defRPr kumimoji="1" sz="7700" kern="1200">
          <a:solidFill>
            <a:schemeClr val="tx1"/>
          </a:solidFill>
          <a:latin typeface="+mn-lt"/>
          <a:ea typeface="+mn-ea"/>
          <a:cs typeface="+mn-cs"/>
        </a:defRPr>
      </a:lvl3pPr>
      <a:lvl4pPr marL="5166774" indent="-738111" algn="l" defTabSz="1476221" rtl="0" eaLnBrk="1" latinLnBrk="0" hangingPunct="1">
        <a:spcBef>
          <a:spcPct val="20000"/>
        </a:spcBef>
        <a:buFont typeface="Arial"/>
        <a:buChar char="–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4pPr>
      <a:lvl5pPr marL="6642995" indent="-738111" algn="l" defTabSz="1476221" rtl="0" eaLnBrk="1" latinLnBrk="0" hangingPunct="1">
        <a:spcBef>
          <a:spcPct val="20000"/>
        </a:spcBef>
        <a:buFont typeface="Arial"/>
        <a:buChar char="»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5pPr>
      <a:lvl6pPr marL="8119216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6pPr>
      <a:lvl7pPr marL="9595437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7pPr>
      <a:lvl8pPr marL="11071659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8pPr>
      <a:lvl9pPr marL="12547880" indent="-738111" algn="l" defTabSz="1476221" rtl="0" eaLnBrk="1" latinLnBrk="0" hangingPunct="1">
        <a:spcBef>
          <a:spcPct val="20000"/>
        </a:spcBef>
        <a:buFont typeface="Arial"/>
        <a:buChar char="•"/>
        <a:defRPr kumimoji="1" sz="65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1pPr>
      <a:lvl2pPr marL="1476221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2pPr>
      <a:lvl3pPr marL="2952442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3pPr>
      <a:lvl4pPr marL="4428664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4pPr>
      <a:lvl5pPr marL="5904885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5pPr>
      <a:lvl6pPr marL="7381106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6pPr>
      <a:lvl7pPr marL="8857327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7pPr>
      <a:lvl8pPr marL="10333548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8pPr>
      <a:lvl9pPr marL="11809770" algn="l" defTabSz="1476221" rtl="0" eaLnBrk="1" latinLnBrk="0" hangingPunct="1">
        <a:defRPr kumimoji="1" sz="5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3">
            <a:extLst>
              <a:ext uri="{FF2B5EF4-FFF2-40B4-BE49-F238E27FC236}">
                <a16:creationId xmlns:a16="http://schemas.microsoft.com/office/drawing/2014/main" id="{AD3DBF04-4B61-8D4F-87AF-6B4055112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013" y="355600"/>
            <a:ext cx="28917186" cy="2540000"/>
          </a:xfrm>
          <a:solidFill>
            <a:schemeClr val="tx2"/>
          </a:solidFill>
        </p:spPr>
        <p:txBody>
          <a:bodyPr>
            <a:normAutofit/>
          </a:bodyPr>
          <a:lstStyle/>
          <a:p>
            <a:r>
              <a:rPr lang="ja-JP" altLang="en-US" sz="8000" b="1">
                <a:solidFill>
                  <a:schemeClr val="bg1"/>
                </a:solidFill>
              </a:rPr>
              <a:t>複数ホストにまたがる</a:t>
            </a:r>
            <a:r>
              <a:rPr lang="en-US" altLang="ja-JP" sz="8000" b="1" dirty="0">
                <a:solidFill>
                  <a:schemeClr val="bg1"/>
                </a:solidFill>
              </a:rPr>
              <a:t>VM</a:t>
            </a:r>
            <a:r>
              <a:rPr lang="ja-JP" altLang="en-US" sz="8000" b="1">
                <a:solidFill>
                  <a:schemeClr val="bg1"/>
                </a:solidFill>
              </a:rPr>
              <a:t>の未使用メモリに着目した高速化</a:t>
            </a:r>
            <a:br>
              <a:rPr lang="en-US" altLang="ja-JP" sz="8000" b="1" dirty="0">
                <a:solidFill>
                  <a:schemeClr val="bg1"/>
                </a:solidFill>
              </a:rPr>
            </a:br>
            <a:r>
              <a:rPr lang="ja-JP" altLang="en-US" sz="4800" b="1">
                <a:solidFill>
                  <a:schemeClr val="bg1"/>
                </a:solidFill>
              </a:rPr>
              <a:t>田内　聡一朗，光来　健一</a:t>
            </a:r>
            <a:r>
              <a:rPr lang="en-US" altLang="ja-JP" sz="4800" b="1" dirty="0">
                <a:solidFill>
                  <a:schemeClr val="bg1"/>
                </a:solidFill>
              </a:rPr>
              <a:t> (</a:t>
            </a:r>
            <a:r>
              <a:rPr lang="ja-JP" altLang="en-US" sz="4800" b="1">
                <a:solidFill>
                  <a:schemeClr val="bg1"/>
                </a:solidFill>
              </a:rPr>
              <a:t>九州工業大学</a:t>
            </a:r>
            <a:r>
              <a:rPr lang="en-US" altLang="ja-JP" sz="4800" b="1" dirty="0">
                <a:solidFill>
                  <a:schemeClr val="bg1"/>
                </a:solidFill>
              </a:rPr>
              <a:t>)</a:t>
            </a:r>
            <a:endParaRPr lang="ja-JP" altLang="en-US" sz="8000" b="1" dirty="0">
              <a:solidFill>
                <a:schemeClr val="bg1"/>
              </a:solidFill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F6C61E18-48D1-EA43-8661-AE8F18DF47BE}"/>
              </a:ext>
            </a:extLst>
          </p:cNvPr>
          <p:cNvGrpSpPr/>
          <p:nvPr/>
        </p:nvGrpSpPr>
        <p:grpSpPr>
          <a:xfrm>
            <a:off x="679013" y="3367995"/>
            <a:ext cx="13680000" cy="24045556"/>
            <a:chOff x="679013" y="4165599"/>
            <a:chExt cx="13680000" cy="22470527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A7EF9EE8-DE10-E542-91C3-642CDE69C98E}"/>
                </a:ext>
              </a:extLst>
            </p:cNvPr>
            <p:cNvSpPr/>
            <p:nvPr/>
          </p:nvSpPr>
          <p:spPr>
            <a:xfrm>
              <a:off x="679013" y="4165599"/>
              <a:ext cx="13680000" cy="22470527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ja-JP" sz="9600" dirty="0">
                  <a:solidFill>
                    <a:schemeClr val="bg1"/>
                  </a:solidFill>
                </a:rPr>
                <a:t>1.</a:t>
              </a:r>
              <a:r>
                <a:rPr lang="ja-JP" altLang="en-US" sz="8000">
                  <a:solidFill>
                    <a:schemeClr val="bg1"/>
                  </a:solidFill>
                </a:rPr>
                <a:t>背景</a:t>
              </a:r>
              <a:endParaRPr kumimoji="1" lang="ja-JP" altLang="en-US" sz="8000" dirty="0">
                <a:solidFill>
                  <a:schemeClr val="bg1"/>
                </a:solidFill>
              </a:endParaRPr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A5435628-2603-D646-A5D8-7ABF36B404BC}"/>
                </a:ext>
              </a:extLst>
            </p:cNvPr>
            <p:cNvSpPr/>
            <p:nvPr/>
          </p:nvSpPr>
          <p:spPr>
            <a:xfrm>
              <a:off x="1193612" y="9926882"/>
              <a:ext cx="12600000" cy="22612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大容量メモリを持つ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を複数ホストに分割してマイグレーション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382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今後アクセスが予測されるメモリを優先してメインホストに転送</a:t>
              </a:r>
              <a:endParaRPr lang="en-US" altLang="ja-JP" sz="3600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382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転送しきれなかった残りのメモリをサブホストへ転送</a:t>
              </a:r>
              <a:endParaRPr lang="en-US" altLang="ja-JP" sz="3600" strike="sngStrike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8" name="対角する 2 つの角を切り取った四角形 7">
              <a:extLst>
                <a:ext uri="{FF2B5EF4-FFF2-40B4-BE49-F238E27FC236}">
                  <a16:creationId xmlns:a16="http://schemas.microsoft.com/office/drawing/2014/main" id="{38152E33-A24F-4A4E-AB34-68686F68E882}"/>
                </a:ext>
              </a:extLst>
            </p:cNvPr>
            <p:cNvSpPr/>
            <p:nvPr/>
          </p:nvSpPr>
          <p:spPr>
            <a:xfrm>
              <a:off x="1193612" y="9221421"/>
              <a:ext cx="6360178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分割マイグレーション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B2BF2EA9-9512-C943-ABCA-9380096802D1}"/>
                </a:ext>
              </a:extLst>
            </p:cNvPr>
            <p:cNvSpPr/>
            <p:nvPr/>
          </p:nvSpPr>
          <p:spPr>
            <a:xfrm>
              <a:off x="1193612" y="13311332"/>
              <a:ext cx="12600000" cy="32766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分割マイグレーション後は複数ホストにまたがって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を実行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はメインホストとサブホスト間でリモートページングを行うことでメインホスト上で実行を続ける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がサブホストに存在するメモリを要求するとページイン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30200"/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メインホストの空きメモリ容量を確保するためにページアウト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</a:endParaRPr>
            </a:p>
          </p:txBody>
        </p:sp>
        <p:sp>
          <p:nvSpPr>
            <p:cNvPr id="10" name="対角する 2 つの角を切り取った四角形 9">
              <a:extLst>
                <a:ext uri="{FF2B5EF4-FFF2-40B4-BE49-F238E27FC236}">
                  <a16:creationId xmlns:a16="http://schemas.microsoft.com/office/drawing/2014/main" id="{0FC6094B-194A-0042-B63C-DE0C9F77E425}"/>
                </a:ext>
              </a:extLst>
            </p:cNvPr>
            <p:cNvSpPr/>
            <p:nvPr/>
          </p:nvSpPr>
          <p:spPr>
            <a:xfrm>
              <a:off x="1193612" y="12605871"/>
              <a:ext cx="5722973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リモートページング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130" name="正方形/長方形 6">
              <a:extLst>
                <a:ext uri="{FF2B5EF4-FFF2-40B4-BE49-F238E27FC236}">
                  <a16:creationId xmlns:a16="http://schemas.microsoft.com/office/drawing/2014/main" id="{CBA756D4-B84D-3546-87AA-E3CF645E5903}"/>
                </a:ext>
              </a:extLst>
            </p:cNvPr>
            <p:cNvSpPr/>
            <p:nvPr/>
          </p:nvSpPr>
          <p:spPr>
            <a:xfrm>
              <a:off x="1193612" y="6542432"/>
              <a:ext cx="12600000" cy="226127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近年，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IaaS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型クラウドは大容量メモリを持つ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を提供している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382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（例）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Amazon EC2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では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24TB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を提供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マイグレーションは十分な空きメモリ容量を必要とする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382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常にそのようなホストを用意しておくのは負担が大きい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</a:endParaRPr>
            </a:p>
          </p:txBody>
        </p:sp>
        <p:sp>
          <p:nvSpPr>
            <p:cNvPr id="131" name="対角する 2 つの角を切り取った四角形 7">
              <a:extLst>
                <a:ext uri="{FF2B5EF4-FFF2-40B4-BE49-F238E27FC236}">
                  <a16:creationId xmlns:a16="http://schemas.microsoft.com/office/drawing/2014/main" id="{BF6F599E-9C3A-434A-82A0-CA4A9816E0F1}"/>
                </a:ext>
              </a:extLst>
            </p:cNvPr>
            <p:cNvSpPr/>
            <p:nvPr/>
          </p:nvSpPr>
          <p:spPr>
            <a:xfrm>
              <a:off x="1193611" y="5836971"/>
              <a:ext cx="6954708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大容量メモリを持つ</a:t>
              </a:r>
              <a:r>
                <a:rPr lang="en-US" altLang="ja-JP" sz="4800" b="1" dirty="0">
                  <a:solidFill>
                    <a:schemeClr val="bg1"/>
                  </a:solidFill>
                </a:rPr>
                <a:t>VM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  <p:sp>
          <p:nvSpPr>
            <p:cNvPr id="159" name="正方形/長方形 8">
              <a:extLst>
                <a:ext uri="{FF2B5EF4-FFF2-40B4-BE49-F238E27FC236}">
                  <a16:creationId xmlns:a16="http://schemas.microsoft.com/office/drawing/2014/main" id="{CE98063D-8882-E246-A59F-3D920947E4C1}"/>
                </a:ext>
              </a:extLst>
            </p:cNvPr>
            <p:cNvSpPr/>
            <p:nvPr/>
          </p:nvSpPr>
          <p:spPr>
            <a:xfrm>
              <a:off x="1193612" y="23786213"/>
              <a:ext cx="12600000" cy="237203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マイグレーション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大容量のメモリの転送には時間がかかる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の性能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リモートページングは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の性能に影響を与える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</a:endParaRPr>
            </a:p>
          </p:txBody>
        </p:sp>
        <p:sp>
          <p:nvSpPr>
            <p:cNvPr id="162" name="対角する 2 つの角を切り取った四角形 9">
              <a:extLst>
                <a:ext uri="{FF2B5EF4-FFF2-40B4-BE49-F238E27FC236}">
                  <a16:creationId xmlns:a16="http://schemas.microsoft.com/office/drawing/2014/main" id="{78014D60-62A3-1F4B-B457-F71804E08755}"/>
                </a:ext>
              </a:extLst>
            </p:cNvPr>
            <p:cNvSpPr/>
            <p:nvPr/>
          </p:nvSpPr>
          <p:spPr>
            <a:xfrm>
              <a:off x="1193613" y="23057016"/>
              <a:ext cx="2738308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問題点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3AB44550-E43E-1448-AE8A-11EFD0A1E9F4}"/>
              </a:ext>
            </a:extLst>
          </p:cNvPr>
          <p:cNvSpPr/>
          <p:nvPr/>
        </p:nvSpPr>
        <p:spPr>
          <a:xfrm>
            <a:off x="679013" y="28143059"/>
            <a:ext cx="13680000" cy="1431690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9600" dirty="0">
                <a:solidFill>
                  <a:schemeClr val="bg1"/>
                </a:solidFill>
              </a:rPr>
              <a:t>2.</a:t>
            </a:r>
            <a:r>
              <a:rPr lang="en-US" altLang="ja-JP" sz="8000" dirty="0">
                <a:solidFill>
                  <a:schemeClr val="bg1"/>
                </a:solidFill>
              </a:rPr>
              <a:t>FCtrans</a:t>
            </a:r>
            <a:endParaRPr kumimoji="1"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CA2A6BF8-55EB-9348-8810-4974A017783E}"/>
              </a:ext>
            </a:extLst>
          </p:cNvPr>
          <p:cNvSpPr/>
          <p:nvPr/>
        </p:nvSpPr>
        <p:spPr>
          <a:xfrm>
            <a:off x="15916199" y="3367996"/>
            <a:ext cx="13680000" cy="206560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243B896A-1D4D-8E4B-8AB4-2D5CAA755C96}"/>
              </a:ext>
            </a:extLst>
          </p:cNvPr>
          <p:cNvSpPr/>
          <p:nvPr/>
        </p:nvSpPr>
        <p:spPr>
          <a:xfrm>
            <a:off x="16475559" y="7874059"/>
            <a:ext cx="12600000" cy="185303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未使用メモリのネットワーク転送を行わない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ページイン時にはメインホストの空きメモリを割り当てる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pitchFamily="2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メインホストに空きメモリがある間はページアウトを行わない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pitchFamily="2" charset="2"/>
              <a:buChar char="p"/>
            </a:pP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対角する 2 つの角を切り取った四角形 37">
            <a:extLst>
              <a:ext uri="{FF2B5EF4-FFF2-40B4-BE49-F238E27FC236}">
                <a16:creationId xmlns:a16="http://schemas.microsoft.com/office/drawing/2014/main" id="{3E0FB7F6-30F8-7A45-BCA1-A01BBEAA89DA}"/>
              </a:ext>
            </a:extLst>
          </p:cNvPr>
          <p:cNvSpPr/>
          <p:nvPr/>
        </p:nvSpPr>
        <p:spPr>
          <a:xfrm>
            <a:off x="16475559" y="7166935"/>
            <a:ext cx="8020381" cy="717721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800" b="1">
                <a:solidFill>
                  <a:schemeClr val="bg1"/>
                </a:solidFill>
              </a:rPr>
              <a:t>　リモートページングの最適化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CC6B741A-7FDB-6D49-8D13-447527C53976}"/>
              </a:ext>
            </a:extLst>
          </p:cNvPr>
          <p:cNvSpPr/>
          <p:nvPr/>
        </p:nvSpPr>
        <p:spPr>
          <a:xfrm>
            <a:off x="15949512" y="24731173"/>
            <a:ext cx="13680000" cy="13163094"/>
          </a:xfrm>
          <a:prstGeom prst="rect">
            <a:avLst/>
          </a:prstGeom>
          <a:solidFill>
            <a:srgbClr val="FFD579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altLang="ja-JP" sz="8000" dirty="0">
                <a:solidFill>
                  <a:schemeClr val="bg1"/>
                </a:solidFill>
              </a:rPr>
              <a:t>3.</a:t>
            </a:r>
            <a:r>
              <a:rPr lang="ja-JP" altLang="en-US" sz="8000">
                <a:solidFill>
                  <a:schemeClr val="bg1"/>
                </a:solidFill>
              </a:rPr>
              <a:t>実験</a:t>
            </a:r>
            <a:endParaRPr kumimoji="1" lang="ja-JP" altLang="en-US" sz="8000" dirty="0">
              <a:solidFill>
                <a:schemeClr val="bg1"/>
              </a:solidFill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4573336E-727B-9341-8FB7-EFB5C56E3AD3}"/>
              </a:ext>
            </a:extLst>
          </p:cNvPr>
          <p:cNvSpPr/>
          <p:nvPr/>
        </p:nvSpPr>
        <p:spPr>
          <a:xfrm>
            <a:off x="16475559" y="26135247"/>
            <a:ext cx="12600000" cy="23702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marL="58738"/>
            <a:r>
              <a:rPr lang="en-US" altLang="ja-JP" sz="36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FCtrans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の有効性を調べる実験を行った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VM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の起動時から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userfaultfd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を用いるより起動が</a:t>
            </a: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13%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高速化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リモートページングの回数の大幅な削減を確認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</a:t>
            </a: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が解放したメモリを未使用メモリに戻すことができた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FFFF00"/>
              </a:highlight>
            </a:endParaRPr>
          </a:p>
          <a:p>
            <a:endParaRPr lang="en-US" altLang="ja-JP" sz="3600" dirty="0">
              <a:solidFill>
                <a:schemeClr val="tx1"/>
              </a:solidFill>
            </a:endParaRPr>
          </a:p>
        </p:txBody>
      </p:sp>
      <p:sp>
        <p:nvSpPr>
          <p:cNvPr id="47" name="角丸四角形 46">
            <a:extLst>
              <a:ext uri="{FF2B5EF4-FFF2-40B4-BE49-F238E27FC236}">
                <a16:creationId xmlns:a16="http://schemas.microsoft.com/office/drawing/2014/main" id="{A1CCA21A-FFC0-CD40-A354-CA7AB7CFDE4B}"/>
              </a:ext>
            </a:extLst>
          </p:cNvPr>
          <p:cNvSpPr/>
          <p:nvPr/>
        </p:nvSpPr>
        <p:spPr>
          <a:xfrm>
            <a:off x="16475559" y="28917303"/>
            <a:ext cx="12600000" cy="852995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0D00735C-67CD-6B46-AF0C-A10C18426481}"/>
              </a:ext>
            </a:extLst>
          </p:cNvPr>
          <p:cNvGrpSpPr/>
          <p:nvPr/>
        </p:nvGrpSpPr>
        <p:grpSpPr>
          <a:xfrm>
            <a:off x="15916199" y="38695136"/>
            <a:ext cx="13680000" cy="3760094"/>
            <a:chOff x="679013" y="4795413"/>
            <a:chExt cx="13680000" cy="4036969"/>
          </a:xfrm>
        </p:grpSpPr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54332800-06EB-2D4E-AF4C-D2AB672C0F70}"/>
                </a:ext>
              </a:extLst>
            </p:cNvPr>
            <p:cNvSpPr/>
            <p:nvPr/>
          </p:nvSpPr>
          <p:spPr>
            <a:xfrm>
              <a:off x="679013" y="4795413"/>
              <a:ext cx="13680000" cy="4036969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lang="en-US" altLang="ja-JP" sz="8000" dirty="0">
                  <a:solidFill>
                    <a:schemeClr val="bg1"/>
                  </a:solidFill>
                </a:rPr>
                <a:t>4.</a:t>
              </a:r>
              <a:r>
                <a:rPr lang="ja-JP" altLang="en-US" sz="8000">
                  <a:solidFill>
                    <a:schemeClr val="bg1"/>
                  </a:solidFill>
                </a:rPr>
                <a:t>今後の課題</a:t>
              </a:r>
              <a:endParaRPr kumimoji="1" lang="ja-JP" altLang="en-US" sz="8000" dirty="0">
                <a:solidFill>
                  <a:schemeClr val="bg1"/>
                </a:solidFill>
              </a:endParaRPr>
            </a:p>
          </p:txBody>
        </p:sp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D6FBA3B0-9826-9B43-95AE-48D8A2FEB027}"/>
                </a:ext>
              </a:extLst>
            </p:cNvPr>
            <p:cNvSpPr/>
            <p:nvPr/>
          </p:nvSpPr>
          <p:spPr>
            <a:xfrm>
              <a:off x="1219013" y="6407552"/>
              <a:ext cx="12600000" cy="181739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への影響を抑えた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のメモリ管理情報の取得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置換マイグレーションや統合マイグレーションへの対応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実アプリケーションを用いた性能評価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B3D6EF80-4E2A-0A44-9273-6C9D54AF1F28}"/>
              </a:ext>
            </a:extLst>
          </p:cNvPr>
          <p:cNvGrpSpPr/>
          <p:nvPr/>
        </p:nvGrpSpPr>
        <p:grpSpPr>
          <a:xfrm>
            <a:off x="16456199" y="10153299"/>
            <a:ext cx="12600000" cy="5511126"/>
            <a:chOff x="16475559" y="10706696"/>
            <a:chExt cx="12600000" cy="5511126"/>
          </a:xfrm>
        </p:grpSpPr>
        <p:sp>
          <p:nvSpPr>
            <p:cNvPr id="88" name="角丸四角形 87">
              <a:extLst>
                <a:ext uri="{FF2B5EF4-FFF2-40B4-BE49-F238E27FC236}">
                  <a16:creationId xmlns:a16="http://schemas.microsoft.com/office/drawing/2014/main" id="{61907D66-9865-3A46-AC2D-BD89DC5474C0}"/>
                </a:ext>
              </a:extLst>
            </p:cNvPr>
            <p:cNvSpPr/>
            <p:nvPr/>
          </p:nvSpPr>
          <p:spPr>
            <a:xfrm>
              <a:off x="16475559" y="10706696"/>
              <a:ext cx="12600000" cy="5511126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8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163" name="グループ化 162">
              <a:extLst>
                <a:ext uri="{FF2B5EF4-FFF2-40B4-BE49-F238E27FC236}">
                  <a16:creationId xmlns:a16="http://schemas.microsoft.com/office/drawing/2014/main" id="{3B67D6FA-5909-0249-BE61-495BB52867A3}"/>
                </a:ext>
              </a:extLst>
            </p:cNvPr>
            <p:cNvGrpSpPr/>
            <p:nvPr/>
          </p:nvGrpSpPr>
          <p:grpSpPr>
            <a:xfrm>
              <a:off x="17075531" y="11374356"/>
              <a:ext cx="11380812" cy="4478765"/>
              <a:chOff x="17895549" y="14006312"/>
              <a:chExt cx="5824750" cy="1736300"/>
            </a:xfrm>
          </p:grpSpPr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98C2BA82-E463-294F-A129-B859619426B9}"/>
                  </a:ext>
                </a:extLst>
              </p:cNvPr>
              <p:cNvSpPr txBox="1"/>
              <p:nvPr/>
            </p:nvSpPr>
            <p:spPr>
              <a:xfrm>
                <a:off x="22376592" y="14443297"/>
                <a:ext cx="94546" cy="525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kumimoji="1" lang="ja-JP" altLang="en-US"/>
              </a:p>
            </p:txBody>
          </p:sp>
          <p:grpSp>
            <p:nvGrpSpPr>
              <p:cNvPr id="138" name="グループ化 137">
                <a:extLst>
                  <a:ext uri="{FF2B5EF4-FFF2-40B4-BE49-F238E27FC236}">
                    <a16:creationId xmlns:a16="http://schemas.microsoft.com/office/drawing/2014/main" id="{9C72F1B7-D96F-2D4F-9BA4-6394025751A6}"/>
                  </a:ext>
                </a:extLst>
              </p:cNvPr>
              <p:cNvGrpSpPr/>
              <p:nvPr/>
            </p:nvGrpSpPr>
            <p:grpSpPr>
              <a:xfrm>
                <a:off x="17895549" y="14009214"/>
                <a:ext cx="2196262" cy="1400304"/>
                <a:chOff x="508000" y="1945601"/>
                <a:chExt cx="2260600" cy="2624217"/>
              </a:xfrm>
            </p:grpSpPr>
            <p:sp>
              <p:nvSpPr>
                <p:cNvPr id="139" name="角丸四角形 138">
                  <a:extLst>
                    <a:ext uri="{FF2B5EF4-FFF2-40B4-BE49-F238E27FC236}">
                      <a16:creationId xmlns:a16="http://schemas.microsoft.com/office/drawing/2014/main" id="{7BF57A4A-D966-B343-9AA0-E4B3520AE7AA}"/>
                    </a:ext>
                  </a:extLst>
                </p:cNvPr>
                <p:cNvSpPr/>
                <p:nvPr/>
              </p:nvSpPr>
              <p:spPr>
                <a:xfrm>
                  <a:off x="508000" y="2455663"/>
                  <a:ext cx="2260600" cy="2114155"/>
                </a:xfrm>
                <a:prstGeom prst="round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320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  <p:sp>
              <p:nvSpPr>
                <p:cNvPr id="140" name="テキスト ボックス 139">
                  <a:extLst>
                    <a:ext uri="{FF2B5EF4-FFF2-40B4-BE49-F238E27FC236}">
                      <a16:creationId xmlns:a16="http://schemas.microsoft.com/office/drawing/2014/main" id="{BA3BCA7C-472A-414E-930C-12C72C6BB622}"/>
                    </a:ext>
                  </a:extLst>
                </p:cNvPr>
                <p:cNvSpPr txBox="1"/>
                <p:nvPr/>
              </p:nvSpPr>
              <p:spPr>
                <a:xfrm>
                  <a:off x="1136413" y="1945601"/>
                  <a:ext cx="1152010" cy="42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3200">
                      <a:latin typeface="+mj-lt"/>
                    </a:rPr>
                    <a:t>メインホスト</a:t>
                  </a:r>
                </a:p>
              </p:txBody>
            </p:sp>
          </p:grpSp>
          <p:grpSp>
            <p:nvGrpSpPr>
              <p:cNvPr id="141" name="グループ化 140">
                <a:extLst>
                  <a:ext uri="{FF2B5EF4-FFF2-40B4-BE49-F238E27FC236}">
                    <a16:creationId xmlns:a16="http://schemas.microsoft.com/office/drawing/2014/main" id="{B63B7B92-B5DD-7B48-A94A-F4D5D0B84AD6}"/>
                  </a:ext>
                </a:extLst>
              </p:cNvPr>
              <p:cNvGrpSpPr/>
              <p:nvPr/>
            </p:nvGrpSpPr>
            <p:grpSpPr>
              <a:xfrm>
                <a:off x="21524038" y="14006312"/>
                <a:ext cx="2196261" cy="1403212"/>
                <a:chOff x="508000" y="1940158"/>
                <a:chExt cx="2260600" cy="2629667"/>
              </a:xfrm>
            </p:grpSpPr>
            <p:sp>
              <p:nvSpPr>
                <p:cNvPr id="142" name="角丸四角形 141">
                  <a:extLst>
                    <a:ext uri="{FF2B5EF4-FFF2-40B4-BE49-F238E27FC236}">
                      <a16:creationId xmlns:a16="http://schemas.microsoft.com/office/drawing/2014/main" id="{F62C18CE-5496-9241-A61A-78BFA4B82359}"/>
                    </a:ext>
                  </a:extLst>
                </p:cNvPr>
                <p:cNvSpPr/>
                <p:nvPr/>
              </p:nvSpPr>
              <p:spPr>
                <a:xfrm>
                  <a:off x="508000" y="2455671"/>
                  <a:ext cx="2260600" cy="2114154"/>
                </a:xfrm>
                <a:prstGeom prst="roundRect">
                  <a:avLst/>
                </a:prstGeom>
                <a:noFill/>
                <a:ln w="3810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3200">
                    <a:solidFill>
                      <a:schemeClr val="tx1"/>
                    </a:solidFill>
                    <a:latin typeface="+mn-ea"/>
                  </a:endParaRPr>
                </a:p>
              </p:txBody>
            </p:sp>
            <p:sp>
              <p:nvSpPr>
                <p:cNvPr id="143" name="テキスト ボックス 142">
                  <a:extLst>
                    <a:ext uri="{FF2B5EF4-FFF2-40B4-BE49-F238E27FC236}">
                      <a16:creationId xmlns:a16="http://schemas.microsoft.com/office/drawing/2014/main" id="{F86CF34D-FDA4-D141-BDDA-75D0ACFE88CC}"/>
                    </a:ext>
                  </a:extLst>
                </p:cNvPr>
                <p:cNvSpPr txBox="1"/>
                <p:nvPr/>
              </p:nvSpPr>
              <p:spPr>
                <a:xfrm>
                  <a:off x="1091900" y="1940158"/>
                  <a:ext cx="1068408" cy="4248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3200">
                      <a:latin typeface="+mj-lt"/>
                    </a:rPr>
                    <a:t>サブホスト</a:t>
                  </a:r>
                </a:p>
              </p:txBody>
            </p:sp>
          </p:grpSp>
          <p:sp>
            <p:nvSpPr>
              <p:cNvPr id="144" name="テキスト ボックス 143">
                <a:extLst>
                  <a:ext uri="{FF2B5EF4-FFF2-40B4-BE49-F238E27FC236}">
                    <a16:creationId xmlns:a16="http://schemas.microsoft.com/office/drawing/2014/main" id="{CAAF8883-DB6E-F348-88C2-B56CB84B7C5A}"/>
                  </a:ext>
                </a:extLst>
              </p:cNvPr>
              <p:cNvSpPr txBox="1"/>
              <p:nvPr/>
            </p:nvSpPr>
            <p:spPr>
              <a:xfrm>
                <a:off x="17964867" y="14491124"/>
                <a:ext cx="1134811" cy="226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/>
                  <a:t>VM</a:t>
                </a:r>
                <a:r>
                  <a:rPr kumimoji="1" lang="ja-JP" altLang="en-US" sz="3200"/>
                  <a:t>のメモリ</a:t>
                </a:r>
              </a:p>
            </p:txBody>
          </p:sp>
          <p:sp>
            <p:nvSpPr>
              <p:cNvPr id="145" name="テキスト ボックス 144">
                <a:extLst>
                  <a:ext uri="{FF2B5EF4-FFF2-40B4-BE49-F238E27FC236}">
                    <a16:creationId xmlns:a16="http://schemas.microsoft.com/office/drawing/2014/main" id="{8350CF9E-8AF4-384C-A03C-B75FEE376396}"/>
                  </a:ext>
                </a:extLst>
              </p:cNvPr>
              <p:cNvSpPr txBox="1"/>
              <p:nvPr/>
            </p:nvSpPr>
            <p:spPr>
              <a:xfrm>
                <a:off x="21627835" y="14491124"/>
                <a:ext cx="1134811" cy="226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3200" dirty="0"/>
                  <a:t>VM</a:t>
                </a:r>
                <a:r>
                  <a:rPr kumimoji="1" lang="ja-JP" altLang="en-US" sz="3200"/>
                  <a:t>のメモリ</a:t>
                </a:r>
              </a:p>
            </p:txBody>
          </p:sp>
          <p:sp>
            <p:nvSpPr>
              <p:cNvPr id="146" name="テキスト ボックス 145">
                <a:extLst>
                  <a:ext uri="{FF2B5EF4-FFF2-40B4-BE49-F238E27FC236}">
                    <a16:creationId xmlns:a16="http://schemas.microsoft.com/office/drawing/2014/main" id="{B770C7FB-3077-1C41-8642-F829C0138E8D}"/>
                  </a:ext>
                </a:extLst>
              </p:cNvPr>
              <p:cNvSpPr txBox="1"/>
              <p:nvPr/>
            </p:nvSpPr>
            <p:spPr>
              <a:xfrm>
                <a:off x="20285208" y="15515910"/>
                <a:ext cx="1211110" cy="226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200" b="1">
                    <a:solidFill>
                      <a:srgbClr val="00B050"/>
                    </a:solidFill>
                  </a:rPr>
                  <a:t>ページアウト</a:t>
                </a:r>
                <a:endParaRPr kumimoji="1" lang="ja-JP" altLang="en-US" sz="3200" b="1">
                  <a:solidFill>
                    <a:srgbClr val="00B050"/>
                  </a:solidFill>
                </a:endParaRPr>
              </a:p>
            </p:txBody>
          </p:sp>
          <p:sp>
            <p:nvSpPr>
              <p:cNvPr id="147" name="テキスト ボックス 146">
                <a:extLst>
                  <a:ext uri="{FF2B5EF4-FFF2-40B4-BE49-F238E27FC236}">
                    <a16:creationId xmlns:a16="http://schemas.microsoft.com/office/drawing/2014/main" id="{7DF73A71-7CD5-2A40-8500-C069F99D9759}"/>
                  </a:ext>
                </a:extLst>
              </p:cNvPr>
              <p:cNvSpPr txBox="1"/>
              <p:nvPr/>
            </p:nvSpPr>
            <p:spPr>
              <a:xfrm>
                <a:off x="20339102" y="14029591"/>
                <a:ext cx="1071638" cy="226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ja-JP" altLang="en-US" sz="3200" b="1">
                    <a:solidFill>
                      <a:srgbClr val="00B050"/>
                    </a:solidFill>
                  </a:rPr>
                  <a:t>ページイン</a:t>
                </a:r>
                <a:endParaRPr kumimoji="1" lang="ja-JP" altLang="en-US" sz="3200" b="1">
                  <a:solidFill>
                    <a:srgbClr val="00B050"/>
                  </a:solidFill>
                </a:endParaRPr>
              </a:p>
            </p:txBody>
          </p:sp>
          <p:grpSp>
            <p:nvGrpSpPr>
              <p:cNvPr id="148" name="グループ化 147">
                <a:extLst>
                  <a:ext uri="{FF2B5EF4-FFF2-40B4-BE49-F238E27FC236}">
                    <a16:creationId xmlns:a16="http://schemas.microsoft.com/office/drawing/2014/main" id="{D4948D05-1223-614B-BC20-A17B987D2662}"/>
                  </a:ext>
                </a:extLst>
              </p:cNvPr>
              <p:cNvGrpSpPr/>
              <p:nvPr/>
            </p:nvGrpSpPr>
            <p:grpSpPr>
              <a:xfrm>
                <a:off x="18299848" y="14763100"/>
                <a:ext cx="1049132" cy="320105"/>
                <a:chOff x="2066306" y="5325194"/>
                <a:chExt cx="1049132" cy="320105"/>
              </a:xfrm>
            </p:grpSpPr>
            <p:sp>
              <p:nvSpPr>
                <p:cNvPr id="149" name="正方形/長方形 148">
                  <a:extLst>
                    <a:ext uri="{FF2B5EF4-FFF2-40B4-BE49-F238E27FC236}">
                      <a16:creationId xmlns:a16="http://schemas.microsoft.com/office/drawing/2014/main" id="{EB53E803-72C3-EF4D-B3B2-109C44A0181D}"/>
                    </a:ext>
                  </a:extLst>
                </p:cNvPr>
                <p:cNvSpPr/>
                <p:nvPr/>
              </p:nvSpPr>
              <p:spPr>
                <a:xfrm>
                  <a:off x="2404837" y="5325194"/>
                  <a:ext cx="356260" cy="32010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b="1" dirty="0">
                      <a:solidFill>
                        <a:schemeClr val="tx1"/>
                      </a:solidFill>
                    </a:rPr>
                    <a:t>2</a:t>
                  </a:r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0" name="正方形/長方形 149">
                  <a:extLst>
                    <a:ext uri="{FF2B5EF4-FFF2-40B4-BE49-F238E27FC236}">
                      <a16:creationId xmlns:a16="http://schemas.microsoft.com/office/drawing/2014/main" id="{73CEF875-C3E3-DF48-A9F0-94D2542B163B}"/>
                    </a:ext>
                  </a:extLst>
                </p:cNvPr>
                <p:cNvSpPr/>
                <p:nvPr/>
              </p:nvSpPr>
              <p:spPr>
                <a:xfrm>
                  <a:off x="2759178" y="5325194"/>
                  <a:ext cx="356260" cy="32010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2" name="正方形/長方形 151">
                  <a:extLst>
                    <a:ext uri="{FF2B5EF4-FFF2-40B4-BE49-F238E27FC236}">
                      <a16:creationId xmlns:a16="http://schemas.microsoft.com/office/drawing/2014/main" id="{DA1AE1B8-E590-3A44-901F-BAE94006DFA1}"/>
                    </a:ext>
                  </a:extLst>
                </p:cNvPr>
                <p:cNvSpPr/>
                <p:nvPr/>
              </p:nvSpPr>
              <p:spPr>
                <a:xfrm>
                  <a:off x="2066306" y="5325194"/>
                  <a:ext cx="356260" cy="320105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b="1" dirty="0">
                      <a:solidFill>
                        <a:schemeClr val="tx1"/>
                      </a:solidFill>
                    </a:rPr>
                    <a:t>1</a:t>
                  </a:r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153" name="グループ化 152">
                <a:extLst>
                  <a:ext uri="{FF2B5EF4-FFF2-40B4-BE49-F238E27FC236}">
                    <a16:creationId xmlns:a16="http://schemas.microsoft.com/office/drawing/2014/main" id="{26D9C96B-D734-7140-8D40-3A5A5693A236}"/>
                  </a:ext>
                </a:extLst>
              </p:cNvPr>
              <p:cNvGrpSpPr/>
              <p:nvPr/>
            </p:nvGrpSpPr>
            <p:grpSpPr>
              <a:xfrm>
                <a:off x="21928336" y="14763100"/>
                <a:ext cx="1387663" cy="320105"/>
                <a:chOff x="2066306" y="5325194"/>
                <a:chExt cx="1387663" cy="320105"/>
              </a:xfrm>
            </p:grpSpPr>
            <p:sp>
              <p:nvSpPr>
                <p:cNvPr id="154" name="正方形/長方形 153">
                  <a:extLst>
                    <a:ext uri="{FF2B5EF4-FFF2-40B4-BE49-F238E27FC236}">
                      <a16:creationId xmlns:a16="http://schemas.microsoft.com/office/drawing/2014/main" id="{91689364-2E7C-4E41-8570-419155E5C200}"/>
                    </a:ext>
                  </a:extLst>
                </p:cNvPr>
                <p:cNvSpPr/>
                <p:nvPr/>
              </p:nvSpPr>
              <p:spPr>
                <a:xfrm>
                  <a:off x="2066306" y="5325194"/>
                  <a:ext cx="356260" cy="32010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5" name="正方形/長方形 154">
                  <a:extLst>
                    <a:ext uri="{FF2B5EF4-FFF2-40B4-BE49-F238E27FC236}">
                      <a16:creationId xmlns:a16="http://schemas.microsoft.com/office/drawing/2014/main" id="{3753CEB7-A1B8-C949-BE58-8DD8B385A313}"/>
                    </a:ext>
                  </a:extLst>
                </p:cNvPr>
                <p:cNvSpPr/>
                <p:nvPr/>
              </p:nvSpPr>
              <p:spPr>
                <a:xfrm>
                  <a:off x="2404837" y="5325194"/>
                  <a:ext cx="356260" cy="32010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6" name="正方形/長方形 155">
                  <a:extLst>
                    <a:ext uri="{FF2B5EF4-FFF2-40B4-BE49-F238E27FC236}">
                      <a16:creationId xmlns:a16="http://schemas.microsoft.com/office/drawing/2014/main" id="{A46CDF56-AE91-0E4A-86C2-1727DD463347}"/>
                    </a:ext>
                  </a:extLst>
                </p:cNvPr>
                <p:cNvSpPr/>
                <p:nvPr/>
              </p:nvSpPr>
              <p:spPr>
                <a:xfrm>
                  <a:off x="3097709" y="5325194"/>
                  <a:ext cx="356260" cy="320105"/>
                </a:xfrm>
                <a:prstGeom prst="rect">
                  <a:avLst/>
                </a:prstGeom>
                <a:solidFill>
                  <a:schemeClr val="bg1"/>
                </a:solidFill>
                <a:ln w="25400">
                  <a:solidFill>
                    <a:schemeClr val="tx1"/>
                  </a:solidFill>
                  <a:prstDash val="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b="1">
                      <a:solidFill>
                        <a:schemeClr val="tx1"/>
                      </a:solidFill>
                    </a:rPr>
                    <a:t>4</a:t>
                  </a:r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57" name="正方形/長方形 156">
                  <a:extLst>
                    <a:ext uri="{FF2B5EF4-FFF2-40B4-BE49-F238E27FC236}">
                      <a16:creationId xmlns:a16="http://schemas.microsoft.com/office/drawing/2014/main" id="{155F5E42-ED8E-0341-B984-6F9352EDF47E}"/>
                    </a:ext>
                  </a:extLst>
                </p:cNvPr>
                <p:cNvSpPr/>
                <p:nvPr/>
              </p:nvSpPr>
              <p:spPr>
                <a:xfrm>
                  <a:off x="2759178" y="5325194"/>
                  <a:ext cx="356260" cy="320105"/>
                </a:xfrm>
                <a:prstGeom prst="rect">
                  <a:avLst/>
                </a:prstGeom>
                <a:solidFill>
                  <a:srgbClr val="FF00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3200" b="1" dirty="0">
                      <a:solidFill>
                        <a:schemeClr val="tx1"/>
                      </a:solidFill>
                    </a:rPr>
                    <a:t>3</a:t>
                  </a:r>
                  <a:endParaRPr kumimoji="1" lang="ja-JP" altLang="en-US" sz="3200" b="1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58" name="カギ線コネクタ 157">
                <a:extLst>
                  <a:ext uri="{FF2B5EF4-FFF2-40B4-BE49-F238E27FC236}">
                    <a16:creationId xmlns:a16="http://schemas.microsoft.com/office/drawing/2014/main" id="{DE3AF577-C2F9-6A4E-8FFB-8EE4782FF47F}"/>
                  </a:ext>
                </a:extLst>
              </p:cNvPr>
              <p:cNvCxnSpPr>
                <a:cxnSpLocks/>
                <a:stCxn id="156" idx="0"/>
              </p:cNvCxnSpPr>
              <p:nvPr/>
            </p:nvCxnSpPr>
            <p:spPr>
              <a:xfrm rot="16200000" flipV="1">
                <a:off x="21324413" y="12948856"/>
                <a:ext cx="4923" cy="3628488"/>
              </a:xfrm>
              <a:prstGeom prst="bentConnector3">
                <a:avLst>
                  <a:gd name="adj1" fmla="val 6400315"/>
                </a:avLst>
              </a:prstGeom>
              <a:ln w="8255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正方形/長方形 159">
                <a:extLst>
                  <a:ext uri="{FF2B5EF4-FFF2-40B4-BE49-F238E27FC236}">
                    <a16:creationId xmlns:a16="http://schemas.microsoft.com/office/drawing/2014/main" id="{C67F9F50-3CC5-5A4E-8EFB-BC0C24BC4A5C}"/>
                  </a:ext>
                </a:extLst>
              </p:cNvPr>
              <p:cNvSpPr/>
              <p:nvPr/>
            </p:nvSpPr>
            <p:spPr>
              <a:xfrm>
                <a:off x="19326949" y="14775800"/>
                <a:ext cx="356260" cy="308252"/>
              </a:xfrm>
              <a:prstGeom prst="rect">
                <a:avLst/>
              </a:prstGeom>
              <a:solidFill>
                <a:srgbClr val="FF00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3200" b="1" dirty="0">
                    <a:solidFill>
                      <a:schemeClr val="tx1"/>
                    </a:solidFill>
                  </a:rPr>
                  <a:t>4</a:t>
                </a:r>
                <a:endParaRPr kumimoji="1" lang="ja-JP" altLang="en-US" sz="3200" b="1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61" name="カギ線コネクタ 160">
                <a:extLst>
                  <a:ext uri="{FF2B5EF4-FFF2-40B4-BE49-F238E27FC236}">
                    <a16:creationId xmlns:a16="http://schemas.microsoft.com/office/drawing/2014/main" id="{94DE47BB-E5EE-0647-85B9-9B3B5177E706}"/>
                  </a:ext>
                </a:extLst>
              </p:cNvPr>
              <p:cNvCxnSpPr>
                <a:cxnSpLocks/>
                <a:stCxn id="149" idx="2"/>
                <a:endCxn id="155" idx="2"/>
              </p:cNvCxnSpPr>
              <p:nvPr/>
            </p:nvCxnSpPr>
            <p:spPr>
              <a:xfrm rot="16200000" flipH="1">
                <a:off x="20631541" y="13268961"/>
                <a:ext cx="4923" cy="3628488"/>
              </a:xfrm>
              <a:prstGeom prst="bentConnector3">
                <a:avLst>
                  <a:gd name="adj1" fmla="val 3800157"/>
                </a:avLst>
              </a:prstGeom>
              <a:ln w="82550">
                <a:solidFill>
                  <a:srgbClr val="00B05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4" name="テキスト ボックス 163">
              <a:extLst>
                <a:ext uri="{FF2B5EF4-FFF2-40B4-BE49-F238E27FC236}">
                  <a16:creationId xmlns:a16="http://schemas.microsoft.com/office/drawing/2014/main" id="{E151B085-AEA1-1344-93A8-08C809CC5185}"/>
                </a:ext>
              </a:extLst>
            </p:cNvPr>
            <p:cNvSpPr txBox="1"/>
            <p:nvPr/>
          </p:nvSpPr>
          <p:spPr>
            <a:xfrm>
              <a:off x="22309676" y="11960479"/>
              <a:ext cx="1236236" cy="13549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❌</a:t>
              </a:r>
            </a:p>
          </p:txBody>
        </p:sp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685EACCC-DE64-0649-A547-EC349CE5E143}"/>
                </a:ext>
              </a:extLst>
            </p:cNvPr>
            <p:cNvSpPr txBox="1"/>
            <p:nvPr/>
          </p:nvSpPr>
          <p:spPr>
            <a:xfrm>
              <a:off x="22281632" y="14133437"/>
              <a:ext cx="1236236" cy="13549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❌</a:t>
              </a:r>
            </a:p>
          </p:txBody>
        </p:sp>
      </p:grpSp>
      <p:sp>
        <p:nvSpPr>
          <p:cNvPr id="168" name="角丸四角形 87">
            <a:extLst>
              <a:ext uri="{FF2B5EF4-FFF2-40B4-BE49-F238E27FC236}">
                <a16:creationId xmlns:a16="http://schemas.microsoft.com/office/drawing/2014/main" id="{852CB369-B69F-8A4E-950B-5A2744F63FDE}"/>
              </a:ext>
            </a:extLst>
          </p:cNvPr>
          <p:cNvSpPr/>
          <p:nvPr/>
        </p:nvSpPr>
        <p:spPr>
          <a:xfrm>
            <a:off x="1240290" y="17133506"/>
            <a:ext cx="12600000" cy="593952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4800" b="1" dirty="0">
              <a:solidFill>
                <a:srgbClr val="FF0000"/>
              </a:solidFill>
            </a:endParaRP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F8D961B-5EB3-1348-8B2E-B55018C4C0E6}"/>
              </a:ext>
            </a:extLst>
          </p:cNvPr>
          <p:cNvGrpSpPr/>
          <p:nvPr/>
        </p:nvGrpSpPr>
        <p:grpSpPr>
          <a:xfrm>
            <a:off x="1226729" y="29833073"/>
            <a:ext cx="12600000" cy="3579833"/>
            <a:chOff x="1193612" y="29760774"/>
            <a:chExt cx="12600000" cy="3579833"/>
          </a:xfrm>
        </p:grpSpPr>
        <p:sp>
          <p:nvSpPr>
            <p:cNvPr id="171" name="正方形/長方形 25">
              <a:extLst>
                <a:ext uri="{FF2B5EF4-FFF2-40B4-BE49-F238E27FC236}">
                  <a16:creationId xmlns:a16="http://schemas.microsoft.com/office/drawing/2014/main" id="{3AEA9EFA-A904-8B4E-9967-756A88F5647C}"/>
                </a:ext>
              </a:extLst>
            </p:cNvPr>
            <p:cNvSpPr/>
            <p:nvPr/>
          </p:nvSpPr>
          <p:spPr>
            <a:xfrm>
              <a:off x="1193612" y="30467899"/>
              <a:ext cx="12600000" cy="28727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の未使用メモリに着目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のメモリには未使用の領域が存在することが多い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330200"/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　　（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の起動直後，巨大なアプリケーションの終了時など）</a:t>
              </a: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未使用メモリを追跡し，不要なメモリ転送は行わない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2" name="対角する 2 つの角を切り取った四角形 26">
              <a:extLst>
                <a:ext uri="{FF2B5EF4-FFF2-40B4-BE49-F238E27FC236}">
                  <a16:creationId xmlns:a16="http://schemas.microsoft.com/office/drawing/2014/main" id="{141BB1C8-4A64-7045-BF5B-788816FE5812}"/>
                </a:ext>
              </a:extLst>
            </p:cNvPr>
            <p:cNvSpPr/>
            <p:nvPr/>
          </p:nvSpPr>
          <p:spPr>
            <a:xfrm>
              <a:off x="1193613" y="29760774"/>
              <a:ext cx="7204650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不要なメモリ転送を削減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3E64976D-2E35-FD4C-9E00-9F21DAE1F307}"/>
              </a:ext>
            </a:extLst>
          </p:cNvPr>
          <p:cNvGrpSpPr/>
          <p:nvPr/>
        </p:nvGrpSpPr>
        <p:grpSpPr>
          <a:xfrm>
            <a:off x="1199942" y="33889763"/>
            <a:ext cx="12600000" cy="3557493"/>
            <a:chOff x="1193612" y="34114736"/>
            <a:chExt cx="12600000" cy="3557493"/>
          </a:xfrm>
        </p:grpSpPr>
        <p:sp>
          <p:nvSpPr>
            <p:cNvPr id="173" name="正方形/長方形 25">
              <a:extLst>
                <a:ext uri="{FF2B5EF4-FFF2-40B4-BE49-F238E27FC236}">
                  <a16:creationId xmlns:a16="http://schemas.microsoft.com/office/drawing/2014/main" id="{B5E4CE86-1C9E-D940-8B5D-217D55A4C024}"/>
                </a:ext>
              </a:extLst>
            </p:cNvPr>
            <p:cNvSpPr/>
            <p:nvPr/>
          </p:nvSpPr>
          <p:spPr>
            <a:xfrm>
              <a:off x="1193612" y="34796459"/>
              <a:ext cx="12600000" cy="287577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の分割マイグレーション開始時から未使用メモリを追跡</a:t>
              </a:r>
              <a:endParaRPr lang="en-US" altLang="ja-JP" sz="3600" strike="sng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ホスト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のページテーブルを取得し，未使用メモリを検出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それ以降は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userfaultfd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を用いて未使用メモリへの最初のアクセスを検出し、使用ビットマップに記録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52388"/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分割マイグレーション後も追跡を続ける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4" name="対角する 2 つの角を切り取った四角形 26">
              <a:extLst>
                <a:ext uri="{FF2B5EF4-FFF2-40B4-BE49-F238E27FC236}">
                  <a16:creationId xmlns:a16="http://schemas.microsoft.com/office/drawing/2014/main" id="{336544C8-3C43-634C-9EE5-61597E8464C4}"/>
                </a:ext>
              </a:extLst>
            </p:cNvPr>
            <p:cNvSpPr/>
            <p:nvPr/>
          </p:nvSpPr>
          <p:spPr>
            <a:xfrm>
              <a:off x="1193613" y="34114736"/>
              <a:ext cx="6047730" cy="681724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未使用メモリの追跡</a:t>
              </a:r>
              <a:endParaRPr lang="ja-JP" altLang="en-US" sz="4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76" name="正方形/長方形 27">
            <a:extLst>
              <a:ext uri="{FF2B5EF4-FFF2-40B4-BE49-F238E27FC236}">
                <a16:creationId xmlns:a16="http://schemas.microsoft.com/office/drawing/2014/main" id="{390FCD68-69A7-004B-B0C2-E06AC9B6F1D4}"/>
              </a:ext>
            </a:extLst>
          </p:cNvPr>
          <p:cNvSpPr/>
          <p:nvPr/>
        </p:nvSpPr>
        <p:spPr>
          <a:xfrm>
            <a:off x="16475559" y="4519509"/>
            <a:ext cx="12600000" cy="22786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移送先ホストへ未使用メモリの転送を行わない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使用ビットマップを基に判定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889000" indent="-558800">
              <a:buFont typeface="Wingdings" charset="2"/>
              <a:buChar char="p"/>
            </a:pPr>
            <a:r>
              <a:rPr lang="ja-JP" altLang="en-US" sz="36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移送先メインホストでは受信したメモリデータを基に使用ビットマップを再構築</a:t>
            </a:r>
            <a:endParaRPr lang="en-US" altLang="ja-JP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7" name="対角する 2 つの角を切り取った四角形 28">
            <a:extLst>
              <a:ext uri="{FF2B5EF4-FFF2-40B4-BE49-F238E27FC236}">
                <a16:creationId xmlns:a16="http://schemas.microsoft.com/office/drawing/2014/main" id="{BEAA5C20-0EEE-B641-BF47-F3866A5AA287}"/>
              </a:ext>
            </a:extLst>
          </p:cNvPr>
          <p:cNvSpPr/>
          <p:nvPr/>
        </p:nvSpPr>
        <p:spPr>
          <a:xfrm>
            <a:off x="16475559" y="3837785"/>
            <a:ext cx="8197743" cy="717721"/>
          </a:xfrm>
          <a:prstGeom prst="snip2Diag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4800" b="1">
                <a:solidFill>
                  <a:schemeClr val="bg1"/>
                </a:solidFill>
              </a:rPr>
              <a:t>分割マイグレーションの拡張</a:t>
            </a:r>
            <a:endParaRPr lang="ja-JP" altLang="en-US" sz="4800" b="1" dirty="0">
              <a:solidFill>
                <a:schemeClr val="bg1"/>
              </a:solidFill>
            </a:endParaRPr>
          </a:p>
        </p:txBody>
      </p:sp>
      <p:sp>
        <p:nvSpPr>
          <p:cNvPr id="120" name="スライド番号プレースホルダー 4">
            <a:extLst>
              <a:ext uri="{FF2B5EF4-FFF2-40B4-BE49-F238E27FC236}">
                <a16:creationId xmlns:a16="http://schemas.microsoft.com/office/drawing/2014/main" id="{FBE48A00-3389-0849-896F-99FE6FCE5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84976" y="34576131"/>
            <a:ext cx="2057400" cy="365125"/>
          </a:xfrm>
        </p:spPr>
        <p:txBody>
          <a:bodyPr/>
          <a:lstStyle/>
          <a:p>
            <a:fld id="{0A8AAA2D-9842-0044-AF36-3F48C3C39054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175" name="角丸四角形 87">
            <a:extLst>
              <a:ext uri="{FF2B5EF4-FFF2-40B4-BE49-F238E27FC236}">
                <a16:creationId xmlns:a16="http://schemas.microsoft.com/office/drawing/2014/main" id="{9498963D-C95F-EC4B-8E9D-BAA6AB4E1F9D}"/>
              </a:ext>
            </a:extLst>
          </p:cNvPr>
          <p:cNvSpPr/>
          <p:nvPr/>
        </p:nvSpPr>
        <p:spPr>
          <a:xfrm>
            <a:off x="1193611" y="37894267"/>
            <a:ext cx="12600000" cy="409484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3600" b="1" dirty="0">
              <a:solidFill>
                <a:srgbClr val="FF0000"/>
              </a:solidFill>
            </a:endParaRPr>
          </a:p>
        </p:txBody>
      </p:sp>
      <p:sp>
        <p:nvSpPr>
          <p:cNvPr id="183" name="正方形/長方形 94">
            <a:extLst>
              <a:ext uri="{FF2B5EF4-FFF2-40B4-BE49-F238E27FC236}">
                <a16:creationId xmlns:a16="http://schemas.microsoft.com/office/drawing/2014/main" id="{E80ADD76-7BFA-154E-9895-F45072920865}"/>
              </a:ext>
            </a:extLst>
          </p:cNvPr>
          <p:cNvSpPr/>
          <p:nvPr/>
        </p:nvSpPr>
        <p:spPr>
          <a:xfrm>
            <a:off x="1807213" y="18532526"/>
            <a:ext cx="3018335" cy="2932471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210" name="テキスト ボックス 96">
            <a:extLst>
              <a:ext uri="{FF2B5EF4-FFF2-40B4-BE49-F238E27FC236}">
                <a16:creationId xmlns:a16="http://schemas.microsoft.com/office/drawing/2014/main" id="{CD16C261-9C52-164D-881C-2EDB0A2B40E6}"/>
              </a:ext>
            </a:extLst>
          </p:cNvPr>
          <p:cNvSpPr txBox="1"/>
          <p:nvPr/>
        </p:nvSpPr>
        <p:spPr>
          <a:xfrm>
            <a:off x="1958363" y="17776865"/>
            <a:ext cx="27126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移送元ホスト</a:t>
            </a:r>
          </a:p>
        </p:txBody>
      </p:sp>
      <p:sp>
        <p:nvSpPr>
          <p:cNvPr id="227" name="正方形/長方形 107">
            <a:extLst>
              <a:ext uri="{FF2B5EF4-FFF2-40B4-BE49-F238E27FC236}">
                <a16:creationId xmlns:a16="http://schemas.microsoft.com/office/drawing/2014/main" id="{D8003C9A-4D61-8E40-B915-8388CC5A0122}"/>
              </a:ext>
            </a:extLst>
          </p:cNvPr>
          <p:cNvSpPr/>
          <p:nvPr/>
        </p:nvSpPr>
        <p:spPr>
          <a:xfrm>
            <a:off x="6916585" y="18532526"/>
            <a:ext cx="3018335" cy="2932471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232" name="テキスト ボックス 109">
            <a:extLst>
              <a:ext uri="{FF2B5EF4-FFF2-40B4-BE49-F238E27FC236}">
                <a16:creationId xmlns:a16="http://schemas.microsoft.com/office/drawing/2014/main" id="{15196878-AB8D-FB4B-96D2-02C6B69435B2}"/>
              </a:ext>
            </a:extLst>
          </p:cNvPr>
          <p:cNvSpPr txBox="1"/>
          <p:nvPr/>
        </p:nvSpPr>
        <p:spPr>
          <a:xfrm>
            <a:off x="7247285" y="17776865"/>
            <a:ext cx="2438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メインホスト</a:t>
            </a:r>
          </a:p>
        </p:txBody>
      </p:sp>
      <p:sp>
        <p:nvSpPr>
          <p:cNvPr id="240" name="正方形/長方形 122">
            <a:extLst>
              <a:ext uri="{FF2B5EF4-FFF2-40B4-BE49-F238E27FC236}">
                <a16:creationId xmlns:a16="http://schemas.microsoft.com/office/drawing/2014/main" id="{6010B28E-66C4-4640-A1BE-1D63ACAD1D72}"/>
              </a:ext>
            </a:extLst>
          </p:cNvPr>
          <p:cNvSpPr/>
          <p:nvPr/>
        </p:nvSpPr>
        <p:spPr>
          <a:xfrm>
            <a:off x="10394798" y="18532526"/>
            <a:ext cx="3018335" cy="2932471"/>
          </a:xfrm>
          <a:prstGeom prst="rect">
            <a:avLst/>
          </a:prstGeom>
          <a:noFill/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245" name="テキスト ボックス 124">
            <a:extLst>
              <a:ext uri="{FF2B5EF4-FFF2-40B4-BE49-F238E27FC236}">
                <a16:creationId xmlns:a16="http://schemas.microsoft.com/office/drawing/2014/main" id="{5F1345CA-74AF-2C47-9BA3-B3A08A1981EA}"/>
              </a:ext>
            </a:extLst>
          </p:cNvPr>
          <p:cNvSpPr txBox="1"/>
          <p:nvPr/>
        </p:nvSpPr>
        <p:spPr>
          <a:xfrm>
            <a:off x="10725498" y="17776865"/>
            <a:ext cx="2260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/>
              <a:t>サブホスト</a:t>
            </a:r>
          </a:p>
        </p:txBody>
      </p:sp>
      <p:sp>
        <p:nvSpPr>
          <p:cNvPr id="246" name="右矢印 135">
            <a:extLst>
              <a:ext uri="{FF2B5EF4-FFF2-40B4-BE49-F238E27FC236}">
                <a16:creationId xmlns:a16="http://schemas.microsoft.com/office/drawing/2014/main" id="{EB137D2F-3592-394F-878F-F3411A8CDAA3}"/>
              </a:ext>
            </a:extLst>
          </p:cNvPr>
          <p:cNvSpPr/>
          <p:nvPr/>
        </p:nvSpPr>
        <p:spPr>
          <a:xfrm>
            <a:off x="5028199" y="20024277"/>
            <a:ext cx="1725284" cy="1115417"/>
          </a:xfrm>
          <a:prstGeom prst="rightArrow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4800" b="1" dirty="0">
              <a:solidFill>
                <a:srgbClr val="000000"/>
              </a:solidFill>
            </a:endParaRPr>
          </a:p>
        </p:txBody>
      </p:sp>
      <p:sp>
        <p:nvSpPr>
          <p:cNvPr id="247" name="テキスト ボックス 136">
            <a:extLst>
              <a:ext uri="{FF2B5EF4-FFF2-40B4-BE49-F238E27FC236}">
                <a16:creationId xmlns:a16="http://schemas.microsoft.com/office/drawing/2014/main" id="{416DC909-2A82-B34A-B2B9-F02AA41C2F92}"/>
              </a:ext>
            </a:extLst>
          </p:cNvPr>
          <p:cNvSpPr txBox="1"/>
          <p:nvPr/>
        </p:nvSpPr>
        <p:spPr>
          <a:xfrm>
            <a:off x="4166651" y="21687569"/>
            <a:ext cx="34483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/>
              <a:t>マイグレーション</a:t>
            </a:r>
            <a:endParaRPr kumimoji="1" lang="ja-JP" altLang="en-US" sz="3600"/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74657698-2FD4-264D-86F0-3F6369B7A3FF}"/>
              </a:ext>
            </a:extLst>
          </p:cNvPr>
          <p:cNvSpPr/>
          <p:nvPr/>
        </p:nvSpPr>
        <p:spPr>
          <a:xfrm>
            <a:off x="2137913" y="19714047"/>
            <a:ext cx="2380075" cy="15727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>
                <a:solidFill>
                  <a:srgbClr val="000000"/>
                </a:solidFill>
              </a:rPr>
              <a:t>メモリ</a:t>
            </a:r>
            <a:endParaRPr kumimoji="1" lang="ja-JP" altLang="en-US" sz="4400" b="1" dirty="0">
              <a:solidFill>
                <a:srgbClr val="000000"/>
              </a:solidFill>
            </a:endParaRPr>
          </a:p>
        </p:txBody>
      </p:sp>
      <p:sp>
        <p:nvSpPr>
          <p:cNvPr id="250" name="角丸四角形 249">
            <a:extLst>
              <a:ext uri="{FF2B5EF4-FFF2-40B4-BE49-F238E27FC236}">
                <a16:creationId xmlns:a16="http://schemas.microsoft.com/office/drawing/2014/main" id="{3D1405CB-826B-294F-A423-C455AB8474C6}"/>
              </a:ext>
            </a:extLst>
          </p:cNvPr>
          <p:cNvSpPr/>
          <p:nvPr/>
        </p:nvSpPr>
        <p:spPr>
          <a:xfrm>
            <a:off x="2137913" y="18828429"/>
            <a:ext cx="2380075" cy="7479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b="1" dirty="0">
                <a:solidFill>
                  <a:srgbClr val="000000"/>
                </a:solidFill>
              </a:rPr>
              <a:t>VM</a:t>
            </a:r>
            <a:r>
              <a:rPr lang="ja-JP" altLang="en-US" sz="4400" b="1">
                <a:solidFill>
                  <a:srgbClr val="000000"/>
                </a:solidFill>
              </a:rPr>
              <a:t>コア</a:t>
            </a:r>
            <a:endParaRPr kumimoji="1" lang="ja-JP" altLang="en-US" sz="4400" b="1" dirty="0">
              <a:solidFill>
                <a:srgbClr val="000000"/>
              </a:solidFill>
            </a:endParaRPr>
          </a:p>
        </p:txBody>
      </p:sp>
      <p:sp>
        <p:nvSpPr>
          <p:cNvPr id="253" name="角丸四角形 252">
            <a:extLst>
              <a:ext uri="{FF2B5EF4-FFF2-40B4-BE49-F238E27FC236}">
                <a16:creationId xmlns:a16="http://schemas.microsoft.com/office/drawing/2014/main" id="{38042753-1B65-5C44-8C66-91E8C58D6863}"/>
              </a:ext>
            </a:extLst>
          </p:cNvPr>
          <p:cNvSpPr/>
          <p:nvPr/>
        </p:nvSpPr>
        <p:spPr>
          <a:xfrm>
            <a:off x="7241342" y="18828429"/>
            <a:ext cx="2380075" cy="74798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400" b="1" dirty="0">
                <a:solidFill>
                  <a:srgbClr val="000000"/>
                </a:solidFill>
              </a:rPr>
              <a:t>VM</a:t>
            </a:r>
            <a:r>
              <a:rPr lang="ja-JP" altLang="en-US" sz="4400" b="1">
                <a:solidFill>
                  <a:srgbClr val="000000"/>
                </a:solidFill>
              </a:rPr>
              <a:t>コア</a:t>
            </a:r>
            <a:endParaRPr kumimoji="1" lang="ja-JP" altLang="en-US" sz="4400" b="1" dirty="0">
              <a:solidFill>
                <a:srgbClr val="000000"/>
              </a:solidFill>
            </a:endParaRPr>
          </a:p>
        </p:txBody>
      </p:sp>
      <p:sp>
        <p:nvSpPr>
          <p:cNvPr id="254" name="角丸四角形 253">
            <a:extLst>
              <a:ext uri="{FF2B5EF4-FFF2-40B4-BE49-F238E27FC236}">
                <a16:creationId xmlns:a16="http://schemas.microsoft.com/office/drawing/2014/main" id="{3CF1E11E-364E-2E4A-BFB9-75B98450F6A9}"/>
              </a:ext>
            </a:extLst>
          </p:cNvPr>
          <p:cNvSpPr/>
          <p:nvPr/>
        </p:nvSpPr>
        <p:spPr>
          <a:xfrm>
            <a:off x="7241342" y="19734305"/>
            <a:ext cx="2380075" cy="7776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>
                <a:solidFill>
                  <a:srgbClr val="000000"/>
                </a:solidFill>
              </a:rPr>
              <a:t>メモリ</a:t>
            </a:r>
            <a:endParaRPr kumimoji="1" lang="ja-JP" altLang="en-US" sz="4400" b="1" dirty="0">
              <a:solidFill>
                <a:srgbClr val="000000"/>
              </a:solidFill>
            </a:endParaRPr>
          </a:p>
        </p:txBody>
      </p:sp>
      <p:sp>
        <p:nvSpPr>
          <p:cNvPr id="255" name="角丸四角形 254">
            <a:extLst>
              <a:ext uri="{FF2B5EF4-FFF2-40B4-BE49-F238E27FC236}">
                <a16:creationId xmlns:a16="http://schemas.microsoft.com/office/drawing/2014/main" id="{34B1F81C-B6A3-4D4E-B9FE-05AE697A2331}"/>
              </a:ext>
            </a:extLst>
          </p:cNvPr>
          <p:cNvSpPr/>
          <p:nvPr/>
        </p:nvSpPr>
        <p:spPr>
          <a:xfrm>
            <a:off x="10713619" y="20513508"/>
            <a:ext cx="2380075" cy="7776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b="1">
                <a:solidFill>
                  <a:srgbClr val="000000"/>
                </a:solidFill>
              </a:rPr>
              <a:t>メモリ</a:t>
            </a:r>
            <a:endParaRPr kumimoji="1" lang="ja-JP" altLang="en-US" sz="4400" b="1" dirty="0">
              <a:solidFill>
                <a:srgbClr val="000000"/>
              </a:solidFill>
            </a:endParaRPr>
          </a:p>
        </p:txBody>
      </p:sp>
      <p:cxnSp>
        <p:nvCxnSpPr>
          <p:cNvPr id="28" name="カギ線コネクタ 27">
            <a:extLst>
              <a:ext uri="{FF2B5EF4-FFF2-40B4-BE49-F238E27FC236}">
                <a16:creationId xmlns:a16="http://schemas.microsoft.com/office/drawing/2014/main" id="{A16342E6-443A-A242-9DC3-F3306A1EE5D2}"/>
              </a:ext>
            </a:extLst>
          </p:cNvPr>
          <p:cNvCxnSpPr>
            <a:stCxn id="254" idx="2"/>
            <a:endCxn id="255" idx="2"/>
          </p:cNvCxnSpPr>
          <p:nvPr/>
        </p:nvCxnSpPr>
        <p:spPr>
          <a:xfrm rot="16200000" flipH="1">
            <a:off x="9777917" y="19165367"/>
            <a:ext cx="779203" cy="3472277"/>
          </a:xfrm>
          <a:prstGeom prst="bentConnector3">
            <a:avLst>
              <a:gd name="adj1" fmla="val 183124"/>
            </a:avLst>
          </a:prstGeom>
          <a:ln w="101600"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1C528A3A-B1B6-8242-A985-B74DDA1ED7DE}"/>
              </a:ext>
            </a:extLst>
          </p:cNvPr>
          <p:cNvSpPr txBox="1"/>
          <p:nvPr/>
        </p:nvSpPr>
        <p:spPr>
          <a:xfrm>
            <a:off x="8270204" y="22157396"/>
            <a:ext cx="3794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b="1"/>
              <a:t>リモートページング</a:t>
            </a:r>
            <a:endParaRPr kumimoji="1" lang="ja-JP" altLang="en-US" sz="3600" b="1"/>
          </a:p>
        </p:txBody>
      </p:sp>
      <p:graphicFrame>
        <p:nvGraphicFramePr>
          <p:cNvPr id="220" name="グラフ 219">
            <a:extLst>
              <a:ext uri="{FF2B5EF4-FFF2-40B4-BE49-F238E27FC236}">
                <a16:creationId xmlns:a16="http://schemas.microsoft.com/office/drawing/2014/main" id="{A237511A-8243-5F46-98F4-1E6B6B81E8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9451801"/>
              </p:ext>
            </p:extLst>
          </p:nvPr>
        </p:nvGraphicFramePr>
        <p:xfrm>
          <a:off x="21775926" y="29360762"/>
          <a:ext cx="6828788" cy="43019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22" name="直線矢印コネクタ 221">
            <a:extLst>
              <a:ext uri="{FF2B5EF4-FFF2-40B4-BE49-F238E27FC236}">
                <a16:creationId xmlns:a16="http://schemas.microsoft.com/office/drawing/2014/main" id="{9F331788-5968-A541-BF49-2A0A4E4F3902}"/>
              </a:ext>
            </a:extLst>
          </p:cNvPr>
          <p:cNvCxnSpPr>
            <a:cxnSpLocks/>
          </p:cNvCxnSpPr>
          <p:nvPr/>
        </p:nvCxnSpPr>
        <p:spPr>
          <a:xfrm>
            <a:off x="28604714" y="30540198"/>
            <a:ext cx="0" cy="1396889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FD3AAA23-8B20-4440-987F-CB4CAEB37A5D}"/>
              </a:ext>
            </a:extLst>
          </p:cNvPr>
          <p:cNvSpPr txBox="1"/>
          <p:nvPr/>
        </p:nvSpPr>
        <p:spPr>
          <a:xfrm>
            <a:off x="27931075" y="29714702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00B050"/>
                </a:solidFill>
              </a:rPr>
              <a:t>99</a:t>
            </a:r>
            <a:r>
              <a:rPr kumimoji="1" lang="ja-JP" altLang="en-US" sz="3200">
                <a:solidFill>
                  <a:srgbClr val="00B050"/>
                </a:solidFill>
              </a:rPr>
              <a:t>％</a:t>
            </a:r>
          </a:p>
        </p:txBody>
      </p: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753F287B-4383-DE43-9EA5-E5231AA756C6}"/>
              </a:ext>
            </a:extLst>
          </p:cNvPr>
          <p:cNvGrpSpPr/>
          <p:nvPr/>
        </p:nvGrpSpPr>
        <p:grpSpPr>
          <a:xfrm>
            <a:off x="16475559" y="16100593"/>
            <a:ext cx="12600000" cy="3118021"/>
            <a:chOff x="16475559" y="16543204"/>
            <a:chExt cx="12600000" cy="3118021"/>
          </a:xfrm>
        </p:grpSpPr>
        <p:sp>
          <p:nvSpPr>
            <p:cNvPr id="166" name="正方形/長方形 36">
              <a:extLst>
                <a:ext uri="{FF2B5EF4-FFF2-40B4-BE49-F238E27FC236}">
                  <a16:creationId xmlns:a16="http://schemas.microsoft.com/office/drawing/2014/main" id="{48785854-8202-2646-83AF-FFF5620362F4}"/>
                </a:ext>
              </a:extLst>
            </p:cNvPr>
            <p:cNvSpPr/>
            <p:nvPr/>
          </p:nvSpPr>
          <p:spPr>
            <a:xfrm>
              <a:off x="16475559" y="17250328"/>
              <a:ext cx="12600000" cy="241089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ゲスト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によって解放されたメモリを未使用メモリに戻す</a:t>
              </a:r>
              <a:endParaRPr lang="en-US" altLang="ja-JP" sz="3600" strike="sng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の外から定期的にゲスト</a:t>
              </a: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OS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のページ構造体を取得</a:t>
              </a:r>
              <a:endParaRPr lang="en-US" altLang="ja-JP" sz="3600" strike="sng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解放されたページを検知すると使用ビットマップへ反映</a:t>
              </a:r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pPr marL="889000" indent="-558800">
                <a:buFont typeface="Wingdings" charset="2"/>
                <a:buChar char="p"/>
              </a:pPr>
              <a:r>
                <a:rPr lang="en-US" altLang="ja-JP" sz="3600" dirty="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VM</a:t>
              </a:r>
              <a:r>
                <a:rPr lang="ja-JP" altLang="en-US" sz="3600">
                  <a:solidFill>
                    <a:schemeClr val="tx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への物理メモリ割り当てを解除</a:t>
              </a:r>
              <a:endParaRPr lang="en-US" altLang="ja-JP" sz="3600" strike="sngStrike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  <a:p>
              <a:endParaRPr lang="en-US" altLang="ja-JP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69" name="対角する 2 つの角を切り取った四角形 37">
              <a:extLst>
                <a:ext uri="{FF2B5EF4-FFF2-40B4-BE49-F238E27FC236}">
                  <a16:creationId xmlns:a16="http://schemas.microsoft.com/office/drawing/2014/main" id="{133B3F8F-AEC3-9C42-8078-2EA16856565E}"/>
                </a:ext>
              </a:extLst>
            </p:cNvPr>
            <p:cNvSpPr/>
            <p:nvPr/>
          </p:nvSpPr>
          <p:spPr>
            <a:xfrm>
              <a:off x="16475559" y="16543204"/>
              <a:ext cx="11980784" cy="717721"/>
            </a:xfrm>
            <a:prstGeom prst="snip2Diag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4800" b="1">
                  <a:solidFill>
                    <a:schemeClr val="bg1"/>
                  </a:solidFill>
                </a:rPr>
                <a:t>　解放されたメモリの回収</a:t>
              </a:r>
            </a:p>
          </p:txBody>
        </p:sp>
      </p:grpSp>
      <p:sp>
        <p:nvSpPr>
          <p:cNvPr id="225" name="角丸四角形 87">
            <a:extLst>
              <a:ext uri="{FF2B5EF4-FFF2-40B4-BE49-F238E27FC236}">
                <a16:creationId xmlns:a16="http://schemas.microsoft.com/office/drawing/2014/main" id="{093AE840-38D5-134F-8974-362B52CC0577}"/>
              </a:ext>
            </a:extLst>
          </p:cNvPr>
          <p:cNvSpPr/>
          <p:nvPr/>
        </p:nvSpPr>
        <p:spPr>
          <a:xfrm>
            <a:off x="16450050" y="19628997"/>
            <a:ext cx="12600000" cy="384060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graphicFrame>
        <p:nvGraphicFramePr>
          <p:cNvPr id="89" name="グラフ 88">
            <a:extLst>
              <a:ext uri="{FF2B5EF4-FFF2-40B4-BE49-F238E27FC236}">
                <a16:creationId xmlns:a16="http://schemas.microsoft.com/office/drawing/2014/main" id="{600F5298-29DA-AD4A-BC4C-8A018C214A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266446"/>
              </p:ext>
            </p:extLst>
          </p:nvPr>
        </p:nvGraphicFramePr>
        <p:xfrm>
          <a:off x="16653711" y="33412906"/>
          <a:ext cx="9753747" cy="4584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A3851FAC-3A46-C446-B740-5FDEE24B6FF5}"/>
              </a:ext>
            </a:extLst>
          </p:cNvPr>
          <p:cNvCxnSpPr/>
          <p:nvPr/>
        </p:nvCxnSpPr>
        <p:spPr>
          <a:xfrm>
            <a:off x="16475559" y="33412906"/>
            <a:ext cx="126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>
            <a:extLst>
              <a:ext uri="{FF2B5EF4-FFF2-40B4-BE49-F238E27FC236}">
                <a16:creationId xmlns:a16="http://schemas.microsoft.com/office/drawing/2014/main" id="{95FC2E51-90D7-EE49-A891-FB77DA588DCF}"/>
              </a:ext>
            </a:extLst>
          </p:cNvPr>
          <p:cNvCxnSpPr/>
          <p:nvPr/>
        </p:nvCxnSpPr>
        <p:spPr>
          <a:xfrm>
            <a:off x="21830559" y="28917303"/>
            <a:ext cx="0" cy="44956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E0BEBF39-5F27-DE4C-9BDE-B6CD001C9B56}"/>
              </a:ext>
            </a:extLst>
          </p:cNvPr>
          <p:cNvSpPr txBox="1"/>
          <p:nvPr/>
        </p:nvSpPr>
        <p:spPr>
          <a:xfrm>
            <a:off x="25395072" y="34570607"/>
            <a:ext cx="311174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solidFill>
                  <a:srgbClr val="00B050"/>
                </a:solidFill>
              </a:rPr>
              <a:t>使用メモリのうち</a:t>
            </a:r>
            <a:endParaRPr lang="en-US" altLang="ja-JP" sz="3200" dirty="0">
              <a:solidFill>
                <a:srgbClr val="00B050"/>
              </a:solidFill>
            </a:endParaRPr>
          </a:p>
          <a:p>
            <a:r>
              <a:rPr kumimoji="1" lang="en-US" altLang="ja-JP" sz="3200" dirty="0">
                <a:solidFill>
                  <a:srgbClr val="00B050"/>
                </a:solidFill>
              </a:rPr>
              <a:t>99</a:t>
            </a:r>
            <a:r>
              <a:rPr kumimoji="1" lang="ja-JP" altLang="en-US" sz="3200">
                <a:solidFill>
                  <a:srgbClr val="00B050"/>
                </a:solidFill>
              </a:rPr>
              <a:t>％を回収</a:t>
            </a:r>
          </a:p>
        </p:txBody>
      </p: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BF0C164F-66DB-0445-A7CB-70246917FB66}"/>
              </a:ext>
            </a:extLst>
          </p:cNvPr>
          <p:cNvCxnSpPr>
            <a:cxnSpLocks/>
          </p:cNvCxnSpPr>
          <p:nvPr/>
        </p:nvCxnSpPr>
        <p:spPr>
          <a:xfrm>
            <a:off x="19711326" y="29682696"/>
            <a:ext cx="489659" cy="354194"/>
          </a:xfrm>
          <a:prstGeom prst="straightConnector1">
            <a:avLst/>
          </a:prstGeom>
          <a:ln w="50800">
            <a:solidFill>
              <a:srgbClr val="00B05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093FBC99-7351-5E4C-87CB-48A0DFABBD91}"/>
              </a:ext>
            </a:extLst>
          </p:cNvPr>
          <p:cNvSpPr txBox="1"/>
          <p:nvPr/>
        </p:nvSpPr>
        <p:spPr>
          <a:xfrm>
            <a:off x="20228294" y="29567405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>
                <a:solidFill>
                  <a:srgbClr val="00B050"/>
                </a:solidFill>
              </a:rPr>
              <a:t>13</a:t>
            </a:r>
            <a:r>
              <a:rPr kumimoji="1" lang="ja-JP" altLang="en-US" sz="3200">
                <a:solidFill>
                  <a:srgbClr val="00B050"/>
                </a:solidFill>
              </a:rPr>
              <a:t>％</a:t>
            </a:r>
          </a:p>
        </p:txBody>
      </p:sp>
      <p:sp>
        <p:nvSpPr>
          <p:cNvPr id="103" name="角丸四角形 102">
            <a:extLst>
              <a:ext uri="{FF2B5EF4-FFF2-40B4-BE49-F238E27FC236}">
                <a16:creationId xmlns:a16="http://schemas.microsoft.com/office/drawing/2014/main" id="{BD823A43-87C9-1F49-A754-5CD55166DFBD}"/>
              </a:ext>
            </a:extLst>
          </p:cNvPr>
          <p:cNvSpPr/>
          <p:nvPr/>
        </p:nvSpPr>
        <p:spPr>
          <a:xfrm>
            <a:off x="16736109" y="20224089"/>
            <a:ext cx="12200620" cy="1415241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en-US" altLang="ja-JP" sz="3200" dirty="0">
                <a:solidFill>
                  <a:schemeClr val="tx1"/>
                </a:solidFill>
                <a:latin typeface="+mn-ea"/>
              </a:rPr>
              <a:t>VM</a:t>
            </a:r>
            <a:r>
              <a:rPr kumimoji="1" lang="ja-JP" altLang="en-US" sz="3200" dirty="0">
                <a:solidFill>
                  <a:schemeClr val="tx1"/>
                </a:solidFill>
                <a:latin typeface="+mn-ea"/>
              </a:rPr>
              <a:t>内</a:t>
            </a:r>
            <a:r>
              <a:rPr kumimoji="1" lang="ja-JP" altLang="en-US" sz="3200">
                <a:solidFill>
                  <a:schemeClr val="tx1"/>
                </a:solidFill>
                <a:latin typeface="+mn-ea"/>
              </a:rPr>
              <a:t>の</a:t>
            </a:r>
            <a:r>
              <a:rPr kumimoji="1" lang="en-US" altLang="ja-JP" sz="3200" dirty="0">
                <a:solidFill>
                  <a:schemeClr val="tx1"/>
                </a:solidFill>
                <a:latin typeface="+mn-ea"/>
              </a:rPr>
              <a:t>OS</a:t>
            </a:r>
          </a:p>
          <a:p>
            <a:r>
              <a:rPr lang="ja-JP" altLang="en-US" sz="3200">
                <a:solidFill>
                  <a:schemeClr val="tx1"/>
                </a:solidFill>
                <a:latin typeface="+mn-ea"/>
              </a:rPr>
              <a:t>のメモリ</a:t>
            </a:r>
            <a:endParaRPr kumimoji="1" lang="ja-JP" altLang="en-US" sz="3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31B6077E-48C4-314E-92A1-D6F6A2506526}"/>
              </a:ext>
            </a:extLst>
          </p:cNvPr>
          <p:cNvSpPr/>
          <p:nvPr/>
        </p:nvSpPr>
        <p:spPr>
          <a:xfrm>
            <a:off x="19832703" y="20539954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+mn-ea"/>
              </a:rPr>
              <a:t>使用中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5" name="正方形/長方形 104">
            <a:extLst>
              <a:ext uri="{FF2B5EF4-FFF2-40B4-BE49-F238E27FC236}">
                <a16:creationId xmlns:a16="http://schemas.microsoft.com/office/drawing/2014/main" id="{3B94511C-94C1-2846-989D-5018927CCF83}"/>
              </a:ext>
            </a:extLst>
          </p:cNvPr>
          <p:cNvSpPr/>
          <p:nvPr/>
        </p:nvSpPr>
        <p:spPr>
          <a:xfrm>
            <a:off x="21423125" y="20539954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b="1">
                <a:solidFill>
                  <a:schemeClr val="tx1"/>
                </a:solidFill>
                <a:latin typeface="+mn-ea"/>
              </a:rPr>
              <a:t>未使用</a:t>
            </a: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6364A533-3C9A-CB47-8068-1B25E75037A4}"/>
              </a:ext>
            </a:extLst>
          </p:cNvPr>
          <p:cNvSpPr/>
          <p:nvPr/>
        </p:nvSpPr>
        <p:spPr>
          <a:xfrm>
            <a:off x="23013548" y="20539954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>
                <a:solidFill>
                  <a:srgbClr val="FF0000"/>
                </a:solidFill>
                <a:latin typeface="+mn-ea"/>
              </a:rPr>
              <a:t>未使用</a:t>
            </a:r>
            <a:endParaRPr kumimoji="1" lang="ja-JP" altLang="en-US" sz="32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357FEF9D-0A81-7843-8F5E-E73B48168C14}"/>
              </a:ext>
            </a:extLst>
          </p:cNvPr>
          <p:cNvSpPr/>
          <p:nvPr/>
        </p:nvSpPr>
        <p:spPr>
          <a:xfrm>
            <a:off x="24603970" y="20539954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+mn-ea"/>
              </a:rPr>
              <a:t>使用中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913E688B-42FB-484A-AC4E-B794E173D7C2}"/>
              </a:ext>
            </a:extLst>
          </p:cNvPr>
          <p:cNvSpPr/>
          <p:nvPr/>
        </p:nvSpPr>
        <p:spPr>
          <a:xfrm>
            <a:off x="26194393" y="20539954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+mn-ea"/>
              </a:rPr>
              <a:t>未使用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6D6A9F76-9343-3B4B-9EBB-77AE2B422A84}"/>
              </a:ext>
            </a:extLst>
          </p:cNvPr>
          <p:cNvSpPr/>
          <p:nvPr/>
        </p:nvSpPr>
        <p:spPr>
          <a:xfrm>
            <a:off x="19832703" y="2221152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74151C53-04D4-034E-9EBD-E524BDC1FE04}"/>
              </a:ext>
            </a:extLst>
          </p:cNvPr>
          <p:cNvSpPr/>
          <p:nvPr/>
        </p:nvSpPr>
        <p:spPr>
          <a:xfrm>
            <a:off x="21423125" y="2221152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AEBEABC2-E1C9-2E42-A15B-890F0C328C95}"/>
              </a:ext>
            </a:extLst>
          </p:cNvPr>
          <p:cNvSpPr/>
          <p:nvPr/>
        </p:nvSpPr>
        <p:spPr>
          <a:xfrm>
            <a:off x="23013548" y="2221152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rgbClr val="FF0000"/>
                </a:solidFill>
                <a:latin typeface="+mn-ea"/>
              </a:rPr>
              <a:t>1</a:t>
            </a:r>
            <a:endParaRPr kumimoji="1" lang="ja-JP" altLang="en-US" sz="32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B7E9F3FE-57C9-074D-9644-A3525C7A907F}"/>
              </a:ext>
            </a:extLst>
          </p:cNvPr>
          <p:cNvSpPr/>
          <p:nvPr/>
        </p:nvSpPr>
        <p:spPr>
          <a:xfrm>
            <a:off x="24603970" y="2221152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  <a:latin typeface="+mn-ea"/>
              </a:rPr>
              <a:t>1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3F169851-3EDD-4D47-9586-FDD3BBC4CA4B}"/>
              </a:ext>
            </a:extLst>
          </p:cNvPr>
          <p:cNvSpPr/>
          <p:nvPr/>
        </p:nvSpPr>
        <p:spPr>
          <a:xfrm>
            <a:off x="26194393" y="2221152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b="1" dirty="0">
                <a:solidFill>
                  <a:schemeClr val="tx1"/>
                </a:solidFill>
                <a:latin typeface="+mn-ea"/>
              </a:rPr>
              <a:t>0</a:t>
            </a:r>
            <a:endParaRPr kumimoji="1" lang="ja-JP" altLang="en-US" sz="3200" b="1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4" name="テキスト ボックス 113">
            <a:extLst>
              <a:ext uri="{FF2B5EF4-FFF2-40B4-BE49-F238E27FC236}">
                <a16:creationId xmlns:a16="http://schemas.microsoft.com/office/drawing/2014/main" id="{8D97AF05-C5C9-534E-991A-E21E5035DCD4}"/>
              </a:ext>
            </a:extLst>
          </p:cNvPr>
          <p:cNvSpPr txBox="1"/>
          <p:nvPr/>
        </p:nvSpPr>
        <p:spPr>
          <a:xfrm>
            <a:off x="16587356" y="22234421"/>
            <a:ext cx="3166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atin typeface="+mn-ea"/>
              </a:rPr>
              <a:t>使用</a:t>
            </a:r>
            <a:r>
              <a:rPr kumimoji="1" lang="ja-JP" altLang="en-US" sz="3200">
                <a:latin typeface="+mn-ea"/>
              </a:rPr>
              <a:t>ビットマップ：</a:t>
            </a:r>
          </a:p>
        </p:txBody>
      </p: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485F9EF8-820A-EE41-8D34-B322C31E4D24}"/>
              </a:ext>
            </a:extLst>
          </p:cNvPr>
          <p:cNvCxnSpPr>
            <a:stCxn id="106" idx="2"/>
            <a:endCxn id="111" idx="0"/>
          </p:cNvCxnSpPr>
          <p:nvPr/>
        </p:nvCxnSpPr>
        <p:spPr>
          <a:xfrm>
            <a:off x="23808759" y="21277684"/>
            <a:ext cx="0" cy="933838"/>
          </a:xfrm>
          <a:prstGeom prst="straightConnector1">
            <a:avLst/>
          </a:prstGeom>
          <a:ln w="476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D1C6FB20-47A4-D64B-B253-6B39A8820C65}"/>
              </a:ext>
            </a:extLst>
          </p:cNvPr>
          <p:cNvSpPr txBox="1"/>
          <p:nvPr/>
        </p:nvSpPr>
        <p:spPr>
          <a:xfrm>
            <a:off x="24104275" y="21639330"/>
            <a:ext cx="17219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>
                <a:solidFill>
                  <a:srgbClr val="FF0000"/>
                </a:solidFill>
                <a:latin typeface="+mn-ea"/>
              </a:rPr>
              <a:t>書き換え</a:t>
            </a:r>
          </a:p>
        </p:txBody>
      </p:sp>
      <p:sp>
        <p:nvSpPr>
          <p:cNvPr id="117" name="正方形/長方形 116">
            <a:extLst>
              <a:ext uri="{FF2B5EF4-FFF2-40B4-BE49-F238E27FC236}">
                <a16:creationId xmlns:a16="http://schemas.microsoft.com/office/drawing/2014/main" id="{F1B42DE7-665E-8040-93CA-DB38EE01E1F3}"/>
              </a:ext>
            </a:extLst>
          </p:cNvPr>
          <p:cNvSpPr/>
          <p:nvPr/>
        </p:nvSpPr>
        <p:spPr>
          <a:xfrm>
            <a:off x="23013548" y="22214303"/>
            <a:ext cx="1590422" cy="737730"/>
          </a:xfrm>
          <a:prstGeom prst="rect">
            <a:avLst/>
          </a:prstGeom>
          <a:solidFill>
            <a:schemeClr val="bg1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b="1" dirty="0">
                <a:solidFill>
                  <a:srgbClr val="FF0000"/>
                </a:solidFill>
                <a:latin typeface="+mn-ea"/>
              </a:rPr>
              <a:t>0</a:t>
            </a:r>
            <a:endParaRPr kumimoji="1" lang="ja-JP" altLang="en-US" sz="3200" b="1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FF0CAEB0-ED3B-994D-B41C-65ECBF25BAB4}"/>
              </a:ext>
            </a:extLst>
          </p:cNvPr>
          <p:cNvSpPr txBox="1"/>
          <p:nvPr/>
        </p:nvSpPr>
        <p:spPr>
          <a:xfrm>
            <a:off x="27863912" y="2067954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/>
              <a:t>・・・</a:t>
            </a: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BEC56A41-F4B0-7B4B-8315-368743F643A4}"/>
              </a:ext>
            </a:extLst>
          </p:cNvPr>
          <p:cNvSpPr txBox="1"/>
          <p:nvPr/>
        </p:nvSpPr>
        <p:spPr>
          <a:xfrm>
            <a:off x="27863911" y="22328221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/>
              <a:t>・・・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DAC278E4-CE50-2547-AE30-126FFB36BE80}"/>
              </a:ext>
            </a:extLst>
          </p:cNvPr>
          <p:cNvSpPr/>
          <p:nvPr/>
        </p:nvSpPr>
        <p:spPr>
          <a:xfrm>
            <a:off x="8270204" y="38666997"/>
            <a:ext cx="4588733" cy="3222456"/>
          </a:xfrm>
          <a:prstGeom prst="rect">
            <a:avLst/>
          </a:prstGeom>
          <a:noFill/>
          <a:ln w="63500"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3600" b="1">
                <a:solidFill>
                  <a:srgbClr val="000000"/>
                </a:solidFill>
              </a:rPr>
              <a:t>ホスト</a:t>
            </a:r>
            <a:r>
              <a:rPr kumimoji="1" lang="en-US" altLang="ja-JP" sz="3600" b="1" dirty="0">
                <a:solidFill>
                  <a:srgbClr val="000000"/>
                </a:solidFill>
              </a:rPr>
              <a:t>OS</a:t>
            </a:r>
            <a:endParaRPr kumimoji="1" lang="ja-JP" altLang="en-US" sz="3600" b="1" dirty="0">
              <a:solidFill>
                <a:srgbClr val="000000"/>
              </a:solidFill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D1B34C36-5E18-6445-B0A2-F3E52CDAEDEA}"/>
              </a:ext>
            </a:extLst>
          </p:cNvPr>
          <p:cNvSpPr/>
          <p:nvPr/>
        </p:nvSpPr>
        <p:spPr>
          <a:xfrm>
            <a:off x="1858441" y="38369776"/>
            <a:ext cx="4393314" cy="3448665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20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123" name="角丸四角形 122">
            <a:extLst>
              <a:ext uri="{FF2B5EF4-FFF2-40B4-BE49-F238E27FC236}">
                <a16:creationId xmlns:a16="http://schemas.microsoft.com/office/drawing/2014/main" id="{5CDD1BAA-B6B5-D94C-8CC3-01AE290B7F3E}"/>
              </a:ext>
            </a:extLst>
          </p:cNvPr>
          <p:cNvSpPr/>
          <p:nvPr/>
        </p:nvSpPr>
        <p:spPr>
          <a:xfrm>
            <a:off x="2048143" y="38491621"/>
            <a:ext cx="4050368" cy="2585385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endParaRPr kumimoji="1" lang="ja-JP" altLang="en-US" sz="32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029318D6-E1AF-0646-9149-5BB52C6DAD7B}"/>
              </a:ext>
            </a:extLst>
          </p:cNvPr>
          <p:cNvSpPr/>
          <p:nvPr/>
        </p:nvSpPr>
        <p:spPr>
          <a:xfrm>
            <a:off x="8594738" y="39381760"/>
            <a:ext cx="4050370" cy="36706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>
                <a:solidFill>
                  <a:schemeClr val="tx1"/>
                </a:solidFill>
                <a:latin typeface="+mn-ea"/>
              </a:rPr>
              <a:t>userfaultfd</a:t>
            </a:r>
            <a:endParaRPr kumimoji="1" lang="ja-JP" altLang="en-US" sz="2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D90CAECF-B8EC-2142-8419-EA790A38E46A}"/>
              </a:ext>
            </a:extLst>
          </p:cNvPr>
          <p:cNvSpPr/>
          <p:nvPr/>
        </p:nvSpPr>
        <p:spPr>
          <a:xfrm>
            <a:off x="2048143" y="39841333"/>
            <a:ext cx="4050368" cy="1357518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1"/>
          <a:lstStyle/>
          <a:p>
            <a:pPr algn="ctr"/>
            <a:r>
              <a:rPr lang="en-US" altLang="ja-JP" sz="2800" dirty="0">
                <a:solidFill>
                  <a:schemeClr val="tx1"/>
                </a:solidFill>
                <a:latin typeface="+mn-ea"/>
              </a:rPr>
              <a:t>QEMU-KVM</a:t>
            </a:r>
            <a:endParaRPr kumimoji="1" lang="ja-JP" altLang="en-US" sz="280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95B5C35F-4F5C-2244-825F-F87749433A29}"/>
              </a:ext>
            </a:extLst>
          </p:cNvPr>
          <p:cNvSpPr/>
          <p:nvPr/>
        </p:nvSpPr>
        <p:spPr>
          <a:xfrm>
            <a:off x="2261929" y="38952266"/>
            <a:ext cx="3622794" cy="695929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>
                <a:solidFill>
                  <a:schemeClr val="bg1"/>
                </a:solidFill>
                <a:latin typeface="+mn-ea"/>
              </a:rPr>
              <a:t>VM</a:t>
            </a:r>
            <a:r>
              <a:rPr kumimoji="1" lang="ja-JP" altLang="en-US" sz="3200">
                <a:solidFill>
                  <a:schemeClr val="bg1"/>
                </a:solidFill>
                <a:latin typeface="+mn-ea"/>
              </a:rPr>
              <a:t>のメモリ</a:t>
            </a:r>
          </a:p>
        </p:txBody>
      </p:sp>
      <p:sp>
        <p:nvSpPr>
          <p:cNvPr id="135" name="テキスト ボックス 134">
            <a:extLst>
              <a:ext uri="{FF2B5EF4-FFF2-40B4-BE49-F238E27FC236}">
                <a16:creationId xmlns:a16="http://schemas.microsoft.com/office/drawing/2014/main" id="{A54E0FD0-F12A-E24E-944F-4C27B085DDFD}"/>
              </a:ext>
            </a:extLst>
          </p:cNvPr>
          <p:cNvSpPr txBox="1"/>
          <p:nvPr/>
        </p:nvSpPr>
        <p:spPr>
          <a:xfrm>
            <a:off x="2076654" y="39847341"/>
            <a:ext cx="1505953" cy="3595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>
                <a:latin typeface="+mn-ea"/>
              </a:rPr>
              <a:t>使用</a:t>
            </a:r>
            <a:r>
              <a:rPr kumimoji="1" lang="ja-JP" altLang="en-US" sz="2400">
                <a:latin typeface="+mn-ea"/>
              </a:rPr>
              <a:t>ビットマップ：</a:t>
            </a:r>
          </a:p>
        </p:txBody>
      </p: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67E5B161-E9AA-8340-B930-5BB948BD217E}"/>
              </a:ext>
            </a:extLst>
          </p:cNvPr>
          <p:cNvGrpSpPr/>
          <p:nvPr/>
        </p:nvGrpSpPr>
        <p:grpSpPr>
          <a:xfrm>
            <a:off x="2175192" y="40318191"/>
            <a:ext cx="3709531" cy="422416"/>
            <a:chOff x="3520500" y="38604168"/>
            <a:chExt cx="3709531" cy="422416"/>
          </a:xfrm>
        </p:grpSpPr>
        <p:sp>
          <p:nvSpPr>
            <p:cNvPr id="128" name="正方形/長方形 127">
              <a:extLst>
                <a:ext uri="{FF2B5EF4-FFF2-40B4-BE49-F238E27FC236}">
                  <a16:creationId xmlns:a16="http://schemas.microsoft.com/office/drawing/2014/main" id="{465F2C19-7A49-1644-B0F4-17DD54DBD780}"/>
                </a:ext>
              </a:extLst>
            </p:cNvPr>
            <p:cNvSpPr/>
            <p:nvPr/>
          </p:nvSpPr>
          <p:spPr>
            <a:xfrm>
              <a:off x="3520500" y="38604168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  <a:latin typeface="+mn-ea"/>
                </a:rPr>
                <a:t>1</a:t>
              </a:r>
              <a:endParaRPr kumimoji="1" lang="ja-JP" altLang="en-US" sz="2400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29" name="正方形/長方形 128">
              <a:extLst>
                <a:ext uri="{FF2B5EF4-FFF2-40B4-BE49-F238E27FC236}">
                  <a16:creationId xmlns:a16="http://schemas.microsoft.com/office/drawing/2014/main" id="{214C205A-67B7-6B44-BB00-2D9D38C31001}"/>
                </a:ext>
              </a:extLst>
            </p:cNvPr>
            <p:cNvSpPr/>
            <p:nvPr/>
          </p:nvSpPr>
          <p:spPr>
            <a:xfrm>
              <a:off x="4174939" y="38604168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  <a:latin typeface="+mn-ea"/>
                </a:rPr>
                <a:t>0</a:t>
              </a:r>
              <a:endParaRPr kumimoji="1" lang="ja-JP" altLang="en-US" sz="2400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2" name="正方形/長方形 131">
              <a:extLst>
                <a:ext uri="{FF2B5EF4-FFF2-40B4-BE49-F238E27FC236}">
                  <a16:creationId xmlns:a16="http://schemas.microsoft.com/office/drawing/2014/main" id="{1148691E-52A9-2140-9EC7-F3CDD3E1A6E1}"/>
                </a:ext>
              </a:extLst>
            </p:cNvPr>
            <p:cNvSpPr/>
            <p:nvPr/>
          </p:nvSpPr>
          <p:spPr>
            <a:xfrm>
              <a:off x="4829378" y="38604168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rgbClr val="FF0000"/>
                  </a:solidFill>
                  <a:latin typeface="+mn-ea"/>
                </a:rPr>
                <a:t>1</a:t>
              </a:r>
              <a:endParaRPr kumimoji="1" lang="ja-JP" altLang="en-US" sz="2400" b="1">
                <a:solidFill>
                  <a:srgbClr val="FF0000"/>
                </a:solidFill>
                <a:latin typeface="+mn-ea"/>
              </a:endParaRPr>
            </a:p>
          </p:txBody>
        </p:sp>
        <p:sp>
          <p:nvSpPr>
            <p:cNvPr id="133" name="正方形/長方形 132">
              <a:extLst>
                <a:ext uri="{FF2B5EF4-FFF2-40B4-BE49-F238E27FC236}">
                  <a16:creationId xmlns:a16="http://schemas.microsoft.com/office/drawing/2014/main" id="{0FF07C8E-FADD-E448-A102-F4CDFDB5160D}"/>
                </a:ext>
              </a:extLst>
            </p:cNvPr>
            <p:cNvSpPr/>
            <p:nvPr/>
          </p:nvSpPr>
          <p:spPr>
            <a:xfrm>
              <a:off x="5483817" y="38604168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  <a:latin typeface="+mn-ea"/>
                </a:rPr>
                <a:t>1</a:t>
              </a:r>
              <a:endParaRPr kumimoji="1" lang="ja-JP" altLang="en-US" sz="2400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4" name="正方形/長方形 133">
              <a:extLst>
                <a:ext uri="{FF2B5EF4-FFF2-40B4-BE49-F238E27FC236}">
                  <a16:creationId xmlns:a16="http://schemas.microsoft.com/office/drawing/2014/main" id="{F1459DE5-7703-0249-9222-CD9A4E756523}"/>
                </a:ext>
              </a:extLst>
            </p:cNvPr>
            <p:cNvSpPr/>
            <p:nvPr/>
          </p:nvSpPr>
          <p:spPr>
            <a:xfrm>
              <a:off x="6138256" y="38604168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2400" b="1" dirty="0">
                  <a:solidFill>
                    <a:schemeClr val="tx1"/>
                  </a:solidFill>
                  <a:latin typeface="+mn-ea"/>
                </a:rPr>
                <a:t>0</a:t>
              </a:r>
              <a:endParaRPr kumimoji="1" lang="ja-JP" altLang="en-US" sz="2400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6" name="正方形/長方形 135">
              <a:extLst>
                <a:ext uri="{FF2B5EF4-FFF2-40B4-BE49-F238E27FC236}">
                  <a16:creationId xmlns:a16="http://schemas.microsoft.com/office/drawing/2014/main" id="{ACE5E3D7-E316-A441-860D-12EB6CE6AA3E}"/>
                </a:ext>
              </a:extLst>
            </p:cNvPr>
            <p:cNvSpPr/>
            <p:nvPr/>
          </p:nvSpPr>
          <p:spPr>
            <a:xfrm>
              <a:off x="4829378" y="38605664"/>
              <a:ext cx="654439" cy="397125"/>
            </a:xfrm>
            <a:prstGeom prst="rect">
              <a:avLst/>
            </a:prstGeom>
            <a:solidFill>
              <a:schemeClr val="bg1"/>
            </a:solidFill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sz="2400" b="1" dirty="0">
                  <a:solidFill>
                    <a:schemeClr val="tx1"/>
                  </a:solidFill>
                  <a:latin typeface="+mn-ea"/>
                </a:rPr>
                <a:t>0</a:t>
              </a:r>
              <a:endParaRPr kumimoji="1" lang="ja-JP" altLang="en-US" sz="2400" b="1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37" name="テキスト ボックス 136">
              <a:extLst>
                <a:ext uri="{FF2B5EF4-FFF2-40B4-BE49-F238E27FC236}">
                  <a16:creationId xmlns:a16="http://schemas.microsoft.com/office/drawing/2014/main" id="{02FD2960-8576-9245-918F-73CE02D9E2FA}"/>
                </a:ext>
              </a:extLst>
            </p:cNvPr>
            <p:cNvSpPr txBox="1"/>
            <p:nvPr/>
          </p:nvSpPr>
          <p:spPr>
            <a:xfrm>
              <a:off x="6825241" y="38666987"/>
              <a:ext cx="404790" cy="3595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2400" b="1"/>
                <a:t>・・・</a:t>
              </a:r>
            </a:p>
          </p:txBody>
        </p:sp>
      </p:grpSp>
      <p:sp>
        <p:nvSpPr>
          <p:cNvPr id="32" name="左矢印吹き出し 31">
            <a:extLst>
              <a:ext uri="{FF2B5EF4-FFF2-40B4-BE49-F238E27FC236}">
                <a16:creationId xmlns:a16="http://schemas.microsoft.com/office/drawing/2014/main" id="{EDCE79AC-AE7E-A745-B46D-E27122054D32}"/>
              </a:ext>
            </a:extLst>
          </p:cNvPr>
          <p:cNvSpPr/>
          <p:nvPr/>
        </p:nvSpPr>
        <p:spPr>
          <a:xfrm>
            <a:off x="6353908" y="39910937"/>
            <a:ext cx="6307015" cy="1816404"/>
          </a:xfrm>
          <a:prstGeom prst="leftArrowCallout">
            <a:avLst>
              <a:gd name="adj1" fmla="val 22537"/>
              <a:gd name="adj2" fmla="val 25000"/>
              <a:gd name="adj3" fmla="val 25000"/>
              <a:gd name="adj4" fmla="val 64977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800" b="1">
                <a:solidFill>
                  <a:srgbClr val="FF0000"/>
                </a:solidFill>
              </a:rPr>
              <a:t>ページテーブル</a:t>
            </a:r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88CA61AE-710C-8F43-BCB6-EBC869986AB5}"/>
              </a:ext>
            </a:extLst>
          </p:cNvPr>
          <p:cNvGrpSpPr/>
          <p:nvPr/>
        </p:nvGrpSpPr>
        <p:grpSpPr>
          <a:xfrm>
            <a:off x="8658188" y="40471302"/>
            <a:ext cx="3923470" cy="1073530"/>
            <a:chOff x="8643668" y="39841334"/>
            <a:chExt cx="3923470" cy="1073530"/>
          </a:xfrm>
        </p:grpSpPr>
        <p:sp>
          <p:nvSpPr>
            <p:cNvPr id="34" name="メモ 33">
              <a:extLst>
                <a:ext uri="{FF2B5EF4-FFF2-40B4-BE49-F238E27FC236}">
                  <a16:creationId xmlns:a16="http://schemas.microsoft.com/office/drawing/2014/main" id="{A7D6AFAE-0FA6-9B4F-8DAE-A267DED55BFB}"/>
                </a:ext>
              </a:extLst>
            </p:cNvPr>
            <p:cNvSpPr/>
            <p:nvPr/>
          </p:nvSpPr>
          <p:spPr>
            <a:xfrm>
              <a:off x="8643668" y="39841334"/>
              <a:ext cx="3923470" cy="1073530"/>
            </a:xfrm>
            <a:prstGeom prst="foldedCorner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r>
                <a:rPr kumimoji="1" lang="en-US" altLang="ja-JP" sz="2400" b="1" dirty="0">
                  <a:solidFill>
                    <a:srgbClr val="000000"/>
                  </a:solidFill>
                </a:rPr>
                <a:t>/proc/</a:t>
              </a:r>
              <a:r>
                <a:rPr kumimoji="1" lang="en-US" altLang="ja-JP" sz="2400" b="1" dirty="0" err="1">
                  <a:solidFill>
                    <a:srgbClr val="000000"/>
                  </a:solidFill>
                </a:rPr>
                <a:t>pid</a:t>
              </a:r>
              <a:r>
                <a:rPr kumimoji="1" lang="en-US" altLang="ja-JP" sz="2400" b="1" dirty="0">
                  <a:solidFill>
                    <a:srgbClr val="000000"/>
                  </a:solidFill>
                </a:rPr>
                <a:t>/</a:t>
              </a:r>
              <a:r>
                <a:rPr kumimoji="1" lang="en-US" altLang="ja-JP" sz="2400" b="1" dirty="0" err="1">
                  <a:solidFill>
                    <a:srgbClr val="000000"/>
                  </a:solidFill>
                </a:rPr>
                <a:t>pagemap</a:t>
              </a:r>
              <a:endParaRPr kumimoji="1" lang="ja-JP" altLang="en-US" sz="2400" b="1" dirty="0">
                <a:solidFill>
                  <a:srgbClr val="000000"/>
                </a:solidFill>
              </a:endParaRPr>
            </a:p>
          </p:txBody>
        </p:sp>
        <p:grpSp>
          <p:nvGrpSpPr>
            <p:cNvPr id="151" name="グループ化 150">
              <a:extLst>
                <a:ext uri="{FF2B5EF4-FFF2-40B4-BE49-F238E27FC236}">
                  <a16:creationId xmlns:a16="http://schemas.microsoft.com/office/drawing/2014/main" id="{64182305-0859-344A-90AF-FDAA74A39FF7}"/>
                </a:ext>
              </a:extLst>
            </p:cNvPr>
            <p:cNvGrpSpPr/>
            <p:nvPr/>
          </p:nvGrpSpPr>
          <p:grpSpPr>
            <a:xfrm>
              <a:off x="8709804" y="40292900"/>
              <a:ext cx="3709531" cy="422416"/>
              <a:chOff x="3520500" y="38604168"/>
              <a:chExt cx="3709531" cy="422416"/>
            </a:xfrm>
          </p:grpSpPr>
          <p:sp>
            <p:nvSpPr>
              <p:cNvPr id="167" name="正方形/長方形 166">
                <a:extLst>
                  <a:ext uri="{FF2B5EF4-FFF2-40B4-BE49-F238E27FC236}">
                    <a16:creationId xmlns:a16="http://schemas.microsoft.com/office/drawing/2014/main" id="{371EF2CA-FFEC-2D49-BE3D-5CE12EC5AC2B}"/>
                  </a:ext>
                </a:extLst>
              </p:cNvPr>
              <p:cNvSpPr/>
              <p:nvPr/>
            </p:nvSpPr>
            <p:spPr>
              <a:xfrm>
                <a:off x="3520500" y="38604168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  <a:latin typeface="+mn-ea"/>
                  </a:rPr>
                  <a:t>1</a:t>
                </a:r>
                <a:endParaRPr kumimoji="1" lang="ja-JP" altLang="en-US" sz="2400" b="1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70" name="正方形/長方形 169">
                <a:extLst>
                  <a:ext uri="{FF2B5EF4-FFF2-40B4-BE49-F238E27FC236}">
                    <a16:creationId xmlns:a16="http://schemas.microsoft.com/office/drawing/2014/main" id="{111F23B9-7377-4546-AEEB-0D3C78122F3F}"/>
                  </a:ext>
                </a:extLst>
              </p:cNvPr>
              <p:cNvSpPr/>
              <p:nvPr/>
            </p:nvSpPr>
            <p:spPr>
              <a:xfrm>
                <a:off x="4174939" y="38604168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  <a:latin typeface="+mn-ea"/>
                  </a:rPr>
                  <a:t>0</a:t>
                </a:r>
                <a:endParaRPr kumimoji="1" lang="ja-JP" altLang="en-US" sz="2400" b="1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78" name="正方形/長方形 177">
                <a:extLst>
                  <a:ext uri="{FF2B5EF4-FFF2-40B4-BE49-F238E27FC236}">
                    <a16:creationId xmlns:a16="http://schemas.microsoft.com/office/drawing/2014/main" id="{CFD1F2BE-7D1E-A240-BBB1-4571E670E722}"/>
                  </a:ext>
                </a:extLst>
              </p:cNvPr>
              <p:cNvSpPr/>
              <p:nvPr/>
            </p:nvSpPr>
            <p:spPr>
              <a:xfrm>
                <a:off x="4829378" y="38604168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rgbClr val="FF0000"/>
                    </a:solidFill>
                    <a:latin typeface="+mn-ea"/>
                  </a:rPr>
                  <a:t>1</a:t>
                </a:r>
                <a:endParaRPr kumimoji="1" lang="ja-JP" altLang="en-US" sz="2400" b="1">
                  <a:solidFill>
                    <a:srgbClr val="FF0000"/>
                  </a:solidFill>
                  <a:latin typeface="+mn-ea"/>
                </a:endParaRPr>
              </a:p>
            </p:txBody>
          </p:sp>
          <p:sp>
            <p:nvSpPr>
              <p:cNvPr id="179" name="正方形/長方形 178">
                <a:extLst>
                  <a:ext uri="{FF2B5EF4-FFF2-40B4-BE49-F238E27FC236}">
                    <a16:creationId xmlns:a16="http://schemas.microsoft.com/office/drawing/2014/main" id="{E04E632E-9C2A-9945-81C9-ABD5E8F9F6F2}"/>
                  </a:ext>
                </a:extLst>
              </p:cNvPr>
              <p:cNvSpPr/>
              <p:nvPr/>
            </p:nvSpPr>
            <p:spPr>
              <a:xfrm>
                <a:off x="5483817" y="38604168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  <a:latin typeface="+mn-ea"/>
                  </a:rPr>
                  <a:t>1</a:t>
                </a:r>
                <a:endParaRPr kumimoji="1" lang="ja-JP" altLang="en-US" sz="2400" b="1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81" name="正方形/長方形 180">
                <a:extLst>
                  <a:ext uri="{FF2B5EF4-FFF2-40B4-BE49-F238E27FC236}">
                    <a16:creationId xmlns:a16="http://schemas.microsoft.com/office/drawing/2014/main" id="{04984D24-BE89-CC4A-81E9-07C88BDAA944}"/>
                  </a:ext>
                </a:extLst>
              </p:cNvPr>
              <p:cNvSpPr/>
              <p:nvPr/>
            </p:nvSpPr>
            <p:spPr>
              <a:xfrm>
                <a:off x="6138256" y="38604168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2400" b="1" dirty="0">
                    <a:solidFill>
                      <a:schemeClr val="tx1"/>
                    </a:solidFill>
                    <a:latin typeface="+mn-ea"/>
                  </a:rPr>
                  <a:t>0</a:t>
                </a:r>
                <a:endParaRPr kumimoji="1" lang="ja-JP" altLang="en-US" sz="2400" b="1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82" name="正方形/長方形 181">
                <a:extLst>
                  <a:ext uri="{FF2B5EF4-FFF2-40B4-BE49-F238E27FC236}">
                    <a16:creationId xmlns:a16="http://schemas.microsoft.com/office/drawing/2014/main" id="{A46125CE-CDE0-1645-89D0-F0834C4C933F}"/>
                  </a:ext>
                </a:extLst>
              </p:cNvPr>
              <p:cNvSpPr/>
              <p:nvPr/>
            </p:nvSpPr>
            <p:spPr>
              <a:xfrm>
                <a:off x="4829378" y="38605664"/>
                <a:ext cx="654439" cy="397125"/>
              </a:xfrm>
              <a:prstGeom prst="rect">
                <a:avLst/>
              </a:prstGeom>
              <a:solidFill>
                <a:schemeClr val="bg1"/>
              </a:solidFill>
              <a:ln w="317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2400" b="1" dirty="0">
                    <a:solidFill>
                      <a:schemeClr val="tx1"/>
                    </a:solidFill>
                    <a:latin typeface="+mn-ea"/>
                  </a:rPr>
                  <a:t>0</a:t>
                </a:r>
                <a:endParaRPr kumimoji="1" lang="ja-JP" altLang="en-US" sz="2400" b="1">
                  <a:solidFill>
                    <a:schemeClr val="tx1"/>
                  </a:solidFill>
                  <a:latin typeface="+mn-ea"/>
                </a:endParaRPr>
              </a:p>
            </p:txBody>
          </p:sp>
          <p:sp>
            <p:nvSpPr>
              <p:cNvPr id="184" name="テキスト ボックス 183">
                <a:extLst>
                  <a:ext uri="{FF2B5EF4-FFF2-40B4-BE49-F238E27FC236}">
                    <a16:creationId xmlns:a16="http://schemas.microsoft.com/office/drawing/2014/main" id="{190D5AE1-52A2-1943-A0E9-5D1886726E0C}"/>
                  </a:ext>
                </a:extLst>
              </p:cNvPr>
              <p:cNvSpPr txBox="1"/>
              <p:nvPr/>
            </p:nvSpPr>
            <p:spPr>
              <a:xfrm>
                <a:off x="6825241" y="38666987"/>
                <a:ext cx="404790" cy="3595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2400" b="1"/>
                  <a:t>・・・</a:t>
                </a:r>
              </a:p>
            </p:txBody>
          </p:sp>
        </p:grpSp>
      </p:grp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F7BCCB2-9120-6048-8AB2-35FF73D0A654}"/>
              </a:ext>
            </a:extLst>
          </p:cNvPr>
          <p:cNvCxnSpPr>
            <a:stCxn id="124" idx="1"/>
          </p:cNvCxnSpPr>
          <p:nvPr/>
        </p:nvCxnSpPr>
        <p:spPr>
          <a:xfrm flipH="1">
            <a:off x="6098511" y="39565293"/>
            <a:ext cx="2496227" cy="64164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87" name="グラフ 186">
            <a:extLst>
              <a:ext uri="{FF2B5EF4-FFF2-40B4-BE49-F238E27FC236}">
                <a16:creationId xmlns:a16="http://schemas.microsoft.com/office/drawing/2014/main" id="{EBA307F1-FC0E-4A4F-84F3-32419C536D6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68639962"/>
              </p:ext>
            </p:extLst>
          </p:nvPr>
        </p:nvGraphicFramePr>
        <p:xfrm>
          <a:off x="16838333" y="29288231"/>
          <a:ext cx="4877774" cy="392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29839402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FF0000"/>
          </a:solidFill>
        </a:ln>
      </a:spPr>
      <a:bodyPr rtlCol="0" anchor="ctr"/>
      <a:lstStyle>
        <a:defPPr>
          <a:defRPr sz="4800" b="1" dirty="0" smtClean="0">
            <a:solidFill>
              <a:srgbClr val="000000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5892</TotalTime>
  <Words>552</Words>
  <Application>Microsoft Macintosh PowerPoint</Application>
  <PresentationFormat>ユーザー設定</PresentationFormat>
  <Paragraphs>130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Wingdings</vt:lpstr>
      <vt:lpstr>ホワイト</vt:lpstr>
      <vt:lpstr>複数ホストにまたがるVMの未使用メモリに着目した高速化 田内　聡一朗，光来　健一 (九州工業大学)</vt:lpstr>
    </vt:vector>
  </TitlesOfParts>
  <Company/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unoki tomoya</dc:creator>
  <cp:lastModifiedBy>Microsoft Office ユーザー</cp:lastModifiedBy>
  <cp:revision>307</cp:revision>
  <cp:lastPrinted>2018-05-30T10:40:20Z</cp:lastPrinted>
  <dcterms:created xsi:type="dcterms:W3CDTF">2018-05-30T06:34:31Z</dcterms:created>
  <dcterms:modified xsi:type="dcterms:W3CDTF">2019-12-08T08:12:02Z</dcterms:modified>
</cp:coreProperties>
</file>