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notesSlides/notesSlide18.xml" ContentType="application/vnd.openxmlformats-officedocument.presentationml.notesSlid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notesSlides/notesSlide19.xml" ContentType="application/vnd.openxmlformats-officedocument.presentationml.notesSlid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notesSlides/notesSlide20.xml" ContentType="application/vnd.openxmlformats-officedocument.presentationml.notesSlide+xml"/>
  <Override PartName="/ppt/notesSlides/notesSlide2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28"/>
  </p:notesMasterIdLst>
  <p:sldIdLst>
    <p:sldId id="257" r:id="rId2"/>
    <p:sldId id="290" r:id="rId3"/>
    <p:sldId id="260" r:id="rId4"/>
    <p:sldId id="261" r:id="rId5"/>
    <p:sldId id="264" r:id="rId6"/>
    <p:sldId id="292" r:id="rId7"/>
    <p:sldId id="304" r:id="rId8"/>
    <p:sldId id="285" r:id="rId9"/>
    <p:sldId id="287" r:id="rId10"/>
    <p:sldId id="300" r:id="rId11"/>
    <p:sldId id="299" r:id="rId12"/>
    <p:sldId id="279" r:id="rId13"/>
    <p:sldId id="295" r:id="rId14"/>
    <p:sldId id="297" r:id="rId15"/>
    <p:sldId id="286" r:id="rId16"/>
    <p:sldId id="288" r:id="rId17"/>
    <p:sldId id="301" r:id="rId18"/>
    <p:sldId id="298" r:id="rId19"/>
    <p:sldId id="302" r:id="rId20"/>
    <p:sldId id="281" r:id="rId21"/>
    <p:sldId id="291" r:id="rId22"/>
    <p:sldId id="289" r:id="rId23"/>
    <p:sldId id="294" r:id="rId24"/>
    <p:sldId id="303" r:id="rId25"/>
    <p:sldId id="271" r:id="rId26"/>
    <p:sldId id="272" r:id="rId27"/>
  </p:sldIdLst>
  <p:sldSz cx="9144000" cy="6858000" type="screen4x3"/>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37064"/>
    <p:restoredTop sz="88871"/>
  </p:normalViewPr>
  <p:slideViewPr>
    <p:cSldViewPr snapToGrid="0" snapToObjects="1">
      <p:cViewPr>
        <p:scale>
          <a:sx n="74" d="100"/>
          <a:sy n="74" d="100"/>
        </p:scale>
        <p:origin x="968" y="1032"/>
      </p:cViewPr>
      <p:guideLst/>
    </p:cSldViewPr>
  </p:slideViewPr>
  <p:notesTextViewPr>
    <p:cViewPr>
      <p:scale>
        <a:sx n="105" d="100"/>
        <a:sy n="105" d="100"/>
      </p:scale>
      <p:origin x="0" y="0"/>
    </p:cViewPr>
  </p:notesTextViewPr>
  <p:sorterViewPr>
    <p:cViewPr varScale="1">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charts/_rels/chart1.xml.rels><?xml version="1.0" encoding="UTF-8" standalone="yes"?>
<Relationships xmlns="http://schemas.openxmlformats.org/package/2006/relationships"><Relationship Id="rId3" Type="http://schemas.openxmlformats.org/officeDocument/2006/relationships/oleObject" Target="file:////Users/tauchi/B4/&#21330;&#35542;/&#23455;&#39443;&#32080;&#26524;.xlsx" TargetMode="External"/><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oleObject" Target="file:////Users/tauchi/B4/&#21330;&#35542;/&#23455;&#39443;&#32080;&#26524;.xlsx" TargetMode="External"/><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oleObject" Target="file:////Users/tauchi/B4/&#21330;&#35542;/&#23455;&#39443;&#32080;&#26524;.xlsx" TargetMode="External"/><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oleObject" Target="file:////Users/tauchi/B4/&#21330;&#35542;/&#23455;&#39443;&#32080;&#26524;.xlsx" TargetMode="External"/><Relationship Id="rId2" Type="http://schemas.microsoft.com/office/2011/relationships/chartColorStyle" Target="colors4.xml"/><Relationship Id="rId1" Type="http://schemas.microsoft.com/office/2011/relationships/chartStyle" Target="style4.xml"/></Relationships>
</file>

<file path=ppt/charts/_rels/chart5.xml.rels><?xml version="1.0" encoding="UTF-8" standalone="yes"?>
<Relationships xmlns="http://schemas.openxmlformats.org/package/2006/relationships"><Relationship Id="rId3" Type="http://schemas.openxmlformats.org/officeDocument/2006/relationships/oleObject" Target="file:////Users/tauchi/B4/&#21330;&#35542;/&#23455;&#39443;&#32080;&#26524;.xlsx" TargetMode="External"/><Relationship Id="rId2" Type="http://schemas.microsoft.com/office/2011/relationships/chartColorStyle" Target="colors5.xml"/><Relationship Id="rId1" Type="http://schemas.microsoft.com/office/2011/relationships/chartStyle" Target="style5.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lang="ja-JP" sz="1400" b="0" i="0" u="none" strike="noStrike" kern="1200" spc="0" baseline="0">
                <a:solidFill>
                  <a:schemeClr val="tx1"/>
                </a:solidFill>
                <a:latin typeface="+mn-ea"/>
                <a:ea typeface="+mn-ea"/>
                <a:cs typeface="+mn-cs"/>
              </a:defRPr>
            </a:pPr>
            <a:r>
              <a:rPr lang="en-US"/>
              <a:t>OS</a:t>
            </a:r>
            <a:r>
              <a:rPr lang="ja-JP"/>
              <a:t>起動開始から</a:t>
            </a:r>
            <a:r>
              <a:rPr lang="en-US"/>
              <a:t>10</a:t>
            </a:r>
            <a:r>
              <a:rPr lang="ja-JP"/>
              <a:t>秒間の未使用メモリ量</a:t>
            </a:r>
          </a:p>
        </c:rich>
      </c:tx>
      <c:overlay val="0"/>
      <c:spPr>
        <a:noFill/>
        <a:ln>
          <a:noFill/>
        </a:ln>
        <a:effectLst/>
      </c:spPr>
      <c:txPr>
        <a:bodyPr rot="0" spcFirstLastPara="1" vertOverflow="ellipsis" vert="horz" wrap="square" anchor="ctr" anchorCtr="1"/>
        <a:lstStyle/>
        <a:p>
          <a:pPr>
            <a:defRPr lang="ja-JP" sz="1400" b="0" i="0" u="none" strike="noStrike" kern="1200" spc="0" baseline="0">
              <a:solidFill>
                <a:schemeClr val="tx1"/>
              </a:solidFill>
              <a:latin typeface="+mn-ea"/>
              <a:ea typeface="+mn-ea"/>
              <a:cs typeface="+mn-cs"/>
            </a:defRPr>
          </a:pPr>
          <a:endParaRPr lang="ja-JP"/>
        </a:p>
      </c:txPr>
    </c:title>
    <c:autoTitleDeleted val="0"/>
    <c:plotArea>
      <c:layout>
        <c:manualLayout>
          <c:layoutTarget val="inner"/>
          <c:xMode val="edge"/>
          <c:yMode val="edge"/>
          <c:x val="0.20004186831571064"/>
          <c:y val="0.18542253521126761"/>
          <c:w val="0.77254949201804302"/>
          <c:h val="0.5476386270378174"/>
        </c:manualLayout>
      </c:layout>
      <c:lineChart>
        <c:grouping val="standard"/>
        <c:varyColors val="0"/>
        <c:ser>
          <c:idx val="0"/>
          <c:order val="0"/>
          <c:spPr>
            <a:ln w="28575" cap="rnd">
              <a:solidFill>
                <a:schemeClr val="accent1"/>
              </a:solidFill>
              <a:round/>
            </a:ln>
            <a:effectLst/>
          </c:spPr>
          <c:marker>
            <c:symbol val="circle"/>
            <c:size val="5"/>
            <c:spPr>
              <a:solidFill>
                <a:schemeClr val="accent1"/>
              </a:solidFill>
              <a:ln w="9525">
                <a:solidFill>
                  <a:schemeClr val="accent1"/>
                </a:solidFill>
              </a:ln>
              <a:effectLst/>
            </c:spPr>
          </c:marker>
          <c:val>
            <c:numRef>
              <c:f>Sheet1!$W$33:$W$42</c:f>
              <c:numCache>
                <c:formatCode>General</c:formatCode>
                <c:ptCount val="10"/>
                <c:pt idx="0">
                  <c:v>950.609375</c:v>
                </c:pt>
                <c:pt idx="1">
                  <c:v>875.85546875</c:v>
                </c:pt>
                <c:pt idx="2">
                  <c:v>930.76953125</c:v>
                </c:pt>
                <c:pt idx="3">
                  <c:v>798.61328125</c:v>
                </c:pt>
                <c:pt idx="4">
                  <c:v>798.6171875</c:v>
                </c:pt>
                <c:pt idx="5">
                  <c:v>808.2421875</c:v>
                </c:pt>
                <c:pt idx="6">
                  <c:v>808.24609375</c:v>
                </c:pt>
                <c:pt idx="7">
                  <c:v>808.2421875</c:v>
                </c:pt>
                <c:pt idx="8">
                  <c:v>808.2421875</c:v>
                </c:pt>
                <c:pt idx="9">
                  <c:v>808.2421875</c:v>
                </c:pt>
              </c:numCache>
            </c:numRef>
          </c:val>
          <c:smooth val="0"/>
          <c:extLst>
            <c:ext xmlns:c16="http://schemas.microsoft.com/office/drawing/2014/chart" uri="{C3380CC4-5D6E-409C-BE32-E72D297353CC}">
              <c16:uniqueId val="{00000000-0F4B-B44C-9739-A3537E0E6207}"/>
            </c:ext>
          </c:extLst>
        </c:ser>
        <c:dLbls>
          <c:showLegendKey val="0"/>
          <c:showVal val="0"/>
          <c:showCatName val="0"/>
          <c:showSerName val="0"/>
          <c:showPercent val="0"/>
          <c:showBubbleSize val="0"/>
        </c:dLbls>
        <c:marker val="1"/>
        <c:smooth val="0"/>
        <c:axId val="1112800639"/>
        <c:axId val="1112826175"/>
      </c:lineChart>
      <c:catAx>
        <c:axId val="1112800639"/>
        <c:scaling>
          <c:orientation val="minMax"/>
        </c:scaling>
        <c:delete val="0"/>
        <c:axPos val="b"/>
        <c:title>
          <c:tx>
            <c:rich>
              <a:bodyPr rot="0" spcFirstLastPara="1" vertOverflow="ellipsis" vert="horz" wrap="square" anchor="ctr" anchorCtr="1"/>
              <a:lstStyle/>
              <a:p>
                <a:pPr>
                  <a:defRPr lang="ja-JP" sz="1400" b="0" i="0" u="none" strike="noStrike" kern="1200" baseline="0">
                    <a:solidFill>
                      <a:schemeClr val="tx1"/>
                    </a:solidFill>
                    <a:latin typeface="+mn-ea"/>
                    <a:ea typeface="+mn-ea"/>
                    <a:cs typeface="+mn-cs"/>
                  </a:defRPr>
                </a:pPr>
                <a:r>
                  <a:rPr lang="ja-JP" sz="1400"/>
                  <a:t>経過時間</a:t>
                </a:r>
                <a:r>
                  <a:rPr lang="en-US" sz="1400"/>
                  <a:t>[</a:t>
                </a:r>
                <a:r>
                  <a:rPr lang="ja-JP" sz="1400"/>
                  <a:t>秒</a:t>
                </a:r>
                <a:r>
                  <a:rPr lang="en-US" sz="1400"/>
                  <a:t>]</a:t>
                </a:r>
                <a:endParaRPr lang="ja-JP" sz="1400"/>
              </a:p>
            </c:rich>
          </c:tx>
          <c:layout>
            <c:manualLayout>
              <c:xMode val="edge"/>
              <c:yMode val="edge"/>
              <c:x val="0.48093039480801503"/>
              <c:y val="0.86502107130974826"/>
            </c:manualLayout>
          </c:layout>
          <c:overlay val="0"/>
          <c:spPr>
            <a:noFill/>
            <a:ln>
              <a:noFill/>
            </a:ln>
            <a:effectLst/>
          </c:spPr>
          <c:txPr>
            <a:bodyPr rot="0" spcFirstLastPara="1" vertOverflow="ellipsis" vert="horz" wrap="square" anchor="ctr" anchorCtr="1"/>
            <a:lstStyle/>
            <a:p>
              <a:pPr>
                <a:defRPr lang="ja-JP" sz="1400" b="0" i="0" u="none" strike="noStrike" kern="1200" baseline="0">
                  <a:solidFill>
                    <a:schemeClr val="tx1"/>
                  </a:solidFill>
                  <a:latin typeface="+mn-ea"/>
                  <a:ea typeface="+mn-ea"/>
                  <a:cs typeface="+mn-cs"/>
                </a:defRPr>
              </a:pPr>
              <a:endParaRPr lang="ja-JP"/>
            </a:p>
          </c:txPr>
        </c:title>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lang="ja-JP" sz="1400" b="0" i="0" u="none" strike="noStrike" kern="1200" baseline="0">
                <a:solidFill>
                  <a:schemeClr val="tx1"/>
                </a:solidFill>
                <a:latin typeface="+mn-ea"/>
                <a:ea typeface="+mn-ea"/>
                <a:cs typeface="+mn-cs"/>
              </a:defRPr>
            </a:pPr>
            <a:endParaRPr lang="ja-JP"/>
          </a:p>
        </c:txPr>
        <c:crossAx val="1112826175"/>
        <c:crosses val="autoZero"/>
        <c:auto val="1"/>
        <c:lblAlgn val="ctr"/>
        <c:lblOffset val="100"/>
        <c:noMultiLvlLbl val="0"/>
      </c:catAx>
      <c:valAx>
        <c:axId val="1112826175"/>
        <c:scaling>
          <c:orientation val="minMax"/>
          <c:min val="0"/>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lang="ja-JP" sz="1400" b="0" i="0" u="none" strike="noStrike" kern="1200" baseline="0">
                    <a:solidFill>
                      <a:schemeClr val="tx1"/>
                    </a:solidFill>
                    <a:latin typeface="+mn-ea"/>
                    <a:ea typeface="+mn-ea"/>
                    <a:cs typeface="+mn-cs"/>
                  </a:defRPr>
                </a:pPr>
                <a:r>
                  <a:rPr lang="ja-JP" sz="1400"/>
                  <a:t>未使用メモリ量</a:t>
                </a:r>
                <a:r>
                  <a:rPr lang="en-US" sz="1400"/>
                  <a:t>[MB]</a:t>
                </a:r>
                <a:endParaRPr lang="ja-JP" sz="1400"/>
              </a:p>
            </c:rich>
          </c:tx>
          <c:overlay val="0"/>
          <c:spPr>
            <a:noFill/>
            <a:ln>
              <a:noFill/>
            </a:ln>
            <a:effectLst/>
          </c:spPr>
          <c:txPr>
            <a:bodyPr rot="-5400000" spcFirstLastPara="1" vertOverflow="ellipsis" vert="horz" wrap="square" anchor="ctr" anchorCtr="1"/>
            <a:lstStyle/>
            <a:p>
              <a:pPr>
                <a:defRPr lang="ja-JP" sz="1400" b="0" i="0" u="none" strike="noStrike" kern="1200" baseline="0">
                  <a:solidFill>
                    <a:schemeClr val="tx1"/>
                  </a:solidFill>
                  <a:latin typeface="+mn-ea"/>
                  <a:ea typeface="+mn-ea"/>
                  <a:cs typeface="+mn-cs"/>
                </a:defRPr>
              </a:pPr>
              <a:endParaRPr lang="ja-JP"/>
            </a:p>
          </c:txPr>
        </c:title>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lang="ja-JP" sz="1400" b="0" i="0" u="none" strike="noStrike" kern="1200" baseline="0">
                <a:solidFill>
                  <a:schemeClr val="tx1"/>
                </a:solidFill>
                <a:latin typeface="+mn-ea"/>
                <a:ea typeface="+mn-ea"/>
                <a:cs typeface="+mn-cs"/>
              </a:defRPr>
            </a:pPr>
            <a:endParaRPr lang="ja-JP"/>
          </a:p>
        </c:txPr>
        <c:crossAx val="1112800639"/>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solidFill>
            <a:schemeClr val="tx1"/>
          </a:solidFill>
          <a:latin typeface="+mn-ea"/>
          <a:ea typeface="+mn-ea"/>
        </a:defRPr>
      </a:pPr>
      <a:endParaRPr lang="ja-JP"/>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lang="ja-JP" sz="1920" b="0" i="0" u="none" strike="noStrike" kern="1200" spc="0" baseline="0">
                <a:solidFill>
                  <a:schemeClr val="tx1">
                    <a:lumMod val="65000"/>
                    <a:lumOff val="35000"/>
                  </a:schemeClr>
                </a:solidFill>
                <a:latin typeface="+mn-ea"/>
                <a:ea typeface="+mn-ea"/>
                <a:cs typeface="+mn-cs"/>
              </a:defRPr>
            </a:pPr>
            <a:r>
              <a:rPr lang="ja-JP"/>
              <a:t>ページインの回数</a:t>
            </a:r>
            <a:endParaRPr lang="en-US"/>
          </a:p>
          <a:p>
            <a:pPr>
              <a:defRPr lang="ja-JP"/>
            </a:pPr>
            <a:r>
              <a:rPr lang="ja-JP"/>
              <a:t>（マイグレーション直後）</a:t>
            </a:r>
          </a:p>
        </c:rich>
      </c:tx>
      <c:overlay val="0"/>
      <c:spPr>
        <a:noFill/>
        <a:ln>
          <a:noFill/>
        </a:ln>
        <a:effectLst/>
      </c:spPr>
      <c:txPr>
        <a:bodyPr rot="0" spcFirstLastPara="1" vertOverflow="ellipsis" vert="horz" wrap="square" anchor="ctr" anchorCtr="1"/>
        <a:lstStyle/>
        <a:p>
          <a:pPr>
            <a:defRPr lang="ja-JP" sz="1920" b="0" i="0" u="none" strike="noStrike" kern="1200" spc="0" baseline="0">
              <a:solidFill>
                <a:schemeClr val="tx1">
                  <a:lumMod val="65000"/>
                  <a:lumOff val="35000"/>
                </a:schemeClr>
              </a:solidFill>
              <a:latin typeface="+mn-ea"/>
              <a:ea typeface="+mn-ea"/>
              <a:cs typeface="+mn-cs"/>
            </a:defRPr>
          </a:pPr>
          <a:endParaRPr lang="ja-JP"/>
        </a:p>
      </c:txPr>
    </c:title>
    <c:autoTitleDeleted val="0"/>
    <c:plotArea>
      <c:layout/>
      <c:scatterChart>
        <c:scatterStyle val="lineMarker"/>
        <c:varyColors val="0"/>
        <c:ser>
          <c:idx val="1"/>
          <c:order val="0"/>
          <c:tx>
            <c:v>従来</c:v>
          </c:tx>
          <c:spPr>
            <a:ln w="28575" cap="rnd">
              <a:solidFill>
                <a:schemeClr val="accent1"/>
              </a:solidFill>
              <a:round/>
            </a:ln>
            <a:effectLst/>
          </c:spPr>
          <c:marker>
            <c:symbol val="circle"/>
            <c:size val="5"/>
            <c:spPr>
              <a:solidFill>
                <a:schemeClr val="accent1"/>
              </a:solidFill>
              <a:ln w="9525">
                <a:solidFill>
                  <a:schemeClr val="accent1"/>
                </a:solidFill>
              </a:ln>
              <a:effectLst/>
            </c:spPr>
          </c:marker>
          <c:xVal>
            <c:numRef>
              <c:f>Sheet1!$BC$2:$BC$31</c:f>
              <c:numCache>
                <c:formatCode>General</c:formatCode>
                <c:ptCount val="30"/>
                <c:pt idx="0">
                  <c:v>0</c:v>
                </c:pt>
                <c:pt idx="1">
                  <c:v>5</c:v>
                </c:pt>
                <c:pt idx="2">
                  <c:v>10</c:v>
                </c:pt>
                <c:pt idx="3">
                  <c:v>15</c:v>
                </c:pt>
                <c:pt idx="4">
                  <c:v>20</c:v>
                </c:pt>
                <c:pt idx="5">
                  <c:v>25</c:v>
                </c:pt>
                <c:pt idx="6">
                  <c:v>30</c:v>
                </c:pt>
                <c:pt idx="7">
                  <c:v>35</c:v>
                </c:pt>
                <c:pt idx="8">
                  <c:v>40</c:v>
                </c:pt>
                <c:pt idx="9">
                  <c:v>45</c:v>
                </c:pt>
                <c:pt idx="10">
                  <c:v>50</c:v>
                </c:pt>
                <c:pt idx="11">
                  <c:v>55</c:v>
                </c:pt>
                <c:pt idx="12">
                  <c:v>60</c:v>
                </c:pt>
                <c:pt idx="13">
                  <c:v>65</c:v>
                </c:pt>
                <c:pt idx="14">
                  <c:v>70</c:v>
                </c:pt>
                <c:pt idx="15">
                  <c:v>75</c:v>
                </c:pt>
                <c:pt idx="16">
                  <c:v>80</c:v>
                </c:pt>
                <c:pt idx="17">
                  <c:v>85</c:v>
                </c:pt>
                <c:pt idx="18">
                  <c:v>90</c:v>
                </c:pt>
                <c:pt idx="19">
                  <c:v>95</c:v>
                </c:pt>
                <c:pt idx="20">
                  <c:v>100</c:v>
                </c:pt>
                <c:pt idx="21">
                  <c:v>105</c:v>
                </c:pt>
                <c:pt idx="22">
                  <c:v>110</c:v>
                </c:pt>
                <c:pt idx="23">
                  <c:v>115</c:v>
                </c:pt>
                <c:pt idx="24">
                  <c:v>120</c:v>
                </c:pt>
                <c:pt idx="25">
                  <c:v>125</c:v>
                </c:pt>
                <c:pt idx="26">
                  <c:v>130</c:v>
                </c:pt>
                <c:pt idx="27">
                  <c:v>135</c:v>
                </c:pt>
                <c:pt idx="28">
                  <c:v>140</c:v>
                </c:pt>
                <c:pt idx="29">
                  <c:v>145</c:v>
                </c:pt>
              </c:numCache>
            </c:numRef>
          </c:xVal>
          <c:yVal>
            <c:numRef>
              <c:f>Sheet1!$BF$2:$BF$30</c:f>
              <c:numCache>
                <c:formatCode>General</c:formatCode>
                <c:ptCount val="29"/>
                <c:pt idx="0">
                  <c:v>0</c:v>
                </c:pt>
                <c:pt idx="1">
                  <c:v>284</c:v>
                </c:pt>
                <c:pt idx="2">
                  <c:v>1180</c:v>
                </c:pt>
                <c:pt idx="3">
                  <c:v>1868</c:v>
                </c:pt>
                <c:pt idx="4">
                  <c:v>1960</c:v>
                </c:pt>
                <c:pt idx="5">
                  <c:v>1964</c:v>
                </c:pt>
                <c:pt idx="6">
                  <c:v>2336</c:v>
                </c:pt>
                <c:pt idx="7">
                  <c:v>2412</c:v>
                </c:pt>
                <c:pt idx="8">
                  <c:v>2460</c:v>
                </c:pt>
                <c:pt idx="9">
                  <c:v>2508</c:v>
                </c:pt>
                <c:pt idx="10">
                  <c:v>2508</c:v>
                </c:pt>
                <c:pt idx="11">
                  <c:v>2508</c:v>
                </c:pt>
                <c:pt idx="12">
                  <c:v>2772</c:v>
                </c:pt>
                <c:pt idx="13">
                  <c:v>2848</c:v>
                </c:pt>
                <c:pt idx="14">
                  <c:v>2868</c:v>
                </c:pt>
                <c:pt idx="15">
                  <c:v>2896</c:v>
                </c:pt>
                <c:pt idx="16">
                  <c:v>2896</c:v>
                </c:pt>
                <c:pt idx="17">
                  <c:v>2896</c:v>
                </c:pt>
                <c:pt idx="18">
                  <c:v>2972</c:v>
                </c:pt>
                <c:pt idx="19">
                  <c:v>3052</c:v>
                </c:pt>
                <c:pt idx="20">
                  <c:v>3084</c:v>
                </c:pt>
                <c:pt idx="21">
                  <c:v>3096</c:v>
                </c:pt>
                <c:pt idx="22">
                  <c:v>3096</c:v>
                </c:pt>
                <c:pt idx="23">
                  <c:v>3096</c:v>
                </c:pt>
                <c:pt idx="24">
                  <c:v>3280</c:v>
                </c:pt>
                <c:pt idx="25">
                  <c:v>3308</c:v>
                </c:pt>
                <c:pt idx="26">
                  <c:v>3312</c:v>
                </c:pt>
                <c:pt idx="27">
                  <c:v>3348</c:v>
                </c:pt>
                <c:pt idx="28">
                  <c:v>3348</c:v>
                </c:pt>
              </c:numCache>
            </c:numRef>
          </c:yVal>
          <c:smooth val="0"/>
          <c:extLst>
            <c:ext xmlns:c16="http://schemas.microsoft.com/office/drawing/2014/chart" uri="{C3380CC4-5D6E-409C-BE32-E72D297353CC}">
              <c16:uniqueId val="{00000000-6217-B04F-A50F-C5E3D69DA79F}"/>
            </c:ext>
          </c:extLst>
        </c:ser>
        <c:ser>
          <c:idx val="0"/>
          <c:order val="1"/>
          <c:tx>
            <c:v>FCtrans</c:v>
          </c:tx>
          <c:spPr>
            <a:ln w="28575" cap="rnd">
              <a:solidFill>
                <a:schemeClr val="accent2"/>
              </a:solidFill>
              <a:round/>
            </a:ln>
            <a:effectLst/>
          </c:spPr>
          <c:marker>
            <c:symbol val="circle"/>
            <c:size val="5"/>
            <c:spPr>
              <a:solidFill>
                <a:schemeClr val="accent2"/>
              </a:solidFill>
              <a:ln w="9525">
                <a:solidFill>
                  <a:schemeClr val="accent2"/>
                </a:solidFill>
              </a:ln>
              <a:effectLst/>
            </c:spPr>
          </c:marker>
          <c:xVal>
            <c:numRef>
              <c:f>Sheet1!$BC$2:$BC$31</c:f>
              <c:numCache>
                <c:formatCode>General</c:formatCode>
                <c:ptCount val="30"/>
                <c:pt idx="0">
                  <c:v>0</c:v>
                </c:pt>
                <c:pt idx="1">
                  <c:v>5</c:v>
                </c:pt>
                <c:pt idx="2">
                  <c:v>10</c:v>
                </c:pt>
                <c:pt idx="3">
                  <c:v>15</c:v>
                </c:pt>
                <c:pt idx="4">
                  <c:v>20</c:v>
                </c:pt>
                <c:pt idx="5">
                  <c:v>25</c:v>
                </c:pt>
                <c:pt idx="6">
                  <c:v>30</c:v>
                </c:pt>
                <c:pt idx="7">
                  <c:v>35</c:v>
                </c:pt>
                <c:pt idx="8">
                  <c:v>40</c:v>
                </c:pt>
                <c:pt idx="9">
                  <c:v>45</c:v>
                </c:pt>
                <c:pt idx="10">
                  <c:v>50</c:v>
                </c:pt>
                <c:pt idx="11">
                  <c:v>55</c:v>
                </c:pt>
                <c:pt idx="12">
                  <c:v>60</c:v>
                </c:pt>
                <c:pt idx="13">
                  <c:v>65</c:v>
                </c:pt>
                <c:pt idx="14">
                  <c:v>70</c:v>
                </c:pt>
                <c:pt idx="15">
                  <c:v>75</c:v>
                </c:pt>
                <c:pt idx="16">
                  <c:v>80</c:v>
                </c:pt>
                <c:pt idx="17">
                  <c:v>85</c:v>
                </c:pt>
                <c:pt idx="18">
                  <c:v>90</c:v>
                </c:pt>
                <c:pt idx="19">
                  <c:v>95</c:v>
                </c:pt>
                <c:pt idx="20">
                  <c:v>100</c:v>
                </c:pt>
                <c:pt idx="21">
                  <c:v>105</c:v>
                </c:pt>
                <c:pt idx="22">
                  <c:v>110</c:v>
                </c:pt>
                <c:pt idx="23">
                  <c:v>115</c:v>
                </c:pt>
                <c:pt idx="24">
                  <c:v>120</c:v>
                </c:pt>
                <c:pt idx="25">
                  <c:v>125</c:v>
                </c:pt>
                <c:pt idx="26">
                  <c:v>130</c:v>
                </c:pt>
                <c:pt idx="27">
                  <c:v>135</c:v>
                </c:pt>
                <c:pt idx="28">
                  <c:v>140</c:v>
                </c:pt>
                <c:pt idx="29">
                  <c:v>145</c:v>
                </c:pt>
              </c:numCache>
            </c:numRef>
          </c:xVal>
          <c:yVal>
            <c:numRef>
              <c:f>Sheet1!$BL$3:$BL$31</c:f>
              <c:numCache>
                <c:formatCode>General</c:formatCode>
                <c:ptCount val="29"/>
                <c:pt idx="0">
                  <c:v>0</c:v>
                </c:pt>
                <c:pt idx="1">
                  <c:v>0</c:v>
                </c:pt>
                <c:pt idx="2">
                  <c:v>0</c:v>
                </c:pt>
                <c:pt idx="3">
                  <c:v>0</c:v>
                </c:pt>
                <c:pt idx="4">
                  <c:v>0</c:v>
                </c:pt>
                <c:pt idx="5">
                  <c:v>0</c:v>
                </c:pt>
                <c:pt idx="6">
                  <c:v>0</c:v>
                </c:pt>
                <c:pt idx="7">
                  <c:v>0</c:v>
                </c:pt>
                <c:pt idx="8">
                  <c:v>0</c:v>
                </c:pt>
                <c:pt idx="9">
                  <c:v>0</c:v>
                </c:pt>
                <c:pt idx="10">
                  <c:v>0</c:v>
                </c:pt>
                <c:pt idx="11">
                  <c:v>0</c:v>
                </c:pt>
                <c:pt idx="12">
                  <c:v>0</c:v>
                </c:pt>
                <c:pt idx="13">
                  <c:v>0</c:v>
                </c:pt>
                <c:pt idx="14">
                  <c:v>0</c:v>
                </c:pt>
                <c:pt idx="15">
                  <c:v>0</c:v>
                </c:pt>
                <c:pt idx="16">
                  <c:v>0</c:v>
                </c:pt>
                <c:pt idx="17">
                  <c:v>0</c:v>
                </c:pt>
                <c:pt idx="18">
                  <c:v>0</c:v>
                </c:pt>
                <c:pt idx="19">
                  <c:v>0</c:v>
                </c:pt>
                <c:pt idx="20">
                  <c:v>0</c:v>
                </c:pt>
                <c:pt idx="21">
                  <c:v>4</c:v>
                </c:pt>
                <c:pt idx="22">
                  <c:v>4</c:v>
                </c:pt>
                <c:pt idx="23">
                  <c:v>4</c:v>
                </c:pt>
                <c:pt idx="24">
                  <c:v>4</c:v>
                </c:pt>
                <c:pt idx="25">
                  <c:v>4</c:v>
                </c:pt>
                <c:pt idx="26">
                  <c:v>4</c:v>
                </c:pt>
                <c:pt idx="27">
                  <c:v>4</c:v>
                </c:pt>
              </c:numCache>
            </c:numRef>
          </c:yVal>
          <c:smooth val="0"/>
          <c:extLst>
            <c:ext xmlns:c16="http://schemas.microsoft.com/office/drawing/2014/chart" uri="{C3380CC4-5D6E-409C-BE32-E72D297353CC}">
              <c16:uniqueId val="{00000001-6217-B04F-A50F-C5E3D69DA79F}"/>
            </c:ext>
          </c:extLst>
        </c:ser>
        <c:dLbls>
          <c:showLegendKey val="0"/>
          <c:showVal val="0"/>
          <c:showCatName val="0"/>
          <c:showSerName val="0"/>
          <c:showPercent val="0"/>
          <c:showBubbleSize val="0"/>
        </c:dLbls>
        <c:axId val="1412514479"/>
        <c:axId val="1415239967"/>
      </c:scatterChart>
      <c:valAx>
        <c:axId val="1412514479"/>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lang="ja-JP" sz="1600" b="0" i="0" u="none" strike="noStrike" kern="1200" baseline="0">
                <a:solidFill>
                  <a:schemeClr val="tx1">
                    <a:lumMod val="65000"/>
                    <a:lumOff val="35000"/>
                  </a:schemeClr>
                </a:solidFill>
                <a:latin typeface="+mn-ea"/>
                <a:ea typeface="+mn-ea"/>
                <a:cs typeface="+mn-cs"/>
              </a:defRPr>
            </a:pPr>
            <a:endParaRPr lang="ja-JP"/>
          </a:p>
        </c:txPr>
        <c:crossAx val="1415239967"/>
        <c:crosses val="autoZero"/>
        <c:crossBetween val="midCat"/>
      </c:valAx>
      <c:valAx>
        <c:axId val="1415239967"/>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lang="ja-JP" sz="1600" b="0" i="0" u="none" strike="noStrike" kern="1200" baseline="0">
                <a:solidFill>
                  <a:schemeClr val="tx1">
                    <a:lumMod val="65000"/>
                    <a:lumOff val="35000"/>
                  </a:schemeClr>
                </a:solidFill>
                <a:latin typeface="+mn-ea"/>
                <a:ea typeface="+mn-ea"/>
                <a:cs typeface="+mn-cs"/>
              </a:defRPr>
            </a:pPr>
            <a:endParaRPr lang="ja-JP"/>
          </a:p>
        </c:txPr>
        <c:crossAx val="1412514479"/>
        <c:crosses val="autoZero"/>
        <c:crossBetween val="midCat"/>
      </c:valAx>
      <c:spPr>
        <a:noFill/>
        <a:ln>
          <a:noFill/>
        </a:ln>
        <a:effectLst/>
      </c:spPr>
    </c:plotArea>
    <c:legend>
      <c:legendPos val="b"/>
      <c:overlay val="0"/>
      <c:spPr>
        <a:noFill/>
        <a:ln>
          <a:noFill/>
        </a:ln>
        <a:effectLst/>
      </c:spPr>
      <c:txPr>
        <a:bodyPr rot="0" spcFirstLastPara="1" vertOverflow="ellipsis" vert="horz" wrap="square" anchor="ctr" anchorCtr="1"/>
        <a:lstStyle/>
        <a:p>
          <a:pPr>
            <a:defRPr lang="ja-JP" sz="1600" b="0" i="0" u="none" strike="noStrike" kern="1200" baseline="0">
              <a:solidFill>
                <a:schemeClr val="tx1">
                  <a:lumMod val="65000"/>
                  <a:lumOff val="35000"/>
                </a:schemeClr>
              </a:solidFill>
              <a:latin typeface="+mn-ea"/>
              <a:ea typeface="+mn-ea"/>
              <a:cs typeface="+mn-cs"/>
            </a:defRPr>
          </a:pPr>
          <a:endParaRPr lang="ja-JP"/>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sz="1600">
          <a:latin typeface="+mn-ea"/>
          <a:ea typeface="+mn-ea"/>
        </a:defRPr>
      </a:pPr>
      <a:endParaRPr lang="ja-JP"/>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lang="ja-JP" sz="1920" b="0" i="0" u="none" strike="noStrike" kern="1200" spc="0" baseline="0">
                <a:solidFill>
                  <a:schemeClr val="tx1">
                    <a:lumMod val="65000"/>
                    <a:lumOff val="35000"/>
                  </a:schemeClr>
                </a:solidFill>
                <a:latin typeface="+mn-ea"/>
                <a:ea typeface="+mn-ea"/>
                <a:cs typeface="+mn-cs"/>
              </a:defRPr>
            </a:pPr>
            <a:r>
              <a:rPr lang="ja-JP"/>
              <a:t>ページインの回数（負荷時）</a:t>
            </a:r>
          </a:p>
        </c:rich>
      </c:tx>
      <c:overlay val="0"/>
      <c:spPr>
        <a:noFill/>
        <a:ln>
          <a:noFill/>
        </a:ln>
        <a:effectLst/>
      </c:spPr>
      <c:txPr>
        <a:bodyPr rot="0" spcFirstLastPara="1" vertOverflow="ellipsis" vert="horz" wrap="square" anchor="ctr" anchorCtr="1"/>
        <a:lstStyle/>
        <a:p>
          <a:pPr>
            <a:defRPr lang="ja-JP" sz="1920" b="0" i="0" u="none" strike="noStrike" kern="1200" spc="0" baseline="0">
              <a:solidFill>
                <a:schemeClr val="tx1">
                  <a:lumMod val="65000"/>
                  <a:lumOff val="35000"/>
                </a:schemeClr>
              </a:solidFill>
              <a:latin typeface="+mn-ea"/>
              <a:ea typeface="+mn-ea"/>
              <a:cs typeface="+mn-cs"/>
            </a:defRPr>
          </a:pPr>
          <a:endParaRPr lang="ja-JP"/>
        </a:p>
      </c:txPr>
    </c:title>
    <c:autoTitleDeleted val="0"/>
    <c:plotArea>
      <c:layout/>
      <c:scatterChart>
        <c:scatterStyle val="lineMarker"/>
        <c:varyColors val="0"/>
        <c:ser>
          <c:idx val="1"/>
          <c:order val="0"/>
          <c:tx>
            <c:v>従来</c:v>
          </c:tx>
          <c:spPr>
            <a:ln w="28575" cap="rnd">
              <a:solidFill>
                <a:schemeClr val="accent1"/>
              </a:solidFill>
              <a:round/>
            </a:ln>
            <a:effectLst/>
          </c:spPr>
          <c:marker>
            <c:symbol val="circle"/>
            <c:size val="5"/>
            <c:spPr>
              <a:solidFill>
                <a:schemeClr val="accent1"/>
              </a:solidFill>
              <a:ln w="9525">
                <a:solidFill>
                  <a:schemeClr val="accent1"/>
                </a:solidFill>
              </a:ln>
              <a:effectLst/>
            </c:spPr>
          </c:marker>
          <c:xVal>
            <c:numRef>
              <c:f>Sheet1!$BC$2:$BC$31</c:f>
              <c:numCache>
                <c:formatCode>General</c:formatCode>
                <c:ptCount val="30"/>
                <c:pt idx="0">
                  <c:v>0</c:v>
                </c:pt>
                <c:pt idx="1">
                  <c:v>5</c:v>
                </c:pt>
                <c:pt idx="2">
                  <c:v>10</c:v>
                </c:pt>
                <c:pt idx="3">
                  <c:v>15</c:v>
                </c:pt>
                <c:pt idx="4">
                  <c:v>20</c:v>
                </c:pt>
                <c:pt idx="5">
                  <c:v>25</c:v>
                </c:pt>
                <c:pt idx="6">
                  <c:v>30</c:v>
                </c:pt>
                <c:pt idx="7">
                  <c:v>35</c:v>
                </c:pt>
                <c:pt idx="8">
                  <c:v>40</c:v>
                </c:pt>
                <c:pt idx="9">
                  <c:v>45</c:v>
                </c:pt>
                <c:pt idx="10">
                  <c:v>50</c:v>
                </c:pt>
                <c:pt idx="11">
                  <c:v>55</c:v>
                </c:pt>
                <c:pt idx="12">
                  <c:v>60</c:v>
                </c:pt>
                <c:pt idx="13">
                  <c:v>65</c:v>
                </c:pt>
                <c:pt idx="14">
                  <c:v>70</c:v>
                </c:pt>
                <c:pt idx="15">
                  <c:v>75</c:v>
                </c:pt>
                <c:pt idx="16">
                  <c:v>80</c:v>
                </c:pt>
                <c:pt idx="17">
                  <c:v>85</c:v>
                </c:pt>
                <c:pt idx="18">
                  <c:v>90</c:v>
                </c:pt>
                <c:pt idx="19">
                  <c:v>95</c:v>
                </c:pt>
                <c:pt idx="20">
                  <c:v>100</c:v>
                </c:pt>
                <c:pt idx="21">
                  <c:v>105</c:v>
                </c:pt>
                <c:pt idx="22">
                  <c:v>110</c:v>
                </c:pt>
                <c:pt idx="23">
                  <c:v>115</c:v>
                </c:pt>
                <c:pt idx="24">
                  <c:v>120</c:v>
                </c:pt>
                <c:pt idx="25">
                  <c:v>125</c:v>
                </c:pt>
                <c:pt idx="26">
                  <c:v>130</c:v>
                </c:pt>
                <c:pt idx="27">
                  <c:v>135</c:v>
                </c:pt>
                <c:pt idx="28">
                  <c:v>140</c:v>
                </c:pt>
                <c:pt idx="29">
                  <c:v>145</c:v>
                </c:pt>
              </c:numCache>
            </c:numRef>
          </c:xVal>
          <c:yVal>
            <c:numRef>
              <c:f>Sheet1!$BI$2:$BI$31</c:f>
              <c:numCache>
                <c:formatCode>General</c:formatCode>
                <c:ptCount val="30"/>
                <c:pt idx="0">
                  <c:v>0</c:v>
                </c:pt>
                <c:pt idx="1">
                  <c:v>648</c:v>
                </c:pt>
                <c:pt idx="2">
                  <c:v>688</c:v>
                </c:pt>
                <c:pt idx="3">
                  <c:v>692</c:v>
                </c:pt>
                <c:pt idx="4">
                  <c:v>716</c:v>
                </c:pt>
                <c:pt idx="5">
                  <c:v>716</c:v>
                </c:pt>
                <c:pt idx="6">
                  <c:v>716</c:v>
                </c:pt>
                <c:pt idx="7">
                  <c:v>744</c:v>
                </c:pt>
                <c:pt idx="8">
                  <c:v>748</c:v>
                </c:pt>
                <c:pt idx="9">
                  <c:v>768</c:v>
                </c:pt>
                <c:pt idx="10">
                  <c:v>788</c:v>
                </c:pt>
                <c:pt idx="11">
                  <c:v>788</c:v>
                </c:pt>
                <c:pt idx="12">
                  <c:v>788</c:v>
                </c:pt>
                <c:pt idx="13">
                  <c:v>816</c:v>
                </c:pt>
                <c:pt idx="14">
                  <c:v>828</c:v>
                </c:pt>
                <c:pt idx="15">
                  <c:v>832</c:v>
                </c:pt>
                <c:pt idx="16">
                  <c:v>852</c:v>
                </c:pt>
                <c:pt idx="17">
                  <c:v>852</c:v>
                </c:pt>
                <c:pt idx="18">
                  <c:v>852</c:v>
                </c:pt>
                <c:pt idx="19">
                  <c:v>888</c:v>
                </c:pt>
                <c:pt idx="20">
                  <c:v>888</c:v>
                </c:pt>
                <c:pt idx="21">
                  <c:v>888</c:v>
                </c:pt>
                <c:pt idx="22">
                  <c:v>896</c:v>
                </c:pt>
                <c:pt idx="23">
                  <c:v>896</c:v>
                </c:pt>
                <c:pt idx="24">
                  <c:v>896</c:v>
                </c:pt>
                <c:pt idx="25">
                  <c:v>988</c:v>
                </c:pt>
                <c:pt idx="26">
                  <c:v>988</c:v>
                </c:pt>
                <c:pt idx="27">
                  <c:v>988</c:v>
                </c:pt>
                <c:pt idx="28">
                  <c:v>988</c:v>
                </c:pt>
                <c:pt idx="29">
                  <c:v>988</c:v>
                </c:pt>
              </c:numCache>
            </c:numRef>
          </c:yVal>
          <c:smooth val="0"/>
          <c:extLst>
            <c:ext xmlns:c16="http://schemas.microsoft.com/office/drawing/2014/chart" uri="{C3380CC4-5D6E-409C-BE32-E72D297353CC}">
              <c16:uniqueId val="{00000000-65C4-6B43-B263-17FF4B6C35AA}"/>
            </c:ext>
          </c:extLst>
        </c:ser>
        <c:ser>
          <c:idx val="0"/>
          <c:order val="1"/>
          <c:tx>
            <c:v>FCtrans</c:v>
          </c:tx>
          <c:spPr>
            <a:ln w="28575" cap="rnd">
              <a:solidFill>
                <a:schemeClr val="accent2"/>
              </a:solidFill>
              <a:round/>
            </a:ln>
            <a:effectLst/>
          </c:spPr>
          <c:marker>
            <c:symbol val="circle"/>
            <c:size val="5"/>
            <c:spPr>
              <a:solidFill>
                <a:schemeClr val="accent2"/>
              </a:solidFill>
              <a:ln w="9525">
                <a:solidFill>
                  <a:schemeClr val="accent2"/>
                </a:solidFill>
              </a:ln>
              <a:effectLst/>
            </c:spPr>
          </c:marker>
          <c:xVal>
            <c:numRef>
              <c:f>Sheet1!$BC$2:$BC$31</c:f>
              <c:numCache>
                <c:formatCode>General</c:formatCode>
                <c:ptCount val="30"/>
                <c:pt idx="0">
                  <c:v>0</c:v>
                </c:pt>
                <c:pt idx="1">
                  <c:v>5</c:v>
                </c:pt>
                <c:pt idx="2">
                  <c:v>10</c:v>
                </c:pt>
                <c:pt idx="3">
                  <c:v>15</c:v>
                </c:pt>
                <c:pt idx="4">
                  <c:v>20</c:v>
                </c:pt>
                <c:pt idx="5">
                  <c:v>25</c:v>
                </c:pt>
                <c:pt idx="6">
                  <c:v>30</c:v>
                </c:pt>
                <c:pt idx="7">
                  <c:v>35</c:v>
                </c:pt>
                <c:pt idx="8">
                  <c:v>40</c:v>
                </c:pt>
                <c:pt idx="9">
                  <c:v>45</c:v>
                </c:pt>
                <c:pt idx="10">
                  <c:v>50</c:v>
                </c:pt>
                <c:pt idx="11">
                  <c:v>55</c:v>
                </c:pt>
                <c:pt idx="12">
                  <c:v>60</c:v>
                </c:pt>
                <c:pt idx="13">
                  <c:v>65</c:v>
                </c:pt>
                <c:pt idx="14">
                  <c:v>70</c:v>
                </c:pt>
                <c:pt idx="15">
                  <c:v>75</c:v>
                </c:pt>
                <c:pt idx="16">
                  <c:v>80</c:v>
                </c:pt>
                <c:pt idx="17">
                  <c:v>85</c:v>
                </c:pt>
                <c:pt idx="18">
                  <c:v>90</c:v>
                </c:pt>
                <c:pt idx="19">
                  <c:v>95</c:v>
                </c:pt>
                <c:pt idx="20">
                  <c:v>100</c:v>
                </c:pt>
                <c:pt idx="21">
                  <c:v>105</c:v>
                </c:pt>
                <c:pt idx="22">
                  <c:v>110</c:v>
                </c:pt>
                <c:pt idx="23">
                  <c:v>115</c:v>
                </c:pt>
                <c:pt idx="24">
                  <c:v>120</c:v>
                </c:pt>
                <c:pt idx="25">
                  <c:v>125</c:v>
                </c:pt>
                <c:pt idx="26">
                  <c:v>130</c:v>
                </c:pt>
                <c:pt idx="27">
                  <c:v>135</c:v>
                </c:pt>
                <c:pt idx="28">
                  <c:v>140</c:v>
                </c:pt>
                <c:pt idx="29">
                  <c:v>145</c:v>
                </c:pt>
              </c:numCache>
            </c:numRef>
          </c:xVal>
          <c:yVal>
            <c:numRef>
              <c:f>Sheet1!$BO$2:$BO$31</c:f>
              <c:numCache>
                <c:formatCode>General</c:formatCode>
                <c:ptCount val="30"/>
                <c:pt idx="0">
                  <c:v>0</c:v>
                </c:pt>
                <c:pt idx="1">
                  <c:v>0</c:v>
                </c:pt>
                <c:pt idx="2">
                  <c:v>0</c:v>
                </c:pt>
                <c:pt idx="3">
                  <c:v>4</c:v>
                </c:pt>
                <c:pt idx="4">
                  <c:v>4</c:v>
                </c:pt>
                <c:pt idx="5">
                  <c:v>4</c:v>
                </c:pt>
                <c:pt idx="6">
                  <c:v>4</c:v>
                </c:pt>
                <c:pt idx="7">
                  <c:v>4</c:v>
                </c:pt>
                <c:pt idx="8">
                  <c:v>4</c:v>
                </c:pt>
                <c:pt idx="9">
                  <c:v>4</c:v>
                </c:pt>
                <c:pt idx="10">
                  <c:v>4</c:v>
                </c:pt>
                <c:pt idx="11">
                  <c:v>4</c:v>
                </c:pt>
                <c:pt idx="12">
                  <c:v>4</c:v>
                </c:pt>
                <c:pt idx="13">
                  <c:v>56</c:v>
                </c:pt>
                <c:pt idx="14">
                  <c:v>60</c:v>
                </c:pt>
                <c:pt idx="15">
                  <c:v>60</c:v>
                </c:pt>
                <c:pt idx="16">
                  <c:v>60</c:v>
                </c:pt>
                <c:pt idx="17">
                  <c:v>64</c:v>
                </c:pt>
                <c:pt idx="18">
                  <c:v>64</c:v>
                </c:pt>
                <c:pt idx="19">
                  <c:v>64</c:v>
                </c:pt>
                <c:pt idx="20">
                  <c:v>64</c:v>
                </c:pt>
                <c:pt idx="21">
                  <c:v>64</c:v>
                </c:pt>
                <c:pt idx="22">
                  <c:v>64</c:v>
                </c:pt>
                <c:pt idx="23">
                  <c:v>64</c:v>
                </c:pt>
                <c:pt idx="24">
                  <c:v>64</c:v>
                </c:pt>
                <c:pt idx="25">
                  <c:v>64</c:v>
                </c:pt>
                <c:pt idx="26">
                  <c:v>64</c:v>
                </c:pt>
                <c:pt idx="27">
                  <c:v>72</c:v>
                </c:pt>
                <c:pt idx="28">
                  <c:v>72</c:v>
                </c:pt>
                <c:pt idx="29">
                  <c:v>72</c:v>
                </c:pt>
              </c:numCache>
            </c:numRef>
          </c:yVal>
          <c:smooth val="0"/>
          <c:extLst>
            <c:ext xmlns:c16="http://schemas.microsoft.com/office/drawing/2014/chart" uri="{C3380CC4-5D6E-409C-BE32-E72D297353CC}">
              <c16:uniqueId val="{00000001-65C4-6B43-B263-17FF4B6C35AA}"/>
            </c:ext>
          </c:extLst>
        </c:ser>
        <c:dLbls>
          <c:showLegendKey val="0"/>
          <c:showVal val="0"/>
          <c:showCatName val="0"/>
          <c:showSerName val="0"/>
          <c:showPercent val="0"/>
          <c:showBubbleSize val="0"/>
        </c:dLbls>
        <c:axId val="1412514479"/>
        <c:axId val="1415239967"/>
      </c:scatterChart>
      <c:valAx>
        <c:axId val="1412514479"/>
        <c:scaling>
          <c:orientation val="minMax"/>
          <c:max val="150"/>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lang="ja-JP" sz="1600" b="0" i="0" u="none" strike="noStrike" kern="1200" baseline="0">
                <a:solidFill>
                  <a:schemeClr val="tx1">
                    <a:lumMod val="65000"/>
                    <a:lumOff val="35000"/>
                  </a:schemeClr>
                </a:solidFill>
                <a:latin typeface="+mn-ea"/>
                <a:ea typeface="+mn-ea"/>
                <a:cs typeface="+mn-cs"/>
              </a:defRPr>
            </a:pPr>
            <a:endParaRPr lang="ja-JP"/>
          </a:p>
        </c:txPr>
        <c:crossAx val="1415239967"/>
        <c:crosses val="autoZero"/>
        <c:crossBetween val="midCat"/>
      </c:valAx>
      <c:valAx>
        <c:axId val="1415239967"/>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lang="ja-JP" sz="1600" b="0" i="0" u="none" strike="noStrike" kern="1200" baseline="0">
                <a:solidFill>
                  <a:schemeClr val="tx1">
                    <a:lumMod val="65000"/>
                    <a:lumOff val="35000"/>
                  </a:schemeClr>
                </a:solidFill>
                <a:latin typeface="+mn-ea"/>
                <a:ea typeface="+mn-ea"/>
                <a:cs typeface="+mn-cs"/>
              </a:defRPr>
            </a:pPr>
            <a:endParaRPr lang="ja-JP"/>
          </a:p>
        </c:txPr>
        <c:crossAx val="1412514479"/>
        <c:crosses val="autoZero"/>
        <c:crossBetween val="midCat"/>
      </c:valAx>
      <c:spPr>
        <a:noFill/>
        <a:ln>
          <a:noFill/>
        </a:ln>
        <a:effectLst/>
      </c:spPr>
    </c:plotArea>
    <c:legend>
      <c:legendPos val="b"/>
      <c:overlay val="0"/>
      <c:spPr>
        <a:noFill/>
        <a:ln>
          <a:noFill/>
        </a:ln>
        <a:effectLst/>
      </c:spPr>
      <c:txPr>
        <a:bodyPr rot="0" spcFirstLastPara="1" vertOverflow="ellipsis" vert="horz" wrap="square" anchor="ctr" anchorCtr="1"/>
        <a:lstStyle/>
        <a:p>
          <a:pPr>
            <a:defRPr lang="ja-JP" sz="1600" b="0" i="0" u="none" strike="noStrike" kern="1200" baseline="0">
              <a:solidFill>
                <a:schemeClr val="tx1">
                  <a:lumMod val="65000"/>
                  <a:lumOff val="35000"/>
                </a:schemeClr>
              </a:solidFill>
              <a:latin typeface="+mn-ea"/>
              <a:ea typeface="+mn-ea"/>
              <a:cs typeface="+mn-cs"/>
            </a:defRPr>
          </a:pPr>
          <a:endParaRPr lang="ja-JP"/>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sz="1600">
          <a:latin typeface="+mn-ea"/>
          <a:ea typeface="+mn-ea"/>
        </a:defRPr>
      </a:pPr>
      <a:endParaRPr lang="ja-JP"/>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20004186831571064"/>
          <c:y val="0.18542253521126761"/>
          <c:w val="0.77254949201804302"/>
          <c:h val="0.5476386270378174"/>
        </c:manualLayout>
      </c:layout>
      <c:lineChart>
        <c:grouping val="standard"/>
        <c:varyColors val="0"/>
        <c:ser>
          <c:idx val="0"/>
          <c:order val="0"/>
          <c:spPr>
            <a:ln w="28575" cap="rnd">
              <a:solidFill>
                <a:schemeClr val="accent1"/>
              </a:solidFill>
              <a:round/>
            </a:ln>
            <a:effectLst/>
          </c:spPr>
          <c:marker>
            <c:symbol val="circle"/>
            <c:size val="5"/>
            <c:spPr>
              <a:solidFill>
                <a:schemeClr val="accent1"/>
              </a:solidFill>
              <a:ln w="9525">
                <a:solidFill>
                  <a:schemeClr val="accent1"/>
                </a:solidFill>
              </a:ln>
              <a:effectLst/>
            </c:spPr>
          </c:marker>
          <c:val>
            <c:numRef>
              <c:f>Sheet1!$X$33:$X$42</c:f>
              <c:numCache>
                <c:formatCode>General</c:formatCode>
                <c:ptCount val="10"/>
                <c:pt idx="0">
                  <c:v>42.609375</c:v>
                </c:pt>
                <c:pt idx="1">
                  <c:v>37.73828125</c:v>
                </c:pt>
                <c:pt idx="2">
                  <c:v>94.23046875</c:v>
                </c:pt>
                <c:pt idx="3">
                  <c:v>10.29296875</c:v>
                </c:pt>
                <c:pt idx="4">
                  <c:v>3.90625E-3</c:v>
                </c:pt>
                <c:pt idx="5">
                  <c:v>0</c:v>
                </c:pt>
                <c:pt idx="6">
                  <c:v>0</c:v>
                </c:pt>
                <c:pt idx="7">
                  <c:v>0</c:v>
                </c:pt>
                <c:pt idx="8">
                  <c:v>0</c:v>
                </c:pt>
                <c:pt idx="9">
                  <c:v>0</c:v>
                </c:pt>
              </c:numCache>
            </c:numRef>
          </c:val>
          <c:smooth val="0"/>
          <c:extLst>
            <c:ext xmlns:c16="http://schemas.microsoft.com/office/drawing/2014/chart" uri="{C3380CC4-5D6E-409C-BE32-E72D297353CC}">
              <c16:uniqueId val="{00000000-7E5C-FA4F-B3D6-6610E6E453D8}"/>
            </c:ext>
          </c:extLst>
        </c:ser>
        <c:dLbls>
          <c:showLegendKey val="0"/>
          <c:showVal val="0"/>
          <c:showCatName val="0"/>
          <c:showSerName val="0"/>
          <c:showPercent val="0"/>
          <c:showBubbleSize val="0"/>
        </c:dLbls>
        <c:marker val="1"/>
        <c:smooth val="0"/>
        <c:axId val="1112800639"/>
        <c:axId val="1112826175"/>
      </c:lineChart>
      <c:catAx>
        <c:axId val="1112800639"/>
        <c:scaling>
          <c:orientation val="minMax"/>
        </c:scaling>
        <c:delete val="0"/>
        <c:axPos val="b"/>
        <c:title>
          <c:tx>
            <c:rich>
              <a:bodyPr rot="0" spcFirstLastPara="1" vertOverflow="ellipsis" vert="horz" wrap="square" anchor="ctr" anchorCtr="1"/>
              <a:lstStyle/>
              <a:p>
                <a:pPr>
                  <a:defRPr lang="ja-JP" sz="1400" b="0" i="0" u="none" strike="noStrike" kern="1200" baseline="0">
                    <a:solidFill>
                      <a:schemeClr val="tx1"/>
                    </a:solidFill>
                    <a:latin typeface="+mn-ea"/>
                    <a:ea typeface="+mn-ea"/>
                    <a:cs typeface="+mn-cs"/>
                  </a:defRPr>
                </a:pPr>
                <a:r>
                  <a:rPr lang="ja-JP"/>
                  <a:t>経過時間</a:t>
                </a:r>
                <a:r>
                  <a:rPr lang="en-US"/>
                  <a:t>[</a:t>
                </a:r>
                <a:r>
                  <a:rPr lang="ja-JP"/>
                  <a:t>秒</a:t>
                </a:r>
                <a:r>
                  <a:rPr lang="en-US"/>
                  <a:t>]</a:t>
                </a:r>
                <a:endParaRPr lang="ja-JP"/>
              </a:p>
            </c:rich>
          </c:tx>
          <c:layout>
            <c:manualLayout>
              <c:xMode val="edge"/>
              <c:yMode val="edge"/>
              <c:x val="0.48093039480801503"/>
              <c:y val="0.86502107130974826"/>
            </c:manualLayout>
          </c:layout>
          <c:overlay val="0"/>
          <c:spPr>
            <a:noFill/>
            <a:ln>
              <a:noFill/>
            </a:ln>
            <a:effectLst/>
          </c:spPr>
          <c:txPr>
            <a:bodyPr rot="0" spcFirstLastPara="1" vertOverflow="ellipsis" vert="horz" wrap="square" anchor="ctr" anchorCtr="1"/>
            <a:lstStyle/>
            <a:p>
              <a:pPr>
                <a:defRPr lang="ja-JP" sz="1400" b="0" i="0" u="none" strike="noStrike" kern="1200" baseline="0">
                  <a:solidFill>
                    <a:schemeClr val="tx1"/>
                  </a:solidFill>
                  <a:latin typeface="+mn-ea"/>
                  <a:ea typeface="+mn-ea"/>
                  <a:cs typeface="+mn-cs"/>
                </a:defRPr>
              </a:pPr>
              <a:endParaRPr lang="ja-JP"/>
            </a:p>
          </c:txPr>
        </c:title>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lang="ja-JP" sz="1400" b="0" i="0" u="none" strike="noStrike" kern="1200" baseline="0">
                <a:solidFill>
                  <a:schemeClr val="tx1"/>
                </a:solidFill>
                <a:latin typeface="+mn-ea"/>
                <a:ea typeface="+mn-ea"/>
                <a:cs typeface="+mn-cs"/>
              </a:defRPr>
            </a:pPr>
            <a:endParaRPr lang="ja-JP"/>
          </a:p>
        </c:txPr>
        <c:crossAx val="1112826175"/>
        <c:crosses val="autoZero"/>
        <c:auto val="1"/>
        <c:lblAlgn val="ctr"/>
        <c:lblOffset val="100"/>
        <c:noMultiLvlLbl val="0"/>
      </c:catAx>
      <c:valAx>
        <c:axId val="1112826175"/>
        <c:scaling>
          <c:orientation val="minMax"/>
          <c:min val="0"/>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lang="ja-JP" sz="1400" b="0" i="0" u="none" strike="noStrike" kern="1200" baseline="0">
                    <a:solidFill>
                      <a:schemeClr val="tx1"/>
                    </a:solidFill>
                    <a:latin typeface="+mn-ea"/>
                    <a:ea typeface="+mn-ea"/>
                    <a:cs typeface="+mn-cs"/>
                  </a:defRPr>
                </a:pPr>
                <a:r>
                  <a:rPr lang="ja-JP"/>
                  <a:t>解放されたメモリ量</a:t>
                </a:r>
                <a:r>
                  <a:rPr lang="en-US"/>
                  <a:t>[MB]</a:t>
                </a:r>
                <a:endParaRPr lang="ja-JP"/>
              </a:p>
            </c:rich>
          </c:tx>
          <c:overlay val="0"/>
          <c:spPr>
            <a:noFill/>
            <a:ln>
              <a:noFill/>
            </a:ln>
            <a:effectLst/>
          </c:spPr>
          <c:txPr>
            <a:bodyPr rot="-5400000" spcFirstLastPara="1" vertOverflow="ellipsis" vert="horz" wrap="square" anchor="ctr" anchorCtr="1"/>
            <a:lstStyle/>
            <a:p>
              <a:pPr>
                <a:defRPr lang="ja-JP" sz="1400" b="0" i="0" u="none" strike="noStrike" kern="1200" baseline="0">
                  <a:solidFill>
                    <a:schemeClr val="tx1"/>
                  </a:solidFill>
                  <a:latin typeface="+mn-ea"/>
                  <a:ea typeface="+mn-ea"/>
                  <a:cs typeface="+mn-cs"/>
                </a:defRPr>
              </a:pPr>
              <a:endParaRPr lang="ja-JP"/>
            </a:p>
          </c:txPr>
        </c:title>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lang="ja-JP" sz="1400" b="0" i="0" u="none" strike="noStrike" kern="1200" baseline="0">
                <a:solidFill>
                  <a:schemeClr val="tx1"/>
                </a:solidFill>
                <a:latin typeface="+mn-ea"/>
                <a:ea typeface="+mn-ea"/>
                <a:cs typeface="+mn-cs"/>
              </a:defRPr>
            </a:pPr>
            <a:endParaRPr lang="ja-JP"/>
          </a:p>
        </c:txPr>
        <c:crossAx val="1112800639"/>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sz="1400">
          <a:solidFill>
            <a:schemeClr val="tx1"/>
          </a:solidFill>
          <a:latin typeface="+mn-ea"/>
          <a:ea typeface="+mn-ea"/>
        </a:defRPr>
      </a:pPr>
      <a:endParaRPr lang="ja-JP"/>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Sheet1!$P$17</c:f>
              <c:strCache>
                <c:ptCount val="1"/>
                <c:pt idx="0">
                  <c:v>従来</c:v>
                </c:pt>
              </c:strCache>
            </c:strRef>
          </c:tx>
          <c:spPr>
            <a:solidFill>
              <a:schemeClr val="accent1"/>
            </a:solidFill>
            <a:ln>
              <a:noFill/>
            </a:ln>
            <a:effectLst/>
          </c:spPr>
          <c:invertIfNegative val="0"/>
          <c:val>
            <c:numRef>
              <c:f>Sheet1!$R$28</c:f>
              <c:numCache>
                <c:formatCode>General</c:formatCode>
                <c:ptCount val="1"/>
                <c:pt idx="0">
                  <c:v>2.1320999999999999</c:v>
                </c:pt>
              </c:numCache>
            </c:numRef>
          </c:val>
          <c:extLst>
            <c:ext xmlns:c16="http://schemas.microsoft.com/office/drawing/2014/chart" uri="{C3380CC4-5D6E-409C-BE32-E72D297353CC}">
              <c16:uniqueId val="{00000000-976B-704E-A98D-CD8799EB8F85}"/>
            </c:ext>
          </c:extLst>
        </c:ser>
        <c:ser>
          <c:idx val="1"/>
          <c:order val="1"/>
          <c:tx>
            <c:strRef>
              <c:f>Sheet1!$AJ$4</c:f>
              <c:strCache>
                <c:ptCount val="1"/>
                <c:pt idx="0">
                  <c:v>FCtrans</c:v>
                </c:pt>
              </c:strCache>
            </c:strRef>
          </c:tx>
          <c:spPr>
            <a:solidFill>
              <a:schemeClr val="accent2"/>
            </a:solidFill>
            <a:ln>
              <a:noFill/>
            </a:ln>
            <a:effectLst/>
          </c:spPr>
          <c:invertIfNegative val="0"/>
          <c:val>
            <c:numRef>
              <c:f>Sheet1!$R$15</c:f>
              <c:numCache>
                <c:formatCode>General</c:formatCode>
                <c:ptCount val="1"/>
                <c:pt idx="0">
                  <c:v>2.4087000000000001</c:v>
                </c:pt>
              </c:numCache>
            </c:numRef>
          </c:val>
          <c:extLst>
            <c:ext xmlns:c16="http://schemas.microsoft.com/office/drawing/2014/chart" uri="{C3380CC4-5D6E-409C-BE32-E72D297353CC}">
              <c16:uniqueId val="{00000001-976B-704E-A98D-CD8799EB8F85}"/>
            </c:ext>
          </c:extLst>
        </c:ser>
        <c:dLbls>
          <c:showLegendKey val="0"/>
          <c:showVal val="0"/>
          <c:showCatName val="0"/>
          <c:showSerName val="0"/>
          <c:showPercent val="0"/>
          <c:showBubbleSize val="0"/>
        </c:dLbls>
        <c:gapWidth val="219"/>
        <c:overlap val="-27"/>
        <c:axId val="1339232831"/>
        <c:axId val="1411175407"/>
      </c:barChart>
      <c:catAx>
        <c:axId val="1339232831"/>
        <c:scaling>
          <c:orientation val="minMax"/>
        </c:scaling>
        <c:delete val="1"/>
        <c:axPos val="b"/>
        <c:numFmt formatCode="General" sourceLinked="1"/>
        <c:majorTickMark val="none"/>
        <c:minorTickMark val="none"/>
        <c:tickLblPos val="nextTo"/>
        <c:crossAx val="1411175407"/>
        <c:crosses val="autoZero"/>
        <c:auto val="1"/>
        <c:lblAlgn val="ctr"/>
        <c:lblOffset val="100"/>
        <c:noMultiLvlLbl val="0"/>
      </c:catAx>
      <c:valAx>
        <c:axId val="1411175407"/>
        <c:scaling>
          <c:orientation val="minMax"/>
          <c:min val="0"/>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lang="ja-JP" sz="1000" b="0" i="0" u="none" strike="noStrike" kern="1200" baseline="0">
                    <a:solidFill>
                      <a:schemeClr val="tx1"/>
                    </a:solidFill>
                    <a:latin typeface="+mn-ea"/>
                    <a:ea typeface="+mn-ea"/>
                    <a:cs typeface="+mn-cs"/>
                  </a:defRPr>
                </a:pPr>
                <a:r>
                  <a:rPr lang="ja-JP" altLang="en-US" sz="1800" b="0">
                    <a:solidFill>
                      <a:schemeClr val="tx1"/>
                    </a:solidFill>
                    <a:latin typeface="+mn-ea"/>
                    <a:ea typeface="+mn-ea"/>
                  </a:rPr>
                  <a:t>起動時間</a:t>
                </a:r>
                <a:r>
                  <a:rPr lang="en-US" altLang="ja-JP" sz="1800" b="0" dirty="0">
                    <a:solidFill>
                      <a:schemeClr val="tx1"/>
                    </a:solidFill>
                    <a:latin typeface="+mn-ea"/>
                    <a:ea typeface="+mn-ea"/>
                  </a:rPr>
                  <a:t>[</a:t>
                </a:r>
                <a:r>
                  <a:rPr lang="ja-JP" altLang="en-US" sz="1800" b="0">
                    <a:solidFill>
                      <a:schemeClr val="tx1"/>
                    </a:solidFill>
                    <a:latin typeface="+mn-ea"/>
                    <a:ea typeface="+mn-ea"/>
                  </a:rPr>
                  <a:t>秒</a:t>
                </a:r>
                <a:r>
                  <a:rPr lang="en-US" altLang="ja-JP" sz="1800" b="0" dirty="0">
                    <a:solidFill>
                      <a:schemeClr val="tx1"/>
                    </a:solidFill>
                    <a:latin typeface="+mn-ea"/>
                    <a:ea typeface="+mn-ea"/>
                  </a:rPr>
                  <a:t>]</a:t>
                </a:r>
                <a:endParaRPr lang="ja-JP" altLang="en-US" sz="1800" b="0">
                  <a:solidFill>
                    <a:schemeClr val="tx1"/>
                  </a:solidFill>
                  <a:latin typeface="+mn-ea"/>
                  <a:ea typeface="+mn-ea"/>
                </a:endParaRPr>
              </a:p>
            </c:rich>
          </c:tx>
          <c:overlay val="0"/>
          <c:spPr>
            <a:noFill/>
            <a:ln>
              <a:noFill/>
            </a:ln>
            <a:effectLst/>
          </c:spPr>
          <c:txPr>
            <a:bodyPr rot="-5400000" spcFirstLastPara="1" vertOverflow="ellipsis" vert="horz" wrap="square" anchor="ctr" anchorCtr="1"/>
            <a:lstStyle/>
            <a:p>
              <a:pPr>
                <a:defRPr lang="ja-JP" sz="1000" b="0" i="0" u="none" strike="noStrike" kern="1200" baseline="0">
                  <a:solidFill>
                    <a:schemeClr val="tx1"/>
                  </a:solidFill>
                  <a:latin typeface="+mn-ea"/>
                  <a:ea typeface="+mn-ea"/>
                  <a:cs typeface="+mn-cs"/>
                </a:defRPr>
              </a:pPr>
              <a:endParaRPr lang="ja-JP"/>
            </a:p>
          </c:txPr>
        </c:title>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lang="ja-JP" sz="1800" b="0" i="0" u="none" strike="noStrike" kern="1200" baseline="0">
                <a:solidFill>
                  <a:schemeClr val="tx1"/>
                </a:solidFill>
                <a:latin typeface="+mn-ea"/>
                <a:ea typeface="+mn-ea"/>
                <a:cs typeface="+mn-cs"/>
              </a:defRPr>
            </a:pPr>
            <a:endParaRPr lang="ja-JP"/>
          </a:p>
        </c:txPr>
        <c:crossAx val="1339232831"/>
        <c:crosses val="autoZero"/>
        <c:crossBetween val="between"/>
      </c:valAx>
      <c:spPr>
        <a:noFill/>
        <a:ln>
          <a:noFill/>
        </a:ln>
        <a:effectLst/>
      </c:spPr>
    </c:plotArea>
    <c:legend>
      <c:legendPos val="b"/>
      <c:layout>
        <c:manualLayout>
          <c:xMode val="edge"/>
          <c:yMode val="edge"/>
          <c:x val="0.29794593652252382"/>
          <c:y val="0.86146341428983342"/>
          <c:w val="0.47552854743096201"/>
          <c:h val="0.11612611553850243"/>
        </c:manualLayout>
      </c:layout>
      <c:overlay val="0"/>
      <c:spPr>
        <a:noFill/>
        <a:ln>
          <a:noFill/>
        </a:ln>
        <a:effectLst/>
      </c:spPr>
      <c:txPr>
        <a:bodyPr rot="0" spcFirstLastPara="1" vertOverflow="ellipsis" vert="horz" wrap="square" anchor="ctr" anchorCtr="1"/>
        <a:lstStyle/>
        <a:p>
          <a:pPr>
            <a:defRPr lang="ja-JP" sz="1800" b="1" i="0" u="none" strike="noStrike" kern="1200" baseline="0">
              <a:solidFill>
                <a:schemeClr val="tx1"/>
              </a:solidFill>
              <a:latin typeface="+mn-ea"/>
              <a:ea typeface="+mn-ea"/>
              <a:cs typeface="+mn-cs"/>
            </a:defRPr>
          </a:pPr>
          <a:endParaRPr lang="ja-JP"/>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ja-JP"/>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332">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332">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332">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332">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F02FC82-C6AC-304B-99D5-410255CF11F6}" type="datetimeFigureOut">
              <a:rPr kumimoji="1" lang="ja-JP" altLang="en-US" smtClean="0"/>
              <a:t>2019/5/29</a:t>
            </a:fld>
            <a:endParaRPr kumimoji="1" lang="ja-JP" altLang="en-US"/>
          </a:p>
        </p:txBody>
      </p:sp>
      <p:sp>
        <p:nvSpPr>
          <p:cNvPr id="4" name="スライド イメージ プレースホルダー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F46E392-D860-A143-9D4C-E1B5912F6373}" type="slidenum">
              <a:rPr kumimoji="1" lang="ja-JP" altLang="en-US" smtClean="0"/>
              <a:t>‹#›</a:t>
            </a:fld>
            <a:endParaRPr kumimoji="1" lang="ja-JP" altLang="en-US"/>
          </a:p>
        </p:txBody>
      </p:sp>
    </p:spTree>
    <p:extLst>
      <p:ext uri="{BB962C8B-B14F-4D97-AF65-F5344CB8AC3E}">
        <p14:creationId xmlns:p14="http://schemas.microsoft.com/office/powerpoint/2010/main" val="3185043898"/>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a:t>まずは研究背景から説明していきます。</a:t>
            </a:r>
            <a:endParaRPr kumimoji="1" lang="en-US" altLang="ja-JP" dirty="0"/>
          </a:p>
          <a:p>
            <a:endParaRPr kumimoji="1" lang="en-US" altLang="ja-JP" dirty="0"/>
          </a:p>
          <a:p>
            <a:r>
              <a:rPr kumimoji="1" lang="ja-JP" altLang="en-US"/>
              <a:t>ユーザは必要な時に必要なリソースを選択して利用することが可能</a:t>
            </a:r>
          </a:p>
        </p:txBody>
      </p:sp>
      <p:sp>
        <p:nvSpPr>
          <p:cNvPr id="4" name="スライド番号プレースホルダー 3"/>
          <p:cNvSpPr>
            <a:spLocks noGrp="1"/>
          </p:cNvSpPr>
          <p:nvPr>
            <p:ph type="sldNum" sz="quarter" idx="10"/>
          </p:nvPr>
        </p:nvSpPr>
        <p:spPr/>
        <p:txBody>
          <a:bodyPr/>
          <a:lstStyle/>
          <a:p>
            <a:fld id="{3F46E392-D860-A143-9D4C-E1B5912F6373}" type="slidenum">
              <a:rPr kumimoji="1" lang="ja-JP" altLang="en-US" smtClean="0"/>
              <a:t>2</a:t>
            </a:fld>
            <a:endParaRPr kumimoji="1" lang="ja-JP" altLang="en-US"/>
          </a:p>
        </p:txBody>
      </p:sp>
    </p:spTree>
    <p:extLst>
      <p:ext uri="{BB962C8B-B14F-4D97-AF65-F5344CB8AC3E}">
        <p14:creationId xmlns:p14="http://schemas.microsoft.com/office/powerpoint/2010/main" val="302506499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a:t>物理メモリ割り当てを解除　という言葉を使いましょう</a:t>
            </a:r>
          </a:p>
        </p:txBody>
      </p:sp>
      <p:sp>
        <p:nvSpPr>
          <p:cNvPr id="4" name="スライド番号プレースホルダー 3"/>
          <p:cNvSpPr>
            <a:spLocks noGrp="1"/>
          </p:cNvSpPr>
          <p:nvPr>
            <p:ph type="sldNum" sz="quarter" idx="10"/>
          </p:nvPr>
        </p:nvSpPr>
        <p:spPr/>
        <p:txBody>
          <a:bodyPr/>
          <a:lstStyle/>
          <a:p>
            <a:fld id="{3F46E392-D860-A143-9D4C-E1B5912F6373}" type="slidenum">
              <a:rPr kumimoji="1" lang="ja-JP" altLang="en-US" smtClean="0"/>
              <a:t>12</a:t>
            </a:fld>
            <a:endParaRPr kumimoji="1" lang="ja-JP" altLang="en-US"/>
          </a:p>
        </p:txBody>
      </p:sp>
    </p:spTree>
    <p:extLst>
      <p:ext uri="{BB962C8B-B14F-4D97-AF65-F5344CB8AC3E}">
        <p14:creationId xmlns:p14="http://schemas.microsoft.com/office/powerpoint/2010/main" val="150203714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3F46E392-D860-A143-9D4C-E1B5912F6373}" type="slidenum">
              <a:rPr kumimoji="1" lang="ja-JP" altLang="en-US" smtClean="0"/>
              <a:t>13</a:t>
            </a:fld>
            <a:endParaRPr kumimoji="1" lang="ja-JP" altLang="en-US"/>
          </a:p>
        </p:txBody>
      </p:sp>
    </p:spTree>
    <p:extLst>
      <p:ext uri="{BB962C8B-B14F-4D97-AF65-F5344CB8AC3E}">
        <p14:creationId xmlns:p14="http://schemas.microsoft.com/office/powerpoint/2010/main" val="41117162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a:t>未使用メモリの追跡には使用ビットマップを用います．</a:t>
            </a:r>
          </a:p>
        </p:txBody>
      </p:sp>
      <p:sp>
        <p:nvSpPr>
          <p:cNvPr id="4" name="スライド番号プレースホルダー 3"/>
          <p:cNvSpPr>
            <a:spLocks noGrp="1"/>
          </p:cNvSpPr>
          <p:nvPr>
            <p:ph type="sldNum" sz="quarter" idx="10"/>
          </p:nvPr>
        </p:nvSpPr>
        <p:spPr/>
        <p:txBody>
          <a:bodyPr/>
          <a:lstStyle/>
          <a:p>
            <a:fld id="{3F46E392-D860-A143-9D4C-E1B5912F6373}" type="slidenum">
              <a:rPr kumimoji="1" lang="ja-JP" altLang="en-US" smtClean="0"/>
              <a:t>14</a:t>
            </a:fld>
            <a:endParaRPr kumimoji="1" lang="ja-JP" altLang="en-US"/>
          </a:p>
        </p:txBody>
      </p:sp>
    </p:spTree>
    <p:extLst>
      <p:ext uri="{BB962C8B-B14F-4D97-AF65-F5344CB8AC3E}">
        <p14:creationId xmlns:p14="http://schemas.microsoft.com/office/powerpoint/2010/main" val="323556980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dirty="0"/>
              <a:t>VM</a:t>
            </a:r>
            <a:r>
              <a:rPr kumimoji="1" lang="ja-JP" altLang="en-US"/>
              <a:t>の</a:t>
            </a:r>
            <a:r>
              <a:rPr kumimoji="1" lang="en-US" altLang="ja-JP" dirty="0"/>
              <a:t>OS</a:t>
            </a:r>
            <a:r>
              <a:rPr kumimoji="1" lang="ja-JP" altLang="en-US"/>
              <a:t>の情報などの核となる情報は従来通り転送を行う</a:t>
            </a:r>
            <a:endParaRPr kumimoji="1" lang="en-US" altLang="ja-JP" dirty="0"/>
          </a:p>
          <a:p>
            <a:r>
              <a:rPr kumimoji="1" lang="en-US" altLang="ja-JP" dirty="0"/>
              <a:t>VM</a:t>
            </a:r>
            <a:r>
              <a:rPr kumimoji="1" lang="ja-JP" altLang="en-US"/>
              <a:t>のメモリデータの転送に変更を加えた</a:t>
            </a:r>
            <a:endParaRPr kumimoji="1" lang="en-US" altLang="ja-JP" dirty="0"/>
          </a:p>
          <a:p>
            <a:endParaRPr kumimoji="1" lang="en-US" altLang="ja-JP" dirty="0"/>
          </a:p>
          <a:p>
            <a:r>
              <a:rPr kumimoji="1" lang="ja-JP" altLang="en-US"/>
              <a:t>使用状況が違う</a:t>
            </a:r>
            <a:endParaRPr kumimoji="1" lang="en-US" altLang="ja-JP" dirty="0"/>
          </a:p>
          <a:p>
            <a:r>
              <a:rPr kumimoji="1" lang="ja-JP" altLang="en-US"/>
              <a:t>図がおかしい　使用状況の図</a:t>
            </a:r>
            <a:endParaRPr kumimoji="1" lang="en-US" altLang="ja-JP" dirty="0"/>
          </a:p>
          <a:p>
            <a:endParaRPr kumimoji="1" lang="ja-JP" altLang="en-US"/>
          </a:p>
        </p:txBody>
      </p:sp>
      <p:sp>
        <p:nvSpPr>
          <p:cNvPr id="4" name="スライド番号プレースホルダー 3"/>
          <p:cNvSpPr>
            <a:spLocks noGrp="1"/>
          </p:cNvSpPr>
          <p:nvPr>
            <p:ph type="sldNum" sz="quarter" idx="10"/>
          </p:nvPr>
        </p:nvSpPr>
        <p:spPr/>
        <p:txBody>
          <a:bodyPr/>
          <a:lstStyle/>
          <a:p>
            <a:fld id="{3F46E392-D860-A143-9D4C-E1B5912F6373}" type="slidenum">
              <a:rPr kumimoji="1" lang="ja-JP" altLang="en-US" smtClean="0"/>
              <a:t>15</a:t>
            </a:fld>
            <a:endParaRPr kumimoji="1" lang="ja-JP" altLang="en-US"/>
          </a:p>
        </p:txBody>
      </p:sp>
    </p:spTree>
    <p:extLst>
      <p:ext uri="{BB962C8B-B14F-4D97-AF65-F5344CB8AC3E}">
        <p14:creationId xmlns:p14="http://schemas.microsoft.com/office/powerpoint/2010/main" val="192933650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a:t>メインホストの空きメモリ容量を管理してページアウトが必要かどうか判定</a:t>
            </a:r>
            <a:endParaRPr kumimoji="1" lang="en-US" altLang="ja-JP" dirty="0"/>
          </a:p>
          <a:p>
            <a:endParaRPr kumimoji="1" lang="en-US" altLang="ja-JP" dirty="0"/>
          </a:p>
          <a:p>
            <a:r>
              <a:rPr kumimoji="1" lang="ja-JP" altLang="en-US"/>
              <a:t>未使用ページのページインの際に発生するページフォールトは，要求ページは物理メモリに割り当てられていないのでページインは行われない</a:t>
            </a:r>
            <a:endParaRPr kumimoji="1" lang="en-US" altLang="ja-JP" dirty="0"/>
          </a:p>
          <a:p>
            <a:r>
              <a:rPr kumimoji="1" lang="ja-JP" altLang="en-US"/>
              <a:t>転送を省略した</a:t>
            </a:r>
            <a:endParaRPr kumimoji="1" lang="en-US" altLang="ja-JP" dirty="0"/>
          </a:p>
          <a:p>
            <a:endParaRPr kumimoji="1" lang="ja-JP" altLang="en-US"/>
          </a:p>
        </p:txBody>
      </p:sp>
      <p:sp>
        <p:nvSpPr>
          <p:cNvPr id="4" name="スライド番号プレースホルダー 3"/>
          <p:cNvSpPr>
            <a:spLocks noGrp="1"/>
          </p:cNvSpPr>
          <p:nvPr>
            <p:ph type="sldNum" sz="quarter" idx="10"/>
          </p:nvPr>
        </p:nvSpPr>
        <p:spPr/>
        <p:txBody>
          <a:bodyPr/>
          <a:lstStyle/>
          <a:p>
            <a:fld id="{3F46E392-D860-A143-9D4C-E1B5912F6373}" type="slidenum">
              <a:rPr kumimoji="1" lang="ja-JP" altLang="en-US" smtClean="0"/>
              <a:t>16</a:t>
            </a:fld>
            <a:endParaRPr kumimoji="1" lang="ja-JP" altLang="en-US"/>
          </a:p>
        </p:txBody>
      </p:sp>
    </p:spTree>
    <p:extLst>
      <p:ext uri="{BB962C8B-B14F-4D97-AF65-F5344CB8AC3E}">
        <p14:creationId xmlns:p14="http://schemas.microsoft.com/office/powerpoint/2010/main" val="158294953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a:t>リモートページグの説明でページアウトインは一連の</a:t>
            </a:r>
          </a:p>
        </p:txBody>
      </p:sp>
      <p:sp>
        <p:nvSpPr>
          <p:cNvPr id="4" name="スライド番号プレースホルダー 3"/>
          <p:cNvSpPr>
            <a:spLocks noGrp="1"/>
          </p:cNvSpPr>
          <p:nvPr>
            <p:ph type="sldNum" sz="quarter" idx="10"/>
          </p:nvPr>
        </p:nvSpPr>
        <p:spPr/>
        <p:txBody>
          <a:bodyPr/>
          <a:lstStyle/>
          <a:p>
            <a:fld id="{3F46E392-D860-A143-9D4C-E1B5912F6373}" type="slidenum">
              <a:rPr kumimoji="1" lang="ja-JP" altLang="en-US" smtClean="0"/>
              <a:t>17</a:t>
            </a:fld>
            <a:endParaRPr kumimoji="1" lang="ja-JP" altLang="en-US"/>
          </a:p>
        </p:txBody>
      </p:sp>
    </p:spTree>
    <p:extLst>
      <p:ext uri="{BB962C8B-B14F-4D97-AF65-F5344CB8AC3E}">
        <p14:creationId xmlns:p14="http://schemas.microsoft.com/office/powerpoint/2010/main" val="227648779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a:t>物理メモリ割り当てを解除　という言葉を使いましょう</a:t>
            </a:r>
          </a:p>
        </p:txBody>
      </p:sp>
      <p:sp>
        <p:nvSpPr>
          <p:cNvPr id="4" name="スライド番号プレースホルダー 3"/>
          <p:cNvSpPr>
            <a:spLocks noGrp="1"/>
          </p:cNvSpPr>
          <p:nvPr>
            <p:ph type="sldNum" sz="quarter" idx="10"/>
          </p:nvPr>
        </p:nvSpPr>
        <p:spPr/>
        <p:txBody>
          <a:bodyPr/>
          <a:lstStyle/>
          <a:p>
            <a:fld id="{3F46E392-D860-A143-9D4C-E1B5912F6373}" type="slidenum">
              <a:rPr kumimoji="1" lang="ja-JP" altLang="en-US" smtClean="0"/>
              <a:t>18</a:t>
            </a:fld>
            <a:endParaRPr kumimoji="1" lang="ja-JP" altLang="en-US"/>
          </a:p>
        </p:txBody>
      </p:sp>
    </p:spTree>
    <p:extLst>
      <p:ext uri="{BB962C8B-B14F-4D97-AF65-F5344CB8AC3E}">
        <p14:creationId xmlns:p14="http://schemas.microsoft.com/office/powerpoint/2010/main" val="144856427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a:t>マイグレーション直後はページイン</a:t>
            </a:r>
            <a:endParaRPr kumimoji="1" lang="en-US" altLang="ja-JP" dirty="0"/>
          </a:p>
          <a:p>
            <a:endParaRPr kumimoji="1" lang="en-US" altLang="ja-JP" dirty="0"/>
          </a:p>
          <a:p>
            <a:r>
              <a:rPr kumimoji="1" lang="ja-JP" altLang="en-US"/>
              <a:t>通常時は差分</a:t>
            </a:r>
            <a:endParaRPr kumimoji="1" lang="en-US" altLang="ja-JP" dirty="0"/>
          </a:p>
          <a:p>
            <a:r>
              <a:rPr kumimoji="1" lang="ja-JP" altLang="en-US"/>
              <a:t>負荷はページインは起こらないはず</a:t>
            </a:r>
            <a:endParaRPr kumimoji="1" lang="en-US" altLang="ja-JP" dirty="0"/>
          </a:p>
          <a:p>
            <a:r>
              <a:rPr kumimoji="1" lang="ja-JP" altLang="en-US"/>
              <a:t>起動後はページングの回数がおおい</a:t>
            </a:r>
            <a:endParaRPr kumimoji="1" lang="en-US" altLang="ja-JP" dirty="0"/>
          </a:p>
        </p:txBody>
      </p:sp>
      <p:sp>
        <p:nvSpPr>
          <p:cNvPr id="4" name="スライド番号プレースホルダー 3"/>
          <p:cNvSpPr>
            <a:spLocks noGrp="1"/>
          </p:cNvSpPr>
          <p:nvPr>
            <p:ph type="sldNum" sz="quarter" idx="10"/>
          </p:nvPr>
        </p:nvSpPr>
        <p:spPr/>
        <p:txBody>
          <a:bodyPr/>
          <a:lstStyle/>
          <a:p>
            <a:fld id="{3F46E392-D860-A143-9D4C-E1B5912F6373}" type="slidenum">
              <a:rPr kumimoji="1" lang="ja-JP" altLang="en-US" smtClean="0"/>
              <a:t>21</a:t>
            </a:fld>
            <a:endParaRPr kumimoji="1" lang="ja-JP" altLang="en-US"/>
          </a:p>
        </p:txBody>
      </p:sp>
    </p:spTree>
    <p:extLst>
      <p:ext uri="{BB962C8B-B14F-4D97-AF65-F5344CB8AC3E}">
        <p14:creationId xmlns:p14="http://schemas.microsoft.com/office/powerpoint/2010/main" val="265947734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a:t>メモリの分割時に未使用メモリを優先してサブホストへ送るように実装　リモートページング優先なら</a:t>
            </a:r>
            <a:endParaRPr kumimoji="1" lang="en-US" altLang="ja-JP" dirty="0"/>
          </a:p>
          <a:p>
            <a:endParaRPr kumimoji="1" lang="en-US" altLang="ja-JP" dirty="0"/>
          </a:p>
          <a:p>
            <a:r>
              <a:rPr kumimoji="1" lang="ja-JP" altLang="en-US"/>
              <a:t>サブホストに転送することで転送の並列優先</a:t>
            </a:r>
            <a:endParaRPr kumimoji="1" lang="en-US" altLang="ja-JP" dirty="0"/>
          </a:p>
        </p:txBody>
      </p:sp>
      <p:sp>
        <p:nvSpPr>
          <p:cNvPr id="4" name="スライド番号プレースホルダー 3"/>
          <p:cNvSpPr>
            <a:spLocks noGrp="1"/>
          </p:cNvSpPr>
          <p:nvPr>
            <p:ph type="sldNum" sz="quarter" idx="10"/>
          </p:nvPr>
        </p:nvSpPr>
        <p:spPr/>
        <p:txBody>
          <a:bodyPr/>
          <a:lstStyle/>
          <a:p>
            <a:fld id="{3F46E392-D860-A143-9D4C-E1B5912F6373}" type="slidenum">
              <a:rPr kumimoji="1" lang="ja-JP" altLang="en-US" smtClean="0"/>
              <a:t>22</a:t>
            </a:fld>
            <a:endParaRPr kumimoji="1" lang="ja-JP" altLang="en-US"/>
          </a:p>
        </p:txBody>
      </p:sp>
    </p:spTree>
    <p:extLst>
      <p:ext uri="{BB962C8B-B14F-4D97-AF65-F5344CB8AC3E}">
        <p14:creationId xmlns:p14="http://schemas.microsoft.com/office/powerpoint/2010/main" val="2822674737"/>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3F46E392-D860-A143-9D4C-E1B5912F6373}" type="slidenum">
              <a:rPr kumimoji="1" lang="ja-JP" altLang="en-US" smtClean="0"/>
              <a:t>24</a:t>
            </a:fld>
            <a:endParaRPr kumimoji="1" lang="ja-JP" altLang="en-US"/>
          </a:p>
        </p:txBody>
      </p:sp>
    </p:spTree>
    <p:extLst>
      <p:ext uri="{BB962C8B-B14F-4D97-AF65-F5344CB8AC3E}">
        <p14:creationId xmlns:p14="http://schemas.microsoft.com/office/powerpoint/2010/main" val="378186849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dirty="0"/>
              <a:t>VM</a:t>
            </a:r>
            <a:r>
              <a:rPr kumimoji="1" lang="ja-JP" altLang="en-US"/>
              <a:t>の運用には</a:t>
            </a:r>
            <a:r>
              <a:rPr kumimoji="1" lang="en-US" altLang="ja-JP" dirty="0"/>
              <a:t>VM</a:t>
            </a:r>
            <a:r>
              <a:rPr kumimoji="1" lang="ja-JP" altLang="en-US"/>
              <a:t>マイグレーションという技術が利用されています</a:t>
            </a:r>
            <a:endParaRPr kumimoji="1" lang="en-US" altLang="ja-JP" dirty="0"/>
          </a:p>
          <a:p>
            <a:endParaRPr kumimoji="1" lang="en-US" altLang="ja-JP" dirty="0"/>
          </a:p>
          <a:p>
            <a:r>
              <a:rPr kumimoji="1" lang="ja-JP" altLang="en-US"/>
              <a:t>メンテンなんすや障害対策として</a:t>
            </a:r>
            <a:endParaRPr kumimoji="1" lang="en-US" altLang="ja-JP" dirty="0"/>
          </a:p>
          <a:p>
            <a:endParaRPr kumimoji="1" lang="en-US" altLang="ja-JP" dirty="0"/>
          </a:p>
          <a:p>
            <a:r>
              <a:rPr kumimoji="1" lang="en-US" altLang="ja-JP" dirty="0"/>
              <a:t>VM</a:t>
            </a:r>
            <a:r>
              <a:rPr kumimoji="1" lang="ja-JP" altLang="en-US"/>
              <a:t>のサイズ分の</a:t>
            </a:r>
            <a:endParaRPr kumimoji="1" lang="en-US" altLang="ja-JP" dirty="0"/>
          </a:p>
          <a:p>
            <a:endParaRPr kumimoji="1" lang="ja-JP" altLang="en-US"/>
          </a:p>
        </p:txBody>
      </p:sp>
      <p:sp>
        <p:nvSpPr>
          <p:cNvPr id="4" name="スライド番号プレースホルダー 3"/>
          <p:cNvSpPr>
            <a:spLocks noGrp="1"/>
          </p:cNvSpPr>
          <p:nvPr>
            <p:ph type="sldNum" sz="quarter" idx="10"/>
          </p:nvPr>
        </p:nvSpPr>
        <p:spPr/>
        <p:txBody>
          <a:bodyPr/>
          <a:lstStyle/>
          <a:p>
            <a:fld id="{3F46E392-D860-A143-9D4C-E1B5912F6373}" type="slidenum">
              <a:rPr kumimoji="1" lang="ja-JP" altLang="en-US" smtClean="0"/>
              <a:t>3</a:t>
            </a:fld>
            <a:endParaRPr kumimoji="1" lang="ja-JP" altLang="en-US"/>
          </a:p>
        </p:txBody>
      </p:sp>
    </p:spTree>
    <p:extLst>
      <p:ext uri="{BB962C8B-B14F-4D97-AF65-F5344CB8AC3E}">
        <p14:creationId xmlns:p14="http://schemas.microsoft.com/office/powerpoint/2010/main" val="3701537100"/>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a:solidFill>
                  <a:srgbClr val="FF0000"/>
                </a:solidFill>
              </a:rPr>
              <a:t>同じホストに送る場合でないと転送を省略できない</a:t>
            </a:r>
            <a:r>
              <a:rPr lang="ja-JP" altLang="en-US">
                <a:solidFill>
                  <a:srgbClr val="FF0000"/>
                </a:solidFill>
              </a:rPr>
              <a:t>ということ</a:t>
            </a:r>
            <a:endParaRPr lang="en-US" altLang="ja-JP" dirty="0">
              <a:solidFill>
                <a:srgbClr val="FF0000"/>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a:solidFill>
                  <a:srgbClr val="FF0000"/>
                </a:solidFill>
              </a:rPr>
              <a:t>書き込みを検知すること</a:t>
            </a:r>
            <a:endParaRPr lang="en-US" altLang="ja-JP" dirty="0">
              <a:solidFill>
                <a:srgbClr val="FF0000"/>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a:solidFill>
                  <a:srgbClr val="FF0000"/>
                </a:solidFill>
              </a:rPr>
              <a:t>まとめて</a:t>
            </a:r>
            <a:endParaRPr lang="en-US" altLang="ja-JP" dirty="0">
              <a:solidFill>
                <a:srgbClr val="FF0000"/>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altLang="ja-JP" dirty="0">
                <a:solidFill>
                  <a:srgbClr val="FF0000"/>
                </a:solidFill>
              </a:rPr>
              <a:t>OS</a:t>
            </a:r>
            <a:r>
              <a:rPr lang="ja-JP" altLang="en-US">
                <a:solidFill>
                  <a:srgbClr val="FF0000"/>
                </a:solidFill>
              </a:rPr>
              <a:t>の情報を取得することでオーバヘッドの削減可能</a:t>
            </a:r>
            <a:endParaRPr lang="en-US" altLang="ja-JP" dirty="0">
              <a:solidFill>
                <a:srgbClr val="FF0000"/>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dirty="0">
              <a:solidFill>
                <a:srgbClr val="FF0000"/>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a:solidFill>
                  <a:srgbClr val="FF0000"/>
                </a:solidFill>
              </a:rPr>
              <a:t>探索を分割して行う</a:t>
            </a:r>
          </a:p>
          <a:p>
            <a:endParaRPr kumimoji="1" lang="ja-JP" altLang="en-US"/>
          </a:p>
        </p:txBody>
      </p:sp>
      <p:sp>
        <p:nvSpPr>
          <p:cNvPr id="4" name="スライド番号プレースホルダー 3"/>
          <p:cNvSpPr>
            <a:spLocks noGrp="1"/>
          </p:cNvSpPr>
          <p:nvPr>
            <p:ph type="sldNum" sz="quarter" idx="10"/>
          </p:nvPr>
        </p:nvSpPr>
        <p:spPr/>
        <p:txBody>
          <a:bodyPr/>
          <a:lstStyle/>
          <a:p>
            <a:fld id="{3F46E392-D860-A143-9D4C-E1B5912F6373}" type="slidenum">
              <a:rPr kumimoji="1" lang="ja-JP" altLang="en-US" smtClean="0"/>
              <a:t>25</a:t>
            </a:fld>
            <a:endParaRPr kumimoji="1" lang="ja-JP" altLang="en-US"/>
          </a:p>
        </p:txBody>
      </p:sp>
    </p:spTree>
    <p:extLst>
      <p:ext uri="{BB962C8B-B14F-4D97-AF65-F5344CB8AC3E}">
        <p14:creationId xmlns:p14="http://schemas.microsoft.com/office/powerpoint/2010/main" val="3264819603"/>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dirty="0"/>
              <a:t>VM</a:t>
            </a:r>
            <a:r>
              <a:rPr kumimoji="1" lang="ja-JP" altLang="en-US"/>
              <a:t>のメモリの大きさに比例して探索時間は長くなる</a:t>
            </a:r>
          </a:p>
        </p:txBody>
      </p:sp>
      <p:sp>
        <p:nvSpPr>
          <p:cNvPr id="4" name="スライド番号プレースホルダー 3"/>
          <p:cNvSpPr>
            <a:spLocks noGrp="1"/>
          </p:cNvSpPr>
          <p:nvPr>
            <p:ph type="sldNum" sz="quarter" idx="10"/>
          </p:nvPr>
        </p:nvSpPr>
        <p:spPr/>
        <p:txBody>
          <a:bodyPr/>
          <a:lstStyle/>
          <a:p>
            <a:fld id="{3F46E392-D860-A143-9D4C-E1B5912F6373}" type="slidenum">
              <a:rPr kumimoji="1" lang="ja-JP" altLang="en-US" smtClean="0"/>
              <a:t>26</a:t>
            </a:fld>
            <a:endParaRPr kumimoji="1" lang="ja-JP" altLang="en-US"/>
          </a:p>
        </p:txBody>
      </p:sp>
    </p:spTree>
    <p:extLst>
      <p:ext uri="{BB962C8B-B14F-4D97-AF65-F5344CB8AC3E}">
        <p14:creationId xmlns:p14="http://schemas.microsoft.com/office/powerpoint/2010/main" val="344229781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a:t>ページインとページアウトが対となっている</a:t>
            </a:r>
            <a:endParaRPr kumimoji="1" lang="en-US" altLang="ja-JP" dirty="0"/>
          </a:p>
          <a:p>
            <a:endParaRPr kumimoji="1" lang="en-US" altLang="ja-JP" dirty="0"/>
          </a:p>
          <a:p>
            <a:r>
              <a:rPr kumimoji="1" lang="ja-JP" altLang="en-US"/>
              <a:t>ページアウトは仮想</a:t>
            </a:r>
            <a:r>
              <a:rPr kumimoji="1" lang="en-US" altLang="ja-JP" dirty="0"/>
              <a:t>CPU</a:t>
            </a:r>
            <a:r>
              <a:rPr kumimoji="1" lang="ja-JP" altLang="en-US"/>
              <a:t>を停止する必要はないが，</a:t>
            </a:r>
            <a:r>
              <a:rPr kumimoji="1" lang="en-US" altLang="ja-JP" dirty="0"/>
              <a:t>〜</a:t>
            </a:r>
            <a:endParaRPr kumimoji="1" lang="ja-JP" altLang="en-US"/>
          </a:p>
        </p:txBody>
      </p:sp>
      <p:sp>
        <p:nvSpPr>
          <p:cNvPr id="4" name="スライド番号プレースホルダー 3"/>
          <p:cNvSpPr>
            <a:spLocks noGrp="1"/>
          </p:cNvSpPr>
          <p:nvPr>
            <p:ph type="sldNum" sz="quarter" idx="10"/>
          </p:nvPr>
        </p:nvSpPr>
        <p:spPr/>
        <p:txBody>
          <a:bodyPr/>
          <a:lstStyle/>
          <a:p>
            <a:fld id="{3F46E392-D860-A143-9D4C-E1B5912F6373}" type="slidenum">
              <a:rPr kumimoji="1" lang="ja-JP" altLang="en-US" smtClean="0"/>
              <a:t>5</a:t>
            </a:fld>
            <a:endParaRPr kumimoji="1" lang="ja-JP" altLang="en-US"/>
          </a:p>
        </p:txBody>
      </p:sp>
    </p:spTree>
    <p:extLst>
      <p:ext uri="{BB962C8B-B14F-4D97-AF65-F5344CB8AC3E}">
        <p14:creationId xmlns:p14="http://schemas.microsoft.com/office/powerpoint/2010/main" val="193247122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a:solidFill>
                  <a:srgbClr val="FF0000"/>
                </a:solidFill>
              </a:rPr>
              <a:t>「分割マイグレーションとリモートページングの性能を向上させるために、</a:t>
            </a:r>
            <a:r>
              <a:rPr kumimoji="1" lang="ja-JP" altLang="en-US">
                <a:solidFill>
                  <a:srgbClr val="FF0000"/>
                </a:solidFill>
              </a:rPr>
              <a:t>本研究では未使用メモリに着目した</a:t>
            </a:r>
            <a:r>
              <a:rPr lang="ja-JP" altLang="en-US">
                <a:solidFill>
                  <a:srgbClr val="FF0000"/>
                </a:solidFill>
              </a:rPr>
              <a:t>。</a:t>
            </a:r>
            <a:r>
              <a:rPr lang="en-US" altLang="ja-JP" dirty="0">
                <a:solidFill>
                  <a:srgbClr val="FF0000"/>
                </a:solidFill>
              </a:rPr>
              <a:t>VM</a:t>
            </a:r>
            <a:r>
              <a:rPr lang="ja-JP" altLang="en-US">
                <a:solidFill>
                  <a:srgbClr val="FF0000"/>
                </a:solidFill>
              </a:rPr>
              <a:t>のメモリの中には使われていない領域が存在することも多い。例えば、</a:t>
            </a:r>
            <a:r>
              <a:rPr lang="en-US" altLang="ja-JP" dirty="0">
                <a:solidFill>
                  <a:srgbClr val="FF0000"/>
                </a:solidFill>
              </a:rPr>
              <a:t>...</a:t>
            </a:r>
            <a:r>
              <a:rPr lang="ja-JP" altLang="en-US">
                <a:solidFill>
                  <a:srgbClr val="FF0000"/>
                </a:solidFill>
              </a:rPr>
              <a:t>。従来システムはこのような未使用メモリを考慮していない。</a:t>
            </a:r>
            <a:r>
              <a:rPr kumimoji="1" lang="ja-JP" altLang="en-US">
                <a:solidFill>
                  <a:srgbClr val="FF0000"/>
                </a:solidFill>
              </a:rPr>
              <a:t>」と説明。</a:t>
            </a:r>
            <a:endParaRPr kumimoji="1" lang="en-US" altLang="ja-JP" dirty="0">
              <a:solidFill>
                <a:srgbClr val="FF0000"/>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dirty="0">
              <a:solidFill>
                <a:srgbClr val="FF0000"/>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dirty="0">
                <a:solidFill>
                  <a:srgbClr val="FF0000"/>
                </a:solidFill>
              </a:rPr>
              <a:t>OS</a:t>
            </a:r>
            <a:r>
              <a:rPr kumimoji="1" lang="ja-JP" altLang="en-US">
                <a:solidFill>
                  <a:srgbClr val="FF0000"/>
                </a:solidFill>
              </a:rPr>
              <a:t>の起動中</a:t>
            </a:r>
          </a:p>
          <a:p>
            <a:endParaRPr kumimoji="1" lang="en-US" altLang="ja-JP" dirty="0"/>
          </a:p>
          <a:p>
            <a:endParaRPr kumimoji="1" lang="en-US" altLang="ja-JP" dirty="0"/>
          </a:p>
          <a:p>
            <a:r>
              <a:rPr kumimoji="1" lang="ja-JP" altLang="en-US"/>
              <a:t>これらが先ほど説明したオーバヘッドの原因の一つである</a:t>
            </a:r>
            <a:endParaRPr kumimoji="1" lang="en-US" altLang="ja-JP" dirty="0"/>
          </a:p>
          <a:p>
            <a:endParaRPr kumimoji="1" lang="ja-JP" altLang="en-US"/>
          </a:p>
        </p:txBody>
      </p:sp>
      <p:sp>
        <p:nvSpPr>
          <p:cNvPr id="4" name="スライド番号プレースホルダー 3"/>
          <p:cNvSpPr>
            <a:spLocks noGrp="1"/>
          </p:cNvSpPr>
          <p:nvPr>
            <p:ph type="sldNum" sz="quarter" idx="10"/>
          </p:nvPr>
        </p:nvSpPr>
        <p:spPr/>
        <p:txBody>
          <a:bodyPr/>
          <a:lstStyle/>
          <a:p>
            <a:fld id="{3F46E392-D860-A143-9D4C-E1B5912F6373}" type="slidenum">
              <a:rPr kumimoji="1" lang="ja-JP" altLang="en-US" smtClean="0"/>
              <a:t>6</a:t>
            </a:fld>
            <a:endParaRPr kumimoji="1" lang="ja-JP" altLang="en-US"/>
          </a:p>
        </p:txBody>
      </p:sp>
    </p:spTree>
    <p:extLst>
      <p:ext uri="{BB962C8B-B14F-4D97-AF65-F5344CB8AC3E}">
        <p14:creationId xmlns:p14="http://schemas.microsoft.com/office/powerpoint/2010/main" val="63655341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a:t>赤　黄色のメモリ説明</a:t>
            </a:r>
            <a:endParaRPr kumimoji="1" lang="en-US" altLang="ja-JP" dirty="0"/>
          </a:p>
          <a:p>
            <a:endParaRPr kumimoji="1" lang="ja-JP" altLang="en-US"/>
          </a:p>
        </p:txBody>
      </p:sp>
      <p:sp>
        <p:nvSpPr>
          <p:cNvPr id="4" name="スライド番号プレースホルダー 3"/>
          <p:cNvSpPr>
            <a:spLocks noGrp="1"/>
          </p:cNvSpPr>
          <p:nvPr>
            <p:ph type="sldNum" sz="quarter" idx="10"/>
          </p:nvPr>
        </p:nvSpPr>
        <p:spPr/>
        <p:txBody>
          <a:bodyPr/>
          <a:lstStyle/>
          <a:p>
            <a:fld id="{3F46E392-D860-A143-9D4C-E1B5912F6373}" type="slidenum">
              <a:rPr kumimoji="1" lang="ja-JP" altLang="en-US" smtClean="0"/>
              <a:t>7</a:t>
            </a:fld>
            <a:endParaRPr kumimoji="1" lang="ja-JP" altLang="en-US"/>
          </a:p>
        </p:txBody>
      </p:sp>
    </p:spTree>
    <p:extLst>
      <p:ext uri="{BB962C8B-B14F-4D97-AF65-F5344CB8AC3E}">
        <p14:creationId xmlns:p14="http://schemas.microsoft.com/office/powerpoint/2010/main" val="218185897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3F46E392-D860-A143-9D4C-E1B5912F6373}" type="slidenum">
              <a:rPr kumimoji="1" lang="ja-JP" altLang="en-US" smtClean="0"/>
              <a:t>8</a:t>
            </a:fld>
            <a:endParaRPr kumimoji="1" lang="ja-JP" altLang="en-US"/>
          </a:p>
        </p:txBody>
      </p:sp>
    </p:spTree>
    <p:extLst>
      <p:ext uri="{BB962C8B-B14F-4D97-AF65-F5344CB8AC3E}">
        <p14:creationId xmlns:p14="http://schemas.microsoft.com/office/powerpoint/2010/main" val="281237905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3F46E392-D860-A143-9D4C-E1B5912F6373}" type="slidenum">
              <a:rPr kumimoji="1" lang="ja-JP" altLang="en-US" smtClean="0"/>
              <a:t>9</a:t>
            </a:fld>
            <a:endParaRPr kumimoji="1" lang="ja-JP" altLang="en-US"/>
          </a:p>
        </p:txBody>
      </p:sp>
    </p:spTree>
    <p:extLst>
      <p:ext uri="{BB962C8B-B14F-4D97-AF65-F5344CB8AC3E}">
        <p14:creationId xmlns:p14="http://schemas.microsoft.com/office/powerpoint/2010/main" val="133803101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a:t>ページイン・ページアウトは行うが，データ転送のみ省略したという説明にする</a:t>
            </a:r>
            <a:endParaRPr kumimoji="1" lang="en-US" altLang="ja-JP" dirty="0"/>
          </a:p>
          <a:p>
            <a:endParaRPr kumimoji="1" lang="ja-JP" altLang="en-US"/>
          </a:p>
        </p:txBody>
      </p:sp>
      <p:sp>
        <p:nvSpPr>
          <p:cNvPr id="4" name="スライド番号プレースホルダー 3"/>
          <p:cNvSpPr>
            <a:spLocks noGrp="1"/>
          </p:cNvSpPr>
          <p:nvPr>
            <p:ph type="sldNum" sz="quarter" idx="10"/>
          </p:nvPr>
        </p:nvSpPr>
        <p:spPr/>
        <p:txBody>
          <a:bodyPr/>
          <a:lstStyle/>
          <a:p>
            <a:fld id="{3F46E392-D860-A143-9D4C-E1B5912F6373}" type="slidenum">
              <a:rPr kumimoji="1" lang="ja-JP" altLang="en-US" smtClean="0"/>
              <a:t>10</a:t>
            </a:fld>
            <a:endParaRPr kumimoji="1" lang="ja-JP" altLang="en-US"/>
          </a:p>
        </p:txBody>
      </p:sp>
    </p:spTree>
    <p:extLst>
      <p:ext uri="{BB962C8B-B14F-4D97-AF65-F5344CB8AC3E}">
        <p14:creationId xmlns:p14="http://schemas.microsoft.com/office/powerpoint/2010/main" val="359276110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dirty="0"/>
              <a:t>VM</a:t>
            </a:r>
            <a:r>
              <a:rPr kumimoji="1" lang="ja-JP" altLang="en-US"/>
              <a:t>の</a:t>
            </a:r>
            <a:r>
              <a:rPr kumimoji="1" lang="en-US" altLang="ja-JP" dirty="0"/>
              <a:t>OS</a:t>
            </a:r>
            <a:r>
              <a:rPr kumimoji="1" lang="ja-JP" altLang="en-US"/>
              <a:t>の情報などの核となる情報は従来通り転送を行う</a:t>
            </a:r>
            <a:endParaRPr kumimoji="1" lang="en-US" altLang="ja-JP" dirty="0"/>
          </a:p>
          <a:p>
            <a:r>
              <a:rPr kumimoji="1" lang="en-US" altLang="ja-JP" dirty="0"/>
              <a:t>VM</a:t>
            </a:r>
            <a:r>
              <a:rPr kumimoji="1" lang="ja-JP" altLang="en-US"/>
              <a:t>のメモリデータの転送に変更を加えた</a:t>
            </a:r>
            <a:endParaRPr kumimoji="1" lang="en-US" altLang="ja-JP" dirty="0"/>
          </a:p>
          <a:p>
            <a:endParaRPr kumimoji="1" lang="en-US" altLang="ja-JP" dirty="0"/>
          </a:p>
          <a:p>
            <a:endParaRPr kumimoji="1" lang="en-US" altLang="ja-JP" dirty="0"/>
          </a:p>
          <a:p>
            <a:endParaRPr kumimoji="1" lang="ja-JP" altLang="en-US"/>
          </a:p>
        </p:txBody>
      </p:sp>
      <p:sp>
        <p:nvSpPr>
          <p:cNvPr id="4" name="スライド番号プレースホルダー 3"/>
          <p:cNvSpPr>
            <a:spLocks noGrp="1"/>
          </p:cNvSpPr>
          <p:nvPr>
            <p:ph type="sldNum" sz="quarter" idx="10"/>
          </p:nvPr>
        </p:nvSpPr>
        <p:spPr/>
        <p:txBody>
          <a:bodyPr/>
          <a:lstStyle/>
          <a:p>
            <a:fld id="{3F46E392-D860-A143-9D4C-E1B5912F6373}" type="slidenum">
              <a:rPr kumimoji="1" lang="ja-JP" altLang="en-US" smtClean="0"/>
              <a:t>11</a:t>
            </a:fld>
            <a:endParaRPr kumimoji="1" lang="ja-JP" altLang="en-US"/>
          </a:p>
        </p:txBody>
      </p:sp>
    </p:spTree>
    <p:extLst>
      <p:ext uri="{BB962C8B-B14F-4D97-AF65-F5344CB8AC3E}">
        <p14:creationId xmlns:p14="http://schemas.microsoft.com/office/powerpoint/2010/main" val="416909048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u="none">
                <a:latin typeface="+mj-ea"/>
                <a:ea typeface="+mj-ea"/>
              </a:defRPr>
            </a:lvl1pPr>
          </a:lstStyle>
          <a:p>
            <a:r>
              <a:rPr lang="ja-JP" altLang="en-US" dirty="0"/>
              <a:t>マスター タイトルの書式設定</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baseline="0">
                <a:latin typeface="+mj-ea"/>
                <a:ea typeface="+mj-ea"/>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lvl1pPr>
              <a:defRPr>
                <a:latin typeface="+mj-ea"/>
                <a:ea typeface="+mj-ea"/>
              </a:defRPr>
            </a:lvl1pPr>
          </a:lstStyle>
          <a:p>
            <a:fld id="{C80AFA99-0C9E-8B4D-8ED7-C6B448BBE24F}" type="datetime1">
              <a:rPr lang="ja-JP" altLang="en-US" smtClean="0"/>
              <a:t>2019/5/29</a:t>
            </a:fld>
            <a:endParaRPr lang="ja-JP" altLang="en-US"/>
          </a:p>
        </p:txBody>
      </p:sp>
      <p:sp>
        <p:nvSpPr>
          <p:cNvPr id="5" name="Footer Placeholder 4"/>
          <p:cNvSpPr>
            <a:spLocks noGrp="1"/>
          </p:cNvSpPr>
          <p:nvPr>
            <p:ph type="ftr" sz="quarter" idx="11"/>
          </p:nvPr>
        </p:nvSpPr>
        <p:spPr/>
        <p:txBody>
          <a:bodyPr/>
          <a:lstStyle>
            <a:lvl1pPr>
              <a:defRPr>
                <a:latin typeface="+mj-ea"/>
                <a:ea typeface="+mj-ea"/>
              </a:defRPr>
            </a:lvl1pPr>
          </a:lstStyle>
          <a:p>
            <a:endParaRPr lang="ja-JP" altLang="en-US"/>
          </a:p>
        </p:txBody>
      </p:sp>
      <p:sp>
        <p:nvSpPr>
          <p:cNvPr id="6" name="Slide Number Placeholder 5"/>
          <p:cNvSpPr>
            <a:spLocks noGrp="1"/>
          </p:cNvSpPr>
          <p:nvPr>
            <p:ph type="sldNum" sz="quarter" idx="12"/>
          </p:nvPr>
        </p:nvSpPr>
        <p:spPr/>
        <p:txBody>
          <a:bodyPr/>
          <a:lstStyle>
            <a:lvl1pPr>
              <a:defRPr>
                <a:latin typeface="+mj-ea"/>
                <a:ea typeface="+mj-ea"/>
              </a:defRPr>
            </a:lvl1pPr>
          </a:lstStyle>
          <a:p>
            <a:fld id="{0A8AAA2D-9842-0044-AF36-3F48C3C39054}" type="slidenum">
              <a:rPr lang="ja-JP" altLang="en-US" smtClean="0"/>
              <a:pPr/>
              <a:t>‹#›</a:t>
            </a:fld>
            <a:endParaRPr lang="ja-JP" altLang="en-US"/>
          </a:p>
        </p:txBody>
      </p:sp>
    </p:spTree>
    <p:extLst>
      <p:ext uri="{BB962C8B-B14F-4D97-AF65-F5344CB8AC3E}">
        <p14:creationId xmlns:p14="http://schemas.microsoft.com/office/powerpoint/2010/main" val="383418537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795BDE29-A32B-C44D-B267-14B706C64761}" type="datetime1">
              <a:rPr kumimoji="1" lang="ja-JP" altLang="en-US" smtClean="0"/>
              <a:t>2019/5/29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0A8AAA2D-9842-0044-AF36-3F48C3C39054}" type="slidenum">
              <a:rPr kumimoji="1" lang="ja-JP" altLang="en-US" smtClean="0"/>
              <a:t>‹#›</a:t>
            </a:fld>
            <a:endParaRPr kumimoji="1" lang="ja-JP" altLang="en-US"/>
          </a:p>
        </p:txBody>
      </p:sp>
    </p:spTree>
    <p:extLst>
      <p:ext uri="{BB962C8B-B14F-4D97-AF65-F5344CB8AC3E}">
        <p14:creationId xmlns:p14="http://schemas.microsoft.com/office/powerpoint/2010/main" val="4823840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28650" y="162838"/>
            <a:ext cx="7886700" cy="1325563"/>
          </a:xfrm>
        </p:spPr>
        <p:txBody>
          <a:bodyPr/>
          <a:lstStyle>
            <a:lvl1pPr>
              <a:defRPr baseline="0">
                <a:latin typeface="Arial" panose="020B0604020202020204" pitchFamily="34" charset="0"/>
              </a:defRPr>
            </a:lvl1pPr>
          </a:lstStyle>
          <a:p>
            <a:r>
              <a:rPr lang="ja-JP" altLang="en-US"/>
              <a:t>マスター タイトルの書式設定</a:t>
            </a:r>
            <a:endParaRPr lang="en-US" dirty="0"/>
          </a:p>
        </p:txBody>
      </p:sp>
      <p:sp>
        <p:nvSpPr>
          <p:cNvPr id="3" name="Content Placeholder 2"/>
          <p:cNvSpPr>
            <a:spLocks noGrp="1"/>
          </p:cNvSpPr>
          <p:nvPr>
            <p:ph idx="1"/>
          </p:nvPr>
        </p:nvSpPr>
        <p:spPr>
          <a:xfrm>
            <a:off x="628650" y="1488401"/>
            <a:ext cx="7886700" cy="4351338"/>
          </a:xfrm>
        </p:spPr>
        <p:txBody>
          <a:bodyPr/>
          <a:lstStyle>
            <a:lvl1pPr marL="228600" indent="-228600">
              <a:buFont typeface="Wingdings" pitchFamily="2" charset="2"/>
              <a:buChar char="l"/>
              <a:defRPr baseline="0">
                <a:latin typeface="Arial" panose="020B0604020202020204" pitchFamily="34" charset="0"/>
                <a:ea typeface="+mj-ea"/>
              </a:defRPr>
            </a:lvl1pPr>
            <a:lvl2pPr marL="685800" indent="-228600">
              <a:buFont typeface="Wingdings" pitchFamily="2" charset="2"/>
              <a:buChar char="Ø"/>
              <a:defRPr baseline="0">
                <a:latin typeface="+mn-ea"/>
                <a:ea typeface="+mj-ea"/>
              </a:defRPr>
            </a:lvl2pPr>
            <a:lvl3pPr marL="1143000" indent="-228600">
              <a:buFont typeface="Arial" panose="020B0604020202020204" pitchFamily="34" charset="0"/>
              <a:buChar char="•"/>
              <a:defRPr baseline="0">
                <a:latin typeface="+mn-ea"/>
                <a:ea typeface="+mj-ea"/>
              </a:defRPr>
            </a:lvl3pPr>
            <a:lvl4pPr>
              <a:defRPr baseline="0">
                <a:ea typeface="+mj-ea"/>
              </a:defRPr>
            </a:lvl4pPr>
            <a:lvl5pPr>
              <a:defRPr baseline="0">
                <a:ea typeface="+mj-ea"/>
              </a:defRPr>
            </a:lvl5pPr>
          </a:lstStyle>
          <a:p>
            <a:pPr lvl="0"/>
            <a:r>
              <a:rPr lang="ja-JP" altLang="en-US"/>
              <a:t>マスター テキストの書式設定</a:t>
            </a:r>
          </a:p>
          <a:p>
            <a:pPr lvl="1"/>
            <a:r>
              <a:rPr lang="ja-JP" altLang="en-US"/>
              <a:t>第 </a:t>
            </a:r>
            <a:r>
              <a:rPr lang="en-US" altLang="ja-JP" dirty="0"/>
              <a:t>2 </a:t>
            </a:r>
            <a:r>
              <a:rPr lang="ja-JP" altLang="en-US"/>
              <a:t>レベル</a:t>
            </a:r>
          </a:p>
          <a:p>
            <a:pPr lvl="2"/>
            <a:r>
              <a:rPr lang="ja-JP" altLang="en-US"/>
              <a:t>第 </a:t>
            </a:r>
            <a:r>
              <a:rPr lang="en-US" altLang="ja-JP" dirty="0"/>
              <a:t>3 </a:t>
            </a:r>
            <a:r>
              <a:rPr lang="ja-JP" altLang="en-US"/>
              <a:t>レベル</a:t>
            </a:r>
          </a:p>
          <a:p>
            <a:pPr lvl="3"/>
            <a:r>
              <a:rPr lang="ja-JP" altLang="en-US"/>
              <a:t>第 </a:t>
            </a:r>
            <a:r>
              <a:rPr lang="en-US" altLang="ja-JP" dirty="0"/>
              <a:t>4 </a:t>
            </a:r>
            <a:r>
              <a:rPr lang="ja-JP" altLang="en-US"/>
              <a:t>レベル</a:t>
            </a:r>
          </a:p>
          <a:p>
            <a:pPr lvl="4"/>
            <a:r>
              <a:rPr lang="ja-JP" altLang="en-US"/>
              <a:t>第 </a:t>
            </a:r>
            <a:r>
              <a:rPr lang="en-US" altLang="ja-JP" dirty="0"/>
              <a:t>5 </a:t>
            </a:r>
            <a:r>
              <a:rPr lang="ja-JP" altLang="en-US"/>
              <a:t>レベル</a:t>
            </a:r>
            <a:endParaRPr lang="en-US" dirty="0"/>
          </a:p>
        </p:txBody>
      </p:sp>
      <p:sp>
        <p:nvSpPr>
          <p:cNvPr id="4" name="Date Placeholder 3"/>
          <p:cNvSpPr>
            <a:spLocks noGrp="1"/>
          </p:cNvSpPr>
          <p:nvPr>
            <p:ph type="dt" sz="half" idx="10"/>
          </p:nvPr>
        </p:nvSpPr>
        <p:spPr/>
        <p:txBody>
          <a:bodyPr/>
          <a:lstStyle/>
          <a:p>
            <a:fld id="{5CD0EBC2-18B5-CE42-ACBF-AE27BCB78484}" type="datetime1">
              <a:rPr kumimoji="1" lang="ja-JP" altLang="en-US" smtClean="0"/>
              <a:t>2019/5/29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a:xfrm>
            <a:off x="7086600" y="6356351"/>
            <a:ext cx="2057400" cy="365125"/>
          </a:xfrm>
        </p:spPr>
        <p:txBody>
          <a:bodyPr/>
          <a:lstStyle>
            <a:lvl1pPr algn="r">
              <a:defRPr/>
            </a:lvl1pPr>
          </a:lstStyle>
          <a:p>
            <a:fld id="{0A8AAA2D-9842-0044-AF36-3F48C3C39054}" type="slidenum">
              <a:rPr lang="ja-JP" altLang="en-US" smtClean="0"/>
              <a:pPr/>
              <a:t>‹#›</a:t>
            </a:fld>
            <a:endParaRPr lang="ja-JP" altLang="en-US"/>
          </a:p>
        </p:txBody>
      </p:sp>
    </p:spTree>
    <p:extLst>
      <p:ext uri="{BB962C8B-B14F-4D97-AF65-F5344CB8AC3E}">
        <p14:creationId xmlns:p14="http://schemas.microsoft.com/office/powerpoint/2010/main" val="247491193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E4C52C7A-5D55-7644-AA0A-96CE3ACF66E2}" type="datetime1">
              <a:rPr kumimoji="1" lang="ja-JP" altLang="en-US" smtClean="0"/>
              <a:t>2019/5/29</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0A8AAA2D-9842-0044-AF36-3F48C3C39054}" type="slidenum">
              <a:rPr kumimoji="1" lang="ja-JP" altLang="en-US" smtClean="0"/>
              <a:t>‹#›</a:t>
            </a:fld>
            <a:endParaRPr kumimoji="1" lang="ja-JP" altLang="en-US"/>
          </a:p>
        </p:txBody>
      </p:sp>
    </p:spTree>
    <p:extLst>
      <p:ext uri="{BB962C8B-B14F-4D97-AF65-F5344CB8AC3E}">
        <p14:creationId xmlns:p14="http://schemas.microsoft.com/office/powerpoint/2010/main" val="36859507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29842" y="2505075"/>
            <a:ext cx="3868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4629150" y="2505075"/>
            <a:ext cx="3887391"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2A07ADF2-6C99-8C49-A597-568EEE99A620}" type="datetime1">
              <a:rPr kumimoji="1" lang="ja-JP" altLang="en-US" smtClean="0"/>
              <a:t>2019/5/29</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0A8AAA2D-9842-0044-AF36-3F48C3C39054}" type="slidenum">
              <a:rPr kumimoji="1" lang="ja-JP" altLang="en-US" smtClean="0"/>
              <a:t>‹#›</a:t>
            </a:fld>
            <a:endParaRPr kumimoji="1" lang="ja-JP" altLang="en-US"/>
          </a:p>
        </p:txBody>
      </p:sp>
    </p:spTree>
    <p:extLst>
      <p:ext uri="{BB962C8B-B14F-4D97-AF65-F5344CB8AC3E}">
        <p14:creationId xmlns:p14="http://schemas.microsoft.com/office/powerpoint/2010/main" val="27093474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3E57FAC4-5E32-6749-9219-1424A3A59EFC}" type="datetime1">
              <a:rPr kumimoji="1" lang="ja-JP" altLang="en-US" smtClean="0"/>
              <a:t>2019/5/29</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0A8AAA2D-9842-0044-AF36-3F48C3C39054}" type="slidenum">
              <a:rPr kumimoji="1" lang="ja-JP" altLang="en-US" smtClean="0"/>
              <a:t>‹#›</a:t>
            </a:fld>
            <a:endParaRPr kumimoji="1" lang="ja-JP" altLang="en-US"/>
          </a:p>
        </p:txBody>
      </p:sp>
    </p:spTree>
    <p:extLst>
      <p:ext uri="{BB962C8B-B14F-4D97-AF65-F5344CB8AC3E}">
        <p14:creationId xmlns:p14="http://schemas.microsoft.com/office/powerpoint/2010/main" val="31375686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A61733E-DF10-BE48-93A6-124C1B67351B}" type="datetime1">
              <a:rPr kumimoji="1" lang="ja-JP" altLang="en-US" smtClean="0"/>
              <a:t>2019/5/29</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0A8AAA2D-9842-0044-AF36-3F48C3C39054}" type="slidenum">
              <a:rPr kumimoji="1" lang="ja-JP" altLang="en-US" smtClean="0"/>
              <a:t>‹#›</a:t>
            </a:fld>
            <a:endParaRPr kumimoji="1" lang="ja-JP" altLang="en-US"/>
          </a:p>
        </p:txBody>
      </p:sp>
    </p:spTree>
    <p:extLst>
      <p:ext uri="{BB962C8B-B14F-4D97-AF65-F5344CB8AC3E}">
        <p14:creationId xmlns:p14="http://schemas.microsoft.com/office/powerpoint/2010/main" val="29138255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Tx" preserve="1">
  <p:cSld name="コンテンツ (キャプション付き)">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8636ADF7-2637-2E41-BD07-6725237E5659}" type="datetime1">
              <a:rPr kumimoji="1" lang="ja-JP" altLang="en-US" smtClean="0"/>
              <a:t>2019/5/29</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0A8AAA2D-9842-0044-AF36-3F48C3C39054}" type="slidenum">
              <a:rPr kumimoji="1" lang="ja-JP" altLang="en-US" smtClean="0"/>
              <a:t>‹#›</a:t>
            </a:fld>
            <a:endParaRPr kumimoji="1" lang="ja-JP" altLang="en-US"/>
          </a:p>
        </p:txBody>
      </p:sp>
    </p:spTree>
    <p:extLst>
      <p:ext uri="{BB962C8B-B14F-4D97-AF65-F5344CB8AC3E}">
        <p14:creationId xmlns:p14="http://schemas.microsoft.com/office/powerpoint/2010/main" val="240102935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picTx" preserve="1">
  <p:cSld name="図 (キャプション付き)">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E5CB3E61-FB32-8B41-891E-A347AF2DA13B}" type="datetime1">
              <a:rPr kumimoji="1" lang="ja-JP" altLang="en-US" smtClean="0"/>
              <a:t>2019/5/29</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0A8AAA2D-9842-0044-AF36-3F48C3C39054}" type="slidenum">
              <a:rPr kumimoji="1" lang="ja-JP" altLang="en-US" smtClean="0"/>
              <a:t>‹#›</a:t>
            </a:fld>
            <a:endParaRPr kumimoji="1" lang="ja-JP" altLang="en-US"/>
          </a:p>
        </p:txBody>
      </p:sp>
    </p:spTree>
    <p:extLst>
      <p:ext uri="{BB962C8B-B14F-4D97-AF65-F5344CB8AC3E}">
        <p14:creationId xmlns:p14="http://schemas.microsoft.com/office/powerpoint/2010/main" val="6702711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975B2517-4B95-4548-80D1-7E7AF5022987}" type="datetime1">
              <a:rPr kumimoji="1" lang="ja-JP" altLang="en-US" smtClean="0"/>
              <a:t>2019/5/29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0A8AAA2D-9842-0044-AF36-3F48C3C39054}" type="slidenum">
              <a:rPr kumimoji="1" lang="ja-JP" altLang="en-US" smtClean="0"/>
              <a:t>‹#›</a:t>
            </a:fld>
            <a:endParaRPr kumimoji="1" lang="ja-JP" altLang="en-US"/>
          </a:p>
        </p:txBody>
      </p:sp>
    </p:spTree>
    <p:extLst>
      <p:ext uri="{BB962C8B-B14F-4D97-AF65-F5344CB8AC3E}">
        <p14:creationId xmlns:p14="http://schemas.microsoft.com/office/powerpoint/2010/main" val="10657570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dirty="0"/>
              <a:t>2 </a:t>
            </a:r>
            <a:r>
              <a:rPr lang="ja-JP" altLang="en-US"/>
              <a:t>レベル</a:t>
            </a:r>
          </a:p>
          <a:p>
            <a:pPr lvl="2"/>
            <a:r>
              <a:rPr lang="ja-JP" altLang="en-US"/>
              <a:t>第 </a:t>
            </a:r>
            <a:r>
              <a:rPr lang="en-US" altLang="ja-JP" dirty="0"/>
              <a:t>3 </a:t>
            </a:r>
            <a:r>
              <a:rPr lang="ja-JP" altLang="en-US"/>
              <a:t>レベル</a:t>
            </a:r>
          </a:p>
          <a:p>
            <a:pPr lvl="3"/>
            <a:r>
              <a:rPr lang="ja-JP" altLang="en-US"/>
              <a:t>第 </a:t>
            </a:r>
            <a:r>
              <a:rPr lang="en-US" altLang="ja-JP" dirty="0"/>
              <a:t>4 </a:t>
            </a:r>
            <a:r>
              <a:rPr lang="ja-JP" altLang="en-US"/>
              <a:t>レベル</a:t>
            </a:r>
          </a:p>
          <a:p>
            <a:pPr lvl="4"/>
            <a:r>
              <a:rPr lang="ja-JP" altLang="en-US"/>
              <a:t>第 </a:t>
            </a:r>
            <a:r>
              <a:rPr lang="en-US" altLang="ja-JP" dirty="0"/>
              <a:t>5 </a:t>
            </a:r>
            <a:r>
              <a:rPr lang="ja-JP" altLang="en-US"/>
              <a:t>レベル</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latin typeface="+mn-ea"/>
                <a:ea typeface="+mn-ea"/>
              </a:defRPr>
            </a:lvl1pPr>
          </a:lstStyle>
          <a:p>
            <a:fld id="{850E7551-26C2-1141-BE43-23220B37BA61}" type="datetime1">
              <a:rPr lang="ja-JP" altLang="en-US" smtClean="0"/>
              <a:t>2019/5/29</a:t>
            </a:fld>
            <a:endParaRPr lang="ja-JP"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latin typeface="+mn-ea"/>
                <a:ea typeface="+mn-ea"/>
              </a:defRPr>
            </a:lvl1pPr>
          </a:lstStyle>
          <a:p>
            <a:endParaRPr lang="ja-JP" altLang="en-US"/>
          </a:p>
        </p:txBody>
      </p:sp>
      <p:sp>
        <p:nvSpPr>
          <p:cNvPr id="6" name="Slide Number Placeholder 5"/>
          <p:cNvSpPr>
            <a:spLocks noGrp="1"/>
          </p:cNvSpPr>
          <p:nvPr>
            <p:ph type="sldNum" sz="quarter" idx="4"/>
          </p:nvPr>
        </p:nvSpPr>
        <p:spPr>
          <a:xfrm>
            <a:off x="6903427" y="6356351"/>
            <a:ext cx="2057400" cy="365125"/>
          </a:xfrm>
          <a:prstGeom prst="rect">
            <a:avLst/>
          </a:prstGeom>
        </p:spPr>
        <p:txBody>
          <a:bodyPr vert="horz" lIns="91440" tIns="45720" rIns="91440" bIns="45720" rtlCol="0" anchor="ctr"/>
          <a:lstStyle>
            <a:lvl1pPr algn="r">
              <a:defRPr sz="2000">
                <a:solidFill>
                  <a:schemeClr val="tx1">
                    <a:tint val="75000"/>
                  </a:schemeClr>
                </a:solidFill>
                <a:latin typeface="+mn-ea"/>
                <a:ea typeface="+mn-ea"/>
              </a:defRPr>
            </a:lvl1pPr>
          </a:lstStyle>
          <a:p>
            <a:fld id="{0A8AAA2D-9842-0044-AF36-3F48C3C39054}" type="slidenum">
              <a:rPr lang="ja-JP" altLang="en-US" smtClean="0"/>
              <a:pPr/>
              <a:t>‹#›</a:t>
            </a:fld>
            <a:endParaRPr lang="ja-JP" altLang="en-US"/>
          </a:p>
        </p:txBody>
      </p:sp>
    </p:spTree>
    <p:extLst>
      <p:ext uri="{BB962C8B-B14F-4D97-AF65-F5344CB8AC3E}">
        <p14:creationId xmlns:p14="http://schemas.microsoft.com/office/powerpoint/2010/main" val="85833180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Lst>
  <p:hf hdr="0" ftr="0" dt="0"/>
  <p:txStyles>
    <p:titleStyle>
      <a:lvl1pPr algn="l" defTabSz="914400" rtl="0" eaLnBrk="1" latinLnBrk="0" hangingPunct="1">
        <a:lnSpc>
          <a:spcPct val="90000"/>
        </a:lnSpc>
        <a:spcBef>
          <a:spcPct val="0"/>
        </a:spcBef>
        <a:buNone/>
        <a:defRPr kumimoji="1" sz="4400" u="sng" kern="1200">
          <a:solidFill>
            <a:schemeClr val="tx1"/>
          </a:solidFill>
          <a:latin typeface="+mn-ea"/>
          <a:ea typeface="+mn-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ea"/>
          <a:ea typeface="+mn-ea"/>
          <a:cs typeface="+mn-cs"/>
        </a:defRPr>
      </a:lvl1pPr>
      <a:lvl2pPr marL="685800" indent="-228600" algn="l" defTabSz="914400" rtl="0" eaLnBrk="1" latinLnBrk="0" hangingPunct="1">
        <a:lnSpc>
          <a:spcPct val="90000"/>
        </a:lnSpc>
        <a:spcBef>
          <a:spcPts val="500"/>
        </a:spcBef>
        <a:buFont typeface="Wingdings" pitchFamily="2" charset="2"/>
        <a:buChar char="Ø"/>
        <a:defRPr kumimoji="1" sz="2400" kern="1200">
          <a:solidFill>
            <a:schemeClr val="tx1"/>
          </a:solidFill>
          <a:latin typeface="+mn-ea"/>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ea"/>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ea"/>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ea"/>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17.xml"/><Relationship Id="rId1" Type="http://schemas.openxmlformats.org/officeDocument/2006/relationships/slideLayout" Target="../slideLayouts/slideLayout2.xml"/><Relationship Id="rId4" Type="http://schemas.openxmlformats.org/officeDocument/2006/relationships/chart" Target="../charts/chart3.xml"/></Relationships>
</file>

<file path=ppt/slides/_rels/slide2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8.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23.xml.rels><?xml version="1.0" encoding="UTF-8" standalone="yes"?>
<Relationships xmlns="http://schemas.openxmlformats.org/package/2006/relationships"><Relationship Id="rId2" Type="http://schemas.openxmlformats.org/officeDocument/2006/relationships/chart" Target="../charts/chart4.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サブタイトル 2">
            <a:extLst>
              <a:ext uri="{FF2B5EF4-FFF2-40B4-BE49-F238E27FC236}">
                <a16:creationId xmlns:a16="http://schemas.microsoft.com/office/drawing/2014/main" id="{A49443FA-D146-9349-BB7E-FCAE7EF7D318}"/>
              </a:ext>
            </a:extLst>
          </p:cNvPr>
          <p:cNvSpPr>
            <a:spLocks noGrp="1"/>
          </p:cNvSpPr>
          <p:nvPr>
            <p:ph type="subTitle" idx="1"/>
          </p:nvPr>
        </p:nvSpPr>
        <p:spPr>
          <a:xfrm>
            <a:off x="1198605" y="4070962"/>
            <a:ext cx="6858000" cy="1655762"/>
          </a:xfrm>
        </p:spPr>
        <p:txBody>
          <a:bodyPr>
            <a:normAutofit/>
          </a:bodyPr>
          <a:lstStyle/>
          <a:p>
            <a:pPr algn="r"/>
            <a:endParaRPr kumimoji="1" lang="en-US" altLang="ja-JP" dirty="0"/>
          </a:p>
          <a:p>
            <a:pPr algn="r"/>
            <a:r>
              <a:rPr lang="ja-JP" altLang="en-US"/>
              <a:t>九州工業大学</a:t>
            </a:r>
            <a:endParaRPr lang="en-US" altLang="ja-JP" dirty="0"/>
          </a:p>
          <a:p>
            <a:pPr algn="r"/>
            <a:r>
              <a:rPr lang="ja-JP" altLang="en-US"/>
              <a:t>田内聡一朗　光来健一</a:t>
            </a:r>
            <a:endParaRPr kumimoji="1" lang="ja-JP" altLang="en-US"/>
          </a:p>
        </p:txBody>
      </p:sp>
      <p:sp>
        <p:nvSpPr>
          <p:cNvPr id="4" name="スライド番号プレースホルダー 3">
            <a:extLst>
              <a:ext uri="{FF2B5EF4-FFF2-40B4-BE49-F238E27FC236}">
                <a16:creationId xmlns:a16="http://schemas.microsoft.com/office/drawing/2014/main" id="{43DF2526-127B-EA4A-B6F8-527E49ECFC8C}"/>
              </a:ext>
            </a:extLst>
          </p:cNvPr>
          <p:cNvSpPr>
            <a:spLocks noGrp="1"/>
          </p:cNvSpPr>
          <p:nvPr>
            <p:ph type="sldNum" sz="quarter" idx="12"/>
          </p:nvPr>
        </p:nvSpPr>
        <p:spPr/>
        <p:txBody>
          <a:bodyPr/>
          <a:lstStyle/>
          <a:p>
            <a:fld id="{0A8AAA2D-9842-0044-AF36-3F48C3C39054}" type="slidenum">
              <a:rPr lang="ja-JP" altLang="en-US" smtClean="0"/>
              <a:pPr/>
              <a:t>1</a:t>
            </a:fld>
            <a:endParaRPr lang="ja-JP" altLang="en-US"/>
          </a:p>
        </p:txBody>
      </p:sp>
      <p:sp>
        <p:nvSpPr>
          <p:cNvPr id="10" name="タイトル 1">
            <a:extLst>
              <a:ext uri="{FF2B5EF4-FFF2-40B4-BE49-F238E27FC236}">
                <a16:creationId xmlns:a16="http://schemas.microsoft.com/office/drawing/2014/main" id="{4155B0A0-AB6E-2247-BB4E-664021F2ECEB}"/>
              </a:ext>
            </a:extLst>
          </p:cNvPr>
          <p:cNvSpPr txBox="1">
            <a:spLocks/>
          </p:cNvSpPr>
          <p:nvPr/>
        </p:nvSpPr>
        <p:spPr>
          <a:xfrm>
            <a:off x="111211" y="1214438"/>
            <a:ext cx="9032789" cy="2387600"/>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kumimoji="1" sz="6000" u="none" kern="1200">
                <a:solidFill>
                  <a:schemeClr val="tx1"/>
                </a:solidFill>
                <a:latin typeface="+mj-ea"/>
                <a:ea typeface="+mj-ea"/>
                <a:cs typeface="+mj-cs"/>
              </a:defRPr>
            </a:lvl1pPr>
          </a:lstStyle>
          <a:p>
            <a:r>
              <a:rPr lang="ja-JP" altLang="en-US" sz="4800"/>
              <a:t>複数ホストにまたがる</a:t>
            </a:r>
            <a:r>
              <a:rPr lang="en-US" altLang="ja-JP" sz="4800"/>
              <a:t>VM</a:t>
            </a:r>
            <a:r>
              <a:rPr lang="ja-JP" altLang="en-US" sz="4800"/>
              <a:t>の</a:t>
            </a:r>
            <a:br>
              <a:rPr lang="en-US" altLang="ja-JP" sz="4800"/>
            </a:br>
            <a:r>
              <a:rPr lang="ja-JP" altLang="en-US" sz="4800"/>
              <a:t>メモリ使用状況に着目した高速化</a:t>
            </a:r>
            <a:endParaRPr lang="ja-JP" altLang="en-US" sz="4800" dirty="0"/>
          </a:p>
        </p:txBody>
      </p:sp>
    </p:spTree>
    <p:extLst>
      <p:ext uri="{BB962C8B-B14F-4D97-AF65-F5344CB8AC3E}">
        <p14:creationId xmlns:p14="http://schemas.microsoft.com/office/powerpoint/2010/main" val="147209114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9423DB8-67D0-C141-AFC8-4B3D573204A9}"/>
              </a:ext>
            </a:extLst>
          </p:cNvPr>
          <p:cNvSpPr>
            <a:spLocks noGrp="1"/>
          </p:cNvSpPr>
          <p:nvPr>
            <p:ph type="title"/>
          </p:nvPr>
        </p:nvSpPr>
        <p:spPr/>
        <p:txBody>
          <a:bodyPr/>
          <a:lstStyle/>
          <a:p>
            <a:r>
              <a:rPr lang="ja-JP" altLang="en-US"/>
              <a:t>リモートページングの最適化</a:t>
            </a:r>
          </a:p>
        </p:txBody>
      </p:sp>
      <p:sp>
        <p:nvSpPr>
          <p:cNvPr id="3" name="コンテンツ プレースホルダー 2">
            <a:extLst>
              <a:ext uri="{FF2B5EF4-FFF2-40B4-BE49-F238E27FC236}">
                <a16:creationId xmlns:a16="http://schemas.microsoft.com/office/drawing/2014/main" id="{8689A56E-863C-8944-9569-F796D70D9600}"/>
              </a:ext>
            </a:extLst>
          </p:cNvPr>
          <p:cNvSpPr>
            <a:spLocks noGrp="1"/>
          </p:cNvSpPr>
          <p:nvPr>
            <p:ph idx="1"/>
          </p:nvPr>
        </p:nvSpPr>
        <p:spPr>
          <a:xfrm>
            <a:off x="628650" y="1488401"/>
            <a:ext cx="7886700" cy="4351338"/>
          </a:xfrm>
        </p:spPr>
        <p:txBody>
          <a:bodyPr/>
          <a:lstStyle/>
          <a:p>
            <a:r>
              <a:rPr lang="ja-JP" altLang="en-US"/>
              <a:t>リモートページングの際に未使用メモリに対して不要なネットワーク転送を行わない</a:t>
            </a:r>
            <a:endParaRPr lang="en-US" altLang="ja-JP" dirty="0"/>
          </a:p>
          <a:p>
            <a:pPr lvl="1"/>
            <a:r>
              <a:rPr lang="ja-JP" altLang="en-US"/>
              <a:t>未使用メモリをサブホストからページインする場合にはデータ転送を行わない</a:t>
            </a:r>
            <a:endParaRPr lang="en-US" altLang="ja-JP" dirty="0"/>
          </a:p>
          <a:p>
            <a:pPr lvl="2"/>
            <a:r>
              <a:rPr lang="ja-JP" altLang="en-US"/>
              <a:t>代わりに、メインホストの空きメモリを</a:t>
            </a:r>
            <a:r>
              <a:rPr lang="en-US" altLang="ja-JP" dirty="0"/>
              <a:t>VM</a:t>
            </a:r>
            <a:r>
              <a:rPr lang="ja-JP" altLang="en-US"/>
              <a:t>に割り当てる</a:t>
            </a:r>
            <a:endParaRPr lang="en-US" altLang="ja-JP" dirty="0"/>
          </a:p>
          <a:p>
            <a:pPr lvl="2"/>
            <a:r>
              <a:rPr lang="en-US" altLang="ja-JP" dirty="0"/>
              <a:t>VM</a:t>
            </a:r>
            <a:r>
              <a:rPr lang="ja-JP" altLang="en-US"/>
              <a:t>を即座に再開可能</a:t>
            </a:r>
            <a:endParaRPr lang="en-US" altLang="ja-JP" dirty="0"/>
          </a:p>
          <a:p>
            <a:pPr lvl="1"/>
            <a:r>
              <a:rPr lang="ja-JP" altLang="en-US"/>
              <a:t>未使用メモリをページアウトする場合にもデータ転送を行わない</a:t>
            </a:r>
          </a:p>
        </p:txBody>
      </p:sp>
      <p:grpSp>
        <p:nvGrpSpPr>
          <p:cNvPr id="21" name="グループ化 20">
            <a:extLst>
              <a:ext uri="{FF2B5EF4-FFF2-40B4-BE49-F238E27FC236}">
                <a16:creationId xmlns:a16="http://schemas.microsoft.com/office/drawing/2014/main" id="{84AE7524-9F3A-4E49-9E3D-B7893231C4C1}"/>
              </a:ext>
            </a:extLst>
          </p:cNvPr>
          <p:cNvGrpSpPr/>
          <p:nvPr/>
        </p:nvGrpSpPr>
        <p:grpSpPr>
          <a:xfrm>
            <a:off x="1598830" y="4481918"/>
            <a:ext cx="2452523" cy="1719561"/>
            <a:chOff x="288601" y="1686747"/>
            <a:chExt cx="2524368" cy="3222513"/>
          </a:xfrm>
        </p:grpSpPr>
        <p:sp>
          <p:nvSpPr>
            <p:cNvPr id="23" name="角丸四角形 22">
              <a:extLst>
                <a:ext uri="{FF2B5EF4-FFF2-40B4-BE49-F238E27FC236}">
                  <a16:creationId xmlns:a16="http://schemas.microsoft.com/office/drawing/2014/main" id="{3DC76C61-37F8-E54C-B92C-621FA94DE449}"/>
                </a:ext>
              </a:extLst>
            </p:cNvPr>
            <p:cNvSpPr/>
            <p:nvPr/>
          </p:nvSpPr>
          <p:spPr>
            <a:xfrm>
              <a:off x="508000" y="2400302"/>
              <a:ext cx="2304969" cy="2508958"/>
            </a:xfrm>
            <a:prstGeom prst="roundRect">
              <a:avLst/>
            </a:prstGeom>
            <a:no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latin typeface="+mn-ea"/>
              </a:endParaRPr>
            </a:p>
          </p:txBody>
        </p:sp>
        <p:sp>
          <p:nvSpPr>
            <p:cNvPr id="24" name="テキスト ボックス 23">
              <a:extLst>
                <a:ext uri="{FF2B5EF4-FFF2-40B4-BE49-F238E27FC236}">
                  <a16:creationId xmlns:a16="http://schemas.microsoft.com/office/drawing/2014/main" id="{3AE4C415-FA5E-D84F-87A8-9CF5917D2447}"/>
                </a:ext>
              </a:extLst>
            </p:cNvPr>
            <p:cNvSpPr txBox="1"/>
            <p:nvPr/>
          </p:nvSpPr>
          <p:spPr>
            <a:xfrm>
              <a:off x="288601" y="1686747"/>
              <a:ext cx="1549644" cy="778657"/>
            </a:xfrm>
            <a:prstGeom prst="rect">
              <a:avLst/>
            </a:prstGeom>
            <a:noFill/>
          </p:spPr>
          <p:txBody>
            <a:bodyPr wrap="none" rtlCol="0">
              <a:spAutoFit/>
            </a:bodyPr>
            <a:lstStyle/>
            <a:p>
              <a:r>
                <a:rPr kumimoji="1" lang="ja-JP" altLang="en-US" sz="2100" b="1">
                  <a:latin typeface="+mn-ea"/>
                </a:rPr>
                <a:t>メインホスト</a:t>
              </a:r>
            </a:p>
          </p:txBody>
        </p:sp>
      </p:grpSp>
      <p:grpSp>
        <p:nvGrpSpPr>
          <p:cNvPr id="25" name="グループ化 24">
            <a:extLst>
              <a:ext uri="{FF2B5EF4-FFF2-40B4-BE49-F238E27FC236}">
                <a16:creationId xmlns:a16="http://schemas.microsoft.com/office/drawing/2014/main" id="{A04E16B1-4B44-2B46-A5D5-741A58D93D03}"/>
              </a:ext>
            </a:extLst>
          </p:cNvPr>
          <p:cNvGrpSpPr/>
          <p:nvPr/>
        </p:nvGrpSpPr>
        <p:grpSpPr>
          <a:xfrm>
            <a:off x="5376262" y="4479813"/>
            <a:ext cx="2351062" cy="1721667"/>
            <a:chOff x="441907" y="1682800"/>
            <a:chExt cx="2419936" cy="3226459"/>
          </a:xfrm>
        </p:grpSpPr>
        <p:sp>
          <p:nvSpPr>
            <p:cNvPr id="26" name="角丸四角形 25">
              <a:extLst>
                <a:ext uri="{FF2B5EF4-FFF2-40B4-BE49-F238E27FC236}">
                  <a16:creationId xmlns:a16="http://schemas.microsoft.com/office/drawing/2014/main" id="{DD203ECA-5B64-624B-84BD-4B1F0604410D}"/>
                </a:ext>
              </a:extLst>
            </p:cNvPr>
            <p:cNvSpPr/>
            <p:nvPr/>
          </p:nvSpPr>
          <p:spPr>
            <a:xfrm>
              <a:off x="508000" y="2400301"/>
              <a:ext cx="2353843" cy="2508958"/>
            </a:xfrm>
            <a:prstGeom prst="roundRect">
              <a:avLst/>
            </a:prstGeom>
            <a:no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latin typeface="+mn-ea"/>
              </a:endParaRPr>
            </a:p>
          </p:txBody>
        </p:sp>
        <p:sp>
          <p:nvSpPr>
            <p:cNvPr id="27" name="テキスト ボックス 26">
              <a:extLst>
                <a:ext uri="{FF2B5EF4-FFF2-40B4-BE49-F238E27FC236}">
                  <a16:creationId xmlns:a16="http://schemas.microsoft.com/office/drawing/2014/main" id="{63C322D9-9BAA-DB46-ADD0-CCAF3A46EE46}"/>
                </a:ext>
              </a:extLst>
            </p:cNvPr>
            <p:cNvSpPr txBox="1"/>
            <p:nvPr/>
          </p:nvSpPr>
          <p:spPr>
            <a:xfrm>
              <a:off x="441907" y="1682800"/>
              <a:ext cx="1404448" cy="778657"/>
            </a:xfrm>
            <a:prstGeom prst="rect">
              <a:avLst/>
            </a:prstGeom>
            <a:noFill/>
          </p:spPr>
          <p:txBody>
            <a:bodyPr wrap="none" rtlCol="0">
              <a:spAutoFit/>
            </a:bodyPr>
            <a:lstStyle/>
            <a:p>
              <a:r>
                <a:rPr kumimoji="1" lang="ja-JP" altLang="en-US" sz="2100" b="1">
                  <a:latin typeface="+mn-ea"/>
                </a:rPr>
                <a:t>サブホスト</a:t>
              </a:r>
            </a:p>
          </p:txBody>
        </p:sp>
      </p:grpSp>
      <p:sp>
        <p:nvSpPr>
          <p:cNvPr id="41" name="テキスト ボックス 40">
            <a:extLst>
              <a:ext uri="{FF2B5EF4-FFF2-40B4-BE49-F238E27FC236}">
                <a16:creationId xmlns:a16="http://schemas.microsoft.com/office/drawing/2014/main" id="{4EFEEF58-D9AE-794C-A5A0-CFCDDC135866}"/>
              </a:ext>
            </a:extLst>
          </p:cNvPr>
          <p:cNvSpPr txBox="1"/>
          <p:nvPr/>
        </p:nvSpPr>
        <p:spPr>
          <a:xfrm>
            <a:off x="1807161" y="5053330"/>
            <a:ext cx="729687" cy="369332"/>
          </a:xfrm>
          <a:prstGeom prst="rect">
            <a:avLst/>
          </a:prstGeom>
          <a:noFill/>
        </p:spPr>
        <p:txBody>
          <a:bodyPr wrap="none" rtlCol="0">
            <a:spAutoFit/>
          </a:bodyPr>
          <a:lstStyle/>
          <a:p>
            <a:r>
              <a:rPr lang="ja-JP" altLang="en-US"/>
              <a:t>メモリ</a:t>
            </a:r>
            <a:endParaRPr kumimoji="1" lang="ja-JP" altLang="en-US"/>
          </a:p>
        </p:txBody>
      </p:sp>
      <p:sp>
        <p:nvSpPr>
          <p:cNvPr id="42" name="テキスト ボックス 41">
            <a:extLst>
              <a:ext uri="{FF2B5EF4-FFF2-40B4-BE49-F238E27FC236}">
                <a16:creationId xmlns:a16="http://schemas.microsoft.com/office/drawing/2014/main" id="{E58384B3-262E-DA47-A5B1-4419DE57604A}"/>
              </a:ext>
            </a:extLst>
          </p:cNvPr>
          <p:cNvSpPr txBox="1"/>
          <p:nvPr/>
        </p:nvSpPr>
        <p:spPr>
          <a:xfrm>
            <a:off x="5440472" y="5053366"/>
            <a:ext cx="729687" cy="369332"/>
          </a:xfrm>
          <a:prstGeom prst="rect">
            <a:avLst/>
          </a:prstGeom>
          <a:noFill/>
        </p:spPr>
        <p:txBody>
          <a:bodyPr wrap="none" rtlCol="0">
            <a:spAutoFit/>
          </a:bodyPr>
          <a:lstStyle/>
          <a:p>
            <a:r>
              <a:rPr lang="ja-JP" altLang="en-US"/>
              <a:t>メモリ</a:t>
            </a:r>
            <a:endParaRPr kumimoji="1" lang="ja-JP" altLang="en-US"/>
          </a:p>
        </p:txBody>
      </p:sp>
      <p:sp>
        <p:nvSpPr>
          <p:cNvPr id="45" name="テキスト ボックス 44">
            <a:extLst>
              <a:ext uri="{FF2B5EF4-FFF2-40B4-BE49-F238E27FC236}">
                <a16:creationId xmlns:a16="http://schemas.microsoft.com/office/drawing/2014/main" id="{FB11C302-D291-E94D-95A9-257DE5D4E2BB}"/>
              </a:ext>
            </a:extLst>
          </p:cNvPr>
          <p:cNvSpPr txBox="1"/>
          <p:nvPr/>
        </p:nvSpPr>
        <p:spPr>
          <a:xfrm>
            <a:off x="4261303" y="6350359"/>
            <a:ext cx="1544012" cy="400110"/>
          </a:xfrm>
          <a:prstGeom prst="rect">
            <a:avLst/>
          </a:prstGeom>
          <a:noFill/>
        </p:spPr>
        <p:txBody>
          <a:bodyPr wrap="none" rtlCol="0">
            <a:spAutoFit/>
          </a:bodyPr>
          <a:lstStyle/>
          <a:p>
            <a:r>
              <a:rPr lang="ja-JP" altLang="en-US" sz="2000" b="1">
                <a:solidFill>
                  <a:srgbClr val="00B050"/>
                </a:solidFill>
              </a:rPr>
              <a:t>ページアウト</a:t>
            </a:r>
            <a:endParaRPr kumimoji="1" lang="ja-JP" altLang="en-US" sz="2000" b="1">
              <a:solidFill>
                <a:srgbClr val="00B050"/>
              </a:solidFill>
            </a:endParaRPr>
          </a:p>
        </p:txBody>
      </p:sp>
      <p:sp>
        <p:nvSpPr>
          <p:cNvPr id="46" name="テキスト ボックス 45">
            <a:extLst>
              <a:ext uri="{FF2B5EF4-FFF2-40B4-BE49-F238E27FC236}">
                <a16:creationId xmlns:a16="http://schemas.microsoft.com/office/drawing/2014/main" id="{169130C4-7EAE-4C4D-B7E5-DDF39F648981}"/>
              </a:ext>
            </a:extLst>
          </p:cNvPr>
          <p:cNvSpPr txBox="1"/>
          <p:nvPr/>
        </p:nvSpPr>
        <p:spPr>
          <a:xfrm>
            <a:off x="3989132" y="4652536"/>
            <a:ext cx="1342034" cy="400110"/>
          </a:xfrm>
          <a:prstGeom prst="rect">
            <a:avLst/>
          </a:prstGeom>
          <a:noFill/>
        </p:spPr>
        <p:txBody>
          <a:bodyPr wrap="none" rtlCol="0">
            <a:spAutoFit/>
          </a:bodyPr>
          <a:lstStyle/>
          <a:p>
            <a:r>
              <a:rPr lang="ja-JP" altLang="en-US" sz="2000" b="1">
                <a:solidFill>
                  <a:srgbClr val="00B050"/>
                </a:solidFill>
              </a:rPr>
              <a:t>ページイン</a:t>
            </a:r>
            <a:endParaRPr kumimoji="1" lang="ja-JP" altLang="en-US" sz="2000" b="1">
              <a:solidFill>
                <a:srgbClr val="00B050"/>
              </a:solidFill>
            </a:endParaRPr>
          </a:p>
        </p:txBody>
      </p:sp>
      <p:grpSp>
        <p:nvGrpSpPr>
          <p:cNvPr id="71" name="グループ化 70">
            <a:extLst>
              <a:ext uri="{FF2B5EF4-FFF2-40B4-BE49-F238E27FC236}">
                <a16:creationId xmlns:a16="http://schemas.microsoft.com/office/drawing/2014/main" id="{B759D0BF-5DA3-D743-8DE4-9402E18CFFA4}"/>
              </a:ext>
            </a:extLst>
          </p:cNvPr>
          <p:cNvGrpSpPr/>
          <p:nvPr/>
        </p:nvGrpSpPr>
        <p:grpSpPr>
          <a:xfrm>
            <a:off x="5844772" y="5373928"/>
            <a:ext cx="1387663" cy="514545"/>
            <a:chOff x="2066306" y="5325194"/>
            <a:chExt cx="1387663" cy="514545"/>
          </a:xfrm>
        </p:grpSpPr>
        <p:sp>
          <p:nvSpPr>
            <p:cNvPr id="72" name="正方形/長方形 71">
              <a:extLst>
                <a:ext uri="{FF2B5EF4-FFF2-40B4-BE49-F238E27FC236}">
                  <a16:creationId xmlns:a16="http://schemas.microsoft.com/office/drawing/2014/main" id="{C26A2165-439A-1A48-A2A5-C8C88049A90B}"/>
                </a:ext>
              </a:extLst>
            </p:cNvPr>
            <p:cNvSpPr/>
            <p:nvPr/>
          </p:nvSpPr>
          <p:spPr>
            <a:xfrm>
              <a:off x="2066306" y="5325194"/>
              <a:ext cx="356260" cy="514545"/>
            </a:xfrm>
            <a:prstGeom prst="rect">
              <a:avLst/>
            </a:prstGeom>
            <a:solidFill>
              <a:schemeClr val="bg1"/>
            </a:solidFill>
            <a:ln w="25400">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b="1">
                <a:solidFill>
                  <a:schemeClr val="tx1"/>
                </a:solidFill>
              </a:endParaRPr>
            </a:p>
          </p:txBody>
        </p:sp>
        <p:sp>
          <p:nvSpPr>
            <p:cNvPr id="73" name="正方形/長方形 72">
              <a:extLst>
                <a:ext uri="{FF2B5EF4-FFF2-40B4-BE49-F238E27FC236}">
                  <a16:creationId xmlns:a16="http://schemas.microsoft.com/office/drawing/2014/main" id="{8460A1A6-5FEF-9544-BFB5-0805B35442BC}"/>
                </a:ext>
              </a:extLst>
            </p:cNvPr>
            <p:cNvSpPr/>
            <p:nvPr/>
          </p:nvSpPr>
          <p:spPr>
            <a:xfrm>
              <a:off x="2404837" y="5325194"/>
              <a:ext cx="356260" cy="514545"/>
            </a:xfrm>
            <a:prstGeom prst="rect">
              <a:avLst/>
            </a:prstGeom>
            <a:solidFill>
              <a:schemeClr val="bg1"/>
            </a:solidFill>
            <a:ln w="25400">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b="1">
                <a:solidFill>
                  <a:schemeClr val="tx1"/>
                </a:solidFill>
              </a:endParaRPr>
            </a:p>
          </p:txBody>
        </p:sp>
        <p:sp>
          <p:nvSpPr>
            <p:cNvPr id="75" name="正方形/長方形 74">
              <a:extLst>
                <a:ext uri="{FF2B5EF4-FFF2-40B4-BE49-F238E27FC236}">
                  <a16:creationId xmlns:a16="http://schemas.microsoft.com/office/drawing/2014/main" id="{252575D2-524B-0248-8783-EB172DB55169}"/>
                </a:ext>
              </a:extLst>
            </p:cNvPr>
            <p:cNvSpPr/>
            <p:nvPr/>
          </p:nvSpPr>
          <p:spPr>
            <a:xfrm>
              <a:off x="3097709" y="5325194"/>
              <a:ext cx="356260" cy="514545"/>
            </a:xfrm>
            <a:prstGeom prst="rect">
              <a:avLst/>
            </a:prstGeom>
            <a:solidFill>
              <a:schemeClr val="bg1"/>
            </a:solidFill>
            <a:ln w="25400">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en-US" altLang="ja-JP" b="1" dirty="0">
                <a:solidFill>
                  <a:schemeClr val="tx1"/>
                </a:solidFill>
              </a:endParaRPr>
            </a:p>
          </p:txBody>
        </p:sp>
        <p:sp>
          <p:nvSpPr>
            <p:cNvPr id="74" name="正方形/長方形 73">
              <a:extLst>
                <a:ext uri="{FF2B5EF4-FFF2-40B4-BE49-F238E27FC236}">
                  <a16:creationId xmlns:a16="http://schemas.microsoft.com/office/drawing/2014/main" id="{5EE9F0C8-F3C4-044E-B011-03A9C401989D}"/>
                </a:ext>
              </a:extLst>
            </p:cNvPr>
            <p:cNvSpPr/>
            <p:nvPr/>
          </p:nvSpPr>
          <p:spPr>
            <a:xfrm>
              <a:off x="2759178" y="5325194"/>
              <a:ext cx="356260" cy="514545"/>
            </a:xfrm>
            <a:prstGeom prst="rect">
              <a:avLst/>
            </a:prstGeom>
            <a:solidFill>
              <a:srgbClr val="FF0000"/>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b="1" dirty="0">
                  <a:solidFill>
                    <a:schemeClr val="tx1"/>
                  </a:solidFill>
                </a:rPr>
                <a:t>3</a:t>
              </a:r>
              <a:endParaRPr kumimoji="1" lang="ja-JP" altLang="en-US" b="1">
                <a:solidFill>
                  <a:schemeClr val="tx1"/>
                </a:solidFill>
              </a:endParaRPr>
            </a:p>
          </p:txBody>
        </p:sp>
      </p:grpSp>
      <p:grpSp>
        <p:nvGrpSpPr>
          <p:cNvPr id="66" name="グループ化 65">
            <a:extLst>
              <a:ext uri="{FF2B5EF4-FFF2-40B4-BE49-F238E27FC236}">
                <a16:creationId xmlns:a16="http://schemas.microsoft.com/office/drawing/2014/main" id="{20231B92-BA99-2A47-8A71-A3934E0E24D9}"/>
              </a:ext>
            </a:extLst>
          </p:cNvPr>
          <p:cNvGrpSpPr/>
          <p:nvPr/>
        </p:nvGrpSpPr>
        <p:grpSpPr>
          <a:xfrm>
            <a:off x="2216284" y="5373928"/>
            <a:ext cx="1387663" cy="514545"/>
            <a:chOff x="2066306" y="5325194"/>
            <a:chExt cx="1387663" cy="514545"/>
          </a:xfrm>
        </p:grpSpPr>
        <p:sp>
          <p:nvSpPr>
            <p:cNvPr id="68" name="正方形/長方形 67">
              <a:extLst>
                <a:ext uri="{FF2B5EF4-FFF2-40B4-BE49-F238E27FC236}">
                  <a16:creationId xmlns:a16="http://schemas.microsoft.com/office/drawing/2014/main" id="{BB8222CA-F2E8-CE4D-8691-9A4CBB2B9D6B}"/>
                </a:ext>
              </a:extLst>
            </p:cNvPr>
            <p:cNvSpPr/>
            <p:nvPr/>
          </p:nvSpPr>
          <p:spPr>
            <a:xfrm>
              <a:off x="2404837" y="5325194"/>
              <a:ext cx="356260" cy="514545"/>
            </a:xfrm>
            <a:prstGeom prst="rect">
              <a:avLst/>
            </a:prstGeom>
            <a:solidFill>
              <a:schemeClr val="bg1"/>
            </a:solidFill>
            <a:ln w="25400">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b="1">
                <a:solidFill>
                  <a:schemeClr val="tx1"/>
                </a:solidFill>
              </a:endParaRPr>
            </a:p>
          </p:txBody>
        </p:sp>
        <p:sp>
          <p:nvSpPr>
            <p:cNvPr id="69" name="正方形/長方形 68">
              <a:extLst>
                <a:ext uri="{FF2B5EF4-FFF2-40B4-BE49-F238E27FC236}">
                  <a16:creationId xmlns:a16="http://schemas.microsoft.com/office/drawing/2014/main" id="{B0897D8F-A2F5-E045-A345-94D21FC3E040}"/>
                </a:ext>
              </a:extLst>
            </p:cNvPr>
            <p:cNvSpPr/>
            <p:nvPr/>
          </p:nvSpPr>
          <p:spPr>
            <a:xfrm>
              <a:off x="2759178" y="5325194"/>
              <a:ext cx="356260" cy="514545"/>
            </a:xfrm>
            <a:prstGeom prst="rect">
              <a:avLst/>
            </a:prstGeom>
            <a:solidFill>
              <a:schemeClr val="bg1"/>
            </a:solidFill>
            <a:ln w="25400">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b="1">
                <a:solidFill>
                  <a:schemeClr val="tx1"/>
                </a:solidFill>
              </a:endParaRPr>
            </a:p>
          </p:txBody>
        </p:sp>
        <p:sp>
          <p:nvSpPr>
            <p:cNvPr id="70" name="正方形/長方形 69">
              <a:extLst>
                <a:ext uri="{FF2B5EF4-FFF2-40B4-BE49-F238E27FC236}">
                  <a16:creationId xmlns:a16="http://schemas.microsoft.com/office/drawing/2014/main" id="{FD6F1549-6C95-9041-9306-0D9564901F42}"/>
                </a:ext>
              </a:extLst>
            </p:cNvPr>
            <p:cNvSpPr/>
            <p:nvPr/>
          </p:nvSpPr>
          <p:spPr>
            <a:xfrm>
              <a:off x="3097709" y="5325194"/>
              <a:ext cx="356260" cy="514545"/>
            </a:xfrm>
            <a:prstGeom prst="rect">
              <a:avLst/>
            </a:prstGeom>
            <a:solidFill>
              <a:schemeClr val="bg1"/>
            </a:solidFill>
            <a:ln w="25400">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b="1">
                <a:solidFill>
                  <a:schemeClr val="tx1"/>
                </a:solidFill>
              </a:endParaRPr>
            </a:p>
          </p:txBody>
        </p:sp>
        <p:sp>
          <p:nvSpPr>
            <p:cNvPr id="67" name="正方形/長方形 66">
              <a:extLst>
                <a:ext uri="{FF2B5EF4-FFF2-40B4-BE49-F238E27FC236}">
                  <a16:creationId xmlns:a16="http://schemas.microsoft.com/office/drawing/2014/main" id="{D8CA7CAB-5F7C-A54E-ADE6-B0FA8BF61E40}"/>
                </a:ext>
              </a:extLst>
            </p:cNvPr>
            <p:cNvSpPr/>
            <p:nvPr/>
          </p:nvSpPr>
          <p:spPr>
            <a:xfrm>
              <a:off x="2066306" y="5325194"/>
              <a:ext cx="356260" cy="514545"/>
            </a:xfrm>
            <a:prstGeom prst="rect">
              <a:avLst/>
            </a:prstGeom>
            <a:solidFill>
              <a:srgbClr val="FF0000"/>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b="1" dirty="0">
                  <a:solidFill>
                    <a:schemeClr val="tx1"/>
                  </a:solidFill>
                </a:rPr>
                <a:t>1</a:t>
              </a:r>
              <a:endParaRPr kumimoji="1" lang="ja-JP" altLang="en-US" b="1">
                <a:solidFill>
                  <a:schemeClr val="tx1"/>
                </a:solidFill>
              </a:endParaRPr>
            </a:p>
          </p:txBody>
        </p:sp>
      </p:grpSp>
      <p:cxnSp>
        <p:nvCxnSpPr>
          <p:cNvPr id="77" name="カギ線コネクタ 76">
            <a:extLst>
              <a:ext uri="{FF2B5EF4-FFF2-40B4-BE49-F238E27FC236}">
                <a16:creationId xmlns:a16="http://schemas.microsoft.com/office/drawing/2014/main" id="{C9D328CA-EAC2-F241-BD53-38601AC9475C}"/>
              </a:ext>
            </a:extLst>
          </p:cNvPr>
          <p:cNvCxnSpPr>
            <a:stCxn id="75" idx="0"/>
            <a:endCxn id="70" idx="0"/>
          </p:cNvCxnSpPr>
          <p:nvPr/>
        </p:nvCxnSpPr>
        <p:spPr>
          <a:xfrm rot="16200000" flipV="1">
            <a:off x="5240061" y="3559684"/>
            <a:ext cx="12700" cy="3628488"/>
          </a:xfrm>
          <a:prstGeom prst="bentConnector3">
            <a:avLst>
              <a:gd name="adj1" fmla="val 2675677"/>
            </a:avLst>
          </a:prstGeom>
          <a:ln w="34925">
            <a:solidFill>
              <a:srgbClr val="00B050"/>
            </a:solidFill>
            <a:prstDash val="sysDash"/>
            <a:tailEnd type="triangle"/>
          </a:ln>
        </p:spPr>
        <p:style>
          <a:lnRef idx="1">
            <a:schemeClr val="accent1"/>
          </a:lnRef>
          <a:fillRef idx="0">
            <a:schemeClr val="accent1"/>
          </a:fillRef>
          <a:effectRef idx="0">
            <a:schemeClr val="accent1"/>
          </a:effectRef>
          <a:fontRef idx="minor">
            <a:schemeClr val="tx1"/>
          </a:fontRef>
        </p:style>
      </p:cxnSp>
      <p:sp>
        <p:nvSpPr>
          <p:cNvPr id="54" name="正方形/長方形 53">
            <a:extLst>
              <a:ext uri="{FF2B5EF4-FFF2-40B4-BE49-F238E27FC236}">
                <a16:creationId xmlns:a16="http://schemas.microsoft.com/office/drawing/2014/main" id="{BDED0005-EC65-AF48-82FF-5180F26391D5}"/>
              </a:ext>
            </a:extLst>
          </p:cNvPr>
          <p:cNvSpPr/>
          <p:nvPr/>
        </p:nvSpPr>
        <p:spPr>
          <a:xfrm>
            <a:off x="3244214" y="5373927"/>
            <a:ext cx="356260" cy="495493"/>
          </a:xfrm>
          <a:prstGeom prst="rect">
            <a:avLst/>
          </a:prstGeom>
          <a:solidFill>
            <a:srgbClr val="FFFF00"/>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b="1" dirty="0">
                <a:solidFill>
                  <a:schemeClr val="tx1"/>
                </a:solidFill>
              </a:rPr>
              <a:t>4</a:t>
            </a:r>
            <a:endParaRPr kumimoji="1" lang="ja-JP" altLang="en-US" b="1">
              <a:solidFill>
                <a:schemeClr val="tx1"/>
              </a:solidFill>
            </a:endParaRPr>
          </a:p>
        </p:txBody>
      </p:sp>
      <p:cxnSp>
        <p:nvCxnSpPr>
          <p:cNvPr id="80" name="カギ線コネクタ 79">
            <a:extLst>
              <a:ext uri="{FF2B5EF4-FFF2-40B4-BE49-F238E27FC236}">
                <a16:creationId xmlns:a16="http://schemas.microsoft.com/office/drawing/2014/main" id="{2B4C6842-0DE6-694D-B817-8F87563D4319}"/>
              </a:ext>
            </a:extLst>
          </p:cNvPr>
          <p:cNvCxnSpPr>
            <a:stCxn id="68" idx="2"/>
            <a:endCxn id="73" idx="2"/>
          </p:cNvCxnSpPr>
          <p:nvPr/>
        </p:nvCxnSpPr>
        <p:spPr>
          <a:xfrm rot="16200000" flipH="1">
            <a:off x="4547189" y="4074229"/>
            <a:ext cx="12700" cy="3628488"/>
          </a:xfrm>
          <a:prstGeom prst="bentConnector3">
            <a:avLst>
              <a:gd name="adj1" fmla="val 4037835"/>
            </a:avLst>
          </a:prstGeom>
          <a:ln w="34925">
            <a:solidFill>
              <a:srgbClr val="00B050"/>
            </a:solidFill>
            <a:prstDash val="sysDash"/>
            <a:tailEnd type="triangle"/>
          </a:ln>
        </p:spPr>
        <p:style>
          <a:lnRef idx="1">
            <a:schemeClr val="accent1"/>
          </a:lnRef>
          <a:fillRef idx="0">
            <a:schemeClr val="accent1"/>
          </a:fillRef>
          <a:effectRef idx="0">
            <a:schemeClr val="accent1"/>
          </a:effectRef>
          <a:fontRef idx="minor">
            <a:schemeClr val="tx1"/>
          </a:fontRef>
        </p:style>
      </p:cxnSp>
      <p:sp>
        <p:nvSpPr>
          <p:cNvPr id="34" name="テキスト ボックス 33">
            <a:extLst>
              <a:ext uri="{FF2B5EF4-FFF2-40B4-BE49-F238E27FC236}">
                <a16:creationId xmlns:a16="http://schemas.microsoft.com/office/drawing/2014/main" id="{C6398C52-FB9A-0E43-81C9-7D31FCCD5177}"/>
              </a:ext>
            </a:extLst>
          </p:cNvPr>
          <p:cNvSpPr txBox="1"/>
          <p:nvPr/>
        </p:nvSpPr>
        <p:spPr>
          <a:xfrm>
            <a:off x="3558248" y="5446534"/>
            <a:ext cx="530915" cy="369332"/>
          </a:xfrm>
          <a:prstGeom prst="rect">
            <a:avLst/>
          </a:prstGeom>
          <a:noFill/>
        </p:spPr>
        <p:txBody>
          <a:bodyPr wrap="none" rtlCol="0">
            <a:spAutoFit/>
          </a:bodyPr>
          <a:lstStyle/>
          <a:p>
            <a:r>
              <a:rPr kumimoji="1" lang="ja-JP" altLang="en-US" b="1"/>
              <a:t>・・・</a:t>
            </a:r>
          </a:p>
        </p:txBody>
      </p:sp>
      <p:sp>
        <p:nvSpPr>
          <p:cNvPr id="35" name="テキスト ボックス 34">
            <a:extLst>
              <a:ext uri="{FF2B5EF4-FFF2-40B4-BE49-F238E27FC236}">
                <a16:creationId xmlns:a16="http://schemas.microsoft.com/office/drawing/2014/main" id="{5C2F4FBE-FD1B-BE4F-8F0E-24653A9C1F87}"/>
              </a:ext>
            </a:extLst>
          </p:cNvPr>
          <p:cNvSpPr txBox="1"/>
          <p:nvPr/>
        </p:nvSpPr>
        <p:spPr>
          <a:xfrm>
            <a:off x="7199301" y="5446534"/>
            <a:ext cx="530915" cy="369332"/>
          </a:xfrm>
          <a:prstGeom prst="rect">
            <a:avLst/>
          </a:prstGeom>
          <a:noFill/>
        </p:spPr>
        <p:txBody>
          <a:bodyPr wrap="none" rtlCol="0">
            <a:spAutoFit/>
          </a:bodyPr>
          <a:lstStyle/>
          <a:p>
            <a:r>
              <a:rPr kumimoji="1" lang="ja-JP" altLang="en-US" b="1"/>
              <a:t>・・・</a:t>
            </a:r>
          </a:p>
        </p:txBody>
      </p:sp>
      <p:sp>
        <p:nvSpPr>
          <p:cNvPr id="33" name="正方形/長方形 32">
            <a:extLst>
              <a:ext uri="{FF2B5EF4-FFF2-40B4-BE49-F238E27FC236}">
                <a16:creationId xmlns:a16="http://schemas.microsoft.com/office/drawing/2014/main" id="{B1EA739F-C185-414E-999A-83A605A9ABE3}"/>
              </a:ext>
            </a:extLst>
          </p:cNvPr>
          <p:cNvSpPr/>
          <p:nvPr/>
        </p:nvSpPr>
        <p:spPr>
          <a:xfrm>
            <a:off x="2556261" y="5367577"/>
            <a:ext cx="356260" cy="514545"/>
          </a:xfrm>
          <a:prstGeom prst="rect">
            <a:avLst/>
          </a:prstGeom>
          <a:solidFill>
            <a:srgbClr val="FFFF00"/>
          </a:solidFill>
          <a:ln w="25400">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b="1" dirty="0">
                <a:solidFill>
                  <a:schemeClr val="tx1"/>
                </a:solidFill>
              </a:rPr>
              <a:t>2</a:t>
            </a:r>
            <a:endParaRPr kumimoji="1" lang="ja-JP" altLang="en-US" b="1">
              <a:solidFill>
                <a:schemeClr val="tx1"/>
              </a:solidFill>
            </a:endParaRPr>
          </a:p>
        </p:txBody>
      </p:sp>
      <p:sp>
        <p:nvSpPr>
          <p:cNvPr id="32" name="正方形/長方形 31">
            <a:extLst>
              <a:ext uri="{FF2B5EF4-FFF2-40B4-BE49-F238E27FC236}">
                <a16:creationId xmlns:a16="http://schemas.microsoft.com/office/drawing/2014/main" id="{BE102CF3-488C-6447-A1B7-B0B7E1D11295}"/>
              </a:ext>
            </a:extLst>
          </p:cNvPr>
          <p:cNvSpPr/>
          <p:nvPr/>
        </p:nvSpPr>
        <p:spPr>
          <a:xfrm>
            <a:off x="6876175" y="5373927"/>
            <a:ext cx="356260" cy="514545"/>
          </a:xfrm>
          <a:prstGeom prst="rect">
            <a:avLst/>
          </a:prstGeom>
          <a:solidFill>
            <a:srgbClr val="FFFF00"/>
          </a:solidFill>
          <a:ln w="25400">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b="1" dirty="0">
                <a:solidFill>
                  <a:schemeClr val="tx1"/>
                </a:solidFill>
              </a:rPr>
              <a:t>4</a:t>
            </a:r>
            <a:endParaRPr kumimoji="1" lang="ja-JP" altLang="en-US" b="1">
              <a:solidFill>
                <a:schemeClr val="tx1"/>
              </a:solidFill>
            </a:endParaRPr>
          </a:p>
        </p:txBody>
      </p:sp>
      <p:sp>
        <p:nvSpPr>
          <p:cNvPr id="4" name="スライド番号プレースホルダー 3">
            <a:extLst>
              <a:ext uri="{FF2B5EF4-FFF2-40B4-BE49-F238E27FC236}">
                <a16:creationId xmlns:a16="http://schemas.microsoft.com/office/drawing/2014/main" id="{F508548B-B7BD-BD4F-967F-A20648E41E6F}"/>
              </a:ext>
            </a:extLst>
          </p:cNvPr>
          <p:cNvSpPr>
            <a:spLocks noGrp="1"/>
          </p:cNvSpPr>
          <p:nvPr>
            <p:ph type="sldNum" sz="quarter" idx="12"/>
          </p:nvPr>
        </p:nvSpPr>
        <p:spPr/>
        <p:txBody>
          <a:bodyPr/>
          <a:lstStyle/>
          <a:p>
            <a:fld id="{0A8AAA2D-9842-0044-AF36-3F48C3C39054}" type="slidenum">
              <a:rPr kumimoji="1" lang="ja-JP" altLang="en-US" smtClean="0"/>
              <a:t>10</a:t>
            </a:fld>
            <a:endParaRPr kumimoji="1" lang="ja-JP" altLang="en-US"/>
          </a:p>
        </p:txBody>
      </p:sp>
      <p:sp>
        <p:nvSpPr>
          <p:cNvPr id="28" name="スライド番号プレースホルダー 3">
            <a:extLst>
              <a:ext uri="{FF2B5EF4-FFF2-40B4-BE49-F238E27FC236}">
                <a16:creationId xmlns:a16="http://schemas.microsoft.com/office/drawing/2014/main" id="{EC3EDE30-B184-154A-87EC-739A18415D64}"/>
              </a:ext>
            </a:extLst>
          </p:cNvPr>
          <p:cNvSpPr txBox="1">
            <a:spLocks/>
          </p:cNvSpPr>
          <p:nvPr/>
        </p:nvSpPr>
        <p:spPr>
          <a:xfrm>
            <a:off x="7086600" y="6356351"/>
            <a:ext cx="2057400" cy="365125"/>
          </a:xfrm>
          <a:prstGeom prst="rect">
            <a:avLst/>
          </a:prstGeom>
        </p:spPr>
        <p:txBody>
          <a:bodyPr vert="horz" lIns="91440" tIns="45720" rIns="91440" bIns="45720" rtlCol="0" anchor="ctr"/>
          <a:lstStyle>
            <a:defPPr>
              <a:defRPr lang="ja-JP"/>
            </a:defPPr>
            <a:lvl1pPr marL="0" algn="r" defTabSz="914400" rtl="0" eaLnBrk="1" latinLnBrk="0" hangingPunct="1">
              <a:defRPr kumimoji="1" sz="2000" kern="1200">
                <a:solidFill>
                  <a:schemeClr val="tx1">
                    <a:tint val="75000"/>
                  </a:schemeClr>
                </a:solidFill>
                <a:latin typeface="+mn-ea"/>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fld id="{0A8AAA2D-9842-0044-AF36-3F48C3C39054}" type="slidenum">
              <a:rPr lang="ja-JP" altLang="en-US" smtClean="0"/>
              <a:pPr/>
              <a:t>10</a:t>
            </a:fld>
            <a:endParaRPr lang="ja-JP" altLang="en-US"/>
          </a:p>
        </p:txBody>
      </p:sp>
      <p:sp>
        <p:nvSpPr>
          <p:cNvPr id="36" name="正方形/長方形 35">
            <a:extLst>
              <a:ext uri="{FF2B5EF4-FFF2-40B4-BE49-F238E27FC236}">
                <a16:creationId xmlns:a16="http://schemas.microsoft.com/office/drawing/2014/main" id="{91B6861C-0F81-F246-B883-EB16DCD2659E}"/>
              </a:ext>
            </a:extLst>
          </p:cNvPr>
          <p:cNvSpPr/>
          <p:nvPr/>
        </p:nvSpPr>
        <p:spPr>
          <a:xfrm>
            <a:off x="6186501" y="5364231"/>
            <a:ext cx="356260" cy="514545"/>
          </a:xfrm>
          <a:prstGeom prst="rect">
            <a:avLst/>
          </a:prstGeom>
          <a:solidFill>
            <a:srgbClr val="FFFF00"/>
          </a:solidFill>
          <a:ln w="25400">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b="1" dirty="0">
                <a:solidFill>
                  <a:schemeClr val="tx1"/>
                </a:solidFill>
              </a:rPr>
              <a:t>2</a:t>
            </a:r>
            <a:endParaRPr kumimoji="1" lang="ja-JP" altLang="en-US" b="1">
              <a:solidFill>
                <a:schemeClr val="tx1"/>
              </a:solidFill>
            </a:endParaRPr>
          </a:p>
        </p:txBody>
      </p:sp>
    </p:spTree>
    <p:extLst>
      <p:ext uri="{BB962C8B-B14F-4D97-AF65-F5344CB8AC3E}">
        <p14:creationId xmlns:p14="http://schemas.microsoft.com/office/powerpoint/2010/main" val="5332592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xit" presetSubtype="0" fill="hold" grpId="0" nodeType="clickEffect">
                                  <p:stCondLst>
                                    <p:cond delay="0"/>
                                  </p:stCondLst>
                                  <p:childTnLst>
                                    <p:animEffect transition="out" filter="fade">
                                      <p:cBhvr>
                                        <p:cTn id="6" dur="500"/>
                                        <p:tgtEl>
                                          <p:spTgt spid="32"/>
                                        </p:tgtEl>
                                      </p:cBhvr>
                                    </p:animEffect>
                                    <p:set>
                                      <p:cBhvr>
                                        <p:cTn id="7" dur="1" fill="hold">
                                          <p:stCondLst>
                                            <p:cond delay="499"/>
                                          </p:stCondLst>
                                        </p:cTn>
                                        <p:tgtEl>
                                          <p:spTgt spid="32"/>
                                        </p:tgtEl>
                                        <p:attrNameLst>
                                          <p:attrName>style.visibility</p:attrName>
                                        </p:attrNameLst>
                                      </p:cBhvr>
                                      <p:to>
                                        <p:strVal val="hidden"/>
                                      </p:to>
                                    </p:se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4"/>
                                        </p:tgtEl>
                                        <p:attrNameLst>
                                          <p:attrName>style.visibility</p:attrName>
                                        </p:attrNameLst>
                                      </p:cBhvr>
                                      <p:to>
                                        <p:strVal val="visible"/>
                                      </p:to>
                                    </p:set>
                                    <p:animEffect transition="in" filter="fade">
                                      <p:cBhvr>
                                        <p:cTn id="12" dur="500"/>
                                        <p:tgtEl>
                                          <p:spTgt spid="54"/>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xit" presetSubtype="0" fill="hold" nodeType="clickEffect">
                                  <p:stCondLst>
                                    <p:cond delay="0"/>
                                  </p:stCondLst>
                                  <p:childTnLst>
                                    <p:animEffect transition="out" filter="fade">
                                      <p:cBhvr>
                                        <p:cTn id="16" dur="500"/>
                                        <p:tgtEl>
                                          <p:spTgt spid="77"/>
                                        </p:tgtEl>
                                      </p:cBhvr>
                                    </p:animEffect>
                                    <p:set>
                                      <p:cBhvr>
                                        <p:cTn id="17" dur="1" fill="hold">
                                          <p:stCondLst>
                                            <p:cond delay="499"/>
                                          </p:stCondLst>
                                        </p:cTn>
                                        <p:tgtEl>
                                          <p:spTgt spid="77"/>
                                        </p:tgtEl>
                                        <p:attrNameLst>
                                          <p:attrName>style.visibility</p:attrName>
                                        </p:attrNameLst>
                                      </p:cBhvr>
                                      <p:to>
                                        <p:strVal val="hidden"/>
                                      </p:to>
                                    </p:set>
                                  </p:childTnLst>
                                </p:cTn>
                              </p:par>
                              <p:par>
                                <p:cTn id="18" presetID="10" presetClass="exit" presetSubtype="0" fill="hold" grpId="0" nodeType="withEffect">
                                  <p:stCondLst>
                                    <p:cond delay="0"/>
                                  </p:stCondLst>
                                  <p:childTnLst>
                                    <p:animEffect transition="out" filter="fade">
                                      <p:cBhvr>
                                        <p:cTn id="19" dur="500"/>
                                        <p:tgtEl>
                                          <p:spTgt spid="46"/>
                                        </p:tgtEl>
                                      </p:cBhvr>
                                    </p:animEffect>
                                    <p:set>
                                      <p:cBhvr>
                                        <p:cTn id="20" dur="1" fill="hold">
                                          <p:stCondLst>
                                            <p:cond delay="499"/>
                                          </p:stCondLst>
                                        </p:cTn>
                                        <p:tgtEl>
                                          <p:spTgt spid="46"/>
                                        </p:tgtEl>
                                        <p:attrNameLst>
                                          <p:attrName>style.visibility</p:attrName>
                                        </p:attrNameLst>
                                      </p:cBhvr>
                                      <p:to>
                                        <p:strVal val="hidden"/>
                                      </p:to>
                                    </p:set>
                                  </p:childTnLst>
                                </p:cTn>
                              </p:par>
                            </p:childTnLst>
                          </p:cTn>
                        </p:par>
                      </p:childTnLst>
                    </p:cTn>
                  </p:par>
                  <p:par>
                    <p:cTn id="21" fill="hold">
                      <p:stCondLst>
                        <p:cond delay="indefinite"/>
                      </p:stCondLst>
                      <p:childTnLst>
                        <p:par>
                          <p:cTn id="22" fill="hold">
                            <p:stCondLst>
                              <p:cond delay="0"/>
                            </p:stCondLst>
                            <p:childTnLst>
                              <p:par>
                                <p:cTn id="23" presetID="10" presetClass="entr" presetSubtype="0" fill="hold" nodeType="clickEffect">
                                  <p:stCondLst>
                                    <p:cond delay="0"/>
                                  </p:stCondLst>
                                  <p:childTnLst>
                                    <p:set>
                                      <p:cBhvr>
                                        <p:cTn id="24" dur="1" fill="hold">
                                          <p:stCondLst>
                                            <p:cond delay="0"/>
                                          </p:stCondLst>
                                        </p:cTn>
                                        <p:tgtEl>
                                          <p:spTgt spid="80"/>
                                        </p:tgtEl>
                                        <p:attrNameLst>
                                          <p:attrName>style.visibility</p:attrName>
                                        </p:attrNameLst>
                                      </p:cBhvr>
                                      <p:to>
                                        <p:strVal val="visible"/>
                                      </p:to>
                                    </p:set>
                                    <p:animEffect transition="in" filter="fade">
                                      <p:cBhvr>
                                        <p:cTn id="25" dur="500"/>
                                        <p:tgtEl>
                                          <p:spTgt spid="80"/>
                                        </p:tgtEl>
                                      </p:cBhvr>
                                    </p:animEffect>
                                  </p:childTnLst>
                                </p:cTn>
                              </p:par>
                              <p:par>
                                <p:cTn id="26" presetID="10" presetClass="entr" presetSubtype="0" fill="hold" grpId="0" nodeType="withEffect">
                                  <p:stCondLst>
                                    <p:cond delay="0"/>
                                  </p:stCondLst>
                                  <p:childTnLst>
                                    <p:set>
                                      <p:cBhvr>
                                        <p:cTn id="27" dur="1" fill="hold">
                                          <p:stCondLst>
                                            <p:cond delay="0"/>
                                          </p:stCondLst>
                                        </p:cTn>
                                        <p:tgtEl>
                                          <p:spTgt spid="45"/>
                                        </p:tgtEl>
                                        <p:attrNameLst>
                                          <p:attrName>style.visibility</p:attrName>
                                        </p:attrNameLst>
                                      </p:cBhvr>
                                      <p:to>
                                        <p:strVal val="visible"/>
                                      </p:to>
                                    </p:set>
                                    <p:animEffect transition="in" filter="fade">
                                      <p:cBhvr>
                                        <p:cTn id="28" dur="500"/>
                                        <p:tgtEl>
                                          <p:spTgt spid="45"/>
                                        </p:tgtEl>
                                      </p:cBhvr>
                                    </p:animEffect>
                                  </p:childTnLst>
                                </p:cTn>
                              </p:par>
                            </p:childTnLst>
                          </p:cTn>
                        </p:par>
                      </p:childTnLst>
                    </p:cTn>
                  </p:par>
                  <p:par>
                    <p:cTn id="29" fill="hold">
                      <p:stCondLst>
                        <p:cond delay="indefinite"/>
                      </p:stCondLst>
                      <p:childTnLst>
                        <p:par>
                          <p:cTn id="30" fill="hold">
                            <p:stCondLst>
                              <p:cond delay="0"/>
                            </p:stCondLst>
                            <p:childTnLst>
                              <p:par>
                                <p:cTn id="31" presetID="10" presetClass="exit" presetSubtype="0" fill="hold" grpId="0" nodeType="clickEffect">
                                  <p:stCondLst>
                                    <p:cond delay="0"/>
                                  </p:stCondLst>
                                  <p:childTnLst>
                                    <p:animEffect transition="out" filter="fade">
                                      <p:cBhvr>
                                        <p:cTn id="32" dur="500"/>
                                        <p:tgtEl>
                                          <p:spTgt spid="33"/>
                                        </p:tgtEl>
                                      </p:cBhvr>
                                    </p:animEffect>
                                    <p:set>
                                      <p:cBhvr>
                                        <p:cTn id="33" dur="1" fill="hold">
                                          <p:stCondLst>
                                            <p:cond delay="499"/>
                                          </p:stCondLst>
                                        </p:cTn>
                                        <p:tgtEl>
                                          <p:spTgt spid="33"/>
                                        </p:tgtEl>
                                        <p:attrNameLst>
                                          <p:attrName>style.visibility</p:attrName>
                                        </p:attrNameLst>
                                      </p:cBhvr>
                                      <p:to>
                                        <p:strVal val="hidden"/>
                                      </p:to>
                                    </p:set>
                                  </p:childTnLst>
                                </p:cTn>
                              </p:par>
                              <p:par>
                                <p:cTn id="34" presetID="10" presetClass="entr" presetSubtype="0" fill="hold" grpId="0" nodeType="withEffect">
                                  <p:stCondLst>
                                    <p:cond delay="0"/>
                                  </p:stCondLst>
                                  <p:childTnLst>
                                    <p:set>
                                      <p:cBhvr>
                                        <p:cTn id="35" dur="1" fill="hold">
                                          <p:stCondLst>
                                            <p:cond delay="0"/>
                                          </p:stCondLst>
                                        </p:cTn>
                                        <p:tgtEl>
                                          <p:spTgt spid="36"/>
                                        </p:tgtEl>
                                        <p:attrNameLst>
                                          <p:attrName>style.visibility</p:attrName>
                                        </p:attrNameLst>
                                      </p:cBhvr>
                                      <p:to>
                                        <p:strVal val="visible"/>
                                      </p:to>
                                    </p:set>
                                    <p:animEffect transition="in" filter="fade">
                                      <p:cBhvr>
                                        <p:cTn id="36" dur="500"/>
                                        <p:tgtEl>
                                          <p:spTgt spid="3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5" grpId="0"/>
      <p:bldP spid="46" grpId="0"/>
      <p:bldP spid="54" grpId="0" animBg="1"/>
      <p:bldP spid="33" grpId="0" animBg="1"/>
      <p:bldP spid="32" grpId="0" animBg="1"/>
      <p:bldP spid="36"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9423DB8-67D0-C141-AFC8-4B3D573204A9}"/>
              </a:ext>
            </a:extLst>
          </p:cNvPr>
          <p:cNvSpPr>
            <a:spLocks noGrp="1"/>
          </p:cNvSpPr>
          <p:nvPr>
            <p:ph type="title"/>
          </p:nvPr>
        </p:nvSpPr>
        <p:spPr/>
        <p:txBody>
          <a:bodyPr/>
          <a:lstStyle/>
          <a:p>
            <a:r>
              <a:rPr lang="ja-JP" altLang="en-US"/>
              <a:t>分割マイグレーションの最適化</a:t>
            </a:r>
          </a:p>
        </p:txBody>
      </p:sp>
      <p:sp>
        <p:nvSpPr>
          <p:cNvPr id="3" name="コンテンツ プレースホルダー 2">
            <a:extLst>
              <a:ext uri="{FF2B5EF4-FFF2-40B4-BE49-F238E27FC236}">
                <a16:creationId xmlns:a16="http://schemas.microsoft.com/office/drawing/2014/main" id="{8689A56E-863C-8944-9569-F796D70D9600}"/>
              </a:ext>
            </a:extLst>
          </p:cNvPr>
          <p:cNvSpPr>
            <a:spLocks noGrp="1"/>
          </p:cNvSpPr>
          <p:nvPr>
            <p:ph idx="1"/>
          </p:nvPr>
        </p:nvSpPr>
        <p:spPr>
          <a:xfrm>
            <a:off x="574753" y="1364945"/>
            <a:ext cx="7994447" cy="4351338"/>
          </a:xfrm>
        </p:spPr>
        <p:txBody>
          <a:bodyPr/>
          <a:lstStyle/>
          <a:p>
            <a:r>
              <a:rPr lang="ja-JP" altLang="en-US"/>
              <a:t>未使用メモリのデータは移送先ホストに転送しない</a:t>
            </a:r>
            <a:endParaRPr lang="en-US" altLang="ja-JP" dirty="0"/>
          </a:p>
          <a:p>
            <a:pPr lvl="1"/>
            <a:r>
              <a:rPr lang="ja-JP" altLang="en-US"/>
              <a:t>ネットワーク転送量が削減される</a:t>
            </a:r>
            <a:endParaRPr lang="en-US" altLang="ja-JP" dirty="0"/>
          </a:p>
          <a:p>
            <a:pPr lvl="2"/>
            <a:r>
              <a:rPr lang="ja-JP" altLang="en-US"/>
              <a:t>マイグレーションも高速化</a:t>
            </a:r>
            <a:endParaRPr lang="en-US" altLang="ja-JP" dirty="0"/>
          </a:p>
          <a:p>
            <a:pPr lvl="1"/>
            <a:r>
              <a:rPr lang="ja-JP" altLang="en-US"/>
              <a:t>使用中の多くのページがメインホストに転送される</a:t>
            </a:r>
            <a:endParaRPr lang="en-US" altLang="ja-JP" dirty="0"/>
          </a:p>
          <a:p>
            <a:pPr lvl="2"/>
            <a:r>
              <a:rPr lang="ja-JP" altLang="en-US"/>
              <a:t>アクセス履歴に基づいてアクセスされそうなメモリがメインホストへ</a:t>
            </a:r>
            <a:endParaRPr lang="en-US" altLang="ja-JP" dirty="0"/>
          </a:p>
          <a:p>
            <a:pPr lvl="2"/>
            <a:r>
              <a:rPr lang="ja-JP" altLang="en-US"/>
              <a:t>未使用メモリはまったくアクセスされていない</a:t>
            </a:r>
            <a:endParaRPr lang="en-US" altLang="ja-JP" dirty="0"/>
          </a:p>
          <a:p>
            <a:pPr lvl="2"/>
            <a:r>
              <a:rPr lang="ja-JP" altLang="en-US"/>
              <a:t>マイグレーション後のリモートページングを削減</a:t>
            </a:r>
            <a:endParaRPr lang="en-US" altLang="ja-JP" dirty="0"/>
          </a:p>
        </p:txBody>
      </p:sp>
      <p:sp>
        <p:nvSpPr>
          <p:cNvPr id="42" name="角丸四角形 41">
            <a:extLst>
              <a:ext uri="{FF2B5EF4-FFF2-40B4-BE49-F238E27FC236}">
                <a16:creationId xmlns:a16="http://schemas.microsoft.com/office/drawing/2014/main" id="{B51D4D57-F117-0641-A999-01030F65E76E}"/>
              </a:ext>
            </a:extLst>
          </p:cNvPr>
          <p:cNvSpPr/>
          <p:nvPr/>
        </p:nvSpPr>
        <p:spPr>
          <a:xfrm>
            <a:off x="394828" y="4764414"/>
            <a:ext cx="2118687" cy="1852055"/>
          </a:xfrm>
          <a:prstGeom prst="roundRect">
            <a:avLst/>
          </a:prstGeom>
          <a:no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latin typeface="+mn-ea"/>
            </a:endParaRPr>
          </a:p>
        </p:txBody>
      </p:sp>
      <p:sp>
        <p:nvSpPr>
          <p:cNvPr id="49" name="テキスト ボックス 48">
            <a:extLst>
              <a:ext uri="{FF2B5EF4-FFF2-40B4-BE49-F238E27FC236}">
                <a16:creationId xmlns:a16="http://schemas.microsoft.com/office/drawing/2014/main" id="{B95E2FE0-917B-8C41-8544-B56782B91988}"/>
              </a:ext>
            </a:extLst>
          </p:cNvPr>
          <p:cNvSpPr txBox="1"/>
          <p:nvPr/>
        </p:nvSpPr>
        <p:spPr>
          <a:xfrm>
            <a:off x="552129" y="4393326"/>
            <a:ext cx="1667444" cy="415498"/>
          </a:xfrm>
          <a:prstGeom prst="rect">
            <a:avLst/>
          </a:prstGeom>
          <a:noFill/>
        </p:spPr>
        <p:txBody>
          <a:bodyPr wrap="none" rtlCol="0">
            <a:spAutoFit/>
          </a:bodyPr>
          <a:lstStyle/>
          <a:p>
            <a:r>
              <a:rPr kumimoji="1" lang="ja-JP" altLang="en-US" sz="2100" b="1">
                <a:latin typeface="+mn-ea"/>
              </a:rPr>
              <a:t>移送元ホスト</a:t>
            </a:r>
          </a:p>
        </p:txBody>
      </p:sp>
      <p:sp>
        <p:nvSpPr>
          <p:cNvPr id="50" name="角丸四角形 49">
            <a:extLst>
              <a:ext uri="{FF2B5EF4-FFF2-40B4-BE49-F238E27FC236}">
                <a16:creationId xmlns:a16="http://schemas.microsoft.com/office/drawing/2014/main" id="{A7AC06A5-6BF7-8743-8546-5851F1849A0B}"/>
              </a:ext>
            </a:extLst>
          </p:cNvPr>
          <p:cNvSpPr/>
          <p:nvPr/>
        </p:nvSpPr>
        <p:spPr>
          <a:xfrm>
            <a:off x="4470410" y="4808640"/>
            <a:ext cx="2118946" cy="1852055"/>
          </a:xfrm>
          <a:prstGeom prst="roundRect">
            <a:avLst/>
          </a:prstGeom>
          <a:no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latin typeface="+mn-ea"/>
            </a:endParaRPr>
          </a:p>
        </p:txBody>
      </p:sp>
      <p:sp>
        <p:nvSpPr>
          <p:cNvPr id="51" name="テキスト ボックス 50">
            <a:extLst>
              <a:ext uri="{FF2B5EF4-FFF2-40B4-BE49-F238E27FC236}">
                <a16:creationId xmlns:a16="http://schemas.microsoft.com/office/drawing/2014/main" id="{01EB93B2-A42B-884A-AF6A-2FE736DB5105}"/>
              </a:ext>
            </a:extLst>
          </p:cNvPr>
          <p:cNvSpPr txBox="1"/>
          <p:nvPr/>
        </p:nvSpPr>
        <p:spPr>
          <a:xfrm>
            <a:off x="4248469" y="4393326"/>
            <a:ext cx="2318263" cy="415498"/>
          </a:xfrm>
          <a:prstGeom prst="rect">
            <a:avLst/>
          </a:prstGeom>
          <a:noFill/>
        </p:spPr>
        <p:txBody>
          <a:bodyPr wrap="none" rtlCol="0">
            <a:spAutoFit/>
          </a:bodyPr>
          <a:lstStyle/>
          <a:p>
            <a:r>
              <a:rPr kumimoji="1" lang="ja-JP" altLang="en-US" sz="2100" b="1">
                <a:latin typeface="+mn-ea"/>
              </a:rPr>
              <a:t>移送先メインホスト</a:t>
            </a:r>
          </a:p>
        </p:txBody>
      </p:sp>
      <p:sp>
        <p:nvSpPr>
          <p:cNvPr id="52" name="右矢印 51">
            <a:extLst>
              <a:ext uri="{FF2B5EF4-FFF2-40B4-BE49-F238E27FC236}">
                <a16:creationId xmlns:a16="http://schemas.microsoft.com/office/drawing/2014/main" id="{1950E1FC-0814-0541-A62D-6AA5382451FA}"/>
              </a:ext>
            </a:extLst>
          </p:cNvPr>
          <p:cNvSpPr/>
          <p:nvPr/>
        </p:nvSpPr>
        <p:spPr>
          <a:xfrm>
            <a:off x="2663195" y="5387841"/>
            <a:ext cx="1585274" cy="605197"/>
          </a:xfrm>
          <a:prstGeom prst="rightArrow">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58" name="テキスト ボックス 57">
            <a:extLst>
              <a:ext uri="{FF2B5EF4-FFF2-40B4-BE49-F238E27FC236}">
                <a16:creationId xmlns:a16="http://schemas.microsoft.com/office/drawing/2014/main" id="{FF99EC58-5924-8945-B6C9-58A1E8DD2377}"/>
              </a:ext>
            </a:extLst>
          </p:cNvPr>
          <p:cNvSpPr txBox="1"/>
          <p:nvPr/>
        </p:nvSpPr>
        <p:spPr>
          <a:xfrm>
            <a:off x="2543396" y="5088653"/>
            <a:ext cx="1947969" cy="400110"/>
          </a:xfrm>
          <a:prstGeom prst="rect">
            <a:avLst/>
          </a:prstGeom>
          <a:noFill/>
        </p:spPr>
        <p:txBody>
          <a:bodyPr wrap="none" rtlCol="0">
            <a:spAutoFit/>
          </a:bodyPr>
          <a:lstStyle/>
          <a:p>
            <a:r>
              <a:rPr kumimoji="1" lang="ja-JP" altLang="en-US" sz="2000">
                <a:latin typeface="+mn-ea"/>
              </a:rPr>
              <a:t>マイグレーション</a:t>
            </a:r>
          </a:p>
        </p:txBody>
      </p:sp>
      <p:sp>
        <p:nvSpPr>
          <p:cNvPr id="70" name="角丸四角形 69">
            <a:extLst>
              <a:ext uri="{FF2B5EF4-FFF2-40B4-BE49-F238E27FC236}">
                <a16:creationId xmlns:a16="http://schemas.microsoft.com/office/drawing/2014/main" id="{8EE50411-E5DA-384C-9FE6-C7724E05FB20}"/>
              </a:ext>
            </a:extLst>
          </p:cNvPr>
          <p:cNvSpPr/>
          <p:nvPr/>
        </p:nvSpPr>
        <p:spPr>
          <a:xfrm>
            <a:off x="6739993" y="4808641"/>
            <a:ext cx="2103648" cy="1852054"/>
          </a:xfrm>
          <a:prstGeom prst="roundRect">
            <a:avLst/>
          </a:prstGeom>
          <a:no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latin typeface="+mn-ea"/>
            </a:endParaRPr>
          </a:p>
        </p:txBody>
      </p:sp>
      <p:sp>
        <p:nvSpPr>
          <p:cNvPr id="71" name="テキスト ボックス 70">
            <a:extLst>
              <a:ext uri="{FF2B5EF4-FFF2-40B4-BE49-F238E27FC236}">
                <a16:creationId xmlns:a16="http://schemas.microsoft.com/office/drawing/2014/main" id="{162A77A3-47C2-8A47-95BD-EE2BC14437F6}"/>
              </a:ext>
            </a:extLst>
          </p:cNvPr>
          <p:cNvSpPr txBox="1"/>
          <p:nvPr/>
        </p:nvSpPr>
        <p:spPr>
          <a:xfrm>
            <a:off x="6746342" y="4340262"/>
            <a:ext cx="2177199" cy="415498"/>
          </a:xfrm>
          <a:prstGeom prst="rect">
            <a:avLst/>
          </a:prstGeom>
          <a:noFill/>
        </p:spPr>
        <p:txBody>
          <a:bodyPr wrap="none" rtlCol="0">
            <a:spAutoFit/>
          </a:bodyPr>
          <a:lstStyle/>
          <a:p>
            <a:r>
              <a:rPr kumimoji="1" lang="ja-JP" altLang="en-US" sz="2100" b="1">
                <a:latin typeface="+mn-ea"/>
              </a:rPr>
              <a:t>移送先サブホスト</a:t>
            </a:r>
          </a:p>
        </p:txBody>
      </p:sp>
      <p:sp>
        <p:nvSpPr>
          <p:cNvPr id="87" name="テキスト ボックス 86">
            <a:extLst>
              <a:ext uri="{FF2B5EF4-FFF2-40B4-BE49-F238E27FC236}">
                <a16:creationId xmlns:a16="http://schemas.microsoft.com/office/drawing/2014/main" id="{E93E36DC-B0F6-3942-B84D-43D75D3A346E}"/>
              </a:ext>
            </a:extLst>
          </p:cNvPr>
          <p:cNvSpPr txBox="1"/>
          <p:nvPr/>
        </p:nvSpPr>
        <p:spPr>
          <a:xfrm>
            <a:off x="679133" y="5623706"/>
            <a:ext cx="1277914" cy="369332"/>
          </a:xfrm>
          <a:prstGeom prst="rect">
            <a:avLst/>
          </a:prstGeom>
          <a:noFill/>
        </p:spPr>
        <p:txBody>
          <a:bodyPr wrap="none" rtlCol="0">
            <a:spAutoFit/>
          </a:bodyPr>
          <a:lstStyle/>
          <a:p>
            <a:r>
              <a:rPr lang="en-US" altLang="ja-JP" dirty="0">
                <a:latin typeface="+mn-ea"/>
              </a:rPr>
              <a:t>VM</a:t>
            </a:r>
            <a:r>
              <a:rPr lang="ja-JP" altLang="en-US">
                <a:latin typeface="+mn-ea"/>
              </a:rPr>
              <a:t>のメモリ</a:t>
            </a:r>
            <a:endParaRPr kumimoji="1" lang="ja-JP" altLang="en-US">
              <a:latin typeface="+mn-ea"/>
            </a:endParaRPr>
          </a:p>
        </p:txBody>
      </p:sp>
      <p:sp>
        <p:nvSpPr>
          <p:cNvPr id="88" name="テキスト ボックス 87">
            <a:extLst>
              <a:ext uri="{FF2B5EF4-FFF2-40B4-BE49-F238E27FC236}">
                <a16:creationId xmlns:a16="http://schemas.microsoft.com/office/drawing/2014/main" id="{581EE608-A91C-6F45-8B61-B7714F7BE8EF}"/>
              </a:ext>
            </a:extLst>
          </p:cNvPr>
          <p:cNvSpPr txBox="1"/>
          <p:nvPr/>
        </p:nvSpPr>
        <p:spPr>
          <a:xfrm>
            <a:off x="4744851" y="5720542"/>
            <a:ext cx="1277914" cy="369332"/>
          </a:xfrm>
          <a:prstGeom prst="rect">
            <a:avLst/>
          </a:prstGeom>
          <a:noFill/>
        </p:spPr>
        <p:txBody>
          <a:bodyPr wrap="none" rtlCol="0">
            <a:spAutoFit/>
          </a:bodyPr>
          <a:lstStyle/>
          <a:p>
            <a:r>
              <a:rPr lang="en-US" altLang="ja-JP" dirty="0">
                <a:latin typeface="+mn-ea"/>
              </a:rPr>
              <a:t>VM</a:t>
            </a:r>
            <a:r>
              <a:rPr lang="ja-JP" altLang="en-US">
                <a:latin typeface="+mn-ea"/>
              </a:rPr>
              <a:t>のメモリ</a:t>
            </a:r>
            <a:endParaRPr kumimoji="1" lang="ja-JP" altLang="en-US">
              <a:latin typeface="+mn-ea"/>
            </a:endParaRPr>
          </a:p>
        </p:txBody>
      </p:sp>
      <p:sp>
        <p:nvSpPr>
          <p:cNvPr id="5" name="スライド番号プレースホルダー 4">
            <a:extLst>
              <a:ext uri="{FF2B5EF4-FFF2-40B4-BE49-F238E27FC236}">
                <a16:creationId xmlns:a16="http://schemas.microsoft.com/office/drawing/2014/main" id="{AFFDCB88-9BF5-6B48-BA25-B7210BDE0D75}"/>
              </a:ext>
            </a:extLst>
          </p:cNvPr>
          <p:cNvSpPr>
            <a:spLocks noGrp="1"/>
          </p:cNvSpPr>
          <p:nvPr>
            <p:ph type="sldNum" sz="quarter" idx="12"/>
          </p:nvPr>
        </p:nvSpPr>
        <p:spPr/>
        <p:txBody>
          <a:bodyPr/>
          <a:lstStyle/>
          <a:p>
            <a:fld id="{0A8AAA2D-9842-0044-AF36-3F48C3C39054}" type="slidenum">
              <a:rPr kumimoji="1" lang="ja-JP" altLang="en-US" smtClean="0"/>
              <a:t>11</a:t>
            </a:fld>
            <a:endParaRPr kumimoji="1" lang="ja-JP" altLang="en-US"/>
          </a:p>
        </p:txBody>
      </p:sp>
      <p:sp>
        <p:nvSpPr>
          <p:cNvPr id="93" name="正方形/長方形 92">
            <a:extLst>
              <a:ext uri="{FF2B5EF4-FFF2-40B4-BE49-F238E27FC236}">
                <a16:creationId xmlns:a16="http://schemas.microsoft.com/office/drawing/2014/main" id="{3513D19F-B89E-FF4D-B479-047F69FC23B9}"/>
              </a:ext>
            </a:extLst>
          </p:cNvPr>
          <p:cNvSpPr/>
          <p:nvPr/>
        </p:nvSpPr>
        <p:spPr>
          <a:xfrm>
            <a:off x="913285" y="5968621"/>
            <a:ext cx="356260" cy="514545"/>
          </a:xfrm>
          <a:prstGeom prst="rect">
            <a:avLst/>
          </a:prstGeom>
          <a:solidFill>
            <a:srgbClr val="FFFF00"/>
          </a:solidFill>
          <a:ln w="38100">
            <a:solidFill>
              <a:schemeClr val="tx1"/>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b="1" dirty="0">
                <a:solidFill>
                  <a:schemeClr val="tx1"/>
                </a:solidFill>
              </a:rPr>
              <a:t>2</a:t>
            </a:r>
            <a:endParaRPr kumimoji="1" lang="ja-JP" altLang="en-US" b="1">
              <a:solidFill>
                <a:schemeClr val="tx1"/>
              </a:solidFill>
            </a:endParaRPr>
          </a:p>
        </p:txBody>
      </p:sp>
      <p:sp>
        <p:nvSpPr>
          <p:cNvPr id="95" name="正方形/長方形 94">
            <a:extLst>
              <a:ext uri="{FF2B5EF4-FFF2-40B4-BE49-F238E27FC236}">
                <a16:creationId xmlns:a16="http://schemas.microsoft.com/office/drawing/2014/main" id="{435841F5-F47B-874E-A594-F5439DBFF3EE}"/>
              </a:ext>
            </a:extLst>
          </p:cNvPr>
          <p:cNvSpPr/>
          <p:nvPr/>
        </p:nvSpPr>
        <p:spPr>
          <a:xfrm>
            <a:off x="1606157" y="5968621"/>
            <a:ext cx="356260" cy="514545"/>
          </a:xfrm>
          <a:prstGeom prst="rect">
            <a:avLst/>
          </a:prstGeom>
          <a:solidFill>
            <a:srgbClr val="FFFF00"/>
          </a:solidFill>
          <a:ln w="38100">
            <a:solidFill>
              <a:schemeClr val="tx1"/>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b="1" dirty="0">
                <a:solidFill>
                  <a:schemeClr val="tx1"/>
                </a:solidFill>
              </a:rPr>
              <a:t>4</a:t>
            </a:r>
            <a:endParaRPr kumimoji="1" lang="ja-JP" altLang="en-US" b="1">
              <a:solidFill>
                <a:schemeClr val="tx1"/>
              </a:solidFill>
            </a:endParaRPr>
          </a:p>
        </p:txBody>
      </p:sp>
      <p:grpSp>
        <p:nvGrpSpPr>
          <p:cNvPr id="106" name="グループ化 105">
            <a:extLst>
              <a:ext uri="{FF2B5EF4-FFF2-40B4-BE49-F238E27FC236}">
                <a16:creationId xmlns:a16="http://schemas.microsoft.com/office/drawing/2014/main" id="{0ADF7189-5A5D-4643-8753-F12A8033CAC8}"/>
              </a:ext>
            </a:extLst>
          </p:cNvPr>
          <p:cNvGrpSpPr/>
          <p:nvPr/>
        </p:nvGrpSpPr>
        <p:grpSpPr>
          <a:xfrm>
            <a:off x="6917797" y="5598095"/>
            <a:ext cx="1387663" cy="514545"/>
            <a:chOff x="2066306" y="5325194"/>
            <a:chExt cx="1387663" cy="514545"/>
          </a:xfrm>
        </p:grpSpPr>
        <p:sp>
          <p:nvSpPr>
            <p:cNvPr id="108" name="正方形/長方形 107">
              <a:extLst>
                <a:ext uri="{FF2B5EF4-FFF2-40B4-BE49-F238E27FC236}">
                  <a16:creationId xmlns:a16="http://schemas.microsoft.com/office/drawing/2014/main" id="{ABDDF307-8163-FB48-93D3-DD3CEEF17029}"/>
                </a:ext>
              </a:extLst>
            </p:cNvPr>
            <p:cNvSpPr/>
            <p:nvPr/>
          </p:nvSpPr>
          <p:spPr>
            <a:xfrm>
              <a:off x="2404837" y="5325194"/>
              <a:ext cx="356260" cy="514545"/>
            </a:xfrm>
            <a:prstGeom prst="rect">
              <a:avLst/>
            </a:prstGeom>
            <a:solidFill>
              <a:srgbClr val="FFFF00"/>
            </a:solidFill>
            <a:ln w="25400">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b="1">
                  <a:solidFill>
                    <a:schemeClr val="tx1"/>
                  </a:solidFill>
                </a:rPr>
                <a:t>2</a:t>
              </a:r>
              <a:endParaRPr kumimoji="1" lang="ja-JP" altLang="en-US" b="1">
                <a:solidFill>
                  <a:schemeClr val="tx1"/>
                </a:solidFill>
              </a:endParaRPr>
            </a:p>
          </p:txBody>
        </p:sp>
        <p:sp>
          <p:nvSpPr>
            <p:cNvPr id="107" name="正方形/長方形 106">
              <a:extLst>
                <a:ext uri="{FF2B5EF4-FFF2-40B4-BE49-F238E27FC236}">
                  <a16:creationId xmlns:a16="http://schemas.microsoft.com/office/drawing/2014/main" id="{944198E1-70A4-F84D-8DB4-BA8BF6F94F24}"/>
                </a:ext>
              </a:extLst>
            </p:cNvPr>
            <p:cNvSpPr/>
            <p:nvPr/>
          </p:nvSpPr>
          <p:spPr>
            <a:xfrm>
              <a:off x="2066306" y="5325194"/>
              <a:ext cx="356260" cy="514545"/>
            </a:xfrm>
            <a:prstGeom prst="rect">
              <a:avLst/>
            </a:prstGeom>
            <a:solidFill>
              <a:schemeClr val="bg1"/>
            </a:solidFill>
            <a:ln w="25400">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b="1">
                <a:solidFill>
                  <a:schemeClr val="tx1"/>
                </a:solidFill>
              </a:endParaRPr>
            </a:p>
          </p:txBody>
        </p:sp>
        <p:sp>
          <p:nvSpPr>
            <p:cNvPr id="110" name="正方形/長方形 109">
              <a:extLst>
                <a:ext uri="{FF2B5EF4-FFF2-40B4-BE49-F238E27FC236}">
                  <a16:creationId xmlns:a16="http://schemas.microsoft.com/office/drawing/2014/main" id="{D593A642-AA92-784B-85EF-3A8F0EF4EC01}"/>
                </a:ext>
              </a:extLst>
            </p:cNvPr>
            <p:cNvSpPr/>
            <p:nvPr/>
          </p:nvSpPr>
          <p:spPr>
            <a:xfrm>
              <a:off x="3097709" y="5325194"/>
              <a:ext cx="356260" cy="514545"/>
            </a:xfrm>
            <a:prstGeom prst="rect">
              <a:avLst/>
            </a:prstGeom>
            <a:solidFill>
              <a:srgbClr val="FFFF00"/>
            </a:solidFill>
            <a:ln w="25400">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b="1" dirty="0">
                  <a:solidFill>
                    <a:schemeClr val="tx1"/>
                  </a:solidFill>
                </a:rPr>
                <a:t>4</a:t>
              </a:r>
              <a:endParaRPr kumimoji="1" lang="ja-JP" altLang="en-US" b="1">
                <a:solidFill>
                  <a:schemeClr val="tx1"/>
                </a:solidFill>
              </a:endParaRPr>
            </a:p>
          </p:txBody>
        </p:sp>
        <p:sp>
          <p:nvSpPr>
            <p:cNvPr id="32" name="正方形/長方形 106">
              <a:extLst>
                <a:ext uri="{FF2B5EF4-FFF2-40B4-BE49-F238E27FC236}">
                  <a16:creationId xmlns:a16="http://schemas.microsoft.com/office/drawing/2014/main" id="{30BA864A-7C31-0043-94FB-1E296EF0E452}"/>
                </a:ext>
              </a:extLst>
            </p:cNvPr>
            <p:cNvSpPr/>
            <p:nvPr/>
          </p:nvSpPr>
          <p:spPr>
            <a:xfrm>
              <a:off x="2751273" y="5325194"/>
              <a:ext cx="356260" cy="514545"/>
            </a:xfrm>
            <a:prstGeom prst="rect">
              <a:avLst/>
            </a:prstGeom>
            <a:solidFill>
              <a:schemeClr val="bg1"/>
            </a:solidFill>
            <a:ln w="25400">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b="1">
                <a:solidFill>
                  <a:schemeClr val="tx1"/>
                </a:solidFill>
              </a:endParaRPr>
            </a:p>
          </p:txBody>
        </p:sp>
      </p:grpSp>
      <p:grpSp>
        <p:nvGrpSpPr>
          <p:cNvPr id="101" name="グループ化 100">
            <a:extLst>
              <a:ext uri="{FF2B5EF4-FFF2-40B4-BE49-F238E27FC236}">
                <a16:creationId xmlns:a16="http://schemas.microsoft.com/office/drawing/2014/main" id="{603F8AF9-BB96-C84B-934E-B20B24F10AC8}"/>
              </a:ext>
            </a:extLst>
          </p:cNvPr>
          <p:cNvGrpSpPr/>
          <p:nvPr/>
        </p:nvGrpSpPr>
        <p:grpSpPr>
          <a:xfrm>
            <a:off x="4986235" y="6046426"/>
            <a:ext cx="1049132" cy="514545"/>
            <a:chOff x="2404837" y="5325194"/>
            <a:chExt cx="1049132" cy="514545"/>
          </a:xfrm>
        </p:grpSpPr>
        <p:sp>
          <p:nvSpPr>
            <p:cNvPr id="103" name="正方形/長方形 102">
              <a:extLst>
                <a:ext uri="{FF2B5EF4-FFF2-40B4-BE49-F238E27FC236}">
                  <a16:creationId xmlns:a16="http://schemas.microsoft.com/office/drawing/2014/main" id="{7C0BCF6C-AC0C-164F-AA92-614EAB13032C}"/>
                </a:ext>
              </a:extLst>
            </p:cNvPr>
            <p:cNvSpPr/>
            <p:nvPr/>
          </p:nvSpPr>
          <p:spPr>
            <a:xfrm>
              <a:off x="2404837" y="5325194"/>
              <a:ext cx="356260" cy="514545"/>
            </a:xfrm>
            <a:prstGeom prst="rect">
              <a:avLst/>
            </a:prstGeom>
            <a:solidFill>
              <a:schemeClr val="bg1"/>
            </a:solidFill>
            <a:ln w="25400">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b="1">
                <a:solidFill>
                  <a:schemeClr val="tx1"/>
                </a:solidFill>
              </a:endParaRPr>
            </a:p>
          </p:txBody>
        </p:sp>
        <p:sp>
          <p:nvSpPr>
            <p:cNvPr id="105" name="正方形/長方形 104">
              <a:extLst>
                <a:ext uri="{FF2B5EF4-FFF2-40B4-BE49-F238E27FC236}">
                  <a16:creationId xmlns:a16="http://schemas.microsoft.com/office/drawing/2014/main" id="{3C97D743-5224-EA40-8954-B849EA41BD7C}"/>
                </a:ext>
              </a:extLst>
            </p:cNvPr>
            <p:cNvSpPr/>
            <p:nvPr/>
          </p:nvSpPr>
          <p:spPr>
            <a:xfrm>
              <a:off x="3097709" y="5325194"/>
              <a:ext cx="356260" cy="514545"/>
            </a:xfrm>
            <a:prstGeom prst="rect">
              <a:avLst/>
            </a:prstGeom>
            <a:solidFill>
              <a:schemeClr val="bg1"/>
            </a:solidFill>
            <a:ln w="25400">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b="1">
                <a:solidFill>
                  <a:schemeClr val="tx1"/>
                </a:solidFill>
              </a:endParaRPr>
            </a:p>
          </p:txBody>
        </p:sp>
      </p:grpSp>
      <p:sp>
        <p:nvSpPr>
          <p:cNvPr id="111" name="テキスト ボックス 110">
            <a:extLst>
              <a:ext uri="{FF2B5EF4-FFF2-40B4-BE49-F238E27FC236}">
                <a16:creationId xmlns:a16="http://schemas.microsoft.com/office/drawing/2014/main" id="{4D395275-34B7-D848-A082-896D447CFFE9}"/>
              </a:ext>
            </a:extLst>
          </p:cNvPr>
          <p:cNvSpPr txBox="1"/>
          <p:nvPr/>
        </p:nvSpPr>
        <p:spPr>
          <a:xfrm>
            <a:off x="6739993" y="5184756"/>
            <a:ext cx="1277914" cy="369332"/>
          </a:xfrm>
          <a:prstGeom prst="rect">
            <a:avLst/>
          </a:prstGeom>
          <a:noFill/>
        </p:spPr>
        <p:txBody>
          <a:bodyPr wrap="none" rtlCol="0">
            <a:spAutoFit/>
          </a:bodyPr>
          <a:lstStyle/>
          <a:p>
            <a:r>
              <a:rPr lang="en-US" altLang="ja-JP" dirty="0">
                <a:latin typeface="+mn-ea"/>
              </a:rPr>
              <a:t>VM</a:t>
            </a:r>
            <a:r>
              <a:rPr lang="ja-JP" altLang="en-US">
                <a:latin typeface="+mn-ea"/>
              </a:rPr>
              <a:t>のメモリ</a:t>
            </a:r>
            <a:endParaRPr kumimoji="1" lang="ja-JP" altLang="en-US">
              <a:latin typeface="+mn-ea"/>
            </a:endParaRPr>
          </a:p>
        </p:txBody>
      </p:sp>
      <p:sp>
        <p:nvSpPr>
          <p:cNvPr id="92" name="正方形/長方形 91">
            <a:extLst>
              <a:ext uri="{FF2B5EF4-FFF2-40B4-BE49-F238E27FC236}">
                <a16:creationId xmlns:a16="http://schemas.microsoft.com/office/drawing/2014/main" id="{D4A27E8A-3076-5B41-B5A2-A50ED6EA585A}"/>
              </a:ext>
            </a:extLst>
          </p:cNvPr>
          <p:cNvSpPr/>
          <p:nvPr/>
        </p:nvSpPr>
        <p:spPr>
          <a:xfrm>
            <a:off x="574754" y="5968621"/>
            <a:ext cx="356260" cy="514545"/>
          </a:xfrm>
          <a:prstGeom prst="rect">
            <a:avLst/>
          </a:prstGeom>
          <a:solidFill>
            <a:srgbClr val="FF0000"/>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b="1" dirty="0">
                <a:solidFill>
                  <a:schemeClr val="tx1"/>
                </a:solidFill>
              </a:rPr>
              <a:t>1</a:t>
            </a:r>
            <a:endParaRPr kumimoji="1" lang="ja-JP" altLang="en-US" b="1">
              <a:solidFill>
                <a:schemeClr val="tx1"/>
              </a:solidFill>
            </a:endParaRPr>
          </a:p>
        </p:txBody>
      </p:sp>
      <p:sp>
        <p:nvSpPr>
          <p:cNvPr id="94" name="正方形/長方形 93">
            <a:extLst>
              <a:ext uri="{FF2B5EF4-FFF2-40B4-BE49-F238E27FC236}">
                <a16:creationId xmlns:a16="http://schemas.microsoft.com/office/drawing/2014/main" id="{FD8D12CD-FE65-D345-9587-0B18746B6695}"/>
              </a:ext>
            </a:extLst>
          </p:cNvPr>
          <p:cNvSpPr/>
          <p:nvPr/>
        </p:nvSpPr>
        <p:spPr>
          <a:xfrm>
            <a:off x="1267626" y="5968621"/>
            <a:ext cx="356260" cy="514545"/>
          </a:xfrm>
          <a:prstGeom prst="rect">
            <a:avLst/>
          </a:prstGeom>
          <a:solidFill>
            <a:srgbClr val="FF0000"/>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b="1" dirty="0">
                <a:solidFill>
                  <a:schemeClr val="tx1"/>
                </a:solidFill>
              </a:rPr>
              <a:t>3</a:t>
            </a:r>
            <a:endParaRPr kumimoji="1" lang="ja-JP" altLang="en-US" b="1">
              <a:solidFill>
                <a:schemeClr val="tx1"/>
              </a:solidFill>
            </a:endParaRPr>
          </a:p>
        </p:txBody>
      </p:sp>
      <p:sp>
        <p:nvSpPr>
          <p:cNvPr id="4" name="テキスト ボックス 3">
            <a:extLst>
              <a:ext uri="{FF2B5EF4-FFF2-40B4-BE49-F238E27FC236}">
                <a16:creationId xmlns:a16="http://schemas.microsoft.com/office/drawing/2014/main" id="{5BE23EF3-7C62-4740-BFEF-5B90C29DDFA3}"/>
              </a:ext>
            </a:extLst>
          </p:cNvPr>
          <p:cNvSpPr txBox="1"/>
          <p:nvPr/>
        </p:nvSpPr>
        <p:spPr>
          <a:xfrm>
            <a:off x="1972508" y="6041228"/>
            <a:ext cx="530915" cy="369332"/>
          </a:xfrm>
          <a:prstGeom prst="rect">
            <a:avLst/>
          </a:prstGeom>
          <a:noFill/>
        </p:spPr>
        <p:txBody>
          <a:bodyPr wrap="none" rtlCol="0">
            <a:spAutoFit/>
          </a:bodyPr>
          <a:lstStyle/>
          <a:p>
            <a:r>
              <a:rPr kumimoji="1" lang="ja-JP" altLang="en-US" b="1"/>
              <a:t>・・・</a:t>
            </a:r>
          </a:p>
        </p:txBody>
      </p:sp>
      <p:sp>
        <p:nvSpPr>
          <p:cNvPr id="29" name="テキスト ボックス 28">
            <a:extLst>
              <a:ext uri="{FF2B5EF4-FFF2-40B4-BE49-F238E27FC236}">
                <a16:creationId xmlns:a16="http://schemas.microsoft.com/office/drawing/2014/main" id="{0A2D84C0-5ACE-B54C-9F71-288D53F69274}"/>
              </a:ext>
            </a:extLst>
          </p:cNvPr>
          <p:cNvSpPr txBox="1"/>
          <p:nvPr/>
        </p:nvSpPr>
        <p:spPr>
          <a:xfrm>
            <a:off x="6043443" y="6131597"/>
            <a:ext cx="530915" cy="369332"/>
          </a:xfrm>
          <a:prstGeom prst="rect">
            <a:avLst/>
          </a:prstGeom>
          <a:noFill/>
        </p:spPr>
        <p:txBody>
          <a:bodyPr wrap="none" rtlCol="0">
            <a:spAutoFit/>
          </a:bodyPr>
          <a:lstStyle/>
          <a:p>
            <a:r>
              <a:rPr kumimoji="1" lang="ja-JP" altLang="en-US" b="1"/>
              <a:t>・・・</a:t>
            </a:r>
          </a:p>
        </p:txBody>
      </p:sp>
      <p:sp>
        <p:nvSpPr>
          <p:cNvPr id="30" name="テキスト ボックス 29">
            <a:extLst>
              <a:ext uri="{FF2B5EF4-FFF2-40B4-BE49-F238E27FC236}">
                <a16:creationId xmlns:a16="http://schemas.microsoft.com/office/drawing/2014/main" id="{2C89E488-7A48-5449-93E1-6F017D790F98}"/>
              </a:ext>
            </a:extLst>
          </p:cNvPr>
          <p:cNvSpPr txBox="1"/>
          <p:nvPr/>
        </p:nvSpPr>
        <p:spPr>
          <a:xfrm>
            <a:off x="8279669" y="5671896"/>
            <a:ext cx="530915" cy="369332"/>
          </a:xfrm>
          <a:prstGeom prst="rect">
            <a:avLst/>
          </a:prstGeom>
          <a:noFill/>
        </p:spPr>
        <p:txBody>
          <a:bodyPr wrap="none" rtlCol="0">
            <a:spAutoFit/>
          </a:bodyPr>
          <a:lstStyle/>
          <a:p>
            <a:r>
              <a:rPr kumimoji="1" lang="ja-JP" altLang="en-US" b="1"/>
              <a:t>・・・</a:t>
            </a:r>
          </a:p>
        </p:txBody>
      </p:sp>
    </p:spTree>
    <p:extLst>
      <p:ext uri="{BB962C8B-B14F-4D97-AF65-F5344CB8AC3E}">
        <p14:creationId xmlns:p14="http://schemas.microsoft.com/office/powerpoint/2010/main" val="32672219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path" presetSubtype="0" accel="50000" decel="50000" fill="hold" grpId="0" nodeType="clickEffect">
                                  <p:stCondLst>
                                    <p:cond delay="0"/>
                                  </p:stCondLst>
                                  <p:childTnLst>
                                    <p:animMotion origin="layout" path="M 4.44444E-6 1.85185E-6 L 0.44358 0.0125 " pathEditMode="relative" rAng="0" ptsTypes="AA">
                                      <p:cBhvr>
                                        <p:cTn id="6" dur="2000" fill="hold"/>
                                        <p:tgtEl>
                                          <p:spTgt spid="92"/>
                                        </p:tgtEl>
                                        <p:attrNameLst>
                                          <p:attrName>ppt_x</p:attrName>
                                          <p:attrName>ppt_y</p:attrName>
                                        </p:attrNameLst>
                                      </p:cBhvr>
                                      <p:rCtr x="22569" y="486"/>
                                    </p:animMotion>
                                  </p:childTnLst>
                                </p:cTn>
                              </p:par>
                            </p:childTnLst>
                          </p:cTn>
                        </p:par>
                        <p:par>
                          <p:cTn id="7" fill="hold">
                            <p:stCondLst>
                              <p:cond delay="2000"/>
                            </p:stCondLst>
                            <p:childTnLst>
                              <p:par>
                                <p:cTn id="8" presetID="42" presetClass="path" presetSubtype="0" accel="50000" decel="50000" fill="hold" grpId="0" nodeType="afterEffect">
                                  <p:stCondLst>
                                    <p:cond delay="0"/>
                                  </p:stCondLst>
                                  <p:childTnLst>
                                    <p:animMotion origin="layout" path="M 2.77778E-7 -3.7037E-7 L 0.44653 0.01134 " pathEditMode="relative" rAng="0" ptsTypes="AA">
                                      <p:cBhvr>
                                        <p:cTn id="9" dur="2000" fill="hold"/>
                                        <p:tgtEl>
                                          <p:spTgt spid="94"/>
                                        </p:tgtEl>
                                        <p:attrNameLst>
                                          <p:attrName>ppt_x</p:attrName>
                                          <p:attrName>ppt_y</p:attrName>
                                        </p:attrNameLst>
                                      </p:cBhvr>
                                      <p:rCtr x="22326" y="556"/>
                                    </p:animMotion>
                                  </p:childTnLst>
                                </p:cTn>
                              </p:par>
                            </p:childTnLst>
                          </p:cTn>
                        </p:par>
                        <p:par>
                          <p:cTn id="10" fill="hold">
                            <p:stCondLst>
                              <p:cond delay="4000"/>
                            </p:stCondLst>
                            <p:childTnLst>
                              <p:par>
                                <p:cTn id="11" presetID="10" presetClass="entr" presetSubtype="0" fill="hold" nodeType="afterEffect">
                                  <p:stCondLst>
                                    <p:cond delay="0"/>
                                  </p:stCondLst>
                                  <p:childTnLst>
                                    <p:set>
                                      <p:cBhvr>
                                        <p:cTn id="12" dur="1" fill="hold">
                                          <p:stCondLst>
                                            <p:cond delay="0"/>
                                          </p:stCondLst>
                                        </p:cTn>
                                        <p:tgtEl>
                                          <p:spTgt spid="101"/>
                                        </p:tgtEl>
                                        <p:attrNameLst>
                                          <p:attrName>style.visibility</p:attrName>
                                        </p:attrNameLst>
                                      </p:cBhvr>
                                      <p:to>
                                        <p:strVal val="visible"/>
                                      </p:to>
                                    </p:set>
                                    <p:animEffect transition="in" filter="fade">
                                      <p:cBhvr>
                                        <p:cTn id="13" dur="500"/>
                                        <p:tgtEl>
                                          <p:spTgt spid="101"/>
                                        </p:tgtEl>
                                      </p:cBhvr>
                                    </p:animEffect>
                                  </p:childTnLst>
                                </p:cTn>
                              </p:par>
                            </p:childTnLst>
                          </p:cTn>
                        </p:par>
                        <p:par>
                          <p:cTn id="14" fill="hold">
                            <p:stCondLst>
                              <p:cond delay="4500"/>
                            </p:stCondLst>
                            <p:childTnLst>
                              <p:par>
                                <p:cTn id="15" presetID="10" presetClass="entr" presetSubtype="0" fill="hold" nodeType="afterEffect">
                                  <p:stCondLst>
                                    <p:cond delay="0"/>
                                  </p:stCondLst>
                                  <p:childTnLst>
                                    <p:set>
                                      <p:cBhvr>
                                        <p:cTn id="16" dur="1" fill="hold">
                                          <p:stCondLst>
                                            <p:cond delay="0"/>
                                          </p:stCondLst>
                                        </p:cTn>
                                        <p:tgtEl>
                                          <p:spTgt spid="106"/>
                                        </p:tgtEl>
                                        <p:attrNameLst>
                                          <p:attrName>style.visibility</p:attrName>
                                        </p:attrNameLst>
                                      </p:cBhvr>
                                      <p:to>
                                        <p:strVal val="visible"/>
                                      </p:to>
                                    </p:set>
                                    <p:animEffect transition="in" filter="fade">
                                      <p:cBhvr>
                                        <p:cTn id="17" dur="500"/>
                                        <p:tgtEl>
                                          <p:spTgt spid="10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2" grpId="0" animBg="1"/>
      <p:bldP spid="94"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ja-JP" dirty="0"/>
              <a:t>OS</a:t>
            </a:r>
            <a:r>
              <a:rPr lang="ja-JP" altLang="en-US"/>
              <a:t>が解放したメモリの考慮</a:t>
            </a:r>
            <a:endParaRPr lang="ja-JP" altLang="en-US" dirty="0"/>
          </a:p>
        </p:txBody>
      </p:sp>
      <p:sp>
        <p:nvSpPr>
          <p:cNvPr id="3" name="Content Placeholder 2"/>
          <p:cNvSpPr>
            <a:spLocks noGrp="1"/>
          </p:cNvSpPr>
          <p:nvPr>
            <p:ph idx="1"/>
          </p:nvPr>
        </p:nvSpPr>
        <p:spPr/>
        <p:txBody>
          <a:bodyPr/>
          <a:lstStyle/>
          <a:p>
            <a:r>
              <a:rPr lang="en-US" altLang="ja-JP" dirty="0"/>
              <a:t>VM</a:t>
            </a:r>
            <a:r>
              <a:rPr lang="ja-JP" altLang="en-US"/>
              <a:t>内の</a:t>
            </a:r>
            <a:r>
              <a:rPr lang="en-US" altLang="ja-JP" dirty="0"/>
              <a:t>OS</a:t>
            </a:r>
            <a:r>
              <a:rPr lang="ja-JP" altLang="en-US"/>
              <a:t>がメモリを解放</a:t>
            </a:r>
            <a:r>
              <a:rPr lang="ja-JP" altLang="en-US" dirty="0"/>
              <a:t>して使わなく</a:t>
            </a:r>
            <a:r>
              <a:rPr lang="ja-JP" altLang="en-US"/>
              <a:t>なっても、</a:t>
            </a:r>
            <a:r>
              <a:rPr lang="en-US" altLang="ja-JP" dirty="0"/>
              <a:t>VM</a:t>
            </a:r>
            <a:r>
              <a:rPr lang="ja-JP" altLang="en-US" dirty="0"/>
              <a:t>のメモリは使用中のまま</a:t>
            </a:r>
            <a:endParaRPr lang="en-US" altLang="ja-JP" dirty="0"/>
          </a:p>
          <a:p>
            <a:pPr lvl="1"/>
            <a:r>
              <a:rPr lang="ja-JP" altLang="en-US" dirty="0"/>
              <a:t>一旦、使用中になると未使用状態には戻らない</a:t>
            </a:r>
            <a:endParaRPr lang="en-US" altLang="ja-JP" dirty="0"/>
          </a:p>
          <a:p>
            <a:r>
              <a:rPr lang="en-US" altLang="ja-JP" dirty="0"/>
              <a:t>VM</a:t>
            </a:r>
            <a:r>
              <a:rPr lang="ja-JP" altLang="en-US"/>
              <a:t>内の</a:t>
            </a:r>
            <a:r>
              <a:rPr lang="en-US" altLang="ja-JP" dirty="0"/>
              <a:t>OS</a:t>
            </a:r>
            <a:r>
              <a:rPr lang="ja-JP" altLang="en-US"/>
              <a:t>が使わなくなったメモリも</a:t>
            </a:r>
            <a:r>
              <a:rPr lang="en-US" altLang="ja-JP" dirty="0"/>
              <a:t>VM</a:t>
            </a:r>
            <a:r>
              <a:rPr lang="ja-JP" altLang="en-US"/>
              <a:t>の未使用メモリとして扱う</a:t>
            </a:r>
            <a:endParaRPr lang="en-US" altLang="ja-JP" dirty="0"/>
          </a:p>
          <a:p>
            <a:pPr lvl="1"/>
            <a:r>
              <a:rPr lang="en-US" altLang="ja-JP" dirty="0"/>
              <a:t>OS</a:t>
            </a:r>
            <a:r>
              <a:rPr lang="ja-JP" altLang="en-US"/>
              <a:t>のメモリ使用状況を監視し、使われていないメモリがあれば未使用状態に戻す</a:t>
            </a:r>
            <a:endParaRPr lang="en-US" altLang="ja-JP" dirty="0"/>
          </a:p>
        </p:txBody>
      </p:sp>
      <p:sp>
        <p:nvSpPr>
          <p:cNvPr id="5" name="スライド番号プレースホルダー 4">
            <a:extLst>
              <a:ext uri="{FF2B5EF4-FFF2-40B4-BE49-F238E27FC236}">
                <a16:creationId xmlns:a16="http://schemas.microsoft.com/office/drawing/2014/main" id="{0902909A-0FD6-0B4A-B4AE-41511BB2901B}"/>
              </a:ext>
            </a:extLst>
          </p:cNvPr>
          <p:cNvSpPr>
            <a:spLocks noGrp="1"/>
          </p:cNvSpPr>
          <p:nvPr>
            <p:ph type="sldNum" sz="quarter" idx="12"/>
          </p:nvPr>
        </p:nvSpPr>
        <p:spPr/>
        <p:txBody>
          <a:bodyPr/>
          <a:lstStyle/>
          <a:p>
            <a:fld id="{0A8AAA2D-9842-0044-AF36-3F48C3C39054}" type="slidenum">
              <a:rPr kumimoji="1" lang="ja-JP" altLang="en-US" smtClean="0"/>
              <a:t>12</a:t>
            </a:fld>
            <a:endParaRPr kumimoji="1" lang="ja-JP" altLang="en-US"/>
          </a:p>
        </p:txBody>
      </p:sp>
      <p:sp>
        <p:nvSpPr>
          <p:cNvPr id="4" name="角丸四角形 3">
            <a:extLst>
              <a:ext uri="{FF2B5EF4-FFF2-40B4-BE49-F238E27FC236}">
                <a16:creationId xmlns:a16="http://schemas.microsoft.com/office/drawing/2014/main" id="{0D33B8EC-2F30-4843-809F-6AE5F7BDD763}"/>
              </a:ext>
            </a:extLst>
          </p:cNvPr>
          <p:cNvSpPr/>
          <p:nvPr/>
        </p:nvSpPr>
        <p:spPr>
          <a:xfrm>
            <a:off x="918670" y="4555505"/>
            <a:ext cx="7306660" cy="1036404"/>
          </a:xfrm>
          <a:prstGeom prst="roundRect">
            <a:avLst/>
          </a:prstGeom>
          <a:solidFill>
            <a:schemeClr val="accent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kumimoji="1" lang="en-US" altLang="ja-JP" sz="2400" dirty="0">
                <a:solidFill>
                  <a:schemeClr val="bg1"/>
                </a:solidFill>
                <a:latin typeface="+mn-ea"/>
              </a:rPr>
              <a:t>VM</a:t>
            </a:r>
            <a:r>
              <a:rPr kumimoji="1" lang="ja-JP" altLang="en-US" sz="2400" dirty="0">
                <a:solidFill>
                  <a:schemeClr val="bg1"/>
                </a:solidFill>
                <a:latin typeface="+mn-ea"/>
              </a:rPr>
              <a:t>内</a:t>
            </a:r>
            <a:r>
              <a:rPr kumimoji="1" lang="ja-JP" altLang="en-US" sz="2400">
                <a:solidFill>
                  <a:schemeClr val="bg1"/>
                </a:solidFill>
                <a:latin typeface="+mn-ea"/>
              </a:rPr>
              <a:t>の</a:t>
            </a:r>
            <a:r>
              <a:rPr kumimoji="1" lang="en-US" altLang="ja-JP" sz="2400" dirty="0">
                <a:solidFill>
                  <a:schemeClr val="bg1"/>
                </a:solidFill>
                <a:latin typeface="+mn-ea"/>
              </a:rPr>
              <a:t>OS</a:t>
            </a:r>
            <a:br>
              <a:rPr kumimoji="1" lang="en-US" altLang="ja-JP" sz="2400" dirty="0">
                <a:solidFill>
                  <a:schemeClr val="bg1"/>
                </a:solidFill>
                <a:latin typeface="+mn-ea"/>
              </a:rPr>
            </a:br>
            <a:r>
              <a:rPr kumimoji="1" lang="ja-JP" altLang="en-US" sz="2400">
                <a:solidFill>
                  <a:schemeClr val="bg1"/>
                </a:solidFill>
                <a:latin typeface="+mn-ea"/>
              </a:rPr>
              <a:t>のメモリ</a:t>
            </a:r>
          </a:p>
        </p:txBody>
      </p:sp>
      <p:sp>
        <p:nvSpPr>
          <p:cNvPr id="9" name="正方形/長方形 8">
            <a:extLst>
              <a:ext uri="{FF2B5EF4-FFF2-40B4-BE49-F238E27FC236}">
                <a16:creationId xmlns:a16="http://schemas.microsoft.com/office/drawing/2014/main" id="{CFE4B677-2A39-434A-89AE-0FF2E208308B}"/>
              </a:ext>
            </a:extLst>
          </p:cNvPr>
          <p:cNvSpPr/>
          <p:nvPr/>
        </p:nvSpPr>
        <p:spPr>
          <a:xfrm>
            <a:off x="2894138" y="4786818"/>
            <a:ext cx="1014608" cy="540252"/>
          </a:xfrm>
          <a:prstGeom prst="rect">
            <a:avLst/>
          </a:prstGeom>
          <a:solidFill>
            <a:schemeClr val="bg1"/>
          </a:solidFill>
          <a:ln w="317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000" b="1">
                <a:solidFill>
                  <a:schemeClr val="tx1"/>
                </a:solidFill>
                <a:latin typeface="+mn-ea"/>
              </a:rPr>
              <a:t>使用中</a:t>
            </a:r>
            <a:endParaRPr kumimoji="1" lang="ja-JP" altLang="en-US" sz="2000" b="1">
              <a:solidFill>
                <a:schemeClr val="tx1"/>
              </a:solidFill>
              <a:latin typeface="+mn-ea"/>
            </a:endParaRPr>
          </a:p>
        </p:txBody>
      </p:sp>
      <p:sp>
        <p:nvSpPr>
          <p:cNvPr id="10" name="正方形/長方形 9">
            <a:extLst>
              <a:ext uri="{FF2B5EF4-FFF2-40B4-BE49-F238E27FC236}">
                <a16:creationId xmlns:a16="http://schemas.microsoft.com/office/drawing/2014/main" id="{EBE7F0C7-49CF-5243-B774-31BB926F8E1F}"/>
              </a:ext>
            </a:extLst>
          </p:cNvPr>
          <p:cNvSpPr/>
          <p:nvPr/>
        </p:nvSpPr>
        <p:spPr>
          <a:xfrm>
            <a:off x="3908746" y="4786818"/>
            <a:ext cx="1014608" cy="540252"/>
          </a:xfrm>
          <a:prstGeom prst="rect">
            <a:avLst/>
          </a:prstGeom>
          <a:solidFill>
            <a:schemeClr val="bg1"/>
          </a:solidFill>
          <a:ln w="317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000" b="1">
                <a:solidFill>
                  <a:schemeClr val="tx1"/>
                </a:solidFill>
                <a:latin typeface="+mn-ea"/>
              </a:rPr>
              <a:t>未使用</a:t>
            </a:r>
          </a:p>
        </p:txBody>
      </p:sp>
      <p:sp>
        <p:nvSpPr>
          <p:cNvPr id="11" name="正方形/長方形 10">
            <a:extLst>
              <a:ext uri="{FF2B5EF4-FFF2-40B4-BE49-F238E27FC236}">
                <a16:creationId xmlns:a16="http://schemas.microsoft.com/office/drawing/2014/main" id="{F05C7087-D1AE-1C4F-8DA6-3E94C30F5712}"/>
              </a:ext>
            </a:extLst>
          </p:cNvPr>
          <p:cNvSpPr/>
          <p:nvPr/>
        </p:nvSpPr>
        <p:spPr>
          <a:xfrm>
            <a:off x="4923354" y="4786818"/>
            <a:ext cx="1014608" cy="540252"/>
          </a:xfrm>
          <a:prstGeom prst="rect">
            <a:avLst/>
          </a:prstGeom>
          <a:solidFill>
            <a:schemeClr val="bg1"/>
          </a:solidFill>
          <a:ln w="317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000" b="1">
                <a:solidFill>
                  <a:srgbClr val="FF0000"/>
                </a:solidFill>
                <a:latin typeface="+mn-ea"/>
              </a:rPr>
              <a:t>未使用</a:t>
            </a:r>
            <a:endParaRPr kumimoji="1" lang="ja-JP" altLang="en-US" sz="2000" b="1">
              <a:solidFill>
                <a:srgbClr val="FF0000"/>
              </a:solidFill>
              <a:latin typeface="+mn-ea"/>
            </a:endParaRPr>
          </a:p>
        </p:txBody>
      </p:sp>
      <p:sp>
        <p:nvSpPr>
          <p:cNvPr id="12" name="正方形/長方形 11">
            <a:extLst>
              <a:ext uri="{FF2B5EF4-FFF2-40B4-BE49-F238E27FC236}">
                <a16:creationId xmlns:a16="http://schemas.microsoft.com/office/drawing/2014/main" id="{FD952AC9-CCC1-3E45-8A59-90CC07BC8159}"/>
              </a:ext>
            </a:extLst>
          </p:cNvPr>
          <p:cNvSpPr/>
          <p:nvPr/>
        </p:nvSpPr>
        <p:spPr>
          <a:xfrm>
            <a:off x="5937962" y="4786818"/>
            <a:ext cx="1014608" cy="540252"/>
          </a:xfrm>
          <a:prstGeom prst="rect">
            <a:avLst/>
          </a:prstGeom>
          <a:solidFill>
            <a:schemeClr val="bg1"/>
          </a:solidFill>
          <a:ln w="317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000" b="1">
                <a:solidFill>
                  <a:schemeClr val="tx1"/>
                </a:solidFill>
                <a:latin typeface="+mn-ea"/>
              </a:rPr>
              <a:t>使用中</a:t>
            </a:r>
            <a:endParaRPr kumimoji="1" lang="ja-JP" altLang="en-US" sz="2000" b="1">
              <a:solidFill>
                <a:schemeClr val="tx1"/>
              </a:solidFill>
              <a:latin typeface="+mn-ea"/>
            </a:endParaRPr>
          </a:p>
        </p:txBody>
      </p:sp>
      <p:sp>
        <p:nvSpPr>
          <p:cNvPr id="13" name="正方形/長方形 12">
            <a:extLst>
              <a:ext uri="{FF2B5EF4-FFF2-40B4-BE49-F238E27FC236}">
                <a16:creationId xmlns:a16="http://schemas.microsoft.com/office/drawing/2014/main" id="{D021BE7B-0D42-494F-93F4-5FCF3191E1E4}"/>
              </a:ext>
            </a:extLst>
          </p:cNvPr>
          <p:cNvSpPr/>
          <p:nvPr/>
        </p:nvSpPr>
        <p:spPr>
          <a:xfrm>
            <a:off x="6952570" y="4786818"/>
            <a:ext cx="1014608" cy="540252"/>
          </a:xfrm>
          <a:prstGeom prst="rect">
            <a:avLst/>
          </a:prstGeom>
          <a:solidFill>
            <a:schemeClr val="bg1"/>
          </a:solidFill>
          <a:ln w="317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000" b="1">
                <a:solidFill>
                  <a:schemeClr val="tx1"/>
                </a:solidFill>
                <a:latin typeface="+mn-ea"/>
              </a:rPr>
              <a:t>未使用</a:t>
            </a:r>
            <a:endParaRPr kumimoji="1" lang="ja-JP" altLang="en-US" sz="2000" b="1">
              <a:solidFill>
                <a:schemeClr val="tx1"/>
              </a:solidFill>
              <a:latin typeface="+mn-ea"/>
            </a:endParaRPr>
          </a:p>
        </p:txBody>
      </p:sp>
      <p:cxnSp>
        <p:nvCxnSpPr>
          <p:cNvPr id="23" name="直線矢印コネクタ 22">
            <a:extLst>
              <a:ext uri="{FF2B5EF4-FFF2-40B4-BE49-F238E27FC236}">
                <a16:creationId xmlns:a16="http://schemas.microsoft.com/office/drawing/2014/main" id="{563BECAF-741B-B24F-BB21-7EDECCC982BD}"/>
              </a:ext>
            </a:extLst>
          </p:cNvPr>
          <p:cNvCxnSpPr>
            <a:cxnSpLocks/>
            <a:stCxn id="11" idx="2"/>
          </p:cNvCxnSpPr>
          <p:nvPr/>
        </p:nvCxnSpPr>
        <p:spPr>
          <a:xfrm>
            <a:off x="5430658" y="5327070"/>
            <a:ext cx="0" cy="683865"/>
          </a:xfrm>
          <a:prstGeom prst="straightConnector1">
            <a:avLst/>
          </a:prstGeom>
          <a:ln w="47625">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20" name="正方形/長方形 8">
            <a:extLst>
              <a:ext uri="{FF2B5EF4-FFF2-40B4-BE49-F238E27FC236}">
                <a16:creationId xmlns:a16="http://schemas.microsoft.com/office/drawing/2014/main" id="{E334DA2F-1C63-0645-881B-D3A9EAC6D2E3}"/>
              </a:ext>
            </a:extLst>
          </p:cNvPr>
          <p:cNvSpPr/>
          <p:nvPr/>
        </p:nvSpPr>
        <p:spPr>
          <a:xfrm>
            <a:off x="2894138" y="5987295"/>
            <a:ext cx="1014608" cy="540252"/>
          </a:xfrm>
          <a:prstGeom prst="rect">
            <a:avLst/>
          </a:prstGeom>
          <a:solidFill>
            <a:schemeClr val="bg1"/>
          </a:solidFill>
          <a:ln w="317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000" b="1">
                <a:solidFill>
                  <a:schemeClr val="tx1"/>
                </a:solidFill>
                <a:latin typeface="+mn-ea"/>
              </a:rPr>
              <a:t>使用中</a:t>
            </a:r>
            <a:endParaRPr kumimoji="1" lang="ja-JP" altLang="en-US" sz="2000" b="1">
              <a:solidFill>
                <a:schemeClr val="tx1"/>
              </a:solidFill>
              <a:latin typeface="+mn-ea"/>
            </a:endParaRPr>
          </a:p>
        </p:txBody>
      </p:sp>
      <p:sp>
        <p:nvSpPr>
          <p:cNvPr id="22" name="正方形/長方形 9">
            <a:extLst>
              <a:ext uri="{FF2B5EF4-FFF2-40B4-BE49-F238E27FC236}">
                <a16:creationId xmlns:a16="http://schemas.microsoft.com/office/drawing/2014/main" id="{B0B7E610-983D-4C4F-9201-3CA39FD13C43}"/>
              </a:ext>
            </a:extLst>
          </p:cNvPr>
          <p:cNvSpPr/>
          <p:nvPr/>
        </p:nvSpPr>
        <p:spPr>
          <a:xfrm>
            <a:off x="3908746" y="5987295"/>
            <a:ext cx="1014608" cy="540252"/>
          </a:xfrm>
          <a:prstGeom prst="rect">
            <a:avLst/>
          </a:prstGeom>
          <a:solidFill>
            <a:schemeClr val="bg1"/>
          </a:solidFill>
          <a:ln w="317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000" b="1">
                <a:solidFill>
                  <a:schemeClr val="tx1"/>
                </a:solidFill>
                <a:latin typeface="+mn-ea"/>
              </a:rPr>
              <a:t>未使用</a:t>
            </a:r>
          </a:p>
        </p:txBody>
      </p:sp>
      <p:sp>
        <p:nvSpPr>
          <p:cNvPr id="24" name="正方形/長方形 10">
            <a:extLst>
              <a:ext uri="{FF2B5EF4-FFF2-40B4-BE49-F238E27FC236}">
                <a16:creationId xmlns:a16="http://schemas.microsoft.com/office/drawing/2014/main" id="{72EF99AC-744E-A04E-9FDC-D54DBBB3E0C3}"/>
              </a:ext>
            </a:extLst>
          </p:cNvPr>
          <p:cNvSpPr/>
          <p:nvPr/>
        </p:nvSpPr>
        <p:spPr>
          <a:xfrm>
            <a:off x="4923354" y="5987295"/>
            <a:ext cx="1014608" cy="540252"/>
          </a:xfrm>
          <a:prstGeom prst="rect">
            <a:avLst/>
          </a:prstGeom>
          <a:solidFill>
            <a:schemeClr val="bg1"/>
          </a:solidFill>
          <a:ln w="317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000" b="1">
                <a:solidFill>
                  <a:schemeClr val="tx1"/>
                </a:solidFill>
                <a:latin typeface="+mn-ea"/>
              </a:rPr>
              <a:t>使用中</a:t>
            </a:r>
          </a:p>
        </p:txBody>
      </p:sp>
      <p:sp>
        <p:nvSpPr>
          <p:cNvPr id="26" name="正方形/長方形 11">
            <a:extLst>
              <a:ext uri="{FF2B5EF4-FFF2-40B4-BE49-F238E27FC236}">
                <a16:creationId xmlns:a16="http://schemas.microsoft.com/office/drawing/2014/main" id="{F000D6EB-07D0-5048-BEC9-BD341A967E21}"/>
              </a:ext>
            </a:extLst>
          </p:cNvPr>
          <p:cNvSpPr/>
          <p:nvPr/>
        </p:nvSpPr>
        <p:spPr>
          <a:xfrm>
            <a:off x="5937962" y="5987295"/>
            <a:ext cx="1014608" cy="540252"/>
          </a:xfrm>
          <a:prstGeom prst="rect">
            <a:avLst/>
          </a:prstGeom>
          <a:solidFill>
            <a:schemeClr val="bg1"/>
          </a:solidFill>
          <a:ln w="317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000" b="1">
                <a:solidFill>
                  <a:schemeClr val="tx1"/>
                </a:solidFill>
                <a:latin typeface="+mn-ea"/>
              </a:rPr>
              <a:t>使用中</a:t>
            </a:r>
            <a:endParaRPr kumimoji="1" lang="ja-JP" altLang="en-US" sz="2000" b="1">
              <a:solidFill>
                <a:schemeClr val="tx1"/>
              </a:solidFill>
              <a:latin typeface="+mn-ea"/>
            </a:endParaRPr>
          </a:p>
        </p:txBody>
      </p:sp>
      <p:sp>
        <p:nvSpPr>
          <p:cNvPr id="27" name="正方形/長方形 12">
            <a:extLst>
              <a:ext uri="{FF2B5EF4-FFF2-40B4-BE49-F238E27FC236}">
                <a16:creationId xmlns:a16="http://schemas.microsoft.com/office/drawing/2014/main" id="{14D4AC40-8CA1-7B48-92A9-BF3A84EA34C0}"/>
              </a:ext>
            </a:extLst>
          </p:cNvPr>
          <p:cNvSpPr/>
          <p:nvPr/>
        </p:nvSpPr>
        <p:spPr>
          <a:xfrm>
            <a:off x="6952570" y="5987295"/>
            <a:ext cx="1014608" cy="540252"/>
          </a:xfrm>
          <a:prstGeom prst="rect">
            <a:avLst/>
          </a:prstGeom>
          <a:solidFill>
            <a:schemeClr val="bg1"/>
          </a:solidFill>
          <a:ln w="317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000" b="1">
                <a:solidFill>
                  <a:schemeClr val="tx1"/>
                </a:solidFill>
                <a:latin typeface="+mn-ea"/>
              </a:rPr>
              <a:t>未使用</a:t>
            </a:r>
            <a:endParaRPr kumimoji="1" lang="ja-JP" altLang="en-US" sz="2000" b="1">
              <a:solidFill>
                <a:schemeClr val="tx1"/>
              </a:solidFill>
              <a:latin typeface="+mn-ea"/>
            </a:endParaRPr>
          </a:p>
        </p:txBody>
      </p:sp>
      <p:sp>
        <p:nvSpPr>
          <p:cNvPr id="6" name="TextBox 5">
            <a:extLst>
              <a:ext uri="{FF2B5EF4-FFF2-40B4-BE49-F238E27FC236}">
                <a16:creationId xmlns:a16="http://schemas.microsoft.com/office/drawing/2014/main" id="{F530F65C-A1DA-844B-B3F2-81F08759FEE0}"/>
              </a:ext>
            </a:extLst>
          </p:cNvPr>
          <p:cNvSpPr txBox="1"/>
          <p:nvPr/>
        </p:nvSpPr>
        <p:spPr>
          <a:xfrm>
            <a:off x="954928" y="5987295"/>
            <a:ext cx="1681871" cy="461665"/>
          </a:xfrm>
          <a:prstGeom prst="rect">
            <a:avLst/>
          </a:prstGeom>
          <a:noFill/>
        </p:spPr>
        <p:txBody>
          <a:bodyPr wrap="none" rtlCol="0">
            <a:spAutoFit/>
          </a:bodyPr>
          <a:lstStyle/>
          <a:p>
            <a:r>
              <a:rPr lang="en-US" sz="2400" dirty="0">
                <a:latin typeface="+mj-ea"/>
                <a:ea typeface="+mj-ea"/>
              </a:rPr>
              <a:t>VM</a:t>
            </a:r>
            <a:r>
              <a:rPr lang="ja-JP" altLang="en-US" sz="2400">
                <a:latin typeface="+mj-ea"/>
                <a:ea typeface="+mj-ea"/>
              </a:rPr>
              <a:t>のメモリ</a:t>
            </a:r>
            <a:endParaRPr lang="en-US" sz="2400" dirty="0">
              <a:latin typeface="+mj-ea"/>
              <a:ea typeface="+mj-ea"/>
            </a:endParaRPr>
          </a:p>
        </p:txBody>
      </p:sp>
      <p:sp>
        <p:nvSpPr>
          <p:cNvPr id="19" name="正方形/長方形 10">
            <a:extLst>
              <a:ext uri="{FF2B5EF4-FFF2-40B4-BE49-F238E27FC236}">
                <a16:creationId xmlns:a16="http://schemas.microsoft.com/office/drawing/2014/main" id="{34710A1B-C725-6D40-9288-74B722E1250A}"/>
              </a:ext>
            </a:extLst>
          </p:cNvPr>
          <p:cNvSpPr/>
          <p:nvPr/>
        </p:nvSpPr>
        <p:spPr>
          <a:xfrm>
            <a:off x="4923354" y="5985957"/>
            <a:ext cx="1014608" cy="540252"/>
          </a:xfrm>
          <a:prstGeom prst="rect">
            <a:avLst/>
          </a:prstGeom>
          <a:solidFill>
            <a:schemeClr val="bg1"/>
          </a:solidFill>
          <a:ln w="317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000" b="1">
                <a:solidFill>
                  <a:srgbClr val="FF0000"/>
                </a:solidFill>
                <a:latin typeface="+mn-ea"/>
              </a:rPr>
              <a:t>未使用</a:t>
            </a:r>
            <a:endParaRPr kumimoji="1" lang="ja-JP" altLang="en-US" sz="2000" b="1">
              <a:solidFill>
                <a:srgbClr val="FF0000"/>
              </a:solidFill>
              <a:latin typeface="+mn-ea"/>
            </a:endParaRPr>
          </a:p>
        </p:txBody>
      </p:sp>
    </p:spTree>
    <p:extLst>
      <p:ext uri="{BB962C8B-B14F-4D97-AF65-F5344CB8AC3E}">
        <p14:creationId xmlns:p14="http://schemas.microsoft.com/office/powerpoint/2010/main" val="6580896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nodeType="clickEffect">
                                  <p:stCondLst>
                                    <p:cond delay="0"/>
                                  </p:stCondLst>
                                  <p:childTnLst>
                                    <p:set>
                                      <p:cBhvr>
                                        <p:cTn id="6" dur="1" fill="hold">
                                          <p:stCondLst>
                                            <p:cond delay="0"/>
                                          </p:stCondLst>
                                        </p:cTn>
                                        <p:tgtEl>
                                          <p:spTgt spid="23"/>
                                        </p:tgtEl>
                                        <p:attrNameLst>
                                          <p:attrName>style.visibility</p:attrName>
                                        </p:attrNameLst>
                                      </p:cBhvr>
                                      <p:to>
                                        <p:strVal val="visible"/>
                                      </p:to>
                                    </p:set>
                                    <p:animEffect transition="in" filter="randombar(horizontal)">
                                      <p:cBhvr>
                                        <p:cTn id="7" dur="500"/>
                                        <p:tgtEl>
                                          <p:spTgt spid="23"/>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9"/>
                                        </p:tgtEl>
                                        <p:attrNameLst>
                                          <p:attrName>style.visibility</p:attrName>
                                        </p:attrNameLst>
                                      </p:cBhvr>
                                      <p:to>
                                        <p:strVal val="visible"/>
                                      </p:to>
                                    </p:set>
                                    <p:animEffect transition="in" filter="fade">
                                      <p:cBhvr>
                                        <p:cTn id="12" dur="500"/>
                                        <p:tgtEl>
                                          <p:spTgt spid="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正方形/長方形 12">
            <a:extLst>
              <a:ext uri="{FF2B5EF4-FFF2-40B4-BE49-F238E27FC236}">
                <a16:creationId xmlns:a16="http://schemas.microsoft.com/office/drawing/2014/main" id="{E3D57612-8CBD-9449-9BF8-B67AEB679025}"/>
              </a:ext>
            </a:extLst>
          </p:cNvPr>
          <p:cNvSpPr/>
          <p:nvPr/>
        </p:nvSpPr>
        <p:spPr>
          <a:xfrm>
            <a:off x="4406562" y="3798693"/>
            <a:ext cx="2148374" cy="2351226"/>
          </a:xfrm>
          <a:prstGeom prst="rect">
            <a:avLst/>
          </a:prstGeom>
          <a:solidFill>
            <a:schemeClr val="bg2"/>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rgbClr val="FF0000"/>
              </a:solidFill>
              <a:latin typeface="+mn-ea"/>
            </a:endParaRPr>
          </a:p>
        </p:txBody>
      </p:sp>
      <p:sp>
        <p:nvSpPr>
          <p:cNvPr id="2" name="Title 1">
            <a:extLst>
              <a:ext uri="{FF2B5EF4-FFF2-40B4-BE49-F238E27FC236}">
                <a16:creationId xmlns:a16="http://schemas.microsoft.com/office/drawing/2014/main" id="{5FCDCB1C-B6FC-EF4A-AC1F-119A9EFF05B6}"/>
              </a:ext>
            </a:extLst>
          </p:cNvPr>
          <p:cNvSpPr>
            <a:spLocks noGrp="1"/>
          </p:cNvSpPr>
          <p:nvPr>
            <p:ph type="title"/>
          </p:nvPr>
        </p:nvSpPr>
        <p:spPr/>
        <p:txBody>
          <a:bodyPr/>
          <a:lstStyle/>
          <a:p>
            <a:r>
              <a:rPr lang="ja-JP" altLang="en-US"/>
              <a:t>実装</a:t>
            </a:r>
            <a:endParaRPr lang="en-US" dirty="0"/>
          </a:p>
        </p:txBody>
      </p:sp>
      <p:sp>
        <p:nvSpPr>
          <p:cNvPr id="3" name="Content Placeholder 2">
            <a:extLst>
              <a:ext uri="{FF2B5EF4-FFF2-40B4-BE49-F238E27FC236}">
                <a16:creationId xmlns:a16="http://schemas.microsoft.com/office/drawing/2014/main" id="{826AB450-45DB-CB4F-94B9-AEF4A595751B}"/>
              </a:ext>
            </a:extLst>
          </p:cNvPr>
          <p:cNvSpPr>
            <a:spLocks noGrp="1"/>
          </p:cNvSpPr>
          <p:nvPr>
            <p:ph idx="1"/>
          </p:nvPr>
        </p:nvSpPr>
        <p:spPr/>
        <p:txBody>
          <a:bodyPr/>
          <a:lstStyle/>
          <a:p>
            <a:r>
              <a:rPr lang="en-US" dirty="0" err="1"/>
              <a:t>FCtrans</a:t>
            </a:r>
            <a:r>
              <a:rPr lang="ja-JP" altLang="en-US"/>
              <a:t>を</a:t>
            </a:r>
            <a:r>
              <a:rPr lang="en-US" altLang="ja-JP" dirty="0"/>
              <a:t>QEMU-KVM 2.11.2</a:t>
            </a:r>
            <a:r>
              <a:rPr lang="ja-JP" altLang="en-US"/>
              <a:t>に実装</a:t>
            </a:r>
            <a:endParaRPr lang="en-US" altLang="ja-JP" dirty="0"/>
          </a:p>
          <a:p>
            <a:pPr lvl="1"/>
            <a:r>
              <a:rPr lang="en-US" altLang="ja-JP" dirty="0"/>
              <a:t>S-</a:t>
            </a:r>
            <a:r>
              <a:rPr lang="en-US" altLang="ja-JP" dirty="0" err="1"/>
              <a:t>memV</a:t>
            </a:r>
            <a:r>
              <a:rPr lang="en-US" altLang="ja-JP" dirty="0"/>
              <a:t> [</a:t>
            </a:r>
            <a:r>
              <a:rPr lang="en-US" altLang="ja-JP" dirty="0" err="1"/>
              <a:t>Suetake</a:t>
            </a:r>
            <a:r>
              <a:rPr lang="en-US" altLang="ja-JP" dirty="0"/>
              <a:t> et al.'18]</a:t>
            </a:r>
            <a:r>
              <a:rPr lang="ja-JP" altLang="en-US"/>
              <a:t>の分割マイグレーションとリモートページングを移植</a:t>
            </a:r>
            <a:endParaRPr lang="en-US" altLang="ja-JP" dirty="0"/>
          </a:p>
          <a:p>
            <a:pPr lvl="1"/>
            <a:r>
              <a:rPr lang="en-US" dirty="0" err="1"/>
              <a:t>userfaultfd</a:t>
            </a:r>
            <a:r>
              <a:rPr lang="ja-JP" altLang="en-US"/>
              <a:t>機構を拡張した</a:t>
            </a:r>
            <a:r>
              <a:rPr lang="en-US" altLang="ja-JP" dirty="0"/>
              <a:t>Linux 4.3.0</a:t>
            </a:r>
            <a:endParaRPr lang="en-US" dirty="0"/>
          </a:p>
        </p:txBody>
      </p:sp>
      <p:sp>
        <p:nvSpPr>
          <p:cNvPr id="4" name="Slide Number Placeholder 3">
            <a:extLst>
              <a:ext uri="{FF2B5EF4-FFF2-40B4-BE49-F238E27FC236}">
                <a16:creationId xmlns:a16="http://schemas.microsoft.com/office/drawing/2014/main" id="{B88DB93C-EF17-274C-A2A0-37616BB13B95}"/>
              </a:ext>
            </a:extLst>
          </p:cNvPr>
          <p:cNvSpPr>
            <a:spLocks noGrp="1"/>
          </p:cNvSpPr>
          <p:nvPr>
            <p:ph type="sldNum" sz="quarter" idx="12"/>
          </p:nvPr>
        </p:nvSpPr>
        <p:spPr/>
        <p:txBody>
          <a:bodyPr/>
          <a:lstStyle/>
          <a:p>
            <a:fld id="{0A8AAA2D-9842-0044-AF36-3F48C3C39054}" type="slidenum">
              <a:rPr lang="ja-JP" altLang="en-US" smtClean="0"/>
              <a:pPr/>
              <a:t>13</a:t>
            </a:fld>
            <a:endParaRPr lang="ja-JP" altLang="en-US"/>
          </a:p>
        </p:txBody>
      </p:sp>
      <p:sp>
        <p:nvSpPr>
          <p:cNvPr id="10" name="角丸四角形 9">
            <a:extLst>
              <a:ext uri="{FF2B5EF4-FFF2-40B4-BE49-F238E27FC236}">
                <a16:creationId xmlns:a16="http://schemas.microsoft.com/office/drawing/2014/main" id="{71CEEC05-0867-E548-BF26-1E4B49E53346}"/>
              </a:ext>
            </a:extLst>
          </p:cNvPr>
          <p:cNvSpPr/>
          <p:nvPr/>
        </p:nvSpPr>
        <p:spPr>
          <a:xfrm>
            <a:off x="4494201" y="4010728"/>
            <a:ext cx="1985084" cy="1528776"/>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kumimoji="1" lang="en-US" altLang="ja-JP" dirty="0">
                <a:solidFill>
                  <a:schemeClr val="tx1"/>
                </a:solidFill>
                <a:latin typeface="+mn-ea"/>
              </a:rPr>
              <a:t>VM</a:t>
            </a:r>
            <a:endParaRPr kumimoji="1" lang="ja-JP" altLang="en-US">
              <a:solidFill>
                <a:schemeClr val="tx1"/>
              </a:solidFill>
              <a:latin typeface="+mn-ea"/>
            </a:endParaRPr>
          </a:p>
        </p:txBody>
      </p:sp>
      <p:sp>
        <p:nvSpPr>
          <p:cNvPr id="8" name="正方形/長方形 7">
            <a:extLst>
              <a:ext uri="{FF2B5EF4-FFF2-40B4-BE49-F238E27FC236}">
                <a16:creationId xmlns:a16="http://schemas.microsoft.com/office/drawing/2014/main" id="{B68DE167-DBD6-0746-9975-28553817F60E}"/>
              </a:ext>
            </a:extLst>
          </p:cNvPr>
          <p:cNvSpPr/>
          <p:nvPr/>
        </p:nvSpPr>
        <p:spPr>
          <a:xfrm>
            <a:off x="4494200" y="5644892"/>
            <a:ext cx="1985085" cy="332847"/>
          </a:xfrm>
          <a:prstGeom prst="rect">
            <a:avLst/>
          </a:prstGeom>
          <a:solidFill>
            <a:schemeClr val="bg1"/>
          </a:solidFill>
          <a:ln w="3175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a:solidFill>
                  <a:schemeClr val="tx1"/>
                </a:solidFill>
                <a:latin typeface="+mn-ea"/>
              </a:rPr>
              <a:t>Linux(</a:t>
            </a:r>
            <a:r>
              <a:rPr kumimoji="1" lang="en-US" altLang="ja-JP" dirty="0" err="1">
                <a:solidFill>
                  <a:schemeClr val="tx1"/>
                </a:solidFill>
                <a:latin typeface="+mn-ea"/>
              </a:rPr>
              <a:t>userfaultfd</a:t>
            </a:r>
            <a:r>
              <a:rPr kumimoji="1" lang="en-US" altLang="ja-JP" dirty="0">
                <a:solidFill>
                  <a:schemeClr val="tx1"/>
                </a:solidFill>
                <a:latin typeface="+mn-ea"/>
              </a:rPr>
              <a:t>)</a:t>
            </a:r>
            <a:endParaRPr kumimoji="1" lang="ja-JP" altLang="en-US">
              <a:solidFill>
                <a:schemeClr val="tx1"/>
              </a:solidFill>
              <a:latin typeface="+mn-ea"/>
            </a:endParaRPr>
          </a:p>
        </p:txBody>
      </p:sp>
      <p:sp>
        <p:nvSpPr>
          <p:cNvPr id="9" name="正方形/長方形 8">
            <a:extLst>
              <a:ext uri="{FF2B5EF4-FFF2-40B4-BE49-F238E27FC236}">
                <a16:creationId xmlns:a16="http://schemas.microsoft.com/office/drawing/2014/main" id="{FDA4A6A9-175B-AB48-B3CF-B52C3924D3D3}"/>
              </a:ext>
            </a:extLst>
          </p:cNvPr>
          <p:cNvSpPr/>
          <p:nvPr/>
        </p:nvSpPr>
        <p:spPr>
          <a:xfrm>
            <a:off x="4494201" y="5217039"/>
            <a:ext cx="1985084" cy="333847"/>
          </a:xfrm>
          <a:prstGeom prst="rect">
            <a:avLst/>
          </a:prstGeom>
          <a:solidFill>
            <a:schemeClr val="bg1"/>
          </a:solidFill>
          <a:ln w="3175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dirty="0">
                <a:solidFill>
                  <a:schemeClr val="tx1"/>
                </a:solidFill>
                <a:latin typeface="+mn-ea"/>
              </a:rPr>
              <a:t>QEMU-KVM</a:t>
            </a:r>
            <a:endParaRPr kumimoji="1" lang="ja-JP" altLang="en-US">
              <a:solidFill>
                <a:schemeClr val="tx1"/>
              </a:solidFill>
              <a:latin typeface="+mn-ea"/>
            </a:endParaRPr>
          </a:p>
        </p:txBody>
      </p:sp>
      <p:sp>
        <p:nvSpPr>
          <p:cNvPr id="11" name="正方形/長方形 10">
            <a:extLst>
              <a:ext uri="{FF2B5EF4-FFF2-40B4-BE49-F238E27FC236}">
                <a16:creationId xmlns:a16="http://schemas.microsoft.com/office/drawing/2014/main" id="{58C4E0FF-8D05-1046-B1DD-ED7DC4401E89}"/>
              </a:ext>
            </a:extLst>
          </p:cNvPr>
          <p:cNvSpPr/>
          <p:nvPr/>
        </p:nvSpPr>
        <p:spPr>
          <a:xfrm>
            <a:off x="4617366" y="4530389"/>
            <a:ext cx="1788321" cy="581262"/>
          </a:xfrm>
          <a:prstGeom prst="rect">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a:solidFill>
                  <a:schemeClr val="bg1"/>
                </a:solidFill>
                <a:latin typeface="+mn-ea"/>
              </a:rPr>
              <a:t>VM</a:t>
            </a:r>
            <a:r>
              <a:rPr kumimoji="1" lang="ja-JP" altLang="en-US">
                <a:solidFill>
                  <a:schemeClr val="bg1"/>
                </a:solidFill>
                <a:latin typeface="+mn-ea"/>
              </a:rPr>
              <a:t>のメモリ</a:t>
            </a:r>
            <a:endParaRPr kumimoji="1" lang="en-US" altLang="ja-JP" dirty="0">
              <a:solidFill>
                <a:schemeClr val="bg1"/>
              </a:solidFill>
              <a:latin typeface="+mn-ea"/>
            </a:endParaRPr>
          </a:p>
          <a:p>
            <a:pPr algn="ctr"/>
            <a:r>
              <a:rPr lang="en-US" altLang="ja-JP" dirty="0">
                <a:solidFill>
                  <a:schemeClr val="bg1"/>
                </a:solidFill>
                <a:latin typeface="+mn-ea"/>
              </a:rPr>
              <a:t>1/2</a:t>
            </a:r>
            <a:endParaRPr kumimoji="1" lang="ja-JP" altLang="en-US">
              <a:solidFill>
                <a:schemeClr val="bg1"/>
              </a:solidFill>
              <a:latin typeface="+mn-ea"/>
            </a:endParaRPr>
          </a:p>
        </p:txBody>
      </p:sp>
      <p:sp>
        <p:nvSpPr>
          <p:cNvPr id="14" name="正方形/長方形 13">
            <a:extLst>
              <a:ext uri="{FF2B5EF4-FFF2-40B4-BE49-F238E27FC236}">
                <a16:creationId xmlns:a16="http://schemas.microsoft.com/office/drawing/2014/main" id="{18AF797E-C429-F947-836F-EDE4A5002E26}"/>
              </a:ext>
            </a:extLst>
          </p:cNvPr>
          <p:cNvSpPr/>
          <p:nvPr/>
        </p:nvSpPr>
        <p:spPr>
          <a:xfrm>
            <a:off x="6640830" y="3809076"/>
            <a:ext cx="1997683" cy="2351226"/>
          </a:xfrm>
          <a:prstGeom prst="rect">
            <a:avLst/>
          </a:prstGeom>
          <a:solidFill>
            <a:schemeClr val="bg2"/>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rgbClr val="FF0000"/>
              </a:solidFill>
              <a:latin typeface="+mn-ea"/>
            </a:endParaRPr>
          </a:p>
        </p:txBody>
      </p:sp>
      <p:sp>
        <p:nvSpPr>
          <p:cNvPr id="15" name="角丸四角形 14">
            <a:extLst>
              <a:ext uri="{FF2B5EF4-FFF2-40B4-BE49-F238E27FC236}">
                <a16:creationId xmlns:a16="http://schemas.microsoft.com/office/drawing/2014/main" id="{47B3093E-C5A6-F24F-8A86-4DD8192D7AC3}"/>
              </a:ext>
            </a:extLst>
          </p:cNvPr>
          <p:cNvSpPr/>
          <p:nvPr/>
        </p:nvSpPr>
        <p:spPr>
          <a:xfrm>
            <a:off x="6723822" y="4540771"/>
            <a:ext cx="1828800" cy="1436969"/>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endParaRPr kumimoji="1" lang="ja-JP" altLang="en-US">
              <a:solidFill>
                <a:schemeClr val="tx1"/>
              </a:solidFill>
              <a:latin typeface="+mn-ea"/>
            </a:endParaRPr>
          </a:p>
        </p:txBody>
      </p:sp>
      <p:sp>
        <p:nvSpPr>
          <p:cNvPr id="16" name="正方形/長方形 15">
            <a:extLst>
              <a:ext uri="{FF2B5EF4-FFF2-40B4-BE49-F238E27FC236}">
                <a16:creationId xmlns:a16="http://schemas.microsoft.com/office/drawing/2014/main" id="{5138EEDC-8BF7-0247-B690-CDC9C82AAFD6}"/>
              </a:ext>
            </a:extLst>
          </p:cNvPr>
          <p:cNvSpPr/>
          <p:nvPr/>
        </p:nvSpPr>
        <p:spPr>
          <a:xfrm>
            <a:off x="6723822" y="5655276"/>
            <a:ext cx="1828800" cy="322464"/>
          </a:xfrm>
          <a:prstGeom prst="rect">
            <a:avLst/>
          </a:prstGeom>
          <a:solidFill>
            <a:schemeClr val="bg1"/>
          </a:solidFill>
          <a:ln w="3175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a:solidFill>
                  <a:schemeClr val="tx1"/>
                </a:solidFill>
                <a:latin typeface="+mn-ea"/>
              </a:rPr>
              <a:t>メモリサーバ</a:t>
            </a:r>
            <a:endParaRPr kumimoji="1" lang="ja-JP" altLang="en-US">
              <a:solidFill>
                <a:schemeClr val="tx1"/>
              </a:solidFill>
              <a:latin typeface="+mn-ea"/>
            </a:endParaRPr>
          </a:p>
        </p:txBody>
      </p:sp>
      <p:sp>
        <p:nvSpPr>
          <p:cNvPr id="18" name="正方形/長方形 17">
            <a:extLst>
              <a:ext uri="{FF2B5EF4-FFF2-40B4-BE49-F238E27FC236}">
                <a16:creationId xmlns:a16="http://schemas.microsoft.com/office/drawing/2014/main" id="{B048AE35-D6CB-B540-8577-5356D99B0F98}"/>
              </a:ext>
            </a:extLst>
          </p:cNvPr>
          <p:cNvSpPr/>
          <p:nvPr/>
        </p:nvSpPr>
        <p:spPr>
          <a:xfrm>
            <a:off x="6846987" y="4891452"/>
            <a:ext cx="1582469" cy="581262"/>
          </a:xfrm>
          <a:prstGeom prst="rect">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a:solidFill>
                  <a:schemeClr val="bg1"/>
                </a:solidFill>
                <a:latin typeface="+mn-ea"/>
              </a:rPr>
              <a:t>VM</a:t>
            </a:r>
            <a:r>
              <a:rPr kumimoji="1" lang="ja-JP" altLang="en-US">
                <a:solidFill>
                  <a:schemeClr val="bg1"/>
                </a:solidFill>
                <a:latin typeface="+mn-ea"/>
              </a:rPr>
              <a:t>のメモリ</a:t>
            </a:r>
            <a:endParaRPr kumimoji="1" lang="en-US" altLang="ja-JP" dirty="0">
              <a:solidFill>
                <a:schemeClr val="bg1"/>
              </a:solidFill>
              <a:latin typeface="+mn-ea"/>
            </a:endParaRPr>
          </a:p>
          <a:p>
            <a:pPr algn="ctr"/>
            <a:r>
              <a:rPr lang="en-US" altLang="ja-JP" dirty="0">
                <a:solidFill>
                  <a:schemeClr val="bg1"/>
                </a:solidFill>
                <a:latin typeface="+mn-ea"/>
              </a:rPr>
              <a:t>2/2</a:t>
            </a:r>
            <a:endParaRPr kumimoji="1" lang="ja-JP" altLang="en-US">
              <a:solidFill>
                <a:schemeClr val="bg1"/>
              </a:solidFill>
              <a:latin typeface="+mn-ea"/>
            </a:endParaRPr>
          </a:p>
        </p:txBody>
      </p:sp>
      <p:sp>
        <p:nvSpPr>
          <p:cNvPr id="19" name="正方形/長方形 18">
            <a:extLst>
              <a:ext uri="{FF2B5EF4-FFF2-40B4-BE49-F238E27FC236}">
                <a16:creationId xmlns:a16="http://schemas.microsoft.com/office/drawing/2014/main" id="{EF416350-9DE3-814E-8D50-C3DA429E7745}"/>
              </a:ext>
            </a:extLst>
          </p:cNvPr>
          <p:cNvSpPr/>
          <p:nvPr/>
        </p:nvSpPr>
        <p:spPr>
          <a:xfrm>
            <a:off x="591378" y="3809076"/>
            <a:ext cx="2109996" cy="2839251"/>
          </a:xfrm>
          <a:prstGeom prst="rect">
            <a:avLst/>
          </a:prstGeom>
          <a:solidFill>
            <a:schemeClr val="bg2"/>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rgbClr val="FF0000"/>
              </a:solidFill>
              <a:latin typeface="+mn-ea"/>
            </a:endParaRPr>
          </a:p>
        </p:txBody>
      </p:sp>
      <p:sp>
        <p:nvSpPr>
          <p:cNvPr id="20" name="角丸四角形 19">
            <a:extLst>
              <a:ext uri="{FF2B5EF4-FFF2-40B4-BE49-F238E27FC236}">
                <a16:creationId xmlns:a16="http://schemas.microsoft.com/office/drawing/2014/main" id="{262FD8B2-4DAF-5342-BB90-D717AB6938D6}"/>
              </a:ext>
            </a:extLst>
          </p:cNvPr>
          <p:cNvSpPr/>
          <p:nvPr/>
        </p:nvSpPr>
        <p:spPr>
          <a:xfrm>
            <a:off x="682487" y="3909390"/>
            <a:ext cx="1945288" cy="2128521"/>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kumimoji="1" lang="en-US" altLang="ja-JP" dirty="0">
                <a:solidFill>
                  <a:schemeClr val="tx1"/>
                </a:solidFill>
                <a:latin typeface="+mn-ea"/>
              </a:rPr>
              <a:t>VM</a:t>
            </a:r>
            <a:endParaRPr kumimoji="1" lang="ja-JP" altLang="en-US">
              <a:solidFill>
                <a:schemeClr val="tx1"/>
              </a:solidFill>
              <a:latin typeface="+mn-ea"/>
            </a:endParaRPr>
          </a:p>
        </p:txBody>
      </p:sp>
      <p:sp>
        <p:nvSpPr>
          <p:cNvPr id="21" name="正方形/長方形 20">
            <a:extLst>
              <a:ext uri="{FF2B5EF4-FFF2-40B4-BE49-F238E27FC236}">
                <a16:creationId xmlns:a16="http://schemas.microsoft.com/office/drawing/2014/main" id="{A4710F05-0489-EE44-9C1B-EBACBABE1C2A}"/>
              </a:ext>
            </a:extLst>
          </p:cNvPr>
          <p:cNvSpPr/>
          <p:nvPr/>
        </p:nvSpPr>
        <p:spPr>
          <a:xfrm>
            <a:off x="682486" y="6143300"/>
            <a:ext cx="1945289" cy="355819"/>
          </a:xfrm>
          <a:prstGeom prst="rect">
            <a:avLst/>
          </a:prstGeom>
          <a:solidFill>
            <a:schemeClr val="bg1"/>
          </a:solidFill>
          <a:ln w="3175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a:solidFill>
                  <a:schemeClr val="tx1"/>
                </a:solidFill>
                <a:latin typeface="+mn-ea"/>
              </a:rPr>
              <a:t>Linux(</a:t>
            </a:r>
            <a:r>
              <a:rPr kumimoji="1" lang="en-US" altLang="ja-JP" dirty="0" err="1">
                <a:solidFill>
                  <a:schemeClr val="tx1"/>
                </a:solidFill>
                <a:latin typeface="+mn-ea"/>
              </a:rPr>
              <a:t>userfaultfd</a:t>
            </a:r>
            <a:r>
              <a:rPr kumimoji="1" lang="en-US" altLang="ja-JP" dirty="0">
                <a:solidFill>
                  <a:schemeClr val="tx1"/>
                </a:solidFill>
                <a:latin typeface="+mn-ea"/>
              </a:rPr>
              <a:t>)</a:t>
            </a:r>
            <a:endParaRPr kumimoji="1" lang="ja-JP" altLang="en-US">
              <a:solidFill>
                <a:schemeClr val="tx1"/>
              </a:solidFill>
              <a:latin typeface="+mn-ea"/>
            </a:endParaRPr>
          </a:p>
        </p:txBody>
      </p:sp>
      <p:sp>
        <p:nvSpPr>
          <p:cNvPr id="22" name="正方形/長方形 21">
            <a:extLst>
              <a:ext uri="{FF2B5EF4-FFF2-40B4-BE49-F238E27FC236}">
                <a16:creationId xmlns:a16="http://schemas.microsoft.com/office/drawing/2014/main" id="{DA2A8226-5E6A-6545-8883-B101C7458A69}"/>
              </a:ext>
            </a:extLst>
          </p:cNvPr>
          <p:cNvSpPr/>
          <p:nvPr/>
        </p:nvSpPr>
        <p:spPr>
          <a:xfrm>
            <a:off x="682487" y="5715447"/>
            <a:ext cx="1945288" cy="341045"/>
          </a:xfrm>
          <a:prstGeom prst="rect">
            <a:avLst/>
          </a:prstGeom>
          <a:solidFill>
            <a:schemeClr val="bg1"/>
          </a:solidFill>
          <a:ln w="3175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dirty="0">
                <a:solidFill>
                  <a:schemeClr val="tx1"/>
                </a:solidFill>
                <a:latin typeface="+mn-ea"/>
              </a:rPr>
              <a:t>QEMU-KVM</a:t>
            </a:r>
            <a:endParaRPr kumimoji="1" lang="ja-JP" altLang="en-US">
              <a:solidFill>
                <a:schemeClr val="tx1"/>
              </a:solidFill>
              <a:latin typeface="+mn-ea"/>
            </a:endParaRPr>
          </a:p>
        </p:txBody>
      </p:sp>
      <p:sp>
        <p:nvSpPr>
          <p:cNvPr id="24" name="正方形/長方形 23">
            <a:extLst>
              <a:ext uri="{FF2B5EF4-FFF2-40B4-BE49-F238E27FC236}">
                <a16:creationId xmlns:a16="http://schemas.microsoft.com/office/drawing/2014/main" id="{F29FF920-B831-0043-BDD0-A62BD89A9D61}"/>
              </a:ext>
            </a:extLst>
          </p:cNvPr>
          <p:cNvSpPr/>
          <p:nvPr/>
        </p:nvSpPr>
        <p:spPr>
          <a:xfrm>
            <a:off x="805651" y="4370599"/>
            <a:ext cx="1739935" cy="1206848"/>
          </a:xfrm>
          <a:prstGeom prst="rect">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a:solidFill>
                  <a:schemeClr val="bg1"/>
                </a:solidFill>
                <a:latin typeface="+mn-ea"/>
              </a:rPr>
              <a:t>VM</a:t>
            </a:r>
            <a:r>
              <a:rPr kumimoji="1" lang="ja-JP" altLang="en-US">
                <a:solidFill>
                  <a:schemeClr val="bg1"/>
                </a:solidFill>
                <a:latin typeface="+mn-ea"/>
              </a:rPr>
              <a:t>のメモリ</a:t>
            </a:r>
          </a:p>
        </p:txBody>
      </p:sp>
      <p:sp>
        <p:nvSpPr>
          <p:cNvPr id="25" name="テキスト ボックス 24">
            <a:extLst>
              <a:ext uri="{FF2B5EF4-FFF2-40B4-BE49-F238E27FC236}">
                <a16:creationId xmlns:a16="http://schemas.microsoft.com/office/drawing/2014/main" id="{87E0491D-4141-DF43-B862-BDAA333AB6EC}"/>
              </a:ext>
            </a:extLst>
          </p:cNvPr>
          <p:cNvSpPr txBox="1"/>
          <p:nvPr/>
        </p:nvSpPr>
        <p:spPr>
          <a:xfrm>
            <a:off x="565993" y="3421162"/>
            <a:ext cx="2061783" cy="369332"/>
          </a:xfrm>
          <a:prstGeom prst="rect">
            <a:avLst/>
          </a:prstGeom>
          <a:noFill/>
        </p:spPr>
        <p:txBody>
          <a:bodyPr wrap="none" rtlCol="0">
            <a:spAutoFit/>
          </a:bodyPr>
          <a:lstStyle/>
          <a:p>
            <a:r>
              <a:rPr kumimoji="1" lang="ja-JP" altLang="en-US">
                <a:latin typeface="+mn-ea"/>
              </a:rPr>
              <a:t>移送元メインホスト</a:t>
            </a:r>
          </a:p>
        </p:txBody>
      </p:sp>
      <p:sp>
        <p:nvSpPr>
          <p:cNvPr id="27" name="テキスト ボックス 26">
            <a:extLst>
              <a:ext uri="{FF2B5EF4-FFF2-40B4-BE49-F238E27FC236}">
                <a16:creationId xmlns:a16="http://schemas.microsoft.com/office/drawing/2014/main" id="{6FD59F72-5310-AE43-B024-FD7235F51E91}"/>
              </a:ext>
            </a:extLst>
          </p:cNvPr>
          <p:cNvSpPr txBox="1"/>
          <p:nvPr/>
        </p:nvSpPr>
        <p:spPr>
          <a:xfrm>
            <a:off x="4406562" y="3417978"/>
            <a:ext cx="2004075" cy="369332"/>
          </a:xfrm>
          <a:prstGeom prst="rect">
            <a:avLst/>
          </a:prstGeom>
          <a:noFill/>
        </p:spPr>
        <p:txBody>
          <a:bodyPr wrap="none" rtlCol="0">
            <a:spAutoFit/>
          </a:bodyPr>
          <a:lstStyle/>
          <a:p>
            <a:r>
              <a:rPr kumimoji="1" lang="ja-JP" altLang="en-US">
                <a:latin typeface="+mn-ea"/>
              </a:rPr>
              <a:t>移送先メインホスト</a:t>
            </a:r>
          </a:p>
        </p:txBody>
      </p:sp>
      <p:sp>
        <p:nvSpPr>
          <p:cNvPr id="28" name="テキスト ボックス 27">
            <a:extLst>
              <a:ext uri="{FF2B5EF4-FFF2-40B4-BE49-F238E27FC236}">
                <a16:creationId xmlns:a16="http://schemas.microsoft.com/office/drawing/2014/main" id="{5C3BCF51-5DB7-2D44-80CE-AE53BEF066F2}"/>
              </a:ext>
            </a:extLst>
          </p:cNvPr>
          <p:cNvSpPr txBox="1"/>
          <p:nvPr/>
        </p:nvSpPr>
        <p:spPr>
          <a:xfrm>
            <a:off x="6684645" y="3417978"/>
            <a:ext cx="1912703" cy="369332"/>
          </a:xfrm>
          <a:prstGeom prst="rect">
            <a:avLst/>
          </a:prstGeom>
          <a:noFill/>
        </p:spPr>
        <p:txBody>
          <a:bodyPr wrap="none" rtlCol="0">
            <a:spAutoFit/>
          </a:bodyPr>
          <a:lstStyle/>
          <a:p>
            <a:r>
              <a:rPr lang="ja-JP" altLang="en-US">
                <a:latin typeface="+mn-ea"/>
              </a:rPr>
              <a:t>移送先サブホスト</a:t>
            </a:r>
            <a:endParaRPr kumimoji="1" lang="ja-JP" altLang="en-US">
              <a:latin typeface="+mn-ea"/>
            </a:endParaRPr>
          </a:p>
        </p:txBody>
      </p:sp>
      <p:sp>
        <p:nvSpPr>
          <p:cNvPr id="29" name="右矢印 28">
            <a:extLst>
              <a:ext uri="{FF2B5EF4-FFF2-40B4-BE49-F238E27FC236}">
                <a16:creationId xmlns:a16="http://schemas.microsoft.com/office/drawing/2014/main" id="{6570560D-1566-DD41-A99F-73F582DF8427}"/>
              </a:ext>
            </a:extLst>
          </p:cNvPr>
          <p:cNvSpPr/>
          <p:nvPr/>
        </p:nvSpPr>
        <p:spPr>
          <a:xfrm>
            <a:off x="2981024" y="4891452"/>
            <a:ext cx="1145888" cy="581262"/>
          </a:xfrm>
          <a:prstGeom prst="rightArrow">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rgbClr val="FF0000"/>
              </a:solidFill>
              <a:latin typeface="+mn-ea"/>
            </a:endParaRPr>
          </a:p>
        </p:txBody>
      </p:sp>
      <p:sp>
        <p:nvSpPr>
          <p:cNvPr id="30" name="テキスト ボックス 29">
            <a:extLst>
              <a:ext uri="{FF2B5EF4-FFF2-40B4-BE49-F238E27FC236}">
                <a16:creationId xmlns:a16="http://schemas.microsoft.com/office/drawing/2014/main" id="{69FEF8A7-0F21-6942-B7C8-4F2C93905510}"/>
              </a:ext>
            </a:extLst>
          </p:cNvPr>
          <p:cNvSpPr txBox="1"/>
          <p:nvPr/>
        </p:nvSpPr>
        <p:spPr>
          <a:xfrm>
            <a:off x="2668752" y="4476564"/>
            <a:ext cx="1814920" cy="369332"/>
          </a:xfrm>
          <a:prstGeom prst="rect">
            <a:avLst/>
          </a:prstGeom>
          <a:noFill/>
        </p:spPr>
        <p:txBody>
          <a:bodyPr wrap="none" rtlCol="0">
            <a:spAutoFit/>
          </a:bodyPr>
          <a:lstStyle/>
          <a:p>
            <a:r>
              <a:rPr kumimoji="1" lang="ja-JP" altLang="en-US">
                <a:latin typeface="+mn-ea"/>
              </a:rPr>
              <a:t>マイグレーション</a:t>
            </a:r>
          </a:p>
        </p:txBody>
      </p:sp>
    </p:spTree>
    <p:extLst>
      <p:ext uri="{BB962C8B-B14F-4D97-AF65-F5344CB8AC3E}">
        <p14:creationId xmlns:p14="http://schemas.microsoft.com/office/powerpoint/2010/main" val="17483351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F0CD389-73C5-8740-B6AB-78039DDF8ED3}"/>
              </a:ext>
            </a:extLst>
          </p:cNvPr>
          <p:cNvSpPr>
            <a:spLocks noGrp="1"/>
          </p:cNvSpPr>
          <p:nvPr>
            <p:ph type="title"/>
          </p:nvPr>
        </p:nvSpPr>
        <p:spPr/>
        <p:txBody>
          <a:bodyPr/>
          <a:lstStyle/>
          <a:p>
            <a:r>
              <a:rPr lang="ja-JP" altLang="en-US"/>
              <a:t>使用ビットマップ</a:t>
            </a:r>
          </a:p>
        </p:txBody>
      </p:sp>
      <p:sp>
        <p:nvSpPr>
          <p:cNvPr id="3" name="コンテンツ プレースホルダー 2">
            <a:extLst>
              <a:ext uri="{FF2B5EF4-FFF2-40B4-BE49-F238E27FC236}">
                <a16:creationId xmlns:a16="http://schemas.microsoft.com/office/drawing/2014/main" id="{C225ECBA-10EB-3246-AAC0-8EC2B4FE54BB}"/>
              </a:ext>
            </a:extLst>
          </p:cNvPr>
          <p:cNvSpPr>
            <a:spLocks noGrp="1"/>
          </p:cNvSpPr>
          <p:nvPr>
            <p:ph idx="1"/>
          </p:nvPr>
        </p:nvSpPr>
        <p:spPr/>
        <p:txBody>
          <a:bodyPr/>
          <a:lstStyle/>
          <a:p>
            <a:r>
              <a:rPr lang="en-US" altLang="ja-JP" dirty="0"/>
              <a:t>4KB</a:t>
            </a:r>
            <a:r>
              <a:rPr lang="ja-JP" altLang="en-US" dirty="0"/>
              <a:t>のページ単位で</a:t>
            </a:r>
            <a:r>
              <a:rPr lang="en-US" altLang="ja-JP" dirty="0"/>
              <a:t>VM</a:t>
            </a:r>
            <a:r>
              <a:rPr lang="ja-JP" altLang="en-US" dirty="0"/>
              <a:t>の</a:t>
            </a:r>
            <a:r>
              <a:rPr lang="ja-JP" altLang="en-US"/>
              <a:t>メモリ使用状況を管理</a:t>
            </a:r>
            <a:endParaRPr lang="en-US" altLang="ja-JP" dirty="0"/>
          </a:p>
          <a:p>
            <a:pPr lvl="1"/>
            <a:r>
              <a:rPr lang="ja-JP" altLang="en-US"/>
              <a:t>未使用：</a:t>
            </a:r>
            <a:r>
              <a:rPr lang="en-US" altLang="ja-JP" dirty="0"/>
              <a:t>0</a:t>
            </a:r>
            <a:r>
              <a:rPr lang="ja-JP" altLang="en-US"/>
              <a:t>、使用中：</a:t>
            </a:r>
            <a:r>
              <a:rPr lang="en-US" altLang="ja-JP" dirty="0"/>
              <a:t>1</a:t>
            </a:r>
          </a:p>
          <a:p>
            <a:r>
              <a:rPr lang="en-US" altLang="ja-JP" dirty="0"/>
              <a:t>Linux</a:t>
            </a:r>
            <a:r>
              <a:rPr lang="ja-JP" altLang="en-US"/>
              <a:t>の</a:t>
            </a:r>
            <a:r>
              <a:rPr lang="en-US" altLang="ja-JP" dirty="0" err="1"/>
              <a:t>userfaultfd</a:t>
            </a:r>
            <a:r>
              <a:rPr lang="ja-JP" altLang="en-US"/>
              <a:t>機構を用いて未使用メモリへのアクセスを検出</a:t>
            </a:r>
            <a:endParaRPr lang="en-US" altLang="ja-JP" dirty="0"/>
          </a:p>
          <a:p>
            <a:pPr lvl="1"/>
            <a:r>
              <a:rPr lang="ja-JP" altLang="en-US"/>
              <a:t>最初のアクセスでページフォールトを発生させる</a:t>
            </a:r>
            <a:endParaRPr lang="en-US" altLang="ja-JP" dirty="0"/>
          </a:p>
          <a:p>
            <a:pPr lvl="1"/>
            <a:r>
              <a:rPr lang="en-US" altLang="ja-JP" dirty="0"/>
              <a:t>VM</a:t>
            </a:r>
            <a:r>
              <a:rPr lang="ja-JP" altLang="en-US"/>
              <a:t>にチャンク単位で物理メモリを割り当てる</a:t>
            </a:r>
            <a:endParaRPr lang="en-US" altLang="ja-JP" dirty="0"/>
          </a:p>
          <a:p>
            <a:pPr lvl="1"/>
            <a:r>
              <a:rPr lang="ja-JP" altLang="en-US"/>
              <a:t>使用ビットマップの対応するビット</a:t>
            </a:r>
            <a:r>
              <a:rPr lang="ja-JP" altLang="en-US" dirty="0"/>
              <a:t>を</a:t>
            </a:r>
            <a:r>
              <a:rPr lang="en-US" altLang="ja-JP" dirty="0"/>
              <a:t>1</a:t>
            </a:r>
            <a:r>
              <a:rPr lang="ja-JP" altLang="en-US"/>
              <a:t>にする</a:t>
            </a:r>
            <a:endParaRPr lang="en-US" altLang="ja-JP" dirty="0"/>
          </a:p>
        </p:txBody>
      </p:sp>
      <p:sp>
        <p:nvSpPr>
          <p:cNvPr id="6" name="正方形/長方形 5">
            <a:extLst>
              <a:ext uri="{FF2B5EF4-FFF2-40B4-BE49-F238E27FC236}">
                <a16:creationId xmlns:a16="http://schemas.microsoft.com/office/drawing/2014/main" id="{1F9F9C36-E2A3-7A46-B409-0E0CA11302D0}"/>
              </a:ext>
            </a:extLst>
          </p:cNvPr>
          <p:cNvSpPr/>
          <p:nvPr/>
        </p:nvSpPr>
        <p:spPr>
          <a:xfrm>
            <a:off x="3744623" y="4837552"/>
            <a:ext cx="1014608" cy="540252"/>
          </a:xfrm>
          <a:prstGeom prst="rect">
            <a:avLst/>
          </a:prstGeom>
          <a:solidFill>
            <a:schemeClr val="bg1"/>
          </a:solidFill>
          <a:ln w="31750">
            <a:solidFill>
              <a:schemeClr val="tx1"/>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000">
                <a:solidFill>
                  <a:schemeClr val="tx1"/>
                </a:solidFill>
                <a:latin typeface="+mn-ea"/>
              </a:rPr>
              <a:t>未使用</a:t>
            </a:r>
            <a:endParaRPr kumimoji="1" lang="ja-JP" altLang="en-US" sz="2000">
              <a:solidFill>
                <a:schemeClr val="tx1"/>
              </a:solidFill>
              <a:latin typeface="+mn-ea"/>
            </a:endParaRPr>
          </a:p>
        </p:txBody>
      </p:sp>
      <p:sp>
        <p:nvSpPr>
          <p:cNvPr id="7" name="正方形/長方形 6">
            <a:extLst>
              <a:ext uri="{FF2B5EF4-FFF2-40B4-BE49-F238E27FC236}">
                <a16:creationId xmlns:a16="http://schemas.microsoft.com/office/drawing/2014/main" id="{D899DE25-08FE-A04E-AFBC-899337930BBC}"/>
              </a:ext>
            </a:extLst>
          </p:cNvPr>
          <p:cNvSpPr/>
          <p:nvPr/>
        </p:nvSpPr>
        <p:spPr>
          <a:xfrm>
            <a:off x="4759231" y="4832105"/>
            <a:ext cx="1014608" cy="540252"/>
          </a:xfrm>
          <a:prstGeom prst="rect">
            <a:avLst/>
          </a:prstGeom>
          <a:solidFill>
            <a:schemeClr val="bg1"/>
          </a:solidFill>
          <a:ln w="31750">
            <a:solidFill>
              <a:schemeClr val="tx1"/>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000">
                <a:solidFill>
                  <a:schemeClr val="tx1"/>
                </a:solidFill>
                <a:latin typeface="+mn-ea"/>
              </a:rPr>
              <a:t>未使用</a:t>
            </a:r>
            <a:endParaRPr kumimoji="1" lang="ja-JP" altLang="en-US" sz="2000">
              <a:solidFill>
                <a:schemeClr val="tx1"/>
              </a:solidFill>
              <a:latin typeface="+mn-ea"/>
            </a:endParaRPr>
          </a:p>
        </p:txBody>
      </p:sp>
      <p:sp>
        <p:nvSpPr>
          <p:cNvPr id="9" name="正方形/長方形 8">
            <a:extLst>
              <a:ext uri="{FF2B5EF4-FFF2-40B4-BE49-F238E27FC236}">
                <a16:creationId xmlns:a16="http://schemas.microsoft.com/office/drawing/2014/main" id="{69A7485E-FACF-B040-A0C1-629C7D1316EA}"/>
              </a:ext>
            </a:extLst>
          </p:cNvPr>
          <p:cNvSpPr/>
          <p:nvPr/>
        </p:nvSpPr>
        <p:spPr>
          <a:xfrm>
            <a:off x="6788447" y="4832105"/>
            <a:ext cx="1014608" cy="540252"/>
          </a:xfrm>
          <a:prstGeom prst="rect">
            <a:avLst/>
          </a:prstGeom>
          <a:solidFill>
            <a:schemeClr val="bg1"/>
          </a:solidFill>
          <a:ln w="31750">
            <a:solidFill>
              <a:schemeClr val="tx1"/>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000">
                <a:solidFill>
                  <a:schemeClr val="tx1"/>
                </a:solidFill>
                <a:latin typeface="+mn-ea"/>
              </a:rPr>
              <a:t>未使用</a:t>
            </a:r>
            <a:endParaRPr kumimoji="1" lang="ja-JP" altLang="en-US" sz="2000">
              <a:solidFill>
                <a:schemeClr val="tx1"/>
              </a:solidFill>
              <a:latin typeface="+mn-ea"/>
            </a:endParaRPr>
          </a:p>
        </p:txBody>
      </p:sp>
      <p:sp>
        <p:nvSpPr>
          <p:cNvPr id="10" name="正方形/長方形 9">
            <a:extLst>
              <a:ext uri="{FF2B5EF4-FFF2-40B4-BE49-F238E27FC236}">
                <a16:creationId xmlns:a16="http://schemas.microsoft.com/office/drawing/2014/main" id="{D92A180A-4D90-1D48-BA6C-74F5DDC1823D}"/>
              </a:ext>
            </a:extLst>
          </p:cNvPr>
          <p:cNvSpPr/>
          <p:nvPr/>
        </p:nvSpPr>
        <p:spPr>
          <a:xfrm>
            <a:off x="2730015" y="5820131"/>
            <a:ext cx="1014608" cy="540252"/>
          </a:xfrm>
          <a:prstGeom prst="rect">
            <a:avLst/>
          </a:prstGeom>
          <a:solidFill>
            <a:schemeClr val="bg1"/>
          </a:solidFill>
          <a:ln w="317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2000" b="1" dirty="0">
                <a:solidFill>
                  <a:schemeClr val="tx1"/>
                </a:solidFill>
                <a:latin typeface="+mn-ea"/>
              </a:rPr>
              <a:t>1</a:t>
            </a:r>
            <a:endParaRPr kumimoji="1" lang="ja-JP" altLang="en-US" sz="2000" b="1">
              <a:solidFill>
                <a:schemeClr val="tx1"/>
              </a:solidFill>
              <a:latin typeface="+mn-ea"/>
            </a:endParaRPr>
          </a:p>
        </p:txBody>
      </p:sp>
      <p:sp>
        <p:nvSpPr>
          <p:cNvPr id="11" name="正方形/長方形 10">
            <a:extLst>
              <a:ext uri="{FF2B5EF4-FFF2-40B4-BE49-F238E27FC236}">
                <a16:creationId xmlns:a16="http://schemas.microsoft.com/office/drawing/2014/main" id="{2DD63348-522A-EA4F-A8B1-9216C9D292B9}"/>
              </a:ext>
            </a:extLst>
          </p:cNvPr>
          <p:cNvSpPr/>
          <p:nvPr/>
        </p:nvSpPr>
        <p:spPr>
          <a:xfrm>
            <a:off x="3744623" y="5820131"/>
            <a:ext cx="1014608" cy="540252"/>
          </a:xfrm>
          <a:prstGeom prst="rect">
            <a:avLst/>
          </a:prstGeom>
          <a:solidFill>
            <a:schemeClr val="bg1"/>
          </a:solidFill>
          <a:ln w="317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2000" b="1" dirty="0">
                <a:solidFill>
                  <a:schemeClr val="tx1"/>
                </a:solidFill>
                <a:latin typeface="+mn-ea"/>
              </a:rPr>
              <a:t>0</a:t>
            </a:r>
            <a:endParaRPr kumimoji="1" lang="ja-JP" altLang="en-US" sz="2000" b="1">
              <a:solidFill>
                <a:schemeClr val="tx1"/>
              </a:solidFill>
              <a:latin typeface="+mn-ea"/>
            </a:endParaRPr>
          </a:p>
        </p:txBody>
      </p:sp>
      <p:sp>
        <p:nvSpPr>
          <p:cNvPr id="12" name="正方形/長方形 11">
            <a:extLst>
              <a:ext uri="{FF2B5EF4-FFF2-40B4-BE49-F238E27FC236}">
                <a16:creationId xmlns:a16="http://schemas.microsoft.com/office/drawing/2014/main" id="{6877EFE5-5A11-604D-8292-2FD5ADE19D10}"/>
              </a:ext>
            </a:extLst>
          </p:cNvPr>
          <p:cNvSpPr/>
          <p:nvPr/>
        </p:nvSpPr>
        <p:spPr>
          <a:xfrm>
            <a:off x="4759231" y="5820131"/>
            <a:ext cx="1014608" cy="540252"/>
          </a:xfrm>
          <a:prstGeom prst="rect">
            <a:avLst/>
          </a:prstGeom>
          <a:solidFill>
            <a:schemeClr val="bg1"/>
          </a:solidFill>
          <a:ln w="317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2000" b="1" dirty="0">
                <a:solidFill>
                  <a:schemeClr val="tx1"/>
                </a:solidFill>
                <a:latin typeface="+mn-ea"/>
              </a:rPr>
              <a:t>0</a:t>
            </a:r>
            <a:endParaRPr kumimoji="1" lang="ja-JP" altLang="en-US" sz="2000" b="1">
              <a:solidFill>
                <a:schemeClr val="tx1"/>
              </a:solidFill>
              <a:latin typeface="+mn-ea"/>
            </a:endParaRPr>
          </a:p>
        </p:txBody>
      </p:sp>
      <p:sp>
        <p:nvSpPr>
          <p:cNvPr id="13" name="正方形/長方形 12">
            <a:extLst>
              <a:ext uri="{FF2B5EF4-FFF2-40B4-BE49-F238E27FC236}">
                <a16:creationId xmlns:a16="http://schemas.microsoft.com/office/drawing/2014/main" id="{ACBB7DF9-8D48-1F48-874B-00580FCBAF88}"/>
              </a:ext>
            </a:extLst>
          </p:cNvPr>
          <p:cNvSpPr/>
          <p:nvPr/>
        </p:nvSpPr>
        <p:spPr>
          <a:xfrm>
            <a:off x="5773839" y="5820131"/>
            <a:ext cx="1014608" cy="540252"/>
          </a:xfrm>
          <a:prstGeom prst="rect">
            <a:avLst/>
          </a:prstGeom>
          <a:solidFill>
            <a:schemeClr val="bg1"/>
          </a:solidFill>
          <a:ln w="317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2000" b="1" dirty="0">
                <a:solidFill>
                  <a:schemeClr val="tx1"/>
                </a:solidFill>
                <a:latin typeface="+mn-ea"/>
              </a:rPr>
              <a:t>1</a:t>
            </a:r>
            <a:endParaRPr kumimoji="1" lang="ja-JP" altLang="en-US" sz="2000" b="1">
              <a:solidFill>
                <a:schemeClr val="tx1"/>
              </a:solidFill>
              <a:latin typeface="+mn-ea"/>
            </a:endParaRPr>
          </a:p>
        </p:txBody>
      </p:sp>
      <p:sp>
        <p:nvSpPr>
          <p:cNvPr id="14" name="正方形/長方形 13">
            <a:extLst>
              <a:ext uri="{FF2B5EF4-FFF2-40B4-BE49-F238E27FC236}">
                <a16:creationId xmlns:a16="http://schemas.microsoft.com/office/drawing/2014/main" id="{66F8FE19-97B1-5748-8716-BD34DC8A54F3}"/>
              </a:ext>
            </a:extLst>
          </p:cNvPr>
          <p:cNvSpPr/>
          <p:nvPr/>
        </p:nvSpPr>
        <p:spPr>
          <a:xfrm>
            <a:off x="6788447" y="5820131"/>
            <a:ext cx="1014608" cy="540252"/>
          </a:xfrm>
          <a:prstGeom prst="rect">
            <a:avLst/>
          </a:prstGeom>
          <a:solidFill>
            <a:schemeClr val="bg1"/>
          </a:solidFill>
          <a:ln w="317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2000" b="1" dirty="0">
                <a:solidFill>
                  <a:schemeClr val="tx1"/>
                </a:solidFill>
                <a:latin typeface="+mn-ea"/>
              </a:rPr>
              <a:t>0</a:t>
            </a:r>
            <a:endParaRPr kumimoji="1" lang="ja-JP" altLang="en-US" sz="2000" b="1">
              <a:solidFill>
                <a:schemeClr val="tx1"/>
              </a:solidFill>
              <a:latin typeface="+mn-ea"/>
            </a:endParaRPr>
          </a:p>
        </p:txBody>
      </p:sp>
      <p:sp>
        <p:nvSpPr>
          <p:cNvPr id="17" name="テキスト ボックス 16">
            <a:extLst>
              <a:ext uri="{FF2B5EF4-FFF2-40B4-BE49-F238E27FC236}">
                <a16:creationId xmlns:a16="http://schemas.microsoft.com/office/drawing/2014/main" id="{083D215E-7D3C-9C4D-9F18-1BF2222941AB}"/>
              </a:ext>
            </a:extLst>
          </p:cNvPr>
          <p:cNvSpPr txBox="1"/>
          <p:nvPr/>
        </p:nvSpPr>
        <p:spPr>
          <a:xfrm>
            <a:off x="8053157" y="4871398"/>
            <a:ext cx="646331" cy="461665"/>
          </a:xfrm>
          <a:prstGeom prst="rect">
            <a:avLst/>
          </a:prstGeom>
          <a:noFill/>
        </p:spPr>
        <p:txBody>
          <a:bodyPr wrap="none" rtlCol="0">
            <a:spAutoFit/>
          </a:bodyPr>
          <a:lstStyle/>
          <a:p>
            <a:r>
              <a:rPr kumimoji="1" lang="ja-JP" altLang="en-US" sz="2400">
                <a:latin typeface="+mn-ea"/>
              </a:rPr>
              <a:t>・・・</a:t>
            </a:r>
          </a:p>
        </p:txBody>
      </p:sp>
      <p:sp>
        <p:nvSpPr>
          <p:cNvPr id="28" name="テキスト ボックス 27">
            <a:extLst>
              <a:ext uri="{FF2B5EF4-FFF2-40B4-BE49-F238E27FC236}">
                <a16:creationId xmlns:a16="http://schemas.microsoft.com/office/drawing/2014/main" id="{84D5FF99-4325-6C4E-863F-D3BA413A97BD}"/>
              </a:ext>
            </a:extLst>
          </p:cNvPr>
          <p:cNvSpPr txBox="1"/>
          <p:nvPr/>
        </p:nvSpPr>
        <p:spPr>
          <a:xfrm>
            <a:off x="8053156" y="5859424"/>
            <a:ext cx="646331" cy="461665"/>
          </a:xfrm>
          <a:prstGeom prst="rect">
            <a:avLst/>
          </a:prstGeom>
          <a:noFill/>
        </p:spPr>
        <p:txBody>
          <a:bodyPr wrap="none" rtlCol="0">
            <a:spAutoFit/>
          </a:bodyPr>
          <a:lstStyle/>
          <a:p>
            <a:r>
              <a:rPr kumimoji="1" lang="ja-JP" altLang="en-US" sz="2400">
                <a:latin typeface="+mn-ea"/>
              </a:rPr>
              <a:t>・・・</a:t>
            </a:r>
          </a:p>
        </p:txBody>
      </p:sp>
      <p:sp>
        <p:nvSpPr>
          <p:cNvPr id="29" name="テキスト ボックス 28">
            <a:extLst>
              <a:ext uri="{FF2B5EF4-FFF2-40B4-BE49-F238E27FC236}">
                <a16:creationId xmlns:a16="http://schemas.microsoft.com/office/drawing/2014/main" id="{5BCC0445-2F21-7748-B3B8-3AF863DCC498}"/>
              </a:ext>
            </a:extLst>
          </p:cNvPr>
          <p:cNvSpPr txBox="1"/>
          <p:nvPr/>
        </p:nvSpPr>
        <p:spPr>
          <a:xfrm>
            <a:off x="167780" y="4902175"/>
            <a:ext cx="2331087" cy="400110"/>
          </a:xfrm>
          <a:prstGeom prst="rect">
            <a:avLst/>
          </a:prstGeom>
          <a:noFill/>
        </p:spPr>
        <p:txBody>
          <a:bodyPr wrap="none" rtlCol="0">
            <a:spAutoFit/>
          </a:bodyPr>
          <a:lstStyle/>
          <a:p>
            <a:r>
              <a:rPr kumimoji="1" lang="en-US" altLang="ja-JP" sz="2000" dirty="0">
                <a:latin typeface="+mn-ea"/>
              </a:rPr>
              <a:t>VM</a:t>
            </a:r>
            <a:r>
              <a:rPr kumimoji="1" lang="ja-JP" altLang="en-US" sz="2000">
                <a:latin typeface="+mn-ea"/>
              </a:rPr>
              <a:t>メモリ使用状況：</a:t>
            </a:r>
          </a:p>
        </p:txBody>
      </p:sp>
      <p:sp>
        <p:nvSpPr>
          <p:cNvPr id="30" name="テキスト ボックス 29">
            <a:extLst>
              <a:ext uri="{FF2B5EF4-FFF2-40B4-BE49-F238E27FC236}">
                <a16:creationId xmlns:a16="http://schemas.microsoft.com/office/drawing/2014/main" id="{49D9123B-ADD2-7F40-ACA1-C0FE95F0B4CA}"/>
              </a:ext>
            </a:extLst>
          </p:cNvPr>
          <p:cNvSpPr txBox="1"/>
          <p:nvPr/>
        </p:nvSpPr>
        <p:spPr>
          <a:xfrm>
            <a:off x="565324" y="5890201"/>
            <a:ext cx="2048959" cy="400110"/>
          </a:xfrm>
          <a:prstGeom prst="rect">
            <a:avLst/>
          </a:prstGeom>
          <a:noFill/>
        </p:spPr>
        <p:txBody>
          <a:bodyPr wrap="none" rtlCol="0">
            <a:spAutoFit/>
          </a:bodyPr>
          <a:lstStyle/>
          <a:p>
            <a:r>
              <a:rPr lang="ja-JP" altLang="en-US" sz="2000">
                <a:latin typeface="+mn-ea"/>
              </a:rPr>
              <a:t>使用ビットマップ：</a:t>
            </a:r>
            <a:endParaRPr kumimoji="1" lang="ja-JP" altLang="en-US" sz="2000">
              <a:latin typeface="+mn-ea"/>
            </a:endParaRPr>
          </a:p>
        </p:txBody>
      </p:sp>
      <p:cxnSp>
        <p:nvCxnSpPr>
          <p:cNvPr id="32" name="直線矢印コネクタ 31">
            <a:extLst>
              <a:ext uri="{FF2B5EF4-FFF2-40B4-BE49-F238E27FC236}">
                <a16:creationId xmlns:a16="http://schemas.microsoft.com/office/drawing/2014/main" id="{0A8FA5FF-E4B7-6B47-BDA4-77C532B738BE}"/>
              </a:ext>
            </a:extLst>
          </p:cNvPr>
          <p:cNvCxnSpPr>
            <a:stCxn id="4" idx="2"/>
            <a:endCxn id="10" idx="0"/>
          </p:cNvCxnSpPr>
          <p:nvPr/>
        </p:nvCxnSpPr>
        <p:spPr>
          <a:xfrm>
            <a:off x="3237319" y="5377804"/>
            <a:ext cx="0" cy="442327"/>
          </a:xfrm>
          <a:prstGeom prst="straightConnector1">
            <a:avLst/>
          </a:prstGeom>
          <a:ln w="63500">
            <a:tailEnd type="triangle"/>
          </a:ln>
        </p:spPr>
        <p:style>
          <a:lnRef idx="1">
            <a:schemeClr val="accent1"/>
          </a:lnRef>
          <a:fillRef idx="0">
            <a:schemeClr val="accent1"/>
          </a:fillRef>
          <a:effectRef idx="0">
            <a:schemeClr val="accent1"/>
          </a:effectRef>
          <a:fontRef idx="minor">
            <a:schemeClr val="tx1"/>
          </a:fontRef>
        </p:style>
      </p:cxnSp>
      <p:cxnSp>
        <p:nvCxnSpPr>
          <p:cNvPr id="33" name="直線矢印コネクタ 32">
            <a:extLst>
              <a:ext uri="{FF2B5EF4-FFF2-40B4-BE49-F238E27FC236}">
                <a16:creationId xmlns:a16="http://schemas.microsoft.com/office/drawing/2014/main" id="{B23C9E11-DEC9-B04F-BDC1-B1DB5CB05141}"/>
              </a:ext>
            </a:extLst>
          </p:cNvPr>
          <p:cNvCxnSpPr/>
          <p:nvPr/>
        </p:nvCxnSpPr>
        <p:spPr>
          <a:xfrm>
            <a:off x="4248741" y="5372357"/>
            <a:ext cx="0" cy="442327"/>
          </a:xfrm>
          <a:prstGeom prst="straightConnector1">
            <a:avLst/>
          </a:prstGeom>
          <a:ln w="63500">
            <a:tailEnd type="triangle"/>
          </a:ln>
        </p:spPr>
        <p:style>
          <a:lnRef idx="1">
            <a:schemeClr val="accent1"/>
          </a:lnRef>
          <a:fillRef idx="0">
            <a:schemeClr val="accent1"/>
          </a:fillRef>
          <a:effectRef idx="0">
            <a:schemeClr val="accent1"/>
          </a:effectRef>
          <a:fontRef idx="minor">
            <a:schemeClr val="tx1"/>
          </a:fontRef>
        </p:style>
      </p:cxnSp>
      <p:cxnSp>
        <p:nvCxnSpPr>
          <p:cNvPr id="34" name="直線矢印コネクタ 33">
            <a:extLst>
              <a:ext uri="{FF2B5EF4-FFF2-40B4-BE49-F238E27FC236}">
                <a16:creationId xmlns:a16="http://schemas.microsoft.com/office/drawing/2014/main" id="{A9078A96-A9A4-494B-8E80-B1D5583FA5ED}"/>
              </a:ext>
            </a:extLst>
          </p:cNvPr>
          <p:cNvCxnSpPr/>
          <p:nvPr/>
        </p:nvCxnSpPr>
        <p:spPr>
          <a:xfrm>
            <a:off x="5266535" y="5372357"/>
            <a:ext cx="0" cy="442327"/>
          </a:xfrm>
          <a:prstGeom prst="straightConnector1">
            <a:avLst/>
          </a:prstGeom>
          <a:ln w="63500">
            <a:tailEnd type="triangle"/>
          </a:ln>
        </p:spPr>
        <p:style>
          <a:lnRef idx="1">
            <a:schemeClr val="accent1"/>
          </a:lnRef>
          <a:fillRef idx="0">
            <a:schemeClr val="accent1"/>
          </a:fillRef>
          <a:effectRef idx="0">
            <a:schemeClr val="accent1"/>
          </a:effectRef>
          <a:fontRef idx="minor">
            <a:schemeClr val="tx1"/>
          </a:fontRef>
        </p:style>
      </p:cxnSp>
      <p:cxnSp>
        <p:nvCxnSpPr>
          <p:cNvPr id="35" name="直線矢印コネクタ 34">
            <a:extLst>
              <a:ext uri="{FF2B5EF4-FFF2-40B4-BE49-F238E27FC236}">
                <a16:creationId xmlns:a16="http://schemas.microsoft.com/office/drawing/2014/main" id="{FE7A42BA-283A-E542-A50B-1B083B20A3E4}"/>
              </a:ext>
            </a:extLst>
          </p:cNvPr>
          <p:cNvCxnSpPr/>
          <p:nvPr/>
        </p:nvCxnSpPr>
        <p:spPr>
          <a:xfrm>
            <a:off x="6281143" y="5372357"/>
            <a:ext cx="0" cy="442327"/>
          </a:xfrm>
          <a:prstGeom prst="straightConnector1">
            <a:avLst/>
          </a:prstGeom>
          <a:ln w="63500">
            <a:tailEnd type="triangle"/>
          </a:ln>
        </p:spPr>
        <p:style>
          <a:lnRef idx="1">
            <a:schemeClr val="accent1"/>
          </a:lnRef>
          <a:fillRef idx="0">
            <a:schemeClr val="accent1"/>
          </a:fillRef>
          <a:effectRef idx="0">
            <a:schemeClr val="accent1"/>
          </a:effectRef>
          <a:fontRef idx="minor">
            <a:schemeClr val="tx1"/>
          </a:fontRef>
        </p:style>
      </p:cxnSp>
      <p:cxnSp>
        <p:nvCxnSpPr>
          <p:cNvPr id="36" name="直線矢印コネクタ 35">
            <a:extLst>
              <a:ext uri="{FF2B5EF4-FFF2-40B4-BE49-F238E27FC236}">
                <a16:creationId xmlns:a16="http://schemas.microsoft.com/office/drawing/2014/main" id="{C845661D-26BD-B144-A0F0-F13E8277AC9B}"/>
              </a:ext>
            </a:extLst>
          </p:cNvPr>
          <p:cNvCxnSpPr/>
          <p:nvPr/>
        </p:nvCxnSpPr>
        <p:spPr>
          <a:xfrm>
            <a:off x="7280533" y="5372925"/>
            <a:ext cx="0" cy="442327"/>
          </a:xfrm>
          <a:prstGeom prst="straightConnector1">
            <a:avLst/>
          </a:prstGeom>
          <a:ln w="63500">
            <a:tailEnd type="triangle"/>
          </a:ln>
        </p:spPr>
        <p:style>
          <a:lnRef idx="1">
            <a:schemeClr val="accent1"/>
          </a:lnRef>
          <a:fillRef idx="0">
            <a:schemeClr val="accent1"/>
          </a:fillRef>
          <a:effectRef idx="0">
            <a:schemeClr val="accent1"/>
          </a:effectRef>
          <a:fontRef idx="minor">
            <a:schemeClr val="tx1"/>
          </a:fontRef>
        </p:style>
      </p:cxnSp>
      <p:sp>
        <p:nvSpPr>
          <p:cNvPr id="5" name="スライド番号プレースホルダー 4">
            <a:extLst>
              <a:ext uri="{FF2B5EF4-FFF2-40B4-BE49-F238E27FC236}">
                <a16:creationId xmlns:a16="http://schemas.microsoft.com/office/drawing/2014/main" id="{9C008E27-A86A-B54B-83BF-6312A14473CE}"/>
              </a:ext>
            </a:extLst>
          </p:cNvPr>
          <p:cNvSpPr>
            <a:spLocks noGrp="1"/>
          </p:cNvSpPr>
          <p:nvPr>
            <p:ph type="sldNum" sz="quarter" idx="12"/>
          </p:nvPr>
        </p:nvSpPr>
        <p:spPr/>
        <p:txBody>
          <a:bodyPr/>
          <a:lstStyle/>
          <a:p>
            <a:fld id="{0A8AAA2D-9842-0044-AF36-3F48C3C39054}" type="slidenum">
              <a:rPr kumimoji="1" lang="ja-JP" altLang="en-US" smtClean="0"/>
              <a:t>14</a:t>
            </a:fld>
            <a:endParaRPr kumimoji="1" lang="ja-JP" altLang="en-US"/>
          </a:p>
        </p:txBody>
      </p:sp>
      <p:sp>
        <p:nvSpPr>
          <p:cNvPr id="4" name="正方形/長方形 3">
            <a:extLst>
              <a:ext uri="{FF2B5EF4-FFF2-40B4-BE49-F238E27FC236}">
                <a16:creationId xmlns:a16="http://schemas.microsoft.com/office/drawing/2014/main" id="{551CA830-246D-6D41-ADB5-98ECD64C72BC}"/>
              </a:ext>
            </a:extLst>
          </p:cNvPr>
          <p:cNvSpPr/>
          <p:nvPr/>
        </p:nvSpPr>
        <p:spPr>
          <a:xfrm>
            <a:off x="2730015" y="4837552"/>
            <a:ext cx="1014608" cy="540252"/>
          </a:xfrm>
          <a:prstGeom prst="rect">
            <a:avLst/>
          </a:prstGeom>
          <a:solidFill>
            <a:schemeClr val="bg1"/>
          </a:solidFill>
          <a:ln w="317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000">
                <a:solidFill>
                  <a:srgbClr val="FF0000"/>
                </a:solidFill>
                <a:latin typeface="+mn-ea"/>
              </a:rPr>
              <a:t>使用中</a:t>
            </a:r>
          </a:p>
        </p:txBody>
      </p:sp>
      <p:sp>
        <p:nvSpPr>
          <p:cNvPr id="8" name="正方形/長方形 7">
            <a:extLst>
              <a:ext uri="{FF2B5EF4-FFF2-40B4-BE49-F238E27FC236}">
                <a16:creationId xmlns:a16="http://schemas.microsoft.com/office/drawing/2014/main" id="{9372418A-2F8D-4F40-AADB-0398E0B9CFF4}"/>
              </a:ext>
            </a:extLst>
          </p:cNvPr>
          <p:cNvSpPr/>
          <p:nvPr/>
        </p:nvSpPr>
        <p:spPr>
          <a:xfrm>
            <a:off x="5773839" y="4832105"/>
            <a:ext cx="1014608" cy="540252"/>
          </a:xfrm>
          <a:prstGeom prst="rect">
            <a:avLst/>
          </a:prstGeom>
          <a:solidFill>
            <a:schemeClr val="bg1"/>
          </a:solidFill>
          <a:ln w="317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000">
                <a:solidFill>
                  <a:srgbClr val="FF0000"/>
                </a:solidFill>
                <a:latin typeface="+mn-ea"/>
              </a:rPr>
              <a:t>使用中</a:t>
            </a:r>
          </a:p>
        </p:txBody>
      </p:sp>
    </p:spTree>
    <p:extLst>
      <p:ext uri="{BB962C8B-B14F-4D97-AF65-F5344CB8AC3E}">
        <p14:creationId xmlns:p14="http://schemas.microsoft.com/office/powerpoint/2010/main" val="176996917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9423DB8-67D0-C141-AFC8-4B3D573204A9}"/>
              </a:ext>
            </a:extLst>
          </p:cNvPr>
          <p:cNvSpPr>
            <a:spLocks noGrp="1"/>
          </p:cNvSpPr>
          <p:nvPr>
            <p:ph type="title"/>
          </p:nvPr>
        </p:nvSpPr>
        <p:spPr/>
        <p:txBody>
          <a:bodyPr/>
          <a:lstStyle/>
          <a:p>
            <a:r>
              <a:rPr lang="ja-JP" altLang="en-US"/>
              <a:t>分割マイグレーションの拡張</a:t>
            </a:r>
          </a:p>
        </p:txBody>
      </p:sp>
      <p:sp>
        <p:nvSpPr>
          <p:cNvPr id="3" name="コンテンツ プレースホルダー 2">
            <a:extLst>
              <a:ext uri="{FF2B5EF4-FFF2-40B4-BE49-F238E27FC236}">
                <a16:creationId xmlns:a16="http://schemas.microsoft.com/office/drawing/2014/main" id="{8689A56E-863C-8944-9569-F796D70D9600}"/>
              </a:ext>
            </a:extLst>
          </p:cNvPr>
          <p:cNvSpPr>
            <a:spLocks noGrp="1"/>
          </p:cNvSpPr>
          <p:nvPr>
            <p:ph idx="1"/>
          </p:nvPr>
        </p:nvSpPr>
        <p:spPr/>
        <p:txBody>
          <a:bodyPr/>
          <a:lstStyle/>
          <a:p>
            <a:r>
              <a:rPr lang="ja-JP" altLang="en-US"/>
              <a:t>使用ビットマップを調べ、ページが未使用なら移送先ホストに転送しない</a:t>
            </a:r>
            <a:endParaRPr lang="en-US" altLang="ja-JP" dirty="0"/>
          </a:p>
          <a:p>
            <a:pPr lvl="1"/>
            <a:r>
              <a:rPr lang="ja-JP" altLang="en-US"/>
              <a:t>ページが使用中なら、従来通りにデータ転送を行う</a:t>
            </a:r>
            <a:endParaRPr lang="en-US" altLang="ja-JP" dirty="0"/>
          </a:p>
          <a:p>
            <a:pPr lvl="1"/>
            <a:r>
              <a:rPr lang="ja-JP" altLang="en-US"/>
              <a:t>移送先メインホストでは</a:t>
            </a:r>
            <a:r>
              <a:rPr lang="en-US" altLang="ja-JP" dirty="0" err="1"/>
              <a:t>userfaultfd</a:t>
            </a:r>
            <a:r>
              <a:rPr lang="ja-JP" altLang="en-US"/>
              <a:t>機構を用いて</a:t>
            </a:r>
            <a:r>
              <a:rPr lang="en-US" altLang="ja-JP" dirty="0"/>
              <a:t>VM</a:t>
            </a:r>
            <a:r>
              <a:rPr lang="ja-JP" altLang="en-US"/>
              <a:t>のメモリにデータを書き込む</a:t>
            </a:r>
            <a:endParaRPr lang="en-US" altLang="ja-JP" dirty="0"/>
          </a:p>
          <a:p>
            <a:r>
              <a:rPr lang="ja-JP" altLang="en-US"/>
              <a:t>移送先メインホストでは使用ビットマップを再構築</a:t>
            </a:r>
            <a:endParaRPr lang="en-US" altLang="ja-JP" dirty="0"/>
          </a:p>
          <a:p>
            <a:pPr lvl="1"/>
            <a:r>
              <a:rPr lang="ja-JP" altLang="en-US"/>
              <a:t>メモリの情報を受信したら対応するビットを</a:t>
            </a:r>
            <a:r>
              <a:rPr lang="en-US" altLang="ja-JP" dirty="0"/>
              <a:t>1</a:t>
            </a:r>
            <a:r>
              <a:rPr lang="ja-JP" altLang="en-US"/>
              <a:t>にする</a:t>
            </a:r>
            <a:endParaRPr lang="en-US" altLang="ja-JP" dirty="0"/>
          </a:p>
        </p:txBody>
      </p:sp>
      <p:sp>
        <p:nvSpPr>
          <p:cNvPr id="42" name="角丸四角形 41">
            <a:extLst>
              <a:ext uri="{FF2B5EF4-FFF2-40B4-BE49-F238E27FC236}">
                <a16:creationId xmlns:a16="http://schemas.microsoft.com/office/drawing/2014/main" id="{B51D4D57-F117-0641-A999-01030F65E76E}"/>
              </a:ext>
            </a:extLst>
          </p:cNvPr>
          <p:cNvSpPr/>
          <p:nvPr/>
        </p:nvSpPr>
        <p:spPr>
          <a:xfrm>
            <a:off x="394828" y="4764414"/>
            <a:ext cx="2008449" cy="1852055"/>
          </a:xfrm>
          <a:prstGeom prst="roundRect">
            <a:avLst/>
          </a:prstGeom>
          <a:no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latin typeface="+mn-ea"/>
            </a:endParaRPr>
          </a:p>
        </p:txBody>
      </p:sp>
      <p:sp>
        <p:nvSpPr>
          <p:cNvPr id="49" name="テキスト ボックス 48">
            <a:extLst>
              <a:ext uri="{FF2B5EF4-FFF2-40B4-BE49-F238E27FC236}">
                <a16:creationId xmlns:a16="http://schemas.microsoft.com/office/drawing/2014/main" id="{B95E2FE0-917B-8C41-8544-B56782B91988}"/>
              </a:ext>
            </a:extLst>
          </p:cNvPr>
          <p:cNvSpPr txBox="1"/>
          <p:nvPr/>
        </p:nvSpPr>
        <p:spPr>
          <a:xfrm>
            <a:off x="552129" y="4393326"/>
            <a:ext cx="1667444" cy="415498"/>
          </a:xfrm>
          <a:prstGeom prst="rect">
            <a:avLst/>
          </a:prstGeom>
          <a:noFill/>
        </p:spPr>
        <p:txBody>
          <a:bodyPr wrap="none" rtlCol="0">
            <a:spAutoFit/>
          </a:bodyPr>
          <a:lstStyle/>
          <a:p>
            <a:r>
              <a:rPr kumimoji="1" lang="ja-JP" altLang="en-US" sz="2100" b="1">
                <a:latin typeface="+mn-ea"/>
              </a:rPr>
              <a:t>移送元ホスト</a:t>
            </a:r>
          </a:p>
        </p:txBody>
      </p:sp>
      <p:sp>
        <p:nvSpPr>
          <p:cNvPr id="50" name="角丸四角形 49">
            <a:extLst>
              <a:ext uri="{FF2B5EF4-FFF2-40B4-BE49-F238E27FC236}">
                <a16:creationId xmlns:a16="http://schemas.microsoft.com/office/drawing/2014/main" id="{A7AC06A5-6BF7-8743-8546-5851F1849A0B}"/>
              </a:ext>
            </a:extLst>
          </p:cNvPr>
          <p:cNvSpPr/>
          <p:nvPr/>
        </p:nvSpPr>
        <p:spPr>
          <a:xfrm>
            <a:off x="4617245" y="4759994"/>
            <a:ext cx="2012299" cy="1852055"/>
          </a:xfrm>
          <a:prstGeom prst="roundRect">
            <a:avLst/>
          </a:prstGeom>
          <a:no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latin typeface="+mn-ea"/>
            </a:endParaRPr>
          </a:p>
        </p:txBody>
      </p:sp>
      <p:sp>
        <p:nvSpPr>
          <p:cNvPr id="51" name="テキスト ボックス 50">
            <a:extLst>
              <a:ext uri="{FF2B5EF4-FFF2-40B4-BE49-F238E27FC236}">
                <a16:creationId xmlns:a16="http://schemas.microsoft.com/office/drawing/2014/main" id="{01EB93B2-A42B-884A-AF6A-2FE736DB5105}"/>
              </a:ext>
            </a:extLst>
          </p:cNvPr>
          <p:cNvSpPr txBox="1"/>
          <p:nvPr/>
        </p:nvSpPr>
        <p:spPr>
          <a:xfrm>
            <a:off x="4395305" y="4344680"/>
            <a:ext cx="2318263" cy="415498"/>
          </a:xfrm>
          <a:prstGeom prst="rect">
            <a:avLst/>
          </a:prstGeom>
          <a:noFill/>
        </p:spPr>
        <p:txBody>
          <a:bodyPr wrap="none" rtlCol="0">
            <a:spAutoFit/>
          </a:bodyPr>
          <a:lstStyle/>
          <a:p>
            <a:r>
              <a:rPr kumimoji="1" lang="ja-JP" altLang="en-US" sz="2100" b="1">
                <a:latin typeface="+mn-ea"/>
              </a:rPr>
              <a:t>移送先メインホスト</a:t>
            </a:r>
          </a:p>
        </p:txBody>
      </p:sp>
      <p:sp>
        <p:nvSpPr>
          <p:cNvPr id="52" name="右矢印 51">
            <a:extLst>
              <a:ext uri="{FF2B5EF4-FFF2-40B4-BE49-F238E27FC236}">
                <a16:creationId xmlns:a16="http://schemas.microsoft.com/office/drawing/2014/main" id="{1950E1FC-0814-0541-A62D-6AA5382451FA}"/>
              </a:ext>
            </a:extLst>
          </p:cNvPr>
          <p:cNvSpPr/>
          <p:nvPr/>
        </p:nvSpPr>
        <p:spPr>
          <a:xfrm>
            <a:off x="2663195" y="5387841"/>
            <a:ext cx="1585274" cy="605197"/>
          </a:xfrm>
          <a:prstGeom prst="rightArrow">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58" name="テキスト ボックス 57">
            <a:extLst>
              <a:ext uri="{FF2B5EF4-FFF2-40B4-BE49-F238E27FC236}">
                <a16:creationId xmlns:a16="http://schemas.microsoft.com/office/drawing/2014/main" id="{FF99EC58-5924-8945-B6C9-58A1E8DD2377}"/>
              </a:ext>
            </a:extLst>
          </p:cNvPr>
          <p:cNvSpPr txBox="1"/>
          <p:nvPr/>
        </p:nvSpPr>
        <p:spPr>
          <a:xfrm>
            <a:off x="2543396" y="5088653"/>
            <a:ext cx="1947969" cy="400110"/>
          </a:xfrm>
          <a:prstGeom prst="rect">
            <a:avLst/>
          </a:prstGeom>
          <a:noFill/>
        </p:spPr>
        <p:txBody>
          <a:bodyPr wrap="none" rtlCol="0">
            <a:spAutoFit/>
          </a:bodyPr>
          <a:lstStyle/>
          <a:p>
            <a:r>
              <a:rPr kumimoji="1" lang="ja-JP" altLang="en-US" sz="2000">
                <a:latin typeface="+mn-ea"/>
              </a:rPr>
              <a:t>マイグレーション</a:t>
            </a:r>
          </a:p>
        </p:txBody>
      </p:sp>
      <p:sp>
        <p:nvSpPr>
          <p:cNvPr id="70" name="角丸四角形 69">
            <a:extLst>
              <a:ext uri="{FF2B5EF4-FFF2-40B4-BE49-F238E27FC236}">
                <a16:creationId xmlns:a16="http://schemas.microsoft.com/office/drawing/2014/main" id="{8EE50411-E5DA-384C-9FE6-C7724E05FB20}"/>
              </a:ext>
            </a:extLst>
          </p:cNvPr>
          <p:cNvSpPr/>
          <p:nvPr/>
        </p:nvSpPr>
        <p:spPr>
          <a:xfrm>
            <a:off x="6807759" y="4772522"/>
            <a:ext cx="1991896" cy="1852054"/>
          </a:xfrm>
          <a:prstGeom prst="roundRect">
            <a:avLst/>
          </a:prstGeom>
          <a:no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latin typeface="+mn-ea"/>
            </a:endParaRPr>
          </a:p>
        </p:txBody>
      </p:sp>
      <p:sp>
        <p:nvSpPr>
          <p:cNvPr id="71" name="テキスト ボックス 70">
            <a:extLst>
              <a:ext uri="{FF2B5EF4-FFF2-40B4-BE49-F238E27FC236}">
                <a16:creationId xmlns:a16="http://schemas.microsoft.com/office/drawing/2014/main" id="{162A77A3-47C2-8A47-95BD-EE2BC14437F6}"/>
              </a:ext>
            </a:extLst>
          </p:cNvPr>
          <p:cNvSpPr txBox="1"/>
          <p:nvPr/>
        </p:nvSpPr>
        <p:spPr>
          <a:xfrm>
            <a:off x="6667272" y="4352789"/>
            <a:ext cx="2177199" cy="415498"/>
          </a:xfrm>
          <a:prstGeom prst="rect">
            <a:avLst/>
          </a:prstGeom>
          <a:noFill/>
        </p:spPr>
        <p:txBody>
          <a:bodyPr wrap="none" rtlCol="0">
            <a:spAutoFit/>
          </a:bodyPr>
          <a:lstStyle/>
          <a:p>
            <a:r>
              <a:rPr kumimoji="1" lang="ja-JP" altLang="en-US" sz="2100" b="1">
                <a:latin typeface="+mn-ea"/>
              </a:rPr>
              <a:t>移送先サブホスト</a:t>
            </a:r>
          </a:p>
        </p:txBody>
      </p:sp>
      <p:sp>
        <p:nvSpPr>
          <p:cNvPr id="87" name="テキスト ボックス 86">
            <a:extLst>
              <a:ext uri="{FF2B5EF4-FFF2-40B4-BE49-F238E27FC236}">
                <a16:creationId xmlns:a16="http://schemas.microsoft.com/office/drawing/2014/main" id="{E93E36DC-B0F6-3942-B84D-43D75D3A346E}"/>
              </a:ext>
            </a:extLst>
          </p:cNvPr>
          <p:cNvSpPr txBox="1"/>
          <p:nvPr/>
        </p:nvSpPr>
        <p:spPr>
          <a:xfrm>
            <a:off x="679133" y="5623706"/>
            <a:ext cx="1277914" cy="369332"/>
          </a:xfrm>
          <a:prstGeom prst="rect">
            <a:avLst/>
          </a:prstGeom>
          <a:noFill/>
        </p:spPr>
        <p:txBody>
          <a:bodyPr wrap="none" rtlCol="0">
            <a:spAutoFit/>
          </a:bodyPr>
          <a:lstStyle/>
          <a:p>
            <a:r>
              <a:rPr lang="en-US" altLang="ja-JP" dirty="0">
                <a:latin typeface="+mn-ea"/>
              </a:rPr>
              <a:t>VM</a:t>
            </a:r>
            <a:r>
              <a:rPr lang="ja-JP" altLang="en-US">
                <a:latin typeface="+mn-ea"/>
              </a:rPr>
              <a:t>のメモリ</a:t>
            </a:r>
            <a:endParaRPr kumimoji="1" lang="ja-JP" altLang="en-US">
              <a:latin typeface="+mn-ea"/>
            </a:endParaRPr>
          </a:p>
        </p:txBody>
      </p:sp>
      <p:sp>
        <p:nvSpPr>
          <p:cNvPr id="88" name="テキスト ボックス 87">
            <a:extLst>
              <a:ext uri="{FF2B5EF4-FFF2-40B4-BE49-F238E27FC236}">
                <a16:creationId xmlns:a16="http://schemas.microsoft.com/office/drawing/2014/main" id="{581EE608-A91C-6F45-8B61-B7714F7BE8EF}"/>
              </a:ext>
            </a:extLst>
          </p:cNvPr>
          <p:cNvSpPr txBox="1"/>
          <p:nvPr/>
        </p:nvSpPr>
        <p:spPr>
          <a:xfrm>
            <a:off x="4891687" y="5671896"/>
            <a:ext cx="1277914" cy="369332"/>
          </a:xfrm>
          <a:prstGeom prst="rect">
            <a:avLst/>
          </a:prstGeom>
          <a:noFill/>
        </p:spPr>
        <p:txBody>
          <a:bodyPr wrap="none" rtlCol="0">
            <a:spAutoFit/>
          </a:bodyPr>
          <a:lstStyle/>
          <a:p>
            <a:r>
              <a:rPr lang="en-US" altLang="ja-JP" dirty="0">
                <a:latin typeface="+mn-ea"/>
              </a:rPr>
              <a:t>VM</a:t>
            </a:r>
            <a:r>
              <a:rPr lang="ja-JP" altLang="en-US">
                <a:latin typeface="+mn-ea"/>
              </a:rPr>
              <a:t>のメモリ</a:t>
            </a:r>
            <a:endParaRPr kumimoji="1" lang="ja-JP" altLang="en-US">
              <a:latin typeface="+mn-ea"/>
            </a:endParaRPr>
          </a:p>
        </p:txBody>
      </p:sp>
      <p:sp>
        <p:nvSpPr>
          <p:cNvPr id="89" name="テキスト ボックス 88">
            <a:extLst>
              <a:ext uri="{FF2B5EF4-FFF2-40B4-BE49-F238E27FC236}">
                <a16:creationId xmlns:a16="http://schemas.microsoft.com/office/drawing/2014/main" id="{27311080-21DF-AD40-959C-E85DA67E6E86}"/>
              </a:ext>
            </a:extLst>
          </p:cNvPr>
          <p:cNvSpPr txBox="1"/>
          <p:nvPr/>
        </p:nvSpPr>
        <p:spPr>
          <a:xfrm>
            <a:off x="658482" y="4815609"/>
            <a:ext cx="1327608" cy="369332"/>
          </a:xfrm>
          <a:prstGeom prst="rect">
            <a:avLst/>
          </a:prstGeom>
          <a:noFill/>
        </p:spPr>
        <p:txBody>
          <a:bodyPr wrap="none" rtlCol="0">
            <a:spAutoFit/>
          </a:bodyPr>
          <a:lstStyle/>
          <a:p>
            <a:r>
              <a:rPr lang="ja-JP" altLang="en-US">
                <a:latin typeface="+mn-ea"/>
              </a:rPr>
              <a:t>ビットマップ</a:t>
            </a:r>
            <a:endParaRPr kumimoji="1" lang="ja-JP" altLang="en-US">
              <a:latin typeface="+mn-ea"/>
            </a:endParaRPr>
          </a:p>
        </p:txBody>
      </p:sp>
      <p:sp>
        <p:nvSpPr>
          <p:cNvPr id="90" name="テキスト ボックス 89">
            <a:extLst>
              <a:ext uri="{FF2B5EF4-FFF2-40B4-BE49-F238E27FC236}">
                <a16:creationId xmlns:a16="http://schemas.microsoft.com/office/drawing/2014/main" id="{8A589C3F-640F-4A47-8DDA-C7CCEE4564EA}"/>
              </a:ext>
            </a:extLst>
          </p:cNvPr>
          <p:cNvSpPr txBox="1"/>
          <p:nvPr/>
        </p:nvSpPr>
        <p:spPr>
          <a:xfrm>
            <a:off x="4852989" y="4815609"/>
            <a:ext cx="1284326" cy="369332"/>
          </a:xfrm>
          <a:prstGeom prst="rect">
            <a:avLst/>
          </a:prstGeom>
          <a:noFill/>
        </p:spPr>
        <p:txBody>
          <a:bodyPr wrap="none" rtlCol="0">
            <a:spAutoFit/>
          </a:bodyPr>
          <a:lstStyle/>
          <a:p>
            <a:r>
              <a:rPr lang="ja-JP" altLang="en-US">
                <a:latin typeface="+mn-ea"/>
              </a:rPr>
              <a:t>ビットマップ</a:t>
            </a:r>
            <a:endParaRPr kumimoji="1" lang="ja-JP" altLang="en-US">
              <a:latin typeface="+mn-ea"/>
            </a:endParaRPr>
          </a:p>
        </p:txBody>
      </p:sp>
      <p:sp>
        <p:nvSpPr>
          <p:cNvPr id="5" name="スライド番号プレースホルダー 4">
            <a:extLst>
              <a:ext uri="{FF2B5EF4-FFF2-40B4-BE49-F238E27FC236}">
                <a16:creationId xmlns:a16="http://schemas.microsoft.com/office/drawing/2014/main" id="{AFFDCB88-9BF5-6B48-BA25-B7210BDE0D75}"/>
              </a:ext>
            </a:extLst>
          </p:cNvPr>
          <p:cNvSpPr>
            <a:spLocks noGrp="1"/>
          </p:cNvSpPr>
          <p:nvPr>
            <p:ph type="sldNum" sz="quarter" idx="12"/>
          </p:nvPr>
        </p:nvSpPr>
        <p:spPr/>
        <p:txBody>
          <a:bodyPr/>
          <a:lstStyle/>
          <a:p>
            <a:fld id="{0A8AAA2D-9842-0044-AF36-3F48C3C39054}" type="slidenum">
              <a:rPr kumimoji="1" lang="ja-JP" altLang="en-US" smtClean="0"/>
              <a:t>15</a:t>
            </a:fld>
            <a:endParaRPr kumimoji="1" lang="ja-JP" altLang="en-US"/>
          </a:p>
        </p:txBody>
      </p:sp>
      <p:sp>
        <p:nvSpPr>
          <p:cNvPr id="93" name="正方形/長方形 92">
            <a:extLst>
              <a:ext uri="{FF2B5EF4-FFF2-40B4-BE49-F238E27FC236}">
                <a16:creationId xmlns:a16="http://schemas.microsoft.com/office/drawing/2014/main" id="{3513D19F-B89E-FF4D-B479-047F69FC23B9}"/>
              </a:ext>
            </a:extLst>
          </p:cNvPr>
          <p:cNvSpPr/>
          <p:nvPr/>
        </p:nvSpPr>
        <p:spPr>
          <a:xfrm>
            <a:off x="913285" y="5968621"/>
            <a:ext cx="356260" cy="514545"/>
          </a:xfrm>
          <a:prstGeom prst="rect">
            <a:avLst/>
          </a:prstGeom>
          <a:solidFill>
            <a:srgbClr val="FFFF00"/>
          </a:solidFill>
          <a:ln w="38100">
            <a:solidFill>
              <a:schemeClr val="tx1"/>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b="1" dirty="0">
                <a:solidFill>
                  <a:schemeClr val="tx1"/>
                </a:solidFill>
              </a:rPr>
              <a:t>2</a:t>
            </a:r>
            <a:endParaRPr kumimoji="1" lang="ja-JP" altLang="en-US" b="1">
              <a:solidFill>
                <a:schemeClr val="tx1"/>
              </a:solidFill>
            </a:endParaRPr>
          </a:p>
        </p:txBody>
      </p:sp>
      <p:sp>
        <p:nvSpPr>
          <p:cNvPr id="95" name="正方形/長方形 94">
            <a:extLst>
              <a:ext uri="{FF2B5EF4-FFF2-40B4-BE49-F238E27FC236}">
                <a16:creationId xmlns:a16="http://schemas.microsoft.com/office/drawing/2014/main" id="{435841F5-F47B-874E-A594-F5439DBFF3EE}"/>
              </a:ext>
            </a:extLst>
          </p:cNvPr>
          <p:cNvSpPr/>
          <p:nvPr/>
        </p:nvSpPr>
        <p:spPr>
          <a:xfrm>
            <a:off x="1606157" y="5968621"/>
            <a:ext cx="356260" cy="514545"/>
          </a:xfrm>
          <a:prstGeom prst="rect">
            <a:avLst/>
          </a:prstGeom>
          <a:solidFill>
            <a:srgbClr val="FFFF00"/>
          </a:solidFill>
          <a:ln w="38100">
            <a:solidFill>
              <a:schemeClr val="tx1"/>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b="1" dirty="0">
                <a:solidFill>
                  <a:schemeClr val="tx1"/>
                </a:solidFill>
              </a:rPr>
              <a:t>4</a:t>
            </a:r>
            <a:endParaRPr kumimoji="1" lang="ja-JP" altLang="en-US" b="1">
              <a:solidFill>
                <a:schemeClr val="tx1"/>
              </a:solidFill>
            </a:endParaRPr>
          </a:p>
        </p:txBody>
      </p:sp>
      <p:grpSp>
        <p:nvGrpSpPr>
          <p:cNvPr id="106" name="グループ化 105">
            <a:extLst>
              <a:ext uri="{FF2B5EF4-FFF2-40B4-BE49-F238E27FC236}">
                <a16:creationId xmlns:a16="http://schemas.microsoft.com/office/drawing/2014/main" id="{0ADF7189-5A5D-4643-8753-F12A8033CAC8}"/>
              </a:ext>
            </a:extLst>
          </p:cNvPr>
          <p:cNvGrpSpPr/>
          <p:nvPr/>
        </p:nvGrpSpPr>
        <p:grpSpPr>
          <a:xfrm>
            <a:off x="6985563" y="5561976"/>
            <a:ext cx="1387663" cy="514545"/>
            <a:chOff x="2066306" y="5325194"/>
            <a:chExt cx="1387663" cy="514545"/>
          </a:xfrm>
        </p:grpSpPr>
        <p:sp>
          <p:nvSpPr>
            <p:cNvPr id="108" name="正方形/長方形 107">
              <a:extLst>
                <a:ext uri="{FF2B5EF4-FFF2-40B4-BE49-F238E27FC236}">
                  <a16:creationId xmlns:a16="http://schemas.microsoft.com/office/drawing/2014/main" id="{ABDDF307-8163-FB48-93D3-DD3CEEF17029}"/>
                </a:ext>
              </a:extLst>
            </p:cNvPr>
            <p:cNvSpPr/>
            <p:nvPr/>
          </p:nvSpPr>
          <p:spPr>
            <a:xfrm>
              <a:off x="2404837" y="5325194"/>
              <a:ext cx="356260" cy="514545"/>
            </a:xfrm>
            <a:prstGeom prst="rect">
              <a:avLst/>
            </a:prstGeom>
            <a:solidFill>
              <a:schemeClr val="bg1"/>
            </a:solidFill>
            <a:ln w="25400">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b="1">
                <a:solidFill>
                  <a:schemeClr val="tx1"/>
                </a:solidFill>
              </a:endParaRPr>
            </a:p>
          </p:txBody>
        </p:sp>
        <p:sp>
          <p:nvSpPr>
            <p:cNvPr id="107" name="正方形/長方形 106">
              <a:extLst>
                <a:ext uri="{FF2B5EF4-FFF2-40B4-BE49-F238E27FC236}">
                  <a16:creationId xmlns:a16="http://schemas.microsoft.com/office/drawing/2014/main" id="{944198E1-70A4-F84D-8DB4-BA8BF6F94F24}"/>
                </a:ext>
              </a:extLst>
            </p:cNvPr>
            <p:cNvSpPr/>
            <p:nvPr/>
          </p:nvSpPr>
          <p:spPr>
            <a:xfrm>
              <a:off x="2066306" y="5325194"/>
              <a:ext cx="356260" cy="514545"/>
            </a:xfrm>
            <a:prstGeom prst="rect">
              <a:avLst/>
            </a:prstGeom>
            <a:solidFill>
              <a:schemeClr val="bg1"/>
            </a:solidFill>
            <a:ln w="25400">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b="1">
                <a:solidFill>
                  <a:schemeClr val="tx1"/>
                </a:solidFill>
              </a:endParaRPr>
            </a:p>
          </p:txBody>
        </p:sp>
        <p:sp>
          <p:nvSpPr>
            <p:cNvPr id="110" name="正方形/長方形 109">
              <a:extLst>
                <a:ext uri="{FF2B5EF4-FFF2-40B4-BE49-F238E27FC236}">
                  <a16:creationId xmlns:a16="http://schemas.microsoft.com/office/drawing/2014/main" id="{D593A642-AA92-784B-85EF-3A8F0EF4EC01}"/>
                </a:ext>
              </a:extLst>
            </p:cNvPr>
            <p:cNvSpPr/>
            <p:nvPr/>
          </p:nvSpPr>
          <p:spPr>
            <a:xfrm>
              <a:off x="3097709" y="5325194"/>
              <a:ext cx="356260" cy="514545"/>
            </a:xfrm>
            <a:prstGeom prst="rect">
              <a:avLst/>
            </a:prstGeom>
            <a:solidFill>
              <a:schemeClr val="bg1"/>
            </a:solidFill>
            <a:ln w="25400">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b="1">
                <a:solidFill>
                  <a:schemeClr val="tx1"/>
                </a:solidFill>
              </a:endParaRPr>
            </a:p>
          </p:txBody>
        </p:sp>
      </p:grpSp>
      <p:grpSp>
        <p:nvGrpSpPr>
          <p:cNvPr id="101" name="グループ化 100">
            <a:extLst>
              <a:ext uri="{FF2B5EF4-FFF2-40B4-BE49-F238E27FC236}">
                <a16:creationId xmlns:a16="http://schemas.microsoft.com/office/drawing/2014/main" id="{603F8AF9-BB96-C84B-934E-B20B24F10AC8}"/>
              </a:ext>
            </a:extLst>
          </p:cNvPr>
          <p:cNvGrpSpPr/>
          <p:nvPr/>
        </p:nvGrpSpPr>
        <p:grpSpPr>
          <a:xfrm>
            <a:off x="5133071" y="5997780"/>
            <a:ext cx="1049132" cy="514545"/>
            <a:chOff x="2404837" y="5325194"/>
            <a:chExt cx="1049132" cy="514545"/>
          </a:xfrm>
        </p:grpSpPr>
        <p:sp>
          <p:nvSpPr>
            <p:cNvPr id="104" name="正方形/長方形 103">
              <a:extLst>
                <a:ext uri="{FF2B5EF4-FFF2-40B4-BE49-F238E27FC236}">
                  <a16:creationId xmlns:a16="http://schemas.microsoft.com/office/drawing/2014/main" id="{766548A5-274E-8B4E-A642-429A559F9917}"/>
                </a:ext>
              </a:extLst>
            </p:cNvPr>
            <p:cNvSpPr/>
            <p:nvPr/>
          </p:nvSpPr>
          <p:spPr>
            <a:xfrm>
              <a:off x="2759178" y="5325194"/>
              <a:ext cx="356260" cy="514545"/>
            </a:xfrm>
            <a:prstGeom prst="rect">
              <a:avLst/>
            </a:prstGeom>
            <a:solidFill>
              <a:schemeClr val="bg1"/>
            </a:solidFill>
            <a:ln w="25400">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b="1">
                <a:solidFill>
                  <a:schemeClr val="tx1"/>
                </a:solidFill>
              </a:endParaRPr>
            </a:p>
          </p:txBody>
        </p:sp>
        <p:sp>
          <p:nvSpPr>
            <p:cNvPr id="103" name="正方形/長方形 102">
              <a:extLst>
                <a:ext uri="{FF2B5EF4-FFF2-40B4-BE49-F238E27FC236}">
                  <a16:creationId xmlns:a16="http://schemas.microsoft.com/office/drawing/2014/main" id="{7C0BCF6C-AC0C-164F-AA92-614EAB13032C}"/>
                </a:ext>
              </a:extLst>
            </p:cNvPr>
            <p:cNvSpPr/>
            <p:nvPr/>
          </p:nvSpPr>
          <p:spPr>
            <a:xfrm>
              <a:off x="2404837" y="5325194"/>
              <a:ext cx="356260" cy="514545"/>
            </a:xfrm>
            <a:prstGeom prst="rect">
              <a:avLst/>
            </a:prstGeom>
            <a:solidFill>
              <a:schemeClr val="bg1"/>
            </a:solidFill>
            <a:ln w="25400">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b="1">
                <a:solidFill>
                  <a:schemeClr val="tx1"/>
                </a:solidFill>
              </a:endParaRPr>
            </a:p>
          </p:txBody>
        </p:sp>
        <p:sp>
          <p:nvSpPr>
            <p:cNvPr id="105" name="正方形/長方形 104">
              <a:extLst>
                <a:ext uri="{FF2B5EF4-FFF2-40B4-BE49-F238E27FC236}">
                  <a16:creationId xmlns:a16="http://schemas.microsoft.com/office/drawing/2014/main" id="{3C97D743-5224-EA40-8954-B849EA41BD7C}"/>
                </a:ext>
              </a:extLst>
            </p:cNvPr>
            <p:cNvSpPr/>
            <p:nvPr/>
          </p:nvSpPr>
          <p:spPr>
            <a:xfrm>
              <a:off x="3097709" y="5325194"/>
              <a:ext cx="356260" cy="514545"/>
            </a:xfrm>
            <a:prstGeom prst="rect">
              <a:avLst/>
            </a:prstGeom>
            <a:solidFill>
              <a:schemeClr val="bg1"/>
            </a:solidFill>
            <a:ln w="25400">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b="1">
                <a:solidFill>
                  <a:schemeClr val="tx1"/>
                </a:solidFill>
              </a:endParaRPr>
            </a:p>
          </p:txBody>
        </p:sp>
      </p:grpSp>
      <p:sp>
        <p:nvSpPr>
          <p:cNvPr id="111" name="テキスト ボックス 110">
            <a:extLst>
              <a:ext uri="{FF2B5EF4-FFF2-40B4-BE49-F238E27FC236}">
                <a16:creationId xmlns:a16="http://schemas.microsoft.com/office/drawing/2014/main" id="{4D395275-34B7-D848-A082-896D447CFFE9}"/>
              </a:ext>
            </a:extLst>
          </p:cNvPr>
          <p:cNvSpPr txBox="1"/>
          <p:nvPr/>
        </p:nvSpPr>
        <p:spPr>
          <a:xfrm>
            <a:off x="6807759" y="5148637"/>
            <a:ext cx="1277914" cy="369332"/>
          </a:xfrm>
          <a:prstGeom prst="rect">
            <a:avLst/>
          </a:prstGeom>
          <a:noFill/>
        </p:spPr>
        <p:txBody>
          <a:bodyPr wrap="none" rtlCol="0">
            <a:spAutoFit/>
          </a:bodyPr>
          <a:lstStyle/>
          <a:p>
            <a:r>
              <a:rPr lang="en-US" altLang="ja-JP" dirty="0">
                <a:latin typeface="+mn-ea"/>
              </a:rPr>
              <a:t>VM</a:t>
            </a:r>
            <a:r>
              <a:rPr lang="ja-JP" altLang="en-US">
                <a:latin typeface="+mn-ea"/>
              </a:rPr>
              <a:t>のメモリ</a:t>
            </a:r>
            <a:endParaRPr kumimoji="1" lang="ja-JP" altLang="en-US">
              <a:latin typeface="+mn-ea"/>
            </a:endParaRPr>
          </a:p>
        </p:txBody>
      </p:sp>
      <p:grpSp>
        <p:nvGrpSpPr>
          <p:cNvPr id="112" name="グループ化 111">
            <a:extLst>
              <a:ext uri="{FF2B5EF4-FFF2-40B4-BE49-F238E27FC236}">
                <a16:creationId xmlns:a16="http://schemas.microsoft.com/office/drawing/2014/main" id="{E00EB143-6599-E84D-B2C3-C8C8FF312864}"/>
              </a:ext>
            </a:extLst>
          </p:cNvPr>
          <p:cNvGrpSpPr/>
          <p:nvPr/>
        </p:nvGrpSpPr>
        <p:grpSpPr>
          <a:xfrm>
            <a:off x="567627" y="5130568"/>
            <a:ext cx="1387663" cy="514545"/>
            <a:chOff x="2066306" y="5325194"/>
            <a:chExt cx="1387663" cy="514545"/>
          </a:xfrm>
          <a:solidFill>
            <a:schemeClr val="bg1"/>
          </a:solidFill>
        </p:grpSpPr>
        <p:sp>
          <p:nvSpPr>
            <p:cNvPr id="113" name="正方形/長方形 112">
              <a:extLst>
                <a:ext uri="{FF2B5EF4-FFF2-40B4-BE49-F238E27FC236}">
                  <a16:creationId xmlns:a16="http://schemas.microsoft.com/office/drawing/2014/main" id="{BDB2326B-B3EB-EC44-A4B9-E17E0A1B2A7A}"/>
                </a:ext>
              </a:extLst>
            </p:cNvPr>
            <p:cNvSpPr/>
            <p:nvPr/>
          </p:nvSpPr>
          <p:spPr>
            <a:xfrm>
              <a:off x="2066306" y="5325194"/>
              <a:ext cx="356260" cy="514545"/>
            </a:xfrm>
            <a:prstGeom prst="rect">
              <a:avLst/>
            </a:prstGeom>
            <a:grp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b="1" dirty="0">
                  <a:solidFill>
                    <a:schemeClr val="tx1"/>
                  </a:solidFill>
                </a:rPr>
                <a:t>1</a:t>
              </a:r>
              <a:endParaRPr kumimoji="1" lang="ja-JP" altLang="en-US" b="1">
                <a:solidFill>
                  <a:schemeClr val="tx1"/>
                </a:solidFill>
              </a:endParaRPr>
            </a:p>
          </p:txBody>
        </p:sp>
        <p:sp>
          <p:nvSpPr>
            <p:cNvPr id="114" name="正方形/長方形 113">
              <a:extLst>
                <a:ext uri="{FF2B5EF4-FFF2-40B4-BE49-F238E27FC236}">
                  <a16:creationId xmlns:a16="http://schemas.microsoft.com/office/drawing/2014/main" id="{9769E435-A664-7745-83AF-03066D4F6541}"/>
                </a:ext>
              </a:extLst>
            </p:cNvPr>
            <p:cNvSpPr/>
            <p:nvPr/>
          </p:nvSpPr>
          <p:spPr>
            <a:xfrm>
              <a:off x="2404837" y="5325194"/>
              <a:ext cx="356260" cy="514545"/>
            </a:xfrm>
            <a:prstGeom prst="rect">
              <a:avLst/>
            </a:prstGeom>
            <a:grp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b="1" dirty="0">
                  <a:solidFill>
                    <a:schemeClr val="tx1"/>
                  </a:solidFill>
                </a:rPr>
                <a:t>0</a:t>
              </a:r>
              <a:endParaRPr kumimoji="1" lang="ja-JP" altLang="en-US" b="1">
                <a:solidFill>
                  <a:schemeClr val="tx1"/>
                </a:solidFill>
              </a:endParaRPr>
            </a:p>
          </p:txBody>
        </p:sp>
        <p:sp>
          <p:nvSpPr>
            <p:cNvPr id="115" name="正方形/長方形 114">
              <a:extLst>
                <a:ext uri="{FF2B5EF4-FFF2-40B4-BE49-F238E27FC236}">
                  <a16:creationId xmlns:a16="http://schemas.microsoft.com/office/drawing/2014/main" id="{B740ADC9-91A6-6A47-A221-4CADD027B89A}"/>
                </a:ext>
              </a:extLst>
            </p:cNvPr>
            <p:cNvSpPr/>
            <p:nvPr/>
          </p:nvSpPr>
          <p:spPr>
            <a:xfrm>
              <a:off x="2759178" y="5325194"/>
              <a:ext cx="356260" cy="514545"/>
            </a:xfrm>
            <a:prstGeom prst="rect">
              <a:avLst/>
            </a:prstGeom>
            <a:grp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b="1" dirty="0">
                  <a:solidFill>
                    <a:schemeClr val="tx1"/>
                  </a:solidFill>
                </a:rPr>
                <a:t>1</a:t>
              </a:r>
              <a:endParaRPr kumimoji="1" lang="ja-JP" altLang="en-US" b="1">
                <a:solidFill>
                  <a:schemeClr val="tx1"/>
                </a:solidFill>
              </a:endParaRPr>
            </a:p>
          </p:txBody>
        </p:sp>
        <p:sp>
          <p:nvSpPr>
            <p:cNvPr id="116" name="正方形/長方形 115">
              <a:extLst>
                <a:ext uri="{FF2B5EF4-FFF2-40B4-BE49-F238E27FC236}">
                  <a16:creationId xmlns:a16="http://schemas.microsoft.com/office/drawing/2014/main" id="{E422DF4A-6191-044D-A13B-C5467101437C}"/>
                </a:ext>
              </a:extLst>
            </p:cNvPr>
            <p:cNvSpPr/>
            <p:nvPr/>
          </p:nvSpPr>
          <p:spPr>
            <a:xfrm>
              <a:off x="3097709" y="5325194"/>
              <a:ext cx="356260" cy="514545"/>
            </a:xfrm>
            <a:prstGeom prst="rect">
              <a:avLst/>
            </a:prstGeom>
            <a:grp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b="1" dirty="0">
                  <a:solidFill>
                    <a:schemeClr val="tx1"/>
                  </a:solidFill>
                </a:rPr>
                <a:t>0</a:t>
              </a:r>
              <a:endParaRPr kumimoji="1" lang="ja-JP" altLang="en-US" b="1">
                <a:solidFill>
                  <a:schemeClr val="tx1"/>
                </a:solidFill>
              </a:endParaRPr>
            </a:p>
          </p:txBody>
        </p:sp>
      </p:grpSp>
      <p:sp>
        <p:nvSpPr>
          <p:cNvPr id="118" name="正方形/長方形 117">
            <a:extLst>
              <a:ext uri="{FF2B5EF4-FFF2-40B4-BE49-F238E27FC236}">
                <a16:creationId xmlns:a16="http://schemas.microsoft.com/office/drawing/2014/main" id="{76E8EA42-6C52-0A4F-8CC4-17AD7880047B}"/>
              </a:ext>
            </a:extLst>
          </p:cNvPr>
          <p:cNvSpPr/>
          <p:nvPr/>
        </p:nvSpPr>
        <p:spPr>
          <a:xfrm>
            <a:off x="4859922" y="5144865"/>
            <a:ext cx="356260" cy="514545"/>
          </a:xfrm>
          <a:prstGeom prst="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b="1" dirty="0">
                <a:solidFill>
                  <a:schemeClr val="tx1"/>
                </a:solidFill>
              </a:rPr>
              <a:t>0</a:t>
            </a:r>
            <a:endParaRPr kumimoji="1" lang="ja-JP" altLang="en-US" b="1">
              <a:solidFill>
                <a:schemeClr val="tx1"/>
              </a:solidFill>
            </a:endParaRPr>
          </a:p>
        </p:txBody>
      </p:sp>
      <p:sp>
        <p:nvSpPr>
          <p:cNvPr id="119" name="正方形/長方形 118">
            <a:extLst>
              <a:ext uri="{FF2B5EF4-FFF2-40B4-BE49-F238E27FC236}">
                <a16:creationId xmlns:a16="http://schemas.microsoft.com/office/drawing/2014/main" id="{7D96FA1C-0A88-784F-A09F-97DF38A4CC93}"/>
              </a:ext>
            </a:extLst>
          </p:cNvPr>
          <p:cNvSpPr/>
          <p:nvPr/>
        </p:nvSpPr>
        <p:spPr>
          <a:xfrm>
            <a:off x="5198453" y="5144865"/>
            <a:ext cx="356260" cy="514545"/>
          </a:xfrm>
          <a:prstGeom prst="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b="1" dirty="0">
                <a:solidFill>
                  <a:schemeClr val="tx1"/>
                </a:solidFill>
              </a:rPr>
              <a:t>0</a:t>
            </a:r>
            <a:endParaRPr kumimoji="1" lang="ja-JP" altLang="en-US" b="1">
              <a:solidFill>
                <a:schemeClr val="tx1"/>
              </a:solidFill>
            </a:endParaRPr>
          </a:p>
        </p:txBody>
      </p:sp>
      <p:sp>
        <p:nvSpPr>
          <p:cNvPr id="120" name="正方形/長方形 119">
            <a:extLst>
              <a:ext uri="{FF2B5EF4-FFF2-40B4-BE49-F238E27FC236}">
                <a16:creationId xmlns:a16="http://schemas.microsoft.com/office/drawing/2014/main" id="{B6526EA5-78F3-A843-B3D9-D41BE9703FC5}"/>
              </a:ext>
            </a:extLst>
          </p:cNvPr>
          <p:cNvSpPr/>
          <p:nvPr/>
        </p:nvSpPr>
        <p:spPr>
          <a:xfrm>
            <a:off x="5552794" y="5144865"/>
            <a:ext cx="356260" cy="514545"/>
          </a:xfrm>
          <a:prstGeom prst="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b="1" dirty="0">
                <a:solidFill>
                  <a:schemeClr val="tx1"/>
                </a:solidFill>
              </a:rPr>
              <a:t>0</a:t>
            </a:r>
          </a:p>
        </p:txBody>
      </p:sp>
      <p:sp>
        <p:nvSpPr>
          <p:cNvPr id="121" name="正方形/長方形 120">
            <a:extLst>
              <a:ext uri="{FF2B5EF4-FFF2-40B4-BE49-F238E27FC236}">
                <a16:creationId xmlns:a16="http://schemas.microsoft.com/office/drawing/2014/main" id="{8BA09386-44CB-3441-833A-2C148E89A96E}"/>
              </a:ext>
            </a:extLst>
          </p:cNvPr>
          <p:cNvSpPr/>
          <p:nvPr/>
        </p:nvSpPr>
        <p:spPr>
          <a:xfrm>
            <a:off x="5891325" y="5144865"/>
            <a:ext cx="356260" cy="514545"/>
          </a:xfrm>
          <a:prstGeom prst="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b="1" dirty="0">
                <a:solidFill>
                  <a:schemeClr val="tx1"/>
                </a:solidFill>
              </a:rPr>
              <a:t>0</a:t>
            </a:r>
            <a:endParaRPr kumimoji="1" lang="ja-JP" altLang="en-US" b="1">
              <a:solidFill>
                <a:schemeClr val="tx1"/>
              </a:solidFill>
            </a:endParaRPr>
          </a:p>
        </p:txBody>
      </p:sp>
      <p:sp>
        <p:nvSpPr>
          <p:cNvPr id="122" name="正方形/長方形 121">
            <a:extLst>
              <a:ext uri="{FF2B5EF4-FFF2-40B4-BE49-F238E27FC236}">
                <a16:creationId xmlns:a16="http://schemas.microsoft.com/office/drawing/2014/main" id="{227578D1-AE71-5047-934F-2C011EC597D7}"/>
              </a:ext>
            </a:extLst>
          </p:cNvPr>
          <p:cNvSpPr/>
          <p:nvPr/>
        </p:nvSpPr>
        <p:spPr>
          <a:xfrm>
            <a:off x="5553424" y="5154987"/>
            <a:ext cx="356260" cy="514545"/>
          </a:xfrm>
          <a:prstGeom prst="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b="1" dirty="0">
                <a:solidFill>
                  <a:schemeClr val="tx1"/>
                </a:solidFill>
              </a:rPr>
              <a:t>1</a:t>
            </a:r>
            <a:endParaRPr kumimoji="1" lang="ja-JP" altLang="en-US" b="1">
              <a:solidFill>
                <a:schemeClr val="tx1"/>
              </a:solidFill>
            </a:endParaRPr>
          </a:p>
        </p:txBody>
      </p:sp>
      <p:sp>
        <p:nvSpPr>
          <p:cNvPr id="123" name="正方形/長方形 122">
            <a:extLst>
              <a:ext uri="{FF2B5EF4-FFF2-40B4-BE49-F238E27FC236}">
                <a16:creationId xmlns:a16="http://schemas.microsoft.com/office/drawing/2014/main" id="{79BBA4E2-A825-3747-BC4F-CF65053A5993}"/>
              </a:ext>
            </a:extLst>
          </p:cNvPr>
          <p:cNvSpPr/>
          <p:nvPr/>
        </p:nvSpPr>
        <p:spPr>
          <a:xfrm>
            <a:off x="4852017" y="5147229"/>
            <a:ext cx="356260" cy="514545"/>
          </a:xfrm>
          <a:prstGeom prst="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b="1" dirty="0">
                <a:solidFill>
                  <a:schemeClr val="tx1"/>
                </a:solidFill>
              </a:rPr>
              <a:t>1</a:t>
            </a:r>
            <a:endParaRPr kumimoji="1" lang="ja-JP" altLang="en-US" b="1">
              <a:solidFill>
                <a:schemeClr val="tx1"/>
              </a:solidFill>
            </a:endParaRPr>
          </a:p>
        </p:txBody>
      </p:sp>
      <p:sp>
        <p:nvSpPr>
          <p:cNvPr id="92" name="正方形/長方形 91">
            <a:extLst>
              <a:ext uri="{FF2B5EF4-FFF2-40B4-BE49-F238E27FC236}">
                <a16:creationId xmlns:a16="http://schemas.microsoft.com/office/drawing/2014/main" id="{D4A27E8A-3076-5B41-B5A2-A50ED6EA585A}"/>
              </a:ext>
            </a:extLst>
          </p:cNvPr>
          <p:cNvSpPr/>
          <p:nvPr/>
        </p:nvSpPr>
        <p:spPr>
          <a:xfrm>
            <a:off x="574754" y="5968621"/>
            <a:ext cx="356260" cy="514545"/>
          </a:xfrm>
          <a:prstGeom prst="rect">
            <a:avLst/>
          </a:prstGeom>
          <a:solidFill>
            <a:srgbClr val="FF0000"/>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b="1" dirty="0">
                <a:solidFill>
                  <a:schemeClr val="tx1"/>
                </a:solidFill>
              </a:rPr>
              <a:t>1</a:t>
            </a:r>
            <a:endParaRPr kumimoji="1" lang="ja-JP" altLang="en-US" b="1">
              <a:solidFill>
                <a:schemeClr val="tx1"/>
              </a:solidFill>
            </a:endParaRPr>
          </a:p>
        </p:txBody>
      </p:sp>
      <p:sp>
        <p:nvSpPr>
          <p:cNvPr id="94" name="正方形/長方形 93">
            <a:extLst>
              <a:ext uri="{FF2B5EF4-FFF2-40B4-BE49-F238E27FC236}">
                <a16:creationId xmlns:a16="http://schemas.microsoft.com/office/drawing/2014/main" id="{FD8D12CD-FE65-D345-9587-0B18746B6695}"/>
              </a:ext>
            </a:extLst>
          </p:cNvPr>
          <p:cNvSpPr/>
          <p:nvPr/>
        </p:nvSpPr>
        <p:spPr>
          <a:xfrm>
            <a:off x="1267626" y="5968621"/>
            <a:ext cx="356260" cy="514545"/>
          </a:xfrm>
          <a:prstGeom prst="rect">
            <a:avLst/>
          </a:prstGeom>
          <a:solidFill>
            <a:srgbClr val="FF0000"/>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b="1" dirty="0">
                <a:solidFill>
                  <a:schemeClr val="tx1"/>
                </a:solidFill>
              </a:rPr>
              <a:t>3</a:t>
            </a:r>
            <a:endParaRPr kumimoji="1" lang="ja-JP" altLang="en-US" b="1">
              <a:solidFill>
                <a:schemeClr val="tx1"/>
              </a:solidFill>
            </a:endParaRPr>
          </a:p>
        </p:txBody>
      </p:sp>
      <p:sp>
        <p:nvSpPr>
          <p:cNvPr id="41" name="テキスト ボックス 40">
            <a:extLst>
              <a:ext uri="{FF2B5EF4-FFF2-40B4-BE49-F238E27FC236}">
                <a16:creationId xmlns:a16="http://schemas.microsoft.com/office/drawing/2014/main" id="{F7A63617-0583-284E-9133-F46AE58B198A}"/>
              </a:ext>
            </a:extLst>
          </p:cNvPr>
          <p:cNvSpPr txBox="1"/>
          <p:nvPr/>
        </p:nvSpPr>
        <p:spPr>
          <a:xfrm>
            <a:off x="1928513" y="6030116"/>
            <a:ext cx="530915" cy="369332"/>
          </a:xfrm>
          <a:prstGeom prst="rect">
            <a:avLst/>
          </a:prstGeom>
          <a:noFill/>
        </p:spPr>
        <p:txBody>
          <a:bodyPr wrap="none" rtlCol="0">
            <a:spAutoFit/>
          </a:bodyPr>
          <a:lstStyle/>
          <a:p>
            <a:r>
              <a:rPr kumimoji="1" lang="ja-JP" altLang="en-US" b="1"/>
              <a:t>・・・</a:t>
            </a:r>
          </a:p>
        </p:txBody>
      </p:sp>
      <p:sp>
        <p:nvSpPr>
          <p:cNvPr id="43" name="テキスト ボックス 42">
            <a:extLst>
              <a:ext uri="{FF2B5EF4-FFF2-40B4-BE49-F238E27FC236}">
                <a16:creationId xmlns:a16="http://schemas.microsoft.com/office/drawing/2014/main" id="{927A3D73-D2EE-884C-9AD8-EC58386AEF83}"/>
              </a:ext>
            </a:extLst>
          </p:cNvPr>
          <p:cNvSpPr txBox="1"/>
          <p:nvPr/>
        </p:nvSpPr>
        <p:spPr>
          <a:xfrm>
            <a:off x="1909161" y="5201764"/>
            <a:ext cx="530915" cy="369332"/>
          </a:xfrm>
          <a:prstGeom prst="rect">
            <a:avLst/>
          </a:prstGeom>
          <a:noFill/>
        </p:spPr>
        <p:txBody>
          <a:bodyPr wrap="none" rtlCol="0">
            <a:spAutoFit/>
          </a:bodyPr>
          <a:lstStyle/>
          <a:p>
            <a:r>
              <a:rPr kumimoji="1" lang="ja-JP" altLang="en-US" b="1"/>
              <a:t>・・・</a:t>
            </a:r>
          </a:p>
        </p:txBody>
      </p:sp>
      <p:sp>
        <p:nvSpPr>
          <p:cNvPr id="44" name="テキスト ボックス 43">
            <a:extLst>
              <a:ext uri="{FF2B5EF4-FFF2-40B4-BE49-F238E27FC236}">
                <a16:creationId xmlns:a16="http://schemas.microsoft.com/office/drawing/2014/main" id="{1658314E-1FCF-194D-85C0-36E0AFABEEA1}"/>
              </a:ext>
            </a:extLst>
          </p:cNvPr>
          <p:cNvSpPr txBox="1"/>
          <p:nvPr/>
        </p:nvSpPr>
        <p:spPr>
          <a:xfrm>
            <a:off x="6184662" y="5215171"/>
            <a:ext cx="530915" cy="369332"/>
          </a:xfrm>
          <a:prstGeom prst="rect">
            <a:avLst/>
          </a:prstGeom>
          <a:noFill/>
        </p:spPr>
        <p:txBody>
          <a:bodyPr wrap="none" rtlCol="0">
            <a:spAutoFit/>
          </a:bodyPr>
          <a:lstStyle/>
          <a:p>
            <a:r>
              <a:rPr kumimoji="1" lang="ja-JP" altLang="en-US" b="1"/>
              <a:t>・・・</a:t>
            </a:r>
          </a:p>
        </p:txBody>
      </p:sp>
      <p:sp>
        <p:nvSpPr>
          <p:cNvPr id="45" name="テキスト ボックス 44">
            <a:extLst>
              <a:ext uri="{FF2B5EF4-FFF2-40B4-BE49-F238E27FC236}">
                <a16:creationId xmlns:a16="http://schemas.microsoft.com/office/drawing/2014/main" id="{BC55DD06-E87E-6440-9139-A4B58D20B1F0}"/>
              </a:ext>
            </a:extLst>
          </p:cNvPr>
          <p:cNvSpPr txBox="1"/>
          <p:nvPr/>
        </p:nvSpPr>
        <p:spPr>
          <a:xfrm>
            <a:off x="6157023" y="6063112"/>
            <a:ext cx="530915" cy="369332"/>
          </a:xfrm>
          <a:prstGeom prst="rect">
            <a:avLst/>
          </a:prstGeom>
          <a:noFill/>
        </p:spPr>
        <p:txBody>
          <a:bodyPr wrap="none" rtlCol="0">
            <a:spAutoFit/>
          </a:bodyPr>
          <a:lstStyle/>
          <a:p>
            <a:r>
              <a:rPr kumimoji="1" lang="ja-JP" altLang="en-US" b="1"/>
              <a:t>・・・</a:t>
            </a:r>
          </a:p>
        </p:txBody>
      </p:sp>
      <p:sp>
        <p:nvSpPr>
          <p:cNvPr id="46" name="テキスト ボックス 45">
            <a:extLst>
              <a:ext uri="{FF2B5EF4-FFF2-40B4-BE49-F238E27FC236}">
                <a16:creationId xmlns:a16="http://schemas.microsoft.com/office/drawing/2014/main" id="{A26C1FA6-1ABC-B24C-B51F-E4023341CF92}"/>
              </a:ext>
            </a:extLst>
          </p:cNvPr>
          <p:cNvSpPr txBox="1"/>
          <p:nvPr/>
        </p:nvSpPr>
        <p:spPr>
          <a:xfrm>
            <a:off x="8325375" y="5629143"/>
            <a:ext cx="530915" cy="369332"/>
          </a:xfrm>
          <a:prstGeom prst="rect">
            <a:avLst/>
          </a:prstGeom>
          <a:noFill/>
        </p:spPr>
        <p:txBody>
          <a:bodyPr wrap="none" rtlCol="0">
            <a:spAutoFit/>
          </a:bodyPr>
          <a:lstStyle/>
          <a:p>
            <a:r>
              <a:rPr kumimoji="1" lang="ja-JP" altLang="en-US" b="1"/>
              <a:t>・・・</a:t>
            </a:r>
          </a:p>
        </p:txBody>
      </p:sp>
    </p:spTree>
    <p:extLst>
      <p:ext uri="{BB962C8B-B14F-4D97-AF65-F5344CB8AC3E}">
        <p14:creationId xmlns:p14="http://schemas.microsoft.com/office/powerpoint/2010/main" val="2876558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path" presetSubtype="0" accel="50000" decel="50000" fill="hold" grpId="0" nodeType="clickEffect">
                                  <p:stCondLst>
                                    <p:cond delay="0"/>
                                  </p:stCondLst>
                                  <p:childTnLst>
                                    <p:animMotion origin="layout" path="M -1.66667E-6 -3.7037E-7 L 0.45955 0.00417 " pathEditMode="relative" rAng="0" ptsTypes="AA">
                                      <p:cBhvr>
                                        <p:cTn id="6" dur="2000" fill="hold"/>
                                        <p:tgtEl>
                                          <p:spTgt spid="92"/>
                                        </p:tgtEl>
                                        <p:attrNameLst>
                                          <p:attrName>ppt_x</p:attrName>
                                          <p:attrName>ppt_y</p:attrName>
                                        </p:attrNameLst>
                                      </p:cBhvr>
                                      <p:rCtr x="22969" y="208"/>
                                    </p:animMotion>
                                  </p:childTnLst>
                                </p:cTn>
                              </p:par>
                            </p:childTnLst>
                          </p:cTn>
                        </p:par>
                        <p:par>
                          <p:cTn id="7" fill="hold">
                            <p:stCondLst>
                              <p:cond delay="2000"/>
                            </p:stCondLst>
                            <p:childTnLst>
                              <p:par>
                                <p:cTn id="8" presetID="10" presetClass="entr" presetSubtype="0" fill="hold" grpId="0" nodeType="afterEffect">
                                  <p:stCondLst>
                                    <p:cond delay="0"/>
                                  </p:stCondLst>
                                  <p:childTnLst>
                                    <p:set>
                                      <p:cBhvr>
                                        <p:cTn id="9" dur="1" fill="hold">
                                          <p:stCondLst>
                                            <p:cond delay="0"/>
                                          </p:stCondLst>
                                        </p:cTn>
                                        <p:tgtEl>
                                          <p:spTgt spid="123"/>
                                        </p:tgtEl>
                                        <p:attrNameLst>
                                          <p:attrName>style.visibility</p:attrName>
                                        </p:attrNameLst>
                                      </p:cBhvr>
                                      <p:to>
                                        <p:strVal val="visible"/>
                                      </p:to>
                                    </p:set>
                                    <p:animEffect transition="in" filter="fade">
                                      <p:cBhvr>
                                        <p:cTn id="10" dur="500"/>
                                        <p:tgtEl>
                                          <p:spTgt spid="123"/>
                                        </p:tgtEl>
                                      </p:cBhvr>
                                    </p:animEffect>
                                  </p:childTnLst>
                                </p:cTn>
                              </p:par>
                            </p:childTnLst>
                          </p:cTn>
                        </p:par>
                        <p:par>
                          <p:cTn id="11" fill="hold">
                            <p:stCondLst>
                              <p:cond delay="2500"/>
                            </p:stCondLst>
                            <p:childTnLst>
                              <p:par>
                                <p:cTn id="12" presetID="10" presetClass="entr" presetSubtype="0" fill="hold" nodeType="afterEffect">
                                  <p:stCondLst>
                                    <p:cond delay="0"/>
                                  </p:stCondLst>
                                  <p:childTnLst>
                                    <p:set>
                                      <p:cBhvr>
                                        <p:cTn id="13" dur="1" fill="hold">
                                          <p:stCondLst>
                                            <p:cond delay="0"/>
                                          </p:stCondLst>
                                        </p:cTn>
                                        <p:tgtEl>
                                          <p:spTgt spid="101"/>
                                        </p:tgtEl>
                                        <p:attrNameLst>
                                          <p:attrName>style.visibility</p:attrName>
                                        </p:attrNameLst>
                                      </p:cBhvr>
                                      <p:to>
                                        <p:strVal val="visible"/>
                                      </p:to>
                                    </p:set>
                                    <p:animEffect transition="in" filter="fade">
                                      <p:cBhvr>
                                        <p:cTn id="14" dur="500"/>
                                        <p:tgtEl>
                                          <p:spTgt spid="101"/>
                                        </p:tgtEl>
                                      </p:cBhvr>
                                    </p:animEffect>
                                  </p:childTnLst>
                                </p:cTn>
                              </p:par>
                            </p:childTnLst>
                          </p:cTn>
                        </p:par>
                      </p:childTnLst>
                    </p:cTn>
                  </p:par>
                  <p:par>
                    <p:cTn id="15" fill="hold">
                      <p:stCondLst>
                        <p:cond delay="indefinite"/>
                      </p:stCondLst>
                      <p:childTnLst>
                        <p:par>
                          <p:cTn id="16" fill="hold">
                            <p:stCondLst>
                              <p:cond delay="0"/>
                            </p:stCondLst>
                            <p:childTnLst>
                              <p:par>
                                <p:cTn id="17" presetID="42" presetClass="path" presetSubtype="0" accel="50000" decel="50000" fill="hold" grpId="0" nodeType="clickEffect">
                                  <p:stCondLst>
                                    <p:cond delay="0"/>
                                  </p:stCondLst>
                                  <p:childTnLst>
                                    <p:animMotion origin="layout" path="M 2.77778E-7 -3.7037E-7 L 0.69861 -0.0581 " pathEditMode="relative" rAng="0" ptsTypes="AA">
                                      <p:cBhvr>
                                        <p:cTn id="18" dur="2000" fill="hold"/>
                                        <p:tgtEl>
                                          <p:spTgt spid="94"/>
                                        </p:tgtEl>
                                        <p:attrNameLst>
                                          <p:attrName>ppt_x</p:attrName>
                                          <p:attrName>ppt_y</p:attrName>
                                        </p:attrNameLst>
                                      </p:cBhvr>
                                      <p:rCtr x="34931" y="-2917"/>
                                    </p:animMotion>
                                  </p:childTnLst>
                                </p:cTn>
                              </p:par>
                            </p:childTnLst>
                          </p:cTn>
                        </p:par>
                        <p:par>
                          <p:cTn id="19" fill="hold">
                            <p:stCondLst>
                              <p:cond delay="2000"/>
                            </p:stCondLst>
                            <p:childTnLst>
                              <p:par>
                                <p:cTn id="20" presetID="10" presetClass="entr" presetSubtype="0" fill="hold" grpId="0" nodeType="afterEffect">
                                  <p:stCondLst>
                                    <p:cond delay="0"/>
                                  </p:stCondLst>
                                  <p:childTnLst>
                                    <p:set>
                                      <p:cBhvr>
                                        <p:cTn id="21" dur="1" fill="hold">
                                          <p:stCondLst>
                                            <p:cond delay="0"/>
                                          </p:stCondLst>
                                        </p:cTn>
                                        <p:tgtEl>
                                          <p:spTgt spid="122"/>
                                        </p:tgtEl>
                                        <p:attrNameLst>
                                          <p:attrName>style.visibility</p:attrName>
                                        </p:attrNameLst>
                                      </p:cBhvr>
                                      <p:to>
                                        <p:strVal val="visible"/>
                                      </p:to>
                                    </p:set>
                                    <p:animEffect transition="in" filter="fade">
                                      <p:cBhvr>
                                        <p:cTn id="22" dur="500"/>
                                        <p:tgtEl>
                                          <p:spTgt spid="122"/>
                                        </p:tgtEl>
                                      </p:cBhvr>
                                    </p:animEffect>
                                  </p:childTnLst>
                                </p:cTn>
                              </p:par>
                            </p:childTnLst>
                          </p:cTn>
                        </p:par>
                        <p:par>
                          <p:cTn id="23" fill="hold">
                            <p:stCondLst>
                              <p:cond delay="2500"/>
                            </p:stCondLst>
                            <p:childTnLst>
                              <p:par>
                                <p:cTn id="24" presetID="10" presetClass="entr" presetSubtype="0" fill="hold" nodeType="afterEffect">
                                  <p:stCondLst>
                                    <p:cond delay="0"/>
                                  </p:stCondLst>
                                  <p:childTnLst>
                                    <p:set>
                                      <p:cBhvr>
                                        <p:cTn id="25" dur="1" fill="hold">
                                          <p:stCondLst>
                                            <p:cond delay="0"/>
                                          </p:stCondLst>
                                        </p:cTn>
                                        <p:tgtEl>
                                          <p:spTgt spid="106"/>
                                        </p:tgtEl>
                                        <p:attrNameLst>
                                          <p:attrName>style.visibility</p:attrName>
                                        </p:attrNameLst>
                                      </p:cBhvr>
                                      <p:to>
                                        <p:strVal val="visible"/>
                                      </p:to>
                                    </p:set>
                                    <p:animEffect transition="in" filter="fade">
                                      <p:cBhvr>
                                        <p:cTn id="26" dur="500"/>
                                        <p:tgtEl>
                                          <p:spTgt spid="10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2" grpId="0" animBg="1"/>
      <p:bldP spid="123" grpId="0" animBg="1"/>
      <p:bldP spid="92" grpId="0" animBg="1"/>
      <p:bldP spid="94"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9423DB8-67D0-C141-AFC8-4B3D573204A9}"/>
              </a:ext>
            </a:extLst>
          </p:cNvPr>
          <p:cNvSpPr>
            <a:spLocks noGrp="1"/>
          </p:cNvSpPr>
          <p:nvPr>
            <p:ph type="title"/>
          </p:nvPr>
        </p:nvSpPr>
        <p:spPr/>
        <p:txBody>
          <a:bodyPr/>
          <a:lstStyle/>
          <a:p>
            <a:r>
              <a:rPr lang="ja-JP" altLang="en-US"/>
              <a:t>ページインの最適化</a:t>
            </a:r>
          </a:p>
        </p:txBody>
      </p:sp>
      <p:sp>
        <p:nvSpPr>
          <p:cNvPr id="3" name="コンテンツ プレースホルダー 2">
            <a:extLst>
              <a:ext uri="{FF2B5EF4-FFF2-40B4-BE49-F238E27FC236}">
                <a16:creationId xmlns:a16="http://schemas.microsoft.com/office/drawing/2014/main" id="{8689A56E-863C-8944-9569-F796D70D9600}"/>
              </a:ext>
            </a:extLst>
          </p:cNvPr>
          <p:cNvSpPr>
            <a:spLocks noGrp="1"/>
          </p:cNvSpPr>
          <p:nvPr>
            <p:ph idx="1"/>
          </p:nvPr>
        </p:nvSpPr>
        <p:spPr>
          <a:xfrm>
            <a:off x="628650" y="1488401"/>
            <a:ext cx="7886700" cy="4351338"/>
          </a:xfrm>
        </p:spPr>
        <p:txBody>
          <a:bodyPr/>
          <a:lstStyle/>
          <a:p>
            <a:r>
              <a:rPr lang="ja-JP" altLang="en-US"/>
              <a:t>メインホストでのページフォールト発生時に使用ビットマップを調べる</a:t>
            </a:r>
            <a:endParaRPr lang="en-US" altLang="ja-JP" dirty="0"/>
          </a:p>
          <a:p>
            <a:pPr lvl="1"/>
            <a:r>
              <a:rPr lang="ja-JP" altLang="en-US"/>
              <a:t>ページが使用中の場合、従来通りにサブホストからのページインを行う</a:t>
            </a:r>
            <a:endParaRPr lang="en-US" altLang="ja-JP" dirty="0"/>
          </a:p>
          <a:p>
            <a:pPr lvl="1"/>
            <a:r>
              <a:rPr lang="ja-JP" altLang="en-US"/>
              <a:t>ページが未使用の場合、ページイン時にサブホストからのデータ転送を行わない</a:t>
            </a:r>
            <a:endParaRPr lang="en-US" altLang="ja-JP" dirty="0"/>
          </a:p>
          <a:p>
            <a:pPr lvl="2"/>
            <a:r>
              <a:rPr lang="en-US" altLang="ja-JP" dirty="0" err="1"/>
              <a:t>userfaultfd</a:t>
            </a:r>
            <a:r>
              <a:rPr lang="ja-JP" altLang="en-US"/>
              <a:t>機構を用いてメインホストの空きメモリをチャンク単位で</a:t>
            </a:r>
            <a:r>
              <a:rPr lang="en-US" altLang="ja-JP" dirty="0"/>
              <a:t>VM</a:t>
            </a:r>
            <a:r>
              <a:rPr lang="ja-JP" altLang="en-US"/>
              <a:t>に割り当てる</a:t>
            </a:r>
            <a:endParaRPr lang="en-US" altLang="ja-JP" dirty="0"/>
          </a:p>
        </p:txBody>
      </p:sp>
      <p:sp>
        <p:nvSpPr>
          <p:cNvPr id="4" name="スライド番号プレースホルダー 3">
            <a:extLst>
              <a:ext uri="{FF2B5EF4-FFF2-40B4-BE49-F238E27FC236}">
                <a16:creationId xmlns:a16="http://schemas.microsoft.com/office/drawing/2014/main" id="{F508548B-B7BD-BD4F-967F-A20648E41E6F}"/>
              </a:ext>
            </a:extLst>
          </p:cNvPr>
          <p:cNvSpPr>
            <a:spLocks noGrp="1"/>
          </p:cNvSpPr>
          <p:nvPr>
            <p:ph type="sldNum" sz="quarter" idx="12"/>
          </p:nvPr>
        </p:nvSpPr>
        <p:spPr/>
        <p:txBody>
          <a:bodyPr/>
          <a:lstStyle/>
          <a:p>
            <a:fld id="{0A8AAA2D-9842-0044-AF36-3F48C3C39054}" type="slidenum">
              <a:rPr kumimoji="1" lang="ja-JP" altLang="en-US" smtClean="0"/>
              <a:t>16</a:t>
            </a:fld>
            <a:endParaRPr kumimoji="1" lang="ja-JP" altLang="en-US"/>
          </a:p>
        </p:txBody>
      </p:sp>
      <p:grpSp>
        <p:nvGrpSpPr>
          <p:cNvPr id="21" name="グループ化 20">
            <a:extLst>
              <a:ext uri="{FF2B5EF4-FFF2-40B4-BE49-F238E27FC236}">
                <a16:creationId xmlns:a16="http://schemas.microsoft.com/office/drawing/2014/main" id="{84AE7524-9F3A-4E49-9E3D-B7893231C4C1}"/>
              </a:ext>
            </a:extLst>
          </p:cNvPr>
          <p:cNvGrpSpPr/>
          <p:nvPr/>
        </p:nvGrpSpPr>
        <p:grpSpPr>
          <a:xfrm>
            <a:off x="1598830" y="4816769"/>
            <a:ext cx="2531071" cy="1719561"/>
            <a:chOff x="288601" y="1686747"/>
            <a:chExt cx="2605217" cy="3222513"/>
          </a:xfrm>
        </p:grpSpPr>
        <p:sp>
          <p:nvSpPr>
            <p:cNvPr id="23" name="角丸四角形 22">
              <a:extLst>
                <a:ext uri="{FF2B5EF4-FFF2-40B4-BE49-F238E27FC236}">
                  <a16:creationId xmlns:a16="http://schemas.microsoft.com/office/drawing/2014/main" id="{3DC76C61-37F8-E54C-B92C-621FA94DE449}"/>
                </a:ext>
              </a:extLst>
            </p:cNvPr>
            <p:cNvSpPr/>
            <p:nvPr/>
          </p:nvSpPr>
          <p:spPr>
            <a:xfrm>
              <a:off x="507999" y="2400302"/>
              <a:ext cx="2385819" cy="2508958"/>
            </a:xfrm>
            <a:prstGeom prst="roundRect">
              <a:avLst/>
            </a:prstGeom>
            <a:no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latin typeface="+mn-ea"/>
              </a:endParaRPr>
            </a:p>
          </p:txBody>
        </p:sp>
        <p:sp>
          <p:nvSpPr>
            <p:cNvPr id="24" name="テキスト ボックス 23">
              <a:extLst>
                <a:ext uri="{FF2B5EF4-FFF2-40B4-BE49-F238E27FC236}">
                  <a16:creationId xmlns:a16="http://schemas.microsoft.com/office/drawing/2014/main" id="{3AE4C415-FA5E-D84F-87A8-9CF5917D2447}"/>
                </a:ext>
              </a:extLst>
            </p:cNvPr>
            <p:cNvSpPr txBox="1"/>
            <p:nvPr/>
          </p:nvSpPr>
          <p:spPr>
            <a:xfrm>
              <a:off x="288601" y="1686747"/>
              <a:ext cx="1549644" cy="778657"/>
            </a:xfrm>
            <a:prstGeom prst="rect">
              <a:avLst/>
            </a:prstGeom>
            <a:noFill/>
          </p:spPr>
          <p:txBody>
            <a:bodyPr wrap="none" rtlCol="0">
              <a:spAutoFit/>
            </a:bodyPr>
            <a:lstStyle/>
            <a:p>
              <a:r>
                <a:rPr kumimoji="1" lang="ja-JP" altLang="en-US" sz="2100" b="1">
                  <a:latin typeface="+mn-ea"/>
                </a:rPr>
                <a:t>メインホスト</a:t>
              </a:r>
            </a:p>
          </p:txBody>
        </p:sp>
      </p:grpSp>
      <p:grpSp>
        <p:nvGrpSpPr>
          <p:cNvPr id="25" name="グループ化 24">
            <a:extLst>
              <a:ext uri="{FF2B5EF4-FFF2-40B4-BE49-F238E27FC236}">
                <a16:creationId xmlns:a16="http://schemas.microsoft.com/office/drawing/2014/main" id="{A04E16B1-4B44-2B46-A5D5-741A58D93D03}"/>
              </a:ext>
            </a:extLst>
          </p:cNvPr>
          <p:cNvGrpSpPr/>
          <p:nvPr/>
        </p:nvGrpSpPr>
        <p:grpSpPr>
          <a:xfrm>
            <a:off x="5376262" y="4814664"/>
            <a:ext cx="2364198" cy="1721667"/>
            <a:chOff x="441907" y="1682800"/>
            <a:chExt cx="2433457" cy="3226459"/>
          </a:xfrm>
        </p:grpSpPr>
        <p:sp>
          <p:nvSpPr>
            <p:cNvPr id="26" name="角丸四角形 25">
              <a:extLst>
                <a:ext uri="{FF2B5EF4-FFF2-40B4-BE49-F238E27FC236}">
                  <a16:creationId xmlns:a16="http://schemas.microsoft.com/office/drawing/2014/main" id="{DD203ECA-5B64-624B-84BD-4B1F0604410D}"/>
                </a:ext>
              </a:extLst>
            </p:cNvPr>
            <p:cNvSpPr/>
            <p:nvPr/>
          </p:nvSpPr>
          <p:spPr>
            <a:xfrm>
              <a:off x="508000" y="2400301"/>
              <a:ext cx="2367364" cy="2508958"/>
            </a:xfrm>
            <a:prstGeom prst="roundRect">
              <a:avLst/>
            </a:prstGeom>
            <a:no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latin typeface="+mn-ea"/>
              </a:endParaRPr>
            </a:p>
          </p:txBody>
        </p:sp>
        <p:sp>
          <p:nvSpPr>
            <p:cNvPr id="27" name="テキスト ボックス 26">
              <a:extLst>
                <a:ext uri="{FF2B5EF4-FFF2-40B4-BE49-F238E27FC236}">
                  <a16:creationId xmlns:a16="http://schemas.microsoft.com/office/drawing/2014/main" id="{63C322D9-9BAA-DB46-ADD0-CCAF3A46EE46}"/>
                </a:ext>
              </a:extLst>
            </p:cNvPr>
            <p:cNvSpPr txBox="1"/>
            <p:nvPr/>
          </p:nvSpPr>
          <p:spPr>
            <a:xfrm>
              <a:off x="441907" y="1682800"/>
              <a:ext cx="1404448" cy="778657"/>
            </a:xfrm>
            <a:prstGeom prst="rect">
              <a:avLst/>
            </a:prstGeom>
            <a:noFill/>
          </p:spPr>
          <p:txBody>
            <a:bodyPr wrap="none" rtlCol="0">
              <a:spAutoFit/>
            </a:bodyPr>
            <a:lstStyle/>
            <a:p>
              <a:r>
                <a:rPr kumimoji="1" lang="ja-JP" altLang="en-US" sz="2100" b="1">
                  <a:latin typeface="+mn-ea"/>
                </a:rPr>
                <a:t>サブホスト</a:t>
              </a:r>
            </a:p>
          </p:txBody>
        </p:sp>
      </p:grpSp>
      <p:sp>
        <p:nvSpPr>
          <p:cNvPr id="28" name="スライド番号プレースホルダー 3">
            <a:extLst>
              <a:ext uri="{FF2B5EF4-FFF2-40B4-BE49-F238E27FC236}">
                <a16:creationId xmlns:a16="http://schemas.microsoft.com/office/drawing/2014/main" id="{EC3EDE30-B184-154A-87EC-739A18415D64}"/>
              </a:ext>
            </a:extLst>
          </p:cNvPr>
          <p:cNvSpPr txBox="1">
            <a:spLocks/>
          </p:cNvSpPr>
          <p:nvPr/>
        </p:nvSpPr>
        <p:spPr>
          <a:xfrm>
            <a:off x="7086600" y="6356351"/>
            <a:ext cx="2057400" cy="365125"/>
          </a:xfrm>
          <a:prstGeom prst="rect">
            <a:avLst/>
          </a:prstGeom>
        </p:spPr>
        <p:txBody>
          <a:bodyPr vert="horz" lIns="91440" tIns="45720" rIns="91440" bIns="45720" rtlCol="0" anchor="ctr"/>
          <a:lstStyle>
            <a:defPPr>
              <a:defRPr lang="ja-JP"/>
            </a:defPPr>
            <a:lvl1pPr marL="0" algn="r" defTabSz="914400" rtl="0" eaLnBrk="1" latinLnBrk="0" hangingPunct="1">
              <a:defRPr kumimoji="1" sz="2000" kern="1200">
                <a:solidFill>
                  <a:schemeClr val="tx1">
                    <a:tint val="75000"/>
                  </a:schemeClr>
                </a:solidFill>
                <a:latin typeface="+mn-ea"/>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fld id="{0A8AAA2D-9842-0044-AF36-3F48C3C39054}" type="slidenum">
              <a:rPr lang="ja-JP" altLang="en-US" smtClean="0"/>
              <a:pPr/>
              <a:t>16</a:t>
            </a:fld>
            <a:endParaRPr lang="ja-JP" altLang="en-US"/>
          </a:p>
        </p:txBody>
      </p:sp>
      <p:sp>
        <p:nvSpPr>
          <p:cNvPr id="41" name="テキスト ボックス 40">
            <a:extLst>
              <a:ext uri="{FF2B5EF4-FFF2-40B4-BE49-F238E27FC236}">
                <a16:creationId xmlns:a16="http://schemas.microsoft.com/office/drawing/2014/main" id="{4EFEEF58-D9AE-794C-A5A0-CFCDDC135866}"/>
              </a:ext>
            </a:extLst>
          </p:cNvPr>
          <p:cNvSpPr txBox="1"/>
          <p:nvPr/>
        </p:nvSpPr>
        <p:spPr>
          <a:xfrm>
            <a:off x="1807161" y="5388181"/>
            <a:ext cx="729687" cy="369332"/>
          </a:xfrm>
          <a:prstGeom prst="rect">
            <a:avLst/>
          </a:prstGeom>
          <a:noFill/>
        </p:spPr>
        <p:txBody>
          <a:bodyPr wrap="none" rtlCol="0">
            <a:spAutoFit/>
          </a:bodyPr>
          <a:lstStyle/>
          <a:p>
            <a:r>
              <a:rPr lang="ja-JP" altLang="en-US"/>
              <a:t>メモリ</a:t>
            </a:r>
            <a:endParaRPr kumimoji="1" lang="ja-JP" altLang="en-US"/>
          </a:p>
        </p:txBody>
      </p:sp>
      <p:sp>
        <p:nvSpPr>
          <p:cNvPr id="42" name="テキスト ボックス 41">
            <a:extLst>
              <a:ext uri="{FF2B5EF4-FFF2-40B4-BE49-F238E27FC236}">
                <a16:creationId xmlns:a16="http://schemas.microsoft.com/office/drawing/2014/main" id="{E58384B3-262E-DA47-A5B1-4419DE57604A}"/>
              </a:ext>
            </a:extLst>
          </p:cNvPr>
          <p:cNvSpPr txBox="1"/>
          <p:nvPr/>
        </p:nvSpPr>
        <p:spPr>
          <a:xfrm>
            <a:off x="5440472" y="5388217"/>
            <a:ext cx="729687" cy="369332"/>
          </a:xfrm>
          <a:prstGeom prst="rect">
            <a:avLst/>
          </a:prstGeom>
          <a:noFill/>
        </p:spPr>
        <p:txBody>
          <a:bodyPr wrap="none" rtlCol="0">
            <a:spAutoFit/>
          </a:bodyPr>
          <a:lstStyle/>
          <a:p>
            <a:r>
              <a:rPr lang="ja-JP" altLang="en-US"/>
              <a:t>メモリ</a:t>
            </a:r>
            <a:endParaRPr kumimoji="1" lang="ja-JP" altLang="en-US"/>
          </a:p>
        </p:txBody>
      </p:sp>
      <p:grpSp>
        <p:nvGrpSpPr>
          <p:cNvPr id="66" name="グループ化 65">
            <a:extLst>
              <a:ext uri="{FF2B5EF4-FFF2-40B4-BE49-F238E27FC236}">
                <a16:creationId xmlns:a16="http://schemas.microsoft.com/office/drawing/2014/main" id="{20231B92-BA99-2A47-8A71-A3934E0E24D9}"/>
              </a:ext>
            </a:extLst>
          </p:cNvPr>
          <p:cNvGrpSpPr/>
          <p:nvPr/>
        </p:nvGrpSpPr>
        <p:grpSpPr>
          <a:xfrm>
            <a:off x="2216284" y="5708779"/>
            <a:ext cx="1387663" cy="514545"/>
            <a:chOff x="2066306" y="5325194"/>
            <a:chExt cx="1387663" cy="514545"/>
          </a:xfrm>
        </p:grpSpPr>
        <p:sp>
          <p:nvSpPr>
            <p:cNvPr id="68" name="正方形/長方形 67">
              <a:extLst>
                <a:ext uri="{FF2B5EF4-FFF2-40B4-BE49-F238E27FC236}">
                  <a16:creationId xmlns:a16="http://schemas.microsoft.com/office/drawing/2014/main" id="{BB8222CA-F2E8-CE4D-8691-9A4CBB2B9D6B}"/>
                </a:ext>
              </a:extLst>
            </p:cNvPr>
            <p:cNvSpPr/>
            <p:nvPr/>
          </p:nvSpPr>
          <p:spPr>
            <a:xfrm>
              <a:off x="2404837" y="5325194"/>
              <a:ext cx="356260" cy="514545"/>
            </a:xfrm>
            <a:prstGeom prst="rect">
              <a:avLst/>
            </a:prstGeom>
            <a:solidFill>
              <a:schemeClr val="bg1"/>
            </a:solidFill>
            <a:ln w="25400">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b="1">
                <a:solidFill>
                  <a:schemeClr val="tx1"/>
                </a:solidFill>
              </a:endParaRPr>
            </a:p>
          </p:txBody>
        </p:sp>
        <p:sp>
          <p:nvSpPr>
            <p:cNvPr id="69" name="正方形/長方形 68">
              <a:extLst>
                <a:ext uri="{FF2B5EF4-FFF2-40B4-BE49-F238E27FC236}">
                  <a16:creationId xmlns:a16="http://schemas.microsoft.com/office/drawing/2014/main" id="{B0897D8F-A2F5-E045-A345-94D21FC3E040}"/>
                </a:ext>
              </a:extLst>
            </p:cNvPr>
            <p:cNvSpPr/>
            <p:nvPr/>
          </p:nvSpPr>
          <p:spPr>
            <a:xfrm>
              <a:off x="2759178" y="5325194"/>
              <a:ext cx="356260" cy="514545"/>
            </a:xfrm>
            <a:prstGeom prst="rect">
              <a:avLst/>
            </a:prstGeom>
            <a:solidFill>
              <a:schemeClr val="bg1"/>
            </a:solidFill>
            <a:ln w="25400">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b="1">
                <a:solidFill>
                  <a:schemeClr val="tx1"/>
                </a:solidFill>
              </a:endParaRPr>
            </a:p>
          </p:txBody>
        </p:sp>
        <p:sp>
          <p:nvSpPr>
            <p:cNvPr id="70" name="正方形/長方形 69">
              <a:extLst>
                <a:ext uri="{FF2B5EF4-FFF2-40B4-BE49-F238E27FC236}">
                  <a16:creationId xmlns:a16="http://schemas.microsoft.com/office/drawing/2014/main" id="{FD6F1549-6C95-9041-9306-0D9564901F42}"/>
                </a:ext>
              </a:extLst>
            </p:cNvPr>
            <p:cNvSpPr/>
            <p:nvPr/>
          </p:nvSpPr>
          <p:spPr>
            <a:xfrm>
              <a:off x="3097709" y="5325194"/>
              <a:ext cx="356260" cy="514545"/>
            </a:xfrm>
            <a:prstGeom prst="rect">
              <a:avLst/>
            </a:prstGeom>
            <a:solidFill>
              <a:schemeClr val="bg1"/>
            </a:solidFill>
            <a:ln w="25400">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b="1">
                <a:solidFill>
                  <a:schemeClr val="tx1"/>
                </a:solidFill>
              </a:endParaRPr>
            </a:p>
          </p:txBody>
        </p:sp>
        <p:sp>
          <p:nvSpPr>
            <p:cNvPr id="67" name="正方形/長方形 66">
              <a:extLst>
                <a:ext uri="{FF2B5EF4-FFF2-40B4-BE49-F238E27FC236}">
                  <a16:creationId xmlns:a16="http://schemas.microsoft.com/office/drawing/2014/main" id="{D8CA7CAB-5F7C-A54E-ADE6-B0FA8BF61E40}"/>
                </a:ext>
              </a:extLst>
            </p:cNvPr>
            <p:cNvSpPr/>
            <p:nvPr/>
          </p:nvSpPr>
          <p:spPr>
            <a:xfrm>
              <a:off x="2066306" y="5325194"/>
              <a:ext cx="356260" cy="514545"/>
            </a:xfrm>
            <a:prstGeom prst="rect">
              <a:avLst/>
            </a:prstGeom>
            <a:solidFill>
              <a:srgbClr val="FF0000"/>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b="1" dirty="0">
                  <a:solidFill>
                    <a:schemeClr val="tx1"/>
                  </a:solidFill>
                </a:rPr>
                <a:t>1</a:t>
              </a:r>
              <a:endParaRPr kumimoji="1" lang="ja-JP" altLang="en-US" b="1">
                <a:solidFill>
                  <a:schemeClr val="tx1"/>
                </a:solidFill>
              </a:endParaRPr>
            </a:p>
          </p:txBody>
        </p:sp>
      </p:grpSp>
      <p:grpSp>
        <p:nvGrpSpPr>
          <p:cNvPr id="71" name="グループ化 70">
            <a:extLst>
              <a:ext uri="{FF2B5EF4-FFF2-40B4-BE49-F238E27FC236}">
                <a16:creationId xmlns:a16="http://schemas.microsoft.com/office/drawing/2014/main" id="{B759D0BF-5DA3-D743-8DE4-9402E18CFFA4}"/>
              </a:ext>
            </a:extLst>
          </p:cNvPr>
          <p:cNvGrpSpPr/>
          <p:nvPr/>
        </p:nvGrpSpPr>
        <p:grpSpPr>
          <a:xfrm>
            <a:off x="5844772" y="5708779"/>
            <a:ext cx="1387663" cy="514545"/>
            <a:chOff x="2066306" y="5325194"/>
            <a:chExt cx="1387663" cy="514545"/>
          </a:xfrm>
        </p:grpSpPr>
        <p:sp>
          <p:nvSpPr>
            <p:cNvPr id="72" name="正方形/長方形 71">
              <a:extLst>
                <a:ext uri="{FF2B5EF4-FFF2-40B4-BE49-F238E27FC236}">
                  <a16:creationId xmlns:a16="http://schemas.microsoft.com/office/drawing/2014/main" id="{C26A2165-439A-1A48-A2A5-C8C88049A90B}"/>
                </a:ext>
              </a:extLst>
            </p:cNvPr>
            <p:cNvSpPr/>
            <p:nvPr/>
          </p:nvSpPr>
          <p:spPr>
            <a:xfrm>
              <a:off x="2066306" y="5325194"/>
              <a:ext cx="356260" cy="514545"/>
            </a:xfrm>
            <a:prstGeom prst="rect">
              <a:avLst/>
            </a:prstGeom>
            <a:solidFill>
              <a:schemeClr val="bg1"/>
            </a:solidFill>
            <a:ln w="25400">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b="1">
                <a:solidFill>
                  <a:schemeClr val="tx1"/>
                </a:solidFill>
              </a:endParaRPr>
            </a:p>
          </p:txBody>
        </p:sp>
        <p:sp>
          <p:nvSpPr>
            <p:cNvPr id="73" name="正方形/長方形 72">
              <a:extLst>
                <a:ext uri="{FF2B5EF4-FFF2-40B4-BE49-F238E27FC236}">
                  <a16:creationId xmlns:a16="http://schemas.microsoft.com/office/drawing/2014/main" id="{8460A1A6-5FEF-9544-BFB5-0805B35442BC}"/>
                </a:ext>
              </a:extLst>
            </p:cNvPr>
            <p:cNvSpPr/>
            <p:nvPr/>
          </p:nvSpPr>
          <p:spPr>
            <a:xfrm>
              <a:off x="2404837" y="5325194"/>
              <a:ext cx="356260" cy="514545"/>
            </a:xfrm>
            <a:prstGeom prst="rect">
              <a:avLst/>
            </a:prstGeom>
            <a:solidFill>
              <a:schemeClr val="bg1"/>
            </a:solidFill>
            <a:ln w="25400">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b="1">
                <a:solidFill>
                  <a:schemeClr val="tx1"/>
                </a:solidFill>
              </a:endParaRPr>
            </a:p>
          </p:txBody>
        </p:sp>
        <p:sp>
          <p:nvSpPr>
            <p:cNvPr id="75" name="正方形/長方形 74">
              <a:extLst>
                <a:ext uri="{FF2B5EF4-FFF2-40B4-BE49-F238E27FC236}">
                  <a16:creationId xmlns:a16="http://schemas.microsoft.com/office/drawing/2014/main" id="{252575D2-524B-0248-8783-EB172DB55169}"/>
                </a:ext>
              </a:extLst>
            </p:cNvPr>
            <p:cNvSpPr/>
            <p:nvPr/>
          </p:nvSpPr>
          <p:spPr>
            <a:xfrm>
              <a:off x="3097709" y="5325194"/>
              <a:ext cx="356260" cy="514545"/>
            </a:xfrm>
            <a:prstGeom prst="rect">
              <a:avLst/>
            </a:prstGeom>
            <a:solidFill>
              <a:schemeClr val="bg1"/>
            </a:solidFill>
            <a:ln w="25400">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b="1">
                <a:solidFill>
                  <a:schemeClr val="tx1"/>
                </a:solidFill>
              </a:endParaRPr>
            </a:p>
          </p:txBody>
        </p:sp>
        <p:sp>
          <p:nvSpPr>
            <p:cNvPr id="74" name="正方形/長方形 73">
              <a:extLst>
                <a:ext uri="{FF2B5EF4-FFF2-40B4-BE49-F238E27FC236}">
                  <a16:creationId xmlns:a16="http://schemas.microsoft.com/office/drawing/2014/main" id="{5EE9F0C8-F3C4-044E-B011-03A9C401989D}"/>
                </a:ext>
              </a:extLst>
            </p:cNvPr>
            <p:cNvSpPr/>
            <p:nvPr/>
          </p:nvSpPr>
          <p:spPr>
            <a:xfrm>
              <a:off x="2759178" y="5325194"/>
              <a:ext cx="356260" cy="514545"/>
            </a:xfrm>
            <a:prstGeom prst="rect">
              <a:avLst/>
            </a:prstGeom>
            <a:solidFill>
              <a:srgbClr val="FF0000"/>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b="1" dirty="0">
                  <a:solidFill>
                    <a:schemeClr val="tx1"/>
                  </a:solidFill>
                </a:rPr>
                <a:t>3</a:t>
              </a:r>
              <a:endParaRPr kumimoji="1" lang="ja-JP" altLang="en-US" b="1">
                <a:solidFill>
                  <a:schemeClr val="tx1"/>
                </a:solidFill>
              </a:endParaRPr>
            </a:p>
          </p:txBody>
        </p:sp>
      </p:grpSp>
      <p:sp>
        <p:nvSpPr>
          <p:cNvPr id="54" name="正方形/長方形 53">
            <a:extLst>
              <a:ext uri="{FF2B5EF4-FFF2-40B4-BE49-F238E27FC236}">
                <a16:creationId xmlns:a16="http://schemas.microsoft.com/office/drawing/2014/main" id="{BDED0005-EC65-AF48-82FF-5180F26391D5}"/>
              </a:ext>
            </a:extLst>
          </p:cNvPr>
          <p:cNvSpPr/>
          <p:nvPr/>
        </p:nvSpPr>
        <p:spPr>
          <a:xfrm>
            <a:off x="3244214" y="5708778"/>
            <a:ext cx="356260" cy="495493"/>
          </a:xfrm>
          <a:prstGeom prst="rect">
            <a:avLst/>
          </a:prstGeom>
          <a:solidFill>
            <a:srgbClr val="FFFF00"/>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b="1" dirty="0">
                <a:solidFill>
                  <a:schemeClr val="tx1"/>
                </a:solidFill>
              </a:rPr>
              <a:t>4</a:t>
            </a:r>
            <a:endParaRPr kumimoji="1" lang="ja-JP" altLang="en-US" b="1">
              <a:solidFill>
                <a:schemeClr val="tx1"/>
              </a:solidFill>
            </a:endParaRPr>
          </a:p>
        </p:txBody>
      </p:sp>
      <p:sp>
        <p:nvSpPr>
          <p:cNvPr id="31" name="テキスト ボックス 30">
            <a:extLst>
              <a:ext uri="{FF2B5EF4-FFF2-40B4-BE49-F238E27FC236}">
                <a16:creationId xmlns:a16="http://schemas.microsoft.com/office/drawing/2014/main" id="{889B1FF0-BAE6-E346-AC69-966A43318457}"/>
              </a:ext>
            </a:extLst>
          </p:cNvPr>
          <p:cNvSpPr txBox="1"/>
          <p:nvPr/>
        </p:nvSpPr>
        <p:spPr>
          <a:xfrm>
            <a:off x="3589429" y="5773634"/>
            <a:ext cx="530915" cy="369332"/>
          </a:xfrm>
          <a:prstGeom prst="rect">
            <a:avLst/>
          </a:prstGeom>
          <a:noFill/>
        </p:spPr>
        <p:txBody>
          <a:bodyPr wrap="none" rtlCol="0">
            <a:spAutoFit/>
          </a:bodyPr>
          <a:lstStyle/>
          <a:p>
            <a:r>
              <a:rPr kumimoji="1" lang="ja-JP" altLang="en-US" b="1"/>
              <a:t>・・・</a:t>
            </a:r>
          </a:p>
        </p:txBody>
      </p:sp>
      <p:sp>
        <p:nvSpPr>
          <p:cNvPr id="32" name="テキスト ボックス 31">
            <a:extLst>
              <a:ext uri="{FF2B5EF4-FFF2-40B4-BE49-F238E27FC236}">
                <a16:creationId xmlns:a16="http://schemas.microsoft.com/office/drawing/2014/main" id="{476D9537-4D6B-204E-9969-09D43134DD0A}"/>
              </a:ext>
            </a:extLst>
          </p:cNvPr>
          <p:cNvSpPr txBox="1"/>
          <p:nvPr/>
        </p:nvSpPr>
        <p:spPr>
          <a:xfrm>
            <a:off x="7209545" y="5757595"/>
            <a:ext cx="530915" cy="369332"/>
          </a:xfrm>
          <a:prstGeom prst="rect">
            <a:avLst/>
          </a:prstGeom>
          <a:noFill/>
        </p:spPr>
        <p:txBody>
          <a:bodyPr wrap="none" rtlCol="0">
            <a:spAutoFit/>
          </a:bodyPr>
          <a:lstStyle/>
          <a:p>
            <a:r>
              <a:rPr kumimoji="1" lang="ja-JP" altLang="en-US" b="1"/>
              <a:t>・・・</a:t>
            </a:r>
          </a:p>
        </p:txBody>
      </p:sp>
      <p:sp>
        <p:nvSpPr>
          <p:cNvPr id="6" name="下矢印 5">
            <a:extLst>
              <a:ext uri="{FF2B5EF4-FFF2-40B4-BE49-F238E27FC236}">
                <a16:creationId xmlns:a16="http://schemas.microsoft.com/office/drawing/2014/main" id="{CDDF1DB5-A6B5-1342-8667-BA3C58355CBD}"/>
              </a:ext>
            </a:extLst>
          </p:cNvPr>
          <p:cNvSpPr/>
          <p:nvPr/>
        </p:nvSpPr>
        <p:spPr>
          <a:xfrm>
            <a:off x="3261178" y="4991314"/>
            <a:ext cx="356260" cy="658678"/>
          </a:xfrm>
          <a:prstGeom prst="downArrow">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rgbClr val="FF0000"/>
              </a:solidFill>
            </a:endParaRPr>
          </a:p>
        </p:txBody>
      </p:sp>
      <p:sp>
        <p:nvSpPr>
          <p:cNvPr id="7" name="テキスト ボックス 6">
            <a:extLst>
              <a:ext uri="{FF2B5EF4-FFF2-40B4-BE49-F238E27FC236}">
                <a16:creationId xmlns:a16="http://schemas.microsoft.com/office/drawing/2014/main" id="{7718D0BD-18BD-6547-916C-C6E069D9A4D4}"/>
              </a:ext>
            </a:extLst>
          </p:cNvPr>
          <p:cNvSpPr txBox="1"/>
          <p:nvPr/>
        </p:nvSpPr>
        <p:spPr>
          <a:xfrm>
            <a:off x="3117892" y="4624737"/>
            <a:ext cx="1459054" cy="369332"/>
          </a:xfrm>
          <a:prstGeom prst="rect">
            <a:avLst/>
          </a:prstGeom>
          <a:noFill/>
        </p:spPr>
        <p:txBody>
          <a:bodyPr wrap="none" rtlCol="0">
            <a:spAutoFit/>
          </a:bodyPr>
          <a:lstStyle/>
          <a:p>
            <a:r>
              <a:rPr kumimoji="1" lang="ja-JP" altLang="en-US">
                <a:solidFill>
                  <a:srgbClr val="FF0000"/>
                </a:solidFill>
              </a:rPr>
              <a:t>アクセス要求</a:t>
            </a:r>
          </a:p>
        </p:txBody>
      </p:sp>
    </p:spTree>
    <p:extLst>
      <p:ext uri="{BB962C8B-B14F-4D97-AF65-F5344CB8AC3E}">
        <p14:creationId xmlns:p14="http://schemas.microsoft.com/office/powerpoint/2010/main" val="23347083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7"/>
                                        </p:tgtEl>
                                        <p:attrNameLst>
                                          <p:attrName>style.visibility</p:attrName>
                                        </p:attrNameLst>
                                      </p:cBhvr>
                                      <p:to>
                                        <p:strVal val="visible"/>
                                      </p:to>
                                    </p:set>
                                    <p:animEffect transition="in" filter="fade">
                                      <p:cBhvr>
                                        <p:cTn id="10" dur="500"/>
                                        <p:tgtEl>
                                          <p:spTgt spid="7"/>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54"/>
                                        </p:tgtEl>
                                        <p:attrNameLst>
                                          <p:attrName>style.visibility</p:attrName>
                                        </p:attrNameLst>
                                      </p:cBhvr>
                                      <p:to>
                                        <p:strVal val="visible"/>
                                      </p:to>
                                    </p:set>
                                    <p:animEffect transition="in" filter="fade">
                                      <p:cBhvr>
                                        <p:cTn id="15" dur="500"/>
                                        <p:tgtEl>
                                          <p:spTgt spid="5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4" grpId="0" animBg="1"/>
      <p:bldP spid="6" grpId="0" animBg="1"/>
      <p:bldP spid="7"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DF29A2-8C6C-E344-A935-C09C02E55A28}"/>
              </a:ext>
            </a:extLst>
          </p:cNvPr>
          <p:cNvSpPr>
            <a:spLocks noGrp="1"/>
          </p:cNvSpPr>
          <p:nvPr>
            <p:ph type="title"/>
          </p:nvPr>
        </p:nvSpPr>
        <p:spPr/>
        <p:txBody>
          <a:bodyPr/>
          <a:lstStyle/>
          <a:p>
            <a:r>
              <a:rPr lang="ja-JP" altLang="en-US"/>
              <a:t>ページアウトの最適化</a:t>
            </a:r>
            <a:endParaRPr lang="en-US" dirty="0"/>
          </a:p>
        </p:txBody>
      </p:sp>
      <p:sp>
        <p:nvSpPr>
          <p:cNvPr id="3" name="Content Placeholder 2">
            <a:extLst>
              <a:ext uri="{FF2B5EF4-FFF2-40B4-BE49-F238E27FC236}">
                <a16:creationId xmlns:a16="http://schemas.microsoft.com/office/drawing/2014/main" id="{86C0A64B-0F08-F645-AC0E-6F335D2CD6EA}"/>
              </a:ext>
            </a:extLst>
          </p:cNvPr>
          <p:cNvSpPr>
            <a:spLocks noGrp="1"/>
          </p:cNvSpPr>
          <p:nvPr>
            <p:ph idx="1"/>
          </p:nvPr>
        </p:nvSpPr>
        <p:spPr/>
        <p:txBody>
          <a:bodyPr/>
          <a:lstStyle/>
          <a:p>
            <a:r>
              <a:rPr lang="ja-JP" altLang="en-US"/>
              <a:t>メインホストにおいて利用可能な空きメモリ量を管理</a:t>
            </a:r>
            <a:endParaRPr lang="en-US" altLang="ja-JP" dirty="0"/>
          </a:p>
          <a:p>
            <a:pPr lvl="1"/>
            <a:r>
              <a:rPr lang="ja-JP" altLang="en-US"/>
              <a:t>従来と異なり、使用メモリ量が一定に保たれないため</a:t>
            </a:r>
            <a:endParaRPr lang="en-US" altLang="ja-JP" dirty="0"/>
          </a:p>
          <a:p>
            <a:r>
              <a:rPr lang="ja-JP" altLang="en-US"/>
              <a:t>メインホストにまだ空きメモリがあればページアウトを行わない</a:t>
            </a:r>
            <a:endParaRPr lang="en-US" altLang="ja-JP" dirty="0"/>
          </a:p>
          <a:p>
            <a:pPr lvl="1"/>
            <a:r>
              <a:rPr lang="ja-JP" altLang="en-US"/>
              <a:t>空きメモリがなくなれば、従来通りにサブホストへのページアウトを行う</a:t>
            </a:r>
          </a:p>
          <a:p>
            <a:endParaRPr lang="en-US" dirty="0"/>
          </a:p>
        </p:txBody>
      </p:sp>
      <p:sp>
        <p:nvSpPr>
          <p:cNvPr id="4" name="Slide Number Placeholder 3">
            <a:extLst>
              <a:ext uri="{FF2B5EF4-FFF2-40B4-BE49-F238E27FC236}">
                <a16:creationId xmlns:a16="http://schemas.microsoft.com/office/drawing/2014/main" id="{34001079-7380-E840-AF15-03854E96998E}"/>
              </a:ext>
            </a:extLst>
          </p:cNvPr>
          <p:cNvSpPr>
            <a:spLocks noGrp="1"/>
          </p:cNvSpPr>
          <p:nvPr>
            <p:ph type="sldNum" sz="quarter" idx="12"/>
          </p:nvPr>
        </p:nvSpPr>
        <p:spPr/>
        <p:txBody>
          <a:bodyPr/>
          <a:lstStyle/>
          <a:p>
            <a:fld id="{0A8AAA2D-9842-0044-AF36-3F48C3C39054}" type="slidenum">
              <a:rPr lang="ja-JP" altLang="en-US" smtClean="0"/>
              <a:pPr/>
              <a:t>17</a:t>
            </a:fld>
            <a:endParaRPr lang="ja-JP" altLang="en-US"/>
          </a:p>
        </p:txBody>
      </p:sp>
      <p:grpSp>
        <p:nvGrpSpPr>
          <p:cNvPr id="6" name="グループ化 5">
            <a:extLst>
              <a:ext uri="{FF2B5EF4-FFF2-40B4-BE49-F238E27FC236}">
                <a16:creationId xmlns:a16="http://schemas.microsoft.com/office/drawing/2014/main" id="{E3C7F29A-FE46-9A4D-9C34-60CDA72F541C}"/>
              </a:ext>
            </a:extLst>
          </p:cNvPr>
          <p:cNvGrpSpPr/>
          <p:nvPr/>
        </p:nvGrpSpPr>
        <p:grpSpPr>
          <a:xfrm>
            <a:off x="1598830" y="4481918"/>
            <a:ext cx="2497619" cy="1719561"/>
            <a:chOff x="288601" y="1686747"/>
            <a:chExt cx="2570785" cy="3222513"/>
          </a:xfrm>
        </p:grpSpPr>
        <p:sp>
          <p:nvSpPr>
            <p:cNvPr id="7" name="角丸四角形 6">
              <a:extLst>
                <a:ext uri="{FF2B5EF4-FFF2-40B4-BE49-F238E27FC236}">
                  <a16:creationId xmlns:a16="http://schemas.microsoft.com/office/drawing/2014/main" id="{3EA2ADAE-4873-BD4C-B485-FA90778440C1}"/>
                </a:ext>
              </a:extLst>
            </p:cNvPr>
            <p:cNvSpPr/>
            <p:nvPr/>
          </p:nvSpPr>
          <p:spPr>
            <a:xfrm>
              <a:off x="508000" y="2400302"/>
              <a:ext cx="2351386" cy="2508958"/>
            </a:xfrm>
            <a:prstGeom prst="roundRect">
              <a:avLst/>
            </a:prstGeom>
            <a:no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latin typeface="+mn-ea"/>
              </a:endParaRPr>
            </a:p>
          </p:txBody>
        </p:sp>
        <p:sp>
          <p:nvSpPr>
            <p:cNvPr id="8" name="テキスト ボックス 7">
              <a:extLst>
                <a:ext uri="{FF2B5EF4-FFF2-40B4-BE49-F238E27FC236}">
                  <a16:creationId xmlns:a16="http://schemas.microsoft.com/office/drawing/2014/main" id="{C14FF3C7-3A59-6B40-A0EB-AB58896A8D73}"/>
                </a:ext>
              </a:extLst>
            </p:cNvPr>
            <p:cNvSpPr txBox="1"/>
            <p:nvPr/>
          </p:nvSpPr>
          <p:spPr>
            <a:xfrm>
              <a:off x="288601" y="1686747"/>
              <a:ext cx="1549644" cy="778657"/>
            </a:xfrm>
            <a:prstGeom prst="rect">
              <a:avLst/>
            </a:prstGeom>
            <a:noFill/>
          </p:spPr>
          <p:txBody>
            <a:bodyPr wrap="none" rtlCol="0">
              <a:spAutoFit/>
            </a:bodyPr>
            <a:lstStyle/>
            <a:p>
              <a:r>
                <a:rPr kumimoji="1" lang="ja-JP" altLang="en-US" sz="2100" b="1">
                  <a:latin typeface="+mn-ea"/>
                </a:rPr>
                <a:t>メインホスト</a:t>
              </a:r>
            </a:p>
          </p:txBody>
        </p:sp>
      </p:grpSp>
      <p:grpSp>
        <p:nvGrpSpPr>
          <p:cNvPr id="9" name="グループ化 8">
            <a:extLst>
              <a:ext uri="{FF2B5EF4-FFF2-40B4-BE49-F238E27FC236}">
                <a16:creationId xmlns:a16="http://schemas.microsoft.com/office/drawing/2014/main" id="{E78738E4-2F55-794E-9587-D42D8798BF33}"/>
              </a:ext>
            </a:extLst>
          </p:cNvPr>
          <p:cNvGrpSpPr/>
          <p:nvPr/>
        </p:nvGrpSpPr>
        <p:grpSpPr>
          <a:xfrm>
            <a:off x="5376262" y="4479813"/>
            <a:ext cx="2426547" cy="1721667"/>
            <a:chOff x="441907" y="1682800"/>
            <a:chExt cx="2497632" cy="3226459"/>
          </a:xfrm>
        </p:grpSpPr>
        <p:sp>
          <p:nvSpPr>
            <p:cNvPr id="10" name="角丸四角形 9">
              <a:extLst>
                <a:ext uri="{FF2B5EF4-FFF2-40B4-BE49-F238E27FC236}">
                  <a16:creationId xmlns:a16="http://schemas.microsoft.com/office/drawing/2014/main" id="{0D9192FA-1E8B-8A4B-9A8A-02B535C5E2DF}"/>
                </a:ext>
              </a:extLst>
            </p:cNvPr>
            <p:cNvSpPr/>
            <p:nvPr/>
          </p:nvSpPr>
          <p:spPr>
            <a:xfrm>
              <a:off x="508000" y="2400301"/>
              <a:ext cx="2431539" cy="2508958"/>
            </a:xfrm>
            <a:prstGeom prst="roundRect">
              <a:avLst/>
            </a:prstGeom>
            <a:no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latin typeface="+mn-ea"/>
              </a:endParaRPr>
            </a:p>
          </p:txBody>
        </p:sp>
        <p:sp>
          <p:nvSpPr>
            <p:cNvPr id="11" name="テキスト ボックス 10">
              <a:extLst>
                <a:ext uri="{FF2B5EF4-FFF2-40B4-BE49-F238E27FC236}">
                  <a16:creationId xmlns:a16="http://schemas.microsoft.com/office/drawing/2014/main" id="{6F8882F0-6451-A047-BB4B-7BDD76824FA2}"/>
                </a:ext>
              </a:extLst>
            </p:cNvPr>
            <p:cNvSpPr txBox="1"/>
            <p:nvPr/>
          </p:nvSpPr>
          <p:spPr>
            <a:xfrm>
              <a:off x="441907" y="1682800"/>
              <a:ext cx="1404448" cy="778657"/>
            </a:xfrm>
            <a:prstGeom prst="rect">
              <a:avLst/>
            </a:prstGeom>
            <a:noFill/>
          </p:spPr>
          <p:txBody>
            <a:bodyPr wrap="none" rtlCol="0">
              <a:spAutoFit/>
            </a:bodyPr>
            <a:lstStyle/>
            <a:p>
              <a:r>
                <a:rPr kumimoji="1" lang="ja-JP" altLang="en-US" sz="2100" b="1">
                  <a:latin typeface="+mn-ea"/>
                </a:rPr>
                <a:t>サブホスト</a:t>
              </a:r>
            </a:p>
          </p:txBody>
        </p:sp>
      </p:grpSp>
      <p:sp>
        <p:nvSpPr>
          <p:cNvPr id="12" name="テキスト ボックス 11">
            <a:extLst>
              <a:ext uri="{FF2B5EF4-FFF2-40B4-BE49-F238E27FC236}">
                <a16:creationId xmlns:a16="http://schemas.microsoft.com/office/drawing/2014/main" id="{FADFEF71-5379-3748-9293-368EDDB8D544}"/>
              </a:ext>
            </a:extLst>
          </p:cNvPr>
          <p:cNvSpPr txBox="1"/>
          <p:nvPr/>
        </p:nvSpPr>
        <p:spPr>
          <a:xfrm>
            <a:off x="1807161" y="5053330"/>
            <a:ext cx="729687" cy="369332"/>
          </a:xfrm>
          <a:prstGeom prst="rect">
            <a:avLst/>
          </a:prstGeom>
          <a:noFill/>
        </p:spPr>
        <p:txBody>
          <a:bodyPr wrap="none" rtlCol="0">
            <a:spAutoFit/>
          </a:bodyPr>
          <a:lstStyle/>
          <a:p>
            <a:r>
              <a:rPr lang="ja-JP" altLang="en-US"/>
              <a:t>メモリ</a:t>
            </a:r>
            <a:endParaRPr kumimoji="1" lang="ja-JP" altLang="en-US"/>
          </a:p>
        </p:txBody>
      </p:sp>
      <p:sp>
        <p:nvSpPr>
          <p:cNvPr id="13" name="テキスト ボックス 12">
            <a:extLst>
              <a:ext uri="{FF2B5EF4-FFF2-40B4-BE49-F238E27FC236}">
                <a16:creationId xmlns:a16="http://schemas.microsoft.com/office/drawing/2014/main" id="{0FFAF4F2-C9B8-B144-9E27-0631F3514F00}"/>
              </a:ext>
            </a:extLst>
          </p:cNvPr>
          <p:cNvSpPr txBox="1"/>
          <p:nvPr/>
        </p:nvSpPr>
        <p:spPr>
          <a:xfrm>
            <a:off x="5440472" y="5053366"/>
            <a:ext cx="729687" cy="369332"/>
          </a:xfrm>
          <a:prstGeom prst="rect">
            <a:avLst/>
          </a:prstGeom>
          <a:noFill/>
        </p:spPr>
        <p:txBody>
          <a:bodyPr wrap="none" rtlCol="0">
            <a:spAutoFit/>
          </a:bodyPr>
          <a:lstStyle/>
          <a:p>
            <a:r>
              <a:rPr lang="ja-JP" altLang="en-US"/>
              <a:t>メモリ</a:t>
            </a:r>
            <a:endParaRPr kumimoji="1" lang="ja-JP" altLang="en-US"/>
          </a:p>
        </p:txBody>
      </p:sp>
      <p:sp>
        <p:nvSpPr>
          <p:cNvPr id="17" name="正方形/長方形 16">
            <a:extLst>
              <a:ext uri="{FF2B5EF4-FFF2-40B4-BE49-F238E27FC236}">
                <a16:creationId xmlns:a16="http://schemas.microsoft.com/office/drawing/2014/main" id="{3A409C4B-A784-0A48-AEC2-1F36CB8500FF}"/>
              </a:ext>
            </a:extLst>
          </p:cNvPr>
          <p:cNvSpPr/>
          <p:nvPr/>
        </p:nvSpPr>
        <p:spPr>
          <a:xfrm>
            <a:off x="2554815" y="5373928"/>
            <a:ext cx="356260" cy="514545"/>
          </a:xfrm>
          <a:prstGeom prst="rect">
            <a:avLst/>
          </a:prstGeom>
          <a:solidFill>
            <a:schemeClr val="bg1"/>
          </a:solidFill>
          <a:ln w="25400">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b="1">
              <a:solidFill>
                <a:schemeClr val="tx1"/>
              </a:solidFill>
            </a:endParaRPr>
          </a:p>
        </p:txBody>
      </p:sp>
      <p:sp>
        <p:nvSpPr>
          <p:cNvPr id="18" name="正方形/長方形 17">
            <a:extLst>
              <a:ext uri="{FF2B5EF4-FFF2-40B4-BE49-F238E27FC236}">
                <a16:creationId xmlns:a16="http://schemas.microsoft.com/office/drawing/2014/main" id="{2DB46629-F5DD-7F48-8948-CFBA2AA2DA19}"/>
              </a:ext>
            </a:extLst>
          </p:cNvPr>
          <p:cNvSpPr/>
          <p:nvPr/>
        </p:nvSpPr>
        <p:spPr>
          <a:xfrm>
            <a:off x="2909156" y="5373928"/>
            <a:ext cx="356260" cy="514545"/>
          </a:xfrm>
          <a:prstGeom prst="rect">
            <a:avLst/>
          </a:prstGeom>
          <a:solidFill>
            <a:schemeClr val="bg1"/>
          </a:solidFill>
          <a:ln w="25400">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b="1">
              <a:solidFill>
                <a:schemeClr val="tx1"/>
              </a:solidFill>
            </a:endParaRPr>
          </a:p>
        </p:txBody>
      </p:sp>
      <p:sp>
        <p:nvSpPr>
          <p:cNvPr id="19" name="正方形/長方形 18">
            <a:extLst>
              <a:ext uri="{FF2B5EF4-FFF2-40B4-BE49-F238E27FC236}">
                <a16:creationId xmlns:a16="http://schemas.microsoft.com/office/drawing/2014/main" id="{EC242EE3-69F6-9D4C-8F89-0EE2893A2A77}"/>
              </a:ext>
            </a:extLst>
          </p:cNvPr>
          <p:cNvSpPr/>
          <p:nvPr/>
        </p:nvSpPr>
        <p:spPr>
          <a:xfrm>
            <a:off x="3247687" y="5373928"/>
            <a:ext cx="356260" cy="514545"/>
          </a:xfrm>
          <a:prstGeom prst="rect">
            <a:avLst/>
          </a:prstGeom>
          <a:solidFill>
            <a:schemeClr val="bg1"/>
          </a:solidFill>
          <a:ln w="25400">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b="1">
              <a:solidFill>
                <a:schemeClr val="tx1"/>
              </a:solidFill>
            </a:endParaRPr>
          </a:p>
        </p:txBody>
      </p:sp>
      <p:sp>
        <p:nvSpPr>
          <p:cNvPr id="20" name="正方形/長方形 19">
            <a:extLst>
              <a:ext uri="{FF2B5EF4-FFF2-40B4-BE49-F238E27FC236}">
                <a16:creationId xmlns:a16="http://schemas.microsoft.com/office/drawing/2014/main" id="{94F60235-ED0B-AA42-86F1-1DA494C8D927}"/>
              </a:ext>
            </a:extLst>
          </p:cNvPr>
          <p:cNvSpPr/>
          <p:nvPr/>
        </p:nvSpPr>
        <p:spPr>
          <a:xfrm>
            <a:off x="2216284" y="5373928"/>
            <a:ext cx="356260" cy="514545"/>
          </a:xfrm>
          <a:prstGeom prst="rect">
            <a:avLst/>
          </a:prstGeom>
          <a:solidFill>
            <a:schemeClr val="bg1"/>
          </a:solidFill>
          <a:ln w="38100">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b="1">
              <a:solidFill>
                <a:schemeClr val="tx1"/>
              </a:solidFill>
            </a:endParaRPr>
          </a:p>
        </p:txBody>
      </p:sp>
      <p:grpSp>
        <p:nvGrpSpPr>
          <p:cNvPr id="21" name="グループ化 20">
            <a:extLst>
              <a:ext uri="{FF2B5EF4-FFF2-40B4-BE49-F238E27FC236}">
                <a16:creationId xmlns:a16="http://schemas.microsoft.com/office/drawing/2014/main" id="{2E114073-0DD1-DD46-BEF5-0080705BBCBC}"/>
              </a:ext>
            </a:extLst>
          </p:cNvPr>
          <p:cNvGrpSpPr/>
          <p:nvPr/>
        </p:nvGrpSpPr>
        <p:grpSpPr>
          <a:xfrm>
            <a:off x="5844772" y="5373928"/>
            <a:ext cx="1387663" cy="514545"/>
            <a:chOff x="2066306" y="5325194"/>
            <a:chExt cx="1387663" cy="514545"/>
          </a:xfrm>
        </p:grpSpPr>
        <p:sp>
          <p:nvSpPr>
            <p:cNvPr id="22" name="正方形/長方形 21">
              <a:extLst>
                <a:ext uri="{FF2B5EF4-FFF2-40B4-BE49-F238E27FC236}">
                  <a16:creationId xmlns:a16="http://schemas.microsoft.com/office/drawing/2014/main" id="{63896C96-BF59-6241-B34A-76BF9AF26848}"/>
                </a:ext>
              </a:extLst>
            </p:cNvPr>
            <p:cNvSpPr/>
            <p:nvPr/>
          </p:nvSpPr>
          <p:spPr>
            <a:xfrm>
              <a:off x="2066306" y="5325194"/>
              <a:ext cx="356260" cy="514545"/>
            </a:xfrm>
            <a:prstGeom prst="rect">
              <a:avLst/>
            </a:prstGeom>
            <a:solidFill>
              <a:schemeClr val="bg1"/>
            </a:solidFill>
            <a:ln w="25400">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b="1">
                <a:solidFill>
                  <a:schemeClr val="tx1"/>
                </a:solidFill>
              </a:endParaRPr>
            </a:p>
          </p:txBody>
        </p:sp>
        <p:sp>
          <p:nvSpPr>
            <p:cNvPr id="23" name="正方形/長方形 22">
              <a:extLst>
                <a:ext uri="{FF2B5EF4-FFF2-40B4-BE49-F238E27FC236}">
                  <a16:creationId xmlns:a16="http://schemas.microsoft.com/office/drawing/2014/main" id="{F9CED6B2-132E-D844-958F-B706C7B4E625}"/>
                </a:ext>
              </a:extLst>
            </p:cNvPr>
            <p:cNvSpPr/>
            <p:nvPr/>
          </p:nvSpPr>
          <p:spPr>
            <a:xfrm>
              <a:off x="2404837" y="5325194"/>
              <a:ext cx="356260" cy="514545"/>
            </a:xfrm>
            <a:prstGeom prst="rect">
              <a:avLst/>
            </a:prstGeom>
            <a:solidFill>
              <a:schemeClr val="bg1"/>
            </a:solidFill>
            <a:ln w="25400">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b="1">
                <a:solidFill>
                  <a:schemeClr val="tx1"/>
                </a:solidFill>
              </a:endParaRPr>
            </a:p>
          </p:txBody>
        </p:sp>
        <p:sp>
          <p:nvSpPr>
            <p:cNvPr id="24" name="正方形/長方形 23">
              <a:extLst>
                <a:ext uri="{FF2B5EF4-FFF2-40B4-BE49-F238E27FC236}">
                  <a16:creationId xmlns:a16="http://schemas.microsoft.com/office/drawing/2014/main" id="{C9571A53-95BE-2945-993E-E4A4BC873EBC}"/>
                </a:ext>
              </a:extLst>
            </p:cNvPr>
            <p:cNvSpPr/>
            <p:nvPr/>
          </p:nvSpPr>
          <p:spPr>
            <a:xfrm>
              <a:off x="3097709" y="5325194"/>
              <a:ext cx="356260" cy="514545"/>
            </a:xfrm>
            <a:prstGeom prst="rect">
              <a:avLst/>
            </a:prstGeom>
            <a:solidFill>
              <a:schemeClr val="bg1"/>
            </a:solidFill>
            <a:ln w="25400">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b="1">
                <a:solidFill>
                  <a:schemeClr val="tx1"/>
                </a:solidFill>
              </a:endParaRPr>
            </a:p>
          </p:txBody>
        </p:sp>
        <p:sp>
          <p:nvSpPr>
            <p:cNvPr id="25" name="正方形/長方形 24">
              <a:extLst>
                <a:ext uri="{FF2B5EF4-FFF2-40B4-BE49-F238E27FC236}">
                  <a16:creationId xmlns:a16="http://schemas.microsoft.com/office/drawing/2014/main" id="{F4133BFC-7868-0747-9F8F-67AF85C30492}"/>
                </a:ext>
              </a:extLst>
            </p:cNvPr>
            <p:cNvSpPr/>
            <p:nvPr/>
          </p:nvSpPr>
          <p:spPr>
            <a:xfrm>
              <a:off x="2759178" y="5325194"/>
              <a:ext cx="356260" cy="514545"/>
            </a:xfrm>
            <a:prstGeom prst="rect">
              <a:avLst/>
            </a:prstGeom>
            <a:solidFill>
              <a:srgbClr val="FF0000"/>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b="1" dirty="0">
                  <a:solidFill>
                    <a:schemeClr val="tx1"/>
                  </a:solidFill>
                </a:rPr>
                <a:t>3</a:t>
              </a:r>
              <a:endParaRPr kumimoji="1" lang="ja-JP" altLang="en-US" b="1">
                <a:solidFill>
                  <a:schemeClr val="tx1"/>
                </a:solidFill>
              </a:endParaRPr>
            </a:p>
          </p:txBody>
        </p:sp>
      </p:grpSp>
      <p:sp>
        <p:nvSpPr>
          <p:cNvPr id="28" name="正方形/長方形 27">
            <a:extLst>
              <a:ext uri="{FF2B5EF4-FFF2-40B4-BE49-F238E27FC236}">
                <a16:creationId xmlns:a16="http://schemas.microsoft.com/office/drawing/2014/main" id="{FB500854-E4F9-A74E-B1BE-9141B9DA6A3D}"/>
              </a:ext>
            </a:extLst>
          </p:cNvPr>
          <p:cNvSpPr/>
          <p:nvPr/>
        </p:nvSpPr>
        <p:spPr>
          <a:xfrm>
            <a:off x="3244214" y="5373927"/>
            <a:ext cx="356260" cy="495493"/>
          </a:xfrm>
          <a:prstGeom prst="rect">
            <a:avLst/>
          </a:prstGeom>
          <a:solidFill>
            <a:srgbClr val="FF0000"/>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b="1" dirty="0">
                <a:solidFill>
                  <a:schemeClr val="tx1"/>
                </a:solidFill>
              </a:rPr>
              <a:t>4</a:t>
            </a:r>
            <a:endParaRPr kumimoji="1" lang="ja-JP" altLang="en-US" b="1">
              <a:solidFill>
                <a:schemeClr val="tx1"/>
              </a:solidFill>
            </a:endParaRPr>
          </a:p>
        </p:txBody>
      </p:sp>
      <p:sp>
        <p:nvSpPr>
          <p:cNvPr id="27" name="テキスト ボックス 26">
            <a:extLst>
              <a:ext uri="{FF2B5EF4-FFF2-40B4-BE49-F238E27FC236}">
                <a16:creationId xmlns:a16="http://schemas.microsoft.com/office/drawing/2014/main" id="{B010D2C1-7D33-4149-81F8-B007D5487FA7}"/>
              </a:ext>
            </a:extLst>
          </p:cNvPr>
          <p:cNvSpPr txBox="1"/>
          <p:nvPr/>
        </p:nvSpPr>
        <p:spPr>
          <a:xfrm>
            <a:off x="3592103" y="5446534"/>
            <a:ext cx="530915" cy="369332"/>
          </a:xfrm>
          <a:prstGeom prst="rect">
            <a:avLst/>
          </a:prstGeom>
          <a:noFill/>
        </p:spPr>
        <p:txBody>
          <a:bodyPr wrap="none" rtlCol="0">
            <a:spAutoFit/>
          </a:bodyPr>
          <a:lstStyle/>
          <a:p>
            <a:r>
              <a:rPr kumimoji="1" lang="ja-JP" altLang="en-US" b="1"/>
              <a:t>・・・</a:t>
            </a:r>
          </a:p>
        </p:txBody>
      </p:sp>
      <p:sp>
        <p:nvSpPr>
          <p:cNvPr id="31" name="テキスト ボックス 30">
            <a:extLst>
              <a:ext uri="{FF2B5EF4-FFF2-40B4-BE49-F238E27FC236}">
                <a16:creationId xmlns:a16="http://schemas.microsoft.com/office/drawing/2014/main" id="{AA7E161E-EFC6-B741-8C72-879A2D49EEF2}"/>
              </a:ext>
            </a:extLst>
          </p:cNvPr>
          <p:cNvSpPr txBox="1"/>
          <p:nvPr/>
        </p:nvSpPr>
        <p:spPr>
          <a:xfrm>
            <a:off x="7248724" y="5422662"/>
            <a:ext cx="530915" cy="369332"/>
          </a:xfrm>
          <a:prstGeom prst="rect">
            <a:avLst/>
          </a:prstGeom>
          <a:noFill/>
        </p:spPr>
        <p:txBody>
          <a:bodyPr wrap="none" rtlCol="0">
            <a:spAutoFit/>
          </a:bodyPr>
          <a:lstStyle/>
          <a:p>
            <a:r>
              <a:rPr kumimoji="1" lang="ja-JP" altLang="en-US" b="1"/>
              <a:t>・・・</a:t>
            </a:r>
          </a:p>
        </p:txBody>
      </p:sp>
      <p:sp>
        <p:nvSpPr>
          <p:cNvPr id="30" name="正方形/長方形 29">
            <a:extLst>
              <a:ext uri="{FF2B5EF4-FFF2-40B4-BE49-F238E27FC236}">
                <a16:creationId xmlns:a16="http://schemas.microsoft.com/office/drawing/2014/main" id="{7E47FC11-D3A1-D243-9899-3050B9A535F4}"/>
              </a:ext>
            </a:extLst>
          </p:cNvPr>
          <p:cNvSpPr/>
          <p:nvPr/>
        </p:nvSpPr>
        <p:spPr>
          <a:xfrm>
            <a:off x="2584673" y="5373928"/>
            <a:ext cx="356260" cy="514545"/>
          </a:xfrm>
          <a:prstGeom prst="rect">
            <a:avLst/>
          </a:prstGeom>
          <a:solidFill>
            <a:srgbClr val="FF0000"/>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b="1" dirty="0">
                <a:solidFill>
                  <a:schemeClr val="tx1"/>
                </a:solidFill>
              </a:rPr>
              <a:t>2</a:t>
            </a:r>
            <a:endParaRPr kumimoji="1" lang="ja-JP" altLang="en-US" b="1">
              <a:solidFill>
                <a:schemeClr val="tx1"/>
              </a:solidFill>
            </a:endParaRPr>
          </a:p>
        </p:txBody>
      </p:sp>
      <p:sp>
        <p:nvSpPr>
          <p:cNvPr id="32" name="テキスト ボックス 31">
            <a:extLst>
              <a:ext uri="{FF2B5EF4-FFF2-40B4-BE49-F238E27FC236}">
                <a16:creationId xmlns:a16="http://schemas.microsoft.com/office/drawing/2014/main" id="{9918F434-5633-874C-AD90-B8BDA0CB7389}"/>
              </a:ext>
            </a:extLst>
          </p:cNvPr>
          <p:cNvSpPr txBox="1"/>
          <p:nvPr/>
        </p:nvSpPr>
        <p:spPr>
          <a:xfrm>
            <a:off x="4261303" y="6350359"/>
            <a:ext cx="1544012" cy="400110"/>
          </a:xfrm>
          <a:prstGeom prst="rect">
            <a:avLst/>
          </a:prstGeom>
          <a:noFill/>
        </p:spPr>
        <p:txBody>
          <a:bodyPr wrap="none" rtlCol="0">
            <a:spAutoFit/>
          </a:bodyPr>
          <a:lstStyle/>
          <a:p>
            <a:r>
              <a:rPr lang="ja-JP" altLang="en-US" sz="2000" b="1">
                <a:solidFill>
                  <a:srgbClr val="00B050"/>
                </a:solidFill>
              </a:rPr>
              <a:t>ページアウト</a:t>
            </a:r>
            <a:endParaRPr kumimoji="1" lang="ja-JP" altLang="en-US" sz="2000" b="1">
              <a:solidFill>
                <a:srgbClr val="00B050"/>
              </a:solidFill>
            </a:endParaRPr>
          </a:p>
        </p:txBody>
      </p:sp>
      <p:cxnSp>
        <p:nvCxnSpPr>
          <p:cNvPr id="34" name="カギ線コネクタ 33">
            <a:extLst>
              <a:ext uri="{FF2B5EF4-FFF2-40B4-BE49-F238E27FC236}">
                <a16:creationId xmlns:a16="http://schemas.microsoft.com/office/drawing/2014/main" id="{AB571A60-4009-794D-B690-A0C2557E1902}"/>
              </a:ext>
            </a:extLst>
          </p:cNvPr>
          <p:cNvCxnSpPr/>
          <p:nvPr/>
        </p:nvCxnSpPr>
        <p:spPr>
          <a:xfrm rot="16200000" flipH="1">
            <a:off x="4193444" y="4073465"/>
            <a:ext cx="12700" cy="3628488"/>
          </a:xfrm>
          <a:prstGeom prst="bentConnector3">
            <a:avLst>
              <a:gd name="adj1" fmla="val 4037835"/>
            </a:avLst>
          </a:prstGeom>
          <a:ln w="34925">
            <a:solidFill>
              <a:srgbClr val="00B050"/>
            </a:solidFill>
            <a:tailEnd type="triangle"/>
          </a:ln>
        </p:spPr>
        <p:style>
          <a:lnRef idx="1">
            <a:schemeClr val="accent1"/>
          </a:lnRef>
          <a:fillRef idx="0">
            <a:schemeClr val="accent1"/>
          </a:fillRef>
          <a:effectRef idx="0">
            <a:schemeClr val="accent1"/>
          </a:effectRef>
          <a:fontRef idx="minor">
            <a:schemeClr val="tx1"/>
          </a:fontRef>
        </p:style>
      </p:cxnSp>
      <p:sp>
        <p:nvSpPr>
          <p:cNvPr id="33" name="正方形/長方形 32">
            <a:extLst>
              <a:ext uri="{FF2B5EF4-FFF2-40B4-BE49-F238E27FC236}">
                <a16:creationId xmlns:a16="http://schemas.microsoft.com/office/drawing/2014/main" id="{98DCA7F8-2D58-AF41-8A54-11AAA2878D30}"/>
              </a:ext>
            </a:extLst>
          </p:cNvPr>
          <p:cNvSpPr/>
          <p:nvPr/>
        </p:nvSpPr>
        <p:spPr>
          <a:xfrm>
            <a:off x="2208747" y="5379514"/>
            <a:ext cx="356260" cy="514545"/>
          </a:xfrm>
          <a:prstGeom prst="rect">
            <a:avLst/>
          </a:prstGeom>
          <a:solidFill>
            <a:srgbClr val="FF0000"/>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b="1" dirty="0">
                <a:solidFill>
                  <a:schemeClr val="tx1"/>
                </a:solidFill>
              </a:rPr>
              <a:t>1</a:t>
            </a:r>
            <a:endParaRPr kumimoji="1" lang="ja-JP" altLang="en-US" b="1">
              <a:solidFill>
                <a:schemeClr val="tx1"/>
              </a:solidFill>
            </a:endParaRPr>
          </a:p>
        </p:txBody>
      </p:sp>
    </p:spTree>
    <p:extLst>
      <p:ext uri="{BB962C8B-B14F-4D97-AF65-F5344CB8AC3E}">
        <p14:creationId xmlns:p14="http://schemas.microsoft.com/office/powerpoint/2010/main" val="28780390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0"/>
                                        </p:tgtEl>
                                        <p:attrNameLst>
                                          <p:attrName>style.visibility</p:attrName>
                                        </p:attrNameLst>
                                      </p:cBhvr>
                                      <p:to>
                                        <p:strVal val="visible"/>
                                      </p:to>
                                    </p:set>
                                    <p:animEffect transition="in" filter="fade">
                                      <p:cBhvr>
                                        <p:cTn id="7" dur="500"/>
                                        <p:tgtEl>
                                          <p:spTgt spid="30"/>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4"/>
                                        </p:tgtEl>
                                        <p:attrNameLst>
                                          <p:attrName>style.visibility</p:attrName>
                                        </p:attrNameLst>
                                      </p:cBhvr>
                                      <p:to>
                                        <p:strVal val="visible"/>
                                      </p:to>
                                    </p:set>
                                    <p:animEffect transition="in" filter="fade">
                                      <p:cBhvr>
                                        <p:cTn id="12" dur="500"/>
                                        <p:tgtEl>
                                          <p:spTgt spid="34"/>
                                        </p:tgtEl>
                                      </p:cBhvr>
                                    </p:animEffect>
                                  </p:childTnLst>
                                </p:cTn>
                              </p:par>
                              <p:par>
                                <p:cTn id="13" presetID="10" presetClass="entr" presetSubtype="0" fill="hold" grpId="0" nodeType="withEffect">
                                  <p:stCondLst>
                                    <p:cond delay="0"/>
                                  </p:stCondLst>
                                  <p:childTnLst>
                                    <p:set>
                                      <p:cBhvr>
                                        <p:cTn id="14" dur="1" fill="hold">
                                          <p:stCondLst>
                                            <p:cond delay="0"/>
                                          </p:stCondLst>
                                        </p:cTn>
                                        <p:tgtEl>
                                          <p:spTgt spid="32"/>
                                        </p:tgtEl>
                                        <p:attrNameLst>
                                          <p:attrName>style.visibility</p:attrName>
                                        </p:attrNameLst>
                                      </p:cBhvr>
                                      <p:to>
                                        <p:strVal val="visible"/>
                                      </p:to>
                                    </p:set>
                                    <p:animEffect transition="in" filter="fade">
                                      <p:cBhvr>
                                        <p:cTn id="15" dur="500"/>
                                        <p:tgtEl>
                                          <p:spTgt spid="32"/>
                                        </p:tgtEl>
                                      </p:cBhvr>
                                    </p:animEffect>
                                  </p:childTnLst>
                                </p:cTn>
                              </p:par>
                            </p:childTnLst>
                          </p:cTn>
                        </p:par>
                      </p:childTnLst>
                    </p:cTn>
                  </p:par>
                  <p:par>
                    <p:cTn id="16" fill="hold">
                      <p:stCondLst>
                        <p:cond delay="indefinite"/>
                      </p:stCondLst>
                      <p:childTnLst>
                        <p:par>
                          <p:cTn id="17" fill="hold">
                            <p:stCondLst>
                              <p:cond delay="0"/>
                            </p:stCondLst>
                            <p:childTnLst>
                              <p:par>
                                <p:cTn id="18" presetID="37" presetClass="path" presetSubtype="0" accel="50000" decel="50000" fill="hold" grpId="0" nodeType="clickEffect">
                                  <p:stCondLst>
                                    <p:cond delay="0"/>
                                  </p:stCondLst>
                                  <p:childTnLst>
                                    <p:animMotion origin="layout" path="M 2.5E-6 3.7037E-6 L 0.10659 0.08055 C 0.12899 0.09884 0.1625 0.10902 0.19739 0.10902 C 0.23715 0.10902 0.26909 0.09884 0.29149 0.08055 L 0.39826 3.7037E-6 " pathEditMode="relative" rAng="0" ptsTypes="AAAAA">
                                      <p:cBhvr>
                                        <p:cTn id="19" dur="2000" fill="hold"/>
                                        <p:tgtEl>
                                          <p:spTgt spid="33"/>
                                        </p:tgtEl>
                                        <p:attrNameLst>
                                          <p:attrName>ppt_x</p:attrName>
                                          <p:attrName>ppt_y</p:attrName>
                                        </p:attrNameLst>
                                      </p:cBhvr>
                                      <p:rCtr x="19913" y="5440"/>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 grpId="0" animBg="1"/>
      <p:bldP spid="32" grpId="0"/>
      <p:bldP spid="33"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162838"/>
            <a:ext cx="8350250" cy="1325563"/>
          </a:xfrm>
        </p:spPr>
        <p:txBody>
          <a:bodyPr/>
          <a:lstStyle/>
          <a:p>
            <a:r>
              <a:rPr lang="en-US" altLang="ja-JP" dirty="0"/>
              <a:t>VM</a:t>
            </a:r>
            <a:r>
              <a:rPr lang="ja-JP" altLang="en-US"/>
              <a:t>と</a:t>
            </a:r>
            <a:r>
              <a:rPr lang="en-US" altLang="ja-JP" dirty="0"/>
              <a:t>OS</a:t>
            </a:r>
            <a:r>
              <a:rPr lang="ja-JP" altLang="en-US"/>
              <a:t>のメモリ管理情報の統合</a:t>
            </a:r>
            <a:endParaRPr lang="ja-JP" altLang="en-US" dirty="0"/>
          </a:p>
        </p:txBody>
      </p:sp>
      <p:sp>
        <p:nvSpPr>
          <p:cNvPr id="3" name="Content Placeholder 2"/>
          <p:cNvSpPr>
            <a:spLocks noGrp="1"/>
          </p:cNvSpPr>
          <p:nvPr>
            <p:ph idx="1"/>
          </p:nvPr>
        </p:nvSpPr>
        <p:spPr/>
        <p:txBody>
          <a:bodyPr/>
          <a:lstStyle/>
          <a:p>
            <a:r>
              <a:rPr lang="ja-JP" altLang="en-US"/>
              <a:t>定期的に</a:t>
            </a:r>
            <a:r>
              <a:rPr lang="en-US" altLang="ja-JP" dirty="0"/>
              <a:t>VM</a:t>
            </a:r>
            <a:r>
              <a:rPr lang="ja-JP" altLang="en-US"/>
              <a:t>内の</a:t>
            </a:r>
            <a:r>
              <a:rPr lang="en-US" altLang="ja-JP" dirty="0"/>
              <a:t>OS</a:t>
            </a:r>
            <a:r>
              <a:rPr lang="ja-JP" altLang="en-US"/>
              <a:t>が管理しているページ情報を取得</a:t>
            </a:r>
            <a:endParaRPr lang="en-US" altLang="ja-JP" dirty="0"/>
          </a:p>
          <a:p>
            <a:pPr lvl="1"/>
            <a:r>
              <a:rPr lang="en-US" altLang="ja-JP" dirty="0"/>
              <a:t>OS</a:t>
            </a:r>
            <a:r>
              <a:rPr lang="ja-JP" altLang="en-US"/>
              <a:t>のページの参照カウンタが</a:t>
            </a:r>
            <a:r>
              <a:rPr lang="en-US" altLang="ja-JP" dirty="0"/>
              <a:t>0</a:t>
            </a:r>
            <a:r>
              <a:rPr lang="ja-JP" altLang="en-US"/>
              <a:t>であれば</a:t>
            </a:r>
            <a:r>
              <a:rPr lang="en-US" altLang="ja-JP" dirty="0"/>
              <a:t>VM</a:t>
            </a:r>
            <a:r>
              <a:rPr lang="ja-JP" altLang="en-US"/>
              <a:t>のページを未使用状態に戻す</a:t>
            </a:r>
            <a:endParaRPr lang="en-US" altLang="ja-JP" dirty="0"/>
          </a:p>
          <a:p>
            <a:pPr lvl="1"/>
            <a:r>
              <a:rPr lang="ja-JP" altLang="en-US"/>
              <a:t>拡張した</a:t>
            </a:r>
            <a:r>
              <a:rPr lang="en-US" altLang="ja-JP" dirty="0" err="1"/>
              <a:t>userfaultfd</a:t>
            </a:r>
            <a:r>
              <a:rPr lang="ja-JP" altLang="en-US"/>
              <a:t>機構を用いて</a:t>
            </a:r>
            <a:r>
              <a:rPr lang="en-US" altLang="ja-JP" dirty="0"/>
              <a:t>VM</a:t>
            </a:r>
            <a:r>
              <a:rPr lang="ja-JP" altLang="en-US"/>
              <a:t>に割り当てられた物理メモリを解放</a:t>
            </a:r>
            <a:endParaRPr lang="en-US" altLang="ja-JP" dirty="0"/>
          </a:p>
          <a:p>
            <a:pPr lvl="1"/>
            <a:r>
              <a:rPr lang="ja-JP" altLang="en-US"/>
              <a:t>整合性を保つため、処理中は</a:t>
            </a:r>
            <a:r>
              <a:rPr lang="en-US" altLang="ja-JP" dirty="0"/>
              <a:t>VM</a:t>
            </a:r>
            <a:r>
              <a:rPr lang="ja-JP" altLang="en-US"/>
              <a:t>の仮想</a:t>
            </a:r>
            <a:r>
              <a:rPr lang="en-US" altLang="ja-JP" dirty="0"/>
              <a:t>CPU</a:t>
            </a:r>
            <a:r>
              <a:rPr lang="ja-JP" altLang="en-US"/>
              <a:t>を一時停止</a:t>
            </a:r>
            <a:endParaRPr lang="en-US" altLang="ja-JP" dirty="0"/>
          </a:p>
        </p:txBody>
      </p:sp>
      <p:sp>
        <p:nvSpPr>
          <p:cNvPr id="5" name="スライド番号プレースホルダー 4">
            <a:extLst>
              <a:ext uri="{FF2B5EF4-FFF2-40B4-BE49-F238E27FC236}">
                <a16:creationId xmlns:a16="http://schemas.microsoft.com/office/drawing/2014/main" id="{0902909A-0FD6-0B4A-B4AE-41511BB2901B}"/>
              </a:ext>
            </a:extLst>
          </p:cNvPr>
          <p:cNvSpPr>
            <a:spLocks noGrp="1"/>
          </p:cNvSpPr>
          <p:nvPr>
            <p:ph type="sldNum" sz="quarter" idx="12"/>
          </p:nvPr>
        </p:nvSpPr>
        <p:spPr/>
        <p:txBody>
          <a:bodyPr/>
          <a:lstStyle/>
          <a:p>
            <a:fld id="{0A8AAA2D-9842-0044-AF36-3F48C3C39054}" type="slidenum">
              <a:rPr kumimoji="1" lang="ja-JP" altLang="en-US" smtClean="0"/>
              <a:t>18</a:t>
            </a:fld>
            <a:endParaRPr kumimoji="1" lang="ja-JP" altLang="en-US"/>
          </a:p>
        </p:txBody>
      </p:sp>
      <p:sp>
        <p:nvSpPr>
          <p:cNvPr id="4" name="角丸四角形 3">
            <a:extLst>
              <a:ext uri="{FF2B5EF4-FFF2-40B4-BE49-F238E27FC236}">
                <a16:creationId xmlns:a16="http://schemas.microsoft.com/office/drawing/2014/main" id="{0D33B8EC-2F30-4843-809F-6AE5F7BDD763}"/>
              </a:ext>
            </a:extLst>
          </p:cNvPr>
          <p:cNvSpPr/>
          <p:nvPr/>
        </p:nvSpPr>
        <p:spPr>
          <a:xfrm>
            <a:off x="918670" y="4555505"/>
            <a:ext cx="7783370" cy="1036404"/>
          </a:xfrm>
          <a:prstGeom prst="roundRect">
            <a:avLst/>
          </a:prstGeom>
          <a:solidFill>
            <a:schemeClr val="accent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kumimoji="1" lang="en-US" altLang="ja-JP" sz="2400" dirty="0">
                <a:solidFill>
                  <a:schemeClr val="tx1"/>
                </a:solidFill>
                <a:latin typeface="+mn-ea"/>
              </a:rPr>
              <a:t>VM</a:t>
            </a:r>
            <a:r>
              <a:rPr kumimoji="1" lang="ja-JP" altLang="en-US" sz="2400" dirty="0">
                <a:solidFill>
                  <a:schemeClr val="tx1"/>
                </a:solidFill>
                <a:latin typeface="+mn-ea"/>
              </a:rPr>
              <a:t>内</a:t>
            </a:r>
            <a:r>
              <a:rPr kumimoji="1" lang="ja-JP" altLang="en-US" sz="2400">
                <a:solidFill>
                  <a:schemeClr val="tx1"/>
                </a:solidFill>
                <a:latin typeface="+mn-ea"/>
              </a:rPr>
              <a:t>の</a:t>
            </a:r>
            <a:r>
              <a:rPr kumimoji="1" lang="en-US" altLang="ja-JP" sz="2400" dirty="0">
                <a:solidFill>
                  <a:schemeClr val="tx1"/>
                </a:solidFill>
                <a:latin typeface="+mn-ea"/>
              </a:rPr>
              <a:t>OS</a:t>
            </a:r>
          </a:p>
          <a:p>
            <a:r>
              <a:rPr lang="ja-JP" altLang="en-US" sz="2400">
                <a:solidFill>
                  <a:schemeClr val="tx1"/>
                </a:solidFill>
                <a:latin typeface="+mn-ea"/>
              </a:rPr>
              <a:t>のメモリ</a:t>
            </a:r>
            <a:endParaRPr kumimoji="1" lang="ja-JP" altLang="en-US" sz="2400">
              <a:solidFill>
                <a:schemeClr val="tx1"/>
              </a:solidFill>
              <a:latin typeface="+mn-ea"/>
            </a:endParaRPr>
          </a:p>
        </p:txBody>
      </p:sp>
      <p:sp>
        <p:nvSpPr>
          <p:cNvPr id="9" name="正方形/長方形 8">
            <a:extLst>
              <a:ext uri="{FF2B5EF4-FFF2-40B4-BE49-F238E27FC236}">
                <a16:creationId xmlns:a16="http://schemas.microsoft.com/office/drawing/2014/main" id="{CFE4B677-2A39-434A-89AE-0FF2E208308B}"/>
              </a:ext>
            </a:extLst>
          </p:cNvPr>
          <p:cNvSpPr/>
          <p:nvPr/>
        </p:nvSpPr>
        <p:spPr>
          <a:xfrm>
            <a:off x="2894138" y="4786818"/>
            <a:ext cx="1014608" cy="540252"/>
          </a:xfrm>
          <a:prstGeom prst="rect">
            <a:avLst/>
          </a:prstGeom>
          <a:solidFill>
            <a:schemeClr val="bg1"/>
          </a:solidFill>
          <a:ln w="317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000" b="1">
                <a:solidFill>
                  <a:schemeClr val="tx1"/>
                </a:solidFill>
                <a:latin typeface="+mn-ea"/>
              </a:rPr>
              <a:t>使用中</a:t>
            </a:r>
            <a:endParaRPr kumimoji="1" lang="ja-JP" altLang="en-US" sz="2000" b="1">
              <a:solidFill>
                <a:schemeClr val="tx1"/>
              </a:solidFill>
              <a:latin typeface="+mn-ea"/>
            </a:endParaRPr>
          </a:p>
        </p:txBody>
      </p:sp>
      <p:sp>
        <p:nvSpPr>
          <p:cNvPr id="10" name="正方形/長方形 9">
            <a:extLst>
              <a:ext uri="{FF2B5EF4-FFF2-40B4-BE49-F238E27FC236}">
                <a16:creationId xmlns:a16="http://schemas.microsoft.com/office/drawing/2014/main" id="{EBE7F0C7-49CF-5243-B774-31BB926F8E1F}"/>
              </a:ext>
            </a:extLst>
          </p:cNvPr>
          <p:cNvSpPr/>
          <p:nvPr/>
        </p:nvSpPr>
        <p:spPr>
          <a:xfrm>
            <a:off x="3908746" y="4786818"/>
            <a:ext cx="1014608" cy="540252"/>
          </a:xfrm>
          <a:prstGeom prst="rect">
            <a:avLst/>
          </a:prstGeom>
          <a:solidFill>
            <a:schemeClr val="bg1"/>
          </a:solidFill>
          <a:ln w="317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000" b="1">
                <a:solidFill>
                  <a:schemeClr val="tx1"/>
                </a:solidFill>
                <a:latin typeface="+mn-ea"/>
              </a:rPr>
              <a:t>未使用</a:t>
            </a:r>
          </a:p>
        </p:txBody>
      </p:sp>
      <p:sp>
        <p:nvSpPr>
          <p:cNvPr id="11" name="正方形/長方形 10">
            <a:extLst>
              <a:ext uri="{FF2B5EF4-FFF2-40B4-BE49-F238E27FC236}">
                <a16:creationId xmlns:a16="http://schemas.microsoft.com/office/drawing/2014/main" id="{F05C7087-D1AE-1C4F-8DA6-3E94C30F5712}"/>
              </a:ext>
            </a:extLst>
          </p:cNvPr>
          <p:cNvSpPr/>
          <p:nvPr/>
        </p:nvSpPr>
        <p:spPr>
          <a:xfrm>
            <a:off x="4923354" y="4786818"/>
            <a:ext cx="1014608" cy="540252"/>
          </a:xfrm>
          <a:prstGeom prst="rect">
            <a:avLst/>
          </a:prstGeom>
          <a:solidFill>
            <a:schemeClr val="bg1"/>
          </a:solidFill>
          <a:ln w="317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000" b="1">
                <a:solidFill>
                  <a:srgbClr val="FF0000"/>
                </a:solidFill>
                <a:latin typeface="+mn-ea"/>
              </a:rPr>
              <a:t>未使用</a:t>
            </a:r>
            <a:endParaRPr kumimoji="1" lang="ja-JP" altLang="en-US" sz="2000" b="1">
              <a:solidFill>
                <a:srgbClr val="FF0000"/>
              </a:solidFill>
              <a:latin typeface="+mn-ea"/>
            </a:endParaRPr>
          </a:p>
        </p:txBody>
      </p:sp>
      <p:sp>
        <p:nvSpPr>
          <p:cNvPr id="12" name="正方形/長方形 11">
            <a:extLst>
              <a:ext uri="{FF2B5EF4-FFF2-40B4-BE49-F238E27FC236}">
                <a16:creationId xmlns:a16="http://schemas.microsoft.com/office/drawing/2014/main" id="{FD952AC9-CCC1-3E45-8A59-90CC07BC8159}"/>
              </a:ext>
            </a:extLst>
          </p:cNvPr>
          <p:cNvSpPr/>
          <p:nvPr/>
        </p:nvSpPr>
        <p:spPr>
          <a:xfrm>
            <a:off x="5937962" y="4786818"/>
            <a:ext cx="1014608" cy="540252"/>
          </a:xfrm>
          <a:prstGeom prst="rect">
            <a:avLst/>
          </a:prstGeom>
          <a:solidFill>
            <a:schemeClr val="bg1"/>
          </a:solidFill>
          <a:ln w="317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000" b="1">
                <a:solidFill>
                  <a:schemeClr val="tx1"/>
                </a:solidFill>
                <a:latin typeface="+mn-ea"/>
              </a:rPr>
              <a:t>使用中</a:t>
            </a:r>
            <a:endParaRPr kumimoji="1" lang="ja-JP" altLang="en-US" sz="2000" b="1">
              <a:solidFill>
                <a:schemeClr val="tx1"/>
              </a:solidFill>
              <a:latin typeface="+mn-ea"/>
            </a:endParaRPr>
          </a:p>
        </p:txBody>
      </p:sp>
      <p:sp>
        <p:nvSpPr>
          <p:cNvPr id="13" name="正方形/長方形 12">
            <a:extLst>
              <a:ext uri="{FF2B5EF4-FFF2-40B4-BE49-F238E27FC236}">
                <a16:creationId xmlns:a16="http://schemas.microsoft.com/office/drawing/2014/main" id="{D021BE7B-0D42-494F-93F4-5FCF3191E1E4}"/>
              </a:ext>
            </a:extLst>
          </p:cNvPr>
          <p:cNvSpPr/>
          <p:nvPr/>
        </p:nvSpPr>
        <p:spPr>
          <a:xfrm>
            <a:off x="6952570" y="4786818"/>
            <a:ext cx="1014608" cy="540252"/>
          </a:xfrm>
          <a:prstGeom prst="rect">
            <a:avLst/>
          </a:prstGeom>
          <a:solidFill>
            <a:schemeClr val="bg1"/>
          </a:solidFill>
          <a:ln w="317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000" b="1">
                <a:solidFill>
                  <a:schemeClr val="tx1"/>
                </a:solidFill>
                <a:latin typeface="+mn-ea"/>
              </a:rPr>
              <a:t>未使用</a:t>
            </a:r>
            <a:endParaRPr kumimoji="1" lang="ja-JP" altLang="en-US" sz="2000" b="1">
              <a:solidFill>
                <a:schemeClr val="tx1"/>
              </a:solidFill>
              <a:latin typeface="+mn-ea"/>
            </a:endParaRPr>
          </a:p>
        </p:txBody>
      </p:sp>
      <p:sp>
        <p:nvSpPr>
          <p:cNvPr id="14" name="正方形/長方形 13">
            <a:extLst>
              <a:ext uri="{FF2B5EF4-FFF2-40B4-BE49-F238E27FC236}">
                <a16:creationId xmlns:a16="http://schemas.microsoft.com/office/drawing/2014/main" id="{8E00751A-F3E5-A746-92E9-FFD80CDD78DA}"/>
              </a:ext>
            </a:extLst>
          </p:cNvPr>
          <p:cNvSpPr/>
          <p:nvPr/>
        </p:nvSpPr>
        <p:spPr>
          <a:xfrm>
            <a:off x="2894138" y="6010935"/>
            <a:ext cx="1014608" cy="540252"/>
          </a:xfrm>
          <a:prstGeom prst="rect">
            <a:avLst/>
          </a:prstGeom>
          <a:solidFill>
            <a:schemeClr val="bg1"/>
          </a:solidFill>
          <a:ln w="317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2000" b="1" dirty="0">
                <a:solidFill>
                  <a:schemeClr val="tx1"/>
                </a:solidFill>
                <a:latin typeface="+mn-ea"/>
              </a:rPr>
              <a:t>1</a:t>
            </a:r>
            <a:endParaRPr kumimoji="1" lang="ja-JP" altLang="en-US" sz="2000" b="1">
              <a:solidFill>
                <a:schemeClr val="tx1"/>
              </a:solidFill>
              <a:latin typeface="+mn-ea"/>
            </a:endParaRPr>
          </a:p>
        </p:txBody>
      </p:sp>
      <p:sp>
        <p:nvSpPr>
          <p:cNvPr id="15" name="正方形/長方形 14">
            <a:extLst>
              <a:ext uri="{FF2B5EF4-FFF2-40B4-BE49-F238E27FC236}">
                <a16:creationId xmlns:a16="http://schemas.microsoft.com/office/drawing/2014/main" id="{5DAB3BC0-42FB-F04C-90C1-01A3CB33186F}"/>
              </a:ext>
            </a:extLst>
          </p:cNvPr>
          <p:cNvSpPr/>
          <p:nvPr/>
        </p:nvSpPr>
        <p:spPr>
          <a:xfrm>
            <a:off x="3908746" y="6010935"/>
            <a:ext cx="1014608" cy="540252"/>
          </a:xfrm>
          <a:prstGeom prst="rect">
            <a:avLst/>
          </a:prstGeom>
          <a:solidFill>
            <a:schemeClr val="bg1"/>
          </a:solidFill>
          <a:ln w="317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2000" b="1" dirty="0">
                <a:solidFill>
                  <a:schemeClr val="tx1"/>
                </a:solidFill>
                <a:latin typeface="+mn-ea"/>
              </a:rPr>
              <a:t>0</a:t>
            </a:r>
            <a:endParaRPr kumimoji="1" lang="ja-JP" altLang="en-US" sz="2000" b="1">
              <a:solidFill>
                <a:schemeClr val="tx1"/>
              </a:solidFill>
              <a:latin typeface="+mn-ea"/>
            </a:endParaRPr>
          </a:p>
        </p:txBody>
      </p:sp>
      <p:sp>
        <p:nvSpPr>
          <p:cNvPr id="16" name="正方形/長方形 15">
            <a:extLst>
              <a:ext uri="{FF2B5EF4-FFF2-40B4-BE49-F238E27FC236}">
                <a16:creationId xmlns:a16="http://schemas.microsoft.com/office/drawing/2014/main" id="{CBEA8DA8-0FD9-5C4D-9ED3-D4F1CADACA3E}"/>
              </a:ext>
            </a:extLst>
          </p:cNvPr>
          <p:cNvSpPr/>
          <p:nvPr/>
        </p:nvSpPr>
        <p:spPr>
          <a:xfrm>
            <a:off x="4923354" y="6010935"/>
            <a:ext cx="1014608" cy="540252"/>
          </a:xfrm>
          <a:prstGeom prst="rect">
            <a:avLst/>
          </a:prstGeom>
          <a:solidFill>
            <a:schemeClr val="bg1"/>
          </a:solidFill>
          <a:ln w="317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2000" b="1" dirty="0">
                <a:solidFill>
                  <a:srgbClr val="FF0000"/>
                </a:solidFill>
                <a:latin typeface="+mn-ea"/>
              </a:rPr>
              <a:t>1</a:t>
            </a:r>
            <a:endParaRPr kumimoji="1" lang="ja-JP" altLang="en-US" sz="2000" b="1">
              <a:solidFill>
                <a:srgbClr val="FF0000"/>
              </a:solidFill>
              <a:latin typeface="+mn-ea"/>
            </a:endParaRPr>
          </a:p>
        </p:txBody>
      </p:sp>
      <p:sp>
        <p:nvSpPr>
          <p:cNvPr id="17" name="正方形/長方形 16">
            <a:extLst>
              <a:ext uri="{FF2B5EF4-FFF2-40B4-BE49-F238E27FC236}">
                <a16:creationId xmlns:a16="http://schemas.microsoft.com/office/drawing/2014/main" id="{5B690E96-3D36-F04A-8805-617804FE4082}"/>
              </a:ext>
            </a:extLst>
          </p:cNvPr>
          <p:cNvSpPr/>
          <p:nvPr/>
        </p:nvSpPr>
        <p:spPr>
          <a:xfrm>
            <a:off x="5937962" y="6010935"/>
            <a:ext cx="1014608" cy="540252"/>
          </a:xfrm>
          <a:prstGeom prst="rect">
            <a:avLst/>
          </a:prstGeom>
          <a:solidFill>
            <a:schemeClr val="bg1"/>
          </a:solidFill>
          <a:ln w="317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2000" b="1" dirty="0">
                <a:solidFill>
                  <a:schemeClr val="tx1"/>
                </a:solidFill>
                <a:latin typeface="+mn-ea"/>
              </a:rPr>
              <a:t>1</a:t>
            </a:r>
            <a:endParaRPr kumimoji="1" lang="ja-JP" altLang="en-US" sz="2000" b="1">
              <a:solidFill>
                <a:schemeClr val="tx1"/>
              </a:solidFill>
              <a:latin typeface="+mn-ea"/>
            </a:endParaRPr>
          </a:p>
        </p:txBody>
      </p:sp>
      <p:sp>
        <p:nvSpPr>
          <p:cNvPr id="18" name="正方形/長方形 17">
            <a:extLst>
              <a:ext uri="{FF2B5EF4-FFF2-40B4-BE49-F238E27FC236}">
                <a16:creationId xmlns:a16="http://schemas.microsoft.com/office/drawing/2014/main" id="{25DD07D8-66CB-2343-BA80-9B1BE919D5AD}"/>
              </a:ext>
            </a:extLst>
          </p:cNvPr>
          <p:cNvSpPr/>
          <p:nvPr/>
        </p:nvSpPr>
        <p:spPr>
          <a:xfrm>
            <a:off x="6952570" y="6010935"/>
            <a:ext cx="1014608" cy="540252"/>
          </a:xfrm>
          <a:prstGeom prst="rect">
            <a:avLst/>
          </a:prstGeom>
          <a:solidFill>
            <a:schemeClr val="bg1"/>
          </a:solidFill>
          <a:ln w="317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2000" b="1" dirty="0">
                <a:solidFill>
                  <a:schemeClr val="tx1"/>
                </a:solidFill>
                <a:latin typeface="+mn-ea"/>
              </a:rPr>
              <a:t>0</a:t>
            </a:r>
            <a:endParaRPr kumimoji="1" lang="ja-JP" altLang="en-US" sz="2000" b="1">
              <a:solidFill>
                <a:schemeClr val="tx1"/>
              </a:solidFill>
              <a:latin typeface="+mn-ea"/>
            </a:endParaRPr>
          </a:p>
        </p:txBody>
      </p:sp>
      <p:sp>
        <p:nvSpPr>
          <p:cNvPr id="19" name="テキスト ボックス 18">
            <a:extLst>
              <a:ext uri="{FF2B5EF4-FFF2-40B4-BE49-F238E27FC236}">
                <a16:creationId xmlns:a16="http://schemas.microsoft.com/office/drawing/2014/main" id="{4F50199E-6478-F646-917B-2DA7C2AA4FD8}"/>
              </a:ext>
            </a:extLst>
          </p:cNvPr>
          <p:cNvSpPr txBox="1"/>
          <p:nvPr/>
        </p:nvSpPr>
        <p:spPr>
          <a:xfrm>
            <a:off x="581656" y="6081006"/>
            <a:ext cx="2048959" cy="400110"/>
          </a:xfrm>
          <a:prstGeom prst="rect">
            <a:avLst/>
          </a:prstGeom>
          <a:noFill/>
        </p:spPr>
        <p:txBody>
          <a:bodyPr wrap="none" rtlCol="0">
            <a:spAutoFit/>
          </a:bodyPr>
          <a:lstStyle/>
          <a:p>
            <a:r>
              <a:rPr lang="ja-JP" altLang="en-US" sz="2000">
                <a:latin typeface="+mn-ea"/>
              </a:rPr>
              <a:t>使用</a:t>
            </a:r>
            <a:r>
              <a:rPr kumimoji="1" lang="ja-JP" altLang="en-US" sz="2000">
                <a:latin typeface="+mn-ea"/>
              </a:rPr>
              <a:t>ビットマップ：</a:t>
            </a:r>
          </a:p>
        </p:txBody>
      </p:sp>
      <p:cxnSp>
        <p:nvCxnSpPr>
          <p:cNvPr id="23" name="直線矢印コネクタ 22">
            <a:extLst>
              <a:ext uri="{FF2B5EF4-FFF2-40B4-BE49-F238E27FC236}">
                <a16:creationId xmlns:a16="http://schemas.microsoft.com/office/drawing/2014/main" id="{563BECAF-741B-B24F-BB21-7EDECCC982BD}"/>
              </a:ext>
            </a:extLst>
          </p:cNvPr>
          <p:cNvCxnSpPr>
            <a:stCxn id="11" idx="2"/>
            <a:endCxn id="16" idx="0"/>
          </p:cNvCxnSpPr>
          <p:nvPr/>
        </p:nvCxnSpPr>
        <p:spPr>
          <a:xfrm>
            <a:off x="5430658" y="5327070"/>
            <a:ext cx="0" cy="683865"/>
          </a:xfrm>
          <a:prstGeom prst="straightConnector1">
            <a:avLst/>
          </a:prstGeom>
          <a:ln w="47625">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25" name="テキスト ボックス 24">
            <a:extLst>
              <a:ext uri="{FF2B5EF4-FFF2-40B4-BE49-F238E27FC236}">
                <a16:creationId xmlns:a16="http://schemas.microsoft.com/office/drawing/2014/main" id="{3283B272-5738-2E48-A1B1-4F9E58F2FF0C}"/>
              </a:ext>
            </a:extLst>
          </p:cNvPr>
          <p:cNvSpPr txBox="1"/>
          <p:nvPr/>
        </p:nvSpPr>
        <p:spPr>
          <a:xfrm>
            <a:off x="5619182" y="5591909"/>
            <a:ext cx="1144865" cy="400110"/>
          </a:xfrm>
          <a:prstGeom prst="rect">
            <a:avLst/>
          </a:prstGeom>
          <a:noFill/>
        </p:spPr>
        <p:txBody>
          <a:bodyPr wrap="none" rtlCol="0">
            <a:spAutoFit/>
          </a:bodyPr>
          <a:lstStyle/>
          <a:p>
            <a:r>
              <a:rPr kumimoji="1" lang="ja-JP" altLang="en-US" sz="2000">
                <a:solidFill>
                  <a:srgbClr val="FF0000"/>
                </a:solidFill>
                <a:latin typeface="+mn-ea"/>
              </a:rPr>
              <a:t>書き換え</a:t>
            </a:r>
          </a:p>
        </p:txBody>
      </p:sp>
      <p:sp>
        <p:nvSpPr>
          <p:cNvPr id="21" name="正方形/長方形 20">
            <a:extLst>
              <a:ext uri="{FF2B5EF4-FFF2-40B4-BE49-F238E27FC236}">
                <a16:creationId xmlns:a16="http://schemas.microsoft.com/office/drawing/2014/main" id="{C2D27B44-7D39-4946-B59C-3B94084C397C}"/>
              </a:ext>
            </a:extLst>
          </p:cNvPr>
          <p:cNvSpPr/>
          <p:nvPr/>
        </p:nvSpPr>
        <p:spPr>
          <a:xfrm>
            <a:off x="4923354" y="6012971"/>
            <a:ext cx="1014608" cy="540252"/>
          </a:xfrm>
          <a:prstGeom prst="rect">
            <a:avLst/>
          </a:prstGeom>
          <a:solidFill>
            <a:schemeClr val="bg1"/>
          </a:solidFill>
          <a:ln w="317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2000" b="1" dirty="0">
                <a:solidFill>
                  <a:srgbClr val="FF0000"/>
                </a:solidFill>
                <a:latin typeface="+mn-ea"/>
              </a:rPr>
              <a:t>0</a:t>
            </a:r>
            <a:endParaRPr kumimoji="1" lang="ja-JP" altLang="en-US" sz="2000" b="1">
              <a:solidFill>
                <a:srgbClr val="FF0000"/>
              </a:solidFill>
              <a:latin typeface="+mn-ea"/>
            </a:endParaRPr>
          </a:p>
        </p:txBody>
      </p:sp>
      <p:sp>
        <p:nvSpPr>
          <p:cNvPr id="22" name="テキスト ボックス 21">
            <a:extLst>
              <a:ext uri="{FF2B5EF4-FFF2-40B4-BE49-F238E27FC236}">
                <a16:creationId xmlns:a16="http://schemas.microsoft.com/office/drawing/2014/main" id="{36BBE75B-34FA-FE4B-B3A1-C8CE5C3D0A0D}"/>
              </a:ext>
            </a:extLst>
          </p:cNvPr>
          <p:cNvSpPr txBox="1"/>
          <p:nvPr/>
        </p:nvSpPr>
        <p:spPr>
          <a:xfrm>
            <a:off x="8017638" y="4889041"/>
            <a:ext cx="530915" cy="369332"/>
          </a:xfrm>
          <a:prstGeom prst="rect">
            <a:avLst/>
          </a:prstGeom>
          <a:noFill/>
        </p:spPr>
        <p:txBody>
          <a:bodyPr wrap="none" rtlCol="0">
            <a:spAutoFit/>
          </a:bodyPr>
          <a:lstStyle/>
          <a:p>
            <a:r>
              <a:rPr kumimoji="1" lang="ja-JP" altLang="en-US" b="1"/>
              <a:t>・・・</a:t>
            </a:r>
          </a:p>
        </p:txBody>
      </p:sp>
      <p:sp>
        <p:nvSpPr>
          <p:cNvPr id="24" name="テキスト ボックス 23">
            <a:extLst>
              <a:ext uri="{FF2B5EF4-FFF2-40B4-BE49-F238E27FC236}">
                <a16:creationId xmlns:a16="http://schemas.microsoft.com/office/drawing/2014/main" id="{DBB9D690-DA12-3A4A-BA0A-6C9B106B7779}"/>
              </a:ext>
            </a:extLst>
          </p:cNvPr>
          <p:cNvSpPr txBox="1"/>
          <p:nvPr/>
        </p:nvSpPr>
        <p:spPr>
          <a:xfrm>
            <a:off x="8017637" y="6096395"/>
            <a:ext cx="530915" cy="369332"/>
          </a:xfrm>
          <a:prstGeom prst="rect">
            <a:avLst/>
          </a:prstGeom>
          <a:noFill/>
        </p:spPr>
        <p:txBody>
          <a:bodyPr wrap="none" rtlCol="0">
            <a:spAutoFit/>
          </a:bodyPr>
          <a:lstStyle/>
          <a:p>
            <a:r>
              <a:rPr kumimoji="1" lang="ja-JP" altLang="en-US" b="1"/>
              <a:t>・・・</a:t>
            </a:r>
          </a:p>
        </p:txBody>
      </p:sp>
    </p:spTree>
    <p:extLst>
      <p:ext uri="{BB962C8B-B14F-4D97-AF65-F5344CB8AC3E}">
        <p14:creationId xmlns:p14="http://schemas.microsoft.com/office/powerpoint/2010/main" val="8892281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nodeType="clickEffect">
                                  <p:stCondLst>
                                    <p:cond delay="0"/>
                                  </p:stCondLst>
                                  <p:childTnLst>
                                    <p:set>
                                      <p:cBhvr>
                                        <p:cTn id="6" dur="1" fill="hold">
                                          <p:stCondLst>
                                            <p:cond delay="0"/>
                                          </p:stCondLst>
                                        </p:cTn>
                                        <p:tgtEl>
                                          <p:spTgt spid="23"/>
                                        </p:tgtEl>
                                        <p:attrNameLst>
                                          <p:attrName>style.visibility</p:attrName>
                                        </p:attrNameLst>
                                      </p:cBhvr>
                                      <p:to>
                                        <p:strVal val="visible"/>
                                      </p:to>
                                    </p:set>
                                    <p:animEffect transition="in" filter="randombar(horizontal)">
                                      <p:cBhvr>
                                        <p:cTn id="7" dur="500"/>
                                        <p:tgtEl>
                                          <p:spTgt spid="23"/>
                                        </p:tgtEl>
                                      </p:cBhvr>
                                    </p:animEffect>
                                  </p:childTnLst>
                                </p:cTn>
                              </p:par>
                              <p:par>
                                <p:cTn id="8" presetID="14" presetClass="entr" presetSubtype="10" fill="hold" grpId="0" nodeType="withEffect">
                                  <p:stCondLst>
                                    <p:cond delay="0"/>
                                  </p:stCondLst>
                                  <p:childTnLst>
                                    <p:set>
                                      <p:cBhvr>
                                        <p:cTn id="9" dur="1" fill="hold">
                                          <p:stCondLst>
                                            <p:cond delay="0"/>
                                          </p:stCondLst>
                                        </p:cTn>
                                        <p:tgtEl>
                                          <p:spTgt spid="25"/>
                                        </p:tgtEl>
                                        <p:attrNameLst>
                                          <p:attrName>style.visibility</p:attrName>
                                        </p:attrNameLst>
                                      </p:cBhvr>
                                      <p:to>
                                        <p:strVal val="visible"/>
                                      </p:to>
                                    </p:set>
                                    <p:animEffect transition="in" filter="randombar(horizontal)">
                                      <p:cBhvr>
                                        <p:cTn id="10" dur="500"/>
                                        <p:tgtEl>
                                          <p:spTgt spid="25"/>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21"/>
                                        </p:tgtEl>
                                        <p:attrNameLst>
                                          <p:attrName>style.visibility</p:attrName>
                                        </p:attrNameLst>
                                      </p:cBhvr>
                                      <p:to>
                                        <p:strVal val="visible"/>
                                      </p:to>
                                    </p:set>
                                    <p:animEffect transition="in" filter="fade">
                                      <p:cBhvr>
                                        <p:cTn id="15" dur="500"/>
                                        <p:tgtEl>
                                          <p:spTgt spid="2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 grpId="0"/>
      <p:bldP spid="21"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4AD840-BEBA-DF45-8B3B-AEA51B11DE7F}"/>
              </a:ext>
            </a:extLst>
          </p:cNvPr>
          <p:cNvSpPr>
            <a:spLocks noGrp="1"/>
          </p:cNvSpPr>
          <p:nvPr>
            <p:ph type="title"/>
          </p:nvPr>
        </p:nvSpPr>
        <p:spPr/>
        <p:txBody>
          <a:bodyPr/>
          <a:lstStyle/>
          <a:p>
            <a:r>
              <a:rPr lang="ja-JP" altLang="en-US"/>
              <a:t>透過的な</a:t>
            </a:r>
            <a:r>
              <a:rPr lang="en-US" altLang="ja-JP" dirty="0"/>
              <a:t>OS</a:t>
            </a:r>
            <a:r>
              <a:rPr lang="ja-JP" altLang="en-US"/>
              <a:t>データの取得</a:t>
            </a:r>
            <a:endParaRPr lang="en-US" dirty="0"/>
          </a:p>
        </p:txBody>
      </p:sp>
      <p:sp>
        <p:nvSpPr>
          <p:cNvPr id="3" name="Content Placeholder 2">
            <a:extLst>
              <a:ext uri="{FF2B5EF4-FFF2-40B4-BE49-F238E27FC236}">
                <a16:creationId xmlns:a16="http://schemas.microsoft.com/office/drawing/2014/main" id="{5AD481A7-0C64-1144-944E-D303AFD5E970}"/>
              </a:ext>
            </a:extLst>
          </p:cNvPr>
          <p:cNvSpPr>
            <a:spLocks noGrp="1"/>
          </p:cNvSpPr>
          <p:nvPr>
            <p:ph idx="1"/>
          </p:nvPr>
        </p:nvSpPr>
        <p:spPr/>
        <p:txBody>
          <a:bodyPr/>
          <a:lstStyle/>
          <a:p>
            <a:r>
              <a:rPr lang="en-US" dirty="0"/>
              <a:t>LLView [</a:t>
            </a:r>
            <a:r>
              <a:rPr lang="ja-JP" altLang="en-US"/>
              <a:t>尾崎ら</a:t>
            </a:r>
            <a:r>
              <a:rPr lang="en-US" altLang="ja-JP" dirty="0"/>
              <a:t>'18]</a:t>
            </a:r>
            <a:r>
              <a:rPr lang="ja-JP" altLang="en-US"/>
              <a:t>を用いて</a:t>
            </a:r>
            <a:r>
              <a:rPr lang="en-US" altLang="ja-JP" dirty="0"/>
              <a:t>OS</a:t>
            </a:r>
            <a:r>
              <a:rPr lang="ja-JP" altLang="en-US"/>
              <a:t>のページの参照カウンタを</a:t>
            </a:r>
            <a:r>
              <a:rPr lang="en-US" altLang="ja-JP" dirty="0"/>
              <a:t>VM</a:t>
            </a:r>
            <a:r>
              <a:rPr lang="ja-JP" altLang="en-US"/>
              <a:t>の外から透過的に取得</a:t>
            </a:r>
            <a:endParaRPr lang="en-US" altLang="ja-JP" dirty="0"/>
          </a:p>
          <a:p>
            <a:pPr lvl="1"/>
            <a:r>
              <a:rPr lang="en-US" altLang="ja-JP" dirty="0"/>
              <a:t>LLView</a:t>
            </a:r>
            <a:r>
              <a:rPr lang="ja-JP" altLang="en-US"/>
              <a:t>：</a:t>
            </a:r>
            <a:r>
              <a:rPr lang="en-US" altLang="ja-JP" dirty="0"/>
              <a:t>VM</a:t>
            </a:r>
            <a:r>
              <a:rPr lang="ja-JP" altLang="en-US"/>
              <a:t>イントロスペクションを用いて</a:t>
            </a:r>
            <a:r>
              <a:rPr lang="en-US" altLang="ja-JP" dirty="0"/>
              <a:t>VM</a:t>
            </a:r>
            <a:r>
              <a:rPr lang="ja-JP" altLang="en-US"/>
              <a:t>内の</a:t>
            </a:r>
            <a:r>
              <a:rPr lang="en-US" altLang="ja-JP" dirty="0"/>
              <a:t>OS</a:t>
            </a:r>
            <a:r>
              <a:rPr lang="ja-JP" altLang="en-US"/>
              <a:t>データを容易に取得するためのフレームワーク</a:t>
            </a:r>
            <a:endParaRPr lang="en-US" altLang="ja-JP" dirty="0"/>
          </a:p>
          <a:p>
            <a:pPr lvl="1"/>
            <a:r>
              <a:rPr lang="en-US" dirty="0"/>
              <a:t>Linux</a:t>
            </a:r>
            <a:r>
              <a:rPr lang="ja-JP" altLang="en-US"/>
              <a:t>のヘッダファイルを用いてプログラムを記述</a:t>
            </a:r>
            <a:endParaRPr lang="en-US" altLang="ja-JP" dirty="0"/>
          </a:p>
          <a:p>
            <a:pPr lvl="2"/>
            <a:r>
              <a:rPr lang="ja-JP" altLang="en-US"/>
              <a:t>ページ構造体にアクセス</a:t>
            </a:r>
            <a:endParaRPr lang="en-US" altLang="ja-JP" dirty="0"/>
          </a:p>
          <a:p>
            <a:pPr lvl="1"/>
            <a:r>
              <a:rPr lang="ja-JP" altLang="en-US"/>
              <a:t>コンパイルして生成されたビットコードを変換</a:t>
            </a:r>
            <a:endParaRPr lang="en-US" altLang="ja-JP" dirty="0"/>
          </a:p>
          <a:p>
            <a:pPr lvl="2"/>
            <a:r>
              <a:rPr lang="en-US" dirty="0"/>
              <a:t>load</a:t>
            </a:r>
            <a:r>
              <a:rPr lang="ja-JP" altLang="en-US"/>
              <a:t>命令で</a:t>
            </a:r>
            <a:r>
              <a:rPr lang="en-US" altLang="ja-JP" dirty="0"/>
              <a:t>VM</a:t>
            </a:r>
            <a:r>
              <a:rPr lang="ja-JP" altLang="en-US"/>
              <a:t>内のメモリにアクセスさせる</a:t>
            </a:r>
            <a:endParaRPr lang="en-US" dirty="0"/>
          </a:p>
        </p:txBody>
      </p:sp>
      <p:sp>
        <p:nvSpPr>
          <p:cNvPr id="4" name="Slide Number Placeholder 3">
            <a:extLst>
              <a:ext uri="{FF2B5EF4-FFF2-40B4-BE49-F238E27FC236}">
                <a16:creationId xmlns:a16="http://schemas.microsoft.com/office/drawing/2014/main" id="{FAAC6659-0A97-CA42-BAD4-920858FBE184}"/>
              </a:ext>
            </a:extLst>
          </p:cNvPr>
          <p:cNvSpPr>
            <a:spLocks noGrp="1"/>
          </p:cNvSpPr>
          <p:nvPr>
            <p:ph type="sldNum" sz="quarter" idx="12"/>
          </p:nvPr>
        </p:nvSpPr>
        <p:spPr/>
        <p:txBody>
          <a:bodyPr/>
          <a:lstStyle/>
          <a:p>
            <a:fld id="{0A8AAA2D-9842-0044-AF36-3F48C3C39054}" type="slidenum">
              <a:rPr lang="ja-JP" altLang="en-US" smtClean="0"/>
              <a:pPr/>
              <a:t>19</a:t>
            </a:fld>
            <a:endParaRPr lang="ja-JP" altLang="en-US"/>
          </a:p>
        </p:txBody>
      </p:sp>
      <p:sp>
        <p:nvSpPr>
          <p:cNvPr id="5" name="TextBox 4">
            <a:extLst>
              <a:ext uri="{FF2B5EF4-FFF2-40B4-BE49-F238E27FC236}">
                <a16:creationId xmlns:a16="http://schemas.microsoft.com/office/drawing/2014/main" id="{AA2195BB-9F8E-2B46-969D-D41525B36984}"/>
              </a:ext>
            </a:extLst>
          </p:cNvPr>
          <p:cNvSpPr txBox="1"/>
          <p:nvPr/>
        </p:nvSpPr>
        <p:spPr>
          <a:xfrm>
            <a:off x="1719711" y="4986528"/>
            <a:ext cx="5974713" cy="1200329"/>
          </a:xfrm>
          <a:prstGeom prst="rect">
            <a:avLst/>
          </a:prstGeom>
          <a:noFill/>
          <a:ln>
            <a:solidFill>
              <a:srgbClr val="0070C0"/>
            </a:solidFill>
          </a:ln>
        </p:spPr>
        <p:txBody>
          <a:bodyPr wrap="none" rtlCol="0">
            <a:spAutoFit/>
          </a:bodyPr>
          <a:lstStyle/>
          <a:p>
            <a:r>
              <a:rPr lang="en-US" b="1" dirty="0">
                <a:latin typeface="Courier New" panose="02070309020205020404" pitchFamily="49" charset="0"/>
                <a:cs typeface="Courier New" panose="02070309020205020404" pitchFamily="49" charset="0"/>
              </a:rPr>
              <a:t>for (</a:t>
            </a:r>
            <a:r>
              <a:rPr lang="en-US" b="1" dirty="0" err="1">
                <a:latin typeface="Courier New" panose="02070309020205020404" pitchFamily="49" charset="0"/>
                <a:cs typeface="Courier New" panose="02070309020205020404" pitchFamily="49" charset="0"/>
              </a:rPr>
              <a:t>pfn</a:t>
            </a:r>
            <a:r>
              <a:rPr lang="en-US" b="1" dirty="0">
                <a:latin typeface="Courier New" panose="02070309020205020404" pitchFamily="49" charset="0"/>
                <a:cs typeface="Courier New" panose="02070309020205020404" pitchFamily="49" charset="0"/>
              </a:rPr>
              <a:t> = 0; </a:t>
            </a:r>
            <a:r>
              <a:rPr lang="en-US" b="1" dirty="0" err="1">
                <a:latin typeface="Courier New" panose="02070309020205020404" pitchFamily="49" charset="0"/>
                <a:cs typeface="Courier New" panose="02070309020205020404" pitchFamily="49" charset="0"/>
              </a:rPr>
              <a:t>pfn</a:t>
            </a:r>
            <a:r>
              <a:rPr lang="en-US" b="1" dirty="0">
                <a:latin typeface="Courier New" panose="02070309020205020404" pitchFamily="49" charset="0"/>
                <a:cs typeface="Courier New" panose="02070309020205020404" pitchFamily="49" charset="0"/>
              </a:rPr>
              <a:t> &lt; </a:t>
            </a:r>
            <a:r>
              <a:rPr lang="en-US" b="1" dirty="0" err="1">
                <a:latin typeface="Courier New" panose="02070309020205020404" pitchFamily="49" charset="0"/>
                <a:cs typeface="Courier New" panose="02070309020205020404" pitchFamily="49" charset="0"/>
              </a:rPr>
              <a:t>max_pfn</a:t>
            </a:r>
            <a:r>
              <a:rPr lang="en-US" b="1" dirty="0">
                <a:latin typeface="Courier New" panose="02070309020205020404" pitchFamily="49" charset="0"/>
                <a:cs typeface="Courier New" panose="02070309020205020404" pitchFamily="49" charset="0"/>
              </a:rPr>
              <a:t>; </a:t>
            </a:r>
            <a:r>
              <a:rPr lang="en-US" b="1" dirty="0" err="1">
                <a:latin typeface="Courier New" panose="02070309020205020404" pitchFamily="49" charset="0"/>
                <a:cs typeface="Courier New" panose="02070309020205020404" pitchFamily="49" charset="0"/>
              </a:rPr>
              <a:t>pfn</a:t>
            </a:r>
            <a:r>
              <a:rPr lang="en-US" b="1" dirty="0">
                <a:latin typeface="Courier New" panose="02070309020205020404" pitchFamily="49" charset="0"/>
                <a:cs typeface="Courier New" panose="02070309020205020404" pitchFamily="49" charset="0"/>
              </a:rPr>
              <a:t>++) {</a:t>
            </a:r>
          </a:p>
          <a:p>
            <a:r>
              <a:rPr lang="en-US" b="1" dirty="0">
                <a:latin typeface="Courier New" panose="02070309020205020404" pitchFamily="49" charset="0"/>
                <a:cs typeface="Courier New" panose="02070309020205020404" pitchFamily="49" charset="0"/>
              </a:rPr>
              <a:t>    page = </a:t>
            </a:r>
            <a:r>
              <a:rPr lang="en-US" b="1" dirty="0" err="1">
                <a:latin typeface="Courier New" panose="02070309020205020404" pitchFamily="49" charset="0"/>
                <a:cs typeface="Courier New" panose="02070309020205020404" pitchFamily="49" charset="0"/>
              </a:rPr>
              <a:t>pfn_to_page</a:t>
            </a:r>
            <a:r>
              <a:rPr lang="en-US" b="1" dirty="0">
                <a:latin typeface="Courier New" panose="02070309020205020404" pitchFamily="49" charset="0"/>
                <a:cs typeface="Courier New" panose="02070309020205020404" pitchFamily="49" charset="0"/>
              </a:rPr>
              <a:t>(</a:t>
            </a:r>
            <a:r>
              <a:rPr lang="en-US" b="1" dirty="0" err="1">
                <a:latin typeface="Courier New" panose="02070309020205020404" pitchFamily="49" charset="0"/>
                <a:cs typeface="Courier New" panose="02070309020205020404" pitchFamily="49" charset="0"/>
              </a:rPr>
              <a:t>pfn</a:t>
            </a:r>
            <a:r>
              <a:rPr lang="en-US" b="1" dirty="0">
                <a:latin typeface="Courier New" panose="02070309020205020404" pitchFamily="49" charset="0"/>
                <a:cs typeface="Courier New" panose="02070309020205020404" pitchFamily="49" charset="0"/>
              </a:rPr>
              <a:t>);</a:t>
            </a:r>
          </a:p>
          <a:p>
            <a:r>
              <a:rPr lang="en-US" b="1" dirty="0">
                <a:latin typeface="Courier New" panose="02070309020205020404" pitchFamily="49" charset="0"/>
                <a:cs typeface="Courier New" panose="02070309020205020404" pitchFamily="49" charset="0"/>
              </a:rPr>
              <a:t>    count = </a:t>
            </a:r>
            <a:r>
              <a:rPr lang="en-US" b="1" dirty="0" err="1">
                <a:latin typeface="Courier New" panose="02070309020205020404" pitchFamily="49" charset="0"/>
                <a:cs typeface="Courier New" panose="02070309020205020404" pitchFamily="49" charset="0"/>
              </a:rPr>
              <a:t>atomic_read</a:t>
            </a:r>
            <a:r>
              <a:rPr lang="en-US" b="1" dirty="0">
                <a:latin typeface="Courier New" panose="02070309020205020404" pitchFamily="49" charset="0"/>
                <a:cs typeface="Courier New" panose="02070309020205020404" pitchFamily="49" charset="0"/>
              </a:rPr>
              <a:t>(&amp;page-&gt;_</a:t>
            </a:r>
            <a:r>
              <a:rPr lang="en-US" b="1" dirty="0" err="1">
                <a:latin typeface="Courier New" panose="02070309020205020404" pitchFamily="49" charset="0"/>
                <a:cs typeface="Courier New" panose="02070309020205020404" pitchFamily="49" charset="0"/>
              </a:rPr>
              <a:t>refcount</a:t>
            </a:r>
            <a:r>
              <a:rPr lang="en-US" b="1" dirty="0">
                <a:latin typeface="Courier New" panose="02070309020205020404" pitchFamily="49" charset="0"/>
                <a:cs typeface="Courier New" panose="02070309020205020404" pitchFamily="49" charset="0"/>
              </a:rPr>
              <a:t>);</a:t>
            </a:r>
          </a:p>
          <a:p>
            <a:r>
              <a:rPr lang="en-US" b="1" dirty="0">
                <a:latin typeface="Courier New" panose="02070309020205020404" pitchFamily="49" charset="0"/>
                <a:cs typeface="Courier New" panose="02070309020205020404" pitchFamily="49" charset="0"/>
              </a:rPr>
              <a:t>}</a:t>
            </a:r>
          </a:p>
        </p:txBody>
      </p:sp>
    </p:spTree>
    <p:extLst>
      <p:ext uri="{BB962C8B-B14F-4D97-AF65-F5344CB8AC3E}">
        <p14:creationId xmlns:p14="http://schemas.microsoft.com/office/powerpoint/2010/main" val="328839347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F4725F-894E-794F-B247-D372EAFD8F3D}"/>
              </a:ext>
            </a:extLst>
          </p:cNvPr>
          <p:cNvSpPr>
            <a:spLocks noGrp="1"/>
          </p:cNvSpPr>
          <p:nvPr>
            <p:ph type="title"/>
          </p:nvPr>
        </p:nvSpPr>
        <p:spPr/>
        <p:txBody>
          <a:bodyPr/>
          <a:lstStyle/>
          <a:p>
            <a:r>
              <a:rPr lang="ja-JP" altLang="en-US"/>
              <a:t>大容量メモリを持つ</a:t>
            </a:r>
            <a:r>
              <a:rPr lang="en-US" altLang="ja-JP" dirty="0"/>
              <a:t>VM</a:t>
            </a:r>
            <a:endParaRPr lang="en-US" dirty="0"/>
          </a:p>
        </p:txBody>
      </p:sp>
      <p:sp>
        <p:nvSpPr>
          <p:cNvPr id="3" name="Content Placeholder 2">
            <a:extLst>
              <a:ext uri="{FF2B5EF4-FFF2-40B4-BE49-F238E27FC236}">
                <a16:creationId xmlns:a16="http://schemas.microsoft.com/office/drawing/2014/main" id="{77148351-FD78-ED43-8A79-F9173B8C538C}"/>
              </a:ext>
            </a:extLst>
          </p:cNvPr>
          <p:cNvSpPr>
            <a:spLocks noGrp="1"/>
          </p:cNvSpPr>
          <p:nvPr>
            <p:ph idx="1"/>
          </p:nvPr>
        </p:nvSpPr>
        <p:spPr/>
        <p:txBody>
          <a:bodyPr/>
          <a:lstStyle/>
          <a:p>
            <a:r>
              <a:rPr lang="en-US" altLang="ja-JP" dirty="0"/>
              <a:t>IaaS</a:t>
            </a:r>
            <a:r>
              <a:rPr lang="ja-JP" altLang="en-US"/>
              <a:t>型クラウドが普及</a:t>
            </a:r>
            <a:endParaRPr lang="en-US" altLang="ja-JP" dirty="0"/>
          </a:p>
          <a:p>
            <a:pPr lvl="1"/>
            <a:r>
              <a:rPr lang="ja-JP" altLang="en-US"/>
              <a:t>仮想マシン（</a:t>
            </a:r>
            <a:r>
              <a:rPr lang="en-US" altLang="ja-JP" dirty="0"/>
              <a:t>VM</a:t>
            </a:r>
            <a:r>
              <a:rPr lang="ja-JP" altLang="en-US"/>
              <a:t>）をインターネット経由でサービスとして提供</a:t>
            </a:r>
            <a:endParaRPr lang="en-US" altLang="ja-JP" strike="sngStrike" dirty="0"/>
          </a:p>
          <a:p>
            <a:pPr lvl="1"/>
            <a:r>
              <a:rPr lang="ja-JP" altLang="en-US"/>
              <a:t>ユーザは必要な時に必要なだけ利用可能</a:t>
            </a:r>
            <a:endParaRPr lang="en-US" altLang="ja-JP" dirty="0"/>
          </a:p>
          <a:p>
            <a:r>
              <a:rPr lang="ja-JP" altLang="en-US"/>
              <a:t>大容量メモリを持つ</a:t>
            </a:r>
            <a:r>
              <a:rPr lang="en-US" altLang="ja-JP" dirty="0"/>
              <a:t>VM</a:t>
            </a:r>
            <a:r>
              <a:rPr lang="ja-JP" altLang="en-US"/>
              <a:t>も提供</a:t>
            </a:r>
            <a:endParaRPr lang="en-US" altLang="ja-JP" dirty="0"/>
          </a:p>
          <a:p>
            <a:pPr lvl="1"/>
            <a:r>
              <a:rPr lang="ja-JP" altLang="en-US"/>
              <a:t>例：</a:t>
            </a:r>
            <a:r>
              <a:rPr lang="en-US" altLang="ja-JP" dirty="0"/>
              <a:t>Amazon EC2</a:t>
            </a:r>
            <a:r>
              <a:rPr lang="ja-JP" altLang="en-US"/>
              <a:t>は</a:t>
            </a:r>
            <a:r>
              <a:rPr lang="en-US" altLang="ja-JP" dirty="0"/>
              <a:t>12TB</a:t>
            </a:r>
            <a:r>
              <a:rPr lang="ja-JP" altLang="en-US"/>
              <a:t>のメモリを持つ</a:t>
            </a:r>
            <a:r>
              <a:rPr lang="en-US" altLang="ja-JP" dirty="0"/>
              <a:t>VM</a:t>
            </a:r>
            <a:r>
              <a:rPr lang="ja-JP" altLang="en-US"/>
              <a:t>を提供</a:t>
            </a:r>
            <a:endParaRPr lang="en-US" altLang="ja-JP" dirty="0"/>
          </a:p>
          <a:p>
            <a:pPr lvl="1"/>
            <a:r>
              <a:rPr lang="ja-JP" altLang="en-US"/>
              <a:t>ビッグデータの解析などに利用</a:t>
            </a:r>
            <a:endParaRPr lang="en-US" altLang="ja-JP" dirty="0"/>
          </a:p>
          <a:p>
            <a:endParaRPr lang="en-US" dirty="0"/>
          </a:p>
        </p:txBody>
      </p:sp>
      <p:grpSp>
        <p:nvGrpSpPr>
          <p:cNvPr id="8" name="グループ化 7">
            <a:extLst>
              <a:ext uri="{FF2B5EF4-FFF2-40B4-BE49-F238E27FC236}">
                <a16:creationId xmlns:a16="http://schemas.microsoft.com/office/drawing/2014/main" id="{7748D9E8-344D-8F47-B48C-D09EF3AE7014}"/>
              </a:ext>
            </a:extLst>
          </p:cNvPr>
          <p:cNvGrpSpPr/>
          <p:nvPr/>
        </p:nvGrpSpPr>
        <p:grpSpPr>
          <a:xfrm>
            <a:off x="345729" y="4742808"/>
            <a:ext cx="3305908" cy="1606062"/>
            <a:chOff x="1389184" y="4806461"/>
            <a:chExt cx="3305908" cy="1606062"/>
          </a:xfrm>
        </p:grpSpPr>
        <p:sp>
          <p:nvSpPr>
            <p:cNvPr id="5" name="雲 4">
              <a:extLst>
                <a:ext uri="{FF2B5EF4-FFF2-40B4-BE49-F238E27FC236}">
                  <a16:creationId xmlns:a16="http://schemas.microsoft.com/office/drawing/2014/main" id="{5960DB31-1D2E-D74B-9AC2-9405CB160E29}"/>
                </a:ext>
              </a:extLst>
            </p:cNvPr>
            <p:cNvSpPr/>
            <p:nvPr/>
          </p:nvSpPr>
          <p:spPr>
            <a:xfrm>
              <a:off x="1389184" y="4806461"/>
              <a:ext cx="3305908" cy="1606062"/>
            </a:xfrm>
            <a:prstGeom prst="cloud">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rgbClr val="FF0000"/>
                </a:solidFill>
              </a:endParaRPr>
            </a:p>
          </p:txBody>
        </p:sp>
        <p:sp>
          <p:nvSpPr>
            <p:cNvPr id="6" name="正方形/長方形 5">
              <a:extLst>
                <a:ext uri="{FF2B5EF4-FFF2-40B4-BE49-F238E27FC236}">
                  <a16:creationId xmlns:a16="http://schemas.microsoft.com/office/drawing/2014/main" id="{90649ECD-E804-0D4C-ABC8-081BF46A9B1D}"/>
                </a:ext>
              </a:extLst>
            </p:cNvPr>
            <p:cNvSpPr/>
            <p:nvPr/>
          </p:nvSpPr>
          <p:spPr>
            <a:xfrm>
              <a:off x="1986692" y="5357447"/>
              <a:ext cx="818420" cy="728477"/>
            </a:xfrm>
            <a:prstGeom prst="rect">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2400" b="1" dirty="0">
                  <a:solidFill>
                    <a:schemeClr val="bg1"/>
                  </a:solidFill>
                  <a:latin typeface="+mn-ea"/>
                </a:rPr>
                <a:t>VM</a:t>
              </a:r>
            </a:p>
            <a:p>
              <a:pPr algn="ctr"/>
              <a:r>
                <a:rPr lang="en-US" altLang="ja-JP" sz="2400" b="1" dirty="0">
                  <a:solidFill>
                    <a:schemeClr val="bg1"/>
                  </a:solidFill>
                  <a:latin typeface="+mn-ea"/>
                </a:rPr>
                <a:t>4TB</a:t>
              </a:r>
              <a:endParaRPr kumimoji="1" lang="ja-JP" altLang="en-US" sz="2400" b="1">
                <a:solidFill>
                  <a:schemeClr val="bg1"/>
                </a:solidFill>
                <a:latin typeface="+mn-ea"/>
              </a:endParaRPr>
            </a:p>
          </p:txBody>
        </p:sp>
        <p:sp>
          <p:nvSpPr>
            <p:cNvPr id="7" name="正方形/長方形 6">
              <a:extLst>
                <a:ext uri="{FF2B5EF4-FFF2-40B4-BE49-F238E27FC236}">
                  <a16:creationId xmlns:a16="http://schemas.microsoft.com/office/drawing/2014/main" id="{456119DB-190F-5A47-8CB9-983A03EF82BB}"/>
                </a:ext>
              </a:extLst>
            </p:cNvPr>
            <p:cNvSpPr/>
            <p:nvPr/>
          </p:nvSpPr>
          <p:spPr>
            <a:xfrm>
              <a:off x="3267258" y="5076092"/>
              <a:ext cx="965688" cy="879231"/>
            </a:xfrm>
            <a:prstGeom prst="rect">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2400" b="1" dirty="0">
                  <a:solidFill>
                    <a:schemeClr val="bg1"/>
                  </a:solidFill>
                  <a:latin typeface="+mn-ea"/>
                </a:rPr>
                <a:t>VM</a:t>
              </a:r>
              <a:endParaRPr lang="en-US" altLang="ja-JP" sz="2400" b="1" dirty="0">
                <a:solidFill>
                  <a:schemeClr val="bg1"/>
                </a:solidFill>
                <a:latin typeface="+mn-ea"/>
              </a:endParaRPr>
            </a:p>
            <a:p>
              <a:pPr algn="ctr"/>
              <a:r>
                <a:rPr kumimoji="1" lang="en-US" altLang="ja-JP" sz="2400" b="1" dirty="0">
                  <a:solidFill>
                    <a:schemeClr val="bg1"/>
                  </a:solidFill>
                  <a:latin typeface="+mn-ea"/>
                </a:rPr>
                <a:t>12TB</a:t>
              </a:r>
              <a:endParaRPr kumimoji="1" lang="ja-JP" altLang="en-US" sz="2400" b="1">
                <a:solidFill>
                  <a:schemeClr val="bg1"/>
                </a:solidFill>
                <a:latin typeface="+mn-ea"/>
              </a:endParaRPr>
            </a:p>
          </p:txBody>
        </p:sp>
      </p:grpSp>
      <p:sp>
        <p:nvSpPr>
          <p:cNvPr id="13" name="左右矢印 12">
            <a:extLst>
              <a:ext uri="{FF2B5EF4-FFF2-40B4-BE49-F238E27FC236}">
                <a16:creationId xmlns:a16="http://schemas.microsoft.com/office/drawing/2014/main" id="{D64689E3-CD47-EF47-9CB2-C14C0A410B02}"/>
              </a:ext>
            </a:extLst>
          </p:cNvPr>
          <p:cNvSpPr/>
          <p:nvPr/>
        </p:nvSpPr>
        <p:spPr>
          <a:xfrm>
            <a:off x="3777860" y="5269522"/>
            <a:ext cx="2384502" cy="584598"/>
          </a:xfrm>
          <a:prstGeom prst="leftRightArrow">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a:solidFill>
                  <a:srgbClr val="FF0000"/>
                </a:solidFill>
              </a:rPr>
              <a:t>インターネット経由</a:t>
            </a:r>
          </a:p>
        </p:txBody>
      </p:sp>
      <p:pic>
        <p:nvPicPr>
          <p:cNvPr id="15" name="図 14">
            <a:extLst>
              <a:ext uri="{FF2B5EF4-FFF2-40B4-BE49-F238E27FC236}">
                <a16:creationId xmlns:a16="http://schemas.microsoft.com/office/drawing/2014/main" id="{179A8567-C68F-A340-A653-2155633F2D2C}"/>
              </a:ext>
            </a:extLst>
          </p:cNvPr>
          <p:cNvPicPr>
            <a:picLocks noChangeAspect="1"/>
          </p:cNvPicPr>
          <p:nvPr/>
        </p:nvPicPr>
        <p:blipFill>
          <a:blip r:embed="rId3"/>
          <a:stretch>
            <a:fillRect/>
          </a:stretch>
        </p:blipFill>
        <p:spPr>
          <a:xfrm>
            <a:off x="6106955" y="4255443"/>
            <a:ext cx="1231900" cy="1231900"/>
          </a:xfrm>
          <a:prstGeom prst="rect">
            <a:avLst/>
          </a:prstGeom>
        </p:spPr>
      </p:pic>
      <p:pic>
        <p:nvPicPr>
          <p:cNvPr id="16" name="図 15">
            <a:extLst>
              <a:ext uri="{FF2B5EF4-FFF2-40B4-BE49-F238E27FC236}">
                <a16:creationId xmlns:a16="http://schemas.microsoft.com/office/drawing/2014/main" id="{88DF9A64-C7B0-CA4D-8386-B0DF612A0FE2}"/>
              </a:ext>
            </a:extLst>
          </p:cNvPr>
          <p:cNvPicPr>
            <a:picLocks noChangeAspect="1"/>
          </p:cNvPicPr>
          <p:nvPr/>
        </p:nvPicPr>
        <p:blipFill>
          <a:blip r:embed="rId3"/>
          <a:stretch>
            <a:fillRect/>
          </a:stretch>
        </p:blipFill>
        <p:spPr>
          <a:xfrm>
            <a:off x="7239962" y="4255443"/>
            <a:ext cx="1231900" cy="1231900"/>
          </a:xfrm>
          <a:prstGeom prst="rect">
            <a:avLst/>
          </a:prstGeom>
        </p:spPr>
      </p:pic>
      <p:pic>
        <p:nvPicPr>
          <p:cNvPr id="17" name="図 16">
            <a:extLst>
              <a:ext uri="{FF2B5EF4-FFF2-40B4-BE49-F238E27FC236}">
                <a16:creationId xmlns:a16="http://schemas.microsoft.com/office/drawing/2014/main" id="{E55DD0F4-499E-7B4F-A6C6-DA7E82387C9C}"/>
              </a:ext>
            </a:extLst>
          </p:cNvPr>
          <p:cNvPicPr>
            <a:picLocks noChangeAspect="1"/>
          </p:cNvPicPr>
          <p:nvPr/>
        </p:nvPicPr>
        <p:blipFill>
          <a:blip r:embed="rId3"/>
          <a:stretch>
            <a:fillRect/>
          </a:stretch>
        </p:blipFill>
        <p:spPr>
          <a:xfrm>
            <a:off x="6332070" y="5249755"/>
            <a:ext cx="1231900" cy="1231900"/>
          </a:xfrm>
          <a:prstGeom prst="rect">
            <a:avLst/>
          </a:prstGeom>
        </p:spPr>
      </p:pic>
      <p:pic>
        <p:nvPicPr>
          <p:cNvPr id="18" name="図 17">
            <a:extLst>
              <a:ext uri="{FF2B5EF4-FFF2-40B4-BE49-F238E27FC236}">
                <a16:creationId xmlns:a16="http://schemas.microsoft.com/office/drawing/2014/main" id="{3E81F711-8395-8F4D-BDAB-9B1BF5D1E963}"/>
              </a:ext>
            </a:extLst>
          </p:cNvPr>
          <p:cNvPicPr>
            <a:picLocks noChangeAspect="1"/>
          </p:cNvPicPr>
          <p:nvPr/>
        </p:nvPicPr>
        <p:blipFill>
          <a:blip r:embed="rId3"/>
          <a:stretch>
            <a:fillRect/>
          </a:stretch>
        </p:blipFill>
        <p:spPr>
          <a:xfrm>
            <a:off x="7465077" y="5249755"/>
            <a:ext cx="1231900" cy="1231900"/>
          </a:xfrm>
          <a:prstGeom prst="rect">
            <a:avLst/>
          </a:prstGeom>
        </p:spPr>
      </p:pic>
      <p:sp>
        <p:nvSpPr>
          <p:cNvPr id="4" name="スライド番号プレースホルダー 3">
            <a:extLst>
              <a:ext uri="{FF2B5EF4-FFF2-40B4-BE49-F238E27FC236}">
                <a16:creationId xmlns:a16="http://schemas.microsoft.com/office/drawing/2014/main" id="{A1E5BEF6-E24A-AC45-B274-2A912AE687FC}"/>
              </a:ext>
            </a:extLst>
          </p:cNvPr>
          <p:cNvSpPr>
            <a:spLocks noGrp="1"/>
          </p:cNvSpPr>
          <p:nvPr>
            <p:ph type="sldNum" sz="quarter" idx="12"/>
          </p:nvPr>
        </p:nvSpPr>
        <p:spPr/>
        <p:txBody>
          <a:bodyPr/>
          <a:lstStyle/>
          <a:p>
            <a:fld id="{0A8AAA2D-9842-0044-AF36-3F48C3C39054}" type="slidenum">
              <a:rPr kumimoji="1" lang="ja-JP" altLang="en-US" smtClean="0"/>
              <a:t>2</a:t>
            </a:fld>
            <a:endParaRPr kumimoji="1" lang="ja-JP" altLang="en-US"/>
          </a:p>
        </p:txBody>
      </p:sp>
    </p:spTree>
    <p:extLst>
      <p:ext uri="{BB962C8B-B14F-4D97-AF65-F5344CB8AC3E}">
        <p14:creationId xmlns:p14="http://schemas.microsoft.com/office/powerpoint/2010/main" val="170076720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実験</a:t>
            </a:r>
            <a:endParaRPr lang="ja-JP" altLang="en-US" dirty="0"/>
          </a:p>
        </p:txBody>
      </p:sp>
      <p:sp>
        <p:nvSpPr>
          <p:cNvPr id="3" name="Content Placeholder 2"/>
          <p:cNvSpPr>
            <a:spLocks noGrp="1"/>
          </p:cNvSpPr>
          <p:nvPr>
            <p:ph idx="1"/>
          </p:nvPr>
        </p:nvSpPr>
        <p:spPr/>
        <p:txBody>
          <a:bodyPr/>
          <a:lstStyle/>
          <a:p>
            <a:r>
              <a:rPr lang="en-US" altLang="ja-JP" dirty="0" err="1"/>
              <a:t>FCtrans</a:t>
            </a:r>
            <a:r>
              <a:rPr lang="ja-JP" altLang="en-US"/>
              <a:t>による性能向上とオーバヘッドを調べた</a:t>
            </a:r>
            <a:endParaRPr lang="en-US" altLang="ja-JP" dirty="0"/>
          </a:p>
          <a:p>
            <a:pPr lvl="1"/>
            <a:r>
              <a:rPr lang="ja-JP" altLang="en-US"/>
              <a:t>リモートページング性能</a:t>
            </a:r>
            <a:endParaRPr lang="en-US" altLang="ja-JP" dirty="0"/>
          </a:p>
          <a:p>
            <a:pPr lvl="1"/>
            <a:r>
              <a:rPr lang="ja-JP" altLang="en-US"/>
              <a:t>マイグレーション性能</a:t>
            </a:r>
            <a:endParaRPr lang="en-US" altLang="ja-JP" dirty="0"/>
          </a:p>
          <a:p>
            <a:r>
              <a:rPr lang="ja-JP" altLang="en-US"/>
              <a:t>比較対象</a:t>
            </a:r>
            <a:endParaRPr lang="en-US" altLang="ja-JP" dirty="0"/>
          </a:p>
          <a:p>
            <a:pPr lvl="1"/>
            <a:r>
              <a:rPr lang="ja-JP" altLang="en-US"/>
              <a:t>従来の分割マイグレーションおよびリモートページングを行うシステム</a:t>
            </a:r>
            <a:endParaRPr lang="en-US" altLang="ja-JP" dirty="0"/>
          </a:p>
        </p:txBody>
      </p:sp>
      <p:sp>
        <p:nvSpPr>
          <p:cNvPr id="5" name="テキスト ボックス 4">
            <a:extLst>
              <a:ext uri="{FF2B5EF4-FFF2-40B4-BE49-F238E27FC236}">
                <a16:creationId xmlns:a16="http://schemas.microsoft.com/office/drawing/2014/main" id="{0BC9AC2B-D92C-AF4D-BE20-B8EFAB758895}"/>
              </a:ext>
            </a:extLst>
          </p:cNvPr>
          <p:cNvSpPr txBox="1"/>
          <p:nvPr/>
        </p:nvSpPr>
        <p:spPr>
          <a:xfrm>
            <a:off x="910004" y="4362229"/>
            <a:ext cx="4512967" cy="2246769"/>
          </a:xfrm>
          <a:prstGeom prst="rect">
            <a:avLst/>
          </a:prstGeom>
          <a:noFill/>
          <a:ln w="12700">
            <a:solidFill>
              <a:schemeClr val="tx1"/>
            </a:solidFill>
          </a:ln>
        </p:spPr>
        <p:txBody>
          <a:bodyPr wrap="none" rtlCol="0">
            <a:spAutoFit/>
          </a:bodyPr>
          <a:lstStyle/>
          <a:p>
            <a:r>
              <a:rPr lang="ja-JP" altLang="en-US" sz="2000" b="1" u="sng">
                <a:latin typeface="Arial" panose="020B0604020202020204" pitchFamily="34" charset="0"/>
              </a:rPr>
              <a:t>ホスト（</a:t>
            </a:r>
            <a:r>
              <a:rPr lang="en-US" altLang="ja-JP" sz="2000" b="1" u="sng" dirty="0">
                <a:latin typeface="Arial" panose="020B0604020202020204" pitchFamily="34" charset="0"/>
              </a:rPr>
              <a:t>2</a:t>
            </a:r>
            <a:r>
              <a:rPr lang="ja-JP" altLang="en-US" sz="2000" b="1" u="sng">
                <a:latin typeface="Arial" panose="020B0604020202020204" pitchFamily="34" charset="0"/>
              </a:rPr>
              <a:t>台）</a:t>
            </a:r>
            <a:endParaRPr lang="en-US" altLang="ja-JP" sz="2000" b="1" u="sng" dirty="0">
              <a:latin typeface="Arial" panose="020B0604020202020204" pitchFamily="34" charset="0"/>
            </a:endParaRPr>
          </a:p>
          <a:p>
            <a:r>
              <a:rPr lang="en-US" altLang="ja-JP" sz="2000" dirty="0">
                <a:latin typeface="Arial" panose="020B0604020202020204" pitchFamily="34" charset="0"/>
              </a:rPr>
              <a:t>CPU</a:t>
            </a:r>
            <a:r>
              <a:rPr lang="en-US" altLang="ja-JP" sz="2000" dirty="0">
                <a:latin typeface="+mn-ea"/>
              </a:rPr>
              <a:t>: </a:t>
            </a:r>
            <a:r>
              <a:rPr lang="en" altLang="ja-JP" sz="2000" dirty="0">
                <a:latin typeface="+mn-ea"/>
              </a:rPr>
              <a:t>Intel Core i7-7700</a:t>
            </a:r>
          </a:p>
          <a:p>
            <a:r>
              <a:rPr lang="ja-JP" altLang="en-US" sz="2000">
                <a:latin typeface="+mn-ea"/>
              </a:rPr>
              <a:t>　　　：</a:t>
            </a:r>
            <a:r>
              <a:rPr lang="en-US" altLang="ja-JP" sz="2000" dirty="0">
                <a:latin typeface="+mn-ea"/>
              </a:rPr>
              <a:t> </a:t>
            </a:r>
            <a:r>
              <a:rPr lang="en" altLang="ja-JP" sz="2000" dirty="0">
                <a:latin typeface="+mn-ea"/>
              </a:rPr>
              <a:t>Intel Xeon CPU E3-1225 v5</a:t>
            </a:r>
            <a:endParaRPr lang="en-US" altLang="ja-JP" sz="2000" dirty="0">
              <a:latin typeface="+mn-ea"/>
            </a:endParaRPr>
          </a:p>
          <a:p>
            <a:r>
              <a:rPr lang="ja-JP" altLang="en-US" sz="2000" dirty="0">
                <a:latin typeface="Arial" panose="020B0604020202020204" pitchFamily="34" charset="0"/>
              </a:rPr>
              <a:t>メモリ</a:t>
            </a:r>
            <a:r>
              <a:rPr lang="ja-JP" altLang="en-US" sz="2000">
                <a:latin typeface="Arial" panose="020B0604020202020204" pitchFamily="34" charset="0"/>
              </a:rPr>
              <a:t>：</a:t>
            </a:r>
            <a:r>
              <a:rPr lang="en-US" altLang="ja-JP" sz="2000" dirty="0">
                <a:latin typeface="Arial" panose="020B0604020202020204" pitchFamily="34" charset="0"/>
              </a:rPr>
              <a:t> 8GB</a:t>
            </a:r>
          </a:p>
          <a:p>
            <a:r>
              <a:rPr lang="ja-JP" altLang="en-US" sz="2000" dirty="0">
                <a:latin typeface="Arial" panose="020B0604020202020204" pitchFamily="34" charset="0"/>
              </a:rPr>
              <a:t>ネットワーク：</a:t>
            </a:r>
            <a:r>
              <a:rPr lang="en-US" altLang="ja-JP" sz="2000" dirty="0">
                <a:latin typeface="Arial" panose="020B0604020202020204" pitchFamily="34" charset="0"/>
              </a:rPr>
              <a:t> </a:t>
            </a:r>
            <a:r>
              <a:rPr lang="ja-JP" altLang="en-US" sz="2000" dirty="0">
                <a:latin typeface="Arial" panose="020B0604020202020204" pitchFamily="34" charset="0"/>
              </a:rPr>
              <a:t>ギガビットイーサネット</a:t>
            </a:r>
            <a:endParaRPr lang="en-US" altLang="ja-JP" sz="2000" dirty="0">
              <a:latin typeface="Arial" panose="020B0604020202020204" pitchFamily="34" charset="0"/>
            </a:endParaRPr>
          </a:p>
          <a:p>
            <a:r>
              <a:rPr lang="en-US" altLang="ja-JP" sz="2000" dirty="0">
                <a:latin typeface="Arial" panose="020B0604020202020204" pitchFamily="34" charset="0"/>
              </a:rPr>
              <a:t>OS: Linux 4.3</a:t>
            </a:r>
          </a:p>
          <a:p>
            <a:r>
              <a:rPr lang="ja-JP" altLang="en-US" sz="2000" dirty="0">
                <a:latin typeface="Arial" panose="020B0604020202020204" pitchFamily="34" charset="0"/>
              </a:rPr>
              <a:t>仮想化ソフトウェア</a:t>
            </a:r>
            <a:r>
              <a:rPr lang="en-US" altLang="ja-JP" sz="2000" dirty="0">
                <a:latin typeface="Arial" panose="020B0604020202020204" pitchFamily="34" charset="0"/>
              </a:rPr>
              <a:t>: </a:t>
            </a:r>
            <a:r>
              <a:rPr lang="en-US" altLang="ja-JP" sz="2000" dirty="0" err="1">
                <a:latin typeface="Arial" panose="020B0604020202020204" pitchFamily="34" charset="0"/>
              </a:rPr>
              <a:t>QEMU-KVM</a:t>
            </a:r>
            <a:r>
              <a:rPr kumimoji="1" lang="en-US" altLang="ja-JP" sz="2000" dirty="0">
                <a:latin typeface="Arial" panose="020B0604020202020204" pitchFamily="34" charset="0"/>
              </a:rPr>
              <a:t> 2.11.2</a:t>
            </a:r>
          </a:p>
        </p:txBody>
      </p:sp>
      <p:sp>
        <p:nvSpPr>
          <p:cNvPr id="7" name="テキスト ボックス 4">
            <a:extLst>
              <a:ext uri="{FF2B5EF4-FFF2-40B4-BE49-F238E27FC236}">
                <a16:creationId xmlns:a16="http://schemas.microsoft.com/office/drawing/2014/main" id="{0BC9AC2B-D92C-AF4D-BE20-B8EFAB758895}"/>
              </a:ext>
            </a:extLst>
          </p:cNvPr>
          <p:cNvSpPr txBox="1"/>
          <p:nvPr/>
        </p:nvSpPr>
        <p:spPr>
          <a:xfrm>
            <a:off x="6115432" y="4362229"/>
            <a:ext cx="1736373" cy="1323439"/>
          </a:xfrm>
          <a:prstGeom prst="rect">
            <a:avLst/>
          </a:prstGeom>
          <a:noFill/>
          <a:ln w="12700">
            <a:solidFill>
              <a:schemeClr val="tx1"/>
            </a:solidFill>
          </a:ln>
        </p:spPr>
        <p:txBody>
          <a:bodyPr wrap="none" rtlCol="0">
            <a:spAutoFit/>
          </a:bodyPr>
          <a:lstStyle/>
          <a:p>
            <a:r>
              <a:rPr lang="en-US" altLang="ja-JP" sz="2000" b="1" u="sng" dirty="0">
                <a:latin typeface="Arial" panose="020B0604020202020204" pitchFamily="34" charset="0"/>
              </a:rPr>
              <a:t>VM</a:t>
            </a:r>
          </a:p>
          <a:p>
            <a:r>
              <a:rPr lang="ja-JP" altLang="en-US" sz="2000">
                <a:latin typeface="Arial" panose="020B0604020202020204" pitchFamily="34" charset="0"/>
              </a:rPr>
              <a:t>仮想</a:t>
            </a:r>
            <a:r>
              <a:rPr lang="en-US" altLang="ja-JP" sz="2000" dirty="0">
                <a:latin typeface="Arial" panose="020B0604020202020204" pitchFamily="34" charset="0"/>
              </a:rPr>
              <a:t>CPU: 1</a:t>
            </a:r>
          </a:p>
          <a:p>
            <a:r>
              <a:rPr lang="ja-JP" altLang="en-US" sz="2000" dirty="0">
                <a:latin typeface="Arial" panose="020B0604020202020204" pitchFamily="34" charset="0"/>
              </a:rPr>
              <a:t>メモリ</a:t>
            </a:r>
            <a:r>
              <a:rPr lang="ja-JP" altLang="en-US" sz="2000">
                <a:latin typeface="Arial" panose="020B0604020202020204" pitchFamily="34" charset="0"/>
              </a:rPr>
              <a:t>：</a:t>
            </a:r>
            <a:r>
              <a:rPr lang="en-US" altLang="ja-JP" sz="2000" dirty="0">
                <a:latin typeface="Arial" panose="020B0604020202020204" pitchFamily="34" charset="0"/>
              </a:rPr>
              <a:t> 1GB</a:t>
            </a:r>
          </a:p>
          <a:p>
            <a:r>
              <a:rPr lang="en-US" altLang="ja-JP" sz="2000" dirty="0">
                <a:latin typeface="Arial" panose="020B0604020202020204" pitchFamily="34" charset="0"/>
              </a:rPr>
              <a:t>OS: Linux 4.4</a:t>
            </a:r>
          </a:p>
        </p:txBody>
      </p:sp>
      <p:sp>
        <p:nvSpPr>
          <p:cNvPr id="4" name="スライド番号プレースホルダー 3">
            <a:extLst>
              <a:ext uri="{FF2B5EF4-FFF2-40B4-BE49-F238E27FC236}">
                <a16:creationId xmlns:a16="http://schemas.microsoft.com/office/drawing/2014/main" id="{4AE50EAB-9AD5-AC43-BF88-3F9182B996C1}"/>
              </a:ext>
            </a:extLst>
          </p:cNvPr>
          <p:cNvSpPr>
            <a:spLocks noGrp="1"/>
          </p:cNvSpPr>
          <p:nvPr>
            <p:ph type="sldNum" sz="quarter" idx="12"/>
          </p:nvPr>
        </p:nvSpPr>
        <p:spPr/>
        <p:txBody>
          <a:bodyPr/>
          <a:lstStyle/>
          <a:p>
            <a:fld id="{0A8AAA2D-9842-0044-AF36-3F48C3C39054}" type="slidenum">
              <a:rPr kumimoji="1" lang="ja-JP" altLang="en-US" smtClean="0"/>
              <a:t>20</a:t>
            </a:fld>
            <a:endParaRPr kumimoji="1" lang="ja-JP" altLang="en-US"/>
          </a:p>
        </p:txBody>
      </p:sp>
    </p:spTree>
    <p:extLst>
      <p:ext uri="{BB962C8B-B14F-4D97-AF65-F5344CB8AC3E}">
        <p14:creationId xmlns:p14="http://schemas.microsoft.com/office/powerpoint/2010/main" val="183472133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1" lang="ja-JP" altLang="en-US"/>
              <a:t>リモートページング性能</a:t>
            </a:r>
          </a:p>
        </p:txBody>
      </p:sp>
      <p:sp>
        <p:nvSpPr>
          <p:cNvPr id="3" name="Content Placeholder 2"/>
          <p:cNvSpPr>
            <a:spLocks noGrp="1"/>
          </p:cNvSpPr>
          <p:nvPr>
            <p:ph idx="1"/>
          </p:nvPr>
        </p:nvSpPr>
        <p:spPr/>
        <p:txBody>
          <a:bodyPr/>
          <a:lstStyle/>
          <a:p>
            <a:r>
              <a:rPr kumimoji="1" lang="ja-JP" altLang="en-US"/>
              <a:t>分割マイグレーション後のページイン回数を測定</a:t>
            </a:r>
            <a:endParaRPr kumimoji="1" lang="en-US" altLang="ja-JP" dirty="0"/>
          </a:p>
          <a:p>
            <a:pPr lvl="1"/>
            <a:r>
              <a:rPr lang="ja-JP" altLang="en-US"/>
              <a:t>分割マイグレーション直後</a:t>
            </a:r>
            <a:endParaRPr kumimoji="1" lang="en-US" altLang="ja-JP" dirty="0"/>
          </a:p>
          <a:p>
            <a:pPr lvl="1"/>
            <a:r>
              <a:rPr kumimoji="1" lang="ja-JP" altLang="en-US"/>
              <a:t>メモリを書き換えるプログラムを動かした場合</a:t>
            </a:r>
            <a:endParaRPr kumimoji="1" lang="en-US" altLang="ja-JP" dirty="0"/>
          </a:p>
          <a:p>
            <a:r>
              <a:rPr kumimoji="1" lang="en-US" altLang="ja-JP" dirty="0" err="1"/>
              <a:t>FCtrans</a:t>
            </a:r>
            <a:r>
              <a:rPr kumimoji="1" lang="ja-JP" altLang="en-US"/>
              <a:t>では合計ページイン回数を大幅に削減</a:t>
            </a:r>
            <a:endParaRPr kumimoji="1" lang="en-US" altLang="ja-JP" dirty="0"/>
          </a:p>
          <a:p>
            <a:pPr lvl="1"/>
            <a:r>
              <a:rPr kumimoji="1" lang="ja-JP" altLang="en-US"/>
              <a:t>それぞれ従来システムと比較して</a:t>
            </a:r>
            <a:r>
              <a:rPr kumimoji="1" lang="en-US" altLang="ja-JP" dirty="0"/>
              <a:t>99%</a:t>
            </a:r>
            <a:r>
              <a:rPr kumimoji="1" lang="ja-JP" altLang="en-US"/>
              <a:t>と</a:t>
            </a:r>
            <a:r>
              <a:rPr kumimoji="1" lang="en-US" altLang="ja-JP" dirty="0"/>
              <a:t>80%</a:t>
            </a:r>
            <a:r>
              <a:rPr kumimoji="1" lang="ja-JP" altLang="en-US"/>
              <a:t>減少</a:t>
            </a:r>
          </a:p>
        </p:txBody>
      </p:sp>
      <p:sp>
        <p:nvSpPr>
          <p:cNvPr id="4" name="スライド番号プレースホルダー 3">
            <a:extLst>
              <a:ext uri="{FF2B5EF4-FFF2-40B4-BE49-F238E27FC236}">
                <a16:creationId xmlns:a16="http://schemas.microsoft.com/office/drawing/2014/main" id="{9F58C173-AA39-FF42-955C-84521EB57652}"/>
              </a:ext>
            </a:extLst>
          </p:cNvPr>
          <p:cNvSpPr>
            <a:spLocks noGrp="1"/>
          </p:cNvSpPr>
          <p:nvPr>
            <p:ph type="sldNum" sz="quarter" idx="12"/>
          </p:nvPr>
        </p:nvSpPr>
        <p:spPr>
          <a:xfrm>
            <a:off x="7937336" y="6365983"/>
            <a:ext cx="1021853" cy="210821"/>
          </a:xfrm>
        </p:spPr>
        <p:txBody>
          <a:bodyPr/>
          <a:lstStyle/>
          <a:p>
            <a:fld id="{0A8AAA2D-9842-0044-AF36-3F48C3C39054}" type="slidenum">
              <a:rPr kumimoji="1" lang="ja-JP" altLang="en-US" smtClean="0"/>
              <a:t>21</a:t>
            </a:fld>
            <a:endParaRPr kumimoji="1" lang="ja-JP" altLang="en-US"/>
          </a:p>
        </p:txBody>
      </p:sp>
      <p:graphicFrame>
        <p:nvGraphicFramePr>
          <p:cNvPr id="8" name="グラフ 7">
            <a:extLst>
              <a:ext uri="{FF2B5EF4-FFF2-40B4-BE49-F238E27FC236}">
                <a16:creationId xmlns:a16="http://schemas.microsoft.com/office/drawing/2014/main" id="{D0B202BC-A839-554C-94A3-6FCA3697B960}"/>
              </a:ext>
            </a:extLst>
          </p:cNvPr>
          <p:cNvGraphicFramePr>
            <a:graphicFrameLocks/>
          </p:cNvGraphicFramePr>
          <p:nvPr>
            <p:extLst>
              <p:ext uri="{D42A27DB-BD31-4B8C-83A1-F6EECF244321}">
                <p14:modId xmlns:p14="http://schemas.microsoft.com/office/powerpoint/2010/main" val="2472247254"/>
              </p:ext>
            </p:extLst>
          </p:nvPr>
        </p:nvGraphicFramePr>
        <p:xfrm>
          <a:off x="441350" y="3805094"/>
          <a:ext cx="4134678" cy="289388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9" name="グラフ 8">
            <a:extLst>
              <a:ext uri="{FF2B5EF4-FFF2-40B4-BE49-F238E27FC236}">
                <a16:creationId xmlns:a16="http://schemas.microsoft.com/office/drawing/2014/main" id="{D3105EC1-6767-A944-A595-1BF5A3B83206}"/>
              </a:ext>
            </a:extLst>
          </p:cNvPr>
          <p:cNvGraphicFramePr>
            <a:graphicFrameLocks/>
          </p:cNvGraphicFramePr>
          <p:nvPr>
            <p:extLst>
              <p:ext uri="{D42A27DB-BD31-4B8C-83A1-F6EECF244321}">
                <p14:modId xmlns:p14="http://schemas.microsoft.com/office/powerpoint/2010/main" val="2100329737"/>
              </p:ext>
            </p:extLst>
          </p:nvPr>
        </p:nvGraphicFramePr>
        <p:xfrm>
          <a:off x="4824511" y="4096530"/>
          <a:ext cx="4134678" cy="2602444"/>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388696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3C8C108-B22E-654E-A0F6-F4B2995F4C7B}"/>
              </a:ext>
            </a:extLst>
          </p:cNvPr>
          <p:cNvSpPr>
            <a:spLocks noGrp="1"/>
          </p:cNvSpPr>
          <p:nvPr>
            <p:ph type="title"/>
          </p:nvPr>
        </p:nvSpPr>
        <p:spPr/>
        <p:txBody>
          <a:bodyPr/>
          <a:lstStyle/>
          <a:p>
            <a:r>
              <a:rPr lang="ja-JP" altLang="en-US"/>
              <a:t>マイグレーション性能</a:t>
            </a:r>
          </a:p>
        </p:txBody>
      </p:sp>
      <p:sp>
        <p:nvSpPr>
          <p:cNvPr id="4" name="Content Placeholder 3">
            <a:extLst>
              <a:ext uri="{FF2B5EF4-FFF2-40B4-BE49-F238E27FC236}">
                <a16:creationId xmlns:a16="http://schemas.microsoft.com/office/drawing/2014/main" id="{404BBE32-13D3-8948-8848-4F4480B49276}"/>
              </a:ext>
            </a:extLst>
          </p:cNvPr>
          <p:cNvSpPr>
            <a:spLocks noGrp="1"/>
          </p:cNvSpPr>
          <p:nvPr>
            <p:ph idx="1"/>
          </p:nvPr>
        </p:nvSpPr>
        <p:spPr>
          <a:xfrm>
            <a:off x="628650" y="1305521"/>
            <a:ext cx="7886700" cy="4351338"/>
          </a:xfrm>
        </p:spPr>
        <p:txBody>
          <a:bodyPr/>
          <a:lstStyle/>
          <a:p>
            <a:r>
              <a:rPr lang="ja-JP" altLang="en-US"/>
              <a:t>分割マイグレーションにかかる時間を測定</a:t>
            </a:r>
            <a:endParaRPr lang="en-US" altLang="ja-JP" dirty="0"/>
          </a:p>
          <a:p>
            <a:pPr lvl="1"/>
            <a:r>
              <a:rPr lang="en-US" altLang="ja-JP" dirty="0" err="1"/>
              <a:t>FCtrans</a:t>
            </a:r>
            <a:r>
              <a:rPr lang="ja-JP" altLang="en-US"/>
              <a:t>により</a:t>
            </a:r>
            <a:r>
              <a:rPr lang="en-US" altLang="ja-JP" dirty="0"/>
              <a:t>71%</a:t>
            </a:r>
            <a:r>
              <a:rPr lang="ja-JP" altLang="en-US"/>
              <a:t>高速化</a:t>
            </a:r>
            <a:endParaRPr lang="en-US" altLang="ja-JP" dirty="0"/>
          </a:p>
          <a:p>
            <a:pPr lvl="1"/>
            <a:r>
              <a:rPr lang="ja-JP" altLang="en-US"/>
              <a:t>ネットワーク転送量が</a:t>
            </a:r>
            <a:r>
              <a:rPr lang="en-US" altLang="ja-JP" dirty="0"/>
              <a:t>71%</a:t>
            </a:r>
            <a:r>
              <a:rPr lang="ja-JP" altLang="en-US"/>
              <a:t>削減されたため</a:t>
            </a:r>
            <a:endParaRPr lang="en-US" altLang="ja-JP" dirty="0"/>
          </a:p>
          <a:p>
            <a:r>
              <a:rPr lang="en-US" altLang="ja-JP" dirty="0"/>
              <a:t>VM</a:t>
            </a:r>
            <a:r>
              <a:rPr lang="ja-JP" altLang="en-US"/>
              <a:t>が一時停止する時間（ダウンタイム）を測定</a:t>
            </a:r>
            <a:endParaRPr lang="en-US" altLang="ja-JP" dirty="0"/>
          </a:p>
          <a:p>
            <a:pPr lvl="1"/>
            <a:r>
              <a:rPr lang="en-US" dirty="0" err="1"/>
              <a:t>FCtrans</a:t>
            </a:r>
            <a:r>
              <a:rPr lang="ja-JP" altLang="en-US"/>
              <a:t>により</a:t>
            </a:r>
            <a:r>
              <a:rPr lang="en-US" altLang="ja-JP" dirty="0"/>
              <a:t>37%</a:t>
            </a:r>
            <a:r>
              <a:rPr lang="ja-JP" altLang="en-US"/>
              <a:t>高速化</a:t>
            </a:r>
            <a:endParaRPr lang="en-US" altLang="ja-JP" dirty="0"/>
          </a:p>
          <a:p>
            <a:pPr lvl="1"/>
            <a:r>
              <a:rPr lang="ja-JP" altLang="en-US"/>
              <a:t>停止中</a:t>
            </a:r>
            <a:r>
              <a:rPr lang="ja-JP" altLang="en-US" dirty="0"/>
              <a:t>に転送</a:t>
            </a:r>
            <a:r>
              <a:rPr lang="ja-JP" altLang="en-US"/>
              <a:t>されるメモリに未使用メモリが含まれたため</a:t>
            </a:r>
            <a:endParaRPr lang="en-US" dirty="0"/>
          </a:p>
        </p:txBody>
      </p:sp>
      <p:pic>
        <p:nvPicPr>
          <p:cNvPr id="7" name="図 6">
            <a:extLst>
              <a:ext uri="{FF2B5EF4-FFF2-40B4-BE49-F238E27FC236}">
                <a16:creationId xmlns:a16="http://schemas.microsoft.com/office/drawing/2014/main" id="{35B2DC63-223E-3B4E-B473-FA1958CFF366}"/>
              </a:ext>
            </a:extLst>
          </p:cNvPr>
          <p:cNvPicPr>
            <a:picLocks noChangeAspect="1"/>
          </p:cNvPicPr>
          <p:nvPr/>
        </p:nvPicPr>
        <p:blipFill>
          <a:blip r:embed="rId3"/>
          <a:stretch>
            <a:fillRect/>
          </a:stretch>
        </p:blipFill>
        <p:spPr>
          <a:xfrm>
            <a:off x="934497" y="4249647"/>
            <a:ext cx="3342888" cy="2468594"/>
          </a:xfrm>
          <a:prstGeom prst="rect">
            <a:avLst/>
          </a:prstGeom>
        </p:spPr>
      </p:pic>
      <p:pic>
        <p:nvPicPr>
          <p:cNvPr id="6" name="図 5">
            <a:extLst>
              <a:ext uri="{FF2B5EF4-FFF2-40B4-BE49-F238E27FC236}">
                <a16:creationId xmlns:a16="http://schemas.microsoft.com/office/drawing/2014/main" id="{40214EAA-FDC5-2944-AB28-9DA85DC10DBA}"/>
              </a:ext>
            </a:extLst>
          </p:cNvPr>
          <p:cNvPicPr>
            <a:picLocks noChangeAspect="1"/>
          </p:cNvPicPr>
          <p:nvPr/>
        </p:nvPicPr>
        <p:blipFill>
          <a:blip r:embed="rId4"/>
          <a:stretch>
            <a:fillRect/>
          </a:stretch>
        </p:blipFill>
        <p:spPr>
          <a:xfrm>
            <a:off x="4833264" y="4249647"/>
            <a:ext cx="3344250" cy="2469600"/>
          </a:xfrm>
          <a:prstGeom prst="rect">
            <a:avLst/>
          </a:prstGeom>
        </p:spPr>
      </p:pic>
      <p:sp>
        <p:nvSpPr>
          <p:cNvPr id="3" name="スライド番号プレースホルダー 2">
            <a:extLst>
              <a:ext uri="{FF2B5EF4-FFF2-40B4-BE49-F238E27FC236}">
                <a16:creationId xmlns:a16="http://schemas.microsoft.com/office/drawing/2014/main" id="{05D0A193-D2CD-0E42-BADE-1A8BADEABD13}"/>
              </a:ext>
            </a:extLst>
          </p:cNvPr>
          <p:cNvSpPr>
            <a:spLocks noGrp="1"/>
          </p:cNvSpPr>
          <p:nvPr>
            <p:ph type="sldNum" sz="quarter" idx="12"/>
          </p:nvPr>
        </p:nvSpPr>
        <p:spPr/>
        <p:txBody>
          <a:bodyPr/>
          <a:lstStyle/>
          <a:p>
            <a:fld id="{0A8AAA2D-9842-0044-AF36-3F48C3C39054}" type="slidenum">
              <a:rPr kumimoji="1" lang="ja-JP" altLang="en-US" smtClean="0"/>
              <a:t>22</a:t>
            </a:fld>
            <a:endParaRPr kumimoji="1" lang="ja-JP" altLang="en-US"/>
          </a:p>
        </p:txBody>
      </p:sp>
    </p:spTree>
    <p:extLst>
      <p:ext uri="{BB962C8B-B14F-4D97-AF65-F5344CB8AC3E}">
        <p14:creationId xmlns:p14="http://schemas.microsoft.com/office/powerpoint/2010/main" val="143246159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EFC999D-DEF7-8E4E-AC54-A67E83710FBB}"/>
              </a:ext>
            </a:extLst>
          </p:cNvPr>
          <p:cNvSpPr>
            <a:spLocks noGrp="1"/>
          </p:cNvSpPr>
          <p:nvPr>
            <p:ph type="title"/>
          </p:nvPr>
        </p:nvSpPr>
        <p:spPr/>
        <p:txBody>
          <a:bodyPr/>
          <a:lstStyle/>
          <a:p>
            <a:r>
              <a:rPr lang="ja-JP" altLang="en-US"/>
              <a:t>未使用状態に戻された</a:t>
            </a:r>
            <a:r>
              <a:rPr kumimoji="1" lang="ja-JP" altLang="en-US"/>
              <a:t>メモリ量</a:t>
            </a:r>
          </a:p>
        </p:txBody>
      </p:sp>
      <p:sp>
        <p:nvSpPr>
          <p:cNvPr id="3" name="コンテンツ プレースホルダー 2">
            <a:extLst>
              <a:ext uri="{FF2B5EF4-FFF2-40B4-BE49-F238E27FC236}">
                <a16:creationId xmlns:a16="http://schemas.microsoft.com/office/drawing/2014/main" id="{14AC65C5-0E9E-9249-A00A-0B3AED6ABBDB}"/>
              </a:ext>
            </a:extLst>
          </p:cNvPr>
          <p:cNvSpPr>
            <a:spLocks noGrp="1"/>
          </p:cNvSpPr>
          <p:nvPr>
            <p:ph idx="1"/>
          </p:nvPr>
        </p:nvSpPr>
        <p:spPr/>
        <p:txBody>
          <a:bodyPr/>
          <a:lstStyle/>
          <a:p>
            <a:r>
              <a:rPr kumimoji="1" lang="en-US" altLang="ja-JP" dirty="0"/>
              <a:t>VM</a:t>
            </a:r>
            <a:r>
              <a:rPr kumimoji="1" lang="ja-JP" altLang="en-US"/>
              <a:t>内の</a:t>
            </a:r>
            <a:r>
              <a:rPr kumimoji="1" lang="en-US" altLang="ja-JP" dirty="0"/>
              <a:t>OS</a:t>
            </a:r>
            <a:r>
              <a:rPr kumimoji="1" lang="ja-JP" altLang="en-US"/>
              <a:t>によって解放された後、</a:t>
            </a:r>
            <a:r>
              <a:rPr kumimoji="1" lang="en-US" altLang="ja-JP" dirty="0" err="1"/>
              <a:t>FCtrans</a:t>
            </a:r>
            <a:r>
              <a:rPr lang="ja-JP" altLang="en-US"/>
              <a:t>によって未使用状態に戻されたメモリ量を測定</a:t>
            </a:r>
            <a:endParaRPr kumimoji="1" lang="en-US" altLang="ja-JP" dirty="0"/>
          </a:p>
          <a:p>
            <a:pPr lvl="1"/>
            <a:r>
              <a:rPr kumimoji="1" lang="en-US" altLang="ja-JP" dirty="0"/>
              <a:t>OS</a:t>
            </a:r>
            <a:r>
              <a:rPr kumimoji="1" lang="ja-JP" altLang="en-US"/>
              <a:t>の起動</a:t>
            </a:r>
            <a:r>
              <a:rPr lang="ja-JP" altLang="en-US"/>
              <a:t>開始</a:t>
            </a:r>
            <a:r>
              <a:rPr kumimoji="1" lang="ja-JP" altLang="en-US"/>
              <a:t>から</a:t>
            </a:r>
            <a:r>
              <a:rPr kumimoji="1" lang="en-US" altLang="ja-JP" dirty="0"/>
              <a:t>1</a:t>
            </a:r>
            <a:r>
              <a:rPr kumimoji="1" lang="ja-JP" altLang="en-US"/>
              <a:t>秒毎に</a:t>
            </a:r>
            <a:r>
              <a:rPr kumimoji="1" lang="en-US" altLang="ja-JP" dirty="0"/>
              <a:t>10</a:t>
            </a:r>
            <a:r>
              <a:rPr kumimoji="1" lang="ja-JP" altLang="en-US"/>
              <a:t>秒間測定</a:t>
            </a:r>
            <a:endParaRPr kumimoji="1" lang="en-US" altLang="ja-JP" dirty="0"/>
          </a:p>
          <a:p>
            <a:pPr lvl="1"/>
            <a:r>
              <a:rPr lang="en-US" altLang="ja-JP" dirty="0"/>
              <a:t>185MB</a:t>
            </a:r>
            <a:r>
              <a:rPr lang="ja-JP" altLang="en-US"/>
              <a:t>のメモリを未使用状態に戻すことができた</a:t>
            </a:r>
            <a:endParaRPr kumimoji="1" lang="ja-JP" altLang="en-US"/>
          </a:p>
        </p:txBody>
      </p:sp>
      <p:sp>
        <p:nvSpPr>
          <p:cNvPr id="4" name="スライド番号プレースホルダー 3">
            <a:extLst>
              <a:ext uri="{FF2B5EF4-FFF2-40B4-BE49-F238E27FC236}">
                <a16:creationId xmlns:a16="http://schemas.microsoft.com/office/drawing/2014/main" id="{47AE6A13-990B-B34A-950B-F9C4018E0BBD}"/>
              </a:ext>
            </a:extLst>
          </p:cNvPr>
          <p:cNvSpPr>
            <a:spLocks noGrp="1"/>
          </p:cNvSpPr>
          <p:nvPr>
            <p:ph type="sldNum" sz="quarter" idx="12"/>
          </p:nvPr>
        </p:nvSpPr>
        <p:spPr/>
        <p:txBody>
          <a:bodyPr/>
          <a:lstStyle/>
          <a:p>
            <a:fld id="{0A8AAA2D-9842-0044-AF36-3F48C3C39054}" type="slidenum">
              <a:rPr lang="ja-JP" altLang="en-US" smtClean="0"/>
              <a:pPr/>
              <a:t>23</a:t>
            </a:fld>
            <a:endParaRPr lang="ja-JP" altLang="en-US"/>
          </a:p>
        </p:txBody>
      </p:sp>
      <p:graphicFrame>
        <p:nvGraphicFramePr>
          <p:cNvPr id="5" name="グラフ 4">
            <a:extLst>
              <a:ext uri="{FF2B5EF4-FFF2-40B4-BE49-F238E27FC236}">
                <a16:creationId xmlns:a16="http://schemas.microsoft.com/office/drawing/2014/main" id="{CC614F8C-17F8-484D-9F36-02C4C1C20A53}"/>
              </a:ext>
            </a:extLst>
          </p:cNvPr>
          <p:cNvGraphicFramePr>
            <a:graphicFrameLocks/>
          </p:cNvGraphicFramePr>
          <p:nvPr>
            <p:extLst>
              <p:ext uri="{D42A27DB-BD31-4B8C-83A1-F6EECF244321}">
                <p14:modId xmlns:p14="http://schemas.microsoft.com/office/powerpoint/2010/main" val="1643538808"/>
              </p:ext>
            </p:extLst>
          </p:nvPr>
        </p:nvGraphicFramePr>
        <p:xfrm>
          <a:off x="1811867" y="2865756"/>
          <a:ext cx="5520266" cy="385572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06368990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4346BF-94B4-4F4B-820B-2E871CB27DCB}"/>
              </a:ext>
            </a:extLst>
          </p:cNvPr>
          <p:cNvSpPr>
            <a:spLocks noGrp="1"/>
          </p:cNvSpPr>
          <p:nvPr>
            <p:ph type="title"/>
          </p:nvPr>
        </p:nvSpPr>
        <p:spPr/>
        <p:txBody>
          <a:bodyPr/>
          <a:lstStyle/>
          <a:p>
            <a:r>
              <a:rPr lang="ja-JP" altLang="en-US"/>
              <a:t>メモリ追跡のオーバヘッド</a:t>
            </a:r>
            <a:endParaRPr lang="en-US" dirty="0"/>
          </a:p>
        </p:txBody>
      </p:sp>
      <p:sp>
        <p:nvSpPr>
          <p:cNvPr id="3" name="Content Placeholder 2">
            <a:extLst>
              <a:ext uri="{FF2B5EF4-FFF2-40B4-BE49-F238E27FC236}">
                <a16:creationId xmlns:a16="http://schemas.microsoft.com/office/drawing/2014/main" id="{2174F438-D7C1-634B-A8D8-BE1B09BF0A0E}"/>
              </a:ext>
            </a:extLst>
          </p:cNvPr>
          <p:cNvSpPr>
            <a:spLocks noGrp="1"/>
          </p:cNvSpPr>
          <p:nvPr>
            <p:ph idx="1"/>
          </p:nvPr>
        </p:nvSpPr>
        <p:spPr/>
        <p:txBody>
          <a:bodyPr/>
          <a:lstStyle/>
          <a:p>
            <a:r>
              <a:rPr lang="ja-JP" altLang="en-US"/>
              <a:t>未使用メモリの追跡が</a:t>
            </a:r>
            <a:r>
              <a:rPr lang="en-US" dirty="0"/>
              <a:t>VM</a:t>
            </a:r>
            <a:r>
              <a:rPr lang="ja-JP" altLang="en-US"/>
              <a:t>内の</a:t>
            </a:r>
            <a:r>
              <a:rPr lang="en-US" altLang="ja-JP" dirty="0"/>
              <a:t>OS</a:t>
            </a:r>
            <a:r>
              <a:rPr lang="ja-JP" altLang="en-US"/>
              <a:t>の起動時間に与える影響を調べた</a:t>
            </a:r>
            <a:endParaRPr lang="en-US" altLang="ja-JP" dirty="0"/>
          </a:p>
          <a:p>
            <a:pPr lvl="1"/>
            <a:r>
              <a:rPr lang="en-US" altLang="ja-JP" dirty="0" err="1"/>
              <a:t>systemd</a:t>
            </a:r>
            <a:r>
              <a:rPr lang="en-US" altLang="ja-JP" dirty="0"/>
              <a:t>-analyze</a:t>
            </a:r>
            <a:r>
              <a:rPr lang="ja-JP" altLang="en-US"/>
              <a:t>コマンドを用いて測定</a:t>
            </a:r>
            <a:endParaRPr lang="en-US" altLang="ja-JP" dirty="0"/>
          </a:p>
          <a:p>
            <a:r>
              <a:rPr lang="en-US" altLang="ja-JP" dirty="0" err="1"/>
              <a:t>FCtrans</a:t>
            </a:r>
            <a:r>
              <a:rPr lang="ja-JP" altLang="en-US"/>
              <a:t>では</a:t>
            </a:r>
            <a:r>
              <a:rPr lang="en-US" altLang="ja-JP" dirty="0"/>
              <a:t>OS</a:t>
            </a:r>
            <a:r>
              <a:rPr lang="ja-JP" altLang="en-US"/>
              <a:t>の起動時間が</a:t>
            </a:r>
            <a:r>
              <a:rPr lang="en-US" altLang="ja-JP" dirty="0"/>
              <a:t>13%</a:t>
            </a:r>
            <a:r>
              <a:rPr lang="ja-JP" altLang="en-US"/>
              <a:t>長くなった</a:t>
            </a:r>
            <a:endParaRPr lang="en-US" altLang="ja-JP" dirty="0"/>
          </a:p>
          <a:p>
            <a:pPr lvl="1"/>
            <a:r>
              <a:rPr lang="en-US" altLang="ja-JP" dirty="0" err="1"/>
              <a:t>userfaultfd</a:t>
            </a:r>
            <a:r>
              <a:rPr lang="ja-JP" altLang="en-US"/>
              <a:t>機構を用いてページフォールトの処理を行うオーバヘッド</a:t>
            </a:r>
            <a:endParaRPr lang="en-US" altLang="ja-JP" dirty="0"/>
          </a:p>
        </p:txBody>
      </p:sp>
      <p:sp>
        <p:nvSpPr>
          <p:cNvPr id="4" name="Slide Number Placeholder 3">
            <a:extLst>
              <a:ext uri="{FF2B5EF4-FFF2-40B4-BE49-F238E27FC236}">
                <a16:creationId xmlns:a16="http://schemas.microsoft.com/office/drawing/2014/main" id="{6F42F142-E774-9543-BE07-6F4EC701C079}"/>
              </a:ext>
            </a:extLst>
          </p:cNvPr>
          <p:cNvSpPr>
            <a:spLocks noGrp="1"/>
          </p:cNvSpPr>
          <p:nvPr>
            <p:ph type="sldNum" sz="quarter" idx="12"/>
          </p:nvPr>
        </p:nvSpPr>
        <p:spPr/>
        <p:txBody>
          <a:bodyPr/>
          <a:lstStyle/>
          <a:p>
            <a:fld id="{0A8AAA2D-9842-0044-AF36-3F48C3C39054}" type="slidenum">
              <a:rPr lang="ja-JP" altLang="en-US" smtClean="0"/>
              <a:pPr/>
              <a:t>24</a:t>
            </a:fld>
            <a:endParaRPr lang="ja-JP" altLang="en-US"/>
          </a:p>
        </p:txBody>
      </p:sp>
      <p:graphicFrame>
        <p:nvGraphicFramePr>
          <p:cNvPr id="8" name="グラフ 7">
            <a:extLst>
              <a:ext uri="{FF2B5EF4-FFF2-40B4-BE49-F238E27FC236}">
                <a16:creationId xmlns:a16="http://schemas.microsoft.com/office/drawing/2014/main" id="{01E3FA38-E0AA-D843-BFE4-8B6B35D8F237}"/>
              </a:ext>
            </a:extLst>
          </p:cNvPr>
          <p:cNvGraphicFramePr>
            <a:graphicFrameLocks/>
          </p:cNvGraphicFramePr>
          <p:nvPr>
            <p:extLst>
              <p:ext uri="{D42A27DB-BD31-4B8C-83A1-F6EECF244321}">
                <p14:modId xmlns:p14="http://schemas.microsoft.com/office/powerpoint/2010/main" val="2950801678"/>
              </p:ext>
            </p:extLst>
          </p:nvPr>
        </p:nvGraphicFramePr>
        <p:xfrm>
          <a:off x="2438156" y="4024503"/>
          <a:ext cx="4267687" cy="2833497"/>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72528149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AFF04A1-46F0-7643-992C-CAD11B0273C0}"/>
              </a:ext>
            </a:extLst>
          </p:cNvPr>
          <p:cNvSpPr>
            <a:spLocks noGrp="1"/>
          </p:cNvSpPr>
          <p:nvPr>
            <p:ph type="title"/>
          </p:nvPr>
        </p:nvSpPr>
        <p:spPr/>
        <p:txBody>
          <a:bodyPr/>
          <a:lstStyle/>
          <a:p>
            <a:r>
              <a:rPr lang="ja-JP" altLang="en-US"/>
              <a:t>関連研究</a:t>
            </a:r>
          </a:p>
        </p:txBody>
      </p:sp>
      <p:sp>
        <p:nvSpPr>
          <p:cNvPr id="3" name="コンテンツ プレースホルダー 2">
            <a:extLst>
              <a:ext uri="{FF2B5EF4-FFF2-40B4-BE49-F238E27FC236}">
                <a16:creationId xmlns:a16="http://schemas.microsoft.com/office/drawing/2014/main" id="{2F07E782-15F4-FB40-8C78-74676395A12A}"/>
              </a:ext>
            </a:extLst>
          </p:cNvPr>
          <p:cNvSpPr>
            <a:spLocks noGrp="1"/>
          </p:cNvSpPr>
          <p:nvPr>
            <p:ph idx="1"/>
          </p:nvPr>
        </p:nvSpPr>
        <p:spPr/>
        <p:txBody>
          <a:bodyPr>
            <a:normAutofit fontScale="92500"/>
          </a:bodyPr>
          <a:lstStyle/>
          <a:p>
            <a:r>
              <a:rPr lang="en-US" altLang="ja-JP" dirty="0" err="1"/>
              <a:t>VSwapper</a:t>
            </a:r>
            <a:r>
              <a:rPr lang="en-US" altLang="ja-JP" dirty="0"/>
              <a:t> [Amit et al.'14]</a:t>
            </a:r>
          </a:p>
          <a:p>
            <a:pPr lvl="1"/>
            <a:r>
              <a:rPr lang="en-US" altLang="ja-JP" dirty="0"/>
              <a:t>VM</a:t>
            </a:r>
            <a:r>
              <a:rPr lang="ja-JP" altLang="en-US"/>
              <a:t>のメモリとディスク間でのページングを最適化</a:t>
            </a:r>
            <a:endParaRPr lang="en-US" altLang="ja-JP" dirty="0"/>
          </a:p>
          <a:p>
            <a:pPr lvl="1"/>
            <a:r>
              <a:rPr lang="ja-JP" altLang="en-US"/>
              <a:t>いくつかの最適化はリモートページングにも適用可能</a:t>
            </a:r>
            <a:endParaRPr lang="en-US" altLang="ja-JP" dirty="0"/>
          </a:p>
          <a:p>
            <a:r>
              <a:rPr lang="ja-JP" altLang="en-US"/>
              <a:t>未使用メモリを転送しないマイグレーション</a:t>
            </a:r>
            <a:endParaRPr lang="en" altLang="ja-JP" dirty="0"/>
          </a:p>
          <a:p>
            <a:pPr lvl="1"/>
            <a:r>
              <a:rPr lang="en-US" altLang="ja-JP" dirty="0"/>
              <a:t>VM</a:t>
            </a:r>
            <a:r>
              <a:rPr lang="ja-JP" altLang="en-US"/>
              <a:t>内の</a:t>
            </a:r>
            <a:r>
              <a:rPr lang="en-US" altLang="ja-JP" dirty="0"/>
              <a:t>OS</a:t>
            </a:r>
            <a:r>
              <a:rPr lang="ja-JP" altLang="en-US"/>
              <a:t>を拡張して未使用メモリの情報を取得</a:t>
            </a:r>
            <a:br>
              <a:rPr lang="en-US" altLang="ja-JP" dirty="0"/>
            </a:br>
            <a:r>
              <a:rPr lang="en-US" altLang="ja-JP" dirty="0"/>
              <a:t>[Ma et al.'12] [Koto et al.'12]</a:t>
            </a:r>
          </a:p>
          <a:p>
            <a:pPr lvl="1"/>
            <a:r>
              <a:rPr lang="en-US" altLang="ja-JP" dirty="0"/>
              <a:t>VM</a:t>
            </a:r>
            <a:r>
              <a:rPr lang="ja-JP" altLang="en-US"/>
              <a:t>起動時からログダーティ機構を用いて追跡</a:t>
            </a:r>
            <a:r>
              <a:rPr lang="en-US" altLang="ja-JP" dirty="0"/>
              <a:t> [Li et al.'15]</a:t>
            </a:r>
          </a:p>
          <a:p>
            <a:r>
              <a:rPr lang="en-US" altLang="ja-JP" dirty="0"/>
              <a:t>VM</a:t>
            </a:r>
            <a:r>
              <a:rPr lang="ja-JP" altLang="en-US"/>
              <a:t>イントロスペクションに基づくマイグレーション</a:t>
            </a:r>
            <a:br>
              <a:rPr lang="en-US" altLang="ja-JP" dirty="0"/>
            </a:br>
            <a:r>
              <a:rPr lang="en-US" altLang="ja-JP" dirty="0"/>
              <a:t>[Chiang et al.'13]</a:t>
            </a:r>
          </a:p>
          <a:p>
            <a:pPr lvl="1"/>
            <a:r>
              <a:rPr lang="en-US" altLang="ja-JP" dirty="0"/>
              <a:t>VM</a:t>
            </a:r>
            <a:r>
              <a:rPr lang="ja-JP" altLang="en-US"/>
              <a:t>の外から未使用メモリを特定して転送しないようにする</a:t>
            </a:r>
            <a:endParaRPr lang="en-US" altLang="ja-JP" dirty="0"/>
          </a:p>
          <a:p>
            <a:pPr lvl="1"/>
            <a:r>
              <a:rPr lang="en-US" altLang="ja-JP" dirty="0" err="1"/>
              <a:t>FCtrans</a:t>
            </a:r>
            <a:r>
              <a:rPr lang="ja-JP" altLang="en-US"/>
              <a:t>では</a:t>
            </a:r>
            <a:r>
              <a:rPr lang="en-US" altLang="ja-JP" dirty="0"/>
              <a:t>OS</a:t>
            </a:r>
            <a:r>
              <a:rPr lang="ja-JP" altLang="en-US"/>
              <a:t>レベルと</a:t>
            </a:r>
            <a:r>
              <a:rPr lang="en-US" altLang="ja-JP" dirty="0"/>
              <a:t>VM</a:t>
            </a:r>
            <a:r>
              <a:rPr lang="ja-JP" altLang="en-US"/>
              <a:t>レベルの管理を統合</a:t>
            </a:r>
            <a:endParaRPr lang="en-US" altLang="ja-JP" dirty="0"/>
          </a:p>
          <a:p>
            <a:endParaRPr lang="en-US" altLang="ja-JP" dirty="0"/>
          </a:p>
          <a:p>
            <a:endParaRPr lang="en-US" altLang="ja-JP" dirty="0"/>
          </a:p>
        </p:txBody>
      </p:sp>
      <p:sp>
        <p:nvSpPr>
          <p:cNvPr id="4" name="スライド番号プレースホルダー 3">
            <a:extLst>
              <a:ext uri="{FF2B5EF4-FFF2-40B4-BE49-F238E27FC236}">
                <a16:creationId xmlns:a16="http://schemas.microsoft.com/office/drawing/2014/main" id="{AD53B8CE-6ECB-DF42-AF78-A8CC386B4053}"/>
              </a:ext>
            </a:extLst>
          </p:cNvPr>
          <p:cNvSpPr>
            <a:spLocks noGrp="1"/>
          </p:cNvSpPr>
          <p:nvPr>
            <p:ph type="sldNum" sz="quarter" idx="12"/>
          </p:nvPr>
        </p:nvSpPr>
        <p:spPr/>
        <p:txBody>
          <a:bodyPr/>
          <a:lstStyle/>
          <a:p>
            <a:fld id="{0A8AAA2D-9842-0044-AF36-3F48C3C39054}" type="slidenum">
              <a:rPr kumimoji="1" lang="ja-JP" altLang="en-US" smtClean="0"/>
              <a:t>25</a:t>
            </a:fld>
            <a:endParaRPr kumimoji="1" lang="ja-JP" altLang="en-US"/>
          </a:p>
        </p:txBody>
      </p:sp>
    </p:spTree>
    <p:extLst>
      <p:ext uri="{BB962C8B-B14F-4D97-AF65-F5344CB8AC3E}">
        <p14:creationId xmlns:p14="http://schemas.microsoft.com/office/powerpoint/2010/main" val="364440422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25CB48C-D3A9-FC48-A55C-500A606971BE}"/>
              </a:ext>
            </a:extLst>
          </p:cNvPr>
          <p:cNvSpPr>
            <a:spLocks noGrp="1"/>
          </p:cNvSpPr>
          <p:nvPr>
            <p:ph type="title"/>
          </p:nvPr>
        </p:nvSpPr>
        <p:spPr/>
        <p:txBody>
          <a:bodyPr/>
          <a:lstStyle/>
          <a:p>
            <a:r>
              <a:rPr lang="ja-JP" altLang="en-US"/>
              <a:t>まとめ</a:t>
            </a:r>
          </a:p>
        </p:txBody>
      </p:sp>
      <p:sp>
        <p:nvSpPr>
          <p:cNvPr id="3" name="コンテンツ プレースホルダー 2">
            <a:extLst>
              <a:ext uri="{FF2B5EF4-FFF2-40B4-BE49-F238E27FC236}">
                <a16:creationId xmlns:a16="http://schemas.microsoft.com/office/drawing/2014/main" id="{CF66C6DE-1C1F-0148-BF5D-F6AF362EEBC5}"/>
              </a:ext>
            </a:extLst>
          </p:cNvPr>
          <p:cNvSpPr>
            <a:spLocks noGrp="1"/>
          </p:cNvSpPr>
          <p:nvPr>
            <p:ph idx="1"/>
          </p:nvPr>
        </p:nvSpPr>
        <p:spPr/>
        <p:txBody>
          <a:bodyPr>
            <a:normAutofit lnSpcReduction="10000"/>
          </a:bodyPr>
          <a:lstStyle/>
          <a:p>
            <a:r>
              <a:rPr lang="ja-JP" altLang="en-US"/>
              <a:t>未使用メモリに着目して複数ホストにまたがる</a:t>
            </a:r>
            <a:r>
              <a:rPr lang="en-US" altLang="ja-JP" dirty="0"/>
              <a:t>VM</a:t>
            </a:r>
            <a:r>
              <a:rPr lang="ja-JP" altLang="en-US"/>
              <a:t>の高速化を実現する</a:t>
            </a:r>
            <a:r>
              <a:rPr lang="en-US" altLang="ja-JP" dirty="0" err="1"/>
              <a:t>FCtrans</a:t>
            </a:r>
            <a:r>
              <a:rPr lang="ja-JP" altLang="en-US"/>
              <a:t>を提案</a:t>
            </a:r>
            <a:endParaRPr lang="en-US" altLang="ja-JP" dirty="0"/>
          </a:p>
          <a:p>
            <a:pPr lvl="1"/>
            <a:r>
              <a:rPr lang="en-US" altLang="ja-JP" dirty="0"/>
              <a:t>VM</a:t>
            </a:r>
            <a:r>
              <a:rPr lang="ja-JP" altLang="en-US"/>
              <a:t>の未使用メモリを追跡</a:t>
            </a:r>
            <a:endParaRPr lang="en-US" altLang="ja-JP" dirty="0"/>
          </a:p>
          <a:p>
            <a:pPr lvl="1"/>
            <a:r>
              <a:rPr lang="ja-JP" altLang="en-US"/>
              <a:t>リモートページングと分割マイグレーションの際に未使用メモリのデータを転送しないようにする</a:t>
            </a:r>
            <a:endParaRPr lang="en-US" altLang="ja-JP" dirty="0"/>
          </a:p>
          <a:p>
            <a:pPr lvl="1"/>
            <a:r>
              <a:rPr lang="ja-JP" altLang="en-US"/>
              <a:t>リモートページング性能とマイグレーション性能の大幅な向上を確認</a:t>
            </a:r>
            <a:endParaRPr lang="en-US" altLang="ja-JP" dirty="0"/>
          </a:p>
          <a:p>
            <a:r>
              <a:rPr lang="ja-JP" altLang="en-US"/>
              <a:t>今後の課題</a:t>
            </a:r>
            <a:endParaRPr lang="en-US" altLang="ja-JP" dirty="0"/>
          </a:p>
          <a:p>
            <a:pPr lvl="1"/>
            <a:r>
              <a:rPr lang="en-US" altLang="ja-JP" dirty="0"/>
              <a:t>VM</a:t>
            </a:r>
            <a:r>
              <a:rPr lang="ja-JP" altLang="en-US"/>
              <a:t>への影響を抑えた</a:t>
            </a:r>
            <a:r>
              <a:rPr lang="en-US" altLang="ja-JP" dirty="0"/>
              <a:t>OS</a:t>
            </a:r>
            <a:r>
              <a:rPr lang="ja-JP" altLang="en-US"/>
              <a:t>のメモリ管理情報の取得</a:t>
            </a:r>
            <a:endParaRPr lang="en-US" altLang="ja-JP" dirty="0"/>
          </a:p>
          <a:p>
            <a:pPr lvl="1"/>
            <a:r>
              <a:rPr lang="ja-JP" altLang="en-US"/>
              <a:t>実アプリケーションを用いた性能評価</a:t>
            </a:r>
            <a:endParaRPr lang="en-US" altLang="ja-JP" dirty="0"/>
          </a:p>
          <a:p>
            <a:pPr lvl="1"/>
            <a:r>
              <a:rPr lang="ja-JP" altLang="en-US"/>
              <a:t>様々な部分マイグレーション</a:t>
            </a:r>
            <a:r>
              <a:rPr lang="en-US" altLang="ja-JP" dirty="0"/>
              <a:t>[</a:t>
            </a:r>
            <a:r>
              <a:rPr lang="ja-JP" altLang="en-US"/>
              <a:t>柏木ら</a:t>
            </a:r>
            <a:r>
              <a:rPr lang="en-US" altLang="ja-JP" dirty="0"/>
              <a:t>'18]</a:t>
            </a:r>
            <a:r>
              <a:rPr lang="ja-JP" altLang="en-US"/>
              <a:t>への適用</a:t>
            </a:r>
            <a:endParaRPr lang="en-US" altLang="ja-JP" dirty="0"/>
          </a:p>
        </p:txBody>
      </p:sp>
      <p:sp>
        <p:nvSpPr>
          <p:cNvPr id="4" name="スライド番号プレースホルダー 3">
            <a:extLst>
              <a:ext uri="{FF2B5EF4-FFF2-40B4-BE49-F238E27FC236}">
                <a16:creationId xmlns:a16="http://schemas.microsoft.com/office/drawing/2014/main" id="{928AE81B-7F88-C84A-997A-70C50F07DA89}"/>
              </a:ext>
            </a:extLst>
          </p:cNvPr>
          <p:cNvSpPr>
            <a:spLocks noGrp="1"/>
          </p:cNvSpPr>
          <p:nvPr>
            <p:ph type="sldNum" sz="quarter" idx="12"/>
          </p:nvPr>
        </p:nvSpPr>
        <p:spPr/>
        <p:txBody>
          <a:bodyPr/>
          <a:lstStyle/>
          <a:p>
            <a:fld id="{0A8AAA2D-9842-0044-AF36-3F48C3C39054}" type="slidenum">
              <a:rPr kumimoji="1" lang="ja-JP" altLang="en-US" smtClean="0"/>
              <a:t>26</a:t>
            </a:fld>
            <a:endParaRPr kumimoji="1" lang="ja-JP" altLang="en-US"/>
          </a:p>
        </p:txBody>
      </p:sp>
    </p:spTree>
    <p:extLst>
      <p:ext uri="{BB962C8B-B14F-4D97-AF65-F5344CB8AC3E}">
        <p14:creationId xmlns:p14="http://schemas.microsoft.com/office/powerpoint/2010/main" val="142501299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A71D8D0-2997-1D4E-B30D-E40101F81F18}"/>
              </a:ext>
            </a:extLst>
          </p:cNvPr>
          <p:cNvSpPr>
            <a:spLocks noGrp="1"/>
          </p:cNvSpPr>
          <p:nvPr>
            <p:ph type="title"/>
          </p:nvPr>
        </p:nvSpPr>
        <p:spPr/>
        <p:txBody>
          <a:bodyPr/>
          <a:lstStyle/>
          <a:p>
            <a:r>
              <a:rPr lang="en-US" altLang="ja-JP" dirty="0"/>
              <a:t>VM</a:t>
            </a:r>
            <a:r>
              <a:rPr lang="ja-JP" altLang="en-US"/>
              <a:t>マイグレーション</a:t>
            </a:r>
            <a:endParaRPr lang="ja-JP" altLang="en-US" strike="sngStrike">
              <a:solidFill>
                <a:srgbClr val="FF0000"/>
              </a:solidFill>
            </a:endParaRPr>
          </a:p>
        </p:txBody>
      </p:sp>
      <p:sp>
        <p:nvSpPr>
          <p:cNvPr id="3" name="コンテンツ プレースホルダー 2">
            <a:extLst>
              <a:ext uri="{FF2B5EF4-FFF2-40B4-BE49-F238E27FC236}">
                <a16:creationId xmlns:a16="http://schemas.microsoft.com/office/drawing/2014/main" id="{E967C399-77EE-4741-8D48-63376280CC37}"/>
              </a:ext>
            </a:extLst>
          </p:cNvPr>
          <p:cNvSpPr>
            <a:spLocks noGrp="1"/>
          </p:cNvSpPr>
          <p:nvPr>
            <p:ph idx="1"/>
          </p:nvPr>
        </p:nvSpPr>
        <p:spPr/>
        <p:txBody>
          <a:bodyPr/>
          <a:lstStyle/>
          <a:p>
            <a:r>
              <a:rPr lang="en-US" altLang="ja-JP" dirty="0"/>
              <a:t>VM</a:t>
            </a:r>
            <a:r>
              <a:rPr lang="ja-JP" altLang="en-US"/>
              <a:t>を稼働させたまま別のホストへ移動</a:t>
            </a:r>
            <a:endParaRPr lang="en-US" altLang="ja-JP" dirty="0"/>
          </a:p>
          <a:p>
            <a:pPr lvl="1"/>
            <a:r>
              <a:rPr lang="ja-JP" altLang="en-US"/>
              <a:t>サービスを停止することなくホストをメンテナンス可能</a:t>
            </a:r>
            <a:endParaRPr lang="en-US" altLang="ja-JP" dirty="0"/>
          </a:p>
          <a:p>
            <a:r>
              <a:rPr lang="ja-JP" altLang="en-US"/>
              <a:t>移送先ホストに十分な空きメモリが必要</a:t>
            </a:r>
            <a:endParaRPr lang="en-US" altLang="ja-JP" dirty="0"/>
          </a:p>
          <a:p>
            <a:pPr lvl="1"/>
            <a:r>
              <a:rPr lang="ja-JP" altLang="en-US"/>
              <a:t>大容量メモリをもつ</a:t>
            </a:r>
            <a:r>
              <a:rPr lang="en-US" altLang="ja-JP" dirty="0"/>
              <a:t>VM</a:t>
            </a:r>
            <a:r>
              <a:rPr lang="ja-JP" altLang="en-US"/>
              <a:t>の場合、そのようなホストを常に確保しておくのは避けたい</a:t>
            </a:r>
            <a:endParaRPr lang="en-US" altLang="ja-JP" dirty="0"/>
          </a:p>
          <a:p>
            <a:pPr lvl="1"/>
            <a:r>
              <a:rPr lang="ja-JP" altLang="en-US" dirty="0"/>
              <a:t>コストが増加し、運用の自由度が低下</a:t>
            </a:r>
            <a:endParaRPr lang="en-US" altLang="ja-JP" dirty="0"/>
          </a:p>
          <a:p>
            <a:endParaRPr lang="en-US" altLang="ja-JP" dirty="0"/>
          </a:p>
        </p:txBody>
      </p:sp>
      <p:grpSp>
        <p:nvGrpSpPr>
          <p:cNvPr id="17" name="グループ化 16">
            <a:extLst>
              <a:ext uri="{FF2B5EF4-FFF2-40B4-BE49-F238E27FC236}">
                <a16:creationId xmlns:a16="http://schemas.microsoft.com/office/drawing/2014/main" id="{B810AA0C-557C-5540-8821-3C337D930291}"/>
              </a:ext>
            </a:extLst>
          </p:cNvPr>
          <p:cNvGrpSpPr/>
          <p:nvPr/>
        </p:nvGrpSpPr>
        <p:grpSpPr>
          <a:xfrm>
            <a:off x="836656" y="4033717"/>
            <a:ext cx="7470687" cy="2489199"/>
            <a:chOff x="836264" y="3822702"/>
            <a:chExt cx="7470687" cy="2489199"/>
          </a:xfrm>
        </p:grpSpPr>
        <p:sp>
          <p:nvSpPr>
            <p:cNvPr id="5" name="角丸四角形 4">
              <a:extLst>
                <a:ext uri="{FF2B5EF4-FFF2-40B4-BE49-F238E27FC236}">
                  <a16:creationId xmlns:a16="http://schemas.microsoft.com/office/drawing/2014/main" id="{FFF17782-4796-F940-B11D-6C85861D5055}"/>
                </a:ext>
              </a:extLst>
            </p:cNvPr>
            <p:cNvSpPr/>
            <p:nvPr/>
          </p:nvSpPr>
          <p:spPr>
            <a:xfrm>
              <a:off x="836264" y="4238202"/>
              <a:ext cx="2127313" cy="2073699"/>
            </a:xfrm>
            <a:prstGeom prst="roundRect">
              <a:avLst/>
            </a:prstGeom>
            <a:no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latin typeface="+mn-ea"/>
              </a:endParaRPr>
            </a:p>
          </p:txBody>
        </p:sp>
        <p:sp>
          <p:nvSpPr>
            <p:cNvPr id="6" name="正方形/長方形 5">
              <a:extLst>
                <a:ext uri="{FF2B5EF4-FFF2-40B4-BE49-F238E27FC236}">
                  <a16:creationId xmlns:a16="http://schemas.microsoft.com/office/drawing/2014/main" id="{3981BBF5-1284-544A-BF41-91F11C21F675}"/>
                </a:ext>
              </a:extLst>
            </p:cNvPr>
            <p:cNvSpPr/>
            <p:nvPr/>
          </p:nvSpPr>
          <p:spPr>
            <a:xfrm>
              <a:off x="1155334" y="4499220"/>
              <a:ext cx="1558533" cy="1545002"/>
            </a:xfrm>
            <a:prstGeom prst="rect">
              <a:avLst/>
            </a:prstGeom>
            <a:solidFill>
              <a:schemeClr val="accent2"/>
            </a:solid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2400" dirty="0">
                  <a:solidFill>
                    <a:schemeClr val="tx1"/>
                  </a:solidFill>
                  <a:latin typeface="+mn-ea"/>
                </a:rPr>
                <a:t>VM</a:t>
              </a:r>
              <a:endParaRPr kumimoji="1" lang="ja-JP" altLang="en-US" sz="2400">
                <a:solidFill>
                  <a:schemeClr val="tx1"/>
                </a:solidFill>
                <a:latin typeface="+mn-ea"/>
              </a:endParaRPr>
            </a:p>
          </p:txBody>
        </p:sp>
        <p:sp>
          <p:nvSpPr>
            <p:cNvPr id="8" name="テキスト ボックス 7">
              <a:extLst>
                <a:ext uri="{FF2B5EF4-FFF2-40B4-BE49-F238E27FC236}">
                  <a16:creationId xmlns:a16="http://schemas.microsoft.com/office/drawing/2014/main" id="{8A76EB1A-46B3-FE46-80FA-3A760871F597}"/>
                </a:ext>
              </a:extLst>
            </p:cNvPr>
            <p:cNvSpPr txBox="1"/>
            <p:nvPr/>
          </p:nvSpPr>
          <p:spPr>
            <a:xfrm>
              <a:off x="1028217" y="3822704"/>
              <a:ext cx="1667444" cy="415498"/>
            </a:xfrm>
            <a:prstGeom prst="rect">
              <a:avLst/>
            </a:prstGeom>
            <a:noFill/>
          </p:spPr>
          <p:txBody>
            <a:bodyPr wrap="none" rtlCol="0">
              <a:spAutoFit/>
            </a:bodyPr>
            <a:lstStyle/>
            <a:p>
              <a:r>
                <a:rPr kumimoji="1" lang="ja-JP" altLang="en-US" sz="2100" b="1">
                  <a:latin typeface="+mn-ea"/>
                </a:rPr>
                <a:t>移送元ホスト</a:t>
              </a:r>
            </a:p>
          </p:txBody>
        </p:sp>
        <p:grpSp>
          <p:nvGrpSpPr>
            <p:cNvPr id="9" name="グループ化 8">
              <a:extLst>
                <a:ext uri="{FF2B5EF4-FFF2-40B4-BE49-F238E27FC236}">
                  <a16:creationId xmlns:a16="http://schemas.microsoft.com/office/drawing/2014/main" id="{621E3B57-CA99-1C46-A0C2-C9D7057D2BE5}"/>
                </a:ext>
              </a:extLst>
            </p:cNvPr>
            <p:cNvGrpSpPr/>
            <p:nvPr/>
          </p:nvGrpSpPr>
          <p:grpSpPr>
            <a:xfrm>
              <a:off x="6179638" y="3822702"/>
              <a:ext cx="2127313" cy="2489197"/>
              <a:chOff x="508000" y="1957108"/>
              <a:chExt cx="2201521" cy="2939104"/>
            </a:xfrm>
          </p:grpSpPr>
          <p:sp>
            <p:nvSpPr>
              <p:cNvPr id="12" name="角丸四角形 11">
                <a:extLst>
                  <a:ext uri="{FF2B5EF4-FFF2-40B4-BE49-F238E27FC236}">
                    <a16:creationId xmlns:a16="http://schemas.microsoft.com/office/drawing/2014/main" id="{3034DD43-4F0F-DC42-98B8-598E5EB6EE3C}"/>
                  </a:ext>
                </a:extLst>
              </p:cNvPr>
              <p:cNvSpPr/>
              <p:nvPr/>
            </p:nvSpPr>
            <p:spPr>
              <a:xfrm>
                <a:off x="508000" y="2447705"/>
                <a:ext cx="2201521" cy="2448507"/>
              </a:xfrm>
              <a:prstGeom prst="roundRect">
                <a:avLst/>
              </a:prstGeom>
              <a:no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latin typeface="+mn-ea"/>
                </a:endParaRPr>
              </a:p>
            </p:txBody>
          </p:sp>
          <p:sp>
            <p:nvSpPr>
              <p:cNvPr id="13" name="テキスト ボックス 12">
                <a:extLst>
                  <a:ext uri="{FF2B5EF4-FFF2-40B4-BE49-F238E27FC236}">
                    <a16:creationId xmlns:a16="http://schemas.microsoft.com/office/drawing/2014/main" id="{33FAE400-7668-ED48-A4F2-73B4106DD89A}"/>
                  </a:ext>
                </a:extLst>
              </p:cNvPr>
              <p:cNvSpPr txBox="1"/>
              <p:nvPr/>
            </p:nvSpPr>
            <p:spPr>
              <a:xfrm>
                <a:off x="706649" y="1957108"/>
                <a:ext cx="1725610" cy="490597"/>
              </a:xfrm>
              <a:prstGeom prst="rect">
                <a:avLst/>
              </a:prstGeom>
              <a:noFill/>
            </p:spPr>
            <p:txBody>
              <a:bodyPr wrap="none" rtlCol="0">
                <a:spAutoFit/>
              </a:bodyPr>
              <a:lstStyle/>
              <a:p>
                <a:r>
                  <a:rPr kumimoji="1" lang="ja-JP" altLang="en-US" sz="2100" b="1">
                    <a:latin typeface="+mn-ea"/>
                  </a:rPr>
                  <a:t>移送先ホスト</a:t>
                </a:r>
              </a:p>
            </p:txBody>
          </p:sp>
        </p:grpSp>
        <p:sp>
          <p:nvSpPr>
            <p:cNvPr id="10" name="右矢印 9">
              <a:extLst>
                <a:ext uri="{FF2B5EF4-FFF2-40B4-BE49-F238E27FC236}">
                  <a16:creationId xmlns:a16="http://schemas.microsoft.com/office/drawing/2014/main" id="{5211B860-61FB-9649-886D-3357A9CA10AC}"/>
                </a:ext>
              </a:extLst>
            </p:cNvPr>
            <p:cNvSpPr/>
            <p:nvPr/>
          </p:nvSpPr>
          <p:spPr>
            <a:xfrm>
              <a:off x="3604352" y="4936237"/>
              <a:ext cx="1934511" cy="677624"/>
            </a:xfrm>
            <a:prstGeom prst="rightArrow">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11" name="テキスト ボックス 10">
              <a:extLst>
                <a:ext uri="{FF2B5EF4-FFF2-40B4-BE49-F238E27FC236}">
                  <a16:creationId xmlns:a16="http://schemas.microsoft.com/office/drawing/2014/main" id="{400BA521-0F38-BE4A-81D1-8AC040B63323}"/>
                </a:ext>
              </a:extLst>
            </p:cNvPr>
            <p:cNvSpPr txBox="1"/>
            <p:nvPr/>
          </p:nvSpPr>
          <p:spPr>
            <a:xfrm>
              <a:off x="3458161" y="4601244"/>
              <a:ext cx="1947969" cy="400110"/>
            </a:xfrm>
            <a:prstGeom prst="rect">
              <a:avLst/>
            </a:prstGeom>
            <a:noFill/>
          </p:spPr>
          <p:txBody>
            <a:bodyPr wrap="none" rtlCol="0">
              <a:spAutoFit/>
            </a:bodyPr>
            <a:lstStyle/>
            <a:p>
              <a:r>
                <a:rPr kumimoji="1" lang="ja-JP" altLang="en-US" sz="2000">
                  <a:latin typeface="+mn-ea"/>
                </a:rPr>
                <a:t>マイグレーション</a:t>
              </a:r>
            </a:p>
          </p:txBody>
        </p:sp>
        <p:sp>
          <p:nvSpPr>
            <p:cNvPr id="4" name="正方形/長方形 3">
              <a:extLst>
                <a:ext uri="{FF2B5EF4-FFF2-40B4-BE49-F238E27FC236}">
                  <a16:creationId xmlns:a16="http://schemas.microsoft.com/office/drawing/2014/main" id="{67E6F47D-7EBB-1B4E-B1BF-ADCAC7B96975}"/>
                </a:ext>
              </a:extLst>
            </p:cNvPr>
            <p:cNvSpPr/>
            <p:nvPr/>
          </p:nvSpPr>
          <p:spPr>
            <a:xfrm>
              <a:off x="6471760" y="4393066"/>
              <a:ext cx="1565335" cy="395502"/>
            </a:xfrm>
            <a:prstGeom prst="rect">
              <a:avLst/>
            </a:prstGeom>
            <a:solidFill>
              <a:schemeClr val="accent2"/>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b="1" dirty="0">
                  <a:solidFill>
                    <a:schemeClr val="tx1"/>
                  </a:solidFill>
                  <a:latin typeface="+mn-ea"/>
                </a:rPr>
                <a:t>VM1</a:t>
              </a:r>
              <a:endParaRPr kumimoji="1" lang="ja-JP" altLang="en-US" b="1">
                <a:solidFill>
                  <a:schemeClr val="tx1"/>
                </a:solidFill>
                <a:latin typeface="+mn-ea"/>
              </a:endParaRPr>
            </a:p>
          </p:txBody>
        </p:sp>
        <p:sp>
          <p:nvSpPr>
            <p:cNvPr id="14" name="正方形/長方形 13">
              <a:extLst>
                <a:ext uri="{FF2B5EF4-FFF2-40B4-BE49-F238E27FC236}">
                  <a16:creationId xmlns:a16="http://schemas.microsoft.com/office/drawing/2014/main" id="{28EE347B-589B-7A4C-AB6B-DA2C094D79C3}"/>
                </a:ext>
              </a:extLst>
            </p:cNvPr>
            <p:cNvSpPr/>
            <p:nvPr/>
          </p:nvSpPr>
          <p:spPr>
            <a:xfrm>
              <a:off x="6471760" y="4865459"/>
              <a:ext cx="1132198" cy="608910"/>
            </a:xfrm>
            <a:prstGeom prst="rect">
              <a:avLst/>
            </a:prstGeom>
            <a:solidFill>
              <a:schemeClr val="accent2"/>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b="1">
                  <a:solidFill>
                    <a:schemeClr val="tx1"/>
                  </a:solidFill>
                  <a:latin typeface="+mn-ea"/>
                </a:rPr>
                <a:t>VM</a:t>
              </a:r>
              <a:r>
                <a:rPr lang="en-US" altLang="ja-JP" b="1" dirty="0">
                  <a:solidFill>
                    <a:schemeClr val="tx1"/>
                  </a:solidFill>
                  <a:latin typeface="+mn-ea"/>
                </a:rPr>
                <a:t>2</a:t>
              </a:r>
              <a:endParaRPr kumimoji="1" lang="ja-JP" altLang="en-US" b="1">
                <a:solidFill>
                  <a:schemeClr val="tx1"/>
                </a:solidFill>
                <a:latin typeface="+mn-ea"/>
              </a:endParaRPr>
            </a:p>
          </p:txBody>
        </p:sp>
        <p:sp>
          <p:nvSpPr>
            <p:cNvPr id="15" name="角丸四角形 14">
              <a:extLst>
                <a:ext uri="{FF2B5EF4-FFF2-40B4-BE49-F238E27FC236}">
                  <a16:creationId xmlns:a16="http://schemas.microsoft.com/office/drawing/2014/main" id="{14ED815C-AB40-C14D-857B-946BBEE795AC}"/>
                </a:ext>
              </a:extLst>
            </p:cNvPr>
            <p:cNvSpPr/>
            <p:nvPr/>
          </p:nvSpPr>
          <p:spPr>
            <a:xfrm>
              <a:off x="6421675" y="5621006"/>
              <a:ext cx="1700324" cy="563102"/>
            </a:xfrm>
            <a:prstGeom prst="roundRect">
              <a:avLst/>
            </a:prstGeom>
            <a:solidFill>
              <a:schemeClr val="bg1"/>
            </a:solidFill>
            <a:ln w="19050">
              <a:solidFill>
                <a:schemeClr val="tx1"/>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a:solidFill>
                    <a:schemeClr val="tx1"/>
                  </a:solidFill>
                  <a:latin typeface="+mn-ea"/>
                </a:rPr>
                <a:t>空きメモリ</a:t>
              </a:r>
            </a:p>
          </p:txBody>
        </p:sp>
      </p:grpSp>
      <p:sp>
        <p:nvSpPr>
          <p:cNvPr id="16" name="スライド番号プレースホルダー 15">
            <a:extLst>
              <a:ext uri="{FF2B5EF4-FFF2-40B4-BE49-F238E27FC236}">
                <a16:creationId xmlns:a16="http://schemas.microsoft.com/office/drawing/2014/main" id="{DFB3B83C-8B44-A748-A603-2971B0BC66CB}"/>
              </a:ext>
            </a:extLst>
          </p:cNvPr>
          <p:cNvSpPr>
            <a:spLocks noGrp="1"/>
          </p:cNvSpPr>
          <p:nvPr>
            <p:ph type="sldNum" sz="quarter" idx="12"/>
          </p:nvPr>
        </p:nvSpPr>
        <p:spPr/>
        <p:txBody>
          <a:bodyPr/>
          <a:lstStyle/>
          <a:p>
            <a:fld id="{0A8AAA2D-9842-0044-AF36-3F48C3C39054}" type="slidenum">
              <a:rPr kumimoji="1" lang="ja-JP" altLang="en-US" smtClean="0"/>
              <a:t>3</a:t>
            </a:fld>
            <a:endParaRPr kumimoji="1" lang="ja-JP" altLang="en-US"/>
          </a:p>
        </p:txBody>
      </p:sp>
    </p:spTree>
    <p:extLst>
      <p:ext uri="{BB962C8B-B14F-4D97-AF65-F5344CB8AC3E}">
        <p14:creationId xmlns:p14="http://schemas.microsoft.com/office/powerpoint/2010/main" val="181860702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B76D599-9ADB-B145-B987-7444DC7B7B78}"/>
              </a:ext>
            </a:extLst>
          </p:cNvPr>
          <p:cNvSpPr>
            <a:spLocks noGrp="1"/>
          </p:cNvSpPr>
          <p:nvPr>
            <p:ph type="title"/>
          </p:nvPr>
        </p:nvSpPr>
        <p:spPr/>
        <p:txBody>
          <a:bodyPr/>
          <a:lstStyle/>
          <a:p>
            <a:r>
              <a:rPr lang="ja-JP" altLang="en-US"/>
              <a:t>分割マイグレーション</a:t>
            </a:r>
            <a:r>
              <a:rPr lang="en-US" altLang="ja-JP" dirty="0"/>
              <a:t> </a:t>
            </a:r>
            <a:r>
              <a:rPr lang="en-US" altLang="ja-JP" sz="2400" dirty="0"/>
              <a:t>[</a:t>
            </a:r>
            <a:r>
              <a:rPr lang="en-US" altLang="ja-JP" sz="2400" dirty="0" err="1"/>
              <a:t>Suetake</a:t>
            </a:r>
            <a:r>
              <a:rPr lang="en-US" altLang="ja-JP" sz="2400" dirty="0"/>
              <a:t> et al.'18]</a:t>
            </a:r>
            <a:endParaRPr lang="ja-JP" altLang="en-US"/>
          </a:p>
        </p:txBody>
      </p:sp>
      <p:sp>
        <p:nvSpPr>
          <p:cNvPr id="9" name="Content Placeholder 8">
            <a:extLst>
              <a:ext uri="{FF2B5EF4-FFF2-40B4-BE49-F238E27FC236}">
                <a16:creationId xmlns:a16="http://schemas.microsoft.com/office/drawing/2014/main" id="{0A9CAF96-D914-6F4F-8FC1-1CD644253E36}"/>
              </a:ext>
            </a:extLst>
          </p:cNvPr>
          <p:cNvSpPr>
            <a:spLocks noGrp="1"/>
          </p:cNvSpPr>
          <p:nvPr>
            <p:ph idx="1"/>
          </p:nvPr>
        </p:nvSpPr>
        <p:spPr>
          <a:xfrm>
            <a:off x="628650" y="1373683"/>
            <a:ext cx="7886700" cy="4351338"/>
          </a:xfrm>
        </p:spPr>
        <p:txBody>
          <a:bodyPr/>
          <a:lstStyle/>
          <a:p>
            <a:r>
              <a:rPr lang="en-US" altLang="ja-JP" dirty="0"/>
              <a:t>VM</a:t>
            </a:r>
            <a:r>
              <a:rPr lang="ja-JP" altLang="en-US"/>
              <a:t>を分割して複数のホストへマイグレーション</a:t>
            </a:r>
            <a:endParaRPr lang="en-US" altLang="ja-JP" dirty="0"/>
          </a:p>
          <a:p>
            <a:pPr lvl="1"/>
            <a:r>
              <a:rPr lang="ja-JP" altLang="en-US"/>
              <a:t>今後アクセスが予測されるメモリをメインホストへ転送</a:t>
            </a:r>
            <a:endParaRPr lang="en-US" altLang="ja-JP" dirty="0"/>
          </a:p>
          <a:p>
            <a:pPr lvl="2"/>
            <a:r>
              <a:rPr lang="en-US" altLang="ja-JP" dirty="0"/>
              <a:t>LRU</a:t>
            </a:r>
            <a:r>
              <a:rPr lang="ja-JP" altLang="en-US"/>
              <a:t>に基づいて決定</a:t>
            </a:r>
            <a:endParaRPr lang="en-US" altLang="ja-JP" dirty="0"/>
          </a:p>
          <a:p>
            <a:pPr lvl="1"/>
            <a:r>
              <a:rPr lang="ja-JP" altLang="en-US"/>
              <a:t>メインホストに入りきらないメモリはサブホストへ転送</a:t>
            </a:r>
            <a:endParaRPr lang="en-US" altLang="ja-JP" dirty="0"/>
          </a:p>
          <a:p>
            <a:pPr lvl="1"/>
            <a:r>
              <a:rPr lang="en-US" altLang="ja-JP" dirty="0"/>
              <a:t>VM</a:t>
            </a:r>
            <a:r>
              <a:rPr lang="ja-JP" altLang="en-US"/>
              <a:t>コアをメインホストへ転送</a:t>
            </a:r>
            <a:endParaRPr lang="en-US" altLang="ja-JP" dirty="0"/>
          </a:p>
          <a:p>
            <a:pPr lvl="2"/>
            <a:r>
              <a:rPr lang="ja-JP" altLang="en-US"/>
              <a:t>仮想</a:t>
            </a:r>
            <a:r>
              <a:rPr lang="en-US" altLang="ja-JP" dirty="0"/>
              <a:t>CPU</a:t>
            </a:r>
            <a:r>
              <a:rPr lang="ja-JP" altLang="en-US"/>
              <a:t>や仮想デバイスの状態</a:t>
            </a:r>
            <a:endParaRPr lang="en-US" altLang="ja-JP" dirty="0"/>
          </a:p>
          <a:p>
            <a:pPr lvl="1"/>
            <a:endParaRPr lang="en-US" altLang="ja-JP" dirty="0"/>
          </a:p>
        </p:txBody>
      </p:sp>
      <p:sp>
        <p:nvSpPr>
          <p:cNvPr id="4" name="角丸四角形 3">
            <a:extLst>
              <a:ext uri="{FF2B5EF4-FFF2-40B4-BE49-F238E27FC236}">
                <a16:creationId xmlns:a16="http://schemas.microsoft.com/office/drawing/2014/main" id="{7C76226B-FD6A-DB45-B683-EDCC40984D7E}"/>
              </a:ext>
            </a:extLst>
          </p:cNvPr>
          <p:cNvSpPr/>
          <p:nvPr/>
        </p:nvSpPr>
        <p:spPr>
          <a:xfrm>
            <a:off x="385745" y="4234004"/>
            <a:ext cx="2396386" cy="1605734"/>
          </a:xfrm>
          <a:prstGeom prst="roundRect">
            <a:avLst/>
          </a:prstGeom>
          <a:no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latin typeface="+mn-ea"/>
            </a:endParaRPr>
          </a:p>
        </p:txBody>
      </p:sp>
      <p:sp>
        <p:nvSpPr>
          <p:cNvPr id="7" name="正方形/長方形 6">
            <a:extLst>
              <a:ext uri="{FF2B5EF4-FFF2-40B4-BE49-F238E27FC236}">
                <a16:creationId xmlns:a16="http://schemas.microsoft.com/office/drawing/2014/main" id="{FDC65E10-6CCF-AC47-9452-26752DDD7F09}"/>
              </a:ext>
            </a:extLst>
          </p:cNvPr>
          <p:cNvSpPr/>
          <p:nvPr/>
        </p:nvSpPr>
        <p:spPr>
          <a:xfrm>
            <a:off x="710611" y="4446471"/>
            <a:ext cx="1586846" cy="411654"/>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2400" dirty="0">
                <a:solidFill>
                  <a:schemeClr val="tx1"/>
                </a:solidFill>
                <a:latin typeface="+mn-ea"/>
              </a:rPr>
              <a:t>VM</a:t>
            </a:r>
            <a:r>
              <a:rPr lang="ja-JP" altLang="en-US" sz="2400">
                <a:solidFill>
                  <a:schemeClr val="tx1"/>
                </a:solidFill>
                <a:latin typeface="+mn-ea"/>
              </a:rPr>
              <a:t>コア</a:t>
            </a:r>
            <a:endParaRPr kumimoji="1" lang="ja-JP" altLang="en-US" sz="2400">
              <a:solidFill>
                <a:schemeClr val="tx1"/>
              </a:solidFill>
              <a:latin typeface="+mn-ea"/>
            </a:endParaRPr>
          </a:p>
        </p:txBody>
      </p:sp>
      <p:sp>
        <p:nvSpPr>
          <p:cNvPr id="14" name="テキスト ボックス 13">
            <a:extLst>
              <a:ext uri="{FF2B5EF4-FFF2-40B4-BE49-F238E27FC236}">
                <a16:creationId xmlns:a16="http://schemas.microsoft.com/office/drawing/2014/main" id="{F1470A11-9050-7745-9C18-A5015AEAA9BB}"/>
              </a:ext>
            </a:extLst>
          </p:cNvPr>
          <p:cNvSpPr txBox="1"/>
          <p:nvPr/>
        </p:nvSpPr>
        <p:spPr>
          <a:xfrm>
            <a:off x="612082" y="3805304"/>
            <a:ext cx="1667444" cy="415498"/>
          </a:xfrm>
          <a:prstGeom prst="rect">
            <a:avLst/>
          </a:prstGeom>
          <a:noFill/>
        </p:spPr>
        <p:txBody>
          <a:bodyPr wrap="none" rtlCol="0">
            <a:spAutoFit/>
          </a:bodyPr>
          <a:lstStyle/>
          <a:p>
            <a:r>
              <a:rPr kumimoji="1" lang="ja-JP" altLang="en-US" sz="2100" b="1">
                <a:latin typeface="+mn-ea"/>
              </a:rPr>
              <a:t>移送元ホスト</a:t>
            </a:r>
          </a:p>
        </p:txBody>
      </p:sp>
      <p:sp>
        <p:nvSpPr>
          <p:cNvPr id="17" name="角丸四角形 16">
            <a:extLst>
              <a:ext uri="{FF2B5EF4-FFF2-40B4-BE49-F238E27FC236}">
                <a16:creationId xmlns:a16="http://schemas.microsoft.com/office/drawing/2014/main" id="{A84F643E-4773-FE42-9E06-9BC8EF6832C2}"/>
              </a:ext>
            </a:extLst>
          </p:cNvPr>
          <p:cNvSpPr/>
          <p:nvPr/>
        </p:nvSpPr>
        <p:spPr>
          <a:xfrm>
            <a:off x="3683748" y="4234003"/>
            <a:ext cx="2333554" cy="1605734"/>
          </a:xfrm>
          <a:prstGeom prst="roundRect">
            <a:avLst/>
          </a:prstGeom>
          <a:no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latin typeface="+mn-ea"/>
            </a:endParaRPr>
          </a:p>
        </p:txBody>
      </p:sp>
      <p:sp>
        <p:nvSpPr>
          <p:cNvPr id="18" name="正方形/長方形 17">
            <a:extLst>
              <a:ext uri="{FF2B5EF4-FFF2-40B4-BE49-F238E27FC236}">
                <a16:creationId xmlns:a16="http://schemas.microsoft.com/office/drawing/2014/main" id="{214829F8-AA8E-FE4D-9D75-BFE6BC69F27C}"/>
              </a:ext>
            </a:extLst>
          </p:cNvPr>
          <p:cNvSpPr/>
          <p:nvPr/>
        </p:nvSpPr>
        <p:spPr>
          <a:xfrm>
            <a:off x="4008614" y="4446470"/>
            <a:ext cx="1586847" cy="411656"/>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2400" dirty="0">
                <a:solidFill>
                  <a:schemeClr val="tx1"/>
                </a:solidFill>
                <a:latin typeface="+mn-ea"/>
              </a:rPr>
              <a:t>VM</a:t>
            </a:r>
            <a:r>
              <a:rPr lang="ja-JP" altLang="en-US" sz="2400">
                <a:solidFill>
                  <a:schemeClr val="tx1"/>
                </a:solidFill>
                <a:latin typeface="+mn-ea"/>
              </a:rPr>
              <a:t>コア</a:t>
            </a:r>
            <a:endParaRPr kumimoji="1" lang="ja-JP" altLang="en-US" sz="2400">
              <a:solidFill>
                <a:schemeClr val="tx1"/>
              </a:solidFill>
              <a:latin typeface="+mn-ea"/>
            </a:endParaRPr>
          </a:p>
        </p:txBody>
      </p:sp>
      <p:sp>
        <p:nvSpPr>
          <p:cNvPr id="21" name="テキスト ボックス 20">
            <a:extLst>
              <a:ext uri="{FF2B5EF4-FFF2-40B4-BE49-F238E27FC236}">
                <a16:creationId xmlns:a16="http://schemas.microsoft.com/office/drawing/2014/main" id="{7FAC7B0E-C941-DD47-9164-56B72EAF8E8F}"/>
              </a:ext>
            </a:extLst>
          </p:cNvPr>
          <p:cNvSpPr txBox="1"/>
          <p:nvPr/>
        </p:nvSpPr>
        <p:spPr>
          <a:xfrm>
            <a:off x="3467893" y="3807662"/>
            <a:ext cx="2318263" cy="415498"/>
          </a:xfrm>
          <a:prstGeom prst="rect">
            <a:avLst/>
          </a:prstGeom>
          <a:noFill/>
        </p:spPr>
        <p:txBody>
          <a:bodyPr wrap="none" rtlCol="0">
            <a:spAutoFit/>
          </a:bodyPr>
          <a:lstStyle/>
          <a:p>
            <a:r>
              <a:rPr kumimoji="1" lang="ja-JP" altLang="en-US" sz="2100" b="1">
                <a:latin typeface="+mn-ea"/>
              </a:rPr>
              <a:t>移送先メインホスト</a:t>
            </a:r>
          </a:p>
        </p:txBody>
      </p:sp>
      <p:sp>
        <p:nvSpPr>
          <p:cNvPr id="23" name="角丸四角形 22">
            <a:extLst>
              <a:ext uri="{FF2B5EF4-FFF2-40B4-BE49-F238E27FC236}">
                <a16:creationId xmlns:a16="http://schemas.microsoft.com/office/drawing/2014/main" id="{785068D3-E3A1-8B4B-B028-29DE1B26D54B}"/>
              </a:ext>
            </a:extLst>
          </p:cNvPr>
          <p:cNvSpPr/>
          <p:nvPr/>
        </p:nvSpPr>
        <p:spPr>
          <a:xfrm>
            <a:off x="6501976" y="4234003"/>
            <a:ext cx="2349986" cy="1605736"/>
          </a:xfrm>
          <a:prstGeom prst="roundRect">
            <a:avLst/>
          </a:prstGeom>
          <a:no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latin typeface="+mn-ea"/>
            </a:endParaRPr>
          </a:p>
        </p:txBody>
      </p:sp>
      <p:sp>
        <p:nvSpPr>
          <p:cNvPr id="27" name="テキスト ボックス 26">
            <a:extLst>
              <a:ext uri="{FF2B5EF4-FFF2-40B4-BE49-F238E27FC236}">
                <a16:creationId xmlns:a16="http://schemas.microsoft.com/office/drawing/2014/main" id="{7F4C3666-973F-5142-BB04-2C77B68EFC7D}"/>
              </a:ext>
            </a:extLst>
          </p:cNvPr>
          <p:cNvSpPr txBox="1"/>
          <p:nvPr/>
        </p:nvSpPr>
        <p:spPr>
          <a:xfrm>
            <a:off x="6436951" y="3805305"/>
            <a:ext cx="2177198" cy="415498"/>
          </a:xfrm>
          <a:prstGeom prst="rect">
            <a:avLst/>
          </a:prstGeom>
          <a:noFill/>
        </p:spPr>
        <p:txBody>
          <a:bodyPr wrap="none" rtlCol="0">
            <a:spAutoFit/>
          </a:bodyPr>
          <a:lstStyle/>
          <a:p>
            <a:r>
              <a:rPr kumimoji="1" lang="ja-JP" altLang="en-US" sz="2100" b="1">
                <a:latin typeface="+mn-ea"/>
              </a:rPr>
              <a:t>移送先サブホスト</a:t>
            </a:r>
          </a:p>
        </p:txBody>
      </p:sp>
      <p:sp>
        <p:nvSpPr>
          <p:cNvPr id="28" name="テキスト ボックス 7">
            <a:extLst>
              <a:ext uri="{FF2B5EF4-FFF2-40B4-BE49-F238E27FC236}">
                <a16:creationId xmlns:a16="http://schemas.microsoft.com/office/drawing/2014/main" id="{ECF4D56D-6EE6-C348-9BDC-8A9639733747}"/>
              </a:ext>
            </a:extLst>
          </p:cNvPr>
          <p:cNvSpPr txBox="1"/>
          <p:nvPr/>
        </p:nvSpPr>
        <p:spPr>
          <a:xfrm>
            <a:off x="1397840" y="5961506"/>
            <a:ext cx="2795958" cy="400110"/>
          </a:xfrm>
          <a:prstGeom prst="rect">
            <a:avLst/>
          </a:prstGeom>
          <a:noFill/>
        </p:spPr>
        <p:txBody>
          <a:bodyPr wrap="none" rtlCol="0">
            <a:spAutoFit/>
          </a:bodyPr>
          <a:lstStyle/>
          <a:p>
            <a:r>
              <a:rPr kumimoji="1" lang="ja-JP" altLang="en-US" sz="2000"/>
              <a:t>アクセスされそうなメモリ</a:t>
            </a:r>
          </a:p>
        </p:txBody>
      </p:sp>
      <p:cxnSp>
        <p:nvCxnSpPr>
          <p:cNvPr id="29" name="カギ線コネクタ 8">
            <a:extLst>
              <a:ext uri="{FF2B5EF4-FFF2-40B4-BE49-F238E27FC236}">
                <a16:creationId xmlns:a16="http://schemas.microsoft.com/office/drawing/2014/main" id="{0DF3446B-47B1-AA44-83C2-3BD453966B50}"/>
              </a:ext>
            </a:extLst>
          </p:cNvPr>
          <p:cNvCxnSpPr>
            <a:cxnSpLocks/>
          </p:cNvCxnSpPr>
          <p:nvPr/>
        </p:nvCxnSpPr>
        <p:spPr>
          <a:xfrm rot="16200000" flipH="1">
            <a:off x="2612424" y="4691024"/>
            <a:ext cx="451027" cy="2853079"/>
          </a:xfrm>
          <a:prstGeom prst="bentConnector2">
            <a:avLst/>
          </a:prstGeom>
          <a:ln w="793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0" name="直線矢印コネクタ 9">
            <a:extLst>
              <a:ext uri="{FF2B5EF4-FFF2-40B4-BE49-F238E27FC236}">
                <a16:creationId xmlns:a16="http://schemas.microsoft.com/office/drawing/2014/main" id="{64456EA0-5164-3A46-8090-FC7B707CBC03}"/>
              </a:ext>
            </a:extLst>
          </p:cNvPr>
          <p:cNvCxnSpPr>
            <a:cxnSpLocks/>
          </p:cNvCxnSpPr>
          <p:nvPr/>
        </p:nvCxnSpPr>
        <p:spPr>
          <a:xfrm flipV="1">
            <a:off x="4226143" y="5892048"/>
            <a:ext cx="13007" cy="488105"/>
          </a:xfrm>
          <a:prstGeom prst="straightConnector1">
            <a:avLst/>
          </a:prstGeom>
          <a:ln w="79375">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32" name="カギ線コネクタ 10">
            <a:extLst>
              <a:ext uri="{FF2B5EF4-FFF2-40B4-BE49-F238E27FC236}">
                <a16:creationId xmlns:a16="http://schemas.microsoft.com/office/drawing/2014/main" id="{B41F516E-08D6-CA41-BF48-BB59BBED2C33}"/>
              </a:ext>
            </a:extLst>
          </p:cNvPr>
          <p:cNvCxnSpPr>
            <a:cxnSpLocks/>
          </p:cNvCxnSpPr>
          <p:nvPr/>
        </p:nvCxnSpPr>
        <p:spPr>
          <a:xfrm>
            <a:off x="1150222" y="5892048"/>
            <a:ext cx="6730975" cy="644539"/>
          </a:xfrm>
          <a:prstGeom prst="bentConnector3">
            <a:avLst>
              <a:gd name="adj1" fmla="val 576"/>
            </a:avLst>
          </a:prstGeom>
          <a:ln w="79375">
            <a:solidFill>
              <a:srgbClr val="00B050"/>
            </a:solidFill>
          </a:ln>
        </p:spPr>
        <p:style>
          <a:lnRef idx="1">
            <a:schemeClr val="accent1"/>
          </a:lnRef>
          <a:fillRef idx="0">
            <a:schemeClr val="accent1"/>
          </a:fillRef>
          <a:effectRef idx="0">
            <a:schemeClr val="accent1"/>
          </a:effectRef>
          <a:fontRef idx="minor">
            <a:schemeClr val="tx1"/>
          </a:fontRef>
        </p:style>
      </p:cxnSp>
      <p:cxnSp>
        <p:nvCxnSpPr>
          <p:cNvPr id="34" name="直線矢印コネクタ 11">
            <a:extLst>
              <a:ext uri="{FF2B5EF4-FFF2-40B4-BE49-F238E27FC236}">
                <a16:creationId xmlns:a16="http://schemas.microsoft.com/office/drawing/2014/main" id="{6326A1DC-05FB-5248-8A3A-B78E889B4B0F}"/>
              </a:ext>
            </a:extLst>
          </p:cNvPr>
          <p:cNvCxnSpPr>
            <a:cxnSpLocks/>
          </p:cNvCxnSpPr>
          <p:nvPr/>
        </p:nvCxnSpPr>
        <p:spPr>
          <a:xfrm flipV="1">
            <a:off x="7867638" y="5892049"/>
            <a:ext cx="0" cy="644538"/>
          </a:xfrm>
          <a:prstGeom prst="straightConnector1">
            <a:avLst/>
          </a:prstGeom>
          <a:ln w="79375">
            <a:solidFill>
              <a:srgbClr val="00B050"/>
            </a:solidFill>
            <a:tailEnd type="triangle"/>
          </a:ln>
        </p:spPr>
        <p:style>
          <a:lnRef idx="1">
            <a:schemeClr val="accent1"/>
          </a:lnRef>
          <a:fillRef idx="0">
            <a:schemeClr val="accent1"/>
          </a:fillRef>
          <a:effectRef idx="0">
            <a:schemeClr val="accent1"/>
          </a:effectRef>
          <a:fontRef idx="minor">
            <a:schemeClr val="tx1"/>
          </a:fontRef>
        </p:style>
      </p:cxnSp>
      <p:sp>
        <p:nvSpPr>
          <p:cNvPr id="36" name="テキスト ボックス 12">
            <a:extLst>
              <a:ext uri="{FF2B5EF4-FFF2-40B4-BE49-F238E27FC236}">
                <a16:creationId xmlns:a16="http://schemas.microsoft.com/office/drawing/2014/main" id="{8CDB49A1-7014-7A4A-9D86-8F781CC3A8B2}"/>
              </a:ext>
            </a:extLst>
          </p:cNvPr>
          <p:cNvSpPr txBox="1"/>
          <p:nvPr/>
        </p:nvSpPr>
        <p:spPr>
          <a:xfrm>
            <a:off x="5159141" y="5980043"/>
            <a:ext cx="2053767" cy="400110"/>
          </a:xfrm>
          <a:prstGeom prst="rect">
            <a:avLst/>
          </a:prstGeom>
          <a:noFill/>
        </p:spPr>
        <p:txBody>
          <a:bodyPr wrap="none" rtlCol="0">
            <a:spAutoFit/>
          </a:bodyPr>
          <a:lstStyle/>
          <a:p>
            <a:r>
              <a:rPr kumimoji="1" lang="ja-JP" altLang="en-US" sz="2000"/>
              <a:t>それ以外のメモリ</a:t>
            </a:r>
          </a:p>
        </p:txBody>
      </p:sp>
      <p:sp>
        <p:nvSpPr>
          <p:cNvPr id="3" name="スライド番号プレースホルダー 2">
            <a:extLst>
              <a:ext uri="{FF2B5EF4-FFF2-40B4-BE49-F238E27FC236}">
                <a16:creationId xmlns:a16="http://schemas.microsoft.com/office/drawing/2014/main" id="{C9C478E2-875A-8D4A-9CEB-E32E515E4824}"/>
              </a:ext>
            </a:extLst>
          </p:cNvPr>
          <p:cNvSpPr>
            <a:spLocks noGrp="1"/>
          </p:cNvSpPr>
          <p:nvPr>
            <p:ph type="sldNum" sz="quarter" idx="12"/>
          </p:nvPr>
        </p:nvSpPr>
        <p:spPr/>
        <p:txBody>
          <a:bodyPr/>
          <a:lstStyle/>
          <a:p>
            <a:fld id="{0A8AAA2D-9842-0044-AF36-3F48C3C39054}" type="slidenum">
              <a:rPr kumimoji="1" lang="ja-JP" altLang="en-US" smtClean="0"/>
              <a:t>4</a:t>
            </a:fld>
            <a:endParaRPr kumimoji="1" lang="ja-JP" altLang="en-US"/>
          </a:p>
        </p:txBody>
      </p:sp>
      <p:grpSp>
        <p:nvGrpSpPr>
          <p:cNvPr id="45" name="グループ化 44">
            <a:extLst>
              <a:ext uri="{FF2B5EF4-FFF2-40B4-BE49-F238E27FC236}">
                <a16:creationId xmlns:a16="http://schemas.microsoft.com/office/drawing/2014/main" id="{02F2BAEF-4FA3-114F-9901-116C61BE0690}"/>
              </a:ext>
            </a:extLst>
          </p:cNvPr>
          <p:cNvGrpSpPr/>
          <p:nvPr/>
        </p:nvGrpSpPr>
        <p:grpSpPr>
          <a:xfrm>
            <a:off x="4794830" y="5245835"/>
            <a:ext cx="694791" cy="514545"/>
            <a:chOff x="2759178" y="5325194"/>
            <a:chExt cx="694791" cy="514545"/>
          </a:xfrm>
        </p:grpSpPr>
        <p:sp>
          <p:nvSpPr>
            <p:cNvPr id="48" name="正方形/長方形 47">
              <a:extLst>
                <a:ext uri="{FF2B5EF4-FFF2-40B4-BE49-F238E27FC236}">
                  <a16:creationId xmlns:a16="http://schemas.microsoft.com/office/drawing/2014/main" id="{1C9FA8D2-678A-AF45-B3A0-189161216079}"/>
                </a:ext>
              </a:extLst>
            </p:cNvPr>
            <p:cNvSpPr/>
            <p:nvPr/>
          </p:nvSpPr>
          <p:spPr>
            <a:xfrm>
              <a:off x="2759178" y="5325194"/>
              <a:ext cx="356260" cy="514545"/>
            </a:xfrm>
            <a:prstGeom prst="rect">
              <a:avLst/>
            </a:prstGeom>
            <a:solidFill>
              <a:schemeClr val="bg1"/>
            </a:solidFill>
            <a:ln w="25400">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b="1">
                <a:solidFill>
                  <a:schemeClr val="tx1"/>
                </a:solidFill>
              </a:endParaRPr>
            </a:p>
          </p:txBody>
        </p:sp>
        <p:sp>
          <p:nvSpPr>
            <p:cNvPr id="49" name="正方形/長方形 48">
              <a:extLst>
                <a:ext uri="{FF2B5EF4-FFF2-40B4-BE49-F238E27FC236}">
                  <a16:creationId xmlns:a16="http://schemas.microsoft.com/office/drawing/2014/main" id="{56EAC0D7-8F88-ED4A-B684-6ECCB0BD7288}"/>
                </a:ext>
              </a:extLst>
            </p:cNvPr>
            <p:cNvSpPr/>
            <p:nvPr/>
          </p:nvSpPr>
          <p:spPr>
            <a:xfrm>
              <a:off x="3097709" y="5325194"/>
              <a:ext cx="356260" cy="514545"/>
            </a:xfrm>
            <a:prstGeom prst="rect">
              <a:avLst/>
            </a:prstGeom>
            <a:solidFill>
              <a:schemeClr val="bg1"/>
            </a:solidFill>
            <a:ln w="25400">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b="1">
                <a:solidFill>
                  <a:schemeClr val="tx1"/>
                </a:solidFill>
              </a:endParaRPr>
            </a:p>
          </p:txBody>
        </p:sp>
      </p:grpSp>
      <p:grpSp>
        <p:nvGrpSpPr>
          <p:cNvPr id="50" name="グループ化 49">
            <a:extLst>
              <a:ext uri="{FF2B5EF4-FFF2-40B4-BE49-F238E27FC236}">
                <a16:creationId xmlns:a16="http://schemas.microsoft.com/office/drawing/2014/main" id="{0A985723-E603-9C46-8AAA-5518252AFCD4}"/>
              </a:ext>
            </a:extLst>
          </p:cNvPr>
          <p:cNvGrpSpPr/>
          <p:nvPr/>
        </p:nvGrpSpPr>
        <p:grpSpPr>
          <a:xfrm>
            <a:off x="6920186" y="5245834"/>
            <a:ext cx="694791" cy="514545"/>
            <a:chOff x="2066306" y="5325194"/>
            <a:chExt cx="694791" cy="514545"/>
          </a:xfrm>
        </p:grpSpPr>
        <p:sp>
          <p:nvSpPr>
            <p:cNvPr id="51" name="正方形/長方形 50">
              <a:extLst>
                <a:ext uri="{FF2B5EF4-FFF2-40B4-BE49-F238E27FC236}">
                  <a16:creationId xmlns:a16="http://schemas.microsoft.com/office/drawing/2014/main" id="{340FD564-6886-7C43-B77B-4B7FD059FC08}"/>
                </a:ext>
              </a:extLst>
            </p:cNvPr>
            <p:cNvSpPr/>
            <p:nvPr/>
          </p:nvSpPr>
          <p:spPr>
            <a:xfrm>
              <a:off x="2066306" y="5325194"/>
              <a:ext cx="356260" cy="514545"/>
            </a:xfrm>
            <a:prstGeom prst="rect">
              <a:avLst/>
            </a:prstGeom>
            <a:solidFill>
              <a:schemeClr val="bg1"/>
            </a:solidFill>
            <a:ln w="25400">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b="1">
                <a:solidFill>
                  <a:schemeClr val="tx1"/>
                </a:solidFill>
              </a:endParaRPr>
            </a:p>
          </p:txBody>
        </p:sp>
        <p:sp>
          <p:nvSpPr>
            <p:cNvPr id="52" name="正方形/長方形 51">
              <a:extLst>
                <a:ext uri="{FF2B5EF4-FFF2-40B4-BE49-F238E27FC236}">
                  <a16:creationId xmlns:a16="http://schemas.microsoft.com/office/drawing/2014/main" id="{5327EBAF-8D12-D542-B204-25A7690A36F3}"/>
                </a:ext>
              </a:extLst>
            </p:cNvPr>
            <p:cNvSpPr/>
            <p:nvPr/>
          </p:nvSpPr>
          <p:spPr>
            <a:xfrm>
              <a:off x="2404837" y="5325194"/>
              <a:ext cx="356260" cy="514545"/>
            </a:xfrm>
            <a:prstGeom prst="rect">
              <a:avLst/>
            </a:prstGeom>
            <a:solidFill>
              <a:schemeClr val="bg1"/>
            </a:solidFill>
            <a:ln w="25400">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b="1">
                <a:solidFill>
                  <a:schemeClr val="tx1"/>
                </a:solidFill>
              </a:endParaRPr>
            </a:p>
          </p:txBody>
        </p:sp>
      </p:grpSp>
      <p:sp>
        <p:nvSpPr>
          <p:cNvPr id="33" name="テキスト ボックス 32">
            <a:extLst>
              <a:ext uri="{FF2B5EF4-FFF2-40B4-BE49-F238E27FC236}">
                <a16:creationId xmlns:a16="http://schemas.microsoft.com/office/drawing/2014/main" id="{FE490B3F-72E2-9843-8ACA-C4FFF0491DF3}"/>
              </a:ext>
            </a:extLst>
          </p:cNvPr>
          <p:cNvSpPr txBox="1"/>
          <p:nvPr/>
        </p:nvSpPr>
        <p:spPr>
          <a:xfrm>
            <a:off x="3696242" y="4868969"/>
            <a:ext cx="1309974" cy="369332"/>
          </a:xfrm>
          <a:prstGeom prst="rect">
            <a:avLst/>
          </a:prstGeom>
          <a:noFill/>
        </p:spPr>
        <p:txBody>
          <a:bodyPr wrap="none" rtlCol="0">
            <a:spAutoFit/>
          </a:bodyPr>
          <a:lstStyle/>
          <a:p>
            <a:r>
              <a:rPr kumimoji="1" lang="en-US" altLang="ja-JP" dirty="0">
                <a:latin typeface="+mn-ea"/>
              </a:rPr>
              <a:t>VM</a:t>
            </a:r>
            <a:r>
              <a:rPr kumimoji="1" lang="ja-JP" altLang="en-US">
                <a:latin typeface="+mn-ea"/>
              </a:rPr>
              <a:t>のメモリ</a:t>
            </a:r>
          </a:p>
        </p:txBody>
      </p:sp>
      <p:sp>
        <p:nvSpPr>
          <p:cNvPr id="35" name="テキスト ボックス 34">
            <a:extLst>
              <a:ext uri="{FF2B5EF4-FFF2-40B4-BE49-F238E27FC236}">
                <a16:creationId xmlns:a16="http://schemas.microsoft.com/office/drawing/2014/main" id="{C1B97EBA-003F-1C40-81B5-713152939138}"/>
              </a:ext>
            </a:extLst>
          </p:cNvPr>
          <p:cNvSpPr txBox="1"/>
          <p:nvPr/>
        </p:nvSpPr>
        <p:spPr>
          <a:xfrm>
            <a:off x="6523060" y="4856288"/>
            <a:ext cx="1309974" cy="369332"/>
          </a:xfrm>
          <a:prstGeom prst="rect">
            <a:avLst/>
          </a:prstGeom>
          <a:noFill/>
        </p:spPr>
        <p:txBody>
          <a:bodyPr wrap="none" rtlCol="0">
            <a:spAutoFit/>
          </a:bodyPr>
          <a:lstStyle/>
          <a:p>
            <a:r>
              <a:rPr kumimoji="1" lang="en-US" altLang="ja-JP" dirty="0">
                <a:latin typeface="+mn-ea"/>
              </a:rPr>
              <a:t>VM</a:t>
            </a:r>
            <a:r>
              <a:rPr kumimoji="1" lang="ja-JP" altLang="en-US">
                <a:latin typeface="+mn-ea"/>
              </a:rPr>
              <a:t>のメモリ</a:t>
            </a:r>
          </a:p>
        </p:txBody>
      </p:sp>
      <p:grpSp>
        <p:nvGrpSpPr>
          <p:cNvPr id="6" name="グループ化 5">
            <a:extLst>
              <a:ext uri="{FF2B5EF4-FFF2-40B4-BE49-F238E27FC236}">
                <a16:creationId xmlns:a16="http://schemas.microsoft.com/office/drawing/2014/main" id="{DDC079D6-7118-3F4C-9078-F55A4E76A0EE}"/>
              </a:ext>
            </a:extLst>
          </p:cNvPr>
          <p:cNvGrpSpPr/>
          <p:nvPr/>
        </p:nvGrpSpPr>
        <p:grpSpPr>
          <a:xfrm>
            <a:off x="803955" y="5238314"/>
            <a:ext cx="694791" cy="514545"/>
            <a:chOff x="803955" y="5238314"/>
            <a:chExt cx="694791" cy="514545"/>
          </a:xfrm>
        </p:grpSpPr>
        <p:sp>
          <p:nvSpPr>
            <p:cNvPr id="40" name="正方形/長方形 39">
              <a:extLst>
                <a:ext uri="{FF2B5EF4-FFF2-40B4-BE49-F238E27FC236}">
                  <a16:creationId xmlns:a16="http://schemas.microsoft.com/office/drawing/2014/main" id="{CCF26564-32CD-324B-B59C-35EB400E6AB2}"/>
                </a:ext>
              </a:extLst>
            </p:cNvPr>
            <p:cNvSpPr/>
            <p:nvPr/>
          </p:nvSpPr>
          <p:spPr>
            <a:xfrm>
              <a:off x="803955" y="5238314"/>
              <a:ext cx="356260" cy="514545"/>
            </a:xfrm>
            <a:prstGeom prst="rect">
              <a:avLst/>
            </a:prstGeom>
            <a:solidFill>
              <a:srgbClr val="FF0000"/>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b="1" dirty="0">
                  <a:solidFill>
                    <a:schemeClr val="tx1"/>
                  </a:solidFill>
                </a:rPr>
                <a:t>1</a:t>
              </a:r>
              <a:endParaRPr kumimoji="1" lang="ja-JP" altLang="en-US" b="1">
                <a:solidFill>
                  <a:schemeClr val="tx1"/>
                </a:solidFill>
              </a:endParaRPr>
            </a:p>
          </p:txBody>
        </p:sp>
        <p:sp>
          <p:nvSpPr>
            <p:cNvPr id="41" name="正方形/長方形 40">
              <a:extLst>
                <a:ext uri="{FF2B5EF4-FFF2-40B4-BE49-F238E27FC236}">
                  <a16:creationId xmlns:a16="http://schemas.microsoft.com/office/drawing/2014/main" id="{A9864B29-FDBD-FE4B-BBB6-12786923B25A}"/>
                </a:ext>
              </a:extLst>
            </p:cNvPr>
            <p:cNvSpPr/>
            <p:nvPr/>
          </p:nvSpPr>
          <p:spPr>
            <a:xfrm>
              <a:off x="1142486" y="5238314"/>
              <a:ext cx="356260" cy="514545"/>
            </a:xfrm>
            <a:prstGeom prst="rect">
              <a:avLst/>
            </a:prstGeom>
            <a:solidFill>
              <a:srgbClr val="FF0000"/>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b="1" dirty="0">
                  <a:solidFill>
                    <a:schemeClr val="tx1"/>
                  </a:solidFill>
                </a:rPr>
                <a:t>2</a:t>
              </a:r>
              <a:endParaRPr kumimoji="1" lang="ja-JP" altLang="en-US" b="1">
                <a:solidFill>
                  <a:schemeClr val="tx1"/>
                </a:solidFill>
              </a:endParaRPr>
            </a:p>
          </p:txBody>
        </p:sp>
      </p:grpSp>
      <p:grpSp>
        <p:nvGrpSpPr>
          <p:cNvPr id="8" name="グループ化 7">
            <a:extLst>
              <a:ext uri="{FF2B5EF4-FFF2-40B4-BE49-F238E27FC236}">
                <a16:creationId xmlns:a16="http://schemas.microsoft.com/office/drawing/2014/main" id="{11BCD188-2396-7843-9731-01F3657A97D1}"/>
              </a:ext>
            </a:extLst>
          </p:cNvPr>
          <p:cNvGrpSpPr/>
          <p:nvPr/>
        </p:nvGrpSpPr>
        <p:grpSpPr>
          <a:xfrm>
            <a:off x="1496827" y="5238314"/>
            <a:ext cx="694791" cy="514545"/>
            <a:chOff x="1496827" y="5238314"/>
            <a:chExt cx="694791" cy="514545"/>
          </a:xfrm>
        </p:grpSpPr>
        <p:sp>
          <p:nvSpPr>
            <p:cNvPr id="42" name="正方形/長方形 41">
              <a:extLst>
                <a:ext uri="{FF2B5EF4-FFF2-40B4-BE49-F238E27FC236}">
                  <a16:creationId xmlns:a16="http://schemas.microsoft.com/office/drawing/2014/main" id="{33C36694-22EF-1843-BDE0-0F51A20D92F8}"/>
                </a:ext>
              </a:extLst>
            </p:cNvPr>
            <p:cNvSpPr/>
            <p:nvPr/>
          </p:nvSpPr>
          <p:spPr>
            <a:xfrm>
              <a:off x="1496827" y="5238314"/>
              <a:ext cx="356260" cy="514545"/>
            </a:xfrm>
            <a:prstGeom prst="rect">
              <a:avLst/>
            </a:prstGeom>
            <a:solidFill>
              <a:srgbClr val="FF0000"/>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b="1" dirty="0">
                  <a:solidFill>
                    <a:schemeClr val="tx1"/>
                  </a:solidFill>
                </a:rPr>
                <a:t>3</a:t>
              </a:r>
              <a:endParaRPr kumimoji="1" lang="ja-JP" altLang="en-US" b="1">
                <a:solidFill>
                  <a:schemeClr val="tx1"/>
                </a:solidFill>
              </a:endParaRPr>
            </a:p>
          </p:txBody>
        </p:sp>
        <p:sp>
          <p:nvSpPr>
            <p:cNvPr id="43" name="正方形/長方形 42">
              <a:extLst>
                <a:ext uri="{FF2B5EF4-FFF2-40B4-BE49-F238E27FC236}">
                  <a16:creationId xmlns:a16="http://schemas.microsoft.com/office/drawing/2014/main" id="{D21BB63A-2BDC-724E-A853-286013A81353}"/>
                </a:ext>
              </a:extLst>
            </p:cNvPr>
            <p:cNvSpPr/>
            <p:nvPr/>
          </p:nvSpPr>
          <p:spPr>
            <a:xfrm>
              <a:off x="1835358" y="5238314"/>
              <a:ext cx="356260" cy="514545"/>
            </a:xfrm>
            <a:prstGeom prst="rect">
              <a:avLst/>
            </a:prstGeom>
            <a:solidFill>
              <a:srgbClr val="FF0000"/>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b="1" dirty="0">
                  <a:solidFill>
                    <a:schemeClr val="tx1"/>
                  </a:solidFill>
                </a:rPr>
                <a:t>4</a:t>
              </a:r>
              <a:endParaRPr kumimoji="1" lang="ja-JP" altLang="en-US" b="1">
                <a:solidFill>
                  <a:schemeClr val="tx1"/>
                </a:solidFill>
              </a:endParaRPr>
            </a:p>
          </p:txBody>
        </p:sp>
      </p:grpSp>
      <p:sp>
        <p:nvSpPr>
          <p:cNvPr id="5" name="テキスト ボックス 4">
            <a:extLst>
              <a:ext uri="{FF2B5EF4-FFF2-40B4-BE49-F238E27FC236}">
                <a16:creationId xmlns:a16="http://schemas.microsoft.com/office/drawing/2014/main" id="{F9236C4D-20CA-E143-BE6A-52822DB5BC39}"/>
              </a:ext>
            </a:extLst>
          </p:cNvPr>
          <p:cNvSpPr txBox="1"/>
          <p:nvPr/>
        </p:nvSpPr>
        <p:spPr>
          <a:xfrm>
            <a:off x="431604" y="4871327"/>
            <a:ext cx="1309974" cy="369332"/>
          </a:xfrm>
          <a:prstGeom prst="rect">
            <a:avLst/>
          </a:prstGeom>
          <a:noFill/>
        </p:spPr>
        <p:txBody>
          <a:bodyPr wrap="none" rtlCol="0">
            <a:spAutoFit/>
          </a:bodyPr>
          <a:lstStyle/>
          <a:p>
            <a:r>
              <a:rPr kumimoji="1" lang="en-US" altLang="ja-JP" dirty="0">
                <a:latin typeface="+mn-ea"/>
              </a:rPr>
              <a:t>VM</a:t>
            </a:r>
            <a:r>
              <a:rPr kumimoji="1" lang="ja-JP" altLang="en-US">
                <a:latin typeface="+mn-ea"/>
              </a:rPr>
              <a:t>のメモリ</a:t>
            </a:r>
          </a:p>
        </p:txBody>
      </p:sp>
      <p:sp>
        <p:nvSpPr>
          <p:cNvPr id="10" name="テキスト ボックス 9">
            <a:extLst>
              <a:ext uri="{FF2B5EF4-FFF2-40B4-BE49-F238E27FC236}">
                <a16:creationId xmlns:a16="http://schemas.microsoft.com/office/drawing/2014/main" id="{8FF6FA67-0718-FB45-A9CC-584F9E98D8F2}"/>
              </a:ext>
            </a:extLst>
          </p:cNvPr>
          <p:cNvSpPr txBox="1"/>
          <p:nvPr/>
        </p:nvSpPr>
        <p:spPr>
          <a:xfrm>
            <a:off x="2205974" y="5318440"/>
            <a:ext cx="530915" cy="369332"/>
          </a:xfrm>
          <a:prstGeom prst="rect">
            <a:avLst/>
          </a:prstGeom>
          <a:noFill/>
        </p:spPr>
        <p:txBody>
          <a:bodyPr wrap="none" rtlCol="0">
            <a:spAutoFit/>
          </a:bodyPr>
          <a:lstStyle/>
          <a:p>
            <a:r>
              <a:rPr kumimoji="1" lang="ja-JP" altLang="en-US" b="1"/>
              <a:t>・・・</a:t>
            </a:r>
          </a:p>
        </p:txBody>
      </p:sp>
      <p:sp>
        <p:nvSpPr>
          <p:cNvPr id="37" name="テキスト ボックス 36">
            <a:extLst>
              <a:ext uri="{FF2B5EF4-FFF2-40B4-BE49-F238E27FC236}">
                <a16:creationId xmlns:a16="http://schemas.microsoft.com/office/drawing/2014/main" id="{74F1FB5E-7E93-6441-8522-A545374C7101}"/>
              </a:ext>
            </a:extLst>
          </p:cNvPr>
          <p:cNvSpPr txBox="1"/>
          <p:nvPr/>
        </p:nvSpPr>
        <p:spPr>
          <a:xfrm>
            <a:off x="5488004" y="5327626"/>
            <a:ext cx="530915" cy="369332"/>
          </a:xfrm>
          <a:prstGeom prst="rect">
            <a:avLst/>
          </a:prstGeom>
          <a:noFill/>
        </p:spPr>
        <p:txBody>
          <a:bodyPr wrap="none" rtlCol="0">
            <a:spAutoFit/>
          </a:bodyPr>
          <a:lstStyle/>
          <a:p>
            <a:r>
              <a:rPr kumimoji="1" lang="ja-JP" altLang="en-US" b="1"/>
              <a:t>・・・</a:t>
            </a:r>
          </a:p>
        </p:txBody>
      </p:sp>
      <p:sp>
        <p:nvSpPr>
          <p:cNvPr id="38" name="テキスト ボックス 37">
            <a:extLst>
              <a:ext uri="{FF2B5EF4-FFF2-40B4-BE49-F238E27FC236}">
                <a16:creationId xmlns:a16="http://schemas.microsoft.com/office/drawing/2014/main" id="{CA5791F2-D933-7849-8FC8-9F75FFC5EC05}"/>
              </a:ext>
            </a:extLst>
          </p:cNvPr>
          <p:cNvSpPr txBox="1"/>
          <p:nvPr/>
        </p:nvSpPr>
        <p:spPr>
          <a:xfrm>
            <a:off x="8279691" y="5314241"/>
            <a:ext cx="530915" cy="369332"/>
          </a:xfrm>
          <a:prstGeom prst="rect">
            <a:avLst/>
          </a:prstGeom>
          <a:noFill/>
        </p:spPr>
        <p:txBody>
          <a:bodyPr wrap="none" rtlCol="0">
            <a:spAutoFit/>
          </a:bodyPr>
          <a:lstStyle/>
          <a:p>
            <a:r>
              <a:rPr kumimoji="1" lang="ja-JP" altLang="en-US" b="1"/>
              <a:t>・・・</a:t>
            </a:r>
          </a:p>
        </p:txBody>
      </p:sp>
    </p:spTree>
    <p:extLst>
      <p:ext uri="{BB962C8B-B14F-4D97-AF65-F5344CB8AC3E}">
        <p14:creationId xmlns:p14="http://schemas.microsoft.com/office/powerpoint/2010/main" val="32840553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path" presetSubtype="0" accel="50000" decel="50000" fill="hold" nodeType="clickEffect">
                                  <p:stCondLst>
                                    <p:cond delay="0"/>
                                  </p:stCondLst>
                                  <p:childTnLst>
                                    <p:animMotion origin="layout" path="M 1.94444E-6 1.11111E-6 L 0.36146 -0.00046 " pathEditMode="relative" rAng="0" ptsTypes="AA">
                                      <p:cBhvr>
                                        <p:cTn id="6" dur="2000" fill="hold"/>
                                        <p:tgtEl>
                                          <p:spTgt spid="6"/>
                                        </p:tgtEl>
                                        <p:attrNameLst>
                                          <p:attrName>ppt_x</p:attrName>
                                          <p:attrName>ppt_y</p:attrName>
                                        </p:attrNameLst>
                                      </p:cBhvr>
                                      <p:rCtr x="18073" y="-23"/>
                                    </p:animMotion>
                                  </p:childTnLst>
                                </p:cTn>
                              </p:par>
                            </p:childTnLst>
                          </p:cTn>
                        </p:par>
                        <p:par>
                          <p:cTn id="7" fill="hold">
                            <p:stCondLst>
                              <p:cond delay="2000"/>
                            </p:stCondLst>
                            <p:childTnLst>
                              <p:par>
                                <p:cTn id="8" presetID="10" presetClass="entr" presetSubtype="0" fill="hold" nodeType="afterEffect">
                                  <p:stCondLst>
                                    <p:cond delay="0"/>
                                  </p:stCondLst>
                                  <p:childTnLst>
                                    <p:set>
                                      <p:cBhvr>
                                        <p:cTn id="9" dur="1" fill="hold">
                                          <p:stCondLst>
                                            <p:cond delay="0"/>
                                          </p:stCondLst>
                                        </p:cTn>
                                        <p:tgtEl>
                                          <p:spTgt spid="45"/>
                                        </p:tgtEl>
                                        <p:attrNameLst>
                                          <p:attrName>style.visibility</p:attrName>
                                        </p:attrNameLst>
                                      </p:cBhvr>
                                      <p:to>
                                        <p:strVal val="visible"/>
                                      </p:to>
                                    </p:set>
                                    <p:animEffect transition="in" filter="fade">
                                      <p:cBhvr>
                                        <p:cTn id="10" dur="500"/>
                                        <p:tgtEl>
                                          <p:spTgt spid="45"/>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37"/>
                                        </p:tgtEl>
                                        <p:attrNameLst>
                                          <p:attrName>style.visibility</p:attrName>
                                        </p:attrNameLst>
                                      </p:cBhvr>
                                      <p:to>
                                        <p:strVal val="visible"/>
                                      </p:to>
                                    </p:set>
                                    <p:animEffect transition="in" filter="fade">
                                      <p:cBhvr>
                                        <p:cTn id="13" dur="500"/>
                                        <p:tgtEl>
                                          <p:spTgt spid="37"/>
                                        </p:tgtEl>
                                      </p:cBhvr>
                                    </p:animEffect>
                                  </p:childTnLst>
                                </p:cTn>
                              </p:par>
                            </p:childTnLst>
                          </p:cTn>
                        </p:par>
                      </p:childTnLst>
                    </p:cTn>
                  </p:par>
                  <p:par>
                    <p:cTn id="14" fill="hold">
                      <p:stCondLst>
                        <p:cond delay="indefinite"/>
                      </p:stCondLst>
                      <p:childTnLst>
                        <p:par>
                          <p:cTn id="15" fill="hold">
                            <p:stCondLst>
                              <p:cond delay="0"/>
                            </p:stCondLst>
                            <p:childTnLst>
                              <p:par>
                                <p:cTn id="16" presetID="42" presetClass="path" presetSubtype="0" accel="50000" decel="50000" fill="hold" nodeType="clickEffect">
                                  <p:stCondLst>
                                    <p:cond delay="0"/>
                                  </p:stCondLst>
                                  <p:childTnLst>
                                    <p:animMotion origin="layout" path="M 3.88889E-6 1.11111E-6 L 0.66927 -0.00046 " pathEditMode="relative" rAng="0" ptsTypes="AA">
                                      <p:cBhvr>
                                        <p:cTn id="17" dur="2000" fill="hold"/>
                                        <p:tgtEl>
                                          <p:spTgt spid="8"/>
                                        </p:tgtEl>
                                        <p:attrNameLst>
                                          <p:attrName>ppt_x</p:attrName>
                                          <p:attrName>ppt_y</p:attrName>
                                        </p:attrNameLst>
                                      </p:cBhvr>
                                      <p:rCtr x="33455" y="-23"/>
                                    </p:animMotion>
                                  </p:childTnLst>
                                </p:cTn>
                              </p:par>
                            </p:childTnLst>
                          </p:cTn>
                        </p:par>
                        <p:par>
                          <p:cTn id="18" fill="hold">
                            <p:stCondLst>
                              <p:cond delay="2000"/>
                            </p:stCondLst>
                            <p:childTnLst>
                              <p:par>
                                <p:cTn id="19" presetID="10" presetClass="entr" presetSubtype="0" fill="hold" nodeType="afterEffect">
                                  <p:stCondLst>
                                    <p:cond delay="0"/>
                                  </p:stCondLst>
                                  <p:childTnLst>
                                    <p:set>
                                      <p:cBhvr>
                                        <p:cTn id="20" dur="1" fill="hold">
                                          <p:stCondLst>
                                            <p:cond delay="0"/>
                                          </p:stCondLst>
                                        </p:cTn>
                                        <p:tgtEl>
                                          <p:spTgt spid="50"/>
                                        </p:tgtEl>
                                        <p:attrNameLst>
                                          <p:attrName>style.visibility</p:attrName>
                                        </p:attrNameLst>
                                      </p:cBhvr>
                                      <p:to>
                                        <p:strVal val="visible"/>
                                      </p:to>
                                    </p:set>
                                    <p:animEffect transition="in" filter="fade">
                                      <p:cBhvr>
                                        <p:cTn id="21" dur="500"/>
                                        <p:tgtEl>
                                          <p:spTgt spid="50"/>
                                        </p:tgtEl>
                                      </p:cBhvr>
                                    </p:animEffect>
                                  </p:childTnLst>
                                </p:cTn>
                              </p:par>
                              <p:par>
                                <p:cTn id="22" presetID="10" presetClass="entr" presetSubtype="0" fill="hold" grpId="0" nodeType="withEffect">
                                  <p:stCondLst>
                                    <p:cond delay="0"/>
                                  </p:stCondLst>
                                  <p:childTnLst>
                                    <p:set>
                                      <p:cBhvr>
                                        <p:cTn id="23" dur="1" fill="hold">
                                          <p:stCondLst>
                                            <p:cond delay="0"/>
                                          </p:stCondLst>
                                        </p:cTn>
                                        <p:tgtEl>
                                          <p:spTgt spid="38"/>
                                        </p:tgtEl>
                                        <p:attrNameLst>
                                          <p:attrName>style.visibility</p:attrName>
                                        </p:attrNameLst>
                                      </p:cBhvr>
                                      <p:to>
                                        <p:strVal val="visible"/>
                                      </p:to>
                                    </p:set>
                                    <p:animEffect transition="in" filter="fade">
                                      <p:cBhvr>
                                        <p:cTn id="24" dur="500"/>
                                        <p:tgtEl>
                                          <p:spTgt spid="3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7" grpId="0"/>
      <p:bldP spid="38"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3C11923-2DA7-1C4D-9308-390C3E1B41CA}"/>
              </a:ext>
            </a:extLst>
          </p:cNvPr>
          <p:cNvSpPr>
            <a:spLocks noGrp="1"/>
          </p:cNvSpPr>
          <p:nvPr>
            <p:ph type="title"/>
          </p:nvPr>
        </p:nvSpPr>
        <p:spPr/>
        <p:txBody>
          <a:bodyPr/>
          <a:lstStyle/>
          <a:p>
            <a:r>
              <a:rPr lang="ja-JP" altLang="en-US"/>
              <a:t>リモートページング</a:t>
            </a:r>
          </a:p>
        </p:txBody>
      </p:sp>
      <p:sp>
        <p:nvSpPr>
          <p:cNvPr id="3" name="コンテンツ プレースホルダー 2">
            <a:extLst>
              <a:ext uri="{FF2B5EF4-FFF2-40B4-BE49-F238E27FC236}">
                <a16:creationId xmlns:a16="http://schemas.microsoft.com/office/drawing/2014/main" id="{2D9F3274-5883-9D4D-925F-98F13B9E6601}"/>
              </a:ext>
            </a:extLst>
          </p:cNvPr>
          <p:cNvSpPr>
            <a:spLocks noGrp="1"/>
          </p:cNvSpPr>
          <p:nvPr>
            <p:ph idx="1"/>
          </p:nvPr>
        </p:nvSpPr>
        <p:spPr>
          <a:xfrm>
            <a:off x="448176" y="1318150"/>
            <a:ext cx="8067174" cy="4351338"/>
          </a:xfrm>
        </p:spPr>
        <p:txBody>
          <a:bodyPr/>
          <a:lstStyle/>
          <a:p>
            <a:r>
              <a:rPr lang="ja-JP" altLang="en-US"/>
              <a:t>移送先では複数のホストにまたがって</a:t>
            </a:r>
            <a:r>
              <a:rPr lang="en-US" altLang="ja-JP" dirty="0"/>
              <a:t>VM</a:t>
            </a:r>
            <a:r>
              <a:rPr lang="ja-JP" altLang="en-US" dirty="0"/>
              <a:t>が</a:t>
            </a:r>
            <a:r>
              <a:rPr lang="ja-JP" altLang="en-US"/>
              <a:t>動作</a:t>
            </a:r>
            <a:endParaRPr lang="en-US" altLang="ja-JP" dirty="0"/>
          </a:p>
          <a:p>
            <a:pPr lvl="1"/>
            <a:r>
              <a:rPr lang="ja-JP" altLang="en-US"/>
              <a:t>メインホスト上でリモートページングを行う</a:t>
            </a:r>
            <a:endParaRPr lang="en-US" altLang="ja-JP" dirty="0"/>
          </a:p>
          <a:p>
            <a:pPr lvl="1"/>
            <a:r>
              <a:rPr lang="ja-JP" altLang="en-US"/>
              <a:t>必要とするサブホスト上のメモリをページイン</a:t>
            </a:r>
            <a:endParaRPr lang="en-US" altLang="ja-JP" dirty="0"/>
          </a:p>
          <a:p>
            <a:pPr lvl="1"/>
            <a:r>
              <a:rPr lang="ja-JP" altLang="en-US"/>
              <a:t>アクセスされそうにないメモリをサブホストにページアウト</a:t>
            </a:r>
            <a:endParaRPr lang="en-US" altLang="ja-JP" dirty="0"/>
          </a:p>
          <a:p>
            <a:r>
              <a:rPr lang="ja-JP" altLang="en-US"/>
              <a:t>リモートページングにより</a:t>
            </a:r>
            <a:r>
              <a:rPr lang="en-US" altLang="ja-JP" dirty="0"/>
              <a:t>VM</a:t>
            </a:r>
            <a:r>
              <a:rPr lang="ja-JP" altLang="en-US"/>
              <a:t>の性能が低下</a:t>
            </a:r>
            <a:endParaRPr lang="en-US" altLang="ja-JP" dirty="0"/>
          </a:p>
          <a:p>
            <a:pPr lvl="1"/>
            <a:r>
              <a:rPr lang="ja-JP" altLang="en-US" dirty="0"/>
              <a:t>ページインが完了するまで仮想</a:t>
            </a:r>
            <a:r>
              <a:rPr lang="en-US" altLang="ja-JP" dirty="0"/>
              <a:t>CPU</a:t>
            </a:r>
            <a:r>
              <a:rPr lang="ja-JP" altLang="en-US" dirty="0"/>
              <a:t>が停止</a:t>
            </a:r>
            <a:endParaRPr lang="en-US" altLang="ja-JP" dirty="0"/>
          </a:p>
          <a:p>
            <a:pPr lvl="1"/>
            <a:r>
              <a:rPr lang="ja-JP" altLang="en-US" dirty="0"/>
              <a:t>ページアウトが</a:t>
            </a:r>
            <a:r>
              <a:rPr lang="en-US" altLang="ja-JP" dirty="0"/>
              <a:t>VM</a:t>
            </a:r>
            <a:r>
              <a:rPr lang="ja-JP" altLang="en-US" dirty="0"/>
              <a:t>やネットワークの性能に影響</a:t>
            </a:r>
            <a:endParaRPr lang="en-US" altLang="ja-JP" dirty="0"/>
          </a:p>
          <a:p>
            <a:endParaRPr lang="ja-JP" altLang="en-US"/>
          </a:p>
        </p:txBody>
      </p:sp>
      <p:sp>
        <p:nvSpPr>
          <p:cNvPr id="4" name="スライド番号プレースホルダー 3">
            <a:extLst>
              <a:ext uri="{FF2B5EF4-FFF2-40B4-BE49-F238E27FC236}">
                <a16:creationId xmlns:a16="http://schemas.microsoft.com/office/drawing/2014/main" id="{A0548D7C-204C-4240-8A3F-3227B3E95642}"/>
              </a:ext>
            </a:extLst>
          </p:cNvPr>
          <p:cNvSpPr>
            <a:spLocks noGrp="1"/>
          </p:cNvSpPr>
          <p:nvPr>
            <p:ph type="sldNum" sz="quarter" idx="12"/>
          </p:nvPr>
        </p:nvSpPr>
        <p:spPr/>
        <p:txBody>
          <a:bodyPr/>
          <a:lstStyle/>
          <a:p>
            <a:fld id="{0A8AAA2D-9842-0044-AF36-3F48C3C39054}" type="slidenum">
              <a:rPr kumimoji="1" lang="ja-JP" altLang="en-US" smtClean="0"/>
              <a:t>5</a:t>
            </a:fld>
            <a:endParaRPr kumimoji="1" lang="ja-JP" altLang="en-US"/>
          </a:p>
        </p:txBody>
      </p:sp>
      <p:sp>
        <p:nvSpPr>
          <p:cNvPr id="29" name="正方形/長方形 28">
            <a:extLst>
              <a:ext uri="{FF2B5EF4-FFF2-40B4-BE49-F238E27FC236}">
                <a16:creationId xmlns:a16="http://schemas.microsoft.com/office/drawing/2014/main" id="{00A35AF4-B9E5-694C-98FB-53E6C3C9DA24}"/>
              </a:ext>
            </a:extLst>
          </p:cNvPr>
          <p:cNvSpPr/>
          <p:nvPr/>
        </p:nvSpPr>
        <p:spPr>
          <a:xfrm>
            <a:off x="2415112" y="5458813"/>
            <a:ext cx="356260" cy="514545"/>
          </a:xfrm>
          <a:prstGeom prst="rect">
            <a:avLst/>
          </a:prstGeom>
          <a:solidFill>
            <a:schemeClr val="bg1"/>
          </a:solidFill>
          <a:ln w="25400">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b="1">
              <a:solidFill>
                <a:schemeClr val="tx1"/>
              </a:solidFill>
            </a:endParaRPr>
          </a:p>
        </p:txBody>
      </p:sp>
      <p:sp>
        <p:nvSpPr>
          <p:cNvPr id="28" name="正方形/長方形 27">
            <a:extLst>
              <a:ext uri="{FF2B5EF4-FFF2-40B4-BE49-F238E27FC236}">
                <a16:creationId xmlns:a16="http://schemas.microsoft.com/office/drawing/2014/main" id="{A27B107B-2836-3D46-962B-B3D0EA533EFE}"/>
              </a:ext>
            </a:extLst>
          </p:cNvPr>
          <p:cNvSpPr/>
          <p:nvPr/>
        </p:nvSpPr>
        <p:spPr>
          <a:xfrm>
            <a:off x="6458203" y="5464698"/>
            <a:ext cx="356260" cy="514545"/>
          </a:xfrm>
          <a:prstGeom prst="rect">
            <a:avLst/>
          </a:prstGeom>
          <a:solidFill>
            <a:schemeClr val="bg1"/>
          </a:solidFill>
          <a:ln w="25400">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b="1">
              <a:solidFill>
                <a:schemeClr val="tx1"/>
              </a:solidFill>
            </a:endParaRPr>
          </a:p>
        </p:txBody>
      </p:sp>
      <p:grpSp>
        <p:nvGrpSpPr>
          <p:cNvPr id="6" name="グループ化 5">
            <a:extLst>
              <a:ext uri="{FF2B5EF4-FFF2-40B4-BE49-F238E27FC236}">
                <a16:creationId xmlns:a16="http://schemas.microsoft.com/office/drawing/2014/main" id="{FC126C01-C60E-A44D-AA00-310638A240FF}"/>
              </a:ext>
            </a:extLst>
          </p:cNvPr>
          <p:cNvGrpSpPr/>
          <p:nvPr/>
        </p:nvGrpSpPr>
        <p:grpSpPr>
          <a:xfrm>
            <a:off x="1462810" y="4537580"/>
            <a:ext cx="2520173" cy="1719561"/>
            <a:chOff x="288601" y="1686747"/>
            <a:chExt cx="2593999" cy="3222513"/>
          </a:xfrm>
        </p:grpSpPr>
        <p:sp>
          <p:nvSpPr>
            <p:cNvPr id="20" name="角丸四角形 19">
              <a:extLst>
                <a:ext uri="{FF2B5EF4-FFF2-40B4-BE49-F238E27FC236}">
                  <a16:creationId xmlns:a16="http://schemas.microsoft.com/office/drawing/2014/main" id="{BFD98564-A016-7D4E-A4FD-3D4842E55B6F}"/>
                </a:ext>
              </a:extLst>
            </p:cNvPr>
            <p:cNvSpPr/>
            <p:nvPr/>
          </p:nvSpPr>
          <p:spPr>
            <a:xfrm>
              <a:off x="507999" y="2400302"/>
              <a:ext cx="2374601" cy="2508958"/>
            </a:xfrm>
            <a:prstGeom prst="roundRect">
              <a:avLst/>
            </a:prstGeom>
            <a:no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latin typeface="+mn-ea"/>
              </a:endParaRPr>
            </a:p>
          </p:txBody>
        </p:sp>
        <p:sp>
          <p:nvSpPr>
            <p:cNvPr id="24" name="テキスト ボックス 23">
              <a:extLst>
                <a:ext uri="{FF2B5EF4-FFF2-40B4-BE49-F238E27FC236}">
                  <a16:creationId xmlns:a16="http://schemas.microsoft.com/office/drawing/2014/main" id="{276A2746-BEC3-6F4A-8A81-067B1417824A}"/>
                </a:ext>
              </a:extLst>
            </p:cNvPr>
            <p:cNvSpPr txBox="1"/>
            <p:nvPr/>
          </p:nvSpPr>
          <p:spPr>
            <a:xfrm>
              <a:off x="288601" y="1686747"/>
              <a:ext cx="1549644" cy="778657"/>
            </a:xfrm>
            <a:prstGeom prst="rect">
              <a:avLst/>
            </a:prstGeom>
            <a:noFill/>
          </p:spPr>
          <p:txBody>
            <a:bodyPr wrap="none" rtlCol="0">
              <a:spAutoFit/>
            </a:bodyPr>
            <a:lstStyle/>
            <a:p>
              <a:r>
                <a:rPr kumimoji="1" lang="ja-JP" altLang="en-US" sz="2100" b="1">
                  <a:latin typeface="+mn-ea"/>
                </a:rPr>
                <a:t>メインホスト</a:t>
              </a:r>
            </a:p>
          </p:txBody>
        </p:sp>
      </p:grpSp>
      <p:grpSp>
        <p:nvGrpSpPr>
          <p:cNvPr id="7" name="グループ化 6">
            <a:extLst>
              <a:ext uri="{FF2B5EF4-FFF2-40B4-BE49-F238E27FC236}">
                <a16:creationId xmlns:a16="http://schemas.microsoft.com/office/drawing/2014/main" id="{BA7DA6FE-6A1E-DD46-88F8-6C7BCA7D6DCF}"/>
              </a:ext>
            </a:extLst>
          </p:cNvPr>
          <p:cNvGrpSpPr/>
          <p:nvPr/>
        </p:nvGrpSpPr>
        <p:grpSpPr>
          <a:xfrm>
            <a:off x="5240242" y="4535475"/>
            <a:ext cx="2389687" cy="1721667"/>
            <a:chOff x="441907" y="1682800"/>
            <a:chExt cx="2459692" cy="3226459"/>
          </a:xfrm>
        </p:grpSpPr>
        <p:sp>
          <p:nvSpPr>
            <p:cNvPr id="16" name="角丸四角形 15">
              <a:extLst>
                <a:ext uri="{FF2B5EF4-FFF2-40B4-BE49-F238E27FC236}">
                  <a16:creationId xmlns:a16="http://schemas.microsoft.com/office/drawing/2014/main" id="{79B339E8-886D-4140-8380-58A6460F72C3}"/>
                </a:ext>
              </a:extLst>
            </p:cNvPr>
            <p:cNvSpPr/>
            <p:nvPr/>
          </p:nvSpPr>
          <p:spPr>
            <a:xfrm>
              <a:off x="508000" y="2400301"/>
              <a:ext cx="2393599" cy="2508958"/>
            </a:xfrm>
            <a:prstGeom prst="roundRect">
              <a:avLst/>
            </a:prstGeom>
            <a:no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latin typeface="+mn-ea"/>
              </a:endParaRPr>
            </a:p>
          </p:txBody>
        </p:sp>
        <p:sp>
          <p:nvSpPr>
            <p:cNvPr id="19" name="テキスト ボックス 18">
              <a:extLst>
                <a:ext uri="{FF2B5EF4-FFF2-40B4-BE49-F238E27FC236}">
                  <a16:creationId xmlns:a16="http://schemas.microsoft.com/office/drawing/2014/main" id="{51611576-32E6-D44A-9FE9-D20739A223E6}"/>
                </a:ext>
              </a:extLst>
            </p:cNvPr>
            <p:cNvSpPr txBox="1"/>
            <p:nvPr/>
          </p:nvSpPr>
          <p:spPr>
            <a:xfrm>
              <a:off x="441907" y="1682800"/>
              <a:ext cx="1404448" cy="778657"/>
            </a:xfrm>
            <a:prstGeom prst="rect">
              <a:avLst/>
            </a:prstGeom>
            <a:noFill/>
          </p:spPr>
          <p:txBody>
            <a:bodyPr wrap="none" rtlCol="0">
              <a:spAutoFit/>
            </a:bodyPr>
            <a:lstStyle/>
            <a:p>
              <a:r>
                <a:rPr kumimoji="1" lang="ja-JP" altLang="en-US" sz="2100" b="1">
                  <a:latin typeface="+mn-ea"/>
                </a:rPr>
                <a:t>サブホスト</a:t>
              </a:r>
            </a:p>
          </p:txBody>
        </p:sp>
      </p:grpSp>
      <p:sp>
        <p:nvSpPr>
          <p:cNvPr id="9" name="テキスト ボックス 8">
            <a:extLst>
              <a:ext uri="{FF2B5EF4-FFF2-40B4-BE49-F238E27FC236}">
                <a16:creationId xmlns:a16="http://schemas.microsoft.com/office/drawing/2014/main" id="{68E999B1-2648-E94E-8EBA-8A7E755BC7B3}"/>
              </a:ext>
            </a:extLst>
          </p:cNvPr>
          <p:cNvSpPr txBox="1"/>
          <p:nvPr/>
        </p:nvSpPr>
        <p:spPr>
          <a:xfrm>
            <a:off x="1671141" y="5108992"/>
            <a:ext cx="729687" cy="369332"/>
          </a:xfrm>
          <a:prstGeom prst="rect">
            <a:avLst/>
          </a:prstGeom>
          <a:noFill/>
        </p:spPr>
        <p:txBody>
          <a:bodyPr wrap="none" rtlCol="0">
            <a:spAutoFit/>
          </a:bodyPr>
          <a:lstStyle/>
          <a:p>
            <a:r>
              <a:rPr lang="ja-JP" altLang="en-US"/>
              <a:t>メモリ</a:t>
            </a:r>
            <a:endParaRPr kumimoji="1" lang="ja-JP" altLang="en-US"/>
          </a:p>
        </p:txBody>
      </p:sp>
      <p:sp>
        <p:nvSpPr>
          <p:cNvPr id="37" name="テキスト ボックス 36">
            <a:extLst>
              <a:ext uri="{FF2B5EF4-FFF2-40B4-BE49-F238E27FC236}">
                <a16:creationId xmlns:a16="http://schemas.microsoft.com/office/drawing/2014/main" id="{2411B0A1-976C-364B-A28F-87D7D3027F6F}"/>
              </a:ext>
            </a:extLst>
          </p:cNvPr>
          <p:cNvSpPr txBox="1"/>
          <p:nvPr/>
        </p:nvSpPr>
        <p:spPr>
          <a:xfrm>
            <a:off x="5304452" y="5109028"/>
            <a:ext cx="729687" cy="369332"/>
          </a:xfrm>
          <a:prstGeom prst="rect">
            <a:avLst/>
          </a:prstGeom>
          <a:noFill/>
        </p:spPr>
        <p:txBody>
          <a:bodyPr wrap="none" rtlCol="0">
            <a:spAutoFit/>
          </a:bodyPr>
          <a:lstStyle/>
          <a:p>
            <a:r>
              <a:rPr lang="ja-JP" altLang="en-US"/>
              <a:t>メモリ</a:t>
            </a:r>
            <a:endParaRPr kumimoji="1" lang="ja-JP" altLang="en-US"/>
          </a:p>
        </p:txBody>
      </p:sp>
      <p:cxnSp>
        <p:nvCxnSpPr>
          <p:cNvPr id="11" name="カギ線コネクタ 10">
            <a:extLst>
              <a:ext uri="{FF2B5EF4-FFF2-40B4-BE49-F238E27FC236}">
                <a16:creationId xmlns:a16="http://schemas.microsoft.com/office/drawing/2014/main" id="{9FE71524-E948-094C-90BE-CDB30B0EEB81}"/>
              </a:ext>
            </a:extLst>
          </p:cNvPr>
          <p:cNvCxnSpPr>
            <a:cxnSpLocks/>
            <a:stCxn id="50" idx="0"/>
          </p:cNvCxnSpPr>
          <p:nvPr/>
        </p:nvCxnSpPr>
        <p:spPr>
          <a:xfrm rot="16200000" flipH="1" flipV="1">
            <a:off x="4793514" y="3623436"/>
            <a:ext cx="15840" cy="3698366"/>
          </a:xfrm>
          <a:prstGeom prst="bentConnector4">
            <a:avLst>
              <a:gd name="adj1" fmla="val -2457311"/>
              <a:gd name="adj2" fmla="val 100186"/>
            </a:avLst>
          </a:prstGeom>
          <a:ln w="47625">
            <a:solidFill>
              <a:srgbClr val="00B050"/>
            </a:solidFill>
            <a:tailEnd type="triangle"/>
          </a:ln>
        </p:spPr>
        <p:style>
          <a:lnRef idx="1">
            <a:schemeClr val="accent1"/>
          </a:lnRef>
          <a:fillRef idx="0">
            <a:schemeClr val="accent1"/>
          </a:fillRef>
          <a:effectRef idx="0">
            <a:schemeClr val="accent1"/>
          </a:effectRef>
          <a:fontRef idx="minor">
            <a:schemeClr val="tx1"/>
          </a:fontRef>
        </p:style>
      </p:cxnSp>
      <p:sp>
        <p:nvSpPr>
          <p:cNvPr id="13" name="テキスト ボックス 12">
            <a:extLst>
              <a:ext uri="{FF2B5EF4-FFF2-40B4-BE49-F238E27FC236}">
                <a16:creationId xmlns:a16="http://schemas.microsoft.com/office/drawing/2014/main" id="{49AC4A0C-4726-1141-A600-18A897D6D8B9}"/>
              </a:ext>
            </a:extLst>
          </p:cNvPr>
          <p:cNvSpPr txBox="1"/>
          <p:nvPr/>
        </p:nvSpPr>
        <p:spPr>
          <a:xfrm>
            <a:off x="3853112" y="6403390"/>
            <a:ext cx="1544012" cy="400110"/>
          </a:xfrm>
          <a:prstGeom prst="rect">
            <a:avLst/>
          </a:prstGeom>
          <a:noFill/>
        </p:spPr>
        <p:txBody>
          <a:bodyPr wrap="none" rtlCol="0">
            <a:spAutoFit/>
          </a:bodyPr>
          <a:lstStyle/>
          <a:p>
            <a:r>
              <a:rPr lang="ja-JP" altLang="en-US" sz="2000" b="1">
                <a:solidFill>
                  <a:srgbClr val="00B050"/>
                </a:solidFill>
              </a:rPr>
              <a:t>ページアウト</a:t>
            </a:r>
            <a:endParaRPr kumimoji="1" lang="ja-JP" altLang="en-US" sz="2000" b="1">
              <a:solidFill>
                <a:srgbClr val="00B050"/>
              </a:solidFill>
            </a:endParaRPr>
          </a:p>
        </p:txBody>
      </p:sp>
      <p:sp>
        <p:nvSpPr>
          <p:cNvPr id="39" name="テキスト ボックス 38">
            <a:extLst>
              <a:ext uri="{FF2B5EF4-FFF2-40B4-BE49-F238E27FC236}">
                <a16:creationId xmlns:a16="http://schemas.microsoft.com/office/drawing/2014/main" id="{C61FCDA8-B453-DA41-A416-B896390B6F7B}"/>
              </a:ext>
            </a:extLst>
          </p:cNvPr>
          <p:cNvSpPr txBox="1"/>
          <p:nvPr/>
        </p:nvSpPr>
        <p:spPr>
          <a:xfrm>
            <a:off x="3853112" y="4708198"/>
            <a:ext cx="1342034" cy="400110"/>
          </a:xfrm>
          <a:prstGeom prst="rect">
            <a:avLst/>
          </a:prstGeom>
          <a:noFill/>
        </p:spPr>
        <p:txBody>
          <a:bodyPr wrap="none" rtlCol="0">
            <a:spAutoFit/>
          </a:bodyPr>
          <a:lstStyle/>
          <a:p>
            <a:r>
              <a:rPr lang="ja-JP" altLang="en-US" sz="2000" b="1">
                <a:solidFill>
                  <a:srgbClr val="00B050"/>
                </a:solidFill>
              </a:rPr>
              <a:t>ページイン</a:t>
            </a:r>
            <a:endParaRPr kumimoji="1" lang="ja-JP" altLang="en-US" sz="2000" b="1">
              <a:solidFill>
                <a:srgbClr val="00B050"/>
              </a:solidFill>
            </a:endParaRPr>
          </a:p>
        </p:txBody>
      </p:sp>
      <p:sp>
        <p:nvSpPr>
          <p:cNvPr id="45" name="正方形/長方形 44">
            <a:extLst>
              <a:ext uri="{FF2B5EF4-FFF2-40B4-BE49-F238E27FC236}">
                <a16:creationId xmlns:a16="http://schemas.microsoft.com/office/drawing/2014/main" id="{8628EC65-BFFC-AE4F-A2C4-1CD8E7F38DD0}"/>
              </a:ext>
            </a:extLst>
          </p:cNvPr>
          <p:cNvSpPr/>
          <p:nvPr/>
        </p:nvSpPr>
        <p:spPr>
          <a:xfrm>
            <a:off x="2773136" y="5464700"/>
            <a:ext cx="356260" cy="514545"/>
          </a:xfrm>
          <a:prstGeom prst="rect">
            <a:avLst/>
          </a:prstGeom>
          <a:solidFill>
            <a:schemeClr val="bg1"/>
          </a:solidFill>
          <a:ln w="25400">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b="1">
              <a:solidFill>
                <a:schemeClr val="tx1"/>
              </a:solidFill>
            </a:endParaRPr>
          </a:p>
        </p:txBody>
      </p:sp>
      <p:sp>
        <p:nvSpPr>
          <p:cNvPr id="43" name="正方形/長方形 42">
            <a:extLst>
              <a:ext uri="{FF2B5EF4-FFF2-40B4-BE49-F238E27FC236}">
                <a16:creationId xmlns:a16="http://schemas.microsoft.com/office/drawing/2014/main" id="{2C339092-C812-C144-A60F-74EE516C977C}"/>
              </a:ext>
            </a:extLst>
          </p:cNvPr>
          <p:cNvSpPr/>
          <p:nvPr/>
        </p:nvSpPr>
        <p:spPr>
          <a:xfrm>
            <a:off x="2080264" y="5464700"/>
            <a:ext cx="356260" cy="514545"/>
          </a:xfrm>
          <a:prstGeom prst="rect">
            <a:avLst/>
          </a:prstGeom>
          <a:solidFill>
            <a:srgbClr val="FF0000"/>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b="1" dirty="0">
                <a:solidFill>
                  <a:schemeClr val="tx1"/>
                </a:solidFill>
              </a:rPr>
              <a:t>1</a:t>
            </a:r>
            <a:endParaRPr kumimoji="1" lang="ja-JP" altLang="en-US" b="1">
              <a:solidFill>
                <a:schemeClr val="tx1"/>
              </a:solidFill>
            </a:endParaRPr>
          </a:p>
        </p:txBody>
      </p:sp>
      <p:sp>
        <p:nvSpPr>
          <p:cNvPr id="46" name="正方形/長方形 45">
            <a:extLst>
              <a:ext uri="{FF2B5EF4-FFF2-40B4-BE49-F238E27FC236}">
                <a16:creationId xmlns:a16="http://schemas.microsoft.com/office/drawing/2014/main" id="{2C388D6A-A933-AC49-A7D9-BD6A8CD78CD2}"/>
              </a:ext>
            </a:extLst>
          </p:cNvPr>
          <p:cNvSpPr/>
          <p:nvPr/>
        </p:nvSpPr>
        <p:spPr>
          <a:xfrm>
            <a:off x="3111667" y="5464700"/>
            <a:ext cx="356260" cy="514545"/>
          </a:xfrm>
          <a:prstGeom prst="rect">
            <a:avLst/>
          </a:prstGeom>
          <a:solidFill>
            <a:schemeClr val="bg1"/>
          </a:solidFill>
          <a:ln w="25400">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b="1">
              <a:solidFill>
                <a:schemeClr val="tx1"/>
              </a:solidFill>
            </a:endParaRPr>
          </a:p>
        </p:txBody>
      </p:sp>
      <p:sp>
        <p:nvSpPr>
          <p:cNvPr id="48" name="正方形/長方形 47">
            <a:extLst>
              <a:ext uri="{FF2B5EF4-FFF2-40B4-BE49-F238E27FC236}">
                <a16:creationId xmlns:a16="http://schemas.microsoft.com/office/drawing/2014/main" id="{E230C492-501E-AD44-8CCF-01D0B162C8AB}"/>
              </a:ext>
            </a:extLst>
          </p:cNvPr>
          <p:cNvSpPr/>
          <p:nvPr/>
        </p:nvSpPr>
        <p:spPr>
          <a:xfrm>
            <a:off x="5779615" y="5464699"/>
            <a:ext cx="356260" cy="514545"/>
          </a:xfrm>
          <a:prstGeom prst="rect">
            <a:avLst/>
          </a:prstGeom>
          <a:solidFill>
            <a:schemeClr val="bg1"/>
          </a:solidFill>
          <a:ln w="25400">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b="1">
              <a:solidFill>
                <a:schemeClr val="tx1"/>
              </a:solidFill>
            </a:endParaRPr>
          </a:p>
        </p:txBody>
      </p:sp>
      <p:sp>
        <p:nvSpPr>
          <p:cNvPr id="49" name="正方形/長方形 48">
            <a:extLst>
              <a:ext uri="{FF2B5EF4-FFF2-40B4-BE49-F238E27FC236}">
                <a16:creationId xmlns:a16="http://schemas.microsoft.com/office/drawing/2014/main" id="{7A73D94B-16D6-424A-9695-06AA8923DF01}"/>
              </a:ext>
            </a:extLst>
          </p:cNvPr>
          <p:cNvSpPr/>
          <p:nvPr/>
        </p:nvSpPr>
        <p:spPr>
          <a:xfrm>
            <a:off x="6118146" y="5464699"/>
            <a:ext cx="356260" cy="514545"/>
          </a:xfrm>
          <a:prstGeom prst="rect">
            <a:avLst/>
          </a:prstGeom>
          <a:solidFill>
            <a:schemeClr val="bg1"/>
          </a:solidFill>
          <a:ln w="25400">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b="1">
              <a:solidFill>
                <a:schemeClr val="tx1"/>
              </a:solidFill>
            </a:endParaRPr>
          </a:p>
        </p:txBody>
      </p:sp>
      <p:sp>
        <p:nvSpPr>
          <p:cNvPr id="51" name="正方形/長方形 50">
            <a:extLst>
              <a:ext uri="{FF2B5EF4-FFF2-40B4-BE49-F238E27FC236}">
                <a16:creationId xmlns:a16="http://schemas.microsoft.com/office/drawing/2014/main" id="{1BFF811E-A03D-1345-8DAB-C35335A7D837}"/>
              </a:ext>
            </a:extLst>
          </p:cNvPr>
          <p:cNvSpPr/>
          <p:nvPr/>
        </p:nvSpPr>
        <p:spPr>
          <a:xfrm>
            <a:off x="6811018" y="5464699"/>
            <a:ext cx="356260" cy="514545"/>
          </a:xfrm>
          <a:prstGeom prst="rect">
            <a:avLst/>
          </a:prstGeom>
          <a:solidFill>
            <a:srgbClr val="FF0000"/>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b="1" dirty="0">
                <a:solidFill>
                  <a:schemeClr val="tx1"/>
                </a:solidFill>
              </a:rPr>
              <a:t>4</a:t>
            </a:r>
            <a:endParaRPr kumimoji="1" lang="ja-JP" altLang="en-US" b="1">
              <a:solidFill>
                <a:schemeClr val="tx1"/>
              </a:solidFill>
            </a:endParaRPr>
          </a:p>
        </p:txBody>
      </p:sp>
      <p:cxnSp>
        <p:nvCxnSpPr>
          <p:cNvPr id="65" name="カギ線コネクタ 64">
            <a:extLst>
              <a:ext uri="{FF2B5EF4-FFF2-40B4-BE49-F238E27FC236}">
                <a16:creationId xmlns:a16="http://schemas.microsoft.com/office/drawing/2014/main" id="{A5362510-FF2E-6343-88F8-0C87E0C3E0D6}"/>
              </a:ext>
            </a:extLst>
          </p:cNvPr>
          <p:cNvCxnSpPr>
            <a:cxnSpLocks/>
          </p:cNvCxnSpPr>
          <p:nvPr/>
        </p:nvCxnSpPr>
        <p:spPr>
          <a:xfrm rot="5400000" flipH="1" flipV="1">
            <a:off x="4451357" y="4133620"/>
            <a:ext cx="15840" cy="3698366"/>
          </a:xfrm>
          <a:prstGeom prst="bentConnector4">
            <a:avLst>
              <a:gd name="adj1" fmla="val -2457311"/>
              <a:gd name="adj2" fmla="val 100186"/>
            </a:avLst>
          </a:prstGeom>
          <a:ln w="47625">
            <a:solidFill>
              <a:srgbClr val="00B050"/>
            </a:solidFill>
            <a:tailEnd type="triangle"/>
          </a:ln>
        </p:spPr>
        <p:style>
          <a:lnRef idx="1">
            <a:schemeClr val="accent1"/>
          </a:lnRef>
          <a:fillRef idx="0">
            <a:schemeClr val="accent1"/>
          </a:fillRef>
          <a:effectRef idx="0">
            <a:schemeClr val="accent1"/>
          </a:effectRef>
          <a:fontRef idx="minor">
            <a:schemeClr val="tx1"/>
          </a:fontRef>
        </p:style>
      </p:cxnSp>
      <p:sp>
        <p:nvSpPr>
          <p:cNvPr id="44" name="正方形/長方形 43">
            <a:extLst>
              <a:ext uri="{FF2B5EF4-FFF2-40B4-BE49-F238E27FC236}">
                <a16:creationId xmlns:a16="http://schemas.microsoft.com/office/drawing/2014/main" id="{BB57846E-C41D-A94B-B097-F28F2EA09304}"/>
              </a:ext>
            </a:extLst>
          </p:cNvPr>
          <p:cNvSpPr/>
          <p:nvPr/>
        </p:nvSpPr>
        <p:spPr>
          <a:xfrm>
            <a:off x="2418795" y="5464700"/>
            <a:ext cx="356260" cy="514545"/>
          </a:xfrm>
          <a:prstGeom prst="rect">
            <a:avLst/>
          </a:prstGeom>
          <a:solidFill>
            <a:srgbClr val="FF0000"/>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b="1" dirty="0">
                <a:solidFill>
                  <a:schemeClr val="tx1"/>
                </a:solidFill>
              </a:rPr>
              <a:t>2</a:t>
            </a:r>
            <a:endParaRPr kumimoji="1" lang="ja-JP" altLang="en-US" b="1">
              <a:solidFill>
                <a:schemeClr val="tx1"/>
              </a:solidFill>
            </a:endParaRPr>
          </a:p>
        </p:txBody>
      </p:sp>
      <p:sp>
        <p:nvSpPr>
          <p:cNvPr id="50" name="正方形/長方形 49">
            <a:extLst>
              <a:ext uri="{FF2B5EF4-FFF2-40B4-BE49-F238E27FC236}">
                <a16:creationId xmlns:a16="http://schemas.microsoft.com/office/drawing/2014/main" id="{B4AA4AEA-2848-674B-A0B8-A7BBD98C5DF7}"/>
              </a:ext>
            </a:extLst>
          </p:cNvPr>
          <p:cNvSpPr/>
          <p:nvPr/>
        </p:nvSpPr>
        <p:spPr>
          <a:xfrm>
            <a:off x="6472487" y="5464699"/>
            <a:ext cx="356260" cy="514545"/>
          </a:xfrm>
          <a:prstGeom prst="rect">
            <a:avLst/>
          </a:prstGeom>
          <a:solidFill>
            <a:srgbClr val="FF0000"/>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b="1" dirty="0">
                <a:solidFill>
                  <a:schemeClr val="tx1"/>
                </a:solidFill>
              </a:rPr>
              <a:t>3</a:t>
            </a:r>
            <a:endParaRPr kumimoji="1" lang="ja-JP" altLang="en-US" b="1">
              <a:solidFill>
                <a:schemeClr val="tx1"/>
              </a:solidFill>
            </a:endParaRPr>
          </a:p>
        </p:txBody>
      </p:sp>
      <p:sp>
        <p:nvSpPr>
          <p:cNvPr id="27" name="テキスト ボックス 26">
            <a:extLst>
              <a:ext uri="{FF2B5EF4-FFF2-40B4-BE49-F238E27FC236}">
                <a16:creationId xmlns:a16="http://schemas.microsoft.com/office/drawing/2014/main" id="{F9CC8F1C-1A13-F743-8DF0-93CA8B99F179}"/>
              </a:ext>
            </a:extLst>
          </p:cNvPr>
          <p:cNvSpPr txBox="1"/>
          <p:nvPr/>
        </p:nvSpPr>
        <p:spPr>
          <a:xfrm>
            <a:off x="3444139" y="5531419"/>
            <a:ext cx="530915" cy="369332"/>
          </a:xfrm>
          <a:prstGeom prst="rect">
            <a:avLst/>
          </a:prstGeom>
          <a:noFill/>
        </p:spPr>
        <p:txBody>
          <a:bodyPr wrap="none" rtlCol="0">
            <a:spAutoFit/>
          </a:bodyPr>
          <a:lstStyle/>
          <a:p>
            <a:r>
              <a:rPr kumimoji="1" lang="ja-JP" altLang="en-US" b="1"/>
              <a:t>・・・</a:t>
            </a:r>
          </a:p>
        </p:txBody>
      </p:sp>
      <p:sp>
        <p:nvSpPr>
          <p:cNvPr id="30" name="テキスト ボックス 29">
            <a:extLst>
              <a:ext uri="{FF2B5EF4-FFF2-40B4-BE49-F238E27FC236}">
                <a16:creationId xmlns:a16="http://schemas.microsoft.com/office/drawing/2014/main" id="{78C4A87F-7F56-6B4F-AE1C-F5F5BCC11FCC}"/>
              </a:ext>
            </a:extLst>
          </p:cNvPr>
          <p:cNvSpPr txBox="1"/>
          <p:nvPr/>
        </p:nvSpPr>
        <p:spPr>
          <a:xfrm>
            <a:off x="7151075" y="5533402"/>
            <a:ext cx="530915" cy="369332"/>
          </a:xfrm>
          <a:prstGeom prst="rect">
            <a:avLst/>
          </a:prstGeom>
          <a:noFill/>
        </p:spPr>
        <p:txBody>
          <a:bodyPr wrap="none" rtlCol="0">
            <a:spAutoFit/>
          </a:bodyPr>
          <a:lstStyle/>
          <a:p>
            <a:r>
              <a:rPr kumimoji="1" lang="ja-JP" altLang="en-US" b="1"/>
              <a:t>・・・</a:t>
            </a:r>
          </a:p>
        </p:txBody>
      </p:sp>
    </p:spTree>
    <p:extLst>
      <p:ext uri="{BB962C8B-B14F-4D97-AF65-F5344CB8AC3E}">
        <p14:creationId xmlns:p14="http://schemas.microsoft.com/office/powerpoint/2010/main" val="19811145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7" presetClass="path" presetSubtype="0" accel="50000" decel="50000" fill="hold" grpId="0" nodeType="clickEffect">
                                  <p:stCondLst>
                                    <p:cond delay="0"/>
                                  </p:stCondLst>
                                  <p:childTnLst>
                                    <p:animMotion origin="layout" path="M 3.05556E-6 -0.00185 L -0.10903 -0.06713 C -0.13195 -0.08171 -0.16615 -0.08935 -0.20174 -0.08935 C -0.24236 -0.08935 -0.27483 -0.08171 -0.29775 -0.06713 L -0.4066 -0.00185 " pathEditMode="relative" rAng="0" ptsTypes="AAAAA">
                                      <p:cBhvr>
                                        <p:cTn id="6" dur="2000" fill="hold"/>
                                        <p:tgtEl>
                                          <p:spTgt spid="50"/>
                                        </p:tgtEl>
                                        <p:attrNameLst>
                                          <p:attrName>ppt_x</p:attrName>
                                          <p:attrName>ppt_y</p:attrName>
                                        </p:attrNameLst>
                                      </p:cBhvr>
                                      <p:rCtr x="-20330" y="-4375"/>
                                    </p:animMotion>
                                  </p:childTnLst>
                                </p:cTn>
                              </p:par>
                            </p:childTnLst>
                          </p:cTn>
                        </p:par>
                      </p:childTnLst>
                    </p:cTn>
                  </p:par>
                  <p:par>
                    <p:cTn id="7" fill="hold">
                      <p:stCondLst>
                        <p:cond delay="indefinite"/>
                      </p:stCondLst>
                      <p:childTnLst>
                        <p:par>
                          <p:cTn id="8" fill="hold">
                            <p:stCondLst>
                              <p:cond delay="0"/>
                            </p:stCondLst>
                            <p:childTnLst>
                              <p:par>
                                <p:cTn id="9" presetID="37" presetClass="path" presetSubtype="0" accel="50000" decel="50000" fill="hold" grpId="0" nodeType="clickEffect">
                                  <p:stCondLst>
                                    <p:cond delay="0"/>
                                  </p:stCondLst>
                                  <p:childTnLst>
                                    <p:animMotion origin="layout" path="M 2.22222E-6 0.00046 L 0.10781 0.06227 C 0.13038 0.07639 0.16423 0.08403 0.19948 0.08403 C 0.23975 0.08403 0.27222 0.07639 0.29479 0.06227 L 0.40295 0.00046 " pathEditMode="relative" rAng="0" ptsTypes="AAAAA">
                                      <p:cBhvr>
                                        <p:cTn id="10" dur="2000" fill="hold"/>
                                        <p:tgtEl>
                                          <p:spTgt spid="44"/>
                                        </p:tgtEl>
                                        <p:attrNameLst>
                                          <p:attrName>ppt_x</p:attrName>
                                          <p:attrName>ppt_y</p:attrName>
                                        </p:attrNameLst>
                                      </p:cBhvr>
                                      <p:rCtr x="20139" y="4167"/>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4" grpId="0" animBg="1"/>
      <p:bldP spid="50"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8C3BDA1-77AB-7543-9A0C-AB6730E4B1D2}"/>
              </a:ext>
            </a:extLst>
          </p:cNvPr>
          <p:cNvSpPr>
            <a:spLocks noGrp="1"/>
          </p:cNvSpPr>
          <p:nvPr>
            <p:ph type="title"/>
          </p:nvPr>
        </p:nvSpPr>
        <p:spPr/>
        <p:txBody>
          <a:bodyPr/>
          <a:lstStyle/>
          <a:p>
            <a:r>
              <a:rPr lang="ja-JP" altLang="en-US"/>
              <a:t>未使用メモリの存在</a:t>
            </a:r>
          </a:p>
        </p:txBody>
      </p:sp>
      <p:sp>
        <p:nvSpPr>
          <p:cNvPr id="3" name="コンテンツ プレースホルダー 2">
            <a:extLst>
              <a:ext uri="{FF2B5EF4-FFF2-40B4-BE49-F238E27FC236}">
                <a16:creationId xmlns:a16="http://schemas.microsoft.com/office/drawing/2014/main" id="{0C31D0C4-3FA5-DC44-9B7E-4806302ED1A4}"/>
              </a:ext>
            </a:extLst>
          </p:cNvPr>
          <p:cNvSpPr>
            <a:spLocks noGrp="1"/>
          </p:cNvSpPr>
          <p:nvPr>
            <p:ph idx="1"/>
          </p:nvPr>
        </p:nvSpPr>
        <p:spPr/>
        <p:txBody>
          <a:bodyPr/>
          <a:lstStyle/>
          <a:p>
            <a:r>
              <a:rPr lang="en-US" altLang="ja-JP" dirty="0"/>
              <a:t>VM</a:t>
            </a:r>
            <a:r>
              <a:rPr lang="ja-JP" altLang="en-US"/>
              <a:t>のメモリの中には使われていない領域が存在することも多い</a:t>
            </a:r>
            <a:endParaRPr lang="en-US" altLang="ja-JP" dirty="0"/>
          </a:p>
          <a:p>
            <a:pPr lvl="1"/>
            <a:r>
              <a:rPr lang="en-US" altLang="ja-JP" dirty="0"/>
              <a:t>OS</a:t>
            </a:r>
            <a:r>
              <a:rPr lang="ja-JP" altLang="en-US"/>
              <a:t>の起動直後には</a:t>
            </a:r>
            <a:r>
              <a:rPr lang="en-US" altLang="ja-JP" dirty="0"/>
              <a:t>200MB</a:t>
            </a:r>
            <a:r>
              <a:rPr lang="ja-JP" altLang="en-US"/>
              <a:t>程度しか使われていない</a:t>
            </a:r>
            <a:endParaRPr lang="en-US" altLang="ja-JP" dirty="0"/>
          </a:p>
          <a:p>
            <a:pPr lvl="1"/>
            <a:r>
              <a:rPr lang="ja-JP" altLang="en-US"/>
              <a:t>巨大なアプリケーションの終了後には大量のメモリが解放される</a:t>
            </a:r>
            <a:endParaRPr lang="en-US" altLang="ja-JP" dirty="0"/>
          </a:p>
          <a:p>
            <a:endParaRPr lang="ja-JP" altLang="en-US"/>
          </a:p>
        </p:txBody>
      </p:sp>
      <p:sp>
        <p:nvSpPr>
          <p:cNvPr id="42" name="スライド番号プレースホルダー 2">
            <a:extLst>
              <a:ext uri="{FF2B5EF4-FFF2-40B4-BE49-F238E27FC236}">
                <a16:creationId xmlns:a16="http://schemas.microsoft.com/office/drawing/2014/main" id="{0CEDFB05-EBE5-224E-A31D-399DF06A7615}"/>
              </a:ext>
            </a:extLst>
          </p:cNvPr>
          <p:cNvSpPr>
            <a:spLocks noGrp="1"/>
          </p:cNvSpPr>
          <p:nvPr>
            <p:ph type="sldNum" sz="quarter" idx="12"/>
          </p:nvPr>
        </p:nvSpPr>
        <p:spPr/>
        <p:txBody>
          <a:bodyPr/>
          <a:lstStyle/>
          <a:p>
            <a:fld id="{0A8AAA2D-9842-0044-AF36-3F48C3C39054}" type="slidenum">
              <a:rPr lang="ja-JP" altLang="en-US" smtClean="0"/>
              <a:pPr/>
              <a:t>6</a:t>
            </a:fld>
            <a:endParaRPr lang="ja-JP" altLang="en-US"/>
          </a:p>
        </p:txBody>
      </p:sp>
      <p:graphicFrame>
        <p:nvGraphicFramePr>
          <p:cNvPr id="9" name="グラフ 8">
            <a:extLst>
              <a:ext uri="{FF2B5EF4-FFF2-40B4-BE49-F238E27FC236}">
                <a16:creationId xmlns:a16="http://schemas.microsoft.com/office/drawing/2014/main" id="{022FB6E9-84DB-1B4A-916B-C87370E871C5}"/>
              </a:ext>
            </a:extLst>
          </p:cNvPr>
          <p:cNvGraphicFramePr>
            <a:graphicFrameLocks/>
          </p:cNvGraphicFramePr>
          <p:nvPr>
            <p:extLst>
              <p:ext uri="{D42A27DB-BD31-4B8C-83A1-F6EECF244321}">
                <p14:modId xmlns:p14="http://schemas.microsoft.com/office/powerpoint/2010/main" val="725905776"/>
              </p:ext>
            </p:extLst>
          </p:nvPr>
        </p:nvGraphicFramePr>
        <p:xfrm>
          <a:off x="2120900" y="3441700"/>
          <a:ext cx="4769785" cy="3279776"/>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98697067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22C3F3-1C94-4348-BAE1-8E231DA6EF63}"/>
              </a:ext>
            </a:extLst>
          </p:cNvPr>
          <p:cNvSpPr>
            <a:spLocks noGrp="1"/>
          </p:cNvSpPr>
          <p:nvPr>
            <p:ph type="title"/>
          </p:nvPr>
        </p:nvSpPr>
        <p:spPr/>
        <p:txBody>
          <a:bodyPr/>
          <a:lstStyle/>
          <a:p>
            <a:r>
              <a:rPr lang="ja-JP" altLang="en-US"/>
              <a:t>不要なメモリ転送</a:t>
            </a:r>
            <a:endParaRPr lang="en-US" dirty="0"/>
          </a:p>
        </p:txBody>
      </p:sp>
      <p:sp>
        <p:nvSpPr>
          <p:cNvPr id="3" name="Content Placeholder 2">
            <a:extLst>
              <a:ext uri="{FF2B5EF4-FFF2-40B4-BE49-F238E27FC236}">
                <a16:creationId xmlns:a16="http://schemas.microsoft.com/office/drawing/2014/main" id="{49B0CC4F-8EA1-044E-87EA-A15D73C65A30}"/>
              </a:ext>
            </a:extLst>
          </p:cNvPr>
          <p:cNvSpPr>
            <a:spLocks noGrp="1"/>
          </p:cNvSpPr>
          <p:nvPr>
            <p:ph idx="1"/>
          </p:nvPr>
        </p:nvSpPr>
        <p:spPr/>
        <p:txBody>
          <a:bodyPr/>
          <a:lstStyle/>
          <a:p>
            <a:r>
              <a:rPr lang="ja-JP" altLang="en-US"/>
              <a:t>従来のリモートページングは未使用メモリについても不要なメモリ転送を行う</a:t>
            </a:r>
            <a:endParaRPr lang="en-US" altLang="ja-JP" dirty="0"/>
          </a:p>
          <a:p>
            <a:pPr lvl="1"/>
            <a:r>
              <a:rPr lang="en-US" altLang="ja-JP" dirty="0"/>
              <a:t>VM</a:t>
            </a:r>
            <a:r>
              <a:rPr lang="ja-JP" altLang="en-US"/>
              <a:t>が未使用メモリにアクセスした場合</a:t>
            </a:r>
            <a:endParaRPr lang="en-US" altLang="ja-JP" dirty="0"/>
          </a:p>
          <a:p>
            <a:pPr lvl="2"/>
            <a:r>
              <a:rPr lang="ja-JP" altLang="en-US"/>
              <a:t>サブホストからそのメモリを転送してページイン</a:t>
            </a:r>
            <a:endParaRPr lang="en-US" altLang="ja-JP" dirty="0"/>
          </a:p>
          <a:p>
            <a:pPr lvl="1"/>
            <a:r>
              <a:rPr lang="ja-JP" altLang="en-US"/>
              <a:t>別の未使用メモリがあればアクセスされそうにないメモリとして選択</a:t>
            </a:r>
            <a:endParaRPr lang="en-US" altLang="ja-JP" dirty="0"/>
          </a:p>
          <a:p>
            <a:pPr lvl="2"/>
            <a:r>
              <a:rPr lang="ja-JP" altLang="en-US"/>
              <a:t>そのメモリをページアウトしてサブホストに転送</a:t>
            </a:r>
            <a:endParaRPr lang="en-US" altLang="ja-JP" dirty="0"/>
          </a:p>
        </p:txBody>
      </p:sp>
      <p:sp>
        <p:nvSpPr>
          <p:cNvPr id="4" name="Slide Number Placeholder 3">
            <a:extLst>
              <a:ext uri="{FF2B5EF4-FFF2-40B4-BE49-F238E27FC236}">
                <a16:creationId xmlns:a16="http://schemas.microsoft.com/office/drawing/2014/main" id="{C39DA74E-BB16-214B-9127-00C9E4B48023}"/>
              </a:ext>
            </a:extLst>
          </p:cNvPr>
          <p:cNvSpPr>
            <a:spLocks noGrp="1"/>
          </p:cNvSpPr>
          <p:nvPr>
            <p:ph type="sldNum" sz="quarter" idx="12"/>
          </p:nvPr>
        </p:nvSpPr>
        <p:spPr/>
        <p:txBody>
          <a:bodyPr/>
          <a:lstStyle/>
          <a:p>
            <a:fld id="{0A8AAA2D-9842-0044-AF36-3F48C3C39054}" type="slidenum">
              <a:rPr lang="ja-JP" altLang="en-US" smtClean="0"/>
              <a:pPr/>
              <a:t>7</a:t>
            </a:fld>
            <a:endParaRPr lang="ja-JP" altLang="en-US"/>
          </a:p>
        </p:txBody>
      </p:sp>
      <p:grpSp>
        <p:nvGrpSpPr>
          <p:cNvPr id="5" name="グループ化 8">
            <a:extLst>
              <a:ext uri="{FF2B5EF4-FFF2-40B4-BE49-F238E27FC236}">
                <a16:creationId xmlns:a16="http://schemas.microsoft.com/office/drawing/2014/main" id="{3CB7BCDF-C40A-6043-B7CB-F19A9A893A18}"/>
              </a:ext>
            </a:extLst>
          </p:cNvPr>
          <p:cNvGrpSpPr/>
          <p:nvPr/>
        </p:nvGrpSpPr>
        <p:grpSpPr>
          <a:xfrm>
            <a:off x="1438131" y="4382653"/>
            <a:ext cx="6600912" cy="1973891"/>
            <a:chOff x="1249894" y="4757255"/>
            <a:chExt cx="6600912" cy="1973891"/>
          </a:xfrm>
        </p:grpSpPr>
        <p:sp>
          <p:nvSpPr>
            <p:cNvPr id="6" name="テキスト ボックス 32">
              <a:extLst>
                <a:ext uri="{FF2B5EF4-FFF2-40B4-BE49-F238E27FC236}">
                  <a16:creationId xmlns:a16="http://schemas.microsoft.com/office/drawing/2014/main" id="{52CA2B57-657B-904C-A068-D2FBD6CC75F7}"/>
                </a:ext>
              </a:extLst>
            </p:cNvPr>
            <p:cNvSpPr txBox="1"/>
            <p:nvPr/>
          </p:nvSpPr>
          <p:spPr>
            <a:xfrm>
              <a:off x="1249894" y="4757255"/>
              <a:ext cx="1505540" cy="415498"/>
            </a:xfrm>
            <a:prstGeom prst="rect">
              <a:avLst/>
            </a:prstGeom>
            <a:noFill/>
          </p:spPr>
          <p:txBody>
            <a:bodyPr wrap="none" rtlCol="0">
              <a:spAutoFit/>
            </a:bodyPr>
            <a:lstStyle/>
            <a:p>
              <a:r>
                <a:rPr kumimoji="1" lang="ja-JP" altLang="en-US" sz="2100" b="1">
                  <a:latin typeface="+mn-ea"/>
                </a:rPr>
                <a:t>メインホスト</a:t>
              </a:r>
            </a:p>
          </p:txBody>
        </p:sp>
        <p:sp>
          <p:nvSpPr>
            <p:cNvPr id="7" name="テキスト ボックス 34">
              <a:extLst>
                <a:ext uri="{FF2B5EF4-FFF2-40B4-BE49-F238E27FC236}">
                  <a16:creationId xmlns:a16="http://schemas.microsoft.com/office/drawing/2014/main" id="{B544252B-9A5A-7447-BE17-E9FE65C2C1FA}"/>
                </a:ext>
              </a:extLst>
            </p:cNvPr>
            <p:cNvSpPr txBox="1"/>
            <p:nvPr/>
          </p:nvSpPr>
          <p:spPr>
            <a:xfrm>
              <a:off x="5525933" y="4804071"/>
              <a:ext cx="1364476" cy="415498"/>
            </a:xfrm>
            <a:prstGeom prst="rect">
              <a:avLst/>
            </a:prstGeom>
            <a:noFill/>
          </p:spPr>
          <p:txBody>
            <a:bodyPr wrap="none" rtlCol="0">
              <a:spAutoFit/>
            </a:bodyPr>
            <a:lstStyle/>
            <a:p>
              <a:r>
                <a:rPr kumimoji="1" lang="ja-JP" altLang="en-US" sz="2100" b="1">
                  <a:latin typeface="+mn-ea"/>
                </a:rPr>
                <a:t>サブホスト</a:t>
              </a:r>
            </a:p>
          </p:txBody>
        </p:sp>
        <p:grpSp>
          <p:nvGrpSpPr>
            <p:cNvPr id="8" name="グループ化 7">
              <a:extLst>
                <a:ext uri="{FF2B5EF4-FFF2-40B4-BE49-F238E27FC236}">
                  <a16:creationId xmlns:a16="http://schemas.microsoft.com/office/drawing/2014/main" id="{0D5E4EE3-3AD3-4A4C-B11A-653318D97EEB}"/>
                </a:ext>
              </a:extLst>
            </p:cNvPr>
            <p:cNvGrpSpPr/>
            <p:nvPr/>
          </p:nvGrpSpPr>
          <p:grpSpPr>
            <a:xfrm>
              <a:off x="1301858" y="5222929"/>
              <a:ext cx="2309173" cy="1508217"/>
              <a:chOff x="1301858" y="5222929"/>
              <a:chExt cx="2309173" cy="1508217"/>
            </a:xfrm>
          </p:grpSpPr>
          <p:sp>
            <p:nvSpPr>
              <p:cNvPr id="17" name="角丸四角形 3">
                <a:extLst>
                  <a:ext uri="{FF2B5EF4-FFF2-40B4-BE49-F238E27FC236}">
                    <a16:creationId xmlns:a16="http://schemas.microsoft.com/office/drawing/2014/main" id="{8C1440C9-A7B2-A746-AEF6-A36A0386F75E}"/>
                  </a:ext>
                </a:extLst>
              </p:cNvPr>
              <p:cNvSpPr/>
              <p:nvPr/>
            </p:nvSpPr>
            <p:spPr>
              <a:xfrm>
                <a:off x="1301858" y="5222929"/>
                <a:ext cx="2309173" cy="1508217"/>
              </a:xfrm>
              <a:prstGeom prst="roundRect">
                <a:avLst/>
              </a:prstGeom>
              <a:solidFill>
                <a:schemeClr val="bg1"/>
              </a:solidFill>
              <a:ln w="4445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rgbClr val="FF0000"/>
                  </a:solidFill>
                </a:endParaRPr>
              </a:p>
            </p:txBody>
          </p:sp>
          <p:sp>
            <p:nvSpPr>
              <p:cNvPr id="18" name="テキスト ボックス 40">
                <a:extLst>
                  <a:ext uri="{FF2B5EF4-FFF2-40B4-BE49-F238E27FC236}">
                    <a16:creationId xmlns:a16="http://schemas.microsoft.com/office/drawing/2014/main" id="{1CA517E4-455C-0942-AEB5-2BFEF582F3BC}"/>
                  </a:ext>
                </a:extLst>
              </p:cNvPr>
              <p:cNvSpPr txBox="1"/>
              <p:nvPr/>
            </p:nvSpPr>
            <p:spPr>
              <a:xfrm>
                <a:off x="1375590" y="5443852"/>
                <a:ext cx="1309974" cy="369332"/>
              </a:xfrm>
              <a:prstGeom prst="rect">
                <a:avLst/>
              </a:prstGeom>
              <a:noFill/>
            </p:spPr>
            <p:txBody>
              <a:bodyPr wrap="none" rtlCol="0">
                <a:spAutoFit/>
              </a:bodyPr>
              <a:lstStyle/>
              <a:p>
                <a:r>
                  <a:rPr kumimoji="1" lang="en-US" altLang="ja-JP" dirty="0">
                    <a:latin typeface="+mn-ea"/>
                  </a:rPr>
                  <a:t>VM</a:t>
                </a:r>
                <a:r>
                  <a:rPr kumimoji="1" lang="ja-JP" altLang="en-US">
                    <a:latin typeface="+mn-ea"/>
                  </a:rPr>
                  <a:t>のメモリ</a:t>
                </a:r>
              </a:p>
            </p:txBody>
          </p:sp>
          <p:grpSp>
            <p:nvGrpSpPr>
              <p:cNvPr id="19" name="グループ化 42">
                <a:extLst>
                  <a:ext uri="{FF2B5EF4-FFF2-40B4-BE49-F238E27FC236}">
                    <a16:creationId xmlns:a16="http://schemas.microsoft.com/office/drawing/2014/main" id="{CDC26A48-1943-3C49-8242-FCA961D4A502}"/>
                  </a:ext>
                </a:extLst>
              </p:cNvPr>
              <p:cNvGrpSpPr/>
              <p:nvPr/>
            </p:nvGrpSpPr>
            <p:grpSpPr>
              <a:xfrm>
                <a:off x="1716154" y="5858168"/>
                <a:ext cx="1387663" cy="514546"/>
                <a:chOff x="2066306" y="5325193"/>
                <a:chExt cx="1387663" cy="514546"/>
              </a:xfrm>
            </p:grpSpPr>
            <p:sp>
              <p:nvSpPr>
                <p:cNvPr id="21" name="正方形/長方形 47">
                  <a:extLst>
                    <a:ext uri="{FF2B5EF4-FFF2-40B4-BE49-F238E27FC236}">
                      <a16:creationId xmlns:a16="http://schemas.microsoft.com/office/drawing/2014/main" id="{2087D918-D038-9444-AA88-748B4C62CAFC}"/>
                    </a:ext>
                  </a:extLst>
                </p:cNvPr>
                <p:cNvSpPr/>
                <p:nvPr/>
              </p:nvSpPr>
              <p:spPr>
                <a:xfrm>
                  <a:off x="2759178" y="5325194"/>
                  <a:ext cx="356260" cy="514545"/>
                </a:xfrm>
                <a:prstGeom prst="rect">
                  <a:avLst/>
                </a:prstGeom>
                <a:solidFill>
                  <a:schemeClr val="bg1"/>
                </a:solidFill>
                <a:ln w="25400">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b="1">
                    <a:solidFill>
                      <a:schemeClr val="tx1"/>
                    </a:solidFill>
                  </a:endParaRPr>
                </a:p>
              </p:txBody>
            </p:sp>
            <p:sp>
              <p:nvSpPr>
                <p:cNvPr id="20" name="正方形/長方形 43">
                  <a:extLst>
                    <a:ext uri="{FF2B5EF4-FFF2-40B4-BE49-F238E27FC236}">
                      <a16:creationId xmlns:a16="http://schemas.microsoft.com/office/drawing/2014/main" id="{CA72A8FE-3957-494D-A533-5293C9F2C6E8}"/>
                    </a:ext>
                  </a:extLst>
                </p:cNvPr>
                <p:cNvSpPr/>
                <p:nvPr/>
              </p:nvSpPr>
              <p:spPr>
                <a:xfrm>
                  <a:off x="2413702" y="5325193"/>
                  <a:ext cx="356260" cy="514545"/>
                </a:xfrm>
                <a:prstGeom prst="rect">
                  <a:avLst/>
                </a:prstGeom>
                <a:solidFill>
                  <a:schemeClr val="bg1"/>
                </a:solidFill>
                <a:ln w="25400">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b="1">
                    <a:solidFill>
                      <a:schemeClr val="tx1"/>
                    </a:solidFill>
                  </a:endParaRPr>
                </a:p>
              </p:txBody>
            </p:sp>
            <p:sp>
              <p:nvSpPr>
                <p:cNvPr id="22" name="正方形/長方形 48">
                  <a:extLst>
                    <a:ext uri="{FF2B5EF4-FFF2-40B4-BE49-F238E27FC236}">
                      <a16:creationId xmlns:a16="http://schemas.microsoft.com/office/drawing/2014/main" id="{20BD455F-E2AE-4E46-B909-0F2C4192B9E4}"/>
                    </a:ext>
                  </a:extLst>
                </p:cNvPr>
                <p:cNvSpPr/>
                <p:nvPr/>
              </p:nvSpPr>
              <p:spPr>
                <a:xfrm>
                  <a:off x="3097709" y="5325194"/>
                  <a:ext cx="356260" cy="514545"/>
                </a:xfrm>
                <a:prstGeom prst="rect">
                  <a:avLst/>
                </a:prstGeom>
                <a:solidFill>
                  <a:schemeClr val="bg1"/>
                </a:solidFill>
                <a:ln w="25400">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b="1">
                    <a:solidFill>
                      <a:schemeClr val="tx1"/>
                    </a:solidFill>
                  </a:endParaRPr>
                </a:p>
              </p:txBody>
            </p:sp>
            <p:sp>
              <p:nvSpPr>
                <p:cNvPr id="23" name="正方形/長方形 49">
                  <a:extLst>
                    <a:ext uri="{FF2B5EF4-FFF2-40B4-BE49-F238E27FC236}">
                      <a16:creationId xmlns:a16="http://schemas.microsoft.com/office/drawing/2014/main" id="{63CF073B-8148-514F-A5A9-41584E18BFD6}"/>
                    </a:ext>
                  </a:extLst>
                </p:cNvPr>
                <p:cNvSpPr/>
                <p:nvPr/>
              </p:nvSpPr>
              <p:spPr>
                <a:xfrm>
                  <a:off x="2066306" y="5325194"/>
                  <a:ext cx="356260" cy="514545"/>
                </a:xfrm>
                <a:prstGeom prst="rect">
                  <a:avLst/>
                </a:prstGeom>
                <a:solidFill>
                  <a:srgbClr val="FF0000"/>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b="1" dirty="0">
                      <a:solidFill>
                        <a:schemeClr val="tx1"/>
                      </a:solidFill>
                    </a:rPr>
                    <a:t>1</a:t>
                  </a:r>
                  <a:endParaRPr kumimoji="1" lang="ja-JP" altLang="en-US" b="1">
                    <a:solidFill>
                      <a:schemeClr val="tx1"/>
                    </a:solidFill>
                  </a:endParaRPr>
                </a:p>
              </p:txBody>
            </p:sp>
          </p:grpSp>
        </p:grpSp>
        <p:grpSp>
          <p:nvGrpSpPr>
            <p:cNvPr id="9" name="グループ化 50">
              <a:extLst>
                <a:ext uri="{FF2B5EF4-FFF2-40B4-BE49-F238E27FC236}">
                  <a16:creationId xmlns:a16="http://schemas.microsoft.com/office/drawing/2014/main" id="{55E6B6EB-5E8F-584C-A9D6-D72F4EB04BE6}"/>
                </a:ext>
              </a:extLst>
            </p:cNvPr>
            <p:cNvGrpSpPr/>
            <p:nvPr/>
          </p:nvGrpSpPr>
          <p:grpSpPr>
            <a:xfrm>
              <a:off x="5545013" y="5222928"/>
              <a:ext cx="2305793" cy="1508217"/>
              <a:chOff x="1301858" y="5222929"/>
              <a:chExt cx="2305793" cy="1508217"/>
            </a:xfrm>
          </p:grpSpPr>
          <p:sp>
            <p:nvSpPr>
              <p:cNvPr id="10" name="角丸四角形 51">
                <a:extLst>
                  <a:ext uri="{FF2B5EF4-FFF2-40B4-BE49-F238E27FC236}">
                    <a16:creationId xmlns:a16="http://schemas.microsoft.com/office/drawing/2014/main" id="{19A2C307-FBEA-304A-B030-EEB5A26C595A}"/>
                  </a:ext>
                </a:extLst>
              </p:cNvPr>
              <p:cNvSpPr/>
              <p:nvPr/>
            </p:nvSpPr>
            <p:spPr>
              <a:xfrm>
                <a:off x="1301858" y="5222929"/>
                <a:ext cx="2305793" cy="1508217"/>
              </a:xfrm>
              <a:prstGeom prst="roundRect">
                <a:avLst/>
              </a:prstGeom>
              <a:solidFill>
                <a:schemeClr val="bg1"/>
              </a:solidFill>
              <a:ln w="4445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rgbClr val="FF0000"/>
                  </a:solidFill>
                </a:endParaRPr>
              </a:p>
            </p:txBody>
          </p:sp>
          <p:sp>
            <p:nvSpPr>
              <p:cNvPr id="11" name="テキスト ボックス 52">
                <a:extLst>
                  <a:ext uri="{FF2B5EF4-FFF2-40B4-BE49-F238E27FC236}">
                    <a16:creationId xmlns:a16="http://schemas.microsoft.com/office/drawing/2014/main" id="{9FFD4AB1-E002-844A-BFF3-8E6412100D66}"/>
                  </a:ext>
                </a:extLst>
              </p:cNvPr>
              <p:cNvSpPr txBox="1"/>
              <p:nvPr/>
            </p:nvSpPr>
            <p:spPr>
              <a:xfrm>
                <a:off x="1375590" y="5443852"/>
                <a:ext cx="1309974" cy="369332"/>
              </a:xfrm>
              <a:prstGeom prst="rect">
                <a:avLst/>
              </a:prstGeom>
              <a:noFill/>
            </p:spPr>
            <p:txBody>
              <a:bodyPr wrap="none" rtlCol="0">
                <a:spAutoFit/>
              </a:bodyPr>
              <a:lstStyle/>
              <a:p>
                <a:r>
                  <a:rPr kumimoji="1" lang="en-US" altLang="ja-JP" dirty="0">
                    <a:latin typeface="+mn-ea"/>
                  </a:rPr>
                  <a:t>VM</a:t>
                </a:r>
                <a:r>
                  <a:rPr kumimoji="1" lang="ja-JP" altLang="en-US">
                    <a:latin typeface="+mn-ea"/>
                  </a:rPr>
                  <a:t>のメモリ</a:t>
                </a:r>
              </a:p>
            </p:txBody>
          </p:sp>
          <p:grpSp>
            <p:nvGrpSpPr>
              <p:cNvPr id="12" name="グループ化 53">
                <a:extLst>
                  <a:ext uri="{FF2B5EF4-FFF2-40B4-BE49-F238E27FC236}">
                    <a16:creationId xmlns:a16="http://schemas.microsoft.com/office/drawing/2014/main" id="{51A57A6A-E7E0-AC46-B091-41C09DDD3E6F}"/>
                  </a:ext>
                </a:extLst>
              </p:cNvPr>
              <p:cNvGrpSpPr/>
              <p:nvPr/>
            </p:nvGrpSpPr>
            <p:grpSpPr>
              <a:xfrm>
                <a:off x="1716154" y="5858169"/>
                <a:ext cx="1387663" cy="514545"/>
                <a:chOff x="2066306" y="5325194"/>
                <a:chExt cx="1387663" cy="514545"/>
              </a:xfrm>
            </p:grpSpPr>
            <p:sp>
              <p:nvSpPr>
                <p:cNvPr id="13" name="正方形/長方形 54">
                  <a:extLst>
                    <a:ext uri="{FF2B5EF4-FFF2-40B4-BE49-F238E27FC236}">
                      <a16:creationId xmlns:a16="http://schemas.microsoft.com/office/drawing/2014/main" id="{5626EC5C-E9B6-8743-B7DC-57D8DAA80697}"/>
                    </a:ext>
                  </a:extLst>
                </p:cNvPr>
                <p:cNvSpPr/>
                <p:nvPr/>
              </p:nvSpPr>
              <p:spPr>
                <a:xfrm>
                  <a:off x="2404837" y="5325194"/>
                  <a:ext cx="356260" cy="514545"/>
                </a:xfrm>
                <a:prstGeom prst="rect">
                  <a:avLst/>
                </a:prstGeom>
                <a:solidFill>
                  <a:schemeClr val="bg1"/>
                </a:solidFill>
                <a:ln w="25400">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b="1">
                    <a:solidFill>
                      <a:schemeClr val="tx1"/>
                    </a:solidFill>
                  </a:endParaRPr>
                </a:p>
              </p:txBody>
            </p:sp>
            <p:sp>
              <p:nvSpPr>
                <p:cNvPr id="14" name="正方形/長方形 56">
                  <a:extLst>
                    <a:ext uri="{FF2B5EF4-FFF2-40B4-BE49-F238E27FC236}">
                      <a16:creationId xmlns:a16="http://schemas.microsoft.com/office/drawing/2014/main" id="{EECF5137-490E-EE47-9731-1BB93DD5670C}"/>
                    </a:ext>
                  </a:extLst>
                </p:cNvPr>
                <p:cNvSpPr/>
                <p:nvPr/>
              </p:nvSpPr>
              <p:spPr>
                <a:xfrm>
                  <a:off x="3097709" y="5325194"/>
                  <a:ext cx="356260" cy="514545"/>
                </a:xfrm>
                <a:prstGeom prst="rect">
                  <a:avLst/>
                </a:prstGeom>
                <a:solidFill>
                  <a:schemeClr val="bg1"/>
                </a:solidFill>
                <a:ln w="25400">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b="1">
                    <a:solidFill>
                      <a:schemeClr val="tx1"/>
                    </a:solidFill>
                  </a:endParaRPr>
                </a:p>
              </p:txBody>
            </p:sp>
            <p:sp>
              <p:nvSpPr>
                <p:cNvPr id="15" name="正方形/長方形 57">
                  <a:extLst>
                    <a:ext uri="{FF2B5EF4-FFF2-40B4-BE49-F238E27FC236}">
                      <a16:creationId xmlns:a16="http://schemas.microsoft.com/office/drawing/2014/main" id="{15A84347-6969-5842-B86B-F270B723BD4E}"/>
                    </a:ext>
                  </a:extLst>
                </p:cNvPr>
                <p:cNvSpPr/>
                <p:nvPr/>
              </p:nvSpPr>
              <p:spPr>
                <a:xfrm>
                  <a:off x="2066306" y="5325194"/>
                  <a:ext cx="356260" cy="514545"/>
                </a:xfrm>
                <a:prstGeom prst="rect">
                  <a:avLst/>
                </a:prstGeom>
                <a:solidFill>
                  <a:schemeClr val="bg1"/>
                </a:solidFill>
                <a:ln w="25400">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b="1">
                    <a:solidFill>
                      <a:schemeClr val="tx1"/>
                    </a:solidFill>
                  </a:endParaRPr>
                </a:p>
              </p:txBody>
            </p:sp>
            <p:sp>
              <p:nvSpPr>
                <p:cNvPr id="16" name="正方形/長方形 55">
                  <a:extLst>
                    <a:ext uri="{FF2B5EF4-FFF2-40B4-BE49-F238E27FC236}">
                      <a16:creationId xmlns:a16="http://schemas.microsoft.com/office/drawing/2014/main" id="{5590DE94-C3AB-D441-9061-78219EBBE767}"/>
                    </a:ext>
                  </a:extLst>
                </p:cNvPr>
                <p:cNvSpPr/>
                <p:nvPr/>
              </p:nvSpPr>
              <p:spPr>
                <a:xfrm>
                  <a:off x="2759178" y="5325194"/>
                  <a:ext cx="356260" cy="514545"/>
                </a:xfrm>
                <a:prstGeom prst="rect">
                  <a:avLst/>
                </a:prstGeom>
                <a:solidFill>
                  <a:srgbClr val="FF0000"/>
                </a:solidFill>
                <a:ln w="25400">
                  <a:solidFill>
                    <a:schemeClr val="tx1"/>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b="1" dirty="0">
                      <a:solidFill>
                        <a:schemeClr val="tx1"/>
                      </a:solidFill>
                    </a:rPr>
                    <a:t>3</a:t>
                  </a:r>
                  <a:endParaRPr kumimoji="1" lang="ja-JP" altLang="en-US" b="1">
                    <a:solidFill>
                      <a:schemeClr val="tx1"/>
                    </a:solidFill>
                  </a:endParaRPr>
                </a:p>
              </p:txBody>
            </p:sp>
          </p:grpSp>
        </p:grpSp>
      </p:grpSp>
      <p:sp>
        <p:nvSpPr>
          <p:cNvPr id="24" name="正方形/長方形 58">
            <a:extLst>
              <a:ext uri="{FF2B5EF4-FFF2-40B4-BE49-F238E27FC236}">
                <a16:creationId xmlns:a16="http://schemas.microsoft.com/office/drawing/2014/main" id="{626D1F46-039B-C241-A030-8E357C16A263}"/>
              </a:ext>
            </a:extLst>
          </p:cNvPr>
          <p:cNvSpPr/>
          <p:nvPr/>
        </p:nvSpPr>
        <p:spPr>
          <a:xfrm>
            <a:off x="7198029" y="5490253"/>
            <a:ext cx="356260" cy="514545"/>
          </a:xfrm>
          <a:prstGeom prst="rect">
            <a:avLst/>
          </a:prstGeom>
          <a:solidFill>
            <a:srgbClr val="FFFF00"/>
          </a:solidFill>
          <a:ln w="25400">
            <a:solidFill>
              <a:schemeClr val="tx1"/>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b="1" dirty="0">
                <a:solidFill>
                  <a:schemeClr val="tx1"/>
                </a:solidFill>
              </a:rPr>
              <a:t>4</a:t>
            </a:r>
            <a:endParaRPr kumimoji="1" lang="ja-JP" altLang="en-US" b="1">
              <a:solidFill>
                <a:schemeClr val="tx1"/>
              </a:solidFill>
            </a:endParaRPr>
          </a:p>
        </p:txBody>
      </p:sp>
      <p:sp>
        <p:nvSpPr>
          <p:cNvPr id="25" name="正方形/長方形 59">
            <a:extLst>
              <a:ext uri="{FF2B5EF4-FFF2-40B4-BE49-F238E27FC236}">
                <a16:creationId xmlns:a16="http://schemas.microsoft.com/office/drawing/2014/main" id="{6C7478EF-1A7F-434B-B43E-F2D7B8B8F0ED}"/>
              </a:ext>
            </a:extLst>
          </p:cNvPr>
          <p:cNvSpPr/>
          <p:nvPr/>
        </p:nvSpPr>
        <p:spPr>
          <a:xfrm>
            <a:off x="2271941" y="5490253"/>
            <a:ext cx="356260" cy="514545"/>
          </a:xfrm>
          <a:prstGeom prst="rect">
            <a:avLst/>
          </a:prstGeom>
          <a:solidFill>
            <a:srgbClr val="FFFF00"/>
          </a:solidFill>
          <a:ln w="25400">
            <a:solidFill>
              <a:schemeClr val="tx1"/>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b="1" dirty="0">
                <a:solidFill>
                  <a:schemeClr val="tx1"/>
                </a:solidFill>
              </a:rPr>
              <a:t>2</a:t>
            </a:r>
            <a:endParaRPr kumimoji="1" lang="ja-JP" altLang="en-US" b="1">
              <a:solidFill>
                <a:schemeClr val="tx1"/>
              </a:solidFill>
            </a:endParaRPr>
          </a:p>
        </p:txBody>
      </p:sp>
      <p:sp>
        <p:nvSpPr>
          <p:cNvPr id="26" name="左矢印 9">
            <a:extLst>
              <a:ext uri="{FF2B5EF4-FFF2-40B4-BE49-F238E27FC236}">
                <a16:creationId xmlns:a16="http://schemas.microsoft.com/office/drawing/2014/main" id="{94DCF3FA-C87C-5444-9065-6AB67A96BEDF}"/>
              </a:ext>
            </a:extLst>
          </p:cNvPr>
          <p:cNvSpPr/>
          <p:nvPr/>
        </p:nvSpPr>
        <p:spPr>
          <a:xfrm>
            <a:off x="3945941" y="5132523"/>
            <a:ext cx="1483821" cy="242784"/>
          </a:xfrm>
          <a:prstGeom prst="leftArrow">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rgbClr val="FF0000"/>
              </a:solidFill>
            </a:endParaRPr>
          </a:p>
        </p:txBody>
      </p:sp>
      <p:sp>
        <p:nvSpPr>
          <p:cNvPr id="27" name="左矢印 60">
            <a:extLst>
              <a:ext uri="{FF2B5EF4-FFF2-40B4-BE49-F238E27FC236}">
                <a16:creationId xmlns:a16="http://schemas.microsoft.com/office/drawing/2014/main" id="{E4EB2F47-CA20-AE4B-B023-BE4DA82B8F7D}"/>
              </a:ext>
            </a:extLst>
          </p:cNvPr>
          <p:cNvSpPr/>
          <p:nvPr/>
        </p:nvSpPr>
        <p:spPr>
          <a:xfrm rot="10800000">
            <a:off x="3955696" y="5883406"/>
            <a:ext cx="1483821" cy="242784"/>
          </a:xfrm>
          <a:prstGeom prst="leftArrow">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rgbClr val="FF0000"/>
              </a:solidFill>
            </a:endParaRPr>
          </a:p>
        </p:txBody>
      </p:sp>
      <p:sp>
        <p:nvSpPr>
          <p:cNvPr id="29" name="テキスト ボックス 28">
            <a:extLst>
              <a:ext uri="{FF2B5EF4-FFF2-40B4-BE49-F238E27FC236}">
                <a16:creationId xmlns:a16="http://schemas.microsoft.com/office/drawing/2014/main" id="{A1A0B4CF-43B6-BA44-A794-AC6CF172FA50}"/>
              </a:ext>
            </a:extLst>
          </p:cNvPr>
          <p:cNvSpPr txBox="1"/>
          <p:nvPr/>
        </p:nvSpPr>
        <p:spPr>
          <a:xfrm>
            <a:off x="3287433" y="5562859"/>
            <a:ext cx="530915" cy="369332"/>
          </a:xfrm>
          <a:prstGeom prst="rect">
            <a:avLst/>
          </a:prstGeom>
          <a:noFill/>
        </p:spPr>
        <p:txBody>
          <a:bodyPr wrap="none" rtlCol="0">
            <a:spAutoFit/>
          </a:bodyPr>
          <a:lstStyle/>
          <a:p>
            <a:r>
              <a:rPr kumimoji="1" lang="ja-JP" altLang="en-US" b="1"/>
              <a:t>・・・</a:t>
            </a:r>
          </a:p>
        </p:txBody>
      </p:sp>
      <p:sp>
        <p:nvSpPr>
          <p:cNvPr id="30" name="テキスト ボックス 29">
            <a:extLst>
              <a:ext uri="{FF2B5EF4-FFF2-40B4-BE49-F238E27FC236}">
                <a16:creationId xmlns:a16="http://schemas.microsoft.com/office/drawing/2014/main" id="{E464CB8B-7442-8D4B-B884-FBE51E603931}"/>
              </a:ext>
            </a:extLst>
          </p:cNvPr>
          <p:cNvSpPr txBox="1"/>
          <p:nvPr/>
        </p:nvSpPr>
        <p:spPr>
          <a:xfrm>
            <a:off x="7532120" y="5562859"/>
            <a:ext cx="530915" cy="369332"/>
          </a:xfrm>
          <a:prstGeom prst="rect">
            <a:avLst/>
          </a:prstGeom>
          <a:noFill/>
        </p:spPr>
        <p:txBody>
          <a:bodyPr wrap="none" rtlCol="0">
            <a:spAutoFit/>
          </a:bodyPr>
          <a:lstStyle/>
          <a:p>
            <a:r>
              <a:rPr kumimoji="1" lang="ja-JP" altLang="en-US" b="1"/>
              <a:t>・・・</a:t>
            </a:r>
          </a:p>
        </p:txBody>
      </p:sp>
      <p:sp>
        <p:nvSpPr>
          <p:cNvPr id="33" name="テキスト ボックス 32">
            <a:extLst>
              <a:ext uri="{FF2B5EF4-FFF2-40B4-BE49-F238E27FC236}">
                <a16:creationId xmlns:a16="http://schemas.microsoft.com/office/drawing/2014/main" id="{5EB87583-0C45-FF45-B383-DF20F2B59DF7}"/>
              </a:ext>
            </a:extLst>
          </p:cNvPr>
          <p:cNvSpPr txBox="1"/>
          <p:nvPr/>
        </p:nvSpPr>
        <p:spPr>
          <a:xfrm>
            <a:off x="1588168" y="6809874"/>
            <a:ext cx="184731" cy="369332"/>
          </a:xfrm>
          <a:prstGeom prst="rect">
            <a:avLst/>
          </a:prstGeom>
          <a:noFill/>
        </p:spPr>
        <p:txBody>
          <a:bodyPr wrap="none" rtlCol="0">
            <a:spAutoFit/>
          </a:bodyPr>
          <a:lstStyle/>
          <a:p>
            <a:endParaRPr kumimoji="1" lang="ja-JP" altLang="en-US"/>
          </a:p>
        </p:txBody>
      </p:sp>
    </p:spTree>
    <p:extLst>
      <p:ext uri="{BB962C8B-B14F-4D97-AF65-F5344CB8AC3E}">
        <p14:creationId xmlns:p14="http://schemas.microsoft.com/office/powerpoint/2010/main" val="37312769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7" presetClass="path" presetSubtype="0" accel="50000" decel="50000" fill="hold" grpId="0" nodeType="clickEffect">
                                  <p:stCondLst>
                                    <p:cond delay="0"/>
                                  </p:stCondLst>
                                  <p:childTnLst>
                                    <p:animMotion origin="layout" path="M 2.77778E-6 1.11111E-6 L -0.12518 -0.07616 C -0.15122 -0.09306 -0.19045 -0.10139 -0.23143 -0.10139 C -0.27795 -0.10139 -0.31511 -0.09306 -0.34115 -0.07616 L -0.46545 1.11111E-6 " pathEditMode="relative" rAng="0" ptsTypes="AAAAA">
                                      <p:cBhvr>
                                        <p:cTn id="6" dur="2000" fill="hold"/>
                                        <p:tgtEl>
                                          <p:spTgt spid="24"/>
                                        </p:tgtEl>
                                        <p:attrNameLst>
                                          <p:attrName>ppt_x</p:attrName>
                                          <p:attrName>ppt_y</p:attrName>
                                        </p:attrNameLst>
                                      </p:cBhvr>
                                      <p:rCtr x="-23281" y="-5069"/>
                                    </p:animMotion>
                                  </p:childTnLst>
                                </p:cTn>
                              </p:par>
                            </p:childTnLst>
                          </p:cTn>
                        </p:par>
                      </p:childTnLst>
                    </p:cTn>
                  </p:par>
                  <p:par>
                    <p:cTn id="7" fill="hold">
                      <p:stCondLst>
                        <p:cond delay="indefinite"/>
                      </p:stCondLst>
                      <p:childTnLst>
                        <p:par>
                          <p:cTn id="8" fill="hold">
                            <p:stCondLst>
                              <p:cond delay="0"/>
                            </p:stCondLst>
                            <p:childTnLst>
                              <p:par>
                                <p:cTn id="9" presetID="37" presetClass="path" presetSubtype="0" accel="50000" decel="50000" fill="hold" grpId="0" nodeType="clickEffect">
                                  <p:stCondLst>
                                    <p:cond delay="0"/>
                                  </p:stCondLst>
                                  <p:childTnLst>
                                    <p:animMotion origin="layout" path="M -1.94444E-6 -2.96296E-6 L 0.12344 0.07084 C 0.14948 0.08635 0.18802 0.0963 0.22882 0.0963 C 0.27483 0.0963 0.31163 0.08635 0.33768 0.07084 L 0.46215 -2.96296E-6 " pathEditMode="relative" rAng="0" ptsTypes="AAAAA">
                                      <p:cBhvr>
                                        <p:cTn id="10" dur="2000" fill="hold"/>
                                        <p:tgtEl>
                                          <p:spTgt spid="25"/>
                                        </p:tgtEl>
                                        <p:attrNameLst>
                                          <p:attrName>ppt_x</p:attrName>
                                          <p:attrName>ppt_y</p:attrName>
                                        </p:attrNameLst>
                                      </p:cBhvr>
                                      <p:rCtr x="23108" y="4815"/>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 grpId="0" animBg="1"/>
      <p:bldP spid="25"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 name="右矢印 98">
            <a:extLst>
              <a:ext uri="{FF2B5EF4-FFF2-40B4-BE49-F238E27FC236}">
                <a16:creationId xmlns:a16="http://schemas.microsoft.com/office/drawing/2014/main" id="{B2EFEF4C-A175-B140-948C-12FB7A66088D}"/>
              </a:ext>
            </a:extLst>
          </p:cNvPr>
          <p:cNvSpPr/>
          <p:nvPr/>
        </p:nvSpPr>
        <p:spPr>
          <a:xfrm>
            <a:off x="2857168" y="5358395"/>
            <a:ext cx="1378982" cy="605197"/>
          </a:xfrm>
          <a:prstGeom prst="rightArrow">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2" name="タイトル 1">
            <a:extLst>
              <a:ext uri="{FF2B5EF4-FFF2-40B4-BE49-F238E27FC236}">
                <a16:creationId xmlns:a16="http://schemas.microsoft.com/office/drawing/2014/main" id="{EFC2C0B3-EC9B-014C-BE40-BC8F0CBC8E4F}"/>
              </a:ext>
            </a:extLst>
          </p:cNvPr>
          <p:cNvSpPr>
            <a:spLocks noGrp="1"/>
          </p:cNvSpPr>
          <p:nvPr>
            <p:ph type="title"/>
          </p:nvPr>
        </p:nvSpPr>
        <p:spPr/>
        <p:txBody>
          <a:bodyPr/>
          <a:lstStyle/>
          <a:p>
            <a:r>
              <a:rPr lang="ja-JP" altLang="en-US"/>
              <a:t>提案：</a:t>
            </a:r>
            <a:r>
              <a:rPr lang="en-US" altLang="ja-JP"/>
              <a:t>FCtrans</a:t>
            </a:r>
            <a:endParaRPr lang="ja-JP" altLang="en-US"/>
          </a:p>
        </p:txBody>
      </p:sp>
      <p:sp>
        <p:nvSpPr>
          <p:cNvPr id="3" name="コンテンツ プレースホルダー 2">
            <a:extLst>
              <a:ext uri="{FF2B5EF4-FFF2-40B4-BE49-F238E27FC236}">
                <a16:creationId xmlns:a16="http://schemas.microsoft.com/office/drawing/2014/main" id="{34E4E208-2FCF-2846-8BE7-3CDF77ABBA0D}"/>
              </a:ext>
            </a:extLst>
          </p:cNvPr>
          <p:cNvSpPr>
            <a:spLocks noGrp="1"/>
          </p:cNvSpPr>
          <p:nvPr>
            <p:ph idx="1"/>
          </p:nvPr>
        </p:nvSpPr>
        <p:spPr/>
        <p:txBody>
          <a:bodyPr/>
          <a:lstStyle/>
          <a:p>
            <a:r>
              <a:rPr lang="en-US" altLang="ja-JP" dirty="0"/>
              <a:t>VM</a:t>
            </a:r>
            <a:r>
              <a:rPr lang="ja-JP" altLang="en-US"/>
              <a:t>の未使用メモリに着目することで複数ホストにまたがる</a:t>
            </a:r>
            <a:r>
              <a:rPr lang="en-US" altLang="ja-JP" dirty="0"/>
              <a:t>VM</a:t>
            </a:r>
            <a:r>
              <a:rPr lang="ja-JP" altLang="en-US"/>
              <a:t>の高速化を実現</a:t>
            </a:r>
            <a:endParaRPr lang="en-US" altLang="ja-JP" dirty="0"/>
          </a:p>
          <a:p>
            <a:pPr lvl="1"/>
            <a:r>
              <a:rPr lang="en-US" altLang="ja-JP" dirty="0"/>
              <a:t>VM</a:t>
            </a:r>
            <a:r>
              <a:rPr lang="ja-JP" altLang="en-US"/>
              <a:t>の未使用メモリを追跡し続ける</a:t>
            </a:r>
            <a:endParaRPr lang="en-US" altLang="ja-JP" dirty="0"/>
          </a:p>
          <a:p>
            <a:pPr lvl="1"/>
            <a:r>
              <a:rPr lang="ja-JP" altLang="en-US"/>
              <a:t>分割マイグレーション時に未使用メモリは転送しない</a:t>
            </a:r>
            <a:endParaRPr lang="en-US" altLang="ja-JP" dirty="0"/>
          </a:p>
          <a:p>
            <a:pPr lvl="1"/>
            <a:r>
              <a:rPr lang="ja-JP" altLang="en-US"/>
              <a:t>リモートページング時に未使用メモリに対してネットワーク転送を行わない</a:t>
            </a:r>
            <a:endParaRPr lang="en-US" altLang="ja-JP" dirty="0"/>
          </a:p>
          <a:p>
            <a:endParaRPr lang="en-US" altLang="ja-JP" dirty="0"/>
          </a:p>
          <a:p>
            <a:pPr lvl="1"/>
            <a:endParaRPr lang="en-US" altLang="ja-JP" dirty="0"/>
          </a:p>
          <a:p>
            <a:endParaRPr lang="ja-JP" altLang="en-US"/>
          </a:p>
        </p:txBody>
      </p:sp>
      <p:sp>
        <p:nvSpPr>
          <p:cNvPr id="83" name="角丸四角形 82">
            <a:extLst>
              <a:ext uri="{FF2B5EF4-FFF2-40B4-BE49-F238E27FC236}">
                <a16:creationId xmlns:a16="http://schemas.microsoft.com/office/drawing/2014/main" id="{447A8FAD-A08C-4543-9C0F-8A0AAA91B303}"/>
              </a:ext>
            </a:extLst>
          </p:cNvPr>
          <p:cNvSpPr/>
          <p:nvPr/>
        </p:nvSpPr>
        <p:spPr>
          <a:xfrm>
            <a:off x="421978" y="4788665"/>
            <a:ext cx="2224084" cy="1605734"/>
          </a:xfrm>
          <a:prstGeom prst="roundRect">
            <a:avLst/>
          </a:prstGeom>
          <a:no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latin typeface="+mn-ea"/>
            </a:endParaRPr>
          </a:p>
        </p:txBody>
      </p:sp>
      <p:sp>
        <p:nvSpPr>
          <p:cNvPr id="85" name="テキスト ボックス 84">
            <a:extLst>
              <a:ext uri="{FF2B5EF4-FFF2-40B4-BE49-F238E27FC236}">
                <a16:creationId xmlns:a16="http://schemas.microsoft.com/office/drawing/2014/main" id="{059854B7-EBB5-DE48-B3F0-E38563E27A78}"/>
              </a:ext>
            </a:extLst>
          </p:cNvPr>
          <p:cNvSpPr txBox="1"/>
          <p:nvPr/>
        </p:nvSpPr>
        <p:spPr>
          <a:xfrm>
            <a:off x="648315" y="4359965"/>
            <a:ext cx="1667444" cy="415498"/>
          </a:xfrm>
          <a:prstGeom prst="rect">
            <a:avLst/>
          </a:prstGeom>
          <a:noFill/>
        </p:spPr>
        <p:txBody>
          <a:bodyPr wrap="none" rtlCol="0">
            <a:spAutoFit/>
          </a:bodyPr>
          <a:lstStyle/>
          <a:p>
            <a:r>
              <a:rPr kumimoji="1" lang="ja-JP" altLang="en-US" sz="2100" b="1">
                <a:latin typeface="+mn-ea"/>
              </a:rPr>
              <a:t>移送元ホスト</a:t>
            </a:r>
          </a:p>
        </p:txBody>
      </p:sp>
      <p:sp>
        <p:nvSpPr>
          <p:cNvPr id="86" name="角丸四角形 85">
            <a:extLst>
              <a:ext uri="{FF2B5EF4-FFF2-40B4-BE49-F238E27FC236}">
                <a16:creationId xmlns:a16="http://schemas.microsoft.com/office/drawing/2014/main" id="{AB7967F2-75D2-4947-8F90-124FDB3814C5}"/>
              </a:ext>
            </a:extLst>
          </p:cNvPr>
          <p:cNvSpPr/>
          <p:nvPr/>
        </p:nvSpPr>
        <p:spPr>
          <a:xfrm>
            <a:off x="4427188" y="4789110"/>
            <a:ext cx="2255001" cy="1605734"/>
          </a:xfrm>
          <a:prstGeom prst="roundRect">
            <a:avLst/>
          </a:prstGeom>
          <a:no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latin typeface="+mn-ea"/>
            </a:endParaRPr>
          </a:p>
        </p:txBody>
      </p:sp>
      <p:sp>
        <p:nvSpPr>
          <p:cNvPr id="88" name="テキスト ボックス 87">
            <a:extLst>
              <a:ext uri="{FF2B5EF4-FFF2-40B4-BE49-F238E27FC236}">
                <a16:creationId xmlns:a16="http://schemas.microsoft.com/office/drawing/2014/main" id="{CE7CE505-6703-C845-81A0-3EFCFC073FD6}"/>
              </a:ext>
            </a:extLst>
          </p:cNvPr>
          <p:cNvSpPr txBox="1"/>
          <p:nvPr/>
        </p:nvSpPr>
        <p:spPr>
          <a:xfrm>
            <a:off x="4389186" y="4376530"/>
            <a:ext cx="2318263" cy="415498"/>
          </a:xfrm>
          <a:prstGeom prst="rect">
            <a:avLst/>
          </a:prstGeom>
          <a:noFill/>
        </p:spPr>
        <p:txBody>
          <a:bodyPr wrap="none" rtlCol="0">
            <a:spAutoFit/>
          </a:bodyPr>
          <a:lstStyle/>
          <a:p>
            <a:r>
              <a:rPr kumimoji="1" lang="ja-JP" altLang="en-US" sz="2100" b="1">
                <a:latin typeface="+mn-ea"/>
              </a:rPr>
              <a:t>移送先メインホスト</a:t>
            </a:r>
          </a:p>
        </p:txBody>
      </p:sp>
      <p:sp>
        <p:nvSpPr>
          <p:cNvPr id="89" name="角丸四角形 88">
            <a:extLst>
              <a:ext uri="{FF2B5EF4-FFF2-40B4-BE49-F238E27FC236}">
                <a16:creationId xmlns:a16="http://schemas.microsoft.com/office/drawing/2014/main" id="{BEFDE60D-02AB-2148-84EB-2575F5D33C36}"/>
              </a:ext>
            </a:extLst>
          </p:cNvPr>
          <p:cNvSpPr/>
          <p:nvPr/>
        </p:nvSpPr>
        <p:spPr>
          <a:xfrm>
            <a:off x="6955582" y="4775463"/>
            <a:ext cx="1989260" cy="1605736"/>
          </a:xfrm>
          <a:prstGeom prst="roundRect">
            <a:avLst/>
          </a:prstGeom>
          <a:no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latin typeface="+mn-ea"/>
            </a:endParaRPr>
          </a:p>
        </p:txBody>
      </p:sp>
      <p:sp>
        <p:nvSpPr>
          <p:cNvPr id="90" name="テキスト ボックス 89">
            <a:extLst>
              <a:ext uri="{FF2B5EF4-FFF2-40B4-BE49-F238E27FC236}">
                <a16:creationId xmlns:a16="http://schemas.microsoft.com/office/drawing/2014/main" id="{7E0F7CE8-F103-ED4F-A90F-C1C90DBB364E}"/>
              </a:ext>
            </a:extLst>
          </p:cNvPr>
          <p:cNvSpPr txBox="1"/>
          <p:nvPr/>
        </p:nvSpPr>
        <p:spPr>
          <a:xfrm>
            <a:off x="6767644" y="4359965"/>
            <a:ext cx="2177198" cy="415498"/>
          </a:xfrm>
          <a:prstGeom prst="rect">
            <a:avLst/>
          </a:prstGeom>
          <a:noFill/>
        </p:spPr>
        <p:txBody>
          <a:bodyPr wrap="none" rtlCol="0">
            <a:spAutoFit/>
          </a:bodyPr>
          <a:lstStyle/>
          <a:p>
            <a:r>
              <a:rPr kumimoji="1" lang="ja-JP" altLang="en-US" sz="2100" b="1">
                <a:latin typeface="+mn-ea"/>
              </a:rPr>
              <a:t>移送先サブホスト</a:t>
            </a:r>
          </a:p>
        </p:txBody>
      </p:sp>
      <p:sp>
        <p:nvSpPr>
          <p:cNvPr id="91" name="テキスト ボックス 90">
            <a:extLst>
              <a:ext uri="{FF2B5EF4-FFF2-40B4-BE49-F238E27FC236}">
                <a16:creationId xmlns:a16="http://schemas.microsoft.com/office/drawing/2014/main" id="{3FFE36B4-3E00-F348-83EE-268272F1FB19}"/>
              </a:ext>
            </a:extLst>
          </p:cNvPr>
          <p:cNvSpPr txBox="1"/>
          <p:nvPr/>
        </p:nvSpPr>
        <p:spPr>
          <a:xfrm>
            <a:off x="545272" y="5038940"/>
            <a:ext cx="1309974" cy="369332"/>
          </a:xfrm>
          <a:prstGeom prst="rect">
            <a:avLst/>
          </a:prstGeom>
          <a:noFill/>
        </p:spPr>
        <p:txBody>
          <a:bodyPr wrap="none" rtlCol="0">
            <a:spAutoFit/>
          </a:bodyPr>
          <a:lstStyle/>
          <a:p>
            <a:r>
              <a:rPr kumimoji="1" lang="en-US" altLang="ja-JP" dirty="0">
                <a:latin typeface="+mn-ea"/>
              </a:rPr>
              <a:t>VM</a:t>
            </a:r>
            <a:r>
              <a:rPr kumimoji="1" lang="ja-JP" altLang="en-US">
                <a:latin typeface="+mn-ea"/>
              </a:rPr>
              <a:t>のメモリ</a:t>
            </a:r>
          </a:p>
        </p:txBody>
      </p:sp>
      <p:sp>
        <p:nvSpPr>
          <p:cNvPr id="92" name="テキスト ボックス 91">
            <a:extLst>
              <a:ext uri="{FF2B5EF4-FFF2-40B4-BE49-F238E27FC236}">
                <a16:creationId xmlns:a16="http://schemas.microsoft.com/office/drawing/2014/main" id="{0ECF34E4-FEF9-0E42-9FAB-42B904C5D655}"/>
              </a:ext>
            </a:extLst>
          </p:cNvPr>
          <p:cNvSpPr txBox="1"/>
          <p:nvPr/>
        </p:nvSpPr>
        <p:spPr>
          <a:xfrm>
            <a:off x="4517117" y="5037028"/>
            <a:ext cx="1309974" cy="369332"/>
          </a:xfrm>
          <a:prstGeom prst="rect">
            <a:avLst/>
          </a:prstGeom>
          <a:noFill/>
        </p:spPr>
        <p:txBody>
          <a:bodyPr wrap="none" rtlCol="0">
            <a:spAutoFit/>
          </a:bodyPr>
          <a:lstStyle/>
          <a:p>
            <a:r>
              <a:rPr kumimoji="1" lang="en-US" altLang="ja-JP" dirty="0">
                <a:latin typeface="+mn-ea"/>
              </a:rPr>
              <a:t>VM</a:t>
            </a:r>
            <a:r>
              <a:rPr kumimoji="1" lang="ja-JP" altLang="en-US">
                <a:latin typeface="+mn-ea"/>
              </a:rPr>
              <a:t>のメモリ</a:t>
            </a:r>
          </a:p>
        </p:txBody>
      </p:sp>
      <p:sp>
        <p:nvSpPr>
          <p:cNvPr id="93" name="テキスト ボックス 92">
            <a:extLst>
              <a:ext uri="{FF2B5EF4-FFF2-40B4-BE49-F238E27FC236}">
                <a16:creationId xmlns:a16="http://schemas.microsoft.com/office/drawing/2014/main" id="{0C2602CF-8F24-EA43-91EB-3EBD1EF42049}"/>
              </a:ext>
            </a:extLst>
          </p:cNvPr>
          <p:cNvSpPr txBox="1"/>
          <p:nvPr/>
        </p:nvSpPr>
        <p:spPr>
          <a:xfrm>
            <a:off x="6955582" y="4987931"/>
            <a:ext cx="1309974" cy="369332"/>
          </a:xfrm>
          <a:prstGeom prst="rect">
            <a:avLst/>
          </a:prstGeom>
          <a:noFill/>
        </p:spPr>
        <p:txBody>
          <a:bodyPr wrap="none" rtlCol="0">
            <a:spAutoFit/>
          </a:bodyPr>
          <a:lstStyle/>
          <a:p>
            <a:r>
              <a:rPr kumimoji="1" lang="en-US" altLang="ja-JP" dirty="0">
                <a:latin typeface="+mn-ea"/>
              </a:rPr>
              <a:t>VM</a:t>
            </a:r>
            <a:r>
              <a:rPr kumimoji="1" lang="ja-JP" altLang="en-US">
                <a:latin typeface="+mn-ea"/>
              </a:rPr>
              <a:t>のメモリ</a:t>
            </a:r>
          </a:p>
        </p:txBody>
      </p:sp>
      <p:sp>
        <p:nvSpPr>
          <p:cNvPr id="100" name="テキスト ボックス 99">
            <a:extLst>
              <a:ext uri="{FF2B5EF4-FFF2-40B4-BE49-F238E27FC236}">
                <a16:creationId xmlns:a16="http://schemas.microsoft.com/office/drawing/2014/main" id="{B6DB8ED0-5E5C-0E48-98E8-5BE106F64A36}"/>
              </a:ext>
            </a:extLst>
          </p:cNvPr>
          <p:cNvSpPr txBox="1"/>
          <p:nvPr/>
        </p:nvSpPr>
        <p:spPr>
          <a:xfrm>
            <a:off x="2701838" y="4907647"/>
            <a:ext cx="1836993" cy="369332"/>
          </a:xfrm>
          <a:prstGeom prst="rect">
            <a:avLst/>
          </a:prstGeom>
          <a:noFill/>
        </p:spPr>
        <p:txBody>
          <a:bodyPr wrap="square" rtlCol="0">
            <a:spAutoFit/>
          </a:bodyPr>
          <a:lstStyle/>
          <a:p>
            <a:r>
              <a:rPr kumimoji="1" lang="ja-JP" altLang="en-US">
                <a:latin typeface="+mn-ea"/>
              </a:rPr>
              <a:t>マイグレーション</a:t>
            </a:r>
          </a:p>
        </p:txBody>
      </p:sp>
      <p:sp>
        <p:nvSpPr>
          <p:cNvPr id="103" name="テキスト ボックス 102">
            <a:extLst>
              <a:ext uri="{FF2B5EF4-FFF2-40B4-BE49-F238E27FC236}">
                <a16:creationId xmlns:a16="http://schemas.microsoft.com/office/drawing/2014/main" id="{D6549057-BE28-4A4E-BE07-F508190771D6}"/>
              </a:ext>
            </a:extLst>
          </p:cNvPr>
          <p:cNvSpPr txBox="1"/>
          <p:nvPr/>
        </p:nvSpPr>
        <p:spPr>
          <a:xfrm>
            <a:off x="5979396" y="6397711"/>
            <a:ext cx="2207656" cy="400110"/>
          </a:xfrm>
          <a:prstGeom prst="rect">
            <a:avLst/>
          </a:prstGeom>
          <a:noFill/>
        </p:spPr>
        <p:txBody>
          <a:bodyPr wrap="none" rtlCol="0">
            <a:spAutoFit/>
          </a:bodyPr>
          <a:lstStyle/>
          <a:p>
            <a:r>
              <a:rPr kumimoji="1" lang="ja-JP" altLang="en-US" sz="2000" b="1">
                <a:solidFill>
                  <a:srgbClr val="00B050"/>
                </a:solidFill>
              </a:rPr>
              <a:t>リモートページング</a:t>
            </a:r>
          </a:p>
        </p:txBody>
      </p:sp>
      <p:sp>
        <p:nvSpPr>
          <p:cNvPr id="107" name="正方形/長方形 106">
            <a:extLst>
              <a:ext uri="{FF2B5EF4-FFF2-40B4-BE49-F238E27FC236}">
                <a16:creationId xmlns:a16="http://schemas.microsoft.com/office/drawing/2014/main" id="{A3EB0B62-8070-C74E-B1BE-127D26720FD4}"/>
              </a:ext>
            </a:extLst>
          </p:cNvPr>
          <p:cNvSpPr/>
          <p:nvPr/>
        </p:nvSpPr>
        <p:spPr>
          <a:xfrm>
            <a:off x="1124379" y="5401274"/>
            <a:ext cx="356260" cy="514545"/>
          </a:xfrm>
          <a:prstGeom prst="rect">
            <a:avLst/>
          </a:prstGeom>
          <a:solidFill>
            <a:srgbClr val="FFFF00"/>
          </a:solidFill>
          <a:ln w="38100">
            <a:solidFill>
              <a:schemeClr val="tx1"/>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b="1" dirty="0">
                <a:solidFill>
                  <a:schemeClr val="tx1"/>
                </a:solidFill>
              </a:rPr>
              <a:t>2</a:t>
            </a:r>
            <a:endParaRPr kumimoji="1" lang="ja-JP" altLang="en-US" b="1">
              <a:solidFill>
                <a:schemeClr val="tx1"/>
              </a:solidFill>
            </a:endParaRPr>
          </a:p>
        </p:txBody>
      </p:sp>
      <p:sp>
        <p:nvSpPr>
          <p:cNvPr id="109" name="正方形/長方形 108">
            <a:extLst>
              <a:ext uri="{FF2B5EF4-FFF2-40B4-BE49-F238E27FC236}">
                <a16:creationId xmlns:a16="http://schemas.microsoft.com/office/drawing/2014/main" id="{77B8790D-400A-2C42-8C89-F72B650640B1}"/>
              </a:ext>
            </a:extLst>
          </p:cNvPr>
          <p:cNvSpPr/>
          <p:nvPr/>
        </p:nvSpPr>
        <p:spPr>
          <a:xfrm>
            <a:off x="1817251" y="5401274"/>
            <a:ext cx="356260" cy="514545"/>
          </a:xfrm>
          <a:prstGeom prst="rect">
            <a:avLst/>
          </a:prstGeom>
          <a:solidFill>
            <a:srgbClr val="FFFF00"/>
          </a:solidFill>
          <a:ln w="38100">
            <a:solidFill>
              <a:schemeClr val="tx1"/>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b="1" dirty="0">
                <a:solidFill>
                  <a:schemeClr val="tx1"/>
                </a:solidFill>
              </a:rPr>
              <a:t>4</a:t>
            </a:r>
            <a:endParaRPr kumimoji="1" lang="ja-JP" altLang="en-US" b="1">
              <a:solidFill>
                <a:schemeClr val="tx1"/>
              </a:solidFill>
            </a:endParaRPr>
          </a:p>
        </p:txBody>
      </p:sp>
      <p:grpSp>
        <p:nvGrpSpPr>
          <p:cNvPr id="110" name="グループ化 109">
            <a:extLst>
              <a:ext uri="{FF2B5EF4-FFF2-40B4-BE49-F238E27FC236}">
                <a16:creationId xmlns:a16="http://schemas.microsoft.com/office/drawing/2014/main" id="{FCAFD3C8-AAEF-A046-AA53-BE8E98F9ACD7}"/>
              </a:ext>
            </a:extLst>
          </p:cNvPr>
          <p:cNvGrpSpPr/>
          <p:nvPr/>
        </p:nvGrpSpPr>
        <p:grpSpPr>
          <a:xfrm>
            <a:off x="5193016" y="5406684"/>
            <a:ext cx="1049132" cy="514545"/>
            <a:chOff x="2404837" y="5325194"/>
            <a:chExt cx="1049132" cy="514545"/>
          </a:xfrm>
        </p:grpSpPr>
        <p:sp>
          <p:nvSpPr>
            <p:cNvPr id="112" name="正方形/長方形 111">
              <a:extLst>
                <a:ext uri="{FF2B5EF4-FFF2-40B4-BE49-F238E27FC236}">
                  <a16:creationId xmlns:a16="http://schemas.microsoft.com/office/drawing/2014/main" id="{9F113268-CF40-4744-AE0A-A83FD6089DDF}"/>
                </a:ext>
              </a:extLst>
            </p:cNvPr>
            <p:cNvSpPr/>
            <p:nvPr/>
          </p:nvSpPr>
          <p:spPr>
            <a:xfrm>
              <a:off x="2404837" y="5325194"/>
              <a:ext cx="356260" cy="514545"/>
            </a:xfrm>
            <a:prstGeom prst="rect">
              <a:avLst/>
            </a:prstGeom>
            <a:solidFill>
              <a:srgbClr val="FFFF00"/>
            </a:solidFill>
            <a:ln w="25400">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b="1" dirty="0">
                  <a:solidFill>
                    <a:schemeClr val="tx1"/>
                  </a:solidFill>
                </a:rPr>
                <a:t>2</a:t>
              </a:r>
              <a:endParaRPr kumimoji="1" lang="ja-JP" altLang="en-US" b="1">
                <a:solidFill>
                  <a:schemeClr val="tx1"/>
                </a:solidFill>
              </a:endParaRPr>
            </a:p>
          </p:txBody>
        </p:sp>
        <p:sp>
          <p:nvSpPr>
            <p:cNvPr id="113" name="正方形/長方形 112">
              <a:extLst>
                <a:ext uri="{FF2B5EF4-FFF2-40B4-BE49-F238E27FC236}">
                  <a16:creationId xmlns:a16="http://schemas.microsoft.com/office/drawing/2014/main" id="{37FE90CC-3E70-994D-8080-3A06DB2C825E}"/>
                </a:ext>
              </a:extLst>
            </p:cNvPr>
            <p:cNvSpPr/>
            <p:nvPr/>
          </p:nvSpPr>
          <p:spPr>
            <a:xfrm>
              <a:off x="2759178" y="5325194"/>
              <a:ext cx="356260" cy="514545"/>
            </a:xfrm>
            <a:prstGeom prst="rect">
              <a:avLst/>
            </a:prstGeom>
            <a:solidFill>
              <a:schemeClr val="bg1"/>
            </a:solidFill>
            <a:ln w="25400">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b="1">
                <a:solidFill>
                  <a:schemeClr val="tx1"/>
                </a:solidFill>
              </a:endParaRPr>
            </a:p>
          </p:txBody>
        </p:sp>
        <p:sp>
          <p:nvSpPr>
            <p:cNvPr id="114" name="正方形/長方形 113">
              <a:extLst>
                <a:ext uri="{FF2B5EF4-FFF2-40B4-BE49-F238E27FC236}">
                  <a16:creationId xmlns:a16="http://schemas.microsoft.com/office/drawing/2014/main" id="{8F2BDFB4-CC6E-C445-ADEB-CD7F3F418E64}"/>
                </a:ext>
              </a:extLst>
            </p:cNvPr>
            <p:cNvSpPr/>
            <p:nvPr/>
          </p:nvSpPr>
          <p:spPr>
            <a:xfrm>
              <a:off x="3097709" y="5325194"/>
              <a:ext cx="356260" cy="514545"/>
            </a:xfrm>
            <a:prstGeom prst="rect">
              <a:avLst/>
            </a:prstGeom>
            <a:solidFill>
              <a:schemeClr val="bg1"/>
            </a:solidFill>
            <a:ln w="25400">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b="1">
                <a:solidFill>
                  <a:schemeClr val="tx1"/>
                </a:solidFill>
              </a:endParaRPr>
            </a:p>
          </p:txBody>
        </p:sp>
      </p:grpSp>
      <p:grpSp>
        <p:nvGrpSpPr>
          <p:cNvPr id="115" name="グループ化 114">
            <a:extLst>
              <a:ext uri="{FF2B5EF4-FFF2-40B4-BE49-F238E27FC236}">
                <a16:creationId xmlns:a16="http://schemas.microsoft.com/office/drawing/2014/main" id="{B0333870-B78D-EA40-B06C-B20CBE02F023}"/>
              </a:ext>
            </a:extLst>
          </p:cNvPr>
          <p:cNvGrpSpPr/>
          <p:nvPr/>
        </p:nvGrpSpPr>
        <p:grpSpPr>
          <a:xfrm>
            <a:off x="7167141" y="5378478"/>
            <a:ext cx="1387663" cy="514545"/>
            <a:chOff x="2066306" y="5325194"/>
            <a:chExt cx="1387663" cy="514545"/>
          </a:xfrm>
        </p:grpSpPr>
        <p:sp>
          <p:nvSpPr>
            <p:cNvPr id="116" name="正方形/長方形 115">
              <a:extLst>
                <a:ext uri="{FF2B5EF4-FFF2-40B4-BE49-F238E27FC236}">
                  <a16:creationId xmlns:a16="http://schemas.microsoft.com/office/drawing/2014/main" id="{BCCF5E24-9071-1346-955D-3C6C5EAD4144}"/>
                </a:ext>
              </a:extLst>
            </p:cNvPr>
            <p:cNvSpPr/>
            <p:nvPr/>
          </p:nvSpPr>
          <p:spPr>
            <a:xfrm>
              <a:off x="2066306" y="5325194"/>
              <a:ext cx="356260" cy="514545"/>
            </a:xfrm>
            <a:prstGeom prst="rect">
              <a:avLst/>
            </a:prstGeom>
            <a:solidFill>
              <a:schemeClr val="bg1"/>
            </a:solidFill>
            <a:ln w="25400">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b="1">
                <a:solidFill>
                  <a:schemeClr val="tx1"/>
                </a:solidFill>
              </a:endParaRPr>
            </a:p>
          </p:txBody>
        </p:sp>
        <p:sp>
          <p:nvSpPr>
            <p:cNvPr id="117" name="正方形/長方形 116">
              <a:extLst>
                <a:ext uri="{FF2B5EF4-FFF2-40B4-BE49-F238E27FC236}">
                  <a16:creationId xmlns:a16="http://schemas.microsoft.com/office/drawing/2014/main" id="{DC9059CF-1C98-5E44-A484-790258DDC32F}"/>
                </a:ext>
              </a:extLst>
            </p:cNvPr>
            <p:cNvSpPr/>
            <p:nvPr/>
          </p:nvSpPr>
          <p:spPr>
            <a:xfrm>
              <a:off x="2404837" y="5325194"/>
              <a:ext cx="356260" cy="514545"/>
            </a:xfrm>
            <a:prstGeom prst="rect">
              <a:avLst/>
            </a:prstGeom>
            <a:solidFill>
              <a:schemeClr val="bg1"/>
            </a:solidFill>
            <a:ln w="25400">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b="1">
                <a:solidFill>
                  <a:schemeClr val="tx1"/>
                </a:solidFill>
              </a:endParaRPr>
            </a:p>
          </p:txBody>
        </p:sp>
        <p:sp>
          <p:nvSpPr>
            <p:cNvPr id="119" name="正方形/長方形 118">
              <a:extLst>
                <a:ext uri="{FF2B5EF4-FFF2-40B4-BE49-F238E27FC236}">
                  <a16:creationId xmlns:a16="http://schemas.microsoft.com/office/drawing/2014/main" id="{8EA58480-ADF2-4C45-9856-59C4234E9C15}"/>
                </a:ext>
              </a:extLst>
            </p:cNvPr>
            <p:cNvSpPr/>
            <p:nvPr/>
          </p:nvSpPr>
          <p:spPr>
            <a:xfrm>
              <a:off x="3097709" y="5325194"/>
              <a:ext cx="356260" cy="514545"/>
            </a:xfrm>
            <a:prstGeom prst="rect">
              <a:avLst/>
            </a:prstGeom>
            <a:solidFill>
              <a:srgbClr val="FFFF00"/>
            </a:solidFill>
            <a:ln w="25400">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b="1" dirty="0">
                  <a:solidFill>
                    <a:schemeClr val="tx1"/>
                  </a:solidFill>
                </a:rPr>
                <a:t>4</a:t>
              </a:r>
              <a:endParaRPr kumimoji="1" lang="ja-JP" altLang="en-US" b="1">
                <a:solidFill>
                  <a:schemeClr val="tx1"/>
                </a:solidFill>
              </a:endParaRPr>
            </a:p>
          </p:txBody>
        </p:sp>
      </p:grpSp>
      <p:cxnSp>
        <p:nvCxnSpPr>
          <p:cNvPr id="122" name="カギ線コネクタ 121">
            <a:extLst>
              <a:ext uri="{FF2B5EF4-FFF2-40B4-BE49-F238E27FC236}">
                <a16:creationId xmlns:a16="http://schemas.microsoft.com/office/drawing/2014/main" id="{27D3352A-708D-8E48-BE6C-76EF38FB4DAE}"/>
              </a:ext>
            </a:extLst>
          </p:cNvPr>
          <p:cNvCxnSpPr>
            <a:cxnSpLocks/>
            <a:stCxn id="114" idx="2"/>
            <a:endCxn id="119" idx="2"/>
          </p:cNvCxnSpPr>
          <p:nvPr/>
        </p:nvCxnSpPr>
        <p:spPr>
          <a:xfrm rot="5400000" flipH="1" flipV="1">
            <a:off x="7206243" y="4750798"/>
            <a:ext cx="28206" cy="2312656"/>
          </a:xfrm>
          <a:prstGeom prst="bentConnector3">
            <a:avLst>
              <a:gd name="adj1" fmla="val -810466"/>
            </a:avLst>
          </a:prstGeom>
          <a:ln w="34925">
            <a:solidFill>
              <a:srgbClr val="00B050"/>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104" name="乗算記号 103">
            <a:extLst>
              <a:ext uri="{FF2B5EF4-FFF2-40B4-BE49-F238E27FC236}">
                <a16:creationId xmlns:a16="http://schemas.microsoft.com/office/drawing/2014/main" id="{B2BBDAB4-255A-5B40-8757-466D1278EBF9}"/>
              </a:ext>
            </a:extLst>
          </p:cNvPr>
          <p:cNvSpPr/>
          <p:nvPr/>
        </p:nvSpPr>
        <p:spPr>
          <a:xfrm>
            <a:off x="6249910" y="5601202"/>
            <a:ext cx="1434468" cy="1434468"/>
          </a:xfrm>
          <a:prstGeom prst="mathMultiply">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rgbClr val="FF0000"/>
              </a:solidFill>
            </a:endParaRPr>
          </a:p>
        </p:txBody>
      </p:sp>
      <p:sp>
        <p:nvSpPr>
          <p:cNvPr id="108" name="正方形/長方形 107">
            <a:extLst>
              <a:ext uri="{FF2B5EF4-FFF2-40B4-BE49-F238E27FC236}">
                <a16:creationId xmlns:a16="http://schemas.microsoft.com/office/drawing/2014/main" id="{A685EEDB-121C-AB4C-B140-F86CE785692B}"/>
              </a:ext>
            </a:extLst>
          </p:cNvPr>
          <p:cNvSpPr/>
          <p:nvPr/>
        </p:nvSpPr>
        <p:spPr>
          <a:xfrm>
            <a:off x="1478720" y="5401274"/>
            <a:ext cx="356260" cy="514545"/>
          </a:xfrm>
          <a:prstGeom prst="rect">
            <a:avLst/>
          </a:prstGeom>
          <a:solidFill>
            <a:srgbClr val="FF0000"/>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b="1" dirty="0">
                <a:solidFill>
                  <a:schemeClr val="tx1"/>
                </a:solidFill>
              </a:rPr>
              <a:t>3</a:t>
            </a:r>
            <a:endParaRPr kumimoji="1" lang="ja-JP" altLang="en-US" b="1">
              <a:solidFill>
                <a:schemeClr val="tx1"/>
              </a:solidFill>
            </a:endParaRPr>
          </a:p>
        </p:txBody>
      </p:sp>
      <p:sp>
        <p:nvSpPr>
          <p:cNvPr id="106" name="正方形/長方形 105">
            <a:extLst>
              <a:ext uri="{FF2B5EF4-FFF2-40B4-BE49-F238E27FC236}">
                <a16:creationId xmlns:a16="http://schemas.microsoft.com/office/drawing/2014/main" id="{862F33E8-A7AB-9947-84CC-1CB305A60710}"/>
              </a:ext>
            </a:extLst>
          </p:cNvPr>
          <p:cNvSpPr/>
          <p:nvPr/>
        </p:nvSpPr>
        <p:spPr>
          <a:xfrm>
            <a:off x="785848" y="5401274"/>
            <a:ext cx="356260" cy="514545"/>
          </a:xfrm>
          <a:prstGeom prst="rect">
            <a:avLst/>
          </a:prstGeom>
          <a:solidFill>
            <a:srgbClr val="FF0000"/>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b="1" dirty="0">
                <a:solidFill>
                  <a:schemeClr val="tx1"/>
                </a:solidFill>
              </a:rPr>
              <a:t>1</a:t>
            </a:r>
            <a:endParaRPr kumimoji="1" lang="ja-JP" altLang="en-US" b="1">
              <a:solidFill>
                <a:schemeClr val="tx1"/>
              </a:solidFill>
            </a:endParaRPr>
          </a:p>
        </p:txBody>
      </p:sp>
      <p:sp>
        <p:nvSpPr>
          <p:cNvPr id="32" name="テキスト ボックス 31">
            <a:extLst>
              <a:ext uri="{FF2B5EF4-FFF2-40B4-BE49-F238E27FC236}">
                <a16:creationId xmlns:a16="http://schemas.microsoft.com/office/drawing/2014/main" id="{F050746B-6404-7545-BF2F-96FCF998F4FC}"/>
              </a:ext>
            </a:extLst>
          </p:cNvPr>
          <p:cNvSpPr txBox="1"/>
          <p:nvPr/>
        </p:nvSpPr>
        <p:spPr>
          <a:xfrm>
            <a:off x="2141880" y="5473880"/>
            <a:ext cx="530915" cy="369332"/>
          </a:xfrm>
          <a:prstGeom prst="rect">
            <a:avLst/>
          </a:prstGeom>
          <a:noFill/>
        </p:spPr>
        <p:txBody>
          <a:bodyPr wrap="none" rtlCol="0">
            <a:spAutoFit/>
          </a:bodyPr>
          <a:lstStyle/>
          <a:p>
            <a:r>
              <a:rPr kumimoji="1" lang="ja-JP" altLang="en-US" b="1"/>
              <a:t>・・・</a:t>
            </a:r>
          </a:p>
        </p:txBody>
      </p:sp>
      <p:sp>
        <p:nvSpPr>
          <p:cNvPr id="33" name="テキスト ボックス 32">
            <a:extLst>
              <a:ext uri="{FF2B5EF4-FFF2-40B4-BE49-F238E27FC236}">
                <a16:creationId xmlns:a16="http://schemas.microsoft.com/office/drawing/2014/main" id="{3B8A7CF2-C302-354D-82CC-98BECE0C9412}"/>
              </a:ext>
            </a:extLst>
          </p:cNvPr>
          <p:cNvSpPr txBox="1"/>
          <p:nvPr/>
        </p:nvSpPr>
        <p:spPr>
          <a:xfrm>
            <a:off x="6210456" y="5470508"/>
            <a:ext cx="530915" cy="369332"/>
          </a:xfrm>
          <a:prstGeom prst="rect">
            <a:avLst/>
          </a:prstGeom>
          <a:noFill/>
        </p:spPr>
        <p:txBody>
          <a:bodyPr wrap="none" rtlCol="0">
            <a:spAutoFit/>
          </a:bodyPr>
          <a:lstStyle/>
          <a:p>
            <a:r>
              <a:rPr kumimoji="1" lang="ja-JP" altLang="en-US" b="1"/>
              <a:t>・・・</a:t>
            </a:r>
          </a:p>
        </p:txBody>
      </p:sp>
      <p:sp>
        <p:nvSpPr>
          <p:cNvPr id="34" name="テキスト ボックス 33">
            <a:extLst>
              <a:ext uri="{FF2B5EF4-FFF2-40B4-BE49-F238E27FC236}">
                <a16:creationId xmlns:a16="http://schemas.microsoft.com/office/drawing/2014/main" id="{9DA27088-D4A3-7841-A74B-1797D38D4244}"/>
              </a:ext>
            </a:extLst>
          </p:cNvPr>
          <p:cNvSpPr txBox="1"/>
          <p:nvPr/>
        </p:nvSpPr>
        <p:spPr>
          <a:xfrm>
            <a:off x="8481885" y="5465516"/>
            <a:ext cx="530915" cy="369332"/>
          </a:xfrm>
          <a:prstGeom prst="rect">
            <a:avLst/>
          </a:prstGeom>
          <a:noFill/>
        </p:spPr>
        <p:txBody>
          <a:bodyPr wrap="none" rtlCol="0">
            <a:spAutoFit/>
          </a:bodyPr>
          <a:lstStyle/>
          <a:p>
            <a:r>
              <a:rPr kumimoji="1" lang="ja-JP" altLang="en-US" b="1"/>
              <a:t>・・・</a:t>
            </a:r>
          </a:p>
        </p:txBody>
      </p:sp>
    </p:spTree>
    <p:extLst>
      <p:ext uri="{BB962C8B-B14F-4D97-AF65-F5344CB8AC3E}">
        <p14:creationId xmlns:p14="http://schemas.microsoft.com/office/powerpoint/2010/main" val="27100602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7" presetClass="path" presetSubtype="0" accel="50000" decel="50000" fill="hold" grpId="0" nodeType="clickEffect">
                                  <p:stCondLst>
                                    <p:cond delay="0"/>
                                  </p:stCondLst>
                                  <p:childTnLst>
                                    <p:animMotion origin="layout" path="M -1.94444E-6 0 L 0.1184 0.04005 C 0.14323 0.04907 0.18038 0.05394 0.2191 0.05394 C 0.26337 0.05394 0.29879 0.04907 0.32361 0.04005 L 0.44236 0 " pathEditMode="relative" rAng="0" ptsTypes="AAAAA">
                                      <p:cBhvr>
                                        <p:cTn id="6" dur="2000" fill="hold"/>
                                        <p:tgtEl>
                                          <p:spTgt spid="106"/>
                                        </p:tgtEl>
                                        <p:attrNameLst>
                                          <p:attrName>ppt_x</p:attrName>
                                          <p:attrName>ppt_y</p:attrName>
                                        </p:attrNameLst>
                                      </p:cBhvr>
                                      <p:rCtr x="22118" y="2685"/>
                                    </p:animMotion>
                                  </p:childTnLst>
                                </p:cTn>
                              </p:par>
                            </p:childTnLst>
                          </p:cTn>
                        </p:par>
                        <p:par>
                          <p:cTn id="7" fill="hold">
                            <p:stCondLst>
                              <p:cond delay="2000"/>
                            </p:stCondLst>
                            <p:childTnLst>
                              <p:par>
                                <p:cTn id="8" presetID="10" presetClass="entr" presetSubtype="0" fill="hold" nodeType="afterEffect">
                                  <p:stCondLst>
                                    <p:cond delay="0"/>
                                  </p:stCondLst>
                                  <p:childTnLst>
                                    <p:set>
                                      <p:cBhvr>
                                        <p:cTn id="9" dur="1" fill="hold">
                                          <p:stCondLst>
                                            <p:cond delay="0"/>
                                          </p:stCondLst>
                                        </p:cTn>
                                        <p:tgtEl>
                                          <p:spTgt spid="110"/>
                                        </p:tgtEl>
                                        <p:attrNameLst>
                                          <p:attrName>style.visibility</p:attrName>
                                        </p:attrNameLst>
                                      </p:cBhvr>
                                      <p:to>
                                        <p:strVal val="visible"/>
                                      </p:to>
                                    </p:set>
                                    <p:animEffect transition="in" filter="fade">
                                      <p:cBhvr>
                                        <p:cTn id="10" dur="500"/>
                                        <p:tgtEl>
                                          <p:spTgt spid="110"/>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33"/>
                                        </p:tgtEl>
                                        <p:attrNameLst>
                                          <p:attrName>style.visibility</p:attrName>
                                        </p:attrNameLst>
                                      </p:cBhvr>
                                      <p:to>
                                        <p:strVal val="visible"/>
                                      </p:to>
                                    </p:set>
                                    <p:animEffect transition="in" filter="fade">
                                      <p:cBhvr>
                                        <p:cTn id="13" dur="500"/>
                                        <p:tgtEl>
                                          <p:spTgt spid="33"/>
                                        </p:tgtEl>
                                      </p:cBhvr>
                                    </p:animEffect>
                                  </p:childTnLst>
                                </p:cTn>
                              </p:par>
                            </p:childTnLst>
                          </p:cTn>
                        </p:par>
                      </p:childTnLst>
                    </p:cTn>
                  </p:par>
                  <p:par>
                    <p:cTn id="14" fill="hold">
                      <p:stCondLst>
                        <p:cond delay="indefinite"/>
                      </p:stCondLst>
                      <p:childTnLst>
                        <p:par>
                          <p:cTn id="15" fill="hold">
                            <p:stCondLst>
                              <p:cond delay="0"/>
                            </p:stCondLst>
                            <p:childTnLst>
                              <p:par>
                                <p:cTn id="16" presetID="37" presetClass="path" presetSubtype="0" accel="50000" decel="50000" fill="hold" grpId="0" nodeType="clickEffect">
                                  <p:stCondLst>
                                    <p:cond delay="0"/>
                                  </p:stCondLst>
                                  <p:childTnLst>
                                    <p:animMotion origin="layout" path="M 3.61111E-6 -0.00417 L 0.18628 0.03889 C 0.22534 0.04861 0.28402 0.05394 0.34496 0.05394 C 0.41441 0.05394 0.46996 0.04861 0.50902 0.03889 L 0.696 -0.00417 " pathEditMode="relative" rAng="0" ptsTypes="AAAAA">
                                      <p:cBhvr>
                                        <p:cTn id="17" dur="2000" fill="hold"/>
                                        <p:tgtEl>
                                          <p:spTgt spid="108"/>
                                        </p:tgtEl>
                                        <p:attrNameLst>
                                          <p:attrName>ppt_x</p:attrName>
                                          <p:attrName>ppt_y</p:attrName>
                                        </p:attrNameLst>
                                      </p:cBhvr>
                                      <p:rCtr x="34792" y="2894"/>
                                    </p:animMotion>
                                  </p:childTnLst>
                                </p:cTn>
                              </p:par>
                            </p:childTnLst>
                          </p:cTn>
                        </p:par>
                        <p:par>
                          <p:cTn id="18" fill="hold">
                            <p:stCondLst>
                              <p:cond delay="2000"/>
                            </p:stCondLst>
                            <p:childTnLst>
                              <p:par>
                                <p:cTn id="19" presetID="10" presetClass="entr" presetSubtype="0" fill="hold" nodeType="afterEffect">
                                  <p:stCondLst>
                                    <p:cond delay="0"/>
                                  </p:stCondLst>
                                  <p:childTnLst>
                                    <p:set>
                                      <p:cBhvr>
                                        <p:cTn id="20" dur="1" fill="hold">
                                          <p:stCondLst>
                                            <p:cond delay="0"/>
                                          </p:stCondLst>
                                        </p:cTn>
                                        <p:tgtEl>
                                          <p:spTgt spid="115"/>
                                        </p:tgtEl>
                                        <p:attrNameLst>
                                          <p:attrName>style.visibility</p:attrName>
                                        </p:attrNameLst>
                                      </p:cBhvr>
                                      <p:to>
                                        <p:strVal val="visible"/>
                                      </p:to>
                                    </p:set>
                                    <p:animEffect transition="in" filter="fade">
                                      <p:cBhvr>
                                        <p:cTn id="21" dur="500"/>
                                        <p:tgtEl>
                                          <p:spTgt spid="115"/>
                                        </p:tgtEl>
                                      </p:cBhvr>
                                    </p:animEffect>
                                  </p:childTnLst>
                                </p:cTn>
                              </p:par>
                              <p:par>
                                <p:cTn id="22" presetID="10" presetClass="entr" presetSubtype="0" fill="hold" grpId="0" nodeType="withEffect">
                                  <p:stCondLst>
                                    <p:cond delay="0"/>
                                  </p:stCondLst>
                                  <p:childTnLst>
                                    <p:set>
                                      <p:cBhvr>
                                        <p:cTn id="23" dur="1" fill="hold">
                                          <p:stCondLst>
                                            <p:cond delay="0"/>
                                          </p:stCondLst>
                                        </p:cTn>
                                        <p:tgtEl>
                                          <p:spTgt spid="34"/>
                                        </p:tgtEl>
                                        <p:attrNameLst>
                                          <p:attrName>style.visibility</p:attrName>
                                        </p:attrNameLst>
                                      </p:cBhvr>
                                      <p:to>
                                        <p:strVal val="visible"/>
                                      </p:to>
                                    </p:set>
                                    <p:animEffect transition="in" filter="fade">
                                      <p:cBhvr>
                                        <p:cTn id="24" dur="500"/>
                                        <p:tgtEl>
                                          <p:spTgt spid="34"/>
                                        </p:tgtEl>
                                      </p:cBhvr>
                                    </p:animEffect>
                                  </p:childTnLst>
                                </p:cTn>
                              </p:par>
                            </p:childTnLst>
                          </p:cTn>
                        </p:par>
                      </p:childTnLst>
                    </p:cTn>
                  </p:par>
                  <p:par>
                    <p:cTn id="25" fill="hold">
                      <p:stCondLst>
                        <p:cond delay="indefinite"/>
                      </p:stCondLst>
                      <p:childTnLst>
                        <p:par>
                          <p:cTn id="26" fill="hold">
                            <p:stCondLst>
                              <p:cond delay="0"/>
                            </p:stCondLst>
                            <p:childTnLst>
                              <p:par>
                                <p:cTn id="27" presetID="10" presetClass="entr" presetSubtype="0" fill="hold" nodeType="clickEffect">
                                  <p:stCondLst>
                                    <p:cond delay="0"/>
                                  </p:stCondLst>
                                  <p:childTnLst>
                                    <p:set>
                                      <p:cBhvr>
                                        <p:cTn id="28" dur="1" fill="hold">
                                          <p:stCondLst>
                                            <p:cond delay="0"/>
                                          </p:stCondLst>
                                        </p:cTn>
                                        <p:tgtEl>
                                          <p:spTgt spid="122"/>
                                        </p:tgtEl>
                                        <p:attrNameLst>
                                          <p:attrName>style.visibility</p:attrName>
                                        </p:attrNameLst>
                                      </p:cBhvr>
                                      <p:to>
                                        <p:strVal val="visible"/>
                                      </p:to>
                                    </p:set>
                                    <p:animEffect transition="in" filter="fade">
                                      <p:cBhvr>
                                        <p:cTn id="29" dur="500"/>
                                        <p:tgtEl>
                                          <p:spTgt spid="122"/>
                                        </p:tgtEl>
                                      </p:cBhvr>
                                    </p:animEffect>
                                  </p:childTnLst>
                                </p:cTn>
                              </p:par>
                              <p:par>
                                <p:cTn id="30" presetID="10" presetClass="entr" presetSubtype="0" fill="hold" grpId="0" nodeType="withEffect">
                                  <p:stCondLst>
                                    <p:cond delay="0"/>
                                  </p:stCondLst>
                                  <p:childTnLst>
                                    <p:set>
                                      <p:cBhvr>
                                        <p:cTn id="31" dur="1" fill="hold">
                                          <p:stCondLst>
                                            <p:cond delay="0"/>
                                          </p:stCondLst>
                                        </p:cTn>
                                        <p:tgtEl>
                                          <p:spTgt spid="103"/>
                                        </p:tgtEl>
                                        <p:attrNameLst>
                                          <p:attrName>style.visibility</p:attrName>
                                        </p:attrNameLst>
                                      </p:cBhvr>
                                      <p:to>
                                        <p:strVal val="visible"/>
                                      </p:to>
                                    </p:set>
                                    <p:animEffect transition="in" filter="fade">
                                      <p:cBhvr>
                                        <p:cTn id="32" dur="500"/>
                                        <p:tgtEl>
                                          <p:spTgt spid="103"/>
                                        </p:tgtEl>
                                      </p:cBhvr>
                                    </p:animEffect>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104"/>
                                        </p:tgtEl>
                                        <p:attrNameLst>
                                          <p:attrName>style.visibility</p:attrName>
                                        </p:attrNameLst>
                                      </p:cBhvr>
                                      <p:to>
                                        <p:strVal val="visible"/>
                                      </p:to>
                                    </p:set>
                                    <p:anim calcmode="lin" valueType="num">
                                      <p:cBhvr additive="base">
                                        <p:cTn id="37" dur="500" fill="hold"/>
                                        <p:tgtEl>
                                          <p:spTgt spid="104"/>
                                        </p:tgtEl>
                                        <p:attrNameLst>
                                          <p:attrName>ppt_x</p:attrName>
                                        </p:attrNameLst>
                                      </p:cBhvr>
                                      <p:tavLst>
                                        <p:tav tm="0">
                                          <p:val>
                                            <p:strVal val="#ppt_x"/>
                                          </p:val>
                                        </p:tav>
                                        <p:tav tm="100000">
                                          <p:val>
                                            <p:strVal val="#ppt_x"/>
                                          </p:val>
                                        </p:tav>
                                      </p:tavLst>
                                    </p:anim>
                                    <p:anim calcmode="lin" valueType="num">
                                      <p:cBhvr additive="base">
                                        <p:cTn id="38" dur="500" fill="hold"/>
                                        <p:tgtEl>
                                          <p:spTgt spid="10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3" grpId="0"/>
      <p:bldP spid="104" grpId="0" animBg="1"/>
      <p:bldP spid="108" grpId="0" animBg="1"/>
      <p:bldP spid="106" grpId="0" animBg="1"/>
      <p:bldP spid="33" grpId="0"/>
      <p:bldP spid="34"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F0CD389-73C5-8740-B6AB-78039DDF8ED3}"/>
              </a:ext>
            </a:extLst>
          </p:cNvPr>
          <p:cNvSpPr>
            <a:spLocks noGrp="1"/>
          </p:cNvSpPr>
          <p:nvPr>
            <p:ph type="title"/>
          </p:nvPr>
        </p:nvSpPr>
        <p:spPr/>
        <p:txBody>
          <a:bodyPr/>
          <a:lstStyle/>
          <a:p>
            <a:r>
              <a:rPr lang="en-US" altLang="ja-JP" dirty="0"/>
              <a:t>VM</a:t>
            </a:r>
            <a:r>
              <a:rPr lang="ja-JP" altLang="en-US"/>
              <a:t>の未使用メモリの追跡</a:t>
            </a:r>
          </a:p>
        </p:txBody>
      </p:sp>
      <p:sp>
        <p:nvSpPr>
          <p:cNvPr id="3" name="コンテンツ プレースホルダー 2">
            <a:extLst>
              <a:ext uri="{FF2B5EF4-FFF2-40B4-BE49-F238E27FC236}">
                <a16:creationId xmlns:a16="http://schemas.microsoft.com/office/drawing/2014/main" id="{C225ECBA-10EB-3246-AAC0-8EC2B4FE54BB}"/>
              </a:ext>
            </a:extLst>
          </p:cNvPr>
          <p:cNvSpPr>
            <a:spLocks noGrp="1"/>
          </p:cNvSpPr>
          <p:nvPr>
            <p:ph idx="1"/>
          </p:nvPr>
        </p:nvSpPr>
        <p:spPr>
          <a:xfrm>
            <a:off x="628650" y="1361683"/>
            <a:ext cx="7886700" cy="4351338"/>
          </a:xfrm>
        </p:spPr>
        <p:txBody>
          <a:bodyPr/>
          <a:lstStyle/>
          <a:p>
            <a:r>
              <a:rPr lang="en-US" altLang="ja-JP" dirty="0"/>
              <a:t>VM</a:t>
            </a:r>
            <a:r>
              <a:rPr lang="ja-JP" altLang="en-US"/>
              <a:t>の起動時から未使用メモリを追跡</a:t>
            </a:r>
            <a:endParaRPr lang="en-US" altLang="ja-JP" dirty="0"/>
          </a:p>
          <a:p>
            <a:pPr lvl="1"/>
            <a:r>
              <a:rPr lang="ja-JP" altLang="en-US"/>
              <a:t>起動</a:t>
            </a:r>
            <a:r>
              <a:rPr lang="ja-JP" altLang="en-US" dirty="0"/>
              <a:t>時はすべてのページ</a:t>
            </a:r>
            <a:r>
              <a:rPr lang="ja-JP" altLang="en-US"/>
              <a:t>が未使用</a:t>
            </a:r>
            <a:endParaRPr lang="en-US" altLang="ja-JP" dirty="0"/>
          </a:p>
          <a:p>
            <a:pPr lvl="1"/>
            <a:r>
              <a:rPr lang="ja-JP" altLang="en-US"/>
              <a:t>データが書き込まれると使用中になる</a:t>
            </a:r>
            <a:endParaRPr lang="en-US" altLang="ja-JP" dirty="0"/>
          </a:p>
          <a:p>
            <a:r>
              <a:rPr lang="ja-JP" altLang="en-US"/>
              <a:t>分割マイグレーション後にはメインホストにおいて　　　</a:t>
            </a:r>
            <a:r>
              <a:rPr lang="ja-JP" altLang="en-US" dirty="0"/>
              <a:t>　</a:t>
            </a:r>
            <a:r>
              <a:rPr lang="en-US" altLang="ja-JP" dirty="0"/>
              <a:t>VM</a:t>
            </a:r>
            <a:r>
              <a:rPr lang="ja-JP" altLang="en-US"/>
              <a:t>のメモリ使用状況を管理</a:t>
            </a:r>
            <a:endParaRPr lang="en-US" altLang="ja-JP" dirty="0"/>
          </a:p>
          <a:p>
            <a:pPr lvl="1"/>
            <a:r>
              <a:rPr lang="ja-JP" altLang="en-US"/>
              <a:t>サブホストについてもメインホストで管理</a:t>
            </a:r>
            <a:endParaRPr lang="en-US" altLang="ja-JP" dirty="0"/>
          </a:p>
        </p:txBody>
      </p:sp>
      <p:sp>
        <p:nvSpPr>
          <p:cNvPr id="5" name="スライド番号プレースホルダー 4">
            <a:extLst>
              <a:ext uri="{FF2B5EF4-FFF2-40B4-BE49-F238E27FC236}">
                <a16:creationId xmlns:a16="http://schemas.microsoft.com/office/drawing/2014/main" id="{9C008E27-A86A-B54B-83BF-6312A14473CE}"/>
              </a:ext>
            </a:extLst>
          </p:cNvPr>
          <p:cNvSpPr>
            <a:spLocks noGrp="1"/>
          </p:cNvSpPr>
          <p:nvPr>
            <p:ph type="sldNum" sz="quarter" idx="12"/>
          </p:nvPr>
        </p:nvSpPr>
        <p:spPr>
          <a:xfrm>
            <a:off x="7086600" y="6356351"/>
            <a:ext cx="2057400" cy="365125"/>
          </a:xfrm>
        </p:spPr>
        <p:txBody>
          <a:bodyPr/>
          <a:lstStyle/>
          <a:p>
            <a:fld id="{0A8AAA2D-9842-0044-AF36-3F48C3C39054}" type="slidenum">
              <a:rPr kumimoji="1" lang="ja-JP" altLang="en-US" smtClean="0"/>
              <a:t>9</a:t>
            </a:fld>
            <a:endParaRPr kumimoji="1" lang="ja-JP" altLang="en-US"/>
          </a:p>
        </p:txBody>
      </p:sp>
      <p:sp>
        <p:nvSpPr>
          <p:cNvPr id="58" name="角丸四角形 57">
            <a:extLst>
              <a:ext uri="{FF2B5EF4-FFF2-40B4-BE49-F238E27FC236}">
                <a16:creationId xmlns:a16="http://schemas.microsoft.com/office/drawing/2014/main" id="{D7C4D058-E2F7-7C42-88A5-557723316399}"/>
              </a:ext>
            </a:extLst>
          </p:cNvPr>
          <p:cNvSpPr/>
          <p:nvPr/>
        </p:nvSpPr>
        <p:spPr>
          <a:xfrm>
            <a:off x="799410" y="4767916"/>
            <a:ext cx="1996191" cy="1852055"/>
          </a:xfrm>
          <a:prstGeom prst="roundRect">
            <a:avLst/>
          </a:prstGeom>
          <a:no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latin typeface="+mn-ea"/>
            </a:endParaRPr>
          </a:p>
        </p:txBody>
      </p:sp>
      <p:sp>
        <p:nvSpPr>
          <p:cNvPr id="59" name="テキスト ボックス 58">
            <a:extLst>
              <a:ext uri="{FF2B5EF4-FFF2-40B4-BE49-F238E27FC236}">
                <a16:creationId xmlns:a16="http://schemas.microsoft.com/office/drawing/2014/main" id="{A2962BAF-226E-E44E-9F72-2ABF033EE2C3}"/>
              </a:ext>
            </a:extLst>
          </p:cNvPr>
          <p:cNvSpPr txBox="1"/>
          <p:nvPr/>
        </p:nvSpPr>
        <p:spPr>
          <a:xfrm>
            <a:off x="956711" y="4396828"/>
            <a:ext cx="1667444" cy="415498"/>
          </a:xfrm>
          <a:prstGeom prst="rect">
            <a:avLst/>
          </a:prstGeom>
          <a:noFill/>
        </p:spPr>
        <p:txBody>
          <a:bodyPr wrap="none" rtlCol="0">
            <a:spAutoFit/>
          </a:bodyPr>
          <a:lstStyle/>
          <a:p>
            <a:r>
              <a:rPr kumimoji="1" lang="ja-JP" altLang="en-US" sz="2100" b="1">
                <a:latin typeface="+mn-ea"/>
              </a:rPr>
              <a:t>移送元ホスト</a:t>
            </a:r>
          </a:p>
        </p:txBody>
      </p:sp>
      <p:sp>
        <p:nvSpPr>
          <p:cNvPr id="60" name="角丸四角形 59">
            <a:extLst>
              <a:ext uri="{FF2B5EF4-FFF2-40B4-BE49-F238E27FC236}">
                <a16:creationId xmlns:a16="http://schemas.microsoft.com/office/drawing/2014/main" id="{F1F727C5-2DFC-EA49-9626-27A3DF052B1A}"/>
              </a:ext>
            </a:extLst>
          </p:cNvPr>
          <p:cNvSpPr/>
          <p:nvPr/>
        </p:nvSpPr>
        <p:spPr>
          <a:xfrm>
            <a:off x="4491070" y="4761705"/>
            <a:ext cx="2043583" cy="1852055"/>
          </a:xfrm>
          <a:prstGeom prst="roundRect">
            <a:avLst/>
          </a:prstGeom>
          <a:no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latin typeface="+mn-ea"/>
            </a:endParaRPr>
          </a:p>
        </p:txBody>
      </p:sp>
      <p:sp>
        <p:nvSpPr>
          <p:cNvPr id="61" name="テキスト ボックス 60">
            <a:extLst>
              <a:ext uri="{FF2B5EF4-FFF2-40B4-BE49-F238E27FC236}">
                <a16:creationId xmlns:a16="http://schemas.microsoft.com/office/drawing/2014/main" id="{8946308B-A696-E54D-A567-9404E4DC8132}"/>
              </a:ext>
            </a:extLst>
          </p:cNvPr>
          <p:cNvSpPr txBox="1"/>
          <p:nvPr/>
        </p:nvSpPr>
        <p:spPr>
          <a:xfrm>
            <a:off x="4269130" y="4346391"/>
            <a:ext cx="2318263" cy="415498"/>
          </a:xfrm>
          <a:prstGeom prst="rect">
            <a:avLst/>
          </a:prstGeom>
          <a:noFill/>
        </p:spPr>
        <p:txBody>
          <a:bodyPr wrap="none" rtlCol="0">
            <a:spAutoFit/>
          </a:bodyPr>
          <a:lstStyle/>
          <a:p>
            <a:r>
              <a:rPr kumimoji="1" lang="ja-JP" altLang="en-US" sz="2100" b="1">
                <a:latin typeface="+mn-ea"/>
              </a:rPr>
              <a:t>移送先メインホスト</a:t>
            </a:r>
          </a:p>
        </p:txBody>
      </p:sp>
      <p:sp>
        <p:nvSpPr>
          <p:cNvPr id="64" name="角丸四角形 63">
            <a:extLst>
              <a:ext uri="{FF2B5EF4-FFF2-40B4-BE49-F238E27FC236}">
                <a16:creationId xmlns:a16="http://schemas.microsoft.com/office/drawing/2014/main" id="{5B20B2E6-3F89-A44D-B09E-44D6AB83C1EB}"/>
              </a:ext>
            </a:extLst>
          </p:cNvPr>
          <p:cNvSpPr/>
          <p:nvPr/>
        </p:nvSpPr>
        <p:spPr>
          <a:xfrm>
            <a:off x="6712458" y="4766124"/>
            <a:ext cx="1988585" cy="1852054"/>
          </a:xfrm>
          <a:prstGeom prst="roundRect">
            <a:avLst/>
          </a:prstGeom>
          <a:no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latin typeface="+mn-ea"/>
            </a:endParaRPr>
          </a:p>
        </p:txBody>
      </p:sp>
      <p:sp>
        <p:nvSpPr>
          <p:cNvPr id="65" name="テキスト ボックス 64">
            <a:extLst>
              <a:ext uri="{FF2B5EF4-FFF2-40B4-BE49-F238E27FC236}">
                <a16:creationId xmlns:a16="http://schemas.microsoft.com/office/drawing/2014/main" id="{279410D6-6A05-F24B-82F9-3B35D1C573D5}"/>
              </a:ext>
            </a:extLst>
          </p:cNvPr>
          <p:cNvSpPr txBox="1"/>
          <p:nvPr/>
        </p:nvSpPr>
        <p:spPr>
          <a:xfrm>
            <a:off x="6571972" y="4346391"/>
            <a:ext cx="2177199" cy="415498"/>
          </a:xfrm>
          <a:prstGeom prst="rect">
            <a:avLst/>
          </a:prstGeom>
          <a:noFill/>
        </p:spPr>
        <p:txBody>
          <a:bodyPr wrap="none" rtlCol="0">
            <a:spAutoFit/>
          </a:bodyPr>
          <a:lstStyle/>
          <a:p>
            <a:r>
              <a:rPr kumimoji="1" lang="ja-JP" altLang="en-US" sz="2100" b="1">
                <a:latin typeface="+mn-ea"/>
              </a:rPr>
              <a:t>移送先サブホスト</a:t>
            </a:r>
          </a:p>
        </p:txBody>
      </p:sp>
      <p:sp>
        <p:nvSpPr>
          <p:cNvPr id="66" name="テキスト ボックス 65">
            <a:extLst>
              <a:ext uri="{FF2B5EF4-FFF2-40B4-BE49-F238E27FC236}">
                <a16:creationId xmlns:a16="http://schemas.microsoft.com/office/drawing/2014/main" id="{320AEFA2-A9B9-6748-A71C-67AD062EE353}"/>
              </a:ext>
            </a:extLst>
          </p:cNvPr>
          <p:cNvSpPr txBox="1"/>
          <p:nvPr/>
        </p:nvSpPr>
        <p:spPr>
          <a:xfrm>
            <a:off x="1083715" y="5627208"/>
            <a:ext cx="1277914" cy="369332"/>
          </a:xfrm>
          <a:prstGeom prst="rect">
            <a:avLst/>
          </a:prstGeom>
          <a:noFill/>
        </p:spPr>
        <p:txBody>
          <a:bodyPr wrap="none" rtlCol="0">
            <a:spAutoFit/>
          </a:bodyPr>
          <a:lstStyle/>
          <a:p>
            <a:r>
              <a:rPr lang="en-US" altLang="ja-JP" dirty="0">
                <a:latin typeface="+mn-ea"/>
              </a:rPr>
              <a:t>VM</a:t>
            </a:r>
            <a:r>
              <a:rPr lang="ja-JP" altLang="en-US">
                <a:latin typeface="+mn-ea"/>
              </a:rPr>
              <a:t>のメモリ</a:t>
            </a:r>
            <a:endParaRPr kumimoji="1" lang="ja-JP" altLang="en-US">
              <a:latin typeface="+mn-ea"/>
            </a:endParaRPr>
          </a:p>
        </p:txBody>
      </p:sp>
      <p:sp>
        <p:nvSpPr>
          <p:cNvPr id="67" name="テキスト ボックス 66">
            <a:extLst>
              <a:ext uri="{FF2B5EF4-FFF2-40B4-BE49-F238E27FC236}">
                <a16:creationId xmlns:a16="http://schemas.microsoft.com/office/drawing/2014/main" id="{A49D28A6-25C5-7649-9D7B-A41D5B608CC7}"/>
              </a:ext>
            </a:extLst>
          </p:cNvPr>
          <p:cNvSpPr txBox="1"/>
          <p:nvPr/>
        </p:nvSpPr>
        <p:spPr>
          <a:xfrm>
            <a:off x="4765512" y="5673607"/>
            <a:ext cx="1277914" cy="369332"/>
          </a:xfrm>
          <a:prstGeom prst="rect">
            <a:avLst/>
          </a:prstGeom>
          <a:noFill/>
        </p:spPr>
        <p:txBody>
          <a:bodyPr wrap="none" rtlCol="0">
            <a:spAutoFit/>
          </a:bodyPr>
          <a:lstStyle/>
          <a:p>
            <a:r>
              <a:rPr lang="en-US" altLang="ja-JP" dirty="0">
                <a:latin typeface="+mn-ea"/>
              </a:rPr>
              <a:t>VM</a:t>
            </a:r>
            <a:r>
              <a:rPr lang="ja-JP" altLang="en-US">
                <a:latin typeface="+mn-ea"/>
              </a:rPr>
              <a:t>のメモリ</a:t>
            </a:r>
            <a:endParaRPr kumimoji="1" lang="ja-JP" altLang="en-US">
              <a:latin typeface="+mn-ea"/>
            </a:endParaRPr>
          </a:p>
        </p:txBody>
      </p:sp>
      <p:sp>
        <p:nvSpPr>
          <p:cNvPr id="70" name="スライド番号プレースホルダー 4">
            <a:extLst>
              <a:ext uri="{FF2B5EF4-FFF2-40B4-BE49-F238E27FC236}">
                <a16:creationId xmlns:a16="http://schemas.microsoft.com/office/drawing/2014/main" id="{1F5AF77E-338E-8C46-A584-F8226DB724C2}"/>
              </a:ext>
            </a:extLst>
          </p:cNvPr>
          <p:cNvSpPr txBox="1">
            <a:spLocks/>
          </p:cNvSpPr>
          <p:nvPr/>
        </p:nvSpPr>
        <p:spPr>
          <a:xfrm>
            <a:off x="7086600" y="6356351"/>
            <a:ext cx="2057400" cy="365125"/>
          </a:xfrm>
          <a:prstGeom prst="rect">
            <a:avLst/>
          </a:prstGeom>
        </p:spPr>
        <p:txBody>
          <a:bodyPr vert="horz" lIns="91440" tIns="45720" rIns="91440" bIns="45720" rtlCol="0" anchor="ctr"/>
          <a:lstStyle>
            <a:defPPr>
              <a:defRPr lang="ja-JP"/>
            </a:defPPr>
            <a:lvl1pPr marL="0" algn="r" defTabSz="914400" rtl="0" eaLnBrk="1" latinLnBrk="0" hangingPunct="1">
              <a:defRPr kumimoji="1" sz="2000" kern="1200">
                <a:solidFill>
                  <a:schemeClr val="tx1">
                    <a:tint val="75000"/>
                  </a:schemeClr>
                </a:solidFill>
                <a:latin typeface="+mn-ea"/>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fld id="{0A8AAA2D-9842-0044-AF36-3F48C3C39054}" type="slidenum">
              <a:rPr lang="ja-JP" altLang="en-US" smtClean="0"/>
              <a:pPr/>
              <a:t>9</a:t>
            </a:fld>
            <a:endParaRPr lang="ja-JP" altLang="en-US"/>
          </a:p>
        </p:txBody>
      </p:sp>
      <p:sp>
        <p:nvSpPr>
          <p:cNvPr id="71" name="正方形/長方形 70">
            <a:extLst>
              <a:ext uri="{FF2B5EF4-FFF2-40B4-BE49-F238E27FC236}">
                <a16:creationId xmlns:a16="http://schemas.microsoft.com/office/drawing/2014/main" id="{4B1EA9C9-585B-524B-93A3-BF3E5BA2D75C}"/>
              </a:ext>
            </a:extLst>
          </p:cNvPr>
          <p:cNvSpPr/>
          <p:nvPr/>
        </p:nvSpPr>
        <p:spPr>
          <a:xfrm>
            <a:off x="1317867" y="5972123"/>
            <a:ext cx="356260" cy="514545"/>
          </a:xfrm>
          <a:prstGeom prst="rect">
            <a:avLst/>
          </a:prstGeom>
          <a:solidFill>
            <a:srgbClr val="FFFF00"/>
          </a:solidFill>
          <a:ln w="38100">
            <a:solidFill>
              <a:schemeClr val="tx1"/>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b="1" dirty="0">
                <a:solidFill>
                  <a:schemeClr val="tx1"/>
                </a:solidFill>
              </a:rPr>
              <a:t>2</a:t>
            </a:r>
            <a:endParaRPr kumimoji="1" lang="ja-JP" altLang="en-US" b="1">
              <a:solidFill>
                <a:schemeClr val="tx1"/>
              </a:solidFill>
            </a:endParaRPr>
          </a:p>
        </p:txBody>
      </p:sp>
      <p:sp>
        <p:nvSpPr>
          <p:cNvPr id="72" name="正方形/長方形 71">
            <a:extLst>
              <a:ext uri="{FF2B5EF4-FFF2-40B4-BE49-F238E27FC236}">
                <a16:creationId xmlns:a16="http://schemas.microsoft.com/office/drawing/2014/main" id="{B5C802F7-4C6A-854D-8DAF-A60926355AA3}"/>
              </a:ext>
            </a:extLst>
          </p:cNvPr>
          <p:cNvSpPr/>
          <p:nvPr/>
        </p:nvSpPr>
        <p:spPr>
          <a:xfrm>
            <a:off x="2010739" y="5972123"/>
            <a:ext cx="356260" cy="514545"/>
          </a:xfrm>
          <a:prstGeom prst="rect">
            <a:avLst/>
          </a:prstGeom>
          <a:solidFill>
            <a:srgbClr val="FFFF00"/>
          </a:solidFill>
          <a:ln w="38100">
            <a:solidFill>
              <a:schemeClr val="tx1"/>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b="1" dirty="0">
                <a:solidFill>
                  <a:schemeClr val="tx1"/>
                </a:solidFill>
              </a:rPr>
              <a:t>4</a:t>
            </a:r>
            <a:endParaRPr kumimoji="1" lang="ja-JP" altLang="en-US" b="1">
              <a:solidFill>
                <a:schemeClr val="tx1"/>
              </a:solidFill>
            </a:endParaRPr>
          </a:p>
        </p:txBody>
      </p:sp>
      <p:grpSp>
        <p:nvGrpSpPr>
          <p:cNvPr id="73" name="グループ化 72">
            <a:extLst>
              <a:ext uri="{FF2B5EF4-FFF2-40B4-BE49-F238E27FC236}">
                <a16:creationId xmlns:a16="http://schemas.microsoft.com/office/drawing/2014/main" id="{C66D504A-EBC5-AB48-8B60-C923FBBE3D22}"/>
              </a:ext>
            </a:extLst>
          </p:cNvPr>
          <p:cNvGrpSpPr/>
          <p:nvPr/>
        </p:nvGrpSpPr>
        <p:grpSpPr>
          <a:xfrm>
            <a:off x="6890263" y="5555578"/>
            <a:ext cx="1387663" cy="514545"/>
            <a:chOff x="2066306" y="5325194"/>
            <a:chExt cx="1387663" cy="514545"/>
          </a:xfrm>
        </p:grpSpPr>
        <p:sp>
          <p:nvSpPr>
            <p:cNvPr id="74" name="正方形/長方形 73">
              <a:extLst>
                <a:ext uri="{FF2B5EF4-FFF2-40B4-BE49-F238E27FC236}">
                  <a16:creationId xmlns:a16="http://schemas.microsoft.com/office/drawing/2014/main" id="{072FF374-FBAC-644F-A79F-DA2F51945728}"/>
                </a:ext>
              </a:extLst>
            </p:cNvPr>
            <p:cNvSpPr/>
            <p:nvPr/>
          </p:nvSpPr>
          <p:spPr>
            <a:xfrm>
              <a:off x="2404837" y="5325194"/>
              <a:ext cx="356260" cy="514545"/>
            </a:xfrm>
            <a:prstGeom prst="rect">
              <a:avLst/>
            </a:prstGeom>
            <a:solidFill>
              <a:schemeClr val="bg1"/>
            </a:solidFill>
            <a:ln w="25400">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b="1">
                <a:solidFill>
                  <a:schemeClr val="tx1"/>
                </a:solidFill>
              </a:endParaRPr>
            </a:p>
          </p:txBody>
        </p:sp>
        <p:sp>
          <p:nvSpPr>
            <p:cNvPr id="75" name="正方形/長方形 74">
              <a:extLst>
                <a:ext uri="{FF2B5EF4-FFF2-40B4-BE49-F238E27FC236}">
                  <a16:creationId xmlns:a16="http://schemas.microsoft.com/office/drawing/2014/main" id="{23A2979E-920A-7846-B74D-3929B41A299E}"/>
                </a:ext>
              </a:extLst>
            </p:cNvPr>
            <p:cNvSpPr/>
            <p:nvPr/>
          </p:nvSpPr>
          <p:spPr>
            <a:xfrm>
              <a:off x="2066306" y="5325194"/>
              <a:ext cx="356260" cy="514545"/>
            </a:xfrm>
            <a:prstGeom prst="rect">
              <a:avLst/>
            </a:prstGeom>
            <a:solidFill>
              <a:schemeClr val="bg1"/>
            </a:solidFill>
            <a:ln w="25400">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b="1">
                <a:solidFill>
                  <a:schemeClr val="tx1"/>
                </a:solidFill>
              </a:endParaRPr>
            </a:p>
          </p:txBody>
        </p:sp>
        <p:sp>
          <p:nvSpPr>
            <p:cNvPr id="76" name="正方形/長方形 75">
              <a:extLst>
                <a:ext uri="{FF2B5EF4-FFF2-40B4-BE49-F238E27FC236}">
                  <a16:creationId xmlns:a16="http://schemas.microsoft.com/office/drawing/2014/main" id="{29F610AD-2B55-B642-90C7-8F90B58E2683}"/>
                </a:ext>
              </a:extLst>
            </p:cNvPr>
            <p:cNvSpPr/>
            <p:nvPr/>
          </p:nvSpPr>
          <p:spPr>
            <a:xfrm>
              <a:off x="3097709" y="5325194"/>
              <a:ext cx="356260" cy="514545"/>
            </a:xfrm>
            <a:prstGeom prst="rect">
              <a:avLst/>
            </a:prstGeom>
            <a:solidFill>
              <a:srgbClr val="FFFF00"/>
            </a:solidFill>
            <a:ln w="25400">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b="1" dirty="0">
                  <a:solidFill>
                    <a:schemeClr val="tx1"/>
                  </a:solidFill>
                </a:rPr>
                <a:t>4</a:t>
              </a:r>
              <a:endParaRPr kumimoji="1" lang="ja-JP" altLang="en-US" b="1">
                <a:solidFill>
                  <a:schemeClr val="tx1"/>
                </a:solidFill>
              </a:endParaRPr>
            </a:p>
          </p:txBody>
        </p:sp>
      </p:grpSp>
      <p:grpSp>
        <p:nvGrpSpPr>
          <p:cNvPr id="77" name="グループ化 76">
            <a:extLst>
              <a:ext uri="{FF2B5EF4-FFF2-40B4-BE49-F238E27FC236}">
                <a16:creationId xmlns:a16="http://schemas.microsoft.com/office/drawing/2014/main" id="{D2389860-579D-7543-80AF-9E7AFDE2E04C}"/>
              </a:ext>
            </a:extLst>
          </p:cNvPr>
          <p:cNvGrpSpPr/>
          <p:nvPr/>
        </p:nvGrpSpPr>
        <p:grpSpPr>
          <a:xfrm>
            <a:off x="5006896" y="5999491"/>
            <a:ext cx="1049132" cy="514545"/>
            <a:chOff x="2404837" y="5325194"/>
            <a:chExt cx="1049132" cy="514545"/>
          </a:xfrm>
        </p:grpSpPr>
        <p:sp>
          <p:nvSpPr>
            <p:cNvPr id="78" name="正方形/長方形 77">
              <a:extLst>
                <a:ext uri="{FF2B5EF4-FFF2-40B4-BE49-F238E27FC236}">
                  <a16:creationId xmlns:a16="http://schemas.microsoft.com/office/drawing/2014/main" id="{4F659240-0998-CB4F-9366-7DEBFCF279AF}"/>
                </a:ext>
              </a:extLst>
            </p:cNvPr>
            <p:cNvSpPr/>
            <p:nvPr/>
          </p:nvSpPr>
          <p:spPr>
            <a:xfrm>
              <a:off x="2759178" y="5325194"/>
              <a:ext cx="356260" cy="514545"/>
            </a:xfrm>
            <a:prstGeom prst="rect">
              <a:avLst/>
            </a:prstGeom>
            <a:solidFill>
              <a:schemeClr val="bg1"/>
            </a:solidFill>
            <a:ln w="25400">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b="1">
                <a:solidFill>
                  <a:schemeClr val="tx1"/>
                </a:solidFill>
              </a:endParaRPr>
            </a:p>
          </p:txBody>
        </p:sp>
        <p:sp>
          <p:nvSpPr>
            <p:cNvPr id="79" name="正方形/長方形 78">
              <a:extLst>
                <a:ext uri="{FF2B5EF4-FFF2-40B4-BE49-F238E27FC236}">
                  <a16:creationId xmlns:a16="http://schemas.microsoft.com/office/drawing/2014/main" id="{7415F250-BA54-F044-82CA-6E75C53DE76E}"/>
                </a:ext>
              </a:extLst>
            </p:cNvPr>
            <p:cNvSpPr/>
            <p:nvPr/>
          </p:nvSpPr>
          <p:spPr>
            <a:xfrm>
              <a:off x="2404837" y="5325194"/>
              <a:ext cx="356260" cy="514545"/>
            </a:xfrm>
            <a:prstGeom prst="rect">
              <a:avLst/>
            </a:prstGeom>
            <a:solidFill>
              <a:srgbClr val="FFFF00"/>
            </a:solidFill>
            <a:ln w="25400">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b="1" dirty="0">
                  <a:solidFill>
                    <a:schemeClr val="tx1"/>
                  </a:solidFill>
                </a:rPr>
                <a:t>2</a:t>
              </a:r>
              <a:endParaRPr kumimoji="1" lang="ja-JP" altLang="en-US" b="1">
                <a:solidFill>
                  <a:schemeClr val="tx1"/>
                </a:solidFill>
              </a:endParaRPr>
            </a:p>
          </p:txBody>
        </p:sp>
        <p:sp>
          <p:nvSpPr>
            <p:cNvPr id="80" name="正方形/長方形 79">
              <a:extLst>
                <a:ext uri="{FF2B5EF4-FFF2-40B4-BE49-F238E27FC236}">
                  <a16:creationId xmlns:a16="http://schemas.microsoft.com/office/drawing/2014/main" id="{FFD10ED8-82BD-E44E-B502-EAB0CDBF34EF}"/>
                </a:ext>
              </a:extLst>
            </p:cNvPr>
            <p:cNvSpPr/>
            <p:nvPr/>
          </p:nvSpPr>
          <p:spPr>
            <a:xfrm>
              <a:off x="3097709" y="5325194"/>
              <a:ext cx="356260" cy="514545"/>
            </a:xfrm>
            <a:prstGeom prst="rect">
              <a:avLst/>
            </a:prstGeom>
            <a:solidFill>
              <a:schemeClr val="bg1"/>
            </a:solidFill>
            <a:ln w="25400">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b="1">
                <a:solidFill>
                  <a:schemeClr val="tx1"/>
                </a:solidFill>
              </a:endParaRPr>
            </a:p>
          </p:txBody>
        </p:sp>
      </p:grpSp>
      <p:sp>
        <p:nvSpPr>
          <p:cNvPr id="81" name="テキスト ボックス 80">
            <a:extLst>
              <a:ext uri="{FF2B5EF4-FFF2-40B4-BE49-F238E27FC236}">
                <a16:creationId xmlns:a16="http://schemas.microsoft.com/office/drawing/2014/main" id="{D35A5333-F54F-914C-AF28-6C16FE639F60}"/>
              </a:ext>
            </a:extLst>
          </p:cNvPr>
          <p:cNvSpPr txBox="1"/>
          <p:nvPr/>
        </p:nvSpPr>
        <p:spPr>
          <a:xfrm>
            <a:off x="6712459" y="5142239"/>
            <a:ext cx="1277914" cy="369332"/>
          </a:xfrm>
          <a:prstGeom prst="rect">
            <a:avLst/>
          </a:prstGeom>
          <a:noFill/>
        </p:spPr>
        <p:txBody>
          <a:bodyPr wrap="none" rtlCol="0">
            <a:spAutoFit/>
          </a:bodyPr>
          <a:lstStyle/>
          <a:p>
            <a:r>
              <a:rPr lang="en-US" altLang="ja-JP" dirty="0">
                <a:latin typeface="+mn-ea"/>
              </a:rPr>
              <a:t>VM</a:t>
            </a:r>
            <a:r>
              <a:rPr lang="ja-JP" altLang="en-US">
                <a:latin typeface="+mn-ea"/>
              </a:rPr>
              <a:t>のメモリ</a:t>
            </a:r>
            <a:endParaRPr kumimoji="1" lang="ja-JP" altLang="en-US">
              <a:latin typeface="+mn-ea"/>
            </a:endParaRPr>
          </a:p>
        </p:txBody>
      </p:sp>
      <p:sp>
        <p:nvSpPr>
          <p:cNvPr id="93" name="正方形/長方形 92">
            <a:extLst>
              <a:ext uri="{FF2B5EF4-FFF2-40B4-BE49-F238E27FC236}">
                <a16:creationId xmlns:a16="http://schemas.microsoft.com/office/drawing/2014/main" id="{0B266CD5-7467-E441-ACC7-6DBA45C2CAE2}"/>
              </a:ext>
            </a:extLst>
          </p:cNvPr>
          <p:cNvSpPr/>
          <p:nvPr/>
        </p:nvSpPr>
        <p:spPr>
          <a:xfrm>
            <a:off x="979336" y="5972123"/>
            <a:ext cx="356260" cy="514545"/>
          </a:xfrm>
          <a:prstGeom prst="rect">
            <a:avLst/>
          </a:prstGeom>
          <a:solidFill>
            <a:srgbClr val="FF0000"/>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b="1" dirty="0">
                <a:solidFill>
                  <a:schemeClr val="tx1"/>
                </a:solidFill>
              </a:rPr>
              <a:t>1</a:t>
            </a:r>
            <a:endParaRPr kumimoji="1" lang="ja-JP" altLang="en-US" b="1">
              <a:solidFill>
                <a:schemeClr val="tx1"/>
              </a:solidFill>
            </a:endParaRPr>
          </a:p>
        </p:txBody>
      </p:sp>
      <p:sp>
        <p:nvSpPr>
          <p:cNvPr id="94" name="正方形/長方形 93">
            <a:extLst>
              <a:ext uri="{FF2B5EF4-FFF2-40B4-BE49-F238E27FC236}">
                <a16:creationId xmlns:a16="http://schemas.microsoft.com/office/drawing/2014/main" id="{EEF96313-8DFE-1949-876A-0E3AC1CDE106}"/>
              </a:ext>
            </a:extLst>
          </p:cNvPr>
          <p:cNvSpPr/>
          <p:nvPr/>
        </p:nvSpPr>
        <p:spPr>
          <a:xfrm>
            <a:off x="1672208" y="5972123"/>
            <a:ext cx="356260" cy="514545"/>
          </a:xfrm>
          <a:prstGeom prst="rect">
            <a:avLst/>
          </a:prstGeom>
          <a:solidFill>
            <a:srgbClr val="FFFF00"/>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b="1" dirty="0">
                <a:solidFill>
                  <a:schemeClr val="tx1"/>
                </a:solidFill>
              </a:rPr>
              <a:t>3</a:t>
            </a:r>
            <a:endParaRPr kumimoji="1" lang="ja-JP" altLang="en-US" b="1">
              <a:solidFill>
                <a:schemeClr val="tx1"/>
              </a:solidFill>
            </a:endParaRPr>
          </a:p>
        </p:txBody>
      </p:sp>
      <p:sp>
        <p:nvSpPr>
          <p:cNvPr id="95" name="正方形/長方形 94">
            <a:extLst>
              <a:ext uri="{FF2B5EF4-FFF2-40B4-BE49-F238E27FC236}">
                <a16:creationId xmlns:a16="http://schemas.microsoft.com/office/drawing/2014/main" id="{D4810117-7A9B-9D43-A783-5F4B6ED6A94D}"/>
              </a:ext>
            </a:extLst>
          </p:cNvPr>
          <p:cNvSpPr/>
          <p:nvPr/>
        </p:nvSpPr>
        <p:spPr>
          <a:xfrm>
            <a:off x="1670087" y="5972123"/>
            <a:ext cx="356260" cy="514545"/>
          </a:xfrm>
          <a:prstGeom prst="rect">
            <a:avLst/>
          </a:prstGeom>
          <a:solidFill>
            <a:srgbClr val="FF0000"/>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b="1" dirty="0">
                <a:solidFill>
                  <a:schemeClr val="tx1"/>
                </a:solidFill>
              </a:rPr>
              <a:t>3</a:t>
            </a:r>
            <a:endParaRPr kumimoji="1" lang="ja-JP" altLang="en-US" b="1">
              <a:solidFill>
                <a:schemeClr val="tx1"/>
              </a:solidFill>
            </a:endParaRPr>
          </a:p>
        </p:txBody>
      </p:sp>
      <p:sp>
        <p:nvSpPr>
          <p:cNvPr id="97" name="正方形/長方形 96">
            <a:extLst>
              <a:ext uri="{FF2B5EF4-FFF2-40B4-BE49-F238E27FC236}">
                <a16:creationId xmlns:a16="http://schemas.microsoft.com/office/drawing/2014/main" id="{020C91D7-2C8C-A74F-A72E-E27B45A656F3}"/>
              </a:ext>
            </a:extLst>
          </p:cNvPr>
          <p:cNvSpPr/>
          <p:nvPr/>
        </p:nvSpPr>
        <p:spPr>
          <a:xfrm>
            <a:off x="4657582" y="5999490"/>
            <a:ext cx="356260" cy="514545"/>
          </a:xfrm>
          <a:prstGeom prst="rect">
            <a:avLst/>
          </a:prstGeom>
          <a:solidFill>
            <a:srgbClr val="FF0000"/>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b="1" dirty="0">
                <a:solidFill>
                  <a:schemeClr val="tx1"/>
                </a:solidFill>
              </a:rPr>
              <a:t>1</a:t>
            </a:r>
            <a:endParaRPr kumimoji="1" lang="ja-JP" altLang="en-US" b="1">
              <a:solidFill>
                <a:schemeClr val="tx1"/>
              </a:solidFill>
            </a:endParaRPr>
          </a:p>
        </p:txBody>
      </p:sp>
      <p:sp>
        <p:nvSpPr>
          <p:cNvPr id="98" name="正方形/長方形 97">
            <a:extLst>
              <a:ext uri="{FF2B5EF4-FFF2-40B4-BE49-F238E27FC236}">
                <a16:creationId xmlns:a16="http://schemas.microsoft.com/office/drawing/2014/main" id="{5E1835C7-E84B-1B47-9AEE-4A92B3DDB470}"/>
              </a:ext>
            </a:extLst>
          </p:cNvPr>
          <p:cNvSpPr/>
          <p:nvPr/>
        </p:nvSpPr>
        <p:spPr>
          <a:xfrm>
            <a:off x="7574436" y="5555578"/>
            <a:ext cx="356260" cy="514545"/>
          </a:xfrm>
          <a:prstGeom prst="rect">
            <a:avLst/>
          </a:prstGeom>
          <a:solidFill>
            <a:srgbClr val="FF0000"/>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b="1" dirty="0">
                <a:solidFill>
                  <a:schemeClr val="tx1"/>
                </a:solidFill>
              </a:rPr>
              <a:t>3</a:t>
            </a:r>
            <a:endParaRPr kumimoji="1" lang="ja-JP" altLang="en-US" b="1">
              <a:solidFill>
                <a:schemeClr val="tx1"/>
              </a:solidFill>
            </a:endParaRPr>
          </a:p>
        </p:txBody>
      </p:sp>
      <p:sp>
        <p:nvSpPr>
          <p:cNvPr id="46" name="右矢印 98">
            <a:extLst>
              <a:ext uri="{FF2B5EF4-FFF2-40B4-BE49-F238E27FC236}">
                <a16:creationId xmlns:a16="http://schemas.microsoft.com/office/drawing/2014/main" id="{0D34AA62-6850-8346-B5FA-902148577A6E}"/>
              </a:ext>
            </a:extLst>
          </p:cNvPr>
          <p:cNvSpPr/>
          <p:nvPr/>
        </p:nvSpPr>
        <p:spPr>
          <a:xfrm>
            <a:off x="2920668" y="5358395"/>
            <a:ext cx="1378982" cy="605197"/>
          </a:xfrm>
          <a:prstGeom prst="rightArrow">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47" name="テキスト ボックス 99">
            <a:extLst>
              <a:ext uri="{FF2B5EF4-FFF2-40B4-BE49-F238E27FC236}">
                <a16:creationId xmlns:a16="http://schemas.microsoft.com/office/drawing/2014/main" id="{A51D8CA2-12DD-D449-86F9-A97F4F398AA3}"/>
              </a:ext>
            </a:extLst>
          </p:cNvPr>
          <p:cNvSpPr txBox="1"/>
          <p:nvPr/>
        </p:nvSpPr>
        <p:spPr>
          <a:xfrm>
            <a:off x="2765338" y="4907647"/>
            <a:ext cx="1836993" cy="369332"/>
          </a:xfrm>
          <a:prstGeom prst="rect">
            <a:avLst/>
          </a:prstGeom>
          <a:noFill/>
        </p:spPr>
        <p:txBody>
          <a:bodyPr wrap="square" rtlCol="0">
            <a:spAutoFit/>
          </a:bodyPr>
          <a:lstStyle/>
          <a:p>
            <a:r>
              <a:rPr kumimoji="1" lang="ja-JP" altLang="en-US">
                <a:latin typeface="+mn-ea"/>
              </a:rPr>
              <a:t>マイグレーション</a:t>
            </a:r>
          </a:p>
        </p:txBody>
      </p:sp>
      <p:sp>
        <p:nvSpPr>
          <p:cNvPr id="51" name="テキスト ボックス 50">
            <a:extLst>
              <a:ext uri="{FF2B5EF4-FFF2-40B4-BE49-F238E27FC236}">
                <a16:creationId xmlns:a16="http://schemas.microsoft.com/office/drawing/2014/main" id="{ADD2E03B-19AD-BD40-B34C-10261BACC38E}"/>
              </a:ext>
            </a:extLst>
          </p:cNvPr>
          <p:cNvSpPr txBox="1"/>
          <p:nvPr/>
        </p:nvSpPr>
        <p:spPr>
          <a:xfrm>
            <a:off x="2330481" y="6056938"/>
            <a:ext cx="530915" cy="369332"/>
          </a:xfrm>
          <a:prstGeom prst="rect">
            <a:avLst/>
          </a:prstGeom>
          <a:noFill/>
        </p:spPr>
        <p:txBody>
          <a:bodyPr wrap="none" rtlCol="0">
            <a:spAutoFit/>
          </a:bodyPr>
          <a:lstStyle/>
          <a:p>
            <a:r>
              <a:rPr kumimoji="1" lang="ja-JP" altLang="en-US" b="1"/>
              <a:t>・・・</a:t>
            </a:r>
          </a:p>
        </p:txBody>
      </p:sp>
      <p:sp>
        <p:nvSpPr>
          <p:cNvPr id="53" name="テキスト ボックス 52">
            <a:extLst>
              <a:ext uri="{FF2B5EF4-FFF2-40B4-BE49-F238E27FC236}">
                <a16:creationId xmlns:a16="http://schemas.microsoft.com/office/drawing/2014/main" id="{4ABC1374-3D8C-9D48-8345-D7B19BF787D5}"/>
              </a:ext>
            </a:extLst>
          </p:cNvPr>
          <p:cNvSpPr txBox="1"/>
          <p:nvPr/>
        </p:nvSpPr>
        <p:spPr>
          <a:xfrm>
            <a:off x="6016923" y="6083972"/>
            <a:ext cx="530915" cy="369332"/>
          </a:xfrm>
          <a:prstGeom prst="rect">
            <a:avLst/>
          </a:prstGeom>
          <a:noFill/>
        </p:spPr>
        <p:txBody>
          <a:bodyPr wrap="none" rtlCol="0">
            <a:spAutoFit/>
          </a:bodyPr>
          <a:lstStyle/>
          <a:p>
            <a:r>
              <a:rPr kumimoji="1" lang="ja-JP" altLang="en-US" b="1"/>
              <a:t>・・・</a:t>
            </a:r>
          </a:p>
        </p:txBody>
      </p:sp>
      <p:sp>
        <p:nvSpPr>
          <p:cNvPr id="54" name="テキスト ボックス 53">
            <a:extLst>
              <a:ext uri="{FF2B5EF4-FFF2-40B4-BE49-F238E27FC236}">
                <a16:creationId xmlns:a16="http://schemas.microsoft.com/office/drawing/2014/main" id="{F4BA0D89-EB2E-504E-AD2C-6439F90095F8}"/>
              </a:ext>
            </a:extLst>
          </p:cNvPr>
          <p:cNvSpPr txBox="1"/>
          <p:nvPr/>
        </p:nvSpPr>
        <p:spPr>
          <a:xfrm>
            <a:off x="8218256" y="5627208"/>
            <a:ext cx="530915" cy="369332"/>
          </a:xfrm>
          <a:prstGeom prst="rect">
            <a:avLst/>
          </a:prstGeom>
          <a:noFill/>
        </p:spPr>
        <p:txBody>
          <a:bodyPr wrap="none" rtlCol="0">
            <a:spAutoFit/>
          </a:bodyPr>
          <a:lstStyle/>
          <a:p>
            <a:r>
              <a:rPr kumimoji="1" lang="ja-JP" altLang="en-US" b="1"/>
              <a:t>・・・</a:t>
            </a:r>
          </a:p>
        </p:txBody>
      </p:sp>
      <p:sp>
        <p:nvSpPr>
          <p:cNvPr id="6" name="正方形/長方形 5">
            <a:extLst>
              <a:ext uri="{FF2B5EF4-FFF2-40B4-BE49-F238E27FC236}">
                <a16:creationId xmlns:a16="http://schemas.microsoft.com/office/drawing/2014/main" id="{A80E33B1-1D0B-EE45-8DBE-2F3E9DF363B1}"/>
              </a:ext>
            </a:extLst>
          </p:cNvPr>
          <p:cNvSpPr/>
          <p:nvPr/>
        </p:nvSpPr>
        <p:spPr>
          <a:xfrm>
            <a:off x="987552" y="5031561"/>
            <a:ext cx="1374077" cy="514229"/>
          </a:xfrm>
          <a:prstGeom prst="rect">
            <a:avLst/>
          </a:prstGeom>
          <a:solidFill>
            <a:schemeClr val="bg1"/>
          </a:solidFill>
          <a:ln w="317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a:solidFill>
                  <a:schemeClr val="tx1"/>
                </a:solidFill>
              </a:rPr>
              <a:t>メモリ使用状況</a:t>
            </a:r>
          </a:p>
        </p:txBody>
      </p:sp>
      <p:sp>
        <p:nvSpPr>
          <p:cNvPr id="62" name="正方形/長方形 61">
            <a:extLst>
              <a:ext uri="{FF2B5EF4-FFF2-40B4-BE49-F238E27FC236}">
                <a16:creationId xmlns:a16="http://schemas.microsoft.com/office/drawing/2014/main" id="{A36ADC56-AD9A-FE46-A093-5281FE8C13A9}"/>
              </a:ext>
            </a:extLst>
          </p:cNvPr>
          <p:cNvSpPr/>
          <p:nvPr/>
        </p:nvSpPr>
        <p:spPr>
          <a:xfrm>
            <a:off x="4674198" y="5037289"/>
            <a:ext cx="1374077" cy="514229"/>
          </a:xfrm>
          <a:prstGeom prst="rect">
            <a:avLst/>
          </a:prstGeom>
          <a:solidFill>
            <a:schemeClr val="bg1"/>
          </a:solidFill>
          <a:ln w="317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a:solidFill>
                  <a:schemeClr val="tx1"/>
                </a:solidFill>
              </a:rPr>
              <a:t>メモリ使用状況</a:t>
            </a:r>
          </a:p>
        </p:txBody>
      </p:sp>
      <p:sp>
        <p:nvSpPr>
          <p:cNvPr id="7" name="右矢印 6">
            <a:extLst>
              <a:ext uri="{FF2B5EF4-FFF2-40B4-BE49-F238E27FC236}">
                <a16:creationId xmlns:a16="http://schemas.microsoft.com/office/drawing/2014/main" id="{45BB9242-92C1-D146-9E16-2D05FB3B60CA}"/>
              </a:ext>
            </a:extLst>
          </p:cNvPr>
          <p:cNvSpPr/>
          <p:nvPr/>
        </p:nvSpPr>
        <p:spPr>
          <a:xfrm rot="15444883">
            <a:off x="1596758" y="5569800"/>
            <a:ext cx="387350" cy="334461"/>
          </a:xfrm>
          <a:prstGeom prst="rightArrow">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rgbClr val="FF0000"/>
              </a:solidFill>
            </a:endParaRPr>
          </a:p>
        </p:txBody>
      </p:sp>
    </p:spTree>
    <p:extLst>
      <p:ext uri="{BB962C8B-B14F-4D97-AF65-F5344CB8AC3E}">
        <p14:creationId xmlns:p14="http://schemas.microsoft.com/office/powerpoint/2010/main" val="33309293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95"/>
                                        </p:tgtEl>
                                        <p:attrNameLst>
                                          <p:attrName>style.visibility</p:attrName>
                                        </p:attrNameLst>
                                      </p:cBhvr>
                                      <p:to>
                                        <p:strVal val="visible"/>
                                      </p:to>
                                    </p:set>
                                    <p:animEffect transition="in" filter="fade">
                                      <p:cBhvr>
                                        <p:cTn id="7" dur="500"/>
                                        <p:tgtEl>
                                          <p:spTgt spid="95"/>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fade">
                                      <p:cBhvr>
                                        <p:cTn id="12" dur="500"/>
                                        <p:tgtEl>
                                          <p:spTgt spid="7"/>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67"/>
                                        </p:tgtEl>
                                        <p:attrNameLst>
                                          <p:attrName>style.visibility</p:attrName>
                                        </p:attrNameLst>
                                      </p:cBhvr>
                                      <p:to>
                                        <p:strVal val="visible"/>
                                      </p:to>
                                    </p:set>
                                    <p:animEffect transition="in" filter="fade">
                                      <p:cBhvr>
                                        <p:cTn id="17" dur="500"/>
                                        <p:tgtEl>
                                          <p:spTgt spid="67"/>
                                        </p:tgtEl>
                                      </p:cBhvr>
                                    </p:animEffect>
                                  </p:childTnLst>
                                </p:cTn>
                              </p:par>
                              <p:par>
                                <p:cTn id="18" presetID="10" presetClass="entr" presetSubtype="0" fill="hold" nodeType="withEffect">
                                  <p:stCondLst>
                                    <p:cond delay="0"/>
                                  </p:stCondLst>
                                  <p:childTnLst>
                                    <p:set>
                                      <p:cBhvr>
                                        <p:cTn id="19" dur="1" fill="hold">
                                          <p:stCondLst>
                                            <p:cond delay="0"/>
                                          </p:stCondLst>
                                        </p:cTn>
                                        <p:tgtEl>
                                          <p:spTgt spid="73"/>
                                        </p:tgtEl>
                                        <p:attrNameLst>
                                          <p:attrName>style.visibility</p:attrName>
                                        </p:attrNameLst>
                                      </p:cBhvr>
                                      <p:to>
                                        <p:strVal val="visible"/>
                                      </p:to>
                                    </p:set>
                                    <p:animEffect transition="in" filter="fade">
                                      <p:cBhvr>
                                        <p:cTn id="20" dur="500"/>
                                        <p:tgtEl>
                                          <p:spTgt spid="73"/>
                                        </p:tgtEl>
                                      </p:cBhvr>
                                    </p:animEffect>
                                  </p:childTnLst>
                                </p:cTn>
                              </p:par>
                              <p:par>
                                <p:cTn id="21" presetID="10" presetClass="entr" presetSubtype="0" fill="hold" nodeType="withEffect">
                                  <p:stCondLst>
                                    <p:cond delay="0"/>
                                  </p:stCondLst>
                                  <p:childTnLst>
                                    <p:set>
                                      <p:cBhvr>
                                        <p:cTn id="22" dur="1" fill="hold">
                                          <p:stCondLst>
                                            <p:cond delay="0"/>
                                          </p:stCondLst>
                                        </p:cTn>
                                        <p:tgtEl>
                                          <p:spTgt spid="77"/>
                                        </p:tgtEl>
                                        <p:attrNameLst>
                                          <p:attrName>style.visibility</p:attrName>
                                        </p:attrNameLst>
                                      </p:cBhvr>
                                      <p:to>
                                        <p:strVal val="visible"/>
                                      </p:to>
                                    </p:set>
                                    <p:animEffect transition="in" filter="fade">
                                      <p:cBhvr>
                                        <p:cTn id="23" dur="500"/>
                                        <p:tgtEl>
                                          <p:spTgt spid="77"/>
                                        </p:tgtEl>
                                      </p:cBhvr>
                                    </p:animEffect>
                                  </p:childTnLst>
                                </p:cTn>
                              </p:par>
                              <p:par>
                                <p:cTn id="24" presetID="10" presetClass="entr" presetSubtype="0" fill="hold" grpId="0" nodeType="withEffect">
                                  <p:stCondLst>
                                    <p:cond delay="0"/>
                                  </p:stCondLst>
                                  <p:childTnLst>
                                    <p:set>
                                      <p:cBhvr>
                                        <p:cTn id="25" dur="1" fill="hold">
                                          <p:stCondLst>
                                            <p:cond delay="0"/>
                                          </p:stCondLst>
                                        </p:cTn>
                                        <p:tgtEl>
                                          <p:spTgt spid="81"/>
                                        </p:tgtEl>
                                        <p:attrNameLst>
                                          <p:attrName>style.visibility</p:attrName>
                                        </p:attrNameLst>
                                      </p:cBhvr>
                                      <p:to>
                                        <p:strVal val="visible"/>
                                      </p:to>
                                    </p:set>
                                    <p:animEffect transition="in" filter="fade">
                                      <p:cBhvr>
                                        <p:cTn id="26" dur="500"/>
                                        <p:tgtEl>
                                          <p:spTgt spid="81"/>
                                        </p:tgtEl>
                                      </p:cBhvr>
                                    </p:animEffect>
                                  </p:childTnLst>
                                </p:cTn>
                              </p:par>
                              <p:par>
                                <p:cTn id="27" presetID="10" presetClass="entr" presetSubtype="0" fill="hold" grpId="0" nodeType="withEffect">
                                  <p:stCondLst>
                                    <p:cond delay="0"/>
                                  </p:stCondLst>
                                  <p:childTnLst>
                                    <p:set>
                                      <p:cBhvr>
                                        <p:cTn id="28" dur="1" fill="hold">
                                          <p:stCondLst>
                                            <p:cond delay="0"/>
                                          </p:stCondLst>
                                        </p:cTn>
                                        <p:tgtEl>
                                          <p:spTgt spid="97"/>
                                        </p:tgtEl>
                                        <p:attrNameLst>
                                          <p:attrName>style.visibility</p:attrName>
                                        </p:attrNameLst>
                                      </p:cBhvr>
                                      <p:to>
                                        <p:strVal val="visible"/>
                                      </p:to>
                                    </p:set>
                                    <p:animEffect transition="in" filter="fade">
                                      <p:cBhvr>
                                        <p:cTn id="29" dur="500"/>
                                        <p:tgtEl>
                                          <p:spTgt spid="97"/>
                                        </p:tgtEl>
                                      </p:cBhvr>
                                    </p:animEffect>
                                  </p:childTnLst>
                                </p:cTn>
                              </p:par>
                              <p:par>
                                <p:cTn id="30" presetID="10" presetClass="entr" presetSubtype="0" fill="hold" grpId="0" nodeType="withEffect">
                                  <p:stCondLst>
                                    <p:cond delay="0"/>
                                  </p:stCondLst>
                                  <p:childTnLst>
                                    <p:set>
                                      <p:cBhvr>
                                        <p:cTn id="31" dur="1" fill="hold">
                                          <p:stCondLst>
                                            <p:cond delay="0"/>
                                          </p:stCondLst>
                                        </p:cTn>
                                        <p:tgtEl>
                                          <p:spTgt spid="98"/>
                                        </p:tgtEl>
                                        <p:attrNameLst>
                                          <p:attrName>style.visibility</p:attrName>
                                        </p:attrNameLst>
                                      </p:cBhvr>
                                      <p:to>
                                        <p:strVal val="visible"/>
                                      </p:to>
                                    </p:set>
                                    <p:animEffect transition="in" filter="fade">
                                      <p:cBhvr>
                                        <p:cTn id="32" dur="500"/>
                                        <p:tgtEl>
                                          <p:spTgt spid="98"/>
                                        </p:tgtEl>
                                      </p:cBhvr>
                                    </p:animEffect>
                                  </p:childTnLst>
                                </p:cTn>
                              </p:par>
                              <p:par>
                                <p:cTn id="33" presetID="10" presetClass="entr" presetSubtype="0" fill="hold" grpId="0" nodeType="withEffect">
                                  <p:stCondLst>
                                    <p:cond delay="0"/>
                                  </p:stCondLst>
                                  <p:childTnLst>
                                    <p:set>
                                      <p:cBhvr>
                                        <p:cTn id="34" dur="1" fill="hold">
                                          <p:stCondLst>
                                            <p:cond delay="0"/>
                                          </p:stCondLst>
                                        </p:cTn>
                                        <p:tgtEl>
                                          <p:spTgt spid="53"/>
                                        </p:tgtEl>
                                        <p:attrNameLst>
                                          <p:attrName>style.visibility</p:attrName>
                                        </p:attrNameLst>
                                      </p:cBhvr>
                                      <p:to>
                                        <p:strVal val="visible"/>
                                      </p:to>
                                    </p:set>
                                    <p:animEffect transition="in" filter="fade">
                                      <p:cBhvr>
                                        <p:cTn id="35" dur="500"/>
                                        <p:tgtEl>
                                          <p:spTgt spid="53"/>
                                        </p:tgtEl>
                                      </p:cBhvr>
                                    </p:animEffect>
                                  </p:childTnLst>
                                </p:cTn>
                              </p:par>
                              <p:par>
                                <p:cTn id="36" presetID="10" presetClass="entr" presetSubtype="0" fill="hold" grpId="0" nodeType="withEffect">
                                  <p:stCondLst>
                                    <p:cond delay="0"/>
                                  </p:stCondLst>
                                  <p:childTnLst>
                                    <p:set>
                                      <p:cBhvr>
                                        <p:cTn id="37" dur="1" fill="hold">
                                          <p:stCondLst>
                                            <p:cond delay="0"/>
                                          </p:stCondLst>
                                        </p:cTn>
                                        <p:tgtEl>
                                          <p:spTgt spid="54"/>
                                        </p:tgtEl>
                                        <p:attrNameLst>
                                          <p:attrName>style.visibility</p:attrName>
                                        </p:attrNameLst>
                                      </p:cBhvr>
                                      <p:to>
                                        <p:strVal val="visible"/>
                                      </p:to>
                                    </p:set>
                                    <p:animEffect transition="in" filter="fade">
                                      <p:cBhvr>
                                        <p:cTn id="38" dur="500"/>
                                        <p:tgtEl>
                                          <p:spTgt spid="54"/>
                                        </p:tgtEl>
                                      </p:cBhvr>
                                    </p:animEffect>
                                  </p:childTnLst>
                                </p:cTn>
                              </p:par>
                              <p:par>
                                <p:cTn id="39" presetID="10" presetClass="entr" presetSubtype="0" fill="hold" grpId="0" nodeType="withEffect">
                                  <p:stCondLst>
                                    <p:cond delay="0"/>
                                  </p:stCondLst>
                                  <p:childTnLst>
                                    <p:set>
                                      <p:cBhvr>
                                        <p:cTn id="40" dur="1" fill="hold">
                                          <p:stCondLst>
                                            <p:cond delay="0"/>
                                          </p:stCondLst>
                                        </p:cTn>
                                        <p:tgtEl>
                                          <p:spTgt spid="62"/>
                                        </p:tgtEl>
                                        <p:attrNameLst>
                                          <p:attrName>style.visibility</p:attrName>
                                        </p:attrNameLst>
                                      </p:cBhvr>
                                      <p:to>
                                        <p:strVal val="visible"/>
                                      </p:to>
                                    </p:set>
                                    <p:animEffect transition="in" filter="fade">
                                      <p:cBhvr>
                                        <p:cTn id="41" dur="500"/>
                                        <p:tgtEl>
                                          <p:spTgt spid="6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7" grpId="0"/>
      <p:bldP spid="81" grpId="0"/>
      <p:bldP spid="95" grpId="0" animBg="1"/>
      <p:bldP spid="97" grpId="0" animBg="1"/>
      <p:bldP spid="98" grpId="0" animBg="1"/>
      <p:bldP spid="53" grpId="0"/>
      <p:bldP spid="54" grpId="0"/>
      <p:bldP spid="62" grpId="0" animBg="1"/>
      <p:bldP spid="7" grpId="0" animBg="1"/>
    </p:bldLst>
  </p:timing>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Garamond">
      <a:majorFont>
        <a:latin typeface="Garamond" panose="02020404030301010803"/>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Garamond" panose="02020404030301010803"/>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bg1"/>
        </a:solidFill>
        <a:ln>
          <a:solidFill>
            <a:srgbClr val="FF0000"/>
          </a:solidFill>
        </a:ln>
      </a:spPr>
      <a:bodyPr rtlCol="0" anchor="ctr"/>
      <a:lstStyle>
        <a:defPPr algn="ctr">
          <a:defRPr kumimoji="1">
            <a:solidFill>
              <a:srgbClr val="FF0000"/>
            </a:solidFill>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20443</TotalTime>
  <Words>2307</Words>
  <Application>Microsoft Macintosh PowerPoint</Application>
  <PresentationFormat>画面に合わせる (4:3)</PresentationFormat>
  <Paragraphs>510</Paragraphs>
  <Slides>26</Slides>
  <Notes>21</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26</vt:i4>
      </vt:variant>
    </vt:vector>
  </HeadingPairs>
  <TitlesOfParts>
    <vt:vector size="33" baseType="lpstr">
      <vt:lpstr>ＭＳ Ｐゴシック</vt:lpstr>
      <vt:lpstr>游ゴシック</vt:lpstr>
      <vt:lpstr>Arial</vt:lpstr>
      <vt:lpstr>Courier New</vt:lpstr>
      <vt:lpstr>Garamond</vt:lpstr>
      <vt:lpstr>Wingdings</vt:lpstr>
      <vt:lpstr>Office テーマ</vt:lpstr>
      <vt:lpstr>PowerPoint プレゼンテーション</vt:lpstr>
      <vt:lpstr>大容量メモリを持つVM</vt:lpstr>
      <vt:lpstr>VMマイグレーション</vt:lpstr>
      <vt:lpstr>分割マイグレーション [Suetake et al.'18]</vt:lpstr>
      <vt:lpstr>リモートページング</vt:lpstr>
      <vt:lpstr>未使用メモリの存在</vt:lpstr>
      <vt:lpstr>不要なメモリ転送</vt:lpstr>
      <vt:lpstr>提案：FCtrans</vt:lpstr>
      <vt:lpstr>VMの未使用メモリの追跡</vt:lpstr>
      <vt:lpstr>リモートページングの最適化</vt:lpstr>
      <vt:lpstr>分割マイグレーションの最適化</vt:lpstr>
      <vt:lpstr>OSが解放したメモリの考慮</vt:lpstr>
      <vt:lpstr>実装</vt:lpstr>
      <vt:lpstr>使用ビットマップ</vt:lpstr>
      <vt:lpstr>分割マイグレーションの拡張</vt:lpstr>
      <vt:lpstr>ページインの最適化</vt:lpstr>
      <vt:lpstr>ページアウトの最適化</vt:lpstr>
      <vt:lpstr>VMとOSのメモリ管理情報の統合</vt:lpstr>
      <vt:lpstr>透過的なOSデータの取得</vt:lpstr>
      <vt:lpstr>実験</vt:lpstr>
      <vt:lpstr>リモートページング性能</vt:lpstr>
      <vt:lpstr>マイグレーション性能</vt:lpstr>
      <vt:lpstr>未使用状態に戻されたメモリ量</vt:lpstr>
      <vt:lpstr>メモリ追跡のオーバヘッド</vt:lpstr>
      <vt:lpstr>関連研究</vt:lpstr>
      <vt:lpstr>まとめ</vt:lpstr>
    </vt:vector>
  </TitlesOfParts>
  <Company/>
  <LinksUpToDate>false</LinksUpToDate>
  <SharedDoc>false</SharedDoc>
  <HyperlinksChanged>false</HyperlinksChanged>
  <AppVersion>16.0012</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複数ホストにまたがって 実行されるVMの高速化</dc:title>
  <dc:creator>Microsoft Office ユーザー</dc:creator>
  <cp:lastModifiedBy>Microsoft Office ユーザー</cp:lastModifiedBy>
  <cp:revision>353</cp:revision>
  <dcterms:created xsi:type="dcterms:W3CDTF">2018-09-17T17:34:38Z</dcterms:created>
  <dcterms:modified xsi:type="dcterms:W3CDTF">2019-05-31T03:04:47Z</dcterms:modified>
</cp:coreProperties>
</file>