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57" r:id="rId3"/>
    <p:sldId id="289" r:id="rId4"/>
    <p:sldId id="290" r:id="rId5"/>
    <p:sldId id="278" r:id="rId6"/>
    <p:sldId id="261" r:id="rId7"/>
    <p:sldId id="262" r:id="rId8"/>
    <p:sldId id="286" r:id="rId9"/>
    <p:sldId id="264" r:id="rId10"/>
    <p:sldId id="265" r:id="rId11"/>
    <p:sldId id="266" r:id="rId12"/>
    <p:sldId id="280" r:id="rId13"/>
    <p:sldId id="268" r:id="rId14"/>
    <p:sldId id="282" r:id="rId15"/>
    <p:sldId id="269" r:id="rId16"/>
    <p:sldId id="292" r:id="rId17"/>
    <p:sldId id="293" r:id="rId18"/>
  </p:sldIdLst>
  <p:sldSz cx="9144000" cy="6858000" type="screen4x3"/>
  <p:notesSz cx="6858000" cy="9144000"/>
  <p:defaultTextStyle>
    <a:defPPr lvl="0">
      <a:defRPr lang="ja-JP"/>
    </a:defPPr>
    <a:lvl1pPr marL="0" lvl="0" algn="l" defTabSz="914400" rtl="0" eaLnBrk="1" latinLnBrk="0" hangingPunct="1">
      <a:defRPr kumimoji="1" sz="1800" kern="1200">
        <a:solidFill>
          <a:schemeClr val="tx1"/>
        </a:solidFill>
        <a:latin typeface="+mn-lt"/>
        <a:ea typeface="+mn-ea"/>
        <a:cs typeface="+mn-cs"/>
      </a:defRPr>
    </a:lvl1pPr>
    <a:lvl2pPr marL="457200" lvl="1" algn="l" defTabSz="914400" rtl="0" eaLnBrk="1" latinLnBrk="0" hangingPunct="1">
      <a:defRPr kumimoji="1" sz="1800" kern="1200">
        <a:solidFill>
          <a:schemeClr val="tx1"/>
        </a:solidFill>
        <a:latin typeface="+mn-lt"/>
        <a:ea typeface="+mn-ea"/>
        <a:cs typeface="+mn-cs"/>
      </a:defRPr>
    </a:lvl2pPr>
    <a:lvl3pPr marL="914400" lvl="2" algn="l" defTabSz="914400" rtl="0" eaLnBrk="1" latinLnBrk="0" hangingPunct="1">
      <a:defRPr kumimoji="1" sz="1800" kern="1200">
        <a:solidFill>
          <a:schemeClr val="tx1"/>
        </a:solidFill>
        <a:latin typeface="+mn-lt"/>
        <a:ea typeface="+mn-ea"/>
        <a:cs typeface="+mn-cs"/>
      </a:defRPr>
    </a:lvl3pPr>
    <a:lvl4pPr marL="1371600" lvl="3" algn="l" defTabSz="914400" rtl="0" eaLnBrk="1" latinLnBrk="0" hangingPunct="1">
      <a:defRPr kumimoji="1" sz="1800" kern="1200">
        <a:solidFill>
          <a:schemeClr val="tx1"/>
        </a:solidFill>
        <a:latin typeface="+mn-lt"/>
        <a:ea typeface="+mn-ea"/>
        <a:cs typeface="+mn-cs"/>
      </a:defRPr>
    </a:lvl4pPr>
    <a:lvl5pPr marL="1828800" lvl="4" algn="l" defTabSz="914400" rtl="0" eaLnBrk="1" latinLnBrk="0" hangingPunct="1">
      <a:defRPr kumimoji="1" sz="1800" kern="1200">
        <a:solidFill>
          <a:schemeClr val="tx1"/>
        </a:solidFill>
        <a:latin typeface="+mn-lt"/>
        <a:ea typeface="+mn-ea"/>
        <a:cs typeface="+mn-cs"/>
      </a:defRPr>
    </a:lvl5pPr>
    <a:lvl6pPr marL="2286000" lvl="5" algn="l" defTabSz="914400" rtl="0" eaLnBrk="1" latinLnBrk="0" hangingPunct="1">
      <a:defRPr kumimoji="1" sz="1800" kern="1200">
        <a:solidFill>
          <a:schemeClr val="tx1"/>
        </a:solidFill>
        <a:latin typeface="+mn-lt"/>
        <a:ea typeface="+mn-ea"/>
        <a:cs typeface="+mn-cs"/>
      </a:defRPr>
    </a:lvl6pPr>
    <a:lvl7pPr marL="2743200" lvl="6" algn="l" defTabSz="914400" rtl="0" eaLnBrk="1" latinLnBrk="0" hangingPunct="1">
      <a:defRPr kumimoji="1" sz="1800" kern="1200">
        <a:solidFill>
          <a:schemeClr val="tx1"/>
        </a:solidFill>
        <a:latin typeface="+mn-lt"/>
        <a:ea typeface="+mn-ea"/>
        <a:cs typeface="+mn-cs"/>
      </a:defRPr>
    </a:lvl7pPr>
    <a:lvl8pPr marL="3200400" lvl="7" algn="l" defTabSz="914400" rtl="0" eaLnBrk="1" latinLnBrk="0" hangingPunct="1">
      <a:defRPr kumimoji="1" sz="1800" kern="1200">
        <a:solidFill>
          <a:schemeClr val="tx1"/>
        </a:solidFill>
        <a:latin typeface="+mn-lt"/>
        <a:ea typeface="+mn-ea"/>
        <a:cs typeface="+mn-cs"/>
      </a:defRPr>
    </a:lvl8pPr>
    <a:lvl9pPr marL="3657600" lvl="8"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ito"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E58D"/>
    <a:srgbClr val="AEC3FF"/>
    <a:srgbClr val="9FD2FF"/>
    <a:srgbClr val="FFAB83"/>
    <a:srgbClr val="F28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49" autoAdjust="0"/>
    <p:restoredTop sz="96334" autoAdjust="0"/>
  </p:normalViewPr>
  <p:slideViewPr>
    <p:cSldViewPr snapToGrid="0">
      <p:cViewPr>
        <p:scale>
          <a:sx n="115" d="100"/>
          <a:sy n="115" d="100"/>
        </p:scale>
        <p:origin x="1456" y="4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murata_tokito/Dropbox/&#35542;&#25991;/&#23455;&#39443;1.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murata_tokito/Dropbox/&#35542;&#25991;/&#23455;&#39443;1.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murata_tokito/Dropbox/&#35542;&#25991;/&#23455;&#39443;2,3.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murata_tokito/Dropbox/&#35542;&#25991;/&#23455;&#39443;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S PGothic" charset="-128"/>
                <a:ea typeface="MS PGothic" charset="-128"/>
                <a:cs typeface="MS PGothic" charset="-128"/>
              </a:defRPr>
            </a:pPr>
            <a:r>
              <a:rPr lang="ja-JP" sz="1800"/>
              <a:t>チェックポイント</a:t>
            </a:r>
          </a:p>
        </c:rich>
      </c:tx>
      <c:layout>
        <c:manualLayout>
          <c:xMode val="edge"/>
          <c:yMode val="edge"/>
          <c:x val="0.369185079342565"/>
          <c:y val="0.905808593355409"/>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S PGothic" charset="-128"/>
              <a:ea typeface="MS PGothic" charset="-128"/>
              <a:cs typeface="MS PGothic" charset="-128"/>
            </a:defRPr>
          </a:pPr>
          <a:endParaRPr lang="ja-JP"/>
        </a:p>
      </c:txPr>
    </c:title>
    <c:autoTitleDeleted val="0"/>
    <c:plotArea>
      <c:layout>
        <c:manualLayout>
          <c:layoutTarget val="inner"/>
          <c:xMode val="edge"/>
          <c:yMode val="edge"/>
          <c:x val="0.153293229650641"/>
          <c:y val="0.291106060538037"/>
          <c:w val="0.789850137173063"/>
          <c:h val="0.602831915597615"/>
        </c:manualLayout>
      </c:layout>
      <c:barChart>
        <c:barDir val="col"/>
        <c:grouping val="clustered"/>
        <c:varyColors val="0"/>
        <c:ser>
          <c:idx val="1"/>
          <c:order val="0"/>
          <c:tx>
            <c:strRef>
              <c:f>Sheet2!$B$7</c:f>
              <c:strCache>
                <c:ptCount val="1"/>
                <c:pt idx="0">
                  <c:v>従来手法（分割メモリVM）</c:v>
                </c:pt>
              </c:strCache>
            </c:strRef>
          </c:tx>
          <c:spPr>
            <a:solidFill>
              <a:schemeClr val="accent5"/>
            </a:solidFill>
            <a:ln>
              <a:noFill/>
            </a:ln>
            <a:effectLst/>
          </c:spPr>
          <c:invertIfNegative val="0"/>
          <c:dPt>
            <c:idx val="0"/>
            <c:invertIfNegative val="0"/>
            <c:bubble3D val="0"/>
            <c:spPr>
              <a:solidFill>
                <a:schemeClr val="accent5"/>
              </a:solidFill>
              <a:ln>
                <a:solidFill>
                  <a:schemeClr val="tx1">
                    <a:lumMod val="65000"/>
                    <a:lumOff val="35000"/>
                  </a:schemeClr>
                </a:solidFill>
              </a:ln>
              <a:effectLst/>
            </c:spPr>
          </c:dPt>
          <c:cat>
            <c:strRef>
              <c:f>Sheet2!$B$1</c:f>
              <c:strCache>
                <c:ptCount val="1"/>
                <c:pt idx="0">
                  <c:v>従来手法（通常VM）</c:v>
                </c:pt>
              </c:strCache>
            </c:strRef>
          </c:cat>
          <c:val>
            <c:numRef>
              <c:f>Sheet2!$H$25</c:f>
              <c:numCache>
                <c:formatCode>General</c:formatCode>
                <c:ptCount val="1"/>
                <c:pt idx="0">
                  <c:v>12.367</c:v>
                </c:pt>
              </c:numCache>
            </c:numRef>
          </c:val>
          <c:extLst xmlns:c16r2="http://schemas.microsoft.com/office/drawing/2015/06/chart">
            <c:ext xmlns:c16="http://schemas.microsoft.com/office/drawing/2014/chart" uri="{C3380CC4-5D6E-409C-BE32-E72D297353CC}">
              <c16:uniqueId val="{00000001-0F28-4771-ACDD-59A3A0438014}"/>
            </c:ext>
          </c:extLst>
        </c:ser>
        <c:ser>
          <c:idx val="2"/>
          <c:order val="1"/>
          <c:tx>
            <c:strRef>
              <c:f>Sheet2!$B$13</c:f>
              <c:strCache>
                <c:ptCount val="1"/>
                <c:pt idx="0">
                  <c:v>D-CRES</c:v>
                </c:pt>
              </c:strCache>
            </c:strRef>
          </c:tx>
          <c:spPr>
            <a:solidFill>
              <a:schemeClr val="accent2"/>
            </a:solidFill>
            <a:ln>
              <a:solidFill>
                <a:schemeClr val="tx1">
                  <a:lumMod val="65000"/>
                  <a:lumOff val="35000"/>
                </a:schemeClr>
              </a:solidFill>
            </a:ln>
            <a:effectLst/>
          </c:spPr>
          <c:invertIfNegative val="0"/>
          <c:cat>
            <c:strRef>
              <c:f>Sheet2!$B$1</c:f>
              <c:strCache>
                <c:ptCount val="1"/>
                <c:pt idx="0">
                  <c:v>従来手法（通常VM）</c:v>
                </c:pt>
              </c:strCache>
            </c:strRef>
          </c:cat>
          <c:val>
            <c:numRef>
              <c:f>Sheet2!$H$29</c:f>
              <c:numCache>
                <c:formatCode>General</c:formatCode>
                <c:ptCount val="1"/>
                <c:pt idx="0">
                  <c:v>5.941</c:v>
                </c:pt>
              </c:numCache>
            </c:numRef>
          </c:val>
          <c:extLst xmlns:c16r2="http://schemas.microsoft.com/office/drawing/2015/06/chart">
            <c:ext xmlns:c16="http://schemas.microsoft.com/office/drawing/2014/chart" uri="{C3380CC4-5D6E-409C-BE32-E72D297353CC}">
              <c16:uniqueId val="{00000002-0F28-4771-ACDD-59A3A0438014}"/>
            </c:ext>
          </c:extLst>
        </c:ser>
        <c:ser>
          <c:idx val="0"/>
          <c:order val="2"/>
          <c:tx>
            <c:strRef>
              <c:f>Sheet2!$B$1</c:f>
              <c:strCache>
                <c:ptCount val="1"/>
                <c:pt idx="0">
                  <c:v>従来手法（通常VM）</c:v>
                </c:pt>
              </c:strCache>
            </c:strRef>
          </c:tx>
          <c:spPr>
            <a:solidFill>
              <a:schemeClr val="accent4"/>
            </a:solidFill>
            <a:ln>
              <a:solidFill>
                <a:schemeClr val="tx1">
                  <a:lumMod val="65000"/>
                  <a:lumOff val="35000"/>
                </a:schemeClr>
              </a:solidFill>
            </a:ln>
            <a:effectLst/>
          </c:spPr>
          <c:invertIfNegative val="0"/>
          <c:dPt>
            <c:idx val="0"/>
            <c:invertIfNegative val="0"/>
            <c:bubble3D val="0"/>
            <c:spPr>
              <a:solidFill>
                <a:schemeClr val="accent4"/>
              </a:solidFill>
              <a:ln>
                <a:solidFill>
                  <a:schemeClr val="tx1">
                    <a:lumMod val="65000"/>
                    <a:lumOff val="35000"/>
                  </a:schemeClr>
                </a:solidFill>
              </a:ln>
              <a:effectLst/>
            </c:spPr>
            <c:extLst xmlns:c16r2="http://schemas.microsoft.com/office/drawing/2015/06/chart">
              <c:ext xmlns:c16="http://schemas.microsoft.com/office/drawing/2014/chart" uri="{C3380CC4-5D6E-409C-BE32-E72D297353CC}">
                <c16:uniqueId val="{00000002-8043-4E8F-9BC0-8FC44BAB1A7E}"/>
              </c:ext>
            </c:extLst>
          </c:dPt>
          <c:cat>
            <c:strRef>
              <c:f>Sheet2!$B$1</c:f>
              <c:strCache>
                <c:ptCount val="1"/>
                <c:pt idx="0">
                  <c:v>従来手法（通常VM）</c:v>
                </c:pt>
              </c:strCache>
            </c:strRef>
          </c:cat>
          <c:val>
            <c:numRef>
              <c:f>Sheet2!$H$21</c:f>
              <c:numCache>
                <c:formatCode>General</c:formatCode>
                <c:ptCount val="1"/>
                <c:pt idx="0">
                  <c:v>9.307</c:v>
                </c:pt>
              </c:numCache>
            </c:numRef>
          </c:val>
          <c:extLst xmlns:c16r2="http://schemas.microsoft.com/office/drawing/2015/06/chart">
            <c:ext xmlns:c16="http://schemas.microsoft.com/office/drawing/2014/chart" uri="{C3380CC4-5D6E-409C-BE32-E72D297353CC}">
              <c16:uniqueId val="{00000000-0F28-4771-ACDD-59A3A0438014}"/>
            </c:ext>
          </c:extLst>
        </c:ser>
        <c:dLbls>
          <c:showLegendKey val="0"/>
          <c:showVal val="0"/>
          <c:showCatName val="0"/>
          <c:showSerName val="0"/>
          <c:showPercent val="0"/>
          <c:showBubbleSize val="0"/>
        </c:dLbls>
        <c:gapWidth val="150"/>
        <c:axId val="-1242681008"/>
        <c:axId val="-1242679232"/>
      </c:barChart>
      <c:catAx>
        <c:axId val="-1242681008"/>
        <c:scaling>
          <c:orientation val="minMax"/>
        </c:scaling>
        <c:delete val="1"/>
        <c:axPos val="b"/>
        <c:numFmt formatCode="General" sourceLinked="1"/>
        <c:majorTickMark val="none"/>
        <c:minorTickMark val="none"/>
        <c:tickLblPos val="nextTo"/>
        <c:crossAx val="-1242679232"/>
        <c:crosses val="autoZero"/>
        <c:auto val="1"/>
        <c:lblAlgn val="ctr"/>
        <c:lblOffset val="100"/>
        <c:noMultiLvlLbl val="0"/>
      </c:catAx>
      <c:valAx>
        <c:axId val="-1242679232"/>
        <c:scaling>
          <c:orientation val="minMax"/>
          <c:min val="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r>
                  <a:rPr lang="ja-JP"/>
                  <a:t>時間</a:t>
                </a:r>
                <a:r>
                  <a:rPr lang="en-US"/>
                  <a:t>(</a:t>
                </a:r>
                <a:r>
                  <a:rPr lang="ja-JP"/>
                  <a:t>秒</a:t>
                </a:r>
                <a:r>
                  <a:rPr lang="en-US"/>
                  <a:t>)</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crossAx val="-1242681008"/>
        <c:crosses val="autoZero"/>
        <c:crossBetween val="between"/>
      </c:valAx>
      <c:spPr>
        <a:noFill/>
        <a:ln>
          <a:solidFill>
            <a:schemeClr val="tx1"/>
          </a:solidFill>
        </a:ln>
        <a:effectLst/>
      </c:spPr>
    </c:plotArea>
    <c:legend>
      <c:legendPos val="r"/>
      <c:legendEntry>
        <c:idx val="0"/>
        <c:txPr>
          <a:bodyPr rot="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legendEntry>
      <c:legendEntry>
        <c:idx val="1"/>
        <c:txPr>
          <a:bodyPr rot="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legendEntry>
      <c:legendEntry>
        <c:idx val="2"/>
        <c:txPr>
          <a:bodyPr rot="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legendEntry>
      <c:layout>
        <c:manualLayout>
          <c:xMode val="edge"/>
          <c:yMode val="edge"/>
          <c:x val="0.100682940333831"/>
          <c:y val="0.0407123542651369"/>
          <c:w val="0.773935260890652"/>
          <c:h val="0.22148460544599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a:noFill/>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S PGothic" charset="-128"/>
                <a:ea typeface="MS PGothic" charset="-128"/>
                <a:cs typeface="MS PGothic" charset="-128"/>
              </a:defRPr>
            </a:pPr>
            <a:r>
              <a:rPr lang="ja-JP" altLang="en-US" sz="1800"/>
              <a:t>リストア</a:t>
            </a:r>
            <a:endParaRPr lang="ja-JP" sz="1800"/>
          </a:p>
        </c:rich>
      </c:tx>
      <c:layout>
        <c:manualLayout>
          <c:xMode val="edge"/>
          <c:yMode val="edge"/>
          <c:x val="0.455511379835722"/>
          <c:y val="0.905808593355409"/>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S PGothic" charset="-128"/>
              <a:ea typeface="MS PGothic" charset="-128"/>
              <a:cs typeface="MS PGothic" charset="-128"/>
            </a:defRPr>
          </a:pPr>
          <a:endParaRPr lang="ja-JP"/>
        </a:p>
      </c:txPr>
    </c:title>
    <c:autoTitleDeleted val="0"/>
    <c:plotArea>
      <c:layout>
        <c:manualLayout>
          <c:layoutTarget val="inner"/>
          <c:xMode val="edge"/>
          <c:yMode val="edge"/>
          <c:x val="0.153293229650641"/>
          <c:y val="0.291106060538037"/>
          <c:w val="0.789850137173063"/>
          <c:h val="0.602831915597615"/>
        </c:manualLayout>
      </c:layout>
      <c:barChart>
        <c:barDir val="col"/>
        <c:grouping val="clustered"/>
        <c:varyColors val="0"/>
        <c:ser>
          <c:idx val="1"/>
          <c:order val="0"/>
          <c:tx>
            <c:strRef>
              <c:f>Sheet2!$B$7</c:f>
              <c:strCache>
                <c:ptCount val="1"/>
                <c:pt idx="0">
                  <c:v>従来手法（分割メモリVM）</c:v>
                </c:pt>
              </c:strCache>
            </c:strRef>
          </c:tx>
          <c:spPr>
            <a:solidFill>
              <a:schemeClr val="accent5"/>
            </a:solidFill>
            <a:ln>
              <a:solidFill>
                <a:schemeClr val="tx1">
                  <a:lumMod val="65000"/>
                  <a:lumOff val="35000"/>
                </a:schemeClr>
              </a:solidFill>
            </a:ln>
            <a:effectLst/>
          </c:spPr>
          <c:invertIfNegative val="0"/>
          <c:cat>
            <c:strRef>
              <c:f>Sheet2!$B$1</c:f>
              <c:strCache>
                <c:ptCount val="1"/>
                <c:pt idx="0">
                  <c:v>従来手法（通常VM）</c:v>
                </c:pt>
              </c:strCache>
            </c:strRef>
          </c:cat>
          <c:val>
            <c:numRef>
              <c:f>Sheet2!$P$25</c:f>
              <c:numCache>
                <c:formatCode>General</c:formatCode>
                <c:ptCount val="1"/>
                <c:pt idx="0">
                  <c:v>9.715</c:v>
                </c:pt>
              </c:numCache>
            </c:numRef>
          </c:val>
          <c:extLst xmlns:c16r2="http://schemas.microsoft.com/office/drawing/2015/06/chart">
            <c:ext xmlns:c16="http://schemas.microsoft.com/office/drawing/2014/chart" uri="{C3380CC4-5D6E-409C-BE32-E72D297353CC}">
              <c16:uniqueId val="{00000001-0F28-4771-ACDD-59A3A0438014}"/>
            </c:ext>
          </c:extLst>
        </c:ser>
        <c:ser>
          <c:idx val="2"/>
          <c:order val="1"/>
          <c:tx>
            <c:strRef>
              <c:f>Sheet2!$B$13</c:f>
              <c:strCache>
                <c:ptCount val="1"/>
                <c:pt idx="0">
                  <c:v>D-CRES</c:v>
                </c:pt>
              </c:strCache>
            </c:strRef>
          </c:tx>
          <c:spPr>
            <a:solidFill>
              <a:schemeClr val="accent2"/>
            </a:solidFill>
            <a:ln>
              <a:solidFill>
                <a:schemeClr val="tx1">
                  <a:lumMod val="65000"/>
                  <a:lumOff val="35000"/>
                </a:schemeClr>
              </a:solidFill>
            </a:ln>
            <a:effectLst/>
          </c:spPr>
          <c:invertIfNegative val="0"/>
          <c:cat>
            <c:strRef>
              <c:f>Sheet2!$B$1</c:f>
              <c:strCache>
                <c:ptCount val="1"/>
                <c:pt idx="0">
                  <c:v>従来手法（通常VM）</c:v>
                </c:pt>
              </c:strCache>
            </c:strRef>
          </c:cat>
          <c:val>
            <c:numRef>
              <c:f>Sheet2!$P$29</c:f>
              <c:numCache>
                <c:formatCode>General</c:formatCode>
                <c:ptCount val="1"/>
                <c:pt idx="0">
                  <c:v>6.613999999999995</c:v>
                </c:pt>
              </c:numCache>
            </c:numRef>
          </c:val>
          <c:extLst xmlns:c16r2="http://schemas.microsoft.com/office/drawing/2015/06/chart">
            <c:ext xmlns:c16="http://schemas.microsoft.com/office/drawing/2014/chart" uri="{C3380CC4-5D6E-409C-BE32-E72D297353CC}">
              <c16:uniqueId val="{00000002-0F28-4771-ACDD-59A3A0438014}"/>
            </c:ext>
          </c:extLst>
        </c:ser>
        <c:ser>
          <c:idx val="0"/>
          <c:order val="2"/>
          <c:tx>
            <c:strRef>
              <c:f>Sheet2!$B$1</c:f>
              <c:strCache>
                <c:ptCount val="1"/>
                <c:pt idx="0">
                  <c:v>従来手法（通常VM）</c:v>
                </c:pt>
              </c:strCache>
            </c:strRef>
          </c:tx>
          <c:spPr>
            <a:solidFill>
              <a:schemeClr val="accent4"/>
            </a:solidFill>
            <a:ln>
              <a:solidFill>
                <a:schemeClr val="tx1">
                  <a:lumMod val="65000"/>
                  <a:lumOff val="35000"/>
                </a:schemeClr>
              </a:solidFill>
            </a:ln>
            <a:effectLst/>
          </c:spPr>
          <c:invertIfNegative val="0"/>
          <c:cat>
            <c:strRef>
              <c:f>Sheet2!$B$1</c:f>
              <c:strCache>
                <c:ptCount val="1"/>
                <c:pt idx="0">
                  <c:v>従来手法（通常VM）</c:v>
                </c:pt>
              </c:strCache>
            </c:strRef>
          </c:cat>
          <c:val>
            <c:numRef>
              <c:f>Sheet2!$P$21</c:f>
              <c:numCache>
                <c:formatCode>General</c:formatCode>
                <c:ptCount val="1"/>
                <c:pt idx="0">
                  <c:v>9.782</c:v>
                </c:pt>
              </c:numCache>
            </c:numRef>
          </c:val>
          <c:extLst xmlns:c16r2="http://schemas.microsoft.com/office/drawing/2015/06/chart">
            <c:ext xmlns:c16="http://schemas.microsoft.com/office/drawing/2014/chart" uri="{C3380CC4-5D6E-409C-BE32-E72D297353CC}">
              <c16:uniqueId val="{00000000-0F28-4771-ACDD-59A3A0438014}"/>
            </c:ext>
          </c:extLst>
        </c:ser>
        <c:dLbls>
          <c:showLegendKey val="0"/>
          <c:showVal val="0"/>
          <c:showCatName val="0"/>
          <c:showSerName val="0"/>
          <c:showPercent val="0"/>
          <c:showBubbleSize val="0"/>
        </c:dLbls>
        <c:gapWidth val="150"/>
        <c:axId val="-1513513776"/>
        <c:axId val="-1513547856"/>
      </c:barChart>
      <c:catAx>
        <c:axId val="-1513513776"/>
        <c:scaling>
          <c:orientation val="minMax"/>
        </c:scaling>
        <c:delete val="1"/>
        <c:axPos val="b"/>
        <c:numFmt formatCode="General" sourceLinked="1"/>
        <c:majorTickMark val="none"/>
        <c:minorTickMark val="none"/>
        <c:tickLblPos val="nextTo"/>
        <c:crossAx val="-1513547856"/>
        <c:crosses val="autoZero"/>
        <c:auto val="1"/>
        <c:lblAlgn val="ctr"/>
        <c:lblOffset val="100"/>
        <c:noMultiLvlLbl val="0"/>
      </c:catAx>
      <c:valAx>
        <c:axId val="-1513547856"/>
        <c:scaling>
          <c:orientation val="minMax"/>
          <c:max val="12.0"/>
          <c:min val="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r>
                  <a:rPr lang="ja-JP"/>
                  <a:t>時間</a:t>
                </a:r>
                <a:r>
                  <a:rPr lang="en-US"/>
                  <a:t>(</a:t>
                </a:r>
                <a:r>
                  <a:rPr lang="ja-JP"/>
                  <a:t>秒</a:t>
                </a:r>
                <a:r>
                  <a:rPr lang="en-US"/>
                  <a:t>)</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crossAx val="-1513513776"/>
        <c:crosses val="autoZero"/>
        <c:crossBetween val="between"/>
        <c:majorUnit val="2.0"/>
      </c:valAx>
      <c:spPr>
        <a:noFill/>
        <a:ln>
          <a:solidFill>
            <a:schemeClr val="tx1"/>
          </a:solidFill>
        </a:ln>
        <a:effectLst/>
      </c:spPr>
    </c:plotArea>
    <c:plotVisOnly val="1"/>
    <c:dispBlanksAs val="gap"/>
    <c:showDLblsOverMax val="0"/>
  </c:chart>
  <c:spPr>
    <a:noFill/>
    <a:ln>
      <a:noFill/>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946711151319"/>
          <c:y val="0.187250197215605"/>
          <c:w val="0.808487776414398"/>
          <c:h val="0.68038026495621"/>
        </c:manualLayout>
      </c:layout>
      <c:barChart>
        <c:barDir val="col"/>
        <c:grouping val="clustered"/>
        <c:varyColors val="0"/>
        <c:ser>
          <c:idx val="1"/>
          <c:order val="0"/>
          <c:tx>
            <c:strRef>
              <c:f>Sheet2!$B$1</c:f>
              <c:strCache>
                <c:ptCount val="1"/>
                <c:pt idx="0">
                  <c:v> 4 : 6</c:v>
                </c:pt>
              </c:strCache>
            </c:strRef>
          </c:tx>
          <c:spPr>
            <a:solidFill>
              <a:schemeClr val="accent5"/>
            </a:solidFill>
            <a:ln>
              <a:solidFill>
                <a:schemeClr val="tx1">
                  <a:lumMod val="65000"/>
                  <a:lumOff val="35000"/>
                </a:schemeClr>
              </a:solidFill>
            </a:ln>
            <a:effectLst/>
          </c:spPr>
          <c:invertIfNegative val="0"/>
          <c:cat>
            <c:strRef>
              <c:f>Sheet2!$A$1</c:f>
              <c:strCache>
                <c:ptCount val="1"/>
                <c:pt idx="0">
                  <c:v>チェックポイント</c:v>
                </c:pt>
              </c:strCache>
            </c:strRef>
          </c:cat>
          <c:val>
            <c:numRef>
              <c:f>Sheet2!$G$7</c:f>
              <c:numCache>
                <c:formatCode>General</c:formatCode>
                <c:ptCount val="1"/>
                <c:pt idx="0">
                  <c:v>11.372</c:v>
                </c:pt>
              </c:numCache>
            </c:numRef>
          </c:val>
          <c:extLst xmlns:c16r2="http://schemas.microsoft.com/office/drawing/2015/06/chart">
            <c:ext xmlns:c16="http://schemas.microsoft.com/office/drawing/2014/chart" uri="{C3380CC4-5D6E-409C-BE32-E72D297353CC}">
              <c16:uniqueId val="{00000002-7D5B-46D6-A8E2-2F3FACF7BAAB}"/>
            </c:ext>
          </c:extLst>
        </c:ser>
        <c:ser>
          <c:idx val="0"/>
          <c:order val="1"/>
          <c:tx>
            <c:strRef>
              <c:f>Sheet2!$B$16</c:f>
              <c:strCache>
                <c:ptCount val="1"/>
                <c:pt idx="0">
                  <c:v> 3 : 7</c:v>
                </c:pt>
              </c:strCache>
            </c:strRef>
          </c:tx>
          <c:spPr>
            <a:solidFill>
              <a:schemeClr val="accent2"/>
            </a:solidFill>
            <a:ln>
              <a:noFill/>
            </a:ln>
            <a:effectLst/>
          </c:spPr>
          <c:invertIfNegative val="0"/>
          <c:dPt>
            <c:idx val="0"/>
            <c:invertIfNegative val="0"/>
            <c:bubble3D val="0"/>
            <c:spPr>
              <a:solidFill>
                <a:schemeClr val="accent2"/>
              </a:solidFill>
              <a:ln>
                <a:solidFill>
                  <a:schemeClr val="tx1">
                    <a:lumMod val="65000"/>
                    <a:lumOff val="35000"/>
                  </a:schemeClr>
                </a:solidFill>
              </a:ln>
              <a:effectLst/>
            </c:spPr>
          </c:dPt>
          <c:cat>
            <c:strRef>
              <c:f>Sheet2!$A$1</c:f>
              <c:strCache>
                <c:ptCount val="1"/>
                <c:pt idx="0">
                  <c:v>チェックポイント</c:v>
                </c:pt>
              </c:strCache>
            </c:strRef>
          </c:cat>
          <c:val>
            <c:numRef>
              <c:f>Sheet2!$G$22</c:f>
              <c:numCache>
                <c:formatCode>General</c:formatCode>
                <c:ptCount val="1"/>
                <c:pt idx="0">
                  <c:v>12.728</c:v>
                </c:pt>
              </c:numCache>
            </c:numRef>
          </c:val>
          <c:extLst xmlns:c16r2="http://schemas.microsoft.com/office/drawing/2015/06/chart">
            <c:ext xmlns:c16="http://schemas.microsoft.com/office/drawing/2014/chart" uri="{C3380CC4-5D6E-409C-BE32-E72D297353CC}">
              <c16:uniqueId val="{00000003-7D5B-46D6-A8E2-2F3FACF7BAAB}"/>
            </c:ext>
          </c:extLst>
        </c:ser>
        <c:ser>
          <c:idx val="2"/>
          <c:order val="2"/>
          <c:tx>
            <c:strRef>
              <c:f>Sheet2!$B$31</c:f>
              <c:strCache>
                <c:ptCount val="1"/>
                <c:pt idx="0">
                  <c:v> 2 : 8</c:v>
                </c:pt>
              </c:strCache>
            </c:strRef>
          </c:tx>
          <c:spPr>
            <a:solidFill>
              <a:schemeClr val="accent4"/>
            </a:solidFill>
            <a:ln>
              <a:solidFill>
                <a:schemeClr val="tx1">
                  <a:lumMod val="65000"/>
                  <a:lumOff val="35000"/>
                </a:schemeClr>
              </a:solidFill>
            </a:ln>
            <a:effectLst/>
          </c:spPr>
          <c:invertIfNegative val="0"/>
          <c:cat>
            <c:strRef>
              <c:f>Sheet2!$A$1</c:f>
              <c:strCache>
                <c:ptCount val="1"/>
                <c:pt idx="0">
                  <c:v>チェックポイント</c:v>
                </c:pt>
              </c:strCache>
            </c:strRef>
          </c:cat>
          <c:val>
            <c:numRef>
              <c:f>Sheet2!$G$37</c:f>
              <c:numCache>
                <c:formatCode>General</c:formatCode>
                <c:ptCount val="1"/>
                <c:pt idx="0">
                  <c:v>14.565</c:v>
                </c:pt>
              </c:numCache>
            </c:numRef>
          </c:val>
          <c:extLst xmlns:c16r2="http://schemas.microsoft.com/office/drawing/2015/06/chart">
            <c:ext xmlns:c16="http://schemas.microsoft.com/office/drawing/2014/chart" uri="{C3380CC4-5D6E-409C-BE32-E72D297353CC}">
              <c16:uniqueId val="{00000004-7D5B-46D6-A8E2-2F3FACF7BAAB}"/>
            </c:ext>
          </c:extLst>
        </c:ser>
        <c:dLbls>
          <c:showLegendKey val="0"/>
          <c:showVal val="0"/>
          <c:showCatName val="0"/>
          <c:showSerName val="0"/>
          <c:showPercent val="0"/>
          <c:showBubbleSize val="0"/>
        </c:dLbls>
        <c:gapWidth val="150"/>
        <c:axId val="-1131868768"/>
        <c:axId val="-1132275600"/>
      </c:barChart>
      <c:catAx>
        <c:axId val="-11318687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1132275600"/>
        <c:crosses val="autoZero"/>
        <c:auto val="1"/>
        <c:lblAlgn val="ctr"/>
        <c:lblOffset val="100"/>
        <c:noMultiLvlLbl val="0"/>
      </c:catAx>
      <c:valAx>
        <c:axId val="-1132275600"/>
        <c:scaling>
          <c:orientation val="minMax"/>
          <c:max val="1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r>
                  <a:rPr lang="ja-JP" altLang="en-US"/>
                  <a:t>時間（秒）</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1131868768"/>
        <c:crosses val="autoZero"/>
        <c:crossBetween val="between"/>
        <c:majorUnit val="4.0"/>
      </c:valAx>
      <c:spPr>
        <a:noFill/>
        <a:ln>
          <a:solidFill>
            <a:schemeClr val="tx1"/>
          </a:solidFill>
        </a:ln>
        <a:effectLst/>
      </c:spPr>
    </c:plotArea>
    <c:legend>
      <c:legendPos val="t"/>
      <c:layout>
        <c:manualLayout>
          <c:xMode val="edge"/>
          <c:yMode val="edge"/>
          <c:x val="0.183294102092792"/>
          <c:y val="0.0333581111429224"/>
          <c:w val="0.651211263091777"/>
          <c:h val="0.095700714412250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sz="1800">
          <a:solidFill>
            <a:schemeClr val="tx1"/>
          </a:solidFill>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001193032689"/>
          <c:y val="0.184014989646077"/>
          <c:w val="0.775868527797662"/>
          <c:h val="0.680053736027015"/>
        </c:manualLayout>
      </c:layout>
      <c:barChart>
        <c:barDir val="col"/>
        <c:grouping val="clustered"/>
        <c:varyColors val="0"/>
        <c:ser>
          <c:idx val="1"/>
          <c:order val="0"/>
          <c:tx>
            <c:strRef>
              <c:f>Sheet2!$B$1</c:f>
              <c:strCache>
                <c:ptCount val="1"/>
                <c:pt idx="0">
                  <c:v> 4 : 6</c:v>
                </c:pt>
              </c:strCache>
            </c:strRef>
          </c:tx>
          <c:spPr>
            <a:solidFill>
              <a:schemeClr val="accent5"/>
            </a:solidFill>
            <a:ln>
              <a:solidFill>
                <a:schemeClr val="tx1">
                  <a:lumMod val="65000"/>
                  <a:lumOff val="35000"/>
                </a:schemeClr>
              </a:solidFill>
            </a:ln>
            <a:effectLst/>
          </c:spPr>
          <c:invertIfNegative val="0"/>
          <c:cat>
            <c:strRef>
              <c:f>Sheet2!$A$8</c:f>
              <c:strCache>
                <c:ptCount val="1"/>
                <c:pt idx="0">
                  <c:v>リストア</c:v>
                </c:pt>
              </c:strCache>
            </c:strRef>
          </c:cat>
          <c:val>
            <c:numRef>
              <c:f>Sheet2!$G$14</c:f>
              <c:numCache>
                <c:formatCode>General</c:formatCode>
                <c:ptCount val="1"/>
                <c:pt idx="0">
                  <c:v>10.717</c:v>
                </c:pt>
              </c:numCache>
            </c:numRef>
          </c:val>
          <c:extLst xmlns:c16r2="http://schemas.microsoft.com/office/drawing/2015/06/chart">
            <c:ext xmlns:c16="http://schemas.microsoft.com/office/drawing/2014/chart" uri="{C3380CC4-5D6E-409C-BE32-E72D297353CC}">
              <c16:uniqueId val="{00000000-ACDF-47E2-A1E8-1AE83E87852B}"/>
            </c:ext>
          </c:extLst>
        </c:ser>
        <c:ser>
          <c:idx val="0"/>
          <c:order val="1"/>
          <c:tx>
            <c:strRef>
              <c:f>Sheet2!$B$16</c:f>
              <c:strCache>
                <c:ptCount val="1"/>
                <c:pt idx="0">
                  <c:v> 3 : 7</c:v>
                </c:pt>
              </c:strCache>
            </c:strRef>
          </c:tx>
          <c:spPr>
            <a:solidFill>
              <a:schemeClr val="accent2"/>
            </a:solidFill>
            <a:ln>
              <a:solidFill>
                <a:schemeClr val="tx1">
                  <a:lumMod val="65000"/>
                  <a:lumOff val="35000"/>
                </a:schemeClr>
              </a:solidFill>
            </a:ln>
            <a:effectLst/>
          </c:spPr>
          <c:invertIfNegative val="0"/>
          <c:cat>
            <c:strRef>
              <c:f>Sheet2!$A$8</c:f>
              <c:strCache>
                <c:ptCount val="1"/>
                <c:pt idx="0">
                  <c:v>リストア</c:v>
                </c:pt>
              </c:strCache>
            </c:strRef>
          </c:cat>
          <c:val>
            <c:numRef>
              <c:f>Sheet2!$G$29</c:f>
              <c:numCache>
                <c:formatCode>General</c:formatCode>
                <c:ptCount val="1"/>
                <c:pt idx="0">
                  <c:v>9.057</c:v>
                </c:pt>
              </c:numCache>
            </c:numRef>
          </c:val>
          <c:extLst xmlns:c16r2="http://schemas.microsoft.com/office/drawing/2015/06/chart">
            <c:ext xmlns:c16="http://schemas.microsoft.com/office/drawing/2014/chart" uri="{C3380CC4-5D6E-409C-BE32-E72D297353CC}">
              <c16:uniqueId val="{00000001-ACDF-47E2-A1E8-1AE83E87852B}"/>
            </c:ext>
          </c:extLst>
        </c:ser>
        <c:ser>
          <c:idx val="2"/>
          <c:order val="2"/>
          <c:tx>
            <c:strRef>
              <c:f>Sheet2!$B$31</c:f>
              <c:strCache>
                <c:ptCount val="1"/>
                <c:pt idx="0">
                  <c:v> 2 : 8</c:v>
                </c:pt>
              </c:strCache>
            </c:strRef>
          </c:tx>
          <c:spPr>
            <a:solidFill>
              <a:schemeClr val="accent4"/>
            </a:solidFill>
            <a:ln>
              <a:solidFill>
                <a:schemeClr val="tx1">
                  <a:lumMod val="65000"/>
                  <a:lumOff val="35000"/>
                </a:schemeClr>
              </a:solidFill>
            </a:ln>
            <a:effectLst/>
          </c:spPr>
          <c:invertIfNegative val="0"/>
          <c:cat>
            <c:strRef>
              <c:f>Sheet2!$A$8</c:f>
              <c:strCache>
                <c:ptCount val="1"/>
                <c:pt idx="0">
                  <c:v>リストア</c:v>
                </c:pt>
              </c:strCache>
            </c:strRef>
          </c:cat>
          <c:val>
            <c:numRef>
              <c:f>Sheet2!$G$44</c:f>
              <c:numCache>
                <c:formatCode>General</c:formatCode>
                <c:ptCount val="1"/>
                <c:pt idx="0">
                  <c:v>7.611</c:v>
                </c:pt>
              </c:numCache>
            </c:numRef>
          </c:val>
          <c:extLst xmlns:c16r2="http://schemas.microsoft.com/office/drawing/2015/06/chart">
            <c:ext xmlns:c16="http://schemas.microsoft.com/office/drawing/2014/chart" uri="{C3380CC4-5D6E-409C-BE32-E72D297353CC}">
              <c16:uniqueId val="{00000002-ACDF-47E2-A1E8-1AE83E87852B}"/>
            </c:ext>
          </c:extLst>
        </c:ser>
        <c:dLbls>
          <c:showLegendKey val="0"/>
          <c:showVal val="0"/>
          <c:showCatName val="0"/>
          <c:showSerName val="0"/>
          <c:showPercent val="0"/>
          <c:showBubbleSize val="0"/>
        </c:dLbls>
        <c:gapWidth val="150"/>
        <c:axId val="-1129118640"/>
        <c:axId val="-1132079248"/>
      </c:barChart>
      <c:catAx>
        <c:axId val="-11291186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1132079248"/>
        <c:crosses val="autoZero"/>
        <c:auto val="1"/>
        <c:lblAlgn val="ctr"/>
        <c:lblOffset val="100"/>
        <c:noMultiLvlLbl val="0"/>
      </c:catAx>
      <c:valAx>
        <c:axId val="-1132079248"/>
        <c:scaling>
          <c:orientation val="minMax"/>
          <c:max val="12.0"/>
          <c:min val="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8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r>
                  <a:rPr lang="ja-JP" altLang="en-US" sz="1800" b="0" i="0" baseline="0">
                    <a:effectLst/>
                  </a:rPr>
                  <a:t>時間（秒）</a:t>
                </a:r>
                <a:endParaRPr lang="ja-JP" altLang="en-US">
                  <a:effectLst/>
                </a:endParaRPr>
              </a:p>
            </c:rich>
          </c:tx>
          <c:layout>
            <c:manualLayout>
              <c:xMode val="edge"/>
              <c:yMode val="edge"/>
              <c:x val="0.0212121212121212"/>
              <c:y val="0.372238601720474"/>
            </c:manualLayout>
          </c:layout>
          <c:overlay val="0"/>
          <c:spPr>
            <a:noFill/>
            <a:ln>
              <a:noFill/>
            </a:ln>
            <a:effectLst/>
          </c:spPr>
          <c:txPr>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800" b="0" i="0" u="none" strike="noStrike" kern="1200" baseline="0">
                  <a:solidFill>
                    <a:sysClr val="windowText" lastClr="000000"/>
                  </a:solidFill>
                  <a:latin typeface="ＭＳ Ｐゴシック" panose="020B0600070205080204" pitchFamily="50" charset="-128"/>
                  <a:ea typeface="ＭＳ Ｐゴシック" panose="020B0600070205080204" pitchFamily="50"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crossAx val="-1129118640"/>
        <c:crosses val="autoZero"/>
        <c:crossBetween val="between"/>
        <c:majorUnit val="3.0"/>
      </c:valAx>
      <c:spPr>
        <a:noFill/>
        <a:ln>
          <a:solidFill>
            <a:schemeClr val="tx1"/>
          </a:solidFill>
        </a:ln>
        <a:effectLst/>
      </c:spPr>
    </c:plotArea>
    <c:plotVisOnly val="1"/>
    <c:dispBlanksAs val="gap"/>
    <c:showDLblsOverMax val="0"/>
  </c:chart>
  <c:spPr>
    <a:noFill/>
    <a:ln>
      <a:noFill/>
    </a:ln>
    <a:effectLst/>
  </c:spPr>
  <c:txPr>
    <a:bodyPr/>
    <a:lstStyle/>
    <a:p>
      <a:pPr>
        <a:defRPr sz="1800">
          <a:solidFill>
            <a:schemeClr val="tx1"/>
          </a:solidFill>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131E19-E841-9847-B187-6499A7716009}" type="datetimeFigureOut">
              <a:rPr kumimoji="1" lang="ja-JP" altLang="en-US" smtClean="0"/>
              <a:t>2019/2/21</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56A01C-08C6-9744-BD37-7611A1CE5E39}" type="slidenum">
              <a:rPr kumimoji="1" lang="ja-JP" altLang="en-US" smtClean="0"/>
              <a:t>‹#›</a:t>
            </a:fld>
            <a:endParaRPr kumimoji="1" lang="ja-JP" altLang="en-US"/>
          </a:p>
        </p:txBody>
      </p:sp>
    </p:spTree>
    <p:extLst>
      <p:ext uri="{BB962C8B-B14F-4D97-AF65-F5344CB8AC3E}">
        <p14:creationId xmlns:p14="http://schemas.microsoft.com/office/powerpoint/2010/main" val="131521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5DE356-0AE5-4FA4-A4F0-0075F532CFA9}" type="datetimeFigureOut">
              <a:rPr kumimoji="1" lang="ja-JP" altLang="en-US" smtClean="0"/>
              <a:t>2019/2/21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AF5F0-290E-41FE-8BB5-11161E119240}" type="slidenum">
              <a:rPr kumimoji="1" lang="ja-JP" altLang="en-US" smtClean="0"/>
              <a:t>‹#›</a:t>
            </a:fld>
            <a:endParaRPr kumimoji="1" lang="ja-JP" altLang="en-US"/>
          </a:p>
        </p:txBody>
      </p:sp>
    </p:spTree>
    <p:extLst>
      <p:ext uri="{BB962C8B-B14F-4D97-AF65-F5344CB8AC3E}">
        <p14:creationId xmlns:p14="http://schemas.microsoft.com/office/powerpoint/2010/main" val="34475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と題しまして、光来研究室の村田が発表します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a:t>
            </a:fld>
            <a:endParaRPr kumimoji="1" lang="ja-JP" altLang="en-US"/>
          </a:p>
        </p:txBody>
      </p:sp>
    </p:spTree>
    <p:extLst>
      <p:ext uri="{BB962C8B-B14F-4D97-AF65-F5344CB8AC3E}">
        <p14:creationId xmlns:p14="http://schemas.microsoft.com/office/powerpoint/2010/main" val="27716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次にメインホストのリストア</a:t>
            </a:r>
            <a:r>
              <a:rPr kumimoji="1" lang="ja-JP" altLang="en-US" dirty="0" smtClean="0"/>
              <a:t>の動作について</a:t>
            </a:r>
            <a:r>
              <a:rPr kumimoji="1" lang="ja-JP" altLang="en-US" dirty="0"/>
              <a:t>説明します。</a:t>
            </a:r>
            <a:endParaRPr kumimoji="1" lang="en-US" altLang="ja-JP" dirty="0"/>
          </a:p>
          <a:p>
            <a:r>
              <a:rPr kumimoji="1" lang="ja-JP" altLang="en-US" dirty="0"/>
              <a:t>　初めに、リストアの指示がメインホストに与えられたら、サブホストに復元用のコマンドを送信します。それから、メモリとネットワークページテーブルを復元します。その後に、ページング処理のためにメモリを</a:t>
            </a:r>
            <a:r>
              <a:rPr kumimoji="1" lang="en-US" altLang="ja-JP" dirty="0" err="1"/>
              <a:t>userfaultds</a:t>
            </a:r>
            <a:r>
              <a:rPr kumimoji="1" lang="ja-JP" altLang="en-US" dirty="0"/>
              <a:t>機構に登録します。登録が終わりましたら、</a:t>
            </a:r>
            <a:r>
              <a:rPr kumimoji="1" lang="en-US" altLang="ja-JP" dirty="0"/>
              <a:t>CPU</a:t>
            </a:r>
            <a:r>
              <a:rPr kumimoji="1" lang="ja-JP" altLang="en-US" dirty="0"/>
              <a:t>やデバイスの状態といった</a:t>
            </a:r>
            <a:r>
              <a:rPr kumimoji="1" lang="en-US" altLang="ja-JP" dirty="0"/>
              <a:t>VM</a:t>
            </a:r>
            <a:r>
              <a:rPr kumimoji="1" lang="ja-JP" altLang="en-US" dirty="0"/>
              <a:t>本体の情報を復元します。</a:t>
            </a:r>
            <a:endParaRPr kumimoji="1" lang="en-US" altLang="ja-JP" dirty="0"/>
          </a:p>
          <a:p>
            <a:r>
              <a:rPr kumimoji="1" lang="ja-JP" altLang="en-US" dirty="0"/>
              <a:t>　最後に、サブホストのコマンド完了を待ち、通知がきたらサブホストと接続を行います。そして</a:t>
            </a:r>
            <a:r>
              <a:rPr kumimoji="1" lang="en-US" altLang="ja-JP" dirty="0"/>
              <a:t>VM</a:t>
            </a:r>
            <a:r>
              <a:rPr kumimoji="1" lang="ja-JP" altLang="en-US" dirty="0"/>
              <a:t>を再開します。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10</a:t>
            </a:fld>
            <a:endParaRPr kumimoji="1" lang="ja-JP" altLang="en-US"/>
          </a:p>
        </p:txBody>
      </p:sp>
    </p:spTree>
    <p:extLst>
      <p:ext uri="{BB962C8B-B14F-4D97-AF65-F5344CB8AC3E}">
        <p14:creationId xmlns:p14="http://schemas.microsoft.com/office/powerpoint/2010/main" val="729477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次に、提案手法の性能を測るための実験を行いました。</a:t>
            </a:r>
            <a:endParaRPr kumimoji="1" lang="en-US" altLang="ja-JP" dirty="0"/>
          </a:p>
          <a:p>
            <a:r>
              <a:rPr kumimoji="1" lang="ja-JP" altLang="en-US" dirty="0"/>
              <a:t>　</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11</a:t>
            </a:fld>
            <a:endParaRPr kumimoji="1" lang="ja-JP" altLang="en-US"/>
          </a:p>
        </p:txBody>
      </p:sp>
    </p:spTree>
    <p:extLst>
      <p:ext uri="{BB962C8B-B14F-4D97-AF65-F5344CB8AC3E}">
        <p14:creationId xmlns:p14="http://schemas.microsoft.com/office/powerpoint/2010/main" val="1160252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次は実験です。提案手法を用いて</a:t>
            </a:r>
            <a:r>
              <a:rPr kumimoji="1" lang="en-US" altLang="ja-JP" dirty="0"/>
              <a:t>VM</a:t>
            </a:r>
            <a:r>
              <a:rPr kumimoji="1" lang="ja-JP" altLang="en-US" dirty="0"/>
              <a:t>のチェックポイントとリストアを行う時間を測定しました。１つのホストで動く</a:t>
            </a:r>
            <a:r>
              <a:rPr kumimoji="1" lang="en-US" altLang="ja-JP" dirty="0"/>
              <a:t>VM</a:t>
            </a:r>
            <a:r>
              <a:rPr kumimoji="1" lang="ja-JP" altLang="en-US" dirty="0"/>
              <a:t>と、分割マイグレーション後提案手法を用いない</a:t>
            </a:r>
            <a:r>
              <a:rPr kumimoji="1" lang="en-US" altLang="ja-JP" dirty="0"/>
              <a:t>VM</a:t>
            </a:r>
            <a:r>
              <a:rPr kumimoji="1" lang="ja-JP" altLang="en-US" dirty="0"/>
              <a:t>のチェックポイントとリストアとを比較しました。</a:t>
            </a:r>
            <a:endParaRPr kumimoji="1" lang="en-US" altLang="ja-JP" dirty="0"/>
          </a:p>
          <a:p>
            <a:r>
              <a:rPr kumimoji="1" lang="ja-JP" altLang="en-US" dirty="0"/>
              <a:t>　実験環境は以下の通りです。複数にまたがる</a:t>
            </a:r>
            <a:r>
              <a:rPr kumimoji="1" lang="en-US" altLang="ja-JP" dirty="0"/>
              <a:t>VM</a:t>
            </a:r>
            <a:r>
              <a:rPr kumimoji="1" lang="ja-JP" altLang="en-US" dirty="0"/>
              <a:t>のメモリはメインホストとサブホストに半分ずつに分割しています。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12</a:t>
            </a:fld>
            <a:endParaRPr kumimoji="1" lang="ja-JP" altLang="en-US"/>
          </a:p>
        </p:txBody>
      </p:sp>
    </p:spTree>
    <p:extLst>
      <p:ext uri="{BB962C8B-B14F-4D97-AF65-F5344CB8AC3E}">
        <p14:creationId xmlns:p14="http://schemas.microsoft.com/office/powerpoint/2010/main" val="1888370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実験結果は下図のようになりました。</a:t>
            </a:r>
            <a:r>
              <a:rPr lang="ja-JP" altLang="en-US" dirty="0">
                <a:solidFill>
                  <a:schemeClr val="tx1"/>
                </a:solidFill>
              </a:rPr>
              <a:t>提案手法を用いた</a:t>
            </a:r>
            <a:r>
              <a:rPr lang="en-US" altLang="ja-JP" dirty="0">
                <a:solidFill>
                  <a:schemeClr val="tx1"/>
                </a:solidFill>
              </a:rPr>
              <a:t>VM</a:t>
            </a:r>
            <a:r>
              <a:rPr lang="ja-JP" altLang="en-US" dirty="0">
                <a:solidFill>
                  <a:schemeClr val="tx1"/>
                </a:solidFill>
              </a:rPr>
              <a:t>では、１つのホストで動く</a:t>
            </a:r>
            <a:r>
              <a:rPr lang="en-US" altLang="ja-JP" dirty="0">
                <a:solidFill>
                  <a:schemeClr val="tx1"/>
                </a:solidFill>
              </a:rPr>
              <a:t>VM</a:t>
            </a:r>
            <a:r>
              <a:rPr lang="ja-JP" altLang="en-US" dirty="0">
                <a:solidFill>
                  <a:schemeClr val="tx1"/>
                </a:solidFill>
              </a:rPr>
              <a:t>よりチェックポイントに時間がかかりました。これは、メインホストとサブホストでのチェックポイントが並列化できていないためです。並列化できていれば、チェックポイントにかかる時間は今の時間の半分強になるとは思います。また、リストア時間はわずかに高速化できました。</a:t>
            </a:r>
            <a:endParaRPr lang="en-US" altLang="ja-JP" dirty="0">
              <a:solidFill>
                <a:schemeClr val="tx1"/>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13</a:t>
            </a:fld>
            <a:endParaRPr kumimoji="1" lang="ja-JP" altLang="en-US"/>
          </a:p>
        </p:txBody>
      </p:sp>
    </p:spTree>
    <p:extLst>
      <p:ext uri="{BB962C8B-B14F-4D97-AF65-F5344CB8AC3E}">
        <p14:creationId xmlns:p14="http://schemas.microsoft.com/office/powerpoint/2010/main" val="3829177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サブホストの保存処理にかかる時間は、メインホストの保存処理にかかる時間よりも長い、サブホストの保存処理の見直しが必要かもしれない</a:t>
            </a:r>
            <a:endParaRPr kumimoji="1" lang="en-US" altLang="ja-JP" dirty="0" smtClean="0"/>
          </a:p>
          <a:p>
            <a:r>
              <a:rPr kumimoji="1" lang="ja-JP" altLang="en-US" dirty="0" smtClean="0"/>
              <a:t>もしくは、メインホストはサブホストの</a:t>
            </a:r>
            <a:r>
              <a:rPr kumimoji="1" lang="en-US" altLang="ja-JP" dirty="0" smtClean="0"/>
              <a:t>ID</a:t>
            </a:r>
            <a:r>
              <a:rPr kumimoji="1" lang="ja-JP" altLang="en-US" dirty="0" smtClean="0"/>
              <a:t>を保存するため、サブホストのメモリが多いほどサブホスト</a:t>
            </a:r>
            <a:r>
              <a:rPr kumimoji="1" lang="en-US" altLang="ja-JP" dirty="0" smtClean="0"/>
              <a:t>ID</a:t>
            </a:r>
            <a:r>
              <a:rPr kumimoji="1" lang="ja-JP" altLang="en-US" dirty="0" smtClean="0"/>
              <a:t>の保存処理が多くなる</a:t>
            </a:r>
            <a:endParaRPr kumimoji="1" lang="en-US" altLang="ja-JP" dirty="0" smtClean="0"/>
          </a:p>
          <a:p>
            <a:endParaRPr kumimoji="1" lang="en-US" altLang="ja-JP" dirty="0" smtClean="0"/>
          </a:p>
          <a:p>
            <a:r>
              <a:rPr kumimoji="1" lang="ja-JP" altLang="en-US" dirty="0" smtClean="0"/>
              <a:t>メインホストのメモリはページテーブルの復元以外にもメモリ管理機構の登録が行われている</a:t>
            </a:r>
            <a:endParaRPr kumimoji="1" lang="en-US" altLang="ja-JP" dirty="0" smtClean="0"/>
          </a:p>
          <a:p>
            <a:endParaRPr kumimoji="1" lang="en-US" altLang="ja-JP" dirty="0" smtClean="0"/>
          </a:p>
          <a:p>
            <a:r>
              <a:rPr kumimoji="1" lang="ja-JP" altLang="en-US" dirty="0" smtClean="0"/>
              <a:t>チェックポイントにかかる時間は、サブホストの割合が増えたため</a:t>
            </a:r>
            <a:endParaRPr kumimoji="1" lang="en-US" altLang="ja-JP" dirty="0" smtClean="0"/>
          </a:p>
          <a:p>
            <a:r>
              <a:rPr kumimoji="1" lang="ja-JP" altLang="en-US" dirty="0" smtClean="0"/>
              <a:t>リストアにかかる時間は、メインホストの処理が</a:t>
            </a:r>
            <a:endParaRPr kumimoji="1" lang="en-US" altLang="ja-JP" dirty="0" smtClean="0"/>
          </a:p>
          <a:p>
            <a:endParaRPr kumimoji="1" lang="en-US" altLang="ja-JP" dirty="0" smtClean="0"/>
          </a:p>
          <a:p>
            <a:r>
              <a:rPr kumimoji="1" lang="en-US" altLang="ja-JP" dirty="0" smtClean="0"/>
              <a:t>MB</a:t>
            </a:r>
            <a:r>
              <a:rPr kumimoji="1" lang="ja-JP" altLang="en-US" dirty="0" smtClean="0"/>
              <a:t>を</a:t>
            </a:r>
            <a:r>
              <a:rPr kumimoji="1" lang="en-US" altLang="ja-JP" dirty="0" smtClean="0"/>
              <a:t>GB</a:t>
            </a:r>
            <a:r>
              <a:rPr kumimoji="1" lang="ja-JP" altLang="en-US" dirty="0" smtClean="0"/>
              <a:t>に変える？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14</a:t>
            </a:fld>
            <a:endParaRPr kumimoji="1" lang="ja-JP" altLang="en-US"/>
          </a:p>
        </p:txBody>
      </p:sp>
    </p:spTree>
    <p:extLst>
      <p:ext uri="{BB962C8B-B14F-4D97-AF65-F5344CB8AC3E}">
        <p14:creationId xmlns:p14="http://schemas.microsoft.com/office/powerpoint/2010/main" val="964691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en-US" altLang="ja-JP" dirty="0" err="1" smtClean="0"/>
              <a:t>Ipmigrate</a:t>
            </a:r>
            <a:r>
              <a:rPr kumimoji="1" lang="ja-JP" altLang="en-US" dirty="0" smtClean="0"/>
              <a:t>以外は検討中のもの</a:t>
            </a:r>
            <a:endParaRPr kumimoji="1" lang="en-US" altLang="ja-JP" dirty="0" smtClean="0"/>
          </a:p>
          <a:p>
            <a:r>
              <a:rPr kumimoji="1" lang="en-US" altLang="ja-JP" dirty="0" smtClean="0"/>
              <a:t>TLC</a:t>
            </a:r>
            <a:r>
              <a:rPr kumimoji="1" lang="ja-JP" altLang="en-US" dirty="0"/>
              <a:t>：ダーティーなメモリページをハッシュテーブルにコピーするため、仮想マシンのスレッドは定期的に中断されて</a:t>
            </a:r>
            <a:r>
              <a:rPr kumimoji="1" lang="ja-JP" altLang="en-US" dirty="0" smtClean="0"/>
              <a:t>しまう</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15</a:t>
            </a:fld>
            <a:endParaRPr kumimoji="1" lang="ja-JP" altLang="en-US"/>
          </a:p>
        </p:txBody>
      </p:sp>
    </p:spTree>
    <p:extLst>
      <p:ext uri="{BB962C8B-B14F-4D97-AF65-F5344CB8AC3E}">
        <p14:creationId xmlns:p14="http://schemas.microsoft.com/office/powerpoint/2010/main" val="1707146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近年普及している</a:t>
            </a:r>
            <a:r>
              <a:rPr kumimoji="1" lang="en-US" altLang="ja-JP" dirty="0" err="1"/>
              <a:t>Iaas</a:t>
            </a:r>
            <a:r>
              <a:rPr kumimoji="1" lang="ja-JP" altLang="en-US" dirty="0"/>
              <a:t>型クラウドでは仮想マシンが提供されています。特に最近は大容量のメモリを持った</a:t>
            </a:r>
            <a:r>
              <a:rPr kumimoji="1" lang="en-US" altLang="ja-JP" dirty="0"/>
              <a:t>VM</a:t>
            </a:r>
            <a:r>
              <a:rPr kumimoji="1" lang="ja-JP" altLang="en-US" dirty="0"/>
              <a:t>が提供されるようになっています。例えば、</a:t>
            </a:r>
            <a:r>
              <a:rPr kumimoji="1" lang="en-US" altLang="ja-JP" dirty="0"/>
              <a:t>AmazonEC2</a:t>
            </a:r>
            <a:r>
              <a:rPr kumimoji="1" lang="ja-JP" altLang="en-US" dirty="0"/>
              <a:t>で提供されている、</a:t>
            </a:r>
            <a:r>
              <a:rPr kumimoji="1" lang="en-US" altLang="ja-JP" dirty="0"/>
              <a:t>12TB</a:t>
            </a:r>
            <a:r>
              <a:rPr kumimoji="1" lang="ja-JP" altLang="en-US" dirty="0"/>
              <a:t>の</a:t>
            </a:r>
            <a:r>
              <a:rPr kumimoji="1" lang="en-US" altLang="ja-JP" dirty="0" err="1"/>
              <a:t>HighMemory</a:t>
            </a:r>
            <a:r>
              <a:rPr kumimoji="1" lang="ja-JP" altLang="en-US" dirty="0"/>
              <a:t>インスタンスが挙げられます。このような大容量のメモリを持った仮想マシンは、ビッグテータの解析やインメモリデータベースに利用されています</a:t>
            </a:r>
            <a:r>
              <a:rPr kumimoji="1" lang="ja-JP" altLang="en-US" dirty="0" smtClean="0"/>
              <a:t>。</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a:t>
            </a:fld>
            <a:endParaRPr kumimoji="1" lang="ja-JP" altLang="en-US"/>
          </a:p>
        </p:txBody>
      </p:sp>
    </p:spTree>
    <p:extLst>
      <p:ext uri="{BB962C8B-B14F-4D97-AF65-F5344CB8AC3E}">
        <p14:creationId xmlns:p14="http://schemas.microsoft.com/office/powerpoint/2010/main" val="1805096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　このような大容量のメモリを持つ仮想マシンをマイグレーションするには、移送先となるホストに十分な空きメモリが必要となります。しかし、そのようなホストを常に確保しておくということは、その分コストが増加してしまいますし、空きメモリを自由に使えないということで、運用の自由度も低下してしまいます。</a:t>
            </a:r>
            <a:endParaRPr kumimoji="1" lang="en-US" altLang="ja-JP" dirty="0" smtClean="0"/>
          </a:p>
          <a:p>
            <a:endParaRPr kumimoji="1" lang="en-US" altLang="ja-JP" dirty="0" smtClean="0"/>
          </a:p>
          <a:p>
            <a:r>
              <a:rPr kumimoji="1" lang="ja-JP" altLang="en-US" dirty="0"/>
              <a:t>　そこで、仮想マシンのメモリを分割して複数のホストにマイグレーションを行う分割マイグレーション</a:t>
            </a:r>
            <a:r>
              <a:rPr kumimoji="1" lang="ja-JP" altLang="en-US" dirty="0" smtClean="0"/>
              <a:t>が提案されて</a:t>
            </a:r>
            <a:r>
              <a:rPr kumimoji="1" lang="ja-JP" altLang="en-US" dirty="0"/>
              <a:t>います</a:t>
            </a:r>
            <a:r>
              <a:rPr kumimoji="1" lang="ja-JP" altLang="en-US" dirty="0" smtClean="0"/>
              <a:t>。分割</a:t>
            </a:r>
            <a:r>
              <a:rPr kumimoji="1" lang="ja-JP" altLang="en-US" dirty="0"/>
              <a:t>マイグレーションでは</a:t>
            </a:r>
            <a:r>
              <a:rPr kumimoji="1" lang="ja-JP" altLang="en-US" dirty="0" smtClean="0"/>
              <a:t>、</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3</a:t>
            </a:fld>
            <a:endParaRPr kumimoji="1" lang="ja-JP" altLang="en-US"/>
          </a:p>
        </p:txBody>
      </p:sp>
    </p:spTree>
    <p:extLst>
      <p:ext uri="{BB962C8B-B14F-4D97-AF65-F5344CB8AC3E}">
        <p14:creationId xmlns:p14="http://schemas.microsoft.com/office/powerpoint/2010/main" val="1673782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このように、マイグレーション後に複数ホストにまたがって動作する</a:t>
            </a:r>
            <a:r>
              <a:rPr kumimoji="1" lang="en-US" altLang="ja-JP" dirty="0" smtClean="0"/>
              <a:t>VM</a:t>
            </a:r>
            <a:r>
              <a:rPr kumimoji="1" lang="ja-JP" altLang="en-US" dirty="0" smtClean="0"/>
              <a:t>のことを、分割メモリ</a:t>
            </a:r>
            <a:r>
              <a:rPr kumimoji="1" lang="en-US" altLang="ja-JP" dirty="0" smtClean="0"/>
              <a:t>VM</a:t>
            </a:r>
            <a:r>
              <a:rPr kumimoji="1" lang="ja-JP" altLang="en-US" dirty="0" smtClean="0"/>
              <a:t>と呼びます。分割メモリ</a:t>
            </a:r>
            <a:r>
              <a:rPr kumimoji="1" lang="en-US" altLang="ja-JP" dirty="0" smtClean="0"/>
              <a:t>VM</a:t>
            </a:r>
            <a:r>
              <a:rPr kumimoji="1" lang="ja-JP" altLang="en-US" dirty="0" smtClean="0"/>
              <a:t>では、、、メモリを提供します。</a:t>
            </a:r>
            <a:endParaRPr kumimoji="1" lang="en-US" altLang="ja-JP" dirty="0" smtClean="0"/>
          </a:p>
          <a:p>
            <a:r>
              <a:rPr kumimoji="1" lang="ja-JP" altLang="en-US" dirty="0" smtClean="0"/>
              <a:t>また、ホスト間では次の処理を行いながら動作します。</a:t>
            </a:r>
            <a:r>
              <a:rPr kumimoji="1" lang="en-US" altLang="ja-JP" dirty="0" smtClean="0"/>
              <a:t>VM</a:t>
            </a:r>
            <a:r>
              <a:rPr kumimoji="1" lang="ja-JP" altLang="en-US" dirty="0" smtClean="0"/>
              <a:t>がサブホストにあるメモリを要求した際に、メインホストは必要となる該当メモリをサブホストからページインします。そして、アクセスの予測されない不要なメモリをサブホストにページアウトします。この一連の動作をリモートページングと呼びます。</a:t>
            </a:r>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4</a:t>
            </a:fld>
            <a:endParaRPr kumimoji="1" lang="ja-JP" altLang="en-US"/>
          </a:p>
        </p:txBody>
      </p:sp>
    </p:spTree>
    <p:extLst>
      <p:ext uri="{BB962C8B-B14F-4D97-AF65-F5344CB8AC3E}">
        <p14:creationId xmlns:p14="http://schemas.microsoft.com/office/powerpoint/2010/main" val="1038461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分割マイグレーションを用いることで、より柔軟なマイグレーションが可能となりましたが、、、という欠点があります。分割メモリ</a:t>
            </a:r>
            <a:r>
              <a:rPr kumimoji="1" lang="en-US" altLang="ja-JP" dirty="0" smtClean="0"/>
              <a:t>VM</a:t>
            </a:r>
            <a:r>
              <a:rPr kumimoji="1" lang="ja-JP" altLang="en-US" dirty="0" smtClean="0"/>
              <a:t>のいづれか一部のホストで、、、停止してしまうためです。</a:t>
            </a:r>
            <a:endParaRPr kumimoji="1" lang="en-US" altLang="ja-JP" dirty="0" smtClean="0"/>
          </a:p>
          <a:p>
            <a:endParaRPr kumimoji="1" lang="en-US" altLang="ja-JP" dirty="0" smtClean="0"/>
          </a:p>
          <a:p>
            <a:r>
              <a:rPr kumimoji="1" lang="ja-JP" altLang="en-US" dirty="0" smtClean="0"/>
              <a:t>従来からある障害対策としては、チェックポイント・リストアを分割メモリ</a:t>
            </a:r>
            <a:r>
              <a:rPr kumimoji="1" lang="en-US" altLang="ja-JP" dirty="0" smtClean="0"/>
              <a:t>VM</a:t>
            </a:r>
            <a:r>
              <a:rPr kumimoji="1" lang="ja-JP" altLang="en-US" dirty="0" smtClean="0"/>
              <a:t>に対してそのまま適用すると問題が生じる。</a:t>
            </a:r>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5</a:t>
            </a:fld>
            <a:endParaRPr kumimoji="1" lang="ja-JP" altLang="en-US"/>
          </a:p>
        </p:txBody>
      </p:sp>
    </p:spTree>
    <p:extLst>
      <p:ext uri="{BB962C8B-B14F-4D97-AF65-F5344CB8AC3E}">
        <p14:creationId xmlns:p14="http://schemas.microsoft.com/office/powerpoint/2010/main" val="1130026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問題の一つとして、チェックポイント</a:t>
            </a:r>
            <a:r>
              <a:rPr kumimoji="1" lang="ja-JP" altLang="en-US" dirty="0" smtClean="0"/>
              <a:t>時に</a:t>
            </a:r>
            <a:r>
              <a:rPr kumimoji="1" lang="ja-JP" altLang="en-US" dirty="0"/>
              <a:t>大量のページングが発生することが挙げられます</a:t>
            </a:r>
            <a:r>
              <a:rPr kumimoji="1" lang="ja-JP" altLang="en-US" dirty="0" smtClean="0"/>
              <a:t>。</a:t>
            </a:r>
            <a:endParaRPr kumimoji="1" lang="en-US" altLang="ja-JP" dirty="0" smtClean="0"/>
          </a:p>
          <a:p>
            <a:endParaRPr kumimoji="1" lang="en-US" altLang="ja-JP" dirty="0" smtClean="0"/>
          </a:p>
          <a:p>
            <a:r>
              <a:rPr kumimoji="1" lang="ja-JP" altLang="en-US" dirty="0"/>
              <a:t>　問題の二つ目として、リストアする時には、１台のホスト上にしか</a:t>
            </a:r>
            <a:r>
              <a:rPr kumimoji="1" lang="en-US" altLang="ja-JP" dirty="0"/>
              <a:t>VM</a:t>
            </a:r>
            <a:r>
              <a:rPr kumimoji="1" lang="ja-JP" altLang="en-US" dirty="0"/>
              <a:t>を復元出来ないことが挙げられます</a:t>
            </a:r>
            <a:r>
              <a:rPr kumimoji="1" lang="ja-JP" altLang="en-US" dirty="0" smtClean="0"/>
              <a:t>。</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6</a:t>
            </a:fld>
            <a:endParaRPr kumimoji="1" lang="ja-JP" altLang="en-US"/>
          </a:p>
        </p:txBody>
      </p:sp>
    </p:spTree>
    <p:extLst>
      <p:ext uri="{BB962C8B-B14F-4D97-AF65-F5344CB8AC3E}">
        <p14:creationId xmlns:p14="http://schemas.microsoft.com/office/powerpoint/2010/main" val="1459037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次</a:t>
            </a:r>
            <a:r>
              <a:rPr kumimoji="1" lang="ja-JP" altLang="en-US" dirty="0" smtClean="0"/>
              <a:t>にチェックポイントの動作について説明します。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7</a:t>
            </a:fld>
            <a:endParaRPr kumimoji="1" lang="ja-JP" altLang="en-US"/>
          </a:p>
        </p:txBody>
      </p:sp>
    </p:spTree>
    <p:extLst>
      <p:ext uri="{BB962C8B-B14F-4D97-AF65-F5344CB8AC3E}">
        <p14:creationId xmlns:p14="http://schemas.microsoft.com/office/powerpoint/2010/main" val="888597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初めに</a:t>
            </a:r>
            <a:r>
              <a:rPr kumimoji="1" lang="ja-JP" altLang="en-US" dirty="0" smtClean="0"/>
              <a:t>、</a:t>
            </a:r>
            <a:r>
              <a:rPr kumimoji="1" lang="en-US" altLang="ja-JP" dirty="0" smtClean="0"/>
              <a:t>VM</a:t>
            </a:r>
            <a:r>
              <a:rPr kumimoji="1" lang="ja-JP" altLang="en-US" dirty="0" smtClean="0"/>
              <a:t>に対してチェックポイント</a:t>
            </a:r>
            <a:r>
              <a:rPr kumimoji="1" lang="ja-JP" altLang="en-US" dirty="0"/>
              <a:t>の指示</a:t>
            </a:r>
            <a:r>
              <a:rPr kumimoji="1" lang="ja-JP" altLang="en-US" dirty="0" smtClean="0"/>
              <a:t>が与えられましたら</a:t>
            </a:r>
            <a:r>
              <a:rPr kumimoji="1" lang="ja-JP" altLang="en-US" dirty="0"/>
              <a:t>、</a:t>
            </a:r>
            <a:r>
              <a:rPr kumimoji="1" lang="en-US" altLang="ja-JP" dirty="0"/>
              <a:t>VM</a:t>
            </a:r>
            <a:r>
              <a:rPr kumimoji="1" lang="ja-JP" altLang="en-US" dirty="0"/>
              <a:t>を停止して</a:t>
            </a:r>
            <a:r>
              <a:rPr kumimoji="1" lang="ja-JP" altLang="en-US" dirty="0" smtClean="0"/>
              <a:t>、</a:t>
            </a:r>
            <a:r>
              <a:rPr kumimoji="1" lang="ja-JP" altLang="en-US" dirty="0"/>
              <a:t>　</a:t>
            </a:r>
            <a:endParaRPr kumimoji="1" lang="en-US" altLang="ja-JP" dirty="0" smtClean="0"/>
          </a:p>
          <a:p>
            <a:endParaRPr kumimoji="1" lang="en-US" altLang="ja-JP" dirty="0" smtClean="0"/>
          </a:p>
          <a:p>
            <a:r>
              <a:rPr kumimoji="1" lang="ja-JP" altLang="en-US" dirty="0" smtClean="0"/>
              <a:t>その際には、メインホストにあるネットワーク・ページテーブルを参照します。ネットワーク・ページテーブルとは。。。するテーブルで、メモリがメインホストにあるのかサブホストにあるのかを判断するのに使用し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8</a:t>
            </a:fld>
            <a:endParaRPr kumimoji="1" lang="ja-JP" altLang="en-US"/>
          </a:p>
        </p:txBody>
      </p:sp>
    </p:spTree>
    <p:extLst>
      <p:ext uri="{BB962C8B-B14F-4D97-AF65-F5344CB8AC3E}">
        <p14:creationId xmlns:p14="http://schemas.microsoft.com/office/powerpoint/2010/main" val="2479828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smtClean="0"/>
              <a:t>また、メインホストはメモリの保存を行う前に、</a:t>
            </a:r>
            <a:endParaRPr kumimoji="1" lang="en-US" altLang="ja-JP" dirty="0" smtClean="0"/>
          </a:p>
          <a:p>
            <a:endParaRPr kumimoji="1" lang="en-US" altLang="ja-JP" dirty="0" smtClean="0"/>
          </a:p>
          <a:p>
            <a:r>
              <a:rPr kumimoji="1" lang="ja-JP" altLang="en-US" dirty="0" smtClean="0"/>
              <a:t>メインホストの逆にする。</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9</a:t>
            </a:fld>
            <a:endParaRPr kumimoji="1" lang="ja-JP" altLang="en-US"/>
          </a:p>
        </p:txBody>
      </p:sp>
    </p:spTree>
    <p:extLst>
      <p:ext uri="{BB962C8B-B14F-4D97-AF65-F5344CB8AC3E}">
        <p14:creationId xmlns:p14="http://schemas.microsoft.com/office/powerpoint/2010/main" val="8320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4600" cap="all" baseline="0">
                <a:solidFill>
                  <a:schemeClr val="tx2"/>
                </a:solidFill>
                <a:latin typeface="MS PGothic" charset="-128"/>
                <a:ea typeface="MS PGothic" charset="-128"/>
                <a:cs typeface="MS PGothic"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009931" y="3956282"/>
            <a:ext cx="5123755" cy="1086237"/>
          </a:xfrm>
        </p:spPr>
        <p:txBody>
          <a:bodyPr>
            <a:normAutofit/>
          </a:bodyPr>
          <a:lstStyle>
            <a:lvl1pPr marL="0" indent="0" algn="ctr">
              <a:lnSpc>
                <a:spcPct val="112000"/>
              </a:lnSpc>
              <a:spcBef>
                <a:spcPts val="0"/>
              </a:spcBef>
              <a:spcAft>
                <a:spcPts val="0"/>
              </a:spcAft>
              <a:buNone/>
              <a:defRPr sz="2400">
                <a:latin typeface="MS PGothic" charset="-128"/>
                <a:ea typeface="MS PGothic" charset="-128"/>
                <a:cs typeface="MS PGothic"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2C47EBBE-A46C-4A3F-B8D4-B0D42D473DE6}" type="datetime1">
              <a:rPr kumimoji="1" lang="ja-JP" altLang="en-US" smtClean="0"/>
              <a:t>2019/2/21</a:t>
            </a:fld>
            <a:endParaRPr kumimoji="1" lang="ja-JP" altLang="en-US"/>
          </a:p>
        </p:txBody>
      </p:sp>
      <p:sp>
        <p:nvSpPr>
          <p:cNvPr id="5" name="Footer Placeholder 4"/>
          <p:cNvSpPr>
            <a:spLocks noGrp="1"/>
          </p:cNvSpPr>
          <p:nvPr>
            <p:ph type="ftr" sz="quarter" idx="11"/>
          </p:nvPr>
        </p:nvSpPr>
        <p:spPr>
          <a:xfrm>
            <a:off x="1938042" y="6453386"/>
            <a:ext cx="5267533"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7946782" y="6453386"/>
            <a:ext cx="1197219" cy="404614"/>
          </a:xfrm>
        </p:spPr>
        <p:txBody>
          <a:bodyPr/>
          <a:lstStyle>
            <a:lvl1pPr>
              <a:defRPr sz="2400" b="1" baseline="0">
                <a:solidFill>
                  <a:schemeClr val="tx2"/>
                </a:solidFill>
                <a:latin typeface="MS PGothic" charset="-128"/>
                <a:ea typeface="MS PGothic" charset="-128"/>
                <a:cs typeface="MS PGothic" charset="-128"/>
              </a:defRPr>
            </a:lvl1pPr>
          </a:lstStyle>
          <a:p>
            <a:fld id="{470CF53E-3DF7-45F1-A7BE-6F804033A15D}" type="slidenum">
              <a:rPr lang="ja-JP" altLang="en-US" smtClean="0"/>
              <a:pPr/>
              <a:t>‹#›</a:t>
            </a:fld>
            <a:endParaRPr lang="ja-JP" altLang="en-US" dirty="0"/>
          </a:p>
        </p:txBody>
      </p:sp>
      <p:grpSp>
        <p:nvGrpSpPr>
          <p:cNvPr id="8" name="Group 7"/>
          <p:cNvGrpSpPr/>
          <p:nvPr/>
        </p:nvGrpSpPr>
        <p:grpSpPr>
          <a:xfrm>
            <a:off x="564644" y="744471"/>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8700" y="2295528"/>
            <a:ext cx="72009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2840DD-E3B0-46E4-9EE1-CCEDF1720887}" type="datetime1">
              <a:rPr kumimoji="1" lang="ja-JP" altLang="en-US" smtClean="0"/>
              <a:t>2019/2/21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8701" y="624156"/>
            <a:ext cx="5724525"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2840DD-E3B0-46E4-9EE1-CCEDF1720887}" type="datetime1">
              <a:rPr kumimoji="1" lang="ja-JP" altLang="en-US" smtClean="0"/>
              <a:t>2019/2/21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hf hdr="0" ftr="0" dt="0"/>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55406" y="306293"/>
            <a:ext cx="7875638" cy="789039"/>
          </a:xfrm>
        </p:spPr>
        <p:txBody>
          <a:bodyPr/>
          <a:lstStyle>
            <a:lvl1pPr>
              <a:defRPr>
                <a:latin typeface="MS PGothic" charset="-128"/>
                <a:ea typeface="MS PGothic" charset="-128"/>
                <a:cs typeface="MS PGothic"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855408" y="1371600"/>
            <a:ext cx="7875637" cy="4813300"/>
          </a:xfrm>
        </p:spPr>
        <p:txBody>
          <a:bodyPr/>
          <a:lstStyle>
            <a:lvl1pPr marL="349200" indent="-382588">
              <a:tabLst/>
              <a:defRPr sz="2800">
                <a:latin typeface="MS PGothic" charset="-128"/>
                <a:ea typeface="MS PGothic" charset="-128"/>
                <a:cs typeface="MS PGothic" charset="-128"/>
              </a:defRPr>
            </a:lvl1pPr>
            <a:lvl2pPr marL="682625" indent="-381000">
              <a:tabLst/>
              <a:defRPr sz="2400" i="0">
                <a:latin typeface="MS PGothic" charset="-128"/>
                <a:ea typeface="MS PGothic" charset="-128"/>
                <a:cs typeface="MS PGothic" charset="-128"/>
              </a:defRPr>
            </a:lvl2pPr>
            <a:lvl3pPr marL="968375" indent="-381000">
              <a:tabLst/>
              <a:defRPr sz="2200">
                <a:latin typeface="MS PGothic" charset="-128"/>
                <a:ea typeface="MS PGothic" charset="-128"/>
                <a:cs typeface="MS PGothic" charset="-128"/>
              </a:defRPr>
            </a:lvl3pPr>
            <a:lvl4pPr marL="1262063" indent="-381000">
              <a:tabLst/>
              <a:defRPr>
                <a:latin typeface="MS PGothic" charset="-128"/>
                <a:ea typeface="MS PGothic" charset="-128"/>
                <a:cs typeface="MS PGothic" charset="-128"/>
              </a:defRPr>
            </a:lvl4pPr>
            <a:lvl5pPr marL="1547813" indent="-381000">
              <a:tabLst/>
              <a:defRPr>
                <a:latin typeface="MS PGothic" charset="-128"/>
                <a:ea typeface="MS PGothic" charset="-128"/>
                <a:cs typeface="MS PGothic"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AA5FD2DE-3C34-4BA5-B462-9F8234E1D9A7}" type="datetime1">
              <a:rPr kumimoji="1" lang="ja-JP" altLang="en-US" smtClean="0"/>
              <a:t>2019/2/21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946782" y="6453386"/>
            <a:ext cx="1197219" cy="404614"/>
          </a:xfrm>
        </p:spPr>
        <p:txBody>
          <a:bodyPr/>
          <a:lstStyle>
            <a:lvl1pPr>
              <a:defRPr sz="2400" b="1">
                <a:latin typeface="MS PGothic" charset="-128"/>
                <a:ea typeface="MS PGothic" charset="-128"/>
                <a:cs typeface="MS PGothic" charset="-128"/>
              </a:defRPr>
            </a:lvl1pPr>
          </a:lstStyle>
          <a:p>
            <a:fld id="{470CF53E-3DF7-45F1-A7BE-6F804033A15D}"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3"/>
            <a:ext cx="7209728" cy="2852737"/>
          </a:xfrm>
        </p:spPr>
        <p:txBody>
          <a:bodyPr anchor="b">
            <a:normAutofit/>
          </a:bodyPr>
          <a:lstStyle>
            <a:lvl1pPr algn="r">
              <a:defRPr sz="60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4182" y="6453386"/>
            <a:ext cx="1216807" cy="404614"/>
          </a:xfrm>
        </p:spPr>
        <p:txBody>
          <a:bodyPr/>
          <a:lstStyle>
            <a:lvl1pPr>
              <a:defRPr>
                <a:solidFill>
                  <a:schemeClr val="tx2"/>
                </a:solidFill>
              </a:defRPr>
            </a:lvl1pPr>
          </a:lstStyle>
          <a:p>
            <a:fld id="{682FE063-3C11-4015-B4E6-4C0824730845}" type="datetime1">
              <a:rPr kumimoji="1" lang="ja-JP" altLang="en-US" smtClean="0"/>
              <a:t>2019/2/21</a:t>
            </a:fld>
            <a:endParaRPr kumimoji="1" lang="ja-JP" altLang="en-US"/>
          </a:p>
        </p:txBody>
      </p:sp>
      <p:sp>
        <p:nvSpPr>
          <p:cNvPr id="5" name="Footer Placeholder 4"/>
          <p:cNvSpPr>
            <a:spLocks noGrp="1"/>
          </p:cNvSpPr>
          <p:nvPr>
            <p:ph type="ftr" sz="quarter" idx="11"/>
          </p:nvPr>
        </p:nvSpPr>
        <p:spPr>
          <a:xfrm>
            <a:off x="1938235" y="6453386"/>
            <a:ext cx="5267533"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94053"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36102B5-BA6D-4E93-BB7E-9441FCF113E4}" type="datetime1">
              <a:rPr kumimoji="1" lang="ja-JP" altLang="en-US" smtClean="0"/>
              <a:t>2019/2/21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28701"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028701" y="3305210"/>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893760" y="3305210"/>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38DE91-CB35-4985-AA11-6DCF136B9723}" type="datetime1">
              <a:rPr kumimoji="1" lang="ja-JP" altLang="en-US" smtClean="0"/>
              <a:t>2019/2/21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2DFB833-D049-437C-ABE9-8EEAE020E932}" type="datetime1">
              <a:rPr kumimoji="1" lang="ja-JP" altLang="en-US" smtClean="0"/>
              <a:t>2019/2/21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FD2A5-AC5A-4AB6-B13F-B49EA16B883A}" type="datetime1">
              <a:rPr kumimoji="1" lang="ja-JP" altLang="en-US" smtClean="0"/>
              <a:t>2019/2/21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542926" y="6453386"/>
            <a:ext cx="903429" cy="404614"/>
          </a:xfrm>
        </p:spPr>
        <p:txBody>
          <a:bodyPr/>
          <a:lstStyle>
            <a:lvl1pPr>
              <a:defRPr>
                <a:solidFill>
                  <a:schemeClr val="tx2"/>
                </a:solidFill>
              </a:defRPr>
            </a:lvl1pPr>
          </a:lstStyle>
          <a:p>
            <a:fld id="{682840DD-E3B0-46E4-9EE1-CCEDF1720887}" type="datetime1">
              <a:rPr kumimoji="1" lang="ja-JP" altLang="en-US" smtClean="0"/>
              <a:t>2019/2/21</a:t>
            </a:fld>
            <a:endParaRPr kumimoji="1" lang="ja-JP"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hf hdr="0" ftr="0" dt="0"/>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49090" y="3"/>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542926" y="6453386"/>
            <a:ext cx="903429" cy="404614"/>
          </a:xfrm>
        </p:spPr>
        <p:txBody>
          <a:bodyPr/>
          <a:lstStyle>
            <a:lvl1pPr>
              <a:defRPr>
                <a:solidFill>
                  <a:schemeClr val="tx2"/>
                </a:solidFill>
              </a:defRPr>
            </a:lvl1pPr>
          </a:lstStyle>
          <a:p>
            <a:fld id="{0124BC36-14A7-4D72-BB9B-24BC9A29B155}" type="datetime1">
              <a:rPr kumimoji="1" lang="ja-JP" altLang="en-US" smtClean="0"/>
              <a:t>2019/2/21</a:t>
            </a:fld>
            <a:endParaRPr kumimoji="1" lang="ja-JP"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7412356" y="6453386"/>
            <a:ext cx="1197219"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682840DD-E3B0-46E4-9EE1-CCEDF1720887}" type="datetime1">
              <a:rPr kumimoji="1" lang="ja-JP" altLang="en-US" smtClean="0"/>
              <a:t>2019/2/21</a:t>
            </a:fld>
            <a:endParaRPr kumimoji="1" lang="ja-JP" altLang="en-US"/>
          </a:p>
        </p:txBody>
      </p:sp>
      <p:sp>
        <p:nvSpPr>
          <p:cNvPr id="5" name="Footer Placeholder 4"/>
          <p:cNvSpPr>
            <a:spLocks noGrp="1"/>
          </p:cNvSpPr>
          <p:nvPr>
            <p:ph type="ftr" sz="quarter" idx="3"/>
          </p:nvPr>
        </p:nvSpPr>
        <p:spPr>
          <a:xfrm>
            <a:off x="2170174"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7630991"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470CF53E-3DF7-45F1-A7BE-6F804033A15D}" type="slidenum">
              <a:rPr kumimoji="1" lang="ja-JP" altLang="en-US" smtClean="0"/>
              <a:t>‹#›</a:t>
            </a:fld>
            <a:endParaRPr kumimoji="1" lang="ja-JP" alt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8808121"/>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 id="2147484317" r:id="rId6"/>
    <p:sldLayoutId id="2147484318" r:id="rId7"/>
    <p:sldLayoutId id="2147484319" r:id="rId8"/>
    <p:sldLayoutId id="2147484320" r:id="rId9"/>
    <p:sldLayoutId id="2147484321" r:id="rId10"/>
    <p:sldLayoutId id="2147484322" r:id="rId11"/>
  </p:sldLayoutIdLst>
  <p:hf hdr="0" ftr="0" dt="0"/>
  <p:txStyles>
    <p:titleStyle>
      <a:lvl1pPr algn="ctr" defTabSz="685800" rtl="0" eaLnBrk="1" latinLnBrk="0" hangingPunct="1">
        <a:lnSpc>
          <a:spcPct val="89000"/>
        </a:lnSpc>
        <a:spcBef>
          <a:spcPct val="0"/>
        </a:spcBef>
        <a:buNone/>
        <a:defRPr kumimoji="1" sz="4600" kern="1200" baseline="0">
          <a:solidFill>
            <a:schemeClr val="tx2"/>
          </a:solidFill>
          <a:latin typeface="MS PGothic" charset="-128"/>
          <a:ea typeface="MS PGothic" charset="-128"/>
          <a:cs typeface="MS PGothic" charset="-128"/>
        </a:defRPr>
      </a:lvl1pPr>
    </p:titleStyle>
    <p:bodyStyle>
      <a:lvl1pPr marL="349200" indent="-382588" algn="l" defTabSz="685800" rtl="0" eaLnBrk="1" latinLnBrk="0" hangingPunct="1">
        <a:lnSpc>
          <a:spcPct val="94000"/>
        </a:lnSpc>
        <a:spcBef>
          <a:spcPts val="1000"/>
        </a:spcBef>
        <a:spcAft>
          <a:spcPts val="200"/>
        </a:spcAft>
        <a:buFont typeface="Franklin Gothic Book" panose="020B0503020102020204" pitchFamily="34" charset="0"/>
        <a:buChar char="■"/>
        <a:tabLst/>
        <a:defRPr kumimoji="1" sz="2800" kern="1200" baseline="0">
          <a:solidFill>
            <a:schemeClr val="tx2"/>
          </a:solidFill>
          <a:latin typeface="MS PGothic" charset="-128"/>
          <a:ea typeface="MS PGothic" charset="-128"/>
          <a:cs typeface="MS PGothic" charset="-128"/>
        </a:defRPr>
      </a:lvl1pPr>
      <a:lvl2pPr marL="682625"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2400" i="0" kern="1200" baseline="0">
          <a:solidFill>
            <a:schemeClr val="tx2"/>
          </a:solidFill>
          <a:latin typeface="MS PGothic" charset="-128"/>
          <a:ea typeface="MS PGothic" charset="-128"/>
          <a:cs typeface="MS PGothic" charset="-128"/>
        </a:defRPr>
      </a:lvl2pPr>
      <a:lvl3pPr marL="968400"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2200" kern="1200" baseline="0">
          <a:solidFill>
            <a:schemeClr val="tx2"/>
          </a:solidFill>
          <a:latin typeface="MS PGothic" charset="-128"/>
          <a:ea typeface="MS PGothic" charset="-128"/>
          <a:cs typeface="MS PGothic" charset="-128"/>
        </a:defRPr>
      </a:lvl3pPr>
      <a:lvl4pPr marL="1263600"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1800" i="0" kern="1200" baseline="0">
          <a:solidFill>
            <a:schemeClr val="tx2"/>
          </a:solidFill>
          <a:latin typeface="MS PGothic" charset="-128"/>
          <a:ea typeface="MS PGothic" charset="-128"/>
          <a:cs typeface="MS PGothic" charset="-128"/>
        </a:defRPr>
      </a:lvl4pPr>
      <a:lvl5pPr marL="1548000"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1600" kern="1200" baseline="0">
          <a:solidFill>
            <a:schemeClr val="tx2"/>
          </a:solidFill>
          <a:latin typeface="MS PGothic" charset="-128"/>
          <a:ea typeface="MS PGothic" charset="-128"/>
          <a:cs typeface="MS PGothic" charset="-128"/>
        </a:defRPr>
      </a:lvl5pPr>
      <a:lvl6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userDrawn="1">
          <p15:clr>
            <a:srgbClr val="F26B43"/>
          </p15:clr>
        </p15:guide>
        <p15:guide id="2" pos="936" userDrawn="1">
          <p15:clr>
            <a:srgbClr val="F26B43"/>
          </p15:clr>
        </p15:guide>
        <p15:guide id="3" pos="864" userDrawn="1">
          <p15:clr>
            <a:srgbClr val="F26B43"/>
          </p15:clr>
        </p15:guide>
        <p15:guide id="0" orient="horz" pos="1368" userDrawn="1">
          <p15:clr>
            <a:srgbClr val="F26B43"/>
          </p15:clr>
        </p15:guide>
        <p15:guide id="4" orient="horz" pos="1440" userDrawn="1">
          <p15:clr>
            <a:srgbClr val="F26B43"/>
          </p15:clr>
        </p15:guide>
        <p15:guide id="5" orient="horz" pos="3696" userDrawn="1">
          <p15:clr>
            <a:srgbClr val="F26B43"/>
          </p15:clr>
        </p15:guide>
        <p15:guide id="6" orient="horz" pos="432" userDrawn="1">
          <p15:clr>
            <a:srgbClr val="F26B43"/>
          </p15:clr>
        </p15:guide>
        <p15:guide id="7" orient="horz" pos="1512" userDrawn="1">
          <p15:clr>
            <a:srgbClr val="F26B43"/>
          </p15:clr>
        </p15:guide>
        <p15:guide id="8" pos="5184" userDrawn="1">
          <p15:clr>
            <a:srgbClr val="F26B43"/>
          </p15:clr>
        </p15:guide>
        <p15:guide id="9" pos="702" userDrawn="1">
          <p15:clr>
            <a:srgbClr val="F26B43"/>
          </p15:clr>
        </p15:guide>
        <p15:guide id="10" pos="6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36346" y="1325999"/>
            <a:ext cx="6270922" cy="2098226"/>
          </a:xfrm>
        </p:spPr>
        <p:txBody>
          <a:bodyPr>
            <a:normAutofit/>
          </a:bodyPr>
          <a:lstStyle/>
          <a:p>
            <a:r>
              <a:rPr lang="ja-JP" altLang="en-US" dirty="0">
                <a:solidFill>
                  <a:schemeClr val="tx1"/>
                </a:solidFill>
              </a:rPr>
              <a:t>複数ホストにまたがって動作する仮想マシンの障害対策</a:t>
            </a:r>
            <a:endParaRPr kumimoji="1" lang="ja-JP" altLang="en-US" dirty="0">
              <a:solidFill>
                <a:schemeClr val="tx1"/>
              </a:solidFill>
            </a:endParaRPr>
          </a:p>
        </p:txBody>
      </p:sp>
      <p:sp>
        <p:nvSpPr>
          <p:cNvPr id="3" name="サブタイトル 2"/>
          <p:cNvSpPr>
            <a:spLocks noGrp="1"/>
          </p:cNvSpPr>
          <p:nvPr>
            <p:ph type="subTitle" idx="1"/>
          </p:nvPr>
        </p:nvSpPr>
        <p:spPr>
          <a:xfrm>
            <a:off x="2009932" y="3956280"/>
            <a:ext cx="5123755" cy="1288382"/>
          </a:xfrm>
        </p:spPr>
        <p:txBody>
          <a:bodyPr>
            <a:noAutofit/>
          </a:bodyPr>
          <a:lstStyle/>
          <a:p>
            <a:r>
              <a:rPr lang="ja-JP" altLang="en-US" dirty="0"/>
              <a:t>九州工業大学　情報工学部</a:t>
            </a:r>
            <a:endParaRPr lang="en-US" altLang="ja-JP" dirty="0"/>
          </a:p>
          <a:p>
            <a:r>
              <a:rPr lang="ja-JP" altLang="en-US" dirty="0"/>
              <a:t>機械情報工学科　光来研究室</a:t>
            </a:r>
            <a:endParaRPr kumimoji="1" lang="en-US" altLang="ja-JP" dirty="0"/>
          </a:p>
          <a:p>
            <a:r>
              <a:rPr kumimoji="1" lang="en-US" altLang="ja-JP" dirty="0"/>
              <a:t>15237068</a:t>
            </a:r>
          </a:p>
          <a:p>
            <a:r>
              <a:rPr kumimoji="1" lang="ja-JP" altLang="en-US" dirty="0"/>
              <a:t> </a:t>
            </a:r>
            <a:r>
              <a:rPr lang="ja-JP" altLang="en-US" dirty="0"/>
              <a:t>村田 時人</a:t>
            </a:r>
            <a:endParaRPr kumimoji="1" lang="ja-JP" altLang="en-US"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t>1</a:t>
            </a:fld>
            <a:endParaRPr kumimoji="1" lang="ja-JP" altLang="en-US"/>
          </a:p>
        </p:txBody>
      </p:sp>
    </p:spTree>
    <p:extLst>
      <p:ext uri="{BB962C8B-B14F-4D97-AF65-F5344CB8AC3E}">
        <p14:creationId xmlns:p14="http://schemas.microsoft.com/office/powerpoint/2010/main" val="32088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円柱 23"/>
          <p:cNvSpPr/>
          <p:nvPr/>
        </p:nvSpPr>
        <p:spPr>
          <a:xfrm>
            <a:off x="6940732" y="5231943"/>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2" name="Title 1"/>
          <p:cNvSpPr>
            <a:spLocks noGrp="1"/>
          </p:cNvSpPr>
          <p:nvPr>
            <p:ph type="title"/>
          </p:nvPr>
        </p:nvSpPr>
        <p:spPr/>
        <p:txBody>
          <a:bodyPr/>
          <a:lstStyle/>
          <a:p>
            <a:r>
              <a:rPr lang="ja-JP" altLang="en-US" dirty="0"/>
              <a:t>リストア</a:t>
            </a:r>
            <a:r>
              <a:rPr lang="en-US" altLang="ja-JP" dirty="0"/>
              <a:t> </a:t>
            </a:r>
            <a:r>
              <a:rPr lang="en-US" altLang="ja-JP" dirty="0">
                <a:solidFill>
                  <a:schemeClr val="tx1"/>
                </a:solidFill>
              </a:rPr>
              <a:t>(1/2)</a:t>
            </a:r>
            <a:endParaRPr lang="ja-JP" altLang="en-US" dirty="0">
              <a:solidFill>
                <a:schemeClr val="tx1"/>
              </a:solidFill>
            </a:endParaRPr>
          </a:p>
        </p:txBody>
      </p:sp>
      <p:sp>
        <p:nvSpPr>
          <p:cNvPr id="3" name="Content Placeholder 2"/>
          <p:cNvSpPr>
            <a:spLocks noGrp="1"/>
          </p:cNvSpPr>
          <p:nvPr>
            <p:ph idx="1"/>
          </p:nvPr>
        </p:nvSpPr>
        <p:spPr/>
        <p:txBody>
          <a:bodyPr/>
          <a:lstStyle/>
          <a:p>
            <a:r>
              <a:rPr lang="ja-JP" altLang="en-US" dirty="0">
                <a:solidFill>
                  <a:schemeClr val="tx1"/>
                </a:solidFill>
              </a:rPr>
              <a:t>メインホスト</a:t>
            </a:r>
            <a:r>
              <a:rPr lang="ja-JP" altLang="en-US" dirty="0" smtClean="0">
                <a:solidFill>
                  <a:schemeClr val="tx1"/>
                </a:solidFill>
              </a:rPr>
              <a:t>は</a:t>
            </a:r>
            <a:r>
              <a:rPr lang="ja-JP" altLang="en-US" dirty="0">
                <a:solidFill>
                  <a:schemeClr val="tx1"/>
                </a:solidFill>
              </a:rPr>
              <a:t>チェックポイント</a:t>
            </a:r>
            <a:r>
              <a:rPr lang="ja-JP" altLang="en-US" dirty="0" smtClean="0">
                <a:solidFill>
                  <a:schemeClr val="tx1"/>
                </a:solidFill>
              </a:rPr>
              <a:t>時</a:t>
            </a:r>
            <a:r>
              <a:rPr lang="ja-JP" altLang="en-US" dirty="0">
                <a:solidFill>
                  <a:schemeClr val="tx1"/>
                </a:solidFill>
              </a:rPr>
              <a:t>にメインホストにあった</a:t>
            </a:r>
            <a:r>
              <a:rPr lang="en-US" altLang="ja-JP" dirty="0">
                <a:solidFill>
                  <a:schemeClr val="tx1"/>
                </a:solidFill>
              </a:rPr>
              <a:t>VM</a:t>
            </a:r>
            <a:r>
              <a:rPr lang="ja-JP" altLang="en-US" dirty="0">
                <a:solidFill>
                  <a:schemeClr val="tx1"/>
                </a:solidFill>
              </a:rPr>
              <a:t>のメモリのみを復元</a:t>
            </a:r>
            <a:endParaRPr lang="en-US" altLang="ja-JP" dirty="0">
              <a:solidFill>
                <a:schemeClr val="tx1"/>
              </a:solidFill>
            </a:endParaRPr>
          </a:p>
          <a:p>
            <a:pPr lvl="1"/>
            <a:r>
              <a:rPr lang="ja-JP" altLang="en-US" dirty="0">
                <a:solidFill>
                  <a:schemeClr val="tx1"/>
                </a:solidFill>
              </a:rPr>
              <a:t>ネットワーク・ページテーブルも復元</a:t>
            </a:r>
            <a:endParaRPr lang="en-US" altLang="ja-JP" dirty="0">
              <a:solidFill>
                <a:schemeClr val="tx1"/>
              </a:solidFill>
            </a:endParaRPr>
          </a:p>
          <a:p>
            <a:pPr lvl="2"/>
            <a:r>
              <a:rPr lang="ja-JP" altLang="en-US" dirty="0">
                <a:solidFill>
                  <a:schemeClr val="tx1"/>
                </a:solidFill>
              </a:rPr>
              <a:t>メモリがどのホストにあるかを設定</a:t>
            </a:r>
            <a:endParaRPr lang="en-US" altLang="ja-JP" dirty="0">
              <a:solidFill>
                <a:schemeClr val="tx1"/>
              </a:solidFill>
            </a:endParaRPr>
          </a:p>
          <a:p>
            <a:pPr lvl="1"/>
            <a:r>
              <a:rPr lang="ja-JP" altLang="en-US" dirty="0">
                <a:solidFill>
                  <a:schemeClr val="tx1"/>
                </a:solidFill>
              </a:rPr>
              <a:t>復元したメモリを</a:t>
            </a:r>
            <a:r>
              <a:rPr lang="en-US" altLang="ja-JP" dirty="0">
                <a:solidFill>
                  <a:schemeClr val="tx1"/>
                </a:solidFill>
              </a:rPr>
              <a:t>Linux</a:t>
            </a:r>
            <a:r>
              <a:rPr lang="ja-JP" altLang="en-US" dirty="0">
                <a:solidFill>
                  <a:schemeClr val="tx1"/>
                </a:solidFill>
              </a:rPr>
              <a:t>のメモリ管理機構に登録</a:t>
            </a:r>
            <a:endParaRPr lang="en-US" altLang="ja-JP" dirty="0">
              <a:solidFill>
                <a:schemeClr val="tx1"/>
              </a:solidFill>
            </a:endParaRPr>
          </a:p>
          <a:p>
            <a:pPr lvl="2"/>
            <a:r>
              <a:rPr lang="ja-JP" altLang="en-US" dirty="0">
                <a:solidFill>
                  <a:schemeClr val="tx1"/>
                </a:solidFill>
              </a:rPr>
              <a:t>リモートページングを再開可能にする</a:t>
            </a:r>
            <a:endParaRPr lang="en-US" altLang="ja-JP" dirty="0">
              <a:solidFill>
                <a:schemeClr val="tx1"/>
              </a:solidFill>
            </a:endParaRPr>
          </a:p>
          <a:p>
            <a:pPr lvl="1"/>
            <a:r>
              <a:rPr lang="en-US" altLang="ja-JP" dirty="0">
                <a:solidFill>
                  <a:schemeClr val="tx1"/>
                </a:solidFill>
              </a:rPr>
              <a:t>VM</a:t>
            </a:r>
            <a:r>
              <a:rPr lang="ja-JP" altLang="en-US" dirty="0">
                <a:solidFill>
                  <a:schemeClr val="tx1"/>
                </a:solidFill>
              </a:rPr>
              <a:t>の</a:t>
            </a:r>
            <a:r>
              <a:rPr lang="en-US" altLang="ja-JP" dirty="0">
                <a:solidFill>
                  <a:schemeClr val="tx1"/>
                </a:solidFill>
              </a:rPr>
              <a:t>CPU</a:t>
            </a:r>
            <a:r>
              <a:rPr lang="ja-JP" altLang="en-US" dirty="0">
                <a:solidFill>
                  <a:schemeClr val="tx1"/>
                </a:solidFill>
              </a:rPr>
              <a:t>やデバイスの状態も復元</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10</a:t>
            </a:fld>
            <a:endParaRPr lang="ja-JP" altLang="en-US" dirty="0"/>
          </a:p>
        </p:txBody>
      </p:sp>
      <p:sp>
        <p:nvSpPr>
          <p:cNvPr id="18" name="角丸四角形 17"/>
          <p:cNvSpPr/>
          <p:nvPr/>
        </p:nvSpPr>
        <p:spPr>
          <a:xfrm>
            <a:off x="2496726" y="4752753"/>
            <a:ext cx="4291268" cy="198828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テキスト ボックス 19"/>
          <p:cNvSpPr txBox="1"/>
          <p:nvPr/>
        </p:nvSpPr>
        <p:spPr>
          <a:xfrm>
            <a:off x="3986571" y="4381843"/>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4" name="正方形/長方形 13"/>
          <p:cNvSpPr/>
          <p:nvPr/>
        </p:nvSpPr>
        <p:spPr>
          <a:xfrm>
            <a:off x="2649464" y="5982657"/>
            <a:ext cx="1762604" cy="620602"/>
          </a:xfrm>
          <a:prstGeom prst="rect">
            <a:avLst/>
          </a:prstGeom>
          <a:solidFill>
            <a:srgbClr val="9AE58D"/>
          </a:solidFill>
          <a:ln w="349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S PGothic" charset="-128"/>
                <a:ea typeface="MS PGothic" charset="-128"/>
                <a:cs typeface="MS PGothic" charset="-128"/>
              </a:rPr>
              <a:t>メモリ管理機構</a:t>
            </a:r>
            <a:endParaRPr kumimoji="1" lang="ja-JP" altLang="en-US" dirty="0">
              <a:solidFill>
                <a:schemeClr val="tx1"/>
              </a:solidFill>
              <a:latin typeface="MS PGothic" charset="-128"/>
              <a:ea typeface="MS PGothic" charset="-128"/>
              <a:cs typeface="MS PGothic" charset="-128"/>
            </a:endParaRPr>
          </a:p>
        </p:txBody>
      </p:sp>
      <p:sp>
        <p:nvSpPr>
          <p:cNvPr id="32" name="フローチャート: カード 31"/>
          <p:cNvSpPr/>
          <p:nvPr/>
        </p:nvSpPr>
        <p:spPr>
          <a:xfrm>
            <a:off x="7038608" y="5454720"/>
            <a:ext cx="251999" cy="288000"/>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chemeClr val="tx1"/>
              </a:solidFill>
              <a:latin typeface="MS PGothic" charset="-128"/>
              <a:ea typeface="MS PGothic" charset="-128"/>
              <a:cs typeface="MS PGothic" charset="-128"/>
            </a:endParaRPr>
          </a:p>
        </p:txBody>
      </p:sp>
      <p:sp>
        <p:nvSpPr>
          <p:cNvPr id="31" name="フローチャート: カード 30"/>
          <p:cNvSpPr/>
          <p:nvPr/>
        </p:nvSpPr>
        <p:spPr>
          <a:xfrm>
            <a:off x="7255809" y="5454720"/>
            <a:ext cx="375072" cy="288000"/>
          </a:xfrm>
          <a:prstGeom prst="flowChartPunchedCard">
            <a:avLst/>
          </a:prstGeom>
          <a:solidFill>
            <a:srgbClr val="FFAB83">
              <a:alpha val="85000"/>
            </a:srgb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S PGothic" charset="-128"/>
                <a:ea typeface="MS PGothic" charset="-128"/>
                <a:cs typeface="MS PGothic" charset="-128"/>
              </a:rPr>
              <a:t>ID</a:t>
            </a:r>
            <a:endParaRPr kumimoji="1" lang="ja-JP" altLang="en-US" sz="1400" dirty="0">
              <a:solidFill>
                <a:schemeClr val="tx1"/>
              </a:solidFill>
              <a:latin typeface="MS PGothic" charset="-128"/>
              <a:ea typeface="MS PGothic" charset="-128"/>
              <a:cs typeface="MS PGothic" charset="-128"/>
            </a:endParaRPr>
          </a:p>
        </p:txBody>
      </p:sp>
      <p:sp>
        <p:nvSpPr>
          <p:cNvPr id="36" name="角丸四角形 35"/>
          <p:cNvSpPr/>
          <p:nvPr/>
        </p:nvSpPr>
        <p:spPr>
          <a:xfrm>
            <a:off x="3458980" y="5109520"/>
            <a:ext cx="976760"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graphicFrame>
        <p:nvGraphicFramePr>
          <p:cNvPr id="37" name="表 36"/>
          <p:cNvGraphicFramePr>
            <a:graphicFrameLocks noGrp="1"/>
          </p:cNvGraphicFramePr>
          <p:nvPr>
            <p:extLst>
              <p:ext uri="{D42A27DB-BD31-4B8C-83A1-F6EECF244321}">
                <p14:modId xmlns:p14="http://schemas.microsoft.com/office/powerpoint/2010/main" val="1982044554"/>
              </p:ext>
            </p:extLst>
          </p:nvPr>
        </p:nvGraphicFramePr>
        <p:xfrm>
          <a:off x="4653353" y="5397316"/>
          <a:ext cx="1824113" cy="1112520"/>
        </p:xfrm>
        <a:graphic>
          <a:graphicData uri="http://schemas.openxmlformats.org/drawingml/2006/table">
            <a:tbl>
              <a:tblPr firstRow="1" bandRow="1">
                <a:tableStyleId>{5C22544A-7EE6-4342-B048-85BDC9FD1C3A}</a:tableStyleId>
              </a:tblPr>
              <a:tblGrid>
                <a:gridCol w="916305"/>
                <a:gridCol w="907808"/>
              </a:tblGrid>
              <a:tr h="370840">
                <a:tc>
                  <a:txBody>
                    <a:bodyPr/>
                    <a:lstStyle/>
                    <a:p>
                      <a:pPr algn="ctr"/>
                      <a:r>
                        <a:rPr kumimoji="1" lang="ja-JP" altLang="en-US" sz="1600" b="0" dirty="0" smtClean="0">
                          <a:solidFill>
                            <a:schemeClr val="tx1"/>
                          </a:solidFill>
                          <a:latin typeface="MS PGothic" charset="-128"/>
                          <a:ea typeface="MS PGothic" charset="-128"/>
                          <a:cs typeface="MS PGothic" charset="-128"/>
                        </a:rPr>
                        <a:t>ページ</a:t>
                      </a:r>
                      <a:r>
                        <a:rPr kumimoji="1" lang="en-US" altLang="ja-JP" sz="1600" b="0" dirty="0" smtClean="0">
                          <a:solidFill>
                            <a:schemeClr val="tx1"/>
                          </a:solidFill>
                          <a:latin typeface="MS PGothic" charset="-128"/>
                          <a:ea typeface="MS PGothic" charset="-128"/>
                          <a:cs typeface="MS PGothic" charset="-128"/>
                        </a:rPr>
                        <a:t>0</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b="0" dirty="0" smtClean="0">
                          <a:solidFill>
                            <a:schemeClr val="tx1"/>
                          </a:solidFill>
                          <a:latin typeface="MS PGothic" charset="-128"/>
                          <a:ea typeface="MS PGothic" charset="-128"/>
                          <a:cs typeface="MS PGothic" charset="-128"/>
                        </a:rPr>
                        <a:t>メイン</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r>
                        <a:rPr kumimoji="1" lang="ja-JP" altLang="en-US" sz="1600" dirty="0" smtClean="0">
                          <a:latin typeface="MS PGothic" charset="-128"/>
                          <a:ea typeface="MS PGothic" charset="-128"/>
                          <a:cs typeface="MS PGothic" charset="-128"/>
                        </a:rPr>
                        <a:t>ページ</a:t>
                      </a:r>
                      <a:r>
                        <a:rPr kumimoji="1" lang="en-US" altLang="ja-JP" sz="1600" dirty="0" smtClean="0">
                          <a:latin typeface="MS PGothic" charset="-128"/>
                          <a:ea typeface="MS PGothic" charset="-128"/>
                          <a:cs typeface="MS PGothic" charset="-128"/>
                        </a:rPr>
                        <a:t>1</a:t>
                      </a:r>
                      <a:endParaRPr kumimoji="1" lang="ja-JP" altLang="en-US" sz="1600" dirty="0">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dirty="0" smtClean="0">
                          <a:latin typeface="MS PGothic" charset="-128"/>
                          <a:ea typeface="MS PGothic" charset="-128"/>
                          <a:cs typeface="MS PGothic" charset="-128"/>
                        </a:rPr>
                        <a:t>サブ</a:t>
                      </a:r>
                      <a:endParaRPr kumimoji="1" lang="ja-JP" altLang="en-US" sz="1600" dirty="0">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endParaRPr kumimoji="1" lang="en-US" altLang="ja-JP" sz="1600" dirty="0" smtClean="0">
                        <a:latin typeface="MS PGothic" charset="-128"/>
                        <a:ea typeface="MS PGothic" charset="-128"/>
                        <a:cs typeface="MS PGothic" charset="-128"/>
                      </a:endParaRPr>
                    </a:p>
                    <a:p>
                      <a:pPr algn="ctr"/>
                      <a:r>
                        <a:rPr kumimoji="1" lang="mr-IN" altLang="ja-JP" sz="1600" dirty="0" smtClean="0">
                          <a:latin typeface="MS PGothic" charset="-128"/>
                          <a:ea typeface="MS PGothic" charset="-128"/>
                          <a:cs typeface="MS PGothic" charset="-128"/>
                        </a:rPr>
                        <a:t>…</a:t>
                      </a:r>
                      <a:endParaRPr kumimoji="1" lang="ja-JP" altLang="en-US" sz="1600" dirty="0">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endParaRPr kumimoji="1" lang="en-US" altLang="ja-JP" sz="1600" dirty="0" smtClean="0">
                        <a:latin typeface="MS PGothic" charset="-128"/>
                        <a:ea typeface="MS PGothic" charset="-128"/>
                        <a:cs typeface="MS PGothic" charset="-128"/>
                      </a:endParaRPr>
                    </a:p>
                    <a:p>
                      <a:pPr algn="ctr"/>
                      <a:r>
                        <a:rPr kumimoji="1" lang="mr-IN" altLang="ja-JP" sz="1600" dirty="0" smtClean="0">
                          <a:latin typeface="MS PGothic" charset="-128"/>
                          <a:ea typeface="MS PGothic" charset="-128"/>
                          <a:cs typeface="MS PGothic" charset="-128"/>
                        </a:rPr>
                        <a:t>…</a:t>
                      </a:r>
                      <a:endParaRPr kumimoji="1" lang="en-US" altLang="ja-JP" sz="1600" dirty="0" smtClean="0">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bl>
          </a:graphicData>
        </a:graphic>
      </p:graphicFrame>
      <p:sp>
        <p:nvSpPr>
          <p:cNvPr id="29" name="フローチャート: カード 28"/>
          <p:cNvSpPr/>
          <p:nvPr/>
        </p:nvSpPr>
        <p:spPr>
          <a:xfrm>
            <a:off x="7547511" y="5454720"/>
            <a:ext cx="251999" cy="288000"/>
          </a:xfrm>
          <a:prstGeom prst="flowChartPunchedCard">
            <a:avLst/>
          </a:prstGeom>
          <a:solidFill>
            <a:schemeClr val="accent2">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38" name="角丸四角形 37"/>
          <p:cNvSpPr/>
          <p:nvPr/>
        </p:nvSpPr>
        <p:spPr>
          <a:xfrm>
            <a:off x="2669878" y="5107022"/>
            <a:ext cx="725351"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5" name="正方形/長方形 4"/>
          <p:cNvSpPr/>
          <p:nvPr/>
        </p:nvSpPr>
        <p:spPr>
          <a:xfrm>
            <a:off x="4716632" y="4867220"/>
            <a:ext cx="1697554" cy="523220"/>
          </a:xfrm>
          <a:prstGeom prst="rect">
            <a:avLst/>
          </a:prstGeom>
        </p:spPr>
        <p:txBody>
          <a:bodyPr wrap="square">
            <a:spAutoFit/>
          </a:bodyPr>
          <a:lstStyle/>
          <a:p>
            <a:pPr algn="ctr"/>
            <a:r>
              <a:rPr lang="ja-JP" altLang="en-US" sz="1400" dirty="0">
                <a:latin typeface="MS PGothic" charset="-128"/>
                <a:ea typeface="MS PGothic" charset="-128"/>
                <a:cs typeface="MS PGothic" charset="-128"/>
              </a:rPr>
              <a:t>ネットワーク・</a:t>
            </a:r>
            <a:endParaRPr lang="en-US" altLang="ja-JP" sz="1400" dirty="0">
              <a:latin typeface="MS PGothic" charset="-128"/>
              <a:ea typeface="MS PGothic" charset="-128"/>
              <a:cs typeface="MS PGothic" charset="-128"/>
            </a:endParaRPr>
          </a:p>
          <a:p>
            <a:pPr algn="ctr"/>
            <a:r>
              <a:rPr lang="ja-JP" altLang="en-US" sz="1400" dirty="0">
                <a:latin typeface="MS PGothic" charset="-128"/>
                <a:ea typeface="MS PGothic" charset="-128"/>
                <a:cs typeface="MS PGothic" charset="-128"/>
              </a:rPr>
              <a:t>ページテーブル</a:t>
            </a:r>
          </a:p>
        </p:txBody>
      </p:sp>
      <p:sp>
        <p:nvSpPr>
          <p:cNvPr id="26" name="フローチャート: カード 25"/>
          <p:cNvSpPr/>
          <p:nvPr/>
        </p:nvSpPr>
        <p:spPr>
          <a:xfrm>
            <a:off x="3988756" y="5457946"/>
            <a:ext cx="251999" cy="288000"/>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chemeClr val="tx1"/>
              </a:solidFill>
              <a:latin typeface="MS PGothic" charset="-128"/>
              <a:ea typeface="MS PGothic" charset="-128"/>
              <a:cs typeface="MS PGothic" charset="-128"/>
            </a:endParaRPr>
          </a:p>
        </p:txBody>
      </p:sp>
      <p:sp>
        <p:nvSpPr>
          <p:cNvPr id="27" name="フローチャート: カード 26"/>
          <p:cNvSpPr/>
          <p:nvPr/>
        </p:nvSpPr>
        <p:spPr>
          <a:xfrm>
            <a:off x="3988755" y="6184900"/>
            <a:ext cx="251999" cy="288000"/>
          </a:xfrm>
          <a:prstGeom prst="flowChartPunchedCard">
            <a:avLst/>
          </a:prstGeom>
          <a:solidFill>
            <a:srgbClr val="9AE58D">
              <a:alpha val="85000"/>
            </a:srgb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85291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par>
                          <p:cTn id="8" fill="hold">
                            <p:stCondLst>
                              <p:cond delay="500"/>
                            </p:stCondLst>
                            <p:childTnLst>
                              <p:par>
                                <p:cTn id="9" presetID="37" presetClass="path" presetSubtype="0" accel="50000" decel="50000" fill="hold" grpId="1" nodeType="afterEffect">
                                  <p:stCondLst>
                                    <p:cond delay="0"/>
                                  </p:stCondLst>
                                  <p:childTnLst>
                                    <p:animMotion origin="layout" path="M 2.77778E-6 4.44444E-6 L -0.08594 -0.04954 C -0.10486 -0.06065 -0.13229 -0.06644 -0.16059 -0.06644 C -0.19271 -0.06644 -0.21858 -0.06065 -0.23768 -0.04954 L -0.32622 4.44444E-6 " pathEditMode="relative" rAng="0" ptsTypes="AAAAA">
                                      <p:cBhvr>
                                        <p:cTn id="10" dur="1000" fill="hold"/>
                                        <p:tgtEl>
                                          <p:spTgt spid="32"/>
                                        </p:tgtEl>
                                        <p:attrNameLst>
                                          <p:attrName>ppt_x</p:attrName>
                                          <p:attrName>ppt_y</p:attrName>
                                        </p:attrNameLst>
                                      </p:cBhvr>
                                      <p:rCtr x="-16319" y="-3333"/>
                                    </p:animMotion>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fade">
                                      <p:cBhvr>
                                        <p:cTn id="14" dur="500"/>
                                        <p:tgtEl>
                                          <p:spTgt spid="36"/>
                                        </p:tgtEl>
                                      </p:cBhvr>
                                    </p:animEffect>
                                  </p:childTnLst>
                                </p:cTn>
                              </p:par>
                              <p:par>
                                <p:cTn id="15" presetID="10" presetClass="exit" presetSubtype="0" fill="hold" grpId="4" nodeType="withEffect">
                                  <p:stCondLst>
                                    <p:cond delay="0"/>
                                  </p:stCondLst>
                                  <p:childTnLst>
                                    <p:animEffect transition="out" filter="fade">
                                      <p:cBhvr>
                                        <p:cTn id="16" dur="500"/>
                                        <p:tgtEl>
                                          <p:spTgt spid="32"/>
                                        </p:tgtEl>
                                      </p:cBhvr>
                                    </p:animEffect>
                                    <p:set>
                                      <p:cBhvr>
                                        <p:cTn id="17" dur="1" fill="hold">
                                          <p:stCondLst>
                                            <p:cond delay="499"/>
                                          </p:stCondLst>
                                        </p:cTn>
                                        <p:tgtEl>
                                          <p:spTgt spid="3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childTnLst>
                          </p:cTn>
                        </p:par>
                        <p:par>
                          <p:cTn id="23" fill="hold">
                            <p:stCondLst>
                              <p:cond delay="500"/>
                            </p:stCondLst>
                            <p:childTnLst>
                              <p:par>
                                <p:cTn id="24" presetID="37" presetClass="path" presetSubtype="0" accel="50000" decel="50000" fill="hold" grpId="1" nodeType="afterEffect">
                                  <p:stCondLst>
                                    <p:cond delay="0"/>
                                  </p:stCondLst>
                                  <p:childTnLst>
                                    <p:animMotion origin="layout" path="M -2.5E-6 -3.7037E-6 L -0.05173 -0.04953 C -0.06354 -0.06064 -0.07968 -0.06643 -0.09722 -0.06643 C -0.11684 -0.06643 -0.13281 -0.06064 -0.14427 -0.04953 L -0.19843 -3.7037E-6 " pathEditMode="relative" rAng="0" ptsTypes="AAAAA">
                                      <p:cBhvr>
                                        <p:cTn id="25" dur="1000" fill="hold"/>
                                        <p:tgtEl>
                                          <p:spTgt spid="31"/>
                                        </p:tgtEl>
                                        <p:attrNameLst>
                                          <p:attrName>ppt_x</p:attrName>
                                          <p:attrName>ppt_y</p:attrName>
                                        </p:attrNameLst>
                                      </p:cBhvr>
                                      <p:rCtr x="-9931" y="-3333"/>
                                    </p:animMotion>
                                  </p:childTnLst>
                                </p:cTn>
                              </p:par>
                            </p:childTnLst>
                          </p:cTn>
                        </p:par>
                        <p:par>
                          <p:cTn id="26" fill="hold">
                            <p:stCondLst>
                              <p:cond delay="1500"/>
                            </p:stCondLst>
                            <p:childTnLst>
                              <p:par>
                                <p:cTn id="27" presetID="10" presetClass="entr" presetSubtype="0"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par>
                                <p:cTn id="33" presetID="10" presetClass="exit" presetSubtype="0" fill="hold" grpId="2" nodeType="withEffect">
                                  <p:stCondLst>
                                    <p:cond delay="0"/>
                                  </p:stCondLst>
                                  <p:childTnLst>
                                    <p:animEffect transition="out" filter="fade">
                                      <p:cBhvr>
                                        <p:cTn id="34" dur="500"/>
                                        <p:tgtEl>
                                          <p:spTgt spid="31"/>
                                        </p:tgtEl>
                                      </p:cBhvr>
                                    </p:animEffect>
                                    <p:set>
                                      <p:cBhvr>
                                        <p:cTn id="35" dur="1" fill="hold">
                                          <p:stCondLst>
                                            <p:cond delay="499"/>
                                          </p:stCondLst>
                                        </p:cTn>
                                        <p:tgtEl>
                                          <p:spTgt spid="31"/>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par>
                          <p:cTn id="41" fill="hold">
                            <p:stCondLst>
                              <p:cond delay="500"/>
                            </p:stCondLst>
                            <p:childTnLst>
                              <p:par>
                                <p:cTn id="42" presetID="42" presetClass="path" presetSubtype="0" accel="50000" decel="50000" fill="hold" grpId="2" nodeType="afterEffect">
                                  <p:stCondLst>
                                    <p:cond delay="0"/>
                                  </p:stCondLst>
                                  <p:childTnLst>
                                    <p:animMotion origin="layout" path="M 1.94444E-6 3.7037E-7 L -0.00052 0.10625 " pathEditMode="relative" rAng="0" ptsTypes="AA">
                                      <p:cBhvr>
                                        <p:cTn id="43" dur="1000" fill="hold"/>
                                        <p:tgtEl>
                                          <p:spTgt spid="26"/>
                                        </p:tgtEl>
                                        <p:attrNameLst>
                                          <p:attrName>ppt_x</p:attrName>
                                          <p:attrName>ppt_y</p:attrName>
                                        </p:attrNameLst>
                                      </p:cBhvr>
                                      <p:rCtr x="-35" y="5301"/>
                                    </p:animMotion>
                                  </p:childTnLst>
                                </p:cTn>
                              </p:par>
                            </p:childTnLst>
                          </p:cTn>
                        </p:par>
                        <p:par>
                          <p:cTn id="44" fill="hold">
                            <p:stCondLst>
                              <p:cond delay="1500"/>
                            </p:stCondLst>
                            <p:childTnLst>
                              <p:par>
                                <p:cTn id="45" presetID="10"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3" nodeType="clickEffect">
                                  <p:stCondLst>
                                    <p:cond delay="0"/>
                                  </p:stCondLst>
                                  <p:childTnLst>
                                    <p:animEffect transition="out" filter="fade">
                                      <p:cBhvr>
                                        <p:cTn id="51" dur="500"/>
                                        <p:tgtEl>
                                          <p:spTgt spid="26"/>
                                        </p:tgtEl>
                                      </p:cBhvr>
                                    </p:animEffect>
                                    <p:set>
                                      <p:cBhvr>
                                        <p:cTn id="52" dur="1" fill="hold">
                                          <p:stCondLst>
                                            <p:cond delay="499"/>
                                          </p:stCondLst>
                                        </p:cTn>
                                        <p:tgtEl>
                                          <p:spTgt spid="26"/>
                                        </p:tgtEl>
                                        <p:attrNameLst>
                                          <p:attrName>style.visibility</p:attrName>
                                        </p:attrNameLst>
                                      </p:cBhvr>
                                      <p:to>
                                        <p:strVal val="hidden"/>
                                      </p:to>
                                    </p:set>
                                  </p:childTnLst>
                                </p:cTn>
                              </p:par>
                              <p:par>
                                <p:cTn id="53" presetID="10"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par>
                                <p:cTn id="56" presetID="10" presetClass="exit" presetSubtype="0" fill="hold" grpId="1" nodeType="withEffect">
                                  <p:stCondLst>
                                    <p:cond delay="0"/>
                                  </p:stCondLst>
                                  <p:childTnLst>
                                    <p:animEffect transition="out" filter="fade">
                                      <p:cBhvr>
                                        <p:cTn id="57" dur="500"/>
                                        <p:tgtEl>
                                          <p:spTgt spid="27"/>
                                        </p:tgtEl>
                                      </p:cBhvr>
                                    </p:animEffect>
                                    <p:set>
                                      <p:cBhvr>
                                        <p:cTn id="58" dur="1" fill="hold">
                                          <p:stCondLst>
                                            <p:cond delay="499"/>
                                          </p:stCondLst>
                                        </p:cTn>
                                        <p:tgtEl>
                                          <p:spTgt spid="27"/>
                                        </p:tgtEl>
                                        <p:attrNameLst>
                                          <p:attrName>style.visibility</p:attrName>
                                        </p:attrNameLst>
                                      </p:cBhvr>
                                      <p:to>
                                        <p:strVal val="hidden"/>
                                      </p:to>
                                    </p:set>
                                  </p:childTnLst>
                                </p:cTn>
                              </p:par>
                            </p:childTnLst>
                          </p:cTn>
                        </p:par>
                        <p:par>
                          <p:cTn id="59" fill="hold">
                            <p:stCondLst>
                              <p:cond delay="500"/>
                            </p:stCondLst>
                            <p:childTnLst>
                              <p:par>
                                <p:cTn id="60" presetID="37" presetClass="path" presetSubtype="0" accel="50000" decel="50000" fill="hold" grpId="1" nodeType="afterEffect">
                                  <p:stCondLst>
                                    <p:cond delay="0"/>
                                  </p:stCondLst>
                                  <p:childTnLst>
                                    <p:animMotion origin="layout" path="M -2.5E-6 -3.7037E-6 L -0.13229 -0.04791 C -0.15989 -0.05879 -0.20121 -0.06435 -0.24479 -0.06435 C -0.29392 -0.06435 -0.33264 -0.05879 -0.36059 -0.04791 L -0.49236 -3.7037E-6 " pathEditMode="relative" rAng="0" ptsTypes="AAAAA">
                                      <p:cBhvr>
                                        <p:cTn id="61" dur="1000" fill="hold"/>
                                        <p:tgtEl>
                                          <p:spTgt spid="29"/>
                                        </p:tgtEl>
                                        <p:attrNameLst>
                                          <p:attrName>ppt_x</p:attrName>
                                          <p:attrName>ppt_y</p:attrName>
                                        </p:attrNameLst>
                                      </p:cBhvr>
                                      <p:rCtr x="-24618" y="-3218"/>
                                    </p:animMotion>
                                  </p:childTnLst>
                                </p:cTn>
                              </p:par>
                            </p:childTnLst>
                          </p:cTn>
                        </p:par>
                        <p:par>
                          <p:cTn id="62" fill="hold">
                            <p:stCondLst>
                              <p:cond delay="1500"/>
                            </p:stCondLst>
                            <p:childTnLst>
                              <p:par>
                                <p:cTn id="63" presetID="10" presetClass="exit" presetSubtype="0" fill="hold" grpId="2" nodeType="afterEffect">
                                  <p:stCondLst>
                                    <p:cond delay="1000"/>
                                  </p:stCondLst>
                                  <p:childTnLst>
                                    <p:animEffect transition="out" filter="fade">
                                      <p:cBhvr>
                                        <p:cTn id="64" dur="500"/>
                                        <p:tgtEl>
                                          <p:spTgt spid="29"/>
                                        </p:tgtEl>
                                      </p:cBhvr>
                                    </p:animEffect>
                                    <p:set>
                                      <p:cBhvr>
                                        <p:cTn id="65" dur="1" fill="hold">
                                          <p:stCondLst>
                                            <p:cond delay="499"/>
                                          </p:stCondLst>
                                        </p:cTn>
                                        <p:tgtEl>
                                          <p:spTgt spid="29"/>
                                        </p:tgtEl>
                                        <p:attrNameLst>
                                          <p:attrName>style.visibility</p:attrName>
                                        </p:attrNameLst>
                                      </p:cBhvr>
                                      <p:to>
                                        <p:strVal val="hidden"/>
                                      </p:to>
                                    </p:set>
                                  </p:childTnLst>
                                </p:cTn>
                              </p:par>
                              <p:par>
                                <p:cTn id="66" presetID="10" presetClass="entr" presetSubtype="0"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2" grpId="1" animBg="1"/>
      <p:bldP spid="32" grpId="4" animBg="1"/>
      <p:bldP spid="31" grpId="0" animBg="1"/>
      <p:bldP spid="31" grpId="1" animBg="1"/>
      <p:bldP spid="31" grpId="2" animBg="1"/>
      <p:bldP spid="36" grpId="0" animBg="1"/>
      <p:bldP spid="29" grpId="0" animBg="1"/>
      <p:bldP spid="29" grpId="1" animBg="1"/>
      <p:bldP spid="29" grpId="2" animBg="1"/>
      <p:bldP spid="38" grpId="0" animBg="1"/>
      <p:bldP spid="5" grpId="0"/>
      <p:bldP spid="26" grpId="0" animBg="1"/>
      <p:bldP spid="26" grpId="2" animBg="1"/>
      <p:bldP spid="26" grpId="3" animBg="1"/>
      <p:bldP spid="27" grpId="0" animBg="1"/>
      <p:bldP spid="2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円柱 23"/>
          <p:cNvSpPr/>
          <p:nvPr/>
        </p:nvSpPr>
        <p:spPr>
          <a:xfrm>
            <a:off x="7724994" y="5586367"/>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2" name="Title 1"/>
          <p:cNvSpPr>
            <a:spLocks noGrp="1"/>
          </p:cNvSpPr>
          <p:nvPr>
            <p:ph type="title"/>
          </p:nvPr>
        </p:nvSpPr>
        <p:spPr/>
        <p:txBody>
          <a:bodyPr/>
          <a:lstStyle/>
          <a:p>
            <a:r>
              <a:rPr lang="ja-JP" altLang="en-US" dirty="0" smtClean="0"/>
              <a:t>リストア</a:t>
            </a:r>
            <a:r>
              <a:rPr lang="en-US" altLang="ja-JP" dirty="0" smtClean="0"/>
              <a:t> </a:t>
            </a:r>
            <a:r>
              <a:rPr lang="en-US" altLang="ja-JP" dirty="0"/>
              <a:t>(</a:t>
            </a:r>
            <a:r>
              <a:rPr lang="en-US" altLang="ja-JP" dirty="0" smtClean="0"/>
              <a:t>2/2</a:t>
            </a:r>
            <a:r>
              <a:rPr lang="en-US" altLang="ja-JP" dirty="0"/>
              <a:t>)</a:t>
            </a:r>
            <a:endParaRPr lang="ja-JP" altLang="en-US" dirty="0"/>
          </a:p>
        </p:txBody>
      </p:sp>
      <p:sp>
        <p:nvSpPr>
          <p:cNvPr id="3" name="Content Placeholder 2"/>
          <p:cNvSpPr>
            <a:spLocks noGrp="1"/>
          </p:cNvSpPr>
          <p:nvPr>
            <p:ph idx="1"/>
          </p:nvPr>
        </p:nvSpPr>
        <p:spPr/>
        <p:txBody>
          <a:bodyPr/>
          <a:lstStyle/>
          <a:p>
            <a:r>
              <a:rPr lang="ja-JP" altLang="en-US" dirty="0">
                <a:solidFill>
                  <a:schemeClr val="tx1"/>
                </a:solidFill>
              </a:rPr>
              <a:t>メインホストからサブホストにコマンドを送信</a:t>
            </a:r>
            <a:endParaRPr lang="en-US" altLang="ja-JP" dirty="0">
              <a:solidFill>
                <a:schemeClr val="tx1"/>
              </a:solidFill>
            </a:endParaRPr>
          </a:p>
          <a:p>
            <a:pPr lvl="1"/>
            <a:r>
              <a:rPr lang="ja-JP" altLang="en-US" dirty="0">
                <a:solidFill>
                  <a:schemeClr val="tx1"/>
                </a:solidFill>
              </a:rPr>
              <a:t>サブホストでのリストア完了を待ち、</a:t>
            </a:r>
            <a:r>
              <a:rPr lang="en-US" altLang="ja-JP" dirty="0">
                <a:solidFill>
                  <a:schemeClr val="tx1"/>
                </a:solidFill>
              </a:rPr>
              <a:t>VM</a:t>
            </a:r>
            <a:r>
              <a:rPr lang="ja-JP" altLang="en-US" dirty="0">
                <a:solidFill>
                  <a:schemeClr val="tx1"/>
                </a:solidFill>
              </a:rPr>
              <a:t>を再開</a:t>
            </a:r>
            <a:endParaRPr lang="en-US" altLang="ja-JP" dirty="0">
              <a:solidFill>
                <a:schemeClr val="tx1"/>
              </a:solidFill>
            </a:endParaRPr>
          </a:p>
          <a:p>
            <a:pPr lvl="1"/>
            <a:r>
              <a:rPr lang="ja-JP" altLang="en-US" dirty="0">
                <a:solidFill>
                  <a:schemeClr val="tx1"/>
                </a:solidFill>
              </a:rPr>
              <a:t>リモートページングのためにサブホストと接続</a:t>
            </a:r>
            <a:endParaRPr lang="en-US" altLang="ja-JP" dirty="0">
              <a:solidFill>
                <a:schemeClr val="tx1"/>
              </a:solidFill>
            </a:endParaRPr>
          </a:p>
          <a:p>
            <a:r>
              <a:rPr lang="ja-JP" altLang="en-US" dirty="0">
                <a:solidFill>
                  <a:schemeClr val="tx1"/>
                </a:solidFill>
              </a:rPr>
              <a:t>サブホストはサブホストにあったメモリを復元</a:t>
            </a:r>
            <a:endParaRPr lang="en-US" altLang="ja-JP" dirty="0">
              <a:solidFill>
                <a:schemeClr val="tx1"/>
              </a:solidFill>
            </a:endParaRPr>
          </a:p>
          <a:p>
            <a:pPr lvl="1"/>
            <a:r>
              <a:rPr lang="ja-JP" altLang="en-US" dirty="0" smtClean="0">
                <a:solidFill>
                  <a:schemeClr val="tx1"/>
                </a:solidFill>
              </a:rPr>
              <a:t>ページ・サブテーブルも復元</a:t>
            </a:r>
          </a:p>
          <a:p>
            <a:pPr lvl="2"/>
            <a:r>
              <a:rPr lang="ja-JP" altLang="en-US" dirty="0" smtClean="0">
                <a:solidFill>
                  <a:schemeClr val="tx1"/>
                </a:solidFill>
              </a:rPr>
              <a:t>サブホスト</a:t>
            </a:r>
            <a:r>
              <a:rPr lang="ja-JP" altLang="en-US" dirty="0">
                <a:solidFill>
                  <a:schemeClr val="tx1"/>
                </a:solidFill>
              </a:rPr>
              <a:t>にあるメモリの情報を設定</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11</a:t>
            </a:fld>
            <a:endParaRPr lang="ja-JP" altLang="en-US" dirty="0"/>
          </a:p>
        </p:txBody>
      </p:sp>
      <p:sp>
        <p:nvSpPr>
          <p:cNvPr id="34" name="右矢印 33"/>
          <p:cNvSpPr/>
          <p:nvPr/>
        </p:nvSpPr>
        <p:spPr>
          <a:xfrm>
            <a:off x="3113495" y="5697849"/>
            <a:ext cx="1266525" cy="739361"/>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S PGothic" charset="-128"/>
                <a:ea typeface="MS PGothic" charset="-128"/>
                <a:cs typeface="MS PGothic" charset="-128"/>
              </a:rPr>
              <a:t>コマンド</a:t>
            </a:r>
            <a:endParaRPr lang="ja-JP" altLang="en-US" dirty="0">
              <a:solidFill>
                <a:schemeClr val="tx1"/>
              </a:solidFill>
              <a:latin typeface="MS PGothic" charset="-128"/>
              <a:ea typeface="MS PGothic" charset="-128"/>
              <a:cs typeface="MS PGothic" charset="-128"/>
            </a:endParaRPr>
          </a:p>
        </p:txBody>
      </p:sp>
      <p:sp>
        <p:nvSpPr>
          <p:cNvPr id="31" name="角丸四角形 30"/>
          <p:cNvSpPr/>
          <p:nvPr/>
        </p:nvSpPr>
        <p:spPr>
          <a:xfrm>
            <a:off x="958623" y="4989033"/>
            <a:ext cx="2094379" cy="155203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p:cNvSpPr txBox="1"/>
          <p:nvPr/>
        </p:nvSpPr>
        <p:spPr>
          <a:xfrm>
            <a:off x="1347223" y="4445451"/>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40" name="角丸四角形 39"/>
          <p:cNvSpPr/>
          <p:nvPr/>
        </p:nvSpPr>
        <p:spPr>
          <a:xfrm>
            <a:off x="4440513" y="4806551"/>
            <a:ext cx="3208548" cy="190854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テキスト ボックス 40"/>
          <p:cNvSpPr txBox="1"/>
          <p:nvPr/>
        </p:nvSpPr>
        <p:spPr>
          <a:xfrm>
            <a:off x="5417382" y="4444063"/>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55" name="角丸四角形 54"/>
          <p:cNvSpPr/>
          <p:nvPr/>
        </p:nvSpPr>
        <p:spPr>
          <a:xfrm>
            <a:off x="6550099" y="5516220"/>
            <a:ext cx="976760"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49" name="フローチャート: カード 48"/>
          <p:cNvSpPr/>
          <p:nvPr/>
        </p:nvSpPr>
        <p:spPr>
          <a:xfrm>
            <a:off x="7848976" y="5764248"/>
            <a:ext cx="251999" cy="288000"/>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chemeClr val="tx1"/>
              </a:solidFill>
              <a:latin typeface="MS PGothic" charset="-128"/>
              <a:ea typeface="MS PGothic" charset="-128"/>
              <a:cs typeface="MS PGothic" charset="-128"/>
            </a:endParaRPr>
          </a:p>
        </p:txBody>
      </p:sp>
      <p:graphicFrame>
        <p:nvGraphicFramePr>
          <p:cNvPr id="57" name="表 56"/>
          <p:cNvGraphicFramePr>
            <a:graphicFrameLocks noGrp="1"/>
          </p:cNvGraphicFramePr>
          <p:nvPr>
            <p:extLst>
              <p:ext uri="{D42A27DB-BD31-4B8C-83A1-F6EECF244321}">
                <p14:modId xmlns:p14="http://schemas.microsoft.com/office/powerpoint/2010/main" val="30657220"/>
              </p:ext>
            </p:extLst>
          </p:nvPr>
        </p:nvGraphicFramePr>
        <p:xfrm>
          <a:off x="4662301" y="5400360"/>
          <a:ext cx="1802064" cy="1112520"/>
        </p:xfrm>
        <a:graphic>
          <a:graphicData uri="http://schemas.openxmlformats.org/drawingml/2006/table">
            <a:tbl>
              <a:tblPr firstRow="1" bandRow="1">
                <a:tableStyleId>{5C22544A-7EE6-4342-B048-85BDC9FD1C3A}</a:tableStyleId>
              </a:tblPr>
              <a:tblGrid>
                <a:gridCol w="929005"/>
                <a:gridCol w="873059"/>
              </a:tblGrid>
              <a:tr h="370840">
                <a:tc>
                  <a:txBody>
                    <a:bodyPr/>
                    <a:lstStyle/>
                    <a:p>
                      <a:pPr algn="ctr"/>
                      <a:r>
                        <a:rPr kumimoji="1" lang="ja-JP" altLang="en-US" sz="1600" b="0" dirty="0" smtClean="0">
                          <a:solidFill>
                            <a:schemeClr val="tx1"/>
                          </a:solidFill>
                          <a:latin typeface="MS PGothic" charset="-128"/>
                          <a:ea typeface="MS PGothic" charset="-128"/>
                          <a:cs typeface="MS PGothic" charset="-128"/>
                        </a:rPr>
                        <a:t>ページ</a:t>
                      </a:r>
                      <a:r>
                        <a:rPr kumimoji="1" lang="en-US" altLang="ja-JP" sz="1600" b="0" dirty="0" smtClean="0">
                          <a:solidFill>
                            <a:schemeClr val="tx1"/>
                          </a:solidFill>
                          <a:latin typeface="MS PGothic" charset="-128"/>
                          <a:ea typeface="MS PGothic" charset="-128"/>
                          <a:cs typeface="MS PGothic" charset="-128"/>
                        </a:rPr>
                        <a:t>0</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b="0" dirty="0" smtClean="0">
                          <a:solidFill>
                            <a:schemeClr val="tx1"/>
                          </a:solidFill>
                          <a:latin typeface="MS PGothic" charset="-128"/>
                          <a:ea typeface="MS PGothic" charset="-128"/>
                          <a:cs typeface="MS PGothic" charset="-128"/>
                        </a:rPr>
                        <a:t>なし</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r>
                        <a:rPr kumimoji="1" lang="ja-JP" altLang="en-US" sz="1600" b="0" dirty="0" smtClean="0">
                          <a:latin typeface="MS PGothic" charset="-128"/>
                          <a:ea typeface="MS PGothic" charset="-128"/>
                          <a:cs typeface="MS PGothic" charset="-128"/>
                        </a:rPr>
                        <a:t>ページ</a:t>
                      </a:r>
                      <a:r>
                        <a:rPr kumimoji="1" lang="en-US" altLang="ja-JP" sz="1600" b="0" dirty="0" smtClean="0">
                          <a:latin typeface="MS PGothic" charset="-128"/>
                          <a:ea typeface="MS PGothic" charset="-128"/>
                          <a:cs typeface="MS PGothic" charset="-128"/>
                        </a:rPr>
                        <a:t>1</a:t>
                      </a:r>
                      <a:endParaRPr kumimoji="1" lang="ja-JP" altLang="en-US" sz="1600" b="0" dirty="0">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b="0" dirty="0" smtClean="0">
                          <a:latin typeface="MS PGothic" charset="-128"/>
                          <a:ea typeface="MS PGothic" charset="-128"/>
                          <a:cs typeface="MS PGothic" charset="-128"/>
                        </a:rPr>
                        <a:t>あり</a:t>
                      </a:r>
                      <a:endParaRPr kumimoji="1" lang="ja-JP" altLang="en-US" sz="1600" b="0" dirty="0">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endParaRPr kumimoji="1" lang="en-US" altLang="ja-JP" sz="1600" dirty="0" smtClean="0">
                        <a:latin typeface="MS PGothic" charset="-128"/>
                        <a:ea typeface="MS PGothic" charset="-128"/>
                        <a:cs typeface="MS PGothic" charset="-128"/>
                      </a:endParaRPr>
                    </a:p>
                    <a:p>
                      <a:pPr algn="ctr"/>
                      <a:r>
                        <a:rPr kumimoji="1" lang="mr-IN" altLang="ja-JP" sz="1600" dirty="0" smtClean="0">
                          <a:latin typeface="MS PGothic" charset="-128"/>
                          <a:ea typeface="MS PGothic" charset="-128"/>
                          <a:cs typeface="MS PGothic" charset="-128"/>
                        </a:rPr>
                        <a:t>…</a:t>
                      </a:r>
                      <a:endParaRPr kumimoji="1" lang="ja-JP" altLang="en-US" sz="1600" dirty="0">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endParaRPr kumimoji="1" lang="en-US" altLang="ja-JP" sz="1600" dirty="0" smtClean="0">
                        <a:latin typeface="MS PGothic" charset="-128"/>
                        <a:ea typeface="MS PGothic" charset="-128"/>
                        <a:cs typeface="MS PGothic" charset="-128"/>
                      </a:endParaRPr>
                    </a:p>
                    <a:p>
                      <a:pPr algn="ctr"/>
                      <a:r>
                        <a:rPr kumimoji="1" lang="mr-IN" altLang="ja-JP" sz="1600" dirty="0" smtClean="0">
                          <a:latin typeface="MS PGothic" charset="-128"/>
                          <a:ea typeface="MS PGothic" charset="-128"/>
                          <a:cs typeface="MS PGothic" charset="-128"/>
                        </a:rPr>
                        <a:t>…</a:t>
                      </a:r>
                      <a:endParaRPr kumimoji="1" lang="en-US" altLang="ja-JP" sz="1600" dirty="0" smtClean="0">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bl>
          </a:graphicData>
        </a:graphic>
      </p:graphicFrame>
      <p:sp>
        <p:nvSpPr>
          <p:cNvPr id="58" name="角丸四角形 57"/>
          <p:cNvSpPr/>
          <p:nvPr/>
        </p:nvSpPr>
        <p:spPr>
          <a:xfrm>
            <a:off x="1111084" y="5501253"/>
            <a:ext cx="725351"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59" name="角丸四角形 58"/>
          <p:cNvSpPr/>
          <p:nvPr/>
        </p:nvSpPr>
        <p:spPr>
          <a:xfrm>
            <a:off x="1935667" y="5516221"/>
            <a:ext cx="976760"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35" name="右矢印 34"/>
          <p:cNvSpPr/>
          <p:nvPr/>
        </p:nvSpPr>
        <p:spPr>
          <a:xfrm flipH="1">
            <a:off x="3017126" y="5136456"/>
            <a:ext cx="1347454" cy="739361"/>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完了通知</a:t>
            </a:r>
          </a:p>
        </p:txBody>
      </p:sp>
      <p:sp>
        <p:nvSpPr>
          <p:cNvPr id="5" name="正方形/長方形 4"/>
          <p:cNvSpPr/>
          <p:nvPr/>
        </p:nvSpPr>
        <p:spPr>
          <a:xfrm>
            <a:off x="4899835" y="4841846"/>
            <a:ext cx="1326995" cy="523220"/>
          </a:xfrm>
          <a:prstGeom prst="rect">
            <a:avLst/>
          </a:prstGeom>
        </p:spPr>
        <p:txBody>
          <a:bodyPr wrap="square">
            <a:spAutoFit/>
          </a:bodyPr>
          <a:lstStyle/>
          <a:p>
            <a:pPr algn="ctr"/>
            <a:r>
              <a:rPr lang="ja-JP" altLang="en-US" sz="1400" dirty="0">
                <a:latin typeface="MS PGothic" charset="-128"/>
                <a:ea typeface="MS PGothic" charset="-128"/>
                <a:cs typeface="MS PGothic" charset="-128"/>
              </a:rPr>
              <a:t>ページ・</a:t>
            </a:r>
            <a:endParaRPr lang="en-US" altLang="ja-JP" sz="1400" dirty="0">
              <a:latin typeface="MS PGothic" charset="-128"/>
              <a:ea typeface="MS PGothic" charset="-128"/>
              <a:cs typeface="MS PGothic" charset="-128"/>
            </a:endParaRPr>
          </a:p>
          <a:p>
            <a:pPr algn="ctr"/>
            <a:r>
              <a:rPr lang="ja-JP" altLang="en-US" sz="1400" dirty="0">
                <a:latin typeface="MS PGothic" charset="-128"/>
                <a:ea typeface="MS PGothic" charset="-128"/>
                <a:cs typeface="MS PGothic" charset="-128"/>
              </a:rPr>
              <a:t>サブテーブル</a:t>
            </a:r>
          </a:p>
        </p:txBody>
      </p:sp>
    </p:spTree>
    <p:extLst>
      <p:ext uri="{BB962C8B-B14F-4D97-AF65-F5344CB8AC3E}">
        <p14:creationId xmlns:p14="http://schemas.microsoft.com/office/powerpoint/2010/main" val="46635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500"/>
                                        <p:tgtEl>
                                          <p:spTgt spid="49"/>
                                        </p:tgtEl>
                                      </p:cBhvr>
                                    </p:animEffect>
                                  </p:childTnLst>
                                </p:cTn>
                              </p:par>
                            </p:childTnLst>
                          </p:cTn>
                        </p:par>
                        <p:par>
                          <p:cTn id="13" fill="hold">
                            <p:stCondLst>
                              <p:cond delay="500"/>
                            </p:stCondLst>
                            <p:childTnLst>
                              <p:par>
                                <p:cTn id="14" presetID="37" presetClass="path" presetSubtype="0" accel="50000" decel="50000" fill="hold" grpId="1" nodeType="afterEffect">
                                  <p:stCondLst>
                                    <p:cond delay="0"/>
                                  </p:stCondLst>
                                  <p:childTnLst>
                                    <p:animMotion origin="layout" path="M 1.38889E-6 -2.59259E-6 L -0.02188 -0.04953 C -0.02674 -0.06065 -0.03368 -0.06643 -0.0408 -0.06643 C -0.04896 -0.06643 -0.05556 -0.06065 -0.06042 -0.04953 L -0.08264 -2.59259E-6 " pathEditMode="relative" rAng="0" ptsTypes="AAAAA">
                                      <p:cBhvr>
                                        <p:cTn id="15" dur="1000" fill="hold"/>
                                        <p:tgtEl>
                                          <p:spTgt spid="49"/>
                                        </p:tgtEl>
                                        <p:attrNameLst>
                                          <p:attrName>ppt_x</p:attrName>
                                          <p:attrName>ppt_y</p:attrName>
                                        </p:attrNameLst>
                                      </p:cBhvr>
                                      <p:rCtr x="-4132" y="-3333"/>
                                    </p:animMotion>
                                  </p:childTnLst>
                                </p:cTn>
                              </p:par>
                            </p:childTnLst>
                          </p:cTn>
                        </p:par>
                        <p:par>
                          <p:cTn id="16" fill="hold">
                            <p:stCondLst>
                              <p:cond delay="1500"/>
                            </p:stCondLst>
                            <p:childTnLst>
                              <p:par>
                                <p:cTn id="17" presetID="10" presetClass="exit" presetSubtype="0" fill="hold" grpId="2" nodeType="afterEffect">
                                  <p:stCondLst>
                                    <p:cond delay="0"/>
                                  </p:stCondLst>
                                  <p:childTnLst>
                                    <p:animEffect transition="out" filter="fade">
                                      <p:cBhvr>
                                        <p:cTn id="18" dur="500"/>
                                        <p:tgtEl>
                                          <p:spTgt spid="49"/>
                                        </p:tgtEl>
                                      </p:cBhvr>
                                    </p:animEffect>
                                    <p:set>
                                      <p:cBhvr>
                                        <p:cTn id="19" dur="1" fill="hold">
                                          <p:stCondLst>
                                            <p:cond delay="499"/>
                                          </p:stCondLst>
                                        </p:cTn>
                                        <p:tgtEl>
                                          <p:spTgt spid="49"/>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5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500"/>
                                        <p:tgtEl>
                                          <p:spTgt spid="35"/>
                                        </p:tgtEl>
                                      </p:cBhvr>
                                    </p:animEffec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fade">
                                      <p:cBhvr>
                                        <p:cTn id="39" dur="500"/>
                                        <p:tgtEl>
                                          <p:spTgt spid="5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fade">
                                      <p:cBhvr>
                                        <p:cTn id="4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55" grpId="0" animBg="1"/>
      <p:bldP spid="49" grpId="0" animBg="1"/>
      <p:bldP spid="49" grpId="1" animBg="1"/>
      <p:bldP spid="49" grpId="2" animBg="1"/>
      <p:bldP spid="58" grpId="0" animBg="1"/>
      <p:bldP spid="59" grpId="0" animBg="1"/>
      <p:bldP spid="35"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t>実験</a:t>
            </a:r>
          </a:p>
        </p:txBody>
      </p:sp>
      <p:sp>
        <p:nvSpPr>
          <p:cNvPr id="3" name="Content Placeholder 2"/>
          <p:cNvSpPr>
            <a:spLocks noGrp="1"/>
          </p:cNvSpPr>
          <p:nvPr>
            <p:ph idx="1"/>
          </p:nvPr>
        </p:nvSpPr>
        <p:spPr/>
        <p:txBody>
          <a:bodyPr>
            <a:normAutofit/>
          </a:bodyPr>
          <a:lstStyle/>
          <a:p>
            <a:r>
              <a:rPr lang="en-US" altLang="ja-JP" dirty="0">
                <a:solidFill>
                  <a:schemeClr val="tx1"/>
                </a:solidFill>
              </a:rPr>
              <a:t>D-CRES</a:t>
            </a:r>
            <a:r>
              <a:rPr lang="ja-JP" altLang="en-US" dirty="0">
                <a:solidFill>
                  <a:schemeClr val="tx1"/>
                </a:solidFill>
              </a:rPr>
              <a:t>を用いて分割メモリ</a:t>
            </a:r>
            <a:r>
              <a:rPr lang="en-US" altLang="ja-JP" dirty="0">
                <a:solidFill>
                  <a:schemeClr val="tx1"/>
                </a:solidFill>
              </a:rPr>
              <a:t>VM</a:t>
            </a:r>
            <a:r>
              <a:rPr lang="ja-JP" altLang="en-US" dirty="0">
                <a:solidFill>
                  <a:schemeClr val="tx1"/>
                </a:solidFill>
              </a:rPr>
              <a:t>のチェックポイント・リストアにかかる時間を測定</a:t>
            </a:r>
            <a:endParaRPr lang="en-US" altLang="ja-JP" dirty="0">
              <a:solidFill>
                <a:schemeClr val="tx1"/>
              </a:solidFill>
            </a:endParaRPr>
          </a:p>
          <a:p>
            <a:pPr lvl="1"/>
            <a:r>
              <a:rPr lang="ja-JP" altLang="en-US" dirty="0">
                <a:solidFill>
                  <a:schemeClr val="tx1"/>
                </a:solidFill>
              </a:rPr>
              <a:t>従来手法を用いた場合と比較</a:t>
            </a:r>
            <a:endParaRPr lang="en-US" altLang="ja-JP" dirty="0">
              <a:solidFill>
                <a:schemeClr val="tx1"/>
              </a:solidFill>
            </a:endParaRPr>
          </a:p>
          <a:p>
            <a:pPr lvl="2"/>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と</a:t>
            </a:r>
            <a:r>
              <a:rPr lang="en-US" altLang="ja-JP" dirty="0">
                <a:solidFill>
                  <a:schemeClr val="tx1"/>
                </a:solidFill>
              </a:rPr>
              <a:t>1</a:t>
            </a:r>
            <a:r>
              <a:rPr lang="ja-JP" altLang="en-US" dirty="0">
                <a:solidFill>
                  <a:schemeClr val="tx1"/>
                </a:solidFill>
              </a:rPr>
              <a:t>つのホストで動く通常</a:t>
            </a:r>
            <a:r>
              <a:rPr lang="en-US" altLang="ja-JP" dirty="0">
                <a:solidFill>
                  <a:schemeClr val="tx1"/>
                </a:solidFill>
              </a:rPr>
              <a:t>VM</a:t>
            </a:r>
            <a:r>
              <a:rPr lang="ja-JP" altLang="en-US" dirty="0">
                <a:solidFill>
                  <a:schemeClr val="tx1"/>
                </a:solidFill>
              </a:rPr>
              <a:t>を対象</a:t>
            </a:r>
            <a:endParaRPr lang="en-US" altLang="ja-JP" dirty="0">
              <a:solidFill>
                <a:schemeClr val="tx1"/>
              </a:solidFill>
            </a:endParaRPr>
          </a:p>
          <a:p>
            <a:pPr lvl="1"/>
            <a:r>
              <a:rPr lang="ja-JP" altLang="en-US" dirty="0">
                <a:solidFill>
                  <a:schemeClr val="tx1"/>
                </a:solidFill>
              </a:rPr>
              <a:t>様々なメモリ分割比で比較</a:t>
            </a:r>
            <a:endParaRPr lang="en-US" altLang="ja-JP" dirty="0">
              <a:solidFill>
                <a:schemeClr val="tx1"/>
              </a:solidFill>
            </a:endParaRPr>
          </a:p>
          <a:p>
            <a:pPr lvl="2"/>
            <a:r>
              <a:rPr lang="ja-JP" altLang="en-US" dirty="0">
                <a:solidFill>
                  <a:schemeClr val="tx1"/>
                </a:solidFill>
              </a:rPr>
              <a:t>メインホストとサブホストにあるメモリの比率を変更</a:t>
            </a:r>
            <a:endParaRPr lang="en-US" altLang="ja-JP" dirty="0">
              <a:solidFill>
                <a:schemeClr val="tx1"/>
              </a:solidFill>
            </a:endParaRPr>
          </a:p>
          <a:p>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12</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999216451"/>
              </p:ext>
            </p:extLst>
          </p:nvPr>
        </p:nvGraphicFramePr>
        <p:xfrm>
          <a:off x="1889303" y="4339339"/>
          <a:ext cx="5807843" cy="1979804"/>
        </p:xfrm>
        <a:graphic>
          <a:graphicData uri="http://schemas.openxmlformats.org/drawingml/2006/table">
            <a:tbl>
              <a:tblPr firstRow="1" firstCol="1" bandRow="1">
                <a:tableStyleId>{7DF18680-E054-41AD-8BC1-D1AEF772440D}</a:tableStyleId>
              </a:tblPr>
              <a:tblGrid>
                <a:gridCol w="2045017">
                  <a:extLst>
                    <a:ext uri="{9D8B030D-6E8A-4147-A177-3AD203B41FA5}">
                      <a16:colId xmlns="" xmlns:a16="http://schemas.microsoft.com/office/drawing/2014/main" val="20000"/>
                    </a:ext>
                  </a:extLst>
                </a:gridCol>
                <a:gridCol w="1930717">
                  <a:extLst>
                    <a:ext uri="{9D8B030D-6E8A-4147-A177-3AD203B41FA5}">
                      <a16:colId xmlns="" xmlns:a16="http://schemas.microsoft.com/office/drawing/2014/main" val="20002"/>
                    </a:ext>
                  </a:extLst>
                </a:gridCol>
                <a:gridCol w="1832109">
                  <a:extLst>
                    <a:ext uri="{9D8B030D-6E8A-4147-A177-3AD203B41FA5}">
                      <a16:colId xmlns="" xmlns:a16="http://schemas.microsoft.com/office/drawing/2014/main" val="20003"/>
                    </a:ext>
                  </a:extLst>
                </a:gridCol>
              </a:tblGrid>
              <a:tr h="405604">
                <a:tc>
                  <a:txBody>
                    <a:bodyPr/>
                    <a:lstStyle/>
                    <a:p>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latin typeface="MS PGothic" charset="-128"/>
                          <a:ea typeface="MS PGothic" charset="-128"/>
                          <a:cs typeface="MS PGothic" charset="-128"/>
                        </a:rPr>
                        <a:t>メインホスト</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solidFill>
                            <a:schemeClr val="tx1"/>
                          </a:solidFill>
                          <a:latin typeface="MS PGothic" charset="-128"/>
                          <a:ea typeface="MS PGothic" charset="-128"/>
                          <a:cs typeface="MS PGothic" charset="-128"/>
                        </a:rPr>
                        <a:t>サブホスト</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93550">
                <a:tc>
                  <a:txBody>
                    <a:bodyPr/>
                    <a:lstStyle/>
                    <a:p>
                      <a:pPr algn="ctr"/>
                      <a:r>
                        <a:rPr kumimoji="1" lang="en-US" altLang="ja-JP" sz="1800" dirty="0">
                          <a:solidFill>
                            <a:schemeClr val="tx1"/>
                          </a:solidFill>
                          <a:latin typeface="MS PGothic" charset="-128"/>
                          <a:ea typeface="MS PGothic" charset="-128"/>
                          <a:cs typeface="MS PGothic" charset="-128"/>
                        </a:rPr>
                        <a:t>OS</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dirty="0">
                          <a:solidFill>
                            <a:schemeClr val="tx1"/>
                          </a:solidFill>
                          <a:latin typeface="MS PGothic" charset="-128"/>
                          <a:ea typeface="MS PGothic" charset="-128"/>
                          <a:cs typeface="MS PGothic" charset="-128"/>
                        </a:rPr>
                        <a:t>Linux 4.4.169</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600" dirty="0">
                        <a:solidFill>
                          <a:schemeClr val="tx1"/>
                        </a:solidFill>
                        <a:latin typeface="MS PGothic" charset="-128"/>
                        <a:ea typeface="MS PGothic" charset="-128"/>
                        <a:cs typeface="MS PGothic" charset="-128"/>
                      </a:endParaRPr>
                    </a:p>
                  </a:txBody>
                  <a:tcPr/>
                </a:tc>
                <a:extLst>
                  <a:ext uri="{0D108BD9-81ED-4DB2-BD59-A6C34878D82A}">
                    <a16:rowId xmlns="" xmlns:a16="http://schemas.microsoft.com/office/drawing/2014/main" val="10001"/>
                  </a:ext>
                </a:extLst>
              </a:tr>
              <a:tr h="393550">
                <a:tc>
                  <a:txBody>
                    <a:bodyPr/>
                    <a:lstStyle/>
                    <a:p>
                      <a:pPr algn="ctr"/>
                      <a:r>
                        <a:rPr kumimoji="1" lang="en-US" altLang="ja-JP" sz="1800" dirty="0">
                          <a:solidFill>
                            <a:schemeClr val="tx1"/>
                          </a:solidFill>
                          <a:latin typeface="MS PGothic" charset="-128"/>
                          <a:ea typeface="MS PGothic" charset="-128"/>
                          <a:cs typeface="MS PGothic" charset="-128"/>
                        </a:rPr>
                        <a:t>CPU</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Intel  Core i7-7700</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dirty="0">
                        <a:solidFill>
                          <a:schemeClr val="tx1"/>
                        </a:solidFill>
                        <a:latin typeface="MS PGothic" charset="-128"/>
                        <a:ea typeface="MS PGothic" charset="-128"/>
                        <a:cs typeface="MS PGothic" charset="-128"/>
                      </a:endParaRPr>
                    </a:p>
                  </a:txBody>
                  <a:tcPr/>
                </a:tc>
                <a:extLst>
                  <a:ext uri="{0D108BD9-81ED-4DB2-BD59-A6C34878D82A}">
                    <a16:rowId xmlns="" xmlns:a16="http://schemas.microsoft.com/office/drawing/2014/main" val="10002"/>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dirty="0">
                          <a:solidFill>
                            <a:schemeClr val="tx1"/>
                          </a:solidFill>
                          <a:latin typeface="MS PGothic" charset="-128"/>
                          <a:ea typeface="MS PGothic" charset="-128"/>
                          <a:cs typeface="MS PGothic" charset="-128"/>
                        </a:rPr>
                        <a:t>8 GB</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dirty="0">
                        <a:solidFill>
                          <a:schemeClr val="tx1"/>
                        </a:solidFill>
                        <a:latin typeface="MS PGothic" charset="-128"/>
                        <a:ea typeface="MS PGothic" charset="-128"/>
                        <a:cs typeface="MS PGothic" charset="-128"/>
                      </a:endParaRPr>
                    </a:p>
                  </a:txBody>
                  <a:tcPr/>
                </a:tc>
                <a:extLst>
                  <a:ext uri="{0D108BD9-81ED-4DB2-BD59-A6C34878D82A}">
                    <a16:rowId xmlns="" xmlns:a16="http://schemas.microsoft.com/office/drawing/2014/main" val="10003"/>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仮想化ソフトウェア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S PGothic" charset="-128"/>
                          <a:ea typeface="MS PGothic" charset="-128"/>
                          <a:cs typeface="MS PGothic" charset="-128"/>
                        </a:rPr>
                        <a:t>QEMU-KVM</a:t>
                      </a:r>
                      <a:r>
                        <a:rPr kumimoji="1" lang="en-US" altLang="ja-JP" sz="1800" baseline="0" dirty="0">
                          <a:solidFill>
                            <a:schemeClr val="tx1"/>
                          </a:solidFill>
                          <a:latin typeface="MS PGothic" charset="-128"/>
                          <a:ea typeface="MS PGothic" charset="-128"/>
                          <a:cs typeface="MS PGothic" charset="-128"/>
                        </a:rPr>
                        <a:t> 2.4.1</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950569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solidFill>
                  <a:schemeClr val="tx1"/>
                </a:solidFill>
              </a:rPr>
              <a:t>従来手法との比較</a:t>
            </a:r>
          </a:p>
        </p:txBody>
      </p:sp>
      <p:sp>
        <p:nvSpPr>
          <p:cNvPr id="3" name="Content Placeholder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のチェックポイントは従来手法より</a:t>
            </a:r>
            <a:r>
              <a:rPr lang="en-US" altLang="ja-JP" dirty="0">
                <a:solidFill>
                  <a:schemeClr val="tx1"/>
                </a:solidFill>
              </a:rPr>
              <a:t>52%</a:t>
            </a:r>
            <a:r>
              <a:rPr lang="ja-JP" altLang="en-US" dirty="0">
                <a:solidFill>
                  <a:schemeClr val="tx1"/>
                </a:solidFill>
              </a:rPr>
              <a:t>高速</a:t>
            </a:r>
            <a:endParaRPr lang="en-US" altLang="ja-JP" dirty="0">
              <a:solidFill>
                <a:schemeClr val="tx1"/>
              </a:solidFill>
            </a:endParaRPr>
          </a:p>
          <a:p>
            <a:pPr lvl="1"/>
            <a:r>
              <a:rPr lang="ja-JP" altLang="en-US" dirty="0">
                <a:solidFill>
                  <a:schemeClr val="tx1"/>
                </a:solidFill>
              </a:rPr>
              <a:t>通常</a:t>
            </a:r>
            <a:r>
              <a:rPr lang="en-US" altLang="ja-JP" dirty="0">
                <a:solidFill>
                  <a:schemeClr val="tx1"/>
                </a:solidFill>
              </a:rPr>
              <a:t>VM</a:t>
            </a:r>
            <a:r>
              <a:rPr lang="ja-JP" altLang="en-US" dirty="0">
                <a:solidFill>
                  <a:schemeClr val="tx1"/>
                </a:solidFill>
              </a:rPr>
              <a:t>のチェックポイントと比べても</a:t>
            </a:r>
            <a:r>
              <a:rPr lang="en-US" altLang="ja-JP" dirty="0">
                <a:solidFill>
                  <a:schemeClr val="tx1"/>
                </a:solidFill>
              </a:rPr>
              <a:t>36%</a:t>
            </a:r>
            <a:r>
              <a:rPr lang="ja-JP" altLang="en-US" dirty="0" smtClean="0">
                <a:solidFill>
                  <a:schemeClr val="tx1"/>
                </a:solidFill>
              </a:rPr>
              <a:t>高速</a:t>
            </a:r>
            <a:endParaRPr lang="en-US" altLang="ja-JP" strike="sngStrike" dirty="0">
              <a:solidFill>
                <a:schemeClr val="tx1"/>
              </a:solidFill>
            </a:endParaRPr>
          </a:p>
          <a:p>
            <a:r>
              <a:rPr lang="ja-JP" altLang="en-US" dirty="0">
                <a:solidFill>
                  <a:schemeClr val="tx1"/>
                </a:solidFill>
              </a:rPr>
              <a:t>リストアは従来手法より</a:t>
            </a:r>
            <a:r>
              <a:rPr lang="en-US" altLang="ja-JP" dirty="0">
                <a:solidFill>
                  <a:schemeClr val="tx1"/>
                </a:solidFill>
              </a:rPr>
              <a:t>30%</a:t>
            </a:r>
            <a:r>
              <a:rPr lang="ja-JP" altLang="en-US" dirty="0">
                <a:solidFill>
                  <a:schemeClr val="tx1"/>
                </a:solidFill>
              </a:rPr>
              <a:t>高速</a:t>
            </a:r>
            <a:endParaRPr lang="en-US" altLang="ja-JP" dirty="0">
              <a:solidFill>
                <a:schemeClr val="tx1"/>
              </a:solidFill>
            </a:endParaRPr>
          </a:p>
          <a:p>
            <a:pPr lvl="1"/>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13</a:t>
            </a:fld>
            <a:endParaRPr lang="ja-JP" altLang="en-US" dirty="0"/>
          </a:p>
        </p:txBody>
      </p:sp>
      <p:graphicFrame>
        <p:nvGraphicFramePr>
          <p:cNvPr id="11" name="グラフ 10"/>
          <p:cNvGraphicFramePr>
            <a:graphicFrameLocks noChangeAspect="1"/>
          </p:cNvGraphicFramePr>
          <p:nvPr>
            <p:extLst>
              <p:ext uri="{D42A27DB-BD31-4B8C-83A1-F6EECF244321}">
                <p14:modId xmlns:p14="http://schemas.microsoft.com/office/powerpoint/2010/main" val="282986301"/>
              </p:ext>
            </p:extLst>
          </p:nvPr>
        </p:nvGraphicFramePr>
        <p:xfrm>
          <a:off x="596395" y="3234782"/>
          <a:ext cx="4201906" cy="36232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1621966449"/>
              </p:ext>
            </p:extLst>
          </p:nvPr>
        </p:nvGraphicFramePr>
        <p:xfrm>
          <a:off x="4663720" y="3234782"/>
          <a:ext cx="4201906" cy="3623218"/>
        </p:xfrm>
        <a:graphic>
          <a:graphicData uri="http://schemas.openxmlformats.org/drawingml/2006/chart">
            <c:chart xmlns:c="http://schemas.openxmlformats.org/drawingml/2006/chart" xmlns:r="http://schemas.openxmlformats.org/officeDocument/2006/relationships" r:id="rId4"/>
          </a:graphicData>
        </a:graphic>
      </p:graphicFrame>
      <p:sp>
        <p:nvSpPr>
          <p:cNvPr id="5" name="テキスト ボックス 4"/>
          <p:cNvSpPr txBox="1"/>
          <p:nvPr/>
        </p:nvSpPr>
        <p:spPr>
          <a:xfrm>
            <a:off x="5788369" y="3455084"/>
            <a:ext cx="2316660" cy="646331"/>
          </a:xfrm>
          <a:prstGeom prst="rect">
            <a:avLst/>
          </a:prstGeom>
          <a:noFill/>
        </p:spPr>
        <p:txBody>
          <a:bodyPr wrap="none" rtlCol="0">
            <a:spAutoFit/>
          </a:bodyPr>
          <a:lstStyle/>
          <a:p>
            <a:r>
              <a:rPr lang="en-US" altLang="ja-JP" dirty="0" smtClean="0">
                <a:latin typeface="MS PGothic" charset="-128"/>
                <a:ea typeface="MS PGothic" charset="-128"/>
                <a:cs typeface="MS PGothic" charset="-128"/>
              </a:rPr>
              <a:t>VM</a:t>
            </a:r>
            <a:r>
              <a:rPr lang="ja-JP" altLang="en-US" dirty="0" smtClean="0">
                <a:latin typeface="MS PGothic" charset="-128"/>
                <a:ea typeface="MS PGothic" charset="-128"/>
                <a:cs typeface="MS PGothic" charset="-128"/>
              </a:rPr>
              <a:t>全体のメモリ：１</a:t>
            </a:r>
            <a:r>
              <a:rPr lang="en-US" altLang="ja-JP" dirty="0" smtClean="0">
                <a:latin typeface="MS PGothic" charset="-128"/>
                <a:ea typeface="MS PGothic" charset="-128"/>
                <a:cs typeface="MS PGothic" charset="-128"/>
              </a:rPr>
              <a:t>GB</a:t>
            </a:r>
          </a:p>
          <a:p>
            <a:r>
              <a:rPr lang="ja-JP" altLang="en-US" dirty="0" smtClean="0">
                <a:latin typeface="MS PGothic" charset="-128"/>
                <a:ea typeface="MS PGothic" charset="-128"/>
                <a:cs typeface="MS PGothic" charset="-128"/>
              </a:rPr>
              <a:t>メモリ分割比　</a:t>
            </a:r>
            <a:r>
              <a:rPr kumimoji="1" lang="en-US" altLang="ja-JP" dirty="0" smtClean="0">
                <a:latin typeface="MS PGothic" charset="-128"/>
                <a:ea typeface="MS PGothic" charset="-128"/>
                <a:cs typeface="MS PGothic" charset="-128"/>
              </a:rPr>
              <a:t>5 : 5</a:t>
            </a:r>
            <a:endParaRPr kumimoji="1" lang="ja-JP" altLang="en-US" dirty="0">
              <a:latin typeface="MS PGothic" charset="-128"/>
              <a:ea typeface="MS PGothic" charset="-128"/>
              <a:cs typeface="MS PGothic" charset="-128"/>
            </a:endParaRPr>
          </a:p>
        </p:txBody>
      </p:sp>
      <p:sp>
        <p:nvSpPr>
          <p:cNvPr id="8" name="下矢印 7"/>
          <p:cNvSpPr/>
          <p:nvPr/>
        </p:nvSpPr>
        <p:spPr>
          <a:xfrm>
            <a:off x="2412628" y="4527395"/>
            <a:ext cx="346936" cy="1015457"/>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2" name="下矢印 11"/>
          <p:cNvSpPr/>
          <p:nvPr/>
        </p:nvSpPr>
        <p:spPr>
          <a:xfrm>
            <a:off x="3018914" y="4998265"/>
            <a:ext cx="346936" cy="544587"/>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4" name="下矢印 13"/>
          <p:cNvSpPr/>
          <p:nvPr/>
        </p:nvSpPr>
        <p:spPr>
          <a:xfrm>
            <a:off x="6460928" y="4684580"/>
            <a:ext cx="346936" cy="585978"/>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5" name="下矢印 14"/>
          <p:cNvSpPr/>
          <p:nvPr/>
        </p:nvSpPr>
        <p:spPr>
          <a:xfrm>
            <a:off x="7086239" y="4684580"/>
            <a:ext cx="346936" cy="585978"/>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64045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2"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par>
                                <p:cTn id="18" presetID="10" presetClass="entr" presetSubtype="0" fill="hold" grpId="1"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2" animBg="1"/>
      <p:bldP spid="14" grpId="1" animBg="1"/>
      <p:bldP spid="1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95F4F-18EB-FA4F-AA0A-9E787D4769F0}"/>
              </a:ext>
            </a:extLst>
          </p:cNvPr>
          <p:cNvSpPr>
            <a:spLocks noGrp="1"/>
          </p:cNvSpPr>
          <p:nvPr>
            <p:ph type="title"/>
          </p:nvPr>
        </p:nvSpPr>
        <p:spPr/>
        <p:txBody>
          <a:bodyPr/>
          <a:lstStyle/>
          <a:p>
            <a:r>
              <a:rPr lang="ja-JP" altLang="en-US" dirty="0">
                <a:solidFill>
                  <a:schemeClr val="tx1"/>
                </a:solidFill>
              </a:rPr>
              <a:t>メモリ分割比の影響</a:t>
            </a:r>
            <a:endParaRPr lang="en-US" dirty="0">
              <a:solidFill>
                <a:schemeClr val="tx1"/>
              </a:solidFill>
            </a:endParaRPr>
          </a:p>
        </p:txBody>
      </p:sp>
      <p:sp>
        <p:nvSpPr>
          <p:cNvPr id="3" name="Content Placeholder 2">
            <a:extLst>
              <a:ext uri="{FF2B5EF4-FFF2-40B4-BE49-F238E27FC236}">
                <a16:creationId xmlns="" xmlns:a16="http://schemas.microsoft.com/office/drawing/2014/main" id="{D4808462-3D56-9B48-80ED-3C204C4C3A13}"/>
              </a:ext>
            </a:extLst>
          </p:cNvPr>
          <p:cNvSpPr>
            <a:spLocks noGrp="1"/>
          </p:cNvSpPr>
          <p:nvPr>
            <p:ph idx="1"/>
          </p:nvPr>
        </p:nvSpPr>
        <p:spPr/>
        <p:txBody>
          <a:bodyPr/>
          <a:lstStyle/>
          <a:p>
            <a:r>
              <a:rPr lang="ja-JP" altLang="en-US" dirty="0">
                <a:solidFill>
                  <a:schemeClr val="tx1"/>
                </a:solidFill>
              </a:rPr>
              <a:t>サブホストにあるメモリの割合を増やしながら性能を測定</a:t>
            </a:r>
            <a:endParaRPr lang="en-US" altLang="ja-JP" dirty="0">
              <a:solidFill>
                <a:schemeClr val="tx1"/>
              </a:solidFill>
            </a:endParaRPr>
          </a:p>
          <a:p>
            <a:pPr lvl="1"/>
            <a:r>
              <a:rPr lang="ja-JP" altLang="en-US" dirty="0">
                <a:solidFill>
                  <a:schemeClr val="tx1"/>
                </a:solidFill>
              </a:rPr>
              <a:t>チェックポイントは割合が増える</a:t>
            </a:r>
            <a:r>
              <a:rPr lang="ja-JP" altLang="en-US" dirty="0" smtClean="0">
                <a:solidFill>
                  <a:schemeClr val="tx1"/>
                </a:solidFill>
              </a:rPr>
              <a:t>ほど時間がかかった</a:t>
            </a:r>
            <a:endParaRPr lang="en-US" altLang="ja-JP" dirty="0" smtClean="0">
              <a:solidFill>
                <a:schemeClr val="tx1"/>
              </a:solidFill>
            </a:endParaRPr>
          </a:p>
          <a:p>
            <a:pPr lvl="1"/>
            <a:r>
              <a:rPr lang="ja-JP" altLang="en-US" dirty="0" smtClean="0">
                <a:solidFill>
                  <a:schemeClr val="tx1"/>
                </a:solidFill>
              </a:rPr>
              <a:t>リストア</a:t>
            </a:r>
            <a:r>
              <a:rPr lang="ja-JP" altLang="en-US" dirty="0">
                <a:solidFill>
                  <a:schemeClr val="tx1"/>
                </a:solidFill>
              </a:rPr>
              <a:t>は逆に割合が</a:t>
            </a:r>
            <a:r>
              <a:rPr lang="ja-JP" altLang="en-US" dirty="0" smtClean="0">
                <a:solidFill>
                  <a:schemeClr val="tx1"/>
                </a:solidFill>
              </a:rPr>
              <a:t>増えるほど高速になった</a:t>
            </a:r>
            <a:endParaRPr lang="en-US" altLang="ja-JP" dirty="0" smtClean="0">
              <a:solidFill>
                <a:schemeClr val="tx1"/>
              </a:solidFill>
            </a:endParaRPr>
          </a:p>
          <a:p>
            <a:pPr lvl="1"/>
            <a:endParaRPr lang="en-US" altLang="ja-JP" dirty="0" smtClean="0">
              <a:solidFill>
                <a:srgbClr val="FF0000"/>
              </a:solidFill>
            </a:endParaRPr>
          </a:p>
          <a:p>
            <a:endParaRPr lang="en-US" dirty="0" smtClean="0"/>
          </a:p>
        </p:txBody>
      </p:sp>
      <p:sp>
        <p:nvSpPr>
          <p:cNvPr id="4" name="Slide Number Placeholder 3">
            <a:extLst>
              <a:ext uri="{FF2B5EF4-FFF2-40B4-BE49-F238E27FC236}">
                <a16:creationId xmlns="" xmlns:a16="http://schemas.microsoft.com/office/drawing/2014/main" id="{9961D295-860A-364B-B39F-DCD9A4CD43E9}"/>
              </a:ext>
            </a:extLst>
          </p:cNvPr>
          <p:cNvSpPr>
            <a:spLocks noGrp="1"/>
          </p:cNvSpPr>
          <p:nvPr>
            <p:ph type="sldNum" sz="quarter" idx="12"/>
          </p:nvPr>
        </p:nvSpPr>
        <p:spPr/>
        <p:txBody>
          <a:bodyPr/>
          <a:lstStyle/>
          <a:p>
            <a:fld id="{470CF53E-3DF7-45F1-A7BE-6F804033A15D}" type="slidenum">
              <a:rPr lang="ja-JP" altLang="en-US" smtClean="0"/>
              <a:pPr/>
              <a:t>14</a:t>
            </a:fld>
            <a:endParaRPr lang="ja-JP" altLang="en-US" dirty="0"/>
          </a:p>
        </p:txBody>
      </p:sp>
      <p:graphicFrame>
        <p:nvGraphicFramePr>
          <p:cNvPr id="7" name="グラフ 6"/>
          <p:cNvGraphicFramePr>
            <a:graphicFrameLocks noChangeAspect="1"/>
          </p:cNvGraphicFramePr>
          <p:nvPr>
            <p:extLst>
              <p:ext uri="{D42A27DB-BD31-4B8C-83A1-F6EECF244321}">
                <p14:modId xmlns:p14="http://schemas.microsoft.com/office/powerpoint/2010/main" val="285426065"/>
              </p:ext>
            </p:extLst>
          </p:nvPr>
        </p:nvGraphicFramePr>
        <p:xfrm>
          <a:off x="602228" y="3427899"/>
          <a:ext cx="4281027" cy="34264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noChangeAspect="1"/>
          </p:cNvGraphicFramePr>
          <p:nvPr>
            <p:extLst>
              <p:ext uri="{D42A27DB-BD31-4B8C-83A1-F6EECF244321}">
                <p14:modId xmlns:p14="http://schemas.microsoft.com/office/powerpoint/2010/main" val="308992088"/>
              </p:ext>
            </p:extLst>
          </p:nvPr>
        </p:nvGraphicFramePr>
        <p:xfrm>
          <a:off x="4711650" y="3427899"/>
          <a:ext cx="4191000" cy="3430101"/>
        </p:xfrm>
        <a:graphic>
          <a:graphicData uri="http://schemas.openxmlformats.org/drawingml/2006/chart">
            <c:chart xmlns:c="http://schemas.openxmlformats.org/drawingml/2006/chart" xmlns:r="http://schemas.openxmlformats.org/officeDocument/2006/relationships" r:id="rId4"/>
          </a:graphicData>
        </a:graphic>
      </p:graphicFrame>
      <p:sp>
        <p:nvSpPr>
          <p:cNvPr id="5" name="正方形/長方形 4"/>
          <p:cNvSpPr/>
          <p:nvPr/>
        </p:nvSpPr>
        <p:spPr>
          <a:xfrm>
            <a:off x="5969642" y="3508524"/>
            <a:ext cx="2425650" cy="369332"/>
          </a:xfrm>
          <a:prstGeom prst="rect">
            <a:avLst/>
          </a:prstGeom>
        </p:spPr>
        <p:txBody>
          <a:bodyPr wrap="square">
            <a:spAutoFit/>
          </a:bodyPr>
          <a:lstStyle/>
          <a:p>
            <a:r>
              <a:rPr lang="en-US" altLang="ja-JP" dirty="0">
                <a:latin typeface="MS PGothic" charset="-128"/>
                <a:ea typeface="MS PGothic" charset="-128"/>
                <a:cs typeface="MS PGothic" charset="-128"/>
              </a:rPr>
              <a:t>VM</a:t>
            </a:r>
            <a:r>
              <a:rPr lang="ja-JP" altLang="en-US" dirty="0">
                <a:latin typeface="MS PGothic" charset="-128"/>
                <a:ea typeface="MS PGothic" charset="-128"/>
                <a:cs typeface="MS PGothic" charset="-128"/>
              </a:rPr>
              <a:t>全体の</a:t>
            </a:r>
            <a:r>
              <a:rPr lang="ja-JP" altLang="en-US" dirty="0" smtClean="0">
                <a:latin typeface="MS PGothic" charset="-128"/>
                <a:ea typeface="MS PGothic" charset="-128"/>
                <a:cs typeface="MS PGothic" charset="-128"/>
              </a:rPr>
              <a:t>メモリ</a:t>
            </a:r>
            <a:r>
              <a:rPr lang="en-US" altLang="ja-JP" dirty="0" smtClean="0">
                <a:latin typeface="MS PGothic" charset="-128"/>
                <a:ea typeface="MS PGothic" charset="-128"/>
                <a:cs typeface="MS PGothic" charset="-128"/>
              </a:rPr>
              <a:t> </a:t>
            </a:r>
            <a:r>
              <a:rPr lang="ja-JP" altLang="en-US" dirty="0" smtClean="0">
                <a:latin typeface="MS PGothic" charset="-128"/>
                <a:ea typeface="MS PGothic" charset="-128"/>
                <a:cs typeface="MS PGothic" charset="-128"/>
              </a:rPr>
              <a:t>：</a:t>
            </a:r>
            <a:r>
              <a:rPr lang="en-US" altLang="ja-JP" dirty="0" smtClean="0">
                <a:latin typeface="MS PGothic" charset="-128"/>
                <a:ea typeface="MS PGothic" charset="-128"/>
                <a:cs typeface="MS PGothic" charset="-128"/>
              </a:rPr>
              <a:t> 3GB</a:t>
            </a:r>
            <a:endParaRPr lang="ja-JP" altLang="en-US" dirty="0">
              <a:latin typeface="MS PGothic" charset="-128"/>
              <a:ea typeface="MS PGothic" charset="-128"/>
              <a:cs typeface="MS PGothic" charset="-128"/>
            </a:endParaRPr>
          </a:p>
        </p:txBody>
      </p:sp>
    </p:spTree>
    <p:extLst>
      <p:ext uri="{BB962C8B-B14F-4D97-AF65-F5344CB8AC3E}">
        <p14:creationId xmlns:p14="http://schemas.microsoft.com/office/powerpoint/2010/main" val="3475912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t>関連研究</a:t>
            </a:r>
          </a:p>
        </p:txBody>
      </p:sp>
      <p:sp>
        <p:nvSpPr>
          <p:cNvPr id="3" name="Content Placeholder 2"/>
          <p:cNvSpPr>
            <a:spLocks noGrp="1"/>
          </p:cNvSpPr>
          <p:nvPr>
            <p:ph idx="1"/>
          </p:nvPr>
        </p:nvSpPr>
        <p:spPr/>
        <p:txBody>
          <a:bodyPr>
            <a:normAutofit/>
          </a:bodyPr>
          <a:lstStyle/>
          <a:p>
            <a:r>
              <a:rPr kumimoji="1" lang="en-US" altLang="ja-JP" dirty="0" err="1"/>
              <a:t>IPmigrate</a:t>
            </a:r>
            <a:r>
              <a:rPr kumimoji="1" lang="en-US" altLang="ja-JP" dirty="0"/>
              <a:t> [</a:t>
            </a:r>
            <a:r>
              <a:rPr kumimoji="1" lang="ja-JP" altLang="en-US" dirty="0">
                <a:solidFill>
                  <a:schemeClr val="tx1"/>
                </a:solidFill>
              </a:rPr>
              <a:t>柏木ら</a:t>
            </a:r>
            <a:r>
              <a:rPr kumimoji="1" lang="en-US" altLang="ja-JP" dirty="0"/>
              <a:t>'18]</a:t>
            </a: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をホスト単位で部分マイグレーション</a:t>
            </a:r>
            <a:endParaRPr kumimoji="1" lang="en-US" altLang="ja-JP" dirty="0">
              <a:solidFill>
                <a:schemeClr val="tx1"/>
              </a:solidFill>
            </a:endParaRPr>
          </a:p>
          <a:p>
            <a:pPr lvl="1"/>
            <a:r>
              <a:rPr lang="ja-JP" altLang="en-US" dirty="0">
                <a:solidFill>
                  <a:schemeClr val="tx1"/>
                </a:solidFill>
              </a:rPr>
              <a:t>各ホストにおけるメモリ転送処理</a:t>
            </a:r>
            <a:r>
              <a:rPr lang="ja-JP" altLang="en-US" dirty="0" smtClean="0">
                <a:solidFill>
                  <a:schemeClr val="tx1"/>
                </a:solidFill>
              </a:rPr>
              <a:t>がチェックポイント・リストアに</a:t>
            </a:r>
            <a:r>
              <a:rPr lang="ja-JP" altLang="en-US" dirty="0">
                <a:solidFill>
                  <a:schemeClr val="tx1"/>
                </a:solidFill>
              </a:rPr>
              <a:t>類似</a:t>
            </a:r>
            <a:endParaRPr kumimoji="1" lang="en-US" altLang="ja-JP" dirty="0">
              <a:solidFill>
                <a:schemeClr val="tx1"/>
              </a:solidFill>
            </a:endParaRPr>
          </a:p>
          <a:p>
            <a:r>
              <a:rPr kumimoji="1" lang="en-US" altLang="ja-JP" dirty="0">
                <a:solidFill>
                  <a:schemeClr val="tx1"/>
                </a:solidFill>
              </a:rPr>
              <a:t>Remus [Cully et al.'08]</a:t>
            </a:r>
          </a:p>
          <a:p>
            <a:pPr lvl="1"/>
            <a:r>
              <a:rPr kumimoji="1" lang="en-US" altLang="ja-JP" dirty="0">
                <a:solidFill>
                  <a:schemeClr val="tx1"/>
                </a:solidFill>
              </a:rPr>
              <a:t>VM</a:t>
            </a:r>
            <a:r>
              <a:rPr kumimoji="1" lang="ja-JP" altLang="en-US" dirty="0">
                <a:solidFill>
                  <a:schemeClr val="tx1"/>
                </a:solidFill>
              </a:rPr>
              <a:t>の状態の差分をバックアップ</a:t>
            </a:r>
            <a:r>
              <a:rPr kumimoji="1" lang="en-US" altLang="ja-JP" dirty="0">
                <a:solidFill>
                  <a:schemeClr val="tx1"/>
                </a:solidFill>
              </a:rPr>
              <a:t>VM</a:t>
            </a:r>
            <a:r>
              <a:rPr lang="ja-JP" altLang="en-US" dirty="0">
                <a:solidFill>
                  <a:schemeClr val="tx1"/>
                </a:solidFill>
              </a:rPr>
              <a:t>に転送して同期</a:t>
            </a:r>
            <a:endParaRPr lang="en-US" altLang="ja-JP" dirty="0">
              <a:solidFill>
                <a:schemeClr val="tx1"/>
              </a:solidFill>
            </a:endParaRPr>
          </a:p>
          <a:p>
            <a:pPr lvl="1"/>
            <a:r>
              <a:rPr lang="ja-JP" altLang="en-US" dirty="0">
                <a:solidFill>
                  <a:schemeClr val="tx1"/>
                </a:solidFill>
              </a:rPr>
              <a:t>高頻度で行う</a:t>
            </a:r>
            <a:r>
              <a:rPr kumimoji="1" lang="ja-JP" altLang="en-US" dirty="0">
                <a:solidFill>
                  <a:schemeClr val="tx1"/>
                </a:solidFill>
              </a:rPr>
              <a:t>同期処理のオーバヘッドが大きい</a:t>
            </a:r>
            <a:endParaRPr kumimoji="1" lang="en-US" altLang="ja-JP" dirty="0">
              <a:solidFill>
                <a:schemeClr val="tx1"/>
              </a:solidFill>
            </a:endParaRPr>
          </a:p>
          <a:p>
            <a:r>
              <a:rPr lang="en-US" altLang="ja-JP" dirty="0">
                <a:solidFill>
                  <a:schemeClr val="tx1"/>
                </a:solidFill>
              </a:rPr>
              <a:t>Emulab</a:t>
            </a:r>
            <a:r>
              <a:rPr lang="ja-JP" altLang="en-US" dirty="0">
                <a:solidFill>
                  <a:schemeClr val="tx1"/>
                </a:solidFill>
              </a:rPr>
              <a:t>のチェックポイント</a:t>
            </a:r>
            <a:r>
              <a:rPr lang="en-US" altLang="ja-JP" dirty="0">
                <a:solidFill>
                  <a:schemeClr val="tx1"/>
                </a:solidFill>
              </a:rPr>
              <a:t> [Burtsev et al.'09]</a:t>
            </a:r>
          </a:p>
          <a:p>
            <a:pPr lvl="1"/>
            <a:r>
              <a:rPr lang="ja-JP" altLang="en-US" dirty="0">
                <a:solidFill>
                  <a:schemeClr val="tx1"/>
                </a:solidFill>
              </a:rPr>
              <a:t>実験ネットワーク上の複数</a:t>
            </a:r>
            <a:r>
              <a:rPr lang="en-US" altLang="ja-JP" dirty="0">
                <a:solidFill>
                  <a:schemeClr val="tx1"/>
                </a:solidFill>
              </a:rPr>
              <a:t>VM</a:t>
            </a:r>
            <a:r>
              <a:rPr lang="ja-JP" altLang="en-US" dirty="0">
                <a:solidFill>
                  <a:schemeClr val="tx1"/>
                </a:solidFill>
              </a:rPr>
              <a:t>の状態を同時に保存</a:t>
            </a:r>
            <a:endParaRPr lang="en-US" altLang="ja-JP" dirty="0">
              <a:solidFill>
                <a:schemeClr val="tx1"/>
              </a:solidFill>
            </a:endParaRP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の保存はより簡略化できる可能性</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15</a:t>
            </a:fld>
            <a:endParaRPr lang="ja-JP" altLang="en-US" dirty="0"/>
          </a:p>
        </p:txBody>
      </p:sp>
    </p:spTree>
    <p:extLst>
      <p:ext uri="{BB962C8B-B14F-4D97-AF65-F5344CB8AC3E}">
        <p14:creationId xmlns:p14="http://schemas.microsoft.com/office/powerpoint/2010/main" val="1766444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ー 2"/>
          <p:cNvSpPr>
            <a:spLocks noGrp="1"/>
          </p:cNvSpPr>
          <p:nvPr>
            <p:ph idx="1"/>
          </p:nvPr>
        </p:nvSpPr>
        <p:spPr>
          <a:xfrm>
            <a:off x="855409" y="1371600"/>
            <a:ext cx="7875637" cy="5081786"/>
          </a:xfrm>
        </p:spPr>
        <p:txBody>
          <a:bodyPr>
            <a:normAutofit/>
          </a:bodyPr>
          <a:lstStyle/>
          <a:p>
            <a:pPr>
              <a:lnSpc>
                <a:spcPct val="93000"/>
              </a:lnSpc>
            </a:pPr>
            <a:r>
              <a:rPr lang="ja-JP" altLang="en-US" dirty="0"/>
              <a:t>分割メモリ</a:t>
            </a:r>
            <a:r>
              <a:rPr lang="en-US" altLang="ja-JP" dirty="0"/>
              <a:t>VM</a:t>
            </a:r>
            <a:r>
              <a:rPr lang="ja-JP" altLang="en-US" dirty="0"/>
              <a:t>の柔軟で効率のよいチェックポイント・リストアを可能にする</a:t>
            </a:r>
            <a:r>
              <a:rPr lang="en-US" altLang="ja-JP" dirty="0"/>
              <a:t>D-CRES</a:t>
            </a:r>
            <a:r>
              <a:rPr lang="ja-JP" altLang="en-US" dirty="0"/>
              <a:t>を提案</a:t>
            </a:r>
            <a:endParaRPr lang="en-US" altLang="ja-JP" dirty="0"/>
          </a:p>
          <a:p>
            <a:pPr lvl="1">
              <a:lnSpc>
                <a:spcPct val="93000"/>
              </a:lnSpc>
            </a:pPr>
            <a:r>
              <a:rPr lang="ja-JP" altLang="en-US" dirty="0"/>
              <a:t>リモートページングを発生させずに</a:t>
            </a:r>
            <a:r>
              <a:rPr lang="en-US" altLang="ja-JP" dirty="0"/>
              <a:t>VM</a:t>
            </a:r>
            <a:r>
              <a:rPr lang="ja-JP" altLang="en-US" dirty="0"/>
              <a:t>のメモリを保存</a:t>
            </a:r>
            <a:endParaRPr lang="en-US" altLang="ja-JP" dirty="0"/>
          </a:p>
          <a:p>
            <a:pPr lvl="1">
              <a:lnSpc>
                <a:spcPct val="93000"/>
              </a:lnSpc>
            </a:pPr>
            <a:r>
              <a:rPr lang="ja-JP" altLang="en-US" dirty="0"/>
              <a:t>各ホストで並列にメモリを保存・復元</a:t>
            </a:r>
            <a:endParaRPr lang="en-US" altLang="ja-JP" dirty="0"/>
          </a:p>
          <a:p>
            <a:pPr lvl="1">
              <a:lnSpc>
                <a:spcPct val="93000"/>
              </a:lnSpc>
            </a:pPr>
            <a:r>
              <a:rPr lang="ja-JP" altLang="en-US" dirty="0"/>
              <a:t>リストア後に複数のホストにまたがって</a:t>
            </a:r>
            <a:r>
              <a:rPr lang="en-US" altLang="ja-JP" dirty="0"/>
              <a:t>VM</a:t>
            </a:r>
            <a:r>
              <a:rPr lang="ja-JP" altLang="en-US" dirty="0"/>
              <a:t>が動作</a:t>
            </a:r>
            <a:endParaRPr lang="en-US" altLang="ja-JP" dirty="0"/>
          </a:p>
          <a:p>
            <a:pPr lvl="1">
              <a:lnSpc>
                <a:spcPct val="93000"/>
              </a:lnSpc>
            </a:pPr>
            <a:r>
              <a:rPr lang="ja-JP" altLang="en-US" dirty="0"/>
              <a:t>従来手法より大幅に高速化できることを確認</a:t>
            </a:r>
            <a:endParaRPr lang="en-US" altLang="ja-JP" dirty="0" smtClean="0"/>
          </a:p>
          <a:p>
            <a:pPr>
              <a:lnSpc>
                <a:spcPct val="93000"/>
              </a:lnSpc>
            </a:pPr>
            <a:r>
              <a:rPr lang="ja-JP" altLang="en-US" dirty="0" smtClean="0"/>
              <a:t>今後</a:t>
            </a:r>
            <a:r>
              <a:rPr lang="ja-JP" altLang="en-US" dirty="0"/>
              <a:t>の課題</a:t>
            </a:r>
            <a:endParaRPr lang="en-US" altLang="ja-JP" dirty="0"/>
          </a:p>
          <a:p>
            <a:pPr lvl="1">
              <a:lnSpc>
                <a:spcPct val="93000"/>
              </a:lnSpc>
            </a:pPr>
            <a:r>
              <a:rPr lang="ja-JP" altLang="en-US" dirty="0"/>
              <a:t>チェックポイント時に</a:t>
            </a:r>
            <a:r>
              <a:rPr lang="en-US" altLang="ja-JP" dirty="0"/>
              <a:t>VM</a:t>
            </a:r>
            <a:r>
              <a:rPr lang="ja-JP" altLang="en-US" dirty="0"/>
              <a:t>を停止させずに保存</a:t>
            </a:r>
            <a:endParaRPr lang="en-US" altLang="ja-JP" dirty="0"/>
          </a:p>
          <a:p>
            <a:pPr lvl="1">
              <a:lnSpc>
                <a:spcPct val="93000"/>
              </a:lnSpc>
            </a:pPr>
            <a:r>
              <a:rPr lang="ja-JP" altLang="en-US" dirty="0"/>
              <a:t>リストア時にホストの空きメモリに合わせて</a:t>
            </a:r>
            <a:r>
              <a:rPr lang="en-US" altLang="ja-JP" dirty="0"/>
              <a:t>VM</a:t>
            </a:r>
            <a:r>
              <a:rPr lang="ja-JP" altLang="en-US" dirty="0"/>
              <a:t>の分割の仕方を変更</a:t>
            </a:r>
            <a:endParaRPr lang="en-US" altLang="ja-JP" dirty="0"/>
          </a:p>
          <a:p>
            <a:pPr>
              <a:lnSpc>
                <a:spcPct val="93000"/>
              </a:lnSpc>
            </a:pPr>
            <a:endParaRPr kumimoji="1" lang="ja-JP" altLang="en-US" dirty="0"/>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16</a:t>
            </a:fld>
            <a:endParaRPr lang="ja-JP" altLang="en-US" dirty="0"/>
          </a:p>
        </p:txBody>
      </p:sp>
    </p:spTree>
    <p:extLst>
      <p:ext uri="{BB962C8B-B14F-4D97-AF65-F5344CB8AC3E}">
        <p14:creationId xmlns:p14="http://schemas.microsoft.com/office/powerpoint/2010/main" val="26763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17</a:t>
            </a:fld>
            <a:endParaRPr lang="ja-JP" altLang="en-US" dirty="0"/>
          </a:p>
        </p:txBody>
      </p:sp>
    </p:spTree>
    <p:extLst>
      <p:ext uri="{BB962C8B-B14F-4D97-AF65-F5344CB8AC3E}">
        <p14:creationId xmlns:p14="http://schemas.microsoft.com/office/powerpoint/2010/main" val="1129734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右矢印 38"/>
          <p:cNvSpPr/>
          <p:nvPr/>
        </p:nvSpPr>
        <p:spPr>
          <a:xfrm>
            <a:off x="3756550" y="5325379"/>
            <a:ext cx="1958905" cy="49891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p:txBody>
          <a:bodyPr/>
          <a:lstStyle/>
          <a:p>
            <a:r>
              <a:rPr kumimoji="1" lang="ja-JP" altLang="en-US" dirty="0"/>
              <a:t>大容量メモリを</a:t>
            </a:r>
            <a:r>
              <a:rPr lang="ja-JP" altLang="en-US" dirty="0"/>
              <a:t>持つ</a:t>
            </a:r>
            <a:r>
              <a:rPr kumimoji="1" lang="en-US" altLang="ja-JP" dirty="0"/>
              <a:t>VM</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solidFill>
                  <a:schemeClr val="tx1"/>
                </a:solidFill>
              </a:rPr>
              <a:t>IaaS</a:t>
            </a:r>
            <a:r>
              <a:rPr lang="ja-JP" altLang="en-US" dirty="0">
                <a:solidFill>
                  <a:schemeClr val="tx1"/>
                </a:solidFill>
              </a:rPr>
              <a:t>型クラウドは大容量メモリを持つ仮想マシン（</a:t>
            </a:r>
            <a:r>
              <a:rPr lang="en-US" altLang="ja-JP" dirty="0">
                <a:solidFill>
                  <a:schemeClr val="tx1"/>
                </a:solidFill>
              </a:rPr>
              <a:t>VM</a:t>
            </a:r>
            <a:r>
              <a:rPr lang="ja-JP" altLang="en-US" dirty="0">
                <a:solidFill>
                  <a:schemeClr val="tx1"/>
                </a:solidFill>
              </a:rPr>
              <a:t>）を提供</a:t>
            </a:r>
            <a:endParaRPr lang="en-US" altLang="ja-JP" dirty="0">
              <a:solidFill>
                <a:schemeClr val="tx1"/>
              </a:solidFill>
            </a:endParaRPr>
          </a:p>
          <a:p>
            <a:pPr lvl="1"/>
            <a:r>
              <a:rPr lang="en-US" altLang="ja-JP" dirty="0">
                <a:solidFill>
                  <a:schemeClr val="tx1"/>
                </a:solidFill>
              </a:rPr>
              <a:t>Amazon </a:t>
            </a:r>
            <a:r>
              <a:rPr lang="en-US" altLang="ja-JP" dirty="0" smtClean="0">
                <a:solidFill>
                  <a:schemeClr val="tx1"/>
                </a:solidFill>
              </a:rPr>
              <a:t>EC2</a:t>
            </a:r>
            <a:r>
              <a:rPr lang="ja-JP" altLang="en-US" dirty="0">
                <a:solidFill>
                  <a:schemeClr val="tx1"/>
                </a:solidFill>
              </a:rPr>
              <a:t>：</a:t>
            </a:r>
            <a:r>
              <a:rPr lang="en-US" altLang="ja-JP" dirty="0" smtClean="0">
                <a:solidFill>
                  <a:schemeClr val="tx1"/>
                </a:solidFill>
              </a:rPr>
              <a:t>12TB</a:t>
            </a:r>
            <a:r>
              <a:rPr lang="ja-JP" altLang="en-US" dirty="0">
                <a:solidFill>
                  <a:schemeClr val="tx1"/>
                </a:solidFill>
              </a:rPr>
              <a:t>の</a:t>
            </a:r>
            <a:r>
              <a:rPr lang="en-US" altLang="ja-JP" dirty="0">
                <a:solidFill>
                  <a:schemeClr val="tx1"/>
                </a:solidFill>
              </a:rPr>
              <a:t>High Memory</a:t>
            </a:r>
            <a:r>
              <a:rPr lang="ja-JP" altLang="en-US" dirty="0">
                <a:solidFill>
                  <a:schemeClr val="tx1"/>
                </a:solidFill>
              </a:rPr>
              <a:t>インスタンス</a:t>
            </a:r>
            <a:endParaRPr lang="en-US" altLang="ja-JP" dirty="0">
              <a:solidFill>
                <a:schemeClr val="tx1"/>
              </a:solidFill>
            </a:endParaRPr>
          </a:p>
          <a:p>
            <a:pPr lvl="1"/>
            <a:r>
              <a:rPr lang="ja-JP" altLang="en-US" dirty="0">
                <a:solidFill>
                  <a:schemeClr val="tx1"/>
                </a:solidFill>
              </a:rPr>
              <a:t>ビッグデータの解析やインメモリデータベースに利用</a:t>
            </a:r>
            <a:endParaRPr lang="en-US" altLang="ja-JP" dirty="0">
              <a:solidFill>
                <a:schemeClr val="tx1"/>
              </a:solidFill>
            </a:endParaRPr>
          </a:p>
          <a:p>
            <a:r>
              <a:rPr lang="en-US" altLang="ja-JP" dirty="0">
                <a:solidFill>
                  <a:schemeClr val="tx1"/>
                </a:solidFill>
              </a:rPr>
              <a:t>VM</a:t>
            </a:r>
            <a:r>
              <a:rPr lang="ja-JP" altLang="en-US" dirty="0">
                <a:solidFill>
                  <a:schemeClr val="tx1"/>
                </a:solidFill>
              </a:rPr>
              <a:t>マイグレーションが活用されている</a:t>
            </a:r>
            <a:endParaRPr lang="en-US" altLang="ja-JP" dirty="0">
              <a:solidFill>
                <a:schemeClr val="tx1"/>
              </a:solidFill>
            </a:endParaRPr>
          </a:p>
          <a:p>
            <a:pPr lvl="1"/>
            <a:r>
              <a:rPr lang="ja-JP" altLang="en-US" dirty="0">
                <a:solidFill>
                  <a:schemeClr val="tx1"/>
                </a:solidFill>
              </a:rPr>
              <a:t>稼働している</a:t>
            </a:r>
            <a:r>
              <a:rPr lang="en-US" altLang="ja-JP" dirty="0">
                <a:solidFill>
                  <a:schemeClr val="tx1"/>
                </a:solidFill>
              </a:rPr>
              <a:t>VM</a:t>
            </a:r>
            <a:r>
              <a:rPr lang="ja-JP" altLang="en-US" dirty="0">
                <a:solidFill>
                  <a:schemeClr val="tx1"/>
                </a:solidFill>
              </a:rPr>
              <a:t>を別のホストに移動</a:t>
            </a:r>
            <a:endParaRPr lang="en-US" altLang="ja-JP" dirty="0">
              <a:solidFill>
                <a:schemeClr val="tx1"/>
              </a:solidFill>
            </a:endParaRPr>
          </a:p>
          <a:p>
            <a:pPr lvl="1"/>
            <a:r>
              <a:rPr lang="ja-JP" altLang="en-US" dirty="0">
                <a:solidFill>
                  <a:schemeClr val="tx1"/>
                </a:solidFill>
              </a:rPr>
              <a:t>サービスを停止させずにホストをメンテナンス可能</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2</a:t>
            </a:fld>
            <a:endParaRPr lang="ja-JP" altLang="en-US" dirty="0"/>
          </a:p>
        </p:txBody>
      </p:sp>
      <p:sp>
        <p:nvSpPr>
          <p:cNvPr id="7" name="角丸四角形 33"/>
          <p:cNvSpPr/>
          <p:nvPr/>
        </p:nvSpPr>
        <p:spPr>
          <a:xfrm>
            <a:off x="5956617" y="5175078"/>
            <a:ext cx="2094379" cy="109813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17"/>
          <p:cNvSpPr/>
          <p:nvPr/>
        </p:nvSpPr>
        <p:spPr>
          <a:xfrm>
            <a:off x="1421010" y="5175078"/>
            <a:ext cx="2094379" cy="109813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角丸四角形 21"/>
          <p:cNvSpPr/>
          <p:nvPr/>
        </p:nvSpPr>
        <p:spPr>
          <a:xfrm>
            <a:off x="2330810" y="5333280"/>
            <a:ext cx="1004978" cy="78193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12TB</a:t>
            </a:r>
          </a:p>
        </p:txBody>
      </p:sp>
      <p:sp>
        <p:nvSpPr>
          <p:cNvPr id="12" name="テキスト ボックス 24"/>
          <p:cNvSpPr txBox="1"/>
          <p:nvPr/>
        </p:nvSpPr>
        <p:spPr>
          <a:xfrm>
            <a:off x="1744283" y="4805746"/>
            <a:ext cx="144783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移送元ホスト</a:t>
            </a:r>
          </a:p>
        </p:txBody>
      </p:sp>
      <p:sp>
        <p:nvSpPr>
          <p:cNvPr id="13" name="テキスト ボックス 37"/>
          <p:cNvSpPr txBox="1"/>
          <p:nvPr/>
        </p:nvSpPr>
        <p:spPr>
          <a:xfrm>
            <a:off x="6279890" y="4805746"/>
            <a:ext cx="144783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移送先ホスト</a:t>
            </a:r>
          </a:p>
        </p:txBody>
      </p:sp>
      <p:sp>
        <p:nvSpPr>
          <p:cNvPr id="15" name="角丸四角形 20"/>
          <p:cNvSpPr/>
          <p:nvPr/>
        </p:nvSpPr>
        <p:spPr>
          <a:xfrm>
            <a:off x="1575515" y="5337331"/>
            <a:ext cx="716671"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46597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3.88889E-6 1.85185E-6 L 0.13282 0.04004 C 0.16094 0.04907 0.20261 0.05393 0.24618 0.05393 C 0.29584 0.05393 0.33542 0.04907 0.36355 0.04004 L 0.49688 1.85185E-6 " pathEditMode="relative" rAng="0" ptsTypes="AAAAA">
                                      <p:cBhvr>
                                        <p:cTn id="6" dur="1000" fill="hold"/>
                                        <p:tgtEl>
                                          <p:spTgt spid="11"/>
                                        </p:tgtEl>
                                        <p:attrNameLst>
                                          <p:attrName>ppt_x</p:attrName>
                                          <p:attrName>ppt_y</p:attrName>
                                        </p:attrNameLst>
                                      </p:cBhvr>
                                      <p:rCtr x="24844" y="2685"/>
                                    </p:animMotion>
                                  </p:childTnLst>
                                </p:cTn>
                              </p:par>
                              <p:par>
                                <p:cTn id="7" presetID="37" presetClass="path" presetSubtype="0" accel="50000" decel="50000" fill="hold" grpId="0" nodeType="withEffect">
                                  <p:stCondLst>
                                    <p:cond delay="0"/>
                                  </p:stCondLst>
                                  <p:childTnLst>
                                    <p:animMotion origin="layout" path="M 0 -2.59259E-6 L 0.13316 0.04005 C 0.16128 0.04908 0.20295 0.05394 0.24653 0.05394 C 0.29635 0.05394 0.33594 0.04908 0.36406 0.04005 L 0.4974 -2.59259E-6 " pathEditMode="relative" rAng="0" ptsTypes="AAAAA">
                                      <p:cBhvr>
                                        <p:cTn id="8" dur="1000" fill="hold"/>
                                        <p:tgtEl>
                                          <p:spTgt spid="15"/>
                                        </p:tgtEl>
                                        <p:attrNameLst>
                                          <p:attrName>ppt_x</p:attrName>
                                          <p:attrName>ppt_y</p:attrName>
                                        </p:attrNameLst>
                                      </p:cBhvr>
                                      <p:rCtr x="24861"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6699930" y="5231305"/>
            <a:ext cx="2094379" cy="106316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テキスト ボックス 13"/>
          <p:cNvSpPr txBox="1"/>
          <p:nvPr/>
        </p:nvSpPr>
        <p:spPr>
          <a:xfrm>
            <a:off x="7152244" y="4861973"/>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28" name="角丸四角形 27"/>
          <p:cNvSpPr/>
          <p:nvPr/>
        </p:nvSpPr>
        <p:spPr>
          <a:xfrm>
            <a:off x="4380794" y="5231305"/>
            <a:ext cx="2094379" cy="106316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テキスト ボックス 29"/>
          <p:cNvSpPr txBox="1"/>
          <p:nvPr/>
        </p:nvSpPr>
        <p:spPr>
          <a:xfrm>
            <a:off x="4772194" y="4861973"/>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2" name="タイトル 1"/>
          <p:cNvSpPr>
            <a:spLocks noGrp="1"/>
          </p:cNvSpPr>
          <p:nvPr>
            <p:ph type="title"/>
          </p:nvPr>
        </p:nvSpPr>
        <p:spPr>
          <a:xfrm>
            <a:off x="792146" y="311729"/>
            <a:ext cx="8034593" cy="1212272"/>
          </a:xfrm>
        </p:spPr>
        <p:txBody>
          <a:bodyPr>
            <a:normAutofit/>
          </a:bodyPr>
          <a:lstStyle/>
          <a:p>
            <a:pPr algn="ctr"/>
            <a:r>
              <a:rPr kumimoji="1" lang="ja-JP" altLang="en-US" dirty="0"/>
              <a:t>分割マイグレーション</a:t>
            </a:r>
            <a:r>
              <a:rPr kumimoji="1" lang="en-US" altLang="ja-JP" dirty="0"/>
              <a:t> </a:t>
            </a:r>
            <a:br>
              <a:rPr kumimoji="1" lang="en-US" altLang="ja-JP" dirty="0"/>
            </a:br>
            <a:r>
              <a:rPr lang="en-US" altLang="ja-JP" sz="2400" dirty="0"/>
              <a:t>[</a:t>
            </a:r>
            <a:r>
              <a:rPr lang="en-US" altLang="ja-JP" sz="2400" dirty="0" err="1"/>
              <a:t>Suetake</a:t>
            </a:r>
            <a:r>
              <a:rPr lang="en-US" altLang="ja-JP" sz="2400" dirty="0">
                <a:solidFill>
                  <a:schemeClr val="tx1"/>
                </a:solidFill>
              </a:rPr>
              <a:t>+</a:t>
            </a:r>
            <a:r>
              <a:rPr lang="ja-JP" altLang="en-US" sz="2400" dirty="0"/>
              <a:t> </a:t>
            </a:r>
            <a:r>
              <a:rPr lang="en-US" altLang="ja-JP" sz="2400" dirty="0"/>
              <a:t>CLOUD</a:t>
            </a:r>
            <a:r>
              <a:rPr lang="en-US" altLang="ja-JP" sz="2400" dirty="0">
                <a:solidFill>
                  <a:schemeClr val="tx1"/>
                </a:solidFill>
              </a:rPr>
              <a:t>'</a:t>
            </a:r>
            <a:r>
              <a:rPr lang="en-US" altLang="ja-JP" sz="2400" dirty="0"/>
              <a:t>18]</a:t>
            </a:r>
            <a:endParaRPr lang="ja-JP" altLang="en-US" sz="2800" dirty="0">
              <a:solidFill>
                <a:schemeClr val="tx1"/>
              </a:solidFill>
            </a:endParaRPr>
          </a:p>
        </p:txBody>
      </p:sp>
      <p:sp>
        <p:nvSpPr>
          <p:cNvPr id="3" name="コンテンツ プレースホルダー 2"/>
          <p:cNvSpPr>
            <a:spLocks noGrp="1"/>
          </p:cNvSpPr>
          <p:nvPr>
            <p:ph idx="1"/>
          </p:nvPr>
        </p:nvSpPr>
        <p:spPr/>
        <p:txBody>
          <a:bodyPr/>
          <a:lstStyle/>
          <a:p>
            <a:r>
              <a:rPr lang="ja-JP" altLang="en-US" dirty="0"/>
              <a:t>移送先のホストに十分な空きメモリが必要</a:t>
            </a:r>
            <a:endParaRPr lang="en-US" altLang="ja-JP" dirty="0"/>
          </a:p>
          <a:p>
            <a:pPr lvl="1"/>
            <a:r>
              <a:rPr lang="ja-JP" altLang="en-US" dirty="0">
                <a:solidFill>
                  <a:schemeClr val="tx1"/>
                </a:solidFill>
              </a:rPr>
              <a:t>そのようなホストを常に確保しておくことは避けたい</a:t>
            </a:r>
            <a:endParaRPr lang="en-US" altLang="ja-JP" dirty="0">
              <a:solidFill>
                <a:schemeClr val="tx1"/>
              </a:solidFill>
            </a:endParaRPr>
          </a:p>
          <a:p>
            <a:pPr lvl="2"/>
            <a:r>
              <a:rPr lang="ja-JP" altLang="en-US" dirty="0">
                <a:solidFill>
                  <a:schemeClr val="tx1"/>
                </a:solidFill>
              </a:rPr>
              <a:t>コストが増加し、運用の自由度が低下</a:t>
            </a:r>
            <a:endParaRPr lang="en-US" altLang="ja-JP" dirty="0">
              <a:solidFill>
                <a:schemeClr val="tx1"/>
              </a:solidFill>
            </a:endParaRPr>
          </a:p>
          <a:p>
            <a:r>
              <a:rPr lang="en-US" altLang="ja-JP" dirty="0"/>
              <a:t>VM</a:t>
            </a:r>
            <a:r>
              <a:rPr lang="ja-JP" altLang="en-US" dirty="0"/>
              <a:t>を分割して複数のホストにマイグレーション</a:t>
            </a:r>
            <a:endParaRPr lang="en-US" altLang="ja-JP" dirty="0"/>
          </a:p>
          <a:p>
            <a:pPr lvl="1"/>
            <a:r>
              <a:rPr lang="en-US" altLang="ja-JP" dirty="0">
                <a:solidFill>
                  <a:schemeClr val="tx1"/>
                </a:solidFill>
              </a:rPr>
              <a:t>VM</a:t>
            </a:r>
            <a:r>
              <a:rPr lang="ja-JP" altLang="en-US" dirty="0">
                <a:solidFill>
                  <a:schemeClr val="tx1"/>
                </a:solidFill>
              </a:rPr>
              <a:t>本体とアクセスされそうなメモリ：メインホストに転送</a:t>
            </a:r>
            <a:endParaRPr lang="en-US" altLang="ja-JP" dirty="0">
              <a:solidFill>
                <a:schemeClr val="tx1"/>
              </a:solidFill>
            </a:endParaRPr>
          </a:p>
          <a:p>
            <a:pPr lvl="1"/>
            <a:r>
              <a:rPr lang="ja-JP" altLang="en-US" dirty="0">
                <a:solidFill>
                  <a:schemeClr val="tx1"/>
                </a:solidFill>
              </a:rPr>
              <a:t>メインホストに入りきらないメモリ：サブホストに転送</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3</a:t>
            </a:fld>
            <a:endParaRPr lang="ja-JP" altLang="en-US" dirty="0"/>
          </a:p>
        </p:txBody>
      </p:sp>
      <p:sp>
        <p:nvSpPr>
          <p:cNvPr id="6" name="角丸四角形 5"/>
          <p:cNvSpPr/>
          <p:nvPr/>
        </p:nvSpPr>
        <p:spPr>
          <a:xfrm>
            <a:off x="1075049" y="5231305"/>
            <a:ext cx="3025650" cy="106316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テキスト ボックス 9"/>
          <p:cNvSpPr txBox="1"/>
          <p:nvPr/>
        </p:nvSpPr>
        <p:spPr>
          <a:xfrm>
            <a:off x="1863958" y="4861973"/>
            <a:ext cx="1447832" cy="369332"/>
          </a:xfrm>
          <a:prstGeom prst="rect">
            <a:avLst/>
          </a:prstGeom>
          <a:noFill/>
        </p:spPr>
        <p:txBody>
          <a:bodyPr wrap="none" rtlCol="0">
            <a:spAutoFit/>
          </a:bodyPr>
          <a:lstStyle/>
          <a:p>
            <a:r>
              <a:rPr lang="ja-JP" altLang="en-US" dirty="0" smtClean="0">
                <a:latin typeface="MS PGothic" charset="-128"/>
                <a:ea typeface="MS PGothic" charset="-128"/>
                <a:cs typeface="MS PGothic" charset="-128"/>
              </a:rPr>
              <a:t>移送元ホスト</a:t>
            </a:r>
            <a:endParaRPr lang="ja-JP" altLang="en-US" dirty="0">
              <a:latin typeface="MS PGothic" charset="-128"/>
              <a:ea typeface="MS PGothic" charset="-128"/>
              <a:cs typeface="MS PGothic" charset="-128"/>
            </a:endParaRPr>
          </a:p>
        </p:txBody>
      </p:sp>
      <p:sp>
        <p:nvSpPr>
          <p:cNvPr id="38" name="角丸四角形 37"/>
          <p:cNvSpPr/>
          <p:nvPr/>
        </p:nvSpPr>
        <p:spPr>
          <a:xfrm>
            <a:off x="1231779" y="5364880"/>
            <a:ext cx="725351" cy="796017"/>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31" name="角丸四角形 30"/>
          <p:cNvSpPr/>
          <p:nvPr/>
        </p:nvSpPr>
        <p:spPr>
          <a:xfrm>
            <a:off x="2020394" y="5364880"/>
            <a:ext cx="966129" cy="79130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27" name="角丸四角形 26"/>
          <p:cNvSpPr/>
          <p:nvPr/>
        </p:nvSpPr>
        <p:spPr>
          <a:xfrm>
            <a:off x="2954172" y="5367930"/>
            <a:ext cx="998497"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47" name="角丸四角形 46"/>
          <p:cNvSpPr/>
          <p:nvPr/>
        </p:nvSpPr>
        <p:spPr>
          <a:xfrm>
            <a:off x="2024919" y="5367654"/>
            <a:ext cx="1980460" cy="78853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12TB</a:t>
            </a:r>
          </a:p>
        </p:txBody>
      </p:sp>
    </p:spTree>
    <p:extLst>
      <p:ext uri="{BB962C8B-B14F-4D97-AF65-F5344CB8AC3E}">
        <p14:creationId xmlns:p14="http://schemas.microsoft.com/office/powerpoint/2010/main" val="99251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7"/>
                                        </p:tgtEl>
                                      </p:cBhvr>
                                    </p:animEffect>
                                    <p:set>
                                      <p:cBhvr>
                                        <p:cTn id="7" dur="1" fill="hold">
                                          <p:stCondLst>
                                            <p:cond delay="499"/>
                                          </p:stCondLst>
                                        </p:cTn>
                                        <p:tgtEl>
                                          <p:spTgt spid="47"/>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1" nodeType="clickEffect">
                                  <p:stCondLst>
                                    <p:cond delay="0"/>
                                  </p:stCondLst>
                                  <p:childTnLst>
                                    <p:animMotion origin="layout" path="M -4.72222E-6 -4.81481E-6 L 0.0981 0.04005 C 0.11875 0.04908 0.14948 0.05394 0.1816 0.05394 C 0.21823 0.05394 0.2474 0.04908 0.26806 0.04005 L 0.36632 -4.81481E-6 " pathEditMode="relative" rAng="0" ptsTypes="AAAAA">
                                      <p:cBhvr>
                                        <p:cTn id="17" dur="1000" fill="hold"/>
                                        <p:tgtEl>
                                          <p:spTgt spid="31"/>
                                        </p:tgtEl>
                                        <p:attrNameLst>
                                          <p:attrName>ppt_x</p:attrName>
                                          <p:attrName>ppt_y</p:attrName>
                                        </p:attrNameLst>
                                      </p:cBhvr>
                                      <p:rCtr x="18316" y="2685"/>
                                    </p:animMotion>
                                  </p:childTnLst>
                                </p:cTn>
                              </p:par>
                            </p:childTnLst>
                          </p:cTn>
                        </p:par>
                      </p:childTnLst>
                    </p:cTn>
                  </p:par>
                  <p:par>
                    <p:cTn id="18" fill="hold">
                      <p:stCondLst>
                        <p:cond delay="indefinite"/>
                      </p:stCondLst>
                      <p:childTnLst>
                        <p:par>
                          <p:cTn id="19" fill="hold">
                            <p:stCondLst>
                              <p:cond delay="0"/>
                            </p:stCondLst>
                            <p:childTnLst>
                              <p:par>
                                <p:cTn id="20" presetID="37" presetClass="path" presetSubtype="0" accel="50000" decel="50000" fill="hold" grpId="1" nodeType="clickEffect">
                                  <p:stCondLst>
                                    <p:cond delay="0"/>
                                  </p:stCondLst>
                                  <p:childTnLst>
                                    <p:animMotion origin="layout" path="M -4.16667E-6 -3.33333E-6 L 0.12587 0.04005 C 0.15226 0.04908 0.19167 0.05394 0.23282 0.05394 C 0.27969 0.05394 0.31719 0.04908 0.34358 0.04005 L 0.46962 -3.33333E-6 " pathEditMode="relative" rAng="0" ptsTypes="AAAAA">
                                      <p:cBhvr>
                                        <p:cTn id="21" dur="1000" fill="hold"/>
                                        <p:tgtEl>
                                          <p:spTgt spid="27"/>
                                        </p:tgtEl>
                                        <p:attrNameLst>
                                          <p:attrName>ppt_x</p:attrName>
                                          <p:attrName>ppt_y</p:attrName>
                                        </p:attrNameLst>
                                      </p:cBhvr>
                                      <p:rCtr x="23472" y="2685"/>
                                    </p:animMotion>
                                  </p:childTnLst>
                                </p:cTn>
                              </p:par>
                            </p:childTnLst>
                          </p:cTn>
                        </p:par>
                      </p:childTnLst>
                    </p:cTn>
                  </p:par>
                  <p:par>
                    <p:cTn id="22" fill="hold">
                      <p:stCondLst>
                        <p:cond delay="indefinite"/>
                      </p:stCondLst>
                      <p:childTnLst>
                        <p:par>
                          <p:cTn id="23" fill="hold">
                            <p:stCondLst>
                              <p:cond delay="0"/>
                            </p:stCondLst>
                            <p:childTnLst>
                              <p:par>
                                <p:cTn id="24" presetID="37" presetClass="path" presetSubtype="0" accel="50000" decel="50000" fill="hold" grpId="0" nodeType="clickEffect">
                                  <p:stCondLst>
                                    <p:cond delay="0"/>
                                  </p:stCondLst>
                                  <p:childTnLst>
                                    <p:animMotion origin="layout" path="M 4.44444E-6 2.22222E-6 L 0.09583 0.04004 C 0.11597 0.04907 0.146 0.05393 0.17743 0.05393 C 0.21319 0.05393 0.24184 0.04907 0.26197 0.04004 L 0.35798 2.22222E-6 " pathEditMode="relative" rAng="0" ptsTypes="AAAAA">
                                      <p:cBhvr>
                                        <p:cTn id="25" dur="1000" fill="hold"/>
                                        <p:tgtEl>
                                          <p:spTgt spid="38"/>
                                        </p:tgtEl>
                                        <p:attrNameLst>
                                          <p:attrName>ppt_x</p:attrName>
                                          <p:attrName>ppt_y</p:attrName>
                                        </p:attrNameLst>
                                      </p:cBhvr>
                                      <p:rCtr x="17899"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1" grpId="0" animBg="1"/>
      <p:bldP spid="31" grpId="1" animBg="1"/>
      <p:bldP spid="27" grpId="0" animBg="1"/>
      <p:bldP spid="27" grpId="1" animBg="1"/>
      <p:bldP spid="4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solidFill>
                  <a:schemeClr val="tx1"/>
                </a:solidFill>
              </a:rPr>
              <a:t>分割メモリ</a:t>
            </a:r>
            <a:r>
              <a:rPr kumimoji="1" lang="en-US" altLang="ja-JP" dirty="0">
                <a:solidFill>
                  <a:schemeClr val="tx1"/>
                </a:solidFill>
              </a:rPr>
              <a:t>VM</a:t>
            </a:r>
            <a:endParaRPr kumimoji="1" lang="ja-JP" altLang="en-US" dirty="0">
              <a:solidFill>
                <a:schemeClr val="tx1"/>
              </a:solidFill>
            </a:endParaRPr>
          </a:p>
        </p:txBody>
      </p:sp>
      <p:sp>
        <p:nvSpPr>
          <p:cNvPr id="3" name="Content Placeholder 2"/>
          <p:cNvSpPr>
            <a:spLocks noGrp="1"/>
          </p:cNvSpPr>
          <p:nvPr>
            <p:ph idx="1"/>
          </p:nvPr>
        </p:nvSpPr>
        <p:spPr>
          <a:xfrm>
            <a:off x="856800" y="1371600"/>
            <a:ext cx="7875637" cy="4813300"/>
          </a:xfrm>
        </p:spPr>
        <p:txBody>
          <a:bodyPr/>
          <a:lstStyle/>
          <a:p>
            <a:r>
              <a:rPr lang="ja-JP" altLang="en-US" dirty="0">
                <a:solidFill>
                  <a:schemeClr val="tx1"/>
                </a:solidFill>
              </a:rPr>
              <a:t>マイグレーション後に複数ホストにまたがって動作する</a:t>
            </a:r>
            <a:r>
              <a:rPr lang="en-US" altLang="ja-JP" dirty="0">
                <a:solidFill>
                  <a:schemeClr val="tx1"/>
                </a:solidFill>
              </a:rPr>
              <a:t>VM</a:t>
            </a:r>
          </a:p>
          <a:p>
            <a:pPr lvl="1"/>
            <a:r>
              <a:rPr lang="ja-JP" altLang="en-US" dirty="0">
                <a:solidFill>
                  <a:schemeClr val="tx1"/>
                </a:solidFill>
              </a:rPr>
              <a:t>メインホスト上で</a:t>
            </a:r>
            <a:r>
              <a:rPr lang="en-US" altLang="ja-JP" dirty="0">
                <a:solidFill>
                  <a:schemeClr val="tx1"/>
                </a:solidFill>
              </a:rPr>
              <a:t>VM</a:t>
            </a:r>
            <a:r>
              <a:rPr lang="ja-JP" altLang="en-US" dirty="0">
                <a:solidFill>
                  <a:schemeClr val="tx1"/>
                </a:solidFill>
              </a:rPr>
              <a:t>が動作し、サブホストはメインホストにメモリを提供</a:t>
            </a:r>
            <a:endParaRPr lang="en-US" altLang="ja-JP" dirty="0">
              <a:solidFill>
                <a:schemeClr val="tx1"/>
              </a:solidFill>
            </a:endParaRPr>
          </a:p>
          <a:p>
            <a:pPr lvl="1"/>
            <a:r>
              <a:rPr lang="ja-JP" altLang="en-US" dirty="0">
                <a:solidFill>
                  <a:schemeClr val="tx1"/>
                </a:solidFill>
              </a:rPr>
              <a:t>ホスト間でリモートページングを行いながら動作</a:t>
            </a:r>
            <a:endParaRPr lang="en-US" altLang="ja-JP" dirty="0">
              <a:solidFill>
                <a:schemeClr val="tx1"/>
              </a:solidFill>
            </a:endParaRPr>
          </a:p>
          <a:p>
            <a:pPr lvl="2"/>
            <a:r>
              <a:rPr lang="ja-JP" altLang="en-US" dirty="0">
                <a:solidFill>
                  <a:schemeClr val="tx1"/>
                </a:solidFill>
              </a:rPr>
              <a:t>メインホストは必要なメモリをサブホストから取得（ページイン）</a:t>
            </a:r>
            <a:endParaRPr lang="en-US" altLang="ja-JP" dirty="0">
              <a:solidFill>
                <a:schemeClr val="tx1"/>
              </a:solidFill>
            </a:endParaRPr>
          </a:p>
          <a:p>
            <a:pPr lvl="2"/>
            <a:r>
              <a:rPr lang="ja-JP" altLang="en-US" dirty="0">
                <a:solidFill>
                  <a:schemeClr val="tx1"/>
                </a:solidFill>
              </a:rPr>
              <a:t>不要なメモリをサブホストに転送（ページアウト）</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4</a:t>
            </a:fld>
            <a:endParaRPr lang="ja-JP" altLang="en-US" dirty="0"/>
          </a:p>
        </p:txBody>
      </p:sp>
      <p:sp>
        <p:nvSpPr>
          <p:cNvPr id="5" name="角丸四角形 11"/>
          <p:cNvSpPr/>
          <p:nvPr/>
        </p:nvSpPr>
        <p:spPr>
          <a:xfrm>
            <a:off x="6007939" y="5286976"/>
            <a:ext cx="2094379" cy="104461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テキスト ボックス 13"/>
          <p:cNvSpPr txBox="1"/>
          <p:nvPr/>
        </p:nvSpPr>
        <p:spPr>
          <a:xfrm>
            <a:off x="6457453" y="4921794"/>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8" name="角丸四角形 27"/>
          <p:cNvSpPr/>
          <p:nvPr/>
        </p:nvSpPr>
        <p:spPr>
          <a:xfrm>
            <a:off x="1642141" y="5286976"/>
            <a:ext cx="2094379" cy="104461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テキスト ボックス 29"/>
          <p:cNvSpPr txBox="1"/>
          <p:nvPr/>
        </p:nvSpPr>
        <p:spPr>
          <a:xfrm>
            <a:off x="2030739" y="4917644"/>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5" name="角丸四角形 30"/>
          <p:cNvSpPr/>
          <p:nvPr/>
        </p:nvSpPr>
        <p:spPr>
          <a:xfrm>
            <a:off x="2561465" y="5396408"/>
            <a:ext cx="1011286"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16" name="角丸四角形 32"/>
          <p:cNvSpPr/>
          <p:nvPr/>
        </p:nvSpPr>
        <p:spPr>
          <a:xfrm>
            <a:off x="6550775" y="5407597"/>
            <a:ext cx="996802" cy="788037"/>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19" name="角丸四角形 37"/>
          <p:cNvSpPr/>
          <p:nvPr/>
        </p:nvSpPr>
        <p:spPr>
          <a:xfrm>
            <a:off x="1801248" y="5401176"/>
            <a:ext cx="725351"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22" name="角丸四角形 35"/>
          <p:cNvSpPr/>
          <p:nvPr/>
        </p:nvSpPr>
        <p:spPr>
          <a:xfrm>
            <a:off x="6692762" y="5407597"/>
            <a:ext cx="491272" cy="399605"/>
          </a:xfrm>
          <a:prstGeom prst="round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6" name="角丸四角形 42"/>
          <p:cNvSpPr/>
          <p:nvPr/>
        </p:nvSpPr>
        <p:spPr>
          <a:xfrm>
            <a:off x="2971800" y="5783408"/>
            <a:ext cx="468000" cy="393771"/>
          </a:xfrm>
          <a:prstGeom prst="round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32" name="右矢印 38"/>
          <p:cNvSpPr/>
          <p:nvPr/>
        </p:nvSpPr>
        <p:spPr>
          <a:xfrm rot="10800000">
            <a:off x="3752652" y="5218320"/>
            <a:ext cx="2139202" cy="61982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r>
              <a:rPr lang="ja-JP" altLang="en-US" dirty="0" smtClean="0">
                <a:solidFill>
                  <a:schemeClr val="tx1"/>
                </a:solidFill>
                <a:latin typeface="MS PGothic" charset="-128"/>
                <a:ea typeface="MS PGothic" charset="-128"/>
                <a:cs typeface="MS PGothic" charset="-128"/>
              </a:rPr>
              <a:t>ページイン</a:t>
            </a:r>
            <a:endParaRPr lang="ja-JP" altLang="en-US" dirty="0">
              <a:solidFill>
                <a:schemeClr val="tx1"/>
              </a:solidFill>
              <a:latin typeface="MS PGothic" charset="-128"/>
              <a:ea typeface="MS PGothic" charset="-128"/>
              <a:cs typeface="MS PGothic" charset="-128"/>
            </a:endParaRPr>
          </a:p>
        </p:txBody>
      </p:sp>
      <p:sp>
        <p:nvSpPr>
          <p:cNvPr id="33" name="右矢印 38"/>
          <p:cNvSpPr/>
          <p:nvPr/>
        </p:nvSpPr>
        <p:spPr>
          <a:xfrm>
            <a:off x="3871711" y="5750639"/>
            <a:ext cx="2139202" cy="59158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r>
              <a:rPr lang="ja-JP" altLang="en-US" dirty="0" smtClean="0">
                <a:solidFill>
                  <a:schemeClr val="tx1"/>
                </a:solidFill>
                <a:latin typeface="MS PGothic" charset="-128"/>
                <a:ea typeface="MS PGothic" charset="-128"/>
                <a:cs typeface="MS PGothic" charset="-128"/>
              </a:rPr>
              <a:t>ページアウト</a:t>
            </a:r>
            <a:endParaRPr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37050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5.55556E-7 -2.59259E-6 L -0.11111 0.03959 C -0.13385 0.04838 -0.16771 0.0544 -0.20295 0.0544 C -0.24323 0.0544 -0.27448 0.04838 -0.29826 0.03959 C -0.33368 0.02662 -0.375 0.01273 -0.40729 -2.59259E-6 " pathEditMode="relative" rAng="0" ptsTypes="AAAAA">
                                      <p:cBhvr>
                                        <p:cTn id="14" dur="1000" fill="hold"/>
                                        <p:tgtEl>
                                          <p:spTgt spid="22"/>
                                        </p:tgtEl>
                                        <p:attrNameLst>
                                          <p:attrName>ppt_x</p:attrName>
                                          <p:attrName>ppt_y</p:attrName>
                                        </p:attrNameLst>
                                      </p:cBhvr>
                                      <p:rCtr x="-20365" y="2708"/>
                                    </p:animMotion>
                                  </p:childTnLst>
                                </p:cTn>
                              </p:par>
                              <p:par>
                                <p:cTn id="15" presetID="10" presetClass="entr" presetSubtype="0" fill="hold" grpId="0" nodeType="withEffect">
                                  <p:stCondLst>
                                    <p:cond delay="50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37" presetClass="path" presetSubtype="0" accel="50000" decel="50000" fill="hold" grpId="0" nodeType="clickEffect">
                                  <p:stCondLst>
                                    <p:cond delay="0"/>
                                  </p:stCondLst>
                                  <p:childTnLst>
                                    <p:animMotion origin="layout" path="M -8.33333E-7 -7.40741E-7 L 0.10799 0.04005 C 0.13073 0.04907 0.16511 0.05394 0.20052 0.05394 C 0.24132 0.05394 0.27379 0.04907 0.29601 0.04005 L 0.40642 -7.40741E-7 " pathEditMode="relative" rAng="0" ptsTypes="AAAAA">
                                      <p:cBhvr>
                                        <p:cTn id="21" dur="1000" fill="hold"/>
                                        <p:tgtEl>
                                          <p:spTgt spid="26"/>
                                        </p:tgtEl>
                                        <p:attrNameLst>
                                          <p:attrName>ppt_x</p:attrName>
                                          <p:attrName>ppt_y</p:attrName>
                                        </p:attrNameLst>
                                      </p:cBhvr>
                                      <p:rCtr x="20313" y="2685"/>
                                    </p:animMotion>
                                  </p:childTnLst>
                                </p:cTn>
                              </p:par>
                              <p:par>
                                <p:cTn id="22" presetID="10" presetClass="entr" presetSubtype="0" fill="hold" grpId="0" nodeType="withEffect">
                                  <p:stCondLst>
                                    <p:cond delay="500"/>
                                  </p:stCondLst>
                                  <p:childTnLst>
                                    <p:set>
                                      <p:cBhvr>
                                        <p:cTn id="23" dur="1" fill="hold">
                                          <p:stCondLst>
                                            <p:cond delay="0"/>
                                          </p:stCondLst>
                                        </p:cTn>
                                        <p:tgtEl>
                                          <p:spTgt spid="33"/>
                                        </p:tgtEl>
                                        <p:attrNameLst>
                                          <p:attrName>style.visibility</p:attrName>
                                        </p:attrNameLst>
                                      </p:cBhvr>
                                      <p:to>
                                        <p:strVal val="visible"/>
                                      </p:to>
                                    </p:set>
                                    <p:animEffect transition="in" filter="fade">
                                      <p:cBhvr>
                                        <p:cTn id="2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6" grpId="0" animBg="1"/>
      <p:bldP spid="26" grpId="1" animBg="1"/>
      <p:bldP spid="32"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chemeClr val="tx1"/>
                </a:solidFill>
              </a:rPr>
              <a:t>ホストの障害対策</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は従来の</a:t>
            </a:r>
            <a:r>
              <a:rPr lang="en-US" altLang="ja-JP" dirty="0">
                <a:solidFill>
                  <a:schemeClr val="tx1"/>
                </a:solidFill>
              </a:rPr>
              <a:t>VM</a:t>
            </a:r>
            <a:r>
              <a:rPr lang="ja-JP" altLang="en-US" dirty="0">
                <a:solidFill>
                  <a:schemeClr val="tx1"/>
                </a:solidFill>
              </a:rPr>
              <a:t>よりもホストの障害の影響を受けやすくなる</a:t>
            </a:r>
            <a:endParaRPr lang="en-US" altLang="ja-JP" dirty="0">
              <a:solidFill>
                <a:schemeClr val="tx1"/>
              </a:solidFill>
            </a:endParaRPr>
          </a:p>
          <a:p>
            <a:pPr lvl="1"/>
            <a:r>
              <a:rPr lang="ja-JP" altLang="en-US" dirty="0">
                <a:solidFill>
                  <a:schemeClr val="tx1"/>
                </a:solidFill>
              </a:rPr>
              <a:t>一部のホストで障害が発生しただけで</a:t>
            </a:r>
            <a:r>
              <a:rPr lang="en-US" altLang="ja-JP" dirty="0">
                <a:solidFill>
                  <a:schemeClr val="tx1"/>
                </a:solidFill>
              </a:rPr>
              <a:t>VM</a:t>
            </a:r>
            <a:r>
              <a:rPr lang="ja-JP" altLang="en-US" dirty="0">
                <a:solidFill>
                  <a:schemeClr val="tx1"/>
                </a:solidFill>
              </a:rPr>
              <a:t>全体が停止</a:t>
            </a:r>
            <a:endParaRPr lang="en-US" altLang="ja-JP" dirty="0">
              <a:solidFill>
                <a:schemeClr val="tx1"/>
              </a:solidFill>
            </a:endParaRPr>
          </a:p>
          <a:p>
            <a:r>
              <a:rPr kumimoji="1" lang="ja-JP" altLang="en-US" dirty="0">
                <a:solidFill>
                  <a:schemeClr val="tx1"/>
                </a:solidFill>
              </a:rPr>
              <a:t>障害対策：</a:t>
            </a:r>
            <a:r>
              <a:rPr lang="ja-JP" altLang="en-US" dirty="0">
                <a:solidFill>
                  <a:schemeClr val="tx1"/>
                </a:solidFill>
              </a:rPr>
              <a:t>チェックポイント・リストア</a:t>
            </a:r>
            <a:endParaRPr lang="en-US" altLang="ja-JP" dirty="0">
              <a:solidFill>
                <a:schemeClr val="tx1"/>
              </a:solidFill>
            </a:endParaRPr>
          </a:p>
          <a:p>
            <a:pPr lvl="1"/>
            <a:r>
              <a:rPr lang="ja-JP" altLang="en-US" dirty="0">
                <a:solidFill>
                  <a:schemeClr val="tx1"/>
                </a:solidFill>
              </a:rPr>
              <a:t>定期的に</a:t>
            </a:r>
            <a:r>
              <a:rPr lang="en-US" altLang="ja-JP" dirty="0">
                <a:solidFill>
                  <a:schemeClr val="tx1"/>
                </a:solidFill>
              </a:rPr>
              <a:t>VM</a:t>
            </a:r>
            <a:r>
              <a:rPr lang="ja-JP" altLang="en-US" dirty="0">
                <a:solidFill>
                  <a:schemeClr val="tx1"/>
                </a:solidFill>
              </a:rPr>
              <a:t>の状態をディスクにバックアップ</a:t>
            </a:r>
            <a:endParaRPr lang="en-US" altLang="ja-JP" dirty="0">
              <a:solidFill>
                <a:schemeClr val="tx1"/>
              </a:solidFill>
            </a:endParaRPr>
          </a:p>
          <a:p>
            <a:pPr lvl="1"/>
            <a:r>
              <a:rPr lang="ja-JP" altLang="en-US" dirty="0">
                <a:solidFill>
                  <a:schemeClr val="tx1"/>
                </a:solidFill>
              </a:rPr>
              <a:t>障害発生時には最新のバックアップから</a:t>
            </a:r>
            <a:r>
              <a:rPr lang="en-US" altLang="ja-JP" dirty="0">
                <a:solidFill>
                  <a:schemeClr val="tx1"/>
                </a:solidFill>
              </a:rPr>
              <a:t>VM</a:t>
            </a:r>
            <a:r>
              <a:rPr lang="ja-JP" altLang="en-US" dirty="0">
                <a:solidFill>
                  <a:schemeClr val="tx1"/>
                </a:solidFill>
              </a:rPr>
              <a:t>を再開</a:t>
            </a:r>
            <a:endParaRPr lang="en-US" altLang="ja-JP" dirty="0">
              <a:solidFill>
                <a:schemeClr val="tx1"/>
              </a:solidFill>
            </a:endParaRPr>
          </a:p>
          <a:p>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5</a:t>
            </a:fld>
            <a:endParaRPr lang="ja-JP" altLang="en-US" dirty="0"/>
          </a:p>
        </p:txBody>
      </p:sp>
      <p:sp>
        <p:nvSpPr>
          <p:cNvPr id="25" name="角丸四角形 24"/>
          <p:cNvSpPr/>
          <p:nvPr/>
        </p:nvSpPr>
        <p:spPr>
          <a:xfrm>
            <a:off x="2984366" y="4916773"/>
            <a:ext cx="3214415" cy="15931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角丸四角形 26"/>
          <p:cNvSpPr/>
          <p:nvPr/>
        </p:nvSpPr>
        <p:spPr>
          <a:xfrm>
            <a:off x="3138777" y="5232615"/>
            <a:ext cx="966339" cy="1017127"/>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28" name="角丸四角形 27"/>
          <p:cNvSpPr/>
          <p:nvPr/>
        </p:nvSpPr>
        <p:spPr>
          <a:xfrm>
            <a:off x="4105116" y="5228964"/>
            <a:ext cx="1909680" cy="101539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12TB</a:t>
            </a:r>
          </a:p>
        </p:txBody>
      </p:sp>
      <p:sp>
        <p:nvSpPr>
          <p:cNvPr id="29" name="テキスト ボックス 28"/>
          <p:cNvSpPr txBox="1"/>
          <p:nvPr/>
        </p:nvSpPr>
        <p:spPr>
          <a:xfrm>
            <a:off x="4188535" y="4523638"/>
            <a:ext cx="806075" cy="369332"/>
          </a:xfrm>
          <a:prstGeom prst="rect">
            <a:avLst/>
          </a:prstGeom>
          <a:noFill/>
        </p:spPr>
        <p:txBody>
          <a:bodyPr wrap="square" rtlCol="0">
            <a:spAutoFit/>
          </a:bodyPr>
          <a:lstStyle/>
          <a:p>
            <a:r>
              <a:rPr lang="ja-JP" altLang="en-US" dirty="0" smtClean="0">
                <a:latin typeface="MS PGothic" charset="-128"/>
                <a:ea typeface="MS PGothic" charset="-128"/>
                <a:cs typeface="MS PGothic" charset="-128"/>
              </a:rPr>
              <a:t>ホスト</a:t>
            </a:r>
            <a:endParaRPr lang="ja-JP" altLang="en-US" dirty="0">
              <a:latin typeface="MS PGothic" charset="-128"/>
              <a:ea typeface="MS PGothic" charset="-128"/>
              <a:cs typeface="MS PGothic" charset="-128"/>
            </a:endParaRPr>
          </a:p>
        </p:txBody>
      </p:sp>
      <p:sp>
        <p:nvSpPr>
          <p:cNvPr id="5" name="円柱 4"/>
          <p:cNvSpPr/>
          <p:nvPr/>
        </p:nvSpPr>
        <p:spPr>
          <a:xfrm>
            <a:off x="6448544" y="5618102"/>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42" name="フローチャート: カード 41"/>
          <p:cNvSpPr/>
          <p:nvPr/>
        </p:nvSpPr>
        <p:spPr>
          <a:xfrm>
            <a:off x="5550185" y="5795038"/>
            <a:ext cx="322077" cy="309009"/>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9" name="フローチャート: カード 8"/>
          <p:cNvSpPr/>
          <p:nvPr/>
        </p:nvSpPr>
        <p:spPr>
          <a:xfrm>
            <a:off x="3667749" y="5795038"/>
            <a:ext cx="322077" cy="310088"/>
          </a:xfrm>
          <a:prstGeom prst="flowChartPunchedCard">
            <a:avLst/>
          </a:prstGeom>
          <a:solidFill>
            <a:schemeClr val="accent2">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33" name="爆発 2 32"/>
          <p:cNvSpPr/>
          <p:nvPr/>
        </p:nvSpPr>
        <p:spPr>
          <a:xfrm>
            <a:off x="2321512" y="4354842"/>
            <a:ext cx="1612604" cy="1440196"/>
          </a:xfrm>
          <a:prstGeom prst="irregularSeal2">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S PGothic" charset="-128"/>
                <a:ea typeface="MS PGothic" charset="-128"/>
                <a:cs typeface="MS PGothic" charset="-128"/>
              </a:rPr>
              <a:t>障害発生</a:t>
            </a:r>
          </a:p>
        </p:txBody>
      </p:sp>
    </p:spTree>
    <p:extLst>
      <p:ext uri="{BB962C8B-B14F-4D97-AF65-F5344CB8AC3E}">
        <p14:creationId xmlns:p14="http://schemas.microsoft.com/office/powerpoint/2010/main" val="38545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childTnLst>
                          </p:cTn>
                        </p:par>
                        <p:par>
                          <p:cTn id="11" fill="hold">
                            <p:stCondLst>
                              <p:cond delay="500"/>
                            </p:stCondLst>
                            <p:childTnLst>
                              <p:par>
                                <p:cTn id="12" presetID="37" presetClass="path" presetSubtype="0" accel="50000" decel="50000" fill="hold" grpId="1" nodeType="afterEffect">
                                  <p:stCondLst>
                                    <p:cond delay="0"/>
                                  </p:stCondLst>
                                  <p:childTnLst>
                                    <p:animMotion origin="layout" path="M 8.33333E-7 -1.11111E-6 L 0.04184 -0.04954 C 0.05104 -0.06065 0.06424 -0.06643 0.07795 -0.06643 C 0.09375 -0.06643 0.10642 -0.06065 0.11562 -0.04954 L 0.15851 -1.11111E-6 " pathEditMode="relative" rAng="0" ptsTypes="AAAAA">
                                      <p:cBhvr>
                                        <p:cTn id="13" dur="1000" fill="hold"/>
                                        <p:tgtEl>
                                          <p:spTgt spid="42"/>
                                        </p:tgtEl>
                                        <p:attrNameLst>
                                          <p:attrName>ppt_x</p:attrName>
                                          <p:attrName>ppt_y</p:attrName>
                                        </p:attrNameLst>
                                      </p:cBhvr>
                                      <p:rCtr x="7917" y="-3333"/>
                                    </p:animMotion>
                                  </p:childTnLst>
                                </p:cTn>
                              </p:par>
                              <p:par>
                                <p:cTn id="14" presetID="37" presetClass="path" presetSubtype="0" accel="50000" decel="50000" fill="hold" grpId="1" nodeType="withEffect">
                                  <p:stCondLst>
                                    <p:cond delay="0"/>
                                  </p:stCondLst>
                                  <p:childTnLst>
                                    <p:animMotion origin="layout" path="M 4.72222E-6 3.7037E-7 L 0.0842 -0.04792 C 0.10191 -0.0588 0.12829 -0.06435 0.15607 -0.06435 C 0.1875 -0.06435 0.21267 -0.0588 0.23038 -0.04792 L 0.3151 3.7037E-7 " pathEditMode="relative" rAng="0" ptsTypes="AAAAA">
                                      <p:cBhvr>
                                        <p:cTn id="15" dur="1000" fill="hold"/>
                                        <p:tgtEl>
                                          <p:spTgt spid="9"/>
                                        </p:tgtEl>
                                        <p:attrNameLst>
                                          <p:attrName>ppt_x</p:attrName>
                                          <p:attrName>ppt_y</p:attrName>
                                        </p:attrNameLst>
                                      </p:cBhvr>
                                      <p:rCtr x="15747" y="-3218"/>
                                    </p:animMotion>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childTnLst>
                          </p:cTn>
                        </p:par>
                        <p:par>
                          <p:cTn id="21" fill="hold">
                            <p:stCondLst>
                              <p:cond delay="500"/>
                            </p:stCondLst>
                            <p:childTnLst>
                              <p:par>
                                <p:cTn id="22" presetID="10" presetClass="exit" presetSubtype="0" fill="hold" grpId="0" nodeType="afterEffect">
                                  <p:stCondLst>
                                    <p:cond delay="0"/>
                                  </p:stCondLst>
                                  <p:childTnLst>
                                    <p:animEffect transition="out" filter="fade">
                                      <p:cBhvr>
                                        <p:cTn id="23" dur="500"/>
                                        <p:tgtEl>
                                          <p:spTgt spid="27"/>
                                        </p:tgtEl>
                                      </p:cBhvr>
                                    </p:animEffect>
                                    <p:set>
                                      <p:cBhvr>
                                        <p:cTn id="24" dur="1" fill="hold">
                                          <p:stCondLst>
                                            <p:cond delay="499"/>
                                          </p:stCondLst>
                                        </p:cTn>
                                        <p:tgtEl>
                                          <p:spTgt spid="27"/>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28"/>
                                        </p:tgtEl>
                                      </p:cBhvr>
                                    </p:animEffect>
                                    <p:set>
                                      <p:cBhvr>
                                        <p:cTn id="27" dur="1" fill="hold">
                                          <p:stCondLst>
                                            <p:cond delay="499"/>
                                          </p:stCondLst>
                                        </p:cTn>
                                        <p:tgtEl>
                                          <p:spTgt spid="2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33"/>
                                        </p:tgtEl>
                                      </p:cBhvr>
                                    </p:animEffect>
                                    <p:set>
                                      <p:cBhvr>
                                        <p:cTn id="32" dur="1" fill="hold">
                                          <p:stCondLst>
                                            <p:cond delay="499"/>
                                          </p:stCondLst>
                                        </p:cTn>
                                        <p:tgtEl>
                                          <p:spTgt spid="33"/>
                                        </p:tgtEl>
                                        <p:attrNameLst>
                                          <p:attrName>style.visibility</p:attrName>
                                        </p:attrNameLst>
                                      </p:cBhvr>
                                      <p:to>
                                        <p:strVal val="hidden"/>
                                      </p:to>
                                    </p:set>
                                  </p:childTnLst>
                                </p:cTn>
                              </p:par>
                            </p:childTnLst>
                          </p:cTn>
                        </p:par>
                        <p:par>
                          <p:cTn id="33" fill="hold">
                            <p:stCondLst>
                              <p:cond delay="500"/>
                            </p:stCondLst>
                            <p:childTnLst>
                              <p:par>
                                <p:cTn id="34" presetID="37" presetClass="path" presetSubtype="0" accel="50000" decel="50000" fill="hold" grpId="2" nodeType="afterEffect">
                                  <p:stCondLst>
                                    <p:cond delay="0"/>
                                  </p:stCondLst>
                                  <p:childTnLst>
                                    <p:animMotion origin="layout" path="M 0.3151 -1.11111E-6 L 0.22882 0.04005 C 0.21042 0.04908 0.18316 0.05394 0.15538 0.05394 C 0.12292 0.05394 0.09739 0.04908 0.07917 0.04005 L -0.00642 -1.11111E-6 " pathEditMode="relative" rAng="0" ptsTypes="AAAAA">
                                      <p:cBhvr>
                                        <p:cTn id="35" dur="1000" fill="hold"/>
                                        <p:tgtEl>
                                          <p:spTgt spid="9"/>
                                        </p:tgtEl>
                                        <p:attrNameLst>
                                          <p:attrName>ppt_x</p:attrName>
                                          <p:attrName>ppt_y</p:attrName>
                                        </p:attrNameLst>
                                      </p:cBhvr>
                                      <p:rCtr x="-16076" y="2685"/>
                                    </p:animMotion>
                                  </p:childTnLst>
                                </p:cTn>
                              </p:par>
                              <p:par>
                                <p:cTn id="36" presetID="37" presetClass="path" presetSubtype="0" accel="50000" decel="50000" fill="hold" grpId="2" nodeType="withEffect">
                                  <p:stCondLst>
                                    <p:cond delay="0"/>
                                  </p:stCondLst>
                                  <p:childTnLst>
                                    <p:animMotion origin="layout" path="M 0.15851 -1.11111E-6 L 0.1158 0.04167 C 0.1066 0.05116 0.0934 0.05625 0.07934 0.05625 C 0.06389 0.05625 0.05104 0.05116 0.04201 0.04167 L 8.33333E-7 -1.11111E-6 " pathEditMode="relative" rAng="0" ptsTypes="AAAAA">
                                      <p:cBhvr>
                                        <p:cTn id="37" dur="1000" fill="hold"/>
                                        <p:tgtEl>
                                          <p:spTgt spid="42"/>
                                        </p:tgtEl>
                                        <p:attrNameLst>
                                          <p:attrName>ppt_x</p:attrName>
                                          <p:attrName>ppt_y</p:attrName>
                                        </p:attrNameLst>
                                      </p:cBhvr>
                                      <p:rCtr x="-7934" y="2801"/>
                                    </p:animMotion>
                                  </p:childTnLst>
                                </p:cTn>
                              </p:par>
                            </p:childTnLst>
                          </p:cTn>
                        </p:par>
                        <p:par>
                          <p:cTn id="38" fill="hold">
                            <p:stCondLst>
                              <p:cond delay="1500"/>
                            </p:stCondLst>
                            <p:childTnLst>
                              <p:par>
                                <p:cTn id="39" presetID="10" presetClass="exit" presetSubtype="0" fill="hold" grpId="3" nodeType="afterEffect">
                                  <p:stCondLst>
                                    <p:cond delay="0"/>
                                  </p:stCondLst>
                                  <p:childTnLst>
                                    <p:animEffect transition="out" filter="fade">
                                      <p:cBhvr>
                                        <p:cTn id="40" dur="500"/>
                                        <p:tgtEl>
                                          <p:spTgt spid="42"/>
                                        </p:tgtEl>
                                      </p:cBhvr>
                                    </p:animEffect>
                                    <p:set>
                                      <p:cBhvr>
                                        <p:cTn id="41" dur="1" fill="hold">
                                          <p:stCondLst>
                                            <p:cond delay="499"/>
                                          </p:stCondLst>
                                        </p:cTn>
                                        <p:tgtEl>
                                          <p:spTgt spid="42"/>
                                        </p:tgtEl>
                                        <p:attrNameLst>
                                          <p:attrName>style.visibility</p:attrName>
                                        </p:attrNameLst>
                                      </p:cBhvr>
                                      <p:to>
                                        <p:strVal val="hidden"/>
                                      </p:to>
                                    </p:set>
                                  </p:childTnLst>
                                </p:cTn>
                              </p:par>
                              <p:par>
                                <p:cTn id="42" presetID="10" presetClass="exit" presetSubtype="0" fill="hold" grpId="3" nodeType="withEffect">
                                  <p:stCondLst>
                                    <p:cond delay="0"/>
                                  </p:stCondLst>
                                  <p:childTnLst>
                                    <p:animEffect transition="out" filter="fade">
                                      <p:cBhvr>
                                        <p:cTn id="43" dur="500"/>
                                        <p:tgtEl>
                                          <p:spTgt spid="9"/>
                                        </p:tgtEl>
                                      </p:cBhvr>
                                    </p:animEffect>
                                    <p:set>
                                      <p:cBhvr>
                                        <p:cTn id="44" dur="1" fill="hold">
                                          <p:stCondLst>
                                            <p:cond delay="499"/>
                                          </p:stCondLst>
                                        </p:cTn>
                                        <p:tgtEl>
                                          <p:spTgt spid="9"/>
                                        </p:tgtEl>
                                        <p:attrNameLst>
                                          <p:attrName>style.visibility</p:attrName>
                                        </p:attrNameLst>
                                      </p:cBhvr>
                                      <p:to>
                                        <p:strVal val="hidden"/>
                                      </p:to>
                                    </p:set>
                                  </p:childTnLst>
                                </p:cTn>
                              </p:par>
                              <p:par>
                                <p:cTn id="45" presetID="10" presetClass="entr" presetSubtype="0" fill="hold" grpId="1"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par>
                                <p:cTn id="48" presetID="10" presetClass="entr" presetSubtype="0" fill="hold" grpId="1"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8" grpId="0" animBg="1"/>
      <p:bldP spid="28" grpId="1" animBg="1"/>
      <p:bldP spid="42" grpId="0" animBg="1"/>
      <p:bldP spid="42" grpId="1" animBg="1"/>
      <p:bldP spid="42" grpId="2" animBg="1"/>
      <p:bldP spid="42" grpId="3" animBg="1"/>
      <p:bldP spid="9" grpId="0" animBg="1"/>
      <p:bldP spid="9" grpId="1" animBg="1"/>
      <p:bldP spid="9" grpId="2" animBg="1"/>
      <p:bldP spid="9" grpId="3" animBg="1"/>
      <p:bldP spid="33" grpId="0" animBg="1"/>
      <p:bldP spid="3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1" name="角丸四角形 40"/>
          <p:cNvSpPr/>
          <p:nvPr/>
        </p:nvSpPr>
        <p:spPr>
          <a:xfrm>
            <a:off x="1751838" y="5084956"/>
            <a:ext cx="2941525" cy="136721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8" name="角丸四角形 57"/>
          <p:cNvSpPr/>
          <p:nvPr/>
        </p:nvSpPr>
        <p:spPr>
          <a:xfrm>
            <a:off x="2660455" y="5410611"/>
            <a:ext cx="1910558" cy="77239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12TB</a:t>
            </a:r>
          </a:p>
        </p:txBody>
      </p:sp>
      <p:sp>
        <p:nvSpPr>
          <p:cNvPr id="38" name="角丸四角形 37"/>
          <p:cNvSpPr/>
          <p:nvPr/>
        </p:nvSpPr>
        <p:spPr>
          <a:xfrm>
            <a:off x="5989987" y="5084956"/>
            <a:ext cx="1664932" cy="136721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タイトル 6"/>
          <p:cNvSpPr>
            <a:spLocks noGrp="1"/>
          </p:cNvSpPr>
          <p:nvPr>
            <p:ph type="title"/>
          </p:nvPr>
        </p:nvSpPr>
        <p:spPr/>
        <p:txBody>
          <a:bodyPr/>
          <a:lstStyle/>
          <a:p>
            <a:r>
              <a:rPr lang="ja-JP" altLang="en-US" dirty="0">
                <a:solidFill>
                  <a:schemeClr val="tx1"/>
                </a:solidFill>
              </a:rPr>
              <a:t>従来手法を用いる</a:t>
            </a:r>
            <a:r>
              <a:rPr kumimoji="1" lang="ja-JP" altLang="en-US" dirty="0"/>
              <a:t>問題点</a:t>
            </a:r>
          </a:p>
        </p:txBody>
      </p:sp>
      <p:sp>
        <p:nvSpPr>
          <p:cNvPr id="3" name="コンテンツ プレースホルダー 2"/>
          <p:cNvSpPr>
            <a:spLocks noGrp="1"/>
          </p:cNvSpPr>
          <p:nvPr>
            <p:ph idx="1"/>
          </p:nvPr>
        </p:nvSpPr>
        <p:spPr/>
        <p:txBody>
          <a:bodyPr/>
          <a:lstStyle/>
          <a:p>
            <a:r>
              <a:rPr lang="ja-JP" altLang="en-US" dirty="0">
                <a:solidFill>
                  <a:schemeClr val="tx1"/>
                </a:solidFill>
              </a:rPr>
              <a:t>チェックポイント時に大量のリモートページングが発生</a:t>
            </a:r>
            <a:endParaRPr lang="en-US" altLang="ja-JP" dirty="0">
              <a:solidFill>
                <a:schemeClr val="tx1"/>
              </a:solidFill>
            </a:endParaRPr>
          </a:p>
          <a:p>
            <a:pPr lvl="1"/>
            <a:r>
              <a:rPr lang="ja-JP" altLang="en-US" dirty="0">
                <a:solidFill>
                  <a:schemeClr val="tx1"/>
                </a:solidFill>
              </a:rPr>
              <a:t>従来手法はメインホストで</a:t>
            </a:r>
            <a:r>
              <a:rPr lang="en-US" altLang="ja-JP" dirty="0">
                <a:solidFill>
                  <a:schemeClr val="tx1"/>
                </a:solidFill>
              </a:rPr>
              <a:t>VM</a:t>
            </a:r>
            <a:r>
              <a:rPr lang="ja-JP" altLang="en-US" dirty="0">
                <a:solidFill>
                  <a:schemeClr val="tx1"/>
                </a:solidFill>
              </a:rPr>
              <a:t>の状態を保存</a:t>
            </a:r>
            <a:endParaRPr lang="en-US" altLang="ja-JP" dirty="0">
              <a:solidFill>
                <a:schemeClr val="tx1"/>
              </a:solidFill>
            </a:endParaRPr>
          </a:p>
          <a:p>
            <a:pPr lvl="1"/>
            <a:r>
              <a:rPr lang="ja-JP" altLang="en-US" dirty="0">
                <a:solidFill>
                  <a:schemeClr val="tx1"/>
                </a:solidFill>
              </a:rPr>
              <a:t>サブホストにあるメモリはメインホスト経由で保存</a:t>
            </a:r>
            <a:endParaRPr lang="en-US" altLang="ja-JP" dirty="0">
              <a:solidFill>
                <a:schemeClr val="tx1"/>
              </a:solidFill>
            </a:endParaRPr>
          </a:p>
          <a:p>
            <a:r>
              <a:rPr lang="ja-JP" altLang="en-US" dirty="0">
                <a:solidFill>
                  <a:schemeClr val="tx1"/>
                </a:solidFill>
              </a:rPr>
              <a:t>リストア時に分割メモリ</a:t>
            </a:r>
            <a:r>
              <a:rPr lang="en-US" altLang="ja-JP" dirty="0">
                <a:solidFill>
                  <a:schemeClr val="tx1"/>
                </a:solidFill>
              </a:rPr>
              <a:t>VM</a:t>
            </a:r>
            <a:r>
              <a:rPr lang="ja-JP" altLang="en-US" dirty="0">
                <a:solidFill>
                  <a:schemeClr val="tx1"/>
                </a:solidFill>
              </a:rPr>
              <a:t>として復元できない</a:t>
            </a:r>
            <a:endParaRPr lang="en-US" altLang="ja-JP" dirty="0">
              <a:solidFill>
                <a:schemeClr val="tx1"/>
              </a:solidFill>
            </a:endParaRPr>
          </a:p>
          <a:p>
            <a:pPr lvl="1"/>
            <a:r>
              <a:rPr lang="ja-JP" altLang="en-US" dirty="0">
                <a:solidFill>
                  <a:schemeClr val="tx1"/>
                </a:solidFill>
              </a:rPr>
              <a:t>従来手法では１台のホスト上に</a:t>
            </a:r>
            <a:r>
              <a:rPr lang="en-US" altLang="ja-JP" dirty="0">
                <a:solidFill>
                  <a:schemeClr val="tx1"/>
                </a:solidFill>
              </a:rPr>
              <a:t>VM</a:t>
            </a:r>
            <a:r>
              <a:rPr lang="ja-JP" altLang="en-US" dirty="0">
                <a:solidFill>
                  <a:schemeClr val="tx1"/>
                </a:solidFill>
              </a:rPr>
              <a:t>を復元</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6</a:t>
            </a:fld>
            <a:endParaRPr lang="ja-JP" altLang="en-US" dirty="0"/>
          </a:p>
        </p:txBody>
      </p:sp>
      <p:sp>
        <p:nvSpPr>
          <p:cNvPr id="43" name="角丸四角形 42"/>
          <p:cNvSpPr/>
          <p:nvPr/>
        </p:nvSpPr>
        <p:spPr>
          <a:xfrm>
            <a:off x="2650497" y="5405844"/>
            <a:ext cx="961563" cy="78193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44" name="テキスト ボックス 43"/>
          <p:cNvSpPr txBox="1"/>
          <p:nvPr/>
        </p:nvSpPr>
        <p:spPr>
          <a:xfrm>
            <a:off x="2566811" y="4690960"/>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45" name="角丸四角形 44"/>
          <p:cNvSpPr/>
          <p:nvPr/>
        </p:nvSpPr>
        <p:spPr>
          <a:xfrm>
            <a:off x="1873419" y="5409895"/>
            <a:ext cx="733662"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47" name="角丸四角形 46"/>
          <p:cNvSpPr/>
          <p:nvPr/>
        </p:nvSpPr>
        <p:spPr>
          <a:xfrm>
            <a:off x="6299142" y="5420827"/>
            <a:ext cx="1004978" cy="78193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48" name="テキスト ボックス 47"/>
          <p:cNvSpPr txBox="1"/>
          <p:nvPr/>
        </p:nvSpPr>
        <p:spPr>
          <a:xfrm>
            <a:off x="6206756" y="4690960"/>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31" name="テキスト ボックス 30"/>
          <p:cNvSpPr txBox="1"/>
          <p:nvPr/>
        </p:nvSpPr>
        <p:spPr>
          <a:xfrm>
            <a:off x="2306398" y="4902426"/>
            <a:ext cx="184731" cy="369332"/>
          </a:xfrm>
          <a:prstGeom prst="rect">
            <a:avLst/>
          </a:prstGeom>
          <a:noFill/>
        </p:spPr>
        <p:txBody>
          <a:bodyPr wrap="none" rtlCol="0">
            <a:spAutoFit/>
          </a:bodyPr>
          <a:lstStyle/>
          <a:p>
            <a:endParaRPr lang="ja-JP" altLang="en-US" dirty="0">
              <a:latin typeface="MS PGothic" charset="-128"/>
              <a:ea typeface="MS PGothic" charset="-128"/>
              <a:cs typeface="MS PGothic" charset="-128"/>
            </a:endParaRPr>
          </a:p>
        </p:txBody>
      </p:sp>
      <p:sp>
        <p:nvSpPr>
          <p:cNvPr id="37" name="円柱 36"/>
          <p:cNvSpPr/>
          <p:nvPr/>
        </p:nvSpPr>
        <p:spPr>
          <a:xfrm>
            <a:off x="4880168" y="5622911"/>
            <a:ext cx="955933" cy="577695"/>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56" name="角丸四角形 55"/>
          <p:cNvSpPr/>
          <p:nvPr/>
        </p:nvSpPr>
        <p:spPr>
          <a:xfrm>
            <a:off x="6383995" y="5741448"/>
            <a:ext cx="446314" cy="393771"/>
          </a:xfrm>
          <a:prstGeom prst="round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40" name="右矢印 38"/>
          <p:cNvSpPr/>
          <p:nvPr/>
        </p:nvSpPr>
        <p:spPr>
          <a:xfrm rot="10800000">
            <a:off x="4571013" y="4647241"/>
            <a:ext cx="1540706" cy="72754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r>
              <a:rPr lang="ja-JP" altLang="en-US" dirty="0" smtClean="0">
                <a:solidFill>
                  <a:schemeClr val="tx1"/>
                </a:solidFill>
                <a:latin typeface="MS PGothic" charset="-128"/>
                <a:ea typeface="MS PGothic" charset="-128"/>
                <a:cs typeface="MS PGothic" charset="-128"/>
              </a:rPr>
              <a:t>ページイン</a:t>
            </a:r>
            <a:endParaRPr lang="ja-JP" altLang="en-US" dirty="0">
              <a:solidFill>
                <a:schemeClr val="tx1"/>
              </a:solidFill>
              <a:latin typeface="MS PGothic" charset="-128"/>
              <a:ea typeface="MS PGothic" charset="-128"/>
              <a:cs typeface="MS PGothic" charset="-128"/>
            </a:endParaRPr>
          </a:p>
        </p:txBody>
      </p:sp>
      <p:sp>
        <p:nvSpPr>
          <p:cNvPr id="50" name="フローチャート: カード 49"/>
          <p:cNvSpPr/>
          <p:nvPr/>
        </p:nvSpPr>
        <p:spPr>
          <a:xfrm>
            <a:off x="2212263" y="5754556"/>
            <a:ext cx="273765" cy="273417"/>
          </a:xfrm>
          <a:prstGeom prst="flowChartPunchedCard">
            <a:avLst/>
          </a:prstGeom>
          <a:solidFill>
            <a:schemeClr val="accent2">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39" name="フローチャート: カード 38"/>
          <p:cNvSpPr/>
          <p:nvPr/>
        </p:nvSpPr>
        <p:spPr>
          <a:xfrm>
            <a:off x="3224731" y="5754557"/>
            <a:ext cx="279853" cy="273416"/>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49" name="フローチャート: カード 48"/>
          <p:cNvSpPr/>
          <p:nvPr/>
        </p:nvSpPr>
        <p:spPr>
          <a:xfrm>
            <a:off x="3222600" y="5752731"/>
            <a:ext cx="277169" cy="267656"/>
          </a:xfrm>
          <a:prstGeom prst="flowChartPunchedCard">
            <a:avLst/>
          </a:prstGeom>
          <a:solidFill>
            <a:schemeClr val="accent5">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51" name="爆発 2 50"/>
          <p:cNvSpPr/>
          <p:nvPr/>
        </p:nvSpPr>
        <p:spPr>
          <a:xfrm>
            <a:off x="970421" y="4498137"/>
            <a:ext cx="1612604" cy="1440196"/>
          </a:xfrm>
          <a:prstGeom prst="irregularSeal2">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S PGothic" charset="-128"/>
                <a:ea typeface="MS PGothic" charset="-128"/>
                <a:cs typeface="MS PGothic" charset="-128"/>
              </a:rPr>
              <a:t>障害発生</a:t>
            </a:r>
          </a:p>
        </p:txBody>
      </p:sp>
    </p:spTree>
    <p:extLst>
      <p:ext uri="{BB962C8B-B14F-4D97-AF65-F5344CB8AC3E}">
        <p14:creationId xmlns:p14="http://schemas.microsoft.com/office/powerpoint/2010/main" val="190614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par>
                          <p:cTn id="11" fill="hold">
                            <p:stCondLst>
                              <p:cond delay="500"/>
                            </p:stCondLst>
                            <p:childTnLst>
                              <p:par>
                                <p:cTn id="12" presetID="37" presetClass="path" presetSubtype="0" accel="50000" decel="50000" fill="hold" grpId="1" nodeType="afterEffect">
                                  <p:stCondLst>
                                    <p:cond delay="0"/>
                                  </p:stCondLst>
                                  <p:childTnLst>
                                    <p:animMotion origin="layout" path="M -4.44444E-6 2.22222E-6 L 0.07952 -0.04792 C 0.09636 -0.0588 0.12153 -0.06435 0.14809 -0.06435 C 0.17778 -0.06435 0.20157 -0.0588 0.21858 -0.04792 L 0.29948 2.22222E-6 " pathEditMode="relative" rAng="0" ptsTypes="AAAAA">
                                      <p:cBhvr>
                                        <p:cTn id="13" dur="1000" fill="hold"/>
                                        <p:tgtEl>
                                          <p:spTgt spid="50"/>
                                        </p:tgtEl>
                                        <p:attrNameLst>
                                          <p:attrName>ppt_x</p:attrName>
                                          <p:attrName>ppt_y</p:attrName>
                                        </p:attrNameLst>
                                      </p:cBhvr>
                                      <p:rCtr x="14965" y="-3218"/>
                                    </p:animMotion>
                                  </p:childTnLst>
                                </p:cTn>
                              </p:par>
                              <p:par>
                                <p:cTn id="14" presetID="37" presetClass="path" presetSubtype="0" accel="50000" decel="50000" fill="hold" grpId="1" nodeType="withEffect">
                                  <p:stCondLst>
                                    <p:cond delay="0"/>
                                  </p:stCondLst>
                                  <p:childTnLst>
                                    <p:animMotion origin="layout" path="M -1.94444E-6 2.22222E-6 L 0.05573 -0.04954 C 0.06754 -0.06065 0.08577 -0.06644 0.10434 -0.06644 C 0.12535 -0.06644 0.14219 -0.06065 0.15504 -0.04954 L 0.21389 2.22222E-6 " pathEditMode="relative" rAng="0" ptsTypes="AAAAA">
                                      <p:cBhvr>
                                        <p:cTn id="15" dur="1000" fill="hold"/>
                                        <p:tgtEl>
                                          <p:spTgt spid="39"/>
                                        </p:tgtEl>
                                        <p:attrNameLst>
                                          <p:attrName>ppt_x</p:attrName>
                                          <p:attrName>ppt_y</p:attrName>
                                        </p:attrNameLst>
                                      </p:cBhvr>
                                      <p:rCtr x="10694" y="-3333"/>
                                    </p:animMotion>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1" nodeType="click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500"/>
                                        <p:tgtEl>
                                          <p:spTgt spid="56"/>
                                        </p:tgtEl>
                                      </p:cBhvr>
                                    </p:animEffect>
                                  </p:childTnLst>
                                </p:cTn>
                              </p:par>
                            </p:childTnLst>
                          </p:cTn>
                        </p:par>
                        <p:par>
                          <p:cTn id="21" fill="hold">
                            <p:stCondLst>
                              <p:cond delay="500"/>
                            </p:stCondLst>
                            <p:childTnLst>
                              <p:par>
                                <p:cTn id="22" presetID="37" presetClass="path" presetSubtype="0" accel="50000" decel="50000" fill="hold" grpId="0" nodeType="afterEffect">
                                  <p:stCondLst>
                                    <p:cond delay="0"/>
                                  </p:stCondLst>
                                  <p:childTnLst>
                                    <p:animMotion origin="layout" path="M 5.55556E-7 -7.40741E-7 L -0.09618 0.04005 C -0.11597 0.04907 -0.14566 0.05394 -0.17691 0.05394 C -0.21215 0.05394 -0.24063 0.04907 -0.26024 0.04005 L -0.35469 -7.40741E-7 " pathEditMode="relative" rAng="0" ptsTypes="AAAAA">
                                      <p:cBhvr>
                                        <p:cTn id="23" dur="1000" fill="hold"/>
                                        <p:tgtEl>
                                          <p:spTgt spid="56"/>
                                        </p:tgtEl>
                                        <p:attrNameLst>
                                          <p:attrName>ppt_x</p:attrName>
                                          <p:attrName>ppt_y</p:attrName>
                                        </p:attrNameLst>
                                      </p:cBhvr>
                                      <p:rCtr x="-17743" y="2685"/>
                                    </p:animMotion>
                                  </p:childTnLst>
                                </p:cTn>
                              </p:par>
                              <p:par>
                                <p:cTn id="24" presetID="10"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500"/>
                                        <p:tgtEl>
                                          <p:spTgt spid="40"/>
                                        </p:tgtEl>
                                      </p:cBhvr>
                                    </p:animEffect>
                                  </p:childTnLst>
                                </p:cTn>
                              </p:par>
                            </p:childTnLst>
                          </p:cTn>
                        </p:par>
                        <p:par>
                          <p:cTn id="27" fill="hold">
                            <p:stCondLst>
                              <p:cond delay="1500"/>
                            </p:stCondLst>
                            <p:childTnLst>
                              <p:par>
                                <p:cTn id="28" presetID="10"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childTnLst>
                          </p:cTn>
                        </p:par>
                        <p:par>
                          <p:cTn id="31" fill="hold">
                            <p:stCondLst>
                              <p:cond delay="2000"/>
                            </p:stCondLst>
                            <p:childTnLst>
                              <p:par>
                                <p:cTn id="32" presetID="37" presetClass="path" presetSubtype="0" accel="50000" decel="50000" fill="hold" grpId="1" nodeType="afterEffect">
                                  <p:stCondLst>
                                    <p:cond delay="0"/>
                                  </p:stCondLst>
                                  <p:childTnLst>
                                    <p:animMotion origin="layout" path="M -4.72222E-6 -3.33333E-6 L 0.06337 -0.04953 C 0.07691 -0.06064 0.0974 -0.06643 0.11823 -0.06643 C 0.14219 -0.06643 0.16164 -0.06064 0.17535 -0.04953 L 0.24219 -3.33333E-6 " pathEditMode="relative" rAng="0" ptsTypes="AAAAA">
                                      <p:cBhvr>
                                        <p:cTn id="33" dur="1000" fill="hold"/>
                                        <p:tgtEl>
                                          <p:spTgt spid="49"/>
                                        </p:tgtEl>
                                        <p:attrNameLst>
                                          <p:attrName>ppt_x</p:attrName>
                                          <p:attrName>ppt_y</p:attrName>
                                        </p:attrNameLst>
                                      </p:cBhvr>
                                      <p:rCtr x="12101" y="-3333"/>
                                    </p:animMotion>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40"/>
                                        </p:tgtEl>
                                      </p:cBhvr>
                                    </p:animEffect>
                                    <p:set>
                                      <p:cBhvr>
                                        <p:cTn id="38" dur="1" fill="hold">
                                          <p:stCondLst>
                                            <p:cond delay="499"/>
                                          </p:stCondLst>
                                        </p:cTn>
                                        <p:tgtEl>
                                          <p:spTgt spid="40"/>
                                        </p:tgtEl>
                                        <p:attrNameLst>
                                          <p:attrName>style.visibility</p:attrName>
                                        </p:attrNameLst>
                                      </p:cBhvr>
                                      <p:to>
                                        <p:strVal val="hidden"/>
                                      </p:to>
                                    </p:set>
                                  </p:childTnLst>
                                </p:cTn>
                              </p:par>
                              <p:par>
                                <p:cTn id="39" presetID="10" presetClass="exit" presetSubtype="0" fill="hold" grpId="2" nodeType="withEffect">
                                  <p:stCondLst>
                                    <p:cond delay="0"/>
                                  </p:stCondLst>
                                  <p:childTnLst>
                                    <p:animEffect transition="out" filter="fade">
                                      <p:cBhvr>
                                        <p:cTn id="40" dur="500"/>
                                        <p:tgtEl>
                                          <p:spTgt spid="56"/>
                                        </p:tgtEl>
                                      </p:cBhvr>
                                    </p:animEffect>
                                    <p:set>
                                      <p:cBhvr>
                                        <p:cTn id="41" dur="1" fill="hold">
                                          <p:stCondLst>
                                            <p:cond delay="499"/>
                                          </p:stCondLst>
                                        </p:cTn>
                                        <p:tgtEl>
                                          <p:spTgt spid="56"/>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51"/>
                                        </p:tgtEl>
                                        <p:attrNameLst>
                                          <p:attrName>style.visibility</p:attrName>
                                        </p:attrNameLst>
                                      </p:cBhvr>
                                      <p:to>
                                        <p:strVal val="visible"/>
                                      </p:to>
                                    </p:set>
                                    <p:animEffect transition="in" filter="fade">
                                      <p:cBhvr>
                                        <p:cTn id="46" dur="500"/>
                                        <p:tgtEl>
                                          <p:spTgt spid="51"/>
                                        </p:tgtEl>
                                      </p:cBhvr>
                                    </p:animEffect>
                                  </p:childTnLst>
                                </p:cTn>
                              </p:par>
                              <p:par>
                                <p:cTn id="47" presetID="10" presetClass="exit" presetSubtype="0" fill="hold" grpId="0" nodeType="withEffect">
                                  <p:stCondLst>
                                    <p:cond delay="0"/>
                                  </p:stCondLst>
                                  <p:childTnLst>
                                    <p:animEffect transition="out" filter="fade">
                                      <p:cBhvr>
                                        <p:cTn id="48" dur="500"/>
                                        <p:tgtEl>
                                          <p:spTgt spid="45"/>
                                        </p:tgtEl>
                                      </p:cBhvr>
                                    </p:animEffect>
                                    <p:set>
                                      <p:cBhvr>
                                        <p:cTn id="49" dur="1" fill="hold">
                                          <p:stCondLst>
                                            <p:cond delay="499"/>
                                          </p:stCondLst>
                                        </p:cTn>
                                        <p:tgtEl>
                                          <p:spTgt spid="45"/>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43"/>
                                        </p:tgtEl>
                                      </p:cBhvr>
                                    </p:animEffect>
                                    <p:set>
                                      <p:cBhvr>
                                        <p:cTn id="52" dur="1" fill="hold">
                                          <p:stCondLst>
                                            <p:cond delay="499"/>
                                          </p:stCondLst>
                                        </p:cTn>
                                        <p:tgtEl>
                                          <p:spTgt spid="43"/>
                                        </p:tgtEl>
                                        <p:attrNameLst>
                                          <p:attrName>style.visibility</p:attrName>
                                        </p:attrNameLst>
                                      </p:cBhvr>
                                      <p:to>
                                        <p:strVal val="hidden"/>
                                      </p:to>
                                    </p:set>
                                  </p:childTnLst>
                                </p:cTn>
                              </p:par>
                              <p:par>
                                <p:cTn id="53" presetID="10" presetClass="exit" presetSubtype="0" fill="hold" grpId="0" nodeType="withEffect">
                                  <p:stCondLst>
                                    <p:cond delay="0"/>
                                  </p:stCondLst>
                                  <p:childTnLst>
                                    <p:animEffect transition="out" filter="fade">
                                      <p:cBhvr>
                                        <p:cTn id="54" dur="500"/>
                                        <p:tgtEl>
                                          <p:spTgt spid="47"/>
                                        </p:tgtEl>
                                      </p:cBhvr>
                                    </p:animEffect>
                                    <p:set>
                                      <p:cBhvr>
                                        <p:cTn id="55" dur="1" fill="hold">
                                          <p:stCondLst>
                                            <p:cond delay="499"/>
                                          </p:stCondLst>
                                        </p:cTn>
                                        <p:tgtEl>
                                          <p:spTgt spid="47"/>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51"/>
                                        </p:tgtEl>
                                      </p:cBhvr>
                                    </p:animEffect>
                                    <p:set>
                                      <p:cBhvr>
                                        <p:cTn id="60" dur="1" fill="hold">
                                          <p:stCondLst>
                                            <p:cond delay="499"/>
                                          </p:stCondLst>
                                        </p:cTn>
                                        <p:tgtEl>
                                          <p:spTgt spid="51"/>
                                        </p:tgtEl>
                                        <p:attrNameLst>
                                          <p:attrName>style.visibility</p:attrName>
                                        </p:attrNameLst>
                                      </p:cBhvr>
                                      <p:to>
                                        <p:strVal val="hidden"/>
                                      </p:to>
                                    </p:set>
                                  </p:childTnLst>
                                </p:cTn>
                              </p:par>
                            </p:childTnLst>
                          </p:cTn>
                        </p:par>
                        <p:par>
                          <p:cTn id="61" fill="hold">
                            <p:stCondLst>
                              <p:cond delay="500"/>
                            </p:stCondLst>
                            <p:childTnLst>
                              <p:par>
                                <p:cTn id="62" presetID="37" presetClass="path" presetSubtype="0" accel="50000" decel="50000" fill="hold" grpId="2" nodeType="afterEffect">
                                  <p:stCondLst>
                                    <p:cond delay="0"/>
                                  </p:stCondLst>
                                  <p:childTnLst>
                                    <p:animMotion origin="layout" path="M 0.29948 2.22222E-6 L 0.21754 0.04004 C 0.20087 0.04907 0.17518 0.05393 0.14896 0.05393 C 0.11893 0.05393 0.09497 0.04907 0.07796 0.04004 L -0.00329 2.22222E-6 " pathEditMode="relative" rAng="0" ptsTypes="AAAAA">
                                      <p:cBhvr>
                                        <p:cTn id="63" dur="1000" fill="hold"/>
                                        <p:tgtEl>
                                          <p:spTgt spid="50"/>
                                        </p:tgtEl>
                                        <p:attrNameLst>
                                          <p:attrName>ppt_x</p:attrName>
                                          <p:attrName>ppt_y</p:attrName>
                                        </p:attrNameLst>
                                      </p:cBhvr>
                                      <p:rCtr x="-15139" y="2685"/>
                                    </p:animMotion>
                                  </p:childTnLst>
                                </p:cTn>
                              </p:par>
                              <p:par>
                                <p:cTn id="64" presetID="37" presetClass="path" presetSubtype="0" accel="50000" decel="50000" fill="hold" grpId="2" nodeType="withEffect">
                                  <p:stCondLst>
                                    <p:cond delay="0"/>
                                  </p:stCondLst>
                                  <p:childTnLst>
                                    <p:animMotion origin="layout" path="M 0.21389 2.22222E-6 L 0.15903 0.04004 C 0.14827 0.04907 0.13108 0.05393 0.11337 0.05393 C 0.09306 0.05393 0.07709 0.04907 0.06615 0.04004 L 0.01268 2.22222E-6 " pathEditMode="relative" rAng="0" ptsTypes="AAAAA">
                                      <p:cBhvr>
                                        <p:cTn id="65" dur="1000" fill="hold"/>
                                        <p:tgtEl>
                                          <p:spTgt spid="39"/>
                                        </p:tgtEl>
                                        <p:attrNameLst>
                                          <p:attrName>ppt_x</p:attrName>
                                          <p:attrName>ppt_y</p:attrName>
                                        </p:attrNameLst>
                                      </p:cBhvr>
                                      <p:rCtr x="-10069" y="2685"/>
                                    </p:animMotion>
                                  </p:childTnLst>
                                </p:cTn>
                              </p:par>
                              <p:par>
                                <p:cTn id="66" presetID="37" presetClass="path" presetSubtype="0" accel="50000" decel="50000" fill="hold" grpId="2" nodeType="withEffect">
                                  <p:stCondLst>
                                    <p:cond delay="0"/>
                                  </p:stCondLst>
                                  <p:childTnLst>
                                    <p:animMotion origin="layout" path="M 0.24219 -3.33333E-6 L 0.18646 0.04005 C 0.17518 0.04908 0.15747 0.05394 0.13976 0.05394 C 0.11841 0.05394 0.10139 0.04908 0.0908 0.04005 L 0.0349 -3.33333E-6 " pathEditMode="relative" rAng="0" ptsTypes="AAAAA">
                                      <p:cBhvr>
                                        <p:cTn id="67" dur="1000" fill="hold"/>
                                        <p:tgtEl>
                                          <p:spTgt spid="49"/>
                                        </p:tgtEl>
                                        <p:attrNameLst>
                                          <p:attrName>ppt_x</p:attrName>
                                          <p:attrName>ppt_y</p:attrName>
                                        </p:attrNameLst>
                                      </p:cBhvr>
                                      <p:rCtr x="-10365" y="2685"/>
                                    </p:animMotion>
                                  </p:childTnLst>
                                </p:cTn>
                              </p:par>
                            </p:childTnLst>
                          </p:cTn>
                        </p:par>
                        <p:par>
                          <p:cTn id="68" fill="hold">
                            <p:stCondLst>
                              <p:cond delay="1500"/>
                            </p:stCondLst>
                            <p:childTnLst>
                              <p:par>
                                <p:cTn id="69" presetID="10" presetClass="exit" presetSubtype="0" fill="hold" grpId="3" nodeType="afterEffect">
                                  <p:stCondLst>
                                    <p:cond delay="0"/>
                                  </p:stCondLst>
                                  <p:childTnLst>
                                    <p:animEffect transition="out" filter="fade">
                                      <p:cBhvr>
                                        <p:cTn id="70" dur="500"/>
                                        <p:tgtEl>
                                          <p:spTgt spid="50"/>
                                        </p:tgtEl>
                                      </p:cBhvr>
                                    </p:animEffect>
                                    <p:set>
                                      <p:cBhvr>
                                        <p:cTn id="71" dur="1" fill="hold">
                                          <p:stCondLst>
                                            <p:cond delay="499"/>
                                          </p:stCondLst>
                                        </p:cTn>
                                        <p:tgtEl>
                                          <p:spTgt spid="50"/>
                                        </p:tgtEl>
                                        <p:attrNameLst>
                                          <p:attrName>style.visibility</p:attrName>
                                        </p:attrNameLst>
                                      </p:cBhvr>
                                      <p:to>
                                        <p:strVal val="hidden"/>
                                      </p:to>
                                    </p:set>
                                  </p:childTnLst>
                                </p:cTn>
                              </p:par>
                              <p:par>
                                <p:cTn id="72" presetID="10" presetClass="exit" presetSubtype="0" fill="hold" grpId="3" nodeType="withEffect">
                                  <p:stCondLst>
                                    <p:cond delay="0"/>
                                  </p:stCondLst>
                                  <p:childTnLst>
                                    <p:animEffect transition="out" filter="fade">
                                      <p:cBhvr>
                                        <p:cTn id="73" dur="500"/>
                                        <p:tgtEl>
                                          <p:spTgt spid="49"/>
                                        </p:tgtEl>
                                      </p:cBhvr>
                                    </p:animEffect>
                                    <p:set>
                                      <p:cBhvr>
                                        <p:cTn id="74" dur="1" fill="hold">
                                          <p:stCondLst>
                                            <p:cond delay="499"/>
                                          </p:stCondLst>
                                        </p:cTn>
                                        <p:tgtEl>
                                          <p:spTgt spid="49"/>
                                        </p:tgtEl>
                                        <p:attrNameLst>
                                          <p:attrName>style.visibility</p:attrName>
                                        </p:attrNameLst>
                                      </p:cBhvr>
                                      <p:to>
                                        <p:strVal val="hidden"/>
                                      </p:to>
                                    </p:set>
                                  </p:childTnLst>
                                </p:cTn>
                              </p:par>
                              <p:par>
                                <p:cTn id="75" presetID="10" presetClass="exit" presetSubtype="0" fill="hold" grpId="3" nodeType="withEffect">
                                  <p:stCondLst>
                                    <p:cond delay="0"/>
                                  </p:stCondLst>
                                  <p:childTnLst>
                                    <p:animEffect transition="out" filter="fade">
                                      <p:cBhvr>
                                        <p:cTn id="76" dur="500"/>
                                        <p:tgtEl>
                                          <p:spTgt spid="39"/>
                                        </p:tgtEl>
                                      </p:cBhvr>
                                    </p:animEffect>
                                    <p:set>
                                      <p:cBhvr>
                                        <p:cTn id="77" dur="1" fill="hold">
                                          <p:stCondLst>
                                            <p:cond delay="499"/>
                                          </p:stCondLst>
                                        </p:cTn>
                                        <p:tgtEl>
                                          <p:spTgt spid="39"/>
                                        </p:tgtEl>
                                        <p:attrNameLst>
                                          <p:attrName>style.visibility</p:attrName>
                                        </p:attrNameLst>
                                      </p:cBhvr>
                                      <p:to>
                                        <p:strVal val="hidden"/>
                                      </p:to>
                                    </p:set>
                                  </p:childTnLst>
                                </p:cTn>
                              </p:par>
                              <p:par>
                                <p:cTn id="78" presetID="10" presetClass="entr" presetSubtype="0" fill="hold" grpId="0" nodeType="withEffect">
                                  <p:stCondLst>
                                    <p:cond delay="0"/>
                                  </p:stCondLst>
                                  <p:childTnLst>
                                    <p:set>
                                      <p:cBhvr>
                                        <p:cTn id="79" dur="1" fill="hold">
                                          <p:stCondLst>
                                            <p:cond delay="0"/>
                                          </p:stCondLst>
                                        </p:cTn>
                                        <p:tgtEl>
                                          <p:spTgt spid="58"/>
                                        </p:tgtEl>
                                        <p:attrNameLst>
                                          <p:attrName>style.visibility</p:attrName>
                                        </p:attrNameLst>
                                      </p:cBhvr>
                                      <p:to>
                                        <p:strVal val="visible"/>
                                      </p:to>
                                    </p:set>
                                    <p:animEffect transition="in" filter="fade">
                                      <p:cBhvr>
                                        <p:cTn id="80" dur="500"/>
                                        <p:tgtEl>
                                          <p:spTgt spid="58"/>
                                        </p:tgtEl>
                                      </p:cBhvr>
                                    </p:animEffect>
                                  </p:childTnLst>
                                </p:cTn>
                              </p:par>
                              <p:par>
                                <p:cTn id="81" presetID="10" presetClass="exit" presetSubtype="0" fill="hold" grpId="0" nodeType="withEffect">
                                  <p:stCondLst>
                                    <p:cond delay="0"/>
                                  </p:stCondLst>
                                  <p:childTnLst>
                                    <p:animEffect transition="out" filter="fade">
                                      <p:cBhvr>
                                        <p:cTn id="82" dur="500"/>
                                        <p:tgtEl>
                                          <p:spTgt spid="43"/>
                                        </p:tgtEl>
                                      </p:cBhvr>
                                    </p:animEffect>
                                    <p:set>
                                      <p:cBhvr>
                                        <p:cTn id="83" dur="1" fill="hold">
                                          <p:stCondLst>
                                            <p:cond delay="499"/>
                                          </p:stCondLst>
                                        </p:cTn>
                                        <p:tgtEl>
                                          <p:spTgt spid="43"/>
                                        </p:tgtEl>
                                        <p:attrNameLst>
                                          <p:attrName>style.visibility</p:attrName>
                                        </p:attrNameLst>
                                      </p:cBhvr>
                                      <p:to>
                                        <p:strVal val="hidden"/>
                                      </p:to>
                                    </p:set>
                                  </p:childTnLst>
                                </p:cTn>
                              </p:par>
                              <p:par>
                                <p:cTn id="84" presetID="10" presetClass="entr" presetSubtype="0" fill="hold" grpId="1" nodeType="with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43" grpId="0" animBg="1"/>
      <p:bldP spid="43" grpId="1" animBg="1"/>
      <p:bldP spid="45" grpId="0" animBg="1"/>
      <p:bldP spid="45" grpId="1" animBg="1"/>
      <p:bldP spid="47" grpId="0" animBg="1"/>
      <p:bldP spid="56" grpId="0" animBg="1"/>
      <p:bldP spid="56" grpId="1" animBg="1"/>
      <p:bldP spid="56" grpId="2" animBg="1"/>
      <p:bldP spid="40" grpId="0" animBg="1"/>
      <p:bldP spid="40" grpId="1" animBg="1"/>
      <p:bldP spid="50" grpId="0" animBg="1"/>
      <p:bldP spid="50" grpId="1" animBg="1"/>
      <p:bldP spid="50" grpId="2" animBg="1"/>
      <p:bldP spid="50" grpId="3" animBg="1"/>
      <p:bldP spid="39" grpId="0" animBg="1"/>
      <p:bldP spid="39" grpId="1" animBg="1"/>
      <p:bldP spid="39" grpId="2" animBg="1"/>
      <p:bldP spid="39" grpId="3" animBg="1"/>
      <p:bldP spid="49" grpId="0" animBg="1"/>
      <p:bldP spid="49" grpId="1" animBg="1"/>
      <p:bldP spid="49" grpId="2" animBg="1"/>
      <p:bldP spid="49" grpId="3" animBg="1"/>
      <p:bldP spid="51" grpId="0" animBg="1"/>
      <p:bldP spid="5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ja-JP" altLang="en-US" dirty="0">
                <a:solidFill>
                  <a:schemeClr val="tx1"/>
                </a:solidFill>
              </a:rPr>
              <a:t>提案</a:t>
            </a:r>
            <a:r>
              <a:rPr lang="ja-JP" altLang="en-US" dirty="0">
                <a:solidFill>
                  <a:schemeClr val="tx1"/>
                </a:solidFill>
              </a:rPr>
              <a:t>：</a:t>
            </a:r>
            <a:r>
              <a:rPr lang="en-US" altLang="ja-JP" dirty="0">
                <a:solidFill>
                  <a:schemeClr val="tx1"/>
                </a:solidFill>
              </a:rPr>
              <a:t>D-CRES</a:t>
            </a:r>
            <a:endParaRPr kumimoji="1" lang="ja-JP" altLang="en-US" dirty="0">
              <a:solidFill>
                <a:schemeClr val="tx1"/>
              </a:solidFill>
            </a:endParaRPr>
          </a:p>
        </p:txBody>
      </p:sp>
      <p:sp>
        <p:nvSpPr>
          <p:cNvPr id="3" name="Content Placeholder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の柔軟で効率のよいチェックポイント・リストアを可能にするシステム</a:t>
            </a:r>
            <a:endParaRPr lang="en-US" altLang="ja-JP" dirty="0">
              <a:solidFill>
                <a:schemeClr val="tx1"/>
              </a:solidFill>
            </a:endParaRPr>
          </a:p>
          <a:p>
            <a:pPr lvl="1"/>
            <a:r>
              <a:rPr lang="ja-JP" altLang="en-US" dirty="0">
                <a:solidFill>
                  <a:schemeClr val="tx1"/>
                </a:solidFill>
              </a:rPr>
              <a:t>各ホストでそれぞれ</a:t>
            </a:r>
            <a:r>
              <a:rPr lang="en-US" altLang="ja-JP" dirty="0">
                <a:solidFill>
                  <a:schemeClr val="tx1"/>
                </a:solidFill>
              </a:rPr>
              <a:t>VM</a:t>
            </a:r>
            <a:r>
              <a:rPr lang="ja-JP" altLang="en-US" dirty="0">
                <a:solidFill>
                  <a:schemeClr val="tx1"/>
                </a:solidFill>
              </a:rPr>
              <a:t>のメモリを保存することでリモートページングの発生を抑制</a:t>
            </a:r>
            <a:endParaRPr lang="en-US" altLang="ja-JP" dirty="0">
              <a:solidFill>
                <a:schemeClr val="tx1"/>
              </a:solidFill>
            </a:endParaRPr>
          </a:p>
          <a:p>
            <a:pPr lvl="1"/>
            <a:r>
              <a:rPr lang="ja-JP" altLang="en-US" dirty="0">
                <a:solidFill>
                  <a:schemeClr val="tx1"/>
                </a:solidFill>
              </a:rPr>
              <a:t>各ホストで並列にメモリを保存・復元することで</a:t>
            </a:r>
            <a:r>
              <a:rPr lang="ja-JP" altLang="en-US" dirty="0" smtClean="0">
                <a:solidFill>
                  <a:schemeClr val="tx1"/>
                </a:solidFill>
              </a:rPr>
              <a:t>高速化</a:t>
            </a:r>
          </a:p>
          <a:p>
            <a:pPr lvl="1"/>
            <a:r>
              <a:rPr kumimoji="1" lang="ja-JP" altLang="en-US" dirty="0" smtClean="0">
                <a:solidFill>
                  <a:schemeClr val="tx1"/>
                </a:solidFill>
              </a:rPr>
              <a:t>複数</a:t>
            </a:r>
            <a:r>
              <a:rPr kumimoji="1" lang="ja-JP" altLang="en-US" dirty="0">
                <a:solidFill>
                  <a:schemeClr val="tx1"/>
                </a:solidFill>
              </a:rPr>
              <a:t>ホストに分割された状態で</a:t>
            </a:r>
            <a:r>
              <a:rPr kumimoji="1" lang="en-US" altLang="ja-JP" dirty="0">
                <a:solidFill>
                  <a:schemeClr val="tx1"/>
                </a:solidFill>
              </a:rPr>
              <a:t>VM</a:t>
            </a:r>
            <a:r>
              <a:rPr kumimoji="1" lang="ja-JP" altLang="en-US" dirty="0">
                <a:solidFill>
                  <a:schemeClr val="tx1"/>
                </a:solidFill>
              </a:rPr>
              <a:t>を</a:t>
            </a:r>
            <a:r>
              <a:rPr kumimoji="1" lang="ja-JP" altLang="en-US" dirty="0" smtClean="0">
                <a:solidFill>
                  <a:schemeClr val="tx1"/>
                </a:solidFill>
              </a:rPr>
              <a:t>復元</a:t>
            </a:r>
            <a:endParaRPr kumimoji="1" lang="en-US" altLang="ja-JP" dirty="0" smtClean="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7</a:t>
            </a:fld>
            <a:endParaRPr lang="ja-JP" altLang="en-US" dirty="0"/>
          </a:p>
        </p:txBody>
      </p:sp>
      <p:sp>
        <p:nvSpPr>
          <p:cNvPr id="32" name="角丸四角形 31"/>
          <p:cNvSpPr/>
          <p:nvPr/>
        </p:nvSpPr>
        <p:spPr>
          <a:xfrm>
            <a:off x="1610570" y="4952342"/>
            <a:ext cx="2202725" cy="133415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4" name="角丸四角形 33"/>
          <p:cNvSpPr/>
          <p:nvPr/>
        </p:nvSpPr>
        <p:spPr>
          <a:xfrm>
            <a:off x="2562259" y="5253391"/>
            <a:ext cx="1004978" cy="78193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35" name="テキスト ボックス 34"/>
          <p:cNvSpPr txBox="1"/>
          <p:nvPr/>
        </p:nvSpPr>
        <p:spPr>
          <a:xfrm>
            <a:off x="2124206" y="4556540"/>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36" name="角丸四角形 35"/>
          <p:cNvSpPr/>
          <p:nvPr/>
        </p:nvSpPr>
        <p:spPr>
          <a:xfrm>
            <a:off x="1777141" y="5252723"/>
            <a:ext cx="733662"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50" name="角丸四角形 49"/>
          <p:cNvSpPr/>
          <p:nvPr/>
        </p:nvSpPr>
        <p:spPr>
          <a:xfrm>
            <a:off x="5538631" y="4952342"/>
            <a:ext cx="1377249" cy="133415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2" name="角丸四角形 51"/>
          <p:cNvSpPr/>
          <p:nvPr/>
        </p:nvSpPr>
        <p:spPr>
          <a:xfrm>
            <a:off x="5692352" y="5214780"/>
            <a:ext cx="1004978" cy="78193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53" name="テキスト ボックス 52"/>
          <p:cNvSpPr txBox="1"/>
          <p:nvPr/>
        </p:nvSpPr>
        <p:spPr>
          <a:xfrm>
            <a:off x="5599966" y="4556540"/>
            <a:ext cx="1189749" cy="369332"/>
          </a:xfrm>
          <a:prstGeom prst="rect">
            <a:avLst/>
          </a:prstGeom>
          <a:noFill/>
        </p:spPr>
        <p:txBody>
          <a:bodyPr wrap="none" rtlCol="0">
            <a:spAutoFit/>
          </a:bodyPr>
          <a:lstStyle/>
          <a:p>
            <a:r>
              <a:rPr lang="ja-JP" altLang="en-US" dirty="0" smtClean="0">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28" name="爆発 2 27"/>
          <p:cNvSpPr/>
          <p:nvPr/>
        </p:nvSpPr>
        <p:spPr>
          <a:xfrm>
            <a:off x="6227255" y="4312960"/>
            <a:ext cx="1524091" cy="1179470"/>
          </a:xfrm>
          <a:prstGeom prst="irregularSeal2">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MS PGothic" charset="-128"/>
                <a:ea typeface="MS PGothic" charset="-128"/>
                <a:cs typeface="MS PGothic" charset="-128"/>
              </a:rPr>
              <a:t>障害発生</a:t>
            </a:r>
          </a:p>
        </p:txBody>
      </p:sp>
      <p:sp>
        <p:nvSpPr>
          <p:cNvPr id="21" name="円柱 20"/>
          <p:cNvSpPr/>
          <p:nvPr/>
        </p:nvSpPr>
        <p:spPr>
          <a:xfrm>
            <a:off x="3967017" y="5444657"/>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22" name="円柱 21"/>
          <p:cNvSpPr/>
          <p:nvPr/>
        </p:nvSpPr>
        <p:spPr>
          <a:xfrm>
            <a:off x="7069601" y="5431742"/>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60" name="フローチャート: カード 59"/>
          <p:cNvSpPr/>
          <p:nvPr/>
        </p:nvSpPr>
        <p:spPr>
          <a:xfrm>
            <a:off x="2104814" y="5621416"/>
            <a:ext cx="250983" cy="287916"/>
          </a:xfrm>
          <a:prstGeom prst="flowChartPunchedCard">
            <a:avLst/>
          </a:prstGeom>
          <a:solidFill>
            <a:schemeClr val="accent2">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61" name="フローチャート: カード 60"/>
          <p:cNvSpPr/>
          <p:nvPr/>
        </p:nvSpPr>
        <p:spPr>
          <a:xfrm>
            <a:off x="3088484" y="5621416"/>
            <a:ext cx="253525" cy="286837"/>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65" name="フローチャート: カード 64"/>
          <p:cNvSpPr/>
          <p:nvPr/>
        </p:nvSpPr>
        <p:spPr>
          <a:xfrm>
            <a:off x="6319819" y="5597805"/>
            <a:ext cx="251999" cy="287715"/>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33610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500"/>
                                        <p:tgtEl>
                                          <p:spTgt spid="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500"/>
                                        <p:tgtEl>
                                          <p:spTgt spid="65"/>
                                        </p:tgtEl>
                                      </p:cBhvr>
                                    </p:animEffect>
                                  </p:childTnLst>
                                </p:cTn>
                              </p:par>
                            </p:childTnLst>
                          </p:cTn>
                        </p:par>
                        <p:par>
                          <p:cTn id="14" fill="hold">
                            <p:stCondLst>
                              <p:cond delay="500"/>
                            </p:stCondLst>
                            <p:childTnLst>
                              <p:par>
                                <p:cTn id="15" presetID="37" presetClass="path" presetSubtype="0" accel="50000" decel="50000" fill="hold" grpId="1" nodeType="afterEffect">
                                  <p:stCondLst>
                                    <p:cond delay="0"/>
                                  </p:stCondLst>
                                  <p:childTnLst>
                                    <p:animMotion origin="layout" path="M -0.0007 7.40741E-7 L 0.06354 -0.04792 C 0.07708 -0.0588 0.09705 -0.06435 0.1184 -0.06435 C 0.14288 -0.06435 0.16215 -0.0588 0.17552 -0.04792 L 0.24114 7.40741E-7 " pathEditMode="relative" rAng="0" ptsTypes="AAAAA">
                                      <p:cBhvr>
                                        <p:cTn id="16" dur="1000" fill="hold"/>
                                        <p:tgtEl>
                                          <p:spTgt spid="60"/>
                                        </p:tgtEl>
                                        <p:attrNameLst>
                                          <p:attrName>ppt_x</p:attrName>
                                          <p:attrName>ppt_y</p:attrName>
                                        </p:attrNameLst>
                                      </p:cBhvr>
                                      <p:rCtr x="12083" y="-3218"/>
                                    </p:animMotion>
                                  </p:childTnLst>
                                </p:cTn>
                              </p:par>
                              <p:par>
                                <p:cTn id="17" presetID="37" presetClass="path" presetSubtype="0" accel="50000" decel="50000" fill="hold" grpId="1" nodeType="withEffect">
                                  <p:stCondLst>
                                    <p:cond delay="0"/>
                                  </p:stCondLst>
                                  <p:childTnLst>
                                    <p:animMotion origin="layout" path="M -1.11111E-6 2.96296E-6 L 0.03333 -0.04954 C 0.04063 -0.06065 0.05122 -0.06644 0.06233 -0.06644 C 0.07483 -0.06644 0.0849 -0.06065 0.09219 -0.04954 L 0.12674 2.96296E-6 " pathEditMode="relative" rAng="0" ptsTypes="AAAAA">
                                      <p:cBhvr>
                                        <p:cTn id="18" dur="1000" fill="hold"/>
                                        <p:tgtEl>
                                          <p:spTgt spid="65"/>
                                        </p:tgtEl>
                                        <p:attrNameLst>
                                          <p:attrName>ppt_x</p:attrName>
                                          <p:attrName>ppt_y</p:attrName>
                                        </p:attrNameLst>
                                      </p:cBhvr>
                                      <p:rCtr x="6337" y="-3333"/>
                                    </p:animMotion>
                                  </p:childTnLst>
                                </p:cTn>
                              </p:par>
                              <p:par>
                                <p:cTn id="19" presetID="37" presetClass="path" presetSubtype="0" accel="50000" decel="50000" fill="hold" grpId="1" nodeType="withEffect">
                                  <p:stCondLst>
                                    <p:cond delay="0"/>
                                  </p:stCondLst>
                                  <p:childTnLst>
                                    <p:animMotion origin="layout" path="M 3.61111E-6 7.40741E-7 L 0.04201 -0.04954 C 0.05104 -0.06065 0.06423 -0.06644 0.07812 -0.06644 C 0.09409 -0.06644 0.10659 -0.06065 0.11597 -0.04954 L 0.1592 7.40741E-7 " pathEditMode="relative" rAng="0" ptsTypes="AAAAA">
                                      <p:cBhvr>
                                        <p:cTn id="20" dur="1000" fill="hold"/>
                                        <p:tgtEl>
                                          <p:spTgt spid="61"/>
                                        </p:tgtEl>
                                        <p:attrNameLst>
                                          <p:attrName>ppt_x</p:attrName>
                                          <p:attrName>ppt_y</p:attrName>
                                        </p:attrNameLst>
                                      </p:cBhvr>
                                      <p:rCtr x="7951" y="-3333"/>
                                    </p:animMotion>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childTnLst>
                          </p:cTn>
                        </p:par>
                        <p:par>
                          <p:cTn id="26" fill="hold">
                            <p:stCondLst>
                              <p:cond delay="500"/>
                            </p:stCondLst>
                            <p:childTnLst>
                              <p:par>
                                <p:cTn id="27" presetID="10" presetClass="exit" presetSubtype="0" fill="hold" grpId="0" nodeType="afterEffect">
                                  <p:stCondLst>
                                    <p:cond delay="0"/>
                                  </p:stCondLst>
                                  <p:childTnLst>
                                    <p:animEffect transition="out" filter="fade">
                                      <p:cBhvr>
                                        <p:cTn id="28" dur="500"/>
                                        <p:tgtEl>
                                          <p:spTgt spid="36"/>
                                        </p:tgtEl>
                                      </p:cBhvr>
                                    </p:animEffect>
                                    <p:set>
                                      <p:cBhvr>
                                        <p:cTn id="29" dur="1" fill="hold">
                                          <p:stCondLst>
                                            <p:cond delay="499"/>
                                          </p:stCondLst>
                                        </p:cTn>
                                        <p:tgtEl>
                                          <p:spTgt spid="36"/>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500"/>
                                        <p:tgtEl>
                                          <p:spTgt spid="34"/>
                                        </p:tgtEl>
                                      </p:cBhvr>
                                    </p:animEffect>
                                    <p:set>
                                      <p:cBhvr>
                                        <p:cTn id="32" dur="1" fill="hold">
                                          <p:stCondLst>
                                            <p:cond delay="499"/>
                                          </p:stCondLst>
                                        </p:cTn>
                                        <p:tgtEl>
                                          <p:spTgt spid="34"/>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500"/>
                                        <p:tgtEl>
                                          <p:spTgt spid="52"/>
                                        </p:tgtEl>
                                      </p:cBhvr>
                                    </p:animEffect>
                                    <p:set>
                                      <p:cBhvr>
                                        <p:cTn id="35" dur="1" fill="hold">
                                          <p:stCondLst>
                                            <p:cond delay="499"/>
                                          </p:stCondLst>
                                        </p:cTn>
                                        <p:tgtEl>
                                          <p:spTgt spid="5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28"/>
                                        </p:tgtEl>
                                      </p:cBhvr>
                                    </p:animEffect>
                                    <p:set>
                                      <p:cBhvr>
                                        <p:cTn id="40" dur="1" fill="hold">
                                          <p:stCondLst>
                                            <p:cond delay="499"/>
                                          </p:stCondLst>
                                        </p:cTn>
                                        <p:tgtEl>
                                          <p:spTgt spid="28"/>
                                        </p:tgtEl>
                                        <p:attrNameLst>
                                          <p:attrName>style.visibility</p:attrName>
                                        </p:attrNameLst>
                                      </p:cBhvr>
                                      <p:to>
                                        <p:strVal val="hidden"/>
                                      </p:to>
                                    </p:set>
                                  </p:childTnLst>
                                </p:cTn>
                              </p:par>
                            </p:childTnLst>
                          </p:cTn>
                        </p:par>
                        <p:par>
                          <p:cTn id="41" fill="hold">
                            <p:stCondLst>
                              <p:cond delay="500"/>
                            </p:stCondLst>
                            <p:childTnLst>
                              <p:par>
                                <p:cTn id="42" presetID="37" presetClass="path" presetSubtype="0" accel="50000" decel="50000" fill="hold" grpId="2" nodeType="afterEffect">
                                  <p:stCondLst>
                                    <p:cond delay="0"/>
                                  </p:stCondLst>
                                  <p:childTnLst>
                                    <p:animMotion origin="layout" path="M 0.24115 7.40741E-7 L 0.17639 0.04005 C 0.16267 0.04907 0.14236 0.05393 0.12187 0.05393 C 0.09757 0.05393 0.07847 0.04907 0.06528 0.04005 L 0.00191 7.40741E-7 " pathEditMode="relative" rAng="0" ptsTypes="AAAAA">
                                      <p:cBhvr>
                                        <p:cTn id="43" dur="1000" fill="hold"/>
                                        <p:tgtEl>
                                          <p:spTgt spid="60"/>
                                        </p:tgtEl>
                                        <p:attrNameLst>
                                          <p:attrName>ppt_x</p:attrName>
                                          <p:attrName>ppt_y</p:attrName>
                                        </p:attrNameLst>
                                      </p:cBhvr>
                                      <p:rCtr x="-11962" y="2685"/>
                                    </p:animMotion>
                                  </p:childTnLst>
                                </p:cTn>
                              </p:par>
                              <p:par>
                                <p:cTn id="44" presetID="37" presetClass="path" presetSubtype="0" accel="50000" decel="50000" fill="hold" grpId="2" nodeType="withEffect">
                                  <p:stCondLst>
                                    <p:cond delay="0"/>
                                  </p:stCondLst>
                                  <p:childTnLst>
                                    <p:animMotion origin="layout" path="M 0.15746 -1.11111E-6 L 0.11354 0.04167 C 0.10416 0.05116 0.09062 0.05625 0.07656 0.05625 C 0.06041 0.05625 0.04791 0.05116 0.03837 0.04167 L -0.00365 -1.11111E-6 " pathEditMode="relative" rAng="0" ptsTypes="AAAAA">
                                      <p:cBhvr>
                                        <p:cTn id="45" dur="1000" fill="hold"/>
                                        <p:tgtEl>
                                          <p:spTgt spid="61"/>
                                        </p:tgtEl>
                                        <p:attrNameLst>
                                          <p:attrName>ppt_x</p:attrName>
                                          <p:attrName>ppt_y</p:attrName>
                                        </p:attrNameLst>
                                      </p:cBhvr>
                                      <p:rCtr x="-8056" y="2801"/>
                                    </p:animMotion>
                                  </p:childTnLst>
                                </p:cTn>
                              </p:par>
                              <p:par>
                                <p:cTn id="46" presetID="37" presetClass="path" presetSubtype="0" accel="50000" decel="50000" fill="hold" grpId="2" nodeType="withEffect">
                                  <p:stCondLst>
                                    <p:cond delay="0"/>
                                  </p:stCondLst>
                                  <p:childTnLst>
                                    <p:animMotion origin="layout" path="M 0.12674 2.59259E-6 L 0.09132 0.04166 C 0.08368 0.05115 0.07274 0.05625 0.06111 0.05625 C 0.04809 0.05625 0.03767 0.05115 0.03003 0.04166 L -0.00451 2.59259E-6 " pathEditMode="relative" rAng="0" ptsTypes="AAAAA">
                                      <p:cBhvr>
                                        <p:cTn id="47" dur="1000" fill="hold"/>
                                        <p:tgtEl>
                                          <p:spTgt spid="65"/>
                                        </p:tgtEl>
                                        <p:attrNameLst>
                                          <p:attrName>ppt_x</p:attrName>
                                          <p:attrName>ppt_y</p:attrName>
                                        </p:attrNameLst>
                                      </p:cBhvr>
                                      <p:rCtr x="-6562" y="2801"/>
                                    </p:animMotion>
                                  </p:childTnLst>
                                </p:cTn>
                              </p:par>
                            </p:childTnLst>
                          </p:cTn>
                        </p:par>
                        <p:par>
                          <p:cTn id="48" fill="hold">
                            <p:stCondLst>
                              <p:cond delay="1500"/>
                            </p:stCondLst>
                            <p:childTnLst>
                              <p:par>
                                <p:cTn id="49" presetID="10" presetClass="exit" presetSubtype="0" fill="hold" grpId="3" nodeType="afterEffect">
                                  <p:stCondLst>
                                    <p:cond delay="0"/>
                                  </p:stCondLst>
                                  <p:childTnLst>
                                    <p:animEffect transition="out" filter="fade">
                                      <p:cBhvr>
                                        <p:cTn id="50" dur="500"/>
                                        <p:tgtEl>
                                          <p:spTgt spid="60"/>
                                        </p:tgtEl>
                                      </p:cBhvr>
                                    </p:animEffect>
                                    <p:set>
                                      <p:cBhvr>
                                        <p:cTn id="51" dur="1" fill="hold">
                                          <p:stCondLst>
                                            <p:cond delay="499"/>
                                          </p:stCondLst>
                                        </p:cTn>
                                        <p:tgtEl>
                                          <p:spTgt spid="60"/>
                                        </p:tgtEl>
                                        <p:attrNameLst>
                                          <p:attrName>style.visibility</p:attrName>
                                        </p:attrNameLst>
                                      </p:cBhvr>
                                      <p:to>
                                        <p:strVal val="hidden"/>
                                      </p:to>
                                    </p:set>
                                  </p:childTnLst>
                                </p:cTn>
                              </p:par>
                              <p:par>
                                <p:cTn id="52" presetID="10" presetClass="exit" presetSubtype="0" fill="hold" grpId="3" nodeType="withEffect">
                                  <p:stCondLst>
                                    <p:cond delay="0"/>
                                  </p:stCondLst>
                                  <p:childTnLst>
                                    <p:animEffect transition="out" filter="fade">
                                      <p:cBhvr>
                                        <p:cTn id="53" dur="500"/>
                                        <p:tgtEl>
                                          <p:spTgt spid="61"/>
                                        </p:tgtEl>
                                      </p:cBhvr>
                                    </p:animEffect>
                                    <p:set>
                                      <p:cBhvr>
                                        <p:cTn id="54" dur="1" fill="hold">
                                          <p:stCondLst>
                                            <p:cond delay="499"/>
                                          </p:stCondLst>
                                        </p:cTn>
                                        <p:tgtEl>
                                          <p:spTgt spid="61"/>
                                        </p:tgtEl>
                                        <p:attrNameLst>
                                          <p:attrName>style.visibility</p:attrName>
                                        </p:attrNameLst>
                                      </p:cBhvr>
                                      <p:to>
                                        <p:strVal val="hidden"/>
                                      </p:to>
                                    </p:set>
                                  </p:childTnLst>
                                </p:cTn>
                              </p:par>
                              <p:par>
                                <p:cTn id="55" presetID="10" presetClass="exit" presetSubtype="0" fill="hold" grpId="3" nodeType="withEffect">
                                  <p:stCondLst>
                                    <p:cond delay="0"/>
                                  </p:stCondLst>
                                  <p:childTnLst>
                                    <p:animEffect transition="out" filter="fade">
                                      <p:cBhvr>
                                        <p:cTn id="56" dur="500"/>
                                        <p:tgtEl>
                                          <p:spTgt spid="65"/>
                                        </p:tgtEl>
                                      </p:cBhvr>
                                    </p:animEffect>
                                    <p:set>
                                      <p:cBhvr>
                                        <p:cTn id="57" dur="1" fill="hold">
                                          <p:stCondLst>
                                            <p:cond delay="499"/>
                                          </p:stCondLst>
                                        </p:cTn>
                                        <p:tgtEl>
                                          <p:spTgt spid="65"/>
                                        </p:tgtEl>
                                        <p:attrNameLst>
                                          <p:attrName>style.visibility</p:attrName>
                                        </p:attrNameLst>
                                      </p:cBhvr>
                                      <p:to>
                                        <p:strVal val="hidden"/>
                                      </p:to>
                                    </p:set>
                                  </p:childTnLst>
                                </p:cTn>
                              </p:par>
                              <p:par>
                                <p:cTn id="58" presetID="10" presetClass="entr" presetSubtype="0" fill="hold" grpId="1" nodeType="with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fade">
                                      <p:cBhvr>
                                        <p:cTn id="60" dur="500"/>
                                        <p:tgtEl>
                                          <p:spTgt spid="36"/>
                                        </p:tgtEl>
                                      </p:cBhvr>
                                    </p:animEffect>
                                  </p:childTnLst>
                                </p:cTn>
                              </p:par>
                              <p:par>
                                <p:cTn id="61" presetID="10" presetClass="entr" presetSubtype="0" fill="hold" grpId="1"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par>
                                <p:cTn id="64" presetID="10" presetClass="entr" presetSubtype="0" fill="hold" grpId="1" nodeType="with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fade">
                                      <p:cBhvr>
                                        <p:cTn id="6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P spid="36" grpId="0" animBg="1"/>
      <p:bldP spid="36" grpId="1" animBg="1"/>
      <p:bldP spid="52" grpId="0" animBg="1"/>
      <p:bldP spid="52" grpId="1" animBg="1"/>
      <p:bldP spid="28" grpId="0" animBg="1"/>
      <p:bldP spid="28" grpId="1" animBg="1"/>
      <p:bldP spid="60" grpId="0" animBg="1"/>
      <p:bldP spid="60" grpId="1" animBg="1"/>
      <p:bldP spid="60" grpId="2" animBg="1"/>
      <p:bldP spid="60" grpId="3" animBg="1"/>
      <p:bldP spid="61" grpId="0" animBg="1"/>
      <p:bldP spid="61" grpId="1" animBg="1"/>
      <p:bldP spid="61" grpId="2" animBg="1"/>
      <p:bldP spid="61" grpId="3" animBg="1"/>
      <p:bldP spid="65" grpId="0" animBg="1"/>
      <p:bldP spid="65" grpId="1" animBg="1"/>
      <p:bldP spid="65" grpId="2" animBg="1"/>
      <p:bldP spid="65" grpId="3"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円柱 17"/>
          <p:cNvSpPr/>
          <p:nvPr/>
        </p:nvSpPr>
        <p:spPr>
          <a:xfrm>
            <a:off x="6640988" y="5280803"/>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2" name="Title 1"/>
          <p:cNvSpPr>
            <a:spLocks noGrp="1"/>
          </p:cNvSpPr>
          <p:nvPr>
            <p:ph type="title"/>
          </p:nvPr>
        </p:nvSpPr>
        <p:spPr/>
        <p:txBody>
          <a:bodyPr/>
          <a:lstStyle/>
          <a:p>
            <a:r>
              <a:rPr lang="ja-JP" altLang="en-US" dirty="0"/>
              <a:t>チェックポイント</a:t>
            </a:r>
            <a:r>
              <a:rPr lang="en-US" altLang="ja-JP" dirty="0"/>
              <a:t> </a:t>
            </a:r>
            <a:r>
              <a:rPr lang="en-US" altLang="ja-JP" dirty="0">
                <a:solidFill>
                  <a:schemeClr val="tx1"/>
                </a:solidFill>
              </a:rPr>
              <a:t>(1/2)</a:t>
            </a:r>
            <a:endParaRPr lang="ja-JP" altLang="en-US" dirty="0">
              <a:solidFill>
                <a:schemeClr val="tx1"/>
              </a:solidFill>
            </a:endParaRPr>
          </a:p>
        </p:txBody>
      </p:sp>
      <p:sp>
        <p:nvSpPr>
          <p:cNvPr id="3" name="Content Placeholder 2"/>
          <p:cNvSpPr>
            <a:spLocks noGrp="1"/>
          </p:cNvSpPr>
          <p:nvPr>
            <p:ph idx="1"/>
          </p:nvPr>
        </p:nvSpPr>
        <p:spPr/>
        <p:txBody>
          <a:bodyPr/>
          <a:lstStyle/>
          <a:p>
            <a:r>
              <a:rPr lang="ja-JP" altLang="en-US" dirty="0">
                <a:solidFill>
                  <a:schemeClr val="tx1"/>
                </a:solidFill>
              </a:rPr>
              <a:t>メインホストはメインホストにある</a:t>
            </a:r>
            <a:r>
              <a:rPr lang="en-US" altLang="ja-JP" dirty="0">
                <a:solidFill>
                  <a:schemeClr val="tx1"/>
                </a:solidFill>
              </a:rPr>
              <a:t>VM</a:t>
            </a:r>
            <a:r>
              <a:rPr lang="ja-JP" altLang="en-US" dirty="0">
                <a:solidFill>
                  <a:schemeClr val="tx1"/>
                </a:solidFill>
              </a:rPr>
              <a:t>のメモリだけをディスクに保存</a:t>
            </a:r>
            <a:endParaRPr lang="en-US" altLang="ja-JP" dirty="0">
              <a:solidFill>
                <a:schemeClr val="tx1"/>
              </a:solidFill>
            </a:endParaRPr>
          </a:p>
          <a:p>
            <a:pPr lvl="1"/>
            <a:r>
              <a:rPr lang="ja-JP" altLang="en-US" dirty="0">
                <a:solidFill>
                  <a:schemeClr val="tx1"/>
                </a:solidFill>
              </a:rPr>
              <a:t>ネットワーク・ページテーブルを参照</a:t>
            </a:r>
            <a:endParaRPr lang="en-US" altLang="ja-JP" dirty="0">
              <a:solidFill>
                <a:schemeClr val="tx1"/>
              </a:solidFill>
            </a:endParaRPr>
          </a:p>
          <a:p>
            <a:pPr lvl="2"/>
            <a:r>
              <a:rPr lang="ja-JP" altLang="en-US" dirty="0">
                <a:solidFill>
                  <a:schemeClr val="tx1"/>
                </a:solidFill>
              </a:rPr>
              <a:t>どのメモリがどのホストにあるかを管理するテーブル</a:t>
            </a:r>
            <a:endParaRPr lang="en-US" altLang="ja-JP" dirty="0">
              <a:solidFill>
                <a:schemeClr val="tx1"/>
              </a:solidFill>
            </a:endParaRPr>
          </a:p>
          <a:p>
            <a:pPr lvl="1"/>
            <a:r>
              <a:rPr lang="ja-JP" altLang="en-US" dirty="0">
                <a:solidFill>
                  <a:schemeClr val="tx1"/>
                </a:solidFill>
              </a:rPr>
              <a:t>サブホストにあるメモリはサブホスト</a:t>
            </a:r>
            <a:r>
              <a:rPr lang="en-US" altLang="ja-JP" dirty="0">
                <a:solidFill>
                  <a:schemeClr val="tx1"/>
                </a:solidFill>
              </a:rPr>
              <a:t>ID</a:t>
            </a:r>
            <a:r>
              <a:rPr lang="ja-JP" altLang="en-US" dirty="0">
                <a:solidFill>
                  <a:schemeClr val="tx1"/>
                </a:solidFill>
              </a:rPr>
              <a:t>のみを保存</a:t>
            </a:r>
            <a:endParaRPr lang="en-US" altLang="ja-JP" dirty="0">
              <a:solidFill>
                <a:schemeClr val="tx1"/>
              </a:solidFill>
            </a:endParaRPr>
          </a:p>
          <a:p>
            <a:pPr lvl="1"/>
            <a:r>
              <a:rPr lang="en-US" altLang="ja-JP" dirty="0">
                <a:solidFill>
                  <a:schemeClr val="tx1"/>
                </a:solidFill>
              </a:rPr>
              <a:t>VM</a:t>
            </a:r>
            <a:r>
              <a:rPr lang="ja-JP" altLang="en-US" dirty="0">
                <a:solidFill>
                  <a:schemeClr val="tx1"/>
                </a:solidFill>
              </a:rPr>
              <a:t>の</a:t>
            </a:r>
            <a:r>
              <a:rPr lang="en-US" altLang="ja-JP" dirty="0">
                <a:solidFill>
                  <a:schemeClr val="tx1"/>
                </a:solidFill>
              </a:rPr>
              <a:t>CPU</a:t>
            </a:r>
            <a:r>
              <a:rPr lang="ja-JP" altLang="en-US" dirty="0">
                <a:solidFill>
                  <a:schemeClr val="tx1"/>
                </a:solidFill>
              </a:rPr>
              <a:t>やデバイスの状態なども保存</a:t>
            </a:r>
            <a:endParaRPr lang="en-US" altLang="ja-JP" dirty="0">
              <a:solidFill>
                <a:schemeClr val="tx1"/>
              </a:solidFill>
            </a:endParaRPr>
          </a:p>
          <a:p>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8</a:t>
            </a:fld>
            <a:endParaRPr lang="ja-JP" altLang="en-US" dirty="0"/>
          </a:p>
        </p:txBody>
      </p:sp>
      <p:sp>
        <p:nvSpPr>
          <p:cNvPr id="6" name="角丸四角形 5"/>
          <p:cNvSpPr/>
          <p:nvPr/>
        </p:nvSpPr>
        <p:spPr>
          <a:xfrm>
            <a:off x="2527119" y="4602292"/>
            <a:ext cx="4016347" cy="185109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テキスト ボックス 7"/>
          <p:cNvSpPr txBox="1"/>
          <p:nvPr/>
        </p:nvSpPr>
        <p:spPr>
          <a:xfrm>
            <a:off x="3815495" y="4116249"/>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9" name="角丸四角形 8"/>
          <p:cNvSpPr/>
          <p:nvPr/>
        </p:nvSpPr>
        <p:spPr>
          <a:xfrm>
            <a:off x="5418627" y="5166819"/>
            <a:ext cx="976760"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11" name="角丸四角形 10"/>
          <p:cNvSpPr/>
          <p:nvPr/>
        </p:nvSpPr>
        <p:spPr>
          <a:xfrm>
            <a:off x="2664807" y="5165571"/>
            <a:ext cx="725351"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094853419"/>
              </p:ext>
            </p:extLst>
          </p:nvPr>
        </p:nvGraphicFramePr>
        <p:xfrm>
          <a:off x="3492336" y="5148289"/>
          <a:ext cx="1824113" cy="1112520"/>
        </p:xfrm>
        <a:graphic>
          <a:graphicData uri="http://schemas.openxmlformats.org/drawingml/2006/table">
            <a:tbl>
              <a:tblPr firstRow="1" bandRow="1">
                <a:tableStyleId>{5C22544A-7EE6-4342-B048-85BDC9FD1C3A}</a:tableStyleId>
              </a:tblPr>
              <a:tblGrid>
                <a:gridCol w="916305"/>
                <a:gridCol w="907808"/>
              </a:tblGrid>
              <a:tr h="370840">
                <a:tc>
                  <a:txBody>
                    <a:bodyPr/>
                    <a:lstStyle/>
                    <a:p>
                      <a:pPr algn="ctr"/>
                      <a:r>
                        <a:rPr kumimoji="1" lang="ja-JP" altLang="en-US" sz="1600" b="0" dirty="0" smtClean="0">
                          <a:solidFill>
                            <a:schemeClr val="tx1"/>
                          </a:solidFill>
                          <a:latin typeface="MS PGothic" charset="-128"/>
                          <a:ea typeface="MS PGothic" charset="-128"/>
                          <a:cs typeface="MS PGothic" charset="-128"/>
                        </a:rPr>
                        <a:t>ページ</a:t>
                      </a:r>
                      <a:r>
                        <a:rPr kumimoji="1" lang="en-US" altLang="ja-JP" sz="1600" b="0" dirty="0" smtClean="0">
                          <a:solidFill>
                            <a:schemeClr val="tx1"/>
                          </a:solidFill>
                          <a:latin typeface="MS PGothic" charset="-128"/>
                          <a:ea typeface="MS PGothic" charset="-128"/>
                          <a:cs typeface="MS PGothic" charset="-128"/>
                        </a:rPr>
                        <a:t>0</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b="0" dirty="0" smtClean="0">
                          <a:solidFill>
                            <a:schemeClr val="tx1"/>
                          </a:solidFill>
                          <a:latin typeface="MS PGothic" charset="-128"/>
                          <a:ea typeface="MS PGothic" charset="-128"/>
                          <a:cs typeface="MS PGothic" charset="-128"/>
                        </a:rPr>
                        <a:t>メイン</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r>
                        <a:rPr kumimoji="1" lang="ja-JP" altLang="en-US" sz="1600" dirty="0" smtClean="0">
                          <a:solidFill>
                            <a:schemeClr val="tx1"/>
                          </a:solidFill>
                          <a:latin typeface="MS PGothic" charset="-128"/>
                          <a:ea typeface="MS PGothic" charset="-128"/>
                          <a:cs typeface="MS PGothic" charset="-128"/>
                        </a:rPr>
                        <a:t>ページ</a:t>
                      </a:r>
                      <a:r>
                        <a:rPr kumimoji="1" lang="en-US" altLang="ja-JP" sz="1600" dirty="0" smtClean="0">
                          <a:solidFill>
                            <a:schemeClr val="tx1"/>
                          </a:solidFill>
                          <a:latin typeface="MS PGothic" charset="-128"/>
                          <a:ea typeface="MS PGothic" charset="-128"/>
                          <a:cs typeface="MS PGothic" charset="-128"/>
                        </a:rPr>
                        <a:t>1</a:t>
                      </a:r>
                      <a:endParaRPr kumimoji="1" lang="ja-JP" altLang="en-US" sz="16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dirty="0" smtClean="0">
                          <a:solidFill>
                            <a:schemeClr val="tx1"/>
                          </a:solidFill>
                          <a:latin typeface="MS PGothic" charset="-128"/>
                          <a:ea typeface="MS PGothic" charset="-128"/>
                          <a:cs typeface="MS PGothic" charset="-128"/>
                        </a:rPr>
                        <a:t>サブ</a:t>
                      </a:r>
                      <a:endParaRPr kumimoji="1" lang="ja-JP" altLang="en-US" sz="16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endParaRPr kumimoji="1" lang="en-US" altLang="ja-JP" sz="1600" dirty="0" smtClean="0">
                        <a:solidFill>
                          <a:schemeClr val="tx1"/>
                        </a:solidFill>
                        <a:latin typeface="MS PGothic" charset="-128"/>
                        <a:ea typeface="MS PGothic" charset="-128"/>
                        <a:cs typeface="MS PGothic" charset="-128"/>
                      </a:endParaRPr>
                    </a:p>
                    <a:p>
                      <a:pPr algn="ctr"/>
                      <a:r>
                        <a:rPr kumimoji="1" lang="mr-IN" altLang="ja-JP" sz="1600" dirty="0" smtClean="0">
                          <a:solidFill>
                            <a:schemeClr val="tx1"/>
                          </a:solidFill>
                          <a:latin typeface="MS PGothic" charset="-128"/>
                          <a:ea typeface="MS PGothic" charset="-128"/>
                          <a:cs typeface="MS PGothic" charset="-128"/>
                        </a:rPr>
                        <a:t>…</a:t>
                      </a:r>
                      <a:endParaRPr kumimoji="1" lang="ja-JP" altLang="en-US" sz="1600" dirty="0">
                        <a:solidFill>
                          <a:schemeClr val="tx1"/>
                        </a:solidFill>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endParaRPr kumimoji="1" lang="en-US" altLang="ja-JP" sz="1600" dirty="0" smtClean="0">
                        <a:solidFill>
                          <a:schemeClr val="tx1"/>
                        </a:solidFill>
                        <a:latin typeface="MS PGothic" charset="-128"/>
                        <a:ea typeface="MS PGothic" charset="-128"/>
                        <a:cs typeface="MS PGothic" charset="-128"/>
                      </a:endParaRPr>
                    </a:p>
                    <a:p>
                      <a:pPr algn="ctr"/>
                      <a:r>
                        <a:rPr kumimoji="1" lang="mr-IN" altLang="ja-JP" sz="1600" dirty="0" smtClean="0">
                          <a:solidFill>
                            <a:schemeClr val="tx1"/>
                          </a:solidFill>
                          <a:latin typeface="MS PGothic" charset="-128"/>
                          <a:ea typeface="MS PGothic" charset="-128"/>
                          <a:cs typeface="MS PGothic" charset="-128"/>
                        </a:rPr>
                        <a:t>…</a:t>
                      </a:r>
                      <a:endParaRPr kumimoji="1" lang="en-US" altLang="ja-JP" sz="1600" dirty="0" smtClean="0">
                        <a:solidFill>
                          <a:schemeClr val="tx1"/>
                        </a:solidFill>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bl>
          </a:graphicData>
        </a:graphic>
      </p:graphicFrame>
      <p:sp>
        <p:nvSpPr>
          <p:cNvPr id="24" name="正方形/長方形 23"/>
          <p:cNvSpPr/>
          <p:nvPr/>
        </p:nvSpPr>
        <p:spPr>
          <a:xfrm flipV="1">
            <a:off x="3486195" y="5141768"/>
            <a:ext cx="1830254" cy="398763"/>
          </a:xfrm>
          <a:prstGeom prst="rect">
            <a:avLst/>
          </a:prstGeom>
          <a:solidFill>
            <a:schemeClr val="bg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7" name="テキスト ボックス 6"/>
          <p:cNvSpPr txBox="1"/>
          <p:nvPr/>
        </p:nvSpPr>
        <p:spPr>
          <a:xfrm>
            <a:off x="3724558" y="4629609"/>
            <a:ext cx="1359668" cy="523220"/>
          </a:xfrm>
          <a:prstGeom prst="rect">
            <a:avLst/>
          </a:prstGeom>
          <a:noFill/>
        </p:spPr>
        <p:txBody>
          <a:bodyPr wrap="none" rtlCol="0">
            <a:spAutoFit/>
          </a:bodyPr>
          <a:lstStyle/>
          <a:p>
            <a:pPr algn="ctr"/>
            <a:r>
              <a:rPr lang="ja-JP" altLang="en-US" sz="1400" dirty="0">
                <a:latin typeface="MS PGothic" charset="-128"/>
                <a:ea typeface="MS PGothic" charset="-128"/>
                <a:cs typeface="MS PGothic" charset="-128"/>
              </a:rPr>
              <a:t>ネットワーク・</a:t>
            </a:r>
            <a:endParaRPr lang="en-US" altLang="ja-JP" sz="1400" dirty="0">
              <a:latin typeface="MS PGothic" charset="-128"/>
              <a:ea typeface="MS PGothic" charset="-128"/>
              <a:cs typeface="MS PGothic" charset="-128"/>
            </a:endParaRPr>
          </a:p>
          <a:p>
            <a:pPr algn="ctr"/>
            <a:r>
              <a:rPr lang="ja-JP" altLang="en-US" sz="1400" dirty="0" smtClean="0">
                <a:latin typeface="MS PGothic" charset="-128"/>
                <a:ea typeface="MS PGothic" charset="-128"/>
                <a:cs typeface="MS PGothic" charset="-128"/>
              </a:rPr>
              <a:t>ページテーブル</a:t>
            </a:r>
            <a:endParaRPr lang="ja-JP" altLang="en-US" sz="1400" dirty="0">
              <a:latin typeface="MS PGothic" charset="-128"/>
              <a:ea typeface="MS PGothic" charset="-128"/>
              <a:cs typeface="MS PGothic" charset="-128"/>
            </a:endParaRPr>
          </a:p>
        </p:txBody>
      </p:sp>
      <p:sp>
        <p:nvSpPr>
          <p:cNvPr id="27" name="フローチャート: カード 26"/>
          <p:cNvSpPr/>
          <p:nvPr/>
        </p:nvSpPr>
        <p:spPr>
          <a:xfrm>
            <a:off x="5923348" y="5471742"/>
            <a:ext cx="253525" cy="286837"/>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28" name="正方形/長方形 27"/>
          <p:cNvSpPr/>
          <p:nvPr/>
        </p:nvSpPr>
        <p:spPr>
          <a:xfrm flipV="1">
            <a:off x="3489713" y="5511716"/>
            <a:ext cx="1826736" cy="398763"/>
          </a:xfrm>
          <a:prstGeom prst="rect">
            <a:avLst/>
          </a:prstGeom>
          <a:solidFill>
            <a:schemeClr val="bg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0" name="フローチャート: カード 29"/>
          <p:cNvSpPr/>
          <p:nvPr/>
        </p:nvSpPr>
        <p:spPr>
          <a:xfrm>
            <a:off x="4989710" y="5471742"/>
            <a:ext cx="326739" cy="286324"/>
          </a:xfrm>
          <a:prstGeom prst="flowChartPunchedCard">
            <a:avLst/>
          </a:prstGeom>
          <a:solidFill>
            <a:srgbClr val="FFAB83">
              <a:alpha val="85000"/>
            </a:srgb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latin typeface="MS PGothic" charset="-128"/>
                <a:ea typeface="MS PGothic" charset="-128"/>
                <a:cs typeface="MS PGothic" charset="-128"/>
              </a:rPr>
              <a:t>ID</a:t>
            </a:r>
            <a:endParaRPr kumimoji="1" lang="ja-JP" altLang="en-US" sz="1200" dirty="0">
              <a:solidFill>
                <a:schemeClr val="tx1"/>
              </a:solidFill>
              <a:latin typeface="MS PGothic" charset="-128"/>
              <a:ea typeface="MS PGothic" charset="-128"/>
              <a:cs typeface="MS PGothic" charset="-128"/>
            </a:endParaRPr>
          </a:p>
        </p:txBody>
      </p:sp>
      <p:sp>
        <p:nvSpPr>
          <p:cNvPr id="38" name="フローチャート: カード 37"/>
          <p:cNvSpPr/>
          <p:nvPr/>
        </p:nvSpPr>
        <p:spPr>
          <a:xfrm>
            <a:off x="2892240" y="5471742"/>
            <a:ext cx="251999" cy="288000"/>
          </a:xfrm>
          <a:prstGeom prst="flowChartPunchedCard">
            <a:avLst/>
          </a:prstGeom>
          <a:solidFill>
            <a:schemeClr val="accent2">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63187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par>
                          <p:cTn id="13" fill="hold">
                            <p:stCondLst>
                              <p:cond delay="500"/>
                            </p:stCondLst>
                            <p:childTnLst>
                              <p:par>
                                <p:cTn id="14" presetID="37" presetClass="path" presetSubtype="0" accel="50000" decel="50000" fill="hold" grpId="1" nodeType="afterEffect">
                                  <p:stCondLst>
                                    <p:cond delay="0"/>
                                  </p:stCondLst>
                                  <p:childTnLst>
                                    <p:animMotion origin="layout" path="M -1.94444E-6 1.11022E-16 L 0.02448 -0.04954 C 0.02969 -0.06065 0.0375 -0.06644 0.04549 -0.06644 C 0.05486 -0.06644 0.06233 -0.06065 0.06771 -0.04954 L 0.09306 1.11022E-16 " pathEditMode="relative" rAng="0" ptsTypes="AAAAA">
                                      <p:cBhvr>
                                        <p:cTn id="15" dur="1000" fill="hold"/>
                                        <p:tgtEl>
                                          <p:spTgt spid="27"/>
                                        </p:tgtEl>
                                        <p:attrNameLst>
                                          <p:attrName>ppt_x</p:attrName>
                                          <p:attrName>ppt_y</p:attrName>
                                        </p:attrNameLst>
                                      </p:cBhvr>
                                      <p:rCtr x="4653" y="-3333"/>
                                    </p:animMotion>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4"/>
                                        </p:tgtEl>
                                      </p:cBhvr>
                                    </p:animEffect>
                                    <p:set>
                                      <p:cBhvr>
                                        <p:cTn id="20" dur="1" fill="hold">
                                          <p:stCondLst>
                                            <p:cond delay="499"/>
                                          </p:stCondLst>
                                        </p:cTn>
                                        <p:tgtEl>
                                          <p:spTgt spid="24"/>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500"/>
                                        <p:tgtEl>
                                          <p:spTgt spid="30"/>
                                        </p:tgtEl>
                                      </p:cBhvr>
                                    </p:animEffect>
                                  </p:childTnLst>
                                </p:cTn>
                              </p:par>
                            </p:childTnLst>
                          </p:cTn>
                        </p:par>
                        <p:par>
                          <p:cTn id="30" fill="hold">
                            <p:stCondLst>
                              <p:cond delay="500"/>
                            </p:stCondLst>
                            <p:childTnLst>
                              <p:par>
                                <p:cTn id="31" presetID="37" presetClass="path" presetSubtype="0" accel="50000" decel="50000" fill="hold" grpId="1" nodeType="afterEffect">
                                  <p:stCondLst>
                                    <p:cond delay="0"/>
                                  </p:stCondLst>
                                  <p:childTnLst>
                                    <p:animMotion origin="layout" path="M -1.66667E-6 1.11022E-16 L 0.05886 -0.04954 C 0.07136 -0.06065 0.09011 -0.06644 0.10938 -0.06644 C 0.13177 -0.06644 0.14948 -0.06065 0.1625 -0.04954 L 0.22309 1.11022E-16 " pathEditMode="relative" rAng="0" ptsTypes="AAAAA">
                                      <p:cBhvr>
                                        <p:cTn id="32" dur="1000" fill="hold"/>
                                        <p:tgtEl>
                                          <p:spTgt spid="30"/>
                                        </p:tgtEl>
                                        <p:attrNameLst>
                                          <p:attrName>ppt_x</p:attrName>
                                          <p:attrName>ppt_y</p:attrName>
                                        </p:attrNameLst>
                                      </p:cBhvr>
                                      <p:rCtr x="11146" y="-3333"/>
                                    </p:animMotion>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500"/>
                                        <p:tgtEl>
                                          <p:spTgt spid="38"/>
                                        </p:tgtEl>
                                      </p:cBhvr>
                                    </p:animEffect>
                                  </p:childTnLst>
                                </p:cTn>
                              </p:par>
                              <p:par>
                                <p:cTn id="38" presetID="10" presetClass="exit" presetSubtype="0" fill="hold" grpId="1" nodeType="withEffect">
                                  <p:stCondLst>
                                    <p:cond delay="0"/>
                                  </p:stCondLst>
                                  <p:childTnLst>
                                    <p:animEffect transition="out" filter="fade">
                                      <p:cBhvr>
                                        <p:cTn id="39" dur="500"/>
                                        <p:tgtEl>
                                          <p:spTgt spid="28"/>
                                        </p:tgtEl>
                                      </p:cBhvr>
                                    </p:animEffect>
                                    <p:set>
                                      <p:cBhvr>
                                        <p:cTn id="40" dur="1" fill="hold">
                                          <p:stCondLst>
                                            <p:cond delay="499"/>
                                          </p:stCondLst>
                                        </p:cTn>
                                        <p:tgtEl>
                                          <p:spTgt spid="28"/>
                                        </p:tgtEl>
                                        <p:attrNameLst>
                                          <p:attrName>style.visibility</p:attrName>
                                        </p:attrNameLst>
                                      </p:cBhvr>
                                      <p:to>
                                        <p:strVal val="hidden"/>
                                      </p:to>
                                    </p:set>
                                  </p:childTnLst>
                                </p:cTn>
                              </p:par>
                            </p:childTnLst>
                          </p:cTn>
                        </p:par>
                        <p:par>
                          <p:cTn id="41" fill="hold">
                            <p:stCondLst>
                              <p:cond delay="500"/>
                            </p:stCondLst>
                            <p:childTnLst>
                              <p:par>
                                <p:cTn id="42" presetID="37" presetClass="path" presetSubtype="0" accel="50000" decel="50000" fill="hold" grpId="1" nodeType="afterEffect">
                                  <p:stCondLst>
                                    <p:cond delay="500"/>
                                  </p:stCondLst>
                                  <p:childTnLst>
                                    <p:animMotion origin="layout" path="M -4.72222E-6 1.11022E-16 L 0.12952 -0.04792 C 0.1566 -0.0588 0.19723 -0.06435 0.24011 -0.06435 C 0.28907 -0.06435 0.32761 -0.0588 0.35469 -0.04792 L 0.48577 1.11022E-16 " pathEditMode="relative" rAng="0" ptsTypes="AAAAA">
                                      <p:cBhvr>
                                        <p:cTn id="43" dur="1000" fill="hold"/>
                                        <p:tgtEl>
                                          <p:spTgt spid="38"/>
                                        </p:tgtEl>
                                        <p:attrNameLst>
                                          <p:attrName>ppt_x</p:attrName>
                                          <p:attrName>ppt_y</p:attrName>
                                        </p:attrNameLst>
                                      </p:cBhvr>
                                      <p:rCtr x="24288" y="-32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7" grpId="0" animBg="1"/>
      <p:bldP spid="27" grpId="1" animBg="1"/>
      <p:bldP spid="28" grpId="0" animBg="1"/>
      <p:bldP spid="28" grpId="1" animBg="1"/>
      <p:bldP spid="30" grpId="0" animBg="1"/>
      <p:bldP spid="30" grpId="1" animBg="1"/>
      <p:bldP spid="38" grpId="0" animBg="1"/>
      <p:bldP spid="3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4600824" y="4828938"/>
            <a:ext cx="3240124" cy="181284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4" name="テキスト ボックス 43"/>
          <p:cNvSpPr txBox="1"/>
          <p:nvPr/>
        </p:nvSpPr>
        <p:spPr>
          <a:xfrm>
            <a:off x="5647624" y="4446325"/>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48" name="右矢印 47"/>
          <p:cNvSpPr/>
          <p:nvPr/>
        </p:nvSpPr>
        <p:spPr>
          <a:xfrm>
            <a:off x="2999979" y="5746048"/>
            <a:ext cx="1547928" cy="72626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tx1"/>
                </a:solidFill>
                <a:latin typeface="MS PGothic" charset="-128"/>
                <a:ea typeface="MS PGothic" charset="-128"/>
                <a:cs typeface="MS PGothic" charset="-128"/>
              </a:rPr>
              <a:t>コマンド</a:t>
            </a:r>
            <a:endParaRPr lang="ja-JP" altLang="en-US" dirty="0">
              <a:solidFill>
                <a:schemeClr val="tx1"/>
              </a:solidFill>
              <a:latin typeface="MS PGothic" charset="-128"/>
              <a:ea typeface="MS PGothic" charset="-128"/>
              <a:cs typeface="MS PGothic" charset="-128"/>
            </a:endParaRPr>
          </a:p>
        </p:txBody>
      </p:sp>
      <p:sp>
        <p:nvSpPr>
          <p:cNvPr id="2" name="Title 1"/>
          <p:cNvSpPr>
            <a:spLocks noGrp="1"/>
          </p:cNvSpPr>
          <p:nvPr>
            <p:ph type="title"/>
          </p:nvPr>
        </p:nvSpPr>
        <p:spPr/>
        <p:txBody>
          <a:bodyPr/>
          <a:lstStyle/>
          <a:p>
            <a:r>
              <a:rPr lang="ja-JP" altLang="en-US" dirty="0"/>
              <a:t>チェックポイント</a:t>
            </a:r>
            <a:r>
              <a:rPr lang="en-US" altLang="ja-JP" dirty="0"/>
              <a:t> </a:t>
            </a:r>
            <a:r>
              <a:rPr lang="en-US" altLang="ja-JP" dirty="0">
                <a:solidFill>
                  <a:schemeClr val="tx1"/>
                </a:solidFill>
              </a:rPr>
              <a:t>(2/2)</a:t>
            </a:r>
            <a:endParaRPr lang="ja-JP" altLang="en-US" dirty="0">
              <a:solidFill>
                <a:schemeClr val="tx1"/>
              </a:solidFill>
            </a:endParaRPr>
          </a:p>
        </p:txBody>
      </p:sp>
      <p:sp>
        <p:nvSpPr>
          <p:cNvPr id="6" name="コンテンツ プレースホルダー 5"/>
          <p:cNvSpPr>
            <a:spLocks noGrp="1"/>
          </p:cNvSpPr>
          <p:nvPr>
            <p:ph idx="1"/>
          </p:nvPr>
        </p:nvSpPr>
        <p:spPr>
          <a:xfrm>
            <a:off x="855408" y="1371600"/>
            <a:ext cx="7875637" cy="2841802"/>
          </a:xfrm>
        </p:spPr>
        <p:txBody>
          <a:bodyPr/>
          <a:lstStyle/>
          <a:p>
            <a:r>
              <a:rPr lang="ja-JP" altLang="en-US" dirty="0">
                <a:solidFill>
                  <a:schemeClr val="tx1"/>
                </a:solidFill>
              </a:rPr>
              <a:t>メインホストからサブホストにコマンドを送信</a:t>
            </a:r>
            <a:endParaRPr lang="en-US" altLang="ja-JP" dirty="0">
              <a:solidFill>
                <a:schemeClr val="tx1"/>
              </a:solidFill>
            </a:endParaRPr>
          </a:p>
          <a:p>
            <a:pPr lvl="1"/>
            <a:r>
              <a:rPr lang="ja-JP" altLang="en-US" dirty="0">
                <a:solidFill>
                  <a:schemeClr val="tx1"/>
                </a:solidFill>
              </a:rPr>
              <a:t>サブホストでのチェックポイント完了を待ち、</a:t>
            </a:r>
            <a:r>
              <a:rPr lang="en-US" altLang="ja-JP" dirty="0">
                <a:solidFill>
                  <a:schemeClr val="tx1"/>
                </a:solidFill>
              </a:rPr>
              <a:t>VM</a:t>
            </a:r>
            <a:r>
              <a:rPr lang="ja-JP" altLang="en-US" dirty="0">
                <a:solidFill>
                  <a:schemeClr val="tx1"/>
                </a:solidFill>
              </a:rPr>
              <a:t>を再開</a:t>
            </a:r>
          </a:p>
          <a:p>
            <a:r>
              <a:rPr lang="ja-JP" altLang="en-US" dirty="0">
                <a:solidFill>
                  <a:schemeClr val="tx1"/>
                </a:solidFill>
              </a:rPr>
              <a:t>サブホストはサブホストにある</a:t>
            </a:r>
            <a:r>
              <a:rPr lang="en-US" altLang="ja-JP" dirty="0" smtClean="0">
                <a:solidFill>
                  <a:schemeClr val="tx1"/>
                </a:solidFill>
              </a:rPr>
              <a:t>VM</a:t>
            </a:r>
            <a:r>
              <a:rPr lang="ja-JP" altLang="en-US" dirty="0" smtClean="0">
                <a:solidFill>
                  <a:schemeClr val="tx1"/>
                </a:solidFill>
              </a:rPr>
              <a:t>のメモリを</a:t>
            </a:r>
            <a:r>
              <a:rPr lang="ja-JP" altLang="en-US" dirty="0">
                <a:solidFill>
                  <a:schemeClr val="tx1"/>
                </a:solidFill>
              </a:rPr>
              <a:t>ディスクに保存</a:t>
            </a:r>
            <a:endParaRPr lang="en-US" altLang="ja-JP" dirty="0">
              <a:solidFill>
                <a:schemeClr val="tx1"/>
              </a:solidFill>
            </a:endParaRPr>
          </a:p>
          <a:p>
            <a:pPr lvl="1"/>
            <a:r>
              <a:rPr lang="ja-JP" altLang="en-US" dirty="0">
                <a:solidFill>
                  <a:schemeClr val="tx1"/>
                </a:solidFill>
              </a:rPr>
              <a:t>ページ・サブテーブルを参照</a:t>
            </a:r>
            <a:endParaRPr lang="en-US" altLang="ja-JP" dirty="0">
              <a:solidFill>
                <a:schemeClr val="tx1"/>
              </a:solidFill>
            </a:endParaRPr>
          </a:p>
          <a:p>
            <a:pPr lvl="2"/>
            <a:r>
              <a:rPr lang="ja-JP" altLang="en-US" dirty="0">
                <a:solidFill>
                  <a:schemeClr val="tx1"/>
                </a:solidFill>
              </a:rPr>
              <a:t>サブホストにあるメモリを管理する</a:t>
            </a:r>
            <a:r>
              <a:rPr lang="ja-JP" altLang="en-US" dirty="0" smtClean="0">
                <a:solidFill>
                  <a:schemeClr val="tx1"/>
                </a:solidFill>
              </a:rPr>
              <a:t>テーブル</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9</a:t>
            </a:fld>
            <a:endParaRPr lang="ja-JP" altLang="en-US" dirty="0"/>
          </a:p>
        </p:txBody>
      </p:sp>
      <p:sp>
        <p:nvSpPr>
          <p:cNvPr id="19" name="角丸四角形 18"/>
          <p:cNvSpPr/>
          <p:nvPr/>
        </p:nvSpPr>
        <p:spPr>
          <a:xfrm>
            <a:off x="850536" y="5134763"/>
            <a:ext cx="2094379" cy="137883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テキスト ボックス 20"/>
          <p:cNvSpPr txBox="1"/>
          <p:nvPr/>
        </p:nvSpPr>
        <p:spPr>
          <a:xfrm>
            <a:off x="1241936" y="4446325"/>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22" name="角丸四角形 21"/>
          <p:cNvSpPr/>
          <p:nvPr/>
        </p:nvSpPr>
        <p:spPr>
          <a:xfrm>
            <a:off x="1796994" y="5458520"/>
            <a:ext cx="976760"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sp>
        <p:nvSpPr>
          <p:cNvPr id="23" name="角丸四角形 22"/>
          <p:cNvSpPr/>
          <p:nvPr/>
        </p:nvSpPr>
        <p:spPr>
          <a:xfrm>
            <a:off x="1011150" y="5459723"/>
            <a:ext cx="725351" cy="78326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p>
          <a:p>
            <a:pPr algn="ctr"/>
            <a:r>
              <a:rPr lang="ja-JP" altLang="en-US" dirty="0">
                <a:solidFill>
                  <a:schemeClr val="tx1"/>
                </a:solidFill>
                <a:latin typeface="MS PGothic" charset="-128"/>
                <a:ea typeface="MS PGothic" charset="-128"/>
                <a:cs typeface="MS PGothic" charset="-128"/>
              </a:rPr>
              <a:t>本体</a:t>
            </a:r>
            <a:endParaRPr lang="en-US" altLang="ja-JP" dirty="0">
              <a:solidFill>
                <a:schemeClr val="tx1"/>
              </a:solidFill>
              <a:latin typeface="MS PGothic" charset="-128"/>
              <a:ea typeface="MS PGothic" charset="-128"/>
              <a:cs typeface="MS PGothic" charset="-128"/>
            </a:endParaRPr>
          </a:p>
        </p:txBody>
      </p:sp>
      <p:sp>
        <p:nvSpPr>
          <p:cNvPr id="37" name="右矢印 36"/>
          <p:cNvSpPr/>
          <p:nvPr/>
        </p:nvSpPr>
        <p:spPr>
          <a:xfrm flipH="1">
            <a:off x="2975715" y="5141511"/>
            <a:ext cx="1572192" cy="739361"/>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S PGothic" charset="-128"/>
                <a:ea typeface="MS PGothic" charset="-128"/>
                <a:cs typeface="MS PGothic" charset="-128"/>
              </a:rPr>
              <a:t>完了通知</a:t>
            </a:r>
            <a:endParaRPr lang="ja-JP" altLang="en-US" dirty="0">
              <a:solidFill>
                <a:schemeClr val="tx1"/>
              </a:solidFill>
              <a:latin typeface="MS PGothic" charset="-128"/>
              <a:ea typeface="MS PGothic" charset="-128"/>
              <a:cs typeface="MS PGothic" charset="-128"/>
            </a:endParaRPr>
          </a:p>
        </p:txBody>
      </p:sp>
      <p:sp>
        <p:nvSpPr>
          <p:cNvPr id="26" name="角丸四角形 25"/>
          <p:cNvSpPr/>
          <p:nvPr/>
        </p:nvSpPr>
        <p:spPr>
          <a:xfrm>
            <a:off x="6763207" y="5551452"/>
            <a:ext cx="976760" cy="78077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lang="en-US" altLang="ja-JP" dirty="0">
              <a:solidFill>
                <a:schemeClr val="tx1"/>
              </a:solidFill>
              <a:latin typeface="MS PGothic" charset="-128"/>
              <a:ea typeface="MS PGothic" charset="-128"/>
              <a:cs typeface="MS PGothic" charset="-128"/>
            </a:endParaRPr>
          </a:p>
          <a:p>
            <a:pPr algn="ctr"/>
            <a:r>
              <a:rPr lang="en-US" altLang="ja-JP" dirty="0">
                <a:solidFill>
                  <a:schemeClr val="tx1"/>
                </a:solidFill>
                <a:latin typeface="MS PGothic" charset="-128"/>
                <a:ea typeface="MS PGothic" charset="-128"/>
                <a:cs typeface="MS PGothic" charset="-128"/>
              </a:rPr>
              <a:t>6TB</a:t>
            </a:r>
          </a:p>
        </p:txBody>
      </p:sp>
      <p:graphicFrame>
        <p:nvGraphicFramePr>
          <p:cNvPr id="27" name="表 26"/>
          <p:cNvGraphicFramePr>
            <a:graphicFrameLocks noGrp="1"/>
          </p:cNvGraphicFramePr>
          <p:nvPr>
            <p:extLst>
              <p:ext uri="{D42A27DB-BD31-4B8C-83A1-F6EECF244321}">
                <p14:modId xmlns:p14="http://schemas.microsoft.com/office/powerpoint/2010/main" val="859897786"/>
              </p:ext>
            </p:extLst>
          </p:nvPr>
        </p:nvGraphicFramePr>
        <p:xfrm>
          <a:off x="4802230" y="5385578"/>
          <a:ext cx="1859997" cy="1112520"/>
        </p:xfrm>
        <a:graphic>
          <a:graphicData uri="http://schemas.openxmlformats.org/drawingml/2006/table">
            <a:tbl>
              <a:tblPr firstRow="1" bandRow="1">
                <a:tableStyleId>{5C22544A-7EE6-4342-B048-85BDC9FD1C3A}</a:tableStyleId>
              </a:tblPr>
              <a:tblGrid>
                <a:gridCol w="929005"/>
                <a:gridCol w="930992"/>
              </a:tblGrid>
              <a:tr h="370840">
                <a:tc>
                  <a:txBody>
                    <a:bodyPr/>
                    <a:lstStyle/>
                    <a:p>
                      <a:pPr algn="ctr"/>
                      <a:r>
                        <a:rPr kumimoji="1" lang="ja-JP" altLang="en-US" sz="1600" b="0" dirty="0" smtClean="0">
                          <a:solidFill>
                            <a:schemeClr val="tx1"/>
                          </a:solidFill>
                          <a:latin typeface="MS PGothic" charset="-128"/>
                          <a:ea typeface="MS PGothic" charset="-128"/>
                          <a:cs typeface="MS PGothic" charset="-128"/>
                        </a:rPr>
                        <a:t>ページ</a:t>
                      </a:r>
                      <a:r>
                        <a:rPr kumimoji="1" lang="en-US" altLang="ja-JP" sz="1600" b="0" dirty="0" smtClean="0">
                          <a:solidFill>
                            <a:schemeClr val="tx1"/>
                          </a:solidFill>
                          <a:latin typeface="MS PGothic" charset="-128"/>
                          <a:ea typeface="MS PGothic" charset="-128"/>
                          <a:cs typeface="MS PGothic" charset="-128"/>
                        </a:rPr>
                        <a:t>0</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b="0" dirty="0" smtClean="0">
                          <a:solidFill>
                            <a:schemeClr val="tx1"/>
                          </a:solidFill>
                          <a:latin typeface="MS PGothic" charset="-128"/>
                          <a:ea typeface="MS PGothic" charset="-128"/>
                          <a:cs typeface="MS PGothic" charset="-128"/>
                        </a:rPr>
                        <a:t>なし</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r>
                        <a:rPr kumimoji="1" lang="ja-JP" altLang="en-US" sz="1600" b="0" dirty="0" smtClean="0">
                          <a:solidFill>
                            <a:schemeClr val="tx1"/>
                          </a:solidFill>
                          <a:latin typeface="MS PGothic" charset="-128"/>
                          <a:ea typeface="MS PGothic" charset="-128"/>
                          <a:cs typeface="MS PGothic" charset="-128"/>
                        </a:rPr>
                        <a:t>ページ</a:t>
                      </a:r>
                      <a:r>
                        <a:rPr kumimoji="1" lang="en-US" altLang="ja-JP" sz="1600" b="0" dirty="0" smtClean="0">
                          <a:solidFill>
                            <a:schemeClr val="tx1"/>
                          </a:solidFill>
                          <a:latin typeface="MS PGothic" charset="-128"/>
                          <a:ea typeface="MS PGothic" charset="-128"/>
                          <a:cs typeface="MS PGothic" charset="-128"/>
                        </a:rPr>
                        <a:t>1</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r>
                        <a:rPr kumimoji="1" lang="ja-JP" altLang="en-US" sz="1600" b="0" dirty="0" smtClean="0">
                          <a:solidFill>
                            <a:schemeClr val="tx1"/>
                          </a:solidFill>
                          <a:latin typeface="MS PGothic" charset="-128"/>
                          <a:ea typeface="MS PGothic" charset="-128"/>
                          <a:cs typeface="MS PGothic" charset="-128"/>
                        </a:rPr>
                        <a:t>あり</a:t>
                      </a:r>
                      <a:endParaRPr kumimoji="1" lang="ja-JP" altLang="en-US" sz="16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r h="370840">
                <a:tc>
                  <a:txBody>
                    <a:bodyPr/>
                    <a:lstStyle/>
                    <a:p>
                      <a:pPr algn="ctr"/>
                      <a:endParaRPr kumimoji="1" lang="en-US" altLang="ja-JP" sz="1600" b="0" dirty="0" smtClean="0">
                        <a:solidFill>
                          <a:schemeClr val="tx1"/>
                        </a:solidFill>
                        <a:latin typeface="MS PGothic" charset="-128"/>
                        <a:ea typeface="MS PGothic" charset="-128"/>
                        <a:cs typeface="MS PGothic" charset="-128"/>
                      </a:endParaRPr>
                    </a:p>
                    <a:p>
                      <a:pPr algn="ctr"/>
                      <a:r>
                        <a:rPr kumimoji="1" lang="mr-IN" altLang="ja-JP" sz="1600" b="0" dirty="0" smtClean="0">
                          <a:solidFill>
                            <a:schemeClr val="tx1"/>
                          </a:solidFill>
                          <a:latin typeface="MS PGothic" charset="-128"/>
                          <a:ea typeface="MS PGothic" charset="-128"/>
                          <a:cs typeface="MS PGothic" charset="-128"/>
                        </a:rPr>
                        <a:t>…</a:t>
                      </a:r>
                      <a:endParaRPr kumimoji="1" lang="ja-JP" altLang="en-US" sz="1600" b="0" dirty="0">
                        <a:solidFill>
                          <a:schemeClr val="tx1"/>
                        </a:solidFill>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c>
                  <a:txBody>
                    <a:bodyPr/>
                    <a:lstStyle/>
                    <a:p>
                      <a:pPr algn="ctr"/>
                      <a:endParaRPr kumimoji="1" lang="en-US" altLang="ja-JP" sz="1600" b="0" dirty="0" smtClean="0">
                        <a:solidFill>
                          <a:schemeClr val="tx1"/>
                        </a:solidFill>
                        <a:latin typeface="MS PGothic" charset="-128"/>
                        <a:ea typeface="MS PGothic" charset="-128"/>
                        <a:cs typeface="MS PGothic" charset="-128"/>
                      </a:endParaRPr>
                    </a:p>
                    <a:p>
                      <a:pPr algn="ctr"/>
                      <a:r>
                        <a:rPr kumimoji="1" lang="mr-IN" altLang="ja-JP" sz="1600" b="0" dirty="0" smtClean="0">
                          <a:solidFill>
                            <a:schemeClr val="tx1"/>
                          </a:solidFill>
                          <a:latin typeface="MS PGothic" charset="-128"/>
                          <a:ea typeface="MS PGothic" charset="-128"/>
                          <a:cs typeface="MS PGothic" charset="-128"/>
                        </a:rPr>
                        <a:t>…</a:t>
                      </a:r>
                      <a:endParaRPr kumimoji="1" lang="en-US" altLang="ja-JP" sz="1600" b="0" dirty="0" smtClean="0">
                        <a:solidFill>
                          <a:schemeClr val="tx1"/>
                        </a:solidFill>
                        <a:latin typeface="MS PGothic" charset="-128"/>
                        <a:ea typeface="MS PGothic" charset="-128"/>
                        <a:cs typeface="MS PGothic"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B83"/>
                    </a:solidFill>
                  </a:tcPr>
                </a:tc>
              </a:tr>
            </a:tbl>
          </a:graphicData>
        </a:graphic>
      </p:graphicFrame>
      <p:sp>
        <p:nvSpPr>
          <p:cNvPr id="20" name="正方形/長方形 19"/>
          <p:cNvSpPr/>
          <p:nvPr/>
        </p:nvSpPr>
        <p:spPr>
          <a:xfrm flipV="1">
            <a:off x="4802230" y="5373226"/>
            <a:ext cx="1855143" cy="39876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0" name="円柱 29"/>
          <p:cNvSpPr/>
          <p:nvPr/>
        </p:nvSpPr>
        <p:spPr>
          <a:xfrm>
            <a:off x="7919793" y="5580943"/>
            <a:ext cx="1006050" cy="658348"/>
          </a:xfrm>
          <a:prstGeom prst="can">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S PGothic" charset="-128"/>
                <a:ea typeface="MS PGothic" charset="-128"/>
                <a:cs typeface="MS PGothic" charset="-128"/>
              </a:rPr>
              <a:t>ディスク</a:t>
            </a:r>
            <a:endParaRPr kumimoji="1" lang="ja-JP" altLang="en-US" dirty="0">
              <a:solidFill>
                <a:schemeClr val="tx1"/>
              </a:solidFill>
              <a:latin typeface="MS PGothic" charset="-128"/>
              <a:ea typeface="MS PGothic" charset="-128"/>
              <a:cs typeface="MS PGothic" charset="-128"/>
            </a:endParaRPr>
          </a:p>
        </p:txBody>
      </p:sp>
      <p:sp>
        <p:nvSpPr>
          <p:cNvPr id="3" name="テキスト ボックス 2"/>
          <p:cNvSpPr txBox="1"/>
          <p:nvPr/>
        </p:nvSpPr>
        <p:spPr>
          <a:xfrm>
            <a:off x="5143723" y="4888977"/>
            <a:ext cx="1192955" cy="523220"/>
          </a:xfrm>
          <a:prstGeom prst="rect">
            <a:avLst/>
          </a:prstGeom>
          <a:noFill/>
        </p:spPr>
        <p:txBody>
          <a:bodyPr wrap="none" rtlCol="0">
            <a:spAutoFit/>
          </a:bodyPr>
          <a:lstStyle/>
          <a:p>
            <a:pPr algn="ctr"/>
            <a:r>
              <a:rPr lang="ja-JP" altLang="en-US" sz="1400" dirty="0">
                <a:latin typeface="MS PGothic" charset="-128"/>
                <a:ea typeface="MS PGothic" charset="-128"/>
                <a:cs typeface="MS PGothic" charset="-128"/>
              </a:rPr>
              <a:t>ページ・</a:t>
            </a:r>
            <a:endParaRPr lang="en-US" altLang="ja-JP" sz="1400" dirty="0">
              <a:latin typeface="MS PGothic" charset="-128"/>
              <a:ea typeface="MS PGothic" charset="-128"/>
              <a:cs typeface="MS PGothic" charset="-128"/>
            </a:endParaRPr>
          </a:p>
          <a:p>
            <a:pPr algn="ctr"/>
            <a:r>
              <a:rPr lang="ja-JP" altLang="en-US" sz="1400" dirty="0" smtClean="0">
                <a:latin typeface="MS PGothic" charset="-128"/>
                <a:ea typeface="MS PGothic" charset="-128"/>
                <a:cs typeface="MS PGothic" charset="-128"/>
              </a:rPr>
              <a:t>サブテーブル</a:t>
            </a:r>
            <a:endParaRPr lang="ja-JP" altLang="en-US" sz="1400" dirty="0">
              <a:latin typeface="MS PGothic" charset="-128"/>
              <a:ea typeface="MS PGothic" charset="-128"/>
              <a:cs typeface="MS PGothic" charset="-128"/>
            </a:endParaRPr>
          </a:p>
        </p:txBody>
      </p:sp>
      <p:sp>
        <p:nvSpPr>
          <p:cNvPr id="38" name="正方形/長方形 37"/>
          <p:cNvSpPr/>
          <p:nvPr/>
        </p:nvSpPr>
        <p:spPr>
          <a:xfrm flipV="1">
            <a:off x="4802230" y="5726699"/>
            <a:ext cx="1855143" cy="39876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43" name="フローチャート: カード 42"/>
          <p:cNvSpPr/>
          <p:nvPr/>
        </p:nvSpPr>
        <p:spPr>
          <a:xfrm>
            <a:off x="7397728" y="5836672"/>
            <a:ext cx="253525" cy="286837"/>
          </a:xfrm>
          <a:prstGeom prst="flowChartPunchedCard">
            <a:avLst/>
          </a:prstGeom>
          <a:solidFill>
            <a:schemeClr val="accent6">
              <a:lumMod val="60000"/>
              <a:lumOff val="40000"/>
              <a:alpha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66004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0"/>
                                        </p:tgtEl>
                                      </p:cBhvr>
                                    </p:animEffect>
                                    <p:set>
                                      <p:cBhvr>
                                        <p:cTn id="17" dur="1" fill="hold">
                                          <p:stCondLst>
                                            <p:cond delay="499"/>
                                          </p:stCondLst>
                                        </p:cTn>
                                        <p:tgtEl>
                                          <p:spTgt spid="2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fade">
                                      <p:cBhvr>
                                        <p:cTn id="27" dur="500"/>
                                        <p:tgtEl>
                                          <p:spTgt spid="43"/>
                                        </p:tgtEl>
                                      </p:cBhvr>
                                    </p:animEffect>
                                  </p:childTnLst>
                                </p:cTn>
                              </p:par>
                            </p:childTnLst>
                          </p:cTn>
                        </p:par>
                        <p:par>
                          <p:cTn id="28" fill="hold">
                            <p:stCondLst>
                              <p:cond delay="500"/>
                            </p:stCondLst>
                            <p:childTnLst>
                              <p:par>
                                <p:cTn id="29" presetID="37" presetClass="path" presetSubtype="0" accel="50000" decel="50000" fill="hold" grpId="1" nodeType="afterEffect">
                                  <p:stCondLst>
                                    <p:cond delay="0"/>
                                  </p:stCondLst>
                                  <p:childTnLst>
                                    <p:animMotion origin="layout" path="M 3.33333E-6 -7.40741E-7 L 0.02882 -0.04954 C 0.03489 -0.06065 0.04409 -0.06643 0.05347 -0.06643 C 0.06441 -0.06643 0.07309 -0.06065 0.07951 -0.04954 L 0.10902 -7.40741E-7 " pathEditMode="relative" rAng="0" ptsTypes="AAAAA">
                                      <p:cBhvr>
                                        <p:cTn id="30" dur="1000" fill="hold"/>
                                        <p:tgtEl>
                                          <p:spTgt spid="43"/>
                                        </p:tgtEl>
                                        <p:attrNameLst>
                                          <p:attrName>ppt_x</p:attrName>
                                          <p:attrName>ppt_y</p:attrName>
                                        </p:attrNameLst>
                                      </p:cBhvr>
                                      <p:rCtr x="5451" y="-3333"/>
                                    </p:animMotion>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38"/>
                                        </p:tgtEl>
                                      </p:cBhvr>
                                    </p:animEffect>
                                    <p:set>
                                      <p:cBhvr>
                                        <p:cTn id="35" dur="1" fill="hold">
                                          <p:stCondLst>
                                            <p:cond delay="499"/>
                                          </p:stCondLst>
                                        </p:cTn>
                                        <p:tgtEl>
                                          <p:spTgt spid="38"/>
                                        </p:tgtEl>
                                        <p:attrNameLst>
                                          <p:attrName>style.visibility</p:attrName>
                                        </p:attrNameLst>
                                      </p:cBhvr>
                                      <p:to>
                                        <p:strVal val="hidden"/>
                                      </p:to>
                                    </p:set>
                                  </p:childTnLst>
                                </p:cTn>
                              </p:par>
                            </p:childTnLst>
                          </p:cTn>
                        </p:par>
                        <p:par>
                          <p:cTn id="36" fill="hold">
                            <p:stCondLst>
                              <p:cond delay="500"/>
                            </p:stCondLst>
                            <p:childTnLst>
                              <p:par>
                                <p:cTn id="37" presetID="10" presetClass="entr" presetSubtype="0" fill="hold" grpId="0" nodeType="afterEffect">
                                  <p:stCondLst>
                                    <p:cond delay="50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500"/>
                                        <p:tgtEl>
                                          <p:spTgt spid="37"/>
                                        </p:tgtEl>
                                      </p:cBhvr>
                                    </p:animEffect>
                                  </p:childTnLst>
                                </p:cTn>
                              </p:par>
                            </p:childTnLst>
                          </p:cTn>
                        </p:par>
                        <p:par>
                          <p:cTn id="40" fill="hold">
                            <p:stCondLst>
                              <p:cond delay="1500"/>
                            </p:stCondLst>
                            <p:childTnLst>
                              <p:par>
                                <p:cTn id="41" presetID="10" presetClass="entr" presetSubtype="0"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500"/>
                                        <p:tgtEl>
                                          <p:spTgt spid="2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22" grpId="0" animBg="1"/>
      <p:bldP spid="23" grpId="0" animBg="1"/>
      <p:bldP spid="37" grpId="0" animBg="1"/>
      <p:bldP spid="20" grpId="0" animBg="1"/>
      <p:bldP spid="20" grpId="1" animBg="1"/>
      <p:bldP spid="38" grpId="0" animBg="1"/>
      <p:bldP spid="38" grpId="1" animBg="1"/>
      <p:bldP spid="43" grpId="0" animBg="1"/>
      <p:bldP spid="43" grpId="1" animBg="1"/>
    </p:bldLst>
  </p:timing>
</p:sld>
</file>

<file path=ppt/theme/theme1.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a:ea typeface=""/>
        <a:cs typeface=""/>
      </a:majorFont>
      <a:minorFont>
        <a:latin typeface="Franklin Gothic Book"/>
        <a:ea typeface=""/>
        <a:cs typeface=""/>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kumimoji="1">
            <a:solidFill>
              <a:srgbClr val="FF0000"/>
            </a:solidFill>
            <a:latin typeface="MS PGothic" charset="-128"/>
            <a:ea typeface="MS PGothic" charset="-128"/>
            <a:cs typeface="MS PGothic"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5510</TotalTime>
  <Words>1523</Words>
  <Application>Microsoft Macintosh PowerPoint</Application>
  <PresentationFormat>画面に合わせる (4:3)</PresentationFormat>
  <Paragraphs>324</Paragraphs>
  <Slides>17</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Calibri</vt:lpstr>
      <vt:lpstr>Franklin Gothic Book</vt:lpstr>
      <vt:lpstr>MS PGothic</vt:lpstr>
      <vt:lpstr>ＭＳ Ｐゴシック</vt:lpstr>
      <vt:lpstr>Yu Gothic</vt:lpstr>
      <vt:lpstr>トリミング</vt:lpstr>
      <vt:lpstr>複数ホストにまたがって動作する仮想マシンの障害対策</vt:lpstr>
      <vt:lpstr>大容量メモリを持つVM</vt:lpstr>
      <vt:lpstr>分割マイグレーション  [Suetake+ CLOUD'18]</vt:lpstr>
      <vt:lpstr>分割メモリVM</vt:lpstr>
      <vt:lpstr>ホストの障害対策</vt:lpstr>
      <vt:lpstr>従来手法を用いる問題点</vt:lpstr>
      <vt:lpstr>提案：D-CRES</vt:lpstr>
      <vt:lpstr>チェックポイント (1/2)</vt:lpstr>
      <vt:lpstr>チェックポイント (2/2)</vt:lpstr>
      <vt:lpstr>リストア (1/2)</vt:lpstr>
      <vt:lpstr>リストア (2/2)</vt:lpstr>
      <vt:lpstr>実験</vt:lpstr>
      <vt:lpstr>従来手法との比較</vt:lpstr>
      <vt:lpstr>メモリ分割比の影響</vt:lpstr>
      <vt:lpstr>関連研究</vt:lpstr>
      <vt:lpstr>まとめ</vt:lpstr>
      <vt:lpstr>PowerPoint プレゼンテーション</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複数ホストにまたがるVMの障害対策</dc:title>
  <dc:creator>tokito</dc:creator>
  <cp:lastModifiedBy>Microsoft Office ユーザー</cp:lastModifiedBy>
  <cp:revision>247</cp:revision>
  <cp:lastPrinted>2019-02-21T04:57:35Z</cp:lastPrinted>
  <dcterms:modified xsi:type="dcterms:W3CDTF">2019-02-21T22:26:09Z</dcterms:modified>
</cp:coreProperties>
</file>