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ja-JP"/>
    </a:defPPr>
    <a:lvl1pPr marL="0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1pPr>
    <a:lvl2pPr marL="2087901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2pPr>
    <a:lvl3pPr marL="4175802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3pPr>
    <a:lvl4pPr marL="6263704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4pPr>
    <a:lvl5pPr marL="8351605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5pPr>
    <a:lvl6pPr marL="10439506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6pPr>
    <a:lvl7pPr marL="12527408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7pPr>
    <a:lvl8pPr marL="14615309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8pPr>
    <a:lvl9pPr marL="16703211" algn="l" defTabSz="2087901" rtl="0" eaLnBrk="1" latinLnBrk="0" hangingPunct="1">
      <a:defRPr kumimoji="1" sz="82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5B1"/>
    <a:srgbClr val="D99694"/>
    <a:srgbClr val="FCD5B5"/>
    <a:srgbClr val="88D26D"/>
    <a:srgbClr val="7BD291"/>
    <a:srgbClr val="75C689"/>
    <a:srgbClr val="65AD77"/>
    <a:srgbClr val="AD9BBF"/>
    <a:srgbClr val="829DBB"/>
    <a:srgbClr val="B4C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7"/>
    <p:restoredTop sz="94599"/>
  </p:normalViewPr>
  <p:slideViewPr>
    <p:cSldViewPr snapToGrid="0" snapToObjects="1">
      <p:cViewPr>
        <p:scale>
          <a:sx n="39" d="100"/>
          <a:sy n="39" d="100"/>
        </p:scale>
        <p:origin x="880" y="-2936"/>
      </p:cViewPr>
      <p:guideLst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18FF1-7CD6-1643-AE35-4D8E597CDC45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C8E1C-72B5-B646-8888-227BD4F59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2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1pPr>
    <a:lvl2pPr marL="2087901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2pPr>
    <a:lvl3pPr marL="4175802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3pPr>
    <a:lvl4pPr marL="6263704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4pPr>
    <a:lvl5pPr marL="8351605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5pPr>
    <a:lvl6pPr marL="10439506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6pPr>
    <a:lvl7pPr marL="12527408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7pPr>
    <a:lvl8pPr marL="14615309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8pPr>
    <a:lvl9pPr marL="16703211" algn="l" defTabSz="2087901" rtl="0" eaLnBrk="1" latinLnBrk="0" hangingPunct="1">
      <a:defRPr kumimoji="1" sz="5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C8E1C-72B5-B646-8888-227BD4F59B9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816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50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4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1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8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4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10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03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949529" y="1714140"/>
            <a:ext cx="6811923" cy="3652191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513761" y="1714140"/>
            <a:ext cx="19931182" cy="3652191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5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1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533" y="27505385"/>
            <a:ext cx="25733931" cy="8501303"/>
          </a:xfrm>
        </p:spPr>
        <p:txBody>
          <a:bodyPr anchor="t"/>
          <a:lstStyle>
            <a:lvl1pPr algn="l">
              <a:defRPr sz="1823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391533" y="18142064"/>
            <a:ext cx="25733931" cy="9363321"/>
          </a:xfrm>
        </p:spPr>
        <p:txBody>
          <a:bodyPr anchor="b"/>
          <a:lstStyle>
            <a:lvl1pPr marL="0" indent="0">
              <a:buNone/>
              <a:defRPr sz="9190">
                <a:solidFill>
                  <a:schemeClr val="tx1">
                    <a:tint val="75000"/>
                  </a:schemeClr>
                </a:solidFill>
              </a:defRPr>
            </a:lvl1pPr>
            <a:lvl2pPr marL="2086868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3736" indent="0">
              <a:buNone/>
              <a:defRPr sz="7352">
                <a:solidFill>
                  <a:schemeClr val="tx1">
                    <a:tint val="75000"/>
                  </a:schemeClr>
                </a:solidFill>
              </a:defRPr>
            </a:lvl3pPr>
            <a:lvl4pPr marL="6260605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4pPr>
            <a:lvl5pPr marL="8347472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5pPr>
            <a:lvl6pPr marL="10434340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6pPr>
            <a:lvl7pPr marL="12521208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7pPr>
            <a:lvl8pPr marL="14608076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8pPr>
            <a:lvl9pPr marL="16694945" indent="0">
              <a:buNone/>
              <a:defRPr sz="6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47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513760" y="9987549"/>
            <a:ext cx="13371552" cy="28248505"/>
          </a:xfrm>
        </p:spPr>
        <p:txBody>
          <a:bodyPr/>
          <a:lstStyle>
            <a:lvl1pPr>
              <a:defRPr sz="12724"/>
            </a:lvl1pPr>
            <a:lvl2pPr>
              <a:defRPr sz="10886"/>
            </a:lvl2pPr>
            <a:lvl3pPr>
              <a:defRPr sz="919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389901" y="9987549"/>
            <a:ext cx="13371552" cy="28248505"/>
          </a:xfrm>
        </p:spPr>
        <p:txBody>
          <a:bodyPr/>
          <a:lstStyle>
            <a:lvl1pPr>
              <a:defRPr sz="12724"/>
            </a:lvl1pPr>
            <a:lvl2pPr>
              <a:defRPr sz="10886"/>
            </a:lvl2pPr>
            <a:lvl3pPr>
              <a:defRPr sz="919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01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761" y="9581308"/>
            <a:ext cx="13376810" cy="3993034"/>
          </a:xfrm>
        </p:spPr>
        <p:txBody>
          <a:bodyPr anchor="b"/>
          <a:lstStyle>
            <a:lvl1pPr marL="0" indent="0">
              <a:buNone/>
              <a:defRPr sz="10886" b="1"/>
            </a:lvl1pPr>
            <a:lvl2pPr marL="2086868" indent="0">
              <a:buNone/>
              <a:defRPr sz="9190" b="1"/>
            </a:lvl2pPr>
            <a:lvl3pPr marL="4173736" indent="0">
              <a:buNone/>
              <a:defRPr sz="8200" b="1"/>
            </a:lvl3pPr>
            <a:lvl4pPr marL="6260605" indent="0">
              <a:buNone/>
              <a:defRPr sz="7352" b="1"/>
            </a:lvl4pPr>
            <a:lvl5pPr marL="8347472" indent="0">
              <a:buNone/>
              <a:defRPr sz="7352" b="1"/>
            </a:lvl5pPr>
            <a:lvl6pPr marL="10434340" indent="0">
              <a:buNone/>
              <a:defRPr sz="7352" b="1"/>
            </a:lvl6pPr>
            <a:lvl7pPr marL="12521208" indent="0">
              <a:buNone/>
              <a:defRPr sz="7352" b="1"/>
            </a:lvl7pPr>
            <a:lvl8pPr marL="14608076" indent="0">
              <a:buNone/>
              <a:defRPr sz="7352" b="1"/>
            </a:lvl8pPr>
            <a:lvl9pPr marL="16694945" indent="0">
              <a:buNone/>
              <a:defRPr sz="735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13761" y="13574341"/>
            <a:ext cx="13376810" cy="24661708"/>
          </a:xfrm>
        </p:spPr>
        <p:txBody>
          <a:bodyPr/>
          <a:lstStyle>
            <a:lvl1pPr>
              <a:defRPr sz="10886"/>
            </a:lvl1pPr>
            <a:lvl2pPr>
              <a:defRPr sz="9190"/>
            </a:lvl2pPr>
            <a:lvl3pPr>
              <a:defRPr sz="8200"/>
            </a:lvl3pPr>
            <a:lvl4pPr>
              <a:defRPr sz="7352"/>
            </a:lvl4pPr>
            <a:lvl5pPr>
              <a:defRPr sz="7352"/>
            </a:lvl5pPr>
            <a:lvl6pPr>
              <a:defRPr sz="7352"/>
            </a:lvl6pPr>
            <a:lvl7pPr>
              <a:defRPr sz="7352"/>
            </a:lvl7pPr>
            <a:lvl8pPr>
              <a:defRPr sz="7352"/>
            </a:lvl8pPr>
            <a:lvl9pPr>
              <a:defRPr sz="735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379390" y="9581308"/>
            <a:ext cx="13382065" cy="3993034"/>
          </a:xfrm>
        </p:spPr>
        <p:txBody>
          <a:bodyPr anchor="b"/>
          <a:lstStyle>
            <a:lvl1pPr marL="0" indent="0">
              <a:buNone/>
              <a:defRPr sz="10886" b="1"/>
            </a:lvl1pPr>
            <a:lvl2pPr marL="2086868" indent="0">
              <a:buNone/>
              <a:defRPr sz="9190" b="1"/>
            </a:lvl2pPr>
            <a:lvl3pPr marL="4173736" indent="0">
              <a:buNone/>
              <a:defRPr sz="8200" b="1"/>
            </a:lvl3pPr>
            <a:lvl4pPr marL="6260605" indent="0">
              <a:buNone/>
              <a:defRPr sz="7352" b="1"/>
            </a:lvl4pPr>
            <a:lvl5pPr marL="8347472" indent="0">
              <a:buNone/>
              <a:defRPr sz="7352" b="1"/>
            </a:lvl5pPr>
            <a:lvl6pPr marL="10434340" indent="0">
              <a:buNone/>
              <a:defRPr sz="7352" b="1"/>
            </a:lvl6pPr>
            <a:lvl7pPr marL="12521208" indent="0">
              <a:buNone/>
              <a:defRPr sz="7352" b="1"/>
            </a:lvl7pPr>
            <a:lvl8pPr marL="14608076" indent="0">
              <a:buNone/>
              <a:defRPr sz="7352" b="1"/>
            </a:lvl8pPr>
            <a:lvl9pPr marL="16694945" indent="0">
              <a:buNone/>
              <a:defRPr sz="735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5379390" y="13574341"/>
            <a:ext cx="13382065" cy="24661708"/>
          </a:xfrm>
        </p:spPr>
        <p:txBody>
          <a:bodyPr/>
          <a:lstStyle>
            <a:lvl1pPr>
              <a:defRPr sz="10886"/>
            </a:lvl1pPr>
            <a:lvl2pPr>
              <a:defRPr sz="9190"/>
            </a:lvl2pPr>
            <a:lvl3pPr>
              <a:defRPr sz="8200"/>
            </a:lvl3pPr>
            <a:lvl4pPr>
              <a:defRPr sz="7352"/>
            </a:lvl4pPr>
            <a:lvl5pPr>
              <a:defRPr sz="7352"/>
            </a:lvl5pPr>
            <a:lvl6pPr>
              <a:defRPr sz="7352"/>
            </a:lvl6pPr>
            <a:lvl7pPr>
              <a:defRPr sz="7352"/>
            </a:lvl7pPr>
            <a:lvl8pPr>
              <a:defRPr sz="7352"/>
            </a:lvl8pPr>
            <a:lvl9pPr>
              <a:defRPr sz="735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56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26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9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763" y="1704225"/>
            <a:ext cx="9960336" cy="7252860"/>
          </a:xfrm>
        </p:spPr>
        <p:txBody>
          <a:bodyPr anchor="b"/>
          <a:lstStyle>
            <a:lvl1pPr algn="l">
              <a:defRPr sz="919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36769" y="1704226"/>
            <a:ext cx="16924685" cy="36531827"/>
          </a:xfrm>
        </p:spPr>
        <p:txBody>
          <a:bodyPr/>
          <a:lstStyle>
            <a:lvl1pPr>
              <a:defRPr sz="14562"/>
            </a:lvl1pPr>
            <a:lvl2pPr>
              <a:defRPr sz="12724"/>
            </a:lvl2pPr>
            <a:lvl3pPr>
              <a:defRPr sz="10886"/>
            </a:lvl3pPr>
            <a:lvl4pPr>
              <a:defRPr sz="9190"/>
            </a:lvl4pPr>
            <a:lvl5pPr>
              <a:defRPr sz="9190"/>
            </a:lvl5pPr>
            <a:lvl6pPr>
              <a:defRPr sz="9190"/>
            </a:lvl6pPr>
            <a:lvl7pPr>
              <a:defRPr sz="9190"/>
            </a:lvl7pPr>
            <a:lvl8pPr>
              <a:defRPr sz="9190"/>
            </a:lvl8pPr>
            <a:lvl9pPr>
              <a:defRPr sz="919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513763" y="8957088"/>
            <a:ext cx="9960336" cy="29278966"/>
          </a:xfrm>
        </p:spPr>
        <p:txBody>
          <a:bodyPr/>
          <a:lstStyle>
            <a:lvl1pPr marL="0" indent="0">
              <a:buNone/>
              <a:defRPr sz="6362"/>
            </a:lvl1pPr>
            <a:lvl2pPr marL="2086868" indent="0">
              <a:buNone/>
              <a:defRPr sz="5514"/>
            </a:lvl2pPr>
            <a:lvl3pPr marL="4173736" indent="0">
              <a:buNone/>
              <a:defRPr sz="4524"/>
            </a:lvl3pPr>
            <a:lvl4pPr marL="6260605" indent="0">
              <a:buNone/>
              <a:defRPr sz="4100"/>
            </a:lvl4pPr>
            <a:lvl5pPr marL="8347472" indent="0">
              <a:buNone/>
              <a:defRPr sz="4100"/>
            </a:lvl5pPr>
            <a:lvl6pPr marL="10434340" indent="0">
              <a:buNone/>
              <a:defRPr sz="4100"/>
            </a:lvl6pPr>
            <a:lvl7pPr marL="12521208" indent="0">
              <a:buNone/>
              <a:defRPr sz="4100"/>
            </a:lvl7pPr>
            <a:lvl8pPr marL="14608076" indent="0">
              <a:buNone/>
              <a:defRPr sz="4100"/>
            </a:lvl8pPr>
            <a:lvl9pPr marL="16694945" indent="0">
              <a:buNone/>
              <a:defRPr sz="4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27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4155" y="29962634"/>
            <a:ext cx="18165128" cy="3537258"/>
          </a:xfrm>
        </p:spPr>
        <p:txBody>
          <a:bodyPr anchor="b"/>
          <a:lstStyle>
            <a:lvl1pPr algn="l">
              <a:defRPr sz="919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934155" y="3824595"/>
            <a:ext cx="18165128" cy="25682258"/>
          </a:xfrm>
        </p:spPr>
        <p:txBody>
          <a:bodyPr/>
          <a:lstStyle>
            <a:lvl1pPr marL="0" indent="0">
              <a:buNone/>
              <a:defRPr sz="14562"/>
            </a:lvl1pPr>
            <a:lvl2pPr marL="2086868" indent="0">
              <a:buNone/>
              <a:defRPr sz="12724"/>
            </a:lvl2pPr>
            <a:lvl3pPr marL="4173736" indent="0">
              <a:buNone/>
              <a:defRPr sz="10886"/>
            </a:lvl3pPr>
            <a:lvl4pPr marL="6260605" indent="0">
              <a:buNone/>
              <a:defRPr sz="9190"/>
            </a:lvl4pPr>
            <a:lvl5pPr marL="8347472" indent="0">
              <a:buNone/>
              <a:defRPr sz="9190"/>
            </a:lvl5pPr>
            <a:lvl6pPr marL="10434340" indent="0">
              <a:buNone/>
              <a:defRPr sz="9190"/>
            </a:lvl6pPr>
            <a:lvl7pPr marL="12521208" indent="0">
              <a:buNone/>
              <a:defRPr sz="9190"/>
            </a:lvl7pPr>
            <a:lvl8pPr marL="14608076" indent="0">
              <a:buNone/>
              <a:defRPr sz="9190"/>
            </a:lvl8pPr>
            <a:lvl9pPr marL="16694945" indent="0">
              <a:buNone/>
              <a:defRPr sz="91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34155" y="33499892"/>
            <a:ext cx="18165128" cy="5023493"/>
          </a:xfrm>
        </p:spPr>
        <p:txBody>
          <a:bodyPr/>
          <a:lstStyle>
            <a:lvl1pPr marL="0" indent="0">
              <a:buNone/>
              <a:defRPr sz="6362"/>
            </a:lvl1pPr>
            <a:lvl2pPr marL="2086868" indent="0">
              <a:buNone/>
              <a:defRPr sz="5514"/>
            </a:lvl2pPr>
            <a:lvl3pPr marL="4173736" indent="0">
              <a:buNone/>
              <a:defRPr sz="4524"/>
            </a:lvl3pPr>
            <a:lvl4pPr marL="6260605" indent="0">
              <a:buNone/>
              <a:defRPr sz="4100"/>
            </a:lvl4pPr>
            <a:lvl5pPr marL="8347472" indent="0">
              <a:buNone/>
              <a:defRPr sz="4100"/>
            </a:lvl5pPr>
            <a:lvl6pPr marL="10434340" indent="0">
              <a:buNone/>
              <a:defRPr sz="4100"/>
            </a:lvl6pPr>
            <a:lvl7pPr marL="12521208" indent="0">
              <a:buNone/>
              <a:defRPr sz="4100"/>
            </a:lvl7pPr>
            <a:lvl8pPr marL="14608076" indent="0">
              <a:buNone/>
              <a:defRPr sz="4100"/>
            </a:lvl8pPr>
            <a:lvl9pPr marL="16694945" indent="0">
              <a:buNone/>
              <a:defRPr sz="4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64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13762" y="1714135"/>
            <a:ext cx="27247691" cy="7133961"/>
          </a:xfrm>
          <a:prstGeom prst="rect">
            <a:avLst/>
          </a:prstGeom>
        </p:spPr>
        <p:txBody>
          <a:bodyPr vert="horz" lIns="295214" tIns="147607" rIns="295214" bIns="14760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13762" y="9987549"/>
            <a:ext cx="27247691" cy="28248505"/>
          </a:xfrm>
          <a:prstGeom prst="rect">
            <a:avLst/>
          </a:prstGeom>
        </p:spPr>
        <p:txBody>
          <a:bodyPr vert="horz" lIns="295214" tIns="147607" rIns="295214" bIns="14760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513760" y="39672750"/>
            <a:ext cx="7064217" cy="227890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l">
              <a:defRPr sz="55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9F04-D90B-E84E-B335-54548E1C55CA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344031" y="39672750"/>
            <a:ext cx="9587151" cy="227890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ctr">
              <a:defRPr sz="55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1697236" y="39672750"/>
            <a:ext cx="7064217" cy="227890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r">
              <a:defRPr sz="55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5BCC3-69EF-1A47-B485-C16743B8F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4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868" rtl="0" eaLnBrk="1" latinLnBrk="0" hangingPunct="1">
        <a:spcBef>
          <a:spcPct val="0"/>
        </a:spcBef>
        <a:buNone/>
        <a:defRPr kumimoji="1" sz="2007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152" indent="-1565152" algn="l" defTabSz="2086868" rtl="0" eaLnBrk="1" latinLnBrk="0" hangingPunct="1">
        <a:spcBef>
          <a:spcPct val="20000"/>
        </a:spcBef>
        <a:buFont typeface="Arial"/>
        <a:buChar char="•"/>
        <a:defRPr kumimoji="1" sz="14562" kern="1200">
          <a:solidFill>
            <a:schemeClr val="tx1"/>
          </a:solidFill>
          <a:latin typeface="+mn-lt"/>
          <a:ea typeface="+mn-ea"/>
          <a:cs typeface="+mn-cs"/>
        </a:defRPr>
      </a:lvl1pPr>
      <a:lvl2pPr marL="3391160" indent="-1304293" algn="l" defTabSz="2086868" rtl="0" eaLnBrk="1" latinLnBrk="0" hangingPunct="1">
        <a:spcBef>
          <a:spcPct val="20000"/>
        </a:spcBef>
        <a:buFont typeface="Arial"/>
        <a:buChar char="–"/>
        <a:defRPr kumimoji="1" sz="12724" kern="1200">
          <a:solidFill>
            <a:schemeClr val="tx1"/>
          </a:solidFill>
          <a:latin typeface="+mn-lt"/>
          <a:ea typeface="+mn-ea"/>
          <a:cs typeface="+mn-cs"/>
        </a:defRPr>
      </a:lvl2pPr>
      <a:lvl3pPr marL="5217171" indent="-1043434" algn="l" defTabSz="2086868" rtl="0" eaLnBrk="1" latinLnBrk="0" hangingPunct="1">
        <a:spcBef>
          <a:spcPct val="20000"/>
        </a:spcBef>
        <a:buFont typeface="Arial"/>
        <a:buChar char="•"/>
        <a:defRPr kumimoji="1" sz="10886" kern="1200">
          <a:solidFill>
            <a:schemeClr val="tx1"/>
          </a:solidFill>
          <a:latin typeface="+mn-lt"/>
          <a:ea typeface="+mn-ea"/>
          <a:cs typeface="+mn-cs"/>
        </a:defRPr>
      </a:lvl3pPr>
      <a:lvl4pPr marL="7304039" indent="-1043434" algn="l" defTabSz="2086868" rtl="0" eaLnBrk="1" latinLnBrk="0" hangingPunct="1">
        <a:spcBef>
          <a:spcPct val="20000"/>
        </a:spcBef>
        <a:buFont typeface="Arial"/>
        <a:buChar char="–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4pPr>
      <a:lvl5pPr marL="9390906" indent="-1043434" algn="l" defTabSz="2086868" rtl="0" eaLnBrk="1" latinLnBrk="0" hangingPunct="1">
        <a:spcBef>
          <a:spcPct val="20000"/>
        </a:spcBef>
        <a:buFont typeface="Arial"/>
        <a:buChar char="»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5pPr>
      <a:lvl6pPr marL="11477774" indent="-1043434" algn="l" defTabSz="2086868" rtl="0" eaLnBrk="1" latinLnBrk="0" hangingPunct="1">
        <a:spcBef>
          <a:spcPct val="20000"/>
        </a:spcBef>
        <a:buFont typeface="Arial"/>
        <a:buChar char="•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6pPr>
      <a:lvl7pPr marL="13564642" indent="-1043434" algn="l" defTabSz="2086868" rtl="0" eaLnBrk="1" latinLnBrk="0" hangingPunct="1">
        <a:spcBef>
          <a:spcPct val="20000"/>
        </a:spcBef>
        <a:buFont typeface="Arial"/>
        <a:buChar char="•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7pPr>
      <a:lvl8pPr marL="15651511" indent="-1043434" algn="l" defTabSz="2086868" rtl="0" eaLnBrk="1" latinLnBrk="0" hangingPunct="1">
        <a:spcBef>
          <a:spcPct val="20000"/>
        </a:spcBef>
        <a:buFont typeface="Arial"/>
        <a:buChar char="•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8pPr>
      <a:lvl9pPr marL="17738379" indent="-1043434" algn="l" defTabSz="2086868" rtl="0" eaLnBrk="1" latinLnBrk="0" hangingPunct="1">
        <a:spcBef>
          <a:spcPct val="20000"/>
        </a:spcBef>
        <a:buFont typeface="Arial"/>
        <a:buChar char="•"/>
        <a:defRPr kumimoji="1" sz="91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6868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3736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0605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7472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4340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1208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8076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4945" algn="l" defTabSz="2086868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75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正方形/長方形 199"/>
          <p:cNvSpPr/>
          <p:nvPr/>
        </p:nvSpPr>
        <p:spPr>
          <a:xfrm>
            <a:off x="15356194" y="39050924"/>
            <a:ext cx="14627007" cy="3200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98" name="正方形/長方形 197"/>
          <p:cNvSpPr/>
          <p:nvPr/>
        </p:nvSpPr>
        <p:spPr>
          <a:xfrm>
            <a:off x="15356194" y="3974592"/>
            <a:ext cx="14627007" cy="18111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800" b="1" dirty="0">
              <a:solidFill>
                <a:srgbClr val="000000"/>
              </a:solidFill>
            </a:endParaRPr>
          </a:p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99" name="正方形/長方形 198"/>
          <p:cNvSpPr/>
          <p:nvPr/>
        </p:nvSpPr>
        <p:spPr>
          <a:xfrm>
            <a:off x="15356194" y="22473632"/>
            <a:ext cx="14627007" cy="16189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97" name="正方形/長方形 196"/>
          <p:cNvSpPr/>
          <p:nvPr/>
        </p:nvSpPr>
        <p:spPr>
          <a:xfrm>
            <a:off x="330735" y="25214968"/>
            <a:ext cx="14627007" cy="17056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30735" y="3974593"/>
            <a:ext cx="14627007" cy="20779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28" name="直方体 127"/>
          <p:cNvSpPr/>
          <p:nvPr/>
        </p:nvSpPr>
        <p:spPr>
          <a:xfrm>
            <a:off x="832377" y="12159913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30735" y="245115"/>
            <a:ext cx="29622374" cy="3409109"/>
          </a:xfrm>
          <a:solidFill>
            <a:srgbClr val="4175B1"/>
          </a:solidFill>
        </p:spPr>
        <p:txBody>
          <a:bodyPr>
            <a:noAutofit/>
          </a:bodyPr>
          <a:lstStyle/>
          <a:p>
            <a:r>
              <a:rPr lang="en-US" altLang="ja-JP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/>
            </a:r>
            <a:br>
              <a:rPr lang="en-US" altLang="ja-JP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</a:br>
            <a:r>
              <a:rPr lang="ja-JP" altLang="en-US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複数ホストで動作する分割メモリ</a:t>
            </a:r>
            <a:r>
              <a:rPr lang="en-US" altLang="ja-JP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VM</a:t>
            </a:r>
            <a:r>
              <a:rPr lang="ja-JP" altLang="en-US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のチェックポイント・リストア</a:t>
            </a:r>
            <a:r>
              <a:rPr lang="en-US" altLang="ja-JP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/>
            </a:r>
            <a:br>
              <a:rPr lang="en-US" altLang="ja-JP" sz="86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</a:br>
            <a:r>
              <a:rPr lang="ja-JP" altLang="en-US" sz="60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村田時人</a:t>
            </a:r>
            <a:r>
              <a:rPr lang="en-US" altLang="ja-JP" sz="60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, </a:t>
            </a:r>
            <a:r>
              <a:rPr lang="ja-JP" altLang="en-US" sz="6000" b="1" dirty="0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rPr>
              <a:t>光来健一（九州工業大学）</a:t>
            </a:r>
            <a:r>
              <a:rPr lang="en-US" altLang="ja-JP" sz="8600" b="1" dirty="0">
                <a:solidFill>
                  <a:schemeClr val="bg1"/>
                </a:solidFill>
              </a:rPr>
              <a:t/>
            </a:r>
            <a:br>
              <a:rPr lang="en-US" altLang="ja-JP" sz="8600" b="1" dirty="0">
                <a:solidFill>
                  <a:schemeClr val="bg1"/>
                </a:solidFill>
              </a:rPr>
            </a:br>
            <a:endParaRPr lang="ja-JP" altLang="en-US" sz="8600" b="1" dirty="0">
              <a:solidFill>
                <a:schemeClr val="bg1"/>
              </a:solidFill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32436" y="5350970"/>
            <a:ext cx="14189828" cy="262138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chemeClr val="tx1"/>
                </a:solidFill>
              </a:rPr>
              <a:t>近年、大容量のメモリを持った</a:t>
            </a:r>
            <a:r>
              <a:rPr lang="en-US" altLang="ja-JP" sz="4000" dirty="0">
                <a:solidFill>
                  <a:schemeClr val="tx1"/>
                </a:solidFill>
              </a:rPr>
              <a:t>VM</a:t>
            </a:r>
            <a:r>
              <a:rPr lang="ja-JP" altLang="en-US" sz="4000" dirty="0">
                <a:solidFill>
                  <a:schemeClr val="tx1"/>
                </a:solidFill>
              </a:rPr>
              <a:t>が提供されるようになっている</a:t>
            </a:r>
            <a:endParaRPr lang="en-US" altLang="ja-JP" sz="4000" dirty="0">
              <a:solidFill>
                <a:schemeClr val="tx1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chemeClr val="tx1"/>
                </a:solidFill>
              </a:rPr>
              <a:t>例） </a:t>
            </a:r>
            <a:r>
              <a:rPr lang="en-US" altLang="ja-JP" sz="3600" dirty="0">
                <a:solidFill>
                  <a:schemeClr val="tx1"/>
                </a:solidFill>
              </a:rPr>
              <a:t>AmazonEC2 : 24TB High-memory instance</a:t>
            </a:r>
          </a:p>
          <a:p>
            <a:pPr marL="571500" indent="-571500">
              <a:buFont typeface="Wingdings" charset="2"/>
              <a:buChar char="p"/>
            </a:pPr>
            <a:r>
              <a:rPr kumimoji="1" lang="ja-JP" altLang="en-US" sz="3600" dirty="0">
                <a:solidFill>
                  <a:schemeClr val="tx1"/>
                </a:solidFill>
              </a:rPr>
              <a:t>マイグレーションの際に十分な空きメモリを持つホストが必要</a:t>
            </a:r>
            <a:r>
              <a:rPr lang="ja-JP" altLang="en-US" sz="3600" dirty="0">
                <a:solidFill>
                  <a:schemeClr val="tx1"/>
                </a:solidFill>
              </a:rPr>
              <a:t>となる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4000" dirty="0">
                <a:solidFill>
                  <a:schemeClr val="tx1"/>
                </a:solidFill>
              </a:rPr>
              <a:t>分割マイグレーションにより</a:t>
            </a:r>
            <a:r>
              <a:rPr lang="en-US" altLang="ja-JP" sz="4000" dirty="0">
                <a:solidFill>
                  <a:schemeClr val="tx1"/>
                </a:solidFill>
              </a:rPr>
              <a:t>VM</a:t>
            </a:r>
            <a:r>
              <a:rPr lang="ja-JP" altLang="en-US" sz="4000" dirty="0">
                <a:solidFill>
                  <a:schemeClr val="tx1"/>
                </a:solidFill>
              </a:rPr>
              <a:t>を複数の小さなホストに分割できる</a:t>
            </a:r>
            <a:endParaRPr lang="en-US" altLang="ja-JP" sz="40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39454" y="4051281"/>
            <a:ext cx="32704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0" b="1" dirty="0">
                <a:solidFill>
                  <a:srgbClr val="4175B1"/>
                </a:solidFill>
                <a:latin typeface="+mn-ea"/>
              </a:rPr>
              <a:t>1. </a:t>
            </a:r>
            <a:r>
              <a:rPr lang="ja-JP" altLang="en-US" sz="8000" b="1" dirty="0">
                <a:solidFill>
                  <a:srgbClr val="4175B1"/>
                </a:solidFill>
                <a:latin typeface="+mn-ea"/>
              </a:rPr>
              <a:t>背景</a:t>
            </a:r>
            <a:endParaRPr kumimoji="1" lang="ja-JP" altLang="en-US" sz="8000" b="1" dirty="0">
              <a:solidFill>
                <a:srgbClr val="4175B1"/>
              </a:solidFill>
              <a:latin typeface="+mn-ea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39454" y="8083836"/>
            <a:ext cx="46858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0" b="1" dirty="0">
                <a:solidFill>
                  <a:srgbClr val="4175B1"/>
                </a:solidFill>
              </a:rPr>
              <a:t>分割メモリ</a:t>
            </a:r>
            <a:r>
              <a:rPr lang="en-US" altLang="ja-JP" sz="6000" b="1" dirty="0">
                <a:solidFill>
                  <a:srgbClr val="4175B1"/>
                </a:solidFill>
              </a:rPr>
              <a:t>VM</a:t>
            </a:r>
            <a:endParaRPr kumimoji="1" lang="ja-JP" altLang="en-US" sz="6000" b="1" dirty="0">
              <a:solidFill>
                <a:srgbClr val="4175B1"/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650063" y="9014607"/>
            <a:ext cx="14189828" cy="19377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chemeClr val="tx1"/>
                </a:solidFill>
              </a:rPr>
              <a:t>分割マイグレーション後、</a:t>
            </a:r>
            <a:r>
              <a:rPr lang="en-US" altLang="ja-JP" sz="4000" dirty="0">
                <a:solidFill>
                  <a:schemeClr val="tx1"/>
                </a:solidFill>
              </a:rPr>
              <a:t>VM</a:t>
            </a:r>
            <a:r>
              <a:rPr lang="ja-JP" altLang="en-US" sz="4000" dirty="0">
                <a:solidFill>
                  <a:schemeClr val="tx1"/>
                </a:solidFill>
              </a:rPr>
              <a:t>はメインホストとサブホストの間でメモリデータをやりとりする（リモートページング）</a:t>
            </a:r>
            <a:endParaRPr lang="ja-JP" altLang="en-US" sz="3600" dirty="0">
              <a:solidFill>
                <a:schemeClr val="tx1"/>
              </a:solidFill>
            </a:endParaRPr>
          </a:p>
          <a:p>
            <a:pPr marL="572400" indent="-572400">
              <a:buFont typeface="Wingdings" charset="2"/>
              <a:buChar char="p"/>
            </a:pPr>
            <a:r>
              <a:rPr lang="ja-JP" altLang="en-US" sz="3600" dirty="0">
                <a:solidFill>
                  <a:schemeClr val="tx1"/>
                </a:solidFill>
              </a:rPr>
              <a:t>ホストやネットワークの障害の影響を受けやすくなる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640800" y="15565143"/>
            <a:ext cx="32624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0" b="1" dirty="0">
                <a:solidFill>
                  <a:srgbClr val="4175B1"/>
                </a:solidFill>
              </a:rPr>
              <a:t>障害対策</a:t>
            </a:r>
            <a:endParaRPr kumimoji="1" lang="ja-JP" altLang="en-US" sz="6000" b="1" dirty="0">
              <a:solidFill>
                <a:srgbClr val="4175B1"/>
              </a:solidFill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5401460" y="11395504"/>
            <a:ext cx="42274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/>
              <a:t>移送先メインホスト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936007" y="11395504"/>
            <a:ext cx="2993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/>
              <a:t>移送元ホスト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10725204" y="11396915"/>
            <a:ext cx="3959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/>
              <a:t>移送先サブホスト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5172545" y="11306257"/>
            <a:ext cx="9512398" cy="4024659"/>
          </a:xfrm>
          <a:prstGeom prst="roundRect">
            <a:avLst>
              <a:gd name="adj" fmla="val 4057"/>
            </a:avLst>
          </a:prstGeom>
          <a:noFill/>
          <a:ln>
            <a:solidFill>
              <a:srgbClr val="4175B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21" name="下矢印 20"/>
          <p:cNvSpPr/>
          <p:nvPr/>
        </p:nvSpPr>
        <p:spPr>
          <a:xfrm rot="16200000">
            <a:off x="4399037" y="12764154"/>
            <a:ext cx="929930" cy="1468958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chemeClr val="tx1"/>
          </a:solidFill>
          <a:ln cap="flat">
            <a:solidFill>
              <a:schemeClr val="tx1"/>
            </a:solidFill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642219" y="16497240"/>
            <a:ext cx="14189828" cy="25587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</a:rPr>
              <a:t>従来の</a:t>
            </a:r>
            <a:r>
              <a:rPr lang="en-US" altLang="ja-JP" sz="4000" dirty="0">
                <a:solidFill>
                  <a:srgbClr val="000000"/>
                </a:solidFill>
              </a:rPr>
              <a:t>VM</a:t>
            </a:r>
            <a:r>
              <a:rPr lang="ja-JP" altLang="en-US" sz="4000" dirty="0">
                <a:solidFill>
                  <a:srgbClr val="000000"/>
                </a:solidFill>
              </a:rPr>
              <a:t>ではチェックポイント・リストアを活用する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4000" dirty="0">
                <a:solidFill>
                  <a:srgbClr val="000000"/>
                </a:solidFill>
              </a:rPr>
              <a:t>分</a:t>
            </a:r>
            <a:r>
              <a:rPr lang="ja-JP" altLang="en-US" sz="3600" dirty="0">
                <a:solidFill>
                  <a:srgbClr val="000000"/>
                </a:solidFill>
              </a:rPr>
              <a:t>割メモリ</a:t>
            </a:r>
            <a:r>
              <a:rPr lang="en-US" altLang="ja-JP" sz="3600" dirty="0">
                <a:solidFill>
                  <a:srgbClr val="000000"/>
                </a:solidFill>
              </a:rPr>
              <a:t>VM</a:t>
            </a:r>
            <a:r>
              <a:rPr lang="ja-JP" altLang="en-US" sz="3600" dirty="0">
                <a:solidFill>
                  <a:srgbClr val="000000"/>
                </a:solidFill>
              </a:rPr>
              <a:t>に従来手法を適用すると問題が生じる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1144800" lvl="1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チェックポイントによって大量のリモートページングが発生する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1144800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リストア時に</a:t>
            </a:r>
            <a:r>
              <a:rPr lang="en-US" altLang="ja-JP" sz="3600" dirty="0">
                <a:solidFill>
                  <a:srgbClr val="000000"/>
                </a:solidFill>
              </a:rPr>
              <a:t>1</a:t>
            </a:r>
            <a:r>
              <a:rPr lang="ja-JP" altLang="en-US" sz="3600" dirty="0">
                <a:solidFill>
                  <a:srgbClr val="000000"/>
                </a:solidFill>
              </a:rPr>
              <a:t>台のホスト上にしか復元できない</a:t>
            </a:r>
            <a:endParaRPr lang="en-US" altLang="ja-JP" sz="3600" dirty="0">
              <a:solidFill>
                <a:srgbClr val="000000"/>
              </a:solidFill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640800" y="25364213"/>
            <a:ext cx="49183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0" b="1" dirty="0">
                <a:solidFill>
                  <a:srgbClr val="4175B1"/>
                </a:solidFill>
                <a:latin typeface="MS PGothic" charset="-128"/>
                <a:ea typeface="MS PGothic" charset="-128"/>
                <a:cs typeface="MS PGothic" charset="-128"/>
              </a:rPr>
              <a:t>2. D-CRES</a:t>
            </a:r>
            <a:endParaRPr kumimoji="1" lang="ja-JP" altLang="en-US" sz="8000" b="1" dirty="0">
              <a:solidFill>
                <a:srgbClr val="4175B1"/>
              </a:solidFill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8963563" y="12548411"/>
            <a:ext cx="2313454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b="1" dirty="0"/>
              <a:t>リモート</a:t>
            </a:r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ページング</a:t>
            </a:r>
          </a:p>
        </p:txBody>
      </p:sp>
      <p:sp>
        <p:nvSpPr>
          <p:cNvPr id="34" name="角丸四角形 33"/>
          <p:cNvSpPr/>
          <p:nvPr/>
        </p:nvSpPr>
        <p:spPr>
          <a:xfrm>
            <a:off x="1063377" y="12843983"/>
            <a:ext cx="2177309" cy="4495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VM</a:t>
            </a:r>
            <a:r>
              <a:rPr kumimoji="1"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本体</a:t>
            </a:r>
          </a:p>
        </p:txBody>
      </p:sp>
      <p:sp>
        <p:nvSpPr>
          <p:cNvPr id="104" name="角丸四角形 103"/>
          <p:cNvSpPr/>
          <p:nvPr/>
        </p:nvSpPr>
        <p:spPr>
          <a:xfrm>
            <a:off x="1063377" y="13498633"/>
            <a:ext cx="2177309" cy="1313577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20" name="直方体 119"/>
          <p:cNvSpPr/>
          <p:nvPr/>
        </p:nvSpPr>
        <p:spPr>
          <a:xfrm>
            <a:off x="5835406" y="12133337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21" name="角丸四角形 120"/>
          <p:cNvSpPr/>
          <p:nvPr/>
        </p:nvSpPr>
        <p:spPr>
          <a:xfrm>
            <a:off x="6078129" y="12842537"/>
            <a:ext cx="2177309" cy="4495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VM</a:t>
            </a:r>
            <a:r>
              <a:rPr kumimoji="1"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本体</a:t>
            </a:r>
          </a:p>
        </p:txBody>
      </p:sp>
      <p:sp>
        <p:nvSpPr>
          <p:cNvPr id="122" name="角丸四角形 121"/>
          <p:cNvSpPr/>
          <p:nvPr/>
        </p:nvSpPr>
        <p:spPr>
          <a:xfrm>
            <a:off x="6049545" y="13617856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23" name="直方体 122"/>
          <p:cNvSpPr/>
          <p:nvPr/>
        </p:nvSpPr>
        <p:spPr>
          <a:xfrm>
            <a:off x="11280939" y="12159913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23" name="左右矢印 22"/>
          <p:cNvSpPr/>
          <p:nvPr/>
        </p:nvSpPr>
        <p:spPr>
          <a:xfrm>
            <a:off x="8564649" y="13685862"/>
            <a:ext cx="2976290" cy="939117"/>
          </a:xfrm>
          <a:prstGeom prst="leftRightArrow">
            <a:avLst/>
          </a:prstGeom>
          <a:solidFill>
            <a:srgbClr val="B4C7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26" name="角丸四角形 125"/>
          <p:cNvSpPr/>
          <p:nvPr/>
        </p:nvSpPr>
        <p:spPr>
          <a:xfrm>
            <a:off x="11576394" y="13616537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6049545" y="19501250"/>
            <a:ext cx="2688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メインホスト</a:t>
            </a:r>
            <a:endParaRPr kumimoji="1" lang="ja-JP" altLang="en-US" sz="4000" b="1" dirty="0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11649594" y="19502644"/>
            <a:ext cx="24208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サブホスト</a:t>
            </a:r>
            <a:endParaRPr kumimoji="1" lang="ja-JP" altLang="en-US" sz="4000" b="1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8963563" y="20625604"/>
            <a:ext cx="2313454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b="1" dirty="0"/>
              <a:t>リモート</a:t>
            </a:r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ページング</a:t>
            </a:r>
          </a:p>
        </p:txBody>
      </p:sp>
      <p:sp>
        <p:nvSpPr>
          <p:cNvPr id="134" name="直方体 133"/>
          <p:cNvSpPr/>
          <p:nvPr/>
        </p:nvSpPr>
        <p:spPr>
          <a:xfrm>
            <a:off x="5835406" y="20210530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35" name="角丸四角形 134"/>
          <p:cNvSpPr/>
          <p:nvPr/>
        </p:nvSpPr>
        <p:spPr>
          <a:xfrm>
            <a:off x="6078129" y="20919730"/>
            <a:ext cx="2177309" cy="4495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VM</a:t>
            </a:r>
            <a:r>
              <a:rPr kumimoji="1"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本体</a:t>
            </a:r>
          </a:p>
        </p:txBody>
      </p:sp>
      <p:sp>
        <p:nvSpPr>
          <p:cNvPr id="136" name="角丸四角形 135"/>
          <p:cNvSpPr/>
          <p:nvPr/>
        </p:nvSpPr>
        <p:spPr>
          <a:xfrm>
            <a:off x="6049545" y="21695049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37" name="直方体 136"/>
          <p:cNvSpPr/>
          <p:nvPr/>
        </p:nvSpPr>
        <p:spPr>
          <a:xfrm>
            <a:off x="11280939" y="20237106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39" name="角丸四角形 138"/>
          <p:cNvSpPr/>
          <p:nvPr/>
        </p:nvSpPr>
        <p:spPr>
          <a:xfrm>
            <a:off x="11576394" y="21693730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41" name="メモ 40"/>
          <p:cNvSpPr/>
          <p:nvPr/>
        </p:nvSpPr>
        <p:spPr>
          <a:xfrm rot="10800000">
            <a:off x="1817908" y="20681964"/>
            <a:ext cx="2265843" cy="2316686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1528805" y="19629783"/>
            <a:ext cx="28440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b="1" dirty="0"/>
              <a:t>チェックポイント</a:t>
            </a:r>
            <a:endParaRPr lang="en-US" altLang="ja-JP" sz="3200" b="1" dirty="0"/>
          </a:p>
          <a:p>
            <a:pPr algn="ctr"/>
            <a:r>
              <a:rPr lang="ja-JP" altLang="en-US" sz="3200" b="1" dirty="0"/>
              <a:t>ファイル</a:t>
            </a:r>
            <a:endParaRPr lang="en-US" altLang="ja-JP" sz="3200" b="1" dirty="0"/>
          </a:p>
        </p:txBody>
      </p:sp>
      <p:sp>
        <p:nvSpPr>
          <p:cNvPr id="141" name="下矢印 20"/>
          <p:cNvSpPr/>
          <p:nvPr/>
        </p:nvSpPr>
        <p:spPr>
          <a:xfrm rot="5400000">
            <a:off x="4486585" y="21085555"/>
            <a:ext cx="929930" cy="1981852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42" name="左右矢印 141"/>
          <p:cNvSpPr/>
          <p:nvPr/>
        </p:nvSpPr>
        <p:spPr>
          <a:xfrm>
            <a:off x="8518072" y="21771448"/>
            <a:ext cx="2976290" cy="939117"/>
          </a:xfrm>
          <a:prstGeom prst="leftRightArrow">
            <a:avLst/>
          </a:prstGeom>
          <a:solidFill>
            <a:srgbClr val="B4C7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4453463" y="2101611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/>
              <a:t>保存</a:t>
            </a:r>
            <a:endParaRPr lang="en-US" altLang="ja-JP" sz="3600" b="1" dirty="0"/>
          </a:p>
        </p:txBody>
      </p:sp>
      <p:sp>
        <p:nvSpPr>
          <p:cNvPr id="144" name="環状矢印 143"/>
          <p:cNvSpPr/>
          <p:nvPr/>
        </p:nvSpPr>
        <p:spPr>
          <a:xfrm rot="21185900" flipV="1">
            <a:off x="2354642" y="19870858"/>
            <a:ext cx="11744423" cy="4841030"/>
          </a:xfrm>
          <a:prstGeom prst="circularArrow">
            <a:avLst>
              <a:gd name="adj1" fmla="val 4885"/>
              <a:gd name="adj2" fmla="val 559739"/>
              <a:gd name="adj3" fmla="val 20006168"/>
              <a:gd name="adj4" fmla="val 10800000"/>
              <a:gd name="adj5" fmla="val 13131"/>
            </a:avLst>
          </a:prstGeom>
          <a:solidFill>
            <a:schemeClr val="bg1"/>
          </a:solidFill>
          <a:ln>
            <a:solidFill>
              <a:srgbClr val="AD9BBF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46" name="環状矢印 45"/>
          <p:cNvSpPr/>
          <p:nvPr/>
        </p:nvSpPr>
        <p:spPr>
          <a:xfrm rot="21185900" flipV="1">
            <a:off x="2419817" y="20998004"/>
            <a:ext cx="5460208" cy="3318761"/>
          </a:xfrm>
          <a:prstGeom prst="circularArrow">
            <a:avLst>
              <a:gd name="adj1" fmla="val 7365"/>
              <a:gd name="adj2" fmla="val 784503"/>
              <a:gd name="adj3" fmla="val 19845821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3994645" y="2304563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sp>
        <p:nvSpPr>
          <p:cNvPr id="147" name="正方形/長方形 146"/>
          <p:cNvSpPr/>
          <p:nvPr/>
        </p:nvSpPr>
        <p:spPr>
          <a:xfrm>
            <a:off x="639454" y="26687652"/>
            <a:ext cx="14189828" cy="325792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</a:rPr>
              <a:t>分割メモリ</a:t>
            </a:r>
            <a:r>
              <a:rPr lang="en-US" altLang="ja-JP" sz="4000" dirty="0">
                <a:solidFill>
                  <a:srgbClr val="000000"/>
                </a:solidFill>
              </a:rPr>
              <a:t>VM</a:t>
            </a:r>
            <a:r>
              <a:rPr lang="ja-JP" altLang="en-US" sz="4000" dirty="0">
                <a:solidFill>
                  <a:srgbClr val="000000"/>
                </a:solidFill>
              </a:rPr>
              <a:t>に適したチェックポイント・リストアを可能にする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</a:rPr>
              <a:t>各ホストでそれぞれ</a:t>
            </a:r>
            <a:r>
              <a:rPr lang="en-US" altLang="ja-JP" sz="3600" dirty="0">
                <a:solidFill>
                  <a:srgbClr val="000000"/>
                </a:solidFill>
              </a:rPr>
              <a:t>VM</a:t>
            </a:r>
            <a:r>
              <a:rPr lang="ja-JP" altLang="en-US" sz="3600" dirty="0">
                <a:solidFill>
                  <a:srgbClr val="000000"/>
                </a:solidFill>
              </a:rPr>
              <a:t>のメモリを保存する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1144800" lvl="1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チェックポイントによるリモートページングを発生させない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1144800" lvl="1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並列に保存することで高速化する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</a:rPr>
              <a:t>複数のホストを用いて分割メモリ</a:t>
            </a:r>
            <a:r>
              <a:rPr lang="en-US" altLang="ja-JP" sz="3600" dirty="0">
                <a:solidFill>
                  <a:srgbClr val="000000"/>
                </a:solidFill>
              </a:rPr>
              <a:t>VM</a:t>
            </a:r>
            <a:r>
              <a:rPr lang="ja-JP" altLang="en-US" sz="3600" dirty="0">
                <a:solidFill>
                  <a:srgbClr val="000000"/>
                </a:solidFill>
              </a:rPr>
              <a:t>として復元する</a:t>
            </a:r>
            <a:endParaRPr lang="en-US" altLang="ja-JP" sz="3600" dirty="0">
              <a:solidFill>
                <a:srgbClr val="000000"/>
              </a:solidFill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4653316" y="29970021"/>
            <a:ext cx="2688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メインホスト</a:t>
            </a:r>
            <a:endParaRPr kumimoji="1" lang="ja-JP" altLang="en-US" sz="4000" b="1" dirty="0"/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11662805" y="29939246"/>
            <a:ext cx="24208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サブホスト</a:t>
            </a:r>
            <a:endParaRPr kumimoji="1" lang="ja-JP" altLang="en-US" sz="4000" b="1" dirty="0"/>
          </a:p>
        </p:txBody>
      </p:sp>
      <p:sp>
        <p:nvSpPr>
          <p:cNvPr id="151" name="直方体 150"/>
          <p:cNvSpPr/>
          <p:nvPr/>
        </p:nvSpPr>
        <p:spPr>
          <a:xfrm>
            <a:off x="4453463" y="30702905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52" name="角丸四角形 151"/>
          <p:cNvSpPr/>
          <p:nvPr/>
        </p:nvSpPr>
        <p:spPr>
          <a:xfrm>
            <a:off x="4696186" y="31412105"/>
            <a:ext cx="2177309" cy="4495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VM</a:t>
            </a:r>
            <a:r>
              <a:rPr kumimoji="1"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本体</a:t>
            </a:r>
          </a:p>
        </p:txBody>
      </p:sp>
      <p:sp>
        <p:nvSpPr>
          <p:cNvPr id="153" name="角丸四角形 152"/>
          <p:cNvSpPr/>
          <p:nvPr/>
        </p:nvSpPr>
        <p:spPr>
          <a:xfrm>
            <a:off x="4667602" y="32187424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54" name="直方体 153"/>
          <p:cNvSpPr/>
          <p:nvPr/>
        </p:nvSpPr>
        <p:spPr>
          <a:xfrm>
            <a:off x="11316954" y="30654124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56" name="メモ 155"/>
          <p:cNvSpPr/>
          <p:nvPr/>
        </p:nvSpPr>
        <p:spPr>
          <a:xfrm rot="10800000">
            <a:off x="1193519" y="31426070"/>
            <a:ext cx="1843552" cy="2009030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58" name="下矢印 20"/>
          <p:cNvSpPr/>
          <p:nvPr/>
        </p:nvSpPr>
        <p:spPr>
          <a:xfrm rot="5400000">
            <a:off x="3267432" y="31825669"/>
            <a:ext cx="929930" cy="1489013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3224106" y="3148518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保存</a:t>
            </a:r>
            <a:endParaRPr lang="en-US" altLang="ja-JP" sz="3600" b="1" dirty="0"/>
          </a:p>
        </p:txBody>
      </p:sp>
      <p:sp>
        <p:nvSpPr>
          <p:cNvPr id="161" name="環状矢印 160"/>
          <p:cNvSpPr/>
          <p:nvPr/>
        </p:nvSpPr>
        <p:spPr>
          <a:xfrm rot="21185900" flipV="1">
            <a:off x="1554512" y="31602931"/>
            <a:ext cx="4898595" cy="3318761"/>
          </a:xfrm>
          <a:prstGeom prst="circularArrow">
            <a:avLst>
              <a:gd name="adj1" fmla="val 7365"/>
              <a:gd name="adj2" fmla="val 784503"/>
              <a:gd name="adj3" fmla="val 19845821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62" name="テキスト ボックス 161"/>
          <p:cNvSpPr txBox="1"/>
          <p:nvPr/>
        </p:nvSpPr>
        <p:spPr>
          <a:xfrm>
            <a:off x="3221442" y="33463935"/>
            <a:ext cx="111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sp>
        <p:nvSpPr>
          <p:cNvPr id="169" name="角丸四角形 168"/>
          <p:cNvSpPr/>
          <p:nvPr/>
        </p:nvSpPr>
        <p:spPr>
          <a:xfrm>
            <a:off x="11597426" y="32187424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70" name="メモ 169"/>
          <p:cNvSpPr/>
          <p:nvPr/>
        </p:nvSpPr>
        <p:spPr>
          <a:xfrm rot="10800000">
            <a:off x="8237413" y="31426070"/>
            <a:ext cx="1843552" cy="2009030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72" name="下矢印 20"/>
          <p:cNvSpPr/>
          <p:nvPr/>
        </p:nvSpPr>
        <p:spPr>
          <a:xfrm rot="5400000">
            <a:off x="10197256" y="31825669"/>
            <a:ext cx="929930" cy="1489013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10163573" y="3148518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/>
              <a:t>保存</a:t>
            </a:r>
            <a:endParaRPr lang="en-US" altLang="ja-JP" sz="3600" b="1" dirty="0"/>
          </a:p>
        </p:txBody>
      </p:sp>
      <p:sp>
        <p:nvSpPr>
          <p:cNvPr id="174" name="環状矢印 173"/>
          <p:cNvSpPr/>
          <p:nvPr/>
        </p:nvSpPr>
        <p:spPr>
          <a:xfrm rot="21185900" flipV="1">
            <a:off x="8481477" y="31602930"/>
            <a:ext cx="4898595" cy="3318761"/>
          </a:xfrm>
          <a:prstGeom prst="circularArrow">
            <a:avLst>
              <a:gd name="adj1" fmla="val 7365"/>
              <a:gd name="adj2" fmla="val 784503"/>
              <a:gd name="adj3" fmla="val 19845821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10164639" y="334639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sp>
        <p:nvSpPr>
          <p:cNvPr id="176" name="テキスト ボックス 175"/>
          <p:cNvSpPr txBox="1"/>
          <p:nvPr/>
        </p:nvSpPr>
        <p:spPr>
          <a:xfrm>
            <a:off x="733214" y="30344493"/>
            <a:ext cx="28440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b="1" dirty="0"/>
              <a:t>チェックポイント</a:t>
            </a:r>
            <a:endParaRPr lang="en-US" altLang="ja-JP" sz="3200" b="1" dirty="0"/>
          </a:p>
          <a:p>
            <a:pPr algn="ctr"/>
            <a:r>
              <a:rPr lang="ja-JP" altLang="en-US" sz="3200" b="1" dirty="0"/>
              <a:t>ファイル</a:t>
            </a:r>
            <a:endParaRPr lang="en-US" altLang="ja-JP" sz="3200" b="1" dirty="0"/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639454" y="34968400"/>
            <a:ext cx="103909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b="1" dirty="0">
                <a:solidFill>
                  <a:srgbClr val="4175B1"/>
                </a:solidFill>
              </a:rPr>
              <a:t>分割メモリ</a:t>
            </a:r>
            <a:r>
              <a:rPr kumimoji="1" lang="en-US" altLang="ja-JP" sz="6000" b="1" dirty="0">
                <a:solidFill>
                  <a:srgbClr val="4175B1"/>
                </a:solidFill>
              </a:rPr>
              <a:t>VM</a:t>
            </a:r>
            <a:r>
              <a:rPr kumimoji="1" lang="ja-JP" altLang="en-US" sz="6000" b="1" dirty="0">
                <a:solidFill>
                  <a:srgbClr val="4175B1"/>
                </a:solidFill>
              </a:rPr>
              <a:t>のチェックポイント</a:t>
            </a:r>
          </a:p>
        </p:txBody>
      </p:sp>
      <p:sp>
        <p:nvSpPr>
          <p:cNvPr id="178" name="正方形/長方形 177"/>
          <p:cNvSpPr/>
          <p:nvPr/>
        </p:nvSpPr>
        <p:spPr>
          <a:xfrm>
            <a:off x="640800" y="36014778"/>
            <a:ext cx="14189828" cy="19457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</a:rPr>
              <a:t>メインホストはメモリ、</a:t>
            </a:r>
            <a:r>
              <a:rPr lang="en-US" altLang="ja-JP" sz="4000" dirty="0">
                <a:solidFill>
                  <a:srgbClr val="000000"/>
                </a:solidFill>
              </a:rPr>
              <a:t>VM</a:t>
            </a:r>
            <a:r>
              <a:rPr lang="ja-JP" altLang="en-US" sz="4000" dirty="0">
                <a:solidFill>
                  <a:srgbClr val="000000"/>
                </a:solidFill>
              </a:rPr>
              <a:t>本体の状態、仮想ディスク</a:t>
            </a:r>
            <a:r>
              <a:rPr lang="ja-JP" altLang="en-US" sz="4000" dirty="0">
                <a:solidFill>
                  <a:schemeClr val="tx1"/>
                </a:solidFill>
              </a:rPr>
              <a:t>の状態</a:t>
            </a:r>
            <a:r>
              <a:rPr lang="ja-JP" altLang="en-US" sz="4000" dirty="0">
                <a:solidFill>
                  <a:srgbClr val="000000"/>
                </a:solidFill>
              </a:rPr>
              <a:t>を保存する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サブホストはメモリのみ保存する</a:t>
            </a:r>
            <a:endParaRPr lang="en-US" altLang="ja-JP" sz="36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15696000" y="4205168"/>
            <a:ext cx="69493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0" b="1" dirty="0">
                <a:solidFill>
                  <a:srgbClr val="4175B1"/>
                </a:solidFill>
              </a:rPr>
              <a:t>メモリファイルの導入</a:t>
            </a:r>
            <a:endParaRPr kumimoji="1" lang="ja-JP" altLang="en-US" sz="6000" b="1" dirty="0">
              <a:solidFill>
                <a:srgbClr val="4175B1"/>
              </a:solidFill>
            </a:endParaRPr>
          </a:p>
        </p:txBody>
      </p:sp>
      <p:sp>
        <p:nvSpPr>
          <p:cNvPr id="209" name="正方形/長方形 208"/>
          <p:cNvSpPr/>
          <p:nvPr/>
        </p:nvSpPr>
        <p:spPr>
          <a:xfrm>
            <a:off x="15681651" y="5168568"/>
            <a:ext cx="14271458" cy="34597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</a:rPr>
              <a:t>ファイルのオフセットと</a:t>
            </a:r>
            <a:r>
              <a:rPr lang="en-US" altLang="ja-JP" sz="4000" dirty="0">
                <a:solidFill>
                  <a:schemeClr val="tx1"/>
                </a:solidFill>
              </a:rPr>
              <a:t>VM</a:t>
            </a:r>
            <a:r>
              <a:rPr lang="ja-JP" altLang="en-US" sz="4000" dirty="0">
                <a:solidFill>
                  <a:schemeClr val="tx1"/>
                </a:solidFill>
              </a:rPr>
              <a:t>の</a:t>
            </a:r>
            <a:r>
              <a:rPr lang="ja-JP" altLang="en-US" sz="4000" dirty="0">
                <a:solidFill>
                  <a:srgbClr val="000000"/>
                </a:solidFill>
              </a:rPr>
              <a:t>メモリアドレスが</a:t>
            </a:r>
            <a:r>
              <a:rPr lang="en-US" altLang="ja-JP" sz="4000" dirty="0">
                <a:solidFill>
                  <a:srgbClr val="000000"/>
                </a:solidFill>
              </a:rPr>
              <a:t>1</a:t>
            </a:r>
            <a:r>
              <a:rPr lang="ja-JP" altLang="en-US" sz="4000" dirty="0">
                <a:solidFill>
                  <a:srgbClr val="000000"/>
                </a:solidFill>
              </a:rPr>
              <a:t>対</a:t>
            </a:r>
            <a:r>
              <a:rPr lang="en-US" altLang="ja-JP" sz="4000" dirty="0">
                <a:solidFill>
                  <a:srgbClr val="000000"/>
                </a:solidFill>
              </a:rPr>
              <a:t>1</a:t>
            </a:r>
            <a:r>
              <a:rPr lang="ja-JP" altLang="en-US" sz="4000" dirty="0">
                <a:solidFill>
                  <a:srgbClr val="000000"/>
                </a:solidFill>
              </a:rPr>
              <a:t>に対応するスパースファイルを作成する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対応するページがないブロックは空（ホール）となる</a:t>
            </a:r>
            <a:endParaRPr lang="en-US" altLang="ja-JP" sz="3600" dirty="0">
              <a:solidFill>
                <a:srgbClr val="000000"/>
              </a:solidFill>
              <a:latin typeface="+mn-ea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更新されたメモリの上書き保存が容易に行える</a:t>
            </a:r>
            <a:endParaRPr lang="en-US" altLang="ja-JP" sz="3600" dirty="0">
              <a:solidFill>
                <a:srgbClr val="000000"/>
              </a:solidFill>
              <a:latin typeface="+mn-ea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各メモリ</a:t>
            </a:r>
            <a:r>
              <a:rPr lang="ja-JP" altLang="en-US" sz="3600" dirty="0">
                <a:solidFill>
                  <a:schemeClr val="tx1"/>
                </a:solidFill>
                <a:latin typeface="+mn-ea"/>
              </a:rPr>
              <a:t>が</a:t>
            </a: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存在するホストの</a:t>
            </a:r>
            <a:r>
              <a:rPr lang="en-US" altLang="ja-JP" sz="3600" dirty="0">
                <a:solidFill>
                  <a:srgbClr val="000000"/>
                </a:solidFill>
                <a:latin typeface="+mn-ea"/>
              </a:rPr>
              <a:t>ID</a:t>
            </a: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は</a:t>
            </a:r>
            <a:r>
              <a:rPr lang="ja-JP" altLang="en-US" sz="3600" dirty="0">
                <a:solidFill>
                  <a:schemeClr val="tx1"/>
                </a:solidFill>
                <a:latin typeface="+mn-ea"/>
              </a:rPr>
              <a:t>別の</a:t>
            </a:r>
            <a:r>
              <a:rPr lang="ja-JP" altLang="en-US" sz="3600" dirty="0">
                <a:solidFill>
                  <a:srgbClr val="000000"/>
                </a:solidFill>
                <a:latin typeface="+mn-ea"/>
              </a:rPr>
              <a:t>ファイルに保存する</a:t>
            </a:r>
            <a:endParaRPr lang="en-US" altLang="ja-JP" sz="36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10" name="テキスト ボックス 209"/>
          <p:cNvSpPr txBox="1"/>
          <p:nvPr/>
        </p:nvSpPr>
        <p:spPr>
          <a:xfrm>
            <a:off x="16193590" y="8782852"/>
            <a:ext cx="2688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/>
              <a:t>メインホスト</a:t>
            </a:r>
          </a:p>
        </p:txBody>
      </p:sp>
      <p:sp>
        <p:nvSpPr>
          <p:cNvPr id="211" name="直方体 210"/>
          <p:cNvSpPr/>
          <p:nvPr/>
        </p:nvSpPr>
        <p:spPr>
          <a:xfrm>
            <a:off x="15967362" y="9591680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213" name="角丸四角形 212"/>
          <p:cNvSpPr/>
          <p:nvPr/>
        </p:nvSpPr>
        <p:spPr>
          <a:xfrm>
            <a:off x="16207876" y="11000255"/>
            <a:ext cx="2177309" cy="847716"/>
          </a:xfrm>
          <a:prstGeom prst="roundRect">
            <a:avLst>
              <a:gd name="adj" fmla="val 12316"/>
            </a:avLst>
          </a:prstGeom>
          <a:solidFill>
            <a:srgbClr val="FCD5B5"/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214" name="メモ 213"/>
          <p:cNvSpPr/>
          <p:nvPr/>
        </p:nvSpPr>
        <p:spPr>
          <a:xfrm rot="10800000">
            <a:off x="21106165" y="9732155"/>
            <a:ext cx="3709315" cy="2701022"/>
          </a:xfrm>
          <a:prstGeom prst="foldedCorner">
            <a:avLst/>
          </a:prstGeom>
          <a:solidFill>
            <a:srgbClr val="D99694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215" name="下矢印 20"/>
          <p:cNvSpPr/>
          <p:nvPr/>
        </p:nvSpPr>
        <p:spPr>
          <a:xfrm rot="16200000">
            <a:off x="19585051" y="10638499"/>
            <a:ext cx="929930" cy="1489013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19407252" y="10111524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保存</a:t>
            </a:r>
            <a:endParaRPr lang="en-US" altLang="ja-JP" sz="3600" b="1" dirty="0"/>
          </a:p>
        </p:txBody>
      </p:sp>
      <p:sp>
        <p:nvSpPr>
          <p:cNvPr id="218" name="テキスト ボックス 217"/>
          <p:cNvSpPr txBox="1"/>
          <p:nvPr/>
        </p:nvSpPr>
        <p:spPr>
          <a:xfrm>
            <a:off x="21538138" y="8876333"/>
            <a:ext cx="2839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メモリファイル</a:t>
            </a:r>
            <a:endParaRPr lang="en-US" altLang="ja-JP" sz="3600" b="1" dirty="0"/>
          </a:p>
        </p:txBody>
      </p:sp>
      <p:sp>
        <p:nvSpPr>
          <p:cNvPr id="219" name="テキスト ボックス 218"/>
          <p:cNvSpPr txBox="1"/>
          <p:nvPr/>
        </p:nvSpPr>
        <p:spPr>
          <a:xfrm>
            <a:off x="640800" y="38146810"/>
            <a:ext cx="7108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0" b="1" dirty="0">
                <a:solidFill>
                  <a:srgbClr val="4175B1"/>
                </a:solidFill>
              </a:rPr>
              <a:t>ライブチェックポイント</a:t>
            </a:r>
            <a:endParaRPr kumimoji="1" lang="ja-JP" altLang="en-US" sz="6000" b="1" dirty="0">
              <a:solidFill>
                <a:srgbClr val="4175B1"/>
              </a:solidFill>
            </a:endParaRPr>
          </a:p>
        </p:txBody>
      </p:sp>
      <p:sp>
        <p:nvSpPr>
          <p:cNvPr id="220" name="正方形/長方形 219"/>
          <p:cNvSpPr/>
          <p:nvPr/>
        </p:nvSpPr>
        <p:spPr>
          <a:xfrm>
            <a:off x="639454" y="39144359"/>
            <a:ext cx="14271458" cy="278681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4000" dirty="0">
                <a:solidFill>
                  <a:srgbClr val="000000"/>
                </a:solidFill>
              </a:rPr>
              <a:t>VM</a:t>
            </a:r>
            <a:r>
              <a:rPr lang="ja-JP" altLang="en-US" sz="4000" dirty="0">
                <a:solidFill>
                  <a:srgbClr val="000000"/>
                </a:solidFill>
              </a:rPr>
              <a:t>を稼働させたままメモリを保存する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4000" dirty="0">
                <a:solidFill>
                  <a:srgbClr val="000000"/>
                </a:solidFill>
              </a:rPr>
              <a:t>従来からライブチェックポイントの利用は可能であるが、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1144800" lvl="1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リモートページング</a:t>
            </a:r>
            <a:r>
              <a:rPr lang="ja-JP" altLang="en-US" sz="3600" dirty="0">
                <a:solidFill>
                  <a:schemeClr val="tx1"/>
                </a:solidFill>
              </a:rPr>
              <a:t>が発生するとメモリの保存に</a:t>
            </a:r>
            <a:r>
              <a:rPr lang="ja-JP" altLang="en-US" sz="3600" dirty="0">
                <a:solidFill>
                  <a:srgbClr val="000000"/>
                </a:solidFill>
              </a:rPr>
              <a:t>不整合が発生する</a:t>
            </a:r>
            <a:endParaRPr lang="en-US" altLang="ja-JP" sz="3600" dirty="0">
              <a:solidFill>
                <a:srgbClr val="000000"/>
              </a:solidFill>
            </a:endParaRPr>
          </a:p>
          <a:p>
            <a:pPr marL="1144800" lvl="1" indent="-571500">
              <a:buFont typeface="Wingdings" charset="2"/>
              <a:buChar char="n"/>
            </a:pPr>
            <a:r>
              <a:rPr lang="ja-JP" altLang="en-US" sz="3600" dirty="0">
                <a:solidFill>
                  <a:srgbClr val="000000"/>
                </a:solidFill>
              </a:rPr>
              <a:t>更新されたメモリ</a:t>
            </a:r>
            <a:r>
              <a:rPr lang="ja-JP" altLang="en-US" sz="3600" dirty="0">
                <a:solidFill>
                  <a:schemeClr val="tx1"/>
                </a:solidFill>
              </a:rPr>
              <a:t>を</a:t>
            </a:r>
            <a:r>
              <a:rPr lang="ja-JP" altLang="en-US" sz="3600" dirty="0">
                <a:solidFill>
                  <a:srgbClr val="000000"/>
                </a:solidFill>
              </a:rPr>
              <a:t>追記するので復元時に重複し非効率である</a:t>
            </a:r>
            <a:endParaRPr lang="en-US" altLang="ja-JP" sz="3600" dirty="0">
              <a:solidFill>
                <a:srgbClr val="000000"/>
              </a:solidFill>
            </a:endParaRPr>
          </a:p>
        </p:txBody>
      </p:sp>
      <p:graphicFrame>
        <p:nvGraphicFramePr>
          <p:cNvPr id="227" name="表 2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323996"/>
              </p:ext>
            </p:extLst>
          </p:nvPr>
        </p:nvGraphicFramePr>
        <p:xfrm>
          <a:off x="21437490" y="10757855"/>
          <a:ext cx="3040535" cy="1345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1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01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6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41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34553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0" name="表 2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127864"/>
              </p:ext>
            </p:extLst>
          </p:nvPr>
        </p:nvGraphicFramePr>
        <p:xfrm>
          <a:off x="21617444" y="9967520"/>
          <a:ext cx="3040534" cy="98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9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87056"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0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1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2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3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2" name="メモ 231"/>
          <p:cNvSpPr/>
          <p:nvPr/>
        </p:nvSpPr>
        <p:spPr>
          <a:xfrm rot="10800000">
            <a:off x="25406396" y="9732153"/>
            <a:ext cx="3867946" cy="2701024"/>
          </a:xfrm>
          <a:prstGeom prst="foldedCorner">
            <a:avLst/>
          </a:prstGeom>
          <a:solidFill>
            <a:srgbClr val="D99694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25411095" y="8871850"/>
            <a:ext cx="3966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ページ配置ファイル</a:t>
            </a:r>
            <a:endParaRPr lang="en-US" altLang="ja-JP" sz="3600" b="1" dirty="0"/>
          </a:p>
        </p:txBody>
      </p:sp>
      <p:graphicFrame>
        <p:nvGraphicFramePr>
          <p:cNvPr id="236" name="表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292443"/>
              </p:ext>
            </p:extLst>
          </p:nvPr>
        </p:nvGraphicFramePr>
        <p:xfrm>
          <a:off x="25873900" y="10757855"/>
          <a:ext cx="3040535" cy="1343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1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01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6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41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3438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M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S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M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S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7" name="表 2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714057"/>
              </p:ext>
            </p:extLst>
          </p:nvPr>
        </p:nvGraphicFramePr>
        <p:xfrm>
          <a:off x="26053854" y="9963037"/>
          <a:ext cx="3040534" cy="98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9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01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87056"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0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1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2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MS PGothic" charset="-128"/>
                          <a:ea typeface="MS PGothic" charset="-128"/>
                          <a:cs typeface="MS PGothic" charset="-128"/>
                        </a:rPr>
                        <a:t>3</a:t>
                      </a:r>
                      <a:endParaRPr kumimoji="1" lang="ja-JP" altLang="en-US" sz="4400" b="0" dirty="0">
                        <a:solidFill>
                          <a:schemeClr val="tx1"/>
                        </a:solidFill>
                        <a:latin typeface="MS PGothic" charset="-128"/>
                        <a:ea typeface="MS PGothic" charset="-128"/>
                        <a:cs typeface="MS PGothic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" name="テキスト ボックス 53"/>
          <p:cNvSpPr txBox="1"/>
          <p:nvPr/>
        </p:nvSpPr>
        <p:spPr>
          <a:xfrm>
            <a:off x="24552272" y="12502244"/>
            <a:ext cx="5400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MS PGothic" charset="-128"/>
                <a:ea typeface="MS PGothic" charset="-128"/>
                <a:cs typeface="MS PGothic" charset="-128"/>
              </a:rPr>
              <a:t>M:</a:t>
            </a:r>
            <a:r>
              <a:rPr lang="ja-JP" altLang="en-US" sz="3600" dirty="0">
                <a:latin typeface="MS PGothic" charset="-128"/>
                <a:ea typeface="MS PGothic" charset="-128"/>
                <a:cs typeface="MS PGothic" charset="-128"/>
              </a:rPr>
              <a:t>メインホスト</a:t>
            </a:r>
            <a:r>
              <a:rPr lang="en-US" altLang="ja-JP" sz="3600" dirty="0">
                <a:latin typeface="MS PGothic" charset="-128"/>
                <a:ea typeface="MS PGothic" charset="-128"/>
                <a:cs typeface="MS PGothic" charset="-128"/>
              </a:rPr>
              <a:t> S:</a:t>
            </a:r>
            <a:r>
              <a:rPr lang="ja-JP" altLang="en-US" sz="3600" dirty="0">
                <a:latin typeface="MS PGothic" charset="-128"/>
                <a:ea typeface="MS PGothic" charset="-128"/>
                <a:cs typeface="MS PGothic" charset="-128"/>
              </a:rPr>
              <a:t>サブホスト</a:t>
            </a:r>
            <a:endParaRPr kumimoji="1" lang="ja-JP" altLang="en-US" sz="3600" dirty="0"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238" name="テキスト ボックス 237"/>
          <p:cNvSpPr txBox="1"/>
          <p:nvPr/>
        </p:nvSpPr>
        <p:spPr>
          <a:xfrm>
            <a:off x="15694451" y="13207266"/>
            <a:ext cx="80666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b="1" dirty="0">
                <a:solidFill>
                  <a:srgbClr val="4175B1"/>
                </a:solidFill>
              </a:rPr>
              <a:t>分割メモリ</a:t>
            </a:r>
            <a:r>
              <a:rPr kumimoji="1" lang="en-US" altLang="ja-JP" sz="6000" b="1" dirty="0">
                <a:solidFill>
                  <a:srgbClr val="4175B1"/>
                </a:solidFill>
              </a:rPr>
              <a:t>VM</a:t>
            </a:r>
            <a:r>
              <a:rPr kumimoji="1" lang="ja-JP" altLang="en-US" sz="6000" b="1" dirty="0">
                <a:solidFill>
                  <a:srgbClr val="4175B1"/>
                </a:solidFill>
              </a:rPr>
              <a:t>のリストア</a:t>
            </a:r>
          </a:p>
        </p:txBody>
      </p:sp>
      <p:sp>
        <p:nvSpPr>
          <p:cNvPr id="239" name="正方形/長方形 238"/>
          <p:cNvSpPr/>
          <p:nvPr/>
        </p:nvSpPr>
        <p:spPr>
          <a:xfrm>
            <a:off x="15694451" y="14285758"/>
            <a:ext cx="14189828" cy="237554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十分な空きメモリを持つホスト</a:t>
            </a:r>
            <a:r>
              <a:rPr lang="ja-JP" altLang="en-US" sz="4000" dirty="0">
                <a:solidFill>
                  <a:schemeClr val="tx1"/>
                </a:solidFill>
                <a:latin typeface="MS PGothic" charset="-128"/>
                <a:ea typeface="MS PGothic" charset="-128"/>
                <a:cs typeface="MS PGothic" charset="-128"/>
              </a:rPr>
              <a:t>群</a:t>
            </a:r>
            <a:r>
              <a:rPr lang="ja-JP" altLang="en-US" sz="40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を探しチェックポイントを送信する</a:t>
            </a:r>
            <a:endParaRPr lang="en-US" altLang="ja-JP" sz="4000" dirty="0">
              <a:solidFill>
                <a:srgbClr val="000000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それぞれのホストでチェックポイントから</a:t>
            </a:r>
            <a:r>
              <a:rPr lang="en-US" altLang="ja-JP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VM</a:t>
            </a: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の状態を復元する</a:t>
            </a:r>
            <a:endParaRPr lang="en-US" altLang="ja-JP" sz="3600" dirty="0">
              <a:solidFill>
                <a:srgbClr val="000000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復元後</a:t>
            </a:r>
            <a:r>
              <a:rPr lang="ja-JP" altLang="en-US" sz="3600" dirty="0">
                <a:solidFill>
                  <a:schemeClr val="tx1"/>
                </a:solidFill>
                <a:latin typeface="MS PGothic" charset="-128"/>
                <a:ea typeface="MS PGothic" charset="-128"/>
                <a:cs typeface="MS PGothic" charset="-128"/>
              </a:rPr>
              <a:t>、</a:t>
            </a: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リモートページングのためにネットワーク接続を確立する</a:t>
            </a:r>
            <a:endParaRPr lang="en-US" altLang="ja-JP" sz="3600" dirty="0">
              <a:solidFill>
                <a:schemeClr val="tx1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r>
              <a:rPr lang="ja-JP" altLang="en-US" sz="4000" dirty="0">
                <a:solidFill>
                  <a:schemeClr val="tx1"/>
                </a:solidFill>
              </a:rPr>
              <a:t>チェックポイント時とは異なるホスト構成での</a:t>
            </a:r>
            <a:r>
              <a:rPr lang="ja-JP" altLang="en-US" sz="4000" dirty="0" smtClean="0">
                <a:solidFill>
                  <a:schemeClr val="tx1"/>
                </a:solidFill>
              </a:rPr>
              <a:t>復元も可能</a:t>
            </a:r>
            <a:endParaRPr lang="en-US" altLang="ja-JP" sz="4000" dirty="0">
              <a:solidFill>
                <a:schemeClr val="tx1"/>
              </a:solidFill>
            </a:endParaRPr>
          </a:p>
        </p:txBody>
      </p:sp>
      <p:sp>
        <p:nvSpPr>
          <p:cNvPr id="240" name="テキスト ボックス 239"/>
          <p:cNvSpPr txBox="1"/>
          <p:nvPr/>
        </p:nvSpPr>
        <p:spPr>
          <a:xfrm>
            <a:off x="15696000" y="22634893"/>
            <a:ext cx="32704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0" b="1" dirty="0">
                <a:solidFill>
                  <a:srgbClr val="4175B1"/>
                </a:solidFill>
                <a:latin typeface="MS PGothic" charset="-128"/>
                <a:ea typeface="MS PGothic" charset="-128"/>
                <a:cs typeface="MS PGothic" charset="-128"/>
              </a:rPr>
              <a:t>3. </a:t>
            </a:r>
            <a:r>
              <a:rPr lang="ja-JP" altLang="en-US" sz="8000" b="1" dirty="0">
                <a:solidFill>
                  <a:srgbClr val="4175B1"/>
                </a:solidFill>
                <a:latin typeface="MS PGothic" charset="-128"/>
                <a:ea typeface="MS PGothic" charset="-128"/>
                <a:cs typeface="MS PGothic" charset="-128"/>
              </a:rPr>
              <a:t>実験</a:t>
            </a:r>
            <a:endParaRPr kumimoji="1" lang="ja-JP" altLang="en-US" sz="8000" b="1" dirty="0">
              <a:solidFill>
                <a:srgbClr val="4175B1"/>
              </a:solidFill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243" name="正方形/長方形 242"/>
          <p:cNvSpPr/>
          <p:nvPr/>
        </p:nvSpPr>
        <p:spPr>
          <a:xfrm>
            <a:off x="15694451" y="23984589"/>
            <a:ext cx="14189828" cy="189270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40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D-CRES</a:t>
            </a:r>
            <a:r>
              <a:rPr lang="ja-JP" altLang="en-US" sz="40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の</a:t>
            </a:r>
            <a:r>
              <a:rPr lang="ja-JP" altLang="en-US" sz="4000" dirty="0">
                <a:solidFill>
                  <a:schemeClr val="tx1"/>
                </a:solidFill>
                <a:latin typeface="MS PGothic" charset="-128"/>
                <a:ea typeface="MS PGothic" charset="-128"/>
                <a:cs typeface="MS PGothic" charset="-128"/>
              </a:rPr>
              <a:t>チェックポイント・リストアの性能を調べた</a:t>
            </a:r>
            <a:endParaRPr lang="en-US" altLang="ja-JP" sz="4000" dirty="0">
              <a:solidFill>
                <a:schemeClr val="tx1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チェックポイントは従来手法</a:t>
            </a:r>
            <a:r>
              <a:rPr lang="ja-JP" altLang="en-US" sz="3600" dirty="0" smtClean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より</a:t>
            </a:r>
            <a:r>
              <a:rPr lang="en-US" altLang="ja-JP" sz="3600" dirty="0" smtClean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70%</a:t>
            </a:r>
            <a:r>
              <a:rPr lang="ja-JP" altLang="en-US" sz="3600" dirty="0" smtClean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高速化</a:t>
            </a:r>
            <a:endParaRPr lang="en-US" altLang="ja-JP" sz="3600" strike="sngStrike" dirty="0">
              <a:solidFill>
                <a:srgbClr val="FF0000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リストアは従来手法より</a:t>
            </a:r>
            <a:r>
              <a:rPr lang="en-US" altLang="ja-JP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37%</a:t>
            </a:r>
            <a:r>
              <a:rPr lang="ja-JP" altLang="en-US" sz="3600" dirty="0" smtClean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高速化</a:t>
            </a:r>
            <a:endParaRPr lang="en-US" altLang="ja-JP" sz="3600" strike="sngStrike" dirty="0">
              <a:solidFill>
                <a:srgbClr val="FF0000"/>
              </a:solidFill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244" name="正方形/長方形 243"/>
          <p:cNvSpPr/>
          <p:nvPr/>
        </p:nvSpPr>
        <p:spPr>
          <a:xfrm>
            <a:off x="15694451" y="31822545"/>
            <a:ext cx="14189828" cy="13486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chemeClr val="tx1"/>
                </a:solidFill>
                <a:latin typeface="MS PGothic" charset="-128"/>
                <a:ea typeface="MS PGothic" charset="-128"/>
                <a:cs typeface="MS PGothic" charset="-128"/>
              </a:rPr>
              <a:t>ファイルフォーマットの違いによる性能への影響を調べた</a:t>
            </a:r>
            <a:endParaRPr lang="en-US" altLang="ja-JP" sz="4000" dirty="0">
              <a:solidFill>
                <a:schemeClr val="tx1"/>
              </a:solidFill>
              <a:latin typeface="MS PGothic" charset="-128"/>
              <a:ea typeface="MS PGothic" charset="-128"/>
              <a:cs typeface="MS PGothic" charset="-128"/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スパースファイルを用いると最大</a:t>
            </a:r>
            <a:r>
              <a:rPr lang="en-US" altLang="ja-JP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6%</a:t>
            </a:r>
            <a:r>
              <a:rPr lang="ja-JP" altLang="en-US" sz="3600" dirty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の性能</a:t>
            </a:r>
            <a:r>
              <a:rPr lang="ja-JP" altLang="en-US" sz="3600" dirty="0" smtClean="0">
                <a:solidFill>
                  <a:srgbClr val="000000"/>
                </a:solidFill>
                <a:latin typeface="MS PGothic" charset="-128"/>
                <a:ea typeface="MS PGothic" charset="-128"/>
                <a:cs typeface="MS PGothic" charset="-128"/>
              </a:rPr>
              <a:t>低下</a:t>
            </a:r>
            <a:endParaRPr lang="en-US" altLang="ja-JP" sz="3600" strike="sngStrike" dirty="0">
              <a:solidFill>
                <a:srgbClr val="FF0000"/>
              </a:solidFill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246" name="テキスト ボックス 245"/>
          <p:cNvSpPr txBox="1"/>
          <p:nvPr/>
        </p:nvSpPr>
        <p:spPr>
          <a:xfrm>
            <a:off x="15696000" y="39178664"/>
            <a:ext cx="63482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b="1" dirty="0">
                <a:solidFill>
                  <a:srgbClr val="4175B1"/>
                </a:solidFill>
                <a:latin typeface="MS PGothic" charset="-128"/>
                <a:ea typeface="MS PGothic" charset="-128"/>
                <a:cs typeface="MS PGothic" charset="-128"/>
              </a:rPr>
              <a:t>4. </a:t>
            </a:r>
            <a:r>
              <a:rPr kumimoji="1" lang="ja-JP" altLang="en-US" sz="8000" b="1" dirty="0">
                <a:solidFill>
                  <a:srgbClr val="4175B1"/>
                </a:solidFill>
                <a:latin typeface="MS PGothic" charset="-128"/>
                <a:ea typeface="MS PGothic" charset="-128"/>
                <a:cs typeface="MS PGothic" charset="-128"/>
              </a:rPr>
              <a:t>今後の課題</a:t>
            </a:r>
          </a:p>
        </p:txBody>
      </p:sp>
      <p:sp>
        <p:nvSpPr>
          <p:cNvPr id="247" name="正方形/長方形 246"/>
          <p:cNvSpPr/>
          <p:nvPr/>
        </p:nvSpPr>
        <p:spPr>
          <a:xfrm>
            <a:off x="15694451" y="40453993"/>
            <a:ext cx="14271458" cy="14771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00"/>
                </a:solidFill>
              </a:rPr>
              <a:t>メモリの差分チェックポイント</a:t>
            </a:r>
            <a:endParaRPr lang="en-US" altLang="ja-JP" sz="4000" dirty="0">
              <a:solidFill>
                <a:srgbClr val="000000"/>
              </a:solidFill>
            </a:endParaRPr>
          </a:p>
          <a:p>
            <a:pPr marL="571500" indent="-571500">
              <a:buFont typeface="Wingdings" charset="2"/>
              <a:buChar char="p"/>
            </a:pPr>
            <a:r>
              <a:rPr lang="ja-JP" altLang="en-US" sz="3600" dirty="0">
                <a:solidFill>
                  <a:srgbClr val="000000"/>
                </a:solidFill>
              </a:rPr>
              <a:t>リモートページングによるメモリの配置変更を考慮する必要がある</a:t>
            </a:r>
            <a:endParaRPr lang="en-US" altLang="ja-JP" sz="3600" dirty="0">
              <a:solidFill>
                <a:srgbClr val="000000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19592572" y="17145882"/>
            <a:ext cx="2688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メインホスト</a:t>
            </a:r>
            <a:endParaRPr kumimoji="1" lang="ja-JP" altLang="en-US" sz="4000" b="1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26602061" y="17115107"/>
            <a:ext cx="24208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/>
              <a:t>サブホスト</a:t>
            </a:r>
            <a:endParaRPr kumimoji="1" lang="ja-JP" altLang="en-US" sz="4000" b="1" dirty="0"/>
          </a:p>
        </p:txBody>
      </p:sp>
      <p:sp>
        <p:nvSpPr>
          <p:cNvPr id="96" name="直方体 95"/>
          <p:cNvSpPr/>
          <p:nvPr/>
        </p:nvSpPr>
        <p:spPr>
          <a:xfrm>
            <a:off x="19392719" y="17878766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97" name="角丸四角形 96"/>
          <p:cNvSpPr/>
          <p:nvPr/>
        </p:nvSpPr>
        <p:spPr>
          <a:xfrm>
            <a:off x="19635442" y="18587966"/>
            <a:ext cx="2177309" cy="4495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VM</a:t>
            </a:r>
            <a:r>
              <a:rPr kumimoji="1"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本体</a:t>
            </a:r>
          </a:p>
        </p:txBody>
      </p:sp>
      <p:sp>
        <p:nvSpPr>
          <p:cNvPr id="98" name="角丸四角形 97"/>
          <p:cNvSpPr/>
          <p:nvPr/>
        </p:nvSpPr>
        <p:spPr>
          <a:xfrm>
            <a:off x="19606858" y="19363285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99" name="直方体 98"/>
          <p:cNvSpPr/>
          <p:nvPr/>
        </p:nvSpPr>
        <p:spPr>
          <a:xfrm>
            <a:off x="26256210" y="17829985"/>
            <a:ext cx="3128247" cy="2912832"/>
          </a:xfrm>
          <a:prstGeom prst="cube">
            <a:avLst>
              <a:gd name="adj" fmla="val 15190"/>
            </a:avLst>
          </a:prstGeom>
          <a:solidFill>
            <a:srgbClr val="379AB7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103" name="メモ 102"/>
          <p:cNvSpPr/>
          <p:nvPr/>
        </p:nvSpPr>
        <p:spPr>
          <a:xfrm rot="10800000">
            <a:off x="16132775" y="18601931"/>
            <a:ext cx="1843552" cy="2009030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05" name="下矢印 20"/>
          <p:cNvSpPr/>
          <p:nvPr/>
        </p:nvSpPr>
        <p:spPr>
          <a:xfrm rot="5400000">
            <a:off x="18206688" y="19001530"/>
            <a:ext cx="929930" cy="1489013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8163362" y="1866105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保存</a:t>
            </a:r>
            <a:endParaRPr lang="en-US" altLang="ja-JP" sz="3600" b="1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7742062" y="20674440"/>
            <a:ext cx="111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sp>
        <p:nvSpPr>
          <p:cNvPr id="108" name="角丸四角形 107"/>
          <p:cNvSpPr/>
          <p:nvPr/>
        </p:nvSpPr>
        <p:spPr>
          <a:xfrm>
            <a:off x="26536682" y="19363285"/>
            <a:ext cx="2177309" cy="847716"/>
          </a:xfrm>
          <a:prstGeom prst="roundRect">
            <a:avLst>
              <a:gd name="adj" fmla="val 1231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メモリ</a:t>
            </a:r>
            <a:endParaRPr kumimoji="1" lang="ja-JP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09" name="メモ 108"/>
          <p:cNvSpPr/>
          <p:nvPr/>
        </p:nvSpPr>
        <p:spPr>
          <a:xfrm rot="10800000">
            <a:off x="23176669" y="18601931"/>
            <a:ext cx="1843552" cy="2009030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10" name="下矢印 20"/>
          <p:cNvSpPr/>
          <p:nvPr/>
        </p:nvSpPr>
        <p:spPr>
          <a:xfrm rot="5400000">
            <a:off x="25136512" y="19001530"/>
            <a:ext cx="929930" cy="1489013"/>
          </a:xfrm>
          <a:custGeom>
            <a:avLst/>
            <a:gdLst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727926 w 929930"/>
              <a:gd name="connsiteY4" fmla="*/ 81519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453606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02004 w 929930"/>
              <a:gd name="connsiteY1" fmla="*/ 815192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727926 w 929930"/>
              <a:gd name="connsiteY3" fmla="*/ 0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2 h 1310640"/>
              <a:gd name="connsiteX1" fmla="*/ 281517 w 929930"/>
              <a:gd name="connsiteY1" fmla="*/ 934461 h 1310640"/>
              <a:gd name="connsiteX2" fmla="*/ 202004 w 929930"/>
              <a:gd name="connsiteY2" fmla="*/ 0 h 1310640"/>
              <a:gd name="connsiteX3" fmla="*/ 675674 w 929930"/>
              <a:gd name="connsiteY3" fmla="*/ 2 h 1310640"/>
              <a:gd name="connsiteX4" fmla="*/ 612632 w 929930"/>
              <a:gd name="connsiteY4" fmla="*/ 906632 h 1310640"/>
              <a:gd name="connsiteX5" fmla="*/ 929930 w 929930"/>
              <a:gd name="connsiteY5" fmla="*/ 815192 h 1310640"/>
              <a:gd name="connsiteX6" fmla="*/ 464965 w 929930"/>
              <a:gd name="connsiteY6" fmla="*/ 1310640 h 1310640"/>
              <a:gd name="connsiteX7" fmla="*/ 0 w 929930"/>
              <a:gd name="connsiteY7" fmla="*/ 815192 h 1310640"/>
              <a:gd name="connsiteX0" fmla="*/ 0 w 929930"/>
              <a:gd name="connsiteY0" fmla="*/ 815190 h 1310638"/>
              <a:gd name="connsiteX1" fmla="*/ 281517 w 929930"/>
              <a:gd name="connsiteY1" fmla="*/ 934459 h 1310638"/>
              <a:gd name="connsiteX2" fmla="*/ 228129 w 929930"/>
              <a:gd name="connsiteY2" fmla="*/ 0 h 1310638"/>
              <a:gd name="connsiteX3" fmla="*/ 675674 w 929930"/>
              <a:gd name="connsiteY3" fmla="*/ 0 h 1310638"/>
              <a:gd name="connsiteX4" fmla="*/ 612632 w 929930"/>
              <a:gd name="connsiteY4" fmla="*/ 906630 h 1310638"/>
              <a:gd name="connsiteX5" fmla="*/ 929930 w 929930"/>
              <a:gd name="connsiteY5" fmla="*/ 815190 h 1310638"/>
              <a:gd name="connsiteX6" fmla="*/ 464965 w 929930"/>
              <a:gd name="connsiteY6" fmla="*/ 1310638 h 1310638"/>
              <a:gd name="connsiteX7" fmla="*/ 0 w 929930"/>
              <a:gd name="connsiteY7" fmla="*/ 815190 h 131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30" h="1310638">
                <a:moveTo>
                  <a:pt x="0" y="815190"/>
                </a:moveTo>
                <a:lnTo>
                  <a:pt x="281517" y="934459"/>
                </a:lnTo>
                <a:lnTo>
                  <a:pt x="228129" y="0"/>
                </a:lnTo>
                <a:lnTo>
                  <a:pt x="675674" y="0"/>
                </a:lnTo>
                <a:lnTo>
                  <a:pt x="612632" y="906630"/>
                </a:lnTo>
                <a:lnTo>
                  <a:pt x="929930" y="815190"/>
                </a:lnTo>
                <a:lnTo>
                  <a:pt x="464965" y="1310638"/>
                </a:lnTo>
                <a:lnTo>
                  <a:pt x="0" y="815190"/>
                </a:lnTo>
                <a:close/>
              </a:path>
            </a:pathLst>
          </a:custGeom>
          <a:solidFill>
            <a:srgbClr val="AD9BBF"/>
          </a:solidFill>
          <a:ln cap="flat">
            <a:noFill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25102829" y="1866105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/>
              <a:t>保存</a:t>
            </a:r>
            <a:endParaRPr lang="en-US" altLang="ja-JP" sz="3600" b="1" dirty="0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5284007" y="2067199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15672470" y="17520354"/>
            <a:ext cx="28440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b="1" dirty="0"/>
              <a:t>チェックポイント</a:t>
            </a:r>
            <a:endParaRPr lang="en-US" altLang="ja-JP" sz="3200" b="1" dirty="0"/>
          </a:p>
          <a:p>
            <a:pPr algn="ctr"/>
            <a:r>
              <a:rPr lang="ja-JP" altLang="en-US" sz="3200" b="1" dirty="0"/>
              <a:t>ファイル</a:t>
            </a:r>
            <a:endParaRPr lang="en-US" altLang="ja-JP" sz="3200" b="1" dirty="0"/>
          </a:p>
        </p:txBody>
      </p:sp>
      <p:sp>
        <p:nvSpPr>
          <p:cNvPr id="114" name="環状矢印 113"/>
          <p:cNvSpPr/>
          <p:nvPr/>
        </p:nvSpPr>
        <p:spPr>
          <a:xfrm rot="21185900" flipV="1">
            <a:off x="16411860" y="18682322"/>
            <a:ext cx="4642928" cy="3318761"/>
          </a:xfrm>
          <a:prstGeom prst="circularArrow">
            <a:avLst>
              <a:gd name="adj1" fmla="val 7365"/>
              <a:gd name="adj2" fmla="val 784503"/>
              <a:gd name="adj3" fmla="val 19845821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15" name="環状矢印 114"/>
          <p:cNvSpPr/>
          <p:nvPr/>
        </p:nvSpPr>
        <p:spPr>
          <a:xfrm rot="333131" flipH="1" flipV="1">
            <a:off x="20646457" y="18678883"/>
            <a:ext cx="3568639" cy="3406561"/>
          </a:xfrm>
          <a:prstGeom prst="circularArrow">
            <a:avLst>
              <a:gd name="adj1" fmla="val 8871"/>
              <a:gd name="adj2" fmla="val 947031"/>
              <a:gd name="adj3" fmla="val 19682723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21828018" y="20722945"/>
            <a:ext cx="111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復元</a:t>
            </a:r>
            <a:endParaRPr lang="en-US" altLang="ja-JP" sz="3600" b="1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8" t="4662" r="-481" b="2265"/>
          <a:stretch/>
        </p:blipFill>
        <p:spPr>
          <a:xfrm>
            <a:off x="17454655" y="33277426"/>
            <a:ext cx="9960534" cy="5333661"/>
          </a:xfrm>
          <a:prstGeom prst="rect">
            <a:avLst/>
          </a:prstGeom>
        </p:spPr>
      </p:pic>
      <p:sp>
        <p:nvSpPr>
          <p:cNvPr id="118" name="環状矢印 117"/>
          <p:cNvSpPr/>
          <p:nvPr/>
        </p:nvSpPr>
        <p:spPr>
          <a:xfrm rot="21185900" flipV="1">
            <a:off x="23967902" y="18559260"/>
            <a:ext cx="4277721" cy="3602434"/>
          </a:xfrm>
          <a:prstGeom prst="circularArrow">
            <a:avLst>
              <a:gd name="adj1" fmla="val 7365"/>
              <a:gd name="adj2" fmla="val 784503"/>
              <a:gd name="adj3" fmla="val 19845821"/>
              <a:gd name="adj4" fmla="val 10800000"/>
              <a:gd name="adj5" fmla="val 14739"/>
            </a:avLst>
          </a:prstGeom>
          <a:solidFill>
            <a:srgbClr val="AD9B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 b="1" dirty="0">
              <a:solidFill>
                <a:srgbClr val="000000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0876" y="25969668"/>
            <a:ext cx="9908087" cy="580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20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>
          <a:defRPr sz="4800" b="1" dirty="0" smtClean="0">
            <a:solidFill>
              <a:srgbClr val="000000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</TotalTime>
  <Words>517</Words>
  <Application>Microsoft Macintosh PowerPoint</Application>
  <PresentationFormat>ユーザー設定</PresentationFormat>
  <Paragraphs>110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</vt:lpstr>
      <vt:lpstr>MS PGothic</vt:lpstr>
      <vt:lpstr>ＭＳ Ｐゴシック</vt:lpstr>
      <vt:lpstr>Wingdings</vt:lpstr>
      <vt:lpstr>Arial</vt:lpstr>
      <vt:lpstr>ホワイト</vt:lpstr>
      <vt:lpstr> 複数ホストで動作する分割メモリVMのチェックポイント・リストア 村田時人, 光来健一（九州工業大学） 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unoki tomoya</dc:creator>
  <cp:lastModifiedBy>Microsoft Office ユーザー</cp:lastModifiedBy>
  <cp:revision>235</cp:revision>
  <cp:lastPrinted>2018-05-30T10:40:20Z</cp:lastPrinted>
  <dcterms:created xsi:type="dcterms:W3CDTF">2018-05-30T06:34:31Z</dcterms:created>
  <dcterms:modified xsi:type="dcterms:W3CDTF">2019-12-15T07:41:01Z</dcterms:modified>
</cp:coreProperties>
</file>