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56" r:id="rId2"/>
    <p:sldId id="257" r:id="rId3"/>
    <p:sldId id="289" r:id="rId4"/>
    <p:sldId id="290" r:id="rId5"/>
    <p:sldId id="278" r:id="rId6"/>
    <p:sldId id="261" r:id="rId7"/>
    <p:sldId id="295" r:id="rId8"/>
    <p:sldId id="296" r:id="rId9"/>
    <p:sldId id="297" r:id="rId10"/>
    <p:sldId id="298" r:id="rId11"/>
    <p:sldId id="286" r:id="rId12"/>
    <p:sldId id="306" r:id="rId13"/>
    <p:sldId id="302" r:id="rId14"/>
    <p:sldId id="293" r:id="rId15"/>
    <p:sldId id="303" r:id="rId16"/>
    <p:sldId id="264" r:id="rId17"/>
    <p:sldId id="304" r:id="rId18"/>
    <p:sldId id="265" r:id="rId19"/>
    <p:sldId id="266" r:id="rId20"/>
    <p:sldId id="301" r:id="rId21"/>
    <p:sldId id="280" r:id="rId22"/>
    <p:sldId id="268" r:id="rId23"/>
    <p:sldId id="300" r:id="rId24"/>
    <p:sldId id="282" r:id="rId25"/>
    <p:sldId id="269" r:id="rId26"/>
    <p:sldId id="292" r:id="rId27"/>
  </p:sldIdLst>
  <p:sldSz cx="9144000" cy="6858000" type="screen4x3"/>
  <p:notesSz cx="6858000" cy="9144000"/>
  <p:defaultTextStyle>
    <a:defPPr lvl="0">
      <a:defRPr lang="ja-JP"/>
    </a:defPPr>
    <a:lvl1pPr marL="0" lvl="0" algn="l" defTabSz="914400" rtl="0" eaLnBrk="1" latinLnBrk="0" hangingPunct="1">
      <a:defRPr kumimoji="1" sz="1800" kern="1200">
        <a:solidFill>
          <a:schemeClr val="tx1"/>
        </a:solidFill>
        <a:latin typeface="+mn-lt"/>
        <a:ea typeface="+mn-ea"/>
        <a:cs typeface="+mn-cs"/>
      </a:defRPr>
    </a:lvl1pPr>
    <a:lvl2pPr marL="457200" lvl="1" algn="l" defTabSz="914400" rtl="0" eaLnBrk="1" latinLnBrk="0" hangingPunct="1">
      <a:defRPr kumimoji="1" sz="1800" kern="1200">
        <a:solidFill>
          <a:schemeClr val="tx1"/>
        </a:solidFill>
        <a:latin typeface="+mn-lt"/>
        <a:ea typeface="+mn-ea"/>
        <a:cs typeface="+mn-cs"/>
      </a:defRPr>
    </a:lvl2pPr>
    <a:lvl3pPr marL="914400" lvl="2" algn="l" defTabSz="914400" rtl="0" eaLnBrk="1" latinLnBrk="0" hangingPunct="1">
      <a:defRPr kumimoji="1" sz="1800" kern="1200">
        <a:solidFill>
          <a:schemeClr val="tx1"/>
        </a:solidFill>
        <a:latin typeface="+mn-lt"/>
        <a:ea typeface="+mn-ea"/>
        <a:cs typeface="+mn-cs"/>
      </a:defRPr>
    </a:lvl3pPr>
    <a:lvl4pPr marL="1371600" lvl="3" algn="l" defTabSz="914400" rtl="0" eaLnBrk="1" latinLnBrk="0" hangingPunct="1">
      <a:defRPr kumimoji="1" sz="1800" kern="1200">
        <a:solidFill>
          <a:schemeClr val="tx1"/>
        </a:solidFill>
        <a:latin typeface="+mn-lt"/>
        <a:ea typeface="+mn-ea"/>
        <a:cs typeface="+mn-cs"/>
      </a:defRPr>
    </a:lvl4pPr>
    <a:lvl5pPr marL="1828800" lvl="4" algn="l" defTabSz="914400" rtl="0" eaLnBrk="1" latinLnBrk="0" hangingPunct="1">
      <a:defRPr kumimoji="1" sz="1800" kern="1200">
        <a:solidFill>
          <a:schemeClr val="tx1"/>
        </a:solidFill>
        <a:latin typeface="+mn-lt"/>
        <a:ea typeface="+mn-ea"/>
        <a:cs typeface="+mn-cs"/>
      </a:defRPr>
    </a:lvl5pPr>
    <a:lvl6pPr marL="2286000" lvl="5" algn="l" defTabSz="914400" rtl="0" eaLnBrk="1" latinLnBrk="0" hangingPunct="1">
      <a:defRPr kumimoji="1" sz="1800" kern="1200">
        <a:solidFill>
          <a:schemeClr val="tx1"/>
        </a:solidFill>
        <a:latin typeface="+mn-lt"/>
        <a:ea typeface="+mn-ea"/>
        <a:cs typeface="+mn-cs"/>
      </a:defRPr>
    </a:lvl6pPr>
    <a:lvl7pPr marL="2743200" lvl="6" algn="l" defTabSz="914400" rtl="0" eaLnBrk="1" latinLnBrk="0" hangingPunct="1">
      <a:defRPr kumimoji="1" sz="1800" kern="1200">
        <a:solidFill>
          <a:schemeClr val="tx1"/>
        </a:solidFill>
        <a:latin typeface="+mn-lt"/>
        <a:ea typeface="+mn-ea"/>
        <a:cs typeface="+mn-cs"/>
      </a:defRPr>
    </a:lvl7pPr>
    <a:lvl8pPr marL="3200400" lvl="7" algn="l" defTabSz="914400" rtl="0" eaLnBrk="1" latinLnBrk="0" hangingPunct="1">
      <a:defRPr kumimoji="1" sz="1800" kern="1200">
        <a:solidFill>
          <a:schemeClr val="tx1"/>
        </a:solidFill>
        <a:latin typeface="+mn-lt"/>
        <a:ea typeface="+mn-ea"/>
        <a:cs typeface="+mn-cs"/>
      </a:defRPr>
    </a:lvl8pPr>
    <a:lvl9pPr marL="3657600" lvl="8"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kito"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D9A5"/>
    <a:srgbClr val="00B6FB"/>
    <a:srgbClr val="EEA296"/>
    <a:srgbClr val="BABBB6"/>
    <a:srgbClr val="D9D9D9"/>
    <a:srgbClr val="EEB5BF"/>
    <a:srgbClr val="FFAB83"/>
    <a:srgbClr val="ADC7D6"/>
    <a:srgbClr val="DD9270"/>
    <a:srgbClr val="C794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868" autoAdjust="0"/>
    <p:restoredTop sz="96341" autoAdjust="0"/>
  </p:normalViewPr>
  <p:slideViewPr>
    <p:cSldViewPr snapToGrid="0">
      <p:cViewPr>
        <p:scale>
          <a:sx n="112" d="100"/>
          <a:sy n="112" d="100"/>
        </p:scale>
        <p:origin x="440" y="4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commentAuthors" Target="commentAuthors.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Users/murata_tokito/Dropbox/&#30740;&#31350;&#23460;/&#30740;&#31350;&#36039;&#26009;/&#23455;&#39443;_SWoPP_2019_0624.xlsx"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file:////Users/murata_tokito/Dropbox/&#30740;&#31350;&#23460;/&#30740;&#31350;&#36039;&#26009;/&#23455;&#39443;_SWoPP_2019_0624.xlsx" TargetMode="Externa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file:////Users/murata_tokito/Dropbox/&#30740;&#31350;&#23460;/&#30740;&#31350;&#36039;&#26009;/&#23455;&#39443;_SWoPP_2019_0624.xlsx" TargetMode="External"/></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oleObject" Target="file:////Users/murata_tokito/Dropbox/&#30740;&#31350;&#23460;/&#30740;&#31350;&#36039;&#26009;/&#23455;&#39443;_SWoPP_2019_062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Sheet2!$A$22</c:f>
              <c:strCache>
                <c:ptCount val="1"/>
                <c:pt idx="0">
                  <c:v>従来（分割）</c:v>
                </c:pt>
              </c:strCache>
            </c:strRef>
          </c:tx>
          <c:spPr>
            <a:solidFill>
              <a:schemeClr val="accent5"/>
            </a:solidFill>
            <a:ln>
              <a:noFill/>
            </a:ln>
            <a:effectLst/>
          </c:spPr>
          <c:invertIfNegative val="0"/>
          <c:cat>
            <c:strRef>
              <c:f>Sheet1!$B$37:$C$37</c:f>
              <c:strCache>
                <c:ptCount val="2"/>
                <c:pt idx="0">
                  <c:v>チェックポイント</c:v>
                </c:pt>
                <c:pt idx="1">
                  <c:v>リストア</c:v>
                </c:pt>
              </c:strCache>
            </c:strRef>
          </c:cat>
          <c:val>
            <c:numRef>
              <c:f>Sheet2!$B$22:$C$22</c:f>
              <c:numCache>
                <c:formatCode>#,##0.00_);[Red]\(#,##0.00\)</c:formatCode>
                <c:ptCount val="2"/>
                <c:pt idx="0">
                  <c:v>10.94666666666667</c:v>
                </c:pt>
                <c:pt idx="1">
                  <c:v>9.517666666666666</c:v>
                </c:pt>
              </c:numCache>
            </c:numRef>
          </c:val>
          <c:extLst xmlns:c16r2="http://schemas.microsoft.com/office/drawing/2015/06/chart">
            <c:ext xmlns:c16="http://schemas.microsoft.com/office/drawing/2014/chart" uri="{C3380CC4-5D6E-409C-BE32-E72D297353CC}">
              <c16:uniqueId val="{00000000-1FB5-5941-B197-FA7766AF428A}"/>
            </c:ext>
          </c:extLst>
        </c:ser>
        <c:ser>
          <c:idx val="1"/>
          <c:order val="1"/>
          <c:tx>
            <c:strRef>
              <c:f>Sheet1!$A$39</c:f>
              <c:strCache>
                <c:ptCount val="1"/>
                <c:pt idx="0">
                  <c:v>D-CRES</c:v>
                </c:pt>
              </c:strCache>
            </c:strRef>
          </c:tx>
          <c:spPr>
            <a:solidFill>
              <a:schemeClr val="accent6"/>
            </a:solidFill>
            <a:ln>
              <a:noFill/>
            </a:ln>
            <a:effectLst/>
          </c:spPr>
          <c:invertIfNegative val="0"/>
          <c:cat>
            <c:strRef>
              <c:f>Sheet1!$B$37:$C$37</c:f>
              <c:strCache>
                <c:ptCount val="2"/>
                <c:pt idx="0">
                  <c:v>チェックポイント</c:v>
                </c:pt>
                <c:pt idx="1">
                  <c:v>リストア</c:v>
                </c:pt>
              </c:strCache>
            </c:strRef>
          </c:cat>
          <c:val>
            <c:numRef>
              <c:f>Sheet3!$B$23:$C$23</c:f>
              <c:numCache>
                <c:formatCode>General</c:formatCode>
                <c:ptCount val="2"/>
                <c:pt idx="0" formatCode="#,##0.00_);[Red]\(#,##0.00\)">
                  <c:v>4.559</c:v>
                </c:pt>
                <c:pt idx="1">
                  <c:v>6.7</c:v>
                </c:pt>
              </c:numCache>
            </c:numRef>
          </c:val>
          <c:extLst xmlns:c16r2="http://schemas.microsoft.com/office/drawing/2015/06/chart">
            <c:ext xmlns:c16="http://schemas.microsoft.com/office/drawing/2014/chart" uri="{C3380CC4-5D6E-409C-BE32-E72D297353CC}">
              <c16:uniqueId val="{00000001-1FB5-5941-B197-FA7766AF428A}"/>
            </c:ext>
          </c:extLst>
        </c:ser>
        <c:ser>
          <c:idx val="2"/>
          <c:order val="2"/>
          <c:tx>
            <c:strRef>
              <c:f>Sheet2!$A$24</c:f>
              <c:strCache>
                <c:ptCount val="1"/>
                <c:pt idx="0">
                  <c:v>従来（通常）</c:v>
                </c:pt>
              </c:strCache>
            </c:strRef>
          </c:tx>
          <c:spPr>
            <a:solidFill>
              <a:schemeClr val="accent4"/>
            </a:solidFill>
            <a:ln>
              <a:noFill/>
            </a:ln>
            <a:effectLst/>
          </c:spPr>
          <c:invertIfNegative val="0"/>
          <c:cat>
            <c:strRef>
              <c:f>Sheet1!$B$37:$C$37</c:f>
              <c:strCache>
                <c:ptCount val="2"/>
                <c:pt idx="0">
                  <c:v>チェックポイント</c:v>
                </c:pt>
                <c:pt idx="1">
                  <c:v>リストア</c:v>
                </c:pt>
              </c:strCache>
            </c:strRef>
          </c:cat>
          <c:val>
            <c:numRef>
              <c:f>Sheet2!$B$24:$C$24</c:f>
              <c:numCache>
                <c:formatCode>#,##0.00_);[Red]\(#,##0.00\)</c:formatCode>
                <c:ptCount val="2"/>
                <c:pt idx="0">
                  <c:v>7.134499999999996</c:v>
                </c:pt>
                <c:pt idx="1">
                  <c:v>9.655</c:v>
                </c:pt>
              </c:numCache>
            </c:numRef>
          </c:val>
          <c:extLst xmlns:c16r2="http://schemas.microsoft.com/office/drawing/2015/06/chart">
            <c:ext xmlns:c16="http://schemas.microsoft.com/office/drawing/2014/chart" uri="{C3380CC4-5D6E-409C-BE32-E72D297353CC}">
              <c16:uniqueId val="{00000002-1FB5-5941-B197-FA7766AF428A}"/>
            </c:ext>
          </c:extLst>
        </c:ser>
        <c:dLbls>
          <c:showLegendKey val="0"/>
          <c:showVal val="0"/>
          <c:showCatName val="0"/>
          <c:showSerName val="0"/>
          <c:showPercent val="0"/>
          <c:showBubbleSize val="0"/>
        </c:dLbls>
        <c:gapWidth val="100"/>
        <c:overlap val="-15"/>
        <c:axId val="1810240624"/>
        <c:axId val="-2130551904"/>
      </c:barChart>
      <c:catAx>
        <c:axId val="18102406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crossAx val="-2130551904"/>
        <c:crosses val="autoZero"/>
        <c:auto val="1"/>
        <c:lblAlgn val="ctr"/>
        <c:lblOffset val="100"/>
        <c:noMultiLvlLbl val="0"/>
      </c:catAx>
      <c:valAx>
        <c:axId val="-2130551904"/>
        <c:scaling>
          <c:orientation val="minMax"/>
          <c:max val="12.0"/>
          <c:min val="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r>
                  <a:rPr lang="ja-JP" altLang="en-US" sz="1800">
                    <a:solidFill>
                      <a:schemeClr val="tx1"/>
                    </a:solidFill>
                    <a:latin typeface="MS PGothic" charset="-128"/>
                    <a:ea typeface="MS PGothic" charset="-128"/>
                    <a:cs typeface="MS PGothic" charset="-128"/>
                  </a:rPr>
                  <a:t>時間（秒）</a:t>
                </a:r>
              </a:p>
            </c:rich>
          </c:tx>
          <c:layout/>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title>
        <c:numFmt formatCode="#,##0.00_);[Red]\(#,##0.00\)" sourceLinked="1"/>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crossAx val="1810240624"/>
        <c:crosses val="autoZero"/>
        <c:crossBetween val="between"/>
        <c:majorUnit val="4.0"/>
      </c:valAx>
      <c:spPr>
        <a:noFill/>
        <a:ln>
          <a:solidFill>
            <a:schemeClr val="tx1"/>
          </a:solidFill>
        </a:ln>
        <a:effectLst/>
      </c:spPr>
    </c:plotArea>
    <c:legend>
      <c:legendPos val="t"/>
      <c:layout>
        <c:manualLayout>
          <c:xMode val="edge"/>
          <c:yMode val="edge"/>
          <c:x val="0.123336775964633"/>
          <c:y val="0.0234699921366286"/>
          <c:w val="0.855324009226838"/>
          <c:h val="0.100999199494625"/>
        </c:manualLayout>
      </c:layout>
      <c:overlay val="0"/>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Sheet2!$A$19</c:f>
              <c:strCache>
                <c:ptCount val="1"/>
                <c:pt idx="0">
                  <c:v>通常ファイル使用</c:v>
                </c:pt>
              </c:strCache>
            </c:strRef>
          </c:tx>
          <c:spPr>
            <a:solidFill>
              <a:schemeClr val="accent5"/>
            </a:solidFill>
            <a:ln>
              <a:noFill/>
            </a:ln>
            <a:effectLst/>
          </c:spPr>
          <c:invertIfNegative val="0"/>
          <c:cat>
            <c:strRef>
              <c:f>Sheet2!$B$18:$C$18</c:f>
              <c:strCache>
                <c:ptCount val="2"/>
                <c:pt idx="0">
                  <c:v>チェックポイント</c:v>
                </c:pt>
                <c:pt idx="1">
                  <c:v>リストア</c:v>
                </c:pt>
              </c:strCache>
            </c:strRef>
          </c:cat>
          <c:val>
            <c:numRef>
              <c:f>Sheet2!$B$19:$C$19</c:f>
              <c:numCache>
                <c:formatCode>#,##0.00_);[Red]\(#,##0.00\)</c:formatCode>
                <c:ptCount val="2"/>
                <c:pt idx="0">
                  <c:v>4.417666666666666</c:v>
                </c:pt>
                <c:pt idx="1">
                  <c:v>6.571666666666668</c:v>
                </c:pt>
              </c:numCache>
            </c:numRef>
          </c:val>
          <c:extLst xmlns:c16r2="http://schemas.microsoft.com/office/drawing/2015/06/chart">
            <c:ext xmlns:c16="http://schemas.microsoft.com/office/drawing/2014/chart" uri="{C3380CC4-5D6E-409C-BE32-E72D297353CC}">
              <c16:uniqueId val="{00000000-6E32-CE46-B9D2-4A4AFCB81BB6}"/>
            </c:ext>
          </c:extLst>
        </c:ser>
        <c:ser>
          <c:idx val="1"/>
          <c:order val="1"/>
          <c:tx>
            <c:strRef>
              <c:f>Sheet2!$A$20</c:f>
              <c:strCache>
                <c:ptCount val="1"/>
                <c:pt idx="0">
                  <c:v>スパースファイル使用</c:v>
                </c:pt>
              </c:strCache>
            </c:strRef>
          </c:tx>
          <c:spPr>
            <a:solidFill>
              <a:schemeClr val="accent6"/>
            </a:solidFill>
            <a:ln>
              <a:noFill/>
            </a:ln>
            <a:effectLst/>
          </c:spPr>
          <c:invertIfNegative val="0"/>
          <c:cat>
            <c:strRef>
              <c:f>Sheet2!$B$18:$C$18</c:f>
              <c:strCache>
                <c:ptCount val="2"/>
                <c:pt idx="0">
                  <c:v>チェックポイント</c:v>
                </c:pt>
                <c:pt idx="1">
                  <c:v>リストア</c:v>
                </c:pt>
              </c:strCache>
            </c:strRef>
          </c:cat>
          <c:val>
            <c:numRef>
              <c:f>Sheet3!$B$23:$C$23</c:f>
              <c:numCache>
                <c:formatCode>General</c:formatCode>
                <c:ptCount val="2"/>
                <c:pt idx="0" formatCode="#,##0.00_);[Red]\(#,##0.00\)">
                  <c:v>4.559</c:v>
                </c:pt>
                <c:pt idx="1">
                  <c:v>6.7</c:v>
                </c:pt>
              </c:numCache>
            </c:numRef>
          </c:val>
          <c:extLst xmlns:c16r2="http://schemas.microsoft.com/office/drawing/2015/06/chart">
            <c:ext xmlns:c16="http://schemas.microsoft.com/office/drawing/2014/chart" uri="{C3380CC4-5D6E-409C-BE32-E72D297353CC}">
              <c16:uniqueId val="{00000001-6E32-CE46-B9D2-4A4AFCB81BB6}"/>
            </c:ext>
          </c:extLst>
        </c:ser>
        <c:dLbls>
          <c:showLegendKey val="0"/>
          <c:showVal val="0"/>
          <c:showCatName val="0"/>
          <c:showSerName val="0"/>
          <c:showPercent val="0"/>
          <c:showBubbleSize val="0"/>
        </c:dLbls>
        <c:gapWidth val="100"/>
        <c:overlap val="-15"/>
        <c:axId val="1810181328"/>
        <c:axId val="1810183104"/>
      </c:barChart>
      <c:catAx>
        <c:axId val="181018132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crossAx val="1810183104"/>
        <c:crosses val="autoZero"/>
        <c:auto val="1"/>
        <c:lblAlgn val="ctr"/>
        <c:lblOffset val="100"/>
        <c:noMultiLvlLbl val="0"/>
      </c:catAx>
      <c:valAx>
        <c:axId val="18101831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r>
                  <a:rPr lang="ja-JP" altLang="en-US" sz="1800">
                    <a:solidFill>
                      <a:schemeClr val="tx1"/>
                    </a:solidFill>
                    <a:latin typeface="MS PGothic" charset="-128"/>
                    <a:ea typeface="MS PGothic" charset="-128"/>
                    <a:cs typeface="MS PGothic" charset="-128"/>
                  </a:rPr>
                  <a:t>時間（秒）</a:t>
                </a:r>
              </a:p>
            </c:rich>
          </c:tx>
          <c:layout/>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title>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crossAx val="1810181328"/>
        <c:crosses val="autoZero"/>
        <c:crossBetween val="between"/>
      </c:valAx>
      <c:spPr>
        <a:noFill/>
        <a:ln>
          <a:solidFill>
            <a:schemeClr val="tx1"/>
          </a:solidFill>
        </a:ln>
        <a:effectLst/>
      </c:spPr>
    </c:plotArea>
    <c:legend>
      <c:legendPos val="t"/>
      <c:layout>
        <c:manualLayout>
          <c:xMode val="edge"/>
          <c:yMode val="edge"/>
          <c:x val="0.0912461917846676"/>
          <c:y val="0.0738963550283463"/>
          <c:w val="0.889353721130002"/>
          <c:h val="0.106000215935106"/>
        </c:manualLayout>
      </c:layout>
      <c:overlay val="0"/>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チェックポイント</c:v>
          </c:tx>
          <c:spPr>
            <a:solidFill>
              <a:schemeClr val="accent5"/>
            </a:solidFill>
            <a:ln w="31750">
              <a:noFill/>
            </a:ln>
            <a:effectLst/>
          </c:spPr>
          <c:invertIfNegative val="0"/>
          <c:cat>
            <c:numRef>
              <c:f>Sheet1!$I$10:$I$16</c:f>
              <c:numCache>
                <c:formatCode>0_);[Red]\(0\)</c:formatCode>
                <c:ptCount val="7"/>
                <c:pt idx="0">
                  <c:v>20.0</c:v>
                </c:pt>
                <c:pt idx="1">
                  <c:v>30.0</c:v>
                </c:pt>
                <c:pt idx="2">
                  <c:v>40.0</c:v>
                </c:pt>
                <c:pt idx="3">
                  <c:v>50.0</c:v>
                </c:pt>
                <c:pt idx="4">
                  <c:v>60.0</c:v>
                </c:pt>
                <c:pt idx="5">
                  <c:v>70.0</c:v>
                </c:pt>
                <c:pt idx="6">
                  <c:v>80.0</c:v>
                </c:pt>
              </c:numCache>
            </c:numRef>
          </c:cat>
          <c:val>
            <c:numRef>
              <c:f>Sheet2!$G$10:$G$16</c:f>
              <c:numCache>
                <c:formatCode>#,##0.00_);[Red]\(#,##0.00\)</c:formatCode>
                <c:ptCount val="7"/>
                <c:pt idx="0">
                  <c:v>6.726</c:v>
                </c:pt>
                <c:pt idx="1">
                  <c:v>6.391</c:v>
                </c:pt>
                <c:pt idx="2">
                  <c:v>6.004</c:v>
                </c:pt>
                <c:pt idx="3">
                  <c:v>5.423999999999999</c:v>
                </c:pt>
                <c:pt idx="4">
                  <c:v>6.089</c:v>
                </c:pt>
                <c:pt idx="5">
                  <c:v>6.311999999999998</c:v>
                </c:pt>
                <c:pt idx="6">
                  <c:v>6.923</c:v>
                </c:pt>
              </c:numCache>
            </c:numRef>
          </c:val>
          <c:extLst xmlns:c16r2="http://schemas.microsoft.com/office/drawing/2015/06/chart">
            <c:ext xmlns:c16="http://schemas.microsoft.com/office/drawing/2014/chart" uri="{C3380CC4-5D6E-409C-BE32-E72D297353CC}">
              <c16:uniqueId val="{00000000-19CE-7147-8223-EAD74F653D3F}"/>
            </c:ext>
          </c:extLst>
        </c:ser>
        <c:dLbls>
          <c:showLegendKey val="0"/>
          <c:showVal val="0"/>
          <c:showCatName val="0"/>
          <c:showSerName val="0"/>
          <c:showPercent val="0"/>
          <c:showBubbleSize val="0"/>
        </c:dLbls>
        <c:gapWidth val="100"/>
        <c:overlap val="15"/>
        <c:axId val="-2124984896"/>
        <c:axId val="-2125421584"/>
      </c:barChart>
      <c:catAx>
        <c:axId val="-2124984896"/>
        <c:scaling>
          <c:orientation val="minMax"/>
        </c:scaling>
        <c:delete val="0"/>
        <c:axPos val="b"/>
        <c:title>
          <c:tx>
            <c:rich>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r>
                  <a:rPr lang="ja-JP" altLang="en-US" sz="1600">
                    <a:solidFill>
                      <a:schemeClr val="tx1"/>
                    </a:solidFill>
                    <a:latin typeface="MS PGothic" charset="-128"/>
                    <a:ea typeface="MS PGothic" charset="-128"/>
                    <a:cs typeface="MS PGothic" charset="-128"/>
                  </a:rPr>
                  <a:t>サブホストのメモリ割合（％）</a:t>
                </a:r>
              </a:p>
            </c:rich>
          </c:tx>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title>
        <c:numFmt formatCode="0_);[Red]\(0\)"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crossAx val="-2125421584"/>
        <c:crosses val="autoZero"/>
        <c:auto val="1"/>
        <c:lblAlgn val="ctr"/>
        <c:lblOffset val="100"/>
        <c:noMultiLvlLbl val="0"/>
      </c:catAx>
      <c:valAx>
        <c:axId val="-21254215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r>
                  <a:rPr lang="ja-JP" altLang="en-US" sz="1800">
                    <a:solidFill>
                      <a:schemeClr val="tx1"/>
                    </a:solidFill>
                    <a:latin typeface="MS PGothic" charset="-128"/>
                    <a:ea typeface="MS PGothic" charset="-128"/>
                    <a:cs typeface="MS PGothic" charset="-128"/>
                  </a:rPr>
                  <a:t>時間（秒）</a:t>
                </a:r>
              </a:p>
            </c:rich>
          </c:tx>
          <c:layout/>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title>
        <c:numFmt formatCode="#,##0_);[Red]\(#,##0\)" sourceLinked="0"/>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crossAx val="-2124984896"/>
        <c:crosses val="autoZero"/>
        <c:crossBetween val="between"/>
      </c:valAx>
      <c:spPr>
        <a:noFill/>
        <a:ln>
          <a:solidFill>
            <a:schemeClr val="tx1"/>
          </a:solid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Sheet1!$I$1</c:f>
              <c:strCache>
                <c:ptCount val="1"/>
                <c:pt idx="0">
                  <c:v>リストア</c:v>
                </c:pt>
              </c:strCache>
            </c:strRef>
          </c:tx>
          <c:spPr>
            <a:solidFill>
              <a:schemeClr val="accent6"/>
            </a:solidFill>
            <a:ln>
              <a:noFill/>
            </a:ln>
            <a:effectLst/>
          </c:spPr>
          <c:invertIfNegative val="0"/>
          <c:cat>
            <c:numRef>
              <c:f>Sheet1!$I$10:$I$16</c:f>
              <c:numCache>
                <c:formatCode>0_);[Red]\(0\)</c:formatCode>
                <c:ptCount val="7"/>
                <c:pt idx="0">
                  <c:v>20.0</c:v>
                </c:pt>
                <c:pt idx="1">
                  <c:v>30.0</c:v>
                </c:pt>
                <c:pt idx="2">
                  <c:v>40.0</c:v>
                </c:pt>
                <c:pt idx="3">
                  <c:v>50.0</c:v>
                </c:pt>
                <c:pt idx="4">
                  <c:v>60.0</c:v>
                </c:pt>
                <c:pt idx="5">
                  <c:v>70.0</c:v>
                </c:pt>
                <c:pt idx="6">
                  <c:v>80.0</c:v>
                </c:pt>
              </c:numCache>
            </c:numRef>
          </c:cat>
          <c:val>
            <c:numRef>
              <c:f>Sheet2!$O$10:$O$16</c:f>
              <c:numCache>
                <c:formatCode>#,##0.00_);[Red]\(#,##0.00\)</c:formatCode>
                <c:ptCount val="7"/>
                <c:pt idx="0">
                  <c:v>9.816</c:v>
                </c:pt>
                <c:pt idx="1">
                  <c:v>9.290000000000001</c:v>
                </c:pt>
                <c:pt idx="2">
                  <c:v>8.903</c:v>
                </c:pt>
                <c:pt idx="3">
                  <c:v>8.2244</c:v>
                </c:pt>
                <c:pt idx="4">
                  <c:v>7.236</c:v>
                </c:pt>
                <c:pt idx="5">
                  <c:v>6.043</c:v>
                </c:pt>
                <c:pt idx="6">
                  <c:v>5.267999999999993</c:v>
                </c:pt>
              </c:numCache>
            </c:numRef>
          </c:val>
          <c:extLst xmlns:c16r2="http://schemas.microsoft.com/office/drawing/2015/06/chart">
            <c:ext xmlns:c16="http://schemas.microsoft.com/office/drawing/2014/chart" uri="{C3380CC4-5D6E-409C-BE32-E72D297353CC}">
              <c16:uniqueId val="{00000000-8AD9-FE4B-B227-AE73DB382D8B}"/>
            </c:ext>
          </c:extLst>
        </c:ser>
        <c:dLbls>
          <c:showLegendKey val="0"/>
          <c:showVal val="0"/>
          <c:showCatName val="0"/>
          <c:showSerName val="0"/>
          <c:showPercent val="0"/>
          <c:showBubbleSize val="0"/>
        </c:dLbls>
        <c:gapWidth val="100"/>
        <c:overlap val="15"/>
        <c:axId val="2045705312"/>
        <c:axId val="-2124902000"/>
      </c:barChart>
      <c:catAx>
        <c:axId val="2045705312"/>
        <c:scaling>
          <c:orientation val="minMax"/>
        </c:scaling>
        <c:delete val="0"/>
        <c:axPos val="b"/>
        <c:title>
          <c:tx>
            <c:rich>
              <a:bodyPr rot="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r>
                  <a:rPr lang="ja-JP" altLang="en-US" sz="1800">
                    <a:solidFill>
                      <a:schemeClr val="tx1"/>
                    </a:solidFill>
                    <a:latin typeface="MS PGothic" charset="-128"/>
                    <a:ea typeface="MS PGothic" charset="-128"/>
                    <a:cs typeface="MS PGothic" charset="-128"/>
                  </a:rPr>
                  <a:t>サブホストのメモリ割合（％）</a:t>
                </a:r>
              </a:p>
            </c:rich>
          </c:tx>
          <c:layout/>
          <c:overlay val="0"/>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title>
        <c:numFmt formatCode="0_);[Red]\(0\)"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crossAx val="-2124902000"/>
        <c:crosses val="autoZero"/>
        <c:auto val="1"/>
        <c:lblAlgn val="ctr"/>
        <c:lblOffset val="100"/>
        <c:noMultiLvlLbl val="0"/>
      </c:catAx>
      <c:valAx>
        <c:axId val="-2124902000"/>
        <c:scaling>
          <c:orientation val="minMax"/>
          <c:max val="12.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r>
                  <a:rPr lang="ja-JP" altLang="en-US" sz="1800">
                    <a:solidFill>
                      <a:schemeClr val="tx1"/>
                    </a:solidFill>
                    <a:latin typeface="MS PGothic" charset="-128"/>
                    <a:ea typeface="MS PGothic" charset="-128"/>
                    <a:cs typeface="MS PGothic" charset="-128"/>
                  </a:rPr>
                  <a:t>時間（秒）</a:t>
                </a:r>
              </a:p>
            </c:rich>
          </c:tx>
          <c:layout/>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title>
        <c:numFmt formatCode="#,##0_);[Red]\(#,##0\)" sourceLinked="0"/>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crossAx val="2045705312"/>
        <c:crosses val="autoZero"/>
        <c:crossBetween val="between"/>
        <c:majorUnit val="3.0"/>
      </c:valAx>
      <c:spPr>
        <a:noFill/>
        <a:ln>
          <a:solidFill>
            <a:schemeClr val="tx1"/>
          </a:solid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1131E19-E841-9847-B187-6499A7716009}" type="datetimeFigureOut">
              <a:rPr kumimoji="1" lang="ja-JP" altLang="en-US" smtClean="0"/>
              <a:t>2019/7/23</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056A01C-08C6-9744-BD37-7611A1CE5E39}" type="slidenum">
              <a:rPr kumimoji="1" lang="ja-JP" altLang="en-US" smtClean="0"/>
              <a:t>‹#›</a:t>
            </a:fld>
            <a:endParaRPr kumimoji="1" lang="ja-JP" altLang="en-US"/>
          </a:p>
        </p:txBody>
      </p:sp>
    </p:spTree>
    <p:extLst>
      <p:ext uri="{BB962C8B-B14F-4D97-AF65-F5344CB8AC3E}">
        <p14:creationId xmlns:p14="http://schemas.microsoft.com/office/powerpoint/2010/main" val="13152169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5DE356-0AE5-4FA4-A4F0-0075F532CFA9}" type="datetimeFigureOut">
              <a:rPr kumimoji="1" lang="ja-JP" altLang="en-US" smtClean="0"/>
              <a:t>2019/7/23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9AF5F0-290E-41FE-8BB5-11161E119240}" type="slidenum">
              <a:rPr kumimoji="1" lang="ja-JP" altLang="en-US" smtClean="0"/>
              <a:t>‹#›</a:t>
            </a:fld>
            <a:endParaRPr kumimoji="1" lang="ja-JP" altLang="en-US"/>
          </a:p>
        </p:txBody>
      </p:sp>
    </p:spTree>
    <p:extLst>
      <p:ext uri="{BB962C8B-B14F-4D97-AF65-F5344CB8AC3E}">
        <p14:creationId xmlns:p14="http://schemas.microsoft.com/office/powerpoint/2010/main" val="344757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a:t>
            </a:fld>
            <a:endParaRPr kumimoji="1" lang="ja-JP" altLang="en-US"/>
          </a:p>
        </p:txBody>
      </p:sp>
    </p:spTree>
    <p:extLst>
      <p:ext uri="{BB962C8B-B14F-4D97-AF65-F5344CB8AC3E}">
        <p14:creationId xmlns:p14="http://schemas.microsoft.com/office/powerpoint/2010/main" val="277160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12</a:t>
            </a:fld>
            <a:endParaRPr kumimoji="1" lang="ja-JP" altLang="en-US"/>
          </a:p>
        </p:txBody>
      </p:sp>
    </p:spTree>
    <p:extLst>
      <p:ext uri="{BB962C8B-B14F-4D97-AF65-F5344CB8AC3E}">
        <p14:creationId xmlns:p14="http://schemas.microsoft.com/office/powerpoint/2010/main" val="4773788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13</a:t>
            </a:fld>
            <a:endParaRPr kumimoji="1" lang="ja-JP" altLang="en-US"/>
          </a:p>
        </p:txBody>
      </p:sp>
    </p:spTree>
    <p:extLst>
      <p:ext uri="{BB962C8B-B14F-4D97-AF65-F5344CB8AC3E}">
        <p14:creationId xmlns:p14="http://schemas.microsoft.com/office/powerpoint/2010/main" val="18526411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15</a:t>
            </a:fld>
            <a:endParaRPr kumimoji="1" lang="ja-JP" altLang="en-US"/>
          </a:p>
        </p:txBody>
      </p:sp>
    </p:spTree>
    <p:extLst>
      <p:ext uri="{BB962C8B-B14F-4D97-AF65-F5344CB8AC3E}">
        <p14:creationId xmlns:p14="http://schemas.microsoft.com/office/powerpoint/2010/main" val="5872730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16</a:t>
            </a:fld>
            <a:endParaRPr kumimoji="1" lang="ja-JP" altLang="en-US"/>
          </a:p>
        </p:txBody>
      </p:sp>
    </p:spTree>
    <p:extLst>
      <p:ext uri="{BB962C8B-B14F-4D97-AF65-F5344CB8AC3E}">
        <p14:creationId xmlns:p14="http://schemas.microsoft.com/office/powerpoint/2010/main" val="832089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17</a:t>
            </a:fld>
            <a:endParaRPr kumimoji="1" lang="ja-JP" altLang="en-US"/>
          </a:p>
        </p:txBody>
      </p:sp>
    </p:spTree>
    <p:extLst>
      <p:ext uri="{BB962C8B-B14F-4D97-AF65-F5344CB8AC3E}">
        <p14:creationId xmlns:p14="http://schemas.microsoft.com/office/powerpoint/2010/main" val="662691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18</a:t>
            </a:fld>
            <a:endParaRPr kumimoji="1" lang="ja-JP" altLang="en-US"/>
          </a:p>
        </p:txBody>
      </p:sp>
    </p:spTree>
    <p:extLst>
      <p:ext uri="{BB962C8B-B14F-4D97-AF65-F5344CB8AC3E}">
        <p14:creationId xmlns:p14="http://schemas.microsoft.com/office/powerpoint/2010/main" val="7294773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19</a:t>
            </a:fld>
            <a:endParaRPr kumimoji="1" lang="ja-JP" altLang="en-US"/>
          </a:p>
        </p:txBody>
      </p:sp>
    </p:spTree>
    <p:extLst>
      <p:ext uri="{BB962C8B-B14F-4D97-AF65-F5344CB8AC3E}">
        <p14:creationId xmlns:p14="http://schemas.microsoft.com/office/powerpoint/2010/main" val="11602522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20</a:t>
            </a:fld>
            <a:endParaRPr kumimoji="1" lang="ja-JP" altLang="en-US"/>
          </a:p>
        </p:txBody>
      </p:sp>
    </p:spTree>
    <p:extLst>
      <p:ext uri="{BB962C8B-B14F-4D97-AF65-F5344CB8AC3E}">
        <p14:creationId xmlns:p14="http://schemas.microsoft.com/office/powerpoint/2010/main" val="11261085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21</a:t>
            </a:fld>
            <a:endParaRPr kumimoji="1" lang="ja-JP" altLang="en-US"/>
          </a:p>
        </p:txBody>
      </p:sp>
    </p:spTree>
    <p:extLst>
      <p:ext uri="{BB962C8B-B14F-4D97-AF65-F5344CB8AC3E}">
        <p14:creationId xmlns:p14="http://schemas.microsoft.com/office/powerpoint/2010/main" val="1888370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22</a:t>
            </a:fld>
            <a:endParaRPr kumimoji="1" lang="ja-JP" altLang="en-US"/>
          </a:p>
        </p:txBody>
      </p:sp>
    </p:spTree>
    <p:extLst>
      <p:ext uri="{BB962C8B-B14F-4D97-AF65-F5344CB8AC3E}">
        <p14:creationId xmlns:p14="http://schemas.microsoft.com/office/powerpoint/2010/main" val="3829177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2</a:t>
            </a:fld>
            <a:endParaRPr kumimoji="1" lang="ja-JP" altLang="en-US"/>
          </a:p>
        </p:txBody>
      </p:sp>
    </p:spTree>
    <p:extLst>
      <p:ext uri="{BB962C8B-B14F-4D97-AF65-F5344CB8AC3E}">
        <p14:creationId xmlns:p14="http://schemas.microsoft.com/office/powerpoint/2010/main" val="18050967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24</a:t>
            </a:fld>
            <a:endParaRPr kumimoji="1" lang="ja-JP" altLang="en-US"/>
          </a:p>
        </p:txBody>
      </p:sp>
    </p:spTree>
    <p:extLst>
      <p:ext uri="{BB962C8B-B14F-4D97-AF65-F5344CB8AC3E}">
        <p14:creationId xmlns:p14="http://schemas.microsoft.com/office/powerpoint/2010/main" val="9646913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25</a:t>
            </a:fld>
            <a:endParaRPr kumimoji="1" lang="ja-JP" altLang="en-US"/>
          </a:p>
        </p:txBody>
      </p:sp>
    </p:spTree>
    <p:extLst>
      <p:ext uri="{BB962C8B-B14F-4D97-AF65-F5344CB8AC3E}">
        <p14:creationId xmlns:p14="http://schemas.microsoft.com/office/powerpoint/2010/main" val="1707146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3</a:t>
            </a:fld>
            <a:endParaRPr kumimoji="1" lang="ja-JP" altLang="en-US"/>
          </a:p>
        </p:txBody>
      </p:sp>
    </p:spTree>
    <p:extLst>
      <p:ext uri="{BB962C8B-B14F-4D97-AF65-F5344CB8AC3E}">
        <p14:creationId xmlns:p14="http://schemas.microsoft.com/office/powerpoint/2010/main" val="1673782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4</a:t>
            </a:fld>
            <a:endParaRPr kumimoji="1" lang="ja-JP" altLang="en-US"/>
          </a:p>
        </p:txBody>
      </p:sp>
    </p:spTree>
    <p:extLst>
      <p:ext uri="{BB962C8B-B14F-4D97-AF65-F5344CB8AC3E}">
        <p14:creationId xmlns:p14="http://schemas.microsoft.com/office/powerpoint/2010/main" val="1038461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5</a:t>
            </a:fld>
            <a:endParaRPr kumimoji="1" lang="ja-JP" altLang="en-US"/>
          </a:p>
        </p:txBody>
      </p:sp>
    </p:spTree>
    <p:extLst>
      <p:ext uri="{BB962C8B-B14F-4D97-AF65-F5344CB8AC3E}">
        <p14:creationId xmlns:p14="http://schemas.microsoft.com/office/powerpoint/2010/main" val="1130026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6</a:t>
            </a:fld>
            <a:endParaRPr kumimoji="1" lang="ja-JP" altLang="en-US"/>
          </a:p>
        </p:txBody>
      </p:sp>
    </p:spTree>
    <p:extLst>
      <p:ext uri="{BB962C8B-B14F-4D97-AF65-F5344CB8AC3E}">
        <p14:creationId xmlns:p14="http://schemas.microsoft.com/office/powerpoint/2010/main" val="1459037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7</a:t>
            </a:fld>
            <a:endParaRPr kumimoji="1" lang="ja-JP" altLang="en-US"/>
          </a:p>
        </p:txBody>
      </p:sp>
    </p:spTree>
    <p:extLst>
      <p:ext uri="{BB962C8B-B14F-4D97-AF65-F5344CB8AC3E}">
        <p14:creationId xmlns:p14="http://schemas.microsoft.com/office/powerpoint/2010/main" val="1752443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8</a:t>
            </a:fld>
            <a:endParaRPr kumimoji="1" lang="ja-JP" altLang="en-US"/>
          </a:p>
        </p:txBody>
      </p:sp>
    </p:spTree>
    <p:extLst>
      <p:ext uri="{BB962C8B-B14F-4D97-AF65-F5344CB8AC3E}">
        <p14:creationId xmlns:p14="http://schemas.microsoft.com/office/powerpoint/2010/main" val="5937790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11</a:t>
            </a:fld>
            <a:endParaRPr kumimoji="1" lang="ja-JP" altLang="en-US"/>
          </a:p>
        </p:txBody>
      </p:sp>
    </p:spTree>
    <p:extLst>
      <p:ext uri="{BB962C8B-B14F-4D97-AF65-F5344CB8AC3E}">
        <p14:creationId xmlns:p14="http://schemas.microsoft.com/office/powerpoint/2010/main" val="2479828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4600" cap="all" baseline="0">
                <a:solidFill>
                  <a:schemeClr val="tx2"/>
                </a:solidFill>
                <a:latin typeface="MS PGothic" charset="-128"/>
                <a:ea typeface="MS PGothic" charset="-128"/>
                <a:cs typeface="MS PGothic"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2009932" y="3956284"/>
            <a:ext cx="5123755" cy="1086237"/>
          </a:xfrm>
        </p:spPr>
        <p:txBody>
          <a:bodyPr>
            <a:normAutofit/>
          </a:bodyPr>
          <a:lstStyle>
            <a:lvl1pPr marL="0" indent="0" algn="ctr">
              <a:lnSpc>
                <a:spcPct val="112000"/>
              </a:lnSpc>
              <a:spcBef>
                <a:spcPts val="0"/>
              </a:spcBef>
              <a:spcAft>
                <a:spcPts val="0"/>
              </a:spcAft>
              <a:buNone/>
              <a:defRPr sz="2400">
                <a:latin typeface="MS PGothic" charset="-128"/>
                <a:ea typeface="MS PGothic" charset="-128"/>
                <a:cs typeface="MS PGothic" charset="-128"/>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dirty="0"/>
              <a:t>マスター サブタイトルの書式設定</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2C47EBBE-A46C-4A3F-B8D4-B0D42D473DE6}" type="datetime1">
              <a:rPr kumimoji="1" lang="ja-JP" altLang="en-US" smtClean="0"/>
              <a:t>2019/7/23</a:t>
            </a:fld>
            <a:endParaRPr kumimoji="1" lang="ja-JP" altLang="en-US"/>
          </a:p>
        </p:txBody>
      </p:sp>
      <p:sp>
        <p:nvSpPr>
          <p:cNvPr id="5" name="Footer Placeholder 4"/>
          <p:cNvSpPr>
            <a:spLocks noGrp="1"/>
          </p:cNvSpPr>
          <p:nvPr>
            <p:ph type="ftr" sz="quarter" idx="11"/>
          </p:nvPr>
        </p:nvSpPr>
        <p:spPr>
          <a:xfrm>
            <a:off x="1938043" y="6453386"/>
            <a:ext cx="5267533" cy="404614"/>
          </a:xfrm>
        </p:spPr>
        <p:txBody>
          <a:bodyPr/>
          <a:lstStyle>
            <a:lvl1pPr algn="ctr">
              <a:defRPr baseline="0">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7946783" y="6453386"/>
            <a:ext cx="1197219" cy="404614"/>
          </a:xfrm>
        </p:spPr>
        <p:txBody>
          <a:bodyPr/>
          <a:lstStyle>
            <a:lvl1pPr>
              <a:defRPr sz="2400" b="1" baseline="0">
                <a:solidFill>
                  <a:schemeClr val="tx2"/>
                </a:solidFill>
                <a:latin typeface="MS PGothic" charset="-128"/>
                <a:ea typeface="MS PGothic" charset="-128"/>
                <a:cs typeface="MS PGothic" charset="-128"/>
              </a:defRPr>
            </a:lvl1pPr>
          </a:lstStyle>
          <a:p>
            <a:fld id="{470CF53E-3DF7-45F1-A7BE-6F804033A15D}" type="slidenum">
              <a:rPr lang="ja-JP" altLang="en-US" smtClean="0"/>
              <a:pPr/>
              <a:t>‹#›</a:t>
            </a:fld>
            <a:endParaRPr lang="ja-JP" altLang="en-US" dirty="0"/>
          </a:p>
        </p:txBody>
      </p:sp>
      <p:grpSp>
        <p:nvGrpSpPr>
          <p:cNvPr id="8" name="Group 7"/>
          <p:cNvGrpSpPr/>
          <p:nvPr/>
        </p:nvGrpSpPr>
        <p:grpSpPr>
          <a:xfrm>
            <a:off x="564645" y="744473"/>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28700" y="2295528"/>
            <a:ext cx="7200900" cy="35718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82840DD-E3B0-46E4-9EE1-CCEDF1720887}" type="datetime1">
              <a:rPr kumimoji="1" lang="ja-JP" altLang="en-US" smtClean="0"/>
              <a:t>2019/7/23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28701" y="624156"/>
            <a:ext cx="5724525" cy="52432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82840DD-E3B0-46E4-9EE1-CCEDF1720887}" type="datetime1">
              <a:rPr kumimoji="1" lang="ja-JP" altLang="en-US" smtClean="0"/>
              <a:t>2019/7/23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cSld>
  <p:clrMapOvr>
    <a:masterClrMapping/>
  </p:clrMapOvr>
  <p:hf hdr="0" ftr="0" dt="0"/>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55409" y="225910"/>
            <a:ext cx="7875638" cy="1145689"/>
          </a:xfrm>
          <a:noFill/>
        </p:spPr>
        <p:txBody>
          <a:bodyPr anchor="ctr"/>
          <a:lstStyle>
            <a:lvl1pPr>
              <a:defRPr>
                <a:solidFill>
                  <a:schemeClr val="tx1"/>
                </a:solidFill>
                <a:latin typeface="MS PGothic" charset="-128"/>
                <a:ea typeface="MS PGothic" charset="-128"/>
                <a:cs typeface="MS PGothic" charset="-128"/>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855409" y="1371600"/>
            <a:ext cx="7875637" cy="4813300"/>
          </a:xfrm>
        </p:spPr>
        <p:txBody>
          <a:bodyPr/>
          <a:lstStyle>
            <a:lvl1pPr marL="349200" indent="-382588">
              <a:tabLst/>
              <a:defRPr sz="2800">
                <a:latin typeface="MS PGothic" charset="-128"/>
                <a:ea typeface="MS PGothic" charset="-128"/>
                <a:cs typeface="MS PGothic" charset="-128"/>
              </a:defRPr>
            </a:lvl1pPr>
            <a:lvl2pPr marL="682625" indent="-381000">
              <a:tabLst/>
              <a:defRPr sz="2400" i="0">
                <a:latin typeface="MS PGothic" charset="-128"/>
                <a:ea typeface="MS PGothic" charset="-128"/>
                <a:cs typeface="MS PGothic" charset="-128"/>
              </a:defRPr>
            </a:lvl2pPr>
            <a:lvl3pPr marL="968375" indent="-381000">
              <a:tabLst/>
              <a:defRPr sz="2200">
                <a:latin typeface="MS PGothic" charset="-128"/>
                <a:ea typeface="MS PGothic" charset="-128"/>
                <a:cs typeface="MS PGothic" charset="-128"/>
              </a:defRPr>
            </a:lvl3pPr>
            <a:lvl4pPr marL="1262063" indent="-381000">
              <a:tabLst/>
              <a:defRPr>
                <a:latin typeface="MS PGothic" charset="-128"/>
                <a:ea typeface="MS PGothic" charset="-128"/>
                <a:cs typeface="MS PGothic" charset="-128"/>
              </a:defRPr>
            </a:lvl4pPr>
            <a:lvl5pPr marL="1547813" indent="-381000">
              <a:tabLst/>
              <a:defRPr>
                <a:latin typeface="MS PGothic" charset="-128"/>
                <a:ea typeface="MS PGothic" charset="-128"/>
                <a:cs typeface="MS PGothic"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AA5FD2DE-3C34-4BA5-B462-9F8234E1D9A7}" type="datetime1">
              <a:rPr kumimoji="1" lang="ja-JP" altLang="en-US" smtClean="0"/>
              <a:t>2019/7/23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946783" y="6453386"/>
            <a:ext cx="1197219" cy="404614"/>
          </a:xfrm>
        </p:spPr>
        <p:txBody>
          <a:bodyPr/>
          <a:lstStyle>
            <a:lvl1pPr>
              <a:defRPr sz="2400" b="1">
                <a:latin typeface="MS PGothic" charset="-128"/>
                <a:ea typeface="MS PGothic" charset="-128"/>
                <a:cs typeface="MS PGothic" charset="-128"/>
              </a:defRPr>
            </a:lvl1pPr>
          </a:lstStyle>
          <a:p>
            <a:fld id="{470CF53E-3DF7-45F1-A7BE-6F804033A15D}"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5"/>
            <a:ext cx="7209728" cy="2852737"/>
          </a:xfrm>
        </p:spPr>
        <p:txBody>
          <a:bodyPr anchor="b">
            <a:normAutofit/>
          </a:bodyPr>
          <a:lstStyle>
            <a:lvl1pPr algn="r">
              <a:defRPr sz="6000" cap="all" baseline="0">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54183" y="6453386"/>
            <a:ext cx="1216807" cy="404614"/>
          </a:xfrm>
        </p:spPr>
        <p:txBody>
          <a:bodyPr/>
          <a:lstStyle>
            <a:lvl1pPr>
              <a:defRPr>
                <a:solidFill>
                  <a:schemeClr val="tx2"/>
                </a:solidFill>
              </a:defRPr>
            </a:lvl1pPr>
          </a:lstStyle>
          <a:p>
            <a:fld id="{682FE063-3C11-4015-B4E6-4C0824730845}" type="datetime1">
              <a:rPr kumimoji="1" lang="ja-JP" altLang="en-US" smtClean="0"/>
              <a:t>2019/7/23</a:t>
            </a:fld>
            <a:endParaRPr kumimoji="1" lang="ja-JP" altLang="en-US"/>
          </a:p>
        </p:txBody>
      </p:sp>
      <p:sp>
        <p:nvSpPr>
          <p:cNvPr id="5" name="Footer Placeholder 4"/>
          <p:cNvSpPr>
            <a:spLocks noGrp="1"/>
          </p:cNvSpPr>
          <p:nvPr>
            <p:ph type="ftr" sz="quarter" idx="11"/>
          </p:nvPr>
        </p:nvSpPr>
        <p:spPr>
          <a:xfrm>
            <a:off x="1938236" y="6453386"/>
            <a:ext cx="5267533" cy="404614"/>
          </a:xfrm>
        </p:spPr>
        <p:txBody>
          <a:bodyPr/>
          <a:lstStyle>
            <a:lvl1pPr algn="ctr">
              <a:defRPr>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470CF53E-3DF7-45F1-A7BE-6F804033A15D}" type="slidenum">
              <a:rPr kumimoji="1" lang="ja-JP" altLang="en-US" smtClean="0"/>
              <a:t>‹#›</a:t>
            </a:fld>
            <a:endParaRPr kumimoji="1" lang="ja-JP" alt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sz="half" idx="1"/>
          </p:nvPr>
        </p:nvSpPr>
        <p:spPr>
          <a:xfrm>
            <a:off x="1028701" y="2286002"/>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94054" y="2286002"/>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36102B5-BA6D-4E93-BB7E-9441FCF113E4}" type="datetime1">
              <a:rPr kumimoji="1" lang="ja-JP" altLang="en-US" smtClean="0"/>
              <a:t>2019/7/23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28701"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1028702" y="3305212"/>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893760" y="3305212"/>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38DE91-CB35-4985-AA11-6DCF136B9723}" type="datetime1">
              <a:rPr kumimoji="1" lang="ja-JP" altLang="en-US" smtClean="0"/>
              <a:t>2019/7/23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2DFB833-D049-437C-ABE9-8EEAE020E932}" type="datetime1">
              <a:rPr kumimoji="1" lang="ja-JP" altLang="en-US" smtClean="0"/>
              <a:t>2019/7/23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FD2A5-AC5A-4AB6-B13F-B49EA16B883A}" type="datetime1">
              <a:rPr kumimoji="1" lang="ja-JP" altLang="en-US" smtClean="0"/>
              <a:t>2019/7/23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a:xfrm>
            <a:off x="542927" y="6453386"/>
            <a:ext cx="903429" cy="404614"/>
          </a:xfrm>
        </p:spPr>
        <p:txBody>
          <a:bodyPr/>
          <a:lstStyle>
            <a:lvl1pPr>
              <a:defRPr>
                <a:solidFill>
                  <a:schemeClr val="tx2"/>
                </a:solidFill>
              </a:defRPr>
            </a:lvl1pPr>
          </a:lstStyle>
          <a:p>
            <a:fld id="{682840DD-E3B0-46E4-9EE1-CCEDF1720887}" type="datetime1">
              <a:rPr kumimoji="1" lang="ja-JP" altLang="en-US" smtClean="0"/>
              <a:t>2019/7/23</a:t>
            </a:fld>
            <a:endParaRPr kumimoji="1" lang="ja-JP" alt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470CF53E-3DF7-45F1-A7BE-6F804033A15D}" type="slidenum">
              <a:rPr kumimoji="1" lang="ja-JP" altLang="en-US" smtClean="0"/>
              <a:t>‹#›</a:t>
            </a:fld>
            <a:endParaRPr kumimoji="1" lang="ja-JP" alt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hf hdr="0" ft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149090" y="4"/>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a:xfrm>
            <a:off x="542927" y="6453386"/>
            <a:ext cx="903429" cy="404614"/>
          </a:xfrm>
        </p:spPr>
        <p:txBody>
          <a:bodyPr/>
          <a:lstStyle>
            <a:lvl1pPr>
              <a:defRPr>
                <a:solidFill>
                  <a:schemeClr val="tx2"/>
                </a:solidFill>
              </a:defRPr>
            </a:lvl1pPr>
          </a:lstStyle>
          <a:p>
            <a:fld id="{0124BC36-14A7-4D72-BB9B-24BC9A29B155}" type="datetime1">
              <a:rPr kumimoji="1" lang="ja-JP" altLang="en-US" smtClean="0"/>
              <a:t>2019/7/23</a:t>
            </a:fld>
            <a:endParaRPr kumimoji="1" lang="ja-JP" alt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r>
              <a:rPr lang="en-US"/>
              <a:t>
              </a:t>
            </a:r>
            <a:endParaRPr lang="en-US" dirty="0"/>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470CF53E-3DF7-45F1-A7BE-6F804033A15D}" type="slidenum">
              <a:rPr kumimoji="1" lang="ja-JP" altLang="en-US" smtClean="0"/>
              <a:t>‹#›</a:t>
            </a:fld>
            <a:endParaRPr kumimoji="1" lang="ja-JP" alt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682840DD-E3B0-46E4-9EE1-CCEDF1720887}" type="datetime1">
              <a:rPr kumimoji="1" lang="ja-JP" altLang="en-US" smtClean="0"/>
              <a:t>2019/7/23</a:t>
            </a:fld>
            <a:endParaRPr kumimoji="1" lang="ja-JP" altLang="en-US"/>
          </a:p>
        </p:txBody>
      </p:sp>
      <p:sp>
        <p:nvSpPr>
          <p:cNvPr id="5" name="Footer Placeholder 4"/>
          <p:cNvSpPr>
            <a:spLocks noGrp="1"/>
          </p:cNvSpPr>
          <p:nvPr>
            <p:ph type="ftr" sz="quarter" idx="3"/>
          </p:nvPr>
        </p:nvSpPr>
        <p:spPr>
          <a:xfrm>
            <a:off x="2170175"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7630991"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470CF53E-3DF7-45F1-A7BE-6F804033A15D}" type="slidenum">
              <a:rPr kumimoji="1" lang="ja-JP" altLang="en-US" smtClean="0"/>
              <a:t>‹#›</a:t>
            </a:fld>
            <a:endParaRPr kumimoji="1" lang="ja-JP" alt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98808121"/>
      </p:ext>
    </p:extLst>
  </p:cSld>
  <p:clrMap bg1="lt1" tx1="dk1" bg2="lt2" tx2="dk2" accent1="accent1" accent2="accent2" accent3="accent3" accent4="accent4" accent5="accent5" accent6="accent6" hlink="hlink" folHlink="folHlink"/>
  <p:sldLayoutIdLst>
    <p:sldLayoutId id="2147484312" r:id="rId1"/>
    <p:sldLayoutId id="2147484313" r:id="rId2"/>
    <p:sldLayoutId id="2147484314" r:id="rId3"/>
    <p:sldLayoutId id="2147484315" r:id="rId4"/>
    <p:sldLayoutId id="2147484316" r:id="rId5"/>
    <p:sldLayoutId id="2147484317" r:id="rId6"/>
    <p:sldLayoutId id="2147484318" r:id="rId7"/>
    <p:sldLayoutId id="2147484319" r:id="rId8"/>
    <p:sldLayoutId id="2147484320" r:id="rId9"/>
    <p:sldLayoutId id="2147484321" r:id="rId10"/>
    <p:sldLayoutId id="2147484322" r:id="rId11"/>
  </p:sldLayoutIdLst>
  <p:hf hdr="0" ftr="0" dt="0"/>
  <p:txStyles>
    <p:titleStyle>
      <a:lvl1pPr algn="ctr" defTabSz="685800" rtl="0" eaLnBrk="1" latinLnBrk="0" hangingPunct="1">
        <a:lnSpc>
          <a:spcPct val="89000"/>
        </a:lnSpc>
        <a:spcBef>
          <a:spcPct val="0"/>
        </a:spcBef>
        <a:buNone/>
        <a:defRPr kumimoji="1" sz="4600" kern="1200" baseline="0">
          <a:solidFill>
            <a:schemeClr val="tx2"/>
          </a:solidFill>
          <a:latin typeface="MS PGothic" charset="-128"/>
          <a:ea typeface="MS PGothic" charset="-128"/>
          <a:cs typeface="MS PGothic" charset="-128"/>
        </a:defRPr>
      </a:lvl1pPr>
    </p:titleStyle>
    <p:bodyStyle>
      <a:lvl1pPr marL="349200" indent="-382588" algn="l" defTabSz="685800" rtl="0" eaLnBrk="1" latinLnBrk="0" hangingPunct="1">
        <a:lnSpc>
          <a:spcPct val="94000"/>
        </a:lnSpc>
        <a:spcBef>
          <a:spcPts val="1000"/>
        </a:spcBef>
        <a:spcAft>
          <a:spcPts val="200"/>
        </a:spcAft>
        <a:buFont typeface="Franklin Gothic Book" panose="020B0503020102020204" pitchFamily="34" charset="0"/>
        <a:buChar char="■"/>
        <a:tabLst/>
        <a:defRPr kumimoji="1" sz="2800" kern="1200" baseline="0">
          <a:solidFill>
            <a:schemeClr val="tx2"/>
          </a:solidFill>
          <a:latin typeface="MS PGothic" charset="-128"/>
          <a:ea typeface="MS PGothic" charset="-128"/>
          <a:cs typeface="MS PGothic" charset="-128"/>
        </a:defRPr>
      </a:lvl1pPr>
      <a:lvl2pPr marL="682625" indent="-382588" algn="l" defTabSz="685800" rtl="0" eaLnBrk="1" latinLnBrk="0" hangingPunct="1">
        <a:lnSpc>
          <a:spcPct val="94000"/>
        </a:lnSpc>
        <a:spcBef>
          <a:spcPts val="500"/>
        </a:spcBef>
        <a:spcAft>
          <a:spcPts val="200"/>
        </a:spcAft>
        <a:buFont typeface="Franklin Gothic Book" panose="020B0503020102020204" pitchFamily="34" charset="0"/>
        <a:buChar char="–"/>
        <a:tabLst/>
        <a:defRPr kumimoji="1" sz="2400" i="0" kern="1200" baseline="0">
          <a:solidFill>
            <a:schemeClr val="tx2"/>
          </a:solidFill>
          <a:latin typeface="MS PGothic" charset="-128"/>
          <a:ea typeface="MS PGothic" charset="-128"/>
          <a:cs typeface="MS PGothic" charset="-128"/>
        </a:defRPr>
      </a:lvl2pPr>
      <a:lvl3pPr marL="968400" indent="-382588" algn="l" defTabSz="685800" rtl="0" eaLnBrk="1" latinLnBrk="0" hangingPunct="1">
        <a:lnSpc>
          <a:spcPct val="94000"/>
        </a:lnSpc>
        <a:spcBef>
          <a:spcPts val="500"/>
        </a:spcBef>
        <a:spcAft>
          <a:spcPts val="200"/>
        </a:spcAft>
        <a:buFont typeface="Franklin Gothic Book" panose="020B0503020102020204" pitchFamily="34" charset="0"/>
        <a:buChar char="■"/>
        <a:tabLst/>
        <a:defRPr kumimoji="1" sz="2200" kern="1200" baseline="0">
          <a:solidFill>
            <a:schemeClr val="tx2"/>
          </a:solidFill>
          <a:latin typeface="MS PGothic" charset="-128"/>
          <a:ea typeface="MS PGothic" charset="-128"/>
          <a:cs typeface="MS PGothic" charset="-128"/>
        </a:defRPr>
      </a:lvl3pPr>
      <a:lvl4pPr marL="1263600" indent="-382588" algn="l" defTabSz="685800" rtl="0" eaLnBrk="1" latinLnBrk="0" hangingPunct="1">
        <a:lnSpc>
          <a:spcPct val="94000"/>
        </a:lnSpc>
        <a:spcBef>
          <a:spcPts val="500"/>
        </a:spcBef>
        <a:spcAft>
          <a:spcPts val="200"/>
        </a:spcAft>
        <a:buFont typeface="Franklin Gothic Book" panose="020B0503020102020204" pitchFamily="34" charset="0"/>
        <a:buChar char="–"/>
        <a:tabLst/>
        <a:defRPr kumimoji="1" sz="1800" i="0" kern="1200" baseline="0">
          <a:solidFill>
            <a:schemeClr val="tx2"/>
          </a:solidFill>
          <a:latin typeface="MS PGothic" charset="-128"/>
          <a:ea typeface="MS PGothic" charset="-128"/>
          <a:cs typeface="MS PGothic" charset="-128"/>
        </a:defRPr>
      </a:lvl4pPr>
      <a:lvl5pPr marL="1548000" indent="-382588" algn="l" defTabSz="685800" rtl="0" eaLnBrk="1" latinLnBrk="0" hangingPunct="1">
        <a:lnSpc>
          <a:spcPct val="94000"/>
        </a:lnSpc>
        <a:spcBef>
          <a:spcPts val="500"/>
        </a:spcBef>
        <a:spcAft>
          <a:spcPts val="200"/>
        </a:spcAft>
        <a:buFont typeface="Franklin Gothic Book" panose="020B0503020102020204" pitchFamily="34" charset="0"/>
        <a:buChar char="■"/>
        <a:tabLst/>
        <a:defRPr kumimoji="1" sz="1600" kern="1200" baseline="0">
          <a:solidFill>
            <a:schemeClr val="tx2"/>
          </a:solidFill>
          <a:latin typeface="MS PGothic" charset="-128"/>
          <a:ea typeface="MS PGothic" charset="-128"/>
          <a:cs typeface="MS PGothic" charset="-128"/>
        </a:defRPr>
      </a:lvl5pPr>
      <a:lvl6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kumimoji="1" sz="1600" i="1" kern="1200" baseline="0">
          <a:solidFill>
            <a:schemeClr val="tx2"/>
          </a:solidFill>
          <a:latin typeface="+mn-lt"/>
          <a:ea typeface="+mn-ea"/>
          <a:cs typeface="+mn-cs"/>
        </a:defRPr>
      </a:lvl6pPr>
      <a:lvl7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7pPr>
      <a:lvl8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kumimoji="1" sz="1400" i="1" kern="1200" baseline="0">
          <a:solidFill>
            <a:schemeClr val="tx2"/>
          </a:solidFill>
          <a:latin typeface="+mn-lt"/>
          <a:ea typeface="+mn-ea"/>
          <a:cs typeface="+mn-cs"/>
        </a:defRPr>
      </a:lvl8pPr>
      <a:lvl9pPr marL="384048" indent="-384048" algn="l" defTabSz="6858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12" userDrawn="1">
          <p15:clr>
            <a:srgbClr val="F26B43"/>
          </p15:clr>
        </p15:guide>
        <p15:guide id="2" pos="936" userDrawn="1">
          <p15:clr>
            <a:srgbClr val="F26B43"/>
          </p15:clr>
        </p15:guide>
        <p15:guide id="3" pos="864" userDrawn="1">
          <p15:clr>
            <a:srgbClr val="F26B43"/>
          </p15:clr>
        </p15:guide>
        <p15:guide id="0" orient="horz" pos="1368" userDrawn="1">
          <p15:clr>
            <a:srgbClr val="F26B43"/>
          </p15:clr>
        </p15:guide>
        <p15:guide id="4" orient="horz" pos="1440" userDrawn="1">
          <p15:clr>
            <a:srgbClr val="F26B43"/>
          </p15:clr>
        </p15:guide>
        <p15:guide id="5" orient="horz" pos="3696" userDrawn="1">
          <p15:clr>
            <a:srgbClr val="F26B43"/>
          </p15:clr>
        </p15:guide>
        <p15:guide id="6" orient="horz" pos="432" userDrawn="1">
          <p15:clr>
            <a:srgbClr val="F26B43"/>
          </p15:clr>
        </p15:guide>
        <p15:guide id="7" orient="horz" pos="1512" userDrawn="1">
          <p15:clr>
            <a:srgbClr val="F26B43"/>
          </p15:clr>
        </p15:guide>
        <p15:guide id="8" pos="5184" userDrawn="1">
          <p15:clr>
            <a:srgbClr val="F26B43"/>
          </p15:clr>
        </p15:guide>
        <p15:guide id="9" pos="702" userDrawn="1">
          <p15:clr>
            <a:srgbClr val="F26B43"/>
          </p15:clr>
        </p15:guide>
        <p15:guide id="10" pos="6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chart" Target="../charts/char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24.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chart" Target="../charts/chart4.xm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436346" y="1508879"/>
            <a:ext cx="6270922" cy="2098226"/>
          </a:xfrm>
        </p:spPr>
        <p:txBody>
          <a:bodyPr>
            <a:normAutofit/>
          </a:bodyPr>
          <a:lstStyle/>
          <a:p>
            <a:r>
              <a:rPr lang="ja-JP" altLang="en-US" dirty="0">
                <a:solidFill>
                  <a:schemeClr val="tx1"/>
                </a:solidFill>
              </a:rPr>
              <a:t>複数ホストにまたがって動作する</a:t>
            </a:r>
            <a:r>
              <a:rPr lang="en-US" altLang="ja-JP" dirty="0">
                <a:solidFill>
                  <a:schemeClr val="tx1"/>
                </a:solidFill>
              </a:rPr>
              <a:t>VM</a:t>
            </a:r>
            <a:r>
              <a:rPr lang="ja-JP" altLang="en-US" dirty="0">
                <a:solidFill>
                  <a:schemeClr val="tx1"/>
                </a:solidFill>
              </a:rPr>
              <a:t>の</a:t>
            </a:r>
            <a:r>
              <a:rPr lang="en-US" altLang="ja-JP" dirty="0">
                <a:solidFill>
                  <a:schemeClr val="tx1"/>
                </a:solidFill>
              </a:rPr>
              <a:t/>
            </a:r>
            <a:br>
              <a:rPr lang="en-US" altLang="ja-JP" dirty="0">
                <a:solidFill>
                  <a:schemeClr val="tx1"/>
                </a:solidFill>
              </a:rPr>
            </a:br>
            <a:r>
              <a:rPr lang="ja-JP" altLang="en-US" dirty="0">
                <a:solidFill>
                  <a:schemeClr val="tx1"/>
                </a:solidFill>
              </a:rPr>
              <a:t>チェックポイント・リストア</a:t>
            </a:r>
            <a:endParaRPr kumimoji="1" lang="ja-JP" altLang="en-US" dirty="0">
              <a:solidFill>
                <a:schemeClr val="tx1"/>
              </a:solidFill>
            </a:endParaRPr>
          </a:p>
        </p:txBody>
      </p:sp>
      <p:sp>
        <p:nvSpPr>
          <p:cNvPr id="3" name="サブタイトル 2"/>
          <p:cNvSpPr>
            <a:spLocks noGrp="1"/>
          </p:cNvSpPr>
          <p:nvPr>
            <p:ph type="subTitle" idx="1"/>
          </p:nvPr>
        </p:nvSpPr>
        <p:spPr>
          <a:xfrm>
            <a:off x="2554748" y="4397344"/>
            <a:ext cx="4034118" cy="863146"/>
          </a:xfrm>
        </p:spPr>
        <p:txBody>
          <a:bodyPr>
            <a:noAutofit/>
          </a:bodyPr>
          <a:lstStyle/>
          <a:p>
            <a:pPr indent="9525"/>
            <a:r>
              <a:rPr lang="ja-JP" altLang="en-US" dirty="0"/>
              <a:t>九州工業大学　</a:t>
            </a:r>
            <a:endParaRPr lang="en-US" altLang="ja-JP" dirty="0"/>
          </a:p>
          <a:p>
            <a:pPr indent="9525"/>
            <a:r>
              <a:rPr lang="ja-JP" altLang="en-US" dirty="0"/>
              <a:t>村田時人</a:t>
            </a:r>
            <a:r>
              <a:rPr lang="ja-JP" altLang="en-US" dirty="0">
                <a:solidFill>
                  <a:srgbClr val="FF0000"/>
                </a:solidFill>
              </a:rPr>
              <a:t>　</a:t>
            </a:r>
            <a:r>
              <a:rPr lang="ja-JP" altLang="en-US" dirty="0"/>
              <a:t>光来健一</a:t>
            </a:r>
            <a:endParaRPr lang="en-US" altLang="ja-JP" dirty="0"/>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t>1</a:t>
            </a:fld>
            <a:endParaRPr kumimoji="1" lang="ja-JP" altLang="en-US"/>
          </a:p>
        </p:txBody>
      </p:sp>
    </p:spTree>
    <p:extLst>
      <p:ext uri="{BB962C8B-B14F-4D97-AF65-F5344CB8AC3E}">
        <p14:creationId xmlns:p14="http://schemas.microsoft.com/office/powerpoint/2010/main" val="320885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D-CRES</a:t>
            </a:r>
            <a:r>
              <a:rPr kumimoji="1" lang="ja-JP" altLang="en-US" dirty="0"/>
              <a:t>のシステム構成</a:t>
            </a:r>
          </a:p>
        </p:txBody>
      </p:sp>
      <p:sp>
        <p:nvSpPr>
          <p:cNvPr id="3" name="コンテンツ プレースホルダー 2"/>
          <p:cNvSpPr>
            <a:spLocks noGrp="1"/>
          </p:cNvSpPr>
          <p:nvPr>
            <p:ph idx="1"/>
          </p:nvPr>
        </p:nvSpPr>
        <p:spPr/>
        <p:txBody>
          <a:bodyPr/>
          <a:lstStyle/>
          <a:p>
            <a:r>
              <a:rPr lang="ja-JP" altLang="en-US" dirty="0">
                <a:solidFill>
                  <a:schemeClr val="tx1"/>
                </a:solidFill>
              </a:rPr>
              <a:t>メインホストでは</a:t>
            </a:r>
            <a:r>
              <a:rPr kumimoji="1" lang="en-US" altLang="ja-JP" dirty="0">
                <a:solidFill>
                  <a:schemeClr val="tx1"/>
                </a:solidFill>
              </a:rPr>
              <a:t>QEMU-KVM</a:t>
            </a:r>
            <a:r>
              <a:rPr kumimoji="1" lang="ja-JP" altLang="en-US" dirty="0">
                <a:solidFill>
                  <a:schemeClr val="tx1"/>
                </a:solidFill>
              </a:rPr>
              <a:t>が動作</a:t>
            </a:r>
            <a:endParaRPr kumimoji="1" lang="en-US" altLang="ja-JP" dirty="0">
              <a:solidFill>
                <a:schemeClr val="tx1"/>
              </a:solidFill>
            </a:endParaRPr>
          </a:p>
          <a:p>
            <a:pPr lvl="1"/>
            <a:r>
              <a:rPr kumimoji="1" lang="ja-JP" altLang="en-US" dirty="0">
                <a:solidFill>
                  <a:schemeClr val="tx1"/>
                </a:solidFill>
              </a:rPr>
              <a:t>ネットワーク・ページテーブルを管理</a:t>
            </a:r>
            <a:endParaRPr kumimoji="1" lang="en-US" altLang="ja-JP" dirty="0">
              <a:solidFill>
                <a:schemeClr val="tx1"/>
              </a:solidFill>
            </a:endParaRPr>
          </a:p>
          <a:p>
            <a:pPr lvl="2"/>
            <a:r>
              <a:rPr lang="en-US" altLang="ja-JP" dirty="0">
                <a:solidFill>
                  <a:schemeClr val="tx1"/>
                </a:solidFill>
              </a:rPr>
              <a:t>VM</a:t>
            </a:r>
            <a:r>
              <a:rPr lang="ja-JP" altLang="en-US" dirty="0">
                <a:solidFill>
                  <a:schemeClr val="tx1"/>
                </a:solidFill>
              </a:rPr>
              <a:t>のメモリページと各ホストの対応を登録</a:t>
            </a:r>
            <a:endParaRPr lang="en-US" altLang="ja-JP" dirty="0">
              <a:solidFill>
                <a:schemeClr val="tx1"/>
              </a:solidFill>
            </a:endParaRPr>
          </a:p>
          <a:p>
            <a:pPr lvl="1"/>
            <a:r>
              <a:rPr kumimoji="1" lang="ja-JP" altLang="en-US" dirty="0">
                <a:solidFill>
                  <a:schemeClr val="tx1"/>
                </a:solidFill>
              </a:rPr>
              <a:t>ページアウトのためにメモリアクセス履歴を管理</a:t>
            </a:r>
            <a:endParaRPr kumimoji="1" lang="en-US" altLang="ja-JP" dirty="0">
              <a:solidFill>
                <a:schemeClr val="tx1"/>
              </a:solidFill>
            </a:endParaRPr>
          </a:p>
          <a:p>
            <a:r>
              <a:rPr lang="ja-JP" altLang="en-US" dirty="0">
                <a:solidFill>
                  <a:schemeClr val="tx1"/>
                </a:solidFill>
              </a:rPr>
              <a:t>サブホストではメモリサーバが動作</a:t>
            </a:r>
            <a:endParaRPr lang="en-US" altLang="ja-JP" dirty="0">
              <a:solidFill>
                <a:schemeClr val="tx1"/>
              </a:solidFill>
            </a:endParaRPr>
          </a:p>
          <a:p>
            <a:pPr lvl="1"/>
            <a:r>
              <a:rPr lang="ja-JP" altLang="en-US" dirty="0">
                <a:solidFill>
                  <a:schemeClr val="tx1"/>
                </a:solidFill>
              </a:rPr>
              <a:t>ページ・サブテーブルを管理</a:t>
            </a:r>
            <a:endParaRPr lang="en-US" altLang="ja-JP" dirty="0">
              <a:solidFill>
                <a:schemeClr val="tx1"/>
              </a:solidFill>
            </a:endParaRPr>
          </a:p>
          <a:p>
            <a:pPr lvl="2"/>
            <a:r>
              <a:rPr lang="ja-JP" altLang="en-US" dirty="0">
                <a:solidFill>
                  <a:schemeClr val="tx1"/>
                </a:solidFill>
              </a:rPr>
              <a:t>サブホストに存在している</a:t>
            </a:r>
            <a:r>
              <a:rPr lang="en-US" altLang="ja-JP" dirty="0">
                <a:solidFill>
                  <a:schemeClr val="tx1"/>
                </a:solidFill>
              </a:rPr>
              <a:t>VM</a:t>
            </a:r>
            <a:r>
              <a:rPr lang="ja-JP" altLang="en-US" dirty="0">
                <a:solidFill>
                  <a:schemeClr val="tx1"/>
                </a:solidFill>
              </a:rPr>
              <a:t>のページを登録</a:t>
            </a:r>
            <a:endParaRPr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lang="ja-JP" altLang="en-US" smtClean="0"/>
              <a:pPr/>
              <a:t>10</a:t>
            </a:fld>
            <a:endParaRPr lang="ja-JP" altLang="en-US" dirty="0"/>
          </a:p>
        </p:txBody>
      </p:sp>
      <p:sp>
        <p:nvSpPr>
          <p:cNvPr id="15" name="テキスト ボックス 12">
            <a:extLst>
              <a:ext uri="{FF2B5EF4-FFF2-40B4-BE49-F238E27FC236}">
                <a16:creationId xmlns:a16="http://schemas.microsoft.com/office/drawing/2014/main" xmlns="" id="{55691179-44C3-D948-8BD8-D36C88F4239D}"/>
              </a:ext>
            </a:extLst>
          </p:cNvPr>
          <p:cNvSpPr txBox="1"/>
          <p:nvPr/>
        </p:nvSpPr>
        <p:spPr>
          <a:xfrm>
            <a:off x="1666546" y="4533788"/>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a:t>
            </a:r>
            <a:r>
              <a:rPr kumimoji="1" lang="ja-JP" altLang="en-US" dirty="0">
                <a:latin typeface="MS PGothic" charset="-128"/>
                <a:ea typeface="MS PGothic" charset="-128"/>
                <a:cs typeface="MS PGothic" charset="-128"/>
              </a:rPr>
              <a:t>ホスト</a:t>
            </a:r>
          </a:p>
        </p:txBody>
      </p:sp>
      <p:sp>
        <p:nvSpPr>
          <p:cNvPr id="16" name="角丸四角形 13">
            <a:extLst>
              <a:ext uri="{FF2B5EF4-FFF2-40B4-BE49-F238E27FC236}">
                <a16:creationId xmlns:a16="http://schemas.microsoft.com/office/drawing/2014/main" xmlns="" id="{8EB2A3E2-2545-D841-8D13-29BD2C34FF8E}"/>
              </a:ext>
            </a:extLst>
          </p:cNvPr>
          <p:cNvSpPr/>
          <p:nvPr/>
        </p:nvSpPr>
        <p:spPr>
          <a:xfrm>
            <a:off x="5899396" y="4906176"/>
            <a:ext cx="2943697" cy="1638231"/>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17" name="正方形/長方形 14">
            <a:extLst>
              <a:ext uri="{FF2B5EF4-FFF2-40B4-BE49-F238E27FC236}">
                <a16:creationId xmlns:a16="http://schemas.microsoft.com/office/drawing/2014/main" xmlns="" id="{474E4D9C-A5FC-AC48-AADD-02CC00BD5646}"/>
              </a:ext>
            </a:extLst>
          </p:cNvPr>
          <p:cNvSpPr/>
          <p:nvPr/>
        </p:nvSpPr>
        <p:spPr>
          <a:xfrm>
            <a:off x="7640250" y="5495069"/>
            <a:ext cx="1026675" cy="523581"/>
          </a:xfrm>
          <a:prstGeom prst="rect">
            <a:avLst/>
          </a:prstGeom>
          <a:solidFill>
            <a:srgbClr val="EEB5B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18" name="テキスト ボックス 15">
            <a:extLst>
              <a:ext uri="{FF2B5EF4-FFF2-40B4-BE49-F238E27FC236}">
                <a16:creationId xmlns:a16="http://schemas.microsoft.com/office/drawing/2014/main" xmlns="" id="{95236D76-169A-6040-BAC3-899381E9EDA6}"/>
              </a:ext>
            </a:extLst>
          </p:cNvPr>
          <p:cNvSpPr txBox="1"/>
          <p:nvPr/>
        </p:nvSpPr>
        <p:spPr>
          <a:xfrm>
            <a:off x="6622179" y="4475300"/>
            <a:ext cx="1189749"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サブ</a:t>
            </a:r>
            <a:r>
              <a:rPr kumimoji="1" lang="ja-JP" altLang="en-US" dirty="0">
                <a:latin typeface="MS PGothic" charset="-128"/>
                <a:ea typeface="MS PGothic" charset="-128"/>
                <a:cs typeface="MS PGothic" charset="-128"/>
              </a:rPr>
              <a:t>ホスト</a:t>
            </a:r>
          </a:p>
        </p:txBody>
      </p:sp>
      <p:sp>
        <p:nvSpPr>
          <p:cNvPr id="19" name="角丸四角形 16">
            <a:extLst>
              <a:ext uri="{FF2B5EF4-FFF2-40B4-BE49-F238E27FC236}">
                <a16:creationId xmlns:a16="http://schemas.microsoft.com/office/drawing/2014/main" xmlns="" id="{E222C1C2-DF06-A74F-8082-BED84936B5B2}"/>
              </a:ext>
            </a:extLst>
          </p:cNvPr>
          <p:cNvSpPr/>
          <p:nvPr/>
        </p:nvSpPr>
        <p:spPr>
          <a:xfrm>
            <a:off x="609287" y="4906176"/>
            <a:ext cx="3426096" cy="1638230"/>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20" name="正方形/長方形 17">
            <a:extLst>
              <a:ext uri="{FF2B5EF4-FFF2-40B4-BE49-F238E27FC236}">
                <a16:creationId xmlns:a16="http://schemas.microsoft.com/office/drawing/2014/main" xmlns="" id="{4EA95EFD-DF37-1D40-AB85-77961EAFB2BB}"/>
              </a:ext>
            </a:extLst>
          </p:cNvPr>
          <p:cNvSpPr/>
          <p:nvPr/>
        </p:nvSpPr>
        <p:spPr>
          <a:xfrm>
            <a:off x="2424425" y="5479023"/>
            <a:ext cx="1362193" cy="481122"/>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21" name="正方形/長方形 24">
            <a:extLst>
              <a:ext uri="{FF2B5EF4-FFF2-40B4-BE49-F238E27FC236}">
                <a16:creationId xmlns:a16="http://schemas.microsoft.com/office/drawing/2014/main" xmlns="" id="{8FF712AD-EDD4-B040-98E4-F90D08D0CA4B}"/>
              </a:ext>
            </a:extLst>
          </p:cNvPr>
          <p:cNvSpPr/>
          <p:nvPr/>
        </p:nvSpPr>
        <p:spPr>
          <a:xfrm>
            <a:off x="754868" y="5456202"/>
            <a:ext cx="1557509" cy="526764"/>
          </a:xfrm>
          <a:prstGeom prst="rect">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S PGothic" charset="-128"/>
                <a:ea typeface="MS PGothic" charset="-128"/>
                <a:cs typeface="MS PGothic" charset="-128"/>
              </a:rPr>
              <a:t>ネットワーク・</a:t>
            </a:r>
            <a:endParaRPr kumimoji="1" lang="en-US" altLang="ja-JP" sz="1600" dirty="0">
              <a:solidFill>
                <a:schemeClr val="tx1"/>
              </a:solidFill>
              <a:latin typeface="MS PGothic" charset="-128"/>
              <a:ea typeface="MS PGothic" charset="-128"/>
              <a:cs typeface="MS PGothic" charset="-128"/>
            </a:endParaRPr>
          </a:p>
          <a:p>
            <a:pPr algn="ctr"/>
            <a:r>
              <a:rPr kumimoji="1" lang="ja-JP" altLang="en-US" sz="1600" dirty="0">
                <a:solidFill>
                  <a:schemeClr val="tx1"/>
                </a:solidFill>
                <a:latin typeface="MS PGothic" charset="-128"/>
                <a:ea typeface="MS PGothic" charset="-128"/>
                <a:cs typeface="MS PGothic" charset="-128"/>
              </a:rPr>
              <a:t>ページテーブル</a:t>
            </a:r>
          </a:p>
        </p:txBody>
      </p:sp>
      <p:sp>
        <p:nvSpPr>
          <p:cNvPr id="22" name="正方形/長方形 25">
            <a:extLst>
              <a:ext uri="{FF2B5EF4-FFF2-40B4-BE49-F238E27FC236}">
                <a16:creationId xmlns:a16="http://schemas.microsoft.com/office/drawing/2014/main" xmlns="" id="{BAAB567A-E2BA-F04C-B25F-C8D523FB945B}"/>
              </a:ext>
            </a:extLst>
          </p:cNvPr>
          <p:cNvSpPr/>
          <p:nvPr/>
        </p:nvSpPr>
        <p:spPr>
          <a:xfrm>
            <a:off x="6129809" y="5495069"/>
            <a:ext cx="1423386" cy="526764"/>
          </a:xfrm>
          <a:prstGeom prst="rect">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latin typeface="MS PGothic" charset="-128"/>
                <a:ea typeface="MS PGothic" charset="-128"/>
                <a:cs typeface="MS PGothic" charset="-128"/>
              </a:rPr>
              <a:t>ページ・</a:t>
            </a:r>
            <a:endParaRPr kumimoji="1" lang="en-US" altLang="ja-JP" sz="1600" dirty="0">
              <a:solidFill>
                <a:schemeClr val="tx1"/>
              </a:solidFill>
              <a:latin typeface="MS PGothic" charset="-128"/>
              <a:ea typeface="MS PGothic" charset="-128"/>
              <a:cs typeface="MS PGothic" charset="-128"/>
            </a:endParaRPr>
          </a:p>
          <a:p>
            <a:pPr algn="ctr"/>
            <a:r>
              <a:rPr kumimoji="1" lang="ja-JP" altLang="en-US" sz="1600">
                <a:solidFill>
                  <a:schemeClr val="tx1"/>
                </a:solidFill>
                <a:latin typeface="MS PGothic" charset="-128"/>
                <a:ea typeface="MS PGothic" charset="-128"/>
                <a:cs typeface="MS PGothic" charset="-128"/>
              </a:rPr>
              <a:t>サブテーブル</a:t>
            </a:r>
            <a:endParaRPr kumimoji="1" lang="ja-JP" altLang="en-US" sz="1600" dirty="0">
              <a:solidFill>
                <a:schemeClr val="tx1"/>
              </a:solidFill>
              <a:latin typeface="MS PGothic" charset="-128"/>
              <a:ea typeface="MS PGothic" charset="-128"/>
              <a:cs typeface="MS PGothic" charset="-128"/>
            </a:endParaRPr>
          </a:p>
        </p:txBody>
      </p:sp>
      <p:sp>
        <p:nvSpPr>
          <p:cNvPr id="23" name="正方形/長方形 29">
            <a:extLst>
              <a:ext uri="{FF2B5EF4-FFF2-40B4-BE49-F238E27FC236}">
                <a16:creationId xmlns:a16="http://schemas.microsoft.com/office/drawing/2014/main" xmlns="" id="{674009E8-45CB-514D-AB8F-6C634DFE2DA9}"/>
              </a:ext>
            </a:extLst>
          </p:cNvPr>
          <p:cNvSpPr/>
          <p:nvPr/>
        </p:nvSpPr>
        <p:spPr>
          <a:xfrm>
            <a:off x="754869" y="6093312"/>
            <a:ext cx="3041831" cy="32798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solidFill>
                  <a:schemeClr val="tx1"/>
                </a:solidFill>
                <a:latin typeface="MS PGothic" charset="-128"/>
                <a:ea typeface="MS PGothic" charset="-128"/>
                <a:cs typeface="MS PGothic" charset="-128"/>
              </a:rPr>
              <a:t>QEMU-KVM</a:t>
            </a:r>
            <a:endParaRPr kumimoji="1" lang="ja-JP" altLang="en-US" dirty="0">
              <a:solidFill>
                <a:schemeClr val="tx1"/>
              </a:solidFill>
              <a:latin typeface="MS PGothic" charset="-128"/>
              <a:ea typeface="MS PGothic" charset="-128"/>
              <a:cs typeface="MS PGothic" charset="-128"/>
            </a:endParaRPr>
          </a:p>
        </p:txBody>
      </p:sp>
      <p:sp>
        <p:nvSpPr>
          <p:cNvPr id="24" name="正方形/長方形 30">
            <a:extLst>
              <a:ext uri="{FF2B5EF4-FFF2-40B4-BE49-F238E27FC236}">
                <a16:creationId xmlns:a16="http://schemas.microsoft.com/office/drawing/2014/main" xmlns="" id="{2A110B91-C112-9A47-880F-25271BD6A40E}"/>
              </a:ext>
            </a:extLst>
          </p:cNvPr>
          <p:cNvSpPr/>
          <p:nvPr/>
        </p:nvSpPr>
        <p:spPr>
          <a:xfrm>
            <a:off x="6129809" y="6080194"/>
            <a:ext cx="2537115" cy="331487"/>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メモリサーバ</a:t>
            </a:r>
            <a:endParaRPr kumimoji="1" lang="ja-JP" altLang="en-US" dirty="0">
              <a:solidFill>
                <a:schemeClr val="tx1"/>
              </a:solidFill>
              <a:latin typeface="MS PGothic" charset="-128"/>
              <a:ea typeface="MS PGothic" charset="-128"/>
              <a:cs typeface="MS PGothic" charset="-128"/>
            </a:endParaRPr>
          </a:p>
        </p:txBody>
      </p:sp>
      <p:sp>
        <p:nvSpPr>
          <p:cNvPr id="25" name="右矢印 38">
            <a:extLst>
              <a:ext uri="{FF2B5EF4-FFF2-40B4-BE49-F238E27FC236}">
                <a16:creationId xmlns:a16="http://schemas.microsoft.com/office/drawing/2014/main" xmlns="" id="{4CEF9B31-D448-2446-835F-9CACA537B9DB}"/>
              </a:ext>
            </a:extLst>
          </p:cNvPr>
          <p:cNvSpPr/>
          <p:nvPr/>
        </p:nvSpPr>
        <p:spPr>
          <a:xfrm>
            <a:off x="3942282" y="5652907"/>
            <a:ext cx="2075479" cy="582964"/>
          </a:xfrm>
          <a:prstGeom prs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26" name="正方形/長方形 34">
            <a:extLst>
              <a:ext uri="{FF2B5EF4-FFF2-40B4-BE49-F238E27FC236}">
                <a16:creationId xmlns:a16="http://schemas.microsoft.com/office/drawing/2014/main" xmlns="" id="{C9B6EBF2-DA5E-A24B-9EF8-D8BD7D3BB01C}"/>
              </a:ext>
            </a:extLst>
          </p:cNvPr>
          <p:cNvSpPr/>
          <p:nvPr/>
        </p:nvSpPr>
        <p:spPr>
          <a:xfrm>
            <a:off x="2414342" y="5013466"/>
            <a:ext cx="1382357" cy="355311"/>
          </a:xfrm>
          <a:prstGeom prst="rect">
            <a:avLst/>
          </a:prstGeom>
          <a:solidFill>
            <a:srgbClr val="F0D9A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a:t>
            </a:r>
            <a:r>
              <a:rPr kumimoji="1" lang="ja-JP" altLang="en-US" dirty="0">
                <a:solidFill>
                  <a:schemeClr val="tx1"/>
                </a:solidFill>
                <a:latin typeface="MS PGothic" charset="-128"/>
                <a:ea typeface="MS PGothic" charset="-128"/>
                <a:cs typeface="MS PGothic" charset="-128"/>
              </a:rPr>
              <a:t>本体</a:t>
            </a:r>
          </a:p>
        </p:txBody>
      </p:sp>
      <p:sp>
        <p:nvSpPr>
          <p:cNvPr id="27" name="右矢印 38">
            <a:extLst>
              <a:ext uri="{FF2B5EF4-FFF2-40B4-BE49-F238E27FC236}">
                <a16:creationId xmlns:a16="http://schemas.microsoft.com/office/drawing/2014/main" xmlns="" id="{4E7F279B-DA4F-4D4A-8B9E-8821A211F6BF}"/>
              </a:ext>
            </a:extLst>
          </p:cNvPr>
          <p:cNvSpPr/>
          <p:nvPr/>
        </p:nvSpPr>
        <p:spPr>
          <a:xfrm flipH="1">
            <a:off x="3908747" y="5164720"/>
            <a:ext cx="2109014" cy="582964"/>
          </a:xfrm>
          <a:prstGeom prst="rightArrow">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28" name="TextBox 17">
            <a:extLst>
              <a:ext uri="{FF2B5EF4-FFF2-40B4-BE49-F238E27FC236}">
                <a16:creationId xmlns:a16="http://schemas.microsoft.com/office/drawing/2014/main" xmlns="" id="{491B9851-658D-5C4A-ABC5-681C4B892ABF}"/>
              </a:ext>
            </a:extLst>
          </p:cNvPr>
          <p:cNvSpPr txBox="1"/>
          <p:nvPr/>
        </p:nvSpPr>
        <p:spPr>
          <a:xfrm>
            <a:off x="4409399" y="4903120"/>
            <a:ext cx="1220206" cy="369332"/>
          </a:xfrm>
          <a:prstGeom prst="rect">
            <a:avLst/>
          </a:prstGeom>
          <a:noFill/>
        </p:spPr>
        <p:txBody>
          <a:bodyPr wrap="none" rtlCol="0">
            <a:spAutoFit/>
          </a:bodyPr>
          <a:lstStyle/>
          <a:p>
            <a:r>
              <a:rPr lang="ja-JP" altLang="en-US" dirty="0">
                <a:latin typeface="MS PGothic" panose="020B0600070205080204" pitchFamily="34" charset="-128"/>
                <a:ea typeface="MS PGothic" panose="020B0600070205080204" pitchFamily="34" charset="-128"/>
              </a:rPr>
              <a:t>ページイン</a:t>
            </a:r>
            <a:endParaRPr lang="en-US" dirty="0">
              <a:latin typeface="MS PGothic" panose="020B0600070205080204" pitchFamily="34" charset="-128"/>
              <a:ea typeface="MS PGothic" panose="020B0600070205080204" pitchFamily="34" charset="-128"/>
            </a:endParaRPr>
          </a:p>
        </p:txBody>
      </p:sp>
      <p:sp>
        <p:nvSpPr>
          <p:cNvPr id="29" name="TextBox 18">
            <a:extLst>
              <a:ext uri="{FF2B5EF4-FFF2-40B4-BE49-F238E27FC236}">
                <a16:creationId xmlns:a16="http://schemas.microsoft.com/office/drawing/2014/main" xmlns="" id="{F13CABE7-A982-0F48-A727-22430537F638}"/>
              </a:ext>
            </a:extLst>
          </p:cNvPr>
          <p:cNvSpPr txBox="1"/>
          <p:nvPr/>
        </p:nvSpPr>
        <p:spPr>
          <a:xfrm>
            <a:off x="4317226" y="6128139"/>
            <a:ext cx="1404552" cy="369332"/>
          </a:xfrm>
          <a:prstGeom prst="rect">
            <a:avLst/>
          </a:prstGeom>
          <a:noFill/>
        </p:spPr>
        <p:txBody>
          <a:bodyPr wrap="none" rtlCol="0">
            <a:spAutoFit/>
          </a:bodyPr>
          <a:lstStyle/>
          <a:p>
            <a:r>
              <a:rPr lang="ja-JP" altLang="en-US" dirty="0">
                <a:latin typeface="MS PGothic" panose="020B0600070205080204" pitchFamily="34" charset="-128"/>
                <a:ea typeface="MS PGothic" panose="020B0600070205080204" pitchFamily="34" charset="-128"/>
              </a:rPr>
              <a:t>ページアウト</a:t>
            </a:r>
            <a:endParaRPr lang="en-US" dirty="0">
              <a:latin typeface="MS PGothic" panose="020B0600070205080204" pitchFamily="34" charset="-128"/>
              <a:ea typeface="MS PGothic" panose="020B0600070205080204" pitchFamily="34" charset="-128"/>
            </a:endParaRPr>
          </a:p>
        </p:txBody>
      </p:sp>
      <p:sp>
        <p:nvSpPr>
          <p:cNvPr id="30" name="正方形/長方形 28">
            <a:extLst>
              <a:ext uri="{FF2B5EF4-FFF2-40B4-BE49-F238E27FC236}">
                <a16:creationId xmlns:a16="http://schemas.microsoft.com/office/drawing/2014/main" xmlns="" id="{7196849A-BA55-A443-83A2-EE29981DD003}"/>
              </a:ext>
            </a:extLst>
          </p:cNvPr>
          <p:cNvSpPr/>
          <p:nvPr/>
        </p:nvSpPr>
        <p:spPr>
          <a:xfrm>
            <a:off x="789165" y="5006655"/>
            <a:ext cx="1523212" cy="362122"/>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アクセス履歴</a:t>
            </a:r>
          </a:p>
        </p:txBody>
      </p:sp>
    </p:spTree>
    <p:extLst>
      <p:ext uri="{BB962C8B-B14F-4D97-AF65-F5344CB8AC3E}">
        <p14:creationId xmlns:p14="http://schemas.microsoft.com/office/powerpoint/2010/main" val="7888311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ja-JP" altLang="en-US" dirty="0"/>
              <a:t>メインホストでのチェックポイント</a:t>
            </a:r>
            <a:r>
              <a:rPr lang="en-US" altLang="ja-JP" dirty="0"/>
              <a:t> </a:t>
            </a:r>
            <a:endParaRPr lang="ja-JP" altLang="en-US" dirty="0">
              <a:solidFill>
                <a:schemeClr val="tx1"/>
              </a:solidFill>
            </a:endParaRPr>
          </a:p>
        </p:txBody>
      </p:sp>
      <p:sp>
        <p:nvSpPr>
          <p:cNvPr id="3" name="Content Placeholder 2"/>
          <p:cNvSpPr>
            <a:spLocks noGrp="1"/>
          </p:cNvSpPr>
          <p:nvPr>
            <p:ph idx="1"/>
          </p:nvPr>
        </p:nvSpPr>
        <p:spPr/>
        <p:txBody>
          <a:bodyPr/>
          <a:lstStyle/>
          <a:p>
            <a:r>
              <a:rPr lang="ja-JP" altLang="en-US" dirty="0">
                <a:solidFill>
                  <a:schemeClr val="tx1"/>
                </a:solidFill>
              </a:rPr>
              <a:t>チェックポイント・ファイルを作成し、ネットワーク・ページテーブルに基づいてメモリを保存</a:t>
            </a:r>
            <a:endParaRPr lang="en-US" altLang="ja-JP" dirty="0">
              <a:solidFill>
                <a:schemeClr val="tx1"/>
              </a:solidFill>
            </a:endParaRPr>
          </a:p>
          <a:p>
            <a:pPr lvl="1"/>
            <a:r>
              <a:rPr lang="ja-JP" altLang="en-US" dirty="0">
                <a:solidFill>
                  <a:schemeClr val="tx1"/>
                </a:solidFill>
              </a:rPr>
              <a:t>メインホストにあるメモリ</a:t>
            </a:r>
            <a:endParaRPr lang="en-US" altLang="ja-JP" dirty="0">
              <a:solidFill>
                <a:schemeClr val="tx1"/>
              </a:solidFill>
            </a:endParaRPr>
          </a:p>
          <a:p>
            <a:pPr lvl="2"/>
            <a:r>
              <a:rPr lang="ja-JP" altLang="en-US" dirty="0">
                <a:solidFill>
                  <a:schemeClr val="tx1"/>
                </a:solidFill>
              </a:rPr>
              <a:t>ページごとにアドレスとデータ、アクセス履歴を保存</a:t>
            </a:r>
            <a:endParaRPr lang="en-US" altLang="ja-JP" dirty="0">
              <a:solidFill>
                <a:schemeClr val="tx1"/>
              </a:solidFill>
            </a:endParaRPr>
          </a:p>
          <a:p>
            <a:pPr lvl="1"/>
            <a:r>
              <a:rPr lang="ja-JP" altLang="en-US" dirty="0">
                <a:solidFill>
                  <a:schemeClr val="tx1"/>
                </a:solidFill>
              </a:rPr>
              <a:t>サブホストにあるメモリ</a:t>
            </a:r>
            <a:endParaRPr lang="en-US" altLang="ja-JP" dirty="0">
              <a:solidFill>
                <a:schemeClr val="tx1"/>
              </a:solidFill>
            </a:endParaRPr>
          </a:p>
          <a:p>
            <a:pPr lvl="2"/>
            <a:r>
              <a:rPr lang="ja-JP" altLang="en-US" dirty="0">
                <a:solidFill>
                  <a:schemeClr val="tx1"/>
                </a:solidFill>
              </a:rPr>
              <a:t>ページごとにアドレスとサブホスト</a:t>
            </a:r>
            <a:r>
              <a:rPr lang="en-US" altLang="ja-JP" dirty="0">
                <a:solidFill>
                  <a:schemeClr val="tx1"/>
                </a:solidFill>
              </a:rPr>
              <a:t>ID</a:t>
            </a:r>
            <a:r>
              <a:rPr lang="ja-JP" altLang="en-US" dirty="0">
                <a:solidFill>
                  <a:schemeClr val="tx1"/>
                </a:solidFill>
              </a:rPr>
              <a:t>のみを保存</a:t>
            </a:r>
          </a:p>
        </p:txBody>
      </p:sp>
      <p:sp>
        <p:nvSpPr>
          <p:cNvPr id="4" name="Slide Number Placeholder 3"/>
          <p:cNvSpPr>
            <a:spLocks noGrp="1"/>
          </p:cNvSpPr>
          <p:nvPr>
            <p:ph type="sldNum" sz="quarter" idx="12"/>
          </p:nvPr>
        </p:nvSpPr>
        <p:spPr/>
        <p:txBody>
          <a:bodyPr/>
          <a:lstStyle/>
          <a:p>
            <a:fld id="{470CF53E-3DF7-45F1-A7BE-6F804033A15D}" type="slidenum">
              <a:rPr lang="ja-JP" altLang="en-US" smtClean="0"/>
              <a:pPr/>
              <a:t>11</a:t>
            </a:fld>
            <a:endParaRPr lang="ja-JP" altLang="en-US" dirty="0"/>
          </a:p>
        </p:txBody>
      </p:sp>
      <p:sp>
        <p:nvSpPr>
          <p:cNvPr id="17" name="テキスト ボックス 16"/>
          <p:cNvSpPr txBox="1"/>
          <p:nvPr/>
        </p:nvSpPr>
        <p:spPr>
          <a:xfrm>
            <a:off x="1154141" y="4130422"/>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a:t>
            </a:r>
            <a:r>
              <a:rPr kumimoji="1" lang="ja-JP" altLang="en-US" dirty="0">
                <a:latin typeface="MS PGothic" charset="-128"/>
                <a:ea typeface="MS PGothic" charset="-128"/>
                <a:cs typeface="MS PGothic" charset="-128"/>
              </a:rPr>
              <a:t>ホスト</a:t>
            </a:r>
          </a:p>
        </p:txBody>
      </p:sp>
      <p:sp>
        <p:nvSpPr>
          <p:cNvPr id="19" name="角丸四角形 18"/>
          <p:cNvSpPr/>
          <p:nvPr/>
        </p:nvSpPr>
        <p:spPr>
          <a:xfrm>
            <a:off x="1154142" y="4472757"/>
            <a:ext cx="4950555" cy="1712143"/>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20" name="正方形/長方形 19"/>
          <p:cNvSpPr/>
          <p:nvPr/>
        </p:nvSpPr>
        <p:spPr>
          <a:xfrm>
            <a:off x="4336384" y="4842090"/>
            <a:ext cx="1488913" cy="648975"/>
          </a:xfrm>
          <a:prstGeom prst="rect">
            <a:avLst/>
          </a:prstGeom>
          <a:solidFill>
            <a:srgbClr val="EEB5B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29" name="正方形/長方形 28"/>
          <p:cNvSpPr/>
          <p:nvPr/>
        </p:nvSpPr>
        <p:spPr>
          <a:xfrm>
            <a:off x="4336383" y="5598093"/>
            <a:ext cx="1488913" cy="362122"/>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アクセス履歴</a:t>
            </a:r>
          </a:p>
        </p:txBody>
      </p:sp>
      <p:graphicFrame>
        <p:nvGraphicFramePr>
          <p:cNvPr id="5" name="表 4"/>
          <p:cNvGraphicFramePr>
            <a:graphicFrameLocks noGrp="1"/>
          </p:cNvGraphicFramePr>
          <p:nvPr>
            <p:extLst>
              <p:ext uri="{D42A27DB-BD31-4B8C-83A1-F6EECF244321}">
                <p14:modId xmlns:p14="http://schemas.microsoft.com/office/powerpoint/2010/main" val="2104697608"/>
              </p:ext>
            </p:extLst>
          </p:nvPr>
        </p:nvGraphicFramePr>
        <p:xfrm>
          <a:off x="1378230" y="4842090"/>
          <a:ext cx="2832100" cy="1112520"/>
        </p:xfrm>
        <a:graphic>
          <a:graphicData uri="http://schemas.openxmlformats.org/drawingml/2006/table">
            <a:tbl>
              <a:tblPr firstRow="1" bandRow="1">
                <a:tableStyleId>{5C22544A-7EE6-4342-B048-85BDC9FD1C3A}</a:tableStyleId>
              </a:tblPr>
              <a:tblGrid>
                <a:gridCol w="1416050">
                  <a:extLst>
                    <a:ext uri="{9D8B030D-6E8A-4147-A177-3AD203B41FA5}">
                      <a16:colId xmlns:a16="http://schemas.microsoft.com/office/drawing/2014/main" xmlns="" val="20000"/>
                    </a:ext>
                  </a:extLst>
                </a:gridCol>
                <a:gridCol w="1416050">
                  <a:extLst>
                    <a:ext uri="{9D8B030D-6E8A-4147-A177-3AD203B41FA5}">
                      <a16:colId xmlns:a16="http://schemas.microsoft.com/office/drawing/2014/main" xmlns="" val="20001"/>
                    </a:ext>
                  </a:extLst>
                </a:gridCol>
              </a:tblGrid>
              <a:tr h="370840">
                <a:tc>
                  <a:txBody>
                    <a:bodyPr/>
                    <a:lstStyle/>
                    <a:p>
                      <a:pPr algn="ctr"/>
                      <a:r>
                        <a:rPr kumimoji="1" lang="ja-JP" altLang="en-US" sz="1800" b="1" dirty="0">
                          <a:solidFill>
                            <a:schemeClr val="tx1"/>
                          </a:solidFill>
                          <a:latin typeface="MS PGothic" charset="-128"/>
                          <a:ea typeface="MS PGothic" charset="-128"/>
                          <a:cs typeface="MS PGothic" charset="-128"/>
                        </a:rPr>
                        <a:t>ページ番号</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ABBB6"/>
                    </a:solidFill>
                  </a:tcPr>
                </a:tc>
                <a:tc>
                  <a:txBody>
                    <a:bodyPr/>
                    <a:lstStyle/>
                    <a:p>
                      <a:pPr algn="ctr"/>
                      <a:r>
                        <a:rPr kumimoji="1" lang="ja-JP" altLang="en-US" sz="1800" b="1" dirty="0">
                          <a:solidFill>
                            <a:schemeClr val="tx1"/>
                          </a:solidFill>
                          <a:latin typeface="MS PGothic" charset="-128"/>
                          <a:ea typeface="MS PGothic" charset="-128"/>
                          <a:cs typeface="MS PGothic" charset="-128"/>
                        </a:rPr>
                        <a:t>ホスト</a:t>
                      </a:r>
                      <a:r>
                        <a:rPr kumimoji="1" lang="en-US" altLang="ja-JP" sz="1800" b="1" dirty="0">
                          <a:solidFill>
                            <a:schemeClr val="tx1"/>
                          </a:solidFill>
                          <a:latin typeface="MS PGothic" charset="-128"/>
                          <a:ea typeface="MS PGothic" charset="-128"/>
                          <a:cs typeface="MS PGothic" charset="-128"/>
                        </a:rPr>
                        <a:t>ID</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ABBB6"/>
                    </a:solidFill>
                  </a:tcPr>
                </a:tc>
                <a:extLst>
                  <a:ext uri="{0D108BD9-81ED-4DB2-BD59-A6C34878D82A}">
                    <a16:rowId xmlns:a16="http://schemas.microsoft.com/office/drawing/2014/main" xmlns="" val="10000"/>
                  </a:ext>
                </a:extLst>
              </a:tr>
              <a:tr h="370840">
                <a:tc>
                  <a:txBody>
                    <a:bodyPr/>
                    <a:lstStyle/>
                    <a:p>
                      <a:pPr algn="ctr"/>
                      <a:r>
                        <a:rPr kumimoji="1" lang="en-US" altLang="ja-JP" sz="1800" dirty="0">
                          <a:solidFill>
                            <a:schemeClr val="tx1"/>
                          </a:solidFill>
                          <a:latin typeface="MS PGothic" charset="-128"/>
                          <a:ea typeface="MS PGothic" charset="-128"/>
                          <a:cs typeface="MS PGothic" charset="-128"/>
                        </a:rPr>
                        <a:t>0</a:t>
                      </a:r>
                      <a:endParaRPr kumimoji="1" lang="ja-JP" altLang="en-US" sz="1800" dirty="0">
                        <a:solidFill>
                          <a:schemeClr val="tx1"/>
                        </a:solidFill>
                        <a:latin typeface="MS PGothic" charset="-128"/>
                        <a:ea typeface="MS PGothic" charset="-128"/>
                        <a:cs typeface="MS PGothic"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AB83"/>
                    </a:solidFill>
                  </a:tcPr>
                </a:tc>
                <a:tc>
                  <a:txBody>
                    <a:bodyPr/>
                    <a:lstStyle/>
                    <a:p>
                      <a:pPr algn="ctr"/>
                      <a:r>
                        <a:rPr kumimoji="1" lang="ja-JP" altLang="en-US" sz="1800" dirty="0">
                          <a:solidFill>
                            <a:schemeClr val="tx1"/>
                          </a:solidFill>
                          <a:latin typeface="MS PGothic" charset="-128"/>
                          <a:ea typeface="MS PGothic" charset="-128"/>
                          <a:cs typeface="MS PGothic" charset="-128"/>
                        </a:rPr>
                        <a:t>メイン</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AB83"/>
                    </a:solidFill>
                  </a:tcPr>
                </a:tc>
                <a:extLst>
                  <a:ext uri="{0D108BD9-81ED-4DB2-BD59-A6C34878D82A}">
                    <a16:rowId xmlns:a16="http://schemas.microsoft.com/office/drawing/2014/main" xmlns="" val="10001"/>
                  </a:ext>
                </a:extLst>
              </a:tr>
              <a:tr h="370840">
                <a:tc>
                  <a:txBody>
                    <a:bodyPr/>
                    <a:lstStyle/>
                    <a:p>
                      <a:pPr algn="ctr"/>
                      <a:r>
                        <a:rPr kumimoji="1" lang="en-US" altLang="ja-JP" sz="1800" dirty="0">
                          <a:solidFill>
                            <a:schemeClr val="tx1"/>
                          </a:solidFill>
                          <a:latin typeface="MS PGothic" charset="-128"/>
                          <a:ea typeface="MS PGothic" charset="-128"/>
                          <a:cs typeface="MS PGothic" charset="-128"/>
                        </a:rPr>
                        <a:t>1</a:t>
                      </a:r>
                      <a:endParaRPr kumimoji="1" lang="ja-JP" altLang="en-US" sz="1800" dirty="0">
                        <a:solidFill>
                          <a:schemeClr val="tx1"/>
                        </a:solidFill>
                        <a:latin typeface="MS PGothic" charset="-128"/>
                        <a:ea typeface="MS PGothic" charset="-128"/>
                        <a:cs typeface="MS PGothic" charset="-128"/>
                      </a:endParaRPr>
                    </a:p>
                  </a:txBody>
                  <a:tcPr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DC7D6"/>
                    </a:solid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MS PGothic" charset="-128"/>
                          <a:ea typeface="MS PGothic" charset="-128"/>
                          <a:cs typeface="MS PGothic" charset="-128"/>
                        </a:rPr>
                        <a:t>サブ</a:t>
                      </a:r>
                      <a:r>
                        <a:rPr kumimoji="1" lang="en-US" altLang="ja-JP" sz="1800" dirty="0">
                          <a:solidFill>
                            <a:schemeClr val="tx1"/>
                          </a:solidFill>
                          <a:latin typeface="MS PGothic" charset="-128"/>
                          <a:ea typeface="MS PGothic" charset="-128"/>
                          <a:cs typeface="MS PGothic" charset="-128"/>
                        </a:rPr>
                        <a:t>1</a:t>
                      </a:r>
                      <a:endParaRPr kumimoji="1" lang="ja-JP" altLang="en-US" sz="1800" dirty="0">
                        <a:solidFill>
                          <a:schemeClr val="tx1"/>
                        </a:solidFill>
                        <a:latin typeface="MS PGothic" charset="-128"/>
                        <a:ea typeface="MS PGothic" charset="-128"/>
                        <a:cs typeface="MS PGothic"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DC7D6"/>
                    </a:solidFill>
                  </a:tcPr>
                </a:tc>
                <a:extLst>
                  <a:ext uri="{0D108BD9-81ED-4DB2-BD59-A6C34878D82A}">
                    <a16:rowId xmlns:a16="http://schemas.microsoft.com/office/drawing/2014/main" xmlns="" val="10002"/>
                  </a:ext>
                </a:extLst>
              </a:tr>
            </a:tbl>
          </a:graphicData>
        </a:graphic>
      </p:graphicFrame>
      <p:sp>
        <p:nvSpPr>
          <p:cNvPr id="34" name="テキスト ボックス 33"/>
          <p:cNvSpPr txBox="1"/>
          <p:nvPr/>
        </p:nvSpPr>
        <p:spPr>
          <a:xfrm>
            <a:off x="1277721" y="4442878"/>
            <a:ext cx="3009901"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ネットワーク</a:t>
            </a:r>
            <a:r>
              <a:rPr lang="ja-JP" altLang="en-US">
                <a:latin typeface="MS PGothic" charset="-128"/>
                <a:ea typeface="MS PGothic" charset="-128"/>
                <a:cs typeface="MS PGothic" charset="-128"/>
              </a:rPr>
              <a:t>・ページテーブル</a:t>
            </a:r>
            <a:endParaRPr kumimoji="1" lang="ja-JP" altLang="en-US" dirty="0">
              <a:latin typeface="MS PGothic" charset="-128"/>
              <a:ea typeface="MS PGothic" charset="-128"/>
              <a:cs typeface="MS PGothic" charset="-128"/>
            </a:endParaRPr>
          </a:p>
        </p:txBody>
      </p:sp>
      <p:sp>
        <p:nvSpPr>
          <p:cNvPr id="37" name="屈折矢印 36"/>
          <p:cNvSpPr/>
          <p:nvPr/>
        </p:nvSpPr>
        <p:spPr>
          <a:xfrm rot="5400000">
            <a:off x="4668460" y="4926846"/>
            <a:ext cx="878984" cy="2512778"/>
          </a:xfrm>
          <a:prstGeom prst="bentUpArrow">
            <a:avLst>
              <a:gd name="adj1" fmla="val 27832"/>
              <a:gd name="adj2" fmla="val 24748"/>
              <a:gd name="adj3" fmla="val 28792"/>
            </a:avLst>
          </a:prstGeom>
          <a:solidFill>
            <a:srgbClr val="ADC7D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18" name="フローチャート: カード 16">
            <a:extLst>
              <a:ext uri="{FF2B5EF4-FFF2-40B4-BE49-F238E27FC236}">
                <a16:creationId xmlns:a16="http://schemas.microsoft.com/office/drawing/2014/main" xmlns="" id="{20E67ED2-0A3D-EB4C-8960-0B6AC7BD3FC5}"/>
              </a:ext>
            </a:extLst>
          </p:cNvPr>
          <p:cNvSpPr/>
          <p:nvPr/>
        </p:nvSpPr>
        <p:spPr>
          <a:xfrm>
            <a:off x="6453924" y="5743743"/>
            <a:ext cx="1865839" cy="878984"/>
          </a:xfrm>
          <a:prstGeom prst="flowChartPunchedCard">
            <a:avLst/>
          </a:prstGeom>
          <a:solidFill>
            <a:srgbClr val="FFAB8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チェックポイント</a:t>
            </a:r>
            <a:r>
              <a:rPr kumimoji="1" lang="en-US" altLang="ja-JP" dirty="0">
                <a:solidFill>
                  <a:schemeClr val="tx1"/>
                </a:solidFill>
                <a:latin typeface="MS PGothic" charset="-128"/>
                <a:ea typeface="MS PGothic" charset="-128"/>
                <a:cs typeface="MS PGothic" charset="-128"/>
              </a:rPr>
              <a:t/>
            </a:r>
            <a:br>
              <a:rPr kumimoji="1" lang="en-US" altLang="ja-JP" dirty="0">
                <a:solidFill>
                  <a:schemeClr val="tx1"/>
                </a:solidFill>
                <a:latin typeface="MS PGothic" charset="-128"/>
                <a:ea typeface="MS PGothic" charset="-128"/>
                <a:cs typeface="MS PGothic" charset="-128"/>
              </a:rPr>
            </a:br>
            <a:r>
              <a:rPr kumimoji="1" lang="ja-JP" altLang="en-US" dirty="0">
                <a:solidFill>
                  <a:schemeClr val="tx1"/>
                </a:solidFill>
                <a:latin typeface="MS PGothic" charset="-128"/>
                <a:ea typeface="MS PGothic" charset="-128"/>
                <a:cs typeface="MS PGothic" charset="-128"/>
              </a:rPr>
              <a:t>ファイル</a:t>
            </a:r>
          </a:p>
        </p:txBody>
      </p:sp>
      <p:sp>
        <p:nvSpPr>
          <p:cNvPr id="7" name="TextBox 6">
            <a:extLst>
              <a:ext uri="{FF2B5EF4-FFF2-40B4-BE49-F238E27FC236}">
                <a16:creationId xmlns:a16="http://schemas.microsoft.com/office/drawing/2014/main" xmlns="" id="{8600B8F9-392D-794A-902C-5635A0F4D097}"/>
              </a:ext>
            </a:extLst>
          </p:cNvPr>
          <p:cNvSpPr txBox="1"/>
          <p:nvPr/>
        </p:nvSpPr>
        <p:spPr>
          <a:xfrm>
            <a:off x="2166069" y="6198247"/>
            <a:ext cx="1394934" cy="369332"/>
          </a:xfrm>
          <a:prstGeom prst="rect">
            <a:avLst/>
          </a:prstGeom>
          <a:noFill/>
        </p:spPr>
        <p:txBody>
          <a:bodyPr wrap="none" rtlCol="0">
            <a:spAutoFit/>
          </a:bodyPr>
          <a:lstStyle/>
          <a:p>
            <a:r>
              <a:rPr lang="ja-JP" altLang="en-US" dirty="0">
                <a:latin typeface="MS PGothic" panose="020B0600070205080204" pitchFamily="34" charset="-128"/>
                <a:ea typeface="MS PGothic" panose="020B0600070205080204" pitchFamily="34" charset="-128"/>
              </a:rPr>
              <a:t>サブホスト</a:t>
            </a:r>
            <a:r>
              <a:rPr lang="en-US" altLang="ja-JP" dirty="0">
                <a:latin typeface="MS PGothic" panose="020B0600070205080204" pitchFamily="34" charset="-128"/>
                <a:ea typeface="MS PGothic" panose="020B0600070205080204" pitchFamily="34" charset="-128"/>
              </a:rPr>
              <a:t>ID</a:t>
            </a:r>
            <a:endParaRPr lang="en-US" dirty="0">
              <a:latin typeface="MS PGothic" panose="020B0600070205080204" pitchFamily="34" charset="-128"/>
              <a:ea typeface="MS PGothic" panose="020B0600070205080204" pitchFamily="34" charset="-128"/>
            </a:endParaRPr>
          </a:p>
        </p:txBody>
      </p:sp>
      <p:sp>
        <p:nvSpPr>
          <p:cNvPr id="21" name="TextBox 20">
            <a:extLst>
              <a:ext uri="{FF2B5EF4-FFF2-40B4-BE49-F238E27FC236}">
                <a16:creationId xmlns:a16="http://schemas.microsoft.com/office/drawing/2014/main" xmlns="" id="{BAA7AE14-80F7-DA45-83AB-6AE6B1A5C9A4}"/>
              </a:ext>
            </a:extLst>
          </p:cNvPr>
          <p:cNvSpPr txBox="1"/>
          <p:nvPr/>
        </p:nvSpPr>
        <p:spPr>
          <a:xfrm>
            <a:off x="6435545" y="4498496"/>
            <a:ext cx="1542410" cy="646331"/>
          </a:xfrm>
          <a:prstGeom prst="rect">
            <a:avLst/>
          </a:prstGeom>
          <a:noFill/>
        </p:spPr>
        <p:txBody>
          <a:bodyPr wrap="none" rtlCol="0">
            <a:spAutoFit/>
          </a:bodyPr>
          <a:lstStyle/>
          <a:p>
            <a:r>
              <a:rPr lang="ja-JP" altLang="en-US" dirty="0">
                <a:latin typeface="MS PGothic" panose="020B0600070205080204" pitchFamily="34" charset="-128"/>
                <a:ea typeface="MS PGothic" panose="020B0600070205080204" pitchFamily="34" charset="-128"/>
              </a:rPr>
              <a:t>メインホストの</a:t>
            </a:r>
            <a:endParaRPr lang="en-US" altLang="ja-JP" dirty="0">
              <a:latin typeface="MS PGothic" panose="020B0600070205080204" pitchFamily="34" charset="-128"/>
              <a:ea typeface="MS PGothic" panose="020B0600070205080204" pitchFamily="34" charset="-128"/>
            </a:endParaRPr>
          </a:p>
          <a:p>
            <a:r>
              <a:rPr lang="ja-JP" altLang="en-US" dirty="0">
                <a:latin typeface="MS PGothic" panose="020B0600070205080204" pitchFamily="34" charset="-128"/>
                <a:ea typeface="MS PGothic" panose="020B0600070205080204" pitchFamily="34" charset="-128"/>
              </a:rPr>
              <a:t>メモリデータ</a:t>
            </a:r>
            <a:endParaRPr lang="en-US" dirty="0">
              <a:latin typeface="MS PGothic" panose="020B0600070205080204" pitchFamily="34" charset="-128"/>
              <a:ea typeface="MS PGothic" panose="020B0600070205080204" pitchFamily="34" charset="-128"/>
            </a:endParaRPr>
          </a:p>
        </p:txBody>
      </p:sp>
      <p:sp>
        <p:nvSpPr>
          <p:cNvPr id="35" name="屈折矢印 34"/>
          <p:cNvSpPr/>
          <p:nvPr/>
        </p:nvSpPr>
        <p:spPr>
          <a:xfrm rot="10800000" flipH="1">
            <a:off x="5914879" y="5176509"/>
            <a:ext cx="1837893" cy="683887"/>
          </a:xfrm>
          <a:prstGeom prst="bentUpArrow">
            <a:avLst>
              <a:gd name="adj1" fmla="val 43915"/>
              <a:gd name="adj2" fmla="val 46197"/>
              <a:gd name="adj3" fmla="val 30125"/>
            </a:avLst>
          </a:prstGeom>
          <a:solidFill>
            <a:srgbClr val="FFAB8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6318709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150D49-227A-A441-BA43-6F6100A11867}"/>
              </a:ext>
            </a:extLst>
          </p:cNvPr>
          <p:cNvSpPr>
            <a:spLocks noGrp="1"/>
          </p:cNvSpPr>
          <p:nvPr>
            <p:ph type="title"/>
          </p:nvPr>
        </p:nvSpPr>
        <p:spPr/>
        <p:txBody>
          <a:bodyPr>
            <a:normAutofit/>
          </a:bodyPr>
          <a:lstStyle/>
          <a:p>
            <a:r>
              <a:rPr lang="ja-JP" altLang="en-US" dirty="0"/>
              <a:t>ライブチェックポイント</a:t>
            </a:r>
            <a:endParaRPr lang="en-US" dirty="0"/>
          </a:p>
        </p:txBody>
      </p:sp>
      <p:sp>
        <p:nvSpPr>
          <p:cNvPr id="3" name="Content Placeholder 2">
            <a:extLst>
              <a:ext uri="{FF2B5EF4-FFF2-40B4-BE49-F238E27FC236}">
                <a16:creationId xmlns:a16="http://schemas.microsoft.com/office/drawing/2014/main" xmlns="" id="{274F839E-763D-804E-B0EA-0C9CCB5BFEF3}"/>
              </a:ext>
            </a:extLst>
          </p:cNvPr>
          <p:cNvSpPr>
            <a:spLocks noGrp="1"/>
          </p:cNvSpPr>
          <p:nvPr>
            <p:ph idx="1"/>
          </p:nvPr>
        </p:nvSpPr>
        <p:spPr/>
        <p:txBody>
          <a:bodyPr/>
          <a:lstStyle/>
          <a:p>
            <a:r>
              <a:rPr lang="ja-JP" altLang="en-US" dirty="0">
                <a:solidFill>
                  <a:schemeClr val="tx1"/>
                </a:solidFill>
              </a:rPr>
              <a:t>従来の</a:t>
            </a:r>
            <a:r>
              <a:rPr lang="en-US" altLang="ja-JP" dirty="0">
                <a:solidFill>
                  <a:schemeClr val="tx1"/>
                </a:solidFill>
              </a:rPr>
              <a:t>QEMU-KVM</a:t>
            </a:r>
            <a:r>
              <a:rPr lang="ja-JP" altLang="en-US" dirty="0">
                <a:solidFill>
                  <a:schemeClr val="tx1"/>
                </a:solidFill>
              </a:rPr>
              <a:t>はライブチェックポイントに対応</a:t>
            </a:r>
            <a:endParaRPr lang="en-US" altLang="ja-JP" dirty="0">
              <a:solidFill>
                <a:schemeClr val="tx1"/>
              </a:solidFill>
            </a:endParaRPr>
          </a:p>
          <a:p>
            <a:pPr lvl="1"/>
            <a:r>
              <a:rPr lang="en-US" altLang="ja-JP" dirty="0">
                <a:solidFill>
                  <a:schemeClr val="tx1"/>
                </a:solidFill>
              </a:rPr>
              <a:t>VM</a:t>
            </a:r>
            <a:r>
              <a:rPr lang="ja-JP" altLang="en-US" dirty="0">
                <a:solidFill>
                  <a:schemeClr val="tx1"/>
                </a:solidFill>
              </a:rPr>
              <a:t>を動かしたままメモリを保存</a:t>
            </a:r>
            <a:endParaRPr lang="en-US" altLang="ja-JP" dirty="0">
              <a:solidFill>
                <a:schemeClr val="tx1"/>
              </a:solidFill>
            </a:endParaRPr>
          </a:p>
          <a:p>
            <a:pPr lvl="1"/>
            <a:r>
              <a:rPr lang="ja-JP" altLang="en-US" dirty="0">
                <a:solidFill>
                  <a:schemeClr val="tx1"/>
                </a:solidFill>
              </a:rPr>
              <a:t>更新されたページの保存を繰り返す</a:t>
            </a:r>
            <a:endParaRPr lang="en-US" altLang="ja-JP" dirty="0">
              <a:solidFill>
                <a:schemeClr val="tx1"/>
              </a:solidFill>
            </a:endParaRPr>
          </a:p>
          <a:p>
            <a:r>
              <a:rPr lang="ja-JP" altLang="en-US" dirty="0">
                <a:solidFill>
                  <a:schemeClr val="tx1"/>
                </a:solidFill>
              </a:rPr>
              <a:t>保存すべきページが十分に少なくなったら</a:t>
            </a:r>
            <a:r>
              <a:rPr lang="en-US" altLang="ja-JP" dirty="0">
                <a:solidFill>
                  <a:schemeClr val="tx1"/>
                </a:solidFill>
              </a:rPr>
              <a:t>VM</a:t>
            </a:r>
            <a:r>
              <a:rPr lang="ja-JP" altLang="en-US" dirty="0">
                <a:solidFill>
                  <a:schemeClr val="tx1"/>
                </a:solidFill>
              </a:rPr>
              <a:t>を停止</a:t>
            </a:r>
            <a:endParaRPr lang="en-US" altLang="ja-JP" dirty="0">
              <a:solidFill>
                <a:schemeClr val="tx1"/>
              </a:solidFill>
            </a:endParaRPr>
          </a:p>
          <a:p>
            <a:pPr lvl="1"/>
            <a:r>
              <a:rPr lang="ja-JP" altLang="en-US" dirty="0">
                <a:solidFill>
                  <a:schemeClr val="tx1"/>
                </a:solidFill>
              </a:rPr>
              <a:t>残りの状態を保存</a:t>
            </a:r>
            <a:endParaRPr lang="en-US" altLang="ja-JP" dirty="0">
              <a:solidFill>
                <a:schemeClr val="tx1"/>
              </a:solidFill>
            </a:endParaRPr>
          </a:p>
        </p:txBody>
      </p:sp>
      <p:sp>
        <p:nvSpPr>
          <p:cNvPr id="4" name="Slide Number Placeholder 3">
            <a:extLst>
              <a:ext uri="{FF2B5EF4-FFF2-40B4-BE49-F238E27FC236}">
                <a16:creationId xmlns:a16="http://schemas.microsoft.com/office/drawing/2014/main" xmlns="" id="{044E7ABF-A03E-AB48-B986-40780F074EE5}"/>
              </a:ext>
            </a:extLst>
          </p:cNvPr>
          <p:cNvSpPr>
            <a:spLocks noGrp="1"/>
          </p:cNvSpPr>
          <p:nvPr>
            <p:ph type="sldNum" sz="quarter" idx="12"/>
          </p:nvPr>
        </p:nvSpPr>
        <p:spPr/>
        <p:txBody>
          <a:bodyPr/>
          <a:lstStyle/>
          <a:p>
            <a:fld id="{470CF53E-3DF7-45F1-A7BE-6F804033A15D}" type="slidenum">
              <a:rPr lang="ja-JP" altLang="en-US" smtClean="0"/>
              <a:pPr/>
              <a:t>12</a:t>
            </a:fld>
            <a:endParaRPr lang="ja-JP" altLang="en-US" dirty="0"/>
          </a:p>
        </p:txBody>
      </p:sp>
      <p:sp>
        <p:nvSpPr>
          <p:cNvPr id="32" name="角丸四角形 15">
            <a:extLst>
              <a:ext uri="{FF2B5EF4-FFF2-40B4-BE49-F238E27FC236}">
                <a16:creationId xmlns:a16="http://schemas.microsoft.com/office/drawing/2014/main" xmlns="" id="{0D93402C-2C06-9A49-8D04-91AC62FDEFF5}"/>
              </a:ext>
            </a:extLst>
          </p:cNvPr>
          <p:cNvSpPr/>
          <p:nvPr/>
        </p:nvSpPr>
        <p:spPr>
          <a:xfrm>
            <a:off x="1924134" y="5199362"/>
            <a:ext cx="2057597" cy="1120263"/>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33" name="テキスト ボックス 24">
            <a:extLst>
              <a:ext uri="{FF2B5EF4-FFF2-40B4-BE49-F238E27FC236}">
                <a16:creationId xmlns:a16="http://schemas.microsoft.com/office/drawing/2014/main" xmlns="" id="{160A94FE-301A-3E43-99C0-D198B024F7B8}"/>
              </a:ext>
            </a:extLst>
          </p:cNvPr>
          <p:cNvSpPr txBox="1"/>
          <p:nvPr/>
        </p:nvSpPr>
        <p:spPr>
          <a:xfrm>
            <a:off x="2575263" y="4828170"/>
            <a:ext cx="755335"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ホスト</a:t>
            </a:r>
          </a:p>
        </p:txBody>
      </p:sp>
      <p:sp>
        <p:nvSpPr>
          <p:cNvPr id="34" name="正方形/長方形 16">
            <a:extLst>
              <a:ext uri="{FF2B5EF4-FFF2-40B4-BE49-F238E27FC236}">
                <a16:creationId xmlns:a16="http://schemas.microsoft.com/office/drawing/2014/main" xmlns="" id="{2DA6AFD6-7E80-064E-A553-1DEAB7CA2AB0}"/>
              </a:ext>
            </a:extLst>
          </p:cNvPr>
          <p:cNvSpPr/>
          <p:nvPr/>
        </p:nvSpPr>
        <p:spPr>
          <a:xfrm>
            <a:off x="2082404" y="5376407"/>
            <a:ext cx="1741054" cy="819922"/>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MS PGothic" charset="-128"/>
                <a:ea typeface="MS PGothic" charset="-128"/>
                <a:cs typeface="MS PGothic" charset="-128"/>
              </a:rPr>
              <a:t>メモリ</a:t>
            </a:r>
            <a:endParaRPr kumimoji="1" lang="ja-JP" altLang="en-US" dirty="0">
              <a:solidFill>
                <a:schemeClr val="tx1"/>
              </a:solidFill>
              <a:latin typeface="MS PGothic" charset="-128"/>
              <a:ea typeface="MS PGothic" charset="-128"/>
              <a:cs typeface="MS PGothic" charset="-128"/>
            </a:endParaRPr>
          </a:p>
        </p:txBody>
      </p:sp>
      <p:sp>
        <p:nvSpPr>
          <p:cNvPr id="7" name="TextBox 6">
            <a:extLst>
              <a:ext uri="{FF2B5EF4-FFF2-40B4-BE49-F238E27FC236}">
                <a16:creationId xmlns:a16="http://schemas.microsoft.com/office/drawing/2014/main" xmlns="" id="{9DD7E07D-DB38-D64D-8BD3-E1CB73DA2EAF}"/>
              </a:ext>
            </a:extLst>
          </p:cNvPr>
          <p:cNvSpPr txBox="1"/>
          <p:nvPr/>
        </p:nvSpPr>
        <p:spPr>
          <a:xfrm>
            <a:off x="4297442" y="5159893"/>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23" name="フローチャート: カード 16">
            <a:extLst>
              <a:ext uri="{FF2B5EF4-FFF2-40B4-BE49-F238E27FC236}">
                <a16:creationId xmlns:a16="http://schemas.microsoft.com/office/drawing/2014/main" xmlns="" id="{0E1F5A02-4F31-2040-A22C-79369C324073}"/>
              </a:ext>
            </a:extLst>
          </p:cNvPr>
          <p:cNvSpPr/>
          <p:nvPr/>
        </p:nvSpPr>
        <p:spPr>
          <a:xfrm>
            <a:off x="5412623" y="4828170"/>
            <a:ext cx="2307089" cy="1494644"/>
          </a:xfrm>
          <a:prstGeom prst="flowChartPunchedCard">
            <a:avLst/>
          </a:prstGeom>
          <a:solidFill>
            <a:srgbClr val="FFAB8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S PGothic" charset="-128"/>
              <a:ea typeface="MS PGothic" charset="-128"/>
              <a:cs typeface="MS PGothic" charset="-128"/>
            </a:endParaRPr>
          </a:p>
        </p:txBody>
      </p:sp>
      <p:sp>
        <p:nvSpPr>
          <p:cNvPr id="24" name="テキスト ボックス 18">
            <a:extLst>
              <a:ext uri="{FF2B5EF4-FFF2-40B4-BE49-F238E27FC236}">
                <a16:creationId xmlns:a16="http://schemas.microsoft.com/office/drawing/2014/main" xmlns="" id="{61402837-DB5A-A04B-A12A-D642F370567A}"/>
              </a:ext>
            </a:extLst>
          </p:cNvPr>
          <p:cNvSpPr txBox="1"/>
          <p:nvPr/>
        </p:nvSpPr>
        <p:spPr>
          <a:xfrm>
            <a:off x="5425326" y="4963512"/>
            <a:ext cx="2315057" cy="338554"/>
          </a:xfrm>
          <a:prstGeom prst="rect">
            <a:avLst/>
          </a:prstGeom>
          <a:noFill/>
        </p:spPr>
        <p:txBody>
          <a:bodyPr wrap="none" rtlCol="0">
            <a:spAutoFit/>
          </a:bodyPr>
          <a:lstStyle/>
          <a:p>
            <a:pPr algn="ctr"/>
            <a:r>
              <a:rPr lang="ja-JP" altLang="en-US" sz="1600" dirty="0">
                <a:latin typeface="MS PGothic" charset="-128"/>
                <a:ea typeface="MS PGothic" charset="-128"/>
                <a:cs typeface="MS PGothic" charset="-128"/>
              </a:rPr>
              <a:t>チェックポイント・ファイル</a:t>
            </a:r>
            <a:endParaRPr kumimoji="1" lang="ja-JP" altLang="en-US" sz="1600" dirty="0">
              <a:latin typeface="MS PGothic" charset="-128"/>
              <a:ea typeface="MS PGothic" charset="-128"/>
              <a:cs typeface="MS PGothic" charset="-128"/>
            </a:endParaRPr>
          </a:p>
        </p:txBody>
      </p:sp>
      <p:sp>
        <p:nvSpPr>
          <p:cNvPr id="40" name="右矢印 38">
            <a:extLst>
              <a:ext uri="{FF2B5EF4-FFF2-40B4-BE49-F238E27FC236}">
                <a16:creationId xmlns:a16="http://schemas.microsoft.com/office/drawing/2014/main" xmlns="" id="{5ED3F68B-1506-EA4A-BAD9-DB345F957487}"/>
              </a:ext>
            </a:extLst>
          </p:cNvPr>
          <p:cNvSpPr/>
          <p:nvPr/>
        </p:nvSpPr>
        <p:spPr>
          <a:xfrm>
            <a:off x="4103812" y="5478171"/>
            <a:ext cx="1186730" cy="498916"/>
          </a:xfrm>
          <a:prstGeom prst="rightArrow">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7" name="正方形/長方形 16">
            <a:extLst>
              <a:ext uri="{FF2B5EF4-FFF2-40B4-BE49-F238E27FC236}">
                <a16:creationId xmlns:a16="http://schemas.microsoft.com/office/drawing/2014/main" xmlns="" id="{A26F19EE-F7DB-CD4C-B0E0-83C8E16D3BEB}"/>
              </a:ext>
            </a:extLst>
          </p:cNvPr>
          <p:cNvSpPr/>
          <p:nvPr/>
        </p:nvSpPr>
        <p:spPr>
          <a:xfrm>
            <a:off x="5712327" y="5376407"/>
            <a:ext cx="1741054" cy="819922"/>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MS PGothic" charset="-128"/>
                <a:ea typeface="MS PGothic" charset="-128"/>
                <a:cs typeface="MS PGothic" charset="-128"/>
              </a:rPr>
              <a:t>メモリ</a:t>
            </a:r>
            <a:endParaRPr kumimoji="1" lang="ja-JP" altLang="en-US" dirty="0">
              <a:solidFill>
                <a:schemeClr val="tx1"/>
              </a:solidFill>
              <a:latin typeface="MS PGothic" charset="-128"/>
              <a:ea typeface="MS PGothic" charset="-128"/>
              <a:cs typeface="MS PGothic" charset="-128"/>
            </a:endParaRPr>
          </a:p>
        </p:txBody>
      </p:sp>
      <p:sp>
        <p:nvSpPr>
          <p:cNvPr id="28" name="1 つの角を切り取った四角形 39">
            <a:extLst>
              <a:ext uri="{FF2B5EF4-FFF2-40B4-BE49-F238E27FC236}">
                <a16:creationId xmlns:a16="http://schemas.microsoft.com/office/drawing/2014/main" xmlns="" id="{F2AEA0C5-55F2-2248-8E7F-317C0E4A1CBC}"/>
              </a:ext>
            </a:extLst>
          </p:cNvPr>
          <p:cNvSpPr/>
          <p:nvPr/>
        </p:nvSpPr>
        <p:spPr>
          <a:xfrm>
            <a:off x="3314643" y="5514888"/>
            <a:ext cx="405994" cy="532449"/>
          </a:xfrm>
          <a:prstGeom prst="snip1Rect">
            <a:avLst/>
          </a:prstGeom>
          <a:solidFill>
            <a:srgbClr val="00B6FB"/>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17" name="1 つの角を切り取った四角形 39">
            <a:extLst>
              <a:ext uri="{FF2B5EF4-FFF2-40B4-BE49-F238E27FC236}">
                <a16:creationId xmlns:a16="http://schemas.microsoft.com/office/drawing/2014/main" xmlns="" id="{F2AEA0C5-55F2-2248-8E7F-317C0E4A1CBC}"/>
              </a:ext>
            </a:extLst>
          </p:cNvPr>
          <p:cNvSpPr/>
          <p:nvPr/>
        </p:nvSpPr>
        <p:spPr>
          <a:xfrm>
            <a:off x="3324979" y="5514888"/>
            <a:ext cx="405994" cy="532449"/>
          </a:xfrm>
          <a:prstGeom prst="snip1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416824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par>
                          <p:cTn id="8" fill="hold">
                            <p:stCondLst>
                              <p:cond delay="500"/>
                            </p:stCondLst>
                            <p:childTnLst>
                              <p:par>
                                <p:cTn id="9" presetID="0" presetClass="path" presetSubtype="0" accel="50000" decel="50000" fill="hold" grpId="0" nodeType="afterEffect">
                                  <p:stCondLst>
                                    <p:cond delay="300"/>
                                  </p:stCondLst>
                                  <p:childTnLst>
                                    <p:animMotion origin="layout" path="M -2.22222E-6 -4.07407E-6 L 0.28837 0.00278 " pathEditMode="relative" rAng="0" ptsTypes="AA">
                                      <p:cBhvr>
                                        <p:cTn id="10" dur="1000" fill="hold"/>
                                        <p:tgtEl>
                                          <p:spTgt spid="28"/>
                                        </p:tgtEl>
                                        <p:attrNameLst>
                                          <p:attrName>ppt_x</p:attrName>
                                          <p:attrName>ppt_y</p:attrName>
                                        </p:attrNameLst>
                                      </p:cBhvr>
                                      <p:rCtr x="14410" y="139"/>
                                    </p:animMotion>
                                  </p:childTnLst>
                                </p:cTn>
                              </p:par>
                            </p:childTnLst>
                          </p:cTn>
                        </p:par>
                        <p:par>
                          <p:cTn id="11" fill="hold">
                            <p:stCondLst>
                              <p:cond delay="1800"/>
                            </p:stCondLst>
                            <p:childTnLst>
                              <p:par>
                                <p:cTn id="12" presetID="10" presetClass="exit" presetSubtype="0" fill="hold" grpId="2" nodeType="afterEffect">
                                  <p:stCondLst>
                                    <p:cond delay="0"/>
                                  </p:stCondLst>
                                  <p:childTnLst>
                                    <p:animEffect transition="out" filter="fade">
                                      <p:cBhvr>
                                        <p:cTn id="13" dur="500"/>
                                        <p:tgtEl>
                                          <p:spTgt spid="28"/>
                                        </p:tgtEl>
                                      </p:cBhvr>
                                    </p:animEffect>
                                    <p:set>
                                      <p:cBhvr>
                                        <p:cTn id="14" dur="1" fill="hold">
                                          <p:stCondLst>
                                            <p:cond delay="499"/>
                                          </p:stCondLst>
                                        </p:cTn>
                                        <p:tgtEl>
                                          <p:spTgt spid="28"/>
                                        </p:tgtEl>
                                        <p:attrNameLst>
                                          <p:attrName>style.visibility</p:attrName>
                                        </p:attrNameLst>
                                      </p:cBhvr>
                                      <p:to>
                                        <p:strVal val="hidden"/>
                                      </p:to>
                                    </p:set>
                                  </p:childTnLst>
                                </p:cTn>
                              </p:par>
                            </p:childTnLst>
                          </p:cTn>
                        </p:par>
                        <p:par>
                          <p:cTn id="15" fill="hold">
                            <p:stCondLst>
                              <p:cond delay="2300"/>
                            </p:stCondLst>
                            <p:childTnLst>
                              <p:par>
                                <p:cTn id="16" presetID="10" presetClass="entr" presetSubtype="0" fill="hold" grpId="0" nodeType="after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fade">
                                      <p:cBhvr>
                                        <p:cTn id="18" dur="500"/>
                                        <p:tgtEl>
                                          <p:spTgt spid="2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1"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500"/>
                                        <p:tgtEl>
                                          <p:spTgt spid="17"/>
                                        </p:tgtEl>
                                      </p:cBhvr>
                                    </p:animEffect>
                                  </p:childTnLst>
                                </p:cTn>
                              </p:par>
                            </p:childTnLst>
                          </p:cTn>
                        </p:par>
                        <p:par>
                          <p:cTn id="24" fill="hold">
                            <p:stCondLst>
                              <p:cond delay="500"/>
                            </p:stCondLst>
                            <p:childTnLst>
                              <p:par>
                                <p:cTn id="25" presetID="0" presetClass="path" presetSubtype="0" accel="50000" decel="50000" fill="hold" grpId="0" nodeType="afterEffect">
                                  <p:stCondLst>
                                    <p:cond delay="300"/>
                                  </p:stCondLst>
                                  <p:childTnLst>
                                    <p:animMotion origin="layout" path="M -3.88889E-6 -4.07407E-6 L 0.2882 0.00209 " pathEditMode="relative" rAng="0" ptsTypes="AA">
                                      <p:cBhvr>
                                        <p:cTn id="26" dur="1000" fill="hold"/>
                                        <p:tgtEl>
                                          <p:spTgt spid="17"/>
                                        </p:tgtEl>
                                        <p:attrNameLst>
                                          <p:attrName>ppt_x</p:attrName>
                                          <p:attrName>ppt_y</p:attrName>
                                        </p:attrNameLst>
                                      </p:cBhvr>
                                      <p:rCtr x="14410" y="93"/>
                                    </p:animMotion>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grpId="2" nodeType="clickEffect">
                                  <p:stCondLst>
                                    <p:cond delay="0"/>
                                  </p:stCondLst>
                                  <p:childTnLst>
                                    <p:animEffect transition="out" filter="fade">
                                      <p:cBhvr>
                                        <p:cTn id="30" dur="500"/>
                                        <p:tgtEl>
                                          <p:spTgt spid="17"/>
                                        </p:tgtEl>
                                      </p:cBhvr>
                                    </p:animEffect>
                                    <p:set>
                                      <p:cBhvr>
                                        <p:cTn id="31"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8" grpId="1" animBg="1"/>
      <p:bldP spid="28" grpId="2" animBg="1"/>
      <p:bldP spid="17" grpId="0" animBg="1"/>
      <p:bldP spid="17" grpId="1" animBg="1"/>
      <p:bldP spid="17" grpId="2"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150D49-227A-A441-BA43-6F6100A11867}"/>
              </a:ext>
            </a:extLst>
          </p:cNvPr>
          <p:cNvSpPr>
            <a:spLocks noGrp="1"/>
          </p:cNvSpPr>
          <p:nvPr>
            <p:ph type="title"/>
          </p:nvPr>
        </p:nvSpPr>
        <p:spPr/>
        <p:txBody>
          <a:bodyPr>
            <a:normAutofit/>
          </a:bodyPr>
          <a:lstStyle/>
          <a:p>
            <a:r>
              <a:rPr lang="ja-JP" altLang="en-US" dirty="0"/>
              <a:t>従来実装の問題点</a:t>
            </a:r>
            <a:endParaRPr lang="en-US" dirty="0"/>
          </a:p>
        </p:txBody>
      </p:sp>
      <p:sp>
        <p:nvSpPr>
          <p:cNvPr id="3" name="Content Placeholder 2">
            <a:extLst>
              <a:ext uri="{FF2B5EF4-FFF2-40B4-BE49-F238E27FC236}">
                <a16:creationId xmlns:a16="http://schemas.microsoft.com/office/drawing/2014/main" xmlns="" id="{274F839E-763D-804E-B0EA-0C9CCB5BFEF3}"/>
              </a:ext>
            </a:extLst>
          </p:cNvPr>
          <p:cNvSpPr>
            <a:spLocks noGrp="1"/>
          </p:cNvSpPr>
          <p:nvPr>
            <p:ph idx="1"/>
          </p:nvPr>
        </p:nvSpPr>
        <p:spPr/>
        <p:txBody>
          <a:bodyPr/>
          <a:lstStyle/>
          <a:p>
            <a:r>
              <a:rPr lang="ja-JP" altLang="en-US" dirty="0">
                <a:solidFill>
                  <a:schemeClr val="tx1"/>
                </a:solidFill>
              </a:rPr>
              <a:t>保存中に更新されたページの情報を追記</a:t>
            </a:r>
            <a:endParaRPr lang="en-US" altLang="ja-JP" dirty="0">
              <a:solidFill>
                <a:schemeClr val="tx1"/>
              </a:solidFill>
            </a:endParaRPr>
          </a:p>
          <a:p>
            <a:pPr lvl="1"/>
            <a:r>
              <a:rPr lang="ja-JP" altLang="en-US" dirty="0">
                <a:solidFill>
                  <a:schemeClr val="tx1"/>
                </a:solidFill>
              </a:rPr>
              <a:t>チェックポイント・ファイルが肥大化</a:t>
            </a:r>
            <a:endParaRPr lang="en-US" altLang="ja-JP" dirty="0">
              <a:solidFill>
                <a:schemeClr val="tx1"/>
              </a:solidFill>
            </a:endParaRPr>
          </a:p>
          <a:p>
            <a:pPr lvl="1"/>
            <a:r>
              <a:rPr lang="ja-JP" altLang="en-US" dirty="0">
                <a:solidFill>
                  <a:schemeClr val="tx1"/>
                </a:solidFill>
              </a:rPr>
              <a:t>リストア時に古いページ情報を復元してから新しいページ情報での上書きを繰り返すことになり、非効率</a:t>
            </a:r>
            <a:endParaRPr lang="en-US" altLang="ja-JP" dirty="0">
              <a:solidFill>
                <a:schemeClr val="tx1"/>
              </a:solidFill>
            </a:endParaRPr>
          </a:p>
          <a:p>
            <a:r>
              <a:rPr lang="ja-JP" altLang="en-US" dirty="0">
                <a:solidFill>
                  <a:schemeClr val="tx1"/>
                </a:solidFill>
              </a:rPr>
              <a:t>リモートページングにより不整合が発生</a:t>
            </a:r>
            <a:endParaRPr lang="en-US" altLang="ja-JP" dirty="0">
              <a:solidFill>
                <a:schemeClr val="tx1"/>
              </a:solidFill>
            </a:endParaRPr>
          </a:p>
          <a:p>
            <a:pPr lvl="1"/>
            <a:r>
              <a:rPr lang="ja-JP" altLang="en-US" dirty="0">
                <a:solidFill>
                  <a:schemeClr val="tx1"/>
                </a:solidFill>
              </a:rPr>
              <a:t>ページインされたページが保存されない場合がある</a:t>
            </a:r>
            <a:endParaRPr lang="en-US" altLang="ja-JP" dirty="0">
              <a:solidFill>
                <a:schemeClr val="tx1"/>
              </a:solidFill>
            </a:endParaRPr>
          </a:p>
          <a:p>
            <a:pPr lvl="1"/>
            <a:r>
              <a:rPr lang="ja-JP" altLang="en-US" dirty="0">
                <a:solidFill>
                  <a:schemeClr val="tx1"/>
                </a:solidFill>
              </a:rPr>
              <a:t>ページアウトされたページもチェックポイントに含まれる</a:t>
            </a:r>
            <a:endParaRPr lang="en-US" dirty="0">
              <a:solidFill>
                <a:schemeClr val="tx1"/>
              </a:solidFill>
            </a:endParaRPr>
          </a:p>
        </p:txBody>
      </p:sp>
      <p:sp>
        <p:nvSpPr>
          <p:cNvPr id="4" name="Slide Number Placeholder 3">
            <a:extLst>
              <a:ext uri="{FF2B5EF4-FFF2-40B4-BE49-F238E27FC236}">
                <a16:creationId xmlns:a16="http://schemas.microsoft.com/office/drawing/2014/main" xmlns="" id="{044E7ABF-A03E-AB48-B986-40780F074EE5}"/>
              </a:ext>
            </a:extLst>
          </p:cNvPr>
          <p:cNvSpPr>
            <a:spLocks noGrp="1"/>
          </p:cNvSpPr>
          <p:nvPr>
            <p:ph type="sldNum" sz="quarter" idx="12"/>
          </p:nvPr>
        </p:nvSpPr>
        <p:spPr/>
        <p:txBody>
          <a:bodyPr/>
          <a:lstStyle/>
          <a:p>
            <a:fld id="{470CF53E-3DF7-45F1-A7BE-6F804033A15D}" type="slidenum">
              <a:rPr lang="ja-JP" altLang="en-US" smtClean="0"/>
              <a:pPr/>
              <a:t>13</a:t>
            </a:fld>
            <a:endParaRPr lang="ja-JP" altLang="en-US" dirty="0"/>
          </a:p>
        </p:txBody>
      </p:sp>
      <p:sp>
        <p:nvSpPr>
          <p:cNvPr id="22" name="フローチャート: カード 16">
            <a:extLst>
              <a:ext uri="{FF2B5EF4-FFF2-40B4-BE49-F238E27FC236}">
                <a16:creationId xmlns:a16="http://schemas.microsoft.com/office/drawing/2014/main" xmlns="" id="{0E1F5A02-4F31-2040-A22C-79369C324073}"/>
              </a:ext>
            </a:extLst>
          </p:cNvPr>
          <p:cNvSpPr/>
          <p:nvPr/>
        </p:nvSpPr>
        <p:spPr>
          <a:xfrm>
            <a:off x="3450339" y="4856746"/>
            <a:ext cx="2741637" cy="1507809"/>
          </a:xfrm>
          <a:prstGeom prst="flowChartPunchedCard">
            <a:avLst/>
          </a:prstGeom>
          <a:solidFill>
            <a:srgbClr val="FFAB8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S PGothic" charset="-128"/>
              <a:ea typeface="MS PGothic" charset="-128"/>
              <a:cs typeface="MS PGothic" charset="-128"/>
            </a:endParaRPr>
          </a:p>
        </p:txBody>
      </p:sp>
      <p:sp>
        <p:nvSpPr>
          <p:cNvPr id="25" name="テキスト ボックス 18">
            <a:extLst>
              <a:ext uri="{FF2B5EF4-FFF2-40B4-BE49-F238E27FC236}">
                <a16:creationId xmlns:a16="http://schemas.microsoft.com/office/drawing/2014/main" xmlns="" id="{61402837-DB5A-A04B-A12A-D642F370567A}"/>
              </a:ext>
            </a:extLst>
          </p:cNvPr>
          <p:cNvSpPr txBox="1"/>
          <p:nvPr/>
        </p:nvSpPr>
        <p:spPr>
          <a:xfrm>
            <a:off x="3739964" y="4936099"/>
            <a:ext cx="2315057" cy="338554"/>
          </a:xfrm>
          <a:prstGeom prst="rect">
            <a:avLst/>
          </a:prstGeom>
          <a:noFill/>
        </p:spPr>
        <p:txBody>
          <a:bodyPr wrap="none" rtlCol="0">
            <a:spAutoFit/>
          </a:bodyPr>
          <a:lstStyle/>
          <a:p>
            <a:pPr algn="ctr"/>
            <a:r>
              <a:rPr lang="ja-JP" altLang="en-US" sz="1600" dirty="0">
                <a:latin typeface="MS PGothic" charset="-128"/>
                <a:ea typeface="MS PGothic" charset="-128"/>
                <a:cs typeface="MS PGothic" charset="-128"/>
              </a:rPr>
              <a:t>チェックポイント・ファイル</a:t>
            </a:r>
            <a:endParaRPr kumimoji="1" lang="ja-JP" altLang="en-US" sz="1600" dirty="0">
              <a:latin typeface="MS PGothic" charset="-128"/>
              <a:ea typeface="MS PGothic" charset="-128"/>
              <a:cs typeface="MS PGothic" charset="-128"/>
            </a:endParaRPr>
          </a:p>
        </p:txBody>
      </p:sp>
      <p:sp>
        <p:nvSpPr>
          <p:cNvPr id="32" name="角丸四角形 15">
            <a:extLst>
              <a:ext uri="{FF2B5EF4-FFF2-40B4-BE49-F238E27FC236}">
                <a16:creationId xmlns:a16="http://schemas.microsoft.com/office/drawing/2014/main" xmlns="" id="{0D93402C-2C06-9A49-8D04-91AC62FDEFF5}"/>
              </a:ext>
            </a:extLst>
          </p:cNvPr>
          <p:cNvSpPr/>
          <p:nvPr/>
        </p:nvSpPr>
        <p:spPr>
          <a:xfrm>
            <a:off x="1014827" y="4983389"/>
            <a:ext cx="1713858" cy="1390822"/>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33" name="テキスト ボックス 24">
            <a:extLst>
              <a:ext uri="{FF2B5EF4-FFF2-40B4-BE49-F238E27FC236}">
                <a16:creationId xmlns:a16="http://schemas.microsoft.com/office/drawing/2014/main" xmlns="" id="{160A94FE-301A-3E43-99C0-D198B024F7B8}"/>
              </a:ext>
            </a:extLst>
          </p:cNvPr>
          <p:cNvSpPr txBox="1"/>
          <p:nvPr/>
        </p:nvSpPr>
        <p:spPr>
          <a:xfrm>
            <a:off x="1146552" y="4609411"/>
            <a:ext cx="1426994"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メインホスト</a:t>
            </a:r>
            <a:r>
              <a:rPr lang="en-US" altLang="ja-JP" dirty="0">
                <a:latin typeface="MS PGothic" charset="-128"/>
                <a:ea typeface="MS PGothic" charset="-128"/>
                <a:cs typeface="MS PGothic" charset="-128"/>
              </a:rPr>
              <a:t>1</a:t>
            </a:r>
            <a:endParaRPr lang="ja-JP" altLang="en-US" dirty="0">
              <a:latin typeface="MS PGothic" charset="-128"/>
              <a:ea typeface="MS PGothic" charset="-128"/>
              <a:cs typeface="MS PGothic" charset="-128"/>
            </a:endParaRPr>
          </a:p>
        </p:txBody>
      </p:sp>
      <p:sp>
        <p:nvSpPr>
          <p:cNvPr id="34" name="正方形/長方形 16">
            <a:extLst>
              <a:ext uri="{FF2B5EF4-FFF2-40B4-BE49-F238E27FC236}">
                <a16:creationId xmlns:a16="http://schemas.microsoft.com/office/drawing/2014/main" xmlns="" id="{2DA6AFD6-7E80-064E-A553-1DEAB7CA2AB0}"/>
              </a:ext>
            </a:extLst>
          </p:cNvPr>
          <p:cNvSpPr/>
          <p:nvPr/>
        </p:nvSpPr>
        <p:spPr>
          <a:xfrm>
            <a:off x="1163528" y="5364978"/>
            <a:ext cx="1397089" cy="819922"/>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MS PGothic" charset="-128"/>
                <a:ea typeface="MS PGothic" charset="-128"/>
                <a:cs typeface="MS PGothic" charset="-128"/>
              </a:rPr>
              <a:t>メモリ</a:t>
            </a:r>
            <a:endParaRPr kumimoji="1" lang="ja-JP" altLang="en-US" dirty="0">
              <a:solidFill>
                <a:schemeClr val="tx1"/>
              </a:solidFill>
              <a:latin typeface="MS PGothic" charset="-128"/>
              <a:ea typeface="MS PGothic" charset="-128"/>
              <a:cs typeface="MS PGothic" charset="-128"/>
            </a:endParaRPr>
          </a:p>
        </p:txBody>
      </p:sp>
      <p:sp>
        <p:nvSpPr>
          <p:cNvPr id="36" name="角丸四角形 15">
            <a:extLst>
              <a:ext uri="{FF2B5EF4-FFF2-40B4-BE49-F238E27FC236}">
                <a16:creationId xmlns:a16="http://schemas.microsoft.com/office/drawing/2014/main" xmlns="" id="{B1EDBE16-CD95-684F-AB0E-E6D075E1EC4C}"/>
              </a:ext>
            </a:extLst>
          </p:cNvPr>
          <p:cNvSpPr/>
          <p:nvPr/>
        </p:nvSpPr>
        <p:spPr>
          <a:xfrm>
            <a:off x="6942525" y="4983389"/>
            <a:ext cx="1713858" cy="1390822"/>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37" name="テキスト ボックス 24">
            <a:extLst>
              <a:ext uri="{FF2B5EF4-FFF2-40B4-BE49-F238E27FC236}">
                <a16:creationId xmlns:a16="http://schemas.microsoft.com/office/drawing/2014/main" xmlns="" id="{8DEF6B15-72DD-574F-92A1-EDE87428062C}"/>
              </a:ext>
            </a:extLst>
          </p:cNvPr>
          <p:cNvSpPr txBox="1"/>
          <p:nvPr/>
        </p:nvSpPr>
        <p:spPr>
          <a:xfrm>
            <a:off x="7091681" y="4609411"/>
            <a:ext cx="1426994"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メインホスト</a:t>
            </a:r>
            <a:r>
              <a:rPr lang="en-US" altLang="ja-JP" dirty="0">
                <a:latin typeface="MS PGothic" charset="-128"/>
                <a:ea typeface="MS PGothic" charset="-128"/>
                <a:cs typeface="MS PGothic" charset="-128"/>
              </a:rPr>
              <a:t>2</a:t>
            </a:r>
            <a:endParaRPr lang="ja-JP" altLang="en-US" dirty="0">
              <a:latin typeface="MS PGothic" charset="-128"/>
              <a:ea typeface="MS PGothic" charset="-128"/>
              <a:cs typeface="MS PGothic" charset="-128"/>
            </a:endParaRPr>
          </a:p>
        </p:txBody>
      </p:sp>
      <p:sp>
        <p:nvSpPr>
          <p:cNvPr id="38" name="正方形/長方形 16">
            <a:extLst>
              <a:ext uri="{FF2B5EF4-FFF2-40B4-BE49-F238E27FC236}">
                <a16:creationId xmlns:a16="http://schemas.microsoft.com/office/drawing/2014/main" xmlns="" id="{DD623B1C-6CC9-9A49-8B0F-FE64F9159D4E}"/>
              </a:ext>
            </a:extLst>
          </p:cNvPr>
          <p:cNvSpPr/>
          <p:nvPr/>
        </p:nvSpPr>
        <p:spPr>
          <a:xfrm>
            <a:off x="7100909" y="5364978"/>
            <a:ext cx="1397089" cy="819922"/>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MS PGothic" charset="-128"/>
                <a:ea typeface="MS PGothic" charset="-128"/>
                <a:cs typeface="MS PGothic" charset="-128"/>
              </a:rPr>
              <a:t>メモリ</a:t>
            </a:r>
            <a:endParaRPr kumimoji="1" lang="ja-JP" altLang="en-US" dirty="0">
              <a:solidFill>
                <a:schemeClr val="tx1"/>
              </a:solidFill>
              <a:latin typeface="MS PGothic" charset="-128"/>
              <a:ea typeface="MS PGothic" charset="-128"/>
              <a:cs typeface="MS PGothic" charset="-128"/>
            </a:endParaRPr>
          </a:p>
        </p:txBody>
      </p:sp>
      <p:sp>
        <p:nvSpPr>
          <p:cNvPr id="40" name="右矢印 38">
            <a:extLst>
              <a:ext uri="{FF2B5EF4-FFF2-40B4-BE49-F238E27FC236}">
                <a16:creationId xmlns:a16="http://schemas.microsoft.com/office/drawing/2014/main" xmlns="" id="{5ED3F68B-1506-EA4A-BAD9-DB345F957487}"/>
              </a:ext>
            </a:extLst>
          </p:cNvPr>
          <p:cNvSpPr/>
          <p:nvPr/>
        </p:nvSpPr>
        <p:spPr>
          <a:xfrm>
            <a:off x="2607105" y="5310902"/>
            <a:ext cx="959918" cy="498916"/>
          </a:xfrm>
          <a:prstGeom prst="rightArrow">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1" name="右矢印 38">
            <a:extLst>
              <a:ext uri="{FF2B5EF4-FFF2-40B4-BE49-F238E27FC236}">
                <a16:creationId xmlns:a16="http://schemas.microsoft.com/office/drawing/2014/main" xmlns="" id="{A149B043-1D55-864D-BC82-36E6A2772128}"/>
              </a:ext>
            </a:extLst>
          </p:cNvPr>
          <p:cNvSpPr/>
          <p:nvPr/>
        </p:nvSpPr>
        <p:spPr>
          <a:xfrm>
            <a:off x="6097116" y="5354006"/>
            <a:ext cx="1003792" cy="498916"/>
          </a:xfrm>
          <a:prstGeom prst="rightArrow">
            <a:avLst/>
          </a:prstGeom>
          <a:solidFill>
            <a:srgbClr val="4D7D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 name="TextBox 6">
            <a:extLst>
              <a:ext uri="{FF2B5EF4-FFF2-40B4-BE49-F238E27FC236}">
                <a16:creationId xmlns:a16="http://schemas.microsoft.com/office/drawing/2014/main" xmlns="" id="{9DD7E07D-DB38-D64D-8BD3-E1CB73DA2EAF}"/>
              </a:ext>
            </a:extLst>
          </p:cNvPr>
          <p:cNvSpPr txBox="1"/>
          <p:nvPr/>
        </p:nvSpPr>
        <p:spPr>
          <a:xfrm>
            <a:off x="2718358" y="4979756"/>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42" name="TextBox 41">
            <a:extLst>
              <a:ext uri="{FF2B5EF4-FFF2-40B4-BE49-F238E27FC236}">
                <a16:creationId xmlns:a16="http://schemas.microsoft.com/office/drawing/2014/main" xmlns="" id="{71BAD0F5-2532-7A4C-B27D-8F71728299B1}"/>
              </a:ext>
            </a:extLst>
          </p:cNvPr>
          <p:cNvSpPr txBox="1"/>
          <p:nvPr/>
        </p:nvSpPr>
        <p:spPr>
          <a:xfrm>
            <a:off x="6191976" y="5022028"/>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復元</a:t>
            </a:r>
            <a:endParaRPr lang="en-US" dirty="0">
              <a:latin typeface="MS PGothic" charset="-128"/>
              <a:ea typeface="MS PGothic" charset="-128"/>
              <a:cs typeface="MS PGothic" charset="-128"/>
            </a:endParaRPr>
          </a:p>
        </p:txBody>
      </p:sp>
      <p:sp>
        <p:nvSpPr>
          <p:cNvPr id="24" name="正方形/長方形 16">
            <a:extLst>
              <a:ext uri="{FF2B5EF4-FFF2-40B4-BE49-F238E27FC236}">
                <a16:creationId xmlns:a16="http://schemas.microsoft.com/office/drawing/2014/main" xmlns="" id="{2DA6AFD6-7E80-064E-A553-1DEAB7CA2AB0}"/>
              </a:ext>
            </a:extLst>
          </p:cNvPr>
          <p:cNvSpPr/>
          <p:nvPr/>
        </p:nvSpPr>
        <p:spPr>
          <a:xfrm>
            <a:off x="5150654" y="5354006"/>
            <a:ext cx="883064" cy="819922"/>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更新</a:t>
            </a:r>
            <a:endParaRPr kumimoji="1" lang="en-US" altLang="ja-JP" dirty="0">
              <a:solidFill>
                <a:schemeClr val="tx1"/>
              </a:solidFill>
              <a:latin typeface="MS PGothic" charset="-128"/>
              <a:ea typeface="MS PGothic" charset="-128"/>
              <a:cs typeface="MS PGothic" charset="-128"/>
            </a:endParaRPr>
          </a:p>
          <a:p>
            <a:pPr algn="ctr"/>
            <a:r>
              <a:rPr kumimoji="1" lang="ja-JP" altLang="en-US" dirty="0">
                <a:solidFill>
                  <a:schemeClr val="tx1"/>
                </a:solidFill>
                <a:latin typeface="MS PGothic" charset="-128"/>
                <a:ea typeface="MS PGothic" charset="-128"/>
                <a:cs typeface="MS PGothic" charset="-128"/>
              </a:rPr>
              <a:t>メモリ</a:t>
            </a:r>
          </a:p>
        </p:txBody>
      </p:sp>
      <p:sp>
        <p:nvSpPr>
          <p:cNvPr id="27" name="正方形/長方形 16">
            <a:extLst>
              <a:ext uri="{FF2B5EF4-FFF2-40B4-BE49-F238E27FC236}">
                <a16:creationId xmlns:a16="http://schemas.microsoft.com/office/drawing/2014/main" xmlns="" id="{2DA6AFD6-7E80-064E-A553-1DEAB7CA2AB0}"/>
              </a:ext>
            </a:extLst>
          </p:cNvPr>
          <p:cNvSpPr/>
          <p:nvPr/>
        </p:nvSpPr>
        <p:spPr>
          <a:xfrm>
            <a:off x="3641686" y="5354006"/>
            <a:ext cx="1397089" cy="819922"/>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29" name="1 つの角を切り取った四角形 39">
            <a:extLst>
              <a:ext uri="{FF2B5EF4-FFF2-40B4-BE49-F238E27FC236}">
                <a16:creationId xmlns:a16="http://schemas.microsoft.com/office/drawing/2014/main" xmlns="" id="{24912F15-529C-8642-9201-BA20F9CECDB5}"/>
              </a:ext>
            </a:extLst>
          </p:cNvPr>
          <p:cNvSpPr/>
          <p:nvPr/>
        </p:nvSpPr>
        <p:spPr>
          <a:xfrm>
            <a:off x="4695936" y="5509802"/>
            <a:ext cx="405994" cy="532449"/>
          </a:xfrm>
          <a:prstGeom prst="snip1Rect">
            <a:avLst/>
          </a:prstGeom>
          <a:solidFill>
            <a:srgbClr val="00B6FB"/>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30" name="1 つの角を切り取った四角形 39">
            <a:extLst>
              <a:ext uri="{FF2B5EF4-FFF2-40B4-BE49-F238E27FC236}">
                <a16:creationId xmlns:a16="http://schemas.microsoft.com/office/drawing/2014/main" xmlns="" id="{24912F15-529C-8642-9201-BA20F9CECDB5}"/>
              </a:ext>
            </a:extLst>
          </p:cNvPr>
          <p:cNvSpPr/>
          <p:nvPr/>
        </p:nvSpPr>
        <p:spPr>
          <a:xfrm>
            <a:off x="5636829" y="5497742"/>
            <a:ext cx="405994" cy="532449"/>
          </a:xfrm>
          <a:prstGeom prst="snip1Rect">
            <a:avLst/>
          </a:prstGeom>
          <a:solidFill>
            <a:schemeClr val="accent2">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23" name="1 つの角を切り取った四角形 39">
            <a:extLst>
              <a:ext uri="{FF2B5EF4-FFF2-40B4-BE49-F238E27FC236}">
                <a16:creationId xmlns:a16="http://schemas.microsoft.com/office/drawing/2014/main" xmlns="" id="{24912F15-529C-8642-9201-BA20F9CECDB5}"/>
              </a:ext>
            </a:extLst>
          </p:cNvPr>
          <p:cNvSpPr/>
          <p:nvPr/>
        </p:nvSpPr>
        <p:spPr>
          <a:xfrm>
            <a:off x="2074237" y="5497742"/>
            <a:ext cx="405994" cy="532449"/>
          </a:xfrm>
          <a:prstGeom prst="snip1Rect">
            <a:avLst/>
          </a:prstGeom>
          <a:solidFill>
            <a:srgbClr val="00B6FB"/>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26" name="1 つの角を切り取った四角形 39">
            <a:extLst>
              <a:ext uri="{FF2B5EF4-FFF2-40B4-BE49-F238E27FC236}">
                <a16:creationId xmlns:a16="http://schemas.microsoft.com/office/drawing/2014/main" xmlns="" id="{24912F15-529C-8642-9201-BA20F9CECDB5}"/>
              </a:ext>
            </a:extLst>
          </p:cNvPr>
          <p:cNvSpPr/>
          <p:nvPr/>
        </p:nvSpPr>
        <p:spPr>
          <a:xfrm>
            <a:off x="2074237" y="5497742"/>
            <a:ext cx="405994" cy="532449"/>
          </a:xfrm>
          <a:prstGeom prst="snip1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305133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par>
                          <p:cTn id="8" fill="hold">
                            <p:stCondLst>
                              <p:cond delay="500"/>
                            </p:stCondLst>
                            <p:childTnLst>
                              <p:par>
                                <p:cTn id="9" presetID="0" presetClass="path" presetSubtype="0" accel="50000" decel="50000" fill="hold" grpId="0" nodeType="afterEffect">
                                  <p:stCondLst>
                                    <p:cond delay="0"/>
                                  </p:stCondLst>
                                  <p:childTnLst>
                                    <p:animMotion origin="layout" path="M 1.66667E-6 7.40741E-7 L 0.18246 0.00116 " pathEditMode="relative" rAng="0" ptsTypes="AA">
                                      <p:cBhvr>
                                        <p:cTn id="10" dur="1000" fill="hold"/>
                                        <p:tgtEl>
                                          <p:spTgt spid="23"/>
                                        </p:tgtEl>
                                        <p:attrNameLst>
                                          <p:attrName>ppt_x</p:attrName>
                                          <p:attrName>ppt_y</p:attrName>
                                        </p:attrNameLst>
                                      </p:cBhvr>
                                      <p:rCtr x="9115" y="46"/>
                                    </p:animMotion>
                                  </p:childTnLst>
                                </p:cTn>
                              </p:par>
                            </p:childTnLst>
                          </p:cTn>
                        </p:par>
                        <p:par>
                          <p:cTn id="11" fill="hold">
                            <p:stCondLst>
                              <p:cond delay="1500"/>
                            </p:stCondLst>
                            <p:childTnLst>
                              <p:par>
                                <p:cTn id="12" presetID="10" presetClass="entr" presetSubtype="0" fill="hold" grpId="0" nodeType="afterEffect">
                                  <p:stCondLst>
                                    <p:cond delay="50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500"/>
                                        <p:tgtEl>
                                          <p:spTgt spid="27"/>
                                        </p:tgtEl>
                                      </p:cBhvr>
                                    </p:animEffect>
                                  </p:childTnLst>
                                </p:cTn>
                              </p:par>
                              <p:par>
                                <p:cTn id="15" presetID="10" presetClass="exit" presetSubtype="0" fill="hold" grpId="3" nodeType="withEffect">
                                  <p:stCondLst>
                                    <p:cond delay="0"/>
                                  </p:stCondLst>
                                  <p:childTnLst>
                                    <p:animEffect transition="out" filter="fade">
                                      <p:cBhvr>
                                        <p:cTn id="16" dur="500"/>
                                        <p:tgtEl>
                                          <p:spTgt spid="23"/>
                                        </p:tgtEl>
                                      </p:cBhvr>
                                    </p:animEffect>
                                    <p:set>
                                      <p:cBhvr>
                                        <p:cTn id="17" dur="1" fill="hold">
                                          <p:stCondLst>
                                            <p:cond delay="499"/>
                                          </p:stCondLst>
                                        </p:cTn>
                                        <p:tgtEl>
                                          <p:spTgt spid="23"/>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1"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childTnLst>
                          </p:cTn>
                        </p:par>
                        <p:par>
                          <p:cTn id="23" fill="hold">
                            <p:stCondLst>
                              <p:cond delay="500"/>
                            </p:stCondLst>
                            <p:childTnLst>
                              <p:par>
                                <p:cTn id="24" presetID="0" presetClass="path" presetSubtype="0" accel="50000" decel="50000" fill="hold" grpId="0" nodeType="afterEffect">
                                  <p:stCondLst>
                                    <p:cond delay="0"/>
                                  </p:stCondLst>
                                  <p:childTnLst>
                                    <p:animMotion origin="layout" path="M 1.66667E-6 7.40741E-7 L 0.34722 0.00116 " pathEditMode="relative" rAng="0" ptsTypes="AA">
                                      <p:cBhvr>
                                        <p:cTn id="25" dur="1000" fill="hold"/>
                                        <p:tgtEl>
                                          <p:spTgt spid="26"/>
                                        </p:tgtEl>
                                        <p:attrNameLst>
                                          <p:attrName>ppt_x</p:attrName>
                                          <p:attrName>ppt_y</p:attrName>
                                        </p:attrNameLst>
                                      </p:cBhvr>
                                      <p:rCtr x="17361" y="46"/>
                                    </p:animMotion>
                                  </p:childTnLst>
                                </p:cTn>
                              </p:par>
                            </p:childTnLst>
                          </p:cTn>
                        </p:par>
                        <p:par>
                          <p:cTn id="26" fill="hold">
                            <p:stCondLst>
                              <p:cond delay="1500"/>
                            </p:stCondLst>
                            <p:childTnLst>
                              <p:par>
                                <p:cTn id="27" presetID="10" presetClass="entr" presetSubtype="0" fill="hold" grpId="0" nodeType="afterEffect">
                                  <p:stCondLst>
                                    <p:cond delay="500"/>
                                  </p:stCondLst>
                                  <p:childTnLst>
                                    <p:set>
                                      <p:cBhvr>
                                        <p:cTn id="28" dur="1" fill="hold">
                                          <p:stCondLst>
                                            <p:cond delay="0"/>
                                          </p:stCondLst>
                                        </p:cTn>
                                        <p:tgtEl>
                                          <p:spTgt spid="24"/>
                                        </p:tgtEl>
                                        <p:attrNameLst>
                                          <p:attrName>style.visibility</p:attrName>
                                        </p:attrNameLst>
                                      </p:cBhvr>
                                      <p:to>
                                        <p:strVal val="visible"/>
                                      </p:to>
                                    </p:set>
                                    <p:animEffect transition="in" filter="fade">
                                      <p:cBhvr>
                                        <p:cTn id="29" dur="500"/>
                                        <p:tgtEl>
                                          <p:spTgt spid="24"/>
                                        </p:tgtEl>
                                      </p:cBhvr>
                                    </p:animEffect>
                                  </p:childTnLst>
                                </p:cTn>
                              </p:par>
                              <p:par>
                                <p:cTn id="30" presetID="10" presetClass="exit" presetSubtype="0" fill="hold" grpId="2" nodeType="withEffect">
                                  <p:stCondLst>
                                    <p:cond delay="0"/>
                                  </p:stCondLst>
                                  <p:childTnLst>
                                    <p:animEffect transition="out" filter="fade">
                                      <p:cBhvr>
                                        <p:cTn id="31" dur="500"/>
                                        <p:tgtEl>
                                          <p:spTgt spid="26"/>
                                        </p:tgtEl>
                                      </p:cBhvr>
                                    </p:animEffect>
                                    <p:set>
                                      <p:cBhvr>
                                        <p:cTn id="32" dur="1" fill="hold">
                                          <p:stCondLst>
                                            <p:cond delay="499"/>
                                          </p:stCondLst>
                                        </p:cTn>
                                        <p:tgtEl>
                                          <p:spTgt spid="26"/>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fade">
                                      <p:cBhvr>
                                        <p:cTn id="37" dur="500"/>
                                        <p:tgtEl>
                                          <p:spTgt spid="41"/>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42"/>
                                        </p:tgtEl>
                                        <p:attrNameLst>
                                          <p:attrName>style.visibility</p:attrName>
                                        </p:attrNameLst>
                                      </p:cBhvr>
                                      <p:to>
                                        <p:strVal val="visible"/>
                                      </p:to>
                                    </p:set>
                                    <p:animEffect transition="in" filter="fade">
                                      <p:cBhvr>
                                        <p:cTn id="40" dur="500"/>
                                        <p:tgtEl>
                                          <p:spTgt spid="42"/>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1" nodeType="click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fade">
                                      <p:cBhvr>
                                        <p:cTn id="45" dur="500"/>
                                        <p:tgtEl>
                                          <p:spTgt spid="29"/>
                                        </p:tgtEl>
                                      </p:cBhvr>
                                    </p:animEffect>
                                  </p:childTnLst>
                                </p:cTn>
                              </p:par>
                            </p:childTnLst>
                          </p:cTn>
                        </p:par>
                        <p:par>
                          <p:cTn id="46" fill="hold">
                            <p:stCondLst>
                              <p:cond delay="500"/>
                            </p:stCondLst>
                            <p:childTnLst>
                              <p:par>
                                <p:cTn id="47" presetID="0" presetClass="path" presetSubtype="0" accel="50000" decel="50000" fill="hold" grpId="0" nodeType="afterEffect">
                                  <p:stCondLst>
                                    <p:cond delay="300"/>
                                  </p:stCondLst>
                                  <p:childTnLst>
                                    <p:animMotion origin="layout" path="M -3.88889E-6 3.7037E-7 L 0.26424 -0.00046 " pathEditMode="relative" rAng="0" ptsTypes="AA">
                                      <p:cBhvr>
                                        <p:cTn id="48" dur="1000" fill="hold"/>
                                        <p:tgtEl>
                                          <p:spTgt spid="29"/>
                                        </p:tgtEl>
                                        <p:attrNameLst>
                                          <p:attrName>ppt_x</p:attrName>
                                          <p:attrName>ppt_y</p:attrName>
                                        </p:attrNameLst>
                                      </p:cBhvr>
                                      <p:rCtr x="13212" y="-23"/>
                                    </p:animMotion>
                                  </p:childTnLst>
                                </p:cTn>
                              </p:par>
                            </p:childTnLst>
                          </p:cTn>
                        </p:par>
                        <p:par>
                          <p:cTn id="49" fill="hold">
                            <p:stCondLst>
                              <p:cond delay="1800"/>
                            </p:stCondLst>
                            <p:childTnLst>
                              <p:par>
                                <p:cTn id="50" presetID="10" presetClass="entr" presetSubtype="0" fill="hold" grpId="0" nodeType="afterEffect">
                                  <p:stCondLst>
                                    <p:cond delay="0"/>
                                  </p:stCondLst>
                                  <p:childTnLst>
                                    <p:set>
                                      <p:cBhvr>
                                        <p:cTn id="51" dur="1" fill="hold">
                                          <p:stCondLst>
                                            <p:cond delay="0"/>
                                          </p:stCondLst>
                                        </p:cTn>
                                        <p:tgtEl>
                                          <p:spTgt spid="38"/>
                                        </p:tgtEl>
                                        <p:attrNameLst>
                                          <p:attrName>style.visibility</p:attrName>
                                        </p:attrNameLst>
                                      </p:cBhvr>
                                      <p:to>
                                        <p:strVal val="visible"/>
                                      </p:to>
                                    </p:set>
                                    <p:animEffect transition="in" filter="fade">
                                      <p:cBhvr>
                                        <p:cTn id="52" dur="500"/>
                                        <p:tgtEl>
                                          <p:spTgt spid="38"/>
                                        </p:tgtEl>
                                      </p:cBhvr>
                                    </p:animEffect>
                                  </p:childTnLst>
                                </p:cTn>
                              </p:par>
                              <p:par>
                                <p:cTn id="53" presetID="10" presetClass="exit" presetSubtype="0" fill="hold" grpId="3" nodeType="withEffect">
                                  <p:stCondLst>
                                    <p:cond delay="0"/>
                                  </p:stCondLst>
                                  <p:childTnLst>
                                    <p:animEffect transition="out" filter="fade">
                                      <p:cBhvr>
                                        <p:cTn id="54" dur="500"/>
                                        <p:tgtEl>
                                          <p:spTgt spid="29"/>
                                        </p:tgtEl>
                                      </p:cBhvr>
                                    </p:animEffect>
                                    <p:set>
                                      <p:cBhvr>
                                        <p:cTn id="55" dur="1" fill="hold">
                                          <p:stCondLst>
                                            <p:cond delay="499"/>
                                          </p:stCondLst>
                                        </p:cTn>
                                        <p:tgtEl>
                                          <p:spTgt spid="29"/>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1" nodeType="clickEffect">
                                  <p:stCondLst>
                                    <p:cond delay="0"/>
                                  </p:stCondLst>
                                  <p:childTnLst>
                                    <p:set>
                                      <p:cBhvr>
                                        <p:cTn id="59" dur="1" fill="hold">
                                          <p:stCondLst>
                                            <p:cond delay="0"/>
                                          </p:stCondLst>
                                        </p:cTn>
                                        <p:tgtEl>
                                          <p:spTgt spid="30"/>
                                        </p:tgtEl>
                                        <p:attrNameLst>
                                          <p:attrName>style.visibility</p:attrName>
                                        </p:attrNameLst>
                                      </p:cBhvr>
                                      <p:to>
                                        <p:strVal val="visible"/>
                                      </p:to>
                                    </p:set>
                                    <p:animEffect transition="in" filter="fade">
                                      <p:cBhvr>
                                        <p:cTn id="60" dur="500"/>
                                        <p:tgtEl>
                                          <p:spTgt spid="30"/>
                                        </p:tgtEl>
                                      </p:cBhvr>
                                    </p:animEffect>
                                  </p:childTnLst>
                                </p:cTn>
                              </p:par>
                              <p:par>
                                <p:cTn id="61" presetID="10" presetClass="exit" presetSubtype="0" fill="hold" grpId="2" nodeType="withEffect">
                                  <p:stCondLst>
                                    <p:cond delay="0"/>
                                  </p:stCondLst>
                                  <p:childTnLst>
                                    <p:animEffect transition="out" filter="fade">
                                      <p:cBhvr>
                                        <p:cTn id="62" dur="500"/>
                                        <p:tgtEl>
                                          <p:spTgt spid="29"/>
                                        </p:tgtEl>
                                      </p:cBhvr>
                                    </p:animEffect>
                                    <p:set>
                                      <p:cBhvr>
                                        <p:cTn id="63" dur="1" fill="hold">
                                          <p:stCondLst>
                                            <p:cond delay="499"/>
                                          </p:stCondLst>
                                        </p:cTn>
                                        <p:tgtEl>
                                          <p:spTgt spid="29"/>
                                        </p:tgtEl>
                                        <p:attrNameLst>
                                          <p:attrName>style.visibility</p:attrName>
                                        </p:attrNameLst>
                                      </p:cBhvr>
                                      <p:to>
                                        <p:strVal val="hidden"/>
                                      </p:to>
                                    </p:set>
                                  </p:childTnLst>
                                </p:cTn>
                              </p:par>
                            </p:childTnLst>
                          </p:cTn>
                        </p:par>
                        <p:par>
                          <p:cTn id="64" fill="hold">
                            <p:stCondLst>
                              <p:cond delay="500"/>
                            </p:stCondLst>
                            <p:childTnLst>
                              <p:par>
                                <p:cTn id="65" presetID="0" presetClass="path" presetSubtype="0" accel="50000" decel="50000" fill="hold" grpId="0" nodeType="afterEffect">
                                  <p:stCondLst>
                                    <p:cond delay="300"/>
                                  </p:stCondLst>
                                  <p:childTnLst>
                                    <p:animMotion origin="layout" path="M 4.72222E-6 7.40741E-7 L 0.16493 0.00116 " pathEditMode="relative" rAng="0" ptsTypes="AA">
                                      <p:cBhvr>
                                        <p:cTn id="66" dur="1000" fill="hold"/>
                                        <p:tgtEl>
                                          <p:spTgt spid="30"/>
                                        </p:tgtEl>
                                        <p:attrNameLst>
                                          <p:attrName>ppt_x</p:attrName>
                                          <p:attrName>ppt_y</p:attrName>
                                        </p:attrNameLst>
                                      </p:cBhvr>
                                      <p:rCtr x="8247" y="4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1" grpId="0" animBg="1"/>
      <p:bldP spid="42" grpId="0"/>
      <p:bldP spid="24" grpId="0" animBg="1"/>
      <p:bldP spid="27" grpId="0" animBg="1"/>
      <p:bldP spid="29" grpId="0" animBg="1"/>
      <p:bldP spid="29" grpId="1" animBg="1"/>
      <p:bldP spid="29" grpId="2" animBg="1"/>
      <p:bldP spid="29" grpId="3" animBg="1"/>
      <p:bldP spid="30" grpId="0" animBg="1"/>
      <p:bldP spid="30" grpId="1" animBg="1"/>
      <p:bldP spid="23" grpId="0" animBg="1"/>
      <p:bldP spid="23" grpId="1" animBg="1"/>
      <p:bldP spid="23" grpId="3" animBg="1"/>
      <p:bldP spid="26" grpId="0" animBg="1"/>
      <p:bldP spid="26" grpId="1" animBg="1"/>
      <p:bldP spid="26" grpId="2"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メモリファイルへの保存</a:t>
            </a:r>
            <a:endParaRPr kumimoji="1" lang="ja-JP" altLang="en-US" dirty="0"/>
          </a:p>
        </p:txBody>
      </p:sp>
      <p:sp>
        <p:nvSpPr>
          <p:cNvPr id="3" name="コンテンツ プレースホルダー 2"/>
          <p:cNvSpPr>
            <a:spLocks noGrp="1"/>
          </p:cNvSpPr>
          <p:nvPr>
            <p:ph idx="1"/>
          </p:nvPr>
        </p:nvSpPr>
        <p:spPr/>
        <p:txBody>
          <a:bodyPr/>
          <a:lstStyle/>
          <a:p>
            <a:r>
              <a:rPr lang="ja-JP" altLang="en-US" dirty="0">
                <a:solidFill>
                  <a:schemeClr val="tx1"/>
                </a:solidFill>
              </a:rPr>
              <a:t>オフセットを</a:t>
            </a:r>
            <a:r>
              <a:rPr lang="en-US" altLang="ja-JP" dirty="0">
                <a:solidFill>
                  <a:schemeClr val="tx1"/>
                </a:solidFill>
              </a:rPr>
              <a:t>VM</a:t>
            </a:r>
            <a:r>
              <a:rPr lang="ja-JP" altLang="en-US" dirty="0">
                <a:solidFill>
                  <a:schemeClr val="tx1"/>
                </a:solidFill>
              </a:rPr>
              <a:t>のメモリアドレスに１対１に対応させた</a:t>
            </a:r>
            <a:r>
              <a:rPr kumimoji="1" lang="ja-JP" altLang="en-US" dirty="0">
                <a:solidFill>
                  <a:schemeClr val="tx1"/>
                </a:solidFill>
              </a:rPr>
              <a:t>スパースファイル</a:t>
            </a:r>
            <a:r>
              <a:rPr lang="ja-JP" altLang="en-US" dirty="0">
                <a:solidFill>
                  <a:schemeClr val="tx1"/>
                </a:solidFill>
              </a:rPr>
              <a:t>を作成</a:t>
            </a:r>
            <a:endParaRPr kumimoji="1" lang="en-US" altLang="ja-JP" dirty="0">
              <a:solidFill>
                <a:schemeClr val="tx1"/>
              </a:solidFill>
            </a:endParaRPr>
          </a:p>
          <a:p>
            <a:pPr lvl="1"/>
            <a:r>
              <a:rPr lang="ja-JP" altLang="en-US" dirty="0">
                <a:solidFill>
                  <a:schemeClr val="tx1"/>
                </a:solidFill>
              </a:rPr>
              <a:t>対応するページがないブロックは空（ホール）となる</a:t>
            </a:r>
            <a:endParaRPr kumimoji="1" lang="en-US" altLang="ja-JP" dirty="0">
              <a:solidFill>
                <a:schemeClr val="tx1"/>
              </a:solidFill>
            </a:endParaRPr>
          </a:p>
          <a:p>
            <a:pPr lvl="1"/>
            <a:r>
              <a:rPr kumimoji="1" lang="ja-JP" altLang="en-US" dirty="0">
                <a:solidFill>
                  <a:schemeClr val="tx1"/>
                </a:solidFill>
              </a:rPr>
              <a:t>更新されたページの上書き保存</a:t>
            </a:r>
            <a:r>
              <a:rPr lang="ja-JP" altLang="en-US" dirty="0">
                <a:solidFill>
                  <a:schemeClr val="tx1"/>
                </a:solidFill>
              </a:rPr>
              <a:t>が</a:t>
            </a:r>
            <a:r>
              <a:rPr kumimoji="1" lang="ja-JP" altLang="en-US" dirty="0">
                <a:solidFill>
                  <a:schemeClr val="tx1"/>
                </a:solidFill>
              </a:rPr>
              <a:t>容易に行える</a:t>
            </a:r>
            <a:endParaRPr kumimoji="1" lang="en-US" altLang="ja-JP" dirty="0">
              <a:solidFill>
                <a:schemeClr val="tx1"/>
              </a:solidFill>
            </a:endParaRPr>
          </a:p>
          <a:p>
            <a:pPr lvl="2"/>
            <a:r>
              <a:rPr lang="ja-JP" altLang="en-US" dirty="0">
                <a:solidFill>
                  <a:schemeClr val="tx1"/>
                </a:solidFill>
              </a:rPr>
              <a:t>ファイルサイズの肥大化を抑制</a:t>
            </a:r>
            <a:endParaRPr lang="en-US" altLang="ja-JP" dirty="0">
              <a:solidFill>
                <a:schemeClr val="tx1"/>
              </a:solidFill>
            </a:endParaRPr>
          </a:p>
          <a:p>
            <a:pPr lvl="1"/>
            <a:r>
              <a:rPr lang="ja-JP" altLang="en-US" dirty="0">
                <a:solidFill>
                  <a:schemeClr val="tx1"/>
                </a:solidFill>
              </a:rPr>
              <a:t>各ページが存在するホストの</a:t>
            </a:r>
            <a:r>
              <a:rPr lang="en-US" altLang="ja-JP" dirty="0">
                <a:solidFill>
                  <a:schemeClr val="tx1"/>
                </a:solidFill>
              </a:rPr>
              <a:t>ID</a:t>
            </a:r>
            <a:r>
              <a:rPr lang="ja-JP" altLang="en-US" dirty="0">
                <a:solidFill>
                  <a:schemeClr val="tx1"/>
                </a:solidFill>
              </a:rPr>
              <a:t>はページ配置ファイルに保存</a:t>
            </a:r>
          </a:p>
        </p:txBody>
      </p:sp>
      <p:sp>
        <p:nvSpPr>
          <p:cNvPr id="4" name="スライド番号プレースホルダー 3"/>
          <p:cNvSpPr>
            <a:spLocks noGrp="1"/>
          </p:cNvSpPr>
          <p:nvPr>
            <p:ph type="sldNum" sz="quarter" idx="12"/>
          </p:nvPr>
        </p:nvSpPr>
        <p:spPr/>
        <p:txBody>
          <a:bodyPr/>
          <a:lstStyle/>
          <a:p>
            <a:fld id="{470CF53E-3DF7-45F1-A7BE-6F804033A15D}" type="slidenum">
              <a:rPr lang="ja-JP" altLang="en-US" smtClean="0"/>
              <a:pPr/>
              <a:t>14</a:t>
            </a:fld>
            <a:endParaRPr lang="ja-JP" altLang="en-US" dirty="0"/>
          </a:p>
        </p:txBody>
      </p:sp>
      <p:sp>
        <p:nvSpPr>
          <p:cNvPr id="16" name="フローチャート: カード 15"/>
          <p:cNvSpPr/>
          <p:nvPr/>
        </p:nvSpPr>
        <p:spPr>
          <a:xfrm>
            <a:off x="6113011" y="4952237"/>
            <a:ext cx="1784440" cy="1248885"/>
          </a:xfrm>
          <a:prstGeom prst="flowChartPunchedCard">
            <a:avLst/>
          </a:prstGeom>
          <a:solidFill>
            <a:srgbClr val="FFAB8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S PGothic" charset="-128"/>
              <a:ea typeface="MS PGothic" charset="-128"/>
              <a:cs typeface="MS PGothic" charset="-128"/>
            </a:endParaRPr>
          </a:p>
        </p:txBody>
      </p:sp>
      <p:sp>
        <p:nvSpPr>
          <p:cNvPr id="17" name="フローチャート: カード 16"/>
          <p:cNvSpPr/>
          <p:nvPr/>
        </p:nvSpPr>
        <p:spPr>
          <a:xfrm>
            <a:off x="4428739" y="4952237"/>
            <a:ext cx="1559103" cy="1239996"/>
          </a:xfrm>
          <a:prstGeom prst="flowChartPunchedCard">
            <a:avLst/>
          </a:prstGeom>
          <a:solidFill>
            <a:srgbClr val="FFAB8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S PGothic" charset="-128"/>
              <a:ea typeface="MS PGothic" charset="-128"/>
              <a:cs typeface="MS PGothic" charset="-128"/>
            </a:endParaRPr>
          </a:p>
        </p:txBody>
      </p:sp>
      <p:sp>
        <p:nvSpPr>
          <p:cNvPr id="19" name="テキスト ボックス 18"/>
          <p:cNvSpPr txBox="1"/>
          <p:nvPr/>
        </p:nvSpPr>
        <p:spPr>
          <a:xfrm>
            <a:off x="4553211" y="5031589"/>
            <a:ext cx="1366080" cy="338554"/>
          </a:xfrm>
          <a:prstGeom prst="rect">
            <a:avLst/>
          </a:prstGeom>
          <a:noFill/>
        </p:spPr>
        <p:txBody>
          <a:bodyPr wrap="none" rtlCol="0">
            <a:spAutoFit/>
          </a:bodyPr>
          <a:lstStyle/>
          <a:p>
            <a:pPr algn="ctr"/>
            <a:r>
              <a:rPr lang="ja-JP" altLang="en-US" sz="1600" dirty="0">
                <a:latin typeface="MS PGothic" charset="-128"/>
                <a:ea typeface="MS PGothic" charset="-128"/>
                <a:cs typeface="MS PGothic" charset="-128"/>
              </a:rPr>
              <a:t>メモリファイル</a:t>
            </a:r>
            <a:endParaRPr kumimoji="1" lang="ja-JP" altLang="en-US" sz="1600" dirty="0">
              <a:latin typeface="MS PGothic" charset="-128"/>
              <a:ea typeface="MS PGothic" charset="-128"/>
              <a:cs typeface="MS PGothic" charset="-128"/>
            </a:endParaRPr>
          </a:p>
        </p:txBody>
      </p:sp>
      <p:sp>
        <p:nvSpPr>
          <p:cNvPr id="20" name="テキスト ボックス 19"/>
          <p:cNvSpPr txBox="1"/>
          <p:nvPr/>
        </p:nvSpPr>
        <p:spPr>
          <a:xfrm>
            <a:off x="6136049" y="5045924"/>
            <a:ext cx="1850186" cy="338554"/>
          </a:xfrm>
          <a:prstGeom prst="rect">
            <a:avLst/>
          </a:prstGeom>
          <a:noFill/>
        </p:spPr>
        <p:txBody>
          <a:bodyPr wrap="none" rtlCol="0">
            <a:spAutoFit/>
          </a:bodyPr>
          <a:lstStyle/>
          <a:p>
            <a:pPr algn="ctr"/>
            <a:r>
              <a:rPr lang="ja-JP" altLang="en-US" sz="1600" dirty="0">
                <a:latin typeface="MS PGothic" charset="-128"/>
                <a:ea typeface="MS PGothic" charset="-128"/>
                <a:cs typeface="MS PGothic" charset="-128"/>
              </a:rPr>
              <a:t>ページ配置ファイル</a:t>
            </a:r>
            <a:endParaRPr kumimoji="1" lang="ja-JP" altLang="en-US" sz="1600" dirty="0">
              <a:latin typeface="MS PGothic" charset="-128"/>
              <a:ea typeface="MS PGothic" charset="-128"/>
              <a:cs typeface="MS PGothic"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635079348"/>
              </p:ext>
            </p:extLst>
          </p:nvPr>
        </p:nvGraphicFramePr>
        <p:xfrm>
          <a:off x="4521600" y="5731200"/>
          <a:ext cx="1065052" cy="365760"/>
        </p:xfrm>
        <a:graphic>
          <a:graphicData uri="http://schemas.openxmlformats.org/drawingml/2006/table">
            <a:tbl>
              <a:tblPr firstRow="1" bandRow="1">
                <a:tableStyleId>{5C22544A-7EE6-4342-B048-85BDC9FD1C3A}</a:tableStyleId>
              </a:tblPr>
              <a:tblGrid>
                <a:gridCol w="266263">
                  <a:extLst>
                    <a:ext uri="{9D8B030D-6E8A-4147-A177-3AD203B41FA5}">
                      <a16:colId xmlns:a16="http://schemas.microsoft.com/office/drawing/2014/main" xmlns="" val="20000"/>
                    </a:ext>
                  </a:extLst>
                </a:gridCol>
                <a:gridCol w="266263">
                  <a:extLst>
                    <a:ext uri="{9D8B030D-6E8A-4147-A177-3AD203B41FA5}">
                      <a16:colId xmlns:a16="http://schemas.microsoft.com/office/drawing/2014/main" xmlns="" val="20001"/>
                    </a:ext>
                  </a:extLst>
                </a:gridCol>
                <a:gridCol w="266263">
                  <a:extLst>
                    <a:ext uri="{9D8B030D-6E8A-4147-A177-3AD203B41FA5}">
                      <a16:colId xmlns:a16="http://schemas.microsoft.com/office/drawing/2014/main" xmlns="" val="20002"/>
                    </a:ext>
                  </a:extLst>
                </a:gridCol>
                <a:gridCol w="266263">
                  <a:extLst>
                    <a:ext uri="{9D8B030D-6E8A-4147-A177-3AD203B41FA5}">
                      <a16:colId xmlns:a16="http://schemas.microsoft.com/office/drawing/2014/main" xmlns="" val="20003"/>
                    </a:ext>
                  </a:extLst>
                </a:gridCol>
              </a:tblGrid>
              <a:tr h="36576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983136604"/>
              </p:ext>
            </p:extLst>
          </p:nvPr>
        </p:nvGraphicFramePr>
        <p:xfrm>
          <a:off x="6256800" y="5742000"/>
          <a:ext cx="1231508" cy="365760"/>
        </p:xfrm>
        <a:graphic>
          <a:graphicData uri="http://schemas.openxmlformats.org/drawingml/2006/table">
            <a:tbl>
              <a:tblPr firstRow="1" bandRow="1">
                <a:tableStyleId>{5C22544A-7EE6-4342-B048-85BDC9FD1C3A}</a:tableStyleId>
              </a:tblPr>
              <a:tblGrid>
                <a:gridCol w="307877">
                  <a:extLst>
                    <a:ext uri="{9D8B030D-6E8A-4147-A177-3AD203B41FA5}">
                      <a16:colId xmlns:a16="http://schemas.microsoft.com/office/drawing/2014/main" xmlns="" val="20000"/>
                    </a:ext>
                  </a:extLst>
                </a:gridCol>
                <a:gridCol w="307877">
                  <a:extLst>
                    <a:ext uri="{9D8B030D-6E8A-4147-A177-3AD203B41FA5}">
                      <a16:colId xmlns:a16="http://schemas.microsoft.com/office/drawing/2014/main" xmlns="" val="20001"/>
                    </a:ext>
                  </a:extLst>
                </a:gridCol>
                <a:gridCol w="307877">
                  <a:extLst>
                    <a:ext uri="{9D8B030D-6E8A-4147-A177-3AD203B41FA5}">
                      <a16:colId xmlns:a16="http://schemas.microsoft.com/office/drawing/2014/main" xmlns="" val="20002"/>
                    </a:ext>
                  </a:extLst>
                </a:gridCol>
                <a:gridCol w="307877">
                  <a:extLst>
                    <a:ext uri="{9D8B030D-6E8A-4147-A177-3AD203B41FA5}">
                      <a16:colId xmlns:a16="http://schemas.microsoft.com/office/drawing/2014/main" xmlns="" val="20003"/>
                    </a:ext>
                  </a:extLst>
                </a:gridCol>
              </a:tblGrid>
              <a:tr h="335280">
                <a:tc>
                  <a:txBody>
                    <a:bodyPr/>
                    <a:lstStyle/>
                    <a:p>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800" b="0" baseline="-250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832363812"/>
              </p:ext>
            </p:extLst>
          </p:nvPr>
        </p:nvGraphicFramePr>
        <p:xfrm>
          <a:off x="4521600" y="5371200"/>
          <a:ext cx="1065053" cy="365760"/>
        </p:xfrm>
        <a:graphic>
          <a:graphicData uri="http://schemas.openxmlformats.org/drawingml/2006/table">
            <a:tbl>
              <a:tblPr firstRow="1" bandRow="1">
                <a:tableStyleId>{5C22544A-7EE6-4342-B048-85BDC9FD1C3A}</a:tableStyleId>
              </a:tblPr>
              <a:tblGrid>
                <a:gridCol w="234671">
                  <a:extLst>
                    <a:ext uri="{9D8B030D-6E8A-4147-A177-3AD203B41FA5}">
                      <a16:colId xmlns:a16="http://schemas.microsoft.com/office/drawing/2014/main" xmlns="" val="20000"/>
                    </a:ext>
                  </a:extLst>
                </a:gridCol>
                <a:gridCol w="276794">
                  <a:extLst>
                    <a:ext uri="{9D8B030D-6E8A-4147-A177-3AD203B41FA5}">
                      <a16:colId xmlns:a16="http://schemas.microsoft.com/office/drawing/2014/main" xmlns="" val="20001"/>
                    </a:ext>
                  </a:extLst>
                </a:gridCol>
                <a:gridCol w="276794">
                  <a:extLst>
                    <a:ext uri="{9D8B030D-6E8A-4147-A177-3AD203B41FA5}">
                      <a16:colId xmlns:a16="http://schemas.microsoft.com/office/drawing/2014/main" xmlns="" val="20002"/>
                    </a:ext>
                  </a:extLst>
                </a:gridCol>
                <a:gridCol w="276794">
                  <a:extLst>
                    <a:ext uri="{9D8B030D-6E8A-4147-A177-3AD203B41FA5}">
                      <a16:colId xmlns:a16="http://schemas.microsoft.com/office/drawing/2014/main" xmlns="" val="20003"/>
                    </a:ext>
                  </a:extLst>
                </a:gridCol>
              </a:tblGrid>
              <a:tr h="265677">
                <a:tc>
                  <a:txBody>
                    <a:bodyPr/>
                    <a:lstStyle/>
                    <a:p>
                      <a:r>
                        <a:rPr kumimoji="1" lang="en-US" altLang="ja-JP" sz="1800" b="0" dirty="0">
                          <a:solidFill>
                            <a:schemeClr val="tx1"/>
                          </a:solidFill>
                          <a:latin typeface="MS PGothic" charset="-128"/>
                          <a:ea typeface="MS PGothic" charset="-128"/>
                          <a:cs typeface="MS PGothic" charset="-128"/>
                        </a:rPr>
                        <a:t>0</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2</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3</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graphicFrame>
        <p:nvGraphicFramePr>
          <p:cNvPr id="24" name="表 23"/>
          <p:cNvGraphicFramePr>
            <a:graphicFrameLocks noGrp="1"/>
          </p:cNvGraphicFramePr>
          <p:nvPr>
            <p:extLst>
              <p:ext uri="{D42A27DB-BD31-4B8C-83A1-F6EECF244321}">
                <p14:modId xmlns:p14="http://schemas.microsoft.com/office/powerpoint/2010/main" val="1391243480"/>
              </p:ext>
            </p:extLst>
          </p:nvPr>
        </p:nvGraphicFramePr>
        <p:xfrm>
          <a:off x="6249600" y="5385600"/>
          <a:ext cx="1232843" cy="365760"/>
        </p:xfrm>
        <a:graphic>
          <a:graphicData uri="http://schemas.openxmlformats.org/drawingml/2006/table">
            <a:tbl>
              <a:tblPr firstRow="1" bandRow="1">
                <a:tableStyleId>{5C22544A-7EE6-4342-B048-85BDC9FD1C3A}</a:tableStyleId>
              </a:tblPr>
              <a:tblGrid>
                <a:gridCol w="306879">
                  <a:extLst>
                    <a:ext uri="{9D8B030D-6E8A-4147-A177-3AD203B41FA5}">
                      <a16:colId xmlns:a16="http://schemas.microsoft.com/office/drawing/2014/main" xmlns="" val="20000"/>
                    </a:ext>
                  </a:extLst>
                </a:gridCol>
                <a:gridCol w="307799">
                  <a:extLst>
                    <a:ext uri="{9D8B030D-6E8A-4147-A177-3AD203B41FA5}">
                      <a16:colId xmlns:a16="http://schemas.microsoft.com/office/drawing/2014/main" xmlns="" val="20001"/>
                    </a:ext>
                  </a:extLst>
                </a:gridCol>
                <a:gridCol w="324091">
                  <a:extLst>
                    <a:ext uri="{9D8B030D-6E8A-4147-A177-3AD203B41FA5}">
                      <a16:colId xmlns:a16="http://schemas.microsoft.com/office/drawing/2014/main" xmlns="" val="20002"/>
                    </a:ext>
                  </a:extLst>
                </a:gridCol>
                <a:gridCol w="294074">
                  <a:extLst>
                    <a:ext uri="{9D8B030D-6E8A-4147-A177-3AD203B41FA5}">
                      <a16:colId xmlns:a16="http://schemas.microsoft.com/office/drawing/2014/main" xmlns="" val="20003"/>
                    </a:ext>
                  </a:extLst>
                </a:gridCol>
              </a:tblGrid>
              <a:tr h="265677">
                <a:tc>
                  <a:txBody>
                    <a:bodyPr/>
                    <a:lstStyle/>
                    <a:p>
                      <a:r>
                        <a:rPr kumimoji="1" lang="en-US" altLang="ja-JP" sz="1800" b="0" dirty="0">
                          <a:solidFill>
                            <a:schemeClr val="tx1"/>
                          </a:solidFill>
                          <a:latin typeface="MS PGothic" charset="-128"/>
                          <a:ea typeface="MS PGothic" charset="-128"/>
                          <a:cs typeface="MS PGothic" charset="-128"/>
                        </a:rPr>
                        <a:t>0</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2</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3</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sp>
        <p:nvSpPr>
          <p:cNvPr id="31" name="テキスト ボックス 30"/>
          <p:cNvSpPr txBox="1"/>
          <p:nvPr/>
        </p:nvSpPr>
        <p:spPr>
          <a:xfrm>
            <a:off x="5572345" y="5711654"/>
            <a:ext cx="415498" cy="369332"/>
          </a:xfrm>
          <a:prstGeom prst="rect">
            <a:avLst/>
          </a:prstGeom>
          <a:noFill/>
        </p:spPr>
        <p:txBody>
          <a:bodyPr wrap="none" rtlCol="0">
            <a:spAutoFit/>
          </a:bodyPr>
          <a:lstStyle/>
          <a:p>
            <a:r>
              <a:rPr kumimoji="1" lang="mr-IN" altLang="ja-JP" dirty="0">
                <a:latin typeface="MS PGothic" charset="-128"/>
                <a:ea typeface="MS PGothic" charset="-128"/>
                <a:cs typeface="MS PGothic" charset="-128"/>
              </a:rPr>
              <a:t>…</a:t>
            </a:r>
            <a:endParaRPr kumimoji="1" lang="ja-JP" altLang="en-US" dirty="0">
              <a:latin typeface="MS PGothic" charset="-128"/>
              <a:ea typeface="MS PGothic" charset="-128"/>
              <a:cs typeface="MS PGothic" charset="-128"/>
            </a:endParaRPr>
          </a:p>
        </p:txBody>
      </p:sp>
      <p:sp>
        <p:nvSpPr>
          <p:cNvPr id="32" name="テキスト ボックス 31"/>
          <p:cNvSpPr txBox="1"/>
          <p:nvPr/>
        </p:nvSpPr>
        <p:spPr>
          <a:xfrm>
            <a:off x="7481953" y="5723087"/>
            <a:ext cx="415498" cy="369332"/>
          </a:xfrm>
          <a:prstGeom prst="rect">
            <a:avLst/>
          </a:prstGeom>
          <a:noFill/>
        </p:spPr>
        <p:txBody>
          <a:bodyPr wrap="none" rtlCol="0">
            <a:spAutoFit/>
          </a:bodyPr>
          <a:lstStyle/>
          <a:p>
            <a:r>
              <a:rPr kumimoji="1" lang="mr-IN" altLang="ja-JP">
                <a:latin typeface="MS PGothic" charset="-128"/>
                <a:ea typeface="MS PGothic" charset="-128"/>
                <a:cs typeface="MS PGothic" charset="-128"/>
              </a:rPr>
              <a:t>…</a:t>
            </a:r>
            <a:endParaRPr kumimoji="1" lang="ja-JP" altLang="en-US" dirty="0">
              <a:latin typeface="MS PGothic" charset="-128"/>
              <a:ea typeface="MS PGothic" charset="-128"/>
              <a:cs typeface="MS PGothic" charset="-128"/>
            </a:endParaRPr>
          </a:p>
        </p:txBody>
      </p:sp>
      <p:sp>
        <p:nvSpPr>
          <p:cNvPr id="26" name="角丸四角形 15">
            <a:extLst>
              <a:ext uri="{FF2B5EF4-FFF2-40B4-BE49-F238E27FC236}">
                <a16:creationId xmlns:a16="http://schemas.microsoft.com/office/drawing/2014/main" xmlns="" id="{B381329A-5E6A-2747-BDAA-3ACA3BCE5834}"/>
              </a:ext>
            </a:extLst>
          </p:cNvPr>
          <p:cNvSpPr/>
          <p:nvPr/>
        </p:nvSpPr>
        <p:spPr>
          <a:xfrm>
            <a:off x="1331947" y="4983390"/>
            <a:ext cx="1713858" cy="1390822"/>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30" name="テキスト ボックス 24">
            <a:extLst>
              <a:ext uri="{FF2B5EF4-FFF2-40B4-BE49-F238E27FC236}">
                <a16:creationId xmlns:a16="http://schemas.microsoft.com/office/drawing/2014/main" xmlns="" id="{44177D2D-4573-1B46-9259-56ABD680D9F6}"/>
              </a:ext>
            </a:extLst>
          </p:cNvPr>
          <p:cNvSpPr txBox="1"/>
          <p:nvPr/>
        </p:nvSpPr>
        <p:spPr>
          <a:xfrm>
            <a:off x="1528193" y="4614057"/>
            <a:ext cx="1311578" cy="369332"/>
          </a:xfrm>
          <a:prstGeom prst="rect">
            <a:avLst/>
          </a:prstGeom>
          <a:noFill/>
        </p:spPr>
        <p:txBody>
          <a:bodyPr wrap="none" rtlCol="0">
            <a:spAutoFit/>
          </a:bodyPr>
          <a:lstStyle/>
          <a:p>
            <a:r>
              <a:rPr lang="ja-JP" altLang="en-US">
                <a:latin typeface="MS PGothic" charset="-128"/>
                <a:ea typeface="MS PGothic" charset="-128"/>
                <a:cs typeface="MS PGothic" charset="-128"/>
              </a:rPr>
              <a:t>メインホスト</a:t>
            </a:r>
            <a:endParaRPr lang="ja-JP" altLang="en-US" dirty="0">
              <a:latin typeface="MS PGothic" charset="-128"/>
              <a:ea typeface="MS PGothic" charset="-128"/>
              <a:cs typeface="MS PGothic" charset="-128"/>
            </a:endParaRPr>
          </a:p>
        </p:txBody>
      </p:sp>
      <p:sp>
        <p:nvSpPr>
          <p:cNvPr id="35" name="正方形/長方形 16">
            <a:extLst>
              <a:ext uri="{FF2B5EF4-FFF2-40B4-BE49-F238E27FC236}">
                <a16:creationId xmlns:a16="http://schemas.microsoft.com/office/drawing/2014/main" xmlns="" id="{5018EB16-BAF8-3B46-B085-CEE7B59435D0}"/>
              </a:ext>
            </a:extLst>
          </p:cNvPr>
          <p:cNvSpPr/>
          <p:nvPr/>
        </p:nvSpPr>
        <p:spPr>
          <a:xfrm>
            <a:off x="1492413" y="5364978"/>
            <a:ext cx="1397089" cy="819922"/>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MS PGothic" charset="-128"/>
                <a:ea typeface="MS PGothic" charset="-128"/>
                <a:cs typeface="MS PGothic" charset="-128"/>
              </a:rPr>
              <a:t>メモリ</a:t>
            </a:r>
            <a:endParaRPr kumimoji="1" lang="ja-JP" altLang="en-US" dirty="0">
              <a:solidFill>
                <a:schemeClr val="tx1"/>
              </a:solidFill>
              <a:latin typeface="MS PGothic" charset="-128"/>
              <a:ea typeface="MS PGothic" charset="-128"/>
              <a:cs typeface="MS PGothic" charset="-128"/>
            </a:endParaRPr>
          </a:p>
        </p:txBody>
      </p:sp>
      <p:sp>
        <p:nvSpPr>
          <p:cNvPr id="36" name="右矢印 38">
            <a:extLst>
              <a:ext uri="{FF2B5EF4-FFF2-40B4-BE49-F238E27FC236}">
                <a16:creationId xmlns:a16="http://schemas.microsoft.com/office/drawing/2014/main" xmlns="" id="{63711208-CC41-5944-BFF0-2FB566A6AEF2}"/>
              </a:ext>
            </a:extLst>
          </p:cNvPr>
          <p:cNvSpPr/>
          <p:nvPr/>
        </p:nvSpPr>
        <p:spPr>
          <a:xfrm>
            <a:off x="3170973" y="5427626"/>
            <a:ext cx="1124236" cy="498916"/>
          </a:xfrm>
          <a:prstGeom prst="rightArrow">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7" name="TextBox 36">
            <a:extLst>
              <a:ext uri="{FF2B5EF4-FFF2-40B4-BE49-F238E27FC236}">
                <a16:creationId xmlns:a16="http://schemas.microsoft.com/office/drawing/2014/main" xmlns="" id="{43C48682-2FD5-754A-8064-2B932BA2D9DB}"/>
              </a:ext>
            </a:extLst>
          </p:cNvPr>
          <p:cNvSpPr txBox="1"/>
          <p:nvPr/>
        </p:nvSpPr>
        <p:spPr>
          <a:xfrm>
            <a:off x="3414106" y="5096918"/>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25" name="TextBox 36">
            <a:extLst>
              <a:ext uri="{FF2B5EF4-FFF2-40B4-BE49-F238E27FC236}">
                <a16:creationId xmlns:a16="http://schemas.microsoft.com/office/drawing/2014/main" xmlns="" id="{43C48682-2FD5-754A-8064-2B932BA2D9DB}"/>
              </a:ext>
            </a:extLst>
          </p:cNvPr>
          <p:cNvSpPr txBox="1"/>
          <p:nvPr/>
        </p:nvSpPr>
        <p:spPr>
          <a:xfrm>
            <a:off x="6069718" y="6244129"/>
            <a:ext cx="1871025" cy="369332"/>
          </a:xfrm>
          <a:prstGeom prst="rect">
            <a:avLst/>
          </a:prstGeom>
          <a:noFill/>
        </p:spPr>
        <p:txBody>
          <a:bodyPr wrap="none" rtlCol="0">
            <a:spAutoFit/>
          </a:bodyPr>
          <a:lstStyle/>
          <a:p>
            <a:r>
              <a:rPr lang="en-US" dirty="0">
                <a:latin typeface="MS PGothic" charset="-128"/>
                <a:ea typeface="MS PGothic" charset="-128"/>
                <a:cs typeface="MS PGothic" charset="-128"/>
              </a:rPr>
              <a:t>M</a:t>
            </a:r>
            <a:r>
              <a:rPr lang="ja-JP" altLang="en-US" dirty="0">
                <a:latin typeface="MS PGothic" charset="-128"/>
                <a:ea typeface="MS PGothic" charset="-128"/>
                <a:cs typeface="MS PGothic" charset="-128"/>
              </a:rPr>
              <a:t>：メイン　</a:t>
            </a:r>
            <a:r>
              <a:rPr lang="en-US" altLang="ja-JP" dirty="0">
                <a:latin typeface="MS PGothic" charset="-128"/>
                <a:ea typeface="MS PGothic" charset="-128"/>
                <a:cs typeface="MS PGothic" charset="-128"/>
              </a:rPr>
              <a:t>S</a:t>
            </a:r>
            <a:r>
              <a:rPr lang="ja-JP" altLang="en-US" dirty="0">
                <a:latin typeface="MS PGothic" charset="-128"/>
                <a:ea typeface="MS PGothic" charset="-128"/>
                <a:cs typeface="MS PGothic" charset="-128"/>
              </a:rPr>
              <a:t>：サブ</a:t>
            </a:r>
            <a:endParaRPr lang="en-US" dirty="0">
              <a:latin typeface="MS PGothic" charset="-128"/>
              <a:ea typeface="MS PGothic" charset="-128"/>
              <a:cs typeface="MS PGothic" charset="-128"/>
            </a:endParaRPr>
          </a:p>
        </p:txBody>
      </p:sp>
      <p:graphicFrame>
        <p:nvGraphicFramePr>
          <p:cNvPr id="29" name="表 28"/>
          <p:cNvGraphicFramePr>
            <a:graphicFrameLocks noGrp="1"/>
          </p:cNvGraphicFramePr>
          <p:nvPr>
            <p:extLst>
              <p:ext uri="{D42A27DB-BD31-4B8C-83A1-F6EECF244321}">
                <p14:modId xmlns:p14="http://schemas.microsoft.com/office/powerpoint/2010/main" val="413140265"/>
              </p:ext>
            </p:extLst>
          </p:nvPr>
        </p:nvGraphicFramePr>
        <p:xfrm>
          <a:off x="4521600" y="5731200"/>
          <a:ext cx="1065052" cy="365760"/>
        </p:xfrm>
        <a:graphic>
          <a:graphicData uri="http://schemas.openxmlformats.org/drawingml/2006/table">
            <a:tbl>
              <a:tblPr firstRow="1" bandRow="1">
                <a:tableStyleId>{5C22544A-7EE6-4342-B048-85BDC9FD1C3A}</a:tableStyleId>
              </a:tblPr>
              <a:tblGrid>
                <a:gridCol w="266263">
                  <a:extLst>
                    <a:ext uri="{9D8B030D-6E8A-4147-A177-3AD203B41FA5}">
                      <a16:colId xmlns:a16="http://schemas.microsoft.com/office/drawing/2014/main" xmlns="" val="20000"/>
                    </a:ext>
                  </a:extLst>
                </a:gridCol>
                <a:gridCol w="266263">
                  <a:extLst>
                    <a:ext uri="{9D8B030D-6E8A-4147-A177-3AD203B41FA5}">
                      <a16:colId xmlns:a16="http://schemas.microsoft.com/office/drawing/2014/main" xmlns="" val="20001"/>
                    </a:ext>
                  </a:extLst>
                </a:gridCol>
                <a:gridCol w="266263">
                  <a:extLst>
                    <a:ext uri="{9D8B030D-6E8A-4147-A177-3AD203B41FA5}">
                      <a16:colId xmlns:a16="http://schemas.microsoft.com/office/drawing/2014/main" xmlns="" val="20002"/>
                    </a:ext>
                  </a:extLst>
                </a:gridCol>
                <a:gridCol w="266263">
                  <a:extLst>
                    <a:ext uri="{9D8B030D-6E8A-4147-A177-3AD203B41FA5}">
                      <a16:colId xmlns:a16="http://schemas.microsoft.com/office/drawing/2014/main" xmlns="" val="20003"/>
                    </a:ext>
                  </a:extLst>
                </a:gridCol>
              </a:tblGrid>
              <a:tr h="36576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bl>
          </a:graphicData>
        </a:graphic>
      </p:graphicFrame>
      <p:graphicFrame>
        <p:nvGraphicFramePr>
          <p:cNvPr id="34" name="表 33"/>
          <p:cNvGraphicFramePr>
            <a:graphicFrameLocks noGrp="1"/>
          </p:cNvGraphicFramePr>
          <p:nvPr>
            <p:extLst>
              <p:ext uri="{D42A27DB-BD31-4B8C-83A1-F6EECF244321}">
                <p14:modId xmlns:p14="http://schemas.microsoft.com/office/powerpoint/2010/main" val="450275985"/>
              </p:ext>
            </p:extLst>
          </p:nvPr>
        </p:nvGraphicFramePr>
        <p:xfrm>
          <a:off x="6256800" y="5742000"/>
          <a:ext cx="1231508" cy="365760"/>
        </p:xfrm>
        <a:graphic>
          <a:graphicData uri="http://schemas.openxmlformats.org/drawingml/2006/table">
            <a:tbl>
              <a:tblPr firstRow="1" bandRow="1">
                <a:tableStyleId>{5C22544A-7EE6-4342-B048-85BDC9FD1C3A}</a:tableStyleId>
              </a:tblPr>
              <a:tblGrid>
                <a:gridCol w="307877">
                  <a:extLst>
                    <a:ext uri="{9D8B030D-6E8A-4147-A177-3AD203B41FA5}">
                      <a16:colId xmlns:a16="http://schemas.microsoft.com/office/drawing/2014/main" xmlns="" val="20000"/>
                    </a:ext>
                  </a:extLst>
                </a:gridCol>
                <a:gridCol w="307877">
                  <a:extLst>
                    <a:ext uri="{9D8B030D-6E8A-4147-A177-3AD203B41FA5}">
                      <a16:colId xmlns:a16="http://schemas.microsoft.com/office/drawing/2014/main" xmlns="" val="20001"/>
                    </a:ext>
                  </a:extLst>
                </a:gridCol>
                <a:gridCol w="307877">
                  <a:extLst>
                    <a:ext uri="{9D8B030D-6E8A-4147-A177-3AD203B41FA5}">
                      <a16:colId xmlns:a16="http://schemas.microsoft.com/office/drawing/2014/main" xmlns="" val="20002"/>
                    </a:ext>
                  </a:extLst>
                </a:gridCol>
                <a:gridCol w="307877">
                  <a:extLst>
                    <a:ext uri="{9D8B030D-6E8A-4147-A177-3AD203B41FA5}">
                      <a16:colId xmlns:a16="http://schemas.microsoft.com/office/drawing/2014/main" xmlns="" val="20003"/>
                    </a:ext>
                  </a:extLst>
                </a:gridCol>
              </a:tblGrid>
              <a:tr h="335280">
                <a:tc>
                  <a:txBody>
                    <a:bodyPr/>
                    <a:lstStyle/>
                    <a:p>
                      <a:pPr algn="ctr"/>
                      <a:r>
                        <a:rPr kumimoji="1" lang="en-US" altLang="ja-JP" sz="1800" b="0" dirty="0">
                          <a:solidFill>
                            <a:schemeClr val="tx1"/>
                          </a:solidFill>
                          <a:latin typeface="MS PGothic" charset="-128"/>
                          <a:ea typeface="MS PGothic" charset="-128"/>
                          <a:cs typeface="MS PGothic" charset="-128"/>
                        </a:rPr>
                        <a:t>M</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800" b="0" baseline="-250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bl>
          </a:graphicData>
        </a:graphic>
      </p:graphicFrame>
      <p:graphicFrame>
        <p:nvGraphicFramePr>
          <p:cNvPr id="38" name="表 37"/>
          <p:cNvGraphicFramePr>
            <a:graphicFrameLocks noGrp="1"/>
          </p:cNvGraphicFramePr>
          <p:nvPr>
            <p:extLst>
              <p:ext uri="{D42A27DB-BD31-4B8C-83A1-F6EECF244321}">
                <p14:modId xmlns:p14="http://schemas.microsoft.com/office/powerpoint/2010/main" val="566445248"/>
              </p:ext>
            </p:extLst>
          </p:nvPr>
        </p:nvGraphicFramePr>
        <p:xfrm>
          <a:off x="6256800" y="5742000"/>
          <a:ext cx="1231508" cy="365760"/>
        </p:xfrm>
        <a:graphic>
          <a:graphicData uri="http://schemas.openxmlformats.org/drawingml/2006/table">
            <a:tbl>
              <a:tblPr firstRow="1" bandRow="1">
                <a:tableStyleId>{5C22544A-7EE6-4342-B048-85BDC9FD1C3A}</a:tableStyleId>
              </a:tblPr>
              <a:tblGrid>
                <a:gridCol w="307877">
                  <a:extLst>
                    <a:ext uri="{9D8B030D-6E8A-4147-A177-3AD203B41FA5}">
                      <a16:colId xmlns:a16="http://schemas.microsoft.com/office/drawing/2014/main" xmlns="" val="20000"/>
                    </a:ext>
                  </a:extLst>
                </a:gridCol>
                <a:gridCol w="307877">
                  <a:extLst>
                    <a:ext uri="{9D8B030D-6E8A-4147-A177-3AD203B41FA5}">
                      <a16:colId xmlns:a16="http://schemas.microsoft.com/office/drawing/2014/main" xmlns="" val="20001"/>
                    </a:ext>
                  </a:extLst>
                </a:gridCol>
                <a:gridCol w="307877">
                  <a:extLst>
                    <a:ext uri="{9D8B030D-6E8A-4147-A177-3AD203B41FA5}">
                      <a16:colId xmlns:a16="http://schemas.microsoft.com/office/drawing/2014/main" xmlns="" val="20002"/>
                    </a:ext>
                  </a:extLst>
                </a:gridCol>
                <a:gridCol w="307877">
                  <a:extLst>
                    <a:ext uri="{9D8B030D-6E8A-4147-A177-3AD203B41FA5}">
                      <a16:colId xmlns:a16="http://schemas.microsoft.com/office/drawing/2014/main" xmlns="" val="20003"/>
                    </a:ext>
                  </a:extLst>
                </a:gridCol>
              </a:tblGrid>
              <a:tr h="335280">
                <a:tc>
                  <a:txBody>
                    <a:bodyPr/>
                    <a:lstStyle/>
                    <a:p>
                      <a:pPr algn="ctr"/>
                      <a:r>
                        <a:rPr kumimoji="1" lang="en-US" altLang="ja-JP" sz="1800" b="0" dirty="0">
                          <a:solidFill>
                            <a:schemeClr val="tx1"/>
                          </a:solidFill>
                          <a:latin typeface="MS PGothic" charset="-128"/>
                          <a:ea typeface="MS PGothic" charset="-128"/>
                          <a:cs typeface="MS PGothic" charset="-128"/>
                        </a:rPr>
                        <a:t>M</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800" b="0" baseline="0" dirty="0">
                          <a:solidFill>
                            <a:schemeClr val="tx1"/>
                          </a:solidFill>
                          <a:latin typeface="MS PGothic" charset="-128"/>
                          <a:ea typeface="MS PGothic" charset="-128"/>
                          <a:cs typeface="MS PGothic" charset="-128"/>
                        </a:rPr>
                        <a:t>S</a:t>
                      </a:r>
                      <a:endParaRPr kumimoji="1" lang="ja-JP" altLang="en-US" sz="1800" b="0" baseline="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1611733634"/>
              </p:ext>
            </p:extLst>
          </p:nvPr>
        </p:nvGraphicFramePr>
        <p:xfrm>
          <a:off x="4521600" y="5731200"/>
          <a:ext cx="1065052" cy="365760"/>
        </p:xfrm>
        <a:graphic>
          <a:graphicData uri="http://schemas.openxmlformats.org/drawingml/2006/table">
            <a:tbl>
              <a:tblPr firstRow="1" bandRow="1">
                <a:tableStyleId>{5C22544A-7EE6-4342-B048-85BDC9FD1C3A}</a:tableStyleId>
              </a:tblPr>
              <a:tblGrid>
                <a:gridCol w="266263">
                  <a:extLst>
                    <a:ext uri="{9D8B030D-6E8A-4147-A177-3AD203B41FA5}">
                      <a16:colId xmlns:a16="http://schemas.microsoft.com/office/drawing/2014/main" xmlns="" val="20000"/>
                    </a:ext>
                  </a:extLst>
                </a:gridCol>
                <a:gridCol w="266263">
                  <a:extLst>
                    <a:ext uri="{9D8B030D-6E8A-4147-A177-3AD203B41FA5}">
                      <a16:colId xmlns:a16="http://schemas.microsoft.com/office/drawing/2014/main" xmlns="" val="20001"/>
                    </a:ext>
                  </a:extLst>
                </a:gridCol>
                <a:gridCol w="266263">
                  <a:extLst>
                    <a:ext uri="{9D8B030D-6E8A-4147-A177-3AD203B41FA5}">
                      <a16:colId xmlns:a16="http://schemas.microsoft.com/office/drawing/2014/main" xmlns="" val="20002"/>
                    </a:ext>
                  </a:extLst>
                </a:gridCol>
                <a:gridCol w="266263">
                  <a:extLst>
                    <a:ext uri="{9D8B030D-6E8A-4147-A177-3AD203B41FA5}">
                      <a16:colId xmlns:a16="http://schemas.microsoft.com/office/drawing/2014/main" xmlns="" val="20003"/>
                    </a:ext>
                  </a:extLst>
                </a:gridCol>
              </a:tblGrid>
              <a:tr h="36576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extLst>
                  <a:ext uri="{0D108BD9-81ED-4DB2-BD59-A6C34878D82A}">
                    <a16:rowId xmlns:a16="http://schemas.microsoft.com/office/drawing/2014/main" xmlns="" val="10000"/>
                  </a:ext>
                </a:extLst>
              </a:tr>
            </a:tbl>
          </a:graphicData>
        </a:graphic>
      </p:graphicFrame>
      <p:graphicFrame>
        <p:nvGraphicFramePr>
          <p:cNvPr id="33" name="表 32"/>
          <p:cNvGraphicFramePr>
            <a:graphicFrameLocks noGrp="1"/>
          </p:cNvGraphicFramePr>
          <p:nvPr>
            <p:extLst>
              <p:ext uri="{D42A27DB-BD31-4B8C-83A1-F6EECF244321}">
                <p14:modId xmlns:p14="http://schemas.microsoft.com/office/powerpoint/2010/main" val="726438082"/>
              </p:ext>
            </p:extLst>
          </p:nvPr>
        </p:nvGraphicFramePr>
        <p:xfrm>
          <a:off x="6256800" y="5742000"/>
          <a:ext cx="1231508" cy="365760"/>
        </p:xfrm>
        <a:graphic>
          <a:graphicData uri="http://schemas.openxmlformats.org/drawingml/2006/table">
            <a:tbl>
              <a:tblPr firstRow="1" bandRow="1">
                <a:tableStyleId>{5C22544A-7EE6-4342-B048-85BDC9FD1C3A}</a:tableStyleId>
              </a:tblPr>
              <a:tblGrid>
                <a:gridCol w="307877">
                  <a:extLst>
                    <a:ext uri="{9D8B030D-6E8A-4147-A177-3AD203B41FA5}">
                      <a16:colId xmlns:a16="http://schemas.microsoft.com/office/drawing/2014/main" xmlns="" val="20000"/>
                    </a:ext>
                  </a:extLst>
                </a:gridCol>
                <a:gridCol w="307877">
                  <a:extLst>
                    <a:ext uri="{9D8B030D-6E8A-4147-A177-3AD203B41FA5}">
                      <a16:colId xmlns:a16="http://schemas.microsoft.com/office/drawing/2014/main" xmlns="" val="20001"/>
                    </a:ext>
                  </a:extLst>
                </a:gridCol>
                <a:gridCol w="307877">
                  <a:extLst>
                    <a:ext uri="{9D8B030D-6E8A-4147-A177-3AD203B41FA5}">
                      <a16:colId xmlns:a16="http://schemas.microsoft.com/office/drawing/2014/main" xmlns="" val="20002"/>
                    </a:ext>
                  </a:extLst>
                </a:gridCol>
                <a:gridCol w="307877">
                  <a:extLst>
                    <a:ext uri="{9D8B030D-6E8A-4147-A177-3AD203B41FA5}">
                      <a16:colId xmlns:a16="http://schemas.microsoft.com/office/drawing/2014/main" xmlns="" val="20003"/>
                    </a:ext>
                  </a:extLst>
                </a:gridCol>
              </a:tblGrid>
              <a:tr h="335280">
                <a:tc>
                  <a:txBody>
                    <a:bodyPr/>
                    <a:lstStyle/>
                    <a:p>
                      <a:pPr algn="ctr"/>
                      <a:r>
                        <a:rPr kumimoji="1" lang="en-US" altLang="ja-JP" sz="1800" b="0" dirty="0">
                          <a:solidFill>
                            <a:schemeClr val="tx1"/>
                          </a:solidFill>
                          <a:latin typeface="MS PGothic" charset="-128"/>
                          <a:ea typeface="MS PGothic" charset="-128"/>
                          <a:cs typeface="MS PGothic" charset="-128"/>
                        </a:rPr>
                        <a:t>M</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800" b="0" baseline="0" dirty="0">
                          <a:solidFill>
                            <a:schemeClr val="tx1"/>
                          </a:solidFill>
                          <a:latin typeface="MS PGothic" charset="-128"/>
                          <a:ea typeface="MS PGothic" charset="-128"/>
                          <a:cs typeface="MS PGothic" charset="-128"/>
                        </a:rPr>
                        <a:t>S</a:t>
                      </a:r>
                      <a:endParaRPr kumimoji="1" lang="ja-JP" altLang="en-US" sz="1800" b="0" baseline="-250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800" b="0" dirty="0">
                          <a:solidFill>
                            <a:schemeClr val="tx1"/>
                          </a:solidFill>
                          <a:latin typeface="MS PGothic" charset="-128"/>
                          <a:ea typeface="MS PGothic" charset="-128"/>
                          <a:cs typeface="MS PGothic" charset="-128"/>
                        </a:rPr>
                        <a:t>S</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a:r>
                        <a:rPr kumimoji="1" lang="en-US" altLang="ja-JP" sz="1800" b="0" dirty="0">
                          <a:solidFill>
                            <a:schemeClr val="tx1"/>
                          </a:solidFill>
                          <a:latin typeface="MS PGothic" charset="-128"/>
                          <a:ea typeface="MS PGothic" charset="-128"/>
                          <a:cs typeface="MS PGothic" charset="-128"/>
                        </a:rPr>
                        <a:t>M</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bl>
          </a:graphicData>
        </a:graphic>
      </p:graphicFrame>
      <p:graphicFrame>
        <p:nvGraphicFramePr>
          <p:cNvPr id="39" name="表 38"/>
          <p:cNvGraphicFramePr>
            <a:graphicFrameLocks noGrp="1"/>
          </p:cNvGraphicFramePr>
          <p:nvPr>
            <p:extLst>
              <p:ext uri="{D42A27DB-BD31-4B8C-83A1-F6EECF244321}">
                <p14:modId xmlns:p14="http://schemas.microsoft.com/office/powerpoint/2010/main" val="1019449941"/>
              </p:ext>
            </p:extLst>
          </p:nvPr>
        </p:nvGraphicFramePr>
        <p:xfrm>
          <a:off x="4521600" y="5371200"/>
          <a:ext cx="1065053" cy="365760"/>
        </p:xfrm>
        <a:graphic>
          <a:graphicData uri="http://schemas.openxmlformats.org/drawingml/2006/table">
            <a:tbl>
              <a:tblPr firstRow="1" bandRow="1">
                <a:tableStyleId>{5C22544A-7EE6-4342-B048-85BDC9FD1C3A}</a:tableStyleId>
              </a:tblPr>
              <a:tblGrid>
                <a:gridCol w="234671">
                  <a:extLst>
                    <a:ext uri="{9D8B030D-6E8A-4147-A177-3AD203B41FA5}">
                      <a16:colId xmlns:a16="http://schemas.microsoft.com/office/drawing/2014/main" xmlns="" val="20000"/>
                    </a:ext>
                  </a:extLst>
                </a:gridCol>
                <a:gridCol w="276794">
                  <a:extLst>
                    <a:ext uri="{9D8B030D-6E8A-4147-A177-3AD203B41FA5}">
                      <a16:colId xmlns:a16="http://schemas.microsoft.com/office/drawing/2014/main" xmlns="" val="20001"/>
                    </a:ext>
                  </a:extLst>
                </a:gridCol>
                <a:gridCol w="276794">
                  <a:extLst>
                    <a:ext uri="{9D8B030D-6E8A-4147-A177-3AD203B41FA5}">
                      <a16:colId xmlns:a16="http://schemas.microsoft.com/office/drawing/2014/main" xmlns="" val="20002"/>
                    </a:ext>
                  </a:extLst>
                </a:gridCol>
                <a:gridCol w="276794">
                  <a:extLst>
                    <a:ext uri="{9D8B030D-6E8A-4147-A177-3AD203B41FA5}">
                      <a16:colId xmlns:a16="http://schemas.microsoft.com/office/drawing/2014/main" xmlns="" val="20003"/>
                    </a:ext>
                  </a:extLst>
                </a:gridCol>
              </a:tblGrid>
              <a:tr h="265677">
                <a:tc>
                  <a:txBody>
                    <a:bodyPr/>
                    <a:lstStyle/>
                    <a:p>
                      <a:r>
                        <a:rPr kumimoji="1" lang="en-US" altLang="ja-JP" sz="1800" b="0" dirty="0">
                          <a:solidFill>
                            <a:srgbClr val="FF0000"/>
                          </a:solidFill>
                          <a:latin typeface="MS PGothic" charset="-128"/>
                          <a:ea typeface="MS PGothic" charset="-128"/>
                          <a:cs typeface="MS PGothic" charset="-128"/>
                        </a:rPr>
                        <a:t>0</a:t>
                      </a:r>
                      <a:endParaRPr kumimoji="1" lang="ja-JP" altLang="en-US" sz="1800" b="0" dirty="0">
                        <a:solidFill>
                          <a:srgbClr val="FF0000"/>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2</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3</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827219824"/>
              </p:ext>
            </p:extLst>
          </p:nvPr>
        </p:nvGraphicFramePr>
        <p:xfrm>
          <a:off x="6249600" y="5385600"/>
          <a:ext cx="1232843" cy="365760"/>
        </p:xfrm>
        <a:graphic>
          <a:graphicData uri="http://schemas.openxmlformats.org/drawingml/2006/table">
            <a:tbl>
              <a:tblPr firstRow="1" bandRow="1">
                <a:tableStyleId>{5C22544A-7EE6-4342-B048-85BDC9FD1C3A}</a:tableStyleId>
              </a:tblPr>
              <a:tblGrid>
                <a:gridCol w="306879">
                  <a:extLst>
                    <a:ext uri="{9D8B030D-6E8A-4147-A177-3AD203B41FA5}">
                      <a16:colId xmlns:a16="http://schemas.microsoft.com/office/drawing/2014/main" xmlns="" val="20000"/>
                    </a:ext>
                  </a:extLst>
                </a:gridCol>
                <a:gridCol w="307799">
                  <a:extLst>
                    <a:ext uri="{9D8B030D-6E8A-4147-A177-3AD203B41FA5}">
                      <a16:colId xmlns:a16="http://schemas.microsoft.com/office/drawing/2014/main" xmlns="" val="20001"/>
                    </a:ext>
                  </a:extLst>
                </a:gridCol>
                <a:gridCol w="324091">
                  <a:extLst>
                    <a:ext uri="{9D8B030D-6E8A-4147-A177-3AD203B41FA5}">
                      <a16:colId xmlns:a16="http://schemas.microsoft.com/office/drawing/2014/main" xmlns="" val="20002"/>
                    </a:ext>
                  </a:extLst>
                </a:gridCol>
                <a:gridCol w="294074">
                  <a:extLst>
                    <a:ext uri="{9D8B030D-6E8A-4147-A177-3AD203B41FA5}">
                      <a16:colId xmlns:a16="http://schemas.microsoft.com/office/drawing/2014/main" xmlns="" val="20003"/>
                    </a:ext>
                  </a:extLst>
                </a:gridCol>
              </a:tblGrid>
              <a:tr h="265677">
                <a:tc>
                  <a:txBody>
                    <a:bodyPr/>
                    <a:lstStyle/>
                    <a:p>
                      <a:r>
                        <a:rPr kumimoji="1" lang="en-US" altLang="ja-JP" sz="1800" b="0" dirty="0">
                          <a:solidFill>
                            <a:srgbClr val="FF0000"/>
                          </a:solidFill>
                          <a:latin typeface="MS PGothic" charset="-128"/>
                          <a:ea typeface="MS PGothic" charset="-128"/>
                          <a:cs typeface="MS PGothic" charset="-128"/>
                        </a:rPr>
                        <a:t>0</a:t>
                      </a:r>
                      <a:endParaRPr kumimoji="1" lang="ja-JP" altLang="en-US" sz="1800" b="0" dirty="0">
                        <a:solidFill>
                          <a:srgbClr val="FF0000"/>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2</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3</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graphicFrame>
        <p:nvGraphicFramePr>
          <p:cNvPr id="42" name="表 41"/>
          <p:cNvGraphicFramePr>
            <a:graphicFrameLocks noGrp="1"/>
          </p:cNvGraphicFramePr>
          <p:nvPr>
            <p:extLst>
              <p:ext uri="{D42A27DB-BD31-4B8C-83A1-F6EECF244321}">
                <p14:modId xmlns:p14="http://schemas.microsoft.com/office/powerpoint/2010/main" val="1838979337"/>
              </p:ext>
            </p:extLst>
          </p:nvPr>
        </p:nvGraphicFramePr>
        <p:xfrm>
          <a:off x="4521600" y="5371200"/>
          <a:ext cx="1065053" cy="365760"/>
        </p:xfrm>
        <a:graphic>
          <a:graphicData uri="http://schemas.openxmlformats.org/drawingml/2006/table">
            <a:tbl>
              <a:tblPr firstRow="1" bandRow="1">
                <a:tableStyleId>{5C22544A-7EE6-4342-B048-85BDC9FD1C3A}</a:tableStyleId>
              </a:tblPr>
              <a:tblGrid>
                <a:gridCol w="234671">
                  <a:extLst>
                    <a:ext uri="{9D8B030D-6E8A-4147-A177-3AD203B41FA5}">
                      <a16:colId xmlns:a16="http://schemas.microsoft.com/office/drawing/2014/main" xmlns="" val="20000"/>
                    </a:ext>
                  </a:extLst>
                </a:gridCol>
                <a:gridCol w="276794">
                  <a:extLst>
                    <a:ext uri="{9D8B030D-6E8A-4147-A177-3AD203B41FA5}">
                      <a16:colId xmlns:a16="http://schemas.microsoft.com/office/drawing/2014/main" xmlns="" val="20001"/>
                    </a:ext>
                  </a:extLst>
                </a:gridCol>
                <a:gridCol w="276794">
                  <a:extLst>
                    <a:ext uri="{9D8B030D-6E8A-4147-A177-3AD203B41FA5}">
                      <a16:colId xmlns:a16="http://schemas.microsoft.com/office/drawing/2014/main" xmlns="" val="20002"/>
                    </a:ext>
                  </a:extLst>
                </a:gridCol>
                <a:gridCol w="276794">
                  <a:extLst>
                    <a:ext uri="{9D8B030D-6E8A-4147-A177-3AD203B41FA5}">
                      <a16:colId xmlns:a16="http://schemas.microsoft.com/office/drawing/2014/main" xmlns="" val="20003"/>
                    </a:ext>
                  </a:extLst>
                </a:gridCol>
              </a:tblGrid>
              <a:tr h="265677">
                <a:tc>
                  <a:txBody>
                    <a:bodyPr/>
                    <a:lstStyle/>
                    <a:p>
                      <a:r>
                        <a:rPr kumimoji="1" lang="en-US" altLang="ja-JP" sz="1800" b="0" dirty="0">
                          <a:solidFill>
                            <a:schemeClr val="tx1"/>
                          </a:solidFill>
                          <a:latin typeface="MS PGothic" charset="-128"/>
                          <a:ea typeface="MS PGothic" charset="-128"/>
                          <a:cs typeface="MS PGothic" charset="-128"/>
                        </a:rPr>
                        <a:t>0</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rgbClr val="FF0000"/>
                          </a:solidFill>
                          <a:latin typeface="MS PGothic" charset="-128"/>
                          <a:ea typeface="MS PGothic" charset="-128"/>
                          <a:cs typeface="MS PGothic" charset="-128"/>
                        </a:rPr>
                        <a:t>1</a:t>
                      </a:r>
                      <a:endParaRPr kumimoji="1" lang="ja-JP" altLang="en-US" sz="1800" b="0" dirty="0">
                        <a:solidFill>
                          <a:srgbClr val="FF0000"/>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2</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3</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graphicFrame>
        <p:nvGraphicFramePr>
          <p:cNvPr id="43" name="表 42"/>
          <p:cNvGraphicFramePr>
            <a:graphicFrameLocks noGrp="1"/>
          </p:cNvGraphicFramePr>
          <p:nvPr>
            <p:extLst>
              <p:ext uri="{D42A27DB-BD31-4B8C-83A1-F6EECF244321}">
                <p14:modId xmlns:p14="http://schemas.microsoft.com/office/powerpoint/2010/main" val="923345635"/>
              </p:ext>
            </p:extLst>
          </p:nvPr>
        </p:nvGraphicFramePr>
        <p:xfrm>
          <a:off x="6249600" y="5385600"/>
          <a:ext cx="1232843" cy="365760"/>
        </p:xfrm>
        <a:graphic>
          <a:graphicData uri="http://schemas.openxmlformats.org/drawingml/2006/table">
            <a:tbl>
              <a:tblPr firstRow="1" bandRow="1">
                <a:tableStyleId>{5C22544A-7EE6-4342-B048-85BDC9FD1C3A}</a:tableStyleId>
              </a:tblPr>
              <a:tblGrid>
                <a:gridCol w="306879">
                  <a:extLst>
                    <a:ext uri="{9D8B030D-6E8A-4147-A177-3AD203B41FA5}">
                      <a16:colId xmlns:a16="http://schemas.microsoft.com/office/drawing/2014/main" xmlns="" val="20000"/>
                    </a:ext>
                  </a:extLst>
                </a:gridCol>
                <a:gridCol w="307799">
                  <a:extLst>
                    <a:ext uri="{9D8B030D-6E8A-4147-A177-3AD203B41FA5}">
                      <a16:colId xmlns:a16="http://schemas.microsoft.com/office/drawing/2014/main" xmlns="" val="20001"/>
                    </a:ext>
                  </a:extLst>
                </a:gridCol>
                <a:gridCol w="324091">
                  <a:extLst>
                    <a:ext uri="{9D8B030D-6E8A-4147-A177-3AD203B41FA5}">
                      <a16:colId xmlns:a16="http://schemas.microsoft.com/office/drawing/2014/main" xmlns="" val="20002"/>
                    </a:ext>
                  </a:extLst>
                </a:gridCol>
                <a:gridCol w="294074">
                  <a:extLst>
                    <a:ext uri="{9D8B030D-6E8A-4147-A177-3AD203B41FA5}">
                      <a16:colId xmlns:a16="http://schemas.microsoft.com/office/drawing/2014/main" xmlns="" val="20003"/>
                    </a:ext>
                  </a:extLst>
                </a:gridCol>
              </a:tblGrid>
              <a:tr h="265677">
                <a:tc>
                  <a:txBody>
                    <a:bodyPr/>
                    <a:lstStyle/>
                    <a:p>
                      <a:r>
                        <a:rPr kumimoji="1" lang="en-US" altLang="ja-JP" sz="1800" b="0" dirty="0">
                          <a:solidFill>
                            <a:schemeClr val="tx1"/>
                          </a:solidFill>
                          <a:latin typeface="MS PGothic" charset="-128"/>
                          <a:ea typeface="MS PGothic" charset="-128"/>
                          <a:cs typeface="MS PGothic" charset="-128"/>
                        </a:rPr>
                        <a:t>0</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rgbClr val="FF0000"/>
                          </a:solidFill>
                          <a:latin typeface="MS PGothic" charset="-128"/>
                          <a:ea typeface="MS PGothic" charset="-128"/>
                          <a:cs typeface="MS PGothic" charset="-128"/>
                        </a:rPr>
                        <a:t>1</a:t>
                      </a:r>
                      <a:endParaRPr kumimoji="1" lang="ja-JP" altLang="en-US" sz="1800" b="0" dirty="0">
                        <a:solidFill>
                          <a:srgbClr val="FF0000"/>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2</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3</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graphicFrame>
        <p:nvGraphicFramePr>
          <p:cNvPr id="44" name="表 43"/>
          <p:cNvGraphicFramePr>
            <a:graphicFrameLocks noGrp="1"/>
          </p:cNvGraphicFramePr>
          <p:nvPr>
            <p:extLst>
              <p:ext uri="{D42A27DB-BD31-4B8C-83A1-F6EECF244321}">
                <p14:modId xmlns:p14="http://schemas.microsoft.com/office/powerpoint/2010/main" val="730058606"/>
              </p:ext>
            </p:extLst>
          </p:nvPr>
        </p:nvGraphicFramePr>
        <p:xfrm>
          <a:off x="4521600" y="5371200"/>
          <a:ext cx="1065053" cy="365760"/>
        </p:xfrm>
        <a:graphic>
          <a:graphicData uri="http://schemas.openxmlformats.org/drawingml/2006/table">
            <a:tbl>
              <a:tblPr firstRow="1" bandRow="1">
                <a:tableStyleId>{5C22544A-7EE6-4342-B048-85BDC9FD1C3A}</a:tableStyleId>
              </a:tblPr>
              <a:tblGrid>
                <a:gridCol w="234671">
                  <a:extLst>
                    <a:ext uri="{9D8B030D-6E8A-4147-A177-3AD203B41FA5}">
                      <a16:colId xmlns:a16="http://schemas.microsoft.com/office/drawing/2014/main" xmlns="" val="20000"/>
                    </a:ext>
                  </a:extLst>
                </a:gridCol>
                <a:gridCol w="276794">
                  <a:extLst>
                    <a:ext uri="{9D8B030D-6E8A-4147-A177-3AD203B41FA5}">
                      <a16:colId xmlns:a16="http://schemas.microsoft.com/office/drawing/2014/main" xmlns="" val="20001"/>
                    </a:ext>
                  </a:extLst>
                </a:gridCol>
                <a:gridCol w="276794">
                  <a:extLst>
                    <a:ext uri="{9D8B030D-6E8A-4147-A177-3AD203B41FA5}">
                      <a16:colId xmlns:a16="http://schemas.microsoft.com/office/drawing/2014/main" xmlns="" val="20002"/>
                    </a:ext>
                  </a:extLst>
                </a:gridCol>
                <a:gridCol w="276794">
                  <a:extLst>
                    <a:ext uri="{9D8B030D-6E8A-4147-A177-3AD203B41FA5}">
                      <a16:colId xmlns:a16="http://schemas.microsoft.com/office/drawing/2014/main" xmlns="" val="20003"/>
                    </a:ext>
                  </a:extLst>
                </a:gridCol>
              </a:tblGrid>
              <a:tr h="265677">
                <a:tc>
                  <a:txBody>
                    <a:bodyPr/>
                    <a:lstStyle/>
                    <a:p>
                      <a:r>
                        <a:rPr kumimoji="1" lang="en-US" altLang="ja-JP" sz="1800" b="0" dirty="0">
                          <a:solidFill>
                            <a:schemeClr val="tx1"/>
                          </a:solidFill>
                          <a:latin typeface="MS PGothic" charset="-128"/>
                          <a:ea typeface="MS PGothic" charset="-128"/>
                          <a:cs typeface="MS PGothic" charset="-128"/>
                        </a:rPr>
                        <a:t>0</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rgbClr val="FF0000"/>
                          </a:solidFill>
                          <a:latin typeface="MS PGothic" charset="-128"/>
                          <a:ea typeface="MS PGothic" charset="-128"/>
                          <a:cs typeface="MS PGothic" charset="-128"/>
                        </a:rPr>
                        <a:t>2</a:t>
                      </a:r>
                      <a:endParaRPr kumimoji="1" lang="ja-JP" altLang="en-US" sz="1800" b="0" dirty="0">
                        <a:solidFill>
                          <a:srgbClr val="FF0000"/>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rgbClr val="FF0000"/>
                          </a:solidFill>
                          <a:latin typeface="MS PGothic" charset="-128"/>
                          <a:ea typeface="MS PGothic" charset="-128"/>
                          <a:cs typeface="MS PGothic" charset="-128"/>
                        </a:rPr>
                        <a:t>3</a:t>
                      </a:r>
                      <a:endParaRPr kumimoji="1" lang="ja-JP" altLang="en-US" sz="1800" b="0" dirty="0">
                        <a:solidFill>
                          <a:srgbClr val="FF0000"/>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2091255464"/>
              </p:ext>
            </p:extLst>
          </p:nvPr>
        </p:nvGraphicFramePr>
        <p:xfrm>
          <a:off x="6249600" y="5385600"/>
          <a:ext cx="1232843" cy="365760"/>
        </p:xfrm>
        <a:graphic>
          <a:graphicData uri="http://schemas.openxmlformats.org/drawingml/2006/table">
            <a:tbl>
              <a:tblPr firstRow="1" bandRow="1">
                <a:tableStyleId>{5C22544A-7EE6-4342-B048-85BDC9FD1C3A}</a:tableStyleId>
              </a:tblPr>
              <a:tblGrid>
                <a:gridCol w="306879">
                  <a:extLst>
                    <a:ext uri="{9D8B030D-6E8A-4147-A177-3AD203B41FA5}">
                      <a16:colId xmlns:a16="http://schemas.microsoft.com/office/drawing/2014/main" xmlns="" val="20000"/>
                    </a:ext>
                  </a:extLst>
                </a:gridCol>
                <a:gridCol w="307799">
                  <a:extLst>
                    <a:ext uri="{9D8B030D-6E8A-4147-A177-3AD203B41FA5}">
                      <a16:colId xmlns:a16="http://schemas.microsoft.com/office/drawing/2014/main" xmlns="" val="20001"/>
                    </a:ext>
                  </a:extLst>
                </a:gridCol>
                <a:gridCol w="324091">
                  <a:extLst>
                    <a:ext uri="{9D8B030D-6E8A-4147-A177-3AD203B41FA5}">
                      <a16:colId xmlns:a16="http://schemas.microsoft.com/office/drawing/2014/main" xmlns="" val="20002"/>
                    </a:ext>
                  </a:extLst>
                </a:gridCol>
                <a:gridCol w="294074">
                  <a:extLst>
                    <a:ext uri="{9D8B030D-6E8A-4147-A177-3AD203B41FA5}">
                      <a16:colId xmlns:a16="http://schemas.microsoft.com/office/drawing/2014/main" xmlns="" val="20003"/>
                    </a:ext>
                  </a:extLst>
                </a:gridCol>
              </a:tblGrid>
              <a:tr h="265677">
                <a:tc>
                  <a:txBody>
                    <a:bodyPr/>
                    <a:lstStyle/>
                    <a:p>
                      <a:r>
                        <a:rPr kumimoji="1" lang="en-US" altLang="ja-JP" sz="1800" b="0" dirty="0">
                          <a:solidFill>
                            <a:schemeClr val="tx1"/>
                          </a:solidFill>
                          <a:latin typeface="MS PGothic" charset="-128"/>
                          <a:ea typeface="MS PGothic" charset="-128"/>
                          <a:cs typeface="MS PGothic" charset="-128"/>
                        </a:rPr>
                        <a:t>0</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rgbClr val="FF0000"/>
                          </a:solidFill>
                          <a:latin typeface="MS PGothic" charset="-128"/>
                          <a:ea typeface="MS PGothic" charset="-128"/>
                          <a:cs typeface="MS PGothic" charset="-128"/>
                        </a:rPr>
                        <a:t>2</a:t>
                      </a:r>
                      <a:endParaRPr kumimoji="1" lang="ja-JP" altLang="en-US" sz="1800" b="0" dirty="0">
                        <a:solidFill>
                          <a:srgbClr val="FF0000"/>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rgbClr val="FF0000"/>
                          </a:solidFill>
                          <a:latin typeface="MS PGothic" charset="-128"/>
                          <a:ea typeface="MS PGothic" charset="-128"/>
                          <a:cs typeface="MS PGothic" charset="-128"/>
                        </a:rPr>
                        <a:t>3</a:t>
                      </a:r>
                      <a:endParaRPr kumimoji="1" lang="ja-JP" altLang="en-US" sz="1800" b="0" dirty="0">
                        <a:solidFill>
                          <a:srgbClr val="FF0000"/>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67056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3"/>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39"/>
                                        </p:tgtEl>
                                        <p:attrNameLst>
                                          <p:attrName>style.visibility</p:attrName>
                                        </p:attrNameLst>
                                      </p:cBhvr>
                                      <p:to>
                                        <p:strVal val="visible"/>
                                      </p:to>
                                    </p:set>
                                  </p:childTnLst>
                                </p:cTn>
                              </p:par>
                              <p:par>
                                <p:cTn id="9" presetID="1" presetClass="exit" presetSubtype="0" fill="hold" nodeType="withEffect">
                                  <p:stCondLst>
                                    <p:cond delay="0"/>
                                  </p:stCondLst>
                                  <p:childTnLst>
                                    <p:set>
                                      <p:cBhvr>
                                        <p:cTn id="10" dur="1" fill="hold">
                                          <p:stCondLst>
                                            <p:cond delay="0"/>
                                          </p:stCondLst>
                                        </p:cTn>
                                        <p:tgtEl>
                                          <p:spTgt spid="24"/>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39"/>
                                        </p:tgtEl>
                                        <p:attrNameLst>
                                          <p:attrName>style.visibility</p:attrName>
                                        </p:attrNameLst>
                                      </p:cBhvr>
                                      <p:to>
                                        <p:strVal val="hidden"/>
                                      </p:to>
                                    </p:set>
                                  </p:childTnLst>
                                </p:cTn>
                              </p:par>
                              <p:par>
                                <p:cTn id="27" presetID="1" presetClass="entr" presetSubtype="0" fill="hold" nodeType="withEffect">
                                  <p:stCondLst>
                                    <p:cond delay="0"/>
                                  </p:stCondLst>
                                  <p:childTnLst>
                                    <p:set>
                                      <p:cBhvr>
                                        <p:cTn id="28" dur="1" fill="hold">
                                          <p:stCondLst>
                                            <p:cond delay="0"/>
                                          </p:stCondLst>
                                        </p:cTn>
                                        <p:tgtEl>
                                          <p:spTgt spid="42"/>
                                        </p:tgtEl>
                                        <p:attrNameLst>
                                          <p:attrName>style.visibility</p:attrName>
                                        </p:attrNameLst>
                                      </p:cBhvr>
                                      <p:to>
                                        <p:strVal val="visible"/>
                                      </p:to>
                                    </p:set>
                                  </p:childTnLst>
                                </p:cTn>
                              </p:par>
                              <p:par>
                                <p:cTn id="29" presetID="1" presetClass="exit" presetSubtype="0" fill="hold" nodeType="withEffect">
                                  <p:stCondLst>
                                    <p:cond delay="0"/>
                                  </p:stCondLst>
                                  <p:childTnLst>
                                    <p:set>
                                      <p:cBhvr>
                                        <p:cTn id="30" dur="1" fill="hold">
                                          <p:stCondLst>
                                            <p:cond delay="0"/>
                                          </p:stCondLst>
                                        </p:cTn>
                                        <p:tgtEl>
                                          <p:spTgt spid="40"/>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fade">
                                      <p:cBhvr>
                                        <p:cTn id="37" dur="500"/>
                                        <p:tgtEl>
                                          <p:spTgt spid="38"/>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xit" presetSubtype="0" fill="hold" nodeType="clickEffect">
                                  <p:stCondLst>
                                    <p:cond delay="0"/>
                                  </p:stCondLst>
                                  <p:childTnLst>
                                    <p:set>
                                      <p:cBhvr>
                                        <p:cTn id="41" dur="1" fill="hold">
                                          <p:stCondLst>
                                            <p:cond delay="0"/>
                                          </p:stCondLst>
                                        </p:cTn>
                                        <p:tgtEl>
                                          <p:spTgt spid="42"/>
                                        </p:tgtEl>
                                        <p:attrNameLst>
                                          <p:attrName>style.visibility</p:attrName>
                                        </p:attrNameLst>
                                      </p:cBhvr>
                                      <p:to>
                                        <p:strVal val="hidden"/>
                                      </p:to>
                                    </p:set>
                                  </p:childTnLst>
                                </p:cTn>
                              </p:par>
                              <p:par>
                                <p:cTn id="42" presetID="1" presetClass="exit" presetSubtype="0" fill="hold" nodeType="withEffect">
                                  <p:stCondLst>
                                    <p:cond delay="0"/>
                                  </p:stCondLst>
                                  <p:childTnLst>
                                    <p:set>
                                      <p:cBhvr>
                                        <p:cTn id="43" dur="1" fill="hold">
                                          <p:stCondLst>
                                            <p:cond delay="0"/>
                                          </p:stCondLst>
                                        </p:cTn>
                                        <p:tgtEl>
                                          <p:spTgt spid="43"/>
                                        </p:tgtEl>
                                        <p:attrNameLst>
                                          <p:attrName>style.visibility</p:attrName>
                                        </p:attrNameLst>
                                      </p:cBhvr>
                                      <p:to>
                                        <p:strVal val="hidden"/>
                                      </p:to>
                                    </p:set>
                                  </p:childTnLst>
                                </p:cTn>
                              </p:par>
                              <p:par>
                                <p:cTn id="44" presetID="1" presetClass="entr" presetSubtype="0" fill="hold" nodeType="withEffect">
                                  <p:stCondLst>
                                    <p:cond delay="0"/>
                                  </p:stCondLst>
                                  <p:childTnLst>
                                    <p:set>
                                      <p:cBhvr>
                                        <p:cTn id="45" dur="1" fill="hold">
                                          <p:stCondLst>
                                            <p:cond delay="0"/>
                                          </p:stCondLst>
                                        </p:cTn>
                                        <p:tgtEl>
                                          <p:spTgt spid="44"/>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45"/>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fade">
                                      <p:cBhvr>
                                        <p:cTn id="52" dur="500"/>
                                        <p:tgtEl>
                                          <p:spTgt spid="2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fade">
                                      <p:cBhvr>
                                        <p:cTn id="5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3291DF-57EC-DA4A-B801-AA1E0D4C2C70}"/>
              </a:ext>
            </a:extLst>
          </p:cNvPr>
          <p:cNvSpPr>
            <a:spLocks noGrp="1"/>
          </p:cNvSpPr>
          <p:nvPr>
            <p:ph type="title"/>
          </p:nvPr>
        </p:nvSpPr>
        <p:spPr/>
        <p:txBody>
          <a:bodyPr/>
          <a:lstStyle/>
          <a:p>
            <a:r>
              <a:rPr lang="ja-JP" altLang="en-US" dirty="0"/>
              <a:t>リモートページングへの対処</a:t>
            </a:r>
            <a:endParaRPr lang="en-US" dirty="0"/>
          </a:p>
        </p:txBody>
      </p:sp>
      <p:sp>
        <p:nvSpPr>
          <p:cNvPr id="4" name="Slide Number Placeholder 3">
            <a:extLst>
              <a:ext uri="{FF2B5EF4-FFF2-40B4-BE49-F238E27FC236}">
                <a16:creationId xmlns:a16="http://schemas.microsoft.com/office/drawing/2014/main" xmlns="" id="{481DE948-CC17-204F-8682-F38FD6D73C61}"/>
              </a:ext>
            </a:extLst>
          </p:cNvPr>
          <p:cNvSpPr>
            <a:spLocks noGrp="1"/>
          </p:cNvSpPr>
          <p:nvPr>
            <p:ph type="sldNum" sz="quarter" idx="12"/>
          </p:nvPr>
        </p:nvSpPr>
        <p:spPr/>
        <p:txBody>
          <a:bodyPr/>
          <a:lstStyle/>
          <a:p>
            <a:fld id="{470CF53E-3DF7-45F1-A7BE-6F804033A15D}" type="slidenum">
              <a:rPr lang="ja-JP" altLang="en-US" smtClean="0"/>
              <a:pPr/>
              <a:t>15</a:t>
            </a:fld>
            <a:endParaRPr lang="ja-JP" altLang="en-US" dirty="0"/>
          </a:p>
        </p:txBody>
      </p:sp>
      <p:sp>
        <p:nvSpPr>
          <p:cNvPr id="5" name="テキスト ボックス 4"/>
          <p:cNvSpPr txBox="1"/>
          <p:nvPr/>
        </p:nvSpPr>
        <p:spPr>
          <a:xfrm>
            <a:off x="3877620" y="4533239"/>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a:t>
            </a:r>
            <a:r>
              <a:rPr kumimoji="1" lang="ja-JP" altLang="en-US" dirty="0">
                <a:latin typeface="MS PGothic" charset="-128"/>
                <a:ea typeface="MS PGothic" charset="-128"/>
                <a:cs typeface="MS PGothic" charset="-128"/>
              </a:rPr>
              <a:t>ホスト</a:t>
            </a:r>
          </a:p>
        </p:txBody>
      </p:sp>
      <p:sp>
        <p:nvSpPr>
          <p:cNvPr id="6" name="角丸四角形 5"/>
          <p:cNvSpPr/>
          <p:nvPr/>
        </p:nvSpPr>
        <p:spPr>
          <a:xfrm>
            <a:off x="3431227" y="4898181"/>
            <a:ext cx="2227869" cy="1224526"/>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7" name="正方形/長方形 6"/>
          <p:cNvSpPr/>
          <p:nvPr/>
        </p:nvSpPr>
        <p:spPr>
          <a:xfrm>
            <a:off x="3615437" y="5353306"/>
            <a:ext cx="1851126" cy="682107"/>
          </a:xfrm>
          <a:prstGeom prst="rect">
            <a:avLst/>
          </a:prstGeom>
          <a:solidFill>
            <a:srgbClr val="EEB5B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10" name="正方形/長方形 9"/>
          <p:cNvSpPr/>
          <p:nvPr/>
        </p:nvSpPr>
        <p:spPr>
          <a:xfrm>
            <a:off x="3615437" y="4986391"/>
            <a:ext cx="1835944" cy="306876"/>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a:t>
            </a:r>
            <a:r>
              <a:rPr kumimoji="1" lang="ja-JP" altLang="en-US" dirty="0">
                <a:solidFill>
                  <a:schemeClr val="tx1"/>
                </a:solidFill>
                <a:latin typeface="MS PGothic" charset="-128"/>
                <a:ea typeface="MS PGothic" charset="-128"/>
                <a:cs typeface="MS PGothic" charset="-128"/>
              </a:rPr>
              <a:t>本体</a:t>
            </a:r>
          </a:p>
        </p:txBody>
      </p:sp>
      <p:sp>
        <p:nvSpPr>
          <p:cNvPr id="11" name="テキスト ボックス 10"/>
          <p:cNvSpPr txBox="1"/>
          <p:nvPr/>
        </p:nvSpPr>
        <p:spPr>
          <a:xfrm>
            <a:off x="6789638" y="4533239"/>
            <a:ext cx="1189749"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サブ</a:t>
            </a:r>
            <a:r>
              <a:rPr kumimoji="1" lang="ja-JP" altLang="en-US" dirty="0">
                <a:latin typeface="MS PGothic" charset="-128"/>
                <a:ea typeface="MS PGothic" charset="-128"/>
                <a:cs typeface="MS PGothic" charset="-128"/>
              </a:rPr>
              <a:t>ホスト</a:t>
            </a:r>
          </a:p>
        </p:txBody>
      </p:sp>
      <p:sp>
        <p:nvSpPr>
          <p:cNvPr id="12" name="角丸四角形 11"/>
          <p:cNvSpPr/>
          <p:nvPr/>
        </p:nvSpPr>
        <p:spPr>
          <a:xfrm>
            <a:off x="6345718" y="4888180"/>
            <a:ext cx="2227869" cy="1224526"/>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13" name="正方形/長方形 12"/>
          <p:cNvSpPr/>
          <p:nvPr/>
        </p:nvSpPr>
        <p:spPr>
          <a:xfrm>
            <a:off x="6529928" y="5343305"/>
            <a:ext cx="1851126" cy="682107"/>
          </a:xfrm>
          <a:prstGeom prst="rect">
            <a:avLst/>
          </a:prstGeom>
          <a:solidFill>
            <a:srgbClr val="EEB5B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3" name="Content Placeholder 2">
            <a:extLst>
              <a:ext uri="{FF2B5EF4-FFF2-40B4-BE49-F238E27FC236}">
                <a16:creationId xmlns:a16="http://schemas.microsoft.com/office/drawing/2014/main" xmlns="" id="{F3AD08A0-B9B2-BA44-A76A-ED16CC5123BB}"/>
              </a:ext>
            </a:extLst>
          </p:cNvPr>
          <p:cNvSpPr>
            <a:spLocks noGrp="1"/>
          </p:cNvSpPr>
          <p:nvPr>
            <p:ph idx="1"/>
          </p:nvPr>
        </p:nvSpPr>
        <p:spPr/>
        <p:txBody>
          <a:bodyPr/>
          <a:lstStyle/>
          <a:p>
            <a:r>
              <a:rPr lang="ja-JP" altLang="en-US" dirty="0">
                <a:solidFill>
                  <a:schemeClr val="tx1"/>
                </a:solidFill>
              </a:rPr>
              <a:t>チェックポイントの取得中にリモートページングが発生しても過不足なく保存</a:t>
            </a:r>
            <a:endParaRPr lang="en-US" altLang="ja-JP" dirty="0">
              <a:solidFill>
                <a:schemeClr val="tx1"/>
              </a:solidFill>
            </a:endParaRPr>
          </a:p>
          <a:p>
            <a:pPr lvl="1"/>
            <a:r>
              <a:rPr lang="ja-JP" altLang="en-US" dirty="0">
                <a:solidFill>
                  <a:schemeClr val="tx1"/>
                </a:solidFill>
              </a:rPr>
              <a:t>ページインが発生した場合</a:t>
            </a:r>
            <a:endParaRPr lang="en-US" altLang="ja-JP" dirty="0">
              <a:solidFill>
                <a:schemeClr val="tx1"/>
              </a:solidFill>
            </a:endParaRPr>
          </a:p>
          <a:p>
            <a:pPr lvl="2"/>
            <a:r>
              <a:rPr lang="ja-JP" altLang="en-US" dirty="0">
                <a:solidFill>
                  <a:schemeClr val="tx1"/>
                </a:solidFill>
              </a:rPr>
              <a:t>メモリファイルの対応するオフセットの場所に保存</a:t>
            </a:r>
            <a:endParaRPr lang="en-US" altLang="ja-JP" dirty="0">
              <a:solidFill>
                <a:schemeClr val="tx1"/>
              </a:solidFill>
            </a:endParaRPr>
          </a:p>
          <a:p>
            <a:pPr lvl="2"/>
            <a:r>
              <a:rPr lang="ja-JP" altLang="en-US" dirty="0">
                <a:solidFill>
                  <a:schemeClr val="tx1"/>
                </a:solidFill>
              </a:rPr>
              <a:t>ページ配置ファイルも更新</a:t>
            </a:r>
            <a:endParaRPr lang="en-US" altLang="ja-JP" dirty="0">
              <a:solidFill>
                <a:schemeClr val="tx1"/>
              </a:solidFill>
            </a:endParaRPr>
          </a:p>
          <a:p>
            <a:pPr lvl="1"/>
            <a:r>
              <a:rPr lang="ja-JP" altLang="en-US" dirty="0">
                <a:solidFill>
                  <a:schemeClr val="tx1"/>
                </a:solidFill>
              </a:rPr>
              <a:t>ページアウトが発生した場合</a:t>
            </a:r>
            <a:endParaRPr lang="en-US" altLang="ja-JP" dirty="0">
              <a:solidFill>
                <a:schemeClr val="tx1"/>
              </a:solidFill>
            </a:endParaRPr>
          </a:p>
          <a:p>
            <a:pPr lvl="2"/>
            <a:r>
              <a:rPr lang="ja-JP" altLang="en-US" dirty="0">
                <a:solidFill>
                  <a:schemeClr val="tx1"/>
                </a:solidFill>
              </a:rPr>
              <a:t>対応するブロックをホールにする</a:t>
            </a:r>
            <a:endParaRPr lang="en-US" dirty="0">
              <a:solidFill>
                <a:schemeClr val="tx1"/>
              </a:solidFill>
            </a:endParaRPr>
          </a:p>
        </p:txBody>
      </p:sp>
      <p:sp>
        <p:nvSpPr>
          <p:cNvPr id="23" name="フローチャート: カード 16">
            <a:extLst>
              <a:ext uri="{FF2B5EF4-FFF2-40B4-BE49-F238E27FC236}">
                <a16:creationId xmlns:a16="http://schemas.microsoft.com/office/drawing/2014/main" xmlns="" id="{8FC75DEE-9F91-8349-A1DD-798B17B93318}"/>
              </a:ext>
            </a:extLst>
          </p:cNvPr>
          <p:cNvSpPr/>
          <p:nvPr/>
        </p:nvSpPr>
        <p:spPr>
          <a:xfrm>
            <a:off x="1268943" y="4986391"/>
            <a:ext cx="1559103" cy="1239996"/>
          </a:xfrm>
          <a:prstGeom prst="flowChartPunchedCard">
            <a:avLst/>
          </a:prstGeom>
          <a:solidFill>
            <a:srgbClr val="FFAB8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S PGothic" charset="-128"/>
              <a:ea typeface="MS PGothic" charset="-128"/>
              <a:cs typeface="MS PGothic" charset="-128"/>
            </a:endParaRPr>
          </a:p>
        </p:txBody>
      </p:sp>
      <p:sp>
        <p:nvSpPr>
          <p:cNvPr id="24" name="テキスト ボックス 18">
            <a:extLst>
              <a:ext uri="{FF2B5EF4-FFF2-40B4-BE49-F238E27FC236}">
                <a16:creationId xmlns:a16="http://schemas.microsoft.com/office/drawing/2014/main" xmlns="" id="{F9B2A740-6D01-4D4F-8C99-EF950D8BF3B8}"/>
              </a:ext>
            </a:extLst>
          </p:cNvPr>
          <p:cNvSpPr txBox="1"/>
          <p:nvPr/>
        </p:nvSpPr>
        <p:spPr>
          <a:xfrm>
            <a:off x="1393415" y="5065743"/>
            <a:ext cx="1366080" cy="338554"/>
          </a:xfrm>
          <a:prstGeom prst="rect">
            <a:avLst/>
          </a:prstGeom>
          <a:noFill/>
        </p:spPr>
        <p:txBody>
          <a:bodyPr wrap="none" rtlCol="0">
            <a:spAutoFit/>
          </a:bodyPr>
          <a:lstStyle/>
          <a:p>
            <a:pPr algn="ctr"/>
            <a:r>
              <a:rPr lang="ja-JP" altLang="en-US" sz="1600">
                <a:latin typeface="MS PGothic" charset="-128"/>
                <a:ea typeface="MS PGothic" charset="-128"/>
                <a:cs typeface="MS PGothic" charset="-128"/>
              </a:rPr>
              <a:t>メモリファイル</a:t>
            </a:r>
            <a:endParaRPr kumimoji="1" lang="ja-JP" altLang="en-US" sz="1600" dirty="0">
              <a:latin typeface="MS PGothic" charset="-128"/>
              <a:ea typeface="MS PGothic" charset="-128"/>
              <a:cs typeface="MS PGothic" charset="-128"/>
            </a:endParaRPr>
          </a:p>
        </p:txBody>
      </p:sp>
      <p:graphicFrame>
        <p:nvGraphicFramePr>
          <p:cNvPr id="28" name="表 27"/>
          <p:cNvGraphicFramePr>
            <a:graphicFrameLocks noGrp="1"/>
          </p:cNvGraphicFramePr>
          <p:nvPr>
            <p:extLst>
              <p:ext uri="{D42A27DB-BD31-4B8C-83A1-F6EECF244321}">
                <p14:modId xmlns:p14="http://schemas.microsoft.com/office/powerpoint/2010/main" val="90518759"/>
              </p:ext>
            </p:extLst>
          </p:nvPr>
        </p:nvGraphicFramePr>
        <p:xfrm>
          <a:off x="1393200" y="5767200"/>
          <a:ext cx="1065052" cy="365760"/>
        </p:xfrm>
        <a:graphic>
          <a:graphicData uri="http://schemas.openxmlformats.org/drawingml/2006/table">
            <a:tbl>
              <a:tblPr firstRow="1" bandRow="1">
                <a:tableStyleId>{5C22544A-7EE6-4342-B048-85BDC9FD1C3A}</a:tableStyleId>
              </a:tblPr>
              <a:tblGrid>
                <a:gridCol w="266263">
                  <a:extLst>
                    <a:ext uri="{9D8B030D-6E8A-4147-A177-3AD203B41FA5}">
                      <a16:colId xmlns:a16="http://schemas.microsoft.com/office/drawing/2014/main" xmlns="" val="20000"/>
                    </a:ext>
                  </a:extLst>
                </a:gridCol>
                <a:gridCol w="266263">
                  <a:extLst>
                    <a:ext uri="{9D8B030D-6E8A-4147-A177-3AD203B41FA5}">
                      <a16:colId xmlns:a16="http://schemas.microsoft.com/office/drawing/2014/main" xmlns="" val="20001"/>
                    </a:ext>
                  </a:extLst>
                </a:gridCol>
                <a:gridCol w="266263">
                  <a:extLst>
                    <a:ext uri="{9D8B030D-6E8A-4147-A177-3AD203B41FA5}">
                      <a16:colId xmlns:a16="http://schemas.microsoft.com/office/drawing/2014/main" xmlns="" val="20002"/>
                    </a:ext>
                  </a:extLst>
                </a:gridCol>
                <a:gridCol w="266263">
                  <a:extLst>
                    <a:ext uri="{9D8B030D-6E8A-4147-A177-3AD203B41FA5}">
                      <a16:colId xmlns:a16="http://schemas.microsoft.com/office/drawing/2014/main" xmlns="" val="20003"/>
                    </a:ext>
                  </a:extLst>
                </a:gridCol>
              </a:tblGrid>
              <a:tr h="36576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extLst>
                  <a:ext uri="{0D108BD9-81ED-4DB2-BD59-A6C34878D82A}">
                    <a16:rowId xmlns:a16="http://schemas.microsoft.com/office/drawing/2014/main" xmlns="" val="10000"/>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96800969"/>
              </p:ext>
            </p:extLst>
          </p:nvPr>
        </p:nvGraphicFramePr>
        <p:xfrm>
          <a:off x="1393414" y="5404968"/>
          <a:ext cx="1065053" cy="365760"/>
        </p:xfrm>
        <a:graphic>
          <a:graphicData uri="http://schemas.openxmlformats.org/drawingml/2006/table">
            <a:tbl>
              <a:tblPr firstRow="1" bandRow="1">
                <a:tableStyleId>{5C22544A-7EE6-4342-B048-85BDC9FD1C3A}</a:tableStyleId>
              </a:tblPr>
              <a:tblGrid>
                <a:gridCol w="234671">
                  <a:extLst>
                    <a:ext uri="{9D8B030D-6E8A-4147-A177-3AD203B41FA5}">
                      <a16:colId xmlns:a16="http://schemas.microsoft.com/office/drawing/2014/main" xmlns="" val="20000"/>
                    </a:ext>
                  </a:extLst>
                </a:gridCol>
                <a:gridCol w="276794">
                  <a:extLst>
                    <a:ext uri="{9D8B030D-6E8A-4147-A177-3AD203B41FA5}">
                      <a16:colId xmlns:a16="http://schemas.microsoft.com/office/drawing/2014/main" xmlns="" val="20001"/>
                    </a:ext>
                  </a:extLst>
                </a:gridCol>
                <a:gridCol w="276794">
                  <a:extLst>
                    <a:ext uri="{9D8B030D-6E8A-4147-A177-3AD203B41FA5}">
                      <a16:colId xmlns:a16="http://schemas.microsoft.com/office/drawing/2014/main" xmlns="" val="20002"/>
                    </a:ext>
                  </a:extLst>
                </a:gridCol>
                <a:gridCol w="276794">
                  <a:extLst>
                    <a:ext uri="{9D8B030D-6E8A-4147-A177-3AD203B41FA5}">
                      <a16:colId xmlns:a16="http://schemas.microsoft.com/office/drawing/2014/main" xmlns="" val="20003"/>
                    </a:ext>
                  </a:extLst>
                </a:gridCol>
              </a:tblGrid>
              <a:tr h="265677">
                <a:tc>
                  <a:txBody>
                    <a:bodyPr/>
                    <a:lstStyle/>
                    <a:p>
                      <a:r>
                        <a:rPr kumimoji="1" lang="en-US" altLang="ja-JP" sz="1800" b="0" dirty="0">
                          <a:solidFill>
                            <a:schemeClr val="tx1"/>
                          </a:solidFill>
                          <a:latin typeface="MS PGothic" charset="-128"/>
                          <a:ea typeface="MS PGothic" charset="-128"/>
                          <a:cs typeface="MS PGothic" charset="-128"/>
                        </a:rPr>
                        <a:t>0</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2</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3</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sp>
        <p:nvSpPr>
          <p:cNvPr id="30" name="テキスト ボックス 29"/>
          <p:cNvSpPr txBox="1"/>
          <p:nvPr/>
        </p:nvSpPr>
        <p:spPr>
          <a:xfrm>
            <a:off x="2442621" y="5747004"/>
            <a:ext cx="415498" cy="369332"/>
          </a:xfrm>
          <a:prstGeom prst="rect">
            <a:avLst/>
          </a:prstGeom>
          <a:noFill/>
        </p:spPr>
        <p:txBody>
          <a:bodyPr wrap="none" rtlCol="0">
            <a:spAutoFit/>
          </a:bodyPr>
          <a:lstStyle/>
          <a:p>
            <a:r>
              <a:rPr kumimoji="1" lang="mr-IN" altLang="ja-JP" dirty="0">
                <a:latin typeface="MS PGothic" charset="-128"/>
                <a:ea typeface="MS PGothic" charset="-128"/>
                <a:cs typeface="MS PGothic" charset="-128"/>
              </a:rPr>
              <a:t>…</a:t>
            </a:r>
            <a:endParaRPr kumimoji="1" lang="ja-JP" altLang="en-US" dirty="0">
              <a:latin typeface="MS PGothic" charset="-128"/>
              <a:ea typeface="MS PGothic" charset="-128"/>
              <a:cs typeface="MS PGothic" charset="-128"/>
            </a:endParaRPr>
          </a:p>
        </p:txBody>
      </p:sp>
      <p:sp>
        <p:nvSpPr>
          <p:cNvPr id="32" name="右矢印 38"/>
          <p:cNvSpPr/>
          <p:nvPr/>
        </p:nvSpPr>
        <p:spPr>
          <a:xfrm rot="10800000">
            <a:off x="5384021" y="5307621"/>
            <a:ext cx="1098583" cy="433660"/>
          </a:xfrm>
          <a:prstGeom prst="rightArrow">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33" name="右矢印 38"/>
          <p:cNvSpPr/>
          <p:nvPr/>
        </p:nvSpPr>
        <p:spPr>
          <a:xfrm>
            <a:off x="5532805" y="5675221"/>
            <a:ext cx="1087987" cy="407320"/>
          </a:xfrm>
          <a:prstGeom prst="rightArrow">
            <a:avLst>
              <a:gd name="adj1" fmla="val 50000"/>
              <a:gd name="adj2" fmla="val 64436"/>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34" name="TextBox 17">
            <a:extLst>
              <a:ext uri="{FF2B5EF4-FFF2-40B4-BE49-F238E27FC236}">
                <a16:creationId xmlns:a16="http://schemas.microsoft.com/office/drawing/2014/main" xmlns="" id="{491B9851-658D-5C4A-ABC5-681C4B892ABF}"/>
              </a:ext>
            </a:extLst>
          </p:cNvPr>
          <p:cNvSpPr txBox="1"/>
          <p:nvPr/>
        </p:nvSpPr>
        <p:spPr>
          <a:xfrm>
            <a:off x="5384022" y="4652923"/>
            <a:ext cx="1269583" cy="369332"/>
          </a:xfrm>
          <a:prstGeom prst="rect">
            <a:avLst/>
          </a:prstGeom>
          <a:noFill/>
        </p:spPr>
        <p:txBody>
          <a:bodyPr wrap="square" rtlCol="0">
            <a:spAutoFit/>
          </a:bodyPr>
          <a:lstStyle/>
          <a:p>
            <a:r>
              <a:rPr lang="ja-JP" altLang="en-US" dirty="0">
                <a:latin typeface="MS PGothic" panose="020B0600070205080204" pitchFamily="34" charset="-128"/>
                <a:ea typeface="MS PGothic" panose="020B0600070205080204" pitchFamily="34" charset="-128"/>
              </a:rPr>
              <a:t>ページイン</a:t>
            </a:r>
            <a:endParaRPr lang="en-US" dirty="0">
              <a:latin typeface="MS PGothic" panose="020B0600070205080204" pitchFamily="34" charset="-128"/>
              <a:ea typeface="MS PGothic" panose="020B0600070205080204" pitchFamily="34" charset="-128"/>
            </a:endParaRPr>
          </a:p>
        </p:txBody>
      </p:sp>
      <p:sp>
        <p:nvSpPr>
          <p:cNvPr id="35" name="TextBox 18">
            <a:extLst>
              <a:ext uri="{FF2B5EF4-FFF2-40B4-BE49-F238E27FC236}">
                <a16:creationId xmlns:a16="http://schemas.microsoft.com/office/drawing/2014/main" xmlns="" id="{F13CABE7-A982-0F48-A727-22430537F638}"/>
              </a:ext>
            </a:extLst>
          </p:cNvPr>
          <p:cNvSpPr txBox="1"/>
          <p:nvPr/>
        </p:nvSpPr>
        <p:spPr>
          <a:xfrm>
            <a:off x="5274822" y="6063197"/>
            <a:ext cx="1514816" cy="369332"/>
          </a:xfrm>
          <a:prstGeom prst="rect">
            <a:avLst/>
          </a:prstGeom>
          <a:noFill/>
        </p:spPr>
        <p:txBody>
          <a:bodyPr wrap="square" rtlCol="0">
            <a:spAutoFit/>
          </a:bodyPr>
          <a:lstStyle/>
          <a:p>
            <a:r>
              <a:rPr lang="ja-JP" altLang="en-US" dirty="0">
                <a:latin typeface="MS PGothic" panose="020B0600070205080204" pitchFamily="34" charset="-128"/>
                <a:ea typeface="MS PGothic" panose="020B0600070205080204" pitchFamily="34" charset="-128"/>
              </a:rPr>
              <a:t>ページアウト</a:t>
            </a:r>
            <a:endParaRPr lang="en-US" dirty="0">
              <a:latin typeface="MS PGothic" panose="020B0600070205080204" pitchFamily="34" charset="-128"/>
              <a:ea typeface="MS PGothic" panose="020B0600070205080204" pitchFamily="34"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930360437"/>
              </p:ext>
            </p:extLst>
          </p:nvPr>
        </p:nvGraphicFramePr>
        <p:xfrm>
          <a:off x="1393200" y="5767200"/>
          <a:ext cx="1065052" cy="365760"/>
        </p:xfrm>
        <a:graphic>
          <a:graphicData uri="http://schemas.openxmlformats.org/drawingml/2006/table">
            <a:tbl>
              <a:tblPr firstRow="1" bandRow="1">
                <a:tableStyleId>{5C22544A-7EE6-4342-B048-85BDC9FD1C3A}</a:tableStyleId>
              </a:tblPr>
              <a:tblGrid>
                <a:gridCol w="266263">
                  <a:extLst>
                    <a:ext uri="{9D8B030D-6E8A-4147-A177-3AD203B41FA5}">
                      <a16:colId xmlns:a16="http://schemas.microsoft.com/office/drawing/2014/main" xmlns="" val="20000"/>
                    </a:ext>
                  </a:extLst>
                </a:gridCol>
                <a:gridCol w="266263">
                  <a:extLst>
                    <a:ext uri="{9D8B030D-6E8A-4147-A177-3AD203B41FA5}">
                      <a16:colId xmlns:a16="http://schemas.microsoft.com/office/drawing/2014/main" xmlns="" val="20001"/>
                    </a:ext>
                  </a:extLst>
                </a:gridCol>
                <a:gridCol w="266263">
                  <a:extLst>
                    <a:ext uri="{9D8B030D-6E8A-4147-A177-3AD203B41FA5}">
                      <a16:colId xmlns:a16="http://schemas.microsoft.com/office/drawing/2014/main" xmlns="" val="20002"/>
                    </a:ext>
                  </a:extLst>
                </a:gridCol>
                <a:gridCol w="266263">
                  <a:extLst>
                    <a:ext uri="{9D8B030D-6E8A-4147-A177-3AD203B41FA5}">
                      <a16:colId xmlns:a16="http://schemas.microsoft.com/office/drawing/2014/main" xmlns="" val="20003"/>
                    </a:ext>
                  </a:extLst>
                </a:gridCol>
              </a:tblGrid>
              <a:tr h="36576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extLst>
                  <a:ext uri="{0D108BD9-81ED-4DB2-BD59-A6C34878D82A}">
                    <a16:rowId xmlns:a16="http://schemas.microsoft.com/office/drawing/2014/main" xmlns="" val="10000"/>
                  </a:ext>
                </a:extLst>
              </a:tr>
            </a:tbl>
          </a:graphicData>
        </a:graphic>
      </p:graphicFrame>
      <p:sp>
        <p:nvSpPr>
          <p:cNvPr id="31" name="1 つの角を切り取った四角形 39">
            <a:extLst>
              <a:ext uri="{FF2B5EF4-FFF2-40B4-BE49-F238E27FC236}">
                <a16:creationId xmlns:a16="http://schemas.microsoft.com/office/drawing/2014/main" xmlns="" id="{24912F15-529C-8642-9201-BA20F9CECDB5}"/>
              </a:ext>
            </a:extLst>
          </p:cNvPr>
          <p:cNvSpPr/>
          <p:nvPr/>
        </p:nvSpPr>
        <p:spPr>
          <a:xfrm>
            <a:off x="6596171" y="5417739"/>
            <a:ext cx="327679" cy="395593"/>
          </a:xfrm>
          <a:prstGeom prst="snip1Rect">
            <a:avLst/>
          </a:prstGeom>
          <a:solidFill>
            <a:schemeClr val="accent5">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bg1"/>
                </a:solidFill>
                <a:latin typeface="MS PGothic" charset="-128"/>
                <a:ea typeface="MS PGothic" charset="-128"/>
                <a:cs typeface="MS PGothic" charset="-128"/>
              </a:rPr>
              <a:t>1</a:t>
            </a:r>
            <a:endParaRPr kumimoji="1" lang="ja-JP" altLang="en-US" dirty="0">
              <a:solidFill>
                <a:schemeClr val="bg1"/>
              </a:solidFill>
              <a:latin typeface="MS PGothic" charset="-128"/>
              <a:ea typeface="MS PGothic" charset="-128"/>
              <a:cs typeface="MS PGothic" charset="-128"/>
            </a:endParaRPr>
          </a:p>
        </p:txBody>
      </p:sp>
      <p:sp>
        <p:nvSpPr>
          <p:cNvPr id="37" name="1 つの角を切り取った四角形 38">
            <a:extLst>
              <a:ext uri="{FF2B5EF4-FFF2-40B4-BE49-F238E27FC236}">
                <a16:creationId xmlns:a16="http://schemas.microsoft.com/office/drawing/2014/main" xmlns="" id="{D614B31B-1F38-8F44-A1F1-D41FF5A489C8}"/>
              </a:ext>
            </a:extLst>
          </p:cNvPr>
          <p:cNvSpPr/>
          <p:nvPr/>
        </p:nvSpPr>
        <p:spPr>
          <a:xfrm>
            <a:off x="5049062" y="5603200"/>
            <a:ext cx="326284" cy="371359"/>
          </a:xfrm>
          <a:prstGeom prst="snip1Rect">
            <a:avLst/>
          </a:prstGeom>
          <a:solidFill>
            <a:schemeClr val="accent6">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bg1"/>
                </a:solidFill>
                <a:latin typeface="MS PGothic" charset="-128"/>
                <a:ea typeface="MS PGothic" charset="-128"/>
                <a:cs typeface="MS PGothic" charset="-128"/>
              </a:rPr>
              <a:t>3</a:t>
            </a:r>
            <a:endParaRPr kumimoji="1" lang="ja-JP" altLang="en-US" dirty="0">
              <a:solidFill>
                <a:schemeClr val="bg1"/>
              </a:solidFill>
              <a:latin typeface="MS PGothic" charset="-128"/>
              <a:ea typeface="MS PGothic" charset="-128"/>
              <a:cs typeface="MS PGothic" charset="-128"/>
            </a:endParaRPr>
          </a:p>
        </p:txBody>
      </p:sp>
      <p:sp>
        <p:nvSpPr>
          <p:cNvPr id="38" name="右矢印 38">
            <a:extLst>
              <a:ext uri="{FF2B5EF4-FFF2-40B4-BE49-F238E27FC236}">
                <a16:creationId xmlns:a16="http://schemas.microsoft.com/office/drawing/2014/main" xmlns="" id="{63711208-CC41-5944-BFF0-2FB566A6AEF2}"/>
              </a:ext>
            </a:extLst>
          </p:cNvPr>
          <p:cNvSpPr/>
          <p:nvPr/>
        </p:nvSpPr>
        <p:spPr>
          <a:xfrm flipH="1">
            <a:off x="2730421" y="5449745"/>
            <a:ext cx="762191" cy="498916"/>
          </a:xfrm>
          <a:prstGeom prst="rightArrow">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9" name="TextBox 36">
            <a:extLst>
              <a:ext uri="{FF2B5EF4-FFF2-40B4-BE49-F238E27FC236}">
                <a16:creationId xmlns:a16="http://schemas.microsoft.com/office/drawing/2014/main" xmlns="" id="{43C48682-2FD5-754A-8064-2B932BA2D9DB}"/>
              </a:ext>
            </a:extLst>
          </p:cNvPr>
          <p:cNvSpPr txBox="1"/>
          <p:nvPr/>
        </p:nvSpPr>
        <p:spPr>
          <a:xfrm>
            <a:off x="2848191" y="5124295"/>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126464375"/>
              </p:ext>
            </p:extLst>
          </p:nvPr>
        </p:nvGraphicFramePr>
        <p:xfrm>
          <a:off x="1393200" y="5767200"/>
          <a:ext cx="1065052" cy="365760"/>
        </p:xfrm>
        <a:graphic>
          <a:graphicData uri="http://schemas.openxmlformats.org/drawingml/2006/table">
            <a:tbl>
              <a:tblPr firstRow="1" bandRow="1">
                <a:tableStyleId>{5C22544A-7EE6-4342-B048-85BDC9FD1C3A}</a:tableStyleId>
              </a:tblPr>
              <a:tblGrid>
                <a:gridCol w="266263">
                  <a:extLst>
                    <a:ext uri="{9D8B030D-6E8A-4147-A177-3AD203B41FA5}">
                      <a16:colId xmlns:a16="http://schemas.microsoft.com/office/drawing/2014/main" xmlns="" val="20000"/>
                    </a:ext>
                  </a:extLst>
                </a:gridCol>
                <a:gridCol w="266263">
                  <a:extLst>
                    <a:ext uri="{9D8B030D-6E8A-4147-A177-3AD203B41FA5}">
                      <a16:colId xmlns:a16="http://schemas.microsoft.com/office/drawing/2014/main" xmlns="" val="20001"/>
                    </a:ext>
                  </a:extLst>
                </a:gridCol>
                <a:gridCol w="266263">
                  <a:extLst>
                    <a:ext uri="{9D8B030D-6E8A-4147-A177-3AD203B41FA5}">
                      <a16:colId xmlns:a16="http://schemas.microsoft.com/office/drawing/2014/main" xmlns="" val="20002"/>
                    </a:ext>
                  </a:extLst>
                </a:gridCol>
                <a:gridCol w="266263">
                  <a:extLst>
                    <a:ext uri="{9D8B030D-6E8A-4147-A177-3AD203B41FA5}">
                      <a16:colId xmlns:a16="http://schemas.microsoft.com/office/drawing/2014/main" xmlns="" val="20003"/>
                    </a:ext>
                  </a:extLst>
                </a:gridCol>
              </a:tblGrid>
              <a:tr h="36576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3802409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4.72222E-6 1.48148E-6 L -0.17014 -0.00347 " pathEditMode="relative" rAng="0" ptsTypes="AA">
                                      <p:cBhvr>
                                        <p:cTn id="6" dur="1000" fill="hold"/>
                                        <p:tgtEl>
                                          <p:spTgt spid="31"/>
                                        </p:tgtEl>
                                        <p:attrNameLst>
                                          <p:attrName>ppt_x</p:attrName>
                                          <p:attrName>ppt_y</p:attrName>
                                        </p:attrNameLst>
                                      </p:cBhvr>
                                      <p:rCtr x="-8681" y="-162"/>
                                    </p:animMotion>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nodeType="clickEffect">
                                  <p:stCondLst>
                                    <p:cond delay="0"/>
                                  </p:stCondLst>
                                  <p:childTnLst>
                                    <p:animEffect transition="out" filter="fade">
                                      <p:cBhvr>
                                        <p:cTn id="10" dur="500"/>
                                        <p:tgtEl>
                                          <p:spTgt spid="28"/>
                                        </p:tgtEl>
                                      </p:cBhvr>
                                    </p:animEffect>
                                    <p:set>
                                      <p:cBhvr>
                                        <p:cTn id="11" dur="1" fill="hold">
                                          <p:stCondLst>
                                            <p:cond delay="499"/>
                                          </p:stCondLst>
                                        </p:cTn>
                                        <p:tgtEl>
                                          <p:spTgt spid="28"/>
                                        </p:tgtEl>
                                        <p:attrNameLst>
                                          <p:attrName>style.visibility</p:attrName>
                                        </p:attrNameLst>
                                      </p:cBhvr>
                                      <p:to>
                                        <p:strVal val="hidden"/>
                                      </p:to>
                                    </p:set>
                                  </p:childTnLst>
                                </p:cTn>
                              </p:par>
                              <p:par>
                                <p:cTn id="12" presetID="10" presetClass="entr" presetSubtype="0" fill="hold" nodeType="withEffect">
                                  <p:stCondLst>
                                    <p:cond delay="0"/>
                                  </p:stCondLst>
                                  <p:childTnLst>
                                    <p:set>
                                      <p:cBhvr>
                                        <p:cTn id="13" dur="1" fill="hold">
                                          <p:stCondLst>
                                            <p:cond delay="0"/>
                                          </p:stCondLst>
                                        </p:cTn>
                                        <p:tgtEl>
                                          <p:spTgt spid="36"/>
                                        </p:tgtEl>
                                        <p:attrNameLst>
                                          <p:attrName>style.visibility</p:attrName>
                                        </p:attrNameLst>
                                      </p:cBhvr>
                                      <p:to>
                                        <p:strVal val="visible"/>
                                      </p:to>
                                    </p:set>
                                    <p:animEffect transition="in" filter="fade">
                                      <p:cBhvr>
                                        <p:cTn id="14" dur="500"/>
                                        <p:tgtEl>
                                          <p:spTgt spid="36"/>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1" nodeType="click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fade">
                                      <p:cBhvr>
                                        <p:cTn id="19" dur="500"/>
                                        <p:tgtEl>
                                          <p:spTgt spid="37"/>
                                        </p:tgtEl>
                                      </p:cBhvr>
                                    </p:animEffect>
                                  </p:childTnLst>
                                </p:cTn>
                              </p:par>
                              <p:par>
                                <p:cTn id="20" presetID="10" presetClass="exit" presetSubtype="0" fill="hold" grpId="1" nodeType="withEffect">
                                  <p:stCondLst>
                                    <p:cond delay="0"/>
                                  </p:stCondLst>
                                  <p:childTnLst>
                                    <p:animEffect transition="out" filter="fade">
                                      <p:cBhvr>
                                        <p:cTn id="21" dur="500"/>
                                        <p:tgtEl>
                                          <p:spTgt spid="31"/>
                                        </p:tgtEl>
                                      </p:cBhvr>
                                    </p:animEffect>
                                    <p:set>
                                      <p:cBhvr>
                                        <p:cTn id="22" dur="1" fill="hold">
                                          <p:stCondLst>
                                            <p:cond delay="499"/>
                                          </p:stCondLst>
                                        </p:cTn>
                                        <p:tgtEl>
                                          <p:spTgt spid="31"/>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0" presetClass="path" presetSubtype="0" accel="50000" decel="50000" fill="hold" grpId="0" nodeType="clickEffect">
                                  <p:stCondLst>
                                    <p:cond delay="0"/>
                                  </p:stCondLst>
                                  <p:childTnLst>
                                    <p:animMotion origin="layout" path="M 4.72222E-6 -2.96296E-6 L 0.1684 -2.96296E-6 " pathEditMode="relative" rAng="0" ptsTypes="AA">
                                      <p:cBhvr>
                                        <p:cTn id="26" dur="1000" fill="hold"/>
                                        <p:tgtEl>
                                          <p:spTgt spid="37"/>
                                        </p:tgtEl>
                                        <p:attrNameLst>
                                          <p:attrName>ppt_x</p:attrName>
                                          <p:attrName>ppt_y</p:attrName>
                                        </p:attrNameLst>
                                      </p:cBhvr>
                                      <p:rCtr x="8420" y="0"/>
                                    </p:animMotion>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40"/>
                                        </p:tgtEl>
                                        <p:attrNameLst>
                                          <p:attrName>style.visibility</p:attrName>
                                        </p:attrNameLst>
                                      </p:cBhvr>
                                      <p:to>
                                        <p:strVal val="visible"/>
                                      </p:to>
                                    </p:set>
                                    <p:animEffect transition="in" filter="fade">
                                      <p:cBhvr>
                                        <p:cTn id="31"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1" grpId="1" animBg="1"/>
      <p:bldP spid="37" grpId="0" animBg="1"/>
      <p:bldP spid="37"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ja-JP" altLang="en-US" dirty="0"/>
              <a:t>サブホストでのチェックポイント</a:t>
            </a:r>
            <a:r>
              <a:rPr lang="en-US" altLang="ja-JP" dirty="0"/>
              <a:t> </a:t>
            </a:r>
            <a:endParaRPr lang="ja-JP" altLang="en-US" dirty="0"/>
          </a:p>
        </p:txBody>
      </p:sp>
      <p:sp>
        <p:nvSpPr>
          <p:cNvPr id="6" name="コンテンツ プレースホルダー 5"/>
          <p:cNvSpPr>
            <a:spLocks noGrp="1"/>
          </p:cNvSpPr>
          <p:nvPr>
            <p:ph idx="1"/>
          </p:nvPr>
        </p:nvSpPr>
        <p:spPr>
          <a:xfrm>
            <a:off x="855410" y="1371600"/>
            <a:ext cx="7875637" cy="3103878"/>
          </a:xfrm>
        </p:spPr>
        <p:txBody>
          <a:bodyPr>
            <a:normAutofit/>
          </a:bodyPr>
          <a:lstStyle/>
          <a:p>
            <a:r>
              <a:rPr lang="ja-JP" altLang="en-US" dirty="0">
                <a:solidFill>
                  <a:schemeClr val="tx1"/>
                </a:solidFill>
              </a:rPr>
              <a:t>メインホストからコマンドを受信すると、ページ・サブテーブルに基づいてメモリを保存</a:t>
            </a:r>
            <a:endParaRPr lang="en-US" altLang="ja-JP" dirty="0">
              <a:solidFill>
                <a:schemeClr val="tx1"/>
              </a:solidFill>
            </a:endParaRPr>
          </a:p>
          <a:p>
            <a:pPr lvl="1"/>
            <a:r>
              <a:rPr lang="ja-JP" altLang="en-US" dirty="0">
                <a:solidFill>
                  <a:schemeClr val="tx1"/>
                </a:solidFill>
              </a:rPr>
              <a:t>メインホストと同様にメモリファイルを作成</a:t>
            </a:r>
            <a:endParaRPr lang="en-US" altLang="ja-JP" dirty="0">
              <a:solidFill>
                <a:schemeClr val="tx1"/>
              </a:solidFill>
            </a:endParaRPr>
          </a:p>
          <a:p>
            <a:r>
              <a:rPr lang="ja-JP" altLang="en-US" dirty="0">
                <a:solidFill>
                  <a:schemeClr val="tx1"/>
                </a:solidFill>
              </a:rPr>
              <a:t>リモートページング発生時にメモリファイルを更新</a:t>
            </a:r>
            <a:endParaRPr lang="en-US" altLang="ja-JP" dirty="0">
              <a:solidFill>
                <a:schemeClr val="tx1"/>
              </a:solidFill>
            </a:endParaRPr>
          </a:p>
          <a:p>
            <a:pPr lvl="1"/>
            <a:r>
              <a:rPr lang="ja-JP" altLang="en-US" dirty="0">
                <a:solidFill>
                  <a:schemeClr val="tx1"/>
                </a:solidFill>
              </a:rPr>
              <a:t>ページイン時に対応するブロックをホールにする</a:t>
            </a:r>
            <a:endParaRPr lang="en-US" altLang="ja-JP" dirty="0">
              <a:solidFill>
                <a:schemeClr val="tx1"/>
              </a:solidFill>
            </a:endParaRPr>
          </a:p>
          <a:p>
            <a:pPr lvl="1"/>
            <a:r>
              <a:rPr lang="ja-JP" altLang="en-US" dirty="0">
                <a:solidFill>
                  <a:schemeClr val="tx1"/>
                </a:solidFill>
              </a:rPr>
              <a:t>ページアウト時にメモリデータを保存</a:t>
            </a:r>
            <a:endParaRPr lang="en-US" altLang="ja-JP" dirty="0">
              <a:solidFill>
                <a:schemeClr val="tx1"/>
              </a:solidFill>
            </a:endParaRPr>
          </a:p>
        </p:txBody>
      </p:sp>
      <p:sp>
        <p:nvSpPr>
          <p:cNvPr id="4" name="Slide Number Placeholder 3"/>
          <p:cNvSpPr>
            <a:spLocks noGrp="1"/>
          </p:cNvSpPr>
          <p:nvPr>
            <p:ph type="sldNum" sz="quarter" idx="12"/>
          </p:nvPr>
        </p:nvSpPr>
        <p:spPr/>
        <p:txBody>
          <a:bodyPr/>
          <a:lstStyle/>
          <a:p>
            <a:fld id="{470CF53E-3DF7-45F1-A7BE-6F804033A15D}" type="slidenum">
              <a:rPr lang="ja-JP" altLang="en-US" smtClean="0"/>
              <a:pPr/>
              <a:t>16</a:t>
            </a:fld>
            <a:endParaRPr lang="ja-JP" altLang="en-US" dirty="0"/>
          </a:p>
        </p:txBody>
      </p:sp>
      <p:sp>
        <p:nvSpPr>
          <p:cNvPr id="28" name="テキスト ボックス 27"/>
          <p:cNvSpPr txBox="1"/>
          <p:nvPr/>
        </p:nvSpPr>
        <p:spPr>
          <a:xfrm>
            <a:off x="1013480" y="4206517"/>
            <a:ext cx="1189749" cy="369332"/>
          </a:xfrm>
          <a:prstGeom prst="rect">
            <a:avLst/>
          </a:prstGeom>
          <a:noFill/>
        </p:spPr>
        <p:txBody>
          <a:bodyPr wrap="none" rtlCol="0">
            <a:spAutoFit/>
          </a:bodyPr>
          <a:lstStyle/>
          <a:p>
            <a:r>
              <a:rPr lang="ja-JP" altLang="en-US">
                <a:latin typeface="MS PGothic" charset="-128"/>
                <a:ea typeface="MS PGothic" charset="-128"/>
                <a:cs typeface="MS PGothic" charset="-128"/>
              </a:rPr>
              <a:t>サブ</a:t>
            </a:r>
            <a:r>
              <a:rPr kumimoji="1" lang="ja-JP" altLang="en-US">
                <a:latin typeface="MS PGothic" charset="-128"/>
                <a:ea typeface="MS PGothic" charset="-128"/>
                <a:cs typeface="MS PGothic" charset="-128"/>
              </a:rPr>
              <a:t>ホスト</a:t>
            </a:r>
            <a:endParaRPr kumimoji="1" lang="ja-JP" altLang="en-US" dirty="0">
              <a:latin typeface="MS PGothic" charset="-128"/>
              <a:ea typeface="MS PGothic" charset="-128"/>
              <a:cs typeface="MS PGothic" charset="-128"/>
            </a:endParaRPr>
          </a:p>
        </p:txBody>
      </p:sp>
      <p:sp>
        <p:nvSpPr>
          <p:cNvPr id="29" name="角丸四角形 28"/>
          <p:cNvSpPr/>
          <p:nvPr/>
        </p:nvSpPr>
        <p:spPr>
          <a:xfrm>
            <a:off x="1013480" y="4608536"/>
            <a:ext cx="3541682" cy="191829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31" name="正方形/長方形 30"/>
          <p:cNvSpPr/>
          <p:nvPr/>
        </p:nvSpPr>
        <p:spPr>
          <a:xfrm>
            <a:off x="1122114" y="5162283"/>
            <a:ext cx="972481" cy="810286"/>
          </a:xfrm>
          <a:prstGeom prst="rect">
            <a:avLst/>
          </a:prstGeom>
          <a:solidFill>
            <a:srgbClr val="EEB5B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34" name="フローチャート: カード 33"/>
          <p:cNvSpPr/>
          <p:nvPr/>
        </p:nvSpPr>
        <p:spPr>
          <a:xfrm>
            <a:off x="6783992" y="4911378"/>
            <a:ext cx="1846466" cy="1241105"/>
          </a:xfrm>
          <a:prstGeom prst="flowChartPunchedCard">
            <a:avLst/>
          </a:prstGeom>
          <a:solidFill>
            <a:srgbClr val="ADC7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S PGothic" charset="-128"/>
              <a:ea typeface="MS PGothic" charset="-128"/>
              <a:cs typeface="MS PGothic" charset="-128"/>
            </a:endParaRPr>
          </a:p>
        </p:txBody>
      </p:sp>
      <p:sp>
        <p:nvSpPr>
          <p:cNvPr id="35" name="フローチャート: カード 34"/>
          <p:cNvSpPr/>
          <p:nvPr/>
        </p:nvSpPr>
        <p:spPr>
          <a:xfrm>
            <a:off x="5145079" y="4915031"/>
            <a:ext cx="1559103" cy="1239996"/>
          </a:xfrm>
          <a:prstGeom prst="flowChartPunchedCard">
            <a:avLst/>
          </a:prstGeom>
          <a:solidFill>
            <a:srgbClr val="ADC7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S PGothic" charset="-128"/>
              <a:ea typeface="MS PGothic" charset="-128"/>
              <a:cs typeface="MS PGothic" charset="-128"/>
            </a:endParaRPr>
          </a:p>
        </p:txBody>
      </p:sp>
      <p:sp>
        <p:nvSpPr>
          <p:cNvPr id="36" name="テキスト ボックス 35"/>
          <p:cNvSpPr txBox="1"/>
          <p:nvPr/>
        </p:nvSpPr>
        <p:spPr>
          <a:xfrm>
            <a:off x="5269551" y="4994383"/>
            <a:ext cx="1366080" cy="338554"/>
          </a:xfrm>
          <a:prstGeom prst="rect">
            <a:avLst/>
          </a:prstGeom>
          <a:noFill/>
        </p:spPr>
        <p:txBody>
          <a:bodyPr wrap="none" rtlCol="0">
            <a:spAutoFit/>
          </a:bodyPr>
          <a:lstStyle/>
          <a:p>
            <a:pPr algn="ctr"/>
            <a:r>
              <a:rPr lang="ja-JP" altLang="en-US" sz="1600">
                <a:latin typeface="MS PGothic" charset="-128"/>
                <a:ea typeface="MS PGothic" charset="-128"/>
                <a:cs typeface="MS PGothic" charset="-128"/>
              </a:rPr>
              <a:t>メモリファイル</a:t>
            </a:r>
            <a:endParaRPr kumimoji="1" lang="ja-JP" altLang="en-US" sz="1600" dirty="0">
              <a:latin typeface="MS PGothic" charset="-128"/>
              <a:ea typeface="MS PGothic" charset="-128"/>
              <a:cs typeface="MS PGothic" charset="-128"/>
            </a:endParaRPr>
          </a:p>
        </p:txBody>
      </p:sp>
      <p:sp>
        <p:nvSpPr>
          <p:cNvPr id="39" name="テキスト ボックス 38"/>
          <p:cNvSpPr txBox="1"/>
          <p:nvPr/>
        </p:nvSpPr>
        <p:spPr>
          <a:xfrm>
            <a:off x="6807384" y="5009799"/>
            <a:ext cx="1866217" cy="338554"/>
          </a:xfrm>
          <a:prstGeom prst="rect">
            <a:avLst/>
          </a:prstGeom>
          <a:noFill/>
        </p:spPr>
        <p:txBody>
          <a:bodyPr wrap="none" rtlCol="0">
            <a:spAutoFit/>
          </a:bodyPr>
          <a:lstStyle/>
          <a:p>
            <a:pPr algn="ctr"/>
            <a:r>
              <a:rPr lang="ja-JP" altLang="en-US" sz="1600" dirty="0">
                <a:latin typeface="MS PGothic" charset="-128"/>
                <a:ea typeface="MS PGothic" charset="-128"/>
                <a:cs typeface="MS PGothic" charset="-128"/>
              </a:rPr>
              <a:t>ページ存在ファイル</a:t>
            </a:r>
            <a:endParaRPr kumimoji="1" lang="ja-JP" altLang="en-US" sz="1600" dirty="0">
              <a:latin typeface="MS PGothic" charset="-128"/>
              <a:ea typeface="MS PGothic" charset="-128"/>
              <a:cs typeface="MS PGothic" charset="-128"/>
            </a:endParaRPr>
          </a:p>
        </p:txBody>
      </p:sp>
      <p:sp>
        <p:nvSpPr>
          <p:cNvPr id="51" name="テキスト ボックス 50"/>
          <p:cNvSpPr txBox="1"/>
          <p:nvPr/>
        </p:nvSpPr>
        <p:spPr>
          <a:xfrm>
            <a:off x="6288685" y="5674448"/>
            <a:ext cx="415498" cy="369332"/>
          </a:xfrm>
          <a:prstGeom prst="rect">
            <a:avLst/>
          </a:prstGeom>
          <a:noFill/>
        </p:spPr>
        <p:txBody>
          <a:bodyPr wrap="none" rtlCol="0">
            <a:spAutoFit/>
          </a:bodyPr>
          <a:lstStyle/>
          <a:p>
            <a:r>
              <a:rPr kumimoji="1" lang="mr-IN" altLang="ja-JP" dirty="0">
                <a:latin typeface="MS PGothic" charset="-128"/>
                <a:ea typeface="MS PGothic" charset="-128"/>
                <a:cs typeface="MS PGothic" charset="-128"/>
              </a:rPr>
              <a:t>…</a:t>
            </a:r>
            <a:endParaRPr kumimoji="1" lang="ja-JP" altLang="en-US" dirty="0">
              <a:latin typeface="MS PGothic" charset="-128"/>
              <a:ea typeface="MS PGothic" charset="-128"/>
              <a:cs typeface="MS PGothic" charset="-128"/>
            </a:endParaRPr>
          </a:p>
        </p:txBody>
      </p:sp>
      <p:sp>
        <p:nvSpPr>
          <p:cNvPr id="52" name="テキスト ボックス 51"/>
          <p:cNvSpPr txBox="1"/>
          <p:nvPr/>
        </p:nvSpPr>
        <p:spPr>
          <a:xfrm>
            <a:off x="8181755" y="5674448"/>
            <a:ext cx="415498" cy="369332"/>
          </a:xfrm>
          <a:prstGeom prst="rect">
            <a:avLst/>
          </a:prstGeom>
          <a:noFill/>
        </p:spPr>
        <p:txBody>
          <a:bodyPr wrap="none" rtlCol="0">
            <a:spAutoFit/>
          </a:bodyPr>
          <a:lstStyle/>
          <a:p>
            <a:r>
              <a:rPr kumimoji="1" lang="mr-IN" altLang="ja-JP" dirty="0">
                <a:latin typeface="MS PGothic" charset="-128"/>
                <a:ea typeface="MS PGothic" charset="-128"/>
                <a:cs typeface="MS PGothic" charset="-128"/>
              </a:rPr>
              <a:t>…</a:t>
            </a:r>
            <a:endParaRPr kumimoji="1" lang="ja-JP" altLang="en-US" dirty="0">
              <a:latin typeface="MS PGothic" charset="-128"/>
              <a:ea typeface="MS PGothic" charset="-128"/>
              <a:cs typeface="MS PGothic" charset="-128"/>
            </a:endParaRPr>
          </a:p>
        </p:txBody>
      </p:sp>
      <p:sp>
        <p:nvSpPr>
          <p:cNvPr id="27" name="TextBox 26">
            <a:extLst>
              <a:ext uri="{FF2B5EF4-FFF2-40B4-BE49-F238E27FC236}">
                <a16:creationId xmlns:a16="http://schemas.microsoft.com/office/drawing/2014/main" xmlns="" id="{8A859156-CD02-BA4C-B632-7C12061A6134}"/>
              </a:ext>
            </a:extLst>
          </p:cNvPr>
          <p:cNvSpPr txBox="1"/>
          <p:nvPr/>
        </p:nvSpPr>
        <p:spPr>
          <a:xfrm>
            <a:off x="4498748" y="4971463"/>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630475064"/>
              </p:ext>
            </p:extLst>
          </p:nvPr>
        </p:nvGraphicFramePr>
        <p:xfrm>
          <a:off x="2212013" y="4983568"/>
          <a:ext cx="2221941" cy="1381760"/>
        </p:xfrm>
        <a:graphic>
          <a:graphicData uri="http://schemas.openxmlformats.org/drawingml/2006/table">
            <a:tbl>
              <a:tblPr firstRow="1" bandRow="1">
                <a:tableStyleId>{5C22544A-7EE6-4342-B048-85BDC9FD1C3A}</a:tableStyleId>
              </a:tblPr>
              <a:tblGrid>
                <a:gridCol w="1042590">
                  <a:extLst>
                    <a:ext uri="{9D8B030D-6E8A-4147-A177-3AD203B41FA5}">
                      <a16:colId xmlns:a16="http://schemas.microsoft.com/office/drawing/2014/main" xmlns="" val="20000"/>
                    </a:ext>
                  </a:extLst>
                </a:gridCol>
                <a:gridCol w="1179351">
                  <a:extLst>
                    <a:ext uri="{9D8B030D-6E8A-4147-A177-3AD203B41FA5}">
                      <a16:colId xmlns:a16="http://schemas.microsoft.com/office/drawing/2014/main" xmlns="" val="20001"/>
                    </a:ext>
                  </a:extLst>
                </a:gridCol>
              </a:tblGrid>
              <a:tr h="370840">
                <a:tc>
                  <a:txBody>
                    <a:bodyPr/>
                    <a:lstStyle/>
                    <a:p>
                      <a:pPr algn="ctr"/>
                      <a:r>
                        <a:rPr kumimoji="1" lang="ja-JP" altLang="en-US" sz="1800" dirty="0">
                          <a:solidFill>
                            <a:schemeClr val="tx1"/>
                          </a:solidFill>
                          <a:latin typeface="MS PGothic" charset="-128"/>
                          <a:ea typeface="MS PGothic" charset="-128"/>
                          <a:cs typeface="MS PGothic" charset="-128"/>
                        </a:rPr>
                        <a:t>ページ番号</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ABBB6"/>
                    </a:solidFill>
                  </a:tcPr>
                </a:tc>
                <a:tc>
                  <a:txBody>
                    <a:bodyPr/>
                    <a:lstStyle/>
                    <a:p>
                      <a:pPr algn="ctr"/>
                      <a:r>
                        <a:rPr kumimoji="1" lang="ja-JP" altLang="en-US" sz="1800" dirty="0">
                          <a:solidFill>
                            <a:schemeClr val="tx1"/>
                          </a:solidFill>
                          <a:latin typeface="MS PGothic" charset="-128"/>
                          <a:ea typeface="MS PGothic" charset="-128"/>
                          <a:cs typeface="MS PGothic" charset="-128"/>
                        </a:rPr>
                        <a:t>メモリ</a:t>
                      </a:r>
                      <a:endParaRPr kumimoji="1" lang="en-US" altLang="ja-JP" sz="1800" dirty="0">
                        <a:solidFill>
                          <a:schemeClr val="tx1"/>
                        </a:solidFill>
                        <a:latin typeface="MS PGothic" charset="-128"/>
                        <a:ea typeface="MS PGothic" charset="-128"/>
                        <a:cs typeface="MS PGothic" charset="-128"/>
                      </a:endParaRPr>
                    </a:p>
                    <a:p>
                      <a:pPr algn="ctr"/>
                      <a:r>
                        <a:rPr kumimoji="1" lang="ja-JP" altLang="en-US" sz="1800" dirty="0">
                          <a:solidFill>
                            <a:schemeClr val="tx1"/>
                          </a:solidFill>
                          <a:latin typeface="MS PGothic" charset="-128"/>
                          <a:ea typeface="MS PGothic" charset="-128"/>
                          <a:cs typeface="MS PGothic" charset="-128"/>
                        </a:rPr>
                        <a:t>アドレス</a:t>
                      </a:r>
                      <a:endParaRPr kumimoji="1" lang="en-US" altLang="ja-JP" sz="1800" dirty="0">
                        <a:solidFill>
                          <a:schemeClr val="tx1"/>
                        </a:solidFill>
                        <a:latin typeface="MS PGothic" charset="-128"/>
                        <a:ea typeface="MS PGothic" charset="-128"/>
                        <a:cs typeface="MS PGothic"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ABBB6"/>
                    </a:solidFill>
                  </a:tcPr>
                </a:tc>
                <a:extLst>
                  <a:ext uri="{0D108BD9-81ED-4DB2-BD59-A6C34878D82A}">
                    <a16:rowId xmlns:a16="http://schemas.microsoft.com/office/drawing/2014/main" xmlns="" val="10000"/>
                  </a:ext>
                </a:extLst>
              </a:tr>
              <a:tr h="370840">
                <a:tc>
                  <a:txBody>
                    <a:bodyPr/>
                    <a:lstStyle/>
                    <a:p>
                      <a:pPr algn="ctr"/>
                      <a:r>
                        <a:rPr kumimoji="1" lang="en-US" altLang="ja-JP" sz="1800" dirty="0">
                          <a:solidFill>
                            <a:schemeClr val="tx1"/>
                          </a:solidFill>
                          <a:latin typeface="MS PGothic" charset="-128"/>
                          <a:ea typeface="MS PGothic" charset="-128"/>
                          <a:cs typeface="MS PGothic" charset="-128"/>
                        </a:rPr>
                        <a:t>0</a:t>
                      </a:r>
                      <a:endParaRPr kumimoji="1" lang="ja-JP" altLang="en-US" sz="1800" dirty="0">
                        <a:solidFill>
                          <a:schemeClr val="tx1"/>
                        </a:solidFill>
                        <a:latin typeface="MS PGothic" charset="-128"/>
                        <a:ea typeface="MS PGothic" charset="-128"/>
                        <a:cs typeface="MS PGothic"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AB83"/>
                    </a:solidFill>
                  </a:tcPr>
                </a:tc>
                <a:tc>
                  <a:txBody>
                    <a:bodyPr/>
                    <a:lstStyle/>
                    <a:p>
                      <a:pPr algn="ctr"/>
                      <a:r>
                        <a:rPr kumimoji="1" lang="en-US" altLang="ja-JP" sz="1800" dirty="0">
                          <a:solidFill>
                            <a:schemeClr val="tx1"/>
                          </a:solidFill>
                          <a:latin typeface="MS PGothic" charset="-128"/>
                          <a:ea typeface="MS PGothic" charset="-128"/>
                          <a:cs typeface="MS PGothic" charset="-128"/>
                        </a:rPr>
                        <a:t>NULL</a:t>
                      </a:r>
                      <a:endParaRPr kumimoji="1" lang="ja-JP" altLang="en-US" sz="1800" dirty="0">
                        <a:solidFill>
                          <a:schemeClr val="tx1"/>
                        </a:solidFill>
                        <a:latin typeface="MS PGothic" charset="-128"/>
                        <a:ea typeface="MS PGothic" charset="-128"/>
                        <a:cs typeface="MS PGothic"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AB83"/>
                    </a:solidFill>
                  </a:tcPr>
                </a:tc>
                <a:extLst>
                  <a:ext uri="{0D108BD9-81ED-4DB2-BD59-A6C34878D82A}">
                    <a16:rowId xmlns:a16="http://schemas.microsoft.com/office/drawing/2014/main" xmlns="" val="10001"/>
                  </a:ext>
                </a:extLst>
              </a:tr>
              <a:tr h="370840">
                <a:tc>
                  <a:txBody>
                    <a:bodyPr/>
                    <a:lstStyle/>
                    <a:p>
                      <a:pPr algn="ctr"/>
                      <a:r>
                        <a:rPr kumimoji="1" lang="en-US" altLang="ja-JP" sz="1800" dirty="0">
                          <a:solidFill>
                            <a:schemeClr val="tx1"/>
                          </a:solidFill>
                          <a:latin typeface="MS PGothic" charset="-128"/>
                          <a:ea typeface="MS PGothic" charset="-128"/>
                          <a:cs typeface="MS PGothic" charset="-128"/>
                        </a:rPr>
                        <a:t>1</a:t>
                      </a:r>
                      <a:endParaRPr kumimoji="1" lang="ja-JP" altLang="en-US" sz="1800" dirty="0">
                        <a:solidFill>
                          <a:schemeClr val="tx1"/>
                        </a:solidFill>
                        <a:latin typeface="MS PGothic" charset="-128"/>
                        <a:ea typeface="MS PGothic" charset="-128"/>
                        <a:cs typeface="MS PGothic" charset="-128"/>
                      </a:endParaRPr>
                    </a:p>
                  </a:txBody>
                  <a:tcPr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DC7D6"/>
                    </a:solid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MS PGothic" charset="-128"/>
                          <a:ea typeface="MS PGothic" charset="-128"/>
                          <a:cs typeface="MS PGothic" charset="-128"/>
                        </a:rPr>
                        <a:t>アドレス</a:t>
                      </a:r>
                      <a:r>
                        <a:rPr kumimoji="1" lang="en-US" altLang="ja-JP" sz="1800" dirty="0">
                          <a:solidFill>
                            <a:schemeClr val="tx1"/>
                          </a:solidFill>
                          <a:latin typeface="MS PGothic" charset="-128"/>
                          <a:ea typeface="MS PGothic" charset="-128"/>
                          <a:cs typeface="MS PGothic" charset="-128"/>
                        </a:rPr>
                        <a:t>1</a:t>
                      </a:r>
                      <a:endParaRPr kumimoji="1" lang="ja-JP" altLang="en-US" sz="1800" dirty="0">
                        <a:solidFill>
                          <a:schemeClr val="tx1"/>
                        </a:solidFill>
                        <a:latin typeface="MS PGothic" charset="-128"/>
                        <a:ea typeface="MS PGothic" charset="-128"/>
                        <a:cs typeface="MS PGothic"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ADC7D6"/>
                    </a:solidFill>
                  </a:tcPr>
                </a:tc>
                <a:extLst>
                  <a:ext uri="{0D108BD9-81ED-4DB2-BD59-A6C34878D82A}">
                    <a16:rowId xmlns:a16="http://schemas.microsoft.com/office/drawing/2014/main" xmlns="" val="10002"/>
                  </a:ext>
                </a:extLst>
              </a:tr>
            </a:tbl>
          </a:graphicData>
        </a:graphic>
      </p:graphicFrame>
      <p:sp>
        <p:nvSpPr>
          <p:cNvPr id="37" name="テキスト ボックス 36"/>
          <p:cNvSpPr txBox="1"/>
          <p:nvPr/>
        </p:nvSpPr>
        <p:spPr>
          <a:xfrm>
            <a:off x="2136441" y="4625051"/>
            <a:ext cx="2373083" cy="369332"/>
          </a:xfrm>
          <a:prstGeom prst="rect">
            <a:avLst/>
          </a:prstGeom>
          <a:noFill/>
        </p:spPr>
        <p:txBody>
          <a:bodyPr wrap="square" rtlCol="0">
            <a:spAutoFit/>
          </a:bodyPr>
          <a:lstStyle/>
          <a:p>
            <a:pPr algn="ctr"/>
            <a:r>
              <a:rPr lang="ja-JP" altLang="en-US" dirty="0">
                <a:latin typeface="MS PGothic" charset="-128"/>
                <a:ea typeface="MS PGothic" charset="-128"/>
                <a:cs typeface="MS PGothic" charset="-128"/>
              </a:rPr>
              <a:t>サブページ・テーブル</a:t>
            </a:r>
            <a:endParaRPr kumimoji="1" lang="ja-JP" altLang="en-US" dirty="0">
              <a:latin typeface="MS PGothic" charset="-128"/>
              <a:ea typeface="MS PGothic" charset="-128"/>
              <a:cs typeface="MS PGothic" charset="-128"/>
            </a:endParaRPr>
          </a:p>
        </p:txBody>
      </p:sp>
      <p:graphicFrame>
        <p:nvGraphicFramePr>
          <p:cNvPr id="38" name="表 37"/>
          <p:cNvGraphicFramePr>
            <a:graphicFrameLocks noGrp="1"/>
          </p:cNvGraphicFramePr>
          <p:nvPr>
            <p:extLst>
              <p:ext uri="{D42A27DB-BD31-4B8C-83A1-F6EECF244321}">
                <p14:modId xmlns:p14="http://schemas.microsoft.com/office/powerpoint/2010/main" val="2071721102"/>
              </p:ext>
            </p:extLst>
          </p:nvPr>
        </p:nvGraphicFramePr>
        <p:xfrm>
          <a:off x="6950112" y="5695550"/>
          <a:ext cx="1231508" cy="365760"/>
        </p:xfrm>
        <a:graphic>
          <a:graphicData uri="http://schemas.openxmlformats.org/drawingml/2006/table">
            <a:tbl>
              <a:tblPr firstRow="1" bandRow="1">
                <a:tableStyleId>{5C22544A-7EE6-4342-B048-85BDC9FD1C3A}</a:tableStyleId>
              </a:tblPr>
              <a:tblGrid>
                <a:gridCol w="307877">
                  <a:extLst>
                    <a:ext uri="{9D8B030D-6E8A-4147-A177-3AD203B41FA5}">
                      <a16:colId xmlns:a16="http://schemas.microsoft.com/office/drawing/2014/main" xmlns="" val="20000"/>
                    </a:ext>
                  </a:extLst>
                </a:gridCol>
                <a:gridCol w="307877">
                  <a:extLst>
                    <a:ext uri="{9D8B030D-6E8A-4147-A177-3AD203B41FA5}">
                      <a16:colId xmlns:a16="http://schemas.microsoft.com/office/drawing/2014/main" xmlns="" val="20001"/>
                    </a:ext>
                  </a:extLst>
                </a:gridCol>
                <a:gridCol w="307877">
                  <a:extLst>
                    <a:ext uri="{9D8B030D-6E8A-4147-A177-3AD203B41FA5}">
                      <a16:colId xmlns:a16="http://schemas.microsoft.com/office/drawing/2014/main" xmlns="" val="20002"/>
                    </a:ext>
                  </a:extLst>
                </a:gridCol>
                <a:gridCol w="307877">
                  <a:extLst>
                    <a:ext uri="{9D8B030D-6E8A-4147-A177-3AD203B41FA5}">
                      <a16:colId xmlns:a16="http://schemas.microsoft.com/office/drawing/2014/main" xmlns="" val="20003"/>
                    </a:ext>
                  </a:extLst>
                </a:gridCol>
              </a:tblGrid>
              <a:tr h="335280">
                <a:tc>
                  <a:txBody>
                    <a:bodyPr/>
                    <a:lstStyle/>
                    <a:p>
                      <a:pPr algn="ctr"/>
                      <a:r>
                        <a:rPr kumimoji="1" lang="ja-JP" altLang="en-US" sz="1800" b="0" dirty="0">
                          <a:solidFill>
                            <a:schemeClr val="tx1"/>
                          </a:solidFill>
                          <a:latin typeface="MS PGothic" charset="-128"/>
                          <a:ea typeface="MS PGothic" charset="-128"/>
                          <a:cs typeface="MS PGothic" charset="-128"/>
                        </a:rPr>
                        <a:t>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800" b="0" baseline="0" dirty="0">
                          <a:solidFill>
                            <a:schemeClr val="tx1"/>
                          </a:solidFill>
                          <a:latin typeface="MS PGothic" charset="-128"/>
                          <a:ea typeface="MS PGothic" charset="-128"/>
                          <a:cs typeface="MS PGothic" charset="-128"/>
                        </a:rPr>
                        <a:t>有</a:t>
                      </a:r>
                      <a:endParaRPr kumimoji="1" lang="en-US" altLang="ja-JP" sz="1800" b="0" baseline="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pPr algn="ctr"/>
                      <a:r>
                        <a:rPr kumimoji="1" lang="ja-JP" altLang="en-US" sz="1800" b="0" baseline="0" dirty="0">
                          <a:solidFill>
                            <a:schemeClr val="tx1"/>
                          </a:solidFill>
                          <a:latin typeface="MS PGothic" charset="-128"/>
                          <a:ea typeface="MS PGothic" charset="-128"/>
                          <a:cs typeface="MS PGothic" charset="-128"/>
                        </a:rPr>
                        <a:t>有</a:t>
                      </a:r>
                      <a:endParaRPr kumimoji="1" lang="en-US" altLang="ja-JP"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pPr algn="ctr"/>
                      <a:r>
                        <a:rPr kumimoji="1" lang="ja-JP" altLang="en-US" sz="1800" b="0" dirty="0">
                          <a:solidFill>
                            <a:schemeClr val="tx1"/>
                          </a:solidFill>
                          <a:latin typeface="MS PGothic" charset="-128"/>
                          <a:ea typeface="MS PGothic" charset="-128"/>
                          <a:cs typeface="MS PGothic" charset="-128"/>
                        </a:rPr>
                        <a:t>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116708856"/>
              </p:ext>
            </p:extLst>
          </p:nvPr>
        </p:nvGraphicFramePr>
        <p:xfrm>
          <a:off x="6942912" y="5367950"/>
          <a:ext cx="1232843" cy="365760"/>
        </p:xfrm>
        <a:graphic>
          <a:graphicData uri="http://schemas.openxmlformats.org/drawingml/2006/table">
            <a:tbl>
              <a:tblPr firstRow="1" bandRow="1">
                <a:tableStyleId>{5C22544A-7EE6-4342-B048-85BDC9FD1C3A}</a:tableStyleId>
              </a:tblPr>
              <a:tblGrid>
                <a:gridCol w="306879">
                  <a:extLst>
                    <a:ext uri="{9D8B030D-6E8A-4147-A177-3AD203B41FA5}">
                      <a16:colId xmlns:a16="http://schemas.microsoft.com/office/drawing/2014/main" xmlns="" val="20000"/>
                    </a:ext>
                  </a:extLst>
                </a:gridCol>
                <a:gridCol w="307799">
                  <a:extLst>
                    <a:ext uri="{9D8B030D-6E8A-4147-A177-3AD203B41FA5}">
                      <a16:colId xmlns:a16="http://schemas.microsoft.com/office/drawing/2014/main" xmlns="" val="20001"/>
                    </a:ext>
                  </a:extLst>
                </a:gridCol>
                <a:gridCol w="324091">
                  <a:extLst>
                    <a:ext uri="{9D8B030D-6E8A-4147-A177-3AD203B41FA5}">
                      <a16:colId xmlns:a16="http://schemas.microsoft.com/office/drawing/2014/main" xmlns="" val="20002"/>
                    </a:ext>
                  </a:extLst>
                </a:gridCol>
                <a:gridCol w="294074">
                  <a:extLst>
                    <a:ext uri="{9D8B030D-6E8A-4147-A177-3AD203B41FA5}">
                      <a16:colId xmlns:a16="http://schemas.microsoft.com/office/drawing/2014/main" xmlns="" val="20003"/>
                    </a:ext>
                  </a:extLst>
                </a:gridCol>
              </a:tblGrid>
              <a:tr h="265677">
                <a:tc>
                  <a:txBody>
                    <a:bodyPr/>
                    <a:lstStyle/>
                    <a:p>
                      <a:r>
                        <a:rPr kumimoji="1" lang="en-US" altLang="ja-JP" sz="1800" b="0" dirty="0">
                          <a:solidFill>
                            <a:schemeClr val="tx1"/>
                          </a:solidFill>
                          <a:latin typeface="MS PGothic" charset="-128"/>
                          <a:ea typeface="MS PGothic" charset="-128"/>
                          <a:cs typeface="MS PGothic" charset="-128"/>
                        </a:rPr>
                        <a:t>0</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2</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3</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graphicFrame>
        <p:nvGraphicFramePr>
          <p:cNvPr id="41" name="表 40"/>
          <p:cNvGraphicFramePr>
            <a:graphicFrameLocks noGrp="1"/>
          </p:cNvGraphicFramePr>
          <p:nvPr>
            <p:extLst>
              <p:ext uri="{D42A27DB-BD31-4B8C-83A1-F6EECF244321}">
                <p14:modId xmlns:p14="http://schemas.microsoft.com/office/powerpoint/2010/main" val="873173081"/>
              </p:ext>
            </p:extLst>
          </p:nvPr>
        </p:nvGraphicFramePr>
        <p:xfrm>
          <a:off x="5243712" y="5717150"/>
          <a:ext cx="1065052" cy="365760"/>
        </p:xfrm>
        <a:graphic>
          <a:graphicData uri="http://schemas.openxmlformats.org/drawingml/2006/table">
            <a:tbl>
              <a:tblPr firstRow="1" bandRow="1">
                <a:tableStyleId>{5C22544A-7EE6-4342-B048-85BDC9FD1C3A}</a:tableStyleId>
              </a:tblPr>
              <a:tblGrid>
                <a:gridCol w="266263">
                  <a:extLst>
                    <a:ext uri="{9D8B030D-6E8A-4147-A177-3AD203B41FA5}">
                      <a16:colId xmlns:a16="http://schemas.microsoft.com/office/drawing/2014/main" xmlns="" val="20000"/>
                    </a:ext>
                  </a:extLst>
                </a:gridCol>
                <a:gridCol w="266263">
                  <a:extLst>
                    <a:ext uri="{9D8B030D-6E8A-4147-A177-3AD203B41FA5}">
                      <a16:colId xmlns:a16="http://schemas.microsoft.com/office/drawing/2014/main" xmlns="" val="20001"/>
                    </a:ext>
                  </a:extLst>
                </a:gridCol>
                <a:gridCol w="266263">
                  <a:extLst>
                    <a:ext uri="{9D8B030D-6E8A-4147-A177-3AD203B41FA5}">
                      <a16:colId xmlns:a16="http://schemas.microsoft.com/office/drawing/2014/main" xmlns="" val="20002"/>
                    </a:ext>
                  </a:extLst>
                </a:gridCol>
                <a:gridCol w="266263">
                  <a:extLst>
                    <a:ext uri="{9D8B030D-6E8A-4147-A177-3AD203B41FA5}">
                      <a16:colId xmlns:a16="http://schemas.microsoft.com/office/drawing/2014/main" xmlns="" val="20003"/>
                    </a:ext>
                  </a:extLst>
                </a:gridCol>
              </a:tblGrid>
              <a:tr h="36576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bl>
          </a:graphicData>
        </a:graphic>
      </p:graphicFrame>
      <p:graphicFrame>
        <p:nvGraphicFramePr>
          <p:cNvPr id="42" name="表 41"/>
          <p:cNvGraphicFramePr>
            <a:graphicFrameLocks noGrp="1"/>
          </p:cNvGraphicFramePr>
          <p:nvPr>
            <p:extLst>
              <p:ext uri="{D42A27DB-BD31-4B8C-83A1-F6EECF244321}">
                <p14:modId xmlns:p14="http://schemas.microsoft.com/office/powerpoint/2010/main" val="1664212416"/>
              </p:ext>
            </p:extLst>
          </p:nvPr>
        </p:nvGraphicFramePr>
        <p:xfrm>
          <a:off x="5244850" y="5353492"/>
          <a:ext cx="1065053" cy="365760"/>
        </p:xfrm>
        <a:graphic>
          <a:graphicData uri="http://schemas.openxmlformats.org/drawingml/2006/table">
            <a:tbl>
              <a:tblPr firstRow="1" bandRow="1">
                <a:tableStyleId>{5C22544A-7EE6-4342-B048-85BDC9FD1C3A}</a:tableStyleId>
              </a:tblPr>
              <a:tblGrid>
                <a:gridCol w="234671">
                  <a:extLst>
                    <a:ext uri="{9D8B030D-6E8A-4147-A177-3AD203B41FA5}">
                      <a16:colId xmlns:a16="http://schemas.microsoft.com/office/drawing/2014/main" xmlns="" val="20000"/>
                    </a:ext>
                  </a:extLst>
                </a:gridCol>
                <a:gridCol w="276794">
                  <a:extLst>
                    <a:ext uri="{9D8B030D-6E8A-4147-A177-3AD203B41FA5}">
                      <a16:colId xmlns:a16="http://schemas.microsoft.com/office/drawing/2014/main" xmlns="" val="20001"/>
                    </a:ext>
                  </a:extLst>
                </a:gridCol>
                <a:gridCol w="276794">
                  <a:extLst>
                    <a:ext uri="{9D8B030D-6E8A-4147-A177-3AD203B41FA5}">
                      <a16:colId xmlns:a16="http://schemas.microsoft.com/office/drawing/2014/main" xmlns="" val="20002"/>
                    </a:ext>
                  </a:extLst>
                </a:gridCol>
                <a:gridCol w="276794">
                  <a:extLst>
                    <a:ext uri="{9D8B030D-6E8A-4147-A177-3AD203B41FA5}">
                      <a16:colId xmlns:a16="http://schemas.microsoft.com/office/drawing/2014/main" xmlns="" val="20003"/>
                    </a:ext>
                  </a:extLst>
                </a:gridCol>
              </a:tblGrid>
              <a:tr h="265677">
                <a:tc>
                  <a:txBody>
                    <a:bodyPr/>
                    <a:lstStyle/>
                    <a:p>
                      <a:r>
                        <a:rPr kumimoji="1" lang="en-US" altLang="ja-JP" sz="1800" b="0" dirty="0">
                          <a:solidFill>
                            <a:schemeClr val="tx1"/>
                          </a:solidFill>
                          <a:latin typeface="MS PGothic" charset="-128"/>
                          <a:ea typeface="MS PGothic" charset="-128"/>
                          <a:cs typeface="MS PGothic" charset="-128"/>
                        </a:rPr>
                        <a:t>0</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2</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3</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sp>
        <p:nvSpPr>
          <p:cNvPr id="26" name="右矢印 38">
            <a:extLst>
              <a:ext uri="{FF2B5EF4-FFF2-40B4-BE49-F238E27FC236}">
                <a16:creationId xmlns:a16="http://schemas.microsoft.com/office/drawing/2014/main" xmlns="" id="{A3FCE109-AB0B-6A4E-ABC0-1BEFA4063E5B}"/>
              </a:ext>
            </a:extLst>
          </p:cNvPr>
          <p:cNvSpPr/>
          <p:nvPr/>
        </p:nvSpPr>
        <p:spPr>
          <a:xfrm>
            <a:off x="4323424" y="5317968"/>
            <a:ext cx="772799" cy="498916"/>
          </a:xfrm>
          <a:prstGeom prst="rightArrow">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aphicFrame>
        <p:nvGraphicFramePr>
          <p:cNvPr id="43" name="表 42"/>
          <p:cNvGraphicFramePr>
            <a:graphicFrameLocks noGrp="1"/>
          </p:cNvGraphicFramePr>
          <p:nvPr>
            <p:extLst>
              <p:ext uri="{D42A27DB-BD31-4B8C-83A1-F6EECF244321}">
                <p14:modId xmlns:p14="http://schemas.microsoft.com/office/powerpoint/2010/main" val="1591057184"/>
              </p:ext>
            </p:extLst>
          </p:nvPr>
        </p:nvGraphicFramePr>
        <p:xfrm>
          <a:off x="5243712" y="5717150"/>
          <a:ext cx="1069264" cy="368526"/>
        </p:xfrm>
        <a:graphic>
          <a:graphicData uri="http://schemas.openxmlformats.org/drawingml/2006/table">
            <a:tbl>
              <a:tblPr firstRow="1" bandRow="1">
                <a:tableStyleId>{5C22544A-7EE6-4342-B048-85BDC9FD1C3A}</a:tableStyleId>
              </a:tblPr>
              <a:tblGrid>
                <a:gridCol w="267316">
                  <a:extLst>
                    <a:ext uri="{9D8B030D-6E8A-4147-A177-3AD203B41FA5}">
                      <a16:colId xmlns:a16="http://schemas.microsoft.com/office/drawing/2014/main" xmlns="" val="20000"/>
                    </a:ext>
                  </a:extLst>
                </a:gridCol>
                <a:gridCol w="267316">
                  <a:extLst>
                    <a:ext uri="{9D8B030D-6E8A-4147-A177-3AD203B41FA5}">
                      <a16:colId xmlns:a16="http://schemas.microsoft.com/office/drawing/2014/main" xmlns="" val="20001"/>
                    </a:ext>
                  </a:extLst>
                </a:gridCol>
                <a:gridCol w="267316">
                  <a:extLst>
                    <a:ext uri="{9D8B030D-6E8A-4147-A177-3AD203B41FA5}">
                      <a16:colId xmlns:a16="http://schemas.microsoft.com/office/drawing/2014/main" xmlns="" val="20002"/>
                    </a:ext>
                  </a:extLst>
                </a:gridCol>
                <a:gridCol w="267316">
                  <a:extLst>
                    <a:ext uri="{9D8B030D-6E8A-4147-A177-3AD203B41FA5}">
                      <a16:colId xmlns:a16="http://schemas.microsoft.com/office/drawing/2014/main" xmlns="" val="20003"/>
                    </a:ext>
                  </a:extLst>
                </a:gridCol>
              </a:tblGrid>
              <a:tr h="368526">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bl>
          </a:graphicData>
        </a:graphic>
      </p:graphicFrame>
      <p:graphicFrame>
        <p:nvGraphicFramePr>
          <p:cNvPr id="44" name="表 43"/>
          <p:cNvGraphicFramePr>
            <a:graphicFrameLocks noGrp="1"/>
          </p:cNvGraphicFramePr>
          <p:nvPr>
            <p:extLst>
              <p:ext uri="{D42A27DB-BD31-4B8C-83A1-F6EECF244321}">
                <p14:modId xmlns:p14="http://schemas.microsoft.com/office/powerpoint/2010/main" val="431719044"/>
              </p:ext>
            </p:extLst>
          </p:nvPr>
        </p:nvGraphicFramePr>
        <p:xfrm>
          <a:off x="6950112" y="5695550"/>
          <a:ext cx="1231508" cy="365760"/>
        </p:xfrm>
        <a:graphic>
          <a:graphicData uri="http://schemas.openxmlformats.org/drawingml/2006/table">
            <a:tbl>
              <a:tblPr firstRow="1" bandRow="1">
                <a:tableStyleId>{5C22544A-7EE6-4342-B048-85BDC9FD1C3A}</a:tableStyleId>
              </a:tblPr>
              <a:tblGrid>
                <a:gridCol w="307877">
                  <a:extLst>
                    <a:ext uri="{9D8B030D-6E8A-4147-A177-3AD203B41FA5}">
                      <a16:colId xmlns:a16="http://schemas.microsoft.com/office/drawing/2014/main" xmlns="" val="20000"/>
                    </a:ext>
                  </a:extLst>
                </a:gridCol>
                <a:gridCol w="307877">
                  <a:extLst>
                    <a:ext uri="{9D8B030D-6E8A-4147-A177-3AD203B41FA5}">
                      <a16:colId xmlns:a16="http://schemas.microsoft.com/office/drawing/2014/main" xmlns="" val="20001"/>
                    </a:ext>
                  </a:extLst>
                </a:gridCol>
                <a:gridCol w="307877">
                  <a:extLst>
                    <a:ext uri="{9D8B030D-6E8A-4147-A177-3AD203B41FA5}">
                      <a16:colId xmlns:a16="http://schemas.microsoft.com/office/drawing/2014/main" xmlns="" val="20002"/>
                    </a:ext>
                  </a:extLst>
                </a:gridCol>
                <a:gridCol w="307877">
                  <a:extLst>
                    <a:ext uri="{9D8B030D-6E8A-4147-A177-3AD203B41FA5}">
                      <a16:colId xmlns:a16="http://schemas.microsoft.com/office/drawing/2014/main" xmlns="" val="20003"/>
                    </a:ext>
                  </a:extLst>
                </a:gridCol>
              </a:tblGrid>
              <a:tr h="335280">
                <a:tc>
                  <a:txBody>
                    <a:bodyPr/>
                    <a:lstStyle/>
                    <a:p>
                      <a:pPr algn="ctr"/>
                      <a:r>
                        <a:rPr kumimoji="1" lang="ja-JP" altLang="en-US" sz="1800" b="0" dirty="0">
                          <a:solidFill>
                            <a:schemeClr val="tx1"/>
                          </a:solidFill>
                          <a:latin typeface="MS PGothic" charset="-128"/>
                          <a:ea typeface="MS PGothic" charset="-128"/>
                          <a:cs typeface="MS PGothic" charset="-128"/>
                        </a:rPr>
                        <a:t>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800" b="0" baseline="0" dirty="0">
                          <a:solidFill>
                            <a:schemeClr val="tx1"/>
                          </a:solidFill>
                          <a:latin typeface="MS PGothic" charset="-128"/>
                          <a:ea typeface="MS PGothic" charset="-128"/>
                          <a:cs typeface="MS PGothic" charset="-128"/>
                        </a:rPr>
                        <a:t>無</a:t>
                      </a:r>
                      <a:endParaRPr kumimoji="1" lang="ja-JP" altLang="en-US" sz="1800" b="0" baseline="-250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800" b="0" dirty="0">
                          <a:solidFill>
                            <a:schemeClr val="tx1"/>
                          </a:solidFill>
                          <a:latin typeface="MS PGothic" charset="-128"/>
                          <a:ea typeface="MS PGothic" charset="-128"/>
                          <a:cs typeface="MS PGothic" charset="-128"/>
                        </a:rPr>
                        <a:t>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pPr algn="ctr"/>
                      <a:r>
                        <a:rPr kumimoji="1" lang="ja-JP" altLang="en-US" sz="1800" b="0" dirty="0">
                          <a:solidFill>
                            <a:schemeClr val="tx1"/>
                          </a:solidFill>
                          <a:latin typeface="MS PGothic" charset="-128"/>
                          <a:ea typeface="MS PGothic" charset="-128"/>
                          <a:cs typeface="MS PGothic" charset="-128"/>
                        </a:rPr>
                        <a:t>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bl>
          </a:graphicData>
        </a:graphic>
      </p:graphicFrame>
      <p:sp>
        <p:nvSpPr>
          <p:cNvPr id="49" name="1 つの角を切り取った四角形 39">
            <a:extLst>
              <a:ext uri="{FF2B5EF4-FFF2-40B4-BE49-F238E27FC236}">
                <a16:creationId xmlns:a16="http://schemas.microsoft.com/office/drawing/2014/main" xmlns="" id="{24912F15-529C-8642-9201-BA20F9CECDB5}"/>
              </a:ext>
            </a:extLst>
          </p:cNvPr>
          <p:cNvSpPr/>
          <p:nvPr/>
        </p:nvSpPr>
        <p:spPr>
          <a:xfrm>
            <a:off x="144740" y="5511097"/>
            <a:ext cx="327679" cy="395593"/>
          </a:xfrm>
          <a:prstGeom prst="snip1Rect">
            <a:avLst/>
          </a:prstGeom>
          <a:solidFill>
            <a:schemeClr val="accent6">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bg1"/>
                </a:solidFill>
                <a:latin typeface="MS PGothic" charset="-128"/>
                <a:ea typeface="MS PGothic" charset="-128"/>
                <a:cs typeface="MS PGothic" charset="-128"/>
              </a:rPr>
              <a:t>3</a:t>
            </a:r>
            <a:endParaRPr kumimoji="1" lang="ja-JP" altLang="en-US" dirty="0">
              <a:solidFill>
                <a:schemeClr val="bg1"/>
              </a:solidFill>
              <a:latin typeface="MS PGothic" charset="-128"/>
              <a:ea typeface="MS PGothic" charset="-128"/>
              <a:cs typeface="MS PGothic" charset="-128"/>
            </a:endParaRPr>
          </a:p>
        </p:txBody>
      </p:sp>
      <p:sp>
        <p:nvSpPr>
          <p:cNvPr id="59" name="1 つの角を切り取った四角形 38">
            <a:extLst>
              <a:ext uri="{FF2B5EF4-FFF2-40B4-BE49-F238E27FC236}">
                <a16:creationId xmlns:a16="http://schemas.microsoft.com/office/drawing/2014/main" xmlns="" id="{D614B31B-1F38-8F44-A1F1-D41FF5A489C8}"/>
              </a:ext>
            </a:extLst>
          </p:cNvPr>
          <p:cNvSpPr/>
          <p:nvPr/>
        </p:nvSpPr>
        <p:spPr>
          <a:xfrm>
            <a:off x="1308190" y="4971463"/>
            <a:ext cx="326284" cy="371359"/>
          </a:xfrm>
          <a:prstGeom prst="snip1Rect">
            <a:avLst/>
          </a:prstGeom>
          <a:solidFill>
            <a:schemeClr val="accent5">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bg1"/>
                </a:solidFill>
                <a:latin typeface="MS PGothic" charset="-128"/>
                <a:ea typeface="MS PGothic" charset="-128"/>
                <a:cs typeface="MS PGothic" charset="-128"/>
              </a:rPr>
              <a:t>1</a:t>
            </a:r>
            <a:endParaRPr kumimoji="1" lang="ja-JP" altLang="en-US" dirty="0">
              <a:solidFill>
                <a:schemeClr val="bg1"/>
              </a:solidFill>
              <a:latin typeface="MS PGothic" charset="-128"/>
              <a:ea typeface="MS PGothic" charset="-128"/>
              <a:cs typeface="MS PGothic" charset="-128"/>
            </a:endParaRPr>
          </a:p>
        </p:txBody>
      </p:sp>
      <p:graphicFrame>
        <p:nvGraphicFramePr>
          <p:cNvPr id="61" name="表 60"/>
          <p:cNvGraphicFramePr>
            <a:graphicFrameLocks noGrp="1"/>
          </p:cNvGraphicFramePr>
          <p:nvPr>
            <p:extLst>
              <p:ext uri="{D42A27DB-BD31-4B8C-83A1-F6EECF244321}">
                <p14:modId xmlns:p14="http://schemas.microsoft.com/office/powerpoint/2010/main" val="1702212942"/>
              </p:ext>
            </p:extLst>
          </p:nvPr>
        </p:nvGraphicFramePr>
        <p:xfrm>
          <a:off x="5243712" y="5717150"/>
          <a:ext cx="1069264" cy="379080"/>
        </p:xfrm>
        <a:graphic>
          <a:graphicData uri="http://schemas.openxmlformats.org/drawingml/2006/table">
            <a:tbl>
              <a:tblPr firstRow="1" bandRow="1">
                <a:tableStyleId>{5C22544A-7EE6-4342-B048-85BDC9FD1C3A}</a:tableStyleId>
              </a:tblPr>
              <a:tblGrid>
                <a:gridCol w="267316">
                  <a:extLst>
                    <a:ext uri="{9D8B030D-6E8A-4147-A177-3AD203B41FA5}">
                      <a16:colId xmlns:a16="http://schemas.microsoft.com/office/drawing/2014/main" xmlns="" val="20000"/>
                    </a:ext>
                  </a:extLst>
                </a:gridCol>
                <a:gridCol w="267316">
                  <a:extLst>
                    <a:ext uri="{9D8B030D-6E8A-4147-A177-3AD203B41FA5}">
                      <a16:colId xmlns:a16="http://schemas.microsoft.com/office/drawing/2014/main" xmlns="" val="20001"/>
                    </a:ext>
                  </a:extLst>
                </a:gridCol>
                <a:gridCol w="267316">
                  <a:extLst>
                    <a:ext uri="{9D8B030D-6E8A-4147-A177-3AD203B41FA5}">
                      <a16:colId xmlns:a16="http://schemas.microsoft.com/office/drawing/2014/main" xmlns="" val="20002"/>
                    </a:ext>
                  </a:extLst>
                </a:gridCol>
                <a:gridCol w="267316">
                  <a:extLst>
                    <a:ext uri="{9D8B030D-6E8A-4147-A177-3AD203B41FA5}">
                      <a16:colId xmlns:a16="http://schemas.microsoft.com/office/drawing/2014/main" xmlns="" val="20003"/>
                    </a:ext>
                  </a:extLst>
                </a:gridCol>
              </a:tblGrid>
              <a:tr h="37908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extLst>
                  <a:ext uri="{0D108BD9-81ED-4DB2-BD59-A6C34878D82A}">
                    <a16:rowId xmlns:a16="http://schemas.microsoft.com/office/drawing/2014/main" xmlns="" val="10000"/>
                  </a:ext>
                </a:extLst>
              </a:tr>
            </a:tbl>
          </a:graphicData>
        </a:graphic>
      </p:graphicFrame>
      <p:graphicFrame>
        <p:nvGraphicFramePr>
          <p:cNvPr id="62" name="表 61"/>
          <p:cNvGraphicFramePr>
            <a:graphicFrameLocks noGrp="1"/>
          </p:cNvGraphicFramePr>
          <p:nvPr>
            <p:extLst>
              <p:ext uri="{D42A27DB-BD31-4B8C-83A1-F6EECF244321}">
                <p14:modId xmlns:p14="http://schemas.microsoft.com/office/powerpoint/2010/main" val="315770860"/>
              </p:ext>
            </p:extLst>
          </p:nvPr>
        </p:nvGraphicFramePr>
        <p:xfrm>
          <a:off x="6950112" y="5695550"/>
          <a:ext cx="1231508" cy="365760"/>
        </p:xfrm>
        <a:graphic>
          <a:graphicData uri="http://schemas.openxmlformats.org/drawingml/2006/table">
            <a:tbl>
              <a:tblPr firstRow="1" bandRow="1">
                <a:tableStyleId>{5C22544A-7EE6-4342-B048-85BDC9FD1C3A}</a:tableStyleId>
              </a:tblPr>
              <a:tblGrid>
                <a:gridCol w="307877">
                  <a:extLst>
                    <a:ext uri="{9D8B030D-6E8A-4147-A177-3AD203B41FA5}">
                      <a16:colId xmlns:a16="http://schemas.microsoft.com/office/drawing/2014/main" xmlns="" val="20000"/>
                    </a:ext>
                  </a:extLst>
                </a:gridCol>
                <a:gridCol w="307877">
                  <a:extLst>
                    <a:ext uri="{9D8B030D-6E8A-4147-A177-3AD203B41FA5}">
                      <a16:colId xmlns:a16="http://schemas.microsoft.com/office/drawing/2014/main" xmlns="" val="20001"/>
                    </a:ext>
                  </a:extLst>
                </a:gridCol>
                <a:gridCol w="307877">
                  <a:extLst>
                    <a:ext uri="{9D8B030D-6E8A-4147-A177-3AD203B41FA5}">
                      <a16:colId xmlns:a16="http://schemas.microsoft.com/office/drawing/2014/main" xmlns="" val="20002"/>
                    </a:ext>
                  </a:extLst>
                </a:gridCol>
                <a:gridCol w="307877">
                  <a:extLst>
                    <a:ext uri="{9D8B030D-6E8A-4147-A177-3AD203B41FA5}">
                      <a16:colId xmlns:a16="http://schemas.microsoft.com/office/drawing/2014/main" xmlns="" val="20003"/>
                    </a:ext>
                  </a:extLst>
                </a:gridCol>
              </a:tblGrid>
              <a:tr h="335280">
                <a:tc>
                  <a:txBody>
                    <a:bodyPr/>
                    <a:lstStyle/>
                    <a:p>
                      <a:pPr algn="ctr"/>
                      <a:r>
                        <a:rPr kumimoji="1" lang="ja-JP" altLang="en-US" sz="1800" b="0" dirty="0">
                          <a:solidFill>
                            <a:schemeClr val="tx1"/>
                          </a:solidFill>
                          <a:latin typeface="MS PGothic" charset="-128"/>
                          <a:ea typeface="MS PGothic" charset="-128"/>
                          <a:cs typeface="MS PGothic" charset="-128"/>
                        </a:rPr>
                        <a:t>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800" b="0" baseline="0" dirty="0">
                          <a:solidFill>
                            <a:schemeClr val="tx1"/>
                          </a:solidFill>
                          <a:latin typeface="MS PGothic" charset="-128"/>
                          <a:ea typeface="MS PGothic" charset="-128"/>
                          <a:cs typeface="MS PGothic" charset="-128"/>
                        </a:rPr>
                        <a:t>無</a:t>
                      </a:r>
                      <a:endParaRPr kumimoji="1" lang="ja-JP" altLang="en-US" sz="1800" b="0" baseline="-250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800" b="0" dirty="0">
                          <a:solidFill>
                            <a:schemeClr val="tx1"/>
                          </a:solidFill>
                          <a:latin typeface="MS PGothic" charset="-128"/>
                          <a:ea typeface="MS PGothic" charset="-128"/>
                          <a:cs typeface="MS PGothic" charset="-128"/>
                        </a:rPr>
                        <a:t>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pPr algn="ctr"/>
                      <a:r>
                        <a:rPr kumimoji="1" lang="ja-JP" altLang="en-US" sz="1800" b="0" dirty="0">
                          <a:solidFill>
                            <a:schemeClr val="tx1"/>
                          </a:solidFill>
                          <a:latin typeface="MS PGothic" charset="-128"/>
                          <a:ea typeface="MS PGothic" charset="-128"/>
                          <a:cs typeface="MS PGothic" charset="-128"/>
                        </a:rPr>
                        <a:t>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1660048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fade">
                                      <p:cBhvr>
                                        <p:cTn id="7" dur="500"/>
                                        <p:tgtEl>
                                          <p:spTgt spid="59"/>
                                        </p:tgtEl>
                                      </p:cBhvr>
                                    </p:animEffect>
                                  </p:childTnLst>
                                </p:cTn>
                              </p:par>
                            </p:childTnLst>
                          </p:cTn>
                        </p:par>
                      </p:childTnLst>
                    </p:cTn>
                  </p:par>
                  <p:par>
                    <p:cTn id="8" fill="hold">
                      <p:stCondLst>
                        <p:cond delay="indefinite"/>
                      </p:stCondLst>
                      <p:childTnLst>
                        <p:par>
                          <p:cTn id="9" fill="hold">
                            <p:stCondLst>
                              <p:cond delay="0"/>
                            </p:stCondLst>
                            <p:childTnLst>
                              <p:par>
                                <p:cTn id="10" presetID="0" presetClass="path" presetSubtype="0" accel="50000" decel="50000" fill="hold" grpId="2" nodeType="clickEffect">
                                  <p:stCondLst>
                                    <p:cond delay="0"/>
                                  </p:stCondLst>
                                  <p:childTnLst>
                                    <p:animMotion origin="layout" path="M 2.5E-6 -3.33333E-6 L -0.12986 0.0007 " pathEditMode="relative" rAng="0" ptsTypes="AA">
                                      <p:cBhvr>
                                        <p:cTn id="11" dur="1000" fill="hold"/>
                                        <p:tgtEl>
                                          <p:spTgt spid="59"/>
                                        </p:tgtEl>
                                        <p:attrNameLst>
                                          <p:attrName>ppt_x</p:attrName>
                                          <p:attrName>ppt_y</p:attrName>
                                        </p:attrNameLst>
                                      </p:cBhvr>
                                      <p:rCtr x="-6493" y="23"/>
                                    </p:animMotion>
                                  </p:childTnLst>
                                </p:cTn>
                              </p:par>
                            </p:childTnLst>
                          </p:cTn>
                        </p:par>
                        <p:par>
                          <p:cTn id="12" fill="hold">
                            <p:stCondLst>
                              <p:cond delay="1000"/>
                            </p:stCondLst>
                            <p:childTnLst>
                              <p:par>
                                <p:cTn id="13" presetID="10" presetClass="exit" presetSubtype="0" fill="hold" grpId="3" nodeType="afterEffect">
                                  <p:stCondLst>
                                    <p:cond delay="0"/>
                                  </p:stCondLst>
                                  <p:childTnLst>
                                    <p:animEffect transition="out" filter="fade">
                                      <p:cBhvr>
                                        <p:cTn id="14" dur="200"/>
                                        <p:tgtEl>
                                          <p:spTgt spid="59"/>
                                        </p:tgtEl>
                                      </p:cBhvr>
                                    </p:animEffect>
                                    <p:set>
                                      <p:cBhvr>
                                        <p:cTn id="15" dur="1" fill="hold">
                                          <p:stCondLst>
                                            <p:cond delay="199"/>
                                          </p:stCondLst>
                                        </p:cTn>
                                        <p:tgtEl>
                                          <p:spTgt spid="59"/>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3"/>
                                        </p:tgtEl>
                                        <p:attrNameLst>
                                          <p:attrName>style.visibility</p:attrName>
                                        </p:attrNameLst>
                                      </p:cBhvr>
                                      <p:to>
                                        <p:strVal val="visible"/>
                                      </p:to>
                                    </p:set>
                                    <p:animEffect transition="in" filter="fade">
                                      <p:cBhvr>
                                        <p:cTn id="20" dur="500"/>
                                        <p:tgtEl>
                                          <p:spTgt spid="4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4"/>
                                        </p:tgtEl>
                                        <p:attrNameLst>
                                          <p:attrName>style.visibility</p:attrName>
                                        </p:attrNameLst>
                                      </p:cBhvr>
                                      <p:to>
                                        <p:strVal val="visible"/>
                                      </p:to>
                                    </p:set>
                                    <p:animEffect transition="in" filter="fade">
                                      <p:cBhvr>
                                        <p:cTn id="25" dur="500"/>
                                        <p:tgtEl>
                                          <p:spTgt spid="4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2" nodeType="click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fade">
                                      <p:cBhvr>
                                        <p:cTn id="30" dur="500"/>
                                        <p:tgtEl>
                                          <p:spTgt spid="49"/>
                                        </p:tgtEl>
                                      </p:cBhvr>
                                    </p:animEffect>
                                  </p:childTnLst>
                                </p:cTn>
                              </p:par>
                            </p:childTnLst>
                          </p:cTn>
                        </p:par>
                        <p:par>
                          <p:cTn id="31" fill="hold">
                            <p:stCondLst>
                              <p:cond delay="500"/>
                            </p:stCondLst>
                            <p:childTnLst>
                              <p:par>
                                <p:cTn id="32" presetID="0" presetClass="path" presetSubtype="0" accel="50000" decel="50000" fill="hold" grpId="3" nodeType="afterEffect">
                                  <p:stCondLst>
                                    <p:cond delay="0"/>
                                  </p:stCondLst>
                                  <p:childTnLst>
                                    <p:animMotion origin="layout" path="M -5.55556E-7 2.59259E-6 L 0.13212 -0.00047 " pathEditMode="relative" rAng="0" ptsTypes="AA">
                                      <p:cBhvr>
                                        <p:cTn id="33" dur="2000" fill="hold"/>
                                        <p:tgtEl>
                                          <p:spTgt spid="49"/>
                                        </p:tgtEl>
                                        <p:attrNameLst>
                                          <p:attrName>ppt_x</p:attrName>
                                          <p:attrName>ppt_y</p:attrName>
                                        </p:attrNameLst>
                                      </p:cBhvr>
                                      <p:rCtr x="6597" y="-23"/>
                                    </p:animMotion>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61"/>
                                        </p:tgtEl>
                                        <p:attrNameLst>
                                          <p:attrName>style.visibility</p:attrName>
                                        </p:attrNameLst>
                                      </p:cBhvr>
                                      <p:to>
                                        <p:strVal val="visible"/>
                                      </p:to>
                                    </p:set>
                                    <p:animEffect transition="in" filter="fade">
                                      <p:cBhvr>
                                        <p:cTn id="38" dur="500"/>
                                        <p:tgtEl>
                                          <p:spTgt spid="61"/>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62"/>
                                        </p:tgtEl>
                                        <p:attrNameLst>
                                          <p:attrName>style.visibility</p:attrName>
                                        </p:attrNameLst>
                                      </p:cBhvr>
                                      <p:to>
                                        <p:strVal val="visible"/>
                                      </p:to>
                                    </p:set>
                                    <p:animEffect transition="in" filter="fade">
                                      <p:cBhvr>
                                        <p:cTn id="43"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2" animBg="1"/>
      <p:bldP spid="49" grpId="3" animBg="1"/>
      <p:bldP spid="59" grpId="1" animBg="1"/>
      <p:bldP spid="59" grpId="2" animBg="1"/>
      <p:bldP spid="59" grpId="3"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603989" y="4880419"/>
            <a:ext cx="3117950" cy="1710397"/>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2" name="Title 1">
            <a:extLst>
              <a:ext uri="{FF2B5EF4-FFF2-40B4-BE49-F238E27FC236}">
                <a16:creationId xmlns:a16="http://schemas.microsoft.com/office/drawing/2014/main" xmlns="" id="{8DE6BE4B-8B16-854D-AF1E-B623A1A0CF81}"/>
              </a:ext>
            </a:extLst>
          </p:cNvPr>
          <p:cNvSpPr>
            <a:spLocks noGrp="1"/>
          </p:cNvSpPr>
          <p:nvPr>
            <p:ph type="title"/>
          </p:nvPr>
        </p:nvSpPr>
        <p:spPr/>
        <p:txBody>
          <a:bodyPr/>
          <a:lstStyle/>
          <a:p>
            <a:r>
              <a:rPr lang="ja-JP" altLang="en-US" dirty="0"/>
              <a:t>チェックポイントの同期</a:t>
            </a:r>
            <a:endParaRPr lang="en-US" dirty="0"/>
          </a:p>
        </p:txBody>
      </p:sp>
      <p:sp>
        <p:nvSpPr>
          <p:cNvPr id="3" name="Content Placeholder 2">
            <a:extLst>
              <a:ext uri="{FF2B5EF4-FFF2-40B4-BE49-F238E27FC236}">
                <a16:creationId xmlns:a16="http://schemas.microsoft.com/office/drawing/2014/main" xmlns="" id="{459C6DCF-75A4-F14A-BD9D-1CFFF6079775}"/>
              </a:ext>
            </a:extLst>
          </p:cNvPr>
          <p:cNvSpPr>
            <a:spLocks noGrp="1"/>
          </p:cNvSpPr>
          <p:nvPr>
            <p:ph idx="1"/>
          </p:nvPr>
        </p:nvSpPr>
        <p:spPr/>
        <p:txBody>
          <a:bodyPr/>
          <a:lstStyle/>
          <a:p>
            <a:r>
              <a:rPr lang="ja-JP" altLang="en-US" dirty="0">
                <a:solidFill>
                  <a:schemeClr val="tx1"/>
                </a:solidFill>
              </a:rPr>
              <a:t>すべてのホストで保存すべきページが十分に少なくなるまで待つ</a:t>
            </a:r>
            <a:endParaRPr lang="en-US" altLang="ja-JP" dirty="0">
              <a:solidFill>
                <a:schemeClr val="tx1"/>
              </a:solidFill>
            </a:endParaRPr>
          </a:p>
          <a:p>
            <a:pPr lvl="1"/>
            <a:r>
              <a:rPr lang="ja-JP" altLang="en-US" dirty="0">
                <a:solidFill>
                  <a:schemeClr val="tx1"/>
                </a:solidFill>
              </a:rPr>
              <a:t>処理中のリモートページングの完了を待って</a:t>
            </a:r>
            <a:r>
              <a:rPr lang="en-US" altLang="ja-JP" dirty="0">
                <a:solidFill>
                  <a:schemeClr val="tx1"/>
                </a:solidFill>
              </a:rPr>
              <a:t>VM</a:t>
            </a:r>
            <a:r>
              <a:rPr lang="ja-JP" altLang="en-US" dirty="0">
                <a:solidFill>
                  <a:schemeClr val="tx1"/>
                </a:solidFill>
              </a:rPr>
              <a:t>を停止</a:t>
            </a:r>
            <a:endParaRPr lang="en-US" altLang="ja-JP" dirty="0">
              <a:solidFill>
                <a:schemeClr val="tx1"/>
              </a:solidFill>
            </a:endParaRPr>
          </a:p>
          <a:p>
            <a:pPr lvl="1"/>
            <a:r>
              <a:rPr lang="ja-JP" altLang="en-US" dirty="0">
                <a:solidFill>
                  <a:schemeClr val="tx1"/>
                </a:solidFill>
              </a:rPr>
              <a:t>残りのメモリとメモリアクセス履歴を保存</a:t>
            </a:r>
            <a:endParaRPr lang="en-US" altLang="ja-JP" dirty="0">
              <a:solidFill>
                <a:schemeClr val="tx1"/>
              </a:solidFill>
            </a:endParaRPr>
          </a:p>
          <a:p>
            <a:pPr lvl="1"/>
            <a:r>
              <a:rPr lang="ja-JP" altLang="en-US" dirty="0">
                <a:solidFill>
                  <a:schemeClr val="tx1"/>
                </a:solidFill>
              </a:rPr>
              <a:t>仮想ディスクのスナップショットを高速に作成</a:t>
            </a:r>
            <a:endParaRPr lang="en-US" altLang="ja-JP" dirty="0">
              <a:solidFill>
                <a:schemeClr val="tx1"/>
              </a:solidFill>
            </a:endParaRPr>
          </a:p>
          <a:p>
            <a:pPr lvl="2"/>
            <a:r>
              <a:rPr lang="en-US" altLang="ja-JP" dirty="0">
                <a:solidFill>
                  <a:schemeClr val="tx1"/>
                </a:solidFill>
              </a:rPr>
              <a:t>QCOW2</a:t>
            </a:r>
            <a:r>
              <a:rPr lang="ja-JP" altLang="en-US" dirty="0">
                <a:solidFill>
                  <a:schemeClr val="tx1"/>
                </a:solidFill>
              </a:rPr>
              <a:t>の差分ディスクイメージ機能を用いる</a:t>
            </a:r>
            <a:endParaRPr lang="en-US" altLang="ja-JP" dirty="0">
              <a:solidFill>
                <a:schemeClr val="tx1"/>
              </a:solidFill>
            </a:endParaRPr>
          </a:p>
          <a:p>
            <a:pPr lvl="1"/>
            <a:r>
              <a:rPr lang="en-US" dirty="0">
                <a:solidFill>
                  <a:schemeClr val="tx1"/>
                </a:solidFill>
              </a:rPr>
              <a:t>VM</a:t>
            </a:r>
            <a:r>
              <a:rPr lang="ja-JP" altLang="en-US" dirty="0">
                <a:solidFill>
                  <a:schemeClr val="tx1"/>
                </a:solidFill>
              </a:rPr>
              <a:t>本体の状態を保存し、</a:t>
            </a:r>
            <a:r>
              <a:rPr lang="en-US" altLang="ja-JP" dirty="0">
                <a:solidFill>
                  <a:schemeClr val="tx1"/>
                </a:solidFill>
              </a:rPr>
              <a:t>VM</a:t>
            </a:r>
            <a:r>
              <a:rPr lang="ja-JP" altLang="en-US" dirty="0">
                <a:solidFill>
                  <a:schemeClr val="tx1"/>
                </a:solidFill>
              </a:rPr>
              <a:t>を再開</a:t>
            </a:r>
            <a:endParaRPr lang="en-US" dirty="0">
              <a:solidFill>
                <a:schemeClr val="tx1"/>
              </a:solidFill>
            </a:endParaRPr>
          </a:p>
        </p:txBody>
      </p:sp>
      <p:sp>
        <p:nvSpPr>
          <p:cNvPr id="4" name="Slide Number Placeholder 3">
            <a:extLst>
              <a:ext uri="{FF2B5EF4-FFF2-40B4-BE49-F238E27FC236}">
                <a16:creationId xmlns:a16="http://schemas.microsoft.com/office/drawing/2014/main" xmlns="" id="{DF11FE9F-D34F-8E4F-94F3-3FE36D7C9D0F}"/>
              </a:ext>
            </a:extLst>
          </p:cNvPr>
          <p:cNvSpPr>
            <a:spLocks noGrp="1"/>
          </p:cNvSpPr>
          <p:nvPr>
            <p:ph type="sldNum" sz="quarter" idx="12"/>
          </p:nvPr>
        </p:nvSpPr>
        <p:spPr/>
        <p:txBody>
          <a:bodyPr/>
          <a:lstStyle/>
          <a:p>
            <a:fld id="{470CF53E-3DF7-45F1-A7BE-6F804033A15D}" type="slidenum">
              <a:rPr lang="ja-JP" altLang="en-US" smtClean="0"/>
              <a:pPr/>
              <a:t>17</a:t>
            </a:fld>
            <a:endParaRPr lang="ja-JP" altLang="en-US" dirty="0"/>
          </a:p>
        </p:txBody>
      </p:sp>
      <p:sp>
        <p:nvSpPr>
          <p:cNvPr id="5" name="テキスト ボックス 4"/>
          <p:cNvSpPr txBox="1"/>
          <p:nvPr/>
        </p:nvSpPr>
        <p:spPr>
          <a:xfrm>
            <a:off x="3489274" y="4534631"/>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a:t>
            </a:r>
            <a:r>
              <a:rPr kumimoji="1" lang="ja-JP" altLang="en-US" dirty="0">
                <a:latin typeface="MS PGothic" charset="-128"/>
                <a:ea typeface="MS PGothic" charset="-128"/>
                <a:cs typeface="MS PGothic" charset="-128"/>
              </a:rPr>
              <a:t>ホスト</a:t>
            </a:r>
          </a:p>
        </p:txBody>
      </p:sp>
      <p:sp>
        <p:nvSpPr>
          <p:cNvPr id="7" name="正方形/長方形 6"/>
          <p:cNvSpPr/>
          <p:nvPr/>
        </p:nvSpPr>
        <p:spPr>
          <a:xfrm>
            <a:off x="3737879" y="5439267"/>
            <a:ext cx="1851126" cy="682107"/>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10" name="正方形/長方形 9"/>
          <p:cNvSpPr/>
          <p:nvPr/>
        </p:nvSpPr>
        <p:spPr>
          <a:xfrm>
            <a:off x="3737879" y="5072352"/>
            <a:ext cx="1835944" cy="306876"/>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a:t>
            </a:r>
            <a:r>
              <a:rPr kumimoji="1" lang="ja-JP" altLang="en-US" dirty="0">
                <a:solidFill>
                  <a:schemeClr val="tx1"/>
                </a:solidFill>
                <a:latin typeface="MS PGothic" charset="-128"/>
                <a:ea typeface="MS PGothic" charset="-128"/>
                <a:cs typeface="MS PGothic" charset="-128"/>
              </a:rPr>
              <a:t>本体</a:t>
            </a:r>
          </a:p>
        </p:txBody>
      </p:sp>
      <p:sp>
        <p:nvSpPr>
          <p:cNvPr id="22" name="正方形/長方形 21"/>
          <p:cNvSpPr/>
          <p:nvPr/>
        </p:nvSpPr>
        <p:spPr>
          <a:xfrm>
            <a:off x="3737880" y="6181413"/>
            <a:ext cx="1851126" cy="294782"/>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アクセス履歴</a:t>
            </a:r>
          </a:p>
        </p:txBody>
      </p:sp>
      <p:sp>
        <p:nvSpPr>
          <p:cNvPr id="30" name="テキスト ボックス 29"/>
          <p:cNvSpPr txBox="1"/>
          <p:nvPr/>
        </p:nvSpPr>
        <p:spPr>
          <a:xfrm>
            <a:off x="6745483" y="4534632"/>
            <a:ext cx="1189749"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サブ</a:t>
            </a:r>
            <a:r>
              <a:rPr kumimoji="1" lang="ja-JP" altLang="en-US" dirty="0">
                <a:latin typeface="MS PGothic" charset="-128"/>
                <a:ea typeface="MS PGothic" charset="-128"/>
                <a:cs typeface="MS PGothic" charset="-128"/>
              </a:rPr>
              <a:t>ホスト</a:t>
            </a:r>
          </a:p>
        </p:txBody>
      </p:sp>
      <p:sp>
        <p:nvSpPr>
          <p:cNvPr id="31" name="角丸四角形 30"/>
          <p:cNvSpPr/>
          <p:nvPr/>
        </p:nvSpPr>
        <p:spPr>
          <a:xfrm>
            <a:off x="6734377" y="4903963"/>
            <a:ext cx="1198266" cy="1686853"/>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35" name="正方形/長方形 34"/>
          <p:cNvSpPr/>
          <p:nvPr/>
        </p:nvSpPr>
        <p:spPr>
          <a:xfrm>
            <a:off x="6853698" y="5439267"/>
            <a:ext cx="973317" cy="682107"/>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36" name="左右矢印 35"/>
          <p:cNvSpPr/>
          <p:nvPr/>
        </p:nvSpPr>
        <p:spPr>
          <a:xfrm>
            <a:off x="5759240" y="5547627"/>
            <a:ext cx="937836" cy="468874"/>
          </a:xfrm>
          <a:prstGeom prst="leftRightArrow">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9" name="TextBox 8">
            <a:extLst>
              <a:ext uri="{FF2B5EF4-FFF2-40B4-BE49-F238E27FC236}">
                <a16:creationId xmlns:a16="http://schemas.microsoft.com/office/drawing/2014/main" xmlns="" id="{CE939B81-C260-AD49-A721-C74595F61456}"/>
              </a:ext>
            </a:extLst>
          </p:cNvPr>
          <p:cNvSpPr txBox="1"/>
          <p:nvPr/>
        </p:nvSpPr>
        <p:spPr>
          <a:xfrm>
            <a:off x="5908929" y="5159846"/>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同期</a:t>
            </a:r>
            <a:endParaRPr lang="en-US" dirty="0">
              <a:latin typeface="MS PGothic" charset="-128"/>
              <a:ea typeface="MS PGothic" charset="-128"/>
              <a:cs typeface="MS PGothic" charset="-128"/>
            </a:endParaRPr>
          </a:p>
        </p:txBody>
      </p:sp>
      <p:sp>
        <p:nvSpPr>
          <p:cNvPr id="11" name="TextBox 10">
            <a:extLst>
              <a:ext uri="{FF2B5EF4-FFF2-40B4-BE49-F238E27FC236}">
                <a16:creationId xmlns:a16="http://schemas.microsoft.com/office/drawing/2014/main" xmlns="" id="{B3E226A4-62BC-EC4C-9A9B-7F927F9E9D01}"/>
              </a:ext>
            </a:extLst>
          </p:cNvPr>
          <p:cNvSpPr txBox="1"/>
          <p:nvPr/>
        </p:nvSpPr>
        <p:spPr>
          <a:xfrm>
            <a:off x="2714965" y="5760193"/>
            <a:ext cx="950901" cy="646331"/>
          </a:xfrm>
          <a:prstGeom prst="rect">
            <a:avLst/>
          </a:prstGeom>
          <a:noFill/>
        </p:spPr>
        <p:txBody>
          <a:bodyPr wrap="none" rtlCol="0">
            <a:spAutoFit/>
          </a:bodyPr>
          <a:lstStyle/>
          <a:p>
            <a:pPr algn="ctr"/>
            <a:r>
              <a:rPr lang="ja-JP" altLang="en-US" dirty="0">
                <a:latin typeface="MS PGothic" panose="020B0600070205080204" pitchFamily="34" charset="-128"/>
                <a:ea typeface="MS PGothic" panose="020B0600070205080204" pitchFamily="34" charset="-128"/>
              </a:rPr>
              <a:t>仮想</a:t>
            </a:r>
            <a:endParaRPr lang="en-US" altLang="ja-JP" dirty="0">
              <a:latin typeface="MS PGothic" panose="020B0600070205080204" pitchFamily="34" charset="-128"/>
              <a:ea typeface="MS PGothic" panose="020B0600070205080204" pitchFamily="34" charset="-128"/>
            </a:endParaRPr>
          </a:p>
          <a:p>
            <a:pPr algn="ctr"/>
            <a:r>
              <a:rPr lang="ja-JP" altLang="en-US" dirty="0">
                <a:latin typeface="MS PGothic" panose="020B0600070205080204" pitchFamily="34" charset="-128"/>
                <a:ea typeface="MS PGothic" panose="020B0600070205080204" pitchFamily="34" charset="-128"/>
              </a:rPr>
              <a:t>ディスク</a:t>
            </a:r>
            <a:endParaRPr lang="en-US" dirty="0">
              <a:latin typeface="MS PGothic" panose="020B0600070205080204" pitchFamily="34" charset="-128"/>
              <a:ea typeface="MS PGothic" panose="020B0600070205080204" pitchFamily="34" charset="-128"/>
            </a:endParaRPr>
          </a:p>
        </p:txBody>
      </p:sp>
      <p:sp>
        <p:nvSpPr>
          <p:cNvPr id="29" name="円柱 36">
            <a:extLst>
              <a:ext uri="{FF2B5EF4-FFF2-40B4-BE49-F238E27FC236}">
                <a16:creationId xmlns:a16="http://schemas.microsoft.com/office/drawing/2014/main" xmlns="" id="{55409391-D6A3-4E40-B082-980390B8E38F}"/>
              </a:ext>
            </a:extLst>
          </p:cNvPr>
          <p:cNvSpPr/>
          <p:nvPr/>
        </p:nvSpPr>
        <p:spPr>
          <a:xfrm>
            <a:off x="1068786" y="5729667"/>
            <a:ext cx="1006050" cy="658348"/>
          </a:xfrm>
          <a:prstGeom prst="can">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ディスク</a:t>
            </a:r>
          </a:p>
        </p:txBody>
      </p:sp>
      <p:sp>
        <p:nvSpPr>
          <p:cNvPr id="20" name="円柱 36">
            <a:extLst>
              <a:ext uri="{FF2B5EF4-FFF2-40B4-BE49-F238E27FC236}">
                <a16:creationId xmlns:a16="http://schemas.microsoft.com/office/drawing/2014/main" xmlns="" id="{1AE4EFFD-AD82-4B4B-A65E-8C423076D796}"/>
              </a:ext>
            </a:extLst>
          </p:cNvPr>
          <p:cNvSpPr/>
          <p:nvPr/>
        </p:nvSpPr>
        <p:spPr>
          <a:xfrm>
            <a:off x="2921141" y="5148867"/>
            <a:ext cx="545991" cy="580799"/>
          </a:xfrm>
          <a:prstGeom prst="can">
            <a:avLst/>
          </a:prstGeom>
          <a:solidFill>
            <a:srgbClr val="BABBB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21" name="TextBox 36">
            <a:extLst>
              <a:ext uri="{FF2B5EF4-FFF2-40B4-BE49-F238E27FC236}">
                <a16:creationId xmlns:a16="http://schemas.microsoft.com/office/drawing/2014/main" xmlns="" id="{43C48682-2FD5-754A-8064-2B932BA2D9DB}"/>
              </a:ext>
            </a:extLst>
          </p:cNvPr>
          <p:cNvSpPr txBox="1"/>
          <p:nvPr/>
        </p:nvSpPr>
        <p:spPr>
          <a:xfrm>
            <a:off x="1711861" y="4679178"/>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23" name="屈折矢印 38">
            <a:extLst>
              <a:ext uri="{FF2B5EF4-FFF2-40B4-BE49-F238E27FC236}">
                <a16:creationId xmlns:a16="http://schemas.microsoft.com/office/drawing/2014/main" xmlns="" id="{B6E6B18B-4318-0847-ADBC-17DDE8CB668F}"/>
              </a:ext>
            </a:extLst>
          </p:cNvPr>
          <p:cNvSpPr/>
          <p:nvPr/>
        </p:nvSpPr>
        <p:spPr>
          <a:xfrm flipH="1" flipV="1">
            <a:off x="1374863" y="5053546"/>
            <a:ext cx="1109805" cy="651363"/>
          </a:xfrm>
          <a:prstGeom prst="bentUpArrow">
            <a:avLst>
              <a:gd name="adj1" fmla="val 35100"/>
              <a:gd name="adj2" fmla="val 33789"/>
              <a:gd name="adj3" fmla="val 33080"/>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18142638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メインホストでのリストア</a:t>
            </a:r>
          </a:p>
        </p:txBody>
      </p:sp>
      <p:sp>
        <p:nvSpPr>
          <p:cNvPr id="3" name="Content Placeholder 2"/>
          <p:cNvSpPr>
            <a:spLocks noGrp="1"/>
          </p:cNvSpPr>
          <p:nvPr>
            <p:ph idx="1"/>
          </p:nvPr>
        </p:nvSpPr>
        <p:spPr/>
        <p:txBody>
          <a:bodyPr/>
          <a:lstStyle/>
          <a:p>
            <a:r>
              <a:rPr lang="ja-JP" altLang="en-US" dirty="0">
                <a:solidFill>
                  <a:schemeClr val="tx1"/>
                </a:solidFill>
              </a:rPr>
              <a:t>メモリファイルからメインホストに存在していたメモリを効率よく復元</a:t>
            </a:r>
            <a:endParaRPr lang="en-US" altLang="ja-JP" dirty="0">
              <a:solidFill>
                <a:schemeClr val="tx1"/>
              </a:solidFill>
            </a:endParaRPr>
          </a:p>
          <a:p>
            <a:pPr lvl="1"/>
            <a:r>
              <a:rPr lang="ja-JP" altLang="en-US" dirty="0">
                <a:solidFill>
                  <a:schemeClr val="tx1"/>
                </a:solidFill>
              </a:rPr>
              <a:t>ページ配置ファイルからネットワーク・ページテーブルを復元</a:t>
            </a:r>
            <a:endParaRPr lang="en-US" altLang="ja-JP" dirty="0">
              <a:solidFill>
                <a:schemeClr val="tx1"/>
              </a:solidFill>
            </a:endParaRPr>
          </a:p>
          <a:p>
            <a:pPr lvl="1"/>
            <a:r>
              <a:rPr lang="en-US" altLang="ja-JP" dirty="0">
                <a:solidFill>
                  <a:schemeClr val="tx1"/>
                </a:solidFill>
              </a:rPr>
              <a:t>VM</a:t>
            </a:r>
            <a:r>
              <a:rPr lang="ja-JP" altLang="en-US" dirty="0">
                <a:solidFill>
                  <a:schemeClr val="tx1"/>
                </a:solidFill>
              </a:rPr>
              <a:t>のメモリ領域を</a:t>
            </a:r>
            <a:r>
              <a:rPr lang="en-US" altLang="ja-JP" dirty="0">
                <a:solidFill>
                  <a:schemeClr val="tx1"/>
                </a:solidFill>
              </a:rPr>
              <a:t>Linux</a:t>
            </a:r>
            <a:r>
              <a:rPr lang="ja-JP" altLang="en-US" dirty="0">
                <a:solidFill>
                  <a:schemeClr val="tx1"/>
                </a:solidFill>
              </a:rPr>
              <a:t>の</a:t>
            </a:r>
            <a:r>
              <a:rPr lang="en-US" altLang="ja-JP" dirty="0" err="1">
                <a:solidFill>
                  <a:schemeClr val="tx1"/>
                </a:solidFill>
              </a:rPr>
              <a:t>userfaultfd</a:t>
            </a:r>
            <a:r>
              <a:rPr lang="ja-JP" altLang="en-US" dirty="0">
                <a:solidFill>
                  <a:schemeClr val="tx1"/>
                </a:solidFill>
              </a:rPr>
              <a:t>機構に登録</a:t>
            </a:r>
            <a:endParaRPr lang="en-US" altLang="ja-JP" dirty="0">
              <a:solidFill>
                <a:schemeClr val="tx1"/>
              </a:solidFill>
            </a:endParaRPr>
          </a:p>
          <a:p>
            <a:pPr lvl="2"/>
            <a:r>
              <a:rPr lang="ja-JP" altLang="en-US" dirty="0">
                <a:solidFill>
                  <a:schemeClr val="tx1"/>
                </a:solidFill>
              </a:rPr>
              <a:t>リモートページングを再開可能にする</a:t>
            </a:r>
            <a:endParaRPr lang="en-US" altLang="ja-JP" dirty="0">
              <a:solidFill>
                <a:schemeClr val="tx1"/>
              </a:solidFill>
            </a:endParaRPr>
          </a:p>
          <a:p>
            <a:pPr lvl="1"/>
            <a:r>
              <a:rPr lang="ja-JP" altLang="en-US" dirty="0">
                <a:solidFill>
                  <a:schemeClr val="tx1"/>
                </a:solidFill>
              </a:rPr>
              <a:t>サブホストでのリストア完了を待って、</a:t>
            </a:r>
            <a:r>
              <a:rPr lang="en-US" altLang="ja-JP" dirty="0">
                <a:solidFill>
                  <a:schemeClr val="tx1"/>
                </a:solidFill>
              </a:rPr>
              <a:t>VM</a:t>
            </a:r>
            <a:r>
              <a:rPr lang="ja-JP" altLang="en-US" dirty="0">
                <a:solidFill>
                  <a:schemeClr val="tx1"/>
                </a:solidFill>
              </a:rPr>
              <a:t>を再開</a:t>
            </a:r>
            <a:endParaRPr lang="en-US" altLang="ja-JP" dirty="0">
              <a:solidFill>
                <a:schemeClr val="tx1"/>
              </a:solidFill>
            </a:endParaRPr>
          </a:p>
          <a:p>
            <a:pPr lvl="1"/>
            <a:endParaRPr lang="en-US" altLang="ja-JP" dirty="0">
              <a:solidFill>
                <a:schemeClr val="tx1"/>
              </a:solidFill>
            </a:endParaRPr>
          </a:p>
        </p:txBody>
      </p:sp>
      <p:sp>
        <p:nvSpPr>
          <p:cNvPr id="4" name="Slide Number Placeholder 3"/>
          <p:cNvSpPr>
            <a:spLocks noGrp="1"/>
          </p:cNvSpPr>
          <p:nvPr>
            <p:ph type="sldNum" sz="quarter" idx="12"/>
          </p:nvPr>
        </p:nvSpPr>
        <p:spPr/>
        <p:txBody>
          <a:bodyPr/>
          <a:lstStyle/>
          <a:p>
            <a:fld id="{470CF53E-3DF7-45F1-A7BE-6F804033A15D}" type="slidenum">
              <a:rPr lang="ja-JP" altLang="en-US" smtClean="0"/>
              <a:pPr/>
              <a:t>18</a:t>
            </a:fld>
            <a:endParaRPr lang="ja-JP" altLang="en-US" dirty="0"/>
          </a:p>
        </p:txBody>
      </p:sp>
      <p:sp>
        <p:nvSpPr>
          <p:cNvPr id="44" name="テキスト ボックス 43"/>
          <p:cNvSpPr txBox="1"/>
          <p:nvPr/>
        </p:nvSpPr>
        <p:spPr>
          <a:xfrm>
            <a:off x="3736181" y="4287700"/>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a:t>
            </a:r>
            <a:r>
              <a:rPr kumimoji="1" lang="ja-JP" altLang="en-US" dirty="0">
                <a:latin typeface="MS PGothic" charset="-128"/>
                <a:ea typeface="MS PGothic" charset="-128"/>
                <a:cs typeface="MS PGothic" charset="-128"/>
              </a:rPr>
              <a:t>ホスト</a:t>
            </a:r>
          </a:p>
        </p:txBody>
      </p:sp>
      <p:sp>
        <p:nvSpPr>
          <p:cNvPr id="45" name="角丸四角形 44"/>
          <p:cNvSpPr/>
          <p:nvPr/>
        </p:nvSpPr>
        <p:spPr>
          <a:xfrm>
            <a:off x="2749791" y="4680934"/>
            <a:ext cx="3113301" cy="1951155"/>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46" name="正方形/長方形 45"/>
          <p:cNvSpPr/>
          <p:nvPr/>
        </p:nvSpPr>
        <p:spPr>
          <a:xfrm>
            <a:off x="2872679" y="5185599"/>
            <a:ext cx="1304453" cy="588934"/>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47" name="正方形/長方形 46"/>
          <p:cNvSpPr/>
          <p:nvPr/>
        </p:nvSpPr>
        <p:spPr>
          <a:xfrm>
            <a:off x="2879017" y="4843457"/>
            <a:ext cx="1300962" cy="314350"/>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a:t>
            </a:r>
            <a:r>
              <a:rPr kumimoji="1" lang="ja-JP" altLang="en-US" dirty="0">
                <a:solidFill>
                  <a:schemeClr val="tx1"/>
                </a:solidFill>
                <a:latin typeface="MS PGothic" charset="-128"/>
                <a:ea typeface="MS PGothic" charset="-128"/>
                <a:cs typeface="MS PGothic" charset="-128"/>
              </a:rPr>
              <a:t>本体</a:t>
            </a:r>
          </a:p>
        </p:txBody>
      </p:sp>
      <p:sp>
        <p:nvSpPr>
          <p:cNvPr id="50" name="正方形/長方形 49"/>
          <p:cNvSpPr/>
          <p:nvPr/>
        </p:nvSpPr>
        <p:spPr>
          <a:xfrm>
            <a:off x="4214568" y="5185600"/>
            <a:ext cx="1529057" cy="588640"/>
          </a:xfrm>
          <a:prstGeom prst="rect">
            <a:avLst/>
          </a:prstGeom>
          <a:solidFill>
            <a:schemeClr val="accent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S PGothic" charset="-128"/>
                <a:ea typeface="MS PGothic" charset="-128"/>
                <a:cs typeface="MS PGothic" charset="-128"/>
              </a:rPr>
              <a:t>ネットワーク・</a:t>
            </a:r>
            <a:endParaRPr kumimoji="1" lang="en-US" altLang="ja-JP" sz="1600" dirty="0">
              <a:solidFill>
                <a:schemeClr val="tx1"/>
              </a:solidFill>
              <a:latin typeface="MS PGothic" charset="-128"/>
              <a:ea typeface="MS PGothic" charset="-128"/>
              <a:cs typeface="MS PGothic" charset="-128"/>
            </a:endParaRPr>
          </a:p>
          <a:p>
            <a:pPr algn="ctr"/>
            <a:r>
              <a:rPr kumimoji="1" lang="ja-JP" altLang="en-US" sz="1600" dirty="0">
                <a:solidFill>
                  <a:schemeClr val="tx1"/>
                </a:solidFill>
                <a:latin typeface="MS PGothic" charset="-128"/>
                <a:ea typeface="MS PGothic" charset="-128"/>
                <a:cs typeface="MS PGothic" charset="-128"/>
              </a:rPr>
              <a:t>ページテーブル</a:t>
            </a:r>
          </a:p>
        </p:txBody>
      </p:sp>
      <p:sp>
        <p:nvSpPr>
          <p:cNvPr id="52" name="正方形/長方形 51"/>
          <p:cNvSpPr/>
          <p:nvPr/>
        </p:nvSpPr>
        <p:spPr>
          <a:xfrm>
            <a:off x="3036753" y="6192814"/>
            <a:ext cx="2493106" cy="329116"/>
          </a:xfrm>
          <a:prstGeom prst="rect">
            <a:avLst/>
          </a:prstGeom>
          <a:solidFill>
            <a:srgbClr val="F28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Linux</a:t>
            </a:r>
            <a:endParaRPr kumimoji="1" lang="ja-JP" altLang="en-US" strike="sngStrike" dirty="0">
              <a:solidFill>
                <a:srgbClr val="FF0000"/>
              </a:solidFill>
              <a:latin typeface="MS PGothic" charset="-128"/>
              <a:ea typeface="MS PGothic" charset="-128"/>
              <a:cs typeface="MS PGothic" charset="-128"/>
            </a:endParaRPr>
          </a:p>
        </p:txBody>
      </p:sp>
      <p:sp>
        <p:nvSpPr>
          <p:cNvPr id="5" name="下矢印 4"/>
          <p:cNvSpPr/>
          <p:nvPr/>
        </p:nvSpPr>
        <p:spPr>
          <a:xfrm>
            <a:off x="2972743" y="5656979"/>
            <a:ext cx="503851" cy="622332"/>
          </a:xfrm>
          <a:prstGeom prst="downArrow">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19" name="テキスト ボックス 18"/>
          <p:cNvSpPr txBox="1"/>
          <p:nvPr/>
        </p:nvSpPr>
        <p:spPr>
          <a:xfrm>
            <a:off x="6870954" y="4311602"/>
            <a:ext cx="1189749"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サブ</a:t>
            </a:r>
            <a:r>
              <a:rPr kumimoji="1" lang="ja-JP" altLang="en-US" dirty="0">
                <a:latin typeface="MS PGothic" charset="-128"/>
                <a:ea typeface="MS PGothic" charset="-128"/>
                <a:cs typeface="MS PGothic" charset="-128"/>
              </a:rPr>
              <a:t>ホスト</a:t>
            </a:r>
          </a:p>
        </p:txBody>
      </p:sp>
      <p:sp>
        <p:nvSpPr>
          <p:cNvPr id="20" name="角丸四角形 19"/>
          <p:cNvSpPr/>
          <p:nvPr/>
        </p:nvSpPr>
        <p:spPr>
          <a:xfrm>
            <a:off x="6862437" y="4680933"/>
            <a:ext cx="1198266" cy="1951156"/>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22" name="右矢印 38"/>
          <p:cNvSpPr/>
          <p:nvPr/>
        </p:nvSpPr>
        <p:spPr>
          <a:xfrm flipH="1">
            <a:off x="5914527" y="5428594"/>
            <a:ext cx="850438" cy="455832"/>
          </a:xfrm>
          <a:prstGeom prst="rightArrow">
            <a:avLst/>
          </a:prstGeom>
          <a:solidFill>
            <a:srgbClr val="595959"/>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vert="vert" rtlCol="0" anchor="ctr">
            <a:scene3d>
              <a:camera prst="orthographicFront">
                <a:rot lat="0" lon="0" rev="10800000"/>
              </a:camera>
              <a:lightRig rig="threePt" dir="t"/>
            </a:scene3d>
          </a:bodyPr>
          <a:lstStyle/>
          <a:p>
            <a:pPr algn="ctr"/>
            <a:endParaRPr lang="ja-JP" altLang="en-US" sz="1600" dirty="0">
              <a:solidFill>
                <a:schemeClr val="bg1"/>
              </a:solidFill>
              <a:latin typeface="MS PGothic" charset="-128"/>
              <a:ea typeface="MS PGothic" charset="-128"/>
              <a:cs typeface="MS PGothic" charset="-128"/>
            </a:endParaRPr>
          </a:p>
        </p:txBody>
      </p:sp>
      <p:sp>
        <p:nvSpPr>
          <p:cNvPr id="6" name="TextBox 5">
            <a:extLst>
              <a:ext uri="{FF2B5EF4-FFF2-40B4-BE49-F238E27FC236}">
                <a16:creationId xmlns:a16="http://schemas.microsoft.com/office/drawing/2014/main" xmlns="" id="{06999C6D-FC6D-D74F-8F68-456E0F1B5840}"/>
              </a:ext>
            </a:extLst>
          </p:cNvPr>
          <p:cNvSpPr txBox="1"/>
          <p:nvPr/>
        </p:nvSpPr>
        <p:spPr>
          <a:xfrm>
            <a:off x="6081576" y="5077323"/>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完了</a:t>
            </a:r>
            <a:endParaRPr lang="en-US" dirty="0">
              <a:latin typeface="MS PGothic" charset="-128"/>
              <a:ea typeface="MS PGothic" charset="-128"/>
              <a:cs typeface="MS PGothic" charset="-128"/>
            </a:endParaRPr>
          </a:p>
        </p:txBody>
      </p:sp>
      <p:sp>
        <p:nvSpPr>
          <p:cNvPr id="25" name="フローチャート: カード 16">
            <a:extLst>
              <a:ext uri="{FF2B5EF4-FFF2-40B4-BE49-F238E27FC236}">
                <a16:creationId xmlns:a16="http://schemas.microsoft.com/office/drawing/2014/main" xmlns="" id="{6481DA3F-DC29-174E-BAA8-9E9C813AFBBF}"/>
              </a:ext>
            </a:extLst>
          </p:cNvPr>
          <p:cNvSpPr/>
          <p:nvPr/>
        </p:nvSpPr>
        <p:spPr>
          <a:xfrm>
            <a:off x="1092081" y="5774239"/>
            <a:ext cx="1153580" cy="747691"/>
          </a:xfrm>
          <a:prstGeom prst="flowChartPunchedCard">
            <a:avLst/>
          </a:prstGeom>
          <a:solidFill>
            <a:srgbClr val="FFAB8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endParaRPr kumimoji="1" lang="en-US" altLang="ja-JP" dirty="0">
              <a:solidFill>
                <a:schemeClr val="tx1"/>
              </a:solidFill>
              <a:latin typeface="MS PGothic" charset="-128"/>
              <a:ea typeface="MS PGothic" charset="-128"/>
              <a:cs typeface="MS PGothic" charset="-128"/>
            </a:endParaRPr>
          </a:p>
          <a:p>
            <a:pPr algn="ctr"/>
            <a:r>
              <a:rPr kumimoji="1" lang="ja-JP" altLang="en-US" dirty="0">
                <a:solidFill>
                  <a:schemeClr val="tx1"/>
                </a:solidFill>
                <a:latin typeface="MS PGothic" charset="-128"/>
                <a:ea typeface="MS PGothic" charset="-128"/>
                <a:cs typeface="MS PGothic" charset="-128"/>
              </a:rPr>
              <a:t>ファイル</a:t>
            </a:r>
          </a:p>
        </p:txBody>
      </p:sp>
      <p:sp>
        <p:nvSpPr>
          <p:cNvPr id="26" name="TextBox 25">
            <a:extLst>
              <a:ext uri="{FF2B5EF4-FFF2-40B4-BE49-F238E27FC236}">
                <a16:creationId xmlns:a16="http://schemas.microsoft.com/office/drawing/2014/main" xmlns="" id="{0BFA207A-4DB0-7A46-9202-C3294D9A017A}"/>
              </a:ext>
            </a:extLst>
          </p:cNvPr>
          <p:cNvSpPr txBox="1"/>
          <p:nvPr/>
        </p:nvSpPr>
        <p:spPr>
          <a:xfrm>
            <a:off x="3413015" y="5793138"/>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登録</a:t>
            </a:r>
            <a:endParaRPr lang="en-US" dirty="0">
              <a:latin typeface="MS PGothic" charset="-128"/>
              <a:ea typeface="MS PGothic" charset="-128"/>
              <a:cs typeface="MS PGothic" charset="-128"/>
            </a:endParaRPr>
          </a:p>
        </p:txBody>
      </p:sp>
      <p:sp>
        <p:nvSpPr>
          <p:cNvPr id="53" name="屈折矢印 52"/>
          <p:cNvSpPr/>
          <p:nvPr/>
        </p:nvSpPr>
        <p:spPr>
          <a:xfrm rot="16200000" flipV="1">
            <a:off x="1837585" y="4767623"/>
            <a:ext cx="639016" cy="1185393"/>
          </a:xfrm>
          <a:prstGeom prst="bentUpArrow">
            <a:avLst>
              <a:gd name="adj1" fmla="val 34972"/>
              <a:gd name="adj2" fmla="val 35653"/>
              <a:gd name="adj3" fmla="val 3225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21" name="TextBox 40">
            <a:extLst>
              <a:ext uri="{FF2B5EF4-FFF2-40B4-BE49-F238E27FC236}">
                <a16:creationId xmlns:a16="http://schemas.microsoft.com/office/drawing/2014/main" xmlns="" id="{6329E2A7-54A2-3642-AF19-B5097B15A1C4}"/>
              </a:ext>
            </a:extLst>
          </p:cNvPr>
          <p:cNvSpPr txBox="1"/>
          <p:nvPr/>
        </p:nvSpPr>
        <p:spPr>
          <a:xfrm>
            <a:off x="1780294" y="4788475"/>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復元</a:t>
            </a:r>
            <a:endParaRPr lang="en-US" dirty="0">
              <a:latin typeface="MS PGothic" charset="-128"/>
              <a:ea typeface="MS PGothic" charset="-128"/>
              <a:cs typeface="MS PGothic" charset="-128"/>
            </a:endParaRPr>
          </a:p>
        </p:txBody>
      </p:sp>
    </p:spTree>
    <p:extLst>
      <p:ext uri="{BB962C8B-B14F-4D97-AF65-F5344CB8AC3E}">
        <p14:creationId xmlns:p14="http://schemas.microsoft.com/office/powerpoint/2010/main" val="8529136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サブホストでのリストア</a:t>
            </a:r>
          </a:p>
        </p:txBody>
      </p:sp>
      <p:sp>
        <p:nvSpPr>
          <p:cNvPr id="3" name="Content Placeholder 2"/>
          <p:cNvSpPr>
            <a:spLocks noGrp="1"/>
          </p:cNvSpPr>
          <p:nvPr>
            <p:ph idx="1"/>
          </p:nvPr>
        </p:nvSpPr>
        <p:spPr/>
        <p:txBody>
          <a:bodyPr/>
          <a:lstStyle/>
          <a:p>
            <a:r>
              <a:rPr lang="ja-JP" altLang="en-US" dirty="0">
                <a:solidFill>
                  <a:schemeClr val="tx1"/>
                </a:solidFill>
              </a:rPr>
              <a:t>メインホストからコマンドを受信すると、メモリの復元を開始</a:t>
            </a:r>
            <a:endParaRPr lang="en-US" altLang="ja-JP" dirty="0">
              <a:solidFill>
                <a:schemeClr val="tx1"/>
              </a:solidFill>
            </a:endParaRPr>
          </a:p>
          <a:p>
            <a:pPr lvl="1"/>
            <a:r>
              <a:rPr lang="ja-JP" altLang="en-US" dirty="0">
                <a:solidFill>
                  <a:schemeClr val="tx1"/>
                </a:solidFill>
              </a:rPr>
              <a:t>メモリファイルからサブホストに存在していたメモリを効率よく復元</a:t>
            </a:r>
            <a:endParaRPr lang="en-US" altLang="ja-JP" dirty="0">
              <a:solidFill>
                <a:schemeClr val="tx1"/>
              </a:solidFill>
            </a:endParaRPr>
          </a:p>
          <a:p>
            <a:pPr lvl="1"/>
            <a:r>
              <a:rPr lang="ja-JP" altLang="en-US" dirty="0">
                <a:solidFill>
                  <a:schemeClr val="tx1"/>
                </a:solidFill>
              </a:rPr>
              <a:t>ページ存在ファイルからページ・サブテーブルを復元</a:t>
            </a:r>
            <a:endParaRPr lang="en-US" altLang="ja-JP" dirty="0">
              <a:solidFill>
                <a:schemeClr val="tx1"/>
              </a:solidFill>
            </a:endParaRPr>
          </a:p>
          <a:p>
            <a:r>
              <a:rPr lang="ja-JP" altLang="en-US" dirty="0">
                <a:solidFill>
                  <a:schemeClr val="tx1"/>
                </a:solidFill>
              </a:rPr>
              <a:t>リモートページングを再開</a:t>
            </a:r>
            <a:endParaRPr lang="en-US" altLang="ja-JP" dirty="0">
              <a:solidFill>
                <a:schemeClr val="tx1"/>
              </a:solidFill>
            </a:endParaRPr>
          </a:p>
          <a:p>
            <a:pPr lvl="1"/>
            <a:r>
              <a:rPr lang="ja-JP" altLang="en-US" dirty="0">
                <a:solidFill>
                  <a:schemeClr val="tx1"/>
                </a:solidFill>
              </a:rPr>
              <a:t>メインホストとのネットワーク接続を確立</a:t>
            </a:r>
            <a:endParaRPr lang="en-US" altLang="ja-JP" dirty="0">
              <a:solidFill>
                <a:schemeClr val="tx1"/>
              </a:solidFill>
            </a:endParaRPr>
          </a:p>
        </p:txBody>
      </p:sp>
      <p:sp>
        <p:nvSpPr>
          <p:cNvPr id="4" name="Slide Number Placeholder 3"/>
          <p:cNvSpPr>
            <a:spLocks noGrp="1"/>
          </p:cNvSpPr>
          <p:nvPr>
            <p:ph type="sldNum" sz="quarter" idx="12"/>
          </p:nvPr>
        </p:nvSpPr>
        <p:spPr/>
        <p:txBody>
          <a:bodyPr/>
          <a:lstStyle/>
          <a:p>
            <a:fld id="{470CF53E-3DF7-45F1-A7BE-6F804033A15D}" type="slidenum">
              <a:rPr lang="ja-JP" altLang="en-US" smtClean="0"/>
              <a:pPr/>
              <a:t>19</a:t>
            </a:fld>
            <a:endParaRPr lang="ja-JP" altLang="en-US" dirty="0"/>
          </a:p>
        </p:txBody>
      </p:sp>
      <p:sp>
        <p:nvSpPr>
          <p:cNvPr id="18" name="角丸四角形 17"/>
          <p:cNvSpPr/>
          <p:nvPr/>
        </p:nvSpPr>
        <p:spPr>
          <a:xfrm>
            <a:off x="4092848" y="4989072"/>
            <a:ext cx="2635317" cy="1464314"/>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19" name="正方形/長方形 18"/>
          <p:cNvSpPr/>
          <p:nvPr/>
        </p:nvSpPr>
        <p:spPr>
          <a:xfrm>
            <a:off x="4326830" y="5190465"/>
            <a:ext cx="2174488" cy="481123"/>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20" name="テキスト ボックス 19"/>
          <p:cNvSpPr txBox="1"/>
          <p:nvPr/>
        </p:nvSpPr>
        <p:spPr>
          <a:xfrm>
            <a:off x="4815630" y="4603861"/>
            <a:ext cx="1189749"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サブ</a:t>
            </a:r>
            <a:r>
              <a:rPr kumimoji="1" lang="ja-JP" altLang="en-US" dirty="0">
                <a:latin typeface="MS PGothic" charset="-128"/>
                <a:ea typeface="MS PGothic" charset="-128"/>
                <a:cs typeface="MS PGothic" charset="-128"/>
              </a:rPr>
              <a:t>ホスト</a:t>
            </a:r>
          </a:p>
        </p:txBody>
      </p:sp>
      <p:sp>
        <p:nvSpPr>
          <p:cNvPr id="21" name="正方形/長方形 20"/>
          <p:cNvSpPr/>
          <p:nvPr/>
        </p:nvSpPr>
        <p:spPr>
          <a:xfrm>
            <a:off x="4326830" y="5702682"/>
            <a:ext cx="2174488" cy="559657"/>
          </a:xfrm>
          <a:prstGeom prst="rect">
            <a:avLst/>
          </a:prstGeom>
          <a:solidFill>
            <a:schemeClr val="accent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S PGothic" charset="-128"/>
                <a:ea typeface="MS PGothic" charset="-128"/>
                <a:cs typeface="MS PGothic" charset="-128"/>
              </a:rPr>
              <a:t>ページ・サブテーブル</a:t>
            </a:r>
          </a:p>
        </p:txBody>
      </p:sp>
      <p:sp>
        <p:nvSpPr>
          <p:cNvPr id="17" name="テキスト ボックス 16"/>
          <p:cNvSpPr txBox="1"/>
          <p:nvPr/>
        </p:nvSpPr>
        <p:spPr>
          <a:xfrm>
            <a:off x="1411113" y="4619408"/>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a:t>
            </a:r>
            <a:r>
              <a:rPr kumimoji="1" lang="ja-JP" altLang="en-US" dirty="0">
                <a:latin typeface="MS PGothic" charset="-128"/>
                <a:ea typeface="MS PGothic" charset="-128"/>
                <a:cs typeface="MS PGothic" charset="-128"/>
              </a:rPr>
              <a:t>ホスト</a:t>
            </a:r>
          </a:p>
        </p:txBody>
      </p:sp>
      <p:sp>
        <p:nvSpPr>
          <p:cNvPr id="24" name="角丸四角形 23"/>
          <p:cNvSpPr/>
          <p:nvPr/>
        </p:nvSpPr>
        <p:spPr>
          <a:xfrm>
            <a:off x="1411114" y="4989072"/>
            <a:ext cx="1311578" cy="1464314"/>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5" name="TextBox 4">
            <a:extLst>
              <a:ext uri="{FF2B5EF4-FFF2-40B4-BE49-F238E27FC236}">
                <a16:creationId xmlns:a16="http://schemas.microsoft.com/office/drawing/2014/main" xmlns="" id="{CE6D6989-BBF4-A04C-B91B-44BAE0A8A8DC}"/>
              </a:ext>
            </a:extLst>
          </p:cNvPr>
          <p:cNvSpPr txBox="1"/>
          <p:nvPr/>
        </p:nvSpPr>
        <p:spPr>
          <a:xfrm>
            <a:off x="2816379" y="4872347"/>
            <a:ext cx="1247457" cy="646331"/>
          </a:xfrm>
          <a:prstGeom prst="rect">
            <a:avLst/>
          </a:prstGeom>
          <a:noFill/>
        </p:spPr>
        <p:txBody>
          <a:bodyPr wrap="none" rtlCol="0">
            <a:spAutoFit/>
          </a:bodyPr>
          <a:lstStyle/>
          <a:p>
            <a:pPr algn="ctr"/>
            <a:r>
              <a:rPr lang="ja-JP" altLang="en-US" dirty="0">
                <a:latin typeface="MS PGothic" panose="020B0600070205080204" pitchFamily="34" charset="-128"/>
                <a:ea typeface="MS PGothic" panose="020B0600070205080204" pitchFamily="34" charset="-128"/>
              </a:rPr>
              <a:t>ページング</a:t>
            </a:r>
            <a:endParaRPr lang="en-US" altLang="ja-JP" dirty="0">
              <a:latin typeface="MS PGothic" panose="020B0600070205080204" pitchFamily="34" charset="-128"/>
              <a:ea typeface="MS PGothic" panose="020B0600070205080204" pitchFamily="34" charset="-128"/>
            </a:endParaRPr>
          </a:p>
          <a:p>
            <a:pPr algn="ctr"/>
            <a:r>
              <a:rPr lang="ja-JP" altLang="en-US" dirty="0">
                <a:latin typeface="MS PGothic" panose="020B0600070205080204" pitchFamily="34" charset="-128"/>
                <a:ea typeface="MS PGothic" panose="020B0600070205080204" pitchFamily="34" charset="-128"/>
              </a:rPr>
              <a:t>再開</a:t>
            </a:r>
            <a:endParaRPr lang="en-US" dirty="0">
              <a:latin typeface="MS PGothic" panose="020B0600070205080204" pitchFamily="34" charset="-128"/>
              <a:ea typeface="MS PGothic" panose="020B0600070205080204" pitchFamily="34" charset="-128"/>
            </a:endParaRPr>
          </a:p>
        </p:txBody>
      </p:sp>
      <p:sp>
        <p:nvSpPr>
          <p:cNvPr id="29" name="右矢印 38"/>
          <p:cNvSpPr/>
          <p:nvPr/>
        </p:nvSpPr>
        <p:spPr>
          <a:xfrm rot="10800000">
            <a:off x="2635292" y="5412061"/>
            <a:ext cx="1599232" cy="433660"/>
          </a:xfrm>
          <a:prstGeom prst="rightArrow">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30" name="右矢印 38"/>
          <p:cNvSpPr/>
          <p:nvPr/>
        </p:nvSpPr>
        <p:spPr>
          <a:xfrm>
            <a:off x="2635293" y="5793127"/>
            <a:ext cx="1616622" cy="407320"/>
          </a:xfrm>
          <a:prstGeom prst="rightArrow">
            <a:avLst>
              <a:gd name="adj1" fmla="val 50000"/>
              <a:gd name="adj2" fmla="val 64436"/>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35" name="TextBox 40">
            <a:extLst>
              <a:ext uri="{FF2B5EF4-FFF2-40B4-BE49-F238E27FC236}">
                <a16:creationId xmlns:a16="http://schemas.microsoft.com/office/drawing/2014/main" xmlns="" id="{6329E2A7-54A2-3642-AF19-B5097B15A1C4}"/>
              </a:ext>
            </a:extLst>
          </p:cNvPr>
          <p:cNvSpPr txBox="1"/>
          <p:nvPr/>
        </p:nvSpPr>
        <p:spPr>
          <a:xfrm>
            <a:off x="7045047" y="4895718"/>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復元</a:t>
            </a:r>
            <a:endParaRPr lang="en-US" dirty="0">
              <a:latin typeface="MS PGothic" charset="-128"/>
              <a:ea typeface="MS PGothic" charset="-128"/>
              <a:cs typeface="MS PGothic" charset="-128"/>
            </a:endParaRPr>
          </a:p>
        </p:txBody>
      </p:sp>
      <p:sp>
        <p:nvSpPr>
          <p:cNvPr id="36" name="フローチャート: カード 16">
            <a:extLst>
              <a:ext uri="{FF2B5EF4-FFF2-40B4-BE49-F238E27FC236}">
                <a16:creationId xmlns:a16="http://schemas.microsoft.com/office/drawing/2014/main" xmlns="" id="{6481DA3F-DC29-174E-BAA8-9E9C813AFBBF}"/>
              </a:ext>
            </a:extLst>
          </p:cNvPr>
          <p:cNvSpPr/>
          <p:nvPr/>
        </p:nvSpPr>
        <p:spPr>
          <a:xfrm>
            <a:off x="7090288" y="5977078"/>
            <a:ext cx="1153580" cy="747691"/>
          </a:xfrm>
          <a:prstGeom prst="flowChartPunchedCard">
            <a:avLst/>
          </a:prstGeom>
          <a:solidFill>
            <a:srgbClr val="FFAB8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endParaRPr kumimoji="1" lang="en-US" altLang="ja-JP" dirty="0">
              <a:solidFill>
                <a:schemeClr val="tx1"/>
              </a:solidFill>
              <a:latin typeface="MS PGothic" charset="-128"/>
              <a:ea typeface="MS PGothic" charset="-128"/>
              <a:cs typeface="MS PGothic" charset="-128"/>
            </a:endParaRPr>
          </a:p>
          <a:p>
            <a:pPr algn="ctr"/>
            <a:r>
              <a:rPr kumimoji="1" lang="ja-JP" altLang="en-US" dirty="0">
                <a:solidFill>
                  <a:schemeClr val="tx1"/>
                </a:solidFill>
                <a:latin typeface="MS PGothic" charset="-128"/>
                <a:ea typeface="MS PGothic" charset="-128"/>
                <a:cs typeface="MS PGothic" charset="-128"/>
              </a:rPr>
              <a:t>ファイル</a:t>
            </a:r>
          </a:p>
        </p:txBody>
      </p:sp>
      <p:sp>
        <p:nvSpPr>
          <p:cNvPr id="15" name="屈折矢印 14"/>
          <p:cNvSpPr/>
          <p:nvPr/>
        </p:nvSpPr>
        <p:spPr>
          <a:xfrm rot="16200000">
            <a:off x="6972501" y="5156001"/>
            <a:ext cx="619477" cy="899276"/>
          </a:xfrm>
          <a:prstGeom prst="bentUpArrow">
            <a:avLst>
              <a:gd name="adj1" fmla="val 34031"/>
              <a:gd name="adj2" fmla="val 28697"/>
              <a:gd name="adj3" fmla="val 3946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466355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1873726" y="5062564"/>
            <a:ext cx="1713858" cy="1390822"/>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14" name="右矢印 38"/>
          <p:cNvSpPr/>
          <p:nvPr/>
        </p:nvSpPr>
        <p:spPr>
          <a:xfrm>
            <a:off x="3717749" y="5519163"/>
            <a:ext cx="1979775" cy="498916"/>
          </a:xfrm>
          <a:prstGeom prst="rightArrow">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タイトル 1"/>
          <p:cNvSpPr>
            <a:spLocks noGrp="1"/>
          </p:cNvSpPr>
          <p:nvPr>
            <p:ph type="title"/>
          </p:nvPr>
        </p:nvSpPr>
        <p:spPr/>
        <p:txBody>
          <a:bodyPr/>
          <a:lstStyle/>
          <a:p>
            <a:r>
              <a:rPr kumimoji="1" lang="ja-JP" altLang="en-US" dirty="0"/>
              <a:t>大容量メモリを</a:t>
            </a:r>
            <a:r>
              <a:rPr lang="ja-JP" altLang="en-US" dirty="0"/>
              <a:t>持つ</a:t>
            </a:r>
            <a:r>
              <a:rPr kumimoji="1" lang="en-US" altLang="ja-JP" dirty="0"/>
              <a:t>VM</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a:solidFill>
                  <a:schemeClr val="tx1"/>
                </a:solidFill>
              </a:rPr>
              <a:t>IaaS</a:t>
            </a:r>
            <a:r>
              <a:rPr lang="ja-JP" altLang="en-US" dirty="0">
                <a:solidFill>
                  <a:schemeClr val="tx1"/>
                </a:solidFill>
              </a:rPr>
              <a:t>型クラウドは大容量メモリを持つ仮想マシン（</a:t>
            </a:r>
            <a:r>
              <a:rPr lang="en-US" altLang="ja-JP" dirty="0">
                <a:solidFill>
                  <a:schemeClr val="tx1"/>
                </a:solidFill>
              </a:rPr>
              <a:t>VM</a:t>
            </a:r>
            <a:r>
              <a:rPr lang="ja-JP" altLang="en-US" dirty="0">
                <a:solidFill>
                  <a:schemeClr val="tx1"/>
                </a:solidFill>
              </a:rPr>
              <a:t>）を提供</a:t>
            </a:r>
            <a:endParaRPr lang="en-US" altLang="ja-JP" dirty="0">
              <a:solidFill>
                <a:schemeClr val="tx1"/>
              </a:solidFill>
            </a:endParaRPr>
          </a:p>
          <a:p>
            <a:pPr lvl="1"/>
            <a:r>
              <a:rPr lang="en-US" altLang="ja-JP" dirty="0">
                <a:solidFill>
                  <a:schemeClr val="tx1"/>
                </a:solidFill>
              </a:rPr>
              <a:t>Amazon EC2</a:t>
            </a:r>
            <a:r>
              <a:rPr lang="ja-JP" altLang="en-US" dirty="0">
                <a:solidFill>
                  <a:schemeClr val="tx1"/>
                </a:solidFill>
              </a:rPr>
              <a:t>：</a:t>
            </a:r>
            <a:r>
              <a:rPr lang="en-US" altLang="ja-JP" dirty="0">
                <a:solidFill>
                  <a:schemeClr val="tx1"/>
                </a:solidFill>
              </a:rPr>
              <a:t>12TB</a:t>
            </a:r>
            <a:r>
              <a:rPr lang="ja-JP" altLang="en-US" dirty="0">
                <a:solidFill>
                  <a:schemeClr val="tx1"/>
                </a:solidFill>
              </a:rPr>
              <a:t>の</a:t>
            </a:r>
            <a:r>
              <a:rPr lang="en-US" altLang="ja-JP" dirty="0">
                <a:solidFill>
                  <a:schemeClr val="tx1"/>
                </a:solidFill>
              </a:rPr>
              <a:t>High Memory</a:t>
            </a:r>
            <a:r>
              <a:rPr lang="ja-JP" altLang="en-US" dirty="0">
                <a:solidFill>
                  <a:schemeClr val="tx1"/>
                </a:solidFill>
              </a:rPr>
              <a:t>インスタンス</a:t>
            </a:r>
            <a:endParaRPr lang="en-US" altLang="ja-JP" dirty="0">
              <a:solidFill>
                <a:schemeClr val="tx1"/>
              </a:solidFill>
            </a:endParaRPr>
          </a:p>
          <a:p>
            <a:pPr lvl="1"/>
            <a:r>
              <a:rPr lang="ja-JP" altLang="en-US" dirty="0">
                <a:solidFill>
                  <a:schemeClr val="tx1"/>
                </a:solidFill>
              </a:rPr>
              <a:t>ビッグデータの解析やインメモリデータベースに利用</a:t>
            </a:r>
            <a:endParaRPr lang="en-US" altLang="ja-JP" dirty="0">
              <a:solidFill>
                <a:schemeClr val="tx1"/>
              </a:solidFill>
            </a:endParaRPr>
          </a:p>
          <a:p>
            <a:r>
              <a:rPr lang="en-US" altLang="ja-JP" dirty="0">
                <a:solidFill>
                  <a:schemeClr val="tx1"/>
                </a:solidFill>
              </a:rPr>
              <a:t>VM</a:t>
            </a:r>
            <a:r>
              <a:rPr lang="ja-JP" altLang="en-US" dirty="0">
                <a:solidFill>
                  <a:schemeClr val="tx1"/>
                </a:solidFill>
              </a:rPr>
              <a:t>の利点の一つはマイグレーション</a:t>
            </a:r>
            <a:endParaRPr lang="en-US" altLang="ja-JP" dirty="0">
              <a:solidFill>
                <a:schemeClr val="tx1"/>
              </a:solidFill>
            </a:endParaRPr>
          </a:p>
          <a:p>
            <a:pPr lvl="1"/>
            <a:r>
              <a:rPr lang="ja-JP" altLang="en-US" dirty="0">
                <a:solidFill>
                  <a:schemeClr val="tx1"/>
                </a:solidFill>
              </a:rPr>
              <a:t>稼働している</a:t>
            </a:r>
            <a:r>
              <a:rPr lang="en-US" altLang="ja-JP" dirty="0">
                <a:solidFill>
                  <a:schemeClr val="tx1"/>
                </a:solidFill>
              </a:rPr>
              <a:t>VM</a:t>
            </a:r>
            <a:r>
              <a:rPr lang="ja-JP" altLang="en-US" dirty="0">
                <a:solidFill>
                  <a:schemeClr val="tx1"/>
                </a:solidFill>
              </a:rPr>
              <a:t>を別のホストに移動</a:t>
            </a:r>
            <a:endParaRPr lang="en-US" altLang="ja-JP" dirty="0">
              <a:solidFill>
                <a:schemeClr val="tx1"/>
              </a:solidFill>
            </a:endParaRPr>
          </a:p>
          <a:p>
            <a:pPr lvl="1"/>
            <a:r>
              <a:rPr lang="ja-JP" altLang="en-US" dirty="0">
                <a:solidFill>
                  <a:schemeClr val="tx1"/>
                </a:solidFill>
              </a:rPr>
              <a:t>サービスを停止させずにホストをメンテナンス可能</a:t>
            </a:r>
            <a:endParaRPr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lang="ja-JP" altLang="en-US" smtClean="0"/>
              <a:pPr/>
              <a:t>2</a:t>
            </a:fld>
            <a:endParaRPr lang="ja-JP" altLang="en-US" dirty="0"/>
          </a:p>
        </p:txBody>
      </p:sp>
      <p:sp>
        <p:nvSpPr>
          <p:cNvPr id="12" name="テキスト ボックス 24"/>
          <p:cNvSpPr txBox="1"/>
          <p:nvPr/>
        </p:nvSpPr>
        <p:spPr>
          <a:xfrm>
            <a:off x="1971505" y="4691446"/>
            <a:ext cx="1447832" cy="369332"/>
          </a:xfrm>
          <a:prstGeom prst="rect">
            <a:avLst/>
          </a:prstGeom>
          <a:noFill/>
        </p:spPr>
        <p:txBody>
          <a:bodyPr wrap="none" rtlCol="0">
            <a:spAutoFit/>
          </a:bodyPr>
          <a:lstStyle/>
          <a:p>
            <a:r>
              <a:rPr lang="ja-JP" altLang="en-US" dirty="0">
                <a:latin typeface="MS PGothic" charset="-128"/>
                <a:ea typeface="MS PGothic" charset="-128"/>
                <a:cs typeface="MS PGothic" charset="-128"/>
              </a:rPr>
              <a:t>移送元ホスト</a:t>
            </a:r>
          </a:p>
        </p:txBody>
      </p:sp>
      <p:sp>
        <p:nvSpPr>
          <p:cNvPr id="17" name="正方形/長方形 16"/>
          <p:cNvSpPr/>
          <p:nvPr/>
        </p:nvSpPr>
        <p:spPr>
          <a:xfrm>
            <a:off x="2022248" y="5545424"/>
            <a:ext cx="1397089" cy="819922"/>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MS PGothic" charset="-128"/>
                <a:ea typeface="MS PGothic" charset="-128"/>
                <a:cs typeface="MS PGothic" charset="-128"/>
              </a:rPr>
              <a:t>メモリ</a:t>
            </a:r>
            <a:endParaRPr kumimoji="1" lang="ja-JP" altLang="en-US" dirty="0">
              <a:solidFill>
                <a:schemeClr val="tx1"/>
              </a:solidFill>
              <a:latin typeface="MS PGothic" charset="-128"/>
              <a:ea typeface="MS PGothic" charset="-128"/>
              <a:cs typeface="MS PGothic" charset="-128"/>
            </a:endParaRPr>
          </a:p>
        </p:txBody>
      </p:sp>
      <p:sp>
        <p:nvSpPr>
          <p:cNvPr id="19" name="角丸四角形 18"/>
          <p:cNvSpPr/>
          <p:nvPr/>
        </p:nvSpPr>
        <p:spPr>
          <a:xfrm>
            <a:off x="5842626" y="5060778"/>
            <a:ext cx="1713858" cy="13926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20" name="テキスト ボックス 24"/>
          <p:cNvSpPr txBox="1"/>
          <p:nvPr/>
        </p:nvSpPr>
        <p:spPr>
          <a:xfrm>
            <a:off x="5970563" y="4691446"/>
            <a:ext cx="1447832" cy="369332"/>
          </a:xfrm>
          <a:prstGeom prst="rect">
            <a:avLst/>
          </a:prstGeom>
          <a:noFill/>
        </p:spPr>
        <p:txBody>
          <a:bodyPr wrap="none" rtlCol="0">
            <a:spAutoFit/>
          </a:bodyPr>
          <a:lstStyle/>
          <a:p>
            <a:r>
              <a:rPr lang="ja-JP" altLang="en-US" dirty="0">
                <a:latin typeface="MS PGothic" charset="-128"/>
                <a:ea typeface="MS PGothic" charset="-128"/>
                <a:cs typeface="MS PGothic" charset="-128"/>
              </a:rPr>
              <a:t>移送先ホスト</a:t>
            </a:r>
          </a:p>
        </p:txBody>
      </p:sp>
      <p:sp>
        <p:nvSpPr>
          <p:cNvPr id="27" name="正方形/長方形 26"/>
          <p:cNvSpPr/>
          <p:nvPr/>
        </p:nvSpPr>
        <p:spPr>
          <a:xfrm>
            <a:off x="2022247" y="5176664"/>
            <a:ext cx="988239"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a:t>
            </a:r>
            <a:r>
              <a:rPr kumimoji="1" lang="ja-JP" altLang="en-US">
                <a:solidFill>
                  <a:schemeClr val="tx1"/>
                </a:solidFill>
                <a:latin typeface="MS PGothic" charset="-128"/>
                <a:ea typeface="MS PGothic" charset="-128"/>
                <a:cs typeface="MS PGothic" charset="-128"/>
              </a:rPr>
              <a:t>本体</a:t>
            </a:r>
            <a:endParaRPr kumimoji="1" lang="ja-JP" altLang="en-US" dirty="0">
              <a:solidFill>
                <a:schemeClr val="tx1"/>
              </a:solidFill>
              <a:latin typeface="MS PGothic" charset="-128"/>
              <a:ea typeface="MS PGothic" charset="-128"/>
              <a:cs typeface="MS PGothic" charset="-128"/>
            </a:endParaRPr>
          </a:p>
        </p:txBody>
      </p:sp>
      <p:sp>
        <p:nvSpPr>
          <p:cNvPr id="7" name="TextBox 6">
            <a:extLst>
              <a:ext uri="{FF2B5EF4-FFF2-40B4-BE49-F238E27FC236}">
                <a16:creationId xmlns:a16="http://schemas.microsoft.com/office/drawing/2014/main" xmlns="" id="{283002BA-E3AD-CF47-8BCC-31B617A12B51}"/>
              </a:ext>
            </a:extLst>
          </p:cNvPr>
          <p:cNvSpPr txBox="1"/>
          <p:nvPr/>
        </p:nvSpPr>
        <p:spPr>
          <a:xfrm>
            <a:off x="3816312" y="5200254"/>
            <a:ext cx="1771639" cy="369332"/>
          </a:xfrm>
          <a:prstGeom prst="rect">
            <a:avLst/>
          </a:prstGeom>
          <a:noFill/>
        </p:spPr>
        <p:txBody>
          <a:bodyPr wrap="none" rtlCol="0">
            <a:spAutoFit/>
          </a:bodyPr>
          <a:lstStyle/>
          <a:p>
            <a:r>
              <a:rPr lang="ja-JP" altLang="en-US" dirty="0">
                <a:latin typeface="MS PGothic" panose="020B0600070205080204" pitchFamily="34" charset="-128"/>
                <a:ea typeface="MS PGothic" panose="020B0600070205080204" pitchFamily="34" charset="-128"/>
              </a:rPr>
              <a:t>マイグレーション</a:t>
            </a:r>
            <a:endParaRPr lang="en-US" dirty="0">
              <a:latin typeface="MS PGothic" panose="020B0600070205080204" pitchFamily="34" charset="-128"/>
              <a:ea typeface="MS PGothic" panose="020B0600070205080204" pitchFamily="34" charset="-128"/>
            </a:endParaRPr>
          </a:p>
        </p:txBody>
      </p:sp>
      <p:sp>
        <p:nvSpPr>
          <p:cNvPr id="26" name="正方形/長方形 16">
            <a:extLst>
              <a:ext uri="{FF2B5EF4-FFF2-40B4-BE49-F238E27FC236}">
                <a16:creationId xmlns:a16="http://schemas.microsoft.com/office/drawing/2014/main" xmlns="" id="{0DCF4A86-E81D-1C4D-8907-723E8132B6E9}"/>
              </a:ext>
            </a:extLst>
          </p:cNvPr>
          <p:cNvSpPr/>
          <p:nvPr/>
        </p:nvSpPr>
        <p:spPr>
          <a:xfrm>
            <a:off x="6010873" y="5545424"/>
            <a:ext cx="1397089" cy="819922"/>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MS PGothic" charset="-128"/>
                <a:ea typeface="MS PGothic" charset="-128"/>
                <a:cs typeface="MS PGothic" charset="-128"/>
              </a:rPr>
              <a:t>メモリ</a:t>
            </a:r>
            <a:endParaRPr kumimoji="1" lang="ja-JP" altLang="en-US" dirty="0">
              <a:solidFill>
                <a:schemeClr val="tx1"/>
              </a:solidFill>
              <a:latin typeface="MS PGothic" charset="-128"/>
              <a:ea typeface="MS PGothic" charset="-128"/>
              <a:cs typeface="MS PGothic" charset="-128"/>
            </a:endParaRPr>
          </a:p>
        </p:txBody>
      </p:sp>
      <p:sp>
        <p:nvSpPr>
          <p:cNvPr id="28" name="正方形/長方形 26">
            <a:extLst>
              <a:ext uri="{FF2B5EF4-FFF2-40B4-BE49-F238E27FC236}">
                <a16:creationId xmlns:a16="http://schemas.microsoft.com/office/drawing/2014/main" xmlns="" id="{58BFE2B4-13CC-D345-A188-4553D98E11AA}"/>
              </a:ext>
            </a:extLst>
          </p:cNvPr>
          <p:cNvSpPr/>
          <p:nvPr/>
        </p:nvSpPr>
        <p:spPr>
          <a:xfrm>
            <a:off x="6010872" y="5176664"/>
            <a:ext cx="966703"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a:t>
            </a:r>
            <a:r>
              <a:rPr kumimoji="1" lang="ja-JP" altLang="en-US">
                <a:solidFill>
                  <a:schemeClr val="tx1"/>
                </a:solidFill>
                <a:latin typeface="MS PGothic" charset="-128"/>
                <a:ea typeface="MS PGothic" charset="-128"/>
                <a:cs typeface="MS PGothic" charset="-128"/>
              </a:rPr>
              <a:t>本体</a:t>
            </a:r>
            <a:endParaRPr kumimoji="1" lang="ja-JP" altLang="en-US" dirty="0">
              <a:solidFill>
                <a:schemeClr val="tx1"/>
              </a:solidFill>
              <a:latin typeface="MS PGothic" charset="-128"/>
              <a:ea typeface="MS PGothic" charset="-128"/>
              <a:cs typeface="MS PGothic" charset="-128"/>
            </a:endParaRPr>
          </a:p>
        </p:txBody>
      </p:sp>
    </p:spTree>
    <p:extLst>
      <p:ext uri="{BB962C8B-B14F-4D97-AF65-F5344CB8AC3E}">
        <p14:creationId xmlns:p14="http://schemas.microsoft.com/office/powerpoint/2010/main" val="1465979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7"/>
                                        </p:tgtEl>
                                      </p:cBhvr>
                                    </p:animEffect>
                                    <p:set>
                                      <p:cBhvr>
                                        <p:cTn id="7" dur="1" fill="hold">
                                          <p:stCondLst>
                                            <p:cond delay="499"/>
                                          </p:stCondLst>
                                        </p:cTn>
                                        <p:tgtEl>
                                          <p:spTgt spid="27"/>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7"/>
                                        </p:tgtEl>
                                      </p:cBhvr>
                                    </p:animEffect>
                                    <p:set>
                                      <p:cBhvr>
                                        <p:cTn id="10" dur="1" fill="hold">
                                          <p:stCondLst>
                                            <p:cond delay="499"/>
                                          </p:stCondLst>
                                        </p:cTn>
                                        <p:tgtEl>
                                          <p:spTgt spid="1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7" grpId="0" animBg="1"/>
      <p:bldP spid="26" grpId="0" animBg="1"/>
      <p:bldP spid="2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リストア時のメモリ再配置</a:t>
            </a:r>
          </a:p>
        </p:txBody>
      </p:sp>
      <p:sp>
        <p:nvSpPr>
          <p:cNvPr id="3" name="コンテンツ プレースホルダー 2"/>
          <p:cNvSpPr>
            <a:spLocks noGrp="1"/>
          </p:cNvSpPr>
          <p:nvPr>
            <p:ph idx="1"/>
          </p:nvPr>
        </p:nvSpPr>
        <p:spPr/>
        <p:txBody>
          <a:bodyPr/>
          <a:lstStyle/>
          <a:p>
            <a:r>
              <a:rPr lang="ja-JP" altLang="en-US" dirty="0">
                <a:solidFill>
                  <a:schemeClr val="tx1"/>
                </a:solidFill>
              </a:rPr>
              <a:t>リストア対象のホストの空きメモリに合わせて、メモリ配置を調整</a:t>
            </a:r>
            <a:endParaRPr lang="en-US" altLang="ja-JP" dirty="0">
              <a:solidFill>
                <a:schemeClr val="tx1"/>
              </a:solidFill>
            </a:endParaRPr>
          </a:p>
          <a:p>
            <a:pPr lvl="1"/>
            <a:r>
              <a:rPr lang="ja-JP" altLang="en-US" dirty="0">
                <a:solidFill>
                  <a:schemeClr val="tx1"/>
                </a:solidFill>
              </a:rPr>
              <a:t>各ホストで保存したメモリファイル間でデータを移動</a:t>
            </a:r>
            <a:endParaRPr lang="en-US" altLang="ja-JP" dirty="0">
              <a:solidFill>
                <a:schemeClr val="tx1"/>
              </a:solidFill>
            </a:endParaRPr>
          </a:p>
          <a:p>
            <a:pPr lvl="2"/>
            <a:r>
              <a:rPr lang="ja-JP" altLang="en-US" dirty="0">
                <a:solidFill>
                  <a:schemeClr val="tx1"/>
                </a:solidFill>
              </a:rPr>
              <a:t>メモリアクセス履歴に基づいて、アクセスされそうなページをできるだけメインホストへ</a:t>
            </a:r>
            <a:endParaRPr lang="en-US" altLang="ja-JP" dirty="0">
              <a:solidFill>
                <a:schemeClr val="tx1"/>
              </a:solidFill>
            </a:endParaRPr>
          </a:p>
          <a:p>
            <a:pPr lvl="1"/>
            <a:r>
              <a:rPr lang="ja-JP" altLang="en-US" dirty="0">
                <a:solidFill>
                  <a:schemeClr val="tx1"/>
                </a:solidFill>
              </a:rPr>
              <a:t>メモリデータの移動をページ配置ファイルとページ存在ファイルに反映</a:t>
            </a:r>
            <a:endParaRPr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lang="ja-JP" altLang="en-US" smtClean="0"/>
              <a:pPr/>
              <a:t>20</a:t>
            </a:fld>
            <a:endParaRPr lang="ja-JP" altLang="en-US" dirty="0"/>
          </a:p>
        </p:txBody>
      </p:sp>
      <p:sp>
        <p:nvSpPr>
          <p:cNvPr id="10" name="フローチャート: カード 9"/>
          <p:cNvSpPr/>
          <p:nvPr/>
        </p:nvSpPr>
        <p:spPr>
          <a:xfrm>
            <a:off x="2007530" y="5461633"/>
            <a:ext cx="1784440" cy="1098595"/>
          </a:xfrm>
          <a:prstGeom prst="flowChartPunchedCard">
            <a:avLst/>
          </a:prstGeom>
          <a:solidFill>
            <a:srgbClr val="FFAB8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S PGothic" charset="-128"/>
              <a:ea typeface="MS PGothic" charset="-128"/>
              <a:cs typeface="MS PGothic" charset="-128"/>
            </a:endParaRPr>
          </a:p>
        </p:txBody>
      </p:sp>
      <p:sp>
        <p:nvSpPr>
          <p:cNvPr id="11" name="フローチャート: カード 10"/>
          <p:cNvSpPr/>
          <p:nvPr/>
        </p:nvSpPr>
        <p:spPr>
          <a:xfrm>
            <a:off x="2145590" y="4271058"/>
            <a:ext cx="1559103" cy="1036570"/>
          </a:xfrm>
          <a:prstGeom prst="flowChartPunchedCard">
            <a:avLst/>
          </a:prstGeom>
          <a:solidFill>
            <a:srgbClr val="FFAB8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S PGothic" charset="-128"/>
              <a:ea typeface="MS PGothic" charset="-128"/>
              <a:cs typeface="MS PGothic" charset="-128"/>
            </a:endParaRPr>
          </a:p>
        </p:txBody>
      </p:sp>
      <p:sp>
        <p:nvSpPr>
          <p:cNvPr id="12" name="テキスト ボックス 11"/>
          <p:cNvSpPr txBox="1"/>
          <p:nvPr/>
        </p:nvSpPr>
        <p:spPr>
          <a:xfrm>
            <a:off x="2273643" y="4271058"/>
            <a:ext cx="1366080" cy="338554"/>
          </a:xfrm>
          <a:prstGeom prst="rect">
            <a:avLst/>
          </a:prstGeom>
          <a:noFill/>
        </p:spPr>
        <p:txBody>
          <a:bodyPr wrap="none" rtlCol="0">
            <a:spAutoFit/>
          </a:bodyPr>
          <a:lstStyle/>
          <a:p>
            <a:pPr algn="ctr"/>
            <a:r>
              <a:rPr lang="ja-JP" altLang="en-US" sz="1600">
                <a:latin typeface="MS PGothic" charset="-128"/>
                <a:ea typeface="MS PGothic" charset="-128"/>
                <a:cs typeface="MS PGothic" charset="-128"/>
              </a:rPr>
              <a:t>メモリファイル</a:t>
            </a:r>
            <a:endParaRPr kumimoji="1" lang="ja-JP" altLang="en-US" sz="1600" dirty="0">
              <a:latin typeface="MS PGothic" charset="-128"/>
              <a:ea typeface="MS PGothic" charset="-128"/>
              <a:cs typeface="MS PGothic" charset="-128"/>
            </a:endParaRPr>
          </a:p>
        </p:txBody>
      </p:sp>
      <p:sp>
        <p:nvSpPr>
          <p:cNvPr id="13" name="テキスト ボックス 12"/>
          <p:cNvSpPr txBox="1"/>
          <p:nvPr/>
        </p:nvSpPr>
        <p:spPr>
          <a:xfrm>
            <a:off x="2024602" y="5543222"/>
            <a:ext cx="1850186" cy="338554"/>
          </a:xfrm>
          <a:prstGeom prst="rect">
            <a:avLst/>
          </a:prstGeom>
          <a:noFill/>
        </p:spPr>
        <p:txBody>
          <a:bodyPr wrap="none" rtlCol="0">
            <a:spAutoFit/>
          </a:bodyPr>
          <a:lstStyle/>
          <a:p>
            <a:pPr algn="ctr"/>
            <a:r>
              <a:rPr lang="ja-JP" altLang="en-US" sz="1600" dirty="0">
                <a:latin typeface="MS PGothic" charset="-128"/>
                <a:ea typeface="MS PGothic" charset="-128"/>
                <a:cs typeface="MS PGothic" charset="-128"/>
              </a:rPr>
              <a:t>ページ配置ファイル</a:t>
            </a:r>
            <a:endParaRPr kumimoji="1" lang="ja-JP" altLang="en-US" sz="1600" dirty="0">
              <a:latin typeface="MS PGothic" charset="-128"/>
              <a:ea typeface="MS PGothic" charset="-128"/>
              <a:cs typeface="MS PGothic" charset="-128"/>
            </a:endParaRPr>
          </a:p>
        </p:txBody>
      </p:sp>
      <p:sp>
        <p:nvSpPr>
          <p:cNvPr id="21" name="フローチャート: カード 20"/>
          <p:cNvSpPr/>
          <p:nvPr/>
        </p:nvSpPr>
        <p:spPr>
          <a:xfrm>
            <a:off x="5792026" y="5454957"/>
            <a:ext cx="1784440" cy="1107121"/>
          </a:xfrm>
          <a:prstGeom prst="flowChartPunchedCard">
            <a:avLst/>
          </a:prstGeom>
          <a:solidFill>
            <a:srgbClr val="ADC7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S PGothic" charset="-128"/>
              <a:ea typeface="MS PGothic" charset="-128"/>
              <a:cs typeface="MS PGothic" charset="-128"/>
            </a:endParaRPr>
          </a:p>
        </p:txBody>
      </p:sp>
      <p:sp>
        <p:nvSpPr>
          <p:cNvPr id="22" name="フローチャート: カード 21"/>
          <p:cNvSpPr/>
          <p:nvPr/>
        </p:nvSpPr>
        <p:spPr>
          <a:xfrm>
            <a:off x="5938348" y="4224759"/>
            <a:ext cx="1559103" cy="1084927"/>
          </a:xfrm>
          <a:prstGeom prst="flowChartPunchedCard">
            <a:avLst/>
          </a:prstGeom>
          <a:solidFill>
            <a:srgbClr val="ADC7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S PGothic" charset="-128"/>
              <a:ea typeface="MS PGothic" charset="-128"/>
              <a:cs typeface="MS PGothic" charset="-128"/>
            </a:endParaRPr>
          </a:p>
        </p:txBody>
      </p:sp>
      <p:sp>
        <p:nvSpPr>
          <p:cNvPr id="23" name="テキスト ボックス 22"/>
          <p:cNvSpPr txBox="1"/>
          <p:nvPr/>
        </p:nvSpPr>
        <p:spPr>
          <a:xfrm>
            <a:off x="6010139" y="4300496"/>
            <a:ext cx="1366080" cy="338554"/>
          </a:xfrm>
          <a:prstGeom prst="rect">
            <a:avLst/>
          </a:prstGeom>
          <a:noFill/>
        </p:spPr>
        <p:txBody>
          <a:bodyPr wrap="none" rtlCol="0">
            <a:spAutoFit/>
          </a:bodyPr>
          <a:lstStyle/>
          <a:p>
            <a:pPr algn="ctr"/>
            <a:r>
              <a:rPr lang="ja-JP" altLang="en-US" sz="1600" dirty="0">
                <a:latin typeface="MS PGothic" charset="-128"/>
                <a:ea typeface="MS PGothic" charset="-128"/>
                <a:cs typeface="MS PGothic" charset="-128"/>
              </a:rPr>
              <a:t>メモリファイル</a:t>
            </a:r>
            <a:endParaRPr kumimoji="1" lang="ja-JP" altLang="en-US" sz="1600" dirty="0">
              <a:latin typeface="MS PGothic" charset="-128"/>
              <a:ea typeface="MS PGothic" charset="-128"/>
              <a:cs typeface="MS PGothic" charset="-128"/>
            </a:endParaRPr>
          </a:p>
        </p:txBody>
      </p:sp>
      <p:sp>
        <p:nvSpPr>
          <p:cNvPr id="24" name="テキスト ボックス 23"/>
          <p:cNvSpPr txBox="1"/>
          <p:nvPr/>
        </p:nvSpPr>
        <p:spPr>
          <a:xfrm>
            <a:off x="5751137" y="5544275"/>
            <a:ext cx="1866217" cy="338554"/>
          </a:xfrm>
          <a:prstGeom prst="rect">
            <a:avLst/>
          </a:prstGeom>
          <a:noFill/>
        </p:spPr>
        <p:txBody>
          <a:bodyPr wrap="none" rtlCol="0">
            <a:spAutoFit/>
          </a:bodyPr>
          <a:lstStyle/>
          <a:p>
            <a:pPr algn="ctr"/>
            <a:r>
              <a:rPr lang="ja-JP" altLang="en-US" sz="1600" dirty="0">
                <a:latin typeface="MS PGothic" charset="-128"/>
                <a:ea typeface="MS PGothic" charset="-128"/>
                <a:cs typeface="MS PGothic" charset="-128"/>
              </a:rPr>
              <a:t>ページ存在ファイル</a:t>
            </a:r>
            <a:endParaRPr kumimoji="1" lang="ja-JP" altLang="en-US" sz="1600" dirty="0">
              <a:latin typeface="MS PGothic" charset="-128"/>
              <a:ea typeface="MS PGothic" charset="-128"/>
              <a:cs typeface="MS PGothic" charset="-128"/>
            </a:endParaRPr>
          </a:p>
        </p:txBody>
      </p:sp>
      <p:sp>
        <p:nvSpPr>
          <p:cNvPr id="40" name="上下矢印 39"/>
          <p:cNvSpPr/>
          <p:nvPr/>
        </p:nvSpPr>
        <p:spPr>
          <a:xfrm rot="16200000">
            <a:off x="4566219" y="3820801"/>
            <a:ext cx="538962" cy="1850187"/>
          </a:xfrm>
          <a:prstGeom prst="upDownArrow">
            <a:avLst/>
          </a:prstGeom>
          <a:solidFill>
            <a:srgbClr val="425A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42" name="右矢印 38"/>
          <p:cNvSpPr/>
          <p:nvPr/>
        </p:nvSpPr>
        <p:spPr>
          <a:xfrm rot="2971894">
            <a:off x="4944964" y="5275509"/>
            <a:ext cx="741299" cy="498916"/>
          </a:xfrm>
          <a:prstGeom prst="rightArrow">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TextBox 4">
            <a:extLst>
              <a:ext uri="{FF2B5EF4-FFF2-40B4-BE49-F238E27FC236}">
                <a16:creationId xmlns:a16="http://schemas.microsoft.com/office/drawing/2014/main" xmlns="" id="{2EE79D7B-B52A-E543-98F3-F7A8B55263C7}"/>
              </a:ext>
            </a:extLst>
          </p:cNvPr>
          <p:cNvSpPr txBox="1"/>
          <p:nvPr/>
        </p:nvSpPr>
        <p:spPr>
          <a:xfrm>
            <a:off x="1132884" y="4922449"/>
            <a:ext cx="755335" cy="646331"/>
          </a:xfrm>
          <a:prstGeom prst="rect">
            <a:avLst/>
          </a:prstGeom>
          <a:noFill/>
        </p:spPr>
        <p:txBody>
          <a:bodyPr wrap="none" rtlCol="0">
            <a:spAutoFit/>
          </a:bodyPr>
          <a:lstStyle/>
          <a:p>
            <a:r>
              <a:rPr lang="ja-JP" altLang="en-US" dirty="0">
                <a:latin typeface="MS PGothic" panose="020B0600070205080204" pitchFamily="34" charset="-128"/>
                <a:ea typeface="MS PGothic" panose="020B0600070205080204" pitchFamily="34" charset="-128"/>
              </a:rPr>
              <a:t>メイン</a:t>
            </a:r>
            <a:endParaRPr lang="en-US" altLang="ja-JP" dirty="0">
              <a:latin typeface="MS PGothic" panose="020B0600070205080204" pitchFamily="34" charset="-128"/>
              <a:ea typeface="MS PGothic" panose="020B0600070205080204" pitchFamily="34" charset="-128"/>
            </a:endParaRPr>
          </a:p>
          <a:p>
            <a:r>
              <a:rPr lang="ja-JP" altLang="en-US" dirty="0">
                <a:latin typeface="MS PGothic" panose="020B0600070205080204" pitchFamily="34" charset="-128"/>
                <a:ea typeface="MS PGothic" panose="020B0600070205080204" pitchFamily="34" charset="-128"/>
              </a:rPr>
              <a:t>ホスト</a:t>
            </a:r>
            <a:endParaRPr lang="en-US" dirty="0">
              <a:latin typeface="MS PGothic" panose="020B0600070205080204" pitchFamily="34" charset="-128"/>
              <a:ea typeface="MS PGothic" panose="020B0600070205080204" pitchFamily="34" charset="-128"/>
            </a:endParaRPr>
          </a:p>
        </p:txBody>
      </p:sp>
      <p:sp>
        <p:nvSpPr>
          <p:cNvPr id="31" name="TextBox 30">
            <a:extLst>
              <a:ext uri="{FF2B5EF4-FFF2-40B4-BE49-F238E27FC236}">
                <a16:creationId xmlns:a16="http://schemas.microsoft.com/office/drawing/2014/main" xmlns="" id="{C42BDA67-3960-B443-8E58-44373D02979A}"/>
              </a:ext>
            </a:extLst>
          </p:cNvPr>
          <p:cNvSpPr txBox="1"/>
          <p:nvPr/>
        </p:nvSpPr>
        <p:spPr>
          <a:xfrm>
            <a:off x="7764216" y="4922449"/>
            <a:ext cx="755335" cy="646331"/>
          </a:xfrm>
          <a:prstGeom prst="rect">
            <a:avLst/>
          </a:prstGeom>
          <a:noFill/>
        </p:spPr>
        <p:txBody>
          <a:bodyPr wrap="none" rtlCol="0">
            <a:spAutoFit/>
          </a:bodyPr>
          <a:lstStyle/>
          <a:p>
            <a:r>
              <a:rPr lang="ja-JP" altLang="en-US" dirty="0">
                <a:latin typeface="MS PGothic" panose="020B0600070205080204" pitchFamily="34" charset="-128"/>
                <a:ea typeface="MS PGothic" panose="020B0600070205080204" pitchFamily="34" charset="-128"/>
              </a:rPr>
              <a:t>サブ</a:t>
            </a:r>
            <a:endParaRPr lang="en-US" altLang="ja-JP" dirty="0">
              <a:latin typeface="MS PGothic" panose="020B0600070205080204" pitchFamily="34" charset="-128"/>
              <a:ea typeface="MS PGothic" panose="020B0600070205080204" pitchFamily="34" charset="-128"/>
            </a:endParaRPr>
          </a:p>
          <a:p>
            <a:r>
              <a:rPr lang="ja-JP" altLang="en-US" dirty="0">
                <a:latin typeface="MS PGothic" panose="020B0600070205080204" pitchFamily="34" charset="-128"/>
                <a:ea typeface="MS PGothic" panose="020B0600070205080204" pitchFamily="34" charset="-128"/>
              </a:rPr>
              <a:t>ホスト</a:t>
            </a:r>
            <a:endParaRPr lang="en-US" dirty="0">
              <a:latin typeface="MS PGothic" panose="020B0600070205080204" pitchFamily="34" charset="-128"/>
              <a:ea typeface="MS PGothic" panose="020B0600070205080204" pitchFamily="34" charset="-128"/>
            </a:endParaRPr>
          </a:p>
        </p:txBody>
      </p:sp>
      <p:sp>
        <p:nvSpPr>
          <p:cNvPr id="6" name="TextBox 5">
            <a:extLst>
              <a:ext uri="{FF2B5EF4-FFF2-40B4-BE49-F238E27FC236}">
                <a16:creationId xmlns:a16="http://schemas.microsoft.com/office/drawing/2014/main" xmlns="" id="{ED1F4EF8-411D-8948-A615-1E90682BC86E}"/>
              </a:ext>
            </a:extLst>
          </p:cNvPr>
          <p:cNvSpPr txBox="1"/>
          <p:nvPr/>
        </p:nvSpPr>
        <p:spPr>
          <a:xfrm>
            <a:off x="4439933" y="4185247"/>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移動</a:t>
            </a:r>
            <a:endParaRPr lang="en-US" dirty="0">
              <a:latin typeface="MS PGothic" charset="-128"/>
              <a:ea typeface="MS PGothic" charset="-128"/>
              <a:cs typeface="MS PGothic" charset="-128"/>
            </a:endParaRPr>
          </a:p>
        </p:txBody>
      </p:sp>
      <p:sp>
        <p:nvSpPr>
          <p:cNvPr id="32" name="右矢印 38">
            <a:extLst>
              <a:ext uri="{FF2B5EF4-FFF2-40B4-BE49-F238E27FC236}">
                <a16:creationId xmlns:a16="http://schemas.microsoft.com/office/drawing/2014/main" xmlns="" id="{F4FCACCD-B0B9-9549-ADE3-B221B955209C}"/>
              </a:ext>
            </a:extLst>
          </p:cNvPr>
          <p:cNvSpPr/>
          <p:nvPr/>
        </p:nvSpPr>
        <p:spPr>
          <a:xfrm rot="7664941">
            <a:off x="4015574" y="5277419"/>
            <a:ext cx="741299" cy="498916"/>
          </a:xfrm>
          <a:prstGeom prst="rightArrow">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3" name="TextBox 32">
            <a:extLst>
              <a:ext uri="{FF2B5EF4-FFF2-40B4-BE49-F238E27FC236}">
                <a16:creationId xmlns:a16="http://schemas.microsoft.com/office/drawing/2014/main" xmlns="" id="{77BE3F1D-63B3-CF45-95FC-0BECFF5EE04D}"/>
              </a:ext>
            </a:extLst>
          </p:cNvPr>
          <p:cNvSpPr txBox="1"/>
          <p:nvPr/>
        </p:nvSpPr>
        <p:spPr>
          <a:xfrm>
            <a:off x="4486449" y="5804469"/>
            <a:ext cx="646794"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反映</a:t>
            </a:r>
            <a:endParaRPr lang="en-US" dirty="0">
              <a:latin typeface="MS PGothic" charset="-128"/>
              <a:ea typeface="MS PGothic" charset="-128"/>
              <a:cs typeface="MS PGothic"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1987252579"/>
              </p:ext>
            </p:extLst>
          </p:nvPr>
        </p:nvGraphicFramePr>
        <p:xfrm>
          <a:off x="2238598" y="4519179"/>
          <a:ext cx="1065053" cy="365760"/>
        </p:xfrm>
        <a:graphic>
          <a:graphicData uri="http://schemas.openxmlformats.org/drawingml/2006/table">
            <a:tbl>
              <a:tblPr firstRow="1" bandRow="1">
                <a:tableStyleId>{5C22544A-7EE6-4342-B048-85BDC9FD1C3A}</a:tableStyleId>
              </a:tblPr>
              <a:tblGrid>
                <a:gridCol w="234671">
                  <a:extLst>
                    <a:ext uri="{9D8B030D-6E8A-4147-A177-3AD203B41FA5}">
                      <a16:colId xmlns:a16="http://schemas.microsoft.com/office/drawing/2014/main" xmlns="" val="20000"/>
                    </a:ext>
                  </a:extLst>
                </a:gridCol>
                <a:gridCol w="276794">
                  <a:extLst>
                    <a:ext uri="{9D8B030D-6E8A-4147-A177-3AD203B41FA5}">
                      <a16:colId xmlns:a16="http://schemas.microsoft.com/office/drawing/2014/main" xmlns="" val="20001"/>
                    </a:ext>
                  </a:extLst>
                </a:gridCol>
                <a:gridCol w="276794">
                  <a:extLst>
                    <a:ext uri="{9D8B030D-6E8A-4147-A177-3AD203B41FA5}">
                      <a16:colId xmlns:a16="http://schemas.microsoft.com/office/drawing/2014/main" xmlns="" val="20002"/>
                    </a:ext>
                  </a:extLst>
                </a:gridCol>
                <a:gridCol w="276794">
                  <a:extLst>
                    <a:ext uri="{9D8B030D-6E8A-4147-A177-3AD203B41FA5}">
                      <a16:colId xmlns:a16="http://schemas.microsoft.com/office/drawing/2014/main" xmlns="" val="20003"/>
                    </a:ext>
                  </a:extLst>
                </a:gridCol>
              </a:tblGrid>
              <a:tr h="265677">
                <a:tc>
                  <a:txBody>
                    <a:bodyPr/>
                    <a:lstStyle/>
                    <a:p>
                      <a:r>
                        <a:rPr kumimoji="1" lang="en-US" altLang="ja-JP" sz="1800" b="0" dirty="0">
                          <a:solidFill>
                            <a:schemeClr val="tx1"/>
                          </a:solidFill>
                          <a:latin typeface="MS PGothic" charset="-128"/>
                          <a:ea typeface="MS PGothic" charset="-128"/>
                          <a:cs typeface="MS PGothic" charset="-128"/>
                        </a:rPr>
                        <a:t>0</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2</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3</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sp>
        <p:nvSpPr>
          <p:cNvPr id="35" name="テキスト ボックス 34"/>
          <p:cNvSpPr txBox="1"/>
          <p:nvPr/>
        </p:nvSpPr>
        <p:spPr>
          <a:xfrm>
            <a:off x="3287805" y="4861215"/>
            <a:ext cx="415498" cy="369332"/>
          </a:xfrm>
          <a:prstGeom prst="rect">
            <a:avLst/>
          </a:prstGeom>
          <a:noFill/>
        </p:spPr>
        <p:txBody>
          <a:bodyPr wrap="none" rtlCol="0">
            <a:spAutoFit/>
          </a:bodyPr>
          <a:lstStyle/>
          <a:p>
            <a:r>
              <a:rPr kumimoji="1" lang="mr-IN" altLang="ja-JP" dirty="0">
                <a:latin typeface="MS PGothic" charset="-128"/>
                <a:ea typeface="MS PGothic" charset="-128"/>
                <a:cs typeface="MS PGothic" charset="-128"/>
              </a:rPr>
              <a:t>…</a:t>
            </a:r>
            <a:endParaRPr kumimoji="1" lang="ja-JP" altLang="en-US" dirty="0">
              <a:latin typeface="MS PGothic" charset="-128"/>
              <a:ea typeface="MS PGothic" charset="-128"/>
              <a:cs typeface="MS PGothic"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144643513"/>
              </p:ext>
            </p:extLst>
          </p:nvPr>
        </p:nvGraphicFramePr>
        <p:xfrm>
          <a:off x="2239200" y="4888800"/>
          <a:ext cx="1065052" cy="365760"/>
        </p:xfrm>
        <a:graphic>
          <a:graphicData uri="http://schemas.openxmlformats.org/drawingml/2006/table">
            <a:tbl>
              <a:tblPr firstRow="1" bandRow="1">
                <a:tableStyleId>{5C22544A-7EE6-4342-B048-85BDC9FD1C3A}</a:tableStyleId>
              </a:tblPr>
              <a:tblGrid>
                <a:gridCol w="266263">
                  <a:extLst>
                    <a:ext uri="{9D8B030D-6E8A-4147-A177-3AD203B41FA5}">
                      <a16:colId xmlns:a16="http://schemas.microsoft.com/office/drawing/2014/main" xmlns="" val="20000"/>
                    </a:ext>
                  </a:extLst>
                </a:gridCol>
                <a:gridCol w="266263">
                  <a:extLst>
                    <a:ext uri="{9D8B030D-6E8A-4147-A177-3AD203B41FA5}">
                      <a16:colId xmlns:a16="http://schemas.microsoft.com/office/drawing/2014/main" xmlns="" val="20001"/>
                    </a:ext>
                  </a:extLst>
                </a:gridCol>
                <a:gridCol w="266263">
                  <a:extLst>
                    <a:ext uri="{9D8B030D-6E8A-4147-A177-3AD203B41FA5}">
                      <a16:colId xmlns:a16="http://schemas.microsoft.com/office/drawing/2014/main" xmlns="" val="20002"/>
                    </a:ext>
                  </a:extLst>
                </a:gridCol>
                <a:gridCol w="266263">
                  <a:extLst>
                    <a:ext uri="{9D8B030D-6E8A-4147-A177-3AD203B41FA5}">
                      <a16:colId xmlns:a16="http://schemas.microsoft.com/office/drawing/2014/main" xmlns="" val="20003"/>
                    </a:ext>
                  </a:extLst>
                </a:gridCol>
              </a:tblGrid>
              <a:tr h="36576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bl>
          </a:graphicData>
        </a:graphic>
      </p:graphicFrame>
      <p:graphicFrame>
        <p:nvGraphicFramePr>
          <p:cNvPr id="41" name="表 40"/>
          <p:cNvGraphicFramePr>
            <a:graphicFrameLocks noGrp="1"/>
          </p:cNvGraphicFramePr>
          <p:nvPr>
            <p:extLst>
              <p:ext uri="{D42A27DB-BD31-4B8C-83A1-F6EECF244321}">
                <p14:modId xmlns:p14="http://schemas.microsoft.com/office/powerpoint/2010/main" val="2108902407"/>
              </p:ext>
            </p:extLst>
          </p:nvPr>
        </p:nvGraphicFramePr>
        <p:xfrm>
          <a:off x="2138400" y="6130800"/>
          <a:ext cx="1231508" cy="365760"/>
        </p:xfrm>
        <a:graphic>
          <a:graphicData uri="http://schemas.openxmlformats.org/drawingml/2006/table">
            <a:tbl>
              <a:tblPr firstRow="1" bandRow="1">
                <a:tableStyleId>{5C22544A-7EE6-4342-B048-85BDC9FD1C3A}</a:tableStyleId>
              </a:tblPr>
              <a:tblGrid>
                <a:gridCol w="307877">
                  <a:extLst>
                    <a:ext uri="{9D8B030D-6E8A-4147-A177-3AD203B41FA5}">
                      <a16:colId xmlns:a16="http://schemas.microsoft.com/office/drawing/2014/main" xmlns="" val="20000"/>
                    </a:ext>
                  </a:extLst>
                </a:gridCol>
                <a:gridCol w="307877">
                  <a:extLst>
                    <a:ext uri="{9D8B030D-6E8A-4147-A177-3AD203B41FA5}">
                      <a16:colId xmlns:a16="http://schemas.microsoft.com/office/drawing/2014/main" xmlns="" val="20001"/>
                    </a:ext>
                  </a:extLst>
                </a:gridCol>
                <a:gridCol w="307877">
                  <a:extLst>
                    <a:ext uri="{9D8B030D-6E8A-4147-A177-3AD203B41FA5}">
                      <a16:colId xmlns:a16="http://schemas.microsoft.com/office/drawing/2014/main" xmlns="" val="20002"/>
                    </a:ext>
                  </a:extLst>
                </a:gridCol>
                <a:gridCol w="307877">
                  <a:extLst>
                    <a:ext uri="{9D8B030D-6E8A-4147-A177-3AD203B41FA5}">
                      <a16:colId xmlns:a16="http://schemas.microsoft.com/office/drawing/2014/main" xmlns="" val="20003"/>
                    </a:ext>
                  </a:extLst>
                </a:gridCol>
              </a:tblGrid>
              <a:tr h="335280">
                <a:tc>
                  <a:txBody>
                    <a:bodyPr/>
                    <a:lstStyle/>
                    <a:p>
                      <a:pPr algn="ctr"/>
                      <a:r>
                        <a:rPr kumimoji="1" lang="en-US" altLang="ja-JP" sz="1800" b="0" dirty="0">
                          <a:solidFill>
                            <a:schemeClr val="tx1"/>
                          </a:solidFill>
                          <a:latin typeface="MS PGothic" charset="-128"/>
                          <a:ea typeface="MS PGothic" charset="-128"/>
                          <a:cs typeface="MS PGothic" charset="-128"/>
                        </a:rPr>
                        <a:t>M</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800" b="0" baseline="0" dirty="0">
                          <a:solidFill>
                            <a:schemeClr val="tx1"/>
                          </a:solidFill>
                          <a:latin typeface="MS PGothic" charset="-128"/>
                          <a:ea typeface="MS PGothic" charset="-128"/>
                          <a:cs typeface="MS PGothic" charset="-128"/>
                        </a:rPr>
                        <a:t>M</a:t>
                      </a:r>
                      <a:endParaRPr kumimoji="1" lang="ja-JP" altLang="en-US" sz="1800" b="0" baseline="-250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800" b="0" dirty="0">
                          <a:solidFill>
                            <a:schemeClr val="tx1"/>
                          </a:solidFill>
                          <a:latin typeface="MS PGothic" charset="-128"/>
                          <a:ea typeface="MS PGothic" charset="-128"/>
                          <a:cs typeface="MS PGothic" charset="-128"/>
                        </a:rPr>
                        <a:t>S</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800" b="0" dirty="0">
                          <a:solidFill>
                            <a:schemeClr val="tx1"/>
                          </a:solidFill>
                          <a:latin typeface="MS PGothic" charset="-128"/>
                          <a:ea typeface="MS PGothic" charset="-128"/>
                          <a:cs typeface="MS PGothic" charset="-128"/>
                        </a:rPr>
                        <a:t>S</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bl>
          </a:graphicData>
        </a:graphic>
      </p:graphicFrame>
      <p:graphicFrame>
        <p:nvGraphicFramePr>
          <p:cNvPr id="43" name="表 42"/>
          <p:cNvGraphicFramePr>
            <a:graphicFrameLocks noGrp="1"/>
          </p:cNvGraphicFramePr>
          <p:nvPr>
            <p:extLst>
              <p:ext uri="{D42A27DB-BD31-4B8C-83A1-F6EECF244321}">
                <p14:modId xmlns:p14="http://schemas.microsoft.com/office/powerpoint/2010/main" val="939749324"/>
              </p:ext>
            </p:extLst>
          </p:nvPr>
        </p:nvGraphicFramePr>
        <p:xfrm>
          <a:off x="2131586" y="5802262"/>
          <a:ext cx="1232843" cy="365760"/>
        </p:xfrm>
        <a:graphic>
          <a:graphicData uri="http://schemas.openxmlformats.org/drawingml/2006/table">
            <a:tbl>
              <a:tblPr firstRow="1" bandRow="1">
                <a:tableStyleId>{5C22544A-7EE6-4342-B048-85BDC9FD1C3A}</a:tableStyleId>
              </a:tblPr>
              <a:tblGrid>
                <a:gridCol w="306879">
                  <a:extLst>
                    <a:ext uri="{9D8B030D-6E8A-4147-A177-3AD203B41FA5}">
                      <a16:colId xmlns:a16="http://schemas.microsoft.com/office/drawing/2014/main" xmlns="" val="20000"/>
                    </a:ext>
                  </a:extLst>
                </a:gridCol>
                <a:gridCol w="307799">
                  <a:extLst>
                    <a:ext uri="{9D8B030D-6E8A-4147-A177-3AD203B41FA5}">
                      <a16:colId xmlns:a16="http://schemas.microsoft.com/office/drawing/2014/main" xmlns="" val="20001"/>
                    </a:ext>
                  </a:extLst>
                </a:gridCol>
                <a:gridCol w="324091">
                  <a:extLst>
                    <a:ext uri="{9D8B030D-6E8A-4147-A177-3AD203B41FA5}">
                      <a16:colId xmlns:a16="http://schemas.microsoft.com/office/drawing/2014/main" xmlns="" val="20002"/>
                    </a:ext>
                  </a:extLst>
                </a:gridCol>
                <a:gridCol w="294074">
                  <a:extLst>
                    <a:ext uri="{9D8B030D-6E8A-4147-A177-3AD203B41FA5}">
                      <a16:colId xmlns:a16="http://schemas.microsoft.com/office/drawing/2014/main" xmlns="" val="20003"/>
                    </a:ext>
                  </a:extLst>
                </a:gridCol>
              </a:tblGrid>
              <a:tr h="265677">
                <a:tc>
                  <a:txBody>
                    <a:bodyPr/>
                    <a:lstStyle/>
                    <a:p>
                      <a:r>
                        <a:rPr kumimoji="1" lang="en-US" altLang="ja-JP" sz="1800" b="0" dirty="0">
                          <a:solidFill>
                            <a:schemeClr val="tx1"/>
                          </a:solidFill>
                          <a:latin typeface="MS PGothic" charset="-128"/>
                          <a:ea typeface="MS PGothic" charset="-128"/>
                          <a:cs typeface="MS PGothic" charset="-128"/>
                        </a:rPr>
                        <a:t>0</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2</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3</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sp>
        <p:nvSpPr>
          <p:cNvPr id="44" name="テキスト ボックス 43"/>
          <p:cNvSpPr txBox="1"/>
          <p:nvPr/>
        </p:nvSpPr>
        <p:spPr>
          <a:xfrm>
            <a:off x="3364430" y="6109156"/>
            <a:ext cx="415498" cy="369332"/>
          </a:xfrm>
          <a:prstGeom prst="rect">
            <a:avLst/>
          </a:prstGeom>
          <a:noFill/>
        </p:spPr>
        <p:txBody>
          <a:bodyPr wrap="none" rtlCol="0">
            <a:spAutoFit/>
          </a:bodyPr>
          <a:lstStyle/>
          <a:p>
            <a:r>
              <a:rPr kumimoji="1" lang="mr-IN" altLang="ja-JP">
                <a:latin typeface="MS PGothic" charset="-128"/>
                <a:ea typeface="MS PGothic" charset="-128"/>
                <a:cs typeface="MS PGothic" charset="-128"/>
              </a:rPr>
              <a:t>…</a:t>
            </a:r>
            <a:endParaRPr kumimoji="1" lang="ja-JP" altLang="en-US" dirty="0">
              <a:latin typeface="MS PGothic" charset="-128"/>
              <a:ea typeface="MS PGothic" charset="-128"/>
              <a:cs typeface="MS PGothic" charset="-128"/>
            </a:endParaRPr>
          </a:p>
        </p:txBody>
      </p:sp>
      <p:sp>
        <p:nvSpPr>
          <p:cNvPr id="45" name="テキスト ボックス 44"/>
          <p:cNvSpPr txBox="1"/>
          <p:nvPr/>
        </p:nvSpPr>
        <p:spPr>
          <a:xfrm>
            <a:off x="7081184" y="4851430"/>
            <a:ext cx="415498" cy="369332"/>
          </a:xfrm>
          <a:prstGeom prst="rect">
            <a:avLst/>
          </a:prstGeom>
          <a:noFill/>
        </p:spPr>
        <p:txBody>
          <a:bodyPr wrap="none" rtlCol="0">
            <a:spAutoFit/>
          </a:bodyPr>
          <a:lstStyle/>
          <a:p>
            <a:r>
              <a:rPr kumimoji="1" lang="mr-IN" altLang="ja-JP" dirty="0">
                <a:latin typeface="MS PGothic" charset="-128"/>
                <a:ea typeface="MS PGothic" charset="-128"/>
                <a:cs typeface="MS PGothic" charset="-128"/>
              </a:rPr>
              <a:t>…</a:t>
            </a:r>
            <a:endParaRPr kumimoji="1" lang="ja-JP" altLang="en-US" dirty="0">
              <a:latin typeface="MS PGothic" charset="-128"/>
              <a:ea typeface="MS PGothic" charset="-128"/>
              <a:cs typeface="MS PGothic" charset="-128"/>
            </a:endParaRPr>
          </a:p>
        </p:txBody>
      </p:sp>
      <p:graphicFrame>
        <p:nvGraphicFramePr>
          <p:cNvPr id="46" name="表 45"/>
          <p:cNvGraphicFramePr>
            <a:graphicFrameLocks noGrp="1"/>
          </p:cNvGraphicFramePr>
          <p:nvPr>
            <p:extLst>
              <p:ext uri="{D42A27DB-BD31-4B8C-83A1-F6EECF244321}">
                <p14:modId xmlns:p14="http://schemas.microsoft.com/office/powerpoint/2010/main" val="1308651466"/>
              </p:ext>
            </p:extLst>
          </p:nvPr>
        </p:nvGraphicFramePr>
        <p:xfrm>
          <a:off x="6037349" y="4530474"/>
          <a:ext cx="1065053" cy="365760"/>
        </p:xfrm>
        <a:graphic>
          <a:graphicData uri="http://schemas.openxmlformats.org/drawingml/2006/table">
            <a:tbl>
              <a:tblPr firstRow="1" bandRow="1">
                <a:tableStyleId>{5C22544A-7EE6-4342-B048-85BDC9FD1C3A}</a:tableStyleId>
              </a:tblPr>
              <a:tblGrid>
                <a:gridCol w="234671">
                  <a:extLst>
                    <a:ext uri="{9D8B030D-6E8A-4147-A177-3AD203B41FA5}">
                      <a16:colId xmlns:a16="http://schemas.microsoft.com/office/drawing/2014/main" xmlns="" val="20000"/>
                    </a:ext>
                  </a:extLst>
                </a:gridCol>
                <a:gridCol w="276794">
                  <a:extLst>
                    <a:ext uri="{9D8B030D-6E8A-4147-A177-3AD203B41FA5}">
                      <a16:colId xmlns:a16="http://schemas.microsoft.com/office/drawing/2014/main" xmlns="" val="20001"/>
                    </a:ext>
                  </a:extLst>
                </a:gridCol>
                <a:gridCol w="276794">
                  <a:extLst>
                    <a:ext uri="{9D8B030D-6E8A-4147-A177-3AD203B41FA5}">
                      <a16:colId xmlns:a16="http://schemas.microsoft.com/office/drawing/2014/main" xmlns="" val="20002"/>
                    </a:ext>
                  </a:extLst>
                </a:gridCol>
                <a:gridCol w="276794">
                  <a:extLst>
                    <a:ext uri="{9D8B030D-6E8A-4147-A177-3AD203B41FA5}">
                      <a16:colId xmlns:a16="http://schemas.microsoft.com/office/drawing/2014/main" xmlns="" val="20003"/>
                    </a:ext>
                  </a:extLst>
                </a:gridCol>
              </a:tblGrid>
              <a:tr h="265677">
                <a:tc>
                  <a:txBody>
                    <a:bodyPr/>
                    <a:lstStyle/>
                    <a:p>
                      <a:r>
                        <a:rPr kumimoji="1" lang="en-US" altLang="ja-JP" sz="1800" b="0" dirty="0">
                          <a:solidFill>
                            <a:schemeClr val="tx1"/>
                          </a:solidFill>
                          <a:latin typeface="MS PGothic" charset="-128"/>
                          <a:ea typeface="MS PGothic" charset="-128"/>
                          <a:cs typeface="MS PGothic" charset="-128"/>
                        </a:rPr>
                        <a:t>0</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2</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3</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graphicFrame>
        <p:nvGraphicFramePr>
          <p:cNvPr id="47" name="表 46"/>
          <p:cNvGraphicFramePr>
            <a:graphicFrameLocks noGrp="1"/>
          </p:cNvGraphicFramePr>
          <p:nvPr>
            <p:extLst>
              <p:ext uri="{D42A27DB-BD31-4B8C-83A1-F6EECF244321}">
                <p14:modId xmlns:p14="http://schemas.microsoft.com/office/powerpoint/2010/main" val="1644165069"/>
              </p:ext>
            </p:extLst>
          </p:nvPr>
        </p:nvGraphicFramePr>
        <p:xfrm>
          <a:off x="6040800" y="4878000"/>
          <a:ext cx="1069264" cy="379080"/>
        </p:xfrm>
        <a:graphic>
          <a:graphicData uri="http://schemas.openxmlformats.org/drawingml/2006/table">
            <a:tbl>
              <a:tblPr firstRow="1" bandRow="1">
                <a:tableStyleId>{5C22544A-7EE6-4342-B048-85BDC9FD1C3A}</a:tableStyleId>
              </a:tblPr>
              <a:tblGrid>
                <a:gridCol w="267316">
                  <a:extLst>
                    <a:ext uri="{9D8B030D-6E8A-4147-A177-3AD203B41FA5}">
                      <a16:colId xmlns:a16="http://schemas.microsoft.com/office/drawing/2014/main" xmlns="" val="20000"/>
                    </a:ext>
                  </a:extLst>
                </a:gridCol>
                <a:gridCol w="267316">
                  <a:extLst>
                    <a:ext uri="{9D8B030D-6E8A-4147-A177-3AD203B41FA5}">
                      <a16:colId xmlns:a16="http://schemas.microsoft.com/office/drawing/2014/main" xmlns="" val="20001"/>
                    </a:ext>
                  </a:extLst>
                </a:gridCol>
                <a:gridCol w="267316">
                  <a:extLst>
                    <a:ext uri="{9D8B030D-6E8A-4147-A177-3AD203B41FA5}">
                      <a16:colId xmlns:a16="http://schemas.microsoft.com/office/drawing/2014/main" xmlns="" val="20002"/>
                    </a:ext>
                  </a:extLst>
                </a:gridCol>
                <a:gridCol w="267316">
                  <a:extLst>
                    <a:ext uri="{9D8B030D-6E8A-4147-A177-3AD203B41FA5}">
                      <a16:colId xmlns:a16="http://schemas.microsoft.com/office/drawing/2014/main" xmlns="" val="20003"/>
                    </a:ext>
                  </a:extLst>
                </a:gridCol>
              </a:tblGrid>
              <a:tr h="37908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extLst>
                  <a:ext uri="{0D108BD9-81ED-4DB2-BD59-A6C34878D82A}">
                    <a16:rowId xmlns:a16="http://schemas.microsoft.com/office/drawing/2014/main" xmlns="" val="10000"/>
                  </a:ext>
                </a:extLst>
              </a:tr>
            </a:tbl>
          </a:graphicData>
        </a:graphic>
      </p:graphicFrame>
      <p:graphicFrame>
        <p:nvGraphicFramePr>
          <p:cNvPr id="48" name="表 47"/>
          <p:cNvGraphicFramePr>
            <a:graphicFrameLocks noGrp="1"/>
          </p:cNvGraphicFramePr>
          <p:nvPr>
            <p:extLst>
              <p:ext uri="{D42A27DB-BD31-4B8C-83A1-F6EECF244321}">
                <p14:modId xmlns:p14="http://schemas.microsoft.com/office/powerpoint/2010/main" val="72034587"/>
              </p:ext>
            </p:extLst>
          </p:nvPr>
        </p:nvGraphicFramePr>
        <p:xfrm>
          <a:off x="2239200" y="4888800"/>
          <a:ext cx="1065052" cy="365760"/>
        </p:xfrm>
        <a:graphic>
          <a:graphicData uri="http://schemas.openxmlformats.org/drawingml/2006/table">
            <a:tbl>
              <a:tblPr firstRow="1" bandRow="1">
                <a:tableStyleId>{5C22544A-7EE6-4342-B048-85BDC9FD1C3A}</a:tableStyleId>
              </a:tblPr>
              <a:tblGrid>
                <a:gridCol w="266263">
                  <a:extLst>
                    <a:ext uri="{9D8B030D-6E8A-4147-A177-3AD203B41FA5}">
                      <a16:colId xmlns:a16="http://schemas.microsoft.com/office/drawing/2014/main" xmlns="" val="20000"/>
                    </a:ext>
                  </a:extLst>
                </a:gridCol>
                <a:gridCol w="266263">
                  <a:extLst>
                    <a:ext uri="{9D8B030D-6E8A-4147-A177-3AD203B41FA5}">
                      <a16:colId xmlns:a16="http://schemas.microsoft.com/office/drawing/2014/main" xmlns="" val="20001"/>
                    </a:ext>
                  </a:extLst>
                </a:gridCol>
                <a:gridCol w="266263">
                  <a:extLst>
                    <a:ext uri="{9D8B030D-6E8A-4147-A177-3AD203B41FA5}">
                      <a16:colId xmlns:a16="http://schemas.microsoft.com/office/drawing/2014/main" xmlns="" val="20002"/>
                    </a:ext>
                  </a:extLst>
                </a:gridCol>
                <a:gridCol w="266263">
                  <a:extLst>
                    <a:ext uri="{9D8B030D-6E8A-4147-A177-3AD203B41FA5}">
                      <a16:colId xmlns:a16="http://schemas.microsoft.com/office/drawing/2014/main" xmlns="" val="20003"/>
                    </a:ext>
                  </a:extLst>
                </a:gridCol>
              </a:tblGrid>
              <a:tr h="36576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bl>
          </a:graphicData>
        </a:graphic>
      </p:graphicFrame>
      <p:graphicFrame>
        <p:nvGraphicFramePr>
          <p:cNvPr id="51" name="表 50"/>
          <p:cNvGraphicFramePr>
            <a:graphicFrameLocks noGrp="1"/>
          </p:cNvGraphicFramePr>
          <p:nvPr>
            <p:extLst>
              <p:ext uri="{D42A27DB-BD31-4B8C-83A1-F6EECF244321}">
                <p14:modId xmlns:p14="http://schemas.microsoft.com/office/powerpoint/2010/main" val="1113505289"/>
              </p:ext>
            </p:extLst>
          </p:nvPr>
        </p:nvGraphicFramePr>
        <p:xfrm>
          <a:off x="6040800" y="4878000"/>
          <a:ext cx="1069264" cy="379080"/>
        </p:xfrm>
        <a:graphic>
          <a:graphicData uri="http://schemas.openxmlformats.org/drawingml/2006/table">
            <a:tbl>
              <a:tblPr firstRow="1" bandRow="1">
                <a:tableStyleId>{5C22544A-7EE6-4342-B048-85BDC9FD1C3A}</a:tableStyleId>
              </a:tblPr>
              <a:tblGrid>
                <a:gridCol w="267316">
                  <a:extLst>
                    <a:ext uri="{9D8B030D-6E8A-4147-A177-3AD203B41FA5}">
                      <a16:colId xmlns:a16="http://schemas.microsoft.com/office/drawing/2014/main" xmlns="" val="20000"/>
                    </a:ext>
                  </a:extLst>
                </a:gridCol>
                <a:gridCol w="267316">
                  <a:extLst>
                    <a:ext uri="{9D8B030D-6E8A-4147-A177-3AD203B41FA5}">
                      <a16:colId xmlns:a16="http://schemas.microsoft.com/office/drawing/2014/main" xmlns="" val="20001"/>
                    </a:ext>
                  </a:extLst>
                </a:gridCol>
                <a:gridCol w="267316">
                  <a:extLst>
                    <a:ext uri="{9D8B030D-6E8A-4147-A177-3AD203B41FA5}">
                      <a16:colId xmlns:a16="http://schemas.microsoft.com/office/drawing/2014/main" xmlns="" val="20002"/>
                    </a:ext>
                  </a:extLst>
                </a:gridCol>
                <a:gridCol w="267316">
                  <a:extLst>
                    <a:ext uri="{9D8B030D-6E8A-4147-A177-3AD203B41FA5}">
                      <a16:colId xmlns:a16="http://schemas.microsoft.com/office/drawing/2014/main" xmlns="" val="20003"/>
                    </a:ext>
                  </a:extLst>
                </a:gridCol>
              </a:tblGrid>
              <a:tr h="37908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extLst>
                  <a:ext uri="{0D108BD9-81ED-4DB2-BD59-A6C34878D82A}">
                    <a16:rowId xmlns:a16="http://schemas.microsoft.com/office/drawing/2014/main" xmlns="" val="10000"/>
                  </a:ext>
                </a:extLst>
              </a:tr>
            </a:tbl>
          </a:graphicData>
        </a:graphic>
      </p:graphicFrame>
      <p:graphicFrame>
        <p:nvGraphicFramePr>
          <p:cNvPr id="52" name="表 51"/>
          <p:cNvGraphicFramePr>
            <a:graphicFrameLocks noGrp="1"/>
          </p:cNvGraphicFramePr>
          <p:nvPr>
            <p:extLst>
              <p:ext uri="{D42A27DB-BD31-4B8C-83A1-F6EECF244321}">
                <p14:modId xmlns:p14="http://schemas.microsoft.com/office/powerpoint/2010/main" val="105160714"/>
              </p:ext>
            </p:extLst>
          </p:nvPr>
        </p:nvGraphicFramePr>
        <p:xfrm>
          <a:off x="2138400" y="6130800"/>
          <a:ext cx="1231508" cy="365760"/>
        </p:xfrm>
        <a:graphic>
          <a:graphicData uri="http://schemas.openxmlformats.org/drawingml/2006/table">
            <a:tbl>
              <a:tblPr firstRow="1" bandRow="1">
                <a:tableStyleId>{5C22544A-7EE6-4342-B048-85BDC9FD1C3A}</a:tableStyleId>
              </a:tblPr>
              <a:tblGrid>
                <a:gridCol w="307877">
                  <a:extLst>
                    <a:ext uri="{9D8B030D-6E8A-4147-A177-3AD203B41FA5}">
                      <a16:colId xmlns:a16="http://schemas.microsoft.com/office/drawing/2014/main" xmlns="" val="20000"/>
                    </a:ext>
                  </a:extLst>
                </a:gridCol>
                <a:gridCol w="307877">
                  <a:extLst>
                    <a:ext uri="{9D8B030D-6E8A-4147-A177-3AD203B41FA5}">
                      <a16:colId xmlns:a16="http://schemas.microsoft.com/office/drawing/2014/main" xmlns="" val="20001"/>
                    </a:ext>
                  </a:extLst>
                </a:gridCol>
                <a:gridCol w="307877">
                  <a:extLst>
                    <a:ext uri="{9D8B030D-6E8A-4147-A177-3AD203B41FA5}">
                      <a16:colId xmlns:a16="http://schemas.microsoft.com/office/drawing/2014/main" xmlns="" val="20002"/>
                    </a:ext>
                  </a:extLst>
                </a:gridCol>
                <a:gridCol w="307877">
                  <a:extLst>
                    <a:ext uri="{9D8B030D-6E8A-4147-A177-3AD203B41FA5}">
                      <a16:colId xmlns:a16="http://schemas.microsoft.com/office/drawing/2014/main" xmlns="" val="20003"/>
                    </a:ext>
                  </a:extLst>
                </a:gridCol>
              </a:tblGrid>
              <a:tr h="335280">
                <a:tc>
                  <a:txBody>
                    <a:bodyPr/>
                    <a:lstStyle/>
                    <a:p>
                      <a:pPr algn="ctr"/>
                      <a:r>
                        <a:rPr kumimoji="1" lang="en-US" altLang="ja-JP" sz="1800" b="0" dirty="0">
                          <a:solidFill>
                            <a:schemeClr val="tx1"/>
                          </a:solidFill>
                          <a:latin typeface="MS PGothic" charset="-128"/>
                          <a:ea typeface="MS PGothic" charset="-128"/>
                          <a:cs typeface="MS PGothic" charset="-128"/>
                        </a:rPr>
                        <a:t>M</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800" b="0" baseline="0" dirty="0">
                          <a:solidFill>
                            <a:schemeClr val="tx1"/>
                          </a:solidFill>
                          <a:latin typeface="MS PGothic" charset="-128"/>
                          <a:ea typeface="MS PGothic" charset="-128"/>
                          <a:cs typeface="MS PGothic" charset="-128"/>
                        </a:rPr>
                        <a:t>M</a:t>
                      </a:r>
                      <a:endParaRPr kumimoji="1" lang="ja-JP" altLang="en-US" sz="1800" b="0" baseline="-250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800" b="0" dirty="0">
                          <a:solidFill>
                            <a:schemeClr val="tx1"/>
                          </a:solidFill>
                          <a:latin typeface="MS PGothic" charset="-128"/>
                          <a:ea typeface="MS PGothic" charset="-128"/>
                          <a:cs typeface="MS PGothic" charset="-128"/>
                        </a:rPr>
                        <a:t>M</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800" b="0" dirty="0">
                          <a:solidFill>
                            <a:schemeClr val="tx1"/>
                          </a:solidFill>
                          <a:latin typeface="MS PGothic" charset="-128"/>
                          <a:ea typeface="MS PGothic" charset="-128"/>
                          <a:cs typeface="MS PGothic" charset="-128"/>
                        </a:rPr>
                        <a:t>S</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bl>
          </a:graphicData>
        </a:graphic>
      </p:graphicFrame>
      <p:sp>
        <p:nvSpPr>
          <p:cNvPr id="53" name="テキスト ボックス 52"/>
          <p:cNvSpPr txBox="1"/>
          <p:nvPr/>
        </p:nvSpPr>
        <p:spPr>
          <a:xfrm>
            <a:off x="7157466" y="6088446"/>
            <a:ext cx="415498" cy="369332"/>
          </a:xfrm>
          <a:prstGeom prst="rect">
            <a:avLst/>
          </a:prstGeom>
          <a:noFill/>
        </p:spPr>
        <p:txBody>
          <a:bodyPr wrap="none" rtlCol="0">
            <a:spAutoFit/>
          </a:bodyPr>
          <a:lstStyle/>
          <a:p>
            <a:r>
              <a:rPr kumimoji="1" lang="mr-IN" altLang="ja-JP" dirty="0">
                <a:latin typeface="MS PGothic" charset="-128"/>
                <a:ea typeface="MS PGothic" charset="-128"/>
                <a:cs typeface="MS PGothic" charset="-128"/>
              </a:rPr>
              <a:t>…</a:t>
            </a:r>
            <a:endParaRPr kumimoji="1" lang="ja-JP" altLang="en-US" dirty="0">
              <a:latin typeface="MS PGothic" charset="-128"/>
              <a:ea typeface="MS PGothic" charset="-128"/>
              <a:cs typeface="MS PGothic" charset="-128"/>
            </a:endParaRPr>
          </a:p>
        </p:txBody>
      </p:sp>
      <p:graphicFrame>
        <p:nvGraphicFramePr>
          <p:cNvPr id="54" name="表 53"/>
          <p:cNvGraphicFramePr>
            <a:graphicFrameLocks noGrp="1"/>
          </p:cNvGraphicFramePr>
          <p:nvPr>
            <p:extLst>
              <p:ext uri="{D42A27DB-BD31-4B8C-83A1-F6EECF244321}">
                <p14:modId xmlns:p14="http://schemas.microsoft.com/office/powerpoint/2010/main" val="319829822"/>
              </p:ext>
            </p:extLst>
          </p:nvPr>
        </p:nvGraphicFramePr>
        <p:xfrm>
          <a:off x="5920413" y="5781415"/>
          <a:ext cx="1232843" cy="365760"/>
        </p:xfrm>
        <a:graphic>
          <a:graphicData uri="http://schemas.openxmlformats.org/drawingml/2006/table">
            <a:tbl>
              <a:tblPr firstRow="1" bandRow="1">
                <a:tableStyleId>{5C22544A-7EE6-4342-B048-85BDC9FD1C3A}</a:tableStyleId>
              </a:tblPr>
              <a:tblGrid>
                <a:gridCol w="306879">
                  <a:extLst>
                    <a:ext uri="{9D8B030D-6E8A-4147-A177-3AD203B41FA5}">
                      <a16:colId xmlns:a16="http://schemas.microsoft.com/office/drawing/2014/main" xmlns="" val="20000"/>
                    </a:ext>
                  </a:extLst>
                </a:gridCol>
                <a:gridCol w="307799">
                  <a:extLst>
                    <a:ext uri="{9D8B030D-6E8A-4147-A177-3AD203B41FA5}">
                      <a16:colId xmlns:a16="http://schemas.microsoft.com/office/drawing/2014/main" xmlns="" val="20001"/>
                    </a:ext>
                  </a:extLst>
                </a:gridCol>
                <a:gridCol w="324091">
                  <a:extLst>
                    <a:ext uri="{9D8B030D-6E8A-4147-A177-3AD203B41FA5}">
                      <a16:colId xmlns:a16="http://schemas.microsoft.com/office/drawing/2014/main" xmlns="" val="20002"/>
                    </a:ext>
                  </a:extLst>
                </a:gridCol>
                <a:gridCol w="294074">
                  <a:extLst>
                    <a:ext uri="{9D8B030D-6E8A-4147-A177-3AD203B41FA5}">
                      <a16:colId xmlns:a16="http://schemas.microsoft.com/office/drawing/2014/main" xmlns="" val="20003"/>
                    </a:ext>
                  </a:extLst>
                </a:gridCol>
              </a:tblGrid>
              <a:tr h="265677">
                <a:tc>
                  <a:txBody>
                    <a:bodyPr/>
                    <a:lstStyle/>
                    <a:p>
                      <a:r>
                        <a:rPr kumimoji="1" lang="en-US" altLang="ja-JP" sz="1800" b="0" dirty="0">
                          <a:solidFill>
                            <a:schemeClr val="tx1"/>
                          </a:solidFill>
                          <a:latin typeface="MS PGothic" charset="-128"/>
                          <a:ea typeface="MS PGothic" charset="-128"/>
                          <a:cs typeface="MS PGothic" charset="-128"/>
                        </a:rPr>
                        <a:t>0</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2</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3</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graphicFrame>
        <p:nvGraphicFramePr>
          <p:cNvPr id="55" name="表 54"/>
          <p:cNvGraphicFramePr>
            <a:graphicFrameLocks noGrp="1"/>
          </p:cNvGraphicFramePr>
          <p:nvPr>
            <p:extLst>
              <p:ext uri="{D42A27DB-BD31-4B8C-83A1-F6EECF244321}">
                <p14:modId xmlns:p14="http://schemas.microsoft.com/office/powerpoint/2010/main" val="250891091"/>
              </p:ext>
            </p:extLst>
          </p:nvPr>
        </p:nvGraphicFramePr>
        <p:xfrm>
          <a:off x="5929200" y="6109200"/>
          <a:ext cx="1231508" cy="365760"/>
        </p:xfrm>
        <a:graphic>
          <a:graphicData uri="http://schemas.openxmlformats.org/drawingml/2006/table">
            <a:tbl>
              <a:tblPr firstRow="1" bandRow="1">
                <a:tableStyleId>{5C22544A-7EE6-4342-B048-85BDC9FD1C3A}</a:tableStyleId>
              </a:tblPr>
              <a:tblGrid>
                <a:gridCol w="307877">
                  <a:extLst>
                    <a:ext uri="{9D8B030D-6E8A-4147-A177-3AD203B41FA5}">
                      <a16:colId xmlns:a16="http://schemas.microsoft.com/office/drawing/2014/main" xmlns="" val="20000"/>
                    </a:ext>
                  </a:extLst>
                </a:gridCol>
                <a:gridCol w="307877">
                  <a:extLst>
                    <a:ext uri="{9D8B030D-6E8A-4147-A177-3AD203B41FA5}">
                      <a16:colId xmlns:a16="http://schemas.microsoft.com/office/drawing/2014/main" xmlns="" val="20001"/>
                    </a:ext>
                  </a:extLst>
                </a:gridCol>
                <a:gridCol w="307877">
                  <a:extLst>
                    <a:ext uri="{9D8B030D-6E8A-4147-A177-3AD203B41FA5}">
                      <a16:colId xmlns:a16="http://schemas.microsoft.com/office/drawing/2014/main" xmlns="" val="20002"/>
                    </a:ext>
                  </a:extLst>
                </a:gridCol>
                <a:gridCol w="307877">
                  <a:extLst>
                    <a:ext uri="{9D8B030D-6E8A-4147-A177-3AD203B41FA5}">
                      <a16:colId xmlns:a16="http://schemas.microsoft.com/office/drawing/2014/main" xmlns="" val="20003"/>
                    </a:ext>
                  </a:extLst>
                </a:gridCol>
              </a:tblGrid>
              <a:tr h="335280">
                <a:tc>
                  <a:txBody>
                    <a:bodyPr/>
                    <a:lstStyle/>
                    <a:p>
                      <a:pPr algn="ctr"/>
                      <a:r>
                        <a:rPr kumimoji="1" lang="ja-JP" altLang="en-US" sz="1800" b="0" dirty="0">
                          <a:solidFill>
                            <a:schemeClr val="tx1"/>
                          </a:solidFill>
                          <a:latin typeface="MS PGothic" charset="-128"/>
                          <a:ea typeface="MS PGothic" charset="-128"/>
                          <a:cs typeface="MS PGothic" charset="-128"/>
                        </a:rPr>
                        <a:t>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800" b="0" dirty="0">
                          <a:solidFill>
                            <a:schemeClr val="tx1"/>
                          </a:solidFill>
                          <a:latin typeface="MS PGothic" charset="-128"/>
                          <a:ea typeface="MS PGothic" charset="-128"/>
                          <a:cs typeface="MS PGothic" charset="-128"/>
                        </a:rPr>
                        <a:t>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800" b="0" dirty="0">
                          <a:solidFill>
                            <a:schemeClr val="tx1"/>
                          </a:solidFill>
                          <a:latin typeface="MS PGothic" charset="-128"/>
                          <a:ea typeface="MS PGothic" charset="-128"/>
                          <a:cs typeface="MS PGothic" charset="-128"/>
                        </a:rPr>
                        <a:t>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pPr algn="ctr"/>
                      <a:r>
                        <a:rPr kumimoji="1" lang="ja-JP" altLang="en-US" sz="1800" b="0" dirty="0">
                          <a:solidFill>
                            <a:schemeClr val="tx1"/>
                          </a:solidFill>
                          <a:latin typeface="MS PGothic" charset="-128"/>
                          <a:ea typeface="MS PGothic" charset="-128"/>
                          <a:cs typeface="MS PGothic" charset="-128"/>
                        </a:rPr>
                        <a:t>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extLst>
                  <a:ext uri="{0D108BD9-81ED-4DB2-BD59-A6C34878D82A}">
                    <a16:rowId xmlns:a16="http://schemas.microsoft.com/office/drawing/2014/main" xmlns="" val="10000"/>
                  </a:ext>
                </a:extLst>
              </a:tr>
            </a:tbl>
          </a:graphicData>
        </a:graphic>
      </p:graphicFrame>
      <p:graphicFrame>
        <p:nvGraphicFramePr>
          <p:cNvPr id="56" name="表 55"/>
          <p:cNvGraphicFramePr>
            <a:graphicFrameLocks noGrp="1"/>
          </p:cNvGraphicFramePr>
          <p:nvPr>
            <p:extLst>
              <p:ext uri="{D42A27DB-BD31-4B8C-83A1-F6EECF244321}">
                <p14:modId xmlns:p14="http://schemas.microsoft.com/office/powerpoint/2010/main" val="1923958405"/>
              </p:ext>
            </p:extLst>
          </p:nvPr>
        </p:nvGraphicFramePr>
        <p:xfrm>
          <a:off x="5929200" y="6109200"/>
          <a:ext cx="1231508" cy="365760"/>
        </p:xfrm>
        <a:graphic>
          <a:graphicData uri="http://schemas.openxmlformats.org/drawingml/2006/table">
            <a:tbl>
              <a:tblPr firstRow="1" bandRow="1">
                <a:tableStyleId>{5C22544A-7EE6-4342-B048-85BDC9FD1C3A}</a:tableStyleId>
              </a:tblPr>
              <a:tblGrid>
                <a:gridCol w="307877">
                  <a:extLst>
                    <a:ext uri="{9D8B030D-6E8A-4147-A177-3AD203B41FA5}">
                      <a16:colId xmlns:a16="http://schemas.microsoft.com/office/drawing/2014/main" xmlns="" val="20000"/>
                    </a:ext>
                  </a:extLst>
                </a:gridCol>
                <a:gridCol w="307877">
                  <a:extLst>
                    <a:ext uri="{9D8B030D-6E8A-4147-A177-3AD203B41FA5}">
                      <a16:colId xmlns:a16="http://schemas.microsoft.com/office/drawing/2014/main" xmlns="" val="20001"/>
                    </a:ext>
                  </a:extLst>
                </a:gridCol>
                <a:gridCol w="307877">
                  <a:extLst>
                    <a:ext uri="{9D8B030D-6E8A-4147-A177-3AD203B41FA5}">
                      <a16:colId xmlns:a16="http://schemas.microsoft.com/office/drawing/2014/main" xmlns="" val="20002"/>
                    </a:ext>
                  </a:extLst>
                </a:gridCol>
                <a:gridCol w="307877">
                  <a:extLst>
                    <a:ext uri="{9D8B030D-6E8A-4147-A177-3AD203B41FA5}">
                      <a16:colId xmlns:a16="http://schemas.microsoft.com/office/drawing/2014/main" xmlns="" val="20003"/>
                    </a:ext>
                  </a:extLst>
                </a:gridCol>
              </a:tblGrid>
              <a:tr h="335280">
                <a:tc>
                  <a:txBody>
                    <a:bodyPr/>
                    <a:lstStyle/>
                    <a:p>
                      <a:pPr algn="ctr"/>
                      <a:r>
                        <a:rPr kumimoji="1" lang="ja-JP" altLang="en-US" sz="1800" b="0" dirty="0">
                          <a:solidFill>
                            <a:schemeClr val="tx1"/>
                          </a:solidFill>
                          <a:latin typeface="MS PGothic" charset="-128"/>
                          <a:ea typeface="MS PGothic" charset="-128"/>
                          <a:cs typeface="MS PGothic" charset="-128"/>
                        </a:rPr>
                        <a:t>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800" b="0" dirty="0">
                          <a:solidFill>
                            <a:schemeClr val="tx1"/>
                          </a:solidFill>
                          <a:latin typeface="MS PGothic" charset="-128"/>
                          <a:ea typeface="MS PGothic" charset="-128"/>
                          <a:cs typeface="MS PGothic" charset="-128"/>
                        </a:rPr>
                        <a:t>無</a:t>
                      </a:r>
                      <a:endParaRPr kumimoji="1" lang="ja-JP" altLang="en-US" sz="1800" b="0" baseline="-250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800" b="0" dirty="0">
                          <a:solidFill>
                            <a:schemeClr val="tx1"/>
                          </a:solidFill>
                          <a:latin typeface="MS PGothic" charset="-128"/>
                          <a:ea typeface="MS PGothic" charset="-128"/>
                          <a:cs typeface="MS PGothic" charset="-128"/>
                        </a:rPr>
                        <a:t>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800" b="0" dirty="0">
                          <a:solidFill>
                            <a:schemeClr val="tx1"/>
                          </a:solidFill>
                          <a:latin typeface="MS PGothic" charset="-128"/>
                          <a:ea typeface="MS PGothic" charset="-128"/>
                          <a:cs typeface="MS PGothic" charset="-128"/>
                        </a:rPr>
                        <a:t>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extLst>
                  <a:ext uri="{0D108BD9-81ED-4DB2-BD59-A6C34878D82A}">
                    <a16:rowId xmlns:a16="http://schemas.microsoft.com/office/drawing/2014/main" xmlns="" val="10000"/>
                  </a:ext>
                </a:extLst>
              </a:tr>
            </a:tbl>
          </a:graphicData>
        </a:graphic>
      </p:graphicFrame>
      <p:graphicFrame>
        <p:nvGraphicFramePr>
          <p:cNvPr id="57" name="表 56"/>
          <p:cNvGraphicFramePr>
            <a:graphicFrameLocks noGrp="1"/>
          </p:cNvGraphicFramePr>
          <p:nvPr>
            <p:extLst>
              <p:ext uri="{D42A27DB-BD31-4B8C-83A1-F6EECF244321}">
                <p14:modId xmlns:p14="http://schemas.microsoft.com/office/powerpoint/2010/main" val="30930865"/>
              </p:ext>
            </p:extLst>
          </p:nvPr>
        </p:nvGraphicFramePr>
        <p:xfrm>
          <a:off x="2241507" y="4521938"/>
          <a:ext cx="1065053" cy="365760"/>
        </p:xfrm>
        <a:graphic>
          <a:graphicData uri="http://schemas.openxmlformats.org/drawingml/2006/table">
            <a:tbl>
              <a:tblPr firstRow="1" bandRow="1">
                <a:tableStyleId>{5C22544A-7EE6-4342-B048-85BDC9FD1C3A}</a:tableStyleId>
              </a:tblPr>
              <a:tblGrid>
                <a:gridCol w="234671">
                  <a:extLst>
                    <a:ext uri="{9D8B030D-6E8A-4147-A177-3AD203B41FA5}">
                      <a16:colId xmlns:a16="http://schemas.microsoft.com/office/drawing/2014/main" xmlns="" val="20000"/>
                    </a:ext>
                  </a:extLst>
                </a:gridCol>
                <a:gridCol w="276794">
                  <a:extLst>
                    <a:ext uri="{9D8B030D-6E8A-4147-A177-3AD203B41FA5}">
                      <a16:colId xmlns:a16="http://schemas.microsoft.com/office/drawing/2014/main" xmlns="" val="20001"/>
                    </a:ext>
                  </a:extLst>
                </a:gridCol>
                <a:gridCol w="276794">
                  <a:extLst>
                    <a:ext uri="{9D8B030D-6E8A-4147-A177-3AD203B41FA5}">
                      <a16:colId xmlns:a16="http://schemas.microsoft.com/office/drawing/2014/main" xmlns="" val="20002"/>
                    </a:ext>
                  </a:extLst>
                </a:gridCol>
                <a:gridCol w="276794">
                  <a:extLst>
                    <a:ext uri="{9D8B030D-6E8A-4147-A177-3AD203B41FA5}">
                      <a16:colId xmlns:a16="http://schemas.microsoft.com/office/drawing/2014/main" xmlns="" val="20003"/>
                    </a:ext>
                  </a:extLst>
                </a:gridCol>
              </a:tblGrid>
              <a:tr h="265677">
                <a:tc>
                  <a:txBody>
                    <a:bodyPr/>
                    <a:lstStyle/>
                    <a:p>
                      <a:r>
                        <a:rPr kumimoji="1" lang="en-US" altLang="ja-JP" sz="1800" b="0" dirty="0">
                          <a:solidFill>
                            <a:schemeClr val="tx1"/>
                          </a:solidFill>
                          <a:latin typeface="MS PGothic" charset="-128"/>
                          <a:ea typeface="MS PGothic" charset="-128"/>
                          <a:cs typeface="MS PGothic" charset="-128"/>
                        </a:rPr>
                        <a:t>0</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1" dirty="0">
                          <a:solidFill>
                            <a:srgbClr val="FF0000"/>
                          </a:solidFill>
                          <a:latin typeface="MS PGothic" charset="-128"/>
                          <a:ea typeface="MS PGothic" charset="-128"/>
                          <a:cs typeface="MS PGothic" charset="-128"/>
                        </a:rPr>
                        <a:t>2</a:t>
                      </a:r>
                      <a:endParaRPr kumimoji="1" lang="ja-JP" altLang="en-US" sz="1800" b="1" dirty="0">
                        <a:solidFill>
                          <a:srgbClr val="FF0000"/>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3</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graphicFrame>
        <p:nvGraphicFramePr>
          <p:cNvPr id="58" name="表 57"/>
          <p:cNvGraphicFramePr>
            <a:graphicFrameLocks noGrp="1"/>
          </p:cNvGraphicFramePr>
          <p:nvPr>
            <p:extLst>
              <p:ext uri="{D42A27DB-BD31-4B8C-83A1-F6EECF244321}">
                <p14:modId xmlns:p14="http://schemas.microsoft.com/office/powerpoint/2010/main" val="1467211666"/>
              </p:ext>
            </p:extLst>
          </p:nvPr>
        </p:nvGraphicFramePr>
        <p:xfrm>
          <a:off x="6040258" y="4534205"/>
          <a:ext cx="1065053" cy="365760"/>
        </p:xfrm>
        <a:graphic>
          <a:graphicData uri="http://schemas.openxmlformats.org/drawingml/2006/table">
            <a:tbl>
              <a:tblPr firstRow="1" bandRow="1">
                <a:tableStyleId>{5C22544A-7EE6-4342-B048-85BDC9FD1C3A}</a:tableStyleId>
              </a:tblPr>
              <a:tblGrid>
                <a:gridCol w="234671">
                  <a:extLst>
                    <a:ext uri="{9D8B030D-6E8A-4147-A177-3AD203B41FA5}">
                      <a16:colId xmlns:a16="http://schemas.microsoft.com/office/drawing/2014/main" xmlns="" val="20000"/>
                    </a:ext>
                  </a:extLst>
                </a:gridCol>
                <a:gridCol w="276794">
                  <a:extLst>
                    <a:ext uri="{9D8B030D-6E8A-4147-A177-3AD203B41FA5}">
                      <a16:colId xmlns:a16="http://schemas.microsoft.com/office/drawing/2014/main" xmlns="" val="20001"/>
                    </a:ext>
                  </a:extLst>
                </a:gridCol>
                <a:gridCol w="276794">
                  <a:extLst>
                    <a:ext uri="{9D8B030D-6E8A-4147-A177-3AD203B41FA5}">
                      <a16:colId xmlns:a16="http://schemas.microsoft.com/office/drawing/2014/main" xmlns="" val="20002"/>
                    </a:ext>
                  </a:extLst>
                </a:gridCol>
                <a:gridCol w="276794">
                  <a:extLst>
                    <a:ext uri="{9D8B030D-6E8A-4147-A177-3AD203B41FA5}">
                      <a16:colId xmlns:a16="http://schemas.microsoft.com/office/drawing/2014/main" xmlns="" val="20003"/>
                    </a:ext>
                  </a:extLst>
                </a:gridCol>
              </a:tblGrid>
              <a:tr h="265677">
                <a:tc>
                  <a:txBody>
                    <a:bodyPr/>
                    <a:lstStyle/>
                    <a:p>
                      <a:r>
                        <a:rPr kumimoji="1" lang="en-US" altLang="ja-JP" sz="1800" b="0" dirty="0">
                          <a:solidFill>
                            <a:schemeClr val="tx1"/>
                          </a:solidFill>
                          <a:latin typeface="MS PGothic" charset="-128"/>
                          <a:ea typeface="MS PGothic" charset="-128"/>
                          <a:cs typeface="MS PGothic" charset="-128"/>
                        </a:rPr>
                        <a:t>0</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1" dirty="0">
                          <a:solidFill>
                            <a:srgbClr val="FF0000"/>
                          </a:solidFill>
                          <a:latin typeface="MS PGothic" charset="-128"/>
                          <a:ea typeface="MS PGothic" charset="-128"/>
                          <a:cs typeface="MS PGothic" charset="-128"/>
                        </a:rPr>
                        <a:t>2</a:t>
                      </a:r>
                      <a:endParaRPr kumimoji="1" lang="ja-JP" altLang="en-US" sz="1800" b="1" dirty="0">
                        <a:solidFill>
                          <a:srgbClr val="FF0000"/>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3</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graphicFrame>
        <p:nvGraphicFramePr>
          <p:cNvPr id="59" name="表 58"/>
          <p:cNvGraphicFramePr>
            <a:graphicFrameLocks noGrp="1"/>
          </p:cNvGraphicFramePr>
          <p:nvPr>
            <p:extLst>
              <p:ext uri="{D42A27DB-BD31-4B8C-83A1-F6EECF244321}">
                <p14:modId xmlns:p14="http://schemas.microsoft.com/office/powerpoint/2010/main" val="459767823"/>
              </p:ext>
            </p:extLst>
          </p:nvPr>
        </p:nvGraphicFramePr>
        <p:xfrm>
          <a:off x="2131586" y="5804924"/>
          <a:ext cx="1232843" cy="365760"/>
        </p:xfrm>
        <a:graphic>
          <a:graphicData uri="http://schemas.openxmlformats.org/drawingml/2006/table">
            <a:tbl>
              <a:tblPr firstRow="1" bandRow="1">
                <a:tableStyleId>{5C22544A-7EE6-4342-B048-85BDC9FD1C3A}</a:tableStyleId>
              </a:tblPr>
              <a:tblGrid>
                <a:gridCol w="306879">
                  <a:extLst>
                    <a:ext uri="{9D8B030D-6E8A-4147-A177-3AD203B41FA5}">
                      <a16:colId xmlns:a16="http://schemas.microsoft.com/office/drawing/2014/main" xmlns="" val="20000"/>
                    </a:ext>
                  </a:extLst>
                </a:gridCol>
                <a:gridCol w="307799">
                  <a:extLst>
                    <a:ext uri="{9D8B030D-6E8A-4147-A177-3AD203B41FA5}">
                      <a16:colId xmlns:a16="http://schemas.microsoft.com/office/drawing/2014/main" xmlns="" val="20001"/>
                    </a:ext>
                  </a:extLst>
                </a:gridCol>
                <a:gridCol w="324091">
                  <a:extLst>
                    <a:ext uri="{9D8B030D-6E8A-4147-A177-3AD203B41FA5}">
                      <a16:colId xmlns:a16="http://schemas.microsoft.com/office/drawing/2014/main" xmlns="" val="20002"/>
                    </a:ext>
                  </a:extLst>
                </a:gridCol>
                <a:gridCol w="294074">
                  <a:extLst>
                    <a:ext uri="{9D8B030D-6E8A-4147-A177-3AD203B41FA5}">
                      <a16:colId xmlns:a16="http://schemas.microsoft.com/office/drawing/2014/main" xmlns="" val="20003"/>
                    </a:ext>
                  </a:extLst>
                </a:gridCol>
              </a:tblGrid>
              <a:tr h="265677">
                <a:tc>
                  <a:txBody>
                    <a:bodyPr/>
                    <a:lstStyle/>
                    <a:p>
                      <a:r>
                        <a:rPr kumimoji="1" lang="en-US" altLang="ja-JP" sz="1800" b="0" dirty="0">
                          <a:solidFill>
                            <a:schemeClr val="tx1"/>
                          </a:solidFill>
                          <a:latin typeface="MS PGothic" charset="-128"/>
                          <a:ea typeface="MS PGothic" charset="-128"/>
                          <a:cs typeface="MS PGothic" charset="-128"/>
                        </a:rPr>
                        <a:t>0</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1" dirty="0">
                          <a:solidFill>
                            <a:srgbClr val="FF0000"/>
                          </a:solidFill>
                          <a:latin typeface="MS PGothic" charset="-128"/>
                          <a:ea typeface="MS PGothic" charset="-128"/>
                          <a:cs typeface="MS PGothic" charset="-128"/>
                        </a:rPr>
                        <a:t>2</a:t>
                      </a:r>
                      <a:endParaRPr kumimoji="1" lang="ja-JP" altLang="en-US" sz="1800" b="1" dirty="0">
                        <a:solidFill>
                          <a:srgbClr val="FF0000"/>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3</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graphicFrame>
        <p:nvGraphicFramePr>
          <p:cNvPr id="60" name="表 59"/>
          <p:cNvGraphicFramePr>
            <a:graphicFrameLocks noGrp="1"/>
          </p:cNvGraphicFramePr>
          <p:nvPr>
            <p:extLst>
              <p:ext uri="{D42A27DB-BD31-4B8C-83A1-F6EECF244321}">
                <p14:modId xmlns:p14="http://schemas.microsoft.com/office/powerpoint/2010/main" val="1323368497"/>
              </p:ext>
            </p:extLst>
          </p:nvPr>
        </p:nvGraphicFramePr>
        <p:xfrm>
          <a:off x="5920413" y="5784077"/>
          <a:ext cx="1232843" cy="365760"/>
        </p:xfrm>
        <a:graphic>
          <a:graphicData uri="http://schemas.openxmlformats.org/drawingml/2006/table">
            <a:tbl>
              <a:tblPr firstRow="1" bandRow="1">
                <a:tableStyleId>{5C22544A-7EE6-4342-B048-85BDC9FD1C3A}</a:tableStyleId>
              </a:tblPr>
              <a:tblGrid>
                <a:gridCol w="306879">
                  <a:extLst>
                    <a:ext uri="{9D8B030D-6E8A-4147-A177-3AD203B41FA5}">
                      <a16:colId xmlns:a16="http://schemas.microsoft.com/office/drawing/2014/main" xmlns="" val="20000"/>
                    </a:ext>
                  </a:extLst>
                </a:gridCol>
                <a:gridCol w="307799">
                  <a:extLst>
                    <a:ext uri="{9D8B030D-6E8A-4147-A177-3AD203B41FA5}">
                      <a16:colId xmlns:a16="http://schemas.microsoft.com/office/drawing/2014/main" xmlns="" val="20001"/>
                    </a:ext>
                  </a:extLst>
                </a:gridCol>
                <a:gridCol w="324091">
                  <a:extLst>
                    <a:ext uri="{9D8B030D-6E8A-4147-A177-3AD203B41FA5}">
                      <a16:colId xmlns:a16="http://schemas.microsoft.com/office/drawing/2014/main" xmlns="" val="20002"/>
                    </a:ext>
                  </a:extLst>
                </a:gridCol>
                <a:gridCol w="294074">
                  <a:extLst>
                    <a:ext uri="{9D8B030D-6E8A-4147-A177-3AD203B41FA5}">
                      <a16:colId xmlns:a16="http://schemas.microsoft.com/office/drawing/2014/main" xmlns="" val="20003"/>
                    </a:ext>
                  </a:extLst>
                </a:gridCol>
              </a:tblGrid>
              <a:tr h="265677">
                <a:tc>
                  <a:txBody>
                    <a:bodyPr/>
                    <a:lstStyle/>
                    <a:p>
                      <a:r>
                        <a:rPr kumimoji="1" lang="en-US" altLang="ja-JP" sz="1800" b="0" dirty="0">
                          <a:solidFill>
                            <a:schemeClr val="tx1"/>
                          </a:solidFill>
                          <a:latin typeface="MS PGothic" charset="-128"/>
                          <a:ea typeface="MS PGothic" charset="-128"/>
                          <a:cs typeface="MS PGothic" charset="-128"/>
                        </a:rPr>
                        <a:t>0</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1" dirty="0">
                          <a:solidFill>
                            <a:srgbClr val="FF0000"/>
                          </a:solidFill>
                          <a:latin typeface="MS PGothic" charset="-128"/>
                          <a:ea typeface="MS PGothic" charset="-128"/>
                          <a:cs typeface="MS PGothic" charset="-128"/>
                        </a:rPr>
                        <a:t>2</a:t>
                      </a:r>
                      <a:endParaRPr kumimoji="1" lang="ja-JP" altLang="en-US" sz="1800" b="1" dirty="0">
                        <a:solidFill>
                          <a:srgbClr val="FF0000"/>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MS PGothic" charset="-128"/>
                          <a:ea typeface="MS PGothic" charset="-128"/>
                          <a:cs typeface="MS PGothic" charset="-128"/>
                        </a:rPr>
                        <a:t>3</a:t>
                      </a:r>
                      <a:endParaRPr kumimoji="1" lang="ja-JP" altLang="en-US" sz="1800" b="0"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sp>
        <p:nvSpPr>
          <p:cNvPr id="49" name="正方形/長方形 48"/>
          <p:cNvSpPr/>
          <p:nvPr/>
        </p:nvSpPr>
        <p:spPr>
          <a:xfrm>
            <a:off x="6560407" y="4869680"/>
            <a:ext cx="288000" cy="396000"/>
          </a:xfrm>
          <a:prstGeom prst="rect">
            <a:avLst/>
          </a:prstGeom>
          <a:solidFill>
            <a:srgbClr val="EEB5BF"/>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S PGothic" charset="-128"/>
              <a:ea typeface="MS PGothic" charset="-128"/>
              <a:cs typeface="MS PGothic" charset="-128"/>
            </a:endParaRPr>
          </a:p>
        </p:txBody>
      </p:sp>
    </p:spTree>
    <p:extLst>
      <p:ext uri="{BB962C8B-B14F-4D97-AF65-F5344CB8AC3E}">
        <p14:creationId xmlns:p14="http://schemas.microsoft.com/office/powerpoint/2010/main" val="1276806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fade">
                                      <p:cBhvr>
                                        <p:cTn id="7" dur="500"/>
                                        <p:tgtEl>
                                          <p:spTgt spid="57"/>
                                        </p:tgtEl>
                                      </p:cBhvr>
                                    </p:animEffect>
                                  </p:childTnLst>
                                </p:cTn>
                              </p:par>
                              <p:par>
                                <p:cTn id="8" presetID="10" presetClass="entr" presetSubtype="0" fill="hold" nodeType="withEffect">
                                  <p:stCondLst>
                                    <p:cond delay="0"/>
                                  </p:stCondLst>
                                  <p:childTnLst>
                                    <p:set>
                                      <p:cBhvr>
                                        <p:cTn id="9" dur="1" fill="hold">
                                          <p:stCondLst>
                                            <p:cond delay="0"/>
                                          </p:stCondLst>
                                        </p:cTn>
                                        <p:tgtEl>
                                          <p:spTgt spid="58"/>
                                        </p:tgtEl>
                                        <p:attrNameLst>
                                          <p:attrName>style.visibility</p:attrName>
                                        </p:attrNameLst>
                                      </p:cBhvr>
                                      <p:to>
                                        <p:strVal val="visible"/>
                                      </p:to>
                                    </p:set>
                                    <p:animEffect transition="in" filter="fade">
                                      <p:cBhvr>
                                        <p:cTn id="10" dur="500"/>
                                        <p:tgtEl>
                                          <p:spTgt spid="58"/>
                                        </p:tgtEl>
                                      </p:cBhvr>
                                    </p:animEffect>
                                  </p:childTnLst>
                                </p:cTn>
                              </p:par>
                              <p:par>
                                <p:cTn id="11" presetID="10" presetClass="exit" presetSubtype="0" fill="hold" nodeType="withEffect">
                                  <p:stCondLst>
                                    <p:cond delay="0"/>
                                  </p:stCondLst>
                                  <p:childTnLst>
                                    <p:animEffect transition="out" filter="fade">
                                      <p:cBhvr>
                                        <p:cTn id="12" dur="500"/>
                                        <p:tgtEl>
                                          <p:spTgt spid="34"/>
                                        </p:tgtEl>
                                      </p:cBhvr>
                                    </p:animEffect>
                                    <p:set>
                                      <p:cBhvr>
                                        <p:cTn id="13" dur="1" fill="hold">
                                          <p:stCondLst>
                                            <p:cond delay="499"/>
                                          </p:stCondLst>
                                        </p:cTn>
                                        <p:tgtEl>
                                          <p:spTgt spid="34"/>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6"/>
                                        </p:tgtEl>
                                      </p:cBhvr>
                                    </p:animEffect>
                                    <p:set>
                                      <p:cBhvr>
                                        <p:cTn id="16" dur="1" fill="hold">
                                          <p:stCondLst>
                                            <p:cond delay="499"/>
                                          </p:stCondLst>
                                        </p:cTn>
                                        <p:tgtEl>
                                          <p:spTgt spid="46"/>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3"/>
                                        </p:tgtEl>
                                      </p:cBhvr>
                                    </p:animEffect>
                                    <p:set>
                                      <p:cBhvr>
                                        <p:cTn id="19" dur="1" fill="hold">
                                          <p:stCondLst>
                                            <p:cond delay="499"/>
                                          </p:stCondLst>
                                        </p:cTn>
                                        <p:tgtEl>
                                          <p:spTgt spid="43"/>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54"/>
                                        </p:tgtEl>
                                      </p:cBhvr>
                                    </p:animEffect>
                                    <p:set>
                                      <p:cBhvr>
                                        <p:cTn id="22" dur="1" fill="hold">
                                          <p:stCondLst>
                                            <p:cond delay="499"/>
                                          </p:stCondLst>
                                        </p:cTn>
                                        <p:tgtEl>
                                          <p:spTgt spid="54"/>
                                        </p:tgtEl>
                                        <p:attrNameLst>
                                          <p:attrName>style.visibility</p:attrName>
                                        </p:attrNameLst>
                                      </p:cBhvr>
                                      <p:to>
                                        <p:strVal val="hidden"/>
                                      </p:to>
                                    </p:set>
                                  </p:childTnLst>
                                </p:cTn>
                              </p:par>
                              <p:par>
                                <p:cTn id="23" presetID="10" presetClass="entr" presetSubtype="0" fill="hold" nodeType="withEffect">
                                  <p:stCondLst>
                                    <p:cond delay="0"/>
                                  </p:stCondLst>
                                  <p:childTnLst>
                                    <p:set>
                                      <p:cBhvr>
                                        <p:cTn id="24" dur="1" fill="hold">
                                          <p:stCondLst>
                                            <p:cond delay="0"/>
                                          </p:stCondLst>
                                        </p:cTn>
                                        <p:tgtEl>
                                          <p:spTgt spid="59"/>
                                        </p:tgtEl>
                                        <p:attrNameLst>
                                          <p:attrName>style.visibility</p:attrName>
                                        </p:attrNameLst>
                                      </p:cBhvr>
                                      <p:to>
                                        <p:strVal val="visible"/>
                                      </p:to>
                                    </p:set>
                                    <p:animEffect transition="in" filter="fade">
                                      <p:cBhvr>
                                        <p:cTn id="25" dur="500"/>
                                        <p:tgtEl>
                                          <p:spTgt spid="59"/>
                                        </p:tgtEl>
                                      </p:cBhvr>
                                    </p:animEffect>
                                  </p:childTnLst>
                                </p:cTn>
                              </p:par>
                              <p:par>
                                <p:cTn id="26" presetID="10" presetClass="entr" presetSubtype="0" fill="hold" nodeType="withEffect">
                                  <p:stCondLst>
                                    <p:cond delay="0"/>
                                  </p:stCondLst>
                                  <p:childTnLst>
                                    <p:set>
                                      <p:cBhvr>
                                        <p:cTn id="27" dur="1" fill="hold">
                                          <p:stCondLst>
                                            <p:cond delay="0"/>
                                          </p:stCondLst>
                                        </p:cTn>
                                        <p:tgtEl>
                                          <p:spTgt spid="60"/>
                                        </p:tgtEl>
                                        <p:attrNameLst>
                                          <p:attrName>style.visibility</p:attrName>
                                        </p:attrNameLst>
                                      </p:cBhvr>
                                      <p:to>
                                        <p:strVal val="visible"/>
                                      </p:to>
                                    </p:set>
                                    <p:animEffect transition="in" filter="fade">
                                      <p:cBhvr>
                                        <p:cTn id="28" dur="500"/>
                                        <p:tgtEl>
                                          <p:spTgt spid="60"/>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51"/>
                                        </p:tgtEl>
                                        <p:attrNameLst>
                                          <p:attrName>style.visibility</p:attrName>
                                        </p:attrNameLst>
                                      </p:cBhvr>
                                      <p:to>
                                        <p:strVal val="visible"/>
                                      </p:to>
                                    </p:set>
                                    <p:animEffect transition="in" filter="fade">
                                      <p:cBhvr>
                                        <p:cTn id="33" dur="500"/>
                                        <p:tgtEl>
                                          <p:spTgt spid="51"/>
                                        </p:tgtEl>
                                      </p:cBhvr>
                                    </p:animEffect>
                                  </p:childTnLst>
                                </p:cTn>
                              </p:par>
                              <p:par>
                                <p:cTn id="34" presetID="0" presetClass="path" presetSubtype="0" accel="50000" decel="50000" fill="hold" grpId="0" nodeType="withEffect">
                                  <p:stCondLst>
                                    <p:cond delay="0"/>
                                  </p:stCondLst>
                                  <p:childTnLst>
                                    <p:animMotion origin="layout" path="M 2.77778E-7 1.11111E-6 L -0.33507 -0.0007 " pathEditMode="relative" rAng="0" ptsTypes="AA">
                                      <p:cBhvr>
                                        <p:cTn id="35" dur="2000" fill="hold"/>
                                        <p:tgtEl>
                                          <p:spTgt spid="49"/>
                                        </p:tgtEl>
                                        <p:attrNameLst>
                                          <p:attrName>ppt_x</p:attrName>
                                          <p:attrName>ppt_y</p:attrName>
                                        </p:attrNameLst>
                                      </p:cBhvr>
                                      <p:rCtr x="-16753" y="-46"/>
                                    </p:animMotion>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48"/>
                                        </p:tgtEl>
                                        <p:attrNameLst>
                                          <p:attrName>style.visibility</p:attrName>
                                        </p:attrNameLst>
                                      </p:cBhvr>
                                      <p:to>
                                        <p:strVal val="visible"/>
                                      </p:to>
                                    </p:set>
                                    <p:animEffect transition="in" filter="fade">
                                      <p:cBhvr>
                                        <p:cTn id="40" dur="500"/>
                                        <p:tgtEl>
                                          <p:spTgt spid="48"/>
                                        </p:tgtEl>
                                      </p:cBhvr>
                                    </p:animEffect>
                                  </p:childTnLst>
                                </p:cTn>
                              </p:par>
                              <p:par>
                                <p:cTn id="41" presetID="10" presetClass="exit" presetSubtype="0" fill="hold" grpId="1" nodeType="withEffect">
                                  <p:stCondLst>
                                    <p:cond delay="0"/>
                                  </p:stCondLst>
                                  <p:childTnLst>
                                    <p:animEffect transition="out" filter="fade">
                                      <p:cBhvr>
                                        <p:cTn id="42" dur="500"/>
                                        <p:tgtEl>
                                          <p:spTgt spid="49"/>
                                        </p:tgtEl>
                                      </p:cBhvr>
                                    </p:animEffect>
                                    <p:set>
                                      <p:cBhvr>
                                        <p:cTn id="43" dur="1" fill="hold">
                                          <p:stCondLst>
                                            <p:cond delay="499"/>
                                          </p:stCondLst>
                                        </p:cTn>
                                        <p:tgtEl>
                                          <p:spTgt spid="49"/>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52"/>
                                        </p:tgtEl>
                                        <p:attrNameLst>
                                          <p:attrName>style.visibility</p:attrName>
                                        </p:attrNameLst>
                                      </p:cBhvr>
                                      <p:to>
                                        <p:strVal val="visible"/>
                                      </p:to>
                                    </p:set>
                                    <p:animEffect transition="in" filter="fade">
                                      <p:cBhvr>
                                        <p:cTn id="48" dur="500"/>
                                        <p:tgtEl>
                                          <p:spTgt spid="52"/>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56"/>
                                        </p:tgtEl>
                                        <p:attrNameLst>
                                          <p:attrName>style.visibility</p:attrName>
                                        </p:attrNameLst>
                                      </p:cBhvr>
                                      <p:to>
                                        <p:strVal val="visible"/>
                                      </p:to>
                                    </p:set>
                                    <p:animEffect transition="in" filter="fade">
                                      <p:cBhvr>
                                        <p:cTn id="53"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49"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dirty="0"/>
              <a:t>実験</a:t>
            </a:r>
          </a:p>
        </p:txBody>
      </p:sp>
      <p:sp>
        <p:nvSpPr>
          <p:cNvPr id="3" name="Content Placeholder 2"/>
          <p:cNvSpPr>
            <a:spLocks noGrp="1"/>
          </p:cNvSpPr>
          <p:nvPr>
            <p:ph idx="1"/>
          </p:nvPr>
        </p:nvSpPr>
        <p:spPr/>
        <p:txBody>
          <a:bodyPr>
            <a:normAutofit/>
          </a:bodyPr>
          <a:lstStyle/>
          <a:p>
            <a:r>
              <a:rPr lang="en-US" altLang="ja-JP" dirty="0">
                <a:solidFill>
                  <a:schemeClr val="tx1"/>
                </a:solidFill>
              </a:rPr>
              <a:t>D-CRES</a:t>
            </a:r>
            <a:r>
              <a:rPr lang="ja-JP" altLang="en-US" dirty="0">
                <a:solidFill>
                  <a:schemeClr val="tx1"/>
                </a:solidFill>
              </a:rPr>
              <a:t>を用いて分割メモリ</a:t>
            </a:r>
            <a:r>
              <a:rPr lang="en-US" altLang="ja-JP" dirty="0">
                <a:solidFill>
                  <a:schemeClr val="tx1"/>
                </a:solidFill>
              </a:rPr>
              <a:t>VM</a:t>
            </a:r>
            <a:r>
              <a:rPr lang="ja-JP" altLang="en-US" dirty="0">
                <a:solidFill>
                  <a:schemeClr val="tx1"/>
                </a:solidFill>
              </a:rPr>
              <a:t>のチェックポイント・リストアにかかる時間を測定</a:t>
            </a:r>
            <a:endParaRPr lang="en-US" altLang="ja-JP" dirty="0">
              <a:solidFill>
                <a:schemeClr val="tx1"/>
              </a:solidFill>
            </a:endParaRPr>
          </a:p>
          <a:p>
            <a:pPr lvl="1"/>
            <a:r>
              <a:rPr lang="ja-JP" altLang="en-US" dirty="0">
                <a:solidFill>
                  <a:schemeClr val="tx1"/>
                </a:solidFill>
              </a:rPr>
              <a:t>従来手法を用いた場合と比較</a:t>
            </a:r>
            <a:endParaRPr lang="en-US" altLang="ja-JP" dirty="0">
              <a:solidFill>
                <a:schemeClr val="tx1"/>
              </a:solidFill>
            </a:endParaRPr>
          </a:p>
          <a:p>
            <a:pPr lvl="2"/>
            <a:r>
              <a:rPr lang="ja-JP" altLang="en-US" dirty="0">
                <a:solidFill>
                  <a:schemeClr val="tx1"/>
                </a:solidFill>
              </a:rPr>
              <a:t>分割メモリ</a:t>
            </a:r>
            <a:r>
              <a:rPr lang="en-US" altLang="ja-JP" dirty="0">
                <a:solidFill>
                  <a:schemeClr val="tx1"/>
                </a:solidFill>
              </a:rPr>
              <a:t>VM</a:t>
            </a:r>
            <a:r>
              <a:rPr lang="ja-JP" altLang="en-US" dirty="0">
                <a:solidFill>
                  <a:schemeClr val="tx1"/>
                </a:solidFill>
              </a:rPr>
              <a:t>と</a:t>
            </a:r>
            <a:r>
              <a:rPr lang="en-US" altLang="ja-JP" dirty="0">
                <a:solidFill>
                  <a:schemeClr val="tx1"/>
                </a:solidFill>
              </a:rPr>
              <a:t>1</a:t>
            </a:r>
            <a:r>
              <a:rPr lang="ja-JP" altLang="en-US" dirty="0">
                <a:solidFill>
                  <a:schemeClr val="tx1"/>
                </a:solidFill>
              </a:rPr>
              <a:t>つのホストで動く通常</a:t>
            </a:r>
            <a:r>
              <a:rPr lang="en-US" altLang="ja-JP" dirty="0">
                <a:solidFill>
                  <a:schemeClr val="tx1"/>
                </a:solidFill>
              </a:rPr>
              <a:t>VM</a:t>
            </a:r>
            <a:r>
              <a:rPr lang="ja-JP" altLang="en-US" dirty="0">
                <a:solidFill>
                  <a:schemeClr val="tx1"/>
                </a:solidFill>
              </a:rPr>
              <a:t>を対象</a:t>
            </a:r>
            <a:endParaRPr lang="en-US" altLang="ja-JP" dirty="0">
              <a:solidFill>
                <a:schemeClr val="tx1"/>
              </a:solidFill>
            </a:endParaRPr>
          </a:p>
          <a:p>
            <a:pPr lvl="1"/>
            <a:r>
              <a:rPr lang="ja-JP" altLang="en-US" dirty="0">
                <a:solidFill>
                  <a:schemeClr val="tx1"/>
                </a:solidFill>
              </a:rPr>
              <a:t>チェックポイントは</a:t>
            </a:r>
            <a:r>
              <a:rPr lang="en-US" altLang="ja-JP" dirty="0">
                <a:solidFill>
                  <a:schemeClr val="tx1"/>
                </a:solidFill>
              </a:rPr>
              <a:t>VM</a:t>
            </a:r>
            <a:r>
              <a:rPr lang="ja-JP" altLang="en-US" dirty="0">
                <a:solidFill>
                  <a:schemeClr val="tx1"/>
                </a:solidFill>
              </a:rPr>
              <a:t>を停止させた状態で取得</a:t>
            </a:r>
            <a:endParaRPr lang="en-US" altLang="ja-JP" dirty="0">
              <a:solidFill>
                <a:schemeClr val="tx1"/>
              </a:solidFill>
            </a:endParaRPr>
          </a:p>
          <a:p>
            <a:pPr lvl="2"/>
            <a:r>
              <a:rPr lang="ja-JP" altLang="en-US" dirty="0">
                <a:solidFill>
                  <a:schemeClr val="tx1"/>
                </a:solidFill>
              </a:rPr>
              <a:t>ライブチェックポイントに一部未対応のため</a:t>
            </a:r>
            <a:endParaRPr lang="en-US" altLang="ja-JP" dirty="0">
              <a:solidFill>
                <a:schemeClr val="tx1"/>
              </a:solidFill>
            </a:endParaRPr>
          </a:p>
        </p:txBody>
      </p:sp>
      <p:sp>
        <p:nvSpPr>
          <p:cNvPr id="4" name="Slide Number Placeholder 3"/>
          <p:cNvSpPr>
            <a:spLocks noGrp="1"/>
          </p:cNvSpPr>
          <p:nvPr>
            <p:ph type="sldNum" sz="quarter" idx="12"/>
          </p:nvPr>
        </p:nvSpPr>
        <p:spPr/>
        <p:txBody>
          <a:bodyPr/>
          <a:lstStyle/>
          <a:p>
            <a:fld id="{470CF53E-3DF7-45F1-A7BE-6F804033A15D}" type="slidenum">
              <a:rPr lang="ja-JP" altLang="en-US" smtClean="0"/>
              <a:pPr/>
              <a:t>21</a:t>
            </a:fld>
            <a:endParaRPr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907280851"/>
              </p:ext>
            </p:extLst>
          </p:nvPr>
        </p:nvGraphicFramePr>
        <p:xfrm>
          <a:off x="960340" y="4035809"/>
          <a:ext cx="4451109" cy="2619884"/>
        </p:xfrm>
        <a:graphic>
          <a:graphicData uri="http://schemas.openxmlformats.org/drawingml/2006/table">
            <a:tbl>
              <a:tblPr firstRow="1" firstCol="1" bandRow="1">
                <a:tableStyleId>{7DF18680-E054-41AD-8BC1-D1AEF772440D}</a:tableStyleId>
              </a:tblPr>
              <a:tblGrid>
                <a:gridCol w="1567293">
                  <a:extLst>
                    <a:ext uri="{9D8B030D-6E8A-4147-A177-3AD203B41FA5}">
                      <a16:colId xmlns:a16="http://schemas.microsoft.com/office/drawing/2014/main" xmlns="" val="20000"/>
                    </a:ext>
                  </a:extLst>
                </a:gridCol>
                <a:gridCol w="2883816">
                  <a:extLst>
                    <a:ext uri="{9D8B030D-6E8A-4147-A177-3AD203B41FA5}">
                      <a16:colId xmlns:a16="http://schemas.microsoft.com/office/drawing/2014/main" xmlns="" val="20002"/>
                    </a:ext>
                  </a:extLst>
                </a:gridCol>
              </a:tblGrid>
              <a:tr h="405604">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MS PGothic" charset="-128"/>
                          <a:ea typeface="MS PGothic" charset="-128"/>
                          <a:cs typeface="MS PGothic" charset="-128"/>
                        </a:rPr>
                        <a:t>ホスト２台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93550">
                <a:tc>
                  <a:txBody>
                    <a:bodyPr/>
                    <a:lstStyle/>
                    <a:p>
                      <a:pPr algn="ctr"/>
                      <a:r>
                        <a:rPr kumimoji="1" lang="en-US" altLang="ja-JP" sz="1800" dirty="0">
                          <a:solidFill>
                            <a:schemeClr val="tx1"/>
                          </a:solidFill>
                          <a:latin typeface="MS PGothic" charset="-128"/>
                          <a:ea typeface="MS PGothic" charset="-128"/>
                          <a:cs typeface="MS PGothic" charset="-128"/>
                        </a:rPr>
                        <a:t>CPU</a:t>
                      </a: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a:solidFill>
                            <a:schemeClr val="tx1"/>
                          </a:solidFill>
                          <a:latin typeface="MS PGothic" charset="-128"/>
                          <a:ea typeface="MS PGothic" charset="-128"/>
                          <a:cs typeface="MS PGothic" charset="-128"/>
                        </a:rPr>
                        <a:t>Intel  Core i7-7700</a:t>
                      </a:r>
                      <a:endParaRPr kumimoji="1" lang="ja-JP" altLang="en-US" sz="180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93550">
                <a:tc>
                  <a:txBody>
                    <a:bodyPr/>
                    <a:lstStyle/>
                    <a:p>
                      <a:pPr algn="ctr"/>
                      <a:r>
                        <a:rPr kumimoji="1" lang="ja-JP" altLang="en-US" sz="1800" dirty="0">
                          <a:solidFill>
                            <a:schemeClr val="tx1"/>
                          </a:solidFill>
                          <a:latin typeface="MS PGothic" charset="-128"/>
                          <a:ea typeface="MS PGothic" charset="-128"/>
                          <a:cs typeface="MS PGothic" charset="-128"/>
                        </a:rPr>
                        <a:t>メモリ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dirty="0">
                          <a:solidFill>
                            <a:schemeClr val="tx1"/>
                          </a:solidFill>
                          <a:latin typeface="MS PGothic" charset="-128"/>
                          <a:ea typeface="MS PGothic" charset="-128"/>
                          <a:cs typeface="MS PGothic" charset="-128"/>
                        </a:rPr>
                        <a:t>8 GB</a:t>
                      </a: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93550">
                <a:tc>
                  <a:txBody>
                    <a:bodyPr/>
                    <a:lstStyle/>
                    <a:p>
                      <a:pPr algn="ctr"/>
                      <a:r>
                        <a:rPr kumimoji="1" lang="ja-JP" altLang="en-US" sz="1800" dirty="0">
                          <a:solidFill>
                            <a:schemeClr val="tx1"/>
                          </a:solidFill>
                          <a:latin typeface="MS PGothic" charset="-128"/>
                          <a:ea typeface="MS PGothic" charset="-128"/>
                          <a:cs typeface="MS PGothic" charset="-128"/>
                        </a:rPr>
                        <a:t>ネットワーク</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latin typeface="MS PGothic" charset="-128"/>
                          <a:ea typeface="MS PGothic" charset="-128"/>
                          <a:cs typeface="MS PGothic" charset="-128"/>
                        </a:rPr>
                        <a:t>ギガビットイーサネット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93550">
                <a:tc>
                  <a:txBody>
                    <a:bodyPr/>
                    <a:lstStyle/>
                    <a:p>
                      <a:pPr algn="ctr"/>
                      <a:r>
                        <a:rPr kumimoji="1" lang="en-US" altLang="ja-JP" sz="1800" dirty="0">
                          <a:solidFill>
                            <a:schemeClr val="tx1"/>
                          </a:solidFill>
                          <a:latin typeface="MS PGothic" charset="-128"/>
                          <a:ea typeface="MS PGothic" charset="-128"/>
                          <a:cs typeface="MS PGothic" charset="-128"/>
                        </a:rPr>
                        <a:t>OS</a:t>
                      </a: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dirty="0">
                          <a:solidFill>
                            <a:schemeClr val="tx1"/>
                          </a:solidFill>
                          <a:latin typeface="MS PGothic" charset="-128"/>
                          <a:ea typeface="MS PGothic" charset="-128"/>
                          <a:cs typeface="MS PGothic" charset="-128"/>
                        </a:rPr>
                        <a:t>Linux 4.4.169</a:t>
                      </a: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393550">
                <a:tc>
                  <a:txBody>
                    <a:bodyPr/>
                    <a:lstStyle/>
                    <a:p>
                      <a:pPr algn="ctr"/>
                      <a:r>
                        <a:rPr kumimoji="1" lang="ja-JP" altLang="en-US" sz="1800" dirty="0">
                          <a:solidFill>
                            <a:schemeClr val="tx1"/>
                          </a:solidFill>
                          <a:latin typeface="MS PGothic" charset="-128"/>
                          <a:ea typeface="MS PGothic" charset="-128"/>
                          <a:cs typeface="MS PGothic" charset="-128"/>
                        </a:rPr>
                        <a:t>仮想化</a:t>
                      </a:r>
                      <a:endParaRPr kumimoji="1" lang="en-US" altLang="ja-JP" sz="1800" dirty="0">
                        <a:solidFill>
                          <a:schemeClr val="tx1"/>
                        </a:solidFill>
                        <a:latin typeface="MS PGothic" charset="-128"/>
                        <a:ea typeface="MS PGothic" charset="-128"/>
                        <a:cs typeface="MS PGothic" charset="-128"/>
                      </a:endParaRPr>
                    </a:p>
                    <a:p>
                      <a:pPr algn="ctr"/>
                      <a:r>
                        <a:rPr kumimoji="1" lang="ja-JP" altLang="en-US" sz="1800" dirty="0">
                          <a:solidFill>
                            <a:schemeClr val="tx1"/>
                          </a:solidFill>
                          <a:latin typeface="MS PGothic" charset="-128"/>
                          <a:ea typeface="MS PGothic" charset="-128"/>
                          <a:cs typeface="MS PGothic" charset="-128"/>
                        </a:rPr>
                        <a:t>ソフトウェア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dirty="0">
                          <a:solidFill>
                            <a:schemeClr val="tx1"/>
                          </a:solidFill>
                          <a:latin typeface="MS PGothic" charset="-128"/>
                          <a:ea typeface="MS PGothic" charset="-128"/>
                          <a:cs typeface="MS PGothic" charset="-128"/>
                        </a:rPr>
                        <a:t>QEMU-KVM</a:t>
                      </a:r>
                      <a:r>
                        <a:rPr kumimoji="1" lang="en-US" altLang="ja-JP" sz="1800" baseline="0" dirty="0">
                          <a:solidFill>
                            <a:schemeClr val="tx1"/>
                          </a:solidFill>
                          <a:latin typeface="MS PGothic" charset="-128"/>
                          <a:ea typeface="MS PGothic" charset="-128"/>
                          <a:cs typeface="MS PGothic" charset="-128"/>
                        </a:rPr>
                        <a:t> 2.4.1</a:t>
                      </a:r>
                      <a:endParaRPr kumimoji="1" lang="ja-JP" altLang="en-US" sz="1800" dirty="0">
                        <a:solidFill>
                          <a:schemeClr val="tx1"/>
                        </a:solidFill>
                        <a:latin typeface="MS PGothic" charset="-128"/>
                        <a:ea typeface="MS PGothic" charset="-128"/>
                        <a:cs typeface="MS PGothic"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283347316"/>
              </p:ext>
            </p:extLst>
          </p:nvPr>
        </p:nvGraphicFramePr>
        <p:xfrm>
          <a:off x="5726817" y="4429359"/>
          <a:ext cx="2688861" cy="1832784"/>
        </p:xfrm>
        <a:graphic>
          <a:graphicData uri="http://schemas.openxmlformats.org/drawingml/2006/table">
            <a:tbl>
              <a:tblPr firstRow="1" firstCol="1" bandRow="1">
                <a:tableStyleId>{7DF18680-E054-41AD-8BC1-D1AEF772440D}</a:tableStyleId>
              </a:tblPr>
              <a:tblGrid>
                <a:gridCol w="946783">
                  <a:extLst>
                    <a:ext uri="{9D8B030D-6E8A-4147-A177-3AD203B41FA5}">
                      <a16:colId xmlns:a16="http://schemas.microsoft.com/office/drawing/2014/main" xmlns="" val="20000"/>
                    </a:ext>
                  </a:extLst>
                </a:gridCol>
                <a:gridCol w="1742078">
                  <a:extLst>
                    <a:ext uri="{9D8B030D-6E8A-4147-A177-3AD203B41FA5}">
                      <a16:colId xmlns:a16="http://schemas.microsoft.com/office/drawing/2014/main" xmlns="" val="20001"/>
                    </a:ext>
                  </a:extLst>
                </a:gridCol>
              </a:tblGrid>
              <a:tr h="405604">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dirty="0">
                          <a:solidFill>
                            <a:schemeClr val="tx1"/>
                          </a:solidFill>
                          <a:latin typeface="MS PGothic" charset="-128"/>
                          <a:ea typeface="MS PGothic" charset="-128"/>
                          <a:cs typeface="MS PGothic" charset="-128"/>
                        </a:rPr>
                        <a:t>VM</a:t>
                      </a: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93550">
                <a:tc>
                  <a:txBody>
                    <a:bodyPr/>
                    <a:lstStyle/>
                    <a:p>
                      <a:pPr algn="ctr"/>
                      <a:r>
                        <a:rPr kumimoji="1" lang="ja-JP" altLang="en-US" sz="1800" dirty="0">
                          <a:solidFill>
                            <a:schemeClr val="tx1"/>
                          </a:solidFill>
                          <a:latin typeface="MS PGothic" charset="-128"/>
                          <a:ea typeface="MS PGothic" charset="-128"/>
                          <a:cs typeface="MS PGothic" charset="-128"/>
                        </a:rPr>
                        <a:t>仮想</a:t>
                      </a:r>
                      <a:r>
                        <a:rPr kumimoji="1" lang="en-US" altLang="ja-JP" sz="1800" dirty="0">
                          <a:solidFill>
                            <a:schemeClr val="tx1"/>
                          </a:solidFill>
                          <a:latin typeface="MS PGothic" charset="-128"/>
                          <a:ea typeface="MS PGothic" charset="-128"/>
                          <a:cs typeface="MS PGothic" charset="-128"/>
                        </a:rPr>
                        <a:t>CPU</a:t>
                      </a: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dirty="0">
                          <a:solidFill>
                            <a:schemeClr val="tx1"/>
                          </a:solidFill>
                          <a:latin typeface="MS PGothic" charset="-128"/>
                          <a:ea typeface="MS PGothic" charset="-128"/>
                          <a:cs typeface="MS PGothic" charset="-128"/>
                        </a:rPr>
                        <a:t>1</a:t>
                      </a:r>
                      <a:endParaRPr kumimoji="1" lang="ja-JP" altLang="en-US" sz="1800" dirty="0">
                        <a:solidFill>
                          <a:schemeClr val="tx1"/>
                        </a:solidFill>
                        <a:latin typeface="MS PGothic" charset="-128"/>
                        <a:ea typeface="MS PGothic" charset="-128"/>
                        <a:cs typeface="MS PGothic"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93550">
                <a:tc>
                  <a:txBody>
                    <a:bodyPr/>
                    <a:lstStyle/>
                    <a:p>
                      <a:pPr algn="ctr"/>
                      <a:r>
                        <a:rPr kumimoji="1" lang="ja-JP" altLang="en-US" sz="1800" dirty="0">
                          <a:solidFill>
                            <a:schemeClr val="tx1"/>
                          </a:solidFill>
                          <a:latin typeface="MS PGothic" charset="-128"/>
                          <a:ea typeface="MS PGothic" charset="-128"/>
                          <a:cs typeface="MS PGothic" charset="-128"/>
                        </a:rPr>
                        <a:t>メモリ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dirty="0">
                          <a:solidFill>
                            <a:schemeClr val="tx1"/>
                          </a:solidFill>
                          <a:latin typeface="MS PGothic" charset="-128"/>
                          <a:ea typeface="MS PGothic" charset="-128"/>
                          <a:cs typeface="MS PGothic" charset="-128"/>
                        </a:rPr>
                        <a:t>1 GB</a:t>
                      </a: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393550">
                <a:tc>
                  <a:txBody>
                    <a:bodyPr/>
                    <a:lstStyle/>
                    <a:p>
                      <a:pPr algn="ctr"/>
                      <a:r>
                        <a:rPr kumimoji="1" lang="en-US" altLang="ja-JP" sz="1800" dirty="0">
                          <a:solidFill>
                            <a:schemeClr val="tx1"/>
                          </a:solidFill>
                          <a:latin typeface="MS PGothic" charset="-128"/>
                          <a:ea typeface="MS PGothic" charset="-128"/>
                          <a:cs typeface="MS PGothic" charset="-128"/>
                        </a:rPr>
                        <a:t>OS</a:t>
                      </a: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dirty="0">
                          <a:solidFill>
                            <a:schemeClr val="tx1"/>
                          </a:solidFill>
                          <a:latin typeface="MS PGothic" charset="-128"/>
                          <a:ea typeface="MS PGothic" charset="-128"/>
                          <a:cs typeface="MS PGothic" charset="-128"/>
                        </a:rPr>
                        <a:t>Linux 4.3</a:t>
                      </a: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9505697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グラフ 11"/>
          <p:cNvGraphicFramePr>
            <a:graphicFrameLocks/>
          </p:cNvGraphicFramePr>
          <p:nvPr>
            <p:extLst>
              <p:ext uri="{D42A27DB-BD31-4B8C-83A1-F6EECF244321}">
                <p14:modId xmlns:p14="http://schemas.microsoft.com/office/powerpoint/2010/main" val="1290626192"/>
              </p:ext>
            </p:extLst>
          </p:nvPr>
        </p:nvGraphicFramePr>
        <p:xfrm>
          <a:off x="1531916" y="3611301"/>
          <a:ext cx="5621767" cy="3246699"/>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kumimoji="1" lang="ja-JP" altLang="en-US" dirty="0">
                <a:solidFill>
                  <a:schemeClr val="tx1"/>
                </a:solidFill>
              </a:rPr>
              <a:t>従来手法との比較</a:t>
            </a:r>
          </a:p>
        </p:txBody>
      </p:sp>
      <p:sp>
        <p:nvSpPr>
          <p:cNvPr id="3" name="Content Placeholder 2"/>
          <p:cNvSpPr>
            <a:spLocks noGrp="1"/>
          </p:cNvSpPr>
          <p:nvPr>
            <p:ph idx="1"/>
          </p:nvPr>
        </p:nvSpPr>
        <p:spPr/>
        <p:txBody>
          <a:bodyPr/>
          <a:lstStyle/>
          <a:p>
            <a:r>
              <a:rPr lang="en-US" altLang="ja-JP" dirty="0">
                <a:solidFill>
                  <a:schemeClr val="tx1"/>
                </a:solidFill>
              </a:rPr>
              <a:t>VM</a:t>
            </a:r>
            <a:r>
              <a:rPr lang="ja-JP" altLang="en-US" dirty="0">
                <a:solidFill>
                  <a:schemeClr val="tx1"/>
                </a:solidFill>
              </a:rPr>
              <a:t>のメモリを均等に分割して性能を測定</a:t>
            </a:r>
            <a:endParaRPr lang="en-US" altLang="ja-JP" dirty="0">
              <a:solidFill>
                <a:schemeClr val="tx1"/>
              </a:solidFill>
            </a:endParaRPr>
          </a:p>
          <a:p>
            <a:pPr lvl="1"/>
            <a:r>
              <a:rPr lang="ja-JP" altLang="en-US" dirty="0">
                <a:solidFill>
                  <a:schemeClr val="tx1"/>
                </a:solidFill>
              </a:rPr>
              <a:t>チェックポイントは従来手法より</a:t>
            </a:r>
            <a:r>
              <a:rPr lang="en-US" altLang="ja-JP" dirty="0">
                <a:solidFill>
                  <a:schemeClr val="tx1"/>
                </a:solidFill>
              </a:rPr>
              <a:t>58%</a:t>
            </a:r>
            <a:r>
              <a:rPr lang="ja-JP" altLang="en-US" dirty="0">
                <a:solidFill>
                  <a:schemeClr val="tx1"/>
                </a:solidFill>
              </a:rPr>
              <a:t>高速</a:t>
            </a:r>
            <a:endParaRPr lang="en-US" altLang="ja-JP" dirty="0">
              <a:solidFill>
                <a:schemeClr val="tx1"/>
              </a:solidFill>
            </a:endParaRPr>
          </a:p>
          <a:p>
            <a:pPr lvl="2"/>
            <a:r>
              <a:rPr lang="ja-JP" altLang="en-US" dirty="0">
                <a:solidFill>
                  <a:schemeClr val="tx1"/>
                </a:solidFill>
              </a:rPr>
              <a:t>通常</a:t>
            </a:r>
            <a:r>
              <a:rPr lang="en-US" altLang="ja-JP" dirty="0">
                <a:solidFill>
                  <a:schemeClr val="tx1"/>
                </a:solidFill>
              </a:rPr>
              <a:t>VM</a:t>
            </a:r>
            <a:r>
              <a:rPr lang="ja-JP" altLang="en-US" dirty="0">
                <a:solidFill>
                  <a:schemeClr val="tx1"/>
                </a:solidFill>
              </a:rPr>
              <a:t>のチェックポイントと比べても</a:t>
            </a:r>
            <a:r>
              <a:rPr lang="en-US" altLang="ja-JP" dirty="0">
                <a:solidFill>
                  <a:schemeClr val="tx1"/>
                </a:solidFill>
              </a:rPr>
              <a:t>30%</a:t>
            </a:r>
            <a:r>
              <a:rPr lang="ja-JP" altLang="en-US" dirty="0">
                <a:solidFill>
                  <a:schemeClr val="tx1"/>
                </a:solidFill>
              </a:rPr>
              <a:t>高速</a:t>
            </a:r>
            <a:endParaRPr lang="en-US" altLang="ja-JP" strike="sngStrike" dirty="0">
              <a:solidFill>
                <a:schemeClr val="tx1"/>
              </a:solidFill>
            </a:endParaRPr>
          </a:p>
          <a:p>
            <a:pPr lvl="1"/>
            <a:r>
              <a:rPr lang="ja-JP" altLang="en-US" dirty="0">
                <a:solidFill>
                  <a:schemeClr val="tx1"/>
                </a:solidFill>
              </a:rPr>
              <a:t>リストアは従来手法より</a:t>
            </a:r>
            <a:r>
              <a:rPr lang="en-US" altLang="ja-JP" dirty="0">
                <a:solidFill>
                  <a:schemeClr val="tx1"/>
                </a:solidFill>
              </a:rPr>
              <a:t>36%</a:t>
            </a:r>
            <a:r>
              <a:rPr lang="ja-JP" altLang="en-US" dirty="0">
                <a:solidFill>
                  <a:schemeClr val="tx1"/>
                </a:solidFill>
              </a:rPr>
              <a:t>高速</a:t>
            </a:r>
            <a:endParaRPr lang="en-US" altLang="ja-JP" dirty="0">
              <a:solidFill>
                <a:schemeClr val="tx1"/>
              </a:solidFill>
            </a:endParaRPr>
          </a:p>
          <a:p>
            <a:pPr lvl="2"/>
            <a:r>
              <a:rPr lang="ja-JP" altLang="en-US" dirty="0">
                <a:solidFill>
                  <a:schemeClr val="tx1"/>
                </a:solidFill>
              </a:rPr>
              <a:t>通常</a:t>
            </a:r>
            <a:r>
              <a:rPr lang="en-US" altLang="ja-JP" dirty="0">
                <a:solidFill>
                  <a:schemeClr val="tx1"/>
                </a:solidFill>
              </a:rPr>
              <a:t>VM</a:t>
            </a:r>
            <a:r>
              <a:rPr lang="ja-JP" altLang="en-US" dirty="0">
                <a:solidFill>
                  <a:schemeClr val="tx1"/>
                </a:solidFill>
              </a:rPr>
              <a:t>のチェックポイントと比べても同程度の高速化</a:t>
            </a:r>
            <a:endParaRPr lang="en-US" altLang="ja-JP" dirty="0">
              <a:solidFill>
                <a:schemeClr val="tx1"/>
              </a:solidFill>
            </a:endParaRPr>
          </a:p>
          <a:p>
            <a:pPr lvl="1"/>
            <a:endParaRPr lang="en-US" altLang="ja-JP" dirty="0">
              <a:solidFill>
                <a:schemeClr val="tx1"/>
              </a:solidFill>
            </a:endParaRPr>
          </a:p>
        </p:txBody>
      </p:sp>
      <p:sp>
        <p:nvSpPr>
          <p:cNvPr id="4" name="Slide Number Placeholder 3"/>
          <p:cNvSpPr>
            <a:spLocks noGrp="1"/>
          </p:cNvSpPr>
          <p:nvPr>
            <p:ph type="sldNum" sz="quarter" idx="12"/>
          </p:nvPr>
        </p:nvSpPr>
        <p:spPr/>
        <p:txBody>
          <a:bodyPr/>
          <a:lstStyle/>
          <a:p>
            <a:fld id="{470CF53E-3DF7-45F1-A7BE-6F804033A15D}" type="slidenum">
              <a:rPr lang="ja-JP" altLang="en-US" smtClean="0"/>
              <a:pPr/>
              <a:t>22</a:t>
            </a:fld>
            <a:endParaRPr lang="ja-JP" altLang="en-US" dirty="0"/>
          </a:p>
        </p:txBody>
      </p:sp>
      <p:sp>
        <p:nvSpPr>
          <p:cNvPr id="6" name="下矢印 5"/>
          <p:cNvSpPr/>
          <p:nvPr/>
        </p:nvSpPr>
        <p:spPr>
          <a:xfrm>
            <a:off x="3358535" y="4441371"/>
            <a:ext cx="437836" cy="1102901"/>
          </a:xfrm>
          <a:prstGeom prst="downArrow">
            <a:avLst>
              <a:gd name="adj1" fmla="val 50000"/>
              <a:gd name="adj2" fmla="val 4356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17" name="下矢印 16"/>
          <p:cNvSpPr/>
          <p:nvPr/>
        </p:nvSpPr>
        <p:spPr>
          <a:xfrm>
            <a:off x="3842441" y="5081286"/>
            <a:ext cx="495074" cy="462986"/>
          </a:xfrm>
          <a:prstGeom prst="downArrow">
            <a:avLst>
              <a:gd name="adj1" fmla="val 50000"/>
              <a:gd name="adj2" fmla="val 432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18" name="下矢印 17"/>
          <p:cNvSpPr/>
          <p:nvPr/>
        </p:nvSpPr>
        <p:spPr>
          <a:xfrm>
            <a:off x="5665966" y="4686301"/>
            <a:ext cx="547798" cy="477982"/>
          </a:xfrm>
          <a:prstGeom prst="downArrow">
            <a:avLst>
              <a:gd name="adj1" fmla="val 50000"/>
              <a:gd name="adj2" fmla="val 4782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6404576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メモリの保存形式の影響</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solidFill>
                  <a:schemeClr val="tx1"/>
                </a:solidFill>
              </a:rPr>
              <a:t>チェックポイント・ファイルへのメモリの保存形式の</a:t>
            </a:r>
            <a:r>
              <a:rPr lang="ja-JP" altLang="en-US" dirty="0">
                <a:solidFill>
                  <a:schemeClr val="tx1"/>
                </a:solidFill>
              </a:rPr>
              <a:t>違い</a:t>
            </a:r>
            <a:r>
              <a:rPr kumimoji="1" lang="ja-JP" altLang="en-US" dirty="0">
                <a:solidFill>
                  <a:schemeClr val="tx1"/>
                </a:solidFill>
              </a:rPr>
              <a:t>による性能への影響を測定</a:t>
            </a:r>
            <a:endParaRPr kumimoji="1" lang="en-US" altLang="ja-JP" dirty="0">
              <a:solidFill>
                <a:schemeClr val="tx1"/>
              </a:solidFill>
            </a:endParaRPr>
          </a:p>
          <a:p>
            <a:pPr lvl="1"/>
            <a:r>
              <a:rPr kumimoji="1" lang="ja-JP" altLang="en-US" dirty="0">
                <a:solidFill>
                  <a:schemeClr val="tx1"/>
                </a:solidFill>
              </a:rPr>
              <a:t>従来手法では通常ファイルへの追記で保存</a:t>
            </a:r>
            <a:endParaRPr kumimoji="1" lang="en-US" altLang="ja-JP" dirty="0">
              <a:solidFill>
                <a:schemeClr val="tx1"/>
              </a:solidFill>
            </a:endParaRPr>
          </a:p>
          <a:p>
            <a:pPr lvl="1"/>
            <a:r>
              <a:rPr kumimoji="1" lang="ja-JP" altLang="en-US" dirty="0">
                <a:solidFill>
                  <a:schemeClr val="tx1"/>
                </a:solidFill>
              </a:rPr>
              <a:t>スパースファイルを用いると</a:t>
            </a:r>
            <a:r>
              <a:rPr kumimoji="1" lang="en-US" altLang="ja-JP" dirty="0">
                <a:solidFill>
                  <a:schemeClr val="tx1"/>
                </a:solidFill>
              </a:rPr>
              <a:t>2</a:t>
            </a:r>
            <a:r>
              <a:rPr lang="en-US" altLang="ja-JP" dirty="0">
                <a:solidFill>
                  <a:schemeClr val="tx1"/>
                </a:solidFill>
              </a:rPr>
              <a:t>〜3%</a:t>
            </a:r>
            <a:r>
              <a:rPr lang="ja-JP" altLang="en-US" dirty="0">
                <a:solidFill>
                  <a:schemeClr val="tx1"/>
                </a:solidFill>
              </a:rPr>
              <a:t>の性能低下</a:t>
            </a:r>
            <a:endParaRPr kumimoji="1" lang="en-US" altLang="ja-JP" dirty="0">
              <a:solidFill>
                <a:schemeClr val="tx1"/>
              </a:solidFill>
            </a:endParaRPr>
          </a:p>
          <a:p>
            <a:pPr lvl="1"/>
            <a:r>
              <a:rPr lang="ja-JP" altLang="en-US" dirty="0">
                <a:solidFill>
                  <a:schemeClr val="tx1"/>
                </a:solidFill>
              </a:rPr>
              <a:t>アドレスが連続しないページの保存時にファイルのシークが行われるため</a:t>
            </a:r>
            <a:endParaRPr kumimoji="1" lang="en-US" altLang="ja-JP" dirty="0">
              <a:solidFill>
                <a:schemeClr val="tx1"/>
              </a:solidFill>
            </a:endParaRPr>
          </a:p>
          <a:p>
            <a:pPr lvl="1"/>
            <a:endParaRPr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lang="ja-JP" altLang="en-US" smtClean="0"/>
              <a:pPr/>
              <a:t>23</a:t>
            </a:fld>
            <a:endParaRPr lang="ja-JP" altLang="en-US" dirty="0"/>
          </a:p>
        </p:txBody>
      </p:sp>
      <p:graphicFrame>
        <p:nvGraphicFramePr>
          <p:cNvPr id="9" name="グラフ 8"/>
          <p:cNvGraphicFramePr>
            <a:graphicFrameLocks/>
          </p:cNvGraphicFramePr>
          <p:nvPr>
            <p:extLst>
              <p:ext uri="{D42A27DB-BD31-4B8C-83A1-F6EECF244321}">
                <p14:modId xmlns:p14="http://schemas.microsoft.com/office/powerpoint/2010/main" val="57325624"/>
              </p:ext>
            </p:extLst>
          </p:nvPr>
        </p:nvGraphicFramePr>
        <p:xfrm>
          <a:off x="1793402" y="3747116"/>
          <a:ext cx="5656521" cy="30935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185334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895F4F-18EB-FA4F-AA0A-9E787D4769F0}"/>
              </a:ext>
            </a:extLst>
          </p:cNvPr>
          <p:cNvSpPr>
            <a:spLocks noGrp="1"/>
          </p:cNvSpPr>
          <p:nvPr>
            <p:ph type="title"/>
          </p:nvPr>
        </p:nvSpPr>
        <p:spPr/>
        <p:txBody>
          <a:bodyPr/>
          <a:lstStyle/>
          <a:p>
            <a:r>
              <a:rPr lang="ja-JP" altLang="en-US" dirty="0">
                <a:solidFill>
                  <a:schemeClr val="tx1"/>
                </a:solidFill>
              </a:rPr>
              <a:t>メモリ分割比の影響</a:t>
            </a:r>
            <a:endParaRPr lang="en-US" dirty="0">
              <a:solidFill>
                <a:schemeClr val="tx1"/>
              </a:solidFill>
            </a:endParaRPr>
          </a:p>
        </p:txBody>
      </p:sp>
      <p:sp>
        <p:nvSpPr>
          <p:cNvPr id="3" name="Content Placeholder 2">
            <a:extLst>
              <a:ext uri="{FF2B5EF4-FFF2-40B4-BE49-F238E27FC236}">
                <a16:creationId xmlns:a16="http://schemas.microsoft.com/office/drawing/2014/main" xmlns="" id="{D4808462-3D56-9B48-80ED-3C204C4C3A13}"/>
              </a:ext>
            </a:extLst>
          </p:cNvPr>
          <p:cNvSpPr>
            <a:spLocks noGrp="1"/>
          </p:cNvSpPr>
          <p:nvPr>
            <p:ph idx="1"/>
          </p:nvPr>
        </p:nvSpPr>
        <p:spPr/>
        <p:txBody>
          <a:bodyPr/>
          <a:lstStyle/>
          <a:p>
            <a:r>
              <a:rPr lang="ja-JP" altLang="en-US" dirty="0">
                <a:solidFill>
                  <a:schemeClr val="tx1"/>
                </a:solidFill>
              </a:rPr>
              <a:t>サブホストにあるメモリの割合を変えて性能を測定</a:t>
            </a:r>
            <a:endParaRPr lang="en-US" altLang="ja-JP" dirty="0">
              <a:solidFill>
                <a:schemeClr val="tx1"/>
              </a:solidFill>
            </a:endParaRPr>
          </a:p>
          <a:p>
            <a:pPr lvl="1"/>
            <a:r>
              <a:rPr lang="ja-JP" altLang="en-US" dirty="0">
                <a:solidFill>
                  <a:schemeClr val="tx1"/>
                </a:solidFill>
              </a:rPr>
              <a:t>チェックポイントは一方のホストにメモリ割り当てが偏るほど時間が長くなった</a:t>
            </a:r>
            <a:endParaRPr lang="en-US" altLang="ja-JP" dirty="0">
              <a:solidFill>
                <a:schemeClr val="tx1"/>
              </a:solidFill>
            </a:endParaRPr>
          </a:p>
          <a:p>
            <a:pPr lvl="1"/>
            <a:r>
              <a:rPr lang="ja-JP" altLang="en-US" dirty="0">
                <a:solidFill>
                  <a:schemeClr val="tx1"/>
                </a:solidFill>
              </a:rPr>
              <a:t>リストアはサブホストへのメモリ割り当てが増えるほど時間が短くなった</a:t>
            </a:r>
            <a:endParaRPr lang="en-US" altLang="ja-JP" dirty="0">
              <a:solidFill>
                <a:schemeClr val="tx1"/>
              </a:solidFill>
            </a:endParaRPr>
          </a:p>
          <a:p>
            <a:pPr lvl="1"/>
            <a:endParaRPr lang="en-US" altLang="ja-JP"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xmlns="" id="{9961D295-860A-364B-B39F-DCD9A4CD43E9}"/>
              </a:ext>
            </a:extLst>
          </p:cNvPr>
          <p:cNvSpPr>
            <a:spLocks noGrp="1"/>
          </p:cNvSpPr>
          <p:nvPr>
            <p:ph type="sldNum" sz="quarter" idx="12"/>
          </p:nvPr>
        </p:nvSpPr>
        <p:spPr/>
        <p:txBody>
          <a:bodyPr/>
          <a:lstStyle/>
          <a:p>
            <a:fld id="{470CF53E-3DF7-45F1-A7BE-6F804033A15D}" type="slidenum">
              <a:rPr lang="ja-JP" altLang="en-US" smtClean="0"/>
              <a:pPr/>
              <a:t>24</a:t>
            </a:fld>
            <a:endParaRPr lang="ja-JP" altLang="en-US" dirty="0"/>
          </a:p>
        </p:txBody>
      </p:sp>
      <p:graphicFrame>
        <p:nvGraphicFramePr>
          <p:cNvPr id="9" name="グラフ 8"/>
          <p:cNvGraphicFramePr>
            <a:graphicFrameLocks/>
          </p:cNvGraphicFramePr>
          <p:nvPr>
            <p:extLst>
              <p:ext uri="{D42A27DB-BD31-4B8C-83A1-F6EECF244321}">
                <p14:modId xmlns:p14="http://schemas.microsoft.com/office/powerpoint/2010/main" val="284201149"/>
              </p:ext>
            </p:extLst>
          </p:nvPr>
        </p:nvGraphicFramePr>
        <p:xfrm>
          <a:off x="494676" y="3987384"/>
          <a:ext cx="4298552" cy="299803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グラフ 9"/>
          <p:cNvGraphicFramePr>
            <a:graphicFrameLocks/>
          </p:cNvGraphicFramePr>
          <p:nvPr>
            <p:extLst>
              <p:ext uri="{D42A27DB-BD31-4B8C-83A1-F6EECF244321}">
                <p14:modId xmlns:p14="http://schemas.microsoft.com/office/powerpoint/2010/main" val="1132167171"/>
              </p:ext>
            </p:extLst>
          </p:nvPr>
        </p:nvGraphicFramePr>
        <p:xfrm>
          <a:off x="4590135" y="3987384"/>
          <a:ext cx="4140911" cy="2998033"/>
        </p:xfrm>
        <a:graphic>
          <a:graphicData uri="http://schemas.openxmlformats.org/drawingml/2006/chart">
            <c:chart xmlns:c="http://schemas.openxmlformats.org/drawingml/2006/chart" xmlns:r="http://schemas.openxmlformats.org/officeDocument/2006/relationships" r:id="rId4"/>
          </a:graphicData>
        </a:graphic>
      </p:graphicFrame>
      <p:sp>
        <p:nvSpPr>
          <p:cNvPr id="6" name="テキスト ボックス 5"/>
          <p:cNvSpPr txBox="1"/>
          <p:nvPr/>
        </p:nvSpPr>
        <p:spPr>
          <a:xfrm>
            <a:off x="2150293" y="3802718"/>
            <a:ext cx="1680268" cy="369332"/>
          </a:xfrm>
          <a:prstGeom prst="rect">
            <a:avLst/>
          </a:prstGeom>
          <a:noFill/>
        </p:spPr>
        <p:txBody>
          <a:bodyPr wrap="none" rtlCol="0">
            <a:spAutoFit/>
          </a:bodyPr>
          <a:lstStyle/>
          <a:p>
            <a:r>
              <a:rPr lang="ja-JP" altLang="en-US">
                <a:latin typeface="MS PGothic" charset="-128"/>
                <a:ea typeface="MS PGothic" charset="-128"/>
                <a:cs typeface="MS PGothic" charset="-128"/>
              </a:rPr>
              <a:t>チェックポイント</a:t>
            </a:r>
            <a:endParaRPr kumimoji="1" lang="ja-JP" altLang="en-US" strike="sngStrike" dirty="0">
              <a:solidFill>
                <a:srgbClr val="FF0000"/>
              </a:solidFill>
              <a:latin typeface="MS PGothic" charset="-128"/>
              <a:ea typeface="MS PGothic" charset="-128"/>
              <a:cs typeface="MS PGothic" charset="-128"/>
            </a:endParaRPr>
          </a:p>
        </p:txBody>
      </p:sp>
      <p:sp>
        <p:nvSpPr>
          <p:cNvPr id="11" name="テキスト ボックス 10"/>
          <p:cNvSpPr txBox="1"/>
          <p:nvPr/>
        </p:nvSpPr>
        <p:spPr>
          <a:xfrm>
            <a:off x="6660590" y="3807621"/>
            <a:ext cx="920445" cy="369332"/>
          </a:xfrm>
          <a:prstGeom prst="rect">
            <a:avLst/>
          </a:prstGeom>
          <a:noFill/>
        </p:spPr>
        <p:txBody>
          <a:bodyPr wrap="none" rtlCol="0">
            <a:spAutoFit/>
          </a:bodyPr>
          <a:lstStyle/>
          <a:p>
            <a:r>
              <a:rPr lang="ja-JP" altLang="en-US">
                <a:latin typeface="MS PGothic" charset="-128"/>
                <a:ea typeface="MS PGothic" charset="-128"/>
                <a:cs typeface="MS PGothic" charset="-128"/>
              </a:rPr>
              <a:t>リストア</a:t>
            </a:r>
            <a:endParaRPr kumimoji="1" lang="ja-JP" altLang="en-US" strike="sngStrike" dirty="0">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34759124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dirty="0"/>
              <a:t>関連研究</a:t>
            </a:r>
          </a:p>
        </p:txBody>
      </p:sp>
      <p:sp>
        <p:nvSpPr>
          <p:cNvPr id="3" name="Content Placeholder 2"/>
          <p:cNvSpPr>
            <a:spLocks noGrp="1"/>
          </p:cNvSpPr>
          <p:nvPr>
            <p:ph idx="1"/>
          </p:nvPr>
        </p:nvSpPr>
        <p:spPr/>
        <p:txBody>
          <a:bodyPr>
            <a:normAutofit/>
          </a:bodyPr>
          <a:lstStyle/>
          <a:p>
            <a:r>
              <a:rPr kumimoji="1" lang="en-US" altLang="ja-JP" dirty="0" err="1">
                <a:solidFill>
                  <a:schemeClr val="tx1"/>
                </a:solidFill>
              </a:rPr>
              <a:t>IPmigrate</a:t>
            </a:r>
            <a:r>
              <a:rPr kumimoji="1" lang="en-US" altLang="ja-JP" dirty="0">
                <a:solidFill>
                  <a:schemeClr val="tx1"/>
                </a:solidFill>
              </a:rPr>
              <a:t> [</a:t>
            </a:r>
            <a:r>
              <a:rPr kumimoji="1" lang="ja-JP" altLang="en-US" dirty="0">
                <a:solidFill>
                  <a:schemeClr val="tx1"/>
                </a:solidFill>
              </a:rPr>
              <a:t>柏木ら</a:t>
            </a:r>
            <a:r>
              <a:rPr kumimoji="1" lang="en-US" altLang="ja-JP" dirty="0">
                <a:solidFill>
                  <a:schemeClr val="tx1"/>
                </a:solidFill>
              </a:rPr>
              <a:t>'18]</a:t>
            </a:r>
          </a:p>
          <a:p>
            <a:pPr lvl="1"/>
            <a:r>
              <a:rPr lang="ja-JP" altLang="en-US" dirty="0">
                <a:solidFill>
                  <a:schemeClr val="tx1"/>
                </a:solidFill>
              </a:rPr>
              <a:t>分割メモリ</a:t>
            </a:r>
            <a:r>
              <a:rPr lang="en-US" altLang="ja-JP" dirty="0">
                <a:solidFill>
                  <a:schemeClr val="tx1"/>
                </a:solidFill>
              </a:rPr>
              <a:t>VM</a:t>
            </a:r>
            <a:r>
              <a:rPr lang="ja-JP" altLang="en-US" dirty="0">
                <a:solidFill>
                  <a:schemeClr val="tx1"/>
                </a:solidFill>
              </a:rPr>
              <a:t>をホスト単位で置換マイグレーション</a:t>
            </a:r>
            <a:endParaRPr kumimoji="1" lang="en-US" altLang="ja-JP" dirty="0">
              <a:solidFill>
                <a:schemeClr val="tx1"/>
              </a:solidFill>
            </a:endParaRPr>
          </a:p>
          <a:p>
            <a:pPr lvl="1"/>
            <a:r>
              <a:rPr lang="ja-JP" altLang="en-US" dirty="0">
                <a:solidFill>
                  <a:schemeClr val="tx1"/>
                </a:solidFill>
              </a:rPr>
              <a:t>各ホストにおけるメモリの送受信処理がチェックポイント・リストアに類似</a:t>
            </a:r>
            <a:endParaRPr kumimoji="1" lang="en-US" altLang="ja-JP" dirty="0">
              <a:solidFill>
                <a:schemeClr val="tx1"/>
              </a:solidFill>
            </a:endParaRPr>
          </a:p>
          <a:p>
            <a:r>
              <a:rPr lang="en-US" altLang="ja-JP" dirty="0">
                <a:solidFill>
                  <a:schemeClr val="tx1"/>
                </a:solidFill>
              </a:rPr>
              <a:t>Emulab</a:t>
            </a:r>
            <a:r>
              <a:rPr lang="ja-JP" altLang="en-US" dirty="0">
                <a:solidFill>
                  <a:schemeClr val="tx1"/>
                </a:solidFill>
              </a:rPr>
              <a:t>のチェックポイント</a:t>
            </a:r>
            <a:r>
              <a:rPr lang="en-US" altLang="ja-JP" dirty="0">
                <a:solidFill>
                  <a:schemeClr val="tx1"/>
                </a:solidFill>
              </a:rPr>
              <a:t> [Burtsev et al.'09]</a:t>
            </a:r>
          </a:p>
          <a:p>
            <a:pPr lvl="1"/>
            <a:r>
              <a:rPr lang="ja-JP" altLang="en-US" dirty="0">
                <a:solidFill>
                  <a:schemeClr val="tx1"/>
                </a:solidFill>
              </a:rPr>
              <a:t>複数</a:t>
            </a:r>
            <a:r>
              <a:rPr lang="en-US" altLang="ja-JP" dirty="0">
                <a:solidFill>
                  <a:schemeClr val="tx1"/>
                </a:solidFill>
              </a:rPr>
              <a:t>VM</a:t>
            </a:r>
            <a:r>
              <a:rPr lang="ja-JP" altLang="en-US" dirty="0">
                <a:solidFill>
                  <a:schemeClr val="tx1"/>
                </a:solidFill>
              </a:rPr>
              <a:t>の状態をネットワークの状態とともに保存</a:t>
            </a:r>
            <a:endParaRPr lang="en-US" altLang="ja-JP" dirty="0">
              <a:solidFill>
                <a:schemeClr val="tx1"/>
              </a:solidFill>
            </a:endParaRPr>
          </a:p>
          <a:p>
            <a:pPr lvl="1"/>
            <a:r>
              <a:rPr lang="ja-JP" altLang="en-US" dirty="0">
                <a:solidFill>
                  <a:schemeClr val="tx1"/>
                </a:solidFill>
              </a:rPr>
              <a:t>分割メモリ</a:t>
            </a:r>
            <a:r>
              <a:rPr lang="en-US" altLang="ja-JP" dirty="0">
                <a:solidFill>
                  <a:schemeClr val="tx1"/>
                </a:solidFill>
              </a:rPr>
              <a:t>VM</a:t>
            </a:r>
            <a:r>
              <a:rPr lang="ja-JP" altLang="en-US" dirty="0">
                <a:solidFill>
                  <a:schemeClr val="tx1"/>
                </a:solidFill>
              </a:rPr>
              <a:t>の保存は複数</a:t>
            </a:r>
            <a:r>
              <a:rPr lang="en-US" altLang="ja-JP" dirty="0">
                <a:solidFill>
                  <a:schemeClr val="tx1"/>
                </a:solidFill>
              </a:rPr>
              <a:t>VM</a:t>
            </a:r>
            <a:r>
              <a:rPr lang="ja-JP" altLang="en-US" dirty="0">
                <a:solidFill>
                  <a:schemeClr val="tx1"/>
                </a:solidFill>
              </a:rPr>
              <a:t>の保存より容易</a:t>
            </a:r>
            <a:endParaRPr lang="en-US" altLang="ja-JP" dirty="0">
              <a:solidFill>
                <a:schemeClr val="tx1"/>
              </a:solidFill>
            </a:endParaRPr>
          </a:p>
          <a:p>
            <a:r>
              <a:rPr kumimoji="1" lang="en-US" altLang="ja-JP" dirty="0">
                <a:solidFill>
                  <a:schemeClr val="tx1"/>
                </a:solidFill>
              </a:rPr>
              <a:t>Remus [Cully et al.'08]</a:t>
            </a:r>
          </a:p>
          <a:p>
            <a:pPr lvl="1"/>
            <a:r>
              <a:rPr kumimoji="1" lang="en-US" altLang="ja-JP" dirty="0">
                <a:solidFill>
                  <a:schemeClr val="tx1"/>
                </a:solidFill>
              </a:rPr>
              <a:t>VM</a:t>
            </a:r>
            <a:r>
              <a:rPr kumimoji="1" lang="ja-JP" altLang="en-US" dirty="0">
                <a:solidFill>
                  <a:schemeClr val="tx1"/>
                </a:solidFill>
              </a:rPr>
              <a:t>の状態の差分をバックアップ</a:t>
            </a:r>
            <a:r>
              <a:rPr kumimoji="1" lang="en-US" altLang="ja-JP" dirty="0">
                <a:solidFill>
                  <a:schemeClr val="tx1"/>
                </a:solidFill>
              </a:rPr>
              <a:t>VM</a:t>
            </a:r>
            <a:r>
              <a:rPr lang="ja-JP" altLang="en-US" dirty="0">
                <a:solidFill>
                  <a:schemeClr val="tx1"/>
                </a:solidFill>
              </a:rPr>
              <a:t>に転送して同期</a:t>
            </a:r>
            <a:endParaRPr lang="en-US" altLang="ja-JP" dirty="0">
              <a:solidFill>
                <a:schemeClr val="tx1"/>
              </a:solidFill>
            </a:endParaRPr>
          </a:p>
          <a:p>
            <a:pPr lvl="1"/>
            <a:r>
              <a:rPr lang="ja-JP" altLang="en-US" dirty="0">
                <a:solidFill>
                  <a:schemeClr val="tx1"/>
                </a:solidFill>
              </a:rPr>
              <a:t>高頻度で行う</a:t>
            </a:r>
            <a:r>
              <a:rPr kumimoji="1" lang="ja-JP" altLang="en-US" dirty="0">
                <a:solidFill>
                  <a:schemeClr val="tx1"/>
                </a:solidFill>
              </a:rPr>
              <a:t>同期処理のオーバヘッドが大きい</a:t>
            </a:r>
            <a:endParaRPr kumimoji="1" lang="en-US" altLang="ja-JP" dirty="0">
              <a:solidFill>
                <a:schemeClr val="tx1"/>
              </a:solidFill>
            </a:endParaRPr>
          </a:p>
        </p:txBody>
      </p:sp>
      <p:sp>
        <p:nvSpPr>
          <p:cNvPr id="4" name="Slide Number Placeholder 3"/>
          <p:cNvSpPr>
            <a:spLocks noGrp="1"/>
          </p:cNvSpPr>
          <p:nvPr>
            <p:ph type="sldNum" sz="quarter" idx="12"/>
          </p:nvPr>
        </p:nvSpPr>
        <p:spPr/>
        <p:txBody>
          <a:bodyPr/>
          <a:lstStyle/>
          <a:p>
            <a:fld id="{470CF53E-3DF7-45F1-A7BE-6F804033A15D}" type="slidenum">
              <a:rPr lang="ja-JP" altLang="en-US" smtClean="0"/>
              <a:pPr/>
              <a:t>25</a:t>
            </a:fld>
            <a:endParaRPr lang="ja-JP" altLang="en-US" dirty="0"/>
          </a:p>
        </p:txBody>
      </p:sp>
    </p:spTree>
    <p:extLst>
      <p:ext uri="{BB962C8B-B14F-4D97-AF65-F5344CB8AC3E}">
        <p14:creationId xmlns:p14="http://schemas.microsoft.com/office/powerpoint/2010/main" val="17664440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まとめ</a:t>
            </a:r>
            <a:endParaRPr kumimoji="1" lang="ja-JP" altLang="en-US" dirty="0"/>
          </a:p>
        </p:txBody>
      </p:sp>
      <p:sp>
        <p:nvSpPr>
          <p:cNvPr id="3" name="コンテンツ プレースホルダー 2"/>
          <p:cNvSpPr>
            <a:spLocks noGrp="1"/>
          </p:cNvSpPr>
          <p:nvPr>
            <p:ph idx="1"/>
          </p:nvPr>
        </p:nvSpPr>
        <p:spPr>
          <a:xfrm>
            <a:off x="855411" y="1371600"/>
            <a:ext cx="7875637" cy="5081786"/>
          </a:xfrm>
        </p:spPr>
        <p:txBody>
          <a:bodyPr>
            <a:normAutofit/>
          </a:bodyPr>
          <a:lstStyle/>
          <a:p>
            <a:pPr>
              <a:lnSpc>
                <a:spcPct val="93000"/>
              </a:lnSpc>
            </a:pPr>
            <a:r>
              <a:rPr lang="ja-JP" altLang="en-US" dirty="0">
                <a:solidFill>
                  <a:schemeClr val="tx1"/>
                </a:solidFill>
              </a:rPr>
              <a:t>分割メモリ</a:t>
            </a:r>
            <a:r>
              <a:rPr lang="en-US" altLang="ja-JP" dirty="0">
                <a:solidFill>
                  <a:schemeClr val="tx1"/>
                </a:solidFill>
              </a:rPr>
              <a:t>VM</a:t>
            </a:r>
            <a:r>
              <a:rPr lang="ja-JP" altLang="en-US" dirty="0">
                <a:solidFill>
                  <a:schemeClr val="tx1"/>
                </a:solidFill>
              </a:rPr>
              <a:t>の柔軟で効率のよいチェックポイント・リストアを可能にする</a:t>
            </a:r>
            <a:r>
              <a:rPr lang="en-US" altLang="ja-JP" dirty="0">
                <a:solidFill>
                  <a:schemeClr val="tx1"/>
                </a:solidFill>
              </a:rPr>
              <a:t>D-CRES</a:t>
            </a:r>
            <a:r>
              <a:rPr lang="ja-JP" altLang="en-US" dirty="0">
                <a:solidFill>
                  <a:schemeClr val="tx1"/>
                </a:solidFill>
              </a:rPr>
              <a:t>を提案</a:t>
            </a:r>
            <a:endParaRPr lang="en-US" altLang="ja-JP" dirty="0">
              <a:solidFill>
                <a:schemeClr val="tx1"/>
              </a:solidFill>
            </a:endParaRPr>
          </a:p>
          <a:p>
            <a:pPr lvl="1">
              <a:lnSpc>
                <a:spcPct val="93000"/>
              </a:lnSpc>
            </a:pPr>
            <a:r>
              <a:rPr lang="ja-JP" altLang="en-US" dirty="0">
                <a:solidFill>
                  <a:schemeClr val="tx1"/>
                </a:solidFill>
              </a:rPr>
              <a:t>チェックポイントによるリモートページングを発生させずに</a:t>
            </a:r>
            <a:r>
              <a:rPr lang="en-US" altLang="ja-JP" dirty="0">
                <a:solidFill>
                  <a:schemeClr val="tx1"/>
                </a:solidFill>
              </a:rPr>
              <a:t>VM</a:t>
            </a:r>
            <a:r>
              <a:rPr lang="ja-JP" altLang="en-US" dirty="0">
                <a:solidFill>
                  <a:schemeClr val="tx1"/>
                </a:solidFill>
              </a:rPr>
              <a:t>のメモリを保存</a:t>
            </a:r>
            <a:endParaRPr lang="en-US" altLang="ja-JP" dirty="0">
              <a:solidFill>
                <a:schemeClr val="tx1"/>
              </a:solidFill>
            </a:endParaRPr>
          </a:p>
          <a:p>
            <a:pPr lvl="1">
              <a:lnSpc>
                <a:spcPct val="93000"/>
              </a:lnSpc>
            </a:pPr>
            <a:r>
              <a:rPr lang="ja-JP" altLang="en-US" dirty="0">
                <a:solidFill>
                  <a:schemeClr val="tx1"/>
                </a:solidFill>
              </a:rPr>
              <a:t>複数ホストを用いて分割メモリ</a:t>
            </a:r>
            <a:r>
              <a:rPr lang="en-US" altLang="ja-JP" dirty="0">
                <a:solidFill>
                  <a:schemeClr val="tx1"/>
                </a:solidFill>
              </a:rPr>
              <a:t>VM</a:t>
            </a:r>
            <a:r>
              <a:rPr lang="ja-JP" altLang="en-US" dirty="0">
                <a:solidFill>
                  <a:schemeClr val="tx1"/>
                </a:solidFill>
              </a:rPr>
              <a:t>として復元</a:t>
            </a:r>
            <a:endParaRPr lang="en-US" altLang="ja-JP" dirty="0">
              <a:solidFill>
                <a:schemeClr val="tx1"/>
              </a:solidFill>
            </a:endParaRPr>
          </a:p>
          <a:p>
            <a:pPr lvl="1">
              <a:lnSpc>
                <a:spcPct val="93000"/>
              </a:lnSpc>
            </a:pPr>
            <a:r>
              <a:rPr lang="ja-JP" altLang="en-US" dirty="0">
                <a:solidFill>
                  <a:schemeClr val="tx1"/>
                </a:solidFill>
              </a:rPr>
              <a:t>各ホストで並列にメモリを保存・復元</a:t>
            </a:r>
            <a:endParaRPr lang="en-US" altLang="ja-JP" dirty="0">
              <a:solidFill>
                <a:schemeClr val="tx1"/>
              </a:solidFill>
            </a:endParaRPr>
          </a:p>
          <a:p>
            <a:pPr lvl="1">
              <a:lnSpc>
                <a:spcPct val="93000"/>
              </a:lnSpc>
            </a:pPr>
            <a:r>
              <a:rPr lang="ja-JP" altLang="en-US" dirty="0">
                <a:solidFill>
                  <a:schemeClr val="tx1"/>
                </a:solidFill>
              </a:rPr>
              <a:t>従来手法より高速化できることを確認</a:t>
            </a:r>
            <a:endParaRPr lang="en-US" altLang="ja-JP" dirty="0">
              <a:solidFill>
                <a:schemeClr val="tx1"/>
              </a:solidFill>
            </a:endParaRPr>
          </a:p>
          <a:p>
            <a:pPr>
              <a:lnSpc>
                <a:spcPct val="93000"/>
              </a:lnSpc>
            </a:pPr>
            <a:r>
              <a:rPr lang="ja-JP" altLang="en-US" dirty="0">
                <a:solidFill>
                  <a:schemeClr val="tx1"/>
                </a:solidFill>
              </a:rPr>
              <a:t>今後の課題</a:t>
            </a:r>
            <a:endParaRPr lang="en-US" altLang="ja-JP" dirty="0">
              <a:solidFill>
                <a:schemeClr val="tx1"/>
              </a:solidFill>
            </a:endParaRPr>
          </a:p>
          <a:p>
            <a:pPr lvl="1">
              <a:lnSpc>
                <a:spcPct val="93000"/>
              </a:lnSpc>
            </a:pPr>
            <a:r>
              <a:rPr kumimoji="1" lang="ja-JP" altLang="en-US" dirty="0">
                <a:solidFill>
                  <a:schemeClr val="tx1"/>
                </a:solidFill>
              </a:rPr>
              <a:t>ライブチェックポイントの実装</a:t>
            </a:r>
            <a:endParaRPr kumimoji="1" lang="en-US" altLang="ja-JP" dirty="0">
              <a:solidFill>
                <a:schemeClr val="tx1"/>
              </a:solidFill>
            </a:endParaRPr>
          </a:p>
          <a:p>
            <a:pPr lvl="1">
              <a:lnSpc>
                <a:spcPct val="93000"/>
              </a:lnSpc>
            </a:pPr>
            <a:r>
              <a:rPr lang="ja-JP" altLang="en-US" dirty="0">
                <a:solidFill>
                  <a:schemeClr val="tx1"/>
                </a:solidFill>
              </a:rPr>
              <a:t>リストア時のメモリ再配置の実装</a:t>
            </a:r>
            <a:endParaRPr kumimoji="1" lang="en-US" altLang="ja-JP" dirty="0">
              <a:solidFill>
                <a:schemeClr val="tx1"/>
              </a:solidFill>
            </a:endParaRPr>
          </a:p>
          <a:p>
            <a:pPr lvl="1">
              <a:lnSpc>
                <a:spcPct val="93000"/>
              </a:lnSpc>
            </a:pPr>
            <a:r>
              <a:rPr lang="ja-JP" altLang="en-US" dirty="0">
                <a:solidFill>
                  <a:schemeClr val="tx1"/>
                </a:solidFill>
              </a:rPr>
              <a:t>メモリの差分チェックポイント</a:t>
            </a:r>
            <a:endParaRPr kumimoji="1" lang="ja-JP" altLang="en-US"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lang="ja-JP" altLang="en-US" smtClean="0"/>
              <a:pPr/>
              <a:t>26</a:t>
            </a:fld>
            <a:endParaRPr lang="ja-JP" altLang="en-US" dirty="0"/>
          </a:p>
        </p:txBody>
      </p:sp>
    </p:spTree>
    <p:extLst>
      <p:ext uri="{BB962C8B-B14F-4D97-AF65-F5344CB8AC3E}">
        <p14:creationId xmlns:p14="http://schemas.microsoft.com/office/powerpoint/2010/main" val="26763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5930" y="159328"/>
            <a:ext cx="8034593" cy="1212272"/>
          </a:xfrm>
        </p:spPr>
        <p:txBody>
          <a:bodyPr>
            <a:normAutofit/>
          </a:bodyPr>
          <a:lstStyle/>
          <a:p>
            <a:pPr algn="ctr"/>
            <a:r>
              <a:rPr kumimoji="1" lang="ja-JP" altLang="en-US" dirty="0"/>
              <a:t>分割マイグレーション</a:t>
            </a:r>
            <a:r>
              <a:rPr kumimoji="1" lang="en-US" altLang="ja-JP" dirty="0"/>
              <a:t> </a:t>
            </a:r>
            <a:br>
              <a:rPr kumimoji="1" lang="en-US" altLang="ja-JP" dirty="0"/>
            </a:br>
            <a:r>
              <a:rPr lang="en-US" altLang="ja-JP" sz="2400" dirty="0"/>
              <a:t>[</a:t>
            </a:r>
            <a:r>
              <a:rPr lang="en-US" altLang="ja-JP" sz="2400" dirty="0" err="1"/>
              <a:t>Suetake</a:t>
            </a:r>
            <a:r>
              <a:rPr lang="en-US" altLang="ja-JP" sz="2400" dirty="0">
                <a:solidFill>
                  <a:schemeClr val="tx1"/>
                </a:solidFill>
              </a:rPr>
              <a:t>+</a:t>
            </a:r>
            <a:r>
              <a:rPr lang="ja-JP" altLang="en-US" sz="2400" dirty="0"/>
              <a:t> </a:t>
            </a:r>
            <a:r>
              <a:rPr lang="en-US" altLang="ja-JP" sz="2400" dirty="0"/>
              <a:t>CLOUD</a:t>
            </a:r>
            <a:r>
              <a:rPr lang="en-US" altLang="ja-JP" sz="2400" dirty="0">
                <a:solidFill>
                  <a:schemeClr val="tx1"/>
                </a:solidFill>
              </a:rPr>
              <a:t>'</a:t>
            </a:r>
            <a:r>
              <a:rPr lang="en-US" altLang="ja-JP" sz="2400" dirty="0"/>
              <a:t>18]</a:t>
            </a:r>
            <a:endParaRPr lang="ja-JP" altLang="en-US" sz="2800" dirty="0">
              <a:solidFill>
                <a:schemeClr val="tx1"/>
              </a:solidFill>
            </a:endParaRPr>
          </a:p>
        </p:txBody>
      </p:sp>
      <p:sp>
        <p:nvSpPr>
          <p:cNvPr id="3" name="コンテンツ プレースホルダー 2"/>
          <p:cNvSpPr>
            <a:spLocks noGrp="1"/>
          </p:cNvSpPr>
          <p:nvPr>
            <p:ph idx="1"/>
          </p:nvPr>
        </p:nvSpPr>
        <p:spPr/>
        <p:txBody>
          <a:bodyPr/>
          <a:lstStyle/>
          <a:p>
            <a:r>
              <a:rPr lang="ja-JP" altLang="en-US" dirty="0">
                <a:solidFill>
                  <a:schemeClr val="tx1"/>
                </a:solidFill>
              </a:rPr>
              <a:t>従来は移送先ホストに十分な空きメモリが必要</a:t>
            </a:r>
            <a:endParaRPr lang="en-US" altLang="ja-JP" dirty="0">
              <a:solidFill>
                <a:schemeClr val="tx1"/>
              </a:solidFill>
            </a:endParaRPr>
          </a:p>
          <a:p>
            <a:pPr lvl="1"/>
            <a:r>
              <a:rPr lang="ja-JP" altLang="en-US" dirty="0">
                <a:solidFill>
                  <a:schemeClr val="tx1"/>
                </a:solidFill>
              </a:rPr>
              <a:t>そのようなホストを常に確保しておくのは避けたい</a:t>
            </a:r>
            <a:endParaRPr lang="en-US" altLang="ja-JP" dirty="0">
              <a:solidFill>
                <a:schemeClr val="tx1"/>
              </a:solidFill>
            </a:endParaRPr>
          </a:p>
          <a:p>
            <a:pPr lvl="1"/>
            <a:r>
              <a:rPr lang="ja-JP" altLang="en-US" dirty="0">
                <a:solidFill>
                  <a:schemeClr val="tx1"/>
                </a:solidFill>
              </a:rPr>
              <a:t>コストが増加し、運用の自由度が低下</a:t>
            </a:r>
            <a:endParaRPr lang="en-US" altLang="ja-JP" dirty="0">
              <a:solidFill>
                <a:schemeClr val="tx1"/>
              </a:solidFill>
            </a:endParaRPr>
          </a:p>
          <a:p>
            <a:r>
              <a:rPr lang="en-US" altLang="ja-JP" dirty="0">
                <a:solidFill>
                  <a:schemeClr val="tx1"/>
                </a:solidFill>
              </a:rPr>
              <a:t>VM</a:t>
            </a:r>
            <a:r>
              <a:rPr lang="ja-JP" altLang="en-US" dirty="0">
                <a:solidFill>
                  <a:schemeClr val="tx1"/>
                </a:solidFill>
              </a:rPr>
              <a:t>を分割して複数ホストに転送する手法が提案</a:t>
            </a:r>
            <a:endParaRPr lang="en-US" altLang="ja-JP" dirty="0">
              <a:solidFill>
                <a:schemeClr val="tx1"/>
              </a:solidFill>
            </a:endParaRPr>
          </a:p>
          <a:p>
            <a:pPr lvl="1"/>
            <a:r>
              <a:rPr lang="en-US" altLang="ja-JP" dirty="0">
                <a:solidFill>
                  <a:schemeClr val="tx1"/>
                </a:solidFill>
              </a:rPr>
              <a:t>VM</a:t>
            </a:r>
            <a:r>
              <a:rPr lang="ja-JP" altLang="en-US" dirty="0">
                <a:solidFill>
                  <a:schemeClr val="tx1"/>
                </a:solidFill>
              </a:rPr>
              <a:t>本体とアクセスされそうなメモリ：メインホストに転送</a:t>
            </a:r>
            <a:endParaRPr lang="en-US" altLang="ja-JP" dirty="0">
              <a:solidFill>
                <a:schemeClr val="tx1"/>
              </a:solidFill>
            </a:endParaRPr>
          </a:p>
          <a:p>
            <a:pPr lvl="1"/>
            <a:r>
              <a:rPr lang="ja-JP" altLang="en-US" dirty="0">
                <a:solidFill>
                  <a:schemeClr val="tx1"/>
                </a:solidFill>
              </a:rPr>
              <a:t>メインホストに入りきらないメモリ：サブホストに転送</a:t>
            </a:r>
            <a:endParaRPr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lang="ja-JP" altLang="en-US" smtClean="0"/>
              <a:pPr/>
              <a:t>3</a:t>
            </a:fld>
            <a:endParaRPr lang="ja-JP" altLang="en-US" dirty="0"/>
          </a:p>
        </p:txBody>
      </p:sp>
      <p:sp>
        <p:nvSpPr>
          <p:cNvPr id="15" name="角丸四角形 14"/>
          <p:cNvSpPr/>
          <p:nvPr/>
        </p:nvSpPr>
        <p:spPr>
          <a:xfrm>
            <a:off x="1256624" y="4906592"/>
            <a:ext cx="1641256"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17" name="テキスト ボックス 24"/>
          <p:cNvSpPr txBox="1"/>
          <p:nvPr/>
        </p:nvSpPr>
        <p:spPr>
          <a:xfrm>
            <a:off x="1351232" y="4536378"/>
            <a:ext cx="1447832" cy="369332"/>
          </a:xfrm>
          <a:prstGeom prst="rect">
            <a:avLst/>
          </a:prstGeom>
          <a:noFill/>
        </p:spPr>
        <p:txBody>
          <a:bodyPr wrap="none" rtlCol="0">
            <a:spAutoFit/>
          </a:bodyPr>
          <a:lstStyle/>
          <a:p>
            <a:r>
              <a:rPr lang="ja-JP" altLang="en-US" dirty="0">
                <a:latin typeface="MS PGothic" charset="-128"/>
                <a:ea typeface="MS PGothic" charset="-128"/>
                <a:cs typeface="MS PGothic" charset="-128"/>
              </a:rPr>
              <a:t>移送元ホスト</a:t>
            </a:r>
          </a:p>
        </p:txBody>
      </p:sp>
      <p:sp>
        <p:nvSpPr>
          <p:cNvPr id="20" name="角丸四角形 19"/>
          <p:cNvSpPr/>
          <p:nvPr/>
        </p:nvSpPr>
        <p:spPr>
          <a:xfrm>
            <a:off x="5073625" y="4906592"/>
            <a:ext cx="1698744"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21" name="テキスト ボックス 24"/>
          <p:cNvSpPr txBox="1"/>
          <p:nvPr/>
        </p:nvSpPr>
        <p:spPr>
          <a:xfrm>
            <a:off x="4931781" y="4535496"/>
            <a:ext cx="2004075" cy="369332"/>
          </a:xfrm>
          <a:prstGeom prst="rect">
            <a:avLst/>
          </a:prstGeom>
          <a:noFill/>
        </p:spPr>
        <p:txBody>
          <a:bodyPr wrap="none" rtlCol="0">
            <a:spAutoFit/>
          </a:bodyPr>
          <a:lstStyle/>
          <a:p>
            <a:r>
              <a:rPr lang="ja-JP" altLang="en-US" dirty="0">
                <a:latin typeface="MS PGothic" charset="-128"/>
                <a:ea typeface="MS PGothic" charset="-128"/>
                <a:cs typeface="MS PGothic" charset="-128"/>
              </a:rPr>
              <a:t>移送先メインホスト</a:t>
            </a:r>
          </a:p>
        </p:txBody>
      </p:sp>
      <p:sp>
        <p:nvSpPr>
          <p:cNvPr id="26" name="角丸四角形 25"/>
          <p:cNvSpPr/>
          <p:nvPr/>
        </p:nvSpPr>
        <p:spPr>
          <a:xfrm>
            <a:off x="7311853" y="4906592"/>
            <a:ext cx="1135132"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29" name="テキスト ボックス 24"/>
          <p:cNvSpPr txBox="1"/>
          <p:nvPr/>
        </p:nvSpPr>
        <p:spPr>
          <a:xfrm>
            <a:off x="6935856" y="4536378"/>
            <a:ext cx="1882247" cy="369332"/>
          </a:xfrm>
          <a:prstGeom prst="rect">
            <a:avLst/>
          </a:prstGeom>
          <a:noFill/>
        </p:spPr>
        <p:txBody>
          <a:bodyPr wrap="none" rtlCol="0">
            <a:spAutoFit/>
          </a:bodyPr>
          <a:lstStyle/>
          <a:p>
            <a:r>
              <a:rPr lang="ja-JP" altLang="en-US" dirty="0">
                <a:latin typeface="MS PGothic" charset="-128"/>
                <a:ea typeface="MS PGothic" charset="-128"/>
                <a:cs typeface="MS PGothic" charset="-128"/>
              </a:rPr>
              <a:t>移送先サブホスト</a:t>
            </a:r>
          </a:p>
        </p:txBody>
      </p:sp>
      <p:sp>
        <p:nvSpPr>
          <p:cNvPr id="34" name="正方形/長方形 33"/>
          <p:cNvSpPr/>
          <p:nvPr/>
        </p:nvSpPr>
        <p:spPr>
          <a:xfrm>
            <a:off x="5430776" y="5414773"/>
            <a:ext cx="989469"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35" name="正方形/長方形 34"/>
          <p:cNvSpPr/>
          <p:nvPr/>
        </p:nvSpPr>
        <p:spPr>
          <a:xfrm>
            <a:off x="7485416" y="5414773"/>
            <a:ext cx="745585"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40" name="右矢印 38"/>
          <p:cNvSpPr/>
          <p:nvPr/>
        </p:nvSpPr>
        <p:spPr>
          <a:xfrm>
            <a:off x="3040145" y="5297904"/>
            <a:ext cx="1906028" cy="498916"/>
          </a:xfrm>
          <a:prstGeom prst="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4" name="正方形/長方形 43"/>
          <p:cNvSpPr/>
          <p:nvPr/>
        </p:nvSpPr>
        <p:spPr>
          <a:xfrm>
            <a:off x="1359772" y="5391499"/>
            <a:ext cx="1397089" cy="726484"/>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19" name="TextBox 6">
            <a:extLst>
              <a:ext uri="{FF2B5EF4-FFF2-40B4-BE49-F238E27FC236}">
                <a16:creationId xmlns:a16="http://schemas.microsoft.com/office/drawing/2014/main" xmlns="" id="{283002BA-E3AD-CF47-8BCC-31B617A12B51}"/>
              </a:ext>
            </a:extLst>
          </p:cNvPr>
          <p:cNvSpPr txBox="1"/>
          <p:nvPr/>
        </p:nvSpPr>
        <p:spPr>
          <a:xfrm>
            <a:off x="3043090" y="4999215"/>
            <a:ext cx="1771639" cy="369332"/>
          </a:xfrm>
          <a:prstGeom prst="rect">
            <a:avLst/>
          </a:prstGeom>
          <a:noFill/>
        </p:spPr>
        <p:txBody>
          <a:bodyPr wrap="none" rtlCol="0">
            <a:spAutoFit/>
          </a:bodyPr>
          <a:lstStyle/>
          <a:p>
            <a:pPr algn="ctr"/>
            <a:r>
              <a:rPr lang="ja-JP" altLang="en-US" dirty="0">
                <a:latin typeface="MS PGothic" panose="020B0600070205080204" pitchFamily="34" charset="-128"/>
                <a:ea typeface="MS PGothic" panose="020B0600070205080204" pitchFamily="34" charset="-128"/>
              </a:rPr>
              <a:t>マイグレーション</a:t>
            </a:r>
            <a:endParaRPr lang="en-US" dirty="0">
              <a:latin typeface="MS PGothic" panose="020B0600070205080204" pitchFamily="34" charset="-128"/>
              <a:ea typeface="MS PGothic" panose="020B0600070205080204" pitchFamily="34" charset="-128"/>
            </a:endParaRPr>
          </a:p>
        </p:txBody>
      </p:sp>
      <p:sp>
        <p:nvSpPr>
          <p:cNvPr id="22" name="正方形/長方形 21"/>
          <p:cNvSpPr/>
          <p:nvPr/>
        </p:nvSpPr>
        <p:spPr>
          <a:xfrm>
            <a:off x="1359772" y="5026049"/>
            <a:ext cx="975465"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a:t>
            </a:r>
            <a:r>
              <a:rPr kumimoji="1" lang="ja-JP" altLang="en-US">
                <a:solidFill>
                  <a:schemeClr val="tx1"/>
                </a:solidFill>
                <a:latin typeface="MS PGothic" charset="-128"/>
                <a:ea typeface="MS PGothic" charset="-128"/>
                <a:cs typeface="MS PGothic" charset="-128"/>
              </a:rPr>
              <a:t>本体</a:t>
            </a:r>
            <a:endParaRPr kumimoji="1" lang="ja-JP" altLang="en-US" dirty="0">
              <a:solidFill>
                <a:schemeClr val="tx1"/>
              </a:solidFill>
              <a:latin typeface="MS PGothic" charset="-128"/>
              <a:ea typeface="MS PGothic" charset="-128"/>
              <a:cs typeface="MS PGothic" charset="-128"/>
            </a:endParaRPr>
          </a:p>
        </p:txBody>
      </p:sp>
      <p:sp>
        <p:nvSpPr>
          <p:cNvPr id="24" name="正方形/長方形 23"/>
          <p:cNvSpPr/>
          <p:nvPr/>
        </p:nvSpPr>
        <p:spPr>
          <a:xfrm>
            <a:off x="5450162" y="5027134"/>
            <a:ext cx="970084"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a:t>
            </a:r>
            <a:r>
              <a:rPr kumimoji="1" lang="ja-JP" altLang="en-US" dirty="0">
                <a:solidFill>
                  <a:schemeClr val="tx1"/>
                </a:solidFill>
                <a:latin typeface="MS PGothic" charset="-128"/>
                <a:ea typeface="MS PGothic" charset="-128"/>
                <a:cs typeface="MS PGothic" charset="-128"/>
              </a:rPr>
              <a:t>本体</a:t>
            </a:r>
          </a:p>
        </p:txBody>
      </p:sp>
    </p:spTree>
    <p:extLst>
      <p:ext uri="{BB962C8B-B14F-4D97-AF65-F5344CB8AC3E}">
        <p14:creationId xmlns:p14="http://schemas.microsoft.com/office/powerpoint/2010/main" val="992513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4"/>
                                        </p:tgtEl>
                                      </p:cBhvr>
                                    </p:animEffect>
                                    <p:set>
                                      <p:cBhvr>
                                        <p:cTn id="7" dur="1" fill="hold">
                                          <p:stCondLst>
                                            <p:cond delay="499"/>
                                          </p:stCondLst>
                                        </p:cTn>
                                        <p:tgtEl>
                                          <p:spTgt spid="44"/>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22"/>
                                        </p:tgtEl>
                                      </p:cBhvr>
                                    </p:animEffect>
                                    <p:set>
                                      <p:cBhvr>
                                        <p:cTn id="10" dur="1" fill="hold">
                                          <p:stCondLst>
                                            <p:cond delay="499"/>
                                          </p:stCondLst>
                                        </p:cTn>
                                        <p:tgtEl>
                                          <p:spTgt spid="22"/>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500"/>
                                        <p:tgtEl>
                                          <p:spTgt spid="2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4"/>
                                        </p:tgtEl>
                                        <p:attrNameLst>
                                          <p:attrName>style.visibility</p:attrName>
                                        </p:attrNameLst>
                                      </p:cBhvr>
                                      <p:to>
                                        <p:strVal val="visible"/>
                                      </p:to>
                                    </p:set>
                                    <p:animEffect transition="in" filter="fade">
                                      <p:cBhvr>
                                        <p:cTn id="18" dur="500"/>
                                        <p:tgtEl>
                                          <p:spTgt spid="34"/>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fade">
                                      <p:cBhvr>
                                        <p:cTn id="21"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44" grpId="0" animBg="1"/>
      <p:bldP spid="22" grpId="0" animBg="1"/>
      <p:bldP spid="2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dirty="0">
                <a:solidFill>
                  <a:schemeClr val="tx1"/>
                </a:solidFill>
              </a:rPr>
              <a:t>分割メモリ</a:t>
            </a:r>
            <a:r>
              <a:rPr kumimoji="1" lang="en-US" altLang="ja-JP" dirty="0">
                <a:solidFill>
                  <a:schemeClr val="tx1"/>
                </a:solidFill>
              </a:rPr>
              <a:t>VM</a:t>
            </a:r>
            <a:endParaRPr kumimoji="1" lang="ja-JP" altLang="en-US" dirty="0">
              <a:solidFill>
                <a:schemeClr val="tx1"/>
              </a:solidFill>
            </a:endParaRPr>
          </a:p>
        </p:txBody>
      </p:sp>
      <p:sp>
        <p:nvSpPr>
          <p:cNvPr id="3" name="Content Placeholder 2"/>
          <p:cNvSpPr>
            <a:spLocks noGrp="1"/>
          </p:cNvSpPr>
          <p:nvPr>
            <p:ph idx="1"/>
          </p:nvPr>
        </p:nvSpPr>
        <p:spPr>
          <a:xfrm>
            <a:off x="856802" y="1371600"/>
            <a:ext cx="7875637" cy="4813300"/>
          </a:xfrm>
        </p:spPr>
        <p:txBody>
          <a:bodyPr/>
          <a:lstStyle/>
          <a:p>
            <a:r>
              <a:rPr lang="ja-JP" altLang="en-US" dirty="0">
                <a:solidFill>
                  <a:schemeClr val="tx1"/>
                </a:solidFill>
              </a:rPr>
              <a:t>マイグレーション後に複数ホストにまたがって動作する</a:t>
            </a:r>
            <a:r>
              <a:rPr lang="en-US" altLang="ja-JP" dirty="0">
                <a:solidFill>
                  <a:schemeClr val="tx1"/>
                </a:solidFill>
              </a:rPr>
              <a:t>VM</a:t>
            </a:r>
          </a:p>
          <a:p>
            <a:pPr lvl="1"/>
            <a:r>
              <a:rPr lang="ja-JP" altLang="en-US" dirty="0">
                <a:solidFill>
                  <a:schemeClr val="tx1"/>
                </a:solidFill>
              </a:rPr>
              <a:t>メインホスト上</a:t>
            </a:r>
            <a:r>
              <a:rPr lang="ja-JP" altLang="en-US">
                <a:solidFill>
                  <a:schemeClr val="tx1"/>
                </a:solidFill>
              </a:rPr>
              <a:t>で</a:t>
            </a:r>
            <a:r>
              <a:rPr lang="en-US" altLang="ja-JP" dirty="0">
                <a:solidFill>
                  <a:schemeClr val="tx1"/>
                </a:solidFill>
              </a:rPr>
              <a:t>VM</a:t>
            </a:r>
            <a:r>
              <a:rPr lang="ja-JP" altLang="en-US">
                <a:solidFill>
                  <a:schemeClr val="tx1"/>
                </a:solidFill>
              </a:rPr>
              <a:t>が</a:t>
            </a:r>
            <a:r>
              <a:rPr lang="ja-JP" altLang="en-US" dirty="0">
                <a:solidFill>
                  <a:schemeClr val="tx1"/>
                </a:solidFill>
              </a:rPr>
              <a:t>動作し、サブホストはメインホストにメモリを提供</a:t>
            </a:r>
            <a:endParaRPr lang="en-US" altLang="ja-JP" dirty="0">
              <a:solidFill>
                <a:schemeClr val="tx1"/>
              </a:solidFill>
            </a:endParaRPr>
          </a:p>
          <a:p>
            <a:pPr lvl="1"/>
            <a:r>
              <a:rPr lang="ja-JP" altLang="en-US" dirty="0">
                <a:solidFill>
                  <a:schemeClr val="tx1"/>
                </a:solidFill>
              </a:rPr>
              <a:t>ホスト間でリモートページングを行いながら動作</a:t>
            </a:r>
            <a:endParaRPr lang="en-US" altLang="ja-JP" dirty="0">
              <a:solidFill>
                <a:schemeClr val="tx1"/>
              </a:solidFill>
            </a:endParaRPr>
          </a:p>
          <a:p>
            <a:pPr lvl="2"/>
            <a:r>
              <a:rPr lang="ja-JP" altLang="en-US" dirty="0">
                <a:solidFill>
                  <a:schemeClr val="tx1"/>
                </a:solidFill>
              </a:rPr>
              <a:t>メインホストは必要なメモリをサブホストからページイン</a:t>
            </a:r>
            <a:endParaRPr lang="en-US" altLang="ja-JP" dirty="0">
              <a:solidFill>
                <a:schemeClr val="tx1"/>
              </a:solidFill>
            </a:endParaRPr>
          </a:p>
          <a:p>
            <a:pPr lvl="2"/>
            <a:r>
              <a:rPr lang="ja-JP" altLang="en-US" dirty="0">
                <a:solidFill>
                  <a:schemeClr val="tx1"/>
                </a:solidFill>
              </a:rPr>
              <a:t>不要なメモリをサブホストにページアウト</a:t>
            </a:r>
            <a:endParaRPr lang="en-US" altLang="ja-JP" dirty="0">
              <a:solidFill>
                <a:schemeClr val="tx1"/>
              </a:solidFill>
            </a:endParaRPr>
          </a:p>
        </p:txBody>
      </p:sp>
      <p:sp>
        <p:nvSpPr>
          <p:cNvPr id="4" name="Slide Number Placeholder 3"/>
          <p:cNvSpPr>
            <a:spLocks noGrp="1"/>
          </p:cNvSpPr>
          <p:nvPr>
            <p:ph type="sldNum" sz="quarter" idx="12"/>
          </p:nvPr>
        </p:nvSpPr>
        <p:spPr/>
        <p:txBody>
          <a:bodyPr/>
          <a:lstStyle/>
          <a:p>
            <a:fld id="{470CF53E-3DF7-45F1-A7BE-6F804033A15D}" type="slidenum">
              <a:rPr lang="ja-JP" altLang="en-US" smtClean="0"/>
              <a:pPr/>
              <a:t>4</a:t>
            </a:fld>
            <a:endParaRPr lang="ja-JP" altLang="en-US" dirty="0"/>
          </a:p>
        </p:txBody>
      </p:sp>
      <p:sp>
        <p:nvSpPr>
          <p:cNvPr id="30" name="角丸四角形 29"/>
          <p:cNvSpPr/>
          <p:nvPr/>
        </p:nvSpPr>
        <p:spPr>
          <a:xfrm>
            <a:off x="1805448" y="4899289"/>
            <a:ext cx="2096741" cy="1377676"/>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31" name="テキスト ボックス 24"/>
          <p:cNvSpPr txBox="1"/>
          <p:nvPr/>
        </p:nvSpPr>
        <p:spPr>
          <a:xfrm>
            <a:off x="2198029" y="4529957"/>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メインホスト</a:t>
            </a:r>
          </a:p>
        </p:txBody>
      </p:sp>
      <p:sp>
        <p:nvSpPr>
          <p:cNvPr id="34" name="角丸四角形 33"/>
          <p:cNvSpPr/>
          <p:nvPr/>
        </p:nvSpPr>
        <p:spPr>
          <a:xfrm>
            <a:off x="6030298" y="4898396"/>
            <a:ext cx="1579689" cy="1379462"/>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35" name="テキスト ボックス 24"/>
          <p:cNvSpPr txBox="1"/>
          <p:nvPr/>
        </p:nvSpPr>
        <p:spPr>
          <a:xfrm>
            <a:off x="6225267" y="4529063"/>
            <a:ext cx="1189749"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サブホスト</a:t>
            </a:r>
          </a:p>
        </p:txBody>
      </p:sp>
      <p:sp>
        <p:nvSpPr>
          <p:cNvPr id="37" name="正方形/長方形 36"/>
          <p:cNvSpPr/>
          <p:nvPr/>
        </p:nvSpPr>
        <p:spPr>
          <a:xfrm>
            <a:off x="1938672" y="5389524"/>
            <a:ext cx="1398303" cy="78628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41" name="右矢印 38"/>
          <p:cNvSpPr/>
          <p:nvPr/>
        </p:nvSpPr>
        <p:spPr>
          <a:xfrm rot="10800000">
            <a:off x="3728783" y="5204575"/>
            <a:ext cx="2392320" cy="568379"/>
          </a:xfrm>
          <a:prstGeom prst="rightArrow">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44" name="右矢印 38"/>
          <p:cNvSpPr/>
          <p:nvPr/>
        </p:nvSpPr>
        <p:spPr>
          <a:xfrm rot="10800000" flipH="1">
            <a:off x="3774616" y="5644184"/>
            <a:ext cx="2346487" cy="568379"/>
          </a:xfrm>
          <a:prstGeom prs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18" name="TextBox 17">
            <a:extLst>
              <a:ext uri="{FF2B5EF4-FFF2-40B4-BE49-F238E27FC236}">
                <a16:creationId xmlns:a16="http://schemas.microsoft.com/office/drawing/2014/main" xmlns="" id="{491B9851-658D-5C4A-ABC5-681C4B892ABF}"/>
              </a:ext>
            </a:extLst>
          </p:cNvPr>
          <p:cNvSpPr txBox="1"/>
          <p:nvPr/>
        </p:nvSpPr>
        <p:spPr>
          <a:xfrm>
            <a:off x="4349262" y="4924812"/>
            <a:ext cx="1220206" cy="369332"/>
          </a:xfrm>
          <a:prstGeom prst="rect">
            <a:avLst/>
          </a:prstGeom>
          <a:noFill/>
        </p:spPr>
        <p:txBody>
          <a:bodyPr wrap="none" rtlCol="0">
            <a:spAutoFit/>
          </a:bodyPr>
          <a:lstStyle/>
          <a:p>
            <a:r>
              <a:rPr lang="ja-JP" altLang="en-US" dirty="0">
                <a:latin typeface="MS PGothic" panose="020B0600070205080204" pitchFamily="34" charset="-128"/>
                <a:ea typeface="MS PGothic" panose="020B0600070205080204" pitchFamily="34" charset="-128"/>
              </a:rPr>
              <a:t>ページイン</a:t>
            </a:r>
            <a:endParaRPr lang="en-US" dirty="0">
              <a:latin typeface="MS PGothic" panose="020B0600070205080204" pitchFamily="34" charset="-128"/>
              <a:ea typeface="MS PGothic" panose="020B0600070205080204" pitchFamily="34" charset="-128"/>
            </a:endParaRPr>
          </a:p>
        </p:txBody>
      </p:sp>
      <p:sp>
        <p:nvSpPr>
          <p:cNvPr id="19" name="TextBox 18">
            <a:extLst>
              <a:ext uri="{FF2B5EF4-FFF2-40B4-BE49-F238E27FC236}">
                <a16:creationId xmlns:a16="http://schemas.microsoft.com/office/drawing/2014/main" xmlns="" id="{F13CABE7-A982-0F48-A727-22430537F638}"/>
              </a:ext>
            </a:extLst>
          </p:cNvPr>
          <p:cNvSpPr txBox="1"/>
          <p:nvPr/>
        </p:nvSpPr>
        <p:spPr>
          <a:xfrm>
            <a:off x="4231256" y="6084054"/>
            <a:ext cx="1404552" cy="369332"/>
          </a:xfrm>
          <a:prstGeom prst="rect">
            <a:avLst/>
          </a:prstGeom>
          <a:noFill/>
        </p:spPr>
        <p:txBody>
          <a:bodyPr wrap="none" rtlCol="0">
            <a:spAutoFit/>
          </a:bodyPr>
          <a:lstStyle/>
          <a:p>
            <a:r>
              <a:rPr lang="ja-JP" altLang="en-US" dirty="0">
                <a:latin typeface="MS PGothic" panose="020B0600070205080204" pitchFamily="34" charset="-128"/>
                <a:ea typeface="MS PGothic" panose="020B0600070205080204" pitchFamily="34" charset="-128"/>
              </a:rPr>
              <a:t>ページアウト</a:t>
            </a:r>
            <a:endParaRPr lang="en-US" dirty="0">
              <a:latin typeface="MS PGothic" panose="020B0600070205080204" pitchFamily="34" charset="-128"/>
              <a:ea typeface="MS PGothic" panose="020B0600070205080204" pitchFamily="34" charset="-128"/>
            </a:endParaRPr>
          </a:p>
        </p:txBody>
      </p:sp>
      <p:sp>
        <p:nvSpPr>
          <p:cNvPr id="24" name="正方形/長方形 23"/>
          <p:cNvSpPr/>
          <p:nvPr/>
        </p:nvSpPr>
        <p:spPr>
          <a:xfrm>
            <a:off x="6442860" y="5404695"/>
            <a:ext cx="745585"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21" name="1 つの角を切り取った四角形 39">
            <a:extLst>
              <a:ext uri="{FF2B5EF4-FFF2-40B4-BE49-F238E27FC236}">
                <a16:creationId xmlns:a16="http://schemas.microsoft.com/office/drawing/2014/main" xmlns="" id="{24912F15-529C-8642-9201-BA20F9CECDB5}"/>
              </a:ext>
            </a:extLst>
          </p:cNvPr>
          <p:cNvSpPr/>
          <p:nvPr/>
        </p:nvSpPr>
        <p:spPr>
          <a:xfrm>
            <a:off x="6230350" y="5290969"/>
            <a:ext cx="327679" cy="395593"/>
          </a:xfrm>
          <a:prstGeom prst="snip1Rect">
            <a:avLst/>
          </a:prstGeom>
          <a:solidFill>
            <a:schemeClr val="accent5">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25" name="正方形/長方形 24"/>
          <p:cNvSpPr/>
          <p:nvPr/>
        </p:nvSpPr>
        <p:spPr>
          <a:xfrm>
            <a:off x="1938672" y="5015192"/>
            <a:ext cx="1013046"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a:t>
            </a:r>
            <a:r>
              <a:rPr kumimoji="1" lang="ja-JP" altLang="en-US" dirty="0">
                <a:solidFill>
                  <a:schemeClr val="tx1"/>
                </a:solidFill>
                <a:latin typeface="MS PGothic" charset="-128"/>
                <a:ea typeface="MS PGothic" charset="-128"/>
                <a:cs typeface="MS PGothic" charset="-128"/>
              </a:rPr>
              <a:t>本体</a:t>
            </a:r>
          </a:p>
        </p:txBody>
      </p:sp>
      <p:sp>
        <p:nvSpPr>
          <p:cNvPr id="20" name="1 つの角を切り取った四角形 38">
            <a:extLst>
              <a:ext uri="{FF2B5EF4-FFF2-40B4-BE49-F238E27FC236}">
                <a16:creationId xmlns:a16="http://schemas.microsoft.com/office/drawing/2014/main" xmlns="" id="{D614B31B-1F38-8F44-A1F1-D41FF5A489C8}"/>
              </a:ext>
            </a:extLst>
          </p:cNvPr>
          <p:cNvSpPr/>
          <p:nvPr/>
        </p:nvSpPr>
        <p:spPr>
          <a:xfrm>
            <a:off x="3106986" y="5752863"/>
            <a:ext cx="327679" cy="395593"/>
          </a:xfrm>
          <a:prstGeom prst="snip1Rect">
            <a:avLst/>
          </a:prstGeom>
          <a:solidFill>
            <a:schemeClr val="accent6">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137050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4.44444E-6 -1.48148E-6 L -0.34254 0.00533 " pathEditMode="relative" rAng="0" ptsTypes="AA">
                                      <p:cBhvr>
                                        <p:cTn id="6" dur="2000" fill="hold"/>
                                        <p:tgtEl>
                                          <p:spTgt spid="21"/>
                                        </p:tgtEl>
                                        <p:attrNameLst>
                                          <p:attrName>ppt_x</p:attrName>
                                          <p:attrName>ppt_y</p:attrName>
                                        </p:attrNameLst>
                                      </p:cBhvr>
                                      <p:rCtr x="-17135" y="255"/>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1.11111E-6 -2.59259E-6 L 0.34167 -0.00324 " pathEditMode="relative" rAng="0" ptsTypes="AA">
                                      <p:cBhvr>
                                        <p:cTn id="10" dur="2000" fill="hold"/>
                                        <p:tgtEl>
                                          <p:spTgt spid="20"/>
                                        </p:tgtEl>
                                        <p:attrNameLst>
                                          <p:attrName>ppt_x</p:attrName>
                                          <p:attrName>ppt_y</p:attrName>
                                        </p:attrNameLst>
                                      </p:cBhvr>
                                      <p:rCtr x="17083" y="-16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solidFill>
                  <a:schemeClr val="tx1"/>
                </a:solidFill>
              </a:rPr>
              <a:t>障害対策</a:t>
            </a:r>
            <a:endParaRPr kumimoji="1" lang="ja-JP" altLang="en-US" dirty="0">
              <a:solidFill>
                <a:schemeClr val="tx1"/>
              </a:solidFill>
            </a:endParaRPr>
          </a:p>
        </p:txBody>
      </p:sp>
      <p:sp>
        <p:nvSpPr>
          <p:cNvPr id="3" name="コンテンツ プレースホルダー 2"/>
          <p:cNvSpPr>
            <a:spLocks noGrp="1"/>
          </p:cNvSpPr>
          <p:nvPr>
            <p:ph idx="1"/>
          </p:nvPr>
        </p:nvSpPr>
        <p:spPr/>
        <p:txBody>
          <a:bodyPr/>
          <a:lstStyle/>
          <a:p>
            <a:r>
              <a:rPr lang="ja-JP" altLang="en-US" dirty="0">
                <a:solidFill>
                  <a:schemeClr val="tx1"/>
                </a:solidFill>
              </a:rPr>
              <a:t>分割メモリ</a:t>
            </a:r>
            <a:r>
              <a:rPr lang="en-US" altLang="ja-JP" dirty="0">
                <a:solidFill>
                  <a:schemeClr val="tx1"/>
                </a:solidFill>
              </a:rPr>
              <a:t>VM</a:t>
            </a:r>
            <a:r>
              <a:rPr lang="ja-JP" altLang="en-US" dirty="0">
                <a:solidFill>
                  <a:schemeClr val="tx1"/>
                </a:solidFill>
              </a:rPr>
              <a:t>は従来の</a:t>
            </a:r>
            <a:r>
              <a:rPr lang="en-US" altLang="ja-JP" dirty="0">
                <a:solidFill>
                  <a:schemeClr val="tx1"/>
                </a:solidFill>
              </a:rPr>
              <a:t>VM</a:t>
            </a:r>
            <a:r>
              <a:rPr lang="ja-JP" altLang="en-US" dirty="0">
                <a:solidFill>
                  <a:schemeClr val="tx1"/>
                </a:solidFill>
              </a:rPr>
              <a:t>よりもホストやネットワークの障害の影響を受けやすい</a:t>
            </a:r>
            <a:endParaRPr lang="en-US" altLang="ja-JP" dirty="0">
              <a:solidFill>
                <a:schemeClr val="tx1"/>
              </a:solidFill>
            </a:endParaRPr>
          </a:p>
          <a:p>
            <a:pPr lvl="1"/>
            <a:r>
              <a:rPr lang="ja-JP" altLang="en-US" dirty="0">
                <a:solidFill>
                  <a:schemeClr val="tx1"/>
                </a:solidFill>
              </a:rPr>
              <a:t>一部のホストで障害が発生しただけで</a:t>
            </a:r>
            <a:r>
              <a:rPr lang="en-US" altLang="ja-JP" dirty="0">
                <a:solidFill>
                  <a:schemeClr val="tx1"/>
                </a:solidFill>
              </a:rPr>
              <a:t>VM</a:t>
            </a:r>
            <a:r>
              <a:rPr lang="ja-JP" altLang="en-US" dirty="0">
                <a:solidFill>
                  <a:schemeClr val="tx1"/>
                </a:solidFill>
              </a:rPr>
              <a:t>全体が停止</a:t>
            </a:r>
            <a:endParaRPr lang="en-US" altLang="ja-JP" dirty="0">
              <a:solidFill>
                <a:schemeClr val="tx1"/>
              </a:solidFill>
            </a:endParaRPr>
          </a:p>
          <a:p>
            <a:r>
              <a:rPr lang="ja-JP" altLang="en-US" dirty="0">
                <a:solidFill>
                  <a:schemeClr val="tx1"/>
                </a:solidFill>
              </a:rPr>
              <a:t>従来の</a:t>
            </a:r>
            <a:r>
              <a:rPr lang="en-US" altLang="ja-JP" dirty="0">
                <a:solidFill>
                  <a:schemeClr val="tx1"/>
                </a:solidFill>
              </a:rPr>
              <a:t>VM</a:t>
            </a:r>
            <a:r>
              <a:rPr lang="ja-JP" altLang="en-US" dirty="0">
                <a:solidFill>
                  <a:schemeClr val="tx1"/>
                </a:solidFill>
              </a:rPr>
              <a:t>ではチェックポイント・リストアを活用</a:t>
            </a:r>
            <a:endParaRPr lang="en-US" altLang="ja-JP" dirty="0">
              <a:solidFill>
                <a:schemeClr val="tx1"/>
              </a:solidFill>
            </a:endParaRPr>
          </a:p>
          <a:p>
            <a:pPr lvl="1"/>
            <a:r>
              <a:rPr lang="ja-JP" altLang="en-US" dirty="0">
                <a:solidFill>
                  <a:schemeClr val="tx1"/>
                </a:solidFill>
              </a:rPr>
              <a:t>定期的に</a:t>
            </a:r>
            <a:r>
              <a:rPr lang="en-US" altLang="ja-JP" dirty="0">
                <a:solidFill>
                  <a:schemeClr val="tx1"/>
                </a:solidFill>
              </a:rPr>
              <a:t>VM</a:t>
            </a:r>
            <a:r>
              <a:rPr lang="ja-JP" altLang="en-US" dirty="0">
                <a:solidFill>
                  <a:schemeClr val="tx1"/>
                </a:solidFill>
              </a:rPr>
              <a:t>の状態をディスクに保存</a:t>
            </a:r>
            <a:endParaRPr lang="en-US" altLang="ja-JP" dirty="0">
              <a:solidFill>
                <a:schemeClr val="tx1"/>
              </a:solidFill>
            </a:endParaRPr>
          </a:p>
          <a:p>
            <a:pPr lvl="1"/>
            <a:r>
              <a:rPr lang="ja-JP" altLang="en-US" dirty="0">
                <a:solidFill>
                  <a:schemeClr val="tx1"/>
                </a:solidFill>
              </a:rPr>
              <a:t>障害発生時には最新のチェックポイントから</a:t>
            </a:r>
            <a:r>
              <a:rPr lang="en-US" altLang="ja-JP" dirty="0">
                <a:solidFill>
                  <a:schemeClr val="tx1"/>
                </a:solidFill>
              </a:rPr>
              <a:t>VM</a:t>
            </a:r>
            <a:r>
              <a:rPr lang="ja-JP" altLang="en-US" dirty="0">
                <a:solidFill>
                  <a:schemeClr val="tx1"/>
                </a:solidFill>
              </a:rPr>
              <a:t>を復旧</a:t>
            </a:r>
            <a:endParaRPr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lang="ja-JP" altLang="en-US" smtClean="0"/>
              <a:pPr/>
              <a:t>5</a:t>
            </a:fld>
            <a:endParaRPr lang="ja-JP" altLang="en-US" dirty="0"/>
          </a:p>
        </p:txBody>
      </p:sp>
      <p:sp>
        <p:nvSpPr>
          <p:cNvPr id="22" name="円柱 4">
            <a:extLst>
              <a:ext uri="{FF2B5EF4-FFF2-40B4-BE49-F238E27FC236}">
                <a16:creationId xmlns:a16="http://schemas.microsoft.com/office/drawing/2014/main" xmlns="" id="{D9160D8B-83B4-4646-83C7-61415F03D789}"/>
              </a:ext>
            </a:extLst>
          </p:cNvPr>
          <p:cNvSpPr/>
          <p:nvPr/>
        </p:nvSpPr>
        <p:spPr>
          <a:xfrm>
            <a:off x="2495206" y="6016110"/>
            <a:ext cx="1006050" cy="658348"/>
          </a:xfrm>
          <a:prstGeom prst="can">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ディスク</a:t>
            </a:r>
          </a:p>
        </p:txBody>
      </p:sp>
      <p:sp>
        <p:nvSpPr>
          <p:cNvPr id="23" name="TextBox 8">
            <a:extLst>
              <a:ext uri="{FF2B5EF4-FFF2-40B4-BE49-F238E27FC236}">
                <a16:creationId xmlns:a16="http://schemas.microsoft.com/office/drawing/2014/main" xmlns="" id="{6D27F7D8-98E6-6340-93DE-EEDA6BC36D2C}"/>
              </a:ext>
            </a:extLst>
          </p:cNvPr>
          <p:cNvSpPr txBox="1"/>
          <p:nvPr/>
        </p:nvSpPr>
        <p:spPr>
          <a:xfrm>
            <a:off x="3098804" y="4678228"/>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24" name="角丸四角形 15">
            <a:extLst>
              <a:ext uri="{FF2B5EF4-FFF2-40B4-BE49-F238E27FC236}">
                <a16:creationId xmlns:a16="http://schemas.microsoft.com/office/drawing/2014/main" xmlns="" id="{21998E9A-DF72-F848-827F-9BDE01A004C9}"/>
              </a:ext>
            </a:extLst>
          </p:cNvPr>
          <p:cNvSpPr/>
          <p:nvPr/>
        </p:nvSpPr>
        <p:spPr>
          <a:xfrm>
            <a:off x="4198412" y="4614027"/>
            <a:ext cx="2096741" cy="1377676"/>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28" name="テキスト ボックス 24">
            <a:extLst>
              <a:ext uri="{FF2B5EF4-FFF2-40B4-BE49-F238E27FC236}">
                <a16:creationId xmlns:a16="http://schemas.microsoft.com/office/drawing/2014/main" xmlns="" id="{53C9AAE8-0976-C64B-8DCF-7B8106550503}"/>
              </a:ext>
            </a:extLst>
          </p:cNvPr>
          <p:cNvSpPr txBox="1"/>
          <p:nvPr/>
        </p:nvSpPr>
        <p:spPr>
          <a:xfrm>
            <a:off x="4874045" y="4244695"/>
            <a:ext cx="755335" cy="369332"/>
          </a:xfrm>
          <a:prstGeom prst="rect">
            <a:avLst/>
          </a:prstGeom>
          <a:noFill/>
        </p:spPr>
        <p:txBody>
          <a:bodyPr wrap="none" rtlCol="0">
            <a:spAutoFit/>
          </a:bodyPr>
          <a:lstStyle/>
          <a:p>
            <a:r>
              <a:rPr lang="ja-JP" altLang="en-US">
                <a:latin typeface="MS PGothic" charset="-128"/>
                <a:ea typeface="MS PGothic" charset="-128"/>
                <a:cs typeface="MS PGothic" charset="-128"/>
              </a:rPr>
              <a:t>ホスト</a:t>
            </a:r>
            <a:endParaRPr lang="ja-JP" altLang="en-US" dirty="0">
              <a:latin typeface="MS PGothic" charset="-128"/>
              <a:ea typeface="MS PGothic" charset="-128"/>
              <a:cs typeface="MS PGothic" charset="-128"/>
            </a:endParaRPr>
          </a:p>
        </p:txBody>
      </p:sp>
      <p:sp>
        <p:nvSpPr>
          <p:cNvPr id="29" name="正方形/長方形 20">
            <a:extLst>
              <a:ext uri="{FF2B5EF4-FFF2-40B4-BE49-F238E27FC236}">
                <a16:creationId xmlns:a16="http://schemas.microsoft.com/office/drawing/2014/main" xmlns="" id="{9493875E-6452-CA41-8EDA-13F54C157642}"/>
              </a:ext>
            </a:extLst>
          </p:cNvPr>
          <p:cNvSpPr/>
          <p:nvPr/>
        </p:nvSpPr>
        <p:spPr>
          <a:xfrm>
            <a:off x="4331636" y="5104262"/>
            <a:ext cx="1835944" cy="78628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30" name="屈折矢印 9">
            <a:extLst>
              <a:ext uri="{FF2B5EF4-FFF2-40B4-BE49-F238E27FC236}">
                <a16:creationId xmlns:a16="http://schemas.microsoft.com/office/drawing/2014/main" xmlns="" id="{363C43BB-1495-914E-9716-4AE7D0C92C2D}"/>
              </a:ext>
            </a:extLst>
          </p:cNvPr>
          <p:cNvSpPr/>
          <p:nvPr/>
        </p:nvSpPr>
        <p:spPr>
          <a:xfrm flipH="1" flipV="1">
            <a:off x="2735943" y="5053879"/>
            <a:ext cx="1266176" cy="836669"/>
          </a:xfrm>
          <a:prstGeom prst="bentUpArrow">
            <a:avLst>
              <a:gd name="adj1" fmla="val 21612"/>
              <a:gd name="adj2" fmla="val 32481"/>
              <a:gd name="adj3" fmla="val 27950"/>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31" name="屈折矢印 24">
            <a:extLst>
              <a:ext uri="{FF2B5EF4-FFF2-40B4-BE49-F238E27FC236}">
                <a16:creationId xmlns:a16="http://schemas.microsoft.com/office/drawing/2014/main" xmlns="" id="{BA788244-CC03-7446-B4C6-FBA364C9ECFC}"/>
              </a:ext>
            </a:extLst>
          </p:cNvPr>
          <p:cNvSpPr/>
          <p:nvPr/>
        </p:nvSpPr>
        <p:spPr>
          <a:xfrm>
            <a:off x="3637643" y="6049151"/>
            <a:ext cx="1793717" cy="480074"/>
          </a:xfrm>
          <a:prstGeom prst="bentUpArrow">
            <a:avLst>
              <a:gd name="adj1" fmla="val 37483"/>
              <a:gd name="adj2" fmla="val 32481"/>
              <a:gd name="adj3" fmla="val 4352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32" name="TextBox 40">
            <a:extLst>
              <a:ext uri="{FF2B5EF4-FFF2-40B4-BE49-F238E27FC236}">
                <a16:creationId xmlns:a16="http://schemas.microsoft.com/office/drawing/2014/main" xmlns="" id="{4D4CA63A-68CF-2441-ABE4-0BB0BBA40A0C}"/>
              </a:ext>
            </a:extLst>
          </p:cNvPr>
          <p:cNvSpPr txBox="1"/>
          <p:nvPr/>
        </p:nvSpPr>
        <p:spPr>
          <a:xfrm>
            <a:off x="4170842" y="5991703"/>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復元</a:t>
            </a:r>
            <a:endParaRPr lang="en-US" dirty="0">
              <a:latin typeface="MS PGothic" charset="-128"/>
              <a:ea typeface="MS PGothic" charset="-128"/>
              <a:cs typeface="MS PGothic" charset="-128"/>
            </a:endParaRPr>
          </a:p>
        </p:txBody>
      </p:sp>
      <p:sp>
        <p:nvSpPr>
          <p:cNvPr id="33" name="正方形/長方形 26">
            <a:extLst>
              <a:ext uri="{FF2B5EF4-FFF2-40B4-BE49-F238E27FC236}">
                <a16:creationId xmlns:a16="http://schemas.microsoft.com/office/drawing/2014/main" xmlns="" id="{9B5BED5A-0736-9F4F-AE08-A24576A9BA6D}"/>
              </a:ext>
            </a:extLst>
          </p:cNvPr>
          <p:cNvSpPr/>
          <p:nvPr/>
        </p:nvSpPr>
        <p:spPr>
          <a:xfrm>
            <a:off x="4331636" y="4733189"/>
            <a:ext cx="1161003"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a:t>
            </a:r>
            <a:r>
              <a:rPr kumimoji="1" lang="ja-JP" altLang="en-US">
                <a:solidFill>
                  <a:schemeClr val="tx1"/>
                </a:solidFill>
                <a:latin typeface="MS PGothic" charset="-128"/>
                <a:ea typeface="MS PGothic" charset="-128"/>
                <a:cs typeface="MS PGothic" charset="-128"/>
              </a:rPr>
              <a:t>本体</a:t>
            </a:r>
            <a:endParaRPr kumimoji="1" lang="ja-JP" altLang="en-US" dirty="0">
              <a:solidFill>
                <a:schemeClr val="tx1"/>
              </a:solidFill>
              <a:latin typeface="MS PGothic" charset="-128"/>
              <a:ea typeface="MS PGothic" charset="-128"/>
              <a:cs typeface="MS PGothic" charset="-128"/>
            </a:endParaRPr>
          </a:p>
        </p:txBody>
      </p:sp>
      <p:sp>
        <p:nvSpPr>
          <p:cNvPr id="16" name="フローチャート: カード 16">
            <a:extLst>
              <a:ext uri="{FF2B5EF4-FFF2-40B4-BE49-F238E27FC236}">
                <a16:creationId xmlns:a16="http://schemas.microsoft.com/office/drawing/2014/main" xmlns="" id="{20E67ED2-0A3D-EB4C-8960-0B6AC7BD3FC5}"/>
              </a:ext>
            </a:extLst>
          </p:cNvPr>
          <p:cNvSpPr/>
          <p:nvPr/>
        </p:nvSpPr>
        <p:spPr>
          <a:xfrm>
            <a:off x="2806202" y="6121600"/>
            <a:ext cx="416715" cy="447367"/>
          </a:xfrm>
          <a:prstGeom prst="flowChartPunchedCard">
            <a:avLst/>
          </a:prstGeom>
          <a:solidFill>
            <a:srgbClr val="C7941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S PGothic" charset="-128"/>
              <a:ea typeface="MS PGothic" charset="-128"/>
              <a:cs typeface="MS PGothic" charset="-128"/>
            </a:endParaRPr>
          </a:p>
        </p:txBody>
      </p:sp>
    </p:spTree>
    <p:extLst>
      <p:ext uri="{BB962C8B-B14F-4D97-AF65-F5344CB8AC3E}">
        <p14:creationId xmlns:p14="http://schemas.microsoft.com/office/powerpoint/2010/main" val="385459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childTnLst>
                          </p:cTn>
                        </p:par>
                        <p:par>
                          <p:cTn id="11" fill="hold">
                            <p:stCondLst>
                              <p:cond delay="500"/>
                            </p:stCondLst>
                            <p:childTnLst>
                              <p:par>
                                <p:cTn id="12" presetID="10" presetClass="entr" presetSubtype="0" fill="hold" grpId="0" nodeType="afterEffect">
                                  <p:stCondLst>
                                    <p:cond delay="50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500"/>
                                        <p:tgtEl>
                                          <p:spTgt spid="16"/>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500"/>
                                        <p:tgtEl>
                                          <p:spTgt spid="33"/>
                                        </p:tgtEl>
                                      </p:cBhvr>
                                    </p:animEffect>
                                    <p:set>
                                      <p:cBhvr>
                                        <p:cTn id="19" dur="1" fill="hold">
                                          <p:stCondLst>
                                            <p:cond delay="499"/>
                                          </p:stCondLst>
                                        </p:cTn>
                                        <p:tgtEl>
                                          <p:spTgt spid="33"/>
                                        </p:tgtEl>
                                        <p:attrNameLst>
                                          <p:attrName>style.visibility</p:attrName>
                                        </p:attrNameLst>
                                      </p:cBhvr>
                                      <p:to>
                                        <p:strVal val="hidden"/>
                                      </p:to>
                                    </p:set>
                                  </p:childTnLst>
                                </p:cTn>
                              </p:par>
                              <p:par>
                                <p:cTn id="20" presetID="10" presetClass="exit" presetSubtype="0" fill="hold" grpId="1" nodeType="withEffect">
                                  <p:stCondLst>
                                    <p:cond delay="0"/>
                                  </p:stCondLst>
                                  <p:childTnLst>
                                    <p:animEffect transition="out" filter="fade">
                                      <p:cBhvr>
                                        <p:cTn id="21" dur="500"/>
                                        <p:tgtEl>
                                          <p:spTgt spid="29"/>
                                        </p:tgtEl>
                                      </p:cBhvr>
                                    </p:animEffect>
                                    <p:set>
                                      <p:cBhvr>
                                        <p:cTn id="22" dur="1" fill="hold">
                                          <p:stCondLst>
                                            <p:cond delay="499"/>
                                          </p:stCondLst>
                                        </p:cTn>
                                        <p:tgtEl>
                                          <p:spTgt spid="29"/>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30"/>
                                        </p:tgtEl>
                                      </p:cBhvr>
                                    </p:animEffect>
                                    <p:set>
                                      <p:cBhvr>
                                        <p:cTn id="25" dur="1" fill="hold">
                                          <p:stCondLst>
                                            <p:cond delay="499"/>
                                          </p:stCondLst>
                                        </p:cTn>
                                        <p:tgtEl>
                                          <p:spTgt spid="30"/>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23"/>
                                        </p:tgtEl>
                                      </p:cBhvr>
                                    </p:animEffect>
                                    <p:set>
                                      <p:cBhvr>
                                        <p:cTn id="28" dur="1" fill="hold">
                                          <p:stCondLst>
                                            <p:cond delay="499"/>
                                          </p:stCondLst>
                                        </p:cTn>
                                        <p:tgtEl>
                                          <p:spTgt spid="23"/>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fade">
                                      <p:cBhvr>
                                        <p:cTn id="33" dur="500"/>
                                        <p:tgtEl>
                                          <p:spTgt spid="32"/>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500"/>
                                        <p:tgtEl>
                                          <p:spTgt spid="31"/>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500"/>
                                        <p:tgtEl>
                                          <p:spTgt spid="29"/>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3"/>
                                        </p:tgtEl>
                                        <p:attrNameLst>
                                          <p:attrName>style.visibility</p:attrName>
                                        </p:attrNameLst>
                                      </p:cBhvr>
                                      <p:to>
                                        <p:strVal val="visible"/>
                                      </p:to>
                                    </p:set>
                                    <p:animEffect transition="in" filter="fade">
                                      <p:cBhvr>
                                        <p:cTn id="4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3" grpId="1"/>
      <p:bldP spid="29" grpId="0" animBg="1"/>
      <p:bldP spid="29" grpId="1" animBg="1"/>
      <p:bldP spid="30" grpId="0" animBg="1"/>
      <p:bldP spid="30" grpId="1" animBg="1"/>
      <p:bldP spid="31" grpId="0" animBg="1"/>
      <p:bldP spid="32" grpId="0"/>
      <p:bldP spid="33" grpId="0" animBg="1"/>
      <p:bldP spid="33" grpId="1"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ja-JP" altLang="en-US" dirty="0">
                <a:solidFill>
                  <a:schemeClr val="tx1"/>
                </a:solidFill>
              </a:rPr>
              <a:t>従来手法を用いる</a:t>
            </a:r>
            <a:r>
              <a:rPr kumimoji="1" lang="ja-JP" altLang="en-US" dirty="0"/>
              <a:t>問題点</a:t>
            </a:r>
          </a:p>
        </p:txBody>
      </p:sp>
      <p:sp>
        <p:nvSpPr>
          <p:cNvPr id="3" name="コンテンツ プレースホルダー 2"/>
          <p:cNvSpPr>
            <a:spLocks noGrp="1"/>
          </p:cNvSpPr>
          <p:nvPr>
            <p:ph idx="1"/>
          </p:nvPr>
        </p:nvSpPr>
        <p:spPr/>
        <p:txBody>
          <a:bodyPr/>
          <a:lstStyle/>
          <a:p>
            <a:r>
              <a:rPr lang="ja-JP" altLang="en-US" dirty="0">
                <a:solidFill>
                  <a:schemeClr val="tx1"/>
                </a:solidFill>
              </a:rPr>
              <a:t>チェックポイントによって大量のリモートページングが発生</a:t>
            </a:r>
            <a:endParaRPr lang="en-US" altLang="ja-JP" dirty="0">
              <a:solidFill>
                <a:schemeClr val="tx1"/>
              </a:solidFill>
            </a:endParaRPr>
          </a:p>
          <a:p>
            <a:pPr lvl="1"/>
            <a:r>
              <a:rPr lang="ja-JP" altLang="en-US" dirty="0">
                <a:solidFill>
                  <a:schemeClr val="tx1"/>
                </a:solidFill>
              </a:rPr>
              <a:t>従来手法を用いるとメインホストで</a:t>
            </a:r>
            <a:r>
              <a:rPr lang="en-US" altLang="ja-JP" dirty="0">
                <a:solidFill>
                  <a:schemeClr val="tx1"/>
                </a:solidFill>
              </a:rPr>
              <a:t>VM</a:t>
            </a:r>
            <a:r>
              <a:rPr lang="ja-JP" altLang="en-US" dirty="0">
                <a:solidFill>
                  <a:schemeClr val="tx1"/>
                </a:solidFill>
              </a:rPr>
              <a:t>の状態を保存</a:t>
            </a:r>
            <a:endParaRPr lang="en-US" altLang="ja-JP" dirty="0">
              <a:solidFill>
                <a:schemeClr val="tx1"/>
              </a:solidFill>
            </a:endParaRPr>
          </a:p>
          <a:p>
            <a:pPr lvl="1"/>
            <a:r>
              <a:rPr lang="ja-JP" altLang="en-US" dirty="0">
                <a:solidFill>
                  <a:schemeClr val="tx1"/>
                </a:solidFill>
              </a:rPr>
              <a:t>サブホストにあるメモリはメインホスト経由で保存</a:t>
            </a:r>
            <a:endParaRPr lang="en-US" altLang="ja-JP" dirty="0">
              <a:solidFill>
                <a:schemeClr val="tx1"/>
              </a:solidFill>
            </a:endParaRPr>
          </a:p>
          <a:p>
            <a:r>
              <a:rPr lang="ja-JP" altLang="en-US" dirty="0">
                <a:solidFill>
                  <a:schemeClr val="tx1"/>
                </a:solidFill>
              </a:rPr>
              <a:t>リストア時に十分な空きメモリをもつホストが必要</a:t>
            </a:r>
            <a:endParaRPr lang="en-US" altLang="ja-JP" dirty="0">
              <a:solidFill>
                <a:schemeClr val="tx1"/>
              </a:solidFill>
            </a:endParaRPr>
          </a:p>
          <a:p>
            <a:pPr lvl="1"/>
            <a:r>
              <a:rPr lang="ja-JP" altLang="en-US" dirty="0">
                <a:solidFill>
                  <a:schemeClr val="tx1"/>
                </a:solidFill>
              </a:rPr>
              <a:t>従来手法は１台のホスト上に</a:t>
            </a:r>
            <a:r>
              <a:rPr lang="en-US" altLang="ja-JP" dirty="0">
                <a:solidFill>
                  <a:schemeClr val="tx1"/>
                </a:solidFill>
              </a:rPr>
              <a:t>VM</a:t>
            </a:r>
            <a:r>
              <a:rPr lang="ja-JP" altLang="en-US" dirty="0">
                <a:solidFill>
                  <a:schemeClr val="tx1"/>
                </a:solidFill>
              </a:rPr>
              <a:t>を復元</a:t>
            </a:r>
            <a:endParaRPr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lang="ja-JP" altLang="en-US" smtClean="0"/>
              <a:pPr/>
              <a:t>6</a:t>
            </a:fld>
            <a:endParaRPr lang="ja-JP" altLang="en-US" dirty="0"/>
          </a:p>
        </p:txBody>
      </p:sp>
      <p:sp>
        <p:nvSpPr>
          <p:cNvPr id="32" name="円柱 31"/>
          <p:cNvSpPr/>
          <p:nvPr/>
        </p:nvSpPr>
        <p:spPr>
          <a:xfrm>
            <a:off x="1971262" y="5955166"/>
            <a:ext cx="1006050" cy="658348"/>
          </a:xfrm>
          <a:prstGeom prst="can">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ディスク</a:t>
            </a:r>
          </a:p>
        </p:txBody>
      </p:sp>
      <p:sp>
        <p:nvSpPr>
          <p:cNvPr id="33" name="TextBox 40">
            <a:extLst>
              <a:ext uri="{FF2B5EF4-FFF2-40B4-BE49-F238E27FC236}">
                <a16:creationId xmlns:a16="http://schemas.microsoft.com/office/drawing/2014/main" xmlns="" id="{6329E2A7-54A2-3642-AF19-B5097B15A1C4}"/>
              </a:ext>
            </a:extLst>
          </p:cNvPr>
          <p:cNvSpPr txBox="1"/>
          <p:nvPr/>
        </p:nvSpPr>
        <p:spPr>
          <a:xfrm>
            <a:off x="3364976" y="6001167"/>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復元</a:t>
            </a:r>
            <a:endParaRPr lang="en-US" dirty="0">
              <a:latin typeface="MS PGothic" charset="-128"/>
              <a:ea typeface="MS PGothic" charset="-128"/>
              <a:cs typeface="MS PGothic" charset="-128"/>
            </a:endParaRPr>
          </a:p>
        </p:txBody>
      </p:sp>
      <p:sp>
        <p:nvSpPr>
          <p:cNvPr id="38" name="TextBox 8">
            <a:extLst>
              <a:ext uri="{FF2B5EF4-FFF2-40B4-BE49-F238E27FC236}">
                <a16:creationId xmlns:a16="http://schemas.microsoft.com/office/drawing/2014/main" xmlns="" id="{7B09F8AE-E882-7A47-926E-AB98536887B7}"/>
              </a:ext>
            </a:extLst>
          </p:cNvPr>
          <p:cNvSpPr txBox="1"/>
          <p:nvPr/>
        </p:nvSpPr>
        <p:spPr>
          <a:xfrm>
            <a:off x="2526410" y="4933339"/>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40" name="角丸四角形 39"/>
          <p:cNvSpPr/>
          <p:nvPr/>
        </p:nvSpPr>
        <p:spPr>
          <a:xfrm>
            <a:off x="6554651" y="4715426"/>
            <a:ext cx="1135132" cy="1284671"/>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41" name="テキスト ボックス 24"/>
          <p:cNvSpPr txBox="1"/>
          <p:nvPr/>
        </p:nvSpPr>
        <p:spPr>
          <a:xfrm>
            <a:off x="6535726" y="4346095"/>
            <a:ext cx="1189749" cy="369332"/>
          </a:xfrm>
          <a:prstGeom prst="rect">
            <a:avLst/>
          </a:prstGeom>
          <a:noFill/>
        </p:spPr>
        <p:txBody>
          <a:bodyPr wrap="none" rtlCol="0">
            <a:spAutoFit/>
          </a:bodyPr>
          <a:lstStyle/>
          <a:p>
            <a:r>
              <a:rPr lang="ja-JP" altLang="en-US">
                <a:latin typeface="MS PGothic" charset="-128"/>
                <a:ea typeface="MS PGothic" charset="-128"/>
                <a:cs typeface="MS PGothic" charset="-128"/>
              </a:rPr>
              <a:t>サブホスト</a:t>
            </a:r>
            <a:endParaRPr lang="ja-JP" altLang="en-US" dirty="0">
              <a:latin typeface="MS PGothic" charset="-128"/>
              <a:ea typeface="MS PGothic" charset="-128"/>
              <a:cs typeface="MS PGothic" charset="-128"/>
            </a:endParaRPr>
          </a:p>
        </p:txBody>
      </p:sp>
      <p:sp>
        <p:nvSpPr>
          <p:cNvPr id="42" name="正方形/長方形 41"/>
          <p:cNvSpPr/>
          <p:nvPr/>
        </p:nvSpPr>
        <p:spPr>
          <a:xfrm>
            <a:off x="6753616" y="5234277"/>
            <a:ext cx="745585"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43" name="角丸四角形 42"/>
          <p:cNvSpPr/>
          <p:nvPr/>
        </p:nvSpPr>
        <p:spPr>
          <a:xfrm>
            <a:off x="3515550" y="4721790"/>
            <a:ext cx="1698744"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44" name="テキスト ボックス 24"/>
          <p:cNvSpPr txBox="1"/>
          <p:nvPr/>
        </p:nvSpPr>
        <p:spPr>
          <a:xfrm>
            <a:off x="3686840" y="4352458"/>
            <a:ext cx="1311578" cy="369332"/>
          </a:xfrm>
          <a:prstGeom prst="rect">
            <a:avLst/>
          </a:prstGeom>
          <a:noFill/>
        </p:spPr>
        <p:txBody>
          <a:bodyPr wrap="none" rtlCol="0">
            <a:spAutoFit/>
          </a:bodyPr>
          <a:lstStyle/>
          <a:p>
            <a:r>
              <a:rPr lang="ja-JP" altLang="en-US">
                <a:latin typeface="MS PGothic" charset="-128"/>
                <a:ea typeface="MS PGothic" charset="-128"/>
                <a:cs typeface="MS PGothic" charset="-128"/>
              </a:rPr>
              <a:t>メインホスト</a:t>
            </a:r>
            <a:endParaRPr lang="ja-JP" altLang="en-US" dirty="0">
              <a:latin typeface="MS PGothic" charset="-128"/>
              <a:ea typeface="MS PGothic" charset="-128"/>
              <a:cs typeface="MS PGothic" charset="-128"/>
            </a:endParaRPr>
          </a:p>
        </p:txBody>
      </p:sp>
      <p:sp>
        <p:nvSpPr>
          <p:cNvPr id="45" name="正方形/長方形 44"/>
          <p:cNvSpPr/>
          <p:nvPr/>
        </p:nvSpPr>
        <p:spPr>
          <a:xfrm>
            <a:off x="3657815" y="5228885"/>
            <a:ext cx="1014836"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29" name="右矢印 38"/>
          <p:cNvSpPr/>
          <p:nvPr/>
        </p:nvSpPr>
        <p:spPr>
          <a:xfrm rot="10800000">
            <a:off x="5074287" y="5109732"/>
            <a:ext cx="1552325" cy="520906"/>
          </a:xfrm>
          <a:prstGeom prst="rightArrow">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37" name="TextBox 17">
            <a:extLst>
              <a:ext uri="{FF2B5EF4-FFF2-40B4-BE49-F238E27FC236}">
                <a16:creationId xmlns:a16="http://schemas.microsoft.com/office/drawing/2014/main" xmlns="" id="{491B9851-658D-5C4A-ABC5-681C4B892ABF}"/>
              </a:ext>
            </a:extLst>
          </p:cNvPr>
          <p:cNvSpPr txBox="1"/>
          <p:nvPr/>
        </p:nvSpPr>
        <p:spPr>
          <a:xfrm>
            <a:off x="5342829" y="4854662"/>
            <a:ext cx="1220206" cy="369332"/>
          </a:xfrm>
          <a:prstGeom prst="rect">
            <a:avLst/>
          </a:prstGeom>
          <a:noFill/>
        </p:spPr>
        <p:txBody>
          <a:bodyPr wrap="none" rtlCol="0">
            <a:spAutoFit/>
          </a:bodyPr>
          <a:lstStyle/>
          <a:p>
            <a:r>
              <a:rPr lang="ja-JP" altLang="en-US" dirty="0">
                <a:latin typeface="MS PGothic" panose="020B0600070205080204" pitchFamily="34" charset="-128"/>
                <a:ea typeface="MS PGothic" panose="020B0600070205080204" pitchFamily="34" charset="-128"/>
              </a:rPr>
              <a:t>ページイン</a:t>
            </a:r>
            <a:endParaRPr lang="en-US" dirty="0">
              <a:latin typeface="MS PGothic" panose="020B0600070205080204" pitchFamily="34" charset="-128"/>
              <a:ea typeface="MS PGothic" panose="020B0600070205080204" pitchFamily="34" charset="-128"/>
            </a:endParaRPr>
          </a:p>
        </p:txBody>
      </p:sp>
      <p:sp>
        <p:nvSpPr>
          <p:cNvPr id="34" name="屈折矢印 33"/>
          <p:cNvSpPr/>
          <p:nvPr/>
        </p:nvSpPr>
        <p:spPr>
          <a:xfrm flipH="1" flipV="1">
            <a:off x="2325722" y="5302672"/>
            <a:ext cx="1039254" cy="534532"/>
          </a:xfrm>
          <a:prstGeom prst="bentUpArrow">
            <a:avLst>
              <a:gd name="adj1" fmla="val 32483"/>
              <a:gd name="adj2" fmla="val 32481"/>
              <a:gd name="adj3" fmla="val 46165"/>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48" name="正方形/長方形 47"/>
          <p:cNvSpPr/>
          <p:nvPr/>
        </p:nvSpPr>
        <p:spPr>
          <a:xfrm>
            <a:off x="3654079" y="5223994"/>
            <a:ext cx="1380919"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36" name="屈折矢印 35"/>
          <p:cNvSpPr/>
          <p:nvPr/>
        </p:nvSpPr>
        <p:spPr>
          <a:xfrm>
            <a:off x="3081190" y="6040491"/>
            <a:ext cx="1442372" cy="513741"/>
          </a:xfrm>
          <a:prstGeom prst="bentUpArrow">
            <a:avLst>
              <a:gd name="adj1" fmla="val 32483"/>
              <a:gd name="adj2" fmla="val 32481"/>
              <a:gd name="adj3" fmla="val 46165"/>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51" name="正方形/長方形 50"/>
          <p:cNvSpPr/>
          <p:nvPr/>
        </p:nvSpPr>
        <p:spPr>
          <a:xfrm>
            <a:off x="3654079" y="4854663"/>
            <a:ext cx="1018572"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a:t>
            </a:r>
            <a:r>
              <a:rPr kumimoji="1" lang="ja-JP" altLang="en-US" dirty="0">
                <a:solidFill>
                  <a:schemeClr val="tx1"/>
                </a:solidFill>
                <a:latin typeface="MS PGothic" charset="-128"/>
                <a:ea typeface="MS PGothic" charset="-128"/>
                <a:cs typeface="MS PGothic" charset="-128"/>
              </a:rPr>
              <a:t>本体</a:t>
            </a:r>
          </a:p>
        </p:txBody>
      </p:sp>
      <p:sp>
        <p:nvSpPr>
          <p:cNvPr id="22" name="フローチャート: カード 16">
            <a:extLst>
              <a:ext uri="{FF2B5EF4-FFF2-40B4-BE49-F238E27FC236}">
                <a16:creationId xmlns:a16="http://schemas.microsoft.com/office/drawing/2014/main" xmlns="" id="{20E67ED2-0A3D-EB4C-8960-0B6AC7BD3FC5}"/>
              </a:ext>
            </a:extLst>
          </p:cNvPr>
          <p:cNvSpPr/>
          <p:nvPr/>
        </p:nvSpPr>
        <p:spPr>
          <a:xfrm>
            <a:off x="2262286" y="6060656"/>
            <a:ext cx="416715" cy="447367"/>
          </a:xfrm>
          <a:prstGeom prst="flowChartPunchedCard">
            <a:avLst/>
          </a:prstGeom>
          <a:solidFill>
            <a:srgbClr val="C7941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S PGothic" charset="-128"/>
              <a:ea typeface="MS PGothic" charset="-128"/>
              <a:cs typeface="MS PGothic" charset="-128"/>
            </a:endParaRPr>
          </a:p>
        </p:txBody>
      </p:sp>
    </p:spTree>
    <p:extLst>
      <p:ext uri="{BB962C8B-B14F-4D97-AF65-F5344CB8AC3E}">
        <p14:creationId xmlns:p14="http://schemas.microsoft.com/office/powerpoint/2010/main" val="1906145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fade">
                                      <p:cBhvr>
                                        <p:cTn id="10" dur="500"/>
                                        <p:tgtEl>
                                          <p:spTgt spid="38"/>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500"/>
                                        <p:tgtEl>
                                          <p:spTgt spid="22"/>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1" nodeType="click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500"/>
                                        <p:tgtEl>
                                          <p:spTgt spid="29"/>
                                        </p:tgtEl>
                                      </p:cBhvr>
                                    </p:animEffect>
                                  </p:childTnLst>
                                </p:cTn>
                              </p:par>
                              <p:par>
                                <p:cTn id="20" presetID="10" presetClass="entr" presetSubtype="0" fill="hold" grpId="1" nodeType="with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29"/>
                                        </p:tgtEl>
                                      </p:cBhvr>
                                    </p:animEffect>
                                    <p:set>
                                      <p:cBhvr>
                                        <p:cTn id="27" dur="1" fill="hold">
                                          <p:stCondLst>
                                            <p:cond delay="499"/>
                                          </p:stCondLst>
                                        </p:cTn>
                                        <p:tgtEl>
                                          <p:spTgt spid="29"/>
                                        </p:tgtEl>
                                        <p:attrNameLst>
                                          <p:attrName>style.visibility</p:attrName>
                                        </p:attrNameLst>
                                      </p:cBhvr>
                                      <p:to>
                                        <p:strVal val="hidden"/>
                                      </p:to>
                                    </p:set>
                                  </p:childTnLst>
                                </p:cTn>
                              </p:par>
                              <p:par>
                                <p:cTn id="28" presetID="10" presetClass="exit" presetSubtype="0" fill="hold" grpId="0" nodeType="withEffect">
                                  <p:stCondLst>
                                    <p:cond delay="0"/>
                                  </p:stCondLst>
                                  <p:childTnLst>
                                    <p:animEffect transition="out" filter="fade">
                                      <p:cBhvr>
                                        <p:cTn id="29" dur="500"/>
                                        <p:tgtEl>
                                          <p:spTgt spid="34"/>
                                        </p:tgtEl>
                                      </p:cBhvr>
                                    </p:animEffect>
                                    <p:set>
                                      <p:cBhvr>
                                        <p:cTn id="30" dur="1" fill="hold">
                                          <p:stCondLst>
                                            <p:cond delay="499"/>
                                          </p:stCondLst>
                                        </p:cTn>
                                        <p:tgtEl>
                                          <p:spTgt spid="34"/>
                                        </p:tgtEl>
                                        <p:attrNameLst>
                                          <p:attrName>style.visibility</p:attrName>
                                        </p:attrNameLst>
                                      </p:cBhvr>
                                      <p:to>
                                        <p:strVal val="hidden"/>
                                      </p:to>
                                    </p:set>
                                  </p:childTnLst>
                                </p:cTn>
                              </p:par>
                              <p:par>
                                <p:cTn id="31" presetID="10" presetClass="exit" presetSubtype="0" fill="hold" grpId="0" nodeType="withEffect">
                                  <p:stCondLst>
                                    <p:cond delay="0"/>
                                  </p:stCondLst>
                                  <p:childTnLst>
                                    <p:animEffect transition="out" filter="fade">
                                      <p:cBhvr>
                                        <p:cTn id="32" dur="500"/>
                                        <p:tgtEl>
                                          <p:spTgt spid="38"/>
                                        </p:tgtEl>
                                      </p:cBhvr>
                                    </p:animEffect>
                                    <p:set>
                                      <p:cBhvr>
                                        <p:cTn id="33" dur="1" fill="hold">
                                          <p:stCondLst>
                                            <p:cond delay="499"/>
                                          </p:stCondLst>
                                        </p:cTn>
                                        <p:tgtEl>
                                          <p:spTgt spid="38"/>
                                        </p:tgtEl>
                                        <p:attrNameLst>
                                          <p:attrName>style.visibility</p:attrName>
                                        </p:attrNameLst>
                                      </p:cBhvr>
                                      <p:to>
                                        <p:strVal val="hidden"/>
                                      </p:to>
                                    </p:set>
                                  </p:childTnLst>
                                </p:cTn>
                              </p:par>
                              <p:par>
                                <p:cTn id="34" presetID="10" presetClass="exit" presetSubtype="0" fill="hold" grpId="0" nodeType="withEffect">
                                  <p:stCondLst>
                                    <p:cond delay="0"/>
                                  </p:stCondLst>
                                  <p:childTnLst>
                                    <p:animEffect transition="out" filter="fade">
                                      <p:cBhvr>
                                        <p:cTn id="35" dur="500"/>
                                        <p:tgtEl>
                                          <p:spTgt spid="37"/>
                                        </p:tgtEl>
                                      </p:cBhvr>
                                    </p:animEffect>
                                    <p:set>
                                      <p:cBhvr>
                                        <p:cTn id="36" dur="1" fill="hold">
                                          <p:stCondLst>
                                            <p:cond delay="499"/>
                                          </p:stCondLst>
                                        </p:cTn>
                                        <p:tgtEl>
                                          <p:spTgt spid="37"/>
                                        </p:tgtEl>
                                        <p:attrNameLst>
                                          <p:attrName>style.visibility</p:attrName>
                                        </p:attrNameLst>
                                      </p:cBhvr>
                                      <p:to>
                                        <p:strVal val="hidden"/>
                                      </p:to>
                                    </p:set>
                                  </p:childTnLst>
                                </p:cTn>
                              </p:par>
                              <p:par>
                                <p:cTn id="37" presetID="10" presetClass="exit" presetSubtype="0" fill="hold" grpId="0" nodeType="withEffect">
                                  <p:stCondLst>
                                    <p:cond delay="0"/>
                                  </p:stCondLst>
                                  <p:childTnLst>
                                    <p:animEffect transition="out" filter="fade">
                                      <p:cBhvr>
                                        <p:cTn id="38" dur="500"/>
                                        <p:tgtEl>
                                          <p:spTgt spid="42"/>
                                        </p:tgtEl>
                                      </p:cBhvr>
                                    </p:animEffect>
                                    <p:set>
                                      <p:cBhvr>
                                        <p:cTn id="39" dur="1" fill="hold">
                                          <p:stCondLst>
                                            <p:cond delay="499"/>
                                          </p:stCondLst>
                                        </p:cTn>
                                        <p:tgtEl>
                                          <p:spTgt spid="42"/>
                                        </p:tgtEl>
                                        <p:attrNameLst>
                                          <p:attrName>style.visibility</p:attrName>
                                        </p:attrNameLst>
                                      </p:cBhvr>
                                      <p:to>
                                        <p:strVal val="hidden"/>
                                      </p:to>
                                    </p:set>
                                  </p:childTnLst>
                                </p:cTn>
                              </p:par>
                              <p:par>
                                <p:cTn id="40" presetID="10" presetClass="exit" presetSubtype="0" fill="hold" grpId="0" nodeType="withEffect">
                                  <p:stCondLst>
                                    <p:cond delay="0"/>
                                  </p:stCondLst>
                                  <p:childTnLst>
                                    <p:animEffect transition="out" filter="fade">
                                      <p:cBhvr>
                                        <p:cTn id="41" dur="500"/>
                                        <p:tgtEl>
                                          <p:spTgt spid="45"/>
                                        </p:tgtEl>
                                      </p:cBhvr>
                                    </p:animEffect>
                                    <p:set>
                                      <p:cBhvr>
                                        <p:cTn id="42" dur="1" fill="hold">
                                          <p:stCondLst>
                                            <p:cond delay="499"/>
                                          </p:stCondLst>
                                        </p:cTn>
                                        <p:tgtEl>
                                          <p:spTgt spid="45"/>
                                        </p:tgtEl>
                                        <p:attrNameLst>
                                          <p:attrName>style.visibility</p:attrName>
                                        </p:attrNameLst>
                                      </p:cBhvr>
                                      <p:to>
                                        <p:strVal val="hidden"/>
                                      </p:to>
                                    </p:set>
                                  </p:childTnLst>
                                </p:cTn>
                              </p:par>
                              <p:par>
                                <p:cTn id="43" presetID="10" presetClass="exit" presetSubtype="0" fill="hold" grpId="0" nodeType="withEffect">
                                  <p:stCondLst>
                                    <p:cond delay="0"/>
                                  </p:stCondLst>
                                  <p:childTnLst>
                                    <p:animEffect transition="out" filter="fade">
                                      <p:cBhvr>
                                        <p:cTn id="44" dur="500"/>
                                        <p:tgtEl>
                                          <p:spTgt spid="51"/>
                                        </p:tgtEl>
                                      </p:cBhvr>
                                    </p:animEffect>
                                    <p:set>
                                      <p:cBhvr>
                                        <p:cTn id="45" dur="1" fill="hold">
                                          <p:stCondLst>
                                            <p:cond delay="499"/>
                                          </p:stCondLst>
                                        </p:cTn>
                                        <p:tgtEl>
                                          <p:spTgt spid="51"/>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36"/>
                                        </p:tgtEl>
                                        <p:attrNameLst>
                                          <p:attrName>style.visibility</p:attrName>
                                        </p:attrNameLst>
                                      </p:cBhvr>
                                      <p:to>
                                        <p:strVal val="visible"/>
                                      </p:to>
                                    </p:set>
                                    <p:animEffect transition="in" filter="fade">
                                      <p:cBhvr>
                                        <p:cTn id="50" dur="500"/>
                                        <p:tgtEl>
                                          <p:spTgt spid="36"/>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fade">
                                      <p:cBhvr>
                                        <p:cTn id="53" dur="500"/>
                                        <p:tgtEl>
                                          <p:spTgt spid="33"/>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48"/>
                                        </p:tgtEl>
                                        <p:attrNameLst>
                                          <p:attrName>style.visibility</p:attrName>
                                        </p:attrNameLst>
                                      </p:cBhvr>
                                      <p:to>
                                        <p:strVal val="visible"/>
                                      </p:to>
                                    </p:set>
                                    <p:animEffect transition="in" filter="fade">
                                      <p:cBhvr>
                                        <p:cTn id="56" dur="500"/>
                                        <p:tgtEl>
                                          <p:spTgt spid="48"/>
                                        </p:tgtEl>
                                      </p:cBhvr>
                                    </p:animEffect>
                                  </p:childTnLst>
                                </p:cTn>
                              </p:par>
                              <p:par>
                                <p:cTn id="57" presetID="10" presetClass="entr" presetSubtype="0" fill="hold" grpId="1" nodeType="withEffect">
                                  <p:stCondLst>
                                    <p:cond delay="0"/>
                                  </p:stCondLst>
                                  <p:childTnLst>
                                    <p:set>
                                      <p:cBhvr>
                                        <p:cTn id="58" dur="1" fill="hold">
                                          <p:stCondLst>
                                            <p:cond delay="0"/>
                                          </p:stCondLst>
                                        </p:cTn>
                                        <p:tgtEl>
                                          <p:spTgt spid="51"/>
                                        </p:tgtEl>
                                        <p:attrNameLst>
                                          <p:attrName>style.visibility</p:attrName>
                                        </p:attrNameLst>
                                      </p:cBhvr>
                                      <p:to>
                                        <p:strVal val="visible"/>
                                      </p:to>
                                    </p:set>
                                    <p:animEffect transition="in" filter="fade">
                                      <p:cBhvr>
                                        <p:cTn id="59"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8" grpId="0"/>
      <p:bldP spid="38" grpId="1"/>
      <p:bldP spid="42" grpId="0" animBg="1"/>
      <p:bldP spid="45" grpId="0" animBg="1"/>
      <p:bldP spid="29" grpId="0" animBg="1"/>
      <p:bldP spid="29" grpId="1" animBg="1"/>
      <p:bldP spid="37" grpId="0"/>
      <p:bldP spid="37" grpId="1"/>
      <p:bldP spid="34" grpId="0" animBg="1"/>
      <p:bldP spid="34" grpId="1" animBg="1"/>
      <p:bldP spid="48" grpId="0" animBg="1"/>
      <p:bldP spid="36" grpId="0" animBg="1"/>
      <p:bldP spid="51" grpId="0" animBg="1"/>
      <p:bldP spid="51" grpId="1" animBg="1"/>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kumimoji="1" lang="ja-JP" altLang="en-US" dirty="0">
                <a:solidFill>
                  <a:schemeClr val="tx1"/>
                </a:solidFill>
              </a:rPr>
              <a:t>提案</a:t>
            </a:r>
            <a:r>
              <a:rPr lang="ja-JP" altLang="en-US" dirty="0">
                <a:solidFill>
                  <a:schemeClr val="tx1"/>
                </a:solidFill>
              </a:rPr>
              <a:t>：</a:t>
            </a:r>
            <a:r>
              <a:rPr lang="en-US" altLang="ja-JP" dirty="0">
                <a:solidFill>
                  <a:schemeClr val="tx1"/>
                </a:solidFill>
              </a:rPr>
              <a:t>D-CRES</a:t>
            </a:r>
            <a:endParaRPr kumimoji="1" lang="ja-JP" altLang="en-US" dirty="0">
              <a:solidFill>
                <a:schemeClr val="tx1"/>
              </a:solidFill>
            </a:endParaRPr>
          </a:p>
        </p:txBody>
      </p:sp>
      <p:sp>
        <p:nvSpPr>
          <p:cNvPr id="3" name="Content Placeholder 2"/>
          <p:cNvSpPr>
            <a:spLocks noGrp="1"/>
          </p:cNvSpPr>
          <p:nvPr>
            <p:ph idx="1"/>
          </p:nvPr>
        </p:nvSpPr>
        <p:spPr/>
        <p:txBody>
          <a:bodyPr/>
          <a:lstStyle/>
          <a:p>
            <a:r>
              <a:rPr lang="ja-JP" altLang="en-US" dirty="0">
                <a:solidFill>
                  <a:schemeClr val="tx1"/>
                </a:solidFill>
              </a:rPr>
              <a:t>分割メモリ</a:t>
            </a:r>
            <a:r>
              <a:rPr lang="en-US" altLang="ja-JP" dirty="0">
                <a:solidFill>
                  <a:schemeClr val="tx1"/>
                </a:solidFill>
              </a:rPr>
              <a:t>VM</a:t>
            </a:r>
            <a:r>
              <a:rPr lang="ja-JP" altLang="en-US" dirty="0">
                <a:solidFill>
                  <a:schemeClr val="tx1"/>
                </a:solidFill>
              </a:rPr>
              <a:t>の柔軟で効率のよいチェックポイント・リストアを可能にするシステム</a:t>
            </a:r>
            <a:endParaRPr lang="en-US" altLang="ja-JP" dirty="0">
              <a:solidFill>
                <a:schemeClr val="tx1"/>
              </a:solidFill>
            </a:endParaRPr>
          </a:p>
          <a:p>
            <a:pPr lvl="1"/>
            <a:r>
              <a:rPr lang="ja-JP" altLang="en-US" dirty="0">
                <a:solidFill>
                  <a:schemeClr val="tx1"/>
                </a:solidFill>
              </a:rPr>
              <a:t>各ホストでそれぞれ</a:t>
            </a:r>
            <a:r>
              <a:rPr lang="en-US" altLang="ja-JP" dirty="0">
                <a:solidFill>
                  <a:schemeClr val="tx1"/>
                </a:solidFill>
              </a:rPr>
              <a:t>VM</a:t>
            </a:r>
            <a:r>
              <a:rPr lang="ja-JP" altLang="en-US" dirty="0">
                <a:solidFill>
                  <a:schemeClr val="tx1"/>
                </a:solidFill>
              </a:rPr>
              <a:t>のメモリを保存</a:t>
            </a:r>
            <a:endParaRPr lang="en-US" altLang="ja-JP" dirty="0">
              <a:solidFill>
                <a:schemeClr val="tx1"/>
              </a:solidFill>
            </a:endParaRPr>
          </a:p>
          <a:p>
            <a:pPr lvl="2"/>
            <a:r>
              <a:rPr lang="ja-JP" altLang="en-US" dirty="0">
                <a:solidFill>
                  <a:schemeClr val="tx1"/>
                </a:solidFill>
              </a:rPr>
              <a:t>チェックポイントによるリモートページングを発生させない</a:t>
            </a:r>
            <a:endParaRPr lang="en-US" altLang="ja-JP" dirty="0">
              <a:solidFill>
                <a:schemeClr val="tx1"/>
              </a:solidFill>
            </a:endParaRPr>
          </a:p>
          <a:p>
            <a:pPr lvl="2"/>
            <a:r>
              <a:rPr lang="ja-JP" altLang="en-US" dirty="0">
                <a:solidFill>
                  <a:schemeClr val="tx1"/>
                </a:solidFill>
              </a:rPr>
              <a:t>並列に保存することで高速化</a:t>
            </a:r>
            <a:endParaRPr lang="en-US" altLang="ja-JP" dirty="0">
              <a:solidFill>
                <a:schemeClr val="tx1"/>
              </a:solidFill>
            </a:endParaRPr>
          </a:p>
          <a:p>
            <a:pPr lvl="1"/>
            <a:r>
              <a:rPr lang="ja-JP" altLang="en-US" dirty="0">
                <a:solidFill>
                  <a:schemeClr val="tx1"/>
                </a:solidFill>
              </a:rPr>
              <a:t>複数のホストを用いて分割メモリ</a:t>
            </a:r>
            <a:r>
              <a:rPr lang="en-US" altLang="ja-JP" dirty="0">
                <a:solidFill>
                  <a:schemeClr val="tx1"/>
                </a:solidFill>
              </a:rPr>
              <a:t>VM</a:t>
            </a:r>
            <a:r>
              <a:rPr lang="ja-JP" altLang="en-US" dirty="0">
                <a:solidFill>
                  <a:schemeClr val="tx1"/>
                </a:solidFill>
              </a:rPr>
              <a:t>として復元</a:t>
            </a:r>
            <a:endParaRPr lang="ja-JP" altLang="en-US" strike="sngStrike" dirty="0">
              <a:solidFill>
                <a:schemeClr val="tx1"/>
              </a:solidFill>
            </a:endParaRPr>
          </a:p>
        </p:txBody>
      </p:sp>
      <p:sp>
        <p:nvSpPr>
          <p:cNvPr id="4" name="Slide Number Placeholder 3"/>
          <p:cNvSpPr>
            <a:spLocks noGrp="1"/>
          </p:cNvSpPr>
          <p:nvPr>
            <p:ph type="sldNum" sz="quarter" idx="12"/>
          </p:nvPr>
        </p:nvSpPr>
        <p:spPr/>
        <p:txBody>
          <a:bodyPr/>
          <a:lstStyle/>
          <a:p>
            <a:fld id="{470CF53E-3DF7-45F1-A7BE-6F804033A15D}" type="slidenum">
              <a:rPr lang="ja-JP" altLang="en-US" smtClean="0"/>
              <a:pPr/>
              <a:t>7</a:t>
            </a:fld>
            <a:endParaRPr lang="ja-JP" altLang="en-US" dirty="0"/>
          </a:p>
        </p:txBody>
      </p:sp>
      <p:sp>
        <p:nvSpPr>
          <p:cNvPr id="37" name="円柱 36"/>
          <p:cNvSpPr/>
          <p:nvPr/>
        </p:nvSpPr>
        <p:spPr>
          <a:xfrm>
            <a:off x="1681437" y="5880276"/>
            <a:ext cx="1006050" cy="658348"/>
          </a:xfrm>
          <a:prstGeom prst="can">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ディスク</a:t>
            </a:r>
          </a:p>
        </p:txBody>
      </p:sp>
      <p:sp>
        <p:nvSpPr>
          <p:cNvPr id="21" name="TextBox 8">
            <a:extLst>
              <a:ext uri="{FF2B5EF4-FFF2-40B4-BE49-F238E27FC236}">
                <a16:creationId xmlns:a16="http://schemas.microsoft.com/office/drawing/2014/main" xmlns="" id="{7B09F8AE-E882-7A47-926E-AB98536887B7}"/>
              </a:ext>
            </a:extLst>
          </p:cNvPr>
          <p:cNvSpPr txBox="1"/>
          <p:nvPr/>
        </p:nvSpPr>
        <p:spPr>
          <a:xfrm>
            <a:off x="2222959" y="4828314"/>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22" name="TextBox 40">
            <a:extLst>
              <a:ext uri="{FF2B5EF4-FFF2-40B4-BE49-F238E27FC236}">
                <a16:creationId xmlns:a16="http://schemas.microsoft.com/office/drawing/2014/main" xmlns="" id="{6329E2A7-54A2-3642-AF19-B5097B15A1C4}"/>
              </a:ext>
            </a:extLst>
          </p:cNvPr>
          <p:cNvSpPr txBox="1"/>
          <p:nvPr/>
        </p:nvSpPr>
        <p:spPr>
          <a:xfrm>
            <a:off x="2966135" y="5943454"/>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復元</a:t>
            </a:r>
            <a:endParaRPr lang="en-US" dirty="0">
              <a:latin typeface="MS PGothic" charset="-128"/>
              <a:ea typeface="MS PGothic" charset="-128"/>
              <a:cs typeface="MS PGothic" charset="-128"/>
            </a:endParaRPr>
          </a:p>
        </p:txBody>
      </p:sp>
      <p:sp>
        <p:nvSpPr>
          <p:cNvPr id="29" name="角丸四角形 28"/>
          <p:cNvSpPr/>
          <p:nvPr/>
        </p:nvSpPr>
        <p:spPr>
          <a:xfrm>
            <a:off x="3100618" y="4601968"/>
            <a:ext cx="1698744"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30" name="テキスト ボックス 24"/>
          <p:cNvSpPr txBox="1"/>
          <p:nvPr/>
        </p:nvSpPr>
        <p:spPr>
          <a:xfrm>
            <a:off x="3271908" y="4232636"/>
            <a:ext cx="1311578" cy="369332"/>
          </a:xfrm>
          <a:prstGeom prst="rect">
            <a:avLst/>
          </a:prstGeom>
          <a:noFill/>
        </p:spPr>
        <p:txBody>
          <a:bodyPr wrap="none" rtlCol="0">
            <a:spAutoFit/>
          </a:bodyPr>
          <a:lstStyle/>
          <a:p>
            <a:r>
              <a:rPr lang="ja-JP" altLang="en-US">
                <a:latin typeface="MS PGothic" charset="-128"/>
                <a:ea typeface="MS PGothic" charset="-128"/>
                <a:cs typeface="MS PGothic" charset="-128"/>
              </a:rPr>
              <a:t>メインホスト</a:t>
            </a:r>
            <a:endParaRPr lang="ja-JP" altLang="en-US" dirty="0">
              <a:latin typeface="MS PGothic" charset="-128"/>
              <a:ea typeface="MS PGothic" charset="-128"/>
              <a:cs typeface="MS PGothic" charset="-128"/>
            </a:endParaRPr>
          </a:p>
        </p:txBody>
      </p:sp>
      <p:sp>
        <p:nvSpPr>
          <p:cNvPr id="31" name="正方形/長方形 30"/>
          <p:cNvSpPr/>
          <p:nvPr/>
        </p:nvSpPr>
        <p:spPr>
          <a:xfrm>
            <a:off x="3422930" y="5109063"/>
            <a:ext cx="1003199"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32" name="正方形/長方形 31"/>
          <p:cNvSpPr/>
          <p:nvPr/>
        </p:nvSpPr>
        <p:spPr>
          <a:xfrm>
            <a:off x="3422930" y="4734840"/>
            <a:ext cx="1003199"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a:t>
            </a:r>
            <a:r>
              <a:rPr kumimoji="1" lang="ja-JP" altLang="en-US">
                <a:solidFill>
                  <a:schemeClr val="tx1"/>
                </a:solidFill>
                <a:latin typeface="MS PGothic" charset="-128"/>
                <a:ea typeface="MS PGothic" charset="-128"/>
                <a:cs typeface="MS PGothic" charset="-128"/>
              </a:rPr>
              <a:t>本体</a:t>
            </a:r>
            <a:endParaRPr kumimoji="1" lang="ja-JP" altLang="en-US" dirty="0">
              <a:solidFill>
                <a:schemeClr val="tx1"/>
              </a:solidFill>
              <a:latin typeface="MS PGothic" charset="-128"/>
              <a:ea typeface="MS PGothic" charset="-128"/>
              <a:cs typeface="MS PGothic" charset="-128"/>
            </a:endParaRPr>
          </a:p>
        </p:txBody>
      </p:sp>
      <p:sp>
        <p:nvSpPr>
          <p:cNvPr id="45" name="屈折矢印 44"/>
          <p:cNvSpPr/>
          <p:nvPr/>
        </p:nvSpPr>
        <p:spPr>
          <a:xfrm>
            <a:off x="2869290" y="5943454"/>
            <a:ext cx="1258210" cy="570897"/>
          </a:xfrm>
          <a:prstGeom prst="bentUpArrow">
            <a:avLst>
              <a:gd name="adj1" fmla="val 32483"/>
              <a:gd name="adj2" fmla="val 32481"/>
              <a:gd name="adj3" fmla="val 46165"/>
            </a:avLst>
          </a:prstGeom>
          <a:solidFill>
            <a:srgbClr val="4D7D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39" name="屈折矢印 38"/>
          <p:cNvSpPr/>
          <p:nvPr/>
        </p:nvSpPr>
        <p:spPr>
          <a:xfrm flipH="1" flipV="1">
            <a:off x="1990762" y="5213228"/>
            <a:ext cx="979439" cy="628920"/>
          </a:xfrm>
          <a:prstGeom prst="bentUpArrow">
            <a:avLst>
              <a:gd name="adj1" fmla="val 32483"/>
              <a:gd name="adj2" fmla="val 32481"/>
              <a:gd name="adj3" fmla="val 46165"/>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34" name="角丸四角形 33"/>
          <p:cNvSpPr/>
          <p:nvPr/>
        </p:nvSpPr>
        <p:spPr>
          <a:xfrm>
            <a:off x="6527065" y="4601969"/>
            <a:ext cx="1135132"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35" name="テキスト ボックス 24"/>
          <p:cNvSpPr txBox="1"/>
          <p:nvPr/>
        </p:nvSpPr>
        <p:spPr>
          <a:xfrm>
            <a:off x="6497781" y="4237016"/>
            <a:ext cx="1189749" cy="369332"/>
          </a:xfrm>
          <a:prstGeom prst="rect">
            <a:avLst/>
          </a:prstGeom>
          <a:noFill/>
        </p:spPr>
        <p:txBody>
          <a:bodyPr wrap="none" rtlCol="0">
            <a:spAutoFit/>
          </a:bodyPr>
          <a:lstStyle/>
          <a:p>
            <a:r>
              <a:rPr lang="ja-JP" altLang="en-US">
                <a:latin typeface="MS PGothic" charset="-128"/>
                <a:ea typeface="MS PGothic" charset="-128"/>
                <a:cs typeface="MS PGothic" charset="-128"/>
              </a:rPr>
              <a:t>サブホスト</a:t>
            </a:r>
            <a:endParaRPr lang="ja-JP" altLang="en-US" dirty="0">
              <a:latin typeface="MS PGothic" charset="-128"/>
              <a:ea typeface="MS PGothic" charset="-128"/>
              <a:cs typeface="MS PGothic" charset="-128"/>
            </a:endParaRPr>
          </a:p>
        </p:txBody>
      </p:sp>
      <p:sp>
        <p:nvSpPr>
          <p:cNvPr id="36" name="正方形/長方形 35"/>
          <p:cNvSpPr/>
          <p:nvPr/>
        </p:nvSpPr>
        <p:spPr>
          <a:xfrm>
            <a:off x="6717368" y="5109063"/>
            <a:ext cx="745585"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23" name="円柱 22"/>
          <p:cNvSpPr/>
          <p:nvPr/>
        </p:nvSpPr>
        <p:spPr>
          <a:xfrm>
            <a:off x="5125921" y="5852088"/>
            <a:ext cx="1006050" cy="658348"/>
          </a:xfrm>
          <a:prstGeom prst="can">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ディスク</a:t>
            </a:r>
          </a:p>
        </p:txBody>
      </p:sp>
      <p:sp>
        <p:nvSpPr>
          <p:cNvPr id="24" name="TextBox 8">
            <a:extLst>
              <a:ext uri="{FF2B5EF4-FFF2-40B4-BE49-F238E27FC236}">
                <a16:creationId xmlns:a16="http://schemas.microsoft.com/office/drawing/2014/main" xmlns="" id="{7B09F8AE-E882-7A47-926E-AB98536887B7}"/>
              </a:ext>
            </a:extLst>
          </p:cNvPr>
          <p:cNvSpPr txBox="1"/>
          <p:nvPr/>
        </p:nvSpPr>
        <p:spPr>
          <a:xfrm>
            <a:off x="5667443" y="4800126"/>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25" name="TextBox 40">
            <a:extLst>
              <a:ext uri="{FF2B5EF4-FFF2-40B4-BE49-F238E27FC236}">
                <a16:creationId xmlns:a16="http://schemas.microsoft.com/office/drawing/2014/main" xmlns="" id="{6329E2A7-54A2-3642-AF19-B5097B15A1C4}"/>
              </a:ext>
            </a:extLst>
          </p:cNvPr>
          <p:cNvSpPr txBox="1"/>
          <p:nvPr/>
        </p:nvSpPr>
        <p:spPr>
          <a:xfrm>
            <a:off x="6242768" y="5912176"/>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復元</a:t>
            </a:r>
            <a:endParaRPr lang="en-US" dirty="0">
              <a:latin typeface="MS PGothic" charset="-128"/>
              <a:ea typeface="MS PGothic" charset="-128"/>
              <a:cs typeface="MS PGothic" charset="-128"/>
            </a:endParaRPr>
          </a:p>
        </p:txBody>
      </p:sp>
      <p:sp>
        <p:nvSpPr>
          <p:cNvPr id="26" name="屈折矢印 25"/>
          <p:cNvSpPr/>
          <p:nvPr/>
        </p:nvSpPr>
        <p:spPr>
          <a:xfrm>
            <a:off x="6313774" y="5943454"/>
            <a:ext cx="1026826" cy="553089"/>
          </a:xfrm>
          <a:prstGeom prst="bentUpArrow">
            <a:avLst>
              <a:gd name="adj1" fmla="val 32483"/>
              <a:gd name="adj2" fmla="val 32481"/>
              <a:gd name="adj3" fmla="val 46165"/>
            </a:avLst>
          </a:prstGeom>
          <a:solidFill>
            <a:srgbClr val="4D7D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33" name="屈折矢印 32"/>
          <p:cNvSpPr/>
          <p:nvPr/>
        </p:nvSpPr>
        <p:spPr>
          <a:xfrm flipH="1" flipV="1">
            <a:off x="5435246" y="5185040"/>
            <a:ext cx="979439" cy="628920"/>
          </a:xfrm>
          <a:prstGeom prst="bentUpArrow">
            <a:avLst>
              <a:gd name="adj1" fmla="val 32483"/>
              <a:gd name="adj2" fmla="val 32481"/>
              <a:gd name="adj3" fmla="val 46165"/>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28" name="フローチャート: カード 16">
            <a:extLst>
              <a:ext uri="{FF2B5EF4-FFF2-40B4-BE49-F238E27FC236}">
                <a16:creationId xmlns:a16="http://schemas.microsoft.com/office/drawing/2014/main" xmlns="" id="{20E67ED2-0A3D-EB4C-8960-0B6AC7BD3FC5}"/>
              </a:ext>
            </a:extLst>
          </p:cNvPr>
          <p:cNvSpPr/>
          <p:nvPr/>
        </p:nvSpPr>
        <p:spPr>
          <a:xfrm>
            <a:off x="1976104" y="5980281"/>
            <a:ext cx="416715" cy="447367"/>
          </a:xfrm>
          <a:prstGeom prst="flowChartPunchedCard">
            <a:avLst/>
          </a:prstGeom>
          <a:solidFill>
            <a:srgbClr val="C7941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S PGothic" charset="-128"/>
              <a:ea typeface="MS PGothic" charset="-128"/>
              <a:cs typeface="MS PGothic" charset="-128"/>
            </a:endParaRPr>
          </a:p>
        </p:txBody>
      </p:sp>
      <p:sp>
        <p:nvSpPr>
          <p:cNvPr id="38" name="フローチャート: カード 16">
            <a:extLst>
              <a:ext uri="{FF2B5EF4-FFF2-40B4-BE49-F238E27FC236}">
                <a16:creationId xmlns:a16="http://schemas.microsoft.com/office/drawing/2014/main" xmlns="" id="{20E67ED2-0A3D-EB4C-8960-0B6AC7BD3FC5}"/>
              </a:ext>
            </a:extLst>
          </p:cNvPr>
          <p:cNvSpPr/>
          <p:nvPr/>
        </p:nvSpPr>
        <p:spPr>
          <a:xfrm>
            <a:off x="5412069" y="5938462"/>
            <a:ext cx="416715" cy="447367"/>
          </a:xfrm>
          <a:prstGeom prst="flowChartPunchedCard">
            <a:avLst/>
          </a:prstGeom>
          <a:solidFill>
            <a:srgbClr val="C7941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S PGothic" charset="-128"/>
              <a:ea typeface="MS PGothic" charset="-128"/>
              <a:cs typeface="MS PGothic" charset="-128"/>
            </a:endParaRPr>
          </a:p>
        </p:txBody>
      </p:sp>
    </p:spTree>
    <p:extLst>
      <p:ext uri="{BB962C8B-B14F-4D97-AF65-F5344CB8AC3E}">
        <p14:creationId xmlns:p14="http://schemas.microsoft.com/office/powerpoint/2010/main" val="595527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500"/>
                                        <p:tgtEl>
                                          <p:spTgt spid="39"/>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par>
                                <p:cTn id="11" presetID="10" presetClass="entr" presetSubtype="0" fill="hold" grpId="1" nodeType="with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fade">
                                      <p:cBhvr>
                                        <p:cTn id="13" dur="500"/>
                                        <p:tgtEl>
                                          <p:spTgt spid="33"/>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fade">
                                      <p:cBhvr>
                                        <p:cTn id="16" dur="500"/>
                                        <p:tgtEl>
                                          <p:spTgt spid="24"/>
                                        </p:tgtEl>
                                      </p:cBhvr>
                                    </p:animEffect>
                                  </p:childTnLst>
                                </p:cTn>
                              </p:par>
                            </p:childTnLst>
                          </p:cTn>
                        </p:par>
                        <p:par>
                          <p:cTn id="17" fill="hold">
                            <p:stCondLst>
                              <p:cond delay="500"/>
                            </p:stCondLst>
                            <p:childTnLst>
                              <p:par>
                                <p:cTn id="18" presetID="10" presetClass="entr" presetSubtype="0" fill="hold" grpId="0" nodeType="afterEffect">
                                  <p:stCondLst>
                                    <p:cond delay="500"/>
                                  </p:stCondLst>
                                  <p:childTnLst>
                                    <p:set>
                                      <p:cBhvr>
                                        <p:cTn id="19" dur="1" fill="hold">
                                          <p:stCondLst>
                                            <p:cond delay="0"/>
                                          </p:stCondLst>
                                        </p:cTn>
                                        <p:tgtEl>
                                          <p:spTgt spid="28"/>
                                        </p:tgtEl>
                                        <p:attrNameLst>
                                          <p:attrName>style.visibility</p:attrName>
                                        </p:attrNameLst>
                                      </p:cBhvr>
                                      <p:to>
                                        <p:strVal val="visible"/>
                                      </p:to>
                                    </p:set>
                                    <p:animEffect transition="in" filter="fade">
                                      <p:cBhvr>
                                        <p:cTn id="20" dur="500"/>
                                        <p:tgtEl>
                                          <p:spTgt spid="28"/>
                                        </p:tgtEl>
                                      </p:cBhvr>
                                    </p:animEffect>
                                  </p:childTnLst>
                                </p:cTn>
                              </p:par>
                              <p:par>
                                <p:cTn id="21" presetID="10" presetClass="entr" presetSubtype="0" fill="hold" grpId="0" nodeType="withEffect">
                                  <p:stCondLst>
                                    <p:cond delay="500"/>
                                  </p:stCondLst>
                                  <p:childTnLst>
                                    <p:set>
                                      <p:cBhvr>
                                        <p:cTn id="22" dur="1" fill="hold">
                                          <p:stCondLst>
                                            <p:cond delay="0"/>
                                          </p:stCondLst>
                                        </p:cTn>
                                        <p:tgtEl>
                                          <p:spTgt spid="38"/>
                                        </p:tgtEl>
                                        <p:attrNameLst>
                                          <p:attrName>style.visibility</p:attrName>
                                        </p:attrNameLst>
                                      </p:cBhvr>
                                      <p:to>
                                        <p:strVal val="visible"/>
                                      </p:to>
                                    </p:set>
                                    <p:animEffect transition="in" filter="fade">
                                      <p:cBhvr>
                                        <p:cTn id="23" dur="500"/>
                                        <p:tgtEl>
                                          <p:spTgt spid="3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0" nodeType="clickEffect">
                                  <p:stCondLst>
                                    <p:cond delay="0"/>
                                  </p:stCondLst>
                                  <p:childTnLst>
                                    <p:animEffect transition="out" filter="fade">
                                      <p:cBhvr>
                                        <p:cTn id="27" dur="500"/>
                                        <p:tgtEl>
                                          <p:spTgt spid="32"/>
                                        </p:tgtEl>
                                      </p:cBhvr>
                                    </p:animEffect>
                                    <p:set>
                                      <p:cBhvr>
                                        <p:cTn id="28" dur="1" fill="hold">
                                          <p:stCondLst>
                                            <p:cond delay="499"/>
                                          </p:stCondLst>
                                        </p:cTn>
                                        <p:tgtEl>
                                          <p:spTgt spid="32"/>
                                        </p:tgtEl>
                                        <p:attrNameLst>
                                          <p:attrName>style.visibility</p:attrName>
                                        </p:attrNameLst>
                                      </p:cBhvr>
                                      <p:to>
                                        <p:strVal val="hidden"/>
                                      </p:to>
                                    </p:set>
                                  </p:childTnLst>
                                </p:cTn>
                              </p:par>
                              <p:par>
                                <p:cTn id="29" presetID="10" presetClass="exit" presetSubtype="0" fill="hold" grpId="0" nodeType="withEffect">
                                  <p:stCondLst>
                                    <p:cond delay="0"/>
                                  </p:stCondLst>
                                  <p:childTnLst>
                                    <p:animEffect transition="out" filter="fade">
                                      <p:cBhvr>
                                        <p:cTn id="30" dur="500"/>
                                        <p:tgtEl>
                                          <p:spTgt spid="31"/>
                                        </p:tgtEl>
                                      </p:cBhvr>
                                    </p:animEffect>
                                    <p:set>
                                      <p:cBhvr>
                                        <p:cTn id="31" dur="1" fill="hold">
                                          <p:stCondLst>
                                            <p:cond delay="499"/>
                                          </p:stCondLst>
                                        </p:cTn>
                                        <p:tgtEl>
                                          <p:spTgt spid="31"/>
                                        </p:tgtEl>
                                        <p:attrNameLst>
                                          <p:attrName>style.visibility</p:attrName>
                                        </p:attrNameLst>
                                      </p:cBhvr>
                                      <p:to>
                                        <p:strVal val="hidden"/>
                                      </p:to>
                                    </p:set>
                                  </p:childTnLst>
                                </p:cTn>
                              </p:par>
                              <p:par>
                                <p:cTn id="32" presetID="10" presetClass="exit" presetSubtype="0" fill="hold" grpId="0" nodeType="withEffect">
                                  <p:stCondLst>
                                    <p:cond delay="0"/>
                                  </p:stCondLst>
                                  <p:childTnLst>
                                    <p:animEffect transition="out" filter="fade">
                                      <p:cBhvr>
                                        <p:cTn id="33" dur="500"/>
                                        <p:tgtEl>
                                          <p:spTgt spid="36"/>
                                        </p:tgtEl>
                                      </p:cBhvr>
                                    </p:animEffect>
                                    <p:set>
                                      <p:cBhvr>
                                        <p:cTn id="34" dur="1" fill="hold">
                                          <p:stCondLst>
                                            <p:cond delay="499"/>
                                          </p:stCondLst>
                                        </p:cTn>
                                        <p:tgtEl>
                                          <p:spTgt spid="36"/>
                                        </p:tgtEl>
                                        <p:attrNameLst>
                                          <p:attrName>style.visibility</p:attrName>
                                        </p:attrNameLst>
                                      </p:cBhvr>
                                      <p:to>
                                        <p:strVal val="hidden"/>
                                      </p:to>
                                    </p:set>
                                  </p:childTnLst>
                                </p:cTn>
                              </p:par>
                              <p:par>
                                <p:cTn id="35" presetID="10" presetClass="exit" presetSubtype="0" fill="hold" grpId="0" nodeType="withEffect">
                                  <p:stCondLst>
                                    <p:cond delay="0"/>
                                  </p:stCondLst>
                                  <p:childTnLst>
                                    <p:animEffect transition="out" filter="fade">
                                      <p:cBhvr>
                                        <p:cTn id="36" dur="500"/>
                                        <p:tgtEl>
                                          <p:spTgt spid="33"/>
                                        </p:tgtEl>
                                      </p:cBhvr>
                                    </p:animEffect>
                                    <p:set>
                                      <p:cBhvr>
                                        <p:cTn id="37" dur="1" fill="hold">
                                          <p:stCondLst>
                                            <p:cond delay="499"/>
                                          </p:stCondLst>
                                        </p:cTn>
                                        <p:tgtEl>
                                          <p:spTgt spid="33"/>
                                        </p:tgtEl>
                                        <p:attrNameLst>
                                          <p:attrName>style.visibility</p:attrName>
                                        </p:attrNameLst>
                                      </p:cBhvr>
                                      <p:to>
                                        <p:strVal val="hidden"/>
                                      </p:to>
                                    </p:set>
                                  </p:childTnLst>
                                </p:cTn>
                              </p:par>
                              <p:par>
                                <p:cTn id="38" presetID="10" presetClass="exit" presetSubtype="0" fill="hold" grpId="0" nodeType="withEffect">
                                  <p:stCondLst>
                                    <p:cond delay="0"/>
                                  </p:stCondLst>
                                  <p:childTnLst>
                                    <p:animEffect transition="out" filter="fade">
                                      <p:cBhvr>
                                        <p:cTn id="39" dur="500"/>
                                        <p:tgtEl>
                                          <p:spTgt spid="24"/>
                                        </p:tgtEl>
                                      </p:cBhvr>
                                    </p:animEffect>
                                    <p:set>
                                      <p:cBhvr>
                                        <p:cTn id="40" dur="1" fill="hold">
                                          <p:stCondLst>
                                            <p:cond delay="499"/>
                                          </p:stCondLst>
                                        </p:cTn>
                                        <p:tgtEl>
                                          <p:spTgt spid="24"/>
                                        </p:tgtEl>
                                        <p:attrNameLst>
                                          <p:attrName>style.visibility</p:attrName>
                                        </p:attrNameLst>
                                      </p:cBhvr>
                                      <p:to>
                                        <p:strVal val="hidden"/>
                                      </p:to>
                                    </p:set>
                                  </p:childTnLst>
                                </p:cTn>
                              </p:par>
                              <p:par>
                                <p:cTn id="41" presetID="10" presetClass="exit" presetSubtype="0" fill="hold" grpId="0" nodeType="withEffect">
                                  <p:stCondLst>
                                    <p:cond delay="0"/>
                                  </p:stCondLst>
                                  <p:childTnLst>
                                    <p:animEffect transition="out" filter="fade">
                                      <p:cBhvr>
                                        <p:cTn id="42" dur="500"/>
                                        <p:tgtEl>
                                          <p:spTgt spid="21"/>
                                        </p:tgtEl>
                                      </p:cBhvr>
                                    </p:animEffect>
                                    <p:set>
                                      <p:cBhvr>
                                        <p:cTn id="43" dur="1" fill="hold">
                                          <p:stCondLst>
                                            <p:cond delay="499"/>
                                          </p:stCondLst>
                                        </p:cTn>
                                        <p:tgtEl>
                                          <p:spTgt spid="21"/>
                                        </p:tgtEl>
                                        <p:attrNameLst>
                                          <p:attrName>style.visibility</p:attrName>
                                        </p:attrNameLst>
                                      </p:cBhvr>
                                      <p:to>
                                        <p:strVal val="hidden"/>
                                      </p:to>
                                    </p:set>
                                  </p:childTnLst>
                                </p:cTn>
                              </p:par>
                              <p:par>
                                <p:cTn id="44" presetID="10" presetClass="exit" presetSubtype="0" fill="hold" grpId="0" nodeType="withEffect">
                                  <p:stCondLst>
                                    <p:cond delay="0"/>
                                  </p:stCondLst>
                                  <p:childTnLst>
                                    <p:animEffect transition="out" filter="fade">
                                      <p:cBhvr>
                                        <p:cTn id="45" dur="500"/>
                                        <p:tgtEl>
                                          <p:spTgt spid="39"/>
                                        </p:tgtEl>
                                      </p:cBhvr>
                                    </p:animEffect>
                                    <p:set>
                                      <p:cBhvr>
                                        <p:cTn id="46" dur="1" fill="hold">
                                          <p:stCondLst>
                                            <p:cond delay="499"/>
                                          </p:stCondLst>
                                        </p:cTn>
                                        <p:tgtEl>
                                          <p:spTgt spid="39"/>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fade">
                                      <p:cBhvr>
                                        <p:cTn id="51" dur="500"/>
                                        <p:tgtEl>
                                          <p:spTgt spid="22"/>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45"/>
                                        </p:tgtEl>
                                        <p:attrNameLst>
                                          <p:attrName>style.visibility</p:attrName>
                                        </p:attrNameLst>
                                      </p:cBhvr>
                                      <p:to>
                                        <p:strVal val="visible"/>
                                      </p:to>
                                    </p:set>
                                    <p:animEffect transition="in" filter="fade">
                                      <p:cBhvr>
                                        <p:cTn id="54" dur="500"/>
                                        <p:tgtEl>
                                          <p:spTgt spid="45"/>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fade">
                                      <p:cBhvr>
                                        <p:cTn id="57" dur="500"/>
                                        <p:tgtEl>
                                          <p:spTgt spid="25"/>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fade">
                                      <p:cBhvr>
                                        <p:cTn id="60" dur="500"/>
                                        <p:tgtEl>
                                          <p:spTgt spid="26"/>
                                        </p:tgtEl>
                                      </p:cBhvr>
                                    </p:animEffect>
                                  </p:childTnLst>
                                </p:cTn>
                              </p:par>
                              <p:par>
                                <p:cTn id="61" presetID="10" presetClass="entr" presetSubtype="0" fill="hold" grpId="1" nodeType="with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fade">
                                      <p:cBhvr>
                                        <p:cTn id="63" dur="500"/>
                                        <p:tgtEl>
                                          <p:spTgt spid="36"/>
                                        </p:tgtEl>
                                      </p:cBhvr>
                                    </p:animEffect>
                                  </p:childTnLst>
                                </p:cTn>
                              </p:par>
                              <p:par>
                                <p:cTn id="64" presetID="10" presetClass="entr" presetSubtype="0" fill="hold" grpId="1" nodeType="withEffect">
                                  <p:stCondLst>
                                    <p:cond delay="0"/>
                                  </p:stCondLst>
                                  <p:childTnLst>
                                    <p:set>
                                      <p:cBhvr>
                                        <p:cTn id="65" dur="1" fill="hold">
                                          <p:stCondLst>
                                            <p:cond delay="0"/>
                                          </p:stCondLst>
                                        </p:cTn>
                                        <p:tgtEl>
                                          <p:spTgt spid="32"/>
                                        </p:tgtEl>
                                        <p:attrNameLst>
                                          <p:attrName>style.visibility</p:attrName>
                                        </p:attrNameLst>
                                      </p:cBhvr>
                                      <p:to>
                                        <p:strVal val="visible"/>
                                      </p:to>
                                    </p:set>
                                    <p:animEffect transition="in" filter="fade">
                                      <p:cBhvr>
                                        <p:cTn id="66" dur="500"/>
                                        <p:tgtEl>
                                          <p:spTgt spid="32"/>
                                        </p:tgtEl>
                                      </p:cBhvr>
                                    </p:animEffect>
                                  </p:childTnLst>
                                </p:cTn>
                              </p:par>
                              <p:par>
                                <p:cTn id="67" presetID="10" presetClass="entr" presetSubtype="0" fill="hold" grpId="1" nodeType="withEffect">
                                  <p:stCondLst>
                                    <p:cond delay="0"/>
                                  </p:stCondLst>
                                  <p:childTnLst>
                                    <p:set>
                                      <p:cBhvr>
                                        <p:cTn id="68" dur="1" fill="hold">
                                          <p:stCondLst>
                                            <p:cond delay="0"/>
                                          </p:stCondLst>
                                        </p:cTn>
                                        <p:tgtEl>
                                          <p:spTgt spid="31"/>
                                        </p:tgtEl>
                                        <p:attrNameLst>
                                          <p:attrName>style.visibility</p:attrName>
                                        </p:attrNameLst>
                                      </p:cBhvr>
                                      <p:to>
                                        <p:strVal val="visible"/>
                                      </p:to>
                                    </p:set>
                                    <p:animEffect transition="in" filter="fade">
                                      <p:cBhvr>
                                        <p:cTn id="6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1" grpId="1"/>
      <p:bldP spid="22" grpId="0"/>
      <p:bldP spid="31" grpId="0" animBg="1"/>
      <p:bldP spid="31" grpId="1" animBg="1"/>
      <p:bldP spid="32" grpId="0" animBg="1"/>
      <p:bldP spid="32" grpId="1" animBg="1"/>
      <p:bldP spid="45" grpId="0" animBg="1"/>
      <p:bldP spid="39" grpId="0" animBg="1"/>
      <p:bldP spid="39" grpId="1" animBg="1"/>
      <p:bldP spid="36" grpId="0" animBg="1"/>
      <p:bldP spid="36" grpId="1" animBg="1"/>
      <p:bldP spid="24" grpId="0"/>
      <p:bldP spid="24" grpId="1"/>
      <p:bldP spid="25" grpId="0"/>
      <p:bldP spid="26" grpId="0" animBg="1"/>
      <p:bldP spid="33" grpId="0" animBg="1"/>
      <p:bldP spid="33" grpId="1" animBg="1"/>
      <p:bldP spid="28" grpId="0" animBg="1"/>
      <p:bldP spid="3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ja-JP" altLang="en-US" dirty="0">
                <a:solidFill>
                  <a:schemeClr val="tx1"/>
                </a:solidFill>
              </a:rPr>
              <a:t>メインホストではそのホスト上のメモリ、</a:t>
            </a:r>
            <a:r>
              <a:rPr lang="en-US" altLang="ja-JP" dirty="0">
                <a:solidFill>
                  <a:schemeClr val="tx1"/>
                </a:solidFill>
              </a:rPr>
              <a:t>VM</a:t>
            </a:r>
            <a:r>
              <a:rPr lang="ja-JP" altLang="en-US" dirty="0">
                <a:solidFill>
                  <a:schemeClr val="tx1"/>
                </a:solidFill>
              </a:rPr>
              <a:t>本体の状態、仮想ディスクの状態を保存</a:t>
            </a:r>
            <a:endParaRPr lang="en-US" altLang="ja-JP" dirty="0">
              <a:solidFill>
                <a:schemeClr val="tx1"/>
              </a:solidFill>
            </a:endParaRPr>
          </a:p>
          <a:p>
            <a:pPr lvl="1"/>
            <a:r>
              <a:rPr kumimoji="1" lang="ja-JP" altLang="en-US" dirty="0">
                <a:solidFill>
                  <a:schemeClr val="tx1"/>
                </a:solidFill>
              </a:rPr>
              <a:t>サブホストではそのホスト上のメモリだけを保存</a:t>
            </a:r>
            <a:endParaRPr kumimoji="1" lang="en-US" altLang="ja-JP" dirty="0">
              <a:solidFill>
                <a:schemeClr val="tx1"/>
              </a:solidFill>
            </a:endParaRPr>
          </a:p>
          <a:p>
            <a:r>
              <a:rPr kumimoji="1" lang="ja-JP" altLang="en-US" dirty="0">
                <a:solidFill>
                  <a:schemeClr val="tx1"/>
                </a:solidFill>
              </a:rPr>
              <a:t>ライブチェックポイントにも対応</a:t>
            </a:r>
            <a:endParaRPr kumimoji="1" lang="en-US" altLang="ja-JP" dirty="0">
              <a:solidFill>
                <a:schemeClr val="tx1"/>
              </a:solidFill>
            </a:endParaRPr>
          </a:p>
          <a:p>
            <a:pPr lvl="1"/>
            <a:r>
              <a:rPr lang="en-US" altLang="ja-JP" dirty="0">
                <a:solidFill>
                  <a:schemeClr val="tx1"/>
                </a:solidFill>
              </a:rPr>
              <a:t>VM</a:t>
            </a:r>
            <a:r>
              <a:rPr lang="ja-JP" altLang="en-US" dirty="0">
                <a:solidFill>
                  <a:schemeClr val="tx1"/>
                </a:solidFill>
              </a:rPr>
              <a:t>を動作させたままメモリを保存</a:t>
            </a:r>
            <a:endParaRPr lang="en-US" altLang="ja-JP" dirty="0">
              <a:solidFill>
                <a:schemeClr val="tx1"/>
              </a:solidFill>
            </a:endParaRPr>
          </a:p>
          <a:p>
            <a:pPr lvl="1"/>
            <a:r>
              <a:rPr lang="en-US" altLang="ja-JP" dirty="0">
                <a:solidFill>
                  <a:schemeClr val="tx1"/>
                </a:solidFill>
              </a:rPr>
              <a:t>VM</a:t>
            </a:r>
            <a:r>
              <a:rPr lang="ja-JP" altLang="en-US" dirty="0">
                <a:solidFill>
                  <a:schemeClr val="tx1"/>
                </a:solidFill>
              </a:rPr>
              <a:t>がリモートページングを行っても過不足なく保存</a:t>
            </a:r>
          </a:p>
          <a:p>
            <a:pPr lvl="1"/>
            <a:endParaRPr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lang="ja-JP" altLang="en-US" smtClean="0"/>
              <a:pPr/>
              <a:t>8</a:t>
            </a:fld>
            <a:endParaRPr lang="ja-JP" altLang="en-US" dirty="0"/>
          </a:p>
        </p:txBody>
      </p:sp>
      <p:sp>
        <p:nvSpPr>
          <p:cNvPr id="5" name="テキスト ボックス 4"/>
          <p:cNvSpPr txBox="1"/>
          <p:nvPr/>
        </p:nvSpPr>
        <p:spPr>
          <a:xfrm>
            <a:off x="2242651" y="4185336"/>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a:t>
            </a:r>
            <a:r>
              <a:rPr kumimoji="1" lang="ja-JP" altLang="en-US" dirty="0">
                <a:latin typeface="MS PGothic" charset="-128"/>
                <a:ea typeface="MS PGothic" charset="-128"/>
                <a:cs typeface="MS PGothic" charset="-128"/>
              </a:rPr>
              <a:t>ホスト</a:t>
            </a:r>
          </a:p>
        </p:txBody>
      </p:sp>
      <p:sp>
        <p:nvSpPr>
          <p:cNvPr id="6" name="角丸四角形 5"/>
          <p:cNvSpPr/>
          <p:nvPr/>
        </p:nvSpPr>
        <p:spPr>
          <a:xfrm>
            <a:off x="6018024" y="4554668"/>
            <a:ext cx="1601567" cy="1227201"/>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8" name="テキスト ボックス 7"/>
          <p:cNvSpPr txBox="1"/>
          <p:nvPr/>
        </p:nvSpPr>
        <p:spPr>
          <a:xfrm>
            <a:off x="6223932" y="4185336"/>
            <a:ext cx="1189749"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サブ</a:t>
            </a:r>
            <a:r>
              <a:rPr kumimoji="1" lang="ja-JP" altLang="en-US" dirty="0">
                <a:latin typeface="MS PGothic" charset="-128"/>
                <a:ea typeface="MS PGothic" charset="-128"/>
                <a:cs typeface="MS PGothic" charset="-128"/>
              </a:rPr>
              <a:t>ホスト</a:t>
            </a:r>
          </a:p>
        </p:txBody>
      </p:sp>
      <p:sp>
        <p:nvSpPr>
          <p:cNvPr id="10" name="角丸四角形 9"/>
          <p:cNvSpPr/>
          <p:nvPr/>
        </p:nvSpPr>
        <p:spPr>
          <a:xfrm>
            <a:off x="1653714" y="4554668"/>
            <a:ext cx="2489452" cy="1224526"/>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15" name="右矢印 38"/>
          <p:cNvSpPr/>
          <p:nvPr/>
        </p:nvSpPr>
        <p:spPr>
          <a:xfrm rot="10800000">
            <a:off x="3991362" y="4893902"/>
            <a:ext cx="2190086" cy="433660"/>
          </a:xfrm>
          <a:prstGeom prst="rightArrow">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16" name="右矢印 38"/>
          <p:cNvSpPr/>
          <p:nvPr/>
        </p:nvSpPr>
        <p:spPr>
          <a:xfrm>
            <a:off x="4045225" y="5261502"/>
            <a:ext cx="2162679" cy="407320"/>
          </a:xfrm>
          <a:prstGeom prst="rightArrow">
            <a:avLst>
              <a:gd name="adj1" fmla="val 50000"/>
              <a:gd name="adj2" fmla="val 64436"/>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30" name="円柱 36">
            <a:extLst>
              <a:ext uri="{FF2B5EF4-FFF2-40B4-BE49-F238E27FC236}">
                <a16:creationId xmlns:a16="http://schemas.microsoft.com/office/drawing/2014/main" xmlns="" id="{5699A44D-FEDC-CA4C-9399-F1EEDBFEB591}"/>
              </a:ext>
            </a:extLst>
          </p:cNvPr>
          <p:cNvSpPr/>
          <p:nvPr/>
        </p:nvSpPr>
        <p:spPr>
          <a:xfrm>
            <a:off x="728090" y="5789292"/>
            <a:ext cx="1006050" cy="658348"/>
          </a:xfrm>
          <a:prstGeom prst="can">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ディスク</a:t>
            </a:r>
          </a:p>
        </p:txBody>
      </p:sp>
      <p:sp>
        <p:nvSpPr>
          <p:cNvPr id="35" name="屈折矢印 38">
            <a:extLst>
              <a:ext uri="{FF2B5EF4-FFF2-40B4-BE49-F238E27FC236}">
                <a16:creationId xmlns:a16="http://schemas.microsoft.com/office/drawing/2014/main" xmlns="" id="{B6E6B18B-4318-0847-ADBC-17DDE8CB668F}"/>
              </a:ext>
            </a:extLst>
          </p:cNvPr>
          <p:cNvSpPr/>
          <p:nvPr/>
        </p:nvSpPr>
        <p:spPr>
          <a:xfrm flipH="1" flipV="1">
            <a:off x="990689" y="5114636"/>
            <a:ext cx="575644" cy="651363"/>
          </a:xfrm>
          <a:prstGeom prst="bentUpArrow">
            <a:avLst>
              <a:gd name="adj1" fmla="val 35100"/>
              <a:gd name="adj2" fmla="val 33789"/>
              <a:gd name="adj3" fmla="val 33080"/>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9" name="TextBox 8">
            <a:extLst>
              <a:ext uri="{FF2B5EF4-FFF2-40B4-BE49-F238E27FC236}">
                <a16:creationId xmlns:a16="http://schemas.microsoft.com/office/drawing/2014/main" xmlns="" id="{7B09F8AE-E882-7A47-926E-AB98536887B7}"/>
              </a:ext>
            </a:extLst>
          </p:cNvPr>
          <p:cNvSpPr txBox="1"/>
          <p:nvPr/>
        </p:nvSpPr>
        <p:spPr>
          <a:xfrm>
            <a:off x="955345" y="4686581"/>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38" name="円柱 36">
            <a:extLst>
              <a:ext uri="{FF2B5EF4-FFF2-40B4-BE49-F238E27FC236}">
                <a16:creationId xmlns:a16="http://schemas.microsoft.com/office/drawing/2014/main" xmlns="" id="{1AE4EFFD-AD82-4B4B-A65E-8C423076D796}"/>
              </a:ext>
            </a:extLst>
          </p:cNvPr>
          <p:cNvSpPr/>
          <p:nvPr/>
        </p:nvSpPr>
        <p:spPr>
          <a:xfrm>
            <a:off x="1971243" y="4686581"/>
            <a:ext cx="545991" cy="459790"/>
          </a:xfrm>
          <a:prstGeom prst="can">
            <a:avLst/>
          </a:prstGeom>
          <a:solidFill>
            <a:srgbClr val="BABBB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39" name="TextBox 38">
            <a:extLst>
              <a:ext uri="{FF2B5EF4-FFF2-40B4-BE49-F238E27FC236}">
                <a16:creationId xmlns:a16="http://schemas.microsoft.com/office/drawing/2014/main" xmlns="" id="{2908C103-5BAD-1D40-A53C-FDFF80A35B48}"/>
              </a:ext>
            </a:extLst>
          </p:cNvPr>
          <p:cNvSpPr txBox="1"/>
          <p:nvPr/>
        </p:nvSpPr>
        <p:spPr>
          <a:xfrm>
            <a:off x="1731522" y="5119669"/>
            <a:ext cx="950901" cy="646331"/>
          </a:xfrm>
          <a:prstGeom prst="rect">
            <a:avLst/>
          </a:prstGeom>
          <a:noFill/>
        </p:spPr>
        <p:txBody>
          <a:bodyPr wrap="none" rtlCol="0">
            <a:spAutoFit/>
          </a:bodyPr>
          <a:lstStyle/>
          <a:p>
            <a:pPr algn="ctr"/>
            <a:r>
              <a:rPr lang="ja-JP" altLang="en-US" dirty="0">
                <a:latin typeface="MS PGothic" panose="020B0600070205080204" pitchFamily="34" charset="-128"/>
                <a:ea typeface="MS PGothic" panose="020B0600070205080204" pitchFamily="34" charset="-128"/>
              </a:rPr>
              <a:t>仮想</a:t>
            </a:r>
            <a:endParaRPr lang="en-US" altLang="ja-JP" dirty="0">
              <a:latin typeface="MS PGothic" panose="020B0600070205080204" pitchFamily="34" charset="-128"/>
              <a:ea typeface="MS PGothic" panose="020B0600070205080204" pitchFamily="34" charset="-128"/>
            </a:endParaRPr>
          </a:p>
          <a:p>
            <a:pPr algn="ctr"/>
            <a:r>
              <a:rPr lang="ja-JP" altLang="en-US" dirty="0">
                <a:latin typeface="MS PGothic" panose="020B0600070205080204" pitchFamily="34" charset="-128"/>
                <a:ea typeface="MS PGothic" panose="020B0600070205080204" pitchFamily="34" charset="-128"/>
              </a:rPr>
              <a:t>ディスク</a:t>
            </a:r>
            <a:endParaRPr lang="en-US" dirty="0">
              <a:latin typeface="MS PGothic" panose="020B0600070205080204" pitchFamily="34" charset="-128"/>
              <a:ea typeface="MS PGothic" panose="020B0600070205080204" pitchFamily="34" charset="-128"/>
            </a:endParaRPr>
          </a:p>
        </p:txBody>
      </p:sp>
      <p:sp>
        <p:nvSpPr>
          <p:cNvPr id="40" name="円柱 36">
            <a:extLst>
              <a:ext uri="{FF2B5EF4-FFF2-40B4-BE49-F238E27FC236}">
                <a16:creationId xmlns:a16="http://schemas.microsoft.com/office/drawing/2014/main" xmlns="" id="{4E3C7BD9-EF9B-4E45-8EDF-26514D4F02C1}"/>
              </a:ext>
            </a:extLst>
          </p:cNvPr>
          <p:cNvSpPr/>
          <p:nvPr/>
        </p:nvSpPr>
        <p:spPr>
          <a:xfrm>
            <a:off x="7539252" y="5789292"/>
            <a:ext cx="1006050" cy="658348"/>
          </a:xfrm>
          <a:prstGeom prst="can">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ディスク</a:t>
            </a:r>
          </a:p>
        </p:txBody>
      </p:sp>
      <p:sp>
        <p:nvSpPr>
          <p:cNvPr id="42" name="TextBox 41">
            <a:extLst>
              <a:ext uri="{FF2B5EF4-FFF2-40B4-BE49-F238E27FC236}">
                <a16:creationId xmlns:a16="http://schemas.microsoft.com/office/drawing/2014/main" xmlns="" id="{F2DCBAD4-27EE-7E43-81E2-40284D879D6B}"/>
              </a:ext>
            </a:extLst>
          </p:cNvPr>
          <p:cNvSpPr txBox="1"/>
          <p:nvPr/>
        </p:nvSpPr>
        <p:spPr>
          <a:xfrm>
            <a:off x="7626759" y="4686581"/>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11" name="タイトル 10"/>
          <p:cNvSpPr>
            <a:spLocks noGrp="1"/>
          </p:cNvSpPr>
          <p:nvPr>
            <p:ph type="title"/>
          </p:nvPr>
        </p:nvSpPr>
        <p:spPr/>
        <p:txBody>
          <a:bodyPr>
            <a:normAutofit fontScale="90000"/>
          </a:bodyPr>
          <a:lstStyle/>
          <a:p>
            <a:r>
              <a:rPr kumimoji="1" lang="ja-JP" altLang="en-US" dirty="0"/>
              <a:t>分割メモリ</a:t>
            </a:r>
            <a:r>
              <a:rPr kumimoji="1" lang="en-US" altLang="ja-JP" dirty="0"/>
              <a:t>VM</a:t>
            </a:r>
            <a:r>
              <a:rPr kumimoji="1" lang="ja-JP" altLang="en-US" dirty="0"/>
              <a:t>のチェックポイント</a:t>
            </a:r>
          </a:p>
        </p:txBody>
      </p:sp>
      <p:sp>
        <p:nvSpPr>
          <p:cNvPr id="28" name="TextBox 17">
            <a:extLst>
              <a:ext uri="{FF2B5EF4-FFF2-40B4-BE49-F238E27FC236}">
                <a16:creationId xmlns:a16="http://schemas.microsoft.com/office/drawing/2014/main" xmlns="" id="{491B9851-658D-5C4A-ABC5-681C4B892ABF}"/>
              </a:ext>
            </a:extLst>
          </p:cNvPr>
          <p:cNvSpPr txBox="1"/>
          <p:nvPr/>
        </p:nvSpPr>
        <p:spPr>
          <a:xfrm>
            <a:off x="4480422" y="4656014"/>
            <a:ext cx="1220206" cy="369332"/>
          </a:xfrm>
          <a:prstGeom prst="rect">
            <a:avLst/>
          </a:prstGeom>
          <a:noFill/>
        </p:spPr>
        <p:txBody>
          <a:bodyPr wrap="none" rtlCol="0">
            <a:spAutoFit/>
          </a:bodyPr>
          <a:lstStyle/>
          <a:p>
            <a:r>
              <a:rPr lang="ja-JP" altLang="en-US" dirty="0">
                <a:latin typeface="MS PGothic" panose="020B0600070205080204" pitchFamily="34" charset="-128"/>
                <a:ea typeface="MS PGothic" panose="020B0600070205080204" pitchFamily="34" charset="-128"/>
              </a:rPr>
              <a:t>ページイン</a:t>
            </a:r>
            <a:endParaRPr lang="en-US" dirty="0">
              <a:latin typeface="MS PGothic" panose="020B0600070205080204" pitchFamily="34" charset="-128"/>
              <a:ea typeface="MS PGothic" panose="020B0600070205080204" pitchFamily="34" charset="-128"/>
            </a:endParaRPr>
          </a:p>
        </p:txBody>
      </p:sp>
      <p:sp>
        <p:nvSpPr>
          <p:cNvPr id="29" name="TextBox 18">
            <a:extLst>
              <a:ext uri="{FF2B5EF4-FFF2-40B4-BE49-F238E27FC236}">
                <a16:creationId xmlns:a16="http://schemas.microsoft.com/office/drawing/2014/main" xmlns="" id="{F13CABE7-A982-0F48-A727-22430537F638}"/>
              </a:ext>
            </a:extLst>
          </p:cNvPr>
          <p:cNvSpPr txBox="1"/>
          <p:nvPr/>
        </p:nvSpPr>
        <p:spPr>
          <a:xfrm>
            <a:off x="4384237" y="5637017"/>
            <a:ext cx="1404552" cy="369332"/>
          </a:xfrm>
          <a:prstGeom prst="rect">
            <a:avLst/>
          </a:prstGeom>
          <a:noFill/>
        </p:spPr>
        <p:txBody>
          <a:bodyPr wrap="none" rtlCol="0">
            <a:spAutoFit/>
          </a:bodyPr>
          <a:lstStyle/>
          <a:p>
            <a:r>
              <a:rPr lang="ja-JP" altLang="en-US" dirty="0">
                <a:latin typeface="MS PGothic" panose="020B0600070205080204" pitchFamily="34" charset="-128"/>
                <a:ea typeface="MS PGothic" panose="020B0600070205080204" pitchFamily="34" charset="-128"/>
              </a:rPr>
              <a:t>ページアウト</a:t>
            </a:r>
            <a:endParaRPr lang="en-US" dirty="0">
              <a:latin typeface="MS PGothic" panose="020B0600070205080204" pitchFamily="34" charset="-128"/>
              <a:ea typeface="MS PGothic" panose="020B0600070205080204" pitchFamily="34" charset="-128"/>
            </a:endParaRPr>
          </a:p>
        </p:txBody>
      </p:sp>
      <p:sp>
        <p:nvSpPr>
          <p:cNvPr id="36" name="正方形/長方形 35"/>
          <p:cNvSpPr/>
          <p:nvPr/>
        </p:nvSpPr>
        <p:spPr>
          <a:xfrm>
            <a:off x="2823827" y="5029141"/>
            <a:ext cx="989469"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37" name="正方形/長方形 36"/>
          <p:cNvSpPr/>
          <p:nvPr/>
        </p:nvSpPr>
        <p:spPr>
          <a:xfrm>
            <a:off x="6447217" y="5030102"/>
            <a:ext cx="745585"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45" name="正方形/長方形 44"/>
          <p:cNvSpPr/>
          <p:nvPr/>
        </p:nvSpPr>
        <p:spPr>
          <a:xfrm>
            <a:off x="2823827" y="4641348"/>
            <a:ext cx="991542"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a:t>
            </a:r>
            <a:r>
              <a:rPr kumimoji="1" lang="ja-JP" altLang="en-US">
                <a:solidFill>
                  <a:schemeClr val="tx1"/>
                </a:solidFill>
                <a:latin typeface="MS PGothic" charset="-128"/>
                <a:ea typeface="MS PGothic" charset="-128"/>
                <a:cs typeface="MS PGothic" charset="-128"/>
              </a:rPr>
              <a:t>本体</a:t>
            </a:r>
            <a:endParaRPr kumimoji="1" lang="ja-JP" altLang="en-US" dirty="0">
              <a:solidFill>
                <a:schemeClr val="tx1"/>
              </a:solidFill>
              <a:latin typeface="MS PGothic" charset="-128"/>
              <a:ea typeface="MS PGothic" charset="-128"/>
              <a:cs typeface="MS PGothic" charset="-128"/>
            </a:endParaRPr>
          </a:p>
        </p:txBody>
      </p:sp>
      <p:sp>
        <p:nvSpPr>
          <p:cNvPr id="26" name="屈折矢印 38">
            <a:extLst>
              <a:ext uri="{FF2B5EF4-FFF2-40B4-BE49-F238E27FC236}">
                <a16:creationId xmlns:a16="http://schemas.microsoft.com/office/drawing/2014/main" xmlns="" id="{B6E6B18B-4318-0847-ADBC-17DDE8CB668F}"/>
              </a:ext>
            </a:extLst>
          </p:cNvPr>
          <p:cNvSpPr/>
          <p:nvPr/>
        </p:nvSpPr>
        <p:spPr>
          <a:xfrm flipV="1">
            <a:off x="7703183" y="5114635"/>
            <a:ext cx="569907" cy="651363"/>
          </a:xfrm>
          <a:prstGeom prst="bentUpArrow">
            <a:avLst>
              <a:gd name="adj1" fmla="val 35100"/>
              <a:gd name="adj2" fmla="val 33789"/>
              <a:gd name="adj3" fmla="val 33080"/>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44" name="1 つの角を切り取った四角形 39">
            <a:extLst>
              <a:ext uri="{FF2B5EF4-FFF2-40B4-BE49-F238E27FC236}">
                <a16:creationId xmlns:a16="http://schemas.microsoft.com/office/drawing/2014/main" xmlns="" id="{24912F15-529C-8642-9201-BA20F9CECDB5}"/>
              </a:ext>
            </a:extLst>
          </p:cNvPr>
          <p:cNvSpPr/>
          <p:nvPr/>
        </p:nvSpPr>
        <p:spPr>
          <a:xfrm>
            <a:off x="3623597" y="4921872"/>
            <a:ext cx="327679" cy="395593"/>
          </a:xfrm>
          <a:prstGeom prst="snip1Rect">
            <a:avLst/>
          </a:prstGeom>
          <a:solidFill>
            <a:schemeClr val="accent5">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43" name="1 つの角を切り取った四角形 38">
            <a:extLst>
              <a:ext uri="{FF2B5EF4-FFF2-40B4-BE49-F238E27FC236}">
                <a16:creationId xmlns:a16="http://schemas.microsoft.com/office/drawing/2014/main" xmlns="" id="{D614B31B-1F38-8F44-A1F1-D41FF5A489C8}"/>
              </a:ext>
            </a:extLst>
          </p:cNvPr>
          <p:cNvSpPr/>
          <p:nvPr/>
        </p:nvSpPr>
        <p:spPr>
          <a:xfrm>
            <a:off x="6261484" y="5277945"/>
            <a:ext cx="327679" cy="395593"/>
          </a:xfrm>
          <a:prstGeom prst="snip1Rect">
            <a:avLst/>
          </a:prstGeom>
          <a:solidFill>
            <a:schemeClr val="accent6">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310117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fade">
                                      <p:cBhvr>
                                        <p:cTn id="10" dur="500"/>
                                        <p:tgtEl>
                                          <p:spTgt spid="4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500"/>
                                        <p:tgtEl>
                                          <p:spTgt spid="2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500"/>
                                        <p:tgtEl>
                                          <p:spTgt spid="2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fade">
                                      <p:cBhvr>
                                        <p:cTn id="2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28" grpId="0"/>
      <p:bldP spid="29" grpId="0"/>
      <p:bldP spid="44" grpId="0" animBg="1"/>
      <p:bldP spid="4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角丸四角形 25">
            <a:extLst>
              <a:ext uri="{FF2B5EF4-FFF2-40B4-BE49-F238E27FC236}">
                <a16:creationId xmlns:a16="http://schemas.microsoft.com/office/drawing/2014/main" xmlns="" id="{AE8B9E7E-121E-3046-ABBA-21FF62A68257}"/>
              </a:ext>
            </a:extLst>
          </p:cNvPr>
          <p:cNvSpPr/>
          <p:nvPr/>
        </p:nvSpPr>
        <p:spPr>
          <a:xfrm>
            <a:off x="7400537" y="4877634"/>
            <a:ext cx="1028452" cy="1064963"/>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2" name="タイトル 1"/>
          <p:cNvSpPr>
            <a:spLocks noGrp="1"/>
          </p:cNvSpPr>
          <p:nvPr>
            <p:ph type="title"/>
          </p:nvPr>
        </p:nvSpPr>
        <p:spPr/>
        <p:txBody>
          <a:bodyPr/>
          <a:lstStyle/>
          <a:p>
            <a:r>
              <a:rPr kumimoji="1" lang="ja-JP" altLang="en-US" dirty="0"/>
              <a:t>分割メモリ</a:t>
            </a:r>
            <a:r>
              <a:rPr kumimoji="1" lang="en-US" altLang="ja-JP" dirty="0"/>
              <a:t>VM</a:t>
            </a:r>
            <a:r>
              <a:rPr kumimoji="1" lang="ja-JP" altLang="en-US" dirty="0"/>
              <a:t>のリストア</a:t>
            </a:r>
          </a:p>
        </p:txBody>
      </p:sp>
      <p:sp>
        <p:nvSpPr>
          <p:cNvPr id="3" name="コンテンツ プレースホルダー 2"/>
          <p:cNvSpPr>
            <a:spLocks noGrp="1"/>
          </p:cNvSpPr>
          <p:nvPr>
            <p:ph idx="1"/>
          </p:nvPr>
        </p:nvSpPr>
        <p:spPr/>
        <p:txBody>
          <a:bodyPr/>
          <a:lstStyle/>
          <a:p>
            <a:r>
              <a:rPr lang="ja-JP" altLang="en-US" dirty="0">
                <a:solidFill>
                  <a:schemeClr val="tx1"/>
                </a:solidFill>
              </a:rPr>
              <a:t>必要な空きメモリを持つメインホストとサブホストを探す</a:t>
            </a:r>
            <a:endParaRPr lang="en-US" altLang="ja-JP" dirty="0">
              <a:solidFill>
                <a:schemeClr val="tx1"/>
              </a:solidFill>
            </a:endParaRPr>
          </a:p>
          <a:p>
            <a:pPr lvl="1"/>
            <a:r>
              <a:rPr lang="ja-JP" altLang="en-US" dirty="0">
                <a:solidFill>
                  <a:schemeClr val="tx1"/>
                </a:solidFill>
              </a:rPr>
              <a:t>それぞれのホストでチェックポイントから状態を復元</a:t>
            </a:r>
            <a:endParaRPr lang="en-US" altLang="ja-JP" dirty="0">
              <a:solidFill>
                <a:schemeClr val="tx1"/>
              </a:solidFill>
            </a:endParaRPr>
          </a:p>
          <a:p>
            <a:r>
              <a:rPr lang="en-US" altLang="ja-JP" dirty="0">
                <a:solidFill>
                  <a:schemeClr val="tx1"/>
                </a:solidFill>
              </a:rPr>
              <a:t>VM</a:t>
            </a:r>
            <a:r>
              <a:rPr lang="ja-JP" altLang="en-US" dirty="0">
                <a:solidFill>
                  <a:schemeClr val="tx1"/>
                </a:solidFill>
              </a:rPr>
              <a:t>のメモリ分割を変更することも可能</a:t>
            </a:r>
            <a:endParaRPr lang="en-US" altLang="ja-JP" dirty="0">
              <a:solidFill>
                <a:schemeClr val="tx1"/>
              </a:solidFill>
            </a:endParaRPr>
          </a:p>
          <a:p>
            <a:pPr lvl="1"/>
            <a:r>
              <a:rPr kumimoji="1" lang="ja-JP" altLang="en-US" dirty="0">
                <a:solidFill>
                  <a:schemeClr val="tx1"/>
                </a:solidFill>
              </a:rPr>
              <a:t>チェックポイント時と同じ空きメモリを持つホスト群が存在しない場合でも復元可能</a:t>
            </a:r>
            <a:endParaRPr kumimoji="1" lang="en-US" altLang="ja-JP" dirty="0">
              <a:solidFill>
                <a:schemeClr val="tx1"/>
              </a:solidFill>
            </a:endParaRPr>
          </a:p>
          <a:p>
            <a:pPr lvl="1"/>
            <a:r>
              <a:rPr lang="ja-JP" altLang="en-US" dirty="0">
                <a:solidFill>
                  <a:schemeClr val="tx1"/>
                </a:solidFill>
              </a:rPr>
              <a:t>１つのホストで通常の</a:t>
            </a:r>
            <a:r>
              <a:rPr lang="en-US" altLang="ja-JP" dirty="0">
                <a:solidFill>
                  <a:schemeClr val="tx1"/>
                </a:solidFill>
              </a:rPr>
              <a:t>VM</a:t>
            </a:r>
            <a:r>
              <a:rPr lang="ja-JP" altLang="en-US" dirty="0">
                <a:solidFill>
                  <a:schemeClr val="tx1"/>
                </a:solidFill>
              </a:rPr>
              <a:t>として再開させることも可能</a:t>
            </a:r>
            <a:endParaRPr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lang="ja-JP" altLang="en-US" smtClean="0"/>
              <a:pPr/>
              <a:t>9</a:t>
            </a:fld>
            <a:endParaRPr lang="ja-JP" altLang="en-US" dirty="0"/>
          </a:p>
        </p:txBody>
      </p:sp>
      <p:sp>
        <p:nvSpPr>
          <p:cNvPr id="13" name="テキスト ボックス 12"/>
          <p:cNvSpPr txBox="1"/>
          <p:nvPr/>
        </p:nvSpPr>
        <p:spPr>
          <a:xfrm>
            <a:off x="5422883" y="4513116"/>
            <a:ext cx="1468672"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a:t>
            </a:r>
            <a:r>
              <a:rPr kumimoji="1" lang="ja-JP" altLang="en-US" dirty="0">
                <a:latin typeface="MS PGothic" charset="-128"/>
                <a:ea typeface="MS PGothic" charset="-128"/>
                <a:cs typeface="MS PGothic" charset="-128"/>
              </a:rPr>
              <a:t>ホスト</a:t>
            </a:r>
            <a:r>
              <a:rPr lang="ja-JP" altLang="en-US" dirty="0">
                <a:latin typeface="MS PGothic" charset="-128"/>
                <a:ea typeface="MS PGothic" charset="-128"/>
                <a:cs typeface="MS PGothic" charset="-128"/>
              </a:rPr>
              <a:t>２</a:t>
            </a:r>
            <a:endParaRPr kumimoji="1" lang="ja-JP" altLang="en-US" dirty="0">
              <a:latin typeface="MS PGothic" charset="-128"/>
              <a:ea typeface="MS PGothic" charset="-128"/>
              <a:cs typeface="MS PGothic" charset="-128"/>
            </a:endParaRPr>
          </a:p>
        </p:txBody>
      </p:sp>
      <p:sp>
        <p:nvSpPr>
          <p:cNvPr id="14" name="角丸四角形 13"/>
          <p:cNvSpPr/>
          <p:nvPr/>
        </p:nvSpPr>
        <p:spPr>
          <a:xfrm>
            <a:off x="5033827" y="4868440"/>
            <a:ext cx="2230319" cy="1064964"/>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15" name="正方形/長方形 14"/>
          <p:cNvSpPr/>
          <p:nvPr/>
        </p:nvSpPr>
        <p:spPr>
          <a:xfrm>
            <a:off x="5205378" y="5311819"/>
            <a:ext cx="1897895" cy="541343"/>
          </a:xfrm>
          <a:prstGeom prst="rect">
            <a:avLst/>
          </a:prstGeom>
          <a:solidFill>
            <a:srgbClr val="EEB5B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25" name="テキスト ボックス 24"/>
          <p:cNvSpPr txBox="1"/>
          <p:nvPr/>
        </p:nvSpPr>
        <p:spPr>
          <a:xfrm>
            <a:off x="7222373" y="4519938"/>
            <a:ext cx="1346844"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サブ</a:t>
            </a:r>
            <a:r>
              <a:rPr kumimoji="1" lang="ja-JP" altLang="en-US" dirty="0">
                <a:latin typeface="MS PGothic" charset="-128"/>
                <a:ea typeface="MS PGothic" charset="-128"/>
                <a:cs typeface="MS PGothic" charset="-128"/>
              </a:rPr>
              <a:t>ホスト２</a:t>
            </a:r>
          </a:p>
        </p:txBody>
      </p:sp>
      <p:sp>
        <p:nvSpPr>
          <p:cNvPr id="33" name="角丸四角形 13">
            <a:extLst>
              <a:ext uri="{FF2B5EF4-FFF2-40B4-BE49-F238E27FC236}">
                <a16:creationId xmlns:a16="http://schemas.microsoft.com/office/drawing/2014/main" xmlns="" id="{EF27466D-ECF0-CA44-AF35-E34C3B0CA4BD}"/>
              </a:ext>
            </a:extLst>
          </p:cNvPr>
          <p:cNvSpPr/>
          <p:nvPr/>
        </p:nvSpPr>
        <p:spPr>
          <a:xfrm>
            <a:off x="1001738" y="4872747"/>
            <a:ext cx="1801728" cy="1064964"/>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34" name="正方形/長方形 14">
            <a:extLst>
              <a:ext uri="{FF2B5EF4-FFF2-40B4-BE49-F238E27FC236}">
                <a16:creationId xmlns:a16="http://schemas.microsoft.com/office/drawing/2014/main" xmlns="" id="{29FD7C2C-2006-6941-8785-C62A57E3F3EF}"/>
              </a:ext>
            </a:extLst>
          </p:cNvPr>
          <p:cNvSpPr/>
          <p:nvPr/>
        </p:nvSpPr>
        <p:spPr>
          <a:xfrm>
            <a:off x="1158061" y="5318917"/>
            <a:ext cx="1450355" cy="541343"/>
          </a:xfrm>
          <a:prstGeom prst="rect">
            <a:avLst/>
          </a:prstGeom>
          <a:solidFill>
            <a:srgbClr val="EEB5B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35" name="テキスト ボックス 24">
            <a:extLst>
              <a:ext uri="{FF2B5EF4-FFF2-40B4-BE49-F238E27FC236}">
                <a16:creationId xmlns:a16="http://schemas.microsoft.com/office/drawing/2014/main" xmlns="" id="{1D51AEC4-9008-8B4F-8923-D469F9B928BA}"/>
              </a:ext>
            </a:extLst>
          </p:cNvPr>
          <p:cNvSpPr txBox="1"/>
          <p:nvPr/>
        </p:nvSpPr>
        <p:spPr>
          <a:xfrm>
            <a:off x="2959202" y="4499108"/>
            <a:ext cx="1346844" cy="369332"/>
          </a:xfrm>
          <a:prstGeom prst="rect">
            <a:avLst/>
          </a:prstGeom>
          <a:noFill/>
        </p:spPr>
        <p:txBody>
          <a:bodyPr wrap="none" rtlCol="0">
            <a:spAutoFit/>
          </a:bodyPr>
          <a:lstStyle/>
          <a:p>
            <a:r>
              <a:rPr lang="ja-JP" altLang="en-US">
                <a:latin typeface="MS PGothic" charset="-128"/>
                <a:ea typeface="MS PGothic" charset="-128"/>
                <a:cs typeface="MS PGothic" charset="-128"/>
              </a:rPr>
              <a:t>サブ</a:t>
            </a:r>
            <a:r>
              <a:rPr kumimoji="1" lang="ja-JP" altLang="en-US">
                <a:latin typeface="MS PGothic" charset="-128"/>
                <a:ea typeface="MS PGothic" charset="-128"/>
                <a:cs typeface="MS PGothic" charset="-128"/>
              </a:rPr>
              <a:t>ホスト１</a:t>
            </a:r>
            <a:endParaRPr kumimoji="1" lang="ja-JP" altLang="en-US" dirty="0">
              <a:latin typeface="MS PGothic" charset="-128"/>
              <a:ea typeface="MS PGothic" charset="-128"/>
              <a:cs typeface="MS PGothic" charset="-128"/>
            </a:endParaRPr>
          </a:p>
        </p:txBody>
      </p:sp>
      <p:sp>
        <p:nvSpPr>
          <p:cNvPr id="36" name="角丸四角形 25">
            <a:extLst>
              <a:ext uri="{FF2B5EF4-FFF2-40B4-BE49-F238E27FC236}">
                <a16:creationId xmlns:a16="http://schemas.microsoft.com/office/drawing/2014/main" xmlns="" id="{AE8B9E7E-121E-3046-ABBA-21FF62A68257}"/>
              </a:ext>
            </a:extLst>
          </p:cNvPr>
          <p:cNvSpPr/>
          <p:nvPr/>
        </p:nvSpPr>
        <p:spPr>
          <a:xfrm>
            <a:off x="2943693" y="4868440"/>
            <a:ext cx="1383239" cy="1074157"/>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38" name="正方形/長方形 28">
            <a:extLst>
              <a:ext uri="{FF2B5EF4-FFF2-40B4-BE49-F238E27FC236}">
                <a16:creationId xmlns:a16="http://schemas.microsoft.com/office/drawing/2014/main" xmlns="" id="{C96C9263-CEEE-0F42-881A-15B21E791E73}"/>
              </a:ext>
            </a:extLst>
          </p:cNvPr>
          <p:cNvSpPr/>
          <p:nvPr/>
        </p:nvSpPr>
        <p:spPr>
          <a:xfrm>
            <a:off x="1146909" y="4977090"/>
            <a:ext cx="1461507" cy="309744"/>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a:t>
            </a:r>
            <a:r>
              <a:rPr kumimoji="1" lang="ja-JP" altLang="en-US" dirty="0">
                <a:solidFill>
                  <a:schemeClr val="tx1"/>
                </a:solidFill>
                <a:latin typeface="MS PGothic" charset="-128"/>
                <a:ea typeface="MS PGothic" charset="-128"/>
                <a:cs typeface="MS PGothic" charset="-128"/>
              </a:rPr>
              <a:t>本体</a:t>
            </a:r>
          </a:p>
        </p:txBody>
      </p:sp>
      <p:sp>
        <p:nvSpPr>
          <p:cNvPr id="31" name="円柱 36">
            <a:extLst>
              <a:ext uri="{FF2B5EF4-FFF2-40B4-BE49-F238E27FC236}">
                <a16:creationId xmlns:a16="http://schemas.microsoft.com/office/drawing/2014/main" xmlns="" id="{BED38ADD-F01D-6C44-ADC4-2CC5F26F940F}"/>
              </a:ext>
            </a:extLst>
          </p:cNvPr>
          <p:cNvSpPr/>
          <p:nvPr/>
        </p:nvSpPr>
        <p:spPr>
          <a:xfrm>
            <a:off x="4186904" y="6026064"/>
            <a:ext cx="1006050" cy="658348"/>
          </a:xfrm>
          <a:prstGeom prst="can">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ディスク</a:t>
            </a:r>
          </a:p>
        </p:txBody>
      </p:sp>
      <p:sp>
        <p:nvSpPr>
          <p:cNvPr id="5" name="TextBox 4">
            <a:extLst>
              <a:ext uri="{FF2B5EF4-FFF2-40B4-BE49-F238E27FC236}">
                <a16:creationId xmlns:a16="http://schemas.microsoft.com/office/drawing/2014/main" xmlns="" id="{5684EEA3-7FE2-8B4B-B2EE-08A76B0A6C3B}"/>
              </a:ext>
            </a:extLst>
          </p:cNvPr>
          <p:cNvSpPr txBox="1"/>
          <p:nvPr/>
        </p:nvSpPr>
        <p:spPr>
          <a:xfrm>
            <a:off x="2140446" y="6201017"/>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41" name="TextBox 40">
            <a:extLst>
              <a:ext uri="{FF2B5EF4-FFF2-40B4-BE49-F238E27FC236}">
                <a16:creationId xmlns:a16="http://schemas.microsoft.com/office/drawing/2014/main" xmlns="" id="{6329E2A7-54A2-3642-AF19-B5097B15A1C4}"/>
              </a:ext>
            </a:extLst>
          </p:cNvPr>
          <p:cNvSpPr txBox="1"/>
          <p:nvPr/>
        </p:nvSpPr>
        <p:spPr>
          <a:xfrm>
            <a:off x="7506979" y="6208745"/>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復元</a:t>
            </a:r>
            <a:endParaRPr lang="en-US" dirty="0">
              <a:latin typeface="MS PGothic" charset="-128"/>
              <a:ea typeface="MS PGothic" charset="-128"/>
              <a:cs typeface="MS PGothic" charset="-128"/>
            </a:endParaRPr>
          </a:p>
        </p:txBody>
      </p:sp>
      <p:sp>
        <p:nvSpPr>
          <p:cNvPr id="42" name="テキスト ボックス 12">
            <a:extLst>
              <a:ext uri="{FF2B5EF4-FFF2-40B4-BE49-F238E27FC236}">
                <a16:creationId xmlns:a16="http://schemas.microsoft.com/office/drawing/2014/main" xmlns="" id="{F3626312-E430-7541-9A26-D27B623C991A}"/>
              </a:ext>
            </a:extLst>
          </p:cNvPr>
          <p:cNvSpPr txBox="1"/>
          <p:nvPr/>
        </p:nvSpPr>
        <p:spPr>
          <a:xfrm>
            <a:off x="1168266" y="4503415"/>
            <a:ext cx="1468672" cy="369332"/>
          </a:xfrm>
          <a:prstGeom prst="rect">
            <a:avLst/>
          </a:prstGeom>
          <a:noFill/>
        </p:spPr>
        <p:txBody>
          <a:bodyPr wrap="none" rtlCol="0">
            <a:spAutoFit/>
          </a:bodyPr>
          <a:lstStyle/>
          <a:p>
            <a:r>
              <a:rPr lang="ja-JP" altLang="en-US">
                <a:latin typeface="MS PGothic" charset="-128"/>
                <a:ea typeface="MS PGothic" charset="-128"/>
                <a:cs typeface="MS PGothic" charset="-128"/>
              </a:rPr>
              <a:t>メイン</a:t>
            </a:r>
            <a:r>
              <a:rPr kumimoji="1" lang="ja-JP" altLang="en-US">
                <a:latin typeface="MS PGothic" charset="-128"/>
                <a:ea typeface="MS PGothic" charset="-128"/>
                <a:cs typeface="MS PGothic" charset="-128"/>
              </a:rPr>
              <a:t>ホスト</a:t>
            </a:r>
            <a:r>
              <a:rPr lang="ja-JP" altLang="en-US">
                <a:latin typeface="MS PGothic" charset="-128"/>
                <a:ea typeface="MS PGothic" charset="-128"/>
                <a:cs typeface="MS PGothic" charset="-128"/>
              </a:rPr>
              <a:t>１</a:t>
            </a:r>
            <a:endParaRPr kumimoji="1" lang="ja-JP" altLang="en-US" dirty="0">
              <a:latin typeface="MS PGothic" charset="-128"/>
              <a:ea typeface="MS PGothic" charset="-128"/>
              <a:cs typeface="MS PGothic" charset="-128"/>
            </a:endParaRPr>
          </a:p>
        </p:txBody>
      </p:sp>
      <p:sp>
        <p:nvSpPr>
          <p:cNvPr id="28" name="正方形/長方形 27"/>
          <p:cNvSpPr/>
          <p:nvPr/>
        </p:nvSpPr>
        <p:spPr>
          <a:xfrm>
            <a:off x="3088313" y="5322841"/>
            <a:ext cx="1081906" cy="548441"/>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30" name="正方形/長方形 29"/>
          <p:cNvSpPr/>
          <p:nvPr/>
        </p:nvSpPr>
        <p:spPr>
          <a:xfrm>
            <a:off x="7564582" y="5311819"/>
            <a:ext cx="730057" cy="548441"/>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S PGothic" charset="-128"/>
                <a:ea typeface="MS PGothic" charset="-128"/>
                <a:cs typeface="MS PGothic" charset="-128"/>
              </a:rPr>
              <a:t>メモリ</a:t>
            </a:r>
          </a:p>
        </p:txBody>
      </p:sp>
      <p:sp>
        <p:nvSpPr>
          <p:cNvPr id="24" name="屈折矢印 23"/>
          <p:cNvSpPr/>
          <p:nvPr/>
        </p:nvSpPr>
        <p:spPr>
          <a:xfrm rot="16200000" flipH="1" flipV="1">
            <a:off x="3194020" y="5644832"/>
            <a:ext cx="585641" cy="1366752"/>
          </a:xfrm>
          <a:prstGeom prst="bentUpArrow">
            <a:avLst>
              <a:gd name="adj1" fmla="val 32483"/>
              <a:gd name="adj2" fmla="val 32481"/>
              <a:gd name="adj3" fmla="val 46165"/>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26" name="屈折矢印 25"/>
          <p:cNvSpPr/>
          <p:nvPr/>
        </p:nvSpPr>
        <p:spPr>
          <a:xfrm>
            <a:off x="5365280" y="5969211"/>
            <a:ext cx="2141699" cy="555242"/>
          </a:xfrm>
          <a:prstGeom prst="bentUpArrow">
            <a:avLst>
              <a:gd name="adj1" fmla="val 32483"/>
              <a:gd name="adj2" fmla="val 32481"/>
              <a:gd name="adj3" fmla="val 46165"/>
            </a:avLst>
          </a:prstGeom>
          <a:solidFill>
            <a:srgbClr val="4D7D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27" name="正方形/長方形 28">
            <a:extLst>
              <a:ext uri="{FF2B5EF4-FFF2-40B4-BE49-F238E27FC236}">
                <a16:creationId xmlns:a16="http://schemas.microsoft.com/office/drawing/2014/main" xmlns="" id="{C96C9263-CEEE-0F42-881A-15B21E791E73}"/>
              </a:ext>
            </a:extLst>
          </p:cNvPr>
          <p:cNvSpPr/>
          <p:nvPr/>
        </p:nvSpPr>
        <p:spPr>
          <a:xfrm>
            <a:off x="5205378" y="4966268"/>
            <a:ext cx="1461507" cy="309744"/>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a:t>
            </a:r>
            <a:r>
              <a:rPr kumimoji="1" lang="ja-JP" altLang="en-US" dirty="0">
                <a:solidFill>
                  <a:schemeClr val="tx1"/>
                </a:solidFill>
                <a:latin typeface="MS PGothic" charset="-128"/>
                <a:ea typeface="MS PGothic" charset="-128"/>
                <a:cs typeface="MS PGothic" charset="-128"/>
              </a:rPr>
              <a:t>本体</a:t>
            </a:r>
          </a:p>
        </p:txBody>
      </p:sp>
      <p:sp>
        <p:nvSpPr>
          <p:cNvPr id="37" name="フローチャート: カード 16">
            <a:extLst>
              <a:ext uri="{FF2B5EF4-FFF2-40B4-BE49-F238E27FC236}">
                <a16:creationId xmlns:a16="http://schemas.microsoft.com/office/drawing/2014/main" xmlns="" id="{20E67ED2-0A3D-EB4C-8960-0B6AC7BD3FC5}"/>
              </a:ext>
            </a:extLst>
          </p:cNvPr>
          <p:cNvSpPr/>
          <p:nvPr/>
        </p:nvSpPr>
        <p:spPr>
          <a:xfrm>
            <a:off x="4477043" y="5830193"/>
            <a:ext cx="416715" cy="447367"/>
          </a:xfrm>
          <a:prstGeom prst="flowChartPunchedCard">
            <a:avLst/>
          </a:prstGeom>
          <a:solidFill>
            <a:srgbClr val="C7941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S PGothic" charset="-128"/>
              <a:ea typeface="MS PGothic" charset="-128"/>
              <a:cs typeface="MS PGothic" charset="-128"/>
            </a:endParaRPr>
          </a:p>
        </p:txBody>
      </p:sp>
    </p:spTree>
    <p:extLst>
      <p:ext uri="{BB962C8B-B14F-4D97-AF65-F5344CB8AC3E}">
        <p14:creationId xmlns:p14="http://schemas.microsoft.com/office/powerpoint/2010/main" val="1407462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37"/>
                                        </p:tgtEl>
                                        <p:attrNameLst>
                                          <p:attrName>style.visibility</p:attrName>
                                        </p:attrNameLst>
                                      </p:cBhvr>
                                      <p:to>
                                        <p:strVal val="visible"/>
                                      </p:to>
                                    </p:set>
                                    <p:animEffect transition="in" filter="fade">
                                      <p:cBhvr>
                                        <p:cTn id="14" dur="500"/>
                                        <p:tgtEl>
                                          <p:spTgt spid="37"/>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28"/>
                                        </p:tgtEl>
                                      </p:cBhvr>
                                    </p:animEffect>
                                    <p:set>
                                      <p:cBhvr>
                                        <p:cTn id="19" dur="1" fill="hold">
                                          <p:stCondLst>
                                            <p:cond delay="499"/>
                                          </p:stCondLst>
                                        </p:cTn>
                                        <p:tgtEl>
                                          <p:spTgt spid="28"/>
                                        </p:tgtEl>
                                        <p:attrNameLst>
                                          <p:attrName>style.visibility</p:attrName>
                                        </p:attrNameLst>
                                      </p:cBhvr>
                                      <p:to>
                                        <p:strVal val="hidden"/>
                                      </p:to>
                                    </p:set>
                                  </p:childTnLst>
                                </p:cTn>
                              </p:par>
                              <p:par>
                                <p:cTn id="20" presetID="10" presetClass="exit" presetSubtype="0" fill="hold" grpId="0" nodeType="withEffect">
                                  <p:stCondLst>
                                    <p:cond delay="0"/>
                                  </p:stCondLst>
                                  <p:childTnLst>
                                    <p:animEffect transition="out" filter="fade">
                                      <p:cBhvr>
                                        <p:cTn id="21" dur="500"/>
                                        <p:tgtEl>
                                          <p:spTgt spid="38"/>
                                        </p:tgtEl>
                                      </p:cBhvr>
                                    </p:animEffect>
                                    <p:set>
                                      <p:cBhvr>
                                        <p:cTn id="22" dur="1" fill="hold">
                                          <p:stCondLst>
                                            <p:cond delay="499"/>
                                          </p:stCondLst>
                                        </p:cTn>
                                        <p:tgtEl>
                                          <p:spTgt spid="38"/>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34"/>
                                        </p:tgtEl>
                                      </p:cBhvr>
                                    </p:animEffect>
                                    <p:set>
                                      <p:cBhvr>
                                        <p:cTn id="25" dur="1" fill="hold">
                                          <p:stCondLst>
                                            <p:cond delay="499"/>
                                          </p:stCondLst>
                                        </p:cTn>
                                        <p:tgtEl>
                                          <p:spTgt spid="34"/>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24"/>
                                        </p:tgtEl>
                                      </p:cBhvr>
                                    </p:animEffect>
                                    <p:set>
                                      <p:cBhvr>
                                        <p:cTn id="28" dur="1" fill="hold">
                                          <p:stCondLst>
                                            <p:cond delay="499"/>
                                          </p:stCondLst>
                                        </p:cTn>
                                        <p:tgtEl>
                                          <p:spTgt spid="24"/>
                                        </p:tgtEl>
                                        <p:attrNameLst>
                                          <p:attrName>style.visibility</p:attrName>
                                        </p:attrNameLst>
                                      </p:cBhvr>
                                      <p:to>
                                        <p:strVal val="hidden"/>
                                      </p:to>
                                    </p:set>
                                  </p:childTnLst>
                                </p:cTn>
                              </p:par>
                              <p:par>
                                <p:cTn id="29" presetID="10" presetClass="exit" presetSubtype="0" fill="hold" grpId="0" nodeType="withEffect">
                                  <p:stCondLst>
                                    <p:cond delay="0"/>
                                  </p:stCondLst>
                                  <p:childTnLst>
                                    <p:animEffect transition="out" filter="fade">
                                      <p:cBhvr>
                                        <p:cTn id="30" dur="500"/>
                                        <p:tgtEl>
                                          <p:spTgt spid="5"/>
                                        </p:tgtEl>
                                      </p:cBhvr>
                                    </p:animEffect>
                                    <p:set>
                                      <p:cBhvr>
                                        <p:cTn id="31" dur="1" fill="hold">
                                          <p:stCondLst>
                                            <p:cond delay="499"/>
                                          </p:stCondLst>
                                        </p:cTn>
                                        <p:tgtEl>
                                          <p:spTgt spid="5"/>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7"/>
                                        </p:tgtEl>
                                        <p:attrNameLst>
                                          <p:attrName>style.visibility</p:attrName>
                                        </p:attrNameLst>
                                      </p:cBhvr>
                                      <p:to>
                                        <p:strVal val="visible"/>
                                      </p:to>
                                    </p:set>
                                    <p:animEffect transition="in" filter="fade">
                                      <p:cBhvr>
                                        <p:cTn id="36" dur="500"/>
                                        <p:tgtEl>
                                          <p:spTgt spid="2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500"/>
                                        <p:tgtEl>
                                          <p:spTgt spid="15"/>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fade">
                                      <p:cBhvr>
                                        <p:cTn id="42" dur="500"/>
                                        <p:tgtEl>
                                          <p:spTgt spid="30"/>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41"/>
                                        </p:tgtEl>
                                        <p:attrNameLst>
                                          <p:attrName>style.visibility</p:attrName>
                                        </p:attrNameLst>
                                      </p:cBhvr>
                                      <p:to>
                                        <p:strVal val="visible"/>
                                      </p:to>
                                    </p:set>
                                    <p:animEffect transition="in" filter="fade">
                                      <p:cBhvr>
                                        <p:cTn id="45" dur="500"/>
                                        <p:tgtEl>
                                          <p:spTgt spid="41"/>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6"/>
                                        </p:tgtEl>
                                        <p:attrNameLst>
                                          <p:attrName>style.visibility</p:attrName>
                                        </p:attrNameLst>
                                      </p:cBhvr>
                                      <p:to>
                                        <p:strVal val="visible"/>
                                      </p:to>
                                    </p:set>
                                    <p:animEffect transition="in" filter="fade">
                                      <p:cBhvr>
                                        <p:cTn id="4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34" grpId="0" animBg="1"/>
      <p:bldP spid="38" grpId="0" animBg="1"/>
      <p:bldP spid="5" grpId="0"/>
      <p:bldP spid="5" grpId="1"/>
      <p:bldP spid="41" grpId="0"/>
      <p:bldP spid="28" grpId="0" animBg="1"/>
      <p:bldP spid="30" grpId="0" animBg="1"/>
      <p:bldP spid="24" grpId="0" animBg="1"/>
      <p:bldP spid="24" grpId="1" animBg="1"/>
      <p:bldP spid="26" grpId="0" animBg="1"/>
      <p:bldP spid="27" grpId="0" animBg="1"/>
      <p:bldP spid="37" grpId="0" animBg="1"/>
    </p:bldLst>
  </p:timing>
</p:sld>
</file>

<file path=ppt/theme/theme1.xml><?xml version="1.0" encoding="utf-8"?>
<a:theme xmlns:a="http://schemas.openxmlformats.org/drawingml/2006/main" name="トリミング">
  <a:themeElements>
    <a:clrScheme name="トリミング">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トリミング">
      <a:majorFont>
        <a:latin typeface="Franklin Gothic Book"/>
        <a:ea typeface=""/>
        <a:cs typeface=""/>
      </a:majorFont>
      <a:minorFont>
        <a:latin typeface="Franklin Gothic Book"/>
        <a:ea typeface=""/>
        <a:cs typeface=""/>
      </a:minorFont>
    </a:fontScheme>
    <a:fmtScheme name="トリミング">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kumimoji="1">
            <a:solidFill>
              <a:srgbClr val="FF0000"/>
            </a:solidFill>
            <a:latin typeface="MS PGothic" charset="-128"/>
            <a:ea typeface="MS PGothic" charset="-128"/>
            <a:cs typeface="MS PGothic"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16307</TotalTime>
  <Words>1914</Words>
  <Application>Microsoft Macintosh PowerPoint</Application>
  <PresentationFormat>画面に合わせる (4:3)</PresentationFormat>
  <Paragraphs>585</Paragraphs>
  <Slides>26</Slides>
  <Notes>21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26</vt:i4>
      </vt:variant>
    </vt:vector>
  </HeadingPairs>
  <TitlesOfParts>
    <vt:vector size="32" baseType="lpstr">
      <vt:lpstr>Calibri</vt:lpstr>
      <vt:lpstr>Franklin Gothic Book</vt:lpstr>
      <vt:lpstr>MS PGothic</vt:lpstr>
      <vt:lpstr>ＭＳ Ｐゴシック</vt:lpstr>
      <vt:lpstr>Yu Gothic</vt:lpstr>
      <vt:lpstr>トリミング</vt:lpstr>
      <vt:lpstr>複数ホストにまたがって動作するVMの チェックポイント・リストア</vt:lpstr>
      <vt:lpstr>大容量メモリを持つVM</vt:lpstr>
      <vt:lpstr>分割マイグレーション  [Suetake+ CLOUD'18]</vt:lpstr>
      <vt:lpstr>分割メモリVM</vt:lpstr>
      <vt:lpstr>障害対策</vt:lpstr>
      <vt:lpstr>従来手法を用いる問題点</vt:lpstr>
      <vt:lpstr>提案：D-CRES</vt:lpstr>
      <vt:lpstr>分割メモリVMのチェックポイント</vt:lpstr>
      <vt:lpstr>分割メモリVMのリストア</vt:lpstr>
      <vt:lpstr>D-CRESのシステム構成</vt:lpstr>
      <vt:lpstr>メインホストでのチェックポイント </vt:lpstr>
      <vt:lpstr>ライブチェックポイント</vt:lpstr>
      <vt:lpstr>従来実装の問題点</vt:lpstr>
      <vt:lpstr>メモリファイルへの保存</vt:lpstr>
      <vt:lpstr>リモートページングへの対処</vt:lpstr>
      <vt:lpstr>サブホストでのチェックポイント </vt:lpstr>
      <vt:lpstr>チェックポイントの同期</vt:lpstr>
      <vt:lpstr>メインホストでのリストア</vt:lpstr>
      <vt:lpstr>サブホストでのリストア</vt:lpstr>
      <vt:lpstr>リストア時のメモリ再配置</vt:lpstr>
      <vt:lpstr>実験</vt:lpstr>
      <vt:lpstr>従来手法との比較</vt:lpstr>
      <vt:lpstr>メモリの保存形式の影響</vt:lpstr>
      <vt:lpstr>メモリ分割比の影響</vt:lpstr>
      <vt:lpstr>関連研究</vt:lpstr>
      <vt:lpstr>まとめ</vt:lpstr>
    </vt:vector>
  </TitlesOfParts>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複数ホストにまたがるVMの障害対策</dc:title>
  <dc:creator>tokito</dc:creator>
  <cp:lastModifiedBy>Microsoft Office ユーザー</cp:lastModifiedBy>
  <cp:revision>516</cp:revision>
  <cp:lastPrinted>2019-02-21T04:57:35Z</cp:lastPrinted>
  <dcterms:modified xsi:type="dcterms:W3CDTF">2019-07-23T14:17:53Z</dcterms:modified>
</cp:coreProperties>
</file>