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75" r:id="rId12"/>
    <p:sldId id="281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5580"/>
    <p:restoredTop sz="71172"/>
  </p:normalViewPr>
  <p:slideViewPr>
    <p:cSldViewPr snapToGrid="0" snapToObjects="1">
      <p:cViewPr varScale="1">
        <p:scale>
          <a:sx n="115" d="100"/>
          <a:sy n="115" d="100"/>
        </p:scale>
        <p:origin x="208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17" d="100"/>
          <a:sy n="117" d="100"/>
        </p:scale>
        <p:origin x="184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11-8245-A28F-132589F17B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VCRecovery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11-8245-A28F-132589F17B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0498208"/>
        <c:axId val="1281388448"/>
      </c:barChart>
      <c:catAx>
        <c:axId val="16604982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81388448"/>
        <c:crosses val="autoZero"/>
        <c:auto val="1"/>
        <c:lblAlgn val="ctr"/>
        <c:lblOffset val="100"/>
        <c:noMultiLvlLbl val="0"/>
      </c:catAx>
      <c:valAx>
        <c:axId val="128138844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0498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15.06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75-CD49-8701-B1B2AE19737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VCRecovery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75-CD49-8701-B1B2AE1973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6932352"/>
        <c:axId val="1346933984"/>
      </c:barChart>
      <c:catAx>
        <c:axId val="13469323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46933984"/>
        <c:crosses val="autoZero"/>
        <c:auto val="1"/>
        <c:lblAlgn val="ctr"/>
        <c:lblOffset val="100"/>
        <c:noMultiLvlLbl val="0"/>
      </c:catAx>
      <c:valAx>
        <c:axId val="1346933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6932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C98-C44D-A3C5-787ABF2CB7B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VCRecovery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cat>
            <c:numRef>
              <c:f>Sheet1!$A$2:$A$8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4.9509999999999996</c:v>
                </c:pt>
                <c:pt idx="1">
                  <c:v>2.476</c:v>
                </c:pt>
                <c:pt idx="2">
                  <c:v>1.65</c:v>
                </c:pt>
                <c:pt idx="3">
                  <c:v>1.238</c:v>
                </c:pt>
                <c:pt idx="4">
                  <c:v>0.99</c:v>
                </c:pt>
                <c:pt idx="5">
                  <c:v>0.82499999999999996</c:v>
                </c:pt>
                <c:pt idx="6">
                  <c:v>0.70699999999999996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C98-C44D-A3C5-787ABF2CB7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8795744"/>
        <c:axId val="1346012896"/>
      </c:lineChart>
      <c:catAx>
        <c:axId val="16987957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# of service providers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6012896"/>
        <c:crosses val="autoZero"/>
        <c:auto val="1"/>
        <c:lblAlgn val="ctr"/>
        <c:lblOffset val="100"/>
        <c:noMultiLvlLbl val="0"/>
      </c:catAx>
      <c:valAx>
        <c:axId val="1346012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cost (1000$/year)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879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3310632732330479"/>
          <c:y val="8.1206732928055955E-2"/>
          <c:w val="0.54598435785683141"/>
          <c:h val="0.29913886830645625"/>
        </c:manualLayout>
      </c:layout>
      <c:overlay val="1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files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84.4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32-8840-9B8E-747068D1B0D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optimization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42.6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32-8840-9B8E-747068D1B0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5876208"/>
        <c:axId val="1345698832"/>
      </c:barChart>
      <c:catAx>
        <c:axId val="1345876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5698832"/>
        <c:crosses val="autoZero"/>
        <c:auto val="1"/>
        <c:lblAlgn val="ctr"/>
        <c:lblOffset val="100"/>
        <c:noMultiLvlLbl val="0"/>
      </c:catAx>
      <c:valAx>
        <c:axId val="1345698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5876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files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0 MB</c:v>
                </c:pt>
                <c:pt idx="1">
                  <c:v>600 MB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17.3</c:v>
                </c:pt>
                <c:pt idx="1">
                  <c:v>34.700000000000003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C2-A246-AAFB-AE3DA6B884A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optimization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0 MB</c:v>
                </c:pt>
                <c:pt idx="1">
                  <c:v>600 MB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0.71</c:v>
                </c:pt>
                <c:pt idx="1">
                  <c:v>17.399999999999999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C2-A246-AAFB-AE3DA6B884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6918064"/>
        <c:axId val="1347152384"/>
      </c:barChart>
      <c:catAx>
        <c:axId val="134691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7152384"/>
        <c:crosses val="autoZero"/>
        <c:auto val="1"/>
        <c:lblAlgn val="ctr"/>
        <c:lblOffset val="100"/>
        <c:noMultiLvlLbl val="0"/>
      </c:catAx>
      <c:valAx>
        <c:axId val="1347152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6918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process</c:v>
                </c:pt>
                <c:pt idx="1">
                  <c:v>syscall</c:v>
                </c:pt>
                <c:pt idx="2">
                  <c:v>file copy</c:v>
                </c:pt>
                <c:pt idx="3">
                  <c:v>total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B9-F84C-B790-22692553ED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dir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process</c:v>
                </c:pt>
                <c:pt idx="1">
                  <c:v>syscall</c:v>
                </c:pt>
                <c:pt idx="2">
                  <c:v>file copy</c:v>
                </c:pt>
                <c:pt idx="3">
                  <c:v>total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0.97</c:v>
                </c:pt>
                <c:pt idx="1">
                  <c:v>0.83</c:v>
                </c:pt>
                <c:pt idx="2">
                  <c:v>0.91</c:v>
                </c:pt>
                <c:pt idx="3">
                  <c:v>0.92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B9-F84C-B790-22692553ED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lvm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process</c:v>
                </c:pt>
                <c:pt idx="1">
                  <c:v>syscall</c:v>
                </c:pt>
                <c:pt idx="2">
                  <c:v>file copy</c:v>
                </c:pt>
                <c:pt idx="3">
                  <c:v>total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0.99</c:v>
                </c:pt>
                <c:pt idx="1">
                  <c:v>0.83</c:v>
                </c:pt>
                <c:pt idx="2">
                  <c:v>0.91</c:v>
                </c:pt>
                <c:pt idx="3">
                  <c:v>0.93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B9-F84C-B790-22692553EDA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btrfs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process</c:v>
                </c:pt>
                <c:pt idx="1">
                  <c:v>syscall</c:v>
                </c:pt>
                <c:pt idx="2">
                  <c:v>file copy</c:v>
                </c:pt>
                <c:pt idx="3">
                  <c:v>total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0.97</c:v>
                </c:pt>
                <c:pt idx="1">
                  <c:v>0.83</c:v>
                </c:pt>
                <c:pt idx="2">
                  <c:v>0.35</c:v>
                </c:pt>
                <c:pt idx="3">
                  <c:v>0.74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8B9-F84C-B790-22692553EDA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zfs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process</c:v>
                </c:pt>
                <c:pt idx="1">
                  <c:v>syscall</c:v>
                </c:pt>
                <c:pt idx="2">
                  <c:v>file copy</c:v>
                </c:pt>
                <c:pt idx="3">
                  <c:v>total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1</c:v>
                </c:pt>
                <c:pt idx="1">
                  <c:v>0.83</c:v>
                </c:pt>
                <c:pt idx="2">
                  <c:v>0.15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B9-F84C-B790-22692553ED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3207792"/>
        <c:axId val="1654623504"/>
      </c:barChart>
      <c:catAx>
        <c:axId val="134320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4623504"/>
        <c:crosses val="autoZero"/>
        <c:auto val="1"/>
        <c:lblAlgn val="ctr"/>
        <c:lblOffset val="100"/>
        <c:noMultiLvlLbl val="0"/>
      </c:catAx>
      <c:valAx>
        <c:axId val="1654623504"/>
        <c:scaling>
          <c:orientation val="minMax"/>
          <c:max val="1.100000000000000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relative</a:t>
                </a:r>
                <a:r>
                  <a:rPr lang="en-US" baseline="0" dirty="0"/>
                  <a:t> score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320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56EED-7446-B449-95F5-54A40F559C28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1FF87-A0FA-744E-99AC-2A2702910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159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9D9B7-1707-9149-8299-9DC14D42B111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1B9D0-55A2-ED4B-88D2-EABFA36E4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61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I'm Kenichi Kourai from Kyushu Institute of Technology.</a:t>
            </a:r>
          </a:p>
          <a:p>
            <a:r>
              <a:rPr lang="en-US" altLang="ja-JP"/>
              <a:t>I'm gonna talk about </a:t>
            </a:r>
            <a:r>
              <a:rPr lang="en-US" altLang="ja-JP" sz="1200" dirty="0"/>
              <a:t>Low-cost and Fast Failure Recovery Using In-VM Containers in Clouds.</a:t>
            </a:r>
            <a:endParaRPr lang="en-US" altLang="ja-JP"/>
          </a:p>
          <a:p>
            <a:r>
              <a:rPr kumimoji="1" lang="en-US" altLang="ja-JP"/>
              <a:t>This is joint work with my student, who has graduated.</a:t>
            </a:r>
          </a:p>
          <a:p>
            <a:endParaRPr kumimoji="1"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9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VCRecovery</a:t>
            </a:r>
            <a:r>
              <a:rPr lang="en-US" dirty="0"/>
              <a:t> synchronizes disk data from a VM in the primary system to the corresponding in-VM container in the secondary system.</a:t>
            </a:r>
          </a:p>
          <a:p>
            <a:r>
              <a:rPr lang="en-US" dirty="0"/>
              <a:t>For traditional synchronization between VMs, disk block-level synchronization is usually used.</a:t>
            </a:r>
          </a:p>
          <a:p>
            <a:r>
              <a:rPr lang="en-US" dirty="0"/>
              <a:t>However, disk images are different between a VM and a container in general.</a:t>
            </a:r>
          </a:p>
          <a:p>
            <a:r>
              <a:rPr lang="en-US" dirty="0"/>
              <a:t>Therefore, </a:t>
            </a:r>
            <a:r>
              <a:rPr lang="en-US" dirty="0" err="1"/>
              <a:t>VCRecovery</a:t>
            </a:r>
            <a:r>
              <a:rPr lang="en-US" dirty="0"/>
              <a:t> uses file-level synchronization.</a:t>
            </a:r>
          </a:p>
          <a:p>
            <a:endParaRPr lang="en-US" dirty="0"/>
          </a:p>
          <a:p>
            <a:r>
              <a:rPr lang="en-US" dirty="0"/>
              <a:t>In addition, there are many files that are necessary in a VM but not in a container.</a:t>
            </a:r>
          </a:p>
          <a:p>
            <a:r>
              <a:rPr lang="en-US" dirty="0"/>
              <a:t>For example, operating system kernel-related files are unnecessary in a container.</a:t>
            </a:r>
          </a:p>
          <a:p>
            <a:r>
              <a:rPr lang="en-US" dirty="0"/>
              <a:t>Such files just increase the synchronization overhead.</a:t>
            </a:r>
          </a:p>
          <a:p>
            <a:r>
              <a:rPr lang="en-US" dirty="0"/>
              <a:t>To prevent unnecessary files from being synchronized, </a:t>
            </a:r>
            <a:r>
              <a:rPr lang="en-US" dirty="0" err="1"/>
              <a:t>VCRecovery</a:t>
            </a:r>
            <a:r>
              <a:rPr lang="en-US" dirty="0"/>
              <a:t> performs package-based synchronization and excludes the files contained in specified software packages.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745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package-based synchronization, </a:t>
            </a:r>
            <a:r>
              <a:rPr lang="en-US" dirty="0" err="1"/>
              <a:t>VCRecovery</a:t>
            </a:r>
            <a:r>
              <a:rPr lang="en-US" dirty="0"/>
              <a:t> generates a list of excluded paths, which are the files contained only in unnecessary software packages.</a:t>
            </a:r>
          </a:p>
          <a:p>
            <a:r>
              <a:rPr lang="en-US" dirty="0"/>
              <a:t>At this time, it optimizes the list so that only upper directories are included as much as possible to reduce the synchronization overhead.</a:t>
            </a:r>
          </a:p>
          <a:p>
            <a:endParaRPr lang="en-US" dirty="0"/>
          </a:p>
          <a:p>
            <a:r>
              <a:rPr lang="en-US" dirty="0"/>
              <a:t>For example, the left-hand side list shows the files contained in the </a:t>
            </a:r>
            <a:r>
              <a:rPr lang="en-US" dirty="0" err="1"/>
              <a:t>apparmor</a:t>
            </a:r>
            <a:r>
              <a:rPr lang="en-US" dirty="0"/>
              <a:t> package.</a:t>
            </a:r>
          </a:p>
          <a:p>
            <a:r>
              <a:rPr lang="en-US" dirty="0"/>
              <a:t>The files in the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apparmor</a:t>
            </a:r>
            <a:r>
              <a:rPr lang="en-US" dirty="0"/>
              <a:t> directory could be replaced with that directory if that directory includes only unnecessary files in the system.</a:t>
            </a:r>
          </a:p>
          <a:p>
            <a:r>
              <a:rPr lang="en-US" dirty="0"/>
              <a:t>However, they could not be replaced with the /</a:t>
            </a:r>
            <a:r>
              <a:rPr lang="en-US" dirty="0" err="1"/>
              <a:t>etc</a:t>
            </a:r>
            <a:r>
              <a:rPr lang="en-US" dirty="0"/>
              <a:t> directory because that directory includes necessary files as well, for example, /</a:t>
            </a:r>
            <a:r>
              <a:rPr lang="en-US" dirty="0" err="1"/>
              <a:t>etc</a:t>
            </a:r>
            <a:r>
              <a:rPr lang="en-US" dirty="0"/>
              <a:t>/passwd.</a:t>
            </a:r>
          </a:p>
          <a:p>
            <a:r>
              <a:rPr lang="en-US" dirty="0"/>
              <a:t>As a result, the list is optimized as the right-hand side.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234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Software packages can contain scripts executed before and after installation and uninstallation.</a:t>
            </a:r>
          </a:p>
          <a:p>
            <a:r>
              <a:rPr lang="en-US" dirty="0"/>
              <a:t>They are automatically executed in a VM but not in the corresponding in-VM container.</a:t>
            </a:r>
          </a:p>
          <a:p>
            <a:r>
              <a:rPr lang="en-US" dirty="0"/>
              <a:t>Installed servers are not started and uninstalled servers are not stopped in the in-VM container.</a:t>
            </a:r>
          </a:p>
          <a:p>
            <a:endParaRPr lang="en-US" dirty="0"/>
          </a:p>
          <a:p>
            <a:r>
              <a:rPr lang="en-US" dirty="0"/>
              <a:t>So, when server status is changed in a VM, </a:t>
            </a:r>
            <a:r>
              <a:rPr lang="en-US" dirty="0" err="1"/>
              <a:t>VCRecovery</a:t>
            </a:r>
            <a:r>
              <a:rPr lang="en-US" dirty="0"/>
              <a:t> reboots the corresponding in-VM container in the case of hot standby.</a:t>
            </a:r>
          </a:p>
          <a:p>
            <a:r>
              <a:rPr lang="en-US" dirty="0"/>
              <a:t>It periodically monitors the package list of an in-VM container.</a:t>
            </a:r>
          </a:p>
          <a:p>
            <a:r>
              <a:rPr lang="en-US" dirty="0"/>
              <a:t>If it detects changes in the list, </a:t>
            </a:r>
            <a:r>
              <a:rPr lang="en-US" dirty="0" err="1"/>
              <a:t>VCRecovery</a:t>
            </a:r>
            <a:r>
              <a:rPr lang="en-US" dirty="0"/>
              <a:t> starts and stops servers by rebooting the entire container.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8962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conducted several experiments to show the effectiveness of </a:t>
            </a:r>
            <a:r>
              <a:rPr lang="en-US" dirty="0" err="1"/>
              <a:t>VCRecovery</a:t>
            </a:r>
            <a:r>
              <a:rPr lang="en-US" dirty="0"/>
              <a:t>.</a:t>
            </a:r>
          </a:p>
          <a:p>
            <a:r>
              <a:rPr lang="en-US" dirty="0"/>
              <a:t>We ran four VMs providing Web services in the primary system.</a:t>
            </a:r>
          </a:p>
          <a:p>
            <a:r>
              <a:rPr lang="en-US" dirty="0"/>
              <a:t>Among them, three VMs ran the Apache Web server and one VM ran the MySQL server.</a:t>
            </a:r>
          </a:p>
          <a:p>
            <a:r>
              <a:rPr lang="en-US" dirty="0"/>
              <a:t>For hot standby, we ran four containers providing the same Web services in one VM of the secondary system.</a:t>
            </a:r>
          </a:p>
          <a:p>
            <a:r>
              <a:rPr lang="en-US" dirty="0"/>
              <a:t>For cold standby, we did not run the containers until failure recovery.</a:t>
            </a:r>
          </a:p>
          <a:p>
            <a:r>
              <a:rPr lang="en-US" dirty="0"/>
              <a:t>For comparison, we used the traditional system running four VMs in the secondary system.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84333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First, we compared the recovery time and the maintenance cost for hot standby.</a:t>
            </a:r>
          </a:p>
          <a:p>
            <a:r>
              <a:rPr lang="en-US" dirty="0"/>
              <a:t>The left-hand side figure shows the recovery time.</a:t>
            </a:r>
          </a:p>
          <a:p>
            <a:r>
              <a:rPr lang="en-US" dirty="0" err="1"/>
              <a:t>VCRecovery</a:t>
            </a:r>
            <a:r>
              <a:rPr lang="en-US" dirty="0"/>
              <a:t> could fail over in almost the same time as the traditional system.</a:t>
            </a:r>
          </a:p>
          <a:p>
            <a:r>
              <a:rPr lang="en-US" dirty="0"/>
              <a:t>According to our estimation, it could reduce the cost by 75% because the secondary system used only one VM running four containers instead of four VMs.</a:t>
            </a:r>
          </a:p>
          <a:p>
            <a:endParaRPr lang="en-US" dirty="0"/>
          </a:p>
          <a:p>
            <a:r>
              <a:rPr lang="en-US" dirty="0"/>
              <a:t>For cold standby, as shown in the middle figure, </a:t>
            </a:r>
            <a:r>
              <a:rPr lang="en-US" dirty="0" err="1"/>
              <a:t>VCRecovery</a:t>
            </a:r>
            <a:r>
              <a:rPr lang="en-US" dirty="0"/>
              <a:t> could reduce the recovery time by 50% thanks to fast boots of containers.</a:t>
            </a:r>
          </a:p>
          <a:p>
            <a:r>
              <a:rPr lang="en-US" dirty="0"/>
              <a:t>The right-hand side figure shows the maintenance cost for additional VMs was zero in the traditional system but it was larger in </a:t>
            </a:r>
            <a:r>
              <a:rPr lang="en-US" dirty="0" err="1"/>
              <a:t>VCRecovery</a:t>
            </a:r>
            <a:r>
              <a:rPr lang="en-US" dirty="0"/>
              <a:t>.</a:t>
            </a:r>
          </a:p>
          <a:p>
            <a:r>
              <a:rPr lang="en-US" dirty="0"/>
              <a:t>This cost can be suppressed by sharing the VM with more providers.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306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examine the impact of our optimization in synchronization, we first measured the generation time of a list of excluded paths.</a:t>
            </a:r>
          </a:p>
          <a:p>
            <a:r>
              <a:rPr lang="en-US" dirty="0"/>
              <a:t>The number of unnecessary files was about 30,000.</a:t>
            </a:r>
          </a:p>
          <a:p>
            <a:r>
              <a:rPr lang="en-US" dirty="0"/>
              <a:t>The left-hand side figure shows the generation time.</a:t>
            </a:r>
          </a:p>
          <a:p>
            <a:r>
              <a:rPr lang="en-US" dirty="0"/>
              <a:t>Surprisingly, the time was shorter when the optimization was applied.</a:t>
            </a:r>
          </a:p>
          <a:p>
            <a:r>
              <a:rPr lang="en-US" dirty="0"/>
              <a:t>This is because the number of generated paths was reduced only to 74 and it took a shorter time to write the list to a disk.</a:t>
            </a:r>
          </a:p>
          <a:p>
            <a:endParaRPr lang="en-US" dirty="0"/>
          </a:p>
          <a:p>
            <a:r>
              <a:rPr lang="en-US" dirty="0"/>
              <a:t>Next, we measured the synchronization time using the generated list.</a:t>
            </a:r>
          </a:p>
          <a:p>
            <a:r>
              <a:rPr lang="en-US" dirty="0"/>
              <a:t>The right-hand side figure shows the synchronization time when we changed the amount of modified data, 0 and 600 MB.</a:t>
            </a:r>
          </a:p>
          <a:p>
            <a:r>
              <a:rPr lang="en-US" dirty="0"/>
              <a:t>The time was constantly reduced by 16.5 seconds.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9150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examine the performance degradation of using containers inside a VM, we compared the performance of an in-VM container with that of a VM.</a:t>
            </a:r>
          </a:p>
          <a:p>
            <a:r>
              <a:rPr lang="en-US" dirty="0"/>
              <a:t>We used four storage backends for a container.</a:t>
            </a:r>
          </a:p>
          <a:p>
            <a:endParaRPr lang="en-US" dirty="0"/>
          </a:p>
          <a:p>
            <a:r>
              <a:rPr lang="en-US" dirty="0"/>
              <a:t>We ran </a:t>
            </a:r>
            <a:r>
              <a:rPr lang="en-US" dirty="0" err="1"/>
              <a:t>UnixBench</a:t>
            </a:r>
            <a:r>
              <a:rPr lang="en-US" dirty="0"/>
              <a:t> in an in-VM container and a VM.</a:t>
            </a:r>
          </a:p>
          <a:p>
            <a:r>
              <a:rPr lang="en-US" dirty="0"/>
              <a:t>As shown in this figure, the performance of the in-VM container degraded in most operations.</a:t>
            </a:r>
          </a:p>
          <a:p>
            <a:r>
              <a:rPr lang="en-US" dirty="0"/>
              <a:t>For example, the performance degradation in system calls was 17%.</a:t>
            </a:r>
          </a:p>
          <a:p>
            <a:r>
              <a:rPr lang="en-US" dirty="0"/>
              <a:t>The performance of file copies largely depended on the used storage backend.</a:t>
            </a:r>
          </a:p>
          <a:p>
            <a:r>
              <a:rPr lang="en-US" dirty="0"/>
              <a:t>From these results, the performance degradation of an in-VM container was 7 to 8% when we used the best backend.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4901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previous work, disaster recovery as a cloud service is discussed.</a:t>
            </a:r>
          </a:p>
          <a:p>
            <a:r>
              <a:rPr lang="en-US" dirty="0"/>
              <a:t>That work focuses only on warm standby.</a:t>
            </a:r>
          </a:p>
          <a:p>
            <a:r>
              <a:rPr lang="en-US" dirty="0"/>
              <a:t>According to the analyses, cost reduction depends on synchronization frequency.</a:t>
            </a:r>
          </a:p>
          <a:p>
            <a:endParaRPr lang="en-US" dirty="0"/>
          </a:p>
          <a:p>
            <a:r>
              <a:rPr lang="en-US" dirty="0" err="1"/>
              <a:t>Picocenter</a:t>
            </a:r>
            <a:r>
              <a:rPr lang="en-US" dirty="0"/>
              <a:t> runs a mostly idle service using a container in a VM.</a:t>
            </a:r>
          </a:p>
          <a:p>
            <a:r>
              <a:rPr lang="en-US" dirty="0"/>
              <a:t>It swaps out active containers to storage and swaps in them when necessary.</a:t>
            </a:r>
          </a:p>
          <a:p>
            <a:r>
              <a:rPr lang="en-US" dirty="0"/>
              <a:t>Using this mechanism, </a:t>
            </a:r>
            <a:r>
              <a:rPr lang="en-US" dirty="0" err="1"/>
              <a:t>VCRecovery</a:t>
            </a:r>
            <a:r>
              <a:rPr lang="en-US" dirty="0"/>
              <a:t> could rapidly swap in in-VM containers on failure recovery.</a:t>
            </a:r>
          </a:p>
          <a:p>
            <a:endParaRPr lang="en-US" dirty="0"/>
          </a:p>
          <a:p>
            <a:r>
              <a:rPr lang="en-US" dirty="0"/>
              <a:t>Remus synchronizes not only storage but also the other VM state.</a:t>
            </a:r>
          </a:p>
          <a:p>
            <a:r>
              <a:rPr lang="en-US" dirty="0"/>
              <a:t>It frequently transfers the differences of the CPU state and the memory of VMs in the primary system to the secondary system.</a:t>
            </a:r>
          </a:p>
          <a:p>
            <a:r>
              <a:rPr lang="en-US" dirty="0"/>
              <a:t>This is difficult between a VM and a container.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5548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conclusion, we proposed </a:t>
            </a:r>
            <a:r>
              <a:rPr lang="en-US" dirty="0" err="1"/>
              <a:t>VCRecovery</a:t>
            </a:r>
            <a:r>
              <a:rPr lang="en-US" dirty="0"/>
              <a:t>, which enables both low-cost and fast failure recovery using in-VM containers.</a:t>
            </a:r>
          </a:p>
          <a:p>
            <a:r>
              <a:rPr lang="en-US" dirty="0" err="1"/>
              <a:t>VCRecovery</a:t>
            </a:r>
            <a:r>
              <a:rPr lang="en-US" dirty="0"/>
              <a:t> can consolidate containers in one VM to reduce the maintenance cost for hot standby.</a:t>
            </a:r>
          </a:p>
          <a:p>
            <a:r>
              <a:rPr lang="en-US" dirty="0"/>
              <a:t>It boots in-VM containers quickly to reduce the recovery time for cold standby.</a:t>
            </a:r>
          </a:p>
          <a:p>
            <a:r>
              <a:rPr lang="en-US" dirty="0"/>
              <a:t>In addition, it performs package-based synchronization between a VM and a container.</a:t>
            </a:r>
          </a:p>
          <a:p>
            <a:endParaRPr lang="en-US" dirty="0"/>
          </a:p>
          <a:p>
            <a:r>
              <a:rPr lang="en-US" dirty="0"/>
              <a:t>One of our future work is to run various services and cause various system failures using </a:t>
            </a:r>
            <a:r>
              <a:rPr lang="en-US" dirty="0" err="1"/>
              <a:t>VCRecovery</a:t>
            </a:r>
            <a:r>
              <a:rPr lang="en-US" dirty="0"/>
              <a:t>.</a:t>
            </a:r>
          </a:p>
          <a:p>
            <a:r>
              <a:rPr lang="en-US" dirty="0"/>
              <a:t>Another direction is to apply </a:t>
            </a:r>
            <a:r>
              <a:rPr lang="en-US" dirty="0" err="1"/>
              <a:t>VCRecovery</a:t>
            </a:r>
            <a:r>
              <a:rPr lang="en-US" dirty="0"/>
              <a:t> to multi-cloud, where network latency is larger.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899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Recently, various services are provided using virtual machines in clouds.</a:t>
            </a:r>
            <a:endParaRPr lang="en-US" dirty="0"/>
          </a:p>
          <a:p>
            <a:r>
              <a:rPr lang="en-US" dirty="0"/>
              <a:t>In Infrastructure-as-a-Service clouds, pay-as-you-go pricing is used per VM.</a:t>
            </a:r>
          </a:p>
          <a:p>
            <a:r>
              <a:rPr lang="en-US" dirty="0"/>
              <a:t>The total price is determined by the number of VMs, the number of virtual CPUs, and so on.</a:t>
            </a:r>
          </a:p>
          <a:p>
            <a:r>
              <a:rPr lang="en-US" dirty="0"/>
              <a:t>One VM often runs one service and multiple VMs cooperate for one application, for example, multi-tier applications.</a:t>
            </a:r>
          </a:p>
          <a:p>
            <a:endParaRPr lang="en-US" dirty="0"/>
          </a:p>
          <a:p>
            <a:r>
              <a:rPr lang="en-US" dirty="0"/>
              <a:t>Clouds are well maintained, but they still suffer from system failures.</a:t>
            </a:r>
          </a:p>
          <a:p>
            <a:r>
              <a:rPr lang="en-US" dirty="0"/>
              <a:t>For example, large service disruption occurred in Amazon AWS several years ago.</a:t>
            </a:r>
          </a:p>
          <a:p>
            <a:r>
              <a:rPr lang="en-US" dirty="0"/>
              <a:t>Last year, one-hour failure occurred in Amazon Prime Day.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658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counteract such system failures and achieve high availability in clouds, redundancy is often introduced in systems by using clustering.</a:t>
            </a:r>
          </a:p>
          <a:p>
            <a:r>
              <a:rPr lang="en-US" dirty="0"/>
              <a:t>Active/standby clustering uses two systems, but only one system provides services in VMs at one time. </a:t>
            </a:r>
          </a:p>
          <a:p>
            <a:r>
              <a:rPr lang="en-US" dirty="0"/>
              <a:t>A primary system provides services until a system failure occurs.</a:t>
            </a:r>
          </a:p>
          <a:p>
            <a:r>
              <a:rPr lang="en-US" dirty="0"/>
              <a:t>Upon a system failure, the primary system fails over to a secondary system.</a:t>
            </a:r>
          </a:p>
          <a:p>
            <a:endParaRPr lang="en-US" dirty="0"/>
          </a:p>
          <a:p>
            <a:r>
              <a:rPr lang="en-US" dirty="0"/>
              <a:t>In active/standby clustering, a trade-off exists between the recovery time and the maintenance cost.</a:t>
            </a:r>
          </a:p>
          <a:p>
            <a:r>
              <a:rPr lang="en-US" dirty="0"/>
              <a:t>The recovery time is defined as the time after a system failure occurs until the recovery is completed.</a:t>
            </a:r>
          </a:p>
          <a:p>
            <a:r>
              <a:rPr lang="en-US" dirty="0"/>
              <a:t>For the secondary system, the maintenance cost for additional VMs is needed.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425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example, hot standby runs the same number of VMs with services in the secondary system as in the primary system.</a:t>
            </a:r>
          </a:p>
          <a:p>
            <a:r>
              <a:rPr lang="en-US" dirty="0"/>
              <a:t>The VMs in the secondary system are synchronized with those in the primary system.</a:t>
            </a:r>
          </a:p>
          <a:p>
            <a:r>
              <a:rPr lang="en-US" dirty="0"/>
              <a:t>When a system failure occurs in the primary system, hot standby does not need to boot any VMs in the secondary system.</a:t>
            </a:r>
          </a:p>
          <a:p>
            <a:r>
              <a:rPr lang="en-US" dirty="0"/>
              <a:t>As a result, it can rapidly fail over to VMs running in the secondary system and achieve short recovery time.</a:t>
            </a:r>
          </a:p>
          <a:p>
            <a:endParaRPr lang="en-US" dirty="0"/>
          </a:p>
          <a:p>
            <a:r>
              <a:rPr lang="en-US" dirty="0"/>
              <a:t>However, the total cost increases twice.</a:t>
            </a:r>
          </a:p>
          <a:p>
            <a:r>
              <a:rPr lang="en-US" dirty="0"/>
              <a:t>Unused VMs for preparing system failures need to always run in the secondary system.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593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contrast, cold standby periodically saves the backups of VMs in the primary system to remote storage.</a:t>
            </a:r>
          </a:p>
          <a:p>
            <a:r>
              <a:rPr lang="en-US" dirty="0"/>
              <a:t>When a system failure occurs in the primary system, cold standby boots VMs in the secondary system and restores the system state using the saved backups.</a:t>
            </a:r>
          </a:p>
          <a:p>
            <a:r>
              <a:rPr lang="en-US" dirty="0"/>
              <a:t>As a result, the maintenance cost can be suppressed only to that for the remote storage, which is usually much lower than the cost for VMs.</a:t>
            </a:r>
          </a:p>
          <a:p>
            <a:endParaRPr lang="en-US" dirty="0"/>
          </a:p>
          <a:p>
            <a:r>
              <a:rPr lang="en-US" dirty="0"/>
              <a:t>However, cold standby cannot fail over to the secondary system until it completes booting the same number of new VMs as in the primary system and restoring their state.</a:t>
            </a:r>
          </a:p>
          <a:p>
            <a:r>
              <a:rPr lang="en-US" dirty="0"/>
              <a:t>This results in a longer recovery time.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069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enables both low-cost and fast failure recovery in active/standby clustering, we propose </a:t>
            </a:r>
            <a:r>
              <a:rPr lang="en-US" dirty="0" err="1"/>
              <a:t>VCRecovery</a:t>
            </a:r>
            <a:r>
              <a:rPr lang="en-US" dirty="0"/>
              <a:t> using containers in a VM.</a:t>
            </a:r>
          </a:p>
          <a:p>
            <a:r>
              <a:rPr lang="en-US" dirty="0"/>
              <a:t>Unlike a VM virtualizing an entire computer, a container is a virtual execution environment provided by the operating system.</a:t>
            </a:r>
          </a:p>
          <a:p>
            <a:r>
              <a:rPr lang="en-US" dirty="0" err="1"/>
              <a:t>VCRecovery</a:t>
            </a:r>
            <a:r>
              <a:rPr lang="en-US" dirty="0"/>
              <a:t> runs multiple containers in each VM of the secondary system and runs one service in each container.</a:t>
            </a:r>
          </a:p>
          <a:p>
            <a:endParaRPr lang="en-US" dirty="0"/>
          </a:p>
          <a:p>
            <a:r>
              <a:rPr lang="en-US" dirty="0"/>
              <a:t>Using such in-VM containers, </a:t>
            </a:r>
            <a:r>
              <a:rPr lang="en-US" dirty="0" err="1"/>
              <a:t>VCRecovery</a:t>
            </a:r>
            <a:r>
              <a:rPr lang="en-US" dirty="0"/>
              <a:t> can improve the trade-off between the maintenance cost and the recovery time.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109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example, </a:t>
            </a:r>
            <a:r>
              <a:rPr lang="en-US" dirty="0" err="1"/>
              <a:t>VCRecovery</a:t>
            </a:r>
            <a:r>
              <a:rPr lang="en-US" dirty="0"/>
              <a:t> can achieve lower-cost hot standby.</a:t>
            </a:r>
          </a:p>
          <a:p>
            <a:r>
              <a:rPr lang="en-US" dirty="0"/>
              <a:t>When services run using multiple VMs in the primary system, </a:t>
            </a:r>
            <a:r>
              <a:rPr lang="en-US" dirty="0" err="1"/>
              <a:t>VCRecovery</a:t>
            </a:r>
            <a:r>
              <a:rPr lang="en-US" dirty="0"/>
              <a:t> runs those services using the same number of containers in one VM of the secondary system.</a:t>
            </a:r>
          </a:p>
          <a:p>
            <a:r>
              <a:rPr lang="en-US" dirty="0"/>
              <a:t>If a system failure occurs in the primary system, </a:t>
            </a:r>
            <a:r>
              <a:rPr lang="en-US" dirty="0" err="1"/>
              <a:t>VCRecovery</a:t>
            </a:r>
            <a:r>
              <a:rPr lang="en-US" dirty="0"/>
              <a:t> rapidly fails over to the containers in the secondary system and seamlessly continues to provide the services.</a:t>
            </a:r>
          </a:p>
          <a:p>
            <a:r>
              <a:rPr lang="en-US" dirty="0"/>
              <a:t>Thus, the maintenance cost is reduced to that for only one VM in the secondary system.</a:t>
            </a:r>
          </a:p>
          <a:p>
            <a:endParaRPr lang="en-US" dirty="0"/>
          </a:p>
          <a:p>
            <a:r>
              <a:rPr lang="en-US" dirty="0"/>
              <a:t>The recovery time is almost the same as traditional hot standby because failure recovery is basically not affected by the difference between VMs and in-VM containers.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345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VCRecovery</a:t>
            </a:r>
            <a:r>
              <a:rPr lang="en-US" dirty="0"/>
              <a:t> can also achieve rapidly recoverable cold standby.</a:t>
            </a:r>
          </a:p>
          <a:p>
            <a:r>
              <a:rPr lang="en-US" dirty="0"/>
              <a:t>Upon a system failure in the primary system, </a:t>
            </a:r>
            <a:r>
              <a:rPr lang="en-US" dirty="0" err="1"/>
              <a:t>VCRecovery</a:t>
            </a:r>
            <a:r>
              <a:rPr lang="en-US" dirty="0"/>
              <a:t> boots in-VM containers using backups in the secondary system.</a:t>
            </a:r>
          </a:p>
          <a:p>
            <a:r>
              <a:rPr lang="en-US" dirty="0"/>
              <a:t>Since the boot of a container is usually much faster than that of a VM, the recovery time is reduced.</a:t>
            </a:r>
          </a:p>
          <a:p>
            <a:endParaRPr lang="en-US" dirty="0"/>
          </a:p>
          <a:p>
            <a:r>
              <a:rPr lang="en-US" dirty="0"/>
              <a:t>However, before booting the containers, it is necessary to boot a VM for running the containers.</a:t>
            </a:r>
          </a:p>
          <a:p>
            <a:r>
              <a:rPr lang="en-US" dirty="0"/>
              <a:t>To eliminate the boot time of that VM, </a:t>
            </a:r>
            <a:r>
              <a:rPr lang="en-US" dirty="0" err="1"/>
              <a:t>VCRecovery</a:t>
            </a:r>
            <a:r>
              <a:rPr lang="en-US" dirty="0"/>
              <a:t> can share one idle running VM between multiple service providers in the secondary system.</a:t>
            </a:r>
          </a:p>
          <a:p>
            <a:r>
              <a:rPr lang="en-US" dirty="0"/>
              <a:t>The maintenance cost for the idle VM can be split between them.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754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secondary system, after failure recovery, multiple services are consolidated into one VM using containers.</a:t>
            </a:r>
          </a:p>
          <a:p>
            <a:r>
              <a:rPr lang="en-US" dirty="0"/>
              <a:t>Since each service runs in one VM in the primary system before a system failure, the VMs in the secondary system can be overloaded by increasing the demand of system resources.</a:t>
            </a:r>
          </a:p>
          <a:p>
            <a:endParaRPr lang="en-US" dirty="0"/>
          </a:p>
          <a:p>
            <a:r>
              <a:rPr lang="en-US" dirty="0"/>
              <a:t>In such a case, </a:t>
            </a:r>
            <a:r>
              <a:rPr lang="en-US" dirty="0" err="1"/>
              <a:t>VCRecovery</a:t>
            </a:r>
            <a:r>
              <a:rPr lang="en-US" dirty="0"/>
              <a:t> prepares new VMs with sufficient resources.</a:t>
            </a:r>
          </a:p>
          <a:p>
            <a:r>
              <a:rPr lang="en-US" dirty="0"/>
              <a:t>Then, it migrates several in-VM containers to the new VMs.</a:t>
            </a:r>
          </a:p>
          <a:p>
            <a:r>
              <a:rPr lang="en-US" dirty="0"/>
              <a:t>Thus, it can reduce the load of VMs seamlessly.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687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228600"/>
            <a:ext cx="8245475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cap="none" spc="-80" baseline="0">
                <a:solidFill>
                  <a:schemeClr val="tx1"/>
                </a:solidFill>
                <a:latin typeface="Tahoma" charset="0"/>
                <a:ea typeface="MS PGothic" charset="-128"/>
                <a:cs typeface="Tahoma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599"/>
            <a:ext cx="8245474" cy="1371601"/>
          </a:xfrm>
        </p:spPr>
        <p:txBody>
          <a:bodyPr>
            <a:normAutofit/>
          </a:bodyPr>
          <a:lstStyle>
            <a:lvl1pPr marL="0" indent="0" algn="l">
              <a:buNone/>
              <a:defRPr sz="2400" b="0" cap="none" spc="120" baseline="0">
                <a:solidFill>
                  <a:srgbClr val="C00000"/>
                </a:solidFill>
                <a:latin typeface="Tahoma" charset="0"/>
                <a:ea typeface="MS PGothic" charset="-128"/>
                <a:cs typeface="Tahom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B4D39169-43CC-354D-B33E-6809D8D3D472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26B80597-8588-E24B-8D6F-BA0818DFC19A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00327C5A-2C66-EB4C-938C-B2F6D2764303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44674" cy="1224137"/>
          </a:xfrm>
        </p:spPr>
        <p:txBody>
          <a:bodyPr>
            <a:noAutofit/>
          </a:bodyPr>
          <a:lstStyle>
            <a:lvl1pPr>
              <a:defRPr sz="4000" cap="none" baseline="0">
                <a:solidFill>
                  <a:srgbClr val="C00000"/>
                </a:solidFill>
                <a:latin typeface="Tahoma" charset="0"/>
                <a:ea typeface="MS PGothic" charset="-128"/>
                <a:cs typeface="MS PGothic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9104"/>
            <a:ext cx="8244674" cy="4862132"/>
          </a:xfrm>
        </p:spPr>
        <p:txBody>
          <a:bodyPr lIns="108000" rIns="108000"/>
          <a:lstStyle>
            <a:lvl1pPr marL="276225" indent="-277813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/>
              <a:buChar char="•"/>
              <a:defRPr sz="2800">
                <a:latin typeface="Tahoma" charset="0"/>
                <a:ea typeface="MS PGothic" charset="-128"/>
                <a:cs typeface="MS PGothic" charset="-128"/>
              </a:defRPr>
            </a:lvl1pPr>
            <a:lvl2pPr marL="622300" indent="-260350">
              <a:buClr>
                <a:schemeClr val="tx2"/>
              </a:buClr>
              <a:buSzPct val="130000"/>
              <a:buFont typeface="Arial"/>
              <a:buChar char="•"/>
              <a:defRPr sz="2600">
                <a:latin typeface="Tahoma" charset="0"/>
                <a:ea typeface="MS PGothic" charset="-128"/>
                <a:cs typeface="MS PGothic" charset="-128"/>
              </a:defRPr>
            </a:lvl2pPr>
            <a:lvl3pPr marL="984250" indent="-261938">
              <a:buClr>
                <a:schemeClr val="tx2"/>
              </a:buClr>
              <a:buSzPct val="130000"/>
              <a:buFont typeface="Arial"/>
              <a:buChar char="•"/>
              <a:defRPr sz="2400">
                <a:latin typeface="Tahoma" charset="0"/>
                <a:ea typeface="MS PGothic" charset="-128"/>
                <a:cs typeface="MS PGothic" charset="-128"/>
              </a:defRPr>
            </a:lvl3pPr>
            <a:lvl4pPr marL="1344613" indent="-247650">
              <a:buClr>
                <a:schemeClr val="tx2"/>
              </a:buClr>
              <a:buSzPct val="130000"/>
              <a:buFont typeface="Arial"/>
              <a:buChar char="•"/>
              <a:defRPr sz="2200">
                <a:latin typeface="Tahoma" charset="0"/>
                <a:ea typeface="MS PGothic" charset="-128"/>
                <a:cs typeface="MS PGothic" charset="-128"/>
              </a:defRPr>
            </a:lvl4pPr>
            <a:lvl5pPr marL="1792288" indent="-260350">
              <a:buClr>
                <a:schemeClr val="tx2"/>
              </a:buClr>
              <a:buSzPct val="130000"/>
              <a:buFont typeface="Arial"/>
              <a:buChar char="•"/>
              <a:tabLst>
                <a:tab pos="1792288" algn="l"/>
              </a:tabLst>
              <a:defRPr sz="2000">
                <a:latin typeface="Tahoma" charset="0"/>
                <a:ea typeface="MS PGothic" charset="-128"/>
                <a:cs typeface="MS PGothic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447800"/>
            <a:ext cx="8245475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800" b="0" cap="none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05FE8C84-541C-3D44-B9FE-2AF890D7F35E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EAAF463E-FBB7-B04E-A671-4BEF2652EC21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AF0D4B2B-C88E-7444-A00C-F80CD9119F05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B41709F7-5939-B84F-8A8E-17CF51F38FB0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7101A9B3-1295-5247-8BE8-AA52927A28E9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D1357784-8B35-DB4F-AB5D-63C2CCF9BD3F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1552B714-0073-CB4B-9192-BD9D6D8133DA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325059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325058" cy="4768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37121" y="66077"/>
            <a:ext cx="6883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2"/>
                </a:solidFill>
              </a:defRPr>
            </a:lvl1pPr>
          </a:lstStyle>
          <a:p>
            <a:fld id="{D6F57A23-CB21-D340-80A0-623F78F268E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9043398" y="0"/>
            <a:ext cx="108000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43398" y="1371600"/>
            <a:ext cx="108000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000" dirty="0"/>
              <a:t>Low-cost and Fast Failure Recovery</a:t>
            </a:r>
            <a:br>
              <a:rPr lang="en-US" altLang="ja-JP" sz="4000" dirty="0"/>
            </a:br>
            <a:r>
              <a:rPr lang="en-US" altLang="ja-JP" sz="4000" dirty="0"/>
              <a:t>Using In-VM Containers in Clouds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Tomonori Morikawa and </a:t>
            </a:r>
            <a:r>
              <a:rPr lang="en-US" altLang="ja-JP" u="sng" dirty="0">
                <a:solidFill>
                  <a:schemeClr val="tx1"/>
                </a:solidFill>
                <a:latin typeface="Tahoma"/>
                <a:cs typeface="Tahoma"/>
              </a:rPr>
              <a:t>Kenichi Kourai</a:t>
            </a:r>
          </a:p>
          <a:p>
            <a:pPr algn="ct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Kyushu Institute of Technology, Japan</a:t>
            </a: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995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089"/>
    </mc:Choice>
    <mc:Fallback>
      <p:transition spd="slow" advTm="908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49B26-5308-FB49-8E33-CA11A9D71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Package-based Synchronization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43672-0510-D54A-AC4C-F190204E2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Synchronize disk data from a VM to an in-VM container</a:t>
            </a:r>
          </a:p>
          <a:p>
            <a:pPr lvl="1"/>
            <a:r>
              <a:rPr lang="en-US" dirty="0"/>
              <a:t>Use file-level synchronization</a:t>
            </a:r>
          </a:p>
          <a:p>
            <a:pPr lvl="2"/>
            <a:r>
              <a:rPr lang="en-US" dirty="0"/>
              <a:t>Appropriate between different disk images</a:t>
            </a:r>
          </a:p>
          <a:p>
            <a:pPr lvl="1"/>
            <a:r>
              <a:rPr lang="en-US" dirty="0"/>
              <a:t>Exclude files contained in specified packages</a:t>
            </a:r>
          </a:p>
          <a:p>
            <a:pPr lvl="2"/>
            <a:r>
              <a:rPr lang="en-US" dirty="0"/>
              <a:t>E.g., kernel-related files are unnecessary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BB4990-FF59-2C4D-80A4-6830D253D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5" name="Picture 3" descr="VMW-ICON-Cloud.png">
            <a:extLst>
              <a:ext uri="{FF2B5EF4-FFF2-40B4-BE49-F238E27FC236}">
                <a16:creationId xmlns:a16="http://schemas.microsoft.com/office/drawing/2014/main" id="{C92D0DAA-6168-C04D-9BE1-F465DF58DCC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" r="1561" b="3609"/>
          <a:stretch/>
        </p:blipFill>
        <p:spPr>
          <a:xfrm>
            <a:off x="293728" y="4487347"/>
            <a:ext cx="3854153" cy="1873260"/>
          </a:xfrm>
          <a:prstGeom prst="rect">
            <a:avLst/>
          </a:prstGeom>
        </p:spPr>
      </p:pic>
      <p:grpSp>
        <p:nvGrpSpPr>
          <p:cNvPr id="9" name="グループ化 26">
            <a:extLst>
              <a:ext uri="{FF2B5EF4-FFF2-40B4-BE49-F238E27FC236}">
                <a16:creationId xmlns:a16="http://schemas.microsoft.com/office/drawing/2014/main" id="{ED413075-86BF-1F41-8D4C-C0F237843FED}"/>
              </a:ext>
            </a:extLst>
          </p:cNvPr>
          <p:cNvGrpSpPr/>
          <p:nvPr/>
        </p:nvGrpSpPr>
        <p:grpSpPr>
          <a:xfrm>
            <a:off x="1872450" y="5280545"/>
            <a:ext cx="760576" cy="756804"/>
            <a:chOff x="5836777" y="5616069"/>
            <a:chExt cx="760576" cy="756804"/>
          </a:xfrm>
        </p:grpSpPr>
        <p:sp>
          <p:nvSpPr>
            <p:cNvPr id="10" name="Rounded Rectangle 26">
              <a:extLst>
                <a:ext uri="{FF2B5EF4-FFF2-40B4-BE49-F238E27FC236}">
                  <a16:creationId xmlns:a16="http://schemas.microsoft.com/office/drawing/2014/main" id="{2CA85A44-A05D-B348-966C-E7134EEF3552}"/>
                </a:ext>
              </a:extLst>
            </p:cNvPr>
            <p:cNvSpPr/>
            <p:nvPr/>
          </p:nvSpPr>
          <p:spPr bwMode="auto">
            <a:xfrm>
              <a:off x="5836777" y="5616069"/>
              <a:ext cx="760576" cy="756804"/>
            </a:xfrm>
            <a:prstGeom prst="roundRect">
              <a:avLst/>
            </a:prstGeom>
            <a:gradFill rotWithShape="1">
              <a:gsLst>
                <a:gs pos="32000">
                  <a:srgbClr val="FFFFFF">
                    <a:lumMod val="85000"/>
                  </a:srgbClr>
                </a:gs>
                <a:gs pos="100000">
                  <a:srgbClr val="000000">
                    <a:lumMod val="20000"/>
                    <a:lumOff val="80000"/>
                  </a:srgbClr>
                </a:gs>
              </a:gsLst>
              <a:lin ang="16200000" scaled="0"/>
            </a:gradFill>
            <a:ln w="12700" cap="flat" cmpd="sng" algn="ctr">
              <a:solidFill>
                <a:srgbClr val="A6A6A6"/>
              </a:solidFill>
              <a:prstDash val="solid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" h="6350"/>
            </a:sp3d>
          </p:spPr>
          <p:txBody>
            <a:bodyPr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11" name="テキスト ボックス 28">
              <a:extLst>
                <a:ext uri="{FF2B5EF4-FFF2-40B4-BE49-F238E27FC236}">
                  <a16:creationId xmlns:a16="http://schemas.microsoft.com/office/drawing/2014/main" id="{64590ACB-9314-E741-8BE4-A52D9EE6BF49}"/>
                </a:ext>
              </a:extLst>
            </p:cNvPr>
            <p:cNvSpPr txBox="1"/>
            <p:nvPr/>
          </p:nvSpPr>
          <p:spPr>
            <a:xfrm>
              <a:off x="6027612" y="5840582"/>
              <a:ext cx="38472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VM</a:t>
              </a:r>
              <a:endPara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15" name="Picture 3" descr="VMW-ICON-Cloud.png">
            <a:extLst>
              <a:ext uri="{FF2B5EF4-FFF2-40B4-BE49-F238E27FC236}">
                <a16:creationId xmlns:a16="http://schemas.microsoft.com/office/drawing/2014/main" id="{9FCF4A82-23D5-5148-A792-F1993424D43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" r="1561" b="3609"/>
          <a:stretch/>
        </p:blipFill>
        <p:spPr>
          <a:xfrm>
            <a:off x="4776759" y="4487347"/>
            <a:ext cx="4248751" cy="187326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5714308-2616-754E-8D21-3D1919A76A8F}"/>
              </a:ext>
            </a:extLst>
          </p:cNvPr>
          <p:cNvSpPr txBox="1"/>
          <p:nvPr/>
        </p:nvSpPr>
        <p:spPr>
          <a:xfrm>
            <a:off x="1346205" y="6270841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primary system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A9B891A-A312-8145-97AE-B916DFFE5A04}"/>
              </a:ext>
            </a:extLst>
          </p:cNvPr>
          <p:cNvSpPr txBox="1"/>
          <p:nvPr/>
        </p:nvSpPr>
        <p:spPr>
          <a:xfrm>
            <a:off x="6047071" y="6270841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secondary system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24984825-5F70-CD49-A910-C6CBE71281A0}"/>
              </a:ext>
            </a:extLst>
          </p:cNvPr>
          <p:cNvSpPr/>
          <p:nvPr/>
        </p:nvSpPr>
        <p:spPr bwMode="auto">
          <a:xfrm>
            <a:off x="5563131" y="4917583"/>
            <a:ext cx="2618968" cy="1227134"/>
          </a:xfrm>
          <a:prstGeom prst="roundRect">
            <a:avLst/>
          </a:prstGeom>
          <a:gradFill rotWithShape="1">
            <a:gsLst>
              <a:gs pos="32000">
                <a:srgbClr val="FFFFFF">
                  <a:lumMod val="85000"/>
                </a:srgbClr>
              </a:gs>
              <a:gs pos="100000">
                <a:srgbClr val="000000">
                  <a:lumMod val="20000"/>
                  <a:lumOff val="80000"/>
                </a:srgbClr>
              </a:gs>
            </a:gsLst>
            <a:lin ang="16200000" scaled="0"/>
          </a:gradFill>
          <a:ln w="12700" cap="flat" cmpd="sng" algn="ctr">
            <a:solidFill>
              <a:srgbClr val="A6A6A6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" h="6350"/>
          </a:sp3d>
        </p:spPr>
        <p:txBody>
          <a:bodyPr bIns="0" anchor="b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VM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178A61BB-CD18-6942-BB71-A857D7435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1146" y="5014045"/>
            <a:ext cx="971706" cy="771265"/>
          </a:xfrm>
          <a:prstGeom prst="roundRect">
            <a:avLst>
              <a:gd name="adj" fmla="val 16667"/>
            </a:avLst>
          </a:prstGeom>
          <a:gradFill rotWithShape="1">
            <a:gsLst>
              <a:gs pos="100000">
                <a:srgbClr val="92D050"/>
              </a:gs>
              <a:gs pos="40000">
                <a:srgbClr val="00B050">
                  <a:lumMod val="90000"/>
                </a:srgbClr>
              </a:gs>
            </a:gsLst>
            <a:lin ang="16200000" scaled="0"/>
          </a:gradFill>
          <a:ln w="12700" cap="flat" cmpd="sng" algn="ctr">
            <a:solidFill>
              <a:srgbClr val="2D2D8A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1750" h="6350"/>
          </a:sp3d>
        </p:spPr>
        <p:txBody>
          <a:bodyPr bIns="0" anchor="ctr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con</a:t>
            </a:r>
            <a:b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</a:br>
            <a:r>
              <a:rPr kumimoji="0" lang="en-US" altLang="ja-JP" sz="16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tainer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4" name="Folded Corner 23">
            <a:extLst>
              <a:ext uri="{FF2B5EF4-FFF2-40B4-BE49-F238E27FC236}">
                <a16:creationId xmlns:a16="http://schemas.microsoft.com/office/drawing/2014/main" id="{DC42AAD8-1B85-F949-989E-90CCEBDA8358}"/>
              </a:ext>
            </a:extLst>
          </p:cNvPr>
          <p:cNvSpPr/>
          <p:nvPr/>
        </p:nvSpPr>
        <p:spPr>
          <a:xfrm>
            <a:off x="2832734" y="5130774"/>
            <a:ext cx="219361" cy="299541"/>
          </a:xfrm>
          <a:prstGeom prst="foldedCorner">
            <a:avLst>
              <a:gd name="adj" fmla="val 4045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olded Corner 24">
            <a:extLst>
              <a:ext uri="{FF2B5EF4-FFF2-40B4-BE49-F238E27FC236}">
                <a16:creationId xmlns:a16="http://schemas.microsoft.com/office/drawing/2014/main" id="{6AB44DB6-49CF-D146-BCB1-65E012B4F8DD}"/>
              </a:ext>
            </a:extLst>
          </p:cNvPr>
          <p:cNvSpPr/>
          <p:nvPr/>
        </p:nvSpPr>
        <p:spPr>
          <a:xfrm>
            <a:off x="2832734" y="5509175"/>
            <a:ext cx="219361" cy="299541"/>
          </a:xfrm>
          <a:prstGeom prst="foldedCorner">
            <a:avLst>
              <a:gd name="adj" fmla="val 4045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olded Corner 25">
            <a:extLst>
              <a:ext uri="{FF2B5EF4-FFF2-40B4-BE49-F238E27FC236}">
                <a16:creationId xmlns:a16="http://schemas.microsoft.com/office/drawing/2014/main" id="{20634D22-FC8E-9142-93D1-F2FC59E605C8}"/>
              </a:ext>
            </a:extLst>
          </p:cNvPr>
          <p:cNvSpPr/>
          <p:nvPr/>
        </p:nvSpPr>
        <p:spPr>
          <a:xfrm>
            <a:off x="3124248" y="5130774"/>
            <a:ext cx="219361" cy="299541"/>
          </a:xfrm>
          <a:prstGeom prst="foldedCorner">
            <a:avLst>
              <a:gd name="adj" fmla="val 4045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olded Corner 26">
            <a:extLst>
              <a:ext uri="{FF2B5EF4-FFF2-40B4-BE49-F238E27FC236}">
                <a16:creationId xmlns:a16="http://schemas.microsoft.com/office/drawing/2014/main" id="{0B440338-734C-9E42-AC98-9C334A75DE6D}"/>
              </a:ext>
            </a:extLst>
          </p:cNvPr>
          <p:cNvSpPr/>
          <p:nvPr/>
        </p:nvSpPr>
        <p:spPr>
          <a:xfrm>
            <a:off x="3128464" y="5509175"/>
            <a:ext cx="219361" cy="299541"/>
          </a:xfrm>
          <a:prstGeom prst="foldedCorner">
            <a:avLst>
              <a:gd name="adj" fmla="val 4045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olded Corner 27">
            <a:extLst>
              <a:ext uri="{FF2B5EF4-FFF2-40B4-BE49-F238E27FC236}">
                <a16:creationId xmlns:a16="http://schemas.microsoft.com/office/drawing/2014/main" id="{441B79B4-07B6-954A-AA36-EA5EC80A4DF2}"/>
              </a:ext>
            </a:extLst>
          </p:cNvPr>
          <p:cNvSpPr/>
          <p:nvPr/>
        </p:nvSpPr>
        <p:spPr>
          <a:xfrm>
            <a:off x="5730768" y="5015727"/>
            <a:ext cx="219361" cy="299541"/>
          </a:xfrm>
          <a:prstGeom prst="foldedCorner">
            <a:avLst>
              <a:gd name="adj" fmla="val 4045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olded Corner 28">
            <a:extLst>
              <a:ext uri="{FF2B5EF4-FFF2-40B4-BE49-F238E27FC236}">
                <a16:creationId xmlns:a16="http://schemas.microsoft.com/office/drawing/2014/main" id="{295B2019-62CC-C044-90CE-EFE190428D92}"/>
              </a:ext>
            </a:extLst>
          </p:cNvPr>
          <p:cNvSpPr/>
          <p:nvPr/>
        </p:nvSpPr>
        <p:spPr>
          <a:xfrm>
            <a:off x="5730768" y="5394128"/>
            <a:ext cx="219361" cy="299541"/>
          </a:xfrm>
          <a:prstGeom prst="foldedCorner">
            <a:avLst>
              <a:gd name="adj" fmla="val 4045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olded Corner 29">
            <a:extLst>
              <a:ext uri="{FF2B5EF4-FFF2-40B4-BE49-F238E27FC236}">
                <a16:creationId xmlns:a16="http://schemas.microsoft.com/office/drawing/2014/main" id="{9DEF282D-8515-2A42-82C5-6CA871D6954F}"/>
              </a:ext>
            </a:extLst>
          </p:cNvPr>
          <p:cNvSpPr/>
          <p:nvPr/>
        </p:nvSpPr>
        <p:spPr>
          <a:xfrm>
            <a:off x="6026498" y="5394128"/>
            <a:ext cx="219361" cy="299541"/>
          </a:xfrm>
          <a:prstGeom prst="foldedCorner">
            <a:avLst>
              <a:gd name="adj" fmla="val 4045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AFA0DD6-2CBF-1F44-820B-7B7EF8152022}"/>
              </a:ext>
            </a:extLst>
          </p:cNvPr>
          <p:cNvCxnSpPr>
            <a:cxnSpLocks/>
          </p:cNvCxnSpPr>
          <p:nvPr/>
        </p:nvCxnSpPr>
        <p:spPr>
          <a:xfrm flipV="1">
            <a:off x="3455719" y="5315268"/>
            <a:ext cx="2198680" cy="115048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93BE2D9-0427-C74B-951E-92DE4B86DFC4}"/>
              </a:ext>
            </a:extLst>
          </p:cNvPr>
          <p:cNvSpPr txBox="1"/>
          <p:nvPr/>
        </p:nvSpPr>
        <p:spPr>
          <a:xfrm>
            <a:off x="2675846" y="5792969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packages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9610A54-29D6-0B46-8C6F-177EED60F3D0}"/>
              </a:ext>
            </a:extLst>
          </p:cNvPr>
          <p:cNvSpPr txBox="1"/>
          <p:nvPr/>
        </p:nvSpPr>
        <p:spPr>
          <a:xfrm>
            <a:off x="3871651" y="4917583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synchronize</a:t>
            </a:r>
          </a:p>
        </p:txBody>
      </p:sp>
    </p:spTree>
    <p:extLst>
      <p:ext uri="{BB962C8B-B14F-4D97-AF65-F5344CB8AC3E}">
        <p14:creationId xmlns:p14="http://schemas.microsoft.com/office/powerpoint/2010/main" val="1283330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287"/>
    </mc:Choice>
    <mc:Fallback>
      <p:transition spd="slow" advTm="46287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DC496-C734-184B-A523-EEA2A0AC4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Optimizing a List of Excluded Paths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EA65A-B13D-2844-A5BD-BB8E5106F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Generate a list of files contained only in unnecessary packages</a:t>
            </a:r>
          </a:p>
          <a:p>
            <a:pPr lvl="1"/>
            <a:r>
              <a:rPr lang="en-US" dirty="0"/>
              <a:t>Optimize the list so that only upper directories are included as much as possible</a:t>
            </a:r>
          </a:p>
          <a:p>
            <a:pPr lvl="1"/>
            <a:r>
              <a:rPr lang="en-US" dirty="0"/>
              <a:t>Reduce the synchronization overhead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E0A75-8441-E14B-BE78-8A17E4236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6F5ACC-0DDF-724D-8D79-017FA2D97A60}"/>
              </a:ext>
            </a:extLst>
          </p:cNvPr>
          <p:cNvSpPr txBox="1"/>
          <p:nvPr/>
        </p:nvSpPr>
        <p:spPr>
          <a:xfrm>
            <a:off x="667791" y="4259400"/>
            <a:ext cx="3643946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/sbin/apparmor_parser</a:t>
            </a:r>
          </a:p>
          <a:p>
            <a:r>
              <a:rPr lang="en-US" sz="2000" dirty="0">
                <a:solidFill>
                  <a:srgbClr val="FF0000"/>
                </a:solidFill>
              </a:rPr>
              <a:t>/</a:t>
            </a:r>
            <a:r>
              <a:rPr lang="en-US" sz="2000" dirty="0" err="1">
                <a:solidFill>
                  <a:srgbClr val="FF0000"/>
                </a:solidFill>
              </a:rPr>
              <a:t>etc</a:t>
            </a:r>
            <a:r>
              <a:rPr lang="en-US" sz="2000" dirty="0">
                <a:solidFill>
                  <a:srgbClr val="FF0000"/>
                </a:solidFill>
              </a:rPr>
              <a:t>/</a:t>
            </a:r>
            <a:r>
              <a:rPr lang="en-US" sz="2000" dirty="0" err="1">
                <a:solidFill>
                  <a:srgbClr val="FF0000"/>
                </a:solidFill>
              </a:rPr>
              <a:t>apparmor</a:t>
            </a:r>
            <a:r>
              <a:rPr lang="en-US" sz="2000" dirty="0">
                <a:solidFill>
                  <a:srgbClr val="FF0000"/>
                </a:solidFill>
              </a:rPr>
              <a:t>/</a:t>
            </a:r>
            <a:r>
              <a:rPr lang="en-US" sz="2000" dirty="0" err="1">
                <a:solidFill>
                  <a:srgbClr val="FF0000"/>
                </a:solidFill>
              </a:rPr>
              <a:t>subdomain.conf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/</a:t>
            </a:r>
            <a:r>
              <a:rPr lang="en-US" sz="2000" dirty="0" err="1">
                <a:solidFill>
                  <a:srgbClr val="FF0000"/>
                </a:solidFill>
              </a:rPr>
              <a:t>etc</a:t>
            </a:r>
            <a:r>
              <a:rPr lang="en-US" sz="2000" dirty="0">
                <a:solidFill>
                  <a:srgbClr val="FF0000"/>
                </a:solidFill>
              </a:rPr>
              <a:t>/</a:t>
            </a:r>
            <a:r>
              <a:rPr lang="en-US" sz="2000" dirty="0" err="1">
                <a:solidFill>
                  <a:srgbClr val="FF0000"/>
                </a:solidFill>
              </a:rPr>
              <a:t>apparmor</a:t>
            </a:r>
            <a:r>
              <a:rPr lang="en-US" sz="2000" dirty="0">
                <a:solidFill>
                  <a:srgbClr val="FF0000"/>
                </a:solidFill>
              </a:rPr>
              <a:t>/</a:t>
            </a:r>
            <a:r>
              <a:rPr lang="en-US" sz="2000" dirty="0" err="1">
                <a:solidFill>
                  <a:srgbClr val="FF0000"/>
                </a:solidFill>
              </a:rPr>
              <a:t>parser.conf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0432FF"/>
                </a:solidFill>
              </a:rPr>
              <a:t>/</a:t>
            </a:r>
            <a:r>
              <a:rPr lang="en-US" sz="2000" dirty="0" err="1">
                <a:solidFill>
                  <a:srgbClr val="0432FF"/>
                </a:solidFill>
              </a:rPr>
              <a:t>etc</a:t>
            </a:r>
            <a:r>
              <a:rPr lang="en-US" sz="2000" dirty="0">
                <a:solidFill>
                  <a:srgbClr val="0432FF"/>
                </a:solidFill>
              </a:rPr>
              <a:t>/</a:t>
            </a:r>
            <a:r>
              <a:rPr lang="en-US" sz="2000" dirty="0" err="1">
                <a:solidFill>
                  <a:srgbClr val="0432FF"/>
                </a:solidFill>
              </a:rPr>
              <a:t>apparmor.d/cache</a:t>
            </a:r>
            <a:endParaRPr lang="en-US" sz="2000" dirty="0">
              <a:solidFill>
                <a:srgbClr val="0432FF"/>
              </a:solidFill>
            </a:endParaRPr>
          </a:p>
          <a:p>
            <a:r>
              <a:rPr lang="en-US" sz="2000" dirty="0">
                <a:solidFill>
                  <a:srgbClr val="0432FF"/>
                </a:solidFill>
              </a:rPr>
              <a:t>/</a:t>
            </a:r>
            <a:r>
              <a:rPr lang="en-US" sz="2000" dirty="0" err="1">
                <a:solidFill>
                  <a:srgbClr val="0432FF"/>
                </a:solidFill>
              </a:rPr>
              <a:t>etc</a:t>
            </a:r>
            <a:r>
              <a:rPr lang="en-US" sz="2000" dirty="0">
                <a:solidFill>
                  <a:srgbClr val="0432FF"/>
                </a:solidFill>
              </a:rPr>
              <a:t>/</a:t>
            </a:r>
            <a:r>
              <a:rPr lang="en-US" sz="2000" dirty="0" err="1">
                <a:solidFill>
                  <a:srgbClr val="0432FF"/>
                </a:solidFill>
              </a:rPr>
              <a:t>apparmor.d</a:t>
            </a:r>
            <a:r>
              <a:rPr lang="en-US" sz="2000" dirty="0">
                <a:solidFill>
                  <a:srgbClr val="0432FF"/>
                </a:solidFill>
              </a:rPr>
              <a:t>/</a:t>
            </a:r>
            <a:r>
              <a:rPr lang="en-US" sz="2000" dirty="0" err="1">
                <a:solidFill>
                  <a:srgbClr val="0432FF"/>
                </a:solidFill>
              </a:rPr>
              <a:t>tunables/alias</a:t>
            </a:r>
            <a:endParaRPr lang="en-US" sz="2000" dirty="0">
              <a:solidFill>
                <a:srgbClr val="0432FF"/>
              </a:solidFill>
            </a:endParaRPr>
          </a:p>
          <a:p>
            <a:r>
              <a:rPr lang="en-US" sz="2000" dirty="0"/>
              <a:t>  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B13D97-4595-654D-9B95-5363810ABF61}"/>
              </a:ext>
            </a:extLst>
          </p:cNvPr>
          <p:cNvSpPr txBox="1"/>
          <p:nvPr/>
        </p:nvSpPr>
        <p:spPr>
          <a:xfrm>
            <a:off x="5585544" y="4430332"/>
            <a:ext cx="2762295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/sbin/apparmor_parser</a:t>
            </a:r>
          </a:p>
          <a:p>
            <a:r>
              <a:rPr lang="en-US" sz="2000" dirty="0">
                <a:solidFill>
                  <a:srgbClr val="FF0000"/>
                </a:solidFill>
              </a:rPr>
              <a:t>/</a:t>
            </a:r>
            <a:r>
              <a:rPr lang="en-US" sz="2000" dirty="0" err="1">
                <a:solidFill>
                  <a:srgbClr val="FF0000"/>
                </a:solidFill>
              </a:rPr>
              <a:t>etc</a:t>
            </a:r>
            <a:r>
              <a:rPr lang="en-US" sz="2000" dirty="0">
                <a:solidFill>
                  <a:srgbClr val="FF0000"/>
                </a:solidFill>
              </a:rPr>
              <a:t>/</a:t>
            </a:r>
            <a:r>
              <a:rPr lang="en-US" sz="2000" dirty="0" err="1">
                <a:solidFill>
                  <a:srgbClr val="FF0000"/>
                </a:solidFill>
              </a:rPr>
              <a:t>apparmor/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0432FF"/>
                </a:solidFill>
              </a:rPr>
              <a:t>/</a:t>
            </a:r>
            <a:r>
              <a:rPr lang="en-US" sz="2000" dirty="0" err="1">
                <a:solidFill>
                  <a:srgbClr val="0432FF"/>
                </a:solidFill>
              </a:rPr>
              <a:t>etc</a:t>
            </a:r>
            <a:r>
              <a:rPr lang="en-US" sz="2000" dirty="0">
                <a:solidFill>
                  <a:srgbClr val="0432FF"/>
                </a:solidFill>
              </a:rPr>
              <a:t>/</a:t>
            </a:r>
            <a:r>
              <a:rPr lang="en-US" sz="2000" dirty="0" err="1">
                <a:solidFill>
                  <a:srgbClr val="0432FF"/>
                </a:solidFill>
              </a:rPr>
              <a:t>apparmor.d/</a:t>
            </a:r>
            <a:endParaRPr lang="en-US" sz="2000" dirty="0">
              <a:solidFill>
                <a:srgbClr val="0432FF"/>
              </a:solidFill>
            </a:endParaRPr>
          </a:p>
          <a:p>
            <a:r>
              <a:rPr lang="en-US" sz="2000" dirty="0"/>
              <a:t>  :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A0AE49C4-D303-8F48-BED9-CBC0CA1A668E}"/>
              </a:ext>
            </a:extLst>
          </p:cNvPr>
          <p:cNvSpPr/>
          <p:nvPr/>
        </p:nvSpPr>
        <p:spPr>
          <a:xfrm>
            <a:off x="4768230" y="4644593"/>
            <a:ext cx="399245" cy="80965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8356F8-5A22-4E44-A5DC-80CF21D58652}"/>
              </a:ext>
            </a:extLst>
          </p:cNvPr>
          <p:cNvSpPr txBox="1"/>
          <p:nvPr/>
        </p:nvSpPr>
        <p:spPr>
          <a:xfrm>
            <a:off x="4454724" y="5521826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optimize</a:t>
            </a:r>
          </a:p>
        </p:txBody>
      </p:sp>
    </p:spTree>
    <p:extLst>
      <p:ext uri="{BB962C8B-B14F-4D97-AF65-F5344CB8AC3E}">
        <p14:creationId xmlns:p14="http://schemas.microsoft.com/office/powerpoint/2010/main" val="955691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297"/>
    </mc:Choice>
    <mc:Fallback>
      <p:transition spd="slow" advTm="49297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FF181-643E-9244-8D62-BFA2A9291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Server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4D2A1-C8A7-104B-866B-06EABDF3B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Package scripts are executed only in a VM</a:t>
            </a:r>
          </a:p>
          <a:p>
            <a:pPr lvl="1"/>
            <a:r>
              <a:rPr lang="en-US" dirty="0"/>
              <a:t>Servers are not started or stopped in a container</a:t>
            </a:r>
          </a:p>
          <a:p>
            <a:r>
              <a:rPr lang="en-US" dirty="0"/>
              <a:t>Reboot an in-VM container when server status is changed in a VM</a:t>
            </a:r>
          </a:p>
          <a:p>
            <a:pPr lvl="1"/>
            <a:r>
              <a:rPr lang="en-US" dirty="0"/>
              <a:t>Monitor the package list of a container</a:t>
            </a:r>
          </a:p>
          <a:p>
            <a:pPr lvl="2"/>
            <a:r>
              <a:rPr lang="en-US" dirty="0"/>
              <a:t>Detect changes in the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60A2A7-94EE-E547-B5D0-D043020EC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12</a:t>
            </a:fld>
            <a:endParaRPr kumimoji="1" lang="ja-JP" altLang="en-US"/>
          </a:p>
        </p:txBody>
      </p:sp>
      <p:pic>
        <p:nvPicPr>
          <p:cNvPr id="5" name="Picture 3" descr="VMW-ICON-Cloud.png">
            <a:extLst>
              <a:ext uri="{FF2B5EF4-FFF2-40B4-BE49-F238E27FC236}">
                <a16:creationId xmlns:a16="http://schemas.microsoft.com/office/drawing/2014/main" id="{346A40F1-0C12-8344-AE5D-1903673221C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" r="1561" b="3609"/>
          <a:stretch/>
        </p:blipFill>
        <p:spPr>
          <a:xfrm>
            <a:off x="293728" y="4487347"/>
            <a:ext cx="3854153" cy="1873260"/>
          </a:xfrm>
          <a:prstGeom prst="rect">
            <a:avLst/>
          </a:prstGeom>
        </p:spPr>
      </p:pic>
      <p:sp>
        <p:nvSpPr>
          <p:cNvPr id="7" name="Rounded Rectangle 26">
            <a:extLst>
              <a:ext uri="{FF2B5EF4-FFF2-40B4-BE49-F238E27FC236}">
                <a16:creationId xmlns:a16="http://schemas.microsoft.com/office/drawing/2014/main" id="{FB0EB475-6856-3543-A30B-F6336035AC47}"/>
              </a:ext>
            </a:extLst>
          </p:cNvPr>
          <p:cNvSpPr/>
          <p:nvPr/>
        </p:nvSpPr>
        <p:spPr bwMode="auto">
          <a:xfrm>
            <a:off x="1448790" y="5280545"/>
            <a:ext cx="1543792" cy="756804"/>
          </a:xfrm>
          <a:prstGeom prst="roundRect">
            <a:avLst/>
          </a:prstGeom>
          <a:gradFill rotWithShape="1">
            <a:gsLst>
              <a:gs pos="32000">
                <a:srgbClr val="FFFFFF">
                  <a:lumMod val="85000"/>
                </a:srgbClr>
              </a:gs>
              <a:gs pos="100000">
                <a:srgbClr val="000000">
                  <a:lumMod val="20000"/>
                  <a:lumOff val="80000"/>
                </a:srgbClr>
              </a:gs>
            </a:gsLst>
            <a:lin ang="16200000" scaled="0"/>
          </a:gradFill>
          <a:ln w="12700" cap="flat" cmpd="sng" algn="ctr">
            <a:solidFill>
              <a:srgbClr val="A6A6A6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" h="6350"/>
          </a:sp3d>
        </p:spPr>
        <p:txBody>
          <a:bodyPr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8" name="テキスト ボックス 28">
            <a:extLst>
              <a:ext uri="{FF2B5EF4-FFF2-40B4-BE49-F238E27FC236}">
                <a16:creationId xmlns:a16="http://schemas.microsoft.com/office/drawing/2014/main" id="{764405F9-44F6-3445-AD08-2DBF91D6EFC8}"/>
              </a:ext>
            </a:extLst>
          </p:cNvPr>
          <p:cNvSpPr txBox="1"/>
          <p:nvPr/>
        </p:nvSpPr>
        <p:spPr>
          <a:xfrm>
            <a:off x="2054827" y="4940204"/>
            <a:ext cx="38472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VM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pic>
        <p:nvPicPr>
          <p:cNvPr id="9" name="Picture 3" descr="VMW-ICON-Cloud.png">
            <a:extLst>
              <a:ext uri="{FF2B5EF4-FFF2-40B4-BE49-F238E27FC236}">
                <a16:creationId xmlns:a16="http://schemas.microsoft.com/office/drawing/2014/main" id="{9A09C3EC-F8AD-0B42-87A4-5D6FA637F32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" r="1561" b="3609"/>
          <a:stretch/>
        </p:blipFill>
        <p:spPr>
          <a:xfrm>
            <a:off x="4776759" y="4487347"/>
            <a:ext cx="4248751" cy="187326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612AFF-9139-FF48-B2AB-F800B84B9DA2}"/>
              </a:ext>
            </a:extLst>
          </p:cNvPr>
          <p:cNvSpPr txBox="1"/>
          <p:nvPr/>
        </p:nvSpPr>
        <p:spPr>
          <a:xfrm>
            <a:off x="1346205" y="6270841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primary system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49F97B-7A5C-AC4D-99AB-B8F2339D36F8}"/>
              </a:ext>
            </a:extLst>
          </p:cNvPr>
          <p:cNvSpPr txBox="1"/>
          <p:nvPr/>
        </p:nvSpPr>
        <p:spPr>
          <a:xfrm>
            <a:off x="6047071" y="6270841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secondary system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88737E56-6CD4-144F-9113-54A85CA99E1E}"/>
              </a:ext>
            </a:extLst>
          </p:cNvPr>
          <p:cNvSpPr/>
          <p:nvPr/>
        </p:nvSpPr>
        <p:spPr bwMode="auto">
          <a:xfrm>
            <a:off x="5904456" y="4917583"/>
            <a:ext cx="1921383" cy="1227134"/>
          </a:xfrm>
          <a:prstGeom prst="roundRect">
            <a:avLst/>
          </a:prstGeom>
          <a:gradFill rotWithShape="1">
            <a:gsLst>
              <a:gs pos="32000">
                <a:srgbClr val="FFFFFF">
                  <a:lumMod val="85000"/>
                </a:srgbClr>
              </a:gs>
              <a:gs pos="100000">
                <a:srgbClr val="000000">
                  <a:lumMod val="20000"/>
                  <a:lumOff val="80000"/>
                </a:srgbClr>
              </a:gs>
            </a:gsLst>
            <a:lin ang="16200000" scaled="0"/>
          </a:gradFill>
          <a:ln w="12700" cap="flat" cmpd="sng" algn="ctr">
            <a:solidFill>
              <a:srgbClr val="A6A6A6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" h="6350"/>
          </a:sp3d>
        </p:spPr>
        <p:txBody>
          <a:bodyPr bIns="0" anchor="b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VM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6873451A-0E3A-2A40-B3EE-B8ABF6894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2670" y="5014045"/>
            <a:ext cx="1306286" cy="771265"/>
          </a:xfrm>
          <a:prstGeom prst="roundRect">
            <a:avLst>
              <a:gd name="adj" fmla="val 16667"/>
            </a:avLst>
          </a:prstGeom>
          <a:gradFill rotWithShape="1">
            <a:gsLst>
              <a:gs pos="100000">
                <a:srgbClr val="92D050"/>
              </a:gs>
              <a:gs pos="40000">
                <a:srgbClr val="00B050">
                  <a:lumMod val="90000"/>
                </a:srgbClr>
              </a:gs>
            </a:gsLst>
            <a:lin ang="16200000" scaled="0"/>
          </a:gradFill>
          <a:ln w="12700" cap="flat" cmpd="sng" algn="ctr">
            <a:solidFill>
              <a:srgbClr val="2D2D8A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1750" h="6350"/>
          </a:sp3d>
        </p:spPr>
        <p:txBody>
          <a:bodyPr bIns="0" anchor="ctr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0DB7950C-C57E-7F46-94A4-F008E156B673}"/>
              </a:ext>
            </a:extLst>
          </p:cNvPr>
          <p:cNvSpPr/>
          <p:nvPr/>
        </p:nvSpPr>
        <p:spPr>
          <a:xfrm>
            <a:off x="1840674" y="5400873"/>
            <a:ext cx="807523" cy="51614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new</a:t>
            </a:r>
          </a:p>
          <a:p>
            <a:pPr algn="ctr"/>
            <a:r>
              <a:rPr lang="en-US" sz="1600" dirty="0"/>
              <a:t>server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7FACF31F-A074-554D-9B59-155601D37899}"/>
              </a:ext>
            </a:extLst>
          </p:cNvPr>
          <p:cNvSpPr/>
          <p:nvPr/>
        </p:nvSpPr>
        <p:spPr>
          <a:xfrm>
            <a:off x="6468853" y="5141603"/>
            <a:ext cx="807523" cy="516147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3" name="Folded Corner 32">
            <a:extLst>
              <a:ext uri="{FF2B5EF4-FFF2-40B4-BE49-F238E27FC236}">
                <a16:creationId xmlns:a16="http://schemas.microsoft.com/office/drawing/2014/main" id="{55CC9265-A63B-B343-A800-5CA5A87152E4}"/>
              </a:ext>
            </a:extLst>
          </p:cNvPr>
          <p:cNvSpPr/>
          <p:nvPr/>
        </p:nvSpPr>
        <p:spPr>
          <a:xfrm>
            <a:off x="5162141" y="4990594"/>
            <a:ext cx="378561" cy="442406"/>
          </a:xfrm>
          <a:prstGeom prst="foldedCorner">
            <a:avLst>
              <a:gd name="adj" fmla="val 4045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BE5EDBD-75D7-5548-82EE-529BC82ED6A5}"/>
              </a:ext>
            </a:extLst>
          </p:cNvPr>
          <p:cNvSpPr txBox="1"/>
          <p:nvPr/>
        </p:nvSpPr>
        <p:spPr>
          <a:xfrm>
            <a:off x="4812258" y="5444105"/>
            <a:ext cx="1056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package</a:t>
            </a:r>
          </a:p>
          <a:p>
            <a:pPr algn="ctr"/>
            <a:r>
              <a:rPr lang="en-US" dirty="0"/>
              <a:t>list</a:t>
            </a:r>
          </a:p>
        </p:txBody>
      </p:sp>
    </p:spTree>
    <p:extLst>
      <p:ext uri="{BB962C8B-B14F-4D97-AF65-F5344CB8AC3E}">
        <p14:creationId xmlns:p14="http://schemas.microsoft.com/office/powerpoint/2010/main" val="3746803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8317"/>
    </mc:Choice>
    <mc:Fallback>
      <p:transition spd="slow" advTm="48317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853A6-0778-8F48-9F2D-DF21B9647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28B64-8F15-1347-8598-F210494B1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conducted several experiments</a:t>
            </a:r>
          </a:p>
          <a:p>
            <a:pPr lvl="1"/>
            <a:r>
              <a:rPr lang="en-US" dirty="0"/>
              <a:t>Four VMs provided Web services</a:t>
            </a:r>
          </a:p>
          <a:p>
            <a:pPr lvl="2"/>
            <a:r>
              <a:rPr lang="en-US" dirty="0"/>
              <a:t>Three VMs ran the Apache Web server</a:t>
            </a:r>
          </a:p>
          <a:p>
            <a:pPr lvl="2"/>
            <a:r>
              <a:rPr lang="en-US" dirty="0"/>
              <a:t>One VM ran the MySQL server</a:t>
            </a:r>
          </a:p>
          <a:p>
            <a:pPr lvl="1"/>
            <a:r>
              <a:rPr lang="en-US" dirty="0"/>
              <a:t>Comparison</a:t>
            </a:r>
          </a:p>
          <a:p>
            <a:pPr lvl="2"/>
            <a:r>
              <a:rPr lang="en-US" dirty="0"/>
              <a:t>Traditional system using four VMs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A1470-F95F-AE46-88A8-DCEED505E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87A480-7D9F-0549-8B97-D10DAAC9E5C6}"/>
              </a:ext>
            </a:extLst>
          </p:cNvPr>
          <p:cNvSpPr txBox="1"/>
          <p:nvPr/>
        </p:nvSpPr>
        <p:spPr>
          <a:xfrm>
            <a:off x="1297810" y="4633917"/>
            <a:ext cx="3082895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CPU: Intel Xeon E3-1226 v3</a:t>
            </a:r>
          </a:p>
          <a:p>
            <a:r>
              <a:rPr lang="en-US"/>
              <a:t>Memory: 8 GB</a:t>
            </a:r>
          </a:p>
          <a:p>
            <a:r>
              <a:rPr lang="en-US"/>
              <a:t>HDD: 500 GB</a:t>
            </a:r>
          </a:p>
          <a:p>
            <a:r>
              <a:rPr lang="en-US"/>
              <a:t>Network: Gigabit Ethernet</a:t>
            </a:r>
          </a:p>
          <a:p>
            <a:r>
              <a:rPr lang="en-US"/>
              <a:t>OS: Linux 4.4</a:t>
            </a:r>
          </a:p>
          <a:p>
            <a:r>
              <a:rPr lang="en-US"/>
              <a:t>KVM 2.5.0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91FF5D-DCFE-0A46-BB9A-2596FB89112D}"/>
              </a:ext>
            </a:extLst>
          </p:cNvPr>
          <p:cNvSpPr txBox="1"/>
          <p:nvPr/>
        </p:nvSpPr>
        <p:spPr>
          <a:xfrm>
            <a:off x="5705163" y="4772416"/>
            <a:ext cx="1672253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vCPU: 2</a:t>
            </a:r>
          </a:p>
          <a:p>
            <a:r>
              <a:rPr lang="en-US"/>
              <a:t>Memory: 2 GB</a:t>
            </a:r>
          </a:p>
          <a:p>
            <a:r>
              <a:rPr lang="en-US"/>
              <a:t>Disk: 50 GB</a:t>
            </a:r>
          </a:p>
          <a:p>
            <a:r>
              <a:rPr lang="en-US"/>
              <a:t>OS: Linux 4.4</a:t>
            </a:r>
          </a:p>
          <a:p>
            <a:r>
              <a:rPr lang="en-US"/>
              <a:t>LXD 3.7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0FE483-8C02-1A42-B463-411FCB61FC82}"/>
              </a:ext>
            </a:extLst>
          </p:cNvPr>
          <p:cNvSpPr txBox="1"/>
          <p:nvPr/>
        </p:nvSpPr>
        <p:spPr>
          <a:xfrm>
            <a:off x="677127" y="463391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4A0FB3-D5AE-8A44-8F1C-5D7632176645}"/>
              </a:ext>
            </a:extLst>
          </p:cNvPr>
          <p:cNvSpPr txBox="1"/>
          <p:nvPr/>
        </p:nvSpPr>
        <p:spPr>
          <a:xfrm>
            <a:off x="5084480" y="477241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VM</a:t>
            </a:r>
          </a:p>
        </p:txBody>
      </p:sp>
    </p:spTree>
    <p:extLst>
      <p:ext uri="{BB962C8B-B14F-4D97-AF65-F5344CB8AC3E}">
        <p14:creationId xmlns:p14="http://schemas.microsoft.com/office/powerpoint/2010/main" val="3786008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306"/>
    </mc:Choice>
    <mc:Fallback>
      <p:transition spd="slow" advTm="38306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1A679-CE2A-5845-9B59-C616BAC8B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Time vs. Maintenance Cost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E8F9E-A11D-5147-A536-EE3350A15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Low-cost hot standby</a:t>
            </a:r>
          </a:p>
          <a:p>
            <a:pPr lvl="1"/>
            <a:r>
              <a:rPr lang="en-US" dirty="0"/>
              <a:t>Almost the same time and 75% cost reduction</a:t>
            </a:r>
          </a:p>
          <a:p>
            <a:r>
              <a:rPr lang="en-US" dirty="0"/>
              <a:t>Rapidly recoverable cold standby</a:t>
            </a:r>
          </a:p>
          <a:p>
            <a:pPr lvl="1"/>
            <a:r>
              <a:rPr lang="en-US" dirty="0"/>
              <a:t>50% time reduction and 1-VM cost increase</a:t>
            </a:r>
          </a:p>
          <a:p>
            <a:pPr lvl="2"/>
            <a:r>
              <a:rPr lang="en-US" dirty="0"/>
              <a:t>The cost can be suppressed by sharing the VM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5ED41-1B27-8445-83C6-8BB5BDB6C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14</a:t>
            </a:fld>
            <a:endParaRPr kumimoji="1" lang="ja-JP" alt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6096B6E-150A-1C4C-8246-16D7BECE87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2623851"/>
              </p:ext>
            </p:extLst>
          </p:nvPr>
        </p:nvGraphicFramePr>
        <p:xfrm>
          <a:off x="193827" y="4172755"/>
          <a:ext cx="2723109" cy="253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DA7CF74-072A-6C4F-80DB-EADF33FCEC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3230093"/>
              </p:ext>
            </p:extLst>
          </p:nvPr>
        </p:nvGraphicFramePr>
        <p:xfrm>
          <a:off x="3014993" y="4173188"/>
          <a:ext cx="2723109" cy="2532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24A8EE0-AF35-7C42-856C-517515915A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5686423"/>
              </p:ext>
            </p:extLst>
          </p:nvPr>
        </p:nvGraphicFramePr>
        <p:xfrm>
          <a:off x="5763007" y="4173189"/>
          <a:ext cx="3107789" cy="2532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18CC242-D72C-2945-BE9A-8343F13A7BD9}"/>
              </a:ext>
            </a:extLst>
          </p:cNvPr>
          <p:cNvSpPr txBox="1"/>
          <p:nvPr/>
        </p:nvSpPr>
        <p:spPr>
          <a:xfrm>
            <a:off x="1332497" y="4249230"/>
            <a:ext cx="124585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/>
              <a:t>hot standby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77DA6A-CD0B-D148-9AC4-AE890B2C27AF}"/>
              </a:ext>
            </a:extLst>
          </p:cNvPr>
          <p:cNvSpPr txBox="1"/>
          <p:nvPr/>
        </p:nvSpPr>
        <p:spPr>
          <a:xfrm>
            <a:off x="4118627" y="4249230"/>
            <a:ext cx="133562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/>
              <a:t>cold standby</a:t>
            </a:r>
          </a:p>
        </p:txBody>
      </p:sp>
    </p:spTree>
    <p:extLst>
      <p:ext uri="{BB962C8B-B14F-4D97-AF65-F5344CB8AC3E}">
        <p14:creationId xmlns:p14="http://schemas.microsoft.com/office/powerpoint/2010/main" val="1192071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7536"/>
    </mc:Choice>
    <mc:Fallback>
      <p:transition spd="slow" advTm="67536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EEA4E-6187-EB47-9AA0-12F40CFD0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Synchronization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EBC9C-064C-5749-86D1-2DA2DDAC5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Generation time of a list of excluded paths</a:t>
            </a:r>
          </a:p>
          <a:p>
            <a:pPr lvl="1"/>
            <a:r>
              <a:rPr lang="en-US" dirty="0"/>
              <a:t>The number of paths was reduced from 30k to 74</a:t>
            </a:r>
          </a:p>
          <a:p>
            <a:pPr lvl="1"/>
            <a:r>
              <a:rPr lang="en-US" dirty="0"/>
              <a:t>The time was shorter by optimization</a:t>
            </a:r>
          </a:p>
          <a:p>
            <a:r>
              <a:rPr lang="en-US" dirty="0"/>
              <a:t>Synchronization time for two diff sizes</a:t>
            </a:r>
          </a:p>
          <a:p>
            <a:pPr lvl="1"/>
            <a:r>
              <a:rPr lang="en-US" dirty="0"/>
              <a:t>Reduced by 16.5 sec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A86C2-B5C9-E04F-BC84-6AE3C3745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15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B1D8432-927E-3A42-BF3D-A36246D0D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0776881"/>
              </p:ext>
            </p:extLst>
          </p:nvPr>
        </p:nvGraphicFramePr>
        <p:xfrm>
          <a:off x="597574" y="4194958"/>
          <a:ext cx="3539918" cy="253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5A875C8-0AF3-1849-AC3F-0508D4025B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7382186"/>
              </p:ext>
            </p:extLst>
          </p:nvPr>
        </p:nvGraphicFramePr>
        <p:xfrm>
          <a:off x="4434840" y="4194958"/>
          <a:ext cx="3969686" cy="253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332E6CB-3D57-0043-97CF-99AD9804B24B}"/>
              </a:ext>
            </a:extLst>
          </p:cNvPr>
          <p:cNvSpPr txBox="1"/>
          <p:nvPr/>
        </p:nvSpPr>
        <p:spPr>
          <a:xfrm>
            <a:off x="2896949" y="4272220"/>
            <a:ext cx="115288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/>
              <a:t>generation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F24DCF-D7E4-8F4B-9276-1D4C3A303D06}"/>
              </a:ext>
            </a:extLst>
          </p:cNvPr>
          <p:cNvSpPr txBox="1"/>
          <p:nvPr/>
        </p:nvSpPr>
        <p:spPr>
          <a:xfrm>
            <a:off x="5307027" y="4272220"/>
            <a:ext cx="160813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/>
              <a:t>synchronization</a:t>
            </a:r>
          </a:p>
        </p:txBody>
      </p:sp>
    </p:spTree>
    <p:extLst>
      <p:ext uri="{BB962C8B-B14F-4D97-AF65-F5344CB8AC3E}">
        <p14:creationId xmlns:p14="http://schemas.microsoft.com/office/powerpoint/2010/main" val="2552180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540"/>
    </mc:Choice>
    <mc:Fallback>
      <p:transition spd="slow" advTm="4754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4294F-8E83-0F4F-8F9B-5A33E587D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Overhead of In-VM Containers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DCE0D-CC08-8346-8444-F9C5A7506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Compared an in-VM container with a VM</a:t>
            </a:r>
          </a:p>
          <a:p>
            <a:pPr lvl="1"/>
            <a:r>
              <a:rPr lang="en-US" dirty="0"/>
              <a:t>Use four storage backends for a container</a:t>
            </a:r>
          </a:p>
          <a:p>
            <a:r>
              <a:rPr lang="en-US" dirty="0"/>
              <a:t>Ran </a:t>
            </a:r>
            <a:r>
              <a:rPr lang="en-US" dirty="0" err="1"/>
              <a:t>UnixBench</a:t>
            </a:r>
            <a:endParaRPr lang="en-US" dirty="0"/>
          </a:p>
          <a:p>
            <a:pPr lvl="1"/>
            <a:r>
              <a:rPr lang="en-US" dirty="0"/>
              <a:t>Largely depended on storage backends</a:t>
            </a:r>
          </a:p>
          <a:p>
            <a:pPr lvl="1"/>
            <a:r>
              <a:rPr lang="en-US" dirty="0"/>
              <a:t>The overhead was 7-8% for the best backend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63AB64-AEDB-3844-A6A7-907A76A74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16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BD42A7D-C17D-6444-B64C-69BE15ADA7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977340"/>
              </p:ext>
            </p:extLst>
          </p:nvPr>
        </p:nvGraphicFramePr>
        <p:xfrm>
          <a:off x="656823" y="4134118"/>
          <a:ext cx="7843233" cy="2571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5A1C8F2-6952-0647-BFC2-3C0C1C7EBBF2}"/>
              </a:ext>
            </a:extLst>
          </p:cNvPr>
          <p:cNvSpPr txBox="1"/>
          <p:nvPr/>
        </p:nvSpPr>
        <p:spPr>
          <a:xfrm>
            <a:off x="4158512" y="422190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17%</a:t>
            </a:r>
          </a:p>
        </p:txBody>
      </p:sp>
      <p:sp>
        <p:nvSpPr>
          <p:cNvPr id="7" name="Down Arrow 6">
            <a:extLst>
              <a:ext uri="{FF2B5EF4-FFF2-40B4-BE49-F238E27FC236}">
                <a16:creationId xmlns:a16="http://schemas.microsoft.com/office/drawing/2014/main" id="{90F1D8FB-846C-1246-9CBF-D44667E10F4F}"/>
              </a:ext>
            </a:extLst>
          </p:cNvPr>
          <p:cNvSpPr/>
          <p:nvPr/>
        </p:nvSpPr>
        <p:spPr>
          <a:xfrm>
            <a:off x="3826003" y="4307886"/>
            <a:ext cx="356259" cy="285008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5B7CE5-157A-D942-81FC-2DD7091AC170}"/>
              </a:ext>
            </a:extLst>
          </p:cNvPr>
          <p:cNvSpPr txBox="1"/>
          <p:nvPr/>
        </p:nvSpPr>
        <p:spPr>
          <a:xfrm>
            <a:off x="7548398" y="4221901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7-8%</a:t>
            </a:r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052A0F05-A4E5-D446-93F6-00964CEE4E5D}"/>
              </a:ext>
            </a:extLst>
          </p:cNvPr>
          <p:cNvSpPr/>
          <p:nvPr/>
        </p:nvSpPr>
        <p:spPr>
          <a:xfrm>
            <a:off x="7209453" y="4334339"/>
            <a:ext cx="356259" cy="139802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>
            <a:extLst>
              <a:ext uri="{FF2B5EF4-FFF2-40B4-BE49-F238E27FC236}">
                <a16:creationId xmlns:a16="http://schemas.microsoft.com/office/drawing/2014/main" id="{6C16CD08-8BF3-1F4B-989B-5DA3983DD2E1}"/>
              </a:ext>
            </a:extLst>
          </p:cNvPr>
          <p:cNvSpPr/>
          <p:nvPr/>
        </p:nvSpPr>
        <p:spPr>
          <a:xfrm>
            <a:off x="6031542" y="4523006"/>
            <a:ext cx="356259" cy="754755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85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280"/>
    </mc:Choice>
    <mc:Fallback>
      <p:transition spd="slow" advTm="3828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F9369-6A56-C946-B94B-C92B70B85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Related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2D71A-2032-704D-BC49-E1B9EDE39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Disaster recovery as a service [Wood+ '10]</a:t>
            </a:r>
          </a:p>
          <a:p>
            <a:pPr lvl="1"/>
            <a:r>
              <a:rPr lang="en-US" dirty="0"/>
              <a:t>Compare clouds with private datacenters</a:t>
            </a:r>
          </a:p>
          <a:p>
            <a:pPr lvl="1"/>
            <a:r>
              <a:rPr lang="en-US" dirty="0"/>
              <a:t>The cost depends on synchronization frequency</a:t>
            </a:r>
          </a:p>
          <a:p>
            <a:r>
              <a:rPr lang="en-US" dirty="0" err="1"/>
              <a:t>Picocenter</a:t>
            </a:r>
            <a:r>
              <a:rPr lang="en-US" dirty="0"/>
              <a:t> [Zhang+ '16]</a:t>
            </a:r>
          </a:p>
          <a:p>
            <a:pPr lvl="1"/>
            <a:r>
              <a:rPr lang="en-US" dirty="0"/>
              <a:t>Run a mostly idle service using an in-VM container</a:t>
            </a:r>
          </a:p>
          <a:p>
            <a:pPr lvl="1"/>
            <a:r>
              <a:rPr lang="en-US" dirty="0"/>
              <a:t>Swap out inactive containers</a:t>
            </a:r>
          </a:p>
          <a:p>
            <a:r>
              <a:rPr lang="en-US" dirty="0"/>
              <a:t>Remus [Cully+ '08]</a:t>
            </a:r>
          </a:p>
          <a:p>
            <a:pPr lvl="1"/>
            <a:r>
              <a:rPr lang="en-US" dirty="0"/>
              <a:t>Synchronize VM state as well as storage</a:t>
            </a:r>
          </a:p>
          <a:p>
            <a:pPr lvl="1"/>
            <a:r>
              <a:rPr lang="en-US" dirty="0"/>
              <a:t>Difficult between a VM and a container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9F3E0B-F809-0A43-A0A0-F03D584A8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993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8419"/>
    </mc:Choice>
    <mc:Fallback>
      <p:transition spd="slow" advTm="48419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D300E-D824-9B49-92DD-153CD9C4B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55806-DDBE-D345-A85B-7542600DD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proposed </a:t>
            </a:r>
            <a:r>
              <a:rPr lang="en-US" dirty="0" err="1"/>
              <a:t>VCRecovery</a:t>
            </a:r>
            <a:endParaRPr lang="en-US" dirty="0"/>
          </a:p>
          <a:p>
            <a:pPr lvl="1"/>
            <a:r>
              <a:rPr lang="en-US" dirty="0"/>
              <a:t>Enable both low-cost and fast failure recovery</a:t>
            </a:r>
          </a:p>
          <a:p>
            <a:pPr lvl="2"/>
            <a:r>
              <a:rPr lang="en-US" dirty="0"/>
              <a:t>Consolidate in-VM containers for hot standby</a:t>
            </a:r>
          </a:p>
          <a:p>
            <a:pPr lvl="2"/>
            <a:r>
              <a:rPr lang="en-US" dirty="0"/>
              <a:t>Boot in-VM containers quickly for cold standby</a:t>
            </a:r>
          </a:p>
          <a:p>
            <a:pPr lvl="1"/>
            <a:r>
              <a:rPr lang="en-US" dirty="0"/>
              <a:t>Perform package-based synchronization between a VM and a container</a:t>
            </a:r>
          </a:p>
          <a:p>
            <a:r>
              <a:rPr lang="en-US" dirty="0"/>
              <a:t>Future work</a:t>
            </a:r>
          </a:p>
          <a:p>
            <a:pPr lvl="1"/>
            <a:r>
              <a:rPr lang="en-US" dirty="0"/>
              <a:t>Run various services and cause various failures</a:t>
            </a:r>
          </a:p>
          <a:p>
            <a:pPr lvl="1"/>
            <a:r>
              <a:rPr lang="en-US" dirty="0"/>
              <a:t>Apply VCRecovery to multi-cloud environments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2588DF-4B84-2740-9E69-E417BC87B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526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851"/>
    </mc:Choice>
    <mc:Fallback>
      <p:transition spd="slow" advTm="3585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8B319-54C0-1745-B500-826F52F4B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 Failures in Clouds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09695-337B-2941-A6AA-96907EE58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Various services are provided using virtual machines (VMs)</a:t>
            </a:r>
          </a:p>
          <a:p>
            <a:pPr lvl="1"/>
            <a:r>
              <a:rPr lang="en-US"/>
              <a:t>Pay-as-you-go pricing is used per VM</a:t>
            </a:r>
          </a:p>
          <a:p>
            <a:pPr lvl="1"/>
            <a:r>
              <a:rPr lang="en-US"/>
              <a:t>Multiple VMs often cooperate</a:t>
            </a:r>
          </a:p>
          <a:p>
            <a:r>
              <a:rPr lang="en-US"/>
              <a:t>Clouds also suffer from system failures</a:t>
            </a:r>
          </a:p>
          <a:p>
            <a:pPr lvl="1"/>
            <a:r>
              <a:rPr lang="en-US"/>
              <a:t>E.g., large service disruption in AWS (2016)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709231-A991-9840-AC5B-30D949C8D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15" name="Picture 3" descr="VMW-ICON-Cloud.png">
            <a:extLst>
              <a:ext uri="{FF2B5EF4-FFF2-40B4-BE49-F238E27FC236}">
                <a16:creationId xmlns:a16="http://schemas.microsoft.com/office/drawing/2014/main" id="{2418A8FF-1980-2B46-9114-D8DA3FF27D8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" r="1561" b="3609"/>
          <a:stretch/>
        </p:blipFill>
        <p:spPr>
          <a:xfrm>
            <a:off x="2644923" y="4707890"/>
            <a:ext cx="3854153" cy="1873260"/>
          </a:xfrm>
          <a:prstGeom prst="rect">
            <a:avLst/>
          </a:prstGeom>
        </p:spPr>
      </p:pic>
      <p:grpSp>
        <p:nvGrpSpPr>
          <p:cNvPr id="16" name="グループ化 6">
            <a:extLst>
              <a:ext uri="{FF2B5EF4-FFF2-40B4-BE49-F238E27FC236}">
                <a16:creationId xmlns:a16="http://schemas.microsoft.com/office/drawing/2014/main" id="{37E6BD52-07D6-5B43-8B11-6A2634A439CE}"/>
              </a:ext>
            </a:extLst>
          </p:cNvPr>
          <p:cNvGrpSpPr/>
          <p:nvPr/>
        </p:nvGrpSpPr>
        <p:grpSpPr>
          <a:xfrm>
            <a:off x="5315259" y="5501088"/>
            <a:ext cx="760576" cy="756804"/>
            <a:chOff x="5836777" y="5616069"/>
            <a:chExt cx="760576" cy="756804"/>
          </a:xfrm>
        </p:grpSpPr>
        <p:sp>
          <p:nvSpPr>
            <p:cNvPr id="17" name="Rounded Rectangle 26">
              <a:extLst>
                <a:ext uri="{FF2B5EF4-FFF2-40B4-BE49-F238E27FC236}">
                  <a16:creationId xmlns:a16="http://schemas.microsoft.com/office/drawing/2014/main" id="{2AE3CD9F-6275-6D48-8FB1-8C34CBC69366}"/>
                </a:ext>
              </a:extLst>
            </p:cNvPr>
            <p:cNvSpPr/>
            <p:nvPr/>
          </p:nvSpPr>
          <p:spPr bwMode="auto">
            <a:xfrm>
              <a:off x="5836777" y="5616069"/>
              <a:ext cx="760576" cy="756804"/>
            </a:xfrm>
            <a:prstGeom prst="roundRect">
              <a:avLst/>
            </a:prstGeom>
            <a:gradFill rotWithShape="1">
              <a:gsLst>
                <a:gs pos="32000">
                  <a:srgbClr val="FFFFFF">
                    <a:lumMod val="85000"/>
                  </a:srgbClr>
                </a:gs>
                <a:gs pos="100000">
                  <a:srgbClr val="000000">
                    <a:lumMod val="20000"/>
                    <a:lumOff val="80000"/>
                  </a:srgbClr>
                </a:gs>
              </a:gsLst>
              <a:lin ang="16200000" scaled="0"/>
            </a:gradFill>
            <a:ln w="12700" cap="flat" cmpd="sng" algn="ctr">
              <a:solidFill>
                <a:srgbClr val="A6A6A6"/>
              </a:solidFill>
              <a:prstDash val="solid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" h="6350"/>
            </a:sp3d>
          </p:spPr>
          <p:txBody>
            <a:bodyPr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18" name="テキスト ボックス 24">
              <a:extLst>
                <a:ext uri="{FF2B5EF4-FFF2-40B4-BE49-F238E27FC236}">
                  <a16:creationId xmlns:a16="http://schemas.microsoft.com/office/drawing/2014/main" id="{82BD239F-06EC-0541-B8D7-7004946C32B5}"/>
                </a:ext>
              </a:extLst>
            </p:cNvPr>
            <p:cNvSpPr txBox="1"/>
            <p:nvPr/>
          </p:nvSpPr>
          <p:spPr>
            <a:xfrm>
              <a:off x="6027612" y="5840582"/>
              <a:ext cx="38472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VM</a:t>
              </a:r>
              <a:endPara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9" name="グループ化 26">
            <a:extLst>
              <a:ext uri="{FF2B5EF4-FFF2-40B4-BE49-F238E27FC236}">
                <a16:creationId xmlns:a16="http://schemas.microsoft.com/office/drawing/2014/main" id="{B769A0AB-1586-F740-99B1-97A8C7C91150}"/>
              </a:ext>
            </a:extLst>
          </p:cNvPr>
          <p:cNvGrpSpPr/>
          <p:nvPr/>
        </p:nvGrpSpPr>
        <p:grpSpPr>
          <a:xfrm>
            <a:off x="4223645" y="5501088"/>
            <a:ext cx="760576" cy="756804"/>
            <a:chOff x="5836777" y="5616069"/>
            <a:chExt cx="760576" cy="756804"/>
          </a:xfrm>
        </p:grpSpPr>
        <p:sp>
          <p:nvSpPr>
            <p:cNvPr id="20" name="Rounded Rectangle 26">
              <a:extLst>
                <a:ext uri="{FF2B5EF4-FFF2-40B4-BE49-F238E27FC236}">
                  <a16:creationId xmlns:a16="http://schemas.microsoft.com/office/drawing/2014/main" id="{5E3A7995-4F51-9B4D-845D-EB91577ED560}"/>
                </a:ext>
              </a:extLst>
            </p:cNvPr>
            <p:cNvSpPr/>
            <p:nvPr/>
          </p:nvSpPr>
          <p:spPr bwMode="auto">
            <a:xfrm>
              <a:off x="5836777" y="5616069"/>
              <a:ext cx="760576" cy="756804"/>
            </a:xfrm>
            <a:prstGeom prst="roundRect">
              <a:avLst/>
            </a:prstGeom>
            <a:gradFill rotWithShape="1">
              <a:gsLst>
                <a:gs pos="32000">
                  <a:srgbClr val="FFFFFF">
                    <a:lumMod val="85000"/>
                  </a:srgbClr>
                </a:gs>
                <a:gs pos="100000">
                  <a:srgbClr val="000000">
                    <a:lumMod val="20000"/>
                    <a:lumOff val="80000"/>
                  </a:srgbClr>
                </a:gs>
              </a:gsLst>
              <a:lin ang="16200000" scaled="0"/>
            </a:gradFill>
            <a:ln w="12700" cap="flat" cmpd="sng" algn="ctr">
              <a:solidFill>
                <a:srgbClr val="A6A6A6"/>
              </a:solidFill>
              <a:prstDash val="solid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" h="6350"/>
            </a:sp3d>
          </p:spPr>
          <p:txBody>
            <a:bodyPr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21" name="テキスト ボックス 28">
              <a:extLst>
                <a:ext uri="{FF2B5EF4-FFF2-40B4-BE49-F238E27FC236}">
                  <a16:creationId xmlns:a16="http://schemas.microsoft.com/office/drawing/2014/main" id="{7E636228-C8B3-D14A-9019-CD12B7186654}"/>
                </a:ext>
              </a:extLst>
            </p:cNvPr>
            <p:cNvSpPr txBox="1"/>
            <p:nvPr/>
          </p:nvSpPr>
          <p:spPr>
            <a:xfrm>
              <a:off x="6027612" y="5840582"/>
              <a:ext cx="38472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VM</a:t>
              </a:r>
              <a:endPara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2" name="グループ化 29">
            <a:extLst>
              <a:ext uri="{FF2B5EF4-FFF2-40B4-BE49-F238E27FC236}">
                <a16:creationId xmlns:a16="http://schemas.microsoft.com/office/drawing/2014/main" id="{E529286B-DC16-B645-9C95-9D12331FBD4D}"/>
              </a:ext>
            </a:extLst>
          </p:cNvPr>
          <p:cNvGrpSpPr/>
          <p:nvPr/>
        </p:nvGrpSpPr>
        <p:grpSpPr>
          <a:xfrm>
            <a:off x="3132031" y="5501088"/>
            <a:ext cx="760576" cy="756804"/>
            <a:chOff x="5836777" y="5616069"/>
            <a:chExt cx="760576" cy="756804"/>
          </a:xfrm>
        </p:grpSpPr>
        <p:sp>
          <p:nvSpPr>
            <p:cNvPr id="23" name="Rounded Rectangle 26">
              <a:extLst>
                <a:ext uri="{FF2B5EF4-FFF2-40B4-BE49-F238E27FC236}">
                  <a16:creationId xmlns:a16="http://schemas.microsoft.com/office/drawing/2014/main" id="{AC426389-F7E5-4E44-9D5B-F8716BAD6E68}"/>
                </a:ext>
              </a:extLst>
            </p:cNvPr>
            <p:cNvSpPr/>
            <p:nvPr/>
          </p:nvSpPr>
          <p:spPr bwMode="auto">
            <a:xfrm>
              <a:off x="5836777" y="5616069"/>
              <a:ext cx="760576" cy="756804"/>
            </a:xfrm>
            <a:prstGeom prst="roundRect">
              <a:avLst/>
            </a:prstGeom>
            <a:gradFill rotWithShape="1">
              <a:gsLst>
                <a:gs pos="32000">
                  <a:srgbClr val="FFFFFF">
                    <a:lumMod val="85000"/>
                  </a:srgbClr>
                </a:gs>
                <a:gs pos="100000">
                  <a:srgbClr val="000000">
                    <a:lumMod val="20000"/>
                    <a:lumOff val="80000"/>
                  </a:srgbClr>
                </a:gs>
              </a:gsLst>
              <a:lin ang="16200000" scaled="0"/>
            </a:gradFill>
            <a:ln w="12700" cap="flat" cmpd="sng" algn="ctr">
              <a:solidFill>
                <a:srgbClr val="A6A6A6"/>
              </a:solidFill>
              <a:prstDash val="solid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" h="6350"/>
            </a:sp3d>
          </p:spPr>
          <p:txBody>
            <a:bodyPr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24" name="テキスト ボックス 31">
              <a:extLst>
                <a:ext uri="{FF2B5EF4-FFF2-40B4-BE49-F238E27FC236}">
                  <a16:creationId xmlns:a16="http://schemas.microsoft.com/office/drawing/2014/main" id="{C0AA2283-E277-B14D-94ED-3B1EE0CE3A92}"/>
                </a:ext>
              </a:extLst>
            </p:cNvPr>
            <p:cNvSpPr txBox="1"/>
            <p:nvPr/>
          </p:nvSpPr>
          <p:spPr>
            <a:xfrm>
              <a:off x="6027612" y="5840582"/>
              <a:ext cx="38472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VM</a:t>
              </a:r>
              <a:endPara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9972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107"/>
    </mc:Choice>
    <mc:Fallback>
      <p:transition spd="slow" advTm="3910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E5DB0-3CD1-9848-9A48-CE701E345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Countermeasures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298A4-116E-9F4B-9B03-683A8DA9D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Active/standby clustering uses two systems</a:t>
            </a:r>
          </a:p>
          <a:p>
            <a:pPr lvl="1"/>
            <a:r>
              <a:rPr lang="en-US" dirty="0"/>
              <a:t>Only one system provides services at one time </a:t>
            </a:r>
          </a:p>
          <a:p>
            <a:pPr lvl="1"/>
            <a:r>
              <a:rPr lang="en-US" dirty="0"/>
              <a:t>A primary system fails over to a secondary one</a:t>
            </a:r>
          </a:p>
          <a:p>
            <a:r>
              <a:rPr lang="en-US" dirty="0"/>
              <a:t>A trade-off exists</a:t>
            </a:r>
          </a:p>
          <a:p>
            <a:pPr lvl="1"/>
            <a:r>
              <a:rPr lang="en-US" dirty="0"/>
              <a:t>Recovery time</a:t>
            </a:r>
          </a:p>
          <a:p>
            <a:pPr lvl="2"/>
            <a:r>
              <a:rPr lang="en-US" dirty="0"/>
              <a:t>From a failure to recovery</a:t>
            </a:r>
          </a:p>
          <a:p>
            <a:pPr lvl="1"/>
            <a:r>
              <a:rPr lang="en-US" dirty="0"/>
              <a:t>Maintenance cost</a:t>
            </a:r>
          </a:p>
          <a:p>
            <a:pPr lvl="2"/>
            <a:r>
              <a:rPr lang="en-US" dirty="0"/>
              <a:t>For additional VMs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D87F38-FDE4-B044-9736-015DC8E8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8" name="図 15">
            <a:extLst>
              <a:ext uri="{FF2B5EF4-FFF2-40B4-BE49-F238E27FC236}">
                <a16:creationId xmlns:a16="http://schemas.microsoft.com/office/drawing/2014/main" id="{CC737E4A-8275-6E42-94D4-50E6D456C0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3755" y="3865535"/>
            <a:ext cx="2580244" cy="25348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7E22F70-B9E4-E945-983B-DD84AE6248B6}"/>
              </a:ext>
            </a:extLst>
          </p:cNvPr>
          <p:cNvSpPr txBox="1"/>
          <p:nvPr/>
        </p:nvSpPr>
        <p:spPr>
          <a:xfrm>
            <a:off x="8188069" y="621570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F19D92-F9DE-2D4A-8A60-63E985BFF4F1}"/>
              </a:ext>
            </a:extLst>
          </p:cNvPr>
          <p:cNvSpPr txBox="1"/>
          <p:nvPr/>
        </p:nvSpPr>
        <p:spPr>
          <a:xfrm>
            <a:off x="5442888" y="375092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cost</a:t>
            </a:r>
          </a:p>
        </p:txBody>
      </p:sp>
    </p:spTree>
    <p:extLst>
      <p:ext uri="{BB962C8B-B14F-4D97-AF65-F5344CB8AC3E}">
        <p14:creationId xmlns:p14="http://schemas.microsoft.com/office/powerpoint/2010/main" val="1087372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534"/>
    </mc:Choice>
    <mc:Fallback>
      <p:transition spd="slow" advTm="4653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9956F-A7A6-E349-ACF1-E18BABE6E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Hot Standby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E6354-B642-4C45-A003-F48D0B07B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the same number of VMs with services in the secondary system</a:t>
            </a:r>
          </a:p>
          <a:p>
            <a:pPr lvl="1"/>
            <a:r>
              <a:rPr lang="en-US" dirty="0"/>
              <a:t>Short recovery time</a:t>
            </a:r>
          </a:p>
          <a:p>
            <a:pPr lvl="2"/>
            <a:r>
              <a:rPr lang="en-US" dirty="0"/>
              <a:t>Rapidly fail over to the running VMs</a:t>
            </a:r>
          </a:p>
          <a:p>
            <a:pPr lvl="1"/>
            <a:r>
              <a:rPr lang="en-US" dirty="0"/>
              <a:t>High maintenance cost</a:t>
            </a:r>
          </a:p>
          <a:p>
            <a:pPr lvl="2"/>
            <a:r>
              <a:rPr lang="en-US" dirty="0"/>
              <a:t>The VMs need to always run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7E013A-F3BF-C141-BB2E-05B401552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5" name="Picture 3" descr="VMW-ICON-Cloud.png">
            <a:extLst>
              <a:ext uri="{FF2B5EF4-FFF2-40B4-BE49-F238E27FC236}">
                <a16:creationId xmlns:a16="http://schemas.microsoft.com/office/drawing/2014/main" id="{D68CA58F-D8BB-4744-9AEC-7A7E410C6E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" r="1561" b="3609"/>
          <a:stretch/>
        </p:blipFill>
        <p:spPr>
          <a:xfrm>
            <a:off x="457200" y="4487347"/>
            <a:ext cx="3854153" cy="1873260"/>
          </a:xfrm>
          <a:prstGeom prst="rect">
            <a:avLst/>
          </a:prstGeom>
        </p:spPr>
      </p:pic>
      <p:grpSp>
        <p:nvGrpSpPr>
          <p:cNvPr id="6" name="グループ化 6">
            <a:extLst>
              <a:ext uri="{FF2B5EF4-FFF2-40B4-BE49-F238E27FC236}">
                <a16:creationId xmlns:a16="http://schemas.microsoft.com/office/drawing/2014/main" id="{7C42400B-C1C8-C040-95EA-4BA85B15C366}"/>
              </a:ext>
            </a:extLst>
          </p:cNvPr>
          <p:cNvGrpSpPr/>
          <p:nvPr/>
        </p:nvGrpSpPr>
        <p:grpSpPr>
          <a:xfrm>
            <a:off x="3127536" y="5280545"/>
            <a:ext cx="760576" cy="756804"/>
            <a:chOff x="5836777" y="5616069"/>
            <a:chExt cx="760576" cy="756804"/>
          </a:xfrm>
        </p:grpSpPr>
        <p:sp>
          <p:nvSpPr>
            <p:cNvPr id="7" name="Rounded Rectangle 26">
              <a:extLst>
                <a:ext uri="{FF2B5EF4-FFF2-40B4-BE49-F238E27FC236}">
                  <a16:creationId xmlns:a16="http://schemas.microsoft.com/office/drawing/2014/main" id="{77987340-13B1-B84D-878C-45CD20833C32}"/>
                </a:ext>
              </a:extLst>
            </p:cNvPr>
            <p:cNvSpPr/>
            <p:nvPr/>
          </p:nvSpPr>
          <p:spPr bwMode="auto">
            <a:xfrm>
              <a:off x="5836777" y="5616069"/>
              <a:ext cx="760576" cy="756804"/>
            </a:xfrm>
            <a:prstGeom prst="roundRect">
              <a:avLst/>
            </a:prstGeom>
            <a:gradFill rotWithShape="1">
              <a:gsLst>
                <a:gs pos="32000">
                  <a:srgbClr val="FFFFFF">
                    <a:lumMod val="85000"/>
                  </a:srgbClr>
                </a:gs>
                <a:gs pos="100000">
                  <a:srgbClr val="000000">
                    <a:lumMod val="20000"/>
                    <a:lumOff val="80000"/>
                  </a:srgbClr>
                </a:gs>
              </a:gsLst>
              <a:lin ang="16200000" scaled="0"/>
            </a:gradFill>
            <a:ln w="12700" cap="flat" cmpd="sng" algn="ctr">
              <a:solidFill>
                <a:srgbClr val="A6A6A6"/>
              </a:solidFill>
              <a:prstDash val="solid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" h="6350"/>
            </a:sp3d>
          </p:spPr>
          <p:txBody>
            <a:bodyPr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8" name="テキスト ボックス 24">
              <a:extLst>
                <a:ext uri="{FF2B5EF4-FFF2-40B4-BE49-F238E27FC236}">
                  <a16:creationId xmlns:a16="http://schemas.microsoft.com/office/drawing/2014/main" id="{6A6C611E-4E9F-8C4C-B142-83CC10AED0EB}"/>
                </a:ext>
              </a:extLst>
            </p:cNvPr>
            <p:cNvSpPr txBox="1"/>
            <p:nvPr/>
          </p:nvSpPr>
          <p:spPr>
            <a:xfrm>
              <a:off x="6027612" y="5840582"/>
              <a:ext cx="38472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VM</a:t>
              </a:r>
              <a:endPara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9" name="グループ化 26">
            <a:extLst>
              <a:ext uri="{FF2B5EF4-FFF2-40B4-BE49-F238E27FC236}">
                <a16:creationId xmlns:a16="http://schemas.microsoft.com/office/drawing/2014/main" id="{22D4AFD6-9A1F-3546-B677-CE079A74F09B}"/>
              </a:ext>
            </a:extLst>
          </p:cNvPr>
          <p:cNvGrpSpPr/>
          <p:nvPr/>
        </p:nvGrpSpPr>
        <p:grpSpPr>
          <a:xfrm>
            <a:off x="2035922" y="5280545"/>
            <a:ext cx="760576" cy="756804"/>
            <a:chOff x="5836777" y="5616069"/>
            <a:chExt cx="760576" cy="756804"/>
          </a:xfrm>
        </p:grpSpPr>
        <p:sp>
          <p:nvSpPr>
            <p:cNvPr id="10" name="Rounded Rectangle 26">
              <a:extLst>
                <a:ext uri="{FF2B5EF4-FFF2-40B4-BE49-F238E27FC236}">
                  <a16:creationId xmlns:a16="http://schemas.microsoft.com/office/drawing/2014/main" id="{DDA9BF6A-F26C-5147-8186-1CEAA394C09A}"/>
                </a:ext>
              </a:extLst>
            </p:cNvPr>
            <p:cNvSpPr/>
            <p:nvPr/>
          </p:nvSpPr>
          <p:spPr bwMode="auto">
            <a:xfrm>
              <a:off x="5836777" y="5616069"/>
              <a:ext cx="760576" cy="756804"/>
            </a:xfrm>
            <a:prstGeom prst="roundRect">
              <a:avLst/>
            </a:prstGeom>
            <a:gradFill rotWithShape="1">
              <a:gsLst>
                <a:gs pos="32000">
                  <a:srgbClr val="FFFFFF">
                    <a:lumMod val="85000"/>
                  </a:srgbClr>
                </a:gs>
                <a:gs pos="100000">
                  <a:srgbClr val="000000">
                    <a:lumMod val="20000"/>
                    <a:lumOff val="80000"/>
                  </a:srgbClr>
                </a:gs>
              </a:gsLst>
              <a:lin ang="16200000" scaled="0"/>
            </a:gradFill>
            <a:ln w="12700" cap="flat" cmpd="sng" algn="ctr">
              <a:solidFill>
                <a:srgbClr val="A6A6A6"/>
              </a:solidFill>
              <a:prstDash val="solid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" h="6350"/>
            </a:sp3d>
          </p:spPr>
          <p:txBody>
            <a:bodyPr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11" name="テキスト ボックス 28">
              <a:extLst>
                <a:ext uri="{FF2B5EF4-FFF2-40B4-BE49-F238E27FC236}">
                  <a16:creationId xmlns:a16="http://schemas.microsoft.com/office/drawing/2014/main" id="{77F7568B-CAAE-4B41-886B-A18C9548B8FA}"/>
                </a:ext>
              </a:extLst>
            </p:cNvPr>
            <p:cNvSpPr txBox="1"/>
            <p:nvPr/>
          </p:nvSpPr>
          <p:spPr>
            <a:xfrm>
              <a:off x="6027612" y="5840582"/>
              <a:ext cx="38472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VM</a:t>
              </a:r>
              <a:endPara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2" name="グループ化 29">
            <a:extLst>
              <a:ext uri="{FF2B5EF4-FFF2-40B4-BE49-F238E27FC236}">
                <a16:creationId xmlns:a16="http://schemas.microsoft.com/office/drawing/2014/main" id="{53C3D293-2EEF-5F45-ACCB-76DF6C0C1BFB}"/>
              </a:ext>
            </a:extLst>
          </p:cNvPr>
          <p:cNvGrpSpPr/>
          <p:nvPr/>
        </p:nvGrpSpPr>
        <p:grpSpPr>
          <a:xfrm>
            <a:off x="944308" y="5280545"/>
            <a:ext cx="760576" cy="756804"/>
            <a:chOff x="5836777" y="5616069"/>
            <a:chExt cx="760576" cy="756804"/>
          </a:xfrm>
        </p:grpSpPr>
        <p:sp>
          <p:nvSpPr>
            <p:cNvPr id="13" name="Rounded Rectangle 26">
              <a:extLst>
                <a:ext uri="{FF2B5EF4-FFF2-40B4-BE49-F238E27FC236}">
                  <a16:creationId xmlns:a16="http://schemas.microsoft.com/office/drawing/2014/main" id="{2A3A7C4D-D925-6B4E-BAA5-83A59828C2E5}"/>
                </a:ext>
              </a:extLst>
            </p:cNvPr>
            <p:cNvSpPr/>
            <p:nvPr/>
          </p:nvSpPr>
          <p:spPr bwMode="auto">
            <a:xfrm>
              <a:off x="5836777" y="5616069"/>
              <a:ext cx="760576" cy="756804"/>
            </a:xfrm>
            <a:prstGeom prst="roundRect">
              <a:avLst/>
            </a:prstGeom>
            <a:gradFill rotWithShape="1">
              <a:gsLst>
                <a:gs pos="32000">
                  <a:srgbClr val="FFFFFF">
                    <a:lumMod val="85000"/>
                  </a:srgbClr>
                </a:gs>
                <a:gs pos="100000">
                  <a:srgbClr val="000000">
                    <a:lumMod val="20000"/>
                    <a:lumOff val="80000"/>
                  </a:srgbClr>
                </a:gs>
              </a:gsLst>
              <a:lin ang="16200000" scaled="0"/>
            </a:gradFill>
            <a:ln w="12700" cap="flat" cmpd="sng" algn="ctr">
              <a:solidFill>
                <a:srgbClr val="A6A6A6"/>
              </a:solidFill>
              <a:prstDash val="solid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" h="6350"/>
            </a:sp3d>
          </p:spPr>
          <p:txBody>
            <a:bodyPr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14" name="テキスト ボックス 31">
              <a:extLst>
                <a:ext uri="{FF2B5EF4-FFF2-40B4-BE49-F238E27FC236}">
                  <a16:creationId xmlns:a16="http://schemas.microsoft.com/office/drawing/2014/main" id="{3247A770-1BA4-4C4D-A9A6-6A38A20CE280}"/>
                </a:ext>
              </a:extLst>
            </p:cNvPr>
            <p:cNvSpPr txBox="1"/>
            <p:nvPr/>
          </p:nvSpPr>
          <p:spPr>
            <a:xfrm>
              <a:off x="6027612" y="5840582"/>
              <a:ext cx="38472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VM</a:t>
              </a:r>
              <a:endPara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15" name="Picture 3" descr="VMW-ICON-Cloud.png">
            <a:extLst>
              <a:ext uri="{FF2B5EF4-FFF2-40B4-BE49-F238E27FC236}">
                <a16:creationId xmlns:a16="http://schemas.microsoft.com/office/drawing/2014/main" id="{5819C4AE-CB54-1A46-A8AB-45796491405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" r="1561" b="3609"/>
          <a:stretch/>
        </p:blipFill>
        <p:spPr>
          <a:xfrm>
            <a:off x="4940231" y="4487347"/>
            <a:ext cx="3854153" cy="1873260"/>
          </a:xfrm>
          <a:prstGeom prst="rect">
            <a:avLst/>
          </a:prstGeom>
        </p:spPr>
      </p:pic>
      <p:grpSp>
        <p:nvGrpSpPr>
          <p:cNvPr id="16" name="グループ化 6">
            <a:extLst>
              <a:ext uri="{FF2B5EF4-FFF2-40B4-BE49-F238E27FC236}">
                <a16:creationId xmlns:a16="http://schemas.microsoft.com/office/drawing/2014/main" id="{6BF21FB0-FCB9-1545-90F7-294EAF01D7E2}"/>
              </a:ext>
            </a:extLst>
          </p:cNvPr>
          <p:cNvGrpSpPr/>
          <p:nvPr/>
        </p:nvGrpSpPr>
        <p:grpSpPr>
          <a:xfrm>
            <a:off x="7610567" y="5280545"/>
            <a:ext cx="760576" cy="756804"/>
            <a:chOff x="5836777" y="5616069"/>
            <a:chExt cx="760576" cy="756804"/>
          </a:xfrm>
        </p:grpSpPr>
        <p:sp>
          <p:nvSpPr>
            <p:cNvPr id="17" name="Rounded Rectangle 26">
              <a:extLst>
                <a:ext uri="{FF2B5EF4-FFF2-40B4-BE49-F238E27FC236}">
                  <a16:creationId xmlns:a16="http://schemas.microsoft.com/office/drawing/2014/main" id="{0D33B1DF-44E1-AE44-A1E7-EBA781E7A81A}"/>
                </a:ext>
              </a:extLst>
            </p:cNvPr>
            <p:cNvSpPr/>
            <p:nvPr/>
          </p:nvSpPr>
          <p:spPr bwMode="auto">
            <a:xfrm>
              <a:off x="5836777" y="5616069"/>
              <a:ext cx="760576" cy="756804"/>
            </a:xfrm>
            <a:prstGeom prst="roundRect">
              <a:avLst/>
            </a:prstGeom>
            <a:gradFill rotWithShape="1">
              <a:gsLst>
                <a:gs pos="32000">
                  <a:srgbClr val="FFFFFF">
                    <a:lumMod val="85000"/>
                  </a:srgbClr>
                </a:gs>
                <a:gs pos="100000">
                  <a:srgbClr val="000000">
                    <a:lumMod val="20000"/>
                    <a:lumOff val="80000"/>
                  </a:srgbClr>
                </a:gs>
              </a:gsLst>
              <a:lin ang="16200000" scaled="0"/>
            </a:gradFill>
            <a:ln w="12700" cap="flat" cmpd="sng" algn="ctr">
              <a:solidFill>
                <a:srgbClr val="A6A6A6"/>
              </a:solidFill>
              <a:prstDash val="solid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" h="6350"/>
            </a:sp3d>
          </p:spPr>
          <p:txBody>
            <a:bodyPr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18" name="テキスト ボックス 24">
              <a:extLst>
                <a:ext uri="{FF2B5EF4-FFF2-40B4-BE49-F238E27FC236}">
                  <a16:creationId xmlns:a16="http://schemas.microsoft.com/office/drawing/2014/main" id="{77F6C9E8-FD65-E74E-BBD1-184246B4C327}"/>
                </a:ext>
              </a:extLst>
            </p:cNvPr>
            <p:cNvSpPr txBox="1"/>
            <p:nvPr/>
          </p:nvSpPr>
          <p:spPr>
            <a:xfrm>
              <a:off x="6027612" y="5840582"/>
              <a:ext cx="38472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VM</a:t>
              </a:r>
              <a:endPara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9" name="グループ化 26">
            <a:extLst>
              <a:ext uri="{FF2B5EF4-FFF2-40B4-BE49-F238E27FC236}">
                <a16:creationId xmlns:a16="http://schemas.microsoft.com/office/drawing/2014/main" id="{5C4BD09A-583E-194D-8DB6-F065D20B45A7}"/>
              </a:ext>
            </a:extLst>
          </p:cNvPr>
          <p:cNvGrpSpPr/>
          <p:nvPr/>
        </p:nvGrpSpPr>
        <p:grpSpPr>
          <a:xfrm>
            <a:off x="6518953" y="5280545"/>
            <a:ext cx="760576" cy="756804"/>
            <a:chOff x="5836777" y="5616069"/>
            <a:chExt cx="760576" cy="756804"/>
          </a:xfrm>
        </p:grpSpPr>
        <p:sp>
          <p:nvSpPr>
            <p:cNvPr id="20" name="Rounded Rectangle 26">
              <a:extLst>
                <a:ext uri="{FF2B5EF4-FFF2-40B4-BE49-F238E27FC236}">
                  <a16:creationId xmlns:a16="http://schemas.microsoft.com/office/drawing/2014/main" id="{FA9B8631-D3A0-7048-A523-587B692AEB55}"/>
                </a:ext>
              </a:extLst>
            </p:cNvPr>
            <p:cNvSpPr/>
            <p:nvPr/>
          </p:nvSpPr>
          <p:spPr bwMode="auto">
            <a:xfrm>
              <a:off x="5836777" y="5616069"/>
              <a:ext cx="760576" cy="756804"/>
            </a:xfrm>
            <a:prstGeom prst="roundRect">
              <a:avLst/>
            </a:prstGeom>
            <a:gradFill rotWithShape="1">
              <a:gsLst>
                <a:gs pos="32000">
                  <a:srgbClr val="FFFFFF">
                    <a:lumMod val="85000"/>
                  </a:srgbClr>
                </a:gs>
                <a:gs pos="100000">
                  <a:srgbClr val="000000">
                    <a:lumMod val="20000"/>
                    <a:lumOff val="80000"/>
                  </a:srgbClr>
                </a:gs>
              </a:gsLst>
              <a:lin ang="16200000" scaled="0"/>
            </a:gradFill>
            <a:ln w="12700" cap="flat" cmpd="sng" algn="ctr">
              <a:solidFill>
                <a:srgbClr val="A6A6A6"/>
              </a:solidFill>
              <a:prstDash val="solid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" h="6350"/>
            </a:sp3d>
          </p:spPr>
          <p:txBody>
            <a:bodyPr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21" name="テキスト ボックス 28">
              <a:extLst>
                <a:ext uri="{FF2B5EF4-FFF2-40B4-BE49-F238E27FC236}">
                  <a16:creationId xmlns:a16="http://schemas.microsoft.com/office/drawing/2014/main" id="{A11340F6-85F5-6A46-89B2-66F6B9195ED2}"/>
                </a:ext>
              </a:extLst>
            </p:cNvPr>
            <p:cNvSpPr txBox="1"/>
            <p:nvPr/>
          </p:nvSpPr>
          <p:spPr>
            <a:xfrm>
              <a:off x="6027612" y="5840582"/>
              <a:ext cx="38472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VM</a:t>
              </a:r>
              <a:endPara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2" name="グループ化 29">
            <a:extLst>
              <a:ext uri="{FF2B5EF4-FFF2-40B4-BE49-F238E27FC236}">
                <a16:creationId xmlns:a16="http://schemas.microsoft.com/office/drawing/2014/main" id="{D752E557-0831-354F-9AD7-02617CE92EA4}"/>
              </a:ext>
            </a:extLst>
          </p:cNvPr>
          <p:cNvGrpSpPr/>
          <p:nvPr/>
        </p:nvGrpSpPr>
        <p:grpSpPr>
          <a:xfrm>
            <a:off x="5427339" y="5280545"/>
            <a:ext cx="760576" cy="756804"/>
            <a:chOff x="5836777" y="5616069"/>
            <a:chExt cx="760576" cy="756804"/>
          </a:xfrm>
        </p:grpSpPr>
        <p:sp>
          <p:nvSpPr>
            <p:cNvPr id="23" name="Rounded Rectangle 26">
              <a:extLst>
                <a:ext uri="{FF2B5EF4-FFF2-40B4-BE49-F238E27FC236}">
                  <a16:creationId xmlns:a16="http://schemas.microsoft.com/office/drawing/2014/main" id="{42B47F68-468B-784E-A26C-FCDBE0D843EC}"/>
                </a:ext>
              </a:extLst>
            </p:cNvPr>
            <p:cNvSpPr/>
            <p:nvPr/>
          </p:nvSpPr>
          <p:spPr bwMode="auto">
            <a:xfrm>
              <a:off x="5836777" y="5616069"/>
              <a:ext cx="760576" cy="756804"/>
            </a:xfrm>
            <a:prstGeom prst="roundRect">
              <a:avLst/>
            </a:prstGeom>
            <a:gradFill rotWithShape="1">
              <a:gsLst>
                <a:gs pos="32000">
                  <a:srgbClr val="FFFFFF">
                    <a:lumMod val="85000"/>
                  </a:srgbClr>
                </a:gs>
                <a:gs pos="100000">
                  <a:srgbClr val="000000">
                    <a:lumMod val="20000"/>
                    <a:lumOff val="80000"/>
                  </a:srgbClr>
                </a:gs>
              </a:gsLst>
              <a:lin ang="16200000" scaled="0"/>
            </a:gradFill>
            <a:ln w="12700" cap="flat" cmpd="sng" algn="ctr">
              <a:solidFill>
                <a:srgbClr val="A6A6A6"/>
              </a:solidFill>
              <a:prstDash val="solid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" h="6350"/>
            </a:sp3d>
          </p:spPr>
          <p:txBody>
            <a:bodyPr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24" name="テキスト ボックス 31">
              <a:extLst>
                <a:ext uri="{FF2B5EF4-FFF2-40B4-BE49-F238E27FC236}">
                  <a16:creationId xmlns:a16="http://schemas.microsoft.com/office/drawing/2014/main" id="{0FFC485E-FC2F-AE44-8E15-34B6C77E8CB5}"/>
                </a:ext>
              </a:extLst>
            </p:cNvPr>
            <p:cNvSpPr txBox="1"/>
            <p:nvPr/>
          </p:nvSpPr>
          <p:spPr>
            <a:xfrm>
              <a:off x="6027612" y="5840582"/>
              <a:ext cx="38472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VM</a:t>
              </a:r>
              <a:endPara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FA5E6332-3293-3C43-87F7-B587C796FBC6}"/>
              </a:ext>
            </a:extLst>
          </p:cNvPr>
          <p:cNvSpPr txBox="1"/>
          <p:nvPr/>
        </p:nvSpPr>
        <p:spPr>
          <a:xfrm>
            <a:off x="1509677" y="6270841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primary system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94877D5-A3FC-8D4A-B496-8FB0B0DF36CD}"/>
              </a:ext>
            </a:extLst>
          </p:cNvPr>
          <p:cNvSpPr txBox="1"/>
          <p:nvPr/>
        </p:nvSpPr>
        <p:spPr>
          <a:xfrm>
            <a:off x="5877166" y="6270841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secondary system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1526C7A-BB51-684E-834A-24C9185643E6}"/>
              </a:ext>
            </a:extLst>
          </p:cNvPr>
          <p:cNvSpPr txBox="1"/>
          <p:nvPr/>
        </p:nvSpPr>
        <p:spPr>
          <a:xfrm>
            <a:off x="3929877" y="4734668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synchronize</a:t>
            </a:r>
          </a:p>
        </p:txBody>
      </p: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C2E737B4-C13A-AC4F-9793-DD9F46E69344}"/>
              </a:ext>
            </a:extLst>
          </p:cNvPr>
          <p:cNvCxnSpPr>
            <a:cxnSpLocks/>
            <a:stCxn id="10" idx="0"/>
            <a:endCxn id="20" idx="0"/>
          </p:cNvCxnSpPr>
          <p:nvPr/>
        </p:nvCxnSpPr>
        <p:spPr>
          <a:xfrm rot="5400000" flipH="1" flipV="1">
            <a:off x="4657725" y="3039030"/>
            <a:ext cx="12700" cy="4483031"/>
          </a:xfrm>
          <a:prstGeom prst="bentConnector3">
            <a:avLst>
              <a:gd name="adj1" fmla="val 4324677"/>
            </a:avLst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ight Arrow 36">
            <a:extLst>
              <a:ext uri="{FF2B5EF4-FFF2-40B4-BE49-F238E27FC236}">
                <a16:creationId xmlns:a16="http://schemas.microsoft.com/office/drawing/2014/main" id="{537704A9-3009-7F48-B455-FACD21C78C1F}"/>
              </a:ext>
            </a:extLst>
          </p:cNvPr>
          <p:cNvSpPr/>
          <p:nvPr/>
        </p:nvSpPr>
        <p:spPr>
          <a:xfrm>
            <a:off x="4311353" y="5423977"/>
            <a:ext cx="743259" cy="49476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B36C5D2-CDCF-C841-8D3F-FBA300D6C302}"/>
              </a:ext>
            </a:extLst>
          </p:cNvPr>
          <p:cNvSpPr txBox="1"/>
          <p:nvPr/>
        </p:nvSpPr>
        <p:spPr>
          <a:xfrm>
            <a:off x="4161563" y="5918741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failover</a:t>
            </a:r>
          </a:p>
        </p:txBody>
      </p:sp>
    </p:spTree>
    <p:extLst>
      <p:ext uri="{BB962C8B-B14F-4D97-AF65-F5344CB8AC3E}">
        <p14:creationId xmlns:p14="http://schemas.microsoft.com/office/powerpoint/2010/main" val="1585465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6917"/>
    </mc:Choice>
    <mc:Fallback>
      <p:transition spd="slow" advTm="3691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F913F-F1AB-2148-8851-34A40C3C2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Cold Standby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663AC-E24F-2B4B-9D60-50BD6339F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Periodically save the backups of VMs to remote storage</a:t>
            </a:r>
          </a:p>
          <a:p>
            <a:pPr lvl="1"/>
            <a:r>
              <a:rPr lang="en-US" dirty="0"/>
              <a:t>Low maintenance cost</a:t>
            </a:r>
          </a:p>
          <a:p>
            <a:pPr lvl="2"/>
            <a:r>
              <a:rPr lang="en-US" dirty="0"/>
              <a:t>The cost for remote storage is much lower</a:t>
            </a:r>
          </a:p>
          <a:p>
            <a:pPr lvl="1"/>
            <a:r>
              <a:rPr lang="en-US" dirty="0"/>
              <a:t>Long recovery time</a:t>
            </a:r>
          </a:p>
          <a:p>
            <a:pPr lvl="2"/>
            <a:r>
              <a:rPr lang="en-US" dirty="0"/>
              <a:t>New VMs have to be booted before failover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80E86C-3611-C94A-A1E5-83EA67E49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5" name="Picture 3" descr="VMW-ICON-Cloud.png">
            <a:extLst>
              <a:ext uri="{FF2B5EF4-FFF2-40B4-BE49-F238E27FC236}">
                <a16:creationId xmlns:a16="http://schemas.microsoft.com/office/drawing/2014/main" id="{EE72F769-57C7-044F-90FE-90BEC648194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" r="1561" b="3609"/>
          <a:stretch/>
        </p:blipFill>
        <p:spPr>
          <a:xfrm>
            <a:off x="457200" y="4487347"/>
            <a:ext cx="3854153" cy="1873260"/>
          </a:xfrm>
          <a:prstGeom prst="rect">
            <a:avLst/>
          </a:prstGeom>
        </p:spPr>
      </p:pic>
      <p:grpSp>
        <p:nvGrpSpPr>
          <p:cNvPr id="6" name="グループ化 6">
            <a:extLst>
              <a:ext uri="{FF2B5EF4-FFF2-40B4-BE49-F238E27FC236}">
                <a16:creationId xmlns:a16="http://schemas.microsoft.com/office/drawing/2014/main" id="{1D27D932-5232-1240-BE78-303FEE153C0A}"/>
              </a:ext>
            </a:extLst>
          </p:cNvPr>
          <p:cNvGrpSpPr/>
          <p:nvPr/>
        </p:nvGrpSpPr>
        <p:grpSpPr>
          <a:xfrm>
            <a:off x="3127536" y="5280545"/>
            <a:ext cx="760576" cy="756804"/>
            <a:chOff x="5836777" y="5616069"/>
            <a:chExt cx="760576" cy="756804"/>
          </a:xfrm>
        </p:grpSpPr>
        <p:sp>
          <p:nvSpPr>
            <p:cNvPr id="7" name="Rounded Rectangle 26">
              <a:extLst>
                <a:ext uri="{FF2B5EF4-FFF2-40B4-BE49-F238E27FC236}">
                  <a16:creationId xmlns:a16="http://schemas.microsoft.com/office/drawing/2014/main" id="{3FA93CBD-ABE6-C34B-AD43-046C2ECCB8E2}"/>
                </a:ext>
              </a:extLst>
            </p:cNvPr>
            <p:cNvSpPr/>
            <p:nvPr/>
          </p:nvSpPr>
          <p:spPr bwMode="auto">
            <a:xfrm>
              <a:off x="5836777" y="5616069"/>
              <a:ext cx="760576" cy="756804"/>
            </a:xfrm>
            <a:prstGeom prst="roundRect">
              <a:avLst/>
            </a:prstGeom>
            <a:gradFill rotWithShape="1">
              <a:gsLst>
                <a:gs pos="32000">
                  <a:srgbClr val="FFFFFF">
                    <a:lumMod val="85000"/>
                  </a:srgbClr>
                </a:gs>
                <a:gs pos="100000">
                  <a:srgbClr val="000000">
                    <a:lumMod val="20000"/>
                    <a:lumOff val="80000"/>
                  </a:srgbClr>
                </a:gs>
              </a:gsLst>
              <a:lin ang="16200000" scaled="0"/>
            </a:gradFill>
            <a:ln w="12700" cap="flat" cmpd="sng" algn="ctr">
              <a:solidFill>
                <a:srgbClr val="A6A6A6"/>
              </a:solidFill>
              <a:prstDash val="solid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" h="6350"/>
            </a:sp3d>
          </p:spPr>
          <p:txBody>
            <a:bodyPr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8" name="テキスト ボックス 24">
              <a:extLst>
                <a:ext uri="{FF2B5EF4-FFF2-40B4-BE49-F238E27FC236}">
                  <a16:creationId xmlns:a16="http://schemas.microsoft.com/office/drawing/2014/main" id="{F2EB370C-B130-2841-B732-F16E960235C1}"/>
                </a:ext>
              </a:extLst>
            </p:cNvPr>
            <p:cNvSpPr txBox="1"/>
            <p:nvPr/>
          </p:nvSpPr>
          <p:spPr>
            <a:xfrm>
              <a:off x="6027612" y="5840582"/>
              <a:ext cx="38472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VM</a:t>
              </a:r>
              <a:endPara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9" name="グループ化 26">
            <a:extLst>
              <a:ext uri="{FF2B5EF4-FFF2-40B4-BE49-F238E27FC236}">
                <a16:creationId xmlns:a16="http://schemas.microsoft.com/office/drawing/2014/main" id="{E39606B2-76C0-1B4D-AC96-C922E10EBB2B}"/>
              </a:ext>
            </a:extLst>
          </p:cNvPr>
          <p:cNvGrpSpPr/>
          <p:nvPr/>
        </p:nvGrpSpPr>
        <p:grpSpPr>
          <a:xfrm>
            <a:off x="2035922" y="5280545"/>
            <a:ext cx="760576" cy="756804"/>
            <a:chOff x="5836777" y="5616069"/>
            <a:chExt cx="760576" cy="756804"/>
          </a:xfrm>
        </p:grpSpPr>
        <p:sp>
          <p:nvSpPr>
            <p:cNvPr id="10" name="Rounded Rectangle 26">
              <a:extLst>
                <a:ext uri="{FF2B5EF4-FFF2-40B4-BE49-F238E27FC236}">
                  <a16:creationId xmlns:a16="http://schemas.microsoft.com/office/drawing/2014/main" id="{D7C44C71-D6E3-AE45-86F7-075DC1DE5C25}"/>
                </a:ext>
              </a:extLst>
            </p:cNvPr>
            <p:cNvSpPr/>
            <p:nvPr/>
          </p:nvSpPr>
          <p:spPr bwMode="auto">
            <a:xfrm>
              <a:off x="5836777" y="5616069"/>
              <a:ext cx="760576" cy="756804"/>
            </a:xfrm>
            <a:prstGeom prst="roundRect">
              <a:avLst/>
            </a:prstGeom>
            <a:gradFill rotWithShape="1">
              <a:gsLst>
                <a:gs pos="32000">
                  <a:srgbClr val="FFFFFF">
                    <a:lumMod val="85000"/>
                  </a:srgbClr>
                </a:gs>
                <a:gs pos="100000">
                  <a:srgbClr val="000000">
                    <a:lumMod val="20000"/>
                    <a:lumOff val="80000"/>
                  </a:srgbClr>
                </a:gs>
              </a:gsLst>
              <a:lin ang="16200000" scaled="0"/>
            </a:gradFill>
            <a:ln w="12700" cap="flat" cmpd="sng" algn="ctr">
              <a:solidFill>
                <a:srgbClr val="A6A6A6"/>
              </a:solidFill>
              <a:prstDash val="solid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" h="6350"/>
            </a:sp3d>
          </p:spPr>
          <p:txBody>
            <a:bodyPr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11" name="テキスト ボックス 28">
              <a:extLst>
                <a:ext uri="{FF2B5EF4-FFF2-40B4-BE49-F238E27FC236}">
                  <a16:creationId xmlns:a16="http://schemas.microsoft.com/office/drawing/2014/main" id="{27F4B77E-7812-7542-96D3-6B6AD2185299}"/>
                </a:ext>
              </a:extLst>
            </p:cNvPr>
            <p:cNvSpPr txBox="1"/>
            <p:nvPr/>
          </p:nvSpPr>
          <p:spPr>
            <a:xfrm>
              <a:off x="6027612" y="5840582"/>
              <a:ext cx="38472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VM</a:t>
              </a:r>
              <a:endPara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2" name="グループ化 29">
            <a:extLst>
              <a:ext uri="{FF2B5EF4-FFF2-40B4-BE49-F238E27FC236}">
                <a16:creationId xmlns:a16="http://schemas.microsoft.com/office/drawing/2014/main" id="{4A7E7F14-F039-DA46-9A44-86383D0C3E1F}"/>
              </a:ext>
            </a:extLst>
          </p:cNvPr>
          <p:cNvGrpSpPr/>
          <p:nvPr/>
        </p:nvGrpSpPr>
        <p:grpSpPr>
          <a:xfrm>
            <a:off x="944308" y="5280545"/>
            <a:ext cx="760576" cy="756804"/>
            <a:chOff x="5836777" y="5616069"/>
            <a:chExt cx="760576" cy="756804"/>
          </a:xfrm>
        </p:grpSpPr>
        <p:sp>
          <p:nvSpPr>
            <p:cNvPr id="13" name="Rounded Rectangle 26">
              <a:extLst>
                <a:ext uri="{FF2B5EF4-FFF2-40B4-BE49-F238E27FC236}">
                  <a16:creationId xmlns:a16="http://schemas.microsoft.com/office/drawing/2014/main" id="{6ED2E153-3D73-824F-95FE-149FA356D1FB}"/>
                </a:ext>
              </a:extLst>
            </p:cNvPr>
            <p:cNvSpPr/>
            <p:nvPr/>
          </p:nvSpPr>
          <p:spPr bwMode="auto">
            <a:xfrm>
              <a:off x="5836777" y="5616069"/>
              <a:ext cx="760576" cy="756804"/>
            </a:xfrm>
            <a:prstGeom prst="roundRect">
              <a:avLst/>
            </a:prstGeom>
            <a:gradFill rotWithShape="1">
              <a:gsLst>
                <a:gs pos="32000">
                  <a:srgbClr val="FFFFFF">
                    <a:lumMod val="85000"/>
                  </a:srgbClr>
                </a:gs>
                <a:gs pos="100000">
                  <a:srgbClr val="000000">
                    <a:lumMod val="20000"/>
                    <a:lumOff val="80000"/>
                  </a:srgbClr>
                </a:gs>
              </a:gsLst>
              <a:lin ang="16200000" scaled="0"/>
            </a:gradFill>
            <a:ln w="12700" cap="flat" cmpd="sng" algn="ctr">
              <a:solidFill>
                <a:srgbClr val="A6A6A6"/>
              </a:solidFill>
              <a:prstDash val="solid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" h="6350"/>
            </a:sp3d>
          </p:spPr>
          <p:txBody>
            <a:bodyPr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14" name="テキスト ボックス 31">
              <a:extLst>
                <a:ext uri="{FF2B5EF4-FFF2-40B4-BE49-F238E27FC236}">
                  <a16:creationId xmlns:a16="http://schemas.microsoft.com/office/drawing/2014/main" id="{858C6E94-5C96-554F-87DD-8F8DD78ABDBA}"/>
                </a:ext>
              </a:extLst>
            </p:cNvPr>
            <p:cNvSpPr txBox="1"/>
            <p:nvPr/>
          </p:nvSpPr>
          <p:spPr>
            <a:xfrm>
              <a:off x="6027612" y="5840582"/>
              <a:ext cx="38472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VM</a:t>
              </a:r>
              <a:endPara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15" name="Picture 3" descr="VMW-ICON-Cloud.png">
            <a:extLst>
              <a:ext uri="{FF2B5EF4-FFF2-40B4-BE49-F238E27FC236}">
                <a16:creationId xmlns:a16="http://schemas.microsoft.com/office/drawing/2014/main" id="{E2500BAB-ED7D-A34E-9099-6F39F7F61C1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" r="1561" b="3609"/>
          <a:stretch/>
        </p:blipFill>
        <p:spPr>
          <a:xfrm>
            <a:off x="4940231" y="4487347"/>
            <a:ext cx="3854153" cy="187326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7068D4E2-39C0-A945-8177-DD36CE5B7B6D}"/>
              </a:ext>
            </a:extLst>
          </p:cNvPr>
          <p:cNvSpPr txBox="1"/>
          <p:nvPr/>
        </p:nvSpPr>
        <p:spPr>
          <a:xfrm>
            <a:off x="1509677" y="6270841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primary system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D230E6D-285D-4148-98B5-5A81B2556BE9}"/>
              </a:ext>
            </a:extLst>
          </p:cNvPr>
          <p:cNvSpPr txBox="1"/>
          <p:nvPr/>
        </p:nvSpPr>
        <p:spPr>
          <a:xfrm>
            <a:off x="5877166" y="6270841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secondary system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40B73C-1A1E-364E-96AA-C03F7128BAC9}"/>
              </a:ext>
            </a:extLst>
          </p:cNvPr>
          <p:cNvSpPr txBox="1"/>
          <p:nvPr/>
        </p:nvSpPr>
        <p:spPr>
          <a:xfrm>
            <a:off x="4224718" y="485956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backup</a:t>
            </a:r>
          </a:p>
        </p:txBody>
      </p:sp>
      <p:pic>
        <p:nvPicPr>
          <p:cNvPr id="29" name="Picture 13" descr="ICON_Storage_1up_Q308.png">
            <a:extLst>
              <a:ext uri="{FF2B5EF4-FFF2-40B4-BE49-F238E27FC236}">
                <a16:creationId xmlns:a16="http://schemas.microsoft.com/office/drawing/2014/main" id="{7FB382BB-1787-FE4D-B777-D143DFC179A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70072" y="4532744"/>
            <a:ext cx="635685" cy="59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Rounded Rectangle 26">
            <a:extLst>
              <a:ext uri="{FF2B5EF4-FFF2-40B4-BE49-F238E27FC236}">
                <a16:creationId xmlns:a16="http://schemas.microsoft.com/office/drawing/2014/main" id="{661EAEAA-F74D-384A-BDC6-113776355D32}"/>
              </a:ext>
            </a:extLst>
          </p:cNvPr>
          <p:cNvSpPr/>
          <p:nvPr/>
        </p:nvSpPr>
        <p:spPr bwMode="auto">
          <a:xfrm>
            <a:off x="7610567" y="5280545"/>
            <a:ext cx="760576" cy="756804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A6A6A6"/>
            </a:solidFill>
            <a:prstDash val="lgDash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" h="6350"/>
          </a:sp3d>
        </p:spPr>
        <p:txBody>
          <a:bodyPr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7" name="Rounded Rectangle 26">
            <a:extLst>
              <a:ext uri="{FF2B5EF4-FFF2-40B4-BE49-F238E27FC236}">
                <a16:creationId xmlns:a16="http://schemas.microsoft.com/office/drawing/2014/main" id="{64328810-FF2F-0345-8B49-EF9730C93960}"/>
              </a:ext>
            </a:extLst>
          </p:cNvPr>
          <p:cNvSpPr/>
          <p:nvPr/>
        </p:nvSpPr>
        <p:spPr bwMode="auto">
          <a:xfrm>
            <a:off x="6518953" y="5280545"/>
            <a:ext cx="760576" cy="756804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A6A6A6"/>
            </a:solidFill>
            <a:prstDash val="lgDash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" h="6350"/>
          </a:sp3d>
        </p:spPr>
        <p:txBody>
          <a:bodyPr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40" name="Rounded Rectangle 26">
            <a:extLst>
              <a:ext uri="{FF2B5EF4-FFF2-40B4-BE49-F238E27FC236}">
                <a16:creationId xmlns:a16="http://schemas.microsoft.com/office/drawing/2014/main" id="{F0653734-AB54-3846-8049-CAE804AC830C}"/>
              </a:ext>
            </a:extLst>
          </p:cNvPr>
          <p:cNvSpPr/>
          <p:nvPr/>
        </p:nvSpPr>
        <p:spPr bwMode="auto">
          <a:xfrm>
            <a:off x="5427339" y="5280545"/>
            <a:ext cx="760576" cy="756804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A6A6A6"/>
            </a:solidFill>
            <a:prstDash val="lgDash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" h="6350"/>
          </a:sp3d>
        </p:spPr>
        <p:txBody>
          <a:bodyPr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001348C3-36F5-C44F-9434-3F78F14CB4E5}"/>
              </a:ext>
            </a:extLst>
          </p:cNvPr>
          <p:cNvCxnSpPr>
            <a:cxnSpLocks/>
            <a:stCxn id="10" idx="0"/>
            <a:endCxn id="29" idx="1"/>
          </p:cNvCxnSpPr>
          <p:nvPr/>
        </p:nvCxnSpPr>
        <p:spPr>
          <a:xfrm rot="5400000" flipH="1" flipV="1">
            <a:off x="3918957" y="3329430"/>
            <a:ext cx="448369" cy="3453862"/>
          </a:xfrm>
          <a:prstGeom prst="bentConnector2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ight Arrow 44">
            <a:extLst>
              <a:ext uri="{FF2B5EF4-FFF2-40B4-BE49-F238E27FC236}">
                <a16:creationId xmlns:a16="http://schemas.microsoft.com/office/drawing/2014/main" id="{639DF6F1-E980-014C-8EC7-BEF06BD70B30}"/>
              </a:ext>
            </a:extLst>
          </p:cNvPr>
          <p:cNvSpPr/>
          <p:nvPr/>
        </p:nvSpPr>
        <p:spPr>
          <a:xfrm>
            <a:off x="4311353" y="5423977"/>
            <a:ext cx="743259" cy="49476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90FF22B-A398-574B-A289-E87DA048748F}"/>
              </a:ext>
            </a:extLst>
          </p:cNvPr>
          <p:cNvSpPr txBox="1"/>
          <p:nvPr/>
        </p:nvSpPr>
        <p:spPr>
          <a:xfrm>
            <a:off x="4161563" y="5918741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failover</a:t>
            </a:r>
          </a:p>
        </p:txBody>
      </p:sp>
    </p:spTree>
    <p:extLst>
      <p:ext uri="{BB962C8B-B14F-4D97-AF65-F5344CB8AC3E}">
        <p14:creationId xmlns:p14="http://schemas.microsoft.com/office/powerpoint/2010/main" val="507658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5689"/>
    </mc:Choice>
    <mc:Fallback>
      <p:transition spd="slow" advTm="556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C1595-F395-C54D-BA9E-0D06CC9E6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VCRecovery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0189D-4848-B342-8508-DF6477C52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Enable both low-cost and fast failure recovery using in-VM containers</a:t>
            </a:r>
          </a:p>
          <a:p>
            <a:pPr lvl="1"/>
            <a:r>
              <a:rPr lang="en-US" dirty="0"/>
              <a:t>Run one service in each container</a:t>
            </a:r>
          </a:p>
          <a:p>
            <a:pPr lvl="1"/>
            <a:r>
              <a:rPr lang="en-US" dirty="0"/>
              <a:t>Run multiple containers in each VM</a:t>
            </a:r>
          </a:p>
          <a:p>
            <a:r>
              <a:rPr lang="en-US" dirty="0"/>
              <a:t>Improve the trade-off</a:t>
            </a:r>
          </a:p>
          <a:p>
            <a:pPr lvl="1"/>
            <a:r>
              <a:rPr lang="en-US" dirty="0"/>
              <a:t>Cost vs.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81C9D7-4286-3648-8C1A-289F15A49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5" name="Picture 3" descr="VMW-ICON-Cloud.png">
            <a:extLst>
              <a:ext uri="{FF2B5EF4-FFF2-40B4-BE49-F238E27FC236}">
                <a16:creationId xmlns:a16="http://schemas.microsoft.com/office/drawing/2014/main" id="{458C92DE-BEBD-6B44-8D56-D982C4EFA7D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" r="1561" b="3609"/>
          <a:stretch/>
        </p:blipFill>
        <p:spPr>
          <a:xfrm>
            <a:off x="1192489" y="4595750"/>
            <a:ext cx="4591735" cy="1989417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43CE649-B98E-CC4C-B128-22CC58BB9CF3}"/>
              </a:ext>
            </a:extLst>
          </p:cNvPr>
          <p:cNvSpPr/>
          <p:nvPr/>
        </p:nvSpPr>
        <p:spPr bwMode="auto">
          <a:xfrm>
            <a:off x="1828196" y="5091866"/>
            <a:ext cx="3363924" cy="1227134"/>
          </a:xfrm>
          <a:prstGeom prst="roundRect">
            <a:avLst/>
          </a:prstGeom>
          <a:gradFill rotWithShape="1">
            <a:gsLst>
              <a:gs pos="32000">
                <a:srgbClr val="FFFFFF">
                  <a:lumMod val="85000"/>
                </a:srgbClr>
              </a:gs>
              <a:gs pos="100000">
                <a:srgbClr val="000000">
                  <a:lumMod val="20000"/>
                  <a:lumOff val="80000"/>
                </a:srgbClr>
              </a:gs>
            </a:gsLst>
            <a:lin ang="16200000" scaled="0"/>
          </a:gradFill>
          <a:ln w="12700" cap="flat" cmpd="sng" algn="ctr">
            <a:solidFill>
              <a:srgbClr val="A6A6A6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" h="6350"/>
          </a:sp3d>
        </p:spPr>
        <p:txBody>
          <a:bodyPr bIns="0" anchor="b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VM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7" name="Rounded Rectangle 31">
            <a:extLst>
              <a:ext uri="{FF2B5EF4-FFF2-40B4-BE49-F238E27FC236}">
                <a16:creationId xmlns:a16="http://schemas.microsoft.com/office/drawing/2014/main" id="{AF02C682-2618-2648-A859-0A21CFA61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8609" y="5188328"/>
            <a:ext cx="971706" cy="771265"/>
          </a:xfrm>
          <a:prstGeom prst="roundRect">
            <a:avLst>
              <a:gd name="adj" fmla="val 16667"/>
            </a:avLst>
          </a:prstGeom>
          <a:gradFill rotWithShape="1">
            <a:gsLst>
              <a:gs pos="100000">
                <a:srgbClr val="92D050"/>
              </a:gs>
              <a:gs pos="40000">
                <a:srgbClr val="00B050">
                  <a:lumMod val="90000"/>
                </a:srgbClr>
              </a:gs>
            </a:gsLst>
            <a:lin ang="16200000" scaled="0"/>
          </a:gradFill>
          <a:ln w="12700" cap="flat" cmpd="sng" algn="ctr">
            <a:solidFill>
              <a:srgbClr val="2D2D8A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1750" h="6350"/>
          </a:sp3d>
        </p:spPr>
        <p:txBody>
          <a:bodyPr bIns="0" anchor="ctr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con</a:t>
            </a:r>
            <a:b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</a:br>
            <a:r>
              <a:rPr kumimoji="0" lang="en-US" altLang="ja-JP" sz="16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tainer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9" name="Rounded Rectangle 31">
            <a:extLst>
              <a:ext uri="{FF2B5EF4-FFF2-40B4-BE49-F238E27FC236}">
                <a16:creationId xmlns:a16="http://schemas.microsoft.com/office/drawing/2014/main" id="{0BCA79E2-C75B-234F-AEE0-ABC1D4CCF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046" y="5188328"/>
            <a:ext cx="971706" cy="771265"/>
          </a:xfrm>
          <a:prstGeom prst="roundRect">
            <a:avLst>
              <a:gd name="adj" fmla="val 16667"/>
            </a:avLst>
          </a:prstGeom>
          <a:gradFill rotWithShape="1">
            <a:gsLst>
              <a:gs pos="100000">
                <a:srgbClr val="92D050"/>
              </a:gs>
              <a:gs pos="40000">
                <a:srgbClr val="00B050">
                  <a:lumMod val="90000"/>
                </a:srgbClr>
              </a:gs>
            </a:gsLst>
            <a:lin ang="16200000" scaled="0"/>
          </a:gradFill>
          <a:ln w="12700" cap="flat" cmpd="sng" algn="ctr">
            <a:solidFill>
              <a:srgbClr val="2D2D8A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1750" h="6350"/>
          </a:sp3d>
        </p:spPr>
        <p:txBody>
          <a:bodyPr bIns="0" anchor="ctr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con</a:t>
            </a:r>
            <a:b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</a:br>
            <a:r>
              <a:rPr kumimoji="0" lang="en-US" altLang="ja-JP" sz="16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tainer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0" name="Rounded Rectangle 31">
            <a:extLst>
              <a:ext uri="{FF2B5EF4-FFF2-40B4-BE49-F238E27FC236}">
                <a16:creationId xmlns:a16="http://schemas.microsoft.com/office/drawing/2014/main" id="{13ED922A-614B-F646-8345-358342D12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7550" y="5188328"/>
            <a:ext cx="971706" cy="771265"/>
          </a:xfrm>
          <a:prstGeom prst="roundRect">
            <a:avLst>
              <a:gd name="adj" fmla="val 16667"/>
            </a:avLst>
          </a:prstGeom>
          <a:gradFill rotWithShape="1">
            <a:gsLst>
              <a:gs pos="100000">
                <a:srgbClr val="92D050"/>
              </a:gs>
              <a:gs pos="40000">
                <a:srgbClr val="00B050">
                  <a:lumMod val="90000"/>
                </a:srgbClr>
              </a:gs>
            </a:gsLst>
            <a:lin ang="16200000" scaled="0"/>
          </a:gradFill>
          <a:ln w="12700" cap="flat" cmpd="sng" algn="ctr">
            <a:solidFill>
              <a:srgbClr val="2D2D8A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1750" h="6350"/>
          </a:sp3d>
        </p:spPr>
        <p:txBody>
          <a:bodyPr bIns="0" anchor="ctr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con</a:t>
            </a:r>
            <a:b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</a:br>
            <a:r>
              <a:rPr kumimoji="0" lang="en-US" altLang="ja-JP" sz="16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tainer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FC1D82-6A2C-3949-80C9-5E2A9E27C97F}"/>
              </a:ext>
            </a:extLst>
          </p:cNvPr>
          <p:cNvSpPr txBox="1"/>
          <p:nvPr/>
        </p:nvSpPr>
        <p:spPr>
          <a:xfrm>
            <a:off x="470662" y="4901721"/>
            <a:ext cx="1249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secondary</a:t>
            </a:r>
          </a:p>
          <a:p>
            <a:pPr algn="ctr"/>
            <a:r>
              <a:rPr lang="en-US" dirty="0"/>
              <a:t>system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5E99769-7242-A848-B699-D96214A46ECB}"/>
              </a:ext>
            </a:extLst>
          </p:cNvPr>
          <p:cNvCxnSpPr/>
          <p:nvPr/>
        </p:nvCxnSpPr>
        <p:spPr>
          <a:xfrm flipV="1">
            <a:off x="6103920" y="3954482"/>
            <a:ext cx="0" cy="2388268"/>
          </a:xfrm>
          <a:prstGeom prst="straightConnector1">
            <a:avLst/>
          </a:prstGeom>
          <a:ln w="28575" cmpd="sng">
            <a:solidFill>
              <a:srgbClr val="0432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4E4C151-6A03-6D48-8E00-B5338BEA4D68}"/>
              </a:ext>
            </a:extLst>
          </p:cNvPr>
          <p:cNvCxnSpPr>
            <a:cxnSpLocks/>
          </p:cNvCxnSpPr>
          <p:nvPr/>
        </p:nvCxnSpPr>
        <p:spPr>
          <a:xfrm>
            <a:off x="5932684" y="6138891"/>
            <a:ext cx="2519811" cy="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65E4E60-A06F-1941-95F4-76A176365EF7}"/>
              </a:ext>
            </a:extLst>
          </p:cNvPr>
          <p:cNvSpPr txBox="1"/>
          <p:nvPr/>
        </p:nvSpPr>
        <p:spPr>
          <a:xfrm>
            <a:off x="8074787" y="620396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A161E5-48FC-BD42-93FE-EC127C824183}"/>
              </a:ext>
            </a:extLst>
          </p:cNvPr>
          <p:cNvSpPr txBox="1"/>
          <p:nvPr/>
        </p:nvSpPr>
        <p:spPr>
          <a:xfrm>
            <a:off x="5439665" y="376981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cost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34B8733-B964-8149-898F-7DD951C8B96B}"/>
              </a:ext>
            </a:extLst>
          </p:cNvPr>
          <p:cNvSpPr/>
          <p:nvPr/>
        </p:nvSpPr>
        <p:spPr>
          <a:xfrm>
            <a:off x="6411741" y="4185316"/>
            <a:ext cx="178130" cy="17813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68B9E59-061E-F84D-B769-0D25A7B8D2B6}"/>
              </a:ext>
            </a:extLst>
          </p:cNvPr>
          <p:cNvSpPr/>
          <p:nvPr/>
        </p:nvSpPr>
        <p:spPr>
          <a:xfrm>
            <a:off x="8087742" y="5702828"/>
            <a:ext cx="178130" cy="17813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CF5253A-C2DC-D241-A132-DCA513436FFA}"/>
              </a:ext>
            </a:extLst>
          </p:cNvPr>
          <p:cNvSpPr/>
          <p:nvPr/>
        </p:nvSpPr>
        <p:spPr>
          <a:xfrm>
            <a:off x="6408492" y="4983973"/>
            <a:ext cx="178130" cy="17813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B229D16-3673-0941-B8A3-B9D00615E48E}"/>
              </a:ext>
            </a:extLst>
          </p:cNvPr>
          <p:cNvCxnSpPr/>
          <p:nvPr/>
        </p:nvCxnSpPr>
        <p:spPr>
          <a:xfrm>
            <a:off x="6497557" y="4453246"/>
            <a:ext cx="0" cy="427512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42920C6-BF06-9640-8394-9A68994C335B}"/>
              </a:ext>
            </a:extLst>
          </p:cNvPr>
          <p:cNvCxnSpPr>
            <a:cxnSpLocks/>
          </p:cNvCxnSpPr>
          <p:nvPr/>
        </p:nvCxnSpPr>
        <p:spPr>
          <a:xfrm flipH="1" flipV="1">
            <a:off x="7577329" y="5571802"/>
            <a:ext cx="415408" cy="158023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20C5867B-A77A-C141-A558-857C72E863AF}"/>
              </a:ext>
            </a:extLst>
          </p:cNvPr>
          <p:cNvSpPr/>
          <p:nvPr/>
        </p:nvSpPr>
        <p:spPr>
          <a:xfrm>
            <a:off x="7307813" y="5406516"/>
            <a:ext cx="178130" cy="17813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79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4471"/>
    </mc:Choice>
    <mc:Fallback>
      <p:transition spd="slow" advTm="3447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B019F-8124-FF43-8F21-655B2C0EC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Lower-cost Hot Standby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F2736-7FB5-F944-91E3-4C9ADD731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services using several containers in one VM of the secondary system</a:t>
            </a:r>
          </a:p>
          <a:p>
            <a:pPr lvl="1"/>
            <a:r>
              <a:rPr lang="en-US" dirty="0"/>
              <a:t>Lower maintenance cost</a:t>
            </a:r>
          </a:p>
          <a:p>
            <a:pPr lvl="2"/>
            <a:r>
              <a:rPr lang="en-US" dirty="0"/>
              <a:t>Only one VM always runs</a:t>
            </a:r>
          </a:p>
          <a:p>
            <a:pPr lvl="1"/>
            <a:r>
              <a:rPr lang="en-US" dirty="0"/>
              <a:t>Short recovery time</a:t>
            </a:r>
          </a:p>
          <a:p>
            <a:pPr lvl="2"/>
            <a:r>
              <a:rPr lang="en-US" dirty="0"/>
              <a:t>Almost the same as traditional hot standby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94F24-5792-E344-8735-81E4B4C20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5" name="Picture 3" descr="VMW-ICON-Cloud.png">
            <a:extLst>
              <a:ext uri="{FF2B5EF4-FFF2-40B4-BE49-F238E27FC236}">
                <a16:creationId xmlns:a16="http://schemas.microsoft.com/office/drawing/2014/main" id="{9EA2D238-FB60-6545-AE18-62DCB392215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" r="1561" b="3609"/>
          <a:stretch/>
        </p:blipFill>
        <p:spPr>
          <a:xfrm>
            <a:off x="293728" y="4487347"/>
            <a:ext cx="3854153" cy="1873260"/>
          </a:xfrm>
          <a:prstGeom prst="rect">
            <a:avLst/>
          </a:prstGeom>
        </p:spPr>
      </p:pic>
      <p:grpSp>
        <p:nvGrpSpPr>
          <p:cNvPr id="6" name="グループ化 6">
            <a:extLst>
              <a:ext uri="{FF2B5EF4-FFF2-40B4-BE49-F238E27FC236}">
                <a16:creationId xmlns:a16="http://schemas.microsoft.com/office/drawing/2014/main" id="{3861D529-2B37-6A49-A939-C814B4426C48}"/>
              </a:ext>
            </a:extLst>
          </p:cNvPr>
          <p:cNvGrpSpPr/>
          <p:nvPr/>
        </p:nvGrpSpPr>
        <p:grpSpPr>
          <a:xfrm>
            <a:off x="2964064" y="5280545"/>
            <a:ext cx="760576" cy="756804"/>
            <a:chOff x="5836777" y="5616069"/>
            <a:chExt cx="760576" cy="756804"/>
          </a:xfrm>
        </p:grpSpPr>
        <p:sp>
          <p:nvSpPr>
            <p:cNvPr id="7" name="Rounded Rectangle 26">
              <a:extLst>
                <a:ext uri="{FF2B5EF4-FFF2-40B4-BE49-F238E27FC236}">
                  <a16:creationId xmlns:a16="http://schemas.microsoft.com/office/drawing/2014/main" id="{00D6B957-1081-E44C-833F-0A19EDEC6E19}"/>
                </a:ext>
              </a:extLst>
            </p:cNvPr>
            <p:cNvSpPr/>
            <p:nvPr/>
          </p:nvSpPr>
          <p:spPr bwMode="auto">
            <a:xfrm>
              <a:off x="5836777" y="5616069"/>
              <a:ext cx="760576" cy="756804"/>
            </a:xfrm>
            <a:prstGeom prst="roundRect">
              <a:avLst/>
            </a:prstGeom>
            <a:gradFill rotWithShape="1">
              <a:gsLst>
                <a:gs pos="32000">
                  <a:srgbClr val="FFFFFF">
                    <a:lumMod val="85000"/>
                  </a:srgbClr>
                </a:gs>
                <a:gs pos="100000">
                  <a:srgbClr val="000000">
                    <a:lumMod val="20000"/>
                    <a:lumOff val="80000"/>
                  </a:srgbClr>
                </a:gs>
              </a:gsLst>
              <a:lin ang="16200000" scaled="0"/>
            </a:gradFill>
            <a:ln w="12700" cap="flat" cmpd="sng" algn="ctr">
              <a:solidFill>
                <a:srgbClr val="A6A6A6"/>
              </a:solidFill>
              <a:prstDash val="solid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" h="6350"/>
            </a:sp3d>
          </p:spPr>
          <p:txBody>
            <a:bodyPr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8" name="テキスト ボックス 24">
              <a:extLst>
                <a:ext uri="{FF2B5EF4-FFF2-40B4-BE49-F238E27FC236}">
                  <a16:creationId xmlns:a16="http://schemas.microsoft.com/office/drawing/2014/main" id="{9039E9EE-81B9-C142-A9D7-9CBC7CC73C81}"/>
                </a:ext>
              </a:extLst>
            </p:cNvPr>
            <p:cNvSpPr txBox="1"/>
            <p:nvPr/>
          </p:nvSpPr>
          <p:spPr>
            <a:xfrm>
              <a:off x="6027612" y="5840582"/>
              <a:ext cx="38472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VM</a:t>
              </a:r>
              <a:endPara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9" name="グループ化 26">
            <a:extLst>
              <a:ext uri="{FF2B5EF4-FFF2-40B4-BE49-F238E27FC236}">
                <a16:creationId xmlns:a16="http://schemas.microsoft.com/office/drawing/2014/main" id="{58921C12-63B0-7E4C-8895-2153B5A44E64}"/>
              </a:ext>
            </a:extLst>
          </p:cNvPr>
          <p:cNvGrpSpPr/>
          <p:nvPr/>
        </p:nvGrpSpPr>
        <p:grpSpPr>
          <a:xfrm>
            <a:off x="1872450" y="5280545"/>
            <a:ext cx="760576" cy="756804"/>
            <a:chOff x="5836777" y="5616069"/>
            <a:chExt cx="760576" cy="756804"/>
          </a:xfrm>
        </p:grpSpPr>
        <p:sp>
          <p:nvSpPr>
            <p:cNvPr id="10" name="Rounded Rectangle 26">
              <a:extLst>
                <a:ext uri="{FF2B5EF4-FFF2-40B4-BE49-F238E27FC236}">
                  <a16:creationId xmlns:a16="http://schemas.microsoft.com/office/drawing/2014/main" id="{FD433D79-25B3-CF42-AB36-3A59D09FF265}"/>
                </a:ext>
              </a:extLst>
            </p:cNvPr>
            <p:cNvSpPr/>
            <p:nvPr/>
          </p:nvSpPr>
          <p:spPr bwMode="auto">
            <a:xfrm>
              <a:off x="5836777" y="5616069"/>
              <a:ext cx="760576" cy="756804"/>
            </a:xfrm>
            <a:prstGeom prst="roundRect">
              <a:avLst/>
            </a:prstGeom>
            <a:gradFill rotWithShape="1">
              <a:gsLst>
                <a:gs pos="32000">
                  <a:srgbClr val="FFFFFF">
                    <a:lumMod val="85000"/>
                  </a:srgbClr>
                </a:gs>
                <a:gs pos="100000">
                  <a:srgbClr val="000000">
                    <a:lumMod val="20000"/>
                    <a:lumOff val="80000"/>
                  </a:srgbClr>
                </a:gs>
              </a:gsLst>
              <a:lin ang="16200000" scaled="0"/>
            </a:gradFill>
            <a:ln w="12700" cap="flat" cmpd="sng" algn="ctr">
              <a:solidFill>
                <a:srgbClr val="A6A6A6"/>
              </a:solidFill>
              <a:prstDash val="solid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" h="6350"/>
            </a:sp3d>
          </p:spPr>
          <p:txBody>
            <a:bodyPr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11" name="テキスト ボックス 28">
              <a:extLst>
                <a:ext uri="{FF2B5EF4-FFF2-40B4-BE49-F238E27FC236}">
                  <a16:creationId xmlns:a16="http://schemas.microsoft.com/office/drawing/2014/main" id="{651B2BB3-C6FE-E840-B56E-B7274833017B}"/>
                </a:ext>
              </a:extLst>
            </p:cNvPr>
            <p:cNvSpPr txBox="1"/>
            <p:nvPr/>
          </p:nvSpPr>
          <p:spPr>
            <a:xfrm>
              <a:off x="6027612" y="5840582"/>
              <a:ext cx="38472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VM</a:t>
              </a:r>
              <a:endPara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2" name="グループ化 29">
            <a:extLst>
              <a:ext uri="{FF2B5EF4-FFF2-40B4-BE49-F238E27FC236}">
                <a16:creationId xmlns:a16="http://schemas.microsoft.com/office/drawing/2014/main" id="{E11C47BD-C83C-4545-A04E-8361B29859EC}"/>
              </a:ext>
            </a:extLst>
          </p:cNvPr>
          <p:cNvGrpSpPr/>
          <p:nvPr/>
        </p:nvGrpSpPr>
        <p:grpSpPr>
          <a:xfrm>
            <a:off x="780836" y="5280545"/>
            <a:ext cx="760576" cy="756804"/>
            <a:chOff x="5836777" y="5616069"/>
            <a:chExt cx="760576" cy="756804"/>
          </a:xfrm>
        </p:grpSpPr>
        <p:sp>
          <p:nvSpPr>
            <p:cNvPr id="13" name="Rounded Rectangle 26">
              <a:extLst>
                <a:ext uri="{FF2B5EF4-FFF2-40B4-BE49-F238E27FC236}">
                  <a16:creationId xmlns:a16="http://schemas.microsoft.com/office/drawing/2014/main" id="{3EFDEE57-BD84-5F49-A63B-9613E4F005F4}"/>
                </a:ext>
              </a:extLst>
            </p:cNvPr>
            <p:cNvSpPr/>
            <p:nvPr/>
          </p:nvSpPr>
          <p:spPr bwMode="auto">
            <a:xfrm>
              <a:off x="5836777" y="5616069"/>
              <a:ext cx="760576" cy="756804"/>
            </a:xfrm>
            <a:prstGeom prst="roundRect">
              <a:avLst/>
            </a:prstGeom>
            <a:gradFill rotWithShape="1">
              <a:gsLst>
                <a:gs pos="32000">
                  <a:srgbClr val="FFFFFF">
                    <a:lumMod val="85000"/>
                  </a:srgbClr>
                </a:gs>
                <a:gs pos="100000">
                  <a:srgbClr val="000000">
                    <a:lumMod val="20000"/>
                    <a:lumOff val="80000"/>
                  </a:srgbClr>
                </a:gs>
              </a:gsLst>
              <a:lin ang="16200000" scaled="0"/>
            </a:gradFill>
            <a:ln w="12700" cap="flat" cmpd="sng" algn="ctr">
              <a:solidFill>
                <a:srgbClr val="A6A6A6"/>
              </a:solidFill>
              <a:prstDash val="solid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" h="6350"/>
            </a:sp3d>
          </p:spPr>
          <p:txBody>
            <a:bodyPr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14" name="テキスト ボックス 31">
              <a:extLst>
                <a:ext uri="{FF2B5EF4-FFF2-40B4-BE49-F238E27FC236}">
                  <a16:creationId xmlns:a16="http://schemas.microsoft.com/office/drawing/2014/main" id="{69723EF4-D59F-7742-B4DB-67D0A958C0B2}"/>
                </a:ext>
              </a:extLst>
            </p:cNvPr>
            <p:cNvSpPr txBox="1"/>
            <p:nvPr/>
          </p:nvSpPr>
          <p:spPr>
            <a:xfrm>
              <a:off x="6027612" y="5840582"/>
              <a:ext cx="38472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VM</a:t>
              </a:r>
              <a:endPara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15" name="Picture 3" descr="VMW-ICON-Cloud.png">
            <a:extLst>
              <a:ext uri="{FF2B5EF4-FFF2-40B4-BE49-F238E27FC236}">
                <a16:creationId xmlns:a16="http://schemas.microsoft.com/office/drawing/2014/main" id="{49E1D077-1014-B749-B26C-EEDD4A760C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" r="1561" b="3609"/>
          <a:stretch/>
        </p:blipFill>
        <p:spPr>
          <a:xfrm>
            <a:off x="4776759" y="4487347"/>
            <a:ext cx="4248751" cy="187326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4A4391A4-26BF-D347-9210-C89D4A32AB1B}"/>
              </a:ext>
            </a:extLst>
          </p:cNvPr>
          <p:cNvSpPr txBox="1"/>
          <p:nvPr/>
        </p:nvSpPr>
        <p:spPr>
          <a:xfrm>
            <a:off x="1346205" y="6270841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primary system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A15C6EE-5796-8148-BA73-339941B11C49}"/>
              </a:ext>
            </a:extLst>
          </p:cNvPr>
          <p:cNvSpPr txBox="1"/>
          <p:nvPr/>
        </p:nvSpPr>
        <p:spPr>
          <a:xfrm>
            <a:off x="6047071" y="6270841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secondary system</a:t>
            </a:r>
          </a:p>
        </p:txBody>
      </p:sp>
      <p:sp>
        <p:nvSpPr>
          <p:cNvPr id="29" name="Right Arrow 28">
            <a:extLst>
              <a:ext uri="{FF2B5EF4-FFF2-40B4-BE49-F238E27FC236}">
                <a16:creationId xmlns:a16="http://schemas.microsoft.com/office/drawing/2014/main" id="{77DBBED8-5A03-3F47-9C33-A05BDA4D107D}"/>
              </a:ext>
            </a:extLst>
          </p:cNvPr>
          <p:cNvSpPr/>
          <p:nvPr/>
        </p:nvSpPr>
        <p:spPr>
          <a:xfrm>
            <a:off x="4147881" y="5423977"/>
            <a:ext cx="743259" cy="49476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82A4923-50B7-334E-A98A-6C7289FE5CDF}"/>
              </a:ext>
            </a:extLst>
          </p:cNvPr>
          <p:cNvSpPr txBox="1"/>
          <p:nvPr/>
        </p:nvSpPr>
        <p:spPr>
          <a:xfrm>
            <a:off x="3998091" y="5918741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failover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C0A418D8-F8C6-A145-8A3B-F43A2BB34065}"/>
              </a:ext>
            </a:extLst>
          </p:cNvPr>
          <p:cNvSpPr/>
          <p:nvPr/>
        </p:nvSpPr>
        <p:spPr bwMode="auto">
          <a:xfrm>
            <a:off x="5220733" y="4917583"/>
            <a:ext cx="3363924" cy="1227134"/>
          </a:xfrm>
          <a:prstGeom prst="roundRect">
            <a:avLst/>
          </a:prstGeom>
          <a:gradFill rotWithShape="1">
            <a:gsLst>
              <a:gs pos="32000">
                <a:srgbClr val="FFFFFF">
                  <a:lumMod val="85000"/>
                </a:srgbClr>
              </a:gs>
              <a:gs pos="100000">
                <a:srgbClr val="000000">
                  <a:lumMod val="20000"/>
                  <a:lumOff val="80000"/>
                </a:srgbClr>
              </a:gs>
            </a:gsLst>
            <a:lin ang="16200000" scaled="0"/>
          </a:gradFill>
          <a:ln w="12700" cap="flat" cmpd="sng" algn="ctr">
            <a:solidFill>
              <a:srgbClr val="A6A6A6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" h="6350"/>
          </a:sp3d>
        </p:spPr>
        <p:txBody>
          <a:bodyPr bIns="0" anchor="b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VM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23534EB6-3295-5B42-AE82-502C27885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1146" y="5014045"/>
            <a:ext cx="971706" cy="771265"/>
          </a:xfrm>
          <a:prstGeom prst="roundRect">
            <a:avLst>
              <a:gd name="adj" fmla="val 16667"/>
            </a:avLst>
          </a:prstGeom>
          <a:gradFill rotWithShape="1">
            <a:gsLst>
              <a:gs pos="100000">
                <a:srgbClr val="92D050"/>
              </a:gs>
              <a:gs pos="40000">
                <a:srgbClr val="00B050">
                  <a:lumMod val="90000"/>
                </a:srgbClr>
              </a:gs>
            </a:gsLst>
            <a:lin ang="16200000" scaled="0"/>
          </a:gradFill>
          <a:ln w="12700" cap="flat" cmpd="sng" algn="ctr">
            <a:solidFill>
              <a:srgbClr val="2D2D8A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1750" h="6350"/>
          </a:sp3d>
        </p:spPr>
        <p:txBody>
          <a:bodyPr bIns="0" anchor="ctr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con</a:t>
            </a:r>
            <a:b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</a:br>
            <a:r>
              <a:rPr kumimoji="0" lang="en-US" altLang="ja-JP" sz="16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tainer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3" name="Rounded Rectangle 31">
            <a:extLst>
              <a:ext uri="{FF2B5EF4-FFF2-40B4-BE49-F238E27FC236}">
                <a16:creationId xmlns:a16="http://schemas.microsoft.com/office/drawing/2014/main" id="{A258F7FB-0BB0-A445-8FBC-55908A7AA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2583" y="5014045"/>
            <a:ext cx="971706" cy="771265"/>
          </a:xfrm>
          <a:prstGeom prst="roundRect">
            <a:avLst>
              <a:gd name="adj" fmla="val 16667"/>
            </a:avLst>
          </a:prstGeom>
          <a:gradFill rotWithShape="1">
            <a:gsLst>
              <a:gs pos="100000">
                <a:srgbClr val="92D050"/>
              </a:gs>
              <a:gs pos="40000">
                <a:srgbClr val="00B050">
                  <a:lumMod val="90000"/>
                </a:srgbClr>
              </a:gs>
            </a:gsLst>
            <a:lin ang="16200000" scaled="0"/>
          </a:gradFill>
          <a:ln w="12700" cap="flat" cmpd="sng" algn="ctr">
            <a:solidFill>
              <a:srgbClr val="2D2D8A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1750" h="6350"/>
          </a:sp3d>
        </p:spPr>
        <p:txBody>
          <a:bodyPr bIns="0" anchor="ctr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con</a:t>
            </a:r>
            <a:b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</a:br>
            <a:r>
              <a:rPr kumimoji="0" lang="en-US" altLang="ja-JP" sz="16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tainer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4" name="Rounded Rectangle 31">
            <a:extLst>
              <a:ext uri="{FF2B5EF4-FFF2-40B4-BE49-F238E27FC236}">
                <a16:creationId xmlns:a16="http://schemas.microsoft.com/office/drawing/2014/main" id="{6139D995-4B45-3148-A6FA-C38CAA76E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0087" y="5014045"/>
            <a:ext cx="971706" cy="771265"/>
          </a:xfrm>
          <a:prstGeom prst="roundRect">
            <a:avLst>
              <a:gd name="adj" fmla="val 16667"/>
            </a:avLst>
          </a:prstGeom>
          <a:gradFill rotWithShape="1">
            <a:gsLst>
              <a:gs pos="100000">
                <a:srgbClr val="92D050"/>
              </a:gs>
              <a:gs pos="40000">
                <a:srgbClr val="00B050">
                  <a:lumMod val="90000"/>
                </a:srgbClr>
              </a:gs>
            </a:gsLst>
            <a:lin ang="16200000" scaled="0"/>
          </a:gradFill>
          <a:ln w="12700" cap="flat" cmpd="sng" algn="ctr">
            <a:solidFill>
              <a:srgbClr val="2D2D8A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1750" h="6350"/>
          </a:sp3d>
        </p:spPr>
        <p:txBody>
          <a:bodyPr bIns="0" anchor="ctr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con</a:t>
            </a:r>
            <a:b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</a:br>
            <a:r>
              <a:rPr kumimoji="0" lang="en-US" altLang="ja-JP" sz="16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tainer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5845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563"/>
    </mc:Choice>
    <mc:Fallback>
      <p:transition spd="slow" advTm="58563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F5706-4133-B64D-B304-43EA181C0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Rapidly Recoverable Cold Standby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531C9-14CA-1441-BA7F-B8B6DF707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Boot in-VM containers using backups upon a system failure</a:t>
            </a:r>
          </a:p>
          <a:p>
            <a:pPr lvl="1"/>
            <a:r>
              <a:rPr lang="en-US" dirty="0"/>
              <a:t>Shorter recovery time</a:t>
            </a:r>
          </a:p>
          <a:p>
            <a:pPr lvl="2"/>
            <a:r>
              <a:rPr lang="en-US" dirty="0"/>
              <a:t>The boot of a container is much faster</a:t>
            </a:r>
          </a:p>
          <a:p>
            <a:pPr lvl="1"/>
            <a:r>
              <a:rPr lang="en-US" dirty="0"/>
              <a:t>Slightly increasing maintenance cost</a:t>
            </a:r>
          </a:p>
          <a:p>
            <a:pPr lvl="2"/>
            <a:r>
              <a:rPr lang="en-US" dirty="0"/>
              <a:t>For sharing one idle VM between providers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5E082E-6CA7-B94D-9DED-F4741BE50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23" name="Picture 3" descr="VMW-ICON-Cloud.png">
            <a:extLst>
              <a:ext uri="{FF2B5EF4-FFF2-40B4-BE49-F238E27FC236}">
                <a16:creationId xmlns:a16="http://schemas.microsoft.com/office/drawing/2014/main" id="{3B103EBA-80D3-5748-B0F5-D14C997CB48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" r="1561" b="3609"/>
          <a:stretch/>
        </p:blipFill>
        <p:spPr>
          <a:xfrm>
            <a:off x="293728" y="4487347"/>
            <a:ext cx="3854153" cy="1873260"/>
          </a:xfrm>
          <a:prstGeom prst="rect">
            <a:avLst/>
          </a:prstGeom>
        </p:spPr>
      </p:pic>
      <p:grpSp>
        <p:nvGrpSpPr>
          <p:cNvPr id="24" name="グループ化 6">
            <a:extLst>
              <a:ext uri="{FF2B5EF4-FFF2-40B4-BE49-F238E27FC236}">
                <a16:creationId xmlns:a16="http://schemas.microsoft.com/office/drawing/2014/main" id="{16CC5B62-27F1-0F40-9FBB-5AF975CDCD76}"/>
              </a:ext>
            </a:extLst>
          </p:cNvPr>
          <p:cNvGrpSpPr/>
          <p:nvPr/>
        </p:nvGrpSpPr>
        <p:grpSpPr>
          <a:xfrm>
            <a:off x="2964064" y="5280545"/>
            <a:ext cx="760576" cy="756804"/>
            <a:chOff x="5836777" y="5616069"/>
            <a:chExt cx="760576" cy="756804"/>
          </a:xfrm>
        </p:grpSpPr>
        <p:sp>
          <p:nvSpPr>
            <p:cNvPr id="25" name="Rounded Rectangle 26">
              <a:extLst>
                <a:ext uri="{FF2B5EF4-FFF2-40B4-BE49-F238E27FC236}">
                  <a16:creationId xmlns:a16="http://schemas.microsoft.com/office/drawing/2014/main" id="{E6495FDD-50E1-1E45-B10F-F741AE3EF125}"/>
                </a:ext>
              </a:extLst>
            </p:cNvPr>
            <p:cNvSpPr/>
            <p:nvPr/>
          </p:nvSpPr>
          <p:spPr bwMode="auto">
            <a:xfrm>
              <a:off x="5836777" y="5616069"/>
              <a:ext cx="760576" cy="756804"/>
            </a:xfrm>
            <a:prstGeom prst="roundRect">
              <a:avLst/>
            </a:prstGeom>
            <a:gradFill rotWithShape="1">
              <a:gsLst>
                <a:gs pos="32000">
                  <a:srgbClr val="FFFFFF">
                    <a:lumMod val="85000"/>
                  </a:srgbClr>
                </a:gs>
                <a:gs pos="100000">
                  <a:srgbClr val="000000">
                    <a:lumMod val="20000"/>
                    <a:lumOff val="80000"/>
                  </a:srgbClr>
                </a:gs>
              </a:gsLst>
              <a:lin ang="16200000" scaled="0"/>
            </a:gradFill>
            <a:ln w="12700" cap="flat" cmpd="sng" algn="ctr">
              <a:solidFill>
                <a:srgbClr val="A6A6A6"/>
              </a:solidFill>
              <a:prstDash val="solid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" h="6350"/>
            </a:sp3d>
          </p:spPr>
          <p:txBody>
            <a:bodyPr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26" name="テキスト ボックス 24">
              <a:extLst>
                <a:ext uri="{FF2B5EF4-FFF2-40B4-BE49-F238E27FC236}">
                  <a16:creationId xmlns:a16="http://schemas.microsoft.com/office/drawing/2014/main" id="{4CF5E538-FCD5-DC4E-9B5E-E4726D6D4364}"/>
                </a:ext>
              </a:extLst>
            </p:cNvPr>
            <p:cNvSpPr txBox="1"/>
            <p:nvPr/>
          </p:nvSpPr>
          <p:spPr>
            <a:xfrm>
              <a:off x="6027612" y="5840582"/>
              <a:ext cx="38472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VM</a:t>
              </a:r>
              <a:endPara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7F040E5B-B7C4-A948-87F1-458646B73D68}"/>
              </a:ext>
            </a:extLst>
          </p:cNvPr>
          <p:cNvGrpSpPr/>
          <p:nvPr/>
        </p:nvGrpSpPr>
        <p:grpSpPr>
          <a:xfrm>
            <a:off x="1872450" y="5280545"/>
            <a:ext cx="760576" cy="756804"/>
            <a:chOff x="5836777" y="5616069"/>
            <a:chExt cx="760576" cy="756804"/>
          </a:xfrm>
        </p:grpSpPr>
        <p:sp>
          <p:nvSpPr>
            <p:cNvPr id="28" name="Rounded Rectangle 26">
              <a:extLst>
                <a:ext uri="{FF2B5EF4-FFF2-40B4-BE49-F238E27FC236}">
                  <a16:creationId xmlns:a16="http://schemas.microsoft.com/office/drawing/2014/main" id="{C05EBEE4-AE87-EC4E-A87E-67A5B4344C3D}"/>
                </a:ext>
              </a:extLst>
            </p:cNvPr>
            <p:cNvSpPr/>
            <p:nvPr/>
          </p:nvSpPr>
          <p:spPr bwMode="auto">
            <a:xfrm>
              <a:off x="5836777" y="5616069"/>
              <a:ext cx="760576" cy="756804"/>
            </a:xfrm>
            <a:prstGeom prst="roundRect">
              <a:avLst/>
            </a:prstGeom>
            <a:gradFill rotWithShape="1">
              <a:gsLst>
                <a:gs pos="32000">
                  <a:srgbClr val="FFFFFF">
                    <a:lumMod val="85000"/>
                  </a:srgbClr>
                </a:gs>
                <a:gs pos="100000">
                  <a:srgbClr val="000000">
                    <a:lumMod val="20000"/>
                    <a:lumOff val="80000"/>
                  </a:srgbClr>
                </a:gs>
              </a:gsLst>
              <a:lin ang="16200000" scaled="0"/>
            </a:gradFill>
            <a:ln w="12700" cap="flat" cmpd="sng" algn="ctr">
              <a:solidFill>
                <a:srgbClr val="A6A6A6"/>
              </a:solidFill>
              <a:prstDash val="solid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" h="6350"/>
            </a:sp3d>
          </p:spPr>
          <p:txBody>
            <a:bodyPr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1E4B2729-4413-D947-BF19-ED3EF5D26EC1}"/>
                </a:ext>
              </a:extLst>
            </p:cNvPr>
            <p:cNvSpPr txBox="1"/>
            <p:nvPr/>
          </p:nvSpPr>
          <p:spPr>
            <a:xfrm>
              <a:off x="6027612" y="5840582"/>
              <a:ext cx="38472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VM</a:t>
              </a:r>
              <a:endPara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85F4BF5E-5400-1B49-A37B-696AE22BA053}"/>
              </a:ext>
            </a:extLst>
          </p:cNvPr>
          <p:cNvGrpSpPr/>
          <p:nvPr/>
        </p:nvGrpSpPr>
        <p:grpSpPr>
          <a:xfrm>
            <a:off x="780836" y="5280545"/>
            <a:ext cx="760576" cy="756804"/>
            <a:chOff x="5836777" y="5616069"/>
            <a:chExt cx="760576" cy="756804"/>
          </a:xfrm>
        </p:grpSpPr>
        <p:sp>
          <p:nvSpPr>
            <p:cNvPr id="31" name="Rounded Rectangle 26">
              <a:extLst>
                <a:ext uri="{FF2B5EF4-FFF2-40B4-BE49-F238E27FC236}">
                  <a16:creationId xmlns:a16="http://schemas.microsoft.com/office/drawing/2014/main" id="{7AB047B6-7085-7D43-8AD4-84647518BE7A}"/>
                </a:ext>
              </a:extLst>
            </p:cNvPr>
            <p:cNvSpPr/>
            <p:nvPr/>
          </p:nvSpPr>
          <p:spPr bwMode="auto">
            <a:xfrm>
              <a:off x="5836777" y="5616069"/>
              <a:ext cx="760576" cy="756804"/>
            </a:xfrm>
            <a:prstGeom prst="roundRect">
              <a:avLst/>
            </a:prstGeom>
            <a:gradFill rotWithShape="1">
              <a:gsLst>
                <a:gs pos="32000">
                  <a:srgbClr val="FFFFFF">
                    <a:lumMod val="85000"/>
                  </a:srgbClr>
                </a:gs>
                <a:gs pos="100000">
                  <a:srgbClr val="000000">
                    <a:lumMod val="20000"/>
                    <a:lumOff val="80000"/>
                  </a:srgbClr>
                </a:gs>
              </a:gsLst>
              <a:lin ang="16200000" scaled="0"/>
            </a:gradFill>
            <a:ln w="12700" cap="flat" cmpd="sng" algn="ctr">
              <a:solidFill>
                <a:srgbClr val="A6A6A6"/>
              </a:solidFill>
              <a:prstDash val="solid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" h="6350"/>
            </a:sp3d>
          </p:spPr>
          <p:txBody>
            <a:bodyPr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C9219612-E4DA-A64D-A467-8187F72CB1D3}"/>
                </a:ext>
              </a:extLst>
            </p:cNvPr>
            <p:cNvSpPr txBox="1"/>
            <p:nvPr/>
          </p:nvSpPr>
          <p:spPr>
            <a:xfrm>
              <a:off x="6027612" y="5840582"/>
              <a:ext cx="384721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</a:rPr>
                <a:t>VM</a:t>
              </a:r>
              <a:endPara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33" name="Picture 3" descr="VMW-ICON-Cloud.png">
            <a:extLst>
              <a:ext uri="{FF2B5EF4-FFF2-40B4-BE49-F238E27FC236}">
                <a16:creationId xmlns:a16="http://schemas.microsoft.com/office/drawing/2014/main" id="{3A50CA16-C631-8E42-8837-E9647BF3A4B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" r="1561" b="3609"/>
          <a:stretch/>
        </p:blipFill>
        <p:spPr>
          <a:xfrm>
            <a:off x="4776759" y="4487347"/>
            <a:ext cx="4248751" cy="187326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8BB243A6-8234-E54C-9048-8D1FDD5C2ABA}"/>
              </a:ext>
            </a:extLst>
          </p:cNvPr>
          <p:cNvSpPr txBox="1"/>
          <p:nvPr/>
        </p:nvSpPr>
        <p:spPr>
          <a:xfrm>
            <a:off x="1346205" y="6270841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primary system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957A2FC-8751-C14E-B749-65A6A374D107}"/>
              </a:ext>
            </a:extLst>
          </p:cNvPr>
          <p:cNvSpPr txBox="1"/>
          <p:nvPr/>
        </p:nvSpPr>
        <p:spPr>
          <a:xfrm>
            <a:off x="6047071" y="6270841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secondary system</a:t>
            </a:r>
          </a:p>
        </p:txBody>
      </p:sp>
      <p:sp>
        <p:nvSpPr>
          <p:cNvPr id="36" name="Right Arrow 35">
            <a:extLst>
              <a:ext uri="{FF2B5EF4-FFF2-40B4-BE49-F238E27FC236}">
                <a16:creationId xmlns:a16="http://schemas.microsoft.com/office/drawing/2014/main" id="{DCB92903-3CEC-604C-92C5-592B6737FB43}"/>
              </a:ext>
            </a:extLst>
          </p:cNvPr>
          <p:cNvSpPr/>
          <p:nvPr/>
        </p:nvSpPr>
        <p:spPr>
          <a:xfrm>
            <a:off x="4147881" y="5423977"/>
            <a:ext cx="743259" cy="49476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85222B3-9F8D-E043-ABF4-739CB2534934}"/>
              </a:ext>
            </a:extLst>
          </p:cNvPr>
          <p:cNvSpPr txBox="1"/>
          <p:nvPr/>
        </p:nvSpPr>
        <p:spPr>
          <a:xfrm>
            <a:off x="3998091" y="5918741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failover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AE9E02DA-DB40-8B44-9F81-5C5F779BF67B}"/>
              </a:ext>
            </a:extLst>
          </p:cNvPr>
          <p:cNvSpPr/>
          <p:nvPr/>
        </p:nvSpPr>
        <p:spPr bwMode="auto">
          <a:xfrm>
            <a:off x="5220733" y="4917583"/>
            <a:ext cx="3363924" cy="1227134"/>
          </a:xfrm>
          <a:prstGeom prst="roundRect">
            <a:avLst/>
          </a:prstGeom>
          <a:gradFill rotWithShape="1">
            <a:gsLst>
              <a:gs pos="32000">
                <a:srgbClr val="FFFFFF">
                  <a:lumMod val="85000"/>
                </a:srgbClr>
              </a:gs>
              <a:gs pos="100000">
                <a:srgbClr val="000000">
                  <a:lumMod val="20000"/>
                  <a:lumOff val="80000"/>
                </a:srgbClr>
              </a:gs>
            </a:gsLst>
            <a:lin ang="16200000" scaled="0"/>
          </a:gradFill>
          <a:ln w="12700" cap="flat" cmpd="sng" algn="ctr">
            <a:solidFill>
              <a:srgbClr val="A6A6A6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" h="6350"/>
          </a:sp3d>
        </p:spPr>
        <p:txBody>
          <a:bodyPr bIns="0" anchor="b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shared VM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6372640C-2EC6-264D-964B-E93FE5944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1146" y="5014045"/>
            <a:ext cx="971706" cy="77126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cap="flat" cmpd="sng" algn="ctr">
            <a:solidFill>
              <a:srgbClr val="2D2D8A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1750" h="6350"/>
          </a:sp3d>
        </p:spPr>
        <p:txBody>
          <a:bodyPr bIns="0" anchor="ctr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con</a:t>
            </a:r>
            <a:b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</a:br>
            <a:r>
              <a:rPr kumimoji="0" lang="en-US" altLang="ja-JP" sz="1600" b="1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tainer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40" name="Rounded Rectangle 31">
            <a:extLst>
              <a:ext uri="{FF2B5EF4-FFF2-40B4-BE49-F238E27FC236}">
                <a16:creationId xmlns:a16="http://schemas.microsoft.com/office/drawing/2014/main" id="{238C556A-8C7D-A24A-8200-23CB4A4A2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2583" y="5014045"/>
            <a:ext cx="971706" cy="77126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cap="flat" cmpd="sng" algn="ctr">
            <a:solidFill>
              <a:srgbClr val="2D2D8A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1750" h="6350"/>
          </a:sp3d>
        </p:spPr>
        <p:txBody>
          <a:bodyPr bIns="0" anchor="ctr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con</a:t>
            </a:r>
            <a:b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</a:br>
            <a:r>
              <a:rPr kumimoji="0" lang="en-US" altLang="ja-JP" sz="1600" b="1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tainer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41" name="Rounded Rectangle 31">
            <a:extLst>
              <a:ext uri="{FF2B5EF4-FFF2-40B4-BE49-F238E27FC236}">
                <a16:creationId xmlns:a16="http://schemas.microsoft.com/office/drawing/2014/main" id="{54DEE229-4DAB-B347-B786-082ABF470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0087" y="5014045"/>
            <a:ext cx="971706" cy="77126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cap="flat" cmpd="sng" algn="ctr">
            <a:solidFill>
              <a:srgbClr val="2D2D8A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1750" h="6350"/>
          </a:sp3d>
        </p:spPr>
        <p:txBody>
          <a:bodyPr bIns="0" anchor="ctr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con</a:t>
            </a:r>
            <a:b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</a:br>
            <a:r>
              <a:rPr kumimoji="0" lang="en-US" altLang="ja-JP" sz="1600" b="1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tainer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3584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626"/>
    </mc:Choice>
    <mc:Fallback>
      <p:transition spd="slow" advTm="41626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92DCB-33F1-6F43-8870-AF04C9418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Container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09BD5-1737-EB4A-983D-E0A719F11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VMs can be overloaded after recovery</a:t>
            </a:r>
          </a:p>
          <a:p>
            <a:pPr lvl="1"/>
            <a:r>
              <a:rPr lang="en-US" dirty="0"/>
              <a:t>Multiple services are consolidated into one VM</a:t>
            </a:r>
          </a:p>
          <a:p>
            <a:pPr lvl="1"/>
            <a:r>
              <a:rPr lang="en-US" dirty="0"/>
              <a:t>Each service runs in one VM before a failure</a:t>
            </a:r>
          </a:p>
          <a:p>
            <a:r>
              <a:rPr lang="en-US" dirty="0"/>
              <a:t>Migrate in-VM containers to new VMs</a:t>
            </a:r>
          </a:p>
          <a:p>
            <a:pPr lvl="1"/>
            <a:r>
              <a:rPr lang="en-US" dirty="0"/>
              <a:t>Prepare VMs with sufficient resources</a:t>
            </a:r>
          </a:p>
          <a:p>
            <a:pPr lvl="1"/>
            <a:r>
              <a:rPr lang="en-US" dirty="0"/>
              <a:t>Reduce the load of VMs seamlessly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781E6-1F16-294C-8875-3953FA65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9" name="Picture 3" descr="VMW-ICON-Cloud.png">
            <a:extLst>
              <a:ext uri="{FF2B5EF4-FFF2-40B4-BE49-F238E27FC236}">
                <a16:creationId xmlns:a16="http://schemas.microsoft.com/office/drawing/2014/main" id="{46B59326-98EA-3345-A445-E3285E21D4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" r="1561" b="3609"/>
          <a:stretch/>
        </p:blipFill>
        <p:spPr>
          <a:xfrm>
            <a:off x="855024" y="4605685"/>
            <a:ext cx="7030192" cy="1989417"/>
          </a:xfrm>
          <a:prstGeom prst="rect">
            <a:avLst/>
          </a:prstGeom>
        </p:spPr>
      </p:pic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6A97808B-7923-D84A-BF13-B65E68F28B32}"/>
              </a:ext>
            </a:extLst>
          </p:cNvPr>
          <p:cNvSpPr/>
          <p:nvPr/>
        </p:nvSpPr>
        <p:spPr bwMode="auto">
          <a:xfrm>
            <a:off x="1638189" y="5101801"/>
            <a:ext cx="3363924" cy="1227134"/>
          </a:xfrm>
          <a:prstGeom prst="roundRect">
            <a:avLst/>
          </a:prstGeom>
          <a:gradFill rotWithShape="1">
            <a:gsLst>
              <a:gs pos="32000">
                <a:srgbClr val="FFFFFF">
                  <a:lumMod val="85000"/>
                </a:srgbClr>
              </a:gs>
              <a:gs pos="100000">
                <a:srgbClr val="000000">
                  <a:lumMod val="20000"/>
                  <a:lumOff val="80000"/>
                </a:srgbClr>
              </a:gs>
            </a:gsLst>
            <a:lin ang="16200000" scaled="0"/>
          </a:gradFill>
          <a:ln w="12700" cap="flat" cmpd="sng" algn="ctr">
            <a:solidFill>
              <a:srgbClr val="A6A6A6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" h="6350"/>
          </a:sp3d>
        </p:spPr>
        <p:txBody>
          <a:bodyPr bIns="0" anchor="b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VM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1" name="Rounded Rectangle 31">
            <a:extLst>
              <a:ext uri="{FF2B5EF4-FFF2-40B4-BE49-F238E27FC236}">
                <a16:creationId xmlns:a16="http://schemas.microsoft.com/office/drawing/2014/main" id="{E6D86387-CBC8-1543-8562-EC96A9FB7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8602" y="5198263"/>
            <a:ext cx="971706" cy="771265"/>
          </a:xfrm>
          <a:prstGeom prst="roundRect">
            <a:avLst>
              <a:gd name="adj" fmla="val 16667"/>
            </a:avLst>
          </a:prstGeom>
          <a:gradFill rotWithShape="1">
            <a:gsLst>
              <a:gs pos="100000">
                <a:srgbClr val="92D050"/>
              </a:gs>
              <a:gs pos="40000">
                <a:srgbClr val="00B050">
                  <a:lumMod val="90000"/>
                </a:srgbClr>
              </a:gs>
            </a:gsLst>
            <a:lin ang="16200000" scaled="0"/>
          </a:gradFill>
          <a:ln w="12700" cap="flat" cmpd="sng" algn="ctr">
            <a:solidFill>
              <a:srgbClr val="2D2D8A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1750" h="6350"/>
          </a:sp3d>
        </p:spPr>
        <p:txBody>
          <a:bodyPr bIns="0" anchor="ctr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con</a:t>
            </a:r>
            <a:b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</a:br>
            <a:r>
              <a:rPr kumimoji="0" lang="en-US" altLang="ja-JP" sz="16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tainer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2" name="Rounded Rectangle 31">
            <a:extLst>
              <a:ext uri="{FF2B5EF4-FFF2-40B4-BE49-F238E27FC236}">
                <a16:creationId xmlns:a16="http://schemas.microsoft.com/office/drawing/2014/main" id="{17F557B3-83F6-674E-A228-87167BD45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0039" y="5198263"/>
            <a:ext cx="971706" cy="77126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cap="flat" cmpd="sng" algn="ctr">
            <a:solidFill>
              <a:srgbClr val="2D2D8A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1750" h="6350"/>
          </a:sp3d>
        </p:spPr>
        <p:txBody>
          <a:bodyPr bIns="0" anchor="ctr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container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3" name="Rounded Rectangle 31">
            <a:extLst>
              <a:ext uri="{FF2B5EF4-FFF2-40B4-BE49-F238E27FC236}">
                <a16:creationId xmlns:a16="http://schemas.microsoft.com/office/drawing/2014/main" id="{CBE14D48-819B-0249-B58B-EE9D23093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7543" y="5198263"/>
            <a:ext cx="971706" cy="771265"/>
          </a:xfrm>
          <a:prstGeom prst="roundRect">
            <a:avLst>
              <a:gd name="adj" fmla="val 16667"/>
            </a:avLst>
          </a:prstGeom>
          <a:gradFill rotWithShape="1">
            <a:gsLst>
              <a:gs pos="100000">
                <a:srgbClr val="92D050"/>
              </a:gs>
              <a:gs pos="40000">
                <a:srgbClr val="00B050">
                  <a:lumMod val="90000"/>
                </a:srgbClr>
              </a:gs>
            </a:gsLst>
            <a:lin ang="16200000" scaled="0"/>
          </a:gradFill>
          <a:ln w="12700" cap="flat" cmpd="sng" algn="ctr">
            <a:solidFill>
              <a:srgbClr val="2D2D8A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1750" h="6350"/>
          </a:sp3d>
        </p:spPr>
        <p:txBody>
          <a:bodyPr bIns="0" anchor="ctr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con</a:t>
            </a:r>
            <a:b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</a:br>
            <a:r>
              <a:rPr kumimoji="0" lang="en-US" altLang="ja-JP" sz="16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tainer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08BDE971-D808-2E4C-A412-B0DD9E621062}"/>
              </a:ext>
            </a:extLst>
          </p:cNvPr>
          <p:cNvSpPr/>
          <p:nvPr/>
        </p:nvSpPr>
        <p:spPr bwMode="auto">
          <a:xfrm>
            <a:off x="5308269" y="5101801"/>
            <a:ext cx="1757505" cy="1227134"/>
          </a:xfrm>
          <a:prstGeom prst="roundRect">
            <a:avLst/>
          </a:prstGeom>
          <a:gradFill rotWithShape="1">
            <a:gsLst>
              <a:gs pos="32000">
                <a:srgbClr val="FFFFFF">
                  <a:lumMod val="85000"/>
                </a:srgbClr>
              </a:gs>
              <a:gs pos="100000">
                <a:srgbClr val="000000">
                  <a:lumMod val="20000"/>
                  <a:lumOff val="80000"/>
                </a:srgbClr>
              </a:gs>
            </a:gsLst>
            <a:lin ang="16200000" scaled="0"/>
          </a:gradFill>
          <a:ln w="12700" cap="flat" cmpd="sng" algn="ctr">
            <a:solidFill>
              <a:srgbClr val="A6A6A6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" h="6350"/>
          </a:sp3d>
        </p:spPr>
        <p:txBody>
          <a:bodyPr bIns="0" anchor="b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VM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5" name="Rounded Rectangle 31">
            <a:extLst>
              <a:ext uri="{FF2B5EF4-FFF2-40B4-BE49-F238E27FC236}">
                <a16:creationId xmlns:a16="http://schemas.microsoft.com/office/drawing/2014/main" id="{3D500F6B-67D9-6446-8EDB-4B0AFB36A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1168" y="5198262"/>
            <a:ext cx="971706" cy="771265"/>
          </a:xfrm>
          <a:prstGeom prst="roundRect">
            <a:avLst>
              <a:gd name="adj" fmla="val 16667"/>
            </a:avLst>
          </a:prstGeom>
          <a:gradFill rotWithShape="1">
            <a:gsLst>
              <a:gs pos="100000">
                <a:srgbClr val="92D050"/>
              </a:gs>
              <a:gs pos="40000">
                <a:srgbClr val="00B050">
                  <a:lumMod val="90000"/>
                </a:srgbClr>
              </a:gs>
            </a:gsLst>
            <a:lin ang="16200000" scaled="0"/>
          </a:gradFill>
          <a:ln w="12700" cap="flat" cmpd="sng" algn="ctr">
            <a:solidFill>
              <a:srgbClr val="2D2D8A"/>
            </a:solidFill>
            <a:prstDash val="solid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1750" h="6350"/>
          </a:sp3d>
        </p:spPr>
        <p:txBody>
          <a:bodyPr bIns="0" anchor="ctr" anchorCtr="0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con</a:t>
            </a:r>
            <a:b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</a:br>
            <a:r>
              <a:rPr kumimoji="0" lang="en-US" altLang="ja-JP" sz="16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tainer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4AF6822-F95B-8943-BC3C-99CC21B30FAA}"/>
              </a:ext>
            </a:extLst>
          </p:cNvPr>
          <p:cNvCxnSpPr>
            <a:stCxn id="12" idx="3"/>
            <a:endCxn id="15" idx="1"/>
          </p:cNvCxnSpPr>
          <p:nvPr/>
        </p:nvCxnSpPr>
        <p:spPr>
          <a:xfrm flipV="1">
            <a:off x="4881745" y="5583895"/>
            <a:ext cx="819423" cy="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346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9689"/>
    </mc:Choice>
    <mc:Fallback>
      <p:transition spd="slow" advTm="29689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lnDef>
      <a:spPr>
        <a:ln w="28575" cmpd="sng"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エッセンシャル.thmx</Template>
  <TotalTime>87585</TotalTime>
  <Words>2611</Words>
  <Application>Microsoft Macintosh PowerPoint</Application>
  <PresentationFormat>On-screen Show (4:3)</PresentationFormat>
  <Paragraphs>386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Calibri</vt:lpstr>
      <vt:lpstr>Tahoma</vt:lpstr>
      <vt:lpstr>エッセンシャル</vt:lpstr>
      <vt:lpstr>Low-cost and Fast Failure Recovery Using In-VM Containers in Clouds</vt:lpstr>
      <vt:lpstr>System Failures in Clouds</vt:lpstr>
      <vt:lpstr>Countermeasures</vt:lpstr>
      <vt:lpstr>Hot Standby</vt:lpstr>
      <vt:lpstr>Cold Standby</vt:lpstr>
      <vt:lpstr>VCRecovery</vt:lpstr>
      <vt:lpstr>Lower-cost Hot Standby</vt:lpstr>
      <vt:lpstr>Rapidly Recoverable Cold Standby</vt:lpstr>
      <vt:lpstr>Using Container Migration</vt:lpstr>
      <vt:lpstr>Package-based Synchronization</vt:lpstr>
      <vt:lpstr>Optimizing a List of Excluded Paths</vt:lpstr>
      <vt:lpstr>Synchronizing Server Status</vt:lpstr>
      <vt:lpstr>Experiments</vt:lpstr>
      <vt:lpstr>Recovery Time vs. Maintenance Cost</vt:lpstr>
      <vt:lpstr>Synchronization Performance</vt:lpstr>
      <vt:lpstr>Overhead of In-VM Containers</vt:lpstr>
      <vt:lpstr>Related Work</vt:lpstr>
      <vt:lpstr>Conclusion</vt:lpstr>
    </vt:vector>
  </TitlesOfParts>
  <Company>Kyushu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クラウドにおける 仮想マシン・セキュリティ</dc:title>
  <dc:creator>Kourai Kenichi</dc:creator>
  <cp:lastModifiedBy>Microsoft Office User</cp:lastModifiedBy>
  <cp:revision>1376</cp:revision>
  <dcterms:created xsi:type="dcterms:W3CDTF">2014-07-04T01:06:17Z</dcterms:created>
  <dcterms:modified xsi:type="dcterms:W3CDTF">2019-08-02T04:44:10Z</dcterms:modified>
</cp:coreProperties>
</file>