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theme/themeOverride4.xml" ContentType="application/vnd.openxmlformats-officedocument.themeOverr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5.xml" ContentType="application/vnd.openxmlformats-officedocument.themeOverride+xml"/>
  <Override PartName="/ppt/notesSlides/notesSlide1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theme/themeOverride6.xml" ContentType="application/vnd.openxmlformats-officedocument.themeOverr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theme/themeOverride7.xml" ContentType="application/vnd.openxmlformats-officedocument.themeOverr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theme/themeOverride8.xml" ContentType="application/vnd.openxmlformats-officedocument.themeOverr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7" r:id="rId1"/>
  </p:sldMasterIdLst>
  <p:notesMasterIdLst>
    <p:notesMasterId r:id="rId19"/>
  </p:notesMasterIdLst>
  <p:handoutMasterIdLst>
    <p:handoutMasterId r:id="rId20"/>
  </p:handoutMasterIdLst>
  <p:sldIdLst>
    <p:sldId id="441" r:id="rId2"/>
    <p:sldId id="472" r:id="rId3"/>
    <p:sldId id="473" r:id="rId4"/>
    <p:sldId id="475" r:id="rId5"/>
    <p:sldId id="474" r:id="rId6"/>
    <p:sldId id="478" r:id="rId7"/>
    <p:sldId id="520" r:id="rId8"/>
    <p:sldId id="479" r:id="rId9"/>
    <p:sldId id="538" r:id="rId10"/>
    <p:sldId id="502" r:id="rId11"/>
    <p:sldId id="531" r:id="rId12"/>
    <p:sldId id="530" r:id="rId13"/>
    <p:sldId id="535" r:id="rId14"/>
    <p:sldId id="529" r:id="rId15"/>
    <p:sldId id="536" r:id="rId16"/>
    <p:sldId id="488" r:id="rId17"/>
    <p:sldId id="489" r:id="rId18"/>
  </p:sldIdLst>
  <p:sldSz cx="9144000" cy="6858000" type="screen4x3"/>
  <p:notesSz cx="6735763" cy="9866313"/>
  <p:defaultTextStyle>
    <a:defPPr>
      <a:defRPr lang="ja-JP"/>
    </a:defPPr>
    <a:lvl1pPr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9pPr>
  </p:defaultTextStyle>
  <p:extLst>
    <p:ext uri="{521415D9-36F7-43E2-AB2F-B90AF26B5E84}">
      <p14:sectionLst xmlns:p14="http://schemas.microsoft.com/office/powerpoint/2010/main">
        <p14:section name="タイトル" id="{E67ADF12-4FD0-4CFD-A138-5477132E2C9A}">
          <p14:sldIdLst>
            <p14:sldId id="441"/>
          </p14:sldIdLst>
        </p14:section>
        <p14:section name="背景" id="{4C83D0C6-EBAA-4D3F-8266-8D4D89CED714}">
          <p14:sldIdLst>
            <p14:sldId id="472"/>
            <p14:sldId id="473"/>
            <p14:sldId id="475"/>
            <p14:sldId id="474"/>
            <p14:sldId id="478"/>
            <p14:sldId id="520"/>
            <p14:sldId id="479"/>
            <p14:sldId id="538"/>
            <p14:sldId id="502"/>
            <p14:sldId id="531"/>
            <p14:sldId id="530"/>
          </p14:sldIdLst>
        </p14:section>
        <p14:section name="実験結果(復旧時間)" id="{9B40EC69-2606-46DE-9AF9-E3904CD79F24}">
          <p14:sldIdLst>
            <p14:sldId id="535"/>
          </p14:sldIdLst>
        </p14:section>
        <p14:section name="実験結果(VM内コンテナの性能)" id="{0774C06E-A6B9-4992-B2C1-3951C28C79B1}">
          <p14:sldIdLst>
            <p14:sldId id="529"/>
            <p14:sldId id="536"/>
          </p14:sldIdLst>
        </p14:section>
        <p14:section name="関連研究" id="{97D24FC2-06B8-40AA-93E4-371EEE50145D}">
          <p14:sldIdLst>
            <p14:sldId id="488"/>
          </p14:sldIdLst>
        </p14:section>
        <p14:section name="まとめ" id="{68F6E803-034C-40CA-BF7A-9BA689E7C116}">
          <p14:sldIdLst>
            <p14:sldId id="48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omonori" initials="T"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8A84B"/>
    <a:srgbClr val="8CC882"/>
    <a:srgbClr val="FF9900"/>
    <a:srgbClr val="F8A510"/>
    <a:srgbClr val="CCFFCC"/>
    <a:srgbClr val="C7BDE1"/>
    <a:srgbClr val="000000"/>
    <a:srgbClr val="000099"/>
    <a:srgbClr val="FFFF99"/>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D27102A9-8310-4765-A935-A1911B00CA55}" styleName="淡色スタイル 1 - アクセント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94" autoAdjust="0"/>
    <p:restoredTop sz="89008" autoAdjust="0"/>
  </p:normalViewPr>
  <p:slideViewPr>
    <p:cSldViewPr snapToGrid="0">
      <p:cViewPr varScale="1">
        <p:scale>
          <a:sx n="100" d="100"/>
          <a:sy n="100" d="100"/>
        </p:scale>
        <p:origin x="1760" y="168"/>
      </p:cViewPr>
      <p:guideLst/>
    </p:cSldViewPr>
  </p:slideViewPr>
  <p:notesTextViewPr>
    <p:cViewPr>
      <p:scale>
        <a:sx n="110" d="100"/>
        <a:sy n="110" d="100"/>
      </p:scale>
      <p:origin x="0" y="0"/>
    </p:cViewPr>
  </p:notesTextViewPr>
  <p:notesViewPr>
    <p:cSldViewPr snapToGrid="0">
      <p:cViewPr varScale="1">
        <p:scale>
          <a:sx n="53" d="100"/>
          <a:sy n="53" d="100"/>
        </p:scale>
        <p:origin x="166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kyutech\kslab\M1\recoverytime.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kyutech\kslab\M1\recoverytime.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C:\kyutech\kslab\syuron\Data\rsynctime.xlsx" TargetMode="Externa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C:\kyutech\kslab\syuron\Data\rsynctime.xlsx" TargetMode="Externa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5.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C:\kyutech\kslab\syuron\Data\rsynctime.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6.xml"/><Relationship Id="rId2" Type="http://schemas.microsoft.com/office/2011/relationships/chartColorStyle" Target="colors6.xml"/><Relationship Id="rId1" Type="http://schemas.microsoft.com/office/2011/relationships/chartStyle" Target="style6.xml"/><Relationship Id="rId4" Type="http://schemas.openxmlformats.org/officeDocument/2006/relationships/oleObject" Target="file:////C:\kyutech\kslab\syuron\Data\httperf.xlsx" TargetMode="External"/></Relationships>
</file>

<file path=ppt/charts/_rels/chart7.xml.rels><?xml version="1.0" encoding="UTF-8" standalone="yes"?>
<Relationships xmlns="http://schemas.openxmlformats.org/package/2006/relationships"><Relationship Id="rId3" Type="http://schemas.openxmlformats.org/officeDocument/2006/relationships/themeOverride" Target="../theme/themeOverride7.xm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oleObject" Target="file:////C:\kyutech\kslab\syuron\Data\httperf.xlsx" TargetMode="External"/></Relationships>
</file>

<file path=ppt/charts/_rels/chart8.xml.rels><?xml version="1.0" encoding="UTF-8" standalone="yes"?>
<Relationships xmlns="http://schemas.openxmlformats.org/package/2006/relationships"><Relationship Id="rId3" Type="http://schemas.openxmlformats.org/officeDocument/2006/relationships/themeOverride" Target="../theme/themeOverride8.xm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oleObject" Target="file:////C:\kyutech\kslab\M2\Data\UnixBenchAL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solidFill>
                  <a:schemeClr val="tx1"/>
                </a:solidFill>
              </a:rPr>
              <a:t>コールドスタンバイ</a:t>
            </a:r>
          </a:p>
        </c:rich>
      </c:tx>
      <c:layout>
        <c:manualLayout>
          <c:xMode val="edge"/>
          <c:yMode val="edge"/>
          <c:x val="0.32935870646713639"/>
          <c:y val="2.7545628140093162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6530480118132554"/>
          <c:y val="0.21082382683820433"/>
          <c:w val="0.71546779700361418"/>
          <c:h val="0.62641361127089024"/>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B6BC-4818-BB8B-2EB3103FFB19}"/>
              </c:ext>
            </c:extLst>
          </c:dPt>
          <c:cat>
            <c:strRef>
              <c:f>Sheet1!$A$15:$A$16</c:f>
              <c:strCache>
                <c:ptCount val="2"/>
                <c:pt idx="0">
                  <c:v>従来</c:v>
                </c:pt>
                <c:pt idx="1">
                  <c:v>VCRecovery</c:v>
                </c:pt>
              </c:strCache>
            </c:strRef>
          </c:cat>
          <c:val>
            <c:numRef>
              <c:f>Sheet1!$B$15:$B$16</c:f>
              <c:numCache>
                <c:formatCode>0.000</c:formatCode>
                <c:ptCount val="2"/>
                <c:pt idx="0">
                  <c:v>15.063000000000001</c:v>
                </c:pt>
                <c:pt idx="1">
                  <c:v>7.0269999999999966</c:v>
                </c:pt>
              </c:numCache>
            </c:numRef>
          </c:val>
          <c:extLst>
            <c:ext xmlns:c16="http://schemas.microsoft.com/office/drawing/2014/chart" uri="{C3380CC4-5D6E-409C-BE32-E72D297353CC}">
              <c16:uniqueId val="{00000002-B6BC-4818-BB8B-2EB3103FFB19}"/>
            </c:ext>
          </c:extLst>
        </c:ser>
        <c:dLbls>
          <c:showLegendKey val="0"/>
          <c:showVal val="0"/>
          <c:showCatName val="0"/>
          <c:showSerName val="0"/>
          <c:showPercent val="0"/>
          <c:showBubbleSize val="0"/>
        </c:dLbls>
        <c:gapWidth val="219"/>
        <c:overlap val="-27"/>
        <c:axId val="379287856"/>
        <c:axId val="379289032"/>
      </c:barChart>
      <c:catAx>
        <c:axId val="37928785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300" b="0" i="0" u="none" strike="noStrike" kern="1200" baseline="0">
                <a:solidFill>
                  <a:sysClr val="windowText" lastClr="000000"/>
                </a:solidFill>
                <a:latin typeface="+mn-lt"/>
                <a:ea typeface="+mn-ea"/>
                <a:cs typeface="+mn-cs"/>
              </a:defRPr>
            </a:pPr>
            <a:endParaRPr lang="ja-JP"/>
          </a:p>
        </c:txPr>
        <c:crossAx val="379289032"/>
        <c:crosses val="autoZero"/>
        <c:auto val="1"/>
        <c:lblAlgn val="ctr"/>
        <c:lblOffset val="0"/>
        <c:noMultiLvlLbl val="0"/>
      </c:catAx>
      <c:valAx>
        <c:axId val="379289032"/>
        <c:scaling>
          <c:orientation val="minMax"/>
          <c:max val="16"/>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dirty="0">
                    <a:solidFill>
                      <a:sysClr val="windowText" lastClr="000000"/>
                    </a:solidFill>
                  </a:rPr>
                  <a:t>復旧時間 </a:t>
                </a:r>
                <a:r>
                  <a:rPr lang="en-US" altLang="ja-JP" sz="1400" dirty="0">
                    <a:solidFill>
                      <a:sysClr val="windowText" lastClr="000000"/>
                    </a:solidFill>
                  </a:rPr>
                  <a:t>(sec)</a:t>
                </a:r>
                <a:endParaRPr lang="ja-JP" altLang="en-US" sz="1400" dirty="0">
                  <a:solidFill>
                    <a:sysClr val="windowText" lastClr="000000"/>
                  </a:solidFill>
                </a:endParaRPr>
              </a:p>
            </c:rich>
          </c:tx>
          <c:layout>
            <c:manualLayout>
              <c:xMode val="edge"/>
              <c:yMode val="edge"/>
              <c:x val="0"/>
              <c:y val="0.25621685306598024"/>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ysClr val="windowText" lastClr="000000"/>
                </a:solidFill>
                <a:latin typeface="+mn-lt"/>
                <a:ea typeface="+mn-ea"/>
                <a:cs typeface="+mn-cs"/>
              </a:defRPr>
            </a:pPr>
            <a:endParaRPr lang="ja-JP"/>
          </a:p>
        </c:txPr>
        <c:crossAx val="379287856"/>
        <c:crosses val="autoZero"/>
        <c:crossBetween val="between"/>
        <c:majorUnit val="4"/>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solidFill>
                  <a:schemeClr val="tx1"/>
                </a:solidFill>
              </a:rPr>
              <a:t>ウォームスタンバイ</a:t>
            </a:r>
          </a:p>
        </c:rich>
      </c:tx>
      <c:layout>
        <c:manualLayout>
          <c:xMode val="edge"/>
          <c:yMode val="edge"/>
          <c:x val="0.34422154946892136"/>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7868689496998322"/>
          <c:y val="0.19291075596736332"/>
          <c:w val="0.69033214034748769"/>
          <c:h val="0.64055432487648944"/>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BDF5-4345-AD19-67FBDC6A518C}"/>
              </c:ext>
            </c:extLst>
          </c:dPt>
          <c:cat>
            <c:strRef>
              <c:f>Sheet1!$A$18:$A$19</c:f>
              <c:strCache>
                <c:ptCount val="2"/>
                <c:pt idx="0">
                  <c:v>従来</c:v>
                </c:pt>
                <c:pt idx="1">
                  <c:v>VCRecovery</c:v>
                </c:pt>
              </c:strCache>
            </c:strRef>
          </c:cat>
          <c:val>
            <c:numRef>
              <c:f>Sheet1!$B$18:$B$19</c:f>
              <c:numCache>
                <c:formatCode>0.000</c:formatCode>
                <c:ptCount val="2"/>
                <c:pt idx="0">
                  <c:v>1.911</c:v>
                </c:pt>
                <c:pt idx="1">
                  <c:v>1.8979999999999999</c:v>
                </c:pt>
              </c:numCache>
            </c:numRef>
          </c:val>
          <c:extLst>
            <c:ext xmlns:c16="http://schemas.microsoft.com/office/drawing/2014/chart" uri="{C3380CC4-5D6E-409C-BE32-E72D297353CC}">
              <c16:uniqueId val="{00000002-BDF5-4345-AD19-67FBDC6A518C}"/>
            </c:ext>
          </c:extLst>
        </c:ser>
        <c:dLbls>
          <c:showLegendKey val="0"/>
          <c:showVal val="0"/>
          <c:showCatName val="0"/>
          <c:showSerName val="0"/>
          <c:showPercent val="0"/>
          <c:showBubbleSize val="0"/>
        </c:dLbls>
        <c:gapWidth val="219"/>
        <c:overlap val="-27"/>
        <c:axId val="379283936"/>
        <c:axId val="379284720"/>
      </c:barChart>
      <c:catAx>
        <c:axId val="37928393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300" b="0" i="0" u="none" strike="noStrike" kern="1200" baseline="0">
                <a:solidFill>
                  <a:sysClr val="windowText" lastClr="000000"/>
                </a:solidFill>
                <a:latin typeface="+mn-lt"/>
                <a:ea typeface="+mn-ea"/>
                <a:cs typeface="+mn-cs"/>
              </a:defRPr>
            </a:pPr>
            <a:endParaRPr lang="ja-JP"/>
          </a:p>
        </c:txPr>
        <c:crossAx val="379284720"/>
        <c:crosses val="autoZero"/>
        <c:auto val="1"/>
        <c:lblAlgn val="ctr"/>
        <c:lblOffset val="0"/>
        <c:noMultiLvlLbl val="0"/>
      </c:catAx>
      <c:valAx>
        <c:axId val="379284720"/>
        <c:scaling>
          <c:orientation val="minMax"/>
          <c:max val="2"/>
          <c:min val="0"/>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r>
                  <a:rPr lang="ja-JP" altLang="en-US" sz="1400" dirty="0">
                    <a:solidFill>
                      <a:sysClr val="windowText" lastClr="000000"/>
                    </a:solidFill>
                  </a:rPr>
                  <a:t>復旧時間 </a:t>
                </a:r>
                <a:r>
                  <a:rPr lang="en-US" altLang="ja-JP" sz="1400" dirty="0">
                    <a:solidFill>
                      <a:sysClr val="windowText" lastClr="000000"/>
                    </a:solidFill>
                  </a:rPr>
                  <a:t>(sec)</a:t>
                </a:r>
                <a:endParaRPr lang="ja-JP" altLang="en-US" sz="1400" dirty="0">
                  <a:solidFill>
                    <a:sysClr val="windowText" lastClr="000000"/>
                  </a:solidFill>
                </a:endParaRPr>
              </a:p>
            </c:rich>
          </c:tx>
          <c:layout>
            <c:manualLayout>
              <c:xMode val="edge"/>
              <c:yMode val="edge"/>
              <c:x val="7.9137703888665558E-3"/>
              <c:y val="0.25873450487273458"/>
            </c:manualLayout>
          </c:layout>
          <c:overlay val="0"/>
          <c:spPr>
            <a:noFill/>
            <a:ln>
              <a:noFill/>
            </a:ln>
            <a:effectLst/>
          </c:spPr>
          <c:txPr>
            <a:bodyPr rot="-54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ja-JP"/>
            </a:p>
          </c:txPr>
        </c:title>
        <c:numFmt formatCode="#,##0.0_);[Red]\(#,##0.0\)" sourceLinked="0"/>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ysClr val="windowText" lastClr="000000"/>
                </a:solidFill>
                <a:latin typeface="+mn-lt"/>
                <a:ea typeface="+mn-ea"/>
                <a:cs typeface="+mn-cs"/>
              </a:defRPr>
            </a:pPr>
            <a:endParaRPr lang="ja-JP"/>
          </a:p>
        </c:txPr>
        <c:crossAx val="379283936"/>
        <c:crosses val="autoZero"/>
        <c:crossBetween val="between"/>
        <c:majorUnit val="0.5"/>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solidFill>
                  <a:schemeClr val="tx1"/>
                </a:solidFill>
              </a:rPr>
              <a:t>生成時間</a:t>
            </a:r>
          </a:p>
        </c:rich>
      </c:tx>
      <c:layout>
        <c:manualLayout>
          <c:xMode val="edge"/>
          <c:yMode val="edge"/>
          <c:x val="0.12489954454672003"/>
          <c:y val="5.7583444986272925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6.5799608840576909E-2"/>
          <c:y val="0.14603922239927475"/>
          <c:w val="0.23109896106192199"/>
          <c:h val="0.65376706301881204"/>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A0D2-4AB6-AC4C-D7C2D965F5E3}"/>
              </c:ext>
            </c:extLst>
          </c:dPt>
          <c:cat>
            <c:strRef>
              <c:f>net!$A$1:$B$1</c:f>
              <c:strCache>
                <c:ptCount val="2"/>
                <c:pt idx="0">
                  <c:v>最適化前</c:v>
                </c:pt>
                <c:pt idx="1">
                  <c:v>最適化後</c:v>
                </c:pt>
              </c:strCache>
            </c:strRef>
          </c:cat>
          <c:val>
            <c:numRef>
              <c:f>net!$A$15:$B$15</c:f>
              <c:numCache>
                <c:formatCode>General</c:formatCode>
                <c:ptCount val="2"/>
                <c:pt idx="0">
                  <c:v>84.392499999999998</c:v>
                </c:pt>
                <c:pt idx="1">
                  <c:v>42.618400000000001</c:v>
                </c:pt>
              </c:numCache>
            </c:numRef>
          </c:val>
          <c:extLst>
            <c:ext xmlns:c16="http://schemas.microsoft.com/office/drawing/2014/chart" uri="{C3380CC4-5D6E-409C-BE32-E72D297353CC}">
              <c16:uniqueId val="{00000002-A0D2-4AB6-AC4C-D7C2D965F5E3}"/>
            </c:ext>
          </c:extLst>
        </c:ser>
        <c:dLbls>
          <c:showLegendKey val="0"/>
          <c:showVal val="0"/>
          <c:showCatName val="0"/>
          <c:showSerName val="0"/>
          <c:showPercent val="0"/>
          <c:showBubbleSize val="0"/>
        </c:dLbls>
        <c:gapWidth val="219"/>
        <c:overlap val="-27"/>
        <c:axId val="379285504"/>
        <c:axId val="254151248"/>
      </c:barChart>
      <c:catAx>
        <c:axId val="379285504"/>
        <c:scaling>
          <c:orientation val="minMax"/>
        </c:scaling>
        <c:delete val="1"/>
        <c:axPos val="b"/>
        <c:numFmt formatCode="General" sourceLinked="1"/>
        <c:majorTickMark val="none"/>
        <c:minorTickMark val="none"/>
        <c:tickLblPos val="nextTo"/>
        <c:crossAx val="254151248"/>
        <c:crosses val="autoZero"/>
        <c:auto val="1"/>
        <c:lblAlgn val="ctr"/>
        <c:lblOffset val="100"/>
        <c:noMultiLvlLbl val="0"/>
      </c:catAx>
      <c:valAx>
        <c:axId val="254151248"/>
        <c:scaling>
          <c:orientation val="minMax"/>
          <c:max val="90"/>
        </c:scaling>
        <c:delete val="0"/>
        <c:axPos val="l"/>
        <c:majorGridlines>
          <c:spPr>
            <a:ln w="9525" cap="flat" cmpd="sng" algn="ctr">
              <a:solidFill>
                <a:sysClr val="windowText" lastClr="000000"/>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ja-JP" altLang="en-US" sz="1100">
                    <a:solidFill>
                      <a:sysClr val="windowText" lastClr="000000"/>
                    </a:solidFill>
                  </a:rPr>
                  <a:t>生成時間</a:t>
                </a:r>
                <a:r>
                  <a:rPr lang="en-US" altLang="ja-JP" sz="1100">
                    <a:solidFill>
                      <a:sysClr val="windowText" lastClr="000000"/>
                    </a:solidFill>
                  </a:rPr>
                  <a:t>(sec)</a:t>
                </a:r>
                <a:endParaRPr lang="ja-JP" altLang="en-US" sz="1100">
                  <a:solidFill>
                    <a:sysClr val="windowText" lastClr="000000"/>
                  </a:solidFill>
                </a:endParaRP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ja-JP"/>
          </a:p>
        </c:txPr>
        <c:crossAx val="379285504"/>
        <c:crosses val="autoZero"/>
        <c:crossBetween val="between"/>
        <c:majorUnit val="15"/>
      </c:valAx>
      <c:spPr>
        <a:noFill/>
        <a:ln>
          <a:noFill/>
        </a:ln>
        <a:effectLst/>
      </c:spPr>
    </c:plotArea>
    <c:legend>
      <c:legendPos val="b"/>
      <c:layout>
        <c:manualLayout>
          <c:xMode val="edge"/>
          <c:yMode val="edge"/>
          <c:x val="0.22050662801855986"/>
          <c:y val="0.88010924170119409"/>
          <c:w val="0.45528582956530461"/>
          <c:h val="0.11434476026585488"/>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solidFill>
                  <a:schemeClr val="tx1"/>
                </a:solidFill>
              </a:rPr>
              <a:t>差分なし</a:t>
            </a:r>
          </a:p>
        </c:rich>
      </c:tx>
      <c:layout>
        <c:manualLayout>
          <c:xMode val="edge"/>
          <c:yMode val="edge"/>
          <c:x val="0.43153767641208218"/>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224704364088439"/>
          <c:y val="0.16167932341790606"/>
          <c:w val="0.69754772652224206"/>
          <c:h val="0.69017252843394583"/>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BF22-4C53-87D6-6658836D7AC2}"/>
              </c:ext>
            </c:extLst>
          </c:dPt>
          <c:cat>
            <c:strRef>
              <c:f>net!$A$1:$B$1</c:f>
              <c:strCache>
                <c:ptCount val="2"/>
                <c:pt idx="0">
                  <c:v>最適化前</c:v>
                </c:pt>
                <c:pt idx="1">
                  <c:v>最適化後</c:v>
                </c:pt>
              </c:strCache>
            </c:strRef>
          </c:cat>
          <c:val>
            <c:numRef>
              <c:f>net!$A$27:$B$27</c:f>
              <c:numCache>
                <c:formatCode>General</c:formatCode>
                <c:ptCount val="2"/>
                <c:pt idx="0">
                  <c:v>17.275799999999997</c:v>
                </c:pt>
                <c:pt idx="1">
                  <c:v>0.70729999999999993</c:v>
                </c:pt>
              </c:numCache>
            </c:numRef>
          </c:val>
          <c:extLst>
            <c:ext xmlns:c16="http://schemas.microsoft.com/office/drawing/2014/chart" uri="{C3380CC4-5D6E-409C-BE32-E72D297353CC}">
              <c16:uniqueId val="{00000002-BF22-4C53-87D6-6658836D7AC2}"/>
            </c:ext>
          </c:extLst>
        </c:ser>
        <c:dLbls>
          <c:showLegendKey val="0"/>
          <c:showVal val="0"/>
          <c:showCatName val="0"/>
          <c:showSerName val="0"/>
          <c:showPercent val="0"/>
          <c:showBubbleSize val="0"/>
        </c:dLbls>
        <c:gapWidth val="219"/>
        <c:overlap val="-27"/>
        <c:axId val="308896368"/>
        <c:axId val="308896760"/>
      </c:barChart>
      <c:catAx>
        <c:axId val="308896368"/>
        <c:scaling>
          <c:orientation val="minMax"/>
        </c:scaling>
        <c:delete val="1"/>
        <c:axPos val="b"/>
        <c:numFmt formatCode="General" sourceLinked="1"/>
        <c:majorTickMark val="none"/>
        <c:minorTickMark val="none"/>
        <c:tickLblPos val="nextTo"/>
        <c:crossAx val="308896760"/>
        <c:crosses val="autoZero"/>
        <c:auto val="1"/>
        <c:lblAlgn val="ctr"/>
        <c:lblOffset val="100"/>
        <c:noMultiLvlLbl val="0"/>
      </c:catAx>
      <c:valAx>
        <c:axId val="308896760"/>
        <c:scaling>
          <c:orientation val="minMax"/>
        </c:scaling>
        <c:delete val="0"/>
        <c:axPos val="l"/>
        <c:majorGridlines>
          <c:spPr>
            <a:ln w="9525" cap="flat" cmpd="sng" algn="ctr">
              <a:solidFill>
                <a:sysClr val="windowText" lastClr="000000"/>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1100">
                    <a:solidFill>
                      <a:sysClr val="windowText" lastClr="000000"/>
                    </a:solidFill>
                  </a:rPr>
                  <a:t>同期時間</a:t>
                </a:r>
                <a:r>
                  <a:rPr lang="en-US" altLang="ja-JP" sz="1100">
                    <a:solidFill>
                      <a:sysClr val="windowText" lastClr="000000"/>
                    </a:solidFill>
                  </a:rPr>
                  <a:t>(sec)</a:t>
                </a:r>
                <a:endParaRPr lang="ja-JP" altLang="en-US" sz="1100">
                  <a:solidFill>
                    <a:sysClr val="windowText" lastClr="000000"/>
                  </a:solidFill>
                </a:endParaRPr>
              </a:p>
            </c:rich>
          </c:tx>
          <c:layout>
            <c:manualLayout>
              <c:xMode val="edge"/>
              <c:yMode val="edge"/>
              <c:x val="7.8172127390711155E-3"/>
              <c:y val="0.29018745990084571"/>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ysClr val="windowText" lastClr="000000"/>
                </a:solidFill>
                <a:latin typeface="+mn-lt"/>
                <a:ea typeface="+mn-ea"/>
                <a:cs typeface="+mn-cs"/>
              </a:defRPr>
            </a:pPr>
            <a:endParaRPr lang="ja-JP"/>
          </a:p>
        </c:txPr>
        <c:crossAx val="308896368"/>
        <c:crosses val="autoZero"/>
        <c:crossBetween val="between"/>
        <c:majorUnit val="4"/>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400" dirty="0">
                <a:solidFill>
                  <a:schemeClr val="tx1"/>
                </a:solidFill>
              </a:rPr>
              <a:t>差分あり</a:t>
            </a:r>
          </a:p>
        </c:rich>
      </c:tx>
      <c:layout>
        <c:manualLayout>
          <c:xMode val="edge"/>
          <c:yMode val="edge"/>
          <c:x val="0.41751092125458933"/>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19430147480990273"/>
          <c:y val="0.16192615923009623"/>
          <c:w val="0.70960807241101187"/>
          <c:h val="0.68992569262175563"/>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1856-46F5-8A61-0E34AEED31DD}"/>
              </c:ext>
            </c:extLst>
          </c:dPt>
          <c:cat>
            <c:strRef>
              <c:f>net!$A$1:$B$1</c:f>
              <c:strCache>
                <c:ptCount val="2"/>
                <c:pt idx="0">
                  <c:v>最適化前</c:v>
                </c:pt>
                <c:pt idx="1">
                  <c:v>最適化後</c:v>
                </c:pt>
              </c:strCache>
            </c:strRef>
          </c:cat>
          <c:val>
            <c:numRef>
              <c:f>net!$D$22:$E$22</c:f>
              <c:numCache>
                <c:formatCode>General</c:formatCode>
                <c:ptCount val="2"/>
                <c:pt idx="0">
                  <c:v>34.691200000000002</c:v>
                </c:pt>
                <c:pt idx="1">
                  <c:v>17.369799999999998</c:v>
                </c:pt>
              </c:numCache>
            </c:numRef>
          </c:val>
          <c:extLst>
            <c:ext xmlns:c16="http://schemas.microsoft.com/office/drawing/2014/chart" uri="{C3380CC4-5D6E-409C-BE32-E72D297353CC}">
              <c16:uniqueId val="{00000002-1856-46F5-8A61-0E34AEED31DD}"/>
            </c:ext>
          </c:extLst>
        </c:ser>
        <c:dLbls>
          <c:showLegendKey val="0"/>
          <c:showVal val="0"/>
          <c:showCatName val="0"/>
          <c:showSerName val="0"/>
          <c:showPercent val="0"/>
          <c:showBubbleSize val="0"/>
        </c:dLbls>
        <c:gapWidth val="219"/>
        <c:overlap val="-27"/>
        <c:axId val="382984720"/>
        <c:axId val="382987072"/>
      </c:barChart>
      <c:catAx>
        <c:axId val="382984720"/>
        <c:scaling>
          <c:orientation val="minMax"/>
        </c:scaling>
        <c:delete val="1"/>
        <c:axPos val="b"/>
        <c:numFmt formatCode="General" sourceLinked="1"/>
        <c:majorTickMark val="none"/>
        <c:minorTickMark val="none"/>
        <c:tickLblPos val="nextTo"/>
        <c:crossAx val="382987072"/>
        <c:crosses val="autoZero"/>
        <c:auto val="1"/>
        <c:lblAlgn val="ctr"/>
        <c:lblOffset val="100"/>
        <c:noMultiLvlLbl val="0"/>
      </c:catAx>
      <c:valAx>
        <c:axId val="382987072"/>
        <c:scaling>
          <c:orientation val="minMax"/>
        </c:scaling>
        <c:delete val="0"/>
        <c:axPos val="l"/>
        <c:majorGridlines>
          <c:spPr>
            <a:ln w="9525" cap="flat" cmpd="sng" algn="ctr">
              <a:solidFill>
                <a:sysClr val="windowText" lastClr="000000"/>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ja-JP" altLang="en-US" sz="1100">
                    <a:solidFill>
                      <a:sysClr val="windowText" lastClr="000000"/>
                    </a:solidFill>
                  </a:rPr>
                  <a:t>同期時間</a:t>
                </a:r>
                <a:r>
                  <a:rPr lang="en-US" altLang="ja-JP" sz="1100">
                    <a:solidFill>
                      <a:sysClr val="windowText" lastClr="000000"/>
                    </a:solidFill>
                  </a:rPr>
                  <a:t>(sec)</a:t>
                </a:r>
                <a:endParaRPr lang="ja-JP" altLang="en-US" sz="1100">
                  <a:solidFill>
                    <a:sysClr val="windowText" lastClr="000000"/>
                  </a:solidFill>
                </a:endParaRPr>
              </a:p>
            </c:rich>
          </c:tx>
          <c:layout>
            <c:manualLayout>
              <c:xMode val="edge"/>
              <c:yMode val="edge"/>
              <c:x val="2.5331193891209936E-3"/>
              <c:y val="0.28746013414989791"/>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ja-JP"/>
          </a:p>
        </c:txPr>
        <c:crossAx val="382984720"/>
        <c:crosses val="autoZero"/>
        <c:crossBetween val="between"/>
        <c:majorUnit val="8"/>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100" dirty="0">
                <a:solidFill>
                  <a:schemeClr val="tx1"/>
                </a:solidFill>
              </a:rPr>
              <a:t>リクエスト処理性能</a:t>
            </a:r>
          </a:p>
        </c:rich>
      </c:tx>
      <c:layout>
        <c:manualLayout>
          <c:xMode val="edge"/>
          <c:yMode val="edge"/>
          <c:x val="0.51954422419530799"/>
          <c:y val="1.961857322767624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46175975924004475"/>
          <c:y val="0.12224456559728708"/>
          <c:w val="0.28303204642457502"/>
          <c:h val="0.71045612024177185"/>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F05B-4C55-8857-0B0DF7BAAAEE}"/>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F05B-4C55-8857-0B0DF7BAAAEE}"/>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F05B-4C55-8857-0B0DF7BAAAEE}"/>
              </c:ext>
            </c:extLst>
          </c:dPt>
          <c:dPt>
            <c:idx val="4"/>
            <c:invertIfNegative val="0"/>
            <c:bubble3D val="0"/>
            <c:spPr>
              <a:solidFill>
                <a:schemeClr val="accent6"/>
              </a:solidFill>
              <a:ln>
                <a:noFill/>
              </a:ln>
              <a:effectLst/>
            </c:spPr>
            <c:extLst>
              <c:ext xmlns:c16="http://schemas.microsoft.com/office/drawing/2014/chart" uri="{C3380CC4-5D6E-409C-BE32-E72D297353CC}">
                <c16:uniqueId val="{00000007-F05B-4C55-8857-0B0DF7BAAAEE}"/>
              </c:ext>
            </c:extLst>
          </c:dPt>
          <c:cat>
            <c:strRef>
              <c:f>Sheet1!$B$38:$B$42</c:f>
              <c:strCache>
                <c:ptCount val="5"/>
                <c:pt idx="0">
                  <c:v>VM</c:v>
                </c:pt>
                <c:pt idx="1">
                  <c:v>コンテナ(dir)</c:v>
                </c:pt>
                <c:pt idx="2">
                  <c:v>コンテナ(lvm)</c:v>
                </c:pt>
                <c:pt idx="3">
                  <c:v>コンテナ(btrfs)</c:v>
                </c:pt>
                <c:pt idx="4">
                  <c:v>コンテナ(zfs)</c:v>
                </c:pt>
              </c:strCache>
            </c:strRef>
          </c:cat>
          <c:val>
            <c:numRef>
              <c:f>Sheet1!$B$12:$F$12</c:f>
              <c:numCache>
                <c:formatCode>0.0</c:formatCode>
                <c:ptCount val="5"/>
                <c:pt idx="0">
                  <c:v>14997.849999999997</c:v>
                </c:pt>
                <c:pt idx="1">
                  <c:v>7847.43</c:v>
                </c:pt>
                <c:pt idx="2">
                  <c:v>7938.58</c:v>
                </c:pt>
                <c:pt idx="3">
                  <c:v>7917.4800000000005</c:v>
                </c:pt>
                <c:pt idx="4">
                  <c:v>7905.8499999999985</c:v>
                </c:pt>
              </c:numCache>
            </c:numRef>
          </c:val>
          <c:extLst>
            <c:ext xmlns:c16="http://schemas.microsoft.com/office/drawing/2014/chart" uri="{C3380CC4-5D6E-409C-BE32-E72D297353CC}">
              <c16:uniqueId val="{00000008-F05B-4C55-8857-0B0DF7BAAAEE}"/>
            </c:ext>
          </c:extLst>
        </c:ser>
        <c:dLbls>
          <c:showLegendKey val="0"/>
          <c:showVal val="0"/>
          <c:showCatName val="0"/>
          <c:showSerName val="0"/>
          <c:showPercent val="0"/>
          <c:showBubbleSize val="0"/>
        </c:dLbls>
        <c:gapWidth val="219"/>
        <c:overlap val="-27"/>
        <c:axId val="382990992"/>
        <c:axId val="382989032"/>
      </c:barChart>
      <c:catAx>
        <c:axId val="382990992"/>
        <c:scaling>
          <c:orientation val="minMax"/>
        </c:scaling>
        <c:delete val="1"/>
        <c:axPos val="b"/>
        <c:numFmt formatCode="General" sourceLinked="1"/>
        <c:majorTickMark val="none"/>
        <c:minorTickMark val="none"/>
        <c:tickLblPos val="nextTo"/>
        <c:crossAx val="382989032"/>
        <c:crosses val="autoZero"/>
        <c:auto val="1"/>
        <c:lblAlgn val="ctr"/>
        <c:lblOffset val="0"/>
        <c:noMultiLvlLbl val="0"/>
      </c:catAx>
      <c:valAx>
        <c:axId val="382989032"/>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en-US" altLang="ja-JP" sz="1100">
                    <a:solidFill>
                      <a:schemeClr val="tx1"/>
                    </a:solidFill>
                  </a:rPr>
                  <a:t>Request rate(req/s)</a:t>
                </a:r>
                <a:endParaRPr lang="ja-JP" altLang="en-US" sz="1100">
                  <a:solidFill>
                    <a:schemeClr val="tx1"/>
                  </a:solidFill>
                </a:endParaRPr>
              </a:p>
            </c:rich>
          </c:tx>
          <c:layout>
            <c:manualLayout>
              <c:xMode val="edge"/>
              <c:yMode val="edge"/>
              <c:x val="0.35323649236424431"/>
              <c:y val="0.20435408744090774"/>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ja-JP"/>
          </a:p>
        </c:txPr>
        <c:crossAx val="382990992"/>
        <c:crosses val="autoZero"/>
        <c:crossBetween val="between"/>
        <c:majorUnit val="4000"/>
      </c:valAx>
      <c:spPr>
        <a:noFill/>
        <a:ln>
          <a:noFill/>
        </a:ln>
        <a:effectLst/>
      </c:spPr>
    </c:plotArea>
    <c:legend>
      <c:legendPos val="b"/>
      <c:layout>
        <c:manualLayout>
          <c:xMode val="edge"/>
          <c:yMode val="edge"/>
          <c:x val="0.2930283074638767"/>
          <c:y val="0.91495464363518264"/>
          <c:w val="0.62952909310131799"/>
          <c:h val="8.5045238095238104E-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sz="1100" dirty="0">
                <a:solidFill>
                  <a:schemeClr val="tx1"/>
                </a:solidFill>
              </a:rPr>
              <a:t>リクエスト処理エラー数</a:t>
            </a:r>
          </a:p>
        </c:rich>
      </c:tx>
      <c:layout>
        <c:manualLayout>
          <c:xMode val="edge"/>
          <c:yMode val="edge"/>
          <c:x val="0.29809319753847352"/>
          <c:y val="0"/>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4479088551162359"/>
          <c:y val="0.13722983839948763"/>
          <c:w val="0.71369959615000933"/>
          <c:h val="0.82328466056378591"/>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BFE-44EC-9DB3-CB0075502B04}"/>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3-6BFE-44EC-9DB3-CB0075502B04}"/>
              </c:ext>
            </c:extLst>
          </c:dPt>
          <c:dPt>
            <c:idx val="3"/>
            <c:invertIfNegative val="0"/>
            <c:bubble3D val="0"/>
            <c:spPr>
              <a:solidFill>
                <a:schemeClr val="accent4"/>
              </a:solidFill>
              <a:ln>
                <a:noFill/>
              </a:ln>
              <a:effectLst/>
            </c:spPr>
            <c:extLst>
              <c:ext xmlns:c16="http://schemas.microsoft.com/office/drawing/2014/chart" uri="{C3380CC4-5D6E-409C-BE32-E72D297353CC}">
                <c16:uniqueId val="{00000005-6BFE-44EC-9DB3-CB0075502B04}"/>
              </c:ext>
            </c:extLst>
          </c:dPt>
          <c:dPt>
            <c:idx val="4"/>
            <c:invertIfNegative val="0"/>
            <c:bubble3D val="0"/>
            <c:spPr>
              <a:solidFill>
                <a:schemeClr val="accent6"/>
              </a:solidFill>
              <a:ln>
                <a:noFill/>
              </a:ln>
              <a:effectLst/>
            </c:spPr>
            <c:extLst>
              <c:ext xmlns:c16="http://schemas.microsoft.com/office/drawing/2014/chart" uri="{C3380CC4-5D6E-409C-BE32-E72D297353CC}">
                <c16:uniqueId val="{00000007-6BFE-44EC-9DB3-CB0075502B04}"/>
              </c:ext>
            </c:extLst>
          </c:dPt>
          <c:cat>
            <c:strRef>
              <c:f>Sheet1!$B$1:$F$1</c:f>
              <c:strCache>
                <c:ptCount val="5"/>
                <c:pt idx="0">
                  <c:v>VM</c:v>
                </c:pt>
                <c:pt idx="1">
                  <c:v>dir</c:v>
                </c:pt>
                <c:pt idx="2">
                  <c:v>lvm</c:v>
                </c:pt>
                <c:pt idx="3">
                  <c:v>btrfs</c:v>
                </c:pt>
                <c:pt idx="4">
                  <c:v>zfs</c:v>
                </c:pt>
              </c:strCache>
            </c:strRef>
          </c:cat>
          <c:val>
            <c:numRef>
              <c:f>Sheet1!$I$12:$M$12</c:f>
              <c:numCache>
                <c:formatCode>0.0</c:formatCode>
                <c:ptCount val="5"/>
                <c:pt idx="0">
                  <c:v>1.1000000000000001</c:v>
                </c:pt>
                <c:pt idx="1">
                  <c:v>4010.1</c:v>
                </c:pt>
                <c:pt idx="2">
                  <c:v>3893.3</c:v>
                </c:pt>
                <c:pt idx="3">
                  <c:v>3918.8</c:v>
                </c:pt>
                <c:pt idx="4">
                  <c:v>3953.9</c:v>
                </c:pt>
              </c:numCache>
            </c:numRef>
          </c:val>
          <c:extLst>
            <c:ext xmlns:c16="http://schemas.microsoft.com/office/drawing/2014/chart" uri="{C3380CC4-5D6E-409C-BE32-E72D297353CC}">
              <c16:uniqueId val="{00000008-6BFE-44EC-9DB3-CB0075502B04}"/>
            </c:ext>
          </c:extLst>
        </c:ser>
        <c:dLbls>
          <c:showLegendKey val="0"/>
          <c:showVal val="0"/>
          <c:showCatName val="0"/>
          <c:showSerName val="0"/>
          <c:showPercent val="0"/>
          <c:showBubbleSize val="0"/>
        </c:dLbls>
        <c:gapWidth val="219"/>
        <c:overlap val="-27"/>
        <c:axId val="382990208"/>
        <c:axId val="382991384"/>
      </c:barChart>
      <c:catAx>
        <c:axId val="382990208"/>
        <c:scaling>
          <c:orientation val="minMax"/>
        </c:scaling>
        <c:delete val="1"/>
        <c:axPos val="b"/>
        <c:numFmt formatCode="General" sourceLinked="1"/>
        <c:majorTickMark val="none"/>
        <c:minorTickMark val="none"/>
        <c:tickLblPos val="nextTo"/>
        <c:crossAx val="382991384"/>
        <c:crosses val="autoZero"/>
        <c:auto val="1"/>
        <c:lblAlgn val="ctr"/>
        <c:lblOffset val="0"/>
        <c:noMultiLvlLbl val="0"/>
      </c:catAx>
      <c:valAx>
        <c:axId val="382991384"/>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ja-JP" altLang="en-US" sz="1100">
                    <a:solidFill>
                      <a:schemeClr val="tx1"/>
                    </a:solidFill>
                  </a:rPr>
                  <a:t>エラー数</a:t>
                </a:r>
              </a:p>
            </c:rich>
          </c:tx>
          <c:layout>
            <c:manualLayout>
              <c:xMode val="edge"/>
              <c:yMode val="edge"/>
              <c:x val="3.1785127037309677E-3"/>
              <c:y val="0.35540158730158727"/>
            </c:manualLayout>
          </c:layout>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ja-JP"/>
            </a:p>
          </c:txPr>
        </c:title>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1050" b="0" i="0" u="none" strike="noStrike" kern="1200" baseline="0">
                <a:solidFill>
                  <a:schemeClr val="tx1"/>
                </a:solidFill>
                <a:latin typeface="+mn-lt"/>
                <a:ea typeface="+mn-ea"/>
                <a:cs typeface="+mn-cs"/>
              </a:defRPr>
            </a:pPr>
            <a:endParaRPr lang="ja-JP"/>
          </a:p>
        </c:txPr>
        <c:crossAx val="382990208"/>
        <c:crosses val="autoZero"/>
        <c:crossBetween val="between"/>
        <c:majorUnit val="900"/>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ja-JP"/>
    </a:p>
  </c:txPr>
  <c:externalData r:id="rId4">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ltLang="ja-JP" sz="1100" dirty="0" err="1">
                <a:solidFill>
                  <a:schemeClr val="tx1"/>
                </a:solidFill>
              </a:rPr>
              <a:t>UnixBench</a:t>
            </a:r>
            <a:r>
              <a:rPr lang="ja-JP" altLang="en-US" sz="1100" dirty="0">
                <a:solidFill>
                  <a:schemeClr val="tx1"/>
                </a:solidFill>
              </a:rPr>
              <a:t> </a:t>
            </a:r>
            <a:r>
              <a:rPr lang="en-US" altLang="ja-JP" sz="1100" dirty="0">
                <a:solidFill>
                  <a:schemeClr val="tx1"/>
                </a:solidFill>
              </a:rPr>
              <a:t>Total</a:t>
            </a:r>
            <a:r>
              <a:rPr lang="ja-JP" altLang="en-US" sz="1100" dirty="0">
                <a:solidFill>
                  <a:schemeClr val="tx1"/>
                </a:solidFill>
              </a:rPr>
              <a:t> スコア</a:t>
            </a:r>
          </a:p>
        </c:rich>
      </c:tx>
      <c:layout>
        <c:manualLayout>
          <c:xMode val="edge"/>
          <c:yMode val="edge"/>
          <c:x val="0.32367362972026636"/>
          <c:y val="5.6800800041504835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25715739150000261"/>
          <c:y val="0.13943746634440782"/>
          <c:w val="0.69957843914119588"/>
          <c:h val="0.8063262673734416"/>
        </c:manualLayout>
      </c:layout>
      <c:barChart>
        <c:barDir val="col"/>
        <c:grouping val="clustered"/>
        <c:varyColors val="0"/>
        <c:ser>
          <c:idx val="0"/>
          <c:order val="0"/>
          <c:tx>
            <c:strRef>
              <c:f>Sheet1!$A$39</c:f>
              <c:strCache>
                <c:ptCount val="1"/>
                <c:pt idx="0">
                  <c:v>VM</c:v>
                </c:pt>
              </c:strCache>
            </c:strRef>
          </c:tx>
          <c:spPr>
            <a:solidFill>
              <a:schemeClr val="accent1"/>
            </a:solidFill>
            <a:ln>
              <a:noFill/>
            </a:ln>
            <a:effectLst/>
          </c:spPr>
          <c:invertIfNegative val="0"/>
          <c:cat>
            <c:strRef>
              <c:f>Sheet1!$A$37</c:f>
              <c:strCache>
                <c:ptCount val="1"/>
                <c:pt idx="0">
                  <c:v>Index</c:v>
                </c:pt>
              </c:strCache>
            </c:strRef>
          </c:cat>
          <c:val>
            <c:numRef>
              <c:f>Sheet1!$A$41</c:f>
              <c:numCache>
                <c:formatCode>General</c:formatCode>
                <c:ptCount val="1"/>
                <c:pt idx="0">
                  <c:v>1</c:v>
                </c:pt>
              </c:numCache>
            </c:numRef>
          </c:val>
          <c:extLst>
            <c:ext xmlns:c16="http://schemas.microsoft.com/office/drawing/2014/chart" uri="{C3380CC4-5D6E-409C-BE32-E72D297353CC}">
              <c16:uniqueId val="{00000000-A61F-4F20-B349-E53D5B8B42DA}"/>
            </c:ext>
          </c:extLst>
        </c:ser>
        <c:ser>
          <c:idx val="1"/>
          <c:order val="1"/>
          <c:tx>
            <c:strRef>
              <c:f>Sheet1!$F$39</c:f>
              <c:strCache>
                <c:ptCount val="1"/>
                <c:pt idx="0">
                  <c:v>dir</c:v>
                </c:pt>
              </c:strCache>
            </c:strRef>
          </c:tx>
          <c:spPr>
            <a:solidFill>
              <a:schemeClr val="accent2"/>
            </a:solidFill>
            <a:ln>
              <a:noFill/>
            </a:ln>
            <a:effectLst/>
          </c:spPr>
          <c:invertIfNegative val="0"/>
          <c:cat>
            <c:strRef>
              <c:f>Sheet1!$A$37</c:f>
              <c:strCache>
                <c:ptCount val="1"/>
                <c:pt idx="0">
                  <c:v>Index</c:v>
                </c:pt>
              </c:strCache>
            </c:strRef>
          </c:cat>
          <c:val>
            <c:numRef>
              <c:f>Sheet1!$F$41</c:f>
              <c:numCache>
                <c:formatCode>General</c:formatCode>
                <c:ptCount val="1"/>
                <c:pt idx="0">
                  <c:v>0.92371173767469328</c:v>
                </c:pt>
              </c:numCache>
            </c:numRef>
          </c:val>
          <c:extLst>
            <c:ext xmlns:c16="http://schemas.microsoft.com/office/drawing/2014/chart" uri="{C3380CC4-5D6E-409C-BE32-E72D297353CC}">
              <c16:uniqueId val="{00000001-A61F-4F20-B349-E53D5B8B42DA}"/>
            </c:ext>
          </c:extLst>
        </c:ser>
        <c:ser>
          <c:idx val="2"/>
          <c:order val="2"/>
          <c:tx>
            <c:strRef>
              <c:f>Sheet1!$G$39</c:f>
              <c:strCache>
                <c:ptCount val="1"/>
                <c:pt idx="0">
                  <c:v>lvm</c:v>
                </c:pt>
              </c:strCache>
            </c:strRef>
          </c:tx>
          <c:spPr>
            <a:solidFill>
              <a:schemeClr val="accent3"/>
            </a:solidFill>
            <a:ln>
              <a:noFill/>
            </a:ln>
            <a:effectLst/>
          </c:spPr>
          <c:invertIfNegative val="0"/>
          <c:cat>
            <c:strRef>
              <c:f>Sheet1!$A$37</c:f>
              <c:strCache>
                <c:ptCount val="1"/>
                <c:pt idx="0">
                  <c:v>Index</c:v>
                </c:pt>
              </c:strCache>
            </c:strRef>
          </c:cat>
          <c:val>
            <c:numRef>
              <c:f>Sheet1!$G$41</c:f>
              <c:numCache>
                <c:formatCode>General</c:formatCode>
                <c:ptCount val="1"/>
                <c:pt idx="0">
                  <c:v>0.92507765633486472</c:v>
                </c:pt>
              </c:numCache>
            </c:numRef>
          </c:val>
          <c:extLst>
            <c:ext xmlns:c16="http://schemas.microsoft.com/office/drawing/2014/chart" uri="{C3380CC4-5D6E-409C-BE32-E72D297353CC}">
              <c16:uniqueId val="{00000002-A61F-4F20-B349-E53D5B8B42DA}"/>
            </c:ext>
          </c:extLst>
        </c:ser>
        <c:ser>
          <c:idx val="3"/>
          <c:order val="3"/>
          <c:tx>
            <c:strRef>
              <c:f>Sheet1!$H$39</c:f>
              <c:strCache>
                <c:ptCount val="1"/>
                <c:pt idx="0">
                  <c:v>btrfs</c:v>
                </c:pt>
              </c:strCache>
            </c:strRef>
          </c:tx>
          <c:spPr>
            <a:solidFill>
              <a:schemeClr val="accent4"/>
            </a:solidFill>
            <a:ln>
              <a:noFill/>
            </a:ln>
            <a:effectLst/>
          </c:spPr>
          <c:invertIfNegative val="0"/>
          <c:cat>
            <c:strRef>
              <c:f>Sheet1!$A$37</c:f>
              <c:strCache>
                <c:ptCount val="1"/>
                <c:pt idx="0">
                  <c:v>Index</c:v>
                </c:pt>
              </c:strCache>
            </c:strRef>
          </c:cat>
          <c:val>
            <c:numRef>
              <c:f>Sheet1!$H$41</c:f>
              <c:numCache>
                <c:formatCode>General</c:formatCode>
                <c:ptCount val="1"/>
                <c:pt idx="0">
                  <c:v>0.73584353644059208</c:v>
                </c:pt>
              </c:numCache>
            </c:numRef>
          </c:val>
          <c:extLst>
            <c:ext xmlns:c16="http://schemas.microsoft.com/office/drawing/2014/chart" uri="{C3380CC4-5D6E-409C-BE32-E72D297353CC}">
              <c16:uniqueId val="{00000003-A61F-4F20-B349-E53D5B8B42DA}"/>
            </c:ext>
          </c:extLst>
        </c:ser>
        <c:dLbls>
          <c:showLegendKey val="0"/>
          <c:showVal val="0"/>
          <c:showCatName val="0"/>
          <c:showSerName val="0"/>
          <c:showPercent val="0"/>
          <c:showBubbleSize val="0"/>
        </c:dLbls>
        <c:gapWidth val="219"/>
        <c:overlap val="-27"/>
        <c:axId val="600772432"/>
        <c:axId val="600769808"/>
      </c:barChart>
      <c:catAx>
        <c:axId val="600772432"/>
        <c:scaling>
          <c:orientation val="minMax"/>
        </c:scaling>
        <c:delete val="1"/>
        <c:axPos val="b"/>
        <c:numFmt formatCode="General" sourceLinked="1"/>
        <c:majorTickMark val="none"/>
        <c:minorTickMark val="none"/>
        <c:tickLblPos val="nextTo"/>
        <c:crossAx val="600769808"/>
        <c:crosses val="autoZero"/>
        <c:auto val="1"/>
        <c:lblAlgn val="ctr"/>
        <c:lblOffset val="100"/>
        <c:noMultiLvlLbl val="0"/>
      </c:catAx>
      <c:valAx>
        <c:axId val="600769808"/>
        <c:scaling>
          <c:orientation val="minMax"/>
        </c:scaling>
        <c:delete val="0"/>
        <c:axPos val="l"/>
        <c:majorGridlines>
          <c:spPr>
            <a:ln w="9525" cap="flat" cmpd="sng" algn="ctr">
              <a:solidFill>
                <a:schemeClr val="tx1"/>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ja-JP" altLang="en-US" sz="1200">
                    <a:solidFill>
                      <a:schemeClr val="tx1"/>
                    </a:solidFill>
                  </a:rPr>
                  <a:t>性能</a:t>
                </a:r>
              </a:p>
            </c:rich>
          </c:tx>
          <c:layout>
            <c:manualLayout>
              <c:xMode val="edge"/>
              <c:yMode val="edge"/>
              <c:x val="7.8662733529990172E-3"/>
              <c:y val="0.4074074074074073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ja-JP"/>
          </a:p>
        </c:txPr>
        <c:crossAx val="60077243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0"/>
            <a:ext cx="2920193" cy="493237"/>
          </a:xfrm>
          <a:prstGeom prst="rect">
            <a:avLst/>
          </a:prstGeom>
          <a:noFill/>
          <a:ln w="9525">
            <a:noFill/>
            <a:miter lim="800000"/>
            <a:headEnd/>
            <a:tailEnd/>
          </a:ln>
          <a:effectLst/>
        </p:spPr>
        <p:txBody>
          <a:bodyPr vert="horz" wrap="square" lIns="91022" tIns="45510" rIns="91022" bIns="45510" numCol="1" anchor="t" anchorCtr="0" compatLnSpc="1">
            <a:prstTxWarp prst="textNoShape">
              <a:avLst/>
            </a:prstTxWarp>
          </a:bodyPr>
          <a:lstStyle>
            <a:lvl1pPr defTabSz="910885" eaLnBrk="1" hangingPunct="1">
              <a:defRPr sz="1200" b="0">
                <a:latin typeface="Arial" charset="0"/>
                <a:ea typeface="ＭＳ Ｐゴシック" pitchFamily="50" charset="-128"/>
              </a:defRPr>
            </a:lvl1pPr>
          </a:lstStyle>
          <a:p>
            <a:pPr>
              <a:defRPr/>
            </a:pPr>
            <a:endParaRPr lang="en-US" altLang="ja-JP"/>
          </a:p>
        </p:txBody>
      </p:sp>
      <p:sp>
        <p:nvSpPr>
          <p:cNvPr id="20483" name="Rectangle 3"/>
          <p:cNvSpPr>
            <a:spLocks noGrp="1" noChangeArrowheads="1"/>
          </p:cNvSpPr>
          <p:nvPr>
            <p:ph type="dt" sz="quarter" idx="1"/>
          </p:nvPr>
        </p:nvSpPr>
        <p:spPr bwMode="auto">
          <a:xfrm>
            <a:off x="3814002" y="0"/>
            <a:ext cx="2920193" cy="493237"/>
          </a:xfrm>
          <a:prstGeom prst="rect">
            <a:avLst/>
          </a:prstGeom>
          <a:noFill/>
          <a:ln w="9525">
            <a:noFill/>
            <a:miter lim="800000"/>
            <a:headEnd/>
            <a:tailEnd/>
          </a:ln>
          <a:effectLst/>
        </p:spPr>
        <p:txBody>
          <a:bodyPr vert="horz" wrap="square" lIns="91022" tIns="45510" rIns="91022" bIns="45510" numCol="1" anchor="t" anchorCtr="0" compatLnSpc="1">
            <a:prstTxWarp prst="textNoShape">
              <a:avLst/>
            </a:prstTxWarp>
          </a:bodyPr>
          <a:lstStyle>
            <a:lvl1pPr algn="r" defTabSz="910885" eaLnBrk="1" hangingPunct="1">
              <a:defRPr sz="1200" b="0">
                <a:latin typeface="Arial" charset="0"/>
                <a:ea typeface="ＭＳ Ｐゴシック" pitchFamily="50" charset="-128"/>
              </a:defRPr>
            </a:lvl1pPr>
          </a:lstStyle>
          <a:p>
            <a:pPr>
              <a:defRPr/>
            </a:pPr>
            <a:endParaRPr lang="en-US" altLang="ja-JP"/>
          </a:p>
        </p:txBody>
      </p:sp>
      <p:sp>
        <p:nvSpPr>
          <p:cNvPr id="20484" name="Rectangle 4"/>
          <p:cNvSpPr>
            <a:spLocks noGrp="1" noChangeArrowheads="1"/>
          </p:cNvSpPr>
          <p:nvPr>
            <p:ph type="ftr" sz="quarter" idx="2"/>
          </p:nvPr>
        </p:nvSpPr>
        <p:spPr bwMode="auto">
          <a:xfrm>
            <a:off x="1" y="9371503"/>
            <a:ext cx="2920193" cy="493236"/>
          </a:xfrm>
          <a:prstGeom prst="rect">
            <a:avLst/>
          </a:prstGeom>
          <a:noFill/>
          <a:ln w="9525">
            <a:noFill/>
            <a:miter lim="800000"/>
            <a:headEnd/>
            <a:tailEnd/>
          </a:ln>
          <a:effectLst/>
        </p:spPr>
        <p:txBody>
          <a:bodyPr vert="horz" wrap="square" lIns="91022" tIns="45510" rIns="91022" bIns="45510" numCol="1" anchor="b" anchorCtr="0" compatLnSpc="1">
            <a:prstTxWarp prst="textNoShape">
              <a:avLst/>
            </a:prstTxWarp>
          </a:bodyPr>
          <a:lstStyle>
            <a:lvl1pPr defTabSz="910885" eaLnBrk="1" hangingPunct="1">
              <a:defRPr sz="1200" b="0">
                <a:latin typeface="Arial" charset="0"/>
                <a:ea typeface="ＭＳ Ｐゴシック" pitchFamily="50" charset="-128"/>
              </a:defRPr>
            </a:lvl1pPr>
          </a:lstStyle>
          <a:p>
            <a:pPr>
              <a:defRPr/>
            </a:pPr>
            <a:endParaRPr lang="en-US" altLang="ja-JP"/>
          </a:p>
        </p:txBody>
      </p:sp>
      <p:sp>
        <p:nvSpPr>
          <p:cNvPr id="20485" name="Rectangle 5"/>
          <p:cNvSpPr>
            <a:spLocks noGrp="1" noChangeArrowheads="1"/>
          </p:cNvSpPr>
          <p:nvPr>
            <p:ph type="sldNum" sz="quarter" idx="3"/>
          </p:nvPr>
        </p:nvSpPr>
        <p:spPr bwMode="auto">
          <a:xfrm>
            <a:off x="3814002" y="9371503"/>
            <a:ext cx="2920193" cy="493236"/>
          </a:xfrm>
          <a:prstGeom prst="rect">
            <a:avLst/>
          </a:prstGeom>
          <a:noFill/>
          <a:ln w="9525">
            <a:noFill/>
            <a:miter lim="800000"/>
            <a:headEnd/>
            <a:tailEnd/>
          </a:ln>
          <a:effectLst/>
        </p:spPr>
        <p:txBody>
          <a:bodyPr vert="horz" wrap="square" lIns="91022" tIns="45510" rIns="91022" bIns="45510" numCol="1" anchor="b" anchorCtr="0" compatLnSpc="1">
            <a:prstTxWarp prst="textNoShape">
              <a:avLst/>
            </a:prstTxWarp>
          </a:bodyPr>
          <a:lstStyle>
            <a:lvl1pPr algn="r" defTabSz="909593" eaLnBrk="1" hangingPunct="1">
              <a:defRPr sz="1200" b="0"/>
            </a:lvl1pPr>
          </a:lstStyle>
          <a:p>
            <a:pPr>
              <a:defRPr/>
            </a:pPr>
            <a:fld id="{A2706AF5-A9C0-4758-8222-1CC7297A8556}" type="slidenum">
              <a:rPr lang="en-US" altLang="ja-JP"/>
              <a:pPr>
                <a:defRPr/>
              </a:pPr>
              <a:t>‹#›</a:t>
            </a:fld>
            <a:endParaRPr lang="en-US" altLang="ja-JP"/>
          </a:p>
        </p:txBody>
      </p:sp>
    </p:spTree>
    <p:extLst>
      <p:ext uri="{BB962C8B-B14F-4D97-AF65-F5344CB8AC3E}">
        <p14:creationId xmlns:p14="http://schemas.microsoft.com/office/powerpoint/2010/main" val="26526379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2920193" cy="493237"/>
          </a:xfrm>
          <a:prstGeom prst="rect">
            <a:avLst/>
          </a:prstGeom>
          <a:noFill/>
          <a:ln w="9525">
            <a:noFill/>
            <a:miter lim="800000"/>
            <a:headEnd/>
            <a:tailEnd/>
          </a:ln>
          <a:effectLst/>
        </p:spPr>
        <p:txBody>
          <a:bodyPr vert="horz" wrap="square" lIns="91022" tIns="45510" rIns="91022" bIns="45510" numCol="1" anchor="t" anchorCtr="0" compatLnSpc="1">
            <a:prstTxWarp prst="textNoShape">
              <a:avLst/>
            </a:prstTxWarp>
          </a:bodyPr>
          <a:lstStyle>
            <a:lvl1pPr defTabSz="910885" eaLnBrk="1" hangingPunct="1">
              <a:defRPr sz="1200" b="0">
                <a:latin typeface="Arial" charset="0"/>
                <a:ea typeface="ＭＳ Ｐゴシック" pitchFamily="50" charset="-128"/>
              </a:defRPr>
            </a:lvl1pPr>
          </a:lstStyle>
          <a:p>
            <a:pPr>
              <a:defRPr/>
            </a:pPr>
            <a:endParaRPr lang="en-US" altLang="ja-JP"/>
          </a:p>
        </p:txBody>
      </p:sp>
      <p:sp>
        <p:nvSpPr>
          <p:cNvPr id="6147" name="Rectangle 3"/>
          <p:cNvSpPr>
            <a:spLocks noGrp="1" noChangeArrowheads="1"/>
          </p:cNvSpPr>
          <p:nvPr>
            <p:ph type="dt" idx="1"/>
          </p:nvPr>
        </p:nvSpPr>
        <p:spPr bwMode="auto">
          <a:xfrm>
            <a:off x="3814002" y="0"/>
            <a:ext cx="2920193" cy="493237"/>
          </a:xfrm>
          <a:prstGeom prst="rect">
            <a:avLst/>
          </a:prstGeom>
          <a:noFill/>
          <a:ln w="9525">
            <a:noFill/>
            <a:miter lim="800000"/>
            <a:headEnd/>
            <a:tailEnd/>
          </a:ln>
          <a:effectLst/>
        </p:spPr>
        <p:txBody>
          <a:bodyPr vert="horz" wrap="square" lIns="91022" tIns="45510" rIns="91022" bIns="45510" numCol="1" anchor="t" anchorCtr="0" compatLnSpc="1">
            <a:prstTxWarp prst="textNoShape">
              <a:avLst/>
            </a:prstTxWarp>
          </a:bodyPr>
          <a:lstStyle>
            <a:lvl1pPr algn="r" defTabSz="910885" eaLnBrk="1" hangingPunct="1">
              <a:defRPr sz="1200" b="0">
                <a:latin typeface="Arial" charset="0"/>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72321" y="4686540"/>
            <a:ext cx="5391124" cy="4440707"/>
          </a:xfrm>
          <a:prstGeom prst="rect">
            <a:avLst/>
          </a:prstGeom>
          <a:noFill/>
          <a:ln w="9525">
            <a:noFill/>
            <a:miter lim="800000"/>
            <a:headEnd/>
            <a:tailEnd/>
          </a:ln>
          <a:effectLst/>
        </p:spPr>
        <p:txBody>
          <a:bodyPr vert="horz" wrap="square" lIns="91022" tIns="45510" rIns="91022" bIns="4551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150" name="Rectangle 6"/>
          <p:cNvSpPr>
            <a:spLocks noGrp="1" noChangeArrowheads="1"/>
          </p:cNvSpPr>
          <p:nvPr>
            <p:ph type="ftr" sz="quarter" idx="4"/>
          </p:nvPr>
        </p:nvSpPr>
        <p:spPr bwMode="auto">
          <a:xfrm>
            <a:off x="1" y="9371503"/>
            <a:ext cx="2920193" cy="493236"/>
          </a:xfrm>
          <a:prstGeom prst="rect">
            <a:avLst/>
          </a:prstGeom>
          <a:noFill/>
          <a:ln w="9525">
            <a:noFill/>
            <a:miter lim="800000"/>
            <a:headEnd/>
            <a:tailEnd/>
          </a:ln>
          <a:effectLst/>
        </p:spPr>
        <p:txBody>
          <a:bodyPr vert="horz" wrap="square" lIns="91022" tIns="45510" rIns="91022" bIns="45510" numCol="1" anchor="b" anchorCtr="0" compatLnSpc="1">
            <a:prstTxWarp prst="textNoShape">
              <a:avLst/>
            </a:prstTxWarp>
          </a:bodyPr>
          <a:lstStyle>
            <a:lvl1pPr defTabSz="910885" eaLnBrk="1" hangingPunct="1">
              <a:defRPr sz="1200" b="0">
                <a:latin typeface="Arial" charset="0"/>
                <a:ea typeface="ＭＳ Ｐゴシック" pitchFamily="50" charset="-128"/>
              </a:defRPr>
            </a:lvl1pPr>
          </a:lstStyle>
          <a:p>
            <a:pPr>
              <a:defRPr/>
            </a:pPr>
            <a:endParaRPr lang="en-US" altLang="ja-JP"/>
          </a:p>
        </p:txBody>
      </p:sp>
      <p:sp>
        <p:nvSpPr>
          <p:cNvPr id="6151" name="Rectangle 7"/>
          <p:cNvSpPr>
            <a:spLocks noGrp="1" noChangeArrowheads="1"/>
          </p:cNvSpPr>
          <p:nvPr>
            <p:ph type="sldNum" sz="quarter" idx="5"/>
          </p:nvPr>
        </p:nvSpPr>
        <p:spPr bwMode="auto">
          <a:xfrm>
            <a:off x="3814002" y="9371503"/>
            <a:ext cx="2920193" cy="493236"/>
          </a:xfrm>
          <a:prstGeom prst="rect">
            <a:avLst/>
          </a:prstGeom>
          <a:noFill/>
          <a:ln w="9525">
            <a:noFill/>
            <a:miter lim="800000"/>
            <a:headEnd/>
            <a:tailEnd/>
          </a:ln>
          <a:effectLst/>
        </p:spPr>
        <p:txBody>
          <a:bodyPr vert="horz" wrap="square" lIns="91022" tIns="45510" rIns="91022" bIns="45510" numCol="1" anchor="b" anchorCtr="0" compatLnSpc="1">
            <a:prstTxWarp prst="textNoShape">
              <a:avLst/>
            </a:prstTxWarp>
          </a:bodyPr>
          <a:lstStyle>
            <a:lvl1pPr algn="r" defTabSz="909593" eaLnBrk="1" hangingPunct="1">
              <a:defRPr sz="1200" b="0"/>
            </a:lvl1pPr>
          </a:lstStyle>
          <a:p>
            <a:pPr>
              <a:defRPr/>
            </a:pPr>
            <a:fld id="{E7E8FB89-CC0F-41C1-B998-FD34A39FB523}" type="slidenum">
              <a:rPr lang="en-US" altLang="ja-JP"/>
              <a:pPr>
                <a:defRPr/>
              </a:pPr>
              <a:t>‹#›</a:t>
            </a:fld>
            <a:endParaRPr lang="en-US" altLang="ja-JP"/>
          </a:p>
        </p:txBody>
      </p:sp>
    </p:spTree>
    <p:extLst>
      <p:ext uri="{BB962C8B-B14F-4D97-AF65-F5344CB8AC3E}">
        <p14:creationId xmlns:p14="http://schemas.microsoft.com/office/powerpoint/2010/main" val="33382303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100" dirty="0"/>
              <a:t>スライドの開始時間を書く</a:t>
            </a:r>
            <a:endParaRPr kumimoji="1" lang="en-US" altLang="ja-JP" sz="1100" dirty="0"/>
          </a:p>
          <a:p>
            <a:r>
              <a:rPr kumimoji="1" lang="ja-JP" altLang="en-US" sz="1100" dirty="0"/>
              <a:t>話し方「また」</a:t>
            </a:r>
            <a:endParaRPr kumimoji="1" lang="en-US" altLang="ja-JP" sz="1100" dirty="0"/>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1</a:t>
            </a:fld>
            <a:endParaRPr lang="en-US" altLang="ja-JP"/>
          </a:p>
        </p:txBody>
      </p:sp>
    </p:spTree>
    <p:extLst>
      <p:ext uri="{BB962C8B-B14F-4D97-AF65-F5344CB8AC3E}">
        <p14:creationId xmlns:p14="http://schemas.microsoft.com/office/powerpoint/2010/main" val="12054525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6:00</a:t>
            </a:r>
          </a:p>
          <a:p>
            <a:r>
              <a:rPr kumimoji="1" lang="ja-JP" altLang="en-US" dirty="0"/>
              <a:t>コンテナをたくさん立ち上げるとリソースが制限</a:t>
            </a:r>
            <a:endParaRPr kumimoji="1" lang="en-US" altLang="ja-JP" dirty="0"/>
          </a:p>
          <a:p>
            <a:r>
              <a:rPr kumimoji="1" lang="ja-JP" altLang="en-US" dirty="0"/>
              <a:t>運用系の</a:t>
            </a:r>
            <a:r>
              <a:rPr kumimoji="1" lang="en-US" altLang="ja-JP" dirty="0"/>
              <a:t>VM</a:t>
            </a:r>
            <a:r>
              <a:rPr kumimoji="1" lang="ja-JP" altLang="en-US" dirty="0"/>
              <a:t>と同じ大きさ</a:t>
            </a:r>
            <a:endParaRPr kumimoji="1" lang="en-US" altLang="ja-JP" dirty="0"/>
          </a:p>
          <a:p>
            <a:r>
              <a:rPr kumimoji="1" lang="ja-JP" altLang="en-US" dirty="0"/>
              <a:t>さらにオーバヘッドを減らす</a:t>
            </a:r>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10</a:t>
            </a:fld>
            <a:endParaRPr lang="en-US" altLang="ja-JP"/>
          </a:p>
        </p:txBody>
      </p:sp>
    </p:spTree>
    <p:extLst>
      <p:ext uri="{BB962C8B-B14F-4D97-AF65-F5344CB8AC3E}">
        <p14:creationId xmlns:p14="http://schemas.microsoft.com/office/powerpoint/2010/main" val="1607472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ja-JP" dirty="0"/>
              <a:t>6:45</a:t>
            </a: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カーネルに含まれるソフトウェアパッケージ</a:t>
            </a:r>
            <a:endParaRPr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サーバ等の状態を同期するため</a:t>
            </a:r>
            <a:endParaRPr lang="en-US" altLang="ja-JP" dirty="0"/>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11</a:t>
            </a:fld>
            <a:endParaRPr lang="en-US" altLang="ja-JP"/>
          </a:p>
        </p:txBody>
      </p:sp>
    </p:spTree>
    <p:extLst>
      <p:ext uri="{BB962C8B-B14F-4D97-AF65-F5344CB8AC3E}">
        <p14:creationId xmlns:p14="http://schemas.microsoft.com/office/powerpoint/2010/main" val="3259734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8:00</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12</a:t>
            </a:fld>
            <a:endParaRPr lang="en-US" altLang="ja-JP"/>
          </a:p>
        </p:txBody>
      </p:sp>
    </p:spTree>
    <p:extLst>
      <p:ext uri="{BB962C8B-B14F-4D97-AF65-F5344CB8AC3E}">
        <p14:creationId xmlns:p14="http://schemas.microsoft.com/office/powerpoint/2010/main" val="3794791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8:30</a:t>
            </a:r>
          </a:p>
          <a:p>
            <a:r>
              <a:rPr kumimoji="1" lang="en-US" altLang="ja-JP" dirty="0"/>
              <a:t>1.9</a:t>
            </a:r>
            <a:r>
              <a:rPr kumimoji="1" lang="ja-JP" altLang="en-US"/>
              <a:t>秒</a:t>
            </a:r>
            <a:endParaRPr kumimoji="1" lang="en-US" altLang="ja-JP" dirty="0"/>
          </a:p>
          <a:p>
            <a:r>
              <a:rPr kumimoji="1" lang="en-US" altLang="ja-JP" dirty="0"/>
              <a:t>15</a:t>
            </a:r>
            <a:r>
              <a:rPr kumimoji="1" lang="ja-JP" altLang="en-US"/>
              <a:t>秒と</a:t>
            </a:r>
            <a:r>
              <a:rPr kumimoji="1" lang="en-US" altLang="ja-JP" dirty="0"/>
              <a:t>7</a:t>
            </a:r>
            <a:r>
              <a:rPr kumimoji="1" lang="ja-JP" altLang="en-US"/>
              <a:t>秒</a:t>
            </a:r>
            <a:endParaRPr kumimoji="1" lang="en-US" altLang="ja-JP" dirty="0"/>
          </a:p>
          <a:p>
            <a:r>
              <a:rPr kumimoji="1" lang="ja-JP" altLang="en-US" dirty="0"/>
              <a:t>復旧時間の数値を言う</a:t>
            </a:r>
          </a:p>
          <a:p>
            <a:r>
              <a:rPr kumimoji="1" lang="ja-JP" altLang="en-US" dirty="0"/>
              <a:t>共用した際のコストを例を出す</a:t>
            </a:r>
            <a:endParaRPr kumimoji="1" lang="en-US" altLang="ja-JP" dirty="0"/>
          </a:p>
          <a:p>
            <a:r>
              <a:rPr kumimoji="1" lang="ja-JP" altLang="en-US" dirty="0"/>
              <a:t>従来では</a:t>
            </a:r>
            <a:r>
              <a:rPr kumimoji="1" lang="en-US" altLang="ja-JP" dirty="0"/>
              <a:t>0</a:t>
            </a:r>
            <a:r>
              <a:rPr kumimoji="1" lang="ja-JP" altLang="en-US" dirty="0" err="1"/>
              <a:t>だったの</a:t>
            </a:r>
            <a:r>
              <a:rPr kumimoji="1" lang="ja-JP" altLang="en-US" dirty="0"/>
              <a:t>が</a:t>
            </a:r>
            <a:r>
              <a:rPr kumimoji="1" lang="en-US" altLang="ja-JP" dirty="0"/>
              <a:t>2</a:t>
            </a:r>
            <a:r>
              <a:rPr kumimoji="1" lang="ja-JP" altLang="en-US" dirty="0"/>
              <a:t>人共用なら</a:t>
            </a:r>
            <a:r>
              <a:rPr kumimoji="1" lang="en-US" altLang="ja-JP" dirty="0"/>
              <a:t>1/2</a:t>
            </a:r>
            <a:r>
              <a:rPr kumimoji="1" lang="ja-JP" altLang="en-US" dirty="0"/>
              <a:t>台分に上昇</a:t>
            </a:r>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13</a:t>
            </a:fld>
            <a:endParaRPr lang="en-US" altLang="ja-JP"/>
          </a:p>
        </p:txBody>
      </p:sp>
    </p:spTree>
    <p:extLst>
      <p:ext uri="{BB962C8B-B14F-4D97-AF65-F5344CB8AC3E}">
        <p14:creationId xmlns:p14="http://schemas.microsoft.com/office/powerpoint/2010/main" val="3944369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9:15</a:t>
            </a:r>
          </a:p>
          <a:p>
            <a:r>
              <a:rPr kumimoji="1" lang="ja-JP" altLang="en-US" dirty="0"/>
              <a:t>約</a:t>
            </a:r>
            <a:r>
              <a:rPr kumimoji="1" lang="en-US" altLang="ja-JP" dirty="0"/>
              <a:t>3</a:t>
            </a:r>
            <a:r>
              <a:rPr kumimoji="1" lang="ja-JP" altLang="en-US" dirty="0"/>
              <a:t>万行と約</a:t>
            </a:r>
            <a:r>
              <a:rPr kumimoji="1" lang="en-US" altLang="ja-JP" dirty="0"/>
              <a:t>80</a:t>
            </a:r>
            <a:r>
              <a:rPr kumimoji="1" lang="ja-JP" altLang="en-US" dirty="0"/>
              <a:t>行</a:t>
            </a:r>
            <a:endParaRPr kumimoji="1" lang="en-US" altLang="ja-JP" dirty="0"/>
          </a:p>
          <a:p>
            <a:r>
              <a:rPr kumimoji="1" lang="en-US" altLang="ja-JP" dirty="0"/>
              <a:t>84.4</a:t>
            </a:r>
            <a:r>
              <a:rPr kumimoji="1" lang="ja-JP" altLang="en-US" dirty="0"/>
              <a:t>と</a:t>
            </a:r>
            <a:r>
              <a:rPr kumimoji="1" lang="en-US" altLang="ja-JP" dirty="0"/>
              <a:t>42.6</a:t>
            </a:r>
          </a:p>
          <a:p>
            <a:r>
              <a:rPr kumimoji="1" lang="en-US" altLang="ja-JP" dirty="0"/>
              <a:t>17.2</a:t>
            </a:r>
            <a:r>
              <a:rPr kumimoji="1" lang="ja-JP" altLang="en-US" dirty="0"/>
              <a:t>と</a:t>
            </a:r>
            <a:r>
              <a:rPr kumimoji="1" lang="en-US" altLang="ja-JP" dirty="0"/>
              <a:t>0.7</a:t>
            </a:r>
            <a:br>
              <a:rPr kumimoji="1" lang="en-US" altLang="ja-JP" dirty="0"/>
            </a:br>
            <a:r>
              <a:rPr kumimoji="1" lang="en-US" altLang="ja-JP" dirty="0"/>
              <a:t>34.6</a:t>
            </a:r>
            <a:r>
              <a:rPr kumimoji="1" lang="ja-JP" altLang="en-US" dirty="0"/>
              <a:t>と</a:t>
            </a:r>
            <a:r>
              <a:rPr kumimoji="1" lang="en-US" altLang="ja-JP" dirty="0"/>
              <a:t>17.3</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14</a:t>
            </a:fld>
            <a:endParaRPr lang="en-US" altLang="ja-JP"/>
          </a:p>
        </p:txBody>
      </p:sp>
    </p:spTree>
    <p:extLst>
      <p:ext uri="{BB962C8B-B14F-4D97-AF65-F5344CB8AC3E}">
        <p14:creationId xmlns:p14="http://schemas.microsoft.com/office/powerpoint/2010/main" val="31866339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10:45</a:t>
            </a:r>
          </a:p>
          <a:p>
            <a:r>
              <a:rPr kumimoji="1" lang="en-US" altLang="ja-JP" dirty="0"/>
              <a:t>10918Byte</a:t>
            </a:r>
            <a:r>
              <a:rPr kumimoji="1" lang="ja-JP" altLang="en-US" dirty="0"/>
              <a:t>の</a:t>
            </a:r>
            <a:r>
              <a:rPr kumimoji="1" lang="en-US" altLang="ja-JP" dirty="0"/>
              <a:t>html</a:t>
            </a:r>
            <a:r>
              <a:rPr kumimoji="1" lang="ja-JP" altLang="en-US" dirty="0"/>
              <a:t>ファイルに対して</a:t>
            </a:r>
            <a:r>
              <a:rPr kumimoji="1" lang="en-US" altLang="ja-JP" dirty="0"/>
              <a:t>3000req/s</a:t>
            </a:r>
            <a:r>
              <a:rPr kumimoji="1" lang="ja-JP" altLang="en-US" dirty="0"/>
              <a:t>で</a:t>
            </a:r>
            <a:r>
              <a:rPr kumimoji="1" lang="en-US" altLang="ja-JP" dirty="0"/>
              <a:t>1</a:t>
            </a:r>
            <a:r>
              <a:rPr kumimoji="1" lang="ja-JP" altLang="en-US" dirty="0"/>
              <a:t>接続あたり</a:t>
            </a:r>
            <a:r>
              <a:rPr kumimoji="1" lang="en-US" altLang="ja-JP" dirty="0"/>
              <a:t>5</a:t>
            </a:r>
            <a:r>
              <a:rPr kumimoji="1" lang="ja-JP" altLang="en-US" dirty="0"/>
              <a:t>回のリクエストを</a:t>
            </a:r>
            <a:r>
              <a:rPr kumimoji="1" lang="en-US" altLang="ja-JP" dirty="0"/>
              <a:t>15000</a:t>
            </a:r>
            <a:r>
              <a:rPr kumimoji="1" lang="ja-JP" altLang="en-US" dirty="0"/>
              <a:t>回になるまで送信</a:t>
            </a:r>
            <a:endParaRPr kumimoji="1" lang="en-US" altLang="ja-JP" dirty="0"/>
          </a:p>
          <a:p>
            <a:r>
              <a:rPr kumimoji="1" lang="ja-JP" altLang="en-US" dirty="0"/>
              <a:t>ファイルディスクリプタの値の制限がかかっていると思われる</a:t>
            </a:r>
            <a:endParaRPr kumimoji="1" lang="en-US" altLang="ja-JP" dirty="0"/>
          </a:p>
          <a:p>
            <a:r>
              <a:rPr kumimoji="1" lang="en-US" altLang="ja-JP" dirty="0" err="1"/>
              <a:t>UnixBench</a:t>
            </a:r>
            <a:r>
              <a:rPr kumimoji="1" lang="ja-JP" altLang="en-US" dirty="0"/>
              <a:t>の結果からわかるようにコンテナのオーバヘッドではなく何らかの制限だと思われる</a:t>
            </a:r>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15</a:t>
            </a:fld>
            <a:endParaRPr lang="en-US" altLang="ja-JP"/>
          </a:p>
        </p:txBody>
      </p:sp>
    </p:spTree>
    <p:extLst>
      <p:ext uri="{BB962C8B-B14F-4D97-AF65-F5344CB8AC3E}">
        <p14:creationId xmlns:p14="http://schemas.microsoft.com/office/powerpoint/2010/main" val="27763230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ja-JP" dirty="0"/>
              <a:t>12:30</a:t>
            </a:r>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16</a:t>
            </a:fld>
            <a:endParaRPr lang="en-US" altLang="ja-JP"/>
          </a:p>
        </p:txBody>
      </p:sp>
    </p:spTree>
    <p:extLst>
      <p:ext uri="{BB962C8B-B14F-4D97-AF65-F5344CB8AC3E}">
        <p14:creationId xmlns:p14="http://schemas.microsoft.com/office/powerpoint/2010/main" val="42336455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13:15</a:t>
            </a:r>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17</a:t>
            </a:fld>
            <a:endParaRPr lang="en-US" altLang="ja-JP"/>
          </a:p>
        </p:txBody>
      </p:sp>
    </p:spTree>
    <p:extLst>
      <p:ext uri="{BB962C8B-B14F-4D97-AF65-F5344CB8AC3E}">
        <p14:creationId xmlns:p14="http://schemas.microsoft.com/office/powerpoint/2010/main" val="826337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運用系と待機系がどのぐらいの遠さか</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2</a:t>
            </a:fld>
            <a:endParaRPr lang="en-US" altLang="ja-JP"/>
          </a:p>
        </p:txBody>
      </p:sp>
    </p:spTree>
    <p:extLst>
      <p:ext uri="{BB962C8B-B14F-4D97-AF65-F5344CB8AC3E}">
        <p14:creationId xmlns:p14="http://schemas.microsoft.com/office/powerpoint/2010/main" val="690667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0:45</a:t>
            </a:r>
          </a:p>
          <a:p>
            <a:r>
              <a:rPr kumimoji="1" lang="ja-JP" altLang="en-US" dirty="0"/>
              <a:t>例として</a:t>
            </a:r>
            <a:r>
              <a:rPr kumimoji="1" lang="en-US" altLang="ja-JP" dirty="0"/>
              <a:t>2</a:t>
            </a:r>
            <a:r>
              <a:rPr kumimoji="1" lang="ja-JP" altLang="en-US" dirty="0"/>
              <a:t>つ出します</a:t>
            </a:r>
            <a:endParaRPr kumimoji="1" lang="en-US" altLang="ja-JP" dirty="0"/>
          </a:p>
          <a:p>
            <a:r>
              <a:rPr kumimoji="1" lang="ja-JP" altLang="en-US" dirty="0"/>
              <a:t>前のスライドの例ではクラウドの障害だったが他にもある</a:t>
            </a:r>
            <a:endParaRPr kumimoji="1" lang="en-US" altLang="ja-JP" dirty="0"/>
          </a:p>
          <a:p>
            <a:r>
              <a:rPr kumimoji="1" lang="ja-JP" altLang="en-US" dirty="0"/>
              <a:t>多様な障害に備える必要がある</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3</a:t>
            </a:fld>
            <a:endParaRPr lang="en-US" altLang="ja-JP"/>
          </a:p>
        </p:txBody>
      </p:sp>
    </p:spTree>
    <p:extLst>
      <p:ext uri="{BB962C8B-B14F-4D97-AF65-F5344CB8AC3E}">
        <p14:creationId xmlns:p14="http://schemas.microsoft.com/office/powerpoint/2010/main" val="2014285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1:45</a:t>
            </a:r>
          </a:p>
          <a:p>
            <a:r>
              <a:rPr kumimoji="1" lang="ja-JP" altLang="en-US" dirty="0"/>
              <a:t>下の図を先に話す</a:t>
            </a:r>
            <a:endParaRPr kumimoji="1" lang="en-US" altLang="ja-JP" dirty="0"/>
          </a:p>
          <a:p>
            <a:r>
              <a:rPr kumimoji="1" lang="ja-JP" altLang="en-US" dirty="0"/>
              <a:t>運用系でもコンテナ使えばいいのでは→ユーザの自由，待機系の改善についてなので運用系は考えない、</a:t>
            </a:r>
            <a:r>
              <a:rPr kumimoji="1" lang="en-US" altLang="ja-JP" dirty="0"/>
              <a:t>VM</a:t>
            </a:r>
            <a:r>
              <a:rPr kumimoji="1" lang="ja-JP" altLang="en-US" dirty="0"/>
              <a:t>の方がセキュリティが強い</a:t>
            </a:r>
            <a:endParaRPr kumimoji="1" lang="en-US" altLang="ja-JP" dirty="0"/>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4</a:t>
            </a:fld>
            <a:endParaRPr lang="en-US" altLang="ja-JP"/>
          </a:p>
        </p:txBody>
      </p:sp>
    </p:spTree>
    <p:extLst>
      <p:ext uri="{BB962C8B-B14F-4D97-AF65-F5344CB8AC3E}">
        <p14:creationId xmlns:p14="http://schemas.microsoft.com/office/powerpoint/2010/main" val="12136936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2:30</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5</a:t>
            </a:fld>
            <a:endParaRPr lang="en-US" altLang="ja-JP"/>
          </a:p>
        </p:txBody>
      </p:sp>
    </p:spTree>
    <p:extLst>
      <p:ext uri="{BB962C8B-B14F-4D97-AF65-F5344CB8AC3E}">
        <p14:creationId xmlns:p14="http://schemas.microsoft.com/office/powerpoint/2010/main" val="3038624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3:15</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6</a:t>
            </a:fld>
            <a:endParaRPr lang="en-US" altLang="ja-JP"/>
          </a:p>
        </p:txBody>
      </p:sp>
    </p:spTree>
    <p:extLst>
      <p:ext uri="{BB962C8B-B14F-4D97-AF65-F5344CB8AC3E}">
        <p14:creationId xmlns:p14="http://schemas.microsoft.com/office/powerpoint/2010/main" val="13660158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4:00</a:t>
            </a:r>
          </a:p>
          <a:p>
            <a:r>
              <a:rPr kumimoji="1" lang="en-US" altLang="ja-JP" dirty="0"/>
              <a:t>LXD</a:t>
            </a:r>
            <a:r>
              <a:rPr kumimoji="1" lang="ja-JP" altLang="en-US" dirty="0"/>
              <a:t>の理由</a:t>
            </a:r>
            <a:br>
              <a:rPr kumimoji="1" lang="en-US" altLang="ja-JP" dirty="0"/>
            </a:br>
            <a:r>
              <a:rPr kumimoji="1" lang="ja-JP" altLang="en-US" dirty="0"/>
              <a:t>　　－</a:t>
            </a:r>
            <a:r>
              <a:rPr kumimoji="1" lang="en-US" altLang="ja-JP" dirty="0"/>
              <a:t>(</a:t>
            </a:r>
            <a:r>
              <a:rPr kumimoji="1" lang="ja-JP" altLang="en-US" dirty="0"/>
              <a:t>当時</a:t>
            </a:r>
            <a:r>
              <a:rPr kumimoji="1" lang="en-US" altLang="ja-JP" dirty="0"/>
              <a:t>)</a:t>
            </a:r>
            <a:r>
              <a:rPr kumimoji="1" lang="ja-JP" altLang="en-US" dirty="0"/>
              <a:t>マイグレーションが可能だった</a:t>
            </a:r>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7</a:t>
            </a:fld>
            <a:endParaRPr lang="en-US" altLang="ja-JP"/>
          </a:p>
        </p:txBody>
      </p:sp>
    </p:spTree>
    <p:extLst>
      <p:ext uri="{BB962C8B-B14F-4D97-AF65-F5344CB8AC3E}">
        <p14:creationId xmlns:p14="http://schemas.microsoft.com/office/powerpoint/2010/main" val="2945117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4:30</a:t>
            </a: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8</a:t>
            </a:fld>
            <a:endParaRPr lang="en-US" altLang="ja-JP"/>
          </a:p>
        </p:txBody>
      </p:sp>
    </p:spTree>
    <p:extLst>
      <p:ext uri="{BB962C8B-B14F-4D97-AF65-F5344CB8AC3E}">
        <p14:creationId xmlns:p14="http://schemas.microsoft.com/office/powerpoint/2010/main" val="6260735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5:15</a:t>
            </a:r>
          </a:p>
          <a:p>
            <a:r>
              <a:rPr kumimoji="1" lang="ja-JP" altLang="en-US" dirty="0"/>
              <a:t>あるコンテナが攻撃を受けた後に他が受けることはある</a:t>
            </a:r>
            <a:endParaRPr kumimoji="1" lang="en-US" altLang="ja-JP" dirty="0"/>
          </a:p>
          <a:p>
            <a:r>
              <a:rPr kumimoji="1" lang="ja-JP" altLang="en-US" dirty="0"/>
              <a:t>コールドスタンバイは</a:t>
            </a:r>
            <a:r>
              <a:rPr kumimoji="1" lang="en-US" altLang="ja-JP" dirty="0"/>
              <a:t>VM1</a:t>
            </a:r>
            <a:r>
              <a:rPr kumimoji="1" lang="ja-JP" altLang="en-US" dirty="0"/>
              <a:t>台起動しっぱなしにしておいてコンテナを起動する</a:t>
            </a:r>
          </a:p>
          <a:p>
            <a:r>
              <a:rPr kumimoji="1" lang="en-US" altLang="ja-JP" dirty="0"/>
              <a:t>VM</a:t>
            </a:r>
            <a:r>
              <a:rPr kumimoji="1" lang="ja-JP" altLang="en-US" dirty="0"/>
              <a:t>の起動からすると遅い</a:t>
            </a:r>
          </a:p>
          <a:p>
            <a:r>
              <a:rPr kumimoji="1" lang="ja-JP" altLang="en-US" dirty="0"/>
              <a:t>共用するとコストが抑えられる</a:t>
            </a:r>
          </a:p>
          <a:p>
            <a:r>
              <a:rPr kumimoji="1" lang="ja-JP" altLang="en-US" dirty="0"/>
              <a:t>誰か一人が占有している形</a:t>
            </a:r>
          </a:p>
        </p:txBody>
      </p:sp>
      <p:sp>
        <p:nvSpPr>
          <p:cNvPr id="4" name="スライド番号プレースホルダー 3"/>
          <p:cNvSpPr>
            <a:spLocks noGrp="1"/>
          </p:cNvSpPr>
          <p:nvPr>
            <p:ph type="sldNum" sz="quarter" idx="10"/>
          </p:nvPr>
        </p:nvSpPr>
        <p:spPr/>
        <p:txBody>
          <a:bodyPr/>
          <a:lstStyle/>
          <a:p>
            <a:pPr>
              <a:defRPr/>
            </a:pPr>
            <a:fld id="{E7E8FB89-CC0F-41C1-B998-FD34A39FB523}" type="slidenum">
              <a:rPr lang="en-US" altLang="ja-JP" smtClean="0"/>
              <a:pPr>
                <a:defRPr/>
              </a:pPr>
              <a:t>9</a:t>
            </a:fld>
            <a:endParaRPr lang="en-US" altLang="ja-JP"/>
          </a:p>
        </p:txBody>
      </p:sp>
    </p:spTree>
    <p:extLst>
      <p:ext uri="{BB962C8B-B14F-4D97-AF65-F5344CB8AC3E}">
        <p14:creationId xmlns:p14="http://schemas.microsoft.com/office/powerpoint/2010/main" val="6285864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Rectangle 6"/>
          <p:cNvSpPr>
            <a:spLocks noChangeArrowheads="1"/>
          </p:cNvSpPr>
          <p:nvPr/>
        </p:nvSpPr>
        <p:spPr bwMode="auto">
          <a:xfrm rot="10800000">
            <a:off x="412750" y="3051175"/>
            <a:ext cx="8731250" cy="96838"/>
          </a:xfrm>
          <a:prstGeom prst="rect">
            <a:avLst/>
          </a:pr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b="0">
              <a:latin typeface="Times New Roman" panose="02020603050405020304" pitchFamily="18" charset="0"/>
            </a:endParaRPr>
          </a:p>
        </p:txBody>
      </p:sp>
      <p:sp>
        <p:nvSpPr>
          <p:cNvPr id="5" name="Rectangle 7"/>
          <p:cNvSpPr>
            <a:spLocks noChangeArrowheads="1"/>
          </p:cNvSpPr>
          <p:nvPr/>
        </p:nvSpPr>
        <p:spPr bwMode="auto">
          <a:xfrm>
            <a:off x="0" y="0"/>
            <a:ext cx="709613" cy="6858000"/>
          </a:xfrm>
          <a:prstGeom prst="rect">
            <a:avLst/>
          </a:prstGeom>
          <a:solidFill>
            <a:srgbClr val="00B050"/>
          </a:solidFill>
          <a:ln>
            <a:noFill/>
          </a:ln>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15362" name="Rectangle 2"/>
          <p:cNvSpPr>
            <a:spLocks noGrp="1" noChangeArrowheads="1"/>
          </p:cNvSpPr>
          <p:nvPr>
            <p:ph type="ctrTitle"/>
          </p:nvPr>
        </p:nvSpPr>
        <p:spPr bwMode="auto">
          <a:xfrm>
            <a:off x="1117600" y="1466850"/>
            <a:ext cx="7772400" cy="1470025"/>
          </a:xfrm>
        </p:spPr>
        <p:txBody>
          <a:bodyPr anchor="b">
            <a:normAutofit/>
          </a:bodyPr>
          <a:lstStyle>
            <a:lvl1pPr algn="ctr">
              <a:defRPr sz="4000">
                <a:solidFill>
                  <a:schemeClr val="tx1"/>
                </a:solidFill>
              </a:defRPr>
            </a:lvl1pPr>
          </a:lstStyle>
          <a:p>
            <a:r>
              <a:rPr lang="ja-JP" altLang="en-US"/>
              <a:t>マスター タイトルの書式設定</a:t>
            </a:r>
          </a:p>
        </p:txBody>
      </p:sp>
      <p:sp>
        <p:nvSpPr>
          <p:cNvPr id="15363" name="Rectangle 3"/>
          <p:cNvSpPr>
            <a:spLocks noGrp="1" noChangeArrowheads="1"/>
          </p:cNvSpPr>
          <p:nvPr>
            <p:ph type="subTitle" idx="1"/>
          </p:nvPr>
        </p:nvSpPr>
        <p:spPr>
          <a:xfrm>
            <a:off x="1703388" y="3883025"/>
            <a:ext cx="6400800" cy="1704975"/>
          </a:xfrm>
        </p:spPr>
        <p:txBody>
          <a:bodyPr anchor="b">
            <a:normAutofit/>
          </a:bodyPr>
          <a:lstStyle>
            <a:lvl1pPr marL="0" indent="0" algn="ctr">
              <a:buFont typeface="Wingdings" pitchFamily="2" charset="2"/>
              <a:buNone/>
              <a:defRPr sz="2800"/>
            </a:lvl1pPr>
          </a:lstStyle>
          <a:p>
            <a:r>
              <a:rPr lang="ja-JP" altLang="en-US"/>
              <a:t>マスター サブタイトルの書式設定</a:t>
            </a:r>
            <a:endParaRPr lang="ja-JP" altLang="en-US" dirty="0"/>
          </a:p>
        </p:txBody>
      </p:sp>
      <p:sp>
        <p:nvSpPr>
          <p:cNvPr id="7" name="Rectangle 4"/>
          <p:cNvSpPr>
            <a:spLocks noGrp="1" noChangeArrowheads="1"/>
          </p:cNvSpPr>
          <p:nvPr>
            <p:ph type="ftr" sz="quarter" idx="10"/>
          </p:nvPr>
        </p:nvSpPr>
        <p:spPr>
          <a:xfrm>
            <a:off x="781050" y="6429375"/>
            <a:ext cx="5173663" cy="306388"/>
          </a:xfrm>
        </p:spPr>
        <p:txBody>
          <a:bodyPr/>
          <a:lstStyle>
            <a:lvl1pPr>
              <a:defRPr/>
            </a:lvl1pPr>
          </a:lstStyle>
          <a:p>
            <a:pPr>
              <a:defRPr/>
            </a:pPr>
            <a:endParaRPr lang="en-US" altLang="ja-JP"/>
          </a:p>
        </p:txBody>
      </p:sp>
      <p:sp>
        <p:nvSpPr>
          <p:cNvPr id="2" name="日付プレースホルダー 1"/>
          <p:cNvSpPr>
            <a:spLocks noGrp="1"/>
          </p:cNvSpPr>
          <p:nvPr>
            <p:ph type="dt" sz="half" idx="11"/>
          </p:nvPr>
        </p:nvSpPr>
        <p:spPr/>
        <p:txBody>
          <a:bodyPr/>
          <a:lstStyle/>
          <a:p>
            <a:pPr>
              <a:defRPr/>
            </a:pPr>
            <a:fld id="{02E21DD5-C525-42AC-ABD7-7673BF755463}" type="datetime1">
              <a:rPr lang="ja-JP" altLang="en-US" smtClean="0"/>
              <a:pPr>
                <a:defRPr/>
              </a:pPr>
              <a:t>2019/2/24</a:t>
            </a:fld>
            <a:endParaRPr lang="en-US" altLang="ja-JP"/>
          </a:p>
        </p:txBody>
      </p:sp>
      <p:sp>
        <p:nvSpPr>
          <p:cNvPr id="3" name="スライド番号プレースホルダー 2"/>
          <p:cNvSpPr>
            <a:spLocks noGrp="1"/>
          </p:cNvSpPr>
          <p:nvPr>
            <p:ph type="sldNum" sz="quarter" idx="12"/>
          </p:nvPr>
        </p:nvSpPr>
        <p:spPr/>
        <p:txBody>
          <a:bodyPr/>
          <a:lstStyle/>
          <a:p>
            <a:pPr>
              <a:defRPr/>
            </a:pPr>
            <a:fld id="{71468D62-2938-46A6-889D-09561BFE8955}" type="slidenum">
              <a:rPr lang="en-US" altLang="ja-JP" smtClean="0"/>
              <a:pPr>
                <a:defRPr/>
              </a:pPr>
              <a:t>‹#›</a:t>
            </a:fld>
            <a:endParaRPr lang="en-US" altLang="ja-JP"/>
          </a:p>
        </p:txBody>
      </p:sp>
      <p:pic>
        <p:nvPicPr>
          <p:cNvPr id="11" name="図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2262" y="6458479"/>
            <a:ext cx="1609338" cy="318029"/>
          </a:xfrm>
          <a:prstGeom prst="rect">
            <a:avLst/>
          </a:prstGeom>
        </p:spPr>
      </p:pic>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2262" y="6458479"/>
            <a:ext cx="1609338" cy="318029"/>
          </a:xfrm>
          <a:prstGeom prst="rect">
            <a:avLst/>
          </a:prstGeom>
        </p:spPr>
      </p:pic>
    </p:spTree>
    <p:extLst>
      <p:ext uri="{BB962C8B-B14F-4D97-AF65-F5344CB8AC3E}">
        <p14:creationId xmlns:p14="http://schemas.microsoft.com/office/powerpoint/2010/main" val="1055777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dt" sz="half" idx="10"/>
          </p:nvPr>
        </p:nvSpPr>
        <p:spPr/>
        <p:txBody>
          <a:bodyPr/>
          <a:lstStyle>
            <a:lvl1pPr>
              <a:defRPr/>
            </a:lvl1pPr>
          </a:lstStyle>
          <a:p>
            <a:pPr>
              <a:defRPr/>
            </a:pPr>
            <a:fld id="{259F70ED-2A80-4AFB-A715-4EDC3AA1206F}" type="datetime1">
              <a:rPr lang="ja-JP" altLang="en-US" smtClean="0"/>
              <a:pPr>
                <a:defRPr/>
              </a:pPr>
              <a:t>2019/2/24</a:t>
            </a:fld>
            <a:endParaRPr lang="en-US" altLang="ja-JP"/>
          </a:p>
        </p:txBody>
      </p:sp>
      <p:sp>
        <p:nvSpPr>
          <p:cNvPr id="6" name="Rectangle 6"/>
          <p:cNvSpPr>
            <a:spLocks noGrp="1" noChangeArrowheads="1"/>
          </p:cNvSpPr>
          <p:nvPr>
            <p:ph type="ftr" sz="quarter" idx="11"/>
          </p:nvPr>
        </p:nvSpPr>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p:txBody>
          <a:bodyPr/>
          <a:lstStyle>
            <a:lvl1pPr>
              <a:defRPr/>
            </a:lvl1pPr>
          </a:lstStyle>
          <a:p>
            <a:pPr>
              <a:defRPr/>
            </a:pPr>
            <a:fld id="{6034354D-BA42-4B70-9627-3707FBDD48FE}" type="slidenum">
              <a:rPr lang="en-US" altLang="ja-JP" smtClean="0"/>
              <a:pPr>
                <a:defRPr/>
              </a:pPr>
              <a:t>‹#›</a:t>
            </a:fld>
            <a:endParaRPr lang="en-US" altLang="ja-JP"/>
          </a:p>
        </p:txBody>
      </p:sp>
    </p:spTree>
    <p:extLst>
      <p:ext uri="{BB962C8B-B14F-4D97-AF65-F5344CB8AC3E}">
        <p14:creationId xmlns:p14="http://schemas.microsoft.com/office/powerpoint/2010/main" val="2139974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04013" y="103188"/>
            <a:ext cx="2152650" cy="6096000"/>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246063" y="103188"/>
            <a:ext cx="6305550" cy="6096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fld id="{302BBD42-6989-4411-BEAD-036EEBC1F6EC}" type="datetime1">
              <a:rPr lang="ja-JP" altLang="en-US" smtClean="0"/>
              <a:pPr>
                <a:defRPr/>
              </a:pPr>
              <a:t>2019/2/24</a:t>
            </a:fld>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413007EC-45E8-4A9C-8472-C99C19CFAC66}" type="slidenum">
              <a:rPr lang="en-US" altLang="ja-JP" smtClean="0"/>
              <a:pPr>
                <a:defRPr/>
              </a:pPr>
              <a:t>‹#›</a:t>
            </a:fld>
            <a:endParaRPr lang="en-US" altLang="ja-JP"/>
          </a:p>
        </p:txBody>
      </p:sp>
    </p:spTree>
    <p:extLst>
      <p:ext uri="{BB962C8B-B14F-4D97-AF65-F5344CB8AC3E}">
        <p14:creationId xmlns:p14="http://schemas.microsoft.com/office/powerpoint/2010/main" val="151133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タイトルとコンテンツ">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3" name="コンテンツ プレースホルダ 2"/>
          <p:cNvSpPr>
            <a:spLocks noGrp="1"/>
          </p:cNvSpPr>
          <p:nvPr>
            <p:ph idx="1"/>
          </p:nvPr>
        </p:nvSpPr>
        <p:spPr>
          <a:xfrm>
            <a:off x="246062" y="1069975"/>
            <a:ext cx="8732837" cy="5305425"/>
          </a:xfrm>
        </p:spPr>
        <p:txBody>
          <a:bodyPr>
            <a:normAutofit/>
          </a:bodyPr>
          <a:lstStyle>
            <a:lvl2pPr marL="719138" indent="-358775">
              <a:defRPr/>
            </a:lvl2pPr>
            <a:lvl3pPr marL="992188" indent="-271463">
              <a:defRPr/>
            </a:lvl3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8" name="Rectangle 3"/>
          <p:cNvSpPr>
            <a:spLocks noGrp="1" noChangeArrowheads="1"/>
          </p:cNvSpPr>
          <p:nvPr>
            <p:ph type="title"/>
          </p:nvPr>
        </p:nvSpPr>
        <p:spPr bwMode="white">
          <a:xfrm>
            <a:off x="246063" y="103188"/>
            <a:ext cx="7970837" cy="747712"/>
          </a:xfrm>
          <a:prstGeom prst="rect">
            <a:avLst/>
          </a:prstGeom>
          <a:noFill/>
          <a:ln w="9525">
            <a:noFill/>
            <a:miter lim="800000"/>
            <a:headEnd/>
            <a:tailEnd/>
          </a:ln>
          <a:effectLst/>
        </p:spPr>
        <p:txBody>
          <a:bodyPr>
            <a:normAutofit/>
          </a:bodyPr>
          <a:lstStyle/>
          <a:p>
            <a:pPr lvl="0"/>
            <a:r>
              <a:rPr lang="ja-JP" altLang="en-US"/>
              <a:t>マスター タイトルの書式設定</a:t>
            </a:r>
          </a:p>
        </p:txBody>
      </p:sp>
      <p:sp>
        <p:nvSpPr>
          <p:cNvPr id="5" name="日付プレースホルダ 3"/>
          <p:cNvSpPr>
            <a:spLocks noGrp="1"/>
          </p:cNvSpPr>
          <p:nvPr>
            <p:ph type="dt" sz="half" idx="10"/>
          </p:nvPr>
        </p:nvSpPr>
        <p:spPr/>
        <p:txBody>
          <a:bodyPr/>
          <a:lstStyle>
            <a:lvl1pPr>
              <a:defRPr/>
            </a:lvl1pPr>
          </a:lstStyle>
          <a:p>
            <a:pPr>
              <a:defRPr/>
            </a:pPr>
            <a:fld id="{C74CF6CB-19C3-4053-A1FA-8ACF04B02AD6}" type="datetime1">
              <a:rPr lang="ja-JP" altLang="en-US" smtClean="0"/>
              <a:pPr>
                <a:defRPr/>
              </a:pPr>
              <a:t>2019/2/24</a:t>
            </a:fld>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p:txBody>
          <a:bodyPr/>
          <a:lstStyle>
            <a:lvl1pPr>
              <a:defRPr sz="1800"/>
            </a:lvl1pPr>
          </a:lstStyle>
          <a:p>
            <a:pPr>
              <a:defRPr/>
            </a:pPr>
            <a:fld id="{C5B5A659-D2E9-4CDA-B6FA-DEBF51F3A945}" type="slidenum">
              <a:rPr lang="en-US" altLang="ja-JP" smtClean="0"/>
              <a:pPr>
                <a:defRPr/>
              </a:pPr>
              <a:t>‹#›</a:t>
            </a:fld>
            <a:endParaRPr lang="en-US" altLang="ja-JP"/>
          </a:p>
        </p:txBody>
      </p:sp>
    </p:spTree>
    <p:extLst>
      <p:ext uri="{BB962C8B-B14F-4D97-AF65-F5344CB8AC3E}">
        <p14:creationId xmlns:p14="http://schemas.microsoft.com/office/powerpoint/2010/main" val="1069520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2 つのコンテンツ">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3" name="コンテンツ プレースホルダ 2"/>
          <p:cNvSpPr>
            <a:spLocks noGrp="1"/>
          </p:cNvSpPr>
          <p:nvPr>
            <p:ph sz="half" idx="1"/>
          </p:nvPr>
        </p:nvSpPr>
        <p:spPr>
          <a:xfrm>
            <a:off x="246063" y="1069975"/>
            <a:ext cx="4229100" cy="5318125"/>
          </a:xfrm>
        </p:spPr>
        <p:txBody>
          <a:bodyPr>
            <a:normAutofit/>
          </a:bodyPr>
          <a:lstStyle>
            <a:lvl1pPr marL="266700" indent="-266700">
              <a:defRPr sz="2400"/>
            </a:lvl1pPr>
            <a:lvl2pPr marL="531813" indent="-260350">
              <a:defRPr sz="2000"/>
            </a:lvl2pPr>
            <a:lvl3pPr marL="806450" indent="-228600">
              <a:defRPr sz="1800"/>
            </a:lvl3pPr>
            <a:lvl4pPr marL="1171575" indent="-228600">
              <a:defRPr sz="1600"/>
            </a:lvl4pPr>
            <a:lvl5pPr marL="1431925" indent="-228600">
              <a:defRPr sz="16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 3"/>
          <p:cNvSpPr>
            <a:spLocks noGrp="1"/>
          </p:cNvSpPr>
          <p:nvPr>
            <p:ph sz="half" idx="2"/>
          </p:nvPr>
        </p:nvSpPr>
        <p:spPr>
          <a:xfrm>
            <a:off x="4627563" y="1069975"/>
            <a:ext cx="4229100" cy="5318125"/>
          </a:xfrm>
        </p:spPr>
        <p:txBody>
          <a:bodyPr>
            <a:normAutofit/>
          </a:bodyPr>
          <a:lstStyle>
            <a:lvl1pPr marL="266700" indent="-266700">
              <a:defRPr sz="2400"/>
            </a:lvl1pPr>
            <a:lvl2pPr marL="531813" indent="-260350">
              <a:defRPr sz="2000"/>
            </a:lvl2pPr>
            <a:lvl3pPr marL="806450" indent="-228600">
              <a:defRPr sz="1800"/>
            </a:lvl3pPr>
            <a:lvl4pPr marL="1171575" indent="-228600">
              <a:defRPr sz="1600"/>
            </a:lvl4pPr>
            <a:lvl5pPr marL="1431925" indent="-228600">
              <a:defRPr sz="16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9" name="Rectangle 3"/>
          <p:cNvSpPr>
            <a:spLocks noGrp="1" noChangeArrowheads="1"/>
          </p:cNvSpPr>
          <p:nvPr>
            <p:ph type="title"/>
          </p:nvPr>
        </p:nvSpPr>
        <p:spPr bwMode="white">
          <a:xfrm>
            <a:off x="246063" y="103188"/>
            <a:ext cx="7970837" cy="747712"/>
          </a:xfrm>
          <a:prstGeom prst="rect">
            <a:avLst/>
          </a:prstGeom>
          <a:noFill/>
          <a:ln w="9525">
            <a:noFill/>
            <a:miter lim="800000"/>
            <a:headEnd/>
            <a:tailEnd/>
          </a:ln>
          <a:effectLst/>
        </p:spPr>
        <p:txBody>
          <a:bodyPr>
            <a:normAutofit/>
          </a:bodyPr>
          <a:lstStyle/>
          <a:p>
            <a:pPr lvl="0"/>
            <a:r>
              <a:rPr lang="ja-JP" altLang="en-US"/>
              <a:t>マスター タイトルの書式設定</a:t>
            </a:r>
          </a:p>
        </p:txBody>
      </p:sp>
      <p:sp>
        <p:nvSpPr>
          <p:cNvPr id="6" name="日付プレースホルダ 4"/>
          <p:cNvSpPr>
            <a:spLocks noGrp="1"/>
          </p:cNvSpPr>
          <p:nvPr>
            <p:ph type="dt" sz="half" idx="10"/>
          </p:nvPr>
        </p:nvSpPr>
        <p:spPr/>
        <p:txBody>
          <a:bodyPr/>
          <a:lstStyle>
            <a:lvl1pPr>
              <a:defRPr/>
            </a:lvl1pPr>
          </a:lstStyle>
          <a:p>
            <a:pPr>
              <a:defRPr/>
            </a:pPr>
            <a:fld id="{8A73B0FD-44D7-4776-8D36-9A0E8A7AB3B3}" type="datetime1">
              <a:rPr lang="ja-JP" altLang="en-US" smtClean="0"/>
              <a:pPr>
                <a:defRPr/>
              </a:pPr>
              <a:t>2019/2/24</a:t>
            </a:fld>
            <a:endParaRPr lang="en-US" altLang="ja-JP"/>
          </a:p>
        </p:txBody>
      </p:sp>
      <p:sp>
        <p:nvSpPr>
          <p:cNvPr id="7"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p:txBody>
          <a:bodyPr/>
          <a:lstStyle>
            <a:lvl1pPr>
              <a:defRPr sz="1800"/>
            </a:lvl1pPr>
          </a:lstStyle>
          <a:p>
            <a:pPr>
              <a:defRPr/>
            </a:pPr>
            <a:fld id="{3F2E0268-9064-4C52-A1AE-22D6FAEE0520}" type="slidenum">
              <a:rPr lang="en-US" altLang="ja-JP" smtClean="0"/>
              <a:pPr>
                <a:defRPr/>
              </a:pPr>
              <a:t>‹#›</a:t>
            </a:fld>
            <a:endParaRPr lang="en-US" altLang="ja-JP"/>
          </a:p>
        </p:txBody>
      </p:sp>
    </p:spTree>
    <p:extLst>
      <p:ext uri="{BB962C8B-B14F-4D97-AF65-F5344CB8AC3E}">
        <p14:creationId xmlns:p14="http://schemas.microsoft.com/office/powerpoint/2010/main" val="2756101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比較">
    <p:spTree>
      <p:nvGrpSpPr>
        <p:cNvPr id="1" name=""/>
        <p:cNvGrpSpPr/>
        <p:nvPr/>
      </p:nvGrpSpPr>
      <p:grpSpPr>
        <a:xfrm>
          <a:off x="0" y="0"/>
          <a:ext cx="0" cy="0"/>
          <a:chOff x="0" y="0"/>
          <a:chExt cx="0" cy="0"/>
        </a:xfrm>
      </p:grpSpPr>
      <p:sp>
        <p:nvSpPr>
          <p:cNvPr id="7"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3" name="テキスト プレースホルダ 2"/>
          <p:cNvSpPr>
            <a:spLocks noGrp="1"/>
          </p:cNvSpPr>
          <p:nvPr>
            <p:ph type="body" idx="1"/>
          </p:nvPr>
        </p:nvSpPr>
        <p:spPr>
          <a:xfrm>
            <a:off x="279400" y="1014413"/>
            <a:ext cx="42179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279400" y="1689100"/>
            <a:ext cx="4217988" cy="4673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014413"/>
            <a:ext cx="42322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1689100"/>
            <a:ext cx="4232275" cy="4673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 name="Rectangle 3"/>
          <p:cNvSpPr>
            <a:spLocks noGrp="1" noChangeArrowheads="1"/>
          </p:cNvSpPr>
          <p:nvPr>
            <p:ph type="title"/>
          </p:nvPr>
        </p:nvSpPr>
        <p:spPr bwMode="white">
          <a:xfrm>
            <a:off x="246063" y="103188"/>
            <a:ext cx="7970837" cy="747712"/>
          </a:xfrm>
          <a:prstGeom prst="rect">
            <a:avLst/>
          </a:prstGeom>
          <a:noFill/>
          <a:ln w="9525">
            <a:noFill/>
            <a:miter lim="800000"/>
            <a:headEnd/>
            <a:tailEnd/>
          </a:ln>
          <a:effectLst/>
        </p:spPr>
        <p:txBody>
          <a:bodyPr>
            <a:normAutofit/>
          </a:bodyPr>
          <a:lstStyle/>
          <a:p>
            <a:pPr lvl="0"/>
            <a:r>
              <a:rPr lang="ja-JP" altLang="en-US"/>
              <a:t>マスター タイトルの書式設定</a:t>
            </a:r>
          </a:p>
        </p:txBody>
      </p:sp>
      <p:sp>
        <p:nvSpPr>
          <p:cNvPr id="8" name="日付プレースホルダ 6"/>
          <p:cNvSpPr>
            <a:spLocks noGrp="1"/>
          </p:cNvSpPr>
          <p:nvPr>
            <p:ph type="dt" sz="half" idx="10"/>
          </p:nvPr>
        </p:nvSpPr>
        <p:spPr/>
        <p:txBody>
          <a:bodyPr/>
          <a:lstStyle>
            <a:lvl1pPr>
              <a:defRPr/>
            </a:lvl1pPr>
          </a:lstStyle>
          <a:p>
            <a:pPr>
              <a:defRPr/>
            </a:pPr>
            <a:fld id="{F7D962C0-6381-4746-9E14-09E467E54660}" type="datetime1">
              <a:rPr lang="ja-JP" altLang="en-US" smtClean="0"/>
              <a:pPr>
                <a:defRPr/>
              </a:pPr>
              <a:t>2019/2/24</a:t>
            </a:fld>
            <a:endParaRPr lang="en-US" altLang="ja-JP"/>
          </a:p>
        </p:txBody>
      </p:sp>
      <p:sp>
        <p:nvSpPr>
          <p:cNvPr id="9" name="フッター プレースホルダ 7"/>
          <p:cNvSpPr>
            <a:spLocks noGrp="1"/>
          </p:cNvSpPr>
          <p:nvPr>
            <p:ph type="ftr" sz="quarter" idx="11"/>
          </p:nvPr>
        </p:nvSpPr>
        <p:spPr/>
        <p:txBody>
          <a:bodyPr/>
          <a:lstStyle>
            <a:lvl1pPr>
              <a:defRPr/>
            </a:lvl1pPr>
          </a:lstStyle>
          <a:p>
            <a:pPr>
              <a:defRPr/>
            </a:pPr>
            <a:endParaRPr lang="en-US" altLang="ja-JP"/>
          </a:p>
        </p:txBody>
      </p:sp>
      <p:sp>
        <p:nvSpPr>
          <p:cNvPr id="10" name="Rectangle 7"/>
          <p:cNvSpPr>
            <a:spLocks noGrp="1" noChangeArrowheads="1"/>
          </p:cNvSpPr>
          <p:nvPr>
            <p:ph type="sldNum" sz="quarter" idx="12"/>
          </p:nvPr>
        </p:nvSpPr>
        <p:spPr/>
        <p:txBody>
          <a:bodyPr/>
          <a:lstStyle>
            <a:lvl1pPr>
              <a:defRPr sz="1800"/>
            </a:lvl1pPr>
          </a:lstStyle>
          <a:p>
            <a:pPr>
              <a:defRPr/>
            </a:pPr>
            <a:fld id="{72AAA43E-FDAF-4A56-9BCE-E1E8E70C7192}" type="slidenum">
              <a:rPr lang="en-US" altLang="ja-JP" smtClean="0"/>
              <a:pPr>
                <a:defRPr/>
              </a:pPr>
              <a:t>‹#›</a:t>
            </a:fld>
            <a:endParaRPr lang="en-US" altLang="ja-JP"/>
          </a:p>
        </p:txBody>
      </p:sp>
    </p:spTree>
    <p:extLst>
      <p:ext uri="{BB962C8B-B14F-4D97-AF65-F5344CB8AC3E}">
        <p14:creationId xmlns:p14="http://schemas.microsoft.com/office/powerpoint/2010/main" val="3063493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3" name="コンテンツ プレースホルダ 2"/>
          <p:cNvSpPr>
            <a:spLocks noGrp="1"/>
          </p:cNvSpPr>
          <p:nvPr>
            <p:ph idx="1"/>
          </p:nvPr>
        </p:nvSpPr>
        <p:spPr>
          <a:xfrm>
            <a:off x="246062" y="1069975"/>
            <a:ext cx="8732837" cy="5305425"/>
          </a:xfrm>
        </p:spPr>
        <p:txBody>
          <a:bodyPr>
            <a:normAutofit/>
          </a:bodyPr>
          <a:lstStyle>
            <a:lvl2pPr marL="719138" indent="-358775">
              <a:defRPr/>
            </a:lvl2pPr>
            <a:lvl3pPr marL="992188" indent="-271463">
              <a:defRPr/>
            </a:lvl3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8" name="Rectangle 3"/>
          <p:cNvSpPr>
            <a:spLocks noGrp="1" noChangeArrowheads="1"/>
          </p:cNvSpPr>
          <p:nvPr>
            <p:ph type="title"/>
          </p:nvPr>
        </p:nvSpPr>
        <p:spPr bwMode="white">
          <a:xfrm>
            <a:off x="246063" y="103188"/>
            <a:ext cx="7970837" cy="747712"/>
          </a:xfrm>
          <a:prstGeom prst="rect">
            <a:avLst/>
          </a:prstGeom>
          <a:noFill/>
          <a:ln w="9525">
            <a:noFill/>
            <a:miter lim="800000"/>
            <a:headEnd/>
            <a:tailEnd/>
          </a:ln>
          <a:effectLst/>
        </p:spPr>
        <p:txBody>
          <a:bodyPr>
            <a:normAutofit/>
          </a:bodyPr>
          <a:lstStyle/>
          <a:p>
            <a:pPr lvl="0"/>
            <a:r>
              <a:rPr lang="ja-JP" altLang="en-US"/>
              <a:t>マスター タイトルの書式設定</a:t>
            </a:r>
          </a:p>
        </p:txBody>
      </p:sp>
      <p:sp>
        <p:nvSpPr>
          <p:cNvPr id="5" name="日付プレースホルダ 3"/>
          <p:cNvSpPr>
            <a:spLocks noGrp="1"/>
          </p:cNvSpPr>
          <p:nvPr>
            <p:ph type="dt" sz="half" idx="10"/>
          </p:nvPr>
        </p:nvSpPr>
        <p:spPr/>
        <p:txBody>
          <a:bodyPr/>
          <a:lstStyle>
            <a:lvl1pPr>
              <a:defRPr/>
            </a:lvl1pPr>
          </a:lstStyle>
          <a:p>
            <a:pPr>
              <a:defRPr/>
            </a:pPr>
            <a:fld id="{C74CF6CB-19C3-4053-A1FA-8ACF04B02AD6}" type="datetime1">
              <a:rPr lang="ja-JP" altLang="en-US"/>
              <a:pPr>
                <a:defRPr/>
              </a:pPr>
              <a:t>2019/2/24</a:t>
            </a:fld>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p:txBody>
          <a:bodyPr/>
          <a:lstStyle>
            <a:lvl1pPr>
              <a:defRPr sz="1800"/>
            </a:lvl1pPr>
          </a:lstStyle>
          <a:p>
            <a:pPr>
              <a:defRPr/>
            </a:pPr>
            <a:fld id="{C5B5A659-D2E9-4CDA-B6FA-DEBF51F3A945}" type="slidenum">
              <a:rPr lang="en-US" altLang="ja-JP"/>
              <a:pPr>
                <a:defRPr/>
              </a:pPr>
              <a:t>‹#›</a:t>
            </a:fld>
            <a:endParaRPr lang="en-US" altLang="ja-JP"/>
          </a:p>
        </p:txBody>
      </p:sp>
    </p:spTree>
    <p:extLst>
      <p:ext uri="{BB962C8B-B14F-4D97-AF65-F5344CB8AC3E}">
        <p14:creationId xmlns:p14="http://schemas.microsoft.com/office/powerpoint/2010/main" val="23717936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2 つのコンテンツ">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3" name="コンテンツ プレースホルダ 2"/>
          <p:cNvSpPr>
            <a:spLocks noGrp="1"/>
          </p:cNvSpPr>
          <p:nvPr>
            <p:ph sz="half" idx="1"/>
          </p:nvPr>
        </p:nvSpPr>
        <p:spPr>
          <a:xfrm>
            <a:off x="246063" y="1069975"/>
            <a:ext cx="4229100" cy="5318125"/>
          </a:xfrm>
        </p:spPr>
        <p:txBody>
          <a:bodyPr>
            <a:normAutofit/>
          </a:bodyPr>
          <a:lstStyle>
            <a:lvl1pPr marL="266700" indent="-266700">
              <a:defRPr sz="2400"/>
            </a:lvl1pPr>
            <a:lvl2pPr marL="531813" indent="-260350">
              <a:defRPr sz="2000"/>
            </a:lvl2pPr>
            <a:lvl3pPr marL="806450" indent="-228600">
              <a:defRPr sz="1800"/>
            </a:lvl3pPr>
            <a:lvl4pPr marL="1171575" indent="-228600">
              <a:defRPr sz="1600"/>
            </a:lvl4pPr>
            <a:lvl5pPr marL="1431925" indent="-228600">
              <a:defRPr sz="16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 3"/>
          <p:cNvSpPr>
            <a:spLocks noGrp="1"/>
          </p:cNvSpPr>
          <p:nvPr>
            <p:ph sz="half" idx="2"/>
          </p:nvPr>
        </p:nvSpPr>
        <p:spPr>
          <a:xfrm>
            <a:off x="4627563" y="1069975"/>
            <a:ext cx="4229100" cy="5318125"/>
          </a:xfrm>
        </p:spPr>
        <p:txBody>
          <a:bodyPr>
            <a:normAutofit/>
          </a:bodyPr>
          <a:lstStyle>
            <a:lvl1pPr marL="266700" indent="-266700">
              <a:defRPr sz="2400"/>
            </a:lvl1pPr>
            <a:lvl2pPr marL="531813" indent="-260350">
              <a:defRPr sz="2000"/>
            </a:lvl2pPr>
            <a:lvl3pPr marL="806450" indent="-228600">
              <a:defRPr sz="1800"/>
            </a:lvl3pPr>
            <a:lvl4pPr marL="1171575" indent="-228600">
              <a:defRPr sz="1600"/>
            </a:lvl4pPr>
            <a:lvl5pPr marL="1431925" indent="-228600">
              <a:defRPr sz="16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9" name="Rectangle 3"/>
          <p:cNvSpPr>
            <a:spLocks noGrp="1" noChangeArrowheads="1"/>
          </p:cNvSpPr>
          <p:nvPr>
            <p:ph type="title"/>
          </p:nvPr>
        </p:nvSpPr>
        <p:spPr bwMode="white">
          <a:xfrm>
            <a:off x="246063" y="103188"/>
            <a:ext cx="7970837" cy="747712"/>
          </a:xfrm>
          <a:prstGeom prst="rect">
            <a:avLst/>
          </a:prstGeom>
          <a:noFill/>
          <a:ln w="9525">
            <a:noFill/>
            <a:miter lim="800000"/>
            <a:headEnd/>
            <a:tailEnd/>
          </a:ln>
          <a:effectLst/>
        </p:spPr>
        <p:txBody>
          <a:bodyPr>
            <a:normAutofit/>
          </a:bodyPr>
          <a:lstStyle/>
          <a:p>
            <a:pPr lvl="0"/>
            <a:r>
              <a:rPr lang="ja-JP" altLang="en-US"/>
              <a:t>マスター タイトルの書式設定</a:t>
            </a:r>
          </a:p>
        </p:txBody>
      </p:sp>
      <p:sp>
        <p:nvSpPr>
          <p:cNvPr id="6" name="日付プレースホルダ 4"/>
          <p:cNvSpPr>
            <a:spLocks noGrp="1"/>
          </p:cNvSpPr>
          <p:nvPr>
            <p:ph type="dt" sz="half" idx="10"/>
          </p:nvPr>
        </p:nvSpPr>
        <p:spPr/>
        <p:txBody>
          <a:bodyPr/>
          <a:lstStyle>
            <a:lvl1pPr>
              <a:defRPr/>
            </a:lvl1pPr>
          </a:lstStyle>
          <a:p>
            <a:pPr>
              <a:defRPr/>
            </a:pPr>
            <a:fld id="{8A73B0FD-44D7-4776-8D36-9A0E8A7AB3B3}" type="datetime1">
              <a:rPr lang="ja-JP" altLang="en-US"/>
              <a:pPr>
                <a:defRPr/>
              </a:pPr>
              <a:t>2019/2/24</a:t>
            </a:fld>
            <a:endParaRPr lang="en-US" altLang="ja-JP"/>
          </a:p>
        </p:txBody>
      </p:sp>
      <p:sp>
        <p:nvSpPr>
          <p:cNvPr id="7"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p:txBody>
          <a:bodyPr/>
          <a:lstStyle>
            <a:lvl1pPr>
              <a:defRPr sz="1800"/>
            </a:lvl1pPr>
          </a:lstStyle>
          <a:p>
            <a:pPr>
              <a:defRPr/>
            </a:pPr>
            <a:fld id="{3F2E0268-9064-4C52-A1AE-22D6FAEE0520}" type="slidenum">
              <a:rPr lang="en-US" altLang="ja-JP"/>
              <a:pPr>
                <a:defRPr/>
              </a:pPr>
              <a:t>‹#›</a:t>
            </a:fld>
            <a:endParaRPr lang="en-US" altLang="ja-JP"/>
          </a:p>
        </p:txBody>
      </p:sp>
    </p:spTree>
    <p:extLst>
      <p:ext uri="{BB962C8B-B14F-4D97-AF65-F5344CB8AC3E}">
        <p14:creationId xmlns:p14="http://schemas.microsoft.com/office/powerpoint/2010/main" val="5496936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比較">
    <p:spTree>
      <p:nvGrpSpPr>
        <p:cNvPr id="1" name=""/>
        <p:cNvGrpSpPr/>
        <p:nvPr/>
      </p:nvGrpSpPr>
      <p:grpSpPr>
        <a:xfrm>
          <a:off x="0" y="0"/>
          <a:ext cx="0" cy="0"/>
          <a:chOff x="0" y="0"/>
          <a:chExt cx="0" cy="0"/>
        </a:xfrm>
      </p:grpSpPr>
      <p:sp>
        <p:nvSpPr>
          <p:cNvPr id="7"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3" name="テキスト プレースホルダ 2"/>
          <p:cNvSpPr>
            <a:spLocks noGrp="1"/>
          </p:cNvSpPr>
          <p:nvPr>
            <p:ph type="body" idx="1"/>
          </p:nvPr>
        </p:nvSpPr>
        <p:spPr>
          <a:xfrm>
            <a:off x="279400" y="1014413"/>
            <a:ext cx="42179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279400" y="1689100"/>
            <a:ext cx="4217988" cy="4673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014413"/>
            <a:ext cx="42322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1689100"/>
            <a:ext cx="4232275" cy="4673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 name="Rectangle 3"/>
          <p:cNvSpPr>
            <a:spLocks noGrp="1" noChangeArrowheads="1"/>
          </p:cNvSpPr>
          <p:nvPr>
            <p:ph type="title"/>
          </p:nvPr>
        </p:nvSpPr>
        <p:spPr bwMode="white">
          <a:xfrm>
            <a:off x="246063" y="103188"/>
            <a:ext cx="7970837" cy="747712"/>
          </a:xfrm>
          <a:prstGeom prst="rect">
            <a:avLst/>
          </a:prstGeom>
          <a:noFill/>
          <a:ln w="9525">
            <a:noFill/>
            <a:miter lim="800000"/>
            <a:headEnd/>
            <a:tailEnd/>
          </a:ln>
          <a:effectLst/>
        </p:spPr>
        <p:txBody>
          <a:bodyPr>
            <a:normAutofit/>
          </a:bodyPr>
          <a:lstStyle/>
          <a:p>
            <a:pPr lvl="0"/>
            <a:r>
              <a:rPr lang="ja-JP" altLang="en-US"/>
              <a:t>マスター タイトルの書式設定</a:t>
            </a:r>
          </a:p>
        </p:txBody>
      </p:sp>
      <p:sp>
        <p:nvSpPr>
          <p:cNvPr id="8" name="日付プレースホルダ 6"/>
          <p:cNvSpPr>
            <a:spLocks noGrp="1"/>
          </p:cNvSpPr>
          <p:nvPr>
            <p:ph type="dt" sz="half" idx="10"/>
          </p:nvPr>
        </p:nvSpPr>
        <p:spPr/>
        <p:txBody>
          <a:bodyPr/>
          <a:lstStyle>
            <a:lvl1pPr>
              <a:defRPr/>
            </a:lvl1pPr>
          </a:lstStyle>
          <a:p>
            <a:pPr>
              <a:defRPr/>
            </a:pPr>
            <a:fld id="{F7D962C0-6381-4746-9E14-09E467E54660}" type="datetime1">
              <a:rPr lang="ja-JP" altLang="en-US"/>
              <a:pPr>
                <a:defRPr/>
              </a:pPr>
              <a:t>2019/2/24</a:t>
            </a:fld>
            <a:endParaRPr lang="en-US" altLang="ja-JP"/>
          </a:p>
        </p:txBody>
      </p:sp>
      <p:sp>
        <p:nvSpPr>
          <p:cNvPr id="9" name="フッター プレースホルダ 7"/>
          <p:cNvSpPr>
            <a:spLocks noGrp="1"/>
          </p:cNvSpPr>
          <p:nvPr>
            <p:ph type="ftr" sz="quarter" idx="11"/>
          </p:nvPr>
        </p:nvSpPr>
        <p:spPr/>
        <p:txBody>
          <a:bodyPr/>
          <a:lstStyle>
            <a:lvl1pPr>
              <a:defRPr/>
            </a:lvl1pPr>
          </a:lstStyle>
          <a:p>
            <a:pPr>
              <a:defRPr/>
            </a:pPr>
            <a:endParaRPr lang="en-US" altLang="ja-JP"/>
          </a:p>
        </p:txBody>
      </p:sp>
      <p:sp>
        <p:nvSpPr>
          <p:cNvPr id="10" name="Rectangle 7"/>
          <p:cNvSpPr>
            <a:spLocks noGrp="1" noChangeArrowheads="1"/>
          </p:cNvSpPr>
          <p:nvPr>
            <p:ph type="sldNum" sz="quarter" idx="12"/>
          </p:nvPr>
        </p:nvSpPr>
        <p:spPr/>
        <p:txBody>
          <a:bodyPr/>
          <a:lstStyle>
            <a:lvl1pPr>
              <a:defRPr sz="1800"/>
            </a:lvl1pPr>
          </a:lstStyle>
          <a:p>
            <a:pPr>
              <a:defRPr/>
            </a:pPr>
            <a:fld id="{72AAA43E-FDAF-4A56-9BCE-E1E8E70C7192}" type="slidenum">
              <a:rPr lang="en-US" altLang="ja-JP"/>
              <a:pPr>
                <a:defRPr/>
              </a:pPr>
              <a:t>‹#›</a:t>
            </a:fld>
            <a:endParaRPr lang="en-US" altLang="ja-JP"/>
          </a:p>
        </p:txBody>
      </p:sp>
    </p:spTree>
    <p:extLst>
      <p:ext uri="{BB962C8B-B14F-4D97-AF65-F5344CB8AC3E}">
        <p14:creationId xmlns:p14="http://schemas.microsoft.com/office/powerpoint/2010/main" val="1103727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タイトルとコンテンツ">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850900"/>
          </a:xfrm>
          <a:prstGeom prst="rect">
            <a:avLst/>
          </a:prstGeom>
          <a:solidFill>
            <a:srgbClr val="00B050"/>
          </a:solidFill>
          <a:ln>
            <a:noFill/>
          </a:ln>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3" name="コンテンツ プレースホルダ 2"/>
          <p:cNvSpPr>
            <a:spLocks noGrp="1"/>
          </p:cNvSpPr>
          <p:nvPr>
            <p:ph idx="1"/>
          </p:nvPr>
        </p:nvSpPr>
        <p:spPr>
          <a:xfrm>
            <a:off x="246062" y="1069975"/>
            <a:ext cx="8732837" cy="5305425"/>
          </a:xfrm>
        </p:spPr>
        <p:txBody>
          <a:bodyPr>
            <a:normAutofit/>
          </a:bodyPr>
          <a:lstStyle>
            <a:lvl2pPr marL="719138" indent="-358775">
              <a:defRPr/>
            </a:lvl2pPr>
            <a:lvl3pPr marL="1081088" indent="-360363">
              <a:defRPr/>
            </a:lvl3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8" name="Rectangle 3"/>
          <p:cNvSpPr>
            <a:spLocks noGrp="1" noChangeArrowheads="1"/>
          </p:cNvSpPr>
          <p:nvPr>
            <p:ph type="title"/>
          </p:nvPr>
        </p:nvSpPr>
        <p:spPr bwMode="white">
          <a:xfrm>
            <a:off x="246063" y="103188"/>
            <a:ext cx="8138083" cy="747712"/>
          </a:xfrm>
          <a:prstGeom prst="rect">
            <a:avLst/>
          </a:prstGeom>
          <a:noFill/>
          <a:ln w="9525">
            <a:noFill/>
            <a:miter lim="800000"/>
            <a:headEnd/>
            <a:tailEnd/>
          </a:ln>
        </p:spPr>
        <p:txBody>
          <a:bodyPr/>
          <a:lstStyle>
            <a:lvl1pPr>
              <a:defRPr kumimoji="1" lang="ja-JP" altLang="en-US" sz="3600" smtClean="0">
                <a:solidFill>
                  <a:schemeClr val="bg1"/>
                </a:solidFill>
                <a:latin typeface="+mj-lt"/>
                <a:ea typeface="+mj-ea"/>
                <a:cs typeface="+mj-cs"/>
              </a:defRPr>
            </a:lvl1pPr>
          </a:lstStyle>
          <a:p>
            <a:pPr lvl="0"/>
            <a:r>
              <a:rPr lang="ja-JP" altLang="en-US"/>
              <a:t>マスター タイトルの書式設定</a:t>
            </a:r>
          </a:p>
        </p:txBody>
      </p:sp>
      <p:sp>
        <p:nvSpPr>
          <p:cNvPr id="5" name="日付プレースホルダ 3"/>
          <p:cNvSpPr>
            <a:spLocks noGrp="1"/>
          </p:cNvSpPr>
          <p:nvPr>
            <p:ph type="dt" sz="half" idx="10"/>
          </p:nvPr>
        </p:nvSpPr>
        <p:spPr>
          <a:xfrm>
            <a:off x="257175" y="6470650"/>
            <a:ext cx="1134810" cy="293688"/>
          </a:xfrm>
        </p:spPr>
        <p:txBody>
          <a:bodyPr/>
          <a:lstStyle>
            <a:lvl1pPr>
              <a:defRPr/>
            </a:lvl1pPr>
          </a:lstStyle>
          <a:p>
            <a:pPr>
              <a:defRPr/>
            </a:pPr>
            <a:fld id="{D10DA258-9C3D-4C2D-80FB-A43B6218027E}" type="datetime1">
              <a:rPr lang="ja-JP" altLang="en-US" smtClean="0"/>
              <a:pPr>
                <a:defRPr/>
              </a:pPr>
              <a:t>2019/2/24</a:t>
            </a:fld>
            <a:endParaRPr lang="en-US" altLang="ja-JP" dirty="0"/>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p:txBody>
          <a:bodyPr/>
          <a:lstStyle>
            <a:lvl1pPr>
              <a:defRPr/>
            </a:lvl1pPr>
          </a:lstStyle>
          <a:p>
            <a:pPr>
              <a:defRPr/>
            </a:pPr>
            <a:fld id="{1EFF3C8C-8484-4355-B826-B680DF76D51C}" type="slidenum">
              <a:rPr lang="en-US" altLang="ja-JP" smtClean="0"/>
              <a:pPr>
                <a:defRPr/>
              </a:pPr>
              <a:t>‹#›</a:t>
            </a:fld>
            <a:endParaRPr lang="en-US" altLang="ja-JP"/>
          </a:p>
        </p:txBody>
      </p:sp>
    </p:spTree>
    <p:extLst>
      <p:ext uri="{BB962C8B-B14F-4D97-AF65-F5344CB8AC3E}">
        <p14:creationId xmlns:p14="http://schemas.microsoft.com/office/powerpoint/2010/main" val="160819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Rectangle 6"/>
          <p:cNvSpPr>
            <a:spLocks noChangeArrowheads="1"/>
          </p:cNvSpPr>
          <p:nvPr/>
        </p:nvSpPr>
        <p:spPr bwMode="auto">
          <a:xfrm>
            <a:off x="768350" y="4422775"/>
            <a:ext cx="7759700" cy="98425"/>
          </a:xfrm>
          <a:prstGeom prst="rect">
            <a:avLst/>
          </a:prstGeom>
          <a:gradFill rotWithShape="1">
            <a:gsLst>
              <a:gs pos="0">
                <a:schemeClr val="bg1"/>
              </a:gs>
              <a:gs pos="100000">
                <a:schemeClr val="bg2"/>
              </a:gs>
            </a:gsLst>
            <a:lin ang="81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b="0">
              <a:latin typeface="Times New Roman" panose="02020603050405020304" pitchFamily="18" charset="0"/>
            </a:endParaRPr>
          </a:p>
        </p:txBody>
      </p:sp>
      <p:sp>
        <p:nvSpPr>
          <p:cNvPr id="5"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2" name="タイトル 1"/>
          <p:cNvSpPr>
            <a:spLocks noGrp="1"/>
          </p:cNvSpPr>
          <p:nvPr>
            <p:ph type="title"/>
          </p:nvPr>
        </p:nvSpPr>
        <p:spPr>
          <a:xfrm>
            <a:off x="735013" y="3251200"/>
            <a:ext cx="7772400" cy="1196975"/>
          </a:xfrm>
        </p:spPr>
        <p:txBody>
          <a:bodyPr anchor="b">
            <a:normAutofit/>
          </a:bodyPr>
          <a:lstStyle>
            <a:lvl1pPr algn="l">
              <a:defRPr sz="3200" b="0" cap="none" baseline="0">
                <a:solidFill>
                  <a:srgbClr val="58A84B"/>
                </a:solidFill>
              </a:defRPr>
            </a:lvl1pPr>
          </a:lstStyle>
          <a:p>
            <a:r>
              <a:rPr lang="ja-JP" altLang="en-US"/>
              <a:t>マスター タイトルの書式設定</a:t>
            </a:r>
            <a:endParaRPr lang="ja-JP" altLang="en-US" dirty="0"/>
          </a:p>
        </p:txBody>
      </p:sp>
      <p:sp>
        <p:nvSpPr>
          <p:cNvPr id="3" name="テキスト プレースホルダ 2"/>
          <p:cNvSpPr>
            <a:spLocks noGrp="1"/>
          </p:cNvSpPr>
          <p:nvPr>
            <p:ph type="body" idx="1"/>
          </p:nvPr>
        </p:nvSpPr>
        <p:spPr>
          <a:xfrm>
            <a:off x="939799" y="4545013"/>
            <a:ext cx="7554913" cy="1500187"/>
          </a:xfrm>
        </p:spPr>
        <p:txBody>
          <a:bodyPr/>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日付プレースホルダ 3"/>
          <p:cNvSpPr>
            <a:spLocks noGrp="1"/>
          </p:cNvSpPr>
          <p:nvPr>
            <p:ph type="dt" sz="half" idx="10"/>
          </p:nvPr>
        </p:nvSpPr>
        <p:spPr/>
        <p:txBody>
          <a:bodyPr/>
          <a:lstStyle>
            <a:lvl1pPr>
              <a:defRPr/>
            </a:lvl1pPr>
          </a:lstStyle>
          <a:p>
            <a:pPr>
              <a:defRPr/>
            </a:pPr>
            <a:fld id="{E754B0EB-D413-4115-A42B-743C50B7E765}" type="datetime1">
              <a:rPr lang="ja-JP" altLang="en-US" smtClean="0"/>
              <a:pPr>
                <a:defRPr/>
              </a:pPr>
              <a:t>2019/2/24</a:t>
            </a:fld>
            <a:endParaRPr lang="en-US" altLang="ja-JP"/>
          </a:p>
        </p:txBody>
      </p:sp>
      <p:sp>
        <p:nvSpPr>
          <p:cNvPr id="7" name="フッター プレースホルダ 4"/>
          <p:cNvSpPr>
            <a:spLocks noGrp="1"/>
          </p:cNvSpPr>
          <p:nvPr>
            <p:ph type="ftr" sz="quarter" idx="11"/>
          </p:nvPr>
        </p:nvSpPr>
        <p:spPr/>
        <p:txBody>
          <a:bodyPr/>
          <a:lstStyle>
            <a:lvl1pPr>
              <a:defRPr/>
            </a:lvl1pPr>
          </a:lstStyle>
          <a:p>
            <a:pPr>
              <a:defRPr/>
            </a:pPr>
            <a:endParaRPr lang="en-US" altLang="ja-JP"/>
          </a:p>
        </p:txBody>
      </p:sp>
    </p:spTree>
    <p:extLst>
      <p:ext uri="{BB962C8B-B14F-4D97-AF65-F5344CB8AC3E}">
        <p14:creationId xmlns:p14="http://schemas.microsoft.com/office/powerpoint/2010/main" val="233625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 つのコンテンツ">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3" name="コンテンツ プレースホルダ 2"/>
          <p:cNvSpPr>
            <a:spLocks noGrp="1"/>
          </p:cNvSpPr>
          <p:nvPr>
            <p:ph sz="half" idx="1"/>
          </p:nvPr>
        </p:nvSpPr>
        <p:spPr>
          <a:xfrm>
            <a:off x="246063" y="1069975"/>
            <a:ext cx="4229100" cy="5318125"/>
          </a:xfrm>
        </p:spPr>
        <p:txBody>
          <a:bodyPr>
            <a:normAutofit/>
          </a:bodyPr>
          <a:lstStyle>
            <a:lvl1pPr marL="266700" indent="-266700">
              <a:defRPr sz="2400"/>
            </a:lvl1pPr>
            <a:lvl2pPr marL="531813" indent="-260350">
              <a:defRPr sz="2000"/>
            </a:lvl2pPr>
            <a:lvl3pPr marL="806450" indent="-228600">
              <a:defRPr sz="1800"/>
            </a:lvl3pPr>
            <a:lvl4pPr marL="1171575" indent="-228600">
              <a:defRPr sz="1600"/>
            </a:lvl4pPr>
            <a:lvl5pPr marL="1431925" indent="-228600">
              <a:defRPr sz="16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 3"/>
          <p:cNvSpPr>
            <a:spLocks noGrp="1"/>
          </p:cNvSpPr>
          <p:nvPr>
            <p:ph sz="half" idx="2"/>
          </p:nvPr>
        </p:nvSpPr>
        <p:spPr>
          <a:xfrm>
            <a:off x="4627563" y="1069975"/>
            <a:ext cx="4229100" cy="5318125"/>
          </a:xfrm>
        </p:spPr>
        <p:txBody>
          <a:bodyPr>
            <a:normAutofit/>
          </a:bodyPr>
          <a:lstStyle>
            <a:lvl1pPr marL="266700" indent="-266700">
              <a:defRPr sz="2400"/>
            </a:lvl1pPr>
            <a:lvl2pPr marL="531813" indent="-260350">
              <a:defRPr sz="2000"/>
            </a:lvl2pPr>
            <a:lvl3pPr marL="806450" indent="-228600">
              <a:defRPr sz="1800"/>
            </a:lvl3pPr>
            <a:lvl4pPr marL="1171575" indent="-228600">
              <a:defRPr sz="1600"/>
            </a:lvl4pPr>
            <a:lvl5pPr marL="1431925" indent="-228600">
              <a:defRPr sz="16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9" name="Rectangle 3"/>
          <p:cNvSpPr>
            <a:spLocks noGrp="1" noChangeArrowheads="1"/>
          </p:cNvSpPr>
          <p:nvPr>
            <p:ph type="title"/>
          </p:nvPr>
        </p:nvSpPr>
        <p:spPr bwMode="white">
          <a:xfrm>
            <a:off x="246063" y="103188"/>
            <a:ext cx="7970837" cy="747712"/>
          </a:xfrm>
          <a:prstGeom prst="rect">
            <a:avLst/>
          </a:prstGeom>
          <a:noFill/>
          <a:ln w="9525">
            <a:noFill/>
            <a:miter lim="800000"/>
            <a:headEnd/>
            <a:tailEnd/>
          </a:ln>
          <a:effectLst/>
        </p:spPr>
        <p:txBody>
          <a:bodyPr>
            <a:normAutofit/>
          </a:bodyPr>
          <a:lstStyle/>
          <a:p>
            <a:pPr lvl="0"/>
            <a:r>
              <a:rPr lang="ja-JP" altLang="en-US"/>
              <a:t>マスター タイトルの書式設定</a:t>
            </a:r>
          </a:p>
        </p:txBody>
      </p:sp>
      <p:sp>
        <p:nvSpPr>
          <p:cNvPr id="6" name="日付プレースホルダ 4"/>
          <p:cNvSpPr>
            <a:spLocks noGrp="1"/>
          </p:cNvSpPr>
          <p:nvPr>
            <p:ph type="dt" sz="half" idx="10"/>
          </p:nvPr>
        </p:nvSpPr>
        <p:spPr/>
        <p:txBody>
          <a:bodyPr/>
          <a:lstStyle>
            <a:lvl1pPr>
              <a:defRPr/>
            </a:lvl1pPr>
          </a:lstStyle>
          <a:p>
            <a:pPr>
              <a:defRPr/>
            </a:pPr>
            <a:fld id="{B8057419-D643-4A4F-BBE7-35EEBD7572C4}" type="datetime1">
              <a:rPr lang="ja-JP" altLang="en-US" smtClean="0"/>
              <a:pPr>
                <a:defRPr/>
              </a:pPr>
              <a:t>2019/2/24</a:t>
            </a:fld>
            <a:endParaRPr lang="en-US" altLang="ja-JP"/>
          </a:p>
        </p:txBody>
      </p:sp>
      <p:sp>
        <p:nvSpPr>
          <p:cNvPr id="7"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p:txBody>
          <a:bodyPr/>
          <a:lstStyle>
            <a:lvl1pPr>
              <a:defRPr/>
            </a:lvl1pPr>
          </a:lstStyle>
          <a:p>
            <a:pPr>
              <a:defRPr/>
            </a:pPr>
            <a:fld id="{07E90B85-6D60-492D-B8EC-CD9D36D651A7}" type="slidenum">
              <a:rPr lang="en-US" altLang="ja-JP" smtClean="0"/>
              <a:pPr>
                <a:defRPr/>
              </a:pPr>
              <a:t>‹#›</a:t>
            </a:fld>
            <a:endParaRPr lang="en-US" altLang="ja-JP"/>
          </a:p>
        </p:txBody>
      </p:sp>
    </p:spTree>
    <p:extLst>
      <p:ext uri="{BB962C8B-B14F-4D97-AF65-F5344CB8AC3E}">
        <p14:creationId xmlns:p14="http://schemas.microsoft.com/office/powerpoint/2010/main" val="3165720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7"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3" name="テキスト プレースホルダ 2"/>
          <p:cNvSpPr>
            <a:spLocks noGrp="1"/>
          </p:cNvSpPr>
          <p:nvPr>
            <p:ph type="body" idx="1"/>
          </p:nvPr>
        </p:nvSpPr>
        <p:spPr>
          <a:xfrm>
            <a:off x="279400" y="1014413"/>
            <a:ext cx="42179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279400" y="1689100"/>
            <a:ext cx="4217988" cy="4673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014413"/>
            <a:ext cx="42322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1689100"/>
            <a:ext cx="4232275" cy="4673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 name="Rectangle 3"/>
          <p:cNvSpPr>
            <a:spLocks noGrp="1" noChangeArrowheads="1"/>
          </p:cNvSpPr>
          <p:nvPr>
            <p:ph type="title"/>
          </p:nvPr>
        </p:nvSpPr>
        <p:spPr bwMode="white">
          <a:xfrm>
            <a:off x="246063" y="103188"/>
            <a:ext cx="7970837" cy="747712"/>
          </a:xfrm>
          <a:prstGeom prst="rect">
            <a:avLst/>
          </a:prstGeom>
          <a:noFill/>
          <a:ln w="9525">
            <a:noFill/>
            <a:miter lim="800000"/>
            <a:headEnd/>
            <a:tailEnd/>
          </a:ln>
          <a:effectLst/>
        </p:spPr>
        <p:txBody>
          <a:bodyPr>
            <a:normAutofit/>
          </a:bodyPr>
          <a:lstStyle/>
          <a:p>
            <a:pPr lvl="0"/>
            <a:r>
              <a:rPr lang="ja-JP" altLang="en-US"/>
              <a:t>マスター タイトルの書式設定</a:t>
            </a:r>
          </a:p>
        </p:txBody>
      </p:sp>
      <p:sp>
        <p:nvSpPr>
          <p:cNvPr id="8" name="日付プレースホルダ 6"/>
          <p:cNvSpPr>
            <a:spLocks noGrp="1"/>
          </p:cNvSpPr>
          <p:nvPr>
            <p:ph type="dt" sz="half" idx="10"/>
          </p:nvPr>
        </p:nvSpPr>
        <p:spPr/>
        <p:txBody>
          <a:bodyPr/>
          <a:lstStyle>
            <a:lvl1pPr>
              <a:defRPr/>
            </a:lvl1pPr>
          </a:lstStyle>
          <a:p>
            <a:pPr>
              <a:defRPr/>
            </a:pPr>
            <a:fld id="{84BD638E-0CF5-4DB1-AEB4-D88EE58F1677}" type="datetime1">
              <a:rPr lang="ja-JP" altLang="en-US" smtClean="0"/>
              <a:pPr>
                <a:defRPr/>
              </a:pPr>
              <a:t>2019/2/24</a:t>
            </a:fld>
            <a:endParaRPr lang="en-US" altLang="ja-JP"/>
          </a:p>
        </p:txBody>
      </p:sp>
      <p:sp>
        <p:nvSpPr>
          <p:cNvPr id="9" name="フッター プレースホルダ 7"/>
          <p:cNvSpPr>
            <a:spLocks noGrp="1"/>
          </p:cNvSpPr>
          <p:nvPr>
            <p:ph type="ftr" sz="quarter" idx="11"/>
          </p:nvPr>
        </p:nvSpPr>
        <p:spPr/>
        <p:txBody>
          <a:bodyPr/>
          <a:lstStyle>
            <a:lvl1pPr>
              <a:defRPr/>
            </a:lvl1pPr>
          </a:lstStyle>
          <a:p>
            <a:pPr>
              <a:defRPr/>
            </a:pPr>
            <a:endParaRPr lang="en-US" altLang="ja-JP"/>
          </a:p>
        </p:txBody>
      </p:sp>
      <p:sp>
        <p:nvSpPr>
          <p:cNvPr id="10" name="Rectangle 7"/>
          <p:cNvSpPr>
            <a:spLocks noGrp="1" noChangeArrowheads="1"/>
          </p:cNvSpPr>
          <p:nvPr>
            <p:ph type="sldNum" sz="quarter" idx="12"/>
          </p:nvPr>
        </p:nvSpPr>
        <p:spPr/>
        <p:txBody>
          <a:bodyPr/>
          <a:lstStyle>
            <a:lvl1pPr>
              <a:defRPr/>
            </a:lvl1pPr>
          </a:lstStyle>
          <a:p>
            <a:pPr>
              <a:defRPr/>
            </a:pPr>
            <a:fld id="{4D0464CD-03D9-4367-AF5B-CCDCF314472E}" type="slidenum">
              <a:rPr lang="en-US" altLang="ja-JP" smtClean="0"/>
              <a:pPr>
                <a:defRPr/>
              </a:pPr>
              <a:t>‹#›</a:t>
            </a:fld>
            <a:endParaRPr lang="en-US" altLang="ja-JP"/>
          </a:p>
        </p:txBody>
      </p:sp>
    </p:spTree>
    <p:extLst>
      <p:ext uri="{BB962C8B-B14F-4D97-AF65-F5344CB8AC3E}">
        <p14:creationId xmlns:p14="http://schemas.microsoft.com/office/powerpoint/2010/main" val="1871071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2" name="タイトル 1"/>
          <p:cNvSpPr>
            <a:spLocks noGrp="1"/>
          </p:cNvSpPr>
          <p:nvPr>
            <p:ph type="title"/>
          </p:nvPr>
        </p:nvSpPr>
        <p:spPr/>
        <p:txBody>
          <a:bodyPr>
            <a:normAutofit/>
          </a:bodyPr>
          <a:lstStyle/>
          <a:p>
            <a:r>
              <a:rPr lang="ja-JP" altLang="en-US"/>
              <a:t>マスター タイトルの書式設定</a:t>
            </a:r>
            <a:endParaRPr lang="ja-JP" altLang="en-US" dirty="0"/>
          </a:p>
        </p:txBody>
      </p:sp>
      <p:sp>
        <p:nvSpPr>
          <p:cNvPr id="4" name="Rectangle 5"/>
          <p:cNvSpPr>
            <a:spLocks noGrp="1" noChangeArrowheads="1"/>
          </p:cNvSpPr>
          <p:nvPr>
            <p:ph type="dt" sz="half" idx="10"/>
          </p:nvPr>
        </p:nvSpPr>
        <p:spPr/>
        <p:txBody>
          <a:bodyPr/>
          <a:lstStyle>
            <a:lvl1pPr>
              <a:defRPr/>
            </a:lvl1pPr>
          </a:lstStyle>
          <a:p>
            <a:pPr>
              <a:defRPr/>
            </a:pPr>
            <a:fld id="{14A7D681-C639-46D5-A461-618FCB63DEF0}" type="datetime1">
              <a:rPr lang="ja-JP" altLang="en-US" smtClean="0"/>
              <a:pPr>
                <a:defRPr/>
              </a:pPr>
              <a:t>2019/2/24</a:t>
            </a:fld>
            <a:endParaRPr lang="en-US" altLang="ja-JP"/>
          </a:p>
        </p:txBody>
      </p:sp>
      <p:sp>
        <p:nvSpPr>
          <p:cNvPr id="5" name="Rectangle 6"/>
          <p:cNvSpPr>
            <a:spLocks noGrp="1" noChangeArrowheads="1"/>
          </p:cNvSpPr>
          <p:nvPr>
            <p:ph type="ftr" sz="quarter" idx="11"/>
          </p:nvPr>
        </p:nvSpPr>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p:txBody>
          <a:bodyPr/>
          <a:lstStyle>
            <a:lvl1pPr>
              <a:defRPr/>
            </a:lvl1pPr>
          </a:lstStyle>
          <a:p>
            <a:pPr>
              <a:defRPr/>
            </a:pPr>
            <a:fld id="{DA52ECD5-6F30-4D37-8CD0-8351B0CE9DE6}" type="slidenum">
              <a:rPr lang="en-US" altLang="ja-JP" smtClean="0"/>
              <a:pPr>
                <a:defRPr/>
              </a:pPr>
              <a:t>‹#›</a:t>
            </a:fld>
            <a:endParaRPr lang="en-US" altLang="ja-JP"/>
          </a:p>
        </p:txBody>
      </p:sp>
    </p:spTree>
    <p:extLst>
      <p:ext uri="{BB962C8B-B14F-4D97-AF65-F5344CB8AC3E}">
        <p14:creationId xmlns:p14="http://schemas.microsoft.com/office/powerpoint/2010/main" val="2160605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正方形/長方形 7"/>
          <p:cNvSpPr>
            <a:spLocks noChangeArrowheads="1"/>
          </p:cNvSpPr>
          <p:nvPr/>
        </p:nvSpPr>
        <p:spPr bwMode="auto">
          <a:xfrm>
            <a:off x="0" y="0"/>
            <a:ext cx="9144000" cy="849313"/>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Tree>
    <p:extLst>
      <p:ext uri="{BB962C8B-B14F-4D97-AF65-F5344CB8AC3E}">
        <p14:creationId xmlns:p14="http://schemas.microsoft.com/office/powerpoint/2010/main" val="3047972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2" name="タイトル 1"/>
          <p:cNvSpPr>
            <a:spLocks noGrp="1"/>
          </p:cNvSpPr>
          <p:nvPr>
            <p:ph type="title"/>
          </p:nvPr>
        </p:nvSpPr>
        <p:spPr>
          <a:xfrm>
            <a:off x="457200" y="914400"/>
            <a:ext cx="3008313" cy="93980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914401"/>
            <a:ext cx="5340350" cy="5435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866900"/>
            <a:ext cx="3008313" cy="4483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dt" sz="half" idx="10"/>
          </p:nvPr>
        </p:nvSpPr>
        <p:spPr/>
        <p:txBody>
          <a:bodyPr/>
          <a:lstStyle>
            <a:lvl1pPr>
              <a:defRPr/>
            </a:lvl1pPr>
          </a:lstStyle>
          <a:p>
            <a:pPr>
              <a:defRPr/>
            </a:pPr>
            <a:fld id="{7BE2C4A6-6B63-48EE-B3CB-BD7CC5762529}" type="datetime1">
              <a:rPr lang="ja-JP" altLang="en-US" smtClean="0"/>
              <a:pPr>
                <a:defRPr/>
              </a:pPr>
              <a:t>2019/2/24</a:t>
            </a:fld>
            <a:endParaRPr lang="en-US" altLang="ja-JP"/>
          </a:p>
        </p:txBody>
      </p:sp>
      <p:sp>
        <p:nvSpPr>
          <p:cNvPr id="7" name="Rectangle 6"/>
          <p:cNvSpPr>
            <a:spLocks noGrp="1" noChangeArrowheads="1"/>
          </p:cNvSpPr>
          <p:nvPr>
            <p:ph type="ftr" sz="quarter" idx="11"/>
          </p:nvPr>
        </p:nvSpPr>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p:txBody>
          <a:bodyPr/>
          <a:lstStyle>
            <a:lvl1pPr>
              <a:defRPr/>
            </a:lvl1pPr>
          </a:lstStyle>
          <a:p>
            <a:pPr>
              <a:defRPr/>
            </a:pPr>
            <a:fld id="{9621D4D8-4C73-43D9-8DDB-A4F24070CD6C}" type="slidenum">
              <a:rPr lang="en-US" altLang="ja-JP" smtClean="0"/>
              <a:pPr>
                <a:defRPr/>
              </a:pPr>
              <a:t>‹#›</a:t>
            </a:fld>
            <a:endParaRPr lang="en-US" altLang="ja-JP"/>
          </a:p>
        </p:txBody>
      </p:sp>
    </p:spTree>
    <p:extLst>
      <p:ext uri="{BB962C8B-B14F-4D97-AF65-F5344CB8AC3E}">
        <p14:creationId xmlns:p14="http://schemas.microsoft.com/office/powerpoint/2010/main" val="2957618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5" name="Rectangle 2"/>
          <p:cNvSpPr>
            <a:spLocks noChangeArrowheads="1"/>
          </p:cNvSpPr>
          <p:nvPr/>
        </p:nvSpPr>
        <p:spPr bwMode="auto">
          <a:xfrm>
            <a:off x="0" y="0"/>
            <a:ext cx="9144000" cy="850900"/>
          </a:xfrm>
          <a:prstGeom prst="rect">
            <a:avLst/>
          </a:prstGeom>
          <a:solidFill>
            <a:srgbClr val="58A84B"/>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2" name="タイトル 1"/>
          <p:cNvSpPr>
            <a:spLocks noGrp="1"/>
          </p:cNvSpPr>
          <p:nvPr>
            <p:ph type="title"/>
          </p:nvPr>
        </p:nvSpPr>
        <p:spPr>
          <a:xfrm>
            <a:off x="1792288" y="50673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879475"/>
            <a:ext cx="5486400" cy="4114800"/>
          </a:xfrm>
        </p:spPr>
        <p:txBody>
          <a:bodyPr>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図を追加</a:t>
            </a:r>
          </a:p>
        </p:txBody>
      </p:sp>
      <p:sp>
        <p:nvSpPr>
          <p:cNvPr id="4" name="テキスト プレースホルダ 3"/>
          <p:cNvSpPr>
            <a:spLocks noGrp="1"/>
          </p:cNvSpPr>
          <p:nvPr>
            <p:ph type="body" sz="half" idx="2"/>
          </p:nvPr>
        </p:nvSpPr>
        <p:spPr>
          <a:xfrm>
            <a:off x="1792288" y="56340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Rectangle 5"/>
          <p:cNvSpPr>
            <a:spLocks noGrp="1" noChangeArrowheads="1"/>
          </p:cNvSpPr>
          <p:nvPr>
            <p:ph type="dt" sz="half" idx="10"/>
          </p:nvPr>
        </p:nvSpPr>
        <p:spPr/>
        <p:txBody>
          <a:bodyPr/>
          <a:lstStyle>
            <a:lvl1pPr>
              <a:defRPr/>
            </a:lvl1pPr>
          </a:lstStyle>
          <a:p>
            <a:pPr>
              <a:defRPr/>
            </a:pPr>
            <a:fld id="{1928E467-C977-4B2B-B09E-0D3954A02DD0}" type="datetime1">
              <a:rPr lang="ja-JP" altLang="en-US" smtClean="0"/>
              <a:pPr>
                <a:defRPr/>
              </a:pPr>
              <a:t>2019/2/24</a:t>
            </a:fld>
            <a:endParaRPr lang="en-US" altLang="ja-JP"/>
          </a:p>
        </p:txBody>
      </p:sp>
      <p:sp>
        <p:nvSpPr>
          <p:cNvPr id="7" name="Rectangle 6"/>
          <p:cNvSpPr>
            <a:spLocks noGrp="1" noChangeArrowheads="1"/>
          </p:cNvSpPr>
          <p:nvPr>
            <p:ph type="ftr" sz="quarter" idx="11"/>
          </p:nvPr>
        </p:nvSpPr>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p:txBody>
          <a:bodyPr/>
          <a:lstStyle>
            <a:lvl1pPr>
              <a:defRPr/>
            </a:lvl1pPr>
          </a:lstStyle>
          <a:p>
            <a:pPr>
              <a:defRPr/>
            </a:pPr>
            <a:fld id="{0B3AF6D7-2EC3-40AA-9BB5-188B4B5C19EF}" type="slidenum">
              <a:rPr lang="en-US" altLang="ja-JP" smtClean="0"/>
              <a:pPr>
                <a:defRPr/>
              </a:pPr>
              <a:t>‹#›</a:t>
            </a:fld>
            <a:endParaRPr lang="en-US" altLang="ja-JP"/>
          </a:p>
        </p:txBody>
      </p:sp>
    </p:spTree>
    <p:extLst>
      <p:ext uri="{BB962C8B-B14F-4D97-AF65-F5344CB8AC3E}">
        <p14:creationId xmlns:p14="http://schemas.microsoft.com/office/powerpoint/2010/main" val="4250805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gi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850900"/>
          </a:xfrm>
          <a:prstGeom prst="rect">
            <a:avLst/>
          </a:prstGeom>
          <a:solidFill>
            <a:srgbClr val="00B050"/>
          </a:solidFill>
          <a:ln>
            <a:noFill/>
          </a:ln>
          <a:extLst/>
        </p:spPr>
        <p:txBody>
          <a:bodyPr wrap="none" anchor="ctr"/>
          <a:lstStyle>
            <a:lvl1pPr eaLnBrk="0" hangingPunct="0">
              <a:defRPr kumimoji="1" b="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b="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b="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b="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lang="ja-JP" altLang="en-US"/>
          </a:p>
        </p:txBody>
      </p:sp>
      <p:sp>
        <p:nvSpPr>
          <p:cNvPr id="1027" name="Rectangle 3"/>
          <p:cNvSpPr>
            <a:spLocks noGrp="1" noChangeArrowheads="1"/>
          </p:cNvSpPr>
          <p:nvPr>
            <p:ph type="title"/>
          </p:nvPr>
        </p:nvSpPr>
        <p:spPr bwMode="white">
          <a:xfrm>
            <a:off x="246063" y="103188"/>
            <a:ext cx="8137525" cy="74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8" name="Rectangle 4"/>
          <p:cNvSpPr>
            <a:spLocks noGrp="1" noChangeArrowheads="1"/>
          </p:cNvSpPr>
          <p:nvPr>
            <p:ph type="body" idx="1"/>
          </p:nvPr>
        </p:nvSpPr>
        <p:spPr bwMode="auto">
          <a:xfrm>
            <a:off x="246063" y="1069975"/>
            <a:ext cx="8732837" cy="529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4341" name="Rectangle 5"/>
          <p:cNvSpPr>
            <a:spLocks noGrp="1" noChangeArrowheads="1"/>
          </p:cNvSpPr>
          <p:nvPr>
            <p:ph type="dt" sz="half" idx="2"/>
          </p:nvPr>
        </p:nvSpPr>
        <p:spPr bwMode="auto">
          <a:xfrm>
            <a:off x="257175" y="6470650"/>
            <a:ext cx="2133600" cy="2936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latin typeface="Arial" charset="0"/>
                <a:ea typeface="ＭＳ Ｐゴシック" pitchFamily="50" charset="-128"/>
              </a:defRPr>
            </a:lvl1pPr>
          </a:lstStyle>
          <a:p>
            <a:pPr>
              <a:defRPr/>
            </a:pPr>
            <a:fld id="{02E21DD5-C525-42AC-ABD7-7673BF755463}" type="datetime1">
              <a:rPr lang="ja-JP" altLang="en-US" smtClean="0"/>
              <a:pPr>
                <a:defRPr/>
              </a:pPr>
              <a:t>2019/2/24</a:t>
            </a:fld>
            <a:endParaRPr lang="en-US" altLang="ja-JP"/>
          </a:p>
        </p:txBody>
      </p:sp>
      <p:sp>
        <p:nvSpPr>
          <p:cNvPr id="14342" name="Rectangle 6"/>
          <p:cNvSpPr>
            <a:spLocks noGrp="1" noChangeArrowheads="1"/>
          </p:cNvSpPr>
          <p:nvPr>
            <p:ph type="ftr" sz="quarter" idx="3"/>
          </p:nvPr>
        </p:nvSpPr>
        <p:spPr bwMode="auto">
          <a:xfrm>
            <a:off x="2505075" y="6470650"/>
            <a:ext cx="4124325" cy="2936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latin typeface="Arial" charset="0"/>
                <a:ea typeface="ＭＳ Ｐゴシック" pitchFamily="50" charset="-128"/>
              </a:defRPr>
            </a:lvl1pPr>
          </a:lstStyle>
          <a:p>
            <a:pPr>
              <a:defRPr/>
            </a:pPr>
            <a:endParaRPr lang="en-US" altLang="ja-JP"/>
          </a:p>
        </p:txBody>
      </p:sp>
      <p:sp>
        <p:nvSpPr>
          <p:cNvPr id="14343" name="Rectangle 7"/>
          <p:cNvSpPr>
            <a:spLocks noGrp="1" noChangeArrowheads="1"/>
          </p:cNvSpPr>
          <p:nvPr>
            <p:ph type="sldNum" sz="quarter" idx="4"/>
          </p:nvPr>
        </p:nvSpPr>
        <p:spPr bwMode="white">
          <a:xfrm>
            <a:off x="8280400" y="103188"/>
            <a:ext cx="71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2000" b="0">
                <a:solidFill>
                  <a:schemeClr val="bg1"/>
                </a:solidFill>
              </a:defRPr>
            </a:lvl1pPr>
          </a:lstStyle>
          <a:p>
            <a:pPr>
              <a:defRPr/>
            </a:pPr>
            <a:fld id="{71468D62-2938-46A6-889D-09561BFE8955}" type="slidenum">
              <a:rPr lang="en-US" altLang="ja-JP" smtClean="0"/>
              <a:pPr>
                <a:defRPr/>
              </a:pPr>
              <a:t>‹#›</a:t>
            </a:fld>
            <a:endParaRPr lang="en-US" altLang="ja-JP"/>
          </a:p>
        </p:txBody>
      </p:sp>
      <p:pic>
        <p:nvPicPr>
          <p:cNvPr id="9" name="図 8"/>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7382262" y="6458479"/>
            <a:ext cx="1609338" cy="318029"/>
          </a:xfrm>
          <a:prstGeom prst="rect">
            <a:avLst/>
          </a:prstGeom>
        </p:spPr>
      </p:pic>
      <p:pic>
        <p:nvPicPr>
          <p:cNvPr id="10" name="図 9"/>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7382262" y="6458479"/>
            <a:ext cx="1609338" cy="318029"/>
          </a:xfrm>
          <a:prstGeom prst="rect">
            <a:avLst/>
          </a:prstGeom>
        </p:spPr>
      </p:pic>
    </p:spTree>
    <p:extLst>
      <p:ext uri="{BB962C8B-B14F-4D97-AF65-F5344CB8AC3E}">
        <p14:creationId xmlns:p14="http://schemas.microsoft.com/office/powerpoint/2010/main" val="1866344926"/>
      </p:ext>
    </p:extLst>
  </p:cSld>
  <p:clrMap bg1="lt1" tx1="dk1" bg2="lt2" tx2="dk2" accent1="accent1" accent2="accent2" accent3="accent3" accent4="accent4" accent5="accent5" accent6="accent6" hlink="hlink" folHlink="folHlink"/>
  <p:sldLayoutIdLst>
    <p:sldLayoutId id="2147483968" r:id="rId1"/>
    <p:sldLayoutId id="2147483969" r:id="rId2"/>
    <p:sldLayoutId id="2147483970" r:id="rId3"/>
    <p:sldLayoutId id="2147483971" r:id="rId4"/>
    <p:sldLayoutId id="2147483972" r:id="rId5"/>
    <p:sldLayoutId id="2147483973" r:id="rId6"/>
    <p:sldLayoutId id="2147483974" r:id="rId7"/>
    <p:sldLayoutId id="2147483975" r:id="rId8"/>
    <p:sldLayoutId id="2147483976" r:id="rId9"/>
    <p:sldLayoutId id="2147483977" r:id="rId10"/>
    <p:sldLayoutId id="2147483978" r:id="rId11"/>
    <p:sldLayoutId id="2147483979" r:id="rId12"/>
    <p:sldLayoutId id="2147483980" r:id="rId13"/>
    <p:sldLayoutId id="2147483981" r:id="rId14"/>
    <p:sldLayoutId id="2147483964" r:id="rId15"/>
    <p:sldLayoutId id="2147483965" r:id="rId16"/>
    <p:sldLayoutId id="2147483966" r:id="rId17"/>
  </p:sldLayoutIdLst>
  <p:hf hdr="0" ftr="0"/>
  <p:txStyles>
    <p:titleStyle>
      <a:lvl1pPr algn="l" rtl="0" eaLnBrk="1" fontAlgn="base" hangingPunct="1">
        <a:spcBef>
          <a:spcPct val="0"/>
        </a:spcBef>
        <a:spcAft>
          <a:spcPct val="0"/>
        </a:spcAft>
        <a:tabLst>
          <a:tab pos="4752975" algn="l"/>
        </a:tabLst>
        <a:defRPr kumimoji="1" sz="3600">
          <a:solidFill>
            <a:schemeClr val="bg1"/>
          </a:solidFill>
          <a:latin typeface="+mj-lt"/>
          <a:ea typeface="+mj-ea"/>
          <a:cs typeface="+mj-cs"/>
        </a:defRPr>
      </a:lvl1pPr>
      <a:lvl2pPr algn="l" rtl="0" eaLnBrk="1" fontAlgn="base" hangingPunct="1">
        <a:spcBef>
          <a:spcPct val="0"/>
        </a:spcBef>
        <a:spcAft>
          <a:spcPct val="0"/>
        </a:spcAft>
        <a:tabLst>
          <a:tab pos="4752975" algn="l"/>
        </a:tabLst>
        <a:defRPr kumimoji="1" sz="3600">
          <a:solidFill>
            <a:schemeClr val="bg1"/>
          </a:solidFill>
          <a:latin typeface="Arial" charset="0"/>
          <a:ea typeface="ＭＳ Ｐゴシック" pitchFamily="50" charset="-128"/>
        </a:defRPr>
      </a:lvl2pPr>
      <a:lvl3pPr algn="l" rtl="0" eaLnBrk="1" fontAlgn="base" hangingPunct="1">
        <a:spcBef>
          <a:spcPct val="0"/>
        </a:spcBef>
        <a:spcAft>
          <a:spcPct val="0"/>
        </a:spcAft>
        <a:tabLst>
          <a:tab pos="4752975" algn="l"/>
        </a:tabLst>
        <a:defRPr kumimoji="1" sz="3600">
          <a:solidFill>
            <a:schemeClr val="bg1"/>
          </a:solidFill>
          <a:latin typeface="Arial" charset="0"/>
          <a:ea typeface="ＭＳ Ｐゴシック" pitchFamily="50" charset="-128"/>
        </a:defRPr>
      </a:lvl3pPr>
      <a:lvl4pPr algn="l" rtl="0" eaLnBrk="1" fontAlgn="base" hangingPunct="1">
        <a:spcBef>
          <a:spcPct val="0"/>
        </a:spcBef>
        <a:spcAft>
          <a:spcPct val="0"/>
        </a:spcAft>
        <a:tabLst>
          <a:tab pos="4752975" algn="l"/>
        </a:tabLst>
        <a:defRPr kumimoji="1" sz="3600">
          <a:solidFill>
            <a:schemeClr val="bg1"/>
          </a:solidFill>
          <a:latin typeface="Arial" charset="0"/>
          <a:ea typeface="ＭＳ Ｐゴシック" pitchFamily="50" charset="-128"/>
        </a:defRPr>
      </a:lvl4pPr>
      <a:lvl5pPr algn="l" rtl="0" eaLnBrk="1" fontAlgn="base" hangingPunct="1">
        <a:spcBef>
          <a:spcPct val="0"/>
        </a:spcBef>
        <a:spcAft>
          <a:spcPct val="0"/>
        </a:spcAft>
        <a:tabLst>
          <a:tab pos="4752975" algn="l"/>
        </a:tabLst>
        <a:defRPr kumimoji="1" sz="3600">
          <a:solidFill>
            <a:schemeClr val="bg1"/>
          </a:solidFill>
          <a:latin typeface="Arial" charset="0"/>
          <a:ea typeface="ＭＳ Ｐゴシック" pitchFamily="50" charset="-128"/>
        </a:defRPr>
      </a:lvl5pPr>
      <a:lvl6pPr marL="457200" algn="l" rtl="0" eaLnBrk="1" fontAlgn="base" hangingPunct="1">
        <a:spcBef>
          <a:spcPct val="0"/>
        </a:spcBef>
        <a:spcAft>
          <a:spcPct val="0"/>
        </a:spcAft>
        <a:defRPr kumimoji="1" sz="3600">
          <a:solidFill>
            <a:schemeClr val="bg1"/>
          </a:solidFill>
          <a:latin typeface="Arial" charset="0"/>
          <a:ea typeface="ＭＳ Ｐゴシック" pitchFamily="50" charset="-128"/>
        </a:defRPr>
      </a:lvl6pPr>
      <a:lvl7pPr marL="914400" algn="l" rtl="0" eaLnBrk="1" fontAlgn="base" hangingPunct="1">
        <a:spcBef>
          <a:spcPct val="0"/>
        </a:spcBef>
        <a:spcAft>
          <a:spcPct val="0"/>
        </a:spcAft>
        <a:defRPr kumimoji="1" sz="3600">
          <a:solidFill>
            <a:schemeClr val="bg1"/>
          </a:solidFill>
          <a:latin typeface="Arial" charset="0"/>
          <a:ea typeface="ＭＳ Ｐゴシック" pitchFamily="50" charset="-128"/>
        </a:defRPr>
      </a:lvl7pPr>
      <a:lvl8pPr marL="1371600" algn="l" rtl="0" eaLnBrk="1" fontAlgn="base" hangingPunct="1">
        <a:spcBef>
          <a:spcPct val="0"/>
        </a:spcBef>
        <a:spcAft>
          <a:spcPct val="0"/>
        </a:spcAft>
        <a:defRPr kumimoji="1" sz="3600">
          <a:solidFill>
            <a:schemeClr val="bg1"/>
          </a:solidFill>
          <a:latin typeface="Arial" charset="0"/>
          <a:ea typeface="ＭＳ Ｐゴシック" pitchFamily="50" charset="-128"/>
        </a:defRPr>
      </a:lvl8pPr>
      <a:lvl9pPr marL="1828800" algn="l" rtl="0" eaLnBrk="1" fontAlgn="base" hangingPunct="1">
        <a:spcBef>
          <a:spcPct val="0"/>
        </a:spcBef>
        <a:spcAft>
          <a:spcPct val="0"/>
        </a:spcAft>
        <a:defRPr kumimoji="1" sz="3600">
          <a:solidFill>
            <a:schemeClr val="bg1"/>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lr>
          <a:srgbClr val="58A84B"/>
        </a:buClr>
        <a:buFont typeface="Wingdings" panose="05000000000000000000" pitchFamily="2" charset="2"/>
        <a:buChar char="n"/>
        <a:defRPr kumimoji="1" sz="3000">
          <a:solidFill>
            <a:schemeClr val="tx1"/>
          </a:solidFill>
          <a:latin typeface="+mn-lt"/>
          <a:ea typeface="+mn-ea"/>
          <a:cs typeface="+mn-cs"/>
        </a:defRPr>
      </a:lvl1pPr>
      <a:lvl2pPr marL="720725" indent="-379413" algn="l" rtl="0" eaLnBrk="1" fontAlgn="base" hangingPunct="1">
        <a:spcBef>
          <a:spcPct val="20000"/>
        </a:spcBef>
        <a:spcAft>
          <a:spcPct val="0"/>
        </a:spcAft>
        <a:buClr>
          <a:srgbClr val="58A84B"/>
        </a:buClr>
        <a:buFont typeface="Wingdings" panose="05000000000000000000" pitchFamily="2" charset="2"/>
        <a:buChar char="o"/>
        <a:defRPr kumimoji="1" sz="2600">
          <a:solidFill>
            <a:schemeClr val="tx1"/>
          </a:solidFill>
          <a:latin typeface="+mn-lt"/>
          <a:ea typeface="+mn-ea"/>
        </a:defRPr>
      </a:lvl2pPr>
      <a:lvl3pPr marL="1081088" indent="-320675" algn="l" rtl="0" eaLnBrk="1" fontAlgn="base" hangingPunct="1">
        <a:spcBef>
          <a:spcPct val="20000"/>
        </a:spcBef>
        <a:spcAft>
          <a:spcPct val="0"/>
        </a:spcAft>
        <a:buClr>
          <a:srgbClr val="58A84B"/>
        </a:buClr>
        <a:buFont typeface="Wingdings" panose="05000000000000000000" pitchFamily="2" charset="2"/>
        <a:buChar char="u"/>
        <a:defRPr kumimoji="1" sz="2200">
          <a:solidFill>
            <a:schemeClr val="tx1"/>
          </a:solidFill>
          <a:latin typeface="+mn-lt"/>
          <a:ea typeface="+mn-ea"/>
        </a:defRPr>
      </a:lvl3pPr>
      <a:lvl4pPr marL="1343025" indent="-228600" algn="l" rtl="0" eaLnBrk="1" fontAlgn="base" hangingPunct="1">
        <a:spcBef>
          <a:spcPct val="20000"/>
        </a:spcBef>
        <a:spcAft>
          <a:spcPct val="0"/>
        </a:spcAft>
        <a:buClr>
          <a:srgbClr val="58A84B"/>
        </a:buClr>
        <a:buFont typeface="Arial" panose="020B0604020202020204" pitchFamily="34" charset="0"/>
        <a:buChar char="–"/>
        <a:defRPr kumimoji="1">
          <a:solidFill>
            <a:schemeClr val="tx1"/>
          </a:solidFill>
          <a:latin typeface="+mn-lt"/>
          <a:ea typeface="+mn-ea"/>
        </a:defRPr>
      </a:lvl4pPr>
      <a:lvl5pPr marL="1697038" indent="-228600" algn="l" rtl="0" eaLnBrk="1" fontAlgn="base" hangingPunct="1">
        <a:spcBef>
          <a:spcPct val="20000"/>
        </a:spcBef>
        <a:spcAft>
          <a:spcPct val="0"/>
        </a:spcAft>
        <a:buClr>
          <a:srgbClr val="58A84B"/>
        </a:buClr>
        <a:buFont typeface="Arial" panose="020B0604020202020204" pitchFamily="34" charset="0"/>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lr>
          <a:srgbClr val="003366"/>
        </a:buClr>
        <a:buFont typeface="Arial" charset="0"/>
        <a:buChar char="»"/>
        <a:defRPr kumimoji="1" sz="1600">
          <a:solidFill>
            <a:schemeClr val="tx1"/>
          </a:solidFill>
          <a:latin typeface="+mn-lt"/>
          <a:ea typeface="+mn-ea"/>
        </a:defRPr>
      </a:lvl6pPr>
      <a:lvl7pPr marL="2971800" indent="-228600" algn="l" rtl="0" eaLnBrk="1" fontAlgn="base" hangingPunct="1">
        <a:spcBef>
          <a:spcPct val="20000"/>
        </a:spcBef>
        <a:spcAft>
          <a:spcPct val="0"/>
        </a:spcAft>
        <a:buClr>
          <a:srgbClr val="003366"/>
        </a:buClr>
        <a:buFont typeface="Arial" charset="0"/>
        <a:buChar char="»"/>
        <a:defRPr kumimoji="1" sz="1600">
          <a:solidFill>
            <a:schemeClr val="tx1"/>
          </a:solidFill>
          <a:latin typeface="+mn-lt"/>
          <a:ea typeface="+mn-ea"/>
        </a:defRPr>
      </a:lvl7pPr>
      <a:lvl8pPr marL="3429000" indent="-228600" algn="l" rtl="0" eaLnBrk="1" fontAlgn="base" hangingPunct="1">
        <a:spcBef>
          <a:spcPct val="20000"/>
        </a:spcBef>
        <a:spcAft>
          <a:spcPct val="0"/>
        </a:spcAft>
        <a:buClr>
          <a:srgbClr val="003366"/>
        </a:buClr>
        <a:buFont typeface="Arial" charset="0"/>
        <a:buChar char="»"/>
        <a:defRPr kumimoji="1" sz="1600">
          <a:solidFill>
            <a:schemeClr val="tx1"/>
          </a:solidFill>
          <a:latin typeface="+mn-lt"/>
          <a:ea typeface="+mn-ea"/>
        </a:defRPr>
      </a:lvl8pPr>
      <a:lvl9pPr marL="3886200" indent="-228600" algn="l" rtl="0" eaLnBrk="1" fontAlgn="base" hangingPunct="1">
        <a:spcBef>
          <a:spcPct val="20000"/>
        </a:spcBef>
        <a:spcAft>
          <a:spcPct val="0"/>
        </a:spcAft>
        <a:buClr>
          <a:srgbClr val="003366"/>
        </a:buClr>
        <a:buFont typeface="Arial" charset="0"/>
        <a:buChar char="»"/>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4.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5.xml"/><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6.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media/image5.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8.xml"/><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4.emf"/><Relationship Id="rId5" Type="http://schemas.openxmlformats.org/officeDocument/2006/relationships/oleObject" Target="../embeddings/oleObject5.bin"/><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notesSlide" Target="../notesSlides/notesSlide9.xml"/><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4.emf"/><Relationship Id="rId5" Type="http://schemas.openxmlformats.org/officeDocument/2006/relationships/oleObject" Target="../embeddings/oleObject5.bin"/><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p:cNvSpPr>
            <a:spLocks noGrp="1"/>
          </p:cNvSpPr>
          <p:nvPr>
            <p:ph type="ctrTitle"/>
          </p:nvPr>
        </p:nvSpPr>
        <p:spPr/>
        <p:txBody>
          <a:bodyPr>
            <a:normAutofit/>
          </a:bodyPr>
          <a:lstStyle/>
          <a:p>
            <a:r>
              <a:rPr lang="ja-JP" altLang="en-US" sz="3200" dirty="0"/>
              <a:t>クラウドにおける</a:t>
            </a:r>
            <a:r>
              <a:rPr lang="en-US" altLang="ja-JP" sz="3200" dirty="0"/>
              <a:t>VM</a:t>
            </a:r>
            <a:r>
              <a:rPr lang="ja-JP" altLang="en-US" sz="3200" dirty="0"/>
              <a:t>内コンテナを用いた</a:t>
            </a:r>
            <a:br>
              <a:rPr lang="ja-JP" altLang="en-US" sz="3200" dirty="0"/>
            </a:br>
            <a:r>
              <a:rPr lang="ja-JP" altLang="en-US" sz="3200" dirty="0"/>
              <a:t>自動障害復旧システムの開発</a:t>
            </a:r>
            <a:endParaRPr lang="en-US" altLang="ja-JP" sz="3200" dirty="0"/>
          </a:p>
        </p:txBody>
      </p:sp>
      <p:sp>
        <p:nvSpPr>
          <p:cNvPr id="17411" name="サブタイトル 2"/>
          <p:cNvSpPr>
            <a:spLocks noGrp="1"/>
          </p:cNvSpPr>
          <p:nvPr>
            <p:ph type="subTitle" idx="1"/>
          </p:nvPr>
        </p:nvSpPr>
        <p:spPr>
          <a:xfrm>
            <a:off x="1461568" y="4734369"/>
            <a:ext cx="7084464" cy="1370636"/>
          </a:xfrm>
        </p:spPr>
        <p:txBody>
          <a:bodyPr>
            <a:normAutofit/>
          </a:bodyPr>
          <a:lstStyle/>
          <a:p>
            <a:r>
              <a:rPr lang="ja-JP" altLang="en-US" sz="2400" dirty="0"/>
              <a:t>九州工業大学大学院 情報工学府 情報創成工学専攻</a:t>
            </a:r>
            <a:endParaRPr lang="en-US" altLang="ja-JP" sz="2400" dirty="0"/>
          </a:p>
          <a:p>
            <a:r>
              <a:rPr lang="ja-JP" altLang="en-US" sz="2400" dirty="0"/>
              <a:t>光来研究室</a:t>
            </a:r>
            <a:endParaRPr lang="en-US" altLang="ja-JP" sz="2400" dirty="0"/>
          </a:p>
          <a:p>
            <a:r>
              <a:rPr lang="en-US" altLang="ja-JP" sz="2400" dirty="0"/>
              <a:t>17675042 </a:t>
            </a:r>
            <a:r>
              <a:rPr lang="ja-JP" altLang="en-US" sz="2400" dirty="0"/>
              <a:t>森川 智紀</a:t>
            </a:r>
          </a:p>
        </p:txBody>
      </p:sp>
    </p:spTree>
    <p:extLst>
      <p:ext uri="{BB962C8B-B14F-4D97-AF65-F5344CB8AC3E}">
        <p14:creationId xmlns:p14="http://schemas.microsoft.com/office/powerpoint/2010/main" val="9443681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3" descr="VMW-ICON-Cloud.png"/>
          <p:cNvPicPr>
            <a:picLocks noChangeAspect="1"/>
          </p:cNvPicPr>
          <p:nvPr/>
        </p:nvPicPr>
        <p:blipFill rotWithShape="1">
          <a:blip r:embed="rId3" cstate="print">
            <a:extLst>
              <a:ext uri="{28A0092B-C50C-407E-A947-70E740481C1C}">
                <a14:useLocalDpi xmlns:a14="http://schemas.microsoft.com/office/drawing/2010/main" val="0"/>
              </a:ext>
            </a:extLst>
          </a:blip>
          <a:srcRect l="1289" r="1561" b="3609"/>
          <a:stretch/>
        </p:blipFill>
        <p:spPr>
          <a:xfrm>
            <a:off x="1094428" y="4070913"/>
            <a:ext cx="6441352" cy="2427927"/>
          </a:xfrm>
          <a:prstGeom prst="rect">
            <a:avLst/>
          </a:prstGeom>
        </p:spPr>
      </p:pic>
      <p:sp>
        <p:nvSpPr>
          <p:cNvPr id="2" name="コンテンツ プレースホルダー 1"/>
          <p:cNvSpPr>
            <a:spLocks noGrp="1"/>
          </p:cNvSpPr>
          <p:nvPr>
            <p:ph idx="1"/>
          </p:nvPr>
        </p:nvSpPr>
        <p:spPr>
          <a:xfrm>
            <a:off x="246062" y="1069976"/>
            <a:ext cx="8732837" cy="3073566"/>
          </a:xfrm>
        </p:spPr>
        <p:txBody>
          <a:bodyPr>
            <a:normAutofit/>
          </a:bodyPr>
          <a:lstStyle/>
          <a:p>
            <a:r>
              <a:rPr lang="ja-JP" altLang="en-US" dirty="0"/>
              <a:t>復旧後に</a:t>
            </a:r>
            <a:r>
              <a:rPr lang="en-US" altLang="ja-JP" dirty="0"/>
              <a:t>VM</a:t>
            </a:r>
            <a:r>
              <a:rPr lang="ja-JP" altLang="en-US" dirty="0"/>
              <a:t>の負荷が高まったら一部のコンテナを</a:t>
            </a:r>
            <a:br>
              <a:rPr lang="en-US" altLang="ja-JP" dirty="0"/>
            </a:br>
            <a:r>
              <a:rPr lang="ja-JP" altLang="en-US" dirty="0"/>
              <a:t>新たに用意した</a:t>
            </a:r>
            <a:r>
              <a:rPr lang="en-US" altLang="ja-JP" dirty="0"/>
              <a:t>VM</a:t>
            </a:r>
            <a:r>
              <a:rPr lang="ja-JP" altLang="en-US" dirty="0"/>
              <a:t>にマイグレーション</a:t>
            </a:r>
            <a:endParaRPr lang="en-US" altLang="ja-JP" dirty="0"/>
          </a:p>
          <a:p>
            <a:pPr lvl="1"/>
            <a:r>
              <a:rPr lang="ja-JP" altLang="en-US" dirty="0"/>
              <a:t>コンテナが利用可能なリソースを増やすことができる</a:t>
            </a:r>
            <a:endParaRPr lang="en-US" altLang="ja-JP" dirty="0"/>
          </a:p>
          <a:p>
            <a:r>
              <a:rPr lang="ja-JP" altLang="en-US" dirty="0"/>
              <a:t>コンテナを使わずに直接サービスを動かす</a:t>
            </a:r>
            <a:r>
              <a:rPr lang="en-US" altLang="ja-JP" dirty="0"/>
              <a:t>VM</a:t>
            </a:r>
            <a:r>
              <a:rPr lang="ja-JP" altLang="en-US" dirty="0"/>
              <a:t>を</a:t>
            </a:r>
            <a:br>
              <a:rPr lang="en-US" altLang="ja-JP" dirty="0"/>
            </a:br>
            <a:r>
              <a:rPr lang="ja-JP" altLang="en-US" dirty="0"/>
              <a:t>起動し，サービス提供元を切り替える</a:t>
            </a:r>
            <a:endParaRPr lang="en-US" altLang="ja-JP" dirty="0"/>
          </a:p>
          <a:p>
            <a:pPr lvl="1"/>
            <a:r>
              <a:rPr lang="en-US" altLang="ja-JP" dirty="0"/>
              <a:t>VM</a:t>
            </a:r>
            <a:r>
              <a:rPr lang="ja-JP" altLang="en-US" dirty="0"/>
              <a:t>内コンテナのオーバヘッドを削減</a:t>
            </a:r>
            <a:endParaRPr kumimoji="1" lang="ja-JP" altLang="en-US" dirty="0"/>
          </a:p>
        </p:txBody>
      </p:sp>
      <p:sp>
        <p:nvSpPr>
          <p:cNvPr id="3" name="タイトル 2"/>
          <p:cNvSpPr>
            <a:spLocks noGrp="1"/>
          </p:cNvSpPr>
          <p:nvPr>
            <p:ph type="title"/>
          </p:nvPr>
        </p:nvSpPr>
        <p:spPr/>
        <p:txBody>
          <a:bodyPr/>
          <a:lstStyle/>
          <a:p>
            <a:r>
              <a:rPr lang="ja-JP" altLang="en-US" dirty="0"/>
              <a:t>負荷上昇への対応</a:t>
            </a:r>
            <a:endParaRPr kumimoji="1" lang="ja-JP" altLang="en-US" dirty="0"/>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10</a:t>
            </a:fld>
            <a:endParaRPr lang="en-US" altLang="ja-JP"/>
          </a:p>
        </p:txBody>
      </p:sp>
      <p:sp>
        <p:nvSpPr>
          <p:cNvPr id="30" name="テキスト ボックス 16"/>
          <p:cNvSpPr txBox="1"/>
          <p:nvPr/>
        </p:nvSpPr>
        <p:spPr>
          <a:xfrm>
            <a:off x="3470839" y="6456738"/>
            <a:ext cx="1688530" cy="349702"/>
          </a:xfrm>
          <a:prstGeom prst="rect">
            <a:avLst/>
          </a:prstGeom>
          <a:noFill/>
        </p:spPr>
        <p:txBody>
          <a:bodyPr wrap="none" lIns="36000" tIns="36000" rIns="36000" bIns="36000" rtlCol="0">
            <a:spAutoFit/>
          </a:bodyPr>
          <a:lstStyle/>
          <a:p>
            <a:r>
              <a:rPr lang="ja-JP" altLang="en-US" b="0" dirty="0"/>
              <a:t>復旧後の</a:t>
            </a:r>
            <a:r>
              <a:rPr kumimoji="1" lang="ja-JP" altLang="en-US" b="0" dirty="0"/>
              <a:t>運用系</a:t>
            </a:r>
          </a:p>
        </p:txBody>
      </p:sp>
      <p:sp>
        <p:nvSpPr>
          <p:cNvPr id="41" name="テキスト ボックス 40"/>
          <p:cNvSpPr txBox="1"/>
          <p:nvPr/>
        </p:nvSpPr>
        <p:spPr>
          <a:xfrm>
            <a:off x="2198464" y="4769266"/>
            <a:ext cx="1350297" cy="288147"/>
          </a:xfrm>
          <a:prstGeom prst="rect">
            <a:avLst/>
          </a:prstGeom>
          <a:solidFill>
            <a:schemeClr val="bg1"/>
          </a:solidFill>
          <a:ln>
            <a:solidFill>
              <a:schemeClr val="tx1"/>
            </a:solidFill>
          </a:ln>
        </p:spPr>
        <p:txBody>
          <a:bodyPr wrap="none" lIns="36000" tIns="36000" rIns="36000" bIns="36000" rtlCol="0">
            <a:spAutoFit/>
          </a:bodyPr>
          <a:lstStyle/>
          <a:p>
            <a:r>
              <a:rPr kumimoji="1" lang="en-US" altLang="ja-JP" sz="1400" b="0" dirty="0">
                <a:solidFill>
                  <a:srgbClr val="FF0000"/>
                </a:solidFill>
              </a:rPr>
              <a:t>CPU</a:t>
            </a:r>
            <a:r>
              <a:rPr kumimoji="1" lang="ja-JP" altLang="en-US" sz="1400" b="0" dirty="0">
                <a:solidFill>
                  <a:srgbClr val="FF0000"/>
                </a:solidFill>
              </a:rPr>
              <a:t>使用率上昇</a:t>
            </a:r>
          </a:p>
        </p:txBody>
      </p:sp>
      <p:sp>
        <p:nvSpPr>
          <p:cNvPr id="18" name="Rounded Rectangle 26"/>
          <p:cNvSpPr/>
          <p:nvPr/>
        </p:nvSpPr>
        <p:spPr bwMode="auto">
          <a:xfrm>
            <a:off x="2043576" y="5073433"/>
            <a:ext cx="1660074" cy="984761"/>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bIns="0" anchor="b" anchorCtr="0"/>
          <a:lstStyle/>
          <a:p>
            <a:pPr algn="ctr">
              <a:defRPr/>
            </a:pPr>
            <a:r>
              <a:rPr lang="en-US" altLang="ja-JP" sz="2000" dirty="0">
                <a:solidFill>
                  <a:srgbClr val="0070C0"/>
                </a:solidFill>
              </a:rPr>
              <a:t>VM</a:t>
            </a:r>
            <a:endParaRPr lang="en-US" sz="2000" dirty="0">
              <a:solidFill>
                <a:schemeClr val="tx1"/>
              </a:solidFill>
            </a:endParaRPr>
          </a:p>
        </p:txBody>
      </p:sp>
      <p:sp>
        <p:nvSpPr>
          <p:cNvPr id="19" name="Rounded Rectangle 31"/>
          <p:cNvSpPr>
            <a:spLocks noChangeArrowheads="1"/>
          </p:cNvSpPr>
          <p:nvPr/>
        </p:nvSpPr>
        <p:spPr bwMode="auto">
          <a:xfrm>
            <a:off x="2168690" y="5256686"/>
            <a:ext cx="632923" cy="424395"/>
          </a:xfrm>
          <a:prstGeom prst="roundRect">
            <a:avLst>
              <a:gd name="adj" fmla="val 16667"/>
            </a:avLst>
          </a:prstGeom>
          <a:gradFill>
            <a:gsLst>
              <a:gs pos="100000">
                <a:srgbClr val="92D050"/>
              </a:gs>
              <a:gs pos="40000">
                <a:srgbClr val="00B050">
                  <a:lumMod val="90000"/>
                </a:srgbClr>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lIns="0" rIns="0" bIns="46800" anchor="ctr" anchorCtr="0"/>
          <a:lstStyle/>
          <a:p>
            <a:pPr algn="ctr">
              <a:buClr>
                <a:schemeClr val="bg1"/>
              </a:buClr>
              <a:defRPr/>
            </a:pPr>
            <a:r>
              <a:rPr lang="ja-JP" altLang="en-US" sz="1200" dirty="0">
                <a:solidFill>
                  <a:schemeClr val="bg1"/>
                </a:solidFill>
              </a:rPr>
              <a:t>コンテナ</a:t>
            </a:r>
            <a:endParaRPr lang="en-US" sz="1200" b="1" dirty="0">
              <a:solidFill>
                <a:schemeClr val="bg1"/>
              </a:solidFill>
            </a:endParaRPr>
          </a:p>
        </p:txBody>
      </p:sp>
      <p:sp>
        <p:nvSpPr>
          <p:cNvPr id="21" name="Rounded Rectangle 26"/>
          <p:cNvSpPr/>
          <p:nvPr/>
        </p:nvSpPr>
        <p:spPr bwMode="auto">
          <a:xfrm>
            <a:off x="3800868" y="5073433"/>
            <a:ext cx="1660074" cy="984761"/>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bIns="0" anchor="b" anchorCtr="0"/>
          <a:lstStyle/>
          <a:p>
            <a:pPr algn="ctr">
              <a:defRPr/>
            </a:pPr>
            <a:r>
              <a:rPr lang="en-US" altLang="ja-JP" sz="2000" dirty="0">
                <a:solidFill>
                  <a:srgbClr val="0070C0"/>
                </a:solidFill>
              </a:rPr>
              <a:t>VM</a:t>
            </a:r>
            <a:endParaRPr lang="en-US" sz="2000" dirty="0">
              <a:solidFill>
                <a:schemeClr val="tx1"/>
              </a:solidFill>
            </a:endParaRPr>
          </a:p>
        </p:txBody>
      </p:sp>
      <p:sp>
        <p:nvSpPr>
          <p:cNvPr id="22" name="Rounded Rectangle 26"/>
          <p:cNvSpPr/>
          <p:nvPr/>
        </p:nvSpPr>
        <p:spPr bwMode="auto">
          <a:xfrm>
            <a:off x="5558160" y="5073433"/>
            <a:ext cx="1660074" cy="984761"/>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bIns="0" anchor="b" anchorCtr="0"/>
          <a:lstStyle/>
          <a:p>
            <a:pPr algn="ctr">
              <a:defRPr/>
            </a:pPr>
            <a:r>
              <a:rPr lang="en-US" altLang="ja-JP" sz="2000" dirty="0">
                <a:solidFill>
                  <a:srgbClr val="0070C0"/>
                </a:solidFill>
              </a:rPr>
              <a:t>VM</a:t>
            </a:r>
            <a:endParaRPr lang="en-US" sz="2000" dirty="0">
              <a:solidFill>
                <a:schemeClr val="tx1"/>
              </a:solidFill>
            </a:endParaRPr>
          </a:p>
        </p:txBody>
      </p:sp>
      <p:cxnSp>
        <p:nvCxnSpPr>
          <p:cNvPr id="7" name="カギ線コネクタ 6"/>
          <p:cNvCxnSpPr>
            <a:stCxn id="20" idx="0"/>
            <a:endCxn id="16" idx="0"/>
          </p:cNvCxnSpPr>
          <p:nvPr/>
        </p:nvCxnSpPr>
        <p:spPr bwMode="auto">
          <a:xfrm rot="5400000" flipH="1" flipV="1">
            <a:off x="5506196" y="4374685"/>
            <a:ext cx="12700" cy="1764000"/>
          </a:xfrm>
          <a:prstGeom prst="bentConnector3">
            <a:avLst>
              <a:gd name="adj1" fmla="val 3200000"/>
            </a:avLst>
          </a:prstGeom>
          <a:solidFill>
            <a:schemeClr val="accent1"/>
          </a:solidFill>
          <a:ln w="19050" cap="flat" cmpd="sng" algn="ctr">
            <a:solidFill>
              <a:srgbClr val="FF0000"/>
            </a:solidFill>
            <a:prstDash val="solid"/>
            <a:round/>
            <a:headEnd type="none" w="med" len="med"/>
            <a:tailEnd type="triangle"/>
          </a:ln>
          <a:effectLst/>
        </p:spPr>
      </p:cxnSp>
      <p:sp>
        <p:nvSpPr>
          <p:cNvPr id="20" name="Rounded Rectangle 31"/>
          <p:cNvSpPr>
            <a:spLocks noChangeArrowheads="1"/>
          </p:cNvSpPr>
          <p:nvPr/>
        </p:nvSpPr>
        <p:spPr bwMode="auto">
          <a:xfrm>
            <a:off x="2926728" y="5256685"/>
            <a:ext cx="632923" cy="424395"/>
          </a:xfrm>
          <a:prstGeom prst="roundRect">
            <a:avLst>
              <a:gd name="adj" fmla="val 16667"/>
            </a:avLst>
          </a:prstGeom>
          <a:gradFill>
            <a:gsLst>
              <a:gs pos="100000">
                <a:srgbClr val="92D050"/>
              </a:gs>
              <a:gs pos="40000">
                <a:srgbClr val="00B050">
                  <a:lumMod val="90000"/>
                </a:srgbClr>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lIns="0" rIns="0" bIns="46800" anchor="ctr" anchorCtr="0"/>
          <a:lstStyle/>
          <a:p>
            <a:pPr algn="ctr">
              <a:buClr>
                <a:schemeClr val="bg1"/>
              </a:buClr>
              <a:defRPr/>
            </a:pPr>
            <a:r>
              <a:rPr lang="ja-JP" altLang="en-US" sz="1200" dirty="0">
                <a:solidFill>
                  <a:schemeClr val="bg1"/>
                </a:solidFill>
              </a:rPr>
              <a:t>コンテナ</a:t>
            </a:r>
            <a:endParaRPr lang="en-US" sz="1200" b="1" dirty="0">
              <a:solidFill>
                <a:schemeClr val="bg1"/>
              </a:solidFill>
            </a:endParaRPr>
          </a:p>
        </p:txBody>
      </p:sp>
      <p:sp>
        <p:nvSpPr>
          <p:cNvPr id="33" name="テキスト ボックス 32"/>
          <p:cNvSpPr txBox="1"/>
          <p:nvPr/>
        </p:nvSpPr>
        <p:spPr>
          <a:xfrm>
            <a:off x="5976742" y="4463634"/>
            <a:ext cx="822908" cy="318924"/>
          </a:xfrm>
          <a:prstGeom prst="rect">
            <a:avLst/>
          </a:prstGeom>
          <a:noFill/>
        </p:spPr>
        <p:txBody>
          <a:bodyPr wrap="none" lIns="36000" tIns="36000" rIns="36000" bIns="36000" rtlCol="0">
            <a:spAutoFit/>
          </a:bodyPr>
          <a:lstStyle/>
          <a:p>
            <a:r>
              <a:rPr kumimoji="1" lang="ja-JP" altLang="en-US" sz="1600" b="0" dirty="0">
                <a:solidFill>
                  <a:srgbClr val="FF0000"/>
                </a:solidFill>
              </a:rPr>
              <a:t>切り替え</a:t>
            </a:r>
          </a:p>
        </p:txBody>
      </p:sp>
      <p:sp>
        <p:nvSpPr>
          <p:cNvPr id="16" name="Rounded Rectangle 32"/>
          <p:cNvSpPr>
            <a:spLocks noChangeArrowheads="1"/>
          </p:cNvSpPr>
          <p:nvPr/>
        </p:nvSpPr>
        <p:spPr bwMode="auto">
          <a:xfrm>
            <a:off x="5823804" y="5256685"/>
            <a:ext cx="1128785" cy="424395"/>
          </a:xfrm>
          <a:prstGeom prst="roundRect">
            <a:avLst>
              <a:gd name="adj" fmla="val 16667"/>
            </a:avLst>
          </a:prstGeom>
          <a:gradFill>
            <a:gsLst>
              <a:gs pos="0">
                <a:srgbClr val="C34B1B"/>
              </a:gs>
              <a:gs pos="89000">
                <a:srgbClr val="E7893F"/>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1600" b="1" dirty="0">
                <a:solidFill>
                  <a:schemeClr val="bg1"/>
                </a:solidFill>
                <a:latin typeface="+mn-lt"/>
                <a:ea typeface="+mn-ea"/>
                <a:cs typeface="+mn-cs"/>
              </a:rPr>
              <a:t>APP</a:t>
            </a:r>
          </a:p>
        </p:txBody>
      </p:sp>
    </p:spTree>
    <p:extLst>
      <p:ext uri="{BB962C8B-B14F-4D97-AF65-F5344CB8AC3E}">
        <p14:creationId xmlns:p14="http://schemas.microsoft.com/office/powerpoint/2010/main" val="574585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path" presetSubtype="0" accel="50000" decel="50000" fill="hold" grpId="0" nodeType="clickEffect">
                                  <p:stCondLst>
                                    <p:cond delay="0"/>
                                  </p:stCondLst>
                                  <p:childTnLst>
                                    <p:animMotion origin="layout" path="M -0.00122 -0.00162 L 0.15416 -0.00185 " pathEditMode="relative" rAng="0" ptsTypes="AA">
                                      <p:cBhvr>
                                        <p:cTn id="10" dur="1500" fill="hold"/>
                                        <p:tgtEl>
                                          <p:spTgt spid="20"/>
                                        </p:tgtEl>
                                        <p:attrNameLst>
                                          <p:attrName>ppt_x</p:attrName>
                                          <p:attrName>ppt_y</p:attrName>
                                        </p:attrNameLst>
                                      </p:cBhvr>
                                      <p:rCtr x="7760" y="-23"/>
                                    </p:animMotion>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down)">
                                      <p:cBhvr>
                                        <p:cTn id="15" dur="800"/>
                                        <p:tgtEl>
                                          <p:spTgt spid="22"/>
                                        </p:tgtEl>
                                      </p:cBhvr>
                                    </p:animEffect>
                                  </p:childTnLst>
                                </p:cTn>
                              </p:par>
                              <p:par>
                                <p:cTn id="16" presetID="1" presetClass="entr" presetSubtype="0" fill="hold" grpId="0" nodeType="withEffect">
                                  <p:stCondLst>
                                    <p:cond delay="800"/>
                                  </p:stCondLst>
                                  <p:childTnLst>
                                    <p:set>
                                      <p:cBhvr>
                                        <p:cTn id="17" dur="1" fill="hold">
                                          <p:stCondLst>
                                            <p:cond delay="0"/>
                                          </p:stCondLst>
                                        </p:cTn>
                                        <p:tgtEl>
                                          <p:spTgt spid="1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22" grpId="0" animBg="1"/>
      <p:bldP spid="20" grpId="0" animBg="1"/>
      <p:bldP spid="33" grpId="0"/>
      <p:bldP spid="1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VM </a:t>
            </a:r>
            <a:r>
              <a:rPr kumimoji="1" lang="ja-JP" altLang="en-US" dirty="0"/>
              <a:t>とコンテナ間でのディスクの同期</a:t>
            </a:r>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11</a:t>
            </a:fld>
            <a:endParaRPr lang="en-US" altLang="ja-JP"/>
          </a:p>
        </p:txBody>
      </p:sp>
      <p:sp>
        <p:nvSpPr>
          <p:cNvPr id="17" name="コンテンツ プレースホルダー 16"/>
          <p:cNvSpPr>
            <a:spLocks noGrp="1"/>
          </p:cNvSpPr>
          <p:nvPr>
            <p:ph idx="1"/>
          </p:nvPr>
        </p:nvSpPr>
        <p:spPr>
          <a:xfrm>
            <a:off x="246062" y="1069976"/>
            <a:ext cx="8732837" cy="3223580"/>
          </a:xfrm>
        </p:spPr>
        <p:txBody>
          <a:bodyPr>
            <a:normAutofit lnSpcReduction="10000"/>
          </a:bodyPr>
          <a:lstStyle/>
          <a:p>
            <a:r>
              <a:rPr lang="ja-JP" altLang="en-US" dirty="0"/>
              <a:t>コンテナで必要なパッケージのみを同期</a:t>
            </a:r>
            <a:endParaRPr lang="en-US" altLang="ja-JP" dirty="0"/>
          </a:p>
          <a:p>
            <a:pPr lvl="1"/>
            <a:r>
              <a:rPr lang="ja-JP" altLang="en-US" dirty="0"/>
              <a:t>例：カーネルに関するパッケージは不要</a:t>
            </a:r>
            <a:endParaRPr lang="en-US" altLang="ja-JP" dirty="0"/>
          </a:p>
          <a:p>
            <a:pPr lvl="1"/>
            <a:r>
              <a:rPr lang="ja-JP" altLang="en-US" dirty="0"/>
              <a:t>同期しないパッケージの情報から除外リストを作成</a:t>
            </a:r>
            <a:endParaRPr lang="en-US" altLang="ja-JP" dirty="0"/>
          </a:p>
          <a:p>
            <a:pPr lvl="2"/>
            <a:r>
              <a:rPr lang="ja-JP" altLang="en-US" dirty="0"/>
              <a:t>できるだけディレクトリ単位で除外できるように最適化</a:t>
            </a:r>
            <a:endParaRPr lang="en-US" altLang="ja-JP" dirty="0"/>
          </a:p>
          <a:p>
            <a:r>
              <a:rPr lang="ja-JP" altLang="en-US" dirty="0"/>
              <a:t>コンテナのディスクはコンテナの外で同期</a:t>
            </a:r>
            <a:endParaRPr lang="en-US" altLang="ja-JP" dirty="0"/>
          </a:p>
          <a:p>
            <a:pPr lvl="1"/>
            <a:r>
              <a:rPr lang="ja-JP" altLang="en-US" dirty="0"/>
              <a:t>同期時にファイル・ディレクトリの</a:t>
            </a:r>
            <a:r>
              <a:rPr lang="en-US" altLang="ja-JP" dirty="0"/>
              <a:t>UID/GID</a:t>
            </a:r>
            <a:r>
              <a:rPr lang="ja-JP" altLang="en-US" dirty="0"/>
              <a:t>を補正</a:t>
            </a:r>
            <a:endParaRPr lang="en-US" altLang="ja-JP" dirty="0"/>
          </a:p>
          <a:p>
            <a:pPr lvl="1"/>
            <a:r>
              <a:rPr kumimoji="1" lang="ja-JP" altLang="en-US" dirty="0"/>
              <a:t>必要に応じてコンテナを再起動</a:t>
            </a:r>
          </a:p>
        </p:txBody>
      </p:sp>
      <p:sp>
        <p:nvSpPr>
          <p:cNvPr id="31" name="テキスト ボックス 30"/>
          <p:cNvSpPr txBox="1"/>
          <p:nvPr/>
        </p:nvSpPr>
        <p:spPr>
          <a:xfrm>
            <a:off x="1132550" y="4512632"/>
            <a:ext cx="3471069" cy="1734697"/>
          </a:xfrm>
          <a:prstGeom prst="rect">
            <a:avLst/>
          </a:prstGeom>
          <a:noFill/>
          <a:ln>
            <a:solidFill>
              <a:schemeClr val="tx1"/>
            </a:solidFill>
          </a:ln>
        </p:spPr>
        <p:txBody>
          <a:bodyPr wrap="none" lIns="36000" tIns="36000" rIns="36000" bIns="36000" rtlCol="0">
            <a:spAutoFit/>
          </a:bodyPr>
          <a:lstStyle/>
          <a:p>
            <a:r>
              <a:rPr lang="ja-JP" altLang="en-US" b="0" dirty="0"/>
              <a:t>除外リスト（最適化前）</a:t>
            </a:r>
            <a:endParaRPr lang="en-US" altLang="ja-JP" b="0" dirty="0"/>
          </a:p>
          <a:p>
            <a:r>
              <a:rPr lang="ja-JP" altLang="en-US" b="0" dirty="0"/>
              <a:t>　</a:t>
            </a:r>
            <a:r>
              <a:rPr lang="en-US" altLang="ja-JP" b="0" dirty="0"/>
              <a:t>/boot/abi-4.15.0-22-generic</a:t>
            </a:r>
          </a:p>
          <a:p>
            <a:r>
              <a:rPr lang="ja-JP" altLang="en-US" b="0" dirty="0"/>
              <a:t>　</a:t>
            </a:r>
            <a:r>
              <a:rPr lang="en-US" altLang="ja-JP" b="0" dirty="0"/>
              <a:t>/boot/config-4.15.0-22-generic</a:t>
            </a:r>
          </a:p>
          <a:p>
            <a:r>
              <a:rPr lang="ja-JP" altLang="en-US" b="0" dirty="0"/>
              <a:t>　</a:t>
            </a:r>
            <a:r>
              <a:rPr lang="en-US" altLang="ja-JP" b="0" dirty="0"/>
              <a:t>/boot/grub/</a:t>
            </a:r>
          </a:p>
          <a:p>
            <a:r>
              <a:rPr lang="en-US" altLang="ja-JP" b="0" dirty="0"/>
              <a:t>	</a:t>
            </a:r>
            <a:r>
              <a:rPr lang="ja-JP" altLang="en-US" b="0" dirty="0"/>
              <a:t>　　　・・・</a:t>
            </a:r>
            <a:br>
              <a:rPr lang="en-US" altLang="ja-JP" b="0" dirty="0"/>
            </a:br>
            <a:r>
              <a:rPr lang="ja-JP" altLang="en-US" b="0" dirty="0"/>
              <a:t>　</a:t>
            </a:r>
            <a:r>
              <a:rPr lang="en-US" altLang="ja-JP" b="0" dirty="0"/>
              <a:t>/boot/vmlinuz-4.15.0-22-generic</a:t>
            </a:r>
          </a:p>
        </p:txBody>
      </p:sp>
      <p:sp>
        <p:nvSpPr>
          <p:cNvPr id="34" name="テキスト ボックス 33"/>
          <p:cNvSpPr txBox="1"/>
          <p:nvPr/>
        </p:nvSpPr>
        <p:spPr>
          <a:xfrm>
            <a:off x="6106295" y="5066629"/>
            <a:ext cx="2217521" cy="626701"/>
          </a:xfrm>
          <a:prstGeom prst="rect">
            <a:avLst/>
          </a:prstGeom>
          <a:noFill/>
          <a:ln>
            <a:solidFill>
              <a:schemeClr val="tx1"/>
            </a:solidFill>
          </a:ln>
        </p:spPr>
        <p:txBody>
          <a:bodyPr wrap="none" lIns="36000" tIns="36000" rIns="36000" bIns="36000" rtlCol="0">
            <a:spAutoFit/>
          </a:bodyPr>
          <a:lstStyle/>
          <a:p>
            <a:r>
              <a:rPr lang="ja-JP" altLang="en-US" b="0" dirty="0"/>
              <a:t>除外リスト（最適化後）</a:t>
            </a:r>
            <a:endParaRPr lang="en-US" altLang="ja-JP" b="0" dirty="0"/>
          </a:p>
          <a:p>
            <a:r>
              <a:rPr lang="ja-JP" altLang="en-US" b="0" dirty="0"/>
              <a:t>　</a:t>
            </a:r>
            <a:r>
              <a:rPr lang="en-US" altLang="ja-JP" b="0" dirty="0"/>
              <a:t>/boot/</a:t>
            </a:r>
            <a:endParaRPr kumimoji="1" lang="ja-JP" altLang="en-US" b="0" dirty="0"/>
          </a:p>
        </p:txBody>
      </p:sp>
      <p:cxnSp>
        <p:nvCxnSpPr>
          <p:cNvPr id="35" name="直線矢印コネクタ 34"/>
          <p:cNvCxnSpPr>
            <a:stCxn id="31" idx="3"/>
            <a:endCxn id="34" idx="1"/>
          </p:cNvCxnSpPr>
          <p:nvPr/>
        </p:nvCxnSpPr>
        <p:spPr bwMode="auto">
          <a:xfrm flipV="1">
            <a:off x="4603619" y="5379980"/>
            <a:ext cx="1502676" cy="1"/>
          </a:xfrm>
          <a:prstGeom prst="straightConnector1">
            <a:avLst/>
          </a:prstGeom>
          <a:solidFill>
            <a:schemeClr val="accent1"/>
          </a:solidFill>
          <a:ln w="381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700601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実験</a:t>
            </a:r>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12</a:t>
            </a:fld>
            <a:endParaRPr lang="en-US" altLang="ja-JP"/>
          </a:p>
        </p:txBody>
      </p:sp>
      <p:graphicFrame>
        <p:nvGraphicFramePr>
          <p:cNvPr id="8" name="表 7"/>
          <p:cNvGraphicFramePr>
            <a:graphicFrameLocks noGrp="1"/>
          </p:cNvGraphicFramePr>
          <p:nvPr>
            <p:extLst>
              <p:ext uri="{D42A27DB-BD31-4B8C-83A1-F6EECF244321}">
                <p14:modId xmlns:p14="http://schemas.microsoft.com/office/powerpoint/2010/main" val="2071623821"/>
              </p:ext>
            </p:extLst>
          </p:nvPr>
        </p:nvGraphicFramePr>
        <p:xfrm>
          <a:off x="644775" y="3472293"/>
          <a:ext cx="3492000" cy="2520000"/>
        </p:xfrm>
        <a:graphic>
          <a:graphicData uri="http://schemas.openxmlformats.org/drawingml/2006/table">
            <a:tbl>
              <a:tblPr firstRow="1" firstCol="1" bandRow="1">
                <a:tableStyleId>{D27102A9-8310-4765-A935-A1911B00CA55}</a:tableStyleId>
              </a:tblPr>
              <a:tblGrid>
                <a:gridCol w="1188000">
                  <a:extLst>
                    <a:ext uri="{9D8B030D-6E8A-4147-A177-3AD203B41FA5}">
                      <a16:colId xmlns:a16="http://schemas.microsoft.com/office/drawing/2014/main" val="20000"/>
                    </a:ext>
                  </a:extLst>
                </a:gridCol>
                <a:gridCol w="2304000">
                  <a:extLst>
                    <a:ext uri="{9D8B030D-6E8A-4147-A177-3AD203B41FA5}">
                      <a16:colId xmlns:a16="http://schemas.microsoft.com/office/drawing/2014/main" val="20001"/>
                    </a:ext>
                  </a:extLst>
                </a:gridCol>
              </a:tblGrid>
              <a:tr h="360000">
                <a:tc gridSpan="2">
                  <a:txBody>
                    <a:bodyPr/>
                    <a:lstStyle/>
                    <a:p>
                      <a:pPr algn="ctr">
                        <a:spcAft>
                          <a:spcPts val="0"/>
                        </a:spcAft>
                      </a:pPr>
                      <a:r>
                        <a:rPr lang="ja-JP" altLang="en-US" sz="1400" kern="100" dirty="0">
                          <a:effectLst/>
                        </a:rPr>
                        <a:t>運用系・待機系</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hMerge="1">
                  <a:txBody>
                    <a:bodyPr/>
                    <a:lstStyle/>
                    <a:p>
                      <a:pPr algn="ctr">
                        <a:spcAft>
                          <a:spcPts val="0"/>
                        </a:spcAft>
                      </a:pPr>
                      <a:endParaRPr lang="ja-JP" sz="16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0"/>
                  </a:ext>
                </a:extLst>
              </a:tr>
              <a:tr h="360000">
                <a:tc>
                  <a:txBody>
                    <a:bodyPr/>
                    <a:lstStyle/>
                    <a:p>
                      <a:pPr algn="ctr">
                        <a:spcAft>
                          <a:spcPts val="0"/>
                        </a:spcAft>
                      </a:pPr>
                      <a:r>
                        <a:rPr lang="en-US" sz="1400" kern="100" dirty="0">
                          <a:effectLst/>
                        </a:rPr>
                        <a:t>CPU</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algn="ctr">
                        <a:spcAft>
                          <a:spcPts val="0"/>
                        </a:spcAft>
                      </a:pPr>
                      <a:r>
                        <a:rPr lang="pt-BR" sz="1400" kern="100" dirty="0">
                          <a:effectLst/>
                        </a:rPr>
                        <a:t>Intel Xeon E3-1226 v3</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60000">
                <a:tc>
                  <a:txBody>
                    <a:bodyPr/>
                    <a:lstStyle/>
                    <a:p>
                      <a:pPr algn="ctr">
                        <a:spcAft>
                          <a:spcPts val="0"/>
                        </a:spcAft>
                      </a:pPr>
                      <a:r>
                        <a:rPr lang="en-US" sz="1400" kern="100" dirty="0">
                          <a:effectLst/>
                        </a:rPr>
                        <a:t>Memory</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R w="12700" cap="flat" cmpd="sng" algn="ctr">
                      <a:solidFill>
                        <a:schemeClr val="tx1"/>
                      </a:solidFill>
                      <a:prstDash val="solid"/>
                      <a:round/>
                      <a:headEnd type="none" w="med" len="med"/>
                      <a:tailEnd type="none" w="med" len="med"/>
                    </a:lnR>
                  </a:tcPr>
                </a:tc>
                <a:tc>
                  <a:txBody>
                    <a:bodyPr/>
                    <a:lstStyle/>
                    <a:p>
                      <a:pPr algn="ctr">
                        <a:spcAft>
                          <a:spcPts val="0"/>
                        </a:spcAft>
                      </a:pPr>
                      <a:r>
                        <a:rPr lang="en-US" altLang="ja-JP" sz="1400" kern="100" dirty="0">
                          <a:effectLst/>
                        </a:rPr>
                        <a:t>8</a:t>
                      </a:r>
                      <a:r>
                        <a:rPr lang="en-US" sz="1400" kern="100" dirty="0">
                          <a:effectLst/>
                        </a:rPr>
                        <a:t>GB</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60000">
                <a:tc>
                  <a:txBody>
                    <a:bodyPr/>
                    <a:lstStyle/>
                    <a:p>
                      <a:pPr algn="ctr">
                        <a:spcAft>
                          <a:spcPts val="0"/>
                        </a:spcAft>
                      </a:pPr>
                      <a:r>
                        <a:rPr lang="en-US" altLang="ja-JP" sz="1400" dirty="0"/>
                        <a:t>Network</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R w="12700" cap="flat" cmpd="sng" algn="ctr">
                      <a:solidFill>
                        <a:schemeClr val="tx1"/>
                      </a:solidFill>
                      <a:prstDash val="solid"/>
                      <a:round/>
                      <a:headEnd type="none" w="med" len="med"/>
                      <a:tailEnd type="none" w="med" len="med"/>
                    </a:lnR>
                  </a:tcPr>
                </a:tc>
                <a:tc>
                  <a:txBody>
                    <a:bodyPr/>
                    <a:lstStyle/>
                    <a:p>
                      <a:pPr algn="ctr">
                        <a:spcAft>
                          <a:spcPts val="0"/>
                        </a:spcAft>
                      </a:pPr>
                      <a:r>
                        <a:rPr lang="ja-JP" altLang="en-US" sz="1400" kern="100" dirty="0">
                          <a:effectLst/>
                        </a:rPr>
                        <a:t>ギガビットイーサネット</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15051271"/>
                  </a:ext>
                </a:extLst>
              </a:tr>
              <a:tr h="360000">
                <a:tc>
                  <a:txBody>
                    <a:bodyPr/>
                    <a:lstStyle/>
                    <a:p>
                      <a:pPr algn="ctr">
                        <a:spcAft>
                          <a:spcPts val="0"/>
                        </a:spcAft>
                      </a:pPr>
                      <a:r>
                        <a:rPr lang="en-US" sz="1400" kern="100" dirty="0">
                          <a:effectLst/>
                        </a:rPr>
                        <a:t>OS</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R w="12700" cap="flat" cmpd="sng" algn="ctr">
                      <a:solidFill>
                        <a:schemeClr val="tx1"/>
                      </a:solidFill>
                      <a:prstDash val="solid"/>
                      <a:round/>
                      <a:headEnd type="none" w="med" len="med"/>
                      <a:tailEnd type="none" w="med" len="med"/>
                    </a:lnR>
                  </a:tcPr>
                </a:tc>
                <a:tc>
                  <a:txBody>
                    <a:bodyPr/>
                    <a:lstStyle/>
                    <a:p>
                      <a:pPr algn="ctr">
                        <a:spcAft>
                          <a:spcPts val="0"/>
                        </a:spcAft>
                      </a:pPr>
                      <a:r>
                        <a:rPr lang="en-US" sz="1400" kern="100" dirty="0">
                          <a:effectLst/>
                        </a:rPr>
                        <a:t>Ubuntu 16.04.2 LTS</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99953443"/>
                  </a:ext>
                </a:extLst>
              </a:tr>
              <a:tr h="360000">
                <a:tc>
                  <a:txBody>
                    <a:bodyPr/>
                    <a:lstStyle/>
                    <a:p>
                      <a:pPr algn="ctr">
                        <a:spcAft>
                          <a:spcPts val="0"/>
                        </a:spcAft>
                      </a:pPr>
                      <a:r>
                        <a:rPr lang="en-US" sz="1400" kern="100" dirty="0">
                          <a:effectLst/>
                        </a:rPr>
                        <a:t>Hypervisor</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R w="12700" cap="flat" cmpd="sng" algn="ctr">
                      <a:solidFill>
                        <a:schemeClr val="tx1"/>
                      </a:solidFill>
                      <a:prstDash val="solid"/>
                      <a:round/>
                      <a:headEnd type="none" w="med" len="med"/>
                      <a:tailEnd type="none" w="med" len="med"/>
                    </a:lnR>
                  </a:tcPr>
                </a:tc>
                <a:tc>
                  <a:txBody>
                    <a:bodyPr/>
                    <a:lstStyle/>
                    <a:p>
                      <a:pPr algn="ctr">
                        <a:spcAft>
                          <a:spcPts val="0"/>
                        </a:spcAft>
                      </a:pPr>
                      <a:r>
                        <a:rPr lang="en-US" altLang="ja-JP" sz="1400" kern="100" dirty="0">
                          <a:effectLst/>
                        </a:rPr>
                        <a:t>KVM</a:t>
                      </a:r>
                      <a:r>
                        <a:rPr lang="ja-JP" altLang="en-US" sz="1400" kern="100" dirty="0">
                          <a:effectLst/>
                        </a:rPr>
                        <a:t> </a:t>
                      </a:r>
                      <a:r>
                        <a:rPr lang="en-US" altLang="ja-JP" sz="1400" kern="100" dirty="0">
                          <a:effectLst/>
                        </a:rPr>
                        <a:t>2.5.0</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7"/>
                  </a:ext>
                </a:extLst>
              </a:tr>
              <a:tr h="360000">
                <a:tc>
                  <a:txBody>
                    <a:bodyPr/>
                    <a:lstStyle/>
                    <a:p>
                      <a:pPr algn="ctr">
                        <a:spcAft>
                          <a:spcPts val="0"/>
                        </a:spcAft>
                      </a:pPr>
                      <a:r>
                        <a:rPr lang="en-US" altLang="ja-JP" sz="1400" kern="100" dirty="0">
                          <a:effectLst/>
                        </a:rPr>
                        <a:t>Container</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R w="12700" cap="flat" cmpd="sng" algn="ctr">
                      <a:solidFill>
                        <a:schemeClr val="tx1"/>
                      </a:solidFill>
                      <a:prstDash val="solid"/>
                      <a:round/>
                      <a:headEnd type="none" w="med" len="med"/>
                      <a:tailEnd type="none" w="med" len="med"/>
                    </a:lnR>
                  </a:tcPr>
                </a:tc>
                <a:tc>
                  <a:txBody>
                    <a:bodyPr/>
                    <a:lstStyle/>
                    <a:p>
                      <a:pPr algn="ctr">
                        <a:spcAft>
                          <a:spcPts val="0"/>
                        </a:spcAft>
                      </a:pPr>
                      <a:r>
                        <a:rPr lang="en-US" altLang="ja-JP" sz="1400" kern="100" dirty="0">
                          <a:effectLst/>
                        </a:rPr>
                        <a:t>LXD</a:t>
                      </a:r>
                      <a:r>
                        <a:rPr lang="ja-JP" altLang="en-US" sz="1400" kern="100" dirty="0">
                          <a:effectLst/>
                        </a:rPr>
                        <a:t> </a:t>
                      </a:r>
                      <a:r>
                        <a:rPr lang="en-US" altLang="ja-JP" sz="1400" kern="100" dirty="0">
                          <a:effectLst/>
                        </a:rPr>
                        <a:t>2.21</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25296585"/>
                  </a:ext>
                </a:extLst>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215535692"/>
              </p:ext>
            </p:extLst>
          </p:nvPr>
        </p:nvGraphicFramePr>
        <p:xfrm>
          <a:off x="4604000" y="3751185"/>
          <a:ext cx="4032000" cy="1962216"/>
        </p:xfrm>
        <a:graphic>
          <a:graphicData uri="http://schemas.openxmlformats.org/drawingml/2006/table">
            <a:tbl>
              <a:tblPr firstRow="1" firstCol="1" bandRow="1">
                <a:tableStyleId>{D27102A9-8310-4765-A935-A1911B00CA55}</a:tableStyleId>
              </a:tblPr>
              <a:tblGrid>
                <a:gridCol w="1080000">
                  <a:extLst>
                    <a:ext uri="{9D8B030D-6E8A-4147-A177-3AD203B41FA5}">
                      <a16:colId xmlns:a16="http://schemas.microsoft.com/office/drawing/2014/main" val="20000"/>
                    </a:ext>
                  </a:extLst>
                </a:gridCol>
                <a:gridCol w="1476000">
                  <a:extLst>
                    <a:ext uri="{9D8B030D-6E8A-4147-A177-3AD203B41FA5}">
                      <a16:colId xmlns:a16="http://schemas.microsoft.com/office/drawing/2014/main" val="20001"/>
                    </a:ext>
                  </a:extLst>
                </a:gridCol>
                <a:gridCol w="1476000">
                  <a:extLst>
                    <a:ext uri="{9D8B030D-6E8A-4147-A177-3AD203B41FA5}">
                      <a16:colId xmlns:a16="http://schemas.microsoft.com/office/drawing/2014/main" val="276026673"/>
                    </a:ext>
                  </a:extLst>
                </a:gridCol>
              </a:tblGrid>
              <a:tr h="360000">
                <a:tc>
                  <a:txBody>
                    <a:bodyPr/>
                    <a:lstStyle/>
                    <a:p>
                      <a:pPr algn="ctr">
                        <a:spcAft>
                          <a:spcPts val="0"/>
                        </a:spcAft>
                      </a:pP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kern="100" dirty="0">
                          <a:effectLst/>
                        </a:rPr>
                        <a:t>1</a:t>
                      </a:r>
                      <a:r>
                        <a:rPr lang="ja-JP" altLang="en-US" sz="1400" kern="100" dirty="0">
                          <a:effectLst/>
                        </a:rPr>
                        <a:t>で用いた</a:t>
                      </a:r>
                      <a:r>
                        <a:rPr lang="en-US" altLang="ja-JP" sz="1400" kern="100" dirty="0">
                          <a:effectLst/>
                        </a:rPr>
                        <a:t>VM</a:t>
                      </a:r>
                      <a:endParaRPr lang="ja-JP" alt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kern="100" dirty="0">
                          <a:effectLst/>
                        </a:rPr>
                        <a:t>2</a:t>
                      </a:r>
                      <a:r>
                        <a:rPr lang="ja-JP" altLang="en-US" sz="1400" kern="100" dirty="0">
                          <a:effectLst/>
                        </a:rPr>
                        <a:t>と</a:t>
                      </a:r>
                      <a:r>
                        <a:rPr lang="en-US" altLang="ja-JP" sz="1400" kern="100" dirty="0">
                          <a:effectLst/>
                        </a:rPr>
                        <a:t>3</a:t>
                      </a:r>
                      <a:r>
                        <a:rPr lang="ja-JP" altLang="en-US" sz="1400" kern="100" dirty="0">
                          <a:effectLst/>
                        </a:rPr>
                        <a:t>で用いた</a:t>
                      </a:r>
                      <a:r>
                        <a:rPr lang="en-US" altLang="ja-JP" sz="1400" kern="100" dirty="0">
                          <a:effectLst/>
                        </a:rPr>
                        <a:t>VM</a:t>
                      </a:r>
                      <a:endParaRPr lang="ja-JP" alt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0000">
                <a:tc>
                  <a:txBody>
                    <a:bodyPr/>
                    <a:lstStyle/>
                    <a:p>
                      <a:pPr algn="ctr">
                        <a:spcAft>
                          <a:spcPts val="0"/>
                        </a:spcAft>
                      </a:pPr>
                      <a:r>
                        <a:rPr lang="en-US" sz="1400" kern="100" dirty="0">
                          <a:effectLst/>
                        </a:rPr>
                        <a:t>CPU</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gridSpan="2">
                  <a:txBody>
                    <a:bodyPr/>
                    <a:lstStyle/>
                    <a:p>
                      <a:pPr algn="ctr">
                        <a:spcAft>
                          <a:spcPts val="0"/>
                        </a:spcAft>
                      </a:pPr>
                      <a:r>
                        <a:rPr lang="en-US" altLang="ja-JP" sz="1400" kern="100" dirty="0">
                          <a:effectLst/>
                        </a:rPr>
                        <a:t>2</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hMerge="1">
                  <a:txBody>
                    <a:bodyPr/>
                    <a:lstStyle/>
                    <a:p>
                      <a:endParaRPr kumimoji="1" lang="ja-JP" altLang="en-US"/>
                    </a:p>
                  </a:txBody>
                  <a:tcPr/>
                </a:tc>
                <a:extLst>
                  <a:ext uri="{0D108BD9-81ED-4DB2-BD59-A6C34878D82A}">
                    <a16:rowId xmlns:a16="http://schemas.microsoft.com/office/drawing/2014/main" val="10001"/>
                  </a:ext>
                </a:extLst>
              </a:tr>
              <a:tr h="360000">
                <a:tc>
                  <a:txBody>
                    <a:bodyPr/>
                    <a:lstStyle/>
                    <a:p>
                      <a:pPr algn="ctr">
                        <a:spcAft>
                          <a:spcPts val="0"/>
                        </a:spcAft>
                      </a:pPr>
                      <a:r>
                        <a:rPr lang="en-US" sz="1400" kern="100" dirty="0">
                          <a:effectLst/>
                        </a:rPr>
                        <a:t>Memory</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R w="12700" cap="flat" cmpd="sng" algn="ctr">
                      <a:solidFill>
                        <a:schemeClr val="tx1"/>
                      </a:solidFill>
                      <a:prstDash val="solid"/>
                      <a:round/>
                      <a:headEnd type="none" w="med" len="med"/>
                      <a:tailEnd type="none" w="med" len="med"/>
                    </a:lnR>
                  </a:tcPr>
                </a:tc>
                <a:tc gridSpan="2">
                  <a:txBody>
                    <a:bodyPr/>
                    <a:lstStyle/>
                    <a:p>
                      <a:pPr algn="ctr">
                        <a:spcAft>
                          <a:spcPts val="0"/>
                        </a:spcAft>
                      </a:pPr>
                      <a:r>
                        <a:rPr lang="en-US" altLang="ja-JP" sz="1400" kern="100" dirty="0">
                          <a:effectLst/>
                        </a:rPr>
                        <a:t>2G</a:t>
                      </a:r>
                      <a:r>
                        <a:rPr lang="en-US" sz="1400" kern="100" dirty="0">
                          <a:effectLst/>
                        </a:rPr>
                        <a:t>B</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tcPr>
                </a:tc>
                <a:tc hMerge="1">
                  <a:txBody>
                    <a:bodyPr/>
                    <a:lstStyle/>
                    <a:p>
                      <a:endParaRPr kumimoji="1" lang="ja-JP" altLang="en-US"/>
                    </a:p>
                  </a:txBody>
                  <a:tcPr/>
                </a:tc>
                <a:extLst>
                  <a:ext uri="{0D108BD9-81ED-4DB2-BD59-A6C34878D82A}">
                    <a16:rowId xmlns:a16="http://schemas.microsoft.com/office/drawing/2014/main" val="1065525331"/>
                  </a:ext>
                </a:extLst>
              </a:tr>
              <a:tr h="522216">
                <a:tc>
                  <a:txBody>
                    <a:bodyPr/>
                    <a:lstStyle/>
                    <a:p>
                      <a:pPr algn="ctr">
                        <a:spcAft>
                          <a:spcPts val="0"/>
                        </a:spcAft>
                      </a:pPr>
                      <a:r>
                        <a:rPr lang="en-US" sz="1400" kern="100" dirty="0">
                          <a:effectLst/>
                        </a:rPr>
                        <a:t>OS</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R w="12700" cap="flat" cmpd="sng" algn="ctr">
                      <a:solidFill>
                        <a:schemeClr val="tx1"/>
                      </a:solidFill>
                      <a:prstDash val="solid"/>
                      <a:round/>
                      <a:headEnd type="none" w="med" len="med"/>
                      <a:tailEnd type="none" w="med" len="med"/>
                    </a:lnR>
                  </a:tcPr>
                </a:tc>
                <a:tc>
                  <a:txBody>
                    <a:bodyPr/>
                    <a:lstStyle/>
                    <a:p>
                      <a:pPr algn="ctr">
                        <a:spcAft>
                          <a:spcPts val="0"/>
                        </a:spcAft>
                      </a:pPr>
                      <a:r>
                        <a:rPr lang="en-US" sz="1400" kern="100" dirty="0">
                          <a:effectLst/>
                        </a:rPr>
                        <a:t>Ubuntu</a:t>
                      </a:r>
                      <a:br>
                        <a:rPr lang="en-US" sz="1400" kern="100" dirty="0">
                          <a:effectLst/>
                        </a:rPr>
                      </a:br>
                      <a:r>
                        <a:rPr lang="en-US" sz="1400" kern="100" dirty="0">
                          <a:effectLst/>
                        </a:rPr>
                        <a:t>1</a:t>
                      </a:r>
                      <a:r>
                        <a:rPr lang="en-US" altLang="ja-JP" sz="1400" kern="100" dirty="0">
                          <a:effectLst/>
                        </a:rPr>
                        <a:t>6</a:t>
                      </a:r>
                      <a:r>
                        <a:rPr lang="en-US" sz="1400" kern="100" dirty="0">
                          <a:effectLst/>
                        </a:rPr>
                        <a:t>.04.2 LTS</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400" kern="100" dirty="0">
                          <a:effectLst/>
                        </a:rPr>
                        <a:t>Ubuntu</a:t>
                      </a:r>
                      <a:br>
                        <a:rPr lang="en-US" altLang="ja-JP" sz="1400" kern="100">
                          <a:effectLst/>
                        </a:rPr>
                      </a:br>
                      <a:r>
                        <a:rPr lang="en-US" altLang="ja-JP" sz="1400" kern="100">
                          <a:effectLst/>
                        </a:rPr>
                        <a:t>18.04.1 </a:t>
                      </a:r>
                      <a:r>
                        <a:rPr lang="en-US" altLang="ja-JP" sz="1400" kern="100" dirty="0">
                          <a:effectLst/>
                        </a:rPr>
                        <a:t>LTS</a:t>
                      </a:r>
                      <a:endParaRPr lang="ja-JP" altLang="en-US" sz="1400" dirty="0"/>
                    </a:p>
                  </a:txBody>
                  <a:tcPr marL="62865" marR="62865"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60000">
                <a:tc>
                  <a:txBody>
                    <a:bodyPr/>
                    <a:lstStyle/>
                    <a:p>
                      <a:pPr algn="ctr">
                        <a:spcAft>
                          <a:spcPts val="0"/>
                        </a:spcAft>
                      </a:pPr>
                      <a:r>
                        <a:rPr lang="en-US" altLang="ja-JP" sz="1400" kern="100" dirty="0">
                          <a:effectLst/>
                        </a:rPr>
                        <a:t>Container</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R w="12700" cap="flat" cmpd="sng" algn="ctr">
                      <a:solidFill>
                        <a:schemeClr val="tx1"/>
                      </a:solidFill>
                      <a:prstDash val="solid"/>
                      <a:round/>
                      <a:headEnd type="none" w="med" len="med"/>
                      <a:tailEnd type="none" w="med" len="med"/>
                    </a:lnR>
                  </a:tcPr>
                </a:tc>
                <a:tc>
                  <a:txBody>
                    <a:bodyPr/>
                    <a:lstStyle/>
                    <a:p>
                      <a:pPr algn="ctr">
                        <a:spcAft>
                          <a:spcPts val="0"/>
                        </a:spcAft>
                      </a:pPr>
                      <a:r>
                        <a:rPr lang="en-US" altLang="ja-JP" sz="1400" kern="100" dirty="0">
                          <a:effectLst/>
                        </a:rPr>
                        <a:t>LXD</a:t>
                      </a:r>
                      <a:r>
                        <a:rPr lang="ja-JP" altLang="en-US" sz="1400" kern="100" dirty="0">
                          <a:effectLst/>
                        </a:rPr>
                        <a:t> </a:t>
                      </a:r>
                      <a:r>
                        <a:rPr lang="en-US" altLang="ja-JP" sz="1400" kern="100" dirty="0">
                          <a:effectLst/>
                        </a:rPr>
                        <a:t>2.21</a:t>
                      </a:r>
                      <a:endParaRPr 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spcAft>
                          <a:spcPts val="0"/>
                        </a:spcAft>
                      </a:pPr>
                      <a:r>
                        <a:rPr lang="en-US" altLang="ja-JP" sz="1400" kern="100" dirty="0">
                          <a:effectLst/>
                        </a:rPr>
                        <a:t>LXD</a:t>
                      </a:r>
                      <a:r>
                        <a:rPr lang="ja-JP" altLang="en-US" sz="1400" kern="100" dirty="0">
                          <a:effectLst/>
                        </a:rPr>
                        <a:t> </a:t>
                      </a:r>
                      <a:r>
                        <a:rPr lang="en-US" altLang="ja-JP" sz="1400" kern="100" dirty="0">
                          <a:effectLst/>
                        </a:rPr>
                        <a:t>3.7</a:t>
                      </a:r>
                      <a:endParaRPr lang="ja-JP" altLang="ja-JP" sz="140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888024611"/>
                  </a:ext>
                </a:extLst>
              </a:tr>
            </a:tbl>
          </a:graphicData>
        </a:graphic>
      </p:graphicFrame>
      <p:sp>
        <p:nvSpPr>
          <p:cNvPr id="10" name="コンテンツ プレースホルダー 1"/>
          <p:cNvSpPr>
            <a:spLocks noGrp="1"/>
          </p:cNvSpPr>
          <p:nvPr>
            <p:ph idx="1"/>
          </p:nvPr>
        </p:nvSpPr>
        <p:spPr>
          <a:xfrm>
            <a:off x="246062" y="1069976"/>
            <a:ext cx="8732837" cy="2083422"/>
          </a:xfrm>
        </p:spPr>
        <p:txBody>
          <a:bodyPr>
            <a:normAutofit/>
          </a:bodyPr>
          <a:lstStyle/>
          <a:p>
            <a:r>
              <a:rPr lang="en-US" altLang="ja-JP" dirty="0" err="1"/>
              <a:t>VCRecovery</a:t>
            </a:r>
            <a:r>
              <a:rPr lang="ja-JP" altLang="en-US" dirty="0"/>
              <a:t>の有用性を確認</a:t>
            </a:r>
            <a:endParaRPr lang="en-US" altLang="ja-JP" dirty="0"/>
          </a:p>
          <a:p>
            <a:pPr marL="874713" lvl="1" indent="-514350">
              <a:buFont typeface="+mj-lt"/>
              <a:buAutoNum type="arabicPeriod"/>
            </a:pPr>
            <a:r>
              <a:rPr lang="ja-JP" altLang="en-US" dirty="0"/>
              <a:t>復旧時間の測定とコストの見積もり</a:t>
            </a:r>
            <a:endParaRPr lang="en-US" altLang="ja-JP" dirty="0"/>
          </a:p>
          <a:p>
            <a:pPr marL="874713" lvl="1" indent="-514350">
              <a:buFont typeface="+mj-lt"/>
              <a:buAutoNum type="arabicPeriod"/>
            </a:pPr>
            <a:r>
              <a:rPr lang="ja-JP" altLang="en-US" dirty="0"/>
              <a:t>除外リストの生成時間と同期時間の測定</a:t>
            </a:r>
          </a:p>
          <a:p>
            <a:pPr marL="874713" lvl="1" indent="-514350">
              <a:buFont typeface="+mj-lt"/>
              <a:buAutoNum type="arabicPeriod"/>
            </a:pPr>
            <a:r>
              <a:rPr lang="en-US" altLang="ja-JP" dirty="0"/>
              <a:t>VM</a:t>
            </a:r>
            <a:r>
              <a:rPr lang="ja-JP" altLang="en-US" dirty="0"/>
              <a:t>内コンテナの実行性能の測定</a:t>
            </a:r>
            <a:endParaRPr lang="en-US" altLang="ja-JP" dirty="0"/>
          </a:p>
        </p:txBody>
      </p:sp>
    </p:spTree>
    <p:extLst>
      <p:ext uri="{BB962C8B-B14F-4D97-AF65-F5344CB8AC3E}">
        <p14:creationId xmlns:p14="http://schemas.microsoft.com/office/powerpoint/2010/main" val="531157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46062" y="1069976"/>
            <a:ext cx="8732837" cy="3168738"/>
          </a:xfrm>
        </p:spPr>
        <p:txBody>
          <a:bodyPr>
            <a:normAutofit/>
          </a:bodyPr>
          <a:lstStyle/>
          <a:p>
            <a:r>
              <a:rPr lang="ja-JP" altLang="en-US" dirty="0"/>
              <a:t>障害を発生させた</a:t>
            </a:r>
            <a:r>
              <a:rPr lang="en-US" altLang="ja-JP" dirty="0"/>
              <a:t>VM</a:t>
            </a:r>
            <a:r>
              <a:rPr lang="ja-JP" altLang="en-US" dirty="0"/>
              <a:t> </a:t>
            </a:r>
            <a:r>
              <a:rPr lang="en-US" altLang="ja-JP" dirty="0"/>
              <a:t>4</a:t>
            </a:r>
            <a:r>
              <a:rPr lang="ja-JP" altLang="en-US" dirty="0"/>
              <a:t>台を待機系に切り替え</a:t>
            </a:r>
            <a:endParaRPr lang="en-US" altLang="ja-JP" dirty="0"/>
          </a:p>
          <a:p>
            <a:pPr lvl="1"/>
            <a:r>
              <a:rPr lang="ja-JP" altLang="en-US" dirty="0"/>
              <a:t>ウォームスタンバイ</a:t>
            </a:r>
            <a:endParaRPr lang="en-US" altLang="ja-JP" dirty="0"/>
          </a:p>
          <a:p>
            <a:pPr lvl="2"/>
            <a:r>
              <a:rPr lang="ja-JP" altLang="en-US" dirty="0"/>
              <a:t>復旧時間はコンテナを用いても従来と同じ</a:t>
            </a:r>
            <a:endParaRPr lang="en-US" altLang="ja-JP" dirty="0"/>
          </a:p>
          <a:p>
            <a:pPr lvl="2"/>
            <a:r>
              <a:rPr lang="ja-JP" altLang="en-US" dirty="0"/>
              <a:t>障害対策のコストは</a:t>
            </a:r>
            <a:r>
              <a:rPr lang="en-US" altLang="ja-JP" dirty="0"/>
              <a:t>VM</a:t>
            </a:r>
            <a:r>
              <a:rPr lang="ja-JP" altLang="en-US" dirty="0"/>
              <a:t> </a:t>
            </a:r>
            <a:r>
              <a:rPr lang="en-US" altLang="ja-JP" dirty="0"/>
              <a:t>1</a:t>
            </a:r>
            <a:r>
              <a:rPr lang="ja-JP" altLang="en-US" dirty="0"/>
              <a:t>台分に削減</a:t>
            </a:r>
            <a:endParaRPr lang="en-US" altLang="ja-JP" dirty="0"/>
          </a:p>
          <a:p>
            <a:pPr lvl="1"/>
            <a:r>
              <a:rPr lang="ja-JP" altLang="en-US" dirty="0"/>
              <a:t>コールドスタンバイ</a:t>
            </a:r>
            <a:endParaRPr lang="en-US" altLang="ja-JP" dirty="0"/>
          </a:p>
          <a:p>
            <a:pPr lvl="2"/>
            <a:r>
              <a:rPr lang="ja-JP" altLang="en-US" dirty="0"/>
              <a:t>復旧時間は従来の約半分に削減</a:t>
            </a:r>
            <a:endParaRPr lang="en-US" altLang="ja-JP" dirty="0"/>
          </a:p>
          <a:p>
            <a:pPr lvl="2"/>
            <a:r>
              <a:rPr lang="ja-JP" altLang="en-US" dirty="0"/>
              <a:t>障害対策コストは共用</a:t>
            </a:r>
            <a:r>
              <a:rPr lang="en-US" altLang="ja-JP" dirty="0"/>
              <a:t>VM</a:t>
            </a:r>
            <a:r>
              <a:rPr lang="ja-JP" altLang="en-US" dirty="0"/>
              <a:t>の分だけ上昇</a:t>
            </a:r>
          </a:p>
        </p:txBody>
      </p:sp>
      <p:sp>
        <p:nvSpPr>
          <p:cNvPr id="3" name="タイトル 2"/>
          <p:cNvSpPr>
            <a:spLocks noGrp="1"/>
          </p:cNvSpPr>
          <p:nvPr>
            <p:ph type="title"/>
          </p:nvPr>
        </p:nvSpPr>
        <p:spPr/>
        <p:txBody>
          <a:bodyPr/>
          <a:lstStyle/>
          <a:p>
            <a:r>
              <a:rPr lang="ja-JP" altLang="en-US" dirty="0"/>
              <a:t>復旧時間・コスト</a:t>
            </a:r>
            <a:endParaRPr kumimoji="1" lang="ja-JP" altLang="en-US" dirty="0"/>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13</a:t>
            </a:fld>
            <a:endParaRPr lang="en-US" altLang="ja-JP"/>
          </a:p>
        </p:txBody>
      </p:sp>
      <p:graphicFrame>
        <p:nvGraphicFramePr>
          <p:cNvPr id="12" name="グラフ 11"/>
          <p:cNvGraphicFramePr>
            <a:graphicFrameLocks/>
          </p:cNvGraphicFramePr>
          <p:nvPr>
            <p:extLst>
              <p:ext uri="{D42A27DB-BD31-4B8C-83A1-F6EECF244321}">
                <p14:modId xmlns:p14="http://schemas.microsoft.com/office/powerpoint/2010/main" val="3067883664"/>
              </p:ext>
            </p:extLst>
          </p:nvPr>
        </p:nvGraphicFramePr>
        <p:xfrm>
          <a:off x="4486542" y="4279346"/>
          <a:ext cx="2981058" cy="23052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p:cNvGraphicFramePr>
            <a:graphicFrameLocks/>
          </p:cNvGraphicFramePr>
          <p:nvPr>
            <p:extLst>
              <p:ext uri="{D42A27DB-BD31-4B8C-83A1-F6EECF244321}">
                <p14:modId xmlns:p14="http://schemas.microsoft.com/office/powerpoint/2010/main" val="1168855064"/>
              </p:ext>
            </p:extLst>
          </p:nvPr>
        </p:nvGraphicFramePr>
        <p:xfrm>
          <a:off x="824580" y="4331565"/>
          <a:ext cx="3209035" cy="225304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40620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normAutofit/>
          </a:bodyPr>
          <a:lstStyle/>
          <a:p>
            <a:r>
              <a:rPr lang="ja-JP" altLang="en-US" dirty="0"/>
              <a:t>除外リストの生成時間を測定</a:t>
            </a:r>
            <a:endParaRPr lang="en-US" altLang="ja-JP" dirty="0"/>
          </a:p>
          <a:p>
            <a:pPr lvl="1"/>
            <a:r>
              <a:rPr lang="ja-JP" altLang="en-US" dirty="0"/>
              <a:t>除外対象ファイル数が約</a:t>
            </a:r>
            <a:r>
              <a:rPr lang="en-US" altLang="ja-JP" dirty="0"/>
              <a:t>3</a:t>
            </a:r>
            <a:r>
              <a:rPr lang="ja-JP" altLang="en-US" dirty="0"/>
              <a:t>万の時</a:t>
            </a:r>
            <a:endParaRPr lang="en-US" altLang="ja-JP" dirty="0"/>
          </a:p>
          <a:p>
            <a:pPr lvl="1"/>
            <a:r>
              <a:rPr lang="ja-JP" altLang="en-US" dirty="0"/>
              <a:t>除外リストを最適化するほうが生成時間が減少</a:t>
            </a:r>
            <a:endParaRPr lang="en-US" altLang="ja-JP" dirty="0"/>
          </a:p>
          <a:p>
            <a:r>
              <a:rPr lang="en-US" altLang="ja-JP" dirty="0" err="1"/>
              <a:t>rsync</a:t>
            </a:r>
            <a:r>
              <a:rPr lang="ja-JP" altLang="en-US" dirty="0"/>
              <a:t>を用いた同期にかかる時間を測定</a:t>
            </a:r>
            <a:endParaRPr lang="en-US" altLang="ja-JP" dirty="0"/>
          </a:p>
          <a:p>
            <a:pPr lvl="1"/>
            <a:r>
              <a:rPr lang="ja-JP" altLang="en-US" dirty="0"/>
              <a:t>差分がほぼ</a:t>
            </a:r>
            <a:r>
              <a:rPr lang="en-US" altLang="ja-JP" dirty="0"/>
              <a:t>0</a:t>
            </a:r>
            <a:r>
              <a:rPr lang="ja-JP" altLang="en-US" dirty="0"/>
              <a:t>の時と約</a:t>
            </a:r>
            <a:r>
              <a:rPr lang="en-US" altLang="ja-JP" dirty="0"/>
              <a:t>600MB</a:t>
            </a:r>
            <a:r>
              <a:rPr lang="ja-JP" altLang="en-US" dirty="0"/>
              <a:t>の時</a:t>
            </a:r>
            <a:endParaRPr lang="en-US" altLang="ja-JP" dirty="0"/>
          </a:p>
          <a:p>
            <a:pPr lvl="1"/>
            <a:r>
              <a:rPr lang="ja-JP" altLang="en-US" dirty="0"/>
              <a:t>除外リストの最適化により同期時間が</a:t>
            </a:r>
            <a:r>
              <a:rPr lang="en-US" altLang="ja-JP" dirty="0"/>
              <a:t>17</a:t>
            </a:r>
            <a:r>
              <a:rPr lang="ja-JP" altLang="en-US" dirty="0"/>
              <a:t>秒短縮</a:t>
            </a:r>
            <a:endParaRPr lang="en-US" altLang="ja-JP" dirty="0"/>
          </a:p>
        </p:txBody>
      </p:sp>
      <p:sp>
        <p:nvSpPr>
          <p:cNvPr id="3" name="タイトル 2"/>
          <p:cNvSpPr>
            <a:spLocks noGrp="1"/>
          </p:cNvSpPr>
          <p:nvPr>
            <p:ph type="title"/>
          </p:nvPr>
        </p:nvSpPr>
        <p:spPr/>
        <p:txBody>
          <a:bodyPr/>
          <a:lstStyle/>
          <a:p>
            <a:r>
              <a:rPr lang="en-US" altLang="ja-JP" dirty="0"/>
              <a:t>VM</a:t>
            </a:r>
            <a:r>
              <a:rPr lang="ja-JP" altLang="en-US" dirty="0"/>
              <a:t>とコンテナ間の同期性能</a:t>
            </a:r>
            <a:endParaRPr kumimoji="1" lang="ja-JP" altLang="en-US" dirty="0"/>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14</a:t>
            </a:fld>
            <a:endParaRPr lang="en-US" altLang="ja-JP"/>
          </a:p>
        </p:txBody>
      </p:sp>
      <p:graphicFrame>
        <p:nvGraphicFramePr>
          <p:cNvPr id="8" name="グラフ 7">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2706845421"/>
              </p:ext>
            </p:extLst>
          </p:nvPr>
        </p:nvGraphicFramePr>
        <p:xfrm>
          <a:off x="381039" y="4226540"/>
          <a:ext cx="8450263" cy="228996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グラフ 9">
            <a:extLst>
              <a:ext uri="{FF2B5EF4-FFF2-40B4-BE49-F238E27FC236}">
                <a16:creationId xmlns:a16="http://schemas.microsoft.com/office/drawing/2014/main" id="{00000000-0008-0000-0000-000005000000}"/>
              </a:ext>
            </a:extLst>
          </p:cNvPr>
          <p:cNvGraphicFramePr>
            <a:graphicFrameLocks/>
          </p:cNvGraphicFramePr>
          <p:nvPr>
            <p:extLst>
              <p:ext uri="{D42A27DB-BD31-4B8C-83A1-F6EECF244321}">
                <p14:modId xmlns:p14="http://schemas.microsoft.com/office/powerpoint/2010/main" val="884623396"/>
              </p:ext>
            </p:extLst>
          </p:nvPr>
        </p:nvGraphicFramePr>
        <p:xfrm>
          <a:off x="3090903" y="4226540"/>
          <a:ext cx="2622546" cy="214312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グラフ 10">
            <a:extLst>
              <a:ext uri="{FF2B5EF4-FFF2-40B4-BE49-F238E27FC236}">
                <a16:creationId xmlns:a16="http://schemas.microsoft.com/office/drawing/2014/main" id="{00000000-0008-0000-0000-000006000000}"/>
              </a:ext>
            </a:extLst>
          </p:cNvPr>
          <p:cNvGraphicFramePr>
            <a:graphicFrameLocks/>
          </p:cNvGraphicFramePr>
          <p:nvPr>
            <p:extLst>
              <p:ext uri="{D42A27DB-BD31-4B8C-83A1-F6EECF244321}">
                <p14:modId xmlns:p14="http://schemas.microsoft.com/office/powerpoint/2010/main" val="3873846018"/>
              </p:ext>
            </p:extLst>
          </p:nvPr>
        </p:nvGraphicFramePr>
        <p:xfrm>
          <a:off x="5713449" y="4226540"/>
          <a:ext cx="2811948" cy="2143125"/>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4093506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46062" y="1069976"/>
            <a:ext cx="8732837" cy="2670119"/>
          </a:xfrm>
        </p:spPr>
        <p:txBody>
          <a:bodyPr>
            <a:normAutofit/>
          </a:bodyPr>
          <a:lstStyle/>
          <a:p>
            <a:r>
              <a:rPr lang="en-US" altLang="ja-JP" dirty="0" err="1"/>
              <a:t>UnixBench</a:t>
            </a:r>
            <a:r>
              <a:rPr lang="ja-JP" altLang="en-US" dirty="0"/>
              <a:t>を用いて</a:t>
            </a:r>
            <a:r>
              <a:rPr lang="en-US" altLang="ja-JP" dirty="0"/>
              <a:t>VM</a:t>
            </a:r>
            <a:r>
              <a:rPr lang="ja-JP" altLang="en-US" dirty="0"/>
              <a:t>内コンテナの性能を測定</a:t>
            </a:r>
            <a:endParaRPr lang="en-US" altLang="ja-JP" dirty="0"/>
          </a:p>
          <a:p>
            <a:pPr lvl="1"/>
            <a:r>
              <a:rPr lang="en-US" altLang="ja-JP" dirty="0"/>
              <a:t>4</a:t>
            </a:r>
            <a:r>
              <a:rPr lang="ja-JP" altLang="en-US" dirty="0"/>
              <a:t>種類のストレージバックエンド，コンテナなしを比較</a:t>
            </a:r>
            <a:endParaRPr lang="en-US" altLang="ja-JP" dirty="0"/>
          </a:p>
          <a:p>
            <a:pPr lvl="1"/>
            <a:r>
              <a:rPr lang="ja-JP" altLang="en-US" dirty="0"/>
              <a:t>ストレージに応じて</a:t>
            </a:r>
            <a:r>
              <a:rPr lang="en-US" altLang="ja-JP" dirty="0"/>
              <a:t>8~27%</a:t>
            </a:r>
            <a:r>
              <a:rPr lang="ja-JP" altLang="en-US" dirty="0"/>
              <a:t>の性能低下</a:t>
            </a:r>
            <a:endParaRPr lang="en-US" altLang="ja-JP" dirty="0"/>
          </a:p>
          <a:p>
            <a:r>
              <a:rPr lang="en-US" altLang="ja-JP" dirty="0" err="1"/>
              <a:t>httperf</a:t>
            </a:r>
            <a:r>
              <a:rPr lang="ja-JP" altLang="en-US" dirty="0"/>
              <a:t>を用いて</a:t>
            </a:r>
            <a:r>
              <a:rPr lang="en-US" altLang="ja-JP" dirty="0"/>
              <a:t>Web</a:t>
            </a:r>
            <a:r>
              <a:rPr lang="ja-JP" altLang="en-US" dirty="0"/>
              <a:t>サーバの性能を測定</a:t>
            </a:r>
            <a:endParaRPr lang="en-US" altLang="ja-JP" dirty="0"/>
          </a:p>
          <a:p>
            <a:pPr lvl="1"/>
            <a:r>
              <a:rPr lang="ja-JP" altLang="en-US" dirty="0"/>
              <a:t>コンテナを用いることでリクエスト処理性能が</a:t>
            </a:r>
            <a:r>
              <a:rPr lang="en-US" altLang="ja-JP" dirty="0"/>
              <a:t>48%</a:t>
            </a:r>
            <a:r>
              <a:rPr lang="ja-JP" altLang="en-US" dirty="0"/>
              <a:t>低下</a:t>
            </a:r>
            <a:endParaRPr lang="en-US" altLang="ja-JP" dirty="0"/>
          </a:p>
        </p:txBody>
      </p:sp>
      <p:sp>
        <p:nvSpPr>
          <p:cNvPr id="3" name="タイトル 2"/>
          <p:cNvSpPr>
            <a:spLocks noGrp="1"/>
          </p:cNvSpPr>
          <p:nvPr>
            <p:ph type="title"/>
          </p:nvPr>
        </p:nvSpPr>
        <p:spPr/>
        <p:txBody>
          <a:bodyPr/>
          <a:lstStyle/>
          <a:p>
            <a:r>
              <a:rPr lang="en-US" altLang="ja-JP" dirty="0"/>
              <a:t>VM</a:t>
            </a:r>
            <a:r>
              <a:rPr lang="ja-JP" altLang="en-US" dirty="0"/>
              <a:t>内コンテナの実行性能</a:t>
            </a:r>
            <a:endParaRPr kumimoji="1" lang="ja-JP" altLang="en-US" dirty="0"/>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15</a:t>
            </a:fld>
            <a:endParaRPr lang="en-US" altLang="ja-JP"/>
          </a:p>
        </p:txBody>
      </p:sp>
      <p:graphicFrame>
        <p:nvGraphicFramePr>
          <p:cNvPr id="11" name="グラフ 10">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981983075"/>
              </p:ext>
            </p:extLst>
          </p:nvPr>
        </p:nvGraphicFramePr>
        <p:xfrm>
          <a:off x="246062" y="3881267"/>
          <a:ext cx="7419174" cy="25893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グラフ 13">
            <a:extLst>
              <a:ext uri="{FF2B5EF4-FFF2-40B4-BE49-F238E27FC236}">
                <a16:creationId xmlns:a16="http://schemas.microsoft.com/office/drawing/2014/main" id="{00000000-0008-0000-0000-000004000000}"/>
              </a:ext>
            </a:extLst>
          </p:cNvPr>
          <p:cNvGraphicFramePr>
            <a:graphicFrameLocks/>
          </p:cNvGraphicFramePr>
          <p:nvPr>
            <p:extLst>
              <p:ext uri="{D42A27DB-BD31-4B8C-83A1-F6EECF244321}">
                <p14:modId xmlns:p14="http://schemas.microsoft.com/office/powerpoint/2010/main" val="1456012430"/>
              </p:ext>
            </p:extLst>
          </p:nvPr>
        </p:nvGraphicFramePr>
        <p:xfrm>
          <a:off x="5869275" y="3881267"/>
          <a:ext cx="2861964" cy="223588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グラフ 7"/>
          <p:cNvGraphicFramePr>
            <a:graphicFrameLocks/>
          </p:cNvGraphicFramePr>
          <p:nvPr>
            <p:extLst>
              <p:ext uri="{D42A27DB-BD31-4B8C-83A1-F6EECF244321}">
                <p14:modId xmlns:p14="http://schemas.microsoft.com/office/powerpoint/2010/main" val="3824458770"/>
              </p:ext>
            </p:extLst>
          </p:nvPr>
        </p:nvGraphicFramePr>
        <p:xfrm>
          <a:off x="246062" y="3881267"/>
          <a:ext cx="2657742" cy="2235884"/>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939515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46062" y="1069975"/>
            <a:ext cx="8732837" cy="5400675"/>
          </a:xfrm>
        </p:spPr>
        <p:txBody>
          <a:bodyPr>
            <a:normAutofit/>
          </a:bodyPr>
          <a:lstStyle/>
          <a:p>
            <a:r>
              <a:rPr lang="da-DK" altLang="ja-JP" dirty="0"/>
              <a:t>Picocenter [Zhang et al.'16]</a:t>
            </a:r>
          </a:p>
          <a:p>
            <a:pPr lvl="1"/>
            <a:r>
              <a:rPr lang="en-US" altLang="ja-JP" dirty="0"/>
              <a:t>VM</a:t>
            </a:r>
            <a:r>
              <a:rPr lang="ja-JP" altLang="en-US" dirty="0"/>
              <a:t>内でコンテナを用いてサービスを実行</a:t>
            </a:r>
            <a:endParaRPr lang="en-US" altLang="ja-JP" dirty="0"/>
          </a:p>
          <a:p>
            <a:pPr lvl="1"/>
            <a:r>
              <a:rPr lang="ja-JP" altLang="en-US" dirty="0"/>
              <a:t>非アクティブなコンテナをディスクにスワップアウト</a:t>
            </a:r>
          </a:p>
          <a:p>
            <a:pPr lvl="2"/>
            <a:r>
              <a:rPr lang="ja-JP" altLang="en-US" dirty="0"/>
              <a:t>本研究ではコンテナのマイグレーションを活用</a:t>
            </a:r>
            <a:endParaRPr kumimoji="1" lang="da-DK" altLang="ja-JP" dirty="0"/>
          </a:p>
          <a:p>
            <a:pPr lvl="4"/>
            <a:endParaRPr lang="da-DK" altLang="ja-JP" sz="1100" dirty="0"/>
          </a:p>
          <a:p>
            <a:r>
              <a:rPr lang="fr-FR" altLang="ja-JP" dirty="0"/>
              <a:t>FlexCapsule [Kourai et al.'16]</a:t>
            </a:r>
          </a:p>
          <a:p>
            <a:pPr lvl="1"/>
            <a:r>
              <a:rPr lang="en-US" altLang="ja-JP" dirty="0"/>
              <a:t>VM</a:t>
            </a:r>
            <a:r>
              <a:rPr lang="ja-JP" altLang="en-US" dirty="0"/>
              <a:t>内で動作する軽量な</a:t>
            </a:r>
            <a:r>
              <a:rPr lang="en-US" altLang="ja-JP" dirty="0"/>
              <a:t>VM</a:t>
            </a:r>
            <a:r>
              <a:rPr lang="ja-JP" altLang="en-US" dirty="0"/>
              <a:t>を用いてサービスを実行</a:t>
            </a:r>
            <a:endParaRPr lang="en-US" altLang="ja-JP" dirty="0"/>
          </a:p>
          <a:p>
            <a:pPr lvl="1"/>
            <a:r>
              <a:rPr lang="ja-JP" altLang="en-US" dirty="0"/>
              <a:t>ネストした仮想化のオーバヘッドが大きい</a:t>
            </a:r>
            <a:endParaRPr lang="en-US" altLang="ja-JP" dirty="0"/>
          </a:p>
          <a:p>
            <a:pPr lvl="4"/>
            <a:endParaRPr kumimoji="1" lang="en-US" altLang="ja-JP" sz="1100" dirty="0"/>
          </a:p>
          <a:p>
            <a:r>
              <a:rPr lang="en-US" altLang="ja-JP" dirty="0"/>
              <a:t>Swift Birth/Quick Death [</a:t>
            </a:r>
            <a:r>
              <a:rPr lang="en-US" altLang="ja-JP" dirty="0" err="1"/>
              <a:t>Nitu</a:t>
            </a:r>
            <a:r>
              <a:rPr lang="en-US" altLang="ja-JP" dirty="0"/>
              <a:t> et al.'17]</a:t>
            </a:r>
          </a:p>
          <a:p>
            <a:pPr lvl="1"/>
            <a:r>
              <a:rPr lang="ja-JP" altLang="en-US" dirty="0"/>
              <a:t>複数の</a:t>
            </a:r>
            <a:r>
              <a:rPr lang="en-US" altLang="ja-JP" dirty="0"/>
              <a:t>VM</a:t>
            </a:r>
            <a:r>
              <a:rPr lang="ja-JP" altLang="en-US" dirty="0"/>
              <a:t>の同時起動を高速化</a:t>
            </a:r>
          </a:p>
          <a:p>
            <a:pPr lvl="1"/>
            <a:r>
              <a:rPr lang="en-US" altLang="ja-JP" dirty="0"/>
              <a:t>VM</a:t>
            </a:r>
            <a:r>
              <a:rPr lang="ja-JP" altLang="en-US" dirty="0"/>
              <a:t>の作成を高速化するだけ</a:t>
            </a:r>
            <a:endParaRPr kumimoji="1" lang="ja-JP" altLang="en-US" dirty="0"/>
          </a:p>
        </p:txBody>
      </p:sp>
      <p:sp>
        <p:nvSpPr>
          <p:cNvPr id="3" name="タイトル 2"/>
          <p:cNvSpPr>
            <a:spLocks noGrp="1"/>
          </p:cNvSpPr>
          <p:nvPr>
            <p:ph type="title"/>
          </p:nvPr>
        </p:nvSpPr>
        <p:spPr/>
        <p:txBody>
          <a:bodyPr/>
          <a:lstStyle/>
          <a:p>
            <a:r>
              <a:rPr kumimoji="1" lang="ja-JP" altLang="en-US" dirty="0"/>
              <a:t>関連研究</a:t>
            </a:r>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16</a:t>
            </a:fld>
            <a:endParaRPr lang="en-US" altLang="ja-JP"/>
          </a:p>
        </p:txBody>
      </p:sp>
    </p:spTree>
    <p:extLst>
      <p:ext uri="{BB962C8B-B14F-4D97-AF65-F5344CB8AC3E}">
        <p14:creationId xmlns:p14="http://schemas.microsoft.com/office/powerpoint/2010/main" val="2357132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46062" y="1069975"/>
            <a:ext cx="8732837" cy="5129213"/>
          </a:xfrm>
        </p:spPr>
        <p:txBody>
          <a:bodyPr>
            <a:normAutofit/>
          </a:bodyPr>
          <a:lstStyle/>
          <a:p>
            <a:r>
              <a:rPr lang="ja-JP" altLang="en-US" dirty="0"/>
              <a:t>待機系の</a:t>
            </a:r>
            <a:r>
              <a:rPr lang="en-US" altLang="ja-JP" dirty="0"/>
              <a:t>VM</a:t>
            </a:r>
            <a:r>
              <a:rPr lang="ja-JP" altLang="en-US" dirty="0"/>
              <a:t>内でコンテナを用いる自動障害復旧</a:t>
            </a:r>
            <a:br>
              <a:rPr lang="en-US" altLang="ja-JP" dirty="0"/>
            </a:br>
            <a:r>
              <a:rPr lang="ja-JP" altLang="en-US" dirty="0"/>
              <a:t>システム</a:t>
            </a:r>
            <a:r>
              <a:rPr lang="en-US" altLang="ja-JP" dirty="0" err="1"/>
              <a:t>VCRecovery</a:t>
            </a:r>
            <a:r>
              <a:rPr lang="ja-JP" altLang="en-US" dirty="0"/>
              <a:t>を提案</a:t>
            </a:r>
            <a:endParaRPr lang="en-US" altLang="ja-JP" dirty="0"/>
          </a:p>
          <a:p>
            <a:pPr lvl="1"/>
            <a:r>
              <a:rPr lang="en-US" altLang="ja-JP" sz="2550" dirty="0"/>
              <a:t>VM</a:t>
            </a:r>
            <a:r>
              <a:rPr lang="ja-JP" altLang="en-US" sz="2550" dirty="0"/>
              <a:t>の数を減らすことでコストの削減が可能</a:t>
            </a:r>
            <a:endParaRPr lang="en-US" altLang="ja-JP" sz="2550" dirty="0"/>
          </a:p>
          <a:p>
            <a:pPr lvl="1"/>
            <a:r>
              <a:rPr lang="ja-JP" altLang="en-US" dirty="0"/>
              <a:t>コンテナのみを起動することで復旧時間の短縮が可能</a:t>
            </a:r>
            <a:endParaRPr lang="en-US" altLang="ja-JP" dirty="0"/>
          </a:p>
          <a:p>
            <a:pPr lvl="1"/>
            <a:r>
              <a:rPr lang="en-US" altLang="ja-JP" dirty="0"/>
              <a:t>VM</a:t>
            </a:r>
            <a:r>
              <a:rPr lang="ja-JP" altLang="en-US" dirty="0"/>
              <a:t>とコンテナ間でのディスクの同期を最適化</a:t>
            </a:r>
            <a:endParaRPr lang="en-US" altLang="ja-JP" dirty="0"/>
          </a:p>
          <a:p>
            <a:pPr lvl="1"/>
            <a:r>
              <a:rPr lang="en-US" altLang="ja-JP" dirty="0"/>
              <a:t>VM</a:t>
            </a:r>
            <a:r>
              <a:rPr lang="ja-JP" altLang="en-US" dirty="0"/>
              <a:t>内コンテナによる性能低下を確認</a:t>
            </a:r>
            <a:endParaRPr lang="en-US" altLang="ja-JP" dirty="0"/>
          </a:p>
          <a:p>
            <a:endParaRPr lang="en-US" altLang="ja-JP" dirty="0"/>
          </a:p>
          <a:p>
            <a:r>
              <a:rPr lang="ja-JP" altLang="en-US" dirty="0"/>
              <a:t>今後の課題</a:t>
            </a:r>
            <a:endParaRPr lang="en-US" altLang="ja-JP" dirty="0"/>
          </a:p>
          <a:p>
            <a:pPr lvl="1"/>
            <a:r>
              <a:rPr lang="en-US" altLang="ja-JP" dirty="0"/>
              <a:t>VM</a:t>
            </a:r>
            <a:r>
              <a:rPr lang="ja-JP" altLang="en-US" dirty="0"/>
              <a:t>内コンテナの実行性能の改善</a:t>
            </a:r>
            <a:endParaRPr lang="en-US" altLang="ja-JP" dirty="0"/>
          </a:p>
          <a:p>
            <a:pPr lvl="1"/>
            <a:r>
              <a:rPr lang="ja-JP" altLang="en-US" dirty="0"/>
              <a:t>障害規模に応じた障害対策の実現</a:t>
            </a:r>
            <a:endParaRPr lang="en-US" altLang="ja-JP" dirty="0"/>
          </a:p>
        </p:txBody>
      </p:sp>
      <p:sp>
        <p:nvSpPr>
          <p:cNvPr id="3" name="タイトル 2"/>
          <p:cNvSpPr>
            <a:spLocks noGrp="1"/>
          </p:cNvSpPr>
          <p:nvPr>
            <p:ph type="title"/>
          </p:nvPr>
        </p:nvSpPr>
        <p:spPr/>
        <p:txBody>
          <a:bodyPr/>
          <a:lstStyle/>
          <a:p>
            <a:r>
              <a:rPr kumimoji="1" lang="ja-JP" altLang="en-US" dirty="0"/>
              <a:t>まとめ</a:t>
            </a:r>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17</a:t>
            </a:fld>
            <a:endParaRPr lang="en-US" altLang="ja-JP"/>
          </a:p>
        </p:txBody>
      </p:sp>
    </p:spTree>
    <p:extLst>
      <p:ext uri="{BB962C8B-B14F-4D97-AF65-F5344CB8AC3E}">
        <p14:creationId xmlns:p14="http://schemas.microsoft.com/office/powerpoint/2010/main" val="1711610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3" descr="VMW-ICON-Cloud.png"/>
          <p:cNvPicPr>
            <a:picLocks noChangeAspect="1"/>
          </p:cNvPicPr>
          <p:nvPr/>
        </p:nvPicPr>
        <p:blipFill rotWithShape="1">
          <a:blip r:embed="rId3" cstate="print">
            <a:extLst>
              <a:ext uri="{28A0092B-C50C-407E-A947-70E740481C1C}">
                <a14:useLocalDpi xmlns:a14="http://schemas.microsoft.com/office/drawing/2010/main" val="0"/>
              </a:ext>
            </a:extLst>
          </a:blip>
          <a:srcRect l="1289" r="1561" b="3609"/>
          <a:stretch/>
        </p:blipFill>
        <p:spPr>
          <a:xfrm>
            <a:off x="2256090" y="4826643"/>
            <a:ext cx="3854153" cy="1873260"/>
          </a:xfrm>
          <a:prstGeom prst="rect">
            <a:avLst/>
          </a:prstGeom>
        </p:spPr>
      </p:pic>
      <p:sp>
        <p:nvSpPr>
          <p:cNvPr id="2" name="コンテンツ プレースホルダー 1"/>
          <p:cNvSpPr>
            <a:spLocks noGrp="1"/>
          </p:cNvSpPr>
          <p:nvPr>
            <p:ph idx="1"/>
          </p:nvPr>
        </p:nvSpPr>
        <p:spPr>
          <a:xfrm>
            <a:off x="246062" y="1069975"/>
            <a:ext cx="8732837" cy="3756668"/>
          </a:xfrm>
        </p:spPr>
        <p:txBody>
          <a:bodyPr>
            <a:normAutofit/>
          </a:bodyPr>
          <a:lstStyle/>
          <a:p>
            <a:r>
              <a:rPr lang="ja-JP" altLang="en-US" dirty="0"/>
              <a:t>様々なサービスがクラウドで提供</a:t>
            </a:r>
            <a:endParaRPr lang="en-US" altLang="ja-JP" dirty="0"/>
          </a:p>
          <a:p>
            <a:pPr lvl="1"/>
            <a:r>
              <a:rPr lang="ja-JP" altLang="en-US" dirty="0"/>
              <a:t>仮想マシン（</a:t>
            </a:r>
            <a:r>
              <a:rPr lang="en-US" altLang="ja-JP" dirty="0"/>
              <a:t>VM</a:t>
            </a:r>
            <a:r>
              <a:rPr lang="ja-JP" altLang="en-US" dirty="0"/>
              <a:t>）を用いてサービスを提供</a:t>
            </a:r>
            <a:endParaRPr lang="en-US" altLang="ja-JP" dirty="0"/>
          </a:p>
          <a:p>
            <a:pPr lvl="1"/>
            <a:r>
              <a:rPr lang="ja-JP" altLang="en-US" dirty="0"/>
              <a:t>複数の</a:t>
            </a:r>
            <a:r>
              <a:rPr lang="en-US" altLang="ja-JP" dirty="0"/>
              <a:t>VM</a:t>
            </a:r>
            <a:r>
              <a:rPr lang="ja-JP" altLang="en-US" dirty="0"/>
              <a:t>を連携させることも多い</a:t>
            </a:r>
            <a:endParaRPr lang="en-US" altLang="ja-JP" dirty="0"/>
          </a:p>
          <a:p>
            <a:pPr lvl="1"/>
            <a:r>
              <a:rPr lang="en-US" altLang="ja-JP" dirty="0"/>
              <a:t>VM</a:t>
            </a:r>
            <a:r>
              <a:rPr lang="ja-JP" altLang="en-US" dirty="0"/>
              <a:t>単位で課金</a:t>
            </a:r>
            <a:endParaRPr lang="en-US" altLang="ja-JP" dirty="0"/>
          </a:p>
          <a:p>
            <a:pPr lvl="2"/>
            <a:endParaRPr lang="en-US" altLang="ja-JP" sz="1200" dirty="0"/>
          </a:p>
          <a:p>
            <a:r>
              <a:rPr lang="ja-JP" altLang="en-US" dirty="0"/>
              <a:t>クラウドで障害が発生するとサービスが中断</a:t>
            </a:r>
            <a:endParaRPr lang="en-US" altLang="ja-JP" dirty="0"/>
          </a:p>
          <a:p>
            <a:pPr lvl="1"/>
            <a:r>
              <a:rPr lang="ja-JP" altLang="en-US" dirty="0"/>
              <a:t>管理ミスにより</a:t>
            </a:r>
            <a:r>
              <a:rPr lang="en-US" altLang="ja-JP" dirty="0"/>
              <a:t>Amazon S3</a:t>
            </a:r>
            <a:r>
              <a:rPr lang="ja-JP" altLang="en-US" dirty="0"/>
              <a:t>が停止（</a:t>
            </a:r>
            <a:r>
              <a:rPr lang="en-US" altLang="ja-JP" dirty="0"/>
              <a:t>2017</a:t>
            </a:r>
            <a:r>
              <a:rPr lang="ja-JP" altLang="en-US" dirty="0"/>
              <a:t>年）</a:t>
            </a:r>
            <a:endParaRPr lang="en-US" altLang="ja-JP" dirty="0"/>
          </a:p>
          <a:p>
            <a:pPr lvl="1"/>
            <a:r>
              <a:rPr lang="ja-JP" altLang="en-US" dirty="0"/>
              <a:t>停電により</a:t>
            </a:r>
            <a:r>
              <a:rPr lang="en-US" altLang="ja-JP" dirty="0"/>
              <a:t>Amazon EC2</a:t>
            </a:r>
            <a:r>
              <a:rPr lang="ja-JP" altLang="en-US" dirty="0"/>
              <a:t>が停止（</a:t>
            </a:r>
            <a:r>
              <a:rPr lang="en-US" altLang="ja-JP" dirty="0"/>
              <a:t>2016</a:t>
            </a:r>
            <a:r>
              <a:rPr lang="ja-JP" altLang="en-US" dirty="0"/>
              <a:t>年）</a:t>
            </a:r>
            <a:endParaRPr lang="en-US" altLang="ja-JP" dirty="0"/>
          </a:p>
        </p:txBody>
      </p:sp>
      <p:sp>
        <p:nvSpPr>
          <p:cNvPr id="3" name="タイトル 2"/>
          <p:cNvSpPr>
            <a:spLocks noGrp="1"/>
          </p:cNvSpPr>
          <p:nvPr>
            <p:ph type="title"/>
          </p:nvPr>
        </p:nvSpPr>
        <p:spPr/>
        <p:txBody>
          <a:bodyPr/>
          <a:lstStyle/>
          <a:p>
            <a:r>
              <a:rPr kumimoji="1" lang="ja-JP" altLang="en-US" dirty="0"/>
              <a:t>クラウドの障害</a:t>
            </a:r>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2</a:t>
            </a:fld>
            <a:endParaRPr lang="en-US" altLang="ja-JP"/>
          </a:p>
        </p:txBody>
      </p:sp>
      <p:grpSp>
        <p:nvGrpSpPr>
          <p:cNvPr id="7" name="グループ化 6"/>
          <p:cNvGrpSpPr/>
          <p:nvPr/>
        </p:nvGrpSpPr>
        <p:grpSpPr>
          <a:xfrm>
            <a:off x="4926426" y="5619841"/>
            <a:ext cx="760576" cy="756804"/>
            <a:chOff x="5836777" y="5616069"/>
            <a:chExt cx="760576" cy="756804"/>
          </a:xfrm>
        </p:grpSpPr>
        <p:sp>
          <p:nvSpPr>
            <p:cNvPr id="24" name="Rounded Rectangle 26"/>
            <p:cNvSpPr/>
            <p:nvPr/>
          </p:nvSpPr>
          <p:spPr bwMode="auto">
            <a:xfrm>
              <a:off x="5836777" y="5616069"/>
              <a:ext cx="760576" cy="756804"/>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l">
                <a:spcAft>
                  <a:spcPct val="0"/>
                </a:spcAft>
                <a:defRPr/>
              </a:pPr>
              <a:endParaRPr lang="en-US" sz="1600">
                <a:solidFill>
                  <a:schemeClr val="tx1"/>
                </a:solidFill>
              </a:endParaRPr>
            </a:p>
          </p:txBody>
        </p:sp>
        <p:sp>
          <p:nvSpPr>
            <p:cNvPr id="25" name="テキスト ボックス 24"/>
            <p:cNvSpPr txBox="1"/>
            <p:nvPr/>
          </p:nvSpPr>
          <p:spPr>
            <a:xfrm>
              <a:off x="6027612" y="5840582"/>
              <a:ext cx="384721" cy="307777"/>
            </a:xfrm>
            <a:prstGeom prst="rect">
              <a:avLst/>
            </a:prstGeom>
            <a:noFill/>
          </p:spPr>
          <p:txBody>
            <a:bodyPr wrap="none" lIns="0" tIns="0" rIns="0" bIns="0" rtlCol="0">
              <a:spAutoFit/>
            </a:bodyPr>
            <a:lstStyle/>
            <a:p>
              <a:r>
                <a:rPr kumimoji="1" lang="en-US" altLang="ja-JP" sz="2000" dirty="0">
                  <a:solidFill>
                    <a:srgbClr val="0070C0"/>
                  </a:solidFill>
                </a:rPr>
                <a:t>VM</a:t>
              </a:r>
              <a:endParaRPr kumimoji="1" lang="ja-JP" altLang="en-US" sz="2000" dirty="0">
                <a:solidFill>
                  <a:srgbClr val="0070C0"/>
                </a:solidFill>
              </a:endParaRPr>
            </a:p>
          </p:txBody>
        </p:sp>
      </p:grpSp>
      <p:grpSp>
        <p:nvGrpSpPr>
          <p:cNvPr id="27" name="グループ化 26"/>
          <p:cNvGrpSpPr/>
          <p:nvPr/>
        </p:nvGrpSpPr>
        <p:grpSpPr>
          <a:xfrm>
            <a:off x="3834812" y="5619841"/>
            <a:ext cx="760576" cy="756804"/>
            <a:chOff x="5836777" y="5616069"/>
            <a:chExt cx="760576" cy="756804"/>
          </a:xfrm>
        </p:grpSpPr>
        <p:sp>
          <p:nvSpPr>
            <p:cNvPr id="28" name="Rounded Rectangle 26"/>
            <p:cNvSpPr/>
            <p:nvPr/>
          </p:nvSpPr>
          <p:spPr bwMode="auto">
            <a:xfrm>
              <a:off x="5836777" y="5616069"/>
              <a:ext cx="760576" cy="756804"/>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l">
                <a:spcAft>
                  <a:spcPct val="0"/>
                </a:spcAft>
                <a:defRPr/>
              </a:pPr>
              <a:endParaRPr lang="en-US" sz="1600">
                <a:solidFill>
                  <a:schemeClr val="tx1"/>
                </a:solidFill>
              </a:endParaRPr>
            </a:p>
          </p:txBody>
        </p:sp>
        <p:sp>
          <p:nvSpPr>
            <p:cNvPr id="29" name="テキスト ボックス 28"/>
            <p:cNvSpPr txBox="1"/>
            <p:nvPr/>
          </p:nvSpPr>
          <p:spPr>
            <a:xfrm>
              <a:off x="6027612" y="5840582"/>
              <a:ext cx="384721" cy="307777"/>
            </a:xfrm>
            <a:prstGeom prst="rect">
              <a:avLst/>
            </a:prstGeom>
            <a:noFill/>
          </p:spPr>
          <p:txBody>
            <a:bodyPr wrap="none" lIns="0" tIns="0" rIns="0" bIns="0" rtlCol="0">
              <a:spAutoFit/>
            </a:bodyPr>
            <a:lstStyle/>
            <a:p>
              <a:r>
                <a:rPr kumimoji="1" lang="en-US" altLang="ja-JP" sz="2000" dirty="0">
                  <a:solidFill>
                    <a:srgbClr val="0070C0"/>
                  </a:solidFill>
                </a:rPr>
                <a:t>VM</a:t>
              </a:r>
              <a:endParaRPr kumimoji="1" lang="ja-JP" altLang="en-US" sz="2000" dirty="0">
                <a:solidFill>
                  <a:srgbClr val="0070C0"/>
                </a:solidFill>
              </a:endParaRPr>
            </a:p>
          </p:txBody>
        </p:sp>
      </p:grpSp>
      <p:grpSp>
        <p:nvGrpSpPr>
          <p:cNvPr id="30" name="グループ化 29"/>
          <p:cNvGrpSpPr/>
          <p:nvPr/>
        </p:nvGrpSpPr>
        <p:grpSpPr>
          <a:xfrm>
            <a:off x="2743198" y="5619841"/>
            <a:ext cx="760576" cy="756804"/>
            <a:chOff x="5836777" y="5616069"/>
            <a:chExt cx="760576" cy="756804"/>
          </a:xfrm>
        </p:grpSpPr>
        <p:sp>
          <p:nvSpPr>
            <p:cNvPr id="31" name="Rounded Rectangle 26"/>
            <p:cNvSpPr/>
            <p:nvPr/>
          </p:nvSpPr>
          <p:spPr bwMode="auto">
            <a:xfrm>
              <a:off x="5836777" y="5616069"/>
              <a:ext cx="760576" cy="756804"/>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l">
                <a:spcAft>
                  <a:spcPct val="0"/>
                </a:spcAft>
                <a:defRPr/>
              </a:pPr>
              <a:endParaRPr lang="en-US" sz="1600">
                <a:solidFill>
                  <a:schemeClr val="tx1"/>
                </a:solidFill>
              </a:endParaRPr>
            </a:p>
          </p:txBody>
        </p:sp>
        <p:sp>
          <p:nvSpPr>
            <p:cNvPr id="32" name="テキスト ボックス 31"/>
            <p:cNvSpPr txBox="1"/>
            <p:nvPr/>
          </p:nvSpPr>
          <p:spPr>
            <a:xfrm>
              <a:off x="6027612" y="5840582"/>
              <a:ext cx="384721" cy="307777"/>
            </a:xfrm>
            <a:prstGeom prst="rect">
              <a:avLst/>
            </a:prstGeom>
            <a:noFill/>
          </p:spPr>
          <p:txBody>
            <a:bodyPr wrap="none" lIns="0" tIns="0" rIns="0" bIns="0" rtlCol="0">
              <a:spAutoFit/>
            </a:bodyPr>
            <a:lstStyle/>
            <a:p>
              <a:r>
                <a:rPr kumimoji="1" lang="en-US" altLang="ja-JP" sz="2000" dirty="0">
                  <a:solidFill>
                    <a:srgbClr val="0070C0"/>
                  </a:solidFill>
                </a:rPr>
                <a:t>VM</a:t>
              </a:r>
              <a:endParaRPr kumimoji="1" lang="ja-JP" altLang="en-US" sz="2000" dirty="0">
                <a:solidFill>
                  <a:srgbClr val="0070C0"/>
                </a:solidFill>
              </a:endParaRPr>
            </a:p>
          </p:txBody>
        </p:sp>
      </p:grpSp>
    </p:spTree>
    <p:extLst>
      <p:ext uri="{BB962C8B-B14F-4D97-AF65-F5344CB8AC3E}">
        <p14:creationId xmlns:p14="http://schemas.microsoft.com/office/powerpoint/2010/main" val="831060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46062" y="1069975"/>
            <a:ext cx="8732837" cy="4851736"/>
          </a:xfrm>
        </p:spPr>
        <p:txBody>
          <a:bodyPr>
            <a:normAutofit/>
          </a:bodyPr>
          <a:lstStyle/>
          <a:p>
            <a:r>
              <a:rPr lang="ja-JP" altLang="en-US" dirty="0"/>
              <a:t>クラウドの障害に備える必要がある</a:t>
            </a:r>
            <a:endParaRPr lang="en-US" altLang="ja-JP" dirty="0"/>
          </a:p>
          <a:p>
            <a:pPr lvl="1"/>
            <a:r>
              <a:rPr lang="ja-JP" altLang="en-US" dirty="0"/>
              <a:t>例：</a:t>
            </a:r>
            <a:r>
              <a:rPr lang="en-US" altLang="ja-JP" dirty="0"/>
              <a:t>VM</a:t>
            </a:r>
            <a:r>
              <a:rPr lang="ja-JP" altLang="en-US" dirty="0"/>
              <a:t>の障害，</a:t>
            </a:r>
            <a:r>
              <a:rPr lang="en-US" altLang="ja-JP" dirty="0"/>
              <a:t>VM</a:t>
            </a:r>
            <a:r>
              <a:rPr lang="ja-JP" altLang="en-US" dirty="0"/>
              <a:t>が動作するホストの障害，データ</a:t>
            </a:r>
            <a:br>
              <a:rPr lang="en-US" altLang="ja-JP" dirty="0"/>
            </a:br>
            <a:r>
              <a:rPr lang="ja-JP" altLang="en-US" dirty="0"/>
              <a:t>センタの障害</a:t>
            </a:r>
            <a:endParaRPr lang="en-US" altLang="ja-JP" dirty="0"/>
          </a:p>
          <a:p>
            <a:pPr lvl="1"/>
            <a:r>
              <a:rPr lang="ja-JP" altLang="en-US" dirty="0"/>
              <a:t>クラウドでは様々な障害対策が提供されている</a:t>
            </a:r>
            <a:endParaRPr lang="en-US" altLang="ja-JP" dirty="0"/>
          </a:p>
          <a:p>
            <a:pPr lvl="1"/>
            <a:endParaRPr lang="en-US" altLang="ja-JP" dirty="0"/>
          </a:p>
          <a:p>
            <a:r>
              <a:rPr lang="ja-JP" altLang="en-US" dirty="0"/>
              <a:t>障害対策コストと復旧時間がトレードオフとなる</a:t>
            </a:r>
            <a:endParaRPr lang="en-US" altLang="ja-JP" dirty="0"/>
          </a:p>
          <a:p>
            <a:pPr lvl="1"/>
            <a:r>
              <a:rPr lang="ja-JP" altLang="en-US" dirty="0"/>
              <a:t>コスト：障害に備えるために</a:t>
            </a:r>
            <a:br>
              <a:rPr lang="en-US" altLang="ja-JP" dirty="0"/>
            </a:br>
            <a:r>
              <a:rPr lang="ja-JP" altLang="en-US" dirty="0"/>
              <a:t>かかるコスト</a:t>
            </a:r>
            <a:endParaRPr lang="en-US" altLang="ja-JP" dirty="0"/>
          </a:p>
          <a:p>
            <a:pPr lvl="1"/>
            <a:r>
              <a:rPr lang="ja-JP" altLang="en-US" dirty="0"/>
              <a:t>復旧時間：障害発生から復旧</a:t>
            </a:r>
            <a:br>
              <a:rPr lang="en-US" altLang="ja-JP" dirty="0"/>
            </a:br>
            <a:r>
              <a:rPr lang="ja-JP" altLang="en-US" dirty="0"/>
              <a:t>完了までの時間</a:t>
            </a:r>
            <a:endParaRPr lang="en-US" altLang="ja-JP" dirty="0"/>
          </a:p>
        </p:txBody>
      </p:sp>
      <p:sp>
        <p:nvSpPr>
          <p:cNvPr id="3" name="タイトル 2"/>
          <p:cNvSpPr>
            <a:spLocks noGrp="1"/>
          </p:cNvSpPr>
          <p:nvPr>
            <p:ph type="title"/>
          </p:nvPr>
        </p:nvSpPr>
        <p:spPr/>
        <p:txBody>
          <a:bodyPr/>
          <a:lstStyle/>
          <a:p>
            <a:r>
              <a:rPr lang="ja-JP" altLang="en-US" dirty="0"/>
              <a:t>クラウドにおける障害対策</a:t>
            </a:r>
            <a:endParaRPr kumimoji="1" lang="ja-JP" altLang="en-US" dirty="0"/>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3</a:t>
            </a:fld>
            <a:endParaRPr lang="en-US" altLang="ja-JP"/>
          </a:p>
        </p:txBody>
      </p:sp>
      <p:pic>
        <p:nvPicPr>
          <p:cNvPr id="16" name="図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14221" y="4382428"/>
            <a:ext cx="2066179" cy="2029819"/>
          </a:xfrm>
          <a:prstGeom prst="rect">
            <a:avLst/>
          </a:prstGeom>
        </p:spPr>
      </p:pic>
      <p:sp>
        <p:nvSpPr>
          <p:cNvPr id="17" name="テキスト ボックス 16"/>
          <p:cNvSpPr txBox="1"/>
          <p:nvPr/>
        </p:nvSpPr>
        <p:spPr>
          <a:xfrm>
            <a:off x="8280400" y="6040302"/>
            <a:ext cx="733140" cy="349702"/>
          </a:xfrm>
          <a:prstGeom prst="rect">
            <a:avLst/>
          </a:prstGeom>
          <a:noFill/>
        </p:spPr>
        <p:txBody>
          <a:bodyPr wrap="none" lIns="36000" tIns="36000" rIns="36000" bIns="36000" rtlCol="0">
            <a:spAutoFit/>
          </a:bodyPr>
          <a:lstStyle/>
          <a:p>
            <a:r>
              <a:rPr kumimoji="1" lang="ja-JP" altLang="en-US" spc="300" dirty="0">
                <a:solidFill>
                  <a:srgbClr val="FF0000"/>
                </a:solidFill>
              </a:rPr>
              <a:t>コスト</a:t>
            </a:r>
          </a:p>
        </p:txBody>
      </p:sp>
      <p:sp>
        <p:nvSpPr>
          <p:cNvPr id="18" name="テキスト ボックス 17"/>
          <p:cNvSpPr txBox="1"/>
          <p:nvPr/>
        </p:nvSpPr>
        <p:spPr>
          <a:xfrm>
            <a:off x="5828894" y="4062784"/>
            <a:ext cx="1156333" cy="349702"/>
          </a:xfrm>
          <a:prstGeom prst="rect">
            <a:avLst/>
          </a:prstGeom>
          <a:noFill/>
        </p:spPr>
        <p:txBody>
          <a:bodyPr wrap="none" lIns="36000" tIns="36000" rIns="36000" bIns="36000" rtlCol="0">
            <a:spAutoFit/>
          </a:bodyPr>
          <a:lstStyle/>
          <a:p>
            <a:r>
              <a:rPr kumimoji="1" lang="ja-JP" altLang="en-US" spc="300" dirty="0">
                <a:solidFill>
                  <a:srgbClr val="0070C0"/>
                </a:solidFill>
              </a:rPr>
              <a:t>復旧時間</a:t>
            </a:r>
          </a:p>
        </p:txBody>
      </p:sp>
    </p:spTree>
    <p:extLst>
      <p:ext uri="{BB962C8B-B14F-4D97-AF65-F5344CB8AC3E}">
        <p14:creationId xmlns:p14="http://schemas.microsoft.com/office/powerpoint/2010/main" val="3818332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 name="Picture 3" descr="VMW-ICON-Cloud.png"/>
          <p:cNvPicPr>
            <a:picLocks noChangeAspect="1"/>
          </p:cNvPicPr>
          <p:nvPr/>
        </p:nvPicPr>
        <p:blipFill rotWithShape="1">
          <a:blip r:embed="rId4" cstate="print">
            <a:extLst>
              <a:ext uri="{28A0092B-C50C-407E-A947-70E740481C1C}">
                <a14:useLocalDpi xmlns:a14="http://schemas.microsoft.com/office/drawing/2010/main" val="0"/>
              </a:ext>
            </a:extLst>
          </a:blip>
          <a:srcRect l="1289" r="1561" b="3609"/>
          <a:stretch/>
        </p:blipFill>
        <p:spPr>
          <a:xfrm>
            <a:off x="4798696" y="3898839"/>
            <a:ext cx="3690849" cy="2268357"/>
          </a:xfrm>
          <a:prstGeom prst="rect">
            <a:avLst/>
          </a:prstGeom>
        </p:spPr>
      </p:pic>
      <p:pic>
        <p:nvPicPr>
          <p:cNvPr id="32" name="Picture 3" descr="VMW-ICON-Cloud.png"/>
          <p:cNvPicPr>
            <a:picLocks noChangeAspect="1"/>
          </p:cNvPicPr>
          <p:nvPr/>
        </p:nvPicPr>
        <p:blipFill rotWithShape="1">
          <a:blip r:embed="rId4" cstate="print">
            <a:extLst>
              <a:ext uri="{28A0092B-C50C-407E-A947-70E740481C1C}">
                <a14:useLocalDpi xmlns:a14="http://schemas.microsoft.com/office/drawing/2010/main" val="0"/>
              </a:ext>
            </a:extLst>
          </a:blip>
          <a:srcRect l="1289" r="1561" b="3609"/>
          <a:stretch/>
        </p:blipFill>
        <p:spPr>
          <a:xfrm>
            <a:off x="618494" y="3898839"/>
            <a:ext cx="3690849" cy="2268357"/>
          </a:xfrm>
          <a:prstGeom prst="rect">
            <a:avLst/>
          </a:prstGeom>
        </p:spPr>
      </p:pic>
      <p:sp>
        <p:nvSpPr>
          <p:cNvPr id="2" name="コンテンツ プレースホルダー 1"/>
          <p:cNvSpPr>
            <a:spLocks noGrp="1"/>
          </p:cNvSpPr>
          <p:nvPr>
            <p:ph idx="1"/>
          </p:nvPr>
        </p:nvSpPr>
        <p:spPr>
          <a:xfrm>
            <a:off x="246062" y="1069975"/>
            <a:ext cx="8732837" cy="2889578"/>
          </a:xfrm>
        </p:spPr>
        <p:txBody>
          <a:bodyPr>
            <a:normAutofit/>
          </a:bodyPr>
          <a:lstStyle/>
          <a:p>
            <a:r>
              <a:rPr lang="ja-JP" altLang="en-US" dirty="0"/>
              <a:t>待機系でも同じ</a:t>
            </a:r>
            <a:r>
              <a:rPr lang="en-US" altLang="ja-JP" dirty="0"/>
              <a:t>VM</a:t>
            </a:r>
            <a:r>
              <a:rPr lang="ja-JP" altLang="en-US" dirty="0"/>
              <a:t>を起動しておき，復旧時に</a:t>
            </a:r>
            <a:br>
              <a:rPr lang="en-US" altLang="ja-JP" dirty="0"/>
            </a:br>
            <a:r>
              <a:rPr lang="ja-JP" altLang="en-US" dirty="0"/>
              <a:t>その</a:t>
            </a:r>
            <a:r>
              <a:rPr lang="en-US" altLang="ja-JP" dirty="0"/>
              <a:t>VM</a:t>
            </a:r>
            <a:r>
              <a:rPr lang="ja-JP" altLang="en-US" dirty="0"/>
              <a:t>に切り替える</a:t>
            </a:r>
            <a:endParaRPr lang="en-US" altLang="ja-JP" dirty="0"/>
          </a:p>
          <a:p>
            <a:pPr lvl="1"/>
            <a:r>
              <a:rPr lang="ja-JP" altLang="en-US" dirty="0"/>
              <a:t>復旧時間が短い</a:t>
            </a:r>
            <a:endParaRPr lang="en-US" altLang="ja-JP" dirty="0"/>
          </a:p>
          <a:p>
            <a:pPr lvl="2"/>
            <a:r>
              <a:rPr lang="ja-JP" altLang="en-US" dirty="0"/>
              <a:t>サービスを提供する</a:t>
            </a:r>
            <a:r>
              <a:rPr lang="en-US" altLang="ja-JP" dirty="0"/>
              <a:t>VM</a:t>
            </a:r>
            <a:r>
              <a:rPr lang="ja-JP" altLang="en-US" dirty="0"/>
              <a:t>を切り替えるだけ</a:t>
            </a:r>
          </a:p>
          <a:p>
            <a:pPr lvl="1"/>
            <a:r>
              <a:rPr lang="ja-JP" altLang="en-US" sz="2540" dirty="0"/>
              <a:t>高コスト</a:t>
            </a:r>
            <a:endParaRPr lang="en-US" altLang="ja-JP" sz="2540" dirty="0"/>
          </a:p>
          <a:p>
            <a:pPr lvl="2"/>
            <a:r>
              <a:rPr lang="ja-JP" altLang="en-US" sz="2140" dirty="0"/>
              <a:t>常に復旧用の</a:t>
            </a:r>
            <a:r>
              <a:rPr lang="en-US" altLang="ja-JP" sz="2140" dirty="0"/>
              <a:t>VM</a:t>
            </a:r>
            <a:r>
              <a:rPr lang="ja-JP" altLang="en-US" sz="2140" dirty="0"/>
              <a:t>を起動しておく必要がある</a:t>
            </a:r>
          </a:p>
        </p:txBody>
      </p:sp>
      <p:sp>
        <p:nvSpPr>
          <p:cNvPr id="3" name="タイトル 2"/>
          <p:cNvSpPr>
            <a:spLocks noGrp="1"/>
          </p:cNvSpPr>
          <p:nvPr>
            <p:ph type="title"/>
          </p:nvPr>
        </p:nvSpPr>
        <p:spPr/>
        <p:txBody>
          <a:bodyPr/>
          <a:lstStyle/>
          <a:p>
            <a:r>
              <a:rPr lang="ja-JP" altLang="en-US" dirty="0"/>
              <a:t>障害対策：ウォームスタンバイ</a:t>
            </a:r>
            <a:endParaRPr kumimoji="1" lang="ja-JP" altLang="en-US" dirty="0"/>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4</a:t>
            </a:fld>
            <a:endParaRPr lang="en-US" altLang="ja-JP"/>
          </a:p>
        </p:txBody>
      </p:sp>
      <p:sp>
        <p:nvSpPr>
          <p:cNvPr id="73" name="テキスト ボックス 72"/>
          <p:cNvSpPr txBox="1"/>
          <p:nvPr/>
        </p:nvSpPr>
        <p:spPr>
          <a:xfrm>
            <a:off x="2284189" y="5219706"/>
            <a:ext cx="418953" cy="349702"/>
          </a:xfrm>
          <a:prstGeom prst="rect">
            <a:avLst/>
          </a:prstGeom>
          <a:noFill/>
        </p:spPr>
        <p:txBody>
          <a:bodyPr wrap="none" lIns="36000" tIns="36000" rIns="36000" bIns="36000" rtlCol="0">
            <a:spAutoFit/>
          </a:bodyPr>
          <a:lstStyle/>
          <a:p>
            <a:pPr algn="ctr"/>
            <a:r>
              <a:rPr lang="ja-JP" altLang="en-US" b="0" dirty="0"/>
              <a:t>・・・</a:t>
            </a:r>
          </a:p>
        </p:txBody>
      </p:sp>
      <p:sp>
        <p:nvSpPr>
          <p:cNvPr id="74" name="テキスト ボックス 73"/>
          <p:cNvSpPr txBox="1"/>
          <p:nvPr/>
        </p:nvSpPr>
        <p:spPr>
          <a:xfrm>
            <a:off x="6197239" y="6120948"/>
            <a:ext cx="765200" cy="349702"/>
          </a:xfrm>
          <a:prstGeom prst="rect">
            <a:avLst/>
          </a:prstGeom>
          <a:noFill/>
        </p:spPr>
        <p:txBody>
          <a:bodyPr wrap="none" lIns="36000" tIns="36000" rIns="36000" bIns="36000" rtlCol="0">
            <a:spAutoFit/>
          </a:bodyPr>
          <a:lstStyle/>
          <a:p>
            <a:r>
              <a:rPr kumimoji="1" lang="ja-JP" altLang="en-US" b="0" dirty="0"/>
              <a:t>待機系</a:t>
            </a:r>
          </a:p>
        </p:txBody>
      </p:sp>
      <p:sp>
        <p:nvSpPr>
          <p:cNvPr id="75" name="テキスト ボックス 74"/>
          <p:cNvSpPr txBox="1"/>
          <p:nvPr/>
        </p:nvSpPr>
        <p:spPr>
          <a:xfrm>
            <a:off x="2040255" y="6120948"/>
            <a:ext cx="765200" cy="349702"/>
          </a:xfrm>
          <a:prstGeom prst="rect">
            <a:avLst/>
          </a:prstGeom>
          <a:noFill/>
        </p:spPr>
        <p:txBody>
          <a:bodyPr wrap="none" lIns="36000" tIns="36000" rIns="36000" bIns="36000" rtlCol="0">
            <a:spAutoFit/>
          </a:bodyPr>
          <a:lstStyle/>
          <a:p>
            <a:r>
              <a:rPr kumimoji="1" lang="ja-JP" altLang="en-US" b="0" dirty="0"/>
              <a:t>運用系</a:t>
            </a:r>
          </a:p>
        </p:txBody>
      </p:sp>
      <p:sp>
        <p:nvSpPr>
          <p:cNvPr id="79" name="テキスト ボックス 78"/>
          <p:cNvSpPr txBox="1"/>
          <p:nvPr/>
        </p:nvSpPr>
        <p:spPr>
          <a:xfrm>
            <a:off x="1991549" y="4411960"/>
            <a:ext cx="944737" cy="334313"/>
          </a:xfrm>
          <a:prstGeom prst="rect">
            <a:avLst/>
          </a:prstGeom>
          <a:solidFill>
            <a:schemeClr val="bg1"/>
          </a:solidFill>
          <a:ln>
            <a:solidFill>
              <a:schemeClr val="tx1"/>
            </a:solidFill>
          </a:ln>
        </p:spPr>
        <p:txBody>
          <a:bodyPr wrap="none" lIns="36000" tIns="36000" rIns="36000" bIns="36000" rtlCol="0">
            <a:spAutoFit/>
          </a:bodyPr>
          <a:lstStyle/>
          <a:p>
            <a:r>
              <a:rPr kumimoji="1" lang="ja-JP" altLang="en-US" sz="1700" b="0" dirty="0">
                <a:solidFill>
                  <a:srgbClr val="FF0000"/>
                </a:solidFill>
              </a:rPr>
              <a:t>障害発生</a:t>
            </a:r>
          </a:p>
        </p:txBody>
      </p:sp>
      <p:sp>
        <p:nvSpPr>
          <p:cNvPr id="25" name="テキスト ボックス 24"/>
          <p:cNvSpPr txBox="1"/>
          <p:nvPr/>
        </p:nvSpPr>
        <p:spPr>
          <a:xfrm>
            <a:off x="6524717" y="5233500"/>
            <a:ext cx="418953" cy="349702"/>
          </a:xfrm>
          <a:prstGeom prst="rect">
            <a:avLst/>
          </a:prstGeom>
          <a:noFill/>
        </p:spPr>
        <p:txBody>
          <a:bodyPr wrap="none" lIns="36000" tIns="36000" rIns="36000" bIns="36000" rtlCol="0">
            <a:spAutoFit/>
          </a:bodyPr>
          <a:lstStyle/>
          <a:p>
            <a:pPr algn="ctr"/>
            <a:r>
              <a:rPr lang="ja-JP" altLang="en-US" b="0" dirty="0"/>
              <a:t>・・・</a:t>
            </a:r>
          </a:p>
        </p:txBody>
      </p:sp>
      <p:cxnSp>
        <p:nvCxnSpPr>
          <p:cNvPr id="26" name="直線矢印コネクタ 25"/>
          <p:cNvCxnSpPr>
            <a:stCxn id="61" idx="3"/>
            <a:endCxn id="63" idx="1"/>
          </p:cNvCxnSpPr>
          <p:nvPr/>
        </p:nvCxnSpPr>
        <p:spPr bwMode="auto">
          <a:xfrm>
            <a:off x="3643055" y="5387696"/>
            <a:ext cx="1930222" cy="0"/>
          </a:xfrm>
          <a:prstGeom prst="straightConnector1">
            <a:avLst/>
          </a:prstGeom>
          <a:solidFill>
            <a:schemeClr val="accent1"/>
          </a:solidFill>
          <a:ln w="25400" cap="flat" cmpd="sng" algn="ctr">
            <a:solidFill>
              <a:srgbClr val="FF0000"/>
            </a:solidFill>
            <a:prstDash val="solid"/>
            <a:round/>
            <a:headEnd type="none" w="med" len="med"/>
            <a:tailEnd type="triangle"/>
          </a:ln>
          <a:effectLst/>
        </p:spPr>
      </p:cxnSp>
      <p:sp>
        <p:nvSpPr>
          <p:cNvPr id="8" name="テキスト ボックス 7"/>
          <p:cNvSpPr txBox="1"/>
          <p:nvPr/>
        </p:nvSpPr>
        <p:spPr>
          <a:xfrm>
            <a:off x="4053749" y="5026813"/>
            <a:ext cx="914280" cy="349702"/>
          </a:xfrm>
          <a:prstGeom prst="rect">
            <a:avLst/>
          </a:prstGeom>
          <a:noFill/>
        </p:spPr>
        <p:txBody>
          <a:bodyPr wrap="none" lIns="36000" tIns="36000" rIns="36000" bIns="36000" rtlCol="0">
            <a:spAutoFit/>
          </a:bodyPr>
          <a:lstStyle/>
          <a:p>
            <a:r>
              <a:rPr kumimoji="1" lang="ja-JP" altLang="en-US" b="0" dirty="0">
                <a:solidFill>
                  <a:srgbClr val="FF0000"/>
                </a:solidFill>
              </a:rPr>
              <a:t>切り替え</a:t>
            </a:r>
          </a:p>
        </p:txBody>
      </p:sp>
      <p:graphicFrame>
        <p:nvGraphicFramePr>
          <p:cNvPr id="27" name="Object 44"/>
          <p:cNvGraphicFramePr>
            <a:graphicFrameLocks noChangeAspect="1"/>
          </p:cNvGraphicFramePr>
          <p:nvPr>
            <p:extLst>
              <p:ext uri="{D42A27DB-BD31-4B8C-83A1-F6EECF244321}">
                <p14:modId xmlns:p14="http://schemas.microsoft.com/office/powerpoint/2010/main" val="2546950044"/>
              </p:ext>
            </p:extLst>
          </p:nvPr>
        </p:nvGraphicFramePr>
        <p:xfrm>
          <a:off x="4232649" y="5764455"/>
          <a:ext cx="716980" cy="702852"/>
        </p:xfrm>
        <a:graphic>
          <a:graphicData uri="http://schemas.openxmlformats.org/presentationml/2006/ole">
            <mc:AlternateContent xmlns:mc="http://schemas.openxmlformats.org/markup-compatibility/2006">
              <mc:Choice xmlns:v="urn:schemas-microsoft-com:vml" Requires="v">
                <p:oleObj spid="_x0000_s7712" name="Visio" r:id="rId5" imgW="966788" imgH="947618" progId="Visio.Drawing.11">
                  <p:embed/>
                </p:oleObj>
              </mc:Choice>
              <mc:Fallback>
                <p:oleObj name="Visio" r:id="rId5" imgW="966788" imgH="947618" progId="Visio.Drawing.11">
                  <p:embed/>
                  <p:pic>
                    <p:nvPicPr>
                      <p:cNvPr id="62" name="Object 4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32649" y="5764455"/>
                        <a:ext cx="716980" cy="702852"/>
                      </a:xfrm>
                      <a:prstGeom prst="rect">
                        <a:avLst/>
                      </a:prstGeom>
                      <a:noFill/>
                      <a:ln>
                        <a:noFill/>
                      </a:ln>
                      <a:effectLst/>
                    </p:spPr>
                  </p:pic>
                </p:oleObj>
              </mc:Fallback>
            </mc:AlternateContent>
          </a:graphicData>
        </a:graphic>
      </p:graphicFrame>
      <p:graphicFrame>
        <p:nvGraphicFramePr>
          <p:cNvPr id="28" name="Object 14"/>
          <p:cNvGraphicFramePr>
            <a:graphicFrameLocks noChangeAspect="1"/>
          </p:cNvGraphicFramePr>
          <p:nvPr>
            <p:extLst>
              <p:ext uri="{D42A27DB-BD31-4B8C-83A1-F6EECF244321}">
                <p14:modId xmlns:p14="http://schemas.microsoft.com/office/powerpoint/2010/main" val="1218308785"/>
              </p:ext>
            </p:extLst>
          </p:nvPr>
        </p:nvGraphicFramePr>
        <p:xfrm>
          <a:off x="4174714" y="5915176"/>
          <a:ext cx="440313" cy="573348"/>
        </p:xfrm>
        <a:graphic>
          <a:graphicData uri="http://schemas.openxmlformats.org/presentationml/2006/ole">
            <mc:AlternateContent xmlns:mc="http://schemas.openxmlformats.org/markup-compatibility/2006">
              <mc:Choice xmlns:v="urn:schemas-microsoft-com:vml" Requires="v">
                <p:oleObj spid="_x0000_s7713" name="Visio" r:id="rId7" imgW="593600" imgH="773900" progId="Visio.Drawing.11">
                  <p:embed/>
                </p:oleObj>
              </mc:Choice>
              <mc:Fallback>
                <p:oleObj name="Visio" r:id="rId7" imgW="593600" imgH="773900" progId="Visio.Drawing.11">
                  <p:embed/>
                  <p:pic>
                    <p:nvPicPr>
                      <p:cNvPr id="63"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74714" y="5915176"/>
                        <a:ext cx="440313" cy="573348"/>
                      </a:xfrm>
                      <a:prstGeom prst="rect">
                        <a:avLst/>
                      </a:prstGeom>
                      <a:noFill/>
                      <a:ln>
                        <a:noFill/>
                      </a:ln>
                      <a:effectLst/>
                    </p:spPr>
                  </p:pic>
                </p:oleObj>
              </mc:Fallback>
            </mc:AlternateContent>
          </a:graphicData>
        </a:graphic>
      </p:graphicFrame>
      <p:sp>
        <p:nvSpPr>
          <p:cNvPr id="29" name="テキスト ボックス 28"/>
          <p:cNvSpPr txBox="1"/>
          <p:nvPr/>
        </p:nvSpPr>
        <p:spPr>
          <a:xfrm>
            <a:off x="3990595" y="6532697"/>
            <a:ext cx="1391245" cy="288147"/>
          </a:xfrm>
          <a:prstGeom prst="rect">
            <a:avLst/>
          </a:prstGeom>
          <a:noFill/>
        </p:spPr>
        <p:txBody>
          <a:bodyPr wrap="square" lIns="36000" tIns="36000" rIns="36000" bIns="36000" rtlCol="0">
            <a:spAutoFit/>
          </a:bodyPr>
          <a:lstStyle/>
          <a:p>
            <a:r>
              <a:rPr kumimoji="1" lang="ja-JP" altLang="en-US" sz="1400" b="0" dirty="0"/>
              <a:t>サービス利用者</a:t>
            </a:r>
          </a:p>
        </p:txBody>
      </p:sp>
      <p:cxnSp>
        <p:nvCxnSpPr>
          <p:cNvPr id="30" name="直線矢印コネクタ 29"/>
          <p:cNvCxnSpPr>
            <a:endCxn id="63" idx="2"/>
          </p:cNvCxnSpPr>
          <p:nvPr/>
        </p:nvCxnSpPr>
        <p:spPr bwMode="auto">
          <a:xfrm flipV="1">
            <a:off x="4894342" y="5824927"/>
            <a:ext cx="1110935" cy="424569"/>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cxnSp>
        <p:nvCxnSpPr>
          <p:cNvPr id="31" name="直線矢印コネクタ 30"/>
          <p:cNvCxnSpPr>
            <a:endCxn id="61" idx="2"/>
          </p:cNvCxnSpPr>
          <p:nvPr/>
        </p:nvCxnSpPr>
        <p:spPr bwMode="auto">
          <a:xfrm flipH="1" flipV="1">
            <a:off x="3211055" y="5819696"/>
            <a:ext cx="900457" cy="347501"/>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sp>
        <p:nvSpPr>
          <p:cNvPr id="60" name="Rounded Rectangle 26"/>
          <p:cNvSpPr/>
          <p:nvPr/>
        </p:nvSpPr>
        <p:spPr bwMode="auto">
          <a:xfrm>
            <a:off x="1344276" y="4953494"/>
            <a:ext cx="864000" cy="864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200" dirty="0">
                <a:solidFill>
                  <a:srgbClr val="0070C0"/>
                </a:solidFill>
              </a:rPr>
              <a:t>VM</a:t>
            </a:r>
            <a:endParaRPr lang="en-US" sz="2200" dirty="0">
              <a:solidFill>
                <a:schemeClr val="tx1"/>
              </a:solidFill>
            </a:endParaRPr>
          </a:p>
        </p:txBody>
      </p:sp>
      <p:sp>
        <p:nvSpPr>
          <p:cNvPr id="61" name="Rounded Rectangle 26"/>
          <p:cNvSpPr/>
          <p:nvPr/>
        </p:nvSpPr>
        <p:spPr bwMode="auto">
          <a:xfrm>
            <a:off x="2779055" y="4955696"/>
            <a:ext cx="864000" cy="864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200" dirty="0">
                <a:solidFill>
                  <a:srgbClr val="0070C0"/>
                </a:solidFill>
              </a:rPr>
              <a:t>VM</a:t>
            </a:r>
            <a:endParaRPr lang="en-US" sz="2200" dirty="0">
              <a:solidFill>
                <a:schemeClr val="tx1"/>
              </a:solidFill>
            </a:endParaRPr>
          </a:p>
        </p:txBody>
      </p:sp>
      <p:cxnSp>
        <p:nvCxnSpPr>
          <p:cNvPr id="78" name="直線コネクタ 77"/>
          <p:cNvCxnSpPr/>
          <p:nvPr/>
        </p:nvCxnSpPr>
        <p:spPr bwMode="auto">
          <a:xfrm flipV="1">
            <a:off x="1191341" y="4397919"/>
            <a:ext cx="2520000" cy="1584000"/>
          </a:xfrm>
          <a:prstGeom prst="line">
            <a:avLst/>
          </a:prstGeom>
          <a:solidFill>
            <a:schemeClr val="accent1"/>
          </a:solidFill>
          <a:ln w="127000" cap="flat" cmpd="sng" algn="ctr">
            <a:solidFill>
              <a:srgbClr val="FF0000"/>
            </a:solidFill>
            <a:prstDash val="solid"/>
            <a:round/>
            <a:headEnd type="none" w="med" len="med"/>
            <a:tailEnd type="none" w="med" len="med"/>
          </a:ln>
          <a:effectLst/>
        </p:spPr>
      </p:cxnSp>
      <p:cxnSp>
        <p:nvCxnSpPr>
          <p:cNvPr id="77" name="直線コネクタ 76"/>
          <p:cNvCxnSpPr/>
          <p:nvPr/>
        </p:nvCxnSpPr>
        <p:spPr bwMode="auto">
          <a:xfrm>
            <a:off x="1208428" y="4411960"/>
            <a:ext cx="2520000" cy="1584000"/>
          </a:xfrm>
          <a:prstGeom prst="line">
            <a:avLst/>
          </a:prstGeom>
          <a:solidFill>
            <a:schemeClr val="accent1"/>
          </a:solidFill>
          <a:ln w="127000" cap="flat" cmpd="sng" algn="ctr">
            <a:solidFill>
              <a:srgbClr val="FF0000"/>
            </a:solidFill>
            <a:prstDash val="solid"/>
            <a:round/>
            <a:headEnd type="none" w="med" len="med"/>
            <a:tailEnd type="none" w="med" len="med"/>
          </a:ln>
          <a:effectLst/>
        </p:spPr>
      </p:cxnSp>
      <p:sp>
        <p:nvSpPr>
          <p:cNvPr id="63" name="Rounded Rectangle 26"/>
          <p:cNvSpPr/>
          <p:nvPr/>
        </p:nvSpPr>
        <p:spPr bwMode="auto">
          <a:xfrm>
            <a:off x="5573277" y="4960927"/>
            <a:ext cx="864000" cy="864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200" dirty="0">
                <a:solidFill>
                  <a:srgbClr val="0070C0"/>
                </a:solidFill>
              </a:rPr>
              <a:t>VM</a:t>
            </a:r>
            <a:endParaRPr lang="en-US" sz="2200" dirty="0">
              <a:solidFill>
                <a:schemeClr val="tx1"/>
              </a:solidFill>
            </a:endParaRPr>
          </a:p>
        </p:txBody>
      </p:sp>
      <p:sp>
        <p:nvSpPr>
          <p:cNvPr id="65" name="Rounded Rectangle 26"/>
          <p:cNvSpPr/>
          <p:nvPr/>
        </p:nvSpPr>
        <p:spPr bwMode="auto">
          <a:xfrm>
            <a:off x="7027199" y="4955696"/>
            <a:ext cx="864000" cy="864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200" dirty="0">
                <a:solidFill>
                  <a:srgbClr val="0070C0"/>
                </a:solidFill>
              </a:rPr>
              <a:t>VM</a:t>
            </a:r>
            <a:endParaRPr lang="en-US" sz="2200" dirty="0">
              <a:solidFill>
                <a:schemeClr val="tx1"/>
              </a:solidFill>
            </a:endParaRPr>
          </a:p>
        </p:txBody>
      </p:sp>
    </p:spTree>
    <p:extLst>
      <p:ext uri="{BB962C8B-B14F-4D97-AF65-F5344CB8AC3E}">
        <p14:creationId xmlns:p14="http://schemas.microsoft.com/office/powerpoint/2010/main" val="1916965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3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 name="Picture 3" descr="VMW-ICON-Cloud.png"/>
          <p:cNvPicPr>
            <a:picLocks noChangeAspect="1"/>
          </p:cNvPicPr>
          <p:nvPr/>
        </p:nvPicPr>
        <p:blipFill rotWithShape="1">
          <a:blip r:embed="rId4" cstate="print">
            <a:extLst>
              <a:ext uri="{28A0092B-C50C-407E-A947-70E740481C1C}">
                <a14:useLocalDpi xmlns:a14="http://schemas.microsoft.com/office/drawing/2010/main" val="0"/>
              </a:ext>
            </a:extLst>
          </a:blip>
          <a:srcRect l="1289" r="1561" b="3609"/>
          <a:stretch/>
        </p:blipFill>
        <p:spPr>
          <a:xfrm>
            <a:off x="4798696" y="3898839"/>
            <a:ext cx="3690849" cy="2268357"/>
          </a:xfrm>
          <a:prstGeom prst="rect">
            <a:avLst/>
          </a:prstGeom>
        </p:spPr>
      </p:pic>
      <p:pic>
        <p:nvPicPr>
          <p:cNvPr id="66" name="Picture 3" descr="VMW-ICON-Cloud.png"/>
          <p:cNvPicPr>
            <a:picLocks noChangeAspect="1"/>
          </p:cNvPicPr>
          <p:nvPr/>
        </p:nvPicPr>
        <p:blipFill rotWithShape="1">
          <a:blip r:embed="rId4" cstate="print">
            <a:extLst>
              <a:ext uri="{28A0092B-C50C-407E-A947-70E740481C1C}">
                <a14:useLocalDpi xmlns:a14="http://schemas.microsoft.com/office/drawing/2010/main" val="0"/>
              </a:ext>
            </a:extLst>
          </a:blip>
          <a:srcRect l="1289" r="1561" b="3609"/>
          <a:stretch/>
        </p:blipFill>
        <p:spPr>
          <a:xfrm>
            <a:off x="618494" y="3898839"/>
            <a:ext cx="3690849" cy="2268357"/>
          </a:xfrm>
          <a:prstGeom prst="rect">
            <a:avLst/>
          </a:prstGeom>
        </p:spPr>
      </p:pic>
      <p:pic>
        <p:nvPicPr>
          <p:cNvPr id="54" name="Picture 13" descr="ICON_Storage_1up_Q308.png"/>
          <p:cNvPicPr>
            <a:picLocks noChangeAspect="1"/>
          </p:cNvPicPr>
          <p:nvPr/>
        </p:nvPicPr>
        <p:blipFill>
          <a:blip r:embed="rId5"/>
          <a:srcRect/>
          <a:stretch>
            <a:fillRect/>
          </a:stretch>
        </p:blipFill>
        <p:spPr bwMode="auto">
          <a:xfrm>
            <a:off x="5313341" y="4860960"/>
            <a:ext cx="1069977" cy="1008000"/>
          </a:xfrm>
          <a:prstGeom prst="rect">
            <a:avLst/>
          </a:prstGeom>
          <a:noFill/>
          <a:ln w="9525">
            <a:noFill/>
            <a:miter lim="800000"/>
            <a:headEnd/>
            <a:tailEnd/>
          </a:ln>
        </p:spPr>
      </p:pic>
      <p:sp>
        <p:nvSpPr>
          <p:cNvPr id="2" name="コンテンツ プレースホルダー 1"/>
          <p:cNvSpPr>
            <a:spLocks noGrp="1"/>
          </p:cNvSpPr>
          <p:nvPr>
            <p:ph idx="1"/>
          </p:nvPr>
        </p:nvSpPr>
        <p:spPr>
          <a:xfrm>
            <a:off x="246062" y="1069975"/>
            <a:ext cx="8732837" cy="2806315"/>
          </a:xfrm>
        </p:spPr>
        <p:txBody>
          <a:bodyPr>
            <a:normAutofit/>
          </a:bodyPr>
          <a:lstStyle/>
          <a:p>
            <a:r>
              <a:rPr lang="en-US" altLang="ja-JP" dirty="0"/>
              <a:t>VM</a:t>
            </a:r>
            <a:r>
              <a:rPr lang="ja-JP" altLang="en-US" dirty="0"/>
              <a:t>のバックアップを保存しておき，復旧時に</a:t>
            </a:r>
            <a:br>
              <a:rPr lang="en-US" altLang="ja-JP" dirty="0"/>
            </a:br>
            <a:r>
              <a:rPr lang="ja-JP" altLang="en-US" dirty="0"/>
              <a:t>バックアップから</a:t>
            </a:r>
            <a:r>
              <a:rPr lang="en-US" altLang="ja-JP" dirty="0"/>
              <a:t>VM</a:t>
            </a:r>
            <a:r>
              <a:rPr lang="ja-JP" altLang="en-US" dirty="0"/>
              <a:t>を復元</a:t>
            </a:r>
          </a:p>
          <a:p>
            <a:pPr lvl="1"/>
            <a:r>
              <a:rPr lang="ja-JP" altLang="en-US" dirty="0"/>
              <a:t>低コスト</a:t>
            </a:r>
            <a:endParaRPr lang="en-US" altLang="ja-JP" dirty="0"/>
          </a:p>
          <a:p>
            <a:pPr lvl="2"/>
            <a:r>
              <a:rPr lang="ja-JP" altLang="en-US" dirty="0"/>
              <a:t>障害が発生するまでは復旧用の</a:t>
            </a:r>
            <a:r>
              <a:rPr lang="en-US" altLang="ja-JP" dirty="0"/>
              <a:t>VM</a:t>
            </a:r>
            <a:r>
              <a:rPr lang="ja-JP" altLang="en-US" dirty="0"/>
              <a:t>が不要</a:t>
            </a:r>
          </a:p>
          <a:p>
            <a:pPr lvl="1"/>
            <a:r>
              <a:rPr lang="ja-JP" altLang="en-US" dirty="0"/>
              <a:t>復旧時間が長い</a:t>
            </a:r>
            <a:endParaRPr lang="en-US" altLang="ja-JP" dirty="0"/>
          </a:p>
          <a:p>
            <a:pPr lvl="2"/>
            <a:r>
              <a:rPr lang="ja-JP" altLang="en-US" dirty="0"/>
              <a:t>復旧時に必要な数の</a:t>
            </a:r>
            <a:r>
              <a:rPr lang="en-US" altLang="ja-JP" dirty="0"/>
              <a:t>VM</a:t>
            </a:r>
            <a:r>
              <a:rPr lang="ja-JP" altLang="en-US" dirty="0"/>
              <a:t>を復元して起動するため</a:t>
            </a:r>
            <a:endParaRPr lang="en-US" altLang="ja-JP" dirty="0"/>
          </a:p>
        </p:txBody>
      </p:sp>
      <p:sp>
        <p:nvSpPr>
          <p:cNvPr id="3" name="タイトル 2"/>
          <p:cNvSpPr>
            <a:spLocks noGrp="1"/>
          </p:cNvSpPr>
          <p:nvPr>
            <p:ph type="title"/>
          </p:nvPr>
        </p:nvSpPr>
        <p:spPr/>
        <p:txBody>
          <a:bodyPr/>
          <a:lstStyle/>
          <a:p>
            <a:r>
              <a:rPr lang="ja-JP" altLang="en-US" dirty="0"/>
              <a:t>障害対策：コールドスタンバイ</a:t>
            </a:r>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5</a:t>
            </a:fld>
            <a:endParaRPr lang="en-US" altLang="ja-JP"/>
          </a:p>
        </p:txBody>
      </p:sp>
      <p:sp>
        <p:nvSpPr>
          <p:cNvPr id="26" name="テキスト ボックス 25"/>
          <p:cNvSpPr txBox="1"/>
          <p:nvPr/>
        </p:nvSpPr>
        <p:spPr>
          <a:xfrm>
            <a:off x="2284189" y="5219706"/>
            <a:ext cx="418953" cy="349702"/>
          </a:xfrm>
          <a:prstGeom prst="rect">
            <a:avLst/>
          </a:prstGeom>
          <a:noFill/>
        </p:spPr>
        <p:txBody>
          <a:bodyPr wrap="none" lIns="36000" tIns="36000" rIns="36000" bIns="36000" rtlCol="0">
            <a:spAutoFit/>
          </a:bodyPr>
          <a:lstStyle/>
          <a:p>
            <a:pPr algn="ctr"/>
            <a:r>
              <a:rPr lang="ja-JP" altLang="en-US" b="0" dirty="0"/>
              <a:t>・・・</a:t>
            </a:r>
          </a:p>
        </p:txBody>
      </p:sp>
      <p:cxnSp>
        <p:nvCxnSpPr>
          <p:cNvPr id="39" name="直線矢印コネクタ 38"/>
          <p:cNvCxnSpPr/>
          <p:nvPr/>
        </p:nvCxnSpPr>
        <p:spPr bwMode="auto">
          <a:xfrm flipV="1">
            <a:off x="3654888" y="5382000"/>
            <a:ext cx="1658453" cy="0"/>
          </a:xfrm>
          <a:prstGeom prst="straightConnector1">
            <a:avLst/>
          </a:prstGeom>
          <a:solidFill>
            <a:schemeClr val="accent1"/>
          </a:solidFill>
          <a:ln w="25400" cap="flat" cmpd="sng" algn="ctr">
            <a:solidFill>
              <a:srgbClr val="FF0000"/>
            </a:solidFill>
            <a:prstDash val="solid"/>
            <a:round/>
            <a:headEnd type="none" w="med" len="med"/>
            <a:tailEnd type="triangle"/>
          </a:ln>
          <a:effectLst/>
        </p:spPr>
      </p:cxnSp>
      <p:sp>
        <p:nvSpPr>
          <p:cNvPr id="48" name="テキスト ボックス 47"/>
          <p:cNvSpPr txBox="1"/>
          <p:nvPr/>
        </p:nvSpPr>
        <p:spPr>
          <a:xfrm>
            <a:off x="6453420" y="5267269"/>
            <a:ext cx="418953" cy="349702"/>
          </a:xfrm>
          <a:prstGeom prst="rect">
            <a:avLst/>
          </a:prstGeom>
          <a:noFill/>
        </p:spPr>
        <p:txBody>
          <a:bodyPr wrap="none" lIns="36000" tIns="36000" rIns="36000" bIns="36000" rtlCol="0">
            <a:spAutoFit/>
          </a:bodyPr>
          <a:lstStyle/>
          <a:p>
            <a:pPr algn="ctr"/>
            <a:r>
              <a:rPr lang="ja-JP" altLang="en-US" b="0" dirty="0"/>
              <a:t>・・・</a:t>
            </a:r>
          </a:p>
        </p:txBody>
      </p:sp>
      <p:graphicFrame>
        <p:nvGraphicFramePr>
          <p:cNvPr id="27" name="Object 44"/>
          <p:cNvGraphicFramePr>
            <a:graphicFrameLocks noChangeAspect="1"/>
          </p:cNvGraphicFramePr>
          <p:nvPr>
            <p:extLst>
              <p:ext uri="{D42A27DB-BD31-4B8C-83A1-F6EECF244321}">
                <p14:modId xmlns:p14="http://schemas.microsoft.com/office/powerpoint/2010/main" val="2434778039"/>
              </p:ext>
            </p:extLst>
          </p:nvPr>
        </p:nvGraphicFramePr>
        <p:xfrm>
          <a:off x="4232649" y="5764455"/>
          <a:ext cx="716980" cy="702852"/>
        </p:xfrm>
        <a:graphic>
          <a:graphicData uri="http://schemas.openxmlformats.org/presentationml/2006/ole">
            <mc:AlternateContent xmlns:mc="http://schemas.openxmlformats.org/markup-compatibility/2006">
              <mc:Choice xmlns:v="urn:schemas-microsoft-com:vml" Requires="v">
                <p:oleObj spid="_x0000_s8742" name="Visio" r:id="rId6" imgW="966788" imgH="947618" progId="Visio.Drawing.11">
                  <p:embed/>
                </p:oleObj>
              </mc:Choice>
              <mc:Fallback>
                <p:oleObj name="Visio" r:id="rId6" imgW="966788" imgH="947618" progId="Visio.Drawing.11">
                  <p:embed/>
                  <p:pic>
                    <p:nvPicPr>
                      <p:cNvPr id="27" name="Object 4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32649" y="5764455"/>
                        <a:ext cx="716980" cy="702852"/>
                      </a:xfrm>
                      <a:prstGeom prst="rect">
                        <a:avLst/>
                      </a:prstGeom>
                      <a:noFill/>
                      <a:ln>
                        <a:noFill/>
                      </a:ln>
                      <a:effectLst/>
                    </p:spPr>
                  </p:pic>
                </p:oleObj>
              </mc:Fallback>
            </mc:AlternateContent>
          </a:graphicData>
        </a:graphic>
      </p:graphicFrame>
      <p:graphicFrame>
        <p:nvGraphicFramePr>
          <p:cNvPr id="28" name="Object 14"/>
          <p:cNvGraphicFramePr>
            <a:graphicFrameLocks noChangeAspect="1"/>
          </p:cNvGraphicFramePr>
          <p:nvPr>
            <p:extLst>
              <p:ext uri="{D42A27DB-BD31-4B8C-83A1-F6EECF244321}">
                <p14:modId xmlns:p14="http://schemas.microsoft.com/office/powerpoint/2010/main" val="1943800629"/>
              </p:ext>
            </p:extLst>
          </p:nvPr>
        </p:nvGraphicFramePr>
        <p:xfrm>
          <a:off x="4174714" y="5915176"/>
          <a:ext cx="440313" cy="573348"/>
        </p:xfrm>
        <a:graphic>
          <a:graphicData uri="http://schemas.openxmlformats.org/presentationml/2006/ole">
            <mc:AlternateContent xmlns:mc="http://schemas.openxmlformats.org/markup-compatibility/2006">
              <mc:Choice xmlns:v="urn:schemas-microsoft-com:vml" Requires="v">
                <p:oleObj spid="_x0000_s8743" name="Visio" r:id="rId8" imgW="593600" imgH="773900" progId="Visio.Drawing.11">
                  <p:embed/>
                </p:oleObj>
              </mc:Choice>
              <mc:Fallback>
                <p:oleObj name="Visio" r:id="rId8" imgW="593600" imgH="773900" progId="Visio.Drawing.11">
                  <p:embed/>
                  <p:pic>
                    <p:nvPicPr>
                      <p:cNvPr id="28" name="Object 1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174714" y="5915176"/>
                        <a:ext cx="440313" cy="573348"/>
                      </a:xfrm>
                      <a:prstGeom prst="rect">
                        <a:avLst/>
                      </a:prstGeom>
                      <a:noFill/>
                      <a:ln>
                        <a:noFill/>
                      </a:ln>
                      <a:effectLst/>
                    </p:spPr>
                  </p:pic>
                </p:oleObj>
              </mc:Fallback>
            </mc:AlternateContent>
          </a:graphicData>
        </a:graphic>
      </p:graphicFrame>
      <p:sp>
        <p:nvSpPr>
          <p:cNvPr id="29" name="テキスト ボックス 28"/>
          <p:cNvSpPr txBox="1"/>
          <p:nvPr/>
        </p:nvSpPr>
        <p:spPr>
          <a:xfrm>
            <a:off x="3990595" y="6532697"/>
            <a:ext cx="1391245" cy="288147"/>
          </a:xfrm>
          <a:prstGeom prst="rect">
            <a:avLst/>
          </a:prstGeom>
          <a:noFill/>
        </p:spPr>
        <p:txBody>
          <a:bodyPr wrap="square" lIns="36000" tIns="36000" rIns="36000" bIns="36000" rtlCol="0">
            <a:spAutoFit/>
          </a:bodyPr>
          <a:lstStyle/>
          <a:p>
            <a:r>
              <a:rPr kumimoji="1" lang="ja-JP" altLang="en-US" sz="1400" b="0" dirty="0"/>
              <a:t>サービス利用者</a:t>
            </a:r>
          </a:p>
        </p:txBody>
      </p:sp>
      <p:cxnSp>
        <p:nvCxnSpPr>
          <p:cNvPr id="33" name="直線矢印コネクタ 32"/>
          <p:cNvCxnSpPr/>
          <p:nvPr/>
        </p:nvCxnSpPr>
        <p:spPr bwMode="auto">
          <a:xfrm flipV="1">
            <a:off x="4949629" y="5811755"/>
            <a:ext cx="858330" cy="411428"/>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cxnSp>
        <p:nvCxnSpPr>
          <p:cNvPr id="49" name="直線矢印コネクタ 48"/>
          <p:cNvCxnSpPr>
            <a:endCxn id="47" idx="1"/>
          </p:cNvCxnSpPr>
          <p:nvPr/>
        </p:nvCxnSpPr>
        <p:spPr bwMode="auto">
          <a:xfrm>
            <a:off x="3654888" y="5382987"/>
            <a:ext cx="1763447" cy="6912"/>
          </a:xfrm>
          <a:prstGeom prst="straightConnector1">
            <a:avLst/>
          </a:prstGeom>
          <a:solidFill>
            <a:schemeClr val="accent1"/>
          </a:solidFill>
          <a:ln w="25400" cap="flat" cmpd="sng" algn="ctr">
            <a:solidFill>
              <a:srgbClr val="FF0000"/>
            </a:solidFill>
            <a:prstDash val="solid"/>
            <a:round/>
            <a:headEnd type="none" w="med" len="med"/>
            <a:tailEnd type="triangle"/>
          </a:ln>
          <a:effectLst/>
        </p:spPr>
      </p:cxnSp>
      <p:sp>
        <p:nvSpPr>
          <p:cNvPr id="50" name="テキスト ボックス 49"/>
          <p:cNvSpPr txBox="1"/>
          <p:nvPr/>
        </p:nvSpPr>
        <p:spPr>
          <a:xfrm>
            <a:off x="4053749" y="5026813"/>
            <a:ext cx="914280" cy="349702"/>
          </a:xfrm>
          <a:prstGeom prst="rect">
            <a:avLst/>
          </a:prstGeom>
          <a:noFill/>
        </p:spPr>
        <p:txBody>
          <a:bodyPr wrap="none" lIns="36000" tIns="36000" rIns="36000" bIns="36000" rtlCol="0">
            <a:spAutoFit/>
          </a:bodyPr>
          <a:lstStyle/>
          <a:p>
            <a:r>
              <a:rPr kumimoji="1" lang="ja-JP" altLang="en-US" b="0" dirty="0">
                <a:solidFill>
                  <a:srgbClr val="FF0000"/>
                </a:solidFill>
              </a:rPr>
              <a:t>切り替え</a:t>
            </a:r>
          </a:p>
        </p:txBody>
      </p:sp>
      <p:sp>
        <p:nvSpPr>
          <p:cNvPr id="51" name="テキスト ボックス 50"/>
          <p:cNvSpPr txBox="1"/>
          <p:nvPr/>
        </p:nvSpPr>
        <p:spPr>
          <a:xfrm>
            <a:off x="3959182" y="4502281"/>
            <a:ext cx="1239689" cy="903700"/>
          </a:xfrm>
          <a:prstGeom prst="rect">
            <a:avLst/>
          </a:prstGeom>
          <a:noFill/>
        </p:spPr>
        <p:txBody>
          <a:bodyPr wrap="none" lIns="36000" tIns="36000" rIns="36000" bIns="36000" rtlCol="0">
            <a:spAutoFit/>
          </a:bodyPr>
          <a:lstStyle/>
          <a:p>
            <a:pPr algn="ctr"/>
            <a:r>
              <a:rPr kumimoji="1" lang="en-US" altLang="ja-JP" b="0" dirty="0">
                <a:solidFill>
                  <a:srgbClr val="FF0000"/>
                </a:solidFill>
              </a:rPr>
              <a:t>VM</a:t>
            </a:r>
            <a:r>
              <a:rPr kumimoji="1" lang="ja-JP" altLang="en-US" b="0" dirty="0">
                <a:solidFill>
                  <a:srgbClr val="FF0000"/>
                </a:solidFill>
              </a:rPr>
              <a:t>の</a:t>
            </a:r>
            <a:br>
              <a:rPr kumimoji="1" lang="en-US" altLang="ja-JP" b="0" dirty="0">
                <a:solidFill>
                  <a:srgbClr val="FF0000"/>
                </a:solidFill>
              </a:rPr>
            </a:br>
            <a:r>
              <a:rPr kumimoji="1" lang="ja-JP" altLang="en-US" b="0" dirty="0">
                <a:solidFill>
                  <a:srgbClr val="FF0000"/>
                </a:solidFill>
              </a:rPr>
              <a:t>バックアップ</a:t>
            </a:r>
            <a:br>
              <a:rPr kumimoji="1" lang="en-US" altLang="ja-JP" b="0" dirty="0">
                <a:solidFill>
                  <a:srgbClr val="FF0000"/>
                </a:solidFill>
              </a:rPr>
            </a:br>
            <a:r>
              <a:rPr kumimoji="1" lang="ja-JP" altLang="en-US" b="0" dirty="0">
                <a:solidFill>
                  <a:srgbClr val="FF0000"/>
                </a:solidFill>
              </a:rPr>
              <a:t>を保存</a:t>
            </a:r>
          </a:p>
        </p:txBody>
      </p:sp>
      <p:pic>
        <p:nvPicPr>
          <p:cNvPr id="56" name="Picture 30" descr="ICON_FileFolder_yellow_Q308"/>
          <p:cNvPicPr>
            <a:picLocks noChangeAspect="1" noChangeArrowheads="1"/>
          </p:cNvPicPr>
          <p:nvPr/>
        </p:nvPicPr>
        <p:blipFill>
          <a:blip r:embed="rId10"/>
          <a:srcRect/>
          <a:stretch>
            <a:fillRect/>
          </a:stretch>
        </p:blipFill>
        <p:spPr bwMode="auto">
          <a:xfrm>
            <a:off x="5455334" y="5052196"/>
            <a:ext cx="609473" cy="759559"/>
          </a:xfrm>
          <a:prstGeom prst="rect">
            <a:avLst/>
          </a:prstGeom>
          <a:noFill/>
          <a:ln w="9525">
            <a:noFill/>
            <a:miter lim="800000"/>
            <a:headEnd/>
            <a:tailEnd/>
          </a:ln>
          <a:scene3d>
            <a:camera prst="orthographicFront">
              <a:rot lat="0" lon="0" rev="0"/>
            </a:camera>
            <a:lightRig rig="threePt" dir="t"/>
          </a:scene3d>
        </p:spPr>
      </p:pic>
      <p:pic>
        <p:nvPicPr>
          <p:cNvPr id="67" name="Picture 13" descr="ICON_Storage_1up_Q308.png"/>
          <p:cNvPicPr>
            <a:picLocks noChangeAspect="1"/>
          </p:cNvPicPr>
          <p:nvPr/>
        </p:nvPicPr>
        <p:blipFill>
          <a:blip r:embed="rId5"/>
          <a:srcRect/>
          <a:stretch>
            <a:fillRect/>
          </a:stretch>
        </p:blipFill>
        <p:spPr bwMode="auto">
          <a:xfrm>
            <a:off x="6942157" y="4834139"/>
            <a:ext cx="1069976" cy="1008000"/>
          </a:xfrm>
          <a:prstGeom prst="rect">
            <a:avLst/>
          </a:prstGeom>
          <a:noFill/>
          <a:ln w="9525">
            <a:noFill/>
            <a:miter lim="800000"/>
            <a:headEnd/>
            <a:tailEnd/>
          </a:ln>
        </p:spPr>
      </p:pic>
      <p:pic>
        <p:nvPicPr>
          <p:cNvPr id="68" name="Picture 30" descr="ICON_FileFolder_yellow_Q308"/>
          <p:cNvPicPr>
            <a:picLocks noChangeAspect="1" noChangeArrowheads="1"/>
          </p:cNvPicPr>
          <p:nvPr/>
        </p:nvPicPr>
        <p:blipFill>
          <a:blip r:embed="rId10"/>
          <a:srcRect/>
          <a:stretch>
            <a:fillRect/>
          </a:stretch>
        </p:blipFill>
        <p:spPr bwMode="auto">
          <a:xfrm>
            <a:off x="7182742" y="5062340"/>
            <a:ext cx="609473" cy="759559"/>
          </a:xfrm>
          <a:prstGeom prst="rect">
            <a:avLst/>
          </a:prstGeom>
          <a:noFill/>
          <a:ln w="9525">
            <a:noFill/>
            <a:miter lim="800000"/>
            <a:headEnd/>
            <a:tailEnd/>
          </a:ln>
          <a:scene3d>
            <a:camera prst="orthographicFront">
              <a:rot lat="0" lon="0" rev="0"/>
            </a:camera>
            <a:lightRig rig="threePt" dir="t"/>
          </a:scene3d>
        </p:spPr>
      </p:pic>
      <p:sp>
        <p:nvSpPr>
          <p:cNvPr id="62" name="Rounded Rectangle 26"/>
          <p:cNvSpPr/>
          <p:nvPr/>
        </p:nvSpPr>
        <p:spPr bwMode="auto">
          <a:xfrm>
            <a:off x="1344276" y="4955696"/>
            <a:ext cx="864000" cy="864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200" dirty="0">
                <a:solidFill>
                  <a:srgbClr val="0070C0"/>
                </a:solidFill>
              </a:rPr>
              <a:t>VM</a:t>
            </a:r>
            <a:endParaRPr lang="en-US" sz="2200" dirty="0">
              <a:solidFill>
                <a:schemeClr val="tx1"/>
              </a:solidFill>
            </a:endParaRPr>
          </a:p>
        </p:txBody>
      </p:sp>
      <p:sp>
        <p:nvSpPr>
          <p:cNvPr id="57" name="Rounded Rectangle 26"/>
          <p:cNvSpPr/>
          <p:nvPr/>
        </p:nvSpPr>
        <p:spPr bwMode="auto">
          <a:xfrm>
            <a:off x="2779055" y="4955696"/>
            <a:ext cx="864000" cy="864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200" dirty="0">
                <a:solidFill>
                  <a:srgbClr val="0070C0"/>
                </a:solidFill>
              </a:rPr>
              <a:t>VM</a:t>
            </a:r>
            <a:endParaRPr lang="en-US" sz="2200" dirty="0">
              <a:solidFill>
                <a:schemeClr val="tx1"/>
              </a:solidFill>
            </a:endParaRPr>
          </a:p>
        </p:txBody>
      </p:sp>
      <p:sp>
        <p:nvSpPr>
          <p:cNvPr id="47" name="Rounded Rectangle 26"/>
          <p:cNvSpPr/>
          <p:nvPr/>
        </p:nvSpPr>
        <p:spPr bwMode="auto">
          <a:xfrm>
            <a:off x="5418335" y="4957899"/>
            <a:ext cx="864000" cy="864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200" dirty="0">
                <a:solidFill>
                  <a:srgbClr val="0070C0"/>
                </a:solidFill>
              </a:rPr>
              <a:t>VM</a:t>
            </a:r>
            <a:endParaRPr lang="ja-JP" altLang="en-US" sz="2200" dirty="0">
              <a:solidFill>
                <a:srgbClr val="0070C0"/>
              </a:solidFill>
            </a:endParaRPr>
          </a:p>
        </p:txBody>
      </p:sp>
      <p:sp>
        <p:nvSpPr>
          <p:cNvPr id="61" name="Rounded Rectangle 26"/>
          <p:cNvSpPr/>
          <p:nvPr/>
        </p:nvSpPr>
        <p:spPr bwMode="auto">
          <a:xfrm>
            <a:off x="7045496" y="4957899"/>
            <a:ext cx="864000" cy="864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200" dirty="0">
                <a:solidFill>
                  <a:srgbClr val="0070C0"/>
                </a:solidFill>
              </a:rPr>
              <a:t>VM</a:t>
            </a:r>
            <a:endParaRPr lang="ja-JP" altLang="en-US" sz="2200" dirty="0">
              <a:solidFill>
                <a:srgbClr val="0070C0"/>
              </a:solidFill>
            </a:endParaRPr>
          </a:p>
        </p:txBody>
      </p:sp>
      <p:cxnSp>
        <p:nvCxnSpPr>
          <p:cNvPr id="71" name="直線コネクタ 70"/>
          <p:cNvCxnSpPr/>
          <p:nvPr/>
        </p:nvCxnSpPr>
        <p:spPr bwMode="auto">
          <a:xfrm flipV="1">
            <a:off x="1191341" y="4397919"/>
            <a:ext cx="2520000" cy="1584000"/>
          </a:xfrm>
          <a:prstGeom prst="line">
            <a:avLst/>
          </a:prstGeom>
          <a:solidFill>
            <a:schemeClr val="accent1"/>
          </a:solidFill>
          <a:ln w="127000" cap="flat" cmpd="sng" algn="ctr">
            <a:solidFill>
              <a:srgbClr val="FF0000"/>
            </a:solidFill>
            <a:prstDash val="solid"/>
            <a:round/>
            <a:headEnd type="none" w="med" len="med"/>
            <a:tailEnd type="none" w="med" len="med"/>
          </a:ln>
          <a:effectLst/>
        </p:spPr>
      </p:cxnSp>
      <p:cxnSp>
        <p:nvCxnSpPr>
          <p:cNvPr id="72" name="直線コネクタ 71"/>
          <p:cNvCxnSpPr/>
          <p:nvPr/>
        </p:nvCxnSpPr>
        <p:spPr bwMode="auto">
          <a:xfrm>
            <a:off x="1208428" y="4411960"/>
            <a:ext cx="2520000" cy="1584000"/>
          </a:xfrm>
          <a:prstGeom prst="line">
            <a:avLst/>
          </a:prstGeom>
          <a:solidFill>
            <a:schemeClr val="accent1"/>
          </a:solidFill>
          <a:ln w="127000" cap="flat" cmpd="sng" algn="ctr">
            <a:solidFill>
              <a:srgbClr val="FF0000"/>
            </a:solidFill>
            <a:prstDash val="solid"/>
            <a:round/>
            <a:headEnd type="none" w="med" len="med"/>
            <a:tailEnd type="none" w="med" len="med"/>
          </a:ln>
          <a:effectLst/>
        </p:spPr>
      </p:cxnSp>
      <p:sp>
        <p:nvSpPr>
          <p:cNvPr id="73" name="テキスト ボックス 72"/>
          <p:cNvSpPr txBox="1"/>
          <p:nvPr/>
        </p:nvSpPr>
        <p:spPr>
          <a:xfrm>
            <a:off x="6197239" y="6120948"/>
            <a:ext cx="765200" cy="349702"/>
          </a:xfrm>
          <a:prstGeom prst="rect">
            <a:avLst/>
          </a:prstGeom>
          <a:noFill/>
        </p:spPr>
        <p:txBody>
          <a:bodyPr wrap="none" lIns="36000" tIns="36000" rIns="36000" bIns="36000" rtlCol="0">
            <a:spAutoFit/>
          </a:bodyPr>
          <a:lstStyle/>
          <a:p>
            <a:r>
              <a:rPr kumimoji="1" lang="ja-JP" altLang="en-US" b="0" dirty="0"/>
              <a:t>待機系</a:t>
            </a:r>
          </a:p>
        </p:txBody>
      </p:sp>
      <p:sp>
        <p:nvSpPr>
          <p:cNvPr id="74" name="テキスト ボックス 73"/>
          <p:cNvSpPr txBox="1"/>
          <p:nvPr/>
        </p:nvSpPr>
        <p:spPr>
          <a:xfrm>
            <a:off x="2040255" y="6120948"/>
            <a:ext cx="765200" cy="349702"/>
          </a:xfrm>
          <a:prstGeom prst="rect">
            <a:avLst/>
          </a:prstGeom>
          <a:noFill/>
        </p:spPr>
        <p:txBody>
          <a:bodyPr wrap="none" lIns="36000" tIns="36000" rIns="36000" bIns="36000" rtlCol="0">
            <a:spAutoFit/>
          </a:bodyPr>
          <a:lstStyle/>
          <a:p>
            <a:r>
              <a:rPr kumimoji="1" lang="ja-JP" altLang="en-US" b="0" dirty="0"/>
              <a:t>運用系</a:t>
            </a:r>
          </a:p>
        </p:txBody>
      </p:sp>
      <p:sp>
        <p:nvSpPr>
          <p:cNvPr id="75" name="テキスト ボックス 74"/>
          <p:cNvSpPr txBox="1"/>
          <p:nvPr/>
        </p:nvSpPr>
        <p:spPr>
          <a:xfrm>
            <a:off x="1991549" y="4411960"/>
            <a:ext cx="944737" cy="334313"/>
          </a:xfrm>
          <a:prstGeom prst="rect">
            <a:avLst/>
          </a:prstGeom>
          <a:solidFill>
            <a:schemeClr val="bg1"/>
          </a:solidFill>
          <a:ln>
            <a:solidFill>
              <a:schemeClr val="tx1"/>
            </a:solidFill>
          </a:ln>
        </p:spPr>
        <p:txBody>
          <a:bodyPr wrap="none" lIns="36000" tIns="36000" rIns="36000" bIns="36000" rtlCol="0">
            <a:spAutoFit/>
          </a:bodyPr>
          <a:lstStyle/>
          <a:p>
            <a:r>
              <a:rPr kumimoji="1" lang="ja-JP" altLang="en-US" sz="1700" b="0" dirty="0">
                <a:solidFill>
                  <a:srgbClr val="FF0000"/>
                </a:solidFill>
              </a:rPr>
              <a:t>障害発生</a:t>
            </a:r>
          </a:p>
        </p:txBody>
      </p:sp>
      <p:cxnSp>
        <p:nvCxnSpPr>
          <p:cNvPr id="76" name="直線矢印コネクタ 75"/>
          <p:cNvCxnSpPr>
            <a:endCxn id="57" idx="2"/>
          </p:cNvCxnSpPr>
          <p:nvPr/>
        </p:nvCxnSpPr>
        <p:spPr bwMode="auto">
          <a:xfrm flipH="1" flipV="1">
            <a:off x="3211055" y="5819696"/>
            <a:ext cx="900458" cy="347502"/>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4144589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par>
                                <p:cTn id="21" presetID="1" presetClass="exit" presetSubtype="0" fill="hold" nodeType="withEffect">
                                  <p:stCondLst>
                                    <p:cond delay="0"/>
                                  </p:stCondLst>
                                  <p:childTnLst>
                                    <p:set>
                                      <p:cBhvr>
                                        <p:cTn id="22" dur="1" fill="hold">
                                          <p:stCondLst>
                                            <p:cond delay="0"/>
                                          </p:stCondLst>
                                        </p:cTn>
                                        <p:tgtEl>
                                          <p:spTgt spid="39"/>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51"/>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76"/>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1"/>
                                        </p:tgtEl>
                                        <p:attrNameLst>
                                          <p:attrName>style.visibility</p:attrName>
                                        </p:attrNameLst>
                                      </p:cBhvr>
                                      <p:to>
                                        <p:strVal val="visible"/>
                                      </p:to>
                                    </p:set>
                                  </p:childTnLst>
                                </p:cTn>
                              </p:par>
                              <p:par>
                                <p:cTn id="35" presetID="1" presetClass="exit" presetSubtype="0" fill="hold" nodeType="withEffect">
                                  <p:stCondLst>
                                    <p:cond delay="0"/>
                                  </p:stCondLst>
                                  <p:childTnLst>
                                    <p:set>
                                      <p:cBhvr>
                                        <p:cTn id="36" dur="1" fill="hold">
                                          <p:stCondLst>
                                            <p:cond delay="0"/>
                                          </p:stCondLst>
                                        </p:cTn>
                                        <p:tgtEl>
                                          <p:spTgt spid="67"/>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54"/>
                                        </p:tgtEl>
                                        <p:attrNameLst>
                                          <p:attrName>style.visibility</p:attrName>
                                        </p:attrNameLst>
                                      </p:cBhvr>
                                      <p:to>
                                        <p:strVal val="hidden"/>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4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50" grpId="0"/>
      <p:bldP spid="51" grpId="0"/>
      <p:bldP spid="51" grpId="1"/>
      <p:bldP spid="47" grpId="0" animBg="1"/>
      <p:bldP spid="61" grpId="0" animBg="1"/>
      <p:bldP spid="7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3" descr="VMW-ICON-Cloud.png"/>
          <p:cNvPicPr>
            <a:picLocks noChangeAspect="1"/>
          </p:cNvPicPr>
          <p:nvPr/>
        </p:nvPicPr>
        <p:blipFill rotWithShape="1">
          <a:blip r:embed="rId3" cstate="print">
            <a:extLst>
              <a:ext uri="{28A0092B-C50C-407E-A947-70E740481C1C}">
                <a14:useLocalDpi xmlns:a14="http://schemas.microsoft.com/office/drawing/2010/main" val="0"/>
              </a:ext>
            </a:extLst>
          </a:blip>
          <a:srcRect l="1289" r="1561" b="3609"/>
          <a:stretch/>
        </p:blipFill>
        <p:spPr>
          <a:xfrm>
            <a:off x="1940632" y="4340969"/>
            <a:ext cx="4591735" cy="2184822"/>
          </a:xfrm>
          <a:prstGeom prst="rect">
            <a:avLst/>
          </a:prstGeom>
        </p:spPr>
      </p:pic>
      <p:sp>
        <p:nvSpPr>
          <p:cNvPr id="2" name="コンテンツ プレースホルダー 1"/>
          <p:cNvSpPr>
            <a:spLocks noGrp="1"/>
          </p:cNvSpPr>
          <p:nvPr>
            <p:ph idx="1"/>
          </p:nvPr>
        </p:nvSpPr>
        <p:spPr>
          <a:xfrm>
            <a:off x="246062" y="1069976"/>
            <a:ext cx="8732837" cy="3546629"/>
          </a:xfrm>
        </p:spPr>
        <p:txBody>
          <a:bodyPr>
            <a:normAutofit/>
          </a:bodyPr>
          <a:lstStyle/>
          <a:p>
            <a:r>
              <a:rPr lang="ja-JP" altLang="en-US" dirty="0"/>
              <a:t>待機系の</a:t>
            </a:r>
            <a:r>
              <a:rPr lang="en-US" altLang="ja-JP" dirty="0"/>
              <a:t>VM</a:t>
            </a:r>
            <a:r>
              <a:rPr lang="ja-JP" altLang="en-US" dirty="0"/>
              <a:t>内でコンテナを用いて低コストと短い復旧時間を両立する自動障害復旧システム</a:t>
            </a:r>
            <a:endParaRPr lang="en-US" altLang="ja-JP" dirty="0"/>
          </a:p>
          <a:p>
            <a:pPr lvl="1"/>
            <a:r>
              <a:rPr lang="ja-JP" altLang="en-US" dirty="0"/>
              <a:t>待機系の</a:t>
            </a:r>
            <a:r>
              <a:rPr lang="en-US" altLang="ja-JP" dirty="0"/>
              <a:t>VM</a:t>
            </a:r>
            <a:r>
              <a:rPr lang="ja-JP" altLang="en-US" dirty="0"/>
              <a:t>で動いていたサービスをコンテナで動かす</a:t>
            </a:r>
            <a:endParaRPr lang="en-US" altLang="ja-JP" dirty="0"/>
          </a:p>
          <a:p>
            <a:pPr lvl="1"/>
            <a:r>
              <a:rPr lang="en-US" altLang="ja-JP" dirty="0"/>
              <a:t>1</a:t>
            </a:r>
            <a:r>
              <a:rPr lang="ja-JP" altLang="en-US" dirty="0" err="1"/>
              <a:t>つの</a:t>
            </a:r>
            <a:r>
              <a:rPr lang="en-US" altLang="ja-JP" dirty="0"/>
              <a:t>VM</a:t>
            </a:r>
            <a:r>
              <a:rPr lang="ja-JP" altLang="en-US" dirty="0"/>
              <a:t>の中に複数のコンテナを集約可能</a:t>
            </a:r>
            <a:endParaRPr lang="en-US" altLang="ja-JP" dirty="0"/>
          </a:p>
          <a:p>
            <a:pPr lvl="2"/>
            <a:r>
              <a:rPr lang="ja-JP" altLang="en-US" dirty="0"/>
              <a:t>待機系で動作する</a:t>
            </a:r>
            <a:r>
              <a:rPr lang="en-US" altLang="ja-JP" dirty="0"/>
              <a:t>VM</a:t>
            </a:r>
            <a:r>
              <a:rPr lang="ja-JP" altLang="en-US" dirty="0"/>
              <a:t>の数を減らすことでコストを削減</a:t>
            </a:r>
            <a:endParaRPr lang="en-US" altLang="ja-JP" dirty="0"/>
          </a:p>
          <a:p>
            <a:pPr lvl="1"/>
            <a:r>
              <a:rPr lang="ja-JP" altLang="en-US" dirty="0"/>
              <a:t>コンテナは</a:t>
            </a:r>
            <a:r>
              <a:rPr lang="en-US" altLang="ja-JP" dirty="0"/>
              <a:t>VM</a:t>
            </a:r>
            <a:r>
              <a:rPr lang="ja-JP" altLang="en-US" dirty="0"/>
              <a:t>より軽量</a:t>
            </a:r>
            <a:endParaRPr lang="en-US" altLang="ja-JP" dirty="0"/>
          </a:p>
          <a:p>
            <a:pPr lvl="2"/>
            <a:r>
              <a:rPr lang="ja-JP" altLang="en-US" dirty="0"/>
              <a:t>コンテナの活用により復旧時間の短縮が可能</a:t>
            </a:r>
            <a:endParaRPr lang="en-US" altLang="ja-JP" dirty="0"/>
          </a:p>
        </p:txBody>
      </p:sp>
      <p:sp>
        <p:nvSpPr>
          <p:cNvPr id="3" name="タイトル 2"/>
          <p:cNvSpPr>
            <a:spLocks noGrp="1"/>
          </p:cNvSpPr>
          <p:nvPr>
            <p:ph type="title"/>
          </p:nvPr>
        </p:nvSpPr>
        <p:spPr/>
        <p:txBody>
          <a:bodyPr/>
          <a:lstStyle/>
          <a:p>
            <a:r>
              <a:rPr kumimoji="1" lang="ja-JP" altLang="en-US" dirty="0"/>
              <a:t>提案：</a:t>
            </a:r>
            <a:r>
              <a:rPr kumimoji="1" lang="en-US" altLang="ja-JP" dirty="0" err="1"/>
              <a:t>VCRecovery</a:t>
            </a:r>
            <a:endParaRPr kumimoji="1" lang="ja-JP" altLang="en-US" dirty="0"/>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6</a:t>
            </a:fld>
            <a:endParaRPr lang="en-US" altLang="ja-JP"/>
          </a:p>
        </p:txBody>
      </p:sp>
      <p:sp>
        <p:nvSpPr>
          <p:cNvPr id="12" name="テキスト ボックス 11"/>
          <p:cNvSpPr txBox="1"/>
          <p:nvPr/>
        </p:nvSpPr>
        <p:spPr>
          <a:xfrm>
            <a:off x="3876326" y="6449982"/>
            <a:ext cx="765200" cy="349702"/>
          </a:xfrm>
          <a:prstGeom prst="rect">
            <a:avLst/>
          </a:prstGeom>
          <a:noFill/>
        </p:spPr>
        <p:txBody>
          <a:bodyPr wrap="none" lIns="36000" tIns="36000" rIns="36000" bIns="36000" rtlCol="0">
            <a:spAutoFit/>
          </a:bodyPr>
          <a:lstStyle/>
          <a:p>
            <a:r>
              <a:rPr kumimoji="1" lang="ja-JP" altLang="en-US" b="0" dirty="0"/>
              <a:t>待機系</a:t>
            </a:r>
          </a:p>
        </p:txBody>
      </p:sp>
      <p:sp>
        <p:nvSpPr>
          <p:cNvPr id="27" name="Rounded Rectangle 26"/>
          <p:cNvSpPr/>
          <p:nvPr/>
        </p:nvSpPr>
        <p:spPr bwMode="auto">
          <a:xfrm>
            <a:off x="2576339" y="5032489"/>
            <a:ext cx="3363924" cy="1227134"/>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bIns="0" anchor="b" anchorCtr="0"/>
          <a:lstStyle/>
          <a:p>
            <a:pPr algn="ctr">
              <a:spcAft>
                <a:spcPct val="0"/>
              </a:spcAft>
              <a:defRPr/>
            </a:pPr>
            <a:r>
              <a:rPr lang="en-US" altLang="ja-JP" sz="1600" dirty="0">
                <a:solidFill>
                  <a:srgbClr val="0070C0"/>
                </a:solidFill>
              </a:rPr>
              <a:t>VM</a:t>
            </a:r>
            <a:endParaRPr lang="en-US" sz="1600" dirty="0">
              <a:solidFill>
                <a:srgbClr val="0070C0"/>
              </a:solidFill>
            </a:endParaRPr>
          </a:p>
        </p:txBody>
      </p:sp>
      <p:sp>
        <p:nvSpPr>
          <p:cNvPr id="30" name="Rounded Rectangle 31"/>
          <p:cNvSpPr>
            <a:spLocks noChangeArrowheads="1"/>
          </p:cNvSpPr>
          <p:nvPr/>
        </p:nvSpPr>
        <p:spPr bwMode="auto">
          <a:xfrm>
            <a:off x="3766752" y="5128951"/>
            <a:ext cx="971706" cy="771265"/>
          </a:xfrm>
          <a:prstGeom prst="roundRect">
            <a:avLst>
              <a:gd name="adj" fmla="val 16667"/>
            </a:avLst>
          </a:prstGeom>
          <a:gradFill>
            <a:gsLst>
              <a:gs pos="100000">
                <a:srgbClr val="92D050"/>
              </a:gs>
              <a:gs pos="40000">
                <a:srgbClr val="00B050">
                  <a:lumMod val="90000"/>
                </a:srgbClr>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bIns="0" anchor="b" anchorCtr="0"/>
          <a:lstStyle/>
          <a:p>
            <a:pPr algn="ctr">
              <a:buClr>
                <a:schemeClr val="bg1"/>
              </a:buClr>
              <a:defRPr/>
            </a:pPr>
            <a:r>
              <a:rPr lang="ja-JP" altLang="en-US" sz="1400" dirty="0">
                <a:solidFill>
                  <a:schemeClr val="bg1"/>
                </a:solidFill>
              </a:rPr>
              <a:t>コンテナ</a:t>
            </a:r>
            <a:endParaRPr lang="en-US" sz="1400" b="1" dirty="0">
              <a:solidFill>
                <a:schemeClr val="bg1"/>
              </a:solidFill>
            </a:endParaRPr>
          </a:p>
        </p:txBody>
      </p:sp>
      <p:sp>
        <p:nvSpPr>
          <p:cNvPr id="29" name="Rounded Rectangle 32"/>
          <p:cNvSpPr>
            <a:spLocks noChangeArrowheads="1"/>
          </p:cNvSpPr>
          <p:nvPr/>
        </p:nvSpPr>
        <p:spPr bwMode="auto">
          <a:xfrm>
            <a:off x="3876484" y="5222068"/>
            <a:ext cx="752241" cy="356212"/>
          </a:xfrm>
          <a:prstGeom prst="roundRect">
            <a:avLst>
              <a:gd name="adj" fmla="val 16667"/>
            </a:avLst>
          </a:prstGeom>
          <a:gradFill>
            <a:gsLst>
              <a:gs pos="0">
                <a:srgbClr val="C34B1B"/>
              </a:gs>
              <a:gs pos="89000">
                <a:srgbClr val="E7893F"/>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1600" b="1" dirty="0">
                <a:solidFill>
                  <a:schemeClr val="bg1"/>
                </a:solidFill>
                <a:latin typeface="+mn-lt"/>
                <a:ea typeface="+mn-ea"/>
                <a:cs typeface="+mn-cs"/>
              </a:rPr>
              <a:t>APP</a:t>
            </a:r>
          </a:p>
        </p:txBody>
      </p:sp>
      <p:sp>
        <p:nvSpPr>
          <p:cNvPr id="45" name="Rounded Rectangle 31"/>
          <p:cNvSpPr>
            <a:spLocks noChangeArrowheads="1"/>
          </p:cNvSpPr>
          <p:nvPr/>
        </p:nvSpPr>
        <p:spPr bwMode="auto">
          <a:xfrm>
            <a:off x="4848189" y="5128951"/>
            <a:ext cx="971706" cy="771265"/>
          </a:xfrm>
          <a:prstGeom prst="roundRect">
            <a:avLst>
              <a:gd name="adj" fmla="val 16667"/>
            </a:avLst>
          </a:prstGeom>
          <a:gradFill>
            <a:gsLst>
              <a:gs pos="100000">
                <a:srgbClr val="92D050"/>
              </a:gs>
              <a:gs pos="40000">
                <a:srgbClr val="00B050">
                  <a:lumMod val="90000"/>
                </a:srgbClr>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bIns="0" anchor="b" anchorCtr="0"/>
          <a:lstStyle/>
          <a:p>
            <a:pPr algn="ctr">
              <a:buClr>
                <a:schemeClr val="bg1"/>
              </a:buClr>
              <a:defRPr/>
            </a:pPr>
            <a:r>
              <a:rPr lang="ja-JP" altLang="en-US" sz="1400" dirty="0">
                <a:solidFill>
                  <a:schemeClr val="bg1"/>
                </a:solidFill>
              </a:rPr>
              <a:t>コンテナ</a:t>
            </a:r>
            <a:endParaRPr lang="en-US" sz="1400" b="1" dirty="0">
              <a:solidFill>
                <a:schemeClr val="bg1"/>
              </a:solidFill>
            </a:endParaRPr>
          </a:p>
        </p:txBody>
      </p:sp>
      <p:sp>
        <p:nvSpPr>
          <p:cNvPr id="46" name="Rounded Rectangle 31"/>
          <p:cNvSpPr>
            <a:spLocks noChangeArrowheads="1"/>
          </p:cNvSpPr>
          <p:nvPr/>
        </p:nvSpPr>
        <p:spPr bwMode="auto">
          <a:xfrm>
            <a:off x="2685693" y="5128951"/>
            <a:ext cx="971706" cy="771265"/>
          </a:xfrm>
          <a:prstGeom prst="roundRect">
            <a:avLst>
              <a:gd name="adj" fmla="val 16667"/>
            </a:avLst>
          </a:prstGeom>
          <a:gradFill>
            <a:gsLst>
              <a:gs pos="100000">
                <a:srgbClr val="92D050"/>
              </a:gs>
              <a:gs pos="40000">
                <a:srgbClr val="00B050">
                  <a:lumMod val="90000"/>
                </a:srgbClr>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bIns="0" anchor="b" anchorCtr="0"/>
          <a:lstStyle/>
          <a:p>
            <a:pPr algn="ctr">
              <a:buClr>
                <a:schemeClr val="bg1"/>
              </a:buClr>
              <a:defRPr/>
            </a:pPr>
            <a:r>
              <a:rPr lang="ja-JP" altLang="en-US" sz="1400" dirty="0">
                <a:solidFill>
                  <a:schemeClr val="bg1"/>
                </a:solidFill>
              </a:rPr>
              <a:t>コンテナ</a:t>
            </a:r>
            <a:endParaRPr lang="en-US" sz="1400" b="1" dirty="0">
              <a:solidFill>
                <a:schemeClr val="bg1"/>
              </a:solidFill>
            </a:endParaRPr>
          </a:p>
        </p:txBody>
      </p:sp>
      <p:sp>
        <p:nvSpPr>
          <p:cNvPr id="41" name="Rounded Rectangle 32"/>
          <p:cNvSpPr>
            <a:spLocks noChangeArrowheads="1"/>
          </p:cNvSpPr>
          <p:nvPr/>
        </p:nvSpPr>
        <p:spPr bwMode="auto">
          <a:xfrm>
            <a:off x="2795045" y="5222068"/>
            <a:ext cx="752241" cy="356212"/>
          </a:xfrm>
          <a:prstGeom prst="roundRect">
            <a:avLst>
              <a:gd name="adj" fmla="val 16667"/>
            </a:avLst>
          </a:prstGeom>
          <a:gradFill>
            <a:gsLst>
              <a:gs pos="0">
                <a:srgbClr val="C34B1B"/>
              </a:gs>
              <a:gs pos="89000">
                <a:srgbClr val="E7893F"/>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1600" b="1" dirty="0">
                <a:solidFill>
                  <a:schemeClr val="bg1"/>
                </a:solidFill>
                <a:latin typeface="+mn-lt"/>
                <a:ea typeface="+mn-ea"/>
                <a:cs typeface="+mn-cs"/>
              </a:rPr>
              <a:t>APP</a:t>
            </a:r>
          </a:p>
        </p:txBody>
      </p:sp>
      <p:sp>
        <p:nvSpPr>
          <p:cNvPr id="43" name="Rounded Rectangle 32"/>
          <p:cNvSpPr>
            <a:spLocks noChangeArrowheads="1"/>
          </p:cNvSpPr>
          <p:nvPr/>
        </p:nvSpPr>
        <p:spPr bwMode="auto">
          <a:xfrm>
            <a:off x="4957922" y="5222068"/>
            <a:ext cx="752241" cy="356212"/>
          </a:xfrm>
          <a:prstGeom prst="roundRect">
            <a:avLst>
              <a:gd name="adj" fmla="val 16667"/>
            </a:avLst>
          </a:prstGeom>
          <a:gradFill>
            <a:gsLst>
              <a:gs pos="0">
                <a:srgbClr val="C34B1B"/>
              </a:gs>
              <a:gs pos="89000">
                <a:srgbClr val="E7893F"/>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1600" b="1" dirty="0">
                <a:solidFill>
                  <a:schemeClr val="bg1"/>
                </a:solidFill>
                <a:latin typeface="+mn-lt"/>
                <a:ea typeface="+mn-ea"/>
                <a:cs typeface="+mn-cs"/>
              </a:rPr>
              <a:t>APP</a:t>
            </a:r>
          </a:p>
        </p:txBody>
      </p:sp>
    </p:spTree>
    <p:extLst>
      <p:ext uri="{BB962C8B-B14F-4D97-AF65-F5344CB8AC3E}">
        <p14:creationId xmlns:p14="http://schemas.microsoft.com/office/powerpoint/2010/main" val="93318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46062" y="1069976"/>
            <a:ext cx="8732837" cy="2877476"/>
          </a:xfrm>
        </p:spPr>
        <p:txBody>
          <a:bodyPr>
            <a:normAutofit/>
          </a:bodyPr>
          <a:lstStyle/>
          <a:p>
            <a:r>
              <a:rPr lang="en-US" altLang="ja-JP" dirty="0"/>
              <a:t>OS</a:t>
            </a:r>
            <a:r>
              <a:rPr lang="ja-JP" altLang="en-US" dirty="0" err="1"/>
              <a:t>が提</a:t>
            </a:r>
            <a:r>
              <a:rPr lang="ja-JP" altLang="en-US" dirty="0"/>
              <a:t>供する軽量な仮想実行環境</a:t>
            </a:r>
            <a:endParaRPr lang="en-US" altLang="ja-JP" dirty="0"/>
          </a:p>
          <a:p>
            <a:pPr lvl="1"/>
            <a:r>
              <a:rPr lang="en-US" altLang="ja-JP" dirty="0"/>
              <a:t>VM</a:t>
            </a:r>
            <a:r>
              <a:rPr lang="ja-JP" altLang="en-US" dirty="0"/>
              <a:t>は</a:t>
            </a:r>
            <a:r>
              <a:rPr lang="en-US" altLang="ja-JP" dirty="0"/>
              <a:t>OS</a:t>
            </a:r>
            <a:r>
              <a:rPr lang="ja-JP" altLang="en-US" dirty="0"/>
              <a:t>を含めた計算機全体を仮想化</a:t>
            </a:r>
            <a:endParaRPr lang="en-US" altLang="ja-JP" dirty="0"/>
          </a:p>
          <a:p>
            <a:pPr lvl="1"/>
            <a:r>
              <a:rPr lang="ja-JP" altLang="en-US" dirty="0"/>
              <a:t>コンテナはいくつかの</a:t>
            </a:r>
            <a:r>
              <a:rPr lang="en-US" altLang="ja-JP" dirty="0"/>
              <a:t>OS</a:t>
            </a:r>
            <a:r>
              <a:rPr lang="ja-JP" altLang="en-US" dirty="0"/>
              <a:t>のプロセスを隔離するだけ</a:t>
            </a:r>
            <a:endParaRPr lang="en-US" altLang="ja-JP" dirty="0"/>
          </a:p>
          <a:p>
            <a:pPr lvl="2"/>
            <a:r>
              <a:rPr lang="ja-JP" altLang="en-US" dirty="0"/>
              <a:t>独立したディスク，ネットワークを提供</a:t>
            </a:r>
            <a:endParaRPr lang="en-US" altLang="ja-JP" dirty="0"/>
          </a:p>
          <a:p>
            <a:pPr lvl="1"/>
            <a:r>
              <a:rPr lang="ja-JP" altLang="en-US" dirty="0"/>
              <a:t>例：</a:t>
            </a:r>
            <a:r>
              <a:rPr lang="en-US" altLang="ja-JP" dirty="0"/>
              <a:t>LXD</a:t>
            </a:r>
            <a:r>
              <a:rPr lang="ja-JP" altLang="en-US" dirty="0" err="1"/>
              <a:t>，</a:t>
            </a:r>
            <a:r>
              <a:rPr lang="en-US" altLang="ja-JP" dirty="0"/>
              <a:t>Docker</a:t>
            </a:r>
          </a:p>
          <a:p>
            <a:pPr lvl="2"/>
            <a:r>
              <a:rPr lang="ja-JP" altLang="en-US" dirty="0"/>
              <a:t>本研究では</a:t>
            </a:r>
            <a:r>
              <a:rPr lang="en-US" altLang="ja-JP" dirty="0"/>
              <a:t>LXD</a:t>
            </a:r>
            <a:r>
              <a:rPr lang="ja-JP" altLang="en-US" dirty="0"/>
              <a:t>を使用</a:t>
            </a:r>
          </a:p>
        </p:txBody>
      </p:sp>
      <p:sp>
        <p:nvSpPr>
          <p:cNvPr id="3" name="タイトル 2"/>
          <p:cNvSpPr>
            <a:spLocks noGrp="1"/>
          </p:cNvSpPr>
          <p:nvPr>
            <p:ph type="title"/>
          </p:nvPr>
        </p:nvSpPr>
        <p:spPr/>
        <p:txBody>
          <a:bodyPr/>
          <a:lstStyle/>
          <a:p>
            <a:r>
              <a:rPr kumimoji="1" lang="ja-JP" altLang="en-US" dirty="0"/>
              <a:t>コンテナとは</a:t>
            </a:r>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7</a:t>
            </a:fld>
            <a:endParaRPr lang="en-US" altLang="ja-JP"/>
          </a:p>
        </p:txBody>
      </p:sp>
      <p:sp>
        <p:nvSpPr>
          <p:cNvPr id="50" name="テキスト ボックス 49"/>
          <p:cNvSpPr txBox="1"/>
          <p:nvPr/>
        </p:nvSpPr>
        <p:spPr>
          <a:xfrm>
            <a:off x="2378710" y="6276300"/>
            <a:ext cx="495896" cy="411257"/>
          </a:xfrm>
          <a:prstGeom prst="rect">
            <a:avLst/>
          </a:prstGeom>
          <a:noFill/>
        </p:spPr>
        <p:txBody>
          <a:bodyPr wrap="none" lIns="36000" tIns="36000" rIns="36000" bIns="36000" rtlCol="0">
            <a:spAutoFit/>
          </a:bodyPr>
          <a:lstStyle/>
          <a:p>
            <a:pPr algn="ctr"/>
            <a:r>
              <a:rPr lang="en-US" altLang="ja-JP" sz="2200" b="0" dirty="0"/>
              <a:t>VM</a:t>
            </a:r>
            <a:endParaRPr lang="ja-JP" altLang="en-US" sz="2200" b="0" dirty="0"/>
          </a:p>
        </p:txBody>
      </p:sp>
      <p:sp>
        <p:nvSpPr>
          <p:cNvPr id="67" name="テキスト ボックス 66"/>
          <p:cNvSpPr txBox="1"/>
          <p:nvPr/>
        </p:nvSpPr>
        <p:spPr>
          <a:xfrm>
            <a:off x="5878344" y="6276299"/>
            <a:ext cx="1056947" cy="411257"/>
          </a:xfrm>
          <a:prstGeom prst="rect">
            <a:avLst/>
          </a:prstGeom>
          <a:noFill/>
        </p:spPr>
        <p:txBody>
          <a:bodyPr wrap="none" lIns="36000" tIns="36000" rIns="36000" bIns="36000" rtlCol="0">
            <a:spAutoFit/>
          </a:bodyPr>
          <a:lstStyle/>
          <a:p>
            <a:pPr algn="ctr"/>
            <a:r>
              <a:rPr lang="ja-JP" altLang="en-US" sz="2200" b="0" dirty="0"/>
              <a:t>コンテナ</a:t>
            </a:r>
          </a:p>
        </p:txBody>
      </p:sp>
      <p:sp>
        <p:nvSpPr>
          <p:cNvPr id="44" name="Rectangle 39"/>
          <p:cNvSpPr/>
          <p:nvPr/>
        </p:nvSpPr>
        <p:spPr bwMode="auto">
          <a:xfrm>
            <a:off x="4660925" y="4594328"/>
            <a:ext cx="1667513" cy="929104"/>
          </a:xfrm>
          <a:prstGeom prst="rect">
            <a:avLst/>
          </a:prstGeom>
          <a:noFill/>
          <a:ln w="38100" cap="flat" cmpd="sng" algn="ctr">
            <a:solidFill>
              <a:srgbClr val="58A84B"/>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FF0000"/>
              </a:solidFill>
              <a:effectLst/>
              <a:latin typeface="Arial" charset="0"/>
              <a:ea typeface="ＭＳ Ｐゴシック" pitchFamily="50" charset="-128"/>
            </a:endParaRPr>
          </a:p>
        </p:txBody>
      </p:sp>
      <p:sp>
        <p:nvSpPr>
          <p:cNvPr id="78" name="Rectangle 39"/>
          <p:cNvSpPr/>
          <p:nvPr/>
        </p:nvSpPr>
        <p:spPr bwMode="auto">
          <a:xfrm>
            <a:off x="967311" y="4047432"/>
            <a:ext cx="1594172" cy="1476000"/>
          </a:xfrm>
          <a:prstGeom prst="rect">
            <a:avLst/>
          </a:prstGeom>
          <a:noFill/>
          <a:ln w="38100" cap="flat" cmpd="sng" algn="ctr">
            <a:solidFill>
              <a:srgbClr val="FF0000"/>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FF0000"/>
              </a:solidFill>
              <a:effectLst/>
              <a:latin typeface="Arial" charset="0"/>
              <a:ea typeface="ＭＳ Ｐゴシック" pitchFamily="50" charset="-128"/>
            </a:endParaRPr>
          </a:p>
        </p:txBody>
      </p:sp>
      <p:sp>
        <p:nvSpPr>
          <p:cNvPr id="25" name="Rounded Rectangle 18"/>
          <p:cNvSpPr/>
          <p:nvPr/>
        </p:nvSpPr>
        <p:spPr bwMode="auto">
          <a:xfrm>
            <a:off x="967311" y="5599441"/>
            <a:ext cx="3318695" cy="627254"/>
          </a:xfrm>
          <a:prstGeom prst="roundRect">
            <a:avLst/>
          </a:prstGeom>
          <a:gradFill>
            <a:gsLst>
              <a:gs pos="0">
                <a:srgbClr val="037BB1"/>
              </a:gs>
              <a:gs pos="83000">
                <a:srgbClr val="0383BD">
                  <a:alpha val="64000"/>
                </a:srgbClr>
              </a:gs>
            </a:gsLst>
          </a:gradFill>
          <a:ln w="12700">
            <a:solidFill>
              <a:schemeClr val="accent1">
                <a:lumMod val="75000"/>
              </a:schemeClr>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000" dirty="0">
                <a:solidFill>
                  <a:schemeClr val="bg1"/>
                </a:solidFill>
              </a:rPr>
              <a:t>Hypervisor</a:t>
            </a:r>
            <a:endParaRPr lang="en-US" sz="2000" dirty="0">
              <a:solidFill>
                <a:schemeClr val="bg1"/>
              </a:solidFill>
            </a:endParaRPr>
          </a:p>
        </p:txBody>
      </p:sp>
      <p:sp>
        <p:nvSpPr>
          <p:cNvPr id="54" name="Rounded Rectangle 26"/>
          <p:cNvSpPr/>
          <p:nvPr/>
        </p:nvSpPr>
        <p:spPr bwMode="auto">
          <a:xfrm>
            <a:off x="2858919" y="4153237"/>
            <a:ext cx="1260000" cy="1260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l">
              <a:spcAft>
                <a:spcPct val="0"/>
              </a:spcAft>
              <a:defRPr/>
            </a:pPr>
            <a:endParaRPr lang="en-US" sz="1600">
              <a:solidFill>
                <a:schemeClr val="tx1"/>
              </a:solidFill>
            </a:endParaRPr>
          </a:p>
        </p:txBody>
      </p:sp>
      <p:sp>
        <p:nvSpPr>
          <p:cNvPr id="26" name="Rectangle 39"/>
          <p:cNvSpPr/>
          <p:nvPr/>
        </p:nvSpPr>
        <p:spPr bwMode="auto">
          <a:xfrm>
            <a:off x="2691833" y="4047851"/>
            <a:ext cx="1594172" cy="1476000"/>
          </a:xfrm>
          <a:prstGeom prst="rect">
            <a:avLst/>
          </a:prstGeom>
          <a:noFill/>
          <a:ln w="38100" cap="flat" cmpd="sng" algn="ctr">
            <a:solidFill>
              <a:srgbClr val="FF0000"/>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FF0000"/>
              </a:solidFill>
              <a:effectLst/>
              <a:latin typeface="Arial" charset="0"/>
              <a:ea typeface="ＭＳ Ｐゴシック" pitchFamily="50" charset="-128"/>
            </a:endParaRPr>
          </a:p>
        </p:txBody>
      </p:sp>
      <p:sp>
        <p:nvSpPr>
          <p:cNvPr id="53" name="Rounded Rectangle 26"/>
          <p:cNvSpPr/>
          <p:nvPr/>
        </p:nvSpPr>
        <p:spPr bwMode="auto">
          <a:xfrm>
            <a:off x="1150292" y="4155432"/>
            <a:ext cx="1260000" cy="1260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l">
              <a:spcAft>
                <a:spcPct val="0"/>
              </a:spcAft>
              <a:defRPr/>
            </a:pPr>
            <a:endParaRPr lang="en-US" sz="1600">
              <a:solidFill>
                <a:schemeClr val="tx1"/>
              </a:solidFill>
            </a:endParaRPr>
          </a:p>
        </p:txBody>
      </p:sp>
      <p:sp>
        <p:nvSpPr>
          <p:cNvPr id="32" name="Rounded Rectangle 31"/>
          <p:cNvSpPr>
            <a:spLocks noChangeArrowheads="1"/>
          </p:cNvSpPr>
          <p:nvPr/>
        </p:nvSpPr>
        <p:spPr bwMode="auto">
          <a:xfrm>
            <a:off x="1287235" y="4793623"/>
            <a:ext cx="986115" cy="468000"/>
          </a:xfrm>
          <a:prstGeom prst="roundRect">
            <a:avLst>
              <a:gd name="adj" fmla="val 16667"/>
            </a:avLst>
          </a:prstGeom>
          <a:gradFill>
            <a:gsLst>
              <a:gs pos="0">
                <a:srgbClr val="0F388A"/>
              </a:gs>
              <a:gs pos="100000">
                <a:srgbClr val="1564AB">
                  <a:alpha val="98824"/>
                </a:srgbClr>
              </a:gs>
            </a:gsLst>
          </a:gradFill>
          <a:ln w="12700">
            <a:solidFill>
              <a:srgbClr val="1A448A"/>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buClr>
                <a:schemeClr val="bg1"/>
              </a:buClr>
              <a:defRPr/>
            </a:pPr>
            <a:r>
              <a:rPr lang="en-US" sz="1600" b="1" dirty="0">
                <a:solidFill>
                  <a:schemeClr val="bg1"/>
                </a:solidFill>
                <a:latin typeface="+mn-lt"/>
                <a:ea typeface="+mn-ea"/>
                <a:cs typeface="+mn-cs"/>
              </a:rPr>
              <a:t>OS</a:t>
            </a:r>
          </a:p>
        </p:txBody>
      </p:sp>
      <p:sp>
        <p:nvSpPr>
          <p:cNvPr id="33" name="Rounded Rectangle 32"/>
          <p:cNvSpPr>
            <a:spLocks noChangeArrowheads="1"/>
          </p:cNvSpPr>
          <p:nvPr/>
        </p:nvSpPr>
        <p:spPr bwMode="auto">
          <a:xfrm>
            <a:off x="1287235" y="4318894"/>
            <a:ext cx="986115" cy="468000"/>
          </a:xfrm>
          <a:prstGeom prst="roundRect">
            <a:avLst>
              <a:gd name="adj" fmla="val 16667"/>
            </a:avLst>
          </a:prstGeom>
          <a:gradFill>
            <a:gsLst>
              <a:gs pos="0">
                <a:srgbClr val="C34B1B"/>
              </a:gs>
              <a:gs pos="89000">
                <a:srgbClr val="E7893F"/>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1600" b="1" dirty="0">
                <a:solidFill>
                  <a:schemeClr val="bg1"/>
                </a:solidFill>
                <a:latin typeface="+mn-lt"/>
                <a:ea typeface="+mn-ea"/>
                <a:cs typeface="+mn-cs"/>
              </a:rPr>
              <a:t>APP</a:t>
            </a:r>
          </a:p>
        </p:txBody>
      </p:sp>
      <p:sp>
        <p:nvSpPr>
          <p:cNvPr id="35" name="Rounded Rectangle 31"/>
          <p:cNvSpPr>
            <a:spLocks noChangeArrowheads="1"/>
          </p:cNvSpPr>
          <p:nvPr/>
        </p:nvSpPr>
        <p:spPr bwMode="auto">
          <a:xfrm>
            <a:off x="3010241" y="4793623"/>
            <a:ext cx="986115" cy="468000"/>
          </a:xfrm>
          <a:prstGeom prst="roundRect">
            <a:avLst>
              <a:gd name="adj" fmla="val 16667"/>
            </a:avLst>
          </a:prstGeom>
          <a:gradFill>
            <a:gsLst>
              <a:gs pos="0">
                <a:srgbClr val="0F388A"/>
              </a:gs>
              <a:gs pos="100000">
                <a:srgbClr val="1564AB">
                  <a:alpha val="98824"/>
                </a:srgbClr>
              </a:gs>
            </a:gsLst>
          </a:gradFill>
          <a:ln w="12700">
            <a:solidFill>
              <a:srgbClr val="1A448A"/>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buClr>
                <a:schemeClr val="bg1"/>
              </a:buClr>
              <a:defRPr/>
            </a:pPr>
            <a:r>
              <a:rPr lang="en-US" sz="1600" b="1" dirty="0">
                <a:solidFill>
                  <a:schemeClr val="bg1"/>
                </a:solidFill>
                <a:latin typeface="+mn-lt"/>
                <a:ea typeface="+mn-ea"/>
                <a:cs typeface="+mn-cs"/>
              </a:rPr>
              <a:t>OS</a:t>
            </a:r>
          </a:p>
        </p:txBody>
      </p:sp>
      <p:sp>
        <p:nvSpPr>
          <p:cNvPr id="36" name="Rounded Rectangle 32"/>
          <p:cNvSpPr>
            <a:spLocks noChangeArrowheads="1"/>
          </p:cNvSpPr>
          <p:nvPr/>
        </p:nvSpPr>
        <p:spPr bwMode="auto">
          <a:xfrm>
            <a:off x="3010241" y="4318894"/>
            <a:ext cx="986115" cy="468000"/>
          </a:xfrm>
          <a:prstGeom prst="roundRect">
            <a:avLst>
              <a:gd name="adj" fmla="val 16667"/>
            </a:avLst>
          </a:prstGeom>
          <a:gradFill>
            <a:gsLst>
              <a:gs pos="0">
                <a:srgbClr val="C34B1B"/>
              </a:gs>
              <a:gs pos="89000">
                <a:srgbClr val="E7893F"/>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1600" b="1" dirty="0">
                <a:solidFill>
                  <a:schemeClr val="bg1"/>
                </a:solidFill>
                <a:latin typeface="+mn-lt"/>
                <a:ea typeface="+mn-ea"/>
                <a:cs typeface="+mn-cs"/>
              </a:rPr>
              <a:t>APP</a:t>
            </a:r>
          </a:p>
        </p:txBody>
      </p:sp>
      <p:sp>
        <p:nvSpPr>
          <p:cNvPr id="37" name="Rounded Rectangle 32"/>
          <p:cNvSpPr>
            <a:spLocks noChangeArrowheads="1"/>
          </p:cNvSpPr>
          <p:nvPr/>
        </p:nvSpPr>
        <p:spPr bwMode="auto">
          <a:xfrm>
            <a:off x="4869783" y="4698880"/>
            <a:ext cx="1249795" cy="720000"/>
          </a:xfrm>
          <a:prstGeom prst="roundRect">
            <a:avLst>
              <a:gd name="adj" fmla="val 16667"/>
            </a:avLst>
          </a:prstGeom>
          <a:gradFill>
            <a:gsLst>
              <a:gs pos="0">
                <a:srgbClr val="C34B1B"/>
              </a:gs>
              <a:gs pos="89000">
                <a:srgbClr val="E7893F"/>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1600" b="1" dirty="0">
                <a:solidFill>
                  <a:schemeClr val="bg1"/>
                </a:solidFill>
                <a:latin typeface="+mn-lt"/>
                <a:ea typeface="+mn-ea"/>
                <a:cs typeface="+mn-cs"/>
              </a:rPr>
              <a:t>APP</a:t>
            </a:r>
          </a:p>
        </p:txBody>
      </p:sp>
      <p:sp>
        <p:nvSpPr>
          <p:cNvPr id="46" name="Rectangle 39"/>
          <p:cNvSpPr/>
          <p:nvPr/>
        </p:nvSpPr>
        <p:spPr bwMode="auto">
          <a:xfrm>
            <a:off x="6485195" y="4594328"/>
            <a:ext cx="1667513" cy="929104"/>
          </a:xfrm>
          <a:prstGeom prst="rect">
            <a:avLst/>
          </a:prstGeom>
          <a:noFill/>
          <a:ln w="38100" cap="flat" cmpd="sng" algn="ctr">
            <a:solidFill>
              <a:srgbClr val="58A84B"/>
            </a:solidFill>
            <a:prstDash val="solid"/>
            <a:round/>
            <a:headEnd type="none" w="med" len="med"/>
            <a:tailEnd type="none" w="med" len="med"/>
          </a:ln>
          <a:effectLst/>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FF0000"/>
              </a:solidFill>
              <a:effectLst/>
              <a:latin typeface="Arial" charset="0"/>
              <a:ea typeface="ＭＳ Ｐゴシック" pitchFamily="50" charset="-128"/>
            </a:endParaRPr>
          </a:p>
        </p:txBody>
      </p:sp>
      <p:sp>
        <p:nvSpPr>
          <p:cNvPr id="47" name="Rounded Rectangle 32"/>
          <p:cNvSpPr>
            <a:spLocks noChangeArrowheads="1"/>
          </p:cNvSpPr>
          <p:nvPr/>
        </p:nvSpPr>
        <p:spPr bwMode="auto">
          <a:xfrm>
            <a:off x="6694053" y="4698880"/>
            <a:ext cx="1249795" cy="720000"/>
          </a:xfrm>
          <a:prstGeom prst="roundRect">
            <a:avLst>
              <a:gd name="adj" fmla="val 16667"/>
            </a:avLst>
          </a:prstGeom>
          <a:gradFill>
            <a:gsLst>
              <a:gs pos="0">
                <a:srgbClr val="C34B1B"/>
              </a:gs>
              <a:gs pos="89000">
                <a:srgbClr val="E7893F"/>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sz="1600" b="1" dirty="0">
                <a:solidFill>
                  <a:schemeClr val="bg1"/>
                </a:solidFill>
                <a:latin typeface="+mn-lt"/>
                <a:ea typeface="+mn-ea"/>
                <a:cs typeface="+mn-cs"/>
              </a:rPr>
              <a:t>APP</a:t>
            </a:r>
          </a:p>
        </p:txBody>
      </p:sp>
      <p:sp>
        <p:nvSpPr>
          <p:cNvPr id="49" name="Rounded Rectangle 31"/>
          <p:cNvSpPr>
            <a:spLocks noChangeArrowheads="1"/>
          </p:cNvSpPr>
          <p:nvPr/>
        </p:nvSpPr>
        <p:spPr bwMode="auto">
          <a:xfrm>
            <a:off x="4660925" y="5599442"/>
            <a:ext cx="3491783" cy="627254"/>
          </a:xfrm>
          <a:prstGeom prst="roundRect">
            <a:avLst>
              <a:gd name="adj" fmla="val 16667"/>
            </a:avLst>
          </a:prstGeom>
          <a:gradFill>
            <a:gsLst>
              <a:gs pos="0">
                <a:srgbClr val="0F388A"/>
              </a:gs>
              <a:gs pos="100000">
                <a:srgbClr val="1564AB">
                  <a:alpha val="98824"/>
                </a:srgbClr>
              </a:gs>
            </a:gsLst>
          </a:gradFill>
          <a:ln w="12700">
            <a:solidFill>
              <a:srgbClr val="1A448A"/>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anchor="ctr"/>
          <a:lstStyle/>
          <a:p>
            <a:pPr algn="ctr">
              <a:buClr>
                <a:schemeClr val="bg1"/>
              </a:buClr>
              <a:defRPr/>
            </a:pPr>
            <a:r>
              <a:rPr lang="en-US" b="1" dirty="0">
                <a:solidFill>
                  <a:schemeClr val="bg1"/>
                </a:solidFill>
                <a:latin typeface="+mn-lt"/>
                <a:ea typeface="+mn-ea"/>
                <a:cs typeface="+mn-cs"/>
              </a:rPr>
              <a:t>O</a:t>
            </a:r>
            <a:r>
              <a:rPr lang="ja-JP" altLang="en-US" b="1" dirty="0">
                <a:solidFill>
                  <a:schemeClr val="bg1"/>
                </a:solidFill>
                <a:latin typeface="+mn-lt"/>
                <a:ea typeface="+mn-ea"/>
                <a:cs typeface="+mn-cs"/>
              </a:rPr>
              <a:t>　</a:t>
            </a:r>
            <a:r>
              <a:rPr lang="en-US" b="1" dirty="0">
                <a:solidFill>
                  <a:schemeClr val="bg1"/>
                </a:solidFill>
                <a:latin typeface="+mn-lt"/>
                <a:ea typeface="+mn-ea"/>
                <a:cs typeface="+mn-cs"/>
              </a:rPr>
              <a:t>S</a:t>
            </a:r>
          </a:p>
        </p:txBody>
      </p:sp>
    </p:spTree>
    <p:extLst>
      <p:ext uri="{BB962C8B-B14F-4D97-AF65-F5344CB8AC3E}">
        <p14:creationId xmlns:p14="http://schemas.microsoft.com/office/powerpoint/2010/main" val="2384039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 name="Picture 3" descr="VMW-ICON-Cloud.png"/>
          <p:cNvPicPr>
            <a:picLocks noChangeAspect="1"/>
          </p:cNvPicPr>
          <p:nvPr/>
        </p:nvPicPr>
        <p:blipFill rotWithShape="1">
          <a:blip r:embed="rId4" cstate="print">
            <a:extLst>
              <a:ext uri="{28A0092B-C50C-407E-A947-70E740481C1C}">
                <a14:useLocalDpi xmlns:a14="http://schemas.microsoft.com/office/drawing/2010/main" val="0"/>
              </a:ext>
            </a:extLst>
          </a:blip>
          <a:srcRect l="1289" r="1561" b="3609"/>
          <a:stretch/>
        </p:blipFill>
        <p:spPr>
          <a:xfrm>
            <a:off x="350711" y="3862218"/>
            <a:ext cx="4159602" cy="2287477"/>
          </a:xfrm>
          <a:prstGeom prst="rect">
            <a:avLst/>
          </a:prstGeom>
        </p:spPr>
      </p:pic>
      <p:pic>
        <p:nvPicPr>
          <p:cNvPr id="58" name="Picture 3" descr="VMW-ICON-Cloud.png"/>
          <p:cNvPicPr>
            <a:picLocks noChangeAspect="1"/>
          </p:cNvPicPr>
          <p:nvPr/>
        </p:nvPicPr>
        <p:blipFill rotWithShape="1">
          <a:blip r:embed="rId4" cstate="print">
            <a:extLst>
              <a:ext uri="{28A0092B-C50C-407E-A947-70E740481C1C}">
                <a14:useLocalDpi xmlns:a14="http://schemas.microsoft.com/office/drawing/2010/main" val="0"/>
              </a:ext>
            </a:extLst>
          </a:blip>
          <a:srcRect l="1289" r="1561" b="3609"/>
          <a:stretch/>
        </p:blipFill>
        <p:spPr>
          <a:xfrm>
            <a:off x="4427956" y="3862217"/>
            <a:ext cx="4249330" cy="2287477"/>
          </a:xfrm>
          <a:prstGeom prst="rect">
            <a:avLst/>
          </a:prstGeom>
        </p:spPr>
      </p:pic>
      <p:sp>
        <p:nvSpPr>
          <p:cNvPr id="2" name="コンテンツ プレースホルダー 1"/>
          <p:cNvSpPr>
            <a:spLocks noGrp="1"/>
          </p:cNvSpPr>
          <p:nvPr>
            <p:ph idx="1"/>
          </p:nvPr>
        </p:nvSpPr>
        <p:spPr>
          <a:xfrm>
            <a:off x="246062" y="1069976"/>
            <a:ext cx="8732837" cy="2742516"/>
          </a:xfrm>
        </p:spPr>
        <p:txBody>
          <a:bodyPr>
            <a:normAutofit/>
          </a:bodyPr>
          <a:lstStyle/>
          <a:p>
            <a:r>
              <a:rPr lang="ja-JP" altLang="en-US" dirty="0"/>
              <a:t>待機系では</a:t>
            </a:r>
            <a:r>
              <a:rPr lang="en-US" altLang="ja-JP" dirty="0"/>
              <a:t>1</a:t>
            </a:r>
            <a:r>
              <a:rPr lang="ja-JP" altLang="en-US" dirty="0" err="1"/>
              <a:t>つの</a:t>
            </a:r>
            <a:r>
              <a:rPr lang="en-US" altLang="ja-JP" dirty="0"/>
              <a:t>VM</a:t>
            </a:r>
            <a:r>
              <a:rPr lang="ja-JP" altLang="en-US" dirty="0"/>
              <a:t>の中で複数のコンテナを実行</a:t>
            </a:r>
            <a:endParaRPr lang="en-US" altLang="ja-JP" dirty="0"/>
          </a:p>
          <a:p>
            <a:pPr lvl="1"/>
            <a:r>
              <a:rPr lang="ja-JP" altLang="en-US" dirty="0"/>
              <a:t>コストを削減可能</a:t>
            </a:r>
            <a:endParaRPr lang="en-US" altLang="ja-JP" dirty="0"/>
          </a:p>
          <a:p>
            <a:pPr lvl="2"/>
            <a:r>
              <a:rPr lang="ja-JP" altLang="en-US" dirty="0"/>
              <a:t>待機系の</a:t>
            </a:r>
            <a:r>
              <a:rPr lang="en-US" altLang="ja-JP" dirty="0"/>
              <a:t>VM</a:t>
            </a:r>
            <a:r>
              <a:rPr lang="ja-JP" altLang="en-US" dirty="0"/>
              <a:t>の数を減らすことができる</a:t>
            </a:r>
            <a:endParaRPr lang="en-US" altLang="ja-JP" dirty="0"/>
          </a:p>
          <a:p>
            <a:pPr lvl="2"/>
            <a:r>
              <a:rPr lang="ja-JP" altLang="en-US" dirty="0"/>
              <a:t>待機系のサービスは通常時は使われないので小さな</a:t>
            </a:r>
            <a:r>
              <a:rPr lang="en-US" altLang="ja-JP" dirty="0"/>
              <a:t>VM</a:t>
            </a:r>
            <a:r>
              <a:rPr lang="ja-JP" altLang="en-US" dirty="0" err="1"/>
              <a:t>で</a:t>
            </a:r>
            <a:r>
              <a:rPr lang="ja-JP" altLang="en-US" dirty="0"/>
              <a:t>よい</a:t>
            </a:r>
            <a:endParaRPr lang="en-US" altLang="ja-JP" dirty="0"/>
          </a:p>
          <a:p>
            <a:pPr lvl="1"/>
            <a:r>
              <a:rPr lang="ja-JP" altLang="en-US" dirty="0"/>
              <a:t>復旧時間が短い</a:t>
            </a:r>
            <a:endParaRPr lang="en-US" altLang="ja-JP" dirty="0"/>
          </a:p>
          <a:p>
            <a:pPr lvl="2"/>
            <a:r>
              <a:rPr lang="ja-JP" altLang="en-US" dirty="0"/>
              <a:t>復旧時はアクセス先をコンテナに切り替えるだけ</a:t>
            </a:r>
          </a:p>
        </p:txBody>
      </p:sp>
      <p:sp>
        <p:nvSpPr>
          <p:cNvPr id="3" name="タイトル 2"/>
          <p:cNvSpPr>
            <a:spLocks noGrp="1"/>
          </p:cNvSpPr>
          <p:nvPr>
            <p:ph type="title"/>
          </p:nvPr>
        </p:nvSpPr>
        <p:spPr/>
        <p:txBody>
          <a:bodyPr/>
          <a:lstStyle/>
          <a:p>
            <a:r>
              <a:rPr lang="ja-JP" altLang="en-US" dirty="0"/>
              <a:t>低コストのウォームスタンバイ</a:t>
            </a:r>
            <a:endParaRPr kumimoji="1" lang="ja-JP" altLang="en-US" dirty="0"/>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8</a:t>
            </a:fld>
            <a:endParaRPr lang="en-US" altLang="ja-JP"/>
          </a:p>
        </p:txBody>
      </p:sp>
      <p:sp>
        <p:nvSpPr>
          <p:cNvPr id="68" name="Rounded Rectangle 26"/>
          <p:cNvSpPr/>
          <p:nvPr/>
        </p:nvSpPr>
        <p:spPr bwMode="auto">
          <a:xfrm>
            <a:off x="5129841" y="4753509"/>
            <a:ext cx="2845561" cy="984761"/>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bIns="0" anchor="b" anchorCtr="0"/>
          <a:lstStyle/>
          <a:p>
            <a:pPr algn="ctr">
              <a:defRPr/>
            </a:pPr>
            <a:r>
              <a:rPr lang="en-US" altLang="ja-JP" sz="2000" dirty="0">
                <a:solidFill>
                  <a:srgbClr val="0070C0"/>
                </a:solidFill>
              </a:rPr>
              <a:t>VM</a:t>
            </a:r>
            <a:endParaRPr lang="en-US" sz="2000" dirty="0">
              <a:solidFill>
                <a:schemeClr val="tx1"/>
              </a:solidFill>
            </a:endParaRPr>
          </a:p>
        </p:txBody>
      </p:sp>
      <p:sp>
        <p:nvSpPr>
          <p:cNvPr id="28" name="テキスト ボックス 27"/>
          <p:cNvSpPr txBox="1"/>
          <p:nvPr/>
        </p:nvSpPr>
        <p:spPr>
          <a:xfrm>
            <a:off x="2702893" y="5053423"/>
            <a:ext cx="418953" cy="349702"/>
          </a:xfrm>
          <a:prstGeom prst="rect">
            <a:avLst/>
          </a:prstGeom>
          <a:noFill/>
        </p:spPr>
        <p:txBody>
          <a:bodyPr wrap="none" lIns="36000" tIns="36000" rIns="36000" bIns="36000" rtlCol="0">
            <a:spAutoFit/>
          </a:bodyPr>
          <a:lstStyle/>
          <a:p>
            <a:pPr algn="ctr"/>
            <a:r>
              <a:rPr lang="ja-JP" altLang="en-US" b="0" dirty="0"/>
              <a:t>・・・</a:t>
            </a:r>
          </a:p>
        </p:txBody>
      </p:sp>
      <p:sp>
        <p:nvSpPr>
          <p:cNvPr id="29" name="テキスト ボックス 28"/>
          <p:cNvSpPr txBox="1"/>
          <p:nvPr/>
        </p:nvSpPr>
        <p:spPr>
          <a:xfrm>
            <a:off x="2106033" y="6162936"/>
            <a:ext cx="765200" cy="349702"/>
          </a:xfrm>
          <a:prstGeom prst="rect">
            <a:avLst/>
          </a:prstGeom>
          <a:noFill/>
        </p:spPr>
        <p:txBody>
          <a:bodyPr wrap="none" lIns="36000" tIns="36000" rIns="36000" bIns="36000" rtlCol="0">
            <a:spAutoFit/>
          </a:bodyPr>
          <a:lstStyle/>
          <a:p>
            <a:r>
              <a:rPr kumimoji="1" lang="ja-JP" altLang="en-US" b="0" dirty="0"/>
              <a:t>運用系</a:t>
            </a:r>
          </a:p>
        </p:txBody>
      </p:sp>
      <p:sp>
        <p:nvSpPr>
          <p:cNvPr id="43" name="テキスト ボックス 42"/>
          <p:cNvSpPr txBox="1"/>
          <p:nvPr/>
        </p:nvSpPr>
        <p:spPr>
          <a:xfrm>
            <a:off x="1990617" y="4239710"/>
            <a:ext cx="996033" cy="349702"/>
          </a:xfrm>
          <a:prstGeom prst="rect">
            <a:avLst/>
          </a:prstGeom>
          <a:solidFill>
            <a:schemeClr val="bg1"/>
          </a:solidFill>
          <a:ln>
            <a:solidFill>
              <a:schemeClr val="tx1"/>
            </a:solidFill>
          </a:ln>
        </p:spPr>
        <p:txBody>
          <a:bodyPr wrap="none" lIns="36000" tIns="36000" rIns="36000" bIns="36000" rtlCol="0">
            <a:spAutoFit/>
          </a:bodyPr>
          <a:lstStyle/>
          <a:p>
            <a:r>
              <a:rPr kumimoji="1" lang="ja-JP" altLang="en-US" b="0" dirty="0">
                <a:solidFill>
                  <a:srgbClr val="FF0000"/>
                </a:solidFill>
              </a:rPr>
              <a:t>障害発生</a:t>
            </a:r>
          </a:p>
        </p:txBody>
      </p:sp>
      <p:sp>
        <p:nvSpPr>
          <p:cNvPr id="60" name="Rounded Rectangle 26"/>
          <p:cNvSpPr/>
          <p:nvPr/>
        </p:nvSpPr>
        <p:spPr bwMode="auto">
          <a:xfrm>
            <a:off x="1024450" y="4910130"/>
            <a:ext cx="720000" cy="720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000" dirty="0">
                <a:solidFill>
                  <a:srgbClr val="0070C0"/>
                </a:solidFill>
              </a:rPr>
              <a:t>VM</a:t>
            </a:r>
            <a:endParaRPr lang="en-US" sz="2000" dirty="0">
              <a:solidFill>
                <a:schemeClr val="tx1"/>
              </a:solidFill>
            </a:endParaRPr>
          </a:p>
        </p:txBody>
      </p:sp>
      <p:sp>
        <p:nvSpPr>
          <p:cNvPr id="61" name="Rounded Rectangle 26"/>
          <p:cNvSpPr/>
          <p:nvPr/>
        </p:nvSpPr>
        <p:spPr bwMode="auto">
          <a:xfrm>
            <a:off x="1890894" y="4911356"/>
            <a:ext cx="720000" cy="720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000" dirty="0">
                <a:solidFill>
                  <a:srgbClr val="0070C0"/>
                </a:solidFill>
              </a:rPr>
              <a:t>VM</a:t>
            </a:r>
            <a:endParaRPr lang="en-US" sz="2000" dirty="0">
              <a:solidFill>
                <a:schemeClr val="tx1"/>
              </a:solidFill>
            </a:endParaRPr>
          </a:p>
        </p:txBody>
      </p:sp>
      <p:sp>
        <p:nvSpPr>
          <p:cNvPr id="65" name="Rounded Rectangle 26"/>
          <p:cNvSpPr/>
          <p:nvPr/>
        </p:nvSpPr>
        <p:spPr bwMode="auto">
          <a:xfrm>
            <a:off x="3213846" y="4910130"/>
            <a:ext cx="720000" cy="720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000" dirty="0">
                <a:solidFill>
                  <a:srgbClr val="0070C0"/>
                </a:solidFill>
              </a:rPr>
              <a:t>VM</a:t>
            </a:r>
            <a:endParaRPr lang="en-US" sz="2000" dirty="0">
              <a:solidFill>
                <a:schemeClr val="tx1"/>
              </a:solidFill>
            </a:endParaRPr>
          </a:p>
        </p:txBody>
      </p:sp>
      <p:cxnSp>
        <p:nvCxnSpPr>
          <p:cNvPr id="44" name="直線コネクタ 43"/>
          <p:cNvCxnSpPr/>
          <p:nvPr/>
        </p:nvCxnSpPr>
        <p:spPr bwMode="auto">
          <a:xfrm>
            <a:off x="970239" y="4398443"/>
            <a:ext cx="2952000" cy="1548000"/>
          </a:xfrm>
          <a:prstGeom prst="line">
            <a:avLst/>
          </a:prstGeom>
          <a:solidFill>
            <a:schemeClr val="accent1"/>
          </a:solidFill>
          <a:ln w="127000" cap="flat" cmpd="sng" algn="ctr">
            <a:solidFill>
              <a:srgbClr val="FF0000"/>
            </a:solidFill>
            <a:prstDash val="solid"/>
            <a:round/>
            <a:headEnd type="none" w="med" len="med"/>
            <a:tailEnd type="none" w="med" len="med"/>
          </a:ln>
          <a:effectLst/>
        </p:spPr>
      </p:cxnSp>
      <p:cxnSp>
        <p:nvCxnSpPr>
          <p:cNvPr id="45" name="直線コネクタ 44"/>
          <p:cNvCxnSpPr/>
          <p:nvPr/>
        </p:nvCxnSpPr>
        <p:spPr bwMode="auto">
          <a:xfrm flipV="1">
            <a:off x="970239" y="4395709"/>
            <a:ext cx="2952000" cy="1548000"/>
          </a:xfrm>
          <a:prstGeom prst="line">
            <a:avLst/>
          </a:prstGeom>
          <a:solidFill>
            <a:schemeClr val="accent1"/>
          </a:solidFill>
          <a:ln w="127000" cap="flat" cmpd="sng" algn="ctr">
            <a:solidFill>
              <a:srgbClr val="FF0000"/>
            </a:solidFill>
            <a:prstDash val="solid"/>
            <a:round/>
            <a:headEnd type="none" w="med" len="med"/>
            <a:tailEnd type="none" w="med" len="med"/>
          </a:ln>
          <a:effectLst/>
        </p:spPr>
      </p:cxnSp>
      <p:graphicFrame>
        <p:nvGraphicFramePr>
          <p:cNvPr id="62" name="Object 44"/>
          <p:cNvGraphicFramePr>
            <a:graphicFrameLocks noChangeAspect="1"/>
          </p:cNvGraphicFramePr>
          <p:nvPr>
            <p:extLst>
              <p:ext uri="{D42A27DB-BD31-4B8C-83A1-F6EECF244321}">
                <p14:modId xmlns:p14="http://schemas.microsoft.com/office/powerpoint/2010/main" val="1865583322"/>
              </p:ext>
            </p:extLst>
          </p:nvPr>
        </p:nvGraphicFramePr>
        <p:xfrm>
          <a:off x="4235567" y="5813295"/>
          <a:ext cx="716980" cy="702852"/>
        </p:xfrm>
        <a:graphic>
          <a:graphicData uri="http://schemas.openxmlformats.org/presentationml/2006/ole">
            <mc:AlternateContent xmlns:mc="http://schemas.openxmlformats.org/markup-compatibility/2006">
              <mc:Choice xmlns:v="urn:schemas-microsoft-com:vml" Requires="v">
                <p:oleObj spid="_x0000_s4786" name="Visio" r:id="rId5" imgW="966788" imgH="947618" progId="Visio.Drawing.11">
                  <p:embed/>
                </p:oleObj>
              </mc:Choice>
              <mc:Fallback>
                <p:oleObj name="Visio" r:id="rId5" imgW="966788" imgH="947618" progId="Visio.Drawing.11">
                  <p:embed/>
                  <p:pic>
                    <p:nvPicPr>
                      <p:cNvPr id="62" name="Object 4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35567" y="5813295"/>
                        <a:ext cx="716980" cy="702852"/>
                      </a:xfrm>
                      <a:prstGeom prst="rect">
                        <a:avLst/>
                      </a:prstGeom>
                      <a:noFill/>
                      <a:ln>
                        <a:noFill/>
                      </a:ln>
                      <a:effectLst/>
                    </p:spPr>
                  </p:pic>
                </p:oleObj>
              </mc:Fallback>
            </mc:AlternateContent>
          </a:graphicData>
        </a:graphic>
      </p:graphicFrame>
      <p:graphicFrame>
        <p:nvGraphicFramePr>
          <p:cNvPr id="63" name="Object 14"/>
          <p:cNvGraphicFramePr>
            <a:graphicFrameLocks noChangeAspect="1"/>
          </p:cNvGraphicFramePr>
          <p:nvPr>
            <p:extLst>
              <p:ext uri="{D42A27DB-BD31-4B8C-83A1-F6EECF244321}">
                <p14:modId xmlns:p14="http://schemas.microsoft.com/office/powerpoint/2010/main" val="671898207"/>
              </p:ext>
            </p:extLst>
          </p:nvPr>
        </p:nvGraphicFramePr>
        <p:xfrm>
          <a:off x="4177632" y="5964016"/>
          <a:ext cx="440313" cy="573348"/>
        </p:xfrm>
        <a:graphic>
          <a:graphicData uri="http://schemas.openxmlformats.org/presentationml/2006/ole">
            <mc:AlternateContent xmlns:mc="http://schemas.openxmlformats.org/markup-compatibility/2006">
              <mc:Choice xmlns:v="urn:schemas-microsoft-com:vml" Requires="v">
                <p:oleObj spid="_x0000_s4787" name="Visio" r:id="rId7" imgW="593600" imgH="773900" progId="Visio.Drawing.11">
                  <p:embed/>
                </p:oleObj>
              </mc:Choice>
              <mc:Fallback>
                <p:oleObj name="Visio" r:id="rId7" imgW="593600" imgH="773900" progId="Visio.Drawing.11">
                  <p:embed/>
                  <p:pic>
                    <p:nvPicPr>
                      <p:cNvPr id="63"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77632" y="5964016"/>
                        <a:ext cx="440313" cy="573348"/>
                      </a:xfrm>
                      <a:prstGeom prst="rect">
                        <a:avLst/>
                      </a:prstGeom>
                      <a:noFill/>
                      <a:ln>
                        <a:noFill/>
                      </a:ln>
                      <a:effectLst/>
                    </p:spPr>
                  </p:pic>
                </p:oleObj>
              </mc:Fallback>
            </mc:AlternateContent>
          </a:graphicData>
        </a:graphic>
      </p:graphicFrame>
      <p:sp>
        <p:nvSpPr>
          <p:cNvPr id="64" name="テキスト ボックス 63"/>
          <p:cNvSpPr txBox="1"/>
          <p:nvPr/>
        </p:nvSpPr>
        <p:spPr>
          <a:xfrm>
            <a:off x="3892270" y="6546003"/>
            <a:ext cx="1391245" cy="288147"/>
          </a:xfrm>
          <a:prstGeom prst="rect">
            <a:avLst/>
          </a:prstGeom>
          <a:noFill/>
        </p:spPr>
        <p:txBody>
          <a:bodyPr wrap="square" lIns="36000" tIns="36000" rIns="36000" bIns="36000" rtlCol="0">
            <a:spAutoFit/>
          </a:bodyPr>
          <a:lstStyle/>
          <a:p>
            <a:r>
              <a:rPr kumimoji="1" lang="ja-JP" altLang="en-US" sz="1400" b="0" dirty="0"/>
              <a:t>サービス利用者</a:t>
            </a:r>
          </a:p>
        </p:txBody>
      </p:sp>
      <p:cxnSp>
        <p:nvCxnSpPr>
          <p:cNvPr id="66" name="直線矢印コネクタ 65"/>
          <p:cNvCxnSpPr>
            <a:endCxn id="75" idx="2"/>
          </p:cNvCxnSpPr>
          <p:nvPr/>
        </p:nvCxnSpPr>
        <p:spPr bwMode="auto">
          <a:xfrm flipV="1">
            <a:off x="4952547" y="5308747"/>
            <a:ext cx="682611" cy="718578"/>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cxnSp>
        <p:nvCxnSpPr>
          <p:cNvPr id="67" name="直線矢印コネクタ 66"/>
          <p:cNvCxnSpPr>
            <a:stCxn id="63" idx="1"/>
            <a:endCxn id="65" idx="2"/>
          </p:cNvCxnSpPr>
          <p:nvPr/>
        </p:nvCxnSpPr>
        <p:spPr bwMode="auto">
          <a:xfrm flipH="1" flipV="1">
            <a:off x="3573846" y="5630130"/>
            <a:ext cx="603786" cy="620560"/>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cxnSp>
        <p:nvCxnSpPr>
          <p:cNvPr id="34" name="直線矢印コネクタ 33"/>
          <p:cNvCxnSpPr>
            <a:stCxn id="65" idx="3"/>
            <a:endCxn id="75" idx="1"/>
          </p:cNvCxnSpPr>
          <p:nvPr/>
        </p:nvCxnSpPr>
        <p:spPr bwMode="auto">
          <a:xfrm flipV="1">
            <a:off x="3933846" y="5096550"/>
            <a:ext cx="1384850" cy="173580"/>
          </a:xfrm>
          <a:prstGeom prst="straightConnector1">
            <a:avLst/>
          </a:prstGeom>
          <a:solidFill>
            <a:schemeClr val="accent1"/>
          </a:solidFill>
          <a:ln w="25400" cap="flat" cmpd="sng" algn="ctr">
            <a:solidFill>
              <a:srgbClr val="FF0000"/>
            </a:solidFill>
            <a:prstDash val="solid"/>
            <a:round/>
            <a:headEnd type="none" w="med" len="med"/>
            <a:tailEnd type="triangle"/>
          </a:ln>
          <a:effectLst/>
        </p:spPr>
      </p:cxnSp>
      <p:sp>
        <p:nvSpPr>
          <p:cNvPr id="35" name="テキスト ボックス 34"/>
          <p:cNvSpPr txBox="1"/>
          <p:nvPr/>
        </p:nvSpPr>
        <p:spPr>
          <a:xfrm>
            <a:off x="4080290" y="4777975"/>
            <a:ext cx="822908" cy="318924"/>
          </a:xfrm>
          <a:prstGeom prst="rect">
            <a:avLst/>
          </a:prstGeom>
          <a:noFill/>
        </p:spPr>
        <p:txBody>
          <a:bodyPr wrap="none" lIns="36000" tIns="36000" rIns="36000" bIns="36000" rtlCol="0">
            <a:spAutoFit/>
          </a:bodyPr>
          <a:lstStyle/>
          <a:p>
            <a:r>
              <a:rPr kumimoji="1" lang="ja-JP" altLang="en-US" sz="1600" b="0" dirty="0">
                <a:solidFill>
                  <a:srgbClr val="FF0000"/>
                </a:solidFill>
              </a:rPr>
              <a:t>切り替え</a:t>
            </a:r>
          </a:p>
        </p:txBody>
      </p:sp>
      <p:sp>
        <p:nvSpPr>
          <p:cNvPr id="41" name="テキスト ボックス 40"/>
          <p:cNvSpPr txBox="1"/>
          <p:nvPr/>
        </p:nvSpPr>
        <p:spPr>
          <a:xfrm>
            <a:off x="6170021" y="6162936"/>
            <a:ext cx="765200" cy="349702"/>
          </a:xfrm>
          <a:prstGeom prst="rect">
            <a:avLst/>
          </a:prstGeom>
          <a:noFill/>
        </p:spPr>
        <p:txBody>
          <a:bodyPr wrap="none" lIns="36000" tIns="36000" rIns="36000" bIns="36000" rtlCol="0">
            <a:spAutoFit/>
          </a:bodyPr>
          <a:lstStyle/>
          <a:p>
            <a:r>
              <a:rPr kumimoji="1" lang="ja-JP" altLang="en-US" b="0" dirty="0"/>
              <a:t>待機系</a:t>
            </a:r>
          </a:p>
        </p:txBody>
      </p:sp>
      <p:sp>
        <p:nvSpPr>
          <p:cNvPr id="70" name="テキスト ボックス 69"/>
          <p:cNvSpPr txBox="1"/>
          <p:nvPr/>
        </p:nvSpPr>
        <p:spPr>
          <a:xfrm>
            <a:off x="6720805" y="4917217"/>
            <a:ext cx="418953" cy="349702"/>
          </a:xfrm>
          <a:prstGeom prst="rect">
            <a:avLst/>
          </a:prstGeom>
          <a:noFill/>
        </p:spPr>
        <p:txBody>
          <a:bodyPr wrap="none" lIns="36000" tIns="36000" rIns="36000" bIns="36000" rtlCol="0">
            <a:spAutoFit/>
          </a:bodyPr>
          <a:lstStyle/>
          <a:p>
            <a:pPr algn="ctr"/>
            <a:r>
              <a:rPr lang="ja-JP" altLang="en-US" b="0" dirty="0"/>
              <a:t>・・・</a:t>
            </a:r>
          </a:p>
        </p:txBody>
      </p:sp>
      <p:sp>
        <p:nvSpPr>
          <p:cNvPr id="72" name="Rounded Rectangle 31"/>
          <p:cNvSpPr>
            <a:spLocks noChangeArrowheads="1"/>
          </p:cNvSpPr>
          <p:nvPr/>
        </p:nvSpPr>
        <p:spPr bwMode="auto">
          <a:xfrm>
            <a:off x="7169424" y="4879870"/>
            <a:ext cx="632923" cy="424395"/>
          </a:xfrm>
          <a:prstGeom prst="roundRect">
            <a:avLst>
              <a:gd name="adj" fmla="val 16667"/>
            </a:avLst>
          </a:prstGeom>
          <a:gradFill>
            <a:gsLst>
              <a:gs pos="100000">
                <a:srgbClr val="92D050"/>
              </a:gs>
              <a:gs pos="40000">
                <a:srgbClr val="00B050">
                  <a:lumMod val="90000"/>
                </a:srgbClr>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lIns="0" rIns="0" bIns="46800" anchor="ctr" anchorCtr="0"/>
          <a:lstStyle/>
          <a:p>
            <a:pPr algn="ctr">
              <a:buClr>
                <a:schemeClr val="bg1"/>
              </a:buClr>
              <a:defRPr/>
            </a:pPr>
            <a:r>
              <a:rPr lang="ja-JP" altLang="en-US" sz="1200" dirty="0">
                <a:solidFill>
                  <a:schemeClr val="bg1"/>
                </a:solidFill>
              </a:rPr>
              <a:t>コンテナ</a:t>
            </a:r>
            <a:endParaRPr lang="en-US" sz="1200" b="1" dirty="0">
              <a:solidFill>
                <a:schemeClr val="bg1"/>
              </a:solidFill>
            </a:endParaRPr>
          </a:p>
        </p:txBody>
      </p:sp>
      <p:sp>
        <p:nvSpPr>
          <p:cNvPr id="74" name="Rounded Rectangle 31"/>
          <p:cNvSpPr>
            <a:spLocks noChangeArrowheads="1"/>
          </p:cNvSpPr>
          <p:nvPr/>
        </p:nvSpPr>
        <p:spPr bwMode="auto">
          <a:xfrm>
            <a:off x="6060126" y="4879869"/>
            <a:ext cx="632923" cy="424395"/>
          </a:xfrm>
          <a:prstGeom prst="roundRect">
            <a:avLst>
              <a:gd name="adj" fmla="val 16667"/>
            </a:avLst>
          </a:prstGeom>
          <a:gradFill>
            <a:gsLst>
              <a:gs pos="100000">
                <a:srgbClr val="92D050"/>
              </a:gs>
              <a:gs pos="40000">
                <a:srgbClr val="00B050">
                  <a:lumMod val="90000"/>
                </a:srgbClr>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lIns="0" rIns="0" bIns="46800" anchor="ctr" anchorCtr="0"/>
          <a:lstStyle/>
          <a:p>
            <a:pPr algn="ctr">
              <a:buClr>
                <a:schemeClr val="bg1"/>
              </a:buClr>
              <a:defRPr/>
            </a:pPr>
            <a:r>
              <a:rPr lang="ja-JP" altLang="en-US" sz="1200" dirty="0">
                <a:solidFill>
                  <a:schemeClr val="bg1"/>
                </a:solidFill>
              </a:rPr>
              <a:t>コンテナ</a:t>
            </a:r>
            <a:endParaRPr lang="en-US" sz="1200" b="1" dirty="0">
              <a:solidFill>
                <a:schemeClr val="bg1"/>
              </a:solidFill>
            </a:endParaRPr>
          </a:p>
        </p:txBody>
      </p:sp>
      <p:sp>
        <p:nvSpPr>
          <p:cNvPr id="75" name="Rounded Rectangle 31"/>
          <p:cNvSpPr>
            <a:spLocks noChangeArrowheads="1"/>
          </p:cNvSpPr>
          <p:nvPr/>
        </p:nvSpPr>
        <p:spPr bwMode="auto">
          <a:xfrm>
            <a:off x="5318696" y="4884352"/>
            <a:ext cx="632923" cy="424395"/>
          </a:xfrm>
          <a:prstGeom prst="roundRect">
            <a:avLst>
              <a:gd name="adj" fmla="val 16667"/>
            </a:avLst>
          </a:prstGeom>
          <a:gradFill>
            <a:gsLst>
              <a:gs pos="100000">
                <a:srgbClr val="92D050"/>
              </a:gs>
              <a:gs pos="40000">
                <a:srgbClr val="00B050">
                  <a:lumMod val="90000"/>
                </a:srgbClr>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lIns="0" rIns="0" bIns="46800" anchor="ctr" anchorCtr="0"/>
          <a:lstStyle/>
          <a:p>
            <a:pPr algn="ctr">
              <a:buClr>
                <a:schemeClr val="bg1"/>
              </a:buClr>
              <a:defRPr/>
            </a:pPr>
            <a:r>
              <a:rPr lang="ja-JP" altLang="en-US" sz="1200" dirty="0">
                <a:solidFill>
                  <a:schemeClr val="bg1"/>
                </a:solidFill>
              </a:rPr>
              <a:t>コンテナ</a:t>
            </a:r>
            <a:endParaRPr lang="en-US" sz="1200" b="1" dirty="0">
              <a:solidFill>
                <a:schemeClr val="bg1"/>
              </a:solidFill>
            </a:endParaRPr>
          </a:p>
        </p:txBody>
      </p:sp>
    </p:spTree>
    <p:extLst>
      <p:ext uri="{BB962C8B-B14F-4D97-AF65-F5344CB8AC3E}">
        <p14:creationId xmlns:p14="http://schemas.microsoft.com/office/powerpoint/2010/main" val="1697700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6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3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9" name="Picture 3" descr="VMW-ICON-Cloud.png"/>
          <p:cNvPicPr>
            <a:picLocks noChangeAspect="1"/>
          </p:cNvPicPr>
          <p:nvPr/>
        </p:nvPicPr>
        <p:blipFill rotWithShape="1">
          <a:blip r:embed="rId4" cstate="print">
            <a:extLst>
              <a:ext uri="{28A0092B-C50C-407E-A947-70E740481C1C}">
                <a14:useLocalDpi xmlns:a14="http://schemas.microsoft.com/office/drawing/2010/main" val="0"/>
              </a:ext>
            </a:extLst>
          </a:blip>
          <a:srcRect l="1289" r="1561" b="3609"/>
          <a:stretch/>
        </p:blipFill>
        <p:spPr>
          <a:xfrm>
            <a:off x="350711" y="3862218"/>
            <a:ext cx="4159602" cy="2287477"/>
          </a:xfrm>
          <a:prstGeom prst="rect">
            <a:avLst/>
          </a:prstGeom>
        </p:spPr>
      </p:pic>
      <p:pic>
        <p:nvPicPr>
          <p:cNvPr id="58" name="Picture 3" descr="VMW-ICON-Cloud.png"/>
          <p:cNvPicPr>
            <a:picLocks noChangeAspect="1"/>
          </p:cNvPicPr>
          <p:nvPr/>
        </p:nvPicPr>
        <p:blipFill rotWithShape="1">
          <a:blip r:embed="rId4" cstate="print">
            <a:extLst>
              <a:ext uri="{28A0092B-C50C-407E-A947-70E740481C1C}">
                <a14:useLocalDpi xmlns:a14="http://schemas.microsoft.com/office/drawing/2010/main" val="0"/>
              </a:ext>
            </a:extLst>
          </a:blip>
          <a:srcRect l="1289" r="1561" b="3609"/>
          <a:stretch/>
        </p:blipFill>
        <p:spPr>
          <a:xfrm>
            <a:off x="4427956" y="3862217"/>
            <a:ext cx="4249330" cy="2287477"/>
          </a:xfrm>
          <a:prstGeom prst="rect">
            <a:avLst/>
          </a:prstGeom>
        </p:spPr>
      </p:pic>
      <p:sp>
        <p:nvSpPr>
          <p:cNvPr id="2" name="コンテンツ プレースホルダー 1"/>
          <p:cNvSpPr>
            <a:spLocks noGrp="1"/>
          </p:cNvSpPr>
          <p:nvPr>
            <p:ph idx="1"/>
          </p:nvPr>
        </p:nvSpPr>
        <p:spPr>
          <a:xfrm>
            <a:off x="246062" y="1069976"/>
            <a:ext cx="8732837" cy="2742516"/>
          </a:xfrm>
        </p:spPr>
        <p:txBody>
          <a:bodyPr>
            <a:normAutofit/>
          </a:bodyPr>
          <a:lstStyle/>
          <a:p>
            <a:r>
              <a:rPr lang="ja-JP" altLang="en-US" dirty="0"/>
              <a:t>待機系に用意された共用</a:t>
            </a:r>
            <a:r>
              <a:rPr lang="en-US" altLang="ja-JP" dirty="0"/>
              <a:t>VM</a:t>
            </a:r>
            <a:r>
              <a:rPr lang="ja-JP" altLang="en-US" dirty="0"/>
              <a:t>の中でコンテナを起動</a:t>
            </a:r>
            <a:endParaRPr lang="en-US" altLang="ja-JP" dirty="0"/>
          </a:p>
          <a:p>
            <a:pPr lvl="1"/>
            <a:r>
              <a:rPr lang="ja-JP" altLang="en-US" dirty="0"/>
              <a:t>復旧時間を短縮可能</a:t>
            </a:r>
            <a:endParaRPr lang="en-US" altLang="ja-JP" dirty="0"/>
          </a:p>
          <a:p>
            <a:pPr lvl="2"/>
            <a:r>
              <a:rPr lang="ja-JP" altLang="en-US" dirty="0"/>
              <a:t>コンテナは</a:t>
            </a:r>
            <a:r>
              <a:rPr lang="en-US" altLang="ja-JP" dirty="0"/>
              <a:t>VM</a:t>
            </a:r>
            <a:r>
              <a:rPr lang="ja-JP" altLang="en-US" dirty="0"/>
              <a:t>より起動が速い</a:t>
            </a:r>
            <a:endParaRPr lang="en-US" altLang="ja-JP" dirty="0"/>
          </a:p>
          <a:p>
            <a:pPr lvl="1"/>
            <a:r>
              <a:rPr lang="ja-JP" altLang="en-US" dirty="0"/>
              <a:t>コストを抑えることが可能</a:t>
            </a:r>
            <a:endParaRPr lang="en-US" altLang="ja-JP" dirty="0"/>
          </a:p>
          <a:p>
            <a:pPr lvl="2"/>
            <a:r>
              <a:rPr lang="ja-JP" altLang="en-US" dirty="0"/>
              <a:t>復旧用の</a:t>
            </a:r>
            <a:r>
              <a:rPr lang="en-US" altLang="ja-JP" dirty="0"/>
              <a:t>VM</a:t>
            </a:r>
            <a:r>
              <a:rPr lang="ja-JP" altLang="en-US" dirty="0"/>
              <a:t>は他のサービス提供者と共用</a:t>
            </a:r>
            <a:endParaRPr lang="en-US" altLang="ja-JP" dirty="0"/>
          </a:p>
          <a:p>
            <a:pPr lvl="2"/>
            <a:r>
              <a:rPr lang="ja-JP" altLang="en-US" dirty="0"/>
              <a:t>コンテナの隔離によりセキュリティを担保</a:t>
            </a:r>
          </a:p>
        </p:txBody>
      </p:sp>
      <p:sp>
        <p:nvSpPr>
          <p:cNvPr id="3" name="タイトル 2"/>
          <p:cNvSpPr>
            <a:spLocks noGrp="1"/>
          </p:cNvSpPr>
          <p:nvPr>
            <p:ph type="title"/>
          </p:nvPr>
        </p:nvSpPr>
        <p:spPr/>
        <p:txBody>
          <a:bodyPr/>
          <a:lstStyle/>
          <a:p>
            <a:r>
              <a:rPr lang="ja-JP" altLang="en-US" dirty="0"/>
              <a:t>高速なコールドスタンバイ</a:t>
            </a:r>
            <a:endParaRPr kumimoji="1" lang="ja-JP" altLang="en-US" dirty="0"/>
          </a:p>
        </p:txBody>
      </p:sp>
      <p:sp>
        <p:nvSpPr>
          <p:cNvPr id="4" name="日付プレースホルダー 3"/>
          <p:cNvSpPr>
            <a:spLocks noGrp="1"/>
          </p:cNvSpPr>
          <p:nvPr>
            <p:ph type="dt" sz="half" idx="10"/>
          </p:nvPr>
        </p:nvSpPr>
        <p:spPr/>
        <p:txBody>
          <a:bodyPr/>
          <a:lstStyle/>
          <a:p>
            <a:pPr>
              <a:defRPr/>
            </a:pPr>
            <a:fld id="{D10DA258-9C3D-4C2D-80FB-A43B6218027E}" type="datetime1">
              <a:rPr lang="ja-JP" altLang="en-US" smtClean="0"/>
              <a:pPr>
                <a:defRPr/>
              </a:pPr>
              <a:t>2019/2/24</a:t>
            </a:fld>
            <a:endParaRPr lang="en-US" altLang="ja-JP" dirty="0"/>
          </a:p>
        </p:txBody>
      </p:sp>
      <p:sp>
        <p:nvSpPr>
          <p:cNvPr id="5" name="スライド番号プレースホルダー 4"/>
          <p:cNvSpPr>
            <a:spLocks noGrp="1"/>
          </p:cNvSpPr>
          <p:nvPr>
            <p:ph type="sldNum" sz="quarter" idx="12"/>
          </p:nvPr>
        </p:nvSpPr>
        <p:spPr/>
        <p:txBody>
          <a:bodyPr/>
          <a:lstStyle/>
          <a:p>
            <a:pPr>
              <a:defRPr/>
            </a:pPr>
            <a:fld id="{1EFF3C8C-8484-4355-B826-B680DF76D51C}" type="slidenum">
              <a:rPr lang="en-US" altLang="ja-JP" smtClean="0"/>
              <a:pPr>
                <a:defRPr/>
              </a:pPr>
              <a:t>9</a:t>
            </a:fld>
            <a:endParaRPr lang="en-US" altLang="ja-JP"/>
          </a:p>
        </p:txBody>
      </p:sp>
      <p:sp>
        <p:nvSpPr>
          <p:cNvPr id="68" name="Rounded Rectangle 26"/>
          <p:cNvSpPr/>
          <p:nvPr/>
        </p:nvSpPr>
        <p:spPr bwMode="auto">
          <a:xfrm>
            <a:off x="5129841" y="4753509"/>
            <a:ext cx="2845561" cy="984761"/>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bIns="0" anchor="b" anchorCtr="0"/>
          <a:lstStyle/>
          <a:p>
            <a:pPr algn="ctr">
              <a:defRPr/>
            </a:pPr>
            <a:r>
              <a:rPr lang="en-US" altLang="ja-JP" sz="2000" dirty="0">
                <a:solidFill>
                  <a:srgbClr val="0070C0"/>
                </a:solidFill>
              </a:rPr>
              <a:t>VM</a:t>
            </a:r>
            <a:endParaRPr lang="en-US" sz="2000" dirty="0">
              <a:solidFill>
                <a:schemeClr val="tx1"/>
              </a:solidFill>
            </a:endParaRPr>
          </a:p>
        </p:txBody>
      </p:sp>
      <p:sp>
        <p:nvSpPr>
          <p:cNvPr id="28" name="テキスト ボックス 27"/>
          <p:cNvSpPr txBox="1"/>
          <p:nvPr/>
        </p:nvSpPr>
        <p:spPr>
          <a:xfrm>
            <a:off x="2702893" y="5053423"/>
            <a:ext cx="418953" cy="349702"/>
          </a:xfrm>
          <a:prstGeom prst="rect">
            <a:avLst/>
          </a:prstGeom>
          <a:noFill/>
        </p:spPr>
        <p:txBody>
          <a:bodyPr wrap="none" lIns="36000" tIns="36000" rIns="36000" bIns="36000" rtlCol="0">
            <a:spAutoFit/>
          </a:bodyPr>
          <a:lstStyle/>
          <a:p>
            <a:pPr algn="ctr"/>
            <a:r>
              <a:rPr lang="ja-JP" altLang="en-US" b="0" dirty="0"/>
              <a:t>・・・</a:t>
            </a:r>
          </a:p>
        </p:txBody>
      </p:sp>
      <p:sp>
        <p:nvSpPr>
          <p:cNvPr id="29" name="テキスト ボックス 28"/>
          <p:cNvSpPr txBox="1"/>
          <p:nvPr/>
        </p:nvSpPr>
        <p:spPr>
          <a:xfrm>
            <a:off x="2106033" y="6162936"/>
            <a:ext cx="765200" cy="349702"/>
          </a:xfrm>
          <a:prstGeom prst="rect">
            <a:avLst/>
          </a:prstGeom>
          <a:noFill/>
        </p:spPr>
        <p:txBody>
          <a:bodyPr wrap="none" lIns="36000" tIns="36000" rIns="36000" bIns="36000" rtlCol="0">
            <a:spAutoFit/>
          </a:bodyPr>
          <a:lstStyle/>
          <a:p>
            <a:r>
              <a:rPr kumimoji="1" lang="ja-JP" altLang="en-US" b="0" dirty="0"/>
              <a:t>運用系</a:t>
            </a:r>
          </a:p>
        </p:txBody>
      </p:sp>
      <p:sp>
        <p:nvSpPr>
          <p:cNvPr id="43" name="テキスト ボックス 42"/>
          <p:cNvSpPr txBox="1"/>
          <p:nvPr/>
        </p:nvSpPr>
        <p:spPr>
          <a:xfrm>
            <a:off x="1990617" y="4239710"/>
            <a:ext cx="996033" cy="349702"/>
          </a:xfrm>
          <a:prstGeom prst="rect">
            <a:avLst/>
          </a:prstGeom>
          <a:solidFill>
            <a:schemeClr val="bg1"/>
          </a:solidFill>
          <a:ln>
            <a:solidFill>
              <a:schemeClr val="tx1"/>
            </a:solidFill>
          </a:ln>
        </p:spPr>
        <p:txBody>
          <a:bodyPr wrap="none" lIns="36000" tIns="36000" rIns="36000" bIns="36000" rtlCol="0">
            <a:spAutoFit/>
          </a:bodyPr>
          <a:lstStyle/>
          <a:p>
            <a:r>
              <a:rPr kumimoji="1" lang="ja-JP" altLang="en-US" b="0" dirty="0">
                <a:solidFill>
                  <a:srgbClr val="FF0000"/>
                </a:solidFill>
              </a:rPr>
              <a:t>障害発生</a:t>
            </a:r>
          </a:p>
        </p:txBody>
      </p:sp>
      <p:sp>
        <p:nvSpPr>
          <p:cNvPr id="60" name="Rounded Rectangle 26"/>
          <p:cNvSpPr/>
          <p:nvPr/>
        </p:nvSpPr>
        <p:spPr bwMode="auto">
          <a:xfrm>
            <a:off x="1024450" y="4910130"/>
            <a:ext cx="720000" cy="720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000" dirty="0">
                <a:solidFill>
                  <a:srgbClr val="0070C0"/>
                </a:solidFill>
              </a:rPr>
              <a:t>VM</a:t>
            </a:r>
            <a:endParaRPr lang="en-US" sz="2000" dirty="0">
              <a:solidFill>
                <a:schemeClr val="tx1"/>
              </a:solidFill>
            </a:endParaRPr>
          </a:p>
        </p:txBody>
      </p:sp>
      <p:sp>
        <p:nvSpPr>
          <p:cNvPr id="61" name="Rounded Rectangle 26"/>
          <p:cNvSpPr/>
          <p:nvPr/>
        </p:nvSpPr>
        <p:spPr bwMode="auto">
          <a:xfrm>
            <a:off x="1890894" y="4911356"/>
            <a:ext cx="720000" cy="720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000" dirty="0">
                <a:solidFill>
                  <a:srgbClr val="0070C0"/>
                </a:solidFill>
              </a:rPr>
              <a:t>VM</a:t>
            </a:r>
            <a:endParaRPr lang="en-US" sz="2000" dirty="0">
              <a:solidFill>
                <a:schemeClr val="tx1"/>
              </a:solidFill>
            </a:endParaRPr>
          </a:p>
        </p:txBody>
      </p:sp>
      <p:sp>
        <p:nvSpPr>
          <p:cNvPr id="65" name="Rounded Rectangle 26"/>
          <p:cNvSpPr/>
          <p:nvPr/>
        </p:nvSpPr>
        <p:spPr bwMode="auto">
          <a:xfrm>
            <a:off x="3213846" y="4910130"/>
            <a:ext cx="720000" cy="720000"/>
          </a:xfrm>
          <a:prstGeom prst="roundRect">
            <a:avLst/>
          </a:prstGeom>
          <a:gradFill>
            <a:gsLst>
              <a:gs pos="32000">
                <a:schemeClr val="accent3">
                  <a:lumMod val="85000"/>
                </a:schemeClr>
              </a:gs>
              <a:gs pos="100000">
                <a:schemeClr val="tx1">
                  <a:lumMod val="20000"/>
                  <a:lumOff val="80000"/>
                </a:schemeClr>
              </a:gs>
            </a:gsLst>
          </a:gradFill>
          <a:ln w="12700">
            <a:solidFill>
              <a:srgbClr val="A6A6A6"/>
            </a:solidFill>
            <a:headEnd type="none" w="med" len="med"/>
            <a:tailEnd type="none" w="med" len="med"/>
          </a:ln>
          <a:effectLst/>
          <a:scene3d>
            <a:camera prst="orthographicFront"/>
            <a:lightRig rig="threePt" dir="t"/>
          </a:scene3d>
          <a:sp3d>
            <a:bevelT w="25400" h="6350"/>
          </a:sp3d>
        </p:spPr>
        <p:style>
          <a:lnRef idx="1">
            <a:schemeClr val="accent4"/>
          </a:lnRef>
          <a:fillRef idx="3">
            <a:schemeClr val="accent4"/>
          </a:fillRef>
          <a:effectRef idx="2">
            <a:schemeClr val="accent4"/>
          </a:effectRef>
          <a:fontRef idx="minor">
            <a:schemeClr val="lt1"/>
          </a:fontRef>
        </p:style>
        <p:txBody>
          <a:bodyPr anchor="ctr"/>
          <a:lstStyle/>
          <a:p>
            <a:pPr algn="ctr">
              <a:defRPr/>
            </a:pPr>
            <a:r>
              <a:rPr lang="en-US" altLang="ja-JP" sz="2000" dirty="0">
                <a:solidFill>
                  <a:srgbClr val="0070C0"/>
                </a:solidFill>
              </a:rPr>
              <a:t>VM</a:t>
            </a:r>
            <a:endParaRPr lang="en-US" sz="2000" dirty="0">
              <a:solidFill>
                <a:schemeClr val="tx1"/>
              </a:solidFill>
            </a:endParaRPr>
          </a:p>
        </p:txBody>
      </p:sp>
      <p:cxnSp>
        <p:nvCxnSpPr>
          <p:cNvPr id="44" name="直線コネクタ 43"/>
          <p:cNvCxnSpPr/>
          <p:nvPr/>
        </p:nvCxnSpPr>
        <p:spPr bwMode="auto">
          <a:xfrm>
            <a:off x="970239" y="4398443"/>
            <a:ext cx="2952000" cy="1548000"/>
          </a:xfrm>
          <a:prstGeom prst="line">
            <a:avLst/>
          </a:prstGeom>
          <a:solidFill>
            <a:schemeClr val="accent1"/>
          </a:solidFill>
          <a:ln w="127000" cap="flat" cmpd="sng" algn="ctr">
            <a:solidFill>
              <a:srgbClr val="FF0000"/>
            </a:solidFill>
            <a:prstDash val="solid"/>
            <a:round/>
            <a:headEnd type="none" w="med" len="med"/>
            <a:tailEnd type="none" w="med" len="med"/>
          </a:ln>
          <a:effectLst/>
        </p:spPr>
      </p:cxnSp>
      <p:cxnSp>
        <p:nvCxnSpPr>
          <p:cNvPr id="45" name="直線コネクタ 44"/>
          <p:cNvCxnSpPr/>
          <p:nvPr/>
        </p:nvCxnSpPr>
        <p:spPr bwMode="auto">
          <a:xfrm flipV="1">
            <a:off x="970239" y="4395709"/>
            <a:ext cx="2952000" cy="1548000"/>
          </a:xfrm>
          <a:prstGeom prst="line">
            <a:avLst/>
          </a:prstGeom>
          <a:solidFill>
            <a:schemeClr val="accent1"/>
          </a:solidFill>
          <a:ln w="127000" cap="flat" cmpd="sng" algn="ctr">
            <a:solidFill>
              <a:srgbClr val="FF0000"/>
            </a:solidFill>
            <a:prstDash val="solid"/>
            <a:round/>
            <a:headEnd type="none" w="med" len="med"/>
            <a:tailEnd type="none" w="med" len="med"/>
          </a:ln>
          <a:effectLst/>
        </p:spPr>
      </p:cxnSp>
      <p:graphicFrame>
        <p:nvGraphicFramePr>
          <p:cNvPr id="62" name="Object 44"/>
          <p:cNvGraphicFramePr>
            <a:graphicFrameLocks noChangeAspect="1"/>
          </p:cNvGraphicFramePr>
          <p:nvPr>
            <p:extLst>
              <p:ext uri="{D42A27DB-BD31-4B8C-83A1-F6EECF244321}">
                <p14:modId xmlns:p14="http://schemas.microsoft.com/office/powerpoint/2010/main" val="1865583322"/>
              </p:ext>
            </p:extLst>
          </p:nvPr>
        </p:nvGraphicFramePr>
        <p:xfrm>
          <a:off x="4235567" y="5813295"/>
          <a:ext cx="716980" cy="702852"/>
        </p:xfrm>
        <a:graphic>
          <a:graphicData uri="http://schemas.openxmlformats.org/presentationml/2006/ole">
            <mc:AlternateContent xmlns:mc="http://schemas.openxmlformats.org/markup-compatibility/2006">
              <mc:Choice xmlns:v="urn:schemas-microsoft-com:vml" Requires="v">
                <p:oleObj spid="_x0000_s9252" name="Visio" r:id="rId5" imgW="966788" imgH="947618" progId="Visio.Drawing.11">
                  <p:embed/>
                </p:oleObj>
              </mc:Choice>
              <mc:Fallback>
                <p:oleObj name="Visio" r:id="rId5" imgW="966788" imgH="947618" progId="Visio.Drawing.11">
                  <p:embed/>
                  <p:pic>
                    <p:nvPicPr>
                      <p:cNvPr id="62" name="Object 4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35567" y="5813295"/>
                        <a:ext cx="716980" cy="702852"/>
                      </a:xfrm>
                      <a:prstGeom prst="rect">
                        <a:avLst/>
                      </a:prstGeom>
                      <a:noFill/>
                      <a:ln>
                        <a:noFill/>
                      </a:ln>
                      <a:effectLst/>
                    </p:spPr>
                  </p:pic>
                </p:oleObj>
              </mc:Fallback>
            </mc:AlternateContent>
          </a:graphicData>
        </a:graphic>
      </p:graphicFrame>
      <p:graphicFrame>
        <p:nvGraphicFramePr>
          <p:cNvPr id="63" name="Object 14"/>
          <p:cNvGraphicFramePr>
            <a:graphicFrameLocks noChangeAspect="1"/>
          </p:cNvGraphicFramePr>
          <p:nvPr>
            <p:extLst>
              <p:ext uri="{D42A27DB-BD31-4B8C-83A1-F6EECF244321}">
                <p14:modId xmlns:p14="http://schemas.microsoft.com/office/powerpoint/2010/main" val="671898207"/>
              </p:ext>
            </p:extLst>
          </p:nvPr>
        </p:nvGraphicFramePr>
        <p:xfrm>
          <a:off x="4177632" y="5964016"/>
          <a:ext cx="440313" cy="573348"/>
        </p:xfrm>
        <a:graphic>
          <a:graphicData uri="http://schemas.openxmlformats.org/presentationml/2006/ole">
            <mc:AlternateContent xmlns:mc="http://schemas.openxmlformats.org/markup-compatibility/2006">
              <mc:Choice xmlns:v="urn:schemas-microsoft-com:vml" Requires="v">
                <p:oleObj spid="_x0000_s9253" name="Visio" r:id="rId7" imgW="593600" imgH="773900" progId="Visio.Drawing.11">
                  <p:embed/>
                </p:oleObj>
              </mc:Choice>
              <mc:Fallback>
                <p:oleObj name="Visio" r:id="rId7" imgW="593600" imgH="773900" progId="Visio.Drawing.11">
                  <p:embed/>
                  <p:pic>
                    <p:nvPicPr>
                      <p:cNvPr id="63"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77632" y="5964016"/>
                        <a:ext cx="440313" cy="573348"/>
                      </a:xfrm>
                      <a:prstGeom prst="rect">
                        <a:avLst/>
                      </a:prstGeom>
                      <a:noFill/>
                      <a:ln>
                        <a:noFill/>
                      </a:ln>
                      <a:effectLst/>
                    </p:spPr>
                  </p:pic>
                </p:oleObj>
              </mc:Fallback>
            </mc:AlternateContent>
          </a:graphicData>
        </a:graphic>
      </p:graphicFrame>
      <p:sp>
        <p:nvSpPr>
          <p:cNvPr id="64" name="テキスト ボックス 63"/>
          <p:cNvSpPr txBox="1"/>
          <p:nvPr/>
        </p:nvSpPr>
        <p:spPr>
          <a:xfrm>
            <a:off x="3892270" y="6546003"/>
            <a:ext cx="1391245" cy="288147"/>
          </a:xfrm>
          <a:prstGeom prst="rect">
            <a:avLst/>
          </a:prstGeom>
          <a:noFill/>
        </p:spPr>
        <p:txBody>
          <a:bodyPr wrap="square" lIns="36000" tIns="36000" rIns="36000" bIns="36000" rtlCol="0">
            <a:spAutoFit/>
          </a:bodyPr>
          <a:lstStyle/>
          <a:p>
            <a:r>
              <a:rPr kumimoji="1" lang="ja-JP" altLang="en-US" sz="1400" b="0" dirty="0"/>
              <a:t>サービス利用者</a:t>
            </a:r>
          </a:p>
        </p:txBody>
      </p:sp>
      <p:cxnSp>
        <p:nvCxnSpPr>
          <p:cNvPr id="66" name="直線矢印コネクタ 65"/>
          <p:cNvCxnSpPr>
            <a:endCxn id="75" idx="2"/>
          </p:cNvCxnSpPr>
          <p:nvPr/>
        </p:nvCxnSpPr>
        <p:spPr bwMode="auto">
          <a:xfrm flipV="1">
            <a:off x="4952547" y="5308747"/>
            <a:ext cx="682611" cy="718578"/>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cxnSp>
        <p:nvCxnSpPr>
          <p:cNvPr id="67" name="直線矢印コネクタ 66"/>
          <p:cNvCxnSpPr>
            <a:stCxn id="63" idx="1"/>
            <a:endCxn id="65" idx="2"/>
          </p:cNvCxnSpPr>
          <p:nvPr/>
        </p:nvCxnSpPr>
        <p:spPr bwMode="auto">
          <a:xfrm flipH="1" flipV="1">
            <a:off x="3573846" y="5630130"/>
            <a:ext cx="603786" cy="620560"/>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cxnSp>
        <p:nvCxnSpPr>
          <p:cNvPr id="34" name="直線矢印コネクタ 33"/>
          <p:cNvCxnSpPr>
            <a:stCxn id="65" idx="3"/>
            <a:endCxn id="75" idx="1"/>
          </p:cNvCxnSpPr>
          <p:nvPr/>
        </p:nvCxnSpPr>
        <p:spPr bwMode="auto">
          <a:xfrm flipV="1">
            <a:off x="3933846" y="5096550"/>
            <a:ext cx="1384850" cy="173580"/>
          </a:xfrm>
          <a:prstGeom prst="straightConnector1">
            <a:avLst/>
          </a:prstGeom>
          <a:solidFill>
            <a:schemeClr val="accent1"/>
          </a:solidFill>
          <a:ln w="25400" cap="flat" cmpd="sng" algn="ctr">
            <a:solidFill>
              <a:srgbClr val="FF0000"/>
            </a:solidFill>
            <a:prstDash val="solid"/>
            <a:round/>
            <a:headEnd type="none" w="med" len="med"/>
            <a:tailEnd type="triangle"/>
          </a:ln>
          <a:effectLst/>
        </p:spPr>
      </p:cxnSp>
      <p:sp>
        <p:nvSpPr>
          <p:cNvPr id="41" name="テキスト ボックス 40"/>
          <p:cNvSpPr txBox="1"/>
          <p:nvPr/>
        </p:nvSpPr>
        <p:spPr>
          <a:xfrm>
            <a:off x="6170021" y="6162936"/>
            <a:ext cx="765200" cy="349702"/>
          </a:xfrm>
          <a:prstGeom prst="rect">
            <a:avLst/>
          </a:prstGeom>
          <a:noFill/>
        </p:spPr>
        <p:txBody>
          <a:bodyPr wrap="none" lIns="36000" tIns="36000" rIns="36000" bIns="36000" rtlCol="0">
            <a:spAutoFit/>
          </a:bodyPr>
          <a:lstStyle/>
          <a:p>
            <a:r>
              <a:rPr kumimoji="1" lang="ja-JP" altLang="en-US" b="0" dirty="0"/>
              <a:t>待機系</a:t>
            </a:r>
          </a:p>
        </p:txBody>
      </p:sp>
      <p:sp>
        <p:nvSpPr>
          <p:cNvPr id="70" name="テキスト ボックス 69"/>
          <p:cNvSpPr txBox="1"/>
          <p:nvPr/>
        </p:nvSpPr>
        <p:spPr>
          <a:xfrm>
            <a:off x="6720805" y="4917217"/>
            <a:ext cx="418953" cy="349702"/>
          </a:xfrm>
          <a:prstGeom prst="rect">
            <a:avLst/>
          </a:prstGeom>
          <a:noFill/>
        </p:spPr>
        <p:txBody>
          <a:bodyPr wrap="none" lIns="36000" tIns="36000" rIns="36000" bIns="36000" rtlCol="0">
            <a:spAutoFit/>
          </a:bodyPr>
          <a:lstStyle/>
          <a:p>
            <a:pPr algn="ctr"/>
            <a:r>
              <a:rPr lang="ja-JP" altLang="en-US" b="0" dirty="0"/>
              <a:t>・・・</a:t>
            </a:r>
          </a:p>
        </p:txBody>
      </p:sp>
      <p:sp>
        <p:nvSpPr>
          <p:cNvPr id="72" name="Rounded Rectangle 31"/>
          <p:cNvSpPr>
            <a:spLocks noChangeArrowheads="1"/>
          </p:cNvSpPr>
          <p:nvPr/>
        </p:nvSpPr>
        <p:spPr bwMode="auto">
          <a:xfrm>
            <a:off x="7169424" y="4879870"/>
            <a:ext cx="632923" cy="424395"/>
          </a:xfrm>
          <a:prstGeom prst="roundRect">
            <a:avLst>
              <a:gd name="adj" fmla="val 16667"/>
            </a:avLst>
          </a:prstGeom>
          <a:gradFill>
            <a:gsLst>
              <a:gs pos="100000">
                <a:srgbClr val="92D050"/>
              </a:gs>
              <a:gs pos="40000">
                <a:srgbClr val="00B050">
                  <a:lumMod val="90000"/>
                </a:srgbClr>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lIns="0" rIns="0" bIns="46800" anchor="ctr" anchorCtr="0"/>
          <a:lstStyle/>
          <a:p>
            <a:pPr algn="ctr">
              <a:buClr>
                <a:schemeClr val="bg1"/>
              </a:buClr>
              <a:defRPr/>
            </a:pPr>
            <a:r>
              <a:rPr lang="ja-JP" altLang="en-US" sz="1200" dirty="0">
                <a:solidFill>
                  <a:schemeClr val="bg1"/>
                </a:solidFill>
              </a:rPr>
              <a:t>コンテナ</a:t>
            </a:r>
            <a:endParaRPr lang="en-US" sz="1200" b="1" dirty="0">
              <a:solidFill>
                <a:schemeClr val="bg1"/>
              </a:solidFill>
            </a:endParaRPr>
          </a:p>
        </p:txBody>
      </p:sp>
      <p:sp>
        <p:nvSpPr>
          <p:cNvPr id="74" name="Rounded Rectangle 31"/>
          <p:cNvSpPr>
            <a:spLocks noChangeArrowheads="1"/>
          </p:cNvSpPr>
          <p:nvPr/>
        </p:nvSpPr>
        <p:spPr bwMode="auto">
          <a:xfrm>
            <a:off x="6060126" y="4879869"/>
            <a:ext cx="632923" cy="424395"/>
          </a:xfrm>
          <a:prstGeom prst="roundRect">
            <a:avLst>
              <a:gd name="adj" fmla="val 16667"/>
            </a:avLst>
          </a:prstGeom>
          <a:gradFill>
            <a:gsLst>
              <a:gs pos="100000">
                <a:srgbClr val="92D050"/>
              </a:gs>
              <a:gs pos="40000">
                <a:srgbClr val="00B050">
                  <a:lumMod val="90000"/>
                </a:srgbClr>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lIns="0" rIns="0" bIns="46800" anchor="ctr" anchorCtr="0"/>
          <a:lstStyle/>
          <a:p>
            <a:pPr algn="ctr">
              <a:buClr>
                <a:schemeClr val="bg1"/>
              </a:buClr>
              <a:defRPr/>
            </a:pPr>
            <a:r>
              <a:rPr lang="ja-JP" altLang="en-US" sz="1200" dirty="0">
                <a:solidFill>
                  <a:schemeClr val="bg1"/>
                </a:solidFill>
              </a:rPr>
              <a:t>コンテナ</a:t>
            </a:r>
            <a:endParaRPr lang="en-US" sz="1200" b="1" dirty="0">
              <a:solidFill>
                <a:schemeClr val="bg1"/>
              </a:solidFill>
            </a:endParaRPr>
          </a:p>
        </p:txBody>
      </p:sp>
      <p:sp>
        <p:nvSpPr>
          <p:cNvPr id="75" name="Rounded Rectangle 31"/>
          <p:cNvSpPr>
            <a:spLocks noChangeArrowheads="1"/>
          </p:cNvSpPr>
          <p:nvPr/>
        </p:nvSpPr>
        <p:spPr bwMode="auto">
          <a:xfrm>
            <a:off x="5318696" y="4884352"/>
            <a:ext cx="632923" cy="424395"/>
          </a:xfrm>
          <a:prstGeom prst="roundRect">
            <a:avLst>
              <a:gd name="adj" fmla="val 16667"/>
            </a:avLst>
          </a:prstGeom>
          <a:gradFill>
            <a:gsLst>
              <a:gs pos="100000">
                <a:srgbClr val="92D050"/>
              </a:gs>
              <a:gs pos="40000">
                <a:srgbClr val="00B050">
                  <a:lumMod val="90000"/>
                </a:srgbClr>
              </a:gs>
            </a:gsLst>
          </a:gradFill>
          <a:ln w="12700">
            <a:solidFill>
              <a:schemeClr val="accent6"/>
            </a:solidFill>
            <a:headEnd type="none" w="med" len="med"/>
            <a:tailEnd type="none" w="med" len="med"/>
          </a:ln>
          <a:effectLst/>
          <a:scene3d>
            <a:camera prst="orthographicFront"/>
            <a:lightRig rig="threePt" dir="t"/>
          </a:scene3d>
          <a:sp3d>
            <a:bevelT w="31750" h="6350"/>
          </a:sp3d>
        </p:spPr>
        <p:style>
          <a:lnRef idx="1">
            <a:schemeClr val="accent4"/>
          </a:lnRef>
          <a:fillRef idx="3">
            <a:schemeClr val="accent4"/>
          </a:fillRef>
          <a:effectRef idx="2">
            <a:schemeClr val="accent4"/>
          </a:effectRef>
          <a:fontRef idx="minor">
            <a:schemeClr val="lt1"/>
          </a:fontRef>
        </p:style>
        <p:txBody>
          <a:bodyPr lIns="0" rIns="0" bIns="46800" anchor="ctr" anchorCtr="0"/>
          <a:lstStyle/>
          <a:p>
            <a:pPr algn="ctr">
              <a:buClr>
                <a:schemeClr val="bg1"/>
              </a:buClr>
              <a:defRPr/>
            </a:pPr>
            <a:r>
              <a:rPr lang="ja-JP" altLang="en-US" sz="1200" dirty="0">
                <a:solidFill>
                  <a:schemeClr val="bg1"/>
                </a:solidFill>
              </a:rPr>
              <a:t>コンテナ</a:t>
            </a:r>
            <a:endParaRPr lang="en-US" sz="1200" b="1" dirty="0">
              <a:solidFill>
                <a:schemeClr val="bg1"/>
              </a:solidFill>
            </a:endParaRPr>
          </a:p>
        </p:txBody>
      </p:sp>
      <p:sp>
        <p:nvSpPr>
          <p:cNvPr id="30" name="テキスト ボックス 29"/>
          <p:cNvSpPr txBox="1"/>
          <p:nvPr/>
        </p:nvSpPr>
        <p:spPr>
          <a:xfrm>
            <a:off x="4080290" y="4777975"/>
            <a:ext cx="822908" cy="318924"/>
          </a:xfrm>
          <a:prstGeom prst="rect">
            <a:avLst/>
          </a:prstGeom>
          <a:noFill/>
        </p:spPr>
        <p:txBody>
          <a:bodyPr wrap="none" lIns="36000" tIns="36000" rIns="36000" bIns="36000" rtlCol="0">
            <a:spAutoFit/>
          </a:bodyPr>
          <a:lstStyle/>
          <a:p>
            <a:r>
              <a:rPr kumimoji="1" lang="ja-JP" altLang="en-US" sz="1600" b="0" dirty="0">
                <a:solidFill>
                  <a:srgbClr val="FF0000"/>
                </a:solidFill>
              </a:rPr>
              <a:t>切り替え</a:t>
            </a:r>
          </a:p>
        </p:txBody>
      </p:sp>
    </p:spTree>
    <p:extLst>
      <p:ext uri="{BB962C8B-B14F-4D97-AF65-F5344CB8AC3E}">
        <p14:creationId xmlns:p14="http://schemas.microsoft.com/office/powerpoint/2010/main" val="1273509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6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75"/>
                                        </p:tgtEl>
                                        <p:attrNameLst>
                                          <p:attrName>style.visibility</p:attrName>
                                        </p:attrNameLst>
                                      </p:cBhvr>
                                      <p:to>
                                        <p:strVal val="visible"/>
                                      </p:to>
                                    </p:set>
                                    <p:animEffect transition="in" filter="wipe(down)">
                                      <p:cBhvr>
                                        <p:cTn id="19" dur="800"/>
                                        <p:tgtEl>
                                          <p:spTgt spid="75"/>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74"/>
                                        </p:tgtEl>
                                        <p:attrNameLst>
                                          <p:attrName>style.visibility</p:attrName>
                                        </p:attrNameLst>
                                      </p:cBhvr>
                                      <p:to>
                                        <p:strVal val="visible"/>
                                      </p:to>
                                    </p:set>
                                    <p:animEffect transition="in" filter="wipe(down)">
                                      <p:cBhvr>
                                        <p:cTn id="22" dur="800"/>
                                        <p:tgtEl>
                                          <p:spTgt spid="74"/>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wipe(down)">
                                      <p:cBhvr>
                                        <p:cTn id="25" dur="800"/>
                                        <p:tgtEl>
                                          <p:spTgt spid="7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70"/>
                                        </p:tgtEl>
                                        <p:attrNameLst>
                                          <p:attrName>style.visibility</p:attrName>
                                        </p:attrNameLst>
                                      </p:cBhvr>
                                      <p:to>
                                        <p:strVal val="visible"/>
                                      </p:to>
                                    </p:set>
                                    <p:animEffect transition="in" filter="wipe(down)">
                                      <p:cBhvr>
                                        <p:cTn id="28" dur="800"/>
                                        <p:tgtEl>
                                          <p:spTgt spid="70"/>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70" grpId="0"/>
      <p:bldP spid="72" grpId="0" animBg="1"/>
      <p:bldP spid="74" grpId="0" animBg="1"/>
      <p:bldP spid="75" grpId="0" animBg="1"/>
      <p:bldP spid="30" grpId="0"/>
    </p:bldLst>
  </p:timing>
</p:sld>
</file>

<file path=ppt/theme/theme1.xml><?xml version="1.0" encoding="utf-8"?>
<a:theme xmlns:a="http://schemas.openxmlformats.org/drawingml/2006/main" name="スライドテーマ">
  <a:themeElements>
    <a:clrScheme name="style-hc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yle-hcu">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36000" tIns="36000" rIns="36000" bIns="360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dirty="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1" i="0" u="none" strike="noStrike" cap="none" normalizeH="0" baseline="0" smtClean="0">
            <a:ln>
              <a:noFill/>
            </a:ln>
            <a:solidFill>
              <a:schemeClr val="tx1"/>
            </a:solidFill>
            <a:effectLst/>
            <a:latin typeface="Arial" charset="0"/>
            <a:ea typeface="ＭＳ Ｐゴシック" pitchFamily="50" charset="-128"/>
          </a:defRPr>
        </a:defPPr>
      </a:lstStyle>
    </a:lnDef>
    <a:txDef>
      <a:spPr>
        <a:noFill/>
      </a:spPr>
      <a:bodyPr wrap="square" lIns="36000" tIns="36000" rIns="36000" bIns="36000" rtlCol="0">
        <a:spAutoFit/>
      </a:bodyPr>
      <a:lstStyle>
        <a:defPPr>
          <a:defRPr kumimoji="1" b="0" dirty="0" smtClean="0"/>
        </a:defPPr>
      </a:lstStyle>
    </a:txDef>
  </a:objectDefaults>
  <a:extraClrSchemeLst>
    <a:extraClrScheme>
      <a:clrScheme name="style-hcu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yle-hcu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yle-hcu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yle-hcu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yle-hcu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yle-hcu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yle-hcu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yle-hcu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yle-hcu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yle-hcu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yle-hcu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yle-hcu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スライドテーマ" id="{7D8EFBB7-A0B7-493D-98C0-93673887DA57}" vid="{2020DC06-0FE0-4A75-9A58-262D84CD2D48}"/>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九州工業大学版</Template>
  <TotalTime>74975</TotalTime>
  <Words>1357</Words>
  <Application>Microsoft Macintosh PowerPoint</Application>
  <PresentationFormat>画面に合わせる (4:3)</PresentationFormat>
  <Paragraphs>348</Paragraphs>
  <Slides>17</Slides>
  <Notes>17</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26" baseType="lpstr">
      <vt:lpstr>ＭＳ Ｐゴシック</vt:lpstr>
      <vt:lpstr>ＭＳ Ｐ明朝</vt:lpstr>
      <vt:lpstr>ＭＳ 明朝</vt:lpstr>
      <vt:lpstr>Arial</vt:lpstr>
      <vt:lpstr>Century</vt:lpstr>
      <vt:lpstr>Times New Roman</vt:lpstr>
      <vt:lpstr>Wingdings</vt:lpstr>
      <vt:lpstr>スライドテーマ</vt:lpstr>
      <vt:lpstr>Visio</vt:lpstr>
      <vt:lpstr>クラウドにおけるVM内コンテナを用いた 自動障害復旧システムの開発</vt:lpstr>
      <vt:lpstr>クラウドの障害</vt:lpstr>
      <vt:lpstr>クラウドにおける障害対策</vt:lpstr>
      <vt:lpstr>障害対策：ウォームスタンバイ</vt:lpstr>
      <vt:lpstr>障害対策：コールドスタンバイ</vt:lpstr>
      <vt:lpstr>提案：VCRecovery</vt:lpstr>
      <vt:lpstr>コンテナとは</vt:lpstr>
      <vt:lpstr>低コストのウォームスタンバイ</vt:lpstr>
      <vt:lpstr>高速なコールドスタンバイ</vt:lpstr>
      <vt:lpstr>負荷上昇への対応</vt:lpstr>
      <vt:lpstr>VM とコンテナ間でのディスクの同期</vt:lpstr>
      <vt:lpstr>実験</vt:lpstr>
      <vt:lpstr>復旧時間・コスト</vt:lpstr>
      <vt:lpstr>VMとコンテナ間の同期性能</vt:lpstr>
      <vt:lpstr>VM内コンテナの実行性能</vt:lpstr>
      <vt:lpstr>関連研究</vt:lpstr>
      <vt:lpstr>まとめ</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Tomonori</dc:creator>
  <cp:lastModifiedBy>Microsoft Office User</cp:lastModifiedBy>
  <cp:revision>1863</cp:revision>
  <cp:lastPrinted>2017-01-04T03:55:38Z</cp:lastPrinted>
  <dcterms:created xsi:type="dcterms:W3CDTF">2013-08-02T08:37:21Z</dcterms:created>
  <dcterms:modified xsi:type="dcterms:W3CDTF">2019-02-24T00:31:30Z</dcterms:modified>
</cp:coreProperties>
</file>