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3" r:id="rId13"/>
    <p:sldId id="276" r:id="rId14"/>
    <p:sldId id="277" r:id="rId15"/>
    <p:sldId id="288" r:id="rId16"/>
    <p:sldId id="279" r:id="rId17"/>
    <p:sldId id="280" r:id="rId18"/>
    <p:sldId id="281" r:id="rId19"/>
    <p:sldId id="270" r:id="rId20"/>
    <p:sldId id="274" r:id="rId21"/>
    <p:sldId id="258" r:id="rId22"/>
    <p:sldId id="267" r:id="rId23"/>
    <p:sldId id="269" r:id="rId24"/>
    <p:sldId id="271" r:id="rId25"/>
    <p:sldId id="268" r:id="rId26"/>
    <p:sldId id="278" r:id="rId27"/>
    <p:sldId id="275" r:id="rId28"/>
    <p:sldId id="282" r:id="rId29"/>
    <p:sldId id="283" r:id="rId30"/>
    <p:sldId id="285" r:id="rId31"/>
    <p:sldId id="284" r:id="rId3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/>
    <p:restoredTop sz="84753"/>
  </p:normalViewPr>
  <p:slideViewPr>
    <p:cSldViewPr snapToGrid="0" snapToObjects="1">
      <p:cViewPr varScale="1">
        <p:scale>
          <a:sx n="106" d="100"/>
          <a:sy n="106" d="100"/>
        </p:scale>
        <p:origin x="1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E447C-FE05-A64B-9376-567B951D0CBC}" type="datetimeFigureOut">
              <a:t>2019/2/13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77B0C-0F67-3846-B8AA-DD3645BEC321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0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77B0C-0F67-3846-B8AA-DD3645BEC321}" type="slidenum"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449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10</a:t>
            </a:r>
            <a:r>
              <a:rPr kumimoji="1" lang="ja-JP" altLang="en-US"/>
              <a:t>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790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14</a:t>
            </a:r>
            <a:r>
              <a:rPr kumimoji="1" lang="ja-JP" altLang="en-US"/>
              <a:t>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746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近年、</a:t>
            </a:r>
            <a:r>
              <a:rPr kumimoji="1" lang="en-US" altLang="ja-JP" dirty="0"/>
              <a:t>Amazon Web Service(AWS)</a:t>
            </a:r>
            <a:r>
              <a:rPr kumimoji="1" lang="ja-JP" altLang="en-US"/>
              <a:t>や</a:t>
            </a:r>
            <a:r>
              <a:rPr kumimoji="1" lang="en-US" altLang="ja-JP" dirty="0"/>
              <a:t>Microsoft Azure</a:t>
            </a:r>
            <a:r>
              <a:rPr kumimoji="1" lang="ja-JP" altLang="en-US"/>
              <a:t>などをはじめとするサービスが普及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89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クラウド上で展開するサービスの多くは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43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38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152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ja-JP" altLang="en-US"/>
              <a:t>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77B0C-0F67-3846-B8AA-DD3645BEC321}" type="slidenum"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353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CPU</a:t>
            </a:r>
            <a:r>
              <a:rPr kumimoji="1" lang="ja-JP" altLang="en-US"/>
              <a:t>、メモリ、ディスク、ネットワークなどのプロセス、リソースをまとめたもの</a:t>
            </a:r>
            <a:endParaRPr kumimoji="1" lang="en-US" altLang="ja-JP" dirty="0"/>
          </a:p>
          <a:p>
            <a:r>
              <a:rPr kumimoji="1" lang="ja-JP" altLang="en-US"/>
              <a:t>またサービスの実行に必要なライブラリなどもまとめてある</a:t>
            </a:r>
            <a:endParaRPr kumimoji="1" lang="en-US" altLang="ja-JP" dirty="0"/>
          </a:p>
          <a:p>
            <a:r>
              <a:rPr kumimoji="1" lang="en-US" altLang="ja-JP" dirty="0"/>
              <a:t>OS</a:t>
            </a:r>
            <a:r>
              <a:rPr kumimoji="1" lang="ja-JP" altLang="en-US"/>
              <a:t>を監視することでサービスのリソース使用状況が監視できる</a:t>
            </a:r>
            <a:endParaRPr kumimoji="1" lang="en-US" altLang="ja-JP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設定ファイルと依存関係とともにコードをパッケージ化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276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イントロスペクションという技術</a:t>
            </a:r>
            <a:endParaRPr kumimoji="1" lang="en-US" altLang="ja-JP" dirty="0"/>
          </a:p>
          <a:p>
            <a:r>
              <a:rPr kumimoji="1" lang="en-US" altLang="ja-JP" dirty="0"/>
              <a:t>OS</a:t>
            </a:r>
            <a:r>
              <a:rPr kumimoji="1" lang="ja-JP" altLang="en-US"/>
              <a:t>のヘッダファイルを用いて解析プログラムを作成</a:t>
            </a:r>
            <a:endParaRPr kumimoji="1" lang="en-US" altLang="ja-JP" dirty="0"/>
          </a:p>
          <a:p>
            <a:r>
              <a:rPr kumimoji="1" lang="en-US" altLang="ja-JP" dirty="0"/>
              <a:t>LLView</a:t>
            </a:r>
            <a:r>
              <a:rPr kumimoji="1" lang="ja-JP" altLang="en-US"/>
              <a:t>を用いて</a:t>
            </a:r>
            <a:r>
              <a:rPr kumimoji="1" lang="en-US" altLang="ja-JP" dirty="0"/>
              <a:t>LLVM</a:t>
            </a:r>
            <a:r>
              <a:rPr kumimoji="1" lang="ja-JP" altLang="en-US"/>
              <a:t>コンパイラで生成された中間表現を変換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908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重複が許されない</a:t>
            </a:r>
            <a:r>
              <a:rPr kumimoji="1" lang="en-US" altLang="ja-JP" dirty="0"/>
              <a:t> -&gt; UUID</a:t>
            </a:r>
            <a:r>
              <a:rPr kumimoji="1" lang="ja-JP" altLang="en-US"/>
              <a:t>、</a:t>
            </a:r>
            <a:r>
              <a:rPr kumimoji="1" lang="en-US" altLang="ja-JP" dirty="0"/>
              <a:t>MAC</a:t>
            </a:r>
            <a:r>
              <a:rPr kumimoji="1" lang="ja-JP" altLang="en-US"/>
              <a:t>アドレス、</a:t>
            </a:r>
            <a:r>
              <a:rPr kumimoji="1" lang="en-US" altLang="ja-JP" dirty="0"/>
              <a:t>VM</a:t>
            </a:r>
            <a:r>
              <a:rPr kumimoji="1" lang="ja-JP" altLang="en-US"/>
              <a:t>名　必要に応じて変更</a:t>
            </a:r>
            <a:r>
              <a:rPr kumimoji="1" lang="en-US" altLang="ja-JP" dirty="0"/>
              <a:t> -&gt; CPU</a:t>
            </a:r>
            <a:r>
              <a:rPr kumimoji="1" lang="ja-JP" altLang="en-US"/>
              <a:t>、メモリ</a:t>
            </a:r>
            <a:endParaRPr kumimoji="1" lang="en-US" altLang="ja-JP" dirty="0"/>
          </a:p>
          <a:p>
            <a:r>
              <a:rPr kumimoji="1" lang="ja-JP" altLang="en-US"/>
              <a:t>仮想ディスクに対するイントロスペクションを用いて</a:t>
            </a:r>
            <a:r>
              <a:rPr kumimoji="1" lang="en-US" altLang="ja-JP" dirty="0"/>
              <a:t>FS</a:t>
            </a:r>
            <a:r>
              <a:rPr kumimoji="1" lang="ja-JP" altLang="en-US"/>
              <a:t>にアクセス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77B0C-0F67-3846-B8AA-DD3645BEC321}" type="slidenum">
              <a:rPr lang="en-US" altLang="ja-JP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31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197203"/>
            <a:ext cx="7886700" cy="2312759"/>
          </a:xfrm>
        </p:spPr>
        <p:txBody>
          <a:bodyPr anchor="ctr" anchorCtr="0">
            <a:normAutofit/>
          </a:bodyPr>
          <a:lstStyle>
            <a:lvl1pPr algn="ctr">
              <a:defRPr sz="4400"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251488"/>
            <a:ext cx="7886700" cy="139516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Meiryo" charset="-128"/>
                <a:ea typeface="Meiryo" charset="-128"/>
                <a:cs typeface="Meiryo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C5FF-78BA-8249-B227-63A2069E8DF4}" type="datetime1">
              <a:t>2019/2/13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77FE-B30B-7A40-8C1E-CF218EDD96C9}" type="datetime1">
              <a:t>2019/2/13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F536-2274-A242-AB62-B530CDAC64FD}" type="datetime1">
              <a:t>2019/2/13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3953"/>
            <a:ext cx="7886700" cy="820130"/>
          </a:xfrm>
        </p:spPr>
        <p:txBody>
          <a:bodyPr anchor="b" anchorCtr="0">
            <a:normAutofit/>
          </a:bodyPr>
          <a:lstStyle>
            <a:lvl1pPr>
              <a:defRPr sz="3600"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6887"/>
            <a:ext cx="7886700" cy="4810076"/>
          </a:xfrm>
        </p:spPr>
        <p:txBody>
          <a:bodyPr>
            <a:normAutofit/>
          </a:bodyPr>
          <a:lstStyle>
            <a:lvl1pPr marL="171450" indent="-171450">
              <a:buFont typeface="Arial" charset="0"/>
              <a:buChar char="•"/>
              <a:defRPr sz="2800">
                <a:latin typeface="Meiryo" charset="-128"/>
                <a:ea typeface="Meiryo" charset="-128"/>
                <a:cs typeface="Meiryo" charset="-128"/>
              </a:defRPr>
            </a:lvl1pPr>
            <a:lvl2pPr marL="514350" indent="-171450">
              <a:buFont typeface="Arial" charset="0"/>
              <a:buChar char="•"/>
              <a:defRPr sz="2400">
                <a:latin typeface="Meiryo" charset="-128"/>
                <a:ea typeface="Meiryo" charset="-128"/>
                <a:cs typeface="Meiryo" charset="-128"/>
              </a:defRPr>
            </a:lvl2pPr>
            <a:lvl3pPr>
              <a:defRPr sz="2200">
                <a:latin typeface="Meiryo" charset="-128"/>
                <a:ea typeface="Meiryo" charset="-128"/>
                <a:cs typeface="Meiryo" charset="-128"/>
              </a:defRPr>
            </a:lvl3pPr>
            <a:lvl4pPr>
              <a:defRPr sz="2000">
                <a:latin typeface="Meiryo" charset="-128"/>
                <a:ea typeface="Meiryo" charset="-128"/>
                <a:cs typeface="Meiryo" charset="-128"/>
              </a:defRPr>
            </a:lvl4pPr>
            <a:lvl5pPr>
              <a:defRPr sz="1600">
                <a:latin typeface="Meiryo" charset="-128"/>
                <a:ea typeface="Meiryo" charset="-128"/>
                <a:cs typeface="Meiryo" charset="-128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FBB6-BBB8-2F43-B1A3-5744262CCC55}" type="datetime1">
              <a:t>2019/2/13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0437" y="6356351"/>
            <a:ext cx="20574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fld id="{FE02F3D9-0521-4A47-9D12-DE3BEAC0D8F1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C7BB-AA5C-0B43-8645-CD52D7D4B5B8}" type="datetime1">
              <a:t>2019/2/13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C689-D9A0-CA44-A70D-8F002BDC4940}" type="datetime1">
              <a:t>2019/2/13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C183-8222-6246-B7A8-B834EC1DCDD8}" type="datetime1">
              <a:t>2019/2/13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AA99-BC69-6D43-B669-9803C4007210}" type="datetime1">
              <a:t>2019/2/13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8696-C207-114A-86F3-EB70150496C5}" type="datetime1">
              <a:t>2019/2/13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901D-469A-EF48-80AE-6D49AA62B62C}" type="datetime1">
              <a:t>2019/2/13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168F-5D61-8D4B-A60E-FB389B3A2BF3}" type="datetime1">
              <a:t>2019/2/13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87423-D344-2F49-8C2B-ADF13C3135EB}" type="datetime1">
              <a:t>2019/2/13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2F3D9-0521-4A47-9D12-DE3BEAC0D8F1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15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.e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.e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" altLang="ja-JP" sz="4200" dirty="0"/>
              <a:t>VM</a:t>
            </a:r>
            <a:r>
              <a:rPr lang="ja-JP" altLang="en-US" sz="4200"/>
              <a:t>内コンテナを用いた</a:t>
            </a:r>
            <a:br>
              <a:rPr lang="en-US" altLang="ja-JP" sz="4200" dirty="0"/>
            </a:br>
            <a:r>
              <a:rPr lang="ja-JP" altLang="en-US" sz="4200"/>
              <a:t>きめ細かいオートスケール機構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251488"/>
            <a:ext cx="7886700" cy="1798438"/>
          </a:xfrm>
        </p:spPr>
        <p:txBody>
          <a:bodyPr>
            <a:normAutofit/>
          </a:bodyPr>
          <a:lstStyle/>
          <a:p>
            <a:pPr algn="l"/>
            <a:r>
              <a:rPr lang="ja-JP" altLang="en-US" sz="2400"/>
              <a:t>九州工業大学大学院</a:t>
            </a:r>
            <a:endParaRPr lang="en-US" altLang="ja-JP" sz="2400" strike="sngStrike" dirty="0">
              <a:solidFill>
                <a:srgbClr val="FF0000"/>
              </a:solidFill>
            </a:endParaRPr>
          </a:p>
          <a:p>
            <a:pPr algn="l"/>
            <a:r>
              <a:rPr lang="ja-JP" altLang="en-US" sz="2400"/>
              <a:t>情報工学府</a:t>
            </a:r>
            <a:r>
              <a:rPr lang="en-US" altLang="ja-JP" sz="2400" dirty="0"/>
              <a:t> </a:t>
            </a:r>
            <a:r>
              <a:rPr lang="ja-JP" altLang="en-US" sz="2400"/>
              <a:t>情報創成工学専攻</a:t>
            </a:r>
            <a:endParaRPr lang="en-US" altLang="ja-JP" sz="2400" dirty="0"/>
          </a:p>
          <a:p>
            <a:pPr algn="l"/>
            <a:r>
              <a:rPr lang="ja-JP" altLang="en-US" sz="2400"/>
              <a:t>光来研究室</a:t>
            </a:r>
            <a:r>
              <a:rPr lang="en-US" altLang="ja-JP" sz="2400" dirty="0"/>
              <a:t> </a:t>
            </a:r>
            <a:r>
              <a:rPr lang="ja-JP" altLang="en-US" sz="2400"/>
              <a:t>修士</a:t>
            </a:r>
            <a:r>
              <a:rPr lang="en-US" altLang="ja-JP" sz="2400" dirty="0"/>
              <a:t>2</a:t>
            </a:r>
            <a:r>
              <a:rPr lang="ja-JP" altLang="en-US" sz="2400"/>
              <a:t>年</a:t>
            </a:r>
            <a:br>
              <a:rPr lang="en-US" altLang="ja-JP" sz="2400" dirty="0"/>
            </a:br>
            <a:r>
              <a:rPr lang="ja-JP" altLang="en-US" sz="2400"/>
              <a:t>植木</a:t>
            </a:r>
            <a:r>
              <a:rPr lang="en-US" altLang="ja-JP" sz="2400" dirty="0"/>
              <a:t> </a:t>
            </a:r>
            <a:r>
              <a:rPr lang="ja-JP" altLang="en-US" sz="2400"/>
              <a:t>康平</a:t>
            </a:r>
          </a:p>
        </p:txBody>
      </p:sp>
    </p:spTree>
    <p:extLst>
      <p:ext uri="{BB962C8B-B14F-4D97-AF65-F5344CB8AC3E}">
        <p14:creationId xmlns:p14="http://schemas.microsoft.com/office/powerpoint/2010/main" val="70633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Ciel</a:t>
            </a:r>
            <a:r>
              <a:rPr lang="ja-JP" altLang="en-US" dirty="0"/>
              <a:t>におけるオートスケール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オートスケーラが</a:t>
            </a:r>
            <a:r>
              <a:rPr lang="en-US" altLang="ja-JP" dirty="0"/>
              <a:t>VM</a:t>
            </a:r>
            <a:r>
              <a:rPr lang="ja-JP" altLang="en-US"/>
              <a:t>内の各サービスのリソース使用量を監視してスケールアウト</a:t>
            </a:r>
          </a:p>
          <a:p>
            <a:pPr lvl="1"/>
            <a:r>
              <a:rPr lang="ja-JP" altLang="en-US"/>
              <a:t>負荷の高いコンテナがあれば、そのコンテナを動作させるのに必要十分な</a:t>
            </a:r>
            <a:r>
              <a:rPr lang="en-US" altLang="ja-JP" dirty="0"/>
              <a:t>VM</a:t>
            </a:r>
            <a:r>
              <a:rPr lang="ja-JP" altLang="en-US"/>
              <a:t>を起動</a:t>
            </a:r>
          </a:p>
          <a:p>
            <a:pPr lvl="2"/>
            <a:r>
              <a:rPr lang="ja-JP" altLang="en-US"/>
              <a:t>それ以外のコンテナは起動しない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にかかるコストを削減し、スケールアウトを迅速に完了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10</a:t>
            </a:fld>
            <a:endParaRPr lang="ja-JP" altLang="en-US"/>
          </a:p>
        </p:txBody>
      </p:sp>
      <p:sp>
        <p:nvSpPr>
          <p:cNvPr id="6" name="正方形/長方形 30">
            <a:extLst>
              <a:ext uri="{FF2B5EF4-FFF2-40B4-BE49-F238E27FC236}">
                <a16:creationId xmlns:a16="http://schemas.microsoft.com/office/drawing/2014/main" id="{940D962B-0AB4-3D42-91F6-B800D0DEE0A2}"/>
              </a:ext>
            </a:extLst>
          </p:cNvPr>
          <p:cNvSpPr/>
          <p:nvPr/>
        </p:nvSpPr>
        <p:spPr>
          <a:xfrm>
            <a:off x="2990588" y="3977116"/>
            <a:ext cx="3388802" cy="365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オートスケーラ</a:t>
            </a:r>
          </a:p>
        </p:txBody>
      </p:sp>
      <p:grpSp>
        <p:nvGrpSpPr>
          <p:cNvPr id="7" name="図形グループ 3">
            <a:extLst>
              <a:ext uri="{FF2B5EF4-FFF2-40B4-BE49-F238E27FC236}">
                <a16:creationId xmlns:a16="http://schemas.microsoft.com/office/drawing/2014/main" id="{6C7BDF58-71D8-7844-A3D6-7CF69ED9D5B8}"/>
              </a:ext>
            </a:extLst>
          </p:cNvPr>
          <p:cNvGrpSpPr/>
          <p:nvPr/>
        </p:nvGrpSpPr>
        <p:grpSpPr>
          <a:xfrm>
            <a:off x="5698313" y="4586379"/>
            <a:ext cx="2928823" cy="977217"/>
            <a:chOff x="5866658" y="5247024"/>
            <a:chExt cx="2946400" cy="1166297"/>
          </a:xfrm>
        </p:grpSpPr>
        <p:sp>
          <p:nvSpPr>
            <p:cNvPr id="8" name="角丸四角形 75">
              <a:extLst>
                <a:ext uri="{FF2B5EF4-FFF2-40B4-BE49-F238E27FC236}">
                  <a16:creationId xmlns:a16="http://schemas.microsoft.com/office/drawing/2014/main" id="{BEC65A12-1E5C-844D-B59D-C84D133BC746}"/>
                </a:ext>
              </a:extLst>
            </p:cNvPr>
            <p:cNvSpPr/>
            <p:nvPr/>
          </p:nvSpPr>
          <p:spPr>
            <a:xfrm>
              <a:off x="5866658" y="5247024"/>
              <a:ext cx="2946400" cy="116629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正方形/長方形 77">
              <a:extLst>
                <a:ext uri="{FF2B5EF4-FFF2-40B4-BE49-F238E27FC236}">
                  <a16:creationId xmlns:a16="http://schemas.microsoft.com/office/drawing/2014/main" id="{4DFDAB09-42F3-864E-B812-15B0B00FBDDA}"/>
                </a:ext>
              </a:extLst>
            </p:cNvPr>
            <p:cNvSpPr/>
            <p:nvPr/>
          </p:nvSpPr>
          <p:spPr>
            <a:xfrm>
              <a:off x="6060424" y="5647134"/>
              <a:ext cx="2558868" cy="5220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A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9" name="テキスト ボックス 76">
              <a:extLst>
                <a:ext uri="{FF2B5EF4-FFF2-40B4-BE49-F238E27FC236}">
                  <a16:creationId xmlns:a16="http://schemas.microsoft.com/office/drawing/2014/main" id="{E0DB7CD5-9B0F-9646-ABF7-E4F4B23C14C0}"/>
                </a:ext>
              </a:extLst>
            </p:cNvPr>
            <p:cNvSpPr txBox="1"/>
            <p:nvPr/>
          </p:nvSpPr>
          <p:spPr>
            <a:xfrm>
              <a:off x="6040829" y="5247024"/>
              <a:ext cx="927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Meiryo" charset="-128"/>
                  <a:ea typeface="Meiryo" charset="-128"/>
                  <a:cs typeface="Meiryo" charset="-128"/>
                </a:rPr>
                <a:t>VM 2</a:t>
              </a:r>
              <a:endParaRPr lang="ja-JP" altLang="en-US" sz="2000"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1" name="テキスト ボックス 33">
            <a:extLst>
              <a:ext uri="{FF2B5EF4-FFF2-40B4-BE49-F238E27FC236}">
                <a16:creationId xmlns:a16="http://schemas.microsoft.com/office/drawing/2014/main" id="{7030811F-39FE-D443-95A3-063BF8B2DDB7}"/>
              </a:ext>
            </a:extLst>
          </p:cNvPr>
          <p:cNvSpPr txBox="1"/>
          <p:nvPr/>
        </p:nvSpPr>
        <p:spPr>
          <a:xfrm>
            <a:off x="5815969" y="4214485"/>
            <a:ext cx="2670024" cy="33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Meiryo" charset="-128"/>
                <a:ea typeface="Meiryo" charset="-128"/>
                <a:cs typeface="Meiryo" charset="-128"/>
              </a:rPr>
              <a:t>VM</a:t>
            </a:r>
            <a:r>
              <a:rPr lang="ja-JP" altLang="en-US" sz="2000" dirty="0">
                <a:latin typeface="Meiryo" charset="-128"/>
                <a:ea typeface="Meiryo" charset="-128"/>
                <a:cs typeface="Meiryo" charset="-128"/>
              </a:rPr>
              <a:t>、コンテナの起動</a:t>
            </a:r>
          </a:p>
        </p:txBody>
      </p:sp>
      <p:sp>
        <p:nvSpPr>
          <p:cNvPr id="12" name="角丸四角形 35">
            <a:extLst>
              <a:ext uri="{FF2B5EF4-FFF2-40B4-BE49-F238E27FC236}">
                <a16:creationId xmlns:a16="http://schemas.microsoft.com/office/drawing/2014/main" id="{263034A5-859C-F347-AC28-91FB92897DDD}"/>
              </a:ext>
            </a:extLst>
          </p:cNvPr>
          <p:cNvSpPr/>
          <p:nvPr/>
        </p:nvSpPr>
        <p:spPr>
          <a:xfrm>
            <a:off x="604574" y="4472990"/>
            <a:ext cx="3197067" cy="143948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テキスト ボックス 37">
            <a:extLst>
              <a:ext uri="{FF2B5EF4-FFF2-40B4-BE49-F238E27FC236}">
                <a16:creationId xmlns:a16="http://schemas.microsoft.com/office/drawing/2014/main" id="{4A594594-DD72-DC41-BA78-17D13E9F57D2}"/>
              </a:ext>
            </a:extLst>
          </p:cNvPr>
          <p:cNvSpPr txBox="1"/>
          <p:nvPr/>
        </p:nvSpPr>
        <p:spPr>
          <a:xfrm>
            <a:off x="793562" y="4472990"/>
            <a:ext cx="1005977" cy="33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Meiryo" charset="-128"/>
                <a:ea typeface="Meiryo" charset="-128"/>
                <a:cs typeface="Meiryo" charset="-128"/>
              </a:rPr>
              <a:t>VM 1</a:t>
            </a:r>
            <a:endParaRPr lang="ja-JP" altLang="en-US" sz="200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" name="正方形/長方形 38">
            <a:extLst>
              <a:ext uri="{FF2B5EF4-FFF2-40B4-BE49-F238E27FC236}">
                <a16:creationId xmlns:a16="http://schemas.microsoft.com/office/drawing/2014/main" id="{3774C08F-2E9E-2245-9CC8-C090C798FC24}"/>
              </a:ext>
            </a:extLst>
          </p:cNvPr>
          <p:cNvSpPr/>
          <p:nvPr/>
        </p:nvSpPr>
        <p:spPr>
          <a:xfrm>
            <a:off x="814823" y="5367636"/>
            <a:ext cx="1337886" cy="4373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コンテナ</a:t>
            </a:r>
            <a:r>
              <a:rPr lang="en-US" altLang="ja-JP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 B</a:t>
            </a:r>
            <a:endParaRPr lang="ja-JP" altLang="en-US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正方形/長方形 40">
            <a:extLst>
              <a:ext uri="{FF2B5EF4-FFF2-40B4-BE49-F238E27FC236}">
                <a16:creationId xmlns:a16="http://schemas.microsoft.com/office/drawing/2014/main" id="{5B93649A-CD8D-E847-AB6D-6B04BB14C5E6}"/>
              </a:ext>
            </a:extLst>
          </p:cNvPr>
          <p:cNvSpPr/>
          <p:nvPr/>
        </p:nvSpPr>
        <p:spPr>
          <a:xfrm>
            <a:off x="2253503" y="5367636"/>
            <a:ext cx="1337886" cy="4373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コンテナ</a:t>
            </a:r>
            <a:r>
              <a:rPr lang="en-US" altLang="ja-JP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 C</a:t>
            </a:r>
            <a:endParaRPr lang="ja-JP" altLang="en-US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正方形/長方形 41">
            <a:extLst>
              <a:ext uri="{FF2B5EF4-FFF2-40B4-BE49-F238E27FC236}">
                <a16:creationId xmlns:a16="http://schemas.microsoft.com/office/drawing/2014/main" id="{C3119F86-F68C-2743-8F03-1C13887B7B9F}"/>
              </a:ext>
            </a:extLst>
          </p:cNvPr>
          <p:cNvSpPr/>
          <p:nvPr/>
        </p:nvSpPr>
        <p:spPr>
          <a:xfrm>
            <a:off x="1730879" y="4472990"/>
            <a:ext cx="787291" cy="43503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latin typeface="Meiryo" charset="-128"/>
                <a:ea typeface="Meiryo" charset="-128"/>
                <a:cs typeface="Meiryo" charset="-128"/>
              </a:rPr>
              <a:t>監視</a:t>
            </a:r>
          </a:p>
        </p:txBody>
      </p:sp>
      <p:cxnSp>
        <p:nvCxnSpPr>
          <p:cNvPr id="18" name="直線矢印コネクタ 44">
            <a:extLst>
              <a:ext uri="{FF2B5EF4-FFF2-40B4-BE49-F238E27FC236}">
                <a16:creationId xmlns:a16="http://schemas.microsoft.com/office/drawing/2014/main" id="{6356E1FA-79EB-6441-982A-F984351C3F51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flipH="1">
            <a:off x="1483766" y="4342544"/>
            <a:ext cx="3201223" cy="1025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45">
            <a:extLst>
              <a:ext uri="{FF2B5EF4-FFF2-40B4-BE49-F238E27FC236}">
                <a16:creationId xmlns:a16="http://schemas.microsoft.com/office/drawing/2014/main" id="{FE5219A2-4262-5440-A25C-6F8D0AF6960B}"/>
              </a:ext>
            </a:extLst>
          </p:cNvPr>
          <p:cNvCxnSpPr>
            <a:cxnSpLocks/>
            <a:stCxn id="6" idx="2"/>
            <a:endCxn id="21" idx="0"/>
          </p:cNvCxnSpPr>
          <p:nvPr/>
        </p:nvCxnSpPr>
        <p:spPr>
          <a:xfrm flipH="1">
            <a:off x="2203107" y="4342544"/>
            <a:ext cx="2481882" cy="465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54">
            <a:extLst>
              <a:ext uri="{FF2B5EF4-FFF2-40B4-BE49-F238E27FC236}">
                <a16:creationId xmlns:a16="http://schemas.microsoft.com/office/drawing/2014/main" id="{FCD5B0C7-0AEC-5B40-81E5-F29475AC03E6}"/>
              </a:ext>
            </a:extLst>
          </p:cNvPr>
          <p:cNvGrpSpPr/>
          <p:nvPr/>
        </p:nvGrpSpPr>
        <p:grpSpPr>
          <a:xfrm>
            <a:off x="3771658" y="6093414"/>
            <a:ext cx="4473523" cy="736628"/>
            <a:chOff x="1120631" y="5602310"/>
            <a:chExt cx="6867520" cy="1255690"/>
          </a:xfrm>
        </p:grpSpPr>
        <p:grpSp>
          <p:nvGrpSpPr>
            <p:cNvPr id="25" name="グループ化 62">
              <a:extLst>
                <a:ext uri="{FF2B5EF4-FFF2-40B4-BE49-F238E27FC236}">
                  <a16:creationId xmlns:a16="http://schemas.microsoft.com/office/drawing/2014/main" id="{69A54831-2422-DD4C-B5CC-587666E0637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20631" y="5602310"/>
              <a:ext cx="1343866" cy="1255690"/>
              <a:chOff x="7040199" y="4386152"/>
              <a:chExt cx="1219254" cy="1139254"/>
            </a:xfrm>
          </p:grpSpPr>
          <p:pic>
            <p:nvPicPr>
              <p:cNvPr id="35" name="図 73">
                <a:extLst>
                  <a:ext uri="{FF2B5EF4-FFF2-40B4-BE49-F238E27FC236}">
                    <a16:creationId xmlns:a16="http://schemas.microsoft.com/office/drawing/2014/main" id="{08E3B3B9-AE56-194C-A263-36BCD416DE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2665" y="4401786"/>
                <a:ext cx="966788" cy="947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36" name="Object 14">
                <a:extLst>
                  <a:ext uri="{FF2B5EF4-FFF2-40B4-BE49-F238E27FC236}">
                    <a16:creationId xmlns:a16="http://schemas.microsoft.com/office/drawing/2014/main" id="{A89D8307-19EF-134B-8107-4D4CEA0E901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77966134"/>
                  </p:ext>
                </p:extLst>
              </p:nvPr>
            </p:nvGraphicFramePr>
            <p:xfrm>
              <a:off x="7040199" y="4386152"/>
              <a:ext cx="874910" cy="11392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7" name="Visio" r:id="rId4" imgW="596900" imgH="787400" progId="Visio.Drawing.11">
                      <p:embed/>
                    </p:oleObj>
                  </mc:Choice>
                  <mc:Fallback>
                    <p:oleObj name="Visio" r:id="rId4" imgW="596900" imgH="787400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0199" y="4386152"/>
                            <a:ext cx="874910" cy="11392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6" name="グループ化 64">
              <a:extLst>
                <a:ext uri="{FF2B5EF4-FFF2-40B4-BE49-F238E27FC236}">
                  <a16:creationId xmlns:a16="http://schemas.microsoft.com/office/drawing/2014/main" id="{ADCF19F7-582B-6D44-BD53-5F86916DC15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62860" y="5602310"/>
              <a:ext cx="1343866" cy="1255690"/>
              <a:chOff x="7040199" y="4386152"/>
              <a:chExt cx="1219254" cy="1139254"/>
            </a:xfrm>
          </p:grpSpPr>
          <p:pic>
            <p:nvPicPr>
              <p:cNvPr id="33" name="図 71">
                <a:extLst>
                  <a:ext uri="{FF2B5EF4-FFF2-40B4-BE49-F238E27FC236}">
                    <a16:creationId xmlns:a16="http://schemas.microsoft.com/office/drawing/2014/main" id="{EF4C9B53-DA80-0647-91E8-2F1F6D8C68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2665" y="4401786"/>
                <a:ext cx="966788" cy="947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34" name="Object 14">
                <a:extLst>
                  <a:ext uri="{FF2B5EF4-FFF2-40B4-BE49-F238E27FC236}">
                    <a16:creationId xmlns:a16="http://schemas.microsoft.com/office/drawing/2014/main" id="{A7F33659-D916-4B4D-92FE-2FDEAEE302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3164890"/>
                  </p:ext>
                </p:extLst>
              </p:nvPr>
            </p:nvGraphicFramePr>
            <p:xfrm>
              <a:off x="7040199" y="4386152"/>
              <a:ext cx="874910" cy="11392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" name="Visio" r:id="rId6" imgW="596900" imgH="787400" progId="Visio.Drawing.11">
                      <p:embed/>
                    </p:oleObj>
                  </mc:Choice>
                  <mc:Fallback>
                    <p:oleObj name="Visio" r:id="rId6" imgW="596900" imgH="787400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0199" y="4386152"/>
                            <a:ext cx="874910" cy="11392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7" name="グループ化 65">
              <a:extLst>
                <a:ext uri="{FF2B5EF4-FFF2-40B4-BE49-F238E27FC236}">
                  <a16:creationId xmlns:a16="http://schemas.microsoft.com/office/drawing/2014/main" id="{E57664B5-1976-D84D-850C-2A78AED65F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02056" y="5602310"/>
              <a:ext cx="1343866" cy="1255690"/>
              <a:chOff x="7040199" y="4386152"/>
              <a:chExt cx="1219254" cy="1139254"/>
            </a:xfrm>
          </p:grpSpPr>
          <p:pic>
            <p:nvPicPr>
              <p:cNvPr id="31" name="図 69">
                <a:extLst>
                  <a:ext uri="{FF2B5EF4-FFF2-40B4-BE49-F238E27FC236}">
                    <a16:creationId xmlns:a16="http://schemas.microsoft.com/office/drawing/2014/main" id="{A1596645-4E77-4442-A4EA-0117877B08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2665" y="4401786"/>
                <a:ext cx="966788" cy="947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32" name="Object 14">
                <a:extLst>
                  <a:ext uri="{FF2B5EF4-FFF2-40B4-BE49-F238E27FC236}">
                    <a16:creationId xmlns:a16="http://schemas.microsoft.com/office/drawing/2014/main" id="{61A42733-4F6B-C044-8783-6C200BB85EE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4469167"/>
                  </p:ext>
                </p:extLst>
              </p:nvPr>
            </p:nvGraphicFramePr>
            <p:xfrm>
              <a:off x="7040199" y="4386152"/>
              <a:ext cx="874910" cy="11392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9" name="Visio" r:id="rId7" imgW="596900" imgH="787400" progId="Visio.Drawing.11">
                      <p:embed/>
                    </p:oleObj>
                  </mc:Choice>
                  <mc:Fallback>
                    <p:oleObj name="Visio" r:id="rId7" imgW="596900" imgH="787400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0199" y="4386152"/>
                            <a:ext cx="874910" cy="11392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8" name="グループ化 66">
              <a:extLst>
                <a:ext uri="{FF2B5EF4-FFF2-40B4-BE49-F238E27FC236}">
                  <a16:creationId xmlns:a16="http://schemas.microsoft.com/office/drawing/2014/main" id="{77A8019F-9722-ED43-88AA-9855CB0580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44285" y="5602310"/>
              <a:ext cx="1343866" cy="1255690"/>
              <a:chOff x="7040199" y="4386152"/>
              <a:chExt cx="1219254" cy="1139254"/>
            </a:xfrm>
          </p:grpSpPr>
          <p:pic>
            <p:nvPicPr>
              <p:cNvPr id="29" name="図 67">
                <a:extLst>
                  <a:ext uri="{FF2B5EF4-FFF2-40B4-BE49-F238E27FC236}">
                    <a16:creationId xmlns:a16="http://schemas.microsoft.com/office/drawing/2014/main" id="{6284DFB7-55B2-1F4E-BDBC-E0463AEA3C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2665" y="4401786"/>
                <a:ext cx="966788" cy="947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30" name="Object 14">
                <a:extLst>
                  <a:ext uri="{FF2B5EF4-FFF2-40B4-BE49-F238E27FC236}">
                    <a16:creationId xmlns:a16="http://schemas.microsoft.com/office/drawing/2014/main" id="{650A5177-ABB2-B741-8446-2B70322AA0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06417814"/>
                  </p:ext>
                </p:extLst>
              </p:nvPr>
            </p:nvGraphicFramePr>
            <p:xfrm>
              <a:off x="7040199" y="4386152"/>
              <a:ext cx="874910" cy="11392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90" name="Visio" r:id="rId8" imgW="596900" imgH="787400" progId="Visio.Drawing.11">
                      <p:embed/>
                    </p:oleObj>
                  </mc:Choice>
                  <mc:Fallback>
                    <p:oleObj name="Visio" r:id="rId8" imgW="596900" imgH="787400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0199" y="4386152"/>
                            <a:ext cx="874910" cy="11392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cxnSp>
        <p:nvCxnSpPr>
          <p:cNvPr id="37" name="直線矢印コネクタ 55">
            <a:extLst>
              <a:ext uri="{FF2B5EF4-FFF2-40B4-BE49-F238E27FC236}">
                <a16:creationId xmlns:a16="http://schemas.microsoft.com/office/drawing/2014/main" id="{CDD2F059-E6CA-2A47-BB8B-3BE0F590E84C}"/>
              </a:ext>
            </a:extLst>
          </p:cNvPr>
          <p:cNvCxnSpPr>
            <a:cxnSpLocks/>
            <a:endCxn id="21" idx="3"/>
          </p:cNvCxnSpPr>
          <p:nvPr/>
        </p:nvCxnSpPr>
        <p:spPr>
          <a:xfrm flipH="1" flipV="1">
            <a:off x="3591389" y="5026935"/>
            <a:ext cx="494352" cy="1066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矢印コネクタ 56">
            <a:extLst>
              <a:ext uri="{FF2B5EF4-FFF2-40B4-BE49-F238E27FC236}">
                <a16:creationId xmlns:a16="http://schemas.microsoft.com/office/drawing/2014/main" id="{9D9F2CBE-3F33-D347-AB8E-D1E69F3A154E}"/>
              </a:ext>
            </a:extLst>
          </p:cNvPr>
          <p:cNvCxnSpPr>
            <a:cxnSpLocks/>
            <a:stCxn id="34" idx="0"/>
            <a:endCxn id="10" idx="2"/>
          </p:cNvCxnSpPr>
          <p:nvPr/>
        </p:nvCxnSpPr>
        <p:spPr>
          <a:xfrm flipV="1">
            <a:off x="5285774" y="5359022"/>
            <a:ext cx="1876951" cy="734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矢印コネクタ 57">
            <a:extLst>
              <a:ext uri="{FF2B5EF4-FFF2-40B4-BE49-F238E27FC236}">
                <a16:creationId xmlns:a16="http://schemas.microsoft.com/office/drawing/2014/main" id="{B8439CFC-DB43-EF45-909C-1702C2E5D9FB}"/>
              </a:ext>
            </a:extLst>
          </p:cNvPr>
          <p:cNvCxnSpPr>
            <a:cxnSpLocks/>
            <a:stCxn id="32" idx="0"/>
            <a:endCxn id="10" idx="2"/>
          </p:cNvCxnSpPr>
          <p:nvPr/>
        </p:nvCxnSpPr>
        <p:spPr>
          <a:xfrm flipV="1">
            <a:off x="6483832" y="5359022"/>
            <a:ext cx="678893" cy="734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矢印コネクタ 58">
            <a:extLst>
              <a:ext uri="{FF2B5EF4-FFF2-40B4-BE49-F238E27FC236}">
                <a16:creationId xmlns:a16="http://schemas.microsoft.com/office/drawing/2014/main" id="{1A1C6484-7CE2-E34B-8FEA-90B351E6C65E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7162725" y="5359022"/>
            <a:ext cx="485003" cy="721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矢印コネクタ 44">
            <a:extLst>
              <a:ext uri="{FF2B5EF4-FFF2-40B4-BE49-F238E27FC236}">
                <a16:creationId xmlns:a16="http://schemas.microsoft.com/office/drawing/2014/main" id="{4854E62A-E90B-8A4B-B6C7-D14B2C0A9FAD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 flipH="1">
            <a:off x="2922446" y="4342544"/>
            <a:ext cx="1762543" cy="1025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47">
            <a:extLst>
              <a:ext uri="{FF2B5EF4-FFF2-40B4-BE49-F238E27FC236}">
                <a16:creationId xmlns:a16="http://schemas.microsoft.com/office/drawing/2014/main" id="{EC6DA9E8-BFE9-5A43-A5BC-854D48A1EEB8}"/>
              </a:ext>
            </a:extLst>
          </p:cNvPr>
          <p:cNvSpPr/>
          <p:nvPr/>
        </p:nvSpPr>
        <p:spPr>
          <a:xfrm>
            <a:off x="814824" y="4808235"/>
            <a:ext cx="2776565" cy="4373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コンテナ</a:t>
            </a:r>
            <a:r>
              <a:rPr lang="en-US" altLang="ja-JP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 A</a:t>
            </a:r>
            <a:endParaRPr lang="ja-JP" altLang="en-US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5" name="直線矢印コネクタ 28">
            <a:extLst>
              <a:ext uri="{FF2B5EF4-FFF2-40B4-BE49-F238E27FC236}">
                <a16:creationId xmlns:a16="http://schemas.microsoft.com/office/drawing/2014/main" id="{BFA8EA2C-92C8-9243-8541-7AE237AD6D38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4684989" y="4342544"/>
            <a:ext cx="2477736" cy="5790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四角形吹き出し 42">
            <a:extLst>
              <a:ext uri="{FF2B5EF4-FFF2-40B4-BE49-F238E27FC236}">
                <a16:creationId xmlns:a16="http://schemas.microsoft.com/office/drawing/2014/main" id="{A89939CF-5277-7442-BB50-59EBFAC9ED01}"/>
              </a:ext>
            </a:extLst>
          </p:cNvPr>
          <p:cNvSpPr/>
          <p:nvPr/>
        </p:nvSpPr>
        <p:spPr>
          <a:xfrm>
            <a:off x="179290" y="6024734"/>
            <a:ext cx="1735043" cy="660745"/>
          </a:xfrm>
          <a:prstGeom prst="wedgeRectCallout">
            <a:avLst>
              <a:gd name="adj1" fmla="val -1651"/>
              <a:gd name="adj2" fmla="val -19890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latin typeface="Meiryo" charset="-128"/>
                <a:ea typeface="Meiryo" charset="-128"/>
                <a:cs typeface="Meiryo" charset="-128"/>
              </a:rPr>
              <a:t>コンテナ</a:t>
            </a:r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 A</a:t>
            </a:r>
            <a:r>
              <a:rPr lang="ja-JP" altLang="en-US">
                <a:latin typeface="Meiryo" charset="-128"/>
                <a:ea typeface="Meiryo" charset="-128"/>
                <a:cs typeface="Meiryo" charset="-128"/>
              </a:rPr>
              <a:t>に</a:t>
            </a:r>
            <a:endParaRPr lang="en-US" altLang="ja-JP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>
                <a:latin typeface="Meiryo" charset="-128"/>
                <a:ea typeface="Meiryo" charset="-128"/>
                <a:cs typeface="Meiryo" charset="-128"/>
              </a:rPr>
              <a:t>負荷</a:t>
            </a:r>
          </a:p>
        </p:txBody>
      </p:sp>
      <p:cxnSp>
        <p:nvCxnSpPr>
          <p:cNvPr id="41" name="直線矢印コネクタ 56">
            <a:extLst>
              <a:ext uri="{FF2B5EF4-FFF2-40B4-BE49-F238E27FC236}">
                <a16:creationId xmlns:a16="http://schemas.microsoft.com/office/drawing/2014/main" id="{AA085C95-21C4-F14E-94C0-C19CCFF0D13C}"/>
              </a:ext>
            </a:extLst>
          </p:cNvPr>
          <p:cNvCxnSpPr>
            <a:cxnSpLocks/>
            <a:stCxn id="34" idx="0"/>
            <a:endCxn id="21" idx="3"/>
          </p:cNvCxnSpPr>
          <p:nvPr/>
        </p:nvCxnSpPr>
        <p:spPr>
          <a:xfrm flipH="1" flipV="1">
            <a:off x="3591389" y="5026935"/>
            <a:ext cx="1694385" cy="1066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矢印コネクタ 57">
            <a:extLst>
              <a:ext uri="{FF2B5EF4-FFF2-40B4-BE49-F238E27FC236}">
                <a16:creationId xmlns:a16="http://schemas.microsoft.com/office/drawing/2014/main" id="{84DCBA76-676E-344A-8768-B0B039312DCE}"/>
              </a:ext>
            </a:extLst>
          </p:cNvPr>
          <p:cNvCxnSpPr>
            <a:cxnSpLocks/>
            <a:stCxn id="32" idx="0"/>
            <a:endCxn id="21" idx="3"/>
          </p:cNvCxnSpPr>
          <p:nvPr/>
        </p:nvCxnSpPr>
        <p:spPr>
          <a:xfrm flipH="1" flipV="1">
            <a:off x="3591389" y="5026935"/>
            <a:ext cx="2892443" cy="1066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矢印コネクタ 58">
            <a:extLst>
              <a:ext uri="{FF2B5EF4-FFF2-40B4-BE49-F238E27FC236}">
                <a16:creationId xmlns:a16="http://schemas.microsoft.com/office/drawing/2014/main" id="{78780546-73A2-D549-94D4-EDB0B35E6C6B}"/>
              </a:ext>
            </a:extLst>
          </p:cNvPr>
          <p:cNvCxnSpPr>
            <a:cxnSpLocks/>
            <a:endCxn id="21" idx="3"/>
          </p:cNvCxnSpPr>
          <p:nvPr/>
        </p:nvCxnSpPr>
        <p:spPr>
          <a:xfrm flipH="1" flipV="1">
            <a:off x="3591389" y="5026935"/>
            <a:ext cx="4090502" cy="1053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7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スケールアウト用の</a:t>
            </a:r>
            <a:r>
              <a:rPr lang="en-US" altLang="ja-JP" dirty="0"/>
              <a:t>VM</a:t>
            </a:r>
            <a:r>
              <a:rPr lang="ja-JP" altLang="en-US"/>
              <a:t>作成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最小限のテンプレートから新規の</a:t>
            </a:r>
            <a:r>
              <a:rPr lang="en-US" altLang="ja-JP" dirty="0"/>
              <a:t>VM</a:t>
            </a:r>
            <a:r>
              <a:rPr lang="ja-JP" altLang="en-US"/>
              <a:t>を作成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のコンフィグを書き換え</a:t>
            </a:r>
            <a:endParaRPr lang="en-US" altLang="ja-JP" dirty="0"/>
          </a:p>
          <a:p>
            <a:pPr lvl="2"/>
            <a:r>
              <a:rPr lang="en-US" altLang="ja-JP" dirty="0"/>
              <a:t>UUID</a:t>
            </a:r>
            <a:r>
              <a:rPr lang="ja-JP" altLang="en-US"/>
              <a:t>、</a:t>
            </a:r>
            <a:r>
              <a:rPr lang="en-US" altLang="ja-JP" dirty="0"/>
              <a:t>MAC</a:t>
            </a:r>
            <a:r>
              <a:rPr lang="ja-JP" altLang="en-US"/>
              <a:t>アドレス、仮想</a:t>
            </a:r>
            <a:r>
              <a:rPr lang="en-US" altLang="ja-JP" dirty="0"/>
              <a:t>CPU</a:t>
            </a:r>
            <a:r>
              <a:rPr lang="ja-JP" altLang="en-US"/>
              <a:t>数、メモリ容量など</a:t>
            </a:r>
            <a:endParaRPr lang="en-US" altLang="ja-JP" dirty="0"/>
          </a:p>
          <a:p>
            <a:pPr lvl="1"/>
            <a:r>
              <a:rPr lang="ja-JP" altLang="en-US"/>
              <a:t>仮想ディスク内のコンテナのコンフィグを書き換え</a:t>
            </a:r>
            <a:endParaRPr lang="en-US" altLang="ja-JP" dirty="0"/>
          </a:p>
          <a:p>
            <a:pPr lvl="2"/>
            <a:r>
              <a:rPr lang="ja-JP" altLang="en-US"/>
              <a:t>仮想ディスクの</a:t>
            </a:r>
            <a:r>
              <a:rPr lang="en-US" altLang="ja-JP" dirty="0"/>
              <a:t>VM</a:t>
            </a:r>
            <a:r>
              <a:rPr lang="ja-JP" altLang="en-US"/>
              <a:t>イントロスペクションを利用</a:t>
            </a:r>
            <a:endParaRPr lang="en-US" altLang="ja-JP" dirty="0"/>
          </a:p>
          <a:p>
            <a:pPr lvl="2"/>
            <a:r>
              <a:rPr lang="en-US" altLang="ja-JP" dirty="0"/>
              <a:t>IP</a:t>
            </a:r>
            <a:r>
              <a:rPr lang="ja-JP" altLang="en-US"/>
              <a:t>アドレス、自動起動の有無など</a:t>
            </a:r>
            <a:endParaRPr lang="en-US" altLang="ja-JP" dirty="0"/>
          </a:p>
          <a:p>
            <a:pPr lvl="1"/>
            <a:r>
              <a:rPr lang="ja-JP" altLang="en-US"/>
              <a:t>仮想ディスク内にないコンテナのイメージをリポジトリから取得するスクリプトを書き込み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11</a:t>
            </a:fld>
            <a:endParaRPr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94FAF83-1B62-7F42-9C72-BDFF25409A56}"/>
              </a:ext>
            </a:extLst>
          </p:cNvPr>
          <p:cNvGrpSpPr/>
          <p:nvPr/>
        </p:nvGrpSpPr>
        <p:grpSpPr>
          <a:xfrm>
            <a:off x="1237603" y="4453984"/>
            <a:ext cx="6668793" cy="2267492"/>
            <a:chOff x="1202218" y="4512923"/>
            <a:chExt cx="6668793" cy="2267492"/>
          </a:xfrm>
        </p:grpSpPr>
        <p:sp>
          <p:nvSpPr>
            <p:cNvPr id="5" name="角丸四角形 18">
              <a:extLst>
                <a:ext uri="{FF2B5EF4-FFF2-40B4-BE49-F238E27FC236}">
                  <a16:creationId xmlns:a16="http://schemas.microsoft.com/office/drawing/2014/main" id="{85EF62A5-11F5-8245-8113-F830BBC121C0}"/>
                </a:ext>
              </a:extLst>
            </p:cNvPr>
            <p:cNvSpPr/>
            <p:nvPr/>
          </p:nvSpPr>
          <p:spPr>
            <a:xfrm>
              <a:off x="5535894" y="4978131"/>
              <a:ext cx="2335117" cy="1777044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6" name="角丸四角形 17">
              <a:extLst>
                <a:ext uri="{FF2B5EF4-FFF2-40B4-BE49-F238E27FC236}">
                  <a16:creationId xmlns:a16="http://schemas.microsoft.com/office/drawing/2014/main" id="{1F503D63-A3DF-184C-A65F-E8F9E986948C}"/>
                </a:ext>
              </a:extLst>
            </p:cNvPr>
            <p:cNvSpPr/>
            <p:nvPr/>
          </p:nvSpPr>
          <p:spPr>
            <a:xfrm>
              <a:off x="1202218" y="4978131"/>
              <a:ext cx="2293625" cy="1802284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7" name="フローチャート: 磁気ディスク 7">
              <a:extLst>
                <a:ext uri="{FF2B5EF4-FFF2-40B4-BE49-F238E27FC236}">
                  <a16:creationId xmlns:a16="http://schemas.microsoft.com/office/drawing/2014/main" id="{D1E6C502-F74D-AC4D-AD01-33ED41219CE2}"/>
                </a:ext>
              </a:extLst>
            </p:cNvPr>
            <p:cNvSpPr/>
            <p:nvPr/>
          </p:nvSpPr>
          <p:spPr>
            <a:xfrm>
              <a:off x="1352581" y="5901869"/>
              <a:ext cx="2034441" cy="821388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仮想ディスク</a:t>
              </a:r>
            </a:p>
          </p:txBody>
        </p:sp>
        <p:sp>
          <p:nvSpPr>
            <p:cNvPr id="8" name="フローチャート: 磁気ディスク 11">
              <a:extLst>
                <a:ext uri="{FF2B5EF4-FFF2-40B4-BE49-F238E27FC236}">
                  <a16:creationId xmlns:a16="http://schemas.microsoft.com/office/drawing/2014/main" id="{9428D28E-2340-6346-819B-5237CB25D957}"/>
                </a:ext>
              </a:extLst>
            </p:cNvPr>
            <p:cNvSpPr/>
            <p:nvPr/>
          </p:nvSpPr>
          <p:spPr>
            <a:xfrm>
              <a:off x="5667406" y="5902925"/>
              <a:ext cx="2071245" cy="820332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仮想ディスク</a:t>
              </a:r>
            </a:p>
          </p:txBody>
        </p:sp>
        <p:sp>
          <p:nvSpPr>
            <p:cNvPr id="9" name="右矢印 14">
              <a:extLst>
                <a:ext uri="{FF2B5EF4-FFF2-40B4-BE49-F238E27FC236}">
                  <a16:creationId xmlns:a16="http://schemas.microsoft.com/office/drawing/2014/main" id="{C85F179F-7463-F944-B224-78AF184CA71F}"/>
                </a:ext>
              </a:extLst>
            </p:cNvPr>
            <p:cNvSpPr/>
            <p:nvPr/>
          </p:nvSpPr>
          <p:spPr>
            <a:xfrm>
              <a:off x="3764432" y="5513177"/>
              <a:ext cx="1555667" cy="613580"/>
            </a:xfrm>
            <a:prstGeom prst="rightArrow">
              <a:avLst/>
            </a:prstGeom>
            <a:solidFill>
              <a:srgbClr val="FFEAFF"/>
            </a:solidFill>
            <a:ln>
              <a:solidFill>
                <a:srgbClr val="FA7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1" name="テキスト ボックス 16">
              <a:extLst>
                <a:ext uri="{FF2B5EF4-FFF2-40B4-BE49-F238E27FC236}">
                  <a16:creationId xmlns:a16="http://schemas.microsoft.com/office/drawing/2014/main" id="{8425E123-6C0A-F645-9F1D-45F53CE3FBF1}"/>
                </a:ext>
              </a:extLst>
            </p:cNvPr>
            <p:cNvSpPr txBox="1"/>
            <p:nvPr/>
          </p:nvSpPr>
          <p:spPr>
            <a:xfrm>
              <a:off x="4147734" y="6178744"/>
              <a:ext cx="7837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>
                  <a:latin typeface="Meiryo UI" panose="020B0604030504040204" pitchFamily="34" charset="-128"/>
                  <a:ea typeface="Meiryo UI" panose="020B0604030504040204" pitchFamily="34" charset="-128"/>
                </a:rPr>
                <a:t>コピー</a:t>
              </a:r>
              <a:endParaRPr kumimoji="1" lang="ja-JP" altLang="en-US" sz="200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2" name="フローチャート: 書類 4">
              <a:extLst>
                <a:ext uri="{FF2B5EF4-FFF2-40B4-BE49-F238E27FC236}">
                  <a16:creationId xmlns:a16="http://schemas.microsoft.com/office/drawing/2014/main" id="{292D13A4-4D63-E74A-90CE-6FD59FB4E391}"/>
                </a:ext>
              </a:extLst>
            </p:cNvPr>
            <p:cNvSpPr/>
            <p:nvPr/>
          </p:nvSpPr>
          <p:spPr>
            <a:xfrm>
              <a:off x="1352581" y="5116375"/>
              <a:ext cx="2036269" cy="636123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VM</a:t>
              </a:r>
              <a:r>
                <a:rPr lang="ja-JP" altLang="en-US" sz="20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コンフィグ</a:t>
              </a:r>
            </a:p>
          </p:txBody>
        </p:sp>
        <p:sp>
          <p:nvSpPr>
            <p:cNvPr id="13" name="フローチャート: 書類 19">
              <a:extLst>
                <a:ext uri="{FF2B5EF4-FFF2-40B4-BE49-F238E27FC236}">
                  <a16:creationId xmlns:a16="http://schemas.microsoft.com/office/drawing/2014/main" id="{3AD9A491-2DCD-5244-A7F2-D3246D930AE4}"/>
                </a:ext>
              </a:extLst>
            </p:cNvPr>
            <p:cNvSpPr/>
            <p:nvPr/>
          </p:nvSpPr>
          <p:spPr>
            <a:xfrm>
              <a:off x="5667405" y="5049249"/>
              <a:ext cx="2073105" cy="703250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VM</a:t>
              </a:r>
              <a:r>
                <a:rPr lang="ja-JP" altLang="en-US" sz="20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コンフィグ</a:t>
              </a:r>
            </a:p>
          </p:txBody>
        </p:sp>
        <p:sp>
          <p:nvSpPr>
            <p:cNvPr id="14" name="テキスト ボックス 16">
              <a:extLst>
                <a:ext uri="{FF2B5EF4-FFF2-40B4-BE49-F238E27FC236}">
                  <a16:creationId xmlns:a16="http://schemas.microsoft.com/office/drawing/2014/main" id="{00A5CD0F-D324-AA44-96DF-27586CA77257}"/>
                </a:ext>
              </a:extLst>
            </p:cNvPr>
            <p:cNvSpPr txBox="1"/>
            <p:nvPr/>
          </p:nvSpPr>
          <p:spPr>
            <a:xfrm>
              <a:off x="1352581" y="4512923"/>
              <a:ext cx="15461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>
                  <a:latin typeface="Meiryo UI" panose="020B0604030504040204" pitchFamily="34" charset="-128"/>
                  <a:ea typeface="Meiryo UI" panose="020B0604030504040204" pitchFamily="34" charset="-128"/>
                </a:rPr>
                <a:t>テンプレート</a:t>
              </a:r>
            </a:p>
          </p:txBody>
        </p:sp>
        <p:sp>
          <p:nvSpPr>
            <p:cNvPr id="15" name="テキスト ボックス 16">
              <a:extLst>
                <a:ext uri="{FF2B5EF4-FFF2-40B4-BE49-F238E27FC236}">
                  <a16:creationId xmlns:a16="http://schemas.microsoft.com/office/drawing/2014/main" id="{BA46A303-64E9-254C-9C05-994135780CEA}"/>
                </a:ext>
              </a:extLst>
            </p:cNvPr>
            <p:cNvSpPr txBox="1"/>
            <p:nvPr/>
          </p:nvSpPr>
          <p:spPr>
            <a:xfrm>
              <a:off x="5667405" y="4513924"/>
              <a:ext cx="15461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VM</a:t>
              </a:r>
              <a:endParaRPr kumimoji="1" lang="ja-JP" altLang="en-US" sz="200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78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実験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目的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内コンテナの性能とリソース使用量の測定</a:t>
            </a:r>
          </a:p>
          <a:p>
            <a:pPr lvl="1"/>
            <a:r>
              <a:rPr lang="ja-JP" altLang="en-US"/>
              <a:t>オートスケール性能の測定</a:t>
            </a:r>
          </a:p>
          <a:p>
            <a:r>
              <a:rPr lang="ja-JP" altLang="en-US"/>
              <a:t>実験内容</a:t>
            </a:r>
          </a:p>
          <a:p>
            <a:pPr lvl="1"/>
            <a:r>
              <a:rPr lang="en-US" altLang="ja-JP" dirty="0"/>
              <a:t>Apache, nginx, </a:t>
            </a:r>
            <a:r>
              <a:rPr lang="en-US" altLang="ja-JP" dirty="0" err="1"/>
              <a:t>WildFly</a:t>
            </a:r>
            <a:r>
              <a:rPr lang="ja-JP" altLang="en-US"/>
              <a:t>の</a:t>
            </a:r>
            <a:r>
              <a:rPr lang="en-US" altLang="ja-JP" dirty="0"/>
              <a:t>3</a:t>
            </a:r>
            <a:r>
              <a:rPr lang="ja-JP" altLang="en-US"/>
              <a:t>つのサービスを用意</a:t>
            </a:r>
            <a:endParaRPr lang="en-US" altLang="ja-JP" dirty="0"/>
          </a:p>
          <a:p>
            <a:pPr lvl="2"/>
            <a:r>
              <a:rPr lang="en-US" altLang="ja-JP" dirty="0"/>
              <a:t>Ciel</a:t>
            </a:r>
            <a:r>
              <a:rPr lang="ja-JP" altLang="en-US"/>
              <a:t>：</a:t>
            </a:r>
            <a:r>
              <a:rPr lang="en-US" altLang="ja-JP" dirty="0"/>
              <a:t>1</a:t>
            </a:r>
            <a:r>
              <a:rPr lang="ja-JP" altLang="en-US"/>
              <a:t>つの</a:t>
            </a:r>
            <a:r>
              <a:rPr lang="en-US" altLang="ja-JP" dirty="0"/>
              <a:t>VM</a:t>
            </a:r>
            <a:r>
              <a:rPr lang="ja-JP" altLang="en-US"/>
              <a:t>内の</a:t>
            </a:r>
            <a:r>
              <a:rPr lang="en-US" altLang="ja-JP" dirty="0"/>
              <a:t>3</a:t>
            </a:r>
            <a:r>
              <a:rPr lang="ja-JP" altLang="en-US"/>
              <a:t>つのコンテナで実行</a:t>
            </a:r>
            <a:endParaRPr lang="en-US" altLang="ja-JP" dirty="0"/>
          </a:p>
          <a:p>
            <a:pPr lvl="2"/>
            <a:r>
              <a:rPr lang="ja-JP" altLang="en-US"/>
              <a:t>従来システム：</a:t>
            </a:r>
            <a:r>
              <a:rPr lang="en-US" altLang="ja-JP" dirty="0"/>
              <a:t>1</a:t>
            </a:r>
            <a:r>
              <a:rPr lang="ja-JP" altLang="en-US"/>
              <a:t>つの</a:t>
            </a:r>
            <a:r>
              <a:rPr lang="en-US" altLang="ja-JP" dirty="0"/>
              <a:t>VM</a:t>
            </a:r>
            <a:r>
              <a:rPr lang="ja-JP" altLang="en-US"/>
              <a:t>内でコンテナを用いずに実行</a:t>
            </a:r>
          </a:p>
          <a:p>
            <a:pPr lvl="1"/>
            <a:r>
              <a:rPr lang="ja-JP" altLang="en-US"/>
              <a:t>画像処理を行う</a:t>
            </a:r>
            <a:r>
              <a:rPr lang="en-US" altLang="ja-JP" dirty="0"/>
              <a:t>Web</a:t>
            </a:r>
            <a:r>
              <a:rPr lang="ja-JP" altLang="en-US"/>
              <a:t>アプリケーションを作成して</a:t>
            </a:r>
            <a:r>
              <a:rPr lang="en-US" altLang="ja-JP" dirty="0"/>
              <a:t>Apache</a:t>
            </a:r>
            <a:r>
              <a:rPr lang="ja-JP" altLang="en-US"/>
              <a:t>に負荷をかけた</a:t>
            </a:r>
          </a:p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12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78992"/>
              </p:ext>
            </p:extLst>
          </p:nvPr>
        </p:nvGraphicFramePr>
        <p:xfrm>
          <a:off x="315761" y="5327337"/>
          <a:ext cx="4740577" cy="1374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CPU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Intel Xeon E3-1225 v5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37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メモリ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u="none" strike="noStrike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12GB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37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ディスク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dirty="0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1TB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037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ハイパーバイザ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dirty="0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Xen 4.6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841813"/>
              </p:ext>
            </p:extLst>
          </p:nvPr>
        </p:nvGraphicFramePr>
        <p:xfrm>
          <a:off x="5246733" y="5327337"/>
          <a:ext cx="3463313" cy="1347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75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仮想</a:t>
                      </a:r>
                      <a:r>
                        <a:rPr lang="en-US" altLang="ja-JP" sz="1800" u="none" strike="noStrike" dirty="0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CPU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4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メモリ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u="none" strike="noStrike" dirty="0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1GB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仮想ディスク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u="none" strike="noStrike" dirty="0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50GB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OS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Linux 4.4.0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テキスト ボックス 8"/>
          <p:cNvSpPr txBox="1"/>
          <p:nvPr/>
        </p:nvSpPr>
        <p:spPr>
          <a:xfrm>
            <a:off x="315761" y="4882114"/>
            <a:ext cx="15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Meiryo" charset="-128"/>
                <a:ea typeface="Meiryo" charset="-128"/>
                <a:cs typeface="Meiryo" charset="-128"/>
              </a:rPr>
              <a:t>ホスト</a:t>
            </a:r>
          </a:p>
        </p:txBody>
      </p:sp>
      <p:sp>
        <p:nvSpPr>
          <p:cNvPr id="8" name="テキスト ボックス 9"/>
          <p:cNvSpPr txBox="1"/>
          <p:nvPr/>
        </p:nvSpPr>
        <p:spPr>
          <a:xfrm>
            <a:off x="5246733" y="4882114"/>
            <a:ext cx="15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VM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885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オートスケールにかかる時間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テンプレートから</a:t>
            </a:r>
            <a:r>
              <a:rPr lang="en-US" altLang="ja-JP" dirty="0"/>
              <a:t>VM</a:t>
            </a:r>
            <a:r>
              <a:rPr lang="ja-JP" altLang="en-US"/>
              <a:t>を作成する時間</a:t>
            </a:r>
          </a:p>
          <a:p>
            <a:pPr lvl="1"/>
            <a:r>
              <a:rPr lang="en-US" altLang="ja-JP" dirty="0"/>
              <a:t>50GB</a:t>
            </a:r>
            <a:r>
              <a:rPr lang="ja-JP" altLang="en-US"/>
              <a:t>の仮想ディスクのコピーに時間がかかった</a:t>
            </a:r>
            <a:endParaRPr lang="en-US" altLang="ja-JP" dirty="0"/>
          </a:p>
          <a:p>
            <a:pPr lvl="2"/>
            <a:r>
              <a:rPr lang="ja-JP" altLang="en-US"/>
              <a:t>使われている領域だけをコピーする最適化を行わないと約</a:t>
            </a:r>
            <a:r>
              <a:rPr lang="en-US" altLang="ja-JP" dirty="0"/>
              <a:t>3</a:t>
            </a:r>
            <a:r>
              <a:rPr lang="ja-JP" altLang="en-US"/>
              <a:t>倍の時間がかかった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内のサービス数の影響は小さかった</a:t>
            </a:r>
            <a:endParaRPr lang="en-US" altLang="ja-JP" dirty="0"/>
          </a:p>
          <a:p>
            <a:r>
              <a:rPr lang="ja-JP" altLang="en-US"/>
              <a:t>サービスを起動する時間</a:t>
            </a:r>
          </a:p>
          <a:p>
            <a:pPr lvl="1"/>
            <a:r>
              <a:rPr lang="ja-JP" altLang="en-US"/>
              <a:t>サービス数が少ないほうが起動時間は短かかった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13</a:t>
            </a:fld>
            <a:endParaRPr lang="ja-JP" altLang="en-US"/>
          </a:p>
        </p:txBody>
      </p:sp>
      <p:sp>
        <p:nvSpPr>
          <p:cNvPr id="6" name="テキスト ボックス 3">
            <a:extLst>
              <a:ext uri="{FF2B5EF4-FFF2-40B4-BE49-F238E27FC236}">
                <a16:creationId xmlns:a16="http://schemas.microsoft.com/office/drawing/2014/main" id="{1C7B8E88-6EDE-C34A-9D5C-822B7B92ED16}"/>
              </a:ext>
            </a:extLst>
          </p:cNvPr>
          <p:cNvSpPr txBox="1"/>
          <p:nvPr/>
        </p:nvSpPr>
        <p:spPr>
          <a:xfrm>
            <a:off x="5503147" y="4749630"/>
            <a:ext cx="1686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eiryo UI" panose="020B0604030504040204" pitchFamily="34" charset="-128"/>
                <a:ea typeface="Meiryo UI" panose="020B0604030504040204" pitchFamily="34" charset="-128"/>
              </a:rPr>
              <a:t>67%</a:t>
            </a:r>
            <a:r>
              <a:rPr lang="ja-JP" altLang="en-US" sz="2400">
                <a:latin typeface="Meiryo UI" panose="020B0604030504040204" pitchFamily="34" charset="-128"/>
                <a:ea typeface="Meiryo UI" panose="020B0604030504040204" pitchFamily="34" charset="-128"/>
              </a:rPr>
              <a:t>削減</a:t>
            </a:r>
            <a:br>
              <a:rPr lang="en-US" altLang="ja-JP" sz="24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endParaRPr kumimoji="1" lang="ja-JP" altLang="en-US" sz="24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EC2FFA6-D9AA-F049-9F72-01DB9D685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279" y="4160016"/>
            <a:ext cx="3979146" cy="24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82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/>
              <a:t>起動</a:t>
            </a:r>
            <a:r>
              <a:rPr lang="ja-JP" altLang="en-US" dirty="0"/>
              <a:t>時のリソース使用量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スケールアウトした</a:t>
            </a:r>
            <a:r>
              <a:rPr lang="en-US" altLang="ja-JP" dirty="0"/>
              <a:t>VM</a:t>
            </a:r>
            <a:r>
              <a:rPr lang="ja-JP" altLang="en-US"/>
              <a:t>の起動時の</a:t>
            </a:r>
            <a:r>
              <a:rPr lang="en-US" altLang="ja-JP" dirty="0"/>
              <a:t>CPU</a:t>
            </a:r>
            <a:r>
              <a:rPr lang="ja-JP" altLang="en-US"/>
              <a:t>使用時間とメモリ使用量を測定</a:t>
            </a:r>
            <a:endParaRPr lang="en-US" altLang="ja-JP" dirty="0"/>
          </a:p>
          <a:p>
            <a:pPr lvl="1"/>
            <a:r>
              <a:rPr lang="ja-JP" altLang="en-US"/>
              <a:t>従来システムでは不要な</a:t>
            </a:r>
            <a:r>
              <a:rPr lang="en-US" altLang="ja-JP" dirty="0"/>
              <a:t>nginx, </a:t>
            </a:r>
            <a:r>
              <a:rPr lang="en-US" altLang="ja-JP" dirty="0" err="1"/>
              <a:t>WildFly</a:t>
            </a:r>
            <a:r>
              <a:rPr lang="ja-JP" altLang="en-US"/>
              <a:t>を起動</a:t>
            </a:r>
          </a:p>
          <a:p>
            <a:pPr lvl="2"/>
            <a:r>
              <a:rPr lang="ja-JP" altLang="en-US"/>
              <a:t>特に</a:t>
            </a:r>
            <a:r>
              <a:rPr lang="en-US" altLang="ja-JP" dirty="0" err="1"/>
              <a:t>WildFly</a:t>
            </a:r>
            <a:r>
              <a:rPr lang="ja-JP" altLang="en-US"/>
              <a:t>が</a:t>
            </a:r>
            <a:r>
              <a:rPr lang="en-US" altLang="ja-JP" dirty="0"/>
              <a:t>CPU</a:t>
            </a:r>
            <a:r>
              <a:rPr lang="ja-JP" altLang="en-US"/>
              <a:t>やメモリを消費した</a:t>
            </a:r>
          </a:p>
          <a:p>
            <a:pPr lvl="1"/>
            <a:r>
              <a:rPr lang="en-US" altLang="ja-JP" dirty="0"/>
              <a:t>CPU</a:t>
            </a:r>
            <a:r>
              <a:rPr lang="ja-JP" altLang="en-US"/>
              <a:t>使用時間は従来の</a:t>
            </a:r>
            <a:r>
              <a:rPr lang="en-US" altLang="ja-JP" dirty="0"/>
              <a:t>3</a:t>
            </a:r>
            <a:r>
              <a:rPr lang="ja-JP" altLang="en-US"/>
              <a:t>分から</a:t>
            </a:r>
            <a:r>
              <a:rPr lang="en-US" altLang="ja-JP" dirty="0"/>
              <a:t>7</a:t>
            </a:r>
            <a:r>
              <a:rPr lang="ja-JP" altLang="en-US"/>
              <a:t>秒に減少</a:t>
            </a:r>
          </a:p>
          <a:p>
            <a:pPr lvl="1"/>
            <a:r>
              <a:rPr lang="ja-JP" altLang="en-US"/>
              <a:t>メモリ使用量は</a:t>
            </a:r>
            <a:r>
              <a:rPr lang="en-US" altLang="ja-JP" dirty="0"/>
              <a:t>59%</a:t>
            </a:r>
            <a:r>
              <a:rPr lang="ja-JP" altLang="en-US"/>
              <a:t>減少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544F4E1-551C-2F4D-92CF-CA9AD9E022DA}"/>
              </a:ext>
            </a:extLst>
          </p:cNvPr>
          <p:cNvGrpSpPr/>
          <p:nvPr/>
        </p:nvGrpSpPr>
        <p:grpSpPr>
          <a:xfrm>
            <a:off x="255031" y="3771925"/>
            <a:ext cx="8712806" cy="2722440"/>
            <a:chOff x="4294" y="3624465"/>
            <a:chExt cx="9101843" cy="2844000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FC77797B-74FC-A148-B889-A5957830D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4" y="3624465"/>
              <a:ext cx="4566422" cy="2844000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2F12E1C7-DBE5-4A42-BFD3-B7C9246FD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6422" y="3624465"/>
              <a:ext cx="4539715" cy="2844000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615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Apache</a:t>
            </a:r>
            <a:r>
              <a:rPr kumimoji="1" lang="ja-JP" altLang="en-US"/>
              <a:t>のリソース使用量の変化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段階的にリクエスト数を増やしていった時の</a:t>
            </a:r>
            <a:r>
              <a:rPr kumimoji="1" lang="en-US" altLang="ja-JP" dirty="0"/>
              <a:t>Apache</a:t>
            </a:r>
            <a:r>
              <a:rPr kumimoji="1" lang="ja-JP" altLang="en-US"/>
              <a:t>のリソース使用量を測定</a:t>
            </a:r>
            <a:endParaRPr kumimoji="1"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イントロスペクションで取得</a:t>
            </a:r>
            <a:endParaRPr lang="en-US" altLang="ja-JP" dirty="0"/>
          </a:p>
          <a:p>
            <a:pPr lvl="1"/>
            <a:r>
              <a:rPr lang="ja-JP" altLang="en-US"/>
              <a:t>段階的に</a:t>
            </a:r>
            <a:r>
              <a:rPr lang="en-US" altLang="ja-JP" dirty="0"/>
              <a:t>CPU</a:t>
            </a:r>
            <a:r>
              <a:rPr lang="ja-JP" altLang="en-US"/>
              <a:t>使用率・ネットワーク使用量が増加</a:t>
            </a:r>
            <a:endParaRPr lang="en-US" altLang="ja-JP" dirty="0"/>
          </a:p>
          <a:p>
            <a:pPr lvl="1"/>
            <a:r>
              <a:rPr kumimoji="1" lang="en-US" altLang="ja-JP" dirty="0"/>
              <a:t>CPU</a:t>
            </a:r>
            <a:r>
              <a:rPr kumimoji="1" lang="ja-JP" altLang="en-US"/>
              <a:t>使用率が</a:t>
            </a:r>
            <a:r>
              <a:rPr kumimoji="1" lang="en-US" altLang="ja-JP" dirty="0"/>
              <a:t>70%</a:t>
            </a:r>
            <a:r>
              <a:rPr kumimoji="1" lang="ja-JP" altLang="en-US"/>
              <a:t>を超えた時にスケールアウト</a:t>
            </a:r>
            <a:endParaRPr kumimoji="1" lang="en-US" altLang="ja-JP" dirty="0"/>
          </a:p>
          <a:p>
            <a:pPr lvl="2"/>
            <a:r>
              <a:rPr kumimoji="1" lang="ja-JP" altLang="en-US"/>
              <a:t>負荷が分散され、</a:t>
            </a:r>
            <a:r>
              <a:rPr kumimoji="1" lang="en-US" altLang="ja-JP" dirty="0"/>
              <a:t>CPU</a:t>
            </a:r>
            <a:r>
              <a:rPr kumimoji="1" lang="ja-JP" altLang="en-US"/>
              <a:t>使用率</a:t>
            </a:r>
            <a:r>
              <a:rPr lang="ja-JP" altLang="en-US"/>
              <a:t>・</a:t>
            </a:r>
            <a:r>
              <a:rPr kumimoji="1" lang="ja-JP" altLang="en-US"/>
              <a:t>ネットワーク</a:t>
            </a:r>
            <a:r>
              <a:rPr lang="ja-JP" altLang="en-US"/>
              <a:t>使用量が低下</a:t>
            </a:r>
            <a:endParaRPr kumimoji="1"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9EDF7340-0112-094A-ABA4-59B079E9EB35}"/>
              </a:ext>
            </a:extLst>
          </p:cNvPr>
          <p:cNvGrpSpPr/>
          <p:nvPr/>
        </p:nvGrpSpPr>
        <p:grpSpPr>
          <a:xfrm>
            <a:off x="79200" y="3913476"/>
            <a:ext cx="8985600" cy="2808000"/>
            <a:chOff x="44763" y="3913476"/>
            <a:chExt cx="8985600" cy="2808000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EB4F3532-75FF-3142-BC48-0EB4A9190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63" y="3913476"/>
              <a:ext cx="4492800" cy="2808000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ED645010-459E-F648-8942-165D12E8D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7563" y="3913476"/>
              <a:ext cx="4492800" cy="2808000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3425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関連研究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Picocenter [Zhang et al.’16]</a:t>
            </a:r>
          </a:p>
          <a:p>
            <a:pPr lvl="1"/>
            <a:r>
              <a:rPr lang="ja-JP" altLang="en-US"/>
              <a:t>サービスを</a:t>
            </a:r>
            <a:r>
              <a:rPr lang="en-US" altLang="ja-JP" dirty="0"/>
              <a:t>VM</a:t>
            </a:r>
            <a:r>
              <a:rPr lang="ja-JP" altLang="en-US"/>
              <a:t>内コンテナで実行し、暇なサービスをスワップアウト</a:t>
            </a:r>
          </a:p>
          <a:p>
            <a:pPr lvl="1"/>
            <a:r>
              <a:rPr lang="ja-JP" altLang="en-US"/>
              <a:t>システム全体のリソース使用量でスワップを判断</a:t>
            </a:r>
          </a:p>
          <a:p>
            <a:r>
              <a:rPr lang="en-US" altLang="ja-JP" dirty="0"/>
              <a:t>FlexCapsule [Kourai et al.’16]</a:t>
            </a:r>
          </a:p>
          <a:p>
            <a:pPr lvl="1"/>
            <a:r>
              <a:rPr lang="ja-JP" altLang="en-US"/>
              <a:t>サービスを</a:t>
            </a:r>
            <a:r>
              <a:rPr lang="en-US" altLang="ja-JP" dirty="0"/>
              <a:t>VM</a:t>
            </a:r>
            <a:r>
              <a:rPr lang="ja-JP" altLang="en-US"/>
              <a:t>内の軽量</a:t>
            </a:r>
            <a:r>
              <a:rPr lang="en-US" altLang="ja-JP" dirty="0"/>
              <a:t>VM</a:t>
            </a:r>
            <a:r>
              <a:rPr lang="ja-JP" altLang="en-US"/>
              <a:t>で実行し、軽量</a:t>
            </a:r>
            <a:r>
              <a:rPr lang="en-US" altLang="ja-JP" dirty="0"/>
              <a:t>VM</a:t>
            </a:r>
            <a:r>
              <a:rPr lang="ja-JP" altLang="en-US"/>
              <a:t>を複製してサービス単位のスケールアウトを実現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内で軽量</a:t>
            </a:r>
            <a:r>
              <a:rPr lang="en-US" altLang="ja-JP" dirty="0"/>
              <a:t>VM</a:t>
            </a:r>
            <a:r>
              <a:rPr lang="ja-JP" altLang="en-US"/>
              <a:t>を動作させるオーバヘッドが大きい</a:t>
            </a:r>
            <a:endParaRPr lang="en-US" altLang="ja-JP" dirty="0"/>
          </a:p>
          <a:p>
            <a:r>
              <a:rPr lang="en-US" altLang="ja-JP" dirty="0"/>
              <a:t>Docker in Docker [</a:t>
            </a:r>
            <a:r>
              <a:rPr lang="en-US" altLang="ja-JP" dirty="0" err="1"/>
              <a:t>Petazzoni</a:t>
            </a:r>
            <a:r>
              <a:rPr lang="en-US" altLang="ja-JP" dirty="0"/>
              <a:t>]</a:t>
            </a:r>
          </a:p>
          <a:p>
            <a:pPr lvl="1"/>
            <a:r>
              <a:rPr lang="en-US" altLang="ja-JP" dirty="0"/>
              <a:t>Docker</a:t>
            </a:r>
            <a:r>
              <a:rPr lang="ja-JP" altLang="en-US"/>
              <a:t>コンテナの中で</a:t>
            </a:r>
            <a:r>
              <a:rPr lang="en-US" altLang="ja-JP" dirty="0"/>
              <a:t>Docker Engine</a:t>
            </a:r>
            <a:r>
              <a:rPr lang="ja-JP" altLang="en-US"/>
              <a:t>を動作させ、独自のコンテナを実行</a:t>
            </a:r>
            <a:endParaRPr lang="en-US" altLang="ja-JP" dirty="0"/>
          </a:p>
          <a:p>
            <a:pPr lvl="1"/>
            <a:r>
              <a:rPr lang="ja-JP" altLang="en-US"/>
              <a:t>主に開発用途に用いられる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2631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まとめ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/>
              <a:t>内コンテナを用いてサービス単位のオートスケールを実現するシステム</a:t>
            </a:r>
            <a:r>
              <a:rPr lang="en-US" altLang="ja-JP" dirty="0"/>
              <a:t>Ciel</a:t>
            </a:r>
            <a:r>
              <a:rPr lang="ja-JP" altLang="en-US"/>
              <a:t>を提案</a:t>
            </a:r>
          </a:p>
          <a:p>
            <a:pPr lvl="1"/>
            <a:r>
              <a:rPr lang="ja-JP" altLang="en-US"/>
              <a:t>コンテナ内でサービスを実行</a:t>
            </a:r>
            <a:endParaRPr lang="en-US" altLang="ja-JP" dirty="0"/>
          </a:p>
          <a:p>
            <a:pPr lvl="2"/>
            <a:r>
              <a:rPr lang="ja-JP" altLang="en-US"/>
              <a:t>サービスのリソース使用量を正確に計測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イントロスペクションを利用</a:t>
            </a:r>
            <a:endParaRPr lang="en-US" altLang="ja-JP" dirty="0"/>
          </a:p>
          <a:p>
            <a:pPr lvl="2"/>
            <a:r>
              <a:rPr lang="en-US" altLang="ja-JP" dirty="0"/>
              <a:t>VM</a:t>
            </a:r>
            <a:r>
              <a:rPr lang="ja-JP" altLang="en-US"/>
              <a:t>の外からコンテナのリソース使用量を監視</a:t>
            </a:r>
          </a:p>
          <a:p>
            <a:pPr lvl="1"/>
            <a:r>
              <a:rPr lang="ja-JP" altLang="en-US"/>
              <a:t>負荷の高いサービスのみをスケールアウト</a:t>
            </a:r>
          </a:p>
          <a:p>
            <a:pPr lvl="2"/>
            <a:r>
              <a:rPr lang="ja-JP" altLang="en-US"/>
              <a:t>新たに起動する</a:t>
            </a:r>
            <a:r>
              <a:rPr lang="en-US" altLang="ja-JP" dirty="0"/>
              <a:t>VM</a:t>
            </a:r>
            <a:r>
              <a:rPr lang="ja-JP" altLang="en-US"/>
              <a:t>のコストを削減</a:t>
            </a:r>
            <a:endParaRPr lang="en-US" altLang="ja-JP" dirty="0"/>
          </a:p>
          <a:p>
            <a:pPr lvl="2"/>
            <a:r>
              <a:rPr lang="ja-JP" altLang="en-US"/>
              <a:t>スケールアウトにかかる時間を短縮</a:t>
            </a:r>
            <a:endParaRPr lang="en-US" altLang="ja-JP" dirty="0"/>
          </a:p>
          <a:p>
            <a:r>
              <a:rPr lang="ja-JP" altLang="en-US"/>
              <a:t>今後の課題</a:t>
            </a:r>
            <a:endParaRPr lang="en-US" altLang="ja-JP" dirty="0"/>
          </a:p>
          <a:p>
            <a:pPr lvl="1"/>
            <a:r>
              <a:rPr lang="ja-JP" altLang="en-US"/>
              <a:t>スケールアウト時に必要なリソース量の見積もり</a:t>
            </a:r>
          </a:p>
          <a:p>
            <a:pPr lvl="1"/>
            <a:r>
              <a:rPr lang="ja-JP" altLang="en-US"/>
              <a:t>低負荷時に</a:t>
            </a:r>
            <a:r>
              <a:rPr lang="en-US" altLang="ja-JP" dirty="0"/>
              <a:t>VM</a:t>
            </a:r>
            <a:r>
              <a:rPr lang="ja-JP" altLang="en-US"/>
              <a:t>の数を減らすスケールインへの対応</a:t>
            </a:r>
          </a:p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1259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今後の課題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負荷の高いサービスを動作させるのに必要な</a:t>
            </a:r>
            <a:br>
              <a:rPr lang="ja-JP" altLang="en-US"/>
            </a:br>
            <a:r>
              <a:rPr lang="ja-JP" altLang="en-US"/>
              <a:t>リソース量の見積もり</a:t>
            </a:r>
          </a:p>
          <a:p>
            <a:pPr lvl="1"/>
            <a:r>
              <a:rPr lang="ja-JP" altLang="en-US"/>
              <a:t>必要十分な大きさの</a:t>
            </a:r>
            <a:r>
              <a:rPr lang="en-US" altLang="ja-JP" dirty="0"/>
              <a:t>VM</a:t>
            </a:r>
            <a:r>
              <a:rPr lang="ja-JP" altLang="en-US"/>
              <a:t>を起動してスケールアウトできるようにする</a:t>
            </a:r>
          </a:p>
          <a:p>
            <a:r>
              <a:rPr lang="ja-JP" altLang="en-US"/>
              <a:t>スケールアウトのポリシーの作成</a:t>
            </a:r>
          </a:p>
          <a:p>
            <a:pPr lvl="1"/>
            <a:r>
              <a:rPr lang="ja-JP" altLang="en-US"/>
              <a:t>リソース使用量のトレンドを分析して、使用量だけでなく増加率なども考慮</a:t>
            </a:r>
          </a:p>
          <a:p>
            <a:pPr lvl="1"/>
            <a:r>
              <a:rPr lang="en-US" altLang="ja-JP" dirty="0"/>
              <a:t>AWS</a:t>
            </a:r>
            <a:r>
              <a:rPr lang="ja-JP" altLang="en-US"/>
              <a:t>などの</a:t>
            </a:r>
            <a:r>
              <a:rPr lang="en-US" altLang="ja-JP" dirty="0"/>
              <a:t>VM</a:t>
            </a:r>
            <a:r>
              <a:rPr lang="ja-JP" altLang="en-US"/>
              <a:t>の料金体系も考慮</a:t>
            </a:r>
          </a:p>
          <a:p>
            <a:r>
              <a:rPr lang="ja-JP" altLang="en-US"/>
              <a:t>低負荷時に</a:t>
            </a:r>
            <a:r>
              <a:rPr lang="en-US" altLang="ja-JP" dirty="0"/>
              <a:t>VM</a:t>
            </a:r>
            <a:r>
              <a:rPr lang="ja-JP" altLang="en-US"/>
              <a:t>の数を減らすスケールインへの対応</a:t>
            </a:r>
          </a:p>
          <a:p>
            <a:pPr lvl="1"/>
            <a:r>
              <a:rPr lang="ja-JP" altLang="en-US"/>
              <a:t>複数の</a:t>
            </a:r>
            <a:r>
              <a:rPr lang="en-US" altLang="ja-JP" dirty="0"/>
              <a:t>VM</a:t>
            </a:r>
            <a:r>
              <a:rPr lang="ja-JP" altLang="en-US"/>
              <a:t>で動作しているコンテナを集約する必要性</a:t>
            </a:r>
          </a:p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1987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コンテナのリソース監視機構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/>
              <a:t>イントロスペクションを用いて</a:t>
            </a:r>
            <a:r>
              <a:rPr lang="en-US" altLang="ja-JP" dirty="0"/>
              <a:t>VM</a:t>
            </a:r>
            <a:r>
              <a:rPr lang="ja-JP" altLang="en-US"/>
              <a:t>内コンテナのリソース使用量を監視</a:t>
            </a:r>
            <a:endParaRPr lang="en-US" altLang="ja-JP" dirty="0"/>
          </a:p>
          <a:p>
            <a:pPr lvl="1"/>
            <a:r>
              <a:rPr lang="en-US" altLang="ja-JP" dirty="0"/>
              <a:t>Linux</a:t>
            </a:r>
            <a:r>
              <a:rPr lang="ja-JP" altLang="en-US"/>
              <a:t>の</a:t>
            </a:r>
            <a:r>
              <a:rPr lang="en-US" altLang="ja-JP" dirty="0"/>
              <a:t>cgroup</a:t>
            </a:r>
            <a:r>
              <a:rPr lang="ja-JP" altLang="en-US"/>
              <a:t>機構を解析して取得</a:t>
            </a:r>
          </a:p>
          <a:p>
            <a:pPr lvl="1"/>
            <a:r>
              <a:rPr lang="en-US" altLang="ja-JP" dirty="0"/>
              <a:t>CPU</a:t>
            </a:r>
            <a:r>
              <a:rPr lang="ja-JP" altLang="en-US"/>
              <a:t>使用率やディスク</a:t>
            </a:r>
            <a:r>
              <a:rPr lang="en-US" altLang="ja-JP" dirty="0"/>
              <a:t>/</a:t>
            </a:r>
            <a:r>
              <a:rPr lang="ja-JP" altLang="en-US"/>
              <a:t>ネットワーク帯域を算出</a:t>
            </a:r>
            <a:endParaRPr lang="en-US" altLang="ja-JP" dirty="0"/>
          </a:p>
          <a:p>
            <a:r>
              <a:rPr lang="en-US" altLang="ja-JP" dirty="0"/>
              <a:t>Linux</a:t>
            </a:r>
            <a:r>
              <a:rPr lang="ja-JP" altLang="en-US"/>
              <a:t>のソースコードを利用して開発</a:t>
            </a:r>
            <a:endParaRPr lang="en-US" altLang="ja-JP" dirty="0"/>
          </a:p>
          <a:p>
            <a:pPr lvl="1"/>
            <a:r>
              <a:rPr lang="en-US" altLang="ja-JP" dirty="0"/>
              <a:t>LLView</a:t>
            </a:r>
            <a:r>
              <a:rPr lang="ja-JP" altLang="en-US"/>
              <a:t>フレームワーク</a:t>
            </a:r>
            <a:r>
              <a:rPr lang="en-US" altLang="ja-JP" dirty="0"/>
              <a:t>[</a:t>
            </a:r>
            <a:r>
              <a:rPr lang="ja-JP" altLang="en-US"/>
              <a:t>植木あ’</a:t>
            </a:r>
            <a:r>
              <a:rPr lang="en-US" altLang="ja-JP" dirty="0"/>
              <a:t>15]</a:t>
            </a:r>
            <a:r>
              <a:rPr lang="ja-JP" altLang="en-US"/>
              <a:t>を利用</a:t>
            </a:r>
            <a:endParaRPr lang="en-US" altLang="ja-JP" dirty="0"/>
          </a:p>
          <a:p>
            <a:pPr lvl="2"/>
            <a:r>
              <a:rPr lang="en-US" altLang="ja-JP" dirty="0"/>
              <a:t>LLVM</a:t>
            </a:r>
            <a:r>
              <a:rPr lang="ja-JP" altLang="en-US"/>
              <a:t>コンパイラでコンパイルし、中間表現を変換</a:t>
            </a:r>
            <a:endParaRPr lang="en-US" altLang="ja-JP" dirty="0"/>
          </a:p>
          <a:p>
            <a:pPr lvl="2"/>
            <a:r>
              <a:rPr lang="ja-JP" altLang="en-US"/>
              <a:t>透過的に</a:t>
            </a:r>
            <a:r>
              <a:rPr lang="en-US" altLang="ja-JP" dirty="0"/>
              <a:t>VM</a:t>
            </a:r>
            <a:r>
              <a:rPr lang="ja-JP" altLang="en-US"/>
              <a:t>イントロスペクションを実現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19</a:t>
            </a:fld>
            <a:endParaRPr lang="ja-JP" altLang="en-US"/>
          </a:p>
        </p:txBody>
      </p:sp>
      <p:cxnSp>
        <p:nvCxnSpPr>
          <p:cNvPr id="5" name="直線コネクタ 38"/>
          <p:cNvCxnSpPr>
            <a:cxnSpLocks/>
          </p:cNvCxnSpPr>
          <p:nvPr/>
        </p:nvCxnSpPr>
        <p:spPr>
          <a:xfrm>
            <a:off x="4760964" y="5283568"/>
            <a:ext cx="2683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9"/>
          <p:cNvCxnSpPr>
            <a:cxnSpLocks/>
            <a:stCxn id="7" idx="3"/>
          </p:cNvCxnSpPr>
          <p:nvPr/>
        </p:nvCxnSpPr>
        <p:spPr>
          <a:xfrm>
            <a:off x="1627207" y="4922889"/>
            <a:ext cx="4634056" cy="6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正方形/長方形 3"/>
          <p:cNvSpPr/>
          <p:nvPr/>
        </p:nvSpPr>
        <p:spPr>
          <a:xfrm>
            <a:off x="444843" y="4795502"/>
            <a:ext cx="1182364" cy="254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cgroup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正方形/長方形 28"/>
          <p:cNvSpPr/>
          <p:nvPr/>
        </p:nvSpPr>
        <p:spPr>
          <a:xfrm>
            <a:off x="1944020" y="4795500"/>
            <a:ext cx="1162246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cpuacct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正方形/長方形 30"/>
          <p:cNvSpPr/>
          <p:nvPr/>
        </p:nvSpPr>
        <p:spPr>
          <a:xfrm>
            <a:off x="4953487" y="4795500"/>
            <a:ext cx="950443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 anchorCtr="0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id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" name="正方形/長方形 32"/>
          <p:cNvSpPr/>
          <p:nvPr/>
        </p:nvSpPr>
        <p:spPr>
          <a:xfrm>
            <a:off x="3408062" y="4795500"/>
            <a:ext cx="1188091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docker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" name="正方形/長方形 33"/>
          <p:cNvSpPr/>
          <p:nvPr/>
        </p:nvSpPr>
        <p:spPr>
          <a:xfrm>
            <a:off x="6261263" y="4795500"/>
            <a:ext cx="2087128" cy="2674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cpuacct.usage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12" name="直線コネクタ 13"/>
          <p:cNvCxnSpPr/>
          <p:nvPr/>
        </p:nvCxnSpPr>
        <p:spPr>
          <a:xfrm>
            <a:off x="4756013" y="4922887"/>
            <a:ext cx="4951" cy="360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25">
            <a:extLst>
              <a:ext uri="{FF2B5EF4-FFF2-40B4-BE49-F238E27FC236}">
                <a16:creationId xmlns:a16="http://schemas.microsoft.com/office/drawing/2014/main" id="{8F709C92-BA50-C040-BBA0-DF53FB153313}"/>
              </a:ext>
            </a:extLst>
          </p:cNvPr>
          <p:cNvCxnSpPr>
            <a:cxnSpLocks/>
          </p:cNvCxnSpPr>
          <p:nvPr/>
        </p:nvCxnSpPr>
        <p:spPr>
          <a:xfrm>
            <a:off x="1793041" y="4922887"/>
            <a:ext cx="0" cy="1388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2">
            <a:extLst>
              <a:ext uri="{FF2B5EF4-FFF2-40B4-BE49-F238E27FC236}">
                <a16:creationId xmlns:a16="http://schemas.microsoft.com/office/drawing/2014/main" id="{09C6C79D-B944-E346-88BE-63EF45D45D35}"/>
              </a:ext>
            </a:extLst>
          </p:cNvPr>
          <p:cNvSpPr txBox="1"/>
          <p:nvPr/>
        </p:nvSpPr>
        <p:spPr>
          <a:xfrm>
            <a:off x="5019398" y="5132510"/>
            <a:ext cx="387457" cy="368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…</a:t>
            </a:r>
          </a:p>
        </p:txBody>
      </p:sp>
      <p:cxnSp>
        <p:nvCxnSpPr>
          <p:cNvPr id="15" name="直線コネクタ 37">
            <a:extLst>
              <a:ext uri="{FF2B5EF4-FFF2-40B4-BE49-F238E27FC236}">
                <a16:creationId xmlns:a16="http://schemas.microsoft.com/office/drawing/2014/main" id="{08D9BC31-8835-AB49-A234-3C9F4168F16E}"/>
              </a:ext>
            </a:extLst>
          </p:cNvPr>
          <p:cNvCxnSpPr>
            <a:cxnSpLocks/>
          </p:cNvCxnSpPr>
          <p:nvPr/>
        </p:nvCxnSpPr>
        <p:spPr>
          <a:xfrm>
            <a:off x="1793041" y="5718004"/>
            <a:ext cx="44682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39">
            <a:extLst>
              <a:ext uri="{FF2B5EF4-FFF2-40B4-BE49-F238E27FC236}">
                <a16:creationId xmlns:a16="http://schemas.microsoft.com/office/drawing/2014/main" id="{8CDC87C1-269F-294F-B405-090F892F37F2}"/>
              </a:ext>
            </a:extLst>
          </p:cNvPr>
          <p:cNvSpPr/>
          <p:nvPr/>
        </p:nvSpPr>
        <p:spPr>
          <a:xfrm>
            <a:off x="1944020" y="5590616"/>
            <a:ext cx="1162246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memory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正方形/長方形 41">
            <a:extLst>
              <a:ext uri="{FF2B5EF4-FFF2-40B4-BE49-F238E27FC236}">
                <a16:creationId xmlns:a16="http://schemas.microsoft.com/office/drawing/2014/main" id="{3AC20D8A-75FD-594F-81DF-F3560BCB7076}"/>
              </a:ext>
            </a:extLst>
          </p:cNvPr>
          <p:cNvSpPr/>
          <p:nvPr/>
        </p:nvSpPr>
        <p:spPr>
          <a:xfrm>
            <a:off x="4953487" y="5590616"/>
            <a:ext cx="950443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 anchorCtr="0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id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8" name="正方形/長方形 43">
            <a:extLst>
              <a:ext uri="{FF2B5EF4-FFF2-40B4-BE49-F238E27FC236}">
                <a16:creationId xmlns:a16="http://schemas.microsoft.com/office/drawing/2014/main" id="{586146E7-A899-8E4D-8532-6CD0686D60E4}"/>
              </a:ext>
            </a:extLst>
          </p:cNvPr>
          <p:cNvSpPr/>
          <p:nvPr/>
        </p:nvSpPr>
        <p:spPr>
          <a:xfrm>
            <a:off x="3408062" y="5590616"/>
            <a:ext cx="1188091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docker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9" name="正方形/長方形 45">
            <a:extLst>
              <a:ext uri="{FF2B5EF4-FFF2-40B4-BE49-F238E27FC236}">
                <a16:creationId xmlns:a16="http://schemas.microsoft.com/office/drawing/2014/main" id="{45269534-F331-8C47-B3CD-31439D1FF80A}"/>
              </a:ext>
            </a:extLst>
          </p:cNvPr>
          <p:cNvSpPr/>
          <p:nvPr/>
        </p:nvSpPr>
        <p:spPr>
          <a:xfrm>
            <a:off x="6261263" y="5590616"/>
            <a:ext cx="2087128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>
                <a:latin typeface="Meiryo" charset="-128"/>
                <a:ea typeface="Meiryo" charset="-128"/>
                <a:cs typeface="Meiryo" charset="-128"/>
              </a:rPr>
              <a:t>memory.sta</a:t>
            </a:r>
            <a:r>
              <a:rPr lang="en-US" altLang="ja-JP" dirty="0" err="1">
                <a:latin typeface="Meiryo" charset="-128"/>
                <a:ea typeface="Meiryo" charset="-128"/>
                <a:cs typeface="Meiryo" charset="-128"/>
              </a:rPr>
              <a:t>t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20" name="直線コネクタ 46">
            <a:extLst>
              <a:ext uri="{FF2B5EF4-FFF2-40B4-BE49-F238E27FC236}">
                <a16:creationId xmlns:a16="http://schemas.microsoft.com/office/drawing/2014/main" id="{273D5FB8-05B0-5E4A-9C62-E74AC258C2F9}"/>
              </a:ext>
            </a:extLst>
          </p:cNvPr>
          <p:cNvCxnSpPr>
            <a:cxnSpLocks/>
          </p:cNvCxnSpPr>
          <p:nvPr/>
        </p:nvCxnSpPr>
        <p:spPr>
          <a:xfrm>
            <a:off x="4807459" y="6075665"/>
            <a:ext cx="2683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48">
            <a:extLst>
              <a:ext uri="{FF2B5EF4-FFF2-40B4-BE49-F238E27FC236}">
                <a16:creationId xmlns:a16="http://schemas.microsoft.com/office/drawing/2014/main" id="{B43C3662-6D60-DE40-80E2-DB4BBEBE36F9}"/>
              </a:ext>
            </a:extLst>
          </p:cNvPr>
          <p:cNvCxnSpPr/>
          <p:nvPr/>
        </p:nvCxnSpPr>
        <p:spPr>
          <a:xfrm>
            <a:off x="4802508" y="5714984"/>
            <a:ext cx="0" cy="360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51">
            <a:extLst>
              <a:ext uri="{FF2B5EF4-FFF2-40B4-BE49-F238E27FC236}">
                <a16:creationId xmlns:a16="http://schemas.microsoft.com/office/drawing/2014/main" id="{5753A49E-4C85-F44B-8CDD-54DDC5628874}"/>
              </a:ext>
            </a:extLst>
          </p:cNvPr>
          <p:cNvSpPr txBox="1"/>
          <p:nvPr/>
        </p:nvSpPr>
        <p:spPr>
          <a:xfrm>
            <a:off x="5075815" y="5942515"/>
            <a:ext cx="387457" cy="368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5120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IaaS</a:t>
            </a:r>
            <a:r>
              <a:rPr lang="ja-JP" altLang="en-US"/>
              <a:t>型クラウド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ja-JP" altLang="en-US"/>
              <a:t>ネットワーク経由でユーザに仮想マシン</a:t>
            </a:r>
            <a:r>
              <a:rPr lang="en-US" altLang="ja-JP" dirty="0"/>
              <a:t>(VM)</a:t>
            </a:r>
            <a:r>
              <a:rPr lang="ja-JP" altLang="en-US"/>
              <a:t>をサービスとして提供</a:t>
            </a:r>
          </a:p>
          <a:p>
            <a:pPr lvl="1"/>
            <a:r>
              <a:rPr lang="en-US" altLang="ja-JP" dirty="0"/>
              <a:t>OS</a:t>
            </a:r>
            <a:r>
              <a:rPr lang="ja-JP" altLang="en-US"/>
              <a:t>やアプリケーションを自由にインストール可能</a:t>
            </a:r>
          </a:p>
          <a:p>
            <a:pPr lvl="1"/>
            <a:r>
              <a:rPr lang="ja-JP" altLang="en-US"/>
              <a:t>必要な時に必要なだけ利用可能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/>
              <a:t>料金は</a:t>
            </a:r>
            <a:r>
              <a:rPr lang="en-US" altLang="ja-JP" dirty="0"/>
              <a:t>VM</a:t>
            </a:r>
            <a:r>
              <a:rPr lang="ja-JP" altLang="en-US"/>
              <a:t>単位で課金される</a:t>
            </a:r>
            <a:endParaRPr lang="ja-JP" altLang="en-US">
              <a:solidFill>
                <a:srgbClr val="FF0000"/>
              </a:solidFill>
            </a:endParaRPr>
          </a:p>
          <a:p>
            <a:pPr lvl="1"/>
            <a:r>
              <a:rPr lang="ja-JP" altLang="en-US"/>
              <a:t>大きい</a:t>
            </a:r>
            <a:r>
              <a:rPr lang="en-US" altLang="ja-JP" dirty="0"/>
              <a:t>VM</a:t>
            </a:r>
            <a:r>
              <a:rPr lang="ja-JP" altLang="en-US"/>
              <a:t>ほど単位時間あたりのコストがかかる</a:t>
            </a:r>
          </a:p>
          <a:p>
            <a:pPr lvl="1"/>
            <a:r>
              <a:rPr lang="en-US" altLang="ja-JP" dirty="0"/>
              <a:t>CPU</a:t>
            </a:r>
            <a:r>
              <a:rPr lang="ja-JP" altLang="en-US"/>
              <a:t>の性能・個数、メモリ量、ディスク容量に比例</a:t>
            </a:r>
          </a:p>
        </p:txBody>
      </p:sp>
      <p:grpSp>
        <p:nvGrpSpPr>
          <p:cNvPr id="6" name="図形グループ 8"/>
          <p:cNvGrpSpPr/>
          <p:nvPr/>
        </p:nvGrpSpPr>
        <p:grpSpPr>
          <a:xfrm>
            <a:off x="778797" y="4419527"/>
            <a:ext cx="7586405" cy="1936824"/>
            <a:chOff x="822958" y="4227616"/>
            <a:chExt cx="7586405" cy="1936824"/>
          </a:xfrm>
        </p:grpSpPr>
        <p:pic>
          <p:nvPicPr>
            <p:cNvPr id="7" name="図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58" y="4227616"/>
              <a:ext cx="1924719" cy="1936824"/>
            </a:xfrm>
            <a:prstGeom prst="rect">
              <a:avLst/>
            </a:prstGeom>
          </p:spPr>
        </p:pic>
        <p:sp>
          <p:nvSpPr>
            <p:cNvPr id="8" name="雲 6"/>
            <p:cNvSpPr/>
            <p:nvPr/>
          </p:nvSpPr>
          <p:spPr>
            <a:xfrm>
              <a:off x="6446157" y="4607000"/>
              <a:ext cx="1963206" cy="1178054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矢印コネクタ 11"/>
            <p:cNvCxnSpPr>
              <a:stCxn id="9" idx="3"/>
              <a:endCxn id="11" idx="2"/>
            </p:cNvCxnSpPr>
            <p:nvPr/>
          </p:nvCxnSpPr>
          <p:spPr>
            <a:xfrm flipV="1">
              <a:off x="2747677" y="5196027"/>
              <a:ext cx="3704570" cy="1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8505" y="4227616"/>
              <a:ext cx="1936824" cy="1936824"/>
            </a:xfrm>
            <a:prstGeom prst="rect">
              <a:avLst/>
            </a:prstGeom>
          </p:spPr>
        </p:pic>
        <p:sp>
          <p:nvSpPr>
            <p:cNvPr id="11" name="角丸四角形 12"/>
            <p:cNvSpPr/>
            <p:nvPr/>
          </p:nvSpPr>
          <p:spPr>
            <a:xfrm>
              <a:off x="6774820" y="4849813"/>
              <a:ext cx="1301047" cy="6924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kumimoji="1" lang="en-US" altLang="ja-JP" sz="2400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VM</a:t>
              </a:r>
              <a:endParaRPr kumimoji="1" lang="ja-JP" altLang="en-US" sz="240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967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/>
              <a:t>内コンテナの性能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/>
              <a:t>内の</a:t>
            </a:r>
            <a:r>
              <a:rPr lang="en-US" altLang="ja-JP" dirty="0"/>
              <a:t>Docker</a:t>
            </a:r>
            <a:r>
              <a:rPr lang="ja-JP" altLang="en-US"/>
              <a:t>コンテナで</a:t>
            </a:r>
            <a:r>
              <a:rPr lang="en-US" altLang="ja-JP" dirty="0"/>
              <a:t>UnixBench</a:t>
            </a:r>
            <a:r>
              <a:rPr lang="ja-JP" altLang="en-US"/>
              <a:t>を実行</a:t>
            </a:r>
          </a:p>
          <a:p>
            <a:pPr lvl="1"/>
            <a:r>
              <a:rPr lang="ja-JP" altLang="en-US"/>
              <a:t>ストレージドライバには</a:t>
            </a:r>
            <a:r>
              <a:rPr lang="en-US" altLang="ja-JP" dirty="0"/>
              <a:t>AUFS</a:t>
            </a:r>
            <a:r>
              <a:rPr lang="ja-JP" altLang="en-US"/>
              <a:t>、</a:t>
            </a:r>
            <a:r>
              <a:rPr lang="en-US" altLang="ja-JP" dirty="0"/>
              <a:t>OverlayFS</a:t>
            </a:r>
            <a:r>
              <a:rPr lang="ja-JP" altLang="en-US"/>
              <a:t>、</a:t>
            </a:r>
            <a:r>
              <a:rPr lang="en-US" altLang="ja-JP" dirty="0"/>
              <a:t>ZFS</a:t>
            </a:r>
            <a:r>
              <a:rPr lang="ja-JP" altLang="en-US"/>
              <a:t>、</a:t>
            </a:r>
            <a:br>
              <a:rPr lang="ja-JP" altLang="en-US"/>
            </a:br>
            <a:r>
              <a:rPr lang="en-US" altLang="ja-JP" dirty="0" err="1"/>
              <a:t>devicemapper</a:t>
            </a:r>
            <a:r>
              <a:rPr lang="ja-JP" altLang="en-US"/>
              <a:t>の</a:t>
            </a:r>
            <a:r>
              <a:rPr lang="en-US" altLang="ja-JP" dirty="0"/>
              <a:t>4</a:t>
            </a:r>
            <a:r>
              <a:rPr lang="ja-JP" altLang="en-US"/>
              <a:t>つを使用</a:t>
            </a:r>
          </a:p>
          <a:p>
            <a:r>
              <a:rPr lang="ja-JP" altLang="en-US"/>
              <a:t>平均</a:t>
            </a:r>
            <a:r>
              <a:rPr lang="en-US" altLang="ja-JP" dirty="0"/>
              <a:t>10~35%</a:t>
            </a:r>
            <a:r>
              <a:rPr lang="ja-JP" altLang="en-US"/>
              <a:t>の性能低下</a:t>
            </a:r>
          </a:p>
          <a:p>
            <a:pPr lvl="1"/>
            <a:r>
              <a:rPr lang="ja-JP" altLang="en-US"/>
              <a:t>システムコールの性能が大きく低下</a:t>
            </a:r>
            <a:endParaRPr lang="en-US" altLang="ja-JP" dirty="0"/>
          </a:p>
          <a:p>
            <a:pPr lvl="1"/>
            <a:r>
              <a:rPr lang="en-US" altLang="ja-JP" dirty="0"/>
              <a:t>AUFS</a:t>
            </a:r>
            <a:r>
              <a:rPr lang="ja-JP" altLang="en-US"/>
              <a:t>、</a:t>
            </a:r>
            <a:r>
              <a:rPr lang="en-US" altLang="ja-JP" dirty="0"/>
              <a:t>ZFS</a:t>
            </a:r>
            <a:r>
              <a:rPr lang="ja-JP" altLang="en-US"/>
              <a:t>ではファイル性能が大きく低下</a:t>
            </a:r>
          </a:p>
          <a:p>
            <a:pPr lvl="2"/>
            <a:r>
              <a:rPr lang="ja-JP" altLang="en-US"/>
              <a:t>コンテナ仮想化によるオーバヘッド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20</a:t>
            </a:fld>
            <a:endParaRPr lang="ja-JP" altLang="en-US"/>
          </a:p>
        </p:txBody>
      </p:sp>
      <p:pic>
        <p:nvPicPr>
          <p:cNvPr id="5" name="図 7">
            <a:extLst>
              <a:ext uri="{FF2B5EF4-FFF2-40B4-BE49-F238E27FC236}">
                <a16:creationId xmlns:a16="http://schemas.microsoft.com/office/drawing/2014/main" id="{8DB03629-B13C-8142-A57E-73D23D48A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0936"/>
            <a:ext cx="9144000" cy="265853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758260" y="4572000"/>
            <a:ext cx="688156" cy="490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Oval 7"/>
          <p:cNvSpPr/>
          <p:nvPr/>
        </p:nvSpPr>
        <p:spPr>
          <a:xfrm>
            <a:off x="2639504" y="4157221"/>
            <a:ext cx="1960775" cy="1272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797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クラウドにおける負荷対策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ja-JP" altLang="en-US"/>
              <a:t>クラウドでは</a:t>
            </a:r>
            <a:r>
              <a:rPr lang="en-US" altLang="ja-JP" dirty="0"/>
              <a:t>VM</a:t>
            </a:r>
            <a:r>
              <a:rPr lang="ja-JP" altLang="en-US"/>
              <a:t>の数を調整することでサービスへの負荷の変化に対応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/>
              <a:t>スケールアウト</a:t>
            </a:r>
          </a:p>
          <a:p>
            <a:pPr lvl="2"/>
            <a:r>
              <a:rPr lang="ja-JP" altLang="en-US"/>
              <a:t>負荷が高まると新しい</a:t>
            </a:r>
            <a:r>
              <a:rPr lang="en-US" altLang="ja-JP" dirty="0"/>
              <a:t>VM</a:t>
            </a:r>
            <a:r>
              <a:rPr lang="ja-JP" altLang="en-US"/>
              <a:t>を立ち上げて負荷を分散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/>
              <a:t>スケールイン</a:t>
            </a:r>
          </a:p>
          <a:p>
            <a:pPr lvl="2"/>
            <a:r>
              <a:rPr lang="ja-JP" altLang="en-US"/>
              <a:t>負荷が低くなると不要な</a:t>
            </a:r>
            <a:r>
              <a:rPr lang="en-US" altLang="ja-JP" dirty="0"/>
              <a:t>VM</a:t>
            </a:r>
            <a:r>
              <a:rPr lang="ja-JP" altLang="en-US"/>
              <a:t>を停止しコストを削減</a:t>
            </a:r>
          </a:p>
          <a:p>
            <a:endParaRPr kumimoji="1" lang="ja-JP" altLang="en-US"/>
          </a:p>
        </p:txBody>
      </p:sp>
      <p:sp>
        <p:nvSpPr>
          <p:cNvPr id="4" name="正方形/長方形 25"/>
          <p:cNvSpPr/>
          <p:nvPr/>
        </p:nvSpPr>
        <p:spPr>
          <a:xfrm>
            <a:off x="4584321" y="4099013"/>
            <a:ext cx="3965467" cy="22702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9"/>
          <p:cNvSpPr/>
          <p:nvPr/>
        </p:nvSpPr>
        <p:spPr>
          <a:xfrm>
            <a:off x="521775" y="4099013"/>
            <a:ext cx="3965467" cy="22702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雲 16"/>
          <p:cNvSpPr/>
          <p:nvPr/>
        </p:nvSpPr>
        <p:spPr>
          <a:xfrm>
            <a:off x="521775" y="5234141"/>
            <a:ext cx="3965466" cy="1135126"/>
          </a:xfrm>
          <a:prstGeom prst="clou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8"/>
          <p:cNvSpPr/>
          <p:nvPr/>
        </p:nvSpPr>
        <p:spPr>
          <a:xfrm>
            <a:off x="987108" y="5516439"/>
            <a:ext cx="1232489" cy="5757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VM 1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角丸四角形 21"/>
          <p:cNvSpPr/>
          <p:nvPr/>
        </p:nvSpPr>
        <p:spPr>
          <a:xfrm>
            <a:off x="2539215" y="5514948"/>
            <a:ext cx="1232613" cy="5772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VM 2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テキスト ボックス 26"/>
          <p:cNvSpPr txBox="1"/>
          <p:nvPr/>
        </p:nvSpPr>
        <p:spPr>
          <a:xfrm>
            <a:off x="692705" y="4099013"/>
            <a:ext cx="193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" charset="-128"/>
                <a:ea typeface="Meiryo" charset="-128"/>
                <a:cs typeface="Meiryo" charset="-128"/>
              </a:rPr>
              <a:t>スケールアウト</a:t>
            </a:r>
          </a:p>
        </p:txBody>
      </p:sp>
      <p:sp>
        <p:nvSpPr>
          <p:cNvPr id="10" name="テキスト ボックス 27"/>
          <p:cNvSpPr txBox="1"/>
          <p:nvPr/>
        </p:nvSpPr>
        <p:spPr>
          <a:xfrm>
            <a:off x="4702258" y="4093750"/>
            <a:ext cx="175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Meiryo" charset="-128"/>
                <a:ea typeface="Meiryo" charset="-128"/>
                <a:cs typeface="Meiryo" charset="-128"/>
              </a:rPr>
              <a:t>スケールイン</a:t>
            </a:r>
            <a:endParaRPr kumimoji="1" lang="en-US" altLang="ja-JP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1" name="図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8" y="4476401"/>
            <a:ext cx="656711" cy="660841"/>
          </a:xfrm>
          <a:prstGeom prst="rect">
            <a:avLst/>
          </a:prstGeom>
        </p:spPr>
      </p:pic>
      <p:pic>
        <p:nvPicPr>
          <p:cNvPr id="12" name="図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09" y="4476399"/>
            <a:ext cx="656711" cy="660841"/>
          </a:xfrm>
          <a:prstGeom prst="rect">
            <a:avLst/>
          </a:prstGeom>
        </p:spPr>
      </p:pic>
      <p:pic>
        <p:nvPicPr>
          <p:cNvPr id="13" name="図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97" y="4468345"/>
            <a:ext cx="656711" cy="660841"/>
          </a:xfrm>
          <a:prstGeom prst="rect">
            <a:avLst/>
          </a:prstGeom>
        </p:spPr>
      </p:pic>
      <p:cxnSp>
        <p:nvCxnSpPr>
          <p:cNvPr id="14" name="直線矢印コネクタ 10"/>
          <p:cNvCxnSpPr>
            <a:endCxn id="11" idx="0"/>
          </p:cNvCxnSpPr>
          <p:nvPr/>
        </p:nvCxnSpPr>
        <p:spPr>
          <a:xfrm>
            <a:off x="853844" y="5137242"/>
            <a:ext cx="749509" cy="379197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46"/>
          <p:cNvCxnSpPr>
            <a:endCxn id="11" idx="0"/>
          </p:cNvCxnSpPr>
          <p:nvPr/>
        </p:nvCxnSpPr>
        <p:spPr>
          <a:xfrm>
            <a:off x="1478265" y="5137240"/>
            <a:ext cx="125088" cy="379199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60"/>
          <p:cNvCxnSpPr>
            <a:endCxn id="11" idx="0"/>
          </p:cNvCxnSpPr>
          <p:nvPr/>
        </p:nvCxnSpPr>
        <p:spPr>
          <a:xfrm flipH="1">
            <a:off x="1603353" y="5129186"/>
            <a:ext cx="521000" cy="387253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図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60" y="4481834"/>
            <a:ext cx="656711" cy="660841"/>
          </a:xfrm>
          <a:prstGeom prst="rect">
            <a:avLst/>
          </a:prstGeom>
        </p:spPr>
      </p:pic>
      <p:pic>
        <p:nvPicPr>
          <p:cNvPr id="18" name="図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718" y="4468345"/>
            <a:ext cx="656711" cy="660841"/>
          </a:xfrm>
          <a:prstGeom prst="rect">
            <a:avLst/>
          </a:prstGeom>
        </p:spPr>
      </p:pic>
      <p:cxnSp>
        <p:nvCxnSpPr>
          <p:cNvPr id="19" name="直線矢印コネクタ 36"/>
          <p:cNvCxnSpPr>
            <a:endCxn id="11" idx="0"/>
          </p:cNvCxnSpPr>
          <p:nvPr/>
        </p:nvCxnSpPr>
        <p:spPr>
          <a:xfrm flipH="1">
            <a:off x="1603353" y="5129186"/>
            <a:ext cx="1156721" cy="387253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53"/>
          <p:cNvCxnSpPr>
            <a:endCxn id="24" idx="0"/>
          </p:cNvCxnSpPr>
          <p:nvPr/>
        </p:nvCxnSpPr>
        <p:spPr>
          <a:xfrm>
            <a:off x="2124353" y="5129186"/>
            <a:ext cx="1031169" cy="385762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56"/>
          <p:cNvCxnSpPr>
            <a:endCxn id="24" idx="0"/>
          </p:cNvCxnSpPr>
          <p:nvPr/>
        </p:nvCxnSpPr>
        <p:spPr>
          <a:xfrm>
            <a:off x="2760074" y="5129186"/>
            <a:ext cx="395448" cy="385762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雲 84"/>
          <p:cNvSpPr/>
          <p:nvPr/>
        </p:nvSpPr>
        <p:spPr>
          <a:xfrm>
            <a:off x="4584320" y="5137240"/>
            <a:ext cx="3965467" cy="1232027"/>
          </a:xfrm>
          <a:prstGeom prst="clou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85"/>
          <p:cNvSpPr/>
          <p:nvPr/>
        </p:nvSpPr>
        <p:spPr>
          <a:xfrm>
            <a:off x="5226425" y="5499087"/>
            <a:ext cx="1232489" cy="5757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VM 1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4" name="角丸四角形 86"/>
          <p:cNvSpPr/>
          <p:nvPr/>
        </p:nvSpPr>
        <p:spPr>
          <a:xfrm>
            <a:off x="6752401" y="5497596"/>
            <a:ext cx="1232613" cy="5772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VM 2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25" name="直線矢印コネクタ 33"/>
          <p:cNvCxnSpPr/>
          <p:nvPr/>
        </p:nvCxnSpPr>
        <p:spPr>
          <a:xfrm>
            <a:off x="5464616" y="5142675"/>
            <a:ext cx="378054" cy="3564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Ciel</a:t>
            </a:r>
            <a:r>
              <a:rPr lang="ja-JP" altLang="en-US"/>
              <a:t>を用いるメリット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スケールアウトした</a:t>
            </a:r>
            <a:r>
              <a:rPr lang="en-US" altLang="ja-JP" dirty="0"/>
              <a:t>VM</a:t>
            </a:r>
            <a:r>
              <a:rPr lang="ja-JP" altLang="en-US"/>
              <a:t>にかかるコストを削減</a:t>
            </a:r>
          </a:p>
          <a:p>
            <a:pPr lvl="1"/>
            <a:r>
              <a:rPr lang="ja-JP" altLang="en-US"/>
              <a:t>新しい</a:t>
            </a:r>
            <a:r>
              <a:rPr lang="en-US" altLang="ja-JP" dirty="0"/>
              <a:t>VM</a:t>
            </a:r>
            <a:r>
              <a:rPr lang="ja-JP" altLang="en-US"/>
              <a:t>に割り当てるリソース量を最小限に減らすことができる</a:t>
            </a:r>
          </a:p>
          <a:p>
            <a:pPr lvl="2"/>
            <a:r>
              <a:rPr lang="ja-JP" altLang="en-US"/>
              <a:t>動作させるコンテナの分だけ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のコストはリソース量に比例</a:t>
            </a:r>
          </a:p>
          <a:p>
            <a:r>
              <a:rPr lang="ja-JP" altLang="en-US"/>
              <a:t>スケールアウトを迅速に完了</a:t>
            </a:r>
          </a:p>
          <a:p>
            <a:pPr lvl="1"/>
            <a:r>
              <a:rPr lang="ja-JP" altLang="en-US"/>
              <a:t>必要なサービスだけを起動すればよい</a:t>
            </a:r>
          </a:p>
          <a:p>
            <a:pPr lvl="1"/>
            <a:r>
              <a:rPr lang="ja-JP" altLang="en-US"/>
              <a:t>不要なサービスの起動処理との競合によって必要なサービスの起動が遅くなることはない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10437" y="6356351"/>
            <a:ext cx="2057400" cy="365125"/>
          </a:xfrm>
        </p:spPr>
        <p:txBody>
          <a:bodyPr/>
          <a:lstStyle/>
          <a:p>
            <a:fld id="{FE02F3D9-0521-4A47-9D12-DE3BEAC0D8F1}" type="slidenum">
              <a:rPr lang="ja-JP" altLang="en-US"/>
              <a:pPr/>
              <a:t>22</a:t>
            </a:fld>
            <a:endParaRPr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A9637AE-ACB1-C34F-BE33-B5D7C518F851}"/>
              </a:ext>
            </a:extLst>
          </p:cNvPr>
          <p:cNvGrpSpPr/>
          <p:nvPr/>
        </p:nvGrpSpPr>
        <p:grpSpPr>
          <a:xfrm>
            <a:off x="1061126" y="5020283"/>
            <a:ext cx="7154654" cy="1439484"/>
            <a:chOff x="1061126" y="5020283"/>
            <a:chExt cx="7154654" cy="1439484"/>
          </a:xfrm>
        </p:grpSpPr>
        <p:sp>
          <p:nvSpPr>
            <p:cNvPr id="5" name="角丸四角形 35">
              <a:extLst>
                <a:ext uri="{FF2B5EF4-FFF2-40B4-BE49-F238E27FC236}">
                  <a16:creationId xmlns:a16="http://schemas.microsoft.com/office/drawing/2014/main" id="{263034A5-859C-F347-AC28-91FB92897DDD}"/>
                </a:ext>
              </a:extLst>
            </p:cNvPr>
            <p:cNvSpPr/>
            <p:nvPr/>
          </p:nvSpPr>
          <p:spPr>
            <a:xfrm>
              <a:off x="1061126" y="5020283"/>
              <a:ext cx="3197067" cy="14394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正方形/長方形 38">
              <a:extLst>
                <a:ext uri="{FF2B5EF4-FFF2-40B4-BE49-F238E27FC236}">
                  <a16:creationId xmlns:a16="http://schemas.microsoft.com/office/drawing/2014/main" id="{3774C08F-2E9E-2245-9CC8-C090C798FC24}"/>
                </a:ext>
              </a:extLst>
            </p:cNvPr>
            <p:cNvSpPr/>
            <p:nvPr/>
          </p:nvSpPr>
          <p:spPr>
            <a:xfrm>
              <a:off x="1271375" y="5914929"/>
              <a:ext cx="1337886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B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7" name="正方形/長方形 40">
              <a:extLst>
                <a:ext uri="{FF2B5EF4-FFF2-40B4-BE49-F238E27FC236}">
                  <a16:creationId xmlns:a16="http://schemas.microsoft.com/office/drawing/2014/main" id="{5B93649A-CD8D-E847-AB6D-6B04BB14C5E6}"/>
                </a:ext>
              </a:extLst>
            </p:cNvPr>
            <p:cNvSpPr/>
            <p:nvPr/>
          </p:nvSpPr>
          <p:spPr>
            <a:xfrm>
              <a:off x="2710055" y="5914929"/>
              <a:ext cx="1337886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C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8" name="正方形/長方形 47">
              <a:extLst>
                <a:ext uri="{FF2B5EF4-FFF2-40B4-BE49-F238E27FC236}">
                  <a16:creationId xmlns:a16="http://schemas.microsoft.com/office/drawing/2014/main" id="{EC6DA9E8-BFE9-5A43-A5BC-854D48A1EEB8}"/>
                </a:ext>
              </a:extLst>
            </p:cNvPr>
            <p:cNvSpPr/>
            <p:nvPr/>
          </p:nvSpPr>
          <p:spPr>
            <a:xfrm>
              <a:off x="1271376" y="5355528"/>
              <a:ext cx="2776565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A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1" name="角丸四角形 75">
              <a:extLst>
                <a:ext uri="{FF2B5EF4-FFF2-40B4-BE49-F238E27FC236}">
                  <a16:creationId xmlns:a16="http://schemas.microsoft.com/office/drawing/2014/main" id="{BEC65A12-1E5C-844D-B59D-C84D133BC746}"/>
                </a:ext>
              </a:extLst>
            </p:cNvPr>
            <p:cNvSpPr/>
            <p:nvPr/>
          </p:nvSpPr>
          <p:spPr>
            <a:xfrm>
              <a:off x="5286957" y="5199746"/>
              <a:ext cx="2928823" cy="9772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" name="テキスト ボックス 76">
              <a:extLst>
                <a:ext uri="{FF2B5EF4-FFF2-40B4-BE49-F238E27FC236}">
                  <a16:creationId xmlns:a16="http://schemas.microsoft.com/office/drawing/2014/main" id="{E0DB7CD5-9B0F-9646-ABF7-E4F4B23C14C0}"/>
                </a:ext>
              </a:extLst>
            </p:cNvPr>
            <p:cNvSpPr txBox="1"/>
            <p:nvPr/>
          </p:nvSpPr>
          <p:spPr>
            <a:xfrm>
              <a:off x="5460089" y="5199746"/>
              <a:ext cx="921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Meiryo" charset="-128"/>
                  <a:ea typeface="Meiryo" charset="-128"/>
                  <a:cs typeface="Meiryo" charset="-128"/>
                </a:rPr>
                <a:t>VM</a:t>
              </a:r>
              <a:endParaRPr lang="ja-JP" altLang="en-US" sz="2000"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3" name="正方形/長方形 77">
              <a:extLst>
                <a:ext uri="{FF2B5EF4-FFF2-40B4-BE49-F238E27FC236}">
                  <a16:creationId xmlns:a16="http://schemas.microsoft.com/office/drawing/2014/main" id="{4DFDAB09-42F3-864E-B812-15B0B00FBDDA}"/>
                </a:ext>
              </a:extLst>
            </p:cNvPr>
            <p:cNvSpPr/>
            <p:nvPr/>
          </p:nvSpPr>
          <p:spPr>
            <a:xfrm>
              <a:off x="5479567" y="5534990"/>
              <a:ext cx="2543603" cy="437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A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5" name="テキスト ボックス 76">
              <a:extLst>
                <a:ext uri="{FF2B5EF4-FFF2-40B4-BE49-F238E27FC236}">
                  <a16:creationId xmlns:a16="http://schemas.microsoft.com/office/drawing/2014/main" id="{E0DB7CD5-9B0F-9646-ABF7-E4F4B23C14C0}"/>
                </a:ext>
              </a:extLst>
            </p:cNvPr>
            <p:cNvSpPr txBox="1"/>
            <p:nvPr/>
          </p:nvSpPr>
          <p:spPr>
            <a:xfrm>
              <a:off x="1269269" y="5033473"/>
              <a:ext cx="921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Meiryo" charset="-128"/>
                  <a:ea typeface="Meiryo" charset="-128"/>
                  <a:cs typeface="Meiryo" charset="-128"/>
                </a:rPr>
                <a:t>VM</a:t>
              </a:r>
              <a:endParaRPr lang="ja-JP" altLang="en-US" sz="2000"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4582034" y="5325613"/>
              <a:ext cx="405353" cy="7781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Explosion 1 15"/>
            <p:cNvSpPr/>
            <p:nvPr/>
          </p:nvSpPr>
          <p:spPr>
            <a:xfrm>
              <a:off x="2357459" y="5645021"/>
              <a:ext cx="565609" cy="458692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398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実装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Xen 4.6.0</a:t>
            </a:r>
            <a:r>
              <a:rPr lang="ja-JP" altLang="en-US"/>
              <a:t>と</a:t>
            </a:r>
            <a:r>
              <a:rPr lang="en-US" altLang="ja-JP" dirty="0"/>
              <a:t>Docker 17.05.0</a:t>
            </a:r>
            <a:r>
              <a:rPr lang="ja-JP" altLang="en-US"/>
              <a:t>を用いて実装</a:t>
            </a:r>
            <a:endParaRPr lang="en-US" altLang="ja-JP" dirty="0"/>
          </a:p>
          <a:p>
            <a:pPr lvl="1"/>
            <a:r>
              <a:rPr lang="en-US" altLang="ja-JP" dirty="0"/>
              <a:t>Xen</a:t>
            </a:r>
            <a:r>
              <a:rPr lang="ja-JP" altLang="en-US"/>
              <a:t>を用いて</a:t>
            </a:r>
            <a:r>
              <a:rPr lang="en-US" altLang="ja-JP" dirty="0"/>
              <a:t>VM</a:t>
            </a:r>
            <a:r>
              <a:rPr lang="ja-JP" altLang="en-US"/>
              <a:t>を動作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内で</a:t>
            </a:r>
            <a:r>
              <a:rPr lang="en-US" altLang="ja-JP" dirty="0"/>
              <a:t>Docker</a:t>
            </a:r>
            <a:r>
              <a:rPr lang="ja-JP" altLang="en-US"/>
              <a:t>を用いてコンテナを動作</a:t>
            </a:r>
            <a:endParaRPr lang="en-US" altLang="ja-JP" dirty="0"/>
          </a:p>
          <a:p>
            <a:pPr lvl="1"/>
            <a:r>
              <a:rPr kumimoji="1" lang="en-US" altLang="ja-JP" dirty="0"/>
              <a:t>Domain 0</a:t>
            </a:r>
            <a:r>
              <a:rPr kumimoji="1" lang="ja-JP" altLang="en-US"/>
              <a:t>と呼ばれる特権</a:t>
            </a:r>
            <a:r>
              <a:rPr kumimoji="1" lang="en-US" altLang="ja-JP" dirty="0"/>
              <a:t>VM</a:t>
            </a:r>
            <a:r>
              <a:rPr lang="ja-JP" altLang="en-US"/>
              <a:t>内でオートスケーラを動作</a:t>
            </a:r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23</a:t>
            </a:fld>
            <a:endParaRPr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DDB7A78-F0A8-2743-AF8D-4362874AB8DC}"/>
              </a:ext>
            </a:extLst>
          </p:cNvPr>
          <p:cNvGrpSpPr/>
          <p:nvPr/>
        </p:nvGrpSpPr>
        <p:grpSpPr>
          <a:xfrm>
            <a:off x="2211066" y="3586082"/>
            <a:ext cx="4721868" cy="2770269"/>
            <a:chOff x="1581407" y="1735480"/>
            <a:chExt cx="5882332" cy="4054759"/>
          </a:xfrm>
        </p:grpSpPr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7A98D2E6-55D9-8145-92E3-D9860C7EA611}"/>
                </a:ext>
              </a:extLst>
            </p:cNvPr>
            <p:cNvSpPr/>
            <p:nvPr/>
          </p:nvSpPr>
          <p:spPr>
            <a:xfrm>
              <a:off x="1581408" y="4946799"/>
              <a:ext cx="5882331" cy="400538"/>
            </a:xfrm>
            <a:prstGeom prst="roundRect">
              <a:avLst/>
            </a:prstGeom>
            <a:solidFill>
              <a:srgbClr val="D5AAFF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latin typeface="Meiryo UI" panose="020B0604030504040204" pitchFamily="34" charset="-128"/>
                  <a:ea typeface="Meiryo UI" panose="020B0604030504040204" pitchFamily="34" charset="-128"/>
                  <a:cs typeface="Meiryo" charset="-128"/>
                </a:rPr>
                <a:t>Xen </a:t>
              </a:r>
              <a:r>
                <a:rPr lang="en" altLang="ja-JP" dirty="0">
                  <a:latin typeface="Meiryo UI" panose="020B0604030504040204" pitchFamily="34" charset="-128"/>
                  <a:ea typeface="Meiryo UI" panose="020B0604030504040204" pitchFamily="34" charset="-128"/>
                  <a:cs typeface="Meiryo" charset="-128"/>
                </a:rPr>
                <a:t>H</a:t>
              </a:r>
              <a:r>
                <a:rPr lang="en" altLang="ja-JP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ypervisor</a:t>
              </a:r>
              <a:endParaRPr lang="ja-JP" altLang="en-US" dirty="0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endParaRPr>
            </a:p>
          </p:txBody>
        </p:sp>
        <p:sp>
          <p:nvSpPr>
            <p:cNvPr id="9" name="角丸四角形 8">
              <a:extLst>
                <a:ext uri="{FF2B5EF4-FFF2-40B4-BE49-F238E27FC236}">
                  <a16:creationId xmlns:a16="http://schemas.microsoft.com/office/drawing/2014/main" id="{66B59F62-069D-204A-B86E-006C705091F3}"/>
                </a:ext>
              </a:extLst>
            </p:cNvPr>
            <p:cNvSpPr/>
            <p:nvPr/>
          </p:nvSpPr>
          <p:spPr>
            <a:xfrm>
              <a:off x="1581408" y="5389701"/>
              <a:ext cx="5882330" cy="400538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latin typeface="Meiryo UI" panose="020B0604030504040204" pitchFamily="34" charset="-128"/>
                  <a:ea typeface="Meiryo UI" panose="020B0604030504040204" pitchFamily="34" charset="-128"/>
                  <a:cs typeface="Meiryo" charset="-128"/>
                </a:rPr>
                <a:t>Hardware</a:t>
              </a:r>
              <a:endParaRPr lang="ja-JP" altLang="en-US" dirty="0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endParaRP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B5CB0B38-D660-4C48-8F11-6B39B0E5FF8F}"/>
                </a:ext>
              </a:extLst>
            </p:cNvPr>
            <p:cNvGrpSpPr/>
            <p:nvPr/>
          </p:nvGrpSpPr>
          <p:grpSpPr>
            <a:xfrm>
              <a:off x="3691848" y="1735480"/>
              <a:ext cx="3771890" cy="3168955"/>
              <a:chOff x="3992798" y="1735480"/>
              <a:chExt cx="3470940" cy="3168955"/>
            </a:xfrm>
          </p:grpSpPr>
          <p:sp>
            <p:nvSpPr>
              <p:cNvPr id="15" name="角丸四角形 14">
                <a:extLst>
                  <a:ext uri="{FF2B5EF4-FFF2-40B4-BE49-F238E27FC236}">
                    <a16:creationId xmlns:a16="http://schemas.microsoft.com/office/drawing/2014/main" id="{1A5FC647-5D45-8748-9AA3-C722A335533A}"/>
                  </a:ext>
                </a:extLst>
              </p:cNvPr>
              <p:cNvSpPr/>
              <p:nvPr/>
            </p:nvSpPr>
            <p:spPr>
              <a:xfrm>
                <a:off x="3992798" y="1794739"/>
                <a:ext cx="3470940" cy="3109696"/>
              </a:xfrm>
              <a:prstGeom prst="roundRect">
                <a:avLst/>
              </a:prstGeom>
              <a:solidFill>
                <a:srgbClr val="FBE4FF"/>
              </a:solidFill>
              <a:ln>
                <a:solidFill>
                  <a:srgbClr val="F3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角丸四角形 15">
                <a:extLst>
                  <a:ext uri="{FF2B5EF4-FFF2-40B4-BE49-F238E27FC236}">
                    <a16:creationId xmlns:a16="http://schemas.microsoft.com/office/drawing/2014/main" id="{6C0A5758-621E-6648-A01C-7400ECC185DD}"/>
                  </a:ext>
                </a:extLst>
              </p:cNvPr>
              <p:cNvSpPr/>
              <p:nvPr/>
            </p:nvSpPr>
            <p:spPr>
              <a:xfrm>
                <a:off x="4054322" y="4287323"/>
                <a:ext cx="3347893" cy="3600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>
                    <a:latin typeface="Meiryo" charset="-128"/>
                    <a:ea typeface="Meiryo" charset="-128"/>
                    <a:cs typeface="Meiryo" charset="-128"/>
                  </a:rPr>
                  <a:t>Linux OS</a:t>
                </a:r>
                <a:endParaRPr lang="ja-JP" altLang="en-US" dirty="0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  <p:sp>
            <p:nvSpPr>
              <p:cNvPr id="17" name="角丸四角形 16">
                <a:extLst>
                  <a:ext uri="{FF2B5EF4-FFF2-40B4-BE49-F238E27FC236}">
                    <a16:creationId xmlns:a16="http://schemas.microsoft.com/office/drawing/2014/main" id="{9201F1AB-1D42-5545-ABFF-127D1E365BEB}"/>
                  </a:ext>
                </a:extLst>
              </p:cNvPr>
              <p:cNvSpPr/>
              <p:nvPr/>
            </p:nvSpPr>
            <p:spPr>
              <a:xfrm>
                <a:off x="4054322" y="3890450"/>
                <a:ext cx="3347893" cy="3600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>
                    <a:latin typeface="Meiryo" charset="-128"/>
                    <a:ea typeface="Meiryo" charset="-128"/>
                    <a:cs typeface="Meiryo" charset="-128"/>
                  </a:rPr>
                  <a:t>Docker Engine</a:t>
                </a:r>
                <a:endParaRPr lang="ja-JP" altLang="en-US" dirty="0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D16AE078-247C-0746-93A2-85515B9EFAA1}"/>
                  </a:ext>
                </a:extLst>
              </p:cNvPr>
              <p:cNvGrpSpPr/>
              <p:nvPr/>
            </p:nvGrpSpPr>
            <p:grpSpPr>
              <a:xfrm>
                <a:off x="4022806" y="2197211"/>
                <a:ext cx="3379409" cy="1647211"/>
                <a:chOff x="3345782" y="2268461"/>
                <a:chExt cx="4044328" cy="1647211"/>
              </a:xfrm>
            </p:grpSpPr>
            <p:sp>
              <p:nvSpPr>
                <p:cNvPr id="20" name="角丸四角形 19">
                  <a:extLst>
                    <a:ext uri="{FF2B5EF4-FFF2-40B4-BE49-F238E27FC236}">
                      <a16:creationId xmlns:a16="http://schemas.microsoft.com/office/drawing/2014/main" id="{39E962C3-5CA6-E642-A958-38EB35F81535}"/>
                    </a:ext>
                  </a:extLst>
                </p:cNvPr>
                <p:cNvSpPr/>
                <p:nvPr/>
              </p:nvSpPr>
              <p:spPr>
                <a:xfrm>
                  <a:off x="3443418" y="2735385"/>
                  <a:ext cx="2131828" cy="1080695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2000">
                      <a:solidFill>
                        <a:schemeClr val="tx1"/>
                      </a:solidFill>
                      <a:latin typeface="Meiryo UI" panose="020B0604030504040204" pitchFamily="34" charset="-128"/>
                      <a:ea typeface="Meiryo UI" panose="020B0604030504040204" pitchFamily="34" charset="-128"/>
                    </a:rPr>
                    <a:t>サービス</a:t>
                  </a:r>
                </a:p>
              </p:txBody>
            </p:sp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id="{D60D7617-0CFE-F84E-AB86-1AC7AB01D73F}"/>
                    </a:ext>
                  </a:extLst>
                </p:cNvPr>
                <p:cNvSpPr/>
                <p:nvPr/>
              </p:nvSpPr>
              <p:spPr>
                <a:xfrm>
                  <a:off x="3383498" y="2320025"/>
                  <a:ext cx="2251668" cy="1595647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22" name="角丸四角形 21">
                  <a:extLst>
                    <a:ext uri="{FF2B5EF4-FFF2-40B4-BE49-F238E27FC236}">
                      <a16:creationId xmlns:a16="http://schemas.microsoft.com/office/drawing/2014/main" id="{8EE9F963-B871-5644-B8E9-0BB926C033CA}"/>
                    </a:ext>
                  </a:extLst>
                </p:cNvPr>
                <p:cNvSpPr/>
                <p:nvPr/>
              </p:nvSpPr>
              <p:spPr>
                <a:xfrm>
                  <a:off x="5787201" y="2720135"/>
                  <a:ext cx="1521442" cy="1095944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2000">
                      <a:solidFill>
                        <a:schemeClr val="tx1"/>
                      </a:solidFill>
                      <a:latin typeface="Meiryo UI" panose="020B0604030504040204" pitchFamily="34" charset="-128"/>
                      <a:ea typeface="Meiryo UI" panose="020B0604030504040204" pitchFamily="34" charset="-128"/>
                    </a:rPr>
                    <a:t>サービス</a:t>
                  </a:r>
                </a:p>
              </p:txBody>
            </p:sp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F5A39584-F8B2-3E4A-94D8-4F4A3D05B65C}"/>
                    </a:ext>
                  </a:extLst>
                </p:cNvPr>
                <p:cNvSpPr/>
                <p:nvPr/>
              </p:nvSpPr>
              <p:spPr>
                <a:xfrm>
                  <a:off x="5740890" y="2320026"/>
                  <a:ext cx="1649220" cy="1595646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42AA9115-C10B-B84C-BAE9-912ADD912FBC}"/>
                    </a:ext>
                  </a:extLst>
                </p:cNvPr>
                <p:cNvSpPr txBox="1"/>
                <p:nvPr/>
              </p:nvSpPr>
              <p:spPr>
                <a:xfrm>
                  <a:off x="3345782" y="2273997"/>
                  <a:ext cx="2251668" cy="489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>
                      <a:latin typeface="Meiryo UI" panose="020B0604030504040204" pitchFamily="34" charset="-128"/>
                      <a:ea typeface="Meiryo UI" panose="020B0604030504040204" pitchFamily="34" charset="-128"/>
                    </a:rPr>
                    <a:t>コンテナ</a:t>
                  </a: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4BD55148-A2E6-8143-A53A-A0200F9448D2}"/>
                    </a:ext>
                  </a:extLst>
                </p:cNvPr>
                <p:cNvSpPr txBox="1"/>
                <p:nvPr/>
              </p:nvSpPr>
              <p:spPr>
                <a:xfrm>
                  <a:off x="5720867" y="2268461"/>
                  <a:ext cx="1654110" cy="489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>
                      <a:latin typeface="Meiryo UI" panose="020B0604030504040204" pitchFamily="34" charset="-128"/>
                      <a:ea typeface="Meiryo UI" panose="020B0604030504040204" pitchFamily="34" charset="-128"/>
                    </a:rPr>
                    <a:t>コンテナ</a:t>
                  </a:r>
                </a:p>
              </p:txBody>
            </p:sp>
          </p:grp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9CC69FD-F6FA-5746-97F7-856D097D32D3}"/>
                  </a:ext>
                </a:extLst>
              </p:cNvPr>
              <p:cNvSpPr txBox="1"/>
              <p:nvPr/>
            </p:nvSpPr>
            <p:spPr>
              <a:xfrm>
                <a:off x="4104389" y="1735480"/>
                <a:ext cx="955572" cy="530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>
                    <a:latin typeface="Meiryo UI" panose="020B0604030504040204" pitchFamily="34" charset="-128"/>
                    <a:ea typeface="Meiryo UI" panose="020B0604030504040204" pitchFamily="34" charset="-128"/>
                  </a:rPr>
                  <a:t>VM</a:t>
                </a:r>
                <a:endParaRPr kumimoji="1" lang="ja-JP" altLang="en-US" sz="2000"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sp>
          <p:nvSpPr>
            <p:cNvPr id="11" name="角丸四角形 10">
              <a:extLst>
                <a:ext uri="{FF2B5EF4-FFF2-40B4-BE49-F238E27FC236}">
                  <a16:creationId xmlns:a16="http://schemas.microsoft.com/office/drawing/2014/main" id="{B17C2600-AECC-E648-A5D9-48DD9624F630}"/>
                </a:ext>
              </a:extLst>
            </p:cNvPr>
            <p:cNvSpPr/>
            <p:nvPr/>
          </p:nvSpPr>
          <p:spPr>
            <a:xfrm>
              <a:off x="1581407" y="1794739"/>
              <a:ext cx="2076193" cy="3109696"/>
            </a:xfrm>
            <a:prstGeom prst="roundRect">
              <a:avLst/>
            </a:prstGeom>
            <a:solidFill>
              <a:srgbClr val="FFEAF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70F9F7D-F7F2-9E4C-A7CC-E3E020D492CC}"/>
                </a:ext>
              </a:extLst>
            </p:cNvPr>
            <p:cNvSpPr txBox="1"/>
            <p:nvPr/>
          </p:nvSpPr>
          <p:spPr>
            <a:xfrm>
              <a:off x="1604102" y="1834702"/>
              <a:ext cx="1600044" cy="53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Dom 0</a:t>
              </a:r>
              <a:endParaRPr kumimoji="1" lang="ja-JP" altLang="en-US" sz="200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3" name="角丸四角形 12">
              <a:extLst>
                <a:ext uri="{FF2B5EF4-FFF2-40B4-BE49-F238E27FC236}">
                  <a16:creationId xmlns:a16="http://schemas.microsoft.com/office/drawing/2014/main" id="{8CAF757C-B7F1-BE4B-A406-77B320270CF4}"/>
                </a:ext>
              </a:extLst>
            </p:cNvPr>
            <p:cNvSpPr/>
            <p:nvPr/>
          </p:nvSpPr>
          <p:spPr>
            <a:xfrm>
              <a:off x="1615654" y="4250450"/>
              <a:ext cx="2009335" cy="360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latin typeface="Meiryo" charset="-128"/>
                  <a:ea typeface="Meiryo" charset="-128"/>
                  <a:cs typeface="Meiryo" charset="-128"/>
                </a:rPr>
                <a:t>Linux OS</a:t>
              </a:r>
              <a:endParaRPr lang="ja-JP" altLang="en-US" dirty="0"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C89822C-8762-5443-BFBB-CF6FFAAD21CD}"/>
                </a:ext>
              </a:extLst>
            </p:cNvPr>
            <p:cNvSpPr/>
            <p:nvPr/>
          </p:nvSpPr>
          <p:spPr>
            <a:xfrm>
              <a:off x="1615654" y="3325797"/>
              <a:ext cx="2009335" cy="8787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>
                  <a:solidFill>
                    <a:sysClr val="windowText" lastClr="00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オートスケーラ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0019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リソース監視機能の開発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Linux</a:t>
            </a:r>
            <a:r>
              <a:rPr lang="ja-JP" altLang="en-US"/>
              <a:t>のソースコードを利用してコンテナのリソース使用量を監視する機能を開発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のメモリにアクセスするように変更するのは手間</a:t>
            </a:r>
            <a:endParaRPr lang="en-US" altLang="ja-JP" dirty="0"/>
          </a:p>
          <a:p>
            <a:pPr lvl="1"/>
            <a:r>
              <a:rPr lang="en-US" altLang="ja-JP" dirty="0"/>
              <a:t>LLView [</a:t>
            </a:r>
            <a:r>
              <a:rPr lang="ja-JP" altLang="en-US"/>
              <a:t>尾崎ら’</a:t>
            </a:r>
            <a:r>
              <a:rPr lang="en-US" altLang="ja-JP" dirty="0"/>
              <a:t>18]</a:t>
            </a:r>
            <a:r>
              <a:rPr lang="ja-JP" altLang="en-US"/>
              <a:t>を</a:t>
            </a:r>
            <a:r>
              <a:rPr lang="en-US" altLang="ja-JP" dirty="0"/>
              <a:t>VM</a:t>
            </a:r>
            <a:r>
              <a:rPr lang="ja-JP" altLang="en-US"/>
              <a:t>用に修正して利用</a:t>
            </a:r>
            <a:endParaRPr lang="en-US" altLang="ja-JP" dirty="0"/>
          </a:p>
          <a:p>
            <a:pPr lvl="2"/>
            <a:r>
              <a:rPr lang="en-US" altLang="ja-JP" dirty="0"/>
              <a:t>LLVM</a:t>
            </a:r>
            <a:r>
              <a:rPr lang="ja-JP" altLang="en-US"/>
              <a:t>コンパイラでコンパイルし、中間表現の中の</a:t>
            </a:r>
            <a:r>
              <a:rPr lang="en-US" altLang="ja-JP" dirty="0"/>
              <a:t>load</a:t>
            </a:r>
            <a:r>
              <a:rPr lang="ja-JP" altLang="en-US"/>
              <a:t>命令を変換</a:t>
            </a:r>
            <a:endParaRPr lang="en-US" altLang="ja-JP" dirty="0"/>
          </a:p>
          <a:p>
            <a:pPr lvl="2"/>
            <a:r>
              <a:rPr lang="ja-JP" altLang="en-US"/>
              <a:t>アドレス変換し、必要な</a:t>
            </a:r>
            <a:r>
              <a:rPr lang="en-US" altLang="ja-JP" dirty="0"/>
              <a:t>VM</a:t>
            </a:r>
            <a:r>
              <a:rPr lang="ja-JP" altLang="en-US"/>
              <a:t>のメモリをマッピング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24</a:t>
            </a:fld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AA26E9-296E-664D-BA60-0DE0FE7A5B2A}"/>
              </a:ext>
            </a:extLst>
          </p:cNvPr>
          <p:cNvSpPr txBox="1"/>
          <p:nvPr/>
        </p:nvSpPr>
        <p:spPr>
          <a:xfrm>
            <a:off x="296368" y="4791022"/>
            <a:ext cx="369029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%1 = load i64, i64* %jiffies</a:t>
            </a:r>
          </a:p>
          <a:p>
            <a:r>
              <a:rPr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%2 = </a:t>
            </a:r>
            <a:r>
              <a:rPr lang="en" altLang="ja-JP" sz="2000" dirty="0" err="1">
                <a:latin typeface="Meiryo" panose="020B0604030504040204" pitchFamily="34" charset="-128"/>
                <a:ea typeface="Meiryo" panose="020B0604030504040204" pitchFamily="34" charset="-128"/>
              </a:rPr>
              <a:t>udiv</a:t>
            </a:r>
            <a:r>
              <a:rPr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 i64 %1, 250</a:t>
            </a:r>
            <a:endParaRPr kumimoji="1" lang="ja-JP" altLang="en-US" sz="20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A042C6-AB58-0D44-BD5C-336A8FEE1ADC}"/>
              </a:ext>
            </a:extLst>
          </p:cNvPr>
          <p:cNvSpPr txBox="1"/>
          <p:nvPr/>
        </p:nvSpPr>
        <p:spPr>
          <a:xfrm>
            <a:off x="4547967" y="4329357"/>
            <a:ext cx="4323176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%1 = </a:t>
            </a:r>
            <a:r>
              <a:rPr lang="en" altLang="ja-JP" sz="2000" dirty="0" err="1">
                <a:latin typeface="Meiryo" panose="020B0604030504040204" pitchFamily="34" charset="-128"/>
                <a:ea typeface="Meiryo" panose="020B0604030504040204" pitchFamily="34" charset="-128"/>
              </a:rPr>
              <a:t>bitcast</a:t>
            </a:r>
            <a:r>
              <a:rPr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 i64* %jiffies to i8*</a:t>
            </a:r>
          </a:p>
          <a:p>
            <a:r>
              <a:rPr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%2 = </a:t>
            </a:r>
            <a:r>
              <a:rPr lang="en" altLang="ja-JP" sz="20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call i8* @</a:t>
            </a:r>
            <a:r>
              <a:rPr lang="en" altLang="ja-JP" sz="2000" dirty="0" err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g_map</a:t>
            </a:r>
            <a:r>
              <a:rPr lang="en" altLang="ja-JP" sz="20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(i8* %1)</a:t>
            </a:r>
          </a:p>
          <a:p>
            <a:r>
              <a:rPr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%3 = </a:t>
            </a:r>
            <a:r>
              <a:rPr lang="en" altLang="ja-JP" sz="2000" dirty="0" err="1">
                <a:latin typeface="Meiryo" panose="020B0604030504040204" pitchFamily="34" charset="-128"/>
                <a:ea typeface="Meiryo" panose="020B0604030504040204" pitchFamily="34" charset="-128"/>
              </a:rPr>
              <a:t>bitcast</a:t>
            </a:r>
            <a:r>
              <a:rPr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 i8* %2 to i64*</a:t>
            </a:r>
          </a:p>
          <a:p>
            <a:r>
              <a:rPr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%4 = load i64, i64* %3</a:t>
            </a:r>
          </a:p>
          <a:p>
            <a:r>
              <a:rPr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%5 = </a:t>
            </a:r>
            <a:r>
              <a:rPr lang="en" altLang="ja-JP" sz="2000" dirty="0" err="1">
                <a:latin typeface="Meiryo" panose="020B0604030504040204" pitchFamily="34" charset="-128"/>
                <a:ea typeface="Meiryo" panose="020B0604030504040204" pitchFamily="34" charset="-128"/>
              </a:rPr>
              <a:t>udiv</a:t>
            </a:r>
            <a:r>
              <a:rPr lang="en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  <a:t> i64 %4, 250</a:t>
            </a:r>
          </a:p>
        </p:txBody>
      </p:sp>
      <p:sp>
        <p:nvSpPr>
          <p:cNvPr id="8" name="下矢印 7">
            <a:extLst>
              <a:ext uri="{FF2B5EF4-FFF2-40B4-BE49-F238E27FC236}">
                <a16:creationId xmlns:a16="http://schemas.microsoft.com/office/drawing/2014/main" id="{82D20641-1C4E-3B4D-A366-C3C5F279F352}"/>
              </a:ext>
            </a:extLst>
          </p:cNvPr>
          <p:cNvSpPr/>
          <p:nvPr/>
        </p:nvSpPr>
        <p:spPr>
          <a:xfrm rot="16200000">
            <a:off x="3748004" y="5000425"/>
            <a:ext cx="1038619" cy="28907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984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コンテナクラウドとの比較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6887"/>
            <a:ext cx="7886700" cy="4810076"/>
          </a:xfrm>
        </p:spPr>
        <p:txBody>
          <a:bodyPr/>
          <a:lstStyle/>
          <a:p>
            <a:r>
              <a:rPr kumimoji="1" lang="en-US" altLang="ja-JP" dirty="0"/>
              <a:t>VM</a:t>
            </a:r>
            <a:r>
              <a:rPr kumimoji="1" lang="ja-JP" altLang="en-US"/>
              <a:t>の代わりにコンテナを提供するクラウドも増えてきている</a:t>
            </a:r>
            <a:endParaRPr kumimoji="1" lang="en-US" altLang="ja-JP" dirty="0"/>
          </a:p>
          <a:p>
            <a:pPr lvl="1"/>
            <a:r>
              <a:rPr lang="ja-JP" altLang="en-US"/>
              <a:t>クラウド側からリソース使用量を容易に取得可能</a:t>
            </a:r>
            <a:endParaRPr lang="en-US" altLang="ja-JP" dirty="0"/>
          </a:p>
          <a:p>
            <a:r>
              <a:rPr lang="en-US" altLang="ja-JP" dirty="0"/>
              <a:t>VM</a:t>
            </a:r>
            <a:r>
              <a:rPr lang="ja-JP" altLang="en-US"/>
              <a:t>とコンテナを併用するメリットも大きい</a:t>
            </a:r>
            <a:endParaRPr lang="en-US" altLang="ja-JP" dirty="0"/>
          </a:p>
          <a:p>
            <a:pPr lvl="1"/>
            <a:r>
              <a:rPr kumimoji="1" lang="en-US" altLang="ja-JP" dirty="0"/>
              <a:t>VM</a:t>
            </a:r>
            <a:r>
              <a:rPr kumimoji="1" lang="ja-JP" altLang="en-US"/>
              <a:t>のほうがセキュリティが強固</a:t>
            </a:r>
            <a:endParaRPr kumimoji="1"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間のほうがリソースの分離がより厳密に行える</a:t>
            </a:r>
            <a:endParaRPr lang="en-US" altLang="ja-JP" dirty="0"/>
          </a:p>
          <a:p>
            <a:pPr lvl="1"/>
            <a:r>
              <a:rPr lang="ja-JP" altLang="en-US"/>
              <a:t>コンテナは現状マイグレーションが安定しない</a:t>
            </a:r>
            <a:endParaRPr lang="en-US" altLang="ja-JP" dirty="0"/>
          </a:p>
          <a:p>
            <a:pPr marL="800100" lvl="1" indent="-457200">
              <a:buFont typeface="+mj-lt"/>
              <a:buAutoNum type="arabicPeriod"/>
            </a:pP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25</a:t>
            </a:fld>
            <a:endParaRPr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4686F2D-B9C5-9A4D-BC88-DF5CF1B68551}"/>
              </a:ext>
            </a:extLst>
          </p:cNvPr>
          <p:cNvGrpSpPr/>
          <p:nvPr/>
        </p:nvGrpSpPr>
        <p:grpSpPr>
          <a:xfrm>
            <a:off x="998904" y="4666398"/>
            <a:ext cx="3197067" cy="1439484"/>
            <a:chOff x="1087782" y="4660314"/>
            <a:chExt cx="3197067" cy="1439484"/>
          </a:xfrm>
        </p:grpSpPr>
        <p:sp>
          <p:nvSpPr>
            <p:cNvPr id="5" name="角丸四角形 35">
              <a:extLst>
                <a:ext uri="{FF2B5EF4-FFF2-40B4-BE49-F238E27FC236}">
                  <a16:creationId xmlns:a16="http://schemas.microsoft.com/office/drawing/2014/main" id="{263034A5-859C-F347-AC28-91FB92897DDD}"/>
                </a:ext>
              </a:extLst>
            </p:cNvPr>
            <p:cNvSpPr/>
            <p:nvPr/>
          </p:nvSpPr>
          <p:spPr>
            <a:xfrm>
              <a:off x="1087782" y="4660314"/>
              <a:ext cx="3197067" cy="14394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テキスト ボックス 37">
              <a:extLst>
                <a:ext uri="{FF2B5EF4-FFF2-40B4-BE49-F238E27FC236}">
                  <a16:creationId xmlns:a16="http://schemas.microsoft.com/office/drawing/2014/main" id="{4A594594-DD72-DC41-BA78-17D13E9F57D2}"/>
                </a:ext>
              </a:extLst>
            </p:cNvPr>
            <p:cNvSpPr txBox="1"/>
            <p:nvPr/>
          </p:nvSpPr>
          <p:spPr>
            <a:xfrm>
              <a:off x="1276770" y="4660314"/>
              <a:ext cx="1005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Meiryo" charset="-128"/>
                  <a:ea typeface="Meiryo" charset="-128"/>
                  <a:cs typeface="Meiryo" charset="-128"/>
                </a:rPr>
                <a:t>VM 1</a:t>
              </a:r>
              <a:endParaRPr lang="ja-JP" altLang="en-US" sz="2000"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7" name="正方形/長方形 38">
              <a:extLst>
                <a:ext uri="{FF2B5EF4-FFF2-40B4-BE49-F238E27FC236}">
                  <a16:creationId xmlns:a16="http://schemas.microsoft.com/office/drawing/2014/main" id="{3774C08F-2E9E-2245-9CC8-C090C798FC24}"/>
                </a:ext>
              </a:extLst>
            </p:cNvPr>
            <p:cNvSpPr/>
            <p:nvPr/>
          </p:nvSpPr>
          <p:spPr>
            <a:xfrm>
              <a:off x="1298031" y="5554960"/>
              <a:ext cx="1337886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B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8" name="正方形/長方形 40">
              <a:extLst>
                <a:ext uri="{FF2B5EF4-FFF2-40B4-BE49-F238E27FC236}">
                  <a16:creationId xmlns:a16="http://schemas.microsoft.com/office/drawing/2014/main" id="{5B93649A-CD8D-E847-AB6D-6B04BB14C5E6}"/>
                </a:ext>
              </a:extLst>
            </p:cNvPr>
            <p:cNvSpPr/>
            <p:nvPr/>
          </p:nvSpPr>
          <p:spPr>
            <a:xfrm>
              <a:off x="2736711" y="5554960"/>
              <a:ext cx="1337886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C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9" name="正方形/長方形 47">
              <a:extLst>
                <a:ext uri="{FF2B5EF4-FFF2-40B4-BE49-F238E27FC236}">
                  <a16:creationId xmlns:a16="http://schemas.microsoft.com/office/drawing/2014/main" id="{EC6DA9E8-BFE9-5A43-A5BC-854D48A1EEB8}"/>
                </a:ext>
              </a:extLst>
            </p:cNvPr>
            <p:cNvSpPr/>
            <p:nvPr/>
          </p:nvSpPr>
          <p:spPr>
            <a:xfrm>
              <a:off x="1298032" y="4995559"/>
              <a:ext cx="2776565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A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C062B7E-8C24-1C49-9203-A374AADE6FA7}"/>
              </a:ext>
            </a:extLst>
          </p:cNvPr>
          <p:cNvGrpSpPr/>
          <p:nvPr/>
        </p:nvGrpSpPr>
        <p:grpSpPr>
          <a:xfrm>
            <a:off x="4945142" y="4666398"/>
            <a:ext cx="3197067" cy="1439484"/>
            <a:chOff x="4979726" y="4666399"/>
            <a:chExt cx="3197067" cy="1439484"/>
          </a:xfrm>
        </p:grpSpPr>
        <p:sp>
          <p:nvSpPr>
            <p:cNvPr id="10" name="角丸四角形 35">
              <a:extLst>
                <a:ext uri="{FF2B5EF4-FFF2-40B4-BE49-F238E27FC236}">
                  <a16:creationId xmlns:a16="http://schemas.microsoft.com/office/drawing/2014/main" id="{263034A5-859C-F347-AC28-91FB92897DDD}"/>
                </a:ext>
              </a:extLst>
            </p:cNvPr>
            <p:cNvSpPr/>
            <p:nvPr/>
          </p:nvSpPr>
          <p:spPr>
            <a:xfrm>
              <a:off x="4979726" y="4666399"/>
              <a:ext cx="3197067" cy="14394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テキスト ボックス 37">
              <a:extLst>
                <a:ext uri="{FF2B5EF4-FFF2-40B4-BE49-F238E27FC236}">
                  <a16:creationId xmlns:a16="http://schemas.microsoft.com/office/drawing/2014/main" id="{4A594594-DD72-DC41-BA78-17D13E9F57D2}"/>
                </a:ext>
              </a:extLst>
            </p:cNvPr>
            <p:cNvSpPr txBox="1"/>
            <p:nvPr/>
          </p:nvSpPr>
          <p:spPr>
            <a:xfrm>
              <a:off x="5168714" y="4666399"/>
              <a:ext cx="1005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Meiryo" charset="-128"/>
                  <a:ea typeface="Meiryo" charset="-128"/>
                  <a:cs typeface="Meiryo" charset="-128"/>
                </a:rPr>
                <a:t>VM 2</a:t>
              </a:r>
              <a:endParaRPr lang="ja-JP" altLang="en-US" sz="2000"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2" name="正方形/長方形 38">
              <a:extLst>
                <a:ext uri="{FF2B5EF4-FFF2-40B4-BE49-F238E27FC236}">
                  <a16:creationId xmlns:a16="http://schemas.microsoft.com/office/drawing/2014/main" id="{3774C08F-2E9E-2245-9CC8-C090C798FC24}"/>
                </a:ext>
              </a:extLst>
            </p:cNvPr>
            <p:cNvSpPr/>
            <p:nvPr/>
          </p:nvSpPr>
          <p:spPr>
            <a:xfrm>
              <a:off x="5189975" y="5561045"/>
              <a:ext cx="1337886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E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3" name="正方形/長方形 40">
              <a:extLst>
                <a:ext uri="{FF2B5EF4-FFF2-40B4-BE49-F238E27FC236}">
                  <a16:creationId xmlns:a16="http://schemas.microsoft.com/office/drawing/2014/main" id="{5B93649A-CD8D-E847-AB6D-6B04BB14C5E6}"/>
                </a:ext>
              </a:extLst>
            </p:cNvPr>
            <p:cNvSpPr/>
            <p:nvPr/>
          </p:nvSpPr>
          <p:spPr>
            <a:xfrm>
              <a:off x="6628655" y="5561045"/>
              <a:ext cx="1337886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F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4" name="正方形/長方形 47">
              <a:extLst>
                <a:ext uri="{FF2B5EF4-FFF2-40B4-BE49-F238E27FC236}">
                  <a16:creationId xmlns:a16="http://schemas.microsoft.com/office/drawing/2014/main" id="{EC6DA9E8-BFE9-5A43-A5BC-854D48A1EEB8}"/>
                </a:ext>
              </a:extLst>
            </p:cNvPr>
            <p:cNvSpPr/>
            <p:nvPr/>
          </p:nvSpPr>
          <p:spPr>
            <a:xfrm>
              <a:off x="5189976" y="5001644"/>
              <a:ext cx="2776565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D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4572000" y="4339988"/>
            <a:ext cx="0" cy="20923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248A2D09-A5B2-4F41-BA47-52974F94A148}"/>
              </a:ext>
            </a:extLst>
          </p:cNvPr>
          <p:cNvCxnSpPr>
            <a:cxnSpLocks/>
          </p:cNvCxnSpPr>
          <p:nvPr/>
        </p:nvCxnSpPr>
        <p:spPr>
          <a:xfrm>
            <a:off x="1087336" y="5497460"/>
            <a:ext cx="306273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4611583E-5CA9-5F4A-B179-FF95F560A840}"/>
              </a:ext>
            </a:extLst>
          </p:cNvPr>
          <p:cNvCxnSpPr>
            <a:cxnSpLocks/>
          </p:cNvCxnSpPr>
          <p:nvPr/>
        </p:nvCxnSpPr>
        <p:spPr>
          <a:xfrm flipH="1">
            <a:off x="2597435" y="5577271"/>
            <a:ext cx="1" cy="43450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152E3BE-517F-B945-B5EB-210C423AEEFF}"/>
              </a:ext>
            </a:extLst>
          </p:cNvPr>
          <p:cNvCxnSpPr>
            <a:cxnSpLocks/>
          </p:cNvCxnSpPr>
          <p:nvPr/>
        </p:nvCxnSpPr>
        <p:spPr>
          <a:xfrm>
            <a:off x="5033830" y="5497359"/>
            <a:ext cx="306273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EC88A629-3800-AD4A-A1DA-8B76C255366B}"/>
              </a:ext>
            </a:extLst>
          </p:cNvPr>
          <p:cNvCxnSpPr>
            <a:cxnSpLocks/>
          </p:cNvCxnSpPr>
          <p:nvPr/>
        </p:nvCxnSpPr>
        <p:spPr>
          <a:xfrm flipH="1">
            <a:off x="6543929" y="5577170"/>
            <a:ext cx="1" cy="43450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557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スケールアウト後のリソース使用量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LVS</a:t>
            </a:r>
            <a:r>
              <a:rPr lang="ja-JP" altLang="en-US"/>
              <a:t>を用いて</a:t>
            </a:r>
            <a:r>
              <a:rPr lang="en-US" altLang="ja-JP" dirty="0"/>
              <a:t>2</a:t>
            </a:r>
            <a:r>
              <a:rPr lang="ja-JP" altLang="en-US"/>
              <a:t>台の</a:t>
            </a:r>
            <a:r>
              <a:rPr lang="en-US" altLang="ja-JP" dirty="0"/>
              <a:t>VM</a:t>
            </a:r>
            <a:r>
              <a:rPr lang="ja-JP" altLang="en-US"/>
              <a:t>内のコンテナにリクエストを分散</a:t>
            </a:r>
            <a:endParaRPr lang="en-US" altLang="ja-JP" dirty="0"/>
          </a:p>
          <a:p>
            <a:pPr lvl="1"/>
            <a:r>
              <a:rPr lang="ja-JP" altLang="en-US"/>
              <a:t>分散方式はラウンドロビン</a:t>
            </a:r>
          </a:p>
          <a:p>
            <a:pPr lvl="1"/>
            <a:r>
              <a:rPr lang="en-US" altLang="ja-JP" dirty="0" err="1"/>
              <a:t>httperf</a:t>
            </a:r>
            <a:r>
              <a:rPr lang="ja-JP" altLang="en-US"/>
              <a:t>を用いて</a:t>
            </a:r>
            <a:r>
              <a:rPr lang="en-US" altLang="ja-JP" dirty="0"/>
              <a:t>30</a:t>
            </a:r>
            <a:r>
              <a:rPr lang="ja-JP" altLang="en-US"/>
              <a:t>秒毎にリクエストを</a:t>
            </a:r>
            <a:r>
              <a:rPr lang="en-US" altLang="ja-JP" dirty="0"/>
              <a:t>1</a:t>
            </a:r>
            <a:r>
              <a:rPr lang="ja-JP" altLang="en-US"/>
              <a:t>つずつ増やしながら送信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10437" y="6356351"/>
            <a:ext cx="2057400" cy="365125"/>
          </a:xfrm>
        </p:spPr>
        <p:txBody>
          <a:bodyPr/>
          <a:lstStyle/>
          <a:p>
            <a:fld id="{FE02F3D9-0521-4A47-9D12-DE3BEAC0D8F1}" type="slidenum">
              <a:rPr lang="ja-JP" altLang="en-US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566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/>
              <a:t>内コンテナのリソース使用量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各コンテナのリソース使用量を</a:t>
            </a:r>
            <a:r>
              <a:rPr lang="en-US" altLang="ja-JP" dirty="0"/>
              <a:t>VM</a:t>
            </a:r>
            <a:r>
              <a:rPr lang="ja-JP" altLang="en-US"/>
              <a:t>の外で計測</a:t>
            </a:r>
          </a:p>
          <a:p>
            <a:pPr lvl="1"/>
            <a:r>
              <a:rPr lang="en-US" altLang="ja-JP" dirty="0"/>
              <a:t>Apache</a:t>
            </a:r>
            <a:r>
              <a:rPr lang="ja-JP" altLang="en-US"/>
              <a:t>の</a:t>
            </a:r>
            <a:r>
              <a:rPr lang="en-US" altLang="ja-JP" dirty="0"/>
              <a:t>CPU</a:t>
            </a:r>
            <a:r>
              <a:rPr lang="ja-JP" altLang="en-US"/>
              <a:t>使用率だけが</a:t>
            </a:r>
            <a:br>
              <a:rPr lang="ja-JP" altLang="en-US"/>
            </a:br>
            <a:r>
              <a:rPr lang="ja-JP" altLang="en-US"/>
              <a:t>増加した</a:t>
            </a:r>
            <a:endParaRPr lang="ja-JP" altLang="en-US" strike="sngStrike">
              <a:solidFill>
                <a:srgbClr val="FF0000"/>
              </a:solidFill>
            </a:endParaRPr>
          </a:p>
          <a:p>
            <a:pPr lvl="1"/>
            <a:r>
              <a:rPr lang="en-US" altLang="ja-JP" dirty="0"/>
              <a:t>Apache</a:t>
            </a:r>
            <a:r>
              <a:rPr lang="ja-JP" altLang="en-US"/>
              <a:t>のメモリ使用量が</a:t>
            </a:r>
            <a:br>
              <a:rPr lang="ja-JP" altLang="en-US"/>
            </a:br>
            <a:r>
              <a:rPr lang="ja-JP" altLang="en-US"/>
              <a:t>多かった</a:t>
            </a:r>
          </a:p>
          <a:p>
            <a:pPr lvl="1"/>
            <a:r>
              <a:rPr lang="en-US" altLang="ja-JP" dirty="0"/>
              <a:t>Apache</a:t>
            </a:r>
            <a:r>
              <a:rPr lang="ja-JP" altLang="en-US"/>
              <a:t>が最初だけディスク</a:t>
            </a:r>
            <a:br>
              <a:rPr lang="ja-JP" altLang="en-US"/>
            </a:br>
            <a:r>
              <a:rPr lang="ja-JP" altLang="en-US"/>
              <a:t>アクセスを行った</a:t>
            </a:r>
          </a:p>
          <a:p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4D6DA70-C611-174D-961C-0A4FC2CEE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216" y="4304959"/>
            <a:ext cx="3809015" cy="23534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27</a:t>
            </a:fld>
            <a:endParaRPr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553C1CF-F642-D744-8DF1-FA5C64A40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216" y="2019719"/>
            <a:ext cx="3691099" cy="2286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3EC03BB-8C38-DA47-986E-B8C29087F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71" y="4115132"/>
            <a:ext cx="3917107" cy="242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33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BAE78E-F0B8-EC43-8C0D-FBC4E0CC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32247E17-5FD3-AD4E-B7AB-3FA365C7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grpSp>
        <p:nvGrpSpPr>
          <p:cNvPr id="8" name="図形グループ 3">
            <a:extLst>
              <a:ext uri="{FF2B5EF4-FFF2-40B4-BE49-F238E27FC236}">
                <a16:creationId xmlns:a16="http://schemas.microsoft.com/office/drawing/2014/main" id="{2FEEF17C-CB46-D248-8AAE-AA18F9387A6B}"/>
              </a:ext>
            </a:extLst>
          </p:cNvPr>
          <p:cNvGrpSpPr/>
          <p:nvPr/>
        </p:nvGrpSpPr>
        <p:grpSpPr>
          <a:xfrm>
            <a:off x="5279815" y="3257741"/>
            <a:ext cx="2928823" cy="977217"/>
            <a:chOff x="5866658" y="5247024"/>
            <a:chExt cx="2946400" cy="1166297"/>
          </a:xfrm>
        </p:grpSpPr>
        <p:sp>
          <p:nvSpPr>
            <p:cNvPr id="9" name="角丸四角形 75">
              <a:extLst>
                <a:ext uri="{FF2B5EF4-FFF2-40B4-BE49-F238E27FC236}">
                  <a16:creationId xmlns:a16="http://schemas.microsoft.com/office/drawing/2014/main" id="{B50536EE-9863-0B4C-8C36-81403CDF28D6}"/>
                </a:ext>
              </a:extLst>
            </p:cNvPr>
            <p:cNvSpPr/>
            <p:nvPr/>
          </p:nvSpPr>
          <p:spPr>
            <a:xfrm>
              <a:off x="5866658" y="5247024"/>
              <a:ext cx="2946400" cy="116629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テキスト ボックス 76">
              <a:extLst>
                <a:ext uri="{FF2B5EF4-FFF2-40B4-BE49-F238E27FC236}">
                  <a16:creationId xmlns:a16="http://schemas.microsoft.com/office/drawing/2014/main" id="{ED246080-2464-9D4E-A8AF-D98A28B5B9A0}"/>
                </a:ext>
              </a:extLst>
            </p:cNvPr>
            <p:cNvSpPr txBox="1"/>
            <p:nvPr/>
          </p:nvSpPr>
          <p:spPr>
            <a:xfrm>
              <a:off x="6040829" y="5247024"/>
              <a:ext cx="927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Meiryo" charset="-128"/>
                  <a:ea typeface="Meiryo" charset="-128"/>
                  <a:cs typeface="Meiryo" charset="-128"/>
                </a:rPr>
                <a:t>VM 2</a:t>
              </a:r>
              <a:endParaRPr lang="ja-JP" altLang="en-US" sz="2000"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1" name="正方形/長方形 77">
              <a:extLst>
                <a:ext uri="{FF2B5EF4-FFF2-40B4-BE49-F238E27FC236}">
                  <a16:creationId xmlns:a16="http://schemas.microsoft.com/office/drawing/2014/main" id="{CDCE4FDE-B751-3C4F-A176-BDC404CFCE30}"/>
                </a:ext>
              </a:extLst>
            </p:cNvPr>
            <p:cNvSpPr/>
            <p:nvPr/>
          </p:nvSpPr>
          <p:spPr>
            <a:xfrm>
              <a:off x="6060424" y="5647134"/>
              <a:ext cx="2558868" cy="5220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A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3" name="角丸四角形 35">
            <a:extLst>
              <a:ext uri="{FF2B5EF4-FFF2-40B4-BE49-F238E27FC236}">
                <a16:creationId xmlns:a16="http://schemas.microsoft.com/office/drawing/2014/main" id="{734DE3CD-4654-D64F-A908-6435542A954B}"/>
              </a:ext>
            </a:extLst>
          </p:cNvPr>
          <p:cNvSpPr/>
          <p:nvPr/>
        </p:nvSpPr>
        <p:spPr>
          <a:xfrm>
            <a:off x="1022203" y="3026593"/>
            <a:ext cx="3197067" cy="143948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テキスト ボックス 37">
            <a:extLst>
              <a:ext uri="{FF2B5EF4-FFF2-40B4-BE49-F238E27FC236}">
                <a16:creationId xmlns:a16="http://schemas.microsoft.com/office/drawing/2014/main" id="{FA4FCA90-6807-AB4B-B72E-63DC7B572EC8}"/>
              </a:ext>
            </a:extLst>
          </p:cNvPr>
          <p:cNvSpPr txBox="1"/>
          <p:nvPr/>
        </p:nvSpPr>
        <p:spPr>
          <a:xfrm>
            <a:off x="1211191" y="3026593"/>
            <a:ext cx="1005977" cy="33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Meiryo" charset="-128"/>
                <a:ea typeface="Meiryo" charset="-128"/>
                <a:cs typeface="Meiryo" charset="-128"/>
              </a:rPr>
              <a:t>VM 1</a:t>
            </a:r>
            <a:endParaRPr lang="ja-JP" altLang="en-US" sz="200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正方形/長方形 38">
            <a:extLst>
              <a:ext uri="{FF2B5EF4-FFF2-40B4-BE49-F238E27FC236}">
                <a16:creationId xmlns:a16="http://schemas.microsoft.com/office/drawing/2014/main" id="{234B6E53-A957-FA43-8DB4-863D6314064F}"/>
              </a:ext>
            </a:extLst>
          </p:cNvPr>
          <p:cNvSpPr/>
          <p:nvPr/>
        </p:nvSpPr>
        <p:spPr>
          <a:xfrm>
            <a:off x="1232452" y="3921239"/>
            <a:ext cx="1337886" cy="4373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コンテナ</a:t>
            </a:r>
            <a:r>
              <a:rPr lang="en-US" altLang="ja-JP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 B</a:t>
            </a:r>
            <a:endParaRPr lang="ja-JP" altLang="en-US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正方形/長方形 40">
            <a:extLst>
              <a:ext uri="{FF2B5EF4-FFF2-40B4-BE49-F238E27FC236}">
                <a16:creationId xmlns:a16="http://schemas.microsoft.com/office/drawing/2014/main" id="{A673E70C-5583-F342-B55A-6E7BBAD1BB5E}"/>
              </a:ext>
            </a:extLst>
          </p:cNvPr>
          <p:cNvSpPr/>
          <p:nvPr/>
        </p:nvSpPr>
        <p:spPr>
          <a:xfrm>
            <a:off x="2671132" y="3921239"/>
            <a:ext cx="1337886" cy="4373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コンテナ</a:t>
            </a:r>
            <a:r>
              <a:rPr lang="en-US" altLang="ja-JP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 C</a:t>
            </a:r>
            <a:endParaRPr lang="ja-JP" altLang="en-US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8" name="正方形/長方形 43">
            <a:extLst>
              <a:ext uri="{FF2B5EF4-FFF2-40B4-BE49-F238E27FC236}">
                <a16:creationId xmlns:a16="http://schemas.microsoft.com/office/drawing/2014/main" id="{17F10DA3-A8B0-3542-98D7-C386026C0EFA}"/>
              </a:ext>
            </a:extLst>
          </p:cNvPr>
          <p:cNvSpPr/>
          <p:nvPr/>
        </p:nvSpPr>
        <p:spPr>
          <a:xfrm>
            <a:off x="3840235" y="4855881"/>
            <a:ext cx="1966402" cy="468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ロードバランサ</a:t>
            </a:r>
          </a:p>
        </p:txBody>
      </p:sp>
      <p:sp>
        <p:nvSpPr>
          <p:cNvPr id="22" name="正方形/長方形 47">
            <a:extLst>
              <a:ext uri="{FF2B5EF4-FFF2-40B4-BE49-F238E27FC236}">
                <a16:creationId xmlns:a16="http://schemas.microsoft.com/office/drawing/2014/main" id="{4E0E7D21-7EFD-8E46-A043-2B6BB53E9DD8}"/>
              </a:ext>
            </a:extLst>
          </p:cNvPr>
          <p:cNvSpPr/>
          <p:nvPr/>
        </p:nvSpPr>
        <p:spPr>
          <a:xfrm>
            <a:off x="1232453" y="3361838"/>
            <a:ext cx="2776565" cy="4373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コンテナ</a:t>
            </a:r>
            <a:r>
              <a:rPr lang="en-US" altLang="ja-JP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 A</a:t>
            </a:r>
            <a:endParaRPr lang="ja-JP" altLang="en-US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23" name="直線矢印コネクタ 50">
            <a:extLst>
              <a:ext uri="{FF2B5EF4-FFF2-40B4-BE49-F238E27FC236}">
                <a16:creationId xmlns:a16="http://schemas.microsoft.com/office/drawing/2014/main" id="{4068AB28-7F13-5A4E-81BD-9BC57C177C63}"/>
              </a:ext>
            </a:extLst>
          </p:cNvPr>
          <p:cNvCxnSpPr>
            <a:cxnSpLocks/>
            <a:stCxn id="18" idx="0"/>
            <a:endCxn id="22" idx="3"/>
          </p:cNvCxnSpPr>
          <p:nvPr/>
        </p:nvCxnSpPr>
        <p:spPr>
          <a:xfrm flipH="1" flipV="1">
            <a:off x="4009018" y="3580538"/>
            <a:ext cx="814418" cy="127534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グループ化 54">
            <a:extLst>
              <a:ext uri="{FF2B5EF4-FFF2-40B4-BE49-F238E27FC236}">
                <a16:creationId xmlns:a16="http://schemas.microsoft.com/office/drawing/2014/main" id="{4DFBFDF6-2A5B-674F-B0BB-B7459CA7FDBE}"/>
              </a:ext>
            </a:extLst>
          </p:cNvPr>
          <p:cNvGrpSpPr/>
          <p:nvPr/>
        </p:nvGrpSpPr>
        <p:grpSpPr>
          <a:xfrm>
            <a:off x="2570338" y="5878266"/>
            <a:ext cx="4473523" cy="736628"/>
            <a:chOff x="1120631" y="5602310"/>
            <a:chExt cx="6867520" cy="1255690"/>
          </a:xfrm>
        </p:grpSpPr>
        <p:grpSp>
          <p:nvGrpSpPr>
            <p:cNvPr id="26" name="グループ化 62">
              <a:extLst>
                <a:ext uri="{FF2B5EF4-FFF2-40B4-BE49-F238E27FC236}">
                  <a16:creationId xmlns:a16="http://schemas.microsoft.com/office/drawing/2014/main" id="{88E901A4-4659-3649-973E-880CF99CE12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20631" y="5602310"/>
              <a:ext cx="1343866" cy="1255690"/>
              <a:chOff x="7040199" y="4386152"/>
              <a:chExt cx="1219254" cy="1139254"/>
            </a:xfrm>
          </p:grpSpPr>
          <p:pic>
            <p:nvPicPr>
              <p:cNvPr id="36" name="図 73">
                <a:extLst>
                  <a:ext uri="{FF2B5EF4-FFF2-40B4-BE49-F238E27FC236}">
                    <a16:creationId xmlns:a16="http://schemas.microsoft.com/office/drawing/2014/main" id="{9400E287-A767-FD42-8353-BC26AE82B9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2665" y="4401786"/>
                <a:ext cx="966788" cy="947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37" name="Object 14">
                <a:extLst>
                  <a:ext uri="{FF2B5EF4-FFF2-40B4-BE49-F238E27FC236}">
                    <a16:creationId xmlns:a16="http://schemas.microsoft.com/office/drawing/2014/main" id="{C1065A82-4A83-7144-9E5E-B0DB508E231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5654116"/>
                  </p:ext>
                </p:extLst>
              </p:nvPr>
            </p:nvGraphicFramePr>
            <p:xfrm>
              <a:off x="7040199" y="4386152"/>
              <a:ext cx="874910" cy="11392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49" name="Visio" r:id="rId4" imgW="596900" imgH="787400" progId="Visio.Drawing.11">
                      <p:embed/>
                    </p:oleObj>
                  </mc:Choice>
                  <mc:Fallback>
                    <p:oleObj name="Visio" r:id="rId4" imgW="596900" imgH="787400" progId="Visio.Drawing.11">
                      <p:embed/>
                      <p:pic>
                        <p:nvPicPr>
                          <p:cNvPr id="36" name="Object 14">
                            <a:extLst>
                              <a:ext uri="{FF2B5EF4-FFF2-40B4-BE49-F238E27FC236}">
                                <a16:creationId xmlns:a16="http://schemas.microsoft.com/office/drawing/2014/main" id="{A89D8307-19EF-134B-8107-4D4CEA0E901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0199" y="4386152"/>
                            <a:ext cx="874910" cy="11392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7" name="グループ化 64">
              <a:extLst>
                <a:ext uri="{FF2B5EF4-FFF2-40B4-BE49-F238E27FC236}">
                  <a16:creationId xmlns:a16="http://schemas.microsoft.com/office/drawing/2014/main" id="{92265BAD-1F7A-6543-B3E0-887C56B714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62860" y="5602310"/>
              <a:ext cx="1343866" cy="1255690"/>
              <a:chOff x="7040199" y="4386152"/>
              <a:chExt cx="1219254" cy="1139254"/>
            </a:xfrm>
          </p:grpSpPr>
          <p:pic>
            <p:nvPicPr>
              <p:cNvPr id="34" name="図 71">
                <a:extLst>
                  <a:ext uri="{FF2B5EF4-FFF2-40B4-BE49-F238E27FC236}">
                    <a16:creationId xmlns:a16="http://schemas.microsoft.com/office/drawing/2014/main" id="{A4B83AEF-2457-7A4F-9AF2-A578DEB79E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2665" y="4401786"/>
                <a:ext cx="966788" cy="947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35" name="Object 14">
                <a:extLst>
                  <a:ext uri="{FF2B5EF4-FFF2-40B4-BE49-F238E27FC236}">
                    <a16:creationId xmlns:a16="http://schemas.microsoft.com/office/drawing/2014/main" id="{61BCBAC4-EA38-3047-8061-7EC1DBC99F8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53439572"/>
                  </p:ext>
                </p:extLst>
              </p:nvPr>
            </p:nvGraphicFramePr>
            <p:xfrm>
              <a:off x="7040199" y="4386152"/>
              <a:ext cx="874910" cy="11392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0" name="Visio" r:id="rId6" imgW="596900" imgH="787400" progId="Visio.Drawing.11">
                      <p:embed/>
                    </p:oleObj>
                  </mc:Choice>
                  <mc:Fallback>
                    <p:oleObj name="Visio" r:id="rId6" imgW="596900" imgH="787400" progId="Visio.Drawing.11">
                      <p:embed/>
                      <p:pic>
                        <p:nvPicPr>
                          <p:cNvPr id="34" name="Object 14">
                            <a:extLst>
                              <a:ext uri="{FF2B5EF4-FFF2-40B4-BE49-F238E27FC236}">
                                <a16:creationId xmlns:a16="http://schemas.microsoft.com/office/drawing/2014/main" id="{A7F33659-D916-4B4D-92FE-2FDEAEE3029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0199" y="4386152"/>
                            <a:ext cx="874910" cy="11392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8" name="グループ化 65">
              <a:extLst>
                <a:ext uri="{FF2B5EF4-FFF2-40B4-BE49-F238E27FC236}">
                  <a16:creationId xmlns:a16="http://schemas.microsoft.com/office/drawing/2014/main" id="{577B655D-7F7A-7640-B8CE-F18F17B216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02056" y="5602310"/>
              <a:ext cx="1343866" cy="1255690"/>
              <a:chOff x="7040199" y="4386152"/>
              <a:chExt cx="1219254" cy="1139254"/>
            </a:xfrm>
          </p:grpSpPr>
          <p:pic>
            <p:nvPicPr>
              <p:cNvPr id="32" name="図 69">
                <a:extLst>
                  <a:ext uri="{FF2B5EF4-FFF2-40B4-BE49-F238E27FC236}">
                    <a16:creationId xmlns:a16="http://schemas.microsoft.com/office/drawing/2014/main" id="{9E98A5D1-A2C9-174F-9717-CF39357821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2665" y="4401786"/>
                <a:ext cx="966788" cy="947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33" name="Object 14">
                <a:extLst>
                  <a:ext uri="{FF2B5EF4-FFF2-40B4-BE49-F238E27FC236}">
                    <a16:creationId xmlns:a16="http://schemas.microsoft.com/office/drawing/2014/main" id="{0770786F-9E82-0C48-8180-C50563EB32D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6947815"/>
                  </p:ext>
                </p:extLst>
              </p:nvPr>
            </p:nvGraphicFramePr>
            <p:xfrm>
              <a:off x="7040199" y="4386152"/>
              <a:ext cx="874910" cy="11392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1" name="Visio" r:id="rId7" imgW="596900" imgH="787400" progId="Visio.Drawing.11">
                      <p:embed/>
                    </p:oleObj>
                  </mc:Choice>
                  <mc:Fallback>
                    <p:oleObj name="Visio" r:id="rId7" imgW="596900" imgH="787400" progId="Visio.Drawing.11">
                      <p:embed/>
                      <p:pic>
                        <p:nvPicPr>
                          <p:cNvPr id="32" name="Object 14">
                            <a:extLst>
                              <a:ext uri="{FF2B5EF4-FFF2-40B4-BE49-F238E27FC236}">
                                <a16:creationId xmlns:a16="http://schemas.microsoft.com/office/drawing/2014/main" id="{61A42733-4F6B-C044-8783-6C200BB85EE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0199" y="4386152"/>
                            <a:ext cx="874910" cy="11392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9" name="グループ化 66">
              <a:extLst>
                <a:ext uri="{FF2B5EF4-FFF2-40B4-BE49-F238E27FC236}">
                  <a16:creationId xmlns:a16="http://schemas.microsoft.com/office/drawing/2014/main" id="{47B7EF5E-BCE5-EB47-BA3C-5153B8531C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44285" y="5602310"/>
              <a:ext cx="1343866" cy="1255690"/>
              <a:chOff x="7040199" y="4386152"/>
              <a:chExt cx="1219254" cy="1139254"/>
            </a:xfrm>
          </p:grpSpPr>
          <p:pic>
            <p:nvPicPr>
              <p:cNvPr id="30" name="図 67">
                <a:extLst>
                  <a:ext uri="{FF2B5EF4-FFF2-40B4-BE49-F238E27FC236}">
                    <a16:creationId xmlns:a16="http://schemas.microsoft.com/office/drawing/2014/main" id="{B552BD0E-DBE5-CD45-B2B8-A8BB173DA2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2665" y="4401786"/>
                <a:ext cx="966788" cy="947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31" name="Object 14">
                <a:extLst>
                  <a:ext uri="{FF2B5EF4-FFF2-40B4-BE49-F238E27FC236}">
                    <a16:creationId xmlns:a16="http://schemas.microsoft.com/office/drawing/2014/main" id="{1CC2A28F-93FC-C144-84FB-6EBD74C3D74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9083877"/>
                  </p:ext>
                </p:extLst>
              </p:nvPr>
            </p:nvGraphicFramePr>
            <p:xfrm>
              <a:off x="7040199" y="4386152"/>
              <a:ext cx="874910" cy="11392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2" name="Visio" r:id="rId8" imgW="596900" imgH="787400" progId="Visio.Drawing.11">
                      <p:embed/>
                    </p:oleObj>
                  </mc:Choice>
                  <mc:Fallback>
                    <p:oleObj name="Visio" r:id="rId8" imgW="596900" imgH="787400" progId="Visio.Drawing.11">
                      <p:embed/>
                      <p:pic>
                        <p:nvPicPr>
                          <p:cNvPr id="30" name="Object 14">
                            <a:extLst>
                              <a:ext uri="{FF2B5EF4-FFF2-40B4-BE49-F238E27FC236}">
                                <a16:creationId xmlns:a16="http://schemas.microsoft.com/office/drawing/2014/main" id="{650A5177-ABB2-B741-8446-2B70322AA04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0199" y="4386152"/>
                            <a:ext cx="874910" cy="11392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cxnSp>
        <p:nvCxnSpPr>
          <p:cNvPr id="38" name="直線矢印コネクタ 55">
            <a:extLst>
              <a:ext uri="{FF2B5EF4-FFF2-40B4-BE49-F238E27FC236}">
                <a16:creationId xmlns:a16="http://schemas.microsoft.com/office/drawing/2014/main" id="{7118EE62-67D8-A849-8F76-0A1D619440E4}"/>
              </a:ext>
            </a:extLst>
          </p:cNvPr>
          <p:cNvCxnSpPr>
            <a:cxnSpLocks/>
            <a:stCxn id="37" idx="0"/>
            <a:endCxn id="18" idx="2"/>
          </p:cNvCxnSpPr>
          <p:nvPr/>
        </p:nvCxnSpPr>
        <p:spPr>
          <a:xfrm flipV="1">
            <a:off x="2884421" y="5324088"/>
            <a:ext cx="1939015" cy="554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矢印コネクタ 56">
            <a:extLst>
              <a:ext uri="{FF2B5EF4-FFF2-40B4-BE49-F238E27FC236}">
                <a16:creationId xmlns:a16="http://schemas.microsoft.com/office/drawing/2014/main" id="{9B6F7EB7-BBB8-3C41-B7EE-041270E9CE18}"/>
              </a:ext>
            </a:extLst>
          </p:cNvPr>
          <p:cNvCxnSpPr>
            <a:cxnSpLocks/>
            <a:stCxn id="35" idx="0"/>
            <a:endCxn id="18" idx="2"/>
          </p:cNvCxnSpPr>
          <p:nvPr/>
        </p:nvCxnSpPr>
        <p:spPr>
          <a:xfrm flipV="1">
            <a:off x="4084454" y="5324088"/>
            <a:ext cx="738982" cy="554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矢印コネクタ 57">
            <a:extLst>
              <a:ext uri="{FF2B5EF4-FFF2-40B4-BE49-F238E27FC236}">
                <a16:creationId xmlns:a16="http://schemas.microsoft.com/office/drawing/2014/main" id="{33E49F6A-214A-F24E-9751-612C7E045ABE}"/>
              </a:ext>
            </a:extLst>
          </p:cNvPr>
          <p:cNvCxnSpPr>
            <a:cxnSpLocks/>
            <a:stCxn id="33" idx="0"/>
            <a:endCxn id="18" idx="2"/>
          </p:cNvCxnSpPr>
          <p:nvPr/>
        </p:nvCxnSpPr>
        <p:spPr>
          <a:xfrm flipH="1" flipV="1">
            <a:off x="4823436" y="5324088"/>
            <a:ext cx="459076" cy="554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矢印コネクタ 58">
            <a:extLst>
              <a:ext uri="{FF2B5EF4-FFF2-40B4-BE49-F238E27FC236}">
                <a16:creationId xmlns:a16="http://schemas.microsoft.com/office/drawing/2014/main" id="{5316E77C-726B-6049-9B11-8F02A638A2B1}"/>
              </a:ext>
            </a:extLst>
          </p:cNvPr>
          <p:cNvCxnSpPr>
            <a:cxnSpLocks/>
            <a:stCxn id="31" idx="0"/>
            <a:endCxn id="18" idx="2"/>
          </p:cNvCxnSpPr>
          <p:nvPr/>
        </p:nvCxnSpPr>
        <p:spPr>
          <a:xfrm flipH="1" flipV="1">
            <a:off x="4823436" y="5324088"/>
            <a:ext cx="1659110" cy="554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テキスト ボックス 60">
            <a:extLst>
              <a:ext uri="{FF2B5EF4-FFF2-40B4-BE49-F238E27FC236}">
                <a16:creationId xmlns:a16="http://schemas.microsoft.com/office/drawing/2014/main" id="{FC74719D-83F6-E140-8FB2-C59806C8285A}"/>
              </a:ext>
            </a:extLst>
          </p:cNvPr>
          <p:cNvSpPr txBox="1"/>
          <p:nvPr/>
        </p:nvSpPr>
        <p:spPr>
          <a:xfrm>
            <a:off x="2044838" y="5401122"/>
            <a:ext cx="1795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サービス利用者</a:t>
            </a:r>
          </a:p>
        </p:txBody>
      </p:sp>
      <p:cxnSp>
        <p:nvCxnSpPr>
          <p:cNvPr id="44" name="直線矢印コネクタ 50">
            <a:extLst>
              <a:ext uri="{FF2B5EF4-FFF2-40B4-BE49-F238E27FC236}">
                <a16:creationId xmlns:a16="http://schemas.microsoft.com/office/drawing/2014/main" id="{BB26562A-17A1-A645-B00D-99227C77900C}"/>
              </a:ext>
            </a:extLst>
          </p:cNvPr>
          <p:cNvCxnSpPr>
            <a:cxnSpLocks/>
            <a:stCxn id="18" idx="0"/>
            <a:endCxn id="11" idx="1"/>
          </p:cNvCxnSpPr>
          <p:nvPr/>
        </p:nvCxnSpPr>
        <p:spPr>
          <a:xfrm flipV="1">
            <a:off x="4823436" y="3811685"/>
            <a:ext cx="648989" cy="10441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0">
            <a:extLst>
              <a:ext uri="{FF2B5EF4-FFF2-40B4-BE49-F238E27FC236}">
                <a16:creationId xmlns:a16="http://schemas.microsoft.com/office/drawing/2014/main" id="{076CF6A1-8213-AA46-B788-387D3B6F4F48}"/>
              </a:ext>
            </a:extLst>
          </p:cNvPr>
          <p:cNvCxnSpPr>
            <a:cxnSpLocks/>
            <a:stCxn id="22" idx="2"/>
            <a:endCxn id="37" idx="0"/>
          </p:cNvCxnSpPr>
          <p:nvPr/>
        </p:nvCxnSpPr>
        <p:spPr>
          <a:xfrm>
            <a:off x="2620736" y="3799237"/>
            <a:ext cx="263685" cy="207902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50">
            <a:extLst>
              <a:ext uri="{FF2B5EF4-FFF2-40B4-BE49-F238E27FC236}">
                <a16:creationId xmlns:a16="http://schemas.microsoft.com/office/drawing/2014/main" id="{8481BF1E-C6BF-CB40-8F79-EE571B49F598}"/>
              </a:ext>
            </a:extLst>
          </p:cNvPr>
          <p:cNvCxnSpPr>
            <a:cxnSpLocks/>
            <a:stCxn id="22" idx="2"/>
            <a:endCxn id="33" idx="0"/>
          </p:cNvCxnSpPr>
          <p:nvPr/>
        </p:nvCxnSpPr>
        <p:spPr>
          <a:xfrm>
            <a:off x="2620736" y="3799237"/>
            <a:ext cx="2661776" cy="207902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50">
            <a:extLst>
              <a:ext uri="{FF2B5EF4-FFF2-40B4-BE49-F238E27FC236}">
                <a16:creationId xmlns:a16="http://schemas.microsoft.com/office/drawing/2014/main" id="{FF67D81C-3724-2249-8844-1ABA08E2C199}"/>
              </a:ext>
            </a:extLst>
          </p:cNvPr>
          <p:cNvCxnSpPr>
            <a:cxnSpLocks/>
            <a:stCxn id="11" idx="2"/>
            <a:endCxn id="31" idx="0"/>
          </p:cNvCxnSpPr>
          <p:nvPr/>
        </p:nvCxnSpPr>
        <p:spPr>
          <a:xfrm flipH="1">
            <a:off x="6482546" y="4030384"/>
            <a:ext cx="261681" cy="184788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50">
            <a:extLst>
              <a:ext uri="{FF2B5EF4-FFF2-40B4-BE49-F238E27FC236}">
                <a16:creationId xmlns:a16="http://schemas.microsoft.com/office/drawing/2014/main" id="{1B61877B-25B0-E74D-836B-933C3A8062D6}"/>
              </a:ext>
            </a:extLst>
          </p:cNvPr>
          <p:cNvCxnSpPr>
            <a:cxnSpLocks/>
            <a:stCxn id="11" idx="2"/>
            <a:endCxn id="35" idx="0"/>
          </p:cNvCxnSpPr>
          <p:nvPr/>
        </p:nvCxnSpPr>
        <p:spPr>
          <a:xfrm flipH="1">
            <a:off x="4084454" y="4030384"/>
            <a:ext cx="2659773" cy="184788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60">
            <a:extLst>
              <a:ext uri="{FF2B5EF4-FFF2-40B4-BE49-F238E27FC236}">
                <a16:creationId xmlns:a16="http://schemas.microsoft.com/office/drawing/2014/main" id="{0EAB4B52-9979-0D4D-A7BE-419C55812761}"/>
              </a:ext>
            </a:extLst>
          </p:cNvPr>
          <p:cNvSpPr txBox="1"/>
          <p:nvPr/>
        </p:nvSpPr>
        <p:spPr>
          <a:xfrm>
            <a:off x="4599062" y="4348297"/>
            <a:ext cx="1348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レスポンス</a:t>
            </a:r>
          </a:p>
        </p:txBody>
      </p:sp>
    </p:spTree>
    <p:extLst>
      <p:ext uri="{BB962C8B-B14F-4D97-AF65-F5344CB8AC3E}">
        <p14:creationId xmlns:p14="http://schemas.microsoft.com/office/powerpoint/2010/main" val="285510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雲 37">
            <a:extLst>
              <a:ext uri="{FF2B5EF4-FFF2-40B4-BE49-F238E27FC236}">
                <a16:creationId xmlns:a16="http://schemas.microsoft.com/office/drawing/2014/main" id="{6B495B48-CE8D-924A-9BBE-B37CBEB7A4D5}"/>
              </a:ext>
            </a:extLst>
          </p:cNvPr>
          <p:cNvSpPr/>
          <p:nvPr/>
        </p:nvSpPr>
        <p:spPr>
          <a:xfrm>
            <a:off x="4427395" y="4707541"/>
            <a:ext cx="4472362" cy="1815985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52EBB59-FB66-AB49-8EA1-20690A23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0" name="雲 37">
            <a:extLst>
              <a:ext uri="{FF2B5EF4-FFF2-40B4-BE49-F238E27FC236}">
                <a16:creationId xmlns:a16="http://schemas.microsoft.com/office/drawing/2014/main" id="{4DB91461-6E69-A74B-8E76-5F131CF0F99C}"/>
              </a:ext>
            </a:extLst>
          </p:cNvPr>
          <p:cNvSpPr/>
          <p:nvPr/>
        </p:nvSpPr>
        <p:spPr>
          <a:xfrm>
            <a:off x="199459" y="4707541"/>
            <a:ext cx="2759641" cy="1815985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48">
            <a:extLst>
              <a:ext uri="{FF2B5EF4-FFF2-40B4-BE49-F238E27FC236}">
                <a16:creationId xmlns:a16="http://schemas.microsoft.com/office/drawing/2014/main" id="{2196C472-B5D4-9646-98BA-ED2E4E27987E}"/>
              </a:ext>
            </a:extLst>
          </p:cNvPr>
          <p:cNvSpPr/>
          <p:nvPr/>
        </p:nvSpPr>
        <p:spPr>
          <a:xfrm>
            <a:off x="723021" y="5150168"/>
            <a:ext cx="1712516" cy="9307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VM 1</a:t>
            </a:r>
            <a:endParaRPr kumimoji="1" lang="ja-JP" altLang="en-US" sz="240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1" name="角丸四角形 48">
            <a:extLst>
              <a:ext uri="{FF2B5EF4-FFF2-40B4-BE49-F238E27FC236}">
                <a16:creationId xmlns:a16="http://schemas.microsoft.com/office/drawing/2014/main" id="{D6B3746E-1183-8F4C-9A28-218F38B32E3B}"/>
              </a:ext>
            </a:extLst>
          </p:cNvPr>
          <p:cNvSpPr/>
          <p:nvPr/>
        </p:nvSpPr>
        <p:spPr>
          <a:xfrm>
            <a:off x="5496651" y="4872989"/>
            <a:ext cx="2333850" cy="14792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VM 1</a:t>
            </a:r>
            <a:endParaRPr kumimoji="1" lang="ja-JP" altLang="en-US" sz="240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A93BFA01-ECE4-2143-8E41-9C90CEBCF85C}"/>
              </a:ext>
            </a:extLst>
          </p:cNvPr>
          <p:cNvGrpSpPr/>
          <p:nvPr/>
        </p:nvGrpSpPr>
        <p:grpSpPr>
          <a:xfrm>
            <a:off x="346037" y="3352703"/>
            <a:ext cx="2466484" cy="1437303"/>
            <a:chOff x="330367" y="1556050"/>
            <a:chExt cx="2466484" cy="1437303"/>
          </a:xfrm>
        </p:grpSpPr>
        <p:sp>
          <p:nvSpPr>
            <p:cNvPr id="24" name="四角形吹き出し 4">
              <a:extLst>
                <a:ext uri="{FF2B5EF4-FFF2-40B4-BE49-F238E27FC236}">
                  <a16:creationId xmlns:a16="http://schemas.microsoft.com/office/drawing/2014/main" id="{195FB027-1ECF-EE4A-B2F5-C5DF9C635D25}"/>
                </a:ext>
              </a:extLst>
            </p:cNvPr>
            <p:cNvSpPr/>
            <p:nvPr/>
          </p:nvSpPr>
          <p:spPr>
            <a:xfrm>
              <a:off x="330367" y="1556050"/>
              <a:ext cx="2466484" cy="1437303"/>
            </a:xfrm>
            <a:prstGeom prst="wedgeRectCallout">
              <a:avLst>
                <a:gd name="adj1" fmla="val 4317"/>
                <a:gd name="adj2" fmla="val 8621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1"/>
            <a:lstStyle/>
            <a:p>
              <a:pPr algn="ctr"/>
              <a:r>
                <a:rPr kumimoji="1" lang="ja-JP" altLang="en-US" dirty="0">
                  <a:latin typeface="Meiryo" charset="-128"/>
                  <a:ea typeface="Meiryo" charset="-128"/>
                  <a:cs typeface="Meiryo" charset="-128"/>
                </a:rPr>
                <a:t>このままだと</a:t>
              </a:r>
              <a:endParaRPr kumimoji="1" lang="en-US" altLang="ja-JP" dirty="0">
                <a:latin typeface="Meiryo" charset="-128"/>
                <a:ea typeface="Meiryo" charset="-128"/>
                <a:cs typeface="Meiryo" charset="-128"/>
              </a:endParaRPr>
            </a:p>
            <a:p>
              <a:pPr algn="ctr"/>
              <a:r>
                <a:rPr lang="ja-JP" altLang="en-US" dirty="0">
                  <a:latin typeface="Meiryo" charset="-128"/>
                  <a:ea typeface="Meiryo" charset="-128"/>
                  <a:cs typeface="Meiryo" charset="-128"/>
                </a:rPr>
                <a:t>閾値を超える可能性</a:t>
              </a:r>
              <a:endParaRPr kumimoji="1" lang="ja-JP" altLang="en-US" dirty="0">
                <a:latin typeface="Meiryo" charset="-128"/>
                <a:ea typeface="Meiryo" charset="-128"/>
                <a:cs typeface="Meiryo" charset="-128"/>
              </a:endParaRPr>
            </a:p>
          </p:txBody>
        </p:sp>
        <p:cxnSp>
          <p:nvCxnSpPr>
            <p:cNvPr id="25" name="直線コネクタ 6">
              <a:extLst>
                <a:ext uri="{FF2B5EF4-FFF2-40B4-BE49-F238E27FC236}">
                  <a16:creationId xmlns:a16="http://schemas.microsoft.com/office/drawing/2014/main" id="{DB2A42B6-33E9-1243-9A07-5272A1968301}"/>
                </a:ext>
              </a:extLst>
            </p:cNvPr>
            <p:cNvCxnSpPr/>
            <p:nvPr/>
          </p:nvCxnSpPr>
          <p:spPr>
            <a:xfrm>
              <a:off x="821682" y="2105191"/>
              <a:ext cx="0" cy="4996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コネクタ 8">
              <a:extLst>
                <a:ext uri="{FF2B5EF4-FFF2-40B4-BE49-F238E27FC236}">
                  <a16:creationId xmlns:a16="http://schemas.microsoft.com/office/drawing/2014/main" id="{181AE0C9-3F50-8045-8C4D-6DA09639020D}"/>
                </a:ext>
              </a:extLst>
            </p:cNvPr>
            <p:cNvCxnSpPr/>
            <p:nvPr/>
          </p:nvCxnSpPr>
          <p:spPr>
            <a:xfrm flipV="1">
              <a:off x="821682" y="2604801"/>
              <a:ext cx="1286987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11">
              <a:extLst>
                <a:ext uri="{FF2B5EF4-FFF2-40B4-BE49-F238E27FC236}">
                  <a16:creationId xmlns:a16="http://schemas.microsoft.com/office/drawing/2014/main" id="{7158E3A9-9A57-614C-8954-C7BF2658B191}"/>
                </a:ext>
              </a:extLst>
            </p:cNvPr>
            <p:cNvCxnSpPr/>
            <p:nvPr/>
          </p:nvCxnSpPr>
          <p:spPr>
            <a:xfrm flipV="1">
              <a:off x="821682" y="2212405"/>
              <a:ext cx="1409840" cy="1323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12">
              <a:extLst>
                <a:ext uri="{FF2B5EF4-FFF2-40B4-BE49-F238E27FC236}">
                  <a16:creationId xmlns:a16="http://schemas.microsoft.com/office/drawing/2014/main" id="{0525A7D2-AA31-C449-902A-04C0D68AEB86}"/>
                </a:ext>
              </a:extLst>
            </p:cNvPr>
            <p:cNvSpPr txBox="1"/>
            <p:nvPr/>
          </p:nvSpPr>
          <p:spPr>
            <a:xfrm>
              <a:off x="371990" y="2128673"/>
              <a:ext cx="449692" cy="603017"/>
            </a:xfrm>
            <a:prstGeom prst="rect">
              <a:avLst/>
            </a:prstGeom>
            <a:noFill/>
          </p:spPr>
          <p:txBody>
            <a:bodyPr vert="vert270" wrap="square" bIns="46800" rtlCol="0">
              <a:spAutoFit/>
            </a:bodyPr>
            <a:lstStyle/>
            <a:p>
              <a:r>
                <a:rPr kumimoji="1" lang="ja-JP" altLang="en-US">
                  <a:latin typeface="Meiryo" charset="-128"/>
                  <a:ea typeface="Meiryo" charset="-128"/>
                  <a:cs typeface="Meiryo" charset="-128"/>
                </a:rPr>
                <a:t>負荷</a:t>
              </a:r>
            </a:p>
          </p:txBody>
        </p:sp>
        <p:sp>
          <p:nvSpPr>
            <p:cNvPr id="29" name="テキスト ボックス 13">
              <a:extLst>
                <a:ext uri="{FF2B5EF4-FFF2-40B4-BE49-F238E27FC236}">
                  <a16:creationId xmlns:a16="http://schemas.microsoft.com/office/drawing/2014/main" id="{B3BF7734-3541-F446-8722-456D14AF06CB}"/>
                </a:ext>
              </a:extLst>
            </p:cNvPr>
            <p:cNvSpPr txBox="1"/>
            <p:nvPr/>
          </p:nvSpPr>
          <p:spPr>
            <a:xfrm>
              <a:off x="1394881" y="2604801"/>
              <a:ext cx="1064515" cy="31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Meiryo" charset="-128"/>
                  <a:ea typeface="Meiryo" charset="-128"/>
                  <a:cs typeface="Meiryo" charset="-128"/>
                </a:rPr>
                <a:t>時間</a:t>
              </a:r>
            </a:p>
          </p:txBody>
        </p:sp>
        <p:cxnSp>
          <p:nvCxnSpPr>
            <p:cNvPr id="30" name="直線矢印コネクタ 17">
              <a:extLst>
                <a:ext uri="{FF2B5EF4-FFF2-40B4-BE49-F238E27FC236}">
                  <a16:creationId xmlns:a16="http://schemas.microsoft.com/office/drawing/2014/main" id="{6400FF6B-45C5-3048-8669-60286F3D3695}"/>
                </a:ext>
              </a:extLst>
            </p:cNvPr>
            <p:cNvCxnSpPr/>
            <p:nvPr/>
          </p:nvCxnSpPr>
          <p:spPr>
            <a:xfrm flipV="1">
              <a:off x="1504434" y="2125511"/>
              <a:ext cx="443083" cy="21735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21">
              <a:extLst>
                <a:ext uri="{FF2B5EF4-FFF2-40B4-BE49-F238E27FC236}">
                  <a16:creationId xmlns:a16="http://schemas.microsoft.com/office/drawing/2014/main" id="{8D231946-D1BB-AA43-8A04-564B56D4B634}"/>
                </a:ext>
              </a:extLst>
            </p:cNvPr>
            <p:cNvCxnSpPr/>
            <p:nvPr/>
          </p:nvCxnSpPr>
          <p:spPr>
            <a:xfrm flipV="1">
              <a:off x="821682" y="2354996"/>
              <a:ext cx="304161" cy="2498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コネクタ 23">
              <a:extLst>
                <a:ext uri="{FF2B5EF4-FFF2-40B4-BE49-F238E27FC236}">
                  <a16:creationId xmlns:a16="http://schemas.microsoft.com/office/drawing/2014/main" id="{DF9C406B-97D7-744E-B569-72816253066E}"/>
                </a:ext>
              </a:extLst>
            </p:cNvPr>
            <p:cNvCxnSpPr/>
            <p:nvPr/>
          </p:nvCxnSpPr>
          <p:spPr>
            <a:xfrm>
              <a:off x="1125843" y="2348250"/>
              <a:ext cx="187154" cy="1454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25">
              <a:extLst>
                <a:ext uri="{FF2B5EF4-FFF2-40B4-BE49-F238E27FC236}">
                  <a16:creationId xmlns:a16="http://schemas.microsoft.com/office/drawing/2014/main" id="{0564C511-3AC0-3E4B-A907-FF6A5932DEF5}"/>
                </a:ext>
              </a:extLst>
            </p:cNvPr>
            <p:cNvCxnSpPr/>
            <p:nvPr/>
          </p:nvCxnSpPr>
          <p:spPr>
            <a:xfrm flipV="1">
              <a:off x="1301466" y="2348251"/>
              <a:ext cx="194167" cy="1454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61C30058-9071-784A-BE73-01F82E25140D}"/>
              </a:ext>
            </a:extLst>
          </p:cNvPr>
          <p:cNvGrpSpPr/>
          <p:nvPr/>
        </p:nvGrpSpPr>
        <p:grpSpPr>
          <a:xfrm>
            <a:off x="5430334" y="2960672"/>
            <a:ext cx="2466484" cy="1440782"/>
            <a:chOff x="3433426" y="3999841"/>
            <a:chExt cx="2466484" cy="1440782"/>
          </a:xfrm>
        </p:grpSpPr>
        <p:sp>
          <p:nvSpPr>
            <p:cNvPr id="45" name="四角形吹き出し 4">
              <a:extLst>
                <a:ext uri="{FF2B5EF4-FFF2-40B4-BE49-F238E27FC236}">
                  <a16:creationId xmlns:a16="http://schemas.microsoft.com/office/drawing/2014/main" id="{F5D1A4C5-3C28-734F-9610-D5DF3E29AAE2}"/>
                </a:ext>
              </a:extLst>
            </p:cNvPr>
            <p:cNvSpPr/>
            <p:nvPr/>
          </p:nvSpPr>
          <p:spPr>
            <a:xfrm>
              <a:off x="3433426" y="3999841"/>
              <a:ext cx="2466484" cy="1437303"/>
            </a:xfrm>
            <a:prstGeom prst="wedgeRectCallout">
              <a:avLst>
                <a:gd name="adj1" fmla="val 5347"/>
                <a:gd name="adj2" fmla="val 10830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1"/>
            <a:lstStyle/>
            <a:p>
              <a:pPr algn="ctr"/>
              <a:r>
                <a:rPr lang="ja-JP" altLang="en-US">
                  <a:latin typeface="Meiryo" charset="-128"/>
                  <a:ea typeface="Meiryo" charset="-128"/>
                  <a:cs typeface="Meiryo" charset="-128"/>
                </a:rPr>
                <a:t>処理能力↑</a:t>
              </a:r>
              <a:endParaRPr lang="en-US" altLang="ja-JP" dirty="0">
                <a:latin typeface="Meiryo" charset="-128"/>
                <a:ea typeface="Meiryo" charset="-128"/>
                <a:cs typeface="Meiryo" charset="-128"/>
              </a:endParaRPr>
            </a:p>
            <a:p>
              <a:pPr algn="ctr"/>
              <a:r>
                <a:rPr lang="ja-JP" altLang="en-US">
                  <a:latin typeface="Meiryo" charset="-128"/>
                  <a:ea typeface="Meiryo" charset="-128"/>
                  <a:cs typeface="Meiryo" charset="-128"/>
                </a:rPr>
                <a:t>負荷↓</a:t>
              </a:r>
            </a:p>
          </p:txBody>
        </p:sp>
        <p:cxnSp>
          <p:nvCxnSpPr>
            <p:cNvPr id="36" name="直線コネクタ 39">
              <a:extLst>
                <a:ext uri="{FF2B5EF4-FFF2-40B4-BE49-F238E27FC236}">
                  <a16:creationId xmlns:a16="http://schemas.microsoft.com/office/drawing/2014/main" id="{3A170725-5EA8-054B-9E64-B6407AAC56C9}"/>
                </a:ext>
              </a:extLst>
            </p:cNvPr>
            <p:cNvCxnSpPr/>
            <p:nvPr/>
          </p:nvCxnSpPr>
          <p:spPr>
            <a:xfrm>
              <a:off x="3990663" y="4651773"/>
              <a:ext cx="0" cy="4867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コネクタ 40">
              <a:extLst>
                <a:ext uri="{FF2B5EF4-FFF2-40B4-BE49-F238E27FC236}">
                  <a16:creationId xmlns:a16="http://schemas.microsoft.com/office/drawing/2014/main" id="{3EEB5D3F-F1E2-4742-BA33-4FA93822E8B3}"/>
                </a:ext>
              </a:extLst>
            </p:cNvPr>
            <p:cNvCxnSpPr/>
            <p:nvPr/>
          </p:nvCxnSpPr>
          <p:spPr>
            <a:xfrm flipV="1">
              <a:off x="3990663" y="5138522"/>
              <a:ext cx="1491851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線コネクタ 41">
              <a:extLst>
                <a:ext uri="{FF2B5EF4-FFF2-40B4-BE49-F238E27FC236}">
                  <a16:creationId xmlns:a16="http://schemas.microsoft.com/office/drawing/2014/main" id="{B18D2DAD-0C7E-A147-9194-A490FEC015C2}"/>
                </a:ext>
              </a:extLst>
            </p:cNvPr>
            <p:cNvCxnSpPr/>
            <p:nvPr/>
          </p:nvCxnSpPr>
          <p:spPr>
            <a:xfrm flipV="1">
              <a:off x="3990663" y="4756228"/>
              <a:ext cx="1634260" cy="1289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42">
              <a:extLst>
                <a:ext uri="{FF2B5EF4-FFF2-40B4-BE49-F238E27FC236}">
                  <a16:creationId xmlns:a16="http://schemas.microsoft.com/office/drawing/2014/main" id="{830097A6-133C-0647-9714-A2B7FB09D144}"/>
                </a:ext>
              </a:extLst>
            </p:cNvPr>
            <p:cNvSpPr txBox="1"/>
            <p:nvPr/>
          </p:nvSpPr>
          <p:spPr>
            <a:xfrm>
              <a:off x="3469388" y="4674652"/>
              <a:ext cx="521275" cy="587493"/>
            </a:xfrm>
            <a:prstGeom prst="rect">
              <a:avLst/>
            </a:prstGeom>
            <a:noFill/>
          </p:spPr>
          <p:txBody>
            <a:bodyPr vert="vert270" wrap="square" bIns="46800" rtlCol="0">
              <a:spAutoFit/>
            </a:bodyPr>
            <a:lstStyle/>
            <a:p>
              <a:r>
                <a:rPr kumimoji="1" lang="ja-JP" altLang="en-US">
                  <a:latin typeface="Meiryo" charset="-128"/>
                  <a:ea typeface="Meiryo" charset="-128"/>
                  <a:cs typeface="Meiryo" charset="-128"/>
                </a:rPr>
                <a:t>負荷</a:t>
              </a:r>
            </a:p>
          </p:txBody>
        </p:sp>
        <p:sp>
          <p:nvSpPr>
            <p:cNvPr id="40" name="テキスト ボックス 43">
              <a:extLst>
                <a:ext uri="{FF2B5EF4-FFF2-40B4-BE49-F238E27FC236}">
                  <a16:creationId xmlns:a16="http://schemas.microsoft.com/office/drawing/2014/main" id="{854B5A3F-74B9-954D-AC67-61AE14D4D928}"/>
                </a:ext>
              </a:extLst>
            </p:cNvPr>
            <p:cNvSpPr txBox="1"/>
            <p:nvPr/>
          </p:nvSpPr>
          <p:spPr>
            <a:xfrm>
              <a:off x="4655104" y="5138522"/>
              <a:ext cx="1233966" cy="302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>
                  <a:latin typeface="Meiryo" charset="-128"/>
                  <a:ea typeface="Meiryo" charset="-128"/>
                  <a:cs typeface="Meiryo" charset="-128"/>
                </a:rPr>
                <a:t>時間</a:t>
              </a:r>
            </a:p>
          </p:txBody>
        </p:sp>
        <p:cxnSp>
          <p:nvCxnSpPr>
            <p:cNvPr id="41" name="直線矢印コネクタ 44">
              <a:extLst>
                <a:ext uri="{FF2B5EF4-FFF2-40B4-BE49-F238E27FC236}">
                  <a16:creationId xmlns:a16="http://schemas.microsoft.com/office/drawing/2014/main" id="{480F445D-4645-5F47-B2EB-88AEB65CCB03}"/>
                </a:ext>
              </a:extLst>
            </p:cNvPr>
            <p:cNvCxnSpPr/>
            <p:nvPr/>
          </p:nvCxnSpPr>
          <p:spPr>
            <a:xfrm flipV="1">
              <a:off x="4798454" y="4922363"/>
              <a:ext cx="544218" cy="90629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5">
              <a:extLst>
                <a:ext uri="{FF2B5EF4-FFF2-40B4-BE49-F238E27FC236}">
                  <a16:creationId xmlns:a16="http://schemas.microsoft.com/office/drawing/2014/main" id="{7833FFCD-8D27-1641-B9FA-7CFBE00BD28E}"/>
                </a:ext>
              </a:extLst>
            </p:cNvPr>
            <p:cNvCxnSpPr/>
            <p:nvPr/>
          </p:nvCxnSpPr>
          <p:spPr>
            <a:xfrm flipV="1">
              <a:off x="3990663" y="5030243"/>
              <a:ext cx="368425" cy="1082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6">
              <a:extLst>
                <a:ext uri="{FF2B5EF4-FFF2-40B4-BE49-F238E27FC236}">
                  <a16:creationId xmlns:a16="http://schemas.microsoft.com/office/drawing/2014/main" id="{B1347AF4-297F-0348-B231-B09DCDFAB9F3}"/>
                </a:ext>
              </a:extLst>
            </p:cNvPr>
            <p:cNvCxnSpPr/>
            <p:nvPr/>
          </p:nvCxnSpPr>
          <p:spPr>
            <a:xfrm>
              <a:off x="4351165" y="5030243"/>
              <a:ext cx="183717" cy="646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7">
              <a:extLst>
                <a:ext uri="{FF2B5EF4-FFF2-40B4-BE49-F238E27FC236}">
                  <a16:creationId xmlns:a16="http://schemas.microsoft.com/office/drawing/2014/main" id="{0D9FEB63-BC1D-8343-B7EE-EFFDE27BF2AD}"/>
                </a:ext>
              </a:extLst>
            </p:cNvPr>
            <p:cNvCxnSpPr/>
            <p:nvPr/>
          </p:nvCxnSpPr>
          <p:spPr>
            <a:xfrm flipV="1">
              <a:off x="4534882" y="5012994"/>
              <a:ext cx="263573" cy="81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右矢印 51">
            <a:extLst>
              <a:ext uri="{FF2B5EF4-FFF2-40B4-BE49-F238E27FC236}">
                <a16:creationId xmlns:a16="http://schemas.microsoft.com/office/drawing/2014/main" id="{86B4BF6A-A1F6-2342-8E47-1190EFBF411D}"/>
              </a:ext>
            </a:extLst>
          </p:cNvPr>
          <p:cNvSpPr/>
          <p:nvPr/>
        </p:nvSpPr>
        <p:spPr>
          <a:xfrm>
            <a:off x="2688723" y="5150168"/>
            <a:ext cx="2273300" cy="93073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スケールアップ</a:t>
            </a:r>
          </a:p>
        </p:txBody>
      </p:sp>
    </p:spTree>
    <p:extLst>
      <p:ext uri="{BB962C8B-B14F-4D97-AF65-F5344CB8AC3E}">
        <p14:creationId xmlns:p14="http://schemas.microsoft.com/office/powerpoint/2010/main" val="110523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オートスケールによる負荷対策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ja-JP" altLang="en-US"/>
              <a:t>クラウドはサービスの負荷に応じて自動的に</a:t>
            </a:r>
            <a:br>
              <a:rPr lang="ja-JP" altLang="en-US"/>
            </a:br>
            <a:r>
              <a:rPr lang="en-US" altLang="ja-JP" dirty="0"/>
              <a:t>VM</a:t>
            </a:r>
            <a:r>
              <a:rPr lang="ja-JP" altLang="en-US"/>
              <a:t>の数を調整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のリソースを監視して負荷の変化を検知</a:t>
            </a:r>
          </a:p>
          <a:p>
            <a:pPr lvl="2"/>
            <a:r>
              <a:rPr lang="ja-JP" altLang="en-US"/>
              <a:t>例：</a:t>
            </a:r>
            <a:r>
              <a:rPr lang="en-US" altLang="ja-JP" dirty="0"/>
              <a:t>CPU</a:t>
            </a:r>
            <a:r>
              <a:rPr lang="ja-JP" altLang="en-US"/>
              <a:t>使用率、ディスクアクセス量、</a:t>
            </a:r>
            <a:br>
              <a:rPr lang="en-US" altLang="ja-JP" dirty="0"/>
            </a:br>
            <a:r>
              <a:rPr lang="ja-JP" altLang="en-US"/>
              <a:t>ネットワーク送受信量、接続クライアント数</a:t>
            </a:r>
          </a:p>
          <a:p>
            <a:pPr lvl="1"/>
            <a:r>
              <a:rPr lang="ja-JP" altLang="en-US"/>
              <a:t>負荷が高まると</a:t>
            </a:r>
            <a:r>
              <a:rPr lang="en-US" altLang="ja-JP" dirty="0"/>
              <a:t>VM</a:t>
            </a:r>
            <a:r>
              <a:rPr lang="ja-JP" altLang="en-US"/>
              <a:t>を増やす（スケールアウト）</a:t>
            </a:r>
          </a:p>
          <a:p>
            <a:pPr lvl="1"/>
            <a:r>
              <a:rPr lang="ja-JP" altLang="en-US"/>
              <a:t>負荷が低くなると</a:t>
            </a:r>
            <a:r>
              <a:rPr lang="en-US" altLang="ja-JP" dirty="0"/>
              <a:t>VM</a:t>
            </a:r>
            <a:r>
              <a:rPr lang="ja-JP" altLang="en-US"/>
              <a:t>を減らす（スケールイン）</a:t>
            </a:r>
          </a:p>
        </p:txBody>
      </p:sp>
      <p:sp>
        <p:nvSpPr>
          <p:cNvPr id="4" name="雲 37"/>
          <p:cNvSpPr/>
          <p:nvPr/>
        </p:nvSpPr>
        <p:spPr>
          <a:xfrm>
            <a:off x="1019327" y="4844432"/>
            <a:ext cx="7496023" cy="1791114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8"/>
          <p:cNvSpPr/>
          <p:nvPr/>
        </p:nvSpPr>
        <p:spPr>
          <a:xfrm>
            <a:off x="2319254" y="5612144"/>
            <a:ext cx="1712516" cy="9307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VM 1</a:t>
            </a:r>
            <a:endParaRPr kumimoji="1" lang="ja-JP" altLang="en-US" sz="240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角丸四角形 57"/>
          <p:cNvSpPr/>
          <p:nvPr/>
        </p:nvSpPr>
        <p:spPr>
          <a:xfrm>
            <a:off x="5136111" y="5612144"/>
            <a:ext cx="1712516" cy="9307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VM 2</a:t>
            </a:r>
            <a:endParaRPr kumimoji="1" lang="ja-JP" altLang="en-US" sz="240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7" name="図形グループ 5"/>
          <p:cNvGrpSpPr/>
          <p:nvPr/>
        </p:nvGrpSpPr>
        <p:grpSpPr>
          <a:xfrm>
            <a:off x="713139" y="4123779"/>
            <a:ext cx="2466484" cy="1437303"/>
            <a:chOff x="901338" y="4001294"/>
            <a:chExt cx="2466484" cy="1437303"/>
          </a:xfrm>
        </p:grpSpPr>
        <p:sp>
          <p:nvSpPr>
            <p:cNvPr id="8" name="四角形吹き出し 4"/>
            <p:cNvSpPr/>
            <p:nvPr/>
          </p:nvSpPr>
          <p:spPr>
            <a:xfrm>
              <a:off x="901338" y="4001294"/>
              <a:ext cx="2466484" cy="1437303"/>
            </a:xfrm>
            <a:prstGeom prst="wedgeRectCallout">
              <a:avLst>
                <a:gd name="adj1" fmla="val 32637"/>
                <a:gd name="adj2" fmla="val 7738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1"/>
            <a:lstStyle/>
            <a:p>
              <a:pPr algn="ctr"/>
              <a:r>
                <a:rPr kumimoji="1" lang="ja-JP" altLang="en-US" dirty="0">
                  <a:latin typeface="Meiryo" charset="-128"/>
                  <a:ea typeface="Meiryo" charset="-128"/>
                  <a:cs typeface="Meiryo" charset="-128"/>
                </a:rPr>
                <a:t>このままだと</a:t>
              </a:r>
              <a:endParaRPr kumimoji="1" lang="en-US" altLang="ja-JP" dirty="0">
                <a:latin typeface="Meiryo" charset="-128"/>
                <a:ea typeface="Meiryo" charset="-128"/>
                <a:cs typeface="Meiryo" charset="-128"/>
              </a:endParaRPr>
            </a:p>
            <a:p>
              <a:pPr algn="ctr"/>
              <a:r>
                <a:rPr lang="ja-JP" altLang="en-US" dirty="0">
                  <a:latin typeface="Meiryo" charset="-128"/>
                  <a:ea typeface="Meiryo" charset="-128"/>
                  <a:cs typeface="Meiryo" charset="-128"/>
                </a:rPr>
                <a:t>閾値を超える可能性</a:t>
              </a:r>
              <a:endParaRPr kumimoji="1" lang="ja-JP" altLang="en-US" dirty="0">
                <a:latin typeface="Meiryo" charset="-128"/>
                <a:ea typeface="Meiryo" charset="-128"/>
                <a:cs typeface="Meiryo" charset="-128"/>
              </a:endParaRPr>
            </a:p>
          </p:txBody>
        </p:sp>
        <p:cxnSp>
          <p:nvCxnSpPr>
            <p:cNvPr id="9" name="直線コネクタ 6"/>
            <p:cNvCxnSpPr/>
            <p:nvPr/>
          </p:nvCxnSpPr>
          <p:spPr>
            <a:xfrm>
              <a:off x="1392653" y="4550435"/>
              <a:ext cx="0" cy="4996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8"/>
            <p:cNvCxnSpPr/>
            <p:nvPr/>
          </p:nvCxnSpPr>
          <p:spPr>
            <a:xfrm flipV="1">
              <a:off x="1392653" y="5050045"/>
              <a:ext cx="1286987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コネクタ 11"/>
            <p:cNvCxnSpPr/>
            <p:nvPr/>
          </p:nvCxnSpPr>
          <p:spPr>
            <a:xfrm flipV="1">
              <a:off x="1392653" y="4657649"/>
              <a:ext cx="1409840" cy="1323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2"/>
            <p:cNvSpPr txBox="1"/>
            <p:nvPr/>
          </p:nvSpPr>
          <p:spPr>
            <a:xfrm>
              <a:off x="942961" y="4573917"/>
              <a:ext cx="449692" cy="603017"/>
            </a:xfrm>
            <a:prstGeom prst="rect">
              <a:avLst/>
            </a:prstGeom>
            <a:noFill/>
          </p:spPr>
          <p:txBody>
            <a:bodyPr vert="vert270" wrap="square" bIns="46800" rtlCol="0">
              <a:spAutoFit/>
            </a:bodyPr>
            <a:lstStyle/>
            <a:p>
              <a:r>
                <a:rPr kumimoji="1" lang="ja-JP" altLang="en-US">
                  <a:latin typeface="Meiryo" charset="-128"/>
                  <a:ea typeface="Meiryo" charset="-128"/>
                  <a:cs typeface="Meiryo" charset="-128"/>
                </a:rPr>
                <a:t>負荷</a:t>
              </a:r>
            </a:p>
          </p:txBody>
        </p:sp>
        <p:sp>
          <p:nvSpPr>
            <p:cNvPr id="13" name="テキスト ボックス 13"/>
            <p:cNvSpPr txBox="1"/>
            <p:nvPr/>
          </p:nvSpPr>
          <p:spPr>
            <a:xfrm>
              <a:off x="1965852" y="5050045"/>
              <a:ext cx="1064515" cy="31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Meiryo" charset="-128"/>
                  <a:ea typeface="Meiryo" charset="-128"/>
                  <a:cs typeface="Meiryo" charset="-128"/>
                </a:rPr>
                <a:t>時間</a:t>
              </a:r>
            </a:p>
          </p:txBody>
        </p:sp>
        <p:cxnSp>
          <p:nvCxnSpPr>
            <p:cNvPr id="14" name="直線矢印コネクタ 17"/>
            <p:cNvCxnSpPr/>
            <p:nvPr/>
          </p:nvCxnSpPr>
          <p:spPr>
            <a:xfrm flipV="1">
              <a:off x="2075405" y="4570755"/>
              <a:ext cx="443083" cy="21735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21"/>
            <p:cNvCxnSpPr/>
            <p:nvPr/>
          </p:nvCxnSpPr>
          <p:spPr>
            <a:xfrm flipV="1">
              <a:off x="1392653" y="4800240"/>
              <a:ext cx="304161" cy="2498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23"/>
            <p:cNvCxnSpPr/>
            <p:nvPr/>
          </p:nvCxnSpPr>
          <p:spPr>
            <a:xfrm>
              <a:off x="1696814" y="4793494"/>
              <a:ext cx="187154" cy="1454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25"/>
            <p:cNvCxnSpPr/>
            <p:nvPr/>
          </p:nvCxnSpPr>
          <p:spPr>
            <a:xfrm flipV="1">
              <a:off x="1872437" y="4793495"/>
              <a:ext cx="194167" cy="1454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図形グループ 10"/>
          <p:cNvGrpSpPr/>
          <p:nvPr/>
        </p:nvGrpSpPr>
        <p:grpSpPr>
          <a:xfrm>
            <a:off x="3469388" y="4123779"/>
            <a:ext cx="2481259" cy="1942306"/>
            <a:chOff x="5383140" y="4008488"/>
            <a:chExt cx="2140527" cy="1993633"/>
          </a:xfrm>
        </p:grpSpPr>
        <p:sp>
          <p:nvSpPr>
            <p:cNvPr id="19" name="フリーフォーム 60"/>
            <p:cNvSpPr/>
            <p:nvPr/>
          </p:nvSpPr>
          <p:spPr>
            <a:xfrm>
              <a:off x="5393682" y="4008488"/>
              <a:ext cx="2129985" cy="1993633"/>
            </a:xfrm>
            <a:custGeom>
              <a:avLst/>
              <a:gdLst>
                <a:gd name="connsiteX0" fmla="*/ 0 w 2186694"/>
                <a:gd name="connsiteY0" fmla="*/ 0 h 2374556"/>
                <a:gd name="connsiteX1" fmla="*/ 1274999 w 2186694"/>
                <a:gd name="connsiteY1" fmla="*/ 0 h 2374556"/>
                <a:gd name="connsiteX2" fmla="*/ 1821428 w 2186694"/>
                <a:gd name="connsiteY2" fmla="*/ 0 h 2374556"/>
                <a:gd name="connsiteX3" fmla="*/ 2185713 w 2186694"/>
                <a:gd name="connsiteY3" fmla="*/ 0 h 2374556"/>
                <a:gd name="connsiteX4" fmla="*/ 2185713 w 2186694"/>
                <a:gd name="connsiteY4" fmla="*/ 9132 h 2374556"/>
                <a:gd name="connsiteX5" fmla="*/ 2186694 w 2186694"/>
                <a:gd name="connsiteY5" fmla="*/ 9132 h 2374556"/>
                <a:gd name="connsiteX6" fmla="*/ 2186694 w 2186694"/>
                <a:gd name="connsiteY6" fmla="*/ 1007757 h 2374556"/>
                <a:gd name="connsiteX7" fmla="*/ 2186694 w 2186694"/>
                <a:gd name="connsiteY7" fmla="*/ 1435740 h 2374556"/>
                <a:gd name="connsiteX8" fmla="*/ 2186694 w 2186694"/>
                <a:gd name="connsiteY8" fmla="*/ 1721061 h 2374556"/>
                <a:gd name="connsiteX9" fmla="*/ 1821727 w 2186694"/>
                <a:gd name="connsiteY9" fmla="*/ 1721061 h 2374556"/>
                <a:gd name="connsiteX10" fmla="*/ 1840764 w 2186694"/>
                <a:gd name="connsiteY10" fmla="*/ 2303435 h 2374556"/>
                <a:gd name="connsiteX11" fmla="*/ 1283734 w 2186694"/>
                <a:gd name="connsiteY11" fmla="*/ 1721061 h 2374556"/>
                <a:gd name="connsiteX12" fmla="*/ 911695 w 2186694"/>
                <a:gd name="connsiteY12" fmla="*/ 1721061 h 2374556"/>
                <a:gd name="connsiteX13" fmla="*/ 338411 w 2186694"/>
                <a:gd name="connsiteY13" fmla="*/ 2374556 h 2374556"/>
                <a:gd name="connsiteX14" fmla="*/ 365267 w 2186694"/>
                <a:gd name="connsiteY14" fmla="*/ 1721061 h 2374556"/>
                <a:gd name="connsiteX15" fmla="*/ 981 w 2186694"/>
                <a:gd name="connsiteY15" fmla="*/ 1721061 h 2374556"/>
                <a:gd name="connsiteX16" fmla="*/ 981 w 2186694"/>
                <a:gd name="connsiteY16" fmla="*/ 1711929 h 2374556"/>
                <a:gd name="connsiteX17" fmla="*/ 0 w 2186694"/>
                <a:gd name="connsiteY17" fmla="*/ 1711929 h 2374556"/>
                <a:gd name="connsiteX18" fmla="*/ 0 w 2186694"/>
                <a:gd name="connsiteY18" fmla="*/ 1426608 h 2374556"/>
                <a:gd name="connsiteX19" fmla="*/ 0 w 2186694"/>
                <a:gd name="connsiteY19" fmla="*/ 998625 h 237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6694" h="2374556">
                  <a:moveTo>
                    <a:pt x="0" y="0"/>
                  </a:moveTo>
                  <a:lnTo>
                    <a:pt x="1274999" y="0"/>
                  </a:lnTo>
                  <a:lnTo>
                    <a:pt x="1821428" y="0"/>
                  </a:lnTo>
                  <a:lnTo>
                    <a:pt x="2185713" y="0"/>
                  </a:lnTo>
                  <a:lnTo>
                    <a:pt x="2185713" y="9132"/>
                  </a:lnTo>
                  <a:lnTo>
                    <a:pt x="2186694" y="9132"/>
                  </a:lnTo>
                  <a:lnTo>
                    <a:pt x="2186694" y="1007757"/>
                  </a:lnTo>
                  <a:lnTo>
                    <a:pt x="2186694" y="1435740"/>
                  </a:lnTo>
                  <a:lnTo>
                    <a:pt x="2186694" y="1721061"/>
                  </a:lnTo>
                  <a:lnTo>
                    <a:pt x="1821727" y="1721061"/>
                  </a:lnTo>
                  <a:lnTo>
                    <a:pt x="1840764" y="2303435"/>
                  </a:lnTo>
                  <a:lnTo>
                    <a:pt x="1283734" y="1721061"/>
                  </a:lnTo>
                  <a:lnTo>
                    <a:pt x="911695" y="1721061"/>
                  </a:lnTo>
                  <a:lnTo>
                    <a:pt x="338411" y="2374556"/>
                  </a:lnTo>
                  <a:lnTo>
                    <a:pt x="365267" y="1721061"/>
                  </a:lnTo>
                  <a:lnTo>
                    <a:pt x="981" y="1721061"/>
                  </a:lnTo>
                  <a:lnTo>
                    <a:pt x="981" y="1711929"/>
                  </a:lnTo>
                  <a:lnTo>
                    <a:pt x="0" y="1711929"/>
                  </a:lnTo>
                  <a:lnTo>
                    <a:pt x="0" y="1426608"/>
                  </a:lnTo>
                  <a:lnTo>
                    <a:pt x="0" y="998625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1"/>
            <a:lstStyle/>
            <a:p>
              <a:pPr algn="ctr"/>
              <a:r>
                <a:rPr kumimoji="1" lang="ja-JP" altLang="en-US">
                  <a:latin typeface="Meiryo" charset="-128"/>
                  <a:ea typeface="Meiryo" charset="-128"/>
                  <a:cs typeface="Meiryo" charset="-128"/>
                </a:rPr>
                <a:t>処理能力↑</a:t>
              </a:r>
              <a:endParaRPr kumimoji="1" lang="en-US" altLang="ja-JP" dirty="0">
                <a:latin typeface="Meiryo" charset="-128"/>
                <a:ea typeface="Meiryo" charset="-128"/>
                <a:cs typeface="Meiryo" charset="-128"/>
              </a:endParaRPr>
            </a:p>
            <a:p>
              <a:pPr algn="ctr"/>
              <a:r>
                <a:rPr lang="ja-JP" altLang="en-US">
                  <a:latin typeface="Meiryo" charset="-128"/>
                  <a:ea typeface="Meiryo" charset="-128"/>
                  <a:cs typeface="Meiryo" charset="-128"/>
                </a:rPr>
                <a:t>負荷↓</a:t>
              </a:r>
              <a:endParaRPr kumimoji="1" lang="ja-JP" altLang="en-US">
                <a:latin typeface="Meiryo" charset="-128"/>
                <a:ea typeface="Meiryo" charset="-128"/>
                <a:cs typeface="Meiryo" charset="-128"/>
              </a:endParaRPr>
            </a:p>
          </p:txBody>
        </p:sp>
        <p:cxnSp>
          <p:nvCxnSpPr>
            <p:cNvPr id="20" name="直線コネクタ 39"/>
            <p:cNvCxnSpPr/>
            <p:nvPr/>
          </p:nvCxnSpPr>
          <p:spPr>
            <a:xfrm>
              <a:off x="5832832" y="4550435"/>
              <a:ext cx="0" cy="4996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40"/>
            <p:cNvCxnSpPr/>
            <p:nvPr/>
          </p:nvCxnSpPr>
          <p:spPr>
            <a:xfrm flipV="1">
              <a:off x="5832832" y="5050046"/>
              <a:ext cx="1286987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41"/>
            <p:cNvCxnSpPr/>
            <p:nvPr/>
          </p:nvCxnSpPr>
          <p:spPr>
            <a:xfrm flipV="1">
              <a:off x="5832832" y="4657650"/>
              <a:ext cx="1409840" cy="1323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42"/>
            <p:cNvSpPr txBox="1"/>
            <p:nvPr/>
          </p:nvSpPr>
          <p:spPr>
            <a:xfrm>
              <a:off x="5383140" y="4573918"/>
              <a:ext cx="449692" cy="603018"/>
            </a:xfrm>
            <a:prstGeom prst="rect">
              <a:avLst/>
            </a:prstGeom>
            <a:noFill/>
          </p:spPr>
          <p:txBody>
            <a:bodyPr vert="vert270" wrap="square" bIns="46800" rtlCol="0">
              <a:spAutoFit/>
            </a:bodyPr>
            <a:lstStyle/>
            <a:p>
              <a:r>
                <a:rPr kumimoji="1" lang="ja-JP" altLang="en-US">
                  <a:latin typeface="Meiryo" charset="-128"/>
                  <a:ea typeface="Meiryo" charset="-128"/>
                  <a:cs typeface="Meiryo" charset="-128"/>
                </a:rPr>
                <a:t>負荷</a:t>
              </a:r>
            </a:p>
          </p:txBody>
        </p:sp>
        <p:sp>
          <p:nvSpPr>
            <p:cNvPr id="24" name="テキスト ボックス 43"/>
            <p:cNvSpPr txBox="1"/>
            <p:nvPr/>
          </p:nvSpPr>
          <p:spPr>
            <a:xfrm>
              <a:off x="6406031" y="5050046"/>
              <a:ext cx="1064515" cy="31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>
                  <a:latin typeface="Meiryo" charset="-128"/>
                  <a:ea typeface="Meiryo" charset="-128"/>
                  <a:cs typeface="Meiryo" charset="-128"/>
                </a:rPr>
                <a:t>時間</a:t>
              </a:r>
            </a:p>
          </p:txBody>
        </p:sp>
        <p:cxnSp>
          <p:nvCxnSpPr>
            <p:cNvPr id="25" name="直線矢印コネクタ 44"/>
            <p:cNvCxnSpPr/>
            <p:nvPr/>
          </p:nvCxnSpPr>
          <p:spPr>
            <a:xfrm flipV="1">
              <a:off x="6529696" y="4828175"/>
              <a:ext cx="469485" cy="93024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コネクタ 45"/>
            <p:cNvCxnSpPr/>
            <p:nvPr/>
          </p:nvCxnSpPr>
          <p:spPr>
            <a:xfrm flipV="1">
              <a:off x="5832832" y="4938906"/>
              <a:ext cx="317832" cy="1111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46"/>
            <p:cNvCxnSpPr/>
            <p:nvPr/>
          </p:nvCxnSpPr>
          <p:spPr>
            <a:xfrm>
              <a:off x="6143829" y="4938906"/>
              <a:ext cx="158489" cy="663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47"/>
            <p:cNvCxnSpPr/>
            <p:nvPr/>
          </p:nvCxnSpPr>
          <p:spPr>
            <a:xfrm flipV="1">
              <a:off x="6302318" y="4921201"/>
              <a:ext cx="227379" cy="841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3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線コネクタ 52">
            <a:extLst>
              <a:ext uri="{FF2B5EF4-FFF2-40B4-BE49-F238E27FC236}">
                <a16:creationId xmlns:a16="http://schemas.microsoft.com/office/drawing/2014/main" id="{23E2B779-7D4F-B247-81BC-FD715A59FF4D}"/>
              </a:ext>
            </a:extLst>
          </p:cNvPr>
          <p:cNvCxnSpPr>
            <a:cxnSpLocks/>
          </p:cNvCxnSpPr>
          <p:nvPr/>
        </p:nvCxnSpPr>
        <p:spPr>
          <a:xfrm>
            <a:off x="1793041" y="5557646"/>
            <a:ext cx="44682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25F1E7F7-43F9-454A-9FE7-7D5FAFCF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2CC5C8-B0E2-BA45-A6BF-876F96E4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 smtClean="0"/>
              <a:pPr/>
              <a:t>30</a:t>
            </a:fld>
            <a:endParaRPr lang="ja-JP" altLang="en-US"/>
          </a:p>
        </p:txBody>
      </p:sp>
      <p:cxnSp>
        <p:nvCxnSpPr>
          <p:cNvPr id="5" name="直線コネクタ 38">
            <a:extLst>
              <a:ext uri="{FF2B5EF4-FFF2-40B4-BE49-F238E27FC236}">
                <a16:creationId xmlns:a16="http://schemas.microsoft.com/office/drawing/2014/main" id="{E5DD2E3C-CFB7-924E-B4AA-2F2FE8B01AC8}"/>
              </a:ext>
            </a:extLst>
          </p:cNvPr>
          <p:cNvCxnSpPr>
            <a:cxnSpLocks/>
          </p:cNvCxnSpPr>
          <p:nvPr/>
        </p:nvCxnSpPr>
        <p:spPr>
          <a:xfrm>
            <a:off x="4760964" y="3550873"/>
            <a:ext cx="2683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9">
            <a:extLst>
              <a:ext uri="{FF2B5EF4-FFF2-40B4-BE49-F238E27FC236}">
                <a16:creationId xmlns:a16="http://schemas.microsoft.com/office/drawing/2014/main" id="{1D5A24FB-A7CC-AC40-8234-9AE9E64F5FF0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1627207" y="3190194"/>
            <a:ext cx="4634056" cy="6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正方形/長方形 3">
            <a:extLst>
              <a:ext uri="{FF2B5EF4-FFF2-40B4-BE49-F238E27FC236}">
                <a16:creationId xmlns:a16="http://schemas.microsoft.com/office/drawing/2014/main" id="{6A6DD26A-6CEF-764D-B8B9-E2BDC78061A4}"/>
              </a:ext>
            </a:extLst>
          </p:cNvPr>
          <p:cNvSpPr/>
          <p:nvPr/>
        </p:nvSpPr>
        <p:spPr>
          <a:xfrm>
            <a:off x="444843" y="3062807"/>
            <a:ext cx="1182364" cy="254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cgroup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正方形/長方形 28">
            <a:extLst>
              <a:ext uri="{FF2B5EF4-FFF2-40B4-BE49-F238E27FC236}">
                <a16:creationId xmlns:a16="http://schemas.microsoft.com/office/drawing/2014/main" id="{5DB7FAF0-5746-6440-8352-9FFE53CCCBAB}"/>
              </a:ext>
            </a:extLst>
          </p:cNvPr>
          <p:cNvSpPr/>
          <p:nvPr/>
        </p:nvSpPr>
        <p:spPr>
          <a:xfrm>
            <a:off x="1944020" y="3062805"/>
            <a:ext cx="1162246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cpuacct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正方形/長方形 30">
            <a:extLst>
              <a:ext uri="{FF2B5EF4-FFF2-40B4-BE49-F238E27FC236}">
                <a16:creationId xmlns:a16="http://schemas.microsoft.com/office/drawing/2014/main" id="{933B7792-D26F-0240-81AE-8D571EE017D3}"/>
              </a:ext>
            </a:extLst>
          </p:cNvPr>
          <p:cNvSpPr/>
          <p:nvPr/>
        </p:nvSpPr>
        <p:spPr>
          <a:xfrm>
            <a:off x="4953487" y="3062805"/>
            <a:ext cx="950443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 anchorCtr="0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id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" name="正方形/長方形 32">
            <a:extLst>
              <a:ext uri="{FF2B5EF4-FFF2-40B4-BE49-F238E27FC236}">
                <a16:creationId xmlns:a16="http://schemas.microsoft.com/office/drawing/2014/main" id="{51C54775-A064-0241-B0B4-C39786E46465}"/>
              </a:ext>
            </a:extLst>
          </p:cNvPr>
          <p:cNvSpPr/>
          <p:nvPr/>
        </p:nvSpPr>
        <p:spPr>
          <a:xfrm>
            <a:off x="3408062" y="3062805"/>
            <a:ext cx="1188091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docker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" name="正方形/長方形 33">
            <a:extLst>
              <a:ext uri="{FF2B5EF4-FFF2-40B4-BE49-F238E27FC236}">
                <a16:creationId xmlns:a16="http://schemas.microsoft.com/office/drawing/2014/main" id="{2EF59BB6-48BB-DA44-BA75-9AF8A1C7ED79}"/>
              </a:ext>
            </a:extLst>
          </p:cNvPr>
          <p:cNvSpPr/>
          <p:nvPr/>
        </p:nvSpPr>
        <p:spPr>
          <a:xfrm>
            <a:off x="6261263" y="3062805"/>
            <a:ext cx="2087128" cy="2674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cpuacct.usage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12" name="直線コネクタ 13">
            <a:extLst>
              <a:ext uri="{FF2B5EF4-FFF2-40B4-BE49-F238E27FC236}">
                <a16:creationId xmlns:a16="http://schemas.microsoft.com/office/drawing/2014/main" id="{4A0A00BC-24C1-E44C-B639-09B06888E392}"/>
              </a:ext>
            </a:extLst>
          </p:cNvPr>
          <p:cNvCxnSpPr/>
          <p:nvPr/>
        </p:nvCxnSpPr>
        <p:spPr>
          <a:xfrm>
            <a:off x="4756013" y="3190192"/>
            <a:ext cx="4951" cy="360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25">
            <a:extLst>
              <a:ext uri="{FF2B5EF4-FFF2-40B4-BE49-F238E27FC236}">
                <a16:creationId xmlns:a16="http://schemas.microsoft.com/office/drawing/2014/main" id="{DD83E1DF-7D27-A542-A099-D07E6F9F1047}"/>
              </a:ext>
            </a:extLst>
          </p:cNvPr>
          <p:cNvCxnSpPr>
            <a:cxnSpLocks/>
          </p:cNvCxnSpPr>
          <p:nvPr/>
        </p:nvCxnSpPr>
        <p:spPr>
          <a:xfrm>
            <a:off x="1793041" y="3190192"/>
            <a:ext cx="0" cy="23674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2">
            <a:extLst>
              <a:ext uri="{FF2B5EF4-FFF2-40B4-BE49-F238E27FC236}">
                <a16:creationId xmlns:a16="http://schemas.microsoft.com/office/drawing/2014/main" id="{F9F1813B-4756-3C4F-93E3-6BB7D371FEA0}"/>
              </a:ext>
            </a:extLst>
          </p:cNvPr>
          <p:cNvSpPr txBox="1"/>
          <p:nvPr/>
        </p:nvSpPr>
        <p:spPr>
          <a:xfrm>
            <a:off x="5019398" y="3399815"/>
            <a:ext cx="387457" cy="368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…</a:t>
            </a:r>
          </a:p>
        </p:txBody>
      </p:sp>
      <p:cxnSp>
        <p:nvCxnSpPr>
          <p:cNvPr id="15" name="直線コネクタ 37">
            <a:extLst>
              <a:ext uri="{FF2B5EF4-FFF2-40B4-BE49-F238E27FC236}">
                <a16:creationId xmlns:a16="http://schemas.microsoft.com/office/drawing/2014/main" id="{5FBE0551-C7FB-BF41-9764-3DBB9AFAFDC4}"/>
              </a:ext>
            </a:extLst>
          </p:cNvPr>
          <p:cNvCxnSpPr>
            <a:cxnSpLocks/>
          </p:cNvCxnSpPr>
          <p:nvPr/>
        </p:nvCxnSpPr>
        <p:spPr>
          <a:xfrm>
            <a:off x="1793041" y="3985309"/>
            <a:ext cx="44682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39">
            <a:extLst>
              <a:ext uri="{FF2B5EF4-FFF2-40B4-BE49-F238E27FC236}">
                <a16:creationId xmlns:a16="http://schemas.microsoft.com/office/drawing/2014/main" id="{81A1AA1C-F3B3-E84A-A8AB-3C61653E5EE9}"/>
              </a:ext>
            </a:extLst>
          </p:cNvPr>
          <p:cNvSpPr/>
          <p:nvPr/>
        </p:nvSpPr>
        <p:spPr>
          <a:xfrm>
            <a:off x="1944020" y="3857921"/>
            <a:ext cx="1162246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memory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正方形/長方形 41">
            <a:extLst>
              <a:ext uri="{FF2B5EF4-FFF2-40B4-BE49-F238E27FC236}">
                <a16:creationId xmlns:a16="http://schemas.microsoft.com/office/drawing/2014/main" id="{AAC6F6B6-CC14-224C-8E4F-B90ABB2BAD86}"/>
              </a:ext>
            </a:extLst>
          </p:cNvPr>
          <p:cNvSpPr/>
          <p:nvPr/>
        </p:nvSpPr>
        <p:spPr>
          <a:xfrm>
            <a:off x="4953487" y="3857921"/>
            <a:ext cx="950443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 anchorCtr="0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id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8" name="正方形/長方形 43">
            <a:extLst>
              <a:ext uri="{FF2B5EF4-FFF2-40B4-BE49-F238E27FC236}">
                <a16:creationId xmlns:a16="http://schemas.microsoft.com/office/drawing/2014/main" id="{9C0EB02B-8D19-0641-A90C-CC84EE0C6ACA}"/>
              </a:ext>
            </a:extLst>
          </p:cNvPr>
          <p:cNvSpPr/>
          <p:nvPr/>
        </p:nvSpPr>
        <p:spPr>
          <a:xfrm>
            <a:off x="3408062" y="3857921"/>
            <a:ext cx="1188091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docker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9" name="正方形/長方形 45">
            <a:extLst>
              <a:ext uri="{FF2B5EF4-FFF2-40B4-BE49-F238E27FC236}">
                <a16:creationId xmlns:a16="http://schemas.microsoft.com/office/drawing/2014/main" id="{485A5962-82B6-784C-A8B4-1640801753D3}"/>
              </a:ext>
            </a:extLst>
          </p:cNvPr>
          <p:cNvSpPr/>
          <p:nvPr/>
        </p:nvSpPr>
        <p:spPr>
          <a:xfrm>
            <a:off x="6261263" y="3857921"/>
            <a:ext cx="2087128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>
                <a:latin typeface="Meiryo" charset="-128"/>
                <a:ea typeface="Meiryo" charset="-128"/>
                <a:cs typeface="Meiryo" charset="-128"/>
              </a:rPr>
              <a:t>memory.sta</a:t>
            </a:r>
            <a:r>
              <a:rPr lang="en-US" altLang="ja-JP" dirty="0" err="1">
                <a:latin typeface="Meiryo" charset="-128"/>
                <a:ea typeface="Meiryo" charset="-128"/>
                <a:cs typeface="Meiryo" charset="-128"/>
              </a:rPr>
              <a:t>t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20" name="直線コネクタ 46">
            <a:extLst>
              <a:ext uri="{FF2B5EF4-FFF2-40B4-BE49-F238E27FC236}">
                <a16:creationId xmlns:a16="http://schemas.microsoft.com/office/drawing/2014/main" id="{F9A0F89F-41EF-674A-AED4-0335D9FB86F1}"/>
              </a:ext>
            </a:extLst>
          </p:cNvPr>
          <p:cNvCxnSpPr>
            <a:cxnSpLocks/>
          </p:cNvCxnSpPr>
          <p:nvPr/>
        </p:nvCxnSpPr>
        <p:spPr>
          <a:xfrm>
            <a:off x="4807459" y="4342970"/>
            <a:ext cx="2683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48">
            <a:extLst>
              <a:ext uri="{FF2B5EF4-FFF2-40B4-BE49-F238E27FC236}">
                <a16:creationId xmlns:a16="http://schemas.microsoft.com/office/drawing/2014/main" id="{7D66C598-585F-7740-810A-DF7D9FFCDF8B}"/>
              </a:ext>
            </a:extLst>
          </p:cNvPr>
          <p:cNvCxnSpPr/>
          <p:nvPr/>
        </p:nvCxnSpPr>
        <p:spPr>
          <a:xfrm>
            <a:off x="4802508" y="3982289"/>
            <a:ext cx="0" cy="360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51">
            <a:extLst>
              <a:ext uri="{FF2B5EF4-FFF2-40B4-BE49-F238E27FC236}">
                <a16:creationId xmlns:a16="http://schemas.microsoft.com/office/drawing/2014/main" id="{1ECF9FB3-560F-844D-9F7B-13AF2D75E3B1}"/>
              </a:ext>
            </a:extLst>
          </p:cNvPr>
          <p:cNvSpPr txBox="1"/>
          <p:nvPr/>
        </p:nvSpPr>
        <p:spPr>
          <a:xfrm>
            <a:off x="5075815" y="4209820"/>
            <a:ext cx="387457" cy="368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…</a:t>
            </a:r>
          </a:p>
        </p:txBody>
      </p:sp>
      <p:cxnSp>
        <p:nvCxnSpPr>
          <p:cNvPr id="23" name="直線コネクタ 52">
            <a:extLst>
              <a:ext uri="{FF2B5EF4-FFF2-40B4-BE49-F238E27FC236}">
                <a16:creationId xmlns:a16="http://schemas.microsoft.com/office/drawing/2014/main" id="{10797F5C-4C09-5C48-94C6-336E0ADFF675}"/>
              </a:ext>
            </a:extLst>
          </p:cNvPr>
          <p:cNvCxnSpPr>
            <a:cxnSpLocks/>
          </p:cNvCxnSpPr>
          <p:nvPr/>
        </p:nvCxnSpPr>
        <p:spPr>
          <a:xfrm>
            <a:off x="1793041" y="4964283"/>
            <a:ext cx="44682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正方形/長方形 53">
            <a:extLst>
              <a:ext uri="{FF2B5EF4-FFF2-40B4-BE49-F238E27FC236}">
                <a16:creationId xmlns:a16="http://schemas.microsoft.com/office/drawing/2014/main" id="{280CD516-3BE2-D041-BAE9-2D48F7D6A1BC}"/>
              </a:ext>
            </a:extLst>
          </p:cNvPr>
          <p:cNvSpPr/>
          <p:nvPr/>
        </p:nvSpPr>
        <p:spPr>
          <a:xfrm>
            <a:off x="1944020" y="4836895"/>
            <a:ext cx="1162246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>
                <a:latin typeface="Meiryo" charset="-128"/>
                <a:ea typeface="Meiryo" charset="-128"/>
                <a:cs typeface="Meiryo" charset="-128"/>
              </a:rPr>
              <a:t>blkio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5" name="正方形/長方形 54">
            <a:extLst>
              <a:ext uri="{FF2B5EF4-FFF2-40B4-BE49-F238E27FC236}">
                <a16:creationId xmlns:a16="http://schemas.microsoft.com/office/drawing/2014/main" id="{A5187EC1-2CE8-5D48-8B13-E73883A60DEC}"/>
              </a:ext>
            </a:extLst>
          </p:cNvPr>
          <p:cNvSpPr/>
          <p:nvPr/>
        </p:nvSpPr>
        <p:spPr>
          <a:xfrm>
            <a:off x="4953487" y="4836895"/>
            <a:ext cx="950443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 anchorCtr="0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id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6" name="正方形/長方形 55">
            <a:extLst>
              <a:ext uri="{FF2B5EF4-FFF2-40B4-BE49-F238E27FC236}">
                <a16:creationId xmlns:a16="http://schemas.microsoft.com/office/drawing/2014/main" id="{664980E1-E303-7D49-B6DE-922EAFEB8A75}"/>
              </a:ext>
            </a:extLst>
          </p:cNvPr>
          <p:cNvSpPr/>
          <p:nvPr/>
        </p:nvSpPr>
        <p:spPr>
          <a:xfrm>
            <a:off x="3408062" y="4836895"/>
            <a:ext cx="1188091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docker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" name="正方形/長方形 56">
            <a:extLst>
              <a:ext uri="{FF2B5EF4-FFF2-40B4-BE49-F238E27FC236}">
                <a16:creationId xmlns:a16="http://schemas.microsoft.com/office/drawing/2014/main" id="{98301D92-4329-AD4C-8F79-44D44A47B09B}"/>
              </a:ext>
            </a:extLst>
          </p:cNvPr>
          <p:cNvSpPr/>
          <p:nvPr/>
        </p:nvSpPr>
        <p:spPr>
          <a:xfrm>
            <a:off x="6261263" y="4836895"/>
            <a:ext cx="2087128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>
                <a:latin typeface="Meiryo" charset="-128"/>
                <a:ea typeface="Meiryo" charset="-128"/>
                <a:cs typeface="Meiryo" charset="-128"/>
              </a:rPr>
              <a:t>io_service_bytes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28" name="直線コネクタ 57">
            <a:extLst>
              <a:ext uri="{FF2B5EF4-FFF2-40B4-BE49-F238E27FC236}">
                <a16:creationId xmlns:a16="http://schemas.microsoft.com/office/drawing/2014/main" id="{208FDAD8-25F2-F640-A4CC-1FA564C12900}"/>
              </a:ext>
            </a:extLst>
          </p:cNvPr>
          <p:cNvCxnSpPr>
            <a:cxnSpLocks/>
          </p:cNvCxnSpPr>
          <p:nvPr/>
        </p:nvCxnSpPr>
        <p:spPr>
          <a:xfrm>
            <a:off x="4807459" y="5321944"/>
            <a:ext cx="2683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58">
            <a:extLst>
              <a:ext uri="{FF2B5EF4-FFF2-40B4-BE49-F238E27FC236}">
                <a16:creationId xmlns:a16="http://schemas.microsoft.com/office/drawing/2014/main" id="{4D2FA35A-FD3C-134B-9595-DEA4F8E9FAB7}"/>
              </a:ext>
            </a:extLst>
          </p:cNvPr>
          <p:cNvCxnSpPr/>
          <p:nvPr/>
        </p:nvCxnSpPr>
        <p:spPr>
          <a:xfrm>
            <a:off x="4802508" y="4961263"/>
            <a:ext cx="0" cy="360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59">
            <a:extLst>
              <a:ext uri="{FF2B5EF4-FFF2-40B4-BE49-F238E27FC236}">
                <a16:creationId xmlns:a16="http://schemas.microsoft.com/office/drawing/2014/main" id="{7E77E02F-A955-CB48-9ED0-61265CAEA65C}"/>
              </a:ext>
            </a:extLst>
          </p:cNvPr>
          <p:cNvSpPr txBox="1"/>
          <p:nvPr/>
        </p:nvSpPr>
        <p:spPr>
          <a:xfrm>
            <a:off x="5075815" y="5188794"/>
            <a:ext cx="387457" cy="368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…</a:t>
            </a:r>
          </a:p>
        </p:txBody>
      </p:sp>
      <p:sp>
        <p:nvSpPr>
          <p:cNvPr id="31" name="正方形/長方形 53">
            <a:extLst>
              <a:ext uri="{FF2B5EF4-FFF2-40B4-BE49-F238E27FC236}">
                <a16:creationId xmlns:a16="http://schemas.microsoft.com/office/drawing/2014/main" id="{A448FE96-A6F7-044F-86D6-44828F417477}"/>
              </a:ext>
            </a:extLst>
          </p:cNvPr>
          <p:cNvSpPr/>
          <p:nvPr/>
        </p:nvSpPr>
        <p:spPr>
          <a:xfrm>
            <a:off x="1944020" y="5430258"/>
            <a:ext cx="1162246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device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3" name="正方形/長方形 55">
            <a:extLst>
              <a:ext uri="{FF2B5EF4-FFF2-40B4-BE49-F238E27FC236}">
                <a16:creationId xmlns:a16="http://schemas.microsoft.com/office/drawing/2014/main" id="{4D92D77B-795A-0745-8826-8249F7F1EB28}"/>
              </a:ext>
            </a:extLst>
          </p:cNvPr>
          <p:cNvSpPr/>
          <p:nvPr/>
        </p:nvSpPr>
        <p:spPr>
          <a:xfrm>
            <a:off x="3408062" y="5430258"/>
            <a:ext cx="1188091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docker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34" name="直線コネクタ 57">
            <a:extLst>
              <a:ext uri="{FF2B5EF4-FFF2-40B4-BE49-F238E27FC236}">
                <a16:creationId xmlns:a16="http://schemas.microsoft.com/office/drawing/2014/main" id="{C165DACE-EFF6-834E-B777-8AA4CFCE3D80}"/>
              </a:ext>
            </a:extLst>
          </p:cNvPr>
          <p:cNvCxnSpPr>
            <a:cxnSpLocks/>
          </p:cNvCxnSpPr>
          <p:nvPr/>
        </p:nvCxnSpPr>
        <p:spPr>
          <a:xfrm>
            <a:off x="4819309" y="5929470"/>
            <a:ext cx="2683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58">
            <a:extLst>
              <a:ext uri="{FF2B5EF4-FFF2-40B4-BE49-F238E27FC236}">
                <a16:creationId xmlns:a16="http://schemas.microsoft.com/office/drawing/2014/main" id="{E039DEA6-A524-B64C-AA42-F2B335B7110F}"/>
              </a:ext>
            </a:extLst>
          </p:cNvPr>
          <p:cNvCxnSpPr/>
          <p:nvPr/>
        </p:nvCxnSpPr>
        <p:spPr>
          <a:xfrm>
            <a:off x="4814358" y="5568789"/>
            <a:ext cx="0" cy="360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テキスト ボックス 59">
            <a:extLst>
              <a:ext uri="{FF2B5EF4-FFF2-40B4-BE49-F238E27FC236}">
                <a16:creationId xmlns:a16="http://schemas.microsoft.com/office/drawing/2014/main" id="{7CFB8D7A-58AF-194C-809B-03CCE9F5458E}"/>
              </a:ext>
            </a:extLst>
          </p:cNvPr>
          <p:cNvSpPr txBox="1"/>
          <p:nvPr/>
        </p:nvSpPr>
        <p:spPr>
          <a:xfrm>
            <a:off x="5087665" y="5796320"/>
            <a:ext cx="387457" cy="368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…</a:t>
            </a:r>
          </a:p>
        </p:txBody>
      </p:sp>
      <p:sp>
        <p:nvSpPr>
          <p:cNvPr id="37" name="正方形/長方形 54">
            <a:extLst>
              <a:ext uri="{FF2B5EF4-FFF2-40B4-BE49-F238E27FC236}">
                <a16:creationId xmlns:a16="http://schemas.microsoft.com/office/drawing/2014/main" id="{AB9B910E-9435-5346-ADC9-FC71F48DD529}"/>
              </a:ext>
            </a:extLst>
          </p:cNvPr>
          <p:cNvSpPr/>
          <p:nvPr/>
        </p:nvSpPr>
        <p:spPr>
          <a:xfrm>
            <a:off x="4953487" y="5432635"/>
            <a:ext cx="950443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 anchorCtr="0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id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8" name="正方形/長方形 56">
            <a:extLst>
              <a:ext uri="{FF2B5EF4-FFF2-40B4-BE49-F238E27FC236}">
                <a16:creationId xmlns:a16="http://schemas.microsoft.com/office/drawing/2014/main" id="{71CA732A-F84A-5F40-90C1-813AC483F0B5}"/>
              </a:ext>
            </a:extLst>
          </p:cNvPr>
          <p:cNvSpPr/>
          <p:nvPr/>
        </p:nvSpPr>
        <p:spPr>
          <a:xfrm>
            <a:off x="6261263" y="5433062"/>
            <a:ext cx="2087128" cy="25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tasks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9436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7A76AB-CF93-544D-AB0A-7856BB655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8EBD8F-83E0-674F-A6A0-0E16665B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 smtClean="0"/>
              <a:pPr/>
              <a:t>31</a:t>
            </a:fld>
            <a:endParaRPr lang="ja-JP" altLang="en-US"/>
          </a:p>
        </p:txBody>
      </p:sp>
      <p:grpSp>
        <p:nvGrpSpPr>
          <p:cNvPr id="5" name="図形グループ 3">
            <a:extLst>
              <a:ext uri="{FF2B5EF4-FFF2-40B4-BE49-F238E27FC236}">
                <a16:creationId xmlns:a16="http://schemas.microsoft.com/office/drawing/2014/main" id="{D4D16B2B-B155-4641-BF83-49374261E91E}"/>
              </a:ext>
            </a:extLst>
          </p:cNvPr>
          <p:cNvGrpSpPr/>
          <p:nvPr/>
        </p:nvGrpSpPr>
        <p:grpSpPr>
          <a:xfrm>
            <a:off x="463914" y="4574454"/>
            <a:ext cx="2785293" cy="1208099"/>
            <a:chOff x="348343" y="4832353"/>
            <a:chExt cx="2785293" cy="1208099"/>
          </a:xfrm>
        </p:grpSpPr>
        <p:sp>
          <p:nvSpPr>
            <p:cNvPr id="6" name="角丸四角形 5">
              <a:extLst>
                <a:ext uri="{FF2B5EF4-FFF2-40B4-BE49-F238E27FC236}">
                  <a16:creationId xmlns:a16="http://schemas.microsoft.com/office/drawing/2014/main" id="{8A083D67-816D-214F-8A7D-B683BC212DCF}"/>
                </a:ext>
              </a:extLst>
            </p:cNvPr>
            <p:cNvSpPr/>
            <p:nvPr/>
          </p:nvSpPr>
          <p:spPr>
            <a:xfrm>
              <a:off x="348343" y="4832353"/>
              <a:ext cx="2785293" cy="1208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05E1A07B-A91E-B841-BDDE-925322E14FA6}"/>
                </a:ext>
              </a:extLst>
            </p:cNvPr>
            <p:cNvSpPr txBox="1"/>
            <p:nvPr/>
          </p:nvSpPr>
          <p:spPr>
            <a:xfrm>
              <a:off x="509723" y="4839367"/>
              <a:ext cx="1033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latin typeface="Meiryo" charset="-128"/>
                  <a:ea typeface="Meiryo" charset="-128"/>
                  <a:cs typeface="Meiryo" charset="-128"/>
                </a:rPr>
                <a:t>VM 1</a:t>
              </a:r>
            </a:p>
          </p:txBody>
        </p:sp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F7FFDA72-B80A-7344-8C4B-71361FA5FAAD}"/>
                </a:ext>
              </a:extLst>
            </p:cNvPr>
            <p:cNvSpPr/>
            <p:nvPr/>
          </p:nvSpPr>
          <p:spPr>
            <a:xfrm>
              <a:off x="422852" y="5155971"/>
              <a:ext cx="2636274" cy="39684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サービス</a:t>
              </a:r>
              <a:r>
                <a:rPr kumimoji="1" lang="en-US" altLang="ja-JP" dirty="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 A</a:t>
              </a:r>
              <a:endParaRPr kumimoji="1" lang="ja-JP" altLang="en-US" dirty="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9" name="角丸四角形 24">
              <a:extLst>
                <a:ext uri="{FF2B5EF4-FFF2-40B4-BE49-F238E27FC236}">
                  <a16:creationId xmlns:a16="http://schemas.microsoft.com/office/drawing/2014/main" id="{EED5CCFC-C5FB-824B-9F08-3C966F6896E9}"/>
                </a:ext>
              </a:extLst>
            </p:cNvPr>
            <p:cNvSpPr/>
            <p:nvPr/>
          </p:nvSpPr>
          <p:spPr>
            <a:xfrm>
              <a:off x="421663" y="5634835"/>
              <a:ext cx="838800" cy="3467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サービス</a:t>
              </a:r>
              <a:r>
                <a:rPr kumimoji="1" lang="en-US" altLang="ja-JP" sz="1000" dirty="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B</a:t>
              </a:r>
              <a:endParaRPr kumimoji="1" lang="ja-JP" altLang="en-US" sz="1000" dirty="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0" name="角丸四角形 33">
              <a:extLst>
                <a:ext uri="{FF2B5EF4-FFF2-40B4-BE49-F238E27FC236}">
                  <a16:creationId xmlns:a16="http://schemas.microsoft.com/office/drawing/2014/main" id="{0FCF215C-9B2D-D645-8D78-BB07A8E44AFA}"/>
                </a:ext>
              </a:extLst>
            </p:cNvPr>
            <p:cNvSpPr/>
            <p:nvPr/>
          </p:nvSpPr>
          <p:spPr>
            <a:xfrm>
              <a:off x="1320805" y="5634835"/>
              <a:ext cx="838501" cy="3467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サービス</a:t>
              </a:r>
              <a:r>
                <a:rPr lang="en-US" altLang="ja-JP" sz="1000" dirty="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C</a:t>
              </a:r>
            </a:p>
          </p:txBody>
        </p:sp>
        <p:sp>
          <p:nvSpPr>
            <p:cNvPr id="11" name="角丸四角形 34">
              <a:extLst>
                <a:ext uri="{FF2B5EF4-FFF2-40B4-BE49-F238E27FC236}">
                  <a16:creationId xmlns:a16="http://schemas.microsoft.com/office/drawing/2014/main" id="{01AACCB6-1D2C-4F4B-B705-76713360AEFF}"/>
                </a:ext>
              </a:extLst>
            </p:cNvPr>
            <p:cNvSpPr/>
            <p:nvPr/>
          </p:nvSpPr>
          <p:spPr>
            <a:xfrm>
              <a:off x="2219648" y="5632268"/>
              <a:ext cx="844780" cy="3467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サービス</a:t>
              </a:r>
              <a:r>
                <a:rPr kumimoji="1" lang="en-US" altLang="ja-JP" sz="1000" dirty="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D</a:t>
              </a:r>
              <a:endParaRPr kumimoji="1" lang="ja-JP" altLang="en-US" sz="1000" dirty="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2" name="四角形吹き出し 21">
            <a:extLst>
              <a:ext uri="{FF2B5EF4-FFF2-40B4-BE49-F238E27FC236}">
                <a16:creationId xmlns:a16="http://schemas.microsoft.com/office/drawing/2014/main" id="{988F0EC2-28FD-1644-8CF4-7CEFEFD1814D}"/>
              </a:ext>
            </a:extLst>
          </p:cNvPr>
          <p:cNvSpPr/>
          <p:nvPr/>
        </p:nvSpPr>
        <p:spPr>
          <a:xfrm>
            <a:off x="714487" y="3772864"/>
            <a:ext cx="2282277" cy="747187"/>
          </a:xfrm>
          <a:prstGeom prst="wedgeRectCallout">
            <a:avLst>
              <a:gd name="adj1" fmla="val 5366"/>
              <a:gd name="adj2" fmla="val 1078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VM 1</a:t>
            </a:r>
            <a:r>
              <a:rPr kumimoji="1" lang="ja-JP" altLang="en-US">
                <a:latin typeface="Meiryo" charset="-128"/>
                <a:ea typeface="Meiryo" charset="-128"/>
                <a:cs typeface="Meiryo" charset="-128"/>
              </a:rPr>
              <a:t>内</a:t>
            </a:r>
            <a:r>
              <a:rPr lang="ja-JP" altLang="en-US">
                <a:latin typeface="Meiryo" charset="-128"/>
                <a:ea typeface="Meiryo" charset="-128"/>
                <a:cs typeface="Meiryo" charset="-128"/>
              </a:rPr>
              <a:t>サービス</a:t>
            </a:r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A</a:t>
            </a:r>
            <a:r>
              <a:rPr kumimoji="1" lang="ja-JP" altLang="en-US" dirty="0">
                <a:latin typeface="Meiryo" charset="-128"/>
                <a:ea typeface="Meiryo" charset="-128"/>
                <a:cs typeface="Meiryo" charset="-128"/>
              </a:rPr>
              <a:t>に</a:t>
            </a:r>
            <a:endParaRPr kumimoji="1" lang="en-US" altLang="ja-JP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kumimoji="1" lang="ja-JP" altLang="en-US" dirty="0">
                <a:latin typeface="Meiryo" charset="-128"/>
                <a:ea typeface="Meiryo" charset="-128"/>
                <a:cs typeface="Meiryo" charset="-128"/>
              </a:rPr>
              <a:t>大きな負荷</a:t>
            </a:r>
          </a:p>
        </p:txBody>
      </p:sp>
      <p:grpSp>
        <p:nvGrpSpPr>
          <p:cNvPr id="13" name="図形グループ 7">
            <a:extLst>
              <a:ext uri="{FF2B5EF4-FFF2-40B4-BE49-F238E27FC236}">
                <a16:creationId xmlns:a16="http://schemas.microsoft.com/office/drawing/2014/main" id="{5A5DD9AC-F561-0045-8F9E-381213C4A2C8}"/>
              </a:ext>
            </a:extLst>
          </p:cNvPr>
          <p:cNvGrpSpPr/>
          <p:nvPr/>
        </p:nvGrpSpPr>
        <p:grpSpPr>
          <a:xfrm>
            <a:off x="4865998" y="4574454"/>
            <a:ext cx="2785293" cy="1208099"/>
            <a:chOff x="5052263" y="5346962"/>
            <a:chExt cx="2785293" cy="1208099"/>
          </a:xfrm>
        </p:grpSpPr>
        <p:sp>
          <p:nvSpPr>
            <p:cNvPr id="14" name="角丸四角形 60">
              <a:extLst>
                <a:ext uri="{FF2B5EF4-FFF2-40B4-BE49-F238E27FC236}">
                  <a16:creationId xmlns:a16="http://schemas.microsoft.com/office/drawing/2014/main" id="{28FC6DBF-0A26-B544-9057-56A9355A5F0D}"/>
                </a:ext>
              </a:extLst>
            </p:cNvPr>
            <p:cNvSpPr/>
            <p:nvPr/>
          </p:nvSpPr>
          <p:spPr>
            <a:xfrm>
              <a:off x="5052263" y="5346962"/>
              <a:ext cx="2785293" cy="1208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61">
              <a:extLst>
                <a:ext uri="{FF2B5EF4-FFF2-40B4-BE49-F238E27FC236}">
                  <a16:creationId xmlns:a16="http://schemas.microsoft.com/office/drawing/2014/main" id="{BF66AA74-2E7B-614A-973A-C83EF9036D58}"/>
                </a:ext>
              </a:extLst>
            </p:cNvPr>
            <p:cNvSpPr txBox="1"/>
            <p:nvPr/>
          </p:nvSpPr>
          <p:spPr>
            <a:xfrm>
              <a:off x="5213643" y="5353976"/>
              <a:ext cx="1033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latin typeface="Meiryo" charset="-128"/>
                  <a:ea typeface="Meiryo" charset="-128"/>
                  <a:cs typeface="Meiryo" charset="-128"/>
                </a:rPr>
                <a:t>VM 2</a:t>
              </a:r>
            </a:p>
          </p:txBody>
        </p:sp>
        <p:sp>
          <p:nvSpPr>
            <p:cNvPr id="16" name="角丸四角形 62">
              <a:extLst>
                <a:ext uri="{FF2B5EF4-FFF2-40B4-BE49-F238E27FC236}">
                  <a16:creationId xmlns:a16="http://schemas.microsoft.com/office/drawing/2014/main" id="{CA6ACC6C-39B5-864C-851F-723E36F454FB}"/>
                </a:ext>
              </a:extLst>
            </p:cNvPr>
            <p:cNvSpPr/>
            <p:nvPr/>
          </p:nvSpPr>
          <p:spPr>
            <a:xfrm>
              <a:off x="5126772" y="5670580"/>
              <a:ext cx="2636274" cy="39684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サービス</a:t>
              </a:r>
              <a:r>
                <a:rPr kumimoji="1" lang="en-US" altLang="ja-JP" dirty="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 A</a:t>
              </a:r>
              <a:endParaRPr kumimoji="1" lang="ja-JP" altLang="en-US" dirty="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7" name="角丸四角形 63">
              <a:extLst>
                <a:ext uri="{FF2B5EF4-FFF2-40B4-BE49-F238E27FC236}">
                  <a16:creationId xmlns:a16="http://schemas.microsoft.com/office/drawing/2014/main" id="{6E385ECA-D2E8-2746-93B1-D8AA457CDF63}"/>
                </a:ext>
              </a:extLst>
            </p:cNvPr>
            <p:cNvSpPr/>
            <p:nvPr/>
          </p:nvSpPr>
          <p:spPr>
            <a:xfrm>
              <a:off x="5125583" y="6149444"/>
              <a:ext cx="838800" cy="3467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サービス</a:t>
              </a:r>
              <a:r>
                <a:rPr lang="en-US" altLang="ja-JP" sz="1000" dirty="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B</a:t>
              </a:r>
              <a:endParaRPr kumimoji="1" lang="ja-JP" altLang="en-US" sz="1000" dirty="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8" name="角丸四角形 64">
              <a:extLst>
                <a:ext uri="{FF2B5EF4-FFF2-40B4-BE49-F238E27FC236}">
                  <a16:creationId xmlns:a16="http://schemas.microsoft.com/office/drawing/2014/main" id="{8BD38C2F-3C33-2448-9101-EBBCC3D1B29C}"/>
                </a:ext>
              </a:extLst>
            </p:cNvPr>
            <p:cNvSpPr/>
            <p:nvPr/>
          </p:nvSpPr>
          <p:spPr>
            <a:xfrm>
              <a:off x="6024725" y="6149444"/>
              <a:ext cx="838501" cy="3467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サービス</a:t>
              </a:r>
              <a:r>
                <a:rPr lang="en-US" altLang="ja-JP" sz="1000" dirty="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C</a:t>
              </a:r>
              <a:endParaRPr kumimoji="1" lang="ja-JP" altLang="en-US" sz="100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9" name="角丸四角形 65">
              <a:extLst>
                <a:ext uri="{FF2B5EF4-FFF2-40B4-BE49-F238E27FC236}">
                  <a16:creationId xmlns:a16="http://schemas.microsoft.com/office/drawing/2014/main" id="{7219198F-D71A-8743-8B70-D055C135F7A6}"/>
                </a:ext>
              </a:extLst>
            </p:cNvPr>
            <p:cNvSpPr/>
            <p:nvPr/>
          </p:nvSpPr>
          <p:spPr>
            <a:xfrm>
              <a:off x="6923568" y="6146877"/>
              <a:ext cx="844780" cy="3467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サービス</a:t>
              </a:r>
              <a:r>
                <a:rPr lang="en-US" altLang="ja-JP" sz="1000" dirty="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D</a:t>
              </a:r>
              <a:endParaRPr kumimoji="1" lang="ja-JP" altLang="en-US" sz="100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20" name="四角形吹き出し 57">
            <a:extLst>
              <a:ext uri="{FF2B5EF4-FFF2-40B4-BE49-F238E27FC236}">
                <a16:creationId xmlns:a16="http://schemas.microsoft.com/office/drawing/2014/main" id="{17B014A8-9A05-BE46-805A-4A1A8AB4978D}"/>
              </a:ext>
            </a:extLst>
          </p:cNvPr>
          <p:cNvSpPr/>
          <p:nvPr/>
        </p:nvSpPr>
        <p:spPr>
          <a:xfrm>
            <a:off x="6462504" y="4120684"/>
            <a:ext cx="1114277" cy="391652"/>
          </a:xfrm>
          <a:prstGeom prst="wedgeRectCallout">
            <a:avLst>
              <a:gd name="adj1" fmla="val 12883"/>
              <a:gd name="adj2" fmla="val 2769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" charset="-128"/>
                <a:ea typeface="Meiryo" charset="-128"/>
                <a:cs typeface="Meiryo" charset="-128"/>
              </a:rPr>
              <a:t>不必要</a:t>
            </a:r>
          </a:p>
        </p:txBody>
      </p:sp>
      <p:sp>
        <p:nvSpPr>
          <p:cNvPr id="22" name="正方形/長方形 11">
            <a:extLst>
              <a:ext uri="{FF2B5EF4-FFF2-40B4-BE49-F238E27FC236}">
                <a16:creationId xmlns:a16="http://schemas.microsoft.com/office/drawing/2014/main" id="{A9900EC4-7C7E-204F-9FA6-C330776F4F51}"/>
              </a:ext>
            </a:extLst>
          </p:cNvPr>
          <p:cNvSpPr/>
          <p:nvPr/>
        </p:nvSpPr>
        <p:spPr>
          <a:xfrm>
            <a:off x="4718790" y="5357031"/>
            <a:ext cx="3077840" cy="40818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>
            <a:extLst>
              <a:ext uri="{FF2B5EF4-FFF2-40B4-BE49-F238E27FC236}">
                <a16:creationId xmlns:a16="http://schemas.microsoft.com/office/drawing/2014/main" id="{8F978E70-A668-D04C-BEC6-E473FE5D19E9}"/>
              </a:ext>
            </a:extLst>
          </p:cNvPr>
          <p:cNvSpPr/>
          <p:nvPr/>
        </p:nvSpPr>
        <p:spPr>
          <a:xfrm>
            <a:off x="2997959" y="4981578"/>
            <a:ext cx="2032263" cy="63081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latin typeface="Meiryo" charset="-128"/>
                <a:ea typeface="Meiryo" charset="-128"/>
                <a:cs typeface="Meiryo" charset="-128"/>
              </a:rPr>
              <a:t>スケールアウト</a:t>
            </a:r>
          </a:p>
        </p:txBody>
      </p:sp>
    </p:spTree>
    <p:extLst>
      <p:ext uri="{BB962C8B-B14F-4D97-AF65-F5344CB8AC3E}">
        <p14:creationId xmlns:p14="http://schemas.microsoft.com/office/powerpoint/2010/main" val="55752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従来のオートスケールの問題点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VM</a:t>
            </a:r>
            <a:r>
              <a:rPr lang="ja-JP" altLang="en-US"/>
              <a:t>内の特定のサービスに負荷が集中していても</a:t>
            </a:r>
            <a:r>
              <a:rPr lang="en-US" altLang="ja-JP" dirty="0"/>
              <a:t>VM</a:t>
            </a:r>
            <a:r>
              <a:rPr lang="ja-JP" altLang="en-US"/>
              <a:t>全体がスケールアウトされる</a:t>
            </a:r>
          </a:p>
          <a:p>
            <a:pPr lvl="1"/>
            <a:r>
              <a:rPr lang="ja-JP" altLang="en-US"/>
              <a:t>必要以上に大きな</a:t>
            </a:r>
            <a:r>
              <a:rPr lang="en-US" altLang="ja-JP" dirty="0"/>
              <a:t>VM</a:t>
            </a:r>
            <a:r>
              <a:rPr lang="ja-JP" altLang="en-US"/>
              <a:t>が必要となりコストが上昇</a:t>
            </a:r>
          </a:p>
          <a:p>
            <a:pPr lvl="2"/>
            <a:r>
              <a:rPr lang="ja-JP" altLang="en-US"/>
              <a:t>不要なサービスがリソースを消費する</a:t>
            </a:r>
          </a:p>
          <a:p>
            <a:pPr lvl="1"/>
            <a:r>
              <a:rPr lang="ja-JP" altLang="en-US"/>
              <a:t>スケールアウトの完了に時間がかかる</a:t>
            </a:r>
          </a:p>
          <a:p>
            <a:pPr lvl="2"/>
            <a:r>
              <a:rPr lang="ja-JP" altLang="en-US"/>
              <a:t>不要なサービスも起動する必要がある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/>
              <a:t>高負荷なサービスだけをスケールアウトすべき</a:t>
            </a:r>
          </a:p>
          <a:p>
            <a:endParaRPr kumimoji="1" lang="ja-JP" altLang="en-US"/>
          </a:p>
        </p:txBody>
      </p:sp>
      <p:grpSp>
        <p:nvGrpSpPr>
          <p:cNvPr id="4" name="図形グループ 3"/>
          <p:cNvGrpSpPr/>
          <p:nvPr/>
        </p:nvGrpSpPr>
        <p:grpSpPr>
          <a:xfrm>
            <a:off x="1276800" y="4439088"/>
            <a:ext cx="2785293" cy="1208099"/>
            <a:chOff x="348343" y="4832353"/>
            <a:chExt cx="2785293" cy="1208099"/>
          </a:xfrm>
        </p:grpSpPr>
        <p:sp>
          <p:nvSpPr>
            <p:cNvPr id="5" name="角丸四角形 4"/>
            <p:cNvSpPr/>
            <p:nvPr/>
          </p:nvSpPr>
          <p:spPr>
            <a:xfrm>
              <a:off x="348343" y="4832353"/>
              <a:ext cx="2785293" cy="1208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09723" y="4839367"/>
              <a:ext cx="1033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latin typeface="Meiryo" charset="-128"/>
                  <a:ea typeface="Meiryo" charset="-128"/>
                  <a:cs typeface="Meiryo" charset="-128"/>
                </a:rPr>
                <a:t>VM 1</a:t>
              </a:r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422852" y="5155971"/>
              <a:ext cx="2636274" cy="39684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サービス</a:t>
              </a:r>
              <a:r>
                <a:rPr kumimoji="1" lang="en-US" altLang="ja-JP" dirty="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 A</a:t>
              </a:r>
              <a:endParaRPr kumimoji="1" lang="ja-JP" altLang="en-US" dirty="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8" name="角丸四角形 24"/>
            <p:cNvSpPr/>
            <p:nvPr/>
          </p:nvSpPr>
          <p:spPr>
            <a:xfrm>
              <a:off x="421663" y="5634835"/>
              <a:ext cx="838800" cy="3467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サービス</a:t>
              </a:r>
              <a:r>
                <a:rPr kumimoji="1" lang="en-US" altLang="ja-JP" sz="1000" dirty="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B</a:t>
              </a:r>
              <a:endParaRPr kumimoji="1" lang="ja-JP" altLang="en-US" sz="1000" dirty="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9" name="角丸四角形 33"/>
            <p:cNvSpPr/>
            <p:nvPr/>
          </p:nvSpPr>
          <p:spPr>
            <a:xfrm>
              <a:off x="1320805" y="5634835"/>
              <a:ext cx="838501" cy="3467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サービス</a:t>
              </a:r>
              <a:r>
                <a:rPr lang="en-US" altLang="ja-JP" sz="1000" dirty="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C</a:t>
              </a:r>
            </a:p>
          </p:txBody>
        </p:sp>
        <p:sp>
          <p:nvSpPr>
            <p:cNvPr id="10" name="角丸四角形 34"/>
            <p:cNvSpPr/>
            <p:nvPr/>
          </p:nvSpPr>
          <p:spPr>
            <a:xfrm>
              <a:off x="2219648" y="5632268"/>
              <a:ext cx="844780" cy="3467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サービス</a:t>
              </a:r>
              <a:r>
                <a:rPr kumimoji="1" lang="en-US" altLang="ja-JP" sz="1000" dirty="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D</a:t>
              </a:r>
              <a:endParaRPr kumimoji="1" lang="ja-JP" altLang="en-US" sz="1000" dirty="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1" name="四角形吹き出し 21"/>
          <p:cNvSpPr/>
          <p:nvPr/>
        </p:nvSpPr>
        <p:spPr>
          <a:xfrm>
            <a:off x="208981" y="5673937"/>
            <a:ext cx="2282277" cy="747187"/>
          </a:xfrm>
          <a:prstGeom prst="wedgeRectCallout">
            <a:avLst>
              <a:gd name="adj1" fmla="val -1311"/>
              <a:gd name="adj2" fmla="val -1335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VM 1</a:t>
            </a:r>
            <a:r>
              <a:rPr kumimoji="1" lang="ja-JP" altLang="en-US">
                <a:latin typeface="Meiryo" charset="-128"/>
                <a:ea typeface="Meiryo" charset="-128"/>
                <a:cs typeface="Meiryo" charset="-128"/>
              </a:rPr>
              <a:t>内</a:t>
            </a:r>
            <a:r>
              <a:rPr lang="ja-JP" altLang="en-US">
                <a:latin typeface="Meiryo" charset="-128"/>
                <a:ea typeface="Meiryo" charset="-128"/>
                <a:cs typeface="Meiryo" charset="-128"/>
              </a:rPr>
              <a:t>サービス</a:t>
            </a:r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A</a:t>
            </a:r>
            <a:r>
              <a:rPr kumimoji="1" lang="ja-JP" altLang="en-US" dirty="0">
                <a:latin typeface="Meiryo" charset="-128"/>
                <a:ea typeface="Meiryo" charset="-128"/>
                <a:cs typeface="Meiryo" charset="-128"/>
              </a:rPr>
              <a:t>に</a:t>
            </a:r>
            <a:endParaRPr kumimoji="1" lang="en-US" altLang="ja-JP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kumimoji="1" lang="ja-JP" altLang="en-US" dirty="0">
                <a:latin typeface="Meiryo" charset="-128"/>
                <a:ea typeface="Meiryo" charset="-128"/>
                <a:cs typeface="Meiryo" charset="-128"/>
              </a:rPr>
              <a:t>大きな負荷</a:t>
            </a:r>
          </a:p>
        </p:txBody>
      </p:sp>
      <p:grpSp>
        <p:nvGrpSpPr>
          <p:cNvPr id="12" name="図形グループ 7"/>
          <p:cNvGrpSpPr/>
          <p:nvPr/>
        </p:nvGrpSpPr>
        <p:grpSpPr>
          <a:xfrm>
            <a:off x="4734789" y="4446102"/>
            <a:ext cx="2785293" cy="1208099"/>
            <a:chOff x="5052263" y="5346962"/>
            <a:chExt cx="2785293" cy="1208099"/>
          </a:xfrm>
        </p:grpSpPr>
        <p:sp>
          <p:nvSpPr>
            <p:cNvPr id="13" name="角丸四角形 60"/>
            <p:cNvSpPr/>
            <p:nvPr/>
          </p:nvSpPr>
          <p:spPr>
            <a:xfrm>
              <a:off x="5052263" y="5346962"/>
              <a:ext cx="2785293" cy="1208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61"/>
            <p:cNvSpPr txBox="1"/>
            <p:nvPr/>
          </p:nvSpPr>
          <p:spPr>
            <a:xfrm>
              <a:off x="5213643" y="5353976"/>
              <a:ext cx="1033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latin typeface="Meiryo" charset="-128"/>
                  <a:ea typeface="Meiryo" charset="-128"/>
                  <a:cs typeface="Meiryo" charset="-128"/>
                </a:rPr>
                <a:t>VM 2</a:t>
              </a:r>
            </a:p>
          </p:txBody>
        </p:sp>
        <p:sp>
          <p:nvSpPr>
            <p:cNvPr id="15" name="角丸四角形 62"/>
            <p:cNvSpPr/>
            <p:nvPr/>
          </p:nvSpPr>
          <p:spPr>
            <a:xfrm>
              <a:off x="5126772" y="5670580"/>
              <a:ext cx="2636274" cy="39684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サービス</a:t>
              </a:r>
              <a:r>
                <a:rPr kumimoji="1" lang="en-US" altLang="ja-JP" dirty="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 A</a:t>
              </a:r>
              <a:endParaRPr kumimoji="1" lang="ja-JP" altLang="en-US" dirty="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6" name="角丸四角形 63"/>
            <p:cNvSpPr/>
            <p:nvPr/>
          </p:nvSpPr>
          <p:spPr>
            <a:xfrm>
              <a:off x="5125583" y="6149444"/>
              <a:ext cx="838800" cy="3467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サービス</a:t>
              </a:r>
              <a:r>
                <a:rPr lang="en-US" altLang="ja-JP" sz="1000" dirty="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B</a:t>
              </a:r>
              <a:endParaRPr kumimoji="1" lang="ja-JP" altLang="en-US" sz="1000" dirty="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7" name="角丸四角形 64"/>
            <p:cNvSpPr/>
            <p:nvPr/>
          </p:nvSpPr>
          <p:spPr>
            <a:xfrm>
              <a:off x="6024725" y="6149444"/>
              <a:ext cx="838501" cy="3467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サービス</a:t>
              </a:r>
              <a:r>
                <a:rPr lang="en-US" altLang="ja-JP" sz="1000" dirty="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C</a:t>
              </a:r>
              <a:endParaRPr kumimoji="1" lang="ja-JP" altLang="en-US" sz="100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8" name="角丸四角形 65"/>
            <p:cNvSpPr/>
            <p:nvPr/>
          </p:nvSpPr>
          <p:spPr>
            <a:xfrm>
              <a:off x="6923568" y="6146877"/>
              <a:ext cx="844780" cy="3467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サービス</a:t>
              </a:r>
              <a:r>
                <a:rPr lang="en-US" altLang="ja-JP" sz="1000" dirty="0">
                  <a:solidFill>
                    <a:sysClr val="windowText" lastClr="000000"/>
                  </a:solidFill>
                  <a:latin typeface="Meiryo" charset="-128"/>
                  <a:ea typeface="Meiryo" charset="-128"/>
                  <a:cs typeface="Meiryo" charset="-128"/>
                </a:rPr>
                <a:t>D</a:t>
              </a:r>
              <a:endParaRPr kumimoji="1" lang="ja-JP" altLang="en-US" sz="100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9" name="四角形吹き出し 57"/>
          <p:cNvSpPr/>
          <p:nvPr/>
        </p:nvSpPr>
        <p:spPr>
          <a:xfrm>
            <a:off x="7579198" y="4494476"/>
            <a:ext cx="1114277" cy="391652"/>
          </a:xfrm>
          <a:prstGeom prst="wedgeRectCallout">
            <a:avLst>
              <a:gd name="adj1" fmla="val -44104"/>
              <a:gd name="adj2" fmla="val 1861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" charset="-128"/>
                <a:ea typeface="Meiryo" charset="-128"/>
                <a:cs typeface="Meiryo" charset="-128"/>
              </a:rPr>
              <a:t>不必要</a:t>
            </a:r>
          </a:p>
        </p:txBody>
      </p:sp>
      <p:sp>
        <p:nvSpPr>
          <p:cNvPr id="20" name="テキスト ボックス 8"/>
          <p:cNvSpPr txBox="1"/>
          <p:nvPr/>
        </p:nvSpPr>
        <p:spPr>
          <a:xfrm>
            <a:off x="3438900" y="5782553"/>
            <a:ext cx="2208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Meiryo" charset="-128"/>
                <a:ea typeface="Meiryo" charset="-128"/>
                <a:cs typeface="Meiryo" charset="-128"/>
              </a:rPr>
              <a:t>スケールアウト</a:t>
            </a:r>
          </a:p>
        </p:txBody>
      </p:sp>
      <p:sp>
        <p:nvSpPr>
          <p:cNvPr id="21" name="正方形/長方形 11"/>
          <p:cNvSpPr/>
          <p:nvPr/>
        </p:nvSpPr>
        <p:spPr>
          <a:xfrm>
            <a:off x="4587581" y="5228679"/>
            <a:ext cx="3077840" cy="40818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7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サービスごとの負荷検知の難しさ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各サービスが使用しているリソースを正確に把握するのは容易ではない</a:t>
            </a:r>
          </a:p>
          <a:p>
            <a:pPr lvl="1"/>
            <a:r>
              <a:rPr lang="ja-JP" altLang="en-US"/>
              <a:t>プロセスやファイルなどがどのサービスに使われているかを</a:t>
            </a:r>
            <a:r>
              <a:rPr lang="en-US" altLang="ja-JP" dirty="0"/>
              <a:t>VM</a:t>
            </a:r>
            <a:r>
              <a:rPr lang="ja-JP" altLang="en-US"/>
              <a:t>の外部から特定する必要</a:t>
            </a:r>
            <a:endParaRPr lang="ja-JP" altLang="en-US" strike="sngStrike">
              <a:solidFill>
                <a:srgbClr val="FF0000"/>
              </a:solidFill>
            </a:endParaRPr>
          </a:p>
          <a:p>
            <a:r>
              <a:rPr lang="ja-JP" altLang="en-US"/>
              <a:t>クラウド側から各サービスのリソース使用量を監視するのは難しい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全体のリソース使用量しかわからない</a:t>
            </a:r>
          </a:p>
          <a:p>
            <a:pPr lvl="1"/>
            <a:r>
              <a:rPr lang="ja-JP" altLang="en-US"/>
              <a:t>サービスへのリクエストを基に推測するしかない</a:t>
            </a:r>
          </a:p>
        </p:txBody>
      </p:sp>
      <p:grpSp>
        <p:nvGrpSpPr>
          <p:cNvPr id="4" name="グループ化 8">
            <a:extLst>
              <a:ext uri="{FF2B5EF4-FFF2-40B4-BE49-F238E27FC236}">
                <a16:creationId xmlns:a16="http://schemas.microsoft.com/office/drawing/2014/main" id="{AD905717-C189-4D42-A544-3E611316595B}"/>
              </a:ext>
            </a:extLst>
          </p:cNvPr>
          <p:cNvGrpSpPr/>
          <p:nvPr/>
        </p:nvGrpSpPr>
        <p:grpSpPr>
          <a:xfrm>
            <a:off x="1034321" y="4536971"/>
            <a:ext cx="7075357" cy="1922796"/>
            <a:chOff x="1032743" y="4789165"/>
            <a:chExt cx="7075357" cy="1922796"/>
          </a:xfrm>
        </p:grpSpPr>
        <p:sp>
          <p:nvSpPr>
            <p:cNvPr id="5" name="角丸四角形 3">
              <a:extLst>
                <a:ext uri="{FF2B5EF4-FFF2-40B4-BE49-F238E27FC236}">
                  <a16:creationId xmlns:a16="http://schemas.microsoft.com/office/drawing/2014/main" id="{EEFC42B1-5786-1F4B-B062-729E24C2A93F}"/>
                </a:ext>
              </a:extLst>
            </p:cNvPr>
            <p:cNvSpPr/>
            <p:nvPr/>
          </p:nvSpPr>
          <p:spPr>
            <a:xfrm>
              <a:off x="1032743" y="4832308"/>
              <a:ext cx="7075357" cy="1879653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6" name="円/楕円 4">
              <a:extLst>
                <a:ext uri="{FF2B5EF4-FFF2-40B4-BE49-F238E27FC236}">
                  <a16:creationId xmlns:a16="http://schemas.microsoft.com/office/drawing/2014/main" id="{F0A3C208-F625-2C48-9D6F-39B702A439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7566" y="6042771"/>
              <a:ext cx="468000" cy="4680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円/楕円 50">
              <a:extLst>
                <a:ext uri="{FF2B5EF4-FFF2-40B4-BE49-F238E27FC236}">
                  <a16:creationId xmlns:a16="http://schemas.microsoft.com/office/drawing/2014/main" id="{3E070EDF-06D9-D545-AE9E-1FE03345F7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27804" y="6033620"/>
              <a:ext cx="468000" cy="4680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円/楕円 51">
              <a:extLst>
                <a:ext uri="{FF2B5EF4-FFF2-40B4-BE49-F238E27FC236}">
                  <a16:creationId xmlns:a16="http://schemas.microsoft.com/office/drawing/2014/main" id="{F4416200-65A8-5042-AE4E-E54C283406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65040" y="6033620"/>
              <a:ext cx="468000" cy="4680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円/楕円 53">
              <a:extLst>
                <a:ext uri="{FF2B5EF4-FFF2-40B4-BE49-F238E27FC236}">
                  <a16:creationId xmlns:a16="http://schemas.microsoft.com/office/drawing/2014/main" id="{75600846-8F93-7941-AF53-EA4FBD5C3A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02276" y="6033620"/>
              <a:ext cx="468000" cy="4680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円/楕円 55">
              <a:extLst>
                <a:ext uri="{FF2B5EF4-FFF2-40B4-BE49-F238E27FC236}">
                  <a16:creationId xmlns:a16="http://schemas.microsoft.com/office/drawing/2014/main" id="{A116EA02-F969-1B49-B018-B5AA28C60C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186" y="6042771"/>
              <a:ext cx="468000" cy="4680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円/楕円 56">
              <a:extLst>
                <a:ext uri="{FF2B5EF4-FFF2-40B4-BE49-F238E27FC236}">
                  <a16:creationId xmlns:a16="http://schemas.microsoft.com/office/drawing/2014/main" id="{35BDB036-8ACC-9F42-A0AA-A1EC80CBF3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0422" y="6060748"/>
              <a:ext cx="468000" cy="45002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円/楕円 57">
              <a:extLst>
                <a:ext uri="{FF2B5EF4-FFF2-40B4-BE49-F238E27FC236}">
                  <a16:creationId xmlns:a16="http://schemas.microsoft.com/office/drawing/2014/main" id="{50DFD071-D2E7-F843-BA57-52CFF16B36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0660" y="6042771"/>
              <a:ext cx="468000" cy="4680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円/楕円 59">
              <a:extLst>
                <a:ext uri="{FF2B5EF4-FFF2-40B4-BE49-F238E27FC236}">
                  <a16:creationId xmlns:a16="http://schemas.microsoft.com/office/drawing/2014/main" id="{5E9C8248-5CC4-1D43-A4C3-93B9D12F5E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0898" y="6042771"/>
              <a:ext cx="468000" cy="4680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円/楕円 61">
              <a:extLst>
                <a:ext uri="{FF2B5EF4-FFF2-40B4-BE49-F238E27FC236}">
                  <a16:creationId xmlns:a16="http://schemas.microsoft.com/office/drawing/2014/main" id="{57EB277A-5EDA-A04C-ACD2-39DBF76A58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9737" y="6039722"/>
              <a:ext cx="468000" cy="4680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円/楕円 63">
              <a:extLst>
                <a:ext uri="{FF2B5EF4-FFF2-40B4-BE49-F238E27FC236}">
                  <a16:creationId xmlns:a16="http://schemas.microsoft.com/office/drawing/2014/main" id="{9A1D05D6-E69D-024F-838F-E6FCFC67E5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9975" y="6042771"/>
              <a:ext cx="468000" cy="4680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円/楕円 7">
              <a:extLst>
                <a:ext uri="{FF2B5EF4-FFF2-40B4-BE49-F238E27FC236}">
                  <a16:creationId xmlns:a16="http://schemas.microsoft.com/office/drawing/2014/main" id="{4AFC8994-09FF-AD4C-A89C-D18BC69316C7}"/>
                </a:ext>
              </a:extLst>
            </p:cNvPr>
            <p:cNvSpPr/>
            <p:nvPr/>
          </p:nvSpPr>
          <p:spPr>
            <a:xfrm>
              <a:off x="1398625" y="5008379"/>
              <a:ext cx="2019547" cy="439387"/>
            </a:xfrm>
            <a:prstGeom prst="ellipse">
              <a:avLst/>
            </a:prstGeom>
            <a:solidFill>
              <a:srgbClr val="FFEAFF"/>
            </a:solidFill>
            <a:ln>
              <a:solidFill>
                <a:srgbClr val="FA7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サービス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A</a:t>
              </a:r>
              <a:endParaRPr kumimoji="1" lang="ja-JP" altLang="en-US" sz="20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7" name="円/楕円 69">
              <a:extLst>
                <a:ext uri="{FF2B5EF4-FFF2-40B4-BE49-F238E27FC236}">
                  <a16:creationId xmlns:a16="http://schemas.microsoft.com/office/drawing/2014/main" id="{21043C6E-9C07-0B4B-95A0-63E80109A04E}"/>
                </a:ext>
              </a:extLst>
            </p:cNvPr>
            <p:cNvSpPr/>
            <p:nvPr/>
          </p:nvSpPr>
          <p:spPr>
            <a:xfrm>
              <a:off x="3562226" y="5008378"/>
              <a:ext cx="2019547" cy="43938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サービス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B</a:t>
              </a:r>
              <a:endParaRPr kumimoji="1" lang="ja-JP" altLang="en-US" sz="20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8" name="円/楕円 70">
              <a:extLst>
                <a:ext uri="{FF2B5EF4-FFF2-40B4-BE49-F238E27FC236}">
                  <a16:creationId xmlns:a16="http://schemas.microsoft.com/office/drawing/2014/main" id="{4E9CA87F-2FE9-D643-956F-69A61129E203}"/>
                </a:ext>
              </a:extLst>
            </p:cNvPr>
            <p:cNvSpPr/>
            <p:nvPr/>
          </p:nvSpPr>
          <p:spPr>
            <a:xfrm>
              <a:off x="5725827" y="5008378"/>
              <a:ext cx="2019547" cy="43938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サービス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C</a:t>
              </a:r>
              <a:endParaRPr kumimoji="1" lang="ja-JP" altLang="en-US" sz="20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cxnSp>
          <p:nvCxnSpPr>
            <p:cNvPr id="19" name="直線コネクタ 15">
              <a:extLst>
                <a:ext uri="{FF2B5EF4-FFF2-40B4-BE49-F238E27FC236}">
                  <a16:creationId xmlns:a16="http://schemas.microsoft.com/office/drawing/2014/main" id="{F8AFC07D-9076-624B-9D2E-3B313621B1B4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2131566" y="5447765"/>
              <a:ext cx="2440434" cy="5950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7">
              <a:extLst>
                <a:ext uri="{FF2B5EF4-FFF2-40B4-BE49-F238E27FC236}">
                  <a16:creationId xmlns:a16="http://schemas.microsoft.com/office/drawing/2014/main" id="{ACC6CC99-F646-214E-AF4B-A10A5F554FB2}"/>
                </a:ext>
              </a:extLst>
            </p:cNvPr>
            <p:cNvCxnSpPr>
              <a:endCxn id="10" idx="4"/>
            </p:cNvCxnSpPr>
            <p:nvPr/>
          </p:nvCxnSpPr>
          <p:spPr>
            <a:xfrm flipH="1" flipV="1">
              <a:off x="2408399" y="5447766"/>
              <a:ext cx="253405" cy="5858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6">
              <a:extLst>
                <a:ext uri="{FF2B5EF4-FFF2-40B4-BE49-F238E27FC236}">
                  <a16:creationId xmlns:a16="http://schemas.microsoft.com/office/drawing/2014/main" id="{2DA7C9AB-1A5E-0A46-9881-FB6C01E693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9040" y="5447765"/>
              <a:ext cx="1372960" cy="5858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32">
              <a:extLst>
                <a:ext uri="{FF2B5EF4-FFF2-40B4-BE49-F238E27FC236}">
                  <a16:creationId xmlns:a16="http://schemas.microsoft.com/office/drawing/2014/main" id="{897A3DC0-C5C9-2F44-B2CA-4FC7D73A1570}"/>
                </a:ext>
              </a:extLst>
            </p:cNvPr>
            <p:cNvCxnSpPr/>
            <p:nvPr/>
          </p:nvCxnSpPr>
          <p:spPr>
            <a:xfrm flipH="1">
              <a:off x="5864898" y="5447765"/>
              <a:ext cx="870703" cy="5950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コネクタ 34">
              <a:extLst>
                <a:ext uri="{FF2B5EF4-FFF2-40B4-BE49-F238E27FC236}">
                  <a16:creationId xmlns:a16="http://schemas.microsoft.com/office/drawing/2014/main" id="{2AA9A47B-E865-1D46-87B2-94E677DCDF3B}"/>
                </a:ext>
              </a:extLst>
            </p:cNvPr>
            <p:cNvCxnSpPr>
              <a:cxnSpLocks/>
              <a:endCxn id="10" idx="4"/>
            </p:cNvCxnSpPr>
            <p:nvPr/>
          </p:nvCxnSpPr>
          <p:spPr>
            <a:xfrm flipH="1" flipV="1">
              <a:off x="2408399" y="5447766"/>
              <a:ext cx="2396023" cy="6129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37">
              <a:extLst>
                <a:ext uri="{FF2B5EF4-FFF2-40B4-BE49-F238E27FC236}">
                  <a16:creationId xmlns:a16="http://schemas.microsoft.com/office/drawing/2014/main" id="{FFF80724-7056-CF47-A1CB-4A6AF7B080F7}"/>
                </a:ext>
              </a:extLst>
            </p:cNvPr>
            <p:cNvCxnSpPr/>
            <p:nvPr/>
          </p:nvCxnSpPr>
          <p:spPr>
            <a:xfrm flipH="1">
              <a:off x="6403737" y="5447765"/>
              <a:ext cx="331864" cy="5919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41">
              <a:extLst>
                <a:ext uri="{FF2B5EF4-FFF2-40B4-BE49-F238E27FC236}">
                  <a16:creationId xmlns:a16="http://schemas.microsoft.com/office/drawing/2014/main" id="{8E388094-DC75-A84C-8732-87E9B8425BEC}"/>
                </a:ext>
              </a:extLst>
            </p:cNvPr>
            <p:cNvCxnSpPr/>
            <p:nvPr/>
          </p:nvCxnSpPr>
          <p:spPr>
            <a:xfrm flipH="1" flipV="1">
              <a:off x="4572000" y="5447765"/>
              <a:ext cx="762660" cy="5950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コネクタ 49">
              <a:extLst>
                <a:ext uri="{FF2B5EF4-FFF2-40B4-BE49-F238E27FC236}">
                  <a16:creationId xmlns:a16="http://schemas.microsoft.com/office/drawing/2014/main" id="{0E07E260-8DBF-8044-89FB-35D2F72ACE84}"/>
                </a:ext>
              </a:extLst>
            </p:cNvPr>
            <p:cNvCxnSpPr/>
            <p:nvPr/>
          </p:nvCxnSpPr>
          <p:spPr>
            <a:xfrm flipV="1">
              <a:off x="3736276" y="5447765"/>
              <a:ext cx="2999325" cy="5858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76">
              <a:extLst>
                <a:ext uri="{FF2B5EF4-FFF2-40B4-BE49-F238E27FC236}">
                  <a16:creationId xmlns:a16="http://schemas.microsoft.com/office/drawing/2014/main" id="{74ACA1A7-C50B-214F-B049-00C49E05BE8F}"/>
                </a:ext>
              </a:extLst>
            </p:cNvPr>
            <p:cNvCxnSpPr/>
            <p:nvPr/>
          </p:nvCxnSpPr>
          <p:spPr>
            <a:xfrm flipH="1" flipV="1">
              <a:off x="4572000" y="5447765"/>
              <a:ext cx="2361975" cy="5950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80">
              <a:extLst>
                <a:ext uri="{FF2B5EF4-FFF2-40B4-BE49-F238E27FC236}">
                  <a16:creationId xmlns:a16="http://schemas.microsoft.com/office/drawing/2014/main" id="{61B8C0BE-0805-3A47-A0EF-4BA594B389FB}"/>
                </a:ext>
              </a:extLst>
            </p:cNvPr>
            <p:cNvCxnSpPr>
              <a:endCxn id="10" idx="4"/>
            </p:cNvCxnSpPr>
            <p:nvPr/>
          </p:nvCxnSpPr>
          <p:spPr>
            <a:xfrm flipH="1" flipV="1">
              <a:off x="2408399" y="5447766"/>
              <a:ext cx="1858787" cy="5950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正方形/長方形 82">
              <a:extLst>
                <a:ext uri="{FF2B5EF4-FFF2-40B4-BE49-F238E27FC236}">
                  <a16:creationId xmlns:a16="http://schemas.microsoft.com/office/drawing/2014/main" id="{1AC48BF6-0AD9-FE4C-8F75-2BD2EC4F6111}"/>
                </a:ext>
              </a:extLst>
            </p:cNvPr>
            <p:cNvSpPr/>
            <p:nvPr/>
          </p:nvSpPr>
          <p:spPr>
            <a:xfrm>
              <a:off x="1634679" y="5586522"/>
              <a:ext cx="5871486" cy="3712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？</a:t>
              </a:r>
              <a:endParaRPr kumimoji="1" lang="ja-JP" altLang="en-US" sz="2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30" name="テキスト ボックス 6">
              <a:extLst>
                <a:ext uri="{FF2B5EF4-FFF2-40B4-BE49-F238E27FC236}">
                  <a16:creationId xmlns:a16="http://schemas.microsoft.com/office/drawing/2014/main" id="{FEC41FE3-ABA5-F740-9E01-0C3EC68BF029}"/>
                </a:ext>
              </a:extLst>
            </p:cNvPr>
            <p:cNvSpPr txBox="1"/>
            <p:nvPr/>
          </p:nvSpPr>
          <p:spPr>
            <a:xfrm>
              <a:off x="1202267" y="4789165"/>
              <a:ext cx="8648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VM</a:t>
              </a:r>
              <a:endParaRPr kumimoji="1" lang="ja-JP" altLang="en-US" sz="200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967D9040-F5A1-C34D-BD53-B75C591C6086}"/>
                </a:ext>
              </a:extLst>
            </p:cNvPr>
            <p:cNvSpPr txBox="1"/>
            <p:nvPr/>
          </p:nvSpPr>
          <p:spPr>
            <a:xfrm>
              <a:off x="1036450" y="6120186"/>
              <a:ext cx="946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>
                  <a:latin typeface="Meiryo UI" panose="020B0604030504040204" pitchFamily="34" charset="-128"/>
                  <a:ea typeface="Meiryo UI" panose="020B0604030504040204" pitchFamily="34" charset="-128"/>
                </a:rPr>
                <a:t>リソース</a:t>
              </a:r>
              <a:endParaRPr kumimoji="1" lang="ja-JP" altLang="en-US" sz="200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2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3953"/>
            <a:ext cx="7886700" cy="1224605"/>
          </a:xfrm>
        </p:spPr>
        <p:txBody>
          <a:bodyPr>
            <a:normAutofit fontScale="90000"/>
          </a:bodyPr>
          <a:lstStyle/>
          <a:p>
            <a:r>
              <a:rPr lang="ja-JP" altLang="en-US"/>
              <a:t>提案：</a:t>
            </a:r>
            <a:r>
              <a:rPr lang="en-US" altLang="ja-JP" dirty="0">
                <a:latin typeface="Zapfino" panose="03030300040707070C03" pitchFamily="66" charset="0"/>
              </a:rPr>
              <a:t>Ciel</a:t>
            </a:r>
            <a:endParaRPr kumimoji="1" lang="ja-JP" altLang="en-US">
              <a:latin typeface="Zapfino" panose="03030300040707070C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/>
              <a:t>内コンテナを用いてサービス単位のきめ細かいオートスケールを実現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内でコンテナを用いて各サービスを実行</a:t>
            </a:r>
          </a:p>
          <a:p>
            <a:pPr lvl="2"/>
            <a:r>
              <a:rPr lang="ja-JP" altLang="en-US"/>
              <a:t>サービスごとのリソース使用量を正確に計測可能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イントロスペクションを用いて</a:t>
            </a:r>
            <a:r>
              <a:rPr lang="en-US" altLang="ja-JP" dirty="0"/>
              <a:t>VM</a:t>
            </a:r>
            <a:r>
              <a:rPr lang="ja-JP" altLang="en-US"/>
              <a:t>内コンテナを監視</a:t>
            </a:r>
          </a:p>
          <a:p>
            <a:pPr lvl="2"/>
            <a:r>
              <a:rPr lang="en-US" altLang="ja-JP" dirty="0"/>
              <a:t>VM</a:t>
            </a:r>
            <a:r>
              <a:rPr lang="ja-JP" altLang="en-US"/>
              <a:t>の外からコンテナのリソース使用量を取得可能</a:t>
            </a:r>
          </a:p>
        </p:txBody>
      </p:sp>
      <p:grpSp>
        <p:nvGrpSpPr>
          <p:cNvPr id="4" name="図形グループ 45">
            <a:extLst>
              <a:ext uri="{FF2B5EF4-FFF2-40B4-BE49-F238E27FC236}">
                <a16:creationId xmlns:a16="http://schemas.microsoft.com/office/drawing/2014/main" id="{153CD23A-DF33-9143-ADF7-D3BAAF533380}"/>
              </a:ext>
            </a:extLst>
          </p:cNvPr>
          <p:cNvGrpSpPr/>
          <p:nvPr/>
        </p:nvGrpSpPr>
        <p:grpSpPr>
          <a:xfrm>
            <a:off x="3656468" y="4433448"/>
            <a:ext cx="4714979" cy="2237492"/>
            <a:chOff x="2147893" y="4104164"/>
            <a:chExt cx="4848215" cy="2424430"/>
          </a:xfrm>
        </p:grpSpPr>
        <p:sp>
          <p:nvSpPr>
            <p:cNvPr id="5" name="角丸四角形 41">
              <a:extLst>
                <a:ext uri="{FF2B5EF4-FFF2-40B4-BE49-F238E27FC236}">
                  <a16:creationId xmlns:a16="http://schemas.microsoft.com/office/drawing/2014/main" id="{049A74DB-CF84-234E-85D3-6ED0BA2B8CE5}"/>
                </a:ext>
              </a:extLst>
            </p:cNvPr>
            <p:cNvSpPr/>
            <p:nvPr/>
          </p:nvSpPr>
          <p:spPr>
            <a:xfrm>
              <a:off x="2147893" y="4104164"/>
              <a:ext cx="4848215" cy="24244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テキスト ボックス 42">
              <a:extLst>
                <a:ext uri="{FF2B5EF4-FFF2-40B4-BE49-F238E27FC236}">
                  <a16:creationId xmlns:a16="http://schemas.microsoft.com/office/drawing/2014/main" id="{C161E35D-813D-EB4A-958C-90F497C03C64}"/>
                </a:ext>
              </a:extLst>
            </p:cNvPr>
            <p:cNvSpPr txBox="1"/>
            <p:nvPr/>
          </p:nvSpPr>
          <p:spPr>
            <a:xfrm>
              <a:off x="2485224" y="4134991"/>
              <a:ext cx="6099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Meiryo" charset="-128"/>
                  <a:ea typeface="Meiryo" charset="-128"/>
                  <a:cs typeface="Meiryo" charset="-128"/>
                </a:rPr>
                <a:t>VM</a:t>
              </a:r>
              <a:endParaRPr lang="ja-JP" altLang="en-US" sz="2000" dirty="0"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7" name="正方形/長方形 43">
              <a:extLst>
                <a:ext uri="{FF2B5EF4-FFF2-40B4-BE49-F238E27FC236}">
                  <a16:creationId xmlns:a16="http://schemas.microsoft.com/office/drawing/2014/main" id="{9CD77414-346A-AB4C-BF95-40FB1DA18648}"/>
                </a:ext>
              </a:extLst>
            </p:cNvPr>
            <p:cNvSpPr/>
            <p:nvPr/>
          </p:nvSpPr>
          <p:spPr>
            <a:xfrm>
              <a:off x="2455297" y="5508085"/>
              <a:ext cx="2028847" cy="736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ja-JP" altLang="en-US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B</a:t>
              </a:r>
              <a:endParaRPr lang="ja-JP" altLang="en-US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8" name="正方形/長方形 44">
              <a:extLst>
                <a:ext uri="{FF2B5EF4-FFF2-40B4-BE49-F238E27FC236}">
                  <a16:creationId xmlns:a16="http://schemas.microsoft.com/office/drawing/2014/main" id="{C762BF1F-1F7C-304F-A298-BBCFFD477699}"/>
                </a:ext>
              </a:extLst>
            </p:cNvPr>
            <p:cNvSpPr/>
            <p:nvPr/>
          </p:nvSpPr>
          <p:spPr>
            <a:xfrm>
              <a:off x="4636995" y="5508084"/>
              <a:ext cx="2028847" cy="736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ja-JP" altLang="en-US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C</a:t>
              </a:r>
              <a:endParaRPr lang="ja-JP" altLang="en-US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9" name="正方形/長方形 45">
              <a:extLst>
                <a:ext uri="{FF2B5EF4-FFF2-40B4-BE49-F238E27FC236}">
                  <a16:creationId xmlns:a16="http://schemas.microsoft.com/office/drawing/2014/main" id="{B8223F36-1DC4-F147-8369-CAF48B095A7A}"/>
                </a:ext>
              </a:extLst>
            </p:cNvPr>
            <p:cNvSpPr/>
            <p:nvPr/>
          </p:nvSpPr>
          <p:spPr>
            <a:xfrm>
              <a:off x="2455298" y="4565927"/>
              <a:ext cx="4210542" cy="736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 anchorCtr="0"/>
            <a:lstStyle/>
            <a:p>
              <a:r>
                <a:rPr lang="ja-JP" altLang="en-US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A</a:t>
              </a:r>
              <a:endParaRPr lang="ja-JP" altLang="en-US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0" name="円/楕円 59">
              <a:extLst>
                <a:ext uri="{FF2B5EF4-FFF2-40B4-BE49-F238E27FC236}">
                  <a16:creationId xmlns:a16="http://schemas.microsoft.com/office/drawing/2014/main" id="{1AA57E42-1A48-914F-AD84-EE5FCE052356}"/>
                </a:ext>
              </a:extLst>
            </p:cNvPr>
            <p:cNvSpPr/>
            <p:nvPr/>
          </p:nvSpPr>
          <p:spPr>
            <a:xfrm>
              <a:off x="3137534" y="4803584"/>
              <a:ext cx="2846070" cy="495253"/>
            </a:xfrm>
            <a:prstGeom prst="ellipse">
              <a:avLst/>
            </a:prstGeom>
            <a:solidFill>
              <a:srgbClr val="FFEAFF"/>
            </a:solidFill>
            <a:ln>
              <a:solidFill>
                <a:srgbClr val="FA7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ysClr val="windowText" lastClr="00000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サービス</a:t>
              </a:r>
            </a:p>
          </p:txBody>
        </p:sp>
        <p:sp>
          <p:nvSpPr>
            <p:cNvPr id="11" name="円/楕円 60">
              <a:extLst>
                <a:ext uri="{FF2B5EF4-FFF2-40B4-BE49-F238E27FC236}">
                  <a16:creationId xmlns:a16="http://schemas.microsoft.com/office/drawing/2014/main" id="{A754348B-4DD1-DE4F-ABF1-B5DC208C5F35}"/>
                </a:ext>
              </a:extLst>
            </p:cNvPr>
            <p:cNvSpPr/>
            <p:nvPr/>
          </p:nvSpPr>
          <p:spPr>
            <a:xfrm>
              <a:off x="2544832" y="5852160"/>
              <a:ext cx="1849775" cy="392608"/>
            </a:xfrm>
            <a:prstGeom prst="ellipse">
              <a:avLst/>
            </a:prstGeom>
            <a:solidFill>
              <a:srgbClr val="FFEAFF"/>
            </a:solidFill>
            <a:ln>
              <a:solidFill>
                <a:srgbClr val="FA7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ysClr val="windowText" lastClr="00000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サービス</a:t>
              </a:r>
            </a:p>
          </p:txBody>
        </p:sp>
        <p:sp>
          <p:nvSpPr>
            <p:cNvPr id="12" name="円/楕円 61">
              <a:extLst>
                <a:ext uri="{FF2B5EF4-FFF2-40B4-BE49-F238E27FC236}">
                  <a16:creationId xmlns:a16="http://schemas.microsoft.com/office/drawing/2014/main" id="{7BED86EF-0E61-4B42-A3F1-4A2FB5ABA029}"/>
                </a:ext>
              </a:extLst>
            </p:cNvPr>
            <p:cNvSpPr/>
            <p:nvPr/>
          </p:nvSpPr>
          <p:spPr>
            <a:xfrm>
              <a:off x="4726530" y="5840147"/>
              <a:ext cx="1849775" cy="392608"/>
            </a:xfrm>
            <a:prstGeom prst="ellipse">
              <a:avLst/>
            </a:prstGeom>
            <a:solidFill>
              <a:srgbClr val="FFEAFF"/>
            </a:solidFill>
            <a:ln>
              <a:solidFill>
                <a:srgbClr val="FA7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ysClr val="windowText" lastClr="00000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サービス</a:t>
              </a:r>
            </a:p>
          </p:txBody>
        </p:sp>
      </p:grpSp>
      <p:grpSp>
        <p:nvGrpSpPr>
          <p:cNvPr id="13" name="図形グループ 38">
            <a:extLst>
              <a:ext uri="{FF2B5EF4-FFF2-40B4-BE49-F238E27FC236}">
                <a16:creationId xmlns:a16="http://schemas.microsoft.com/office/drawing/2014/main" id="{012795F3-9CCB-3B41-B90D-FA4B64F9984F}"/>
              </a:ext>
            </a:extLst>
          </p:cNvPr>
          <p:cNvGrpSpPr/>
          <p:nvPr/>
        </p:nvGrpSpPr>
        <p:grpSpPr>
          <a:xfrm>
            <a:off x="1589333" y="4157756"/>
            <a:ext cx="2109082" cy="1378249"/>
            <a:chOff x="-788169" y="3967566"/>
            <a:chExt cx="2466484" cy="1162113"/>
          </a:xfrm>
        </p:grpSpPr>
        <p:sp>
          <p:nvSpPr>
            <p:cNvPr id="14" name="四角形吹き出し 43">
              <a:extLst>
                <a:ext uri="{FF2B5EF4-FFF2-40B4-BE49-F238E27FC236}">
                  <a16:creationId xmlns:a16="http://schemas.microsoft.com/office/drawing/2014/main" id="{EBBF6693-D862-E84B-BE21-61F7615F24F1}"/>
                </a:ext>
              </a:extLst>
            </p:cNvPr>
            <p:cNvSpPr/>
            <p:nvPr/>
          </p:nvSpPr>
          <p:spPr>
            <a:xfrm>
              <a:off x="-788169" y="3967566"/>
              <a:ext cx="2466484" cy="1162113"/>
            </a:xfrm>
            <a:prstGeom prst="wedgeRectCallout">
              <a:avLst>
                <a:gd name="adj1" fmla="val 72906"/>
                <a:gd name="adj2" fmla="val 3741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1"/>
            <a:lstStyle/>
            <a:p>
              <a:pPr algn="ctr"/>
              <a:endParaRPr lang="ja-JP" altLang="en-US" dirty="0">
                <a:latin typeface="Meiryo" charset="-128"/>
                <a:ea typeface="Meiryo" charset="-128"/>
                <a:cs typeface="Meiryo" charset="-128"/>
              </a:endParaRPr>
            </a:p>
          </p:txBody>
        </p:sp>
        <p:cxnSp>
          <p:nvCxnSpPr>
            <p:cNvPr id="15" name="直線コネクタ 44">
              <a:extLst>
                <a:ext uri="{FF2B5EF4-FFF2-40B4-BE49-F238E27FC236}">
                  <a16:creationId xmlns:a16="http://schemas.microsoft.com/office/drawing/2014/main" id="{DE558A37-36A2-104A-825C-C4FC2F365A01}"/>
                </a:ext>
              </a:extLst>
            </p:cNvPr>
            <p:cNvCxnSpPr/>
            <p:nvPr/>
          </p:nvCxnSpPr>
          <p:spPr>
            <a:xfrm>
              <a:off x="-296854" y="4241517"/>
              <a:ext cx="0" cy="4996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46">
              <a:extLst>
                <a:ext uri="{FF2B5EF4-FFF2-40B4-BE49-F238E27FC236}">
                  <a16:creationId xmlns:a16="http://schemas.microsoft.com/office/drawing/2014/main" id="{2FC6149C-F5B5-DB49-BF07-EFF38BCC5F8F}"/>
                </a:ext>
              </a:extLst>
            </p:cNvPr>
            <p:cNvCxnSpPr/>
            <p:nvPr/>
          </p:nvCxnSpPr>
          <p:spPr>
            <a:xfrm flipV="1">
              <a:off x="-296854" y="4741127"/>
              <a:ext cx="1286987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テキスト ボックス 47">
              <a:extLst>
                <a:ext uri="{FF2B5EF4-FFF2-40B4-BE49-F238E27FC236}">
                  <a16:creationId xmlns:a16="http://schemas.microsoft.com/office/drawing/2014/main" id="{836098A1-A462-3D41-8B9D-EBA61D5B225D}"/>
                </a:ext>
              </a:extLst>
            </p:cNvPr>
            <p:cNvSpPr txBox="1"/>
            <p:nvPr/>
          </p:nvSpPr>
          <p:spPr>
            <a:xfrm>
              <a:off x="-746544" y="4104164"/>
              <a:ext cx="548891" cy="1025515"/>
            </a:xfrm>
            <a:prstGeom prst="rect">
              <a:avLst/>
            </a:prstGeom>
            <a:noFill/>
          </p:spPr>
          <p:txBody>
            <a:bodyPr vert="vert270" wrap="square" bIns="46800" rtlCol="0">
              <a:spAutoFit/>
            </a:bodyPr>
            <a:lstStyle/>
            <a:p>
              <a:r>
                <a:rPr lang="ja-JP" altLang="en-US">
                  <a:latin typeface="Meiryo" charset="-128"/>
                  <a:ea typeface="Meiryo" charset="-128"/>
                  <a:cs typeface="Meiryo" charset="-128"/>
                </a:rPr>
                <a:t>リソース</a:t>
              </a:r>
              <a:endParaRPr lang="ja-JP" altLang="en-US" dirty="0"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8" name="テキスト ボックス 48">
              <a:extLst>
                <a:ext uri="{FF2B5EF4-FFF2-40B4-BE49-F238E27FC236}">
                  <a16:creationId xmlns:a16="http://schemas.microsoft.com/office/drawing/2014/main" id="{4AF8CCDF-9D73-304B-A961-659726144080}"/>
                </a:ext>
              </a:extLst>
            </p:cNvPr>
            <p:cNvSpPr txBox="1"/>
            <p:nvPr/>
          </p:nvSpPr>
          <p:spPr>
            <a:xfrm>
              <a:off x="276345" y="4741127"/>
              <a:ext cx="1064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Meiryo" charset="-128"/>
                  <a:ea typeface="Meiryo" charset="-128"/>
                  <a:cs typeface="Meiryo" charset="-128"/>
                </a:rPr>
                <a:t>時間</a:t>
              </a:r>
            </a:p>
          </p:txBody>
        </p:sp>
        <p:cxnSp>
          <p:nvCxnSpPr>
            <p:cNvPr id="19" name="直線コネクタ 49">
              <a:extLst>
                <a:ext uri="{FF2B5EF4-FFF2-40B4-BE49-F238E27FC236}">
                  <a16:creationId xmlns:a16="http://schemas.microsoft.com/office/drawing/2014/main" id="{D9E75BC2-C7DC-4B4D-A946-FB1BE92A45B8}"/>
                </a:ext>
              </a:extLst>
            </p:cNvPr>
            <p:cNvCxnSpPr/>
            <p:nvPr/>
          </p:nvCxnSpPr>
          <p:spPr>
            <a:xfrm flipV="1">
              <a:off x="-296854" y="4491322"/>
              <a:ext cx="304161" cy="2498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50">
              <a:extLst>
                <a:ext uri="{FF2B5EF4-FFF2-40B4-BE49-F238E27FC236}">
                  <a16:creationId xmlns:a16="http://schemas.microsoft.com/office/drawing/2014/main" id="{85E5732C-2B1B-CF43-A3EE-DE8892F9E2C1}"/>
                </a:ext>
              </a:extLst>
            </p:cNvPr>
            <p:cNvCxnSpPr/>
            <p:nvPr/>
          </p:nvCxnSpPr>
          <p:spPr>
            <a:xfrm>
              <a:off x="8200" y="4491322"/>
              <a:ext cx="190036" cy="1386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51">
              <a:extLst>
                <a:ext uri="{FF2B5EF4-FFF2-40B4-BE49-F238E27FC236}">
                  <a16:creationId xmlns:a16="http://schemas.microsoft.com/office/drawing/2014/main" id="{0EA1C22B-E67D-1A49-97DA-52E080DCF47C}"/>
                </a:ext>
              </a:extLst>
            </p:cNvPr>
            <p:cNvCxnSpPr/>
            <p:nvPr/>
          </p:nvCxnSpPr>
          <p:spPr>
            <a:xfrm flipV="1">
              <a:off x="194461" y="4484577"/>
              <a:ext cx="182636" cy="1454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52">
              <a:extLst>
                <a:ext uri="{FF2B5EF4-FFF2-40B4-BE49-F238E27FC236}">
                  <a16:creationId xmlns:a16="http://schemas.microsoft.com/office/drawing/2014/main" id="{5D23E397-F0B4-CC4B-BEFB-CD2608A2E50F}"/>
                </a:ext>
              </a:extLst>
            </p:cNvPr>
            <p:cNvCxnSpPr/>
            <p:nvPr/>
          </p:nvCxnSpPr>
          <p:spPr>
            <a:xfrm>
              <a:off x="375150" y="4484577"/>
              <a:ext cx="304300" cy="727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コネクタ 53">
              <a:extLst>
                <a:ext uri="{FF2B5EF4-FFF2-40B4-BE49-F238E27FC236}">
                  <a16:creationId xmlns:a16="http://schemas.microsoft.com/office/drawing/2014/main" id="{A35B9201-DE6A-2340-BBB5-C110EB8C2F58}"/>
                </a:ext>
              </a:extLst>
            </p:cNvPr>
            <p:cNvCxnSpPr/>
            <p:nvPr/>
          </p:nvCxnSpPr>
          <p:spPr>
            <a:xfrm flipV="1">
              <a:off x="679450" y="4335046"/>
              <a:ext cx="193675" cy="2222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" name="カギ線コネクタ 28">
            <a:extLst>
              <a:ext uri="{FF2B5EF4-FFF2-40B4-BE49-F238E27FC236}">
                <a16:creationId xmlns:a16="http://schemas.microsoft.com/office/drawing/2014/main" id="{F26C50E0-EF22-C74C-AB38-405148302A04}"/>
              </a:ext>
            </a:extLst>
          </p:cNvPr>
          <p:cNvCxnSpPr>
            <a:cxnSpLocks/>
            <a:endCxn id="14" idx="1"/>
          </p:cNvCxnSpPr>
          <p:nvPr/>
        </p:nvCxnSpPr>
        <p:spPr>
          <a:xfrm rot="5400000" flipH="1" flipV="1">
            <a:off x="871317" y="4990746"/>
            <a:ext cx="861881" cy="574152"/>
          </a:xfrm>
          <a:prstGeom prst="bentConnector2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正方形/長方形 31">
            <a:extLst>
              <a:ext uri="{FF2B5EF4-FFF2-40B4-BE49-F238E27FC236}">
                <a16:creationId xmlns:a16="http://schemas.microsoft.com/office/drawing/2014/main" id="{1858D973-0B89-E94E-BD5D-16D8243E9BFC}"/>
              </a:ext>
            </a:extLst>
          </p:cNvPr>
          <p:cNvSpPr/>
          <p:nvPr/>
        </p:nvSpPr>
        <p:spPr>
          <a:xfrm>
            <a:off x="481902" y="5729117"/>
            <a:ext cx="2214862" cy="770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latin typeface="Meiryo UI" panose="020B0604030504040204" pitchFamily="34" charset="-128"/>
                <a:ea typeface="Meiryo UI" panose="020B0604030504040204" pitchFamily="34" charset="-128"/>
              </a:rPr>
              <a:t>オートスケーラ</a:t>
            </a:r>
          </a:p>
        </p:txBody>
      </p:sp>
      <p:sp>
        <p:nvSpPr>
          <p:cNvPr id="26" name="テキスト ボックス 34">
            <a:extLst>
              <a:ext uri="{FF2B5EF4-FFF2-40B4-BE49-F238E27FC236}">
                <a16:creationId xmlns:a16="http://schemas.microsoft.com/office/drawing/2014/main" id="{EA18BAC2-DF21-C243-8618-BD3E92E7E032}"/>
              </a:ext>
            </a:extLst>
          </p:cNvPr>
          <p:cNvSpPr txBox="1"/>
          <p:nvPr/>
        </p:nvSpPr>
        <p:spPr>
          <a:xfrm>
            <a:off x="227470" y="4087723"/>
            <a:ext cx="1361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34" charset="-128"/>
                <a:ea typeface="Meiryo UI" panose="020B0604030504040204" pitchFamily="34" charset="-128"/>
              </a:rPr>
              <a:t>VM</a:t>
            </a:r>
            <a:r>
              <a:rPr kumimoji="1"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イントロ</a:t>
            </a:r>
            <a:endParaRPr kumimoji="1"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スペクション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4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コンテナ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OS</a:t>
            </a:r>
            <a:r>
              <a:rPr lang="ja-JP" altLang="en-US"/>
              <a:t>が提供する軽量な仮想実行環境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は</a:t>
            </a:r>
            <a:r>
              <a:rPr lang="en-US" altLang="ja-JP" dirty="0"/>
              <a:t>OS</a:t>
            </a:r>
            <a:r>
              <a:rPr lang="ja-JP" altLang="en-US"/>
              <a:t>を含めた計算機全体を仮想化</a:t>
            </a:r>
          </a:p>
          <a:p>
            <a:pPr lvl="1"/>
            <a:r>
              <a:rPr lang="ja-JP" altLang="en-US"/>
              <a:t>コンテナは</a:t>
            </a:r>
            <a:r>
              <a:rPr lang="en-US" altLang="ja-JP" dirty="0"/>
              <a:t>OS</a:t>
            </a:r>
            <a:r>
              <a:rPr lang="ja-JP" altLang="en-US"/>
              <a:t>のプロセスとリソースをまとめたもの</a:t>
            </a:r>
          </a:p>
          <a:p>
            <a:pPr lvl="2"/>
            <a:r>
              <a:rPr lang="en-US" altLang="ja-JP" dirty="0"/>
              <a:t>CPU</a:t>
            </a:r>
            <a:r>
              <a:rPr lang="ja-JP" altLang="en-US"/>
              <a:t>、メモリ、ディスク、ネットワーク</a:t>
            </a:r>
          </a:p>
          <a:p>
            <a:r>
              <a:rPr lang="en-US" altLang="ja-JP" dirty="0"/>
              <a:t>Ciel</a:t>
            </a:r>
            <a:r>
              <a:rPr lang="ja-JP" altLang="en-US"/>
              <a:t>ではサービスとコンテナを一対一に対応</a:t>
            </a:r>
            <a:endParaRPr lang="en-US" altLang="ja-JP" dirty="0"/>
          </a:p>
          <a:p>
            <a:pPr lvl="1"/>
            <a:r>
              <a:rPr lang="ja-JP" altLang="en-US"/>
              <a:t>コンテナのリソース使用量は</a:t>
            </a:r>
            <a:r>
              <a:rPr lang="en-US" altLang="ja-JP" dirty="0"/>
              <a:t>OS</a:t>
            </a:r>
            <a:r>
              <a:rPr lang="ja-JP" altLang="en-US"/>
              <a:t>が管理</a:t>
            </a:r>
          </a:p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7</a:t>
            </a:fld>
            <a:endParaRPr lang="ja-JP" altLang="en-US"/>
          </a:p>
        </p:txBody>
      </p:sp>
      <p:sp>
        <p:nvSpPr>
          <p:cNvPr id="5" name="角丸四角形 5"/>
          <p:cNvSpPr/>
          <p:nvPr/>
        </p:nvSpPr>
        <p:spPr>
          <a:xfrm>
            <a:off x="5076448" y="4324253"/>
            <a:ext cx="1815833" cy="11347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4"/>
          <p:cNvSpPr/>
          <p:nvPr/>
        </p:nvSpPr>
        <p:spPr>
          <a:xfrm>
            <a:off x="2232101" y="4324253"/>
            <a:ext cx="2640632" cy="11347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9"/>
          <p:cNvSpPr/>
          <p:nvPr/>
        </p:nvSpPr>
        <p:spPr>
          <a:xfrm>
            <a:off x="2150949" y="6001541"/>
            <a:ext cx="4838561" cy="3508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Linux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角丸四角形 11"/>
          <p:cNvSpPr/>
          <p:nvPr/>
        </p:nvSpPr>
        <p:spPr>
          <a:xfrm>
            <a:off x="2150949" y="5604669"/>
            <a:ext cx="4838562" cy="350843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Docker Engine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額縁 12"/>
          <p:cNvSpPr/>
          <p:nvPr/>
        </p:nvSpPr>
        <p:spPr>
          <a:xfrm>
            <a:off x="3176369" y="4573231"/>
            <a:ext cx="717187" cy="854192"/>
          </a:xfrm>
          <a:prstGeom prst="bevel">
            <a:avLst>
              <a:gd name="adj" fmla="val 6450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プロセス</a:t>
            </a:r>
            <a:endParaRPr kumimoji="1" lang="ja-JP" altLang="en-US" sz="160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" name="額縁 13"/>
          <p:cNvSpPr/>
          <p:nvPr/>
        </p:nvSpPr>
        <p:spPr>
          <a:xfrm>
            <a:off x="5241074" y="4567890"/>
            <a:ext cx="718764" cy="854191"/>
          </a:xfrm>
          <a:prstGeom prst="bevel">
            <a:avLst>
              <a:gd name="adj" fmla="val 6450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プロセス</a:t>
            </a:r>
            <a:endParaRPr kumimoji="1" lang="ja-JP" altLang="en-US" sz="160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" name="正方形/長方形 15"/>
          <p:cNvSpPr/>
          <p:nvPr/>
        </p:nvSpPr>
        <p:spPr>
          <a:xfrm>
            <a:off x="2157880" y="4235525"/>
            <a:ext cx="2789074" cy="1323116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6"/>
          <p:cNvSpPr/>
          <p:nvPr/>
        </p:nvSpPr>
        <p:spPr>
          <a:xfrm>
            <a:off x="5021175" y="4235525"/>
            <a:ext cx="1968335" cy="1323115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額縁 12"/>
          <p:cNvSpPr/>
          <p:nvPr/>
        </p:nvSpPr>
        <p:spPr>
          <a:xfrm>
            <a:off x="2373278" y="4567890"/>
            <a:ext cx="717187" cy="854192"/>
          </a:xfrm>
          <a:prstGeom prst="bevel">
            <a:avLst>
              <a:gd name="adj" fmla="val 6450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プロセス</a:t>
            </a:r>
            <a:endParaRPr kumimoji="1" lang="ja-JP" altLang="en-US" sz="160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781" y="4235525"/>
            <a:ext cx="1265090" cy="398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charset="-128"/>
                <a:ea typeface="Meiryo" charset="-128"/>
                <a:cs typeface="Meiryo" charset="-128"/>
              </a:rPr>
              <a:t>コンテナ</a:t>
            </a:r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A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3731" y="4235525"/>
            <a:ext cx="1263487" cy="398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charset="-128"/>
                <a:ea typeface="Meiryo" charset="-128"/>
                <a:cs typeface="Meiryo" charset="-128"/>
              </a:rPr>
              <a:t>コンテナ</a:t>
            </a:r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B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テキスト ボックス 14">
            <a:extLst>
              <a:ext uri="{FF2B5EF4-FFF2-40B4-BE49-F238E27FC236}">
                <a16:creationId xmlns:a16="http://schemas.microsoft.com/office/drawing/2014/main" id="{65C28801-C9AF-9441-AB1B-BD2B9BD4B670}"/>
              </a:ext>
            </a:extLst>
          </p:cNvPr>
          <p:cNvSpPr txBox="1"/>
          <p:nvPr/>
        </p:nvSpPr>
        <p:spPr>
          <a:xfrm>
            <a:off x="2287374" y="4278224"/>
            <a:ext cx="111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サービス</a:t>
            </a:r>
          </a:p>
        </p:txBody>
      </p:sp>
      <p:sp>
        <p:nvSpPr>
          <p:cNvPr id="17" name="額縁 19">
            <a:extLst>
              <a:ext uri="{FF2B5EF4-FFF2-40B4-BE49-F238E27FC236}">
                <a16:creationId xmlns:a16="http://schemas.microsoft.com/office/drawing/2014/main" id="{8D5DA2C8-5B09-824C-81F4-812264C2EE2D}"/>
              </a:ext>
            </a:extLst>
          </p:cNvPr>
          <p:cNvSpPr/>
          <p:nvPr/>
        </p:nvSpPr>
        <p:spPr>
          <a:xfrm>
            <a:off x="3977639" y="4567890"/>
            <a:ext cx="717187" cy="854192"/>
          </a:xfrm>
          <a:prstGeom prst="bevel">
            <a:avLst>
              <a:gd name="adj" fmla="val 6450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プロセス</a:t>
            </a:r>
            <a:endParaRPr kumimoji="1" lang="ja-JP" altLang="en-US" sz="160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8" name="額縁 22">
            <a:extLst>
              <a:ext uri="{FF2B5EF4-FFF2-40B4-BE49-F238E27FC236}">
                <a16:creationId xmlns:a16="http://schemas.microsoft.com/office/drawing/2014/main" id="{BD7F1391-B039-C94A-A6A1-B9929FC39082}"/>
              </a:ext>
            </a:extLst>
          </p:cNvPr>
          <p:cNvSpPr/>
          <p:nvPr/>
        </p:nvSpPr>
        <p:spPr>
          <a:xfrm>
            <a:off x="6030333" y="4567890"/>
            <a:ext cx="718764" cy="854191"/>
          </a:xfrm>
          <a:prstGeom prst="bevel">
            <a:avLst>
              <a:gd name="adj" fmla="val 6450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プロセス</a:t>
            </a:r>
            <a:endParaRPr kumimoji="1" lang="ja-JP" altLang="en-US" sz="160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9" name="テキスト ボックス 23">
            <a:extLst>
              <a:ext uri="{FF2B5EF4-FFF2-40B4-BE49-F238E27FC236}">
                <a16:creationId xmlns:a16="http://schemas.microsoft.com/office/drawing/2014/main" id="{13624238-5BBE-2841-B7E4-850176D5FCF3}"/>
              </a:ext>
            </a:extLst>
          </p:cNvPr>
          <p:cNvSpPr txBox="1"/>
          <p:nvPr/>
        </p:nvSpPr>
        <p:spPr>
          <a:xfrm>
            <a:off x="5128721" y="4278224"/>
            <a:ext cx="111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サービス</a:t>
            </a:r>
          </a:p>
        </p:txBody>
      </p:sp>
    </p:spTree>
    <p:extLst>
      <p:ext uri="{BB962C8B-B14F-4D97-AF65-F5344CB8AC3E}">
        <p14:creationId xmlns:p14="http://schemas.microsoft.com/office/powerpoint/2010/main" val="196591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/>
              <a:t>イントロスペクション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6887"/>
            <a:ext cx="7886700" cy="4810076"/>
          </a:xfrm>
        </p:spPr>
        <p:txBody>
          <a:bodyPr/>
          <a:lstStyle/>
          <a:p>
            <a:r>
              <a:rPr lang="en-US" altLang="ja-JP" dirty="0"/>
              <a:t>VM</a:t>
            </a:r>
            <a:r>
              <a:rPr lang="ja-JP" altLang="en-US"/>
              <a:t>のメモリを解析することで</a:t>
            </a:r>
            <a:r>
              <a:rPr lang="en-US" altLang="ja-JP" dirty="0"/>
              <a:t>VM</a:t>
            </a:r>
            <a:r>
              <a:rPr lang="ja-JP" altLang="en-US"/>
              <a:t>の外から</a:t>
            </a:r>
            <a:r>
              <a:rPr lang="en-US" altLang="ja-JP" dirty="0"/>
              <a:t>VM</a:t>
            </a:r>
            <a:r>
              <a:rPr lang="ja-JP" altLang="en-US"/>
              <a:t>内の情報を取得</a:t>
            </a:r>
            <a:endParaRPr lang="en-US" altLang="ja-JP" dirty="0"/>
          </a:p>
          <a:p>
            <a:pPr lvl="1"/>
            <a:r>
              <a:rPr lang="en-US" altLang="ja-JP" dirty="0"/>
              <a:t>OS</a:t>
            </a:r>
            <a:r>
              <a:rPr lang="ja-JP" altLang="en-US"/>
              <a:t>のデータ構造に基づいて</a:t>
            </a:r>
            <a:r>
              <a:rPr lang="en-US" altLang="ja-JP" dirty="0"/>
              <a:t>OS</a:t>
            </a:r>
            <a:r>
              <a:rPr lang="ja-JP" altLang="en-US"/>
              <a:t>データを取得</a:t>
            </a:r>
          </a:p>
          <a:p>
            <a:pPr lvl="2"/>
            <a:r>
              <a:rPr lang="ja-JP" altLang="en-US"/>
              <a:t>例：コンテナの使った</a:t>
            </a:r>
            <a:r>
              <a:rPr lang="en-US" altLang="ja-JP" dirty="0"/>
              <a:t>CPU</a:t>
            </a:r>
            <a:r>
              <a:rPr lang="ja-JP" altLang="en-US"/>
              <a:t>時間、メモリ使用量</a:t>
            </a:r>
            <a:endParaRPr lang="en-US" altLang="ja-JP" dirty="0"/>
          </a:p>
          <a:p>
            <a:r>
              <a:rPr lang="en-US" altLang="ja-JP" dirty="0"/>
              <a:t>OS</a:t>
            </a:r>
            <a:r>
              <a:rPr lang="ja-JP" altLang="en-US"/>
              <a:t>のソースコードを用いて解析</a:t>
            </a:r>
            <a:endParaRPr lang="en-US" altLang="ja-JP" dirty="0"/>
          </a:p>
          <a:p>
            <a:pPr lvl="1"/>
            <a:r>
              <a:rPr lang="en-US" altLang="ja-JP" dirty="0"/>
              <a:t>LLView</a:t>
            </a:r>
            <a:r>
              <a:rPr lang="ja-JP" altLang="en-US"/>
              <a:t>フレームワーク</a:t>
            </a:r>
            <a:r>
              <a:rPr lang="en-US" altLang="ja-JP" dirty="0"/>
              <a:t>[</a:t>
            </a:r>
            <a:r>
              <a:rPr lang="ja-JP" altLang="en-US"/>
              <a:t>植木あ’</a:t>
            </a:r>
            <a:r>
              <a:rPr lang="en-US" altLang="ja-JP" dirty="0"/>
              <a:t>15]</a:t>
            </a:r>
            <a:r>
              <a:rPr lang="ja-JP" altLang="en-US"/>
              <a:t>を利用</a:t>
            </a:r>
            <a:endParaRPr lang="en-US" altLang="ja-JP" dirty="0"/>
          </a:p>
          <a:p>
            <a:pPr lvl="2"/>
            <a:r>
              <a:rPr lang="en-US" altLang="ja-JP" dirty="0"/>
              <a:t>LLVM</a:t>
            </a:r>
            <a:r>
              <a:rPr lang="ja-JP" altLang="en-US"/>
              <a:t>コンパイラでコンパイルし、中間表現を変換</a:t>
            </a:r>
            <a:endParaRPr lang="en-US" altLang="ja-JP" dirty="0"/>
          </a:p>
          <a:p>
            <a:pPr lvl="2"/>
            <a:r>
              <a:rPr lang="ja-JP" altLang="en-US"/>
              <a:t>透過的に</a:t>
            </a:r>
            <a:r>
              <a:rPr lang="en-US" altLang="ja-JP" dirty="0"/>
              <a:t>VM</a:t>
            </a:r>
            <a:r>
              <a:rPr lang="ja-JP" altLang="en-US"/>
              <a:t>のメモリにアクセス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8</a:t>
            </a:fld>
            <a:endParaRPr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9FF7312-C375-D94C-8F9A-2A9672B7A906}"/>
              </a:ext>
            </a:extLst>
          </p:cNvPr>
          <p:cNvGrpSpPr/>
          <p:nvPr/>
        </p:nvGrpSpPr>
        <p:grpSpPr>
          <a:xfrm>
            <a:off x="1389410" y="4741199"/>
            <a:ext cx="6365179" cy="1980277"/>
            <a:chOff x="1389410" y="4758201"/>
            <a:chExt cx="6365179" cy="1980277"/>
          </a:xfrm>
        </p:grpSpPr>
        <p:pic>
          <p:nvPicPr>
            <p:cNvPr id="11" name="図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877" y="5038160"/>
              <a:ext cx="1505712" cy="1400884"/>
            </a:xfrm>
            <a:prstGeom prst="rect">
              <a:avLst/>
            </a:prstGeom>
          </p:spPr>
        </p:pic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A9559BF8-A068-284D-BD02-C8E8E8791C13}"/>
                </a:ext>
              </a:extLst>
            </p:cNvPr>
            <p:cNvGrpSpPr/>
            <p:nvPr/>
          </p:nvGrpSpPr>
          <p:grpSpPr>
            <a:xfrm>
              <a:off x="1389410" y="4758201"/>
              <a:ext cx="3138798" cy="1980277"/>
              <a:chOff x="1389410" y="4758201"/>
              <a:chExt cx="3138798" cy="1980277"/>
            </a:xfrm>
          </p:grpSpPr>
          <p:sp>
            <p:nvSpPr>
              <p:cNvPr id="5" name="角丸四角形 3"/>
              <p:cNvSpPr/>
              <p:nvPr/>
            </p:nvSpPr>
            <p:spPr>
              <a:xfrm>
                <a:off x="1389410" y="4758201"/>
                <a:ext cx="3138798" cy="1960803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テキスト ボックス 7"/>
              <p:cNvSpPr txBox="1"/>
              <p:nvPr/>
            </p:nvSpPr>
            <p:spPr>
              <a:xfrm>
                <a:off x="1662197" y="6188118"/>
                <a:ext cx="7717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Meiryo" charset="-128"/>
                    <a:ea typeface="Meiryo" charset="-128"/>
                    <a:cs typeface="Meiryo" charset="-128"/>
                  </a:rPr>
                  <a:t>VM</a:t>
                </a:r>
                <a:endParaRPr kumimoji="1" lang="ja-JP" altLang="en-US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  <p:sp>
            <p:nvSpPr>
              <p:cNvPr id="7" name="角丸四角形 6"/>
              <p:cNvSpPr/>
              <p:nvPr/>
            </p:nvSpPr>
            <p:spPr>
              <a:xfrm>
                <a:off x="1569176" y="4993341"/>
                <a:ext cx="2789768" cy="105326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テキスト ボックス 8"/>
              <p:cNvSpPr txBox="1"/>
              <p:nvPr/>
            </p:nvSpPr>
            <p:spPr>
              <a:xfrm>
                <a:off x="2702192" y="5012815"/>
                <a:ext cx="5132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Meiryo" charset="-128"/>
                    <a:ea typeface="Meiryo" charset="-128"/>
                    <a:cs typeface="Meiryo" charset="-128"/>
                  </a:rPr>
                  <a:t>OS</a:t>
                </a:r>
                <a:endParaRPr kumimoji="1" lang="ja-JP" altLang="en-US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  <p:sp>
            <p:nvSpPr>
              <p:cNvPr id="9" name="角丸四角形 9"/>
              <p:cNvSpPr/>
              <p:nvPr/>
            </p:nvSpPr>
            <p:spPr>
              <a:xfrm>
                <a:off x="1643364" y="5517083"/>
                <a:ext cx="1291854" cy="35204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>
                    <a:solidFill>
                      <a:schemeClr val="tx1"/>
                    </a:solidFill>
                    <a:latin typeface="Meiryo" charset="-128"/>
                    <a:ea typeface="Meiryo" charset="-128"/>
                    <a:cs typeface="Meiryo" charset="-128"/>
                  </a:rPr>
                  <a:t>コンテナ</a:t>
                </a:r>
              </a:p>
            </p:txBody>
          </p:sp>
          <p:sp>
            <p:nvSpPr>
              <p:cNvPr id="10" name="角丸四角形 10"/>
              <p:cNvSpPr/>
              <p:nvPr/>
            </p:nvSpPr>
            <p:spPr>
              <a:xfrm>
                <a:off x="3001154" y="5518540"/>
                <a:ext cx="1291854" cy="35204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>
                    <a:solidFill>
                      <a:schemeClr val="tx1"/>
                    </a:solidFill>
                    <a:latin typeface="Meiryo" charset="-128"/>
                    <a:ea typeface="Meiryo" charset="-128"/>
                    <a:cs typeface="Meiryo" charset="-128"/>
                  </a:rPr>
                  <a:t>コンテナ</a:t>
                </a:r>
              </a:p>
            </p:txBody>
          </p:sp>
          <p:pic>
            <p:nvPicPr>
              <p:cNvPr id="13" name="図 2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1175" y="6066078"/>
                <a:ext cx="599957" cy="672400"/>
              </a:xfrm>
              <a:prstGeom prst="rect">
                <a:avLst/>
              </a:prstGeom>
            </p:spPr>
          </p:pic>
        </p:grpSp>
        <p:cxnSp>
          <p:nvCxnSpPr>
            <p:cNvPr id="12" name="直線矢印コネクタ 18"/>
            <p:cNvCxnSpPr>
              <a:cxnSpLocks/>
              <a:stCxn id="11" idx="1"/>
              <a:endCxn id="13" idx="3"/>
            </p:cNvCxnSpPr>
            <p:nvPr/>
          </p:nvCxnSpPr>
          <p:spPr>
            <a:xfrm flipH="1">
              <a:off x="3301132" y="5738602"/>
              <a:ext cx="2947745" cy="66367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834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1BD209A5-BD60-ED45-BF21-72C34F005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780" y="4664040"/>
            <a:ext cx="3015070" cy="1888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サービスの負荷の監視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まず</a:t>
            </a:r>
            <a:r>
              <a:rPr lang="en-US" altLang="ja-JP" dirty="0"/>
              <a:t>VM</a:t>
            </a:r>
            <a:r>
              <a:rPr lang="ja-JP" altLang="en-US"/>
              <a:t>全体の負荷上昇を検知</a:t>
            </a:r>
            <a:endParaRPr lang="en-US" altLang="ja-JP" strike="sngStrike" dirty="0"/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イントロスペクションはオーバヘッドが大きい</a:t>
            </a:r>
            <a:endParaRPr lang="en-US" altLang="ja-JP" dirty="0"/>
          </a:p>
          <a:p>
            <a:pPr lvl="1"/>
            <a:r>
              <a:rPr lang="ja-JP" altLang="en-US"/>
              <a:t>各コンテナの負荷があまり高くない場合でも</a:t>
            </a:r>
            <a:r>
              <a:rPr lang="en-US" altLang="ja-JP" dirty="0"/>
              <a:t>VM</a:t>
            </a:r>
            <a:r>
              <a:rPr lang="ja-JP" altLang="en-US"/>
              <a:t>の負荷は高い場合がある</a:t>
            </a:r>
            <a:endParaRPr lang="en-US" altLang="ja-JP" dirty="0"/>
          </a:p>
          <a:p>
            <a:r>
              <a:rPr lang="ja-JP" altLang="en-US"/>
              <a:t>次に負荷の原因となっているコンテナを特定</a:t>
            </a:r>
            <a:endParaRPr lang="en-US" altLang="ja-JP" dirty="0"/>
          </a:p>
          <a:p>
            <a:pPr lvl="1"/>
            <a:r>
              <a:rPr lang="ja-JP" altLang="en-US"/>
              <a:t>どのコンテナも負荷が高くない場合はスケールアウトが効果的なコンテナを選択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3D9-0521-4A47-9D12-DE3BEAC0D8F1}" type="slidenum">
              <a:rPr lang="ja-JP" altLang="en-US"/>
              <a:pPr/>
              <a:t>9</a:t>
            </a:fld>
            <a:endParaRPr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55056D0-4B8E-E04C-9C7D-CDEF5BFA1964}"/>
              </a:ext>
            </a:extLst>
          </p:cNvPr>
          <p:cNvGrpSpPr/>
          <p:nvPr/>
        </p:nvGrpSpPr>
        <p:grpSpPr>
          <a:xfrm>
            <a:off x="170885" y="4736621"/>
            <a:ext cx="3196214" cy="1440528"/>
            <a:chOff x="841202" y="4626207"/>
            <a:chExt cx="3197067" cy="1439484"/>
          </a:xfrm>
        </p:grpSpPr>
        <p:sp>
          <p:nvSpPr>
            <p:cNvPr id="19" name="角丸四角形 35">
              <a:extLst>
                <a:ext uri="{FF2B5EF4-FFF2-40B4-BE49-F238E27FC236}">
                  <a16:creationId xmlns:a16="http://schemas.microsoft.com/office/drawing/2014/main" id="{263034A5-859C-F347-AC28-91FB92897DDD}"/>
                </a:ext>
              </a:extLst>
            </p:cNvPr>
            <p:cNvSpPr/>
            <p:nvPr/>
          </p:nvSpPr>
          <p:spPr>
            <a:xfrm>
              <a:off x="841202" y="4626207"/>
              <a:ext cx="3197067" cy="14394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1" name="テキスト ボックス 37">
              <a:extLst>
                <a:ext uri="{FF2B5EF4-FFF2-40B4-BE49-F238E27FC236}">
                  <a16:creationId xmlns:a16="http://schemas.microsoft.com/office/drawing/2014/main" id="{4A594594-DD72-DC41-BA78-17D13E9F57D2}"/>
                </a:ext>
              </a:extLst>
            </p:cNvPr>
            <p:cNvSpPr txBox="1"/>
            <p:nvPr/>
          </p:nvSpPr>
          <p:spPr>
            <a:xfrm>
              <a:off x="1030190" y="4626207"/>
              <a:ext cx="1005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Meiryo" charset="-128"/>
                  <a:ea typeface="Meiryo" charset="-128"/>
                  <a:cs typeface="Meiryo" charset="-128"/>
                </a:rPr>
                <a:t>VM</a:t>
              </a:r>
              <a:endParaRPr lang="ja-JP" altLang="en-US" sz="2000"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22" name="正方形/長方形 38">
              <a:extLst>
                <a:ext uri="{FF2B5EF4-FFF2-40B4-BE49-F238E27FC236}">
                  <a16:creationId xmlns:a16="http://schemas.microsoft.com/office/drawing/2014/main" id="{3774C08F-2E9E-2245-9CC8-C090C798FC24}"/>
                </a:ext>
              </a:extLst>
            </p:cNvPr>
            <p:cNvSpPr/>
            <p:nvPr/>
          </p:nvSpPr>
          <p:spPr>
            <a:xfrm>
              <a:off x="1051451" y="5520853"/>
              <a:ext cx="1337886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B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23" name="正方形/長方形 40">
              <a:extLst>
                <a:ext uri="{FF2B5EF4-FFF2-40B4-BE49-F238E27FC236}">
                  <a16:creationId xmlns:a16="http://schemas.microsoft.com/office/drawing/2014/main" id="{5B93649A-CD8D-E847-AB6D-6B04BB14C5E6}"/>
                </a:ext>
              </a:extLst>
            </p:cNvPr>
            <p:cNvSpPr/>
            <p:nvPr/>
          </p:nvSpPr>
          <p:spPr>
            <a:xfrm>
              <a:off x="2490131" y="5520853"/>
              <a:ext cx="1337886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C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24" name="正方形/長方形 47">
              <a:extLst>
                <a:ext uri="{FF2B5EF4-FFF2-40B4-BE49-F238E27FC236}">
                  <a16:creationId xmlns:a16="http://schemas.microsoft.com/office/drawing/2014/main" id="{EC6DA9E8-BFE9-5A43-A5BC-854D48A1EEB8}"/>
                </a:ext>
              </a:extLst>
            </p:cNvPr>
            <p:cNvSpPr/>
            <p:nvPr/>
          </p:nvSpPr>
          <p:spPr>
            <a:xfrm>
              <a:off x="1051452" y="4961452"/>
              <a:ext cx="2776565" cy="437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コンテナ</a:t>
              </a:r>
              <a:r>
                <a:rPr lang="en-US" altLang="ja-JP" dirty="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rPr>
                <a:t> A</a:t>
              </a:r>
              <a:endParaRPr lang="ja-JP" altLang="en-US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312536" y="4664040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charset="-128"/>
                <a:ea typeface="Meiryo" charset="-128"/>
                <a:cs typeface="Meiryo" charset="-128"/>
              </a:rPr>
              <a:t>コンテナ</a:t>
            </a:r>
            <a:r>
              <a:rPr kumimoji="1" lang="en-US" altLang="ja-JP">
                <a:latin typeface="Meiryo" charset="-128"/>
                <a:ea typeface="Meiryo" charset="-128"/>
                <a:cs typeface="Meiryo" charset="-128"/>
              </a:rPr>
              <a:t>A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3797" y="6257586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charset="-128"/>
                <a:ea typeface="Meiryo" charset="-128"/>
                <a:cs typeface="Meiryo" charset="-128"/>
              </a:rPr>
              <a:t>コンテナ</a:t>
            </a:r>
            <a:r>
              <a:rPr kumimoji="1" lang="en-US" altLang="ja-JP">
                <a:latin typeface="Meiryo" charset="-128"/>
                <a:ea typeface="Meiryo" charset="-128"/>
                <a:cs typeface="Meiryo" charset="-128"/>
              </a:rPr>
              <a:t>B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8242" y="5856223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charset="-128"/>
                <a:ea typeface="Meiryo" charset="-128"/>
                <a:cs typeface="Meiryo" charset="-128"/>
              </a:rPr>
              <a:t>コンテナ</a:t>
            </a:r>
            <a:r>
              <a:rPr kumimoji="1" lang="en-US" altLang="ja-JP">
                <a:latin typeface="Meiryo" charset="-128"/>
                <a:ea typeface="Meiryo" charset="-128"/>
                <a:cs typeface="Meiryo" charset="-128"/>
              </a:rPr>
              <a:t>C</a:t>
            </a:r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17" name="直線矢印コネクタ 18">
            <a:extLst>
              <a:ext uri="{FF2B5EF4-FFF2-40B4-BE49-F238E27FC236}">
                <a16:creationId xmlns:a16="http://schemas.microsoft.com/office/drawing/2014/main" id="{AC380DEB-A20A-AF45-BDF8-198FF78E7895}"/>
              </a:ext>
            </a:extLst>
          </p:cNvPr>
          <p:cNvCxnSpPr>
            <a:cxnSpLocks/>
            <a:stCxn id="26" idx="2"/>
            <a:endCxn id="19" idx="3"/>
          </p:cNvCxnSpPr>
          <p:nvPr/>
        </p:nvCxnSpPr>
        <p:spPr>
          <a:xfrm flipH="1">
            <a:off x="3367099" y="5029468"/>
            <a:ext cx="1325649" cy="4274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正方形/長方形 30">
            <a:extLst>
              <a:ext uri="{FF2B5EF4-FFF2-40B4-BE49-F238E27FC236}">
                <a16:creationId xmlns:a16="http://schemas.microsoft.com/office/drawing/2014/main" id="{2364A239-00E7-0849-A150-C5A322F24C0D}"/>
              </a:ext>
            </a:extLst>
          </p:cNvPr>
          <p:cNvSpPr/>
          <p:nvPr/>
        </p:nvSpPr>
        <p:spPr>
          <a:xfrm>
            <a:off x="3444271" y="4664040"/>
            <a:ext cx="2496953" cy="365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オートスケーラ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631B36E-DDBA-8F45-B024-727B2E1AABCB}"/>
              </a:ext>
            </a:extLst>
          </p:cNvPr>
          <p:cNvSpPr txBox="1"/>
          <p:nvPr/>
        </p:nvSpPr>
        <p:spPr>
          <a:xfrm>
            <a:off x="3940747" y="5210230"/>
            <a:ext cx="77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監視</a:t>
            </a:r>
          </a:p>
        </p:txBody>
      </p:sp>
    </p:spTree>
    <p:extLst>
      <p:ext uri="{BB962C8B-B14F-4D97-AF65-F5344CB8AC3E}">
        <p14:creationId xmlns:p14="http://schemas.microsoft.com/office/powerpoint/2010/main" val="1629257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6593</TotalTime>
  <Words>2064</Words>
  <Application>Microsoft Macintosh PowerPoint</Application>
  <PresentationFormat>画面に合わせる (4:3)</PresentationFormat>
  <Paragraphs>447</Paragraphs>
  <Slides>31</Slides>
  <Notes>11</Notes>
  <HiddenSlides>14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9" baseType="lpstr">
      <vt:lpstr>Meiryo UI</vt:lpstr>
      <vt:lpstr>Meiryo</vt:lpstr>
      <vt:lpstr>Yu Gothic</vt:lpstr>
      <vt:lpstr>Yu Gothic Light</vt:lpstr>
      <vt:lpstr>Arial</vt:lpstr>
      <vt:lpstr>Zapfino</vt:lpstr>
      <vt:lpstr>Office Theme</vt:lpstr>
      <vt:lpstr>Visio</vt:lpstr>
      <vt:lpstr>VM内コンテナを用いた きめ細かいオートスケール機構</vt:lpstr>
      <vt:lpstr>IaaS型クラウド</vt:lpstr>
      <vt:lpstr>オートスケールによる負荷対策</vt:lpstr>
      <vt:lpstr>従来のオートスケールの問題点</vt:lpstr>
      <vt:lpstr>サービスごとの負荷検知の難しさ</vt:lpstr>
      <vt:lpstr>提案：Ciel</vt:lpstr>
      <vt:lpstr>コンテナ</vt:lpstr>
      <vt:lpstr>VMイントロスペクション</vt:lpstr>
      <vt:lpstr>サービスの負荷の監視</vt:lpstr>
      <vt:lpstr>Cielにおけるオートスケール</vt:lpstr>
      <vt:lpstr>スケールアウト用のVM作成</vt:lpstr>
      <vt:lpstr>実験</vt:lpstr>
      <vt:lpstr>オートスケールにかかる時間</vt:lpstr>
      <vt:lpstr>VM起動時のリソース使用量</vt:lpstr>
      <vt:lpstr>Apacheのリソース使用量の変化</vt:lpstr>
      <vt:lpstr>関連研究</vt:lpstr>
      <vt:lpstr>まとめ</vt:lpstr>
      <vt:lpstr>今後の課題</vt:lpstr>
      <vt:lpstr>コンテナのリソース監視機構</vt:lpstr>
      <vt:lpstr>VM内コンテナの性能</vt:lpstr>
      <vt:lpstr>クラウドにおける負荷対策</vt:lpstr>
      <vt:lpstr>Cielを用いるメリット</vt:lpstr>
      <vt:lpstr>実装</vt:lpstr>
      <vt:lpstr>リソース監視機能の開発</vt:lpstr>
      <vt:lpstr>コンテナクラウドとの比較</vt:lpstr>
      <vt:lpstr>スケールアウト後のリソース使用量</vt:lpstr>
      <vt:lpstr>VM内コンテナのリソース使用量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Kenichi Kourai</dc:creator>
  <cp:lastModifiedBy>植木康平</cp:lastModifiedBy>
  <cp:revision>100</cp:revision>
  <dcterms:created xsi:type="dcterms:W3CDTF">2018-08-22T02:40:13Z</dcterms:created>
  <dcterms:modified xsi:type="dcterms:W3CDTF">2019-02-13T02:27:55Z</dcterms:modified>
</cp:coreProperties>
</file>