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31"/>
  </p:notesMasterIdLst>
  <p:handoutMasterIdLst>
    <p:handoutMasterId r:id="rId32"/>
  </p:handoutMasterIdLst>
  <p:sldIdLst>
    <p:sldId id="256" r:id="rId2"/>
    <p:sldId id="344" r:id="rId3"/>
    <p:sldId id="369" r:id="rId4"/>
    <p:sldId id="370" r:id="rId5"/>
    <p:sldId id="304" r:id="rId6"/>
    <p:sldId id="351" r:id="rId7"/>
    <p:sldId id="336" r:id="rId8"/>
    <p:sldId id="338" r:id="rId9"/>
    <p:sldId id="362" r:id="rId10"/>
    <p:sldId id="371" r:id="rId11"/>
    <p:sldId id="345" r:id="rId12"/>
    <p:sldId id="327" r:id="rId13"/>
    <p:sldId id="376" r:id="rId14"/>
    <p:sldId id="379" r:id="rId15"/>
    <p:sldId id="372" r:id="rId16"/>
    <p:sldId id="330" r:id="rId17"/>
    <p:sldId id="294" r:id="rId18"/>
    <p:sldId id="280" r:id="rId19"/>
    <p:sldId id="378" r:id="rId20"/>
    <p:sldId id="375" r:id="rId21"/>
    <p:sldId id="377" r:id="rId22"/>
    <p:sldId id="367" r:id="rId23"/>
    <p:sldId id="361" r:id="rId24"/>
    <p:sldId id="355" r:id="rId25"/>
    <p:sldId id="363" r:id="rId26"/>
    <p:sldId id="365" r:id="rId27"/>
    <p:sldId id="366" r:id="rId28"/>
    <p:sldId id="333" r:id="rId29"/>
    <p:sldId id="364" r:id="rId30"/>
  </p:sldIdLst>
  <p:sldSz cx="9144000" cy="6858000" type="screen4x3"/>
  <p:notesSz cx="6858000" cy="9144000"/>
  <p:defaultTextStyle>
    <a:defPPr marL="0" marR="0" indent="0" algn="l" defTabSz="673547"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defRPr>
    </a:defPPr>
    <a:lvl1pPr marL="0" marR="0" indent="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16838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33677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50516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67354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84193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010321"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17870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34709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6B5"/>
    <a:srgbClr val="59D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60" autoAdjust="0"/>
    <p:restoredTop sz="89606" autoAdjust="0"/>
  </p:normalViewPr>
  <p:slideViewPr>
    <p:cSldViewPr snapToGrid="0" snapToObjects="1">
      <p:cViewPr>
        <p:scale>
          <a:sx n="112" d="100"/>
          <a:sy n="112" d="100"/>
        </p:scale>
        <p:origin x="-80" y="-80"/>
      </p:cViewPr>
      <p:guideLst>
        <p:guide orient="horz" pos="2160"/>
        <p:guide pos="2880"/>
      </p:guideLst>
    </p:cSldViewPr>
  </p:slideViewPr>
  <p:outlineViewPr>
    <p:cViewPr>
      <p:scale>
        <a:sx n="33" d="100"/>
        <a:sy n="33" d="100"/>
      </p:scale>
      <p:origin x="0" y="20880"/>
    </p:cViewPr>
  </p:outlineViewPr>
  <p:notesTextViewPr>
    <p:cViewPr>
      <p:scale>
        <a:sx n="100" d="100"/>
        <a:sy n="100" d="100"/>
      </p:scale>
      <p:origin x="0" y="0"/>
    </p:cViewPr>
  </p:notesTextViewPr>
  <p:sorterViewPr>
    <p:cViewPr>
      <p:scale>
        <a:sx n="140" d="100"/>
        <a:sy n="140" d="100"/>
      </p:scale>
      <p:origin x="0" y="0"/>
    </p:cViewPr>
  </p:sorterViewPr>
  <p:notesViewPr>
    <p:cSldViewPr snapToGrid="0" snapToObjects="1">
      <p:cViewPr varScale="1">
        <p:scale>
          <a:sx n="121" d="100"/>
          <a:sy n="121" d="100"/>
        </p:scale>
        <p:origin x="-490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omoya:Desktop:unoki-master-experimece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omoya:Desktop:unoki-master-experimece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omoya:Desktop:unoki-master-experimece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omoya:Desktop:unoki-master-experimece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5920166229221"/>
          <c:y val="0.0675925925925926"/>
          <c:w val="0.764700568678915"/>
          <c:h val="0.804229002624672"/>
        </c:manualLayout>
      </c:layout>
      <c:barChart>
        <c:barDir val="col"/>
        <c:grouping val="clustered"/>
        <c:varyColors val="0"/>
        <c:ser>
          <c:idx val="0"/>
          <c:order val="0"/>
          <c:tx>
            <c:strRef>
              <c:f>修論グラフ2!$S$4</c:f>
              <c:strCache>
                <c:ptCount val="1"/>
                <c:pt idx="0">
                  <c:v>Xen</c:v>
                </c:pt>
              </c:strCache>
            </c:strRef>
          </c:tx>
          <c:spPr>
            <a:solidFill>
              <a:srgbClr val="FF0000"/>
            </a:solidFill>
            <a:effectLst/>
          </c:spPr>
          <c:invertIfNegative val="0"/>
          <c:cat>
            <c:strRef>
              <c:f>修論グラフ2!$R$5:$R$8</c:f>
              <c:strCache>
                <c:ptCount val="4"/>
                <c:pt idx="0">
                  <c:v>シリアル</c:v>
                </c:pt>
                <c:pt idx="1">
                  <c:v>キーボード</c:v>
                </c:pt>
                <c:pt idx="2">
                  <c:v>マウス</c:v>
                </c:pt>
                <c:pt idx="3">
                  <c:v>ビデオ</c:v>
                </c:pt>
              </c:strCache>
            </c:strRef>
          </c:cat>
          <c:val>
            <c:numRef>
              <c:f>修論グラフ2!$S$5:$S$8</c:f>
              <c:numCache>
                <c:formatCode>General</c:formatCode>
                <c:ptCount val="4"/>
                <c:pt idx="0">
                  <c:v>0.3352</c:v>
                </c:pt>
                <c:pt idx="1">
                  <c:v>0.3627</c:v>
                </c:pt>
                <c:pt idx="2">
                  <c:v>0.4091</c:v>
                </c:pt>
                <c:pt idx="3">
                  <c:v>0.4366</c:v>
                </c:pt>
              </c:numCache>
            </c:numRef>
          </c:val>
        </c:ser>
        <c:ser>
          <c:idx val="1"/>
          <c:order val="1"/>
          <c:tx>
            <c:strRef>
              <c:f>修論グラフ2!$T$4</c:f>
              <c:strCache>
                <c:ptCount val="1"/>
                <c:pt idx="0">
                  <c:v>KVM</c:v>
                </c:pt>
              </c:strCache>
            </c:strRef>
          </c:tx>
          <c:spPr>
            <a:solidFill>
              <a:srgbClr val="0000FF"/>
            </a:solidFill>
            <a:effectLst/>
          </c:spPr>
          <c:invertIfNegative val="0"/>
          <c:cat>
            <c:strRef>
              <c:f>修論グラフ2!$R$5:$R$8</c:f>
              <c:strCache>
                <c:ptCount val="4"/>
                <c:pt idx="0">
                  <c:v>シリアル</c:v>
                </c:pt>
                <c:pt idx="1">
                  <c:v>キーボード</c:v>
                </c:pt>
                <c:pt idx="2">
                  <c:v>マウス</c:v>
                </c:pt>
                <c:pt idx="3">
                  <c:v>ビデオ</c:v>
                </c:pt>
              </c:strCache>
            </c:strRef>
          </c:cat>
          <c:val>
            <c:numRef>
              <c:f>修論グラフ2!$T$5:$T$8</c:f>
              <c:numCache>
                <c:formatCode>General</c:formatCode>
                <c:ptCount val="4"/>
                <c:pt idx="0">
                  <c:v>0.3281</c:v>
                </c:pt>
                <c:pt idx="1">
                  <c:v>0.3566</c:v>
                </c:pt>
                <c:pt idx="2">
                  <c:v>0.3933</c:v>
                </c:pt>
                <c:pt idx="3">
                  <c:v>0.4194</c:v>
                </c:pt>
              </c:numCache>
            </c:numRef>
          </c:val>
        </c:ser>
        <c:dLbls>
          <c:showLegendKey val="0"/>
          <c:showVal val="0"/>
          <c:showCatName val="0"/>
          <c:showSerName val="0"/>
          <c:showPercent val="0"/>
          <c:showBubbleSize val="0"/>
        </c:dLbls>
        <c:gapWidth val="150"/>
        <c:axId val="2141800232"/>
        <c:axId val="2141801000"/>
      </c:barChart>
      <c:catAx>
        <c:axId val="2141800232"/>
        <c:scaling>
          <c:orientation val="minMax"/>
        </c:scaling>
        <c:delete val="0"/>
        <c:axPos val="b"/>
        <c:majorTickMark val="out"/>
        <c:minorTickMark val="none"/>
        <c:tickLblPos val="nextTo"/>
        <c:txPr>
          <a:bodyPr/>
          <a:lstStyle/>
          <a:p>
            <a:pPr>
              <a:defRPr sz="1600" b="1"/>
            </a:pPr>
            <a:endParaRPr lang="ja-JP"/>
          </a:p>
        </c:txPr>
        <c:crossAx val="2141801000"/>
        <c:crosses val="autoZero"/>
        <c:auto val="1"/>
        <c:lblAlgn val="ctr"/>
        <c:lblOffset val="100"/>
        <c:noMultiLvlLbl val="0"/>
      </c:catAx>
      <c:valAx>
        <c:axId val="2141801000"/>
        <c:scaling>
          <c:orientation val="minMax"/>
          <c:max val="0.6"/>
        </c:scaling>
        <c:delete val="0"/>
        <c:axPos val="l"/>
        <c:title>
          <c:tx>
            <c:rich>
              <a:bodyPr rot="-5400000" vert="horz"/>
              <a:lstStyle/>
              <a:p>
                <a:pPr>
                  <a:defRPr sz="1800"/>
                </a:pPr>
                <a:r>
                  <a:rPr lang="ja-JP" altLang="en-US" sz="1800"/>
                  <a:t>経過時間</a:t>
                </a:r>
                <a:r>
                  <a:rPr lang="en-US" altLang="ja-JP" sz="1800"/>
                  <a:t> (ms)</a:t>
                </a:r>
                <a:endParaRPr lang="ja-JP" altLang="en-US" sz="1800"/>
              </a:p>
            </c:rich>
          </c:tx>
          <c:layout/>
          <c:overlay val="0"/>
        </c:title>
        <c:numFmt formatCode="General" sourceLinked="1"/>
        <c:majorTickMark val="in"/>
        <c:minorTickMark val="none"/>
        <c:tickLblPos val="nextTo"/>
        <c:txPr>
          <a:bodyPr/>
          <a:lstStyle/>
          <a:p>
            <a:pPr>
              <a:defRPr sz="1600" b="1"/>
            </a:pPr>
            <a:endParaRPr lang="ja-JP"/>
          </a:p>
        </c:txPr>
        <c:crossAx val="2141800232"/>
        <c:crosses val="autoZero"/>
        <c:crossBetween val="between"/>
      </c:valAx>
      <c:spPr>
        <a:ln>
          <a:solidFill>
            <a:schemeClr val="tx1"/>
          </a:solidFill>
        </a:ln>
      </c:spPr>
    </c:plotArea>
    <c:legend>
      <c:legendPos val="r"/>
      <c:layout>
        <c:manualLayout>
          <c:xMode val="edge"/>
          <c:yMode val="edge"/>
          <c:x val="0.19895406824147"/>
          <c:y val="0.106878827646544"/>
          <c:w val="0.178823709536308"/>
          <c:h val="0.175131233595801"/>
        </c:manualLayout>
      </c:layout>
      <c:overlay val="0"/>
      <c:spPr>
        <a:ln>
          <a:solidFill>
            <a:schemeClr val="tx1"/>
          </a:solidFill>
        </a:ln>
      </c:spPr>
      <c:txPr>
        <a:bodyPr/>
        <a:lstStyle/>
        <a:p>
          <a:pPr>
            <a:defRPr sz="1400"/>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5920166229221"/>
          <c:y val="0.0675925925925926"/>
          <c:w val="0.764700568678915"/>
          <c:h val="0.804229002624672"/>
        </c:manualLayout>
      </c:layout>
      <c:barChart>
        <c:barDir val="col"/>
        <c:grouping val="clustered"/>
        <c:varyColors val="0"/>
        <c:ser>
          <c:idx val="0"/>
          <c:order val="0"/>
          <c:tx>
            <c:strRef>
              <c:f>修論グラフ2!$S$19</c:f>
              <c:strCache>
                <c:ptCount val="1"/>
                <c:pt idx="0">
                  <c:v>Xen</c:v>
                </c:pt>
              </c:strCache>
            </c:strRef>
          </c:tx>
          <c:spPr>
            <a:solidFill>
              <a:srgbClr val="FF0000"/>
            </a:solidFill>
            <a:effectLst/>
          </c:spPr>
          <c:invertIfNegative val="0"/>
          <c:cat>
            <c:strRef>
              <c:f>修論グラフ2!$R$20:$R$23</c:f>
              <c:strCache>
                <c:ptCount val="4"/>
                <c:pt idx="0">
                  <c:v>シリアル</c:v>
                </c:pt>
                <c:pt idx="1">
                  <c:v>キーボード</c:v>
                </c:pt>
                <c:pt idx="2">
                  <c:v>マウス</c:v>
                </c:pt>
                <c:pt idx="3">
                  <c:v>ビデオ</c:v>
                </c:pt>
              </c:strCache>
            </c:strRef>
          </c:cat>
          <c:val>
            <c:numRef>
              <c:f>修論グラフ2!$S$20:$S$23</c:f>
              <c:numCache>
                <c:formatCode>General</c:formatCode>
                <c:ptCount val="4"/>
                <c:pt idx="0">
                  <c:v>0.2879</c:v>
                </c:pt>
                <c:pt idx="1">
                  <c:v>0.3446</c:v>
                </c:pt>
                <c:pt idx="2">
                  <c:v>0.3324</c:v>
                </c:pt>
                <c:pt idx="3">
                  <c:v>0.5086</c:v>
                </c:pt>
              </c:numCache>
            </c:numRef>
          </c:val>
        </c:ser>
        <c:ser>
          <c:idx val="1"/>
          <c:order val="1"/>
          <c:tx>
            <c:strRef>
              <c:f>修論グラフ2!$T$19</c:f>
              <c:strCache>
                <c:ptCount val="1"/>
                <c:pt idx="0">
                  <c:v>KVM</c:v>
                </c:pt>
              </c:strCache>
            </c:strRef>
          </c:tx>
          <c:spPr>
            <a:solidFill>
              <a:srgbClr val="0000FF"/>
            </a:solidFill>
            <a:effectLst/>
          </c:spPr>
          <c:invertIfNegative val="0"/>
          <c:cat>
            <c:strRef>
              <c:f>修論グラフ2!$R$20:$R$23</c:f>
              <c:strCache>
                <c:ptCount val="4"/>
                <c:pt idx="0">
                  <c:v>シリアル</c:v>
                </c:pt>
                <c:pt idx="1">
                  <c:v>キーボード</c:v>
                </c:pt>
                <c:pt idx="2">
                  <c:v>マウス</c:v>
                </c:pt>
                <c:pt idx="3">
                  <c:v>ビデオ</c:v>
                </c:pt>
              </c:strCache>
            </c:strRef>
          </c:cat>
          <c:val>
            <c:numRef>
              <c:f>修論グラフ2!$T$20:$T$23</c:f>
              <c:numCache>
                <c:formatCode>General</c:formatCode>
                <c:ptCount val="4"/>
                <c:pt idx="0">
                  <c:v>0.2357</c:v>
                </c:pt>
                <c:pt idx="1">
                  <c:v>0.2731</c:v>
                </c:pt>
                <c:pt idx="2">
                  <c:v>0.2565</c:v>
                </c:pt>
                <c:pt idx="3">
                  <c:v>0.4124</c:v>
                </c:pt>
              </c:numCache>
            </c:numRef>
          </c:val>
        </c:ser>
        <c:dLbls>
          <c:showLegendKey val="0"/>
          <c:showVal val="0"/>
          <c:showCatName val="0"/>
          <c:showSerName val="0"/>
          <c:showPercent val="0"/>
          <c:showBubbleSize val="0"/>
        </c:dLbls>
        <c:gapWidth val="150"/>
        <c:axId val="2141722744"/>
        <c:axId val="2141791544"/>
      </c:barChart>
      <c:catAx>
        <c:axId val="2141722744"/>
        <c:scaling>
          <c:orientation val="minMax"/>
        </c:scaling>
        <c:delete val="0"/>
        <c:axPos val="b"/>
        <c:majorTickMark val="out"/>
        <c:minorTickMark val="none"/>
        <c:tickLblPos val="nextTo"/>
        <c:txPr>
          <a:bodyPr/>
          <a:lstStyle/>
          <a:p>
            <a:pPr>
              <a:defRPr sz="1600" b="1"/>
            </a:pPr>
            <a:endParaRPr lang="ja-JP"/>
          </a:p>
        </c:txPr>
        <c:crossAx val="2141791544"/>
        <c:crosses val="autoZero"/>
        <c:auto val="1"/>
        <c:lblAlgn val="ctr"/>
        <c:lblOffset val="100"/>
        <c:noMultiLvlLbl val="0"/>
      </c:catAx>
      <c:valAx>
        <c:axId val="2141791544"/>
        <c:scaling>
          <c:orientation val="minMax"/>
        </c:scaling>
        <c:delete val="0"/>
        <c:axPos val="l"/>
        <c:title>
          <c:tx>
            <c:rich>
              <a:bodyPr rot="-5400000" vert="horz"/>
              <a:lstStyle/>
              <a:p>
                <a:pPr>
                  <a:defRPr sz="1800"/>
                </a:pPr>
                <a:r>
                  <a:rPr lang="ja-JP" altLang="en-US" sz="1800"/>
                  <a:t>経過時間</a:t>
                </a:r>
                <a:r>
                  <a:rPr lang="en-US" altLang="ja-JP" sz="1800"/>
                  <a:t> (ms)</a:t>
                </a:r>
                <a:endParaRPr lang="ja-JP" altLang="en-US" sz="1800"/>
              </a:p>
            </c:rich>
          </c:tx>
          <c:layout/>
          <c:overlay val="0"/>
        </c:title>
        <c:numFmt formatCode="General" sourceLinked="1"/>
        <c:majorTickMark val="in"/>
        <c:minorTickMark val="none"/>
        <c:tickLblPos val="nextTo"/>
        <c:txPr>
          <a:bodyPr/>
          <a:lstStyle/>
          <a:p>
            <a:pPr>
              <a:defRPr sz="1600" b="1"/>
            </a:pPr>
            <a:endParaRPr lang="ja-JP"/>
          </a:p>
        </c:txPr>
        <c:crossAx val="2141722744"/>
        <c:crosses val="autoZero"/>
        <c:crossBetween val="between"/>
      </c:valAx>
      <c:spPr>
        <a:ln>
          <a:solidFill>
            <a:schemeClr val="tx1"/>
          </a:solidFill>
        </a:ln>
      </c:spPr>
    </c:plotArea>
    <c:legend>
      <c:legendPos val="r"/>
      <c:layout>
        <c:manualLayout>
          <c:xMode val="edge"/>
          <c:yMode val="edge"/>
          <c:x val="0.19895406824147"/>
          <c:y val="0.106878827646544"/>
          <c:w val="0.178823709536308"/>
          <c:h val="0.175131233595801"/>
        </c:manualLayout>
      </c:layout>
      <c:overlay val="0"/>
      <c:spPr>
        <a:ln>
          <a:solidFill>
            <a:schemeClr val="tx1"/>
          </a:solidFill>
        </a:ln>
      </c:spPr>
      <c:txPr>
        <a:bodyPr/>
        <a:lstStyle/>
        <a:p>
          <a:pPr>
            <a:defRPr sz="1400"/>
          </a:pPr>
          <a:endParaRPr lang="ja-JP"/>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87351136454"/>
          <c:y val="0.0663595924283103"/>
          <c:w val="0.761499280176933"/>
          <c:h val="0.741618172281143"/>
        </c:manualLayout>
      </c:layout>
      <c:scatterChart>
        <c:scatterStyle val="lineMarker"/>
        <c:varyColors val="0"/>
        <c:ser>
          <c:idx val="3"/>
          <c:order val="0"/>
          <c:tx>
            <c:v>VSBypass</c:v>
          </c:tx>
          <c:spPr>
            <a:ln w="50800">
              <a:solidFill>
                <a:srgbClr val="FF0000"/>
              </a:solidFill>
            </a:ln>
          </c:spPr>
          <c:marker>
            <c:symbol val="square"/>
            <c:size val="9"/>
            <c:spPr>
              <a:solidFill>
                <a:srgbClr val="FF0000"/>
              </a:solidFill>
              <a:ln>
                <a:solidFill>
                  <a:srgbClr val="FF0000"/>
                </a:solidFill>
              </a:ln>
            </c:spPr>
          </c:marker>
          <c:xVal>
            <c:numRef>
              <c:f>修論グラフ1!$AK$3:$AN$3</c:f>
              <c:numCache>
                <c:formatCode>General</c:formatCode>
                <c:ptCount val="4"/>
                <c:pt idx="0">
                  <c:v>256.0</c:v>
                </c:pt>
                <c:pt idx="1">
                  <c:v>512.0</c:v>
                </c:pt>
                <c:pt idx="2">
                  <c:v>1024.0</c:v>
                </c:pt>
                <c:pt idx="3">
                  <c:v>2048.0</c:v>
                </c:pt>
              </c:numCache>
            </c:numRef>
          </c:xVal>
          <c:yVal>
            <c:numRef>
              <c:f>修論グラフ1!$AK$7:$AN$7</c:f>
              <c:numCache>
                <c:formatCode>General</c:formatCode>
                <c:ptCount val="4"/>
                <c:pt idx="0">
                  <c:v>20.8996</c:v>
                </c:pt>
                <c:pt idx="1">
                  <c:v>31.9572</c:v>
                </c:pt>
                <c:pt idx="2">
                  <c:v>58.8142</c:v>
                </c:pt>
                <c:pt idx="3">
                  <c:v>109.8272</c:v>
                </c:pt>
              </c:numCache>
            </c:numRef>
          </c:yVal>
          <c:smooth val="0"/>
        </c:ser>
        <c:ser>
          <c:idx val="2"/>
          <c:order val="1"/>
          <c:tx>
            <c:v>USShadow</c:v>
          </c:tx>
          <c:spPr>
            <a:ln w="50800">
              <a:solidFill>
                <a:srgbClr val="0000FF"/>
              </a:solidFill>
            </a:ln>
          </c:spPr>
          <c:marker>
            <c:symbol val="circle"/>
            <c:size val="8"/>
            <c:spPr>
              <a:solidFill>
                <a:srgbClr val="0000FF"/>
              </a:solidFill>
              <a:ln>
                <a:solidFill>
                  <a:srgbClr val="0000FF"/>
                </a:solidFill>
              </a:ln>
            </c:spPr>
          </c:marker>
          <c:xVal>
            <c:numRef>
              <c:f>修論グラフ1!$AK$3:$AN$3</c:f>
              <c:numCache>
                <c:formatCode>General</c:formatCode>
                <c:ptCount val="4"/>
                <c:pt idx="0">
                  <c:v>256.0</c:v>
                </c:pt>
                <c:pt idx="1">
                  <c:v>512.0</c:v>
                </c:pt>
                <c:pt idx="2">
                  <c:v>1024.0</c:v>
                </c:pt>
                <c:pt idx="3">
                  <c:v>2048.0</c:v>
                </c:pt>
              </c:numCache>
            </c:numRef>
          </c:xVal>
          <c:yVal>
            <c:numRef>
              <c:f>修論グラフ1!$AK$6:$AN$6</c:f>
              <c:numCache>
                <c:formatCode>General</c:formatCode>
                <c:ptCount val="4"/>
                <c:pt idx="0">
                  <c:v>21.739</c:v>
                </c:pt>
                <c:pt idx="1">
                  <c:v>32.155</c:v>
                </c:pt>
                <c:pt idx="2">
                  <c:v>59.5246</c:v>
                </c:pt>
                <c:pt idx="3">
                  <c:v>110.0074</c:v>
                </c:pt>
              </c:numCache>
            </c:numRef>
          </c:yVal>
          <c:smooth val="0"/>
        </c:ser>
        <c:ser>
          <c:idx val="1"/>
          <c:order val="2"/>
          <c:tx>
            <c:v>VSBypass</c:v>
          </c:tx>
          <c:spPr>
            <a:ln w="50800">
              <a:solidFill>
                <a:srgbClr val="FF0000"/>
              </a:solidFill>
            </a:ln>
          </c:spPr>
          <c:marker>
            <c:symbol val="square"/>
            <c:size val="9"/>
            <c:spPr>
              <a:solidFill>
                <a:srgbClr val="FF0000"/>
              </a:solidFill>
              <a:ln>
                <a:solidFill>
                  <a:srgbClr val="FF0000"/>
                </a:solidFill>
              </a:ln>
            </c:spPr>
          </c:marker>
          <c:xVal>
            <c:numRef>
              <c:f>修論グラフ1!$AK$3:$AN$3</c:f>
              <c:numCache>
                <c:formatCode>General</c:formatCode>
                <c:ptCount val="4"/>
                <c:pt idx="0">
                  <c:v>256.0</c:v>
                </c:pt>
                <c:pt idx="1">
                  <c:v>512.0</c:v>
                </c:pt>
                <c:pt idx="2">
                  <c:v>1024.0</c:v>
                </c:pt>
                <c:pt idx="3">
                  <c:v>2048.0</c:v>
                </c:pt>
              </c:numCache>
            </c:numRef>
          </c:xVal>
          <c:yVal>
            <c:numRef>
              <c:f>修論グラフ1!$AK$5:$AN$5</c:f>
              <c:numCache>
                <c:formatCode>General</c:formatCode>
                <c:ptCount val="4"/>
                <c:pt idx="0">
                  <c:v>2.715</c:v>
                </c:pt>
                <c:pt idx="1">
                  <c:v>4.7058</c:v>
                </c:pt>
                <c:pt idx="2">
                  <c:v>9.321</c:v>
                </c:pt>
                <c:pt idx="3">
                  <c:v>18.88</c:v>
                </c:pt>
              </c:numCache>
            </c:numRef>
          </c:yVal>
          <c:smooth val="0"/>
        </c:ser>
        <c:ser>
          <c:idx val="0"/>
          <c:order val="3"/>
          <c:tx>
            <c:v>USShadow</c:v>
          </c:tx>
          <c:spPr>
            <a:ln w="50800">
              <a:solidFill>
                <a:srgbClr val="0000FF"/>
              </a:solidFill>
            </a:ln>
          </c:spPr>
          <c:marker>
            <c:symbol val="circle"/>
            <c:size val="8"/>
            <c:spPr>
              <a:solidFill>
                <a:srgbClr val="0000FF"/>
              </a:solidFill>
              <a:ln>
                <a:solidFill>
                  <a:srgbClr val="0000FF"/>
                </a:solidFill>
              </a:ln>
            </c:spPr>
          </c:marker>
          <c:xVal>
            <c:numRef>
              <c:f>修論グラフ1!$AK$3:$AN$3</c:f>
              <c:numCache>
                <c:formatCode>General</c:formatCode>
                <c:ptCount val="4"/>
                <c:pt idx="0">
                  <c:v>256.0</c:v>
                </c:pt>
                <c:pt idx="1">
                  <c:v>512.0</c:v>
                </c:pt>
                <c:pt idx="2">
                  <c:v>1024.0</c:v>
                </c:pt>
                <c:pt idx="3">
                  <c:v>2048.0</c:v>
                </c:pt>
              </c:numCache>
            </c:numRef>
          </c:xVal>
          <c:yVal>
            <c:numRef>
              <c:f>修論グラフ1!$AK$4:$AN$4</c:f>
              <c:numCache>
                <c:formatCode>General</c:formatCode>
                <c:ptCount val="4"/>
                <c:pt idx="0">
                  <c:v>2.8694</c:v>
                </c:pt>
                <c:pt idx="1">
                  <c:v>4.793</c:v>
                </c:pt>
                <c:pt idx="2">
                  <c:v>9.361800000000002</c:v>
                </c:pt>
                <c:pt idx="3">
                  <c:v>18.7116</c:v>
                </c:pt>
              </c:numCache>
            </c:numRef>
          </c:yVal>
          <c:smooth val="0"/>
        </c:ser>
        <c:dLbls>
          <c:showLegendKey val="0"/>
          <c:showVal val="0"/>
          <c:showCatName val="0"/>
          <c:showSerName val="0"/>
          <c:showPercent val="0"/>
          <c:showBubbleSize val="0"/>
        </c:dLbls>
        <c:axId val="2141617768"/>
        <c:axId val="2141625320"/>
      </c:scatterChart>
      <c:valAx>
        <c:axId val="2141617768"/>
        <c:scaling>
          <c:orientation val="minMax"/>
        </c:scaling>
        <c:delete val="0"/>
        <c:axPos val="b"/>
        <c:title>
          <c:tx>
            <c:rich>
              <a:bodyPr/>
              <a:lstStyle/>
              <a:p>
                <a:pPr>
                  <a:defRPr sz="1600"/>
                </a:pPr>
                <a:r>
                  <a:rPr lang="en-US" sz="1600"/>
                  <a:t>VM</a:t>
                </a:r>
                <a:r>
                  <a:rPr lang="ja-JP" sz="1600"/>
                  <a:t>のメモリ量</a:t>
                </a:r>
                <a:r>
                  <a:rPr lang="en-US" sz="1600"/>
                  <a:t> (MB)</a:t>
                </a:r>
                <a:endParaRPr lang="ja-JP" sz="1600"/>
              </a:p>
            </c:rich>
          </c:tx>
          <c:layout/>
          <c:overlay val="0"/>
        </c:title>
        <c:numFmt formatCode="General" sourceLinked="1"/>
        <c:majorTickMark val="none"/>
        <c:minorTickMark val="none"/>
        <c:tickLblPos val="nextTo"/>
        <c:txPr>
          <a:bodyPr/>
          <a:lstStyle/>
          <a:p>
            <a:pPr>
              <a:defRPr sz="1400"/>
            </a:pPr>
            <a:endParaRPr lang="ja-JP"/>
          </a:p>
        </c:txPr>
        <c:crossAx val="2141625320"/>
        <c:crosses val="autoZero"/>
        <c:crossBetween val="midCat"/>
        <c:majorUnit val="512.0"/>
      </c:valAx>
      <c:valAx>
        <c:axId val="2141625320"/>
        <c:scaling>
          <c:orientation val="minMax"/>
        </c:scaling>
        <c:delete val="0"/>
        <c:axPos val="l"/>
        <c:title>
          <c:tx>
            <c:rich>
              <a:bodyPr rot="-5400000" vert="horz"/>
              <a:lstStyle/>
              <a:p>
                <a:pPr>
                  <a:defRPr sz="1600"/>
                </a:pPr>
                <a:r>
                  <a:rPr lang="ja-JP" sz="1600"/>
                  <a:t>マイグレーション時間</a:t>
                </a:r>
                <a:r>
                  <a:rPr lang="en-US" sz="1600"/>
                  <a:t> (s)</a:t>
                </a:r>
                <a:endParaRPr lang="ja-JP" sz="1600"/>
              </a:p>
            </c:rich>
          </c:tx>
          <c:layout/>
          <c:overlay val="0"/>
        </c:title>
        <c:numFmt formatCode="General" sourceLinked="1"/>
        <c:majorTickMark val="in"/>
        <c:minorTickMark val="none"/>
        <c:tickLblPos val="nextTo"/>
        <c:spPr>
          <a:ln>
            <a:solidFill>
              <a:schemeClr val="tx1"/>
            </a:solidFill>
          </a:ln>
        </c:spPr>
        <c:txPr>
          <a:bodyPr/>
          <a:lstStyle/>
          <a:p>
            <a:pPr>
              <a:defRPr sz="1400"/>
            </a:pPr>
            <a:endParaRPr lang="ja-JP"/>
          </a:p>
        </c:txPr>
        <c:crossAx val="2141617768"/>
        <c:crosses val="autoZero"/>
        <c:crossBetween val="midCat"/>
      </c:valAx>
      <c:spPr>
        <a:ln>
          <a:solidFill>
            <a:schemeClr val="tx1"/>
          </a:solidFill>
        </a:ln>
      </c:spPr>
    </c:plotArea>
    <c:legend>
      <c:legendPos val="b"/>
      <c:legendEntry>
        <c:idx val="2"/>
        <c:txPr>
          <a:bodyPr/>
          <a:lstStyle/>
          <a:p>
            <a:pPr>
              <a:defRPr sz="1400"/>
            </a:pPr>
            <a:endParaRPr lang="ja-JP"/>
          </a:p>
        </c:txPr>
      </c:legendEntry>
      <c:layout>
        <c:manualLayout>
          <c:xMode val="edge"/>
          <c:yMode val="edge"/>
          <c:x val="0.187898875964387"/>
          <c:y val="0.0911840348693634"/>
          <c:w val="0.267338720353935"/>
          <c:h val="0.167018475990249"/>
        </c:manualLayout>
      </c:layout>
      <c:overlay val="0"/>
      <c:spPr>
        <a:ln>
          <a:solidFill>
            <a:schemeClr val="tx1"/>
          </a:solidFill>
        </a:ln>
      </c:spPr>
      <c:txPr>
        <a:bodyPr/>
        <a:lstStyle/>
        <a:p>
          <a:pPr>
            <a:defRPr sz="1400"/>
          </a:pPr>
          <a:endParaRPr lang="ja-JP"/>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108280470814"/>
          <c:y val="0.0708425139094111"/>
          <c:w val="0.764278350842573"/>
          <c:h val="0.737135250800043"/>
        </c:manualLayout>
      </c:layout>
      <c:scatterChart>
        <c:scatterStyle val="lineMarker"/>
        <c:varyColors val="0"/>
        <c:ser>
          <c:idx val="3"/>
          <c:order val="0"/>
          <c:tx>
            <c:v>VSBypass</c:v>
          </c:tx>
          <c:spPr>
            <a:ln w="50800">
              <a:solidFill>
                <a:srgbClr val="FF0000"/>
              </a:solidFill>
            </a:ln>
          </c:spPr>
          <c:marker>
            <c:symbol val="square"/>
            <c:size val="9"/>
            <c:spPr>
              <a:solidFill>
                <a:srgbClr val="FF0000"/>
              </a:solidFill>
              <a:ln>
                <a:solidFill>
                  <a:srgbClr val="FF0000"/>
                </a:solidFill>
              </a:ln>
            </c:spPr>
          </c:marker>
          <c:xVal>
            <c:numRef>
              <c:f>修論グラフ1!$AK$16:$AN$16</c:f>
              <c:numCache>
                <c:formatCode>General</c:formatCode>
                <c:ptCount val="4"/>
                <c:pt idx="0">
                  <c:v>256.0</c:v>
                </c:pt>
                <c:pt idx="1">
                  <c:v>512.0</c:v>
                </c:pt>
                <c:pt idx="2">
                  <c:v>1024.0</c:v>
                </c:pt>
                <c:pt idx="3">
                  <c:v>2048.0</c:v>
                </c:pt>
              </c:numCache>
            </c:numRef>
          </c:xVal>
          <c:yVal>
            <c:numRef>
              <c:f>修論グラフ1!$AK$17:$AN$17</c:f>
              <c:numCache>
                <c:formatCode>General</c:formatCode>
                <c:ptCount val="4"/>
                <c:pt idx="0">
                  <c:v>0.869651889801025</c:v>
                </c:pt>
                <c:pt idx="1">
                  <c:v>0.833178043365478</c:v>
                </c:pt>
                <c:pt idx="2">
                  <c:v>0.784822082519531</c:v>
                </c:pt>
                <c:pt idx="3">
                  <c:v>0.809443998336792</c:v>
                </c:pt>
              </c:numCache>
            </c:numRef>
          </c:yVal>
          <c:smooth val="0"/>
        </c:ser>
        <c:ser>
          <c:idx val="1"/>
          <c:order val="1"/>
          <c:tx>
            <c:v>USShadow</c:v>
          </c:tx>
          <c:spPr>
            <a:ln w="50800">
              <a:solidFill>
                <a:srgbClr val="0000FF"/>
              </a:solidFill>
            </a:ln>
          </c:spPr>
          <c:marker>
            <c:symbol val="circle"/>
            <c:size val="8"/>
            <c:spPr>
              <a:solidFill>
                <a:srgbClr val="0000FF"/>
              </a:solidFill>
              <a:ln>
                <a:solidFill>
                  <a:srgbClr val="0000FF"/>
                </a:solidFill>
              </a:ln>
            </c:spPr>
          </c:marker>
          <c:xVal>
            <c:numRef>
              <c:f>修論グラフ1!$AK$16:$AN$16</c:f>
              <c:numCache>
                <c:formatCode>General</c:formatCode>
                <c:ptCount val="4"/>
                <c:pt idx="0">
                  <c:v>256.0</c:v>
                </c:pt>
                <c:pt idx="1">
                  <c:v>512.0</c:v>
                </c:pt>
                <c:pt idx="2">
                  <c:v>1024.0</c:v>
                </c:pt>
                <c:pt idx="3">
                  <c:v>2048.0</c:v>
                </c:pt>
              </c:numCache>
            </c:numRef>
          </c:xVal>
          <c:yVal>
            <c:numRef>
              <c:f>修論グラフ1!$AK$19:$AN$19</c:f>
              <c:numCache>
                <c:formatCode>General</c:formatCode>
                <c:ptCount val="4"/>
                <c:pt idx="0">
                  <c:v>0.824453973770142</c:v>
                </c:pt>
                <c:pt idx="1">
                  <c:v>0.746537971496582</c:v>
                </c:pt>
                <c:pt idx="2">
                  <c:v>0.724360036849976</c:v>
                </c:pt>
                <c:pt idx="3">
                  <c:v>0.754417943954468</c:v>
                </c:pt>
              </c:numCache>
            </c:numRef>
          </c:yVal>
          <c:smooth val="0"/>
        </c:ser>
        <c:ser>
          <c:idx val="2"/>
          <c:order val="2"/>
          <c:tx>
            <c:v>VSBypass</c:v>
          </c:tx>
          <c:spPr>
            <a:ln w="50800">
              <a:solidFill>
                <a:srgbClr val="FF0000"/>
              </a:solidFill>
            </a:ln>
          </c:spPr>
          <c:marker>
            <c:symbol val="square"/>
            <c:size val="9"/>
            <c:spPr>
              <a:solidFill>
                <a:srgbClr val="FF0000"/>
              </a:solidFill>
              <a:ln>
                <a:solidFill>
                  <a:srgbClr val="FF0000"/>
                </a:solidFill>
              </a:ln>
            </c:spPr>
          </c:marker>
          <c:xVal>
            <c:numRef>
              <c:f>修論グラフ1!$AK$16:$AN$16</c:f>
              <c:numCache>
                <c:formatCode>General</c:formatCode>
                <c:ptCount val="4"/>
                <c:pt idx="0">
                  <c:v>256.0</c:v>
                </c:pt>
                <c:pt idx="1">
                  <c:v>512.0</c:v>
                </c:pt>
                <c:pt idx="2">
                  <c:v>1024.0</c:v>
                </c:pt>
                <c:pt idx="3">
                  <c:v>2048.0</c:v>
                </c:pt>
              </c:numCache>
            </c:numRef>
          </c:xVal>
          <c:yVal>
            <c:numRef>
              <c:f>修論グラフ1!$AK$18:$AN$18</c:f>
              <c:numCache>
                <c:formatCode>General</c:formatCode>
                <c:ptCount val="4"/>
                <c:pt idx="0">
                  <c:v>0.3784</c:v>
                </c:pt>
                <c:pt idx="1">
                  <c:v>0.2804</c:v>
                </c:pt>
                <c:pt idx="2">
                  <c:v>0.2848</c:v>
                </c:pt>
                <c:pt idx="3">
                  <c:v>0.296</c:v>
                </c:pt>
              </c:numCache>
            </c:numRef>
          </c:yVal>
          <c:smooth val="0"/>
        </c:ser>
        <c:ser>
          <c:idx val="0"/>
          <c:order val="3"/>
          <c:tx>
            <c:v>USShadow</c:v>
          </c:tx>
          <c:spPr>
            <a:ln w="50800">
              <a:solidFill>
                <a:srgbClr val="0000FF"/>
              </a:solidFill>
            </a:ln>
          </c:spPr>
          <c:marker>
            <c:symbol val="circle"/>
            <c:size val="8"/>
            <c:spPr>
              <a:solidFill>
                <a:srgbClr val="0000FF"/>
              </a:solidFill>
              <a:ln>
                <a:solidFill>
                  <a:srgbClr val="0000FF"/>
                </a:solidFill>
              </a:ln>
            </c:spPr>
          </c:marker>
          <c:xVal>
            <c:numRef>
              <c:f>修論グラフ1!$AK$16:$AN$16</c:f>
              <c:numCache>
                <c:formatCode>General</c:formatCode>
                <c:ptCount val="4"/>
                <c:pt idx="0">
                  <c:v>256.0</c:v>
                </c:pt>
                <c:pt idx="1">
                  <c:v>512.0</c:v>
                </c:pt>
                <c:pt idx="2">
                  <c:v>1024.0</c:v>
                </c:pt>
                <c:pt idx="3">
                  <c:v>2048.0</c:v>
                </c:pt>
              </c:numCache>
            </c:numRef>
          </c:xVal>
          <c:yVal>
            <c:numRef>
              <c:f>修論グラフ1!$AK$20:$AN$20</c:f>
              <c:numCache>
                <c:formatCode>General</c:formatCode>
                <c:ptCount val="4"/>
                <c:pt idx="0">
                  <c:v>0.3892</c:v>
                </c:pt>
                <c:pt idx="1">
                  <c:v>0.3474</c:v>
                </c:pt>
                <c:pt idx="2">
                  <c:v>0.3586</c:v>
                </c:pt>
                <c:pt idx="3">
                  <c:v>0.4368</c:v>
                </c:pt>
              </c:numCache>
            </c:numRef>
          </c:yVal>
          <c:smooth val="0"/>
        </c:ser>
        <c:dLbls>
          <c:showLegendKey val="0"/>
          <c:showVal val="0"/>
          <c:showCatName val="0"/>
          <c:showSerName val="0"/>
          <c:showPercent val="0"/>
          <c:showBubbleSize val="0"/>
        </c:dLbls>
        <c:axId val="2141667464"/>
        <c:axId val="2141675016"/>
      </c:scatterChart>
      <c:valAx>
        <c:axId val="2141667464"/>
        <c:scaling>
          <c:orientation val="minMax"/>
        </c:scaling>
        <c:delete val="0"/>
        <c:axPos val="b"/>
        <c:title>
          <c:tx>
            <c:rich>
              <a:bodyPr/>
              <a:lstStyle/>
              <a:p>
                <a:pPr>
                  <a:defRPr sz="1600"/>
                </a:pPr>
                <a:r>
                  <a:rPr lang="en-US" sz="1600"/>
                  <a:t>VM</a:t>
                </a:r>
                <a:r>
                  <a:rPr lang="ja-JP" sz="1600"/>
                  <a:t>のメモリ量</a:t>
                </a:r>
                <a:r>
                  <a:rPr lang="en-US" sz="1600"/>
                  <a:t> (MB)</a:t>
                </a:r>
                <a:endParaRPr lang="ja-JP" sz="1600"/>
              </a:p>
            </c:rich>
          </c:tx>
          <c:layout/>
          <c:overlay val="0"/>
        </c:title>
        <c:numFmt formatCode="General" sourceLinked="1"/>
        <c:majorTickMark val="none"/>
        <c:minorTickMark val="none"/>
        <c:tickLblPos val="nextTo"/>
        <c:txPr>
          <a:bodyPr/>
          <a:lstStyle/>
          <a:p>
            <a:pPr>
              <a:defRPr sz="1400"/>
            </a:pPr>
            <a:endParaRPr lang="ja-JP"/>
          </a:p>
        </c:txPr>
        <c:crossAx val="2141675016"/>
        <c:crosses val="autoZero"/>
        <c:crossBetween val="midCat"/>
        <c:majorUnit val="512.0"/>
      </c:valAx>
      <c:valAx>
        <c:axId val="2141675016"/>
        <c:scaling>
          <c:orientation val="minMax"/>
        </c:scaling>
        <c:delete val="0"/>
        <c:axPos val="l"/>
        <c:title>
          <c:tx>
            <c:rich>
              <a:bodyPr rot="-5400000" vert="horz"/>
              <a:lstStyle/>
              <a:p>
                <a:pPr>
                  <a:defRPr sz="1600"/>
                </a:pPr>
                <a:r>
                  <a:rPr lang="ja-JP" altLang="en-US" sz="1600"/>
                  <a:t>ダウンタイム</a:t>
                </a:r>
                <a:r>
                  <a:rPr lang="en-US" sz="1600"/>
                  <a:t> (s)</a:t>
                </a:r>
                <a:endParaRPr lang="ja-JP" sz="1600"/>
              </a:p>
            </c:rich>
          </c:tx>
          <c:layout/>
          <c:overlay val="0"/>
        </c:title>
        <c:numFmt formatCode="General" sourceLinked="1"/>
        <c:majorTickMark val="in"/>
        <c:minorTickMark val="none"/>
        <c:tickLblPos val="nextTo"/>
        <c:spPr>
          <a:ln>
            <a:solidFill>
              <a:schemeClr val="tx1"/>
            </a:solidFill>
          </a:ln>
        </c:spPr>
        <c:txPr>
          <a:bodyPr/>
          <a:lstStyle/>
          <a:p>
            <a:pPr>
              <a:defRPr sz="1400"/>
            </a:pPr>
            <a:endParaRPr lang="ja-JP"/>
          </a:p>
        </c:txPr>
        <c:crossAx val="2141667464"/>
        <c:crosses val="autoZero"/>
        <c:crossBetween val="midCat"/>
      </c:valAx>
      <c:spPr>
        <a:ln>
          <a:solidFill>
            <a:schemeClr val="tx1"/>
          </a:solidFill>
        </a:ln>
      </c:spPr>
    </c:plotArea>
    <c:legend>
      <c:legendPos val="b"/>
      <c:legendEntry>
        <c:idx val="1"/>
        <c:txPr>
          <a:bodyPr/>
          <a:lstStyle/>
          <a:p>
            <a:pPr>
              <a:defRPr sz="1400"/>
            </a:pPr>
            <a:endParaRPr lang="ja-JP"/>
          </a:p>
        </c:txPr>
      </c:legendEntry>
      <c:layout>
        <c:manualLayout>
          <c:xMode val="edge"/>
          <c:yMode val="edge"/>
          <c:x val="0.187898875964387"/>
          <c:y val="0.629134612601457"/>
          <c:w val="0.267338720353935"/>
          <c:h val="0.158052633028048"/>
        </c:manualLayout>
      </c:layout>
      <c:overlay val="0"/>
      <c:spPr>
        <a:ln>
          <a:solidFill>
            <a:schemeClr val="tx1"/>
          </a:solidFill>
        </a:ln>
      </c:spPr>
      <c:txPr>
        <a:bodyPr/>
        <a:lstStyle/>
        <a:p>
          <a:pPr>
            <a:defRPr sz="1400"/>
          </a:pPr>
          <a:endParaRPr lang="ja-JP"/>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17CB6A-85F7-B444-ADE7-1C26611FBBB6}" type="datetimeFigureOut">
              <a:rPr kumimoji="1" lang="ja-JP" altLang="en-US" smtClean="0"/>
              <a:t>19/02/22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903F94-EED7-2D44-AF65-648E4123F293}" type="slidenum">
              <a:rPr kumimoji="1" lang="ja-JP" altLang="en-US" smtClean="0"/>
              <a:t>‹#›</a:t>
            </a:fld>
            <a:endParaRPr kumimoji="1" lang="ja-JP" altLang="en-US"/>
          </a:p>
        </p:txBody>
      </p:sp>
    </p:spTree>
    <p:extLst>
      <p:ext uri="{BB962C8B-B14F-4D97-AF65-F5344CB8AC3E}">
        <p14:creationId xmlns:p14="http://schemas.microsoft.com/office/powerpoint/2010/main" val="388650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72189396"/>
      </p:ext>
    </p:extLst>
  </p:cSld>
  <p:clrMap bg1="lt1" tx1="dk1" bg2="lt2" tx2="dk2" accent1="accent1" accent2="accent2" accent3="accent3" accent4="accent4" accent5="accent5" accent6="accent6" hlink="hlink" folHlink="folHlink"/>
  <p:hf hdr="0" ftr="0" dt="0"/>
  <p:notesStyle>
    <a:lvl1pPr defTabSz="336774" latinLnBrk="0">
      <a:lnSpc>
        <a:spcPct val="117999"/>
      </a:lnSpc>
      <a:defRPr sz="1600">
        <a:latin typeface="Helvetica Neue"/>
        <a:ea typeface="Helvetica Neue"/>
        <a:cs typeface="Helvetica Neue"/>
        <a:sym typeface="Helvetica Neue"/>
      </a:defRPr>
    </a:lvl1pPr>
    <a:lvl2pPr indent="168387" defTabSz="336774" latinLnBrk="0">
      <a:lnSpc>
        <a:spcPct val="117999"/>
      </a:lnSpc>
      <a:defRPr sz="1600">
        <a:latin typeface="Helvetica Neue"/>
        <a:ea typeface="Helvetica Neue"/>
        <a:cs typeface="Helvetica Neue"/>
        <a:sym typeface="Helvetica Neue"/>
      </a:defRPr>
    </a:lvl2pPr>
    <a:lvl3pPr indent="336774" defTabSz="336774" latinLnBrk="0">
      <a:lnSpc>
        <a:spcPct val="117999"/>
      </a:lnSpc>
      <a:defRPr sz="1600">
        <a:latin typeface="Helvetica Neue"/>
        <a:ea typeface="Helvetica Neue"/>
        <a:cs typeface="Helvetica Neue"/>
        <a:sym typeface="Helvetica Neue"/>
      </a:defRPr>
    </a:lvl3pPr>
    <a:lvl4pPr indent="505160" defTabSz="336774" latinLnBrk="0">
      <a:lnSpc>
        <a:spcPct val="117999"/>
      </a:lnSpc>
      <a:defRPr sz="1600">
        <a:latin typeface="Helvetica Neue"/>
        <a:ea typeface="Helvetica Neue"/>
        <a:cs typeface="Helvetica Neue"/>
        <a:sym typeface="Helvetica Neue"/>
      </a:defRPr>
    </a:lvl4pPr>
    <a:lvl5pPr indent="673547" defTabSz="336774" latinLnBrk="0">
      <a:lnSpc>
        <a:spcPct val="117999"/>
      </a:lnSpc>
      <a:defRPr sz="1600">
        <a:latin typeface="Helvetica Neue"/>
        <a:ea typeface="Helvetica Neue"/>
        <a:cs typeface="Helvetica Neue"/>
        <a:sym typeface="Helvetica Neue"/>
      </a:defRPr>
    </a:lvl5pPr>
    <a:lvl6pPr indent="841934" defTabSz="336774" latinLnBrk="0">
      <a:lnSpc>
        <a:spcPct val="117999"/>
      </a:lnSpc>
      <a:defRPr sz="1600">
        <a:latin typeface="Helvetica Neue"/>
        <a:ea typeface="Helvetica Neue"/>
        <a:cs typeface="Helvetica Neue"/>
        <a:sym typeface="Helvetica Neue"/>
      </a:defRPr>
    </a:lvl6pPr>
    <a:lvl7pPr indent="1010321" defTabSz="336774" latinLnBrk="0">
      <a:lnSpc>
        <a:spcPct val="117999"/>
      </a:lnSpc>
      <a:defRPr sz="1600">
        <a:latin typeface="Helvetica Neue"/>
        <a:ea typeface="Helvetica Neue"/>
        <a:cs typeface="Helvetica Neue"/>
        <a:sym typeface="Helvetica Neue"/>
      </a:defRPr>
    </a:lvl7pPr>
    <a:lvl8pPr indent="1178707" defTabSz="336774" latinLnBrk="0">
      <a:lnSpc>
        <a:spcPct val="117999"/>
      </a:lnSpc>
      <a:defRPr sz="1600">
        <a:latin typeface="Helvetica Neue"/>
        <a:ea typeface="Helvetica Neue"/>
        <a:cs typeface="Helvetica Neue"/>
        <a:sym typeface="Helvetica Neue"/>
      </a:defRPr>
    </a:lvl8pPr>
    <a:lvl9pPr indent="1347094" defTabSz="336774" latinLnBrk="0">
      <a:lnSpc>
        <a:spcPct val="117999"/>
      </a:lnSpc>
      <a:defRPr sz="16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こう言う話しましたが</a:t>
            </a:r>
            <a:endParaRPr kumimoji="1" lang="ja-JP" altLang="en-US" dirty="0"/>
          </a:p>
        </p:txBody>
      </p:sp>
    </p:spTree>
    <p:extLst>
      <p:ext uri="{BB962C8B-B14F-4D97-AF65-F5344CB8AC3E}">
        <p14:creationId xmlns:p14="http://schemas.microsoft.com/office/powerpoint/2010/main" val="200657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sz="900" dirty="0"/>
              <a:t>シャドウデバイスの状態はレジスタの値から構成されている</a:t>
            </a:r>
            <a:endParaRPr kumimoji="1" lang="en-US" altLang="ja-JP" sz="900" dirty="0"/>
          </a:p>
          <a:p>
            <a:r>
              <a:rPr kumimoji="1" lang="en-US" altLang="ja-JP" sz="900" dirty="0"/>
              <a:t>8</a:t>
            </a:r>
            <a:r>
              <a:rPr kumimoji="1" lang="ja-JP" altLang="en-US" sz="900" dirty="0"/>
              <a:t>個くらいのキューがあって一時的に入出力が保存されている</a:t>
            </a:r>
            <a:endParaRPr kumimoji="1" lang="en-US" altLang="ja-JP" sz="900" dirty="0"/>
          </a:p>
          <a:p>
            <a:r>
              <a:rPr kumimoji="1" lang="ja-JP" altLang="en-US" sz="900" dirty="0"/>
              <a:t>キューとかが</a:t>
            </a:r>
            <a:r>
              <a:rPr kumimoji="1" lang="en-US" altLang="ja-JP" sz="900" dirty="0"/>
              <a:t>『</a:t>
            </a:r>
            <a:r>
              <a:rPr kumimoji="1" lang="ja-JP" altLang="en-US" sz="900" dirty="0"/>
              <a:t>それ以外の内部状態</a:t>
            </a:r>
            <a:r>
              <a:rPr kumimoji="1" lang="en-US" altLang="ja-JP" sz="900" dirty="0"/>
              <a:t>』</a:t>
            </a:r>
          </a:p>
          <a:p>
            <a:endParaRPr kumimoji="1" lang="en-US" altLang="ja-JP" sz="900" dirty="0"/>
          </a:p>
          <a:p>
            <a:r>
              <a:rPr kumimoji="1" lang="ja-JP" altLang="en-US" sz="900" dirty="0"/>
              <a:t>データの流れとしてはメモリマップをすることによりバッファに直接書きこんでいる</a:t>
            </a:r>
            <a:endParaRPr kumimoji="1" lang="en-US" altLang="ja-JP" sz="900" dirty="0"/>
          </a:p>
          <a:p>
            <a:r>
              <a:rPr kumimoji="1" lang="ja-JP" altLang="en-US" sz="900" dirty="0"/>
              <a:t>メモリマップ：ディスク上のメモリのデータを仮想メモリに対応させる機能（端的に言うとファイルに仮想アドレスを与える機能）</a:t>
            </a:r>
            <a:endParaRPr kumimoji="1" lang="en-US" altLang="ja-JP" sz="900" dirty="0"/>
          </a:p>
          <a:p>
            <a:r>
              <a:rPr kumimoji="1" lang="ja-JP" altLang="en-US" sz="900" dirty="0"/>
              <a:t>メモリマップは</a:t>
            </a:r>
            <a:r>
              <a:rPr kumimoji="1" lang="en-US" altLang="ja-JP" sz="900" dirty="0"/>
              <a:t>API</a:t>
            </a:r>
            <a:r>
              <a:rPr kumimoji="1" lang="ja-JP" altLang="en-US" sz="900" dirty="0"/>
              <a:t>で準備されている</a:t>
            </a:r>
            <a:endParaRPr kumimoji="1" lang="en-US" altLang="ja-JP" sz="900" dirty="0"/>
          </a:p>
          <a:p>
            <a:endParaRPr kumimoji="1" lang="en-US" altLang="ja-JP" sz="900" dirty="0"/>
          </a:p>
          <a:p>
            <a:r>
              <a:rPr kumimoji="1" lang="ja-JP" altLang="en-US" sz="900" dirty="0"/>
              <a:t>データが入っているのや制御のものがある。制御用、データ用。入出力の情報。</a:t>
            </a:r>
          </a:p>
          <a:p>
            <a:r>
              <a:rPr kumimoji="1" lang="ja-JP" altLang="en-US" sz="900" dirty="0"/>
              <a:t>----- 会議メモ (17/11/20 11:35) -----</a:t>
            </a:r>
          </a:p>
          <a:p>
            <a:r>
              <a:rPr kumimoji="1" lang="ja-JP" altLang="en-US" sz="900" dirty="0"/>
              <a:t>疑似デバイスを出す</a:t>
            </a:r>
          </a:p>
          <a:p>
            <a:r>
              <a:rPr kumimoji="1" lang="ja-JP" altLang="en-US" sz="900" dirty="0"/>
              <a:t>前の部分の通信の部分を説明している</a:t>
            </a:r>
            <a:endParaRPr kumimoji="1" lang="en-US" altLang="ja-JP" sz="900" dirty="0"/>
          </a:p>
          <a:p>
            <a:endParaRPr kumimoji="1" lang="en-US" altLang="ja-JP" sz="900" dirty="0"/>
          </a:p>
          <a:p>
            <a:r>
              <a:rPr kumimoji="1" lang="ja-JP" altLang="en-US" sz="900" dirty="0"/>
              <a:t>ハードウェア（レジスタ）</a:t>
            </a:r>
            <a:endParaRPr kumimoji="1" lang="en-US" altLang="ja-JP" sz="900" dirty="0"/>
          </a:p>
          <a:p>
            <a:r>
              <a:rPr kumimoji="1" lang="ja-JP" altLang="en-US" sz="900" dirty="0"/>
              <a:t>値を入れるのは</a:t>
            </a:r>
            <a:r>
              <a:rPr kumimoji="1" lang="en-US" altLang="ja-JP" sz="900" dirty="0"/>
              <a:t>OS</a:t>
            </a:r>
            <a:r>
              <a:rPr kumimoji="1" lang="ja-JP" altLang="en-US" sz="900" dirty="0"/>
              <a:t>？</a:t>
            </a:r>
            <a:endParaRPr kumimoji="1" lang="en-US" altLang="ja-JP" sz="900" dirty="0"/>
          </a:p>
          <a:p>
            <a:endParaRPr kumimoji="1" lang="en-US" altLang="ja-JP" sz="900" dirty="0"/>
          </a:p>
          <a:p>
            <a:r>
              <a:rPr kumimoji="1" lang="en-US" altLang="ja-JP" sz="900" dirty="0"/>
              <a:t>----- 会議メモ (18/11/30 09:32) -----</a:t>
            </a:r>
          </a:p>
          <a:p>
            <a:r>
              <a:rPr kumimoji="1" lang="en-US" altLang="ja-JP" sz="900" dirty="0" smtClean="0"/>
              <a:t>暗号</a:t>
            </a:r>
            <a:r>
              <a:rPr kumimoji="1" lang="ja-JP" altLang="en-US" sz="900" dirty="0" smtClean="0"/>
              <a:t>鍵をマイグレーション先に保存する</a:t>
            </a:r>
            <a:endParaRPr kumimoji="1" lang="en-US" altLang="ja-JP" sz="900" dirty="0"/>
          </a:p>
        </p:txBody>
      </p:sp>
    </p:spTree>
    <p:extLst>
      <p:ext uri="{BB962C8B-B14F-4D97-AF65-F5344CB8AC3E}">
        <p14:creationId xmlns:p14="http://schemas.microsoft.com/office/powerpoint/2010/main" val="86619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lang="ja-JP" altLang="en-US" sz="900" dirty="0" smtClean="0"/>
              <a:t>バージョンが異なるけど動く</a:t>
            </a:r>
            <a:endParaRPr lang="en-US" altLang="ja-JP" sz="900" dirty="0" smtClean="0"/>
          </a:p>
          <a:p>
            <a:r>
              <a:rPr lang="en-US" altLang="ja-JP" sz="900" dirty="0" smtClean="0"/>
              <a:t>11:30〜</a:t>
            </a:r>
          </a:p>
          <a:p>
            <a:r>
              <a:rPr lang="en-US" altLang="ja-JP" sz="900" dirty="0" smtClean="0"/>
              <a:t>12:00</a:t>
            </a:r>
            <a:r>
              <a:rPr lang="ja-JP" altLang="en-US" sz="900" dirty="0" smtClean="0"/>
              <a:t>だと少し急ぐ</a:t>
            </a:r>
            <a:endParaRPr lang="en-US" altLang="ja-JP" sz="900" dirty="0"/>
          </a:p>
        </p:txBody>
      </p:sp>
    </p:spTree>
    <p:extLst>
      <p:ext uri="{BB962C8B-B14F-4D97-AF65-F5344CB8AC3E}">
        <p14:creationId xmlns:p14="http://schemas.microsoft.com/office/powerpoint/2010/main" val="223465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VNC</a:t>
            </a:r>
            <a:r>
              <a:rPr kumimoji="1" lang="ja-JP" altLang="en-US" dirty="0" smtClean="0"/>
              <a:t>の画面を出すかどうか</a:t>
            </a:r>
            <a:endParaRPr kumimoji="1" lang="ja-JP" altLang="en-US" dirty="0"/>
          </a:p>
        </p:txBody>
      </p:sp>
    </p:spTree>
    <p:extLst>
      <p:ext uri="{BB962C8B-B14F-4D97-AF65-F5344CB8AC3E}">
        <p14:creationId xmlns:p14="http://schemas.microsoft.com/office/powerpoint/2010/main" val="186491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状態のサイズが大きいからといって状態の数が大きいとは限らない</a:t>
            </a:r>
            <a:endParaRPr kumimoji="1" lang="en-US" altLang="ja-JP" sz="1600" dirty="0" smtClean="0"/>
          </a:p>
          <a:p>
            <a:r>
              <a:rPr kumimoji="1" lang="ja-JP" altLang="en-US" sz="1600" dirty="0" smtClean="0"/>
              <a:t>状態の数ベースで復元している</a:t>
            </a:r>
            <a:endParaRPr kumimoji="1" lang="en-US" altLang="ja-JP" sz="1600" dirty="0" smtClean="0"/>
          </a:p>
          <a:p>
            <a:r>
              <a:rPr kumimoji="1" lang="ja-JP" altLang="en-US" sz="1600" dirty="0" smtClean="0"/>
              <a:t>キューの保存が早い可能性がある</a:t>
            </a:r>
            <a:endParaRPr kumimoji="1" lang="en-US" altLang="ja-JP" sz="1600" dirty="0" smtClean="0"/>
          </a:p>
          <a:p>
            <a:endParaRPr kumimoji="1" lang="en-US" altLang="ja-JP" sz="1600" dirty="0" smtClean="0"/>
          </a:p>
          <a:p>
            <a:r>
              <a:rPr kumimoji="1" lang="ja-JP" altLang="en-US" sz="1600" dirty="0" smtClean="0"/>
              <a:t>キューがあって一時的に入出力が保存されている</a:t>
            </a:r>
            <a:endParaRPr kumimoji="1" lang="en-US" altLang="ja-JP" sz="1600" dirty="0" smtClean="0"/>
          </a:p>
          <a:p>
            <a:endParaRPr kumimoji="1" lang="ja-JP" altLang="en-US" dirty="0"/>
          </a:p>
          <a:p>
            <a:r>
              <a:rPr kumimoji="1" lang="ja-JP" altLang="en-US" dirty="0"/>
              <a:t>----- 会議メモ (19/02/08 17:37) -----</a:t>
            </a:r>
          </a:p>
          <a:p>
            <a:r>
              <a:rPr kumimoji="1" lang="ja-JP" altLang="en-US" dirty="0"/>
              <a:t>ホストOSかゲスト管理VMかで動作している違い</a:t>
            </a:r>
          </a:p>
          <a:p>
            <a:r>
              <a:rPr kumimoji="1" lang="ja-JP" altLang="en-US" dirty="0"/>
              <a:t>(仮想化システムの違い)</a:t>
            </a:r>
          </a:p>
        </p:txBody>
      </p:sp>
    </p:spTree>
    <p:extLst>
      <p:ext uri="{BB962C8B-B14F-4D97-AF65-F5344CB8AC3E}">
        <p14:creationId xmlns:p14="http://schemas.microsoft.com/office/powerpoint/2010/main" val="201266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900" dirty="0" smtClean="0"/>
              <a:t>K</a:t>
            </a:r>
            <a:r>
              <a:rPr kumimoji="1" lang="en-US" altLang="ja-JP" sz="900" dirty="0" smtClean="0"/>
              <a:t>VM</a:t>
            </a:r>
            <a:r>
              <a:rPr kumimoji="1" lang="ja-JP" altLang="en-US" sz="900" dirty="0" smtClean="0"/>
              <a:t>が高速なのはマイグレーション方式の違いによるもの</a:t>
            </a:r>
            <a:endParaRPr kumimoji="1" lang="en-US" altLang="ja-JP" sz="900" dirty="0" smtClean="0"/>
          </a:p>
          <a:p>
            <a:r>
              <a:rPr kumimoji="1" lang="en-US" altLang="ja-JP" sz="900" dirty="0" err="1" smtClean="0"/>
              <a:t>Libxc</a:t>
            </a:r>
            <a:r>
              <a:rPr kumimoji="1" lang="ja-JP" altLang="en-US" sz="900" dirty="0" smtClean="0"/>
              <a:t>か</a:t>
            </a:r>
            <a:r>
              <a:rPr kumimoji="1" lang="en-US" altLang="ja-JP" sz="900" dirty="0" err="1" smtClean="0"/>
              <a:t>qemu</a:t>
            </a:r>
            <a:r>
              <a:rPr kumimoji="1" lang="ja-JP" altLang="en-US" sz="900" dirty="0" smtClean="0"/>
              <a:t>の中に使っているアルゴリズムの違い</a:t>
            </a:r>
            <a:endParaRPr kumimoji="1" lang="en-US" altLang="ja-JP" sz="900" dirty="0" smtClean="0"/>
          </a:p>
          <a:p>
            <a:endParaRPr kumimoji="1" lang="en-US" altLang="ja-JP" sz="900" dirty="0" smtClean="0"/>
          </a:p>
          <a:p>
            <a:pPr marL="0" marR="0" indent="0" defTabSz="336774" eaLnBrk="1" fontAlgn="auto" latinLnBrk="0" hangingPunct="1">
              <a:lnSpc>
                <a:spcPct val="117999"/>
              </a:lnSpc>
              <a:spcBef>
                <a:spcPts val="0"/>
              </a:spcBef>
              <a:spcAft>
                <a:spcPts val="0"/>
              </a:spcAft>
              <a:buClrTx/>
              <a:buSzTx/>
              <a:buFontTx/>
              <a:buNone/>
              <a:tabLst/>
              <a:defRPr/>
            </a:pPr>
            <a:r>
              <a:rPr kumimoji="1" lang="ja-JP" altLang="en-US" sz="900" dirty="0" smtClean="0"/>
              <a:t>ネストした環境で</a:t>
            </a:r>
            <a:r>
              <a:rPr kumimoji="1" lang="en-US" altLang="ja-JP" sz="900" dirty="0" smtClean="0"/>
              <a:t>KVM</a:t>
            </a:r>
            <a:r>
              <a:rPr kumimoji="1" lang="ja-JP" altLang="en-US" sz="900" dirty="0" smtClean="0"/>
              <a:t>の方が環境が良い</a:t>
            </a:r>
            <a:endParaRPr kumimoji="1" lang="en-US" altLang="ja-JP" sz="900" dirty="0" smtClean="0"/>
          </a:p>
          <a:p>
            <a:endParaRPr kumimoji="1" lang="en-US" altLang="ja-JP" sz="900" dirty="0"/>
          </a:p>
          <a:p>
            <a:r>
              <a:rPr kumimoji="1" lang="ja-JP" altLang="en-US" sz="900" dirty="0" smtClean="0"/>
              <a:t>ダウンタイムの補足</a:t>
            </a:r>
            <a:endParaRPr kumimoji="1" lang="en-US" altLang="ja-JP" sz="900" dirty="0" smtClean="0"/>
          </a:p>
          <a:p>
            <a:r>
              <a:rPr kumimoji="1" lang="en-US" altLang="ja-JP" sz="900" dirty="0" err="1" smtClean="0"/>
              <a:t>Migrationtime</a:t>
            </a:r>
            <a:r>
              <a:rPr kumimoji="1" lang="en-US" altLang="ja-JP" sz="900" baseline="0" dirty="0" smtClean="0"/>
              <a:t> </a:t>
            </a:r>
            <a:r>
              <a:rPr kumimoji="1" lang="en-US" altLang="ja-JP" sz="900" baseline="0" dirty="0"/>
              <a:t>4.5%</a:t>
            </a:r>
          </a:p>
          <a:p>
            <a:r>
              <a:rPr kumimoji="1" lang="en-US" altLang="ja-JP" sz="900" baseline="0" dirty="0"/>
              <a:t>Downtime 28%</a:t>
            </a:r>
            <a:endParaRPr kumimoji="1" lang="en-US" altLang="ja-JP" sz="900" dirty="0"/>
          </a:p>
        </p:txBody>
      </p:sp>
    </p:spTree>
    <p:extLst>
      <p:ext uri="{BB962C8B-B14F-4D97-AF65-F5344CB8AC3E}">
        <p14:creationId xmlns:p14="http://schemas.microsoft.com/office/powerpoint/2010/main" val="83150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900" dirty="0" smtClean="0"/>
              <a:t>C</a:t>
            </a:r>
            <a:r>
              <a:rPr kumimoji="1" lang="en-US" altLang="ja-JP" sz="900" dirty="0" err="1" smtClean="0"/>
              <a:t>ompSC:VM</a:t>
            </a:r>
            <a:r>
              <a:rPr kumimoji="1" lang="ja-JP" altLang="en-US" sz="900" dirty="0" smtClean="0"/>
              <a:t>の</a:t>
            </a:r>
            <a:r>
              <a:rPr kumimoji="1" lang="en-US" altLang="ja-JP" sz="900" dirty="0" smtClean="0"/>
              <a:t>OS</a:t>
            </a:r>
            <a:r>
              <a:rPr kumimoji="1" lang="ja-JP" altLang="en-US" sz="900" dirty="0" smtClean="0"/>
              <a:t>での変更が必要</a:t>
            </a:r>
            <a:endParaRPr kumimoji="1" lang="en-US" altLang="ja-JP" sz="900" dirty="0"/>
          </a:p>
          <a:p>
            <a:r>
              <a:rPr kumimoji="1" lang="en-US" altLang="ja-JP" sz="900" dirty="0"/>
              <a:t>D−</a:t>
            </a:r>
            <a:r>
              <a:rPr kumimoji="1" lang="en-US" altLang="en-US" sz="900" dirty="0"/>
              <a:t>MORE</a:t>
            </a:r>
          </a:p>
          <a:p>
            <a:r>
              <a:rPr kumimoji="1" lang="ja-JP" altLang="en-US" sz="900" dirty="0"/>
              <a:t>帯域外リモート管理で送信する</a:t>
            </a:r>
            <a:r>
              <a:rPr kumimoji="1" lang="en-US" altLang="ja-JP" sz="900" dirty="0"/>
              <a:t>VM</a:t>
            </a:r>
            <a:r>
              <a:rPr kumimoji="1" lang="ja-JP" altLang="en-US" sz="900" dirty="0"/>
              <a:t>が仮想化システムの外にある。一言追加。仮想デバイスと</a:t>
            </a:r>
            <a:r>
              <a:rPr kumimoji="1" lang="en-US" altLang="ja-JP" sz="900" dirty="0"/>
              <a:t>VM</a:t>
            </a:r>
            <a:r>
              <a:rPr kumimoji="1" lang="ja-JP" altLang="en-US" sz="900" dirty="0"/>
              <a:t>を用意して操作</a:t>
            </a:r>
            <a:endParaRPr kumimoji="1" lang="en-US" altLang="ja-JP" sz="900" dirty="0"/>
          </a:p>
          <a:p>
            <a:r>
              <a:rPr kumimoji="1" lang="ja-JP" altLang="en-US" sz="900" dirty="0"/>
              <a:t>仮想化システムの外にある</a:t>
            </a:r>
            <a:r>
              <a:rPr kumimoji="1" lang="en-US" altLang="ja-JP" sz="900" dirty="0"/>
              <a:t>VM</a:t>
            </a:r>
            <a:r>
              <a:rPr kumimoji="1" lang="ja-JP" altLang="en-US" sz="900" dirty="0"/>
              <a:t>と中にある</a:t>
            </a:r>
            <a:r>
              <a:rPr kumimoji="1" lang="en-US" altLang="ja-JP" sz="900" dirty="0"/>
              <a:t>VM</a:t>
            </a:r>
            <a:r>
              <a:rPr kumimoji="1" lang="ja-JP" altLang="en-US" sz="900" dirty="0"/>
              <a:t>を送る必要がある。</a:t>
            </a:r>
            <a:endParaRPr kumimoji="1" lang="en-US" altLang="ja-JP" sz="900" dirty="0"/>
          </a:p>
          <a:p>
            <a:r>
              <a:rPr kumimoji="1" lang="ja-JP" altLang="en-US" sz="900" dirty="0"/>
              <a:t>仮想化システムの内部でマイグレーション。外にある</a:t>
            </a:r>
            <a:r>
              <a:rPr kumimoji="1" lang="en-US" altLang="ja-JP" sz="900" dirty="0"/>
              <a:t>VM</a:t>
            </a:r>
            <a:r>
              <a:rPr kumimoji="1" lang="ja-JP" altLang="en-US" sz="900" dirty="0"/>
              <a:t>を送る権限は与えれない。</a:t>
            </a:r>
            <a:endParaRPr kumimoji="1" lang="en-US" altLang="ja-JP" sz="900" dirty="0"/>
          </a:p>
          <a:p>
            <a:endParaRPr kumimoji="1" lang="en-US" altLang="ja-JP" sz="900" dirty="0"/>
          </a:p>
          <a:p>
            <a:r>
              <a:rPr kumimoji="1" lang="en-US" altLang="ja-JP" sz="900" dirty="0" err="1"/>
              <a:t>USShadow</a:t>
            </a:r>
            <a:r>
              <a:rPr kumimoji="1" lang="ja-JP" altLang="en-US" sz="900" dirty="0"/>
              <a:t>に少し似ている</a:t>
            </a:r>
            <a:endParaRPr kumimoji="1" lang="en-US" altLang="ja-JP" sz="900" dirty="0"/>
          </a:p>
          <a:p>
            <a:r>
              <a:rPr kumimoji="1" lang="ja-JP" altLang="en-US" sz="900" dirty="0"/>
              <a:t>暗号化したのが今回はシャドウデバイスだから違う。</a:t>
            </a:r>
            <a:endParaRPr kumimoji="1" lang="en-US" altLang="ja-JP" sz="900" dirty="0"/>
          </a:p>
          <a:p>
            <a:r>
              <a:rPr kumimoji="1" lang="ja-JP" altLang="en-US" sz="900" dirty="0"/>
              <a:t>データの入出力を守っても</a:t>
            </a:r>
            <a:r>
              <a:rPr kumimoji="1" lang="en-US" altLang="ja-JP" sz="900" dirty="0"/>
              <a:t>VM</a:t>
            </a:r>
            <a:r>
              <a:rPr kumimoji="1" lang="ja-JP" altLang="en-US" sz="900" dirty="0"/>
              <a:t>がやられると元も子もない</a:t>
            </a:r>
            <a:endParaRPr kumimoji="1" lang="en-US" altLang="ja-JP" sz="900" dirty="0"/>
          </a:p>
        </p:txBody>
      </p:sp>
    </p:spTree>
    <p:extLst>
      <p:ext uri="{BB962C8B-B14F-4D97-AF65-F5344CB8AC3E}">
        <p14:creationId xmlns:p14="http://schemas.microsoft.com/office/powerpoint/2010/main" val="320975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シャドウデバイスから送られる割り込みを割り込みサーバに転送している必要があるが、、</a:t>
            </a:r>
            <a:endParaRPr kumimoji="1" lang="en-US" altLang="ja-JP" sz="900" dirty="0" smtClean="0"/>
          </a:p>
          <a:p>
            <a:endParaRPr kumimoji="1" lang="en-US" altLang="ja-JP" sz="900" dirty="0" smtClean="0"/>
          </a:p>
          <a:p>
            <a:r>
              <a:rPr kumimoji="1" lang="ja-JP" altLang="en-US" sz="900" dirty="0" smtClean="0"/>
              <a:t>ユーザ</a:t>
            </a:r>
            <a:r>
              <a:rPr kumimoji="1" lang="en-US" altLang="ja-JP" sz="900" dirty="0" smtClean="0"/>
              <a:t>VM</a:t>
            </a:r>
            <a:r>
              <a:rPr kumimoji="1" lang="ja-JP" altLang="en-US" sz="900" dirty="0" smtClean="0"/>
              <a:t>の</a:t>
            </a:r>
            <a:r>
              <a:rPr kumimoji="1" lang="en-US" altLang="ja-JP" sz="900" dirty="0" smtClean="0"/>
              <a:t>EPT</a:t>
            </a:r>
            <a:r>
              <a:rPr kumimoji="1" lang="ja-JP" altLang="en-US" sz="900" dirty="0" smtClean="0"/>
              <a:t>のアドレスを入出力横取りの際に取得、それが新しいアドレスなら、新たにプロキシ</a:t>
            </a:r>
            <a:r>
              <a:rPr kumimoji="1" lang="en-US" altLang="ja-JP" sz="900" dirty="0" smtClean="0"/>
              <a:t>VM</a:t>
            </a:r>
            <a:r>
              <a:rPr kumimoji="1" lang="ja-JP" altLang="en-US" sz="900" dirty="0" smtClean="0"/>
              <a:t>を作成</a:t>
            </a:r>
            <a:endParaRPr kumimoji="1" lang="en-US" altLang="ja-JP" sz="900" dirty="0" smtClean="0"/>
          </a:p>
          <a:p>
            <a:endParaRPr kumimoji="1" lang="en-US" altLang="ja-JP" sz="900" dirty="0"/>
          </a:p>
          <a:p>
            <a:r>
              <a:rPr kumimoji="1" lang="ja-JP" altLang="en-US" sz="900" dirty="0"/>
              <a:t>１９分３０秒</a:t>
            </a:r>
            <a:r>
              <a:rPr kumimoji="1" lang="en-US" altLang="ja-JP" sz="900" dirty="0"/>
              <a:t>〜</a:t>
            </a:r>
            <a:r>
              <a:rPr kumimoji="1" lang="ja-JP" altLang="en-US" sz="900" dirty="0"/>
              <a:t>２０分（５２秒）</a:t>
            </a:r>
          </a:p>
          <a:p>
            <a:r>
              <a:rPr kumimoji="1" lang="ja-JP" altLang="en-US" sz="900" dirty="0"/>
              <a:t>研究全体のまとめ</a:t>
            </a:r>
            <a:endParaRPr kumimoji="1" lang="en-US" altLang="ja-JP" sz="900" dirty="0"/>
          </a:p>
          <a:p>
            <a:r>
              <a:rPr kumimoji="1" lang="ja-JP" altLang="en-US" sz="900" dirty="0"/>
              <a:t>提案</a:t>
            </a:r>
            <a:r>
              <a:rPr kumimoji="1" lang="ja-JP" altLang="en-US" sz="900" dirty="0" smtClean="0"/>
              <a:t>しました</a:t>
            </a:r>
            <a:endParaRPr kumimoji="1" lang="en-US" altLang="ja-JP" sz="900" dirty="0" smtClean="0"/>
          </a:p>
          <a:p>
            <a:r>
              <a:rPr kumimoji="1" lang="ja-JP" altLang="en-US" sz="900" dirty="0" smtClean="0"/>
              <a:t>シャドウデバイスから割り込みを行なっている途中にマイグレーションが行われると、「割り込みが到達していないから割り込みを取りに来てくれない」と言う状態がある。それで不整合が起きる可能性がある。</a:t>
            </a:r>
            <a:endParaRPr kumimoji="1" lang="ja-JP" altLang="en-US" sz="900" dirty="0"/>
          </a:p>
        </p:txBody>
      </p:sp>
    </p:spTree>
    <p:extLst>
      <p:ext uri="{BB962C8B-B14F-4D97-AF65-F5344CB8AC3E}">
        <p14:creationId xmlns:p14="http://schemas.microsoft.com/office/powerpoint/2010/main" val="244834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提案の下は読むだけ</a:t>
            </a:r>
            <a:endParaRPr kumimoji="1" lang="en-US" altLang="ja-JP" sz="900" dirty="0" smtClean="0"/>
          </a:p>
          <a:p>
            <a:r>
              <a:rPr kumimoji="1" lang="ja-JP" altLang="en-US" sz="900" dirty="0" smtClean="0"/>
              <a:t>点線で</a:t>
            </a:r>
            <a:r>
              <a:rPr kumimoji="1" lang="en-US" altLang="ja-JP" sz="900" dirty="0" smtClean="0"/>
              <a:t>VM</a:t>
            </a:r>
            <a:r>
              <a:rPr kumimoji="1" lang="ja-JP" altLang="en-US" sz="900" dirty="0" smtClean="0"/>
              <a:t>を囲う</a:t>
            </a:r>
            <a:endParaRPr kumimoji="1" lang="en-US" altLang="ja-JP" sz="900" dirty="0" smtClean="0"/>
          </a:p>
          <a:p>
            <a:endParaRPr kumimoji="1" lang="en-US" altLang="ja-JP" sz="900" dirty="0" smtClean="0"/>
          </a:p>
          <a:p>
            <a:r>
              <a:rPr kumimoji="1" lang="ja-JP" altLang="en-US" sz="900" dirty="0" smtClean="0"/>
              <a:t>シャドウデバイス</a:t>
            </a:r>
            <a:r>
              <a:rPr kumimoji="1" lang="ja-JP" altLang="en-US" sz="900" dirty="0"/>
              <a:t>を起動する前に状態が転送されてしまうとシャドウデバイスが正しく復元できず</a:t>
            </a:r>
            <a:r>
              <a:rPr kumimoji="1" lang="en-US" altLang="ja-JP" sz="900" dirty="0"/>
              <a:t>VM</a:t>
            </a:r>
            <a:r>
              <a:rPr kumimoji="1" lang="ja-JP" altLang="en-US" sz="900" dirty="0"/>
              <a:t>が起動しない可能性</a:t>
            </a:r>
            <a:r>
              <a:rPr kumimoji="1" lang="ja-JP" altLang="en-US" sz="900" dirty="0" smtClean="0"/>
              <a:t>。</a:t>
            </a:r>
          </a:p>
          <a:p>
            <a:r>
              <a:rPr kumimoji="1" lang="ja-JP" altLang="en-US" sz="900" dirty="0" smtClean="0"/>
              <a:t>----- 会議メモ (18/11/27 18:59) -----</a:t>
            </a:r>
          </a:p>
          <a:p>
            <a:r>
              <a:rPr kumimoji="1" lang="ja-JP" altLang="en-US" sz="900" dirty="0" smtClean="0"/>
              <a:t>移送先のVMのアニメーション、シャドウデバイスも</a:t>
            </a:r>
          </a:p>
          <a:p>
            <a:r>
              <a:rPr kumimoji="1" lang="ja-JP" altLang="en-US" sz="900" dirty="0" smtClean="0"/>
              <a:t>暗号化と言わない</a:t>
            </a:r>
            <a:endParaRPr kumimoji="1" lang="ja-JP" altLang="en-US" sz="900" dirty="0"/>
          </a:p>
        </p:txBody>
      </p:sp>
    </p:spTree>
    <p:extLst>
      <p:ext uri="{BB962C8B-B14F-4D97-AF65-F5344CB8AC3E}">
        <p14:creationId xmlns:p14="http://schemas.microsoft.com/office/powerpoint/2010/main" val="105504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アクセス権を与えない、</a:t>
            </a:r>
            <a:r>
              <a:rPr kumimoji="1" lang="en-US" altLang="ja-JP" sz="900" dirty="0" smtClean="0"/>
              <a:t>VM</a:t>
            </a:r>
            <a:r>
              <a:rPr kumimoji="1" lang="ja-JP" altLang="en-US" sz="900" dirty="0" smtClean="0"/>
              <a:t>の隔離ですり抜けにくくする</a:t>
            </a:r>
            <a:endParaRPr kumimoji="1" lang="en-US" altLang="ja-JP" sz="900" dirty="0"/>
          </a:p>
        </p:txBody>
      </p:sp>
    </p:spTree>
    <p:extLst>
      <p:ext uri="{BB962C8B-B14F-4D97-AF65-F5344CB8AC3E}">
        <p14:creationId xmlns:p14="http://schemas.microsoft.com/office/powerpoint/2010/main" val="134396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sz="900" dirty="0"/>
              <a:t>シャドウデバイスの状態はレジスタの値から構成されている</a:t>
            </a:r>
            <a:endParaRPr kumimoji="1" lang="en-US" altLang="ja-JP" sz="900" dirty="0"/>
          </a:p>
          <a:p>
            <a:r>
              <a:rPr kumimoji="1" lang="en-US" altLang="ja-JP" sz="900" dirty="0"/>
              <a:t>8</a:t>
            </a:r>
            <a:r>
              <a:rPr kumimoji="1" lang="ja-JP" altLang="en-US" sz="900" dirty="0"/>
              <a:t>個くらいのキューがあって一時的に入出力が保存されている</a:t>
            </a:r>
            <a:endParaRPr kumimoji="1" lang="en-US" altLang="ja-JP" sz="900" dirty="0"/>
          </a:p>
          <a:p>
            <a:r>
              <a:rPr kumimoji="1" lang="ja-JP" altLang="en-US" sz="900" dirty="0"/>
              <a:t>キューとかが</a:t>
            </a:r>
            <a:r>
              <a:rPr kumimoji="1" lang="en-US" altLang="ja-JP" sz="900" dirty="0"/>
              <a:t>『</a:t>
            </a:r>
            <a:r>
              <a:rPr kumimoji="1" lang="ja-JP" altLang="en-US" sz="900" dirty="0"/>
              <a:t>それ以外の内部状態</a:t>
            </a:r>
            <a:r>
              <a:rPr kumimoji="1" lang="en-US" altLang="ja-JP" sz="900" dirty="0"/>
              <a:t>』</a:t>
            </a:r>
          </a:p>
          <a:p>
            <a:endParaRPr kumimoji="1" lang="en-US" altLang="ja-JP" sz="900" dirty="0"/>
          </a:p>
          <a:p>
            <a:r>
              <a:rPr kumimoji="1" lang="ja-JP" altLang="en-US" sz="900" dirty="0"/>
              <a:t>データの流れとしてはメモリマップをすることによりバッファに直接書きこんでいる</a:t>
            </a:r>
            <a:endParaRPr kumimoji="1" lang="en-US" altLang="ja-JP" sz="900" dirty="0"/>
          </a:p>
          <a:p>
            <a:r>
              <a:rPr kumimoji="1" lang="ja-JP" altLang="en-US" sz="900" dirty="0"/>
              <a:t>メモリマップ：ディスク上のメモリのデータを仮想メモリに対応させる機能（端的に言うとファイルに仮想アドレスを与える機能）</a:t>
            </a:r>
            <a:endParaRPr kumimoji="1" lang="en-US" altLang="ja-JP" sz="900" dirty="0"/>
          </a:p>
          <a:p>
            <a:r>
              <a:rPr kumimoji="1" lang="ja-JP" altLang="en-US" sz="900" dirty="0"/>
              <a:t>メモリマップは</a:t>
            </a:r>
            <a:r>
              <a:rPr kumimoji="1" lang="en-US" altLang="ja-JP" sz="900" dirty="0"/>
              <a:t>API</a:t>
            </a:r>
            <a:r>
              <a:rPr kumimoji="1" lang="ja-JP" altLang="en-US" sz="900" dirty="0"/>
              <a:t>で準備されている</a:t>
            </a:r>
            <a:endParaRPr kumimoji="1" lang="en-US" altLang="ja-JP" sz="900" dirty="0"/>
          </a:p>
          <a:p>
            <a:endParaRPr kumimoji="1" lang="en-US" altLang="ja-JP" sz="900" dirty="0"/>
          </a:p>
          <a:p>
            <a:r>
              <a:rPr kumimoji="1" lang="ja-JP" altLang="en-US" sz="900" dirty="0"/>
              <a:t>データが入っているのや制御のものがある。制御用、データ用。入出力の情報。</a:t>
            </a:r>
          </a:p>
          <a:p>
            <a:r>
              <a:rPr kumimoji="1" lang="ja-JP" altLang="en-US" sz="900" dirty="0"/>
              <a:t>----- 会議メモ (17/11/20 11:35) -----</a:t>
            </a:r>
          </a:p>
          <a:p>
            <a:r>
              <a:rPr kumimoji="1" lang="ja-JP" altLang="en-US" sz="900" dirty="0"/>
              <a:t>疑似デバイスを出す</a:t>
            </a:r>
          </a:p>
          <a:p>
            <a:r>
              <a:rPr kumimoji="1" lang="ja-JP" altLang="en-US" sz="900" dirty="0"/>
              <a:t>前の部分の通信の部分を説明している</a:t>
            </a:r>
            <a:endParaRPr kumimoji="1" lang="en-US" altLang="ja-JP" sz="900" dirty="0"/>
          </a:p>
          <a:p>
            <a:endParaRPr kumimoji="1" lang="en-US" altLang="ja-JP" sz="900" dirty="0"/>
          </a:p>
          <a:p>
            <a:r>
              <a:rPr kumimoji="1" lang="ja-JP" altLang="en-US" sz="900" dirty="0"/>
              <a:t>ハードウェア（レジスタ）</a:t>
            </a:r>
            <a:endParaRPr kumimoji="1" lang="en-US" altLang="ja-JP" sz="900" dirty="0"/>
          </a:p>
          <a:p>
            <a:r>
              <a:rPr kumimoji="1" lang="ja-JP" altLang="en-US" sz="900" dirty="0"/>
              <a:t>値を入れるのは</a:t>
            </a:r>
            <a:r>
              <a:rPr kumimoji="1" lang="en-US" altLang="ja-JP" sz="900" dirty="0"/>
              <a:t>OS</a:t>
            </a:r>
            <a:r>
              <a:rPr kumimoji="1" lang="ja-JP" altLang="en-US" sz="900" dirty="0"/>
              <a:t>？</a:t>
            </a:r>
            <a:endParaRPr kumimoji="1" lang="en-US" altLang="ja-JP" sz="900" dirty="0"/>
          </a:p>
          <a:p>
            <a:endParaRPr kumimoji="1" lang="en-US" altLang="ja-JP" sz="900" dirty="0"/>
          </a:p>
          <a:p>
            <a:r>
              <a:rPr kumimoji="1" lang="en-US" altLang="ja-JP" sz="900" dirty="0"/>
              <a:t>----- 会議メモ (18/11/30 09:32) -----</a:t>
            </a:r>
          </a:p>
          <a:p>
            <a:r>
              <a:rPr kumimoji="1" lang="en-US" altLang="ja-JP" sz="900" dirty="0" smtClean="0"/>
              <a:t>暗号</a:t>
            </a:r>
            <a:r>
              <a:rPr kumimoji="1" lang="ja-JP" altLang="en-US" sz="900" dirty="0" smtClean="0"/>
              <a:t>鍵をマイグレーション先に保存する</a:t>
            </a:r>
            <a:endParaRPr kumimoji="1" lang="en-US" altLang="ja-JP" sz="900" dirty="0"/>
          </a:p>
        </p:txBody>
      </p:sp>
    </p:spTree>
    <p:extLst>
      <p:ext uri="{BB962C8B-B14F-4D97-AF65-F5344CB8AC3E}">
        <p14:creationId xmlns:p14="http://schemas.microsoft.com/office/powerpoint/2010/main" val="8661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900" dirty="0"/>
          </a:p>
        </p:txBody>
      </p:sp>
    </p:spTree>
    <p:extLst>
      <p:ext uri="{BB962C8B-B14F-4D97-AF65-F5344CB8AC3E}">
        <p14:creationId xmlns:p14="http://schemas.microsoft.com/office/powerpoint/2010/main" val="35855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(18/11/27 18:59) -----</a:t>
            </a:r>
          </a:p>
          <a:p>
            <a:r>
              <a:rPr kumimoji="1" lang="ja-JP" altLang="en-US"/>
              <a:t>見る必要がない</a:t>
            </a:r>
          </a:p>
          <a:p>
            <a:r>
              <a:rPr kumimoji="1" lang="ja-JP" altLang="en-US"/>
              <a:t>ソースコードを見ても、このような状態が書かれていたが、仮想デバイスをそのまま持ってくるので気にする必要はない</a:t>
            </a:r>
          </a:p>
        </p:txBody>
      </p:sp>
    </p:spTree>
    <p:extLst>
      <p:ext uri="{BB962C8B-B14F-4D97-AF65-F5344CB8AC3E}">
        <p14:creationId xmlns:p14="http://schemas.microsoft.com/office/powerpoint/2010/main" val="101309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元々こうなっています。元々全部は横取りしているので、従来より重いか軽いか。</a:t>
            </a:r>
            <a:endParaRPr kumimoji="1" lang="en-US" altLang="ja-JP" sz="900" dirty="0" smtClean="0"/>
          </a:p>
          <a:p>
            <a:r>
              <a:rPr kumimoji="1" lang="ja-JP" altLang="en-US" sz="900" dirty="0" smtClean="0"/>
              <a:t>待っててもメモリマップト</a:t>
            </a:r>
            <a:r>
              <a:rPr kumimoji="1" lang="en-US" altLang="ja-JP" sz="900" dirty="0" smtClean="0"/>
              <a:t>I/O</a:t>
            </a:r>
            <a:r>
              <a:rPr kumimoji="1" lang="ja-JP" altLang="en-US" sz="900" dirty="0" smtClean="0"/>
              <a:t>が行われないと思う。起動の時のみ。</a:t>
            </a:r>
            <a:endParaRPr kumimoji="1" lang="en-US" altLang="ja-JP" sz="900" dirty="0"/>
          </a:p>
        </p:txBody>
      </p:sp>
    </p:spTree>
    <p:extLst>
      <p:ext uri="{BB962C8B-B14F-4D97-AF65-F5344CB8AC3E}">
        <p14:creationId xmlns:p14="http://schemas.microsoft.com/office/powerpoint/2010/main" val="134396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defTabSz="336774" eaLnBrk="1" fontAlgn="auto" latinLnBrk="0" hangingPunct="1">
              <a:lnSpc>
                <a:spcPct val="117999"/>
              </a:lnSpc>
              <a:spcBef>
                <a:spcPts val="0"/>
              </a:spcBef>
              <a:spcAft>
                <a:spcPts val="0"/>
              </a:spcAft>
              <a:buClrTx/>
              <a:buSzTx/>
              <a:buFontTx/>
              <a:buNone/>
              <a:tabLst/>
              <a:defRPr/>
            </a:pPr>
            <a:r>
              <a:rPr kumimoji="1" lang="ja-JP" altLang="en-US" sz="900" dirty="0" smtClean="0"/>
              <a:t>大量のデータを送りつけられない（シャドウデバイスが自分で取りに行くから）</a:t>
            </a:r>
          </a:p>
          <a:p>
            <a:r>
              <a:rPr kumimoji="1" lang="ja-JP" altLang="en-US" sz="900" dirty="0" smtClean="0"/>
              <a:t>ネットワークデバイスを経由している、イベントを送信しているだけ</a:t>
            </a:r>
            <a:endParaRPr kumimoji="1" lang="en-US" altLang="ja-JP" sz="900" dirty="0" smtClean="0"/>
          </a:p>
          <a:p>
            <a:endParaRPr kumimoji="1" lang="en-US" altLang="ja-JP" sz="900" dirty="0"/>
          </a:p>
        </p:txBody>
      </p:sp>
    </p:spTree>
    <p:extLst>
      <p:ext uri="{BB962C8B-B14F-4D97-AF65-F5344CB8AC3E}">
        <p14:creationId xmlns:p14="http://schemas.microsoft.com/office/powerpoint/2010/main" val="127134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a:t>
            </a:r>
            <a:r>
              <a:rPr kumimoji="1" lang="ja-JP" altLang="en-US" dirty="0" smtClean="0"/>
              <a:t>分程度</a:t>
            </a:r>
            <a:endParaRPr kumimoji="1" lang="en-US" altLang="ja-JP" dirty="0" smtClean="0"/>
          </a:p>
          <a:p>
            <a:r>
              <a:rPr kumimoji="1" lang="ja-JP" altLang="en-US" dirty="0" smtClean="0"/>
              <a:t>-</a:t>
            </a:r>
            <a:r>
              <a:rPr kumimoji="1" lang="ja-JP" altLang="en-US" dirty="0"/>
              <a:t>---- 会議メモ (18/11/27 18:59) -----</a:t>
            </a:r>
          </a:p>
          <a:p>
            <a:r>
              <a:rPr kumimoji="1" lang="ja-JP" altLang="en-US" dirty="0"/>
              <a:t>共有メモリがどっちかわからない</a:t>
            </a:r>
          </a:p>
          <a:p>
            <a:r>
              <a:rPr kumimoji="1" lang="ja-JP" altLang="en-US" dirty="0"/>
              <a:t>疑似デバイスの前に出てくるから</a:t>
            </a:r>
          </a:p>
        </p:txBody>
      </p:sp>
    </p:spTree>
    <p:extLst>
      <p:ext uri="{BB962C8B-B14F-4D97-AF65-F5344CB8AC3E}">
        <p14:creationId xmlns:p14="http://schemas.microsoft.com/office/powerpoint/2010/main" val="369470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会議メモ (18/11/27 18:59) -----</a:t>
            </a:r>
          </a:p>
          <a:p>
            <a:r>
              <a:rPr kumimoji="1" lang="ja-JP" altLang="en-US" dirty="0"/>
              <a:t>矢印シャドウデバス</a:t>
            </a:r>
          </a:p>
        </p:txBody>
      </p:sp>
    </p:spTree>
    <p:extLst>
      <p:ext uri="{BB962C8B-B14F-4D97-AF65-F5344CB8AC3E}">
        <p14:creationId xmlns:p14="http://schemas.microsoft.com/office/powerpoint/2010/main" val="272920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CPU</a:t>
            </a:r>
            <a:r>
              <a:rPr kumimoji="1" lang="ja-JP" altLang="en-US" dirty="0" smtClean="0"/>
              <a:t>とメモリは準仮想化されている</a:t>
            </a:r>
            <a:endParaRPr kumimoji="1" lang="ja-JP" altLang="en-US" dirty="0"/>
          </a:p>
        </p:txBody>
      </p:sp>
    </p:spTree>
    <p:extLst>
      <p:ext uri="{BB962C8B-B14F-4D97-AF65-F5344CB8AC3E}">
        <p14:creationId xmlns:p14="http://schemas.microsoft.com/office/powerpoint/2010/main" val="341425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(18/11/27 18:59) -----</a:t>
            </a:r>
          </a:p>
          <a:p>
            <a:r>
              <a:rPr kumimoji="1" lang="ja-JP" altLang="en-US"/>
              <a:t>プロキシVMとユーザVMが通信をしているように見える。消すかも。１</a:t>
            </a:r>
          </a:p>
        </p:txBody>
      </p:sp>
    </p:spTree>
    <p:extLst>
      <p:ext uri="{BB962C8B-B14F-4D97-AF65-F5344CB8AC3E}">
        <p14:creationId xmlns:p14="http://schemas.microsoft.com/office/powerpoint/2010/main" val="384439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a:p>
          <a:p>
            <a:endParaRPr kumimoji="1" lang="ja-JP" altLang="en-US" dirty="0"/>
          </a:p>
        </p:txBody>
      </p:sp>
    </p:spTree>
    <p:extLst>
      <p:ext uri="{BB962C8B-B14F-4D97-AF65-F5344CB8AC3E}">
        <p14:creationId xmlns:p14="http://schemas.microsoft.com/office/powerpoint/2010/main" val="145921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シャドウデバイスからは</a:t>
            </a:r>
            <a:r>
              <a:rPr kumimoji="1" lang="en-US" altLang="ja-JP" sz="900" dirty="0" smtClean="0"/>
              <a:t>VM</a:t>
            </a:r>
            <a:r>
              <a:rPr kumimoji="1" lang="ja-JP" altLang="en-US" sz="900" dirty="0" smtClean="0"/>
              <a:t>に対して仮想割り込みの挿入のみのため仮想化システムに入る部分が安全</a:t>
            </a:r>
            <a:endParaRPr kumimoji="1" lang="en-US" altLang="ja-JP" sz="900" dirty="0" smtClean="0"/>
          </a:p>
          <a:p>
            <a:r>
              <a:rPr kumimoji="1" lang="ja-JP" altLang="en-US" sz="900" dirty="0" smtClean="0"/>
              <a:t>データは仮想化システム内のユーザに入るからそこが危なくない？</a:t>
            </a:r>
            <a:r>
              <a:rPr kumimoji="1" lang="en-US" altLang="ja-JP" sz="900" dirty="0" smtClean="0"/>
              <a:t/>
            </a:r>
            <a:br>
              <a:rPr kumimoji="1" lang="en-US" altLang="ja-JP" sz="900" dirty="0" smtClean="0"/>
            </a:br>
            <a:r>
              <a:rPr kumimoji="1" lang="ja-JP" altLang="en-US" sz="900" dirty="0" smtClean="0"/>
              <a:t>”ゲストハイパーバイザ“を</a:t>
            </a:r>
            <a:r>
              <a:rPr kumimoji="1" lang="ja-JP" altLang="en-US" sz="900" smtClean="0"/>
              <a:t>バイパスされるというのは言うべきだった</a:t>
            </a:r>
            <a:endParaRPr kumimoji="1" lang="en-US" altLang="ja-JP" sz="900" dirty="0"/>
          </a:p>
        </p:txBody>
      </p:sp>
    </p:spTree>
    <p:extLst>
      <p:ext uri="{BB962C8B-B14F-4D97-AF65-F5344CB8AC3E}">
        <p14:creationId xmlns:p14="http://schemas.microsoft.com/office/powerpoint/2010/main" val="134396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a:p>
          <a:p>
            <a:r>
              <a:rPr kumimoji="1" lang="ja-JP" altLang="en-US" sz="900" dirty="0"/>
              <a:t>シャドウデバイスにはレジスタの情報、いろんな状態、デバイスが持っているもの</a:t>
            </a:r>
            <a:endParaRPr kumimoji="1" lang="en-US" altLang="ja-JP" sz="900" dirty="0"/>
          </a:p>
          <a:p>
            <a:r>
              <a:rPr kumimoji="1" lang="en-US" altLang="ja-JP" sz="900" dirty="0"/>
              <a:t>帯域外リモート管理ができない</a:t>
            </a:r>
            <a:r>
              <a:rPr kumimoji="1" lang="ja-JP" altLang="en-US" sz="900" dirty="0"/>
              <a:t>。制御用の情報がなくなると起動しない。</a:t>
            </a:r>
          </a:p>
          <a:p>
            <a:r>
              <a:rPr kumimoji="1" lang="ja-JP" altLang="en-US" sz="900" dirty="0"/>
              <a:t>----- 会議メモ (18/11/27 18:59) -----</a:t>
            </a:r>
          </a:p>
          <a:p>
            <a:r>
              <a:rPr kumimoji="1" lang="ja-JP" altLang="en-US" sz="900" dirty="0"/>
              <a:t>マイグレーションはシャドウデバイスは関係なく、仮想デバイスとVMのメモリ、VM</a:t>
            </a:r>
            <a:r>
              <a:rPr kumimoji="1" lang="ja-JP" altLang="en-US" sz="900" dirty="0" smtClean="0"/>
              <a:t>の構成情報</a:t>
            </a:r>
            <a:r>
              <a:rPr kumimoji="1" lang="ja-JP" altLang="en-US" sz="900" dirty="0"/>
              <a:t>のみを転送していたという</a:t>
            </a:r>
            <a:endParaRPr kumimoji="1" lang="en-US" altLang="ja-JP" sz="900" dirty="0"/>
          </a:p>
        </p:txBody>
      </p:sp>
    </p:spTree>
    <p:extLst>
      <p:ext uri="{BB962C8B-B14F-4D97-AF65-F5344CB8AC3E}">
        <p14:creationId xmlns:p14="http://schemas.microsoft.com/office/powerpoint/2010/main" val="215319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提案の下は読むだけ</a:t>
            </a:r>
            <a:endParaRPr kumimoji="1" lang="en-US" altLang="ja-JP" sz="900" dirty="0" smtClean="0"/>
          </a:p>
          <a:p>
            <a:r>
              <a:rPr kumimoji="1" lang="ja-JP" altLang="en-US" sz="900" dirty="0" smtClean="0"/>
              <a:t>点線で</a:t>
            </a:r>
            <a:r>
              <a:rPr kumimoji="1" lang="en-US" altLang="ja-JP" sz="900" dirty="0" smtClean="0"/>
              <a:t>VM</a:t>
            </a:r>
            <a:r>
              <a:rPr kumimoji="1" lang="ja-JP" altLang="en-US" sz="900" dirty="0" smtClean="0"/>
              <a:t>を囲う</a:t>
            </a:r>
            <a:endParaRPr kumimoji="1" lang="en-US" altLang="ja-JP" sz="900" dirty="0" smtClean="0"/>
          </a:p>
          <a:p>
            <a:endParaRPr kumimoji="1" lang="en-US" altLang="ja-JP" sz="900" dirty="0" smtClean="0"/>
          </a:p>
          <a:p>
            <a:r>
              <a:rPr kumimoji="1" lang="ja-JP" altLang="en-US" sz="900" dirty="0" smtClean="0"/>
              <a:t>シャドウデバイス</a:t>
            </a:r>
            <a:r>
              <a:rPr kumimoji="1" lang="ja-JP" altLang="en-US" sz="900" dirty="0"/>
              <a:t>を起動する前に状態が転送されてしまうとシャドウデバイスが正しく復元できず</a:t>
            </a:r>
            <a:r>
              <a:rPr kumimoji="1" lang="en-US" altLang="ja-JP" sz="900" dirty="0"/>
              <a:t>VM</a:t>
            </a:r>
            <a:r>
              <a:rPr kumimoji="1" lang="ja-JP" altLang="en-US" sz="900" dirty="0"/>
              <a:t>が起動しない可能性</a:t>
            </a:r>
            <a:r>
              <a:rPr kumimoji="1" lang="ja-JP" altLang="en-US" sz="900" dirty="0" smtClean="0"/>
              <a:t>。</a:t>
            </a:r>
          </a:p>
          <a:p>
            <a:r>
              <a:rPr kumimoji="1" lang="ja-JP" altLang="en-US" sz="900" dirty="0" smtClean="0"/>
              <a:t>----- 会議メモ (18/11/27 18:59) -----</a:t>
            </a:r>
          </a:p>
          <a:p>
            <a:r>
              <a:rPr kumimoji="1" lang="ja-JP" altLang="en-US" sz="900" dirty="0" smtClean="0"/>
              <a:t>移送先のVMのアニメーション、シャドウデバイスも</a:t>
            </a:r>
          </a:p>
          <a:p>
            <a:r>
              <a:rPr kumimoji="1" lang="ja-JP" altLang="en-US" sz="900" dirty="0" smtClean="0"/>
              <a:t>暗号化と言わない</a:t>
            </a:r>
            <a:endParaRPr kumimoji="1" lang="ja-JP" altLang="en-US" sz="900" dirty="0"/>
          </a:p>
        </p:txBody>
      </p:sp>
    </p:spTree>
    <p:extLst>
      <p:ext uri="{BB962C8B-B14F-4D97-AF65-F5344CB8AC3E}">
        <p14:creationId xmlns:p14="http://schemas.microsoft.com/office/powerpoint/2010/main" val="105504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900" dirty="0"/>
          </a:p>
        </p:txBody>
      </p:sp>
    </p:spTree>
    <p:extLst>
      <p:ext uri="{BB962C8B-B14F-4D97-AF65-F5344CB8AC3E}">
        <p14:creationId xmlns:p14="http://schemas.microsoft.com/office/powerpoint/2010/main" val="325650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あと四枚</a:t>
            </a:r>
            <a:endParaRPr kumimoji="1" lang="ja-JP" altLang="en-US" sz="900" dirty="0"/>
          </a:p>
        </p:txBody>
      </p:sp>
    </p:spTree>
    <p:extLst>
      <p:ext uri="{BB962C8B-B14F-4D97-AF65-F5344CB8AC3E}">
        <p14:creationId xmlns:p14="http://schemas.microsoft.com/office/powerpoint/2010/main" val="102501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状態のアニメーションを入れる</a:t>
            </a:r>
            <a:endParaRPr kumimoji="1" lang="en-US" altLang="ja-JP" dirty="0" smtClean="0"/>
          </a:p>
          <a:p>
            <a:r>
              <a:rPr kumimoji="1" lang="ja-JP" altLang="en-US" dirty="0" smtClean="0"/>
              <a:t>あと二枚</a:t>
            </a:r>
            <a:endParaRPr kumimoji="1" lang="en-US" altLang="ja-JP" dirty="0" smtClean="0"/>
          </a:p>
          <a:p>
            <a:r>
              <a:rPr kumimoji="1" lang="en-US" altLang="ja-JP" dirty="0" smtClean="0"/>
              <a:t>KVM</a:t>
            </a:r>
            <a:r>
              <a:rPr kumimoji="1" lang="ja-JP" altLang="en-US" dirty="0"/>
              <a:t>では、マイグレーションの受信側でメモリを含めて全て透過的に扱って復元しているのでシャドウデバイスの状態だけを復元するのは</a:t>
            </a:r>
            <a:r>
              <a:rPr kumimoji="1" lang="ja-JP" altLang="en-US" dirty="0" smtClean="0"/>
              <a:t>困難</a:t>
            </a:r>
            <a:endParaRPr kumimoji="1" lang="ja-JP" altLang="en-US" dirty="0"/>
          </a:p>
          <a:p>
            <a:r>
              <a:rPr kumimoji="1" lang="ja-JP" altLang="en-US" dirty="0"/>
              <a:t>共有メモリとウルトラコールを用いて移送マネージャが行うと大幅に変更するそこで疑似デバイスを用意</a:t>
            </a:r>
          </a:p>
          <a:p>
            <a:r>
              <a:rPr kumimoji="1" lang="ja-JP" altLang="en-US" dirty="0" smtClean="0"/>
              <a:t>クラウドハイパーバイザ（クラウドバイザー）で状態をリストアできる機能があるのに、なぜそれを使わずに疑似デバイスを用意したのか？</a:t>
            </a:r>
            <a:endParaRPr kumimoji="1" lang="ja-JP" altLang="en-US" dirty="0"/>
          </a:p>
          <a:p>
            <a:r>
              <a:rPr kumimoji="1" lang="ja-JP" altLang="en-US" dirty="0"/>
              <a:t>----- 会議メモ (18/11/27 18:59) -----</a:t>
            </a:r>
          </a:p>
          <a:p>
            <a:r>
              <a:rPr kumimoji="1" lang="ja-JP" altLang="en-US" dirty="0"/>
              <a:t>意識して</a:t>
            </a:r>
            <a:r>
              <a:rPr kumimoji="1" lang="ja-JP" altLang="en-US" dirty="0" smtClean="0"/>
              <a:t>言う</a:t>
            </a:r>
            <a:endParaRPr kumimoji="1" lang="en-US" altLang="ja-JP" dirty="0" smtClean="0"/>
          </a:p>
          <a:p>
            <a:r>
              <a:rPr kumimoji="1" lang="ja-JP" altLang="en-US" dirty="0" smtClean="0"/>
              <a:t>疑似デバイスはどこに実装？信頼できない管理者の管理下</a:t>
            </a:r>
            <a:endParaRPr kumimoji="1" lang="en-US" altLang="ja-JP" dirty="0" smtClean="0"/>
          </a:p>
        </p:txBody>
      </p:sp>
    </p:spTree>
    <p:extLst>
      <p:ext uri="{BB962C8B-B14F-4D97-AF65-F5344CB8AC3E}">
        <p14:creationId xmlns:p14="http://schemas.microsoft.com/office/powerpoint/2010/main" val="123087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unoki-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4000" spc="-80" baseline="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normAutofit/>
          </a:bodyPr>
          <a:lstStyle>
            <a:lvl1pPr marL="0" indent="0" algn="l">
              <a:buNone/>
              <a:defRPr sz="2400" b="0" cap="all" spc="12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付プレースホルダー 6"/>
          <p:cNvSpPr>
            <a:spLocks noGrp="1"/>
          </p:cNvSpPr>
          <p:nvPr>
            <p:ph type="dt" sz="half" idx="10"/>
          </p:nvPr>
        </p:nvSpPr>
        <p:spPr/>
        <p:txBody>
          <a:bodyPr/>
          <a:lstStyle/>
          <a:p>
            <a:fld id="{FED492BB-744D-C84F-A2C5-75874E6FDE26}" type="datetime1">
              <a:rPr kumimoji="1" lang="ja-JP" altLang="en-US" smtClean="0"/>
              <a:t>19/02/22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noki-1">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defRPr>
                <a:latin typeface="ＭＳ Ｐゴシック"/>
                <a:ea typeface="ＭＳ Ｐゴシック"/>
                <a:cs typeface="ＭＳ Ｐゴシック"/>
              </a:defRPr>
            </a:lvl1pPr>
          </a:lstStyle>
          <a:p>
            <a:r>
              <a:rPr lang="ja-JP" altLang="en-US" dirty="0"/>
              <a:t>マスター タイトルの書式設定</a:t>
            </a:r>
            <a:endParaRPr dirty="0"/>
          </a:p>
        </p:txBody>
      </p:sp>
      <p:sp>
        <p:nvSpPr>
          <p:cNvPr id="57" name="Shape 57"/>
          <p:cNvSpPr>
            <a:spLocks noGrp="1"/>
          </p:cNvSpPr>
          <p:nvPr>
            <p:ph type="body" idx="1"/>
          </p:nvPr>
        </p:nvSpPr>
        <p:spPr>
          <a:prstGeom prst="rect">
            <a:avLst/>
          </a:prstGeom>
        </p:spPr>
        <p:txBody>
          <a:bodyPr/>
          <a:lstStyle>
            <a:lvl1pPr marL="204788" indent="-204788">
              <a:spcAft>
                <a:spcPts val="0"/>
              </a:spcAft>
              <a:defRPr>
                <a:latin typeface="ＭＳ Ｐゴシック"/>
                <a:ea typeface="ＭＳ Ｐゴシック"/>
                <a:cs typeface="ＭＳ Ｐゴシック"/>
              </a:defRPr>
            </a:lvl1pPr>
            <a:lvl2pPr marL="446088" indent="-182563">
              <a:defRPr>
                <a:latin typeface="ＭＳ Ｐゴシック"/>
                <a:ea typeface="ＭＳ Ｐゴシック"/>
                <a:cs typeface="ＭＳ Ｐゴシック"/>
              </a:defRPr>
            </a:lvl2pPr>
            <a:lvl3pPr marL="719138" indent="-190500">
              <a:defRPr sz="2200">
                <a:latin typeface="ＭＳ Ｐゴシック"/>
                <a:ea typeface="ＭＳ Ｐゴシック"/>
                <a:cs typeface="ＭＳ Ｐゴシック"/>
              </a:defRPr>
            </a:lvl3pPr>
            <a:lvl4pPr>
              <a:defRPr>
                <a:latin typeface="ＭＳ Ｐゴシック"/>
                <a:ea typeface="ＭＳ Ｐゴシック"/>
                <a:cs typeface="ＭＳ Ｐゴシック"/>
              </a:defRPr>
            </a:lvl4pPr>
            <a:lvl5pPr>
              <a:defRPr>
                <a:latin typeface="ＭＳ Ｐゴシック"/>
                <a:ea typeface="ＭＳ Ｐゴシック"/>
                <a:cs typeface="ＭＳ Ｐゴシック"/>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2" name="日付プレースホルダー 1"/>
          <p:cNvSpPr>
            <a:spLocks noGrp="1"/>
          </p:cNvSpPr>
          <p:nvPr>
            <p:ph type="dt" sz="half" idx="10"/>
          </p:nvPr>
        </p:nvSpPr>
        <p:spPr/>
        <p:txBody>
          <a:bodyPr/>
          <a:lstStyle/>
          <a:p>
            <a:fld id="{FED492BB-744D-C84F-A2C5-75874E6FDE26}" type="datetime1">
              <a:rPr kumimoji="1" lang="ja-JP" altLang="en-US" smtClean="0"/>
              <a:t>19/02/22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255142" y="152718"/>
            <a:ext cx="646359" cy="635527"/>
          </a:xfrm>
        </p:spPr>
        <p:txBody>
          <a:bodyPr/>
          <a:lstStyle>
            <a:lvl1pPr algn="ctr">
              <a:defRPr sz="2000" b="1">
                <a:solidFill>
                  <a:srgbClr val="FFFFFF"/>
                </a:solidFill>
                <a:latin typeface="+mn-ea"/>
                <a:ea typeface="+mn-ea"/>
              </a:defRPr>
            </a:lvl1pPr>
          </a:lstStyle>
          <a:p>
            <a:fld id="{2A54A162-4402-AF4A-9948-CA1DEF6EFCA5}" type="slidenum">
              <a:rPr kumimoji="1" lang="ja-JP" altLang="en-US" smtClean="0"/>
              <a:pPr/>
              <a:t>‹#›</a:t>
            </a:fld>
            <a:endParaRPr kumimoji="1" lang="ja-JP" altLang="en-US" dirty="0"/>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21122" cy="1038480"/>
          </a:xfrm>
          <a:prstGeom prst="rect">
            <a:avLst/>
          </a:prstGeom>
        </p:spPr>
        <p:txBody>
          <a:bodyPr vert="horz" lIns="91440" tIns="45720" rIns="91440" bIns="45720" rtlCol="0" anchor="ctr">
            <a:normAutofit/>
          </a:bodyPr>
          <a:lstStyle/>
          <a:p>
            <a:r>
              <a:rPr lang="ja-JP" altLang="en-US" dirty="0">
                <a:latin typeface="+mj-ea"/>
                <a:ea typeface="+mj-ea"/>
              </a:rPr>
              <a:t>マスタータイトルの書式設定</a:t>
            </a:r>
            <a:endParaRPr lang="en-US" dirty="0"/>
          </a:p>
        </p:txBody>
      </p:sp>
      <p:sp>
        <p:nvSpPr>
          <p:cNvPr id="3" name="Text Placeholder 2"/>
          <p:cNvSpPr>
            <a:spLocks noGrp="1"/>
          </p:cNvSpPr>
          <p:nvPr>
            <p:ph type="body" idx="1"/>
          </p:nvPr>
        </p:nvSpPr>
        <p:spPr>
          <a:xfrm>
            <a:off x="457200" y="1466847"/>
            <a:ext cx="8121122" cy="465931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ED492BB-744D-C84F-A2C5-75874E6FDE26}" type="datetime1">
              <a:rPr kumimoji="1" lang="ja-JP" altLang="en-US" smtClean="0"/>
              <a:t>19/02/22</a:t>
            </a:fld>
            <a:endParaRPr kumimoji="1" lang="ja-JP" altLang="en-US"/>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8274693" y="152718"/>
            <a:ext cx="607257" cy="599767"/>
          </a:xfrm>
          <a:prstGeom prst="rect">
            <a:avLst/>
          </a:prstGeom>
          <a:solidFill>
            <a:schemeClr val="tx2"/>
          </a:solidFill>
        </p:spPr>
        <p:txBody>
          <a:bodyPr vert="horz" lIns="91440" tIns="45720" rIns="91440" bIns="45720" rtlCol="0" anchor="ctr"/>
          <a:lstStyle>
            <a:lvl1pPr algn="ctr">
              <a:defRPr sz="2000" b="1">
                <a:solidFill>
                  <a:schemeClr val="bg1"/>
                </a:solidFill>
                <a:latin typeface="+mn-ea"/>
                <a:ea typeface="+mn-ea"/>
              </a:defRPr>
            </a:lvl1pPr>
          </a:lstStyle>
          <a:p>
            <a:fld id="{2A54A162-4402-AF4A-9948-CA1DEF6EFCA5}" type="slidenum">
              <a:rPr kumimoji="1" lang="ja-JP" altLang="en-US" smtClean="0"/>
              <a:pPr/>
              <a:t>‹#›</a:t>
            </a:fld>
            <a:endParaRPr kumimoji="1" lang="ja-JP" alt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1" r:id="rId2"/>
  </p:sldLayoutIdLst>
  <p:hf hdr="0" ftr="0" dt="0"/>
  <p:txStyles>
    <p:titleStyle>
      <a:lvl1pPr algn="l" defTabSz="914400" rtl="0" eaLnBrk="1" latinLnBrk="0" hangingPunct="1">
        <a:spcBef>
          <a:spcPct val="0"/>
        </a:spcBef>
        <a:buNone/>
        <a:defRPr kumimoji="1" sz="3600" kern="1200" cap="all" spc="-60" baseline="0">
          <a:solidFill>
            <a:schemeClr val="tx2"/>
          </a:solidFill>
          <a:latin typeface="+mj-ea"/>
          <a:ea typeface="+mj-ea"/>
          <a:cs typeface="+mj-cs"/>
        </a:defRPr>
      </a:lvl1pPr>
    </p:titleStyle>
    <p:bodyStyle>
      <a:lvl1pPr marL="0" indent="-205200" algn="l" defTabSz="914400" rtl="0" eaLnBrk="1" latinLnBrk="0" hangingPunct="1">
        <a:spcBef>
          <a:spcPct val="20000"/>
        </a:spcBef>
        <a:spcAft>
          <a:spcPts val="600"/>
        </a:spcAft>
        <a:buFont typeface="Arial"/>
        <a:buChar char="•"/>
        <a:defRPr kumimoji="1"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Clr>
          <a:schemeClr val="tx2"/>
        </a:buClr>
        <a:buFont typeface="Arial"/>
        <a:buChar char="•"/>
        <a:defRPr kumimoji="1" sz="1600" kern="1200">
          <a:solidFill>
            <a:schemeClr val="tx1"/>
          </a:solidFill>
          <a:latin typeface="+mn-ea"/>
          <a:ea typeface="+mn-ea"/>
          <a:cs typeface="+mn-cs"/>
        </a:defRPr>
      </a:lvl4pPr>
      <a:lvl5pPr marL="2057400" indent="-228600" algn="l" defTabSz="914400" rtl="0" eaLnBrk="1" latinLnBrk="0" hangingPunct="1">
        <a:spcBef>
          <a:spcPct val="20000"/>
        </a:spcBef>
        <a:buClr>
          <a:schemeClr val="tx2"/>
        </a:buClr>
        <a:buFont typeface="Arial"/>
        <a:buChar char="•"/>
        <a:defRPr kumimoji="1" sz="1600" kern="1200" baseline="0">
          <a:solidFill>
            <a:schemeClr val="tx1"/>
          </a:solidFill>
          <a:latin typeface="+mn-ea"/>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p:txBody>
          <a:bodyPr>
            <a:normAutofit/>
          </a:bodyPr>
          <a:lstStyle/>
          <a:p>
            <a:r>
              <a:rPr lang="ja-JP" altLang="en-US" dirty="0" smtClean="0"/>
              <a:t>強制パススルーを用いた</a:t>
            </a:r>
            <a:r>
              <a:rPr lang="en-US" altLang="ja-JP" dirty="0" smtClean="0"/>
              <a:t/>
            </a:r>
            <a:br>
              <a:rPr lang="en-US" altLang="ja-JP" dirty="0" smtClean="0"/>
            </a:br>
            <a:r>
              <a:rPr lang="ja-JP" altLang="en-US" dirty="0" smtClean="0"/>
              <a:t>安全なリモート管理に対応した</a:t>
            </a:r>
            <a:r>
              <a:rPr lang="en-US" altLang="ja-JP" dirty="0" smtClean="0"/>
              <a:t/>
            </a:r>
            <a:br>
              <a:rPr lang="en-US" altLang="ja-JP" dirty="0" smtClean="0"/>
            </a:br>
            <a:r>
              <a:rPr lang="en-US" altLang="ja-JP" dirty="0" smtClean="0"/>
              <a:t>VM</a:t>
            </a:r>
            <a:r>
              <a:rPr lang="ja-JP" altLang="en-US" dirty="0"/>
              <a:t>マイグレーション</a:t>
            </a:r>
          </a:p>
        </p:txBody>
      </p:sp>
      <p:sp>
        <p:nvSpPr>
          <p:cNvPr id="120" name="Shape 120"/>
          <p:cNvSpPr>
            <a:spLocks noGrp="1"/>
          </p:cNvSpPr>
          <p:nvPr>
            <p:ph type="subTitle" idx="1"/>
          </p:nvPr>
        </p:nvSpPr>
        <p:spPr>
          <a:xfrm>
            <a:off x="1103938" y="4607506"/>
            <a:ext cx="6858000" cy="1964432"/>
          </a:xfrm>
        </p:spPr>
        <p:txBody>
          <a:bodyPr>
            <a:noAutofit/>
          </a:bodyPr>
          <a:lstStyle/>
          <a:p>
            <a:pPr algn="r"/>
            <a:r>
              <a:rPr lang="ja-JP" altLang="en-US" dirty="0" smtClean="0">
                <a:solidFill>
                  <a:srgbClr val="000000"/>
                </a:solidFill>
              </a:rPr>
              <a:t>九州工業大学大学院</a:t>
            </a:r>
            <a:r>
              <a:rPr lang="en-US" altLang="ja-JP" dirty="0" smtClean="0">
                <a:solidFill>
                  <a:srgbClr val="000000"/>
                </a:solidFill>
              </a:rPr>
              <a:t> </a:t>
            </a:r>
            <a:r>
              <a:rPr lang="ja-JP" altLang="en-US" dirty="0" smtClean="0">
                <a:solidFill>
                  <a:srgbClr val="000000"/>
                </a:solidFill>
              </a:rPr>
              <a:t>情報工学府</a:t>
            </a:r>
            <a:r>
              <a:rPr lang="en-US" altLang="ja-JP" dirty="0" smtClean="0">
                <a:solidFill>
                  <a:srgbClr val="000000"/>
                </a:solidFill>
              </a:rPr>
              <a:t>    </a:t>
            </a:r>
            <a:endParaRPr lang="en-US" altLang="ja-JP" dirty="0">
              <a:solidFill>
                <a:srgbClr val="000000"/>
              </a:solidFill>
            </a:endParaRPr>
          </a:p>
          <a:p>
            <a:pPr algn="r"/>
            <a:r>
              <a:rPr lang="ja-JP" altLang="en-US" dirty="0">
                <a:solidFill>
                  <a:srgbClr val="000000"/>
                </a:solidFill>
              </a:rPr>
              <a:t>　</a:t>
            </a:r>
            <a:r>
              <a:rPr lang="ja-JP" altLang="en-US" dirty="0" smtClean="0">
                <a:solidFill>
                  <a:srgbClr val="000000"/>
                </a:solidFill>
              </a:rPr>
              <a:t>情報創成工学専攻</a:t>
            </a:r>
            <a:endParaRPr lang="en-US" altLang="ja-JP" dirty="0" smtClean="0">
              <a:solidFill>
                <a:srgbClr val="000000"/>
              </a:solidFill>
            </a:endParaRPr>
          </a:p>
          <a:p>
            <a:pPr algn="r"/>
            <a:r>
              <a:rPr lang="ja-JP" altLang="en-US" dirty="0" smtClean="0">
                <a:solidFill>
                  <a:srgbClr val="000000"/>
                </a:solidFill>
              </a:rPr>
              <a:t>光来研究室 修士</a:t>
            </a:r>
            <a:r>
              <a:rPr lang="en-US" altLang="ja-JP" dirty="0" smtClean="0">
                <a:solidFill>
                  <a:srgbClr val="000000"/>
                </a:solidFill>
              </a:rPr>
              <a:t>2</a:t>
            </a:r>
            <a:r>
              <a:rPr lang="ja-JP" altLang="en-US" dirty="0" smtClean="0">
                <a:solidFill>
                  <a:srgbClr val="000000"/>
                </a:solidFill>
              </a:rPr>
              <a:t>年</a:t>
            </a:r>
            <a:endParaRPr lang="en-US" altLang="ja-JP" dirty="0" smtClean="0">
              <a:solidFill>
                <a:srgbClr val="000000"/>
              </a:solidFill>
            </a:endParaRPr>
          </a:p>
          <a:p>
            <a:pPr algn="r"/>
            <a:r>
              <a:rPr lang="ja-JP" altLang="en-US" dirty="0" smtClean="0">
                <a:solidFill>
                  <a:srgbClr val="000000"/>
                </a:solidFill>
              </a:rPr>
              <a:t>鵜木智矢</a:t>
            </a:r>
            <a:endParaRPr lang="en-US" altLang="ja-JP" dirty="0">
              <a:solidFill>
                <a:srgbClr val="000000"/>
              </a:solidFill>
            </a:endParaRPr>
          </a:p>
          <a:p>
            <a:pPr algn="ctr"/>
            <a:r>
              <a:rPr lang="ja-JP" altLang="en-US" dirty="0">
                <a:solidFill>
                  <a:srgbClr val="00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疑似デバイス経由での保存・復元</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solidFill>
                  <a:srgbClr val="000000"/>
                </a:solidFill>
              </a:rPr>
              <a:t>仮想化システム内で動作する疑似デバイスを用いて透過的にシャドウデバイスの状態を扱う</a:t>
            </a:r>
            <a:endParaRPr lang="en-US" altLang="ja-JP" dirty="0"/>
          </a:p>
          <a:p>
            <a:pPr lvl="1"/>
            <a:r>
              <a:rPr lang="ja-JP" altLang="en-US" dirty="0" smtClean="0"/>
              <a:t>シャドウデバイスに対応する疑似デバイスを用意</a:t>
            </a:r>
            <a:endParaRPr lang="en-US" altLang="ja-JP" dirty="0" smtClean="0"/>
          </a:p>
          <a:p>
            <a:pPr lvl="2"/>
            <a:r>
              <a:rPr kumimoji="1" lang="ja-JP" altLang="en-US" dirty="0" smtClean="0"/>
              <a:t>仮想デバイスの一種</a:t>
            </a:r>
            <a:endParaRPr kumimoji="1" lang="en-US" altLang="ja-JP" dirty="0"/>
          </a:p>
          <a:p>
            <a:pPr lvl="1"/>
            <a:r>
              <a:rPr lang="ja-JP" altLang="en-US" dirty="0" smtClean="0"/>
              <a:t>疑似デバイスの状態を保存・復元するとシャドウデバイスの状態が保存・復元される</a:t>
            </a:r>
            <a:endParaRPr lang="en-US" altLang="ja-JP" dirty="0"/>
          </a:p>
          <a:p>
            <a:pPr lvl="2"/>
            <a:r>
              <a:rPr lang="ja-JP" altLang="en-US" dirty="0" smtClean="0">
                <a:solidFill>
                  <a:srgbClr val="000000"/>
                </a:solidFill>
              </a:rPr>
              <a:t>他の仮想デバイスの状態と一緒に転送</a:t>
            </a:r>
            <a:endParaRPr kumimoji="1" lang="ja-JP" altLang="en-US" dirty="0">
              <a:solidFill>
                <a:srgbClr val="000000"/>
              </a:solidFill>
            </a:endParaRPr>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10</a:t>
            </a:fld>
            <a:endParaRPr kumimoji="1" lang="ja-JP" altLang="en-US" dirty="0"/>
          </a:p>
        </p:txBody>
      </p:sp>
      <p:grpSp>
        <p:nvGrpSpPr>
          <p:cNvPr id="5" name="図形グループ 4"/>
          <p:cNvGrpSpPr/>
          <p:nvPr/>
        </p:nvGrpSpPr>
        <p:grpSpPr>
          <a:xfrm>
            <a:off x="3786360" y="4731658"/>
            <a:ext cx="4715554" cy="2045063"/>
            <a:chOff x="3253001" y="4731658"/>
            <a:chExt cx="4715554" cy="2045063"/>
          </a:xfrm>
        </p:grpSpPr>
        <p:grpSp>
          <p:nvGrpSpPr>
            <p:cNvPr id="18" name="図形グループ 17"/>
            <p:cNvGrpSpPr/>
            <p:nvPr/>
          </p:nvGrpSpPr>
          <p:grpSpPr>
            <a:xfrm>
              <a:off x="3253001" y="4731658"/>
              <a:ext cx="4715554" cy="2045063"/>
              <a:chOff x="2862402" y="4559936"/>
              <a:chExt cx="5422982" cy="2045063"/>
            </a:xfrm>
          </p:grpSpPr>
          <p:sp>
            <p:nvSpPr>
              <p:cNvPr id="24" name="Shape 163"/>
              <p:cNvSpPr/>
              <p:nvPr/>
            </p:nvSpPr>
            <p:spPr>
              <a:xfrm>
                <a:off x="2862402" y="4559936"/>
                <a:ext cx="5211177" cy="2045063"/>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9" name="正方形/長方形 28"/>
              <p:cNvSpPr/>
              <p:nvPr/>
            </p:nvSpPr>
            <p:spPr>
              <a:xfrm>
                <a:off x="5693540" y="4593048"/>
                <a:ext cx="2591844"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31" name="正方形/長方形 30"/>
              <p:cNvSpPr/>
              <p:nvPr/>
            </p:nvSpPr>
            <p:spPr>
              <a:xfrm>
                <a:off x="3625326" y="4559936"/>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000" dirty="0">
                  <a:solidFill>
                    <a:schemeClr val="tx1"/>
                  </a:solidFill>
                </a:endParaRPr>
              </a:p>
            </p:txBody>
          </p:sp>
        </p:grpSp>
        <p:sp>
          <p:nvSpPr>
            <p:cNvPr id="20" name="正方形/長方形 19"/>
            <p:cNvSpPr/>
            <p:nvPr/>
          </p:nvSpPr>
          <p:spPr>
            <a:xfrm>
              <a:off x="4073648" y="547116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sp>
          <p:nvSpPr>
            <p:cNvPr id="35" name="対角する 2 つの角を切り取った四角形 34"/>
            <p:cNvSpPr/>
            <p:nvPr/>
          </p:nvSpPr>
          <p:spPr>
            <a:xfrm>
              <a:off x="6284878" y="5405650"/>
              <a:ext cx="1436905" cy="799838"/>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grpSp>
      <p:sp>
        <p:nvSpPr>
          <p:cNvPr id="26" name="角丸四角形 25"/>
          <p:cNvSpPr/>
          <p:nvPr/>
        </p:nvSpPr>
        <p:spPr>
          <a:xfrm>
            <a:off x="1087381" y="5405650"/>
            <a:ext cx="1640679" cy="799838"/>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27" name="角丸四角形 26"/>
          <p:cNvSpPr/>
          <p:nvPr/>
        </p:nvSpPr>
        <p:spPr>
          <a:xfrm>
            <a:off x="4376280" y="5414616"/>
            <a:ext cx="1640679" cy="791020"/>
          </a:xfrm>
          <a:prstGeom prst="round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疑似</a:t>
            </a:r>
            <a:endParaRPr kumimoji="1" lang="en-US" altLang="ja-JP" sz="1600" dirty="0" smtClean="0">
              <a:solidFill>
                <a:srgbClr val="000000"/>
              </a:solidFill>
            </a:endParaRPr>
          </a:p>
          <a:p>
            <a:pPr algn="ctr"/>
            <a:r>
              <a:rPr kumimoji="1" lang="ja-JP" altLang="en-US" sz="1600" dirty="0" smtClean="0">
                <a:solidFill>
                  <a:srgbClr val="000000"/>
                </a:solidFill>
              </a:rPr>
              <a:t>デバイス</a:t>
            </a:r>
            <a:endParaRPr kumimoji="1" lang="en-US" altLang="ja-JP" sz="1600" dirty="0" smtClean="0">
              <a:solidFill>
                <a:srgbClr val="000000"/>
              </a:solidFill>
            </a:endParaRPr>
          </a:p>
        </p:txBody>
      </p:sp>
      <p:sp>
        <p:nvSpPr>
          <p:cNvPr id="19" name="正方形/長方形 18"/>
          <p:cNvSpPr/>
          <p:nvPr/>
        </p:nvSpPr>
        <p:spPr>
          <a:xfrm>
            <a:off x="7224116" y="4203565"/>
            <a:ext cx="1657047" cy="3750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800" dirty="0" smtClean="0">
                <a:solidFill>
                  <a:srgbClr val="000000"/>
                </a:solidFill>
              </a:rPr>
              <a:t>:状態</a:t>
            </a:r>
            <a:r>
              <a:rPr kumimoji="1" lang="ja-JP" altLang="en-US" sz="1600" dirty="0" smtClean="0">
                <a:solidFill>
                  <a:srgbClr val="000000"/>
                </a:solidFill>
              </a:rPr>
              <a:t>　　</a:t>
            </a:r>
            <a:endParaRPr kumimoji="1" lang="en-US" altLang="ja-JP" sz="1600" dirty="0">
              <a:solidFill>
                <a:srgbClr val="000000"/>
              </a:solidFill>
            </a:endParaRPr>
          </a:p>
        </p:txBody>
      </p:sp>
      <p:sp>
        <p:nvSpPr>
          <p:cNvPr id="21" name="対角する 2 つの角を切り取った四角形 20"/>
          <p:cNvSpPr/>
          <p:nvPr/>
        </p:nvSpPr>
        <p:spPr>
          <a:xfrm>
            <a:off x="7041915" y="4173202"/>
            <a:ext cx="540033" cy="405419"/>
          </a:xfrm>
          <a:prstGeom prst="snip2DiagRect">
            <a:avLst/>
          </a:prstGeom>
          <a:solidFill>
            <a:schemeClr val="tx1">
              <a:lumMod val="50000"/>
              <a:lumOff val="50000"/>
            </a:schemeClr>
          </a:solidFill>
          <a:ln>
            <a:noFill/>
          </a:ln>
          <a:effectLst/>
          <a:scene3d>
            <a:camera prst="orthographicFront"/>
            <a:lightRig rig="threePt" dir="t"/>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cxnSp>
        <p:nvCxnSpPr>
          <p:cNvPr id="23" name="直線矢印コネクタ 22"/>
          <p:cNvCxnSpPr/>
          <p:nvPr/>
        </p:nvCxnSpPr>
        <p:spPr>
          <a:xfrm flipH="1">
            <a:off x="6008677" y="5797740"/>
            <a:ext cx="8012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6171914" y="5516767"/>
            <a:ext cx="1052202"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kumimoji="1" lang="ja-JP" altLang="en-US" sz="1800" dirty="0" smtClean="0">
                <a:solidFill>
                  <a:srgbClr val="000000"/>
                </a:solidFill>
              </a:rPr>
              <a:t>保存</a:t>
            </a:r>
            <a:r>
              <a:rPr kumimoji="1" lang="ja-JP" altLang="en-US" sz="1600" dirty="0" smtClean="0">
                <a:solidFill>
                  <a:srgbClr val="000000"/>
                </a:solidFill>
              </a:rPr>
              <a:t>　　</a:t>
            </a:r>
            <a:endParaRPr kumimoji="1" lang="en-US" altLang="ja-JP" sz="1600" dirty="0">
              <a:solidFill>
                <a:srgbClr val="000000"/>
              </a:solidFill>
            </a:endParaRPr>
          </a:p>
        </p:txBody>
      </p:sp>
      <p:cxnSp>
        <p:nvCxnSpPr>
          <p:cNvPr id="28" name="直線矢印コネクタ 27"/>
          <p:cNvCxnSpPr/>
          <p:nvPr/>
        </p:nvCxnSpPr>
        <p:spPr>
          <a:xfrm>
            <a:off x="2728060" y="5797740"/>
            <a:ext cx="164822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3158203" y="5516767"/>
            <a:ext cx="1052202"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kumimoji="1" lang="ja-JP" altLang="en-US" sz="1800" dirty="0" smtClean="0">
                <a:solidFill>
                  <a:srgbClr val="000000"/>
                </a:solidFill>
              </a:rPr>
              <a:t>通信</a:t>
            </a:r>
            <a:r>
              <a:rPr kumimoji="1" lang="ja-JP" altLang="en-US" sz="1600" dirty="0" smtClean="0">
                <a:solidFill>
                  <a:srgbClr val="000000"/>
                </a:solidFill>
              </a:rPr>
              <a:t>　　</a:t>
            </a:r>
            <a:endParaRPr kumimoji="1" lang="en-US" altLang="ja-JP" sz="1600" dirty="0">
              <a:solidFill>
                <a:srgbClr val="000000"/>
              </a:solidFill>
            </a:endParaRPr>
          </a:p>
        </p:txBody>
      </p:sp>
      <p:sp>
        <p:nvSpPr>
          <p:cNvPr id="33" name="対角する 2 つの角を切り取った四角形 32"/>
          <p:cNvSpPr/>
          <p:nvPr/>
        </p:nvSpPr>
        <p:spPr>
          <a:xfrm>
            <a:off x="2306931" y="5923454"/>
            <a:ext cx="540033" cy="405419"/>
          </a:xfrm>
          <a:prstGeom prst="snip2DiagRect">
            <a:avLst/>
          </a:prstGeom>
          <a:solidFill>
            <a:schemeClr val="tx1">
              <a:lumMod val="50000"/>
              <a:lumOff val="50000"/>
            </a:schemeClr>
          </a:solidFill>
          <a:ln>
            <a:noFill/>
          </a:ln>
          <a:effectLst/>
          <a:scene3d>
            <a:camera prst="orthographicFront"/>
            <a:lightRig rig="threePt" dir="t"/>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34" name="正方形/長方形 33"/>
          <p:cNvSpPr/>
          <p:nvPr/>
        </p:nvSpPr>
        <p:spPr>
          <a:xfrm>
            <a:off x="6171914" y="5516767"/>
            <a:ext cx="1052202"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kumimoji="1" lang="ja-JP" altLang="en-US" sz="1800" dirty="0" smtClean="0">
                <a:solidFill>
                  <a:srgbClr val="000000"/>
                </a:solidFill>
              </a:rPr>
              <a:t>復元</a:t>
            </a:r>
            <a:r>
              <a:rPr kumimoji="1" lang="ja-JP" altLang="en-US" sz="1600" dirty="0" smtClean="0">
                <a:solidFill>
                  <a:srgbClr val="000000"/>
                </a:solidFill>
              </a:rPr>
              <a:t>　　</a:t>
            </a:r>
            <a:endParaRPr kumimoji="1" lang="en-US" altLang="ja-JP" sz="1600" dirty="0">
              <a:solidFill>
                <a:srgbClr val="000000"/>
              </a:solidFill>
            </a:endParaRPr>
          </a:p>
        </p:txBody>
      </p:sp>
    </p:spTree>
    <p:extLst>
      <p:ext uri="{BB962C8B-B14F-4D97-AF65-F5344CB8AC3E}">
        <p14:creationId xmlns:p14="http://schemas.microsoft.com/office/powerpoint/2010/main" val="36458507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33455E-6 -3.6696E-6 L 0.214 -3.6696E-6 " pathEditMode="relative" rAng="0" ptsTypes="AA">
                                      <p:cBhvr>
                                        <p:cTn id="14" dur="2000" fill="hold"/>
                                        <p:tgtEl>
                                          <p:spTgt spid="33"/>
                                        </p:tgtEl>
                                        <p:attrNameLst>
                                          <p:attrName>ppt_x</p:attrName>
                                          <p:attrName>ppt_y</p:attrName>
                                        </p:attrNameLst>
                                      </p:cBhvr>
                                      <p:rCtr x="10700" y="0"/>
                                    </p:animMotion>
                                  </p:childTnLst>
                                </p:cTn>
                              </p:par>
                              <p:par>
                                <p:cTn id="15" presetID="9" presetClass="exit" presetSubtype="0" fill="hold" nodeType="withEffect">
                                  <p:stCondLst>
                                    <p:cond delay="0"/>
                                  </p:stCondLst>
                                  <p:childTnLst>
                                    <p:animEffect transition="out" filter="dissolve">
                                      <p:cBhvr>
                                        <p:cTn id="16" dur="2000"/>
                                        <p:tgtEl>
                                          <p:spTgt spid="28"/>
                                        </p:tgtEl>
                                      </p:cBhvr>
                                    </p:animEffect>
                                    <p:set>
                                      <p:cBhvr>
                                        <p:cTn id="17" dur="1" fill="hold">
                                          <p:stCondLst>
                                            <p:cond delay="1999"/>
                                          </p:stCondLst>
                                        </p:cTn>
                                        <p:tgtEl>
                                          <p:spTgt spid="28"/>
                                        </p:tgtEl>
                                        <p:attrNameLst>
                                          <p:attrName>style.visibility</p:attrName>
                                        </p:attrNameLst>
                                      </p:cBhvr>
                                      <p:to>
                                        <p:strVal val="hidden"/>
                                      </p:to>
                                    </p:set>
                                  </p:childTnLst>
                                </p:cTn>
                              </p:par>
                              <p:par>
                                <p:cTn id="18" presetID="9" presetClass="exit" presetSubtype="0" fill="hold" grpId="2" nodeType="withEffect">
                                  <p:stCondLst>
                                    <p:cond delay="0"/>
                                  </p:stCondLst>
                                  <p:childTnLst>
                                    <p:animEffect transition="out" filter="dissolve">
                                      <p:cBhvr>
                                        <p:cTn id="19" dur="2000"/>
                                        <p:tgtEl>
                                          <p:spTgt spid="30"/>
                                        </p:tgtEl>
                                      </p:cBhvr>
                                    </p:animEffect>
                                    <p:set>
                                      <p:cBhvr>
                                        <p:cTn id="20" dur="1" fill="hold">
                                          <p:stCondLst>
                                            <p:cond delay="19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214 -3.6696E-6 L 0.46395 -3.6696E-6 " pathEditMode="relative" rAng="0" ptsTypes="AA">
                                      <p:cBhvr>
                                        <p:cTn id="24" dur="2000" fill="hold"/>
                                        <p:tgtEl>
                                          <p:spTgt spid="33"/>
                                        </p:tgtEl>
                                        <p:attrNameLst>
                                          <p:attrName>ppt_x</p:attrName>
                                          <p:attrName>ppt_y</p:attrName>
                                        </p:attrNameLst>
                                      </p:cBhvr>
                                      <p:rCtr x="12489" y="0"/>
                                    </p:animMotion>
                                  </p:childTnLst>
                                </p:cTn>
                              </p:par>
                              <p:par>
                                <p:cTn id="25" presetID="9" presetClass="exit" presetSubtype="0" fill="hold" nodeType="withEffect">
                                  <p:stCondLst>
                                    <p:cond delay="0"/>
                                  </p:stCondLst>
                                  <p:childTnLst>
                                    <p:animEffect transition="out" filter="dissolve">
                                      <p:cBhvr>
                                        <p:cTn id="26" dur="2000"/>
                                        <p:tgtEl>
                                          <p:spTgt spid="23"/>
                                        </p:tgtEl>
                                      </p:cBhvr>
                                    </p:animEffect>
                                    <p:set>
                                      <p:cBhvr>
                                        <p:cTn id="27" dur="1" fill="hold">
                                          <p:stCondLst>
                                            <p:cond delay="1999"/>
                                          </p:stCondLst>
                                        </p:cTn>
                                        <p:tgtEl>
                                          <p:spTgt spid="23"/>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2000"/>
                                        <p:tgtEl>
                                          <p:spTgt spid="25"/>
                                        </p:tgtEl>
                                      </p:cBhvr>
                                    </p:animEffect>
                                    <p:set>
                                      <p:cBhvr>
                                        <p:cTn id="30" dur="1" fill="hold">
                                          <p:stCondLst>
                                            <p:cond delay="1999"/>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9"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42" presetClass="path" presetSubtype="0" accel="50000" decel="50000" fill="hold" grpId="2" nodeType="withEffect">
                                  <p:stCondLst>
                                    <p:cond delay="0"/>
                                  </p:stCondLst>
                                  <p:childTnLst>
                                    <p:animMotion origin="layout" path="M 0.46396 -3.6696E-6 L 0.21383 -3.6696E-6 " pathEditMode="relative" rAng="0" ptsTypes="AA">
                                      <p:cBhvr>
                                        <p:cTn id="40" dur="2000" fill="hold"/>
                                        <p:tgtEl>
                                          <p:spTgt spid="33"/>
                                        </p:tgtEl>
                                        <p:attrNameLst>
                                          <p:attrName>ppt_x</p:attrName>
                                          <p:attrName>ppt_y</p:attrName>
                                        </p:attrNameLst>
                                      </p:cBhvr>
                                      <p:rCtr x="-12507" y="0"/>
                                    </p:animMotion>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par>
                                <p:cTn id="46" presetID="9" presetClass="entr" presetSubtype="0" fill="hold" grpId="1"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42" presetClass="path" presetSubtype="0" accel="50000" decel="50000" fill="hold" grpId="3" nodeType="withEffect">
                                  <p:stCondLst>
                                    <p:cond delay="0"/>
                                  </p:stCondLst>
                                  <p:childTnLst>
                                    <p:animMotion origin="layout" path="M 0.214 4.95604E-6 L 0.00018 -0.00024 " pathEditMode="relative" rAng="0" ptsTypes="AA">
                                      <p:cBhvr>
                                        <p:cTn id="50" dur="2000" fill="hold"/>
                                        <p:tgtEl>
                                          <p:spTgt spid="33"/>
                                        </p:tgtEl>
                                        <p:attrNameLst>
                                          <p:attrName>ppt_x</p:attrName>
                                          <p:attrName>ppt_y</p:attrName>
                                        </p:attrNameLst>
                                      </p:cBhvr>
                                      <p:rCtr x="-1070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0" grpId="1"/>
      <p:bldP spid="30" grpId="2"/>
      <p:bldP spid="33" grpId="0" animBg="1"/>
      <p:bldP spid="33" grpId="1" animBg="1"/>
      <p:bldP spid="33" grpId="2" animBg="1"/>
      <p:bldP spid="33" grpId="3"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シャドウデバイスでの状態</a:t>
            </a:r>
            <a:r>
              <a:rPr lang="ja-JP" altLang="en-US" dirty="0" smtClean="0"/>
              <a:t>の暗号化</a:t>
            </a:r>
            <a:endParaRPr lang="ja-JP" altLang="en-US" dirty="0"/>
          </a:p>
        </p:txBody>
      </p:sp>
      <p:sp>
        <p:nvSpPr>
          <p:cNvPr id="3" name="テキスト プレースホルダー 2"/>
          <p:cNvSpPr>
            <a:spLocks noGrp="1"/>
          </p:cNvSpPr>
          <p:nvPr>
            <p:ph type="body" idx="1"/>
          </p:nvPr>
        </p:nvSpPr>
        <p:spPr>
          <a:xfrm>
            <a:off x="446890" y="1466847"/>
            <a:ext cx="8121122" cy="4659317"/>
          </a:xfrm>
        </p:spPr>
        <p:txBody>
          <a:bodyPr/>
          <a:lstStyle/>
          <a:p>
            <a:r>
              <a:rPr lang="ja-JP" altLang="en-US" dirty="0" smtClean="0"/>
              <a:t>状態の保存・復元の際にはシャドウデバイス自身が状態を暗号化・復号化</a:t>
            </a:r>
            <a:endParaRPr lang="en-US" altLang="ja-JP" dirty="0"/>
          </a:p>
          <a:p>
            <a:pPr lvl="1"/>
            <a:r>
              <a:rPr lang="ja-JP" altLang="en-US" dirty="0" smtClean="0"/>
              <a:t>仮想化システムの管理者への情報漏洩を防ぐ</a:t>
            </a:r>
            <a:endParaRPr lang="en-US" altLang="ja-JP" dirty="0"/>
          </a:p>
          <a:p>
            <a:pPr lvl="1"/>
            <a:r>
              <a:rPr lang="ja-JP" altLang="en-US" dirty="0" smtClean="0"/>
              <a:t>保存時にはレジスタの値や内部状態を取得して暗号化</a:t>
            </a:r>
            <a:endParaRPr lang="en-US" altLang="ja-JP" dirty="0"/>
          </a:p>
          <a:p>
            <a:pPr lvl="1"/>
            <a:r>
              <a:rPr lang="ja-JP" altLang="en-US" dirty="0" smtClean="0"/>
              <a:t>復元時には暗号化</a:t>
            </a:r>
            <a:r>
              <a:rPr lang="ja-JP" altLang="en-US" dirty="0"/>
              <a:t>されたデータを復号してレジスタや内部状態に設定</a:t>
            </a:r>
            <a:endParaRPr lang="en-US" altLang="ja-JP" dirty="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11</a:t>
            </a:fld>
            <a:endParaRPr lang="uk-UA"/>
          </a:p>
        </p:txBody>
      </p:sp>
      <p:sp>
        <p:nvSpPr>
          <p:cNvPr id="46" name="正方形/長方形 45"/>
          <p:cNvSpPr/>
          <p:nvPr/>
        </p:nvSpPr>
        <p:spPr>
          <a:xfrm>
            <a:off x="1846397" y="539181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44" name="正方形/長方形 43"/>
          <p:cNvSpPr/>
          <p:nvPr/>
        </p:nvSpPr>
        <p:spPr>
          <a:xfrm>
            <a:off x="1846397" y="590203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751172404"/>
              </p:ext>
            </p:extLst>
          </p:nvPr>
        </p:nvGraphicFramePr>
        <p:xfrm>
          <a:off x="1147305" y="4139834"/>
          <a:ext cx="6518290" cy="2503962"/>
        </p:xfrm>
        <a:graphic>
          <a:graphicData uri="http://schemas.openxmlformats.org/drawingml/2006/table">
            <a:tbl>
              <a:tblPr firstRow="1" bandRow="1">
                <a:tableStyleId>{4C3C2611-4C71-4FC5-86AE-919BDF0F9419}</a:tableStyleId>
              </a:tblPr>
              <a:tblGrid>
                <a:gridCol w="2920057"/>
                <a:gridCol w="3598233"/>
              </a:tblGrid>
              <a:tr h="474230">
                <a:tc>
                  <a:txBody>
                    <a:bodyPr/>
                    <a:lstStyle/>
                    <a:p>
                      <a:r>
                        <a:rPr kumimoji="1" lang="ja-JP" altLang="en-US" sz="2200" dirty="0" smtClean="0"/>
                        <a:t>種類</a:t>
                      </a:r>
                      <a:endParaRPr kumimoji="1" lang="ja-JP" altLang="en-US" sz="2200" dirty="0"/>
                    </a:p>
                  </a:txBody>
                  <a:tcPr/>
                </a:tc>
                <a:tc>
                  <a:txBody>
                    <a:bodyPr/>
                    <a:lstStyle/>
                    <a:p>
                      <a:r>
                        <a:rPr kumimoji="1" lang="ja-JP" altLang="en-US" sz="2200" dirty="0" smtClean="0"/>
                        <a:t>状態</a:t>
                      </a:r>
                      <a:endParaRPr kumimoji="1" lang="ja-JP" altLang="en-US" sz="2200" dirty="0"/>
                    </a:p>
                  </a:txBody>
                  <a:tcPr/>
                </a:tc>
              </a:tr>
              <a:tr h="556670">
                <a:tc>
                  <a:txBody>
                    <a:bodyPr/>
                    <a:lstStyle/>
                    <a:p>
                      <a:r>
                        <a:rPr kumimoji="1" lang="ja-JP" altLang="en-US" sz="2200" dirty="0" smtClean="0"/>
                        <a:t>シリアルデバイス</a:t>
                      </a:r>
                      <a:endParaRPr kumimoji="1" lang="ja-JP" altLang="en-US" sz="2200" dirty="0"/>
                    </a:p>
                  </a:txBody>
                  <a:tcPr/>
                </a:tc>
                <a:tc>
                  <a:txBody>
                    <a:bodyPr/>
                    <a:lstStyle/>
                    <a:p>
                      <a:r>
                        <a:rPr kumimoji="1" lang="en-US" altLang="ja-JP" sz="2200" dirty="0" smtClean="0"/>
                        <a:t>10</a:t>
                      </a:r>
                      <a:r>
                        <a:rPr kumimoji="1" lang="ja-JP" altLang="en-US" sz="2200" dirty="0" smtClean="0"/>
                        <a:t>個のレジスタ</a:t>
                      </a:r>
                      <a:endParaRPr kumimoji="1" lang="ja-JP" altLang="en-US" sz="2200" dirty="0"/>
                    </a:p>
                  </a:txBody>
                  <a:tcPr/>
                </a:tc>
              </a:tr>
              <a:tr h="499416">
                <a:tc>
                  <a:txBody>
                    <a:bodyPr/>
                    <a:lstStyle/>
                    <a:p>
                      <a:r>
                        <a:rPr kumimoji="1" lang="ja-JP" altLang="en-US" sz="2200" dirty="0" smtClean="0"/>
                        <a:t>キーボード</a:t>
                      </a:r>
                      <a:endParaRPr kumimoji="1" lang="ja-JP" altLang="en-US" sz="2200" dirty="0"/>
                    </a:p>
                  </a:txBody>
                  <a:tcPr/>
                </a:tc>
                <a:tc>
                  <a:txBody>
                    <a:bodyPr/>
                    <a:lstStyle/>
                    <a:p>
                      <a:r>
                        <a:rPr kumimoji="1" lang="en-US" altLang="ja-JP" sz="2200" dirty="0" smtClean="0"/>
                        <a:t>4</a:t>
                      </a:r>
                      <a:r>
                        <a:rPr kumimoji="1" lang="ja-JP" altLang="en-US" sz="2200" dirty="0" smtClean="0"/>
                        <a:t>つの状態、</a:t>
                      </a:r>
                      <a:r>
                        <a:rPr kumimoji="1" lang="en-US" altLang="ja-JP" sz="2200" dirty="0" smtClean="0"/>
                        <a:t>1</a:t>
                      </a:r>
                      <a:r>
                        <a:rPr kumimoji="1" lang="ja-JP" altLang="en-US" sz="2200" dirty="0" smtClean="0"/>
                        <a:t>つの内部状態</a:t>
                      </a:r>
                      <a:endParaRPr kumimoji="1" lang="ja-JP" altLang="en-US" sz="2200" dirty="0"/>
                    </a:p>
                  </a:txBody>
                  <a:tcPr/>
                </a:tc>
              </a:tr>
              <a:tr h="499416">
                <a:tc>
                  <a:txBody>
                    <a:bodyPr/>
                    <a:lstStyle/>
                    <a:p>
                      <a:r>
                        <a:rPr kumimoji="1" lang="ja-JP" altLang="en-US" sz="2200" dirty="0" smtClean="0"/>
                        <a:t>マウス</a:t>
                      </a:r>
                      <a:endParaRPr kumimoji="1" lang="ja-JP" altLang="en-US" sz="2200" dirty="0"/>
                    </a:p>
                  </a:txBody>
                  <a:tcPr/>
                </a:tc>
                <a:tc>
                  <a:txBody>
                    <a:bodyPr/>
                    <a:lstStyle/>
                    <a:p>
                      <a:r>
                        <a:rPr kumimoji="1" lang="en-US" altLang="ja-JP" sz="2200" dirty="0" smtClean="0"/>
                        <a:t>4</a:t>
                      </a:r>
                      <a:r>
                        <a:rPr kumimoji="1" lang="ja-JP" altLang="en-US" sz="2200" dirty="0" smtClean="0"/>
                        <a:t>つの状態、キュー</a:t>
                      </a:r>
                      <a:endParaRPr kumimoji="1" lang="ja-JP" altLang="en-US" sz="2200" dirty="0"/>
                    </a:p>
                  </a:txBody>
                  <a:tcPr/>
                </a:tc>
              </a:tr>
              <a:tr h="474230">
                <a:tc>
                  <a:txBody>
                    <a:bodyPr/>
                    <a:lstStyle/>
                    <a:p>
                      <a:r>
                        <a:rPr kumimoji="1" lang="ja-JP" altLang="en-US" sz="2200" dirty="0" smtClean="0"/>
                        <a:t>ビデオカード</a:t>
                      </a:r>
                      <a:endParaRPr kumimoji="1" lang="ja-JP" altLang="en-US" sz="2200" dirty="0"/>
                    </a:p>
                  </a:txBody>
                  <a:tcPr/>
                </a:tc>
                <a:tc>
                  <a:txBody>
                    <a:bodyPr/>
                    <a:lstStyle/>
                    <a:p>
                      <a:r>
                        <a:rPr kumimoji="1" lang="en-US" altLang="ja-JP" sz="2200" dirty="0" smtClean="0"/>
                        <a:t>27</a:t>
                      </a:r>
                      <a:r>
                        <a:rPr kumimoji="1" lang="ja-JP" altLang="en-US" sz="2200" dirty="0" smtClean="0"/>
                        <a:t>個のレジスタ</a:t>
                      </a:r>
                      <a:endParaRPr kumimoji="1" lang="ja-JP" altLang="en-US" sz="2200" dirty="0"/>
                    </a:p>
                  </a:txBody>
                  <a:tcPr/>
                </a:tc>
              </a:tr>
            </a:tbl>
          </a:graphicData>
        </a:graphic>
      </p:graphicFrame>
    </p:spTree>
    <p:extLst>
      <p:ext uri="{BB962C8B-B14F-4D97-AF65-F5344CB8AC3E}">
        <p14:creationId xmlns:p14="http://schemas.microsoft.com/office/powerpoint/2010/main" val="22262012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p>
        </p:txBody>
      </p:sp>
      <p:sp>
        <p:nvSpPr>
          <p:cNvPr id="3" name="テキスト プレースホルダー 2"/>
          <p:cNvSpPr>
            <a:spLocks noGrp="1"/>
          </p:cNvSpPr>
          <p:nvPr>
            <p:ph type="body" idx="1"/>
          </p:nvPr>
        </p:nvSpPr>
        <p:spPr/>
        <p:txBody>
          <a:bodyPr>
            <a:normAutofit/>
          </a:bodyPr>
          <a:lstStyle/>
          <a:p>
            <a:r>
              <a:rPr lang="ja-JP" altLang="en-US" dirty="0"/>
              <a:t>目的</a:t>
            </a:r>
            <a:endParaRPr lang="en-US" altLang="ja-JP" dirty="0"/>
          </a:p>
          <a:p>
            <a:pPr lvl="1"/>
            <a:r>
              <a:rPr lang="en-US" altLang="ja-JP" dirty="0"/>
              <a:t>VM</a:t>
            </a:r>
            <a:r>
              <a:rPr lang="ja-JP" altLang="en-US" dirty="0"/>
              <a:t>マイグレーション後にシャドウデバイスを用いた帯域外リモート管理</a:t>
            </a:r>
            <a:r>
              <a:rPr lang="ja-JP" altLang="en-US" dirty="0" smtClean="0"/>
              <a:t>が行えることの確認</a:t>
            </a:r>
            <a:endParaRPr lang="en-US" altLang="ja-JP" dirty="0"/>
          </a:p>
          <a:p>
            <a:pPr lvl="1"/>
            <a:r>
              <a:rPr lang="en-US" altLang="ja-JP" dirty="0"/>
              <a:t>VM</a:t>
            </a:r>
            <a:r>
              <a:rPr lang="ja-JP" altLang="en-US" dirty="0"/>
              <a:t>マイグレーション</a:t>
            </a:r>
            <a:r>
              <a:rPr lang="ja-JP" altLang="en-US" dirty="0">
                <a:solidFill>
                  <a:srgbClr val="000000"/>
                </a:solidFill>
              </a:rPr>
              <a:t>の</a:t>
            </a:r>
            <a:r>
              <a:rPr lang="ja-JP" altLang="en-US" dirty="0"/>
              <a:t>性能</a:t>
            </a:r>
            <a:r>
              <a:rPr lang="ja-JP" altLang="en-US" dirty="0" smtClean="0"/>
              <a:t>測定</a:t>
            </a:r>
            <a:endParaRPr lang="en-US" altLang="ja-JP" dirty="0" smtClean="0"/>
          </a:p>
          <a:p>
            <a:r>
              <a:rPr lang="ja-JP" altLang="en-US" dirty="0" smtClean="0"/>
              <a:t>比較対象</a:t>
            </a:r>
            <a:endParaRPr lang="en-US" altLang="ja-JP" dirty="0"/>
          </a:p>
          <a:p>
            <a:pPr lvl="2"/>
            <a:r>
              <a:rPr lang="ja-JP" altLang="en-US" dirty="0" smtClean="0">
                <a:solidFill>
                  <a:srgbClr val="000000"/>
                </a:solidFill>
              </a:rPr>
              <a:t>シャドウデバイスの状態を転送</a:t>
            </a:r>
            <a:r>
              <a:rPr lang="en-US" altLang="ja-JP" dirty="0" smtClean="0">
                <a:solidFill>
                  <a:srgbClr val="000000"/>
                </a:solidFill>
              </a:rPr>
              <a:t/>
            </a:r>
            <a:br>
              <a:rPr lang="en-US" altLang="ja-JP" dirty="0" smtClean="0">
                <a:solidFill>
                  <a:srgbClr val="000000"/>
                </a:solidFill>
              </a:rPr>
            </a:br>
            <a:r>
              <a:rPr lang="ja-JP" altLang="en-US" dirty="0" smtClean="0">
                <a:solidFill>
                  <a:srgbClr val="000000"/>
                </a:solidFill>
              </a:rPr>
              <a:t>しない</a:t>
            </a:r>
            <a:r>
              <a:rPr lang="en-US" altLang="ja-JP" dirty="0" err="1" smtClean="0">
                <a:solidFill>
                  <a:srgbClr val="000000"/>
                </a:solidFill>
              </a:rPr>
              <a:t>VSBypass</a:t>
            </a:r>
            <a:r>
              <a:rPr lang="ja-JP" altLang="en-US" dirty="0" smtClean="0">
                <a:solidFill>
                  <a:srgbClr val="000000"/>
                </a:solidFill>
              </a:rPr>
              <a:t> </a:t>
            </a:r>
            <a:r>
              <a:rPr lang="en-US" altLang="ja-JP" dirty="0" smtClean="0">
                <a:solidFill>
                  <a:srgbClr val="000000"/>
                </a:solidFill>
              </a:rPr>
              <a:t>(</a:t>
            </a:r>
            <a:r>
              <a:rPr lang="ja-JP" altLang="en-US" dirty="0" smtClean="0">
                <a:solidFill>
                  <a:srgbClr val="000000"/>
                </a:solidFill>
              </a:rPr>
              <a:t>先行研究</a:t>
            </a:r>
            <a:r>
              <a:rPr lang="en-US" altLang="ja-JP" dirty="0" smtClean="0">
                <a:solidFill>
                  <a:srgbClr val="000000"/>
                </a:solidFill>
              </a:rPr>
              <a:t>)</a:t>
            </a:r>
          </a:p>
        </p:txBody>
      </p:sp>
      <p:sp>
        <p:nvSpPr>
          <p:cNvPr id="5" name="スライド番号プレースホルダー 4"/>
          <p:cNvSpPr>
            <a:spLocks noGrp="1"/>
          </p:cNvSpPr>
          <p:nvPr>
            <p:ph type="sldNum" sz="quarter" idx="12"/>
          </p:nvPr>
        </p:nvSpPr>
        <p:spPr/>
        <p:txBody>
          <a:bodyPr/>
          <a:lstStyle/>
          <a:p>
            <a:fld id="{86CB4B4D-7CA3-9044-876B-883B54F8677D}" type="slidenum">
              <a:rPr lang="uk-UA" smtClean="0">
                <a:ea typeface="+mn-ea"/>
              </a:rPr>
              <a:pPr/>
              <a:t>12</a:t>
            </a:fld>
            <a:endParaRPr lang="uk-UA" dirty="0">
              <a:ea typeface="+mn-ea"/>
            </a:endParaRPr>
          </a:p>
        </p:txBody>
      </p:sp>
      <p:sp>
        <p:nvSpPr>
          <p:cNvPr id="6" name="正方形/長方形 5"/>
          <p:cNvSpPr/>
          <p:nvPr/>
        </p:nvSpPr>
        <p:spPr>
          <a:xfrm>
            <a:off x="949360" y="4860975"/>
            <a:ext cx="3451050" cy="1750375"/>
          </a:xfrm>
          <a:prstGeom prst="rect">
            <a:avLst/>
          </a:prstGeom>
          <a:solidFill>
            <a:schemeClr val="bg1"/>
          </a:solidFill>
          <a:ln w="3175" cap="flat"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kumimoji="1" lang="ja-JP" altLang="en-US" sz="2000" u="sng" dirty="0">
                <a:solidFill>
                  <a:schemeClr val="tx1"/>
                </a:solidFill>
                <a:latin typeface="ＭＳ Ｐゴシック"/>
                <a:ea typeface="ＭＳ Ｐゴシック"/>
                <a:cs typeface="ＭＳ Ｐゴシック"/>
              </a:rPr>
              <a:t>ホスト</a:t>
            </a:r>
            <a:r>
              <a:rPr kumimoji="1" lang="ja-JP" altLang="en-US" sz="2000" u="sng" dirty="0" smtClean="0">
                <a:solidFill>
                  <a:schemeClr val="tx1"/>
                </a:solidFill>
                <a:latin typeface="ＭＳ Ｐゴシック"/>
                <a:ea typeface="ＭＳ Ｐゴシック"/>
                <a:cs typeface="ＭＳ Ｐゴシック"/>
              </a:rPr>
              <a:t>（</a:t>
            </a:r>
            <a:r>
              <a:rPr kumimoji="1" lang="en-US" altLang="ja-JP" sz="2000" u="sng" dirty="0" smtClean="0">
                <a:solidFill>
                  <a:schemeClr val="tx1"/>
                </a:solidFill>
                <a:latin typeface="ＭＳ Ｐゴシック"/>
                <a:ea typeface="ＭＳ Ｐゴシック"/>
                <a:cs typeface="ＭＳ Ｐゴシック"/>
              </a:rPr>
              <a:t>2</a:t>
            </a:r>
            <a:r>
              <a:rPr kumimoji="1" lang="ja-JP" altLang="en-US" sz="2000" u="sng" dirty="0" smtClean="0">
                <a:solidFill>
                  <a:schemeClr val="tx1"/>
                </a:solidFill>
                <a:latin typeface="ＭＳ Ｐゴシック"/>
                <a:ea typeface="ＭＳ Ｐゴシック"/>
                <a:cs typeface="ＭＳ Ｐゴシック"/>
              </a:rPr>
              <a:t>台</a:t>
            </a:r>
            <a:r>
              <a:rPr kumimoji="1" lang="ja-JP" altLang="en-US" sz="2000" u="sng" dirty="0">
                <a:solidFill>
                  <a:schemeClr val="tx1"/>
                </a:solidFill>
                <a:latin typeface="ＭＳ Ｐゴシック"/>
                <a:ea typeface="ＭＳ Ｐゴシック"/>
                <a:cs typeface="ＭＳ Ｐゴシック"/>
              </a:rPr>
              <a:t>）</a:t>
            </a:r>
            <a:endParaRPr kumimoji="1" lang="en-US" altLang="ja-JP" sz="2000" u="sng" dirty="0">
              <a:solidFill>
                <a:schemeClr val="tx1"/>
              </a:solidFill>
              <a:latin typeface="ＭＳ Ｐゴシック"/>
              <a:ea typeface="ＭＳ Ｐゴシック"/>
              <a:cs typeface="ＭＳ Ｐゴシック"/>
            </a:endParaRPr>
          </a:p>
          <a:p>
            <a:pPr algn="l"/>
            <a:r>
              <a:rPr kumimoji="1" lang="en-US" altLang="ja-JP" sz="2000" dirty="0">
                <a:solidFill>
                  <a:schemeClr val="tx1"/>
                </a:solidFill>
                <a:latin typeface="ＭＳ Ｐゴシック"/>
                <a:ea typeface="ＭＳ Ｐゴシック"/>
                <a:cs typeface="ＭＳ Ｐゴシック"/>
              </a:rPr>
              <a:t>CPU : Intel Xeon E3-1226 v3</a:t>
            </a:r>
          </a:p>
          <a:p>
            <a:pPr algn="l"/>
            <a:r>
              <a:rPr kumimoji="1" lang="ja-JP" altLang="en-US" sz="2000" dirty="0">
                <a:solidFill>
                  <a:schemeClr val="tx1"/>
                </a:solidFill>
                <a:latin typeface="ＭＳ Ｐゴシック"/>
                <a:ea typeface="ＭＳ Ｐゴシック"/>
                <a:cs typeface="ＭＳ Ｐゴシック"/>
              </a:rPr>
              <a:t>メモリ</a:t>
            </a:r>
            <a:r>
              <a:rPr kumimoji="1" lang="en-US" altLang="ja-JP" sz="2000" dirty="0">
                <a:solidFill>
                  <a:schemeClr val="tx1"/>
                </a:solidFill>
                <a:latin typeface="ＭＳ Ｐゴシック"/>
                <a:ea typeface="ＭＳ Ｐゴシック"/>
                <a:cs typeface="ＭＳ Ｐゴシック"/>
              </a:rPr>
              <a:t> : </a:t>
            </a:r>
            <a:r>
              <a:rPr kumimoji="1" lang="ja-JP" altLang="en-US" sz="2000" dirty="0">
                <a:solidFill>
                  <a:schemeClr val="tx1"/>
                </a:solidFill>
                <a:latin typeface="ＭＳ Ｐゴシック"/>
                <a:ea typeface="ＭＳ Ｐゴシック"/>
                <a:cs typeface="ＭＳ Ｐゴシック"/>
              </a:rPr>
              <a:t>8</a:t>
            </a:r>
            <a:r>
              <a:rPr kumimoji="1" lang="en-US" altLang="ja-JP" sz="2000" dirty="0" smtClean="0">
                <a:solidFill>
                  <a:schemeClr val="tx1"/>
                </a:solidFill>
                <a:latin typeface="ＭＳ Ｐゴシック"/>
                <a:ea typeface="ＭＳ Ｐゴシック"/>
                <a:cs typeface="ＭＳ Ｐゴシック"/>
              </a:rPr>
              <a:t>GB</a:t>
            </a:r>
            <a:endParaRPr kumimoji="1" lang="en-US" altLang="ja-JP" sz="2000" dirty="0">
              <a:solidFill>
                <a:schemeClr val="tx1"/>
              </a:solidFill>
              <a:latin typeface="ＭＳ Ｐゴシック"/>
              <a:ea typeface="ＭＳ Ｐゴシック"/>
              <a:cs typeface="ＭＳ Ｐゴシック"/>
            </a:endParaRPr>
          </a:p>
          <a:p>
            <a:pPr algn="l"/>
            <a:r>
              <a:rPr kumimoji="1" lang="en-US" altLang="ja-JP" sz="2000" dirty="0">
                <a:solidFill>
                  <a:schemeClr val="tx1"/>
                </a:solidFill>
                <a:latin typeface="ＭＳ Ｐゴシック"/>
                <a:ea typeface="ＭＳ Ｐゴシック"/>
                <a:cs typeface="ＭＳ Ｐゴシック"/>
              </a:rPr>
              <a:t>NIC : </a:t>
            </a:r>
            <a:r>
              <a:rPr kumimoji="1" lang="ja-JP" altLang="en-US" sz="2000" dirty="0">
                <a:solidFill>
                  <a:schemeClr val="tx1"/>
                </a:solidFill>
                <a:latin typeface="ＭＳ Ｐゴシック"/>
                <a:ea typeface="ＭＳ Ｐゴシック"/>
                <a:cs typeface="ＭＳ Ｐゴシック"/>
              </a:rPr>
              <a:t>ギガビットイーサネット</a:t>
            </a:r>
            <a:endParaRPr kumimoji="1" lang="en-US" altLang="ja-JP" sz="2000" dirty="0">
              <a:solidFill>
                <a:schemeClr val="tx1"/>
              </a:solidFill>
              <a:latin typeface="ＭＳ Ｐゴシック"/>
              <a:ea typeface="ＭＳ Ｐゴシック"/>
              <a:cs typeface="ＭＳ Ｐゴシック"/>
            </a:endParaRPr>
          </a:p>
          <a:p>
            <a:pPr algn="l"/>
            <a:r>
              <a:rPr kumimoji="1" lang="ja-JP" altLang="en-US" sz="2000" dirty="0">
                <a:solidFill>
                  <a:schemeClr val="tx1"/>
                </a:solidFill>
                <a:latin typeface="ＭＳ Ｐゴシック"/>
                <a:ea typeface="ＭＳ Ｐゴシック"/>
                <a:cs typeface="ＭＳ Ｐゴシック"/>
              </a:rPr>
              <a:t>仮想化ソフトウェア</a:t>
            </a:r>
            <a:r>
              <a:rPr kumimoji="1" lang="en-US" altLang="ja-JP" sz="2000" dirty="0">
                <a:solidFill>
                  <a:schemeClr val="tx1"/>
                </a:solidFill>
                <a:latin typeface="ＭＳ Ｐゴシック"/>
                <a:ea typeface="ＭＳ Ｐゴシック"/>
                <a:cs typeface="ＭＳ Ｐゴシック"/>
              </a:rPr>
              <a:t> : </a:t>
            </a:r>
            <a:r>
              <a:rPr kumimoji="1" lang="en-US" altLang="ja-JP" sz="2000" dirty="0" err="1">
                <a:solidFill>
                  <a:schemeClr val="tx1"/>
                </a:solidFill>
                <a:latin typeface="ＭＳ Ｐゴシック"/>
                <a:ea typeface="ＭＳ Ｐゴシック"/>
                <a:cs typeface="ＭＳ Ｐゴシック"/>
              </a:rPr>
              <a:t>Xen</a:t>
            </a:r>
            <a:r>
              <a:rPr kumimoji="1" lang="en-US" altLang="ja-JP" sz="2000" dirty="0">
                <a:solidFill>
                  <a:schemeClr val="tx1"/>
                </a:solidFill>
                <a:latin typeface="ＭＳ Ｐゴシック"/>
                <a:ea typeface="ＭＳ Ｐゴシック"/>
                <a:cs typeface="ＭＳ Ｐゴシック"/>
              </a:rPr>
              <a:t> </a:t>
            </a:r>
            <a:r>
              <a:rPr kumimoji="1" lang="en-US" altLang="ja-JP" sz="2000" dirty="0" smtClean="0">
                <a:solidFill>
                  <a:schemeClr val="tx1"/>
                </a:solidFill>
                <a:latin typeface="ＭＳ Ｐゴシック"/>
                <a:ea typeface="ＭＳ Ｐゴシック"/>
                <a:cs typeface="ＭＳ Ｐゴシック"/>
              </a:rPr>
              <a:t>4.8.0</a:t>
            </a:r>
            <a:endParaRPr kumimoji="1" lang="ja-JP" altLang="en-US" sz="2000" dirty="0">
              <a:solidFill>
                <a:schemeClr val="tx1"/>
              </a:solidFill>
              <a:latin typeface="ＭＳ Ｐゴシック"/>
              <a:ea typeface="ＭＳ Ｐゴシック"/>
              <a:cs typeface="ＭＳ Ｐゴシック"/>
            </a:endParaRPr>
          </a:p>
        </p:txBody>
      </p:sp>
      <p:sp>
        <p:nvSpPr>
          <p:cNvPr id="7" name="正方形/長方形 6"/>
          <p:cNvSpPr/>
          <p:nvPr/>
        </p:nvSpPr>
        <p:spPr>
          <a:xfrm>
            <a:off x="5396684" y="3463440"/>
            <a:ext cx="3051346" cy="3147910"/>
          </a:xfrm>
          <a:prstGeom prst="rect">
            <a:avLst/>
          </a:prstGeom>
          <a:solidFill>
            <a:srgbClr val="FFFFFF"/>
          </a:solidFill>
          <a:ln w="3175" cap="flat"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kumimoji="1" lang="ja-JP" altLang="en-US" sz="2000" u="sng" dirty="0">
                <a:solidFill>
                  <a:schemeClr val="tx1"/>
                </a:solidFill>
                <a:latin typeface="ＭＳ Ｐゴシック"/>
                <a:ea typeface="ＭＳ Ｐゴシック"/>
                <a:cs typeface="ＭＳ Ｐゴシック"/>
              </a:rPr>
              <a:t>仮想化システム</a:t>
            </a:r>
            <a:endParaRPr kumimoji="1" lang="en-US" altLang="ja-JP" sz="2000" u="sng" dirty="0">
              <a:solidFill>
                <a:schemeClr val="tx1"/>
              </a:solidFill>
              <a:latin typeface="ＭＳ Ｐゴシック"/>
              <a:ea typeface="ＭＳ Ｐゴシック"/>
              <a:cs typeface="ＭＳ Ｐゴシック"/>
            </a:endParaRPr>
          </a:p>
          <a:p>
            <a:pPr algn="l"/>
            <a:r>
              <a:rPr kumimoji="1" lang="en-US" altLang="ja-JP" sz="2000" dirty="0">
                <a:solidFill>
                  <a:schemeClr val="tx1"/>
                </a:solidFill>
                <a:latin typeface="ＭＳ Ｐゴシック"/>
                <a:ea typeface="ＭＳ Ｐゴシック"/>
                <a:cs typeface="ＭＳ Ｐゴシック"/>
              </a:rPr>
              <a:t>CPU : </a:t>
            </a:r>
            <a:r>
              <a:rPr kumimoji="1" lang="en-US" altLang="en-US" sz="2000" dirty="0">
                <a:solidFill>
                  <a:schemeClr val="tx1"/>
                </a:solidFill>
                <a:latin typeface="ＭＳ Ｐゴシック"/>
                <a:ea typeface="ＭＳ Ｐゴシック"/>
                <a:cs typeface="ＭＳ Ｐゴシック"/>
              </a:rPr>
              <a:t>2</a:t>
            </a:r>
            <a:r>
              <a:rPr kumimoji="1" lang="ja-JP" altLang="en-US" sz="2000" dirty="0" smtClean="0">
                <a:solidFill>
                  <a:schemeClr val="tx1"/>
                </a:solidFill>
                <a:latin typeface="ＭＳ Ｐゴシック"/>
                <a:ea typeface="ＭＳ Ｐゴシック"/>
                <a:cs typeface="ＭＳ Ｐゴシック"/>
              </a:rPr>
              <a:t>個</a:t>
            </a:r>
            <a:endParaRPr kumimoji="1" lang="en-US" altLang="ja-JP" sz="2000" dirty="0">
              <a:solidFill>
                <a:schemeClr val="tx1"/>
              </a:solidFill>
              <a:latin typeface="ＭＳ Ｐゴシック"/>
              <a:ea typeface="ＭＳ Ｐゴシック"/>
              <a:cs typeface="ＭＳ Ｐゴシック"/>
            </a:endParaRPr>
          </a:p>
          <a:p>
            <a:pPr algn="l"/>
            <a:r>
              <a:rPr kumimoji="1" lang="ja-JP" altLang="en-US" sz="2000" dirty="0">
                <a:solidFill>
                  <a:schemeClr val="tx1"/>
                </a:solidFill>
                <a:latin typeface="ＭＳ Ｐゴシック"/>
                <a:ea typeface="ＭＳ Ｐゴシック"/>
                <a:cs typeface="ＭＳ Ｐゴシック"/>
              </a:rPr>
              <a:t>メモリ</a:t>
            </a:r>
            <a:r>
              <a:rPr kumimoji="1" lang="en-US" altLang="ja-JP" sz="2000" dirty="0">
                <a:solidFill>
                  <a:schemeClr val="tx1"/>
                </a:solidFill>
                <a:latin typeface="ＭＳ Ｐゴシック"/>
                <a:ea typeface="ＭＳ Ｐゴシック"/>
                <a:cs typeface="ＭＳ Ｐゴシック"/>
              </a:rPr>
              <a:t> : </a:t>
            </a:r>
            <a:r>
              <a:rPr kumimoji="1" lang="en-US" altLang="en-US" sz="2000" dirty="0">
                <a:solidFill>
                  <a:schemeClr val="tx1"/>
                </a:solidFill>
                <a:latin typeface="ＭＳ Ｐゴシック"/>
                <a:ea typeface="ＭＳ Ｐゴシック"/>
                <a:cs typeface="ＭＳ Ｐゴシック"/>
              </a:rPr>
              <a:t>3</a:t>
            </a:r>
            <a:r>
              <a:rPr kumimoji="1" lang="en-US" altLang="ja-JP" sz="2000" dirty="0" smtClean="0">
                <a:solidFill>
                  <a:schemeClr val="tx1"/>
                </a:solidFill>
                <a:latin typeface="ＭＳ Ｐゴシック"/>
                <a:ea typeface="ＭＳ Ｐゴシック"/>
                <a:cs typeface="ＭＳ Ｐゴシック"/>
              </a:rPr>
              <a:t>GB</a:t>
            </a:r>
            <a:endParaRPr kumimoji="1" lang="en-US" altLang="ja-JP" sz="2000" dirty="0">
              <a:solidFill>
                <a:schemeClr val="tx1"/>
              </a:solidFill>
              <a:latin typeface="ＭＳ Ｐゴシック"/>
              <a:ea typeface="ＭＳ Ｐゴシック"/>
              <a:cs typeface="ＭＳ Ｐゴシック"/>
            </a:endParaRPr>
          </a:p>
          <a:p>
            <a:pPr algn="l"/>
            <a:r>
              <a:rPr kumimoji="1" lang="en-US" altLang="ja-JP" sz="2000" dirty="0" err="1">
                <a:solidFill>
                  <a:schemeClr val="tx1"/>
                </a:solidFill>
                <a:latin typeface="ＭＳ Ｐゴシック"/>
                <a:ea typeface="ＭＳ Ｐゴシック"/>
                <a:cs typeface="ＭＳ Ｐゴシック"/>
              </a:rPr>
              <a:t>Xen</a:t>
            </a:r>
            <a:r>
              <a:rPr kumimoji="1" lang="en-US" altLang="ja-JP" sz="2000" dirty="0">
                <a:solidFill>
                  <a:schemeClr val="tx1"/>
                </a:solidFill>
                <a:latin typeface="ＭＳ Ｐゴシック"/>
                <a:ea typeface="ＭＳ Ｐゴシック"/>
                <a:cs typeface="ＭＳ Ｐゴシック"/>
              </a:rPr>
              <a:t> </a:t>
            </a:r>
            <a:r>
              <a:rPr kumimoji="1" lang="en-US" altLang="ja-JP" sz="2000" dirty="0" smtClean="0">
                <a:solidFill>
                  <a:schemeClr val="tx1"/>
                </a:solidFill>
                <a:latin typeface="ＭＳ Ｐゴシック"/>
                <a:ea typeface="ＭＳ Ｐゴシック"/>
                <a:cs typeface="ＭＳ Ｐゴシック"/>
              </a:rPr>
              <a:t>4.4.1</a:t>
            </a:r>
            <a:r>
              <a:rPr kumimoji="1" lang="ja-JP" altLang="en-US" sz="2000" dirty="0" smtClean="0">
                <a:solidFill>
                  <a:schemeClr val="tx1"/>
                </a:solidFill>
                <a:latin typeface="ＭＳ Ｐゴシック"/>
                <a:ea typeface="ＭＳ Ｐゴシック"/>
                <a:cs typeface="ＭＳ Ｐゴシック"/>
              </a:rPr>
              <a:t>また</a:t>
            </a:r>
            <a:r>
              <a:rPr kumimoji="1" lang="ja-JP" altLang="en-US" sz="2000" dirty="0">
                <a:solidFill>
                  <a:schemeClr val="tx1"/>
                </a:solidFill>
                <a:latin typeface="ＭＳ Ｐゴシック"/>
                <a:ea typeface="ＭＳ Ｐゴシック"/>
                <a:cs typeface="ＭＳ Ｐゴシック"/>
              </a:rPr>
              <a:t>は</a:t>
            </a:r>
            <a:r>
              <a:rPr kumimoji="1" lang="en-US" altLang="ja-JP" sz="2000" dirty="0">
                <a:solidFill>
                  <a:schemeClr val="tx1"/>
                </a:solidFill>
                <a:latin typeface="ＭＳ Ｐゴシック"/>
                <a:ea typeface="ＭＳ Ｐゴシック"/>
                <a:cs typeface="ＭＳ Ｐゴシック"/>
              </a:rPr>
              <a:t>KVM </a:t>
            </a:r>
            <a:r>
              <a:rPr kumimoji="1" lang="en-US" altLang="ja-JP" sz="2000" dirty="0" smtClean="0">
                <a:solidFill>
                  <a:schemeClr val="tx1"/>
                </a:solidFill>
                <a:latin typeface="ＭＳ Ｐゴシック"/>
                <a:ea typeface="ＭＳ Ｐゴシック"/>
                <a:cs typeface="ＭＳ Ｐゴシック"/>
              </a:rPr>
              <a:t>2.4.1</a:t>
            </a:r>
            <a:endParaRPr kumimoji="1" lang="en-US" altLang="ja-JP" sz="2000" dirty="0">
              <a:solidFill>
                <a:schemeClr val="tx1"/>
              </a:solidFill>
              <a:latin typeface="ＭＳ Ｐゴシック"/>
              <a:ea typeface="ＭＳ Ｐゴシック"/>
              <a:cs typeface="ＭＳ Ｐゴシック"/>
            </a:endParaRPr>
          </a:p>
          <a:p>
            <a:pPr algn="l"/>
            <a:endParaRPr kumimoji="1" lang="en-US" altLang="ja-JP" sz="2000" dirty="0">
              <a:solidFill>
                <a:schemeClr val="tx1"/>
              </a:solidFill>
              <a:latin typeface="ＭＳ Ｐゴシック"/>
              <a:ea typeface="ＭＳ Ｐゴシック"/>
              <a:cs typeface="ＭＳ Ｐゴシック"/>
            </a:endParaRPr>
          </a:p>
          <a:p>
            <a:pPr algn="l"/>
            <a:endParaRPr kumimoji="1" lang="en-US" altLang="ja-JP" sz="2000" dirty="0">
              <a:solidFill>
                <a:schemeClr val="tx1"/>
              </a:solidFill>
              <a:latin typeface="ＭＳ Ｐゴシック"/>
              <a:ea typeface="ＭＳ Ｐゴシック"/>
              <a:cs typeface="ＭＳ Ｐゴシック"/>
            </a:endParaRPr>
          </a:p>
          <a:p>
            <a:pPr algn="l"/>
            <a:r>
              <a:rPr kumimoji="1" lang="en-US" altLang="ja-JP" sz="2000" u="sng" dirty="0">
                <a:solidFill>
                  <a:schemeClr val="tx1"/>
                </a:solidFill>
                <a:latin typeface="ＭＳ Ｐゴシック"/>
                <a:ea typeface="ＭＳ Ｐゴシック"/>
                <a:cs typeface="ＭＳ Ｐゴシック"/>
              </a:rPr>
              <a:t>VM</a:t>
            </a:r>
          </a:p>
          <a:p>
            <a:pPr algn="l"/>
            <a:r>
              <a:rPr kumimoji="1" lang="en-US" altLang="ja-JP" sz="2000" dirty="0">
                <a:solidFill>
                  <a:schemeClr val="tx1"/>
                </a:solidFill>
                <a:latin typeface="ＭＳ Ｐゴシック"/>
                <a:ea typeface="ＭＳ Ｐゴシック"/>
                <a:cs typeface="ＭＳ Ｐゴシック"/>
              </a:rPr>
              <a:t>CPU : </a:t>
            </a:r>
            <a:r>
              <a:rPr kumimoji="1" lang="en-US" altLang="en-US" sz="2000" dirty="0">
                <a:solidFill>
                  <a:schemeClr val="tx1"/>
                </a:solidFill>
                <a:latin typeface="ＭＳ Ｐゴシック"/>
                <a:ea typeface="ＭＳ Ｐゴシック"/>
                <a:cs typeface="ＭＳ Ｐゴシック"/>
              </a:rPr>
              <a:t>2</a:t>
            </a:r>
            <a:r>
              <a:rPr kumimoji="1" lang="ja-JP" altLang="en-US" sz="2000" dirty="0" smtClean="0">
                <a:solidFill>
                  <a:schemeClr val="tx1"/>
                </a:solidFill>
                <a:latin typeface="ＭＳ Ｐゴシック"/>
                <a:ea typeface="ＭＳ Ｐゴシック"/>
                <a:cs typeface="ＭＳ Ｐゴシック"/>
              </a:rPr>
              <a:t>個</a:t>
            </a:r>
            <a:endParaRPr kumimoji="1" lang="en-US" altLang="ja-JP" sz="2000" dirty="0">
              <a:solidFill>
                <a:schemeClr val="tx1"/>
              </a:solidFill>
              <a:latin typeface="ＭＳ Ｐゴシック"/>
              <a:ea typeface="ＭＳ Ｐゴシック"/>
              <a:cs typeface="ＭＳ Ｐゴシック"/>
            </a:endParaRPr>
          </a:p>
          <a:p>
            <a:pPr algn="l"/>
            <a:r>
              <a:rPr kumimoji="1" lang="ja-JP" altLang="en-US" sz="2000" dirty="0">
                <a:solidFill>
                  <a:schemeClr val="tx1"/>
                </a:solidFill>
                <a:latin typeface="ＭＳ Ｐゴシック"/>
                <a:ea typeface="ＭＳ Ｐゴシック"/>
                <a:cs typeface="ＭＳ Ｐゴシック"/>
              </a:rPr>
              <a:t>メモリ</a:t>
            </a:r>
            <a:r>
              <a:rPr kumimoji="1" lang="en-US" altLang="ja-JP" sz="2000" dirty="0">
                <a:solidFill>
                  <a:schemeClr val="tx1"/>
                </a:solidFill>
                <a:latin typeface="ＭＳ Ｐゴシック"/>
                <a:ea typeface="ＭＳ Ｐゴシック"/>
                <a:cs typeface="ＭＳ Ｐゴシック"/>
              </a:rPr>
              <a:t> : </a:t>
            </a:r>
            <a:r>
              <a:rPr kumimoji="1" lang="en-US" altLang="en-US" sz="2000" dirty="0" smtClean="0">
                <a:solidFill>
                  <a:schemeClr val="tx1"/>
                </a:solidFill>
                <a:latin typeface="ＭＳ Ｐゴシック"/>
                <a:ea typeface="ＭＳ Ｐゴシック"/>
                <a:cs typeface="ＭＳ Ｐゴシック"/>
              </a:rPr>
              <a:t>256</a:t>
            </a:r>
            <a:r>
              <a:rPr kumimoji="1" lang="en-US" altLang="ja-JP" sz="2000" dirty="0" smtClean="0">
                <a:solidFill>
                  <a:schemeClr val="tx1"/>
                </a:solidFill>
                <a:latin typeface="ＭＳ Ｐゴシック"/>
                <a:ea typeface="ＭＳ Ｐゴシック"/>
                <a:cs typeface="ＭＳ Ｐゴシック"/>
              </a:rPr>
              <a:t>MB 〜 2048MB</a:t>
            </a:r>
          </a:p>
        </p:txBody>
      </p:sp>
    </p:spTree>
    <p:extLst>
      <p:ext uri="{BB962C8B-B14F-4D97-AF65-F5344CB8AC3E}">
        <p14:creationId xmlns:p14="http://schemas.microsoft.com/office/powerpoint/2010/main" val="35109469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帯域外リモート管理の継続の確認</a:t>
            </a:r>
            <a:endParaRPr kumimoji="1" lang="ja-JP" altLang="en-US" dirty="0"/>
          </a:p>
        </p:txBody>
      </p:sp>
      <p:sp>
        <p:nvSpPr>
          <p:cNvPr id="3" name="テキスト プレースホルダー 2"/>
          <p:cNvSpPr>
            <a:spLocks noGrp="1"/>
          </p:cNvSpPr>
          <p:nvPr>
            <p:ph type="body" idx="1"/>
          </p:nvPr>
        </p:nvSpPr>
        <p:spPr/>
        <p:txBody>
          <a:bodyPr/>
          <a:lstStyle/>
          <a:p>
            <a:r>
              <a:rPr kumimoji="1" lang="en-US" altLang="ja-JP" dirty="0" err="1" smtClean="0"/>
              <a:t>USShadow</a:t>
            </a:r>
            <a:r>
              <a:rPr kumimoji="1" lang="ja-JP" altLang="en-US" dirty="0" smtClean="0"/>
              <a:t>を用いた</a:t>
            </a:r>
            <a:r>
              <a:rPr kumimoji="1" lang="en-US" altLang="ja-JP" dirty="0" smtClean="0"/>
              <a:t>VM</a:t>
            </a:r>
            <a:r>
              <a:rPr kumimoji="1" lang="ja-JP" altLang="en-US" dirty="0" smtClean="0"/>
              <a:t>マイグレーション後に帯域外リモート管理を再開</a:t>
            </a:r>
            <a:endParaRPr kumimoji="1" lang="en-US" altLang="ja-JP" dirty="0" smtClean="0"/>
          </a:p>
          <a:p>
            <a:pPr lvl="1"/>
            <a:r>
              <a:rPr lang="ja-JP" altLang="en-US" dirty="0" smtClean="0"/>
              <a:t>シリアルコンソールと</a:t>
            </a:r>
            <a:r>
              <a:rPr lang="en-US" altLang="ja-JP" dirty="0" smtClean="0"/>
              <a:t>VNC</a:t>
            </a:r>
            <a:r>
              <a:rPr lang="ja-JP" altLang="en-US" dirty="0" smtClean="0"/>
              <a:t>を用いてアクセス</a:t>
            </a:r>
            <a:endParaRPr lang="en-US" altLang="ja-JP" dirty="0"/>
          </a:p>
          <a:p>
            <a:pPr lvl="1"/>
            <a:r>
              <a:rPr lang="ja-JP" altLang="en-US" dirty="0" smtClean="0"/>
              <a:t>マイグレーション前の状態から再開できた</a:t>
            </a:r>
            <a:endParaRPr lang="en-US" altLang="ja-JP" dirty="0" smtClean="0"/>
          </a:p>
          <a:p>
            <a:pPr lvl="2"/>
            <a:r>
              <a:rPr lang="en-US" altLang="ja-JP" dirty="0" err="1" smtClean="0"/>
              <a:t>VSBypass</a:t>
            </a:r>
            <a:r>
              <a:rPr lang="ja-JP" altLang="en-US" dirty="0" smtClean="0"/>
              <a:t>では再開できなかった</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13</a:t>
            </a:fld>
            <a:endParaRPr kumimoji="1" lang="ja-JP" altLang="en-US" dirty="0"/>
          </a:p>
        </p:txBody>
      </p:sp>
      <p:pic>
        <p:nvPicPr>
          <p:cNvPr id="5" name="図 4"/>
          <p:cNvPicPr>
            <a:picLocks noChangeAspect="1"/>
          </p:cNvPicPr>
          <p:nvPr/>
        </p:nvPicPr>
        <p:blipFill>
          <a:blip r:embed="rId3"/>
          <a:stretch>
            <a:fillRect/>
          </a:stretch>
        </p:blipFill>
        <p:spPr>
          <a:xfrm>
            <a:off x="457199" y="3927513"/>
            <a:ext cx="5813011" cy="1357644"/>
          </a:xfrm>
          <a:prstGeom prst="rect">
            <a:avLst/>
          </a:prstGeom>
        </p:spPr>
      </p:pic>
      <p:pic>
        <p:nvPicPr>
          <p:cNvPr id="6" name="図 5"/>
          <p:cNvPicPr>
            <a:picLocks noChangeAspect="1"/>
          </p:cNvPicPr>
          <p:nvPr/>
        </p:nvPicPr>
        <p:blipFill>
          <a:blip r:embed="rId4"/>
          <a:stretch>
            <a:fillRect/>
          </a:stretch>
        </p:blipFill>
        <p:spPr>
          <a:xfrm>
            <a:off x="457200" y="5405375"/>
            <a:ext cx="6281592" cy="1229007"/>
          </a:xfrm>
          <a:prstGeom prst="rect">
            <a:avLst/>
          </a:prstGeom>
        </p:spPr>
      </p:pic>
      <p:sp>
        <p:nvSpPr>
          <p:cNvPr id="8" name="角丸四角形吹き出し 7"/>
          <p:cNvSpPr/>
          <p:nvPr/>
        </p:nvSpPr>
        <p:spPr>
          <a:xfrm>
            <a:off x="6502661" y="3327490"/>
            <a:ext cx="2363535" cy="858447"/>
          </a:xfrm>
          <a:prstGeom prst="wedgeRoundRectCallout">
            <a:avLst>
              <a:gd name="adj1" fmla="val -59731"/>
              <a:gd name="adj2" fmla="val 77567"/>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マイグレーション前に</a:t>
            </a:r>
            <a:r>
              <a:rPr kumimoji="1" lang="en-US" altLang="ja-JP" sz="2000" dirty="0"/>
              <a:t>VM</a:t>
            </a:r>
            <a:r>
              <a:rPr kumimoji="1" lang="ja-JP" altLang="en-US" sz="2000" dirty="0"/>
              <a:t>にログイン</a:t>
            </a:r>
          </a:p>
        </p:txBody>
      </p:sp>
      <p:sp>
        <p:nvSpPr>
          <p:cNvPr id="9" name="角丸四角形吹き出し 8"/>
          <p:cNvSpPr/>
          <p:nvPr/>
        </p:nvSpPr>
        <p:spPr>
          <a:xfrm>
            <a:off x="6582038" y="4494283"/>
            <a:ext cx="2363536" cy="858447"/>
          </a:xfrm>
          <a:prstGeom prst="wedgeRoundRectCallout">
            <a:avLst>
              <a:gd name="adj1" fmla="val -64208"/>
              <a:gd name="adj2" fmla="val 57022"/>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マイグレーション後もログイン中</a:t>
            </a:r>
          </a:p>
        </p:txBody>
      </p:sp>
    </p:spTree>
    <p:extLst>
      <p:ext uri="{BB962C8B-B14F-4D97-AF65-F5344CB8AC3E}">
        <p14:creationId xmlns:p14="http://schemas.microsoft.com/office/powerpoint/2010/main" val="24578943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帯域外</a:t>
            </a:r>
            <a:r>
              <a:rPr kumimoji="1" lang="ja-JP" altLang="en-US" dirty="0" smtClean="0"/>
              <a:t>リモート管理の継続の確認</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14</a:t>
            </a:fld>
            <a:endParaRPr kumimoji="1" lang="ja-JP" altLang="en-US" dirty="0"/>
          </a:p>
        </p:txBody>
      </p:sp>
      <p:pic>
        <p:nvPicPr>
          <p:cNvPr id="5" name="図 4" descr="master-vn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77321"/>
            <a:ext cx="8200499" cy="5673574"/>
          </a:xfrm>
          <a:prstGeom prst="rect">
            <a:avLst/>
          </a:prstGeom>
        </p:spPr>
      </p:pic>
    </p:spTree>
    <p:extLst>
      <p:ext uri="{BB962C8B-B14F-4D97-AF65-F5344CB8AC3E}">
        <p14:creationId xmlns:p14="http://schemas.microsoft.com/office/powerpoint/2010/main" val="8983363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状態の保存</a:t>
            </a:r>
            <a:r>
              <a:rPr lang="ja-JP" altLang="en-US" dirty="0"/>
              <a:t>・復元の性能</a:t>
            </a:r>
            <a:endParaRPr kumimoji="1" lang="ja-JP" altLang="en-US" dirty="0"/>
          </a:p>
        </p:txBody>
      </p:sp>
      <p:sp>
        <p:nvSpPr>
          <p:cNvPr id="3" name="Text Placeholder 2"/>
          <p:cNvSpPr>
            <a:spLocks noGrp="1"/>
          </p:cNvSpPr>
          <p:nvPr>
            <p:ph type="body" idx="1"/>
          </p:nvPr>
        </p:nvSpPr>
        <p:spPr/>
        <p:txBody>
          <a:bodyPr/>
          <a:lstStyle/>
          <a:p>
            <a:r>
              <a:rPr lang="ja-JP" altLang="en-US" dirty="0" smtClean="0">
                <a:solidFill>
                  <a:srgbClr val="000000"/>
                </a:solidFill>
              </a:rPr>
              <a:t>シャドウデバイスの状態の保存・復元にかかる時間を測定</a:t>
            </a:r>
            <a:endParaRPr lang="en-US" altLang="ja-JP" dirty="0" smtClean="0">
              <a:solidFill>
                <a:srgbClr val="000000"/>
              </a:solidFill>
            </a:endParaRPr>
          </a:p>
          <a:p>
            <a:pPr lvl="1"/>
            <a:r>
              <a:rPr lang="ja-JP" altLang="en-US" dirty="0" smtClean="0">
                <a:solidFill>
                  <a:srgbClr val="000000"/>
                </a:solidFill>
              </a:rPr>
              <a:t>状態の最も大きいシャドウビデオカードでも</a:t>
            </a:r>
            <a:r>
              <a:rPr lang="en-US" altLang="ja-JP" dirty="0" smtClean="0">
                <a:solidFill>
                  <a:srgbClr val="000000"/>
                </a:solidFill>
              </a:rPr>
              <a:t>0.83</a:t>
            </a:r>
            <a:r>
              <a:rPr lang="ja-JP" altLang="en-US" dirty="0" smtClean="0">
                <a:solidFill>
                  <a:srgbClr val="000000"/>
                </a:solidFill>
              </a:rPr>
              <a:t>ミリ秒</a:t>
            </a:r>
            <a:endParaRPr lang="en-US" altLang="ja-JP" dirty="0" smtClean="0">
              <a:solidFill>
                <a:srgbClr val="000000"/>
              </a:solidFill>
            </a:endParaRPr>
          </a:p>
          <a:p>
            <a:pPr lvl="1"/>
            <a:r>
              <a:rPr lang="ja-JP" altLang="en-US" dirty="0" smtClean="0">
                <a:solidFill>
                  <a:srgbClr val="000000"/>
                </a:solidFill>
              </a:rPr>
              <a:t>仮想化システムに</a:t>
            </a:r>
            <a:r>
              <a:rPr lang="en-US" altLang="ja-JP" dirty="0" smtClean="0">
                <a:solidFill>
                  <a:srgbClr val="000000"/>
                </a:solidFill>
              </a:rPr>
              <a:t>KVM</a:t>
            </a:r>
            <a:r>
              <a:rPr lang="ja-JP" altLang="en-US" dirty="0" smtClean="0">
                <a:solidFill>
                  <a:srgbClr val="000000"/>
                </a:solidFill>
              </a:rPr>
              <a:t>を用いた場合の方が高速</a:t>
            </a:r>
            <a:endParaRPr lang="en-US" altLang="ja-JP" dirty="0"/>
          </a:p>
        </p:txBody>
      </p:sp>
      <p:sp>
        <p:nvSpPr>
          <p:cNvPr id="4" name="Slide Number Placeholder 3"/>
          <p:cNvSpPr>
            <a:spLocks noGrp="1"/>
          </p:cNvSpPr>
          <p:nvPr>
            <p:ph type="sldNum" sz="quarter" idx="12"/>
          </p:nvPr>
        </p:nvSpPr>
        <p:spPr/>
        <p:txBody>
          <a:bodyPr/>
          <a:lstStyle/>
          <a:p>
            <a:fld id="{2A54A162-4402-AF4A-9948-CA1DEF6EFCA5}" type="slidenum">
              <a:rPr kumimoji="1" lang="ja-JP" altLang="en-US" smtClean="0"/>
              <a:pPr/>
              <a:t>15</a:t>
            </a:fld>
            <a:endParaRPr kumimoji="1" lang="ja-JP" altLang="en-US" dirty="0"/>
          </a:p>
        </p:txBody>
      </p:sp>
      <p:sp>
        <p:nvSpPr>
          <p:cNvPr id="6" name="正方形/長方形 5"/>
          <p:cNvSpPr/>
          <p:nvPr/>
        </p:nvSpPr>
        <p:spPr>
          <a:xfrm>
            <a:off x="782435" y="3604828"/>
            <a:ext cx="3503948" cy="41958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en-US" sz="2000" dirty="0" smtClean="0">
                <a:solidFill>
                  <a:schemeClr val="tx1"/>
                </a:solidFill>
              </a:rPr>
              <a:t>状態の保存</a:t>
            </a:r>
            <a:endParaRPr kumimoji="1" lang="ja-JP" altLang="en-US" sz="2000" dirty="0">
              <a:solidFill>
                <a:schemeClr val="tx1"/>
              </a:solidFill>
            </a:endParaRPr>
          </a:p>
        </p:txBody>
      </p:sp>
      <p:sp>
        <p:nvSpPr>
          <p:cNvPr id="9" name="正方形/長方形 8"/>
          <p:cNvSpPr/>
          <p:nvPr/>
        </p:nvSpPr>
        <p:spPr>
          <a:xfrm>
            <a:off x="5074374" y="3604828"/>
            <a:ext cx="3503948" cy="41958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smtClean="0">
                <a:solidFill>
                  <a:schemeClr val="tx1"/>
                </a:solidFill>
              </a:rPr>
              <a:t>状態の復元</a:t>
            </a:r>
            <a:endParaRPr kumimoji="1" lang="ja-JP" altLang="en-US" sz="2000" dirty="0">
              <a:solidFill>
                <a:schemeClr val="tx1"/>
              </a:solidFill>
            </a:endParaRPr>
          </a:p>
        </p:txBody>
      </p:sp>
      <p:graphicFrame>
        <p:nvGraphicFramePr>
          <p:cNvPr id="10" name="グラフ 9"/>
          <p:cNvGraphicFramePr>
            <a:graphicFrameLocks/>
          </p:cNvGraphicFramePr>
          <p:nvPr>
            <p:extLst>
              <p:ext uri="{D42A27DB-BD31-4B8C-83A1-F6EECF244321}">
                <p14:modId xmlns:p14="http://schemas.microsoft.com/office/powerpoint/2010/main" val="3644318287"/>
              </p:ext>
            </p:extLst>
          </p:nvPr>
        </p:nvGraphicFramePr>
        <p:xfrm>
          <a:off x="4286383" y="395121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3027940920"/>
              </p:ext>
            </p:extLst>
          </p:nvPr>
        </p:nvGraphicFramePr>
        <p:xfrm>
          <a:off x="0" y="395121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08244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マイグレーション</a:t>
            </a:r>
            <a:r>
              <a:rPr lang="ja-JP" altLang="en-US" dirty="0" smtClean="0"/>
              <a:t>性能</a:t>
            </a:r>
            <a:endParaRPr kumimoji="1" lang="ja-JP" altLang="en-US" dirty="0"/>
          </a:p>
        </p:txBody>
      </p:sp>
      <p:sp>
        <p:nvSpPr>
          <p:cNvPr id="3" name="テキスト プレースホルダー 2"/>
          <p:cNvSpPr>
            <a:spLocks noGrp="1"/>
          </p:cNvSpPr>
          <p:nvPr>
            <p:ph type="body" idx="1"/>
          </p:nvPr>
        </p:nvSpPr>
        <p:spPr/>
        <p:txBody>
          <a:bodyPr>
            <a:normAutofit/>
          </a:bodyPr>
          <a:lstStyle/>
          <a:p>
            <a:r>
              <a:rPr kumimoji="1" lang="en-US" altLang="ja-JP" dirty="0"/>
              <a:t>VM</a:t>
            </a:r>
            <a:r>
              <a:rPr kumimoji="1" lang="ja-JP" altLang="en-US" dirty="0"/>
              <a:t>マイグレーションにかかる時間を測定</a:t>
            </a:r>
            <a:endParaRPr kumimoji="1" lang="en-US" altLang="ja-JP" dirty="0"/>
          </a:p>
          <a:p>
            <a:pPr lvl="1"/>
            <a:r>
              <a:rPr lang="en-US" altLang="ja-JP" dirty="0" err="1" smtClean="0">
                <a:solidFill>
                  <a:srgbClr val="000000"/>
                </a:solidFill>
              </a:rPr>
              <a:t>USShadow</a:t>
            </a:r>
            <a:r>
              <a:rPr lang="ja-JP" altLang="en-US" dirty="0" smtClean="0">
                <a:solidFill>
                  <a:srgbClr val="000000"/>
                </a:solidFill>
              </a:rPr>
              <a:t>は</a:t>
            </a:r>
            <a:r>
              <a:rPr lang="ja-JP" altLang="ja-JP" dirty="0" smtClean="0">
                <a:solidFill>
                  <a:srgbClr val="000000"/>
                </a:solidFill>
              </a:rPr>
              <a:t>V</a:t>
            </a:r>
            <a:r>
              <a:rPr lang="en-US" altLang="ja-JP" dirty="0" err="1" smtClean="0">
                <a:solidFill>
                  <a:srgbClr val="000000"/>
                </a:solidFill>
              </a:rPr>
              <a:t>SBypass</a:t>
            </a:r>
            <a:r>
              <a:rPr lang="ja-JP" altLang="en-US" dirty="0" smtClean="0">
                <a:solidFill>
                  <a:srgbClr val="000000"/>
                </a:solidFill>
              </a:rPr>
              <a:t>に比べて全体で</a:t>
            </a:r>
            <a:r>
              <a:rPr lang="en-US" altLang="ja-JP" dirty="0" smtClean="0">
                <a:solidFill>
                  <a:srgbClr val="000000"/>
                </a:solidFill>
              </a:rPr>
              <a:t>0.5</a:t>
            </a:r>
            <a:r>
              <a:rPr lang="ja-JP" altLang="en-US" dirty="0" smtClean="0">
                <a:solidFill>
                  <a:srgbClr val="000000"/>
                </a:solidFill>
              </a:rPr>
              <a:t>秒長くなった</a:t>
            </a:r>
            <a:endParaRPr lang="en-US" altLang="ja-JP" dirty="0">
              <a:solidFill>
                <a:srgbClr val="000000"/>
              </a:solidFill>
            </a:endParaRPr>
          </a:p>
          <a:p>
            <a:pPr lvl="1"/>
            <a:r>
              <a:rPr lang="en-US" altLang="ja-JP" dirty="0" smtClean="0">
                <a:solidFill>
                  <a:srgbClr val="000000"/>
                </a:solidFill>
              </a:rPr>
              <a:t>KVM</a:t>
            </a:r>
            <a:r>
              <a:rPr lang="ja-JP" altLang="en-US" dirty="0" smtClean="0">
                <a:solidFill>
                  <a:srgbClr val="000000"/>
                </a:solidFill>
              </a:rPr>
              <a:t>は</a:t>
            </a:r>
            <a:r>
              <a:rPr lang="en-US" altLang="ja-JP" dirty="0" err="1" smtClean="0">
                <a:solidFill>
                  <a:srgbClr val="000000"/>
                </a:solidFill>
              </a:rPr>
              <a:t>Xen</a:t>
            </a:r>
            <a:r>
              <a:rPr lang="ja-JP" altLang="en-US" dirty="0" smtClean="0">
                <a:solidFill>
                  <a:srgbClr val="000000"/>
                </a:solidFill>
              </a:rPr>
              <a:t>の</a:t>
            </a:r>
            <a:r>
              <a:rPr lang="en-US" altLang="ja-JP" dirty="0" smtClean="0">
                <a:solidFill>
                  <a:srgbClr val="000000"/>
                </a:solidFill>
              </a:rPr>
              <a:t>16</a:t>
            </a:r>
            <a:r>
              <a:rPr lang="ja-JP" altLang="en-US" dirty="0" smtClean="0">
                <a:solidFill>
                  <a:srgbClr val="000000"/>
                </a:solidFill>
              </a:rPr>
              <a:t>％の時間で完了</a:t>
            </a:r>
            <a:endParaRPr lang="en-US" altLang="ja-JP" dirty="0"/>
          </a:p>
          <a:p>
            <a:r>
              <a:rPr lang="ja-JP" altLang="en-US" dirty="0" smtClean="0"/>
              <a:t>マイグレーション中</a:t>
            </a:r>
            <a:r>
              <a:rPr lang="ja-JP" altLang="en-US" dirty="0"/>
              <a:t>のダウンタイムを測定</a:t>
            </a:r>
            <a:endParaRPr lang="en-US" altLang="ja-JP" dirty="0"/>
          </a:p>
          <a:p>
            <a:pPr lvl="1"/>
            <a:r>
              <a:rPr lang="en-US" altLang="ja-JP" dirty="0" smtClean="0">
                <a:solidFill>
                  <a:srgbClr val="000000"/>
                </a:solidFill>
              </a:rPr>
              <a:t>KVM</a:t>
            </a:r>
            <a:r>
              <a:rPr lang="ja-JP" altLang="en-US" dirty="0" smtClean="0">
                <a:solidFill>
                  <a:srgbClr val="000000"/>
                </a:solidFill>
              </a:rPr>
              <a:t>では</a:t>
            </a:r>
            <a:r>
              <a:rPr lang="en-US" altLang="ja-JP" dirty="0" smtClean="0">
                <a:solidFill>
                  <a:srgbClr val="000000"/>
                </a:solidFill>
              </a:rPr>
              <a:t>0.07</a:t>
            </a:r>
            <a:r>
              <a:rPr lang="ja-JP" altLang="en-US" dirty="0" smtClean="0">
                <a:solidFill>
                  <a:srgbClr val="000000"/>
                </a:solidFill>
              </a:rPr>
              <a:t>秒長かったが、</a:t>
            </a:r>
            <a:r>
              <a:rPr lang="en-US" altLang="ja-JP" dirty="0" err="1" smtClean="0">
                <a:solidFill>
                  <a:srgbClr val="000000"/>
                </a:solidFill>
              </a:rPr>
              <a:t>Xen</a:t>
            </a:r>
            <a:r>
              <a:rPr lang="ja-JP" altLang="en-US" dirty="0" smtClean="0">
                <a:solidFill>
                  <a:srgbClr val="000000"/>
                </a:solidFill>
              </a:rPr>
              <a:t>では</a:t>
            </a:r>
            <a:r>
              <a:rPr lang="en-US" altLang="ja-JP" dirty="0" smtClean="0">
                <a:solidFill>
                  <a:srgbClr val="000000"/>
                </a:solidFill>
              </a:rPr>
              <a:t>0.06</a:t>
            </a:r>
            <a:r>
              <a:rPr lang="ja-JP" altLang="en-US" dirty="0" smtClean="0">
                <a:solidFill>
                  <a:srgbClr val="000000"/>
                </a:solidFill>
              </a:rPr>
              <a:t>秒短かった</a:t>
            </a:r>
            <a:endParaRPr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16</a:t>
            </a:fld>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719669654"/>
              </p:ext>
            </p:extLst>
          </p:nvPr>
        </p:nvGraphicFramePr>
        <p:xfrm>
          <a:off x="0" y="4015946"/>
          <a:ext cx="4569873" cy="2832974"/>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2381324" y="4517366"/>
            <a:ext cx="646360" cy="26820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err="1" smtClean="0"/>
              <a:t>Xen</a:t>
            </a:r>
            <a:endParaRPr kumimoji="1" lang="ja-JP" altLang="en-US" sz="1600" dirty="0"/>
          </a:p>
        </p:txBody>
      </p:sp>
      <p:sp>
        <p:nvSpPr>
          <p:cNvPr id="11" name="正方形/長方形 10"/>
          <p:cNvSpPr/>
          <p:nvPr/>
        </p:nvSpPr>
        <p:spPr>
          <a:xfrm>
            <a:off x="2533725" y="5724406"/>
            <a:ext cx="646360" cy="26820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smtClean="0"/>
              <a:t>KVM</a:t>
            </a:r>
            <a:endParaRPr kumimoji="1" lang="ja-JP" altLang="en-US" sz="1600" dirty="0"/>
          </a:p>
        </p:txBody>
      </p:sp>
      <p:graphicFrame>
        <p:nvGraphicFramePr>
          <p:cNvPr id="12" name="グラフ 11"/>
          <p:cNvGraphicFramePr>
            <a:graphicFrameLocks/>
          </p:cNvGraphicFramePr>
          <p:nvPr>
            <p:extLst>
              <p:ext uri="{D42A27DB-BD31-4B8C-83A1-F6EECF244321}">
                <p14:modId xmlns:p14="http://schemas.microsoft.com/office/powerpoint/2010/main" val="4242314512"/>
              </p:ext>
            </p:extLst>
          </p:nvPr>
        </p:nvGraphicFramePr>
        <p:xfrm>
          <a:off x="4331628" y="4015946"/>
          <a:ext cx="4569873" cy="2832974"/>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7931962" y="4421240"/>
            <a:ext cx="646360" cy="26820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err="1" smtClean="0"/>
              <a:t>Xen</a:t>
            </a:r>
            <a:endParaRPr kumimoji="1" lang="ja-JP" altLang="en-US" sz="1600" dirty="0"/>
          </a:p>
        </p:txBody>
      </p:sp>
      <p:sp>
        <p:nvSpPr>
          <p:cNvPr id="10" name="正方形/長方形 9"/>
          <p:cNvSpPr/>
          <p:nvPr/>
        </p:nvSpPr>
        <p:spPr>
          <a:xfrm>
            <a:off x="7931962" y="5421810"/>
            <a:ext cx="646360" cy="26820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smtClean="0"/>
              <a:t>KVM</a:t>
            </a:r>
            <a:endParaRPr kumimoji="1" lang="ja-JP" altLang="en-US" sz="1600" dirty="0"/>
          </a:p>
        </p:txBody>
      </p:sp>
    </p:spTree>
    <p:extLst>
      <p:ext uri="{BB962C8B-B14F-4D97-AF65-F5344CB8AC3E}">
        <p14:creationId xmlns:p14="http://schemas.microsoft.com/office/powerpoint/2010/main" val="27395244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関連研究</a:t>
            </a:r>
          </a:p>
        </p:txBody>
      </p:sp>
      <p:sp>
        <p:nvSpPr>
          <p:cNvPr id="3" name="テキスト プレースホルダー 2"/>
          <p:cNvSpPr>
            <a:spLocks noGrp="1"/>
          </p:cNvSpPr>
          <p:nvPr>
            <p:ph type="body" idx="1"/>
          </p:nvPr>
        </p:nvSpPr>
        <p:spPr/>
        <p:txBody>
          <a:bodyPr>
            <a:normAutofit lnSpcReduction="10000"/>
          </a:bodyPr>
          <a:lstStyle/>
          <a:p>
            <a:r>
              <a:rPr lang="ja-JP" altLang="ja-JP" dirty="0" smtClean="0"/>
              <a:t>C</a:t>
            </a:r>
            <a:r>
              <a:rPr lang="en-US" altLang="ja-JP" dirty="0" err="1" smtClean="0"/>
              <a:t>omp</a:t>
            </a:r>
            <a:r>
              <a:rPr lang="ja-JP" altLang="en-US" dirty="0" smtClean="0"/>
              <a:t>S</a:t>
            </a:r>
            <a:r>
              <a:rPr lang="en-US" altLang="ja-JP" dirty="0" smtClean="0"/>
              <a:t>C</a:t>
            </a:r>
            <a:r>
              <a:rPr lang="ja-JP" altLang="en-US" dirty="0" smtClean="0"/>
              <a:t> </a:t>
            </a:r>
            <a:r>
              <a:rPr lang="ja-JP" altLang="ja-JP" sz="2400" dirty="0" smtClean="0"/>
              <a:t>[P</a:t>
            </a:r>
            <a:r>
              <a:rPr lang="en-US" altLang="ja-JP" sz="2400" dirty="0" smtClean="0"/>
              <a:t>an+</a:t>
            </a:r>
            <a:r>
              <a:rPr lang="ja-JP" altLang="en-US" sz="2400" dirty="0" smtClean="0"/>
              <a:t> </a:t>
            </a:r>
            <a:r>
              <a:rPr lang="en-US" altLang="ja-JP" sz="2400" dirty="0" smtClean="0">
                <a:latin typeface="+mn-lt"/>
              </a:rPr>
              <a:t>VEE’12</a:t>
            </a:r>
            <a:r>
              <a:rPr lang="en-US" altLang="ja-JP" sz="2400" dirty="0" smtClean="0"/>
              <a:t>]</a:t>
            </a:r>
            <a:endParaRPr lang="en-US" altLang="ja-JP" sz="2400" dirty="0"/>
          </a:p>
          <a:p>
            <a:pPr lvl="1"/>
            <a:r>
              <a:rPr lang="ja-JP" altLang="en-US" dirty="0" smtClean="0"/>
              <a:t>マイグレーションの際にパススルー</a:t>
            </a:r>
            <a:r>
              <a:rPr lang="en-US" altLang="ja-JP" dirty="0" smtClean="0"/>
              <a:t>NIC</a:t>
            </a:r>
            <a:r>
              <a:rPr lang="ja-JP" altLang="en-US" dirty="0" smtClean="0"/>
              <a:t>の状態も保存・復元</a:t>
            </a:r>
            <a:endParaRPr lang="en-US" altLang="ja-JP" dirty="0"/>
          </a:p>
          <a:p>
            <a:pPr lvl="1"/>
            <a:r>
              <a:rPr lang="ja-JP" altLang="en-US" dirty="0" smtClean="0"/>
              <a:t>シャドウデバイスも一種のパススルーデバイスであるが、容易に全ての状態の保存・復元が可能</a:t>
            </a:r>
            <a:endParaRPr lang="en-US" altLang="ja-JP" dirty="0"/>
          </a:p>
          <a:p>
            <a:r>
              <a:rPr lang="ja-JP" altLang="ja-JP" dirty="0" smtClean="0"/>
              <a:t>D</a:t>
            </a:r>
            <a:r>
              <a:rPr lang="en-US" altLang="ja-JP" dirty="0" smtClean="0"/>
              <a:t>-MORE </a:t>
            </a:r>
            <a:r>
              <a:rPr lang="en-US" altLang="ja-JP" sz="2400" dirty="0" smtClean="0"/>
              <a:t>[</a:t>
            </a:r>
            <a:r>
              <a:rPr lang="ja-JP" altLang="ja-JP" sz="2400" dirty="0" smtClean="0"/>
              <a:t>K</a:t>
            </a:r>
            <a:r>
              <a:rPr lang="en-US" altLang="ja-JP" sz="2400" dirty="0" err="1" smtClean="0"/>
              <a:t>awahara</a:t>
            </a:r>
            <a:r>
              <a:rPr lang="en-US" altLang="ja-JP" sz="2400" dirty="0" smtClean="0"/>
              <a:t>+</a:t>
            </a:r>
            <a:r>
              <a:rPr lang="ja-JP" altLang="en-US" sz="2400" dirty="0" smtClean="0"/>
              <a:t> </a:t>
            </a:r>
            <a:r>
              <a:rPr lang="en-US" altLang="ja-JP" sz="2400" dirty="0" smtClean="0">
                <a:latin typeface="+mn-lt"/>
              </a:rPr>
              <a:t>UCC’14</a:t>
            </a:r>
            <a:r>
              <a:rPr lang="en-US" altLang="ja-JP" sz="2400" dirty="0" smtClean="0"/>
              <a:t>]</a:t>
            </a:r>
            <a:endParaRPr lang="en-US" altLang="ja-JP" sz="2400" dirty="0"/>
          </a:p>
          <a:p>
            <a:pPr lvl="1"/>
            <a:r>
              <a:rPr lang="ja-JP" altLang="en-US" dirty="0" smtClean="0"/>
              <a:t>マイグレーションを意識させない帯域外リモート管理を実現</a:t>
            </a:r>
            <a:endParaRPr lang="en-US" altLang="ja-JP" dirty="0" smtClean="0"/>
          </a:p>
          <a:p>
            <a:pPr lvl="1"/>
            <a:r>
              <a:rPr lang="en-US" altLang="ja-JP" dirty="0" err="1" smtClean="0"/>
              <a:t>VSBypass</a:t>
            </a:r>
            <a:r>
              <a:rPr lang="ja-JP" altLang="en-US" dirty="0" smtClean="0"/>
              <a:t>に適用するには、仮想化システムの外側のリモート管理用</a:t>
            </a:r>
            <a:r>
              <a:rPr lang="en-US" altLang="ja-JP" dirty="0" smtClean="0"/>
              <a:t>VM</a:t>
            </a:r>
            <a:r>
              <a:rPr lang="ja-JP" altLang="en-US" dirty="0" smtClean="0"/>
              <a:t>をマイグレーションする権限が必要</a:t>
            </a:r>
            <a:endParaRPr lang="en-US" altLang="ja-JP" dirty="0"/>
          </a:p>
          <a:p>
            <a:r>
              <a:rPr lang="ja-JP" altLang="ja-JP" dirty="0"/>
              <a:t>C</a:t>
            </a:r>
            <a:r>
              <a:rPr lang="en-US" altLang="ja-JP" dirty="0" err="1"/>
              <a:t>loudVisor</a:t>
            </a:r>
            <a:r>
              <a:rPr lang="ja-JP" altLang="en-US" dirty="0"/>
              <a:t> </a:t>
            </a:r>
            <a:r>
              <a:rPr lang="en-US" altLang="ja-JP" sz="2400" dirty="0"/>
              <a:t>[</a:t>
            </a:r>
            <a:r>
              <a:rPr lang="en-US" altLang="ja-JP" sz="2400" dirty="0" smtClean="0"/>
              <a:t>Zhang</a:t>
            </a:r>
            <a:r>
              <a:rPr lang="ja-JP" altLang="en-US" sz="2400" dirty="0" smtClean="0"/>
              <a:t>+ </a:t>
            </a:r>
            <a:r>
              <a:rPr lang="en-US" altLang="ja-JP" sz="2400" dirty="0" smtClean="0">
                <a:latin typeface="+mn-lt"/>
              </a:rPr>
              <a:t>SOSP’11</a:t>
            </a:r>
            <a:r>
              <a:rPr lang="en-US" altLang="ja-JP" sz="2400" dirty="0" smtClean="0"/>
              <a:t>]</a:t>
            </a:r>
            <a:endParaRPr lang="en-US" altLang="ja-JP" sz="2400" dirty="0"/>
          </a:p>
          <a:p>
            <a:pPr lvl="1"/>
            <a:r>
              <a:rPr lang="ja-JP" altLang="en-US" dirty="0" smtClean="0"/>
              <a:t>ネストした仮想化を用いて</a:t>
            </a:r>
            <a:r>
              <a:rPr lang="en-US" altLang="ja-JP" dirty="0" smtClean="0"/>
              <a:t>VM</a:t>
            </a:r>
            <a:r>
              <a:rPr lang="ja-JP" altLang="en-US" dirty="0" smtClean="0"/>
              <a:t>のメモリを暗号化し、安全にマイグレーション</a:t>
            </a:r>
            <a:endParaRPr lang="en-US" altLang="ja-JP" dirty="0"/>
          </a:p>
          <a:p>
            <a:pPr lvl="1"/>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17</a:t>
            </a:fld>
            <a:endParaRPr lang="uk-UA" dirty="0"/>
          </a:p>
        </p:txBody>
      </p:sp>
    </p:spTree>
    <p:extLst>
      <p:ext uri="{BB962C8B-B14F-4D97-AF65-F5344CB8AC3E}">
        <p14:creationId xmlns:p14="http://schemas.microsoft.com/office/powerpoint/2010/main" val="6502779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a:t>まとめ</a:t>
            </a:r>
          </a:p>
        </p:txBody>
      </p:sp>
      <p:sp>
        <p:nvSpPr>
          <p:cNvPr id="159" name="Shape 159"/>
          <p:cNvSpPr>
            <a:spLocks noGrp="1"/>
          </p:cNvSpPr>
          <p:nvPr>
            <p:ph type="body" idx="1"/>
          </p:nvPr>
        </p:nvSpPr>
        <p:spPr/>
        <p:txBody>
          <a:bodyPr>
            <a:normAutofit/>
          </a:bodyPr>
          <a:lstStyle/>
          <a:p>
            <a:r>
              <a:rPr lang="ja-JP" altLang="en-US" dirty="0"/>
              <a:t>シャドウデバイスを用いる</a:t>
            </a:r>
            <a:r>
              <a:rPr lang="en-US" altLang="ja-JP" dirty="0"/>
              <a:t>VM</a:t>
            </a:r>
            <a:r>
              <a:rPr lang="ja-JP" altLang="en-US" dirty="0"/>
              <a:t>のマイグレーションを可能にする</a:t>
            </a:r>
            <a:r>
              <a:rPr lang="en-US" altLang="ja-JP" dirty="0" err="1"/>
              <a:t>USShadow</a:t>
            </a:r>
            <a:r>
              <a:rPr lang="ja-JP" altLang="en-US" dirty="0"/>
              <a:t>を提案</a:t>
            </a:r>
            <a:endParaRPr lang="en-US" altLang="ja-JP" dirty="0"/>
          </a:p>
          <a:p>
            <a:pPr lvl="1"/>
            <a:r>
              <a:rPr lang="ja-JP" altLang="en-US" dirty="0"/>
              <a:t>仮想化システムの外側で動いているシャドウデバイスの状態を暗号化して転送</a:t>
            </a:r>
            <a:endParaRPr lang="en-US" altLang="ja-JP" dirty="0"/>
          </a:p>
          <a:p>
            <a:pPr lvl="1"/>
            <a:r>
              <a:rPr lang="ja-JP" altLang="en-US" dirty="0"/>
              <a:t>マイグレーション後にシャドウデバイスを用いた帯域外リモート</a:t>
            </a:r>
            <a:r>
              <a:rPr lang="ja-JP" altLang="en-US" dirty="0" smtClean="0"/>
              <a:t>管理が可能</a:t>
            </a:r>
            <a:endParaRPr lang="en-US" altLang="ja-JP" dirty="0" smtClean="0"/>
          </a:p>
          <a:p>
            <a:pPr lvl="1"/>
            <a:r>
              <a:rPr lang="ja-JP" altLang="en-US" dirty="0" smtClean="0"/>
              <a:t>マイグレーションの性能低下は小さいことがわかった</a:t>
            </a:r>
            <a:endParaRPr lang="en-US" altLang="ja-JP" dirty="0"/>
          </a:p>
          <a:p>
            <a:r>
              <a:rPr lang="ja-JP" altLang="en-US" dirty="0"/>
              <a:t>今後の</a:t>
            </a:r>
            <a:r>
              <a:rPr lang="ja-JP" altLang="en-US" dirty="0" smtClean="0"/>
              <a:t>課題</a:t>
            </a:r>
            <a:endParaRPr lang="en-US" altLang="ja-JP" dirty="0"/>
          </a:p>
          <a:p>
            <a:pPr lvl="1"/>
            <a:r>
              <a:rPr lang="ja-JP" altLang="en-US" dirty="0" smtClean="0"/>
              <a:t>割り込みサーバの状態を保存・復元する必要性の検討</a:t>
            </a:r>
            <a:endParaRPr lang="en-US" altLang="ja-JP" dirty="0" smtClean="0"/>
          </a:p>
          <a:p>
            <a:pPr lvl="1"/>
            <a:r>
              <a:rPr lang="ja-JP" altLang="en-US" dirty="0" smtClean="0"/>
              <a:t>異なる仮想化システムへの対応</a:t>
            </a:r>
            <a:endParaRPr lang="en-US" altLang="ja-JP" dirty="0"/>
          </a:p>
        </p:txBody>
      </p:sp>
      <p:sp>
        <p:nvSpPr>
          <p:cNvPr id="2" name="スライド番号プレースホルダー 1"/>
          <p:cNvSpPr>
            <a:spLocks noGrp="1"/>
          </p:cNvSpPr>
          <p:nvPr>
            <p:ph type="sldNum" sz="quarter" idx="12"/>
          </p:nvPr>
        </p:nvSpPr>
        <p:spPr/>
        <p:txBody>
          <a:bodyPr/>
          <a:lstStyle/>
          <a:p>
            <a:fld id="{86CB4B4D-7CA3-9044-876B-883B54F8677D}" type="slidenum">
              <a:rPr lang="uk-UA" smtClean="0"/>
              <a:pPr/>
              <a:t>18</a:t>
            </a:fld>
            <a:endParaRPr lang="uk-UA" dirty="0"/>
          </a:p>
        </p:txBody>
      </p:sp>
    </p:spTree>
    <p:extLst>
      <p:ext uri="{BB962C8B-B14F-4D97-AF65-F5344CB8AC3E}">
        <p14:creationId xmlns:p14="http://schemas.microsoft.com/office/powerpoint/2010/main" val="40212576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en-US" altLang="ja-JP" dirty="0" err="1" smtClean="0"/>
              <a:t>USS</a:t>
            </a:r>
            <a:r>
              <a:rPr lang="en-US" altLang="ja-JP" cap="none" dirty="0" err="1" smtClean="0"/>
              <a:t>hadow</a:t>
            </a:r>
            <a:endParaRPr lang="ja-JP" altLang="en-US" dirty="0"/>
          </a:p>
        </p:txBody>
      </p:sp>
      <p:sp>
        <p:nvSpPr>
          <p:cNvPr id="3" name="テキスト プレースホルダー 2"/>
          <p:cNvSpPr>
            <a:spLocks noGrp="1"/>
          </p:cNvSpPr>
          <p:nvPr>
            <p:ph type="body" idx="1"/>
          </p:nvPr>
        </p:nvSpPr>
        <p:spPr/>
        <p:txBody>
          <a:bodyPr/>
          <a:lstStyle/>
          <a:p>
            <a:r>
              <a:rPr lang="en-US" altLang="ja-JP" smtClean="0"/>
              <a:t>VM</a:t>
            </a:r>
            <a:r>
              <a:rPr lang="ja-JP" altLang="en-US" smtClean="0"/>
              <a:t>マイグレーション後もシャドウデバイスを用いた帯域外リモート管理を可能にする</a:t>
            </a:r>
            <a:endParaRPr lang="en-US" altLang="ja-JP" smtClean="0"/>
          </a:p>
          <a:p>
            <a:pPr lvl="1"/>
            <a:r>
              <a:rPr lang="ja-JP" altLang="en-US" smtClean="0"/>
              <a:t>シャドウデバイスと通信して状態を安全に取得し、その状態を転送・復元</a:t>
            </a:r>
            <a:endParaRPr lang="en-US" altLang="ja-JP" smtClean="0"/>
          </a:p>
          <a:p>
            <a:pPr lvl="1"/>
            <a:r>
              <a:rPr lang="ja-JP" altLang="en-US" smtClean="0"/>
              <a:t>既存の仮想化システムをできるだけ改変せずに利用</a:t>
            </a:r>
            <a:endParaRPr lang="en-US" altLang="ja-JP" smtClean="0"/>
          </a:p>
          <a:p>
            <a:pPr lvl="2"/>
            <a:r>
              <a:rPr lang="ja-JP" altLang="ja-JP" smtClean="0"/>
              <a:t>V</a:t>
            </a:r>
            <a:r>
              <a:rPr lang="en-US" altLang="ja-JP" smtClean="0"/>
              <a:t>SBypass</a:t>
            </a:r>
            <a:r>
              <a:rPr lang="ja-JP" altLang="en-US" smtClean="0"/>
              <a:t>の利点を活かす</a:t>
            </a:r>
            <a:endParaRPr lang="en-US" altLang="ja-JP" dirty="0"/>
          </a:p>
        </p:txBody>
      </p:sp>
      <p:sp>
        <p:nvSpPr>
          <p:cNvPr id="4" name="スライド番号プレースホルダー 3"/>
          <p:cNvSpPr>
            <a:spLocks noGrp="1"/>
          </p:cNvSpPr>
          <p:nvPr>
            <p:ph type="sldNum" sz="quarter" idx="12"/>
          </p:nvPr>
        </p:nvSpPr>
        <p:spPr/>
        <p:txBody>
          <a:bodyPr/>
          <a:lstStyle/>
          <a:p>
            <a:fld id="{2A54A162-4402-AF4A-9948-CA1DEF6EFCA5}" type="slidenum">
              <a:rPr lang="ja-JP" altLang="en-US" smtClean="0"/>
              <a:pPr/>
              <a:t>19</a:t>
            </a:fld>
            <a:endParaRPr lang="ja-JP" altLang="en-US" dirty="0"/>
          </a:p>
        </p:txBody>
      </p:sp>
      <p:sp>
        <p:nvSpPr>
          <p:cNvPr id="71" name="正方形/長方形 70"/>
          <p:cNvSpPr/>
          <p:nvPr/>
        </p:nvSpPr>
        <p:spPr>
          <a:xfrm>
            <a:off x="7262182" y="3957605"/>
            <a:ext cx="942534" cy="3821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対角する 2 つの角を切り取った四角形 37"/>
          <p:cNvSpPr/>
          <p:nvPr/>
        </p:nvSpPr>
        <p:spPr>
          <a:xfrm>
            <a:off x="7198697" y="3883755"/>
            <a:ext cx="343736" cy="263938"/>
          </a:xfrm>
          <a:prstGeom prst="snip2DiagRect">
            <a:avLst/>
          </a:prstGeom>
          <a:solidFill>
            <a:srgbClr val="F8D6B5"/>
          </a:solidFill>
          <a:ln>
            <a:noFill/>
          </a:ln>
          <a:effectLst/>
          <a:scene3d>
            <a:camera prst="orthographicFront"/>
            <a:lightRig rig="threePt" dir="t"/>
          </a:scene3d>
          <a:sp3d>
            <a:bevelT w="38100" h="952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39" name="正方形/長方形 38"/>
          <p:cNvSpPr/>
          <p:nvPr/>
        </p:nvSpPr>
        <p:spPr>
          <a:xfrm>
            <a:off x="7207552" y="3883754"/>
            <a:ext cx="1657047"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800" dirty="0" smtClean="0">
                <a:solidFill>
                  <a:srgbClr val="000000"/>
                </a:solidFill>
              </a:rPr>
              <a:t>:状態</a:t>
            </a:r>
            <a:r>
              <a:rPr kumimoji="1" lang="ja-JP" altLang="en-US" sz="1600" dirty="0" smtClean="0">
                <a:solidFill>
                  <a:srgbClr val="000000"/>
                </a:solidFill>
              </a:rPr>
              <a:t>　　</a:t>
            </a:r>
            <a:endParaRPr kumimoji="1" lang="en-US" altLang="ja-JP" sz="1600" dirty="0">
              <a:solidFill>
                <a:srgbClr val="000000"/>
              </a:solidFill>
            </a:endParaRPr>
          </a:p>
        </p:txBody>
      </p:sp>
      <p:sp>
        <p:nvSpPr>
          <p:cNvPr id="34" name="Shape 163"/>
          <p:cNvSpPr/>
          <p:nvPr/>
        </p:nvSpPr>
        <p:spPr>
          <a:xfrm>
            <a:off x="1852594" y="4746389"/>
            <a:ext cx="1965740" cy="1935682"/>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5" name="Shape 163"/>
          <p:cNvSpPr/>
          <p:nvPr/>
        </p:nvSpPr>
        <p:spPr>
          <a:xfrm>
            <a:off x="5255064" y="4746388"/>
            <a:ext cx="1952488" cy="1923797"/>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6" name="Shape 164"/>
          <p:cNvSpPr/>
          <p:nvPr/>
        </p:nvSpPr>
        <p:spPr>
          <a:xfrm>
            <a:off x="2207017" y="5084716"/>
            <a:ext cx="1248502" cy="738072"/>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r>
              <a:rPr lang="en-US" altLang="ja-JP" sz="1800" dirty="0" smtClean="0"/>
              <a:t>VM</a:t>
            </a:r>
          </a:p>
          <a:p>
            <a:endParaRPr lang="en-US" altLang="ja-JP" sz="1800" dirty="0" smtClean="0"/>
          </a:p>
          <a:p>
            <a:endParaRPr lang="en-US" sz="1800" dirty="0"/>
          </a:p>
          <a:p>
            <a:endParaRPr sz="1800" dirty="0"/>
          </a:p>
        </p:txBody>
      </p:sp>
      <p:sp>
        <p:nvSpPr>
          <p:cNvPr id="40" name="正方形/長方形 39"/>
          <p:cNvSpPr/>
          <p:nvPr/>
        </p:nvSpPr>
        <p:spPr>
          <a:xfrm>
            <a:off x="2047948" y="4726452"/>
            <a:ext cx="2110129"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a:solidFill>
                  <a:srgbClr val="000000"/>
                </a:solidFill>
              </a:rPr>
              <a:t>仮想化システム</a:t>
            </a:r>
          </a:p>
        </p:txBody>
      </p:sp>
      <p:sp>
        <p:nvSpPr>
          <p:cNvPr id="42" name="対角する 2 つの角を切り取った四角形 41"/>
          <p:cNvSpPr/>
          <p:nvPr/>
        </p:nvSpPr>
        <p:spPr>
          <a:xfrm>
            <a:off x="5657237" y="6120951"/>
            <a:ext cx="1234682"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
        <p:nvSpPr>
          <p:cNvPr id="43" name="正方形/長方形 42"/>
          <p:cNvSpPr/>
          <p:nvPr/>
        </p:nvSpPr>
        <p:spPr>
          <a:xfrm>
            <a:off x="5381989" y="4746389"/>
            <a:ext cx="2110129"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a:solidFill>
                  <a:srgbClr val="000000"/>
                </a:solidFill>
              </a:rPr>
              <a:t>仮想化システム</a:t>
            </a:r>
          </a:p>
        </p:txBody>
      </p:sp>
      <p:grpSp>
        <p:nvGrpSpPr>
          <p:cNvPr id="70" name="図形グループ 69"/>
          <p:cNvGrpSpPr/>
          <p:nvPr/>
        </p:nvGrpSpPr>
        <p:grpSpPr>
          <a:xfrm>
            <a:off x="173313" y="4316991"/>
            <a:ext cx="8570875" cy="2465461"/>
            <a:chOff x="339895" y="4100386"/>
            <a:chExt cx="8476021" cy="2465461"/>
          </a:xfrm>
        </p:grpSpPr>
        <p:grpSp>
          <p:nvGrpSpPr>
            <p:cNvPr id="75" name="図形グループ 74"/>
            <p:cNvGrpSpPr/>
            <p:nvPr/>
          </p:nvGrpSpPr>
          <p:grpSpPr>
            <a:xfrm>
              <a:off x="5105438" y="4100386"/>
              <a:ext cx="3710478" cy="2465461"/>
              <a:chOff x="4713891" y="4430878"/>
              <a:chExt cx="4228571" cy="2465461"/>
            </a:xfrm>
          </p:grpSpPr>
          <p:sp>
            <p:nvSpPr>
              <p:cNvPr id="85" name="角丸四角形 84"/>
              <p:cNvSpPr/>
              <p:nvPr/>
            </p:nvSpPr>
            <p:spPr>
              <a:xfrm>
                <a:off x="4713891" y="4430878"/>
                <a:ext cx="4228571"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4863894" y="4430878"/>
                <a:ext cx="3937396" cy="2623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移送先ホスト</a:t>
                </a:r>
                <a:endParaRPr kumimoji="1" lang="en-US" altLang="ja-JP" sz="1600" dirty="0">
                  <a:solidFill>
                    <a:srgbClr val="000000"/>
                  </a:solidFill>
                </a:endParaRPr>
              </a:p>
            </p:txBody>
          </p:sp>
        </p:grpSp>
        <p:grpSp>
          <p:nvGrpSpPr>
            <p:cNvPr id="76" name="図形グループ 75"/>
            <p:cNvGrpSpPr/>
            <p:nvPr/>
          </p:nvGrpSpPr>
          <p:grpSpPr>
            <a:xfrm>
              <a:off x="339895" y="4100386"/>
              <a:ext cx="6011292" cy="2465461"/>
              <a:chOff x="339895" y="4100386"/>
              <a:chExt cx="6011292" cy="2465461"/>
            </a:xfrm>
          </p:grpSpPr>
          <p:sp>
            <p:nvSpPr>
              <p:cNvPr id="77" name="角丸四角形 76"/>
              <p:cNvSpPr/>
              <p:nvPr/>
            </p:nvSpPr>
            <p:spPr>
              <a:xfrm>
                <a:off x="339895" y="4100386"/>
                <a:ext cx="3808771"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452605" y="4151100"/>
                <a:ext cx="1493378" cy="21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移送元ホスト</a:t>
                </a:r>
                <a:endParaRPr kumimoji="1" lang="en-US" altLang="ja-JP" sz="1600" dirty="0">
                  <a:solidFill>
                    <a:srgbClr val="000000"/>
                  </a:solidFill>
                </a:endParaRPr>
              </a:p>
            </p:txBody>
          </p:sp>
          <p:sp>
            <p:nvSpPr>
              <p:cNvPr id="79" name="正方形/長方形 78"/>
              <p:cNvSpPr/>
              <p:nvPr/>
            </p:nvSpPr>
            <p:spPr>
              <a:xfrm>
                <a:off x="3788834" y="5898155"/>
                <a:ext cx="1738352" cy="2069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転送</a:t>
                </a:r>
                <a:endParaRPr kumimoji="1" lang="en-US" altLang="ja-JP" sz="1600" dirty="0">
                  <a:solidFill>
                    <a:srgbClr val="000000"/>
                  </a:solidFill>
                </a:endParaRPr>
              </a:p>
            </p:txBody>
          </p:sp>
          <p:grpSp>
            <p:nvGrpSpPr>
              <p:cNvPr id="80" name="図形グループ 79"/>
              <p:cNvGrpSpPr/>
              <p:nvPr/>
            </p:nvGrpSpPr>
            <p:grpSpPr>
              <a:xfrm>
                <a:off x="2328641" y="5616110"/>
                <a:ext cx="1234682" cy="782707"/>
                <a:chOff x="2328641" y="5616110"/>
                <a:chExt cx="1234682" cy="782707"/>
              </a:xfrm>
            </p:grpSpPr>
            <p:sp>
              <p:nvSpPr>
                <p:cNvPr id="83" name="対角する 2 つの角を切り取った四角形 82"/>
                <p:cNvSpPr/>
                <p:nvPr/>
              </p:nvSpPr>
              <p:spPr>
                <a:xfrm>
                  <a:off x="2328641" y="5911552"/>
                  <a:ext cx="1234682"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cxnSp>
              <p:nvCxnSpPr>
                <p:cNvPr id="84" name="カギ線コネクタ 12"/>
                <p:cNvCxnSpPr>
                  <a:stCxn id="36" idx="2"/>
                </p:cNvCxnSpPr>
                <p:nvPr/>
              </p:nvCxnSpPr>
              <p:spPr>
                <a:xfrm>
                  <a:off x="2945983" y="5616110"/>
                  <a:ext cx="4" cy="2954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81" name="直線矢印コネクタ 80"/>
              <p:cNvCxnSpPr>
                <a:stCxn id="42" idx="3"/>
                <a:endCxn id="49" idx="2"/>
              </p:cNvCxnSpPr>
              <p:nvPr/>
            </p:nvCxnSpPr>
            <p:spPr>
              <a:xfrm flipH="1" flipV="1">
                <a:off x="6344355" y="5616110"/>
                <a:ext cx="6832" cy="2981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83" idx="0"/>
                <a:endCxn id="42" idx="2"/>
              </p:cNvCxnSpPr>
              <p:nvPr/>
            </p:nvCxnSpPr>
            <p:spPr>
              <a:xfrm>
                <a:off x="3563323" y="6155185"/>
                <a:ext cx="2177354" cy="27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46" name="角丸四角形 45"/>
          <p:cNvSpPr/>
          <p:nvPr/>
        </p:nvSpPr>
        <p:spPr>
          <a:xfrm>
            <a:off x="7370565" y="6079146"/>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49" name="Shape 164"/>
          <p:cNvSpPr/>
          <p:nvPr/>
        </p:nvSpPr>
        <p:spPr>
          <a:xfrm>
            <a:off x="5643421" y="5084716"/>
            <a:ext cx="1248498" cy="738072"/>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r>
              <a:rPr lang="en-US" altLang="ja-JP" sz="1800" dirty="0" smtClean="0"/>
              <a:t>VM</a:t>
            </a:r>
          </a:p>
          <a:p>
            <a:endParaRPr lang="en-US" altLang="ja-JP" sz="1800" dirty="0" smtClean="0"/>
          </a:p>
          <a:p>
            <a:endParaRPr lang="en-US" sz="1800" dirty="0"/>
          </a:p>
          <a:p>
            <a:endParaRPr sz="1800" dirty="0"/>
          </a:p>
        </p:txBody>
      </p:sp>
      <p:cxnSp>
        <p:nvCxnSpPr>
          <p:cNvPr id="53" name="直線矢印コネクタ 52"/>
          <p:cNvCxnSpPr>
            <a:stCxn id="68" idx="3"/>
          </p:cNvCxnSpPr>
          <p:nvPr/>
        </p:nvCxnSpPr>
        <p:spPr>
          <a:xfrm>
            <a:off x="1698260" y="6364584"/>
            <a:ext cx="5087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a:endCxn id="46" idx="1"/>
          </p:cNvCxnSpPr>
          <p:nvPr/>
        </p:nvCxnSpPr>
        <p:spPr>
          <a:xfrm>
            <a:off x="6880320" y="6364584"/>
            <a:ext cx="49024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角丸四角形 67"/>
          <p:cNvSpPr/>
          <p:nvPr/>
        </p:nvSpPr>
        <p:spPr>
          <a:xfrm>
            <a:off x="457200" y="6079146"/>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31" name="対角する 2 つの角を切り取った四角形 30"/>
          <p:cNvSpPr/>
          <p:nvPr/>
        </p:nvSpPr>
        <p:spPr>
          <a:xfrm>
            <a:off x="1379177" y="5981505"/>
            <a:ext cx="403754" cy="246655"/>
          </a:xfrm>
          <a:prstGeom prst="snip2DiagRect">
            <a:avLst/>
          </a:prstGeom>
          <a:solidFill>
            <a:schemeClr val="accent6">
              <a:lumMod val="40000"/>
              <a:lumOff val="60000"/>
            </a:schemeClr>
          </a:solidFill>
          <a:ln>
            <a:noFill/>
          </a:ln>
          <a:effectLst/>
          <a:scene3d>
            <a:camera prst="orthographicFront"/>
            <a:lightRig rig="threePt" dir="t"/>
          </a:scene3d>
          <a:sp3d>
            <a:bevelT w="38100" h="952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Tree>
    <p:extLst>
      <p:ext uri="{BB962C8B-B14F-4D97-AF65-F5344CB8AC3E}">
        <p14:creationId xmlns:p14="http://schemas.microsoft.com/office/powerpoint/2010/main" val="14599101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22564E-6 -4.42851E-6 L 0.1737 -0.00231 " pathEditMode="relative" rAng="0" ptsTypes="AA">
                                      <p:cBhvr>
                                        <p:cTn id="6" dur="2000" fill="hold"/>
                                        <p:tgtEl>
                                          <p:spTgt spid="31"/>
                                        </p:tgtEl>
                                        <p:attrNameLst>
                                          <p:attrName>ppt_x</p:attrName>
                                          <p:attrName>ppt_y</p:attrName>
                                        </p:attrNameLst>
                                      </p:cBhvr>
                                      <p:rCtr x="8685" y="-1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1737 -0.00231 L 0.55324 -0.00231 " pathEditMode="relative" rAng="0" ptsTypes="AA">
                                      <p:cBhvr>
                                        <p:cTn id="10" dur="2000" fill="hold"/>
                                        <p:tgtEl>
                                          <p:spTgt spid="31"/>
                                        </p:tgtEl>
                                        <p:attrNameLst>
                                          <p:attrName>ppt_x</p:attrName>
                                          <p:attrName>ppt_y</p:attrName>
                                        </p:attrNameLst>
                                      </p:cBhvr>
                                      <p:rCtr x="18968" y="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55324 -0.00231 L 0.75317 -0.00231 " pathEditMode="relative" rAng="0" ptsTypes="AA">
                                      <p:cBhvr>
                                        <p:cTn id="14" dur="2000" fill="hold"/>
                                        <p:tgtEl>
                                          <p:spTgt spid="31"/>
                                        </p:tgtEl>
                                        <p:attrNameLst>
                                          <p:attrName>ppt_x</p:attrName>
                                          <p:attrName>ppt_y</p:attrName>
                                        </p:attrNameLst>
                                      </p:cBhvr>
                                      <p:rCtr x="99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p:txBody>
          <a:bodyPr/>
          <a:lstStyle/>
          <a:p>
            <a:r>
              <a:rPr lang="ja-JP" altLang="en-US" cap="all" dirty="0" smtClean="0"/>
              <a:t>クラウドにおけるリモート管理</a:t>
            </a:r>
            <a:endParaRPr lang="ja-JP" altLang="en-US" cap="none" dirty="0"/>
          </a:p>
        </p:txBody>
      </p:sp>
      <p:sp>
        <p:nvSpPr>
          <p:cNvPr id="3" name="テキスト プレースホルダー 2"/>
          <p:cNvSpPr>
            <a:spLocks noGrp="1"/>
          </p:cNvSpPr>
          <p:nvPr>
            <p:ph type="body" idx="1"/>
          </p:nvPr>
        </p:nvSpPr>
        <p:spPr/>
        <p:txBody>
          <a:bodyPr/>
          <a:lstStyle/>
          <a:p>
            <a:r>
              <a:rPr lang="ja-JP" altLang="en-US" dirty="0"/>
              <a:t>I</a:t>
            </a:r>
            <a:r>
              <a:rPr lang="en-US" altLang="ja-JP" dirty="0" err="1" smtClean="0"/>
              <a:t>aaS</a:t>
            </a:r>
            <a:r>
              <a:rPr lang="ja-JP" altLang="en-US" dirty="0"/>
              <a:t>型クラウド</a:t>
            </a:r>
            <a:endParaRPr lang="en-US" altLang="ja-JP" dirty="0"/>
          </a:p>
          <a:p>
            <a:pPr lvl="1"/>
            <a:r>
              <a:rPr lang="ja-JP" altLang="en-US" dirty="0"/>
              <a:t>ユーザに仮想マシン（</a:t>
            </a:r>
            <a:r>
              <a:rPr lang="en-US" altLang="ja-JP" dirty="0"/>
              <a:t>VM</a:t>
            </a:r>
            <a:r>
              <a:rPr lang="ja-JP" altLang="en-US" dirty="0"/>
              <a:t>）を</a:t>
            </a:r>
            <a:r>
              <a:rPr lang="ja-JP" altLang="en-US" dirty="0" smtClean="0"/>
              <a:t>提供</a:t>
            </a:r>
            <a:endParaRPr lang="en-US" altLang="ja-JP" dirty="0"/>
          </a:p>
          <a:p>
            <a:r>
              <a:rPr lang="ja-JP" altLang="en-US" dirty="0" smtClean="0"/>
              <a:t>ユーザに帯域外</a:t>
            </a:r>
            <a:r>
              <a:rPr lang="ja-JP" altLang="en-US" dirty="0"/>
              <a:t>リモート</a:t>
            </a:r>
            <a:r>
              <a:rPr lang="ja-JP" altLang="en-US" dirty="0" smtClean="0"/>
              <a:t>管理を提供</a:t>
            </a:r>
            <a:endParaRPr lang="en-US" altLang="ja-JP" dirty="0" smtClean="0"/>
          </a:p>
          <a:p>
            <a:pPr lvl="1"/>
            <a:r>
              <a:rPr lang="ja-JP" altLang="en-US" dirty="0" smtClean="0"/>
              <a:t>例</a:t>
            </a:r>
            <a:r>
              <a:rPr lang="en-US" altLang="ja-JP" dirty="0" smtClean="0"/>
              <a:t>:SSH</a:t>
            </a:r>
            <a:r>
              <a:rPr lang="ja-JP" altLang="en-US" dirty="0" smtClean="0"/>
              <a:t>を用いたシリアルコンソール、</a:t>
            </a:r>
            <a:r>
              <a:rPr lang="en-US" altLang="ja-JP" dirty="0" smtClean="0"/>
              <a:t>VNC</a:t>
            </a:r>
          </a:p>
          <a:p>
            <a:pPr lvl="1"/>
            <a:r>
              <a:rPr lang="ja-JP" altLang="en-US" dirty="0" smtClean="0"/>
              <a:t>ユーザ</a:t>
            </a:r>
            <a:r>
              <a:rPr lang="ja-JP" altLang="en-US" dirty="0"/>
              <a:t>は</a:t>
            </a:r>
            <a:r>
              <a:rPr lang="en-US" altLang="ja-JP" dirty="0"/>
              <a:t>VM</a:t>
            </a:r>
            <a:r>
              <a:rPr lang="ja-JP" altLang="en-US" dirty="0"/>
              <a:t>の仮想デバイス経由で</a:t>
            </a:r>
            <a:r>
              <a:rPr lang="en-US" altLang="ja-JP" dirty="0"/>
              <a:t>VM</a:t>
            </a:r>
            <a:r>
              <a:rPr lang="ja-JP" altLang="en-US" dirty="0"/>
              <a:t>にアクセス</a:t>
            </a:r>
            <a:endParaRPr lang="en-US" altLang="ja-JP" dirty="0"/>
          </a:p>
          <a:p>
            <a:pPr lvl="2"/>
            <a:r>
              <a:rPr lang="en-US" altLang="ja-JP" dirty="0" smtClean="0"/>
              <a:t>VM</a:t>
            </a:r>
            <a:r>
              <a:rPr lang="ja-JP" altLang="en-US" dirty="0" smtClean="0"/>
              <a:t>のネットワーク設定に依存せずリモートアクセスが可能</a:t>
            </a:r>
            <a:endParaRPr lang="en-US" altLang="ja-JP" dirty="0" smtClean="0"/>
          </a:p>
          <a:p>
            <a:endParaRPr lang="en-US" altLang="ja-JP" dirty="0"/>
          </a:p>
        </p:txBody>
      </p:sp>
      <p:sp>
        <p:nvSpPr>
          <p:cNvPr id="20" name="スライド番号プレースホルダー 2"/>
          <p:cNvSpPr>
            <a:spLocks noGrp="1"/>
          </p:cNvSpPr>
          <p:nvPr>
            <p:ph type="sldNum" sz="quarter" idx="12"/>
          </p:nvPr>
        </p:nvSpPr>
        <p:spPr/>
        <p:txBody>
          <a:bodyPr/>
          <a:lstStyle/>
          <a:p>
            <a:fld id="{86CB4B4D-7CA3-9044-876B-883B54F8677D}" type="slidenum">
              <a:rPr lang="uk-UA" smtClean="0"/>
              <a:pPr/>
              <a:t>2</a:t>
            </a:fld>
            <a:endParaRPr lang="uk-UA" dirty="0"/>
          </a:p>
        </p:txBody>
      </p:sp>
      <p:sp>
        <p:nvSpPr>
          <p:cNvPr id="35" name="雲 34"/>
          <p:cNvSpPr/>
          <p:nvPr/>
        </p:nvSpPr>
        <p:spPr>
          <a:xfrm>
            <a:off x="3268065" y="5297544"/>
            <a:ext cx="5421702" cy="1560456"/>
          </a:xfrm>
          <a:prstGeom prst="cloud">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chemeClr val="accent1"/>
              </a:solidFill>
            </a:endParaRPr>
          </a:p>
        </p:txBody>
      </p:sp>
      <p:sp>
        <p:nvSpPr>
          <p:cNvPr id="43" name="Shape 160"/>
          <p:cNvSpPr/>
          <p:nvPr/>
        </p:nvSpPr>
        <p:spPr>
          <a:xfrm>
            <a:off x="420511" y="6165288"/>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dirty="0"/>
              <a:t>ユーザ</a:t>
            </a:r>
            <a:endParaRPr lang="en-US" altLang="ja-JP" dirty="0"/>
          </a:p>
        </p:txBody>
      </p:sp>
      <p:sp>
        <p:nvSpPr>
          <p:cNvPr id="44" name="正方形/長方形 43"/>
          <p:cNvSpPr/>
          <p:nvPr/>
        </p:nvSpPr>
        <p:spPr>
          <a:xfrm>
            <a:off x="7683264" y="5070655"/>
            <a:ext cx="1636711" cy="5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solidFill>
                  <a:srgbClr val="000000"/>
                </a:solidFill>
              </a:rPr>
              <a:t>クラウド</a:t>
            </a:r>
          </a:p>
        </p:txBody>
      </p:sp>
      <p:grpSp>
        <p:nvGrpSpPr>
          <p:cNvPr id="2" name="図形グループ 1"/>
          <p:cNvGrpSpPr/>
          <p:nvPr/>
        </p:nvGrpSpPr>
        <p:grpSpPr>
          <a:xfrm>
            <a:off x="457200" y="4495963"/>
            <a:ext cx="7448412" cy="1996119"/>
            <a:chOff x="457200" y="4495963"/>
            <a:chExt cx="7448412" cy="1996119"/>
          </a:xfrm>
        </p:grpSpPr>
        <p:pic>
          <p:nvPicPr>
            <p:cNvPr id="32" name="図 31"/>
            <p:cNvPicPr>
              <a:picLocks noChangeAspect="1"/>
            </p:cNvPicPr>
            <p:nvPr/>
          </p:nvPicPr>
          <p:blipFill>
            <a:blip r:embed="rId3"/>
            <a:stretch>
              <a:fillRect/>
            </a:stretch>
          </p:blipFill>
          <p:spPr>
            <a:xfrm flipH="1">
              <a:off x="457200" y="4594291"/>
              <a:ext cx="1412579" cy="1817890"/>
            </a:xfrm>
            <a:prstGeom prst="rect">
              <a:avLst/>
            </a:prstGeom>
          </p:spPr>
        </p:pic>
        <p:sp>
          <p:nvSpPr>
            <p:cNvPr id="36" name="Shape 163"/>
            <p:cNvSpPr/>
            <p:nvPr/>
          </p:nvSpPr>
          <p:spPr>
            <a:xfrm>
              <a:off x="3686256" y="4650092"/>
              <a:ext cx="4219356" cy="1841990"/>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7" name="Shape 164"/>
            <p:cNvSpPr/>
            <p:nvPr/>
          </p:nvSpPr>
          <p:spPr>
            <a:xfrm>
              <a:off x="6273617" y="5190675"/>
              <a:ext cx="1409647" cy="1034438"/>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a:t>VM</a:t>
              </a:r>
              <a:endParaRPr sz="1800" dirty="0"/>
            </a:p>
          </p:txBody>
        </p:sp>
        <p:sp>
          <p:nvSpPr>
            <p:cNvPr id="38" name="正方形/長方形 37"/>
            <p:cNvSpPr/>
            <p:nvPr/>
          </p:nvSpPr>
          <p:spPr>
            <a:xfrm>
              <a:off x="5988706" y="4671117"/>
              <a:ext cx="1916906"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40" name="正方形/長方形 39"/>
            <p:cNvSpPr/>
            <p:nvPr/>
          </p:nvSpPr>
          <p:spPr>
            <a:xfrm>
              <a:off x="3625326" y="4495963"/>
              <a:ext cx="1802309" cy="6947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chemeClr val="tx1"/>
                  </a:solidFill>
                </a:rPr>
                <a:t>仮想デバイス</a:t>
              </a:r>
            </a:p>
          </p:txBody>
        </p:sp>
        <p:pic>
          <p:nvPicPr>
            <p:cNvPr id="41" name="図 40"/>
            <p:cNvPicPr>
              <a:picLocks noChangeAspect="1"/>
            </p:cNvPicPr>
            <p:nvPr/>
          </p:nvPicPr>
          <p:blipFill>
            <a:blip r:embed="rId4"/>
            <a:stretch>
              <a:fillRect/>
            </a:stretch>
          </p:blipFill>
          <p:spPr>
            <a:xfrm>
              <a:off x="4104997" y="5649333"/>
              <a:ext cx="929777" cy="731836"/>
            </a:xfrm>
            <a:prstGeom prst="rect">
              <a:avLst/>
            </a:prstGeom>
          </p:spPr>
        </p:pic>
        <p:pic>
          <p:nvPicPr>
            <p:cNvPr id="42" name="図 41"/>
            <p:cNvPicPr>
              <a:picLocks noChangeAspect="1"/>
            </p:cNvPicPr>
            <p:nvPr/>
          </p:nvPicPr>
          <p:blipFill>
            <a:blip r:embed="rId5"/>
            <a:stretch>
              <a:fillRect/>
            </a:stretch>
          </p:blipFill>
          <p:spPr>
            <a:xfrm>
              <a:off x="3946628" y="5037092"/>
              <a:ext cx="1346984" cy="520904"/>
            </a:xfrm>
            <a:prstGeom prst="rect">
              <a:avLst/>
            </a:prstGeom>
          </p:spPr>
        </p:pic>
        <p:cxnSp>
          <p:nvCxnSpPr>
            <p:cNvPr id="45" name="直線矢印コネクタ 44"/>
            <p:cNvCxnSpPr>
              <a:endCxn id="42" idx="1"/>
            </p:cNvCxnSpPr>
            <p:nvPr/>
          </p:nvCxnSpPr>
          <p:spPr>
            <a:xfrm>
              <a:off x="1978199" y="5297544"/>
              <a:ext cx="19684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flipH="1">
              <a:off x="1978199" y="6126164"/>
              <a:ext cx="212679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p:nvPr/>
          </p:nvCxnSpPr>
          <p:spPr>
            <a:xfrm flipV="1">
              <a:off x="5293612" y="5297544"/>
              <a:ext cx="980005" cy="62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5034775" y="6126164"/>
              <a:ext cx="12388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正方形/長方形 55"/>
            <p:cNvSpPr/>
            <p:nvPr/>
          </p:nvSpPr>
          <p:spPr>
            <a:xfrm>
              <a:off x="1988615" y="4810094"/>
              <a:ext cx="1636711" cy="5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000000"/>
                  </a:solidFill>
                  <a:latin typeface="+mj-ea"/>
                  <a:ea typeface="+mj-ea"/>
                </a:rPr>
                <a:t>キー</a:t>
              </a:r>
              <a:endParaRPr kumimoji="1" lang="ja-JP" altLang="en-US" sz="2000" dirty="0">
                <a:solidFill>
                  <a:srgbClr val="000000"/>
                </a:solidFill>
                <a:latin typeface="+mj-ea"/>
                <a:ea typeface="+mj-ea"/>
              </a:endParaRPr>
            </a:p>
          </p:txBody>
        </p:sp>
        <p:sp>
          <p:nvSpPr>
            <p:cNvPr id="57" name="正方形/長方形 56"/>
            <p:cNvSpPr/>
            <p:nvPr/>
          </p:nvSpPr>
          <p:spPr>
            <a:xfrm>
              <a:off x="1988615" y="5605043"/>
              <a:ext cx="1636711" cy="5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000000"/>
                  </a:solidFill>
                  <a:latin typeface="+mj-ea"/>
                  <a:ea typeface="+mj-ea"/>
                </a:rPr>
                <a:t>画面情報</a:t>
              </a:r>
              <a:endParaRPr kumimoji="1" lang="ja-JP" altLang="en-US" sz="2000" dirty="0">
                <a:solidFill>
                  <a:srgbClr val="000000"/>
                </a:solidFill>
                <a:latin typeface="+mj-ea"/>
                <a:ea typeface="+mj-ea"/>
              </a:endParaRPr>
            </a:p>
          </p:txBody>
        </p:sp>
      </p:grpSp>
    </p:spTree>
    <p:extLst>
      <p:ext uri="{BB962C8B-B14F-4D97-AF65-F5344CB8AC3E}">
        <p14:creationId xmlns:p14="http://schemas.microsoft.com/office/powerpoint/2010/main" val="10070129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Shape 163"/>
          <p:cNvSpPr/>
          <p:nvPr/>
        </p:nvSpPr>
        <p:spPr>
          <a:xfrm>
            <a:off x="4025468" y="4445297"/>
            <a:ext cx="3785726" cy="1680866"/>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158" name="Shape 158"/>
          <p:cNvSpPr>
            <a:spLocks noGrp="1"/>
          </p:cNvSpPr>
          <p:nvPr>
            <p:ph type="title"/>
          </p:nvPr>
        </p:nvSpPr>
        <p:spPr/>
        <p:txBody>
          <a:bodyPr>
            <a:normAutofit/>
          </a:bodyPr>
          <a:lstStyle/>
          <a:p>
            <a:r>
              <a:rPr lang="en-US" altLang="ja-JP" dirty="0" err="1" smtClean="0"/>
              <a:t>VSB</a:t>
            </a:r>
            <a:r>
              <a:rPr lang="en-US" altLang="ja-JP" cap="none" dirty="0" err="1" smtClean="0"/>
              <a:t>ypass</a:t>
            </a:r>
            <a:r>
              <a:rPr lang="ja-JP" altLang="en-US" cap="none" dirty="0" smtClean="0"/>
              <a:t>の</a:t>
            </a:r>
            <a:r>
              <a:rPr lang="ja-JP" altLang="en-US" dirty="0" smtClean="0"/>
              <a:t>脅威モデル</a:t>
            </a:r>
            <a:endParaRPr lang="en-US" cap="none" dirty="0">
              <a:solidFill>
                <a:srgbClr val="000000"/>
              </a:solidFill>
            </a:endParaRPr>
          </a:p>
        </p:txBody>
      </p:sp>
      <p:sp>
        <p:nvSpPr>
          <p:cNvPr id="159" name="Shape 159"/>
          <p:cNvSpPr>
            <a:spLocks noGrp="1"/>
          </p:cNvSpPr>
          <p:nvPr>
            <p:ph type="body" idx="1"/>
          </p:nvPr>
        </p:nvSpPr>
        <p:spPr/>
        <p:txBody>
          <a:bodyPr/>
          <a:lstStyle/>
          <a:p>
            <a:r>
              <a:rPr lang="ja-JP" altLang="en-US" dirty="0" smtClean="0"/>
              <a:t>クラウド事業者は信頼する</a:t>
            </a:r>
            <a:endParaRPr lang="ja-JP" altLang="en-US" dirty="0"/>
          </a:p>
          <a:p>
            <a:pPr lvl="1"/>
            <a:r>
              <a:rPr lang="ja-JP" altLang="en-US" dirty="0" smtClean="0"/>
              <a:t>クラウドハイパーバイザ、シャドウデバイスを管理</a:t>
            </a:r>
            <a:endParaRPr lang="en-US" altLang="ja-JP" dirty="0"/>
          </a:p>
          <a:p>
            <a:r>
              <a:rPr lang="ja-JP" altLang="en-US" dirty="0" smtClean="0"/>
              <a:t>仮想化システムを管理する管理者は信頼しない</a:t>
            </a:r>
            <a:endParaRPr lang="en-US" altLang="ja-JP" dirty="0" smtClean="0"/>
          </a:p>
          <a:p>
            <a:pPr lvl="1"/>
            <a:r>
              <a:rPr lang="ja-JP" altLang="en-US" dirty="0" smtClean="0"/>
              <a:t>仮想化システム内で帯域外リモート管理の盗聴を行う</a:t>
            </a:r>
            <a:endParaRPr lang="en-US" altLang="ja-JP" dirty="0" smtClean="0"/>
          </a:p>
          <a:p>
            <a:pPr lvl="1"/>
            <a:r>
              <a:rPr lang="ja-JP" altLang="en-US" dirty="0" smtClean="0"/>
              <a:t>仮想化システムの外側へのアクセスは制限</a:t>
            </a:r>
            <a:endParaRPr lang="en-US" altLang="ja-JP" dirty="0" smtClean="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20</a:t>
            </a:fld>
            <a:endParaRPr lang="uk-UA" dirty="0"/>
          </a:p>
        </p:txBody>
      </p:sp>
      <p:sp>
        <p:nvSpPr>
          <p:cNvPr id="36" name="Shape 160"/>
          <p:cNvSpPr/>
          <p:nvPr/>
        </p:nvSpPr>
        <p:spPr>
          <a:xfrm>
            <a:off x="351370"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600" dirty="0"/>
          </a:p>
        </p:txBody>
      </p:sp>
      <p:sp>
        <p:nvSpPr>
          <p:cNvPr id="22" name="正方形/長方形 21"/>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grpSp>
        <p:nvGrpSpPr>
          <p:cNvPr id="23" name="図形グループ 22"/>
          <p:cNvGrpSpPr/>
          <p:nvPr/>
        </p:nvGrpSpPr>
        <p:grpSpPr>
          <a:xfrm>
            <a:off x="1651884" y="4214789"/>
            <a:ext cx="6253444" cy="1434223"/>
            <a:chOff x="2327260" y="4577529"/>
            <a:chExt cx="6253444" cy="1434223"/>
          </a:xfrm>
        </p:grpSpPr>
        <p:grpSp>
          <p:nvGrpSpPr>
            <p:cNvPr id="26" name="図形グループ 25"/>
            <p:cNvGrpSpPr/>
            <p:nvPr/>
          </p:nvGrpSpPr>
          <p:grpSpPr>
            <a:xfrm>
              <a:off x="4909107" y="4577529"/>
              <a:ext cx="3671597" cy="1406690"/>
              <a:chOff x="3625326" y="4559936"/>
              <a:chExt cx="4509775" cy="1406690"/>
            </a:xfrm>
          </p:grpSpPr>
          <p:sp>
            <p:nvSpPr>
              <p:cNvPr id="34" name="Shape 164"/>
              <p:cNvSpPr/>
              <p:nvPr/>
            </p:nvSpPr>
            <p:spPr>
              <a:xfrm>
                <a:off x="5740920" y="5254648"/>
                <a:ext cx="1712704" cy="711978"/>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smtClean="0"/>
                  <a:t>VM</a:t>
                </a:r>
                <a:endParaRPr lang="en-US" sz="1800" dirty="0"/>
              </a:p>
            </p:txBody>
          </p:sp>
          <p:sp>
            <p:nvSpPr>
              <p:cNvPr id="37" name="正方形/長方形 36"/>
              <p:cNvSpPr/>
              <p:nvPr/>
            </p:nvSpPr>
            <p:spPr>
              <a:xfrm>
                <a:off x="5543257" y="4797897"/>
                <a:ext cx="2591844"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smtClean="0">
                    <a:solidFill>
                      <a:srgbClr val="000000"/>
                    </a:solidFill>
                  </a:rPr>
                  <a:t>仮想化システム</a:t>
                </a:r>
                <a:endParaRPr kumimoji="1" lang="ja-JP" altLang="en-US" sz="2100" dirty="0">
                  <a:solidFill>
                    <a:srgbClr val="000000"/>
                  </a:solidFill>
                </a:endParaRPr>
              </a:p>
            </p:txBody>
          </p:sp>
          <p:sp>
            <p:nvSpPr>
              <p:cNvPr id="38" name="正方形/長方形 37"/>
              <p:cNvSpPr/>
              <p:nvPr/>
            </p:nvSpPr>
            <p:spPr>
              <a:xfrm>
                <a:off x="3625326" y="4559936"/>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000" dirty="0">
                  <a:solidFill>
                    <a:schemeClr val="tx1"/>
                  </a:solidFill>
                </a:endParaRPr>
              </a:p>
            </p:txBody>
          </p:sp>
        </p:grpSp>
        <p:sp>
          <p:nvSpPr>
            <p:cNvPr id="27" name="角丸四角形 26"/>
            <p:cNvSpPr/>
            <p:nvPr/>
          </p:nvSpPr>
          <p:spPr>
            <a:xfrm>
              <a:off x="2327260" y="5382126"/>
              <a:ext cx="1344797" cy="595307"/>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30" name="正方形/長方形 29"/>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grpSp>
      <p:sp>
        <p:nvSpPr>
          <p:cNvPr id="3" name="正方形/長方形 2"/>
          <p:cNvSpPr/>
          <p:nvPr/>
        </p:nvSpPr>
        <p:spPr>
          <a:xfrm>
            <a:off x="4233731" y="5731564"/>
            <a:ext cx="3116779" cy="280188"/>
          </a:xfrm>
          <a:prstGeom prst="rect">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ゲストハイパーバイザ</a:t>
            </a:r>
            <a:endParaRPr kumimoji="1" lang="ja-JP" altLang="en-US" sz="1800" dirty="0"/>
          </a:p>
        </p:txBody>
      </p:sp>
      <p:sp>
        <p:nvSpPr>
          <p:cNvPr id="43" name="正方形/長方形 42"/>
          <p:cNvSpPr/>
          <p:nvPr/>
        </p:nvSpPr>
        <p:spPr>
          <a:xfrm>
            <a:off x="1651884" y="6319825"/>
            <a:ext cx="6159310" cy="35043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クラウドハイパーバイザ</a:t>
            </a:r>
            <a:endParaRPr kumimoji="1" lang="ja-JP" altLang="en-US" sz="1800" dirty="0"/>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370" y="5317040"/>
            <a:ext cx="695255" cy="11275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726" y="4784619"/>
            <a:ext cx="661933" cy="7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左中かっこ 7"/>
          <p:cNvSpPr/>
          <p:nvPr/>
        </p:nvSpPr>
        <p:spPr>
          <a:xfrm>
            <a:off x="1103252" y="5019386"/>
            <a:ext cx="393580" cy="1650875"/>
          </a:xfrm>
          <a:prstGeom prst="leftBrace">
            <a:avLst/>
          </a:prstGeom>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8000" dirty="0"/>
          </a:p>
        </p:txBody>
      </p:sp>
      <p:sp>
        <p:nvSpPr>
          <p:cNvPr id="39" name="左中かっこ 38"/>
          <p:cNvSpPr/>
          <p:nvPr/>
        </p:nvSpPr>
        <p:spPr>
          <a:xfrm rot="10800000">
            <a:off x="7811191" y="4452749"/>
            <a:ext cx="479740" cy="1673413"/>
          </a:xfrm>
          <a:prstGeom prst="leftBrace">
            <a:avLst/>
          </a:prstGeom>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8000" dirty="0"/>
          </a:p>
        </p:txBody>
      </p:sp>
      <p:sp>
        <p:nvSpPr>
          <p:cNvPr id="40" name="テキスト ボックス 39"/>
          <p:cNvSpPr txBox="1"/>
          <p:nvPr/>
        </p:nvSpPr>
        <p:spPr>
          <a:xfrm>
            <a:off x="8342726" y="4445297"/>
            <a:ext cx="661932" cy="338554"/>
          </a:xfrm>
          <a:prstGeom prst="rect">
            <a:avLst/>
          </a:prstGeom>
          <a:noFill/>
          <a:ln>
            <a:noFill/>
          </a:ln>
        </p:spPr>
        <p:txBody>
          <a:bodyPr wrap="none" rtlCol="0">
            <a:spAutoFit/>
          </a:bodyPr>
          <a:lstStyle/>
          <a:p>
            <a:r>
              <a:rPr lang="ja-JP" altLang="en-US" sz="1600" b="1" dirty="0">
                <a:solidFill>
                  <a:schemeClr val="tx1"/>
                </a:solidFill>
              </a:rPr>
              <a:t>管理者</a:t>
            </a:r>
            <a:endParaRPr kumimoji="1" lang="ja-JP" altLang="en-US" sz="1600" b="1" dirty="0">
              <a:solidFill>
                <a:schemeClr val="tx1"/>
              </a:solidFill>
            </a:endParaRPr>
          </a:p>
        </p:txBody>
      </p:sp>
      <p:sp>
        <p:nvSpPr>
          <p:cNvPr id="41" name="テキスト ボックス 40"/>
          <p:cNvSpPr txBox="1"/>
          <p:nvPr/>
        </p:nvSpPr>
        <p:spPr>
          <a:xfrm>
            <a:off x="238913" y="4783851"/>
            <a:ext cx="864339" cy="584776"/>
          </a:xfrm>
          <a:prstGeom prst="rect">
            <a:avLst/>
          </a:prstGeom>
          <a:noFill/>
          <a:ln>
            <a:noFill/>
          </a:ln>
        </p:spPr>
        <p:txBody>
          <a:bodyPr wrap="none" rtlCol="0">
            <a:spAutoFit/>
          </a:bodyPr>
          <a:lstStyle/>
          <a:p>
            <a:r>
              <a:rPr lang="ja-JP" altLang="en-US" sz="1600" b="1" dirty="0" smtClean="0">
                <a:solidFill>
                  <a:schemeClr val="tx1"/>
                </a:solidFill>
              </a:rPr>
              <a:t>クラウド</a:t>
            </a:r>
            <a:endParaRPr lang="en-US" altLang="ja-JP" sz="1600" b="1" dirty="0" smtClean="0">
              <a:solidFill>
                <a:schemeClr val="tx1"/>
              </a:solidFill>
            </a:endParaRPr>
          </a:p>
          <a:p>
            <a:r>
              <a:rPr kumimoji="1" lang="ja-JP" altLang="en-US" sz="1600" b="1" dirty="0" smtClean="0">
                <a:solidFill>
                  <a:schemeClr val="tx1"/>
                </a:solidFill>
              </a:rPr>
              <a:t>事業者</a:t>
            </a:r>
            <a:endParaRPr kumimoji="1" lang="ja-JP" altLang="en-US" sz="1600" b="1" dirty="0">
              <a:solidFill>
                <a:schemeClr val="tx1"/>
              </a:solidFill>
            </a:endParaRPr>
          </a:p>
        </p:txBody>
      </p:sp>
      <p:sp>
        <p:nvSpPr>
          <p:cNvPr id="32" name="対角する 2 つの角を切り取った四角形 31"/>
          <p:cNvSpPr/>
          <p:nvPr/>
        </p:nvSpPr>
        <p:spPr>
          <a:xfrm>
            <a:off x="4233730" y="4909501"/>
            <a:ext cx="1345371" cy="651171"/>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Tree>
    <p:extLst>
      <p:ext uri="{BB962C8B-B14F-4D97-AF65-F5344CB8AC3E}">
        <p14:creationId xmlns:p14="http://schemas.microsoft.com/office/powerpoint/2010/main" val="20065239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角丸四角形 13"/>
          <p:cNvSpPr/>
          <p:nvPr/>
        </p:nvSpPr>
        <p:spPr>
          <a:xfrm>
            <a:off x="7024878" y="5227940"/>
            <a:ext cx="1876623" cy="1351149"/>
          </a:xfrm>
          <a:prstGeom prst="round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1600" dirty="0" smtClean="0">
                <a:solidFill>
                  <a:srgbClr val="000000"/>
                </a:solidFill>
              </a:rPr>
              <a:t>疑似デバイス</a:t>
            </a:r>
            <a:endParaRPr kumimoji="1" lang="en-US" altLang="ja-JP" sz="1600" dirty="0" smtClean="0">
              <a:solidFill>
                <a:srgbClr val="000000"/>
              </a:solidFill>
            </a:endParaRPr>
          </a:p>
          <a:p>
            <a:endParaRPr kumimoji="1" lang="en-US" altLang="ja-JP" sz="1600" dirty="0">
              <a:solidFill>
                <a:srgbClr val="000000"/>
              </a:solidFill>
            </a:endParaRPr>
          </a:p>
          <a:p>
            <a:endParaRPr kumimoji="1" lang="en-US" altLang="ja-JP" sz="1600" dirty="0" smtClean="0">
              <a:solidFill>
                <a:srgbClr val="000000"/>
              </a:solidFill>
            </a:endParaRPr>
          </a:p>
          <a:p>
            <a:endParaRPr kumimoji="1" lang="en-US" altLang="ja-JP" sz="1600" dirty="0">
              <a:solidFill>
                <a:srgbClr val="000000"/>
              </a:solidFill>
            </a:endParaRPr>
          </a:p>
          <a:p>
            <a:endParaRPr kumimoji="1" lang="en-US" altLang="ja-JP" sz="1600" dirty="0" smtClean="0">
              <a:solidFill>
                <a:srgbClr val="000000"/>
              </a:solidFill>
            </a:endParaRPr>
          </a:p>
        </p:txBody>
      </p:sp>
      <p:sp>
        <p:nvSpPr>
          <p:cNvPr id="13" name="角丸四角形 12"/>
          <p:cNvSpPr/>
          <p:nvPr/>
        </p:nvSpPr>
        <p:spPr>
          <a:xfrm>
            <a:off x="4674013" y="5232635"/>
            <a:ext cx="1876624" cy="1351149"/>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シャドウデバイス</a:t>
            </a: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ja-JP" altLang="en-US" sz="1600" dirty="0">
              <a:solidFill>
                <a:srgbClr val="000000"/>
              </a:solidFill>
            </a:endParaRPr>
          </a:p>
        </p:txBody>
      </p:sp>
      <p:sp>
        <p:nvSpPr>
          <p:cNvPr id="2" name="タイトル 1"/>
          <p:cNvSpPr>
            <a:spLocks noGrp="1"/>
          </p:cNvSpPr>
          <p:nvPr>
            <p:ph type="title"/>
          </p:nvPr>
        </p:nvSpPr>
        <p:spPr/>
        <p:txBody>
          <a:bodyPr/>
          <a:lstStyle/>
          <a:p>
            <a:r>
              <a:rPr lang="ja-JP" altLang="en-US" dirty="0"/>
              <a:t>シャドウデバイスでの状態</a:t>
            </a:r>
            <a:r>
              <a:rPr lang="ja-JP" altLang="en-US" dirty="0" smtClean="0"/>
              <a:t>の暗号化</a:t>
            </a:r>
            <a:endParaRPr lang="ja-JP" altLang="en-US" dirty="0"/>
          </a:p>
        </p:txBody>
      </p:sp>
      <p:sp>
        <p:nvSpPr>
          <p:cNvPr id="3" name="テキスト プレースホルダー 2"/>
          <p:cNvSpPr>
            <a:spLocks noGrp="1"/>
          </p:cNvSpPr>
          <p:nvPr>
            <p:ph type="body" idx="1"/>
          </p:nvPr>
        </p:nvSpPr>
        <p:spPr>
          <a:xfrm>
            <a:off x="446890" y="1466847"/>
            <a:ext cx="8121122" cy="4659317"/>
          </a:xfrm>
        </p:spPr>
        <p:txBody>
          <a:bodyPr/>
          <a:lstStyle/>
          <a:p>
            <a:r>
              <a:rPr lang="ja-JP" altLang="en-US" dirty="0" smtClean="0"/>
              <a:t>状態の保存・復元の際にはシャドウデバイス自身が状態を暗号化・復号化</a:t>
            </a:r>
            <a:endParaRPr lang="en-US" altLang="ja-JP" dirty="0"/>
          </a:p>
          <a:p>
            <a:pPr lvl="1"/>
            <a:r>
              <a:rPr lang="ja-JP" altLang="en-US" dirty="0" smtClean="0"/>
              <a:t>仮想化システムの管理者への情報漏洩を防ぐ</a:t>
            </a:r>
            <a:endParaRPr lang="en-US" altLang="ja-JP" dirty="0"/>
          </a:p>
          <a:p>
            <a:pPr lvl="1"/>
            <a:r>
              <a:rPr lang="ja-JP" altLang="en-US" dirty="0" smtClean="0"/>
              <a:t>状態保存時</a:t>
            </a:r>
            <a:endParaRPr lang="en-US" altLang="ja-JP" dirty="0"/>
          </a:p>
          <a:p>
            <a:pPr lvl="2"/>
            <a:r>
              <a:rPr lang="ja-JP" altLang="en-US" dirty="0" smtClean="0"/>
              <a:t>レジスタの値や内部状態を取得して暗号化</a:t>
            </a:r>
            <a:endParaRPr lang="en-US" altLang="ja-JP" dirty="0"/>
          </a:p>
          <a:p>
            <a:pPr lvl="1"/>
            <a:r>
              <a:rPr lang="ja-JP" altLang="en-US" dirty="0" smtClean="0"/>
              <a:t>状態復元時</a:t>
            </a:r>
            <a:endParaRPr lang="en-US" altLang="ja-JP" dirty="0"/>
          </a:p>
          <a:p>
            <a:pPr lvl="2"/>
            <a:r>
              <a:rPr lang="ja-JP" altLang="en-US" dirty="0"/>
              <a:t>暗号化されたデータを復号してレジスタや内部状態に設定</a:t>
            </a:r>
            <a:endParaRPr lang="en-US" altLang="ja-JP" dirty="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21</a:t>
            </a:fld>
            <a:endParaRPr lang="uk-UA"/>
          </a:p>
        </p:txBody>
      </p:sp>
      <p:sp>
        <p:nvSpPr>
          <p:cNvPr id="46" name="正方形/長方形 45"/>
          <p:cNvSpPr/>
          <p:nvPr/>
        </p:nvSpPr>
        <p:spPr>
          <a:xfrm>
            <a:off x="1846397" y="539181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44" name="正方形/長方形 43"/>
          <p:cNvSpPr/>
          <p:nvPr/>
        </p:nvSpPr>
        <p:spPr>
          <a:xfrm>
            <a:off x="1846397" y="590203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cxnSp>
        <p:nvCxnSpPr>
          <p:cNvPr id="7" name="直線コネクタ 6"/>
          <p:cNvCxnSpPr/>
          <p:nvPr/>
        </p:nvCxnSpPr>
        <p:spPr>
          <a:xfrm>
            <a:off x="4241024" y="4506520"/>
            <a:ext cx="622404" cy="1143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4241024" y="6259570"/>
            <a:ext cx="695353" cy="53295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 name="対角する 2 つの角を切り取った四角形 9"/>
          <p:cNvSpPr/>
          <p:nvPr/>
        </p:nvSpPr>
        <p:spPr>
          <a:xfrm>
            <a:off x="4863428" y="5649520"/>
            <a:ext cx="795350" cy="700772"/>
          </a:xfrm>
          <a:prstGeom prst="snip2DiagRect">
            <a:avLst/>
          </a:prstGeom>
          <a:solidFill>
            <a:schemeClr val="accent6">
              <a:lumMod val="40000"/>
              <a:lumOff val="60000"/>
            </a:schemeClr>
          </a:solidFill>
          <a:ln>
            <a:noFill/>
          </a:ln>
          <a:effectLst/>
          <a:scene3d>
            <a:camera prst="orthographicFront"/>
            <a:lightRig rig="threePt" dir="t"/>
          </a:scene3d>
          <a:sp3d>
            <a:bevelT w="38100" h="9525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状態</a:t>
            </a:r>
          </a:p>
        </p:txBody>
      </p:sp>
      <p:graphicFrame>
        <p:nvGraphicFramePr>
          <p:cNvPr id="15" name="Table 4"/>
          <p:cNvGraphicFramePr>
            <a:graphicFrameLocks noGrp="1"/>
          </p:cNvGraphicFramePr>
          <p:nvPr>
            <p:extLst>
              <p:ext uri="{D42A27DB-BD31-4B8C-83A1-F6EECF244321}">
                <p14:modId xmlns:p14="http://schemas.microsoft.com/office/powerpoint/2010/main" val="3212586490"/>
              </p:ext>
            </p:extLst>
          </p:nvPr>
        </p:nvGraphicFramePr>
        <p:xfrm>
          <a:off x="457200" y="4506520"/>
          <a:ext cx="3783824" cy="2286000"/>
        </p:xfrm>
        <a:graphic>
          <a:graphicData uri="http://schemas.openxmlformats.org/drawingml/2006/table">
            <a:tbl>
              <a:tblPr firstRow="1" bandRow="1">
                <a:tableStyleId>{5940675A-B579-460E-94D1-54222C63F5DA}</a:tableStyleId>
              </a:tblPr>
              <a:tblGrid>
                <a:gridCol w="2026181">
                  <a:extLst>
                    <a:ext uri="{9D8B030D-6E8A-4147-A177-3AD203B41FA5}">
                      <a16:colId xmlns:a16="http://schemas.microsoft.com/office/drawing/2014/main" xmlns="" val="20000"/>
                    </a:ext>
                  </a:extLst>
                </a:gridCol>
                <a:gridCol w="1757643">
                  <a:extLst>
                    <a:ext uri="{9D8B030D-6E8A-4147-A177-3AD203B41FA5}">
                      <a16:colId xmlns:a16="http://schemas.microsoft.com/office/drawing/2014/main" xmlns="" val="20001"/>
                    </a:ext>
                  </a:extLst>
                </a:gridCol>
              </a:tblGrid>
              <a:tr h="370840">
                <a:tc>
                  <a:txBody>
                    <a:bodyPr/>
                    <a:lstStyle/>
                    <a:p>
                      <a:endParaRPr kumimoji="1" lang="ja-JP" altLang="en-US" sz="2000" dirty="0"/>
                    </a:p>
                  </a:txBody>
                  <a:tcPr>
                    <a:noFill/>
                  </a:tcPr>
                </a:tc>
                <a:tc>
                  <a:txBody>
                    <a:bodyPr/>
                    <a:lstStyle/>
                    <a:p>
                      <a:pPr algn="ctr"/>
                      <a:r>
                        <a:rPr kumimoji="1" lang="ja-JP" altLang="en-US" sz="2000" dirty="0">
                          <a:solidFill>
                            <a:srgbClr val="000000"/>
                          </a:solidFill>
                        </a:rPr>
                        <a:t>状態のサイズ</a:t>
                      </a:r>
                      <a:r>
                        <a:rPr kumimoji="1" lang="en-US" altLang="ja-JP" sz="2000" dirty="0">
                          <a:solidFill>
                            <a:srgbClr val="000000"/>
                          </a:solidFill>
                        </a:rPr>
                        <a:t/>
                      </a:r>
                      <a:br>
                        <a:rPr kumimoji="1" lang="en-US" altLang="ja-JP" sz="2000" dirty="0">
                          <a:solidFill>
                            <a:srgbClr val="000000"/>
                          </a:solidFill>
                        </a:rPr>
                      </a:br>
                      <a:r>
                        <a:rPr kumimoji="1" lang="ja-JP" altLang="en-US" sz="2000" dirty="0">
                          <a:solidFill>
                            <a:srgbClr val="000000"/>
                          </a:solidFill>
                        </a:rPr>
                        <a:t>（バイト）</a:t>
                      </a:r>
                    </a:p>
                  </a:txBody>
                  <a:tcPr>
                    <a:noFill/>
                  </a:tcPr>
                </a:tc>
                <a:extLst>
                  <a:ext uri="{0D108BD9-81ED-4DB2-BD59-A6C34878D82A}">
                    <a16:rowId xmlns:a16="http://schemas.microsoft.com/office/drawing/2014/main" xmlns="" val="10000"/>
                  </a:ext>
                </a:extLst>
              </a:tr>
              <a:tr h="370840">
                <a:tc>
                  <a:txBody>
                    <a:bodyPr/>
                    <a:lstStyle/>
                    <a:p>
                      <a:r>
                        <a:rPr kumimoji="1" lang="ja-JP" altLang="en-US" sz="2000" dirty="0" smtClean="0"/>
                        <a:t>シリアルデバイス</a:t>
                      </a:r>
                      <a:endParaRPr kumimoji="1" lang="ja-JP" altLang="en-US" sz="2000" dirty="0"/>
                    </a:p>
                  </a:txBody>
                  <a:tcPr>
                    <a:noFill/>
                  </a:tcPr>
                </a:tc>
                <a:tc>
                  <a:txBody>
                    <a:bodyPr/>
                    <a:lstStyle/>
                    <a:p>
                      <a:pPr marL="0" lvl="1" indent="0" algn="r"/>
                      <a:r>
                        <a:rPr kumimoji="1" lang="en-US" altLang="ja-JP" sz="2000" dirty="0"/>
                        <a:t>16</a:t>
                      </a:r>
                    </a:p>
                  </a:txBody>
                  <a:tcPr>
                    <a:noFill/>
                  </a:tcPr>
                </a:tc>
                <a:extLst>
                  <a:ext uri="{0D108BD9-81ED-4DB2-BD59-A6C34878D82A}">
                    <a16:rowId xmlns:a16="http://schemas.microsoft.com/office/drawing/2014/main" xmlns="" val="10001"/>
                  </a:ext>
                </a:extLst>
              </a:tr>
              <a:tr h="370840">
                <a:tc>
                  <a:txBody>
                    <a:bodyPr/>
                    <a:lstStyle/>
                    <a:p>
                      <a:r>
                        <a:rPr kumimoji="1" lang="ja-JP" altLang="en-US" sz="2000" dirty="0" smtClean="0"/>
                        <a:t>キーボード</a:t>
                      </a:r>
                      <a:endParaRPr kumimoji="1" lang="ja-JP" altLang="en-US" sz="20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t>288</a:t>
                      </a:r>
                      <a:endParaRPr kumimoji="1" lang="ja-JP" altLang="en-US" sz="2000" dirty="0"/>
                    </a:p>
                  </a:txBody>
                  <a:tcPr>
                    <a:noFill/>
                  </a:tcPr>
                </a:tc>
                <a:extLst>
                  <a:ext uri="{0D108BD9-81ED-4DB2-BD59-A6C34878D82A}">
                    <a16:rowId xmlns:a16="http://schemas.microsoft.com/office/drawing/2014/main" xmlns="" val="10002"/>
                  </a:ext>
                </a:extLst>
              </a:tr>
              <a:tr h="370840">
                <a:tc>
                  <a:txBody>
                    <a:bodyPr/>
                    <a:lstStyle/>
                    <a:p>
                      <a:r>
                        <a:rPr kumimoji="1" lang="ja-JP" altLang="en-US" sz="2000" dirty="0" smtClean="0"/>
                        <a:t>マウス</a:t>
                      </a:r>
                      <a:endParaRPr kumimoji="1" lang="en-US" altLang="ja-JP" sz="20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t>304</a:t>
                      </a:r>
                      <a:endParaRPr kumimoji="1" lang="ja-JP" altLang="en-US" sz="2000" dirty="0"/>
                    </a:p>
                  </a:txBody>
                  <a:tcPr>
                    <a:noFill/>
                  </a:tcPr>
                </a:tc>
                <a:extLst>
                  <a:ext uri="{0D108BD9-81ED-4DB2-BD59-A6C34878D82A}">
                    <a16:rowId xmlns:a16="http://schemas.microsoft.com/office/drawing/2014/main" xmlns="" val="10003"/>
                  </a:ext>
                </a:extLst>
              </a:tr>
              <a:tr h="370840">
                <a:tc>
                  <a:txBody>
                    <a:bodyPr/>
                    <a:lstStyle/>
                    <a:p>
                      <a:r>
                        <a:rPr kumimoji="1" lang="ja-JP" altLang="en-US" sz="2000" dirty="0" smtClean="0"/>
                        <a:t>ビデオカード</a:t>
                      </a:r>
                      <a:endParaRPr kumimoji="1" lang="en-US" altLang="ja-JP" sz="20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t>1408</a:t>
                      </a:r>
                      <a:endParaRPr kumimoji="1" lang="ja-JP" altLang="en-US" sz="2000" dirty="0"/>
                    </a:p>
                  </a:txBody>
                  <a:tcP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711255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
                                        </p:tgtEl>
                                        <p:attrNameLst>
                                          <p:attrName>fillcolor</p:attrName>
                                        </p:attrNameLst>
                                      </p:cBhvr>
                                      <p:to>
                                        <a:srgbClr val="FC0107"/>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4.34571E-6 -1.08258E-6 L 0.40629 0.00023 " pathEditMode="relative" rAng="0" ptsTypes="AA">
                                      <p:cBhvr>
                                        <p:cTn id="12" dur="2000" fill="hold"/>
                                        <p:tgtEl>
                                          <p:spTgt spid="10"/>
                                        </p:tgtEl>
                                        <p:attrNameLst>
                                          <p:attrName>ppt_x</p:attrName>
                                          <p:attrName>ppt_y</p:attrName>
                                        </p:attrNameLst>
                                      </p:cBhvr>
                                      <p:rCtr x="20305" y="0"/>
                                    </p:animMotion>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3" nodeType="clickEffect">
                                  <p:stCondLst>
                                    <p:cond delay="0"/>
                                  </p:stCondLst>
                                  <p:childTnLst>
                                    <p:animMotion origin="layout" path="M 0.40611 6.17627E-7 L -4.34571E-6 6.17627E-7 " pathEditMode="relative" rAng="0" ptsTypes="AA">
                                      <p:cBhvr>
                                        <p:cTn id="20" dur="2000" fill="hold"/>
                                        <p:tgtEl>
                                          <p:spTgt spid="10"/>
                                        </p:tgtEl>
                                        <p:attrNameLst>
                                          <p:attrName>ppt_x</p:attrName>
                                          <p:attrName>ppt_y</p:attrName>
                                        </p:attrNameLst>
                                      </p:cBhvr>
                                      <p:rCtr x="-20305" y="0"/>
                                    </p:animMotion>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grpId="2" nodeType="clickEffect">
                                  <p:stCondLst>
                                    <p:cond delay="0"/>
                                  </p:stCondLst>
                                  <p:childTnLst>
                                    <p:animClr clrSpc="rgb" dir="cw">
                                      <p:cBhvr>
                                        <p:cTn id="24" dur="2000" fill="hold"/>
                                        <p:tgtEl>
                                          <p:spTgt spid="10"/>
                                        </p:tgtEl>
                                        <p:attrNameLst>
                                          <p:attrName>fillcolor</p:attrName>
                                        </p:attrNameLst>
                                      </p:cBhvr>
                                      <p:to>
                                        <a:srgbClr val="FAE2C1"/>
                                      </p:to>
                                    </p:animClr>
                                    <p:set>
                                      <p:cBhvr>
                                        <p:cTn id="25" dur="2000" fill="hold"/>
                                        <p:tgtEl>
                                          <p:spTgt spid="10"/>
                                        </p:tgtEl>
                                        <p:attrNameLst>
                                          <p:attrName>fill.type</p:attrName>
                                        </p:attrNameLst>
                                      </p:cBhvr>
                                      <p:to>
                                        <p:strVal val="solid"/>
                                      </p:to>
                                    </p:set>
                                    <p:set>
                                      <p:cBhvr>
                                        <p:cTn id="26" dur="2000" fill="hold"/>
                                        <p:tgtEl>
                                          <p:spTgt spid="10"/>
                                        </p:tgtEl>
                                        <p:attrNameLst>
                                          <p:attrName>fill.on</p:attrName>
                                        </p:attrNameLst>
                                      </p:cBhvr>
                                      <p:to>
                                        <p:strVal val="true"/>
                                      </p:to>
                                    </p:set>
                                  </p:childTnLst>
                                </p:cTn>
                              </p:par>
                              <p:par>
                                <p:cTn id="27" presetID="3"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シャドウデバイスでの状態の保存・復元</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シャドウデバイスの状態を共有メモリに保存</a:t>
            </a:r>
            <a:endParaRPr lang="en-US" altLang="ja-JP" dirty="0" smtClean="0"/>
          </a:p>
          <a:p>
            <a:pPr lvl="1"/>
            <a:r>
              <a:rPr lang="en-US" altLang="en-US" dirty="0" smtClean="0"/>
              <a:t>QEMU</a:t>
            </a:r>
            <a:r>
              <a:rPr lang="ja-JP" altLang="en-US" dirty="0" smtClean="0"/>
              <a:t>が仮想デバイスのために用意している機能を利用</a:t>
            </a:r>
            <a:endParaRPr lang="en-US" altLang="ja-JP" dirty="0" smtClean="0"/>
          </a:p>
          <a:p>
            <a:pPr lvl="1"/>
            <a:r>
              <a:rPr lang="ja-JP" altLang="en-US" dirty="0" smtClean="0"/>
              <a:t>従来はソケット、ファイルにのみ状態を保存可能</a:t>
            </a:r>
            <a:endParaRPr lang="en-US" altLang="ja-JP" dirty="0" smtClean="0"/>
          </a:p>
          <a:p>
            <a:pPr lvl="1"/>
            <a:r>
              <a:rPr lang="ja-JP" altLang="en-US" dirty="0" smtClean="0"/>
              <a:t>A</a:t>
            </a:r>
            <a:r>
              <a:rPr lang="en-US" altLang="ja-JP" dirty="0" smtClean="0"/>
              <a:t>ES</a:t>
            </a:r>
            <a:r>
              <a:rPr lang="ja-JP" altLang="en-US" dirty="0" smtClean="0"/>
              <a:t>を用いて</a:t>
            </a:r>
            <a:r>
              <a:rPr lang="en-US" altLang="ja-JP" dirty="0" smtClean="0"/>
              <a:t>16</a:t>
            </a:r>
            <a:r>
              <a:rPr lang="ja-JP" altLang="en-US" dirty="0" smtClean="0"/>
              <a:t>バイト単位で暗号化</a:t>
            </a:r>
            <a:endParaRPr lang="en-US" altLang="ja-JP" dirty="0" smtClean="0"/>
          </a:p>
          <a:p>
            <a:r>
              <a:rPr lang="ja-JP" altLang="en-US" dirty="0" smtClean="0"/>
              <a:t>共有メモリ上の状態をシャドウデバイスに復元する処理も同様</a:t>
            </a:r>
            <a:endParaRPr lang="en-US" altLang="ja-JP" dirty="0" smtClean="0"/>
          </a:p>
          <a:p>
            <a:pPr lvl="1"/>
            <a:endParaRPr lang="en-US" altLang="ja-JP" dirty="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756032736"/>
              </p:ext>
            </p:extLst>
          </p:nvPr>
        </p:nvGraphicFramePr>
        <p:xfrm>
          <a:off x="1442136" y="4241456"/>
          <a:ext cx="5905535" cy="2535265"/>
        </p:xfrm>
        <a:graphic>
          <a:graphicData uri="http://schemas.openxmlformats.org/drawingml/2006/table">
            <a:tbl>
              <a:tblPr firstRow="1" bandRow="1">
                <a:tableStyleId>{4C3C2611-4C71-4FC5-86AE-919BDF0F9419}</a:tableStyleId>
              </a:tblPr>
              <a:tblGrid>
                <a:gridCol w="2645556"/>
                <a:gridCol w="3259979"/>
              </a:tblGrid>
              <a:tr h="384853">
                <a:tc>
                  <a:txBody>
                    <a:bodyPr/>
                    <a:lstStyle/>
                    <a:p>
                      <a:r>
                        <a:rPr kumimoji="1" lang="ja-JP" altLang="en-US" sz="2200" dirty="0" smtClean="0"/>
                        <a:t>種類</a:t>
                      </a:r>
                      <a:endParaRPr kumimoji="1" lang="ja-JP" altLang="en-US" sz="2200" dirty="0"/>
                    </a:p>
                  </a:txBody>
                  <a:tcPr/>
                </a:tc>
                <a:tc>
                  <a:txBody>
                    <a:bodyPr/>
                    <a:lstStyle/>
                    <a:p>
                      <a:r>
                        <a:rPr kumimoji="1" lang="ja-JP" altLang="en-US" sz="2200" dirty="0" smtClean="0"/>
                        <a:t>状態</a:t>
                      </a:r>
                      <a:endParaRPr kumimoji="1" lang="ja-JP" altLang="en-US" sz="2200" dirty="0"/>
                    </a:p>
                  </a:txBody>
                  <a:tcPr/>
                </a:tc>
              </a:tr>
              <a:tr h="601877">
                <a:tc>
                  <a:txBody>
                    <a:bodyPr/>
                    <a:lstStyle/>
                    <a:p>
                      <a:r>
                        <a:rPr kumimoji="1" lang="ja-JP" altLang="en-US" sz="2200" dirty="0" smtClean="0"/>
                        <a:t>シリアルデバイス</a:t>
                      </a:r>
                      <a:endParaRPr kumimoji="1" lang="ja-JP" altLang="en-US" sz="2200" dirty="0"/>
                    </a:p>
                  </a:txBody>
                  <a:tcPr/>
                </a:tc>
                <a:tc>
                  <a:txBody>
                    <a:bodyPr/>
                    <a:lstStyle/>
                    <a:p>
                      <a:r>
                        <a:rPr kumimoji="1" lang="en-US" altLang="ja-JP" sz="2200" dirty="0" smtClean="0"/>
                        <a:t>10</a:t>
                      </a:r>
                      <a:r>
                        <a:rPr kumimoji="1" lang="ja-JP" altLang="en-US" sz="2200" dirty="0" smtClean="0"/>
                        <a:t>個のレジスタ</a:t>
                      </a:r>
                      <a:endParaRPr kumimoji="1" lang="ja-JP" altLang="en-US" sz="2200" dirty="0"/>
                    </a:p>
                  </a:txBody>
                  <a:tcPr/>
                </a:tc>
              </a:tr>
              <a:tr h="539974">
                <a:tc>
                  <a:txBody>
                    <a:bodyPr/>
                    <a:lstStyle/>
                    <a:p>
                      <a:r>
                        <a:rPr kumimoji="1" lang="ja-JP" altLang="en-US" sz="2200" dirty="0" smtClean="0"/>
                        <a:t>キーボード</a:t>
                      </a:r>
                      <a:endParaRPr kumimoji="1" lang="ja-JP" altLang="en-US" sz="2200" dirty="0"/>
                    </a:p>
                  </a:txBody>
                  <a:tcPr/>
                </a:tc>
                <a:tc>
                  <a:txBody>
                    <a:bodyPr/>
                    <a:lstStyle/>
                    <a:p>
                      <a:r>
                        <a:rPr kumimoji="1" lang="en-US" altLang="ja-JP" sz="2200" dirty="0" smtClean="0"/>
                        <a:t>4</a:t>
                      </a:r>
                      <a:r>
                        <a:rPr kumimoji="1" lang="ja-JP" altLang="en-US" sz="2200" dirty="0" smtClean="0"/>
                        <a:t>つの状態</a:t>
                      </a:r>
                      <a:endParaRPr kumimoji="1" lang="ja-JP" altLang="en-US" sz="2200" dirty="0"/>
                    </a:p>
                  </a:txBody>
                  <a:tcPr/>
                </a:tc>
              </a:tr>
              <a:tr h="539974">
                <a:tc>
                  <a:txBody>
                    <a:bodyPr/>
                    <a:lstStyle/>
                    <a:p>
                      <a:r>
                        <a:rPr kumimoji="1" lang="ja-JP" altLang="en-US" sz="2200" dirty="0" smtClean="0"/>
                        <a:t>マウス</a:t>
                      </a:r>
                      <a:endParaRPr kumimoji="1" lang="ja-JP" altLang="en-US" sz="2200" dirty="0"/>
                    </a:p>
                  </a:txBody>
                  <a:tcPr/>
                </a:tc>
                <a:tc>
                  <a:txBody>
                    <a:bodyPr/>
                    <a:lstStyle/>
                    <a:p>
                      <a:r>
                        <a:rPr kumimoji="1" lang="en-US" altLang="ja-JP" sz="2200" dirty="0" smtClean="0"/>
                        <a:t>4</a:t>
                      </a:r>
                      <a:r>
                        <a:rPr kumimoji="1" lang="ja-JP" altLang="en-US" sz="2200" dirty="0" smtClean="0"/>
                        <a:t>つの状態、キュー</a:t>
                      </a:r>
                      <a:endParaRPr kumimoji="1" lang="ja-JP" altLang="en-US" sz="2200" dirty="0"/>
                    </a:p>
                  </a:txBody>
                  <a:tcPr/>
                </a:tc>
              </a:tr>
              <a:tr h="384853">
                <a:tc>
                  <a:txBody>
                    <a:bodyPr/>
                    <a:lstStyle/>
                    <a:p>
                      <a:r>
                        <a:rPr kumimoji="1" lang="ja-JP" altLang="en-US" sz="2200" dirty="0" smtClean="0"/>
                        <a:t>ビデオカード</a:t>
                      </a:r>
                      <a:endParaRPr kumimoji="1" lang="ja-JP" altLang="en-US" sz="2200" dirty="0"/>
                    </a:p>
                  </a:txBody>
                  <a:tcPr/>
                </a:tc>
                <a:tc>
                  <a:txBody>
                    <a:bodyPr/>
                    <a:lstStyle/>
                    <a:p>
                      <a:r>
                        <a:rPr kumimoji="1" lang="en-US" altLang="ja-JP" sz="2200" dirty="0" smtClean="0"/>
                        <a:t>27</a:t>
                      </a:r>
                      <a:r>
                        <a:rPr kumimoji="1" lang="ja-JP" altLang="en-US" sz="2200" dirty="0" smtClean="0"/>
                        <a:t>個のレジスタ</a:t>
                      </a:r>
                      <a:endParaRPr kumimoji="1" lang="ja-JP" altLang="en-US" sz="2200" dirty="0"/>
                    </a:p>
                  </a:txBody>
                  <a:tcPr/>
                </a:tc>
              </a:tr>
            </a:tbl>
          </a:graphicData>
        </a:graphic>
      </p:graphicFrame>
    </p:spTree>
    <p:extLst>
      <p:ext uri="{BB962C8B-B14F-4D97-AF65-F5344CB8AC3E}">
        <p14:creationId xmlns:p14="http://schemas.microsoft.com/office/powerpoint/2010/main" val="14519288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Shape 164"/>
          <p:cNvSpPr/>
          <p:nvPr/>
        </p:nvSpPr>
        <p:spPr>
          <a:xfrm>
            <a:off x="4011936" y="4226671"/>
            <a:ext cx="3799258" cy="1999112"/>
          </a:xfrm>
          <a:prstGeom prst="rect">
            <a:avLst/>
          </a:prstGeom>
          <a:solidFill>
            <a:schemeClr val="accent5">
              <a:lumMod val="40000"/>
              <a:lumOff val="60000"/>
            </a:schemeClr>
          </a:solidFill>
          <a:ln w="25400">
            <a:solidFill>
              <a:schemeClr val="accent5">
                <a:lumMod val="20000"/>
                <a:lumOff val="8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endParaRPr lang="en-US" altLang="ja-JP" sz="1800" dirty="0"/>
          </a:p>
          <a:p>
            <a:endParaRPr lang="en-US" altLang="ja-JP" sz="1800" dirty="0" smtClean="0"/>
          </a:p>
          <a:p>
            <a:endParaRPr lang="en-US" altLang="ja-JP" sz="1800" dirty="0" smtClean="0"/>
          </a:p>
          <a:p>
            <a:endParaRPr lang="en-US" sz="1800" dirty="0"/>
          </a:p>
          <a:p>
            <a:endParaRPr sz="1800" dirty="0"/>
          </a:p>
        </p:txBody>
      </p:sp>
      <p:sp>
        <p:nvSpPr>
          <p:cNvPr id="158" name="Shape 158"/>
          <p:cNvSpPr>
            <a:spLocks noGrp="1"/>
          </p:cNvSpPr>
          <p:nvPr>
            <p:ph type="title"/>
          </p:nvPr>
        </p:nvSpPr>
        <p:spPr/>
        <p:txBody>
          <a:bodyPr>
            <a:normAutofit/>
          </a:bodyPr>
          <a:lstStyle/>
          <a:p>
            <a:r>
              <a:rPr lang="ja-JP" altLang="en-US" dirty="0" smtClean="0"/>
              <a:t>V</a:t>
            </a:r>
            <a:r>
              <a:rPr lang="en-US" altLang="ja-JP" dirty="0" err="1" smtClean="0"/>
              <a:t>SB</a:t>
            </a:r>
            <a:r>
              <a:rPr lang="en-US" altLang="ja-JP" cap="none" dirty="0" err="1" smtClean="0"/>
              <a:t>ypass</a:t>
            </a:r>
            <a:r>
              <a:rPr lang="en-US" altLang="en-US" cap="none" dirty="0" err="1" smtClean="0"/>
              <a:t>のシステム構成</a:t>
            </a:r>
            <a:endParaRPr lang="en-US" cap="none" dirty="0">
              <a:solidFill>
                <a:srgbClr val="000000"/>
              </a:solidFill>
            </a:endParaRPr>
          </a:p>
        </p:txBody>
      </p:sp>
      <p:sp>
        <p:nvSpPr>
          <p:cNvPr id="159" name="Shape 159"/>
          <p:cNvSpPr>
            <a:spLocks noGrp="1"/>
          </p:cNvSpPr>
          <p:nvPr>
            <p:ph type="body" idx="1"/>
          </p:nvPr>
        </p:nvSpPr>
        <p:spPr/>
        <p:txBody>
          <a:bodyPr/>
          <a:lstStyle/>
          <a:p>
            <a:r>
              <a:rPr lang="ja-JP" altLang="en-US" dirty="0" smtClean="0"/>
              <a:t>ネストした仮想化を用いて既存の仮想化システム全体をクラウド</a:t>
            </a:r>
            <a:r>
              <a:rPr lang="en-US" altLang="ja-JP" dirty="0" smtClean="0"/>
              <a:t>VM</a:t>
            </a:r>
            <a:r>
              <a:rPr lang="ja-JP" altLang="en-US" dirty="0" smtClean="0"/>
              <a:t>内で動作させる</a:t>
            </a:r>
            <a:endParaRPr lang="ja-JP" altLang="en-US" dirty="0"/>
          </a:p>
          <a:p>
            <a:pPr lvl="1"/>
            <a:r>
              <a:rPr lang="ja-JP" altLang="en-US" dirty="0" smtClean="0"/>
              <a:t>ユーザ</a:t>
            </a:r>
            <a:r>
              <a:rPr lang="en-US" altLang="ja-JP" dirty="0" smtClean="0"/>
              <a:t>VM</a:t>
            </a:r>
            <a:r>
              <a:rPr lang="ja-JP" altLang="en-US" dirty="0" smtClean="0"/>
              <a:t>の入出力をクラウドハイパーバイザが横取り</a:t>
            </a:r>
            <a:endParaRPr lang="en-US" altLang="ja-JP" dirty="0" smtClean="0"/>
          </a:p>
          <a:p>
            <a:pPr lvl="2"/>
            <a:r>
              <a:rPr lang="ja-JP" altLang="en-US" dirty="0" smtClean="0"/>
              <a:t>シャドウデバイスに転送して処理</a:t>
            </a:r>
            <a:endParaRPr lang="en-US" altLang="ja-JP" dirty="0"/>
          </a:p>
          <a:p>
            <a:pPr lvl="1"/>
            <a:r>
              <a:rPr lang="ja-JP" altLang="en-US" dirty="0" smtClean="0"/>
              <a:t>ユーザ</a:t>
            </a:r>
            <a:r>
              <a:rPr lang="en-US" altLang="ja-JP" dirty="0" smtClean="0"/>
              <a:t>VM</a:t>
            </a:r>
            <a:r>
              <a:rPr lang="ja-JP" altLang="en-US" dirty="0" smtClean="0"/>
              <a:t>の起動時にシャドウビデオカードと</a:t>
            </a:r>
            <a:r>
              <a:rPr lang="en-US" altLang="ja-JP" dirty="0" smtClean="0"/>
              <a:t>VRAM</a:t>
            </a:r>
            <a:r>
              <a:rPr lang="ja-JP" altLang="en-US" dirty="0" smtClean="0"/>
              <a:t>を共有</a:t>
            </a:r>
            <a:endParaRPr lang="en-US" altLang="ja-JP" dirty="0" smtClean="0"/>
          </a:p>
          <a:p>
            <a:pPr lvl="2"/>
            <a:r>
              <a:rPr lang="en-US" altLang="ja-JP" dirty="0" smtClean="0"/>
              <a:t>VM</a:t>
            </a:r>
            <a:r>
              <a:rPr lang="ja-JP" altLang="en-US" dirty="0" smtClean="0"/>
              <a:t>による</a:t>
            </a:r>
            <a:r>
              <a:rPr lang="en-US" altLang="en-US" dirty="0" smtClean="0"/>
              <a:t>VRAM</a:t>
            </a:r>
            <a:r>
              <a:rPr lang="ja-JP" altLang="en-US" dirty="0" smtClean="0"/>
              <a:t>の直接書き換えを検知</a:t>
            </a:r>
            <a:endParaRPr lang="en-US" altLang="ja-JP" dirty="0" smtClean="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23</a:t>
            </a:fld>
            <a:endParaRPr lang="uk-UA" dirty="0"/>
          </a:p>
        </p:txBody>
      </p:sp>
      <p:sp>
        <p:nvSpPr>
          <p:cNvPr id="36" name="Shape 160"/>
          <p:cNvSpPr/>
          <p:nvPr/>
        </p:nvSpPr>
        <p:spPr>
          <a:xfrm>
            <a:off x="351370"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600" dirty="0"/>
          </a:p>
        </p:txBody>
      </p:sp>
      <p:sp>
        <p:nvSpPr>
          <p:cNvPr id="22" name="正方形/長方形 21"/>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grpSp>
        <p:nvGrpSpPr>
          <p:cNvPr id="23" name="図形グループ 22"/>
          <p:cNvGrpSpPr/>
          <p:nvPr/>
        </p:nvGrpSpPr>
        <p:grpSpPr>
          <a:xfrm>
            <a:off x="1651884" y="4214789"/>
            <a:ext cx="4304241" cy="1434223"/>
            <a:chOff x="2327260" y="4577529"/>
            <a:chExt cx="4304241" cy="1434223"/>
          </a:xfrm>
        </p:grpSpPr>
        <p:grpSp>
          <p:nvGrpSpPr>
            <p:cNvPr id="26" name="図形グループ 25"/>
            <p:cNvGrpSpPr/>
            <p:nvPr/>
          </p:nvGrpSpPr>
          <p:grpSpPr>
            <a:xfrm>
              <a:off x="4347123" y="4577529"/>
              <a:ext cx="2110129" cy="1434223"/>
              <a:chOff x="2935047" y="4559936"/>
              <a:chExt cx="2591844" cy="1434223"/>
            </a:xfrm>
          </p:grpSpPr>
          <p:sp>
            <p:nvSpPr>
              <p:cNvPr id="34" name="Shape 164"/>
              <p:cNvSpPr/>
              <p:nvPr/>
            </p:nvSpPr>
            <p:spPr>
              <a:xfrm>
                <a:off x="3625324" y="4959721"/>
                <a:ext cx="1802308" cy="1034438"/>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800" dirty="0" smtClean="0"/>
                  <a:t>ユーザ</a:t>
                </a:r>
                <a:r>
                  <a:rPr lang="en-US" altLang="ja-JP" sz="1800" dirty="0" smtClean="0"/>
                  <a:t>VM</a:t>
                </a:r>
              </a:p>
              <a:p>
                <a:endParaRPr lang="en-US" sz="1800" dirty="0"/>
              </a:p>
              <a:p>
                <a:endParaRPr sz="1800" dirty="0"/>
              </a:p>
            </p:txBody>
          </p:sp>
          <p:sp>
            <p:nvSpPr>
              <p:cNvPr id="37" name="正方形/長方形 36"/>
              <p:cNvSpPr/>
              <p:nvPr/>
            </p:nvSpPr>
            <p:spPr>
              <a:xfrm>
                <a:off x="2935047" y="4559936"/>
                <a:ext cx="2591844"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en-US" altLang="en-US" sz="2100" dirty="0" err="1" smtClean="0">
                    <a:solidFill>
                      <a:srgbClr val="000000"/>
                    </a:solidFill>
                  </a:rPr>
                  <a:t>クラウドVM</a:t>
                </a:r>
                <a:endParaRPr kumimoji="1" lang="ja-JP" altLang="en-US" sz="2100" dirty="0">
                  <a:solidFill>
                    <a:srgbClr val="000000"/>
                  </a:solidFill>
                </a:endParaRPr>
              </a:p>
            </p:txBody>
          </p:sp>
          <p:sp>
            <p:nvSpPr>
              <p:cNvPr id="38" name="正方形/長方形 37"/>
              <p:cNvSpPr/>
              <p:nvPr/>
            </p:nvSpPr>
            <p:spPr>
              <a:xfrm>
                <a:off x="3625326" y="4559936"/>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000" dirty="0">
                  <a:solidFill>
                    <a:schemeClr val="tx1"/>
                  </a:solidFill>
                </a:endParaRPr>
              </a:p>
            </p:txBody>
          </p:sp>
        </p:grpSp>
        <p:sp>
          <p:nvSpPr>
            <p:cNvPr id="27" name="角丸四角形 26"/>
            <p:cNvSpPr/>
            <p:nvPr/>
          </p:nvSpPr>
          <p:spPr>
            <a:xfrm>
              <a:off x="2327260" y="5382126"/>
              <a:ext cx="1344797" cy="595307"/>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30" name="正方形/長方形 29"/>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grpSp>
      <p:sp>
        <p:nvSpPr>
          <p:cNvPr id="42" name="正方形/長方形 41"/>
          <p:cNvSpPr/>
          <p:nvPr/>
        </p:nvSpPr>
        <p:spPr>
          <a:xfrm>
            <a:off x="4355209" y="5098560"/>
            <a:ext cx="1195979" cy="443843"/>
          </a:xfrm>
          <a:prstGeom prst="rect">
            <a:avLst/>
          </a:prstGeom>
          <a:solidFill>
            <a:srgbClr val="008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VRAM</a:t>
            </a:r>
            <a:endParaRPr kumimoji="1" lang="ja-JP" altLang="en-US" dirty="0"/>
          </a:p>
        </p:txBody>
      </p:sp>
      <p:sp>
        <p:nvSpPr>
          <p:cNvPr id="3" name="正方形/長方形 2"/>
          <p:cNvSpPr/>
          <p:nvPr/>
        </p:nvSpPr>
        <p:spPr>
          <a:xfrm>
            <a:off x="4233731" y="5731564"/>
            <a:ext cx="3116779" cy="280188"/>
          </a:xfrm>
          <a:prstGeom prst="rect">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ゲストハイパーバイザ</a:t>
            </a:r>
            <a:endParaRPr kumimoji="1" lang="ja-JP" altLang="en-US" sz="1800" dirty="0"/>
          </a:p>
        </p:txBody>
      </p:sp>
      <p:sp>
        <p:nvSpPr>
          <p:cNvPr id="43" name="正方形/長方形 42"/>
          <p:cNvSpPr/>
          <p:nvPr/>
        </p:nvSpPr>
        <p:spPr>
          <a:xfrm>
            <a:off x="1651884" y="6319825"/>
            <a:ext cx="6159310" cy="35043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クラウドハイパーバイザ</a:t>
            </a:r>
            <a:endParaRPr kumimoji="1" lang="ja-JP" altLang="en-US" sz="1800" dirty="0"/>
          </a:p>
        </p:txBody>
      </p:sp>
      <p:cxnSp>
        <p:nvCxnSpPr>
          <p:cNvPr id="45" name="直線矢印コネクタ 44"/>
          <p:cNvCxnSpPr>
            <a:endCxn id="27" idx="2"/>
          </p:cNvCxnSpPr>
          <p:nvPr/>
        </p:nvCxnSpPr>
        <p:spPr>
          <a:xfrm flipV="1">
            <a:off x="2324283" y="5614693"/>
            <a:ext cx="0" cy="7051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27" idx="3"/>
            <a:endCxn id="42" idx="1"/>
          </p:cNvCxnSpPr>
          <p:nvPr/>
        </p:nvCxnSpPr>
        <p:spPr>
          <a:xfrm>
            <a:off x="2996681" y="5317040"/>
            <a:ext cx="1358528" cy="344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3167434" y="4870112"/>
            <a:ext cx="986382" cy="4568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smtClean="0"/>
              <a:t>共有</a:t>
            </a:r>
            <a:endParaRPr kumimoji="1" lang="ja-JP" altLang="en-US" sz="2000" dirty="0"/>
          </a:p>
        </p:txBody>
      </p:sp>
      <p:cxnSp>
        <p:nvCxnSpPr>
          <p:cNvPr id="49" name="カギ線コネクタ 48"/>
          <p:cNvCxnSpPr/>
          <p:nvPr/>
        </p:nvCxnSpPr>
        <p:spPr>
          <a:xfrm>
            <a:off x="5701064" y="5317040"/>
            <a:ext cx="1896493" cy="1002785"/>
          </a:xfrm>
          <a:prstGeom prst="bentConnector3">
            <a:avLst>
              <a:gd name="adj1" fmla="val 99628"/>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6233608" y="4881455"/>
            <a:ext cx="986382" cy="4568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smtClean="0"/>
              <a:t>入出力</a:t>
            </a:r>
            <a:endParaRPr kumimoji="1" lang="ja-JP" altLang="en-US" sz="2000" dirty="0"/>
          </a:p>
        </p:txBody>
      </p:sp>
    </p:spTree>
    <p:extLst>
      <p:ext uri="{BB962C8B-B14F-4D97-AF65-F5344CB8AC3E}">
        <p14:creationId xmlns:p14="http://schemas.microsoft.com/office/powerpoint/2010/main" val="3683924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共有メモリを用いた通信</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solidFill>
                  <a:srgbClr val="000000"/>
                </a:solidFill>
              </a:rPr>
              <a:t>仮想化システム内のメモリを共有して通信する手法が提案されている</a:t>
            </a:r>
            <a:r>
              <a:rPr lang="en-US" altLang="ja-JP" dirty="0">
                <a:solidFill>
                  <a:srgbClr val="000000"/>
                </a:solidFill>
              </a:rPr>
              <a:t> [</a:t>
            </a:r>
            <a:r>
              <a:rPr lang="en-US" altLang="ja-JP" dirty="0" smtClean="0">
                <a:solidFill>
                  <a:srgbClr val="000000"/>
                </a:solidFill>
              </a:rPr>
              <a:t>Williams+</a:t>
            </a:r>
            <a:r>
              <a:rPr lang="ja-JP" altLang="en-US" dirty="0" smtClean="0">
                <a:solidFill>
                  <a:srgbClr val="000000"/>
                </a:solidFill>
              </a:rPr>
              <a:t> </a:t>
            </a:r>
            <a:r>
              <a:rPr lang="en-US" altLang="ja-JP" dirty="0" smtClean="0">
                <a:solidFill>
                  <a:srgbClr val="000000"/>
                </a:solidFill>
                <a:latin typeface="+mj-lt"/>
              </a:rPr>
              <a:t>EuroSys’12</a:t>
            </a:r>
            <a:r>
              <a:rPr lang="en-US" altLang="ja-JP" dirty="0">
                <a:solidFill>
                  <a:srgbClr val="000000"/>
                </a:solidFill>
              </a:rPr>
              <a:t>]</a:t>
            </a:r>
          </a:p>
          <a:p>
            <a:pPr lvl="1"/>
            <a:r>
              <a:rPr lang="ja-JP" altLang="en-US" dirty="0">
                <a:solidFill>
                  <a:srgbClr val="000000"/>
                </a:solidFill>
              </a:rPr>
              <a:t>共有メモリには直接アクセスできるので高速</a:t>
            </a:r>
            <a:endParaRPr lang="en-US" altLang="ja-JP" dirty="0">
              <a:solidFill>
                <a:srgbClr val="000000"/>
              </a:solidFill>
            </a:endParaRPr>
          </a:p>
          <a:p>
            <a:pPr lvl="1"/>
            <a:r>
              <a:rPr lang="ja-JP" altLang="en-US" dirty="0">
                <a:solidFill>
                  <a:srgbClr val="000000"/>
                </a:solidFill>
              </a:rPr>
              <a:t>シャドウデバイスに直接データを送信しないのでより安全</a:t>
            </a:r>
            <a:endParaRPr lang="en-US" altLang="ja-JP" dirty="0">
              <a:solidFill>
                <a:srgbClr val="000000"/>
              </a:solidFill>
            </a:endParaRPr>
          </a:p>
          <a:p>
            <a:r>
              <a:rPr lang="ja-JP" altLang="en-US" dirty="0">
                <a:solidFill>
                  <a:srgbClr val="000000"/>
                </a:solidFill>
              </a:rPr>
              <a:t>従来手法では仮想化システムへの改変</a:t>
            </a:r>
            <a:r>
              <a:rPr lang="ja-JP" altLang="en-US">
                <a:solidFill>
                  <a:srgbClr val="000000"/>
                </a:solidFill>
              </a:rPr>
              <a:t>が</a:t>
            </a:r>
            <a:r>
              <a:rPr lang="ja-JP" altLang="en-US" smtClean="0">
                <a:solidFill>
                  <a:srgbClr val="000000"/>
                </a:solidFill>
              </a:rPr>
              <a:t>必要</a:t>
            </a:r>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24</a:t>
            </a:fld>
            <a:endParaRPr kumimoji="1" lang="ja-JP" altLang="en-US" dirty="0"/>
          </a:p>
        </p:txBody>
      </p:sp>
      <p:grpSp>
        <p:nvGrpSpPr>
          <p:cNvPr id="11" name="図形グループ 10"/>
          <p:cNvGrpSpPr/>
          <p:nvPr/>
        </p:nvGrpSpPr>
        <p:grpSpPr>
          <a:xfrm>
            <a:off x="1453671" y="4359275"/>
            <a:ext cx="6636638" cy="1845675"/>
            <a:chOff x="1453671" y="4765674"/>
            <a:chExt cx="6636638" cy="1845675"/>
          </a:xfrm>
        </p:grpSpPr>
        <p:sp>
          <p:nvSpPr>
            <p:cNvPr id="12" name="角丸四角形 11"/>
            <p:cNvSpPr/>
            <p:nvPr/>
          </p:nvSpPr>
          <p:spPr>
            <a:xfrm>
              <a:off x="1453671" y="5347331"/>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15" name="Shape 163"/>
            <p:cNvSpPr/>
            <p:nvPr/>
          </p:nvSpPr>
          <p:spPr>
            <a:xfrm>
              <a:off x="3922780" y="4765674"/>
              <a:ext cx="4167529" cy="1845675"/>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16" name="テキスト ボックス 15"/>
            <p:cNvSpPr txBox="1"/>
            <p:nvPr/>
          </p:nvSpPr>
          <p:spPr>
            <a:xfrm>
              <a:off x="6367361" y="4765675"/>
              <a:ext cx="1722948" cy="369332"/>
            </a:xfrm>
            <a:prstGeom prst="rect">
              <a:avLst/>
            </a:prstGeom>
            <a:noFill/>
          </p:spPr>
          <p:txBody>
            <a:bodyPr wrap="none" rtlCol="0">
              <a:spAutoFit/>
            </a:bodyPr>
            <a:lstStyle/>
            <a:p>
              <a:r>
                <a:rPr kumimoji="1" lang="ja-JP" altLang="en-US" sz="1800" dirty="0">
                  <a:solidFill>
                    <a:schemeClr val="tx1"/>
                  </a:solidFill>
                </a:rPr>
                <a:t>仮想化システム</a:t>
              </a:r>
              <a:endParaRPr kumimoji="1" lang="en-US" altLang="ja-JP" sz="1800" dirty="0">
                <a:solidFill>
                  <a:schemeClr val="tx1"/>
                </a:solidFill>
              </a:endParaRPr>
            </a:p>
          </p:txBody>
        </p:sp>
        <p:sp>
          <p:nvSpPr>
            <p:cNvPr id="17" name="対角する 2 つの角を切り取った四角形 16"/>
            <p:cNvSpPr/>
            <p:nvPr/>
          </p:nvSpPr>
          <p:spPr>
            <a:xfrm>
              <a:off x="4151447" y="4998176"/>
              <a:ext cx="1767843" cy="1127988"/>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smtClean="0">
                <a:solidFill>
                  <a:schemeClr val="bg1"/>
                </a:solidFill>
              </a:endParaRPr>
            </a:p>
            <a:p>
              <a:pPr algn="ctr"/>
              <a:r>
                <a:rPr kumimoji="1" lang="ja-JP" altLang="en-US" sz="1600" dirty="0" smtClean="0">
                  <a:solidFill>
                    <a:schemeClr val="bg1"/>
                  </a:solidFill>
                </a:rPr>
                <a:t>移送マネージャ</a:t>
              </a:r>
              <a:endParaRPr kumimoji="1" lang="en-US" altLang="ja-JP" sz="1600" dirty="0" smtClean="0">
                <a:solidFill>
                  <a:schemeClr val="bg1"/>
                </a:solidFill>
              </a:endParaRPr>
            </a:p>
            <a:p>
              <a:pPr algn="ctr"/>
              <a:endParaRPr kumimoji="1" lang="en-US" altLang="ja-JP" sz="1600" dirty="0">
                <a:solidFill>
                  <a:schemeClr val="bg1"/>
                </a:solidFill>
              </a:endParaRPr>
            </a:p>
            <a:p>
              <a:pPr algn="ctr"/>
              <a:endParaRPr kumimoji="1" lang="en-US" altLang="ja-JP" sz="1600" dirty="0" smtClean="0">
                <a:solidFill>
                  <a:schemeClr val="bg1"/>
                </a:solidFill>
              </a:endParaRPr>
            </a:p>
            <a:p>
              <a:pPr algn="ctr"/>
              <a:endParaRPr kumimoji="1" lang="en-US" altLang="ja-JP" sz="1600" dirty="0">
                <a:solidFill>
                  <a:schemeClr val="bg1"/>
                </a:solidFill>
              </a:endParaRPr>
            </a:p>
            <a:p>
              <a:pPr algn="ctr"/>
              <a:endParaRPr kumimoji="1" lang="ja-JP" altLang="en-US" sz="1400" dirty="0">
                <a:solidFill>
                  <a:schemeClr val="bg1"/>
                </a:solidFill>
              </a:endParaRPr>
            </a:p>
          </p:txBody>
        </p:sp>
        <p:sp>
          <p:nvSpPr>
            <p:cNvPr id="6" name="正方形/長方形 5"/>
            <p:cNvSpPr/>
            <p:nvPr/>
          </p:nvSpPr>
          <p:spPr>
            <a:xfrm>
              <a:off x="4456615" y="5443306"/>
              <a:ext cx="1258561" cy="527327"/>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共有メモリ</a:t>
              </a:r>
              <a:endParaRPr kumimoji="1" lang="ja-JP" altLang="en-US" sz="1800" dirty="0"/>
            </a:p>
          </p:txBody>
        </p:sp>
      </p:grpSp>
      <p:sp>
        <p:nvSpPr>
          <p:cNvPr id="14" name="正方形/長方形 13"/>
          <p:cNvSpPr/>
          <p:nvPr/>
        </p:nvSpPr>
        <p:spPr>
          <a:xfrm>
            <a:off x="4151448" y="5845976"/>
            <a:ext cx="3740941" cy="280188"/>
          </a:xfrm>
          <a:prstGeom prst="rect">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ゲストハイパーバイザ</a:t>
            </a:r>
            <a:endParaRPr kumimoji="1" lang="ja-JP" altLang="en-US" sz="1800" dirty="0"/>
          </a:p>
        </p:txBody>
      </p:sp>
      <p:sp>
        <p:nvSpPr>
          <p:cNvPr id="20" name="正方形/長方形 19"/>
          <p:cNvSpPr/>
          <p:nvPr/>
        </p:nvSpPr>
        <p:spPr>
          <a:xfrm>
            <a:off x="1453671" y="6426285"/>
            <a:ext cx="6636638" cy="35043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クラウドハイパーバイザ</a:t>
            </a:r>
            <a:endParaRPr kumimoji="1" lang="ja-JP" altLang="en-US" sz="1800" dirty="0"/>
          </a:p>
        </p:txBody>
      </p:sp>
      <p:cxnSp>
        <p:nvCxnSpPr>
          <p:cNvPr id="10" name="直線矢印コネクタ 9"/>
          <p:cNvCxnSpPr>
            <a:endCxn id="12" idx="2"/>
          </p:cNvCxnSpPr>
          <p:nvPr/>
        </p:nvCxnSpPr>
        <p:spPr>
          <a:xfrm flipH="1" flipV="1">
            <a:off x="2074201" y="5511807"/>
            <a:ext cx="12292" cy="9144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カギ線コネクタ 23"/>
          <p:cNvCxnSpPr/>
          <p:nvPr/>
        </p:nvCxnSpPr>
        <p:spPr>
          <a:xfrm rot="16200000" flipH="1">
            <a:off x="5914024" y="5217029"/>
            <a:ext cx="634212" cy="623681"/>
          </a:xfrm>
          <a:prstGeom prst="bentConnector3">
            <a:avLst>
              <a:gd name="adj1" fmla="val -1854"/>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カギ線コネクタ 26"/>
          <p:cNvCxnSpPr/>
          <p:nvPr/>
        </p:nvCxnSpPr>
        <p:spPr>
          <a:xfrm rot="10800000" flipV="1">
            <a:off x="3209119" y="5998377"/>
            <a:ext cx="942328" cy="427908"/>
          </a:xfrm>
          <a:prstGeom prst="bentConnector3">
            <a:avLst>
              <a:gd name="adj1" fmla="val 102948"/>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6542971" y="4979458"/>
            <a:ext cx="961321" cy="584776"/>
          </a:xfrm>
          <a:prstGeom prst="rect">
            <a:avLst/>
          </a:prstGeom>
          <a:noFill/>
        </p:spPr>
        <p:txBody>
          <a:bodyPr wrap="none" rtlCol="0">
            <a:spAutoFit/>
          </a:bodyPr>
          <a:lstStyle/>
          <a:p>
            <a:r>
              <a:rPr kumimoji="1" lang="ja-JP" altLang="en-US" sz="1600" dirty="0" smtClean="0">
                <a:solidFill>
                  <a:schemeClr val="tx1"/>
                </a:solidFill>
              </a:rPr>
              <a:t>ハイパー</a:t>
            </a:r>
            <a:endParaRPr kumimoji="1" lang="en-US" altLang="ja-JP" sz="1600" dirty="0" smtClean="0">
              <a:solidFill>
                <a:schemeClr val="tx1"/>
              </a:solidFill>
            </a:endParaRPr>
          </a:p>
          <a:p>
            <a:r>
              <a:rPr kumimoji="1" lang="ja-JP" altLang="en-US" sz="1600" dirty="0" smtClean="0">
                <a:solidFill>
                  <a:schemeClr val="tx1"/>
                </a:solidFill>
              </a:rPr>
              <a:t>コール</a:t>
            </a:r>
            <a:endParaRPr kumimoji="1" lang="en-US" altLang="ja-JP" sz="1600" dirty="0">
              <a:solidFill>
                <a:schemeClr val="tx1"/>
              </a:solidFill>
            </a:endParaRPr>
          </a:p>
        </p:txBody>
      </p:sp>
    </p:spTree>
    <p:extLst>
      <p:ext uri="{BB962C8B-B14F-4D97-AF65-F5344CB8AC3E}">
        <p14:creationId xmlns:p14="http://schemas.microsoft.com/office/powerpoint/2010/main" val="3040480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a:t>
            </a:r>
            <a:endParaRPr kumimoji="1" lang="ja-JP" altLang="en-US" dirty="0"/>
          </a:p>
        </p:txBody>
      </p:sp>
      <p:sp>
        <p:nvSpPr>
          <p:cNvPr id="3" name="テキスト プレースホルダー 2"/>
          <p:cNvSpPr>
            <a:spLocks noGrp="1"/>
          </p:cNvSpPr>
          <p:nvPr>
            <p:ph type="body" idx="1"/>
          </p:nvPr>
        </p:nvSpPr>
        <p:spPr/>
        <p:txBody>
          <a:bodyPr/>
          <a:lstStyle/>
          <a:p>
            <a:r>
              <a:rPr kumimoji="1" lang="en-US" altLang="ja-JP" dirty="0" err="1" smtClean="0"/>
              <a:t>USShadow</a:t>
            </a:r>
            <a:r>
              <a:rPr kumimoji="1" lang="ja-JP" altLang="en-US" dirty="0" smtClean="0"/>
              <a:t>を</a:t>
            </a:r>
            <a:r>
              <a:rPr kumimoji="1" lang="en-US" altLang="ja-JP" dirty="0" err="1" smtClean="0"/>
              <a:t>Xen</a:t>
            </a:r>
            <a:r>
              <a:rPr kumimoji="1" lang="en-US" altLang="ja-JP" dirty="0" smtClean="0"/>
              <a:t> 4.8</a:t>
            </a:r>
            <a:r>
              <a:rPr kumimoji="1" lang="ja-JP" altLang="en-US" dirty="0" smtClean="0"/>
              <a:t>ベースの</a:t>
            </a:r>
            <a:r>
              <a:rPr kumimoji="1" lang="en-US" altLang="ja-JP" dirty="0" err="1" smtClean="0"/>
              <a:t>VSBypass</a:t>
            </a:r>
            <a:r>
              <a:rPr kumimoji="1" lang="ja-JP" altLang="en-US" dirty="0" smtClean="0"/>
              <a:t>に実装</a:t>
            </a:r>
            <a:endParaRPr kumimoji="1" lang="en-US" altLang="ja-JP" dirty="0" smtClean="0"/>
          </a:p>
          <a:p>
            <a:pPr lvl="1"/>
            <a:r>
              <a:rPr lang="en-US" altLang="en-US" dirty="0" smtClean="0"/>
              <a:t>2</a:t>
            </a:r>
            <a:r>
              <a:rPr lang="ja-JP" altLang="en-US" dirty="0" smtClean="0"/>
              <a:t>種類の帯域外リモート管理に対応</a:t>
            </a:r>
            <a:endParaRPr lang="en-US" altLang="ja-JP" dirty="0" smtClean="0"/>
          </a:p>
          <a:p>
            <a:pPr lvl="2"/>
            <a:r>
              <a:rPr lang="en-US" altLang="ja-JP" dirty="0" smtClean="0"/>
              <a:t>SSH</a:t>
            </a:r>
            <a:r>
              <a:rPr lang="ja-JP" altLang="en-US" dirty="0" smtClean="0"/>
              <a:t>経由で仮想シリアルデバイスにアクセス</a:t>
            </a:r>
            <a:endParaRPr lang="en-US" altLang="ja-JP" dirty="0" smtClean="0"/>
          </a:p>
          <a:p>
            <a:pPr lvl="2"/>
            <a:r>
              <a:rPr lang="en-US" altLang="ja-JP" dirty="0" smtClean="0"/>
              <a:t>VNC</a:t>
            </a:r>
            <a:r>
              <a:rPr lang="ja-JP" altLang="en-US" dirty="0" smtClean="0"/>
              <a:t>経由で仮想キーボード、仮想ビデオカードにアクセス</a:t>
            </a:r>
            <a:endParaRPr lang="en-US" altLang="ja-JP" dirty="0" smtClean="0"/>
          </a:p>
          <a:p>
            <a:pPr lvl="1"/>
            <a:r>
              <a:rPr lang="en-US" altLang="en-US" dirty="0" smtClean="0"/>
              <a:t>2</a:t>
            </a:r>
            <a:r>
              <a:rPr lang="ja-JP" altLang="en-US" dirty="0" smtClean="0"/>
              <a:t>種類の仮想化システムに対応</a:t>
            </a:r>
            <a:endParaRPr lang="en-US" altLang="ja-JP" dirty="0" smtClean="0"/>
          </a:p>
          <a:p>
            <a:pPr lvl="2"/>
            <a:r>
              <a:rPr lang="en-US" altLang="ja-JP" dirty="0" err="1" smtClean="0"/>
              <a:t>Xen</a:t>
            </a:r>
            <a:r>
              <a:rPr lang="en-US" altLang="ja-JP" dirty="0" smtClean="0"/>
              <a:t>, KVM</a:t>
            </a:r>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25</a:t>
            </a:fld>
            <a:endParaRPr kumimoji="1" lang="ja-JP" altLang="en-US" dirty="0"/>
          </a:p>
        </p:txBody>
      </p:sp>
      <p:graphicFrame>
        <p:nvGraphicFramePr>
          <p:cNvPr id="5" name="Table 4"/>
          <p:cNvGraphicFramePr>
            <a:graphicFrameLocks noGrp="1"/>
          </p:cNvGraphicFramePr>
          <p:nvPr>
            <p:extLst>
              <p:ext uri="{D42A27DB-BD31-4B8C-83A1-F6EECF244321}">
                <p14:modId xmlns:p14="http://schemas.microsoft.com/office/powerpoint/2010/main" val="2371351278"/>
              </p:ext>
            </p:extLst>
          </p:nvPr>
        </p:nvGraphicFramePr>
        <p:xfrm>
          <a:off x="260756" y="4506952"/>
          <a:ext cx="7915756" cy="1981200"/>
        </p:xfrm>
        <a:graphic>
          <a:graphicData uri="http://schemas.openxmlformats.org/drawingml/2006/table">
            <a:tbl>
              <a:tblPr firstRow="1" bandRow="1">
                <a:tableStyleId>{5940675A-B579-460E-94D1-54222C63F5DA}</a:tableStyleId>
              </a:tblPr>
              <a:tblGrid>
                <a:gridCol w="2257230">
                  <a:extLst>
                    <a:ext uri="{9D8B030D-6E8A-4147-A177-3AD203B41FA5}">
                      <a16:colId xmlns:a16="http://schemas.microsoft.com/office/drawing/2014/main" xmlns="" val="20000"/>
                    </a:ext>
                  </a:extLst>
                </a:gridCol>
                <a:gridCol w="1490886">
                  <a:extLst>
                    <a:ext uri="{9D8B030D-6E8A-4147-A177-3AD203B41FA5}">
                      <a16:colId xmlns:a16="http://schemas.microsoft.com/office/drawing/2014/main" xmlns="" val="20001"/>
                    </a:ext>
                  </a:extLst>
                </a:gridCol>
                <a:gridCol w="1468597">
                  <a:extLst>
                    <a:ext uri="{9D8B030D-6E8A-4147-A177-3AD203B41FA5}">
                      <a16:colId xmlns:a16="http://schemas.microsoft.com/office/drawing/2014/main" xmlns="" val="20002"/>
                    </a:ext>
                  </a:extLst>
                </a:gridCol>
                <a:gridCol w="1270138">
                  <a:extLst>
                    <a:ext uri="{9D8B030D-6E8A-4147-A177-3AD203B41FA5}">
                      <a16:colId xmlns:a16="http://schemas.microsoft.com/office/drawing/2014/main" xmlns="" val="20003"/>
                    </a:ext>
                  </a:extLst>
                </a:gridCol>
                <a:gridCol w="1428905">
                  <a:extLst>
                    <a:ext uri="{9D8B030D-6E8A-4147-A177-3AD203B41FA5}">
                      <a16:colId xmlns:a16="http://schemas.microsoft.com/office/drawing/2014/main" xmlns="" val="20004"/>
                    </a:ext>
                  </a:extLst>
                </a:gridCol>
              </a:tblGrid>
              <a:tr h="370840">
                <a:tc rowSpan="2">
                  <a:txBody>
                    <a:bodyPr/>
                    <a:lstStyle/>
                    <a:p>
                      <a:endParaRPr kumimoji="1" lang="ja-JP" altLang="en-US" sz="2000"/>
                    </a:p>
                  </a:txBody>
                  <a:tcPr/>
                </a:tc>
                <a:tc gridSpan="2">
                  <a:txBody>
                    <a:bodyPr/>
                    <a:lstStyle/>
                    <a:p>
                      <a:pPr algn="ctr"/>
                      <a:r>
                        <a:rPr kumimoji="1" lang="ja-JP" altLang="en-US" sz="2000" dirty="0"/>
                        <a:t>シャドウデバイス</a:t>
                      </a:r>
                    </a:p>
                  </a:txBody>
                  <a:tcPr/>
                </a:tc>
                <a:tc hMerge="1">
                  <a:txBody>
                    <a:bodyPr/>
                    <a:lstStyle/>
                    <a:p>
                      <a:endParaRPr kumimoji="1" lang="ja-JP" altLang="en-US"/>
                    </a:p>
                  </a:txBody>
                  <a:tcPr/>
                </a:tc>
                <a:tc gridSpan="2">
                  <a:txBody>
                    <a:bodyPr/>
                    <a:lstStyle/>
                    <a:p>
                      <a:pPr algn="ctr"/>
                      <a:r>
                        <a:rPr kumimoji="1" lang="ja-JP" altLang="en-US" sz="2000" dirty="0"/>
                        <a:t>マイグレーション</a:t>
                      </a:r>
                    </a:p>
                  </a:txBody>
                  <a:tcPr/>
                </a:tc>
                <a:tc hMerge="1">
                  <a:txBody>
                    <a:bodyPr/>
                    <a:lstStyle/>
                    <a:p>
                      <a:endParaRPr kumimoji="1" lang="ja-JP" altLang="en-US"/>
                    </a:p>
                  </a:txBody>
                  <a:tcPr/>
                </a:tc>
                <a:extLst>
                  <a:ext uri="{0D108BD9-81ED-4DB2-BD59-A6C34878D82A}">
                    <a16:rowId xmlns:a16="http://schemas.microsoft.com/office/drawing/2014/main" xmlns="" val="10000"/>
                  </a:ext>
                </a:extLst>
              </a:tr>
              <a:tr h="370840">
                <a:tc vMerge="1">
                  <a:txBody>
                    <a:bodyPr/>
                    <a:lstStyle/>
                    <a:p>
                      <a:endParaRPr kumimoji="1" lang="ja-JP" altLang="en-US"/>
                    </a:p>
                  </a:txBody>
                  <a:tcPr/>
                </a:tc>
                <a:tc>
                  <a:txBody>
                    <a:bodyPr/>
                    <a:lstStyle/>
                    <a:p>
                      <a:pPr algn="ctr"/>
                      <a:r>
                        <a:rPr kumimoji="1" lang="en-US" altLang="ja-JP" sz="2000" dirty="0" err="1"/>
                        <a:t>Xen</a:t>
                      </a:r>
                      <a:endParaRPr kumimoji="1" lang="ja-JP" altLang="en-US" sz="2000" dirty="0"/>
                    </a:p>
                  </a:txBody>
                  <a:tcPr/>
                </a:tc>
                <a:tc>
                  <a:txBody>
                    <a:bodyPr/>
                    <a:lstStyle/>
                    <a:p>
                      <a:pPr algn="ctr"/>
                      <a:r>
                        <a:rPr kumimoji="1" lang="en-US" altLang="ja-JP" sz="2000" dirty="0"/>
                        <a:t>KVM</a:t>
                      </a:r>
                      <a:endParaRPr kumimoji="1" lang="ja-JP" altLang="en-US" sz="2000" dirty="0"/>
                    </a:p>
                  </a:txBody>
                  <a:tcPr/>
                </a:tc>
                <a:tc>
                  <a:txBody>
                    <a:bodyPr/>
                    <a:lstStyle/>
                    <a:p>
                      <a:pPr algn="ctr"/>
                      <a:r>
                        <a:rPr kumimoji="1" lang="en-US" altLang="ja-JP" sz="2000" dirty="0" err="1"/>
                        <a:t>Xen</a:t>
                      </a:r>
                      <a:endParaRPr kumimoji="1" lang="ja-JP" altLang="en-US" sz="2000" dirty="0"/>
                    </a:p>
                  </a:txBody>
                  <a:tcPr/>
                </a:tc>
                <a:tc>
                  <a:txBody>
                    <a:bodyPr/>
                    <a:lstStyle/>
                    <a:p>
                      <a:pPr algn="ctr"/>
                      <a:r>
                        <a:rPr kumimoji="1" lang="en-US" altLang="ja-JP" sz="2000" dirty="0"/>
                        <a:t>KVM</a:t>
                      </a:r>
                      <a:endParaRPr kumimoji="1" lang="ja-JP" altLang="en-US" sz="2000" dirty="0"/>
                    </a:p>
                  </a:txBody>
                  <a:tcPr/>
                </a:tc>
                <a:extLst>
                  <a:ext uri="{0D108BD9-81ED-4DB2-BD59-A6C34878D82A}">
                    <a16:rowId xmlns:a16="http://schemas.microsoft.com/office/drawing/2014/main" xmlns="" val="10001"/>
                  </a:ext>
                </a:extLst>
              </a:tr>
              <a:tr h="370840">
                <a:tc>
                  <a:txBody>
                    <a:bodyPr/>
                    <a:lstStyle/>
                    <a:p>
                      <a:r>
                        <a:rPr kumimoji="1" lang="ja-JP" altLang="en-US" sz="2000" dirty="0" smtClean="0"/>
                        <a:t>シリアルデバイス</a:t>
                      </a:r>
                      <a:endParaRPr kumimoji="1" lang="ja-JP" altLang="en-US" sz="20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 ◯</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extLst>
                  <a:ext uri="{0D108BD9-81ED-4DB2-BD59-A6C34878D82A}">
                    <a16:rowId xmlns:a16="http://schemas.microsoft.com/office/drawing/2014/main" xmlns="" val="10002"/>
                  </a:ext>
                </a:extLst>
              </a:tr>
              <a:tr h="370840">
                <a:tc>
                  <a:txBody>
                    <a:bodyPr/>
                    <a:lstStyle/>
                    <a:p>
                      <a:r>
                        <a:rPr kumimoji="1" lang="ja-JP" altLang="en-US" sz="2000" dirty="0" smtClean="0"/>
                        <a:t>キーボード・マウス</a:t>
                      </a:r>
                      <a:endParaRPr kumimoji="1" lang="ja-JP" altLang="en-US" sz="20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extLst>
                  <a:ext uri="{0D108BD9-81ED-4DB2-BD59-A6C34878D82A}">
                    <a16:rowId xmlns:a16="http://schemas.microsoft.com/office/drawing/2014/main" xmlns="" val="10003"/>
                  </a:ext>
                </a:extLst>
              </a:tr>
              <a:tr h="370840">
                <a:tc>
                  <a:txBody>
                    <a:bodyPr/>
                    <a:lstStyle/>
                    <a:p>
                      <a:r>
                        <a:rPr kumimoji="1" lang="ja-JP" altLang="en-US" sz="2000" dirty="0" smtClean="0"/>
                        <a:t>ビデオカード</a:t>
                      </a:r>
                      <a:endParaRPr kumimoji="1" lang="ja-JP" altLang="en-US" sz="20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実装中</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t>
                      </a:r>
                      <a:endParaRPr kumimoji="1" lang="ja-JP" alt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実装中</a:t>
                      </a:r>
                    </a:p>
                  </a:txBody>
                  <a:tcPr/>
                </a:tc>
                <a:extLst>
                  <a:ext uri="{0D108BD9-81ED-4DB2-BD59-A6C34878D82A}">
                    <a16:rowId xmlns:a16="http://schemas.microsoft.com/office/drawing/2014/main" xmlns="" val="10004"/>
                  </a:ext>
                </a:extLst>
              </a:tr>
            </a:tbl>
          </a:graphicData>
        </a:graphic>
      </p:graphicFrame>
      <p:sp>
        <p:nvSpPr>
          <p:cNvPr id="6" name="Rectangle 5"/>
          <p:cNvSpPr/>
          <p:nvPr/>
        </p:nvSpPr>
        <p:spPr>
          <a:xfrm>
            <a:off x="2553336" y="4890149"/>
            <a:ext cx="1455535" cy="15980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TextBox 6"/>
          <p:cNvSpPr txBox="1"/>
          <p:nvPr/>
        </p:nvSpPr>
        <p:spPr>
          <a:xfrm>
            <a:off x="2660023" y="6457890"/>
            <a:ext cx="1178653" cy="400110"/>
          </a:xfrm>
          <a:prstGeom prst="rect">
            <a:avLst/>
          </a:prstGeom>
          <a:noFill/>
        </p:spPr>
        <p:txBody>
          <a:bodyPr wrap="none" rtlCol="0">
            <a:spAutoFit/>
          </a:bodyPr>
          <a:lstStyle/>
          <a:p>
            <a:r>
              <a:rPr kumimoji="1" lang="ja-JP" altLang="en-US" sz="2000" dirty="0" smtClean="0">
                <a:solidFill>
                  <a:srgbClr val="FF0000"/>
                </a:solidFill>
              </a:rPr>
              <a:t>V</a:t>
            </a:r>
            <a:r>
              <a:rPr kumimoji="1" lang="en-US" altLang="ja-JP" sz="2000" dirty="0" err="1" smtClean="0">
                <a:solidFill>
                  <a:srgbClr val="FF0000"/>
                </a:solidFill>
              </a:rPr>
              <a:t>SBypass</a:t>
            </a:r>
            <a:endParaRPr kumimoji="1" lang="ja-JP" altLang="en-US" sz="2000" dirty="0">
              <a:solidFill>
                <a:srgbClr val="FF0000"/>
              </a:solidFill>
            </a:endParaRPr>
          </a:p>
        </p:txBody>
      </p:sp>
    </p:spTree>
    <p:extLst>
      <p:ext uri="{BB962C8B-B14F-4D97-AF65-F5344CB8AC3E}">
        <p14:creationId xmlns:p14="http://schemas.microsoft.com/office/powerpoint/2010/main" val="39123695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疑似デバイス</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既存の仮想デバイスを基に開発</a:t>
            </a:r>
            <a:endParaRPr lang="en-US" altLang="ja-JP" dirty="0" smtClean="0"/>
          </a:p>
          <a:p>
            <a:pPr lvl="1"/>
            <a:r>
              <a:rPr lang="ja-JP" altLang="en-US" dirty="0" smtClean="0"/>
              <a:t>仮想化システム内の</a:t>
            </a:r>
            <a:r>
              <a:rPr lang="en-US" altLang="ja-JP" dirty="0" smtClean="0"/>
              <a:t>QEMU</a:t>
            </a:r>
            <a:r>
              <a:rPr lang="ja-JP" altLang="en-US" dirty="0" smtClean="0"/>
              <a:t>に組み込み動作</a:t>
            </a:r>
            <a:endParaRPr lang="en-US" altLang="ja-JP" dirty="0" smtClean="0"/>
          </a:p>
          <a:p>
            <a:pPr lvl="1"/>
            <a:r>
              <a:rPr lang="en-US" altLang="ja-JP" dirty="0" smtClean="0"/>
              <a:t>QEMU</a:t>
            </a:r>
            <a:r>
              <a:rPr lang="ja-JP" altLang="en-US" dirty="0" smtClean="0"/>
              <a:t>へのデバイスの登録、状態の保存・復元の機能のみ</a:t>
            </a:r>
            <a:endParaRPr lang="en-US" altLang="ja-JP" dirty="0" smtClean="0"/>
          </a:p>
          <a:p>
            <a:r>
              <a:rPr lang="ja-JP" altLang="en-US" dirty="0" smtClean="0"/>
              <a:t>シャドウデバイスの状態を自身の状態のように扱う</a:t>
            </a:r>
            <a:endParaRPr lang="en-US" altLang="ja-JP" dirty="0" smtClean="0"/>
          </a:p>
          <a:p>
            <a:pPr lvl="1"/>
            <a:r>
              <a:rPr lang="ja-JP" altLang="en-US" dirty="0" smtClean="0"/>
              <a:t>シャドウデバイスから取得した状態を保存</a:t>
            </a:r>
            <a:endParaRPr lang="en-US" altLang="ja-JP" dirty="0" smtClean="0"/>
          </a:p>
          <a:p>
            <a:pPr lvl="1"/>
            <a:r>
              <a:rPr lang="ja-JP" altLang="en-US" dirty="0" smtClean="0"/>
              <a:t>保存した状態をシャドウデバイスに転送して復元</a:t>
            </a:r>
            <a:endParaRPr lang="en-US" altLang="ja-JP" dirty="0" smtClean="0"/>
          </a:p>
          <a:p>
            <a:endParaRPr lang="en-US" altLang="ja-JP" dirty="0" smtClean="0"/>
          </a:p>
          <a:p>
            <a:endParaRPr lang="en-US" altLang="ja-JP" dirty="0" smtClean="0"/>
          </a:p>
          <a:p>
            <a:pPr marL="263525" lvl="1" indent="0">
              <a:buNone/>
            </a:pPr>
            <a:endParaRPr kumimoji="1" lang="en-US" altLang="ja-JP" dirty="0" smtClean="0"/>
          </a:p>
          <a:p>
            <a:pPr lvl="2"/>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26</a:t>
            </a:fld>
            <a:endParaRPr kumimoji="1" lang="ja-JP" altLang="en-US" dirty="0"/>
          </a:p>
        </p:txBody>
      </p:sp>
      <p:grpSp>
        <p:nvGrpSpPr>
          <p:cNvPr id="5" name="図形グループ 4"/>
          <p:cNvGrpSpPr/>
          <p:nvPr/>
        </p:nvGrpSpPr>
        <p:grpSpPr>
          <a:xfrm>
            <a:off x="4082269" y="4731659"/>
            <a:ext cx="4419645" cy="1777630"/>
            <a:chOff x="3548910" y="4731658"/>
            <a:chExt cx="4419645" cy="1709680"/>
          </a:xfrm>
        </p:grpSpPr>
        <p:grpSp>
          <p:nvGrpSpPr>
            <p:cNvPr id="6" name="図形グループ 5"/>
            <p:cNvGrpSpPr/>
            <p:nvPr/>
          </p:nvGrpSpPr>
          <p:grpSpPr>
            <a:xfrm>
              <a:off x="3548910" y="4731658"/>
              <a:ext cx="4419645" cy="1709680"/>
              <a:chOff x="3202703" y="4559936"/>
              <a:chExt cx="5082681" cy="1709680"/>
            </a:xfrm>
          </p:grpSpPr>
          <p:sp>
            <p:nvSpPr>
              <p:cNvPr id="14" name="Shape 163"/>
              <p:cNvSpPr/>
              <p:nvPr/>
            </p:nvSpPr>
            <p:spPr>
              <a:xfrm>
                <a:off x="3202703" y="4559936"/>
                <a:ext cx="4870876" cy="1709680"/>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15" name="正方形/長方形 14"/>
              <p:cNvSpPr/>
              <p:nvPr/>
            </p:nvSpPr>
            <p:spPr>
              <a:xfrm>
                <a:off x="5693540" y="4593048"/>
                <a:ext cx="2591844"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16" name="正方形/長方形 15"/>
              <p:cNvSpPr/>
              <p:nvPr/>
            </p:nvSpPr>
            <p:spPr>
              <a:xfrm>
                <a:off x="3625326" y="4559936"/>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000" dirty="0">
                  <a:solidFill>
                    <a:schemeClr val="tx1"/>
                  </a:solidFill>
                </a:endParaRPr>
              </a:p>
            </p:txBody>
          </p:sp>
        </p:grpSp>
        <p:sp>
          <p:nvSpPr>
            <p:cNvPr id="8" name="正方形/長方形 7"/>
            <p:cNvSpPr/>
            <p:nvPr/>
          </p:nvSpPr>
          <p:spPr>
            <a:xfrm>
              <a:off x="4073648" y="547116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sp>
          <p:nvSpPr>
            <p:cNvPr id="10" name="対角する 2 つの角を切り取った四角形 9"/>
            <p:cNvSpPr/>
            <p:nvPr/>
          </p:nvSpPr>
          <p:spPr>
            <a:xfrm>
              <a:off x="6167225" y="5309556"/>
              <a:ext cx="1327879" cy="696502"/>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
          <p:nvSpPr>
            <p:cNvPr id="13" name="角丸四角形 12"/>
            <p:cNvSpPr/>
            <p:nvPr/>
          </p:nvSpPr>
          <p:spPr>
            <a:xfrm>
              <a:off x="3916403" y="5138686"/>
              <a:ext cx="1567198" cy="1098761"/>
            </a:xfrm>
            <a:prstGeom prst="round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疑似デバイス</a:t>
              </a: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en-US" altLang="ja-JP" sz="1600" dirty="0" smtClean="0">
                <a:solidFill>
                  <a:srgbClr val="000000"/>
                </a:solidFill>
              </a:endParaRPr>
            </a:p>
            <a:p>
              <a:pPr algn="ctr"/>
              <a:endParaRPr kumimoji="1" lang="en-US" altLang="ja-JP" sz="1600" dirty="0" smtClean="0">
                <a:solidFill>
                  <a:srgbClr val="000000"/>
                </a:solidFill>
              </a:endParaRPr>
            </a:p>
          </p:txBody>
        </p:sp>
      </p:grpSp>
      <p:sp>
        <p:nvSpPr>
          <p:cNvPr id="17" name="角丸四角形 16"/>
          <p:cNvSpPr/>
          <p:nvPr/>
        </p:nvSpPr>
        <p:spPr>
          <a:xfrm>
            <a:off x="841102" y="5332524"/>
            <a:ext cx="1354921" cy="793639"/>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smtClean="0">
                <a:solidFill>
                  <a:srgbClr val="000000"/>
                </a:solidFill>
              </a:rPr>
              <a:t>デバイス</a:t>
            </a:r>
            <a:endParaRPr kumimoji="1" lang="ja-JP" altLang="en-US" sz="1600" dirty="0">
              <a:solidFill>
                <a:srgbClr val="000000"/>
              </a:solidFill>
            </a:endParaRPr>
          </a:p>
        </p:txBody>
      </p:sp>
      <p:cxnSp>
        <p:nvCxnSpPr>
          <p:cNvPr id="19" name="直線矢印コネクタ 18"/>
          <p:cNvCxnSpPr/>
          <p:nvPr/>
        </p:nvCxnSpPr>
        <p:spPr>
          <a:xfrm flipV="1">
            <a:off x="2196023" y="5500561"/>
            <a:ext cx="2253738" cy="1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2048608" y="5148639"/>
            <a:ext cx="2253738" cy="3677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状態</a:t>
            </a:r>
            <a:endParaRPr kumimoji="1" lang="ja-JP" altLang="en-US" sz="1800" dirty="0">
              <a:solidFill>
                <a:srgbClr val="000000"/>
              </a:solidFill>
            </a:endParaRPr>
          </a:p>
        </p:txBody>
      </p:sp>
      <p:cxnSp>
        <p:nvCxnSpPr>
          <p:cNvPr id="26" name="直線矢印コネクタ 25"/>
          <p:cNvCxnSpPr/>
          <p:nvPr/>
        </p:nvCxnSpPr>
        <p:spPr>
          <a:xfrm flipH="1">
            <a:off x="2196024" y="5930937"/>
            <a:ext cx="2253737"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2048608" y="5929525"/>
            <a:ext cx="2253738" cy="3677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保存した状態</a:t>
            </a:r>
            <a:endParaRPr kumimoji="1" lang="ja-JP" altLang="en-US" sz="1800" dirty="0">
              <a:solidFill>
                <a:srgbClr val="000000"/>
              </a:solidFill>
            </a:endParaRPr>
          </a:p>
        </p:txBody>
      </p:sp>
      <p:cxnSp>
        <p:nvCxnSpPr>
          <p:cNvPr id="18" name="直線矢印コネクタ 17"/>
          <p:cNvCxnSpPr/>
          <p:nvPr/>
        </p:nvCxnSpPr>
        <p:spPr>
          <a:xfrm flipV="1">
            <a:off x="6090440" y="5449236"/>
            <a:ext cx="610144" cy="1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H="1">
            <a:off x="6090440" y="5930937"/>
            <a:ext cx="61014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203070" y="5058144"/>
            <a:ext cx="2253738" cy="3677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保存</a:t>
            </a:r>
            <a:endParaRPr kumimoji="1" lang="ja-JP" altLang="en-US" sz="1800" dirty="0">
              <a:solidFill>
                <a:srgbClr val="000000"/>
              </a:solidFill>
            </a:endParaRPr>
          </a:p>
        </p:txBody>
      </p:sp>
      <p:sp>
        <p:nvSpPr>
          <p:cNvPr id="25" name="正方形/長方形 24"/>
          <p:cNvSpPr/>
          <p:nvPr/>
        </p:nvSpPr>
        <p:spPr>
          <a:xfrm>
            <a:off x="5384504" y="5929525"/>
            <a:ext cx="2253738" cy="3677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復元</a:t>
            </a:r>
            <a:endParaRPr kumimoji="1" lang="ja-JP" altLang="en-US" sz="1800" dirty="0">
              <a:solidFill>
                <a:srgbClr val="000000"/>
              </a:solidFill>
            </a:endParaRPr>
          </a:p>
        </p:txBody>
      </p:sp>
      <p:sp>
        <p:nvSpPr>
          <p:cNvPr id="22" name="正方形/長方形 21"/>
          <p:cNvSpPr/>
          <p:nvPr/>
        </p:nvSpPr>
        <p:spPr>
          <a:xfrm>
            <a:off x="4616592" y="5500561"/>
            <a:ext cx="1179183" cy="660929"/>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共有メモリ</a:t>
            </a:r>
            <a:endParaRPr kumimoji="1" lang="ja-JP" altLang="en-US" sz="1800" dirty="0"/>
          </a:p>
        </p:txBody>
      </p:sp>
    </p:spTree>
    <p:extLst>
      <p:ext uri="{BB962C8B-B14F-4D97-AF65-F5344CB8AC3E}">
        <p14:creationId xmlns:p14="http://schemas.microsoft.com/office/powerpoint/2010/main" val="41380805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シャドウデバイスと</a:t>
            </a:r>
            <a:r>
              <a:rPr lang="ja-JP" altLang="en-US" dirty="0" smtClean="0"/>
              <a:t>のメモリ共有</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ウルトラコール</a:t>
            </a:r>
            <a:r>
              <a:rPr lang="ja-JP" altLang="en-US" dirty="0" smtClean="0"/>
              <a:t>を用いて疑似デバイスのバッファ情報をクラウドハイパーバイザに通知</a:t>
            </a:r>
            <a:endParaRPr kumimoji="1" lang="en-US" altLang="ja-JP" dirty="0" smtClean="0"/>
          </a:p>
          <a:p>
            <a:pPr lvl="1"/>
            <a:r>
              <a:rPr lang="en-US" altLang="ja-JP" dirty="0" err="1"/>
              <a:t>v</a:t>
            </a:r>
            <a:r>
              <a:rPr lang="en-US" altLang="ja-JP" dirty="0" err="1" smtClean="0"/>
              <a:t>mcall</a:t>
            </a:r>
            <a:r>
              <a:rPr lang="ja-JP" altLang="en-US" dirty="0" smtClean="0"/>
              <a:t>命令を用いてバッファの仮想アドレスを通知</a:t>
            </a:r>
            <a:endParaRPr lang="en-US" altLang="ja-JP" dirty="0"/>
          </a:p>
          <a:p>
            <a:pPr lvl="1"/>
            <a:r>
              <a:rPr kumimoji="1" lang="ja-JP" altLang="en-US" dirty="0" smtClean="0"/>
              <a:t>疑似デバイスのページテーブルを基に物理アドレスに変換</a:t>
            </a:r>
            <a:endParaRPr lang="en-US" altLang="ja-JP" dirty="0" smtClean="0"/>
          </a:p>
          <a:p>
            <a:r>
              <a:rPr lang="ja-JP" altLang="en-US" dirty="0" smtClean="0"/>
              <a:t>シャドウデバイスに特殊な</a:t>
            </a:r>
            <a:r>
              <a:rPr lang="en-US" altLang="ja-JP" dirty="0" smtClean="0"/>
              <a:t>I/O</a:t>
            </a:r>
            <a:r>
              <a:rPr lang="ja-JP" altLang="en-US" dirty="0" smtClean="0"/>
              <a:t>リクエストを送信</a:t>
            </a:r>
            <a:endParaRPr lang="en-US" altLang="ja-JP" dirty="0" smtClean="0"/>
          </a:p>
          <a:p>
            <a:pPr lvl="1"/>
            <a:r>
              <a:rPr lang="ja-JP" altLang="en-US" dirty="0" smtClean="0"/>
              <a:t>バッファの物理アドレスを通知し、メモリマッピング</a:t>
            </a:r>
            <a:endParaRPr lang="en-US" altLang="ja-JP" dirty="0" smtClean="0"/>
          </a:p>
          <a:p>
            <a:pPr lvl="1"/>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27</a:t>
            </a:fld>
            <a:endParaRPr kumimoji="1" lang="ja-JP" altLang="en-US" dirty="0"/>
          </a:p>
        </p:txBody>
      </p:sp>
      <p:sp>
        <p:nvSpPr>
          <p:cNvPr id="11" name="角丸四角形 10"/>
          <p:cNvSpPr/>
          <p:nvPr/>
        </p:nvSpPr>
        <p:spPr>
          <a:xfrm>
            <a:off x="911249" y="4823752"/>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12" name="Shape 163"/>
          <p:cNvSpPr/>
          <p:nvPr/>
        </p:nvSpPr>
        <p:spPr>
          <a:xfrm>
            <a:off x="3866229" y="4539106"/>
            <a:ext cx="4167529" cy="1595282"/>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13" name="テキスト ボックス 12"/>
          <p:cNvSpPr txBox="1"/>
          <p:nvPr/>
        </p:nvSpPr>
        <p:spPr>
          <a:xfrm>
            <a:off x="6367361" y="4533174"/>
            <a:ext cx="1722948" cy="369332"/>
          </a:xfrm>
          <a:prstGeom prst="rect">
            <a:avLst/>
          </a:prstGeom>
          <a:noFill/>
        </p:spPr>
        <p:txBody>
          <a:bodyPr wrap="none" rtlCol="0">
            <a:spAutoFit/>
          </a:bodyPr>
          <a:lstStyle/>
          <a:p>
            <a:r>
              <a:rPr kumimoji="1" lang="ja-JP" altLang="en-US" sz="1800" dirty="0">
                <a:solidFill>
                  <a:schemeClr val="tx1"/>
                </a:solidFill>
              </a:rPr>
              <a:t>仮想化システム</a:t>
            </a:r>
            <a:endParaRPr kumimoji="1" lang="en-US" altLang="ja-JP" sz="1800" dirty="0">
              <a:solidFill>
                <a:schemeClr val="tx1"/>
              </a:solidFill>
            </a:endParaRPr>
          </a:p>
        </p:txBody>
      </p:sp>
      <p:sp>
        <p:nvSpPr>
          <p:cNvPr id="7" name="正方形/長方形 6"/>
          <p:cNvSpPr/>
          <p:nvPr/>
        </p:nvSpPr>
        <p:spPr>
          <a:xfrm>
            <a:off x="457200" y="6319825"/>
            <a:ext cx="7576559" cy="35043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クラウドハイパーバイザ</a:t>
            </a:r>
            <a:endParaRPr kumimoji="1" lang="ja-JP" altLang="en-US" sz="1800" dirty="0"/>
          </a:p>
        </p:txBody>
      </p:sp>
      <p:cxnSp>
        <p:nvCxnSpPr>
          <p:cNvPr id="8" name="カギ線コネクタ 7"/>
          <p:cNvCxnSpPr/>
          <p:nvPr/>
        </p:nvCxnSpPr>
        <p:spPr>
          <a:xfrm rot="5400000">
            <a:off x="3354891" y="5523267"/>
            <a:ext cx="910539" cy="682576"/>
          </a:xfrm>
          <a:prstGeom prst="bentConnector3">
            <a:avLst>
              <a:gd name="adj1" fmla="val -106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角丸四角形 18"/>
          <p:cNvSpPr/>
          <p:nvPr/>
        </p:nvSpPr>
        <p:spPr>
          <a:xfrm>
            <a:off x="4151448" y="4706192"/>
            <a:ext cx="1745163" cy="1213404"/>
          </a:xfrm>
          <a:prstGeom prst="round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疑似デバイス</a:t>
            </a: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en-US" altLang="ja-JP" sz="1600" dirty="0" smtClean="0">
              <a:solidFill>
                <a:srgbClr val="000000"/>
              </a:solidFill>
            </a:endParaRPr>
          </a:p>
        </p:txBody>
      </p:sp>
      <p:sp>
        <p:nvSpPr>
          <p:cNvPr id="10" name="テキスト ボックス 9"/>
          <p:cNvSpPr txBox="1"/>
          <p:nvPr/>
        </p:nvSpPr>
        <p:spPr>
          <a:xfrm>
            <a:off x="2291208" y="4824509"/>
            <a:ext cx="1408759" cy="584776"/>
          </a:xfrm>
          <a:prstGeom prst="rect">
            <a:avLst/>
          </a:prstGeom>
          <a:noFill/>
        </p:spPr>
        <p:txBody>
          <a:bodyPr wrap="none" rtlCol="0">
            <a:spAutoFit/>
          </a:bodyPr>
          <a:lstStyle/>
          <a:p>
            <a:r>
              <a:rPr kumimoji="1" lang="ja-JP" altLang="ja-JP" sz="1600" dirty="0">
                <a:solidFill>
                  <a:schemeClr val="tx1"/>
                </a:solidFill>
              </a:rPr>
              <a:t>v</a:t>
            </a:r>
            <a:r>
              <a:rPr kumimoji="1" lang="en-US" altLang="ja-JP" sz="1600" dirty="0" err="1" smtClean="0">
                <a:solidFill>
                  <a:schemeClr val="tx1"/>
                </a:solidFill>
              </a:rPr>
              <a:t>mcall</a:t>
            </a:r>
            <a:endParaRPr kumimoji="1" lang="en-US" altLang="ja-JP" sz="1600" dirty="0" smtClean="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仮想アドレス</a:t>
            </a:r>
            <a:r>
              <a:rPr kumimoji="1" lang="en-US" altLang="ja-JP" sz="1600" dirty="0" smtClean="0">
                <a:solidFill>
                  <a:schemeClr val="tx1"/>
                </a:solidFill>
              </a:rPr>
              <a:t>)</a:t>
            </a:r>
            <a:endParaRPr kumimoji="1" lang="en-US" altLang="ja-JP" sz="1600" dirty="0">
              <a:solidFill>
                <a:schemeClr val="tx1"/>
              </a:solidFill>
            </a:endParaRPr>
          </a:p>
        </p:txBody>
      </p:sp>
      <p:sp>
        <p:nvSpPr>
          <p:cNvPr id="15" name="正方形/長方形 14"/>
          <p:cNvSpPr/>
          <p:nvPr/>
        </p:nvSpPr>
        <p:spPr>
          <a:xfrm>
            <a:off x="4377239" y="4960814"/>
            <a:ext cx="1199406" cy="758259"/>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バッファ</a:t>
            </a:r>
            <a:endParaRPr kumimoji="1" lang="ja-JP" altLang="en-US" sz="1800" dirty="0"/>
          </a:p>
        </p:txBody>
      </p:sp>
      <p:sp>
        <p:nvSpPr>
          <p:cNvPr id="22" name="メモ 21"/>
          <p:cNvSpPr/>
          <p:nvPr/>
        </p:nvSpPr>
        <p:spPr>
          <a:xfrm>
            <a:off x="6208606" y="5193945"/>
            <a:ext cx="549818" cy="725651"/>
          </a:xfrm>
          <a:prstGeom prst="foldedCorner">
            <a:avLst/>
          </a:prstGeom>
          <a:solidFill>
            <a:srgbClr val="FFFFFF"/>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2000" dirty="0"/>
          </a:p>
        </p:txBody>
      </p:sp>
      <p:sp>
        <p:nvSpPr>
          <p:cNvPr id="27" name="テキスト ボックス 26"/>
          <p:cNvSpPr txBox="1"/>
          <p:nvPr/>
        </p:nvSpPr>
        <p:spPr>
          <a:xfrm>
            <a:off x="6840593" y="5224016"/>
            <a:ext cx="954107" cy="584776"/>
          </a:xfrm>
          <a:prstGeom prst="rect">
            <a:avLst/>
          </a:prstGeom>
          <a:noFill/>
        </p:spPr>
        <p:txBody>
          <a:bodyPr wrap="none" rtlCol="0">
            <a:spAutoFit/>
          </a:bodyPr>
          <a:lstStyle/>
          <a:p>
            <a:r>
              <a:rPr kumimoji="1" lang="ja-JP" altLang="en-US" sz="1600" dirty="0" smtClean="0">
                <a:solidFill>
                  <a:schemeClr val="tx1"/>
                </a:solidFill>
              </a:rPr>
              <a:t>ページ</a:t>
            </a:r>
            <a:endParaRPr kumimoji="1" lang="en-US" altLang="ja-JP" sz="1600" dirty="0" smtClean="0">
              <a:solidFill>
                <a:schemeClr val="tx1"/>
              </a:solidFill>
            </a:endParaRPr>
          </a:p>
          <a:p>
            <a:r>
              <a:rPr kumimoji="1" lang="ja-JP" altLang="en-US" sz="1600" dirty="0" smtClean="0">
                <a:solidFill>
                  <a:schemeClr val="tx1"/>
                </a:solidFill>
              </a:rPr>
              <a:t>テーブル</a:t>
            </a:r>
            <a:endParaRPr kumimoji="1" lang="en-US" altLang="ja-JP" sz="1600" dirty="0" smtClean="0">
              <a:solidFill>
                <a:schemeClr val="tx1"/>
              </a:solidFill>
            </a:endParaRPr>
          </a:p>
        </p:txBody>
      </p:sp>
      <p:cxnSp>
        <p:nvCxnSpPr>
          <p:cNvPr id="29" name="直線矢印コネクタ 28"/>
          <p:cNvCxnSpPr/>
          <p:nvPr/>
        </p:nvCxnSpPr>
        <p:spPr>
          <a:xfrm flipV="1">
            <a:off x="1531779" y="5369550"/>
            <a:ext cx="0" cy="94524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102057" y="5549612"/>
            <a:ext cx="1429722" cy="584776"/>
          </a:xfrm>
          <a:prstGeom prst="rect">
            <a:avLst/>
          </a:prstGeom>
          <a:noFill/>
        </p:spPr>
        <p:txBody>
          <a:bodyPr wrap="square" rtlCol="0">
            <a:spAutoFit/>
          </a:bodyPr>
          <a:lstStyle/>
          <a:p>
            <a:r>
              <a:rPr kumimoji="1" lang="en-US" altLang="en-US" sz="1600" dirty="0" smtClean="0">
                <a:solidFill>
                  <a:schemeClr val="tx1"/>
                </a:solidFill>
              </a:rPr>
              <a:t>I/O</a:t>
            </a:r>
            <a:r>
              <a:rPr kumimoji="1" lang="ja-JP" altLang="en-US" sz="1600" dirty="0" smtClean="0">
                <a:solidFill>
                  <a:schemeClr val="tx1"/>
                </a:solidFill>
              </a:rPr>
              <a:t>リクエスト</a:t>
            </a:r>
            <a:endParaRPr kumimoji="1" lang="en-US" altLang="ja-JP" sz="1600" dirty="0" smtClean="0">
              <a:solidFill>
                <a:schemeClr val="tx1"/>
              </a:solidFill>
            </a:endParaRPr>
          </a:p>
          <a:p>
            <a:r>
              <a:rPr kumimoji="1" lang="en-US" altLang="ja-JP" sz="1600" dirty="0" smtClean="0">
                <a:solidFill>
                  <a:schemeClr val="tx1"/>
                </a:solidFill>
              </a:rPr>
              <a:t>(</a:t>
            </a:r>
            <a:r>
              <a:rPr kumimoji="1" lang="ja-JP" altLang="en-US" sz="1600" dirty="0" smtClean="0">
                <a:solidFill>
                  <a:schemeClr val="tx1"/>
                </a:solidFill>
              </a:rPr>
              <a:t>物理アドレス</a:t>
            </a:r>
            <a:r>
              <a:rPr kumimoji="1" lang="en-US" altLang="ja-JP" sz="1600" dirty="0" smtClean="0">
                <a:solidFill>
                  <a:schemeClr val="tx1"/>
                </a:solidFill>
              </a:rPr>
              <a:t>)</a:t>
            </a:r>
          </a:p>
        </p:txBody>
      </p:sp>
    </p:spTree>
    <p:extLst>
      <p:ext uri="{BB962C8B-B14F-4D97-AF65-F5344CB8AC3E}">
        <p14:creationId xmlns:p14="http://schemas.microsoft.com/office/powerpoint/2010/main" val="18198631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質疑応答</a:t>
            </a:r>
          </a:p>
        </p:txBody>
      </p:sp>
      <p:sp>
        <p:nvSpPr>
          <p:cNvPr id="3" name="テキスト プレースホルダー 2"/>
          <p:cNvSpPr>
            <a:spLocks noGrp="1"/>
          </p:cNvSpPr>
          <p:nvPr>
            <p:ph type="body" idx="1"/>
          </p:nvPr>
        </p:nvSpPr>
        <p:spPr/>
        <p:txBody>
          <a:bodyPr/>
          <a:lstStyle/>
          <a:p>
            <a:r>
              <a:rPr kumimoji="1" lang="ja-JP" altLang="en-US" dirty="0"/>
              <a:t>なんで</a:t>
            </a:r>
            <a:r>
              <a:rPr kumimoji="1" lang="en-US" altLang="ja-JP" dirty="0"/>
              <a:t>KVM</a:t>
            </a:r>
            <a:r>
              <a:rPr lang="ja-JP" altLang="en-US" dirty="0"/>
              <a:t>にも対応させたの？</a:t>
            </a:r>
            <a:endParaRPr lang="en-US" altLang="ja-JP" dirty="0"/>
          </a:p>
          <a:p>
            <a:pPr lvl="1"/>
            <a:r>
              <a:rPr kumimoji="1" lang="ja-JP" altLang="en-US" dirty="0"/>
              <a:t>従来は</a:t>
            </a:r>
            <a:r>
              <a:rPr lang="ja-JP" altLang="en-US" dirty="0"/>
              <a:t>ハイパーバイザを変更することで安全性を担保していた。</a:t>
            </a:r>
            <a:endParaRPr lang="en-US" altLang="ja-JP" dirty="0"/>
          </a:p>
          <a:p>
            <a:pPr lvl="2"/>
            <a:r>
              <a:rPr kumimoji="1" lang="ja-JP" altLang="en-US" dirty="0"/>
              <a:t>ハイパーバイザ依存になってしまっていた。</a:t>
            </a:r>
            <a:endParaRPr kumimoji="1" lang="en-US" altLang="ja-JP" dirty="0"/>
          </a:p>
          <a:p>
            <a:pPr lvl="1"/>
            <a:r>
              <a:rPr lang="ja-JP" altLang="en-US" dirty="0"/>
              <a:t>上記がゲストハイパーバイザのこと</a:t>
            </a:r>
            <a:endParaRPr lang="en-US" altLang="ja-JP" dirty="0"/>
          </a:p>
          <a:p>
            <a:pPr lvl="1"/>
            <a:r>
              <a:rPr kumimoji="1" lang="ja-JP" altLang="en-US" dirty="0"/>
              <a:t>ホストハイパーバイザを変更するので（ハイパーバイザの下のレイヤ）仮想化システムに依存しないよね。</a:t>
            </a:r>
            <a:endParaRPr kumimoji="1" lang="en-US" altLang="ja-JP" dirty="0"/>
          </a:p>
          <a:p>
            <a:endParaRPr kumimoji="1" lang="en-US" altLang="ja-JP"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28</a:t>
            </a:fld>
            <a:endParaRPr kumimoji="1" lang="ja-JP" altLang="en-US" dirty="0"/>
          </a:p>
        </p:txBody>
      </p:sp>
    </p:spTree>
    <p:extLst>
      <p:ext uri="{BB962C8B-B14F-4D97-AF65-F5344CB8AC3E}">
        <p14:creationId xmlns:p14="http://schemas.microsoft.com/office/powerpoint/2010/main" val="18068266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シャドウデバイス</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ユーザ</a:t>
            </a:r>
            <a:r>
              <a:rPr lang="en-US" altLang="ja-JP" dirty="0" smtClean="0"/>
              <a:t>VM</a:t>
            </a:r>
            <a:r>
              <a:rPr lang="ja-JP" altLang="en-US" dirty="0" smtClean="0"/>
              <a:t>ごとに作成されるプロキシ</a:t>
            </a:r>
            <a:r>
              <a:rPr lang="en-US" altLang="ja-JP" dirty="0" smtClean="0"/>
              <a:t>VM</a:t>
            </a:r>
            <a:r>
              <a:rPr lang="ja-JP" altLang="en-US" dirty="0" smtClean="0"/>
              <a:t>用の仮想デバイスを利用</a:t>
            </a:r>
            <a:endParaRPr lang="en-US" altLang="ja-JP" dirty="0" smtClean="0"/>
          </a:p>
          <a:p>
            <a:pPr lvl="1"/>
            <a:r>
              <a:rPr kumimoji="1" lang="ja-JP" altLang="en-US" dirty="0" smtClean="0"/>
              <a:t>プロキシ</a:t>
            </a:r>
            <a:r>
              <a:rPr kumimoji="1" lang="en-US" altLang="ja-JP" dirty="0" smtClean="0"/>
              <a:t>VM</a:t>
            </a:r>
            <a:r>
              <a:rPr lang="ja-JP" altLang="en-US" dirty="0" smtClean="0"/>
              <a:t>には最小限のリソースのみを割り当て</a:t>
            </a:r>
            <a:endParaRPr lang="en-US" altLang="ja-JP" dirty="0" smtClean="0"/>
          </a:p>
          <a:p>
            <a:r>
              <a:rPr lang="ja-JP" altLang="en-US" dirty="0" smtClean="0"/>
              <a:t>ユーザはプロキシ</a:t>
            </a:r>
            <a:r>
              <a:rPr lang="en-US" altLang="ja-JP" dirty="0" smtClean="0"/>
              <a:t>VM</a:t>
            </a:r>
            <a:r>
              <a:rPr lang="ja-JP" altLang="en-US" dirty="0" smtClean="0"/>
              <a:t>を指定してアクセスすることでユーザ</a:t>
            </a:r>
            <a:r>
              <a:rPr lang="en-US" altLang="ja-JP" dirty="0" smtClean="0"/>
              <a:t>VM</a:t>
            </a:r>
            <a:r>
              <a:rPr lang="ja-JP" altLang="en-US" dirty="0" smtClean="0"/>
              <a:t>の帯域外リモート管理が可能</a:t>
            </a:r>
            <a:endParaRPr lang="en-US" altLang="ja-JP" dirty="0" smtClean="0"/>
          </a:p>
          <a:p>
            <a:pPr lvl="1"/>
            <a:r>
              <a:rPr kumimoji="1" lang="ja-JP" altLang="en-US" dirty="0" smtClean="0"/>
              <a:t>拡張ページテーブル（</a:t>
            </a:r>
            <a:r>
              <a:rPr kumimoji="1" lang="en-US" altLang="ja-JP" dirty="0" smtClean="0"/>
              <a:t>EPT</a:t>
            </a:r>
            <a:r>
              <a:rPr kumimoji="1" lang="ja-JP" altLang="en-US" dirty="0" smtClean="0"/>
              <a:t>）を用いて対応づけ</a:t>
            </a:r>
            <a:endParaRPr kumimoji="1" lang="en-US" altLang="ja-JP" dirty="0" smtClean="0"/>
          </a:p>
        </p:txBody>
      </p:sp>
      <p:sp>
        <p:nvSpPr>
          <p:cNvPr id="4" name="スライド番号プレースホルダー 3"/>
          <p:cNvSpPr>
            <a:spLocks noGrp="1"/>
          </p:cNvSpPr>
          <p:nvPr>
            <p:ph type="sldNum" sz="quarter" idx="12"/>
          </p:nvPr>
        </p:nvSpPr>
        <p:spPr>
          <a:xfrm>
            <a:off x="8484521" y="6381169"/>
            <a:ext cx="1214512" cy="395552"/>
          </a:xfrm>
        </p:spPr>
        <p:txBody>
          <a:bodyPr/>
          <a:lstStyle/>
          <a:p>
            <a:fld id="{2A54A162-4402-AF4A-9948-CA1DEF6EFCA5}" type="slidenum">
              <a:rPr kumimoji="1" lang="ja-JP" altLang="en-US" smtClean="0"/>
              <a:pPr/>
              <a:t>29</a:t>
            </a:fld>
            <a:endParaRPr kumimoji="1" lang="ja-JP" altLang="en-US" dirty="0"/>
          </a:p>
        </p:txBody>
      </p:sp>
      <p:grpSp>
        <p:nvGrpSpPr>
          <p:cNvPr id="20" name="図形グループ 19"/>
          <p:cNvGrpSpPr/>
          <p:nvPr/>
        </p:nvGrpSpPr>
        <p:grpSpPr>
          <a:xfrm>
            <a:off x="2265455" y="4780309"/>
            <a:ext cx="6219066" cy="1247425"/>
            <a:chOff x="1049641" y="4774234"/>
            <a:chExt cx="6219066" cy="1247425"/>
          </a:xfrm>
        </p:grpSpPr>
        <p:sp>
          <p:nvSpPr>
            <p:cNvPr id="5" name="角丸四角形 4"/>
            <p:cNvSpPr/>
            <p:nvPr/>
          </p:nvSpPr>
          <p:spPr>
            <a:xfrm>
              <a:off x="1049641" y="5404022"/>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7" name="Shape 164"/>
            <p:cNvSpPr/>
            <p:nvPr/>
          </p:nvSpPr>
          <p:spPr>
            <a:xfrm>
              <a:off x="2469732" y="4774234"/>
              <a:ext cx="1657896" cy="1200663"/>
            </a:xfrm>
            <a:prstGeom prst="rect">
              <a:avLst/>
            </a:prstGeom>
            <a:solidFill>
              <a:schemeClr val="accent3">
                <a:lumMod val="60000"/>
                <a:lumOff val="40000"/>
              </a:schemeClr>
            </a:solidFill>
            <a:ln w="25400">
              <a:solidFill>
                <a:schemeClr val="accent3">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800" dirty="0" smtClean="0"/>
                <a:t>プロキシ</a:t>
              </a:r>
              <a:endParaRPr lang="en-US" altLang="ja-JP" sz="1800" dirty="0" smtClean="0"/>
            </a:p>
            <a:p>
              <a:r>
                <a:rPr lang="en-US" altLang="ja-JP" sz="1800" dirty="0" smtClean="0"/>
                <a:t>VM</a:t>
              </a:r>
            </a:p>
          </p:txBody>
        </p:sp>
        <p:sp>
          <p:nvSpPr>
            <p:cNvPr id="8" name="Shape 164"/>
            <p:cNvSpPr/>
            <p:nvPr/>
          </p:nvSpPr>
          <p:spPr>
            <a:xfrm>
              <a:off x="4853365" y="4774234"/>
              <a:ext cx="2415342" cy="1247425"/>
            </a:xfrm>
            <a:prstGeom prst="rect">
              <a:avLst/>
            </a:prstGeom>
            <a:solidFill>
              <a:schemeClr val="accent5">
                <a:lumMod val="40000"/>
                <a:lumOff val="60000"/>
              </a:schemeClr>
            </a:solidFill>
            <a:ln w="25400">
              <a:solidFill>
                <a:schemeClr val="accent5">
                  <a:lumMod val="20000"/>
                  <a:lumOff val="8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endParaRPr lang="en-US" altLang="ja-JP" sz="1800" dirty="0"/>
            </a:p>
            <a:p>
              <a:endParaRPr lang="en-US" altLang="ja-JP" sz="1800" dirty="0" smtClean="0"/>
            </a:p>
            <a:p>
              <a:endParaRPr lang="en-US" altLang="ja-JP" sz="1800" dirty="0" smtClean="0"/>
            </a:p>
            <a:p>
              <a:endParaRPr lang="en-US" sz="1800" dirty="0"/>
            </a:p>
            <a:p>
              <a:endParaRPr sz="1800" dirty="0"/>
            </a:p>
          </p:txBody>
        </p:sp>
        <p:sp>
          <p:nvSpPr>
            <p:cNvPr id="6" name="Shape 164"/>
            <p:cNvSpPr/>
            <p:nvPr/>
          </p:nvSpPr>
          <p:spPr>
            <a:xfrm>
              <a:off x="6114836" y="5189350"/>
              <a:ext cx="1017795" cy="729546"/>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r>
                <a:rPr lang="ja-JP" altLang="en-US" sz="1600" dirty="0" smtClean="0"/>
                <a:t>ユーザ</a:t>
              </a:r>
              <a:endParaRPr lang="en-US" altLang="ja-JP" sz="1600" dirty="0" smtClean="0"/>
            </a:p>
            <a:p>
              <a:r>
                <a:rPr lang="en-US" altLang="ja-JP" sz="1600" dirty="0" smtClean="0"/>
                <a:t>VM</a:t>
              </a:r>
            </a:p>
            <a:p>
              <a:endParaRPr lang="en-US" sz="1800" dirty="0"/>
            </a:p>
            <a:p>
              <a:endParaRPr sz="1800" dirty="0"/>
            </a:p>
          </p:txBody>
        </p:sp>
        <p:cxnSp>
          <p:nvCxnSpPr>
            <p:cNvPr id="12" name="カギ線コネクタ 11"/>
            <p:cNvCxnSpPr>
              <a:stCxn id="7" idx="0"/>
              <a:endCxn id="6" idx="0"/>
            </p:cNvCxnSpPr>
            <p:nvPr/>
          </p:nvCxnSpPr>
          <p:spPr>
            <a:xfrm rot="16200000" flipH="1">
              <a:off x="4753649" y="3319265"/>
              <a:ext cx="415116" cy="3325054"/>
            </a:xfrm>
            <a:prstGeom prst="bentConnector3">
              <a:avLst>
                <a:gd name="adj1" fmla="val -55069"/>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4853365" y="4803781"/>
              <a:ext cx="1428794" cy="30171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t>クラウド</a:t>
              </a:r>
              <a:r>
                <a:rPr kumimoji="1" lang="en-US" altLang="ja-JP" sz="1600" dirty="0" smtClean="0"/>
                <a:t>VM</a:t>
              </a:r>
              <a:endParaRPr kumimoji="1" lang="ja-JP" altLang="en-US" sz="1600" dirty="0"/>
            </a:p>
          </p:txBody>
        </p:sp>
        <p:cxnSp>
          <p:nvCxnSpPr>
            <p:cNvPr id="16" name="カギ線コネクタ 15"/>
            <p:cNvCxnSpPr>
              <a:stCxn id="5" idx="2"/>
              <a:endCxn id="6" idx="2"/>
            </p:cNvCxnSpPr>
            <p:nvPr/>
          </p:nvCxnSpPr>
          <p:spPr>
            <a:xfrm rot="5400000" flipH="1" flipV="1">
              <a:off x="4118951" y="3470115"/>
              <a:ext cx="56001" cy="4953563"/>
            </a:xfrm>
            <a:prstGeom prst="bentConnector3">
              <a:avLst>
                <a:gd name="adj1" fmla="val -40820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19" name="図 18"/>
          <p:cNvPicPr>
            <a:picLocks noChangeAspect="1"/>
          </p:cNvPicPr>
          <p:nvPr/>
        </p:nvPicPr>
        <p:blipFill>
          <a:blip r:embed="rId3"/>
          <a:stretch>
            <a:fillRect/>
          </a:stretch>
        </p:blipFill>
        <p:spPr>
          <a:xfrm flipH="1">
            <a:off x="146954" y="4689495"/>
            <a:ext cx="1300514" cy="1673670"/>
          </a:xfrm>
          <a:prstGeom prst="rect">
            <a:avLst/>
          </a:prstGeom>
        </p:spPr>
      </p:pic>
      <p:sp>
        <p:nvSpPr>
          <p:cNvPr id="21" name="Shape 160"/>
          <p:cNvSpPr/>
          <p:nvPr/>
        </p:nvSpPr>
        <p:spPr>
          <a:xfrm>
            <a:off x="146954" y="6179076"/>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dirty="0"/>
              <a:t>ユーザ</a:t>
            </a:r>
            <a:endParaRPr lang="en-US" altLang="ja-JP" dirty="0"/>
          </a:p>
        </p:txBody>
      </p:sp>
      <p:cxnSp>
        <p:nvCxnSpPr>
          <p:cNvPr id="23" name="直線矢印コネクタ 22"/>
          <p:cNvCxnSpPr>
            <a:stCxn id="5" idx="1"/>
          </p:cNvCxnSpPr>
          <p:nvPr/>
        </p:nvCxnSpPr>
        <p:spPr>
          <a:xfrm flipH="1">
            <a:off x="1447468" y="5695535"/>
            <a:ext cx="817987"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2265455" y="6363165"/>
            <a:ext cx="6219066" cy="41355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クラウドハイパーバイザ</a:t>
            </a:r>
            <a:endParaRPr kumimoji="1" lang="ja-JP" altLang="en-US" sz="1800" dirty="0"/>
          </a:p>
        </p:txBody>
      </p:sp>
    </p:spTree>
    <p:extLst>
      <p:ext uri="{BB962C8B-B14F-4D97-AF65-F5344CB8AC3E}">
        <p14:creationId xmlns:p14="http://schemas.microsoft.com/office/powerpoint/2010/main" val="30136866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雲 49"/>
          <p:cNvSpPr/>
          <p:nvPr/>
        </p:nvSpPr>
        <p:spPr>
          <a:xfrm>
            <a:off x="2788396" y="5250673"/>
            <a:ext cx="5789926" cy="1642339"/>
          </a:xfrm>
          <a:prstGeom prst="cloud">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chemeClr val="accent1"/>
              </a:solidFill>
            </a:endParaRPr>
          </a:p>
        </p:txBody>
      </p:sp>
      <p:sp>
        <p:nvSpPr>
          <p:cNvPr id="158" name="Shape 158"/>
          <p:cNvSpPr>
            <a:spLocks noGrp="1"/>
          </p:cNvSpPr>
          <p:nvPr>
            <p:ph type="title"/>
          </p:nvPr>
        </p:nvSpPr>
        <p:spPr/>
        <p:txBody>
          <a:bodyPr/>
          <a:lstStyle/>
          <a:p>
            <a:r>
              <a:rPr lang="ja-JP" altLang="en-US" dirty="0"/>
              <a:t>帯域外リモート管理での情報漏洩</a:t>
            </a:r>
          </a:p>
        </p:txBody>
      </p:sp>
      <p:sp>
        <p:nvSpPr>
          <p:cNvPr id="159" name="Shape 159"/>
          <p:cNvSpPr>
            <a:spLocks noGrp="1"/>
          </p:cNvSpPr>
          <p:nvPr>
            <p:ph type="body" idx="1"/>
          </p:nvPr>
        </p:nvSpPr>
        <p:spPr>
          <a:xfrm>
            <a:off x="457200" y="1465894"/>
            <a:ext cx="8121122" cy="4659317"/>
          </a:xfrm>
        </p:spPr>
        <p:txBody>
          <a:bodyPr>
            <a:normAutofit/>
          </a:bodyPr>
          <a:lstStyle/>
          <a:p>
            <a:pPr rtl="0" eaLnBrk="1" latinLnBrk="0" hangingPunct="1"/>
            <a:r>
              <a:rPr lang="ja-JP" altLang="en-US" dirty="0"/>
              <a:t>仮想化システム</a:t>
            </a:r>
            <a:r>
              <a:rPr kumimoji="1" lang="ja-JP" altLang="en-US" sz="2800" b="0" kern="1200" dirty="0">
                <a:solidFill>
                  <a:schemeClr val="tx1"/>
                </a:solidFill>
                <a:effectLst/>
                <a:latin typeface="+mn-ea"/>
                <a:ea typeface="+mn-ea"/>
                <a:cs typeface="+mn-cs"/>
              </a:rPr>
              <a:t>の管理者は信頼できるとは限らない</a:t>
            </a:r>
            <a:endParaRPr lang="ja-JP" altLang="en-US" sz="2800" dirty="0">
              <a:effectLst/>
            </a:endParaRPr>
          </a:p>
          <a:p>
            <a:pPr lvl="1"/>
            <a:r>
              <a:rPr kumimoji="1" lang="ja-JP" altLang="en-US" sz="2400" b="0" kern="1200" dirty="0">
                <a:solidFill>
                  <a:schemeClr val="tx1"/>
                </a:solidFill>
                <a:effectLst/>
                <a:latin typeface="+mn-ea"/>
                <a:ea typeface="+mn-ea"/>
                <a:cs typeface="+mn-cs"/>
              </a:rPr>
              <a:t>サイバー犯罪の</a:t>
            </a:r>
            <a:r>
              <a:rPr kumimoji="1" lang="en-US" altLang="ja-JP" sz="2400" b="0" kern="1200" dirty="0">
                <a:solidFill>
                  <a:schemeClr val="tx1"/>
                </a:solidFill>
                <a:effectLst/>
                <a:latin typeface="+mn-ea"/>
                <a:ea typeface="+mn-ea"/>
                <a:cs typeface="+mn-cs"/>
              </a:rPr>
              <a:t>28</a:t>
            </a:r>
            <a:r>
              <a:rPr kumimoji="1" lang="ja-JP" altLang="en-US" sz="2400" b="0" kern="1200" dirty="0">
                <a:solidFill>
                  <a:schemeClr val="tx1"/>
                </a:solidFill>
                <a:effectLst/>
                <a:latin typeface="+mn-ea"/>
                <a:ea typeface="+mn-ea"/>
                <a:cs typeface="+mn-cs"/>
              </a:rPr>
              <a:t>％は内部犯行 </a:t>
            </a:r>
            <a:r>
              <a:rPr kumimoji="1" lang="en-US" altLang="ja-JP" sz="2200" b="0" kern="1200" dirty="0">
                <a:solidFill>
                  <a:schemeClr val="tx1"/>
                </a:solidFill>
                <a:effectLst/>
              </a:rPr>
              <a:t>[PwC '14]</a:t>
            </a:r>
            <a:endParaRPr lang="ja-JP" altLang="en-US" sz="2200" dirty="0">
              <a:effectLst/>
            </a:endParaRPr>
          </a:p>
          <a:p>
            <a:pPr lvl="1"/>
            <a:r>
              <a:rPr kumimoji="1" lang="ja-JP" altLang="en-US" sz="2400" b="0" kern="1200" dirty="0">
                <a:solidFill>
                  <a:schemeClr val="tx1"/>
                </a:solidFill>
                <a:effectLst/>
                <a:latin typeface="+mn-ea"/>
                <a:ea typeface="+mn-ea"/>
                <a:cs typeface="+mn-cs"/>
              </a:rPr>
              <a:t>管理者の</a:t>
            </a:r>
            <a:r>
              <a:rPr kumimoji="1" lang="en-US" altLang="ja-JP" sz="2400" b="0" kern="1200" dirty="0">
                <a:solidFill>
                  <a:schemeClr val="tx1"/>
                </a:solidFill>
                <a:effectLst/>
                <a:latin typeface="+mn-ea"/>
                <a:ea typeface="+mn-ea"/>
                <a:cs typeface="+mn-cs"/>
              </a:rPr>
              <a:t>35</a:t>
            </a:r>
            <a:r>
              <a:rPr lang="ja-JP" altLang="en-US" dirty="0"/>
              <a:t>％</a:t>
            </a:r>
            <a:r>
              <a:rPr kumimoji="1" lang="ja-JP" altLang="en-US" sz="2400" b="0" kern="1200" dirty="0">
                <a:solidFill>
                  <a:schemeClr val="tx1"/>
                </a:solidFill>
                <a:effectLst/>
                <a:latin typeface="+mn-ea"/>
                <a:ea typeface="+mn-ea"/>
                <a:cs typeface="+mn-cs"/>
              </a:rPr>
              <a:t>が機密情報に無断でアクセス </a:t>
            </a:r>
            <a:r>
              <a:rPr kumimoji="1" lang="en-US" altLang="ja-JP" sz="2200" b="0" kern="1200" dirty="0">
                <a:solidFill>
                  <a:schemeClr val="tx1"/>
                </a:solidFill>
                <a:effectLst/>
              </a:rPr>
              <a:t>[</a:t>
            </a:r>
            <a:r>
              <a:rPr kumimoji="1" lang="en-US" altLang="ja-JP" sz="2200" b="0" kern="1200" dirty="0" err="1">
                <a:solidFill>
                  <a:schemeClr val="tx1"/>
                </a:solidFill>
                <a:effectLst/>
              </a:rPr>
              <a:t>CyberArk</a:t>
            </a:r>
            <a:r>
              <a:rPr kumimoji="1" lang="en-US" altLang="ja-JP" sz="2200" b="0" kern="1200" dirty="0">
                <a:solidFill>
                  <a:schemeClr val="tx1"/>
                </a:solidFill>
                <a:effectLst/>
              </a:rPr>
              <a:t> '09]</a:t>
            </a:r>
            <a:endParaRPr lang="ja-JP" altLang="en-US" sz="2200" dirty="0">
              <a:effectLst/>
            </a:endParaRPr>
          </a:p>
          <a:p>
            <a:pPr rtl="0" eaLnBrk="1" latinLnBrk="0" hangingPunct="1"/>
            <a:r>
              <a:rPr kumimoji="1" lang="ja-JP" altLang="en-US" sz="2800" b="0" kern="1200" dirty="0">
                <a:solidFill>
                  <a:schemeClr val="tx1"/>
                </a:solidFill>
                <a:effectLst/>
                <a:latin typeface="+mn-ea"/>
                <a:ea typeface="+mn-ea"/>
                <a:cs typeface="+mn-cs"/>
              </a:rPr>
              <a:t>仮想デバイスから入出力を盗聴される</a:t>
            </a:r>
            <a:r>
              <a:rPr lang="ja-JP" altLang="en-US" dirty="0"/>
              <a:t>恐れ</a:t>
            </a:r>
            <a:endParaRPr lang="ja-JP" altLang="en-US" dirty="0">
              <a:effectLst/>
            </a:endParaRPr>
          </a:p>
          <a:p>
            <a:pPr lvl="1"/>
            <a:r>
              <a:rPr kumimoji="1" lang="ja-JP" altLang="en-US" sz="2400" b="0" kern="1200" dirty="0">
                <a:solidFill>
                  <a:schemeClr val="tx1"/>
                </a:solidFill>
                <a:effectLst/>
                <a:latin typeface="+mn-ea"/>
                <a:ea typeface="+mn-ea"/>
                <a:cs typeface="+mn-cs"/>
              </a:rPr>
              <a:t>仮想デバイスは</a:t>
            </a:r>
            <a:r>
              <a:rPr lang="ja-JP" altLang="en-US" dirty="0"/>
              <a:t>仮想化システム</a:t>
            </a:r>
            <a:r>
              <a:rPr kumimoji="1" lang="ja-JP" altLang="en-US" sz="2400" b="0" kern="1200" dirty="0">
                <a:solidFill>
                  <a:schemeClr val="tx1"/>
                </a:solidFill>
                <a:effectLst/>
                <a:latin typeface="+mn-ea"/>
                <a:ea typeface="+mn-ea"/>
                <a:cs typeface="+mn-cs"/>
              </a:rPr>
              <a:t>の管理者が管理</a:t>
            </a:r>
            <a:endParaRPr lang="ja-JP" altLang="en-US" dirty="0">
              <a:effectLst/>
            </a:endParaRPr>
          </a:p>
          <a:p>
            <a:pPr lvl="1"/>
            <a:r>
              <a:rPr kumimoji="1" lang="ja-JP" altLang="en-US" sz="2400" b="0" kern="1200" dirty="0">
                <a:solidFill>
                  <a:schemeClr val="tx1"/>
                </a:solidFill>
                <a:effectLst/>
                <a:latin typeface="+mn-ea"/>
                <a:ea typeface="+mn-ea"/>
                <a:cs typeface="+mn-cs"/>
              </a:rPr>
              <a:t>容易にログインパスワードなどの機密情報を盗まれる</a:t>
            </a:r>
          </a:p>
        </p:txBody>
      </p:sp>
      <p:sp>
        <p:nvSpPr>
          <p:cNvPr id="3" name="スライド番号プレースホルダー 2"/>
          <p:cNvSpPr>
            <a:spLocks noGrp="1"/>
          </p:cNvSpPr>
          <p:nvPr>
            <p:ph type="sldNum" sz="quarter" idx="12"/>
          </p:nvPr>
        </p:nvSpPr>
        <p:spPr/>
        <p:txBody>
          <a:bodyPr/>
          <a:lstStyle/>
          <a:p>
            <a:fld id="{86CB4B4D-7CA3-9044-876B-883B54F8677D}" type="slidenum">
              <a:rPr lang="uk-UA" smtClean="0"/>
              <a:pPr/>
              <a:t>3</a:t>
            </a:fld>
            <a:endParaRPr lang="uk-UA" dirty="0"/>
          </a:p>
        </p:txBody>
      </p:sp>
      <p:sp>
        <p:nvSpPr>
          <p:cNvPr id="41" name="正方形/長方形 40"/>
          <p:cNvSpPr/>
          <p:nvPr/>
        </p:nvSpPr>
        <p:spPr>
          <a:xfrm>
            <a:off x="1721025" y="5138569"/>
            <a:ext cx="1636711" cy="5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a:solidFill>
                  <a:srgbClr val="000000"/>
                </a:solidFill>
              </a:rPr>
              <a:t>機密情報</a:t>
            </a:r>
          </a:p>
        </p:txBody>
      </p:sp>
      <p:pic>
        <p:nvPicPr>
          <p:cNvPr id="23" name="図 22"/>
          <p:cNvPicPr>
            <a:picLocks noChangeAspect="1"/>
          </p:cNvPicPr>
          <p:nvPr/>
        </p:nvPicPr>
        <p:blipFill>
          <a:blip r:embed="rId3"/>
          <a:stretch>
            <a:fillRect/>
          </a:stretch>
        </p:blipFill>
        <p:spPr>
          <a:xfrm flipH="1">
            <a:off x="457200" y="4658264"/>
            <a:ext cx="1412579" cy="1817890"/>
          </a:xfrm>
          <a:prstGeom prst="rect">
            <a:avLst/>
          </a:prstGeom>
        </p:spPr>
      </p:pic>
      <p:sp>
        <p:nvSpPr>
          <p:cNvPr id="47" name="Shape 160"/>
          <p:cNvSpPr/>
          <p:nvPr/>
        </p:nvSpPr>
        <p:spPr>
          <a:xfrm>
            <a:off x="420511" y="6212819"/>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dirty="0"/>
              <a:t>ユーザ</a:t>
            </a:r>
            <a:endParaRPr lang="en-US" altLang="ja-JP" dirty="0"/>
          </a:p>
        </p:txBody>
      </p:sp>
      <p:grpSp>
        <p:nvGrpSpPr>
          <p:cNvPr id="8" name="図形グループ 7"/>
          <p:cNvGrpSpPr/>
          <p:nvPr/>
        </p:nvGrpSpPr>
        <p:grpSpPr>
          <a:xfrm>
            <a:off x="3070087" y="4559936"/>
            <a:ext cx="4835525" cy="1996119"/>
            <a:chOff x="3070087" y="4559936"/>
            <a:chExt cx="4835525" cy="1996119"/>
          </a:xfrm>
        </p:grpSpPr>
        <p:sp>
          <p:nvSpPr>
            <p:cNvPr id="24" name="Shape 163"/>
            <p:cNvSpPr/>
            <p:nvPr/>
          </p:nvSpPr>
          <p:spPr>
            <a:xfrm>
              <a:off x="3070087" y="4714065"/>
              <a:ext cx="4835525" cy="1841990"/>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5" name="Shape 164"/>
            <p:cNvSpPr/>
            <p:nvPr/>
          </p:nvSpPr>
          <p:spPr>
            <a:xfrm>
              <a:off x="6273617" y="5254648"/>
              <a:ext cx="1409647" cy="1034438"/>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a:t>VM</a:t>
              </a:r>
              <a:endParaRPr sz="1800" dirty="0"/>
            </a:p>
          </p:txBody>
        </p:sp>
        <p:sp>
          <p:nvSpPr>
            <p:cNvPr id="26" name="正方形/長方形 25"/>
            <p:cNvSpPr/>
            <p:nvPr/>
          </p:nvSpPr>
          <p:spPr>
            <a:xfrm>
              <a:off x="5988706" y="4735090"/>
              <a:ext cx="1916906"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27" name="正方形/長方形 26"/>
            <p:cNvSpPr/>
            <p:nvPr/>
          </p:nvSpPr>
          <p:spPr>
            <a:xfrm>
              <a:off x="3625326" y="4559936"/>
              <a:ext cx="1802309" cy="6947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chemeClr val="tx1"/>
                  </a:solidFill>
                </a:rPr>
                <a:t>仮想デバイス</a:t>
              </a:r>
            </a:p>
          </p:txBody>
        </p:sp>
        <p:pic>
          <p:nvPicPr>
            <p:cNvPr id="30" name="図 29"/>
            <p:cNvPicPr>
              <a:picLocks noChangeAspect="1"/>
            </p:cNvPicPr>
            <p:nvPr/>
          </p:nvPicPr>
          <p:blipFill>
            <a:blip r:embed="rId4"/>
            <a:stretch>
              <a:fillRect/>
            </a:stretch>
          </p:blipFill>
          <p:spPr>
            <a:xfrm>
              <a:off x="3357736" y="5138569"/>
              <a:ext cx="929777" cy="731836"/>
            </a:xfrm>
            <a:prstGeom prst="rect">
              <a:avLst/>
            </a:prstGeom>
          </p:spPr>
        </p:pic>
        <p:pic>
          <p:nvPicPr>
            <p:cNvPr id="33" name="図 32"/>
            <p:cNvPicPr>
              <a:picLocks noChangeAspect="1"/>
            </p:cNvPicPr>
            <p:nvPr/>
          </p:nvPicPr>
          <p:blipFill>
            <a:blip r:embed="rId5"/>
            <a:stretch>
              <a:fillRect/>
            </a:stretch>
          </p:blipFill>
          <p:spPr>
            <a:xfrm>
              <a:off x="4274432" y="5357926"/>
              <a:ext cx="1346984" cy="520904"/>
            </a:xfrm>
            <a:prstGeom prst="rect">
              <a:avLst/>
            </a:prstGeom>
          </p:spPr>
        </p:pic>
        <p:cxnSp>
          <p:nvCxnSpPr>
            <p:cNvPr id="43" name="直線矢印コネクタ 42"/>
            <p:cNvCxnSpPr/>
            <p:nvPr/>
          </p:nvCxnSpPr>
          <p:spPr>
            <a:xfrm flipV="1">
              <a:off x="5633978" y="5659691"/>
              <a:ext cx="639639" cy="621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 name="曲折矢印 3"/>
            <p:cNvSpPr/>
            <p:nvPr/>
          </p:nvSpPr>
          <p:spPr>
            <a:xfrm flipV="1">
              <a:off x="4274432" y="5878830"/>
              <a:ext cx="684507" cy="396639"/>
            </a:xfrm>
            <a:prstGeom prst="ben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0673" y="5870405"/>
              <a:ext cx="505925" cy="64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5498563" y="6137600"/>
              <a:ext cx="813043" cy="338554"/>
            </a:xfrm>
            <a:prstGeom prst="rect">
              <a:avLst/>
            </a:prstGeom>
            <a:noFill/>
            <a:ln>
              <a:noFill/>
            </a:ln>
          </p:spPr>
          <p:txBody>
            <a:bodyPr wrap="none" rtlCol="0">
              <a:spAutoFit/>
            </a:bodyPr>
            <a:lstStyle/>
            <a:p>
              <a:r>
                <a:rPr lang="ja-JP" altLang="en-US" sz="1600" b="1" dirty="0">
                  <a:solidFill>
                    <a:schemeClr val="tx1"/>
                  </a:solidFill>
                </a:rPr>
                <a:t>管理者</a:t>
              </a:r>
              <a:endParaRPr kumimoji="1" lang="ja-JP" altLang="en-US" sz="1600" b="1" dirty="0">
                <a:solidFill>
                  <a:schemeClr val="tx1"/>
                </a:solidFill>
              </a:endParaRPr>
            </a:p>
          </p:txBody>
        </p:sp>
      </p:grpSp>
      <p:sp>
        <p:nvSpPr>
          <p:cNvPr id="51" name="正方形/長方形 50"/>
          <p:cNvSpPr/>
          <p:nvPr/>
        </p:nvSpPr>
        <p:spPr>
          <a:xfrm>
            <a:off x="7575512" y="4994087"/>
            <a:ext cx="1636711" cy="5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dirty="0">
              <a:solidFill>
                <a:srgbClr val="000000"/>
              </a:solidFill>
            </a:endParaRPr>
          </a:p>
        </p:txBody>
      </p:sp>
      <p:cxnSp>
        <p:nvCxnSpPr>
          <p:cNvPr id="39" name="直線矢印コネクタ 38"/>
          <p:cNvCxnSpPr/>
          <p:nvPr/>
        </p:nvCxnSpPr>
        <p:spPr>
          <a:xfrm>
            <a:off x="1869779" y="5665903"/>
            <a:ext cx="1487438"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7691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雲 39"/>
          <p:cNvSpPr/>
          <p:nvPr/>
        </p:nvSpPr>
        <p:spPr>
          <a:xfrm>
            <a:off x="2788396" y="5250673"/>
            <a:ext cx="5789926" cy="1642339"/>
          </a:xfrm>
          <a:prstGeom prst="cloud">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chemeClr val="accent1"/>
              </a:solidFill>
            </a:endParaRPr>
          </a:p>
        </p:txBody>
      </p:sp>
      <p:sp>
        <p:nvSpPr>
          <p:cNvPr id="158" name="Shape 158"/>
          <p:cNvSpPr>
            <a:spLocks noGrp="1"/>
          </p:cNvSpPr>
          <p:nvPr>
            <p:ph type="title"/>
          </p:nvPr>
        </p:nvSpPr>
        <p:spPr/>
        <p:txBody>
          <a:bodyPr>
            <a:normAutofit/>
          </a:bodyPr>
          <a:lstStyle/>
          <a:p>
            <a:r>
              <a:rPr lang="en-US" dirty="0" err="1" smtClean="0"/>
              <a:t>VSB</a:t>
            </a:r>
            <a:r>
              <a:rPr lang="en-US" cap="none" dirty="0" err="1" smtClean="0"/>
              <a:t>ypass</a:t>
            </a:r>
            <a:r>
              <a:rPr lang="en-US" cap="none" dirty="0" smtClean="0"/>
              <a:t> </a:t>
            </a:r>
            <a:r>
              <a:rPr lang="en-US" sz="2800" cap="none" dirty="0" smtClean="0"/>
              <a:t>[</a:t>
            </a:r>
            <a:r>
              <a:rPr lang="en-US" sz="2800" cap="none" dirty="0" err="1" smtClean="0"/>
              <a:t>Futagami</a:t>
            </a:r>
            <a:r>
              <a:rPr lang="en-US" sz="2800" cap="none" dirty="0" smtClean="0"/>
              <a:t>+ ACSAC</a:t>
            </a:r>
            <a:r>
              <a:rPr lang="en-US" sz="2800" cap="none" dirty="0" smtClean="0">
                <a:latin typeface="+mj-lt"/>
              </a:rPr>
              <a:t>’</a:t>
            </a:r>
            <a:r>
              <a:rPr lang="en-US" sz="2800" cap="none" dirty="0" smtClean="0"/>
              <a:t>18]</a:t>
            </a:r>
            <a:endParaRPr lang="en-US" sz="2800" dirty="0">
              <a:solidFill>
                <a:srgbClr val="000000"/>
              </a:solidFill>
            </a:endParaRPr>
          </a:p>
        </p:txBody>
      </p:sp>
      <p:sp>
        <p:nvSpPr>
          <p:cNvPr id="159" name="Shape 159"/>
          <p:cNvSpPr>
            <a:spLocks noGrp="1"/>
          </p:cNvSpPr>
          <p:nvPr>
            <p:ph type="body" idx="1"/>
          </p:nvPr>
        </p:nvSpPr>
        <p:spPr/>
        <p:txBody>
          <a:bodyPr/>
          <a:lstStyle/>
          <a:p>
            <a:r>
              <a:rPr lang="ja-JP" altLang="en-US" dirty="0"/>
              <a:t>仮想化</a:t>
            </a:r>
            <a:r>
              <a:rPr lang="ja-JP" altLang="en-US" dirty="0" smtClean="0"/>
              <a:t>システム</a:t>
            </a:r>
            <a:r>
              <a:rPr lang="en-US" altLang="en-US" dirty="0" smtClean="0"/>
              <a:t>全体を仮想化し、その外側で安全に</a:t>
            </a:r>
            <a:r>
              <a:rPr lang="ja-JP" altLang="en-US" dirty="0" smtClean="0"/>
              <a:t>帯域外</a:t>
            </a:r>
            <a:r>
              <a:rPr lang="ja-JP" altLang="en-US" dirty="0"/>
              <a:t>リモート管理を実現</a:t>
            </a:r>
          </a:p>
          <a:p>
            <a:pPr lvl="1"/>
            <a:r>
              <a:rPr lang="ja-JP" altLang="en-US" dirty="0"/>
              <a:t>仮想デバイスを仮想化システムの外側で動かす</a:t>
            </a:r>
            <a:endParaRPr lang="en-US" altLang="ja-JP" dirty="0"/>
          </a:p>
          <a:p>
            <a:pPr lvl="2"/>
            <a:r>
              <a:rPr lang="ja-JP" altLang="en-US" dirty="0">
                <a:solidFill>
                  <a:srgbClr val="000000"/>
                </a:solidFill>
              </a:rPr>
              <a:t>この仮想デバイスをシャドウデバイスと呼ぶ</a:t>
            </a:r>
            <a:endParaRPr lang="en-US" altLang="ja-JP" dirty="0">
              <a:solidFill>
                <a:srgbClr val="000000"/>
              </a:solidFill>
            </a:endParaRPr>
          </a:p>
          <a:p>
            <a:pPr lvl="2"/>
            <a:r>
              <a:rPr lang="ja-JP" altLang="en-US" dirty="0">
                <a:solidFill>
                  <a:srgbClr val="000000"/>
                </a:solidFill>
              </a:rPr>
              <a:t>ユーザはシャドウデバイスを用いて</a:t>
            </a:r>
            <a:r>
              <a:rPr lang="en-US" altLang="ja-JP" dirty="0">
                <a:solidFill>
                  <a:srgbClr val="000000"/>
                </a:solidFill>
              </a:rPr>
              <a:t>VM</a:t>
            </a:r>
            <a:r>
              <a:rPr lang="ja-JP" altLang="en-US" dirty="0">
                <a:solidFill>
                  <a:srgbClr val="000000"/>
                </a:solidFill>
              </a:rPr>
              <a:t>にアクセス</a:t>
            </a:r>
            <a:endParaRPr lang="en-US" altLang="ja-JP" dirty="0">
              <a:solidFill>
                <a:srgbClr val="000000"/>
              </a:solidFill>
            </a:endParaRPr>
          </a:p>
          <a:p>
            <a:pPr lvl="1"/>
            <a:r>
              <a:rPr lang="ja-JP" altLang="en-US" dirty="0">
                <a:solidFill>
                  <a:srgbClr val="000000"/>
                </a:solidFill>
              </a:rPr>
              <a:t>仮想化システム内の管理者は入出力を盗聴できない</a:t>
            </a:r>
            <a:endParaRPr lang="en-US" altLang="ja-JP" dirty="0">
              <a:solidFill>
                <a:srgbClr val="000000"/>
              </a:solidFill>
            </a:endParaRPr>
          </a:p>
          <a:p>
            <a:pPr lvl="2"/>
            <a:r>
              <a:rPr lang="ja-JP" altLang="en-US" dirty="0" smtClean="0">
                <a:solidFill>
                  <a:srgbClr val="000000"/>
                </a:solidFill>
              </a:rPr>
              <a:t>シャドウデバイスにはアクセスできない</a:t>
            </a:r>
            <a:endParaRPr lang="ja-JP" altLang="en-US" dirty="0">
              <a:solidFill>
                <a:srgbClr val="000000"/>
              </a:solidFill>
            </a:endParaRP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4</a:t>
            </a:fld>
            <a:endParaRPr lang="uk-UA"/>
          </a:p>
        </p:txBody>
      </p:sp>
      <p:sp>
        <p:nvSpPr>
          <p:cNvPr id="36" name="Shape 160"/>
          <p:cNvSpPr/>
          <p:nvPr/>
        </p:nvSpPr>
        <p:spPr>
          <a:xfrm>
            <a:off x="351370"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600" dirty="0"/>
          </a:p>
        </p:txBody>
      </p:sp>
      <p:grpSp>
        <p:nvGrpSpPr>
          <p:cNvPr id="11" name="図形グループ 10"/>
          <p:cNvGrpSpPr/>
          <p:nvPr/>
        </p:nvGrpSpPr>
        <p:grpSpPr>
          <a:xfrm>
            <a:off x="2935434" y="4577529"/>
            <a:ext cx="5458432" cy="1803640"/>
            <a:chOff x="2935434" y="4577529"/>
            <a:chExt cx="5458432" cy="1803640"/>
          </a:xfrm>
        </p:grpSpPr>
        <p:grpSp>
          <p:nvGrpSpPr>
            <p:cNvPr id="20" name="図形グループ 19"/>
            <p:cNvGrpSpPr/>
            <p:nvPr/>
          </p:nvGrpSpPr>
          <p:grpSpPr>
            <a:xfrm>
              <a:off x="4866715" y="4577529"/>
              <a:ext cx="3527151" cy="1803640"/>
              <a:chOff x="3573256" y="4559936"/>
              <a:chExt cx="4332354" cy="1803640"/>
            </a:xfrm>
          </p:grpSpPr>
          <p:sp>
            <p:nvSpPr>
              <p:cNvPr id="21" name="Shape 163"/>
              <p:cNvSpPr/>
              <p:nvPr/>
            </p:nvSpPr>
            <p:spPr>
              <a:xfrm>
                <a:off x="3625324" y="4714065"/>
                <a:ext cx="4280286" cy="1649511"/>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3" name="Shape 164"/>
              <p:cNvSpPr/>
              <p:nvPr/>
            </p:nvSpPr>
            <p:spPr>
              <a:xfrm>
                <a:off x="6165100" y="5099016"/>
                <a:ext cx="1409647" cy="1034438"/>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a:t>VM</a:t>
                </a:r>
                <a:endParaRPr sz="1800" dirty="0"/>
              </a:p>
            </p:txBody>
          </p:sp>
          <p:sp>
            <p:nvSpPr>
              <p:cNvPr id="24" name="正方形/長方形 23"/>
              <p:cNvSpPr/>
              <p:nvPr/>
            </p:nvSpPr>
            <p:spPr>
              <a:xfrm>
                <a:off x="3573256" y="4772025"/>
                <a:ext cx="2591844"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25" name="正方形/長方形 24"/>
              <p:cNvSpPr/>
              <p:nvPr/>
            </p:nvSpPr>
            <p:spPr>
              <a:xfrm>
                <a:off x="3625326" y="4559936"/>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000" dirty="0">
                  <a:solidFill>
                    <a:schemeClr val="tx1"/>
                  </a:solidFill>
                </a:endParaRPr>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3787" y="5465116"/>
                <a:ext cx="813044" cy="7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p:cNvSpPr txBox="1"/>
              <p:nvPr/>
            </p:nvSpPr>
            <p:spPr>
              <a:xfrm>
                <a:off x="4193787" y="5157637"/>
                <a:ext cx="813042" cy="338554"/>
              </a:xfrm>
              <a:prstGeom prst="rect">
                <a:avLst/>
              </a:prstGeom>
              <a:noFill/>
              <a:ln>
                <a:noFill/>
              </a:ln>
            </p:spPr>
            <p:txBody>
              <a:bodyPr wrap="none" rtlCol="0">
                <a:spAutoFit/>
              </a:bodyPr>
              <a:lstStyle/>
              <a:p>
                <a:r>
                  <a:rPr lang="ja-JP" altLang="en-US" sz="1600" b="1" dirty="0">
                    <a:solidFill>
                      <a:schemeClr val="tx1"/>
                    </a:solidFill>
                  </a:rPr>
                  <a:t>管理者</a:t>
                </a:r>
                <a:endParaRPr kumimoji="1" lang="ja-JP" altLang="en-US" sz="1600" b="1" dirty="0">
                  <a:solidFill>
                    <a:schemeClr val="tx1"/>
                  </a:solidFill>
                </a:endParaRPr>
              </a:p>
            </p:txBody>
          </p:sp>
        </p:grpSp>
        <p:sp>
          <p:nvSpPr>
            <p:cNvPr id="19" name="角丸四角形 18"/>
            <p:cNvSpPr/>
            <p:nvPr/>
          </p:nvSpPr>
          <p:spPr>
            <a:xfrm>
              <a:off x="2935434" y="5344507"/>
              <a:ext cx="1344797" cy="595307"/>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22" name="正方形/長方形 21"/>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1600" b="1" dirty="0">
                <a:solidFill>
                  <a:schemeClr val="tx1"/>
                </a:solidFill>
              </a:endParaRPr>
            </a:p>
          </p:txBody>
        </p:sp>
      </p:grpSp>
      <p:sp>
        <p:nvSpPr>
          <p:cNvPr id="44" name="Shape 160"/>
          <p:cNvSpPr/>
          <p:nvPr/>
        </p:nvSpPr>
        <p:spPr>
          <a:xfrm>
            <a:off x="319722" y="6363135"/>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dirty="0"/>
              <a:t>ユーザ</a:t>
            </a:r>
            <a:endParaRPr lang="en-US" altLang="ja-JP" dirty="0"/>
          </a:p>
        </p:txBody>
      </p:sp>
      <p:cxnSp>
        <p:nvCxnSpPr>
          <p:cNvPr id="41" name="直線矢印コネクタ 40"/>
          <p:cNvCxnSpPr/>
          <p:nvPr/>
        </p:nvCxnSpPr>
        <p:spPr>
          <a:xfrm flipV="1">
            <a:off x="1772988" y="5633828"/>
            <a:ext cx="1162448" cy="833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46" name="図 45"/>
          <p:cNvPicPr>
            <a:picLocks noChangeAspect="1"/>
          </p:cNvPicPr>
          <p:nvPr/>
        </p:nvPicPr>
        <p:blipFill>
          <a:blip r:embed="rId4"/>
          <a:stretch>
            <a:fillRect/>
          </a:stretch>
        </p:blipFill>
        <p:spPr>
          <a:xfrm flipH="1">
            <a:off x="319722" y="4779781"/>
            <a:ext cx="1412579" cy="1817890"/>
          </a:xfrm>
          <a:prstGeom prst="rect">
            <a:avLst/>
          </a:prstGeom>
        </p:spPr>
      </p:pic>
      <p:cxnSp>
        <p:nvCxnSpPr>
          <p:cNvPr id="49" name="カギ線コネクタ 48"/>
          <p:cNvCxnSpPr>
            <a:stCxn id="19" idx="2"/>
            <a:endCxn id="23" idx="2"/>
          </p:cNvCxnSpPr>
          <p:nvPr/>
        </p:nvCxnSpPr>
        <p:spPr>
          <a:xfrm rot="16200000" flipH="1">
            <a:off x="5473636" y="4074011"/>
            <a:ext cx="211233" cy="3942838"/>
          </a:xfrm>
          <a:prstGeom prst="bentConnector3">
            <a:avLst>
              <a:gd name="adj1" fmla="val 344153"/>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9227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マイグレーションにおける問題点</a:t>
            </a:r>
            <a:endParaRPr lang="en-US" dirty="0">
              <a:solidFill>
                <a:srgbClr val="000000"/>
              </a:solidFill>
            </a:endParaRPr>
          </a:p>
        </p:txBody>
      </p:sp>
      <p:sp>
        <p:nvSpPr>
          <p:cNvPr id="159" name="Shape 159"/>
          <p:cNvSpPr>
            <a:spLocks noGrp="1"/>
          </p:cNvSpPr>
          <p:nvPr>
            <p:ph type="body" idx="1"/>
          </p:nvPr>
        </p:nvSpPr>
        <p:spPr/>
        <p:txBody>
          <a:bodyPr/>
          <a:lstStyle/>
          <a:p>
            <a:r>
              <a:rPr lang="en-US" altLang="ja-JP" dirty="0" err="1"/>
              <a:t>VSBypass</a:t>
            </a:r>
            <a:r>
              <a:rPr lang="ja-JP" altLang="en-US" dirty="0"/>
              <a:t>では</a:t>
            </a:r>
            <a:r>
              <a:rPr lang="en-US" altLang="ja-JP" dirty="0"/>
              <a:t>VM</a:t>
            </a:r>
            <a:r>
              <a:rPr lang="ja-JP" altLang="en-US" dirty="0"/>
              <a:t>マイグレーション後に帯域外リモート管理</a:t>
            </a:r>
            <a:r>
              <a:rPr lang="ja-JP" altLang="en-US" dirty="0" smtClean="0"/>
              <a:t>が行えなく</a:t>
            </a:r>
            <a:r>
              <a:rPr lang="ja-JP" altLang="en-US" dirty="0"/>
              <a:t>なる</a:t>
            </a:r>
            <a:endParaRPr lang="en-US" altLang="ja-JP" dirty="0">
              <a:solidFill>
                <a:srgbClr val="000000"/>
              </a:solidFill>
            </a:endParaRPr>
          </a:p>
          <a:p>
            <a:pPr lvl="1"/>
            <a:r>
              <a:rPr lang="ja-JP" altLang="en-US" dirty="0" smtClean="0">
                <a:solidFill>
                  <a:srgbClr val="000000"/>
                </a:solidFill>
              </a:rPr>
              <a:t>シャドウデバイス</a:t>
            </a:r>
            <a:r>
              <a:rPr lang="ja-JP" altLang="en-US" dirty="0">
                <a:solidFill>
                  <a:srgbClr val="000000"/>
                </a:solidFill>
              </a:rPr>
              <a:t>の</a:t>
            </a:r>
            <a:r>
              <a:rPr lang="ja-JP" altLang="en-US" dirty="0" smtClean="0">
                <a:solidFill>
                  <a:srgbClr val="000000"/>
                </a:solidFill>
              </a:rPr>
              <a:t>状態が移送先</a:t>
            </a:r>
            <a:r>
              <a:rPr lang="ja-JP" altLang="en-US" dirty="0">
                <a:solidFill>
                  <a:srgbClr val="000000"/>
                </a:solidFill>
              </a:rPr>
              <a:t>ホストに転送</a:t>
            </a:r>
            <a:r>
              <a:rPr lang="ja-JP" altLang="en-US" dirty="0" smtClean="0">
                <a:solidFill>
                  <a:srgbClr val="000000"/>
                </a:solidFill>
              </a:rPr>
              <a:t>されない</a:t>
            </a:r>
            <a:endParaRPr lang="en-US" altLang="ja-JP" dirty="0" smtClean="0">
              <a:solidFill>
                <a:srgbClr val="000000"/>
              </a:solidFill>
            </a:endParaRPr>
          </a:p>
          <a:p>
            <a:pPr lvl="2"/>
            <a:r>
              <a:rPr lang="ja-JP" altLang="en-US" dirty="0" smtClean="0">
                <a:solidFill>
                  <a:srgbClr val="000000"/>
                </a:solidFill>
              </a:rPr>
              <a:t>移送マネージャがシャドウデバイスにアクセスできないため</a:t>
            </a:r>
            <a:endParaRPr lang="en-US" altLang="ja-JP" dirty="0">
              <a:solidFill>
                <a:srgbClr val="000000"/>
              </a:solidFill>
            </a:endParaRPr>
          </a:p>
          <a:p>
            <a:pPr lvl="1"/>
            <a:r>
              <a:rPr lang="ja-JP" altLang="en-US" dirty="0" smtClean="0">
                <a:solidFill>
                  <a:srgbClr val="000000"/>
                </a:solidFill>
              </a:rPr>
              <a:t>状態の不整合によりシャドウデバイスが正常に動作しなくなる可能性</a:t>
            </a:r>
            <a:endParaRPr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5</a:t>
            </a:fld>
            <a:endParaRPr lang="uk-UA" dirty="0"/>
          </a:p>
        </p:txBody>
      </p:sp>
      <p:sp>
        <p:nvSpPr>
          <p:cNvPr id="51" name="テキスト ボックス 50"/>
          <p:cNvSpPr txBox="1"/>
          <p:nvPr/>
        </p:nvSpPr>
        <p:spPr>
          <a:xfrm>
            <a:off x="988893" y="6389083"/>
            <a:ext cx="184666" cy="400110"/>
          </a:xfrm>
          <a:prstGeom prst="rect">
            <a:avLst/>
          </a:prstGeom>
          <a:noFill/>
        </p:spPr>
        <p:txBody>
          <a:bodyPr wrap="none" rtlCol="0">
            <a:spAutoFit/>
          </a:bodyPr>
          <a:lstStyle/>
          <a:p>
            <a:endParaRPr kumimoji="1" lang="ja-JP" altLang="en-US" sz="2000" dirty="0"/>
          </a:p>
        </p:txBody>
      </p:sp>
      <p:sp>
        <p:nvSpPr>
          <p:cNvPr id="34" name="Shape 163"/>
          <p:cNvSpPr/>
          <p:nvPr/>
        </p:nvSpPr>
        <p:spPr>
          <a:xfrm>
            <a:off x="1997791" y="4755754"/>
            <a:ext cx="1965740" cy="1855721"/>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59" name="Shape 163"/>
          <p:cNvSpPr/>
          <p:nvPr/>
        </p:nvSpPr>
        <p:spPr>
          <a:xfrm>
            <a:off x="5400261" y="4755755"/>
            <a:ext cx="1952488" cy="1843835"/>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7" name="Shape 164"/>
          <p:cNvSpPr/>
          <p:nvPr/>
        </p:nvSpPr>
        <p:spPr>
          <a:xfrm>
            <a:off x="2352214" y="5114441"/>
            <a:ext cx="1248502" cy="637752"/>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r>
              <a:rPr lang="en-US" altLang="ja-JP" sz="1800" dirty="0" smtClean="0"/>
              <a:t>VM</a:t>
            </a:r>
          </a:p>
          <a:p>
            <a:endParaRPr lang="en-US" altLang="ja-JP" sz="1800" dirty="0" smtClean="0"/>
          </a:p>
          <a:p>
            <a:endParaRPr lang="en-US" sz="1800" dirty="0"/>
          </a:p>
          <a:p>
            <a:endParaRPr sz="1800" dirty="0"/>
          </a:p>
        </p:txBody>
      </p:sp>
      <p:sp>
        <p:nvSpPr>
          <p:cNvPr id="38" name="正方形/長方形 37"/>
          <p:cNvSpPr/>
          <p:nvPr/>
        </p:nvSpPr>
        <p:spPr>
          <a:xfrm>
            <a:off x="2193145" y="4755755"/>
            <a:ext cx="2110129"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a:solidFill>
                  <a:srgbClr val="000000"/>
                </a:solidFill>
              </a:rPr>
              <a:t>仮想化システム</a:t>
            </a:r>
          </a:p>
        </p:txBody>
      </p:sp>
      <p:sp>
        <p:nvSpPr>
          <p:cNvPr id="54" name="対角する 2 つの角を切り取った四角形 53"/>
          <p:cNvSpPr/>
          <p:nvPr/>
        </p:nvSpPr>
        <p:spPr>
          <a:xfrm>
            <a:off x="5802434" y="6050356"/>
            <a:ext cx="1234682"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
        <p:nvSpPr>
          <p:cNvPr id="60" name="正方形/長方形 59"/>
          <p:cNvSpPr/>
          <p:nvPr/>
        </p:nvSpPr>
        <p:spPr>
          <a:xfrm>
            <a:off x="5527186" y="4755755"/>
            <a:ext cx="2110129"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a:solidFill>
                  <a:srgbClr val="000000"/>
                </a:solidFill>
              </a:rPr>
              <a:t>仮想化システム</a:t>
            </a:r>
          </a:p>
        </p:txBody>
      </p:sp>
      <p:sp>
        <p:nvSpPr>
          <p:cNvPr id="66" name="角丸四角形 65"/>
          <p:cNvSpPr/>
          <p:nvPr/>
        </p:nvSpPr>
        <p:spPr>
          <a:xfrm>
            <a:off x="5160086" y="4236469"/>
            <a:ext cx="3752001"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293183" y="4236469"/>
            <a:ext cx="3493642" cy="2623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移送先ホスト</a:t>
            </a:r>
            <a:endParaRPr kumimoji="1" lang="en-US" altLang="ja-JP" sz="1600" dirty="0">
              <a:solidFill>
                <a:srgbClr val="000000"/>
              </a:solidFill>
            </a:endParaRPr>
          </a:p>
        </p:txBody>
      </p:sp>
      <p:sp>
        <p:nvSpPr>
          <p:cNvPr id="53" name="角丸四角形 52"/>
          <p:cNvSpPr/>
          <p:nvPr/>
        </p:nvSpPr>
        <p:spPr>
          <a:xfrm>
            <a:off x="341212" y="4236469"/>
            <a:ext cx="3851395"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466374" y="4287183"/>
            <a:ext cx="1510090" cy="21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移送元ホスト</a:t>
            </a:r>
            <a:endParaRPr kumimoji="1" lang="en-US" altLang="ja-JP" sz="1600" dirty="0">
              <a:solidFill>
                <a:srgbClr val="000000"/>
              </a:solidFill>
            </a:endParaRPr>
          </a:p>
        </p:txBody>
      </p:sp>
      <p:sp>
        <p:nvSpPr>
          <p:cNvPr id="149" name="対角する 2 つの角を切り取った四角形 148"/>
          <p:cNvSpPr/>
          <p:nvPr/>
        </p:nvSpPr>
        <p:spPr>
          <a:xfrm>
            <a:off x="2352214" y="6047635"/>
            <a:ext cx="1248499"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cxnSp>
        <p:nvCxnSpPr>
          <p:cNvPr id="13" name="カギ線コネクタ 12"/>
          <p:cNvCxnSpPr>
            <a:stCxn id="37" idx="2"/>
          </p:cNvCxnSpPr>
          <p:nvPr/>
        </p:nvCxnSpPr>
        <p:spPr>
          <a:xfrm>
            <a:off x="2976465" y="5752193"/>
            <a:ext cx="4" cy="2954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54" idx="3"/>
            <a:endCxn id="72" idx="2"/>
          </p:cNvCxnSpPr>
          <p:nvPr/>
        </p:nvCxnSpPr>
        <p:spPr>
          <a:xfrm flipH="1" flipV="1">
            <a:off x="6412867" y="5747218"/>
            <a:ext cx="6908" cy="3031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5" name="図形グループ 4"/>
          <p:cNvGrpSpPr/>
          <p:nvPr/>
        </p:nvGrpSpPr>
        <p:grpSpPr>
          <a:xfrm>
            <a:off x="3600713" y="6034238"/>
            <a:ext cx="2201721" cy="259751"/>
            <a:chOff x="3600713" y="6034238"/>
            <a:chExt cx="2201721" cy="259751"/>
          </a:xfrm>
        </p:grpSpPr>
        <p:sp>
          <p:nvSpPr>
            <p:cNvPr id="58" name="正方形/長方形 57"/>
            <p:cNvSpPr/>
            <p:nvPr/>
          </p:nvSpPr>
          <p:spPr>
            <a:xfrm>
              <a:off x="3828748" y="6034238"/>
              <a:ext cx="1757806" cy="2069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転送</a:t>
              </a:r>
              <a:endParaRPr kumimoji="1" lang="en-US" altLang="ja-JP" sz="1600" dirty="0">
                <a:solidFill>
                  <a:srgbClr val="000000"/>
                </a:solidFill>
              </a:endParaRPr>
            </a:p>
          </p:txBody>
        </p:sp>
        <p:cxnSp>
          <p:nvCxnSpPr>
            <p:cNvPr id="55" name="直線矢印コネクタ 54"/>
            <p:cNvCxnSpPr>
              <a:stCxn id="149" idx="0"/>
              <a:endCxn id="54" idx="2"/>
            </p:cNvCxnSpPr>
            <p:nvPr/>
          </p:nvCxnSpPr>
          <p:spPr>
            <a:xfrm>
              <a:off x="3600713" y="6291268"/>
              <a:ext cx="2201721" cy="27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7" name="カギ線コネクタ 6"/>
          <p:cNvCxnSpPr>
            <a:stCxn id="103" idx="2"/>
            <a:endCxn id="149" idx="2"/>
          </p:cNvCxnSpPr>
          <p:nvPr/>
        </p:nvCxnSpPr>
        <p:spPr>
          <a:xfrm rot="16200000" flipH="1">
            <a:off x="1460452" y="5399506"/>
            <a:ext cx="509040" cy="1274484"/>
          </a:xfrm>
          <a:prstGeom prst="bentConnector2">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0" name="乗算記号 9"/>
          <p:cNvSpPr/>
          <p:nvPr/>
        </p:nvSpPr>
        <p:spPr>
          <a:xfrm>
            <a:off x="712131" y="5952045"/>
            <a:ext cx="754248" cy="649349"/>
          </a:xfrm>
          <a:prstGeom prst="mathMultiply">
            <a:avLst/>
          </a:prstGeom>
          <a:solidFill>
            <a:srgbClr val="FF0000"/>
          </a:solidFill>
          <a:ln w="127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cxnSp>
        <p:nvCxnSpPr>
          <p:cNvPr id="48" name="カギ線コネクタ 6"/>
          <p:cNvCxnSpPr>
            <a:stCxn id="54" idx="0"/>
            <a:endCxn id="62" idx="2"/>
          </p:cNvCxnSpPr>
          <p:nvPr/>
        </p:nvCxnSpPr>
        <p:spPr>
          <a:xfrm flipV="1">
            <a:off x="7037116" y="5782228"/>
            <a:ext cx="1117921" cy="511761"/>
          </a:xfrm>
          <a:prstGeom prst="bentConnector2">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62" name="角丸四角形 61"/>
          <p:cNvSpPr/>
          <p:nvPr/>
        </p:nvSpPr>
        <p:spPr>
          <a:xfrm>
            <a:off x="7534507" y="5211353"/>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72" name="Shape 164"/>
          <p:cNvSpPr/>
          <p:nvPr/>
        </p:nvSpPr>
        <p:spPr>
          <a:xfrm>
            <a:off x="5788618" y="5109466"/>
            <a:ext cx="1248498" cy="637752"/>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r>
              <a:rPr lang="en-US" altLang="ja-JP" sz="1800" dirty="0" smtClean="0"/>
              <a:t>VM</a:t>
            </a:r>
          </a:p>
          <a:p>
            <a:endParaRPr lang="en-US" altLang="ja-JP" sz="1800" dirty="0" smtClean="0"/>
          </a:p>
          <a:p>
            <a:endParaRPr lang="en-US" sz="1800" dirty="0"/>
          </a:p>
        </p:txBody>
      </p:sp>
      <p:sp>
        <p:nvSpPr>
          <p:cNvPr id="103" name="角丸四角形 102"/>
          <p:cNvSpPr/>
          <p:nvPr/>
        </p:nvSpPr>
        <p:spPr>
          <a:xfrm>
            <a:off x="457200" y="5211353"/>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42" name="乗算記号 41"/>
          <p:cNvSpPr/>
          <p:nvPr/>
        </p:nvSpPr>
        <p:spPr>
          <a:xfrm>
            <a:off x="7777913" y="5969314"/>
            <a:ext cx="754248" cy="649349"/>
          </a:xfrm>
          <a:prstGeom prst="mathMultiply">
            <a:avLst/>
          </a:prstGeom>
          <a:solidFill>
            <a:srgbClr val="FF0000"/>
          </a:solidFill>
          <a:ln w="127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7296360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dissolve">
                                      <p:cBhvr>
                                        <p:cTn id="20" dur="500"/>
                                        <p:tgtEl>
                                          <p:spTgt spid="72"/>
                                        </p:tgtEl>
                                      </p:cBhvr>
                                    </p:animEffect>
                                  </p:childTnLst>
                                </p:cTn>
                              </p:par>
                              <p:par>
                                <p:cTn id="21" presetID="9"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dissolve">
                                      <p:cBhvr>
                                        <p:cTn id="23" dur="500"/>
                                        <p:tgtEl>
                                          <p:spTgt spid="4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par>
                                <p:cTn id="27" presetID="9"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dissolve">
                                      <p:cBhvr>
                                        <p:cTn id="29" dur="500"/>
                                        <p:tgtEl>
                                          <p:spTgt spid="4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animBg="1"/>
      <p:bldP spid="72"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en-US" altLang="ja-JP" dirty="0" err="1" smtClean="0"/>
              <a:t>USS</a:t>
            </a:r>
            <a:r>
              <a:rPr lang="en-US" altLang="ja-JP" cap="none" dirty="0" err="1" smtClean="0"/>
              <a:t>hadow</a:t>
            </a:r>
            <a:endParaRPr lang="ja-JP" altLang="en-US" dirty="0"/>
          </a:p>
        </p:txBody>
      </p:sp>
      <p:sp>
        <p:nvSpPr>
          <p:cNvPr id="3" name="テキスト プレースホルダー 2"/>
          <p:cNvSpPr>
            <a:spLocks noGrp="1"/>
          </p:cNvSpPr>
          <p:nvPr>
            <p:ph type="body" idx="1"/>
          </p:nvPr>
        </p:nvSpPr>
        <p:spPr/>
        <p:txBody>
          <a:bodyPr/>
          <a:lstStyle/>
          <a:p>
            <a:r>
              <a:rPr lang="en-US" altLang="ja-JP" dirty="0" smtClean="0"/>
              <a:t>VM</a:t>
            </a:r>
            <a:r>
              <a:rPr lang="ja-JP" altLang="en-US" dirty="0" smtClean="0"/>
              <a:t>マイグレーション後もシャドウデバイスを用いた帯域外リモート管理を可能にする</a:t>
            </a:r>
            <a:endParaRPr lang="en-US" altLang="ja-JP" dirty="0" smtClean="0"/>
          </a:p>
          <a:p>
            <a:pPr lvl="1"/>
            <a:r>
              <a:rPr lang="ja-JP" altLang="en-US" dirty="0" smtClean="0"/>
              <a:t>シャドウデバイスと通信して状態を安全に取得し、その状態を転送・復元</a:t>
            </a:r>
            <a:endParaRPr lang="en-US" altLang="ja-JP" dirty="0" smtClean="0"/>
          </a:p>
          <a:p>
            <a:pPr lvl="1"/>
            <a:r>
              <a:rPr lang="ja-JP" altLang="en-US" dirty="0" smtClean="0"/>
              <a:t>既存の仮想化システムをできるだけ改変せずに利用</a:t>
            </a:r>
            <a:endParaRPr lang="en-US" altLang="ja-JP" dirty="0" smtClean="0"/>
          </a:p>
          <a:p>
            <a:pPr lvl="2"/>
            <a:r>
              <a:rPr lang="ja-JP" altLang="ja-JP" dirty="0" smtClean="0"/>
              <a:t>V</a:t>
            </a:r>
            <a:r>
              <a:rPr lang="en-US" altLang="ja-JP" dirty="0" err="1" smtClean="0"/>
              <a:t>SBypass</a:t>
            </a:r>
            <a:r>
              <a:rPr lang="ja-JP" altLang="en-US" dirty="0" smtClean="0"/>
              <a:t>の利点を活かす</a:t>
            </a:r>
            <a:endParaRPr lang="en-US" altLang="ja-JP" dirty="0"/>
          </a:p>
        </p:txBody>
      </p:sp>
      <p:sp>
        <p:nvSpPr>
          <p:cNvPr id="4" name="スライド番号プレースホルダー 3"/>
          <p:cNvSpPr>
            <a:spLocks noGrp="1"/>
          </p:cNvSpPr>
          <p:nvPr>
            <p:ph type="sldNum" sz="quarter" idx="12"/>
          </p:nvPr>
        </p:nvSpPr>
        <p:spPr/>
        <p:txBody>
          <a:bodyPr/>
          <a:lstStyle/>
          <a:p>
            <a:fld id="{2A54A162-4402-AF4A-9948-CA1DEF6EFCA5}" type="slidenum">
              <a:rPr lang="ja-JP" altLang="en-US" smtClean="0"/>
              <a:pPr/>
              <a:t>6</a:t>
            </a:fld>
            <a:endParaRPr lang="ja-JP" altLang="en-US" dirty="0"/>
          </a:p>
        </p:txBody>
      </p:sp>
      <p:sp>
        <p:nvSpPr>
          <p:cNvPr id="71" name="正方形/長方形 70"/>
          <p:cNvSpPr/>
          <p:nvPr/>
        </p:nvSpPr>
        <p:spPr>
          <a:xfrm>
            <a:off x="7262182" y="3957605"/>
            <a:ext cx="942534" cy="3821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対角する 2 つの角を切り取った四角形 37"/>
          <p:cNvSpPr/>
          <p:nvPr/>
        </p:nvSpPr>
        <p:spPr>
          <a:xfrm>
            <a:off x="7198697" y="3895095"/>
            <a:ext cx="343736" cy="263938"/>
          </a:xfrm>
          <a:prstGeom prst="snip2DiagRect">
            <a:avLst/>
          </a:prstGeom>
          <a:solidFill>
            <a:srgbClr val="7F7F7F"/>
          </a:solidFill>
          <a:ln>
            <a:noFill/>
          </a:ln>
          <a:effectLst/>
          <a:scene3d>
            <a:camera prst="orthographicFront"/>
            <a:lightRig rig="threePt" dir="t"/>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39" name="正方形/長方形 38"/>
          <p:cNvSpPr/>
          <p:nvPr/>
        </p:nvSpPr>
        <p:spPr>
          <a:xfrm>
            <a:off x="7207552" y="3883754"/>
            <a:ext cx="1657047"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800" dirty="0" smtClean="0">
                <a:solidFill>
                  <a:srgbClr val="000000"/>
                </a:solidFill>
              </a:rPr>
              <a:t>:状態</a:t>
            </a:r>
            <a:r>
              <a:rPr kumimoji="1" lang="ja-JP" altLang="en-US" sz="1600" dirty="0" smtClean="0">
                <a:solidFill>
                  <a:srgbClr val="000000"/>
                </a:solidFill>
              </a:rPr>
              <a:t>　　</a:t>
            </a:r>
            <a:endParaRPr kumimoji="1" lang="en-US" altLang="ja-JP" sz="1600" dirty="0">
              <a:solidFill>
                <a:srgbClr val="000000"/>
              </a:solidFill>
            </a:endParaRPr>
          </a:p>
        </p:txBody>
      </p:sp>
      <p:sp>
        <p:nvSpPr>
          <p:cNvPr id="34" name="Shape 163"/>
          <p:cNvSpPr/>
          <p:nvPr/>
        </p:nvSpPr>
        <p:spPr>
          <a:xfrm>
            <a:off x="1852594" y="4746389"/>
            <a:ext cx="1965740" cy="1935682"/>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5" name="Shape 163"/>
          <p:cNvSpPr/>
          <p:nvPr/>
        </p:nvSpPr>
        <p:spPr>
          <a:xfrm>
            <a:off x="5255064" y="4746388"/>
            <a:ext cx="1952488" cy="1923797"/>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6" name="Shape 164"/>
          <p:cNvSpPr/>
          <p:nvPr/>
        </p:nvSpPr>
        <p:spPr>
          <a:xfrm>
            <a:off x="2207017" y="5084716"/>
            <a:ext cx="1248502" cy="738072"/>
          </a:xfrm>
          <a:prstGeom prst="rect">
            <a:avLst/>
          </a:prstGeom>
          <a:solidFill>
            <a:srgbClr val="FFFFFF"/>
          </a:solidFill>
          <a:ln w="25400">
            <a:solidFill>
              <a:schemeClr val="tx2">
                <a:lumMod val="60000"/>
                <a:lumOff val="40000"/>
              </a:schemeClr>
            </a:solidFill>
            <a:prstDash val="sysDash"/>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r>
              <a:rPr lang="en-US" altLang="ja-JP" sz="1800" dirty="0" smtClean="0"/>
              <a:t>VM</a:t>
            </a:r>
          </a:p>
          <a:p>
            <a:endParaRPr lang="en-US" altLang="ja-JP" sz="1800" dirty="0" smtClean="0"/>
          </a:p>
          <a:p>
            <a:endParaRPr lang="en-US" sz="1800" dirty="0"/>
          </a:p>
          <a:p>
            <a:endParaRPr sz="1800" dirty="0"/>
          </a:p>
        </p:txBody>
      </p:sp>
      <p:sp>
        <p:nvSpPr>
          <p:cNvPr id="40" name="正方形/長方形 39"/>
          <p:cNvSpPr/>
          <p:nvPr/>
        </p:nvSpPr>
        <p:spPr>
          <a:xfrm>
            <a:off x="1867367" y="4746389"/>
            <a:ext cx="1950967" cy="338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r>
              <a:rPr kumimoji="1" lang="ja-JP" altLang="en-US" sz="1600" dirty="0">
                <a:solidFill>
                  <a:srgbClr val="000000"/>
                </a:solidFill>
              </a:rPr>
              <a:t>仮想化システム</a:t>
            </a:r>
          </a:p>
        </p:txBody>
      </p:sp>
      <p:sp>
        <p:nvSpPr>
          <p:cNvPr id="42" name="対角する 2 つの角を切り取った四角形 41"/>
          <p:cNvSpPr/>
          <p:nvPr/>
        </p:nvSpPr>
        <p:spPr>
          <a:xfrm>
            <a:off x="5657237" y="6120951"/>
            <a:ext cx="1234682"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
        <p:nvSpPr>
          <p:cNvPr id="43" name="正方形/長方形 42"/>
          <p:cNvSpPr/>
          <p:nvPr/>
        </p:nvSpPr>
        <p:spPr>
          <a:xfrm>
            <a:off x="5260437" y="4746389"/>
            <a:ext cx="1947116"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r>
              <a:rPr kumimoji="1" lang="ja-JP" altLang="en-US" sz="1600" dirty="0">
                <a:solidFill>
                  <a:srgbClr val="000000"/>
                </a:solidFill>
              </a:rPr>
              <a:t>仮想化システム</a:t>
            </a:r>
          </a:p>
        </p:txBody>
      </p:sp>
      <p:grpSp>
        <p:nvGrpSpPr>
          <p:cNvPr id="70" name="図形グループ 69"/>
          <p:cNvGrpSpPr/>
          <p:nvPr/>
        </p:nvGrpSpPr>
        <p:grpSpPr>
          <a:xfrm>
            <a:off x="173313" y="4316991"/>
            <a:ext cx="8570875" cy="2465461"/>
            <a:chOff x="339895" y="4100386"/>
            <a:chExt cx="8476021" cy="2465461"/>
          </a:xfrm>
        </p:grpSpPr>
        <p:grpSp>
          <p:nvGrpSpPr>
            <p:cNvPr id="75" name="図形グループ 74"/>
            <p:cNvGrpSpPr/>
            <p:nvPr/>
          </p:nvGrpSpPr>
          <p:grpSpPr>
            <a:xfrm>
              <a:off x="5105438" y="4100386"/>
              <a:ext cx="3710478" cy="2465461"/>
              <a:chOff x="4713891" y="4430878"/>
              <a:chExt cx="4228571" cy="2465461"/>
            </a:xfrm>
          </p:grpSpPr>
          <p:sp>
            <p:nvSpPr>
              <p:cNvPr id="85" name="角丸四角形 84"/>
              <p:cNvSpPr/>
              <p:nvPr/>
            </p:nvSpPr>
            <p:spPr>
              <a:xfrm>
                <a:off x="4713891" y="4430878"/>
                <a:ext cx="4228571"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4863894" y="4430878"/>
                <a:ext cx="3937396" cy="2623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移送先ホスト</a:t>
                </a:r>
                <a:endParaRPr kumimoji="1" lang="en-US" altLang="ja-JP" sz="1600" dirty="0">
                  <a:solidFill>
                    <a:srgbClr val="000000"/>
                  </a:solidFill>
                </a:endParaRPr>
              </a:p>
            </p:txBody>
          </p:sp>
        </p:grpSp>
        <p:grpSp>
          <p:nvGrpSpPr>
            <p:cNvPr id="76" name="図形グループ 75"/>
            <p:cNvGrpSpPr/>
            <p:nvPr/>
          </p:nvGrpSpPr>
          <p:grpSpPr>
            <a:xfrm>
              <a:off x="339895" y="4100386"/>
              <a:ext cx="6011292" cy="2465461"/>
              <a:chOff x="339895" y="4100386"/>
              <a:chExt cx="6011292" cy="2465461"/>
            </a:xfrm>
          </p:grpSpPr>
          <p:sp>
            <p:nvSpPr>
              <p:cNvPr id="77" name="角丸四角形 76"/>
              <p:cNvSpPr/>
              <p:nvPr/>
            </p:nvSpPr>
            <p:spPr>
              <a:xfrm>
                <a:off x="339895" y="4100386"/>
                <a:ext cx="3808771" cy="2465461"/>
              </a:xfrm>
              <a:prstGeom prst="roundRect">
                <a:avLst/>
              </a:prstGeom>
              <a:noFill/>
              <a:ln w="63500">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452605" y="4151100"/>
                <a:ext cx="1493378" cy="21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移送元ホスト</a:t>
                </a:r>
                <a:endParaRPr kumimoji="1" lang="en-US" altLang="ja-JP" sz="1600" dirty="0">
                  <a:solidFill>
                    <a:srgbClr val="000000"/>
                  </a:solidFill>
                </a:endParaRPr>
              </a:p>
            </p:txBody>
          </p:sp>
          <p:sp>
            <p:nvSpPr>
              <p:cNvPr id="79" name="正方形/長方形 78"/>
              <p:cNvSpPr/>
              <p:nvPr/>
            </p:nvSpPr>
            <p:spPr>
              <a:xfrm>
                <a:off x="3788834" y="5898155"/>
                <a:ext cx="1738352" cy="2069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転送</a:t>
                </a:r>
                <a:endParaRPr kumimoji="1" lang="en-US" altLang="ja-JP" sz="1600" dirty="0">
                  <a:solidFill>
                    <a:srgbClr val="000000"/>
                  </a:solidFill>
                </a:endParaRPr>
              </a:p>
            </p:txBody>
          </p:sp>
          <p:grpSp>
            <p:nvGrpSpPr>
              <p:cNvPr id="80" name="図形グループ 79"/>
              <p:cNvGrpSpPr/>
              <p:nvPr/>
            </p:nvGrpSpPr>
            <p:grpSpPr>
              <a:xfrm>
                <a:off x="2328641" y="5616110"/>
                <a:ext cx="1234682" cy="782707"/>
                <a:chOff x="2328641" y="5616110"/>
                <a:chExt cx="1234682" cy="782707"/>
              </a:xfrm>
            </p:grpSpPr>
            <p:sp>
              <p:nvSpPr>
                <p:cNvPr id="83" name="対角する 2 つの角を切り取った四角形 82"/>
                <p:cNvSpPr/>
                <p:nvPr/>
              </p:nvSpPr>
              <p:spPr>
                <a:xfrm>
                  <a:off x="2328641" y="5911552"/>
                  <a:ext cx="1234682" cy="487265"/>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cxnSp>
              <p:nvCxnSpPr>
                <p:cNvPr id="84" name="カギ線コネクタ 12"/>
                <p:cNvCxnSpPr>
                  <a:stCxn id="36" idx="2"/>
                </p:cNvCxnSpPr>
                <p:nvPr/>
              </p:nvCxnSpPr>
              <p:spPr>
                <a:xfrm>
                  <a:off x="2945983" y="5616110"/>
                  <a:ext cx="4" cy="295447"/>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grpSp>
          <p:cxnSp>
            <p:nvCxnSpPr>
              <p:cNvPr id="81" name="直線矢印コネクタ 80"/>
              <p:cNvCxnSpPr>
                <a:stCxn id="42" idx="3"/>
                <a:endCxn id="49" idx="2"/>
              </p:cNvCxnSpPr>
              <p:nvPr/>
            </p:nvCxnSpPr>
            <p:spPr>
              <a:xfrm flipH="1" flipV="1">
                <a:off x="6344355" y="5616110"/>
                <a:ext cx="6832" cy="2981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83" idx="0"/>
                <a:endCxn id="42" idx="2"/>
              </p:cNvCxnSpPr>
              <p:nvPr/>
            </p:nvCxnSpPr>
            <p:spPr>
              <a:xfrm>
                <a:off x="3563323" y="6155185"/>
                <a:ext cx="2177354" cy="27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46" name="角丸四角形 45"/>
          <p:cNvSpPr/>
          <p:nvPr/>
        </p:nvSpPr>
        <p:spPr>
          <a:xfrm>
            <a:off x="7370565" y="6079146"/>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49" name="Shape 164"/>
          <p:cNvSpPr/>
          <p:nvPr/>
        </p:nvSpPr>
        <p:spPr>
          <a:xfrm>
            <a:off x="5643421" y="5084716"/>
            <a:ext cx="1248498" cy="738072"/>
          </a:xfrm>
          <a:prstGeom prst="rect">
            <a:avLst/>
          </a:prstGeom>
          <a:solidFill>
            <a:schemeClr val="tx2">
              <a:lumMod val="60000"/>
              <a:lumOff val="40000"/>
            </a:schemeClr>
          </a:solidFill>
          <a:ln w="25400">
            <a:solidFill>
              <a:schemeClr val="tx2">
                <a:lumMod val="60000"/>
                <a:lumOff val="40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800" dirty="0" smtClean="0"/>
          </a:p>
          <a:p>
            <a:endParaRPr lang="en-US" altLang="ja-JP" sz="1800" dirty="0"/>
          </a:p>
          <a:p>
            <a:endParaRPr lang="en-US" altLang="ja-JP" sz="1800" dirty="0" smtClean="0"/>
          </a:p>
          <a:p>
            <a:r>
              <a:rPr lang="en-US" altLang="ja-JP" sz="1800" dirty="0" smtClean="0"/>
              <a:t>VM</a:t>
            </a:r>
          </a:p>
          <a:p>
            <a:endParaRPr lang="en-US" altLang="ja-JP" sz="1800" dirty="0" smtClean="0"/>
          </a:p>
          <a:p>
            <a:endParaRPr lang="en-US" sz="1800" dirty="0"/>
          </a:p>
          <a:p>
            <a:endParaRPr sz="1800" dirty="0"/>
          </a:p>
        </p:txBody>
      </p:sp>
      <p:cxnSp>
        <p:nvCxnSpPr>
          <p:cNvPr id="53" name="直線矢印コネクタ 52"/>
          <p:cNvCxnSpPr>
            <a:stCxn id="68" idx="3"/>
          </p:cNvCxnSpPr>
          <p:nvPr/>
        </p:nvCxnSpPr>
        <p:spPr>
          <a:xfrm>
            <a:off x="1698260" y="6364584"/>
            <a:ext cx="5087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a:endCxn id="46" idx="1"/>
          </p:cNvCxnSpPr>
          <p:nvPr/>
        </p:nvCxnSpPr>
        <p:spPr>
          <a:xfrm>
            <a:off x="6880320" y="6364584"/>
            <a:ext cx="49024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角丸四角形 67"/>
          <p:cNvSpPr/>
          <p:nvPr/>
        </p:nvSpPr>
        <p:spPr>
          <a:xfrm>
            <a:off x="457200" y="6079146"/>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31" name="対角する 2 つの角を切り取った四角形 30"/>
          <p:cNvSpPr/>
          <p:nvPr/>
        </p:nvSpPr>
        <p:spPr>
          <a:xfrm>
            <a:off x="1379177" y="5981505"/>
            <a:ext cx="403754" cy="246655"/>
          </a:xfrm>
          <a:prstGeom prst="snip2DiagRect">
            <a:avLst/>
          </a:prstGeom>
          <a:solidFill>
            <a:srgbClr val="7F7F7F"/>
          </a:solidFill>
          <a:ln>
            <a:noFill/>
          </a:ln>
          <a:effectLst/>
          <a:scene3d>
            <a:camera prst="orthographicFront"/>
            <a:lightRig rig="threePt" dir="t"/>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Tree>
    <p:extLst>
      <p:ext uri="{BB962C8B-B14F-4D97-AF65-F5344CB8AC3E}">
        <p14:creationId xmlns:p14="http://schemas.microsoft.com/office/powerpoint/2010/main" val="20342048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22564E-6 -4.42851E-6 L 0.1737 -0.00231 " pathEditMode="relative" rAng="0" ptsTypes="AA">
                                      <p:cBhvr>
                                        <p:cTn id="6" dur="2000" fill="hold"/>
                                        <p:tgtEl>
                                          <p:spTgt spid="31"/>
                                        </p:tgtEl>
                                        <p:attrNameLst>
                                          <p:attrName>ppt_x</p:attrName>
                                          <p:attrName>ppt_y</p:attrName>
                                        </p:attrNameLst>
                                      </p:cBhvr>
                                      <p:rCtr x="8685" y="-1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1737 -0.00231 L 0.55324 -0.00231 " pathEditMode="relative" rAng="0" ptsTypes="AA">
                                      <p:cBhvr>
                                        <p:cTn id="10" dur="2000" fill="hold"/>
                                        <p:tgtEl>
                                          <p:spTgt spid="31"/>
                                        </p:tgtEl>
                                        <p:attrNameLst>
                                          <p:attrName>ppt_x</p:attrName>
                                          <p:attrName>ppt_y</p:attrName>
                                        </p:attrNameLst>
                                      </p:cBhvr>
                                      <p:rCtr x="18968" y="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55324 -0.00231 L 0.75317 -0.00231 " pathEditMode="relative" rAng="0" ptsTypes="AA">
                                      <p:cBhvr>
                                        <p:cTn id="14" dur="2000" fill="hold"/>
                                        <p:tgtEl>
                                          <p:spTgt spid="31"/>
                                        </p:tgtEl>
                                        <p:attrNameLst>
                                          <p:attrName>ppt_x</p:attrName>
                                          <p:attrName>ppt_y</p:attrName>
                                        </p:attrNameLst>
                                      </p:cBhvr>
                                      <p:rCtr x="99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163"/>
          <p:cNvSpPr/>
          <p:nvPr/>
        </p:nvSpPr>
        <p:spPr>
          <a:xfrm>
            <a:off x="2989036" y="4389521"/>
            <a:ext cx="4167529" cy="1755198"/>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 name="タイトル 1"/>
          <p:cNvSpPr>
            <a:spLocks noGrp="1"/>
          </p:cNvSpPr>
          <p:nvPr>
            <p:ph type="title"/>
          </p:nvPr>
        </p:nvSpPr>
        <p:spPr/>
        <p:txBody>
          <a:bodyPr/>
          <a:lstStyle/>
          <a:p>
            <a:r>
              <a:rPr kumimoji="1" lang="ja-JP" altLang="en-US" dirty="0"/>
              <a:t>シャドウデバイスとの通信方法</a:t>
            </a:r>
            <a:endParaRPr kumimoji="1" lang="ja-JP" altLang="en-US" strike="sngStrike" dirty="0">
              <a:solidFill>
                <a:srgbClr val="FF0000"/>
              </a:solidFill>
            </a:endParaRPr>
          </a:p>
        </p:txBody>
      </p:sp>
      <p:sp>
        <p:nvSpPr>
          <p:cNvPr id="3" name="テキスト プレースホルダー 2"/>
          <p:cNvSpPr>
            <a:spLocks noGrp="1"/>
          </p:cNvSpPr>
          <p:nvPr>
            <p:ph type="body" idx="1"/>
          </p:nvPr>
        </p:nvSpPr>
        <p:spPr/>
        <p:txBody>
          <a:bodyPr/>
          <a:lstStyle/>
          <a:p>
            <a:r>
              <a:rPr kumimoji="1" lang="ja-JP" altLang="en-US" dirty="0"/>
              <a:t>従来、移送マネージャと仮想デバイスの通信には</a:t>
            </a:r>
            <a:r>
              <a:rPr lang="en-US" altLang="ja-JP" dirty="0"/>
              <a:t>OS</a:t>
            </a:r>
            <a:r>
              <a:rPr lang="ja-JP" altLang="en-US" dirty="0"/>
              <a:t>内部の通信機構が用いられていた</a:t>
            </a:r>
            <a:endParaRPr kumimoji="1" lang="en-US" altLang="ja-JP" dirty="0"/>
          </a:p>
          <a:p>
            <a:pPr lvl="1"/>
            <a:r>
              <a:rPr kumimoji="1" lang="ja-JP" altLang="en-US" dirty="0"/>
              <a:t>同一</a:t>
            </a:r>
            <a:r>
              <a:rPr lang="ja-JP" altLang="en-US" dirty="0"/>
              <a:t>システム</a:t>
            </a:r>
            <a:r>
              <a:rPr kumimoji="1" lang="ja-JP" altLang="en-US" dirty="0"/>
              <a:t>上で動作している場合にのみ可能な方法</a:t>
            </a:r>
            <a:endParaRPr kumimoji="1" lang="en-US" altLang="ja-JP" dirty="0"/>
          </a:p>
          <a:p>
            <a:pPr lvl="0"/>
            <a:r>
              <a:rPr kumimoji="1" lang="ja-JP" altLang="en-US" dirty="0"/>
              <a:t>ネットワーク通信を用いる方法が考えられる</a:t>
            </a:r>
            <a:endParaRPr lang="en-US" altLang="ja-JP" dirty="0"/>
          </a:p>
          <a:p>
            <a:pPr lvl="1"/>
            <a:r>
              <a:rPr kumimoji="1" lang="ja-JP" altLang="en-US" dirty="0"/>
              <a:t>仮想ネットワークのオーバヘッドが大きい</a:t>
            </a:r>
            <a:endParaRPr kumimoji="1" lang="en-US" altLang="ja-JP" dirty="0"/>
          </a:p>
          <a:p>
            <a:pPr lvl="1"/>
            <a:r>
              <a:rPr lang="ja-JP" altLang="en-US" dirty="0"/>
              <a:t>シャドウデバイスが攻撃を受ける</a:t>
            </a:r>
            <a:r>
              <a:rPr lang="en-US" altLang="en-US" dirty="0">
                <a:solidFill>
                  <a:srgbClr val="000000"/>
                </a:solidFill>
              </a:rPr>
              <a:t>危険</a:t>
            </a:r>
            <a:r>
              <a:rPr lang="ja-JP" altLang="en-US" dirty="0"/>
              <a:t>性が</a:t>
            </a:r>
            <a:r>
              <a:rPr lang="ja-JP" altLang="en-US" dirty="0" smtClean="0"/>
              <a:t>増大</a:t>
            </a:r>
            <a:endParaRPr kumimoji="1" lang="en-US" altLang="ja-JP"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7</a:t>
            </a:fld>
            <a:endParaRPr kumimoji="1" lang="ja-JP" altLang="en-US" dirty="0"/>
          </a:p>
        </p:txBody>
      </p:sp>
      <p:grpSp>
        <p:nvGrpSpPr>
          <p:cNvPr id="5" name="図形グループ 4"/>
          <p:cNvGrpSpPr/>
          <p:nvPr/>
        </p:nvGrpSpPr>
        <p:grpSpPr>
          <a:xfrm>
            <a:off x="4976627" y="4389521"/>
            <a:ext cx="2184531" cy="991352"/>
            <a:chOff x="4976627" y="4621431"/>
            <a:chExt cx="2184531" cy="991352"/>
          </a:xfrm>
        </p:grpSpPr>
        <p:cxnSp>
          <p:nvCxnSpPr>
            <p:cNvPr id="15" name="直線矢印コネクタ 14"/>
            <p:cNvCxnSpPr>
              <a:endCxn id="23" idx="1"/>
            </p:cNvCxnSpPr>
            <p:nvPr/>
          </p:nvCxnSpPr>
          <p:spPr>
            <a:xfrm>
              <a:off x="4976627" y="5608321"/>
              <a:ext cx="595921" cy="446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438210" y="4621431"/>
              <a:ext cx="1722948" cy="369332"/>
            </a:xfrm>
            <a:prstGeom prst="rect">
              <a:avLst/>
            </a:prstGeom>
            <a:noFill/>
          </p:spPr>
          <p:txBody>
            <a:bodyPr wrap="none" rtlCol="0">
              <a:spAutoFit/>
            </a:bodyPr>
            <a:lstStyle/>
            <a:p>
              <a:r>
                <a:rPr kumimoji="1" lang="ja-JP" altLang="en-US" sz="1800" dirty="0">
                  <a:solidFill>
                    <a:schemeClr val="tx1"/>
                  </a:solidFill>
                </a:rPr>
                <a:t>仮想化システム</a:t>
              </a:r>
              <a:endParaRPr kumimoji="1" lang="en-US" altLang="ja-JP" sz="1800" dirty="0">
                <a:solidFill>
                  <a:schemeClr val="tx1"/>
                </a:solidFill>
              </a:endParaRPr>
            </a:p>
          </p:txBody>
        </p:sp>
      </p:grpSp>
      <p:sp>
        <p:nvSpPr>
          <p:cNvPr id="18" name="正方形/長方形 17"/>
          <p:cNvSpPr/>
          <p:nvPr/>
        </p:nvSpPr>
        <p:spPr>
          <a:xfrm>
            <a:off x="1706617" y="6381169"/>
            <a:ext cx="5454541" cy="45719"/>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0" name="直線矢印コネクタ 19"/>
          <p:cNvCxnSpPr>
            <a:stCxn id="25" idx="1"/>
          </p:cNvCxnSpPr>
          <p:nvPr/>
        </p:nvCxnSpPr>
        <p:spPr>
          <a:xfrm>
            <a:off x="4352378" y="5685416"/>
            <a:ext cx="0" cy="70753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H="1">
            <a:off x="2212208" y="5670256"/>
            <a:ext cx="6710" cy="710913"/>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5603231" y="6436285"/>
            <a:ext cx="1813317" cy="369332"/>
          </a:xfrm>
          <a:prstGeom prst="rect">
            <a:avLst/>
          </a:prstGeom>
          <a:noFill/>
        </p:spPr>
        <p:txBody>
          <a:bodyPr wrap="none" rtlCol="0">
            <a:spAutoFit/>
          </a:bodyPr>
          <a:lstStyle/>
          <a:p>
            <a:r>
              <a:rPr kumimoji="1" lang="ja-JP" altLang="en-US" sz="1800" b="1" dirty="0">
                <a:solidFill>
                  <a:schemeClr val="tx1"/>
                </a:solidFill>
              </a:rPr>
              <a:t>仮想ネットワーク</a:t>
            </a:r>
            <a:endParaRPr kumimoji="1" lang="en-US" altLang="ja-JP" sz="1800" b="1" dirty="0">
              <a:solidFill>
                <a:schemeClr val="tx1"/>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545" y="4928130"/>
            <a:ext cx="505925" cy="64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7"/>
          <p:cNvSpPr txBox="1"/>
          <p:nvPr/>
        </p:nvSpPr>
        <p:spPr>
          <a:xfrm>
            <a:off x="3019604" y="4589576"/>
            <a:ext cx="813043" cy="338554"/>
          </a:xfrm>
          <a:prstGeom prst="rect">
            <a:avLst/>
          </a:prstGeom>
          <a:noFill/>
          <a:ln>
            <a:noFill/>
          </a:ln>
        </p:spPr>
        <p:txBody>
          <a:bodyPr wrap="none" rtlCol="0">
            <a:spAutoFit/>
          </a:bodyPr>
          <a:lstStyle/>
          <a:p>
            <a:r>
              <a:rPr lang="ja-JP" altLang="en-US" sz="1600" b="1" dirty="0">
                <a:solidFill>
                  <a:schemeClr val="tx1"/>
                </a:solidFill>
              </a:rPr>
              <a:t>管理者</a:t>
            </a:r>
            <a:endParaRPr kumimoji="1" lang="ja-JP" altLang="en-US" sz="1600" b="1" dirty="0">
              <a:solidFill>
                <a:schemeClr val="tx1"/>
              </a:solidFill>
            </a:endParaRPr>
          </a:p>
        </p:txBody>
      </p:sp>
      <p:sp>
        <p:nvSpPr>
          <p:cNvPr id="13" name="星 7 12"/>
          <p:cNvSpPr/>
          <p:nvPr/>
        </p:nvSpPr>
        <p:spPr>
          <a:xfrm>
            <a:off x="1888751" y="6003774"/>
            <a:ext cx="1264794" cy="754789"/>
          </a:xfrm>
          <a:prstGeom prst="star7">
            <a:avLst/>
          </a:prstGeom>
          <a:solidFill>
            <a:srgbClr val="FF0000"/>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攻撃</a:t>
            </a:r>
          </a:p>
        </p:txBody>
      </p:sp>
      <p:cxnSp>
        <p:nvCxnSpPr>
          <p:cNvPr id="16" name="直線矢印コネクタ 15"/>
          <p:cNvCxnSpPr/>
          <p:nvPr/>
        </p:nvCxnSpPr>
        <p:spPr>
          <a:xfrm flipH="1">
            <a:off x="2839448" y="5661848"/>
            <a:ext cx="476976" cy="46431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1598388" y="5090973"/>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23" name="角丸四角形 22"/>
          <p:cNvSpPr/>
          <p:nvPr/>
        </p:nvSpPr>
        <p:spPr>
          <a:xfrm>
            <a:off x="5572548" y="5083219"/>
            <a:ext cx="1344797" cy="595307"/>
          </a:xfrm>
          <a:prstGeom prst="round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仮想</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25" name="対角する 2 つの角を切り取った四角形 24"/>
          <p:cNvSpPr/>
          <p:nvPr/>
        </p:nvSpPr>
        <p:spPr>
          <a:xfrm>
            <a:off x="3728128" y="5090973"/>
            <a:ext cx="1248499" cy="594443"/>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spTree>
    <p:extLst>
      <p:ext uri="{BB962C8B-B14F-4D97-AF65-F5344CB8AC3E}">
        <p14:creationId xmlns:p14="http://schemas.microsoft.com/office/powerpoint/2010/main" val="16857850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共有メモリを用いた通信</a:t>
            </a:r>
            <a:endParaRPr kumimoji="1" lang="ja-JP" altLang="en-US" dirty="0">
              <a:solidFill>
                <a:srgbClr val="FF0000"/>
              </a:solidFill>
            </a:endParaRPr>
          </a:p>
        </p:txBody>
      </p:sp>
      <p:sp>
        <p:nvSpPr>
          <p:cNvPr id="3" name="テキスト プレースホルダー 2"/>
          <p:cNvSpPr>
            <a:spLocks noGrp="1"/>
          </p:cNvSpPr>
          <p:nvPr>
            <p:ph type="body" idx="1"/>
          </p:nvPr>
        </p:nvSpPr>
        <p:spPr/>
        <p:txBody>
          <a:bodyPr/>
          <a:lstStyle/>
          <a:p>
            <a:r>
              <a:rPr lang="ja-JP" altLang="en-US" dirty="0" smtClean="0"/>
              <a:t>仮想化システムとシャドウデバイスの間で共有メモリを用いて通信</a:t>
            </a:r>
            <a:endParaRPr lang="en-US" altLang="ja-JP" dirty="0" smtClean="0"/>
          </a:p>
          <a:p>
            <a:pPr lvl="1"/>
            <a:r>
              <a:rPr kumimoji="1" lang="ja-JP" altLang="en-US" dirty="0" smtClean="0"/>
              <a:t>高速にアクセス可能であり、直接データを送信しないのでより安全</a:t>
            </a:r>
            <a:endParaRPr kumimoji="1" lang="en-US" altLang="ja-JP" dirty="0"/>
          </a:p>
          <a:p>
            <a:pPr lvl="1"/>
            <a:r>
              <a:rPr lang="ja-JP" altLang="en-US" dirty="0" smtClean="0"/>
              <a:t>ウルトラコール</a:t>
            </a:r>
            <a:r>
              <a:rPr lang="ja-JP" altLang="en-US" dirty="0"/>
              <a:t> </a:t>
            </a:r>
            <a:r>
              <a:rPr lang="en-US" altLang="ja-JP" dirty="0" smtClean="0">
                <a:solidFill>
                  <a:srgbClr val="000000"/>
                </a:solidFill>
              </a:rPr>
              <a:t>[Miyama+</a:t>
            </a:r>
            <a:r>
              <a:rPr lang="en-US" altLang="ja-JP" dirty="0" smtClean="0">
                <a:solidFill>
                  <a:srgbClr val="000000"/>
                </a:solidFill>
                <a:latin typeface="+mn-lt"/>
              </a:rPr>
              <a:t>’ 17</a:t>
            </a:r>
            <a:r>
              <a:rPr lang="en-US" altLang="ja-JP" dirty="0" smtClean="0">
                <a:solidFill>
                  <a:srgbClr val="000000"/>
                </a:solidFill>
              </a:rPr>
              <a:t>]</a:t>
            </a:r>
            <a:r>
              <a:rPr lang="ja-JP" altLang="en-US" dirty="0" smtClean="0">
                <a:solidFill>
                  <a:srgbClr val="000000"/>
                </a:solidFill>
              </a:rPr>
              <a:t>を用いて共有メモリを確立</a:t>
            </a:r>
            <a:endParaRPr lang="en-US" altLang="ja-JP" dirty="0" smtClean="0">
              <a:solidFill>
                <a:srgbClr val="000000"/>
              </a:solidFill>
            </a:endParaRPr>
          </a:p>
          <a:p>
            <a:pPr lvl="2"/>
            <a:r>
              <a:rPr lang="ja-JP" altLang="en-US" dirty="0" smtClean="0">
                <a:solidFill>
                  <a:srgbClr val="000000"/>
                </a:solidFill>
              </a:rPr>
              <a:t>仮想化システムをバイパスして</a:t>
            </a:r>
            <a:r>
              <a:rPr lang="en-US" altLang="ja-JP" dirty="0" err="1" smtClean="0">
                <a:solidFill>
                  <a:srgbClr val="000000"/>
                </a:solidFill>
              </a:rPr>
              <a:t>USShadow</a:t>
            </a:r>
            <a:r>
              <a:rPr lang="ja-JP" altLang="en-US" dirty="0" smtClean="0">
                <a:solidFill>
                  <a:srgbClr val="000000"/>
                </a:solidFill>
              </a:rPr>
              <a:t>を呼び出す機構</a:t>
            </a:r>
            <a:endParaRPr lang="en-US" altLang="ja-JP" dirty="0">
              <a:solidFill>
                <a:srgbClr val="000000"/>
              </a:solidFill>
            </a:endParaRPr>
          </a:p>
          <a:p>
            <a:pPr lvl="2"/>
            <a:r>
              <a:rPr lang="ja-JP" altLang="en-US" dirty="0">
                <a:solidFill>
                  <a:srgbClr val="000000"/>
                </a:solidFill>
              </a:rPr>
              <a:t>既存の仮想化システムを改変なしに</a:t>
            </a:r>
            <a:r>
              <a:rPr lang="ja-JP" altLang="en-US" dirty="0" smtClean="0">
                <a:solidFill>
                  <a:srgbClr val="000000"/>
                </a:solidFill>
              </a:rPr>
              <a:t>利用可能</a:t>
            </a:r>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8</a:t>
            </a:fld>
            <a:endParaRPr kumimoji="1" lang="ja-JP" altLang="en-US" dirty="0"/>
          </a:p>
        </p:txBody>
      </p:sp>
      <p:grpSp>
        <p:nvGrpSpPr>
          <p:cNvPr id="35" name="図形グループ 34"/>
          <p:cNvGrpSpPr/>
          <p:nvPr/>
        </p:nvGrpSpPr>
        <p:grpSpPr>
          <a:xfrm>
            <a:off x="1321792" y="4431112"/>
            <a:ext cx="6768517" cy="2239149"/>
            <a:chOff x="1321792" y="4431112"/>
            <a:chExt cx="6768517" cy="2239149"/>
          </a:xfrm>
        </p:grpSpPr>
        <p:grpSp>
          <p:nvGrpSpPr>
            <p:cNvPr id="13" name="図形グループ 12"/>
            <p:cNvGrpSpPr/>
            <p:nvPr/>
          </p:nvGrpSpPr>
          <p:grpSpPr>
            <a:xfrm>
              <a:off x="1321792" y="4431112"/>
              <a:ext cx="6768517" cy="1703276"/>
              <a:chOff x="1321792" y="4663613"/>
              <a:chExt cx="6768517" cy="1703276"/>
            </a:xfrm>
          </p:grpSpPr>
          <p:sp>
            <p:nvSpPr>
              <p:cNvPr id="14" name="角丸四角形 13"/>
              <p:cNvSpPr/>
              <p:nvPr/>
            </p:nvSpPr>
            <p:spPr>
              <a:xfrm>
                <a:off x="1321792" y="5347331"/>
                <a:ext cx="1241060" cy="570875"/>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18" name="Shape 163"/>
              <p:cNvSpPr/>
              <p:nvPr/>
            </p:nvSpPr>
            <p:spPr>
              <a:xfrm>
                <a:off x="3866230" y="4938694"/>
                <a:ext cx="4048838" cy="1428195"/>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19" name="テキスト ボックス 18"/>
              <p:cNvSpPr txBox="1"/>
              <p:nvPr/>
            </p:nvSpPr>
            <p:spPr>
              <a:xfrm>
                <a:off x="6367361" y="4663613"/>
                <a:ext cx="1722948" cy="369332"/>
              </a:xfrm>
              <a:prstGeom prst="rect">
                <a:avLst/>
              </a:prstGeom>
              <a:noFill/>
            </p:spPr>
            <p:txBody>
              <a:bodyPr wrap="none" rtlCol="0">
                <a:spAutoFit/>
              </a:bodyPr>
              <a:lstStyle/>
              <a:p>
                <a:r>
                  <a:rPr kumimoji="1" lang="ja-JP" altLang="en-US" sz="1800" dirty="0">
                    <a:solidFill>
                      <a:schemeClr val="tx1"/>
                    </a:solidFill>
                  </a:rPr>
                  <a:t>仮想化システム</a:t>
                </a:r>
                <a:endParaRPr kumimoji="1" lang="en-US" altLang="ja-JP" sz="1800" dirty="0">
                  <a:solidFill>
                    <a:schemeClr val="tx1"/>
                  </a:solidFill>
                </a:endParaRPr>
              </a:p>
            </p:txBody>
          </p:sp>
          <p:sp>
            <p:nvSpPr>
              <p:cNvPr id="20" name="対角する 2 つの角を切り取った四角形 19"/>
              <p:cNvSpPr/>
              <p:nvPr/>
            </p:nvSpPr>
            <p:spPr>
              <a:xfrm>
                <a:off x="4151448" y="5133500"/>
                <a:ext cx="1798547" cy="1135199"/>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smtClean="0">
                  <a:solidFill>
                    <a:schemeClr val="bg1"/>
                  </a:solidFill>
                </a:endParaRPr>
              </a:p>
              <a:p>
                <a:pPr algn="ctr"/>
                <a:r>
                  <a:rPr kumimoji="1" lang="ja-JP" altLang="en-US" sz="1600" dirty="0" smtClean="0">
                    <a:solidFill>
                      <a:schemeClr val="bg1"/>
                    </a:solidFill>
                  </a:rPr>
                  <a:t>移送マネージャ</a:t>
                </a:r>
                <a:endParaRPr kumimoji="1" lang="en-US" altLang="ja-JP" sz="1600" dirty="0" smtClean="0">
                  <a:solidFill>
                    <a:schemeClr val="bg1"/>
                  </a:solidFill>
                </a:endParaRPr>
              </a:p>
              <a:p>
                <a:pPr algn="ctr"/>
                <a:endParaRPr kumimoji="1" lang="en-US" altLang="ja-JP" sz="1600" dirty="0">
                  <a:solidFill>
                    <a:schemeClr val="bg1"/>
                  </a:solidFill>
                </a:endParaRPr>
              </a:p>
              <a:p>
                <a:pPr algn="ctr"/>
                <a:endParaRPr kumimoji="1" lang="en-US" altLang="ja-JP" sz="1600" dirty="0" smtClean="0">
                  <a:solidFill>
                    <a:schemeClr val="bg1"/>
                  </a:solidFill>
                </a:endParaRPr>
              </a:p>
              <a:p>
                <a:pPr algn="ctr"/>
                <a:endParaRPr kumimoji="1" lang="en-US" altLang="ja-JP" sz="1600" dirty="0">
                  <a:solidFill>
                    <a:schemeClr val="bg1"/>
                  </a:solidFill>
                </a:endParaRPr>
              </a:p>
              <a:p>
                <a:pPr algn="ctr"/>
                <a:endParaRPr kumimoji="1" lang="ja-JP" altLang="en-US" sz="1400" dirty="0">
                  <a:solidFill>
                    <a:schemeClr val="bg1"/>
                  </a:solidFill>
                </a:endParaRPr>
              </a:p>
            </p:txBody>
          </p:sp>
          <p:sp>
            <p:nvSpPr>
              <p:cNvPr id="22" name="正方形/長方形 21"/>
              <p:cNvSpPr/>
              <p:nvPr/>
            </p:nvSpPr>
            <p:spPr>
              <a:xfrm>
                <a:off x="4456616" y="5601253"/>
                <a:ext cx="1199406" cy="623302"/>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smtClean="0"/>
                  <a:t>共有メモリ</a:t>
                </a:r>
                <a:endParaRPr kumimoji="1" lang="ja-JP" altLang="en-US" sz="1800" dirty="0"/>
              </a:p>
            </p:txBody>
          </p:sp>
        </p:grpSp>
        <p:sp>
          <p:nvSpPr>
            <p:cNvPr id="26" name="正方形/長方形 25"/>
            <p:cNvSpPr/>
            <p:nvPr/>
          </p:nvSpPr>
          <p:spPr>
            <a:xfrm>
              <a:off x="1321793" y="6319825"/>
              <a:ext cx="6711966" cy="350436"/>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800" dirty="0" smtClean="0"/>
                <a:t>U</a:t>
              </a:r>
              <a:r>
                <a:rPr kumimoji="1" lang="en-US" altLang="ja-JP" sz="1800" dirty="0" err="1" smtClean="0"/>
                <a:t>SShadow</a:t>
              </a:r>
              <a:endParaRPr kumimoji="1" lang="ja-JP" altLang="en-US" sz="1800" dirty="0"/>
            </a:p>
          </p:txBody>
        </p:sp>
        <p:cxnSp>
          <p:nvCxnSpPr>
            <p:cNvPr id="11" name="カギ線コネクタ 10"/>
            <p:cNvCxnSpPr>
              <a:stCxn id="20" idx="2"/>
            </p:cNvCxnSpPr>
            <p:nvPr/>
          </p:nvCxnSpPr>
          <p:spPr>
            <a:xfrm rot="10800000" flipV="1">
              <a:off x="3468872" y="5468599"/>
              <a:ext cx="682576" cy="851226"/>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endCxn id="14" idx="2"/>
            </p:cNvCxnSpPr>
            <p:nvPr/>
          </p:nvCxnSpPr>
          <p:spPr>
            <a:xfrm flipV="1">
              <a:off x="1942322" y="5685705"/>
              <a:ext cx="0" cy="6341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2504059" y="4945554"/>
              <a:ext cx="1454244" cy="338554"/>
            </a:xfrm>
            <a:prstGeom prst="rect">
              <a:avLst/>
            </a:prstGeom>
            <a:noFill/>
          </p:spPr>
          <p:txBody>
            <a:bodyPr wrap="none" rtlCol="0">
              <a:spAutoFit/>
            </a:bodyPr>
            <a:lstStyle/>
            <a:p>
              <a:r>
                <a:rPr kumimoji="1" lang="ja-JP" altLang="en-US" sz="1600" dirty="0" smtClean="0">
                  <a:solidFill>
                    <a:schemeClr val="tx1"/>
                  </a:solidFill>
                </a:rPr>
                <a:t>ウルトラコール</a:t>
              </a:r>
              <a:endParaRPr kumimoji="1" lang="en-US" altLang="ja-JP" sz="1600" dirty="0">
                <a:solidFill>
                  <a:schemeClr val="tx1"/>
                </a:solidFill>
              </a:endParaRPr>
            </a:p>
          </p:txBody>
        </p:sp>
      </p:grpSp>
    </p:spTree>
    <p:extLst>
      <p:ext uri="{BB962C8B-B14F-4D97-AF65-F5344CB8AC3E}">
        <p14:creationId xmlns:p14="http://schemas.microsoft.com/office/powerpoint/2010/main" val="37351673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シャドウデバイスの状態の扱い</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素朴な設計：移送マネージャ</a:t>
            </a:r>
            <a:r>
              <a:rPr lang="ja-JP" altLang="en-US" dirty="0" smtClean="0"/>
              <a:t>自身によるシャドウデバイスへの対応</a:t>
            </a:r>
            <a:endParaRPr kumimoji="1" lang="en-US" altLang="ja-JP" dirty="0" smtClean="0"/>
          </a:p>
          <a:p>
            <a:pPr lvl="1"/>
            <a:r>
              <a:rPr lang="ja-JP" altLang="en-US" dirty="0" smtClean="0"/>
              <a:t>移送マネージャがシャドウデバイスの状態を保存・復元</a:t>
            </a:r>
            <a:endParaRPr lang="en-US" altLang="ja-JP" dirty="0" smtClean="0"/>
          </a:p>
          <a:p>
            <a:pPr lvl="1"/>
            <a:r>
              <a:rPr kumimoji="1" lang="ja-JP" altLang="en-US" dirty="0" smtClean="0"/>
              <a:t>マイグレーション・プロトコルを拡張して状態を転送</a:t>
            </a:r>
            <a:endParaRPr kumimoji="1" lang="en-US" altLang="ja-JP" dirty="0" smtClean="0"/>
          </a:p>
          <a:p>
            <a:r>
              <a:rPr lang="ja-JP" altLang="en-US" dirty="0" smtClean="0"/>
              <a:t>移送マネージャへの改変が必要</a:t>
            </a:r>
            <a:endParaRPr lang="en-US" altLang="ja-JP" dirty="0" smtClean="0"/>
          </a:p>
          <a:p>
            <a:pPr lvl="1"/>
            <a:r>
              <a:rPr lang="ja-JP" altLang="en-US" dirty="0" smtClean="0"/>
              <a:t>移送マネージャは仮想化システムによって大きく異なる</a:t>
            </a:r>
            <a:endParaRPr lang="en-US" altLang="ja-JP" dirty="0"/>
          </a:p>
          <a:p>
            <a:pPr lvl="1"/>
            <a:r>
              <a:rPr lang="ja-JP" altLang="en-US" dirty="0" smtClean="0"/>
              <a:t>様々な仮想化システムに対応しやすくしたい</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9</a:t>
            </a:fld>
            <a:endParaRPr kumimoji="1" lang="ja-JP" altLang="en-US" dirty="0"/>
          </a:p>
        </p:txBody>
      </p:sp>
      <p:sp>
        <p:nvSpPr>
          <p:cNvPr id="5" name="角丸四角形 4"/>
          <p:cNvSpPr/>
          <p:nvPr/>
        </p:nvSpPr>
        <p:spPr>
          <a:xfrm>
            <a:off x="1561167" y="5719130"/>
            <a:ext cx="1344797" cy="595307"/>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シャドウ</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6" name="Shape 163"/>
          <p:cNvSpPr/>
          <p:nvPr/>
        </p:nvSpPr>
        <p:spPr>
          <a:xfrm>
            <a:off x="3877078" y="5283523"/>
            <a:ext cx="3051440" cy="1289074"/>
          </a:xfrm>
          <a:prstGeom prst="rect">
            <a:avLst/>
          </a:prstGeom>
          <a:solidFill>
            <a:srgbClr val="FFFF00"/>
          </a:solidFill>
          <a:ln w="25400">
            <a:solidFill>
              <a:schemeClr val="tx1"/>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7" name="正方形/長方形 6"/>
          <p:cNvSpPr/>
          <p:nvPr/>
        </p:nvSpPr>
        <p:spPr>
          <a:xfrm>
            <a:off x="4796703" y="5317544"/>
            <a:ext cx="2253738" cy="353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8" name="対角する 2 つの角を切り取った四角形 7"/>
          <p:cNvSpPr/>
          <p:nvPr/>
        </p:nvSpPr>
        <p:spPr>
          <a:xfrm>
            <a:off x="4183185" y="5709881"/>
            <a:ext cx="1248499" cy="594443"/>
          </a:xfrm>
          <a:prstGeom prst="snip2Diag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bg1"/>
                </a:solidFill>
              </a:rPr>
              <a:t>移送</a:t>
            </a:r>
            <a:endParaRPr kumimoji="1" lang="en-US" altLang="ja-JP" sz="1600" dirty="0">
              <a:solidFill>
                <a:schemeClr val="bg1"/>
              </a:solidFill>
            </a:endParaRPr>
          </a:p>
          <a:p>
            <a:pPr algn="ctr"/>
            <a:r>
              <a:rPr kumimoji="1" lang="ja-JP" altLang="en-US" sz="1600" dirty="0">
                <a:solidFill>
                  <a:schemeClr val="bg1"/>
                </a:solidFill>
              </a:rPr>
              <a:t>マネージャ</a:t>
            </a:r>
            <a:endParaRPr kumimoji="1" lang="ja-JP" altLang="en-US" sz="1400" dirty="0">
              <a:solidFill>
                <a:schemeClr val="bg1"/>
              </a:solidFill>
            </a:endParaRPr>
          </a:p>
        </p:txBody>
      </p:sp>
      <p:cxnSp>
        <p:nvCxnSpPr>
          <p:cNvPr id="9" name="直線矢印コネクタ 8"/>
          <p:cNvCxnSpPr/>
          <p:nvPr/>
        </p:nvCxnSpPr>
        <p:spPr>
          <a:xfrm>
            <a:off x="2905964" y="6016352"/>
            <a:ext cx="1277221" cy="43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2057866" y="5709881"/>
            <a:ext cx="2932489" cy="222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a:solidFill>
                  <a:srgbClr val="000000"/>
                </a:solidFill>
              </a:rPr>
              <a:t>通信</a:t>
            </a:r>
            <a:endParaRPr kumimoji="1" lang="en-US" altLang="ja-JP" sz="1600" dirty="0">
              <a:solidFill>
                <a:srgbClr val="000000"/>
              </a:solidFill>
            </a:endParaRPr>
          </a:p>
        </p:txBody>
      </p:sp>
    </p:spTree>
    <p:extLst>
      <p:ext uri="{BB962C8B-B14F-4D97-AF65-F5344CB8AC3E}">
        <p14:creationId xmlns:p14="http://schemas.microsoft.com/office/powerpoint/2010/main" val="3160668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卒業論文発表資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ln/>
      </a:spPr>
      <a:bodyPr rtlCol="0" anchor="ctr"/>
      <a:lstStyle>
        <a:defPPr algn="ctr">
          <a:defRPr kumimoji="1" sz="2000" dirty="0"/>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卒業論文発表資料.thmx</Template>
  <TotalTime>19299</TotalTime>
  <Words>3265</Words>
  <Application>Microsoft Macintosh PowerPoint</Application>
  <PresentationFormat>画面に合わせる (4:3)</PresentationFormat>
  <Paragraphs>619</Paragraphs>
  <Slides>29</Slides>
  <Notes>26</Notes>
  <HiddenSlides>11</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卒業論文発表資料</vt:lpstr>
      <vt:lpstr>強制パススルーを用いた 安全なリモート管理に対応した VMマイグレーション</vt:lpstr>
      <vt:lpstr>クラウドにおけるリモート管理</vt:lpstr>
      <vt:lpstr>帯域外リモート管理での情報漏洩</vt:lpstr>
      <vt:lpstr>VSBypass [Futagami+ ACSAC’18]</vt:lpstr>
      <vt:lpstr>マイグレーションにおける問題点</vt:lpstr>
      <vt:lpstr>提案：USShadow</vt:lpstr>
      <vt:lpstr>シャドウデバイスとの通信方法</vt:lpstr>
      <vt:lpstr>共有メモリを用いた通信</vt:lpstr>
      <vt:lpstr>シャドウデバイスの状態の扱い</vt:lpstr>
      <vt:lpstr>疑似デバイス経由での保存・復元</vt:lpstr>
      <vt:lpstr>シャドウデバイスでの状態の暗号化</vt:lpstr>
      <vt:lpstr>実験</vt:lpstr>
      <vt:lpstr>帯域外リモート管理の継続の確認</vt:lpstr>
      <vt:lpstr>帯域外リモート管理の継続の確認</vt:lpstr>
      <vt:lpstr>状態の保存・復元の性能</vt:lpstr>
      <vt:lpstr>マイグレーション性能</vt:lpstr>
      <vt:lpstr>関連研究</vt:lpstr>
      <vt:lpstr>まとめ</vt:lpstr>
      <vt:lpstr>提案：USShadow</vt:lpstr>
      <vt:lpstr>VSBypassの脅威モデル</vt:lpstr>
      <vt:lpstr>シャドウデバイスでの状態の暗号化</vt:lpstr>
      <vt:lpstr>シャドウデバイスでの状態の保存・復元</vt:lpstr>
      <vt:lpstr>VSBypassのシステム構成</vt:lpstr>
      <vt:lpstr>共有メモリを用いた通信</vt:lpstr>
      <vt:lpstr>実装</vt:lpstr>
      <vt:lpstr>疑似デバイス</vt:lpstr>
      <vt:lpstr>シャドウデバイスとのメモリ共有</vt:lpstr>
      <vt:lpstr>質疑応答</vt:lpstr>
      <vt:lpstr>シャドウデバイス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ネストした仮想化を用いた 帯域外リモート環境における VMマイグレーション</dc:title>
  <cp:lastModifiedBy>unoki tomoya</cp:lastModifiedBy>
  <cp:revision>1180</cp:revision>
  <cp:lastPrinted>2018-11-27T08:58:20Z</cp:lastPrinted>
  <dcterms:modified xsi:type="dcterms:W3CDTF">2019-02-22T04:01:11Z</dcterms:modified>
</cp:coreProperties>
</file>