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72" r:id="rId3"/>
    <p:sldId id="258" r:id="rId4"/>
    <p:sldId id="282" r:id="rId5"/>
    <p:sldId id="269" r:id="rId6"/>
    <p:sldId id="273" r:id="rId7"/>
    <p:sldId id="259" r:id="rId8"/>
    <p:sldId id="275" r:id="rId9"/>
    <p:sldId id="271" r:id="rId10"/>
    <p:sldId id="281" r:id="rId11"/>
    <p:sldId id="283" r:id="rId12"/>
    <p:sldId id="278" r:id="rId13"/>
    <p:sldId id="284" r:id="rId14"/>
    <p:sldId id="285" r:id="rId15"/>
    <p:sldId id="277" r:id="rId16"/>
    <p:sldId id="263" r:id="rId17"/>
    <p:sldId id="280" r:id="rId18"/>
    <p:sldId id="257" r:id="rId19"/>
    <p:sldId id="267" r:id="rId20"/>
    <p:sldId id="268" r:id="rId21"/>
    <p:sldId id="260" r:id="rId22"/>
    <p:sldId id="279" r:id="rId23"/>
    <p:sldId id="276" r:id="rId24"/>
    <p:sldId id="264" r:id="rId25"/>
    <p:sldId id="270" r:id="rId26"/>
    <p:sldId id="274" r:id="rId27"/>
    <p:sldId id="266" r:id="rId2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9EFF"/>
    <a:srgbClr val="30D9F0"/>
    <a:srgbClr val="FF82FB"/>
    <a:srgbClr val="FF40FF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52"/>
    <p:restoredTop sz="86577"/>
  </p:normalViewPr>
  <p:slideViewPr>
    <p:cSldViewPr snapToGrid="0" snapToObjects="1">
      <p:cViewPr>
        <p:scale>
          <a:sx n="60" d="100"/>
          <a:sy n="60" d="100"/>
        </p:scale>
        <p:origin x="2104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264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Users/shinohara/Downloads/&#20104;&#20633;&#23455;&#3944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90404843895792"/>
          <c:y val="0.054054054054054"/>
          <c:w val="0.870044102543448"/>
          <c:h val="0.76001692847334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00769223540152113"/>
                  <c:y val="0.81258779197090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ja-JP" sz="2000" dirty="0"/>
                      <a:t>graphene</a:t>
                    </a:r>
                    <a:endParaRPr lang="en-US" altLang="ja-JP" sz="16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1136865564439"/>
                      <c:h val="0.092768271339922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00873049116942223"/>
                  <c:y val="0.41979467993640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ja-JP" altLang="en-US" sz="2000" dirty="0"/>
                      <a:t>監視対象</a:t>
                    </a:r>
                    <a:r>
                      <a:rPr lang="en-US" altLang="ja-JP" sz="2000" dirty="0"/>
                      <a:t>VM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945606084257"/>
                      <c:h val="0.16658520371888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(Sheet1!$B$14,Sheet1!$F$14)</c:f>
              <c:numCache>
                <c:formatCode>General</c:formatCode>
                <c:ptCount val="2"/>
                <c:pt idx="0">
                  <c:v>0.0008214</c:v>
                </c:pt>
                <c:pt idx="1">
                  <c:v>0.0002872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492711792"/>
        <c:axId val="-492709472"/>
      </c:barChart>
      <c:catAx>
        <c:axId val="-49271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>
              <a:lumMod val="95000"/>
              <a:alpha val="0"/>
            </a:schemeClr>
          </a:solidFill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b" anchorCtr="0"/>
          <a:lstStyle/>
          <a:p>
            <a:pPr>
              <a:defRPr sz="900" b="0" i="0" u="none" strike="noStrike" kern="1200" baseline="0">
                <a:ln>
                  <a:noFill/>
                </a:ln>
                <a:noFill/>
                <a:effectLst>
                  <a:outerShdw dist="50800" sx="1000" sy="1000" algn="ctr" rotWithShape="0">
                    <a:schemeClr val="bg1">
                      <a:alpha val="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ja-JP"/>
          </a:p>
        </c:txPr>
        <c:crossAx val="-492709472"/>
        <c:crosses val="autoZero"/>
        <c:auto val="1"/>
        <c:lblAlgn val="ctr"/>
        <c:lblOffset val="100"/>
        <c:noMultiLvlLbl val="0"/>
      </c:catAx>
      <c:valAx>
        <c:axId val="-49270947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2000" dirty="0"/>
                  <a:t>時間</a:t>
                </a:r>
                <a:r>
                  <a:rPr lang="en-US" altLang="ja-JP" sz="2000" dirty="0"/>
                  <a:t>(</a:t>
                </a:r>
                <a:r>
                  <a:rPr lang="ja-JP" altLang="en-US" sz="2000" dirty="0"/>
                  <a:t>ミリ秒</a:t>
                </a:r>
                <a:r>
                  <a:rPr lang="en-US" altLang="ja-JP" sz="2000" dirty="0"/>
                  <a:t>)</a:t>
                </a:r>
                <a:endParaRPr lang="ja-JP" altLang="en-US" sz="2000" dirty="0"/>
              </a:p>
            </c:rich>
          </c:tx>
          <c:layout>
            <c:manualLayout>
              <c:xMode val="edge"/>
              <c:yMode val="edge"/>
              <c:x val="0.00433025381647396"/>
              <c:y val="0.2073535836679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492711792"/>
        <c:crosses val="autoZero"/>
        <c:crossBetween val="between"/>
        <c:dispUnits>
          <c:custUnit val="0.0001"/>
        </c:dispUnits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24C7D-D814-B648-AE5A-FEA60A59E2BD}" type="datetimeFigureOut">
              <a:rPr kumimoji="1" lang="ja-JP" altLang="en-US" smtClean="0"/>
              <a:t>2019/2/22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D2F8A-3856-4E48-94CF-7EC5F55DA5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06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研究背景について説明します。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自由度の高いサービスを利用する事ができます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D2F8A-3856-4E48-94CF-7EC5F55DA59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4999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OS</a:t>
            </a:r>
            <a:r>
              <a:rPr lang="ja-JP" altLang="en-US" dirty="0" smtClean="0"/>
              <a:t>データを読み込むプログラムの前に、</a:t>
            </a:r>
            <a:r>
              <a:rPr lang="en-US" altLang="ja-JP" dirty="0" err="1" smtClean="0"/>
              <a:t>LLView</a:t>
            </a:r>
            <a:r>
              <a:rPr lang="ja-JP" altLang="en-US" dirty="0" smtClean="0"/>
              <a:t>を用いて　</a:t>
            </a:r>
            <a:r>
              <a:rPr lang="en-US" altLang="ja-JP" dirty="0" smtClean="0"/>
              <a:t>〜</a:t>
            </a:r>
            <a:r>
              <a:rPr lang="ja-JP" altLang="en-US" dirty="0" smtClean="0"/>
              <a:t>を挿入</a:t>
            </a:r>
            <a:endParaRPr lang="en-US" altLang="ja-JP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 smtClean="0"/>
              <a:t>コンパイラ基盤である</a:t>
            </a:r>
            <a:r>
              <a:rPr lang="en-US" altLang="ja-JP" dirty="0" smtClean="0"/>
              <a:t>LLVM</a:t>
            </a:r>
            <a:r>
              <a:rPr lang="ja-JP" altLang="en-US" dirty="0" smtClean="0"/>
              <a:t>の中間表現では、メモリからデータを読み込む際に</a:t>
            </a:r>
            <a:r>
              <a:rPr lang="en-US" altLang="ja-JP" dirty="0" smtClean="0"/>
              <a:t>load</a:t>
            </a:r>
            <a:r>
              <a:rPr lang="ja-JP" altLang="en-US" dirty="0" smtClean="0"/>
              <a:t>命令を使用する</a:t>
            </a:r>
            <a:endParaRPr lang="en-US" altLang="ja-JP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load</a:t>
            </a:r>
            <a:r>
              <a:rPr lang="ja-JP" altLang="en-US" dirty="0" smtClean="0"/>
              <a:t>命令の直前に</a:t>
            </a:r>
            <a:r>
              <a:rPr lang="en-US" altLang="ja-JP" dirty="0" smtClean="0"/>
              <a:t>OS</a:t>
            </a:r>
            <a:r>
              <a:rPr lang="ja-JP" altLang="en-US" dirty="0" smtClean="0"/>
              <a:t>データを取得する関数を呼び出し、エンクレイブのメモリに対して</a:t>
            </a:r>
            <a:r>
              <a:rPr lang="en-US" altLang="ja-JP" dirty="0" smtClean="0"/>
              <a:t>load</a:t>
            </a:r>
            <a:r>
              <a:rPr lang="ja-JP" altLang="en-US" dirty="0" smtClean="0"/>
              <a:t>命令を実行するように置き換える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D2F8A-3856-4E48-94CF-7EC5F55DA59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26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EPC:</a:t>
            </a:r>
            <a:r>
              <a:rPr kumimoji="1" lang="ja-JP" altLang="en-US" dirty="0" smtClean="0"/>
              <a:t>エンクレイブの為のセキュアなキャッシュメモリ</a:t>
            </a:r>
            <a:endParaRPr kumimoji="1" lang="en-US" altLang="ja-JP" dirty="0" smtClean="0"/>
          </a:p>
          <a:p>
            <a:r>
              <a:rPr kumimoji="1" lang="en-US" altLang="ja-JP" dirty="0" smtClean="0"/>
              <a:t>Dom0</a:t>
            </a:r>
            <a:r>
              <a:rPr kumimoji="1" lang="ja-JP" altLang="en-US" dirty="0" smtClean="0"/>
              <a:t>には割り当てられない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D2F8A-3856-4E48-94CF-7EC5F55DA59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205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説明</a:t>
            </a:r>
            <a:endParaRPr kumimoji="1" lang="en-US" altLang="ja-JP" dirty="0" smtClean="0"/>
          </a:p>
          <a:p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IP</a:t>
            </a:r>
            <a:r>
              <a:rPr kumimoji="1" lang="ja-JP" altLang="en-US" dirty="0" smtClean="0"/>
              <a:t>アドレス</a:t>
            </a:r>
            <a:endParaRPr kumimoji="1" lang="en-US" altLang="ja-JP" dirty="0" smtClean="0"/>
          </a:p>
          <a:p>
            <a:r>
              <a:rPr kumimoji="1" lang="ja-JP" altLang="en-US" dirty="0" smtClean="0"/>
              <a:t>外部から接続されているアドレス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D2F8A-3856-4E48-94CF-7EC5F55DA59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0585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削減</a:t>
            </a:r>
            <a:endParaRPr kumimoji="1" lang="en-US" altLang="ja-JP" dirty="0" smtClean="0"/>
          </a:p>
          <a:p>
            <a:r>
              <a:rPr kumimoji="1" lang="ja-JP" altLang="en-US" dirty="0" smtClean="0"/>
              <a:t>ハイパーコールの回数を減らす</a:t>
            </a:r>
            <a:endParaRPr kumimoji="1" lang="en-US" altLang="ja-JP" dirty="0" smtClean="0"/>
          </a:p>
          <a:p>
            <a:r>
              <a:rPr kumimoji="1" lang="en-US" altLang="ja-JP" dirty="0" smtClean="0"/>
              <a:t>AES-NI</a:t>
            </a:r>
            <a:r>
              <a:rPr kumimoji="1" lang="ja-JP" altLang="en-US" dirty="0" smtClean="0"/>
              <a:t>関数の移植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D2F8A-3856-4E48-94CF-7EC5F55DA590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6199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ヘイヴン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D2F8A-3856-4E48-94CF-7EC5F55DA590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6601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D2F8A-3856-4E48-94CF-7EC5F55DA59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8039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E871-04B2-4747-B6D2-A55CA367B926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8654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ここで</a:t>
            </a:r>
            <a:r>
              <a:rPr kumimoji="1" lang="en-US" altLang="ja-JP" dirty="0" smtClean="0"/>
              <a:t>IDS</a:t>
            </a:r>
            <a:r>
              <a:rPr kumimoji="1" lang="ja-JP" altLang="en-US" dirty="0" smtClean="0"/>
              <a:t>オフロードの従来手法について幾つか説明します。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D2F8A-3856-4E48-94CF-7EC5F55DA590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503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D2F8A-3856-4E48-94CF-7EC5F55DA590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68255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実装にあたって、ハイパーバイザは</a:t>
            </a:r>
            <a:r>
              <a:rPr kumimoji="1" lang="en-US" altLang="ja-JP" dirty="0" smtClean="0"/>
              <a:t>XEN</a:t>
            </a:r>
            <a:r>
              <a:rPr kumimoji="1" lang="ja-JP" altLang="en-US" dirty="0" smtClean="0"/>
              <a:t>を使用します。通常の</a:t>
            </a:r>
            <a:r>
              <a:rPr kumimoji="1" lang="en-US" altLang="ja-JP" dirty="0" err="1" smtClean="0"/>
              <a:t>xen</a:t>
            </a:r>
            <a:r>
              <a:rPr kumimoji="1" lang="ja-JP" altLang="en-US" dirty="0" smtClean="0"/>
              <a:t>では、</a:t>
            </a:r>
            <a:r>
              <a:rPr kumimoji="1" lang="en-US" altLang="ja-JP" dirty="0" smtClean="0"/>
              <a:t>SGX</a:t>
            </a:r>
            <a:r>
              <a:rPr kumimoji="1" lang="ja-JP" altLang="en-US" dirty="0" smtClean="0"/>
              <a:t>の仮想化ができない為、仮想化をサポートしている</a:t>
            </a:r>
            <a:r>
              <a:rPr kumimoji="1" lang="en-US" altLang="ja-JP" dirty="0" smtClean="0"/>
              <a:t>XEN-SGX</a:t>
            </a:r>
            <a:r>
              <a:rPr kumimoji="1" lang="ja-JP" altLang="en-US" dirty="0" smtClean="0"/>
              <a:t>というパッチを利用します。</a:t>
            </a:r>
            <a:r>
              <a:rPr kumimoji="1" lang="en-US" altLang="ja-JP" dirty="0" smtClean="0"/>
              <a:t>XEN-SGX</a:t>
            </a:r>
            <a:r>
              <a:rPr kumimoji="1" lang="ja-JP" altLang="en-US" dirty="0" smtClean="0"/>
              <a:t>では、</a:t>
            </a:r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の起動時に</a:t>
            </a:r>
            <a:r>
              <a:rPr kumimoji="1" lang="en-US" altLang="ja-JP" dirty="0" smtClean="0"/>
              <a:t>Enclave</a:t>
            </a:r>
            <a:r>
              <a:rPr kumimoji="1" lang="ja-JP" altLang="en-US" dirty="0" smtClean="0"/>
              <a:t>の為のセキュアなキャッシュメモリ、</a:t>
            </a:r>
            <a:r>
              <a:rPr kumimoji="1" lang="en-US" altLang="ja-JP" dirty="0" smtClean="0"/>
              <a:t>EPC</a:t>
            </a:r>
            <a:r>
              <a:rPr kumimoji="1" lang="ja-JP" altLang="en-US" dirty="0" smtClean="0"/>
              <a:t>の一部を</a:t>
            </a:r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に割り当てるように拡張する事ができ、</a:t>
            </a:r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の作成時にマッピング、</a:t>
            </a:r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の破棄時にそれぞれ解放されるようになっています。また、</a:t>
            </a:r>
            <a:r>
              <a:rPr kumimoji="1" lang="en-US" altLang="ja-JP" dirty="0" smtClean="0"/>
              <a:t>EPC</a:t>
            </a:r>
            <a:r>
              <a:rPr kumimoji="1" lang="ja-JP" altLang="en-US" dirty="0" smtClean="0"/>
              <a:t>はドメイン</a:t>
            </a:r>
            <a:r>
              <a:rPr kumimoji="1" lang="en-US" altLang="ja-JP" dirty="0" smtClean="0"/>
              <a:t>0</a:t>
            </a:r>
            <a:r>
              <a:rPr kumimoji="1" lang="ja-JP" altLang="en-US" dirty="0" smtClean="0"/>
              <a:t>には割り当てる事ができないため、</a:t>
            </a:r>
            <a:r>
              <a:rPr kumimoji="1" lang="en-US" altLang="ja-JP" dirty="0" smtClean="0"/>
              <a:t>IDS</a:t>
            </a:r>
            <a:r>
              <a:rPr kumimoji="1" lang="ja-JP" altLang="en-US" dirty="0" smtClean="0"/>
              <a:t>専用</a:t>
            </a:r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内を立ち上げて、その内部で</a:t>
            </a:r>
            <a:r>
              <a:rPr kumimoji="1" lang="en-US" altLang="ja-JP" dirty="0" smtClean="0"/>
              <a:t>IDS</a:t>
            </a:r>
            <a:r>
              <a:rPr kumimoji="1" lang="ja-JP" altLang="en-US" dirty="0" smtClean="0"/>
              <a:t>を動作させます。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D2F8A-3856-4E48-94CF-7EC5F55DA590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061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IDS</a:t>
            </a:r>
            <a:r>
              <a:rPr kumimoji="1" lang="ja-JP" altLang="en-US" dirty="0" smtClean="0"/>
              <a:t>が無効化されるのを防ぐために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E871-04B2-4747-B6D2-A55CA367B92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17161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D2F8A-3856-4E48-94CF-7EC5F55DA590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33195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D2F8A-3856-4E48-94CF-7EC5F55DA590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67737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D2F8A-3856-4E48-94CF-7EC5F55DA590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46410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D2F8A-3856-4E48-94CF-7EC5F55DA590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6851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IDS</a:t>
            </a:r>
            <a:r>
              <a:rPr kumimoji="1" lang="ja-JP" altLang="en-US" dirty="0" smtClean="0"/>
              <a:t>をオフロードした場合、それでもまだ</a:t>
            </a:r>
            <a:r>
              <a:rPr kumimoji="1" lang="en-US" altLang="ja-JP" dirty="0" smtClean="0"/>
              <a:t>IDS</a:t>
            </a:r>
            <a:r>
              <a:rPr kumimoji="1" lang="ja-JP" altLang="en-US" dirty="0" smtClean="0"/>
              <a:t>が攻撃される可能性があります</a:t>
            </a:r>
            <a:endParaRPr kumimoji="1" lang="en-US" altLang="ja-JP" dirty="0" smtClean="0"/>
          </a:p>
          <a:p>
            <a:r>
              <a:rPr kumimoji="1" lang="ja-JP" altLang="en-US" dirty="0" smtClean="0"/>
              <a:t>たとえば、クラウドの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D2F8A-3856-4E48-94CF-7EC5F55DA59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1220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オフロードした</a:t>
            </a:r>
            <a:r>
              <a:rPr kumimoji="1" lang="en-US" altLang="ja-JP" dirty="0" smtClean="0"/>
              <a:t>IDS</a:t>
            </a:r>
            <a:r>
              <a:rPr kumimoji="1" lang="ja-JP" altLang="en-US" dirty="0" smtClean="0"/>
              <a:t>への攻撃を防ぐために、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SGX</a:t>
            </a:r>
            <a:r>
              <a:rPr kumimoji="1" lang="ja-JP" altLang="en-US" dirty="0" smtClean="0"/>
              <a:t>の機構によってプログラムの電子署名が検査されるため</a:t>
            </a:r>
            <a:endParaRPr kumimoji="1" lang="en-US" altLang="ja-JP" dirty="0" smtClean="0"/>
          </a:p>
          <a:p>
            <a:r>
              <a:rPr kumimoji="1" lang="ja-JP" altLang="en-US" dirty="0" smtClean="0"/>
              <a:t>メモリの整合性が保たれるため</a:t>
            </a:r>
            <a:endParaRPr kumimoji="1" lang="en-US" altLang="ja-JP" dirty="0" smtClean="0"/>
          </a:p>
          <a:p>
            <a:r>
              <a:rPr kumimoji="1" lang="ja-JP" altLang="en-US" dirty="0" smtClean="0"/>
              <a:t>メモリは暗号化されるため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D2F8A-3856-4E48-94CF-7EC5F55DA59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304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プロセスの表示と比較　</a:t>
            </a:r>
            <a:endParaRPr kumimoji="1" lang="en-US" altLang="ja-JP" dirty="0" smtClean="0"/>
          </a:p>
          <a:p>
            <a:r>
              <a:rPr kumimoji="1" lang="en-US" altLang="ja-JP" dirty="0" smtClean="0"/>
              <a:t>C</a:t>
            </a:r>
            <a:r>
              <a:rPr kumimoji="1" lang="ja-JP" altLang="en-US" dirty="0" smtClean="0"/>
              <a:t>に直すと難しくなる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D2F8A-3856-4E48-94CF-7EC5F55DA59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077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E871-04B2-4747-B6D2-A55CA367B92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2578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監視対象</a:t>
            </a:r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のシステム情報を提供</a:t>
            </a:r>
            <a:endParaRPr kumimoji="1" lang="en-US" altLang="ja-JP" dirty="0" smtClean="0"/>
          </a:p>
          <a:p>
            <a:r>
              <a:rPr kumimoji="1" lang="ja-JP" altLang="en-US" dirty="0" smtClean="0"/>
              <a:t>エンクレイヴ内の</a:t>
            </a:r>
            <a:r>
              <a:rPr kumimoji="1" lang="en-US" altLang="ja-JP" dirty="0" smtClean="0"/>
              <a:t>PAL</a:t>
            </a:r>
            <a:r>
              <a:rPr kumimoji="1" lang="ja-JP" altLang="en-US" dirty="0" smtClean="0"/>
              <a:t>と外部の</a:t>
            </a:r>
            <a:r>
              <a:rPr kumimoji="1" lang="en-US" altLang="ja-JP" dirty="0" smtClean="0"/>
              <a:t>PAL</a:t>
            </a:r>
            <a:r>
              <a:rPr kumimoji="1" lang="ja-JP" altLang="en-US" dirty="0" smtClean="0"/>
              <a:t>の説明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D2F8A-3856-4E48-94CF-7EC5F55DA59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017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OCALL</a:t>
            </a:r>
            <a:r>
              <a:rPr lang="ja-JP" altLang="en-US" dirty="0" smtClean="0"/>
              <a:t>：エンクレイブから外部関数を呼び出すための</a:t>
            </a:r>
            <a:r>
              <a:rPr lang="en-US" altLang="ja-JP" dirty="0" smtClean="0"/>
              <a:t>SGX</a:t>
            </a:r>
            <a:r>
              <a:rPr lang="ja-JP" altLang="en-US" dirty="0" smtClean="0"/>
              <a:t>の機構</a:t>
            </a:r>
          </a:p>
          <a:p>
            <a:r>
              <a:rPr kumimoji="1" lang="ja-JP" altLang="en-US" dirty="0" smtClean="0"/>
              <a:t>エンクレイヴとハイパーバイザにそれぞれに</a:t>
            </a:r>
            <a:r>
              <a:rPr kumimoji="1" lang="en-US" altLang="ja-JP" dirty="0" smtClean="0"/>
              <a:t>AES</a:t>
            </a:r>
            <a:r>
              <a:rPr kumimoji="1" lang="ja-JP" altLang="en-US" dirty="0" smtClean="0"/>
              <a:t>関数を移植してある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D2F8A-3856-4E48-94CF-7EC5F55DA59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4788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のメルトダウンなどの脆弱性を調べるのに使われる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Tcp</a:t>
            </a:r>
            <a:r>
              <a:rPr kumimoji="1" lang="ja-JP" altLang="en-US" dirty="0" smtClean="0"/>
              <a:t> ネットワーク経由での攻撃などを検知するのに使われる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D2F8A-3856-4E48-94CF-7EC5F55DA59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5314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MS PGothic" charset="-128"/>
                <a:ea typeface="MS PGothic" charset="-128"/>
                <a:cs typeface="MS PGothic" charset="-128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MS PGothic" charset="-128"/>
                <a:ea typeface="MS PGothic" charset="-128"/>
                <a:cs typeface="MS PGothic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E965-CC78-0047-82C9-084495CB59C1}" type="datetime1">
              <a:rPr kumimoji="1" lang="ja-JP" altLang="en-US" smtClean="0"/>
              <a:t>2019/2/22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2529-C806-DF48-949A-0AF59F2E8F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3;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CAF3-7D69-FF4B-818E-B0DF94CDFEBA}" type="datetime1">
              <a:rPr kumimoji="1" lang="ja-JP" altLang="en-US" smtClean="0"/>
              <a:t>2019/2/22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2529-C806-DF48-949A-0AF59F2E8F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E3F1-0440-824D-B2B9-C697C1457210}" type="datetime1">
              <a:rPr kumimoji="1" lang="ja-JP" altLang="en-US" smtClean="0"/>
              <a:t>2019/2/22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2529-C806-DF48-949A-0AF59F2E8F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S PGothic" charset="-128"/>
                <a:ea typeface="MS PGothic" charset="-128"/>
                <a:cs typeface="MS PGothic" charset="-128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S PGothic" charset="-128"/>
                <a:ea typeface="MS PGothic" charset="-128"/>
                <a:cs typeface="MS PGothic" charset="-128"/>
              </a:defRPr>
            </a:lvl1pPr>
            <a:lvl2pPr>
              <a:defRPr>
                <a:latin typeface="MS PGothic" charset="-128"/>
                <a:ea typeface="MS PGothic" charset="-128"/>
                <a:cs typeface="MS PGothic" charset="-128"/>
              </a:defRPr>
            </a:lvl2pPr>
            <a:lvl3pPr>
              <a:defRPr>
                <a:latin typeface="MS PGothic" charset="-128"/>
                <a:ea typeface="MS PGothic" charset="-128"/>
                <a:cs typeface="MS PGothic" charset="-128"/>
              </a:defRPr>
            </a:lvl3pPr>
            <a:lvl4pPr>
              <a:defRPr>
                <a:latin typeface="MS PGothic" charset="-128"/>
                <a:ea typeface="MS PGothic" charset="-128"/>
                <a:cs typeface="MS PGothic" charset="-128"/>
              </a:defRPr>
            </a:lvl4pPr>
            <a:lvl5pPr>
              <a:defRPr>
                <a:latin typeface="MS PGothic" charset="-128"/>
                <a:ea typeface="MS PGothic" charset="-128"/>
                <a:cs typeface="MS PGothic" charset="-128"/>
              </a:defRPr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DB32-CF1B-EF47-990E-9166C78F7801}" type="datetime1">
              <a:rPr kumimoji="1" lang="ja-JP" altLang="en-US" smtClean="0"/>
              <a:t>2019/2/22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2529-C806-DF48-949A-0AF59F2E8F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8770-923C-934C-8388-6455DE97D146}" type="datetime1">
              <a:rPr kumimoji="1" lang="ja-JP" altLang="en-US" smtClean="0"/>
              <a:t>2019/2/22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2529-C806-DF48-949A-0AF59F2E8F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22CD-06D3-984D-B4D9-5F9B7B64976B}" type="datetime1">
              <a:rPr kumimoji="1" lang="ja-JP" altLang="en-US" smtClean="0"/>
              <a:t>2019/2/22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2529-C806-DF48-949A-0AF59F2E8F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252A-A784-2A4F-932A-4D142964AE41}" type="datetime1">
              <a:rPr kumimoji="1" lang="ja-JP" altLang="en-US" smtClean="0"/>
              <a:t>2019/2/22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2529-C806-DF48-949A-0AF59F2E8F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8FCC-662C-BE4F-AB2F-EF0ABDAAC01C}" type="datetime1">
              <a:rPr kumimoji="1" lang="ja-JP" altLang="en-US" smtClean="0"/>
              <a:t>2019/2/22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2529-C806-DF48-949A-0AF59F2E8F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9D2C1-D99D-F945-9195-C709886639D8}" type="datetime1">
              <a:rPr kumimoji="1" lang="ja-JP" altLang="en-US" smtClean="0"/>
              <a:t>2019/2/22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2529-C806-DF48-949A-0AF59F2E8F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3;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1495-5985-2D49-899A-9ED500A4BCC5}" type="datetime1">
              <a:rPr kumimoji="1" lang="ja-JP" altLang="en-US" smtClean="0"/>
              <a:t>2019/2/22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2529-C806-DF48-949A-0AF59F2E8F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321F-97B7-C84D-A036-B365B6686C94}" type="datetime1">
              <a:rPr kumimoji="1" lang="ja-JP" altLang="en-US" smtClean="0"/>
              <a:t>2019/2/22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2529-C806-DF48-949A-0AF59F2E8F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6CC5F-BFA5-7E44-9DD8-8FAB67A6BB68}" type="datetime1">
              <a:rPr kumimoji="1" lang="ja-JP" altLang="en-US" smtClean="0"/>
              <a:t>2019/2/22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C2529-C806-DF48-949A-0AF59F2E8F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43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MS PGothic" charset="-128"/>
          <a:ea typeface="MS PGothic" charset="-128"/>
          <a:cs typeface="MS PGothic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MS PGothic" charset="-128"/>
          <a:ea typeface="MS PGothic" charset="-128"/>
          <a:cs typeface="MS PGothic" charset="-12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MS PGothic" charset="-128"/>
          <a:ea typeface="MS PGothic" charset="-128"/>
          <a:cs typeface="MS PGothic" charset="-12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MS PGothic" charset="-128"/>
          <a:ea typeface="MS PGothic" charset="-128"/>
          <a:cs typeface="MS PGothic" charset="-12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S PGothic" charset="-128"/>
          <a:ea typeface="MS PGothic" charset="-128"/>
          <a:cs typeface="MS PGothic" charset="-12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S PGothic" charset="-128"/>
          <a:ea typeface="MS PGothic" charset="-128"/>
          <a:cs typeface="MS PGothic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59229" y="1078368"/>
            <a:ext cx="8425542" cy="2600551"/>
          </a:xfrm>
        </p:spPr>
        <p:txBody>
          <a:bodyPr>
            <a:normAutofit/>
          </a:bodyPr>
          <a:lstStyle/>
          <a:p>
            <a:r>
              <a:rPr lang="en-US" altLang="ja-JP" sz="4800" dirty="0" smtClean="0">
                <a:latin typeface="+mn-lt"/>
              </a:rPr>
              <a:t>Intel SGX</a:t>
            </a:r>
            <a:r>
              <a:rPr lang="ja-JP" altLang="en-US" sz="4800" dirty="0" smtClean="0">
                <a:latin typeface="+mn-lt"/>
              </a:rPr>
              <a:t>とライブラリ</a:t>
            </a:r>
            <a:r>
              <a:rPr lang="en-US" altLang="ja-JP" sz="4800" dirty="0" smtClean="0">
                <a:latin typeface="+mn-lt"/>
              </a:rPr>
              <a:t>OS</a:t>
            </a:r>
            <a:r>
              <a:rPr lang="ja-JP" altLang="en-US" sz="4800" dirty="0" smtClean="0">
                <a:latin typeface="+mn-lt"/>
              </a:rPr>
              <a:t>を用いた</a:t>
            </a:r>
            <a:r>
              <a:rPr lang="en-US" altLang="ja-JP" sz="4800" dirty="0" smtClean="0">
                <a:latin typeface="+mn-lt"/>
              </a:rPr>
              <a:t>IDS</a:t>
            </a:r>
            <a:r>
              <a:rPr lang="ja-JP" altLang="en-US" sz="4800" dirty="0" smtClean="0">
                <a:latin typeface="+mn-lt"/>
              </a:rPr>
              <a:t>オフロード</a:t>
            </a:r>
            <a:r>
              <a:rPr lang="en-US" altLang="ja-JP" sz="4800" dirty="0" smtClean="0">
                <a:latin typeface="+mn-lt"/>
              </a:rPr>
              <a:t/>
            </a:r>
            <a:br>
              <a:rPr lang="en-US" altLang="ja-JP" sz="4800" dirty="0" smtClean="0">
                <a:latin typeface="+mn-lt"/>
              </a:rPr>
            </a:br>
            <a:endParaRPr kumimoji="1" lang="ja-JP" altLang="en-US" sz="4800" dirty="0">
              <a:latin typeface="+mn-lt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2754314"/>
          </a:xfrm>
        </p:spPr>
        <p:txBody>
          <a:bodyPr>
            <a:normAutofit/>
          </a:bodyPr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九州工業大学　情報工学部</a:t>
            </a:r>
            <a:endParaRPr kumimoji="1" lang="en-US" altLang="ja-JP" dirty="0" smtClean="0"/>
          </a:p>
          <a:p>
            <a:r>
              <a:rPr lang="ja-JP" altLang="en-US" dirty="0" smtClean="0"/>
              <a:t>機械情報工学科</a:t>
            </a:r>
            <a:endParaRPr lang="en-US" altLang="ja-JP" dirty="0" smtClean="0"/>
          </a:p>
          <a:p>
            <a:r>
              <a:rPr lang="ja-JP" altLang="en-US" dirty="0" smtClean="0"/>
              <a:t>光来研究室　</a:t>
            </a:r>
            <a:endParaRPr lang="en-US" altLang="ja-JP" dirty="0" smtClean="0"/>
          </a:p>
          <a:p>
            <a:r>
              <a:rPr kumimoji="1" lang="en-US" altLang="ja-JP" dirty="0" smtClean="0"/>
              <a:t>15237032</a:t>
            </a:r>
            <a:r>
              <a:rPr lang="ja-JP" altLang="en-US" dirty="0" smtClean="0"/>
              <a:t>   </a:t>
            </a:r>
            <a:r>
              <a:rPr kumimoji="1" lang="ja-JP" altLang="en-US" dirty="0" smtClean="0"/>
              <a:t>篠原</a:t>
            </a:r>
            <a:r>
              <a:rPr lang="en-US" altLang="ja-JP" dirty="0" smtClean="0"/>
              <a:t> </a:t>
            </a:r>
            <a:r>
              <a:rPr lang="ja-JP" altLang="en-US" dirty="0" smtClean="0"/>
              <a:t>悠介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2529-C806-DF48-949A-0AF59F2E8FB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149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提供されるシステム情報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取得した</a:t>
            </a:r>
            <a:r>
              <a:rPr kumimoji="1" lang="en-US" altLang="ja-JP" dirty="0" smtClean="0"/>
              <a:t>OS</a:t>
            </a:r>
            <a:r>
              <a:rPr lang="ja-JP" altLang="en-US" dirty="0" smtClean="0"/>
              <a:t>データを解析し、</a:t>
            </a:r>
            <a:r>
              <a:rPr lang="en-US" altLang="ja-JP" dirty="0" smtClean="0"/>
              <a:t>proc</a:t>
            </a:r>
            <a:r>
              <a:rPr lang="ja-JP" altLang="en-US" dirty="0" smtClean="0"/>
              <a:t>ファイルシステム経由でシステム情報を提供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多くの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が</a:t>
            </a:r>
            <a:r>
              <a:rPr lang="en-US" altLang="ja-JP" dirty="0" smtClean="0"/>
              <a:t>proc</a:t>
            </a:r>
            <a:r>
              <a:rPr lang="ja-JP" altLang="en-US" dirty="0" smtClean="0"/>
              <a:t>ファイルシステムから情報を取得</a:t>
            </a:r>
            <a:endParaRPr lang="en-US" altLang="ja-JP" dirty="0"/>
          </a:p>
          <a:p>
            <a:pPr lvl="1"/>
            <a:r>
              <a:rPr kumimoji="1" lang="ja-JP" altLang="en-US" dirty="0" smtClean="0"/>
              <a:t>例：</a:t>
            </a:r>
            <a:r>
              <a:rPr kumimoji="1" lang="en-US" altLang="ja-JP" dirty="0" smtClean="0"/>
              <a:t>/proc/</a:t>
            </a:r>
            <a:r>
              <a:rPr kumimoji="1" lang="en-US" altLang="ja-JP" dirty="0" err="1" smtClean="0"/>
              <a:t>cpuinfo</a:t>
            </a:r>
            <a:endParaRPr kumimoji="1" lang="en-US" altLang="ja-JP" dirty="0" smtClean="0"/>
          </a:p>
          <a:p>
            <a:pPr lvl="2"/>
            <a:r>
              <a:rPr lang="en-US" altLang="ja-JP" dirty="0" smtClean="0"/>
              <a:t>Linux</a:t>
            </a:r>
            <a:r>
              <a:rPr lang="ja-JP" altLang="en-US" dirty="0" smtClean="0"/>
              <a:t>の</a:t>
            </a:r>
            <a:r>
              <a:rPr lang="en-US" altLang="ja-JP" dirty="0" smtClean="0"/>
              <a:t>cpuinfo_x86</a:t>
            </a:r>
            <a:r>
              <a:rPr lang="ja-JP" altLang="en-US" dirty="0" smtClean="0"/>
              <a:t>構造体から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情報を取得</a:t>
            </a:r>
            <a:endParaRPr lang="en-US" altLang="ja-JP" dirty="0" smtClean="0"/>
          </a:p>
          <a:p>
            <a:pPr lvl="2"/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のコア数、キャッシュサイズ、サポート機能などを提供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例：</a:t>
            </a:r>
            <a:r>
              <a:rPr lang="en-US" altLang="ja-JP" dirty="0" smtClean="0"/>
              <a:t>/proc/net/</a:t>
            </a:r>
            <a:r>
              <a:rPr lang="en-US" altLang="ja-JP" dirty="0" err="1" smtClean="0"/>
              <a:t>tcp</a:t>
            </a:r>
            <a:endParaRPr lang="en-US" altLang="ja-JP" dirty="0" smtClean="0"/>
          </a:p>
          <a:p>
            <a:pPr lvl="2"/>
            <a:r>
              <a:rPr kumimoji="1" lang="en-US" altLang="ja-JP" dirty="0" smtClean="0"/>
              <a:t>Linux</a:t>
            </a:r>
            <a:r>
              <a:rPr kumimoji="1" lang="ja-JP" altLang="en-US" dirty="0" smtClean="0"/>
              <a:t>の</a:t>
            </a:r>
            <a:r>
              <a:rPr kumimoji="1" lang="en-US" altLang="ja-JP" dirty="0" err="1" smtClean="0"/>
              <a:t>sockaddr_in</a:t>
            </a:r>
            <a:r>
              <a:rPr kumimoji="1" lang="ja-JP" altLang="en-US" dirty="0" smtClean="0"/>
              <a:t>構造体か</a:t>
            </a:r>
            <a:r>
              <a:rPr lang="ja-JP" altLang="en-US" dirty="0" smtClean="0"/>
              <a:t>らネットワーク情報を取得</a:t>
            </a:r>
            <a:endParaRPr lang="en-US" altLang="ja-JP" dirty="0" smtClean="0"/>
          </a:p>
          <a:p>
            <a:pPr lvl="2"/>
            <a:r>
              <a:rPr kumimoji="1" lang="en-US" altLang="ja-JP" dirty="0" smtClean="0"/>
              <a:t>TCP</a:t>
            </a:r>
            <a:r>
              <a:rPr kumimoji="1" lang="ja-JP" altLang="en-US" dirty="0" smtClean="0"/>
              <a:t>接続の</a:t>
            </a:r>
            <a:r>
              <a:rPr kumimoji="1" lang="en-US" altLang="ja-JP" dirty="0" smtClean="0"/>
              <a:t>IP</a:t>
            </a:r>
            <a:r>
              <a:rPr kumimoji="1" lang="ja-JP" altLang="en-US" dirty="0" smtClean="0"/>
              <a:t>アドレスとポート番号などを提供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2529-C806-DF48-949A-0AF59F2E8FB8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8" name="円/楕円 7"/>
          <p:cNvSpPr>
            <a:spLocks noChangeAspect="1"/>
          </p:cNvSpPr>
          <p:nvPr/>
        </p:nvSpPr>
        <p:spPr>
          <a:xfrm>
            <a:off x="2833157" y="5414083"/>
            <a:ext cx="702000" cy="702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IDS</a:t>
            </a:r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4949883" y="5444522"/>
            <a:ext cx="2150740" cy="64112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smtClean="0"/>
              <a:t>proc</a:t>
            </a:r>
            <a:endParaRPr lang="en-US" altLang="ja-JP" sz="1600" dirty="0" smtClean="0"/>
          </a:p>
          <a:p>
            <a:pPr algn="ctr"/>
            <a:r>
              <a:rPr lang="ja-JP" altLang="en-US" sz="1600" dirty="0" smtClean="0"/>
              <a:t>ファイルシステム</a:t>
            </a:r>
            <a:endParaRPr lang="en-US" altLang="ja-JP" sz="1600" dirty="0" smtClean="0"/>
          </a:p>
        </p:txBody>
      </p:sp>
      <p:cxnSp>
        <p:nvCxnSpPr>
          <p:cNvPr id="11" name="直線矢印コネクタ 10"/>
          <p:cNvCxnSpPr>
            <a:stCxn id="9" idx="1"/>
            <a:endCxn id="8" idx="6"/>
          </p:cNvCxnSpPr>
          <p:nvPr/>
        </p:nvCxnSpPr>
        <p:spPr>
          <a:xfrm flipH="1">
            <a:off x="3535157" y="5765083"/>
            <a:ext cx="14147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88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ライブラリ</a:t>
            </a:r>
            <a:r>
              <a:rPr kumimoji="1" lang="en-US" altLang="ja-JP" dirty="0" smtClean="0"/>
              <a:t>OS</a:t>
            </a:r>
            <a:r>
              <a:rPr kumimoji="1" lang="ja-JP" altLang="en-US" dirty="0" smtClean="0"/>
              <a:t>の開発支援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/>
              <a:t>LLView</a:t>
            </a:r>
            <a:r>
              <a:rPr lang="en-US" altLang="ja-JP" dirty="0" smtClean="0"/>
              <a:t> [</a:t>
            </a:r>
            <a:r>
              <a:rPr lang="ja-JP" altLang="en-US" dirty="0" smtClean="0"/>
              <a:t>植木あ</a:t>
            </a:r>
            <a:r>
              <a:rPr lang="en-US" altLang="ja-JP" dirty="0" smtClean="0"/>
              <a:t>’15] </a:t>
            </a:r>
            <a:r>
              <a:rPr lang="ja-JP" altLang="en-US" dirty="0" smtClean="0"/>
              <a:t>を用いてライブラリ</a:t>
            </a:r>
            <a:r>
              <a:rPr lang="en-US" altLang="ja-JP" dirty="0" smtClean="0"/>
              <a:t>OS</a:t>
            </a:r>
            <a:r>
              <a:rPr lang="ja-JP" altLang="en-US" dirty="0" smtClean="0"/>
              <a:t>の中の</a:t>
            </a:r>
            <a:r>
              <a:rPr lang="en-US" altLang="ja-JP" dirty="0" smtClean="0"/>
              <a:t>proc</a:t>
            </a:r>
            <a:r>
              <a:rPr lang="ja-JP" altLang="en-US" dirty="0" smtClean="0"/>
              <a:t>ファイルシステムを開発</a:t>
            </a:r>
            <a:endParaRPr lang="en-US" altLang="ja-JP" dirty="0"/>
          </a:p>
          <a:p>
            <a:pPr lvl="1"/>
            <a:r>
              <a:rPr lang="en-US" altLang="ja-JP" dirty="0" smtClean="0"/>
              <a:t>PAL</a:t>
            </a:r>
            <a:r>
              <a:rPr lang="ja-JP" altLang="en-US" dirty="0" smtClean="0"/>
              <a:t>を呼び出して</a:t>
            </a:r>
            <a:r>
              <a:rPr lang="en-US" altLang="ja-JP" dirty="0" smtClean="0"/>
              <a:t>OS</a:t>
            </a:r>
            <a:r>
              <a:rPr lang="ja-JP" altLang="en-US" dirty="0" smtClean="0"/>
              <a:t>データを取得しながら解析を行うプログラムを記述するのは煩雑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LLView</a:t>
            </a:r>
            <a:r>
              <a:rPr lang="ja-JP" altLang="en-US" dirty="0" smtClean="0"/>
              <a:t>を用いることで明示的に</a:t>
            </a:r>
            <a:r>
              <a:rPr lang="en-US" altLang="ja-JP" dirty="0" smtClean="0"/>
              <a:t>PAL</a:t>
            </a:r>
            <a:r>
              <a:rPr lang="ja-JP" altLang="en-US" dirty="0" smtClean="0"/>
              <a:t>を呼び出す必要がなくなる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PAL</a:t>
            </a:r>
            <a:r>
              <a:rPr lang="ja-JP" altLang="en-US" dirty="0" smtClean="0"/>
              <a:t>を呼び出すプログラムが自動的に挿入される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2529-C806-DF48-949A-0AF59F2E8FB8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Folded Corner 5"/>
          <p:cNvSpPr/>
          <p:nvPr/>
        </p:nvSpPr>
        <p:spPr>
          <a:xfrm>
            <a:off x="1715662" y="4872270"/>
            <a:ext cx="1570231" cy="1304693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proc</a:t>
            </a:r>
            <a:r>
              <a:rPr kumimoji="1" lang="ja-JP" altLang="en-US" dirty="0">
                <a:solidFill>
                  <a:schemeClr val="tx1"/>
                </a:solidFill>
              </a:rPr>
              <a:t>ファイル</a:t>
            </a:r>
            <a:r>
              <a:rPr kumimoji="1" lang="en-US" altLang="ja-JP" dirty="0">
                <a:solidFill>
                  <a:schemeClr val="tx1"/>
                </a:solidFill>
              </a:rPr>
              <a:t/>
            </a:r>
            <a:br>
              <a:rPr kumimoji="1" lang="en-US" altLang="ja-JP" dirty="0">
                <a:solidFill>
                  <a:schemeClr val="tx1"/>
                </a:solidFill>
              </a:rPr>
            </a:br>
            <a:r>
              <a:rPr kumimoji="1" lang="ja-JP" altLang="en-US" dirty="0">
                <a:solidFill>
                  <a:schemeClr val="tx1"/>
                </a:solidFill>
              </a:rPr>
              <a:t>システムの</a:t>
            </a:r>
            <a:r>
              <a:rPr kumimoji="1" lang="en-US" altLang="ja-JP" dirty="0">
                <a:solidFill>
                  <a:schemeClr val="tx1"/>
                </a:solidFill>
              </a:rPr>
              <a:t/>
            </a:r>
            <a:br>
              <a:rPr kumimoji="1" lang="en-US" altLang="ja-JP" dirty="0">
                <a:solidFill>
                  <a:schemeClr val="tx1"/>
                </a:solidFill>
              </a:rPr>
            </a:br>
            <a:r>
              <a:rPr kumimoji="1" lang="ja-JP" altLang="en-US" dirty="0">
                <a:solidFill>
                  <a:schemeClr val="tx1"/>
                </a:solidFill>
              </a:rPr>
              <a:t>プログラム</a:t>
            </a:r>
          </a:p>
        </p:txBody>
      </p:sp>
      <p:sp>
        <p:nvSpPr>
          <p:cNvPr id="6" name="Folded Corner 5"/>
          <p:cNvSpPr/>
          <p:nvPr/>
        </p:nvSpPr>
        <p:spPr>
          <a:xfrm>
            <a:off x="6095999" y="4872270"/>
            <a:ext cx="1687475" cy="1304693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PAL</a:t>
            </a:r>
            <a:r>
              <a:rPr kumimoji="1" lang="ja-JP" altLang="en-US" dirty="0" smtClean="0">
                <a:solidFill>
                  <a:schemeClr val="tx1"/>
                </a:solidFill>
              </a:rPr>
              <a:t>を呼び出す</a:t>
            </a:r>
            <a:r>
              <a:rPr kumimoji="1" lang="en-US" altLang="ja-JP" dirty="0" smtClean="0">
                <a:solidFill>
                  <a:schemeClr val="tx1"/>
                </a:solidFill>
              </a:rPr>
              <a:t>proc</a:t>
            </a:r>
            <a:r>
              <a:rPr kumimoji="1" lang="ja-JP" altLang="en-US" dirty="0" smtClean="0">
                <a:solidFill>
                  <a:schemeClr val="tx1"/>
                </a:solidFill>
              </a:rPr>
              <a:t>ファイルシステム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992446" y="5270616"/>
            <a:ext cx="1397000" cy="50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</a:rPr>
              <a:t>LLView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9" name="直線矢印コネクタ 8"/>
          <p:cNvCxnSpPr>
            <a:stCxn id="5" idx="3"/>
            <a:endCxn id="7" idx="1"/>
          </p:cNvCxnSpPr>
          <p:nvPr/>
        </p:nvCxnSpPr>
        <p:spPr>
          <a:xfrm flipV="1">
            <a:off x="3285893" y="5524616"/>
            <a:ext cx="706553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5364123" y="5524616"/>
            <a:ext cx="706553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85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IDS</a:t>
            </a:r>
            <a:r>
              <a:rPr lang="ja-JP" altLang="en-US" dirty="0" smtClean="0"/>
              <a:t>による監視対象</a:t>
            </a:r>
            <a:r>
              <a:rPr lang="en-US" altLang="ja-JP" dirty="0" smtClean="0"/>
              <a:t>VM</a:t>
            </a:r>
            <a:r>
              <a:rPr lang="ja-JP" altLang="en-US" dirty="0" smtClean="0"/>
              <a:t>の情報取得を確認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Graphene-SGX</a:t>
            </a:r>
            <a:r>
              <a:rPr lang="ja-JP" altLang="en-US" dirty="0" smtClean="0"/>
              <a:t>に付属の</a:t>
            </a:r>
            <a:r>
              <a:rPr lang="en-US" altLang="ja-JP" dirty="0" err="1" smtClean="0"/>
              <a:t>cpuinfo</a:t>
            </a:r>
            <a:r>
              <a:rPr lang="ja-JP" altLang="en-US" dirty="0" smtClean="0"/>
              <a:t>プログラムを使用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proc</a:t>
            </a:r>
            <a:r>
              <a:rPr lang="ja-JP" altLang="en-US" dirty="0" smtClean="0"/>
              <a:t>ファイルシステムから監視対象</a:t>
            </a:r>
            <a:r>
              <a:rPr lang="en-US" altLang="ja-JP" dirty="0" smtClean="0"/>
              <a:t>VM</a:t>
            </a:r>
            <a:r>
              <a:rPr lang="ja-JP" altLang="en-US" dirty="0" smtClean="0"/>
              <a:t>の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情報を取得</a:t>
            </a:r>
            <a:endParaRPr lang="en-US" altLang="ja-JP" dirty="0"/>
          </a:p>
          <a:p>
            <a:pPr lvl="1"/>
            <a:r>
              <a:rPr lang="ja-JP" altLang="en-US" dirty="0" smtClean="0"/>
              <a:t>同様にして</a:t>
            </a:r>
            <a:r>
              <a:rPr lang="en-US" altLang="ja-JP" dirty="0" smtClean="0"/>
              <a:t>TCP</a:t>
            </a:r>
            <a:r>
              <a:rPr lang="ja-JP" altLang="en-US" dirty="0" smtClean="0"/>
              <a:t>と</a:t>
            </a:r>
            <a:r>
              <a:rPr lang="en-US" altLang="ja-JP" dirty="0" smtClean="0"/>
              <a:t>UDP</a:t>
            </a:r>
            <a:r>
              <a:rPr lang="ja-JP" altLang="en-US" dirty="0" smtClean="0"/>
              <a:t>の情報を取得する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を開発</a:t>
            </a:r>
            <a:endParaRPr lang="en-US" altLang="ja-JP" dirty="0" smtClean="0"/>
          </a:p>
          <a:p>
            <a:r>
              <a:rPr lang="en-US" altLang="ja-JP" dirty="0" smtClean="0"/>
              <a:t>IDS</a:t>
            </a:r>
            <a:r>
              <a:rPr lang="ja-JP" altLang="en-US" dirty="0" smtClean="0"/>
              <a:t>の実行時間を測定</a:t>
            </a:r>
            <a:endParaRPr kumimoji="1" lang="en-US" altLang="ja-JP" dirty="0" smtClean="0"/>
          </a:p>
          <a:p>
            <a:pPr lvl="1"/>
            <a:r>
              <a:rPr lang="en-US" altLang="ja-JP" dirty="0" err="1" smtClean="0"/>
              <a:t>SGmonitor</a:t>
            </a:r>
            <a:r>
              <a:rPr lang="ja-JP" altLang="en-US" dirty="0" smtClean="0"/>
              <a:t>、従来の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オフロードと比較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2529-C806-DF48-949A-0AF59F2E8FB8}" type="slidenum">
              <a:rPr kumimoji="1" lang="ja-JP" altLang="en-US" smtClean="0"/>
              <a:t>12</a:t>
            </a:fld>
            <a:endParaRPr kumimoji="1" lang="ja-JP" altLang="en-US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227767"/>
              </p:ext>
            </p:extLst>
          </p:nvPr>
        </p:nvGraphicFramePr>
        <p:xfrm>
          <a:off x="465361" y="4621513"/>
          <a:ext cx="4106639" cy="183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968"/>
                <a:gridCol w="2269671"/>
              </a:tblGrid>
              <a:tr h="43002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ホスト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968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CPU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Intel Xeon E3-1225 v5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6968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メモリ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8GB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6968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仮想化システム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Xen-SGX 4.7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148817"/>
              </p:ext>
            </p:extLst>
          </p:nvPr>
        </p:nvGraphicFramePr>
        <p:xfrm>
          <a:off x="4710796" y="4473956"/>
          <a:ext cx="4244161" cy="1986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265"/>
                <a:gridCol w="1642623"/>
                <a:gridCol w="1165273"/>
              </a:tblGrid>
              <a:tr h="379177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監視対象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VM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IDS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用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VM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990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仮想</a:t>
                      </a:r>
                      <a:r>
                        <a:rPr kumimoji="1" lang="en-US" altLang="ja-JP" dirty="0" smtClean="0"/>
                        <a:t>CPU</a:t>
                      </a:r>
                      <a:r>
                        <a:rPr kumimoji="1" lang="ja-JP" altLang="en-US" dirty="0" smtClean="0"/>
                        <a:t>数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91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メモリ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1GB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1GB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917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OS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Linux</a:t>
                      </a:r>
                      <a:r>
                        <a:rPr kumimoji="1" lang="en-US" altLang="ja-JP" baseline="0" dirty="0" smtClean="0"/>
                        <a:t> 4.4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Linux 4.4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917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EPC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0MB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93MB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22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IDS</a:t>
            </a:r>
            <a:r>
              <a:rPr lang="ja-JP" altLang="en-US" dirty="0" smtClean="0"/>
              <a:t>の動作確認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2529-C806-DF48-949A-0AF59F2E8FB8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エンクレイヴ内でライブラリ</a:t>
            </a:r>
            <a:r>
              <a:rPr lang="en-US" altLang="ja-JP" dirty="0" smtClean="0"/>
              <a:t>OS</a:t>
            </a:r>
            <a:r>
              <a:rPr lang="ja-JP" altLang="en-US" dirty="0" smtClean="0"/>
              <a:t>を用いて動作する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を実行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監視対象</a:t>
            </a:r>
            <a:r>
              <a:rPr lang="en-US" altLang="ja-JP" dirty="0" smtClean="0"/>
              <a:t>VM</a:t>
            </a:r>
            <a:r>
              <a:rPr lang="ja-JP" altLang="en-US" dirty="0" smtClean="0"/>
              <a:t>の情報を正しく取得できていることを確認</a:t>
            </a:r>
            <a:endParaRPr kumimoji="1" lang="en-US" altLang="ja-JP" dirty="0" smtClean="0"/>
          </a:p>
          <a:p>
            <a:pPr lvl="1"/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pPr lvl="1"/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687" y="3432239"/>
            <a:ext cx="3184624" cy="146276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15"/>
          <a:stretch/>
        </p:blipFill>
        <p:spPr>
          <a:xfrm>
            <a:off x="1762769" y="5261691"/>
            <a:ext cx="5618459" cy="113161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979688" y="3112115"/>
            <a:ext cx="1349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/>
              <a:t>cpuinfo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62769" y="4892359"/>
            <a:ext cx="1349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tcp</a:t>
            </a:r>
            <a:r>
              <a:rPr kumimoji="1" lang="en-US" altLang="ja-JP" dirty="0" err="1" smtClean="0"/>
              <a:t>info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668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IDS</a:t>
            </a:r>
            <a:r>
              <a:rPr lang="ja-JP" altLang="en-US" dirty="0" smtClean="0"/>
              <a:t>の実行時間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2529-C806-DF48-949A-0AF59F2E8FB8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監視対象</a:t>
            </a:r>
            <a:r>
              <a:rPr lang="en-US" altLang="ja-JP" dirty="0" smtClean="0"/>
              <a:t>VM</a:t>
            </a:r>
            <a:r>
              <a:rPr lang="ja-JP" altLang="en-US" dirty="0" smtClean="0"/>
              <a:t>の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情報を取得する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の実行時間を測定</a:t>
            </a:r>
            <a:endParaRPr lang="en-US" altLang="ja-JP" dirty="0"/>
          </a:p>
          <a:p>
            <a:pPr lvl="1"/>
            <a:r>
              <a:rPr kumimoji="1" lang="en-US" altLang="ja-JP" dirty="0" err="1" smtClean="0"/>
              <a:t>SGmonitor</a:t>
            </a:r>
            <a:r>
              <a:rPr kumimoji="1" lang="ja-JP" altLang="en-US" dirty="0" smtClean="0"/>
              <a:t>と比較すると</a:t>
            </a:r>
            <a:r>
              <a:rPr kumimoji="1" lang="en-US" altLang="ja-JP" dirty="0" smtClean="0"/>
              <a:t>2.8</a:t>
            </a:r>
            <a:r>
              <a:rPr kumimoji="1" lang="ja-JP" altLang="en-US" dirty="0" smtClean="0"/>
              <a:t>倍の時間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エンクレイヴ内でライブラリ</a:t>
            </a:r>
            <a:r>
              <a:rPr lang="en-US" altLang="ja-JP" dirty="0" smtClean="0"/>
              <a:t>OS</a:t>
            </a:r>
            <a:r>
              <a:rPr lang="ja-JP" altLang="en-US" dirty="0" smtClean="0"/>
              <a:t>を動かすオーバヘッド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従来手法と比較すると</a:t>
            </a:r>
            <a:r>
              <a:rPr kumimoji="1" lang="en-US" altLang="ja-JP" dirty="0" smtClean="0"/>
              <a:t>4.9</a:t>
            </a:r>
            <a:r>
              <a:rPr kumimoji="1" lang="ja-JP" altLang="en-US" dirty="0" smtClean="0"/>
              <a:t>倍の時間</a:t>
            </a:r>
            <a:endParaRPr kumimoji="1" lang="en-US" altLang="ja-JP" dirty="0" smtClean="0"/>
          </a:p>
          <a:p>
            <a:pPr lvl="2"/>
            <a:r>
              <a:rPr kumimoji="1" lang="ja-JP" altLang="en-US" dirty="0" smtClean="0"/>
              <a:t>データの暗号化・復号化のオーバヘッド分だけ増加</a:t>
            </a:r>
            <a:endParaRPr kumimoji="1" lang="en-US" altLang="ja-JP" dirty="0" smtClean="0"/>
          </a:p>
          <a:p>
            <a:pPr lvl="1"/>
            <a:endParaRPr lang="en-US" altLang="ja-JP" dirty="0"/>
          </a:p>
          <a:p>
            <a:endParaRPr lang="en-US" altLang="ja-JP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632" y="4164452"/>
            <a:ext cx="4552064" cy="255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関連研究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Haven [Baumann et al.’14]</a:t>
            </a:r>
            <a:endParaRPr lang="en-US" altLang="ja-JP" dirty="0"/>
          </a:p>
          <a:p>
            <a:pPr lvl="1"/>
            <a:r>
              <a:rPr lang="ja-JP" altLang="en-US" dirty="0" smtClean="0"/>
              <a:t>エンクレイヴ内でライブラリ</a:t>
            </a:r>
            <a:r>
              <a:rPr lang="en-US" altLang="ja-JP" dirty="0" smtClean="0"/>
              <a:t>OS</a:t>
            </a:r>
            <a:r>
              <a:rPr lang="ja-JP" altLang="en-US" dirty="0" smtClean="0"/>
              <a:t>を用いて</a:t>
            </a:r>
            <a:r>
              <a:rPr lang="en-US" altLang="ja-JP" dirty="0" smtClean="0"/>
              <a:t>Windows</a:t>
            </a:r>
            <a:r>
              <a:rPr lang="ja-JP" altLang="en-US" dirty="0" smtClean="0"/>
              <a:t>アプリケーションを実行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システム監視を行う機能は提供しない</a:t>
            </a:r>
            <a:endParaRPr lang="en-US" altLang="ja-JP" dirty="0" smtClean="0"/>
          </a:p>
          <a:p>
            <a:r>
              <a:rPr kumimoji="1" lang="en-US" altLang="ja-JP" dirty="0" err="1" smtClean="0"/>
              <a:t>HyperCheck</a:t>
            </a:r>
            <a:r>
              <a:rPr kumimoji="1" lang="en-US" altLang="ja-JP" dirty="0" smtClean="0"/>
              <a:t> [Wang et al.’10]</a:t>
            </a:r>
          </a:p>
          <a:p>
            <a:pPr lvl="1"/>
            <a:r>
              <a:rPr lang="en-US" altLang="ja-JP" dirty="0" smtClean="0"/>
              <a:t>CPU</a:t>
            </a:r>
            <a:r>
              <a:rPr lang="ja-JP" altLang="en-US" dirty="0" smtClean="0"/>
              <a:t>のシステム管理モード（</a:t>
            </a:r>
            <a:r>
              <a:rPr lang="en-US" altLang="ja-JP" dirty="0" smtClean="0"/>
              <a:t>SMM</a:t>
            </a:r>
            <a:r>
              <a:rPr lang="ja-JP" altLang="en-US" dirty="0" smtClean="0"/>
              <a:t>）を用いて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を実行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SMM</a:t>
            </a:r>
            <a:r>
              <a:rPr kumimoji="1" lang="ja-JP" altLang="en-US" dirty="0" smtClean="0"/>
              <a:t>の利用は難しく、実行も低速</a:t>
            </a:r>
            <a:endParaRPr kumimoji="1" lang="en-US" altLang="ja-JP" dirty="0" smtClean="0"/>
          </a:p>
          <a:p>
            <a:r>
              <a:rPr lang="en-US" altLang="ja-JP" dirty="0" err="1" smtClean="0"/>
              <a:t>Transcall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[</a:t>
            </a:r>
            <a:r>
              <a:rPr lang="ja-JP" altLang="en-US" dirty="0" smtClean="0"/>
              <a:t>飯田ら</a:t>
            </a:r>
            <a:r>
              <a:rPr lang="en-US" altLang="ja-JP" dirty="0" smtClean="0"/>
              <a:t>’10]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既存の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をオフロードするための実行環境を提供</a:t>
            </a:r>
            <a:endParaRPr lang="en-US" altLang="ja-JP" dirty="0"/>
          </a:p>
          <a:p>
            <a:pPr lvl="1"/>
            <a:r>
              <a:rPr lang="ja-JP" altLang="en-US" dirty="0" smtClean="0"/>
              <a:t>エンクレイヴ内では利用することができない</a:t>
            </a:r>
            <a:endParaRPr lang="en-US" altLang="ja-JP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2529-C806-DF48-949A-0AF59F2E8FB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29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まとめ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Intel SGX</a:t>
            </a:r>
            <a:r>
              <a:rPr lang="ja-JP" altLang="en-US" dirty="0" smtClean="0"/>
              <a:t>とライブラリ</a:t>
            </a:r>
            <a:r>
              <a:rPr lang="en-US" altLang="ja-JP" dirty="0" smtClean="0"/>
              <a:t>OS</a:t>
            </a:r>
            <a:r>
              <a:rPr lang="ja-JP" altLang="en-US" dirty="0" smtClean="0"/>
              <a:t>を用いて既存の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を安全にオフロード可能にする</a:t>
            </a:r>
            <a:r>
              <a:rPr lang="en-US" altLang="ja-JP" dirty="0" err="1" smtClean="0"/>
              <a:t>GLvisor</a:t>
            </a:r>
            <a:r>
              <a:rPr lang="ja-JP" altLang="en-US" dirty="0" smtClean="0"/>
              <a:t>を提案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ライブラリ</a:t>
            </a:r>
            <a:r>
              <a:rPr lang="en-US" altLang="ja-JP" dirty="0" smtClean="0"/>
              <a:t>OS</a:t>
            </a:r>
            <a:r>
              <a:rPr lang="ja-JP" altLang="en-US" dirty="0" smtClean="0"/>
              <a:t>が監視対象</a:t>
            </a:r>
            <a:r>
              <a:rPr lang="en-US" altLang="ja-JP" dirty="0" smtClean="0"/>
              <a:t>VM</a:t>
            </a:r>
            <a:r>
              <a:rPr lang="ja-JP" altLang="en-US" dirty="0" smtClean="0"/>
              <a:t>の</a:t>
            </a:r>
            <a:r>
              <a:rPr lang="en-US" altLang="ja-JP" dirty="0" smtClean="0"/>
              <a:t>OS</a:t>
            </a:r>
            <a:r>
              <a:rPr lang="ja-JP" altLang="en-US" dirty="0" smtClean="0"/>
              <a:t>データを取得</a:t>
            </a:r>
            <a:endParaRPr lang="en-US" altLang="ja-JP" dirty="0"/>
          </a:p>
          <a:p>
            <a:pPr lvl="1"/>
            <a:r>
              <a:rPr lang="en-US" altLang="ja-JP" dirty="0" smtClean="0"/>
              <a:t>OS</a:t>
            </a:r>
            <a:r>
              <a:rPr lang="ja-JP" altLang="en-US" dirty="0" smtClean="0"/>
              <a:t>インタフェース経由で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に監視対象</a:t>
            </a:r>
            <a:r>
              <a:rPr lang="en-US" altLang="ja-JP" dirty="0" smtClean="0"/>
              <a:t>VM</a:t>
            </a:r>
            <a:r>
              <a:rPr lang="ja-JP" altLang="en-US" dirty="0" smtClean="0"/>
              <a:t>のシステム情報を提供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ライブラリ</a:t>
            </a:r>
            <a:r>
              <a:rPr lang="en-US" altLang="ja-JP" dirty="0" smtClean="0"/>
              <a:t>OS</a:t>
            </a:r>
            <a:r>
              <a:rPr lang="ja-JP" altLang="en-US" dirty="0" smtClean="0"/>
              <a:t>を用いる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の動作および性能を確認</a:t>
            </a:r>
            <a:endParaRPr lang="en-US" altLang="ja-JP" dirty="0" smtClean="0"/>
          </a:p>
          <a:p>
            <a:r>
              <a:rPr lang="ja-JP" altLang="en-US" dirty="0" smtClean="0"/>
              <a:t>今後の課題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ライブラリ</a:t>
            </a:r>
            <a:r>
              <a:rPr lang="en-US" altLang="ja-JP" dirty="0" smtClean="0"/>
              <a:t>OS</a:t>
            </a:r>
            <a:r>
              <a:rPr lang="ja-JP" altLang="en-US" dirty="0" smtClean="0"/>
              <a:t>を用いることによるオーバヘッドを削減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実際の既存の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を実行できるようにする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シェルスクリプトで記述された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など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2529-C806-DF48-949A-0AF59F2E8FB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31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2529-C806-DF48-949A-0AF59F2E8FB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402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侵入検知システム</a:t>
            </a:r>
            <a:r>
              <a:rPr lang="en-US" altLang="ja-JP" dirty="0"/>
              <a:t>(IDS)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サーバーへの不正アクセスが増加している</a:t>
            </a:r>
            <a:endParaRPr lang="en-US" altLang="ja-JP" dirty="0"/>
          </a:p>
          <a:p>
            <a:pPr lvl="1"/>
            <a:r>
              <a:rPr lang="en-US" altLang="ja-JP" dirty="0"/>
              <a:t>VM</a:t>
            </a:r>
            <a:r>
              <a:rPr lang="ja-JP" altLang="en-US" dirty="0"/>
              <a:t>はインターネット経由で攻撃を受けやすい</a:t>
            </a:r>
            <a:endParaRPr lang="en-US" altLang="ja-JP" dirty="0"/>
          </a:p>
          <a:p>
            <a:pPr lvl="1"/>
            <a:r>
              <a:rPr lang="ja-JP" altLang="en-US" dirty="0"/>
              <a:t>侵入検知システム</a:t>
            </a:r>
            <a:r>
              <a:rPr lang="en-US" altLang="ja-JP" dirty="0"/>
              <a:t>(IDS)</a:t>
            </a:r>
            <a:r>
              <a:rPr lang="ja-JP" altLang="en-US" dirty="0"/>
              <a:t>で監視する</a:t>
            </a:r>
            <a:endParaRPr lang="en-US" altLang="ja-JP" dirty="0"/>
          </a:p>
          <a:p>
            <a:pPr lvl="1"/>
            <a:endParaRPr lang="en-US" altLang="ja-JP" sz="1600" dirty="0"/>
          </a:p>
          <a:p>
            <a:r>
              <a:rPr lang="en-US" altLang="ja-JP" dirty="0"/>
              <a:t>IDS</a:t>
            </a:r>
            <a:r>
              <a:rPr lang="ja-JP" altLang="en-US" dirty="0"/>
              <a:t>自体が攻撃を受ける可能性がある</a:t>
            </a:r>
            <a:endParaRPr lang="en-US" altLang="ja-JP" dirty="0"/>
          </a:p>
          <a:p>
            <a:pPr lvl="1"/>
            <a:r>
              <a:rPr lang="ja-JP" altLang="en-US" dirty="0"/>
              <a:t>同一</a:t>
            </a:r>
            <a:r>
              <a:rPr lang="en-US" altLang="ja-JP" dirty="0"/>
              <a:t>VM</a:t>
            </a:r>
            <a:r>
              <a:rPr lang="ja-JP" altLang="en-US" dirty="0"/>
              <a:t>内で動かすと侵入時</a:t>
            </a:r>
            <a:r>
              <a:rPr lang="ja-JP" altLang="en-US" dirty="0" smtClean="0"/>
              <a:t>に無効化</a:t>
            </a:r>
            <a:r>
              <a:rPr lang="ja-JP" altLang="en-US" dirty="0"/>
              <a:t>される恐れ</a:t>
            </a:r>
            <a:endParaRPr lang="en-US" altLang="ja-JP" dirty="0"/>
          </a:p>
          <a:p>
            <a:pPr lvl="1"/>
            <a:endParaRPr lang="ja-JP" altLang="en-US" sz="1500" dirty="0"/>
          </a:p>
        </p:txBody>
      </p:sp>
      <p:sp>
        <p:nvSpPr>
          <p:cNvPr id="11" name="正方形/長方形 10"/>
          <p:cNvSpPr/>
          <p:nvPr/>
        </p:nvSpPr>
        <p:spPr>
          <a:xfrm>
            <a:off x="2277515" y="4968225"/>
            <a:ext cx="1061048" cy="1322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MS PGothic" charset="-128"/>
                <a:ea typeface="MS PGothic" charset="-128"/>
                <a:cs typeface="MS PGothic" charset="-128"/>
              </a:rPr>
              <a:t>対象</a:t>
            </a:r>
            <a:r>
              <a:rPr lang="en-US" altLang="ja-JP" dirty="0">
                <a:latin typeface="MS PGothic" charset="-128"/>
                <a:ea typeface="MS PGothic" charset="-128"/>
                <a:cs typeface="MS PGothic" charset="-128"/>
              </a:rPr>
              <a:t> VM</a:t>
            </a:r>
          </a:p>
          <a:p>
            <a:pPr algn="ctr"/>
            <a:endParaRPr lang="en-US" altLang="ja-JP" sz="1350" dirty="0"/>
          </a:p>
          <a:p>
            <a:pPr algn="ctr"/>
            <a:endParaRPr lang="en-US" altLang="ja-JP" sz="1350" dirty="0"/>
          </a:p>
          <a:p>
            <a:pPr algn="ctr"/>
            <a:endParaRPr lang="en-US" altLang="ja-JP" sz="1350" dirty="0"/>
          </a:p>
          <a:p>
            <a:pPr algn="ctr"/>
            <a:endParaRPr lang="en-US" altLang="ja-JP" sz="1350" dirty="0"/>
          </a:p>
          <a:p>
            <a:pPr algn="ctr"/>
            <a:endParaRPr lang="ja-JP" altLang="en-US" sz="1350" dirty="0"/>
          </a:p>
        </p:txBody>
      </p:sp>
      <p:sp>
        <p:nvSpPr>
          <p:cNvPr id="10" name="円/楕円 9"/>
          <p:cNvSpPr>
            <a:spLocks noChangeAspect="1"/>
          </p:cNvSpPr>
          <p:nvPr/>
        </p:nvSpPr>
        <p:spPr>
          <a:xfrm>
            <a:off x="2455781" y="5424841"/>
            <a:ext cx="702000" cy="702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350" dirty="0"/>
              <a:t>IDS</a:t>
            </a:r>
            <a:endParaRPr lang="ja-JP" altLang="en-US" sz="1350" dirty="0"/>
          </a:p>
        </p:txBody>
      </p:sp>
      <p:graphicFrame>
        <p:nvGraphicFramePr>
          <p:cNvPr id="1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122436"/>
              </p:ext>
            </p:extLst>
          </p:nvPr>
        </p:nvGraphicFramePr>
        <p:xfrm>
          <a:off x="5917470" y="5420229"/>
          <a:ext cx="542655" cy="70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" name="Visio" r:id="rId4" imgW="593600" imgH="773900" progId="Visio.Drawing.11">
                  <p:embed/>
                </p:oleObj>
              </mc:Choice>
              <mc:Fallback>
                <p:oleObj name="Visio" r:id="rId4" imgW="593600" imgH="7739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7470" y="5420229"/>
                        <a:ext cx="542655" cy="70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直線矢印コネクタ 16"/>
          <p:cNvCxnSpPr/>
          <p:nvPr/>
        </p:nvCxnSpPr>
        <p:spPr>
          <a:xfrm flipH="1">
            <a:off x="3402040" y="5809927"/>
            <a:ext cx="2355012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4256232" y="5404203"/>
            <a:ext cx="74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MS PGothic" charset="-128"/>
                <a:ea typeface="MS PGothic" charset="-128"/>
                <a:cs typeface="MS PGothic" charset="-128"/>
              </a:rPr>
              <a:t>攻撃</a:t>
            </a:r>
            <a:endParaRPr lang="en-US" altLang="ja-JP" dirty="0"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757052" y="6176963"/>
            <a:ext cx="1006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MS PGothic" charset="-128"/>
                <a:ea typeface="MS PGothic" charset="-128"/>
                <a:cs typeface="MS PGothic" charset="-128"/>
              </a:rPr>
              <a:t>攻撃者</a:t>
            </a:r>
          </a:p>
        </p:txBody>
      </p:sp>
      <p:sp>
        <p:nvSpPr>
          <p:cNvPr id="21" name="Cross 7"/>
          <p:cNvSpPr/>
          <p:nvPr/>
        </p:nvSpPr>
        <p:spPr>
          <a:xfrm rot="18840000">
            <a:off x="2572024" y="5560138"/>
            <a:ext cx="469514" cy="469514"/>
          </a:xfrm>
          <a:prstGeom prst="plus">
            <a:avLst>
              <a:gd name="adj" fmla="val 43447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b="1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2529-C806-DF48-949A-0AF59F2E8FB8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4748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従来手法</a:t>
            </a:r>
            <a:r>
              <a:rPr lang="en-US" altLang="ja-JP" dirty="0"/>
              <a:t>(1/2)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7891200" cy="4351338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信頼できるハイパーバイザを利用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ハイパーバイザ内で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を実行</a:t>
            </a:r>
            <a:r>
              <a:rPr lang="en-US" altLang="ja-JP" dirty="0"/>
              <a:t>[</a:t>
            </a:r>
            <a:r>
              <a:rPr lang="en-US" altLang="ja-JP" dirty="0" err="1"/>
              <a:t>Oyama</a:t>
            </a:r>
            <a:r>
              <a:rPr lang="en-US" altLang="ja-JP" dirty="0"/>
              <a:t> et al. </a:t>
            </a:r>
            <a:r>
              <a:rPr lang="ja-JP" altLang="en-US" dirty="0"/>
              <a:t>’</a:t>
            </a:r>
            <a:r>
              <a:rPr lang="en-US" altLang="ja-JP" dirty="0"/>
              <a:t>12</a:t>
            </a:r>
            <a:r>
              <a:rPr lang="en-US" altLang="ja-JP" dirty="0" smtClean="0"/>
              <a:t>]</a:t>
            </a:r>
          </a:p>
          <a:p>
            <a:pPr lvl="2"/>
            <a:r>
              <a:rPr lang="ja-JP" altLang="en-US" dirty="0" smtClean="0"/>
              <a:t>高機能な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を開発するのが難しい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リモートホストで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を実行</a:t>
            </a:r>
            <a:r>
              <a:rPr lang="en-US" altLang="ja-JP" dirty="0" smtClean="0"/>
              <a:t> [</a:t>
            </a:r>
            <a:r>
              <a:rPr lang="en-US" altLang="ja-JP" dirty="0" err="1"/>
              <a:t>Kourai</a:t>
            </a:r>
            <a:r>
              <a:rPr lang="en-US" altLang="ja-JP" dirty="0"/>
              <a:t> et al. '16]</a:t>
            </a:r>
          </a:p>
          <a:p>
            <a:pPr lvl="2"/>
            <a:r>
              <a:rPr lang="ja-JP" altLang="en-US" dirty="0" smtClean="0"/>
              <a:t>クラウド外にホストが必要</a:t>
            </a:r>
            <a:endParaRPr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1704128" y="5803260"/>
            <a:ext cx="3675185" cy="553091"/>
          </a:xfrm>
          <a:prstGeom prst="rect">
            <a:avLst/>
          </a:prstGeom>
          <a:solidFill>
            <a:srgbClr val="FB9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50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dirty="0">
                <a:solidFill>
                  <a:schemeClr val="tx1"/>
                </a:solidFill>
                <a:latin typeface="MS PGothic" charset="-128"/>
                <a:ea typeface="MS PGothic" charset="-128"/>
                <a:cs typeface="MS PGothic" charset="-128"/>
              </a:rPr>
              <a:t>ハイパーバイザ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704128" y="4581968"/>
            <a:ext cx="1733551" cy="1143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350" dirty="0"/>
          </a:p>
          <a:p>
            <a:pPr algn="ctr"/>
            <a:endParaRPr lang="en-US" altLang="ja-JP" sz="1350" dirty="0"/>
          </a:p>
          <a:p>
            <a:pPr algn="ctr"/>
            <a:r>
              <a:rPr lang="ja-JP" altLang="en-US" dirty="0">
                <a:latin typeface="MS PGothic" charset="-128"/>
                <a:ea typeface="MS PGothic" charset="-128"/>
                <a:cs typeface="MS PGothic" charset="-128"/>
              </a:rPr>
              <a:t>ユーザ専用</a:t>
            </a:r>
            <a:r>
              <a:rPr lang="en-US" altLang="ja-JP" dirty="0">
                <a:latin typeface="MS PGothic" charset="-128"/>
                <a:ea typeface="MS PGothic" charset="-128"/>
                <a:cs typeface="MS PGothic" charset="-128"/>
              </a:rPr>
              <a:t> VM</a:t>
            </a:r>
          </a:p>
          <a:p>
            <a:pPr algn="ctr"/>
            <a:endParaRPr lang="en-US" altLang="ja-JP" sz="1350" dirty="0"/>
          </a:p>
          <a:p>
            <a:pPr algn="ctr"/>
            <a:endParaRPr lang="en-US" altLang="ja-JP" sz="1350" dirty="0"/>
          </a:p>
          <a:p>
            <a:pPr algn="ctr"/>
            <a:endParaRPr lang="en-US" altLang="ja-JP" sz="1350" dirty="0"/>
          </a:p>
          <a:p>
            <a:pPr algn="ctr"/>
            <a:endParaRPr lang="en-US" altLang="ja-JP" sz="1350" dirty="0"/>
          </a:p>
          <a:p>
            <a:pPr algn="ctr"/>
            <a:endParaRPr lang="ja-JP" altLang="en-US" sz="1350" dirty="0"/>
          </a:p>
        </p:txBody>
      </p:sp>
      <p:sp>
        <p:nvSpPr>
          <p:cNvPr id="6" name="正方形/長方形 5"/>
          <p:cNvSpPr/>
          <p:nvPr/>
        </p:nvSpPr>
        <p:spPr>
          <a:xfrm>
            <a:off x="4285474" y="4604433"/>
            <a:ext cx="1114469" cy="11313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350" dirty="0"/>
          </a:p>
          <a:p>
            <a:pPr algn="ctr"/>
            <a:endParaRPr lang="en-US" altLang="ja-JP" sz="1350" dirty="0"/>
          </a:p>
          <a:p>
            <a:pPr algn="ctr"/>
            <a:r>
              <a:rPr lang="ja-JP" altLang="en-US" dirty="0">
                <a:latin typeface="MS PGothic" charset="-128"/>
                <a:ea typeface="MS PGothic" charset="-128"/>
                <a:cs typeface="MS PGothic" charset="-128"/>
              </a:rPr>
              <a:t>対象</a:t>
            </a:r>
            <a:r>
              <a:rPr lang="en-US" altLang="ja-JP" dirty="0">
                <a:latin typeface="MS PGothic" charset="-128"/>
                <a:ea typeface="MS PGothic" charset="-128"/>
                <a:cs typeface="MS PGothic" charset="-128"/>
              </a:rPr>
              <a:t> VM</a:t>
            </a:r>
          </a:p>
          <a:p>
            <a:pPr algn="ctr"/>
            <a:endParaRPr lang="en-US" altLang="ja-JP" sz="1350" dirty="0"/>
          </a:p>
          <a:p>
            <a:pPr algn="ctr"/>
            <a:endParaRPr lang="en-US" altLang="ja-JP" sz="1350" dirty="0"/>
          </a:p>
          <a:p>
            <a:pPr algn="ctr"/>
            <a:endParaRPr lang="en-US" altLang="ja-JP" sz="1350" dirty="0"/>
          </a:p>
          <a:p>
            <a:pPr algn="ctr"/>
            <a:endParaRPr lang="en-US" altLang="ja-JP" sz="1350" dirty="0"/>
          </a:p>
          <a:p>
            <a:pPr algn="ctr"/>
            <a:endParaRPr lang="ja-JP" altLang="en-US" sz="1350" dirty="0"/>
          </a:p>
        </p:txBody>
      </p:sp>
      <p:sp>
        <p:nvSpPr>
          <p:cNvPr id="7" name="円/楕円 6"/>
          <p:cNvSpPr>
            <a:spLocks noChangeAspect="1"/>
          </p:cNvSpPr>
          <p:nvPr/>
        </p:nvSpPr>
        <p:spPr>
          <a:xfrm>
            <a:off x="2243033" y="4990722"/>
            <a:ext cx="701839" cy="72643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IDS</a:t>
            </a:r>
            <a:endParaRPr lang="ja-JP" altLang="en-US" dirty="0"/>
          </a:p>
        </p:txBody>
      </p:sp>
      <p:sp>
        <p:nvSpPr>
          <p:cNvPr id="8" name="円/楕円 7"/>
          <p:cNvSpPr>
            <a:spLocks noChangeAspect="1"/>
          </p:cNvSpPr>
          <p:nvPr/>
        </p:nvSpPr>
        <p:spPr>
          <a:xfrm>
            <a:off x="6531355" y="4990722"/>
            <a:ext cx="758066" cy="75806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IDS</a:t>
            </a:r>
            <a:endParaRPr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2529-C806-DF48-949A-0AF59F2E8FB8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10" name="フレーム 9"/>
          <p:cNvSpPr/>
          <p:nvPr/>
        </p:nvSpPr>
        <p:spPr>
          <a:xfrm>
            <a:off x="6457950" y="4800596"/>
            <a:ext cx="904876" cy="1106686"/>
          </a:xfrm>
          <a:prstGeom prst="frame">
            <a:avLst>
              <a:gd name="adj1" fmla="val 1071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46952" y="5959428"/>
            <a:ext cx="1820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MS PGothic" charset="-128"/>
                <a:ea typeface="MS PGothic" charset="-128"/>
                <a:cs typeface="MS PGothic" charset="-128"/>
              </a:rPr>
              <a:t>リモートホスト</a:t>
            </a:r>
            <a:endParaRPr kumimoji="1" lang="ja-JP" altLang="en-US" dirty="0">
              <a:latin typeface="MS PGothic" charset="-128"/>
              <a:ea typeface="MS PGothic" charset="-128"/>
              <a:cs typeface="MS PGothic" charset="-128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2944872" y="5353939"/>
            <a:ext cx="132067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3500519" y="4956640"/>
            <a:ext cx="660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MS PGothic" charset="-128"/>
                <a:ea typeface="MS PGothic" charset="-128"/>
                <a:cs typeface="MS PGothic" charset="-128"/>
              </a:rPr>
              <a:t>監視</a:t>
            </a:r>
            <a:endParaRPr kumimoji="1" lang="ja-JP" altLang="en-US" dirty="0">
              <a:latin typeface="MS PGothic" charset="-128"/>
              <a:ea typeface="MS PGothic" charset="-128"/>
              <a:cs typeface="MS PGothic" charset="-128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>
            <a:off x="5399943" y="5353939"/>
            <a:ext cx="10580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4182368" y="5959428"/>
            <a:ext cx="660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MS PGothic" charset="-128"/>
                <a:ea typeface="MS PGothic" charset="-128"/>
                <a:cs typeface="MS PGothic" charset="-128"/>
              </a:rPr>
              <a:t>監視</a:t>
            </a:r>
            <a:endParaRPr kumimoji="1" lang="ja-JP" altLang="en-US" dirty="0">
              <a:latin typeface="MS PGothic" charset="-128"/>
              <a:ea typeface="MS PGothic" charset="-128"/>
              <a:cs typeface="MS PGothic" charset="-128"/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 flipV="1">
            <a:off x="4842708" y="5760891"/>
            <a:ext cx="6053" cy="4665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5683831" y="4966769"/>
            <a:ext cx="660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MS PGothic" charset="-128"/>
                <a:ea typeface="MS PGothic" charset="-128"/>
                <a:cs typeface="MS PGothic" charset="-128"/>
              </a:rPr>
              <a:t>監視</a:t>
            </a:r>
            <a:endParaRPr kumimoji="1" lang="ja-JP" altLang="en-US" dirty="0">
              <a:latin typeface="MS PGothic" charset="-128"/>
              <a:ea typeface="MS PGothic" charset="-128"/>
              <a:cs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6497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IaaS</a:t>
            </a:r>
            <a:r>
              <a:rPr kumimoji="1" lang="ja-JP" altLang="en-US" dirty="0" smtClean="0"/>
              <a:t>型クラウド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仮想マシン（</a:t>
            </a:r>
            <a:r>
              <a:rPr lang="en-US" altLang="ja-JP" dirty="0" smtClean="0"/>
              <a:t>VM</a:t>
            </a:r>
            <a:r>
              <a:rPr lang="ja-JP" altLang="en-US" dirty="0" smtClean="0"/>
              <a:t>）などのインフラを提供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ユーザは</a:t>
            </a:r>
            <a:r>
              <a:rPr lang="en-US" altLang="ja-JP" dirty="0" smtClean="0"/>
              <a:t>VM</a:t>
            </a:r>
            <a:r>
              <a:rPr lang="ja-JP" altLang="en-US" dirty="0" smtClean="0"/>
              <a:t>に</a:t>
            </a:r>
            <a:r>
              <a:rPr lang="en-US" altLang="ja-JP" dirty="0" smtClean="0"/>
              <a:t>OS</a:t>
            </a:r>
            <a:r>
              <a:rPr lang="ja-JP" altLang="en-US" dirty="0" smtClean="0"/>
              <a:t>やアプリケーションを自由にインストールして利用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クラウドの</a:t>
            </a:r>
            <a:r>
              <a:rPr lang="en-US" altLang="ja-JP" dirty="0" smtClean="0"/>
              <a:t>VM</a:t>
            </a:r>
            <a:r>
              <a:rPr lang="ja-JP" altLang="en-US" dirty="0" smtClean="0"/>
              <a:t>はインターネット経由で攻撃を受けやすい</a:t>
            </a:r>
            <a:endParaRPr lang="en-US" altLang="ja-JP" dirty="0" smtClean="0"/>
          </a:p>
          <a:p>
            <a:r>
              <a:rPr lang="ja-JP" altLang="en-US" dirty="0" smtClean="0"/>
              <a:t>侵入検知システム（</a:t>
            </a:r>
            <a:r>
              <a:rPr lang="en-US" altLang="ja-JP" dirty="0" smtClean="0"/>
              <a:t>IDS</a:t>
            </a:r>
            <a:r>
              <a:rPr lang="ja-JP" altLang="en-US" dirty="0" smtClean="0"/>
              <a:t>）を用いて</a:t>
            </a:r>
            <a:r>
              <a:rPr lang="en-US" altLang="ja-JP" dirty="0" smtClean="0"/>
              <a:t>VM</a:t>
            </a:r>
            <a:r>
              <a:rPr lang="ja-JP" altLang="en-US" dirty="0" smtClean="0"/>
              <a:t>への攻撃を監視する必要</a:t>
            </a:r>
            <a:endParaRPr lang="en-US" altLang="ja-JP" dirty="0"/>
          </a:p>
          <a:p>
            <a:pPr lvl="1"/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内で</a:t>
            </a:r>
            <a:r>
              <a:rPr kumimoji="1" lang="en-US" altLang="ja-JP" dirty="0" smtClean="0"/>
              <a:t>IDS</a:t>
            </a:r>
            <a:r>
              <a:rPr kumimoji="1" lang="ja-JP" altLang="en-US" dirty="0" smtClean="0"/>
              <a:t>を動かすと侵入時に無効化される恐れ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2529-C806-DF48-949A-0AF59F2E8FB8}" type="slidenum">
              <a:rPr kumimoji="1" lang="ja-JP" altLang="en-US" smtClean="0"/>
              <a:t>2</a:t>
            </a:fld>
            <a:endParaRPr kumimoji="1" lang="ja-JP" altLang="en-US"/>
          </a:p>
        </p:txBody>
      </p:sp>
      <p:graphicFrame>
        <p:nvGraphicFramePr>
          <p:cNvPr id="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373153"/>
              </p:ext>
            </p:extLst>
          </p:nvPr>
        </p:nvGraphicFramePr>
        <p:xfrm>
          <a:off x="1373576" y="4893550"/>
          <a:ext cx="794558" cy="1034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1" name="Visio" r:id="rId4" imgW="593600" imgH="773900" progId="Visio.Drawing.11">
                  <p:embed/>
                </p:oleObj>
              </mc:Choice>
              <mc:Fallback>
                <p:oleObj name="Visio" r:id="rId4" imgW="593600" imgH="7739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576" y="4893550"/>
                        <a:ext cx="794558" cy="10346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4" descr="VMW-ICON-Worl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240" y="4882954"/>
            <a:ext cx="1031334" cy="1218849"/>
          </a:xfrm>
          <a:prstGeom prst="rect">
            <a:avLst/>
          </a:prstGeom>
        </p:spPr>
      </p:pic>
      <p:pic>
        <p:nvPicPr>
          <p:cNvPr id="9" name="Picture 27" descr="ICON_Cloud_Q30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96043" y="4815623"/>
            <a:ext cx="1781214" cy="113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線矢印コネクタ 9"/>
          <p:cNvCxnSpPr/>
          <p:nvPr/>
        </p:nvCxnSpPr>
        <p:spPr>
          <a:xfrm>
            <a:off x="2525792" y="5498121"/>
            <a:ext cx="1034790" cy="1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1373576" y="5928174"/>
            <a:ext cx="1332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MS PGothic" charset="-128"/>
                <a:ea typeface="MS PGothic" charset="-128"/>
                <a:cs typeface="MS PGothic" charset="-128"/>
              </a:rPr>
              <a:t>ユーザ</a:t>
            </a:r>
            <a:endParaRPr kumimoji="1" lang="ja-JP" altLang="en-US" dirty="0"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652481" y="5955674"/>
            <a:ext cx="1839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MS PGothic" charset="-128"/>
                <a:ea typeface="MS PGothic" charset="-128"/>
                <a:cs typeface="MS PGothic" charset="-128"/>
              </a:rPr>
              <a:t>インターネット</a:t>
            </a:r>
            <a:endParaRPr kumimoji="1" lang="ja-JP" altLang="en-US" dirty="0"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913562" y="5955674"/>
            <a:ext cx="1601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MS PGothic" charset="-128"/>
                <a:ea typeface="MS PGothic" charset="-128"/>
                <a:cs typeface="MS PGothic" charset="-128"/>
              </a:rPr>
              <a:t>クラウド</a:t>
            </a:r>
            <a:endParaRPr kumimoji="1" lang="ja-JP" altLang="en-US" dirty="0">
              <a:latin typeface="MS PGothic" charset="-128"/>
              <a:ea typeface="MS PGothic" charset="-128"/>
              <a:cs typeface="MS PGothic" charset="-128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5321279" y="5518676"/>
            <a:ext cx="1034790" cy="1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C:\Users\Abject-3D\Desktop\VMWare Files\FINAL diagrams\Basic Virtualization\3D PNGs\DGRM_DRS_R2_Q408_Comm_1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76855" y="5134954"/>
            <a:ext cx="628999" cy="641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35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従来手法</a:t>
            </a:r>
            <a:r>
              <a:rPr lang="en-US" altLang="ja-JP" dirty="0"/>
              <a:t>(2/2)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仮想化システムの外側で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を安全に実行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専用ハードウェアを利用</a:t>
            </a:r>
            <a:r>
              <a:rPr lang="en-US" altLang="ja-JP" dirty="0"/>
              <a:t>[</a:t>
            </a:r>
            <a:r>
              <a:rPr lang="en-US" altLang="ja-JP" dirty="0" err="1"/>
              <a:t>Petroni</a:t>
            </a:r>
            <a:r>
              <a:rPr lang="en-US" altLang="ja-JP" dirty="0"/>
              <a:t> et al.'04</a:t>
            </a:r>
            <a:r>
              <a:rPr lang="en-US" altLang="ja-JP" dirty="0" smtClean="0"/>
              <a:t>]</a:t>
            </a:r>
          </a:p>
          <a:p>
            <a:pPr lvl="2"/>
            <a:r>
              <a:rPr lang="ja-JP" altLang="en-US" dirty="0" smtClean="0"/>
              <a:t>高コスト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ネストした仮想化を利用</a:t>
            </a:r>
            <a:r>
              <a:rPr lang="en-US" altLang="ja-JP" dirty="0"/>
              <a:t>[Miyama et al.'17]</a:t>
            </a:r>
          </a:p>
          <a:p>
            <a:pPr lvl="2"/>
            <a:r>
              <a:rPr lang="ja-JP" altLang="en-US" dirty="0" smtClean="0"/>
              <a:t>仮想化システムの性能が低下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2529-C806-DF48-949A-0AF59F2E8FB8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073785" y="5565788"/>
            <a:ext cx="1772785" cy="318601"/>
          </a:xfrm>
          <a:prstGeom prst="rect">
            <a:avLst/>
          </a:prstGeom>
          <a:solidFill>
            <a:srgbClr val="FB9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50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dirty="0">
                <a:solidFill>
                  <a:schemeClr val="tx1"/>
                </a:solidFill>
                <a:latin typeface="MS PGothic" charset="-128"/>
                <a:ea typeface="MS PGothic" charset="-128"/>
                <a:cs typeface="MS PGothic" charset="-128"/>
              </a:rPr>
              <a:t>ハイパーバイザ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2297430" y="5951857"/>
            <a:ext cx="4549140" cy="40449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MS PGothic" charset="-128"/>
                <a:ea typeface="MS PGothic" charset="-128"/>
                <a:cs typeface="MS PGothic" charset="-128"/>
              </a:rPr>
              <a:t>クラウドハイパーバイザ</a:t>
            </a:r>
            <a:endParaRPr kumimoji="1" lang="ja-JP" altLang="en-US" dirty="0">
              <a:solidFill>
                <a:schemeClr val="tx1"/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525523" y="4696008"/>
            <a:ext cx="1075012" cy="772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350" dirty="0" smtClean="0"/>
          </a:p>
          <a:p>
            <a:pPr algn="ctr"/>
            <a:endParaRPr lang="en-US" altLang="ja-JP" sz="1350" dirty="0"/>
          </a:p>
          <a:p>
            <a:pPr algn="ctr"/>
            <a:endParaRPr lang="en-US" altLang="ja-JP" sz="1350" dirty="0" smtClean="0"/>
          </a:p>
          <a:p>
            <a:pPr algn="ctr"/>
            <a:r>
              <a:rPr lang="ja-JP" altLang="en-US" dirty="0" smtClean="0">
                <a:latin typeface="MS PGothic" charset="-128"/>
                <a:ea typeface="MS PGothic" charset="-128"/>
                <a:cs typeface="MS PGothic" charset="-128"/>
              </a:rPr>
              <a:t>対象</a:t>
            </a:r>
            <a:r>
              <a:rPr lang="en-US" altLang="ja-JP" dirty="0" smtClean="0">
                <a:latin typeface="MS PGothic" charset="-128"/>
                <a:ea typeface="MS PGothic" charset="-128"/>
                <a:cs typeface="MS PGothic" charset="-128"/>
              </a:rPr>
              <a:t> </a:t>
            </a:r>
            <a:r>
              <a:rPr lang="en-US" altLang="ja-JP" dirty="0">
                <a:latin typeface="MS PGothic" charset="-128"/>
                <a:ea typeface="MS PGothic" charset="-128"/>
                <a:cs typeface="MS PGothic" charset="-128"/>
              </a:rPr>
              <a:t>VM</a:t>
            </a:r>
          </a:p>
          <a:p>
            <a:pPr algn="ctr"/>
            <a:endParaRPr lang="en-US" altLang="ja-JP" sz="1350" dirty="0"/>
          </a:p>
          <a:p>
            <a:pPr algn="ctr"/>
            <a:endParaRPr lang="en-US" altLang="ja-JP" sz="1350" dirty="0"/>
          </a:p>
          <a:p>
            <a:pPr algn="ctr"/>
            <a:endParaRPr lang="en-US" altLang="ja-JP" sz="1350" dirty="0"/>
          </a:p>
          <a:p>
            <a:pPr algn="ctr"/>
            <a:endParaRPr lang="en-US" altLang="ja-JP" sz="1350" dirty="0"/>
          </a:p>
          <a:p>
            <a:pPr algn="ctr"/>
            <a:endParaRPr lang="ja-JP" altLang="en-US" sz="1350" dirty="0"/>
          </a:p>
        </p:txBody>
      </p:sp>
      <p:sp>
        <p:nvSpPr>
          <p:cNvPr id="8" name="円/楕円 7"/>
          <p:cNvSpPr>
            <a:spLocks noChangeAspect="1"/>
          </p:cNvSpPr>
          <p:nvPr/>
        </p:nvSpPr>
        <p:spPr>
          <a:xfrm>
            <a:off x="3259708" y="4731077"/>
            <a:ext cx="702000" cy="702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IDS</a:t>
            </a:r>
            <a:endParaRPr lang="ja-JP" altLang="en-US" dirty="0"/>
          </a:p>
        </p:txBody>
      </p:sp>
      <p:cxnSp>
        <p:nvCxnSpPr>
          <p:cNvPr id="9" name="直線矢印コネクタ 8"/>
          <p:cNvCxnSpPr>
            <a:endCxn id="7" idx="1"/>
          </p:cNvCxnSpPr>
          <p:nvPr/>
        </p:nvCxnSpPr>
        <p:spPr>
          <a:xfrm>
            <a:off x="3960259" y="5082077"/>
            <a:ext cx="15652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4413445" y="4743523"/>
            <a:ext cx="660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MS PGothic" charset="-128"/>
                <a:ea typeface="MS PGothic" charset="-128"/>
                <a:cs typeface="MS PGothic" charset="-128"/>
              </a:rPr>
              <a:t>監視</a:t>
            </a:r>
            <a:endParaRPr kumimoji="1" lang="ja-JP" altLang="en-US" dirty="0">
              <a:latin typeface="MS PGothic" charset="-128"/>
              <a:ea typeface="MS PGothic" charset="-128"/>
              <a:cs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6585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Xen-SGX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SGX</a:t>
            </a:r>
            <a:r>
              <a:rPr lang="ja-JP" altLang="en-US" dirty="0" smtClean="0"/>
              <a:t>の仮想化をサポートするハイパーバイザ</a:t>
            </a:r>
            <a:endParaRPr lang="en-US" altLang="ja-JP" dirty="0"/>
          </a:p>
          <a:p>
            <a:pPr lvl="1"/>
            <a:r>
              <a:rPr lang="en-US" altLang="ja-JP" dirty="0" smtClean="0"/>
              <a:t>EPC</a:t>
            </a:r>
            <a:r>
              <a:rPr lang="ja-JP" altLang="en-US" dirty="0" smtClean="0"/>
              <a:t>の一部を</a:t>
            </a:r>
            <a:r>
              <a:rPr lang="en-US" altLang="ja-JP" dirty="0" smtClean="0"/>
              <a:t>IDS</a:t>
            </a:r>
            <a:r>
              <a:rPr lang="ja-JP" altLang="en-US" dirty="0" smtClean="0"/>
              <a:t>用の</a:t>
            </a:r>
            <a:r>
              <a:rPr lang="en-US" altLang="ja-JP" dirty="0" smtClean="0"/>
              <a:t>VM</a:t>
            </a:r>
            <a:r>
              <a:rPr lang="ja-JP" altLang="en-US" dirty="0" smtClean="0"/>
              <a:t>に割り当てる</a:t>
            </a:r>
            <a:endParaRPr lang="en-US" altLang="ja-JP" dirty="0"/>
          </a:p>
          <a:p>
            <a:pPr lvl="2">
              <a:buFont typeface="Arial" charset="0"/>
              <a:buChar char="•"/>
            </a:pPr>
            <a:r>
              <a:rPr lang="en-US" altLang="ja-JP" dirty="0" smtClean="0"/>
              <a:t>EPC</a:t>
            </a:r>
            <a:r>
              <a:rPr lang="ja-JP" altLang="en-US" dirty="0" smtClean="0"/>
              <a:t>：</a:t>
            </a:r>
            <a:r>
              <a:rPr lang="en-US" altLang="ja-JP" dirty="0" smtClean="0"/>
              <a:t>Enclave</a:t>
            </a:r>
            <a:r>
              <a:rPr lang="ja-JP" altLang="en-US" dirty="0" smtClean="0"/>
              <a:t>の為のセキュアなキャッシュメモリ</a:t>
            </a:r>
            <a:endParaRPr lang="en-US" altLang="ja-JP" sz="2800" dirty="0"/>
          </a:p>
          <a:p>
            <a:pPr lvl="1"/>
            <a:r>
              <a:rPr lang="en-US" altLang="ja-JP" dirty="0"/>
              <a:t>EPC</a:t>
            </a:r>
            <a:r>
              <a:rPr lang="ja-JP" altLang="en-US" dirty="0"/>
              <a:t>は</a:t>
            </a:r>
            <a:r>
              <a:rPr lang="en-US" altLang="ja-JP" dirty="0"/>
              <a:t>VM</a:t>
            </a:r>
            <a:r>
              <a:rPr lang="ja-JP" altLang="en-US" dirty="0"/>
              <a:t>作成時にマッピング、破棄時に解放される</a:t>
            </a:r>
            <a:endParaRPr lang="en-US" altLang="ja-JP" dirty="0"/>
          </a:p>
          <a:p>
            <a:pPr lvl="1"/>
            <a:r>
              <a:rPr lang="en-US" altLang="ja-JP" dirty="0" smtClean="0"/>
              <a:t>EPC</a:t>
            </a:r>
            <a:r>
              <a:rPr lang="ja-JP" altLang="en-US" dirty="0" smtClean="0"/>
              <a:t>は</a:t>
            </a:r>
            <a:r>
              <a:rPr lang="en-US" altLang="ja-JP" dirty="0" smtClean="0"/>
              <a:t>Domain-0</a:t>
            </a:r>
            <a:r>
              <a:rPr lang="ja-JP" altLang="en-US" dirty="0"/>
              <a:t>には割り当てられない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456246" y="5546750"/>
            <a:ext cx="5043592" cy="630213"/>
          </a:xfrm>
          <a:prstGeom prst="rect">
            <a:avLst/>
          </a:prstGeom>
          <a:solidFill>
            <a:srgbClr val="FB9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50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dirty="0">
                <a:solidFill>
                  <a:schemeClr val="tx1"/>
                </a:solidFill>
                <a:latin typeface="MS PGothic" charset="-128"/>
                <a:ea typeface="MS PGothic" charset="-128"/>
                <a:cs typeface="MS PGothic" charset="-128"/>
              </a:rPr>
              <a:t>ハイパーバイザ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2794747" y="4393419"/>
            <a:ext cx="2366590" cy="1054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350" dirty="0"/>
          </a:p>
          <a:p>
            <a:pPr algn="ctr"/>
            <a:endParaRPr lang="en-US" altLang="ja-JP" sz="1350" dirty="0"/>
          </a:p>
          <a:p>
            <a:pPr algn="ctr"/>
            <a:endParaRPr lang="en-US" altLang="ja-JP" sz="1350" dirty="0"/>
          </a:p>
          <a:p>
            <a:pPr algn="ctr"/>
            <a:r>
              <a:rPr lang="en-US" altLang="ja-JP" dirty="0">
                <a:latin typeface="MS PGothic" charset="-128"/>
                <a:ea typeface="MS PGothic" charset="-128"/>
                <a:cs typeface="MS PGothic" charset="-128"/>
              </a:rPr>
              <a:t>IDS</a:t>
            </a:r>
            <a:r>
              <a:rPr lang="ja-JP" altLang="en-US" dirty="0">
                <a:latin typeface="MS PGothic" charset="-128"/>
                <a:ea typeface="MS PGothic" charset="-128"/>
                <a:cs typeface="MS PGothic" charset="-128"/>
              </a:rPr>
              <a:t>用</a:t>
            </a:r>
            <a:r>
              <a:rPr lang="en-US" altLang="ja-JP" dirty="0">
                <a:latin typeface="MS PGothic" charset="-128"/>
                <a:ea typeface="MS PGothic" charset="-128"/>
                <a:cs typeface="MS PGothic" charset="-128"/>
              </a:rPr>
              <a:t> VM</a:t>
            </a:r>
          </a:p>
          <a:p>
            <a:pPr algn="ctr"/>
            <a:endParaRPr lang="en-US" altLang="ja-JP" sz="1350" dirty="0"/>
          </a:p>
          <a:p>
            <a:pPr algn="ctr"/>
            <a:endParaRPr lang="en-US" altLang="ja-JP" sz="1350" dirty="0"/>
          </a:p>
          <a:p>
            <a:pPr algn="ctr"/>
            <a:endParaRPr lang="en-US" altLang="ja-JP" sz="1350" dirty="0"/>
          </a:p>
          <a:p>
            <a:pPr algn="ctr"/>
            <a:endParaRPr lang="en-US" altLang="ja-JP" sz="1350" dirty="0"/>
          </a:p>
          <a:p>
            <a:pPr algn="ctr"/>
            <a:endParaRPr lang="en-US" altLang="ja-JP" sz="1350" dirty="0"/>
          </a:p>
          <a:p>
            <a:pPr algn="ctr"/>
            <a:endParaRPr lang="ja-JP" altLang="en-US" sz="1350" dirty="0"/>
          </a:p>
        </p:txBody>
      </p:sp>
      <p:sp>
        <p:nvSpPr>
          <p:cNvPr id="6" name="円/楕円 5"/>
          <p:cNvSpPr>
            <a:spLocks noChangeAspect="1"/>
          </p:cNvSpPr>
          <p:nvPr/>
        </p:nvSpPr>
        <p:spPr>
          <a:xfrm>
            <a:off x="2894486" y="4649592"/>
            <a:ext cx="746235" cy="74623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IDS</a:t>
            </a:r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259615" y="5651152"/>
            <a:ext cx="1994341" cy="407122"/>
          </a:xfrm>
          <a:prstGeom prst="rect">
            <a:avLst/>
          </a:prstGeom>
          <a:solidFill>
            <a:srgbClr val="30D9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EPC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030793" y="4854726"/>
            <a:ext cx="982078" cy="512635"/>
          </a:xfrm>
          <a:prstGeom prst="rect">
            <a:avLst/>
          </a:prstGeom>
          <a:solidFill>
            <a:srgbClr val="30D9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EPC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639124" y="4874759"/>
            <a:ext cx="1560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MS PGothic" charset="-128"/>
                <a:ea typeface="MS PGothic" charset="-128"/>
                <a:cs typeface="MS PGothic" charset="-128"/>
              </a:rPr>
              <a:t>一部割り当て</a:t>
            </a:r>
          </a:p>
        </p:txBody>
      </p:sp>
      <p:cxnSp>
        <p:nvCxnSpPr>
          <p:cNvPr id="42" name="カギ線コネクタ 41"/>
          <p:cNvCxnSpPr/>
          <p:nvPr/>
        </p:nvCxnSpPr>
        <p:spPr>
          <a:xfrm rot="10800000">
            <a:off x="5015220" y="5103013"/>
            <a:ext cx="607930" cy="535849"/>
          </a:xfrm>
          <a:prstGeom prst="bentConnector3">
            <a:avLst>
              <a:gd name="adj1" fmla="val 371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スライド番号プレースホルダー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2529-C806-DF48-949A-0AF59F2E8FB8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3505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実験結果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取得</a:t>
            </a:r>
            <a:r>
              <a:rPr kumimoji="1" lang="ja-JP" altLang="en-US" dirty="0" smtClean="0"/>
              <a:t>時間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実際は</a:t>
            </a:r>
            <a:r>
              <a:rPr lang="en-US" altLang="ja-JP" dirty="0" smtClean="0"/>
              <a:t>IDS</a:t>
            </a:r>
            <a:r>
              <a:rPr lang="ja-JP" altLang="en-US" dirty="0" smtClean="0"/>
              <a:t>用</a:t>
            </a:r>
            <a:r>
              <a:rPr lang="en-US" altLang="ja-JP" dirty="0" smtClean="0"/>
              <a:t>VM</a:t>
            </a:r>
            <a:r>
              <a:rPr lang="ja-JP" altLang="en-US" dirty="0" smtClean="0"/>
              <a:t>から監視対象用</a:t>
            </a:r>
            <a:r>
              <a:rPr lang="en-US" altLang="ja-JP" dirty="0" smtClean="0"/>
              <a:t>VM</a:t>
            </a:r>
            <a:r>
              <a:rPr lang="ja-JP" altLang="en-US" dirty="0" smtClean="0"/>
              <a:t>の情報を取得するため、更に時間がかかる</a:t>
            </a:r>
            <a:endParaRPr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2529-C806-DF48-949A-0AF59F2E8FB8}" type="slidenum">
              <a:rPr kumimoji="1" lang="ja-JP" altLang="en-US" smtClean="0"/>
              <a:t>22</a:t>
            </a:fld>
            <a:endParaRPr kumimoji="1" lang="ja-JP" altLang="en-US"/>
          </a:p>
        </p:txBody>
      </p:sp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6016076"/>
              </p:ext>
            </p:extLst>
          </p:nvPr>
        </p:nvGraphicFramePr>
        <p:xfrm>
          <a:off x="933450" y="3257550"/>
          <a:ext cx="7448550" cy="3369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7963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OS</a:t>
            </a:r>
            <a:r>
              <a:rPr kumimoji="1" lang="ja-JP" altLang="en-US" dirty="0" smtClean="0"/>
              <a:t>データの暗号化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の情報が漏洩しないように、取得したデータを暗号化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ハイパーバイザが暗号化、エンクレイブ内で複合</a:t>
            </a:r>
            <a:endParaRPr lang="en-US" altLang="ja-JP" dirty="0"/>
          </a:p>
          <a:p>
            <a:pPr lvl="2"/>
            <a:r>
              <a:rPr lang="ja-JP" altLang="en-US" dirty="0" smtClean="0"/>
              <a:t>それぞれに</a:t>
            </a:r>
            <a:r>
              <a:rPr lang="en-US" altLang="ja-JP" dirty="0" smtClean="0"/>
              <a:t>AES</a:t>
            </a:r>
            <a:r>
              <a:rPr lang="ja-JP" altLang="en-US" dirty="0" smtClean="0"/>
              <a:t>関数を移植</a:t>
            </a:r>
            <a:endParaRPr lang="en-US" altLang="ja-JP" dirty="0"/>
          </a:p>
          <a:p>
            <a:pPr lvl="1"/>
            <a:r>
              <a:rPr lang="ja-JP" altLang="en-US" dirty="0" smtClean="0"/>
              <a:t>取得したデータはエンクレイブ内でキャッシュ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データ取得、暗号化のオーバーヘッドを減らす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2529-C806-DF48-949A-0AF59F2E8FB8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518747" y="5674968"/>
            <a:ext cx="5967904" cy="603293"/>
          </a:xfrm>
          <a:prstGeom prst="rect">
            <a:avLst/>
          </a:prstGeom>
          <a:solidFill>
            <a:srgbClr val="FB9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50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dirty="0">
                <a:solidFill>
                  <a:schemeClr val="tx1"/>
                </a:solidFill>
              </a:rPr>
              <a:t>ハイパーバイザ</a:t>
            </a:r>
          </a:p>
        </p:txBody>
      </p:sp>
      <p:sp>
        <p:nvSpPr>
          <p:cNvPr id="6" name="正方形/長方形 5"/>
          <p:cNvSpPr>
            <a:spLocks noChangeAspect="1"/>
          </p:cNvSpPr>
          <p:nvPr/>
        </p:nvSpPr>
        <p:spPr>
          <a:xfrm>
            <a:off x="1849002" y="4340891"/>
            <a:ext cx="3668138" cy="1199141"/>
          </a:xfrm>
          <a:prstGeom prst="rect">
            <a:avLst/>
          </a:prstGeom>
          <a:pattFill prst="wdUpDiag">
            <a:fgClr>
              <a:schemeClr val="accent4"/>
            </a:fgClr>
            <a:bgClr>
              <a:schemeClr val="bg1"/>
            </a:bgClr>
          </a:patt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8" name="正方形/長方形 7"/>
          <p:cNvSpPr/>
          <p:nvPr/>
        </p:nvSpPr>
        <p:spPr>
          <a:xfrm>
            <a:off x="4158648" y="5138685"/>
            <a:ext cx="1196269" cy="33113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LibOS</a:t>
            </a:r>
            <a:endParaRPr lang="ja-JP" altLang="en-US" dirty="0"/>
          </a:p>
        </p:txBody>
      </p:sp>
      <p:sp>
        <p:nvSpPr>
          <p:cNvPr id="9" name="円/楕円 8"/>
          <p:cNvSpPr>
            <a:spLocks noChangeAspect="1"/>
          </p:cNvSpPr>
          <p:nvPr/>
        </p:nvSpPr>
        <p:spPr>
          <a:xfrm>
            <a:off x="2032498" y="4556229"/>
            <a:ext cx="702000" cy="702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IDS</a:t>
            </a:r>
            <a:endParaRPr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6328410" y="5860498"/>
            <a:ext cx="1158240" cy="3045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OS</a:t>
            </a:r>
            <a:r>
              <a:rPr lang="ja-JP" altLang="en-US" dirty="0" smtClean="0">
                <a:solidFill>
                  <a:schemeClr val="tx1"/>
                </a:solidFill>
              </a:rPr>
              <a:t>データ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086224" y="5860498"/>
            <a:ext cx="1341119" cy="3045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bg1"/>
                </a:solidFill>
              </a:rPr>
              <a:t>OS</a:t>
            </a:r>
            <a:r>
              <a:rPr lang="ja-JP" altLang="en-US" dirty="0" smtClean="0">
                <a:solidFill>
                  <a:schemeClr val="bg1"/>
                </a:solidFill>
              </a:rPr>
              <a:t>データ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848868" y="4788191"/>
            <a:ext cx="1158240" cy="3045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OS</a:t>
            </a:r>
            <a:r>
              <a:rPr lang="ja-JP" altLang="en-US" dirty="0" smtClean="0">
                <a:solidFill>
                  <a:schemeClr val="tx1"/>
                </a:solidFill>
              </a:rPr>
              <a:t>データ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6" name="直線矢印コネクタ 15"/>
          <p:cNvCxnSpPr>
            <a:stCxn id="12" idx="1"/>
            <a:endCxn id="13" idx="3"/>
          </p:cNvCxnSpPr>
          <p:nvPr/>
        </p:nvCxnSpPr>
        <p:spPr>
          <a:xfrm flipH="1" flipV="1">
            <a:off x="5427343" y="6012767"/>
            <a:ext cx="90106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5517140" y="5663905"/>
            <a:ext cx="1451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暗号化</a:t>
            </a:r>
            <a:endParaRPr kumimoji="1" lang="ja-JP" altLang="en-US" dirty="0"/>
          </a:p>
        </p:txBody>
      </p:sp>
      <p:cxnSp>
        <p:nvCxnSpPr>
          <p:cNvPr id="26" name="直線矢印コネクタ 25"/>
          <p:cNvCxnSpPr>
            <a:stCxn id="13" idx="0"/>
            <a:endCxn id="8" idx="2"/>
          </p:cNvCxnSpPr>
          <p:nvPr/>
        </p:nvCxnSpPr>
        <p:spPr>
          <a:xfrm flipH="1" flipV="1">
            <a:off x="4756783" y="5469819"/>
            <a:ext cx="1" cy="3906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カギ線コネクタ 29"/>
          <p:cNvCxnSpPr>
            <a:stCxn id="8" idx="0"/>
            <a:endCxn id="14" idx="3"/>
          </p:cNvCxnSpPr>
          <p:nvPr/>
        </p:nvCxnSpPr>
        <p:spPr>
          <a:xfrm rot="16200000" flipV="1">
            <a:off x="4282834" y="4664735"/>
            <a:ext cx="198224" cy="749675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4320871" y="4576406"/>
            <a:ext cx="1196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復号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622216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進捗状況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IDS</a:t>
            </a:r>
            <a:r>
              <a:rPr lang="ja-JP" altLang="en-US" dirty="0" smtClean="0"/>
              <a:t>用の</a:t>
            </a:r>
            <a:r>
              <a:rPr lang="en-US" altLang="ja-JP" dirty="0" smtClean="0"/>
              <a:t>VM</a:t>
            </a:r>
            <a:r>
              <a:rPr lang="ja-JP" altLang="en-US" dirty="0" smtClean="0"/>
              <a:t>から監視対象</a:t>
            </a:r>
            <a:r>
              <a:rPr lang="en-US" altLang="ja-JP" dirty="0" smtClean="0"/>
              <a:t>VM</a:t>
            </a:r>
            <a:r>
              <a:rPr lang="ja-JP" altLang="en-US" dirty="0" smtClean="0"/>
              <a:t>のデータ取得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メモリ、プロセス、</a:t>
            </a:r>
            <a:r>
              <a:rPr lang="en-US" altLang="ja-JP" dirty="0" err="1" smtClean="0"/>
              <a:t>cpu</a:t>
            </a:r>
            <a:r>
              <a:rPr lang="ja-JP" altLang="en-US" dirty="0" smtClean="0"/>
              <a:t>の情報を取得</a:t>
            </a:r>
            <a:endParaRPr lang="en-US" altLang="ja-JP" dirty="0"/>
          </a:p>
          <a:p>
            <a:r>
              <a:rPr lang="ja-JP" altLang="en-US" dirty="0" smtClean="0"/>
              <a:t>取得したデータの暗号化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AES</a:t>
            </a:r>
            <a:r>
              <a:rPr lang="ja-JP" altLang="en-US" dirty="0" smtClean="0"/>
              <a:t>関数を用いて暗号化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Enclave</a:t>
            </a:r>
            <a:r>
              <a:rPr lang="ja-JP" altLang="en-US" dirty="0" smtClean="0"/>
              <a:t>内にキャッシュ</a:t>
            </a:r>
            <a:endParaRPr lang="en-US" altLang="ja-JP" dirty="0"/>
          </a:p>
          <a:p>
            <a:r>
              <a:rPr lang="en-US" altLang="ja-JP" dirty="0" smtClean="0"/>
              <a:t>Graphene</a:t>
            </a:r>
            <a:r>
              <a:rPr lang="ja-JP" altLang="en-US" dirty="0" smtClean="0"/>
              <a:t>の改造</a:t>
            </a:r>
            <a:endParaRPr lang="en-US" altLang="ja-JP" dirty="0"/>
          </a:p>
          <a:p>
            <a:pPr lvl="1"/>
            <a:r>
              <a:rPr lang="ja-JP" altLang="en-US" dirty="0" smtClean="0"/>
              <a:t>ハイパーコールを呼び出す関数の移植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CPU</a:t>
            </a:r>
            <a:r>
              <a:rPr lang="ja-JP" altLang="en-US" dirty="0" smtClean="0"/>
              <a:t>の情報を取得する</a:t>
            </a:r>
            <a:endParaRPr lang="en-US" altLang="ja-JP" dirty="0" smtClean="0"/>
          </a:p>
          <a:p>
            <a:pPr lvl="1"/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2529-C806-DF48-949A-0AF59F2E8FB8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528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err="1" smtClean="0"/>
              <a:t>SGmoniter</a:t>
            </a:r>
            <a:r>
              <a:rPr kumimoji="1" lang="ja-JP" altLang="en-US" dirty="0" smtClean="0"/>
              <a:t>の特徴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高機能な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を比較的容易に開発可能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IDS</a:t>
            </a:r>
            <a:r>
              <a:rPr lang="ja-JP" altLang="en-US" dirty="0" smtClean="0"/>
              <a:t>はアプリケーションの一部として作成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カーネルモジュールのように開発できる</a:t>
            </a:r>
            <a:endParaRPr lang="en-US" altLang="ja-JP" dirty="0" smtClean="0"/>
          </a:p>
          <a:p>
            <a:pPr lvl="1"/>
            <a:endParaRPr lang="en-US" altLang="ja-JP" dirty="0"/>
          </a:p>
          <a:p>
            <a:r>
              <a:rPr lang="ja-JP" altLang="en-US" dirty="0" smtClean="0"/>
              <a:t>仮想化システムの性能に影響を与えない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仮想化システム内のアプリケーションとして実行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仮想化システムは従来通りに実行</a:t>
            </a:r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2529-C806-DF48-949A-0AF59F2E8FB8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966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従来の既存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のオフロード手法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Transcall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飯田ら</a:t>
            </a:r>
            <a:r>
              <a:rPr lang="en-US" altLang="ja-JP" dirty="0" smtClean="0"/>
              <a:t>’10</a:t>
            </a:r>
            <a:r>
              <a:rPr kumimoji="1" lang="en-US" altLang="ja-JP" dirty="0" smtClean="0"/>
              <a:t>]</a:t>
            </a:r>
          </a:p>
          <a:p>
            <a:pPr lvl="1"/>
            <a:r>
              <a:rPr lang="en-US" altLang="ja-JP" dirty="0" smtClean="0"/>
              <a:t>IDS</a:t>
            </a:r>
            <a:r>
              <a:rPr lang="ja-JP" altLang="en-US" dirty="0" smtClean="0"/>
              <a:t>用</a:t>
            </a:r>
            <a:r>
              <a:rPr lang="en-US" altLang="ja-JP" dirty="0" smtClean="0"/>
              <a:t>VM</a:t>
            </a:r>
            <a:r>
              <a:rPr lang="ja-JP" altLang="en-US" dirty="0" smtClean="0"/>
              <a:t>内の</a:t>
            </a:r>
            <a:r>
              <a:rPr lang="en-US" altLang="ja-JP" dirty="0" smtClean="0"/>
              <a:t>OS</a:t>
            </a:r>
            <a:r>
              <a:rPr lang="ja-JP" altLang="en-US" dirty="0" smtClean="0"/>
              <a:t>の機能を用いて既存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を実行</a:t>
            </a:r>
            <a:endParaRPr lang="en-US" altLang="ja-JP" dirty="0" smtClean="0"/>
          </a:p>
          <a:p>
            <a:pPr lvl="1"/>
            <a:r>
              <a:rPr kumimoji="1" lang="en-US" altLang="ja-JP" dirty="0" err="1" smtClean="0"/>
              <a:t>Transcall</a:t>
            </a:r>
            <a:r>
              <a:rPr kumimoji="1" lang="ja-JP" altLang="en-US" dirty="0" smtClean="0"/>
              <a:t>が</a:t>
            </a:r>
            <a:r>
              <a:rPr lang="ja-JP" altLang="en-US" dirty="0" smtClean="0"/>
              <a:t>監視対象</a:t>
            </a:r>
            <a:r>
              <a:rPr lang="en-US" altLang="ja-JP" dirty="0" smtClean="0"/>
              <a:t>VM</a:t>
            </a:r>
            <a:r>
              <a:rPr lang="ja-JP" altLang="en-US" dirty="0" smtClean="0"/>
              <a:t>の</a:t>
            </a:r>
            <a:r>
              <a:rPr lang="en-US" altLang="ja-JP" dirty="0" smtClean="0"/>
              <a:t>proc</a:t>
            </a:r>
            <a:r>
              <a:rPr lang="ja-JP" altLang="en-US" dirty="0" smtClean="0"/>
              <a:t>ファイルシステムなどを提供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kumimoji="1" lang="ja-JP" altLang="en-US" dirty="0" smtClean="0"/>
              <a:t>問題点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アドレス変換を</a:t>
            </a:r>
            <a:r>
              <a:rPr lang="en-US" altLang="ja-JP" dirty="0" smtClean="0"/>
              <a:t>13000</a:t>
            </a:r>
            <a:r>
              <a:rPr lang="ja-JP" altLang="en-US" dirty="0" smtClean="0"/>
              <a:t>カ所以上で行う必要がある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OS</a:t>
            </a:r>
            <a:r>
              <a:rPr kumimoji="1" lang="ja-JP" altLang="en-US" dirty="0" smtClean="0"/>
              <a:t>のバージョンごとに開発する必要がある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2529-C806-DF48-949A-0AF59F2E8FB8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3262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2529-C806-DF48-949A-0AF59F2E8FB8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850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IDS</a:t>
            </a:r>
            <a:r>
              <a:rPr lang="ja-JP" altLang="en-US" dirty="0"/>
              <a:t>オフロード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監視対象</a:t>
            </a:r>
            <a:r>
              <a:rPr lang="en-US" altLang="ja-JP" dirty="0" smtClean="0"/>
              <a:t>VM</a:t>
            </a:r>
            <a:r>
              <a:rPr lang="ja-JP" altLang="en-US" dirty="0" smtClean="0"/>
              <a:t>の外で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を実行する手法が用いられている</a:t>
            </a:r>
            <a:endParaRPr lang="en-US" altLang="ja-JP" dirty="0"/>
          </a:p>
          <a:p>
            <a:pPr lvl="1"/>
            <a:r>
              <a:rPr lang="ja-JP" altLang="en-US" dirty="0" smtClean="0"/>
              <a:t>監視対象</a:t>
            </a:r>
            <a:r>
              <a:rPr lang="en-US" altLang="ja-JP" dirty="0" smtClean="0"/>
              <a:t>VM</a:t>
            </a:r>
            <a:r>
              <a:rPr lang="ja-JP" altLang="en-US" dirty="0" smtClean="0"/>
              <a:t>のメモリ上にある</a:t>
            </a:r>
            <a:r>
              <a:rPr lang="en-US" altLang="ja-JP" dirty="0" smtClean="0"/>
              <a:t>OS</a:t>
            </a:r>
            <a:r>
              <a:rPr lang="ja-JP" altLang="en-US" dirty="0" smtClean="0"/>
              <a:t>データを取得してシステムへの攻撃を監視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例：ネットワーク情報を取得して、不正なアクセスを検知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監視対象</a:t>
            </a:r>
            <a:r>
              <a:rPr lang="en-US" altLang="ja-JP" dirty="0" smtClean="0"/>
              <a:t>VM</a:t>
            </a:r>
            <a:r>
              <a:rPr lang="ja-JP" altLang="en-US" dirty="0" smtClean="0"/>
              <a:t>に侵入されても、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が無効化されるのを防ぐことができる</a:t>
            </a:r>
            <a:endParaRPr lang="en-US" altLang="ja-JP" dirty="0"/>
          </a:p>
        </p:txBody>
      </p:sp>
      <p:sp>
        <p:nvSpPr>
          <p:cNvPr id="6" name="正方形/長方形 5"/>
          <p:cNvSpPr/>
          <p:nvPr/>
        </p:nvSpPr>
        <p:spPr>
          <a:xfrm>
            <a:off x="3817040" y="4890710"/>
            <a:ext cx="1509920" cy="1465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latin typeface="MS PGothic" charset="-128"/>
                <a:ea typeface="MS PGothic" charset="-128"/>
                <a:cs typeface="MS PGothic" charset="-128"/>
              </a:rPr>
              <a:t>監視対象</a:t>
            </a:r>
            <a:r>
              <a:rPr lang="en-US" altLang="ja-JP" dirty="0" smtClean="0">
                <a:latin typeface="MS PGothic" charset="-128"/>
                <a:ea typeface="MS PGothic" charset="-128"/>
                <a:cs typeface="MS PGothic" charset="-128"/>
              </a:rPr>
              <a:t>VM</a:t>
            </a:r>
            <a:endParaRPr lang="en-US" altLang="ja-JP" dirty="0">
              <a:latin typeface="MS PGothic" charset="-128"/>
              <a:ea typeface="MS PGothic" charset="-128"/>
              <a:cs typeface="MS PGothic" charset="-128"/>
            </a:endParaRPr>
          </a:p>
          <a:p>
            <a:pPr algn="ctr"/>
            <a:endParaRPr lang="en-US" altLang="ja-JP" sz="1350" dirty="0"/>
          </a:p>
          <a:p>
            <a:pPr algn="ctr"/>
            <a:endParaRPr lang="en-US" altLang="ja-JP" sz="1350" dirty="0"/>
          </a:p>
          <a:p>
            <a:pPr algn="ctr"/>
            <a:endParaRPr lang="en-US" altLang="ja-JP" sz="1350" dirty="0"/>
          </a:p>
          <a:p>
            <a:pPr algn="ctr"/>
            <a:endParaRPr lang="en-US" altLang="ja-JP" sz="1350" dirty="0"/>
          </a:p>
          <a:p>
            <a:pPr algn="ctr"/>
            <a:endParaRPr lang="ja-JP" altLang="en-US" sz="1350" dirty="0"/>
          </a:p>
        </p:txBody>
      </p:sp>
      <p:sp>
        <p:nvSpPr>
          <p:cNvPr id="5" name="円/楕円 4"/>
          <p:cNvSpPr>
            <a:spLocks noChangeAspect="1"/>
          </p:cNvSpPr>
          <p:nvPr/>
        </p:nvSpPr>
        <p:spPr>
          <a:xfrm>
            <a:off x="4233106" y="5474963"/>
            <a:ext cx="702000" cy="702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IDS</a:t>
            </a:r>
            <a:endParaRPr lang="ja-JP" altLang="en-US" dirty="0"/>
          </a:p>
        </p:txBody>
      </p:sp>
      <p:sp>
        <p:nvSpPr>
          <p:cNvPr id="24" name="下矢印 23"/>
          <p:cNvSpPr>
            <a:spLocks/>
          </p:cNvSpPr>
          <p:nvPr/>
        </p:nvSpPr>
        <p:spPr>
          <a:xfrm rot="16200000">
            <a:off x="2935184" y="4902559"/>
            <a:ext cx="574514" cy="92129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dirty="0">
                <a:latin typeface="MS PGothic" charset="-128"/>
                <a:ea typeface="MS PGothic" charset="-128"/>
                <a:cs typeface="MS PGothic" charset="-128"/>
              </a:rPr>
              <a:t>監視</a:t>
            </a:r>
          </a:p>
        </p:txBody>
      </p:sp>
      <p:graphicFrame>
        <p:nvGraphicFramePr>
          <p:cNvPr id="1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782235"/>
              </p:ext>
            </p:extLst>
          </p:nvPr>
        </p:nvGraphicFramePr>
        <p:xfrm>
          <a:off x="6772087" y="5435649"/>
          <a:ext cx="542655" cy="70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" name="Visio" r:id="rId4" imgW="593600" imgH="773900" progId="Visio.Drawing.11">
                  <p:embed/>
                </p:oleObj>
              </mc:Choice>
              <mc:Fallback>
                <p:oleObj name="Visio" r:id="rId4" imgW="593600" imgH="7739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2087" y="5435649"/>
                        <a:ext cx="542655" cy="70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6564582" y="6231955"/>
            <a:ext cx="96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MS PGothic" charset="-128"/>
                <a:ea typeface="MS PGothic" charset="-128"/>
                <a:cs typeface="MS PGothic" charset="-128"/>
              </a:rPr>
              <a:t>攻撃者</a:t>
            </a:r>
          </a:p>
        </p:txBody>
      </p:sp>
      <p:cxnSp>
        <p:nvCxnSpPr>
          <p:cNvPr id="16" name="直線矢印コネクタ 15"/>
          <p:cNvCxnSpPr/>
          <p:nvPr/>
        </p:nvCxnSpPr>
        <p:spPr>
          <a:xfrm flipH="1">
            <a:off x="5341517" y="5819926"/>
            <a:ext cx="1223065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5658894" y="5897325"/>
            <a:ext cx="799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MS PGothic" charset="-128"/>
                <a:ea typeface="MS PGothic" charset="-128"/>
                <a:cs typeface="MS PGothic" charset="-128"/>
              </a:rPr>
              <a:t>攻撃</a:t>
            </a:r>
            <a:endParaRPr lang="en-US" altLang="ja-JP" dirty="0">
              <a:latin typeface="MS PGothic" charset="-128"/>
              <a:ea typeface="MS PGothic" charset="-128"/>
              <a:cs typeface="MS PGothic" charset="-128"/>
            </a:endParaRPr>
          </a:p>
        </p:txBody>
      </p:sp>
      <p:cxnSp>
        <p:nvCxnSpPr>
          <p:cNvPr id="21" name="直線矢印コネクタ 20"/>
          <p:cNvCxnSpPr>
            <a:stCxn id="5" idx="2"/>
          </p:cNvCxnSpPr>
          <p:nvPr/>
        </p:nvCxnSpPr>
        <p:spPr>
          <a:xfrm flipH="1">
            <a:off x="2432115" y="5825963"/>
            <a:ext cx="1800991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2892424" y="5862623"/>
            <a:ext cx="66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MS PGothic" charset="-128"/>
                <a:ea typeface="MS PGothic" charset="-128"/>
                <a:cs typeface="MS PGothic" charset="-128"/>
              </a:rPr>
              <a:t>移動</a:t>
            </a:r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2529-C806-DF48-949A-0AF59F2E8FB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032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L -0.27465 -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2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オフロードした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への攻撃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オフロードした</a:t>
            </a:r>
            <a:r>
              <a:rPr kumimoji="1" lang="en-US" altLang="ja-JP" dirty="0" smtClean="0"/>
              <a:t>IDS</a:t>
            </a:r>
            <a:r>
              <a:rPr lang="ja-JP" altLang="en-US" dirty="0" smtClean="0"/>
              <a:t>も</a:t>
            </a:r>
            <a:r>
              <a:rPr kumimoji="1" lang="ja-JP" altLang="en-US" dirty="0" smtClean="0"/>
              <a:t>攻撃される恐れがある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クラウド</a:t>
            </a:r>
            <a:r>
              <a:rPr kumimoji="1" lang="ja-JP" altLang="en-US" dirty="0" smtClean="0"/>
              <a:t>の管理者が信頼できるとは限らない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外部の攻撃者がクラウドに侵入して攻撃する可能性</a:t>
            </a:r>
            <a:endParaRPr lang="en-US" altLang="ja-JP" dirty="0" smtClean="0"/>
          </a:p>
          <a:p>
            <a:r>
              <a:rPr lang="en-US" altLang="ja-JP" dirty="0" smtClean="0"/>
              <a:t>IDS</a:t>
            </a:r>
            <a:r>
              <a:rPr lang="ja-JP" altLang="en-US" dirty="0" smtClean="0"/>
              <a:t>への攻撃の影響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IDS</a:t>
            </a:r>
            <a:r>
              <a:rPr lang="ja-JP" altLang="en-US" dirty="0" smtClean="0"/>
              <a:t>が無効化されると以降の攻撃を検知できなくなる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IDS</a:t>
            </a:r>
            <a:r>
              <a:rPr lang="ja-JP" altLang="en-US" dirty="0" smtClean="0"/>
              <a:t>が取得した</a:t>
            </a:r>
            <a:r>
              <a:rPr lang="en-US" altLang="ja-JP" dirty="0" smtClean="0"/>
              <a:t>VM</a:t>
            </a:r>
            <a:r>
              <a:rPr lang="ja-JP" altLang="en-US" dirty="0" smtClean="0"/>
              <a:t>内の機密情報を盗まれる恐れ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2529-C806-DF48-949A-0AF59F2E8FB8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6281811" y="4545270"/>
            <a:ext cx="1543751" cy="1465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latin typeface="MS PGothic" charset="-128"/>
                <a:ea typeface="MS PGothic" charset="-128"/>
                <a:cs typeface="MS PGothic" charset="-128"/>
              </a:rPr>
              <a:t>監視対象</a:t>
            </a:r>
            <a:r>
              <a:rPr lang="en-US" altLang="ja-JP" dirty="0" smtClean="0">
                <a:latin typeface="MS PGothic" charset="-128"/>
                <a:ea typeface="MS PGothic" charset="-128"/>
                <a:cs typeface="MS PGothic" charset="-128"/>
              </a:rPr>
              <a:t>VM</a:t>
            </a:r>
            <a:endParaRPr lang="en-US" altLang="ja-JP" dirty="0">
              <a:latin typeface="MS PGothic" charset="-128"/>
              <a:ea typeface="MS PGothic" charset="-128"/>
              <a:cs typeface="MS PGothic" charset="-128"/>
            </a:endParaRPr>
          </a:p>
          <a:p>
            <a:pPr algn="ctr"/>
            <a:endParaRPr lang="en-US" altLang="ja-JP" sz="1350" dirty="0"/>
          </a:p>
          <a:p>
            <a:pPr algn="ctr"/>
            <a:endParaRPr lang="en-US" altLang="ja-JP" sz="1350" dirty="0"/>
          </a:p>
          <a:p>
            <a:pPr algn="ctr"/>
            <a:endParaRPr lang="en-US" altLang="ja-JP" sz="1350" dirty="0"/>
          </a:p>
          <a:p>
            <a:pPr algn="ctr"/>
            <a:endParaRPr lang="en-US" altLang="ja-JP" sz="1350" dirty="0"/>
          </a:p>
          <a:p>
            <a:pPr algn="ctr"/>
            <a:endParaRPr lang="ja-JP" altLang="en-US" sz="1350" dirty="0"/>
          </a:p>
        </p:txBody>
      </p:sp>
      <p:sp>
        <p:nvSpPr>
          <p:cNvPr id="7" name="円/楕円 6"/>
          <p:cNvSpPr>
            <a:spLocks noChangeAspect="1"/>
          </p:cNvSpPr>
          <p:nvPr/>
        </p:nvSpPr>
        <p:spPr>
          <a:xfrm>
            <a:off x="4221000" y="4990832"/>
            <a:ext cx="702000" cy="702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IDS</a:t>
            </a:r>
            <a:endParaRPr lang="ja-JP" altLang="en-US" dirty="0"/>
          </a:p>
        </p:txBody>
      </p:sp>
      <p:sp>
        <p:nvSpPr>
          <p:cNvPr id="8" name="下矢印 7"/>
          <p:cNvSpPr>
            <a:spLocks/>
          </p:cNvSpPr>
          <p:nvPr/>
        </p:nvSpPr>
        <p:spPr>
          <a:xfrm rot="16200000">
            <a:off x="5260758" y="4881185"/>
            <a:ext cx="574514" cy="92129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dirty="0">
                <a:latin typeface="MS PGothic" charset="-128"/>
                <a:ea typeface="MS PGothic" charset="-128"/>
                <a:cs typeface="MS PGothic" charset="-128"/>
              </a:rPr>
              <a:t>監視</a:t>
            </a:r>
          </a:p>
        </p:txBody>
      </p:sp>
      <p:graphicFrame>
        <p:nvGraphicFramePr>
          <p:cNvPr id="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483978"/>
              </p:ext>
            </p:extLst>
          </p:nvPr>
        </p:nvGraphicFramePr>
        <p:xfrm>
          <a:off x="1906055" y="4924784"/>
          <a:ext cx="542655" cy="70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8" name="Visio" r:id="rId4" imgW="593600" imgH="773900" progId="Visio.Drawing.11">
                  <p:embed/>
                </p:oleObj>
              </mc:Choice>
              <mc:Fallback>
                <p:oleObj name="Visio" r:id="rId4" imgW="593600" imgH="7739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055" y="4924784"/>
                        <a:ext cx="542655" cy="70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1693286" y="5692029"/>
            <a:ext cx="96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MS PGothic" charset="-128"/>
                <a:ea typeface="MS PGothic" charset="-128"/>
                <a:cs typeface="MS PGothic" charset="-128"/>
              </a:rPr>
              <a:t>攻撃者</a:t>
            </a: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2613079" y="5341832"/>
            <a:ext cx="1443553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2935327" y="4886372"/>
            <a:ext cx="799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MS PGothic" charset="-128"/>
                <a:ea typeface="MS PGothic" charset="-128"/>
                <a:cs typeface="MS PGothic" charset="-128"/>
              </a:rPr>
              <a:t>攻撃</a:t>
            </a:r>
            <a:endParaRPr lang="en-US" altLang="ja-JP" dirty="0">
              <a:latin typeface="MS PGothic" charset="-128"/>
              <a:ea typeface="MS PGothic" charset="-128"/>
              <a:cs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369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先行研究：</a:t>
            </a:r>
            <a:r>
              <a:rPr kumimoji="1" lang="en-US" altLang="ja-JP" dirty="0" err="1" smtClean="0"/>
              <a:t>SGmonitor</a:t>
            </a:r>
            <a:r>
              <a:rPr kumimoji="1" lang="en-US" altLang="ja-JP" dirty="0" smtClean="0"/>
              <a:t> </a:t>
            </a:r>
            <a:r>
              <a:rPr kumimoji="1" lang="en-US" altLang="ja-JP" sz="4000" dirty="0" smtClean="0"/>
              <a:t>[</a:t>
            </a:r>
            <a:r>
              <a:rPr kumimoji="1" lang="ja-JP" altLang="en-US" sz="4000" dirty="0" smtClean="0"/>
              <a:t>中野</a:t>
            </a:r>
            <a:r>
              <a:rPr lang="ja-JP" altLang="en-US" sz="4000" dirty="0" smtClean="0"/>
              <a:t>ら’</a:t>
            </a:r>
            <a:r>
              <a:rPr lang="en-US" altLang="ja-JP" sz="4000" dirty="0" smtClean="0"/>
              <a:t>18</a:t>
            </a:r>
            <a:r>
              <a:rPr kumimoji="1" lang="en-US" altLang="ja-JP" sz="4000" dirty="0" smtClean="0"/>
              <a:t>]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Intel SGX</a:t>
            </a:r>
            <a:r>
              <a:rPr kumimoji="1" lang="ja-JP" altLang="en-US" dirty="0" smtClean="0"/>
              <a:t>を用いてクラウド内で</a:t>
            </a:r>
            <a:r>
              <a:rPr kumimoji="1" lang="en-US" altLang="ja-JP" dirty="0" smtClean="0"/>
              <a:t>IDS</a:t>
            </a:r>
            <a:r>
              <a:rPr kumimoji="1" lang="ja-JP" altLang="en-US" dirty="0" smtClean="0"/>
              <a:t>を安全に実行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エンクレイヴと呼ばれる保護領域を用いて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を保護</a:t>
            </a:r>
            <a:endParaRPr lang="en-US" altLang="ja-JP" sz="1800" dirty="0"/>
          </a:p>
          <a:p>
            <a:pPr lvl="2"/>
            <a:r>
              <a:rPr lang="ja-JP" altLang="en-US" dirty="0" smtClean="0"/>
              <a:t>改ざんされた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は実行できない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実行中の</a:t>
            </a:r>
            <a:r>
              <a:rPr kumimoji="1" lang="en-US" altLang="ja-JP" dirty="0" smtClean="0"/>
              <a:t>IDS</a:t>
            </a:r>
            <a:r>
              <a:rPr lang="ja-JP" altLang="en-US" dirty="0" smtClean="0"/>
              <a:t>の改ざんを防ぐ</a:t>
            </a:r>
            <a:endParaRPr kumimoji="1" lang="en-US" altLang="ja-JP" dirty="0" smtClean="0"/>
          </a:p>
          <a:p>
            <a:pPr lvl="2"/>
            <a:r>
              <a:rPr kumimoji="1" lang="en-US" altLang="ja-JP" dirty="0" smtClean="0"/>
              <a:t>IDS</a:t>
            </a:r>
            <a:r>
              <a:rPr kumimoji="1" lang="ja-JP" altLang="en-US" dirty="0" smtClean="0"/>
              <a:t>が取得した情報の漏洩を防ぐ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監視対象</a:t>
            </a:r>
            <a:r>
              <a:rPr lang="en-US" altLang="ja-JP" dirty="0" smtClean="0"/>
              <a:t>VM</a:t>
            </a:r>
            <a:r>
              <a:rPr lang="ja-JP" altLang="en-US" dirty="0" smtClean="0"/>
              <a:t>の</a:t>
            </a:r>
            <a:r>
              <a:rPr lang="en-US" altLang="ja-JP" dirty="0" smtClean="0"/>
              <a:t>OS</a:t>
            </a:r>
            <a:r>
              <a:rPr lang="ja-JP" altLang="en-US" dirty="0" smtClean="0"/>
              <a:t>データを安全に取得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2529-C806-DF48-949A-0AF59F2E8FB8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7" name="正方形/長方形 6"/>
          <p:cNvSpPr>
            <a:spLocks noChangeAspect="1"/>
          </p:cNvSpPr>
          <p:nvPr/>
        </p:nvSpPr>
        <p:spPr>
          <a:xfrm>
            <a:off x="2975791" y="4689146"/>
            <a:ext cx="1143195" cy="1143195"/>
          </a:xfrm>
          <a:prstGeom prst="rect">
            <a:avLst/>
          </a:prstGeom>
          <a:pattFill prst="wdUpDiag">
            <a:fgClr>
              <a:schemeClr val="accent4"/>
            </a:fgClr>
            <a:bgClr>
              <a:schemeClr val="bg1"/>
            </a:bgClr>
          </a:patt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8" name="円/楕円 7"/>
          <p:cNvSpPr>
            <a:spLocks noChangeAspect="1"/>
          </p:cNvSpPr>
          <p:nvPr/>
        </p:nvSpPr>
        <p:spPr>
          <a:xfrm>
            <a:off x="3167551" y="4867595"/>
            <a:ext cx="759677" cy="78629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IDS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6447429" y="4564474"/>
            <a:ext cx="1487496" cy="1344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350" dirty="0" smtClean="0"/>
          </a:p>
          <a:p>
            <a:pPr algn="ctr"/>
            <a:endParaRPr lang="en-US" altLang="ja-JP" sz="1350" dirty="0"/>
          </a:p>
          <a:p>
            <a:pPr algn="ctr"/>
            <a:r>
              <a:rPr lang="ja-JP" altLang="en-US" dirty="0" smtClean="0">
                <a:latin typeface="MS PGothic" charset="-128"/>
                <a:ea typeface="MS PGothic" charset="-128"/>
                <a:cs typeface="MS PGothic" charset="-128"/>
              </a:rPr>
              <a:t>監視対象</a:t>
            </a:r>
            <a:r>
              <a:rPr lang="en-US" altLang="ja-JP" dirty="0" smtClean="0">
                <a:latin typeface="MS PGothic" charset="-128"/>
                <a:ea typeface="MS PGothic" charset="-128"/>
                <a:cs typeface="MS PGothic" charset="-128"/>
              </a:rPr>
              <a:t>VM</a:t>
            </a:r>
          </a:p>
          <a:p>
            <a:pPr algn="ctr"/>
            <a:endParaRPr lang="en-US" altLang="ja-JP" dirty="0">
              <a:latin typeface="MS PGothic" charset="-128"/>
              <a:ea typeface="MS PGothic" charset="-128"/>
              <a:cs typeface="MS PGothic" charset="-128"/>
            </a:endParaRPr>
          </a:p>
          <a:p>
            <a:pPr algn="ctr"/>
            <a:endParaRPr lang="en-US" altLang="ja-JP" sz="1350" dirty="0"/>
          </a:p>
          <a:p>
            <a:pPr algn="ctr"/>
            <a:endParaRPr lang="en-US" altLang="ja-JP" sz="1350" dirty="0"/>
          </a:p>
          <a:p>
            <a:pPr algn="ctr"/>
            <a:endParaRPr lang="en-US" altLang="ja-JP" sz="1350" dirty="0"/>
          </a:p>
          <a:p>
            <a:pPr algn="ctr"/>
            <a:endParaRPr lang="en-US" altLang="ja-JP" sz="1350" dirty="0"/>
          </a:p>
          <a:p>
            <a:pPr algn="ctr"/>
            <a:endParaRPr lang="ja-JP" altLang="en-US" sz="135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782975" y="4800076"/>
            <a:ext cx="158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MS PGothic" charset="-128"/>
                <a:ea typeface="MS PGothic" charset="-128"/>
                <a:cs typeface="MS PGothic" charset="-128"/>
              </a:rPr>
              <a:t>OS</a:t>
            </a:r>
            <a:r>
              <a:rPr lang="ja-JP" altLang="en-US" dirty="0" smtClean="0">
                <a:latin typeface="MS PGothic" charset="-128"/>
                <a:ea typeface="MS PGothic" charset="-128"/>
                <a:cs typeface="MS PGothic" charset="-128"/>
              </a:rPr>
              <a:t>データ取得</a:t>
            </a:r>
            <a:endParaRPr kumimoji="1" lang="ja-JP" altLang="en-US" dirty="0"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31" name="角丸四角形 32"/>
          <p:cNvSpPr/>
          <p:nvPr/>
        </p:nvSpPr>
        <p:spPr>
          <a:xfrm>
            <a:off x="2336396" y="4509592"/>
            <a:ext cx="2421990" cy="145457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b="1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378966" y="4509592"/>
            <a:ext cx="1548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mtClean="0">
                <a:latin typeface="MS PGothic" charset="-128"/>
                <a:ea typeface="MS PGothic" charset="-128"/>
                <a:cs typeface="MS PGothic" charset="-128"/>
              </a:rPr>
              <a:t>エンクレイヴ</a:t>
            </a:r>
            <a:endParaRPr lang="ja-JP" altLang="en-US" dirty="0">
              <a:latin typeface="MS PGothic" charset="-128"/>
              <a:ea typeface="MS PGothic" charset="-128"/>
              <a:cs typeface="MS PGothic" charset="-128"/>
            </a:endParaRPr>
          </a:p>
        </p:txBody>
      </p:sp>
      <p:pic>
        <p:nvPicPr>
          <p:cNvPr id="35" name="Picture 2" descr="mage result for cpu xe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52" y="4891838"/>
            <a:ext cx="936832" cy="88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テキスト ボックス 35"/>
          <p:cNvSpPr txBox="1"/>
          <p:nvPr/>
        </p:nvSpPr>
        <p:spPr>
          <a:xfrm>
            <a:off x="1212868" y="4498263"/>
            <a:ext cx="739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/>
              <a:t>SGX</a:t>
            </a:r>
            <a:endParaRPr kumimoji="1" lang="ja-JP" altLang="en-US" dirty="0"/>
          </a:p>
        </p:txBody>
      </p:sp>
      <p:cxnSp>
        <p:nvCxnSpPr>
          <p:cNvPr id="9" name="直線矢印コネクタ 8"/>
          <p:cNvCxnSpPr>
            <a:stCxn id="10" idx="1"/>
          </p:cNvCxnSpPr>
          <p:nvPr/>
        </p:nvCxnSpPr>
        <p:spPr>
          <a:xfrm flipH="1" flipV="1">
            <a:off x="3927227" y="5236876"/>
            <a:ext cx="2520202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2059269" y="5236876"/>
            <a:ext cx="1108282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05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SGmonitor</a:t>
            </a:r>
            <a:r>
              <a:rPr kumimoji="1" lang="ja-JP" altLang="en-US" dirty="0" smtClean="0"/>
              <a:t>の問題点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IDS</a:t>
            </a:r>
            <a:r>
              <a:rPr lang="ja-JP" altLang="en-US" dirty="0" smtClean="0"/>
              <a:t>の開発に</a:t>
            </a:r>
            <a:r>
              <a:rPr kumimoji="1" lang="en-US" altLang="ja-JP" dirty="0" smtClean="0"/>
              <a:t>OS</a:t>
            </a:r>
            <a:r>
              <a:rPr kumimoji="1" lang="ja-JP" altLang="en-US" dirty="0" smtClean="0"/>
              <a:t>レベルのプログラミングが必要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IDS</a:t>
            </a:r>
            <a:r>
              <a:rPr lang="ja-JP" altLang="en-US" dirty="0" smtClean="0"/>
              <a:t>は監視対象</a:t>
            </a:r>
            <a:r>
              <a:rPr lang="en-US" altLang="ja-JP" dirty="0" smtClean="0"/>
              <a:t>VM</a:t>
            </a:r>
            <a:r>
              <a:rPr lang="ja-JP" altLang="en-US" dirty="0" smtClean="0"/>
              <a:t>から</a:t>
            </a:r>
            <a:r>
              <a:rPr lang="en-US" altLang="ja-JP" dirty="0" smtClean="0"/>
              <a:t>OS</a:t>
            </a:r>
            <a:r>
              <a:rPr lang="ja-JP" altLang="en-US" dirty="0" smtClean="0"/>
              <a:t>データを取得して解析を行う必要がある</a:t>
            </a:r>
            <a:endParaRPr lang="en-US" altLang="ja-JP" dirty="0"/>
          </a:p>
          <a:p>
            <a:pPr lvl="1"/>
            <a:r>
              <a:rPr lang="ja-JP" altLang="en-US" dirty="0" smtClean="0"/>
              <a:t>アプリケーションレベルのプログラミングより難しい</a:t>
            </a:r>
            <a:endParaRPr lang="en-US" altLang="ja-JP" dirty="0" smtClean="0"/>
          </a:p>
          <a:p>
            <a:r>
              <a:rPr lang="ja-JP" altLang="en-US" dirty="0" smtClean="0"/>
              <a:t>既存の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を動作させることができない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多くの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が利用している</a:t>
            </a:r>
            <a:r>
              <a:rPr lang="en-US" altLang="ja-JP" dirty="0" smtClean="0"/>
              <a:t>OS</a:t>
            </a:r>
            <a:r>
              <a:rPr lang="ja-JP" altLang="en-US" dirty="0" smtClean="0"/>
              <a:t>の機能が使えない</a:t>
            </a:r>
            <a:endParaRPr lang="en-US" altLang="ja-JP" dirty="0"/>
          </a:p>
          <a:p>
            <a:pPr lvl="1"/>
            <a:r>
              <a:rPr lang="ja-JP" altLang="en-US" dirty="0" smtClean="0"/>
              <a:t>シェルスクリプトで書かれた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も動かせない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2529-C806-DF48-949A-0AF59F2E8FB8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TextBox 6"/>
          <p:cNvSpPr txBox="1"/>
          <p:nvPr/>
        </p:nvSpPr>
        <p:spPr>
          <a:xfrm>
            <a:off x="394474" y="5125423"/>
            <a:ext cx="339387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latin typeface="Courier New" charset="0"/>
                <a:ea typeface="Courier New" charset="0"/>
                <a:cs typeface="Courier New" charset="0"/>
              </a:rPr>
              <a:t>if </a:t>
            </a:r>
            <a:r>
              <a:rPr kumimoji="1" lang="en-US" altLang="ja-JP" sz="1600" b="1" dirty="0" err="1">
                <a:latin typeface="Courier New" charset="0"/>
                <a:ea typeface="Courier New" charset="0"/>
                <a:cs typeface="Courier New" charset="0"/>
              </a:rPr>
              <a:t>ps</a:t>
            </a:r>
            <a:r>
              <a:rPr kumimoji="1" lang="en-US" altLang="ja-JP" sz="1600" b="1" dirty="0">
                <a:latin typeface="Courier New" charset="0"/>
                <a:ea typeface="Courier New" charset="0"/>
                <a:cs typeface="Courier New" charset="0"/>
              </a:rPr>
              <a:t> ax | grep </a:t>
            </a:r>
            <a:r>
              <a:rPr kumimoji="1" lang="en-US" altLang="ja-JP" sz="1600" b="1" dirty="0" err="1">
                <a:latin typeface="Courier New" charset="0"/>
                <a:ea typeface="Courier New" charset="0"/>
                <a:cs typeface="Courier New" charset="0"/>
              </a:rPr>
              <a:t>sshd</a:t>
            </a:r>
            <a:r>
              <a:rPr kumimoji="1" lang="en-US" altLang="ja-JP" sz="1600" b="1" dirty="0">
                <a:latin typeface="Courier New" charset="0"/>
                <a:ea typeface="Courier New" charset="0"/>
                <a:cs typeface="Courier New" charset="0"/>
              </a:rPr>
              <a:t>; then</a:t>
            </a:r>
          </a:p>
          <a:p>
            <a:r>
              <a:rPr lang="en-US" altLang="ja-JP" sz="1600" b="1" dirty="0">
                <a:latin typeface="Courier New" charset="0"/>
                <a:ea typeface="Courier New" charset="0"/>
                <a:cs typeface="Courier New" charset="0"/>
              </a:rPr>
              <a:t>  ...</a:t>
            </a:r>
          </a:p>
          <a:p>
            <a:r>
              <a:rPr kumimoji="1" lang="en-US" altLang="ja-JP" sz="1600" b="1" dirty="0">
                <a:latin typeface="Courier New" charset="0"/>
                <a:ea typeface="Courier New" charset="0"/>
                <a:cs typeface="Courier New" charset="0"/>
              </a:rPr>
              <a:t>fi</a:t>
            </a:r>
            <a:endParaRPr kumimoji="1" lang="ja-JP" altLang="en-US" sz="16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394474" y="4786869"/>
            <a:ext cx="182614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シェルスクリプト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4504316" y="4786869"/>
            <a:ext cx="401103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b="1">
                <a:latin typeface="Courier New" charset="0"/>
                <a:ea typeface="Courier New" charset="0"/>
                <a:cs typeface="Courier New" charset="0"/>
              </a:rPr>
              <a:t>p = &amp;init_task;</a:t>
            </a:r>
          </a:p>
          <a:p>
            <a:r>
              <a:rPr lang="en-US" altLang="ja-JP" sz="1600" b="1">
                <a:latin typeface="Courier New" charset="0"/>
                <a:ea typeface="Courier New" charset="0"/>
                <a:cs typeface="Courier New" charset="0"/>
              </a:rPr>
              <a:t>do {</a:t>
            </a:r>
          </a:p>
          <a:p>
            <a:r>
              <a:rPr kumimoji="1" lang="en-US" altLang="ja-JP" sz="1600" b="1">
                <a:latin typeface="Courier New" charset="0"/>
                <a:ea typeface="Courier New" charset="0"/>
                <a:cs typeface="Courier New" charset="0"/>
              </a:rPr>
              <a:t>  if (!strcmp(p-&gt;comm, "sshd"))</a:t>
            </a:r>
          </a:p>
          <a:p>
            <a:r>
              <a:rPr lang="en-US" altLang="ja-JP" sz="1600" b="1">
                <a:latin typeface="Courier New" charset="0"/>
                <a:ea typeface="Courier New" charset="0"/>
                <a:cs typeface="Courier New" charset="0"/>
              </a:rPr>
              <a:t>    ...</a:t>
            </a:r>
          </a:p>
          <a:p>
            <a:r>
              <a:rPr kumimoji="1" lang="en-US" altLang="ja-JP" sz="1600" b="1">
                <a:latin typeface="Courier New" charset="0"/>
                <a:ea typeface="Courier New" charset="0"/>
                <a:cs typeface="Courier New" charset="0"/>
              </a:rPr>
              <a:t>  p = list_entry(...);</a:t>
            </a:r>
          </a:p>
          <a:p>
            <a:r>
              <a:rPr lang="en-US" altLang="ja-JP" sz="1600" b="1">
                <a:latin typeface="Courier New" charset="0"/>
                <a:ea typeface="Courier New" charset="0"/>
                <a:cs typeface="Courier New" charset="0"/>
              </a:rPr>
              <a:t>} while (p != &amp;init_task);</a:t>
            </a:r>
            <a:endParaRPr kumimoji="1" lang="ja-JP" altLang="en-US" sz="1600" b="1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8" name="Right Arrow 9"/>
          <p:cNvSpPr/>
          <p:nvPr/>
        </p:nvSpPr>
        <p:spPr>
          <a:xfrm>
            <a:off x="4000317" y="5320796"/>
            <a:ext cx="304145" cy="50180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43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提案：</a:t>
            </a:r>
            <a:r>
              <a:rPr lang="en-US" altLang="ja-JP" dirty="0" err="1" smtClean="0"/>
              <a:t>GLvisor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エンクレイヴ内でライブラリ</a:t>
            </a:r>
            <a:r>
              <a:rPr lang="en-US" altLang="ja-JP" dirty="0" smtClean="0"/>
              <a:t>OS</a:t>
            </a:r>
            <a:r>
              <a:rPr lang="ja-JP" altLang="en-US" dirty="0" smtClean="0"/>
              <a:t>を動作させ、既存の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を安全にオフロード可能にする</a:t>
            </a:r>
            <a:endParaRPr lang="en-US" altLang="ja-JP" dirty="0" smtClean="0"/>
          </a:p>
          <a:p>
            <a:pPr lvl="1"/>
            <a:r>
              <a:rPr lang="ja-JP" altLang="en-US" u="sng" dirty="0" smtClean="0"/>
              <a:t>ライブラリ</a:t>
            </a:r>
            <a:r>
              <a:rPr lang="en-US" altLang="ja-JP" u="sng" dirty="0" smtClean="0"/>
              <a:t>OS</a:t>
            </a:r>
            <a:r>
              <a:rPr lang="ja-JP" altLang="en-US" dirty="0" smtClean="0"/>
              <a:t>：</a:t>
            </a:r>
            <a:r>
              <a:rPr lang="en-US" altLang="ja-JP" dirty="0" smtClean="0"/>
              <a:t>OS</a:t>
            </a:r>
            <a:r>
              <a:rPr lang="ja-JP" altLang="en-US" dirty="0" smtClean="0"/>
              <a:t>の機能を提供するライブラリ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ライブラリ</a:t>
            </a:r>
            <a:r>
              <a:rPr lang="en-US" altLang="ja-JP" dirty="0" smtClean="0"/>
              <a:t>OS</a:t>
            </a:r>
            <a:r>
              <a:rPr lang="ja-JP" altLang="en-US" dirty="0" smtClean="0"/>
              <a:t>が監視対象</a:t>
            </a:r>
            <a:r>
              <a:rPr lang="en-US" altLang="ja-JP" dirty="0" smtClean="0"/>
              <a:t>VM</a:t>
            </a:r>
            <a:r>
              <a:rPr lang="ja-JP" altLang="en-US" dirty="0" smtClean="0"/>
              <a:t>の</a:t>
            </a:r>
            <a:r>
              <a:rPr lang="en-US" altLang="ja-JP" dirty="0" smtClean="0"/>
              <a:t>OS</a:t>
            </a:r>
            <a:r>
              <a:rPr lang="ja-JP" altLang="en-US" dirty="0" smtClean="0"/>
              <a:t>データを取得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既存の</a:t>
            </a:r>
            <a:r>
              <a:rPr lang="en-US" altLang="ja-JP" dirty="0" smtClean="0"/>
              <a:t>OS</a:t>
            </a:r>
            <a:r>
              <a:rPr lang="ja-JP" altLang="en-US" dirty="0" smtClean="0"/>
              <a:t>インターフェース経由で</a:t>
            </a:r>
            <a:r>
              <a:rPr lang="en-US" altLang="ja-JP" dirty="0" smtClean="0"/>
              <a:t>VM</a:t>
            </a:r>
            <a:r>
              <a:rPr lang="ja-JP" altLang="en-US" dirty="0" smtClean="0"/>
              <a:t>の情報を提供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アプリケーションレベルのプログラミングが可能</a:t>
            </a:r>
            <a:endParaRPr lang="en-US" altLang="ja-JP" dirty="0" smtClean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2529-C806-DF48-949A-0AF59F2E8FB8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16" name="正方形/長方形 15"/>
          <p:cNvSpPr>
            <a:spLocks noChangeAspect="1"/>
          </p:cNvSpPr>
          <p:nvPr/>
        </p:nvSpPr>
        <p:spPr>
          <a:xfrm>
            <a:off x="1741674" y="4735955"/>
            <a:ext cx="2830326" cy="1001752"/>
          </a:xfrm>
          <a:prstGeom prst="rect">
            <a:avLst/>
          </a:prstGeom>
          <a:pattFill prst="wdUpDiag">
            <a:fgClr>
              <a:schemeClr val="accent4"/>
            </a:fgClr>
            <a:bgClr>
              <a:schemeClr val="bg1"/>
            </a:bgClr>
          </a:patt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7" name="正方形/長方形 16"/>
          <p:cNvSpPr/>
          <p:nvPr/>
        </p:nvSpPr>
        <p:spPr>
          <a:xfrm>
            <a:off x="3024537" y="4928191"/>
            <a:ext cx="1357000" cy="6913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ライブラリ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OS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545929" y="4574398"/>
            <a:ext cx="1478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mtClean="0">
                <a:latin typeface="MS PGothic" charset="-128"/>
                <a:ea typeface="MS PGothic" charset="-128"/>
                <a:cs typeface="MS PGothic" charset="-128"/>
              </a:rPr>
              <a:t>エンクレイヴ</a:t>
            </a:r>
            <a:endParaRPr lang="ja-JP" altLang="en-US" dirty="0"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23" name="角丸四角形 32"/>
          <p:cNvSpPr/>
          <p:nvPr/>
        </p:nvSpPr>
        <p:spPr>
          <a:xfrm>
            <a:off x="1513091" y="4614298"/>
            <a:ext cx="3259043" cy="1245066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b="1">
              <a:solidFill>
                <a:srgbClr val="FF0000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6335224" y="4691697"/>
            <a:ext cx="1571381" cy="1161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dirty="0" smtClean="0">
              <a:latin typeface="MS PGothic" charset="-128"/>
              <a:ea typeface="MS PGothic" charset="-128"/>
              <a:cs typeface="MS PGothic" charset="-128"/>
            </a:endParaRPr>
          </a:p>
          <a:p>
            <a:pPr algn="ctr"/>
            <a:r>
              <a:rPr lang="ja-JP" altLang="en-US" dirty="0" smtClean="0">
                <a:latin typeface="MS PGothic" charset="-128"/>
                <a:ea typeface="MS PGothic" charset="-128"/>
                <a:cs typeface="MS PGothic" charset="-128"/>
              </a:rPr>
              <a:t>監視対象</a:t>
            </a:r>
            <a:r>
              <a:rPr lang="en-US" altLang="ja-JP" dirty="0" smtClean="0">
                <a:latin typeface="MS PGothic" charset="-128"/>
                <a:ea typeface="MS PGothic" charset="-128"/>
                <a:cs typeface="MS PGothic" charset="-128"/>
              </a:rPr>
              <a:t>VM</a:t>
            </a:r>
            <a:endParaRPr lang="en-US" altLang="ja-JP" dirty="0">
              <a:latin typeface="MS PGothic" charset="-128"/>
              <a:ea typeface="MS PGothic" charset="-128"/>
              <a:cs typeface="MS PGothic" charset="-128"/>
            </a:endParaRPr>
          </a:p>
          <a:p>
            <a:pPr algn="ctr"/>
            <a:endParaRPr lang="en-US" altLang="ja-JP" sz="1350" dirty="0"/>
          </a:p>
          <a:p>
            <a:pPr algn="ctr"/>
            <a:endParaRPr lang="en-US" altLang="ja-JP" sz="1350" dirty="0"/>
          </a:p>
          <a:p>
            <a:pPr algn="ctr"/>
            <a:endParaRPr lang="en-US" altLang="ja-JP" sz="1350" dirty="0"/>
          </a:p>
          <a:p>
            <a:pPr algn="ctr"/>
            <a:endParaRPr lang="en-US" altLang="ja-JP" sz="1350" dirty="0"/>
          </a:p>
          <a:p>
            <a:pPr algn="ctr"/>
            <a:endParaRPr lang="ja-JP" altLang="en-US" sz="135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819688" y="4876340"/>
            <a:ext cx="1541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smtClean="0">
                <a:latin typeface="MS PGothic" charset="-128"/>
                <a:ea typeface="MS PGothic" charset="-128"/>
                <a:cs typeface="MS PGothic" charset="-128"/>
              </a:rPr>
              <a:t>OS</a:t>
            </a:r>
            <a:r>
              <a:rPr lang="ja-JP" altLang="en-US" sz="1600" dirty="0" smtClean="0">
                <a:latin typeface="MS PGothic" charset="-128"/>
                <a:ea typeface="MS PGothic" charset="-128"/>
                <a:cs typeface="MS PGothic" charset="-128"/>
              </a:rPr>
              <a:t>データ取得</a:t>
            </a:r>
            <a:endParaRPr kumimoji="1" lang="ja-JP" altLang="en-US" sz="1600" dirty="0"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22" name="円/楕円 21"/>
          <p:cNvSpPr>
            <a:spLocks noChangeAspect="1"/>
          </p:cNvSpPr>
          <p:nvPr/>
        </p:nvSpPr>
        <p:spPr>
          <a:xfrm>
            <a:off x="1979376" y="4880721"/>
            <a:ext cx="759677" cy="78629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IDS</a:t>
            </a:r>
            <a:endParaRPr lang="ja-JP" altLang="en-US" dirty="0"/>
          </a:p>
        </p:txBody>
      </p:sp>
      <p:cxnSp>
        <p:nvCxnSpPr>
          <p:cNvPr id="7" name="直線矢印コネクタ 6"/>
          <p:cNvCxnSpPr>
            <a:stCxn id="20" idx="1"/>
            <a:endCxn id="17" idx="3"/>
          </p:cNvCxnSpPr>
          <p:nvPr/>
        </p:nvCxnSpPr>
        <p:spPr>
          <a:xfrm flipH="1">
            <a:off x="4381537" y="5272253"/>
            <a:ext cx="1953687" cy="16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31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GLvisor</a:t>
            </a:r>
            <a:r>
              <a:rPr kumimoji="1" lang="ja-JP" altLang="en-US" dirty="0" smtClean="0"/>
              <a:t>のライブラリ</a:t>
            </a:r>
            <a:r>
              <a:rPr kumimoji="1" lang="en-US" altLang="ja-JP" dirty="0" smtClean="0"/>
              <a:t>OS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Graphene-SGX [Tsai </a:t>
            </a:r>
            <a:r>
              <a:rPr lang="en-US" altLang="ja-JP" dirty="0"/>
              <a:t>et al.</a:t>
            </a:r>
            <a:r>
              <a:rPr lang="en-US" altLang="ja-JP" dirty="0" smtClean="0"/>
              <a:t>’17] </a:t>
            </a:r>
            <a:r>
              <a:rPr lang="ja-JP" altLang="en-US" dirty="0" smtClean="0"/>
              <a:t>をベースに開発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エンクレイヴ内で動作する</a:t>
            </a:r>
            <a:r>
              <a:rPr kumimoji="1" lang="en-US" altLang="ja-JP" dirty="0" smtClean="0"/>
              <a:t>Linux</a:t>
            </a:r>
            <a:r>
              <a:rPr kumimoji="1" lang="ja-JP" altLang="en-US" dirty="0" smtClean="0"/>
              <a:t>互換ライブラリ</a:t>
            </a:r>
            <a:r>
              <a:rPr kumimoji="1" lang="en-US" altLang="ja-JP" dirty="0" smtClean="0"/>
              <a:t>OS</a:t>
            </a:r>
          </a:p>
          <a:p>
            <a:pPr lvl="1"/>
            <a:r>
              <a:rPr lang="ja-JP" altLang="en-US" dirty="0" smtClean="0"/>
              <a:t>システムコールや</a:t>
            </a:r>
            <a:r>
              <a:rPr lang="en-US" altLang="ja-JP" dirty="0" smtClean="0"/>
              <a:t>proc</a:t>
            </a:r>
            <a:r>
              <a:rPr lang="ja-JP" altLang="en-US" dirty="0" smtClean="0"/>
              <a:t>ファイルシステムなどの</a:t>
            </a:r>
            <a:r>
              <a:rPr lang="en-US" altLang="ja-JP" dirty="0" smtClean="0"/>
              <a:t>OS</a:t>
            </a:r>
            <a:r>
              <a:rPr lang="ja-JP" altLang="en-US" dirty="0" smtClean="0"/>
              <a:t>インタフェースを提供</a:t>
            </a:r>
            <a:endParaRPr lang="en-US" altLang="ja-JP" dirty="0" smtClean="0"/>
          </a:p>
          <a:p>
            <a:r>
              <a:rPr lang="en-US" altLang="ja-JP" dirty="0" smtClean="0"/>
              <a:t>IDS</a:t>
            </a:r>
            <a:r>
              <a:rPr lang="ja-JP" altLang="en-US" dirty="0" smtClean="0"/>
              <a:t>に監視対象</a:t>
            </a:r>
            <a:r>
              <a:rPr lang="en-US" altLang="ja-JP" dirty="0" smtClean="0"/>
              <a:t>VM</a:t>
            </a:r>
            <a:r>
              <a:rPr lang="ja-JP" altLang="en-US" dirty="0" smtClean="0"/>
              <a:t>のシステム情報を提供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従来の</a:t>
            </a:r>
            <a:r>
              <a:rPr lang="en-US" altLang="ja-JP" dirty="0" smtClean="0"/>
              <a:t>Graphene-SGX</a:t>
            </a:r>
            <a:r>
              <a:rPr lang="ja-JP" altLang="en-US" dirty="0" smtClean="0"/>
              <a:t>はそれが動作しているシステムの情報を提供</a:t>
            </a:r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2529-C806-DF48-949A-0AF59F2E8FB8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正方形/長方形 4"/>
          <p:cNvSpPr>
            <a:spLocks/>
          </p:cNvSpPr>
          <p:nvPr/>
        </p:nvSpPr>
        <p:spPr>
          <a:xfrm>
            <a:off x="1867578" y="5063725"/>
            <a:ext cx="3188602" cy="1181782"/>
          </a:xfrm>
          <a:prstGeom prst="rect">
            <a:avLst/>
          </a:prstGeom>
          <a:pattFill prst="wdUpDiag">
            <a:fgClr>
              <a:schemeClr val="accent4"/>
            </a:fgClr>
            <a:bgClr>
              <a:schemeClr val="bg1"/>
            </a:bgClr>
          </a:patt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6" name="正方形/長方形 5"/>
          <p:cNvSpPr/>
          <p:nvPr/>
        </p:nvSpPr>
        <p:spPr>
          <a:xfrm>
            <a:off x="3461879" y="5359307"/>
            <a:ext cx="1216393" cy="58024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solidFill>
                  <a:schemeClr val="tx1"/>
                </a:solidFill>
              </a:rPr>
              <a:t>ライブラリ</a:t>
            </a:r>
            <a:endParaRPr lang="en-US" altLang="ja-JP" sz="16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OS</a:t>
            </a:r>
            <a:endParaRPr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3" name="円/楕円 12"/>
          <p:cNvSpPr>
            <a:spLocks noChangeAspect="1"/>
          </p:cNvSpPr>
          <p:nvPr/>
        </p:nvSpPr>
        <p:spPr>
          <a:xfrm>
            <a:off x="2174125" y="5359307"/>
            <a:ext cx="702000" cy="702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IDS</a:t>
            </a:r>
            <a:endParaRPr lang="ja-JP" altLang="en-US" dirty="0"/>
          </a:p>
        </p:txBody>
      </p:sp>
      <p:sp>
        <p:nvSpPr>
          <p:cNvPr id="19" name="角丸四角形 32"/>
          <p:cNvSpPr/>
          <p:nvPr/>
        </p:nvSpPr>
        <p:spPr>
          <a:xfrm>
            <a:off x="1557214" y="4945783"/>
            <a:ext cx="5699050" cy="1410568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b="1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585569" y="4917055"/>
            <a:ext cx="1431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mtClean="0">
                <a:latin typeface="MS PGothic" charset="-128"/>
                <a:ea typeface="MS PGothic" charset="-128"/>
                <a:cs typeface="MS PGothic" charset="-128"/>
              </a:rPr>
              <a:t>エンクレイヴ</a:t>
            </a:r>
            <a:endParaRPr lang="ja-JP" altLang="en-US" dirty="0"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758180" y="5431225"/>
            <a:ext cx="1058808" cy="5341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PAL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34" name="直線矢印コネクタ 33"/>
          <p:cNvCxnSpPr>
            <a:stCxn id="13" idx="6"/>
          </p:cNvCxnSpPr>
          <p:nvPr/>
        </p:nvCxnSpPr>
        <p:spPr>
          <a:xfrm flipV="1">
            <a:off x="2876125" y="5704636"/>
            <a:ext cx="608305" cy="5671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>
            <a:endCxn id="22" idx="1"/>
          </p:cNvCxnSpPr>
          <p:nvPr/>
        </p:nvCxnSpPr>
        <p:spPr>
          <a:xfrm flipV="1">
            <a:off x="4679350" y="5698279"/>
            <a:ext cx="1078830" cy="200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V="1">
            <a:off x="6816988" y="5704636"/>
            <a:ext cx="1200875" cy="1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8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監視対象</a:t>
            </a:r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OS</a:t>
            </a:r>
            <a:r>
              <a:rPr kumimoji="1" lang="ja-JP" altLang="en-US" dirty="0" smtClean="0"/>
              <a:t>データ取得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ライブラリ</a:t>
            </a:r>
            <a:r>
              <a:rPr lang="en-US" altLang="ja-JP" dirty="0" smtClean="0"/>
              <a:t>OS</a:t>
            </a:r>
            <a:r>
              <a:rPr lang="ja-JP" altLang="en-US" dirty="0" smtClean="0"/>
              <a:t>は</a:t>
            </a:r>
            <a:r>
              <a:rPr lang="en-US" altLang="ja-JP" dirty="0" smtClean="0"/>
              <a:t>OCALL</a:t>
            </a:r>
            <a:r>
              <a:rPr lang="ja-JP" altLang="en-US" dirty="0" smtClean="0"/>
              <a:t>を用いて</a:t>
            </a:r>
            <a:r>
              <a:rPr lang="en-US" altLang="ja-JP" dirty="0" smtClean="0"/>
              <a:t>PAL</a:t>
            </a:r>
            <a:r>
              <a:rPr lang="ja-JP" altLang="en-US" dirty="0" smtClean="0"/>
              <a:t>を呼び出す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PAL</a:t>
            </a:r>
            <a:r>
              <a:rPr lang="ja-JP" altLang="en-US" dirty="0" smtClean="0"/>
              <a:t>がハイパーバイザを呼び出し、</a:t>
            </a:r>
            <a:r>
              <a:rPr lang="en-US" altLang="ja-JP" dirty="0" smtClean="0"/>
              <a:t>VM</a:t>
            </a:r>
            <a:r>
              <a:rPr lang="ja-JP" altLang="en-US" dirty="0" smtClean="0"/>
              <a:t>のメモリ上にある</a:t>
            </a:r>
            <a:r>
              <a:rPr lang="en-US" altLang="ja-JP" dirty="0" smtClean="0"/>
              <a:t>OS</a:t>
            </a:r>
            <a:r>
              <a:rPr lang="ja-JP" altLang="en-US" dirty="0" smtClean="0"/>
              <a:t>データを取得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OS</a:t>
            </a:r>
            <a:r>
              <a:rPr lang="ja-JP" altLang="en-US" dirty="0" smtClean="0"/>
              <a:t>データは情報漏洩を防ぐためにハイパーバイザ内で暗号化され、ライブラリ</a:t>
            </a:r>
            <a:r>
              <a:rPr lang="en-US" altLang="ja-JP" dirty="0" smtClean="0"/>
              <a:t>OS</a:t>
            </a:r>
            <a:r>
              <a:rPr lang="ja-JP" altLang="en-US" dirty="0" smtClean="0"/>
              <a:t>で復号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2529-C806-DF48-949A-0AF59F2E8FB8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130514" y="5948047"/>
            <a:ext cx="6631749" cy="585737"/>
          </a:xfrm>
          <a:prstGeom prst="rect">
            <a:avLst/>
          </a:prstGeom>
          <a:solidFill>
            <a:srgbClr val="FB9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50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2000" dirty="0">
                <a:solidFill>
                  <a:schemeClr val="tx1"/>
                </a:solidFill>
              </a:rPr>
              <a:t>ハイパーバイザ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6172970" y="3972910"/>
            <a:ext cx="1589294" cy="1618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350" dirty="0" smtClean="0"/>
          </a:p>
          <a:p>
            <a:pPr algn="ctr"/>
            <a:endParaRPr lang="en-US" altLang="ja-JP" sz="1350" dirty="0"/>
          </a:p>
          <a:p>
            <a:pPr algn="ctr"/>
            <a:r>
              <a:rPr lang="ja-JP" altLang="en-US" dirty="0" smtClean="0"/>
              <a:t>監視対象</a:t>
            </a:r>
            <a:r>
              <a:rPr lang="en-US" altLang="ja-JP" dirty="0" smtClean="0"/>
              <a:t>VM</a:t>
            </a:r>
          </a:p>
          <a:p>
            <a:pPr algn="ctr"/>
            <a:endParaRPr lang="en-US" altLang="ja-JP" dirty="0"/>
          </a:p>
          <a:p>
            <a:pPr algn="ctr"/>
            <a:endParaRPr lang="en-US" altLang="ja-JP" sz="1350" dirty="0"/>
          </a:p>
          <a:p>
            <a:pPr algn="ctr"/>
            <a:endParaRPr lang="en-US" altLang="ja-JP" sz="1350" dirty="0"/>
          </a:p>
          <a:p>
            <a:pPr algn="ctr"/>
            <a:endParaRPr lang="en-US" altLang="ja-JP" sz="1350" dirty="0"/>
          </a:p>
          <a:p>
            <a:pPr algn="ctr"/>
            <a:endParaRPr lang="en-US" altLang="ja-JP" sz="1350" dirty="0"/>
          </a:p>
          <a:p>
            <a:pPr algn="ctr"/>
            <a:endParaRPr lang="ja-JP" altLang="en-US" sz="135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236403" y="6182241"/>
            <a:ext cx="169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mtClean="0"/>
              <a:t>OS</a:t>
            </a:r>
            <a:r>
              <a:rPr lang="ja-JP" altLang="en-US" dirty="0" smtClean="0"/>
              <a:t>データ取得</a:t>
            </a:r>
            <a:endParaRPr kumimoji="1" lang="ja-JP" altLang="en-US" dirty="0"/>
          </a:p>
        </p:txBody>
      </p:sp>
      <p:sp>
        <p:nvSpPr>
          <p:cNvPr id="12" name="正方形/長方形 11"/>
          <p:cNvSpPr>
            <a:spLocks noChangeAspect="1"/>
          </p:cNvSpPr>
          <p:nvPr/>
        </p:nvSpPr>
        <p:spPr>
          <a:xfrm>
            <a:off x="1426703" y="4085430"/>
            <a:ext cx="2359263" cy="1336253"/>
          </a:xfrm>
          <a:prstGeom prst="rect">
            <a:avLst/>
          </a:prstGeom>
          <a:pattFill prst="wdUpDiag">
            <a:fgClr>
              <a:schemeClr val="accent4"/>
            </a:fgClr>
            <a:bgClr>
              <a:schemeClr val="bg1"/>
            </a:bgClr>
          </a:patt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3" name="正方形/長方形 12"/>
          <p:cNvSpPr/>
          <p:nvPr/>
        </p:nvSpPr>
        <p:spPr>
          <a:xfrm>
            <a:off x="2450617" y="4239025"/>
            <a:ext cx="1216393" cy="11095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solidFill>
                  <a:schemeClr val="tx1"/>
                </a:solidFill>
              </a:rPr>
              <a:t>ライブラリ</a:t>
            </a:r>
            <a:endParaRPr lang="en-US" altLang="ja-JP" sz="16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OS</a:t>
            </a:r>
          </a:p>
          <a:p>
            <a:pPr algn="ctr"/>
            <a:endParaRPr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5" name="円/楕円 14"/>
          <p:cNvSpPr>
            <a:spLocks noChangeAspect="1"/>
          </p:cNvSpPr>
          <p:nvPr/>
        </p:nvSpPr>
        <p:spPr>
          <a:xfrm>
            <a:off x="1558427" y="4398225"/>
            <a:ext cx="702000" cy="702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IDS</a:t>
            </a:r>
            <a:endParaRPr lang="ja-JP" altLang="en-US" dirty="0"/>
          </a:p>
        </p:txBody>
      </p:sp>
      <p:sp>
        <p:nvSpPr>
          <p:cNvPr id="17" name="角丸四角形 32"/>
          <p:cNvSpPr/>
          <p:nvPr/>
        </p:nvSpPr>
        <p:spPr>
          <a:xfrm>
            <a:off x="1136526" y="3972910"/>
            <a:ext cx="4751318" cy="1618316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b="1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147120" y="4005476"/>
            <a:ext cx="150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mtClean="0">
                <a:latin typeface="MS PGothic" charset="-128"/>
                <a:ea typeface="MS PGothic" charset="-128"/>
                <a:cs typeface="MS PGothic" charset="-128"/>
              </a:rPr>
              <a:t>エンクレイヴ</a:t>
            </a:r>
            <a:endParaRPr lang="ja-JP" altLang="en-US" dirty="0"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4604432" y="4498925"/>
            <a:ext cx="1014425" cy="4971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PAL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80574" y="4307501"/>
            <a:ext cx="1555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/>
              <a:t>OCALL</a:t>
            </a:r>
            <a:endParaRPr kumimoji="1" lang="ja-JP" altLang="en-US" dirty="0"/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5091565" y="5030631"/>
            <a:ext cx="0" cy="922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5077071" y="5585948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mtClean="0"/>
              <a:t>ハイパーコール </a:t>
            </a:r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4122499" y="6070678"/>
            <a:ext cx="1809555" cy="3705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データ</a:t>
            </a:r>
            <a:r>
              <a:rPr kumimoji="1" lang="en-US" altLang="ja-JP" dirty="0" smtClean="0">
                <a:solidFill>
                  <a:schemeClr val="tx1"/>
                </a:solidFill>
              </a:rPr>
              <a:t>(</a:t>
            </a:r>
            <a:r>
              <a:rPr kumimoji="1" lang="ja-JP" altLang="en-US" dirty="0" smtClean="0">
                <a:solidFill>
                  <a:schemeClr val="tx1"/>
                </a:solidFill>
              </a:rPr>
              <a:t>暗号化</a:t>
            </a:r>
            <a:r>
              <a:rPr kumimoji="1" lang="en-US" altLang="ja-JP" dirty="0" smtClean="0">
                <a:solidFill>
                  <a:schemeClr val="tx1"/>
                </a:solidFill>
              </a:rPr>
              <a:t>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37" name="カギ線コネクタ 36"/>
          <p:cNvCxnSpPr>
            <a:stCxn id="8" idx="2"/>
          </p:cNvCxnSpPr>
          <p:nvPr/>
        </p:nvCxnSpPr>
        <p:spPr>
          <a:xfrm rot="5400000">
            <a:off x="6156970" y="5366315"/>
            <a:ext cx="585737" cy="1035559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flipV="1">
            <a:off x="4839629" y="5030631"/>
            <a:ext cx="0" cy="1040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3663793" y="4663414"/>
            <a:ext cx="940639" cy="60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>
            <a:off x="3663793" y="4898904"/>
            <a:ext cx="9505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2595329" y="4964763"/>
            <a:ext cx="916674" cy="3197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復号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2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21772</TotalTime>
  <Words>1954</Words>
  <Application>Microsoft Macintosh PowerPoint</Application>
  <PresentationFormat>画面に合わせる (4:3)</PresentationFormat>
  <Paragraphs>413</Paragraphs>
  <Slides>27</Slides>
  <Notes>23</Notes>
  <HiddenSlides>9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5" baseType="lpstr">
      <vt:lpstr>Calibri</vt:lpstr>
      <vt:lpstr>Courier New</vt:lpstr>
      <vt:lpstr>MS PGothic</vt:lpstr>
      <vt:lpstr>Yu Gothic</vt:lpstr>
      <vt:lpstr>游ゴシック</vt:lpstr>
      <vt:lpstr>Arial</vt:lpstr>
      <vt:lpstr>ホワイト</vt:lpstr>
      <vt:lpstr>Visio</vt:lpstr>
      <vt:lpstr>Intel SGXとライブラリOSを用いたIDSオフロード </vt:lpstr>
      <vt:lpstr>IaaS型クラウド</vt:lpstr>
      <vt:lpstr>IDSオフロード</vt:lpstr>
      <vt:lpstr>オフロードしたIDSへの攻撃</vt:lpstr>
      <vt:lpstr>先行研究：SGmonitor [中野ら’18]</vt:lpstr>
      <vt:lpstr>SGmonitorの問題点</vt:lpstr>
      <vt:lpstr>提案：GLvisor</vt:lpstr>
      <vt:lpstr>GLvisorのライブラリOS</vt:lpstr>
      <vt:lpstr>監視対象VMのOSデータ取得</vt:lpstr>
      <vt:lpstr>提供されるシステム情報</vt:lpstr>
      <vt:lpstr>ライブラリOSの開発支援</vt:lpstr>
      <vt:lpstr>実験</vt:lpstr>
      <vt:lpstr>IDSの動作確認</vt:lpstr>
      <vt:lpstr>IDSの実行時間</vt:lpstr>
      <vt:lpstr>関連研究</vt:lpstr>
      <vt:lpstr>まとめ</vt:lpstr>
      <vt:lpstr>PowerPoint プレゼンテーション</vt:lpstr>
      <vt:lpstr>侵入検知システム(IDS)</vt:lpstr>
      <vt:lpstr>従来手法(1/2)</vt:lpstr>
      <vt:lpstr>従来手法(2/2)</vt:lpstr>
      <vt:lpstr>Xen-SGX</vt:lpstr>
      <vt:lpstr>実験結果</vt:lpstr>
      <vt:lpstr>OSデータの暗号化</vt:lpstr>
      <vt:lpstr>進捗状況</vt:lpstr>
      <vt:lpstr>SGmoniterの特徴</vt:lpstr>
      <vt:lpstr>従来の既存IDSのオフロード手法</vt:lpstr>
      <vt:lpstr>PowerPoint プレゼンテーション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中間発表</dc:title>
  <dc:creator>Microsoft Office ユーザー</dc:creator>
  <cp:lastModifiedBy>Microsoft Office ユーザー</cp:lastModifiedBy>
  <cp:revision>228</cp:revision>
  <cp:lastPrinted>2019-02-21T04:54:36Z</cp:lastPrinted>
  <dcterms:created xsi:type="dcterms:W3CDTF">2018-09-07T22:26:08Z</dcterms:created>
  <dcterms:modified xsi:type="dcterms:W3CDTF">2019-02-22T03:34:54Z</dcterms:modified>
</cp:coreProperties>
</file>